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8"/>
  </p:notesMasterIdLst>
  <p:sldIdLst>
    <p:sldId id="256" r:id="rId2"/>
    <p:sldId id="261" r:id="rId3"/>
    <p:sldId id="258" r:id="rId4"/>
    <p:sldId id="262" r:id="rId5"/>
    <p:sldId id="263" r:id="rId6"/>
    <p:sldId id="264" r:id="rId7"/>
    <p:sldId id="269" r:id="rId8"/>
    <p:sldId id="265" r:id="rId9"/>
    <p:sldId id="370" r:id="rId10"/>
    <p:sldId id="371" r:id="rId11"/>
    <p:sldId id="377" r:id="rId12"/>
    <p:sldId id="378" r:id="rId13"/>
    <p:sldId id="379" r:id="rId14"/>
    <p:sldId id="380" r:id="rId15"/>
    <p:sldId id="381" r:id="rId16"/>
    <p:sldId id="382" r:id="rId17"/>
    <p:sldId id="383" r:id="rId18"/>
    <p:sldId id="384" r:id="rId19"/>
    <p:sldId id="385" r:id="rId20"/>
    <p:sldId id="372" r:id="rId21"/>
    <p:sldId id="373" r:id="rId22"/>
    <p:sldId id="386" r:id="rId23"/>
    <p:sldId id="387" r:id="rId24"/>
    <p:sldId id="388" r:id="rId25"/>
    <p:sldId id="374" r:id="rId26"/>
    <p:sldId id="389" r:id="rId27"/>
    <p:sldId id="375" r:id="rId28"/>
    <p:sldId id="390" r:id="rId29"/>
    <p:sldId id="376" r:id="rId30"/>
    <p:sldId id="391" r:id="rId31"/>
    <p:sldId id="267" r:id="rId32"/>
    <p:sldId id="259" r:id="rId33"/>
    <p:sldId id="299" r:id="rId34"/>
    <p:sldId id="300" r:id="rId35"/>
    <p:sldId id="301" r:id="rId36"/>
    <p:sldId id="392" r:id="rId37"/>
    <p:sldId id="307" r:id="rId38"/>
    <p:sldId id="393" r:id="rId39"/>
    <p:sldId id="395" r:id="rId40"/>
    <p:sldId id="394" r:id="rId41"/>
    <p:sldId id="396" r:id="rId42"/>
    <p:sldId id="397" r:id="rId43"/>
    <p:sldId id="398" r:id="rId44"/>
    <p:sldId id="308" r:id="rId45"/>
    <p:sldId id="399" r:id="rId46"/>
    <p:sldId id="311"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BD7FA3-61A5-4F5B-B43D-62C69FA66C9E}" type="datetimeFigureOut">
              <a:rPr lang="zh-CN" altLang="en-US" smtClean="0"/>
              <a:pPr/>
              <a:t>2015-12-15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E333A-409F-4F08-AB00-190BDDBF3B51}" type="slidenum">
              <a:rPr lang="zh-CN" altLang="en-US" smtClean="0"/>
              <a:pPr/>
              <a:t>‹#›</a:t>
            </a:fld>
            <a:endParaRPr lang="zh-CN" altLang="en-US"/>
          </a:p>
        </p:txBody>
      </p:sp>
    </p:spTree>
    <p:extLst>
      <p:ext uri="{BB962C8B-B14F-4D97-AF65-F5344CB8AC3E}">
        <p14:creationId xmlns:p14="http://schemas.microsoft.com/office/powerpoint/2010/main" val="3739490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CC2B8D1-3CFA-4EE0-93DE-B7EF3494AD40}"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第二单元  创建与管理数据库</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安装</a:t>
            </a:r>
            <a:r>
              <a:rPr lang="en-US" altLang="zh-CN" dirty="0"/>
              <a:t>SQL Server 2008</a:t>
            </a:r>
            <a:r>
              <a:rPr lang="zh-CN" altLang="zh-CN" dirty="0"/>
              <a:t>之前需做如下准备：</a:t>
            </a:r>
          </a:p>
          <a:p>
            <a:pPr lvl="1"/>
            <a:r>
              <a:rPr lang="zh-CN" altLang="zh-CN" dirty="0"/>
              <a:t>需要被安装在格式化为</a:t>
            </a:r>
            <a:r>
              <a:rPr lang="en-US" altLang="zh-CN" dirty="0"/>
              <a:t>NTFS</a:t>
            </a:r>
            <a:r>
              <a:rPr lang="zh-CN" altLang="zh-CN" dirty="0"/>
              <a:t>格式的磁盘上，不能在</a:t>
            </a:r>
            <a:r>
              <a:rPr lang="en-US" altLang="zh-CN" dirty="0" err="1"/>
              <a:t>压缩卷</a:t>
            </a:r>
            <a:r>
              <a:rPr lang="zh-CN" altLang="zh-CN" dirty="0"/>
              <a:t>或者只读卷上安装</a:t>
            </a:r>
            <a:r>
              <a:rPr lang="en-US" altLang="zh-CN" dirty="0"/>
              <a:t>SQL Server 2008</a:t>
            </a:r>
            <a:r>
              <a:rPr lang="zh-CN" altLang="zh-CN" dirty="0"/>
              <a:t>。</a:t>
            </a:r>
          </a:p>
          <a:p>
            <a:pPr lvl="1"/>
            <a:r>
              <a:rPr lang="zh-CN" altLang="zh-CN" dirty="0"/>
              <a:t>要求安装</a:t>
            </a:r>
            <a:r>
              <a:rPr lang="en-US" altLang="zh-CN" dirty="0" err="1"/>
              <a:t>微软</a:t>
            </a:r>
            <a:r>
              <a:rPr lang="zh-CN" altLang="zh-CN" dirty="0"/>
              <a:t>的</a:t>
            </a:r>
            <a:r>
              <a:rPr lang="en-US" altLang="zh-CN" dirty="0"/>
              <a:t>.NET Framework 3.5 SP1</a:t>
            </a:r>
            <a:r>
              <a:rPr lang="zh-CN" altLang="zh-CN" dirty="0"/>
              <a:t>。如果你没有安装，安装程序会自动安装该组件。</a:t>
            </a:r>
          </a:p>
          <a:p>
            <a:pPr lvl="1"/>
            <a:r>
              <a:rPr lang="zh-CN" altLang="zh-CN" dirty="0"/>
              <a:t>必须具备的软件：</a:t>
            </a:r>
            <a:r>
              <a:rPr lang="en-US" altLang="zh-CN" dirty="0" err="1"/>
              <a:t>微软Windows</a:t>
            </a:r>
            <a:r>
              <a:rPr lang="en-US" altLang="zh-CN" dirty="0"/>
              <a:t> Installer 4.5</a:t>
            </a:r>
            <a:r>
              <a:rPr lang="zh-CN" altLang="zh-CN" dirty="0"/>
              <a:t>或以上版本和</a:t>
            </a:r>
            <a:r>
              <a:rPr lang="en-US" altLang="zh-CN" dirty="0"/>
              <a:t>IE6.1</a:t>
            </a:r>
            <a:r>
              <a:rPr lang="zh-CN" altLang="zh-CN" dirty="0"/>
              <a:t>或以上版本</a:t>
            </a:r>
            <a:r>
              <a:rPr lang="zh-CN" altLang="zh-CN" dirty="0" smtClean="0"/>
              <a:t>。</a:t>
            </a:r>
            <a:endParaRPr lang="en-US" altLang="zh-CN" dirty="0" smtClean="0"/>
          </a:p>
          <a:p>
            <a:r>
              <a:rPr lang="zh-CN" altLang="zh-CN" dirty="0" smtClean="0"/>
              <a:t>在</a:t>
            </a:r>
            <a:r>
              <a:rPr lang="zh-CN" altLang="zh-CN" dirty="0"/>
              <a:t>本机安装一个</a:t>
            </a:r>
            <a:r>
              <a:rPr lang="en-US" altLang="zh-CN" dirty="0"/>
              <a:t>SQL Server</a:t>
            </a:r>
            <a:r>
              <a:rPr lang="zh-CN" altLang="zh-CN" dirty="0"/>
              <a:t>默认实例</a:t>
            </a:r>
          </a:p>
          <a:p>
            <a:pPr lvl="0"/>
            <a:endParaRPr lang="zh-CN" altLang="zh-CN" dirty="0"/>
          </a:p>
          <a:p>
            <a:endParaRPr lang="zh-CN" altLang="en-US" dirty="0"/>
          </a:p>
        </p:txBody>
      </p:sp>
      <p:sp>
        <p:nvSpPr>
          <p:cNvPr id="3" name="标题 2"/>
          <p:cNvSpPr>
            <a:spLocks noGrp="1"/>
          </p:cNvSpPr>
          <p:nvPr>
            <p:ph type="title"/>
          </p:nvPr>
        </p:nvSpPr>
        <p:spPr/>
        <p:txBody>
          <a:bodyPr>
            <a:normAutofit/>
          </a:bodyPr>
          <a:lstStyle/>
          <a:p>
            <a:pPr lvl="0"/>
            <a:r>
              <a:rPr lang="zh-CN" altLang="zh-CN" dirty="0"/>
              <a:t>安装</a:t>
            </a:r>
            <a:r>
              <a:rPr lang="en-US" altLang="zh-CN" dirty="0"/>
              <a:t>SQL Server </a:t>
            </a:r>
            <a:r>
              <a:rPr lang="en-US" altLang="zh-CN" dirty="0" smtClean="0"/>
              <a:t>2008</a:t>
            </a:r>
            <a:endParaRPr lang="zh-CN" altLang="en-US" dirty="0"/>
          </a:p>
        </p:txBody>
      </p:sp>
    </p:spTree>
    <p:extLst>
      <p:ext uri="{BB962C8B-B14F-4D97-AF65-F5344CB8AC3E}">
        <p14:creationId xmlns:p14="http://schemas.microsoft.com/office/powerpoint/2010/main" val="3010148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257589"/>
          </a:xfrm>
        </p:spPr>
        <p:txBody>
          <a:bodyPr/>
          <a:lstStyle/>
          <a:p>
            <a:r>
              <a:rPr lang="zh-CN" altLang="zh-CN" dirty="0"/>
              <a:t>运行安装程序，出现“</a:t>
            </a:r>
            <a:r>
              <a:rPr lang="en-US" altLang="zh-CN" dirty="0"/>
              <a:t>SQL Server</a:t>
            </a:r>
            <a:r>
              <a:rPr lang="zh-CN" altLang="zh-CN" dirty="0"/>
              <a:t>安装中心”。 在左侧的目录树中选择</a:t>
            </a:r>
            <a:r>
              <a:rPr lang="en-US" altLang="zh-CN" dirty="0"/>
              <a:t>“</a:t>
            </a:r>
            <a:r>
              <a:rPr lang="zh-CN" altLang="zh-CN" dirty="0"/>
              <a:t>安装</a:t>
            </a:r>
            <a:r>
              <a:rPr lang="en-US" altLang="zh-CN" dirty="0"/>
              <a:t>”</a:t>
            </a:r>
            <a:r>
              <a:rPr lang="zh-CN" altLang="zh-CN" dirty="0"/>
              <a:t>；在右侧的选择项中，选择第</a:t>
            </a:r>
            <a:r>
              <a:rPr lang="en-US" altLang="zh-CN" dirty="0"/>
              <a:t>1</a:t>
            </a:r>
            <a:r>
              <a:rPr lang="zh-CN" altLang="zh-CN" dirty="0"/>
              <a:t>项目</a:t>
            </a:r>
            <a:r>
              <a:rPr lang="en-US" altLang="zh-CN" dirty="0"/>
              <a:t>“</a:t>
            </a:r>
            <a:r>
              <a:rPr lang="zh-CN" altLang="zh-CN" dirty="0"/>
              <a:t>全新安装或向现有安装添加功能</a:t>
            </a:r>
            <a:r>
              <a:rPr lang="en-US" altLang="zh-CN" dirty="0"/>
              <a:t>”</a:t>
            </a:r>
            <a:endParaRPr lang="zh-CN" altLang="en-US" dirty="0"/>
          </a:p>
        </p:txBody>
      </p:sp>
      <p:sp>
        <p:nvSpPr>
          <p:cNvPr id="3" name="标题 2"/>
          <p:cNvSpPr>
            <a:spLocks noGrp="1"/>
          </p:cNvSpPr>
          <p:nvPr>
            <p:ph type="title"/>
          </p:nvPr>
        </p:nvSpPr>
        <p:spPr/>
        <p:txBody>
          <a:bodyPr/>
          <a:lstStyle/>
          <a:p>
            <a:r>
              <a:rPr lang="zh-CN" altLang="zh-CN" dirty="0"/>
              <a:t>进入安装程序</a:t>
            </a:r>
            <a:endParaRPr lang="zh-CN" altLang="en-US" dirty="0"/>
          </a:p>
        </p:txBody>
      </p:sp>
      <p:pic>
        <p:nvPicPr>
          <p:cNvPr id="3074"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789040"/>
            <a:ext cx="38481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36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1916832"/>
            <a:ext cx="7408333" cy="1977669"/>
          </a:xfrm>
        </p:spPr>
        <p:txBody>
          <a:bodyPr/>
          <a:lstStyle/>
          <a:p>
            <a:r>
              <a:rPr lang="zh-CN" altLang="zh-CN" dirty="0"/>
              <a:t>首先扫描本机的一些信息，用来确定在安装过程中不会出现异常。如果在扫描中发现了一些问题，则必须在修复这些问题之后才可能重新运行安装程序进行安装。通过以后输入产口密钥、接受许可条款、安装程序支持文件</a:t>
            </a:r>
            <a:endParaRPr lang="zh-CN" altLang="en-US" dirty="0"/>
          </a:p>
        </p:txBody>
      </p:sp>
      <p:sp>
        <p:nvSpPr>
          <p:cNvPr id="3" name="标题 2"/>
          <p:cNvSpPr>
            <a:spLocks noGrp="1"/>
          </p:cNvSpPr>
          <p:nvPr>
            <p:ph type="title"/>
          </p:nvPr>
        </p:nvSpPr>
        <p:spPr/>
        <p:txBody>
          <a:bodyPr/>
          <a:lstStyle/>
          <a:p>
            <a:r>
              <a:rPr lang="zh-CN" altLang="zh-CN" dirty="0"/>
              <a:t>进入准备过程</a:t>
            </a:r>
            <a:endParaRPr lang="zh-CN" altLang="en-US" dirty="0"/>
          </a:p>
        </p:txBody>
      </p:sp>
      <p:pic>
        <p:nvPicPr>
          <p:cNvPr id="4098" name="Picture 2"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3501008"/>
            <a:ext cx="3914775"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5509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zh-CN" dirty="0"/>
              <a:t>设置角色</a:t>
            </a:r>
            <a:endParaRPr lang="zh-CN" altLang="en-US" dirty="0"/>
          </a:p>
        </p:txBody>
      </p:sp>
      <p:pic>
        <p:nvPicPr>
          <p:cNvPr id="5122" name="Picture 2" descr="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0" y="2204864"/>
            <a:ext cx="3857625"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68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94126" y="1988840"/>
            <a:ext cx="7408333" cy="1977669"/>
          </a:xfrm>
        </p:spPr>
        <p:txBody>
          <a:bodyPr/>
          <a:lstStyle/>
          <a:p>
            <a:r>
              <a:rPr lang="zh-CN" altLang="zh-CN" dirty="0"/>
              <a:t>选择点击“全选”按钮，会发现左边的目录树多了几个项目：在“安装规则”后面多了一个“实例配置”，在“磁盘空间要求”后面多了“服务器配置”、“数据库引擎配置”、“</a:t>
            </a:r>
            <a:r>
              <a:rPr lang="en-US" altLang="zh-CN" dirty="0"/>
              <a:t>Analysis Services</a:t>
            </a:r>
            <a:r>
              <a:rPr lang="zh-CN" altLang="zh-CN" dirty="0"/>
              <a:t>配置”和“</a:t>
            </a:r>
            <a:r>
              <a:rPr lang="en-US" altLang="zh-CN" dirty="0"/>
              <a:t>Reporting Services</a:t>
            </a:r>
            <a:r>
              <a:rPr lang="zh-CN" altLang="zh-CN" dirty="0"/>
              <a:t>配置”</a:t>
            </a:r>
            <a:endParaRPr lang="zh-CN" altLang="en-US" dirty="0"/>
          </a:p>
        </p:txBody>
      </p:sp>
      <p:sp>
        <p:nvSpPr>
          <p:cNvPr id="3" name="标题 2"/>
          <p:cNvSpPr>
            <a:spLocks noGrp="1"/>
          </p:cNvSpPr>
          <p:nvPr>
            <p:ph type="title"/>
          </p:nvPr>
        </p:nvSpPr>
        <p:spPr/>
        <p:txBody>
          <a:bodyPr/>
          <a:lstStyle/>
          <a:p>
            <a:r>
              <a:rPr lang="zh-CN" altLang="zh-CN" dirty="0"/>
              <a:t>功能选择</a:t>
            </a:r>
            <a:endParaRPr lang="zh-CN" altLang="en-US" dirty="0"/>
          </a:p>
        </p:txBody>
      </p:sp>
      <p:pic>
        <p:nvPicPr>
          <p:cNvPr id="6146" name="Picture 2"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7567" y="3798519"/>
            <a:ext cx="382905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800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969557"/>
          </a:xfrm>
        </p:spPr>
        <p:txBody>
          <a:bodyPr/>
          <a:lstStyle/>
          <a:p>
            <a:r>
              <a:rPr lang="zh-CN" altLang="zh-CN" dirty="0"/>
              <a:t>在实例配置里安装一个默认实例，系统自动将这个实例命名为：</a:t>
            </a:r>
            <a:r>
              <a:rPr lang="en-US" altLang="zh-CN" dirty="0"/>
              <a:t>MSSQLSERVER</a:t>
            </a:r>
            <a:endParaRPr lang="zh-CN" altLang="en-US" dirty="0"/>
          </a:p>
        </p:txBody>
      </p:sp>
      <p:sp>
        <p:nvSpPr>
          <p:cNvPr id="3" name="标题 2"/>
          <p:cNvSpPr>
            <a:spLocks noGrp="1"/>
          </p:cNvSpPr>
          <p:nvPr>
            <p:ph type="title"/>
          </p:nvPr>
        </p:nvSpPr>
        <p:spPr/>
        <p:txBody>
          <a:bodyPr/>
          <a:lstStyle/>
          <a:p>
            <a:r>
              <a:rPr lang="zh-CN" altLang="zh-CN" dirty="0"/>
              <a:t>安装默认实例</a:t>
            </a:r>
            <a:endParaRPr lang="zh-CN" altLang="en-US" dirty="0"/>
          </a:p>
        </p:txBody>
      </p:sp>
      <p:pic>
        <p:nvPicPr>
          <p:cNvPr id="7170" name="Picture 2"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501008"/>
            <a:ext cx="377190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7292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537509"/>
          </a:xfrm>
        </p:spPr>
        <p:txBody>
          <a:bodyPr/>
          <a:lstStyle/>
          <a:p>
            <a:r>
              <a:rPr lang="zh-CN" altLang="zh-CN" dirty="0"/>
              <a:t>查看磁盘空间要求，进行服务器配置</a:t>
            </a:r>
            <a:endParaRPr lang="zh-CN" altLang="en-US" dirty="0"/>
          </a:p>
        </p:txBody>
      </p:sp>
      <p:sp>
        <p:nvSpPr>
          <p:cNvPr id="3" name="标题 2"/>
          <p:cNvSpPr>
            <a:spLocks noGrp="1"/>
          </p:cNvSpPr>
          <p:nvPr>
            <p:ph type="title"/>
          </p:nvPr>
        </p:nvSpPr>
        <p:spPr/>
        <p:txBody>
          <a:bodyPr/>
          <a:lstStyle/>
          <a:p>
            <a:r>
              <a:rPr lang="zh-CN" altLang="zh-CN" dirty="0"/>
              <a:t>服务器配置</a:t>
            </a:r>
            <a:endParaRPr lang="zh-CN" altLang="en-US" dirty="0"/>
          </a:p>
        </p:txBody>
      </p:sp>
      <p:pic>
        <p:nvPicPr>
          <p:cNvPr id="8194" name="Picture 2" descr="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284984"/>
            <a:ext cx="3819525"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1267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772816"/>
            <a:ext cx="7408333" cy="2481725"/>
          </a:xfrm>
        </p:spPr>
        <p:txBody>
          <a:bodyPr/>
          <a:lstStyle/>
          <a:p>
            <a:r>
              <a:rPr lang="zh-CN" altLang="zh-CN" dirty="0"/>
              <a:t>引擎设置主要有</a:t>
            </a:r>
            <a:r>
              <a:rPr lang="en-US" altLang="zh-CN" dirty="0"/>
              <a:t>3</a:t>
            </a:r>
            <a:r>
              <a:rPr lang="zh-CN" altLang="zh-CN" dirty="0"/>
              <a:t>项， 帐户设置中，一般</a:t>
            </a:r>
            <a:r>
              <a:rPr lang="en-US" altLang="zh-CN" dirty="0"/>
              <a:t>MSSQLSERVER</a:t>
            </a:r>
            <a:r>
              <a:rPr lang="zh-CN" altLang="zh-CN" dirty="0"/>
              <a:t>都做为网络服务器存在，使用混合身份验证，设置自己的用户密码。例如本次安装为管理员账户</a:t>
            </a:r>
            <a:r>
              <a:rPr lang="en-US" altLang="zh-CN" dirty="0" err="1"/>
              <a:t>sa</a:t>
            </a:r>
            <a:r>
              <a:rPr lang="zh-CN" altLang="zh-CN" dirty="0"/>
              <a:t>设置密码为“</a:t>
            </a:r>
            <a:r>
              <a:rPr lang="en-US" altLang="zh-CN" dirty="0"/>
              <a:t>123456</a:t>
            </a:r>
            <a:r>
              <a:rPr lang="zh-CN" altLang="zh-CN" dirty="0"/>
              <a:t>”，然后添加一个本地帐户方便管理即可。数据目录和</a:t>
            </a:r>
            <a:r>
              <a:rPr lang="en-US" altLang="zh-CN" dirty="0"/>
              <a:t>FILESTREAM</a:t>
            </a:r>
            <a:r>
              <a:rPr lang="zh-CN" altLang="zh-CN" dirty="0"/>
              <a:t>根据实际情况做修改。</a:t>
            </a:r>
            <a:endParaRPr lang="zh-CN" altLang="en-US" dirty="0"/>
          </a:p>
        </p:txBody>
      </p:sp>
      <p:sp>
        <p:nvSpPr>
          <p:cNvPr id="3" name="标题 2"/>
          <p:cNvSpPr>
            <a:spLocks noGrp="1"/>
          </p:cNvSpPr>
          <p:nvPr>
            <p:ph type="title"/>
          </p:nvPr>
        </p:nvSpPr>
        <p:spPr/>
        <p:txBody>
          <a:bodyPr/>
          <a:lstStyle/>
          <a:p>
            <a:r>
              <a:rPr lang="zh-CN" altLang="zh-CN" dirty="0"/>
              <a:t>数据库引擎配置</a:t>
            </a:r>
            <a:endParaRPr lang="zh-CN" altLang="en-US" dirty="0"/>
          </a:p>
        </p:txBody>
      </p:sp>
      <p:pic>
        <p:nvPicPr>
          <p:cNvPr id="9218" name="Picture 2" descr="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1900" y="3717032"/>
            <a:ext cx="382905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5635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609517"/>
          </a:xfrm>
        </p:spPr>
        <p:txBody>
          <a:bodyPr>
            <a:normAutofit fontScale="85000" lnSpcReduction="20000"/>
          </a:bodyPr>
          <a:lstStyle/>
          <a:p>
            <a:r>
              <a:rPr lang="zh-CN" altLang="zh-CN" dirty="0"/>
              <a:t>按照向导选择“下一步”，直至准备</a:t>
            </a:r>
            <a:r>
              <a:rPr lang="zh-CN" altLang="zh-CN" dirty="0" smtClean="0"/>
              <a:t>安装</a:t>
            </a:r>
            <a:r>
              <a:rPr lang="zh-CN" altLang="en-US" dirty="0" smtClean="0"/>
              <a:t>，选择“安装”直至安装完成。</a:t>
            </a:r>
            <a:endParaRPr lang="zh-CN" altLang="en-US" dirty="0"/>
          </a:p>
        </p:txBody>
      </p:sp>
      <p:sp>
        <p:nvSpPr>
          <p:cNvPr id="3" name="标题 2"/>
          <p:cNvSpPr>
            <a:spLocks noGrp="1"/>
          </p:cNvSpPr>
          <p:nvPr>
            <p:ph type="title"/>
          </p:nvPr>
        </p:nvSpPr>
        <p:spPr/>
        <p:txBody>
          <a:bodyPr/>
          <a:lstStyle/>
          <a:p>
            <a:r>
              <a:rPr lang="zh-CN" altLang="zh-CN" dirty="0"/>
              <a:t>准备安装</a:t>
            </a:r>
            <a:endParaRPr lang="zh-CN" altLang="en-US" dirty="0"/>
          </a:p>
        </p:txBody>
      </p:sp>
      <p:pic>
        <p:nvPicPr>
          <p:cNvPr id="10242" name="Picture 2" descr="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284984"/>
            <a:ext cx="3838575"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539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844824"/>
            <a:ext cx="7408333" cy="1185581"/>
          </a:xfrm>
        </p:spPr>
        <p:txBody>
          <a:bodyPr>
            <a:normAutofit lnSpcReduction="10000"/>
          </a:bodyPr>
          <a:lstStyle/>
          <a:p>
            <a:r>
              <a:rPr lang="zh-CN" altLang="zh-CN" dirty="0"/>
              <a:t>“开始”菜单</a:t>
            </a:r>
            <a:r>
              <a:rPr lang="en-US" altLang="zh-CN" dirty="0"/>
              <a:t>-</a:t>
            </a:r>
            <a:r>
              <a:rPr lang="zh-CN" altLang="zh-CN" dirty="0"/>
              <a:t>“所有程序”</a:t>
            </a:r>
            <a:r>
              <a:rPr lang="en-US" altLang="zh-CN" dirty="0"/>
              <a:t>- Microsoft SQL Server 2008</a:t>
            </a:r>
            <a:r>
              <a:rPr lang="zh-CN" altLang="zh-CN" dirty="0"/>
              <a:t>，单击“</a:t>
            </a:r>
            <a:r>
              <a:rPr lang="en-US" altLang="zh-CN" dirty="0"/>
              <a:t>SQL Server Management Studio</a:t>
            </a:r>
            <a:r>
              <a:rPr lang="zh-CN" altLang="zh-CN" dirty="0"/>
              <a:t>”，弹出“连接到服务器”窗口</a:t>
            </a:r>
            <a:endParaRPr lang="zh-CN" altLang="en-US" dirty="0"/>
          </a:p>
        </p:txBody>
      </p:sp>
      <p:sp>
        <p:nvSpPr>
          <p:cNvPr id="3" name="标题 2"/>
          <p:cNvSpPr>
            <a:spLocks noGrp="1"/>
          </p:cNvSpPr>
          <p:nvPr>
            <p:ph type="title"/>
          </p:nvPr>
        </p:nvSpPr>
        <p:spPr/>
        <p:txBody>
          <a:bodyPr>
            <a:normAutofit fontScale="90000"/>
          </a:bodyPr>
          <a:lstStyle/>
          <a:p>
            <a:r>
              <a:rPr lang="zh-CN" altLang="zh-CN" dirty="0"/>
              <a:t>启动</a:t>
            </a:r>
            <a:r>
              <a:rPr lang="en-US" altLang="zh-CN" dirty="0"/>
              <a:t>SQL Server Management </a:t>
            </a:r>
            <a:r>
              <a:rPr lang="en-US" altLang="zh-CN" dirty="0" smtClean="0"/>
              <a:t>Studio</a:t>
            </a:r>
            <a:endParaRPr lang="zh-CN" altLang="en-US" dirty="0"/>
          </a:p>
        </p:txBody>
      </p:sp>
      <p:pic>
        <p:nvPicPr>
          <p:cNvPr id="11266" name="Picture 2"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068960"/>
            <a:ext cx="386715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352599" y="3093487"/>
            <a:ext cx="4572000" cy="2585323"/>
          </a:xfrm>
          <a:prstGeom prst="rect">
            <a:avLst/>
          </a:prstGeom>
        </p:spPr>
        <p:txBody>
          <a:bodyPr>
            <a:spAutoFit/>
          </a:bodyPr>
          <a:lstStyle/>
          <a:p>
            <a:r>
              <a:rPr lang="zh-CN" altLang="zh-CN" dirty="0"/>
              <a:t>其中服务器类型为“数据库引擎”。服务器名称一般为“计算机名（字母大写）</a:t>
            </a:r>
            <a:r>
              <a:rPr lang="en-US" altLang="zh-CN" dirty="0"/>
              <a:t>\</a:t>
            </a:r>
            <a:r>
              <a:rPr lang="zh-CN" altLang="zh-CN" dirty="0"/>
              <a:t>实例名（字母大写）”，本书安装时选择的默认实例，那么服务器名称则为计算机名即可。根据安装</a:t>
            </a:r>
            <a:r>
              <a:rPr lang="en-US" altLang="zh-CN" dirty="0"/>
              <a:t>SQL Server 2008</a:t>
            </a:r>
            <a:r>
              <a:rPr lang="zh-CN" altLang="zh-CN" dirty="0"/>
              <a:t>时的选择，验证方式应该选择“</a:t>
            </a:r>
            <a:r>
              <a:rPr lang="en-US" altLang="zh-CN" dirty="0"/>
              <a:t>SQL Server</a:t>
            </a:r>
            <a:r>
              <a:rPr lang="zh-CN" altLang="zh-CN" dirty="0"/>
              <a:t>身份验证”，输入系统管理员登录名“</a:t>
            </a:r>
            <a:r>
              <a:rPr lang="en-US" altLang="zh-CN" dirty="0" err="1"/>
              <a:t>sa</a:t>
            </a:r>
            <a:r>
              <a:rPr lang="zh-CN" altLang="zh-CN" dirty="0"/>
              <a:t>”，密码为安装时设置的“</a:t>
            </a:r>
            <a:r>
              <a:rPr lang="en-US" altLang="zh-CN" dirty="0"/>
              <a:t>123456</a:t>
            </a:r>
            <a:r>
              <a:rPr lang="zh-CN" altLang="zh-CN" dirty="0"/>
              <a:t>”。点击“连接”按钮，即可进入</a:t>
            </a:r>
            <a:r>
              <a:rPr lang="en-US" altLang="zh-CN" dirty="0"/>
              <a:t>SQL Server Management Studio</a:t>
            </a:r>
            <a:r>
              <a:rPr lang="zh-CN" altLang="zh-CN" dirty="0"/>
              <a:t>界面。</a:t>
            </a:r>
          </a:p>
        </p:txBody>
      </p:sp>
    </p:spTree>
    <p:extLst>
      <p:ext uri="{BB962C8B-B14F-4D97-AF65-F5344CB8AC3E}">
        <p14:creationId xmlns:p14="http://schemas.microsoft.com/office/powerpoint/2010/main" val="1714374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b="1" dirty="0"/>
              <a:t>任务</a:t>
            </a:r>
            <a:r>
              <a:rPr lang="en-US" altLang="zh-CN" b="1" dirty="0"/>
              <a:t>2.</a:t>
            </a:r>
            <a:r>
              <a:rPr lang="en-US" altLang="en-US" b="1" dirty="0"/>
              <a:t>1 </a:t>
            </a:r>
            <a:r>
              <a:rPr lang="zh-CN" altLang="zh-CN" b="1" dirty="0"/>
              <a:t>创建数据库</a:t>
            </a:r>
            <a:endParaRPr lang="en-US" altLang="zh-CN" b="1" dirty="0"/>
          </a:p>
          <a:p>
            <a:r>
              <a:rPr lang="zh-CN" altLang="en-US" b="1" dirty="0"/>
              <a:t>任务</a:t>
            </a:r>
            <a:r>
              <a:rPr lang="en-US" altLang="zh-CN" b="1" dirty="0"/>
              <a:t>2.</a:t>
            </a:r>
            <a:r>
              <a:rPr lang="en-US" altLang="en-US" b="1" dirty="0"/>
              <a:t>2</a:t>
            </a:r>
            <a:r>
              <a:rPr lang="zh-CN" altLang="zh-CN" b="1" dirty="0"/>
              <a:t>分离、附加数据库</a:t>
            </a:r>
            <a:r>
              <a:rPr lang="en-US" altLang="zh-CN" b="1" dirty="0"/>
              <a:t> </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fontScale="85000" lnSpcReduction="20000"/>
          </a:bodyPr>
          <a:lstStyle/>
          <a:p>
            <a:r>
              <a:rPr lang="en-US" altLang="zh-CN" dirty="0"/>
              <a:t>SQL</a:t>
            </a:r>
            <a:r>
              <a:rPr lang="zh-CN" altLang="zh-CN" dirty="0"/>
              <a:t>（</a:t>
            </a:r>
            <a:r>
              <a:rPr lang="en-US" altLang="zh-CN" dirty="0"/>
              <a:t>Structure Query Language</a:t>
            </a:r>
            <a:r>
              <a:rPr lang="zh-CN" altLang="zh-CN" dirty="0"/>
              <a:t>）是结构化查询语言，用于在关系型数据库中定义、查询、操纵、控制数据。任何应用程序想要向数据库系统发出命令或得到响应，比如学生信息管理系统中需要添加学生信息或查询学生信息，最后都需要体现为</a:t>
            </a:r>
            <a:r>
              <a:rPr lang="en-US" altLang="zh-CN" dirty="0"/>
              <a:t>SQL</a:t>
            </a:r>
            <a:r>
              <a:rPr lang="zh-CN" altLang="zh-CN" dirty="0"/>
              <a:t>语句的形式。</a:t>
            </a:r>
          </a:p>
          <a:p>
            <a:r>
              <a:rPr lang="en-US" altLang="zh-CN" dirty="0"/>
              <a:t>SQL</a:t>
            </a:r>
            <a:r>
              <a:rPr lang="zh-CN" altLang="zh-CN" dirty="0"/>
              <a:t>包括四个部分：数据查询语言、数据操纵语言、数据定义语言、数据控制语言。它为许多操作提供了命令，包括查询数据，在表中插入、修改和删除记录，建立、修改和删除数据对象，控制对数据和数据对象的存取，保证数据库一致性和完整性等。</a:t>
            </a:r>
          </a:p>
          <a:p>
            <a:r>
              <a:rPr lang="en-US" altLang="zh-CN" dirty="0"/>
              <a:t>SQL</a:t>
            </a:r>
            <a:r>
              <a:rPr lang="zh-CN" altLang="zh-CN" dirty="0"/>
              <a:t>语言结构简洁、功能强大、简单易学，所以自从</a:t>
            </a:r>
            <a:r>
              <a:rPr lang="en-US" altLang="zh-CN" dirty="0"/>
              <a:t>IBM</a:t>
            </a:r>
            <a:r>
              <a:rPr lang="zh-CN" altLang="zh-CN" dirty="0"/>
              <a:t>公司</a:t>
            </a:r>
            <a:r>
              <a:rPr lang="en-US" altLang="zh-CN" dirty="0"/>
              <a:t>1981</a:t>
            </a:r>
            <a:r>
              <a:rPr lang="zh-CN" altLang="zh-CN" dirty="0"/>
              <a:t>年推出以来得到了广泛的应用，是所有关系数据库的公共语言。如今像</a:t>
            </a:r>
            <a:r>
              <a:rPr lang="en-US" altLang="zh-CN" dirty="0"/>
              <a:t>Oracle</a:t>
            </a:r>
            <a:r>
              <a:rPr lang="zh-CN" altLang="zh-CN" dirty="0"/>
              <a:t>、</a:t>
            </a:r>
            <a:r>
              <a:rPr lang="en-US" altLang="zh-CN" dirty="0"/>
              <a:t>Sybase</a:t>
            </a:r>
            <a:r>
              <a:rPr lang="zh-CN" altLang="zh-CN" dirty="0"/>
              <a:t>、</a:t>
            </a:r>
            <a:r>
              <a:rPr lang="en-US" altLang="zh-CN" dirty="0"/>
              <a:t>Informix</a:t>
            </a:r>
            <a:r>
              <a:rPr lang="zh-CN" altLang="zh-CN" dirty="0"/>
              <a:t>、</a:t>
            </a:r>
            <a:r>
              <a:rPr lang="en-US" altLang="zh-CN" dirty="0"/>
              <a:t>SQL server</a:t>
            </a:r>
            <a:r>
              <a:rPr lang="zh-CN" altLang="zh-CN" dirty="0"/>
              <a:t>这些大型的数据库管理系统，都支持</a:t>
            </a:r>
            <a:r>
              <a:rPr lang="en-US" altLang="zh-CN" dirty="0"/>
              <a:t>SQL</a:t>
            </a:r>
            <a:r>
              <a:rPr lang="zh-CN" altLang="zh-CN" dirty="0"/>
              <a:t>语言作为查询语言。</a:t>
            </a:r>
          </a:p>
          <a:p>
            <a:endParaRPr lang="zh-CN" altLang="en-US" dirty="0"/>
          </a:p>
        </p:txBody>
      </p:sp>
      <p:sp>
        <p:nvSpPr>
          <p:cNvPr id="3" name="标题 2"/>
          <p:cNvSpPr>
            <a:spLocks noGrp="1"/>
          </p:cNvSpPr>
          <p:nvPr>
            <p:ph type="title"/>
          </p:nvPr>
        </p:nvSpPr>
        <p:spPr/>
        <p:txBody>
          <a:bodyPr>
            <a:normAutofit/>
          </a:bodyPr>
          <a:lstStyle/>
          <a:p>
            <a:pPr lvl="0"/>
            <a:r>
              <a:rPr lang="en-US" altLang="zh-CN" dirty="0"/>
              <a:t>SQL</a:t>
            </a:r>
            <a:r>
              <a:rPr lang="zh-CN" altLang="zh-CN" dirty="0"/>
              <a:t>语言</a:t>
            </a:r>
            <a:r>
              <a:rPr lang="zh-CN" altLang="zh-CN" dirty="0" smtClean="0"/>
              <a:t>简介</a:t>
            </a:r>
            <a:endParaRPr lang="zh-CN" altLang="en-US" dirty="0"/>
          </a:p>
        </p:txBody>
      </p:sp>
    </p:spTree>
    <p:extLst>
      <p:ext uri="{BB962C8B-B14F-4D97-AF65-F5344CB8AC3E}">
        <p14:creationId xmlns:p14="http://schemas.microsoft.com/office/powerpoint/2010/main" val="3098531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lvl="0"/>
            <a:r>
              <a:rPr lang="zh-CN" altLang="zh-CN" dirty="0"/>
              <a:t>使用</a:t>
            </a:r>
            <a:r>
              <a:rPr lang="en-US" altLang="zh-CN" dirty="0"/>
              <a:t>SQL</a:t>
            </a:r>
            <a:r>
              <a:rPr lang="zh-CN" altLang="zh-CN" dirty="0"/>
              <a:t>语句创建</a:t>
            </a:r>
            <a:r>
              <a:rPr lang="zh-CN" altLang="zh-CN" dirty="0" smtClean="0"/>
              <a:t>数据库</a:t>
            </a:r>
            <a:endParaRPr lang="zh-CN" altLang="en-US" dirty="0"/>
          </a:p>
        </p:txBody>
      </p:sp>
      <p:sp>
        <p:nvSpPr>
          <p:cNvPr id="5" name="Rectangle 1"/>
          <p:cNvSpPr>
            <a:spLocks noChangeArrowheads="1"/>
          </p:cNvSpPr>
          <p:nvPr/>
        </p:nvSpPr>
        <p:spPr bwMode="auto">
          <a:xfrm>
            <a:off x="576701" y="2204864"/>
            <a:ext cx="828092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使用</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语句中的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CREATE DATABASE</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语句创建数据库，语法规则如下：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indent="269875" eaLnBrk="0" fontAlgn="base" hangingPunct="0">
              <a:spcBef>
                <a:spcPct val="0"/>
              </a:spcBef>
              <a:spcAft>
                <a:spcPct val="0"/>
              </a:spcAft>
            </a:pPr>
            <a:r>
              <a:rPr lang="en-US" altLang="zh-CN" kern="100" dirty="0"/>
              <a:t>CREATE DATABASE </a:t>
            </a:r>
            <a:r>
              <a:rPr lang="zh-CN" altLang="zh-CN" kern="100" dirty="0"/>
              <a:t>数据库名</a:t>
            </a:r>
            <a:endParaRPr lang="zh-CN" altLang="zh-CN" kern="100" dirty="0">
              <a:latin typeface="Times New Roman"/>
              <a:ea typeface="宋体"/>
            </a:endParaRPr>
          </a:p>
          <a:p>
            <a:pPr marL="0" marR="0" lvl="0" indent="269875" algn="l" defTabSz="914400" rtl="0" eaLnBrk="0" fontAlgn="base" latinLnBrk="0" hangingPunct="0">
              <a:lnSpc>
                <a:spcPct val="100000"/>
              </a:lnSpc>
              <a:spcBef>
                <a:spcPct val="0"/>
              </a:spcBef>
              <a:spcAft>
                <a:spcPct val="0"/>
              </a:spcAft>
              <a:buClrTx/>
              <a:buSzTx/>
              <a:buFontTx/>
              <a:buNone/>
              <a:tabLst/>
            </a:pPr>
            <a:endParaRPr lang="en-US" altLang="zh-CN" dirty="0">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参数说明：</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数据库名：创建的数据库的名字，遵循标识符的命名规则，在</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SQL Server</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的实例中必须唯一。</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895173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124744"/>
            <a:ext cx="7272808" cy="1477328"/>
          </a:xfrm>
          <a:prstGeom prst="rect">
            <a:avLst/>
          </a:prstGeom>
        </p:spPr>
        <p:txBody>
          <a:bodyPr wrap="square">
            <a:spAutoFit/>
          </a:bodyPr>
          <a:lstStyle/>
          <a:p>
            <a:r>
              <a:rPr lang="zh-CN" altLang="zh-CN" dirty="0"/>
              <a:t>【例</a:t>
            </a:r>
            <a:r>
              <a:rPr lang="en-US" altLang="zh-CN" dirty="0"/>
              <a:t>2-1</a:t>
            </a:r>
            <a:r>
              <a:rPr lang="zh-CN" altLang="zh-CN" dirty="0"/>
              <a:t>】使用命令创建数据库“图书馆”。</a:t>
            </a:r>
          </a:p>
          <a:p>
            <a:r>
              <a:rPr lang="zh-CN" altLang="zh-CN" dirty="0"/>
              <a:t>（</a:t>
            </a:r>
            <a:r>
              <a:rPr lang="en-US" altLang="zh-CN" dirty="0"/>
              <a:t>1</a:t>
            </a:r>
            <a:r>
              <a:rPr lang="zh-CN" altLang="zh-CN" dirty="0"/>
              <a:t>）在查询编辑器界面输入</a:t>
            </a:r>
            <a:r>
              <a:rPr lang="en-US" altLang="zh-CN" dirty="0"/>
              <a:t>CREATE DATABASE </a:t>
            </a:r>
            <a:r>
              <a:rPr lang="zh-CN" altLang="zh-CN" dirty="0"/>
              <a:t>图书馆 ；</a:t>
            </a:r>
          </a:p>
          <a:p>
            <a:r>
              <a:rPr lang="zh-CN" altLang="zh-CN" dirty="0"/>
              <a:t>（</a:t>
            </a:r>
            <a:r>
              <a:rPr lang="en-US" altLang="zh-CN" dirty="0"/>
              <a:t>2</a:t>
            </a:r>
            <a:r>
              <a:rPr lang="zh-CN" altLang="zh-CN" dirty="0"/>
              <a:t>）单击工具栏按钮的【执行】按钮；</a:t>
            </a:r>
          </a:p>
          <a:p>
            <a:r>
              <a:rPr lang="zh-CN" altLang="zh-CN" dirty="0"/>
              <a:t>（</a:t>
            </a:r>
            <a:r>
              <a:rPr lang="en-US" altLang="zh-CN" dirty="0"/>
              <a:t>3</a:t>
            </a:r>
            <a:r>
              <a:rPr lang="zh-CN" altLang="zh-CN" dirty="0"/>
              <a:t>）刷新“对象资源管理器”中的“数据库”文件夹，则可以看到数据库“图书馆”，如</a:t>
            </a:r>
            <a:r>
              <a:rPr lang="zh-CN" altLang="zh-CN" dirty="0" smtClean="0"/>
              <a:t>图所</a:t>
            </a:r>
            <a:r>
              <a:rPr lang="zh-CN" altLang="zh-CN" dirty="0"/>
              <a:t>示。</a:t>
            </a:r>
          </a:p>
        </p:txBody>
      </p:sp>
      <p:pic>
        <p:nvPicPr>
          <p:cNvPr id="13314" name="Picture 2" descr="图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602072"/>
            <a:ext cx="37814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1145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052736"/>
            <a:ext cx="7632848" cy="923330"/>
          </a:xfrm>
          <a:prstGeom prst="rect">
            <a:avLst/>
          </a:prstGeom>
        </p:spPr>
        <p:txBody>
          <a:bodyPr wrap="square">
            <a:spAutoFit/>
          </a:bodyPr>
          <a:lstStyle/>
          <a:p>
            <a:r>
              <a:rPr lang="zh-CN" altLang="zh-CN" dirty="0"/>
              <a:t>数据库创建完成后，在“对象资源管理器”的“数据库”文件夹中找到所创建的数据库“图书馆”，单击右键，选择“属性”，在“选择页”中单击“文件”，如</a:t>
            </a:r>
            <a:r>
              <a:rPr lang="zh-CN" altLang="zh-CN" dirty="0" smtClean="0"/>
              <a:t>图所</a:t>
            </a:r>
            <a:r>
              <a:rPr lang="zh-CN" altLang="zh-CN" dirty="0"/>
              <a:t>示。</a:t>
            </a:r>
          </a:p>
        </p:txBody>
      </p:sp>
      <p:pic>
        <p:nvPicPr>
          <p:cNvPr id="14338" name="Picture 2" descr="图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2057400"/>
            <a:ext cx="42672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07232" y="4538514"/>
            <a:ext cx="7137176" cy="1477328"/>
          </a:xfrm>
          <a:prstGeom prst="rect">
            <a:avLst/>
          </a:prstGeom>
        </p:spPr>
        <p:txBody>
          <a:bodyPr wrap="square">
            <a:spAutoFit/>
          </a:bodyPr>
          <a:lstStyle/>
          <a:p>
            <a:r>
              <a:rPr lang="zh-CN" altLang="zh-CN" dirty="0"/>
              <a:t>数据库名称为“图书馆”，数据库文件有两个，分别为数据文件和日志文件，数据文件的逻辑名称默认和数据库名称相同，如“图书馆”，日志文件的逻辑名称默认为数据库名加“</a:t>
            </a:r>
            <a:r>
              <a:rPr lang="en-US" altLang="zh-CN" dirty="0"/>
              <a:t>_log</a:t>
            </a:r>
            <a:r>
              <a:rPr lang="zh-CN" altLang="zh-CN" dirty="0"/>
              <a:t>”，即“图书馆</a:t>
            </a:r>
            <a:r>
              <a:rPr lang="en-US" altLang="zh-CN" dirty="0"/>
              <a:t>_log</a:t>
            </a:r>
            <a:r>
              <a:rPr lang="zh-CN" altLang="zh-CN" dirty="0"/>
              <a:t>”。</a:t>
            </a:r>
          </a:p>
          <a:p>
            <a:r>
              <a:rPr lang="zh-CN" altLang="zh-CN" dirty="0"/>
              <a:t>主数据文件默认的初始大小是</a:t>
            </a:r>
            <a:r>
              <a:rPr lang="en-US" altLang="zh-CN" dirty="0"/>
              <a:t>3MB</a:t>
            </a:r>
            <a:r>
              <a:rPr lang="zh-CN" altLang="zh-CN" dirty="0"/>
              <a:t>，日志文件默认的初始大小是</a:t>
            </a:r>
            <a:r>
              <a:rPr lang="en-US" altLang="zh-CN" dirty="0"/>
              <a:t>1MB</a:t>
            </a:r>
            <a:r>
              <a:rPr lang="zh-CN" altLang="zh-CN" dirty="0"/>
              <a:t>，可以通过单击初始大小的值，来根据需要调整初始大小。</a:t>
            </a:r>
            <a:endParaRPr lang="zh-CN" altLang="en-US" dirty="0"/>
          </a:p>
        </p:txBody>
      </p:sp>
    </p:spTree>
    <p:extLst>
      <p:ext uri="{BB962C8B-B14F-4D97-AF65-F5344CB8AC3E}">
        <p14:creationId xmlns:p14="http://schemas.microsoft.com/office/powerpoint/2010/main" val="29257578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836712"/>
            <a:ext cx="7992888" cy="2308324"/>
          </a:xfrm>
          <a:prstGeom prst="rect">
            <a:avLst/>
          </a:prstGeom>
        </p:spPr>
        <p:txBody>
          <a:bodyPr wrap="square">
            <a:spAutoFit/>
          </a:bodyPr>
          <a:lstStyle/>
          <a:p>
            <a:r>
              <a:rPr lang="zh-CN" altLang="zh-CN" dirty="0"/>
              <a:t>自动增长主要用来设置文件的增长方式。默认情况下，数据文件大小增量为</a:t>
            </a:r>
            <a:r>
              <a:rPr lang="en-US" altLang="zh-CN" dirty="0"/>
              <a:t>1MB</a:t>
            </a:r>
            <a:r>
              <a:rPr lang="zh-CN" altLang="zh-CN" dirty="0"/>
              <a:t>，不限制文件的最大值；日志文件大小增量为</a:t>
            </a:r>
            <a:r>
              <a:rPr lang="en-US" altLang="zh-CN" dirty="0"/>
              <a:t>10%</a:t>
            </a:r>
            <a:r>
              <a:rPr lang="zh-CN" altLang="zh-CN" dirty="0"/>
              <a:t>，最大文件大小限制为</a:t>
            </a:r>
            <a:r>
              <a:rPr lang="en-US" altLang="zh-CN" dirty="0"/>
              <a:t>2097152MB</a:t>
            </a:r>
            <a:r>
              <a:rPr lang="zh-CN" altLang="zh-CN" dirty="0"/>
              <a:t>。可以通过设置文件增长方式后面的按钮，打开自动增长设置对话框，如图</a:t>
            </a:r>
            <a:r>
              <a:rPr lang="en-US" altLang="zh-CN" dirty="0"/>
              <a:t>2-14</a:t>
            </a:r>
            <a:r>
              <a:rPr lang="zh-CN" altLang="zh-CN" dirty="0"/>
              <a:t>所示来设置文件的增长方式。</a:t>
            </a:r>
          </a:p>
          <a:p>
            <a:r>
              <a:rPr lang="zh-CN" altLang="zh-CN" dirty="0"/>
              <a:t>数据文件和日志文件的存储的物理路径默认为数据安装路径的</a:t>
            </a:r>
            <a:r>
              <a:rPr lang="en-US" altLang="zh-CN" dirty="0"/>
              <a:t>DATA</a:t>
            </a:r>
            <a:r>
              <a:rPr lang="zh-CN" altLang="zh-CN" dirty="0"/>
              <a:t>文件夹下。</a:t>
            </a:r>
          </a:p>
          <a:p>
            <a:r>
              <a:rPr lang="zh-CN" altLang="zh-CN" dirty="0"/>
              <a:t>数据文件和日志文件的文件名是物理名称，默认情况下数据文件和日志文件的物理名称和逻辑名称相同，数据文件的物理文件名的后缀是</a:t>
            </a:r>
            <a:r>
              <a:rPr lang="en-US" altLang="zh-CN" dirty="0"/>
              <a:t>.</a:t>
            </a:r>
            <a:r>
              <a:rPr lang="en-US" altLang="zh-CN" dirty="0" err="1"/>
              <a:t>mdf</a:t>
            </a:r>
            <a:r>
              <a:rPr lang="zh-CN" altLang="zh-CN" dirty="0"/>
              <a:t>，日志文件的物理名称的后缀是</a:t>
            </a:r>
            <a:r>
              <a:rPr lang="en-US" altLang="zh-CN" dirty="0"/>
              <a:t>.</a:t>
            </a:r>
            <a:r>
              <a:rPr lang="en-US" altLang="zh-CN" dirty="0" err="1"/>
              <a:t>ldf</a:t>
            </a:r>
            <a:r>
              <a:rPr lang="zh-CN" altLang="zh-CN" dirty="0"/>
              <a:t>。</a:t>
            </a:r>
          </a:p>
        </p:txBody>
      </p:sp>
      <p:pic>
        <p:nvPicPr>
          <p:cNvPr id="15362" name="Picture 2" descr="图2-5（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429000"/>
            <a:ext cx="343852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图2-5（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432572"/>
            <a:ext cx="346710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8641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lvl="0"/>
            <a:r>
              <a:rPr lang="zh-CN" altLang="zh-CN" dirty="0"/>
              <a:t>重命名</a:t>
            </a:r>
            <a:r>
              <a:rPr lang="zh-CN" altLang="zh-CN" dirty="0" smtClean="0"/>
              <a:t>数据库</a:t>
            </a:r>
            <a:endParaRPr lang="zh-CN" altLang="en-US" dirty="0"/>
          </a:p>
        </p:txBody>
      </p:sp>
      <p:sp>
        <p:nvSpPr>
          <p:cNvPr id="5" name="Rectangle 1"/>
          <p:cNvSpPr>
            <a:spLocks noChangeArrowheads="1"/>
          </p:cNvSpPr>
          <p:nvPr/>
        </p:nvSpPr>
        <p:spPr bwMode="auto">
          <a:xfrm>
            <a:off x="539552" y="1927866"/>
            <a:ext cx="6374333"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数据库创建完成后，可以使用系统存储过程</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sp_renamdb</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对数据库名称进行更改，语法规则如下：</a:t>
            </a:r>
            <a:endPar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indent="269875" fontAlgn="base">
              <a:spcBef>
                <a:spcPct val="0"/>
              </a:spcBef>
              <a:spcAft>
                <a:spcPct val="0"/>
              </a:spcAft>
            </a:pPr>
            <a:r>
              <a:rPr lang="en-US" altLang="zh-CN" kern="100" dirty="0" err="1"/>
              <a:t>sp_renamdb</a:t>
            </a:r>
            <a:r>
              <a:rPr lang="en-US" altLang="zh-CN" kern="100" dirty="0"/>
              <a:t>  ‘</a:t>
            </a:r>
            <a:r>
              <a:rPr lang="zh-CN" altLang="zh-CN" kern="100" dirty="0"/>
              <a:t>旧名字</a:t>
            </a:r>
            <a:r>
              <a:rPr lang="en-US" altLang="zh-CN" kern="100" dirty="0"/>
              <a:t>’ , ’</a:t>
            </a:r>
            <a:r>
              <a:rPr lang="zh-CN" altLang="zh-CN" kern="100" dirty="0"/>
              <a:t>新名字</a:t>
            </a:r>
            <a:r>
              <a:rPr lang="en-US" altLang="zh-CN" kern="100" dirty="0"/>
              <a:t>’</a:t>
            </a:r>
            <a:endParaRPr lang="zh-CN" altLang="zh-CN" kern="100" dirty="0">
              <a:latin typeface="Times New Roman"/>
              <a:ea typeface="宋体"/>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参数说明如下：</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旧名字：数据库更改前的名字；</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新名字：数据库更改后的名字。</a:t>
            </a:r>
            <a:r>
              <a:rPr kumimoji="0" lang="zh-CN" altLang="en-US" b="0" i="0" u="none" strike="noStrike" cap="none" normalizeH="0" baseline="0" dirty="0" smtClean="0">
                <a:ln>
                  <a:noFill/>
                </a:ln>
                <a:solidFill>
                  <a:schemeClr val="tx1"/>
                </a:solidFill>
                <a:effectLst/>
                <a:latin typeface="Arial" pitchFamily="34" charset="0"/>
                <a:ea typeface="宋体" pitchFamily="2" charset="-122"/>
              </a:rPr>
              <a:t> </a:t>
            </a:r>
          </a:p>
        </p:txBody>
      </p:sp>
    </p:spTree>
    <p:extLst>
      <p:ext uri="{BB962C8B-B14F-4D97-AF65-F5344CB8AC3E}">
        <p14:creationId xmlns:p14="http://schemas.microsoft.com/office/powerpoint/2010/main" val="26246163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80728"/>
            <a:ext cx="8280920" cy="1477328"/>
          </a:xfrm>
          <a:prstGeom prst="rect">
            <a:avLst/>
          </a:prstGeom>
        </p:spPr>
        <p:txBody>
          <a:bodyPr wrap="square">
            <a:spAutoFit/>
          </a:bodyPr>
          <a:lstStyle/>
          <a:p>
            <a:r>
              <a:rPr lang="zh-CN" altLang="zh-CN" dirty="0"/>
              <a:t>【例</a:t>
            </a:r>
            <a:r>
              <a:rPr lang="en-US" altLang="zh-CN" dirty="0"/>
              <a:t>2-2</a:t>
            </a:r>
            <a:r>
              <a:rPr lang="zh-CN" altLang="zh-CN" dirty="0"/>
              <a:t>】更改数据库名“学生管理”为“学生信息管理”。</a:t>
            </a:r>
          </a:p>
          <a:p>
            <a:r>
              <a:rPr lang="zh-CN" altLang="zh-CN" dirty="0"/>
              <a:t>（</a:t>
            </a:r>
            <a:r>
              <a:rPr lang="en-US" altLang="zh-CN" dirty="0"/>
              <a:t>1</a:t>
            </a:r>
            <a:r>
              <a:rPr lang="zh-CN" altLang="zh-CN" dirty="0"/>
              <a:t>）打开查询编辑器，输入代码</a:t>
            </a:r>
            <a:r>
              <a:rPr lang="en-US" altLang="zh-CN" dirty="0" err="1"/>
              <a:t>sp_renamedb</a:t>
            </a:r>
            <a:r>
              <a:rPr lang="en-US" altLang="zh-CN" dirty="0"/>
              <a:t> '</a:t>
            </a:r>
            <a:r>
              <a:rPr lang="zh-CN" altLang="zh-CN" dirty="0"/>
              <a:t>图书馆</a:t>
            </a:r>
            <a:r>
              <a:rPr lang="en-US" altLang="zh-CN" dirty="0"/>
              <a:t>','</a:t>
            </a:r>
            <a:r>
              <a:rPr lang="zh-CN" altLang="zh-CN" dirty="0"/>
              <a:t>图书馆管理</a:t>
            </a:r>
            <a:r>
              <a:rPr lang="en-US" altLang="zh-CN" dirty="0"/>
              <a:t>'</a:t>
            </a:r>
            <a:r>
              <a:rPr lang="zh-CN" altLang="zh-CN" dirty="0"/>
              <a:t>；</a:t>
            </a:r>
          </a:p>
          <a:p>
            <a:r>
              <a:rPr lang="zh-CN" altLang="zh-CN" dirty="0"/>
              <a:t>（</a:t>
            </a:r>
            <a:r>
              <a:rPr lang="en-US" altLang="zh-CN" dirty="0"/>
              <a:t>2</a:t>
            </a:r>
            <a:r>
              <a:rPr lang="zh-CN" altLang="zh-CN" dirty="0"/>
              <a:t>）单击工具栏按钮的【执行】按钮；</a:t>
            </a:r>
          </a:p>
          <a:p>
            <a:r>
              <a:rPr lang="zh-CN" altLang="zh-CN" dirty="0"/>
              <a:t>（</a:t>
            </a:r>
            <a:r>
              <a:rPr lang="en-US" altLang="zh-CN" dirty="0"/>
              <a:t>3</a:t>
            </a:r>
            <a:r>
              <a:rPr lang="zh-CN" altLang="zh-CN" dirty="0"/>
              <a:t>）刷新“对象资源管理器”中的“数据库”文件夹，则可以看到数据库“图书馆”变为“图书馆管理”，如</a:t>
            </a:r>
            <a:r>
              <a:rPr lang="zh-CN" altLang="zh-CN" dirty="0" smtClean="0"/>
              <a:t>图所</a:t>
            </a:r>
            <a:r>
              <a:rPr lang="zh-CN" altLang="zh-CN" dirty="0"/>
              <a:t>示。</a:t>
            </a:r>
          </a:p>
        </p:txBody>
      </p:sp>
      <p:pic>
        <p:nvPicPr>
          <p:cNvPr id="17410" name="Picture 2" descr="图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458056"/>
            <a:ext cx="3829050" cy="207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148064" y="2276872"/>
            <a:ext cx="3386644" cy="2862322"/>
          </a:xfrm>
          <a:prstGeom prst="rect">
            <a:avLst/>
          </a:prstGeom>
        </p:spPr>
        <p:txBody>
          <a:bodyPr wrap="square">
            <a:spAutoFit/>
          </a:bodyPr>
          <a:lstStyle/>
          <a:p>
            <a:r>
              <a:rPr lang="zh-CN" altLang="zh-CN" dirty="0"/>
              <a:t>注意：更改数据名字并不影响数据库的逻辑名称和物理名称，可以通过右键单击“对象资源管理器”中的数据库文件夹下“图书馆管理”，查看“属性”，选择“文件”选项页查看，如图</a:t>
            </a:r>
            <a:r>
              <a:rPr lang="en-US" altLang="zh-CN" dirty="0"/>
              <a:t>2-16</a:t>
            </a:r>
            <a:r>
              <a:rPr lang="zh-CN" altLang="zh-CN" dirty="0"/>
              <a:t>所示，数据名称已经更改为“图书馆管理”，而数据库文件的逻辑名称和物理名称还是原来的“图书馆”。</a:t>
            </a:r>
          </a:p>
        </p:txBody>
      </p:sp>
      <p:pic>
        <p:nvPicPr>
          <p:cNvPr id="17411" name="Picture 3" descr="图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846" y="4649703"/>
            <a:ext cx="3867150" cy="2019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787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3273813"/>
          </a:xfrm>
        </p:spPr>
        <p:txBody>
          <a:bodyPr/>
          <a:lstStyle/>
          <a:p>
            <a:r>
              <a:rPr lang="zh-CN" altLang="zh-CN" dirty="0"/>
              <a:t>当用户不在需要某一个数据库的时候，可以通过</a:t>
            </a:r>
            <a:r>
              <a:rPr lang="en-US" altLang="zh-CN" dirty="0"/>
              <a:t>DROP  DATABASE</a:t>
            </a:r>
            <a:r>
              <a:rPr lang="zh-CN" altLang="zh-CN" dirty="0"/>
              <a:t>命令删除数据库，数据库一旦删除，相应的数据库文件及其存储的数据都会被删除，语法格式如下</a:t>
            </a:r>
            <a:r>
              <a:rPr lang="zh-CN" altLang="zh-CN" dirty="0" smtClean="0"/>
              <a:t>：</a:t>
            </a:r>
            <a:r>
              <a:rPr lang="en-US" altLang="zh-CN" dirty="0"/>
              <a:t>DROP  DATABASE </a:t>
            </a:r>
            <a:r>
              <a:rPr lang="zh-CN" altLang="zh-CN" dirty="0"/>
              <a:t>数据名列表</a:t>
            </a:r>
          </a:p>
          <a:p>
            <a:r>
              <a:rPr lang="zh-CN" altLang="zh-CN" dirty="0"/>
              <a:t>参数说明如下：</a:t>
            </a:r>
          </a:p>
          <a:p>
            <a:pPr lvl="0"/>
            <a:r>
              <a:rPr lang="zh-CN" altLang="zh-CN" dirty="0"/>
              <a:t>数据库名列表：是要删除的多个数据库名字的列表，中间用逗号隔开。</a:t>
            </a:r>
          </a:p>
          <a:p>
            <a:endParaRPr lang="zh-CN" altLang="en-US" dirty="0"/>
          </a:p>
        </p:txBody>
      </p:sp>
      <p:sp>
        <p:nvSpPr>
          <p:cNvPr id="3" name="标题 2"/>
          <p:cNvSpPr>
            <a:spLocks noGrp="1"/>
          </p:cNvSpPr>
          <p:nvPr>
            <p:ph type="title"/>
          </p:nvPr>
        </p:nvSpPr>
        <p:spPr/>
        <p:txBody>
          <a:bodyPr>
            <a:normAutofit/>
          </a:bodyPr>
          <a:lstStyle/>
          <a:p>
            <a:pPr lvl="0"/>
            <a:r>
              <a:rPr lang="zh-CN" altLang="zh-CN" dirty="0"/>
              <a:t>删除</a:t>
            </a:r>
            <a:r>
              <a:rPr lang="zh-CN" altLang="zh-CN" dirty="0" smtClean="0"/>
              <a:t>数据库</a:t>
            </a:r>
            <a:endParaRPr lang="zh-CN" altLang="en-US" dirty="0"/>
          </a:p>
        </p:txBody>
      </p:sp>
    </p:spTree>
    <p:extLst>
      <p:ext uri="{BB962C8B-B14F-4D97-AF65-F5344CB8AC3E}">
        <p14:creationId xmlns:p14="http://schemas.microsoft.com/office/powerpoint/2010/main" val="17954781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120676"/>
            <a:ext cx="7560840" cy="1477328"/>
          </a:xfrm>
          <a:prstGeom prst="rect">
            <a:avLst/>
          </a:prstGeom>
        </p:spPr>
        <p:txBody>
          <a:bodyPr wrap="square">
            <a:spAutoFit/>
          </a:bodyPr>
          <a:lstStyle/>
          <a:p>
            <a:r>
              <a:rPr lang="zh-CN" altLang="zh-CN" dirty="0"/>
              <a:t>【例</a:t>
            </a:r>
            <a:r>
              <a:rPr lang="en-US" altLang="zh-CN" dirty="0"/>
              <a:t>2-3</a:t>
            </a:r>
            <a:r>
              <a:rPr lang="zh-CN" altLang="zh-CN" dirty="0"/>
              <a:t>】使用命令删除数据库“图书馆管理”。</a:t>
            </a:r>
          </a:p>
          <a:p>
            <a:r>
              <a:rPr lang="zh-CN" altLang="zh-CN" dirty="0"/>
              <a:t>（</a:t>
            </a:r>
            <a:r>
              <a:rPr lang="en-US" altLang="zh-CN" dirty="0"/>
              <a:t>1</a:t>
            </a:r>
            <a:r>
              <a:rPr lang="zh-CN" altLang="zh-CN" dirty="0"/>
              <a:t>）打开查询编辑器，输入代码</a:t>
            </a:r>
            <a:r>
              <a:rPr lang="en-US" altLang="zh-CN" dirty="0"/>
              <a:t>DROP DATABASE  </a:t>
            </a:r>
            <a:r>
              <a:rPr lang="zh-CN" altLang="zh-CN" dirty="0"/>
              <a:t>图书馆管理 ；</a:t>
            </a:r>
          </a:p>
          <a:p>
            <a:r>
              <a:rPr lang="zh-CN" altLang="zh-CN" dirty="0"/>
              <a:t>（</a:t>
            </a:r>
            <a:r>
              <a:rPr lang="en-US" altLang="zh-CN" dirty="0"/>
              <a:t>2</a:t>
            </a:r>
            <a:r>
              <a:rPr lang="zh-CN" altLang="zh-CN" dirty="0"/>
              <a:t>）单击工具栏按钮的【执行】按钮；</a:t>
            </a:r>
          </a:p>
          <a:p>
            <a:r>
              <a:rPr lang="zh-CN" altLang="zh-CN" dirty="0"/>
              <a:t>（</a:t>
            </a:r>
            <a:r>
              <a:rPr lang="en-US" altLang="zh-CN" dirty="0"/>
              <a:t>3</a:t>
            </a:r>
            <a:r>
              <a:rPr lang="zh-CN" altLang="zh-CN" dirty="0"/>
              <a:t>）刷新“对象资源管理器”中的“数据库”文件夹，则可以看到数据库“图书馆管理”已经不存在了，如</a:t>
            </a:r>
            <a:r>
              <a:rPr lang="zh-CN" altLang="zh-CN" dirty="0" smtClean="0"/>
              <a:t>图所</a:t>
            </a:r>
            <a:r>
              <a:rPr lang="zh-CN" altLang="zh-CN" dirty="0"/>
              <a:t>示。</a:t>
            </a:r>
          </a:p>
        </p:txBody>
      </p:sp>
      <p:pic>
        <p:nvPicPr>
          <p:cNvPr id="18434" name="Picture 2" descr="图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708920"/>
            <a:ext cx="3838575"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724128" y="3933055"/>
            <a:ext cx="3290217" cy="646331"/>
          </a:xfrm>
          <a:prstGeom prst="rect">
            <a:avLst/>
          </a:prstGeom>
        </p:spPr>
        <p:txBody>
          <a:bodyPr wrap="square">
            <a:spAutoFit/>
          </a:bodyPr>
          <a:lstStyle/>
          <a:p>
            <a:r>
              <a:rPr lang="zh-CN" altLang="zh-CN" dirty="0"/>
              <a:t>注意：如果数据库“图书馆管理”正在使用，则不能</a:t>
            </a:r>
            <a:r>
              <a:rPr lang="zh-CN" altLang="zh-CN" dirty="0" smtClean="0"/>
              <a:t>删除。</a:t>
            </a:r>
            <a:endParaRPr lang="zh-CN" altLang="zh-CN" dirty="0"/>
          </a:p>
        </p:txBody>
      </p:sp>
    </p:spTree>
    <p:extLst>
      <p:ext uri="{BB962C8B-B14F-4D97-AF65-F5344CB8AC3E}">
        <p14:creationId xmlns:p14="http://schemas.microsoft.com/office/powerpoint/2010/main" val="32038422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要查看一个数据库的信息可以用</a:t>
            </a:r>
            <a:r>
              <a:rPr lang="en-US" altLang="zh-CN" dirty="0" err="1"/>
              <a:t>sp_helpdb</a:t>
            </a:r>
            <a:r>
              <a:rPr lang="zh-CN" altLang="zh-CN" dirty="0"/>
              <a:t>命令，语法规则如下：</a:t>
            </a:r>
          </a:p>
          <a:p>
            <a:r>
              <a:rPr lang="en-US" altLang="zh-CN" dirty="0" err="1"/>
              <a:t>sp_helpdb</a:t>
            </a:r>
            <a:r>
              <a:rPr lang="en-US" altLang="zh-CN" dirty="0"/>
              <a:t> </a:t>
            </a:r>
            <a:r>
              <a:rPr lang="zh-CN" altLang="zh-CN" dirty="0"/>
              <a:t>数据库</a:t>
            </a:r>
            <a:r>
              <a:rPr lang="zh-CN" altLang="zh-CN" dirty="0" smtClean="0"/>
              <a:t>名</a:t>
            </a:r>
            <a:endParaRPr lang="en-US" altLang="zh-CN" dirty="0" smtClean="0"/>
          </a:p>
          <a:p>
            <a:endParaRPr lang="en-US" altLang="zh-CN" dirty="0"/>
          </a:p>
          <a:p>
            <a:r>
              <a:rPr lang="zh-CN" altLang="zh-CN" dirty="0"/>
              <a:t>参数说明如下：</a:t>
            </a:r>
          </a:p>
          <a:p>
            <a:r>
              <a:rPr lang="zh-CN" altLang="zh-CN" dirty="0"/>
              <a:t>数据库名：存储过程的参数，指出要查看的数据库信息的名字。</a:t>
            </a:r>
            <a:endParaRPr lang="zh-CN" altLang="en-US" dirty="0"/>
          </a:p>
        </p:txBody>
      </p:sp>
      <p:sp>
        <p:nvSpPr>
          <p:cNvPr id="3" name="标题 2"/>
          <p:cNvSpPr>
            <a:spLocks noGrp="1"/>
          </p:cNvSpPr>
          <p:nvPr>
            <p:ph type="title"/>
          </p:nvPr>
        </p:nvSpPr>
        <p:spPr/>
        <p:txBody>
          <a:bodyPr>
            <a:normAutofit/>
          </a:bodyPr>
          <a:lstStyle/>
          <a:p>
            <a:pPr lvl="0"/>
            <a:r>
              <a:rPr lang="zh-CN" altLang="zh-CN" dirty="0"/>
              <a:t>查看</a:t>
            </a:r>
            <a:r>
              <a:rPr lang="zh-CN" altLang="zh-CN" dirty="0" smtClean="0"/>
              <a:t>数据库</a:t>
            </a:r>
            <a:endParaRPr lang="zh-CN" altLang="en-US" dirty="0"/>
          </a:p>
        </p:txBody>
      </p:sp>
    </p:spTree>
    <p:extLst>
      <p:ext uri="{BB962C8B-B14F-4D97-AF65-F5344CB8AC3E}">
        <p14:creationId xmlns:p14="http://schemas.microsoft.com/office/powerpoint/2010/main" val="2020421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2.1.1 </a:t>
            </a:r>
            <a:r>
              <a:rPr lang="zh-CN" altLang="zh-CN" b="1" dirty="0"/>
              <a:t>情景描述</a:t>
            </a:r>
          </a:p>
          <a:p>
            <a:r>
              <a:rPr lang="en-US" altLang="zh-CN" b="1" dirty="0" smtClean="0"/>
              <a:t>2.1.2</a:t>
            </a:r>
            <a:r>
              <a:rPr lang="zh-CN" altLang="zh-CN" b="1" dirty="0"/>
              <a:t>问题分析</a:t>
            </a:r>
          </a:p>
          <a:p>
            <a:r>
              <a:rPr lang="en-US" altLang="zh-CN" b="1" dirty="0" smtClean="0"/>
              <a:t>2.1.3 </a:t>
            </a:r>
            <a:r>
              <a:rPr lang="zh-CN" altLang="zh-CN" b="1" dirty="0"/>
              <a:t>解决方案</a:t>
            </a:r>
          </a:p>
          <a:p>
            <a:r>
              <a:rPr lang="en-US" altLang="zh-CN" b="1" dirty="0" smtClean="0"/>
              <a:t>2.1.4 </a:t>
            </a:r>
            <a:r>
              <a:rPr lang="zh-CN" altLang="zh-CN" b="1" dirty="0"/>
              <a:t>知识总结</a:t>
            </a:r>
          </a:p>
          <a:p>
            <a:r>
              <a:rPr lang="en-US" altLang="zh-CN" b="1" dirty="0" smtClean="0"/>
              <a:t>2.1.5 </a:t>
            </a:r>
            <a:r>
              <a:rPr lang="zh-CN" altLang="zh-CN" b="1" dirty="0"/>
              <a:t>应用实践</a:t>
            </a:r>
          </a:p>
          <a:p>
            <a:endParaRPr lang="zh-CN" altLang="en-US" dirty="0"/>
          </a:p>
        </p:txBody>
      </p:sp>
      <p:sp>
        <p:nvSpPr>
          <p:cNvPr id="2" name="标题 1"/>
          <p:cNvSpPr>
            <a:spLocks noGrp="1"/>
          </p:cNvSpPr>
          <p:nvPr>
            <p:ph type="title"/>
          </p:nvPr>
        </p:nvSpPr>
        <p:spPr/>
        <p:txBody>
          <a:bodyPr>
            <a:normAutofit/>
          </a:bodyPr>
          <a:lstStyle/>
          <a:p>
            <a:r>
              <a:rPr lang="zh-CN" altLang="en-US" b="1" dirty="0" smtClean="0"/>
              <a:t>任务</a:t>
            </a:r>
            <a:r>
              <a:rPr lang="en-US" altLang="zh-CN" b="1" dirty="0" smtClean="0"/>
              <a:t>2.1 </a:t>
            </a:r>
            <a:r>
              <a:rPr lang="zh-CN" altLang="en-US" b="1" dirty="0" smtClean="0"/>
              <a:t>创建数据库</a:t>
            </a:r>
            <a:endParaRPr lang="en-US" altLang="zh-CN" b="1"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052736"/>
            <a:ext cx="7704856" cy="1200329"/>
          </a:xfrm>
          <a:prstGeom prst="rect">
            <a:avLst/>
          </a:prstGeom>
        </p:spPr>
        <p:txBody>
          <a:bodyPr wrap="square">
            <a:spAutoFit/>
          </a:bodyPr>
          <a:lstStyle/>
          <a:p>
            <a:r>
              <a:rPr lang="zh-CN" altLang="zh-CN" dirty="0"/>
              <a:t>【例</a:t>
            </a:r>
            <a:r>
              <a:rPr lang="en-US" altLang="zh-CN" dirty="0"/>
              <a:t>2-4</a:t>
            </a:r>
            <a:r>
              <a:rPr lang="zh-CN" altLang="zh-CN" dirty="0"/>
              <a:t>】使用命令查看数据库“销售”的信息。</a:t>
            </a:r>
          </a:p>
          <a:p>
            <a:r>
              <a:rPr lang="zh-CN" altLang="zh-CN" dirty="0"/>
              <a:t>（</a:t>
            </a:r>
            <a:r>
              <a:rPr lang="en-US" altLang="zh-CN" dirty="0"/>
              <a:t>1</a:t>
            </a:r>
            <a:r>
              <a:rPr lang="zh-CN" altLang="zh-CN" dirty="0"/>
              <a:t>）打开查询编辑器，输入代码</a:t>
            </a:r>
            <a:r>
              <a:rPr lang="en-US" altLang="zh-CN" dirty="0" err="1"/>
              <a:t>sp_helpdb</a:t>
            </a:r>
            <a:r>
              <a:rPr lang="en-US" altLang="zh-CN" dirty="0"/>
              <a:t> </a:t>
            </a:r>
            <a:r>
              <a:rPr lang="zh-CN" altLang="zh-CN" dirty="0"/>
              <a:t>销售 ；</a:t>
            </a:r>
          </a:p>
          <a:p>
            <a:r>
              <a:rPr lang="zh-CN" altLang="zh-CN" dirty="0"/>
              <a:t>（</a:t>
            </a:r>
            <a:r>
              <a:rPr lang="en-US" altLang="zh-CN" dirty="0"/>
              <a:t>2</a:t>
            </a:r>
            <a:r>
              <a:rPr lang="zh-CN" altLang="zh-CN" dirty="0"/>
              <a:t>）单击工具栏按钮的【执行】按钮，在下方的结果窗口中可以看到数据库“销售”的详细信息，如</a:t>
            </a:r>
            <a:r>
              <a:rPr lang="zh-CN" altLang="zh-CN" dirty="0" smtClean="0"/>
              <a:t>图所</a:t>
            </a:r>
            <a:r>
              <a:rPr lang="zh-CN" altLang="zh-CN" dirty="0"/>
              <a:t>示。</a:t>
            </a:r>
          </a:p>
        </p:txBody>
      </p:sp>
      <p:pic>
        <p:nvPicPr>
          <p:cNvPr id="19458" name="Picture 2" descr="图2-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3276" y="2420888"/>
            <a:ext cx="428625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95718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2.1.5 </a:t>
            </a:r>
            <a:r>
              <a:rPr lang="zh-CN" altLang="zh-CN" b="1" dirty="0" smtClean="0"/>
              <a:t>应用实践</a:t>
            </a:r>
            <a:endParaRPr lang="zh-CN" altLang="en-US" dirty="0"/>
          </a:p>
        </p:txBody>
      </p:sp>
      <p:sp>
        <p:nvSpPr>
          <p:cNvPr id="3" name="内容占位符 2"/>
          <p:cNvSpPr>
            <a:spLocks noGrp="1"/>
          </p:cNvSpPr>
          <p:nvPr>
            <p:ph idx="1"/>
          </p:nvPr>
        </p:nvSpPr>
        <p:spPr>
          <a:xfrm>
            <a:off x="467544" y="1700808"/>
            <a:ext cx="7408333" cy="2808312"/>
          </a:xfrm>
        </p:spPr>
        <p:txBody>
          <a:bodyPr>
            <a:normAutofit/>
          </a:bodyPr>
          <a:lstStyle/>
          <a:p>
            <a:r>
              <a:rPr lang="zh-CN" altLang="zh-CN" sz="2000" dirty="0"/>
              <a:t>开发团队采用</a:t>
            </a:r>
            <a:r>
              <a:rPr lang="en-US" altLang="zh-CN" sz="2000" dirty="0"/>
              <a:t>SQL Server2008</a:t>
            </a:r>
            <a:r>
              <a:rPr lang="zh-CN" altLang="zh-CN" sz="2000" dirty="0"/>
              <a:t>为某超市的销售业务系统创建数据库，命名为“销售”。</a:t>
            </a:r>
          </a:p>
          <a:p>
            <a:r>
              <a:rPr lang="en-US" altLang="zh-CN" sz="2000" dirty="0"/>
              <a:t>1</a:t>
            </a:r>
            <a:r>
              <a:rPr lang="zh-CN" altLang="zh-CN" sz="2000" dirty="0"/>
              <a:t>．打开</a:t>
            </a:r>
            <a:r>
              <a:rPr lang="en-US" altLang="zh-CN" sz="2000" dirty="0"/>
              <a:t>SQL Server Management Studio</a:t>
            </a:r>
            <a:r>
              <a:rPr lang="zh-CN" altLang="zh-CN" sz="2000" dirty="0"/>
              <a:t>，单击工具栏上的“新建查询”按钮；</a:t>
            </a:r>
          </a:p>
          <a:p>
            <a:r>
              <a:rPr lang="en-US" altLang="zh-CN" sz="2000" dirty="0"/>
              <a:t>2</a:t>
            </a:r>
            <a:r>
              <a:rPr lang="zh-CN" altLang="zh-CN" sz="2000" dirty="0"/>
              <a:t>．在“查询编辑器”界面输入</a:t>
            </a:r>
            <a:r>
              <a:rPr lang="en-US" altLang="zh-CN" sz="2000" dirty="0"/>
              <a:t>CREATE DATABASE </a:t>
            </a:r>
            <a:r>
              <a:rPr lang="zh-CN" altLang="zh-CN" sz="2000" dirty="0"/>
              <a:t>销售；</a:t>
            </a:r>
          </a:p>
          <a:p>
            <a:r>
              <a:rPr lang="en-US" altLang="zh-CN" sz="2000" dirty="0"/>
              <a:t>3</a:t>
            </a:r>
            <a:r>
              <a:rPr lang="zh-CN" altLang="zh-CN" sz="2000" dirty="0"/>
              <a:t>．单击工具栏上的【执行】按钮；</a:t>
            </a:r>
          </a:p>
          <a:p>
            <a:r>
              <a:rPr lang="en-US" altLang="zh-CN" sz="2000" dirty="0"/>
              <a:t>4</a:t>
            </a:r>
            <a:r>
              <a:rPr lang="zh-CN" altLang="zh-CN" sz="2000" dirty="0"/>
              <a:t>．刷新“对象资源管理器”中的“数据库”文件夹，则可以看到数据库“销售”，如</a:t>
            </a:r>
            <a:r>
              <a:rPr lang="zh-CN" altLang="zh-CN" sz="2000" dirty="0" smtClean="0"/>
              <a:t>图所</a:t>
            </a:r>
            <a:r>
              <a:rPr lang="zh-CN" altLang="zh-CN" sz="2000" dirty="0"/>
              <a:t>示。</a:t>
            </a:r>
          </a:p>
          <a:p>
            <a:endParaRPr lang="zh-CN" altLang="en-US" sz="2000" dirty="0"/>
          </a:p>
        </p:txBody>
      </p:sp>
      <p:pic>
        <p:nvPicPr>
          <p:cNvPr id="20482" name="Picture 2" descr="图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5" y="4087150"/>
            <a:ext cx="3491035" cy="262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2.2.1 </a:t>
            </a:r>
            <a:r>
              <a:rPr lang="zh-CN" altLang="zh-CN" b="1" dirty="0" smtClean="0"/>
              <a:t>情景描述</a:t>
            </a:r>
          </a:p>
          <a:p>
            <a:r>
              <a:rPr lang="en-US" altLang="zh-CN" b="1" dirty="0" smtClean="0"/>
              <a:t>2.2.2</a:t>
            </a:r>
            <a:r>
              <a:rPr lang="zh-CN" altLang="zh-CN" b="1" dirty="0" smtClean="0"/>
              <a:t>问题分析</a:t>
            </a:r>
          </a:p>
          <a:p>
            <a:r>
              <a:rPr lang="en-US" altLang="zh-CN" b="1" dirty="0" smtClean="0"/>
              <a:t>2.2.3 </a:t>
            </a:r>
            <a:r>
              <a:rPr lang="zh-CN" altLang="zh-CN" b="1" dirty="0" smtClean="0"/>
              <a:t>解决方案</a:t>
            </a:r>
          </a:p>
          <a:p>
            <a:r>
              <a:rPr lang="en-US" altLang="zh-CN" b="1" dirty="0" smtClean="0"/>
              <a:t>2.2.4 </a:t>
            </a:r>
            <a:r>
              <a:rPr lang="zh-CN" altLang="zh-CN" b="1" dirty="0" smtClean="0"/>
              <a:t>知识总结</a:t>
            </a:r>
          </a:p>
          <a:p>
            <a:r>
              <a:rPr lang="en-US" altLang="zh-CN" b="1" dirty="0" smtClean="0"/>
              <a:t>2.2.5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en-US" dirty="0" smtClean="0"/>
              <a:t>任务</a:t>
            </a:r>
            <a:r>
              <a:rPr lang="en-US" altLang="zh-CN" dirty="0" smtClean="0"/>
              <a:t>2.</a:t>
            </a:r>
            <a:r>
              <a:rPr lang="en-US" dirty="0" smtClean="0"/>
              <a:t>2</a:t>
            </a:r>
            <a:r>
              <a:rPr lang="zh-CN" altLang="zh-CN" b="1" dirty="0"/>
              <a:t>分离、附加数据库</a:t>
            </a:r>
            <a:r>
              <a:rPr lang="en-US" altLang="zh-CN" b="1" dirty="0"/>
              <a:t> </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数据库“学生管理”创建在</a:t>
            </a:r>
            <a:r>
              <a:rPr lang="en-US" altLang="zh-CN" dirty="0"/>
              <a:t>SQL Server2008</a:t>
            </a:r>
            <a:r>
              <a:rPr lang="zh-CN" altLang="zh-CN" dirty="0"/>
              <a:t>默认的安装目录</a:t>
            </a:r>
            <a:r>
              <a:rPr lang="en-US" altLang="zh-CN" dirty="0"/>
              <a:t>C</a:t>
            </a:r>
            <a:r>
              <a:rPr lang="zh-CN" altLang="zh-CN" dirty="0"/>
              <a:t>盘下，开发团队需要把数据库转移到</a:t>
            </a:r>
            <a:r>
              <a:rPr lang="en-US" altLang="zh-CN" dirty="0"/>
              <a:t>D</a:t>
            </a:r>
            <a:r>
              <a:rPr lang="zh-CN" altLang="zh-CN" dirty="0"/>
              <a:t>盘，为此，需要做以下任务：</a:t>
            </a:r>
          </a:p>
          <a:p>
            <a:r>
              <a:rPr lang="en-US" altLang="zh-CN" dirty="0"/>
              <a:t>1</a:t>
            </a:r>
            <a:r>
              <a:rPr lang="zh-CN" altLang="zh-CN" dirty="0"/>
              <a:t>．分离数据库，拷贝到</a:t>
            </a:r>
            <a:r>
              <a:rPr lang="en-US" altLang="zh-CN" dirty="0"/>
              <a:t>D</a:t>
            </a:r>
            <a:r>
              <a:rPr lang="zh-CN" altLang="zh-CN" dirty="0"/>
              <a:t>盘上；</a:t>
            </a:r>
          </a:p>
          <a:p>
            <a:r>
              <a:rPr lang="en-US" altLang="zh-CN" dirty="0"/>
              <a:t>2</a:t>
            </a:r>
            <a:r>
              <a:rPr lang="zh-CN" altLang="zh-CN" dirty="0"/>
              <a:t>．附加数据库</a:t>
            </a:r>
            <a:r>
              <a:rPr lang="zh-CN" altLang="zh-CN" dirty="0" smtClean="0"/>
              <a:t>。</a:t>
            </a:r>
            <a:endParaRPr lang="zh-CN" altLang="zh-CN" dirty="0"/>
          </a:p>
        </p:txBody>
      </p:sp>
      <p:sp>
        <p:nvSpPr>
          <p:cNvPr id="2" name="标题 1"/>
          <p:cNvSpPr>
            <a:spLocks noGrp="1"/>
          </p:cNvSpPr>
          <p:nvPr>
            <p:ph type="title"/>
          </p:nvPr>
        </p:nvSpPr>
        <p:spPr/>
        <p:txBody>
          <a:bodyPr>
            <a:normAutofit/>
          </a:bodyPr>
          <a:lstStyle/>
          <a:p>
            <a:r>
              <a:rPr lang="en-US" altLang="zh-CN" b="1" dirty="0" smtClean="0"/>
              <a:t>2.2.1 </a:t>
            </a:r>
            <a:r>
              <a:rPr lang="zh-CN" altLang="zh-CN" b="1" dirty="0" smtClean="0"/>
              <a:t>情景描述</a:t>
            </a:r>
            <a:endParaRPr lang="zh-CN" altLang="zh-CN"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在软件开发过程中，由于操作的需要，需要分离和附加数据库。当数据库需要从一个磁盘转移到另外一个磁盘或者从一台电脑转移到另外一台电脑，删除数据库日志的时候，都需要先分离数据库，需要的操作完成后，再在需要的电脑上附加数据库。</a:t>
            </a:r>
          </a:p>
        </p:txBody>
      </p:sp>
      <p:sp>
        <p:nvSpPr>
          <p:cNvPr id="2" name="标题 1"/>
          <p:cNvSpPr>
            <a:spLocks noGrp="1"/>
          </p:cNvSpPr>
          <p:nvPr>
            <p:ph type="title"/>
          </p:nvPr>
        </p:nvSpPr>
        <p:spPr/>
        <p:txBody>
          <a:bodyPr>
            <a:normAutofit/>
          </a:bodyPr>
          <a:lstStyle/>
          <a:p>
            <a:r>
              <a:rPr lang="en-US" altLang="zh-CN" b="1" dirty="0" smtClean="0"/>
              <a:t>2.2.2</a:t>
            </a:r>
            <a:r>
              <a:rPr lang="zh-CN" altLang="zh-CN" b="1" dirty="0" smtClean="0"/>
              <a:t>问题分析</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2.2.3 </a:t>
            </a:r>
            <a:r>
              <a:rPr lang="zh-CN" altLang="zh-CN" b="1" dirty="0" smtClean="0"/>
              <a:t>解决方案</a:t>
            </a:r>
            <a:endParaRPr lang="zh-CN" altLang="en-US" dirty="0"/>
          </a:p>
        </p:txBody>
      </p:sp>
      <p:sp>
        <p:nvSpPr>
          <p:cNvPr id="60417" name="Rectangle 1"/>
          <p:cNvSpPr>
            <a:spLocks noChangeArrowheads="1"/>
          </p:cNvSpPr>
          <p:nvPr/>
        </p:nvSpPr>
        <p:spPr bwMode="auto">
          <a:xfrm>
            <a:off x="357158" y="1844824"/>
            <a:ext cx="7429552"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US" dirty="0" smtClean="0"/>
              <a:t> </a:t>
            </a:r>
            <a:r>
              <a:rPr lang="en-US" altLang="zh-CN" dirty="0"/>
              <a:t>1</a:t>
            </a:r>
            <a:r>
              <a:rPr lang="zh-CN" altLang="zh-CN" dirty="0"/>
              <a:t>．打开“开始”</a:t>
            </a:r>
            <a:r>
              <a:rPr lang="en-US" altLang="zh-CN" dirty="0"/>
              <a:t>-</a:t>
            </a:r>
            <a:r>
              <a:rPr lang="zh-CN" altLang="zh-CN" dirty="0"/>
              <a:t>“所有程序”</a:t>
            </a:r>
            <a:r>
              <a:rPr lang="en-US" altLang="zh-CN" dirty="0"/>
              <a:t>-</a:t>
            </a:r>
            <a:r>
              <a:rPr lang="zh-CN" altLang="zh-CN" dirty="0"/>
              <a:t>“</a:t>
            </a:r>
            <a:r>
              <a:rPr lang="en-US" altLang="zh-CN" dirty="0"/>
              <a:t>Microsoft SQL Server2008 R2</a:t>
            </a:r>
            <a:r>
              <a:rPr lang="zh-CN" altLang="zh-CN" dirty="0"/>
              <a:t>”</a:t>
            </a:r>
            <a:r>
              <a:rPr lang="en-US" altLang="zh-CN" dirty="0"/>
              <a:t>-</a:t>
            </a:r>
            <a:r>
              <a:rPr lang="zh-CN" altLang="zh-CN" dirty="0"/>
              <a:t>“</a:t>
            </a:r>
            <a:r>
              <a:rPr lang="en-US" altLang="zh-CN" dirty="0"/>
              <a:t>SQL Server Management Studio</a:t>
            </a:r>
            <a:r>
              <a:rPr lang="zh-CN" altLang="zh-CN" dirty="0"/>
              <a:t>”，选择服务器类型“数据库引擎”、“服务器名称”，“身份验证”，“用户名”和“密码”，点击“连接”按钮；</a:t>
            </a:r>
          </a:p>
          <a:p>
            <a:r>
              <a:rPr lang="en-US" altLang="zh-CN" dirty="0"/>
              <a:t>2</a:t>
            </a:r>
            <a:r>
              <a:rPr lang="zh-CN" altLang="zh-CN" dirty="0"/>
              <a:t>．点击工具栏上的“新建查询”，打开“查询编辑器”；</a:t>
            </a:r>
          </a:p>
          <a:p>
            <a:r>
              <a:rPr lang="en-US" altLang="zh-CN" dirty="0"/>
              <a:t>3</a:t>
            </a:r>
            <a:r>
              <a:rPr lang="zh-CN" altLang="zh-CN" dirty="0"/>
              <a:t>．在“查询编辑器”上输入代码</a:t>
            </a:r>
            <a:r>
              <a:rPr lang="en-US" altLang="zh-CN" dirty="0" err="1"/>
              <a:t>sp_detach_db</a:t>
            </a:r>
            <a:r>
              <a:rPr lang="en-US" altLang="zh-CN" dirty="0"/>
              <a:t> </a:t>
            </a:r>
            <a:r>
              <a:rPr lang="zh-CN" altLang="zh-CN" dirty="0"/>
              <a:t>学生管理</a:t>
            </a:r>
          </a:p>
          <a:p>
            <a:r>
              <a:rPr lang="en-US" altLang="zh-CN" dirty="0"/>
              <a:t>4</a:t>
            </a:r>
            <a:r>
              <a:rPr lang="zh-CN" altLang="zh-CN" dirty="0"/>
              <a:t>．单击工具栏上的【执行】按钮；</a:t>
            </a:r>
          </a:p>
          <a:p>
            <a:r>
              <a:rPr lang="en-US" altLang="zh-CN" dirty="0"/>
              <a:t>5</a:t>
            </a:r>
            <a:r>
              <a:rPr lang="zh-CN" altLang="zh-CN" dirty="0"/>
              <a:t>．刷新“对象资源管理器”中的“数据库”文件夹，则可以看到数据库“学生管理”不在服务器上，如</a:t>
            </a:r>
            <a:r>
              <a:rPr lang="zh-CN" altLang="zh-CN" dirty="0" smtClean="0"/>
              <a:t>图所</a:t>
            </a:r>
            <a:r>
              <a:rPr lang="zh-CN" altLang="zh-CN" dirty="0"/>
              <a:t>示。</a:t>
            </a:r>
          </a:p>
          <a:p>
            <a:endParaRPr lang="zh-CN" altLang="en-US"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pic>
        <p:nvPicPr>
          <p:cNvPr id="21506" name="Picture 2" descr="图2-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861048"/>
            <a:ext cx="3719710" cy="280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980728"/>
            <a:ext cx="7920880" cy="2308324"/>
          </a:xfrm>
          <a:prstGeom prst="rect">
            <a:avLst/>
          </a:prstGeom>
        </p:spPr>
        <p:txBody>
          <a:bodyPr wrap="square">
            <a:spAutoFit/>
          </a:bodyPr>
          <a:lstStyle/>
          <a:p>
            <a:r>
              <a:rPr lang="en-US" altLang="zh-CN" dirty="0"/>
              <a:t>6</a:t>
            </a:r>
            <a:r>
              <a:rPr lang="zh-CN" altLang="zh-CN" dirty="0"/>
              <a:t>．找到数据库“学生管理”所在的文件夹“</a:t>
            </a:r>
            <a:r>
              <a:rPr lang="en-US" altLang="zh-CN" dirty="0"/>
              <a:t>C:\Program Files\Microsoft SQL Server\MSSQL10_50.MSSQLSERVER\MSSQL\DATA</a:t>
            </a:r>
            <a:r>
              <a:rPr lang="zh-CN" altLang="zh-CN" dirty="0"/>
              <a:t>”，可以看到数据库的两个文件，把数据文件“学生管理</a:t>
            </a:r>
            <a:r>
              <a:rPr lang="en-US" altLang="zh-CN" dirty="0"/>
              <a:t>.</a:t>
            </a:r>
            <a:r>
              <a:rPr lang="en-US" altLang="zh-CN" dirty="0" err="1"/>
              <a:t>mdf</a:t>
            </a:r>
            <a:r>
              <a:rPr lang="zh-CN" altLang="zh-CN" dirty="0"/>
              <a:t>”和日志文件“学生管理</a:t>
            </a:r>
            <a:r>
              <a:rPr lang="en-US" altLang="zh-CN" dirty="0"/>
              <a:t>_</a:t>
            </a:r>
            <a:r>
              <a:rPr lang="en-US" altLang="zh-CN" dirty="0" err="1"/>
              <a:t>log.ldf</a:t>
            </a:r>
            <a:r>
              <a:rPr lang="zh-CN" altLang="zh-CN" dirty="0"/>
              <a:t>”复制粘贴到</a:t>
            </a:r>
            <a:r>
              <a:rPr lang="en-US" altLang="zh-CN" dirty="0"/>
              <a:t>D</a:t>
            </a:r>
            <a:r>
              <a:rPr lang="zh-CN" altLang="zh-CN" dirty="0"/>
              <a:t>盘文件夹“</a:t>
            </a:r>
            <a:r>
              <a:rPr lang="en-US" altLang="zh-CN" dirty="0" err="1"/>
              <a:t>sqldata</a:t>
            </a:r>
            <a:r>
              <a:rPr lang="zh-CN" altLang="zh-CN" dirty="0"/>
              <a:t>”目录下；</a:t>
            </a:r>
          </a:p>
          <a:p>
            <a:r>
              <a:rPr lang="en-US" altLang="zh-CN" dirty="0"/>
              <a:t>7</a:t>
            </a:r>
            <a:r>
              <a:rPr lang="zh-CN" altLang="zh-CN" dirty="0"/>
              <a:t>．在“查询编辑器”窗口上输入代码</a:t>
            </a:r>
            <a:r>
              <a:rPr lang="en-US" altLang="zh-CN" dirty="0" err="1"/>
              <a:t>sp_attach_db</a:t>
            </a:r>
            <a:r>
              <a:rPr lang="en-US" altLang="zh-CN" dirty="0"/>
              <a:t> '</a:t>
            </a:r>
            <a:r>
              <a:rPr lang="zh-CN" altLang="zh-CN" dirty="0"/>
              <a:t>学生管理</a:t>
            </a:r>
            <a:r>
              <a:rPr lang="en-US" altLang="zh-CN" dirty="0"/>
              <a:t>','D:\</a:t>
            </a:r>
            <a:r>
              <a:rPr lang="en-US" altLang="zh-CN" dirty="0" err="1"/>
              <a:t>sqldata</a:t>
            </a:r>
            <a:r>
              <a:rPr lang="en-US" altLang="zh-CN" dirty="0"/>
              <a:t>\</a:t>
            </a:r>
            <a:r>
              <a:rPr lang="zh-CN" altLang="zh-CN" dirty="0"/>
              <a:t>学生管理</a:t>
            </a:r>
            <a:r>
              <a:rPr lang="en-US" altLang="zh-CN" dirty="0"/>
              <a:t>.</a:t>
            </a:r>
            <a:r>
              <a:rPr lang="en-US" altLang="zh-CN" dirty="0" err="1"/>
              <a:t>mdf</a:t>
            </a:r>
            <a:r>
              <a:rPr lang="en-US" altLang="zh-CN" dirty="0"/>
              <a:t>','D:\</a:t>
            </a:r>
            <a:r>
              <a:rPr lang="en-US" altLang="zh-CN" dirty="0" err="1"/>
              <a:t>sqldata</a:t>
            </a:r>
            <a:r>
              <a:rPr lang="en-US" altLang="zh-CN" dirty="0"/>
              <a:t>\</a:t>
            </a:r>
            <a:r>
              <a:rPr lang="zh-CN" altLang="zh-CN" dirty="0"/>
              <a:t>学生管理</a:t>
            </a:r>
            <a:r>
              <a:rPr lang="en-US" altLang="zh-CN" dirty="0"/>
              <a:t>_</a:t>
            </a:r>
            <a:r>
              <a:rPr lang="en-US" altLang="zh-CN" dirty="0" err="1"/>
              <a:t>log.ldf</a:t>
            </a:r>
            <a:r>
              <a:rPr lang="en-US" altLang="zh-CN" dirty="0"/>
              <a:t>'</a:t>
            </a:r>
            <a:r>
              <a:rPr lang="zh-CN" altLang="zh-CN" dirty="0"/>
              <a:t>，单击工具栏上的【执行】按钮；</a:t>
            </a:r>
          </a:p>
          <a:p>
            <a:r>
              <a:rPr lang="en-US" altLang="zh-CN" dirty="0"/>
              <a:t>8. </a:t>
            </a:r>
            <a:r>
              <a:rPr lang="zh-CN" altLang="zh-CN" dirty="0"/>
              <a:t>刷新“对象资源管理器”中的“数据库”文件夹，则可以看到数据库“学生管理”已经在服务器上，如</a:t>
            </a:r>
            <a:r>
              <a:rPr lang="zh-CN" altLang="zh-CN" dirty="0" smtClean="0"/>
              <a:t>图所</a:t>
            </a:r>
            <a:r>
              <a:rPr lang="zh-CN" altLang="zh-CN" dirty="0"/>
              <a:t>示。</a:t>
            </a:r>
          </a:p>
        </p:txBody>
      </p:sp>
      <p:pic>
        <p:nvPicPr>
          <p:cNvPr id="22530" name="Picture 2" descr="图2-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280978"/>
            <a:ext cx="432435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5230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274320" lvl="1"/>
            <a:r>
              <a:rPr lang="zh-CN" altLang="zh-CN" dirty="0"/>
              <a:t>分离</a:t>
            </a:r>
            <a:r>
              <a:rPr lang="zh-CN" altLang="zh-CN" dirty="0" smtClean="0"/>
              <a:t>数据库</a:t>
            </a:r>
            <a:endParaRPr lang="en-US" altLang="zh-CN" dirty="0" smtClean="0"/>
          </a:p>
          <a:p>
            <a:pPr marL="274320" lvl="1"/>
            <a:r>
              <a:rPr lang="zh-CN" altLang="en-US" dirty="0" smtClean="0"/>
              <a:t>附加</a:t>
            </a:r>
            <a:r>
              <a:rPr lang="zh-CN" altLang="zh-CN" dirty="0" smtClean="0"/>
              <a:t>数据库</a:t>
            </a:r>
            <a:endParaRPr lang="en-US" altLang="zh-CN" dirty="0" smtClean="0"/>
          </a:p>
        </p:txBody>
      </p:sp>
      <p:sp>
        <p:nvSpPr>
          <p:cNvPr id="2" name="标题 1"/>
          <p:cNvSpPr>
            <a:spLocks noGrp="1"/>
          </p:cNvSpPr>
          <p:nvPr>
            <p:ph type="title"/>
          </p:nvPr>
        </p:nvSpPr>
        <p:spPr/>
        <p:txBody>
          <a:bodyPr>
            <a:normAutofit/>
          </a:bodyPr>
          <a:lstStyle/>
          <a:p>
            <a:r>
              <a:rPr lang="en-US" altLang="zh-CN" b="1" dirty="0" smtClean="0"/>
              <a:t>2.2.4 </a:t>
            </a:r>
            <a:r>
              <a:rPr lang="zh-CN" altLang="zh-CN" b="1" dirty="0" smtClean="0"/>
              <a:t>知识总结</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348880"/>
            <a:ext cx="7408333" cy="3450696"/>
          </a:xfrm>
        </p:spPr>
        <p:txBody>
          <a:bodyPr>
            <a:normAutofit lnSpcReduction="10000"/>
          </a:bodyPr>
          <a:lstStyle/>
          <a:p>
            <a:r>
              <a:rPr lang="zh-CN" altLang="zh-CN" dirty="0"/>
              <a:t>分离数据库就是将用户创建的数据库从服务器上分离出来，但保持数据文件和日志文件不变。只有从服务器上分离的数据库文件才能实现拷贝。</a:t>
            </a:r>
          </a:p>
          <a:p>
            <a:r>
              <a:rPr lang="zh-CN" altLang="zh-CN" dirty="0"/>
              <a:t>可以使用系统存储过程</a:t>
            </a:r>
            <a:r>
              <a:rPr lang="en-US" altLang="zh-CN" dirty="0" err="1"/>
              <a:t>sp_detach_db</a:t>
            </a:r>
            <a:r>
              <a:rPr lang="zh-CN" altLang="zh-CN" dirty="0"/>
              <a:t>将数据库从一个服务器上分离，语法规则如下：</a:t>
            </a:r>
          </a:p>
          <a:p>
            <a:r>
              <a:rPr lang="en-US" altLang="zh-CN" dirty="0" err="1"/>
              <a:t>sp_detach_db</a:t>
            </a:r>
            <a:r>
              <a:rPr lang="en-US" altLang="zh-CN" dirty="0"/>
              <a:t> </a:t>
            </a:r>
            <a:r>
              <a:rPr lang="zh-CN" altLang="zh-CN" dirty="0"/>
              <a:t>数据库</a:t>
            </a:r>
            <a:r>
              <a:rPr lang="zh-CN" altLang="zh-CN" dirty="0" smtClean="0"/>
              <a:t>名</a:t>
            </a:r>
            <a:endParaRPr lang="en-US" altLang="zh-CN" dirty="0" smtClean="0"/>
          </a:p>
          <a:p>
            <a:r>
              <a:rPr lang="zh-CN" altLang="zh-CN" dirty="0"/>
              <a:t>参数说明如下：</a:t>
            </a:r>
          </a:p>
          <a:p>
            <a:pPr lvl="0"/>
            <a:r>
              <a:rPr lang="zh-CN" altLang="zh-CN" dirty="0"/>
              <a:t>数据库名：是系统存储过程的参数，指出分离的数据库名称，要求正在分离的数据库的连接数为</a:t>
            </a:r>
            <a:r>
              <a:rPr lang="en-US" altLang="zh-CN" dirty="0"/>
              <a:t>0</a:t>
            </a:r>
            <a:r>
              <a:rPr lang="zh-CN" altLang="zh-CN" dirty="0"/>
              <a:t>。</a:t>
            </a:r>
          </a:p>
          <a:p>
            <a:endParaRPr lang="zh-CN" altLang="en-US" dirty="0"/>
          </a:p>
        </p:txBody>
      </p:sp>
      <p:sp>
        <p:nvSpPr>
          <p:cNvPr id="3" name="标题 2"/>
          <p:cNvSpPr>
            <a:spLocks noGrp="1"/>
          </p:cNvSpPr>
          <p:nvPr>
            <p:ph type="title"/>
          </p:nvPr>
        </p:nvSpPr>
        <p:spPr/>
        <p:txBody>
          <a:bodyPr/>
          <a:lstStyle/>
          <a:p>
            <a:r>
              <a:rPr lang="zh-CN" altLang="en-US" dirty="0" smtClean="0"/>
              <a:t>分离数据库</a:t>
            </a:r>
            <a:endParaRPr lang="zh-CN" altLang="en-US" dirty="0"/>
          </a:p>
        </p:txBody>
      </p:sp>
    </p:spTree>
    <p:extLst>
      <p:ext uri="{BB962C8B-B14F-4D97-AF65-F5344CB8AC3E}">
        <p14:creationId xmlns:p14="http://schemas.microsoft.com/office/powerpoint/2010/main" val="16038057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980728"/>
            <a:ext cx="8208912" cy="1754326"/>
          </a:xfrm>
          <a:prstGeom prst="rect">
            <a:avLst/>
          </a:prstGeom>
        </p:spPr>
        <p:txBody>
          <a:bodyPr wrap="square">
            <a:spAutoFit/>
          </a:bodyPr>
          <a:lstStyle/>
          <a:p>
            <a:r>
              <a:rPr lang="zh-CN" altLang="zh-CN" dirty="0"/>
              <a:t>【例</a:t>
            </a:r>
            <a:r>
              <a:rPr lang="en-US" altLang="zh-CN" dirty="0"/>
              <a:t>2-5</a:t>
            </a:r>
            <a:r>
              <a:rPr lang="zh-CN" altLang="zh-CN" dirty="0"/>
              <a:t>】使用数据库分离命令将创建的数据库“图书馆”分离。</a:t>
            </a:r>
          </a:p>
          <a:p>
            <a:r>
              <a:rPr lang="en-US" altLang="zh-CN" dirty="0"/>
              <a:t>1</a:t>
            </a:r>
            <a:r>
              <a:rPr lang="zh-CN" altLang="zh-CN" dirty="0"/>
              <a:t>．打开“查询编辑器”，首先输入代码</a:t>
            </a:r>
            <a:r>
              <a:rPr lang="en-US" altLang="zh-CN" dirty="0"/>
              <a:t>CREATE DATABASE </a:t>
            </a:r>
            <a:r>
              <a:rPr lang="zh-CN" altLang="zh-CN" dirty="0"/>
              <a:t>图书馆，创建数据库“图书馆”，执行成功后，然后输入代码</a:t>
            </a:r>
            <a:r>
              <a:rPr lang="en-US" altLang="zh-CN" dirty="0" err="1"/>
              <a:t>sp_detach_db</a:t>
            </a:r>
            <a:r>
              <a:rPr lang="en-US" altLang="zh-CN" dirty="0"/>
              <a:t> </a:t>
            </a:r>
            <a:r>
              <a:rPr lang="zh-CN" altLang="zh-CN" dirty="0"/>
              <a:t>图书馆；</a:t>
            </a:r>
          </a:p>
          <a:p>
            <a:r>
              <a:rPr lang="en-US" altLang="zh-CN" dirty="0"/>
              <a:t>2</a:t>
            </a:r>
            <a:r>
              <a:rPr lang="zh-CN" altLang="zh-CN" dirty="0"/>
              <a:t>．单击工具栏上的【执行】按钮；</a:t>
            </a:r>
          </a:p>
          <a:p>
            <a:r>
              <a:rPr lang="en-US" altLang="zh-CN" dirty="0"/>
              <a:t>3</a:t>
            </a:r>
            <a:r>
              <a:rPr lang="zh-CN" altLang="zh-CN" dirty="0"/>
              <a:t>．刷新“对象资源管理器”中的“数据库”文件夹，则可以看到数据库“图书馆”不在服务器上，如</a:t>
            </a:r>
            <a:r>
              <a:rPr lang="zh-CN" altLang="zh-CN" dirty="0" smtClean="0"/>
              <a:t>图所</a:t>
            </a:r>
            <a:r>
              <a:rPr lang="zh-CN" altLang="zh-CN" dirty="0"/>
              <a:t>示。</a:t>
            </a:r>
            <a:endParaRPr lang="zh-CN" altLang="en-US" dirty="0"/>
          </a:p>
        </p:txBody>
      </p:sp>
      <p:pic>
        <p:nvPicPr>
          <p:cNvPr id="23554" name="Picture 2" descr="图2-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852936"/>
            <a:ext cx="4448175" cy="33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925411" y="3717032"/>
            <a:ext cx="2967069" cy="369332"/>
          </a:xfrm>
          <a:prstGeom prst="rect">
            <a:avLst/>
          </a:prstGeom>
        </p:spPr>
        <p:txBody>
          <a:bodyPr wrap="square">
            <a:spAutoFit/>
          </a:bodyPr>
          <a:lstStyle/>
          <a:p>
            <a:r>
              <a:rPr lang="zh-CN" altLang="zh-CN" dirty="0"/>
              <a:t>注意：系统数据库不能分离。</a:t>
            </a:r>
          </a:p>
        </p:txBody>
      </p:sp>
    </p:spTree>
    <p:extLst>
      <p:ext uri="{BB962C8B-B14F-4D97-AF65-F5344CB8AC3E}">
        <p14:creationId xmlns:p14="http://schemas.microsoft.com/office/powerpoint/2010/main" val="669096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学生信息管理系统的开发团队设计出了该系统的关系模式，现在要用数据库管理系统来统一管理软件开发、运行所需要的全部数据，首先需要创建存储数据的仓库，为此开发团队需要完成任务：</a:t>
            </a:r>
          </a:p>
          <a:p>
            <a:r>
              <a:rPr lang="zh-CN" altLang="zh-CN" dirty="0"/>
              <a:t>选择一款数据库管理软件，使用数据库管理软件来创建数据库“学生管理”。</a:t>
            </a:r>
          </a:p>
        </p:txBody>
      </p:sp>
      <p:sp>
        <p:nvSpPr>
          <p:cNvPr id="2" name="标题 1"/>
          <p:cNvSpPr>
            <a:spLocks noGrp="1"/>
          </p:cNvSpPr>
          <p:nvPr>
            <p:ph type="title"/>
          </p:nvPr>
        </p:nvSpPr>
        <p:spPr/>
        <p:txBody>
          <a:bodyPr>
            <a:normAutofit/>
          </a:bodyPr>
          <a:lstStyle/>
          <a:p>
            <a:r>
              <a:rPr lang="en-US" altLang="zh-CN" b="1" dirty="0" smtClean="0"/>
              <a:t>2.1.1 </a:t>
            </a:r>
            <a:r>
              <a:rPr lang="zh-CN" altLang="zh-CN" b="1" dirty="0" smtClean="0"/>
              <a:t>情景描述</a:t>
            </a:r>
            <a:endParaRPr lang="zh-CN" altLang="zh-CN"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a:t>附加数据库是将分离后的数据文件附加到服务器上，数据库的主数据文件和日志文件一起构成完整的服务器。</a:t>
            </a:r>
          </a:p>
          <a:p>
            <a:r>
              <a:rPr lang="zh-CN" altLang="zh-CN" dirty="0"/>
              <a:t>可以使用系统存储过程</a:t>
            </a:r>
            <a:r>
              <a:rPr lang="en-US" altLang="zh-CN" dirty="0" err="1"/>
              <a:t>sp_attach_db</a:t>
            </a:r>
            <a:r>
              <a:rPr lang="zh-CN" altLang="zh-CN" dirty="0"/>
              <a:t>将数据库附加到一个服务器上，语法规则如下：</a:t>
            </a:r>
          </a:p>
          <a:p>
            <a:r>
              <a:rPr lang="en-US" altLang="zh-CN" dirty="0" err="1" smtClean="0"/>
              <a:t>sp_attach_db</a:t>
            </a:r>
            <a:r>
              <a:rPr lang="en-US" altLang="zh-CN" dirty="0" smtClean="0"/>
              <a:t> </a:t>
            </a:r>
            <a:r>
              <a:rPr lang="zh-CN" altLang="zh-CN" dirty="0" smtClean="0"/>
              <a:t>数据库名，物理地址</a:t>
            </a:r>
            <a:r>
              <a:rPr lang="en-US" altLang="zh-CN" dirty="0" smtClean="0"/>
              <a:t>1</a:t>
            </a:r>
            <a:r>
              <a:rPr lang="zh-CN" altLang="zh-CN" dirty="0" smtClean="0"/>
              <a:t>，物理地址</a:t>
            </a:r>
            <a:r>
              <a:rPr lang="en-US" altLang="zh-CN" dirty="0" smtClean="0"/>
              <a:t>2</a:t>
            </a:r>
          </a:p>
          <a:p>
            <a:r>
              <a:rPr lang="zh-CN" altLang="zh-CN" dirty="0"/>
              <a:t>参数说明如下：</a:t>
            </a:r>
          </a:p>
          <a:p>
            <a:pPr lvl="0"/>
            <a:r>
              <a:rPr lang="zh-CN" altLang="zh-CN" dirty="0"/>
              <a:t>数据库名：指出是要附加的数据库的名字；</a:t>
            </a:r>
          </a:p>
          <a:p>
            <a:pPr lvl="0"/>
            <a:r>
              <a:rPr lang="zh-CN" altLang="zh-CN" dirty="0"/>
              <a:t>物理地址</a:t>
            </a:r>
            <a:r>
              <a:rPr lang="en-US" altLang="zh-CN" dirty="0"/>
              <a:t>1</a:t>
            </a:r>
            <a:r>
              <a:rPr lang="zh-CN" altLang="zh-CN" dirty="0"/>
              <a:t>：是数据库的主数据文件所在的物理位置；</a:t>
            </a:r>
          </a:p>
          <a:p>
            <a:pPr lvl="0"/>
            <a:r>
              <a:rPr lang="zh-CN" altLang="zh-CN" dirty="0"/>
              <a:t>物理地址</a:t>
            </a:r>
            <a:r>
              <a:rPr lang="en-US" altLang="zh-CN" dirty="0"/>
              <a:t>2</a:t>
            </a:r>
            <a:r>
              <a:rPr lang="zh-CN" altLang="zh-CN" dirty="0"/>
              <a:t>：是数据库的日志文件所在的物理位置。</a:t>
            </a:r>
          </a:p>
          <a:p>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en-US" sz="4400" kern="1200" dirty="0">
                <a:solidFill>
                  <a:srgbClr val="FFFFFF"/>
                </a:solidFill>
                <a:latin typeface="+mj-lt"/>
                <a:ea typeface="+mj-ea"/>
                <a:cs typeface="+mj-cs"/>
              </a:rPr>
              <a:t>附加数据库</a:t>
            </a:r>
          </a:p>
        </p:txBody>
      </p:sp>
    </p:spTree>
    <p:extLst>
      <p:ext uri="{BB962C8B-B14F-4D97-AF65-F5344CB8AC3E}">
        <p14:creationId xmlns:p14="http://schemas.microsoft.com/office/powerpoint/2010/main" val="24542483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052736"/>
            <a:ext cx="7920880" cy="2031325"/>
          </a:xfrm>
          <a:prstGeom prst="rect">
            <a:avLst/>
          </a:prstGeom>
        </p:spPr>
        <p:txBody>
          <a:bodyPr wrap="square">
            <a:spAutoFit/>
          </a:bodyPr>
          <a:lstStyle/>
          <a:p>
            <a:r>
              <a:rPr lang="zh-CN" altLang="zh-CN" dirty="0"/>
              <a:t>【例</a:t>
            </a:r>
            <a:r>
              <a:rPr lang="en-US" altLang="zh-CN" dirty="0"/>
              <a:t>2-6</a:t>
            </a:r>
            <a:r>
              <a:rPr lang="zh-CN" altLang="zh-CN" dirty="0"/>
              <a:t>】将数据库“图书馆”的数据文件和日志文件拷贝到</a:t>
            </a:r>
            <a:r>
              <a:rPr lang="en-US" altLang="zh-CN" dirty="0"/>
              <a:t>D</a:t>
            </a:r>
            <a:r>
              <a:rPr lang="zh-CN" altLang="zh-CN" dirty="0"/>
              <a:t>盘</a:t>
            </a:r>
            <a:r>
              <a:rPr lang="en-US" altLang="zh-CN" dirty="0" err="1"/>
              <a:t>sqldata</a:t>
            </a:r>
            <a:r>
              <a:rPr lang="zh-CN" altLang="zh-CN" dirty="0"/>
              <a:t>文件夹下，使用数据库附加命令将创建的数据库“图书馆”附加到服务器上。</a:t>
            </a:r>
          </a:p>
          <a:p>
            <a:r>
              <a:rPr lang="en-US" altLang="zh-CN" dirty="0"/>
              <a:t>1</a:t>
            </a:r>
            <a:r>
              <a:rPr lang="zh-CN" altLang="zh-CN" dirty="0"/>
              <a:t>．打开“查询编辑器”，输入代码</a:t>
            </a:r>
            <a:r>
              <a:rPr lang="en-US" altLang="zh-CN" dirty="0" err="1"/>
              <a:t>sp_attach_db</a:t>
            </a:r>
            <a:r>
              <a:rPr lang="en-US" altLang="zh-CN" dirty="0"/>
              <a:t>  '</a:t>
            </a:r>
            <a:r>
              <a:rPr lang="zh-CN" altLang="zh-CN" dirty="0"/>
              <a:t>图书馆</a:t>
            </a:r>
            <a:r>
              <a:rPr lang="en-US" altLang="zh-CN" dirty="0"/>
              <a:t>','D:\</a:t>
            </a:r>
            <a:r>
              <a:rPr lang="en-US" altLang="zh-CN" dirty="0" err="1"/>
              <a:t>sqldata</a:t>
            </a:r>
            <a:r>
              <a:rPr lang="en-US" altLang="zh-CN" dirty="0"/>
              <a:t>\</a:t>
            </a:r>
            <a:r>
              <a:rPr lang="zh-CN" altLang="zh-CN" dirty="0"/>
              <a:t>图书馆</a:t>
            </a:r>
            <a:r>
              <a:rPr lang="en-US" altLang="zh-CN" dirty="0"/>
              <a:t>.</a:t>
            </a:r>
            <a:r>
              <a:rPr lang="en-US" altLang="zh-CN" dirty="0" err="1"/>
              <a:t>mdf</a:t>
            </a:r>
            <a:r>
              <a:rPr lang="en-US" altLang="zh-CN" dirty="0"/>
              <a:t>','D:\</a:t>
            </a:r>
            <a:r>
              <a:rPr lang="en-US" altLang="zh-CN" dirty="0" err="1"/>
              <a:t>sqldata</a:t>
            </a:r>
            <a:r>
              <a:rPr lang="en-US" altLang="zh-CN" dirty="0"/>
              <a:t>\</a:t>
            </a:r>
            <a:r>
              <a:rPr lang="zh-CN" altLang="zh-CN" dirty="0"/>
              <a:t>图书馆</a:t>
            </a:r>
            <a:r>
              <a:rPr lang="en-US" altLang="zh-CN" dirty="0"/>
              <a:t>_</a:t>
            </a:r>
            <a:r>
              <a:rPr lang="en-US" altLang="zh-CN" dirty="0" err="1"/>
              <a:t>log.ldf</a:t>
            </a:r>
            <a:r>
              <a:rPr lang="en-US" altLang="zh-CN" dirty="0"/>
              <a:t>'</a:t>
            </a:r>
            <a:r>
              <a:rPr lang="zh-CN" altLang="zh-CN" dirty="0"/>
              <a:t>；</a:t>
            </a:r>
          </a:p>
          <a:p>
            <a:r>
              <a:rPr lang="en-US" altLang="zh-CN" dirty="0"/>
              <a:t>2</a:t>
            </a:r>
            <a:r>
              <a:rPr lang="zh-CN" altLang="zh-CN" dirty="0"/>
              <a:t>．单击工具栏上的【执行】按钮；</a:t>
            </a:r>
          </a:p>
          <a:p>
            <a:r>
              <a:rPr lang="en-US" altLang="zh-CN" dirty="0"/>
              <a:t>3</a:t>
            </a:r>
            <a:r>
              <a:rPr lang="zh-CN" altLang="zh-CN" dirty="0"/>
              <a:t>． 刷新“对象资源管理器”中的“数据库”文件夹，则可以看到数据库“图书馆”已经在服务器上，</a:t>
            </a:r>
            <a:r>
              <a:rPr lang="zh-CN" altLang="zh-CN" dirty="0" smtClean="0"/>
              <a:t>如</a:t>
            </a:r>
            <a:r>
              <a:rPr lang="zh-CN" altLang="en-US" dirty="0"/>
              <a:t>图</a:t>
            </a:r>
            <a:r>
              <a:rPr lang="zh-CN" altLang="zh-CN" dirty="0" smtClean="0"/>
              <a:t>所</a:t>
            </a:r>
            <a:r>
              <a:rPr lang="zh-CN" altLang="zh-CN" dirty="0"/>
              <a:t>示。</a:t>
            </a:r>
          </a:p>
        </p:txBody>
      </p:sp>
      <p:pic>
        <p:nvPicPr>
          <p:cNvPr id="24578" name="Picture 2" descr="图2-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171825"/>
            <a:ext cx="441960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4060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980728"/>
            <a:ext cx="7992888" cy="1754326"/>
          </a:xfrm>
          <a:prstGeom prst="rect">
            <a:avLst/>
          </a:prstGeom>
        </p:spPr>
        <p:txBody>
          <a:bodyPr wrap="square">
            <a:spAutoFit/>
          </a:bodyPr>
          <a:lstStyle/>
          <a:p>
            <a:r>
              <a:rPr lang="zh-CN" altLang="zh-CN" dirty="0"/>
              <a:t>除了使用命令的方式分离和附加数据库，也可以用图形向导的方式来操作。</a:t>
            </a:r>
          </a:p>
          <a:p>
            <a:r>
              <a:rPr lang="zh-CN" altLang="zh-CN" dirty="0"/>
              <a:t>首先分离数据库图书馆，可以通过如下步骤实现。</a:t>
            </a:r>
          </a:p>
          <a:p>
            <a:r>
              <a:rPr lang="zh-CN" altLang="zh-CN" dirty="0"/>
              <a:t>在“对象资源管理器”中的“数据库”文件夹下，找到要分离的数据库“图书馆”，单击右键，选择“任务”选项下的“分离”功能，打开如</a:t>
            </a:r>
            <a:r>
              <a:rPr lang="zh-CN" altLang="zh-CN" dirty="0" smtClean="0"/>
              <a:t>图所</a:t>
            </a:r>
            <a:r>
              <a:rPr lang="zh-CN" altLang="zh-CN" dirty="0"/>
              <a:t>示，选中“删除链接”，“更新统计信息”复选框，单击“确定”按钮，完成对数据库“图书馆”的分离操作。</a:t>
            </a:r>
          </a:p>
        </p:txBody>
      </p:sp>
      <p:pic>
        <p:nvPicPr>
          <p:cNvPr id="25602" name="Picture 2" descr="图2-17 啊"/>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924944"/>
            <a:ext cx="434340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16312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980728"/>
            <a:ext cx="7560840" cy="1754326"/>
          </a:xfrm>
          <a:prstGeom prst="rect">
            <a:avLst/>
          </a:prstGeom>
        </p:spPr>
        <p:txBody>
          <a:bodyPr wrap="square">
            <a:spAutoFit/>
          </a:bodyPr>
          <a:lstStyle/>
          <a:p>
            <a:r>
              <a:rPr lang="zh-CN" altLang="zh-CN" dirty="0"/>
              <a:t>其次，附加从服务器上分离的数据库“图书馆”，通过如下步骤实现。</a:t>
            </a:r>
          </a:p>
          <a:p>
            <a:r>
              <a:rPr lang="zh-CN" altLang="zh-CN" dirty="0"/>
              <a:t>在“对象资源管理器”中，右键单击“数据库”文件夹，选择“附加”功能，打开如</a:t>
            </a:r>
            <a:r>
              <a:rPr lang="zh-CN" altLang="zh-CN" dirty="0" smtClean="0"/>
              <a:t>图所</a:t>
            </a:r>
            <a:r>
              <a:rPr lang="zh-CN" altLang="zh-CN" dirty="0"/>
              <a:t>示的“附加数据库”对话框；单击“添加”命令，在弹出的“定位数据库文件”对话框中，找到附加的数据库“图书馆”所在的位置，选择文件“图书馆</a:t>
            </a:r>
            <a:r>
              <a:rPr lang="en-US" altLang="zh-CN" dirty="0"/>
              <a:t>.</a:t>
            </a:r>
            <a:r>
              <a:rPr lang="en-US" altLang="zh-CN" dirty="0" err="1"/>
              <a:t>mdf</a:t>
            </a:r>
            <a:r>
              <a:rPr lang="zh-CN" altLang="zh-CN" dirty="0"/>
              <a:t>”，单击“确定”按钮，返回到</a:t>
            </a:r>
            <a:r>
              <a:rPr lang="zh-CN" altLang="zh-CN" dirty="0" smtClean="0"/>
              <a:t>如</a:t>
            </a:r>
            <a:r>
              <a:rPr lang="zh-CN" altLang="en-US" dirty="0" smtClean="0"/>
              <a:t>右下</a:t>
            </a:r>
            <a:r>
              <a:rPr lang="zh-CN" altLang="zh-CN" dirty="0" smtClean="0"/>
              <a:t>图所</a:t>
            </a:r>
            <a:r>
              <a:rPr lang="zh-CN" altLang="zh-CN" dirty="0"/>
              <a:t>示，单击“确定”按钮，完成对数据库“图书馆”的附加操作。</a:t>
            </a:r>
          </a:p>
        </p:txBody>
      </p:sp>
      <p:pic>
        <p:nvPicPr>
          <p:cNvPr id="26626" name="Picture 2" descr="图2-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873690"/>
            <a:ext cx="3781425"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descr="图2-18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1" y="2844264"/>
            <a:ext cx="3762375"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00045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772816"/>
            <a:ext cx="7408333" cy="2510020"/>
          </a:xfrm>
        </p:spPr>
        <p:txBody>
          <a:bodyPr>
            <a:normAutofit fontScale="77500" lnSpcReduction="20000"/>
          </a:bodyPr>
          <a:lstStyle/>
          <a:p>
            <a:r>
              <a:rPr lang="zh-CN" altLang="zh-CN" dirty="0"/>
              <a:t>将某超市的销售业务系统的数据库“销售”从服务器上分离，将其主数据文件和日志文件拷贝到</a:t>
            </a:r>
            <a:r>
              <a:rPr lang="en-US" altLang="zh-CN" dirty="0"/>
              <a:t>D</a:t>
            </a:r>
            <a:r>
              <a:rPr lang="zh-CN" altLang="zh-CN" dirty="0"/>
              <a:t>盘的</a:t>
            </a:r>
            <a:r>
              <a:rPr lang="en-US" altLang="zh-CN" dirty="0" err="1"/>
              <a:t>sqldata</a:t>
            </a:r>
            <a:r>
              <a:rPr lang="zh-CN" altLang="zh-CN" dirty="0"/>
              <a:t>文件下，将</a:t>
            </a:r>
            <a:r>
              <a:rPr lang="en-US" altLang="zh-CN" dirty="0"/>
              <a:t>D</a:t>
            </a:r>
            <a:r>
              <a:rPr lang="zh-CN" altLang="zh-CN" dirty="0"/>
              <a:t>盘的</a:t>
            </a:r>
            <a:r>
              <a:rPr lang="en-US" altLang="zh-CN" dirty="0" err="1"/>
              <a:t>sqldata</a:t>
            </a:r>
            <a:r>
              <a:rPr lang="zh-CN" altLang="zh-CN" dirty="0"/>
              <a:t>文件夹下的数据库“销售”再附加到服务器上。</a:t>
            </a:r>
          </a:p>
          <a:p>
            <a:r>
              <a:rPr lang="en-US" altLang="zh-CN" dirty="0"/>
              <a:t>1</a:t>
            </a:r>
            <a:r>
              <a:rPr lang="zh-CN" altLang="zh-CN" dirty="0"/>
              <a:t>．打开</a:t>
            </a:r>
            <a:r>
              <a:rPr lang="en-US" altLang="zh-CN" dirty="0"/>
              <a:t>SQL Server Management Studio</a:t>
            </a:r>
            <a:r>
              <a:rPr lang="zh-CN" altLang="zh-CN" dirty="0"/>
              <a:t>，单击工具栏上的“新建查询”按钮；</a:t>
            </a:r>
          </a:p>
          <a:p>
            <a:r>
              <a:rPr lang="en-US" altLang="zh-CN" dirty="0"/>
              <a:t>2</a:t>
            </a:r>
            <a:r>
              <a:rPr lang="zh-CN" altLang="zh-CN" dirty="0"/>
              <a:t>．在“查询编辑器”上输入代码</a:t>
            </a:r>
            <a:r>
              <a:rPr lang="en-US" altLang="zh-CN" dirty="0" err="1"/>
              <a:t>sp_detach_db</a:t>
            </a:r>
            <a:r>
              <a:rPr lang="en-US" altLang="zh-CN" dirty="0"/>
              <a:t> </a:t>
            </a:r>
            <a:r>
              <a:rPr lang="zh-CN" altLang="zh-CN" dirty="0"/>
              <a:t>销售；</a:t>
            </a:r>
          </a:p>
          <a:p>
            <a:r>
              <a:rPr lang="en-US" altLang="zh-CN" dirty="0"/>
              <a:t>3</a:t>
            </a:r>
            <a:r>
              <a:rPr lang="zh-CN" altLang="zh-CN" dirty="0"/>
              <a:t>．单击工具栏上的【执行】按钮；</a:t>
            </a:r>
          </a:p>
          <a:p>
            <a:r>
              <a:rPr lang="en-US" altLang="zh-CN" dirty="0"/>
              <a:t>4</a:t>
            </a:r>
            <a:r>
              <a:rPr lang="zh-CN" altLang="zh-CN" dirty="0"/>
              <a:t>．刷新“对象资源管理器”中的“数据库”文件夹，则可以看到数据库“销售”不在服务器上，如</a:t>
            </a:r>
            <a:r>
              <a:rPr lang="zh-CN" altLang="zh-CN" dirty="0" smtClean="0"/>
              <a:t>图所</a:t>
            </a:r>
            <a:r>
              <a:rPr lang="zh-CN" altLang="zh-CN" dirty="0"/>
              <a:t>示；</a:t>
            </a:r>
            <a:endParaRPr lang="zh-CN" altLang="en-US" b="1" dirty="0"/>
          </a:p>
        </p:txBody>
      </p:sp>
      <p:sp>
        <p:nvSpPr>
          <p:cNvPr id="2" name="标题 1"/>
          <p:cNvSpPr>
            <a:spLocks noGrp="1"/>
          </p:cNvSpPr>
          <p:nvPr>
            <p:ph type="title"/>
          </p:nvPr>
        </p:nvSpPr>
        <p:spPr/>
        <p:txBody>
          <a:bodyPr>
            <a:normAutofit/>
          </a:bodyPr>
          <a:lstStyle/>
          <a:p>
            <a:r>
              <a:rPr lang="en-US" altLang="zh-CN" b="1" dirty="0" smtClean="0"/>
              <a:t>2.2.5 </a:t>
            </a:r>
            <a:r>
              <a:rPr lang="zh-CN" altLang="zh-CN" b="1" dirty="0" smtClean="0"/>
              <a:t>应用实践</a:t>
            </a:r>
            <a:endParaRPr lang="zh-CN" altLang="en-US" dirty="0"/>
          </a:p>
        </p:txBody>
      </p:sp>
      <p:pic>
        <p:nvPicPr>
          <p:cNvPr id="27650" name="Picture 2" descr="图2-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149080"/>
            <a:ext cx="4314825" cy="2564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196752"/>
            <a:ext cx="8208912" cy="2308324"/>
          </a:xfrm>
          <a:prstGeom prst="rect">
            <a:avLst/>
          </a:prstGeom>
        </p:spPr>
        <p:txBody>
          <a:bodyPr wrap="square">
            <a:spAutoFit/>
          </a:bodyPr>
          <a:lstStyle/>
          <a:p>
            <a:r>
              <a:rPr lang="en-US" altLang="zh-CN" dirty="0"/>
              <a:t>5</a:t>
            </a:r>
            <a:r>
              <a:rPr lang="zh-CN" altLang="zh-CN" dirty="0"/>
              <a:t>．在电脑上找到数据库“销售”所在的文件夹“</a:t>
            </a:r>
            <a:r>
              <a:rPr lang="en-US" altLang="zh-CN" dirty="0"/>
              <a:t>C:\Program Files\Microsoft SQL Server\MSSQL10_50.MSSQLSERVER\MSSQL\DATA</a:t>
            </a:r>
            <a:r>
              <a:rPr lang="zh-CN" altLang="zh-CN" dirty="0"/>
              <a:t>”，可以看到数据库“销售”的两个文件，把主数据文件“销售</a:t>
            </a:r>
            <a:r>
              <a:rPr lang="en-US" altLang="zh-CN" dirty="0"/>
              <a:t>.</a:t>
            </a:r>
            <a:r>
              <a:rPr lang="en-US" altLang="zh-CN" dirty="0" err="1"/>
              <a:t>mdf</a:t>
            </a:r>
            <a:r>
              <a:rPr lang="zh-CN" altLang="zh-CN" dirty="0"/>
              <a:t>”和日志文件“销售</a:t>
            </a:r>
            <a:r>
              <a:rPr lang="en-US" altLang="zh-CN" dirty="0"/>
              <a:t>_</a:t>
            </a:r>
            <a:r>
              <a:rPr lang="en-US" altLang="zh-CN" dirty="0" err="1"/>
              <a:t>log.ldf</a:t>
            </a:r>
            <a:r>
              <a:rPr lang="zh-CN" altLang="zh-CN" dirty="0"/>
              <a:t>”复制粘贴到</a:t>
            </a:r>
            <a:r>
              <a:rPr lang="en-US" altLang="zh-CN" dirty="0"/>
              <a:t>D</a:t>
            </a:r>
            <a:r>
              <a:rPr lang="zh-CN" altLang="zh-CN" dirty="0"/>
              <a:t>盘文件夹“</a:t>
            </a:r>
            <a:r>
              <a:rPr lang="en-US" altLang="zh-CN" dirty="0" err="1"/>
              <a:t>sqldata</a:t>
            </a:r>
            <a:r>
              <a:rPr lang="zh-CN" altLang="zh-CN" dirty="0"/>
              <a:t>”目录下；</a:t>
            </a:r>
          </a:p>
          <a:p>
            <a:r>
              <a:rPr lang="en-US" altLang="zh-CN" dirty="0"/>
              <a:t>6</a:t>
            </a:r>
            <a:r>
              <a:rPr lang="zh-CN" altLang="zh-CN" dirty="0"/>
              <a:t>．在“查询编辑器”窗口上输入代码</a:t>
            </a:r>
            <a:r>
              <a:rPr lang="en-US" altLang="zh-CN" dirty="0" err="1"/>
              <a:t>sp_attach_db</a:t>
            </a:r>
            <a:r>
              <a:rPr lang="en-US" altLang="zh-CN" dirty="0"/>
              <a:t>  '</a:t>
            </a:r>
            <a:r>
              <a:rPr lang="zh-CN" altLang="zh-CN" dirty="0"/>
              <a:t>销售</a:t>
            </a:r>
            <a:r>
              <a:rPr lang="en-US" altLang="zh-CN" dirty="0"/>
              <a:t>','D:\</a:t>
            </a:r>
            <a:r>
              <a:rPr lang="en-US" altLang="zh-CN" dirty="0" err="1"/>
              <a:t>sqldata</a:t>
            </a:r>
            <a:r>
              <a:rPr lang="en-US" altLang="zh-CN" dirty="0"/>
              <a:t>\</a:t>
            </a:r>
            <a:r>
              <a:rPr lang="zh-CN" altLang="zh-CN" dirty="0"/>
              <a:t>销售</a:t>
            </a:r>
            <a:r>
              <a:rPr lang="en-US" altLang="zh-CN" dirty="0"/>
              <a:t>.</a:t>
            </a:r>
            <a:r>
              <a:rPr lang="en-US" altLang="zh-CN" dirty="0" err="1"/>
              <a:t>mdf</a:t>
            </a:r>
            <a:r>
              <a:rPr lang="en-US" altLang="zh-CN" dirty="0"/>
              <a:t>','D:\</a:t>
            </a:r>
            <a:r>
              <a:rPr lang="en-US" altLang="zh-CN" dirty="0" err="1"/>
              <a:t>sqldata</a:t>
            </a:r>
            <a:r>
              <a:rPr lang="en-US" altLang="zh-CN" dirty="0"/>
              <a:t>\</a:t>
            </a:r>
            <a:r>
              <a:rPr lang="zh-CN" altLang="zh-CN" dirty="0"/>
              <a:t>销售</a:t>
            </a:r>
            <a:r>
              <a:rPr lang="en-US" altLang="zh-CN" dirty="0"/>
              <a:t>_</a:t>
            </a:r>
            <a:r>
              <a:rPr lang="en-US" altLang="zh-CN" dirty="0" err="1"/>
              <a:t>log.ldf</a:t>
            </a:r>
            <a:r>
              <a:rPr lang="en-US" altLang="zh-CN" dirty="0"/>
              <a:t>'</a:t>
            </a:r>
            <a:r>
              <a:rPr lang="zh-CN" altLang="zh-CN" dirty="0"/>
              <a:t>，单击工具栏上的【执行】按钮；</a:t>
            </a:r>
          </a:p>
          <a:p>
            <a:r>
              <a:rPr lang="en-US" altLang="zh-CN" dirty="0"/>
              <a:t>7. </a:t>
            </a:r>
            <a:r>
              <a:rPr lang="zh-CN" altLang="zh-CN" dirty="0"/>
              <a:t>刷新“对象资源管理器”中的“数据库”文件夹，则可以看到数据库“销售”已经在服务器上，</a:t>
            </a:r>
            <a:r>
              <a:rPr lang="zh-CN" altLang="zh-CN" dirty="0" smtClean="0"/>
              <a:t>如</a:t>
            </a:r>
            <a:r>
              <a:rPr lang="zh-CN" altLang="en-US" dirty="0"/>
              <a:t>图</a:t>
            </a:r>
            <a:r>
              <a:rPr lang="zh-CN" altLang="zh-CN" dirty="0" smtClean="0"/>
              <a:t>所</a:t>
            </a:r>
            <a:r>
              <a:rPr lang="zh-CN" altLang="zh-CN" dirty="0"/>
              <a:t>示。</a:t>
            </a:r>
          </a:p>
        </p:txBody>
      </p:sp>
      <p:pic>
        <p:nvPicPr>
          <p:cNvPr id="28674" name="Picture 2" descr="图2-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212976"/>
            <a:ext cx="4381500"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20559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4643470"/>
          </a:xfrm>
        </p:spPr>
        <p:txBody>
          <a:bodyPr>
            <a:normAutofit/>
          </a:bodyPr>
          <a:lstStyle/>
          <a:p>
            <a:r>
              <a:rPr lang="en-US" altLang="zh-CN" dirty="0"/>
              <a:t>1</a:t>
            </a:r>
            <a:r>
              <a:rPr lang="zh-CN" altLang="zh-CN" dirty="0"/>
              <a:t>．</a:t>
            </a:r>
            <a:r>
              <a:rPr lang="en-US" altLang="zh-CN" dirty="0"/>
              <a:t>CREATE DATABASE</a:t>
            </a:r>
            <a:r>
              <a:rPr lang="zh-CN" altLang="zh-CN" dirty="0"/>
              <a:t>命令创建数据库。</a:t>
            </a:r>
          </a:p>
          <a:p>
            <a:r>
              <a:rPr lang="en-US" altLang="zh-CN" dirty="0"/>
              <a:t>2</a:t>
            </a:r>
            <a:r>
              <a:rPr lang="zh-CN" altLang="zh-CN" dirty="0"/>
              <a:t>．</a:t>
            </a:r>
            <a:r>
              <a:rPr lang="en-US" altLang="zh-CN" dirty="0"/>
              <a:t>DROP DATABASE</a:t>
            </a:r>
            <a:r>
              <a:rPr lang="zh-CN" altLang="zh-CN" dirty="0"/>
              <a:t>命令删除数据库。</a:t>
            </a:r>
          </a:p>
          <a:p>
            <a:r>
              <a:rPr lang="en-US" altLang="zh-CN" dirty="0"/>
              <a:t>3</a:t>
            </a:r>
            <a:r>
              <a:rPr lang="zh-CN" altLang="zh-CN" dirty="0"/>
              <a:t>．</a:t>
            </a:r>
            <a:r>
              <a:rPr lang="en-US" altLang="zh-CN" dirty="0" err="1"/>
              <a:t>sp_helpdb</a:t>
            </a:r>
            <a:r>
              <a:rPr lang="zh-CN" altLang="zh-CN" dirty="0"/>
              <a:t>查看数据库。</a:t>
            </a:r>
          </a:p>
          <a:p>
            <a:r>
              <a:rPr lang="en-US" altLang="zh-CN" dirty="0"/>
              <a:t>4</a:t>
            </a:r>
            <a:r>
              <a:rPr lang="zh-CN" altLang="zh-CN" dirty="0"/>
              <a:t>．</a:t>
            </a:r>
            <a:r>
              <a:rPr lang="en-US" altLang="zh-CN" dirty="0" err="1"/>
              <a:t>sp_renamedb</a:t>
            </a:r>
            <a:r>
              <a:rPr lang="zh-CN" altLang="zh-CN" dirty="0"/>
              <a:t>命令重命名数据库。</a:t>
            </a:r>
          </a:p>
          <a:p>
            <a:r>
              <a:rPr lang="en-US" altLang="zh-CN" dirty="0"/>
              <a:t>5</a:t>
            </a:r>
            <a:r>
              <a:rPr lang="zh-CN" altLang="zh-CN" dirty="0"/>
              <a:t>．</a:t>
            </a:r>
            <a:r>
              <a:rPr lang="en-US" altLang="zh-CN" dirty="0" err="1"/>
              <a:t>sp_detach_db</a:t>
            </a:r>
            <a:r>
              <a:rPr lang="zh-CN" altLang="zh-CN" dirty="0"/>
              <a:t>命令分离数据库。</a:t>
            </a:r>
          </a:p>
          <a:p>
            <a:r>
              <a:rPr lang="en-US" altLang="zh-CN" dirty="0"/>
              <a:t>6</a:t>
            </a:r>
            <a:r>
              <a:rPr lang="zh-CN" altLang="zh-CN" dirty="0"/>
              <a:t>．</a:t>
            </a:r>
            <a:r>
              <a:rPr lang="en-US" altLang="zh-CN" dirty="0" err="1"/>
              <a:t>sp_attach_db</a:t>
            </a:r>
            <a:r>
              <a:rPr lang="zh-CN" altLang="zh-CN" dirty="0"/>
              <a:t>命令附加数据库</a:t>
            </a:r>
          </a:p>
          <a:p>
            <a:endParaRPr lang="zh-CN" altLang="en-US" dirty="0"/>
          </a:p>
        </p:txBody>
      </p:sp>
      <p:sp>
        <p:nvSpPr>
          <p:cNvPr id="3" name="标题 2"/>
          <p:cNvSpPr>
            <a:spLocks noGrp="1"/>
          </p:cNvSpPr>
          <p:nvPr>
            <p:ph type="title"/>
          </p:nvPr>
        </p:nvSpPr>
        <p:spPr/>
        <p:txBody>
          <a:bodyPr/>
          <a:lstStyle/>
          <a:p>
            <a:r>
              <a:rPr lang="zh-CN" altLang="en-US" dirty="0" smtClean="0"/>
              <a:t>本章小结</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928802"/>
            <a:ext cx="8429684" cy="3012366"/>
          </a:xfrm>
        </p:spPr>
        <p:txBody>
          <a:bodyPr>
            <a:normAutofit/>
          </a:bodyPr>
          <a:lstStyle/>
          <a:p>
            <a:r>
              <a:rPr lang="zh-CN" altLang="zh-CN" dirty="0"/>
              <a:t>数据库是长期存储在计算机内的有组织的、可共享的数据集合，目前流行的数据库管理软件有很多，我们采用</a:t>
            </a:r>
            <a:r>
              <a:rPr lang="en-US" altLang="zh-CN" dirty="0"/>
              <a:t>Microsoft SQL Server 2008</a:t>
            </a:r>
            <a:r>
              <a:rPr lang="zh-CN" altLang="zh-CN" dirty="0"/>
              <a:t>来管理数据库。</a:t>
            </a:r>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2.1.2</a:t>
            </a:r>
            <a:r>
              <a:rPr lang="zh-CN" altLang="zh-CN" b="1" dirty="0" smtClean="0"/>
              <a:t>问题分析</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576" y="2060848"/>
            <a:ext cx="7408333" cy="2913773"/>
          </a:xfrm>
        </p:spPr>
        <p:txBody>
          <a:bodyPr/>
          <a:lstStyle/>
          <a:p>
            <a:r>
              <a:rPr lang="en-US" altLang="zh-CN" dirty="0"/>
              <a:t>1</a:t>
            </a:r>
            <a:r>
              <a:rPr lang="zh-CN" altLang="zh-CN" dirty="0"/>
              <a:t>．打开“开始”</a:t>
            </a:r>
            <a:r>
              <a:rPr lang="en-US" altLang="zh-CN" dirty="0"/>
              <a:t>-</a:t>
            </a:r>
            <a:r>
              <a:rPr lang="zh-CN" altLang="zh-CN" dirty="0"/>
              <a:t>“所有程序”</a:t>
            </a:r>
            <a:r>
              <a:rPr lang="en-US" altLang="zh-CN" dirty="0"/>
              <a:t>-</a:t>
            </a:r>
            <a:r>
              <a:rPr lang="zh-CN" altLang="zh-CN" dirty="0"/>
              <a:t>“</a:t>
            </a:r>
            <a:r>
              <a:rPr lang="en-US" altLang="zh-CN" dirty="0"/>
              <a:t>Microsoft SQL Server2008 R2</a:t>
            </a:r>
            <a:r>
              <a:rPr lang="zh-CN" altLang="zh-CN" dirty="0"/>
              <a:t>”</a:t>
            </a:r>
            <a:r>
              <a:rPr lang="en-US" altLang="zh-CN" dirty="0"/>
              <a:t>-</a:t>
            </a:r>
            <a:r>
              <a:rPr lang="zh-CN" altLang="zh-CN" dirty="0"/>
              <a:t>“</a:t>
            </a:r>
            <a:r>
              <a:rPr lang="en-US" altLang="zh-CN" dirty="0"/>
              <a:t>SQL Server Management Studio</a:t>
            </a:r>
            <a:r>
              <a:rPr lang="zh-CN" altLang="zh-CN" dirty="0"/>
              <a:t>”，选择服务器类型“数据库引擎”、“服务器名称”，“身份验证”，“用户名”和“密码”，点击“连接”按钮。</a:t>
            </a:r>
          </a:p>
          <a:p>
            <a:r>
              <a:rPr lang="en-US" altLang="zh-CN" dirty="0"/>
              <a:t>2</a:t>
            </a:r>
            <a:r>
              <a:rPr lang="zh-CN" altLang="zh-CN" dirty="0"/>
              <a:t>．点击工具栏上的“新建查询”，打开“查询编辑器”，如</a:t>
            </a:r>
            <a:r>
              <a:rPr lang="zh-CN" altLang="zh-CN" dirty="0" smtClean="0"/>
              <a:t>图所</a:t>
            </a:r>
            <a:r>
              <a:rPr lang="zh-CN" altLang="zh-CN" dirty="0"/>
              <a:t>示。</a:t>
            </a:r>
          </a:p>
          <a:p>
            <a:pPr marL="0" indent="0">
              <a:buNone/>
            </a:pPr>
            <a:endParaRPr lang="zh-CN" altLang="en-US" dirty="0"/>
          </a:p>
        </p:txBody>
      </p:sp>
      <p:sp>
        <p:nvSpPr>
          <p:cNvPr id="2" name="标题 1"/>
          <p:cNvSpPr>
            <a:spLocks noGrp="1"/>
          </p:cNvSpPr>
          <p:nvPr>
            <p:ph type="title"/>
          </p:nvPr>
        </p:nvSpPr>
        <p:spPr/>
        <p:txBody>
          <a:bodyPr>
            <a:normAutofit/>
          </a:bodyPr>
          <a:lstStyle/>
          <a:p>
            <a:r>
              <a:rPr lang="en-US" altLang="zh-CN" b="1" dirty="0" smtClean="0"/>
              <a:t>2.1.3 </a:t>
            </a:r>
            <a:r>
              <a:rPr lang="zh-CN" altLang="zh-CN" b="1" dirty="0" smtClean="0"/>
              <a:t>解决方案</a:t>
            </a:r>
            <a:endParaRPr lang="zh-CN" altLang="en-US" dirty="0"/>
          </a:p>
        </p:txBody>
      </p:sp>
      <p:pic>
        <p:nvPicPr>
          <p:cNvPr id="1026" name="Picture 2"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4499379"/>
            <a:ext cx="3924300" cy="229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91240846"/>
              </p:ext>
            </p:extLst>
          </p:nvPr>
        </p:nvGraphicFramePr>
        <p:xfrm>
          <a:off x="1043608" y="1473622"/>
          <a:ext cx="4997450" cy="261759"/>
        </p:xfrm>
        <a:graphic>
          <a:graphicData uri="http://schemas.openxmlformats.org/drawingml/2006/table">
            <a:tbl>
              <a:tblPr>
                <a:tableStyleId>{5C22544A-7EE6-4342-B048-85BDC9FD1C3A}</a:tableStyleId>
              </a:tblPr>
              <a:tblGrid>
                <a:gridCol w="4997450"/>
              </a:tblGrid>
              <a:tr h="261759">
                <a:tc>
                  <a:txBody>
                    <a:bodyPr/>
                    <a:lstStyle/>
                    <a:p>
                      <a:pPr indent="269875" algn="just">
                        <a:lnSpc>
                          <a:spcPts val="1560"/>
                        </a:lnSpc>
                        <a:spcAft>
                          <a:spcPts val="0"/>
                        </a:spcAft>
                      </a:pPr>
                      <a:r>
                        <a:rPr lang="en-US" sz="1800" kern="0" dirty="0">
                          <a:effectLst/>
                        </a:rPr>
                        <a:t>CREATE DATABASE </a:t>
                      </a:r>
                      <a:r>
                        <a:rPr lang="zh-CN" sz="1800" kern="0" dirty="0">
                          <a:effectLst/>
                        </a:rPr>
                        <a:t>学生管理</a:t>
                      </a:r>
                      <a:endParaRPr lang="zh-CN" sz="1800" kern="100" dirty="0">
                        <a:effectLst/>
                        <a:latin typeface="Times New Roman"/>
                        <a:ea typeface="宋体"/>
                      </a:endParaRPr>
                    </a:p>
                  </a:txBody>
                  <a:tcPr marL="68580" marR="68580" marT="0" marB="0" anchor="ctr"/>
                </a:tc>
              </a:tr>
            </a:tbl>
          </a:graphicData>
        </a:graphic>
      </p:graphicFrame>
      <p:sp>
        <p:nvSpPr>
          <p:cNvPr id="5" name="Rectangle 1"/>
          <p:cNvSpPr>
            <a:spLocks noChangeArrowheads="1"/>
          </p:cNvSpPr>
          <p:nvPr/>
        </p:nvSpPr>
        <p:spPr bwMode="auto">
          <a:xfrm>
            <a:off x="467544" y="958171"/>
            <a:ext cx="842493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．在“查询编辑器”中输入以下代码：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755576" y="2132856"/>
            <a:ext cx="6912768" cy="923330"/>
          </a:xfrm>
          <a:prstGeom prst="rect">
            <a:avLst/>
          </a:prstGeom>
        </p:spPr>
        <p:txBody>
          <a:bodyPr wrap="square">
            <a:spAutoFit/>
          </a:bodyPr>
          <a:lstStyle/>
          <a:p>
            <a:r>
              <a:rPr lang="en-US" altLang="zh-CN" dirty="0"/>
              <a:t>4</a:t>
            </a:r>
            <a:r>
              <a:rPr lang="zh-CN" altLang="zh-CN" dirty="0"/>
              <a:t>．单击工具栏上的【执行】按钮，完成对数据库“学生管理”的创建。新建的数据库将显示在【对象资源管理器】创建的数据库文件中，如</a:t>
            </a:r>
            <a:r>
              <a:rPr lang="zh-CN" altLang="zh-CN" dirty="0" smtClean="0"/>
              <a:t>图所</a:t>
            </a:r>
            <a:r>
              <a:rPr lang="zh-CN" altLang="zh-CN" dirty="0"/>
              <a:t>示。</a:t>
            </a:r>
          </a:p>
        </p:txBody>
      </p:sp>
      <p:pic>
        <p:nvPicPr>
          <p:cNvPr id="2050" name="Picture 2" descr="无标题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3693" y="3087616"/>
            <a:ext cx="381000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lvl="0"/>
            <a:r>
              <a:rPr lang="zh-CN" altLang="zh-CN" dirty="0"/>
              <a:t>数据库</a:t>
            </a:r>
          </a:p>
          <a:p>
            <a:pPr lvl="0"/>
            <a:r>
              <a:rPr lang="zh-CN" altLang="zh-CN" dirty="0"/>
              <a:t>安装</a:t>
            </a:r>
            <a:r>
              <a:rPr lang="en-US" altLang="zh-CN" dirty="0"/>
              <a:t>SQL Server 2008</a:t>
            </a:r>
            <a:endParaRPr lang="zh-CN" altLang="zh-CN" dirty="0"/>
          </a:p>
          <a:p>
            <a:pPr lvl="0"/>
            <a:r>
              <a:rPr lang="en-US" altLang="zh-CN" dirty="0"/>
              <a:t>SQL</a:t>
            </a:r>
            <a:r>
              <a:rPr lang="zh-CN" altLang="zh-CN" dirty="0"/>
              <a:t>语言简介</a:t>
            </a:r>
          </a:p>
          <a:p>
            <a:pPr lvl="0"/>
            <a:r>
              <a:rPr lang="zh-CN" altLang="zh-CN" dirty="0"/>
              <a:t>使用</a:t>
            </a:r>
            <a:r>
              <a:rPr lang="en-US" altLang="zh-CN" dirty="0"/>
              <a:t>SQL</a:t>
            </a:r>
            <a:r>
              <a:rPr lang="zh-CN" altLang="zh-CN" dirty="0"/>
              <a:t>语句创建数据库</a:t>
            </a:r>
          </a:p>
          <a:p>
            <a:pPr lvl="0"/>
            <a:r>
              <a:rPr lang="zh-CN" altLang="zh-CN" dirty="0"/>
              <a:t>重命名数据库</a:t>
            </a:r>
          </a:p>
          <a:p>
            <a:pPr lvl="0"/>
            <a:r>
              <a:rPr lang="zh-CN" altLang="zh-CN" dirty="0"/>
              <a:t>删除数据库</a:t>
            </a:r>
          </a:p>
          <a:p>
            <a:pPr lvl="0"/>
            <a:r>
              <a:rPr lang="zh-CN" altLang="zh-CN" dirty="0"/>
              <a:t>查看</a:t>
            </a:r>
            <a:r>
              <a:rPr lang="zh-CN" altLang="zh-CN" dirty="0" smtClean="0"/>
              <a:t>数据库</a:t>
            </a:r>
            <a:endParaRPr lang="zh-CN" altLang="zh-CN" dirty="0"/>
          </a:p>
        </p:txBody>
      </p:sp>
      <p:sp>
        <p:nvSpPr>
          <p:cNvPr id="2" name="标题 1"/>
          <p:cNvSpPr>
            <a:spLocks noGrp="1"/>
          </p:cNvSpPr>
          <p:nvPr>
            <p:ph type="title"/>
          </p:nvPr>
        </p:nvSpPr>
        <p:spPr/>
        <p:txBody>
          <a:bodyPr>
            <a:normAutofit/>
          </a:bodyPr>
          <a:lstStyle/>
          <a:p>
            <a:r>
              <a:rPr lang="en-US" altLang="zh-CN" b="1" dirty="0" smtClean="0"/>
              <a:t>2.1.4 </a:t>
            </a:r>
            <a:r>
              <a:rPr lang="zh-CN" altLang="zh-CN" b="1" dirty="0" smtClean="0"/>
              <a:t>知识总结</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数据库按照数据结构来组织、存储和管理软件系统需要保存的数据。数据库结构包括数据文件和事务日志文件，其中数据文件有主数据文件和次数据文件之分，主文件的扩展名为</a:t>
            </a:r>
            <a:r>
              <a:rPr lang="en-US" altLang="zh-CN" dirty="0"/>
              <a:t>.</a:t>
            </a:r>
            <a:r>
              <a:rPr lang="en-US" altLang="zh-CN" dirty="0" err="1"/>
              <a:t>mdf</a:t>
            </a:r>
            <a:r>
              <a:rPr lang="zh-CN" altLang="zh-CN" dirty="0"/>
              <a:t>，辅助文件的扩展名为</a:t>
            </a:r>
            <a:r>
              <a:rPr lang="en-US" altLang="zh-CN" dirty="0"/>
              <a:t>.</a:t>
            </a:r>
            <a:r>
              <a:rPr lang="en-US" altLang="zh-CN" dirty="0" err="1"/>
              <a:t>ndf</a:t>
            </a:r>
            <a:r>
              <a:rPr lang="zh-CN" altLang="zh-CN" dirty="0"/>
              <a:t>，它们主要用于储存数据和对象；存储日志的文件叫日志文件，扩展名为</a:t>
            </a:r>
            <a:r>
              <a:rPr lang="en-US" altLang="zh-CN" dirty="0"/>
              <a:t>.</a:t>
            </a:r>
            <a:r>
              <a:rPr lang="en-US" altLang="zh-CN" dirty="0" err="1"/>
              <a:t>ldf</a:t>
            </a:r>
            <a:r>
              <a:rPr lang="zh-CN" altLang="zh-CN" dirty="0"/>
              <a:t>，主要用于储存恢复数据库中的所有事物所需的信息。因此一个</a:t>
            </a:r>
            <a:r>
              <a:rPr lang="en-US" altLang="zh-CN" dirty="0"/>
              <a:t>SQL Server</a:t>
            </a:r>
            <a:r>
              <a:rPr lang="zh-CN" altLang="zh-CN" dirty="0"/>
              <a:t>数据库文件一般包含一个主文件、</a:t>
            </a:r>
            <a:r>
              <a:rPr lang="en-US" altLang="zh-CN" dirty="0"/>
              <a:t>0</a:t>
            </a:r>
            <a:r>
              <a:rPr lang="zh-CN" altLang="zh-CN" dirty="0"/>
              <a:t>个或多个次数据文件和一个日志文件。</a:t>
            </a:r>
          </a:p>
          <a:p>
            <a:endParaRPr lang="zh-CN" altLang="en-US" dirty="0"/>
          </a:p>
        </p:txBody>
      </p:sp>
      <p:sp>
        <p:nvSpPr>
          <p:cNvPr id="3" name="标题 2"/>
          <p:cNvSpPr>
            <a:spLocks noGrp="1"/>
          </p:cNvSpPr>
          <p:nvPr>
            <p:ph type="title"/>
          </p:nvPr>
        </p:nvSpPr>
        <p:spPr/>
        <p:txBody>
          <a:bodyPr>
            <a:normAutofit/>
          </a:bodyPr>
          <a:lstStyle/>
          <a:p>
            <a:pPr lvl="0"/>
            <a:r>
              <a:rPr lang="zh-CN" altLang="zh-CN" dirty="0" smtClean="0"/>
              <a:t>数据库</a:t>
            </a:r>
            <a:endParaRPr lang="zh-CN" altLang="en-US" dirty="0"/>
          </a:p>
        </p:txBody>
      </p:sp>
    </p:spTree>
    <p:extLst>
      <p:ext uri="{BB962C8B-B14F-4D97-AF65-F5344CB8AC3E}">
        <p14:creationId xmlns:p14="http://schemas.microsoft.com/office/powerpoint/2010/main" val="12868376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322</TotalTime>
  <Words>3055</Words>
  <Application>Microsoft Office PowerPoint</Application>
  <PresentationFormat>全屏显示(4:3)</PresentationFormat>
  <Paragraphs>180</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波形</vt:lpstr>
      <vt:lpstr>第二单元  创建与管理数据库</vt:lpstr>
      <vt:lpstr>PowerPoint 演示文稿</vt:lpstr>
      <vt:lpstr>任务2.1 创建数据库</vt:lpstr>
      <vt:lpstr>2.1.1 情景描述</vt:lpstr>
      <vt:lpstr>2.1.2问题分析</vt:lpstr>
      <vt:lpstr>2.1.3 解决方案</vt:lpstr>
      <vt:lpstr>PowerPoint 演示文稿</vt:lpstr>
      <vt:lpstr>2.1.4 知识总结</vt:lpstr>
      <vt:lpstr>数据库</vt:lpstr>
      <vt:lpstr>安装SQL Server 2008</vt:lpstr>
      <vt:lpstr>进入安装程序</vt:lpstr>
      <vt:lpstr>进入准备过程</vt:lpstr>
      <vt:lpstr>设置角色</vt:lpstr>
      <vt:lpstr>功能选择</vt:lpstr>
      <vt:lpstr>安装默认实例</vt:lpstr>
      <vt:lpstr>服务器配置</vt:lpstr>
      <vt:lpstr>数据库引擎配置</vt:lpstr>
      <vt:lpstr>准备安装</vt:lpstr>
      <vt:lpstr>启动SQL Server Management Studio</vt:lpstr>
      <vt:lpstr>SQL语言简介</vt:lpstr>
      <vt:lpstr>使用SQL语句创建数据库</vt:lpstr>
      <vt:lpstr>PowerPoint 演示文稿</vt:lpstr>
      <vt:lpstr>PowerPoint 演示文稿</vt:lpstr>
      <vt:lpstr>PowerPoint 演示文稿</vt:lpstr>
      <vt:lpstr>重命名数据库</vt:lpstr>
      <vt:lpstr>PowerPoint 演示文稿</vt:lpstr>
      <vt:lpstr>删除数据库</vt:lpstr>
      <vt:lpstr>PowerPoint 演示文稿</vt:lpstr>
      <vt:lpstr>查看数据库</vt:lpstr>
      <vt:lpstr>PowerPoint 演示文稿</vt:lpstr>
      <vt:lpstr>2.1.5 应用实践</vt:lpstr>
      <vt:lpstr>任务2.2分离、附加数据库 </vt:lpstr>
      <vt:lpstr>2.2.1 情景描述</vt:lpstr>
      <vt:lpstr>2.2.2问题分析</vt:lpstr>
      <vt:lpstr>2.2.3 解决方案</vt:lpstr>
      <vt:lpstr>PowerPoint 演示文稿</vt:lpstr>
      <vt:lpstr>2.2.4 知识总结</vt:lpstr>
      <vt:lpstr>分离数据库</vt:lpstr>
      <vt:lpstr>PowerPoint 演示文稿</vt:lpstr>
      <vt:lpstr>附加数据库</vt:lpstr>
      <vt:lpstr>PowerPoint 演示文稿</vt:lpstr>
      <vt:lpstr>PowerPoint 演示文稿</vt:lpstr>
      <vt:lpstr>PowerPoint 演示文稿</vt:lpstr>
      <vt:lpstr>2.2.5 应用实践</vt:lpstr>
      <vt:lpstr>PowerPoint 演示文稿</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分析与设计数据库</dc:title>
  <dc:creator>Administrator</dc:creator>
  <cp:lastModifiedBy>微软用户</cp:lastModifiedBy>
  <cp:revision>82</cp:revision>
  <dcterms:created xsi:type="dcterms:W3CDTF">2015-03-08T15:14:07Z</dcterms:created>
  <dcterms:modified xsi:type="dcterms:W3CDTF">2015-12-15T01:57:08Z</dcterms:modified>
</cp:coreProperties>
</file>