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356"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3" d="100"/>
          <a:sy n="63" d="100"/>
        </p:scale>
        <p:origin x="-1512" y="-10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0" name="直角三角形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标题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zh-CN" altLang="en-US" smtClean="0"/>
              <a:t>单击此处编辑母版标题样式</a:t>
            </a:r>
            <a:endParaRPr kumimoji="0" lang="en-US"/>
          </a:p>
        </p:txBody>
      </p:sp>
      <p:sp>
        <p:nvSpPr>
          <p:cNvPr id="17" name="副标题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zh-CN" altLang="en-US" smtClean="0"/>
              <a:t>单击此处编辑母版副标题样式</a:t>
            </a:r>
            <a:endParaRPr kumimoji="0" lang="en-US"/>
          </a:p>
        </p:txBody>
      </p:sp>
      <p:grpSp>
        <p:nvGrpSpPr>
          <p:cNvPr id="2" name="组合 1"/>
          <p:cNvGrpSpPr/>
          <p:nvPr/>
        </p:nvGrpSpPr>
        <p:grpSpPr>
          <a:xfrm>
            <a:off x="-3765" y="4953000"/>
            <a:ext cx="9147765" cy="1912088"/>
            <a:chOff x="-3765" y="4832896"/>
            <a:chExt cx="9147765" cy="2032192"/>
          </a:xfrm>
        </p:grpSpPr>
        <p:sp>
          <p:nvSpPr>
            <p:cNvPr id="7" name="任意多边形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任意多边形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任意多边形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直接连接符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日期占位符 29"/>
          <p:cNvSpPr>
            <a:spLocks noGrp="1"/>
          </p:cNvSpPr>
          <p:nvPr>
            <p:ph type="dt" sz="half" idx="10"/>
          </p:nvPr>
        </p:nvSpPr>
        <p:spPr/>
        <p:txBody>
          <a:bodyPr/>
          <a:lstStyle>
            <a:lvl1pPr>
              <a:defRPr>
                <a:solidFill>
                  <a:srgbClr val="FFFFFF"/>
                </a:solidFill>
              </a:defRPr>
            </a:lvl1pPr>
            <a:extLst/>
          </a:lstStyle>
          <a:p>
            <a:fld id="{530820CF-B880-4189-942D-D702A7CBA730}" type="datetimeFigureOut">
              <a:rPr lang="zh-CN" altLang="en-US" smtClean="0"/>
              <a:t>2014-2-21</a:t>
            </a:fld>
            <a:endParaRPr lang="zh-CN" altLang="en-US"/>
          </a:p>
        </p:txBody>
      </p:sp>
      <p:sp>
        <p:nvSpPr>
          <p:cNvPr id="19" name="页脚占位符 18"/>
          <p:cNvSpPr>
            <a:spLocks noGrp="1"/>
          </p:cNvSpPr>
          <p:nvPr>
            <p:ph type="ftr" sz="quarter" idx="11"/>
          </p:nvPr>
        </p:nvSpPr>
        <p:spPr/>
        <p:txBody>
          <a:bodyPr/>
          <a:lstStyle>
            <a:lvl1pPr>
              <a:defRPr>
                <a:solidFill>
                  <a:schemeClr val="accent1">
                    <a:tint val="20000"/>
                  </a:schemeClr>
                </a:solidFill>
              </a:defRPr>
            </a:lvl1pPr>
            <a:extLst/>
          </a:lstStyle>
          <a:p>
            <a:endParaRPr lang="zh-CN" altLang="en-US"/>
          </a:p>
        </p:txBody>
      </p:sp>
      <p:sp>
        <p:nvSpPr>
          <p:cNvPr id="27" name="灯片编号占位符 26"/>
          <p:cNvSpPr>
            <a:spLocks noGrp="1"/>
          </p:cNvSpPr>
          <p:nvPr>
            <p:ph type="sldNum" sz="quarter" idx="12"/>
          </p:nvPr>
        </p:nvSpPr>
        <p:spPr/>
        <p:txBody>
          <a:bodyPr/>
          <a:lstStyle>
            <a:lvl1pPr>
              <a:defRPr>
                <a:solidFill>
                  <a:srgbClr val="FFFFFF"/>
                </a:solidFill>
              </a:defRPr>
            </a:lvl1pPr>
            <a:extLst/>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1481329"/>
            <a:ext cx="8229600" cy="4386071"/>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530820CF-B880-4189-942D-D702A7CBA730}" type="datetimeFigureOut">
              <a:rPr lang="zh-CN" altLang="en-US" smtClean="0"/>
              <a:t>2014-2-21</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44013" y="274640"/>
            <a:ext cx="1777470" cy="5592761"/>
          </a:xfrm>
        </p:spPr>
        <p:txBody>
          <a:bodyPr vert="eaVert"/>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41"/>
            <a:ext cx="6324600" cy="5592760"/>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530820CF-B880-4189-942D-D702A7CBA730}" type="datetimeFigureOut">
              <a:rPr lang="zh-CN" altLang="en-US" smtClean="0"/>
              <a:t>2014-2-21</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530820CF-B880-4189-942D-D702A7CBA730}" type="datetimeFigureOut">
              <a:rPr lang="zh-CN" altLang="en-US" smtClean="0"/>
              <a:t>2014-2-21</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
        <p:nvSpPr>
          <p:cNvPr id="7" name="标题 6"/>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extLst/>
          </a:lstStyle>
          <a:p>
            <a:fld id="{530820CF-B880-4189-942D-D702A7CBA730}" type="datetimeFigureOut">
              <a:rPr lang="zh-CN" altLang="en-US" smtClean="0"/>
              <a:t>2014-2-21</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
        <p:nvSpPr>
          <p:cNvPr id="7" name="燕尾形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燕尾形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Ref idx="1002">
        <a:schemeClr val="bg1"/>
      </p:bgRef>
    </p:bg>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extLst/>
          </a:lstStyle>
          <a:p>
            <a:fld id="{530820CF-B880-4189-942D-D702A7CBA730}" type="datetimeFigureOut">
              <a:rPr lang="zh-CN" altLang="en-US" smtClean="0"/>
              <a:t>2014-2-21</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
        <p:nvSpPr>
          <p:cNvPr id="8" name="标题 7"/>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8229600" cy="1143000"/>
          </a:xfrm>
        </p:spPr>
        <p:txBody>
          <a:bodyPr anchor="ctr"/>
          <a:lstStyle>
            <a:lvl1pPr>
              <a:defRPr/>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5" name="内容占位符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extLst/>
          </a:lstStyle>
          <a:p>
            <a:fld id="{530820CF-B880-4189-942D-D702A7CBA730}" type="datetimeFigureOut">
              <a:rPr lang="zh-CN" altLang="en-US" smtClean="0"/>
              <a:t>2014-2-21</a:t>
            </a:fld>
            <a:endParaRPr lang="zh-CN" altLang="en-US"/>
          </a:p>
        </p:txBody>
      </p:sp>
      <p:sp>
        <p:nvSpPr>
          <p:cNvPr id="8" name="页脚占位符 7"/>
          <p:cNvSpPr>
            <a:spLocks noGrp="1"/>
          </p:cNvSpPr>
          <p:nvPr>
            <p:ph type="ftr" sz="quarter" idx="11"/>
          </p:nvPr>
        </p:nvSpPr>
        <p:spPr/>
        <p:txBody>
          <a:bodyPr/>
          <a:lstStyle>
            <a:extLst/>
          </a:lstStyle>
          <a:p>
            <a:endParaRPr lang="zh-CN" altLang="en-US"/>
          </a:p>
        </p:txBody>
      </p:sp>
      <p:sp>
        <p:nvSpPr>
          <p:cNvPr id="9" name="灯片编号占位符 8"/>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Ref idx="1002">
        <a:schemeClr val="bg1"/>
      </p:bgRef>
    </p:bg>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extLst/>
          </a:lstStyle>
          <a:p>
            <a:fld id="{530820CF-B880-4189-942D-D702A7CBA730}" type="datetimeFigureOut">
              <a:rPr lang="zh-CN" altLang="en-US" smtClean="0"/>
              <a:t>2014-2-21</a:t>
            </a:fld>
            <a:endParaRPr lang="zh-CN" altLang="en-US"/>
          </a:p>
        </p:txBody>
      </p:sp>
      <p:sp>
        <p:nvSpPr>
          <p:cNvPr id="4" name="页脚占位符 3"/>
          <p:cNvSpPr>
            <a:spLocks noGrp="1"/>
          </p:cNvSpPr>
          <p:nvPr>
            <p:ph type="ftr" sz="quarter" idx="11"/>
          </p:nvPr>
        </p:nvSpPr>
        <p:spPr/>
        <p:txBody>
          <a:bodyPr/>
          <a:lstStyle>
            <a:extLst/>
          </a:lstStyle>
          <a:p>
            <a:endParaRPr lang="zh-CN" altLang="en-US"/>
          </a:p>
        </p:txBody>
      </p:sp>
      <p:sp>
        <p:nvSpPr>
          <p:cNvPr id="5" name="灯片编号占位符 4"/>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
        <p:nvSpPr>
          <p:cNvPr id="6" name="标题 5"/>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extLst/>
          </a:lstStyle>
          <a:p>
            <a:fld id="{530820CF-B880-4189-942D-D702A7CBA730}" type="datetimeFigureOut">
              <a:rPr lang="zh-CN" altLang="en-US" smtClean="0"/>
              <a:t>2014-2-21</a:t>
            </a:fld>
            <a:endParaRPr lang="zh-CN" altLang="en-US"/>
          </a:p>
        </p:txBody>
      </p:sp>
      <p:sp>
        <p:nvSpPr>
          <p:cNvPr id="3" name="页脚占位符 2"/>
          <p:cNvSpPr>
            <a:spLocks noGrp="1"/>
          </p:cNvSpPr>
          <p:nvPr>
            <p:ph type="ftr" sz="quarter" idx="11"/>
          </p:nvPr>
        </p:nvSpPr>
        <p:spPr/>
        <p:txBody>
          <a:bodyPr/>
          <a:lstStyle>
            <a:extLst/>
          </a:lstStyle>
          <a:p>
            <a:endParaRPr lang="zh-CN" altLang="en-US"/>
          </a:p>
        </p:txBody>
      </p:sp>
      <p:sp>
        <p:nvSpPr>
          <p:cNvPr id="4" name="灯片编号占位符 3"/>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zh-CN" altLang="en-US" smtClean="0"/>
              <a:t>单击此处编辑母版文本样式</a:t>
            </a:r>
          </a:p>
        </p:txBody>
      </p:sp>
      <p:sp>
        <p:nvSpPr>
          <p:cNvPr id="4" name="内容占位符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a:xfrm>
            <a:off x="6727032" y="6407944"/>
            <a:ext cx="1920240" cy="365760"/>
          </a:xfrm>
        </p:spPr>
        <p:txBody>
          <a:bodyPr/>
          <a:lstStyle>
            <a:extLst/>
          </a:lstStyle>
          <a:p>
            <a:fld id="{530820CF-B880-4189-942D-D702A7CBA730}" type="datetimeFigureOut">
              <a:rPr lang="zh-CN" altLang="en-US" smtClean="0"/>
              <a:t>2014-2-21</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bg>
      <p:bgRef idx="1002">
        <a:schemeClr val="bg1"/>
      </p:bgRef>
    </p:bg>
    <p:spTree>
      <p:nvGrpSpPr>
        <p:cNvPr id="1" name=""/>
        <p:cNvGrpSpPr/>
        <p:nvPr/>
      </p:nvGrpSpPr>
      <p:grpSpPr>
        <a:xfrm>
          <a:off x="0" y="0"/>
          <a:ext cx="0" cy="0"/>
          <a:chOff x="0" y="0"/>
          <a:chExt cx="0" cy="0"/>
        </a:xfrm>
      </p:grpSpPr>
      <p:sp>
        <p:nvSpPr>
          <p:cNvPr id="4" name="文本占位符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zh-CN" altLang="en-US" smtClean="0"/>
              <a:t>单击此处编辑母版文本样式</a:t>
            </a:r>
          </a:p>
        </p:txBody>
      </p:sp>
      <p:sp>
        <p:nvSpPr>
          <p:cNvPr id="3" name="图片占位符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zh-CN" altLang="en-US" smtClean="0"/>
              <a:t>单击图标添加图片</a:t>
            </a:r>
            <a:endParaRPr kumimoji="0" lang="en-US" dirty="0"/>
          </a:p>
        </p:txBody>
      </p:sp>
      <p:sp>
        <p:nvSpPr>
          <p:cNvPr id="5" name="日期占位符 4"/>
          <p:cNvSpPr>
            <a:spLocks noGrp="1"/>
          </p:cNvSpPr>
          <p:nvPr>
            <p:ph type="dt" sz="half" idx="10"/>
          </p:nvPr>
        </p:nvSpPr>
        <p:spPr/>
        <p:txBody>
          <a:bodyPr/>
          <a:lstStyle>
            <a:lvl1pPr>
              <a:defRPr>
                <a:solidFill>
                  <a:schemeClr val="tx1"/>
                </a:solidFill>
              </a:defRPr>
            </a:lvl1pPr>
            <a:extLst/>
          </a:lstStyle>
          <a:p>
            <a:fld id="{530820CF-B880-4189-942D-D702A7CBA730}" type="datetimeFigureOut">
              <a:rPr lang="zh-CN" altLang="en-US" smtClean="0"/>
              <a:t>2014-2-21</a:t>
            </a:fld>
            <a:endParaRPr lang="zh-CN" altLang="en-US"/>
          </a:p>
        </p:txBody>
      </p:sp>
      <p:sp>
        <p:nvSpPr>
          <p:cNvPr id="6" name="页脚占位符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zh-CN" altLang="en-US"/>
          </a:p>
        </p:txBody>
      </p:sp>
      <p:sp>
        <p:nvSpPr>
          <p:cNvPr id="7" name="灯片编号占位符 6"/>
          <p:cNvSpPr>
            <a:spLocks noGrp="1"/>
          </p:cNvSpPr>
          <p:nvPr>
            <p:ph type="sldNum" sz="quarter" idx="12"/>
          </p:nvPr>
        </p:nvSpPr>
        <p:spPr/>
        <p:txBody>
          <a:bodyPr/>
          <a:lstStyle>
            <a:lvl1pPr>
              <a:defRPr>
                <a:solidFill>
                  <a:schemeClr val="tx1"/>
                </a:solidFill>
              </a:defRPr>
            </a:lvl1pPr>
            <a:extLst/>
          </a:lstStyle>
          <a:p>
            <a:fld id="{0C913308-F349-4B6D-A68A-DD1791B4A57B}" type="slidenum">
              <a:rPr lang="zh-CN" altLang="en-US" smtClean="0"/>
              <a:t>‹#›</a:t>
            </a:fld>
            <a:endParaRPr lang="zh-CN" altLang="en-US"/>
          </a:p>
        </p:txBody>
      </p:sp>
      <p:sp>
        <p:nvSpPr>
          <p:cNvPr id="2" name="标题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zh-CN" altLang="en-US" smtClean="0"/>
              <a:t>单击此处编辑母版标题样式</a:t>
            </a:r>
            <a:endParaRPr kumimoji="0" lang="en-US"/>
          </a:p>
        </p:txBody>
      </p:sp>
      <p:sp>
        <p:nvSpPr>
          <p:cNvPr id="8" name="任意多边形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任意多边形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直角三角形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直接连接符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燕尾形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燕尾形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任意多边形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任意多边形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直角三角形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直接连接符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标题占位符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zh-CN" altLang="en-US" smtClean="0"/>
              <a:t>单击此处编辑母版标题样式</a:t>
            </a:r>
            <a:endParaRPr kumimoji="0" lang="en-US"/>
          </a:p>
        </p:txBody>
      </p:sp>
      <p:sp>
        <p:nvSpPr>
          <p:cNvPr id="30" name="文本占位符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0" name="日期占位符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530820CF-B880-4189-942D-D702A7CBA730}" type="datetimeFigureOut">
              <a:rPr lang="zh-CN" altLang="en-US" smtClean="0"/>
              <a:t>2014-2-21</a:t>
            </a:fld>
            <a:endParaRPr lang="zh-CN" altLang="en-US"/>
          </a:p>
        </p:txBody>
      </p:sp>
      <p:sp>
        <p:nvSpPr>
          <p:cNvPr id="22" name="页脚占位符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zh-CN" altLang="en-US"/>
          </a:p>
        </p:txBody>
      </p:sp>
      <p:sp>
        <p:nvSpPr>
          <p:cNvPr id="18" name="灯片编号占位符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4357" r:id="rId1"/>
    <p:sldLayoutId id="2147484358" r:id="rId2"/>
    <p:sldLayoutId id="2147484359" r:id="rId3"/>
    <p:sldLayoutId id="2147484360" r:id="rId4"/>
    <p:sldLayoutId id="2147484361" r:id="rId5"/>
    <p:sldLayoutId id="2147484362" r:id="rId6"/>
    <p:sldLayoutId id="2147484363" r:id="rId7"/>
    <p:sldLayoutId id="2147484364" r:id="rId8"/>
    <p:sldLayoutId id="2147484365" r:id="rId9"/>
    <p:sldLayoutId id="2147484366" r:id="rId10"/>
    <p:sldLayoutId id="2147484367"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22270;&#34920;/&#22270;2.4.pptx" TargetMode="External"/><Relationship Id="rId2" Type="http://schemas.openxmlformats.org/officeDocument/2006/relationships/hyperlink" Target="&#22270;&#34920;/&#22270;2.3.pptx"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22270;&#34920;/&#22270;2.5.pptx"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hyperlink" Target="&#22270;&#34920;/&#22270;2.6.pptx"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22270;&#34920;/&#22270;2.5.pptx" TargetMode="External"/><Relationship Id="rId2" Type="http://schemas.openxmlformats.org/officeDocument/2006/relationships/hyperlink" Target="&#22270;&#34920;/&#22270;2.14.pptx"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hyperlink" Target="&#22270;&#34920;/&#22270;2.15.pptx"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22270;&#34920;/&#22270;2.17.pptx" TargetMode="External"/><Relationship Id="rId2" Type="http://schemas.openxmlformats.org/officeDocument/2006/relationships/hyperlink" Target="&#22270;&#34920;/&#22270;2.16.pptx"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22270;&#34920;/&#22270;2.18.pptx" TargetMode="External"/><Relationship Id="rId2" Type="http://schemas.openxmlformats.org/officeDocument/2006/relationships/hyperlink" Target="&#22270;&#34920;/&#22270;2.15.pptx"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22270;&#34920;/&#22270;2.1.pptx"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22270;&#34920;/&#22270;2.2.pptx"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sz="4400" dirty="0" smtClean="0"/>
              <a:t>Access</a:t>
            </a:r>
            <a:r>
              <a:rPr lang="zh-CN" altLang="en-US" sz="4400" dirty="0" smtClean="0"/>
              <a:t>基础教程（第四版）</a:t>
            </a:r>
            <a:endParaRPr lang="zh-CN" altLang="en-US" sz="4400" dirty="0"/>
          </a:p>
        </p:txBody>
      </p:sp>
      <p:sp>
        <p:nvSpPr>
          <p:cNvPr id="3" name="副标题 2"/>
          <p:cNvSpPr>
            <a:spLocks noGrp="1"/>
          </p:cNvSpPr>
          <p:nvPr>
            <p:ph type="subTitle" idx="1"/>
          </p:nvPr>
        </p:nvSpPr>
        <p:spPr/>
        <p:txBody>
          <a:bodyPr>
            <a:normAutofit/>
          </a:bodyPr>
          <a:lstStyle/>
          <a:p>
            <a:r>
              <a:rPr lang="zh-CN" altLang="en-US" sz="2800" dirty="0" smtClean="0"/>
              <a:t>长春师范大学计算机科学与技术学院</a:t>
            </a:r>
            <a:endParaRPr lang="zh-CN" altLang="en-US" sz="2800" dirty="0"/>
          </a:p>
        </p:txBody>
      </p:sp>
    </p:spTree>
    <p:extLst>
      <p:ext uri="{BB962C8B-B14F-4D97-AF65-F5344CB8AC3E}">
        <p14:creationId xmlns:p14="http://schemas.microsoft.com/office/powerpoint/2010/main" val="32322911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109728" indent="612000">
              <a:buNone/>
            </a:pPr>
            <a:r>
              <a:rPr lang="zh-CN" altLang="zh-CN" sz="2400" dirty="0"/>
              <a:t>（</a:t>
            </a:r>
            <a:r>
              <a:rPr lang="en-US" altLang="zh-CN" sz="2400" dirty="0"/>
              <a:t>6</a:t>
            </a:r>
            <a:r>
              <a:rPr lang="zh-CN" altLang="zh-CN" sz="2400" dirty="0"/>
              <a:t>）模块。模块是将</a:t>
            </a:r>
            <a:r>
              <a:rPr lang="en-US" altLang="zh-CN" sz="2400" dirty="0"/>
              <a:t>VBA</a:t>
            </a:r>
            <a:r>
              <a:rPr lang="zh-CN" altLang="zh-CN" sz="2400" dirty="0"/>
              <a:t>（</a:t>
            </a:r>
            <a:r>
              <a:rPr lang="en-US" altLang="zh-CN" sz="2400" dirty="0"/>
              <a:t>Visual Basic for Applications</a:t>
            </a:r>
            <a:r>
              <a:rPr lang="zh-CN" altLang="zh-CN" sz="2400" dirty="0"/>
              <a:t>）的声明和过程作为一个单元进行保存的集合，即程序的集合。模块对象是用</a:t>
            </a:r>
            <a:r>
              <a:rPr lang="en-US" altLang="zh-CN" sz="2400" dirty="0"/>
              <a:t>VBA</a:t>
            </a:r>
            <a:r>
              <a:rPr lang="zh-CN" altLang="zh-CN" sz="2400" dirty="0"/>
              <a:t>代码写成的，模块中的每一个过程都可以是一个函数（</a:t>
            </a:r>
            <a:r>
              <a:rPr lang="en-US" altLang="zh-CN" sz="2400" dirty="0"/>
              <a:t>Function</a:t>
            </a:r>
            <a:r>
              <a:rPr lang="zh-CN" altLang="zh-CN" sz="2400" dirty="0"/>
              <a:t>）过程或者是一个子程序（</a:t>
            </a:r>
            <a:r>
              <a:rPr lang="en-US" altLang="zh-CN" sz="2400" dirty="0"/>
              <a:t>Sub</a:t>
            </a:r>
            <a:r>
              <a:rPr lang="zh-CN" altLang="zh-CN" sz="2400" dirty="0"/>
              <a:t>）过程。模块的主要作用是建立复杂的</a:t>
            </a:r>
            <a:r>
              <a:rPr lang="en-US" altLang="zh-CN" sz="2400" dirty="0"/>
              <a:t>VBA</a:t>
            </a:r>
            <a:r>
              <a:rPr lang="zh-CN" altLang="zh-CN" sz="2400" dirty="0"/>
              <a:t>程序以完成宏等不能完成的任务。</a:t>
            </a:r>
          </a:p>
          <a:p>
            <a:pPr marL="109728" indent="612000">
              <a:buNone/>
            </a:pPr>
            <a:r>
              <a:rPr lang="zh-CN" altLang="zh-CN" sz="2400" dirty="0"/>
              <a:t>模块有两个基本类型：类模块和标准模块。窗体模块和报表模块都是类模块，而且它们各自与某一窗体或某一报表相关联。标准模块包含的是通用过程和常用过程，通用过程不与任何对象相关联，常用过程可以在数据库中的任何位置执行。</a:t>
            </a:r>
          </a:p>
          <a:p>
            <a:pPr marL="109728" indent="612000">
              <a:buNone/>
            </a:pPr>
            <a:endParaRPr lang="zh-CN" altLang="en-US" sz="2400" dirty="0"/>
          </a:p>
        </p:txBody>
      </p:sp>
      <p:sp>
        <p:nvSpPr>
          <p:cNvPr id="2" name="标题 1"/>
          <p:cNvSpPr>
            <a:spLocks noGrp="1"/>
          </p:cNvSpPr>
          <p:nvPr>
            <p:ph type="title"/>
          </p:nvPr>
        </p:nvSpPr>
        <p:spPr/>
        <p:txBody>
          <a:bodyPr>
            <a:normAutofit/>
          </a:bodyPr>
          <a:lstStyle/>
          <a:p>
            <a:pPr marL="0" lvl="1" indent="0"/>
            <a:r>
              <a:rPr lang="en-US" altLang="zh-CN" sz="4100" b="1" dirty="0" smtClean="0">
                <a:effectLst>
                  <a:outerShdw blurRad="38100" dist="38100" dir="2700000" algn="tl">
                    <a:srgbClr val="000000">
                      <a:alpha val="43137"/>
                    </a:srgbClr>
                  </a:outerShdw>
                </a:effectLst>
              </a:rPr>
              <a:t>2.2 </a:t>
            </a:r>
            <a:r>
              <a:rPr lang="en-US" altLang="zh-CN" sz="4100" b="1" dirty="0">
                <a:effectLst>
                  <a:outerShdw blurRad="38100" dist="38100" dir="2700000" algn="tl">
                    <a:srgbClr val="000000">
                      <a:alpha val="43137"/>
                    </a:srgbClr>
                  </a:outerShdw>
                </a:effectLst>
              </a:rPr>
              <a:t>Access2010</a:t>
            </a:r>
            <a:r>
              <a:rPr lang="zh-CN" altLang="zh-CN" sz="4100" b="1" dirty="0">
                <a:effectLst>
                  <a:outerShdw blurRad="38100" dist="38100" dir="2700000" algn="tl">
                    <a:srgbClr val="000000">
                      <a:alpha val="43137"/>
                    </a:srgbClr>
                  </a:outerShdw>
                </a:effectLst>
              </a:rPr>
              <a:t>基本对象</a:t>
            </a:r>
            <a:endParaRPr lang="en-US" altLang="zh-CN" sz="41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16147456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lnSpcReduction="10000"/>
          </a:bodyPr>
          <a:lstStyle/>
          <a:p>
            <a:pPr marL="109728" indent="612000">
              <a:buNone/>
            </a:pPr>
            <a:r>
              <a:rPr lang="zh-CN" altLang="zh-CN" sz="2400" dirty="0"/>
              <a:t>从</a:t>
            </a:r>
            <a:r>
              <a:rPr lang="en-US" altLang="zh-CN" sz="2400" dirty="0"/>
              <a:t>Office2007</a:t>
            </a:r>
            <a:r>
              <a:rPr lang="zh-CN" altLang="zh-CN" sz="2400" dirty="0"/>
              <a:t>开始，</a:t>
            </a:r>
            <a:r>
              <a:rPr lang="en-US" altLang="zh-CN" sz="2400" dirty="0"/>
              <a:t>Microsoft</a:t>
            </a:r>
            <a:r>
              <a:rPr lang="zh-CN" altLang="zh-CN" sz="2400" dirty="0"/>
              <a:t>对其组件产品的整体风格与功能做了较大变更。</a:t>
            </a:r>
            <a:r>
              <a:rPr lang="en-US" altLang="zh-CN" sz="2400" dirty="0"/>
              <a:t>Access2010</a:t>
            </a:r>
            <a:r>
              <a:rPr lang="zh-CN" altLang="zh-CN" sz="2400" dirty="0"/>
              <a:t>不仅继承和发扬了以前版本的功能强大、界面友好、易学易用的优点，而且又重要的改进，主要包括</a:t>
            </a:r>
            <a:r>
              <a:rPr lang="zh-CN" altLang="zh-CN" sz="2400" dirty="0" smtClean="0"/>
              <a:t>：</a:t>
            </a:r>
            <a:endParaRPr lang="en-US" altLang="zh-CN" sz="2400" dirty="0" smtClean="0"/>
          </a:p>
          <a:p>
            <a:pPr marL="109728" indent="612000">
              <a:buNone/>
            </a:pPr>
            <a:r>
              <a:rPr lang="zh-CN" altLang="zh-CN" sz="2400" dirty="0" smtClean="0"/>
              <a:t>（</a:t>
            </a:r>
            <a:r>
              <a:rPr lang="en-US" altLang="zh-CN" sz="2400" dirty="0"/>
              <a:t>1</a:t>
            </a:r>
            <a:r>
              <a:rPr lang="zh-CN" altLang="zh-CN" sz="2400" dirty="0"/>
              <a:t>）智能</a:t>
            </a:r>
            <a:r>
              <a:rPr lang="zh-CN" altLang="zh-CN" sz="2400" dirty="0" smtClean="0"/>
              <a:t>特性</a:t>
            </a:r>
            <a:r>
              <a:rPr lang="en-US" altLang="zh-CN" sz="2400" dirty="0" smtClean="0"/>
              <a:t>            </a:t>
            </a:r>
            <a:r>
              <a:rPr lang="zh-CN" altLang="en-US" sz="2400" dirty="0" smtClean="0">
                <a:hlinkClick r:id="rId2" action="ppaction://hlinkpres?slideindex=1&amp;slidetitle="/>
              </a:rPr>
              <a:t>图</a:t>
            </a:r>
            <a:r>
              <a:rPr lang="en-US" altLang="zh-CN" sz="2400" dirty="0" smtClean="0">
                <a:hlinkClick r:id="rId2" action="ppaction://hlinkpres?slideindex=1&amp;slidetitle="/>
              </a:rPr>
              <a:t>2.3</a:t>
            </a:r>
            <a:r>
              <a:rPr lang="zh-CN" altLang="en-US" sz="2400" dirty="0" smtClean="0">
                <a:hlinkClick r:id="rId2" action="ppaction://hlinkpres?slideindex=1&amp;slidetitle="/>
              </a:rPr>
              <a:t>表达式生成器</a:t>
            </a:r>
            <a:endParaRPr lang="zh-CN" altLang="zh-CN" sz="2400" dirty="0"/>
          </a:p>
          <a:p>
            <a:pPr marL="109728" indent="612000">
              <a:buNone/>
            </a:pPr>
            <a:r>
              <a:rPr lang="zh-CN" altLang="zh-CN" sz="2400" dirty="0"/>
              <a:t>（</a:t>
            </a:r>
            <a:r>
              <a:rPr lang="en-US" altLang="zh-CN" sz="2400" dirty="0"/>
              <a:t>2</a:t>
            </a:r>
            <a:r>
              <a:rPr lang="zh-CN" altLang="zh-CN" sz="2400" dirty="0"/>
              <a:t>）用户</a:t>
            </a:r>
            <a:r>
              <a:rPr lang="zh-CN" altLang="zh-CN" sz="2400" dirty="0" smtClean="0"/>
              <a:t>界面</a:t>
            </a:r>
            <a:r>
              <a:rPr lang="en-US" altLang="zh-CN" sz="2400" dirty="0" smtClean="0"/>
              <a:t>            </a:t>
            </a:r>
            <a:r>
              <a:rPr lang="zh-CN" altLang="en-US" sz="2400" dirty="0" smtClean="0">
                <a:hlinkClick r:id="rId3" action="ppaction://hlinkpres?slideindex=1&amp;slidetitle="/>
              </a:rPr>
              <a:t>图</a:t>
            </a:r>
            <a:r>
              <a:rPr lang="en-US" altLang="zh-CN" sz="2400" dirty="0" smtClean="0">
                <a:hlinkClick r:id="rId3" action="ppaction://hlinkpres?slideindex=1&amp;slidetitle="/>
              </a:rPr>
              <a:t>2.4</a:t>
            </a:r>
            <a:r>
              <a:rPr lang="zh-CN" altLang="en-US" sz="2400" dirty="0" smtClean="0">
                <a:hlinkClick r:id="rId3" action="ppaction://hlinkpres?slideindex=1&amp;slidetitle="/>
              </a:rPr>
              <a:t>用户界面</a:t>
            </a:r>
            <a:endParaRPr lang="en-US" altLang="zh-CN" sz="2400" dirty="0" smtClean="0"/>
          </a:p>
          <a:p>
            <a:pPr marL="109728" indent="612000">
              <a:buNone/>
            </a:pPr>
            <a:r>
              <a:rPr lang="zh-CN" altLang="zh-CN" sz="2400" dirty="0"/>
              <a:t>（</a:t>
            </a:r>
            <a:r>
              <a:rPr lang="en-US" altLang="zh-CN" sz="2400" dirty="0"/>
              <a:t>3</a:t>
            </a:r>
            <a:r>
              <a:rPr lang="zh-CN" altLang="zh-CN" sz="2400" dirty="0"/>
              <a:t>）</a:t>
            </a:r>
            <a:r>
              <a:rPr lang="en-US" altLang="zh-CN" sz="2400" dirty="0"/>
              <a:t>Web</a:t>
            </a:r>
            <a:r>
              <a:rPr lang="zh-CN" altLang="zh-CN" sz="2400" dirty="0" smtClean="0"/>
              <a:t>数据库</a:t>
            </a:r>
            <a:endParaRPr lang="en-US" altLang="zh-CN" sz="2400" dirty="0" smtClean="0"/>
          </a:p>
          <a:p>
            <a:pPr marL="109728" indent="612000">
              <a:buNone/>
            </a:pPr>
            <a:r>
              <a:rPr lang="zh-CN" altLang="zh-CN" sz="2400" dirty="0"/>
              <a:t>（</a:t>
            </a:r>
            <a:r>
              <a:rPr lang="en-US" altLang="zh-CN" sz="2400" dirty="0"/>
              <a:t>4</a:t>
            </a:r>
            <a:r>
              <a:rPr lang="zh-CN" altLang="zh-CN" sz="2400" dirty="0"/>
              <a:t>）新增</a:t>
            </a:r>
            <a:r>
              <a:rPr lang="zh-CN" altLang="zh-CN" sz="2400" dirty="0" smtClean="0"/>
              <a:t>数据类型</a:t>
            </a:r>
            <a:r>
              <a:rPr lang="en-US" altLang="zh-CN" sz="2400" dirty="0" smtClean="0"/>
              <a:t>      </a:t>
            </a:r>
            <a:r>
              <a:rPr lang="zh-CN" altLang="en-US" sz="2400" dirty="0" smtClean="0">
                <a:solidFill>
                  <a:srgbClr val="FF0000"/>
                </a:solidFill>
              </a:rPr>
              <a:t>附件    计算</a:t>
            </a:r>
            <a:endParaRPr lang="en-US" altLang="zh-CN" sz="2400" dirty="0" smtClean="0">
              <a:solidFill>
                <a:srgbClr val="FF0000"/>
              </a:solidFill>
            </a:endParaRPr>
          </a:p>
          <a:p>
            <a:pPr marL="109728" indent="612000">
              <a:buNone/>
            </a:pPr>
            <a:r>
              <a:rPr lang="zh-CN" altLang="zh-CN" sz="2400" dirty="0"/>
              <a:t>（</a:t>
            </a:r>
            <a:r>
              <a:rPr lang="en-US" altLang="zh-CN" sz="2400" dirty="0"/>
              <a:t>5</a:t>
            </a:r>
            <a:r>
              <a:rPr lang="zh-CN" altLang="zh-CN" sz="2400" dirty="0"/>
              <a:t>）宏的</a:t>
            </a:r>
            <a:r>
              <a:rPr lang="zh-CN" altLang="zh-CN" sz="2400" dirty="0" smtClean="0"/>
              <a:t>改进</a:t>
            </a:r>
            <a:endParaRPr lang="en-US" altLang="zh-CN" sz="2400" dirty="0" smtClean="0"/>
          </a:p>
          <a:p>
            <a:pPr marL="109728" indent="612000">
              <a:buNone/>
            </a:pPr>
            <a:r>
              <a:rPr lang="zh-CN" altLang="zh-CN" sz="2400" dirty="0"/>
              <a:t>（</a:t>
            </a:r>
            <a:r>
              <a:rPr lang="en-US" altLang="zh-CN" sz="2400" dirty="0"/>
              <a:t>6</a:t>
            </a:r>
            <a:r>
              <a:rPr lang="zh-CN" altLang="zh-CN" sz="2400" dirty="0"/>
              <a:t>）布局视图</a:t>
            </a:r>
          </a:p>
          <a:p>
            <a:pPr marL="109728" indent="612000">
              <a:buNone/>
            </a:pPr>
            <a:r>
              <a:rPr lang="zh-CN" altLang="zh-CN" sz="2400" dirty="0"/>
              <a:t>（</a:t>
            </a:r>
            <a:r>
              <a:rPr lang="en-US" altLang="zh-CN" sz="2400" dirty="0"/>
              <a:t>7</a:t>
            </a:r>
            <a:r>
              <a:rPr lang="zh-CN" altLang="zh-CN" sz="2400" dirty="0"/>
              <a:t>）文件</a:t>
            </a:r>
            <a:r>
              <a:rPr lang="zh-CN" altLang="zh-CN" sz="2400" dirty="0" smtClean="0"/>
              <a:t>格式</a:t>
            </a:r>
            <a:endParaRPr lang="en-US" altLang="zh-CN" sz="2400" dirty="0" smtClean="0"/>
          </a:p>
          <a:p>
            <a:pPr marL="109728" indent="612000">
              <a:buNone/>
            </a:pPr>
            <a:r>
              <a:rPr lang="zh-CN" altLang="zh-CN" sz="2400" dirty="0"/>
              <a:t>（</a:t>
            </a:r>
            <a:r>
              <a:rPr lang="en-US" altLang="zh-CN" sz="2400" dirty="0"/>
              <a:t>8</a:t>
            </a:r>
            <a:r>
              <a:rPr lang="zh-CN" altLang="zh-CN" sz="2400" dirty="0"/>
              <a:t>）汇总行</a:t>
            </a:r>
            <a:endParaRPr lang="zh-CN" altLang="en-US" sz="2400" dirty="0"/>
          </a:p>
        </p:txBody>
      </p:sp>
      <p:sp>
        <p:nvSpPr>
          <p:cNvPr id="2" name="标题 1"/>
          <p:cNvSpPr>
            <a:spLocks noGrp="1"/>
          </p:cNvSpPr>
          <p:nvPr>
            <p:ph type="title"/>
          </p:nvPr>
        </p:nvSpPr>
        <p:spPr/>
        <p:txBody>
          <a:bodyPr>
            <a:normAutofit/>
          </a:bodyPr>
          <a:lstStyle/>
          <a:p>
            <a:pPr marL="0" lvl="1" indent="0"/>
            <a:r>
              <a:rPr lang="en-US" altLang="zh-CN" sz="4100" b="1" dirty="0" smtClean="0">
                <a:effectLst>
                  <a:outerShdw blurRad="38100" dist="38100" dir="2700000" algn="tl">
                    <a:srgbClr val="000000">
                      <a:alpha val="43137"/>
                    </a:srgbClr>
                  </a:outerShdw>
                </a:effectLst>
              </a:rPr>
              <a:t>2.3 </a:t>
            </a:r>
            <a:r>
              <a:rPr lang="en-US" altLang="zh-CN" sz="4100" b="1" dirty="0">
                <a:effectLst>
                  <a:outerShdw blurRad="38100" dist="38100" dir="2700000" algn="tl">
                    <a:srgbClr val="000000">
                      <a:alpha val="43137"/>
                    </a:srgbClr>
                  </a:outerShdw>
                </a:effectLst>
              </a:rPr>
              <a:t>Access2010</a:t>
            </a:r>
            <a:r>
              <a:rPr lang="zh-CN" altLang="zh-CN" sz="4100" b="1" dirty="0">
                <a:effectLst>
                  <a:outerShdw blurRad="38100" dist="38100" dir="2700000" algn="tl">
                    <a:srgbClr val="000000">
                      <a:alpha val="43137"/>
                    </a:srgbClr>
                  </a:outerShdw>
                </a:effectLst>
              </a:rPr>
              <a:t>的新特点</a:t>
            </a:r>
            <a:endParaRPr lang="en-US" altLang="zh-CN" sz="41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26506578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109728" indent="0">
              <a:buNone/>
            </a:pPr>
            <a:r>
              <a:rPr lang="en-US" altLang="zh-CN" sz="2400" b="1" dirty="0"/>
              <a:t>1</a:t>
            </a:r>
            <a:r>
              <a:rPr lang="zh-CN" altLang="zh-CN" sz="2400" b="1" dirty="0"/>
              <a:t>．启动</a:t>
            </a:r>
            <a:r>
              <a:rPr lang="en-US" altLang="zh-CN" sz="2400" b="1" dirty="0"/>
              <a:t>Access2010</a:t>
            </a:r>
            <a:endParaRPr lang="zh-CN" altLang="zh-CN" sz="2400" b="1" dirty="0"/>
          </a:p>
          <a:p>
            <a:pPr marL="109728" indent="612000">
              <a:buNone/>
            </a:pPr>
            <a:r>
              <a:rPr lang="zh-CN" altLang="zh-CN" sz="2400" dirty="0"/>
              <a:t>启动</a:t>
            </a:r>
            <a:r>
              <a:rPr lang="en-US" altLang="zh-CN" sz="2400" dirty="0"/>
              <a:t>Access2010</a:t>
            </a:r>
            <a:r>
              <a:rPr lang="zh-CN" altLang="zh-CN" sz="2400" dirty="0"/>
              <a:t>的方式与启动</a:t>
            </a:r>
            <a:r>
              <a:rPr lang="en-US" altLang="zh-CN" sz="2400" dirty="0"/>
              <a:t>Windows</a:t>
            </a:r>
            <a:r>
              <a:rPr lang="zh-CN" altLang="zh-CN" sz="2400" dirty="0"/>
              <a:t>下的一般应用程序相同，一般来说有四种方式：</a:t>
            </a:r>
          </a:p>
          <a:p>
            <a:pPr marL="109728" indent="0">
              <a:buNone/>
            </a:pPr>
            <a:r>
              <a:rPr lang="zh-CN" altLang="zh-CN" sz="2400" dirty="0"/>
              <a:t>（</a:t>
            </a:r>
            <a:r>
              <a:rPr lang="en-US" altLang="zh-CN" sz="2400" dirty="0"/>
              <a:t>1</a:t>
            </a:r>
            <a:r>
              <a:rPr lang="zh-CN" altLang="zh-CN" sz="2400" dirty="0"/>
              <a:t>）开始菜单→程序→</a:t>
            </a:r>
            <a:r>
              <a:rPr lang="en-US" altLang="zh-CN" sz="2400" dirty="0" err="1"/>
              <a:t>MicroSoft</a:t>
            </a:r>
            <a:r>
              <a:rPr lang="en-US" altLang="zh-CN" sz="2400" dirty="0"/>
              <a:t> Office</a:t>
            </a:r>
            <a:r>
              <a:rPr lang="zh-CN" altLang="zh-CN" sz="2400" dirty="0"/>
              <a:t>→</a:t>
            </a:r>
            <a:r>
              <a:rPr lang="en-US" altLang="zh-CN" sz="2400" dirty="0"/>
              <a:t>Microsoft Access 2010</a:t>
            </a:r>
            <a:endParaRPr lang="zh-CN" altLang="zh-CN" sz="2400" dirty="0"/>
          </a:p>
          <a:p>
            <a:pPr marL="109728" indent="0">
              <a:buNone/>
            </a:pPr>
            <a:r>
              <a:rPr lang="zh-CN" altLang="zh-CN" sz="2400" dirty="0"/>
              <a:t>（</a:t>
            </a:r>
            <a:r>
              <a:rPr lang="en-US" altLang="zh-CN" sz="2400" dirty="0"/>
              <a:t>2</a:t>
            </a:r>
            <a:r>
              <a:rPr lang="zh-CN" altLang="zh-CN" sz="2400" dirty="0"/>
              <a:t>）桌面快捷方式</a:t>
            </a:r>
          </a:p>
          <a:p>
            <a:pPr marL="109728" indent="0">
              <a:buNone/>
            </a:pPr>
            <a:r>
              <a:rPr lang="zh-CN" altLang="zh-CN" sz="2400" dirty="0"/>
              <a:t>（</a:t>
            </a:r>
            <a:r>
              <a:rPr lang="en-US" altLang="zh-CN" sz="2400" dirty="0"/>
              <a:t>3</a:t>
            </a:r>
            <a:r>
              <a:rPr lang="zh-CN" altLang="zh-CN" sz="2400" dirty="0"/>
              <a:t>）通过已建</a:t>
            </a:r>
            <a:r>
              <a:rPr lang="en-US" altLang="zh-CN" sz="2400" dirty="0"/>
              <a:t>Access2010</a:t>
            </a:r>
            <a:r>
              <a:rPr lang="zh-CN" altLang="zh-CN" sz="2400" dirty="0"/>
              <a:t>数据库</a:t>
            </a:r>
          </a:p>
          <a:p>
            <a:pPr marL="109728" indent="0">
              <a:buNone/>
            </a:pPr>
            <a:r>
              <a:rPr lang="zh-CN" altLang="zh-CN" sz="2400" dirty="0"/>
              <a:t>（</a:t>
            </a:r>
            <a:r>
              <a:rPr lang="en-US" altLang="zh-CN" sz="2400" dirty="0"/>
              <a:t>4</a:t>
            </a:r>
            <a:r>
              <a:rPr lang="zh-CN" altLang="zh-CN" sz="2400" dirty="0"/>
              <a:t>）</a:t>
            </a:r>
            <a:r>
              <a:rPr lang="en-US" altLang="zh-CN" sz="2400" dirty="0"/>
              <a:t>Access2010</a:t>
            </a:r>
            <a:r>
              <a:rPr lang="zh-CN" altLang="zh-CN" sz="2400" dirty="0"/>
              <a:t>可执行程序</a:t>
            </a:r>
          </a:p>
        </p:txBody>
      </p:sp>
      <p:sp>
        <p:nvSpPr>
          <p:cNvPr id="2" name="标题 1"/>
          <p:cNvSpPr>
            <a:spLocks noGrp="1"/>
          </p:cNvSpPr>
          <p:nvPr>
            <p:ph type="title"/>
          </p:nvPr>
        </p:nvSpPr>
        <p:spPr/>
        <p:txBody>
          <a:bodyPr>
            <a:normAutofit/>
          </a:bodyPr>
          <a:lstStyle/>
          <a:p>
            <a:pPr marL="0" lvl="1" indent="0"/>
            <a:r>
              <a:rPr lang="en-US" altLang="zh-CN" sz="4100" b="1" dirty="0" smtClean="0">
                <a:effectLst>
                  <a:outerShdw blurRad="38100" dist="38100" dir="2700000" algn="tl">
                    <a:srgbClr val="000000">
                      <a:alpha val="43137"/>
                    </a:srgbClr>
                  </a:outerShdw>
                </a:effectLst>
              </a:rPr>
              <a:t>2.4 </a:t>
            </a:r>
            <a:r>
              <a:rPr lang="en-US" altLang="zh-CN" sz="4100" b="1" dirty="0">
                <a:effectLst>
                  <a:outerShdw blurRad="38100" dist="38100" dir="2700000" algn="tl">
                    <a:srgbClr val="000000">
                      <a:alpha val="43137"/>
                    </a:srgbClr>
                  </a:outerShdw>
                </a:effectLst>
              </a:rPr>
              <a:t>Access2010</a:t>
            </a:r>
            <a:r>
              <a:rPr lang="zh-CN" altLang="zh-CN" sz="4100" b="1" dirty="0">
                <a:effectLst>
                  <a:outerShdw blurRad="38100" dist="38100" dir="2700000" algn="tl">
                    <a:srgbClr val="000000">
                      <a:alpha val="43137"/>
                    </a:srgbClr>
                  </a:outerShdw>
                </a:effectLst>
              </a:rPr>
              <a:t>的操作环境</a:t>
            </a:r>
            <a:endParaRPr lang="en-US" altLang="zh-CN" sz="41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33198100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109728" indent="0">
              <a:buNone/>
            </a:pPr>
            <a:r>
              <a:rPr lang="en-US" altLang="zh-CN" sz="2400" b="1" dirty="0"/>
              <a:t>2</a:t>
            </a:r>
            <a:r>
              <a:rPr lang="zh-CN" altLang="zh-CN" sz="2400" b="1" dirty="0"/>
              <a:t>．退出</a:t>
            </a:r>
            <a:r>
              <a:rPr lang="en-US" altLang="zh-CN" sz="2400" b="1" dirty="0"/>
              <a:t>Access2010</a:t>
            </a:r>
            <a:endParaRPr lang="zh-CN" altLang="zh-CN" sz="2400" b="1" dirty="0"/>
          </a:p>
          <a:p>
            <a:pPr marL="109728" indent="612000">
              <a:buNone/>
            </a:pPr>
            <a:r>
              <a:rPr lang="zh-CN" altLang="zh-CN" sz="2400" dirty="0"/>
              <a:t>退出其不意</a:t>
            </a:r>
            <a:r>
              <a:rPr lang="en-US" altLang="zh-CN" sz="2400" dirty="0"/>
              <a:t>Access2010</a:t>
            </a:r>
            <a:r>
              <a:rPr lang="zh-CN" altLang="zh-CN" sz="2400" dirty="0"/>
              <a:t>的方式与退出</a:t>
            </a:r>
            <a:r>
              <a:rPr lang="en-US" altLang="zh-CN" sz="2400" dirty="0"/>
              <a:t>Windows</a:t>
            </a:r>
            <a:r>
              <a:rPr lang="zh-CN" altLang="zh-CN" sz="2400" dirty="0"/>
              <a:t>下的一般应用程序相同，一般来说有五种方式：</a:t>
            </a:r>
          </a:p>
          <a:p>
            <a:pPr marL="109728" indent="0">
              <a:buNone/>
            </a:pPr>
            <a:r>
              <a:rPr lang="zh-CN" altLang="zh-CN" sz="2400" dirty="0"/>
              <a:t>（</a:t>
            </a:r>
            <a:r>
              <a:rPr lang="en-US" altLang="zh-CN" sz="2400" dirty="0"/>
              <a:t>1</a:t>
            </a:r>
            <a:r>
              <a:rPr lang="zh-CN" altLang="zh-CN" sz="2400" dirty="0"/>
              <a:t>）单击标题栏的关闭按钮</a:t>
            </a:r>
          </a:p>
          <a:p>
            <a:pPr marL="109728" indent="0">
              <a:buNone/>
            </a:pPr>
            <a:r>
              <a:rPr lang="zh-CN" altLang="zh-CN" sz="2400" dirty="0"/>
              <a:t>（</a:t>
            </a:r>
            <a:r>
              <a:rPr lang="en-US" altLang="zh-CN" sz="2400" dirty="0"/>
              <a:t>2</a:t>
            </a:r>
            <a:r>
              <a:rPr lang="zh-CN" altLang="zh-CN" sz="2400" dirty="0"/>
              <a:t>）在功能区“文件”选项卡下，单击“退出”命令（注意：退出</a:t>
            </a:r>
            <a:r>
              <a:rPr lang="en-US" altLang="zh-CN" sz="2400" dirty="0"/>
              <a:t>Access</a:t>
            </a:r>
            <a:r>
              <a:rPr lang="zh-CN" altLang="zh-CN" sz="2400" dirty="0"/>
              <a:t>与关闭当前数据库不同，“关闭”仅关闭当前打开的</a:t>
            </a:r>
            <a:r>
              <a:rPr lang="en-US" altLang="zh-CN" sz="2400" dirty="0"/>
              <a:t>Access</a:t>
            </a:r>
            <a:r>
              <a:rPr lang="zh-CN" altLang="zh-CN" sz="2400" dirty="0"/>
              <a:t>数据库，但不退出</a:t>
            </a:r>
            <a:r>
              <a:rPr lang="en-US" altLang="zh-CN" sz="2400" dirty="0"/>
              <a:t>Access2010</a:t>
            </a:r>
            <a:r>
              <a:rPr lang="zh-CN" altLang="zh-CN" sz="2400" dirty="0"/>
              <a:t>）</a:t>
            </a:r>
          </a:p>
          <a:p>
            <a:pPr marL="109728" indent="0">
              <a:buNone/>
            </a:pPr>
            <a:r>
              <a:rPr lang="zh-CN" altLang="zh-CN" sz="2400" dirty="0"/>
              <a:t>（</a:t>
            </a:r>
            <a:r>
              <a:rPr lang="en-US" altLang="zh-CN" sz="2400" dirty="0"/>
              <a:t>3</a:t>
            </a:r>
            <a:r>
              <a:rPr lang="zh-CN" altLang="zh-CN" sz="2400" dirty="0"/>
              <a:t>）使用快捷键</a:t>
            </a:r>
            <a:r>
              <a:rPr lang="en-US" altLang="zh-CN" sz="2400" dirty="0"/>
              <a:t>Alt+F4</a:t>
            </a:r>
            <a:endParaRPr lang="zh-CN" altLang="zh-CN" sz="2400" dirty="0"/>
          </a:p>
          <a:p>
            <a:pPr marL="109728" indent="0">
              <a:buNone/>
            </a:pPr>
            <a:r>
              <a:rPr lang="zh-CN" altLang="zh-CN" sz="2400" dirty="0"/>
              <a:t>（</a:t>
            </a:r>
            <a:r>
              <a:rPr lang="en-US" altLang="zh-CN" sz="2400" dirty="0"/>
              <a:t>4</a:t>
            </a:r>
            <a:r>
              <a:rPr lang="zh-CN" altLang="zh-CN" sz="2400" dirty="0"/>
              <a:t>）在标题栏双击控制图标按钮</a:t>
            </a:r>
          </a:p>
          <a:p>
            <a:pPr marL="109728" indent="0">
              <a:buNone/>
            </a:pPr>
            <a:r>
              <a:rPr lang="zh-CN" altLang="zh-CN" sz="2400" dirty="0"/>
              <a:t>（</a:t>
            </a:r>
            <a:r>
              <a:rPr lang="en-US" altLang="zh-CN" sz="2400" dirty="0"/>
              <a:t>5</a:t>
            </a:r>
            <a:r>
              <a:rPr lang="zh-CN" altLang="zh-CN" sz="2400" dirty="0"/>
              <a:t>）在标题栏单击控制图标按钮，从弹出的快捷菜菜单中选择“退出”命令执行</a:t>
            </a:r>
          </a:p>
        </p:txBody>
      </p:sp>
      <p:sp>
        <p:nvSpPr>
          <p:cNvPr id="2" name="标题 1"/>
          <p:cNvSpPr>
            <a:spLocks noGrp="1"/>
          </p:cNvSpPr>
          <p:nvPr>
            <p:ph type="title"/>
          </p:nvPr>
        </p:nvSpPr>
        <p:spPr/>
        <p:txBody>
          <a:bodyPr>
            <a:normAutofit/>
          </a:bodyPr>
          <a:lstStyle/>
          <a:p>
            <a:pPr marL="0" lvl="1" indent="0"/>
            <a:r>
              <a:rPr lang="en-US" altLang="zh-CN" sz="4100" b="1" dirty="0" smtClean="0">
                <a:effectLst>
                  <a:outerShdw blurRad="38100" dist="38100" dir="2700000" algn="tl">
                    <a:srgbClr val="000000">
                      <a:alpha val="43137"/>
                    </a:srgbClr>
                  </a:outerShdw>
                </a:effectLst>
              </a:rPr>
              <a:t>2.4 </a:t>
            </a:r>
            <a:r>
              <a:rPr lang="en-US" altLang="zh-CN" sz="4100" b="1" dirty="0">
                <a:effectLst>
                  <a:outerShdw blurRad="38100" dist="38100" dir="2700000" algn="tl">
                    <a:srgbClr val="000000">
                      <a:alpha val="43137"/>
                    </a:srgbClr>
                  </a:outerShdw>
                </a:effectLst>
              </a:rPr>
              <a:t>Access2010</a:t>
            </a:r>
            <a:r>
              <a:rPr lang="zh-CN" altLang="zh-CN" sz="4100" b="1" dirty="0">
                <a:effectLst>
                  <a:outerShdw blurRad="38100" dist="38100" dir="2700000" algn="tl">
                    <a:srgbClr val="000000">
                      <a:alpha val="43137"/>
                    </a:srgbClr>
                  </a:outerShdw>
                </a:effectLst>
              </a:rPr>
              <a:t>的操作环境</a:t>
            </a:r>
            <a:endParaRPr lang="en-US" altLang="zh-CN" sz="41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63098214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109728" indent="0">
              <a:buNone/>
            </a:pPr>
            <a:r>
              <a:rPr lang="en-US" altLang="zh-CN" sz="2400" b="1" dirty="0"/>
              <a:t>3</a:t>
            </a:r>
            <a:r>
              <a:rPr lang="zh-CN" altLang="zh-CN" sz="2400" b="1" dirty="0"/>
              <a:t>．操作界面</a:t>
            </a:r>
          </a:p>
          <a:p>
            <a:pPr marL="109728" indent="612000">
              <a:buNone/>
            </a:pPr>
            <a:r>
              <a:rPr lang="zh-CN" altLang="zh-CN" sz="2400" dirty="0"/>
              <a:t>在通过打开一个已建</a:t>
            </a:r>
            <a:r>
              <a:rPr lang="en-US" altLang="zh-CN" sz="2400" dirty="0"/>
              <a:t>Access2010</a:t>
            </a:r>
            <a:r>
              <a:rPr lang="zh-CN" altLang="zh-CN" sz="2400" dirty="0"/>
              <a:t>数据库启动</a:t>
            </a:r>
            <a:r>
              <a:rPr lang="en-US" altLang="zh-CN" sz="2400" dirty="0"/>
              <a:t>Access2010</a:t>
            </a:r>
            <a:r>
              <a:rPr lang="zh-CN" altLang="zh-CN" sz="2400" dirty="0"/>
              <a:t>后，其操作界面基本上均如</a:t>
            </a:r>
            <a:r>
              <a:rPr lang="zh-CN" altLang="zh-CN" sz="2400" dirty="0">
                <a:hlinkClick r:id="rId2" action="ppaction://hlinkpres?slideindex=1&amp;slidetitle="/>
              </a:rPr>
              <a:t>图</a:t>
            </a:r>
            <a:r>
              <a:rPr lang="en-US" altLang="zh-CN" sz="2400" dirty="0">
                <a:hlinkClick r:id="rId2" action="ppaction://hlinkpres?slideindex=1&amp;slidetitle="/>
              </a:rPr>
              <a:t>2.5</a:t>
            </a:r>
            <a:r>
              <a:rPr lang="zh-CN" altLang="zh-CN" sz="2400" dirty="0"/>
              <a:t>所示。与</a:t>
            </a:r>
            <a:r>
              <a:rPr lang="en-US" altLang="zh-CN" sz="2400" dirty="0" err="1"/>
              <a:t>MicroSoft</a:t>
            </a:r>
            <a:r>
              <a:rPr lang="zh-CN" altLang="zh-CN" sz="2400" dirty="0"/>
              <a:t>公司众多新产品一样（尤其是</a:t>
            </a:r>
            <a:r>
              <a:rPr lang="en-US" altLang="zh-CN" sz="2400" dirty="0"/>
              <a:t>Office2010</a:t>
            </a:r>
            <a:r>
              <a:rPr lang="zh-CN" altLang="zh-CN" sz="2400" dirty="0"/>
              <a:t>其它组件产品），</a:t>
            </a:r>
            <a:r>
              <a:rPr lang="en-US" altLang="zh-CN" sz="2400" dirty="0"/>
              <a:t>Access</a:t>
            </a:r>
            <a:r>
              <a:rPr lang="zh-CN" altLang="zh-CN" sz="2400" dirty="0"/>
              <a:t>的工作界面包括</a:t>
            </a:r>
            <a:r>
              <a:rPr lang="zh-CN" altLang="zh-CN" sz="2400" dirty="0" smtClean="0"/>
              <a:t>：</a:t>
            </a:r>
            <a:endParaRPr lang="en-US" altLang="zh-CN" sz="2400" dirty="0" smtClean="0"/>
          </a:p>
          <a:p>
            <a:pPr marL="109728" indent="0">
              <a:buNone/>
            </a:pPr>
            <a:r>
              <a:rPr lang="zh-CN" altLang="zh-CN" sz="2400" dirty="0"/>
              <a:t>（</a:t>
            </a:r>
            <a:r>
              <a:rPr lang="en-US" altLang="zh-CN" sz="2400" dirty="0"/>
              <a:t>1</a:t>
            </a:r>
            <a:r>
              <a:rPr lang="zh-CN" altLang="zh-CN" sz="2400" dirty="0"/>
              <a:t>）标题栏</a:t>
            </a:r>
          </a:p>
          <a:p>
            <a:pPr marL="109728" indent="612000">
              <a:buNone/>
            </a:pPr>
            <a:r>
              <a:rPr lang="zh-CN" altLang="zh-CN" sz="2400" dirty="0"/>
              <a:t>“标题栏”位于</a:t>
            </a:r>
            <a:r>
              <a:rPr lang="en-US" altLang="zh-CN" sz="2400" dirty="0"/>
              <a:t>Access</a:t>
            </a:r>
            <a:r>
              <a:rPr lang="zh-CN" altLang="zh-CN" sz="2400" dirty="0"/>
              <a:t>操作界面的的最上方，用于显示当前打开的数据库名称；最右侧显示“控制框”，包括：最小化、最大化（还原）和关闭三个按钮，这是标准的</a:t>
            </a:r>
            <a:r>
              <a:rPr lang="en-US" altLang="zh-CN" sz="2400" dirty="0"/>
              <a:t>Windows</a:t>
            </a:r>
            <a:r>
              <a:rPr lang="zh-CN" altLang="zh-CN" sz="2400" dirty="0"/>
              <a:t>程序的组成部分。</a:t>
            </a:r>
          </a:p>
        </p:txBody>
      </p:sp>
      <p:sp>
        <p:nvSpPr>
          <p:cNvPr id="2" name="标题 1"/>
          <p:cNvSpPr>
            <a:spLocks noGrp="1"/>
          </p:cNvSpPr>
          <p:nvPr>
            <p:ph type="title"/>
          </p:nvPr>
        </p:nvSpPr>
        <p:spPr/>
        <p:txBody>
          <a:bodyPr>
            <a:normAutofit/>
          </a:bodyPr>
          <a:lstStyle/>
          <a:p>
            <a:pPr marL="0" lvl="1" indent="0"/>
            <a:r>
              <a:rPr lang="en-US" altLang="zh-CN" sz="4100" b="1" dirty="0" smtClean="0">
                <a:effectLst>
                  <a:outerShdw blurRad="38100" dist="38100" dir="2700000" algn="tl">
                    <a:srgbClr val="000000">
                      <a:alpha val="43137"/>
                    </a:srgbClr>
                  </a:outerShdw>
                </a:effectLst>
              </a:rPr>
              <a:t>2.4 </a:t>
            </a:r>
            <a:r>
              <a:rPr lang="en-US" altLang="zh-CN" sz="4100" b="1" dirty="0">
                <a:effectLst>
                  <a:outerShdw blurRad="38100" dist="38100" dir="2700000" algn="tl">
                    <a:srgbClr val="000000">
                      <a:alpha val="43137"/>
                    </a:srgbClr>
                  </a:outerShdw>
                </a:effectLst>
              </a:rPr>
              <a:t>Access2010</a:t>
            </a:r>
            <a:r>
              <a:rPr lang="zh-CN" altLang="zh-CN" sz="4100" b="1" dirty="0">
                <a:effectLst>
                  <a:outerShdw blurRad="38100" dist="38100" dir="2700000" algn="tl">
                    <a:srgbClr val="000000">
                      <a:alpha val="43137"/>
                    </a:srgbClr>
                  </a:outerShdw>
                </a:effectLst>
              </a:rPr>
              <a:t>的操作环境</a:t>
            </a:r>
            <a:endParaRPr lang="en-US" altLang="zh-CN" sz="41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73433144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109728" indent="0">
              <a:buNone/>
            </a:pPr>
            <a:r>
              <a:rPr lang="zh-CN" altLang="zh-CN" sz="2400" dirty="0"/>
              <a:t>（</a:t>
            </a:r>
            <a:r>
              <a:rPr lang="en-US" altLang="zh-CN" sz="2400" dirty="0"/>
              <a:t>2</a:t>
            </a:r>
            <a:r>
              <a:rPr lang="zh-CN" altLang="zh-CN" sz="2400" dirty="0"/>
              <a:t>）快速访问工具栏</a:t>
            </a:r>
          </a:p>
          <a:p>
            <a:pPr marL="109728" indent="612000">
              <a:buNone/>
            </a:pPr>
            <a:r>
              <a:rPr lang="zh-CN" altLang="zh-CN" sz="2400" dirty="0"/>
              <a:t>快速访问工具栏是一个可以自定义的工具栏，它包含一组独立于当前显示的功能区上选项卡的命令，通常安排一些常用的命令，如“保存”等。该工具栏位于窗口标题栏中左侧（位置可调整），用户可自行定义快速访问工具栏中的内容，方法是：在功能区“文件”选项卡下单击“选项”命令，打开“</a:t>
            </a:r>
            <a:r>
              <a:rPr lang="en-US" altLang="zh-CN" sz="2400" dirty="0"/>
              <a:t>Access</a:t>
            </a:r>
            <a:r>
              <a:rPr lang="zh-CN" altLang="zh-CN" sz="2400" dirty="0"/>
              <a:t>选项”对话框，在如</a:t>
            </a:r>
            <a:r>
              <a:rPr lang="zh-CN" altLang="zh-CN" sz="2400" dirty="0">
                <a:hlinkClick r:id="rId2" action="ppaction://hlinkpres?slideindex=1&amp;slidetitle="/>
              </a:rPr>
              <a:t>图</a:t>
            </a:r>
            <a:r>
              <a:rPr lang="en-US" altLang="zh-CN" sz="2400" dirty="0">
                <a:hlinkClick r:id="rId2" action="ppaction://hlinkpres?slideindex=1&amp;slidetitle="/>
              </a:rPr>
              <a:t>2.6</a:t>
            </a:r>
            <a:r>
              <a:rPr lang="zh-CN" altLang="zh-CN" sz="2400" dirty="0"/>
              <a:t>所示的“</a:t>
            </a:r>
            <a:r>
              <a:rPr lang="en-US" altLang="zh-CN" sz="2400" dirty="0"/>
              <a:t>Access</a:t>
            </a:r>
            <a:r>
              <a:rPr lang="zh-CN" altLang="zh-CN" sz="2400" dirty="0"/>
              <a:t>选项”对话框中单击左侧窗格中的“快速访问工具栏”命令，在打开的“自定义快速访问工具栏”窗格中设计新的内容。</a:t>
            </a:r>
          </a:p>
        </p:txBody>
      </p:sp>
      <p:sp>
        <p:nvSpPr>
          <p:cNvPr id="2" name="标题 1"/>
          <p:cNvSpPr>
            <a:spLocks noGrp="1"/>
          </p:cNvSpPr>
          <p:nvPr>
            <p:ph type="title"/>
          </p:nvPr>
        </p:nvSpPr>
        <p:spPr/>
        <p:txBody>
          <a:bodyPr>
            <a:normAutofit/>
          </a:bodyPr>
          <a:lstStyle/>
          <a:p>
            <a:pPr marL="0" lvl="1" indent="0"/>
            <a:r>
              <a:rPr lang="en-US" altLang="zh-CN" sz="4100" b="1" dirty="0" smtClean="0">
                <a:effectLst>
                  <a:outerShdw blurRad="38100" dist="38100" dir="2700000" algn="tl">
                    <a:srgbClr val="000000">
                      <a:alpha val="43137"/>
                    </a:srgbClr>
                  </a:outerShdw>
                </a:effectLst>
              </a:rPr>
              <a:t>2.4 </a:t>
            </a:r>
            <a:r>
              <a:rPr lang="en-US" altLang="zh-CN" sz="4100" b="1" dirty="0">
                <a:effectLst>
                  <a:outerShdw blurRad="38100" dist="38100" dir="2700000" algn="tl">
                    <a:srgbClr val="000000">
                      <a:alpha val="43137"/>
                    </a:srgbClr>
                  </a:outerShdw>
                </a:effectLst>
              </a:rPr>
              <a:t>Access2010</a:t>
            </a:r>
            <a:r>
              <a:rPr lang="zh-CN" altLang="zh-CN" sz="4100" b="1" dirty="0">
                <a:effectLst>
                  <a:outerShdw blurRad="38100" dist="38100" dir="2700000" algn="tl">
                    <a:srgbClr val="000000">
                      <a:alpha val="43137"/>
                    </a:srgbClr>
                  </a:outerShdw>
                </a:effectLst>
              </a:rPr>
              <a:t>的操作环境</a:t>
            </a:r>
            <a:endParaRPr lang="en-US" altLang="zh-CN" sz="41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82277137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109728" indent="0">
              <a:buNone/>
            </a:pPr>
            <a:r>
              <a:rPr lang="zh-CN" altLang="zh-CN" sz="2400" dirty="0"/>
              <a:t>（</a:t>
            </a:r>
            <a:r>
              <a:rPr lang="en-US" altLang="zh-CN" sz="2400" dirty="0"/>
              <a:t>3</a:t>
            </a:r>
            <a:r>
              <a:rPr lang="zh-CN" altLang="zh-CN" sz="2400" dirty="0"/>
              <a:t>）功能区</a:t>
            </a:r>
          </a:p>
          <a:p>
            <a:pPr marL="109728" indent="612000">
              <a:buNone/>
            </a:pPr>
            <a:r>
              <a:rPr lang="en-US" altLang="zh-CN" sz="2400" dirty="0"/>
              <a:t>Access2010</a:t>
            </a:r>
            <a:r>
              <a:rPr lang="zh-CN" altLang="zh-CN" sz="2400" dirty="0"/>
              <a:t>的功能区整合了</a:t>
            </a:r>
            <a:r>
              <a:rPr lang="en-US" altLang="zh-CN" sz="2400" dirty="0"/>
              <a:t>Access2003</a:t>
            </a:r>
            <a:r>
              <a:rPr lang="zh-CN" altLang="zh-CN" sz="2400" dirty="0"/>
              <a:t>以前版本的“菜单栏”和“工具栏”，以选项卡的形式组织安排系统的功能。每个选项卡下包括若干组，每个组中包括若干命令按钮。</a:t>
            </a:r>
          </a:p>
          <a:p>
            <a:pPr marL="109728" indent="0">
              <a:buNone/>
            </a:pPr>
            <a:r>
              <a:rPr lang="en-US" altLang="zh-CN" sz="2400" dirty="0"/>
              <a:t>1</a:t>
            </a:r>
            <a:r>
              <a:rPr lang="zh-CN" altLang="zh-CN" sz="2400" dirty="0"/>
              <a:t>）“文件”选项</a:t>
            </a:r>
            <a:r>
              <a:rPr lang="zh-CN" altLang="zh-CN" sz="2400" dirty="0" smtClean="0"/>
              <a:t>卡</a:t>
            </a:r>
            <a:endParaRPr lang="en-US" altLang="zh-CN" sz="2400" dirty="0" smtClean="0"/>
          </a:p>
          <a:p>
            <a:pPr marL="109728" indent="0">
              <a:buNone/>
            </a:pPr>
            <a:r>
              <a:rPr lang="en-US" altLang="zh-CN" sz="2400" dirty="0"/>
              <a:t>2</a:t>
            </a:r>
            <a:r>
              <a:rPr lang="zh-CN" altLang="zh-CN" sz="2400" dirty="0"/>
              <a:t>）“开始”选项卡</a:t>
            </a:r>
          </a:p>
          <a:p>
            <a:pPr marL="109728" indent="0">
              <a:buNone/>
            </a:pPr>
            <a:r>
              <a:rPr lang="en-US" altLang="zh-CN" sz="2400" dirty="0"/>
              <a:t>3</a:t>
            </a:r>
            <a:r>
              <a:rPr lang="zh-CN" altLang="zh-CN" sz="2400" dirty="0"/>
              <a:t>）“创建”选项卡</a:t>
            </a:r>
          </a:p>
          <a:p>
            <a:pPr marL="109728" indent="0">
              <a:buNone/>
            </a:pPr>
            <a:r>
              <a:rPr lang="en-US" altLang="zh-CN" sz="2400" dirty="0"/>
              <a:t>4</a:t>
            </a:r>
            <a:r>
              <a:rPr lang="zh-CN" altLang="zh-CN" sz="2400" dirty="0"/>
              <a:t>）“外部数据”选项卡</a:t>
            </a:r>
          </a:p>
          <a:p>
            <a:pPr marL="109728" indent="0">
              <a:buNone/>
            </a:pPr>
            <a:r>
              <a:rPr lang="en-US" altLang="zh-CN" sz="2400" dirty="0"/>
              <a:t>5</a:t>
            </a:r>
            <a:r>
              <a:rPr lang="zh-CN" altLang="zh-CN" sz="2400" dirty="0"/>
              <a:t>）“数据库工具”选项卡</a:t>
            </a:r>
          </a:p>
          <a:p>
            <a:pPr marL="109728" indent="0">
              <a:buNone/>
            </a:pPr>
            <a:endParaRPr lang="zh-CN" altLang="zh-CN" sz="2400" dirty="0"/>
          </a:p>
        </p:txBody>
      </p:sp>
      <p:sp>
        <p:nvSpPr>
          <p:cNvPr id="2" name="标题 1"/>
          <p:cNvSpPr>
            <a:spLocks noGrp="1"/>
          </p:cNvSpPr>
          <p:nvPr>
            <p:ph type="title"/>
          </p:nvPr>
        </p:nvSpPr>
        <p:spPr/>
        <p:txBody>
          <a:bodyPr>
            <a:normAutofit/>
          </a:bodyPr>
          <a:lstStyle/>
          <a:p>
            <a:pPr marL="0" lvl="1" indent="0"/>
            <a:r>
              <a:rPr lang="en-US" altLang="zh-CN" sz="4100" b="1" dirty="0" smtClean="0">
                <a:effectLst>
                  <a:outerShdw blurRad="38100" dist="38100" dir="2700000" algn="tl">
                    <a:srgbClr val="000000">
                      <a:alpha val="43137"/>
                    </a:srgbClr>
                  </a:outerShdw>
                </a:effectLst>
              </a:rPr>
              <a:t>2.4 </a:t>
            </a:r>
            <a:r>
              <a:rPr lang="en-US" altLang="zh-CN" sz="4100" b="1" dirty="0">
                <a:effectLst>
                  <a:outerShdw blurRad="38100" dist="38100" dir="2700000" algn="tl">
                    <a:srgbClr val="000000">
                      <a:alpha val="43137"/>
                    </a:srgbClr>
                  </a:outerShdw>
                </a:effectLst>
              </a:rPr>
              <a:t>Access2010</a:t>
            </a:r>
            <a:r>
              <a:rPr lang="zh-CN" altLang="zh-CN" sz="4100" b="1" dirty="0">
                <a:effectLst>
                  <a:outerShdw blurRad="38100" dist="38100" dir="2700000" algn="tl">
                    <a:srgbClr val="000000">
                      <a:alpha val="43137"/>
                    </a:srgbClr>
                  </a:outerShdw>
                </a:effectLst>
              </a:rPr>
              <a:t>的操作环境</a:t>
            </a:r>
            <a:endParaRPr lang="en-US" altLang="zh-CN" sz="41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30238933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lnSpcReduction="10000"/>
          </a:bodyPr>
          <a:lstStyle/>
          <a:p>
            <a:pPr marL="109728" indent="0">
              <a:buNone/>
            </a:pPr>
            <a:r>
              <a:rPr lang="zh-CN" altLang="zh-CN" sz="2400" dirty="0"/>
              <a:t>（</a:t>
            </a:r>
            <a:r>
              <a:rPr lang="en-US" altLang="zh-CN" sz="2400" dirty="0"/>
              <a:t>4</a:t>
            </a:r>
            <a:r>
              <a:rPr lang="zh-CN" altLang="zh-CN" sz="2400" dirty="0"/>
              <a:t>）“导航”窗格</a:t>
            </a:r>
          </a:p>
          <a:p>
            <a:pPr marL="109728" indent="612000">
              <a:buNone/>
            </a:pPr>
            <a:r>
              <a:rPr lang="zh-CN" altLang="zh-CN" sz="2400" dirty="0"/>
              <a:t>在打开的数据库窗口左侧显示的内容为“导航”窗格，如</a:t>
            </a:r>
            <a:r>
              <a:rPr lang="zh-CN" altLang="zh-CN" sz="2400" dirty="0">
                <a:hlinkClick r:id="rId2" action="ppaction://hlinkpres?slideindex=1&amp;slidetitle="/>
              </a:rPr>
              <a:t>图</a:t>
            </a:r>
            <a:r>
              <a:rPr lang="en-US" altLang="zh-CN" sz="2400" dirty="0">
                <a:hlinkClick r:id="rId2" action="ppaction://hlinkpres?slideindex=1&amp;slidetitle="/>
              </a:rPr>
              <a:t>2.14</a:t>
            </a:r>
            <a:r>
              <a:rPr lang="zh-CN" altLang="zh-CN" sz="2400" dirty="0"/>
              <a:t>所示。在“导航”窗格中，以数据库对象分组的形式组织并管理数据库的所有对象，组内容呈折叠或展开形式</a:t>
            </a:r>
            <a:r>
              <a:rPr lang="zh-CN" altLang="zh-CN" sz="2400" dirty="0" smtClean="0"/>
              <a:t>显示。</a:t>
            </a:r>
            <a:endParaRPr lang="zh-CN" altLang="zh-CN" sz="2400" dirty="0"/>
          </a:p>
          <a:p>
            <a:pPr marL="109728" indent="0">
              <a:buNone/>
            </a:pPr>
            <a:r>
              <a:rPr lang="zh-CN" altLang="zh-CN" sz="2400" dirty="0"/>
              <a:t>（</a:t>
            </a:r>
            <a:r>
              <a:rPr lang="en-US" altLang="zh-CN" sz="2400" dirty="0"/>
              <a:t>5</a:t>
            </a:r>
            <a:r>
              <a:rPr lang="zh-CN" altLang="zh-CN" sz="2400" dirty="0"/>
              <a:t>）对象工作区</a:t>
            </a:r>
          </a:p>
          <a:p>
            <a:pPr marL="109728" indent="612000">
              <a:buNone/>
            </a:pPr>
            <a:r>
              <a:rPr lang="zh-CN" altLang="zh-CN" sz="2400" dirty="0" smtClean="0"/>
              <a:t>对象</a:t>
            </a:r>
            <a:r>
              <a:rPr lang="zh-CN" altLang="zh-CN" sz="2400" dirty="0"/>
              <a:t>工作区是用来设计、编辑、显示以及运行数据库对象的区域，对所有</a:t>
            </a:r>
            <a:r>
              <a:rPr lang="en-US" altLang="zh-CN" sz="2400" dirty="0"/>
              <a:t>Access</a:t>
            </a:r>
            <a:r>
              <a:rPr lang="zh-CN" altLang="zh-CN" sz="2400" dirty="0"/>
              <a:t>对象的操作都是在工作区中进行的，其操作结果也显示在工作区</a:t>
            </a:r>
            <a:r>
              <a:rPr lang="zh-CN" altLang="zh-CN" sz="2400" dirty="0" smtClean="0"/>
              <a:t>中</a:t>
            </a:r>
            <a:r>
              <a:rPr lang="zh-CN" altLang="en-US" sz="2400" dirty="0" smtClean="0"/>
              <a:t>，</a:t>
            </a:r>
            <a:r>
              <a:rPr lang="zh-CN" altLang="zh-CN" sz="2400" dirty="0" smtClean="0"/>
              <a:t>如</a:t>
            </a:r>
            <a:r>
              <a:rPr lang="zh-CN" altLang="zh-CN" sz="2400" dirty="0">
                <a:hlinkClick r:id="rId3" action="ppaction://hlinkpres?slideindex=1&amp;slidetitle="/>
              </a:rPr>
              <a:t>图</a:t>
            </a:r>
            <a:r>
              <a:rPr lang="en-US" altLang="zh-CN" sz="2400" dirty="0" smtClean="0">
                <a:hlinkClick r:id="rId3" action="ppaction://hlinkpres?slideindex=1&amp;slidetitle="/>
              </a:rPr>
              <a:t>2.5</a:t>
            </a:r>
            <a:r>
              <a:rPr lang="zh-CN" altLang="zh-CN" sz="2400" dirty="0" smtClean="0"/>
              <a:t>所示</a:t>
            </a:r>
            <a:r>
              <a:rPr lang="zh-CN" altLang="zh-CN" sz="2400" dirty="0"/>
              <a:t>。</a:t>
            </a:r>
          </a:p>
          <a:p>
            <a:pPr marL="109728" indent="0">
              <a:buNone/>
            </a:pPr>
            <a:r>
              <a:rPr lang="zh-CN" altLang="zh-CN" sz="2400" dirty="0"/>
              <a:t>（</a:t>
            </a:r>
            <a:r>
              <a:rPr lang="en-US" altLang="zh-CN" sz="2400" dirty="0"/>
              <a:t>6</a:t>
            </a:r>
            <a:r>
              <a:rPr lang="zh-CN" altLang="zh-CN" sz="2400" dirty="0"/>
              <a:t>）状态栏</a:t>
            </a:r>
          </a:p>
          <a:p>
            <a:pPr marL="109728" indent="612000">
              <a:buNone/>
            </a:pPr>
            <a:r>
              <a:rPr lang="zh-CN" altLang="zh-CN" sz="2400" dirty="0"/>
              <a:t>“状态栏”是</a:t>
            </a:r>
            <a:r>
              <a:rPr lang="en-US" altLang="zh-CN" sz="2400" dirty="0" err="1"/>
              <a:t>MicroSoft</a:t>
            </a:r>
            <a:r>
              <a:rPr lang="zh-CN" altLang="zh-CN" sz="2400" dirty="0"/>
              <a:t>系列产品的一贯风格，显示在窗口的最下方，用来显示系统当前运行状态等信息。</a:t>
            </a:r>
          </a:p>
          <a:p>
            <a:pPr marL="109728" indent="0">
              <a:buNone/>
            </a:pPr>
            <a:endParaRPr lang="zh-CN" altLang="zh-CN" sz="2400" dirty="0"/>
          </a:p>
        </p:txBody>
      </p:sp>
      <p:sp>
        <p:nvSpPr>
          <p:cNvPr id="2" name="标题 1"/>
          <p:cNvSpPr>
            <a:spLocks noGrp="1"/>
          </p:cNvSpPr>
          <p:nvPr>
            <p:ph type="title"/>
          </p:nvPr>
        </p:nvSpPr>
        <p:spPr/>
        <p:txBody>
          <a:bodyPr>
            <a:normAutofit/>
          </a:bodyPr>
          <a:lstStyle/>
          <a:p>
            <a:pPr marL="0" lvl="1" indent="0"/>
            <a:r>
              <a:rPr lang="en-US" altLang="zh-CN" sz="4100" b="1" dirty="0" smtClean="0">
                <a:effectLst>
                  <a:outerShdw blurRad="38100" dist="38100" dir="2700000" algn="tl">
                    <a:srgbClr val="000000">
                      <a:alpha val="43137"/>
                    </a:srgbClr>
                  </a:outerShdw>
                </a:effectLst>
              </a:rPr>
              <a:t>2.4 </a:t>
            </a:r>
            <a:r>
              <a:rPr lang="en-US" altLang="zh-CN" sz="4100" b="1" dirty="0">
                <a:effectLst>
                  <a:outerShdw blurRad="38100" dist="38100" dir="2700000" algn="tl">
                    <a:srgbClr val="000000">
                      <a:alpha val="43137"/>
                    </a:srgbClr>
                  </a:outerShdw>
                </a:effectLst>
              </a:rPr>
              <a:t>Access2010</a:t>
            </a:r>
            <a:r>
              <a:rPr lang="zh-CN" altLang="zh-CN" sz="4100" b="1" dirty="0">
                <a:effectLst>
                  <a:outerShdw blurRad="38100" dist="38100" dir="2700000" algn="tl">
                    <a:srgbClr val="000000">
                      <a:alpha val="43137"/>
                    </a:srgbClr>
                  </a:outerShdw>
                </a:effectLst>
              </a:rPr>
              <a:t>的操作环境</a:t>
            </a:r>
            <a:endParaRPr lang="en-US" altLang="zh-CN" sz="41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73539686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109728" indent="612000">
              <a:buNone/>
            </a:pPr>
            <a:r>
              <a:rPr lang="en-US" altLang="zh-CN" sz="2400" dirty="0"/>
              <a:t>Access</a:t>
            </a:r>
            <a:r>
              <a:rPr lang="zh-CN" altLang="zh-CN" sz="2400" dirty="0"/>
              <a:t>提供了两种创建数据库的方法：使用模板创建数据和创建空白数据库。其中使用模板创建数据库包括：可用模板（包括：样品模板、我的模板、最新打开的模板等）和</a:t>
            </a:r>
            <a:r>
              <a:rPr lang="en-US" altLang="zh-CN" sz="2400" dirty="0"/>
              <a:t>Office.com</a:t>
            </a:r>
            <a:r>
              <a:rPr lang="zh-CN" altLang="zh-CN" sz="2400" dirty="0"/>
              <a:t>模板两大类，如</a:t>
            </a:r>
            <a:r>
              <a:rPr lang="zh-CN" altLang="zh-CN" sz="2400" dirty="0">
                <a:hlinkClick r:id="rId2" action="ppaction://hlinkpres?slideindex=1&amp;slidetitle="/>
              </a:rPr>
              <a:t>图</a:t>
            </a:r>
            <a:r>
              <a:rPr lang="en-US" altLang="zh-CN" sz="2400" dirty="0">
                <a:hlinkClick r:id="rId2" action="ppaction://hlinkpres?slideindex=1&amp;slidetitle="/>
              </a:rPr>
              <a:t>2.15</a:t>
            </a:r>
            <a:r>
              <a:rPr lang="zh-CN" altLang="zh-CN" sz="2400" dirty="0"/>
              <a:t>所示</a:t>
            </a:r>
            <a:r>
              <a:rPr lang="zh-CN" altLang="zh-CN" sz="2400" dirty="0" smtClean="0"/>
              <a:t>。</a:t>
            </a:r>
            <a:endParaRPr lang="en-US" altLang="zh-CN" sz="2400" dirty="0" smtClean="0"/>
          </a:p>
          <a:p>
            <a:pPr marL="109728" indent="0">
              <a:buNone/>
            </a:pPr>
            <a:r>
              <a:rPr lang="en-US" altLang="zh-CN" sz="2400" dirty="0"/>
              <a:t>1</a:t>
            </a:r>
            <a:r>
              <a:rPr lang="zh-CN" altLang="zh-CN" sz="2400" dirty="0"/>
              <a:t>．使用模板创建数据库</a:t>
            </a:r>
          </a:p>
          <a:p>
            <a:pPr marL="109728" indent="612000">
              <a:buNone/>
            </a:pPr>
            <a:r>
              <a:rPr lang="zh-CN" altLang="zh-CN" sz="2400" dirty="0"/>
              <a:t>使用模板是创建数据库最快捷的方式，但前提要求是能够找到与新建数据所需要求最接近的模板样式。下面仅以“样本”模板中的“学生”为例，介绍使用模板新建数据库的过程。</a:t>
            </a:r>
          </a:p>
          <a:p>
            <a:pPr marL="109728" indent="0">
              <a:buNone/>
            </a:pPr>
            <a:r>
              <a:rPr lang="zh-CN" altLang="zh-CN" sz="2400" dirty="0"/>
              <a:t>（</a:t>
            </a:r>
            <a:r>
              <a:rPr lang="en-US" altLang="zh-CN" sz="2400" dirty="0"/>
              <a:t>1</a:t>
            </a:r>
            <a:r>
              <a:rPr lang="zh-CN" altLang="zh-CN" sz="2400" dirty="0"/>
              <a:t>）在功能区“文件”选项卡下，单击“新建”按钮，打开如图</a:t>
            </a:r>
            <a:r>
              <a:rPr lang="en-US" altLang="zh-CN" sz="2400" dirty="0"/>
              <a:t>2.15</a:t>
            </a:r>
            <a:r>
              <a:rPr lang="zh-CN" altLang="zh-CN" sz="2400" dirty="0"/>
              <a:t>所示的数据库模板窗口。</a:t>
            </a:r>
          </a:p>
        </p:txBody>
      </p:sp>
      <p:sp>
        <p:nvSpPr>
          <p:cNvPr id="2" name="标题 1"/>
          <p:cNvSpPr>
            <a:spLocks noGrp="1"/>
          </p:cNvSpPr>
          <p:nvPr>
            <p:ph type="title"/>
          </p:nvPr>
        </p:nvSpPr>
        <p:spPr/>
        <p:txBody>
          <a:bodyPr>
            <a:normAutofit/>
          </a:bodyPr>
          <a:lstStyle/>
          <a:p>
            <a:pPr marL="0" lvl="1" indent="0"/>
            <a:r>
              <a:rPr lang="en-US" altLang="zh-CN" sz="4100" b="1" dirty="0" smtClean="0">
                <a:effectLst>
                  <a:outerShdw blurRad="38100" dist="38100" dir="2700000" algn="tl">
                    <a:srgbClr val="000000">
                      <a:alpha val="43137"/>
                    </a:srgbClr>
                  </a:outerShdw>
                </a:effectLst>
              </a:rPr>
              <a:t>2.5 </a:t>
            </a:r>
            <a:r>
              <a:rPr lang="zh-CN" altLang="zh-CN" sz="4100" b="1" dirty="0" smtClean="0">
                <a:effectLst>
                  <a:outerShdw blurRad="38100" dist="38100" dir="2700000" algn="tl">
                    <a:srgbClr val="000000">
                      <a:alpha val="43137"/>
                    </a:srgbClr>
                  </a:outerShdw>
                </a:effectLst>
              </a:rPr>
              <a:t>创建</a:t>
            </a:r>
            <a:r>
              <a:rPr lang="zh-CN" altLang="zh-CN" sz="4100" b="1" dirty="0">
                <a:effectLst>
                  <a:outerShdw blurRad="38100" dist="38100" dir="2700000" algn="tl">
                    <a:srgbClr val="000000">
                      <a:alpha val="43137"/>
                    </a:srgbClr>
                  </a:outerShdw>
                </a:effectLst>
              </a:rPr>
              <a:t>数据库</a:t>
            </a:r>
            <a:endParaRPr lang="en-US" altLang="zh-CN" sz="41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21834043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109728" indent="0">
              <a:buNone/>
            </a:pPr>
            <a:r>
              <a:rPr lang="zh-CN" altLang="zh-CN" sz="2400" dirty="0"/>
              <a:t>（</a:t>
            </a:r>
            <a:r>
              <a:rPr lang="en-US" altLang="zh-CN" sz="2400" dirty="0"/>
              <a:t>2</a:t>
            </a:r>
            <a:r>
              <a:rPr lang="zh-CN" altLang="zh-CN" sz="2400" dirty="0"/>
              <a:t>）单击“样本模板”按钮，打开样本模板窗口，从中选择“学生”，在右侧窗格中确定“文件名”及存盘路径，如</a:t>
            </a:r>
            <a:r>
              <a:rPr lang="zh-CN" altLang="zh-CN" sz="2400" dirty="0">
                <a:hlinkClick r:id="rId2" action="ppaction://hlinkpres?slideindex=1&amp;slidetitle="/>
              </a:rPr>
              <a:t>图</a:t>
            </a:r>
            <a:r>
              <a:rPr lang="en-US" altLang="zh-CN" sz="2400" dirty="0">
                <a:hlinkClick r:id="rId2" action="ppaction://hlinkpres?slideindex=1&amp;slidetitle="/>
              </a:rPr>
              <a:t>2.16</a:t>
            </a:r>
            <a:r>
              <a:rPr lang="zh-CN" altLang="zh-CN" sz="2400" dirty="0"/>
              <a:t>所示</a:t>
            </a:r>
            <a:r>
              <a:rPr lang="zh-CN" altLang="zh-CN" sz="2400" dirty="0" smtClean="0"/>
              <a:t>。</a:t>
            </a:r>
            <a:endParaRPr lang="en-US" altLang="zh-CN" sz="2400" dirty="0" smtClean="0"/>
          </a:p>
          <a:p>
            <a:pPr marL="109728" indent="0">
              <a:buNone/>
            </a:pPr>
            <a:r>
              <a:rPr lang="zh-CN" altLang="zh-CN" sz="2400" dirty="0"/>
              <a:t>（</a:t>
            </a:r>
            <a:r>
              <a:rPr lang="en-US" altLang="zh-CN" sz="2400" dirty="0"/>
              <a:t>3</a:t>
            </a:r>
            <a:r>
              <a:rPr lang="zh-CN" altLang="zh-CN" sz="2400" dirty="0"/>
              <a:t>）单击“创建”按钮，经过一段时间后系统后完成数据库的创建，并打开如</a:t>
            </a:r>
            <a:r>
              <a:rPr lang="zh-CN" altLang="zh-CN" sz="2400" dirty="0">
                <a:hlinkClick r:id="rId3" action="ppaction://hlinkpres?slideindex=1&amp;slidetitle="/>
              </a:rPr>
              <a:t>图</a:t>
            </a:r>
            <a:r>
              <a:rPr lang="en-US" altLang="zh-CN" sz="2400" dirty="0">
                <a:hlinkClick r:id="rId3" action="ppaction://hlinkpres?slideindex=1&amp;slidetitle="/>
              </a:rPr>
              <a:t>2.17</a:t>
            </a:r>
            <a:r>
              <a:rPr lang="zh-CN" altLang="zh-CN" sz="2400" dirty="0"/>
              <a:t>所示的窗体布局视图，根据预先设计和需要完成相应用的设计工作。</a:t>
            </a:r>
          </a:p>
        </p:txBody>
      </p:sp>
      <p:sp>
        <p:nvSpPr>
          <p:cNvPr id="2" name="标题 1"/>
          <p:cNvSpPr>
            <a:spLocks noGrp="1"/>
          </p:cNvSpPr>
          <p:nvPr>
            <p:ph type="title"/>
          </p:nvPr>
        </p:nvSpPr>
        <p:spPr/>
        <p:txBody>
          <a:bodyPr>
            <a:normAutofit/>
          </a:bodyPr>
          <a:lstStyle/>
          <a:p>
            <a:pPr marL="0" lvl="1" indent="0"/>
            <a:r>
              <a:rPr lang="en-US" altLang="zh-CN" sz="4100" b="1" dirty="0" smtClean="0">
                <a:effectLst>
                  <a:outerShdw blurRad="38100" dist="38100" dir="2700000" algn="tl">
                    <a:srgbClr val="000000">
                      <a:alpha val="43137"/>
                    </a:srgbClr>
                  </a:outerShdw>
                </a:effectLst>
              </a:rPr>
              <a:t>2.5 </a:t>
            </a:r>
            <a:r>
              <a:rPr lang="zh-CN" altLang="zh-CN" sz="4100" b="1" dirty="0" smtClean="0">
                <a:effectLst>
                  <a:outerShdw blurRad="38100" dist="38100" dir="2700000" algn="tl">
                    <a:srgbClr val="000000">
                      <a:alpha val="43137"/>
                    </a:srgbClr>
                  </a:outerShdw>
                </a:effectLst>
              </a:rPr>
              <a:t>创建</a:t>
            </a:r>
            <a:r>
              <a:rPr lang="zh-CN" altLang="zh-CN" sz="4100" b="1" dirty="0">
                <a:effectLst>
                  <a:outerShdw blurRad="38100" dist="38100" dir="2700000" algn="tl">
                    <a:srgbClr val="000000">
                      <a:alpha val="43137"/>
                    </a:srgbClr>
                  </a:outerShdw>
                </a:effectLst>
              </a:rPr>
              <a:t>数据库</a:t>
            </a:r>
            <a:endParaRPr lang="en-US" altLang="zh-CN" sz="41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81984883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p:txBody>
          <a:bodyPr>
            <a:normAutofit/>
          </a:bodyPr>
          <a:lstStyle/>
          <a:p>
            <a:pPr marL="0" lvl="1" indent="0">
              <a:buNone/>
            </a:pPr>
            <a:r>
              <a:rPr lang="en-US" altLang="zh-CN" sz="3200" b="1" dirty="0" smtClean="0"/>
              <a:t>2.1  Access2010</a:t>
            </a:r>
            <a:r>
              <a:rPr lang="zh-CN" altLang="zh-CN" sz="3200" b="1" dirty="0" smtClean="0"/>
              <a:t>简介</a:t>
            </a:r>
            <a:endParaRPr lang="en-US" altLang="zh-CN" sz="3200" b="1" dirty="0" smtClean="0"/>
          </a:p>
          <a:p>
            <a:pPr marL="0" lvl="1" indent="0">
              <a:buNone/>
            </a:pPr>
            <a:r>
              <a:rPr lang="en-US" altLang="zh-CN" sz="3200" b="1" dirty="0" smtClean="0"/>
              <a:t>2.2  Access2010</a:t>
            </a:r>
            <a:r>
              <a:rPr lang="zh-CN" altLang="zh-CN" sz="3200" b="1" dirty="0"/>
              <a:t>基本对象</a:t>
            </a:r>
            <a:endParaRPr lang="en-US" altLang="zh-CN" sz="3200" b="1" dirty="0" smtClean="0"/>
          </a:p>
          <a:p>
            <a:pPr marL="0" lvl="1" indent="0">
              <a:buNone/>
            </a:pPr>
            <a:r>
              <a:rPr lang="en-US" altLang="zh-CN" sz="3200" b="1" dirty="0" smtClean="0"/>
              <a:t>2.3  Access2010</a:t>
            </a:r>
            <a:r>
              <a:rPr lang="zh-CN" altLang="zh-CN" sz="3200" b="1" dirty="0"/>
              <a:t>的新特点</a:t>
            </a:r>
            <a:endParaRPr lang="en-US" altLang="zh-CN" sz="3200" b="1" dirty="0" smtClean="0"/>
          </a:p>
          <a:p>
            <a:pPr marL="0" lvl="1" indent="0">
              <a:buNone/>
            </a:pPr>
            <a:r>
              <a:rPr lang="en-US" altLang="zh-CN" sz="3200" b="1" dirty="0" smtClean="0"/>
              <a:t>2.4  Access2010</a:t>
            </a:r>
            <a:r>
              <a:rPr lang="zh-CN" altLang="zh-CN" sz="3200" b="1" dirty="0"/>
              <a:t>的操作环境</a:t>
            </a:r>
            <a:endParaRPr lang="en-US" altLang="zh-CN" sz="3200" b="1" dirty="0" smtClean="0"/>
          </a:p>
          <a:p>
            <a:pPr marL="0" lvl="1" indent="0">
              <a:buNone/>
            </a:pPr>
            <a:r>
              <a:rPr lang="en-US" altLang="zh-CN" sz="3200" b="1" dirty="0" smtClean="0"/>
              <a:t>2.5  </a:t>
            </a:r>
            <a:r>
              <a:rPr lang="zh-CN" altLang="zh-CN" sz="3200" b="1" dirty="0" smtClean="0"/>
              <a:t>创建</a:t>
            </a:r>
            <a:r>
              <a:rPr lang="zh-CN" altLang="zh-CN" sz="3200" b="1" dirty="0"/>
              <a:t>数据库</a:t>
            </a:r>
            <a:endParaRPr lang="en-US" altLang="zh-CN" sz="3200" b="1" dirty="0" smtClean="0"/>
          </a:p>
        </p:txBody>
      </p:sp>
      <p:sp>
        <p:nvSpPr>
          <p:cNvPr id="6" name="标题 5"/>
          <p:cNvSpPr>
            <a:spLocks noGrp="1"/>
          </p:cNvSpPr>
          <p:nvPr>
            <p:ph type="title"/>
          </p:nvPr>
        </p:nvSpPr>
        <p:spPr/>
        <p:txBody>
          <a:bodyPr/>
          <a:lstStyle/>
          <a:p>
            <a:r>
              <a:rPr lang="zh-CN" altLang="zh-CN" dirty="0" smtClean="0"/>
              <a:t>第</a:t>
            </a:r>
            <a:r>
              <a:rPr lang="en-US" altLang="zh-CN" dirty="0" smtClean="0"/>
              <a:t>2</a:t>
            </a:r>
            <a:r>
              <a:rPr lang="zh-CN" altLang="zh-CN" dirty="0" smtClean="0"/>
              <a:t>章 </a:t>
            </a:r>
            <a:r>
              <a:rPr lang="en-US" altLang="zh-CN" dirty="0" smtClean="0"/>
              <a:t>Access2010</a:t>
            </a:r>
            <a:r>
              <a:rPr lang="zh-CN" altLang="en-US" dirty="0" smtClean="0"/>
              <a:t>基础</a:t>
            </a:r>
            <a:endParaRPr lang="zh-CN" altLang="en-US" dirty="0"/>
          </a:p>
        </p:txBody>
      </p:sp>
    </p:spTree>
    <p:extLst>
      <p:ext uri="{BB962C8B-B14F-4D97-AF65-F5344CB8AC3E}">
        <p14:creationId xmlns:p14="http://schemas.microsoft.com/office/powerpoint/2010/main" val="187680384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109728" indent="0">
              <a:buNone/>
            </a:pPr>
            <a:r>
              <a:rPr lang="en-US" altLang="zh-CN" sz="2400" b="1" dirty="0"/>
              <a:t>2</a:t>
            </a:r>
            <a:r>
              <a:rPr lang="zh-CN" altLang="zh-CN" sz="2400" b="1" dirty="0"/>
              <a:t>．创建空白数据库</a:t>
            </a:r>
          </a:p>
          <a:p>
            <a:pPr marL="109728" indent="612000">
              <a:buNone/>
            </a:pPr>
            <a:r>
              <a:rPr lang="zh-CN" altLang="zh-CN" sz="2400" dirty="0"/>
              <a:t>很多情况下用户新建数据库需要自行设计（或没有合适模板可供参考），这时需要创建空白数据库。其过程如下所示：</a:t>
            </a:r>
          </a:p>
          <a:p>
            <a:pPr marL="109728" indent="0">
              <a:buNone/>
            </a:pPr>
            <a:r>
              <a:rPr lang="zh-CN" altLang="zh-CN" sz="2400" dirty="0"/>
              <a:t>（</a:t>
            </a:r>
            <a:r>
              <a:rPr lang="en-US" altLang="zh-CN" sz="2400" dirty="0"/>
              <a:t>1</a:t>
            </a:r>
            <a:r>
              <a:rPr lang="zh-CN" altLang="zh-CN" sz="2400" dirty="0"/>
              <a:t>）在如</a:t>
            </a:r>
            <a:r>
              <a:rPr lang="zh-CN" altLang="zh-CN" sz="2400" dirty="0">
                <a:hlinkClick r:id="rId2" action="ppaction://hlinkpres?slideindex=1&amp;slidetitle="/>
              </a:rPr>
              <a:t>图</a:t>
            </a:r>
            <a:r>
              <a:rPr lang="en-US" altLang="zh-CN" sz="2400" dirty="0">
                <a:hlinkClick r:id="rId2" action="ppaction://hlinkpres?slideindex=1&amp;slidetitle="/>
              </a:rPr>
              <a:t>2.15</a:t>
            </a:r>
            <a:r>
              <a:rPr lang="zh-CN" altLang="zh-CN" sz="2400" dirty="0"/>
              <a:t>所示的窗口中，单击“空数据库”，并在右侧窗格中确定“文件名”及存盘位置。</a:t>
            </a:r>
          </a:p>
          <a:p>
            <a:pPr marL="109728" indent="0">
              <a:buNone/>
            </a:pPr>
            <a:r>
              <a:rPr lang="zh-CN" altLang="zh-CN" sz="2400" dirty="0"/>
              <a:t>（</a:t>
            </a:r>
            <a:r>
              <a:rPr lang="en-US" altLang="zh-CN" sz="2400" dirty="0"/>
              <a:t>2</a:t>
            </a:r>
            <a:r>
              <a:rPr lang="zh-CN" altLang="zh-CN" sz="2400" dirty="0"/>
              <a:t>）单击“创建”按钮，打开如</a:t>
            </a:r>
            <a:r>
              <a:rPr lang="zh-CN" altLang="zh-CN" sz="2400" dirty="0">
                <a:hlinkClick r:id="rId3" action="ppaction://hlinkpres?slideindex=1&amp;slidetitle="/>
              </a:rPr>
              <a:t>图</a:t>
            </a:r>
            <a:r>
              <a:rPr lang="en-US" altLang="zh-CN" sz="2400" dirty="0">
                <a:hlinkClick r:id="rId3" action="ppaction://hlinkpres?slideindex=1&amp;slidetitle="/>
              </a:rPr>
              <a:t>2.18</a:t>
            </a:r>
            <a:r>
              <a:rPr lang="zh-CN" altLang="zh-CN" sz="2400" dirty="0"/>
              <a:t>所示的“表</a:t>
            </a:r>
            <a:r>
              <a:rPr lang="en-US" altLang="zh-CN" sz="2400" dirty="0"/>
              <a:t>1</a:t>
            </a:r>
            <a:r>
              <a:rPr lang="zh-CN" altLang="zh-CN" sz="2400" dirty="0"/>
              <a:t>”数据表视图，根据预先设计和需要完成空白数据库中第一张表的设计工作</a:t>
            </a:r>
            <a:r>
              <a:rPr lang="zh-CN" altLang="zh-CN" sz="2400" dirty="0" smtClean="0"/>
              <a:t>。</a:t>
            </a:r>
            <a:endParaRPr lang="en-US" altLang="zh-CN" sz="2400" dirty="0" smtClean="0"/>
          </a:p>
          <a:p>
            <a:pPr marL="109728" indent="0">
              <a:buNone/>
            </a:pPr>
            <a:r>
              <a:rPr lang="zh-CN" altLang="zh-CN" sz="2400" dirty="0"/>
              <a:t>（</a:t>
            </a:r>
            <a:r>
              <a:rPr lang="en-US" altLang="zh-CN" sz="2400" dirty="0"/>
              <a:t>3</a:t>
            </a:r>
            <a:r>
              <a:rPr lang="zh-CN" altLang="zh-CN" sz="2400" dirty="0"/>
              <a:t>）继续完成其它数据库对象的设计。</a:t>
            </a:r>
          </a:p>
          <a:p>
            <a:pPr marL="109728" indent="0">
              <a:buNone/>
            </a:pPr>
            <a:endParaRPr lang="zh-CN" altLang="zh-CN" sz="2400" dirty="0"/>
          </a:p>
        </p:txBody>
      </p:sp>
      <p:sp>
        <p:nvSpPr>
          <p:cNvPr id="2" name="标题 1"/>
          <p:cNvSpPr>
            <a:spLocks noGrp="1"/>
          </p:cNvSpPr>
          <p:nvPr>
            <p:ph type="title"/>
          </p:nvPr>
        </p:nvSpPr>
        <p:spPr/>
        <p:txBody>
          <a:bodyPr>
            <a:normAutofit/>
          </a:bodyPr>
          <a:lstStyle/>
          <a:p>
            <a:pPr marL="0" lvl="1" indent="0"/>
            <a:r>
              <a:rPr lang="en-US" altLang="zh-CN" sz="4100" b="1" dirty="0" smtClean="0">
                <a:effectLst>
                  <a:outerShdw blurRad="38100" dist="38100" dir="2700000" algn="tl">
                    <a:srgbClr val="000000">
                      <a:alpha val="43137"/>
                    </a:srgbClr>
                  </a:outerShdw>
                </a:effectLst>
              </a:rPr>
              <a:t>2.5 </a:t>
            </a:r>
            <a:r>
              <a:rPr lang="zh-CN" altLang="zh-CN" sz="4100" b="1" dirty="0" smtClean="0">
                <a:effectLst>
                  <a:outerShdw blurRad="38100" dist="38100" dir="2700000" algn="tl">
                    <a:srgbClr val="000000">
                      <a:alpha val="43137"/>
                    </a:srgbClr>
                  </a:outerShdw>
                </a:effectLst>
              </a:rPr>
              <a:t>创建</a:t>
            </a:r>
            <a:r>
              <a:rPr lang="zh-CN" altLang="zh-CN" sz="4100" b="1" dirty="0">
                <a:effectLst>
                  <a:outerShdw blurRad="38100" dist="38100" dir="2700000" algn="tl">
                    <a:srgbClr val="000000">
                      <a:alpha val="43137"/>
                    </a:srgbClr>
                  </a:outerShdw>
                </a:effectLst>
              </a:rPr>
              <a:t>数据库</a:t>
            </a:r>
            <a:endParaRPr lang="en-US" altLang="zh-CN" sz="41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69118130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109728" indent="612000">
              <a:buNone/>
            </a:pPr>
            <a:r>
              <a:rPr lang="zh-CN" altLang="zh-CN" sz="2400" dirty="0"/>
              <a:t>本章简单介绍了数据库管理系统</a:t>
            </a:r>
            <a:r>
              <a:rPr lang="en-US" altLang="zh-CN" sz="2400" dirty="0"/>
              <a:t>Access2010</a:t>
            </a:r>
            <a:r>
              <a:rPr lang="zh-CN" altLang="zh-CN" sz="2400" dirty="0"/>
              <a:t>的启动和退出、</a:t>
            </a:r>
            <a:r>
              <a:rPr lang="en-US" altLang="zh-CN" sz="2400" dirty="0"/>
              <a:t>Access2010</a:t>
            </a:r>
            <a:r>
              <a:rPr lang="zh-CN" altLang="zh-CN" sz="2400" dirty="0"/>
              <a:t>数据库的操作环境和新特点，特别是</a:t>
            </a:r>
            <a:r>
              <a:rPr lang="en-US" altLang="zh-CN" sz="2400" dirty="0"/>
              <a:t>Access2010</a:t>
            </a:r>
            <a:r>
              <a:rPr lang="zh-CN" altLang="zh-CN" sz="2400" dirty="0"/>
              <a:t>中的数据库对象的描述；通过</a:t>
            </a:r>
            <a:r>
              <a:rPr lang="en-US" altLang="zh-CN" sz="2400" dirty="0"/>
              <a:t>Access2010</a:t>
            </a:r>
            <a:r>
              <a:rPr lang="zh-CN" altLang="zh-CN" sz="2400" dirty="0"/>
              <a:t>的界面浏览，以图例的方式分别介绍了其操作界面的构成及各选项下的组内容，对于初学者而言，本章是对</a:t>
            </a:r>
            <a:r>
              <a:rPr lang="en-US" altLang="zh-CN" sz="2400" dirty="0"/>
              <a:t>Access2010</a:t>
            </a:r>
            <a:r>
              <a:rPr lang="zh-CN" altLang="zh-CN" sz="2400" dirty="0"/>
              <a:t>的一个熟悉和适应的过程。</a:t>
            </a:r>
          </a:p>
        </p:txBody>
      </p:sp>
      <p:sp>
        <p:nvSpPr>
          <p:cNvPr id="2" name="标题 1"/>
          <p:cNvSpPr>
            <a:spLocks noGrp="1"/>
          </p:cNvSpPr>
          <p:nvPr>
            <p:ph type="title"/>
          </p:nvPr>
        </p:nvSpPr>
        <p:spPr/>
        <p:txBody>
          <a:bodyPr>
            <a:normAutofit/>
          </a:bodyPr>
          <a:lstStyle/>
          <a:p>
            <a:r>
              <a:rPr lang="zh-CN" altLang="zh-CN" dirty="0">
                <a:effectLst>
                  <a:outerShdw blurRad="38100" dist="38100" dir="2700000" algn="tl">
                    <a:srgbClr val="000000">
                      <a:alpha val="43137"/>
                    </a:srgbClr>
                  </a:outerShdw>
                </a:effectLst>
              </a:rPr>
              <a:t>本章小结</a:t>
            </a:r>
          </a:p>
        </p:txBody>
      </p:sp>
    </p:spTree>
    <p:extLst>
      <p:ext uri="{BB962C8B-B14F-4D97-AF65-F5344CB8AC3E}">
        <p14:creationId xmlns:p14="http://schemas.microsoft.com/office/powerpoint/2010/main" val="228711305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0" indent="612000">
              <a:buNone/>
            </a:pPr>
            <a:r>
              <a:rPr lang="zh-CN" altLang="zh-CN" sz="2400" dirty="0"/>
              <a:t>随着信息技术的发展，我们进入了一个崭新的时代。为了能掌握更新、更全面的信息，我们需要对信息进行有效的存储、管理，以便灵活、高效地将其运用、处理。</a:t>
            </a:r>
            <a:r>
              <a:rPr lang="en-US" altLang="zh-CN" sz="2400" dirty="0"/>
              <a:t>Access</a:t>
            </a:r>
            <a:r>
              <a:rPr lang="zh-CN" altLang="zh-CN" sz="2400" dirty="0"/>
              <a:t>便是一种理想的数据库管理系统，利用它可以对已有的数据库进行操作，也可在此基础上进行数据库的开发和设计。</a:t>
            </a:r>
            <a:r>
              <a:rPr lang="en-US" altLang="zh-CN" sz="2400" dirty="0"/>
              <a:t>Access</a:t>
            </a:r>
            <a:r>
              <a:rPr lang="zh-CN" altLang="zh-CN" sz="2400" dirty="0"/>
              <a:t>操作简单，易于学习和使用。</a:t>
            </a:r>
            <a:endParaRPr lang="zh-CN" altLang="en-US" dirty="0"/>
          </a:p>
        </p:txBody>
      </p:sp>
      <p:sp>
        <p:nvSpPr>
          <p:cNvPr id="2" name="标题 1"/>
          <p:cNvSpPr>
            <a:spLocks noGrp="1"/>
          </p:cNvSpPr>
          <p:nvPr>
            <p:ph type="title"/>
          </p:nvPr>
        </p:nvSpPr>
        <p:spPr/>
        <p:txBody>
          <a:bodyPr/>
          <a:lstStyle/>
          <a:p>
            <a:r>
              <a:rPr lang="zh-CN" altLang="zh-CN" dirty="0"/>
              <a:t>第</a:t>
            </a:r>
            <a:r>
              <a:rPr lang="en-US" altLang="zh-CN" dirty="0"/>
              <a:t>2</a:t>
            </a:r>
            <a:r>
              <a:rPr lang="zh-CN" altLang="zh-CN" dirty="0"/>
              <a:t>章 </a:t>
            </a:r>
            <a:r>
              <a:rPr lang="en-US" altLang="zh-CN" dirty="0"/>
              <a:t>Access2010</a:t>
            </a:r>
            <a:r>
              <a:rPr lang="zh-CN" altLang="en-US" dirty="0"/>
              <a:t>基础</a:t>
            </a:r>
          </a:p>
        </p:txBody>
      </p:sp>
    </p:spTree>
    <p:extLst>
      <p:ext uri="{BB962C8B-B14F-4D97-AF65-F5344CB8AC3E}">
        <p14:creationId xmlns:p14="http://schemas.microsoft.com/office/powerpoint/2010/main" val="253223504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0" indent="612000">
              <a:buNone/>
            </a:pPr>
            <a:r>
              <a:rPr lang="en-US" altLang="zh-CN" sz="2400" dirty="0"/>
              <a:t>Access2010</a:t>
            </a:r>
            <a:r>
              <a:rPr lang="zh-CN" altLang="zh-CN" sz="2400" dirty="0"/>
              <a:t>是</a:t>
            </a:r>
            <a:r>
              <a:rPr lang="en-US" altLang="zh-CN" sz="2400" dirty="0"/>
              <a:t>Ofice2010</a:t>
            </a:r>
            <a:r>
              <a:rPr lang="zh-CN" altLang="zh-CN" sz="2400" dirty="0"/>
              <a:t>办公系列软件中的一个重要的组成部分，主要用于数据库管理，随着版本的一次次升级，现已成为世界上最流行的桌面数据库管理系统</a:t>
            </a:r>
            <a:r>
              <a:rPr lang="zh-CN" altLang="zh-CN" sz="2400" dirty="0" smtClean="0"/>
              <a:t>。</a:t>
            </a:r>
            <a:endParaRPr lang="en-US" altLang="zh-CN" sz="2400" dirty="0" smtClean="0"/>
          </a:p>
          <a:p>
            <a:pPr marL="0" indent="612000">
              <a:buNone/>
            </a:pPr>
            <a:r>
              <a:rPr lang="en-US" altLang="zh-CN" sz="2400" dirty="0"/>
              <a:t>Access</a:t>
            </a:r>
            <a:r>
              <a:rPr lang="zh-CN" altLang="zh-CN" sz="2400" dirty="0"/>
              <a:t>与其他数据库开发系统之间相当显著的区别是：可以在很短的时间里开发出一个功能强大而且相当专业的数据库应用程序，并且这一过程是完全可视的，如果能给它加上一些简短的</a:t>
            </a:r>
            <a:r>
              <a:rPr lang="en-US" altLang="zh-CN" sz="2400" dirty="0"/>
              <a:t>VBA</a:t>
            </a:r>
            <a:r>
              <a:rPr lang="zh-CN" altLang="zh-CN" sz="2400" dirty="0"/>
              <a:t>代码，那么开发出的程序决不比专业的程序员开发的程序差</a:t>
            </a:r>
            <a:r>
              <a:rPr lang="zh-CN" altLang="zh-CN" sz="2400" dirty="0" smtClean="0"/>
              <a:t>。</a:t>
            </a:r>
            <a:endParaRPr lang="en-US" altLang="zh-CN" sz="2400" dirty="0" smtClean="0"/>
          </a:p>
          <a:p>
            <a:pPr marL="0" indent="612000">
              <a:buNone/>
            </a:pPr>
            <a:r>
              <a:rPr lang="zh-CN" altLang="zh-CN" sz="2400" dirty="0"/>
              <a:t>无论是从应用还是开发的角度看，</a:t>
            </a:r>
            <a:r>
              <a:rPr lang="en-US" altLang="zh-CN" sz="2400" dirty="0"/>
              <a:t>Access2010</a:t>
            </a:r>
            <a:r>
              <a:rPr lang="zh-CN" altLang="zh-CN" sz="2400" dirty="0"/>
              <a:t>数据库管理系统都具有许多特性。</a:t>
            </a:r>
            <a:endParaRPr lang="zh-CN" altLang="en-US" sz="2400" dirty="0"/>
          </a:p>
        </p:txBody>
      </p:sp>
      <p:sp>
        <p:nvSpPr>
          <p:cNvPr id="2" name="标题 1"/>
          <p:cNvSpPr>
            <a:spLocks noGrp="1"/>
          </p:cNvSpPr>
          <p:nvPr>
            <p:ph type="title"/>
          </p:nvPr>
        </p:nvSpPr>
        <p:spPr/>
        <p:txBody>
          <a:bodyPr>
            <a:normAutofit/>
          </a:bodyPr>
          <a:lstStyle/>
          <a:p>
            <a:pPr marL="0" lvl="1" indent="0"/>
            <a:r>
              <a:rPr lang="en-US" altLang="zh-CN" sz="4100" b="1" dirty="0" smtClean="0">
                <a:effectLst>
                  <a:outerShdw blurRad="38100" dist="38100" dir="2700000" algn="tl">
                    <a:srgbClr val="000000">
                      <a:alpha val="43137"/>
                    </a:srgbClr>
                  </a:outerShdw>
                </a:effectLst>
              </a:rPr>
              <a:t>2.1 Access2010</a:t>
            </a:r>
            <a:r>
              <a:rPr lang="zh-CN" altLang="zh-CN" sz="4100" b="1" dirty="0" smtClean="0">
                <a:effectLst>
                  <a:outerShdw blurRad="38100" dist="38100" dir="2700000" algn="tl">
                    <a:srgbClr val="000000">
                      <a:alpha val="43137"/>
                    </a:srgbClr>
                  </a:outerShdw>
                </a:effectLst>
              </a:rPr>
              <a:t>简介</a:t>
            </a:r>
            <a:endParaRPr lang="en-US" altLang="zh-CN" sz="41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88592905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lnSpcReduction="10000"/>
          </a:bodyPr>
          <a:lstStyle/>
          <a:p>
            <a:pPr marL="109728" indent="612000">
              <a:buNone/>
            </a:pPr>
            <a:r>
              <a:rPr lang="en-US" altLang="zh-CN" sz="2400" dirty="0" smtClean="0"/>
              <a:t>Access2010</a:t>
            </a:r>
            <a:r>
              <a:rPr lang="zh-CN" altLang="zh-CN" sz="2400" dirty="0" smtClean="0"/>
              <a:t>是</a:t>
            </a:r>
            <a:r>
              <a:rPr lang="zh-CN" altLang="zh-CN" sz="2400" dirty="0"/>
              <a:t>一个面向对象的可视化的数据库管理工具，采用面向对象的方式将数据库系统中的各项功能对象化，通过各种数据库对象来管理信息，</a:t>
            </a:r>
            <a:r>
              <a:rPr lang="en-US" altLang="zh-CN" sz="2400" dirty="0"/>
              <a:t>Access2010</a:t>
            </a:r>
            <a:r>
              <a:rPr lang="zh-CN" altLang="zh-CN" sz="2400" dirty="0"/>
              <a:t>中的对象是数据库管理的核心。</a:t>
            </a:r>
            <a:r>
              <a:rPr lang="en-US" altLang="zh-CN" sz="2400" dirty="0"/>
              <a:t>Access2010</a:t>
            </a:r>
            <a:r>
              <a:rPr lang="zh-CN" altLang="zh-CN" sz="2400" dirty="0"/>
              <a:t>中包括</a:t>
            </a:r>
            <a:r>
              <a:rPr lang="en-US" altLang="zh-CN" sz="2400" dirty="0"/>
              <a:t>6</a:t>
            </a:r>
            <a:r>
              <a:rPr lang="zh-CN" altLang="zh-CN" sz="2400" dirty="0"/>
              <a:t>种数据库对象，分别是表、查询、窗体、报表、宏和模块。</a:t>
            </a:r>
          </a:p>
          <a:p>
            <a:pPr marL="109728" indent="612000">
              <a:buNone/>
            </a:pPr>
            <a:r>
              <a:rPr lang="zh-CN" altLang="zh-CN" sz="2400" dirty="0"/>
              <a:t>（</a:t>
            </a:r>
            <a:r>
              <a:rPr lang="en-US" altLang="zh-CN" sz="2400" dirty="0"/>
              <a:t>1</a:t>
            </a:r>
            <a:r>
              <a:rPr lang="zh-CN" altLang="zh-CN" sz="2400" dirty="0"/>
              <a:t>）数据表。数据表是关于特定实体的数据集合，由</a:t>
            </a:r>
            <a:r>
              <a:rPr lang="zh-CN" altLang="zh-CN" sz="2400" dirty="0">
                <a:solidFill>
                  <a:srgbClr val="FF0000"/>
                </a:solidFill>
              </a:rPr>
              <a:t>字段</a:t>
            </a:r>
            <a:r>
              <a:rPr lang="zh-CN" altLang="zh-CN" sz="2400" dirty="0"/>
              <a:t>和</a:t>
            </a:r>
            <a:r>
              <a:rPr lang="zh-CN" altLang="zh-CN" sz="2400" dirty="0">
                <a:solidFill>
                  <a:srgbClr val="FF0000"/>
                </a:solidFill>
              </a:rPr>
              <a:t>记录</a:t>
            </a:r>
            <a:r>
              <a:rPr lang="zh-CN" altLang="zh-CN" sz="2400" dirty="0"/>
              <a:t>组成。一个字段就是表中的一列，字段存放不同的数据类型，具有一些相关的属性</a:t>
            </a:r>
            <a:r>
              <a:rPr lang="zh-CN" altLang="zh-CN" sz="2400" dirty="0" smtClean="0"/>
              <a:t>。字段</a:t>
            </a:r>
            <a:r>
              <a:rPr lang="zh-CN" altLang="zh-CN" sz="2400" dirty="0"/>
              <a:t>的基本属性有：字段名称，数据类型，字段大小等。一个记录就是数据表中的一行，记录用来收集某指定对象的所有信息。一条记录中包含表中的每个字段。</a:t>
            </a:r>
            <a:r>
              <a:rPr lang="zh-CN" altLang="zh-CN" sz="2400" dirty="0">
                <a:hlinkClick r:id="rId2" action="ppaction://hlinkpres?slideindex=1&amp;slidetitle="/>
              </a:rPr>
              <a:t>图</a:t>
            </a:r>
            <a:r>
              <a:rPr lang="en-US" altLang="zh-CN" sz="2400" dirty="0">
                <a:hlinkClick r:id="rId2" action="ppaction://hlinkpres?slideindex=1&amp;slidetitle="/>
              </a:rPr>
              <a:t>2.1</a:t>
            </a:r>
            <a:r>
              <a:rPr lang="zh-CN" altLang="zh-CN" sz="2400" dirty="0"/>
              <a:t>所示教师档案表中有</a:t>
            </a:r>
            <a:r>
              <a:rPr lang="en-US" altLang="zh-CN" sz="2400" dirty="0"/>
              <a:t>4</a:t>
            </a:r>
            <a:r>
              <a:rPr lang="zh-CN" altLang="zh-CN" sz="2400" dirty="0"/>
              <a:t>个字段，字段名分别为教师编号、教师姓名、所属院系名称、所属专业名称。</a:t>
            </a:r>
            <a:endParaRPr lang="zh-CN" altLang="en-US" sz="2400" dirty="0"/>
          </a:p>
        </p:txBody>
      </p:sp>
      <p:sp>
        <p:nvSpPr>
          <p:cNvPr id="2" name="标题 1"/>
          <p:cNvSpPr>
            <a:spLocks noGrp="1"/>
          </p:cNvSpPr>
          <p:nvPr>
            <p:ph type="title"/>
          </p:nvPr>
        </p:nvSpPr>
        <p:spPr/>
        <p:txBody>
          <a:bodyPr>
            <a:normAutofit/>
          </a:bodyPr>
          <a:lstStyle/>
          <a:p>
            <a:pPr marL="0" lvl="1" indent="0"/>
            <a:r>
              <a:rPr lang="en-US" altLang="zh-CN" sz="4100" b="1" dirty="0" smtClean="0">
                <a:effectLst>
                  <a:outerShdw blurRad="38100" dist="38100" dir="2700000" algn="tl">
                    <a:srgbClr val="000000">
                      <a:alpha val="43137"/>
                    </a:srgbClr>
                  </a:outerShdw>
                </a:effectLst>
              </a:rPr>
              <a:t>2.2 </a:t>
            </a:r>
            <a:r>
              <a:rPr lang="en-US" altLang="zh-CN" sz="4100" b="1" dirty="0">
                <a:effectLst>
                  <a:outerShdw blurRad="38100" dist="38100" dir="2700000" algn="tl">
                    <a:srgbClr val="000000">
                      <a:alpha val="43137"/>
                    </a:srgbClr>
                  </a:outerShdw>
                </a:effectLst>
              </a:rPr>
              <a:t>Access2010</a:t>
            </a:r>
            <a:r>
              <a:rPr lang="zh-CN" altLang="zh-CN" sz="4100" b="1" dirty="0">
                <a:effectLst>
                  <a:outerShdw blurRad="38100" dist="38100" dir="2700000" algn="tl">
                    <a:srgbClr val="000000">
                      <a:alpha val="43137"/>
                    </a:srgbClr>
                  </a:outerShdw>
                </a:effectLst>
              </a:rPr>
              <a:t>基本对象</a:t>
            </a:r>
            <a:endParaRPr lang="en-US" altLang="zh-CN" sz="41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14617796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109728" indent="612000">
              <a:buNone/>
            </a:pPr>
            <a:r>
              <a:rPr lang="zh-CN" altLang="zh-CN" sz="2400" dirty="0"/>
              <a:t>（</a:t>
            </a:r>
            <a:r>
              <a:rPr lang="en-US" altLang="zh-CN" sz="2400" dirty="0"/>
              <a:t>2</a:t>
            </a:r>
            <a:r>
              <a:rPr lang="zh-CN" altLang="zh-CN" sz="2400" dirty="0"/>
              <a:t>）查询。查询是数据库的核心操作。利用查询可以按照不同的方式查看、更改和分析数据。也可以利用查询作为窗体、报表的记录源。查询的目的就是根据指定条件对数据表或其他查询进行检索，筛选出符合条件的记录，构成一个新的数据集合，从而方便用户对数据库进行查看和分析。</a:t>
            </a:r>
            <a:r>
              <a:rPr lang="en-US" altLang="zh-CN" sz="2400" dirty="0"/>
              <a:t>Access</a:t>
            </a:r>
            <a:r>
              <a:rPr lang="zh-CN" altLang="zh-CN" sz="2400" dirty="0"/>
              <a:t>中的查询包括选择查询、参数查询、交叉表查询、操作查询和</a:t>
            </a:r>
            <a:r>
              <a:rPr lang="en-US" altLang="zh-CN" sz="2400" dirty="0"/>
              <a:t>SQL</a:t>
            </a:r>
            <a:r>
              <a:rPr lang="zh-CN" altLang="zh-CN" sz="2400" dirty="0"/>
              <a:t>查询。</a:t>
            </a:r>
            <a:r>
              <a:rPr lang="zh-CN" altLang="zh-CN" sz="2400" dirty="0">
                <a:hlinkClick r:id="rId2" action="ppaction://hlinkpres?slideindex=1&amp;slidetitle="/>
              </a:rPr>
              <a:t>图</a:t>
            </a:r>
            <a:r>
              <a:rPr lang="en-US" altLang="zh-CN" sz="2400" dirty="0">
                <a:hlinkClick r:id="rId2" action="ppaction://hlinkpres?slideindex=1&amp;slidetitle="/>
              </a:rPr>
              <a:t>2.2</a:t>
            </a:r>
            <a:r>
              <a:rPr lang="zh-CN" altLang="zh-CN" sz="2400" dirty="0"/>
              <a:t>所示是一个选择查询的结果，是在学生档案表中查询所有男同学的情况。</a:t>
            </a:r>
            <a:endParaRPr lang="zh-CN" altLang="en-US" sz="2400" dirty="0"/>
          </a:p>
        </p:txBody>
      </p:sp>
      <p:sp>
        <p:nvSpPr>
          <p:cNvPr id="2" name="标题 1"/>
          <p:cNvSpPr>
            <a:spLocks noGrp="1"/>
          </p:cNvSpPr>
          <p:nvPr>
            <p:ph type="title"/>
          </p:nvPr>
        </p:nvSpPr>
        <p:spPr/>
        <p:txBody>
          <a:bodyPr>
            <a:normAutofit/>
          </a:bodyPr>
          <a:lstStyle/>
          <a:p>
            <a:pPr marL="0" lvl="1" indent="0"/>
            <a:r>
              <a:rPr lang="en-US" altLang="zh-CN" sz="4100" b="1" dirty="0" smtClean="0">
                <a:effectLst>
                  <a:outerShdw blurRad="38100" dist="38100" dir="2700000" algn="tl">
                    <a:srgbClr val="000000">
                      <a:alpha val="43137"/>
                    </a:srgbClr>
                  </a:outerShdw>
                </a:effectLst>
              </a:rPr>
              <a:t>2.2 </a:t>
            </a:r>
            <a:r>
              <a:rPr lang="en-US" altLang="zh-CN" sz="4100" b="1" dirty="0">
                <a:effectLst>
                  <a:outerShdw blurRad="38100" dist="38100" dir="2700000" algn="tl">
                    <a:srgbClr val="000000">
                      <a:alpha val="43137"/>
                    </a:srgbClr>
                  </a:outerShdw>
                </a:effectLst>
              </a:rPr>
              <a:t>Access2010</a:t>
            </a:r>
            <a:r>
              <a:rPr lang="zh-CN" altLang="zh-CN" sz="4100" b="1" dirty="0">
                <a:effectLst>
                  <a:outerShdw blurRad="38100" dist="38100" dir="2700000" algn="tl">
                    <a:srgbClr val="000000">
                      <a:alpha val="43137"/>
                    </a:srgbClr>
                  </a:outerShdw>
                </a:effectLst>
              </a:rPr>
              <a:t>基本对象</a:t>
            </a:r>
            <a:endParaRPr lang="en-US" altLang="zh-CN" sz="41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59711068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109728" indent="612000">
              <a:buNone/>
            </a:pPr>
            <a:r>
              <a:rPr lang="zh-CN" altLang="zh-CN" sz="2400" dirty="0"/>
              <a:t>（</a:t>
            </a:r>
            <a:r>
              <a:rPr lang="en-US" altLang="zh-CN" sz="2400" dirty="0"/>
              <a:t>3</a:t>
            </a:r>
            <a:r>
              <a:rPr lang="zh-CN" altLang="zh-CN" sz="2400" dirty="0"/>
              <a:t>）窗体。窗体是数据信息的主要表现形式，用于创建表的用户界面，是数据库与用户之间的主要接口。在窗体中可以直接查看、输入和更改数据。通常情况下，窗体包括五个节，分别是：窗体页眉、页面页眉、主体、页面页脚及窗体页脚。并不是所有的窗体都必须同时包括这五个节，可以根据实际情况选择需要的节。设计一个好的窗体就建立起友好的用户界面，会给使用者带来极大方便，使所有用户都能根据窗体中的提示完成自己的工作，以此达到方便用户使用数据库，这是建立窗体的基本目标。</a:t>
            </a:r>
            <a:endParaRPr lang="zh-CN" altLang="en-US" sz="2400" dirty="0"/>
          </a:p>
        </p:txBody>
      </p:sp>
      <p:sp>
        <p:nvSpPr>
          <p:cNvPr id="2" name="标题 1"/>
          <p:cNvSpPr>
            <a:spLocks noGrp="1"/>
          </p:cNvSpPr>
          <p:nvPr>
            <p:ph type="title"/>
          </p:nvPr>
        </p:nvSpPr>
        <p:spPr/>
        <p:txBody>
          <a:bodyPr>
            <a:normAutofit/>
          </a:bodyPr>
          <a:lstStyle/>
          <a:p>
            <a:pPr marL="0" lvl="1" indent="0"/>
            <a:r>
              <a:rPr lang="en-US" altLang="zh-CN" sz="4100" b="1" dirty="0" smtClean="0">
                <a:effectLst>
                  <a:outerShdw blurRad="38100" dist="38100" dir="2700000" algn="tl">
                    <a:srgbClr val="000000">
                      <a:alpha val="43137"/>
                    </a:srgbClr>
                  </a:outerShdw>
                </a:effectLst>
              </a:rPr>
              <a:t>2.2 </a:t>
            </a:r>
            <a:r>
              <a:rPr lang="en-US" altLang="zh-CN" sz="4100" b="1" dirty="0">
                <a:effectLst>
                  <a:outerShdw blurRad="38100" dist="38100" dir="2700000" algn="tl">
                    <a:srgbClr val="000000">
                      <a:alpha val="43137"/>
                    </a:srgbClr>
                  </a:outerShdw>
                </a:effectLst>
              </a:rPr>
              <a:t>Access2010</a:t>
            </a:r>
            <a:r>
              <a:rPr lang="zh-CN" altLang="zh-CN" sz="4100" b="1" dirty="0">
                <a:effectLst>
                  <a:outerShdw blurRad="38100" dist="38100" dir="2700000" algn="tl">
                    <a:srgbClr val="000000">
                      <a:alpha val="43137"/>
                    </a:srgbClr>
                  </a:outerShdw>
                </a:effectLst>
              </a:rPr>
              <a:t>基本对象</a:t>
            </a:r>
            <a:endParaRPr lang="en-US" altLang="zh-CN" sz="41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73927966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109728" indent="612000">
              <a:buNone/>
            </a:pPr>
            <a:r>
              <a:rPr lang="zh-CN" altLang="zh-CN" sz="2400" dirty="0"/>
              <a:t>（</a:t>
            </a:r>
            <a:r>
              <a:rPr lang="en-US" altLang="zh-CN" sz="2400" dirty="0"/>
              <a:t>4</a:t>
            </a:r>
            <a:r>
              <a:rPr lang="zh-CN" altLang="zh-CN" sz="2400" dirty="0"/>
              <a:t>）报表。报表是以打印的形式表现用户数据。如果想要从数据库中打印某些信息时就可以使用报表。通常情况下，我们需要的是打印到纸张上的报表。在</a:t>
            </a:r>
            <a:r>
              <a:rPr lang="en-US" altLang="zh-CN" sz="2400" dirty="0"/>
              <a:t>Access</a:t>
            </a:r>
            <a:r>
              <a:rPr lang="zh-CN" altLang="zh-CN" sz="2400" dirty="0"/>
              <a:t>中，报表中的数据源主要来自基础的表、查询或</a:t>
            </a:r>
            <a:r>
              <a:rPr lang="en-US" altLang="zh-CN" sz="2400" dirty="0"/>
              <a:t>SQL</a:t>
            </a:r>
            <a:r>
              <a:rPr lang="zh-CN" altLang="zh-CN" sz="2400" dirty="0"/>
              <a:t>语句。用户可以控制报表上每个对象（也称为报表控件）的大小和外观，并可以按照所需的方式选择所需显示的信息以便查看或打印输出。</a:t>
            </a:r>
            <a:endParaRPr lang="zh-CN" altLang="en-US" sz="2400" dirty="0"/>
          </a:p>
        </p:txBody>
      </p:sp>
      <p:sp>
        <p:nvSpPr>
          <p:cNvPr id="2" name="标题 1"/>
          <p:cNvSpPr>
            <a:spLocks noGrp="1"/>
          </p:cNvSpPr>
          <p:nvPr>
            <p:ph type="title"/>
          </p:nvPr>
        </p:nvSpPr>
        <p:spPr/>
        <p:txBody>
          <a:bodyPr>
            <a:normAutofit/>
          </a:bodyPr>
          <a:lstStyle/>
          <a:p>
            <a:pPr marL="0" lvl="1" indent="0"/>
            <a:r>
              <a:rPr lang="en-US" altLang="zh-CN" sz="4100" b="1" dirty="0" smtClean="0">
                <a:effectLst>
                  <a:outerShdw blurRad="38100" dist="38100" dir="2700000" algn="tl">
                    <a:srgbClr val="000000">
                      <a:alpha val="43137"/>
                    </a:srgbClr>
                  </a:outerShdw>
                </a:effectLst>
              </a:rPr>
              <a:t>2.2 </a:t>
            </a:r>
            <a:r>
              <a:rPr lang="en-US" altLang="zh-CN" sz="4100" b="1" dirty="0">
                <a:effectLst>
                  <a:outerShdw blurRad="38100" dist="38100" dir="2700000" algn="tl">
                    <a:srgbClr val="000000">
                      <a:alpha val="43137"/>
                    </a:srgbClr>
                  </a:outerShdw>
                </a:effectLst>
              </a:rPr>
              <a:t>Access2010</a:t>
            </a:r>
            <a:r>
              <a:rPr lang="zh-CN" altLang="zh-CN" sz="4100" b="1" dirty="0">
                <a:effectLst>
                  <a:outerShdw blurRad="38100" dist="38100" dir="2700000" algn="tl">
                    <a:srgbClr val="000000">
                      <a:alpha val="43137"/>
                    </a:srgbClr>
                  </a:outerShdw>
                </a:effectLst>
              </a:rPr>
              <a:t>基本对象</a:t>
            </a:r>
            <a:endParaRPr lang="en-US" altLang="zh-CN" sz="41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88237580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109728" indent="612000">
              <a:buNone/>
            </a:pPr>
            <a:r>
              <a:rPr lang="zh-CN" altLang="zh-CN" sz="2400" dirty="0"/>
              <a:t>（</a:t>
            </a:r>
            <a:r>
              <a:rPr lang="en-US" altLang="zh-CN" sz="2400" dirty="0"/>
              <a:t>5</a:t>
            </a:r>
            <a:r>
              <a:rPr lang="zh-CN" altLang="zh-CN" sz="2400" dirty="0"/>
              <a:t>）宏。宏是指一个或多个操作的集合，其中每个操作实现特定的功能。如打开某个窗体或打印某个报表。宏可以使某些普通的、需要多个指令连续执行的任务能够通过一条指令自动完成。宏是重复性工作最理想的解决办法。例如，可设置某个宏，在用户单击某个命令按钮时运行该宏，可以打印某个报表。</a:t>
            </a:r>
          </a:p>
          <a:p>
            <a:pPr marL="109728" indent="612000">
              <a:buNone/>
            </a:pPr>
            <a:r>
              <a:rPr lang="zh-CN" altLang="zh-CN" sz="2400" dirty="0"/>
              <a:t>宏可以是包含一个操作序列的一个宏，也可以是若干个子宏的集合所组成的宏。子宏对应于以前版本中的“宏组”，是一系列相关宏的集合，其功能主要是有助于方便地对数据库进行管理。</a:t>
            </a:r>
            <a:endParaRPr lang="zh-CN" altLang="en-US" sz="2400" dirty="0"/>
          </a:p>
        </p:txBody>
      </p:sp>
      <p:sp>
        <p:nvSpPr>
          <p:cNvPr id="2" name="标题 1"/>
          <p:cNvSpPr>
            <a:spLocks noGrp="1"/>
          </p:cNvSpPr>
          <p:nvPr>
            <p:ph type="title"/>
          </p:nvPr>
        </p:nvSpPr>
        <p:spPr/>
        <p:txBody>
          <a:bodyPr>
            <a:normAutofit/>
          </a:bodyPr>
          <a:lstStyle/>
          <a:p>
            <a:pPr marL="0" lvl="1" indent="0"/>
            <a:r>
              <a:rPr lang="en-US" altLang="zh-CN" sz="4100" b="1" dirty="0" smtClean="0">
                <a:effectLst>
                  <a:outerShdw blurRad="38100" dist="38100" dir="2700000" algn="tl">
                    <a:srgbClr val="000000">
                      <a:alpha val="43137"/>
                    </a:srgbClr>
                  </a:outerShdw>
                </a:effectLst>
              </a:rPr>
              <a:t>2.2 </a:t>
            </a:r>
            <a:r>
              <a:rPr lang="en-US" altLang="zh-CN" sz="4100" b="1" dirty="0">
                <a:effectLst>
                  <a:outerShdw blurRad="38100" dist="38100" dir="2700000" algn="tl">
                    <a:srgbClr val="000000">
                      <a:alpha val="43137"/>
                    </a:srgbClr>
                  </a:outerShdw>
                </a:effectLst>
              </a:rPr>
              <a:t>Access2010</a:t>
            </a:r>
            <a:r>
              <a:rPr lang="zh-CN" altLang="zh-CN" sz="4100" b="1" dirty="0">
                <a:effectLst>
                  <a:outerShdw blurRad="38100" dist="38100" dir="2700000" algn="tl">
                    <a:srgbClr val="000000">
                      <a:alpha val="43137"/>
                    </a:srgbClr>
                  </a:outerShdw>
                </a:effectLst>
              </a:rPr>
              <a:t>基本对象</a:t>
            </a:r>
            <a:endParaRPr lang="en-US" altLang="zh-CN" sz="41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788526531"/>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聚合">
  <a:themeElements>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聚合">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聚合">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380</TotalTime>
  <Words>2256</Words>
  <Application>Microsoft Office PowerPoint</Application>
  <PresentationFormat>全屏显示(4:3)</PresentationFormat>
  <Paragraphs>93</Paragraphs>
  <Slides>21</Slides>
  <Notes>0</Notes>
  <HiddenSlides>0</HiddenSlides>
  <MMClips>0</MMClips>
  <ScaleCrop>false</ScaleCrop>
  <HeadingPairs>
    <vt:vector size="4" baseType="variant">
      <vt:variant>
        <vt:lpstr>主题</vt:lpstr>
      </vt:variant>
      <vt:variant>
        <vt:i4>1</vt:i4>
      </vt:variant>
      <vt:variant>
        <vt:lpstr>幻灯片标题</vt:lpstr>
      </vt:variant>
      <vt:variant>
        <vt:i4>21</vt:i4>
      </vt:variant>
    </vt:vector>
  </HeadingPairs>
  <TitlesOfParts>
    <vt:vector size="22" baseType="lpstr">
      <vt:lpstr>聚合</vt:lpstr>
      <vt:lpstr>Access基础教程（第四版）</vt:lpstr>
      <vt:lpstr>第2章 Access2010基础</vt:lpstr>
      <vt:lpstr>第2章 Access2010基础</vt:lpstr>
      <vt:lpstr>2.1 Access2010简介</vt:lpstr>
      <vt:lpstr>2.2 Access2010基本对象</vt:lpstr>
      <vt:lpstr>2.2 Access2010基本对象</vt:lpstr>
      <vt:lpstr>2.2 Access2010基本对象</vt:lpstr>
      <vt:lpstr>2.2 Access2010基本对象</vt:lpstr>
      <vt:lpstr>2.2 Access2010基本对象</vt:lpstr>
      <vt:lpstr>2.2 Access2010基本对象</vt:lpstr>
      <vt:lpstr>2.3 Access2010的新特点</vt:lpstr>
      <vt:lpstr>2.4 Access2010的操作环境</vt:lpstr>
      <vt:lpstr>2.4 Access2010的操作环境</vt:lpstr>
      <vt:lpstr>2.4 Access2010的操作环境</vt:lpstr>
      <vt:lpstr>2.4 Access2010的操作环境</vt:lpstr>
      <vt:lpstr>2.4 Access2010的操作环境</vt:lpstr>
      <vt:lpstr>2.4 Access2010的操作环境</vt:lpstr>
      <vt:lpstr>2.5 创建数据库</vt:lpstr>
      <vt:lpstr>2.5 创建数据库</vt:lpstr>
      <vt:lpstr>2.5 创建数据库</vt:lpstr>
      <vt:lpstr>本章小结</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Access基础教程（第四版）</dc:title>
  <cp:lastModifiedBy>USER</cp:lastModifiedBy>
  <cp:revision>120</cp:revision>
  <dcterms:modified xsi:type="dcterms:W3CDTF">2014-02-21T05:35:18Z</dcterms:modified>
</cp:coreProperties>
</file>