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20"/>
  </p:notesMasterIdLst>
  <p:sldIdLst>
    <p:sldId id="550" r:id="rId2"/>
    <p:sldId id="635" r:id="rId3"/>
    <p:sldId id="636" r:id="rId4"/>
    <p:sldId id="553" r:id="rId5"/>
    <p:sldId id="555" r:id="rId6"/>
    <p:sldId id="593" r:id="rId7"/>
    <p:sldId id="625" r:id="rId8"/>
    <p:sldId id="626" r:id="rId9"/>
    <p:sldId id="627" r:id="rId10"/>
    <p:sldId id="628" r:id="rId11"/>
    <p:sldId id="629" r:id="rId12"/>
    <p:sldId id="630" r:id="rId13"/>
    <p:sldId id="594" r:id="rId14"/>
    <p:sldId id="631" r:id="rId15"/>
    <p:sldId id="595" r:id="rId16"/>
    <p:sldId id="633" r:id="rId17"/>
    <p:sldId id="634" r:id="rId18"/>
    <p:sldId id="60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B8F89"/>
    <a:srgbClr val="FFBFEA"/>
    <a:srgbClr val="61FF61"/>
    <a:srgbClr val="CCECFF"/>
    <a:srgbClr val="FFF8B7"/>
    <a:srgbClr val="969696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96" autoAdjust="0"/>
    <p:restoredTop sz="94718" autoAdjust="0"/>
  </p:normalViewPr>
  <p:slideViewPr>
    <p:cSldViewPr>
      <p:cViewPr>
        <p:scale>
          <a:sx n="50" d="100"/>
          <a:sy n="50" d="100"/>
        </p:scale>
        <p:origin x="-300" y="-8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1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1.xml"/><Relationship Id="rId6" Type="http://schemas.openxmlformats.org/officeDocument/2006/relationships/slide" Target="slides/slide17.xml"/><Relationship Id="rId5" Type="http://schemas.openxmlformats.org/officeDocument/2006/relationships/slide" Target="slides/slide16.xml"/><Relationship Id="rId4" Type="http://schemas.openxmlformats.org/officeDocument/2006/relationships/slide" Target="slides/slide1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8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3FC2D8B3-7377-45F7-A58A-EE3EF24AE0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11114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CAEE6087-2638-4156-99E5-87661C45CF92}" type="datetime1">
              <a:rPr lang="zh-CN" altLang="en-US"/>
              <a:pPr>
                <a:defRPr/>
              </a:pPr>
              <a:t>2014-6-9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090CE526-C894-4272-9F98-D674540BFB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4748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22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442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869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61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4782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005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483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895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56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069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44020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0243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 userDrawn="1"/>
        </p:nvSpPr>
        <p:spPr bwMode="auto">
          <a:xfrm>
            <a:off x="468313" y="6446838"/>
            <a:ext cx="6335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dirty="0" smtClean="0">
                <a:effectLst/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Word </a:t>
            </a:r>
            <a:r>
              <a:rPr lang="en-US" altLang="zh-CN" dirty="0" smtClean="0">
                <a:effectLst/>
                <a:latin typeface="仿宋_GB2312" pitchFamily="49" charset="-122"/>
                <a:ea typeface="仿宋_GB2312" pitchFamily="49" charset="-122"/>
              </a:rPr>
              <a:t>2010</a:t>
            </a: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使用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----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图文混排及综合应用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133600"/>
            <a:ext cx="8534400" cy="1655440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4000" dirty="0" smtClean="0"/>
              <a:t>第</a:t>
            </a:r>
            <a:r>
              <a:rPr lang="en-US" altLang="zh-CN" sz="4000" dirty="0" smtClean="0"/>
              <a:t>4</a:t>
            </a:r>
            <a:r>
              <a:rPr lang="zh-CN" altLang="en-US" sz="4000" dirty="0" smtClean="0"/>
              <a:t>章  </a:t>
            </a:r>
            <a:r>
              <a:rPr lang="en-US" altLang="zh-CN" sz="4000" dirty="0" smtClean="0"/>
              <a:t>Word </a:t>
            </a:r>
            <a:r>
              <a:rPr lang="en-US" altLang="zh-CN" sz="4000" dirty="0" smtClean="0"/>
              <a:t>2010 </a:t>
            </a:r>
            <a:r>
              <a:rPr lang="zh-CN" altLang="en-US" sz="4000" dirty="0" smtClean="0"/>
              <a:t>的使用</a:t>
            </a:r>
            <a:br>
              <a:rPr lang="zh-CN" altLang="en-US" sz="4000" dirty="0" smtClean="0"/>
            </a:b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  <a:latin typeface="Arial"/>
              </a:rPr>
              <a:t>5</a:t>
            </a: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讲    </a:t>
            </a:r>
            <a:r>
              <a:rPr lang="en-US" altLang="zh-CN" sz="2800" dirty="0" smtClean="0">
                <a:solidFill>
                  <a:schemeClr val="hlink"/>
                </a:solidFill>
              </a:rPr>
              <a:t>Word</a:t>
            </a:r>
            <a:r>
              <a:rPr lang="zh-CN" altLang="en-US" sz="2800" dirty="0" smtClean="0">
                <a:solidFill>
                  <a:schemeClr val="hlink"/>
                </a:solidFill>
              </a:rPr>
              <a:t>的图文混</a:t>
            </a:r>
            <a:r>
              <a:rPr lang="zh-CN" altLang="en-US" sz="2800" dirty="0" smtClean="0">
                <a:solidFill>
                  <a:schemeClr val="hlink"/>
                </a:solidFill>
              </a:rPr>
              <a:t>排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39900" y="4653136"/>
            <a:ext cx="6032500" cy="757064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主讲</a:t>
            </a:r>
            <a:r>
              <a:rPr lang="en-US" altLang="zh-CN" dirty="0" smtClean="0">
                <a:latin typeface="隶书" pitchFamily="49" charset="-122"/>
                <a:ea typeface="隶书" pitchFamily="49" charset="-122"/>
              </a:rPr>
              <a:t>:XXX</a:t>
            </a:r>
            <a:endParaRPr lang="en-US" altLang="zh-CN" sz="2400" dirty="0" smtClean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sym typeface="Monotype Sorts" pitchFamily="2" charset="2"/>
              </a:rPr>
              <a:t>一、</a:t>
            </a:r>
            <a:r>
              <a:rPr lang="en-US" altLang="zh-CN" smtClean="0"/>
              <a:t>Word</a:t>
            </a:r>
            <a:r>
              <a:rPr lang="zh-CN" altLang="en-US" smtClean="0">
                <a:sym typeface="Monotype Sorts" pitchFamily="2" charset="2"/>
              </a:rPr>
              <a:t>图形的基本类型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zh-CN" sz="2800" dirty="0"/>
              <a:t>屏幕截</a:t>
            </a:r>
            <a:r>
              <a:rPr lang="zh-CN" altLang="zh-CN" sz="2800" dirty="0" smtClean="0"/>
              <a:t>图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 smtClean="0">
                <a:effectLst/>
              </a:rPr>
              <a:t>作</a:t>
            </a:r>
            <a:r>
              <a:rPr lang="zh-CN" altLang="zh-CN" sz="2400" dirty="0" smtClean="0">
                <a:effectLst/>
              </a:rPr>
              <a:t>用</a:t>
            </a:r>
            <a:r>
              <a:rPr lang="zh-CN" altLang="en-US" sz="2400" dirty="0" smtClean="0">
                <a:effectLst/>
              </a:rPr>
              <a:t>：</a:t>
            </a:r>
            <a:r>
              <a:rPr lang="zh-CN" altLang="zh-CN" sz="2400" dirty="0" smtClean="0">
                <a:effectLst/>
              </a:rPr>
              <a:t>可以</a:t>
            </a:r>
            <a:r>
              <a:rPr lang="zh-CN" altLang="zh-CN" sz="2400" dirty="0">
                <a:effectLst/>
              </a:rPr>
              <a:t>快速而轻松地将计算机上打开的全部或部分窗口的图片插入到 </a:t>
            </a:r>
            <a:r>
              <a:rPr lang="en-US" altLang="zh-CN" sz="2400" dirty="0">
                <a:effectLst/>
              </a:rPr>
              <a:t>Word </a:t>
            </a:r>
            <a:r>
              <a:rPr lang="zh-CN" altLang="zh-CN" sz="2400" dirty="0">
                <a:effectLst/>
              </a:rPr>
              <a:t>文档</a:t>
            </a:r>
            <a:r>
              <a:rPr lang="zh-CN" altLang="zh-CN" sz="2400" dirty="0" smtClean="0">
                <a:effectLst/>
              </a:rPr>
              <a:t>中</a:t>
            </a:r>
            <a:r>
              <a:rPr lang="zh-CN" altLang="en-US" sz="2400" dirty="0" smtClean="0">
                <a:effectLst/>
              </a:rPr>
              <a:t>。</a:t>
            </a:r>
            <a:r>
              <a:rPr lang="zh-CN" altLang="zh-CN" sz="2400" dirty="0" smtClean="0">
                <a:effectLst/>
              </a:rPr>
              <a:t>屏幕</a:t>
            </a:r>
            <a:r>
              <a:rPr lang="zh-CN" altLang="zh-CN" sz="2400" dirty="0">
                <a:effectLst/>
              </a:rPr>
              <a:t>截图适用于捕获可能更改或过期的信息的快照</a:t>
            </a:r>
            <a:r>
              <a:rPr lang="zh-CN" altLang="zh-CN" sz="2400" dirty="0" smtClean="0">
                <a:effectLst/>
              </a:rPr>
              <a:t>。</a:t>
            </a:r>
            <a:endParaRPr lang="en-US" altLang="zh-CN" sz="2400" dirty="0" smtClean="0">
              <a:effectLst/>
            </a:endParaRPr>
          </a:p>
          <a:p>
            <a:pPr lvl="1" eaLnBrk="1" hangingPunct="1">
              <a:defRPr/>
            </a:pPr>
            <a:r>
              <a:rPr lang="zh-CN" altLang="en-US" sz="2400" dirty="0" smtClean="0">
                <a:effectLst/>
              </a:rPr>
              <a:t>说明：</a:t>
            </a:r>
            <a:r>
              <a:rPr lang="zh-CN" altLang="zh-CN" sz="2400" dirty="0" smtClean="0">
                <a:effectLst/>
              </a:rPr>
              <a:t>屏幕</a:t>
            </a:r>
            <a:r>
              <a:rPr lang="zh-CN" altLang="zh-CN" sz="2400" dirty="0">
                <a:effectLst/>
              </a:rPr>
              <a:t>截图只能捕获没有最小化到任务栏的</a:t>
            </a:r>
            <a:r>
              <a:rPr lang="zh-CN" altLang="zh-CN" sz="2400" dirty="0" smtClean="0">
                <a:effectLst/>
              </a:rPr>
              <a:t>窗口</a:t>
            </a:r>
            <a:r>
              <a:rPr lang="zh-CN" altLang="en-US" sz="2400" dirty="0" smtClean="0">
                <a:effectLst/>
              </a:rPr>
              <a:t>。</a:t>
            </a:r>
            <a:endParaRPr lang="zh-CN" altLang="en-US" sz="2400" dirty="0" smtClean="0">
              <a:sym typeface="Monotype Sorts" pitchFamily="2" charset="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474595"/>
            <a:ext cx="4722017" cy="2906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7050233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sym typeface="Monotype Sorts" pitchFamily="2" charset="2"/>
              </a:rPr>
              <a:t>一、</a:t>
            </a:r>
            <a:r>
              <a:rPr lang="en-US" altLang="zh-CN" smtClean="0"/>
              <a:t>Word</a:t>
            </a:r>
            <a:r>
              <a:rPr lang="zh-CN" altLang="en-US" smtClean="0">
                <a:sym typeface="Monotype Sorts" pitchFamily="2" charset="2"/>
              </a:rPr>
              <a:t>图形的基本类型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zh-CN" sz="2800" dirty="0"/>
              <a:t>剪贴</a:t>
            </a:r>
            <a:r>
              <a:rPr lang="zh-CN" altLang="zh-CN" sz="2800" dirty="0" smtClean="0"/>
              <a:t>画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>
                <a:effectLst/>
              </a:rPr>
              <a:t>是</a:t>
            </a:r>
            <a:r>
              <a:rPr lang="en-US" altLang="zh-CN" sz="2400" dirty="0">
                <a:effectLst/>
              </a:rPr>
              <a:t>Office 2010</a:t>
            </a:r>
            <a:r>
              <a:rPr lang="zh-CN" altLang="zh-CN" sz="2400" dirty="0">
                <a:effectLst/>
              </a:rPr>
              <a:t>自带的一些图片，包括文学、历史、地理、天文、人物、景观、符号等</a:t>
            </a:r>
            <a:r>
              <a:rPr lang="zh-CN" altLang="zh-CN" sz="2000" dirty="0" smtClean="0">
                <a:effectLst/>
              </a:rPr>
              <a:t>。</a:t>
            </a:r>
            <a:endParaRPr lang="en-US" altLang="zh-CN" sz="2000" dirty="0" smtClean="0">
              <a:effectLst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>
                <a:effectLst/>
              </a:rPr>
              <a:t>默认情况下，</a:t>
            </a:r>
            <a:r>
              <a:rPr lang="en-US" altLang="zh-CN" sz="2400" dirty="0">
                <a:effectLst/>
              </a:rPr>
              <a:t>Word 2010</a:t>
            </a:r>
            <a:r>
              <a:rPr lang="zh-CN" altLang="zh-CN" sz="2400" dirty="0">
                <a:effectLst/>
              </a:rPr>
              <a:t>中的剪贴画不会显示出来，而是需要用户使用相关的关键字进行</a:t>
            </a:r>
            <a:r>
              <a:rPr lang="zh-CN" altLang="zh-CN" sz="2400" dirty="0" smtClean="0">
                <a:effectLst/>
              </a:rPr>
              <a:t>搜索。</a:t>
            </a:r>
            <a:endParaRPr lang="en-US" altLang="zh-CN" sz="2400" dirty="0" smtClean="0">
              <a:effectLst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 smtClean="0">
                <a:effectLst/>
              </a:rPr>
              <a:t>用户</a:t>
            </a:r>
            <a:r>
              <a:rPr lang="zh-CN" altLang="zh-CN" sz="2400" dirty="0">
                <a:effectLst/>
              </a:rPr>
              <a:t>可以在本地磁盘中搜索，也可以在联网状态下到</a:t>
            </a:r>
            <a:r>
              <a:rPr lang="en-US" altLang="zh-CN" sz="2400" dirty="0">
                <a:effectLst/>
              </a:rPr>
              <a:t>Office.com</a:t>
            </a:r>
            <a:r>
              <a:rPr lang="zh-CN" altLang="zh-CN" sz="2400" dirty="0">
                <a:effectLst/>
              </a:rPr>
              <a:t>网站中进行</a:t>
            </a:r>
            <a:r>
              <a:rPr lang="zh-CN" altLang="zh-CN" sz="2400" dirty="0" smtClean="0">
                <a:effectLst/>
              </a:rPr>
              <a:t>搜索</a:t>
            </a:r>
            <a:r>
              <a:rPr lang="zh-CN" altLang="en-US" sz="2400" dirty="0" smtClean="0">
                <a:effectLst/>
              </a:rPr>
              <a:t>。</a:t>
            </a:r>
            <a:endParaRPr lang="zh-CN" altLang="en-US" sz="2000" dirty="0" smtClean="0">
              <a:sym typeface="Monotype Sort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36928307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sym typeface="Monotype Sorts" pitchFamily="2" charset="2"/>
              </a:rPr>
              <a:t>一、</a:t>
            </a:r>
            <a:r>
              <a:rPr lang="en-US" altLang="zh-CN" smtClean="0"/>
              <a:t>Word</a:t>
            </a:r>
            <a:r>
              <a:rPr lang="zh-CN" altLang="en-US" smtClean="0">
                <a:sym typeface="Monotype Sorts" pitchFamily="2" charset="2"/>
              </a:rPr>
              <a:t>图形的基本类型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zh-CN" sz="2800" dirty="0"/>
              <a:t>其它</a:t>
            </a:r>
            <a:r>
              <a:rPr lang="zh-CN" altLang="zh-CN" sz="2800" dirty="0" smtClean="0"/>
              <a:t>图片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 smtClean="0">
                <a:effectLst/>
              </a:rPr>
              <a:t>是</a:t>
            </a:r>
            <a:r>
              <a:rPr lang="zh-CN" altLang="en-US" sz="2400" dirty="0" smtClean="0">
                <a:effectLst/>
              </a:rPr>
              <a:t>指</a:t>
            </a:r>
            <a:r>
              <a:rPr lang="zh-CN" altLang="zh-CN" sz="2400" dirty="0" smtClean="0">
                <a:effectLst/>
              </a:rPr>
              <a:t>由</a:t>
            </a:r>
            <a:r>
              <a:rPr lang="zh-CN" altLang="zh-CN" sz="2400" dirty="0">
                <a:effectLst/>
              </a:rPr>
              <a:t>其他软件制作的</a:t>
            </a:r>
            <a:r>
              <a:rPr lang="zh-CN" altLang="zh-CN" sz="2400" dirty="0" smtClean="0">
                <a:effectLst/>
              </a:rPr>
              <a:t>图片</a:t>
            </a:r>
            <a:r>
              <a:rPr lang="zh-CN" altLang="zh-CN" sz="2000" dirty="0" smtClean="0">
                <a:effectLst/>
              </a:rPr>
              <a:t>。</a:t>
            </a:r>
            <a:endParaRPr lang="en-US" altLang="zh-CN" sz="2000" dirty="0" smtClean="0">
              <a:effectLst/>
            </a:endParaRPr>
          </a:p>
          <a:p>
            <a:pPr lvl="2" eaLnBrk="1" hangingPunct="1">
              <a:lnSpc>
                <a:spcPct val="150000"/>
              </a:lnSpc>
              <a:defRPr/>
            </a:pPr>
            <a:r>
              <a:rPr lang="en-US" altLang="zh-CN" sz="2000" dirty="0">
                <a:effectLst/>
              </a:rPr>
              <a:t>Windows</a:t>
            </a:r>
            <a:r>
              <a:rPr lang="zh-CN" altLang="zh-CN" sz="2000" dirty="0">
                <a:effectLst/>
              </a:rPr>
              <a:t>位图文件（</a:t>
            </a:r>
            <a:r>
              <a:rPr lang="en-US" altLang="zh-CN" sz="2000" dirty="0">
                <a:effectLst/>
              </a:rPr>
              <a:t>.bmp</a:t>
            </a:r>
            <a:r>
              <a:rPr lang="zh-CN" altLang="zh-CN" sz="2000" dirty="0" smtClean="0">
                <a:effectLst/>
              </a:rPr>
              <a:t>）</a:t>
            </a:r>
            <a:endParaRPr lang="en-US" altLang="zh-CN" sz="2000" dirty="0" smtClean="0">
              <a:effectLst/>
            </a:endParaRP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zh-CN" sz="2000" dirty="0" smtClean="0">
                <a:effectLst/>
              </a:rPr>
              <a:t>联合</a:t>
            </a:r>
            <a:r>
              <a:rPr lang="zh-CN" altLang="zh-CN" sz="2000" dirty="0">
                <a:effectLst/>
              </a:rPr>
              <a:t>图像专家组（</a:t>
            </a:r>
            <a:r>
              <a:rPr lang="en-US" altLang="zh-CN" sz="2000" dirty="0">
                <a:effectLst/>
              </a:rPr>
              <a:t>.jpg</a:t>
            </a:r>
            <a:r>
              <a:rPr lang="zh-CN" altLang="zh-CN" sz="2000" dirty="0" smtClean="0">
                <a:effectLst/>
              </a:rPr>
              <a:t>）</a:t>
            </a:r>
            <a:endParaRPr lang="en-US" altLang="zh-CN" sz="2000" dirty="0" smtClean="0">
              <a:effectLst/>
            </a:endParaRP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zh-CN" sz="2000" dirty="0" smtClean="0">
                <a:effectLst/>
              </a:rPr>
              <a:t>可</a:t>
            </a:r>
            <a:r>
              <a:rPr lang="zh-CN" altLang="zh-CN" sz="2000" dirty="0">
                <a:effectLst/>
              </a:rPr>
              <a:t>移植网络图形（</a:t>
            </a:r>
            <a:r>
              <a:rPr lang="en-US" altLang="zh-CN" sz="2000" dirty="0">
                <a:effectLst/>
              </a:rPr>
              <a:t>.</a:t>
            </a:r>
            <a:r>
              <a:rPr lang="en-US" altLang="zh-CN" sz="2000" dirty="0" err="1">
                <a:effectLst/>
              </a:rPr>
              <a:t>png</a:t>
            </a:r>
            <a:r>
              <a:rPr lang="zh-CN" altLang="zh-CN" sz="2000" dirty="0" smtClean="0">
                <a:effectLst/>
              </a:rPr>
              <a:t>）</a:t>
            </a:r>
            <a:endParaRPr lang="en-US" altLang="zh-CN" sz="2000" dirty="0" smtClean="0">
              <a:effectLst/>
            </a:endParaRP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zh-CN" sz="2000" dirty="0" smtClean="0">
                <a:effectLst/>
              </a:rPr>
              <a:t>标记</a:t>
            </a:r>
            <a:r>
              <a:rPr lang="zh-CN" altLang="zh-CN" sz="2000" dirty="0">
                <a:effectLst/>
              </a:rPr>
              <a:t>图像文件格式（</a:t>
            </a:r>
            <a:r>
              <a:rPr lang="en-US" altLang="zh-CN" sz="2000" dirty="0">
                <a:effectLst/>
              </a:rPr>
              <a:t>.</a:t>
            </a:r>
            <a:r>
              <a:rPr lang="en-US" altLang="zh-CN" sz="2000" dirty="0" err="1">
                <a:effectLst/>
              </a:rPr>
              <a:t>tif</a:t>
            </a:r>
            <a:r>
              <a:rPr lang="zh-CN" altLang="zh-CN" sz="2000" dirty="0" smtClean="0">
                <a:effectLst/>
              </a:rPr>
              <a:t>）</a:t>
            </a:r>
            <a:endParaRPr lang="en-US" altLang="zh-CN" sz="2000" dirty="0" smtClean="0">
              <a:effectLst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 smtClean="0">
                <a:effectLst/>
              </a:rPr>
              <a:t>图片</a:t>
            </a:r>
            <a:r>
              <a:rPr lang="zh-CN" altLang="zh-CN" sz="2400" dirty="0">
                <a:effectLst/>
              </a:rPr>
              <a:t>可以是从网页中复制或保存的，也可以是通过扫描仪或数码相机转存到计算机文件夹中</a:t>
            </a:r>
            <a:r>
              <a:rPr lang="zh-CN" altLang="zh-CN" sz="2400" dirty="0" smtClean="0">
                <a:effectLst/>
              </a:rPr>
              <a:t>的</a:t>
            </a:r>
            <a:r>
              <a:rPr lang="zh-CN" altLang="en-US" sz="2400" dirty="0" smtClean="0">
                <a:effectLst/>
              </a:rPr>
              <a:t>。</a:t>
            </a:r>
            <a:endParaRPr lang="zh-CN" altLang="en-US" sz="2000" dirty="0" smtClean="0">
              <a:sym typeface="Monotype Sort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914071865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ym typeface="Monotype Sorts" pitchFamily="2" charset="2"/>
              </a:rPr>
              <a:t>二</a:t>
            </a:r>
            <a:r>
              <a:rPr lang="zh-CN" altLang="en-US" sz="3200" dirty="0" smtClean="0">
                <a:sym typeface="Monotype Sorts" pitchFamily="2" charset="2"/>
              </a:rPr>
              <a:t>、图形</a:t>
            </a:r>
            <a:r>
              <a:rPr lang="zh-CN" altLang="en-US" sz="3200" dirty="0" smtClean="0">
                <a:sym typeface="Monotype Sorts" pitchFamily="2" charset="2"/>
              </a:rPr>
              <a:t>的显示方式</a:t>
            </a:r>
          </a:p>
        </p:txBody>
      </p:sp>
      <p:sp>
        <p:nvSpPr>
          <p:cNvPr id="494595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solidFill>
              <a:schemeClr val="bg2"/>
            </a:solidFill>
          </a:ln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dirty="0"/>
              <a:t>Word</a:t>
            </a:r>
            <a:r>
              <a:rPr lang="zh-CN" altLang="zh-CN" sz="2800" dirty="0" smtClean="0"/>
              <a:t>文档层次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 smtClean="0"/>
              <a:t>文字层</a:t>
            </a:r>
            <a:r>
              <a:rPr lang="zh-CN" altLang="en-US" sz="2400" dirty="0" smtClean="0"/>
              <a:t>：</a:t>
            </a:r>
            <a:r>
              <a:rPr lang="zh-CN" altLang="zh-CN" sz="2400" dirty="0"/>
              <a:t>主要放置文本，但也可以放置图形</a:t>
            </a:r>
            <a:endParaRPr lang="en-US" altLang="zh-CN" sz="24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 smtClean="0"/>
              <a:t>绘制层</a:t>
            </a:r>
            <a:r>
              <a:rPr lang="zh-CN" altLang="en-US" sz="2400" dirty="0" smtClean="0"/>
              <a:t>：</a:t>
            </a:r>
            <a:r>
              <a:rPr lang="zh-CN" altLang="zh-CN" sz="2400" dirty="0" smtClean="0"/>
              <a:t>用于</a:t>
            </a:r>
            <a:r>
              <a:rPr lang="zh-CN" altLang="zh-CN" sz="2400" dirty="0"/>
              <a:t>放置</a:t>
            </a:r>
            <a:r>
              <a:rPr lang="zh-CN" altLang="zh-CN" sz="2400" dirty="0" smtClean="0"/>
              <a:t>图形</a:t>
            </a:r>
            <a:endParaRPr lang="en-US" altLang="zh-CN" sz="2400" dirty="0" smtClean="0"/>
          </a:p>
          <a:p>
            <a:pPr marL="400050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说明</a:t>
            </a:r>
            <a:endParaRPr lang="en-US" altLang="zh-CN" dirty="0" smtClean="0"/>
          </a:p>
          <a:p>
            <a:pPr marL="800100" lvl="1" eaLnBrk="1" hangingPunct="1">
              <a:lnSpc>
                <a:spcPct val="150000"/>
              </a:lnSpc>
              <a:defRPr/>
            </a:pPr>
            <a:r>
              <a:rPr lang="zh-CN" altLang="zh-CN" sz="2400" dirty="0" smtClean="0"/>
              <a:t>绘制</a:t>
            </a:r>
            <a:r>
              <a:rPr lang="zh-CN" altLang="zh-CN" sz="2400" dirty="0"/>
              <a:t>层可以在文字层的上方和下方，插入在文字层上方的图形将覆盖文字，插入在文字层下方的图形则作为文本的背景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ym typeface="Monotype Sorts" pitchFamily="2" charset="2"/>
              </a:rPr>
              <a:t>二</a:t>
            </a:r>
            <a:r>
              <a:rPr lang="zh-CN" altLang="en-US" sz="3200" dirty="0" smtClean="0">
                <a:sym typeface="Monotype Sorts" pitchFamily="2" charset="2"/>
              </a:rPr>
              <a:t>、图形</a:t>
            </a:r>
            <a:r>
              <a:rPr lang="zh-CN" altLang="en-US" sz="3200" dirty="0" smtClean="0">
                <a:sym typeface="Monotype Sorts" pitchFamily="2" charset="2"/>
              </a:rPr>
              <a:t>的显示方式</a:t>
            </a:r>
          </a:p>
        </p:txBody>
      </p:sp>
      <p:sp>
        <p:nvSpPr>
          <p:cNvPr id="494595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solidFill>
              <a:schemeClr val="bg2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zh-CN" altLang="zh-CN" sz="2800" dirty="0" smtClean="0"/>
              <a:t>图形显示方式</a:t>
            </a:r>
            <a:endParaRPr lang="en-US" altLang="zh-CN" sz="2800" dirty="0"/>
          </a:p>
          <a:p>
            <a:pPr lvl="1" eaLnBrk="1" hangingPunct="1">
              <a:defRPr/>
            </a:pPr>
            <a:r>
              <a:rPr lang="zh-CN" altLang="zh-CN" sz="2400" dirty="0" smtClean="0"/>
              <a:t>嵌入式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sym typeface="Monotype Sorts" pitchFamily="2" charset="2"/>
              </a:rPr>
              <a:t>：直接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sym typeface="Monotype Sorts" pitchFamily="2" charset="2"/>
              </a:rPr>
              <a:t>放置在文本的插入点处，占据了文本位置 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sym typeface="Monotype Sorts" pitchFamily="2" charset="2"/>
              </a:rPr>
              <a:t>浮动式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sym typeface="Monotype Sorts" pitchFamily="2" charset="2"/>
              </a:rPr>
              <a:t>：四周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sym typeface="Monotype Sorts" pitchFamily="2" charset="2"/>
              </a:rPr>
              <a:t>型、紧密型、浮于文字上方、浮于文字下方、穿越型、上下型 </a:t>
            </a: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302" y="3156952"/>
            <a:ext cx="4582953" cy="3205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1765612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ym typeface="Monotype Sorts" pitchFamily="2" charset="2"/>
              </a:rPr>
              <a:t>三、</a:t>
            </a:r>
            <a:r>
              <a:rPr lang="zh-CN" altLang="zh-CN" sz="3200" dirty="0" smtClean="0">
                <a:effectLst/>
              </a:rPr>
              <a:t>图形</a:t>
            </a:r>
            <a:r>
              <a:rPr lang="zh-CN" altLang="zh-CN" sz="3200" dirty="0">
                <a:effectLst/>
              </a:rPr>
              <a:t>的基本操作</a:t>
            </a:r>
            <a:endParaRPr lang="zh-CN" altLang="en-US" sz="3200" dirty="0" smtClean="0">
              <a:latin typeface="隶书" pitchFamily="49" charset="-122"/>
            </a:endParaRPr>
          </a:p>
        </p:txBody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ym typeface="Monotype Sorts" pitchFamily="2" charset="2"/>
              </a:rPr>
              <a:t>实训内容：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（教材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P211-216）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插入来自文件的图片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改变图形的环绕方式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调整图形的大小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拖动和微移图形位置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按比例裁剪图片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将图片裁剪为形状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设置图片效果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设置图片格式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组合多个</a:t>
            </a:r>
            <a:r>
              <a:rPr lang="zh-CN" altLang="zh-CN" sz="2400" dirty="0" smtClean="0">
                <a:effectLst/>
              </a:rPr>
              <a:t>图形</a:t>
            </a:r>
            <a:endParaRPr lang="en-US" altLang="zh-CN" sz="1800" dirty="0" smtClean="0">
              <a:solidFill>
                <a:srgbClr val="0033CC"/>
              </a:solidFill>
              <a:sym typeface="Monotype Sorts" pitchFamily="2" charset="2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四</a:t>
            </a:r>
            <a:r>
              <a:rPr lang="zh-CN" altLang="en-US" sz="3200" dirty="0" smtClean="0">
                <a:sym typeface="Monotype Sorts" pitchFamily="2" charset="2"/>
              </a:rPr>
              <a:t>、</a:t>
            </a:r>
            <a:r>
              <a:rPr lang="zh-CN" altLang="zh-CN" sz="3200" dirty="0">
                <a:effectLst/>
              </a:rPr>
              <a:t>艺术字和</a:t>
            </a:r>
            <a:r>
              <a:rPr lang="en-US" altLang="zh-CN" sz="3200" dirty="0">
                <a:effectLst/>
              </a:rPr>
              <a:t>SmartArt</a:t>
            </a:r>
            <a:r>
              <a:rPr lang="zh-CN" altLang="zh-CN" sz="3200" dirty="0">
                <a:effectLst/>
              </a:rPr>
              <a:t>图形的应用</a:t>
            </a:r>
            <a:endParaRPr lang="zh-CN" altLang="en-US" sz="3200" dirty="0" smtClean="0">
              <a:latin typeface="隶书" pitchFamily="49" charset="-122"/>
            </a:endParaRPr>
          </a:p>
        </p:txBody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/>
              <a:t>要求：</a:t>
            </a:r>
            <a:r>
              <a:rPr lang="zh-CN" altLang="zh-CN" sz="2800" dirty="0" smtClean="0"/>
              <a:t>创建</a:t>
            </a:r>
            <a:r>
              <a:rPr lang="zh-CN" altLang="zh-CN" sz="2800" dirty="0"/>
              <a:t>如</a:t>
            </a:r>
            <a:r>
              <a:rPr lang="zh-CN" altLang="zh-CN" sz="2800" dirty="0" smtClean="0"/>
              <a:t>图所</a:t>
            </a:r>
            <a:r>
              <a:rPr lang="zh-CN" altLang="zh-CN" sz="2800" dirty="0"/>
              <a:t>示的</a:t>
            </a:r>
            <a:r>
              <a:rPr lang="en-US" altLang="zh-CN" sz="2800" dirty="0"/>
              <a:t>SmartArt</a:t>
            </a:r>
            <a:r>
              <a:rPr lang="zh-CN" altLang="zh-CN" sz="2800" dirty="0" smtClean="0"/>
              <a:t>图形</a:t>
            </a:r>
            <a:r>
              <a:rPr lang="zh-CN" altLang="en-US" sz="2800" dirty="0" smtClean="0"/>
              <a:t>。</a:t>
            </a:r>
            <a:endParaRPr lang="en-US" altLang="zh-CN" sz="2400" dirty="0" smtClean="0">
              <a:solidFill>
                <a:srgbClr val="0000CC"/>
              </a:solidFill>
              <a:sym typeface="Monotype Sorts" pitchFamily="2" charset="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35696" y="2348880"/>
            <a:ext cx="5616624" cy="34728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8667537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ym typeface="Monotype Sorts" pitchFamily="2" charset="2"/>
              </a:rPr>
              <a:t>三、</a:t>
            </a:r>
            <a:r>
              <a:rPr lang="zh-CN" altLang="zh-CN" sz="3200" dirty="0" smtClean="0">
                <a:effectLst/>
              </a:rPr>
              <a:t>图形</a:t>
            </a:r>
            <a:r>
              <a:rPr lang="zh-CN" altLang="zh-CN" sz="3200" dirty="0">
                <a:effectLst/>
              </a:rPr>
              <a:t>的基本操作</a:t>
            </a:r>
            <a:endParaRPr lang="zh-CN" altLang="en-US" sz="3200" dirty="0" smtClean="0">
              <a:latin typeface="隶书" pitchFamily="49" charset="-122"/>
            </a:endParaRPr>
          </a:p>
        </p:txBody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ym typeface="Monotype Sorts" pitchFamily="2" charset="2"/>
              </a:rPr>
              <a:t>实训内容：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（教材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P217-223）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插入“艺术字”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修改“艺术字”形状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创建</a:t>
            </a:r>
            <a:r>
              <a:rPr lang="en-US" altLang="zh-CN" sz="2400" dirty="0">
                <a:effectLst/>
              </a:rPr>
              <a:t>SmartArt</a:t>
            </a:r>
            <a:r>
              <a:rPr lang="zh-CN" altLang="zh-CN" sz="2400" dirty="0">
                <a:effectLst/>
              </a:rPr>
              <a:t>图形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添加</a:t>
            </a:r>
            <a:r>
              <a:rPr lang="en-US" altLang="zh-CN" sz="2400" dirty="0">
                <a:effectLst/>
              </a:rPr>
              <a:t>SmartArt</a:t>
            </a:r>
            <a:r>
              <a:rPr lang="zh-CN" altLang="zh-CN" sz="2400" dirty="0">
                <a:effectLst/>
              </a:rPr>
              <a:t>图形元素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更改</a:t>
            </a:r>
            <a:r>
              <a:rPr lang="en-US" altLang="zh-CN" sz="2400" dirty="0">
                <a:effectLst/>
              </a:rPr>
              <a:t>SmartArt</a:t>
            </a:r>
            <a:r>
              <a:rPr lang="zh-CN" altLang="zh-CN" sz="2400" dirty="0">
                <a:effectLst/>
              </a:rPr>
              <a:t>图形的颜色和样式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显示或隐藏“文本”窗格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在</a:t>
            </a:r>
            <a:r>
              <a:rPr lang="en-US" altLang="zh-CN" sz="2400" dirty="0">
                <a:effectLst/>
              </a:rPr>
              <a:t>SmartArt</a:t>
            </a:r>
            <a:r>
              <a:rPr lang="zh-CN" altLang="zh-CN" sz="2400" dirty="0">
                <a:effectLst/>
              </a:rPr>
              <a:t>图形中添加项目符号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>
                <a:effectLst/>
              </a:rPr>
              <a:t>在</a:t>
            </a:r>
            <a:r>
              <a:rPr lang="en-US" altLang="zh-CN" sz="2400" dirty="0">
                <a:effectLst/>
              </a:rPr>
              <a:t>SmartArt</a:t>
            </a:r>
            <a:r>
              <a:rPr lang="zh-CN" altLang="zh-CN" sz="2400" dirty="0">
                <a:effectLst/>
              </a:rPr>
              <a:t>图形中输入文本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CN" altLang="zh-CN" sz="2400" dirty="0"/>
              <a:t>调整</a:t>
            </a:r>
            <a:r>
              <a:rPr lang="en-US" altLang="zh-CN" sz="2400" dirty="0"/>
              <a:t>SmartArt</a:t>
            </a:r>
            <a:r>
              <a:rPr lang="zh-CN" altLang="zh-CN" sz="2400" dirty="0"/>
              <a:t>图形的大小</a:t>
            </a:r>
            <a:endParaRPr lang="en-US" altLang="zh-CN" sz="4800" dirty="0" smtClean="0">
              <a:solidFill>
                <a:srgbClr val="0033CC"/>
              </a:solidFill>
              <a:sym typeface="Monotype Sort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903803117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课余作业布置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预习</a:t>
            </a:r>
          </a:p>
          <a:p>
            <a:pPr lvl="1" eaLnBrk="1" hangingPunct="1"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章目录和样式</a:t>
            </a:r>
            <a:endParaRPr lang="zh-CN" altLang="en-US" dirty="0" smtClean="0"/>
          </a:p>
          <a:p>
            <a:pPr lvl="1" eaLnBrk="1" hangingPunct="1">
              <a:defRPr/>
            </a:pPr>
            <a:endParaRPr lang="zh-CN" altLang="en-US" dirty="0" smtClean="0"/>
          </a:p>
          <a:p>
            <a:pPr eaLnBrk="1" hangingPunct="1">
              <a:defRPr/>
            </a:pPr>
            <a:r>
              <a:rPr lang="zh-CN" altLang="en-US" dirty="0" smtClean="0"/>
              <a:t>思考题</a:t>
            </a:r>
          </a:p>
          <a:p>
            <a:pPr lvl="1" eaLnBrk="1" hangingPunct="1">
              <a:defRPr/>
            </a:pPr>
            <a:r>
              <a:rPr lang="zh-CN" altLang="en-US" dirty="0" smtClean="0"/>
              <a:t>图形的显示方式有哪些？ </a:t>
            </a:r>
          </a:p>
          <a:p>
            <a:pPr lvl="1" eaLnBrk="1" hangingPunct="1">
              <a:defRPr/>
            </a:pPr>
            <a:r>
              <a:rPr lang="zh-CN" altLang="en-US" dirty="0" smtClean="0"/>
              <a:t>如何组合图形？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  <a:r>
              <a:rPr lang="en-US" altLang="zh-CN" smtClean="0"/>
              <a:t>&amp;</a:t>
            </a:r>
            <a:r>
              <a:rPr lang="zh-CN" altLang="en-US" smtClean="0"/>
              <a:t>提问</a:t>
            </a:r>
          </a:p>
        </p:txBody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en-US" altLang="zh-CN" sz="2800" dirty="0" smtClean="0">
                <a:latin typeface="Arial"/>
              </a:rPr>
              <a:t>“</a:t>
            </a:r>
            <a:r>
              <a:rPr lang="zh-CN" altLang="en-US" sz="2800" dirty="0" smtClean="0"/>
              <a:t>擦除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zh-CN" altLang="en-US" sz="2800" dirty="0" smtClean="0"/>
              <a:t>按钮有哪些作用？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答：（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）删除表格的边框线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即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合并单元格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。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（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）隐藏表格的边框线。</a:t>
            </a:r>
            <a:endParaRPr lang="zh-CN" altLang="en-US" sz="1800" dirty="0" smtClean="0"/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zh-CN" altLang="en-US" sz="2800" dirty="0" smtClean="0"/>
              <a:t>如何将单元格的内容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zh-CN" altLang="en-US" sz="2800" dirty="0" smtClean="0"/>
              <a:t>中部居中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en-US" altLang="zh-CN" sz="2800" dirty="0" smtClean="0"/>
              <a:t>?</a:t>
            </a:r>
          </a:p>
          <a:p>
            <a:pPr marL="990600" lvl="1" indent="-533400" eaLnBrk="1" hangingPunct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答：右击单元格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→单击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单元格对齐方式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 →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……</a:t>
            </a:r>
            <a:endParaRPr lang="en-US" altLang="zh-CN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  <a:sym typeface="Monotype Sorts" pitchFamily="2" charset="2"/>
            </a:endParaRPr>
          </a:p>
          <a:p>
            <a:pPr marL="990600" lvl="1" indent="-533400" eaLnBrk="1" hangingPunct="1">
              <a:buFont typeface="Wingdings" pitchFamily="2" charset="2"/>
              <a:buNone/>
              <a:defRPr/>
            </a:pPr>
            <a:endParaRPr lang="en-US" altLang="zh-CN" sz="2000" dirty="0" smtClean="0">
              <a:solidFill>
                <a:srgbClr val="0000CC"/>
              </a:solidFill>
            </a:endParaRPr>
          </a:p>
          <a:p>
            <a:pPr marL="990600" lvl="1" indent="-533400" eaLnBrk="1" hangingPunct="1">
              <a:buFont typeface="Wingdings" pitchFamily="2" charset="2"/>
              <a:buAutoNum type="arabicPeriod"/>
              <a:defRPr/>
            </a:pPr>
            <a:endParaRPr lang="en-US" altLang="zh-CN" sz="2400" dirty="0" smtClean="0"/>
          </a:p>
          <a:p>
            <a:pPr marL="990600" lvl="1" indent="-533400" eaLnBrk="1" hangingPunct="1">
              <a:buFont typeface="Wingdings" pitchFamily="2" charset="2"/>
              <a:buAutoNum type="arabicPeriod"/>
              <a:defRPr/>
            </a:pPr>
            <a:endParaRPr lang="en-US" altLang="zh-CN" sz="2400" dirty="0" smtClean="0"/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zh-CN" altLang="en-US" sz="2800" dirty="0" smtClean="0"/>
              <a:t>如何将表格中的文字竖排显示？</a:t>
            </a:r>
            <a:endParaRPr lang="en-US" altLang="zh-CN" sz="2800" dirty="0" smtClean="0"/>
          </a:p>
          <a:p>
            <a:pPr marL="1009650" lvl="1" indent="-609600" eaLnBrk="1" hangingPunct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答：切换到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“布局”选项卡</a:t>
            </a:r>
            <a:endParaRPr lang="en-US" altLang="zh-CN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  <a:sym typeface="Monotype Sorts" pitchFamily="2" charset="2"/>
            </a:endParaRPr>
          </a:p>
          <a:p>
            <a:pPr marL="1009650" lvl="1" indent="-609600" eaLnBrk="1" hangingPunct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→单击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对齐方式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组中的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文字方向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命令→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…</a:t>
            </a:r>
            <a:r>
              <a:rPr lang="zh-CN" altLang="en-US" sz="2000" dirty="0" smtClean="0">
                <a:solidFill>
                  <a:srgbClr val="0000CC"/>
                </a:solidFill>
              </a:rPr>
              <a:t> </a:t>
            </a:r>
          </a:p>
        </p:txBody>
      </p:sp>
      <p:graphicFrame>
        <p:nvGraphicFramePr>
          <p:cNvPr id="492550" name="Object 6"/>
          <p:cNvGraphicFramePr>
            <a:graphicFrameLocks noChangeAspect="1"/>
          </p:cNvGraphicFramePr>
          <p:nvPr/>
        </p:nvGraphicFramePr>
        <p:xfrm>
          <a:off x="4357688" y="2928938"/>
          <a:ext cx="42672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8" r:id="rId3" imgW="2886478" imgH="1238423" progId="Paint.Picture">
                  <p:embed/>
                </p:oleObj>
              </mc:Choice>
              <mc:Fallback>
                <p:oleObj r:id="rId3" imgW="2886478" imgH="123842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8" y="2928938"/>
                        <a:ext cx="4267200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25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759074"/>
              </p:ext>
            </p:extLst>
          </p:nvPr>
        </p:nvGraphicFramePr>
        <p:xfrm>
          <a:off x="6876256" y="4869160"/>
          <a:ext cx="1293813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位图图像" r:id="rId5" imgW="1276190" imgH="1666667" progId="Paint.Picture">
                  <p:embed/>
                </p:oleObj>
              </mc:Choice>
              <mc:Fallback>
                <p:oleObj name="位图图像" r:id="rId5" imgW="1276190" imgH="166666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4869160"/>
                        <a:ext cx="1293813" cy="168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324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9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49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2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  <a:r>
              <a:rPr lang="en-US" altLang="zh-CN" smtClean="0"/>
              <a:t>&amp;</a:t>
            </a:r>
            <a:r>
              <a:rPr lang="zh-CN" altLang="en-US" smtClean="0"/>
              <a:t>提问</a:t>
            </a:r>
          </a:p>
        </p:txBody>
      </p:sp>
      <p:sp>
        <p:nvSpPr>
          <p:cNvPr id="49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 startAt="4"/>
              <a:defRPr/>
            </a:pPr>
            <a:r>
              <a:rPr lang="zh-CN" altLang="en-US" sz="2400" dirty="0" smtClean="0"/>
              <a:t>如何将文本转换成表格？能将表格转换成文本吗？</a:t>
            </a:r>
          </a:p>
          <a:p>
            <a:pPr marL="1009650" lvl="1" indent="-609600" eaLnBrk="1" hangingPunct="1"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答：（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）选定要转换的文本后，</a:t>
            </a:r>
            <a:r>
              <a:rPr lang="zh-CN" altLang="en-US" sz="2000" dirty="0">
                <a:solidFill>
                  <a:srgbClr val="0000CC"/>
                </a:solidFill>
              </a:rPr>
              <a:t>切换到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“插入”</a:t>
            </a:r>
            <a:r>
              <a:rPr lang="zh-CN" altLang="en-US" sz="2000" dirty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选项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 pitchFamily="2" charset="2"/>
              </a:rPr>
              <a:t>卡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→单击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表格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”</a:t>
            </a:r>
            <a:r>
              <a:rPr lang="zh-CN" altLang="en-US" sz="2000" dirty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组中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的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表格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→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文本转换成表格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”……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。 （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）能。</a:t>
            </a:r>
            <a:endParaRPr lang="en-US" altLang="zh-CN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2">
              <a:buFontTx/>
              <a:buNone/>
              <a:defRPr/>
            </a:pPr>
            <a:endParaRPr lang="zh-CN" altLang="en-US" sz="2000" dirty="0" smtClean="0"/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 startAt="4"/>
              <a:defRPr/>
            </a:pPr>
            <a:r>
              <a:rPr lang="zh-CN" altLang="en-US" sz="2400" dirty="0" smtClean="0"/>
              <a:t>表格自动调整的方式有哪些？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答：（</a:t>
            </a:r>
            <a:r>
              <a:rPr lang="en-US" altLang="zh-CN" sz="2000" dirty="0" smtClean="0">
                <a:solidFill>
                  <a:srgbClr val="0000CC"/>
                </a:solidFill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</a:rPr>
              <a:t>）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固定列宽。</a:t>
            </a:r>
            <a:r>
              <a:rPr lang="zh-CN" altLang="en-US" sz="2000" dirty="0" smtClean="0">
                <a:solidFill>
                  <a:srgbClr val="0000CC"/>
                </a:solidFill>
              </a:rPr>
              <a:t>                 （</a:t>
            </a:r>
            <a:r>
              <a:rPr lang="en-US" altLang="zh-CN" sz="2000" dirty="0" smtClean="0">
                <a:solidFill>
                  <a:srgbClr val="0000CC"/>
                </a:solidFill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</a:rPr>
              <a:t>）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根据内容调整表格。</a:t>
            </a:r>
            <a:endParaRPr lang="zh-CN" altLang="en-US" sz="2000" dirty="0" smtClean="0">
              <a:solidFill>
                <a:srgbClr val="0000CC"/>
              </a:solidFill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       （</a:t>
            </a:r>
            <a:r>
              <a:rPr lang="en-US" altLang="zh-CN" sz="2000" dirty="0" smtClean="0">
                <a:solidFill>
                  <a:srgbClr val="0000CC"/>
                </a:solidFill>
              </a:rPr>
              <a:t>3</a:t>
            </a:r>
            <a:r>
              <a:rPr lang="zh-CN" altLang="en-US" sz="2000" dirty="0" smtClean="0">
                <a:solidFill>
                  <a:srgbClr val="0000CC"/>
                </a:solidFill>
              </a:rPr>
              <a:t>）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根据窗口调整表格。 </a:t>
            </a:r>
            <a:r>
              <a:rPr lang="zh-CN" altLang="en-US" sz="2000" dirty="0" smtClean="0">
                <a:solidFill>
                  <a:srgbClr val="0000CC"/>
                </a:solidFill>
              </a:rPr>
              <a:t> （</a:t>
            </a:r>
            <a:r>
              <a:rPr lang="en-US" altLang="zh-CN" sz="2000" dirty="0" smtClean="0">
                <a:solidFill>
                  <a:srgbClr val="0000CC"/>
                </a:solidFill>
              </a:rPr>
              <a:t>4</a:t>
            </a:r>
            <a:r>
              <a:rPr lang="zh-CN" altLang="en-US" sz="2000" dirty="0" smtClean="0">
                <a:solidFill>
                  <a:srgbClr val="0000CC"/>
                </a:solidFill>
              </a:rPr>
              <a:t>）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平均分布各行。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    </a:t>
            </a:r>
            <a:r>
              <a:rPr lang="zh-CN" altLang="en-US" sz="2000" dirty="0" smtClean="0">
                <a:solidFill>
                  <a:srgbClr val="0000CC"/>
                </a:solidFill>
              </a:rPr>
              <a:t>（</a:t>
            </a:r>
            <a:r>
              <a:rPr lang="en-US" altLang="zh-CN" sz="2000" dirty="0" smtClean="0">
                <a:solidFill>
                  <a:srgbClr val="0000CC"/>
                </a:solidFill>
              </a:rPr>
              <a:t>5</a:t>
            </a:r>
            <a:r>
              <a:rPr lang="zh-CN" altLang="en-US" sz="2000" dirty="0" smtClean="0">
                <a:solidFill>
                  <a:srgbClr val="0000CC"/>
                </a:solidFill>
              </a:rPr>
              <a:t>）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平均分布各列。</a:t>
            </a:r>
            <a:endParaRPr lang="en-US" altLang="zh-CN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  <a:sym typeface="Monotype Sorts" pitchFamily="2" charset="2"/>
            </a:endParaRPr>
          </a:p>
          <a:p>
            <a:pPr lvl="2">
              <a:buFontTx/>
              <a:buNone/>
              <a:defRPr/>
            </a:pPr>
            <a:endParaRPr lang="zh-CN" altLang="en-US" sz="2000" dirty="0" smtClean="0"/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 startAt="4"/>
              <a:defRPr/>
            </a:pPr>
            <a:r>
              <a:rPr lang="zh-CN" altLang="en-US" sz="2400" dirty="0" smtClean="0"/>
              <a:t>调整表格的行高有哪些方法？</a:t>
            </a:r>
          </a:p>
          <a:p>
            <a:pPr marL="990600" lvl="1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手动调整、自动调整、在对话框中精确设置。</a:t>
            </a:r>
            <a:endParaRPr lang="en-US" altLang="zh-CN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  <a:sym typeface="Monotype Sorts" pitchFamily="2" charset="2"/>
            </a:endParaRPr>
          </a:p>
          <a:p>
            <a:pPr marL="1390650" lvl="2" indent="-533400" eaLnBrk="1" hangingPunct="1">
              <a:lnSpc>
                <a:spcPct val="90000"/>
              </a:lnSpc>
              <a:buFontTx/>
              <a:buNone/>
              <a:defRPr/>
            </a:pPr>
            <a:endParaRPr lang="zh-CN" altLang="en-US" sz="1600" dirty="0" smtClean="0"/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 startAt="7"/>
              <a:defRPr/>
            </a:pPr>
            <a:r>
              <a:rPr lang="en-US" altLang="zh-CN" sz="2400" dirty="0" smtClean="0"/>
              <a:t>WORD</a:t>
            </a:r>
            <a:r>
              <a:rPr lang="zh-CN" altLang="en-US" sz="2400" dirty="0" smtClean="0"/>
              <a:t>表格中数据的计算有哪两种方法？</a:t>
            </a:r>
            <a:endParaRPr lang="en-US" altLang="zh-CN" sz="2400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答：（</a:t>
            </a:r>
            <a:r>
              <a:rPr lang="en-US" altLang="zh-CN" sz="2000" dirty="0" smtClean="0">
                <a:solidFill>
                  <a:srgbClr val="0000CC"/>
                </a:solidFill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</a:rPr>
              <a:t>）调用函数。      （</a:t>
            </a:r>
            <a:r>
              <a:rPr lang="en-US" altLang="zh-CN" sz="2000" dirty="0" smtClean="0">
                <a:solidFill>
                  <a:srgbClr val="0000CC"/>
                </a:solidFill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</a:rPr>
              <a:t>）用户自行创建公式。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21724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0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0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0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90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904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04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2604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章  </a:t>
            </a:r>
            <a:r>
              <a:rPr lang="en-US" altLang="zh-CN" dirty="0" smtClean="0"/>
              <a:t>Word </a:t>
            </a:r>
            <a:r>
              <a:rPr lang="en-US" altLang="zh-CN" dirty="0" smtClean="0"/>
              <a:t>2010 </a:t>
            </a:r>
            <a:r>
              <a:rPr lang="zh-CN" altLang="en-US" dirty="0" smtClean="0"/>
              <a:t>的使用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 </a:t>
            </a:r>
            <a:r>
              <a:rPr lang="zh-CN" altLang="en-US" sz="2400" dirty="0" smtClean="0"/>
              <a:t>               </a:t>
            </a: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  <a:latin typeface="Arial"/>
              </a:rPr>
              <a:t>5</a:t>
            </a: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讲  </a:t>
            </a:r>
            <a:r>
              <a:rPr lang="en-US" altLang="zh-CN" sz="2800" dirty="0" smtClean="0">
                <a:solidFill>
                  <a:schemeClr val="hlink"/>
                </a:solidFill>
              </a:rPr>
              <a:t>Word</a:t>
            </a:r>
            <a:r>
              <a:rPr lang="zh-CN" altLang="en-US" sz="2800" dirty="0" smtClean="0">
                <a:solidFill>
                  <a:schemeClr val="hlink"/>
                </a:solidFill>
              </a:rPr>
              <a:t>的图文混</a:t>
            </a:r>
            <a:r>
              <a:rPr lang="zh-CN" altLang="en-US" sz="2800" dirty="0" smtClean="0">
                <a:solidFill>
                  <a:schemeClr val="hlink"/>
                </a:solidFill>
              </a:rPr>
              <a:t>排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44851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353425" cy="47529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认知目标：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宋体" pitchFamily="2" charset="-122"/>
              </a:rPr>
              <a:t>理解图形的作用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了解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图形的类别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了解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图形的</a:t>
            </a:r>
            <a:r>
              <a:rPr lang="zh-CN" altLang="en-US" sz="2400" dirty="0" smtClean="0"/>
              <a:t>显示方式</a:t>
            </a:r>
            <a:endParaRPr lang="zh-CN" altLang="en-US" sz="2400" dirty="0" smtClean="0"/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能力目标：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掌握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各种图形的插入方法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熟悉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各种图形的基本编辑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1874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章  </a:t>
            </a:r>
            <a:r>
              <a:rPr lang="en-US" altLang="zh-CN" dirty="0"/>
              <a:t>Word 2010 </a:t>
            </a:r>
            <a:r>
              <a:rPr lang="zh-CN" altLang="en-US" dirty="0"/>
              <a:t>的使用</a:t>
            </a:r>
            <a:br>
              <a:rPr lang="zh-CN" altLang="en-US" dirty="0"/>
            </a:br>
            <a:r>
              <a:rPr lang="zh-CN" altLang="en-US" sz="4000" dirty="0"/>
              <a:t>        </a:t>
            </a:r>
            <a:r>
              <a:rPr lang="zh-CN" altLang="en-US" sz="4000" dirty="0" smtClean="0"/>
              <a:t>  </a:t>
            </a: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  <a:latin typeface="Arial"/>
              </a:rPr>
              <a:t>5</a:t>
            </a: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讲  </a:t>
            </a:r>
            <a:r>
              <a:rPr lang="en-US" altLang="zh-CN" sz="2800" dirty="0">
                <a:solidFill>
                  <a:schemeClr val="hlink"/>
                </a:solidFill>
              </a:rPr>
              <a:t>Word</a:t>
            </a:r>
            <a:r>
              <a:rPr lang="zh-CN" altLang="en-US" sz="2800" dirty="0">
                <a:solidFill>
                  <a:schemeClr val="hlink"/>
                </a:solidFill>
              </a:rPr>
              <a:t>的图文混</a:t>
            </a:r>
            <a:r>
              <a:rPr lang="zh-CN" altLang="en-US" sz="2800" dirty="0" smtClean="0">
                <a:solidFill>
                  <a:schemeClr val="hlink"/>
                </a:solidFill>
              </a:rPr>
              <a:t>排</a:t>
            </a:r>
            <a:endParaRPr lang="zh-CN" altLang="en-US" sz="1600" dirty="0" smtClean="0">
              <a:solidFill>
                <a:schemeClr val="hlink"/>
              </a:solidFill>
            </a:endParaRPr>
          </a:p>
        </p:txBody>
      </p:sp>
      <p:sp>
        <p:nvSpPr>
          <p:cNvPr id="4505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353425" cy="4752975"/>
          </a:xfrm>
        </p:spPr>
        <p:txBody>
          <a:bodyPr/>
          <a:lstStyle/>
          <a:p>
            <a:pPr eaLnBrk="1" hangingPunct="1">
              <a:lnSpc>
                <a:spcPts val="4400"/>
              </a:lnSpc>
              <a:buFont typeface="Wingdings" pitchFamily="2" charset="2"/>
              <a:buNone/>
              <a:defRPr/>
            </a:pPr>
            <a:r>
              <a:rPr lang="zh-CN" altLang="en-US" sz="2800" dirty="0" smtClean="0"/>
              <a:t>实训项目 ：</a:t>
            </a:r>
          </a:p>
          <a:p>
            <a:pPr lvl="1" eaLnBrk="1" hangingPunct="1">
              <a:lnSpc>
                <a:spcPts val="44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：设置图形的显示方式</a:t>
            </a:r>
          </a:p>
          <a:p>
            <a:pPr lvl="1" eaLnBrk="1" hangingPunct="1">
              <a:lnSpc>
                <a:spcPts val="44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：自选图形的使用</a:t>
            </a:r>
          </a:p>
          <a:p>
            <a:pPr lvl="1" eaLnBrk="1" hangingPunct="1">
              <a:lnSpc>
                <a:spcPts val="44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：文本框的使用</a:t>
            </a:r>
          </a:p>
          <a:p>
            <a:pPr lvl="1" eaLnBrk="1" hangingPunct="1">
              <a:lnSpc>
                <a:spcPts val="44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：艺术字的使用</a:t>
            </a:r>
          </a:p>
          <a:p>
            <a:pPr lvl="1" eaLnBrk="1" hangingPunct="1">
              <a:lnSpc>
                <a:spcPts val="44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：图片的使用</a:t>
            </a:r>
          </a:p>
          <a:p>
            <a:pPr lvl="1" eaLnBrk="1" hangingPunct="1">
              <a:lnSpc>
                <a:spcPts val="44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：综合应用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sym typeface="Monotype Sorts" pitchFamily="2" charset="2"/>
              </a:rPr>
              <a:t>一、</a:t>
            </a:r>
            <a:r>
              <a:rPr lang="en-US" altLang="zh-CN" smtClean="0"/>
              <a:t>Word</a:t>
            </a:r>
            <a:r>
              <a:rPr lang="zh-CN" altLang="en-US" smtClean="0">
                <a:sym typeface="Monotype Sorts" pitchFamily="2" charset="2"/>
              </a:rPr>
              <a:t>图形的基本类型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ym typeface="Monotype Sorts" pitchFamily="2" charset="2"/>
              </a:rPr>
              <a:t>形状</a:t>
            </a:r>
            <a:endParaRPr lang="zh-CN" altLang="en-US" sz="2800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r>
              <a:rPr lang="zh-CN" altLang="en-US" sz="2400" dirty="0" smtClean="0">
                <a:effectLst/>
              </a:rPr>
              <a:t>包括：</a:t>
            </a:r>
            <a:r>
              <a:rPr lang="zh-CN" altLang="zh-CN" sz="2400" dirty="0" smtClean="0">
                <a:effectLst/>
              </a:rPr>
              <a:t>线条</a:t>
            </a:r>
            <a:r>
              <a:rPr lang="zh-CN" altLang="zh-CN" sz="2400" dirty="0">
                <a:effectLst/>
              </a:rPr>
              <a:t>、基本形状、箭头、流程图、标注、星与旗帜</a:t>
            </a:r>
            <a:r>
              <a:rPr lang="zh-CN" altLang="zh-CN" sz="2400" dirty="0" smtClean="0">
                <a:effectLst/>
              </a:rPr>
              <a:t>等</a:t>
            </a:r>
            <a:r>
              <a:rPr lang="zh-CN" altLang="en-US" sz="2400" dirty="0" smtClean="0">
                <a:effectLst/>
              </a:rPr>
              <a:t>。</a:t>
            </a:r>
            <a:endParaRPr lang="en-US" altLang="zh-CN" sz="2400" dirty="0" smtClean="0">
              <a:effectLst/>
            </a:endParaRPr>
          </a:p>
          <a:p>
            <a:pPr lvl="1" eaLnBrk="1" hangingPunct="1">
              <a:defRPr/>
            </a:pPr>
            <a:r>
              <a:rPr lang="zh-CN" altLang="zh-CN" sz="2400" dirty="0" smtClean="0">
                <a:effectLst/>
              </a:rPr>
              <a:t>形状</a:t>
            </a:r>
            <a:r>
              <a:rPr lang="zh-CN" altLang="zh-CN" sz="2400" dirty="0">
                <a:effectLst/>
              </a:rPr>
              <a:t>样式库</a:t>
            </a:r>
            <a:endParaRPr lang="zh-CN" altLang="en-US" sz="2400" dirty="0" smtClean="0">
              <a:sym typeface="Monotype Sorts" pitchFamily="2" charset="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551883"/>
            <a:ext cx="2088232" cy="3757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94772"/>
            <a:ext cx="2952328" cy="32145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sym typeface="Monotype Sorts" pitchFamily="2" charset="2"/>
              </a:rPr>
              <a:t>一、</a:t>
            </a:r>
            <a:r>
              <a:rPr lang="en-US" altLang="zh-CN" smtClean="0"/>
              <a:t>Word</a:t>
            </a:r>
            <a:r>
              <a:rPr lang="zh-CN" altLang="en-US" smtClean="0">
                <a:sym typeface="Monotype Sorts" pitchFamily="2" charset="2"/>
              </a:rPr>
              <a:t>图形的基本类型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ym typeface="Monotype Sorts" pitchFamily="2" charset="2"/>
              </a:rPr>
              <a:t>艺术</a:t>
            </a:r>
            <a:r>
              <a:rPr lang="zh-CN" altLang="en-US" dirty="0" smtClean="0">
                <a:sym typeface="Monotype Sorts" pitchFamily="2" charset="2"/>
              </a:rPr>
              <a:t>字</a:t>
            </a:r>
          </a:p>
          <a:p>
            <a:pPr lvl="1" eaLnBrk="1" hangingPunct="1">
              <a:defRPr/>
            </a:pPr>
            <a:r>
              <a:rPr lang="zh-CN" altLang="zh-CN" sz="2400" dirty="0">
                <a:effectLst/>
              </a:rPr>
              <a:t>艺术字是一个文字样式</a:t>
            </a:r>
            <a:r>
              <a:rPr lang="zh-CN" altLang="zh-CN" sz="2400" dirty="0" smtClean="0">
                <a:effectLst/>
              </a:rPr>
              <a:t>库</a:t>
            </a:r>
            <a:r>
              <a:rPr lang="zh-CN" altLang="en-US" sz="2400" dirty="0" smtClean="0">
                <a:effectLst/>
              </a:rPr>
              <a:t>，如图所示。</a:t>
            </a:r>
            <a:endParaRPr lang="zh-CN" altLang="en-US" sz="2400" dirty="0" smtClean="0">
              <a:sym typeface="Monotype Sorts" pitchFamily="2" charset="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97149"/>
            <a:ext cx="3024336" cy="3332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4355976" y="3609283"/>
            <a:ext cx="3973830" cy="1508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55142382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sym typeface="Monotype Sorts" pitchFamily="2" charset="2"/>
              </a:rPr>
              <a:t>一、</a:t>
            </a:r>
            <a:r>
              <a:rPr lang="en-US" altLang="zh-CN" smtClean="0"/>
              <a:t>Word</a:t>
            </a:r>
            <a:r>
              <a:rPr lang="zh-CN" altLang="en-US" smtClean="0">
                <a:sym typeface="Monotype Sorts" pitchFamily="2" charset="2"/>
              </a:rPr>
              <a:t>图形的基本类型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zh-CN" dirty="0" smtClean="0"/>
              <a:t>文本框</a:t>
            </a:r>
            <a:endParaRPr lang="zh-CN" altLang="en-US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r>
              <a:rPr lang="zh-CN" altLang="zh-CN" sz="2400" dirty="0">
                <a:effectLst/>
              </a:rPr>
              <a:t>是一种可移动、可调大小的文字或图形的容器，有横排文本框和竖排文本框两类</a:t>
            </a:r>
            <a:r>
              <a:rPr lang="zh-CN" altLang="en-US" sz="2400" dirty="0" smtClean="0">
                <a:effectLst/>
              </a:rPr>
              <a:t>。</a:t>
            </a:r>
            <a:endParaRPr lang="en-US" altLang="zh-CN" sz="2400" dirty="0" smtClean="0">
              <a:effectLst/>
            </a:endParaRP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24944"/>
            <a:ext cx="2670810" cy="33547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47031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sym typeface="Monotype Sorts" pitchFamily="2" charset="2"/>
              </a:rPr>
              <a:t>一、</a:t>
            </a:r>
            <a:r>
              <a:rPr lang="en-US" altLang="zh-CN" smtClean="0"/>
              <a:t>Word</a:t>
            </a:r>
            <a:r>
              <a:rPr lang="zh-CN" altLang="en-US" smtClean="0">
                <a:sym typeface="Monotype Sorts" pitchFamily="2" charset="2"/>
              </a:rPr>
              <a:t>图形的基本类型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SmartArt</a:t>
            </a:r>
            <a:r>
              <a:rPr lang="zh-CN" altLang="zh-CN" dirty="0" smtClean="0"/>
              <a:t>图形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zh-CN" sz="2400" dirty="0"/>
              <a:t>是信息和观点的视觉表示</a:t>
            </a:r>
            <a:r>
              <a:rPr lang="zh-CN" altLang="zh-CN" sz="2400" dirty="0" smtClean="0"/>
              <a:t>形式</a:t>
            </a:r>
            <a:r>
              <a:rPr lang="zh-CN" altLang="en-US" sz="2400" dirty="0" smtClean="0"/>
              <a:t>。</a:t>
            </a:r>
            <a:r>
              <a:rPr lang="zh-CN" altLang="zh-CN" sz="2400" dirty="0" smtClean="0"/>
              <a:t>包括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lvl="2">
              <a:lnSpc>
                <a:spcPts val="2800"/>
              </a:lnSpc>
            </a:pPr>
            <a:r>
              <a:rPr lang="zh-CN" altLang="zh-CN" sz="2000" dirty="0"/>
              <a:t>列表：用于无序信息。</a:t>
            </a:r>
          </a:p>
          <a:p>
            <a:pPr lvl="2">
              <a:lnSpc>
                <a:spcPts val="2800"/>
              </a:lnSpc>
            </a:pPr>
            <a:r>
              <a:rPr lang="zh-CN" altLang="zh-CN" sz="2000" dirty="0"/>
              <a:t>流程：用于显示任务或工作流程、时间线中的顺序步骤。</a:t>
            </a:r>
          </a:p>
          <a:p>
            <a:pPr lvl="2">
              <a:lnSpc>
                <a:spcPts val="2800"/>
              </a:lnSpc>
            </a:pPr>
            <a:r>
              <a:rPr lang="zh-CN" altLang="zh-CN" sz="2000" dirty="0"/>
              <a:t>循环：用于显示阶段、任务或事件的连续性。</a:t>
            </a:r>
          </a:p>
          <a:p>
            <a:pPr lvl="2">
              <a:lnSpc>
                <a:spcPts val="2800"/>
              </a:lnSpc>
            </a:pPr>
            <a:r>
              <a:rPr lang="zh-CN" altLang="zh-CN" sz="2000" dirty="0"/>
              <a:t>层次结构：用于创建组织结构图，显示非序化的层次关系或层次递进关系。</a:t>
            </a:r>
          </a:p>
          <a:p>
            <a:pPr lvl="2">
              <a:lnSpc>
                <a:spcPts val="2800"/>
              </a:lnSpc>
            </a:pPr>
            <a:r>
              <a:rPr lang="zh-CN" altLang="zh-CN" sz="2000" dirty="0"/>
              <a:t>关系：用于对连接进行图解。</a:t>
            </a:r>
          </a:p>
          <a:p>
            <a:pPr lvl="2">
              <a:lnSpc>
                <a:spcPts val="2800"/>
              </a:lnSpc>
            </a:pPr>
            <a:r>
              <a:rPr lang="zh-CN" altLang="zh-CN" sz="2000" dirty="0"/>
              <a:t>矩阵：用于显示部分与整体的关系。</a:t>
            </a:r>
          </a:p>
          <a:p>
            <a:pPr lvl="2">
              <a:lnSpc>
                <a:spcPts val="2800"/>
              </a:lnSpc>
            </a:pPr>
            <a:r>
              <a:rPr lang="zh-CN" altLang="zh-CN" sz="2000" dirty="0"/>
              <a:t>棱锥图：用于显示各部分之间的比例关系、互连关系或分层关系。</a:t>
            </a:r>
          </a:p>
          <a:p>
            <a:pPr lvl="2">
              <a:lnSpc>
                <a:spcPts val="2800"/>
              </a:lnSpc>
            </a:pPr>
            <a:r>
              <a:rPr lang="zh-CN" altLang="zh-CN" sz="2000" dirty="0"/>
              <a:t>图片：使用图片传达或强调文本内容。</a:t>
            </a:r>
            <a:endParaRPr lang="zh-CN" altLang="en-US" sz="6000" dirty="0" smtClean="0">
              <a:sym typeface="Monotype Sort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48416518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4202</TotalTime>
  <Words>1024</Words>
  <Application>Microsoft Office PowerPoint</Application>
  <PresentationFormat>全屏显示(4:3)</PresentationFormat>
  <Paragraphs>123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Comic Sans MS</vt:lpstr>
      <vt:lpstr>隶书</vt:lpstr>
      <vt:lpstr>Arial</vt:lpstr>
      <vt:lpstr>黑体</vt:lpstr>
      <vt:lpstr>Wingdings</vt:lpstr>
      <vt:lpstr>宋体</vt:lpstr>
      <vt:lpstr>仿宋_GB2312</vt:lpstr>
      <vt:lpstr>Monotype Sorts</vt:lpstr>
      <vt:lpstr>Times New Roman</vt:lpstr>
      <vt:lpstr>Crayons</vt:lpstr>
      <vt:lpstr>位图图像</vt:lpstr>
      <vt:lpstr>第4章  Word 2010 的使用 第5讲    Word的图文混排</vt:lpstr>
      <vt:lpstr>复习&amp;提问</vt:lpstr>
      <vt:lpstr>复习&amp;提问</vt:lpstr>
      <vt:lpstr>第4章  Word 2010 的使用                 第5讲  Word的图文混排</vt:lpstr>
      <vt:lpstr>第4章  Word 2010 的使用           第5讲  Word的图文混排</vt:lpstr>
      <vt:lpstr>一、Word图形的基本类型</vt:lpstr>
      <vt:lpstr>一、Word图形的基本类型</vt:lpstr>
      <vt:lpstr>一、Word图形的基本类型</vt:lpstr>
      <vt:lpstr>一、Word图形的基本类型</vt:lpstr>
      <vt:lpstr>一、Word图形的基本类型</vt:lpstr>
      <vt:lpstr>一、Word图形的基本类型</vt:lpstr>
      <vt:lpstr>一、Word图形的基本类型</vt:lpstr>
      <vt:lpstr>二、图形的显示方式</vt:lpstr>
      <vt:lpstr>二、图形的显示方式</vt:lpstr>
      <vt:lpstr>三、图形的基本操作</vt:lpstr>
      <vt:lpstr>四、艺术字和SmartArt图形的应用</vt:lpstr>
      <vt:lpstr>三、图形的基本操作</vt:lpstr>
      <vt:lpstr>课余作业布置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256</cp:revision>
  <dcterms:created xsi:type="dcterms:W3CDTF">2003-05-15T13:10:49Z</dcterms:created>
  <dcterms:modified xsi:type="dcterms:W3CDTF">2014-06-09T05:44:15Z</dcterms:modified>
</cp:coreProperties>
</file>