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9" d="100"/>
          <a:sy n="49" d="100"/>
        </p:scale>
        <p:origin x="-102" y="-2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2012/11/25</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71612"/>
            <a:ext cx="8458200" cy="1222375"/>
          </a:xfrm>
        </p:spPr>
        <p:txBody>
          <a:bodyPr/>
          <a:lstStyle/>
          <a:p>
            <a:r>
              <a:rPr lang="zh-CN" altLang="en-US" dirty="0" smtClean="0"/>
              <a:t>第七、八章  软件自动化测试、面向对象的软件测试</a:t>
            </a:r>
            <a:endParaRPr lang="zh-CN" altLang="en-US" dirty="0"/>
          </a:p>
        </p:txBody>
      </p:sp>
      <p:sp>
        <p:nvSpPr>
          <p:cNvPr id="3" name="副标题 2"/>
          <p:cNvSpPr>
            <a:spLocks noGrp="1"/>
          </p:cNvSpPr>
          <p:nvPr>
            <p:ph type="subTitle" idx="1"/>
          </p:nvPr>
        </p:nvSpPr>
        <p:spPr/>
        <p:txBody>
          <a:bodyPr/>
          <a:lstStyle/>
          <a:p>
            <a:pPr algn="ctr"/>
            <a:r>
              <a:rPr lang="zh-CN" altLang="en-US" dirty="0" smtClean="0"/>
              <a:t>宁华</a:t>
            </a:r>
            <a:endParaRPr lang="en-US" altLang="zh-CN" dirty="0" smtClean="0"/>
          </a:p>
          <a:p>
            <a:pPr algn="ctr"/>
            <a:r>
              <a:rPr lang="en-US" altLang="zh-CN" dirty="0" smtClean="0"/>
              <a:t>287263358@qq.com</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85728"/>
            <a:ext cx="8686800" cy="5794397"/>
          </a:xfrm>
        </p:spPr>
        <p:txBody>
          <a:bodyPr>
            <a:normAutofit fontScale="92500" lnSpcReduction="10000"/>
          </a:bodyPr>
          <a:lstStyle/>
          <a:p>
            <a:r>
              <a:rPr lang="zh-CN" altLang="en-US" dirty="0" smtClean="0"/>
              <a:t>动态测试工具</a:t>
            </a:r>
            <a:r>
              <a:rPr lang="en-US" dirty="0" smtClean="0"/>
              <a:t>——</a:t>
            </a:r>
            <a:r>
              <a:rPr lang="zh-CN" altLang="en-US" dirty="0" smtClean="0"/>
              <a:t>是直接执行被测程序以提供测试活动。它需要实际运行被测系统，并设置断点，向代码生成的可执行文件中插入一些监测代码，掌握断点这一时刻程序运行数据（对象属性、变量的值等），具有功能确认、接口测试、覆盖率分析、性能分析等性能。</a:t>
            </a:r>
          </a:p>
          <a:p>
            <a:r>
              <a:rPr lang="zh-CN" altLang="en-US" dirty="0" smtClean="0"/>
              <a:t>动态测试工具可以分为以下几种类型：</a:t>
            </a:r>
          </a:p>
          <a:p>
            <a:r>
              <a:rPr lang="en-US" dirty="0" smtClean="0"/>
              <a:t> (1)</a:t>
            </a:r>
            <a:r>
              <a:rPr lang="zh-CN" altLang="en-US" dirty="0" smtClean="0"/>
              <a:t>功能确认与接口测试</a:t>
            </a:r>
            <a:r>
              <a:rPr lang="en-US" dirty="0" smtClean="0"/>
              <a:t>         (2)</a:t>
            </a:r>
            <a:r>
              <a:rPr lang="zh-CN" altLang="en-US" dirty="0" smtClean="0"/>
              <a:t>覆盖测试</a:t>
            </a:r>
            <a:r>
              <a:rPr lang="en-US" dirty="0" smtClean="0"/>
              <a:t>   </a:t>
            </a:r>
            <a:endParaRPr lang="zh-CN" altLang="en-US" dirty="0" smtClean="0"/>
          </a:p>
          <a:p>
            <a:r>
              <a:rPr lang="en-US" dirty="0" smtClean="0"/>
              <a:t> (3)</a:t>
            </a:r>
            <a:r>
              <a:rPr lang="zh-CN" altLang="en-US" dirty="0" smtClean="0"/>
              <a:t>性能测试</a:t>
            </a:r>
            <a:r>
              <a:rPr lang="en-US" dirty="0" smtClean="0"/>
              <a:t>                   (4)</a:t>
            </a:r>
            <a:r>
              <a:rPr lang="zh-CN" altLang="en-US" dirty="0" smtClean="0"/>
              <a:t>内存分析</a:t>
            </a:r>
          </a:p>
          <a:p>
            <a:r>
              <a:rPr lang="zh-CN" altLang="en-US" dirty="0" smtClean="0">
                <a:solidFill>
                  <a:srgbClr val="7030A0"/>
                </a:solidFill>
              </a:rPr>
              <a:t>常用的动态工具有：</a:t>
            </a:r>
          </a:p>
          <a:p>
            <a:pPr lvl="0"/>
            <a:r>
              <a:rPr lang="en-US" dirty="0" smtClean="0"/>
              <a:t>Compuware</a:t>
            </a:r>
            <a:r>
              <a:rPr lang="zh-CN" altLang="en-US" dirty="0" smtClean="0"/>
              <a:t>公司的</a:t>
            </a:r>
            <a:r>
              <a:rPr lang="en-US" dirty="0" err="1" smtClean="0"/>
              <a:t>DevPartner</a:t>
            </a:r>
            <a:endParaRPr lang="zh-CN" altLang="en-US" dirty="0" smtClean="0"/>
          </a:p>
          <a:p>
            <a:pPr lvl="0"/>
            <a:r>
              <a:rPr lang="en-US" dirty="0" smtClean="0"/>
              <a:t>IBM</a:t>
            </a:r>
            <a:r>
              <a:rPr lang="zh-CN" altLang="en-US" dirty="0" smtClean="0"/>
              <a:t>公司的</a:t>
            </a:r>
            <a:r>
              <a:rPr lang="en-US" dirty="0" smtClean="0"/>
              <a:t> Rational</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2</a:t>
            </a:r>
            <a:r>
              <a:rPr lang="zh-CN" altLang="en-US" dirty="0" smtClean="0"/>
              <a:t>、黑盒测试</a:t>
            </a:r>
            <a:r>
              <a:rPr lang="zh-CN" altLang="en-US" dirty="0" smtClean="0"/>
              <a:t>工具</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黑盒测试工具是在明确软件产品应具有的功能的条件下，完全不考虑被测程序的内部结构和内部特性，通过测试来检验软件功能是否按照软件需求规格的说明正常工作。</a:t>
            </a:r>
          </a:p>
          <a:p>
            <a:r>
              <a:rPr lang="zh-CN" altLang="en-US" dirty="0" smtClean="0"/>
              <a:t>按照完成的职能不同，黑盒测试工具可以分为：</a:t>
            </a:r>
          </a:p>
          <a:p>
            <a:pPr lvl="0"/>
            <a:r>
              <a:rPr lang="zh-CN" altLang="en-US" dirty="0" smtClean="0"/>
              <a:t>功能测试工具</a:t>
            </a:r>
            <a:r>
              <a:rPr lang="en-US" dirty="0" smtClean="0"/>
              <a:t>——</a:t>
            </a:r>
            <a:r>
              <a:rPr lang="zh-CN" altLang="en-US" dirty="0" smtClean="0"/>
              <a:t>用于检测程序能否达到预期的功能要求并正常运行。</a:t>
            </a:r>
          </a:p>
          <a:p>
            <a:pPr lvl="0"/>
            <a:r>
              <a:rPr lang="zh-CN" altLang="en-US" dirty="0" smtClean="0"/>
              <a:t>性能测试工具</a:t>
            </a:r>
            <a:r>
              <a:rPr lang="en-US" dirty="0" smtClean="0"/>
              <a:t>——</a:t>
            </a:r>
            <a:r>
              <a:rPr lang="zh-CN" altLang="en-US" dirty="0" smtClean="0"/>
              <a:t>用于确定软件和系统的性能。</a:t>
            </a:r>
          </a:p>
          <a:p>
            <a:r>
              <a:rPr lang="zh-CN" altLang="en-US" dirty="0" smtClean="0">
                <a:solidFill>
                  <a:srgbClr val="7030A0"/>
                </a:solidFill>
              </a:rPr>
              <a:t>常用的黑盒测试工具有：</a:t>
            </a:r>
          </a:p>
          <a:p>
            <a:pPr lvl="0"/>
            <a:r>
              <a:rPr lang="en-US" dirty="0" smtClean="0"/>
              <a:t>Compuware</a:t>
            </a:r>
            <a:r>
              <a:rPr lang="zh-CN" altLang="en-US" dirty="0" smtClean="0"/>
              <a:t>公司的</a:t>
            </a:r>
            <a:r>
              <a:rPr lang="en-US" dirty="0" err="1" smtClean="0"/>
              <a:t>QACenter</a:t>
            </a:r>
            <a:r>
              <a:rPr lang="en-US" dirty="0" smtClean="0"/>
              <a:t> </a:t>
            </a:r>
            <a:endParaRPr lang="zh-CN" altLang="en-US" dirty="0" smtClean="0"/>
          </a:p>
          <a:p>
            <a:r>
              <a:rPr lang="en-US" dirty="0" smtClean="0"/>
              <a:t>IBM</a:t>
            </a:r>
            <a:r>
              <a:rPr lang="zh-CN" altLang="en-US" dirty="0" smtClean="0"/>
              <a:t>公司的</a:t>
            </a:r>
            <a:r>
              <a:rPr lang="en-US" dirty="0" smtClean="0"/>
              <a:t>Rational </a:t>
            </a:r>
            <a:r>
              <a:rPr lang="en-US" dirty="0" err="1" smtClean="0"/>
              <a:t>TeamTest</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3</a:t>
            </a:r>
            <a:r>
              <a:rPr lang="zh-CN" altLang="en-US" dirty="0" smtClean="0"/>
              <a:t>、测试设计与开发</a:t>
            </a:r>
            <a:r>
              <a:rPr lang="zh-CN" altLang="en-US" dirty="0" smtClean="0"/>
              <a:t>工具</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测试设计是说明被测软件特征或特征组合的方法，并确定选择相关测试用例的过程。</a:t>
            </a:r>
          </a:p>
          <a:p>
            <a:r>
              <a:rPr lang="zh-CN" altLang="en-US" dirty="0" smtClean="0"/>
              <a:t>测试开发是将测试设计转换成具体的测试用例的过程。</a:t>
            </a:r>
          </a:p>
          <a:p>
            <a:r>
              <a:rPr lang="zh-CN" altLang="en-US" dirty="0" smtClean="0"/>
              <a:t>测试设计和开发需要的工具类型有：</a:t>
            </a:r>
          </a:p>
          <a:p>
            <a:pPr lvl="0"/>
            <a:r>
              <a:rPr lang="en-US" altLang="zh-CN" dirty="0" smtClean="0"/>
              <a:t>1</a:t>
            </a:r>
            <a:r>
              <a:rPr lang="zh-CN" altLang="en-US" dirty="0" smtClean="0"/>
              <a:t>、测试数据</a:t>
            </a:r>
            <a:r>
              <a:rPr lang="zh-CN" altLang="en-US" dirty="0" smtClean="0"/>
              <a:t>生成器</a:t>
            </a:r>
          </a:p>
          <a:p>
            <a:pPr lvl="0"/>
            <a:r>
              <a:rPr lang="en-US" altLang="zh-CN" dirty="0" smtClean="0"/>
              <a:t>2</a:t>
            </a:r>
            <a:r>
              <a:rPr lang="zh-CN" altLang="en-US" dirty="0" smtClean="0"/>
              <a:t>、基于</a:t>
            </a:r>
            <a:r>
              <a:rPr lang="zh-CN" altLang="en-US" dirty="0" smtClean="0"/>
              <a:t>需求的测试设计工具</a:t>
            </a:r>
          </a:p>
          <a:p>
            <a:pPr lvl="0"/>
            <a:r>
              <a:rPr lang="en-US" altLang="zh-CN" dirty="0" smtClean="0"/>
              <a:t>3</a:t>
            </a:r>
            <a:r>
              <a:rPr lang="zh-CN" altLang="en-US" dirty="0" smtClean="0"/>
              <a:t>、捕获</a:t>
            </a:r>
            <a:r>
              <a:rPr lang="en-US" dirty="0" smtClean="0"/>
              <a:t>/</a:t>
            </a:r>
            <a:r>
              <a:rPr lang="zh-CN" altLang="en-US" dirty="0" smtClean="0"/>
              <a:t>回放</a:t>
            </a:r>
          </a:p>
          <a:p>
            <a:pPr lvl="0"/>
            <a:r>
              <a:rPr lang="en-US" altLang="zh-CN" dirty="0" smtClean="0"/>
              <a:t>4</a:t>
            </a:r>
            <a:r>
              <a:rPr lang="zh-CN" altLang="en-US" dirty="0" smtClean="0"/>
              <a:t>、覆盖</a:t>
            </a:r>
            <a:r>
              <a:rPr lang="zh-CN" altLang="en-US" dirty="0" smtClean="0"/>
              <a:t>分析</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4</a:t>
            </a:r>
            <a:r>
              <a:rPr lang="zh-CN" altLang="en-US" dirty="0" smtClean="0"/>
              <a:t>、测试执行和评估</a:t>
            </a:r>
            <a:r>
              <a:rPr lang="zh-CN" altLang="en-US" dirty="0" smtClean="0"/>
              <a:t>工具</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测试执行和评估是执行测试用例并对测试结果进行评估的过程，包括选择用于执行的</a:t>
            </a:r>
          </a:p>
          <a:p>
            <a:r>
              <a:rPr lang="zh-CN" altLang="en-US" dirty="0" smtClean="0"/>
              <a:t>测试用例、设置测试环境、运行所选择的测试用例、记录测试执行过程、分析潜在的故障，并检查测试工作的有效性。评估类工具对执行测试用例和评估测试结果过程起到辅助作用。测试执行和评估类工具有：</a:t>
            </a:r>
          </a:p>
          <a:p>
            <a:pPr lvl="0"/>
            <a:r>
              <a:rPr lang="en-US" altLang="zh-CN" dirty="0" smtClean="0"/>
              <a:t>1</a:t>
            </a:r>
            <a:r>
              <a:rPr lang="zh-CN" altLang="en-US" dirty="0" smtClean="0"/>
              <a:t>、捕获</a:t>
            </a:r>
            <a:r>
              <a:rPr lang="en-US" dirty="0" smtClean="0"/>
              <a:t>/</a:t>
            </a:r>
            <a:r>
              <a:rPr lang="zh-CN" altLang="en-US" dirty="0" smtClean="0"/>
              <a:t>回放</a:t>
            </a:r>
          </a:p>
          <a:p>
            <a:pPr lvl="0"/>
            <a:r>
              <a:rPr lang="en-US" altLang="zh-CN" dirty="0" smtClean="0"/>
              <a:t>2</a:t>
            </a:r>
            <a:r>
              <a:rPr lang="zh-CN" altLang="en-US" dirty="0" smtClean="0"/>
              <a:t>、覆盖</a:t>
            </a:r>
            <a:r>
              <a:rPr lang="zh-CN" altLang="en-US" dirty="0" smtClean="0"/>
              <a:t>分析</a:t>
            </a:r>
          </a:p>
          <a:p>
            <a:pPr lvl="0"/>
            <a:r>
              <a:rPr lang="en-US" altLang="zh-CN" dirty="0" smtClean="0"/>
              <a:t>3</a:t>
            </a:r>
            <a:r>
              <a:rPr lang="zh-CN" altLang="en-US" dirty="0" smtClean="0"/>
              <a:t>、存储器测试</a:t>
            </a:r>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5</a:t>
            </a:r>
            <a:r>
              <a:rPr lang="zh-CN" altLang="en-US" dirty="0" smtClean="0"/>
              <a:t>、测试管理</a:t>
            </a:r>
            <a:r>
              <a:rPr lang="zh-CN" altLang="en-US" dirty="0" smtClean="0"/>
              <a:t>工具</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测试管理工具用于对测试过程进行管理，帮助完成制定测试计划，跟踪测试运行结果。通常，测试管理工具对测试计划、测试用例、测试实施进行管理，还包括缺陷跟踪管理等。</a:t>
            </a:r>
          </a:p>
          <a:p>
            <a:r>
              <a:rPr lang="zh-CN" altLang="en-US" dirty="0" smtClean="0"/>
              <a:t>常用的测试管理工具有：</a:t>
            </a:r>
          </a:p>
          <a:p>
            <a:r>
              <a:rPr lang="en-US" dirty="0" smtClean="0"/>
              <a:t>IBM</a:t>
            </a:r>
            <a:r>
              <a:rPr lang="zh-CN" altLang="en-US" dirty="0" smtClean="0"/>
              <a:t>公司的</a:t>
            </a:r>
            <a:r>
              <a:rPr lang="en-US" dirty="0" smtClean="0"/>
              <a:t>Rational Test Manager</a:t>
            </a:r>
            <a:endParaRPr lang="zh-CN" altLang="en-US" dirty="0" smtClean="0"/>
          </a:p>
          <a:p>
            <a:r>
              <a:rPr lang="zh-CN" altLang="en-US" dirty="0" smtClean="0"/>
              <a:t>测试管理工具包括以下内容：</a:t>
            </a:r>
          </a:p>
          <a:p>
            <a:pPr lvl="0"/>
            <a:r>
              <a:rPr lang="zh-CN" altLang="en-US" dirty="0" smtClean="0"/>
              <a:t>测试用例管理</a:t>
            </a:r>
          </a:p>
          <a:p>
            <a:pPr lvl="0"/>
            <a:r>
              <a:rPr lang="zh-CN" altLang="en-US" dirty="0" smtClean="0"/>
              <a:t>缺陷跟踪管理（问题跟踪管理）</a:t>
            </a:r>
          </a:p>
          <a:p>
            <a:pPr lvl="0"/>
            <a:r>
              <a:rPr lang="zh-CN" altLang="en-US" dirty="0" smtClean="0"/>
              <a:t>配置管理</a:t>
            </a:r>
            <a:endParaRPr lang="zh-CN" alt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第八章 面向对象的软件测试</a:t>
            </a:r>
            <a:endParaRPr lang="zh-CN" altLang="en-US" dirty="0"/>
          </a:p>
        </p:txBody>
      </p:sp>
      <p:sp>
        <p:nvSpPr>
          <p:cNvPr id="3" name="内容占位符 2"/>
          <p:cNvSpPr>
            <a:spLocks noGrp="1"/>
          </p:cNvSpPr>
          <p:nvPr>
            <p:ph idx="1"/>
          </p:nvPr>
        </p:nvSpPr>
        <p:spPr/>
        <p:txBody>
          <a:bodyPr/>
          <a:lstStyle/>
          <a:p>
            <a:r>
              <a:rPr lang="zh-CN" altLang="en-US" dirty="0" smtClean="0"/>
              <a:t>本章重点：</a:t>
            </a:r>
            <a:endParaRPr lang="en-US" altLang="zh-CN" dirty="0" smtClean="0"/>
          </a:p>
          <a:p>
            <a:pPr lvl="0"/>
            <a:r>
              <a:rPr lang="zh-CN" altLang="en-US" b="1" dirty="0" smtClean="0"/>
              <a:t>掌握面向对象的软件测试基本概念</a:t>
            </a:r>
          </a:p>
          <a:p>
            <a:pPr lvl="0"/>
            <a:r>
              <a:rPr lang="zh-CN" altLang="en-US" b="1" dirty="0" smtClean="0"/>
              <a:t>掌握面向对象软件测试内容</a:t>
            </a:r>
          </a:p>
          <a:p>
            <a:pPr lvl="0"/>
            <a:r>
              <a:rPr lang="zh-CN" altLang="en-US" b="1" dirty="0" smtClean="0"/>
              <a:t>熟悉面向对象软件测试</a:t>
            </a:r>
            <a:r>
              <a:rPr lang="zh-CN" altLang="en-US" b="1" dirty="0" smtClean="0"/>
              <a:t>方法</a:t>
            </a:r>
            <a:endParaRPr lang="zh-CN" altLang="en-US" b="1"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normAutofit/>
          </a:bodyPr>
          <a:lstStyle/>
          <a:p>
            <a:r>
              <a:rPr lang="zh-CN" altLang="en-US" dirty="0" smtClean="0"/>
              <a:t>       面向对象方法是</a:t>
            </a:r>
            <a:r>
              <a:rPr lang="zh-CN" altLang="en-US" dirty="0" smtClean="0"/>
              <a:t>一种把面向对象的思想应用</a:t>
            </a:r>
            <a:r>
              <a:rPr lang="zh-CN" altLang="en-US" dirty="0" smtClean="0"/>
              <a:t>于软件开放过程</a:t>
            </a:r>
            <a:r>
              <a:rPr lang="zh-CN" altLang="en-US" dirty="0" smtClean="0"/>
              <a:t>中，指导开发活动的系统方法，是建立在</a:t>
            </a:r>
            <a:r>
              <a:rPr lang="en-US" dirty="0" smtClean="0"/>
              <a:t>“</a:t>
            </a:r>
            <a:r>
              <a:rPr lang="zh-CN" altLang="en-US" dirty="0" smtClean="0"/>
              <a:t>对象</a:t>
            </a:r>
            <a:r>
              <a:rPr lang="en-US" dirty="0" smtClean="0"/>
              <a:t>”</a:t>
            </a:r>
            <a:r>
              <a:rPr lang="zh-CN" altLang="en-US" dirty="0" smtClean="0"/>
              <a:t>概念基础上的方法学</a:t>
            </a:r>
            <a:r>
              <a:rPr lang="zh-CN" altLang="en-US" dirty="0" smtClean="0"/>
              <a:t>。  面向对象</a:t>
            </a:r>
            <a:r>
              <a:rPr lang="zh-CN" altLang="en-US" dirty="0" smtClean="0"/>
              <a:t>方法作为一种新型的独具优越性的新方法正在逐渐代替被广泛使用的面向过程开发方法，被看成是解决软件危机的新兴技术。面向对象技术产生更好的系统结构，更规范的编程风格，极大的优化了数据使用的安全性，提高了程序代码的重用，一些人就此认为面向对象技术开发出的程序无需进行测试。</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一、面向对象的软件测试基本概念</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      面向对象</a:t>
            </a:r>
            <a:r>
              <a:rPr lang="zh-CN" altLang="en-US" dirty="0" smtClean="0"/>
              <a:t>程序的结构不再是传统的功能模块结构，作为一个整体，原有集成测试所要求的逐步将开发的模块搭建在一起进行测试的方法已成为不可能。而且，面向对象软件抛弃了传统的开发模式，对每个开发阶段都有不同以往的要求和结果</a:t>
            </a:r>
            <a:r>
              <a:rPr lang="en-US" dirty="0" smtClean="0"/>
              <a:t>,</a:t>
            </a:r>
            <a:r>
              <a:rPr lang="zh-CN" altLang="en-US" dirty="0" smtClean="0"/>
              <a:t>已经不可能用功能细化的观点来检测面向对象分析和设计的结果。因此，传统的测试模型对面向对象软件已经不再适用。针对面向对象软件的开发特点，应该有一种新的测试模型。</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85728"/>
            <a:ext cx="8686800" cy="5794397"/>
          </a:xfrm>
        </p:spPr>
        <p:txBody>
          <a:bodyPr/>
          <a:lstStyle/>
          <a:p>
            <a:r>
              <a:rPr lang="zh-CN" altLang="en-US" dirty="0" smtClean="0"/>
              <a:t>      传统</a:t>
            </a:r>
            <a:r>
              <a:rPr lang="zh-CN" altLang="en-US" dirty="0" smtClean="0"/>
              <a:t>测试模式与面向对象的测试模式的</a:t>
            </a:r>
            <a:r>
              <a:rPr lang="zh-CN" altLang="en-US" b="1" dirty="0" smtClean="0"/>
              <a:t>最主要的区别在于</a:t>
            </a:r>
            <a:r>
              <a:rPr lang="zh-CN" altLang="en-US" dirty="0" smtClean="0"/>
              <a:t>，面向对象的测试更关注对象而不是完成输入</a:t>
            </a:r>
            <a:r>
              <a:rPr lang="en-US" dirty="0" smtClean="0"/>
              <a:t>/</a:t>
            </a:r>
            <a:r>
              <a:rPr lang="zh-CN" altLang="en-US" dirty="0" smtClean="0"/>
              <a:t>输出的单一功能，这样的话测试可以在分析与设计阶段就先行介入，便得测试更好的配合软件生产过程并为之服务。与传统测试模式相比，面向对象测试的</a:t>
            </a:r>
            <a:r>
              <a:rPr lang="zh-CN" altLang="en-US" b="1" dirty="0" smtClean="0"/>
              <a:t>优点</a:t>
            </a:r>
            <a:r>
              <a:rPr lang="zh-CN" altLang="en-US" dirty="0" smtClean="0"/>
              <a:t>在于：更早地定义出测试用例；早期介入可以降低成本；尽早的编写系统测试用例以便于开发人员与测试人员对系统需求的理解保持一致；面向对象的测试模式更注重于软件的实质。</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500042"/>
            <a:ext cx="8686800" cy="5580083"/>
          </a:xfrm>
        </p:spPr>
        <p:txBody>
          <a:bodyPr>
            <a:normAutofit fontScale="92500" lnSpcReduction="10000"/>
          </a:bodyPr>
          <a:lstStyle/>
          <a:p>
            <a:r>
              <a:rPr lang="zh-CN" altLang="en-US" dirty="0" smtClean="0"/>
              <a:t>具体有如下不同：</a:t>
            </a:r>
          </a:p>
          <a:p>
            <a:r>
              <a:rPr lang="en-US" dirty="0" smtClean="0"/>
              <a:t>1</a:t>
            </a:r>
            <a:r>
              <a:rPr lang="zh-CN" altLang="en-US" dirty="0" smtClean="0"/>
              <a:t>、测试的对象不同：传统软件测试的对象是面向过程的软件，一般用结构化方法</a:t>
            </a:r>
            <a:r>
              <a:rPr lang="zh-CN" altLang="en-US" dirty="0" smtClean="0"/>
              <a:t>构建</a:t>
            </a:r>
            <a:r>
              <a:rPr lang="zh-CN" altLang="en-US" dirty="0" smtClean="0"/>
              <a:t>；面向对象测试的对象是面向对象软件，采用面向对象的概念和原则，用面向对象的方法构建。</a:t>
            </a:r>
          </a:p>
          <a:p>
            <a:r>
              <a:rPr lang="en-US" dirty="0" smtClean="0"/>
              <a:t>2</a:t>
            </a:r>
            <a:r>
              <a:rPr lang="zh-CN" altLang="en-US" dirty="0" smtClean="0"/>
              <a:t>、测试的基本单位不同：前者是模块；面向对象测试的基本单元是类和对象。</a:t>
            </a:r>
          </a:p>
          <a:p>
            <a:r>
              <a:rPr lang="en-US" dirty="0" smtClean="0"/>
              <a:t>3</a:t>
            </a:r>
            <a:r>
              <a:rPr lang="zh-CN" altLang="en-US" dirty="0" smtClean="0"/>
              <a:t>、测试的方法和策略不同：传统软件测试采用白盒测试，黑盒测试，路径覆盖等方法；面向对象测试不仅吸纳了传统测试方法，也采用各种类测试等方法，而且集成测试和系统测试的方法和策略也很不相同。</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第七</a:t>
            </a:r>
            <a:r>
              <a:rPr lang="zh-CN" altLang="en-US" dirty="0" smtClean="0"/>
              <a:t>章 软件自动化测试</a:t>
            </a:r>
            <a:endParaRPr lang="zh-CN" altLang="en-US" dirty="0"/>
          </a:p>
        </p:txBody>
      </p:sp>
      <p:sp>
        <p:nvSpPr>
          <p:cNvPr id="3" name="内容占位符 2"/>
          <p:cNvSpPr>
            <a:spLocks noGrp="1"/>
          </p:cNvSpPr>
          <p:nvPr>
            <p:ph idx="1"/>
          </p:nvPr>
        </p:nvSpPr>
        <p:spPr/>
        <p:txBody>
          <a:bodyPr/>
          <a:lstStyle/>
          <a:p>
            <a:r>
              <a:rPr lang="zh-CN" altLang="en-US" dirty="0" smtClean="0"/>
              <a:t>本章重点</a:t>
            </a:r>
            <a:r>
              <a:rPr lang="en-US" altLang="zh-CN" dirty="0" smtClean="0"/>
              <a:t>:</a:t>
            </a:r>
          </a:p>
          <a:p>
            <a:pPr lvl="0"/>
            <a:r>
              <a:rPr lang="zh-CN" altLang="en-US" b="1" dirty="0" smtClean="0"/>
              <a:t>了解软件自动化测试</a:t>
            </a:r>
          </a:p>
          <a:p>
            <a:pPr lvl="0"/>
            <a:r>
              <a:rPr lang="zh-CN" altLang="en-US" b="1" dirty="0" smtClean="0"/>
              <a:t>掌握软件自动化测试方法</a:t>
            </a:r>
          </a:p>
          <a:p>
            <a:pPr lvl="0"/>
            <a:r>
              <a:rPr lang="zh-CN" altLang="en-US" b="1" dirty="0" smtClean="0"/>
              <a:t>了解软件自动化测试工具</a:t>
            </a: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85728"/>
            <a:ext cx="8686800" cy="5794397"/>
          </a:xfrm>
        </p:spPr>
        <p:txBody>
          <a:bodyPr>
            <a:normAutofit fontScale="85000" lnSpcReduction="10000"/>
          </a:bodyPr>
          <a:lstStyle/>
          <a:p>
            <a:r>
              <a:rPr lang="zh-CN" altLang="en-US" dirty="0" smtClean="0"/>
              <a:t>      </a:t>
            </a:r>
            <a:r>
              <a:rPr lang="zh-CN" altLang="en-US" dirty="0" smtClean="0">
                <a:solidFill>
                  <a:srgbClr val="7030A0"/>
                </a:solidFill>
              </a:rPr>
              <a:t>广义</a:t>
            </a:r>
            <a:r>
              <a:rPr lang="zh-CN" altLang="en-US" dirty="0" smtClean="0">
                <a:solidFill>
                  <a:srgbClr val="7030A0"/>
                </a:solidFill>
              </a:rPr>
              <a:t>的软件测试实际是由确认、验证、测试三个方面组成。</a:t>
            </a:r>
          </a:p>
          <a:p>
            <a:r>
              <a:rPr lang="zh-CN" altLang="en-US" b="1" dirty="0" smtClean="0"/>
              <a:t>确认：</a:t>
            </a:r>
            <a:r>
              <a:rPr lang="zh-CN" altLang="en-US" dirty="0" smtClean="0"/>
              <a:t>是评估将要开发的软件产品是否是正确无误、可行和有价值的</a:t>
            </a:r>
            <a:r>
              <a:rPr lang="zh-CN" altLang="en-US" dirty="0" smtClean="0"/>
              <a:t>。</a:t>
            </a:r>
            <a:endParaRPr lang="zh-CN" altLang="en-US" dirty="0" smtClean="0"/>
          </a:p>
          <a:p>
            <a:r>
              <a:rPr lang="zh-CN" altLang="en-US" b="1" dirty="0" smtClean="0"/>
              <a:t>验证：</a:t>
            </a:r>
            <a:r>
              <a:rPr lang="zh-CN" altLang="en-US" dirty="0" smtClean="0"/>
              <a:t>是检测软件开发的每个阶段、每个步骤的结果是否正确无误，是否与软件开发各阶段的要求或期望的结果相一致。验证意味着确保软件是会正确无误的实现软件的需求，开发过程是沿着正确的方向在进行。</a:t>
            </a:r>
          </a:p>
          <a:p>
            <a:r>
              <a:rPr lang="zh-CN" altLang="en-US" b="1" dirty="0" smtClean="0"/>
              <a:t>测试：</a:t>
            </a:r>
            <a:r>
              <a:rPr lang="zh-CN" altLang="en-US" dirty="0" smtClean="0"/>
              <a:t>与狭隘的测试概念统一。通常是经过单元测试、集成测试、系统测试三个环节</a:t>
            </a:r>
            <a:r>
              <a:rPr lang="zh-CN" altLang="en-US" dirty="0" smtClean="0"/>
              <a:t>。</a:t>
            </a:r>
            <a:endParaRPr lang="en-US" altLang="zh-CN" dirty="0" smtClean="0"/>
          </a:p>
          <a:p>
            <a:r>
              <a:rPr lang="zh-CN" altLang="en-US" b="1" dirty="0" smtClean="0"/>
              <a:t>       事实上</a:t>
            </a:r>
            <a:r>
              <a:rPr lang="zh-CN" altLang="en-US" b="1" dirty="0" smtClean="0"/>
              <a:t>，确认、验证、测试是相辅相成的。确认无疑会产生验证和测试的标准，而验证和测试通常又会帮助完成一些确认，特别是在系统测试阶段。</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normAutofit fontScale="92500"/>
          </a:bodyPr>
          <a:lstStyle/>
          <a:p>
            <a:r>
              <a:rPr lang="zh-CN" altLang="en-US" dirty="0" smtClean="0"/>
              <a:t>面向对象的开发模型突破了传统的瀑布模型，</a:t>
            </a:r>
            <a:r>
              <a:rPr lang="zh-CN" altLang="en-US" b="1" dirty="0" smtClean="0"/>
              <a:t>将开发分为面向对象分析（</a:t>
            </a:r>
            <a:r>
              <a:rPr lang="en-US" b="1" dirty="0" smtClean="0"/>
              <a:t>OOA</a:t>
            </a:r>
            <a:r>
              <a:rPr lang="zh-CN" altLang="en-US" b="1" dirty="0" smtClean="0"/>
              <a:t>），面向对象设计（</a:t>
            </a:r>
            <a:r>
              <a:rPr lang="en-US" b="1" dirty="0" smtClean="0"/>
              <a:t>OOD</a:t>
            </a:r>
            <a:r>
              <a:rPr lang="zh-CN" altLang="en-US" b="1" dirty="0" smtClean="0"/>
              <a:t>），和面向对象编程（</a:t>
            </a:r>
            <a:r>
              <a:rPr lang="en-US" b="1" dirty="0" smtClean="0"/>
              <a:t>OOP</a:t>
            </a:r>
            <a:r>
              <a:rPr lang="zh-CN" altLang="en-US" b="1" dirty="0" smtClean="0"/>
              <a:t>）三个阶段。</a:t>
            </a:r>
            <a:r>
              <a:rPr lang="zh-CN" altLang="en-US" dirty="0" smtClean="0"/>
              <a:t>分析阶段产生整个问题空间的抽象描述，在此基础上，进一步归纳出适用于面向对象编程语言的类和类结构，最后形成代码。由于面向对象的特点，采用这种开发模型能有效的将分析设计的文本或图表代码化，不断适应用户需求的变动。针对这种开发模型，结合传统的测试步骤的划分，本文建议一种整个软件开发过程中不断测试的测试模型，使开发阶段的测试与编码完成后的单元测试、集成测试、系统测试成为一个整体。</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lstStyle/>
          <a:p>
            <a:r>
              <a:rPr lang="zh-CN" altLang="en-US" dirty="0" smtClean="0"/>
              <a:t>测试模型如下图所示：</a:t>
            </a:r>
            <a:r>
              <a:rPr lang="en-US" dirty="0" smtClean="0"/>
              <a:t> </a:t>
            </a:r>
            <a:endParaRPr lang="zh-CN" altLang="en-US" dirty="0" smtClean="0"/>
          </a:p>
          <a:p>
            <a:endParaRPr lang="zh-CN" altLang="en-US" dirty="0"/>
          </a:p>
        </p:txBody>
      </p:sp>
      <p:pic>
        <p:nvPicPr>
          <p:cNvPr id="4" name="图片 3" descr="图8-1.png"/>
          <p:cNvPicPr>
            <a:picLocks noChangeAspect="1"/>
          </p:cNvPicPr>
          <p:nvPr/>
        </p:nvPicPr>
        <p:blipFill>
          <a:blip r:embed="rId2"/>
          <a:stretch>
            <a:fillRect/>
          </a:stretch>
        </p:blipFill>
        <p:spPr>
          <a:xfrm>
            <a:off x="642910" y="1214422"/>
            <a:ext cx="7999819" cy="3714776"/>
          </a:xfrm>
          <a:prstGeom prst="rect">
            <a:avLst/>
          </a:prstGeom>
        </p:spPr>
      </p:pic>
      <p:sp>
        <p:nvSpPr>
          <p:cNvPr id="5" name="TextBox 4"/>
          <p:cNvSpPr txBox="1"/>
          <p:nvPr/>
        </p:nvSpPr>
        <p:spPr>
          <a:xfrm>
            <a:off x="642910" y="5072074"/>
            <a:ext cx="7929586" cy="1446550"/>
          </a:xfrm>
          <a:prstGeom prst="rect">
            <a:avLst/>
          </a:prstGeom>
          <a:noFill/>
        </p:spPr>
        <p:txBody>
          <a:bodyPr wrap="square" rtlCol="0">
            <a:spAutoFit/>
          </a:bodyPr>
          <a:lstStyle/>
          <a:p>
            <a:r>
              <a:rPr lang="en-US" sz="2200" dirty="0" smtClean="0"/>
              <a:t>OOA </a:t>
            </a:r>
            <a:r>
              <a:rPr lang="en-US" sz="2200" dirty="0" smtClean="0"/>
              <a:t>Test</a:t>
            </a:r>
            <a:r>
              <a:rPr lang="zh-CN" altLang="en-US" sz="2200" dirty="0" smtClean="0"/>
              <a:t>和</a:t>
            </a:r>
            <a:r>
              <a:rPr lang="en-US" sz="2200" dirty="0" smtClean="0"/>
              <a:t>OOD Test </a:t>
            </a:r>
            <a:r>
              <a:rPr lang="zh-CN" altLang="en-US" sz="2200" dirty="0" smtClean="0"/>
              <a:t>是对分析结果和设计结果的测试，主要是对分析设计产生的文本进行，是软件开发前期的关键性测试。</a:t>
            </a:r>
            <a:r>
              <a:rPr lang="en-US" sz="2200" dirty="0" smtClean="0"/>
              <a:t>OOP Test</a:t>
            </a:r>
            <a:r>
              <a:rPr lang="zh-CN" altLang="en-US" sz="2200" dirty="0" smtClean="0"/>
              <a:t>主要针对编程风格和程序代码实现进行测试，其主要的测试内容在面向对象单元测试和面向对象集成测试中体现。</a:t>
            </a:r>
            <a:endParaRPr lang="zh-CN" altLang="en-US" sz="2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二、面向对象软件测试内容及方法</a:t>
            </a:r>
            <a:endParaRPr lang="zh-CN" altLang="en-US" dirty="0"/>
          </a:p>
        </p:txBody>
      </p:sp>
      <p:sp>
        <p:nvSpPr>
          <p:cNvPr id="3" name="内容占位符 2"/>
          <p:cNvSpPr>
            <a:spLocks noGrp="1"/>
          </p:cNvSpPr>
          <p:nvPr>
            <p:ph idx="1"/>
          </p:nvPr>
        </p:nvSpPr>
        <p:spPr/>
        <p:txBody>
          <a:bodyPr/>
          <a:lstStyle/>
          <a:p>
            <a:r>
              <a:rPr lang="en-US" b="1" dirty="0" smtClean="0"/>
              <a:t>1</a:t>
            </a:r>
            <a:r>
              <a:rPr lang="zh-CN" altLang="en-US" b="1" dirty="0" smtClean="0"/>
              <a:t>、面向对象分析的测试</a:t>
            </a:r>
            <a:r>
              <a:rPr lang="en-US" b="1" dirty="0" smtClean="0"/>
              <a:t>(OOA Test</a:t>
            </a:r>
            <a:r>
              <a:rPr lang="en-US" b="1" dirty="0" smtClean="0"/>
              <a:t>)</a:t>
            </a:r>
          </a:p>
          <a:p>
            <a:r>
              <a:rPr lang="zh-CN" altLang="en-US" dirty="0" smtClean="0"/>
              <a:t>       是</a:t>
            </a:r>
            <a:r>
              <a:rPr lang="en-US" dirty="0" smtClean="0"/>
              <a:t>"</a:t>
            </a:r>
            <a:r>
              <a:rPr lang="zh-CN" altLang="en-US" dirty="0" smtClean="0"/>
              <a:t>把</a:t>
            </a:r>
            <a:r>
              <a:rPr lang="en-US" dirty="0" smtClean="0"/>
              <a:t>E-R</a:t>
            </a:r>
            <a:r>
              <a:rPr lang="zh-CN" altLang="en-US" dirty="0" smtClean="0"/>
              <a:t>图和语义网络模型，即信息造型中的概念，与面向对象程序设计语言中的重要概念结合在一起而形成的分析方法</a:t>
            </a:r>
            <a:r>
              <a:rPr lang="en-US" dirty="0" smtClean="0"/>
              <a:t>"</a:t>
            </a:r>
            <a:r>
              <a:rPr lang="zh-CN" altLang="en-US" dirty="0" smtClean="0"/>
              <a:t>，</a:t>
            </a:r>
            <a:r>
              <a:rPr lang="zh-CN" altLang="en-US" dirty="0" smtClean="0"/>
              <a:t>最后通常是得到问题空间的图表的形式描述</a:t>
            </a:r>
            <a:r>
              <a:rPr lang="zh-CN" altLang="en-US" dirty="0" smtClean="0"/>
              <a:t>。</a:t>
            </a:r>
            <a:endParaRPr lang="en-US" altLang="zh-CN" dirty="0" smtClean="0"/>
          </a:p>
          <a:p>
            <a:r>
              <a:rPr lang="en-US" altLang="zh-CN" dirty="0" smtClean="0"/>
              <a:t>        </a:t>
            </a:r>
            <a:r>
              <a:rPr lang="en-US" dirty="0" smtClean="0"/>
              <a:t>OOA</a:t>
            </a:r>
            <a:r>
              <a:rPr lang="zh-CN" altLang="en-US" dirty="0" smtClean="0"/>
              <a:t>直接映射问题空间，全面的将问题空间中实现功能的现实抽象化。</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14290"/>
            <a:ext cx="8686800" cy="5865835"/>
          </a:xfrm>
        </p:spPr>
        <p:txBody>
          <a:bodyPr/>
          <a:lstStyle/>
          <a:p>
            <a:r>
              <a:rPr lang="en-US" dirty="0" smtClean="0"/>
              <a:t>OOA</a:t>
            </a:r>
            <a:r>
              <a:rPr lang="zh-CN" altLang="en-US" dirty="0" smtClean="0"/>
              <a:t>阶段的测试划分为以下五个方面：</a:t>
            </a:r>
          </a:p>
          <a:p>
            <a:pPr lvl="0"/>
            <a:r>
              <a:rPr lang="zh-CN" altLang="en-US" dirty="0" smtClean="0"/>
              <a:t>对认定的对象的测试</a:t>
            </a:r>
          </a:p>
          <a:p>
            <a:pPr lvl="0"/>
            <a:r>
              <a:rPr lang="zh-CN" altLang="en-US" dirty="0" smtClean="0"/>
              <a:t>对认定的结构的测试</a:t>
            </a:r>
          </a:p>
          <a:p>
            <a:pPr lvl="0"/>
            <a:r>
              <a:rPr lang="zh-CN" altLang="en-US" dirty="0" smtClean="0"/>
              <a:t>对认定的主题的测试</a:t>
            </a:r>
          </a:p>
          <a:p>
            <a:pPr lvl="0"/>
            <a:r>
              <a:rPr lang="zh-CN" altLang="en-US" dirty="0" smtClean="0"/>
              <a:t>对定义的属性和实例关联的测试</a:t>
            </a:r>
          </a:p>
          <a:p>
            <a:pPr lvl="0"/>
            <a:r>
              <a:rPr lang="zh-CN" altLang="en-US" dirty="0" smtClean="0"/>
              <a:t>对定义的服务和消息关联的测试 </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1</a:t>
            </a:r>
            <a:r>
              <a:rPr lang="zh-CN" altLang="en-US" b="1" dirty="0" smtClean="0"/>
              <a:t>） 对认定的对象的测试</a:t>
            </a:r>
            <a:r>
              <a:rPr lang="zh-CN" altLang="en-US" b="1" dirty="0" smtClean="0"/>
              <a:t>：</a:t>
            </a:r>
            <a:endParaRPr lang="zh-CN" altLang="en-US" dirty="0"/>
          </a:p>
        </p:txBody>
      </p:sp>
      <p:sp>
        <p:nvSpPr>
          <p:cNvPr id="3" name="内容占位符 2"/>
          <p:cNvSpPr>
            <a:spLocks noGrp="1"/>
          </p:cNvSpPr>
          <p:nvPr>
            <p:ph idx="1"/>
          </p:nvPr>
        </p:nvSpPr>
        <p:spPr>
          <a:xfrm>
            <a:off x="304800" y="1428736"/>
            <a:ext cx="8686800" cy="5143536"/>
          </a:xfrm>
        </p:spPr>
        <p:txBody>
          <a:bodyPr>
            <a:normAutofit fontScale="77500" lnSpcReduction="20000"/>
          </a:bodyPr>
          <a:lstStyle/>
          <a:p>
            <a:r>
              <a:rPr lang="en-US" dirty="0" smtClean="0"/>
              <a:t>OOA</a:t>
            </a:r>
            <a:r>
              <a:rPr lang="zh-CN" altLang="en-US" dirty="0" smtClean="0"/>
              <a:t>中认定的对象是对问题空间中的结构，其他系统，设备，被记忆的事件，系统涉及的人员等实际实例的抽象。对它的测试可以从如下方面考虑：</a:t>
            </a:r>
          </a:p>
          <a:p>
            <a:pPr lvl="0"/>
            <a:r>
              <a:rPr lang="en-US" altLang="zh-CN" dirty="0" smtClean="0"/>
              <a:t>1</a:t>
            </a:r>
            <a:r>
              <a:rPr lang="zh-CN" altLang="en-US" dirty="0" smtClean="0"/>
              <a:t>、认定</a:t>
            </a:r>
            <a:r>
              <a:rPr lang="zh-CN" altLang="en-US" dirty="0" smtClean="0"/>
              <a:t>的对象是否全面，是否问题空间中所有涉及到的实例都反映在认定的抽象对象中。</a:t>
            </a:r>
          </a:p>
          <a:p>
            <a:pPr lvl="0"/>
            <a:r>
              <a:rPr lang="en-US" altLang="zh-CN" dirty="0" smtClean="0"/>
              <a:t>2</a:t>
            </a:r>
            <a:r>
              <a:rPr lang="zh-CN" altLang="en-US" dirty="0" smtClean="0"/>
              <a:t>、认定</a:t>
            </a:r>
            <a:r>
              <a:rPr lang="zh-CN" altLang="en-US" dirty="0" smtClean="0"/>
              <a:t>的对象是否具有多个属性。只有一个属性的对象通常应看成其他对象的属性，而不是抽象为独立的对象。</a:t>
            </a:r>
          </a:p>
          <a:p>
            <a:pPr lvl="0"/>
            <a:r>
              <a:rPr lang="en-US" altLang="zh-CN" dirty="0" smtClean="0"/>
              <a:t>3</a:t>
            </a:r>
            <a:r>
              <a:rPr lang="zh-CN" altLang="en-US" dirty="0" smtClean="0"/>
              <a:t>、对</a:t>
            </a:r>
            <a:r>
              <a:rPr lang="zh-CN" altLang="en-US" dirty="0" smtClean="0"/>
              <a:t>认定为同一对象的实例是否有共同的，区别于其他实例的共同属性。</a:t>
            </a:r>
          </a:p>
          <a:p>
            <a:pPr lvl="0"/>
            <a:r>
              <a:rPr lang="en-US" altLang="zh-CN" dirty="0" smtClean="0"/>
              <a:t>4</a:t>
            </a:r>
            <a:r>
              <a:rPr lang="zh-CN" altLang="en-US" dirty="0" smtClean="0"/>
              <a:t>、对</a:t>
            </a:r>
            <a:r>
              <a:rPr lang="zh-CN" altLang="en-US" dirty="0" smtClean="0"/>
              <a:t>认定为同一对象的实例是否提供或需要相同的服务，如果服务随着不同的实例而变化，认定的对象就需要分解或利用继承性来分类表示。</a:t>
            </a:r>
          </a:p>
          <a:p>
            <a:pPr lvl="0"/>
            <a:r>
              <a:rPr lang="en-US" altLang="zh-CN" dirty="0" smtClean="0"/>
              <a:t>5</a:t>
            </a:r>
            <a:r>
              <a:rPr lang="zh-CN" altLang="en-US" dirty="0" smtClean="0"/>
              <a:t>、如果</a:t>
            </a:r>
            <a:r>
              <a:rPr lang="zh-CN" altLang="en-US" dirty="0" smtClean="0"/>
              <a:t>系统没有必要始终保持对象代表的实例的信息，提供或者得到关于它的服务，认定的对象也无必要。</a:t>
            </a:r>
          </a:p>
          <a:p>
            <a:pPr lvl="0"/>
            <a:r>
              <a:rPr lang="en-US" altLang="zh-CN" dirty="0" smtClean="0"/>
              <a:t>6</a:t>
            </a:r>
            <a:r>
              <a:rPr lang="zh-CN" altLang="en-US" dirty="0" smtClean="0"/>
              <a:t>、认定</a:t>
            </a:r>
            <a:r>
              <a:rPr lang="zh-CN" altLang="en-US" dirty="0" smtClean="0"/>
              <a:t>的对象的名称应该尽量准确，适用。</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2</a:t>
            </a:r>
            <a:r>
              <a:rPr lang="zh-CN" altLang="en-US" b="1" dirty="0" smtClean="0"/>
              <a:t>） 对认定的结构的</a:t>
            </a:r>
            <a:r>
              <a:rPr lang="zh-CN" altLang="en-US" b="1" dirty="0" smtClean="0"/>
              <a:t>测试</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b="1" dirty="0" smtClean="0"/>
              <a:t>对认定的分类结构的测试可从如下方面着手：</a:t>
            </a:r>
            <a:endParaRPr lang="zh-CN" altLang="en-US" dirty="0" smtClean="0"/>
          </a:p>
          <a:p>
            <a:pPr lvl="0"/>
            <a:r>
              <a:rPr lang="zh-CN" altLang="en-US" dirty="0" smtClean="0"/>
              <a:t>对于结构中的一种对象，尤其是处于高层的对象，是否在问题空间中含有不同于下一层对象的特殊可能性，即是否能派生出下一层对象。</a:t>
            </a:r>
          </a:p>
          <a:p>
            <a:pPr lvl="0"/>
            <a:r>
              <a:rPr lang="zh-CN" altLang="en-US" dirty="0" smtClean="0"/>
              <a:t>对于结构中的一种对象，尤其是处于同一低层的对象，是否能抽象出在现实中有意义的更一般的上层对象。</a:t>
            </a:r>
          </a:p>
          <a:p>
            <a:pPr lvl="0"/>
            <a:r>
              <a:rPr lang="zh-CN" altLang="en-US" dirty="0" smtClean="0"/>
              <a:t>对所有认定的对象，是否能在问题空间内向上层抽象出在现实中有意义的对象</a:t>
            </a:r>
          </a:p>
          <a:p>
            <a:pPr lvl="0"/>
            <a:r>
              <a:rPr lang="zh-CN" altLang="en-US" dirty="0" smtClean="0"/>
              <a:t>高层的对象的特性是否完全体现下层的共性</a:t>
            </a:r>
          </a:p>
          <a:p>
            <a:pPr lvl="0"/>
            <a:r>
              <a:rPr lang="zh-CN" altLang="en-US" dirty="0" smtClean="0"/>
              <a:t>低层的对象是否有高层特性基础上的特殊性</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lstStyle/>
          <a:p>
            <a:r>
              <a:rPr lang="zh-CN" altLang="en-US" b="1" dirty="0" smtClean="0"/>
              <a:t>对认定的组装结构的测试从如下方面入手：</a:t>
            </a:r>
            <a:endParaRPr lang="zh-CN" altLang="en-US" dirty="0" smtClean="0"/>
          </a:p>
          <a:p>
            <a:pPr lvl="0"/>
            <a:r>
              <a:rPr lang="zh-CN" altLang="en-US" dirty="0" smtClean="0"/>
              <a:t>整体（对象）和部件（对象）的组装关系是否符合现实的关系。</a:t>
            </a:r>
          </a:p>
          <a:p>
            <a:pPr lvl="0"/>
            <a:r>
              <a:rPr lang="zh-CN" altLang="en-US" dirty="0" smtClean="0"/>
              <a:t>整体（对象）的部件（对象）是否在考虑的问题空间中有实际应用。</a:t>
            </a:r>
          </a:p>
          <a:p>
            <a:pPr lvl="0"/>
            <a:r>
              <a:rPr lang="zh-CN" altLang="en-US" dirty="0" smtClean="0"/>
              <a:t>整体（对象）中是否遗漏了反映在问题空间中有用的部件（对象）。</a:t>
            </a:r>
          </a:p>
          <a:p>
            <a:pPr lvl="0"/>
            <a:r>
              <a:rPr lang="zh-CN" altLang="en-US" dirty="0" smtClean="0"/>
              <a:t>部件（对象）是否能够在问题空间中组装新的有现实意义的整体（对象）。</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3</a:t>
            </a:r>
            <a:r>
              <a:rPr lang="zh-CN" altLang="en-US" b="1" dirty="0" smtClean="0"/>
              <a:t>） 对认定的主题的</a:t>
            </a:r>
            <a:r>
              <a:rPr lang="zh-CN" altLang="en-US" b="1" dirty="0" smtClean="0"/>
              <a:t>测试</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对主题层的测试应该考虑以下方面：</a:t>
            </a:r>
          </a:p>
          <a:p>
            <a:pPr lvl="0"/>
            <a:r>
              <a:rPr lang="zh-CN" altLang="en-US" dirty="0" smtClean="0"/>
              <a:t>贯彻</a:t>
            </a:r>
            <a:r>
              <a:rPr lang="en-US" dirty="0" smtClean="0"/>
              <a:t>George Miller </a:t>
            </a:r>
            <a:r>
              <a:rPr lang="zh-CN" altLang="en-US" dirty="0" smtClean="0"/>
              <a:t>的</a:t>
            </a:r>
            <a:r>
              <a:rPr lang="en-US" dirty="0" smtClean="0"/>
              <a:t>"7+2"</a:t>
            </a:r>
            <a:r>
              <a:rPr lang="zh-CN" altLang="en-US" dirty="0" smtClean="0"/>
              <a:t>原则，如果主题个数超过</a:t>
            </a:r>
            <a:r>
              <a:rPr lang="en-US" dirty="0" smtClean="0"/>
              <a:t>7</a:t>
            </a:r>
            <a:r>
              <a:rPr lang="zh-CN" altLang="en-US" dirty="0" smtClean="0"/>
              <a:t>个，就要求对有较密切属性和服务的主题进行归并。</a:t>
            </a:r>
          </a:p>
          <a:p>
            <a:pPr lvl="0"/>
            <a:r>
              <a:rPr lang="zh-CN" altLang="en-US" dirty="0" smtClean="0"/>
              <a:t>主题所反映的一组对象和结构是否具有相同和相近的属性和服务。</a:t>
            </a:r>
          </a:p>
          <a:p>
            <a:pPr lvl="0"/>
            <a:r>
              <a:rPr lang="zh-CN" altLang="en-US" dirty="0" smtClean="0"/>
              <a:t>认定的主题是否是对象和结构更高层的抽象，是否便于理解</a:t>
            </a:r>
            <a:r>
              <a:rPr lang="en-US" dirty="0" smtClean="0"/>
              <a:t>OOA</a:t>
            </a:r>
            <a:r>
              <a:rPr lang="zh-CN" altLang="en-US" dirty="0" smtClean="0"/>
              <a:t>结果的概貌（尤其是对非技术人员的</a:t>
            </a:r>
            <a:r>
              <a:rPr lang="en-US" dirty="0" smtClean="0"/>
              <a:t>OOA </a:t>
            </a:r>
            <a:r>
              <a:rPr lang="zh-CN" altLang="en-US" dirty="0" smtClean="0"/>
              <a:t>结果读者）。</a:t>
            </a:r>
          </a:p>
          <a:p>
            <a:pPr lvl="0"/>
            <a:r>
              <a:rPr lang="zh-CN" altLang="en-US" dirty="0" smtClean="0"/>
              <a:t>主题间的消息联系（抽象）是否代表了主题所反映的对象和结构之间的所有关联。</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4</a:t>
            </a:r>
            <a:r>
              <a:rPr lang="zh-CN" altLang="en-US" b="1" dirty="0" smtClean="0"/>
              <a:t>） 对定义的属性和实例关联的</a:t>
            </a:r>
            <a:r>
              <a:rPr lang="zh-CN" altLang="en-US" b="1" dirty="0" smtClean="0"/>
              <a:t>测试</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对属性和实例关联的测试从如下方面考虑：</a:t>
            </a:r>
          </a:p>
          <a:p>
            <a:pPr lvl="0"/>
            <a:r>
              <a:rPr lang="zh-CN" altLang="en-US" dirty="0" smtClean="0"/>
              <a:t>定义的属性是否对相应的对象和分类结构的每个现实实例都适用。</a:t>
            </a:r>
          </a:p>
          <a:p>
            <a:pPr lvl="0"/>
            <a:r>
              <a:rPr lang="zh-CN" altLang="en-US" dirty="0" smtClean="0"/>
              <a:t>定义的属性在现实世界是否与这种实例关系密切。</a:t>
            </a:r>
          </a:p>
          <a:p>
            <a:pPr lvl="0"/>
            <a:r>
              <a:rPr lang="zh-CN" altLang="en-US" dirty="0" smtClean="0"/>
              <a:t>定义的属性在问题空间是否与这种实例关系密切。</a:t>
            </a:r>
          </a:p>
          <a:p>
            <a:pPr lvl="0"/>
            <a:r>
              <a:rPr lang="zh-CN" altLang="en-US" dirty="0" smtClean="0"/>
              <a:t>定义的属性是否能够不依赖于其他属性被独立理解。</a:t>
            </a:r>
          </a:p>
          <a:p>
            <a:pPr lvl="0"/>
            <a:r>
              <a:rPr lang="zh-CN" altLang="en-US" dirty="0" smtClean="0"/>
              <a:t>定义的属性在分类结构中的位置是否恰当，低层对象的共有属性是否在上层对象属性体现。</a:t>
            </a:r>
          </a:p>
          <a:p>
            <a:pPr lvl="0"/>
            <a:r>
              <a:rPr lang="zh-CN" altLang="en-US" dirty="0" smtClean="0"/>
              <a:t>在问题空间中每个对象的属性是否定义完整。</a:t>
            </a:r>
          </a:p>
          <a:p>
            <a:pPr lvl="0"/>
            <a:r>
              <a:rPr lang="zh-CN" altLang="en-US" dirty="0" smtClean="0"/>
              <a:t>定义的实例关联是否符合现实。</a:t>
            </a:r>
          </a:p>
          <a:p>
            <a:pPr lvl="0"/>
            <a:r>
              <a:rPr lang="zh-CN" altLang="en-US" dirty="0" smtClean="0"/>
              <a:t>在问题空间中实例关联是否定义完整，特别需要注意</a:t>
            </a:r>
            <a:r>
              <a:rPr lang="en-US" dirty="0" smtClean="0"/>
              <a:t>1-</a:t>
            </a:r>
            <a:r>
              <a:rPr lang="zh-CN" altLang="en-US" dirty="0" smtClean="0"/>
              <a:t>多和多</a:t>
            </a:r>
            <a:r>
              <a:rPr lang="en-US" dirty="0" smtClean="0"/>
              <a:t>-</a:t>
            </a:r>
            <a:r>
              <a:rPr lang="zh-CN" altLang="en-US" dirty="0" smtClean="0"/>
              <a:t>多的实例关联。</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428604"/>
            <a:ext cx="8686800" cy="5651521"/>
          </a:xfrm>
        </p:spPr>
        <p:txBody>
          <a:bodyPr/>
          <a:lstStyle/>
          <a:p>
            <a:r>
              <a:rPr lang="zh-CN" altLang="en-US" dirty="0" smtClean="0"/>
              <a:t>       通常</a:t>
            </a:r>
            <a:r>
              <a:rPr lang="zh-CN" altLang="en-US" dirty="0" smtClean="0"/>
              <a:t>，软件测试的工作量很大（据统计，测试会占用到</a:t>
            </a:r>
            <a:r>
              <a:rPr lang="en-US" dirty="0" smtClean="0"/>
              <a:t>40%</a:t>
            </a:r>
            <a:r>
              <a:rPr lang="zh-CN" altLang="en-US" dirty="0" smtClean="0"/>
              <a:t>的开发时间；一些可靠性要求非常高的软件，测试时间甚至占到开发时间的</a:t>
            </a:r>
            <a:r>
              <a:rPr lang="en-US" dirty="0" smtClean="0"/>
              <a:t>60%</a:t>
            </a:r>
            <a:r>
              <a:rPr lang="zh-CN" altLang="en-US" dirty="0" smtClean="0"/>
              <a:t>）。而测试中的许多操作是重复性的、非智力性的和非创造性的，并要求做准确细致的工作，计算机就最适合于代替人工去完成这样的任务。</a:t>
            </a:r>
          </a:p>
          <a:p>
            <a:r>
              <a:rPr lang="zh-CN" altLang="en-US" dirty="0" smtClean="0"/>
              <a:t>      软件</a:t>
            </a:r>
            <a:r>
              <a:rPr lang="zh-CN" altLang="en-US" dirty="0" smtClean="0"/>
              <a:t>自动化测试是相对手工测试而存在的，主要是通过所开发的软件测试工具、脚本等来实现，具有良好的可操作性、可重复性和高效率等特点。</a:t>
            </a: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5</a:t>
            </a:r>
            <a:r>
              <a:rPr lang="zh-CN" altLang="en-US" b="1" dirty="0" smtClean="0"/>
              <a:t>） 对定义的服务和消息关联的</a:t>
            </a:r>
            <a:r>
              <a:rPr lang="zh-CN" altLang="en-US" b="1" dirty="0" smtClean="0"/>
              <a:t>测试</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对定义的服务和消息关联的测试从如下方面进行：</a:t>
            </a:r>
          </a:p>
          <a:p>
            <a:pPr lvl="0"/>
            <a:r>
              <a:rPr lang="zh-CN" altLang="en-US" dirty="0" smtClean="0"/>
              <a:t>对象和结构在问题空间的不同状态是否定义了相应的服务。</a:t>
            </a:r>
          </a:p>
          <a:p>
            <a:pPr lvl="0"/>
            <a:r>
              <a:rPr lang="zh-CN" altLang="en-US" dirty="0" smtClean="0"/>
              <a:t>对象或结构所需要的服务是否都定义了相应的消息关联。</a:t>
            </a:r>
          </a:p>
          <a:p>
            <a:pPr lvl="0"/>
            <a:r>
              <a:rPr lang="zh-CN" altLang="en-US" dirty="0" smtClean="0"/>
              <a:t>定义的消息关联所指引的服务提供是否正确。</a:t>
            </a:r>
          </a:p>
          <a:p>
            <a:pPr lvl="0"/>
            <a:r>
              <a:rPr lang="zh-CN" altLang="en-US" dirty="0" smtClean="0"/>
              <a:t>沿着消息关联执行的线程是否合理，是否符合现实过程。</a:t>
            </a:r>
          </a:p>
          <a:p>
            <a:pPr lvl="0"/>
            <a:r>
              <a:rPr lang="zh-CN" altLang="en-US" dirty="0" smtClean="0"/>
              <a:t>定义的服务是否重复，是否定义了能够得到的服务。</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二、面向对象设计</a:t>
            </a:r>
            <a:r>
              <a:rPr lang="zh-CN" altLang="en-US" b="1" dirty="0" smtClean="0"/>
              <a:t>的测试</a:t>
            </a:r>
            <a:r>
              <a:rPr lang="en-US" b="1" dirty="0" smtClean="0"/>
              <a:t>(OOD Test</a:t>
            </a:r>
            <a:r>
              <a:rPr lang="en-US" b="1" dirty="0" smtClean="0"/>
              <a:t>)</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面向对象设计（</a:t>
            </a:r>
            <a:r>
              <a:rPr lang="en-US" dirty="0" smtClean="0"/>
              <a:t>OOD</a:t>
            </a:r>
            <a:r>
              <a:rPr lang="zh-CN" altLang="en-US" dirty="0" smtClean="0"/>
              <a:t>）</a:t>
            </a:r>
            <a:endParaRPr lang="en-US" altLang="zh-CN" dirty="0" smtClean="0"/>
          </a:p>
          <a:p>
            <a:r>
              <a:rPr lang="en-US" altLang="zh-CN" dirty="0" smtClean="0"/>
              <a:t> </a:t>
            </a:r>
            <a:r>
              <a:rPr lang="en-US" altLang="zh-CN" dirty="0" smtClean="0"/>
              <a:t>      </a:t>
            </a:r>
            <a:r>
              <a:rPr lang="zh-CN" altLang="en-US" dirty="0" smtClean="0"/>
              <a:t>采用</a:t>
            </a:r>
            <a:r>
              <a:rPr lang="en-US" dirty="0" smtClean="0"/>
              <a:t>"</a:t>
            </a:r>
            <a:r>
              <a:rPr lang="zh-CN" altLang="en-US" dirty="0" smtClean="0"/>
              <a:t>造型的观点</a:t>
            </a:r>
            <a:r>
              <a:rPr lang="en-US" dirty="0" smtClean="0"/>
              <a:t>"</a:t>
            </a:r>
            <a:r>
              <a:rPr lang="zh-CN" altLang="en-US" dirty="0" smtClean="0"/>
              <a:t>，以</a:t>
            </a:r>
            <a:r>
              <a:rPr lang="en-US" dirty="0" smtClean="0"/>
              <a:t>OOA</a:t>
            </a:r>
            <a:r>
              <a:rPr lang="zh-CN" altLang="en-US" dirty="0" smtClean="0"/>
              <a:t>为基础归纳出类，并建立类结构或进一步构造成类库，实现分析结果对问题空间的抽象</a:t>
            </a:r>
            <a:r>
              <a:rPr lang="zh-CN" altLang="en-US" dirty="0" smtClean="0"/>
              <a:t>。</a:t>
            </a:r>
            <a:endParaRPr lang="en-US" altLang="zh-CN" dirty="0" smtClean="0"/>
          </a:p>
          <a:p>
            <a:r>
              <a:rPr lang="en-US" dirty="0" smtClean="0"/>
              <a:t>      OOD</a:t>
            </a:r>
            <a:r>
              <a:rPr lang="zh-CN" altLang="en-US" dirty="0" smtClean="0"/>
              <a:t>确定类和类结构不仅是满足当前需求分析的要求，更重要的是通过重新组合或加以适当的补充，能方便实现功能的重用和扩增，以不断适应用户的要求。因此，对</a:t>
            </a:r>
            <a:r>
              <a:rPr lang="en-US" dirty="0" smtClean="0"/>
              <a:t>OOD</a:t>
            </a:r>
            <a:r>
              <a:rPr lang="zh-CN" altLang="en-US" dirty="0" smtClean="0"/>
              <a:t>的测试，本文建议针对功能的实现和重用以及对</a:t>
            </a:r>
            <a:r>
              <a:rPr lang="en-US" dirty="0" smtClean="0"/>
              <a:t>OOA</a:t>
            </a:r>
            <a:r>
              <a:rPr lang="zh-CN" altLang="en-US" dirty="0" smtClean="0"/>
              <a:t>结果的拓展，从如下三方面考虑：</a:t>
            </a:r>
          </a:p>
          <a:p>
            <a:pPr lvl="0"/>
            <a:r>
              <a:rPr lang="zh-CN" altLang="en-US" b="1" dirty="0" smtClean="0"/>
              <a:t>对认定的类的测试</a:t>
            </a:r>
          </a:p>
          <a:p>
            <a:pPr lvl="0"/>
            <a:r>
              <a:rPr lang="zh-CN" altLang="en-US" b="1" dirty="0" smtClean="0"/>
              <a:t>对构造的类层次结构的测试</a:t>
            </a:r>
          </a:p>
          <a:p>
            <a:pPr lvl="0"/>
            <a:r>
              <a:rPr lang="zh-CN" altLang="en-US" b="1" dirty="0" smtClean="0"/>
              <a:t>对类库的支持的测试</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1</a:t>
            </a:r>
            <a:r>
              <a:rPr lang="zh-CN" altLang="en-US" b="1" dirty="0" smtClean="0"/>
              <a:t>） 对认定的类的</a:t>
            </a:r>
            <a:r>
              <a:rPr lang="zh-CN" altLang="en-US" b="1" dirty="0" smtClean="0"/>
              <a:t>测试</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b="1" dirty="0" smtClean="0"/>
              <a:t>（</a:t>
            </a:r>
            <a:r>
              <a:rPr lang="en-US" b="1" dirty="0" smtClean="0"/>
              <a:t>1</a:t>
            </a:r>
            <a:r>
              <a:rPr lang="zh-CN" altLang="en-US" b="1" dirty="0" smtClean="0"/>
              <a:t>） 对认定的类的测试</a:t>
            </a:r>
            <a:endParaRPr lang="zh-CN" altLang="en-US" dirty="0" smtClean="0"/>
          </a:p>
          <a:p>
            <a:r>
              <a:rPr lang="en-US" dirty="0" smtClean="0"/>
              <a:t>OOD</a:t>
            </a:r>
            <a:r>
              <a:rPr lang="zh-CN" altLang="en-US" dirty="0" smtClean="0"/>
              <a:t>认定的类可以是</a:t>
            </a:r>
            <a:r>
              <a:rPr lang="en-US" dirty="0" smtClean="0"/>
              <a:t>OOA</a:t>
            </a:r>
            <a:r>
              <a:rPr lang="zh-CN" altLang="en-US" dirty="0" smtClean="0"/>
              <a:t>中认定的对象，也可以是对象所需要的服务的抽象，对象所具有的属性的抽象。认定的类原则上应该尽量基础性，这样才便于维护和重用。</a:t>
            </a:r>
            <a:r>
              <a:rPr lang="zh-CN" altLang="en-US" dirty="0" smtClean="0"/>
              <a:t>参考中</a:t>
            </a:r>
            <a:r>
              <a:rPr lang="zh-CN" altLang="en-US" dirty="0" smtClean="0"/>
              <a:t>所提出的一些准则，测试认定的类：</a:t>
            </a:r>
          </a:p>
          <a:p>
            <a:pPr lvl="0"/>
            <a:r>
              <a:rPr lang="en-US" altLang="zh-CN" dirty="0" smtClean="0"/>
              <a:t>1</a:t>
            </a:r>
            <a:r>
              <a:rPr lang="zh-CN" altLang="en-US" dirty="0" smtClean="0"/>
              <a:t>、是否</a:t>
            </a:r>
            <a:r>
              <a:rPr lang="zh-CN" altLang="en-US" dirty="0" smtClean="0"/>
              <a:t>含盖了</a:t>
            </a:r>
            <a:r>
              <a:rPr lang="en-US" dirty="0" smtClean="0"/>
              <a:t>OOA</a:t>
            </a:r>
            <a:r>
              <a:rPr lang="zh-CN" altLang="en-US" dirty="0" smtClean="0"/>
              <a:t>中所有认定的对象。</a:t>
            </a:r>
          </a:p>
          <a:p>
            <a:pPr lvl="0"/>
            <a:r>
              <a:rPr lang="en-US" altLang="zh-CN" dirty="0" smtClean="0"/>
              <a:t>2</a:t>
            </a:r>
            <a:r>
              <a:rPr lang="zh-CN" altLang="en-US" dirty="0" smtClean="0"/>
              <a:t>、是否</a:t>
            </a:r>
            <a:r>
              <a:rPr lang="zh-CN" altLang="en-US" dirty="0" smtClean="0"/>
              <a:t>能体现</a:t>
            </a:r>
            <a:r>
              <a:rPr lang="en-US" dirty="0" smtClean="0"/>
              <a:t>OOA</a:t>
            </a:r>
            <a:r>
              <a:rPr lang="zh-CN" altLang="en-US" dirty="0" smtClean="0"/>
              <a:t>中定义的属性。</a:t>
            </a:r>
          </a:p>
          <a:p>
            <a:pPr lvl="0"/>
            <a:r>
              <a:rPr lang="en-US" altLang="zh-CN" dirty="0" smtClean="0"/>
              <a:t>3</a:t>
            </a:r>
            <a:r>
              <a:rPr lang="zh-CN" altLang="en-US" dirty="0" smtClean="0"/>
              <a:t>、是否</a:t>
            </a:r>
            <a:r>
              <a:rPr lang="zh-CN" altLang="en-US" dirty="0" smtClean="0"/>
              <a:t>能实现</a:t>
            </a:r>
            <a:r>
              <a:rPr lang="en-US" dirty="0" smtClean="0"/>
              <a:t>OOA</a:t>
            </a:r>
            <a:r>
              <a:rPr lang="zh-CN" altLang="en-US" dirty="0" smtClean="0"/>
              <a:t>中定义的服务。</a:t>
            </a:r>
          </a:p>
          <a:p>
            <a:pPr lvl="0"/>
            <a:r>
              <a:rPr lang="en-US" altLang="zh-CN" dirty="0" smtClean="0"/>
              <a:t>4</a:t>
            </a:r>
            <a:r>
              <a:rPr lang="zh-CN" altLang="en-US" dirty="0" smtClean="0"/>
              <a:t>、是否</a:t>
            </a:r>
            <a:r>
              <a:rPr lang="zh-CN" altLang="en-US" dirty="0" smtClean="0"/>
              <a:t>对应着一个含义明确的数据抽象。</a:t>
            </a:r>
          </a:p>
          <a:p>
            <a:pPr lvl="0"/>
            <a:r>
              <a:rPr lang="en-US" altLang="zh-CN" dirty="0" smtClean="0"/>
              <a:t>5</a:t>
            </a:r>
            <a:r>
              <a:rPr lang="zh-CN" altLang="en-US" dirty="0" smtClean="0"/>
              <a:t>、是否</a:t>
            </a:r>
            <a:r>
              <a:rPr lang="zh-CN" altLang="en-US" dirty="0" smtClean="0"/>
              <a:t>尽可能少的依赖其他类。</a:t>
            </a:r>
          </a:p>
          <a:p>
            <a:pPr lvl="0"/>
            <a:r>
              <a:rPr lang="en-US" altLang="zh-CN" dirty="0" smtClean="0"/>
              <a:t>6</a:t>
            </a:r>
            <a:r>
              <a:rPr lang="zh-CN" altLang="en-US" dirty="0" smtClean="0"/>
              <a:t>、类</a:t>
            </a:r>
            <a:r>
              <a:rPr lang="zh-CN" altLang="en-US" dirty="0" smtClean="0"/>
              <a:t>中的方法（</a:t>
            </a:r>
            <a:r>
              <a:rPr lang="en-US" dirty="0" smtClean="0"/>
              <a:t>C++</a:t>
            </a:r>
            <a:r>
              <a:rPr lang="zh-CN" altLang="en-US" dirty="0" smtClean="0"/>
              <a:t>：类的成员函数）是否单用途。</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2</a:t>
            </a:r>
            <a:r>
              <a:rPr lang="zh-CN" altLang="en-US" b="1" dirty="0" smtClean="0"/>
              <a:t>） 对构造的类层次结构的</a:t>
            </a:r>
            <a:r>
              <a:rPr lang="zh-CN" altLang="en-US" b="1" dirty="0" smtClean="0"/>
              <a:t>测试</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为能充分发挥面向对象的继承共享特性，</a:t>
            </a:r>
            <a:r>
              <a:rPr lang="en-US" dirty="0" smtClean="0"/>
              <a:t>OOD</a:t>
            </a:r>
            <a:r>
              <a:rPr lang="zh-CN" altLang="en-US" dirty="0" smtClean="0"/>
              <a:t>的类层次结构，通常基于</a:t>
            </a:r>
            <a:r>
              <a:rPr lang="en-US" dirty="0" smtClean="0"/>
              <a:t>OOA</a:t>
            </a:r>
            <a:r>
              <a:rPr lang="zh-CN" altLang="en-US" dirty="0" smtClean="0"/>
              <a:t>中产生的分类结构的原则来组织，着重体现父类和子类间一般性和特殊性</a:t>
            </a:r>
            <a:r>
              <a:rPr lang="zh-CN" altLang="en-US" dirty="0" smtClean="0"/>
              <a:t>。</a:t>
            </a:r>
            <a:r>
              <a:rPr lang="zh-CN" altLang="en-US" dirty="0" smtClean="0"/>
              <a:t>在当前的问题空间，对类层次结构的主要要求是能在解空间构造实现全部功能的结构框架。为此，测试如下方面：</a:t>
            </a:r>
          </a:p>
          <a:p>
            <a:pPr lvl="0"/>
            <a:r>
              <a:rPr lang="en-US" altLang="zh-CN" dirty="0" smtClean="0"/>
              <a:t>1</a:t>
            </a:r>
            <a:r>
              <a:rPr lang="zh-CN" altLang="en-US" dirty="0" smtClean="0"/>
              <a:t>、类</a:t>
            </a:r>
            <a:r>
              <a:rPr lang="zh-CN" altLang="en-US" dirty="0" smtClean="0"/>
              <a:t>层次结构是否含盖了所有定义的类。</a:t>
            </a:r>
          </a:p>
          <a:p>
            <a:pPr lvl="0"/>
            <a:r>
              <a:rPr lang="en-US" altLang="zh-CN" dirty="0" smtClean="0"/>
              <a:t>2</a:t>
            </a:r>
            <a:r>
              <a:rPr lang="zh-CN" altLang="en-US" dirty="0" smtClean="0"/>
              <a:t>、是否</a:t>
            </a:r>
            <a:r>
              <a:rPr lang="zh-CN" altLang="en-US" dirty="0" smtClean="0"/>
              <a:t>能体现</a:t>
            </a:r>
            <a:r>
              <a:rPr lang="en-US" dirty="0" smtClean="0"/>
              <a:t>OOA</a:t>
            </a:r>
            <a:r>
              <a:rPr lang="zh-CN" altLang="en-US" dirty="0" smtClean="0"/>
              <a:t>中所定义的实例关联。</a:t>
            </a:r>
          </a:p>
          <a:p>
            <a:pPr lvl="0"/>
            <a:r>
              <a:rPr lang="en-US" altLang="zh-CN" dirty="0" smtClean="0"/>
              <a:t>3</a:t>
            </a:r>
            <a:r>
              <a:rPr lang="zh-CN" altLang="en-US" dirty="0" smtClean="0"/>
              <a:t>、是否</a:t>
            </a:r>
            <a:r>
              <a:rPr lang="zh-CN" altLang="en-US" dirty="0" smtClean="0"/>
              <a:t>能实现</a:t>
            </a:r>
            <a:r>
              <a:rPr lang="en-US" dirty="0" smtClean="0"/>
              <a:t>OOA</a:t>
            </a:r>
            <a:r>
              <a:rPr lang="zh-CN" altLang="en-US" dirty="0" smtClean="0"/>
              <a:t>中所定义的消息关联。</a:t>
            </a:r>
          </a:p>
          <a:p>
            <a:pPr lvl="0"/>
            <a:r>
              <a:rPr lang="en-US" altLang="zh-CN" dirty="0" smtClean="0"/>
              <a:t>4</a:t>
            </a:r>
            <a:r>
              <a:rPr lang="zh-CN" altLang="en-US" dirty="0" smtClean="0"/>
              <a:t>、子</a:t>
            </a:r>
            <a:r>
              <a:rPr lang="zh-CN" altLang="en-US" dirty="0" smtClean="0"/>
              <a:t>类是否具有父类没有的新特性。</a:t>
            </a:r>
          </a:p>
          <a:p>
            <a:r>
              <a:rPr lang="en-US" altLang="zh-CN" dirty="0" smtClean="0"/>
              <a:t>5</a:t>
            </a:r>
            <a:r>
              <a:rPr lang="zh-CN" altLang="en-US" dirty="0" smtClean="0"/>
              <a:t>、子</a:t>
            </a:r>
            <a:r>
              <a:rPr lang="zh-CN" altLang="en-US" dirty="0" smtClean="0"/>
              <a:t>类间的共同特性是否完全在父类中得以体现。</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a:t>
            </a:r>
            <a:r>
              <a:rPr lang="en-US" b="1" dirty="0" smtClean="0"/>
              <a:t>3</a:t>
            </a:r>
            <a:r>
              <a:rPr lang="zh-CN" altLang="en-US" b="1" dirty="0" smtClean="0"/>
              <a:t>） 对类库支持的</a:t>
            </a:r>
            <a:r>
              <a:rPr lang="zh-CN" altLang="en-US" b="1" dirty="0" smtClean="0"/>
              <a:t>测试</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对类库的支持虽然也属于类层次结构的组织问题，但其强调的重点是再次软件开发的重用。由于它并不直接影响当前软件的开发和功能实现，因此，将其单独提出来测试，也可作为对高质量类层次结构的评估</a:t>
            </a:r>
            <a:r>
              <a:rPr lang="zh-CN" altLang="en-US" dirty="0" smtClean="0"/>
              <a:t>。提出</a:t>
            </a:r>
            <a:r>
              <a:rPr lang="zh-CN" altLang="en-US" dirty="0" smtClean="0"/>
              <a:t>的准则，拟订测试点如下：</a:t>
            </a:r>
          </a:p>
          <a:p>
            <a:pPr lvl="0"/>
            <a:r>
              <a:rPr lang="en-US" altLang="zh-CN" dirty="0" smtClean="0"/>
              <a:t>1</a:t>
            </a:r>
            <a:r>
              <a:rPr lang="zh-CN" altLang="en-US" dirty="0" smtClean="0"/>
              <a:t>、一</a:t>
            </a:r>
            <a:r>
              <a:rPr lang="zh-CN" altLang="en-US" dirty="0" smtClean="0"/>
              <a:t>组子类中关于某种含义相同或基本相同的操作，是否有相同的接口（包括名字和参数表）。</a:t>
            </a:r>
          </a:p>
          <a:p>
            <a:pPr lvl="0"/>
            <a:r>
              <a:rPr lang="en-US" altLang="zh-CN" dirty="0" smtClean="0"/>
              <a:t>2</a:t>
            </a:r>
            <a:r>
              <a:rPr lang="zh-CN" altLang="en-US" dirty="0" smtClean="0"/>
              <a:t>、类</a:t>
            </a:r>
            <a:r>
              <a:rPr lang="zh-CN" altLang="en-US" dirty="0" smtClean="0"/>
              <a:t>中方法（</a:t>
            </a:r>
            <a:r>
              <a:rPr lang="en-US" dirty="0" smtClean="0"/>
              <a:t>C++</a:t>
            </a:r>
            <a:r>
              <a:rPr lang="zh-CN" altLang="en-US" dirty="0" smtClean="0"/>
              <a:t>：类的成员函数）功能是否较单纯，相应的代码行是否较少（</a:t>
            </a:r>
            <a:r>
              <a:rPr lang="en-US" dirty="0" smtClean="0"/>
              <a:t>[5]</a:t>
            </a:r>
            <a:r>
              <a:rPr lang="zh-CN" altLang="en-US" dirty="0" smtClean="0"/>
              <a:t>中建议为不超过</a:t>
            </a:r>
            <a:r>
              <a:rPr lang="en-US" dirty="0" smtClean="0"/>
              <a:t>30</a:t>
            </a:r>
            <a:r>
              <a:rPr lang="zh-CN" altLang="en-US" dirty="0" smtClean="0"/>
              <a:t>行）。</a:t>
            </a:r>
          </a:p>
          <a:p>
            <a:pPr lvl="0"/>
            <a:r>
              <a:rPr lang="en-US" altLang="zh-CN" dirty="0" smtClean="0"/>
              <a:t>3</a:t>
            </a:r>
            <a:r>
              <a:rPr lang="zh-CN" altLang="en-US" dirty="0" smtClean="0"/>
              <a:t>、类</a:t>
            </a:r>
            <a:r>
              <a:rPr lang="zh-CN" altLang="en-US" dirty="0" smtClean="0"/>
              <a:t>的层次结构是否是深度大，宽度小。</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三、面向对象编程的测试</a:t>
            </a:r>
            <a:r>
              <a:rPr lang="en-US" b="1" dirty="0" smtClean="0"/>
              <a:t>(OOP Test</a:t>
            </a:r>
            <a:r>
              <a:rPr lang="en-US" b="1" dirty="0" smtClean="0"/>
              <a:t>)</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b="1" dirty="0" smtClean="0"/>
              <a:t>典型的面向对象程序具有继承、封装和多态的新特性</a:t>
            </a:r>
            <a:r>
              <a:rPr lang="zh-CN" altLang="en-US" dirty="0" smtClean="0"/>
              <a:t>，这使得传统的测试策略必须有所改变。</a:t>
            </a:r>
            <a:r>
              <a:rPr lang="zh-CN" altLang="en-US" b="1" dirty="0" smtClean="0"/>
              <a:t>封装</a:t>
            </a:r>
            <a:r>
              <a:rPr lang="zh-CN" altLang="en-US" dirty="0" smtClean="0"/>
              <a:t>是对数据的隐藏，外界只能通过被提供的操作来访问或修改数据，这样降低了数据被任意修改和读写的可能性，降低了传统程序中对数据非法操作的测试。</a:t>
            </a:r>
            <a:r>
              <a:rPr lang="zh-CN" altLang="en-US" b="1" dirty="0" smtClean="0"/>
              <a:t>继承</a:t>
            </a:r>
            <a:r>
              <a:rPr lang="zh-CN" altLang="en-US" dirty="0" smtClean="0"/>
              <a:t>是面向对象程序的重要特点，继承使得代码的重用率提高，同时也使错误传播的概率提高</a:t>
            </a:r>
            <a:r>
              <a:rPr lang="zh-CN" altLang="en-US" dirty="0" smtClean="0"/>
              <a:t>。</a:t>
            </a:r>
            <a:r>
              <a:rPr lang="zh-CN" altLang="en-US" b="1" dirty="0" smtClean="0"/>
              <a:t>多态</a:t>
            </a:r>
            <a:r>
              <a:rPr lang="zh-CN" altLang="en-US" dirty="0" smtClean="0"/>
              <a:t>使得面向对象程序对外呈现出强大的处理能力，但同时却使得程序内</a:t>
            </a:r>
            <a:r>
              <a:rPr lang="en-US" dirty="0" smtClean="0"/>
              <a:t>"</a:t>
            </a:r>
            <a:r>
              <a:rPr lang="zh-CN" altLang="en-US" dirty="0" smtClean="0"/>
              <a:t>同一</a:t>
            </a:r>
            <a:r>
              <a:rPr lang="en-US" dirty="0" smtClean="0"/>
              <a:t>"</a:t>
            </a:r>
            <a:r>
              <a:rPr lang="zh-CN" altLang="en-US" dirty="0" smtClean="0"/>
              <a:t>函数的行为复杂化，测试时不得不考虑不同类型具体执行的代码和产生的行为。</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428604"/>
            <a:ext cx="8686800" cy="5651521"/>
          </a:xfrm>
        </p:spPr>
        <p:txBody>
          <a:bodyPr>
            <a:normAutofit/>
          </a:bodyPr>
          <a:lstStyle/>
          <a:p>
            <a:r>
              <a:rPr lang="zh-CN" altLang="en-US" dirty="0" smtClean="0"/>
              <a:t>面向对象程序是把功能的实现分布在类中。能正确实现功能的类，通过消息传递来协同实现设计要求的功能。正是这种面向对象程序风格，将出现的错误能精确的确定在某一具体的类。因此，在面向对象编程（</a:t>
            </a:r>
            <a:r>
              <a:rPr lang="en-US" dirty="0" smtClean="0"/>
              <a:t>OOP</a:t>
            </a:r>
            <a:r>
              <a:rPr lang="zh-CN" altLang="en-US" dirty="0" smtClean="0"/>
              <a:t>）阶段，忽略类功能实现的细则，将测试的目光集中在类功能的实现和相应的面向对象程序风格，主要体现为以下两个方面（假设编程使用</a:t>
            </a:r>
            <a:r>
              <a:rPr lang="en-US" dirty="0" smtClean="0"/>
              <a:t>C++</a:t>
            </a:r>
            <a:r>
              <a:rPr lang="zh-CN" altLang="en-US" dirty="0" smtClean="0"/>
              <a:t>语言）。</a:t>
            </a:r>
          </a:p>
          <a:p>
            <a:pPr lvl="0"/>
            <a:r>
              <a:rPr lang="zh-CN" altLang="en-US" dirty="0" smtClean="0"/>
              <a:t>数据成员是否满足数据封装的要求</a:t>
            </a:r>
          </a:p>
          <a:p>
            <a:pPr lvl="0"/>
            <a:r>
              <a:rPr lang="zh-CN" altLang="en-US" dirty="0" smtClean="0"/>
              <a:t>类是否实现了要求的功能</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b="1" dirty="0" smtClean="0"/>
              <a:t>1</a:t>
            </a:r>
            <a:r>
              <a:rPr lang="zh-CN" altLang="en-US" b="1" dirty="0" smtClean="0"/>
              <a:t>、数据成员是否满足数据封装的</a:t>
            </a:r>
            <a:r>
              <a:rPr lang="zh-CN" altLang="en-US" b="1" dirty="0" smtClean="0"/>
              <a:t>要求</a:t>
            </a:r>
            <a:endParaRPr lang="zh-CN" altLang="en-US" dirty="0"/>
          </a:p>
        </p:txBody>
      </p:sp>
      <p:sp>
        <p:nvSpPr>
          <p:cNvPr id="3" name="内容占位符 2"/>
          <p:cNvSpPr>
            <a:spLocks noGrp="1"/>
          </p:cNvSpPr>
          <p:nvPr>
            <p:ph idx="1"/>
          </p:nvPr>
        </p:nvSpPr>
        <p:spPr/>
        <p:txBody>
          <a:bodyPr/>
          <a:lstStyle/>
          <a:p>
            <a:r>
              <a:rPr lang="zh-CN" altLang="en-US" dirty="0" smtClean="0"/>
              <a:t>       数据封装</a:t>
            </a:r>
            <a:r>
              <a:rPr lang="zh-CN" altLang="en-US" dirty="0" smtClean="0"/>
              <a:t>是数据和数据有关的操作的集合。检查数据成员是否满足数据封装的要求，基本原则是数据成员是否被外界（数据成员所属的类或子类以外的调用）直接调用。更直观的说，当改编数据成员的结构时，是否影响了类的对外接口，是否会导致相应外界必须改动。</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2</a:t>
            </a:r>
            <a:r>
              <a:rPr lang="zh-CN" altLang="en-US" b="1" dirty="0" smtClean="0"/>
              <a:t>、类是否实现了要求的功能</a:t>
            </a:r>
            <a:endParaRPr lang="zh-CN" altLang="en-US" dirty="0"/>
          </a:p>
        </p:txBody>
      </p:sp>
      <p:sp>
        <p:nvSpPr>
          <p:cNvPr id="3" name="内容占位符 2"/>
          <p:cNvSpPr>
            <a:spLocks noGrp="1"/>
          </p:cNvSpPr>
          <p:nvPr>
            <p:ph idx="1"/>
          </p:nvPr>
        </p:nvSpPr>
        <p:spPr/>
        <p:txBody>
          <a:bodyPr/>
          <a:lstStyle/>
          <a:p>
            <a:r>
              <a:rPr lang="zh-CN" altLang="en-US" dirty="0" smtClean="0"/>
              <a:t>类所实现的功能，都是通过类的成员函数执行。在测试类的功能实现时，应该首先保证类成员函数的正确性。单独的看待类的成员函数，与面向过程程序中的函数或过程没有本质的区别，几乎所有传统的单元测试中所使用的方法，都可在面向对象的单元测试中使用</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四、面向对象的单元测试</a:t>
            </a:r>
            <a:r>
              <a:rPr lang="en-US" b="1" dirty="0" smtClean="0"/>
              <a:t>(OO Unit </a:t>
            </a:r>
            <a:r>
              <a:rPr lang="en-US" b="1" dirty="0" smtClean="0"/>
              <a:t> Test)</a:t>
            </a:r>
            <a:endParaRPr lang="zh-CN" altLang="en-US" dirty="0"/>
          </a:p>
        </p:txBody>
      </p:sp>
      <p:sp>
        <p:nvSpPr>
          <p:cNvPr id="3" name="内容占位符 2"/>
          <p:cNvSpPr>
            <a:spLocks noGrp="1"/>
          </p:cNvSpPr>
          <p:nvPr>
            <p:ph idx="1"/>
          </p:nvPr>
        </p:nvSpPr>
        <p:spPr/>
        <p:txBody>
          <a:bodyPr/>
          <a:lstStyle/>
          <a:p>
            <a:r>
              <a:rPr lang="zh-CN" altLang="en-US" dirty="0" smtClean="0"/>
              <a:t>传统的单元测试是针对程序的函数、过程或完成某一定功能的程序块</a:t>
            </a:r>
            <a:r>
              <a:rPr lang="zh-CN" altLang="en-US" dirty="0" smtClean="0"/>
              <a:t>。</a:t>
            </a:r>
            <a:r>
              <a:rPr lang="zh-CN" altLang="en-US" dirty="0" smtClean="0"/>
              <a:t>单元测试一般建议由程序员完成</a:t>
            </a:r>
            <a:r>
              <a:rPr lang="zh-CN" altLang="en-US" dirty="0" smtClean="0"/>
              <a:t>。</a:t>
            </a:r>
            <a:endParaRPr lang="en-US" altLang="zh-CN" dirty="0" smtClean="0"/>
          </a:p>
          <a:p>
            <a:r>
              <a:rPr lang="zh-CN" altLang="en-US" dirty="0" smtClean="0"/>
              <a:t>在面向对象程序中，类成员函数通常都很小，功能单一，函数的间调用频繁，容易出现一些不宜发现的错误。</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一、什么是软件自动化测试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自动化测试的定义</a:t>
            </a:r>
            <a:r>
              <a:rPr lang="zh-CN" altLang="en-US" dirty="0" smtClean="0"/>
              <a:t>：</a:t>
            </a:r>
            <a:endParaRPr lang="en-US" altLang="zh-CN" dirty="0" smtClean="0"/>
          </a:p>
          <a:p>
            <a:r>
              <a:rPr lang="en-US" altLang="zh-CN" dirty="0" smtClean="0"/>
              <a:t> </a:t>
            </a:r>
            <a:r>
              <a:rPr lang="en-US" altLang="zh-CN" dirty="0" smtClean="0"/>
              <a:t>     </a:t>
            </a:r>
            <a:r>
              <a:rPr lang="zh-CN" altLang="en-US" dirty="0" smtClean="0"/>
              <a:t>使用</a:t>
            </a:r>
            <a:r>
              <a:rPr lang="zh-CN" altLang="en-US" dirty="0" smtClean="0"/>
              <a:t>一种自动化测试工具来验证各种软件测试</a:t>
            </a:r>
            <a:r>
              <a:rPr lang="zh-CN" altLang="en-US" dirty="0" smtClean="0"/>
              <a:t>的需求</a:t>
            </a:r>
            <a:r>
              <a:rPr lang="zh-CN" altLang="en-US" dirty="0" smtClean="0"/>
              <a:t>，它包括测试活动的管理与实施</a:t>
            </a:r>
            <a:r>
              <a:rPr lang="zh-CN" altLang="en-US" dirty="0" smtClean="0"/>
              <a:t>。</a:t>
            </a:r>
            <a:endParaRPr lang="en-US" altLang="zh-CN" dirty="0" smtClean="0"/>
          </a:p>
          <a:p>
            <a:r>
              <a:rPr lang="zh-CN" altLang="en-US" dirty="0" smtClean="0"/>
              <a:t>      自动化</a:t>
            </a:r>
            <a:r>
              <a:rPr lang="zh-CN" altLang="en-US" dirty="0" smtClean="0"/>
              <a:t>测试就是希望能够通过自动化测试工具或其他手段，按照测试工程师的预定计划进行自动的测试，</a:t>
            </a:r>
            <a:r>
              <a:rPr lang="zh-CN" altLang="en-US" b="1" dirty="0" smtClean="0"/>
              <a:t>目的</a:t>
            </a:r>
            <a:r>
              <a:rPr lang="zh-CN" altLang="en-US" dirty="0" smtClean="0"/>
              <a:t>是减轻手工测试的劳动量，从而达到提高软件质量的目的。</a:t>
            </a:r>
            <a:r>
              <a:rPr lang="zh-CN" altLang="en-US" b="1" dirty="0" smtClean="0"/>
              <a:t>自动化测试的目的在于发现老缺陷。而手工测试的目的在于发现新缺陷。</a:t>
            </a:r>
            <a:endParaRPr lang="zh-CN" altLang="en-US"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五、面向对象的集成测试</a:t>
            </a:r>
            <a:r>
              <a:rPr lang="en-US" b="1" dirty="0" smtClean="0"/>
              <a:t>(OO Integrate Test</a:t>
            </a:r>
            <a:r>
              <a:rPr lang="en-US" b="1" dirty="0" smtClean="0"/>
              <a:t>)</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       传统</a:t>
            </a:r>
            <a:r>
              <a:rPr lang="zh-CN" altLang="en-US" dirty="0" smtClean="0"/>
              <a:t>的集成测试，是由底向上通过集成完成的功能模块进行测试，一般可以在部分程序编译完成的情况下进行。而对于面向对象程序，相互调用的功能是散布在程序的不同类中，类通过消息相互作用申请和提供服务。类的行为与它的状态密切相关，状态不仅仅是体现在类数据成员的值，也许还包括其他类中的状态信息。由此可见，类相互依赖极其紧密，根本无法在编译不完全的程序上对类进行测试。所以，面向对象的集成测试通常需要在整个程序编译完成后进行。此外，面向对象程序具有动态特性，程序的控制流往往无法确定，因此也只能对整个编译后的程序做基于黑盒子的集成测试。</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smtClean="0"/>
              <a:t>       面向对象</a:t>
            </a:r>
            <a:r>
              <a:rPr lang="zh-CN" altLang="en-US" dirty="0" smtClean="0"/>
              <a:t>的集成测试可以分成两步进行：先进行</a:t>
            </a:r>
            <a:r>
              <a:rPr lang="zh-CN" altLang="en-US" b="1" dirty="0" smtClean="0"/>
              <a:t>静态测试</a:t>
            </a:r>
            <a:r>
              <a:rPr lang="zh-CN" altLang="en-US" dirty="0" smtClean="0"/>
              <a:t>，再进行</a:t>
            </a:r>
            <a:r>
              <a:rPr lang="zh-CN" altLang="en-US" b="1" dirty="0" smtClean="0"/>
              <a:t>动态测试</a:t>
            </a:r>
            <a:r>
              <a:rPr lang="zh-CN" altLang="en-US" dirty="0" smtClean="0"/>
              <a:t>。</a:t>
            </a:r>
          </a:p>
          <a:p>
            <a:r>
              <a:rPr lang="zh-CN" altLang="en-US" dirty="0" smtClean="0"/>
              <a:t>        静态</a:t>
            </a:r>
            <a:r>
              <a:rPr lang="zh-CN" altLang="en-US" dirty="0" smtClean="0"/>
              <a:t>测试主要针对程序的结构进行，检测程序结构是否符合设计要求</a:t>
            </a:r>
            <a:r>
              <a:rPr lang="zh-CN" altLang="en-US" dirty="0" smtClean="0"/>
              <a:t>。</a:t>
            </a:r>
            <a:endParaRPr lang="en-US" altLang="zh-CN" dirty="0" smtClean="0"/>
          </a:p>
          <a:p>
            <a:r>
              <a:rPr lang="zh-CN" altLang="en-US" dirty="0" smtClean="0"/>
              <a:t>      动态</a:t>
            </a:r>
            <a:r>
              <a:rPr lang="zh-CN" altLang="en-US" dirty="0" smtClean="0"/>
              <a:t>测试设计测试用例时，通常需要上述的功能调用结构图、类关系图或者实体关系图为参考，确定不需要被重复测试的部分，从而优化测试用例，减少测试工作量，使得进行的测试能够达到一定覆盖标准。</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六、面向对象的系统测试</a:t>
            </a:r>
            <a:r>
              <a:rPr lang="en-US" b="1" dirty="0" smtClean="0"/>
              <a:t>(OO System Test)</a:t>
            </a:r>
            <a:endParaRPr lang="zh-CN" altLang="en-US" dirty="0"/>
          </a:p>
        </p:txBody>
      </p:sp>
      <p:sp>
        <p:nvSpPr>
          <p:cNvPr id="3" name="内容占位符 2"/>
          <p:cNvSpPr>
            <a:spLocks noGrp="1"/>
          </p:cNvSpPr>
          <p:nvPr>
            <p:ph idx="1"/>
          </p:nvPr>
        </p:nvSpPr>
        <p:spPr/>
        <p:txBody>
          <a:bodyPr/>
          <a:lstStyle/>
          <a:p>
            <a:r>
              <a:rPr lang="zh-CN" altLang="en-US" dirty="0" smtClean="0"/>
              <a:t>      系统测试</a:t>
            </a:r>
            <a:r>
              <a:rPr lang="zh-CN" altLang="en-US" dirty="0" smtClean="0"/>
              <a:t>应该尽量搭建与用户实际使用环境相同的测试平台，应该保证被测系统的完整性，对临时没有的系统设备部件，也应有相应的模拟手段。系统测试时，应该参考</a:t>
            </a:r>
            <a:r>
              <a:rPr lang="en-US" dirty="0" smtClean="0"/>
              <a:t>OOA</a:t>
            </a:r>
            <a:r>
              <a:rPr lang="zh-CN" altLang="en-US" dirty="0" smtClean="0"/>
              <a:t>分析的结果，对应描述的对象、属性和各种服务，检测软件是否能够完全</a:t>
            </a:r>
            <a:r>
              <a:rPr lang="en-US" dirty="0" smtClean="0"/>
              <a:t>"</a:t>
            </a:r>
            <a:r>
              <a:rPr lang="zh-CN" altLang="en-US" dirty="0" smtClean="0"/>
              <a:t>再现</a:t>
            </a:r>
            <a:r>
              <a:rPr lang="en-US" dirty="0" smtClean="0"/>
              <a:t>"</a:t>
            </a:r>
            <a:r>
              <a:rPr lang="zh-CN" altLang="en-US" dirty="0" smtClean="0"/>
              <a:t>问题空间。系统测试不仅是检测软件的整体行为表现，从另一个侧面看，也是对软件开发设计的再确认。</a:t>
            </a:r>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normAutofit fontScale="85000" lnSpcReduction="10000"/>
          </a:bodyPr>
          <a:lstStyle/>
          <a:p>
            <a:r>
              <a:rPr lang="zh-CN" altLang="en-US" dirty="0" smtClean="0"/>
              <a:t>系统测试是对测试步骤的抽象描述。它体现的具体测试内容包括：</a:t>
            </a:r>
          </a:p>
          <a:p>
            <a:pPr lvl="0"/>
            <a:r>
              <a:rPr lang="zh-CN" altLang="en-US" b="1" dirty="0" smtClean="0"/>
              <a:t>功能测试：</a:t>
            </a:r>
            <a:r>
              <a:rPr lang="zh-CN" altLang="en-US" dirty="0" smtClean="0"/>
              <a:t>测试是否满足开发要求，是否能够提供设计所描述的功能，是否用户的需求都得到满足。功能测试是系统测试最常用和必须的测试，通常还会以正式的软件说明书为测试标准。</a:t>
            </a:r>
          </a:p>
          <a:p>
            <a:pPr lvl="0"/>
            <a:r>
              <a:rPr lang="zh-CN" altLang="en-US" b="1" dirty="0" smtClean="0"/>
              <a:t>强度测试：</a:t>
            </a:r>
            <a:r>
              <a:rPr lang="zh-CN" altLang="en-US" dirty="0" smtClean="0"/>
              <a:t>测试系统的能力最高实际限度，即软件在一些超负荷的情况，功能实现情况。如要求软件某一行为的大量重复、输入大量的数据或大数值数据、对数据库大量复杂的查询等。</a:t>
            </a:r>
          </a:p>
          <a:p>
            <a:pPr lvl="0"/>
            <a:r>
              <a:rPr lang="zh-CN" altLang="en-US" b="1" dirty="0" smtClean="0"/>
              <a:t>性能测试：</a:t>
            </a:r>
            <a:r>
              <a:rPr lang="zh-CN" altLang="en-US" dirty="0" smtClean="0"/>
              <a:t>测试软件的运行性能。这种测试常常与强度测试结合进行，需要事先对被测软件提出性能指标，如传输连接的最长时限、传输的错误率、计算的精度、记录的精度、响应的时限和恢复时限等。</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57166"/>
            <a:ext cx="8686800" cy="5722959"/>
          </a:xfrm>
        </p:spPr>
        <p:txBody>
          <a:bodyPr>
            <a:normAutofit lnSpcReduction="10000"/>
          </a:bodyPr>
          <a:lstStyle/>
          <a:p>
            <a:pPr lvl="0"/>
            <a:r>
              <a:rPr lang="zh-CN" altLang="en-US" b="1" dirty="0" smtClean="0"/>
              <a:t>安全测试：</a:t>
            </a:r>
            <a:r>
              <a:rPr lang="zh-CN" altLang="en-US" dirty="0" smtClean="0"/>
              <a:t>验证安装在系统内的保护机构确实能够对系统进行保护，使之不受各种非常的干扰。安全测试时需要设计一些测试用例试图突破系统的安全保密措施，检验系统是否有安全保密的漏洞。</a:t>
            </a:r>
          </a:p>
          <a:p>
            <a:pPr lvl="0"/>
            <a:r>
              <a:rPr lang="zh-CN" altLang="en-US" b="1" dirty="0" smtClean="0"/>
              <a:t>恢复测试：</a:t>
            </a:r>
            <a:r>
              <a:rPr lang="zh-CN" altLang="en-US" dirty="0" smtClean="0"/>
              <a:t>采用人工的干扰使软件出错，中断使用，检测系统的恢复能力，特别是通讯系统。恢复测试时，应该参考性能测试的相关测试指标。</a:t>
            </a:r>
          </a:p>
          <a:p>
            <a:pPr lvl="0"/>
            <a:r>
              <a:rPr lang="zh-CN" altLang="en-US" b="1" dirty="0" smtClean="0"/>
              <a:t>可用性测试：</a:t>
            </a:r>
            <a:r>
              <a:rPr lang="zh-CN" altLang="en-US" dirty="0" smtClean="0"/>
              <a:t>测试用户是否能够满意使用。具体体现为操作是否方便，用户界面是否友好等。</a:t>
            </a:r>
          </a:p>
          <a:p>
            <a:pPr lvl="0"/>
            <a:r>
              <a:rPr lang="zh-CN" altLang="en-US" dirty="0" smtClean="0"/>
              <a:t>安装</a:t>
            </a:r>
            <a:r>
              <a:rPr lang="en-US" dirty="0" smtClean="0"/>
              <a:t>/</a:t>
            </a:r>
            <a:r>
              <a:rPr lang="zh-CN" altLang="en-US" dirty="0" smtClean="0"/>
              <a:t>卸载</a:t>
            </a:r>
            <a:r>
              <a:rPr lang="zh-CN" altLang="en-US" dirty="0" smtClean="0"/>
              <a:t>测试等等。</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2918" y="714356"/>
            <a:ext cx="8686800" cy="5429288"/>
          </a:xfrm>
        </p:spPr>
        <p:txBody>
          <a:bodyPr>
            <a:normAutofit fontScale="85000" lnSpcReduction="10000"/>
          </a:bodyPr>
          <a:lstStyle/>
          <a:p>
            <a:r>
              <a:rPr lang="zh-CN" altLang="en-US" dirty="0" smtClean="0"/>
              <a:t>       简而言之</a:t>
            </a:r>
            <a:r>
              <a:rPr lang="zh-CN" altLang="en-US" dirty="0" smtClean="0"/>
              <a:t>，所谓的自动化测试就是将您现有的手动测试流程给自动化。而且要实施自动化测试的公司或组织，本身必须要</a:t>
            </a:r>
            <a:r>
              <a:rPr lang="zh-CN" altLang="en-US" dirty="0" smtClean="0"/>
              <a:t>有一套正规的</a:t>
            </a:r>
            <a:r>
              <a:rPr lang="zh-CN" altLang="en-US" dirty="0" smtClean="0"/>
              <a:t>手动测试流程。而这个正规的手动测试流程至少要包含以下的条件</a:t>
            </a:r>
            <a:r>
              <a:rPr lang="zh-CN" altLang="en-US" dirty="0" smtClean="0"/>
              <a:t>：</a:t>
            </a:r>
            <a:endParaRPr lang="en-US" altLang="zh-CN" dirty="0" smtClean="0"/>
          </a:p>
          <a:p>
            <a:pPr lvl="0"/>
            <a:r>
              <a:rPr lang="zh-CN" altLang="en-US" b="1" dirty="0" smtClean="0"/>
              <a:t>     详细</a:t>
            </a:r>
            <a:r>
              <a:rPr lang="zh-CN" altLang="en-US" b="1" dirty="0" smtClean="0"/>
              <a:t>的测试</a:t>
            </a:r>
            <a:r>
              <a:rPr lang="zh-CN" altLang="en-US" b="1" dirty="0" smtClean="0"/>
              <a:t>个案：</a:t>
            </a:r>
            <a:r>
              <a:rPr lang="zh-CN" altLang="en-US" dirty="0" smtClean="0"/>
              <a:t>从商业功能规格或设计文件而来的测试个案，包含可</a:t>
            </a:r>
            <a:r>
              <a:rPr lang="zh-CN" altLang="en-US" dirty="0" smtClean="0"/>
              <a:t>预期的</a:t>
            </a:r>
            <a:r>
              <a:rPr lang="zh-CN" altLang="en-US" dirty="0" smtClean="0"/>
              <a:t>预期</a:t>
            </a:r>
            <a:r>
              <a:rPr lang="zh-CN" altLang="en-US" dirty="0" smtClean="0"/>
              <a:t>结果。</a:t>
            </a:r>
            <a:endParaRPr lang="zh-CN" altLang="en-US" dirty="0" smtClean="0"/>
          </a:p>
          <a:p>
            <a:pPr lvl="0"/>
            <a:r>
              <a:rPr lang="zh-CN" altLang="en-US" dirty="0" smtClean="0"/>
              <a:t>      </a:t>
            </a:r>
            <a:r>
              <a:rPr lang="zh-CN" altLang="en-US" b="1" dirty="0" smtClean="0"/>
              <a:t>独立的</a:t>
            </a:r>
            <a:r>
              <a:rPr lang="zh-CN" altLang="en-US" b="1" dirty="0" smtClean="0"/>
              <a:t>测试</a:t>
            </a:r>
            <a:r>
              <a:rPr lang="zh-CN" altLang="en-US" b="1" dirty="0" smtClean="0"/>
              <a:t>环境</a:t>
            </a:r>
            <a:r>
              <a:rPr lang="zh-CN" altLang="en-US" dirty="0" smtClean="0"/>
              <a:t>：</a:t>
            </a:r>
            <a:r>
              <a:rPr lang="zh-CN" altLang="en-US" dirty="0" smtClean="0"/>
              <a:t>包含可回复测试资料的测试环境，以便在应用软件每次变动后，都可以重复执行测试个案</a:t>
            </a:r>
            <a:r>
              <a:rPr lang="zh-CN" altLang="en-US" dirty="0" smtClean="0"/>
              <a:t>。</a:t>
            </a:r>
            <a:endParaRPr lang="en-US" altLang="zh-CN" dirty="0" smtClean="0"/>
          </a:p>
          <a:p>
            <a:pPr lvl="0"/>
            <a:r>
              <a:rPr lang="zh-CN" altLang="en-US" i="1" dirty="0" smtClean="0">
                <a:solidFill>
                  <a:srgbClr val="7030A0"/>
                </a:solidFill>
              </a:rPr>
              <a:t>      假如</a:t>
            </a:r>
            <a:r>
              <a:rPr lang="zh-CN" altLang="en-US" i="1" dirty="0" smtClean="0">
                <a:solidFill>
                  <a:srgbClr val="7030A0"/>
                </a:solidFill>
              </a:rPr>
              <a:t>您目前的测试流程并未包含上述条件，即使您导入了自动化测试，也不会得到多大的好处</a:t>
            </a:r>
            <a:r>
              <a:rPr lang="zh-CN" altLang="en-US" i="1" dirty="0" smtClean="0">
                <a:solidFill>
                  <a:srgbClr val="7030A0"/>
                </a:solidFill>
              </a:rPr>
              <a:t>。</a:t>
            </a:r>
            <a:endParaRPr lang="en-US" altLang="zh-CN" i="1" dirty="0" smtClean="0">
              <a:solidFill>
                <a:srgbClr val="7030A0"/>
              </a:solidFill>
            </a:endParaRPr>
          </a:p>
          <a:p>
            <a:pPr lvl="0"/>
            <a:r>
              <a:rPr lang="zh-CN" altLang="en-US" dirty="0" smtClean="0"/>
              <a:t>     </a:t>
            </a:r>
            <a:r>
              <a:rPr lang="zh-CN" altLang="en-US" b="1" dirty="0" smtClean="0"/>
              <a:t>自动化</a:t>
            </a:r>
            <a:r>
              <a:rPr lang="zh-CN" altLang="en-US" b="1" dirty="0" smtClean="0"/>
              <a:t>测试最实际的应用与目的是自动化</a:t>
            </a:r>
            <a:r>
              <a:rPr lang="zh-CN" altLang="en-US" b="1" dirty="0" smtClean="0"/>
              <a:t>回归测试</a:t>
            </a:r>
            <a:r>
              <a:rPr lang="zh-CN" altLang="en-US" dirty="0" smtClean="0"/>
              <a:t>。</a:t>
            </a:r>
            <a:endParaRPr lang="zh-CN" altLang="en-US"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二、什么情况适合软件自动化测试</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      自动化</a:t>
            </a:r>
            <a:r>
              <a:rPr lang="zh-CN" altLang="en-US" dirty="0" smtClean="0"/>
              <a:t>测试不是适合所有公司、所有项目，以下情况适合自动化测试：</a:t>
            </a:r>
          </a:p>
          <a:p>
            <a:pPr lvl="0"/>
            <a:r>
              <a:rPr lang="zh-CN" altLang="en-US" b="1" dirty="0" smtClean="0"/>
              <a:t>产品型</a:t>
            </a:r>
            <a:r>
              <a:rPr lang="zh-CN" altLang="en-US" b="1" dirty="0" smtClean="0"/>
              <a:t>项目</a:t>
            </a:r>
          </a:p>
          <a:p>
            <a:r>
              <a:rPr lang="zh-CN" altLang="en-US" dirty="0" smtClean="0"/>
              <a:t>      产品型</a:t>
            </a:r>
            <a:r>
              <a:rPr lang="zh-CN" altLang="en-US" dirty="0" smtClean="0"/>
              <a:t>的项目，每个项目只改进少量的功能，但每个项目必须反反复复的测试那些没有改动过的功能。这部分测试完全可以让自动化测试来承担， 同时可以把新加入的功能的测试也慢慢地加入到自动化测试当中。 </a:t>
            </a:r>
            <a:r>
              <a:rPr lang="zh-CN" altLang="en-US" b="1" dirty="0" smtClean="0"/>
              <a:t> </a:t>
            </a:r>
            <a:endParaRPr lang="zh-CN" altLang="en-US" dirty="0" smtClean="0"/>
          </a:p>
          <a:p>
            <a:pPr lvl="0"/>
            <a:r>
              <a:rPr lang="zh-CN" altLang="en-US" b="1" dirty="0" smtClean="0"/>
              <a:t>增量开发、持续集成的项目</a:t>
            </a:r>
          </a:p>
          <a:p>
            <a:r>
              <a:rPr lang="zh-CN" altLang="en-US" dirty="0" smtClean="0"/>
              <a:t>       由于</a:t>
            </a:r>
            <a:r>
              <a:rPr lang="zh-CN" altLang="en-US" dirty="0" smtClean="0"/>
              <a:t>这种开发模式是频繁的发布新版本进行测试，也就需要频繁的自动化测试，以便把人从中解脱出来测试新的功能。 </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85728"/>
            <a:ext cx="8686800" cy="5794397"/>
          </a:xfrm>
        </p:spPr>
        <p:txBody>
          <a:bodyPr>
            <a:normAutofit fontScale="85000" lnSpcReduction="20000"/>
          </a:bodyPr>
          <a:lstStyle/>
          <a:p>
            <a:pPr lvl="0"/>
            <a:r>
              <a:rPr lang="zh-CN" altLang="en-US" b="1" dirty="0" smtClean="0"/>
              <a:t>回归测试</a:t>
            </a:r>
          </a:p>
          <a:p>
            <a:r>
              <a:rPr lang="zh-CN" altLang="en-US" dirty="0" smtClean="0"/>
              <a:t>       回归测试</a:t>
            </a:r>
            <a:r>
              <a:rPr lang="zh-CN" altLang="en-US" dirty="0" smtClean="0"/>
              <a:t>是自动化测试的强项，它能够很好的验证你是否引入了新的缺陷，老的缺陷是否修改过来了。在某种程度上可以把自动化测试工具叫做回归测试工具。</a:t>
            </a:r>
          </a:p>
          <a:p>
            <a:pPr lvl="0"/>
            <a:r>
              <a:rPr lang="zh-CN" altLang="en-US" b="1" dirty="0" smtClean="0"/>
              <a:t>多次重复、机械性操作</a:t>
            </a:r>
          </a:p>
          <a:p>
            <a:r>
              <a:rPr lang="zh-CN" altLang="en-US" dirty="0" smtClean="0"/>
              <a:t>      自动化</a:t>
            </a:r>
            <a:r>
              <a:rPr lang="zh-CN" altLang="en-US" dirty="0" smtClean="0"/>
              <a:t>测试最适用于多次重复、机械性动作，这样的测试对它来说从不会失败。比如要向系统输入大量的相似数据来测试。 </a:t>
            </a:r>
          </a:p>
          <a:p>
            <a:pPr lvl="0"/>
            <a:r>
              <a:rPr lang="zh-CN" altLang="en-US" b="1" dirty="0" smtClean="0"/>
              <a:t>需要频繁运行测试</a:t>
            </a:r>
          </a:p>
          <a:p>
            <a:r>
              <a:rPr lang="zh-CN" altLang="en-US" dirty="0" smtClean="0"/>
              <a:t>       在</a:t>
            </a:r>
            <a:r>
              <a:rPr lang="zh-CN" altLang="en-US" dirty="0" smtClean="0"/>
              <a:t>一个项目中需要频繁的运行测试，测试周期按天算，就能最大限度的利用测试脚本，提高工作效率。 </a:t>
            </a:r>
          </a:p>
          <a:p>
            <a:pPr lvl="0"/>
            <a:r>
              <a:rPr lang="zh-CN" altLang="en-US" b="1" dirty="0" smtClean="0"/>
              <a:t>性能、压力测试</a:t>
            </a:r>
          </a:p>
          <a:p>
            <a:r>
              <a:rPr lang="zh-CN" altLang="en-US" dirty="0" smtClean="0"/>
              <a:t>       实现</a:t>
            </a:r>
            <a:r>
              <a:rPr lang="zh-CN" altLang="en-US" dirty="0" smtClean="0"/>
              <a:t>多人同时对系统进行操作时是否正常处理和响应以及系统可承受的最大访问量的测试。</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三、软件自动化测试的工具</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测试工具可以从</a:t>
            </a:r>
            <a:r>
              <a:rPr lang="zh-CN" altLang="en-US" b="1" dirty="0" smtClean="0"/>
              <a:t>两个</a:t>
            </a:r>
            <a:r>
              <a:rPr lang="zh-CN" altLang="en-US" dirty="0" smtClean="0"/>
              <a:t>不同的方面去分类：</a:t>
            </a:r>
          </a:p>
          <a:p>
            <a:r>
              <a:rPr lang="zh-CN" altLang="en-US" b="1" dirty="0" smtClean="0"/>
              <a:t>根据测试方法不同</a:t>
            </a:r>
            <a:r>
              <a:rPr lang="zh-CN" altLang="en-US" dirty="0" smtClean="0"/>
              <a:t>，自动化测试工具可以分为</a:t>
            </a:r>
            <a:r>
              <a:rPr lang="zh-CN" altLang="en-US" dirty="0" smtClean="0"/>
              <a:t>：       白</a:t>
            </a:r>
            <a:r>
              <a:rPr lang="zh-CN" altLang="en-US" dirty="0" smtClean="0"/>
              <a:t>盒测试工具和黑盒测试工具。</a:t>
            </a:r>
          </a:p>
          <a:p>
            <a:r>
              <a:rPr lang="zh-CN" altLang="en-US" b="1" dirty="0" smtClean="0"/>
              <a:t>根据测试的对象和目的</a:t>
            </a:r>
            <a:r>
              <a:rPr lang="zh-CN" altLang="en-US" dirty="0" smtClean="0"/>
              <a:t>，自动化测试工具可以分为：</a:t>
            </a:r>
          </a:p>
          <a:p>
            <a:r>
              <a:rPr lang="zh-CN" altLang="en-US" dirty="0" smtClean="0"/>
              <a:t>单元测试工具、功能测试工具、负载测试工具、性能测试工具、</a:t>
            </a:r>
            <a:r>
              <a:rPr lang="en-US" dirty="0" smtClean="0"/>
              <a:t>Web</a:t>
            </a:r>
            <a:r>
              <a:rPr lang="zh-CN" altLang="en-US" dirty="0" smtClean="0"/>
              <a:t>测试工具、数据库测试工具、回归测试工具、嵌入式测试工具、页面链接测试工具、测试设计与开发工具、测试执行和评估工具、测试管理工具等。</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1</a:t>
            </a:r>
            <a:r>
              <a:rPr lang="zh-CN" altLang="en-US" dirty="0" smtClean="0"/>
              <a:t>、白盒测试</a:t>
            </a:r>
            <a:r>
              <a:rPr lang="zh-CN" altLang="en-US" dirty="0" smtClean="0"/>
              <a:t>工具</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   白</a:t>
            </a:r>
            <a:r>
              <a:rPr lang="zh-CN" altLang="en-US" dirty="0" smtClean="0"/>
              <a:t>盒测试工具一般是针对被测源程序进行的测试，测试所发现的故障可以定位到代码级。根据测试工具工作原理的不同，</a:t>
            </a:r>
            <a:r>
              <a:rPr lang="zh-CN" altLang="en-US" b="1" dirty="0" smtClean="0"/>
              <a:t>白盒测试的自动化工具可分为静态测试工具和动态测试工具。</a:t>
            </a:r>
          </a:p>
          <a:p>
            <a:r>
              <a:rPr lang="zh-CN" altLang="en-US" dirty="0" smtClean="0">
                <a:solidFill>
                  <a:srgbClr val="7030A0"/>
                </a:solidFill>
              </a:rPr>
              <a:t>       静态</a:t>
            </a:r>
            <a:r>
              <a:rPr lang="zh-CN" altLang="en-US" dirty="0" smtClean="0">
                <a:solidFill>
                  <a:srgbClr val="7030A0"/>
                </a:solidFill>
              </a:rPr>
              <a:t>测试工具</a:t>
            </a:r>
            <a:r>
              <a:rPr lang="en-US" dirty="0" smtClean="0"/>
              <a:t>——</a:t>
            </a:r>
            <a:r>
              <a:rPr lang="zh-CN" altLang="en-US" dirty="0" smtClean="0"/>
              <a:t>是在不执行程序的情况下，分析软件的特性。静态分析主要集中在需求文档、设计文档以及程序结构方面。按照完成的职能不同，静态测试工具包括以下几种类型：</a:t>
            </a:r>
          </a:p>
          <a:p>
            <a:r>
              <a:rPr lang="en-US" dirty="0" smtClean="0"/>
              <a:t>(1)</a:t>
            </a:r>
            <a:r>
              <a:rPr lang="zh-CN" altLang="en-US" dirty="0" smtClean="0"/>
              <a:t>代码审查</a:t>
            </a:r>
            <a:r>
              <a:rPr lang="en-US" dirty="0" smtClean="0"/>
              <a:t>   (2)</a:t>
            </a:r>
            <a:r>
              <a:rPr lang="zh-CN" altLang="en-US" dirty="0" smtClean="0"/>
              <a:t>一致性检查</a:t>
            </a:r>
            <a:r>
              <a:rPr lang="en-US" dirty="0" smtClean="0"/>
              <a:t>   (3)</a:t>
            </a:r>
            <a:r>
              <a:rPr lang="zh-CN" altLang="en-US" dirty="0" smtClean="0"/>
              <a:t>错误检查</a:t>
            </a:r>
            <a:r>
              <a:rPr lang="en-US" dirty="0" smtClean="0"/>
              <a:t>   (4)</a:t>
            </a:r>
            <a:r>
              <a:rPr lang="zh-CN" altLang="en-US" dirty="0" smtClean="0"/>
              <a:t>接口分析</a:t>
            </a:r>
            <a:r>
              <a:rPr lang="en-US" dirty="0" smtClean="0"/>
              <a:t> </a:t>
            </a:r>
            <a:r>
              <a:rPr lang="en-US" dirty="0" smtClean="0"/>
              <a:t>(</a:t>
            </a:r>
            <a:r>
              <a:rPr lang="en-US" dirty="0" smtClean="0"/>
              <a:t>5)</a:t>
            </a:r>
            <a:r>
              <a:rPr lang="zh-CN" altLang="en-US" dirty="0" smtClean="0"/>
              <a:t>输入输出规格说明分析检查</a:t>
            </a:r>
            <a:r>
              <a:rPr lang="en-US" dirty="0" smtClean="0"/>
              <a:t>   (6)</a:t>
            </a:r>
            <a:r>
              <a:rPr lang="zh-CN" altLang="en-US" dirty="0" smtClean="0"/>
              <a:t>数据流分析</a:t>
            </a:r>
            <a:r>
              <a:rPr lang="en-US" dirty="0" smtClean="0"/>
              <a:t> </a:t>
            </a:r>
            <a:endParaRPr lang="zh-CN" altLang="en-US" dirty="0" smtClean="0"/>
          </a:p>
          <a:p>
            <a:r>
              <a:rPr lang="en-US" dirty="0" smtClean="0"/>
              <a:t>(7)</a:t>
            </a:r>
            <a:r>
              <a:rPr lang="zh-CN" altLang="en-US" dirty="0" smtClean="0"/>
              <a:t>类型分析</a:t>
            </a:r>
            <a:r>
              <a:rPr lang="en-US" dirty="0" smtClean="0"/>
              <a:t>    (8)</a:t>
            </a:r>
            <a:r>
              <a:rPr lang="zh-CN" altLang="en-US" dirty="0" smtClean="0"/>
              <a:t>单元分析</a:t>
            </a:r>
            <a:r>
              <a:rPr lang="en-US" dirty="0" smtClean="0"/>
              <a:t>    (9)</a:t>
            </a:r>
            <a:r>
              <a:rPr lang="zh-CN" altLang="en-US" dirty="0" smtClean="0"/>
              <a:t>复杂度分析</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162</TotalTime>
  <Words>4854</Words>
  <PresentationFormat>全屏显示(4:3)</PresentationFormat>
  <Paragraphs>209</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跋涉</vt:lpstr>
      <vt:lpstr>第七、八章  软件自动化测试、面向对象的软件测试</vt:lpstr>
      <vt:lpstr>第七章 软件自动化测试</vt:lpstr>
      <vt:lpstr>幻灯片 3</vt:lpstr>
      <vt:lpstr>一、什么是软件自动化测试</vt:lpstr>
      <vt:lpstr>幻灯片 5</vt:lpstr>
      <vt:lpstr>二、什么情况适合软件自动化测试</vt:lpstr>
      <vt:lpstr>幻灯片 7</vt:lpstr>
      <vt:lpstr>三、软件自动化测试的工具</vt:lpstr>
      <vt:lpstr>1、白盒测试工具</vt:lpstr>
      <vt:lpstr>幻灯片 10</vt:lpstr>
      <vt:lpstr>2、黑盒测试工具</vt:lpstr>
      <vt:lpstr>3、测试设计与开发工具</vt:lpstr>
      <vt:lpstr>4、测试执行和评估工具</vt:lpstr>
      <vt:lpstr>5、测试管理工具</vt:lpstr>
      <vt:lpstr>第八章 面向对象的软件测试</vt:lpstr>
      <vt:lpstr>幻灯片 16</vt:lpstr>
      <vt:lpstr>一、面向对象的软件测试基本概念</vt:lpstr>
      <vt:lpstr>幻灯片 18</vt:lpstr>
      <vt:lpstr>幻灯片 19</vt:lpstr>
      <vt:lpstr>幻灯片 20</vt:lpstr>
      <vt:lpstr>幻灯片 21</vt:lpstr>
      <vt:lpstr>幻灯片 22</vt:lpstr>
      <vt:lpstr>二、面向对象软件测试内容及方法</vt:lpstr>
      <vt:lpstr>幻灯片 24</vt:lpstr>
      <vt:lpstr>（1） 对认定的对象的测试：</vt:lpstr>
      <vt:lpstr>（2） 对认定的结构的测试</vt:lpstr>
      <vt:lpstr>幻灯片 27</vt:lpstr>
      <vt:lpstr>（3） 对认定的主题的测试</vt:lpstr>
      <vt:lpstr>（4） 对定义的属性和实例关联的测试</vt:lpstr>
      <vt:lpstr>（5） 对定义的服务和消息关联的测试</vt:lpstr>
      <vt:lpstr>二、面向对象设计的测试(OOD Test)</vt:lpstr>
      <vt:lpstr>（1） 对认定的类的测试</vt:lpstr>
      <vt:lpstr>（2） 对构造的类层次结构的测试</vt:lpstr>
      <vt:lpstr>（3） 对类库支持的测试</vt:lpstr>
      <vt:lpstr>三、面向对象编程的测试(OOP Test)</vt:lpstr>
      <vt:lpstr>幻灯片 36</vt:lpstr>
      <vt:lpstr>1、数据成员是否满足数据封装的要求</vt:lpstr>
      <vt:lpstr>2、类是否实现了要求的功能</vt:lpstr>
      <vt:lpstr>四、面向对象的单元测试(OO Unit  Test)</vt:lpstr>
      <vt:lpstr>五、面向对象的集成测试(OO Integrate Test)</vt:lpstr>
      <vt:lpstr>幻灯片 41</vt:lpstr>
      <vt:lpstr>六、面向对象的系统测试(OO System Test)</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第七、八章 </dc:title>
  <dc:creator>Administrator</dc:creator>
  <cp:lastModifiedBy>Windows</cp:lastModifiedBy>
  <cp:revision>21</cp:revision>
  <dcterms:created xsi:type="dcterms:W3CDTF">2012-11-25T12:26:58Z</dcterms:created>
  <dcterms:modified xsi:type="dcterms:W3CDTF">2012-11-25T15:21:05Z</dcterms:modified>
</cp:coreProperties>
</file>