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4">
  <p:sldMasterIdLst>
    <p:sldMasterId id="2147483651" r:id="rId1"/>
    <p:sldMasterId id="2147483652" r:id="rId2"/>
  </p:sldMasterIdLst>
  <p:notesMasterIdLst>
    <p:notesMasterId r:id="rId38"/>
  </p:notesMasterIdLst>
  <p:sldIdLst>
    <p:sldId id="2594" r:id="rId3"/>
    <p:sldId id="2593" r:id="rId4"/>
    <p:sldId id="525" r:id="rId5"/>
    <p:sldId id="2592" r:id="rId6"/>
    <p:sldId id="1787" r:id="rId7"/>
    <p:sldId id="1788" r:id="rId8"/>
    <p:sldId id="1789" r:id="rId9"/>
    <p:sldId id="1790" r:id="rId10"/>
    <p:sldId id="1791" r:id="rId11"/>
    <p:sldId id="1792" r:id="rId12"/>
    <p:sldId id="1793" r:id="rId13"/>
    <p:sldId id="1795" r:id="rId14"/>
    <p:sldId id="1796" r:id="rId15"/>
    <p:sldId id="1797" r:id="rId16"/>
    <p:sldId id="1798" r:id="rId17"/>
    <p:sldId id="1799" r:id="rId18"/>
    <p:sldId id="1801" r:id="rId19"/>
    <p:sldId id="1802" r:id="rId20"/>
    <p:sldId id="1804" r:id="rId21"/>
    <p:sldId id="1806" r:id="rId22"/>
    <p:sldId id="1807" r:id="rId23"/>
    <p:sldId id="1809" r:id="rId24"/>
    <p:sldId id="1810" r:id="rId25"/>
    <p:sldId id="1811" r:id="rId26"/>
    <p:sldId id="1813" r:id="rId27"/>
    <p:sldId id="1814" r:id="rId28"/>
    <p:sldId id="1815" r:id="rId29"/>
    <p:sldId id="1816" r:id="rId30"/>
    <p:sldId id="1817" r:id="rId31"/>
    <p:sldId id="1818" r:id="rId32"/>
    <p:sldId id="1819" r:id="rId33"/>
    <p:sldId id="1820" r:id="rId34"/>
    <p:sldId id="1821" r:id="rId35"/>
    <p:sldId id="1822" r:id="rId36"/>
    <p:sldId id="1823" r:id="rId37"/>
  </p:sldIdLst>
  <p:sldSz cx="9144000" cy="6858000" type="screen4x3"/>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chemeClr val="accent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00FF"/>
    <a:srgbClr val="CCFF33"/>
    <a:srgbClr val="00CC00"/>
    <a:srgbClr val="FFFF00"/>
    <a:srgbClr val="0066FF"/>
    <a:srgbClr val="FF9900"/>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0" d="100"/>
          <a:sy n="80" d="100"/>
        </p:scale>
        <p:origin x="-1596" y="-96"/>
      </p:cViewPr>
      <p:guideLst>
        <p:guide orient="horz" pos="2113"/>
        <p:guide pos="287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zh-CN" altLang="en-US"/>
          </a:p>
        </p:txBody>
      </p:sp>
      <p:sp>
        <p:nvSpPr>
          <p:cNvPr id="307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zh-CN" altLang="en-US"/>
          </a:p>
        </p:txBody>
      </p:sp>
      <p:sp>
        <p:nvSpPr>
          <p:cNvPr id="497668" name="Rectangle 4"/>
          <p:cNvSpPr>
            <a:spLocks noGrp="1" noRot="1" noChangeAspect="1" noChangeArrowheads="1" noTextEdi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noTextEdit="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endParaRPr lang="zh-CN" altLang="zh-CN" noProof="0" smtClean="0"/>
          </a:p>
        </p:txBody>
      </p:sp>
      <p:sp>
        <p:nvSpPr>
          <p:cNvPr id="307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zh-CN" alt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410FC27A-1C0F-4C47-8681-2CBF45B9A5DC}" type="slidenum">
              <a:rPr lang="zh-CN" altLang="en-US"/>
              <a:pPr>
                <a:defRPr/>
              </a:pPr>
              <a:t>‹#›</a:t>
            </a:fld>
            <a:endParaRPr lang="zh-CN" altLang="en-US"/>
          </a:p>
        </p:txBody>
      </p:sp>
    </p:spTree>
    <p:extLst>
      <p:ext uri="{BB962C8B-B14F-4D97-AF65-F5344CB8AC3E}">
        <p14:creationId xmlns:p14="http://schemas.microsoft.com/office/powerpoint/2010/main" val="33502432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510978" name="Rectangle 2"/>
          <p:cNvSpPr>
            <a:spLocks noGrp="1" noRot="1" noChangeAspect="1" noChangeArrowheads="1" noTextEdit="1"/>
          </p:cNvSpPr>
          <p:nvPr>
            <p:ph type="sldImg"/>
          </p:nvPr>
        </p:nvSpPr>
        <p:spPr/>
      </p:sp>
      <p:sp>
        <p:nvSpPr>
          <p:cNvPr id="510979" name="Rectangle 3"/>
          <p:cNvSpPr>
            <a:spLocks noGrp="1" noChangeArrowheads="1"/>
          </p:cNvSpPr>
          <p:nvPr>
            <p:ph type="body" idx="1"/>
          </p:nvPr>
        </p:nvSpPr>
        <p:spPr>
          <a:noFill/>
        </p:spPr>
        <p:txBody>
          <a:bodyPr/>
          <a:lstStyle/>
          <a:p>
            <a:pPr eaLnBrk="1" hangingPunct="1">
              <a:lnSpc>
                <a:spcPct val="80000"/>
              </a:lnSpc>
            </a:pPr>
            <a:r>
              <a:rPr lang="zh-CN" altLang="en-US" sz="800" b="1" smtClean="0"/>
              <a:t>网关和网桥</a:t>
            </a:r>
          </a:p>
          <a:p>
            <a:pPr eaLnBrk="1" hangingPunct="1">
              <a:lnSpc>
                <a:spcPct val="80000"/>
              </a:lnSpc>
            </a:pPr>
            <a:r>
              <a:rPr lang="zh-CN" altLang="en-US" sz="800" smtClean="0"/>
              <a:t>1）网关的功能</a:t>
            </a:r>
          </a:p>
          <a:p>
            <a:pPr eaLnBrk="1" hangingPunct="1">
              <a:lnSpc>
                <a:spcPct val="80000"/>
              </a:lnSpc>
            </a:pPr>
            <a:r>
              <a:rPr lang="zh-CN" altLang="en-US" sz="800" smtClean="0"/>
              <a:t>网关（Gateway）是连接两个协议差别很大的计算机网络时使用的设备。它可以将具有不同体系结构的计算机网络连接在一起。在OSI／RM中，网关属于最高层（应用层）的设备。 </a:t>
            </a:r>
          </a:p>
          <a:p>
            <a:pPr eaLnBrk="1" hangingPunct="1">
              <a:lnSpc>
                <a:spcPct val="80000"/>
              </a:lnSpc>
            </a:pPr>
            <a:r>
              <a:rPr lang="zh-CN" altLang="en-US" sz="800" smtClean="0"/>
              <a:t>在OSI中网关有两种：一种是面向连接的网关，一种是无连接的网关。当两个子网之间有一定距离时，往往将一个网关分成两半，中间用一条链路连接起来，我们称之为半网关。 </a:t>
            </a:r>
          </a:p>
          <a:p>
            <a:pPr eaLnBrk="1" hangingPunct="1">
              <a:lnSpc>
                <a:spcPct val="80000"/>
              </a:lnSpc>
            </a:pPr>
            <a:r>
              <a:rPr lang="zh-CN" altLang="en-US" sz="800" smtClean="0"/>
              <a:t>无连接的网关用于数据报网络的互联，面向连接的网关用于虚拟电路网络的互联。例如在网间互联和X.25与调X.75协议间的互联。 </a:t>
            </a:r>
          </a:p>
          <a:p>
            <a:pPr eaLnBrk="1" hangingPunct="1">
              <a:lnSpc>
                <a:spcPct val="80000"/>
              </a:lnSpc>
            </a:pPr>
            <a:r>
              <a:rPr lang="zh-CN" altLang="en-US" sz="800" smtClean="0"/>
              <a:t>网关提供的服务是全方位的。例如，若要实现IBM公司的SNA与DEC公司的DNA之间的网关，则需要完成复杂的协议转换工作，并将数据重新分组后才能传送。</a:t>
            </a:r>
          </a:p>
          <a:p>
            <a:pPr eaLnBrk="1" hangingPunct="1">
              <a:lnSpc>
                <a:spcPct val="80000"/>
              </a:lnSpc>
            </a:pPr>
            <a:r>
              <a:rPr lang="zh-CN" altLang="en-US" sz="800" smtClean="0"/>
              <a:t>网关的实现非常复杂，工作效率也很难提高，一般只提供有限的几种协议的转换功能。常见的网关设备都是用在网络中心的大型计算机系统之间的连接上，为普通用户访问更多类型的大型计算机系统提供帮助。</a:t>
            </a:r>
          </a:p>
          <a:p>
            <a:pPr eaLnBrk="1" hangingPunct="1">
              <a:lnSpc>
                <a:spcPct val="80000"/>
              </a:lnSpc>
            </a:pPr>
            <a:r>
              <a:rPr lang="zh-CN" altLang="en-US" sz="800" smtClean="0"/>
              <a:t>当然，有些网关可以通过软件来实现协议转换操作，并能起到与硬件类似的作用。但它是以损耗机器的运行时间来实现的。</a:t>
            </a:r>
          </a:p>
          <a:p>
            <a:pPr eaLnBrk="1" hangingPunct="1">
              <a:lnSpc>
                <a:spcPct val="80000"/>
              </a:lnSpc>
            </a:pPr>
            <a:r>
              <a:rPr lang="zh-CN" altLang="en-US" sz="800" smtClean="0"/>
              <a:t>网关在概念上与网桥相似，它与网桥的不同之处就在于：</a:t>
            </a:r>
          </a:p>
          <a:p>
            <a:pPr eaLnBrk="1" hangingPunct="1">
              <a:lnSpc>
                <a:spcPct val="80000"/>
              </a:lnSpc>
            </a:pPr>
            <a:r>
              <a:rPr lang="zh-CN" altLang="en-US" sz="800" smtClean="0"/>
              <a:t>（1）网关是用来实现不同局域网的连接；</a:t>
            </a:r>
          </a:p>
          <a:p>
            <a:pPr eaLnBrk="1" hangingPunct="1">
              <a:lnSpc>
                <a:spcPct val="80000"/>
              </a:lnSpc>
            </a:pPr>
            <a:r>
              <a:rPr lang="zh-CN" altLang="en-US" sz="800" smtClean="0"/>
              <a:t>（2）网关建在应用层，网桥建在数据链路层；</a:t>
            </a:r>
          </a:p>
          <a:p>
            <a:pPr eaLnBrk="1" hangingPunct="1">
              <a:lnSpc>
                <a:spcPct val="80000"/>
              </a:lnSpc>
            </a:pPr>
            <a:r>
              <a:rPr lang="zh-CN" altLang="en-US" sz="800" smtClean="0"/>
              <a:t>（3）网关比起网桥有一个主要的优势，它可以将具有不相容的地址格式的网络相连起来。 </a:t>
            </a:r>
          </a:p>
          <a:p>
            <a:pPr eaLnBrk="1" hangingPunct="1">
              <a:lnSpc>
                <a:spcPct val="80000"/>
              </a:lnSpc>
            </a:pPr>
            <a:endParaRPr lang="zh-CN" altLang="en-US" sz="800" smtClean="0"/>
          </a:p>
          <a:p>
            <a:pPr eaLnBrk="1" hangingPunct="1">
              <a:lnSpc>
                <a:spcPct val="80000"/>
              </a:lnSpc>
            </a:pPr>
            <a:r>
              <a:rPr lang="zh-CN" altLang="en-US" sz="800" smtClean="0"/>
              <a:t>2）网桥</a:t>
            </a:r>
          </a:p>
          <a:p>
            <a:pPr eaLnBrk="1" hangingPunct="1">
              <a:lnSpc>
                <a:spcPct val="80000"/>
              </a:lnSpc>
            </a:pPr>
            <a:r>
              <a:rPr lang="zh-CN" altLang="en-US" sz="800" smtClean="0"/>
              <a:t>1、网桥（Bridge）也称桥接器，是连接两个局域网的存储转发设备，用它可以完成具有相同或相似体系结构网络系统的连接。</a:t>
            </a:r>
          </a:p>
          <a:p>
            <a:pPr eaLnBrk="1" hangingPunct="1">
              <a:lnSpc>
                <a:spcPct val="80000"/>
              </a:lnSpc>
            </a:pPr>
            <a:r>
              <a:rPr lang="zh-CN" altLang="en-US" sz="800" b="1" smtClean="0"/>
              <a:t>二、使用原因</a:t>
            </a:r>
          </a:p>
          <a:p>
            <a:pPr eaLnBrk="1" hangingPunct="1">
              <a:lnSpc>
                <a:spcPct val="80000"/>
              </a:lnSpc>
            </a:pPr>
            <a:r>
              <a:rPr lang="zh-CN" altLang="en-US" sz="800" b="1" smtClean="0"/>
              <a:t/>
            </a:r>
            <a:br>
              <a:rPr lang="zh-CN" altLang="en-US" sz="800" b="1" smtClean="0"/>
            </a:br>
            <a:r>
              <a:rPr lang="zh-CN" altLang="en-US" sz="800" b="1" smtClean="0"/>
              <a:t>许多单位都有多个局域网，并且希望能够将它们连接起来。之所以一个单位有多个局域网，有以下6个原因：</a:t>
            </a:r>
          </a:p>
          <a:p>
            <a:pPr eaLnBrk="1" hangingPunct="1">
              <a:lnSpc>
                <a:spcPct val="80000"/>
              </a:lnSpc>
            </a:pPr>
            <a:r>
              <a:rPr lang="zh-CN" altLang="en-US" sz="800" b="1" smtClean="0"/>
              <a:t>首先，许多大学的系或公司的部门都有各自的局域网，主要用于连接他们自己的个人计算机、工作站以及服务器。由于各系（或部门）的工作性质不同，因此选用了不同的局域网，这些系（或部门）之间早晚需相互交往，因而需要网桥。</a:t>
            </a:r>
          </a:p>
          <a:p>
            <a:pPr eaLnBrk="1" hangingPunct="1">
              <a:lnSpc>
                <a:spcPct val="80000"/>
              </a:lnSpc>
            </a:pPr>
            <a:r>
              <a:rPr lang="zh-CN" altLang="en-US" sz="800" b="1" smtClean="0"/>
              <a:t>其次，一个单位在地理位置上较分散，并且相距较远，与其安装一个遍布所有地点的同轴电缆网，不如在各个地点建立一个局域网，并用网桥和红外链路连接起来，这样费用可能会低一些。</a:t>
            </a:r>
          </a:p>
          <a:p>
            <a:pPr eaLnBrk="1" hangingPunct="1">
              <a:lnSpc>
                <a:spcPct val="80000"/>
              </a:lnSpc>
            </a:pPr>
            <a:r>
              <a:rPr lang="zh-CN" altLang="en-US" sz="800" b="1" smtClean="0"/>
              <a:t>第3，可能有必要将一个逻辑上单一的LAN分成多个局域网，以调节载荷。例如采用由网桥连接的多个局域网，每个局域网有一组工作站，并且有自己的文件服务器，因此大部分通信限于单个局域网内，减轻了主干网的负担。</a:t>
            </a:r>
          </a:p>
          <a:p>
            <a:pPr eaLnBrk="1" hangingPunct="1">
              <a:lnSpc>
                <a:spcPct val="80000"/>
              </a:lnSpc>
            </a:pPr>
            <a:r>
              <a:rPr lang="zh-CN" altLang="en-US" sz="800" b="1" smtClean="0"/>
              <a:t>第4，在有些情况下，从载荷上看单个局域网是毫无问题的，但是相距最远的机器之间的物理距离太远（比如超过802.3所规定的2.5km）。即使电缆铺设不成问题，但由于来回时延过长，网络仍将不能正常工作。唯一的办法是将局域网分段，在各段之间放置网桥。通过使用网桥，可以增加工作的总物理距离。</a:t>
            </a:r>
          </a:p>
          <a:p>
            <a:pPr eaLnBrk="1" hangingPunct="1">
              <a:lnSpc>
                <a:spcPct val="80000"/>
              </a:lnSpc>
            </a:pPr>
            <a:r>
              <a:rPr lang="zh-CN" altLang="en-US" sz="800" b="1" smtClean="0"/>
              <a:t>第5，可靠性问题。在一个单独的局域网中，一个有缺陷的节点不断地输出无用的信息流会严重地破坏局域网的运行。网桥可以设置在局域网中的关键部位，就像建筑物内的放火门一样，防止因单个节点失常而破坏整个系统。</a:t>
            </a:r>
          </a:p>
          <a:p>
            <a:pPr eaLnBrk="1" hangingPunct="1">
              <a:lnSpc>
                <a:spcPct val="80000"/>
              </a:lnSpc>
            </a:pPr>
            <a:r>
              <a:rPr lang="zh-CN" altLang="en-US" sz="800" b="1" smtClean="0"/>
              <a:t>第6，网桥有助于安全保密。大多数LAN接口都有一种混杂工作方式(promiscuous mode)，在这种方式下，计算机接收所有的帧，包括那些并不是编址发送给它的帧。如果网中多处设置网桥并谨慎地拦截无须转发的重要信息，那么就可以把网络分隔以防止信息被窃。</a:t>
            </a: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512002" name="Rectangle 2"/>
          <p:cNvSpPr>
            <a:spLocks noGrp="1" noRot="1" noChangeAspect="1" noChangeArrowheads="1" noTextEdit="1"/>
          </p:cNvSpPr>
          <p:nvPr>
            <p:ph type="sldImg"/>
          </p:nvPr>
        </p:nvSpPr>
        <p:spPr/>
      </p:sp>
      <p:sp>
        <p:nvSpPr>
          <p:cNvPr id="512003" name="Rectangle 3"/>
          <p:cNvSpPr>
            <a:spLocks noGrp="1" noChangeArrowheads="1"/>
          </p:cNvSpPr>
          <p:nvPr>
            <p:ph type="body" idx="1"/>
          </p:nvPr>
        </p:nvSpPr>
        <p:spPr>
          <a:noFill/>
        </p:spPr>
        <p:txBody>
          <a:bodyPr/>
          <a:lstStyle/>
          <a:p>
            <a:pPr eaLnBrk="1" hangingPunct="1">
              <a:lnSpc>
                <a:spcPct val="80000"/>
              </a:lnSpc>
            </a:pPr>
            <a:r>
              <a:rPr lang="zh-CN" altLang="en-US" sz="800" smtClean="0"/>
              <a:t>一、什么是网桥？ </a:t>
            </a:r>
          </a:p>
          <a:p>
            <a:pPr eaLnBrk="1" hangingPunct="1">
              <a:lnSpc>
                <a:spcPct val="80000"/>
              </a:lnSpc>
            </a:pPr>
            <a:r>
              <a:rPr lang="zh-CN" altLang="en-US" sz="800" smtClean="0"/>
              <a:t>网桥工作在数据链路层，将两个LAN连起来，根据MAC地址来转发帧，可以看作一个</a:t>
            </a:r>
            <a:r>
              <a:rPr lang="zh-CN" altLang="en-US" sz="800" smtClean="0">
                <a:latin typeface="Arial" pitchFamily="34" charset="0"/>
              </a:rPr>
              <a:t>“</a:t>
            </a:r>
            <a:r>
              <a:rPr lang="zh-CN" altLang="en-US" sz="800" smtClean="0"/>
              <a:t>低层的路由器</a:t>
            </a:r>
            <a:r>
              <a:rPr lang="zh-CN" altLang="en-US" sz="800" smtClean="0">
                <a:latin typeface="Arial" pitchFamily="34" charset="0"/>
              </a:rPr>
              <a:t>”</a:t>
            </a:r>
            <a:r>
              <a:rPr lang="zh-CN" altLang="en-US" sz="800" smtClean="0"/>
              <a:t>（路由器工作在网络层，根据网络地址如IP地址进行转发）。 </a:t>
            </a:r>
          </a:p>
          <a:p>
            <a:pPr eaLnBrk="1" hangingPunct="1">
              <a:lnSpc>
                <a:spcPct val="80000"/>
              </a:lnSpc>
            </a:pPr>
            <a:r>
              <a:rPr lang="zh-CN" altLang="en-US" sz="800" smtClean="0"/>
              <a:t>远程网桥通过一个通常较慢的链路（如电话线）连接两个远程LAN，对本地网桥而言，性能比较重要，而对远程网桥而言，在长距离上可正常运行是更重要的。 </a:t>
            </a:r>
          </a:p>
          <a:p>
            <a:pPr eaLnBrk="1" hangingPunct="1">
              <a:lnSpc>
                <a:spcPct val="80000"/>
              </a:lnSpc>
            </a:pPr>
            <a:r>
              <a:rPr lang="zh-CN" altLang="en-US" sz="800" smtClean="0"/>
              <a:t>网桥与路由器的比较</a:t>
            </a:r>
          </a:p>
          <a:p>
            <a:pPr eaLnBrk="1" hangingPunct="1">
              <a:lnSpc>
                <a:spcPct val="80000"/>
              </a:lnSpc>
            </a:pPr>
            <a:r>
              <a:rPr lang="zh-CN" altLang="en-US" sz="800" smtClean="0"/>
              <a:t>网桥并不了解其转发帧中高层协议的信息，这使它可以同时以同种凡是处理IP、IPX等协议，它还提供了将无路由协议的网络（如NetBEUI）分段的功能。</a:t>
            </a:r>
          </a:p>
          <a:p>
            <a:pPr eaLnBrk="1" hangingPunct="1">
              <a:lnSpc>
                <a:spcPct val="80000"/>
              </a:lnSpc>
            </a:pPr>
            <a:r>
              <a:rPr lang="zh-CN" altLang="en-US" sz="800" smtClean="0"/>
              <a:t>由 于路由器处理网络层的数据，因此它们更容易互连不同的数据链路层，如令牌环网段和以太网段。网桥通常比路由器难控制。象IP等协议有复杂的路由协议，使网 管易于管理路由；IP等协议还提供了较多的网络如何分段的信息（即使其地址也提供了此类信息）。而网桥则只用MAC地址和物理拓扑进行工作。因此网桥一般 适于小型较简单的网络。</a:t>
            </a:r>
          </a:p>
          <a:p>
            <a:pPr eaLnBrk="1" hangingPunct="1">
              <a:lnSpc>
                <a:spcPct val="80000"/>
              </a:lnSpc>
            </a:pPr>
            <a:r>
              <a:rPr lang="zh-CN" altLang="en-US" sz="800" smtClean="0"/>
              <a:t>二、使用原因</a:t>
            </a:r>
          </a:p>
          <a:p>
            <a:pPr eaLnBrk="1" hangingPunct="1">
              <a:lnSpc>
                <a:spcPct val="80000"/>
              </a:lnSpc>
            </a:pPr>
            <a:r>
              <a:rPr lang="zh-CN" altLang="en-US" sz="800" smtClean="0"/>
              <a:t>许多单位都有多个局域网，并且希望能够将它们连接起来。之所以一个单位有多个局域网，有以下6个原因：</a:t>
            </a:r>
          </a:p>
          <a:p>
            <a:pPr eaLnBrk="1" hangingPunct="1">
              <a:lnSpc>
                <a:spcPct val="80000"/>
              </a:lnSpc>
            </a:pPr>
            <a:r>
              <a:rPr lang="zh-CN" altLang="en-US" sz="800" smtClean="0"/>
              <a:t>首先，许多大学的系或公司的部门都有各自的局域网，主要用于连接他们自己的个人计算机、工作站以及服务器。由于各系（或部门）的工作性质不同，因此选用了不同的局域网，这些系（或部门）之间早晚需相互交往，因而需要网桥。</a:t>
            </a:r>
          </a:p>
          <a:p>
            <a:pPr eaLnBrk="1" hangingPunct="1">
              <a:lnSpc>
                <a:spcPct val="80000"/>
              </a:lnSpc>
            </a:pPr>
            <a:r>
              <a:rPr lang="zh-CN" altLang="en-US" sz="800" smtClean="0"/>
              <a:t>其次，一个单位在地理位置上较分散，并且相距较远，与其安装一个遍布所有地点的同轴电缆网，不如在各个地点建立一个局域网，并用网桥和红外链路连接起来，这样费用可能会低一些。</a:t>
            </a:r>
          </a:p>
          <a:p>
            <a:pPr eaLnBrk="1" hangingPunct="1">
              <a:lnSpc>
                <a:spcPct val="80000"/>
              </a:lnSpc>
            </a:pPr>
            <a:r>
              <a:rPr lang="zh-CN" altLang="en-US" sz="800" smtClean="0"/>
              <a:t>第3，可能有必要将一个逻辑上单一的LAN分成多个局域网，以调节载荷。例如采用由网桥连接的多个局域网，每个局域网有一组工作站，并且有自己的文件服务器，因此大部分通信限于单个局域网内，减轻了主干网的负担。</a:t>
            </a:r>
          </a:p>
          <a:p>
            <a:pPr eaLnBrk="1" hangingPunct="1">
              <a:lnSpc>
                <a:spcPct val="80000"/>
              </a:lnSpc>
            </a:pPr>
            <a:r>
              <a:rPr lang="zh-CN" altLang="en-US" sz="800" smtClean="0"/>
              <a:t>第4， 在有些情况下，从载荷上看单个局域网是毫无问题的，但是相距最远的机器之间的物理距离太远（比如超过802.3所规定的2.5km）。即使电缆铺设不成问 题，但由于来回时延过长，网络仍将不能正常工作。唯一的办法是将局域网分段，在各段之间放置网桥。通过使用网桥，可以增加工作的总物理距离。</a:t>
            </a:r>
          </a:p>
          <a:p>
            <a:pPr eaLnBrk="1" hangingPunct="1">
              <a:lnSpc>
                <a:spcPct val="80000"/>
              </a:lnSpc>
            </a:pPr>
            <a:r>
              <a:rPr lang="zh-CN" altLang="en-US" sz="800" smtClean="0"/>
              <a:t>第5，可靠性问题。在一个单独的局域网中，一个有缺陷的节点不断地输出无用的信息流会严重地破坏局域网的运行。网桥可以设置在局域网中的关键部位，就像建筑物内的放火门一样，防止因单个节点失常而破坏整个系统。</a:t>
            </a:r>
          </a:p>
          <a:p>
            <a:pPr eaLnBrk="1" hangingPunct="1">
              <a:lnSpc>
                <a:spcPct val="80000"/>
              </a:lnSpc>
            </a:pPr>
            <a:r>
              <a:rPr lang="zh-CN" altLang="en-US" sz="800" smtClean="0"/>
              <a:t>第6，网桥有助于安全保密。大多数LAN接口都有一种混杂工作方式(promiscuous mode)，在这种方式下，计算机接收所有的帧，包括那些并不是编址发送给它的帧。如果网中多处设置网桥并谨慎地拦截无须转发的重要信息，那么就可以把网络分隔以防止信息被窃。</a:t>
            </a:r>
          </a:p>
          <a:p>
            <a:pPr eaLnBrk="1" hangingPunct="1">
              <a:lnSpc>
                <a:spcPct val="80000"/>
              </a:lnSpc>
            </a:pPr>
            <a:r>
              <a:rPr lang="zh-CN" altLang="en-US" sz="800" smtClean="0"/>
              <a:t>三、兼容性问题</a:t>
            </a:r>
          </a:p>
          <a:p>
            <a:pPr eaLnBrk="1" hangingPunct="1">
              <a:lnSpc>
                <a:spcPct val="80000"/>
              </a:lnSpc>
            </a:pPr>
            <a:r>
              <a:rPr lang="zh-CN" altLang="en-US" sz="800" smtClean="0"/>
              <a:t>有人可能会天真地认为从一个802局域网到另一个802局域网的网桥非常简单，但实际上并非如此。在802.x到802.y的九种组合中，每一种都有它自 己的特殊问题要解决。在讨论这些特殊问题之前，先来看一看这些网桥共同面临的一般性问题。</a:t>
            </a:r>
          </a:p>
          <a:p>
            <a:pPr eaLnBrk="1" hangingPunct="1">
              <a:lnSpc>
                <a:spcPct val="80000"/>
              </a:lnSpc>
            </a:pPr>
            <a:r>
              <a:rPr lang="zh-CN" altLang="en-US" sz="800" smtClean="0"/>
              <a:t>首先，各种局域网采用了不同的帧格式。这种不兼容性并不是由技术上的原因造成的，而仅仅是由于支持三种标准的公司(Xerox, GM和IBM)，没有一家愿意改变自己所支持的标准。其结果是：在不同的局域网间复制帧要重排格式，这需要占用CPU时间，重新计算校验和，而且还有可能产生因网桥存储错误而造成的无法检测的错误。</a:t>
            </a:r>
          </a:p>
          <a:p>
            <a:pPr eaLnBrk="1" hangingPunct="1">
              <a:lnSpc>
                <a:spcPct val="80000"/>
              </a:lnSpc>
            </a:pPr>
            <a:r>
              <a:rPr lang="zh-CN" altLang="en-US" sz="800" smtClean="0"/>
              <a:t>第 二个问题是互联的局域网并非必须按相同的数据传输速率运行。当快速的局域网向慢速的局域网发送一长串连续帧时，网桥处理帧的速度要比帧进入的速度慢。网桥 必须用缓冲区存储来不及处理的帧，同时还得提防耗尽存储器。即使是10Mb/s的802.4到10Mb/s的802.3的网桥，在某种程度上也存在这样的 问题。因为802.3的部分带宽耗费于冲突。802.3实际上并不是真的10Mb/s，而802.4(几乎)确实为10Mb/s。</a:t>
            </a:r>
          </a:p>
          <a:p>
            <a:pPr eaLnBrk="1" hangingPunct="1">
              <a:lnSpc>
                <a:spcPct val="80000"/>
              </a:lnSpc>
            </a:pPr>
            <a:r>
              <a:rPr lang="zh-CN" altLang="en-US" sz="800" smtClean="0"/>
              <a:t>与 网桥瓶颈问题相关的一个细微而重要的问题是其上各层的计时器值。假如802.4局域网上的网络层想发送一段很长的报文(帧序列)。在发出最后一帧之后，它 开启一个计时器，等待确认。如果此报文必须通过网桥转到慢速的802.5网络，那么在最后一帧被转发到低速局域网之前，计时器就有可能时间到。网络层可能 会以为帧丢失而重新发送整个报文。几次传送失败后，网络层就会放弃传输并告诉传输层目的站点已经关机。</a:t>
            </a:r>
          </a:p>
          <a:p>
            <a:pPr eaLnBrk="1" hangingPunct="1">
              <a:lnSpc>
                <a:spcPct val="80000"/>
              </a:lnSpc>
            </a:pPr>
            <a:r>
              <a:rPr lang="zh-CN" altLang="en-US" sz="800" smtClean="0"/>
              <a:t>第 三，在所有的问题中，可能最为严重的问题是三种802 LAN有不同的最大帧长度。对于802.3，最大帧长度取决于配置参数，但对标准的10M/bs系统最大有效载荷为1500字节。802.4的最大帧长度 固定为8191字节。802.5没有上限，只要站点的传输时间不超过令牌持有时间。如果令牌时间缺省为10ms，则最大帧长度为5000字节。一个显而易 见的问题出现了：当必须把一个长帧转发给不能接收长帧的局域网时，将会怎么样？在本层中不考虑把帧分成小段。所有的协议都假定帧要么到达要么没有到达，没 有条款规定把更小的单位重组成帧。这并不是说不能设计这样的协议，可以设计并已有这种协议，只是802不提供这种功能。这个问题基本上无法解决，必须丢弃 因太长而无法转发的帧。其透明程度也就这样了。</a:t>
            </a:r>
          </a:p>
          <a:p>
            <a:pPr eaLnBrk="1" hangingPunct="1">
              <a:lnSpc>
                <a:spcPct val="80000"/>
              </a:lnSpc>
            </a:pPr>
            <a:r>
              <a:rPr lang="zh-CN" altLang="en-US" sz="800" smtClean="0"/>
              <a:t>由于各种802 LAN的特殊性，如：802.4帧带有优先权位、802.5帧字节中有A和C位等，九种网桥都有其特殊的问题，见下表：</a:t>
            </a:r>
          </a:p>
          <a:p>
            <a:pPr eaLnBrk="1" hangingPunct="1">
              <a:lnSpc>
                <a:spcPct val="80000"/>
              </a:lnSpc>
            </a:pPr>
            <a:r>
              <a:rPr lang="zh-CN" altLang="en-US" sz="800" smtClean="0"/>
              <a:t>　 　 目的LAN </a:t>
            </a:r>
          </a:p>
          <a:p>
            <a:pPr eaLnBrk="1" hangingPunct="1">
              <a:lnSpc>
                <a:spcPct val="80000"/>
              </a:lnSpc>
            </a:pPr>
            <a:r>
              <a:rPr lang="zh-CN" altLang="en-US" sz="800" smtClean="0"/>
              <a:t>802.3(CSMA/CD) 802.4(令牌总线) 802.5(令牌环) </a:t>
            </a:r>
          </a:p>
          <a:p>
            <a:pPr eaLnBrk="1" hangingPunct="1">
              <a:lnSpc>
                <a:spcPct val="80000"/>
              </a:lnSpc>
            </a:pPr>
            <a:r>
              <a:rPr lang="zh-CN" altLang="en-US" sz="800" smtClean="0"/>
              <a:t>源LAN 802.3 　 1,4 1,2,4,8 </a:t>
            </a:r>
          </a:p>
          <a:p>
            <a:pPr eaLnBrk="1" hangingPunct="1">
              <a:lnSpc>
                <a:spcPct val="80000"/>
              </a:lnSpc>
            </a:pPr>
            <a:r>
              <a:rPr lang="zh-CN" altLang="en-US" sz="800" smtClean="0"/>
              <a:t>802.4 1,5,8,9,10 9 1,2,3,8,9,10 </a:t>
            </a:r>
          </a:p>
          <a:p>
            <a:pPr eaLnBrk="1" hangingPunct="1">
              <a:lnSpc>
                <a:spcPct val="80000"/>
              </a:lnSpc>
            </a:pPr>
            <a:r>
              <a:rPr lang="zh-CN" altLang="en-US" sz="800" smtClean="0"/>
              <a:t>802.5 1,2,5,6,7,10 1,2,3,6,7 6,7 </a:t>
            </a:r>
          </a:p>
          <a:p>
            <a:pPr eaLnBrk="1" hangingPunct="1">
              <a:lnSpc>
                <a:spcPct val="80000"/>
              </a:lnSpc>
            </a:pPr>
            <a:r>
              <a:rPr lang="zh-CN" altLang="en-US" sz="800" smtClean="0"/>
              <a:t>1、重新格式化帧，并计算新的校验和。</a:t>
            </a:r>
          </a:p>
          <a:p>
            <a:pPr eaLnBrk="1" hangingPunct="1">
              <a:lnSpc>
                <a:spcPct val="80000"/>
              </a:lnSpc>
            </a:pPr>
            <a:r>
              <a:rPr lang="zh-CN" altLang="en-US" sz="800" smtClean="0"/>
              <a:t>2、反转比特顺序。</a:t>
            </a:r>
          </a:p>
          <a:p>
            <a:pPr eaLnBrk="1" hangingPunct="1">
              <a:lnSpc>
                <a:spcPct val="80000"/>
              </a:lnSpc>
            </a:pPr>
            <a:r>
              <a:rPr lang="zh-CN" altLang="en-US" sz="800" smtClean="0"/>
              <a:t>3、复制优先权值，不管有无意义。</a:t>
            </a:r>
          </a:p>
          <a:p>
            <a:pPr eaLnBrk="1" hangingPunct="1">
              <a:lnSpc>
                <a:spcPct val="80000"/>
              </a:lnSpc>
            </a:pPr>
            <a:r>
              <a:rPr lang="zh-CN" altLang="en-US" sz="800" smtClean="0"/>
              <a:t>4、产生一个假想的优先权。</a:t>
            </a:r>
          </a:p>
          <a:p>
            <a:pPr eaLnBrk="1" hangingPunct="1">
              <a:lnSpc>
                <a:spcPct val="80000"/>
              </a:lnSpc>
            </a:pPr>
            <a:r>
              <a:rPr lang="zh-CN" altLang="en-US" sz="800" smtClean="0"/>
              <a:t>5、丢弃优先权。</a:t>
            </a:r>
          </a:p>
          <a:p>
            <a:pPr eaLnBrk="1" hangingPunct="1">
              <a:lnSpc>
                <a:spcPct val="80000"/>
              </a:lnSpc>
            </a:pPr>
            <a:r>
              <a:rPr lang="zh-CN" altLang="en-US" sz="800" smtClean="0"/>
              <a:t>6、流向环（某种程度上）。</a:t>
            </a:r>
          </a:p>
          <a:p>
            <a:pPr eaLnBrk="1" hangingPunct="1">
              <a:lnSpc>
                <a:spcPct val="80000"/>
              </a:lnSpc>
            </a:pPr>
            <a:r>
              <a:rPr lang="zh-CN" altLang="en-US" sz="800" smtClean="0"/>
              <a:t>7、设置A位和C位。</a:t>
            </a:r>
          </a:p>
          <a:p>
            <a:pPr eaLnBrk="1" hangingPunct="1">
              <a:lnSpc>
                <a:spcPct val="80000"/>
              </a:lnSpc>
            </a:pPr>
            <a:r>
              <a:rPr lang="zh-CN" altLang="en-US" sz="800" smtClean="0"/>
              <a:t>8、担心拥塞（快速LAN至慢速LAN）。</a:t>
            </a:r>
          </a:p>
          <a:p>
            <a:pPr eaLnBrk="1" hangingPunct="1">
              <a:lnSpc>
                <a:spcPct val="80000"/>
              </a:lnSpc>
            </a:pPr>
            <a:r>
              <a:rPr lang="zh-CN" altLang="en-US" sz="800" smtClean="0"/>
              <a:t>9、担心令牌因为交换ACK延迟或不可能而脱手。</a:t>
            </a:r>
          </a:p>
          <a:p>
            <a:pPr eaLnBrk="1" hangingPunct="1">
              <a:lnSpc>
                <a:spcPct val="80000"/>
              </a:lnSpc>
            </a:pPr>
            <a:r>
              <a:rPr lang="zh-CN" altLang="en-US" sz="800" smtClean="0"/>
              <a:t>10、如果帧对目的LAN太长，则将其丢弃。</a:t>
            </a:r>
          </a:p>
          <a:p>
            <a:pPr eaLnBrk="1" hangingPunct="1">
              <a:lnSpc>
                <a:spcPct val="80000"/>
              </a:lnSpc>
            </a:pPr>
            <a:r>
              <a:rPr lang="zh-CN" altLang="en-US" sz="800" smtClean="0"/>
              <a:t>设定的参数：</a:t>
            </a:r>
          </a:p>
          <a:p>
            <a:pPr eaLnBrk="1" hangingPunct="1">
              <a:lnSpc>
                <a:spcPct val="80000"/>
              </a:lnSpc>
            </a:pPr>
            <a:r>
              <a:rPr lang="zh-CN" altLang="en-US" sz="800" smtClean="0"/>
              <a:t>802.3：1500字节帧 10Mb/s(减去碰撞次数)</a:t>
            </a:r>
          </a:p>
          <a:p>
            <a:pPr eaLnBrk="1" hangingPunct="1">
              <a:lnSpc>
                <a:spcPct val="80000"/>
              </a:lnSpc>
            </a:pPr>
            <a:r>
              <a:rPr lang="zh-CN" altLang="en-US" sz="800" smtClean="0"/>
              <a:t>802.4：8191字节帧 10Mb/s</a:t>
            </a:r>
          </a:p>
          <a:p>
            <a:pPr eaLnBrk="1" hangingPunct="1">
              <a:lnSpc>
                <a:spcPct val="80000"/>
              </a:lnSpc>
            </a:pPr>
            <a:r>
              <a:rPr lang="zh-CN" altLang="en-US" sz="800" smtClean="0"/>
              <a:t>802.5：5000字节帧 4Mb/s</a:t>
            </a:r>
          </a:p>
          <a:p>
            <a:pPr eaLnBrk="1" hangingPunct="1">
              <a:lnSpc>
                <a:spcPct val="80000"/>
              </a:lnSpc>
            </a:pPr>
            <a:r>
              <a:rPr lang="zh-CN" altLang="en-US" sz="800" smtClean="0"/>
              <a:t>当IEEE802 委员会开始制订LAN标准时，未能商定一个统一的标准，却产生了3个互不兼容的标准，这一失策已受到了严厉的抨击。后来，在制定互联这3种LAN的网桥的 标准时，该委员会决心干得好一些。这一次确实较为成功，他们提出了2种互不兼容的网桥方案。直到目前为止，还无人要求该委员会制订连接它的2个不兼容网桥 的网关标准。</a:t>
            </a:r>
          </a:p>
          <a:p>
            <a:pPr eaLnBrk="1" hangingPunct="1">
              <a:lnSpc>
                <a:spcPct val="80000"/>
              </a:lnSpc>
            </a:pPr>
            <a:r>
              <a:rPr lang="zh-CN" altLang="en-US" sz="800" smtClean="0"/>
              <a:t>四、两种网桥</a:t>
            </a:r>
          </a:p>
          <a:p>
            <a:pPr eaLnBrk="1" hangingPunct="1">
              <a:lnSpc>
                <a:spcPct val="80000"/>
              </a:lnSpc>
            </a:pPr>
            <a:r>
              <a:rPr lang="zh-CN" altLang="en-US" sz="800" smtClean="0"/>
              <a:t>1、透明网桥</a:t>
            </a:r>
          </a:p>
          <a:p>
            <a:pPr eaLnBrk="1" hangingPunct="1">
              <a:lnSpc>
                <a:spcPct val="80000"/>
              </a:lnSpc>
            </a:pPr>
            <a:r>
              <a:rPr lang="zh-CN" altLang="en-US" sz="800" smtClean="0"/>
              <a:t>第一种802网桥是透明网桥(transparent bridge)或生成树网桥(spanning tree bridge)。支持这种设计的人首要关心的是完全透明。按照他们的观点，装有多个LAN的单位在买回IEEE标准网桥之后，只需把连接插头插入网桥，就 万事大吉。不需要改动硬件和软件，无需设置地址开关，无需装入路由表或参数。总之什么也不干，只须插入电缆就完事，现有LAN的运行完全不受网桥的任何影 响。这真是不可思议，他们最终成功了。</a:t>
            </a:r>
          </a:p>
          <a:p>
            <a:pPr eaLnBrk="1" hangingPunct="1">
              <a:lnSpc>
                <a:spcPct val="80000"/>
              </a:lnSpc>
            </a:pPr>
            <a:r>
              <a:rPr lang="zh-CN" altLang="en-US" sz="800" smtClean="0"/>
              <a:t>透 明网桥以混杂方式工作，它接收与之连接的所有LAN传送的每一帧。当一帧到达时，网桥必须决定将其丢弃还是转发。如果要转发，则必须决定发往哪个LAN。 这需要通过查询网桥中一张大型散列表里的目的地址而作出决定。该表可列出每个可能的目的地，以及它属于哪一条输出线路(LAN)。在插入网桥之初，所有的 散列表均为空。由于网桥不知道任何目的地的位置，因而采用扩散算法(flooding algorithm)：把每个到来的、目的地不明的帧输出到连在此网桥的所有LAN中（除了发送该帧的LAN）。随着时间的推移，网桥将了解每个目的地的 位置。一旦知道了目的地位置，发往该处的帧就只放到适当的LAN上，而不再散发。</a:t>
            </a:r>
          </a:p>
          <a:p>
            <a:pPr eaLnBrk="1" hangingPunct="1">
              <a:lnSpc>
                <a:spcPct val="80000"/>
              </a:lnSpc>
            </a:pPr>
            <a:r>
              <a:rPr lang="zh-CN" altLang="en-US" sz="800" smtClean="0"/>
              <a:t>透明网桥采用的算法是逆向学习法(backward learning)。网桥按混杂的方式工作，故它能看见所连接的任一LAN上传送的帧。查看源地址即可知道在哪个LAN上可访问哪台机器，于是在散列表中添上一项。</a:t>
            </a:r>
          </a:p>
          <a:p>
            <a:pPr eaLnBrk="1" hangingPunct="1">
              <a:lnSpc>
                <a:spcPct val="80000"/>
              </a:lnSpc>
            </a:pPr>
            <a:r>
              <a:rPr lang="zh-CN" altLang="en-US" sz="800" smtClean="0"/>
              <a:t>当 计算机和网桥加电、断电或迁移时，网络的拓扑结构会随之改变。为了处理动态拓扑问题，每当增加散列表项时，均在该项中注明帧的到达时间。每当目的地已在表 中的帧到达时，将以当前时间更新该项。这样，从表中每项的时间即可知道该机器最后帧到来的时间。网桥中有一个进程定期地扫描散列表，清除时间早于当前时间 若干分钟的全部表项。于是，如果从LAN上取下一台计算机，并在别处重新连到LAN上的话，那么在几分钟内，它即可重新开始正常工作而无须人工干预。这个 算法同时也意味着，如果机器在几分钟内无动作，那么发给它的帧将不得不散发，一直到它自己发送出一帧为止。</a:t>
            </a:r>
          </a:p>
          <a:p>
            <a:pPr eaLnBrk="1" hangingPunct="1">
              <a:lnSpc>
                <a:spcPct val="80000"/>
              </a:lnSpc>
            </a:pPr>
            <a:r>
              <a:rPr lang="zh-CN" altLang="en-US" sz="800" smtClean="0"/>
              <a:t>到达帧的路由选择过程取决于发送的LAN(源LAN)和目的地所在的LAN(目的LAN)，如下所示：</a:t>
            </a:r>
          </a:p>
          <a:p>
            <a:pPr eaLnBrk="1" hangingPunct="1">
              <a:lnSpc>
                <a:spcPct val="80000"/>
              </a:lnSpc>
            </a:pPr>
            <a:r>
              <a:rPr lang="zh-CN" altLang="en-US" sz="800" smtClean="0"/>
              <a:t>1、如果源LAN和目的LAN相同，则丢弃该帧。</a:t>
            </a:r>
          </a:p>
          <a:p>
            <a:pPr eaLnBrk="1" hangingPunct="1">
              <a:lnSpc>
                <a:spcPct val="80000"/>
              </a:lnSpc>
            </a:pPr>
            <a:r>
              <a:rPr lang="zh-CN" altLang="en-US" sz="800" smtClean="0"/>
              <a:t>2、如果源LAN和目的LAN不同，则转发该帧。</a:t>
            </a:r>
          </a:p>
          <a:p>
            <a:pPr eaLnBrk="1" hangingPunct="1">
              <a:lnSpc>
                <a:spcPct val="80000"/>
              </a:lnSpc>
            </a:pPr>
            <a:r>
              <a:rPr lang="zh-CN" altLang="en-US" sz="800" smtClean="0"/>
              <a:t>3、如果目的LAN未知，则进行扩散。</a:t>
            </a:r>
          </a:p>
          <a:p>
            <a:pPr eaLnBrk="1" hangingPunct="1">
              <a:lnSpc>
                <a:spcPct val="80000"/>
              </a:lnSpc>
            </a:pPr>
            <a:r>
              <a:rPr lang="zh-CN" altLang="en-US" sz="800" smtClean="0"/>
              <a:t>为了提高可靠性，有人在LAN之间设置了并行的两个或多个网桥，但是，这种配置引起了另外一些问题，因为在拓扑结构中产生了回路，可能引发无限循环。其解决方法就是下面要讲的生成树(spanning tree)算法。</a:t>
            </a:r>
          </a:p>
          <a:p>
            <a:pPr eaLnBrk="1" hangingPunct="1">
              <a:lnSpc>
                <a:spcPct val="80000"/>
              </a:lnSpc>
            </a:pPr>
            <a:r>
              <a:rPr lang="zh-CN" altLang="en-US" sz="800" smtClean="0"/>
              <a:t>生成树网桥</a:t>
            </a:r>
          </a:p>
          <a:p>
            <a:pPr eaLnBrk="1" hangingPunct="1">
              <a:lnSpc>
                <a:spcPct val="80000"/>
              </a:lnSpc>
            </a:pPr>
            <a:r>
              <a:rPr lang="zh-CN" altLang="en-US" sz="800" smtClean="0"/>
              <a:t>解 决上面所说的无限循环问题的方法是让网桥相互通信，并用一棵到达每个LAN的生成树覆盖实际的拓扑结构。使用生成树，可以确保任两个LAN之间只有唯一一 条路径。一旦网桥商定好生成树，LAN间的所有传送都遵从此生成树。由于从每个源到每个目的地只有唯一的路径，故不可能再有循环。</a:t>
            </a:r>
          </a:p>
          <a:p>
            <a:pPr eaLnBrk="1" hangingPunct="1">
              <a:lnSpc>
                <a:spcPct val="80000"/>
              </a:lnSpc>
            </a:pPr>
            <a:r>
              <a:rPr lang="zh-CN" altLang="en-US" sz="800" smtClean="0"/>
              <a:t>为了建造生成树，首先必须选出一个网桥作为生成树的根。实现的方法是每个网桥广播其序列号（该序列号由厂家设置并保证全球唯一），选序列号最小的网桥作为根。接着，按根到每个网桥的最短路径来构造生成树。如果某个网桥或LAN故障，则重新计算。</a:t>
            </a:r>
          </a:p>
          <a:p>
            <a:pPr eaLnBrk="1" hangingPunct="1">
              <a:lnSpc>
                <a:spcPct val="80000"/>
              </a:lnSpc>
            </a:pPr>
            <a:r>
              <a:rPr lang="zh-CN" altLang="en-US" sz="800" smtClean="0"/>
              <a:t>网桥通过BPDU(Bridge Protocol Data Unit)互相通信，在网桥做出配置自己的决定前，每个网桥和每个端口需要下列配置数据：</a:t>
            </a:r>
          </a:p>
          <a:p>
            <a:pPr eaLnBrk="1" hangingPunct="1">
              <a:lnSpc>
                <a:spcPct val="80000"/>
              </a:lnSpc>
            </a:pPr>
            <a:r>
              <a:rPr lang="zh-CN" altLang="en-US" sz="800" smtClean="0"/>
              <a:t>网桥：网桥</a:t>
            </a:r>
          </a:p>
          <a:p>
            <a:pPr eaLnBrk="1" hangingPunct="1">
              <a:lnSpc>
                <a:spcPct val="80000"/>
              </a:lnSpc>
            </a:pPr>
            <a:r>
              <a:rPr lang="zh-CN" altLang="en-US" sz="800" smtClean="0"/>
              <a:t>ID(唯一的标识)端口：端口ID(唯一的标识) 端口相对优先权 各端口的花费(高带宽 = 低花费)</a:t>
            </a:r>
          </a:p>
          <a:p>
            <a:pPr eaLnBrk="1" hangingPunct="1">
              <a:lnSpc>
                <a:spcPct val="80000"/>
              </a:lnSpc>
            </a:pPr>
            <a:r>
              <a:rPr lang="zh-CN" altLang="en-US" sz="800" smtClean="0"/>
              <a:t>配置好各个网桥后，网桥将根据配置参数自动确定生成树，这一过程有三个阶段：</a:t>
            </a:r>
          </a:p>
          <a:p>
            <a:pPr eaLnBrk="1" hangingPunct="1">
              <a:lnSpc>
                <a:spcPct val="80000"/>
              </a:lnSpc>
            </a:pPr>
            <a:r>
              <a:rPr lang="zh-CN" altLang="en-US" sz="800" smtClean="0"/>
              <a:t>1、选择根网桥</a:t>
            </a:r>
          </a:p>
          <a:p>
            <a:pPr eaLnBrk="1" hangingPunct="1">
              <a:lnSpc>
                <a:spcPct val="80000"/>
              </a:lnSpc>
            </a:pPr>
            <a:r>
              <a:rPr lang="zh-CN" altLang="en-US" sz="800" smtClean="0"/>
              <a:t>具有最小网桥ID的网桥被选作根网桥。网桥ID应为唯一的，但若两个网桥具有相同的最小ID，则MAC地址小的网桥被选作根。</a:t>
            </a:r>
          </a:p>
          <a:p>
            <a:pPr eaLnBrk="1" hangingPunct="1">
              <a:lnSpc>
                <a:spcPct val="80000"/>
              </a:lnSpc>
            </a:pPr>
            <a:r>
              <a:rPr lang="zh-CN" altLang="en-US" sz="800" smtClean="0"/>
              <a:t>2、在其它所有网桥上选择根端口</a:t>
            </a:r>
          </a:p>
          <a:p>
            <a:pPr eaLnBrk="1" hangingPunct="1">
              <a:lnSpc>
                <a:spcPct val="80000"/>
              </a:lnSpc>
            </a:pPr>
            <a:r>
              <a:rPr lang="zh-CN" altLang="en-US" sz="800" smtClean="0"/>
              <a:t>除根网桥外的各个网桥需要选一个根端口，这应该是最适合与根网桥通信的端口。通过计算各个端口到根网桥的花费，取最小者作为根端口。</a:t>
            </a:r>
          </a:p>
          <a:p>
            <a:pPr eaLnBrk="1" hangingPunct="1">
              <a:lnSpc>
                <a:spcPct val="80000"/>
              </a:lnSpc>
            </a:pPr>
            <a:r>
              <a:rPr lang="zh-CN" altLang="en-US" sz="800" smtClean="0"/>
              <a:t>3、选择每个LAN的</a:t>
            </a:r>
            <a:r>
              <a:rPr lang="zh-CN" altLang="en-US" sz="800" smtClean="0">
                <a:latin typeface="Arial" pitchFamily="34" charset="0"/>
              </a:rPr>
              <a:t>“</a:t>
            </a:r>
            <a:r>
              <a:rPr lang="zh-CN" altLang="en-US" sz="800" smtClean="0"/>
              <a:t>指定(designated)网桥</a:t>
            </a:r>
            <a:r>
              <a:rPr lang="zh-CN" altLang="en-US" sz="800" smtClean="0">
                <a:latin typeface="Arial" pitchFamily="34" charset="0"/>
              </a:rPr>
              <a:t>”</a:t>
            </a:r>
            <a:r>
              <a:rPr lang="zh-CN" altLang="en-US" sz="800" smtClean="0"/>
              <a:t>和</a:t>
            </a:r>
            <a:r>
              <a:rPr lang="zh-CN" altLang="en-US" sz="800" smtClean="0">
                <a:latin typeface="Arial" pitchFamily="34" charset="0"/>
              </a:rPr>
              <a:t>“</a:t>
            </a:r>
            <a:r>
              <a:rPr lang="zh-CN" altLang="en-US" sz="800" smtClean="0"/>
              <a:t>指定端口</a:t>
            </a:r>
            <a:r>
              <a:rPr lang="zh-CN" altLang="en-US" sz="800" smtClean="0">
                <a:latin typeface="Arial" pitchFamily="34" charset="0"/>
              </a:rPr>
              <a:t>”</a:t>
            </a:r>
            <a:endParaRPr lang="zh-CN" altLang="en-US" sz="800" smtClean="0"/>
          </a:p>
          <a:p>
            <a:pPr eaLnBrk="1" hangingPunct="1">
              <a:lnSpc>
                <a:spcPct val="80000"/>
              </a:lnSpc>
            </a:pPr>
            <a:r>
              <a:rPr lang="zh-CN" altLang="en-US" sz="800" smtClean="0"/>
              <a:t>如果只有一个网桥连到某LAN，它必然是该LAN的指定网桥，如果多于一个，则到根网桥花费最小的被选为该LAN的指定网桥。指定端口连接指定网桥和相应的LAN(如果这样的端口多于一个，则低优先权的被选)。</a:t>
            </a:r>
          </a:p>
          <a:p>
            <a:pPr eaLnBrk="1" hangingPunct="1">
              <a:lnSpc>
                <a:spcPct val="80000"/>
              </a:lnSpc>
            </a:pPr>
            <a:r>
              <a:rPr lang="zh-CN" altLang="en-US" sz="800" smtClean="0"/>
              <a:t>一个端口必须为下列之一：</a:t>
            </a:r>
          </a:p>
          <a:p>
            <a:pPr eaLnBrk="1" hangingPunct="1">
              <a:lnSpc>
                <a:spcPct val="80000"/>
              </a:lnSpc>
            </a:pPr>
            <a:r>
              <a:rPr lang="zh-CN" altLang="en-US" sz="800" smtClean="0"/>
              <a:t>1、根端口</a:t>
            </a:r>
          </a:p>
          <a:p>
            <a:pPr eaLnBrk="1" hangingPunct="1">
              <a:lnSpc>
                <a:spcPct val="80000"/>
              </a:lnSpc>
            </a:pPr>
            <a:r>
              <a:rPr lang="zh-CN" altLang="en-US" sz="800" smtClean="0"/>
              <a:t>2、某LAN的指定端口</a:t>
            </a:r>
          </a:p>
          <a:p>
            <a:pPr eaLnBrk="1" hangingPunct="1">
              <a:lnSpc>
                <a:spcPct val="80000"/>
              </a:lnSpc>
            </a:pPr>
            <a:r>
              <a:rPr lang="zh-CN" altLang="en-US" sz="800" smtClean="0"/>
              <a:t>3、阻塞端口</a:t>
            </a:r>
          </a:p>
          <a:p>
            <a:pPr eaLnBrk="1" hangingPunct="1">
              <a:lnSpc>
                <a:spcPct val="80000"/>
              </a:lnSpc>
            </a:pPr>
            <a:r>
              <a:rPr lang="zh-CN" altLang="en-US" sz="800" smtClean="0"/>
              <a:t>当 一个网桥加电后，它假定自己是根网桥，发送出一个CBPDU(Configuration Bridge Protocol Data Unit)，告知它认为的根网桥ID。一个网桥收到一个根网桥ID小于其所知ID的CBPDU，它将更新自己的表，如果该帧从根端口(上传)到达，则向所 有指定端口(下传)分发。当一个网桥收到一个根网桥ID大于其所知ID的CBPDU，该信息被丢弃，如果该帧从指定端口到达，则回送一个帧告知真实根网桥 的较低ID。</a:t>
            </a:r>
          </a:p>
          <a:p>
            <a:pPr eaLnBrk="1" hangingPunct="1">
              <a:lnSpc>
                <a:spcPct val="80000"/>
              </a:lnSpc>
            </a:pPr>
            <a:r>
              <a:rPr lang="zh-CN" altLang="en-US" sz="800" smtClean="0"/>
              <a:t>当有意地或由于线路故障引起网络重新配置，上述过程将重复，产生一个新的生成树。</a:t>
            </a:r>
          </a:p>
          <a:p>
            <a:pPr eaLnBrk="1" hangingPunct="1">
              <a:lnSpc>
                <a:spcPct val="80000"/>
              </a:lnSpc>
            </a:pPr>
            <a:r>
              <a:rPr lang="zh-CN" altLang="en-US" sz="800" smtClean="0"/>
              <a:t>2、源路由选择网桥</a:t>
            </a:r>
          </a:p>
          <a:p>
            <a:pPr eaLnBrk="1" hangingPunct="1">
              <a:lnSpc>
                <a:spcPct val="80000"/>
              </a:lnSpc>
            </a:pPr>
            <a:r>
              <a:rPr lang="zh-CN" altLang="en-US" sz="800" smtClean="0"/>
              <a:t>透明网桥的优点是易于安装，只需插进电缆即大功告成。但是从另一方面来说，这种网桥并没有最佳地利用带宽，因为它们仅仅用到了拓扑结构的一个子集(生成 树)。这两个（或其他）因素的相对重要性导致了802委员会内部的分裂。支持CSMA/CD和令牌总线的人选择了透明网桥，而令牌环的支持者则偏爱一种称 为源路由选择(source routing)的网桥（受到IBM的鼓励）。</a:t>
            </a:r>
          </a:p>
          <a:p>
            <a:pPr eaLnBrk="1" hangingPunct="1">
              <a:lnSpc>
                <a:spcPct val="80000"/>
              </a:lnSpc>
            </a:pPr>
            <a:r>
              <a:rPr lang="zh-CN" altLang="en-US" sz="800" smtClean="0"/>
              <a:t>源路由选择的核心思想是假定每个帧的发送者都知道接收者是否在同一LAN上。当发送一帧到另外的LAN时，源机器将目的地址的高位设置成1作为标记。另外，它还在帧头加进此帧应走的实际路径。</a:t>
            </a:r>
          </a:p>
          <a:p>
            <a:pPr eaLnBrk="1" hangingPunct="1">
              <a:lnSpc>
                <a:spcPct val="80000"/>
              </a:lnSpc>
            </a:pPr>
            <a:r>
              <a:rPr lang="zh-CN" altLang="en-US" sz="800" smtClean="0"/>
              <a:t>源 路由选择网桥只关心那些目的地址高位为1的帧，当见到这样的帧时，它扫描帧头中的路由，寻找发来此帧的那个LAN的编号。如果发来此帧的那个LAN编号后 跟的是本网桥的编号，则将此帧转发到路由表中自己后面的那个LAN。如果该LAN编号后跟的不是本网桥，则不转发此帧。这一算法有3种可能的具体实现：软 件、硬件、混合。这三种具体实现的价格和性能各不相同。第一种没有接口硬件开销，但需要速度很快的CPU处理所有到来的帧。最后一种实现需要特殊的 VLSI芯片，该芯片分担了网桥的许多工作，因此，网桥可以采用速度较慢的CPU，或者可以连接更多的LAN。</a:t>
            </a:r>
          </a:p>
          <a:p>
            <a:pPr eaLnBrk="1" hangingPunct="1">
              <a:lnSpc>
                <a:spcPct val="80000"/>
              </a:lnSpc>
            </a:pPr>
            <a:r>
              <a:rPr lang="zh-CN" altLang="en-US" sz="800" smtClean="0"/>
              <a:t>源路由选择的前提是互联网中的每台机器都知道所有其他机器的最佳路径。如何得到这些路由是源路由选择算法的重要部分。获取路由算法的基本思想是：如果不知道目的地地址的位置，源机器就发布一广播帧，询问它在哪里。每个网桥都转发该查找帧(discovery frame)，这样该帧就可到达互联网中的每一个LAN。当答复回来时，途经的网桥将它们自己的标识记录在答复帧中，于是，广播帧的发送者就可以得到确切的路由，并可从中选取最佳路由。</a:t>
            </a:r>
          </a:p>
          <a:p>
            <a:pPr eaLnBrk="1" hangingPunct="1">
              <a:lnSpc>
                <a:spcPct val="80000"/>
              </a:lnSpc>
            </a:pPr>
            <a:r>
              <a:rPr lang="zh-CN" altLang="en-US" sz="800" smtClean="0"/>
              <a:t>虽 然此算法可以找到最佳路由（它找到了所有的路由），但同时也面临着帧爆炸的问题。透明网桥也会发生有点类似的状况，但是没有这么严重。其扩散是按生成树进 行，所以传送的总帧数是网络大小的线性函数，而不象源路由选择是指数函数。一旦主机找到至某目的地的一条路由，它就将其存入到高速缓冲器之中，无需再作查 找。虽然这种方法大大遏制了帧爆炸，但它给所有的主机增加了事务性负担，而且整个算法肯定是不透明的。</a:t>
            </a:r>
          </a:p>
          <a:p>
            <a:pPr eaLnBrk="1" hangingPunct="1">
              <a:lnSpc>
                <a:spcPct val="80000"/>
              </a:lnSpc>
            </a:pPr>
            <a:r>
              <a:rPr lang="zh-CN" altLang="en-US" sz="800" smtClean="0"/>
              <a:t>3、两种网桥的比较</a:t>
            </a:r>
          </a:p>
          <a:p>
            <a:pPr eaLnBrk="1" hangingPunct="1">
              <a:lnSpc>
                <a:spcPct val="80000"/>
              </a:lnSpc>
            </a:pPr>
            <a:r>
              <a:rPr lang="zh-CN" altLang="en-US" sz="800" smtClean="0"/>
              <a:t>特点 透明网桥 源路由选择网桥 注解 </a:t>
            </a:r>
          </a:p>
          <a:p>
            <a:pPr eaLnBrk="1" hangingPunct="1">
              <a:lnSpc>
                <a:spcPct val="80000"/>
              </a:lnSpc>
            </a:pPr>
            <a:r>
              <a:rPr lang="zh-CN" altLang="en-US" sz="800" smtClean="0"/>
              <a:t>连接方式 无连接 面向连接 　 </a:t>
            </a:r>
          </a:p>
          <a:p>
            <a:pPr eaLnBrk="1" hangingPunct="1">
              <a:lnSpc>
                <a:spcPct val="80000"/>
              </a:lnSpc>
            </a:pPr>
            <a:r>
              <a:rPr lang="zh-CN" altLang="en-US" sz="800" smtClean="0"/>
              <a:t>透明性 完全透明 不透明 透明网桥对主机来说是完全不可见的，而且它与所有现在的802产品完全兼容。源路由选择网桥既不透明又不兼容。如果要用源路由选择网桥，主机必须知道桥接模式，必须主动地参与工作。 </a:t>
            </a:r>
          </a:p>
          <a:p>
            <a:pPr eaLnBrk="1" hangingPunct="1">
              <a:lnSpc>
                <a:spcPct val="80000"/>
              </a:lnSpc>
            </a:pPr>
            <a:r>
              <a:rPr lang="zh-CN" altLang="en-US" sz="800" smtClean="0"/>
              <a:t>配置方式 自动 手工 　 </a:t>
            </a:r>
          </a:p>
          <a:p>
            <a:pPr eaLnBrk="1" hangingPunct="1">
              <a:lnSpc>
                <a:spcPct val="80000"/>
              </a:lnSpc>
            </a:pPr>
            <a:r>
              <a:rPr lang="zh-CN" altLang="en-US" sz="800" smtClean="0"/>
              <a:t>路由 次优化 优化 源路由选择网桥的几个不多的优点之一是：从理论上讲，它可使用最佳路由，而透明网桥则只限于生成树，另外，源路由选择网桥还可以很好地利用网间的并行网桥 来分散载荷。不过在实际中，网桥能否利用这些理论上的优点是令人怀疑的。 </a:t>
            </a:r>
          </a:p>
          <a:p>
            <a:pPr eaLnBrk="1" hangingPunct="1">
              <a:lnSpc>
                <a:spcPct val="80000"/>
              </a:lnSpc>
            </a:pPr>
            <a:r>
              <a:rPr lang="zh-CN" altLang="en-US" sz="800" smtClean="0"/>
              <a:t>定位 逆向学习 发现帧 逆向学习的缺点是：网桥必须一直等到碰巧有一特别的帧到来，才能知道目的地在何处。</a:t>
            </a:r>
          </a:p>
          <a:p>
            <a:pPr eaLnBrk="1" hangingPunct="1">
              <a:lnSpc>
                <a:spcPct val="80000"/>
              </a:lnSpc>
            </a:pPr>
            <a:r>
              <a:rPr lang="zh-CN" altLang="en-US" sz="800" smtClean="0"/>
              <a:t>查找帧的缺点是：在有并行网桥的大型互联网中，会发生指数级的帧爆炸。 </a:t>
            </a:r>
          </a:p>
          <a:p>
            <a:pPr eaLnBrk="1" hangingPunct="1">
              <a:lnSpc>
                <a:spcPct val="80000"/>
              </a:lnSpc>
            </a:pPr>
            <a:r>
              <a:rPr lang="zh-CN" altLang="en-US" sz="800" smtClean="0"/>
              <a:t>失效处理 由网桥处理 由主机处理 　 </a:t>
            </a:r>
          </a:p>
          <a:p>
            <a:pPr eaLnBrk="1" hangingPunct="1">
              <a:lnSpc>
                <a:spcPct val="80000"/>
              </a:lnSpc>
            </a:pPr>
            <a:r>
              <a:rPr lang="zh-CN" altLang="en-US" sz="800" smtClean="0"/>
              <a:t>复杂性 在网桥中 在主机中 由于主机数量通常比网桥大一两个数量级，因此，最好把额外的开销和复杂性放到少量的网桥中而不是全部的主机中。 </a:t>
            </a:r>
          </a:p>
          <a:p>
            <a:pPr eaLnBrk="1" hangingPunct="1">
              <a:lnSpc>
                <a:spcPct val="80000"/>
              </a:lnSpc>
            </a:pPr>
            <a:r>
              <a:rPr lang="zh-CN" altLang="en-US" sz="800" smtClean="0"/>
              <a:t>透明网桥一般用于连接以太网段，而源路由选择网桥则一般用于连接令牌环网段。</a:t>
            </a:r>
          </a:p>
          <a:p>
            <a:pPr eaLnBrk="1" hangingPunct="1">
              <a:lnSpc>
                <a:spcPct val="80000"/>
              </a:lnSpc>
            </a:pPr>
            <a:r>
              <a:rPr lang="zh-CN" altLang="en-US" sz="800" smtClean="0"/>
              <a:t>五、远程网桥</a:t>
            </a:r>
          </a:p>
          <a:p>
            <a:pPr eaLnBrk="1" hangingPunct="1">
              <a:lnSpc>
                <a:spcPct val="80000"/>
              </a:lnSpc>
            </a:pPr>
            <a:r>
              <a:rPr lang="zh-CN" altLang="en-US" sz="800" smtClean="0"/>
              <a:t>网桥有时也被用来连接两个或多个相距较远的LAN。比如，某个公司分布在多个城市中，该公司在每个城市中均有一个本地的LAN，最理想的情况就是所有的LAN均连接起来，整个系统就像一个大型的LAN一样。</a:t>
            </a:r>
          </a:p>
          <a:p>
            <a:pPr eaLnBrk="1" hangingPunct="1">
              <a:lnSpc>
                <a:spcPct val="80000"/>
              </a:lnSpc>
            </a:pPr>
            <a:r>
              <a:rPr lang="zh-CN" altLang="en-US" sz="800" smtClean="0"/>
              <a:t>该 目标可通过下述方法实现：每个LAN中均设置一个网桥，并且用点到点的连接（比如租用电话公司的电话线）将它们两个两个地连接起来。点到点连线可采用各种 不同的协议。办法之一就是选用某种标准的点到点数据链路协议，将完整的MAC帧加到有效载荷中。如果所有的LAN均相同，这种办法的效果最好，它的唯一问 题就是必须将帧送到正确的LAN中。另一种办法是在源网桥中去掉MAC的头部和尾部，并把剩下的部分加到点到点协议的有效载荷中，然后在目的网桥中产生新 的头部和尾部。它的缺点是到达目的主机的校验和并非是源主机所计算的校验和，因此网桥存储器中某位损坏所产生的错误可能不会被检测到。</a:t>
            </a:r>
          </a:p>
          <a:p>
            <a:pPr eaLnBrk="1" hangingPunct="1">
              <a:lnSpc>
                <a:spcPct val="80000"/>
              </a:lnSpc>
            </a:pPr>
            <a:endParaRPr lang="zh-CN" altLang="en-US" sz="800" smtClean="0"/>
          </a:p>
          <a:p>
            <a:pPr eaLnBrk="1" hangingPunct="1">
              <a:lnSpc>
                <a:spcPct val="80000"/>
              </a:lnSpc>
            </a:pPr>
            <a:endParaRPr lang="zh-CN" altLang="en-US" sz="800" smtClean="0"/>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92086731-D0D8-4B0A-9008-C83E6671DDFF}" type="slidenum">
              <a:rPr lang="zh-CN" altLang="en-US"/>
              <a:pPr>
                <a:defRPr/>
              </a:pPr>
              <a:t>‹#›</a:t>
            </a:fld>
            <a:endParaRPr lang="zh-CN" altLang="en-US"/>
          </a:p>
        </p:txBody>
      </p:sp>
    </p:spTree>
    <p:extLst>
      <p:ext uri="{BB962C8B-B14F-4D97-AF65-F5344CB8AC3E}">
        <p14:creationId xmlns:p14="http://schemas.microsoft.com/office/powerpoint/2010/main" val="4256037610"/>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8238EB08-85A6-4848-A68B-8647EBB1871C}" type="slidenum">
              <a:rPr lang="zh-CN" altLang="en-US"/>
              <a:pPr>
                <a:defRPr/>
              </a:pPr>
              <a:t>‹#›</a:t>
            </a:fld>
            <a:endParaRPr lang="zh-CN" altLang="en-US"/>
          </a:p>
        </p:txBody>
      </p:sp>
    </p:spTree>
    <p:extLst>
      <p:ext uri="{BB962C8B-B14F-4D97-AF65-F5344CB8AC3E}">
        <p14:creationId xmlns:p14="http://schemas.microsoft.com/office/powerpoint/2010/main" val="682846989"/>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BC202778-62B0-44E1-A3B5-AB18B914A3AD}" type="slidenum">
              <a:rPr lang="zh-CN" altLang="en-US"/>
              <a:pPr>
                <a:defRPr/>
              </a:pPr>
              <a:t>‹#›</a:t>
            </a:fld>
            <a:endParaRPr lang="zh-CN" altLang="en-US"/>
          </a:p>
        </p:txBody>
      </p:sp>
    </p:spTree>
    <p:extLst>
      <p:ext uri="{BB962C8B-B14F-4D97-AF65-F5344CB8AC3E}">
        <p14:creationId xmlns:p14="http://schemas.microsoft.com/office/powerpoint/2010/main" val="2208000736"/>
      </p:ext>
    </p:extLst>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0D14339-707A-479D-B73C-71318C8F8E28}" type="slidenum">
              <a:rPr lang="en-US"/>
              <a:pPr>
                <a:defRPr/>
              </a:pPr>
              <a:t>‹#›</a:t>
            </a:fld>
            <a:endParaRPr lang="en-US"/>
          </a:p>
        </p:txBody>
      </p:sp>
    </p:spTree>
    <p:extLst>
      <p:ext uri="{BB962C8B-B14F-4D97-AF65-F5344CB8AC3E}">
        <p14:creationId xmlns:p14="http://schemas.microsoft.com/office/powerpoint/2010/main" val="2088349483"/>
      </p:ext>
    </p:extLst>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5BC02C6-CEEF-4C9B-9087-AFA682323C54}" type="slidenum">
              <a:rPr lang="en-US"/>
              <a:pPr>
                <a:defRPr/>
              </a:pPr>
              <a:t>‹#›</a:t>
            </a:fld>
            <a:endParaRPr lang="en-US"/>
          </a:p>
        </p:txBody>
      </p:sp>
    </p:spTree>
    <p:extLst>
      <p:ext uri="{BB962C8B-B14F-4D97-AF65-F5344CB8AC3E}">
        <p14:creationId xmlns:p14="http://schemas.microsoft.com/office/powerpoint/2010/main" val="2263168031"/>
      </p:ext>
    </p:extLst>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AE7DBC6-1956-4FA1-A928-32A8F4E1D269}" type="slidenum">
              <a:rPr lang="en-US"/>
              <a:pPr>
                <a:defRPr/>
              </a:pPr>
              <a:t>‹#›</a:t>
            </a:fld>
            <a:endParaRPr lang="en-US"/>
          </a:p>
        </p:txBody>
      </p:sp>
    </p:spTree>
    <p:extLst>
      <p:ext uri="{BB962C8B-B14F-4D97-AF65-F5344CB8AC3E}">
        <p14:creationId xmlns:p14="http://schemas.microsoft.com/office/powerpoint/2010/main" val="3734140048"/>
      </p:ext>
    </p:extLst>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67DD31F-AD32-4D04-BC88-AEA041FB2543}" type="slidenum">
              <a:rPr lang="en-US"/>
              <a:pPr>
                <a:defRPr/>
              </a:pPr>
              <a:t>‹#›</a:t>
            </a:fld>
            <a:endParaRPr lang="en-US"/>
          </a:p>
        </p:txBody>
      </p:sp>
    </p:spTree>
    <p:extLst>
      <p:ext uri="{BB962C8B-B14F-4D97-AF65-F5344CB8AC3E}">
        <p14:creationId xmlns:p14="http://schemas.microsoft.com/office/powerpoint/2010/main" val="296101221"/>
      </p:ext>
    </p:extLst>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B9D5A64-AA08-4515-9F71-6121EF5B1D52}" type="slidenum">
              <a:rPr lang="en-US"/>
              <a:pPr>
                <a:defRPr/>
              </a:pPr>
              <a:t>‹#›</a:t>
            </a:fld>
            <a:endParaRPr lang="en-US"/>
          </a:p>
        </p:txBody>
      </p:sp>
    </p:spTree>
    <p:extLst>
      <p:ext uri="{BB962C8B-B14F-4D97-AF65-F5344CB8AC3E}">
        <p14:creationId xmlns:p14="http://schemas.microsoft.com/office/powerpoint/2010/main" val="271185446"/>
      </p:ext>
    </p:extLst>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187933E-4EC5-4227-8DAC-0EB6D3A3D155}" type="slidenum">
              <a:rPr lang="en-US"/>
              <a:pPr>
                <a:defRPr/>
              </a:pPr>
              <a:t>‹#›</a:t>
            </a:fld>
            <a:endParaRPr lang="en-US"/>
          </a:p>
        </p:txBody>
      </p:sp>
    </p:spTree>
    <p:extLst>
      <p:ext uri="{BB962C8B-B14F-4D97-AF65-F5344CB8AC3E}">
        <p14:creationId xmlns:p14="http://schemas.microsoft.com/office/powerpoint/2010/main" val="4111579998"/>
      </p:ext>
    </p:extLst>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1F707D9-D500-4F22-B6EB-4428C5156C07}" type="slidenum">
              <a:rPr lang="en-US"/>
              <a:pPr>
                <a:defRPr/>
              </a:pPr>
              <a:t>‹#›</a:t>
            </a:fld>
            <a:endParaRPr lang="en-US"/>
          </a:p>
        </p:txBody>
      </p:sp>
    </p:spTree>
    <p:extLst>
      <p:ext uri="{BB962C8B-B14F-4D97-AF65-F5344CB8AC3E}">
        <p14:creationId xmlns:p14="http://schemas.microsoft.com/office/powerpoint/2010/main" val="3049579601"/>
      </p:ext>
    </p:extLst>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37E42E6-19A4-467C-A018-BBEFA4C4C1BD}" type="slidenum">
              <a:rPr lang="en-US"/>
              <a:pPr>
                <a:defRPr/>
              </a:pPr>
              <a:t>‹#›</a:t>
            </a:fld>
            <a:endParaRPr lang="en-US"/>
          </a:p>
        </p:txBody>
      </p:sp>
    </p:spTree>
    <p:extLst>
      <p:ext uri="{BB962C8B-B14F-4D97-AF65-F5344CB8AC3E}">
        <p14:creationId xmlns:p14="http://schemas.microsoft.com/office/powerpoint/2010/main" val="3134716556"/>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70BBA9AD-CCFD-4F3A-95EC-7FD964C23F58}" type="slidenum">
              <a:rPr lang="zh-CN" altLang="en-US"/>
              <a:pPr>
                <a:defRPr/>
              </a:pPr>
              <a:t>‹#›</a:t>
            </a:fld>
            <a:endParaRPr lang="zh-CN" altLang="en-US"/>
          </a:p>
        </p:txBody>
      </p:sp>
    </p:spTree>
    <p:extLst>
      <p:ext uri="{BB962C8B-B14F-4D97-AF65-F5344CB8AC3E}">
        <p14:creationId xmlns:p14="http://schemas.microsoft.com/office/powerpoint/2010/main" val="4006942458"/>
      </p:ext>
    </p:extLst>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E2EF936-15AC-49AA-9591-2CD67992E754}" type="slidenum">
              <a:rPr lang="en-US"/>
              <a:pPr>
                <a:defRPr/>
              </a:pPr>
              <a:t>‹#›</a:t>
            </a:fld>
            <a:endParaRPr lang="en-US"/>
          </a:p>
        </p:txBody>
      </p:sp>
    </p:spTree>
    <p:extLst>
      <p:ext uri="{BB962C8B-B14F-4D97-AF65-F5344CB8AC3E}">
        <p14:creationId xmlns:p14="http://schemas.microsoft.com/office/powerpoint/2010/main" val="1691168557"/>
      </p:ext>
    </p:extLst>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4B418F6-FEA0-4BB4-8E96-DC6A0C8CD6E5}" type="slidenum">
              <a:rPr lang="en-US"/>
              <a:pPr>
                <a:defRPr/>
              </a:pPr>
              <a:t>‹#›</a:t>
            </a:fld>
            <a:endParaRPr lang="en-US"/>
          </a:p>
        </p:txBody>
      </p:sp>
    </p:spTree>
    <p:extLst>
      <p:ext uri="{BB962C8B-B14F-4D97-AF65-F5344CB8AC3E}">
        <p14:creationId xmlns:p14="http://schemas.microsoft.com/office/powerpoint/2010/main" val="501315216"/>
      </p:ext>
    </p:extLst>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224F98E-DB03-4AB0-8888-98835FAA8EA6}" type="slidenum">
              <a:rPr lang="en-US"/>
              <a:pPr>
                <a:defRPr/>
              </a:pPr>
              <a:t>‹#›</a:t>
            </a:fld>
            <a:endParaRPr lang="en-US"/>
          </a:p>
        </p:txBody>
      </p:sp>
    </p:spTree>
    <p:extLst>
      <p:ext uri="{BB962C8B-B14F-4D97-AF65-F5344CB8AC3E}">
        <p14:creationId xmlns:p14="http://schemas.microsoft.com/office/powerpoint/2010/main" val="766413026"/>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AFE4F989-58EB-408F-9FE0-630401C7BB03}" type="slidenum">
              <a:rPr lang="zh-CN" altLang="en-US"/>
              <a:pPr>
                <a:defRPr/>
              </a:pPr>
              <a:t>‹#›</a:t>
            </a:fld>
            <a:endParaRPr lang="zh-CN" altLang="en-US"/>
          </a:p>
        </p:txBody>
      </p:sp>
    </p:spTree>
    <p:extLst>
      <p:ext uri="{BB962C8B-B14F-4D97-AF65-F5344CB8AC3E}">
        <p14:creationId xmlns:p14="http://schemas.microsoft.com/office/powerpoint/2010/main" val="2631784158"/>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735BA748-7C9E-49F2-84CF-DCB08DE8660C}" type="slidenum">
              <a:rPr lang="zh-CN" altLang="en-US"/>
              <a:pPr>
                <a:defRPr/>
              </a:pPr>
              <a:t>‹#›</a:t>
            </a:fld>
            <a:endParaRPr lang="zh-CN" altLang="en-US"/>
          </a:p>
        </p:txBody>
      </p:sp>
    </p:spTree>
    <p:extLst>
      <p:ext uri="{BB962C8B-B14F-4D97-AF65-F5344CB8AC3E}">
        <p14:creationId xmlns:p14="http://schemas.microsoft.com/office/powerpoint/2010/main" val="586459819"/>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a:ln/>
        </p:spPr>
        <p:txBody>
          <a:bodyPr/>
          <a:lstStyle>
            <a:lvl1pPr>
              <a:defRPr/>
            </a:lvl1pPr>
          </a:lstStyle>
          <a:p>
            <a:pPr>
              <a:defRPr/>
            </a:pPr>
            <a:fld id="{0CC82DEB-6576-4807-A590-7C41E0F84289}" type="slidenum">
              <a:rPr lang="zh-CN" altLang="en-US"/>
              <a:pPr>
                <a:defRPr/>
              </a:pPr>
              <a:t>‹#›</a:t>
            </a:fld>
            <a:endParaRPr lang="zh-CN" altLang="en-US"/>
          </a:p>
        </p:txBody>
      </p:sp>
    </p:spTree>
    <p:extLst>
      <p:ext uri="{BB962C8B-B14F-4D97-AF65-F5344CB8AC3E}">
        <p14:creationId xmlns:p14="http://schemas.microsoft.com/office/powerpoint/2010/main" val="1836292928"/>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a:ln/>
        </p:spPr>
        <p:txBody>
          <a:bodyPr/>
          <a:lstStyle>
            <a:lvl1pPr>
              <a:defRPr/>
            </a:lvl1pPr>
          </a:lstStyle>
          <a:p>
            <a:pPr>
              <a:defRPr/>
            </a:pPr>
            <a:fld id="{67F51CF5-DCDC-403F-8D26-FE9211FBA52C}" type="slidenum">
              <a:rPr lang="zh-CN" altLang="en-US"/>
              <a:pPr>
                <a:defRPr/>
              </a:pPr>
              <a:t>‹#›</a:t>
            </a:fld>
            <a:endParaRPr lang="zh-CN" altLang="en-US"/>
          </a:p>
        </p:txBody>
      </p:sp>
    </p:spTree>
    <p:extLst>
      <p:ext uri="{BB962C8B-B14F-4D97-AF65-F5344CB8AC3E}">
        <p14:creationId xmlns:p14="http://schemas.microsoft.com/office/powerpoint/2010/main" val="249432255"/>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a:ln/>
        </p:spPr>
        <p:txBody>
          <a:bodyPr/>
          <a:lstStyle>
            <a:lvl1pPr>
              <a:defRPr/>
            </a:lvl1pPr>
          </a:lstStyle>
          <a:p>
            <a:pPr>
              <a:defRPr/>
            </a:pPr>
            <a:fld id="{BFE6A15F-92B6-47BD-AA1C-D267DC96918A}" type="slidenum">
              <a:rPr lang="zh-CN" altLang="en-US"/>
              <a:pPr>
                <a:defRPr/>
              </a:pPr>
              <a:t>‹#›</a:t>
            </a:fld>
            <a:endParaRPr lang="zh-CN" altLang="en-US"/>
          </a:p>
        </p:txBody>
      </p:sp>
    </p:spTree>
    <p:extLst>
      <p:ext uri="{BB962C8B-B14F-4D97-AF65-F5344CB8AC3E}">
        <p14:creationId xmlns:p14="http://schemas.microsoft.com/office/powerpoint/2010/main" val="2533668032"/>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889713DE-C2A7-4353-8EC5-DC97D0CECF41}" type="slidenum">
              <a:rPr lang="zh-CN" altLang="en-US"/>
              <a:pPr>
                <a:defRPr/>
              </a:pPr>
              <a:t>‹#›</a:t>
            </a:fld>
            <a:endParaRPr lang="zh-CN" altLang="en-US"/>
          </a:p>
        </p:txBody>
      </p:sp>
    </p:spTree>
    <p:extLst>
      <p:ext uri="{BB962C8B-B14F-4D97-AF65-F5344CB8AC3E}">
        <p14:creationId xmlns:p14="http://schemas.microsoft.com/office/powerpoint/2010/main" val="2104633996"/>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1B09C517-5D03-465D-88F0-779EDFEC99DA}" type="slidenum">
              <a:rPr lang="zh-CN" altLang="en-US"/>
              <a:pPr>
                <a:defRPr/>
              </a:pPr>
              <a:t>‹#›</a:t>
            </a:fld>
            <a:endParaRPr lang="zh-CN" altLang="en-US"/>
          </a:p>
        </p:txBody>
      </p:sp>
    </p:spTree>
    <p:extLst>
      <p:ext uri="{BB962C8B-B14F-4D97-AF65-F5344CB8AC3E}">
        <p14:creationId xmlns:p14="http://schemas.microsoft.com/office/powerpoint/2010/main" val="3388394565"/>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zh-CN"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zh-CN"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E27D64CE-EC30-47B3-9B35-16B467DEA6CF}" type="slidenum">
              <a:rPr lang="zh-CN" altLang="en-US"/>
              <a:pPr>
                <a:defRPr/>
              </a:pPr>
              <a:t>‹#›</a:t>
            </a:fld>
            <a:endParaRPr lang="zh-CN" altLang="en-US"/>
          </a:p>
        </p:txBody>
      </p:sp>
    </p:spTree>
  </p:cSld>
  <p:clrMap bg1="dk2" tx1="lt1" bg2="dk1"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2052"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p>
        </p:txBody>
      </p:sp>
      <p:sp>
        <p:nvSpPr>
          <p:cNvPr id="2053"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p>
        </p:txBody>
      </p:sp>
      <p:sp>
        <p:nvSpPr>
          <p:cNvPr id="2054"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2337D933-119B-485C-8DE1-4BF138A2F958}"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8" Type="http://schemas.openxmlformats.org/officeDocument/2006/relationships/hyperlink" Target="&#22823;&#23398;&#35745;&#31639;&#26426;&#22522;&#30784;(&#31532;&#19977;&#29256;)-7.pptx" TargetMode="External"/><Relationship Id="rId3" Type="http://schemas.openxmlformats.org/officeDocument/2006/relationships/image" Target="../media/image4.png"/><Relationship Id="rId7" Type="http://schemas.openxmlformats.org/officeDocument/2006/relationships/hyperlink" Target="&#22823;&#23398;&#35745;&#31639;&#26426;&#22522;&#30784;(&#31532;&#19977;&#29256;)-5.pptx" TargetMode="External"/><Relationship Id="rId2" Type="http://schemas.openxmlformats.org/officeDocument/2006/relationships/hyperlink" Target="&#20840;&#22269;&#35745;&#31639;&#26426;&#31561;&#32423;&#32771;&#35797;&#19968;&#32423;MSOffice&#32771;&#35797;&#39064;.doc" TargetMode="External"/><Relationship Id="rId1" Type="http://schemas.openxmlformats.org/officeDocument/2006/relationships/slideLayout" Target="../slideLayouts/slideLayout7.xml"/><Relationship Id="rId6" Type="http://schemas.openxmlformats.org/officeDocument/2006/relationships/hyperlink" Target="&#22823;&#23398;&#35745;&#31639;&#26426;&#22522;&#30784;(&#31532;&#19977;&#29256;)-4.pptx" TargetMode="External"/><Relationship Id="rId11" Type="http://schemas.openxmlformats.org/officeDocument/2006/relationships/hyperlink" Target="&#22823;&#23398;&#35745;&#31639;&#26426;&#22522;&#30784;(&#31532;&#19977;&#29256;)-1.pptx" TargetMode="External"/><Relationship Id="rId5" Type="http://schemas.openxmlformats.org/officeDocument/2006/relationships/hyperlink" Target="&#22823;&#23398;&#35745;&#31639;&#26426;&#22522;&#30784;(&#31532;&#19977;&#29256;)-3.pptx" TargetMode="External"/><Relationship Id="rId10" Type="http://schemas.openxmlformats.org/officeDocument/2006/relationships/hyperlink" Target="&#22823;&#23398;&#35745;&#31639;&#26426;&#22522;&#30784;(&#31532;&#19977;&#29256;)-6.pptx" TargetMode="External"/><Relationship Id="rId4" Type="http://schemas.openxmlformats.org/officeDocument/2006/relationships/hyperlink" Target="&#22823;&#23398;&#35745;&#31639;&#26426;&#22522;&#30784;(&#31532;&#19977;&#29256;)-2.pptx" TargetMode="External"/><Relationship Id="rId9" Type="http://schemas.openxmlformats.org/officeDocument/2006/relationships/hyperlink" Target="&#22823;&#23398;&#35745;&#31639;&#26426;&#22522;&#30784;(&#31532;&#19977;&#29256;)-9.pptx"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www.163.com/" TargetMode="Externa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2.xml"/><Relationship Id="rId1" Type="http://schemas.openxmlformats.org/officeDocument/2006/relationships/slideLayout" Target="../slideLayouts/slideLayout18.xml"/><Relationship Id="rId5" Type="http://schemas.openxmlformats.org/officeDocument/2006/relationships/slide" Target="slide32.xml"/><Relationship Id="rId4" Type="http://schemas.openxmlformats.org/officeDocument/2006/relationships/slide" Target="slide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WordArt 3"/>
          <p:cNvSpPr>
            <a:spLocks noChangeArrowheads="1" noChangeShapeType="1"/>
          </p:cNvSpPr>
          <p:nvPr/>
        </p:nvSpPr>
        <p:spPr bwMode="auto">
          <a:xfrm>
            <a:off x="1038225" y="1384300"/>
            <a:ext cx="7345363" cy="731838"/>
          </a:xfrm>
          <a:prstGeom prst="rect">
            <a:avLst/>
          </a:prstGeom>
        </p:spPr>
        <p:txBody>
          <a:bodyPr wrap="none" fromWordArt="1">
            <a:prstTxWarp prst="textPlain">
              <a:avLst>
                <a:gd name="adj" fmla="val 50000"/>
              </a:avLst>
            </a:prstTxWarp>
          </a:bodyPr>
          <a:lstStyle/>
          <a:p>
            <a:pPr algn="ctr">
              <a:defRPr/>
            </a:pPr>
            <a:r>
              <a:rPr lang="zh-CN" altLang="en-US"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大学计算机基础</a:t>
            </a:r>
            <a:r>
              <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a:t>
            </a:r>
            <a:r>
              <a:rPr lang="zh-CN" altLang="en-US"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第</a:t>
            </a:r>
            <a:r>
              <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3</a:t>
            </a:r>
            <a:r>
              <a:rPr lang="zh-CN" altLang="en-US"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版</a:t>
            </a:r>
            <a:r>
              <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a:t>
            </a:r>
          </a:p>
        </p:txBody>
      </p:sp>
      <p:sp>
        <p:nvSpPr>
          <p:cNvPr id="4103" name="Rectangle 7"/>
          <p:cNvSpPr>
            <a:spLocks noChangeArrowheads="1"/>
          </p:cNvSpPr>
          <p:nvPr/>
        </p:nvSpPr>
        <p:spPr bwMode="auto">
          <a:xfrm>
            <a:off x="3924300" y="2420938"/>
            <a:ext cx="46863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zh-CN" altLang="en-US" sz="3600" dirty="0">
                <a:latin typeface="黑体" pitchFamily="49" charset="-122"/>
                <a:ea typeface="黑体" pitchFamily="49" charset="-122"/>
              </a:rPr>
              <a:t> </a:t>
            </a:r>
            <a:r>
              <a:rPr lang="en-US" altLang="zh-CN" sz="3600" dirty="0">
                <a:latin typeface="黑体" pitchFamily="49" charset="-122"/>
                <a:ea typeface="黑体" pitchFamily="49" charset="-122"/>
              </a:rPr>
              <a:t>—Win7+Office 2010</a:t>
            </a:r>
            <a:endParaRPr lang="zh-CN" altLang="en-US" sz="3600" dirty="0">
              <a:solidFill>
                <a:schemeClr val="accent1"/>
              </a:solidFill>
              <a:latin typeface="黑体" pitchFamily="49" charset="-122"/>
              <a:ea typeface="黑体" pitchFamily="49" charset="-122"/>
            </a:endParaRPr>
          </a:p>
        </p:txBody>
      </p:sp>
      <p:sp>
        <p:nvSpPr>
          <p:cNvPr id="4106" name="十字星 3"/>
          <p:cNvSpPr>
            <a:spLocks noChangeArrowheads="1"/>
          </p:cNvSpPr>
          <p:nvPr/>
        </p:nvSpPr>
        <p:spPr bwMode="auto">
          <a:xfrm>
            <a:off x="809625" y="915988"/>
            <a:ext cx="269875" cy="233362"/>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7" name="十字星 15"/>
          <p:cNvSpPr>
            <a:spLocks noChangeArrowheads="1"/>
          </p:cNvSpPr>
          <p:nvPr/>
        </p:nvSpPr>
        <p:spPr bwMode="auto">
          <a:xfrm>
            <a:off x="1079500" y="809625"/>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8" name="十字星 16"/>
          <p:cNvSpPr>
            <a:spLocks noChangeArrowheads="1"/>
          </p:cNvSpPr>
          <p:nvPr/>
        </p:nvSpPr>
        <p:spPr bwMode="auto">
          <a:xfrm>
            <a:off x="539750" y="6921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9" name="十字星 17"/>
          <p:cNvSpPr>
            <a:spLocks noChangeArrowheads="1"/>
          </p:cNvSpPr>
          <p:nvPr/>
        </p:nvSpPr>
        <p:spPr bwMode="auto">
          <a:xfrm>
            <a:off x="552450" y="11493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14" name="Text Box 9"/>
          <p:cNvSpPr txBox="1">
            <a:spLocks noChangeArrowheads="1"/>
          </p:cNvSpPr>
          <p:nvPr/>
        </p:nvSpPr>
        <p:spPr bwMode="auto">
          <a:xfrm>
            <a:off x="4421510" y="3671888"/>
            <a:ext cx="4398962"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a:solidFill>
                  <a:srgbClr val="FFFF00"/>
                </a:solidFill>
              </a:rPr>
              <a:t>编者：何振林</a:t>
            </a:r>
          </a:p>
          <a:p>
            <a:endParaRPr lang="zh-CN" altLang="en-US" sz="2400" dirty="0">
              <a:solidFill>
                <a:srgbClr val="FFFF00"/>
              </a:solidFill>
            </a:endParaRPr>
          </a:p>
          <a:p>
            <a:r>
              <a:rPr lang="zh-CN" altLang="en-US" sz="2400" dirty="0">
                <a:solidFill>
                  <a:srgbClr val="FFFF00"/>
                </a:solidFill>
              </a:rPr>
              <a:t>联系方式：</a:t>
            </a:r>
          </a:p>
          <a:p>
            <a:r>
              <a:rPr lang="zh-CN" altLang="en-US" sz="2400" dirty="0">
                <a:solidFill>
                  <a:srgbClr val="FFFF00"/>
                </a:solidFill>
              </a:rPr>
              <a:t>      Tel：13908045104</a:t>
            </a:r>
          </a:p>
          <a:p>
            <a:r>
              <a:rPr lang="zh-CN" altLang="en-US" sz="2400" dirty="0">
                <a:solidFill>
                  <a:srgbClr val="FFFF00"/>
                </a:solidFill>
              </a:rPr>
              <a:t>E-Mail：2623308652@qq.com</a:t>
            </a:r>
          </a:p>
        </p:txBody>
      </p:sp>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l="51871"/>
          <a:stretch/>
        </p:blipFill>
        <p:spPr>
          <a:xfrm>
            <a:off x="254508" y="3734944"/>
            <a:ext cx="1914863" cy="2692040"/>
          </a:xfrm>
          <a:prstGeom prst="rect">
            <a:avLst/>
          </a:prstGeom>
        </p:spPr>
      </p:pic>
      <p:pic>
        <p:nvPicPr>
          <p:cNvPr id="3" name="图片 2"/>
          <p:cNvPicPr>
            <a:picLocks noChangeAspect="1"/>
          </p:cNvPicPr>
          <p:nvPr/>
        </p:nvPicPr>
        <p:blipFill rotWithShape="1">
          <a:blip r:embed="rId5" cstate="print">
            <a:extLst>
              <a:ext uri="{28A0092B-C50C-407E-A947-70E740481C1C}">
                <a14:useLocalDpi xmlns:a14="http://schemas.microsoft.com/office/drawing/2010/main" val="0"/>
              </a:ext>
            </a:extLst>
          </a:blip>
          <a:srcRect l="51519"/>
          <a:stretch/>
        </p:blipFill>
        <p:spPr>
          <a:xfrm>
            <a:off x="2248103" y="3734944"/>
            <a:ext cx="1891849" cy="2692040"/>
          </a:xfrm>
          <a:prstGeom prst="rect">
            <a:avLst/>
          </a:prstGeom>
        </p:spPr>
      </p:pic>
      <p:pic>
        <p:nvPicPr>
          <p:cNvPr id="4" name="Amazing Grace - 钢琴伴奏.mp3">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6"/>
          <a:stretch>
            <a:fillRect/>
          </a:stretch>
        </p:blipFill>
        <p:spPr>
          <a:xfrm>
            <a:off x="-1260648" y="2924944"/>
            <a:ext cx="609600" cy="609600"/>
          </a:xfrm>
          <a:prstGeom prst="rect">
            <a:avLst/>
          </a:prstGeom>
        </p:spPr>
      </p:pic>
    </p:spTree>
    <p:extLst>
      <p:ext uri="{BB962C8B-B14F-4D97-AF65-F5344CB8AC3E}">
        <p14:creationId xmlns:p14="http://schemas.microsoft.com/office/powerpoint/2010/main" val="199499702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64763" fill="hold"/>
                                        <p:tgtEl>
                                          <p:spTgt spid="4"/>
                                        </p:tgtEl>
                                      </p:cBhvr>
                                    </p:cmd>
                                  </p:childTnLst>
                                </p:cTn>
                              </p:par>
                              <p:par>
                                <p:cTn id="7" presetID="1" presetClass="entr" presetSubtype="0" fill="hold" grpId="0" nodeType="withEffect">
                                  <p:stCondLst>
                                    <p:cond delay="0"/>
                                  </p:stCondLst>
                                  <p:childTnLst>
                                    <p:set>
                                      <p:cBhvr>
                                        <p:cTn id="8" dur="1" fill="hold">
                                          <p:stCondLst>
                                            <p:cond delay="0"/>
                                          </p:stCondLst>
                                        </p:cTn>
                                        <p:tgtEl>
                                          <p:spTgt spid="4106"/>
                                        </p:tgtEl>
                                        <p:attrNameLst>
                                          <p:attrName>style.visibility</p:attrName>
                                        </p:attrNameLst>
                                      </p:cBhvr>
                                      <p:to>
                                        <p:strVal val="visible"/>
                                      </p:to>
                                    </p:set>
                                  </p:childTnLst>
                                </p:cTn>
                              </p:par>
                              <p:par>
                                <p:cTn id="9" presetID="6" presetClass="emph" presetSubtype="0" repeatCount="indefinite" fill="hold" grpId="1" nodeType="withEffect">
                                  <p:stCondLst>
                                    <p:cond delay="0"/>
                                  </p:stCondLst>
                                  <p:childTnLst>
                                    <p:animScale>
                                      <p:cBhvr>
                                        <p:cTn id="10" dur="2000" fill="hold"/>
                                        <p:tgtEl>
                                          <p:spTgt spid="4106"/>
                                        </p:tgtEl>
                                      </p:cBhvr>
                                      <p:by x="400000" y="400000"/>
                                    </p:animScale>
                                  </p:childTnLst>
                                </p:cTn>
                              </p:par>
                              <p:par>
                                <p:cTn id="11" presetID="1" presetClass="entr" presetSubtype="0" fill="hold" grpId="0" nodeType="withEffect">
                                  <p:stCondLst>
                                    <p:cond delay="0"/>
                                  </p:stCondLst>
                                  <p:childTnLst>
                                    <p:set>
                                      <p:cBhvr>
                                        <p:cTn id="12" dur="1" fill="hold">
                                          <p:stCondLst>
                                            <p:cond delay="0"/>
                                          </p:stCondLst>
                                        </p:cTn>
                                        <p:tgtEl>
                                          <p:spTgt spid="4107"/>
                                        </p:tgtEl>
                                        <p:attrNameLst>
                                          <p:attrName>style.visibility</p:attrName>
                                        </p:attrNameLst>
                                      </p:cBhvr>
                                      <p:to>
                                        <p:strVal val="visible"/>
                                      </p:to>
                                    </p:set>
                                  </p:childTnLst>
                                </p:cTn>
                              </p:par>
                              <p:par>
                                <p:cTn id="13" presetID="1" presetClass="emph" presetSubtype="2" repeatCount="indefinite" fill="hold" grpId="1" nodeType="withEffect">
                                  <p:stCondLst>
                                    <p:cond delay="0"/>
                                  </p:stCondLst>
                                  <p:childTnLst>
                                    <p:animClr clrSpc="rgb" dir="cw">
                                      <p:cBhvr>
                                        <p:cTn id="14" dur="2000" fill="hold"/>
                                        <p:tgtEl>
                                          <p:spTgt spid="4107"/>
                                        </p:tgtEl>
                                        <p:attrNameLst>
                                          <p:attrName>fillcolor</p:attrName>
                                        </p:attrNameLst>
                                      </p:cBhvr>
                                      <p:to>
                                        <a:schemeClr val="accent2"/>
                                      </p:to>
                                    </p:animClr>
                                    <p:set>
                                      <p:cBhvr>
                                        <p:cTn id="15" dur="2000" fill="hold"/>
                                        <p:tgtEl>
                                          <p:spTgt spid="4107"/>
                                        </p:tgtEl>
                                        <p:attrNameLst>
                                          <p:attrName>fill.type</p:attrName>
                                        </p:attrNameLst>
                                      </p:cBhvr>
                                      <p:to>
                                        <p:strVal val="solid"/>
                                      </p:to>
                                    </p:set>
                                    <p:set>
                                      <p:cBhvr>
                                        <p:cTn id="16" dur="2000" fill="hold"/>
                                        <p:tgtEl>
                                          <p:spTgt spid="4107"/>
                                        </p:tgtEl>
                                        <p:attrNameLst>
                                          <p:attrName>fill.on</p:attrName>
                                        </p:attrNameLst>
                                      </p:cBhvr>
                                      <p:to>
                                        <p:strVal val="true"/>
                                      </p:to>
                                    </p:set>
                                  </p:childTnLst>
                                </p:cTn>
                              </p:par>
                              <p:par>
                                <p:cTn id="17" presetID="26" presetClass="path" presetSubtype="0" repeatCount="indefinite" accel="50000" decel="50000" fill="hold" grpId="3" nodeType="withEffect">
                                  <p:stCondLst>
                                    <p:cond delay="0"/>
                                  </p:stCondLst>
                                  <p:childTnLst>
                                    <p:animMotion origin="layout" path="M 0.000065 0.000093 C 0.000065 0.033193 0.087919 0.060043 0.195039 0.060043 C 0.321259 0.060043 0.366909 0.030183 0.386189 0.012133 L 0.405979 -0.011947 C 0.425599 -0.029997 0.474029 -0.059857 0.616739 -0.059857 C 0.708059 -0.059857 0.811879 -0.033007 0.811879 0.000093 C 0.811879 0.033193 0.708059 0.060043 0.616739 0.060043 C 0.474029 0.060043 0.425599 0.030183 0.405979 0.012133 L 0.386189 -0.011947 C 0.366909 -0.029997 0.321259 -0.059857 0.195039 -0.059857 C 0.087919 -0.059857 0.000065 -0.033007 0.000065 0.000093 Z " pathEditMode="relative" rAng="0" ptsTypes="ffFffffFfff">
                                      <p:cBhvr>
                                        <p:cTn id="18" dur="2000" fill="hold"/>
                                        <p:tgtEl>
                                          <p:spTgt spid="4107"/>
                                        </p:tgtEl>
                                        <p:attrNameLst>
                                          <p:attrName>ppt_x,ppt_y</p:attrName>
                                        </p:attrNameLst>
                                      </p:cBhvr>
                                      <p:rCtr x="40600" y="0"/>
                                    </p:animMotion>
                                  </p:childTnLst>
                                </p:cTn>
                              </p:par>
                              <p:par>
                                <p:cTn id="19" presetID="6" presetClass="emph" presetSubtype="0" repeatCount="indefinite" fill="hold" grpId="2" nodeType="withEffect">
                                  <p:stCondLst>
                                    <p:cond delay="0"/>
                                  </p:stCondLst>
                                  <p:childTnLst>
                                    <p:animScale>
                                      <p:cBhvr>
                                        <p:cTn id="20" dur="2000" fill="hold"/>
                                        <p:tgtEl>
                                          <p:spTgt spid="4107"/>
                                        </p:tgtEl>
                                      </p:cBhvr>
                                      <p:by x="400000" y="400000"/>
                                    </p:animScale>
                                  </p:childTnLst>
                                </p:cTn>
                              </p:par>
                              <p:par>
                                <p:cTn id="21" presetID="1" presetClass="entr" presetSubtype="0" fill="hold" grpId="0" nodeType="withEffect">
                                  <p:stCondLst>
                                    <p:cond delay="0"/>
                                  </p:stCondLst>
                                  <p:childTnLst>
                                    <p:set>
                                      <p:cBhvr>
                                        <p:cTn id="22" dur="1" fill="hold">
                                          <p:stCondLst>
                                            <p:cond delay="0"/>
                                          </p:stCondLst>
                                        </p:cTn>
                                        <p:tgtEl>
                                          <p:spTgt spid="4108"/>
                                        </p:tgtEl>
                                        <p:attrNameLst>
                                          <p:attrName>style.visibility</p:attrName>
                                        </p:attrNameLst>
                                      </p:cBhvr>
                                      <p:to>
                                        <p:strVal val="visible"/>
                                      </p:to>
                                    </p:set>
                                  </p:childTnLst>
                                </p:cTn>
                              </p:par>
                              <p:par>
                                <p:cTn id="23" presetID="6" presetClass="emph" presetSubtype="0" repeatCount="indefinite" fill="hold" grpId="1" nodeType="withEffect">
                                  <p:stCondLst>
                                    <p:cond delay="0"/>
                                  </p:stCondLst>
                                  <p:childTnLst>
                                    <p:animScale>
                                      <p:cBhvr>
                                        <p:cTn id="24" dur="2000" fill="hold"/>
                                        <p:tgtEl>
                                          <p:spTgt spid="4108"/>
                                        </p:tgtEl>
                                      </p:cBhvr>
                                      <p:by x="400000" y="400000"/>
                                    </p:animScale>
                                  </p:childTnLst>
                                </p:cTn>
                              </p:par>
                              <p:par>
                                <p:cTn id="25" presetID="1" presetClass="entr" presetSubtype="0" fill="hold" grpId="0" nodeType="withEffect">
                                  <p:stCondLst>
                                    <p:cond delay="0"/>
                                  </p:stCondLst>
                                  <p:childTnLst>
                                    <p:set>
                                      <p:cBhvr>
                                        <p:cTn id="26" dur="1" fill="hold">
                                          <p:stCondLst>
                                            <p:cond delay="0"/>
                                          </p:stCondLst>
                                        </p:cTn>
                                        <p:tgtEl>
                                          <p:spTgt spid="4109"/>
                                        </p:tgtEl>
                                        <p:attrNameLst>
                                          <p:attrName>style.visibility</p:attrName>
                                        </p:attrNameLst>
                                      </p:cBhvr>
                                      <p:to>
                                        <p:strVal val="visible"/>
                                      </p:to>
                                    </p:set>
                                  </p:childTnLst>
                                </p:cTn>
                              </p:par>
                              <p:par>
                                <p:cTn id="27" presetID="1" presetClass="emph" presetSubtype="2" repeatCount="indefinite" fill="hold" grpId="1" nodeType="withEffect">
                                  <p:stCondLst>
                                    <p:cond delay="0"/>
                                  </p:stCondLst>
                                  <p:childTnLst>
                                    <p:animClr clrSpc="rgb" dir="cw">
                                      <p:cBhvr>
                                        <p:cTn id="28" dur="2000" fill="hold"/>
                                        <p:tgtEl>
                                          <p:spTgt spid="4109"/>
                                        </p:tgtEl>
                                        <p:attrNameLst>
                                          <p:attrName>fillcolor</p:attrName>
                                        </p:attrNameLst>
                                      </p:cBhvr>
                                      <p:to>
                                        <a:schemeClr val="accent2"/>
                                      </p:to>
                                    </p:animClr>
                                    <p:set>
                                      <p:cBhvr>
                                        <p:cTn id="29" dur="2000" fill="hold"/>
                                        <p:tgtEl>
                                          <p:spTgt spid="4109"/>
                                        </p:tgtEl>
                                        <p:attrNameLst>
                                          <p:attrName>fill.type</p:attrName>
                                        </p:attrNameLst>
                                      </p:cBhvr>
                                      <p:to>
                                        <p:strVal val="solid"/>
                                      </p:to>
                                    </p:set>
                                    <p:set>
                                      <p:cBhvr>
                                        <p:cTn id="30" dur="2000" fill="hold"/>
                                        <p:tgtEl>
                                          <p:spTgt spid="4109"/>
                                        </p:tgtEl>
                                        <p:attrNameLst>
                                          <p:attrName>fill.on</p:attrName>
                                        </p:attrNameLst>
                                      </p:cBhvr>
                                      <p:to>
                                        <p:strVal val="true"/>
                                      </p:to>
                                    </p:set>
                                  </p:childTnLst>
                                </p:cTn>
                              </p:par>
                              <p:par>
                                <p:cTn id="31" presetID="26" presetClass="path" presetSubtype="0" repeatCount="indefinite" accel="50000" decel="50000" fill="hold" grpId="3" nodeType="withEffect">
                                  <p:stCondLst>
                                    <p:cond delay="0"/>
                                  </p:stCondLst>
                                  <p:childTnLst>
                                    <p:animMotion origin="layout" path="M -0.01667 -0.02222 C -0.01667 -0.09931 -0.04566 -0.16181 -0.08108 -0.16181 C -0.12274 -0.16181 -0.13802 -0.09236 -0.14392 -0.05046 L -0.15052 0.00579 C -0.15677 0.04768 -0.17292 0.11736 -0.21979 0.11736 C -0.25 0.11736 -0.28438 0.05463 -0.28438 -0.02222 C -0.28438 -0.09931 -0.25 -0.16181 -0.21979 -0.16181 C -0.17292 -0.16181 -0.15677 -0.09236 -0.15052 -0.05046 L -0.14392 0.00579 C -0.13802 0.04768 -0.12274 0.11736 -0.08108 0.11736 C -0.04566 0.11736 -0.01667 0.05463 -0.01667 -0.02222 Z " pathEditMode="relative" rAng="0" ptsTypes="ffFffffFfff">
                                      <p:cBhvr>
                                        <p:cTn id="32" dur="2000" fill="hold"/>
                                        <p:tgtEl>
                                          <p:spTgt spid="4109"/>
                                        </p:tgtEl>
                                        <p:attrNameLst>
                                          <p:attrName>ppt_x,ppt_y</p:attrName>
                                        </p:attrNameLst>
                                      </p:cBhvr>
                                      <p:rCtr x="-1338300" y="0"/>
                                    </p:animMotion>
                                  </p:childTnLst>
                                </p:cTn>
                              </p:par>
                              <p:par>
                                <p:cTn id="33" presetID="6" presetClass="emph" presetSubtype="0" repeatCount="indefinite" fill="hold" grpId="2" nodeType="withEffect">
                                  <p:stCondLst>
                                    <p:cond delay="0"/>
                                  </p:stCondLst>
                                  <p:childTnLst>
                                    <p:animScale>
                                      <p:cBhvr>
                                        <p:cTn id="34" dur="2000" fill="hold"/>
                                        <p:tgtEl>
                                          <p:spTgt spid="4109"/>
                                        </p:tgtEl>
                                      </p:cBhvr>
                                      <p:by x="400000" y="400000"/>
                                    </p:animScale>
                                  </p:childTnLst>
                                </p:cTn>
                              </p:par>
                              <p:par>
                                <p:cTn id="35" presetID="22" presetClass="entr" presetSubtype="8" fill="hold" nodeType="withEffect">
                                  <p:stCondLst>
                                    <p:cond delay="0"/>
                                  </p:stCondLst>
                                  <p:childTnLst>
                                    <p:set>
                                      <p:cBhvr>
                                        <p:cTn id="36" dur="1" fill="hold">
                                          <p:stCondLst>
                                            <p:cond delay="0"/>
                                          </p:stCondLst>
                                        </p:cTn>
                                        <p:tgtEl>
                                          <p:spTgt spid="4099"/>
                                        </p:tgtEl>
                                        <p:attrNameLst>
                                          <p:attrName>style.visibility</p:attrName>
                                        </p:attrNameLst>
                                      </p:cBhvr>
                                      <p:to>
                                        <p:strVal val="visible"/>
                                      </p:to>
                                    </p:set>
                                    <p:animEffect transition="in" filter="wipe(left)">
                                      <p:cBhvr>
                                        <p:cTn id="37" dur="5000"/>
                                        <p:tgtEl>
                                          <p:spTgt spid="4099"/>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4103"/>
                                        </p:tgtEl>
                                        <p:attrNameLst>
                                          <p:attrName>style.visibility</p:attrName>
                                        </p:attrNameLst>
                                      </p:cBhvr>
                                      <p:to>
                                        <p:strVal val="visible"/>
                                      </p:to>
                                    </p:set>
                                    <p:animEffect transition="in" filter="fade">
                                      <p:cBhvr>
                                        <p:cTn id="40" dur="1000"/>
                                        <p:tgtEl>
                                          <p:spTgt spid="4103"/>
                                        </p:tgtEl>
                                      </p:cBhvr>
                                    </p:animEffect>
                                    <p:anim calcmode="lin" valueType="num">
                                      <p:cBhvr>
                                        <p:cTn id="41" dur="1000" fill="hold"/>
                                        <p:tgtEl>
                                          <p:spTgt spid="4103"/>
                                        </p:tgtEl>
                                        <p:attrNameLst>
                                          <p:attrName>ppt_x</p:attrName>
                                        </p:attrNameLst>
                                      </p:cBhvr>
                                      <p:tavLst>
                                        <p:tav tm="0">
                                          <p:val>
                                            <p:strVal val="#ppt_x"/>
                                          </p:val>
                                        </p:tav>
                                        <p:tav tm="100000">
                                          <p:val>
                                            <p:strVal val="#ppt_x"/>
                                          </p:val>
                                        </p:tav>
                                      </p:tavLst>
                                    </p:anim>
                                    <p:anim calcmode="lin" valueType="num">
                                      <p:cBhvr>
                                        <p:cTn id="42" dur="1000" fill="hold"/>
                                        <p:tgtEl>
                                          <p:spTgt spid="4103"/>
                                        </p:tgtEl>
                                        <p:attrNameLst>
                                          <p:attrName>ppt_y</p:attrName>
                                        </p:attrNameLst>
                                      </p:cBhvr>
                                      <p:tavLst>
                                        <p:tav tm="0">
                                          <p:val>
                                            <p:strVal val="#ppt_y+.1"/>
                                          </p:val>
                                        </p:tav>
                                        <p:tav tm="100000">
                                          <p:val>
                                            <p:strVal val="#ppt_y"/>
                                          </p:val>
                                        </p:tav>
                                      </p:tavLst>
                                    </p:anim>
                                  </p:childTnLst>
                                </p:cTn>
                              </p:par>
                              <p:par>
                                <p:cTn id="43" presetID="1"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par>
                                <p:cTn id="45" presetID="14" presetClass="entr" presetSubtype="10" fill="hold" nodeType="with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randombar(horizontal)">
                                      <p:cBhvr>
                                        <p:cTn id="47" dur="500"/>
                                        <p:tgtEl>
                                          <p:spTgt spid="2"/>
                                        </p:tgtEl>
                                      </p:cBhvr>
                                    </p:animEffect>
                                  </p:childTnLst>
                                </p:cTn>
                              </p:par>
                              <p:par>
                                <p:cTn id="48" presetID="14" presetClass="entr" presetSubtype="10" fill="hold" nodeType="with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randombar(horizontal)">
                                      <p:cBhvr>
                                        <p:cTn id="5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51" repeatCount="indefinite" fill="hold" display="0">
                  <p:stCondLst>
                    <p:cond delay="indefinite"/>
                  </p:stCondLst>
                  <p:endCondLst>
                    <p:cond evt="onStopAudio" delay="0">
                      <p:tgtEl>
                        <p:sldTgt/>
                      </p:tgtEl>
                    </p:cond>
                  </p:endCondLst>
                </p:cTn>
                <p:tgtEl>
                  <p:spTgt spid="4"/>
                </p:tgtEl>
              </p:cMediaNode>
            </p:audio>
          </p:childTnLst>
        </p:cTn>
      </p:par>
    </p:tnLst>
    <p:bldLst>
      <p:bldP spid="4103" grpId="0"/>
      <p:bldP spid="4106" grpId="0" bldLvl="0" animBg="1" autoUpdateAnimBg="0"/>
      <p:bldP spid="4106" grpId="1" bldLvl="0" animBg="1" autoUpdateAnimBg="0"/>
      <p:bldP spid="4107" grpId="0" bldLvl="0" animBg="1" autoUpdateAnimBg="0"/>
      <p:bldP spid="4107" grpId="1" bldLvl="0" animBg="1" autoUpdateAnimBg="0"/>
      <p:bldP spid="4107" grpId="2" bldLvl="0" animBg="1" autoUpdateAnimBg="0"/>
      <p:bldP spid="4107" grpId="3" bldLvl="0" animBg="1" autoUpdateAnimBg="0"/>
      <p:bldP spid="4108" grpId="0" bldLvl="0" animBg="1" autoUpdateAnimBg="0"/>
      <p:bldP spid="4108" grpId="1" bldLvl="0" animBg="1" autoUpdateAnimBg="0"/>
      <p:bldP spid="4109" grpId="0" bldLvl="0" animBg="1" autoUpdateAnimBg="0"/>
      <p:bldP spid="4109" grpId="1" bldLvl="0" animBg="1" autoUpdateAnimBg="0"/>
      <p:bldP spid="4109" grpId="2" bldLvl="0" animBg="1" autoUpdateAnimBg="0"/>
      <p:bldP spid="4109" grpId="3" bldLvl="0" animBg="1" autoUpdateAnimBg="0"/>
      <p:bldP spid="14"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1" name="Rectangle 3"/>
          <p:cNvSpPr>
            <a:spLocks noChangeArrowheads="1"/>
          </p:cNvSpPr>
          <p:nvPr/>
        </p:nvSpPr>
        <p:spPr bwMode="auto">
          <a:xfrm>
            <a:off x="71438" y="623318"/>
            <a:ext cx="8997950" cy="3888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a:ea typeface="黑体" pitchFamily="49" charset="-122"/>
              </a:rPr>
              <a:t>        ⑴线路交换</a:t>
            </a:r>
          </a:p>
          <a:p>
            <a:pPr eaLnBrk="1" hangingPunct="1"/>
            <a:r>
              <a:rPr lang="zh-CN" altLang="en-US" sz="2100" dirty="0">
                <a:ea typeface="黑体" pitchFamily="49" charset="-122"/>
              </a:rPr>
              <a:t>        最早出现在电话系统中，早期的计算机网络就是采用此方式来传输数据的，数字信号经过变换成为模拟信号后才能联机传输。</a:t>
            </a:r>
          </a:p>
          <a:p>
            <a:pPr eaLnBrk="1" hangingPunct="1"/>
            <a:r>
              <a:rPr lang="zh-CN" altLang="en-US" sz="2100" dirty="0">
                <a:ea typeface="黑体" pitchFamily="49" charset="-122"/>
              </a:rPr>
              <a:t>        ⑵报文交换</a:t>
            </a:r>
          </a:p>
          <a:p>
            <a:pPr eaLnBrk="1" hangingPunct="1"/>
            <a:r>
              <a:rPr lang="zh-CN" altLang="en-US" sz="2100" dirty="0">
                <a:ea typeface="黑体" pitchFamily="49" charset="-122"/>
              </a:rPr>
              <a:t>        是一种数字化网络。当通信开始时，源机发出的一个报文被存储在交换机里，交换机根据报文的目的地址选择合适的路径发送报文，这种方式称做存储-转发方式。</a:t>
            </a:r>
          </a:p>
          <a:p>
            <a:pPr eaLnBrk="1" hangingPunct="1"/>
            <a:r>
              <a:rPr lang="zh-CN" altLang="en-US" sz="2100" dirty="0">
                <a:ea typeface="黑体" pitchFamily="49" charset="-122"/>
              </a:rPr>
              <a:t>        ⑶分组交换</a:t>
            </a:r>
          </a:p>
          <a:p>
            <a:pPr eaLnBrk="1" hangingPunct="1"/>
            <a:r>
              <a:rPr lang="zh-CN" altLang="en-US" sz="2100" dirty="0">
                <a:ea typeface="黑体" pitchFamily="49" charset="-122"/>
              </a:rPr>
              <a:t>        也采用报文传输，但它不是以不定长的报文作传输的基本单位，而是将一个长的报文划分为许多定长的报文分组，以分组作为传输的基本单位。这不仅大大简化了对计算机存储器的管理，而且也加速了信息在网络中的传播速度</a:t>
            </a:r>
            <a:r>
              <a:rPr lang="zh-CN" altLang="en-US" sz="2100" dirty="0" smtClean="0">
                <a:ea typeface="黑体" pitchFamily="49" charset="-122"/>
              </a:rPr>
              <a:t>。 </a:t>
            </a:r>
            <a:endParaRPr lang="zh-CN" altLang="en-US" sz="2100" dirty="0">
              <a:ea typeface="黑体" pitchFamily="49" charset="-122"/>
            </a:endParaRPr>
          </a:p>
        </p:txBody>
      </p:sp>
      <p:sp>
        <p:nvSpPr>
          <p:cNvPr id="317444" name="Rectangle 4"/>
          <p:cNvSpPr>
            <a:spLocks noChangeArrowheads="1"/>
          </p:cNvSpPr>
          <p:nvPr/>
        </p:nvSpPr>
        <p:spPr bwMode="auto">
          <a:xfrm>
            <a:off x="71438" y="188640"/>
            <a:ext cx="4498975" cy="434975"/>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p>
            <a:pPr eaLnBrk="1" hangingPunct="1"/>
            <a:r>
              <a:rPr lang="en-US" altLang="zh-CN" sz="2200" dirty="0" smtClean="0">
                <a:latin typeface="Arial" pitchFamily="34" charset="0"/>
                <a:ea typeface="黑体" pitchFamily="49" charset="-122"/>
              </a:rPr>
              <a:t>4</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按网络交换方式</a:t>
            </a:r>
            <a:r>
              <a:rPr lang="zh-CN" altLang="en-US" sz="2200" dirty="0" smtClean="0">
                <a:latin typeface="Arial" pitchFamily="34" charset="0"/>
                <a:ea typeface="黑体" pitchFamily="49" charset="-122"/>
              </a:rPr>
              <a:t>分类*</a:t>
            </a:r>
            <a:endParaRPr lang="en-US" sz="2200" dirty="0">
              <a:latin typeface="Arial" pitchFamily="34" charset="0"/>
              <a:ea typeface="黑体" pitchFamily="49" charset="-122"/>
            </a:endParaRPr>
          </a:p>
        </p:txBody>
      </p:sp>
      <p:sp>
        <p:nvSpPr>
          <p:cNvPr id="5" name="Rectangle 2"/>
          <p:cNvSpPr>
            <a:spLocks noChangeArrowheads="1"/>
          </p:cNvSpPr>
          <p:nvPr/>
        </p:nvSpPr>
        <p:spPr bwMode="auto">
          <a:xfrm>
            <a:off x="71438" y="4946129"/>
            <a:ext cx="8997950" cy="1651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a:solidFill>
                  <a:srgbClr val="FFFF00"/>
                </a:solidFill>
                <a:ea typeface="黑体" pitchFamily="49" charset="-122"/>
              </a:rPr>
              <a:t>        ⑴客户机/服务器网络</a:t>
            </a:r>
          </a:p>
          <a:p>
            <a:pPr eaLnBrk="1" hangingPunct="1"/>
            <a:r>
              <a:rPr lang="zh-CN" altLang="en-US" sz="2100" dirty="0">
                <a:solidFill>
                  <a:srgbClr val="FFFF00"/>
                </a:solidFill>
                <a:ea typeface="黑体" pitchFamily="49" charset="-122"/>
              </a:rPr>
              <a:t>        </a:t>
            </a:r>
            <a:r>
              <a:rPr lang="zh-CN" altLang="en-US" sz="2100" dirty="0">
                <a:ea typeface="黑体" pitchFamily="49" charset="-122"/>
              </a:rPr>
              <a:t>服务器是指专门提供服务的高性能计算机或专用设备，客户机是指用户计算机。这是由客户机向服务器发出请求并获得服务的一种网络</a:t>
            </a:r>
            <a:r>
              <a:rPr lang="zh-CN" altLang="en-US" sz="2100" dirty="0" smtClean="0">
                <a:ea typeface="黑体" pitchFamily="49" charset="-122"/>
              </a:rPr>
              <a:t>形式。</a:t>
            </a:r>
            <a:endParaRPr lang="zh-CN" altLang="en-US" sz="2100" dirty="0">
              <a:ea typeface="黑体" pitchFamily="49" charset="-122"/>
            </a:endParaRPr>
          </a:p>
          <a:p>
            <a:pPr eaLnBrk="1" hangingPunct="1"/>
            <a:r>
              <a:rPr lang="zh-CN" altLang="en-US" sz="2100" dirty="0">
                <a:ea typeface="黑体" pitchFamily="49" charset="-122"/>
              </a:rPr>
              <a:t>        这种网络安全性容易得到保证，计算机的权限、优先级易于控制，监控容易实现，网络管理能够</a:t>
            </a:r>
            <a:r>
              <a:rPr lang="zh-CN" altLang="en-US" sz="2100" dirty="0" smtClean="0">
                <a:ea typeface="黑体" pitchFamily="49" charset="-122"/>
              </a:rPr>
              <a:t>规范化</a:t>
            </a:r>
            <a:endParaRPr lang="zh-CN" altLang="en-US" sz="2100" dirty="0">
              <a:ea typeface="黑体" pitchFamily="49" charset="-122"/>
            </a:endParaRPr>
          </a:p>
        </p:txBody>
      </p:sp>
      <p:sp>
        <p:nvSpPr>
          <p:cNvPr id="6" name="Rectangle 4"/>
          <p:cNvSpPr>
            <a:spLocks noChangeArrowheads="1"/>
          </p:cNvSpPr>
          <p:nvPr/>
        </p:nvSpPr>
        <p:spPr bwMode="auto">
          <a:xfrm>
            <a:off x="71438" y="4511452"/>
            <a:ext cx="4498975" cy="434975"/>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p>
            <a:pPr eaLnBrk="1" hangingPunct="1"/>
            <a:r>
              <a:rPr lang="en-US" altLang="zh-CN" sz="2200" dirty="0" smtClean="0">
                <a:latin typeface="Arial" pitchFamily="34" charset="0"/>
                <a:ea typeface="黑体" pitchFamily="49" charset="-122"/>
              </a:rPr>
              <a:t>5</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按服务方式分类</a:t>
            </a:r>
            <a:endParaRPr lang="en-US" sz="2200" dirty="0">
              <a:latin typeface="Arial" pitchFamily="34" charset="0"/>
              <a:ea typeface="黑体"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29731"/>
                                        </p:tgtEl>
                                        <p:attrNameLst>
                                          <p:attrName>style.visibility</p:attrName>
                                        </p:attrNameLst>
                                      </p:cBhvr>
                                      <p:to>
                                        <p:strVal val="visible"/>
                                      </p:to>
                                    </p:set>
                                    <p:animEffect transition="in" filter="diamond(in)">
                                      <p:cBhvr>
                                        <p:cTn id="7" dur="2000"/>
                                        <p:tgtEl>
                                          <p:spTgt spid="329731"/>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731" grpId="0" autoUpdateAnimBg="0"/>
      <p:bldP spid="5"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2"/>
          <p:cNvSpPr>
            <a:spLocks noChangeArrowheads="1"/>
          </p:cNvSpPr>
          <p:nvPr/>
        </p:nvSpPr>
        <p:spPr bwMode="auto">
          <a:xfrm>
            <a:off x="71438" y="116632"/>
            <a:ext cx="8997950" cy="1664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solidFill>
                  <a:srgbClr val="FFFF00"/>
                </a:solidFill>
                <a:ea typeface="黑体" pitchFamily="49" charset="-122"/>
              </a:rPr>
              <a:t>        ⑵</a:t>
            </a:r>
            <a:r>
              <a:rPr lang="zh-CN" altLang="en-US" sz="2100" dirty="0">
                <a:solidFill>
                  <a:srgbClr val="FFFF00"/>
                </a:solidFill>
                <a:ea typeface="黑体" pitchFamily="49" charset="-122"/>
              </a:rPr>
              <a:t>对等网</a:t>
            </a:r>
          </a:p>
          <a:p>
            <a:pPr eaLnBrk="1" hangingPunct="1"/>
            <a:r>
              <a:rPr lang="zh-CN" altLang="en-US" sz="2100" dirty="0">
                <a:solidFill>
                  <a:srgbClr val="FFFF00"/>
                </a:solidFill>
                <a:ea typeface="黑体" pitchFamily="49" charset="-122"/>
              </a:rPr>
              <a:t>       </a:t>
            </a:r>
            <a:r>
              <a:rPr lang="zh-CN" altLang="en-US" sz="2100" dirty="0" smtClean="0">
                <a:solidFill>
                  <a:srgbClr val="FFFF00"/>
                </a:solidFill>
                <a:ea typeface="黑体" pitchFamily="49" charset="-122"/>
              </a:rPr>
              <a:t> </a:t>
            </a:r>
            <a:r>
              <a:rPr lang="zh-CN" altLang="en-US" sz="2100" dirty="0" smtClean="0">
                <a:ea typeface="黑体" pitchFamily="49" charset="-122"/>
              </a:rPr>
              <a:t>不要求有专用</a:t>
            </a:r>
            <a:r>
              <a:rPr lang="zh-CN" altLang="en-US" sz="2100" dirty="0">
                <a:ea typeface="黑体" pitchFamily="49" charset="-122"/>
              </a:rPr>
              <a:t>服务器，每台客户机都可以与其他每台客户机对话，共享彼此的信息资源和硬件资源，组网的计算机一般类型相同</a:t>
            </a:r>
            <a:r>
              <a:rPr lang="zh-CN" altLang="en-US" sz="2100" dirty="0" smtClean="0">
                <a:ea typeface="黑体" pitchFamily="49" charset="-122"/>
              </a:rPr>
              <a:t>。组</a:t>
            </a:r>
            <a:r>
              <a:rPr lang="zh-CN" altLang="en-US" sz="2100" dirty="0">
                <a:ea typeface="黑体" pitchFamily="49" charset="-122"/>
              </a:rPr>
              <a:t>网方式</a:t>
            </a:r>
            <a:r>
              <a:rPr lang="zh-CN" altLang="en-US" sz="2100" dirty="0" smtClean="0">
                <a:ea typeface="黑体" pitchFamily="49" charset="-122"/>
              </a:rPr>
              <a:t>灵活，</a:t>
            </a:r>
            <a:r>
              <a:rPr lang="zh-CN" altLang="en-US" sz="2100" dirty="0">
                <a:ea typeface="黑体" pitchFamily="49" charset="-122"/>
              </a:rPr>
              <a:t>但是较难实现集中管理与监控，</a:t>
            </a:r>
            <a:r>
              <a:rPr lang="zh-CN" altLang="en-US" sz="2100" dirty="0" smtClean="0">
                <a:ea typeface="黑体" pitchFamily="49" charset="-122"/>
              </a:rPr>
              <a:t>安全性低</a:t>
            </a:r>
            <a:r>
              <a:rPr lang="zh-CN" altLang="en-US" sz="2100" dirty="0">
                <a:ea typeface="黑体" pitchFamily="49" charset="-122"/>
              </a:rPr>
              <a:t>，较适合作为部门内部协同工作的小型网络。</a:t>
            </a:r>
          </a:p>
        </p:txBody>
      </p:sp>
      <p:sp>
        <p:nvSpPr>
          <p:cNvPr id="330755" name="Rectangle 3"/>
          <p:cNvSpPr>
            <a:spLocks noChangeArrowheads="1"/>
          </p:cNvSpPr>
          <p:nvPr/>
        </p:nvSpPr>
        <p:spPr bwMode="auto">
          <a:xfrm>
            <a:off x="71438" y="2435308"/>
            <a:ext cx="8997950" cy="647728"/>
          </a:xfrm>
          <a:prstGeom prst="rect">
            <a:avLst/>
          </a:prstGeom>
          <a:noFill/>
          <a:ln>
            <a:noFill/>
          </a:ln>
          <a:effectLst/>
          <a:extLst>
            <a:ext uri="{909E8E84-426E-40DD-AFC4-6F175D3DCCD1}">
              <a14:hiddenFill xmlns:a14="http://schemas.microsoft.com/office/drawing/2010/main">
                <a:gradFill rotWithShape="1">
                  <a:gsLst>
                    <a:gs pos="0">
                      <a:srgbClr val="996633"/>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a:ea typeface="黑体" pitchFamily="49" charset="-122"/>
              </a:rPr>
              <a:t>        ⑴按拓扑结构分类。</a:t>
            </a:r>
          </a:p>
          <a:p>
            <a:pPr eaLnBrk="1" hangingPunct="1"/>
            <a:r>
              <a:rPr lang="zh-CN" altLang="en-US" sz="2100" dirty="0">
                <a:ea typeface="黑体" pitchFamily="49" charset="-122"/>
              </a:rPr>
              <a:t>        可分为总线结构、星型结构、环形结构、树型结构和网状结构。    </a:t>
            </a:r>
          </a:p>
        </p:txBody>
      </p:sp>
      <p:sp>
        <p:nvSpPr>
          <p:cNvPr id="318469" name="Rectangle 5"/>
          <p:cNvSpPr>
            <a:spLocks noChangeArrowheads="1"/>
          </p:cNvSpPr>
          <p:nvPr/>
        </p:nvSpPr>
        <p:spPr bwMode="auto">
          <a:xfrm>
            <a:off x="71438" y="1890816"/>
            <a:ext cx="4498975" cy="434975"/>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p>
            <a:pPr eaLnBrk="1" hangingPunct="1"/>
            <a:r>
              <a:rPr lang="en-US" altLang="zh-CN" sz="2200" dirty="0" smtClean="0">
                <a:latin typeface="Arial" pitchFamily="34" charset="0"/>
                <a:ea typeface="黑体" pitchFamily="49" charset="-122"/>
              </a:rPr>
              <a:t>6</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其它方式分类</a:t>
            </a:r>
          </a:p>
        </p:txBody>
      </p:sp>
      <p:sp>
        <p:nvSpPr>
          <p:cNvPr id="6" name="Rectangle 2"/>
          <p:cNvSpPr>
            <a:spLocks noChangeArrowheads="1"/>
          </p:cNvSpPr>
          <p:nvPr/>
        </p:nvSpPr>
        <p:spPr bwMode="auto">
          <a:xfrm>
            <a:off x="71438" y="3192553"/>
            <a:ext cx="8997950" cy="336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a:ea typeface="黑体" pitchFamily="49" charset="-122"/>
              </a:rPr>
              <a:t>        ⑵按计算机网络的用途进行划分。可分为公用网络和专用网络。</a:t>
            </a:r>
          </a:p>
        </p:txBody>
      </p:sp>
      <p:sp>
        <p:nvSpPr>
          <p:cNvPr id="7" name="Rectangle 3"/>
          <p:cNvSpPr>
            <a:spLocks noChangeArrowheads="1"/>
          </p:cNvSpPr>
          <p:nvPr/>
        </p:nvSpPr>
        <p:spPr bwMode="auto">
          <a:xfrm>
            <a:off x="71438" y="3639060"/>
            <a:ext cx="8997950" cy="1027634"/>
          </a:xfrm>
          <a:prstGeom prst="rect">
            <a:avLst/>
          </a:prstGeom>
          <a:gradFill rotWithShape="1">
            <a:gsLst>
              <a:gs pos="0">
                <a:srgbClr val="996633"/>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a:ea typeface="黑体" pitchFamily="49" charset="-122"/>
              </a:rPr>
              <a:t>        ⑶按通信方式分类可划分为：点对点传输网络-数据以点到点的方式在计算机或通信设备中传输</a:t>
            </a:r>
            <a:r>
              <a:rPr lang="zh-CN" altLang="en-US" sz="2100" dirty="0" smtClean="0">
                <a:ea typeface="黑体" pitchFamily="49" charset="-122"/>
              </a:rPr>
              <a:t>，可</a:t>
            </a:r>
            <a:r>
              <a:rPr lang="zh-CN" altLang="en-US" sz="2100" dirty="0">
                <a:ea typeface="黑体" pitchFamily="49" charset="-122"/>
              </a:rPr>
              <a:t>在星型网、环形网采用这种传输方式；广播式传输网络：数据在公用介质中传输。无线网和总线型网络属于这种类型。</a:t>
            </a:r>
          </a:p>
        </p:txBody>
      </p:sp>
      <p:sp>
        <p:nvSpPr>
          <p:cNvPr id="8" name="Rectangle 4"/>
          <p:cNvSpPr>
            <a:spLocks noChangeArrowheads="1"/>
          </p:cNvSpPr>
          <p:nvPr/>
        </p:nvSpPr>
        <p:spPr bwMode="auto">
          <a:xfrm>
            <a:off x="71438" y="4776211"/>
            <a:ext cx="899795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a:ea typeface="黑体" pitchFamily="49" charset="-122"/>
              </a:rPr>
              <a:t>        ⑷按网络逻辑形式分类：通信子网和资源子网。    </a:t>
            </a:r>
          </a:p>
        </p:txBody>
      </p:sp>
      <p:sp>
        <p:nvSpPr>
          <p:cNvPr id="11" name="Text Box 7"/>
          <p:cNvSpPr txBox="1">
            <a:spLocks noChangeArrowheads="1"/>
          </p:cNvSpPr>
          <p:nvPr/>
        </p:nvSpPr>
        <p:spPr bwMode="auto">
          <a:xfrm>
            <a:off x="71438" y="5930280"/>
            <a:ext cx="8997950" cy="6670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sz="2100" dirty="0">
                <a:latin typeface="黑体" pitchFamily="49" charset="-122"/>
                <a:ea typeface="黑体" pitchFamily="49" charset="-122"/>
              </a:rPr>
              <a:t>　　局域网是目前应用最为广泛的计算机网络系统，组建一个局域网，需要从网络的拓扑结构，网络的硬件系统和网络的软件系统等方面进行综合考虑。</a:t>
            </a:r>
          </a:p>
        </p:txBody>
      </p:sp>
      <p:sp>
        <p:nvSpPr>
          <p:cNvPr id="12" name="Rectangle 8"/>
          <p:cNvSpPr>
            <a:spLocks noChangeArrowheads="1"/>
          </p:cNvSpPr>
          <p:nvPr/>
        </p:nvSpPr>
        <p:spPr bwMode="auto">
          <a:xfrm>
            <a:off x="71438" y="5312766"/>
            <a:ext cx="4498975"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latin typeface="黑体" pitchFamily="49" charset="-122"/>
                <a:ea typeface="黑体" pitchFamily="49" charset="-122"/>
              </a:rPr>
              <a:t>8.2  </a:t>
            </a:r>
            <a:r>
              <a:rPr lang="zh-CN" altLang="en-US" sz="2400" dirty="0">
                <a:latin typeface="黑体" pitchFamily="49" charset="-122"/>
                <a:ea typeface="黑体" pitchFamily="49" charset="-122"/>
              </a:rPr>
              <a:t>局域网基本技术</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30754"/>
                                        </p:tgtEl>
                                        <p:attrNameLst>
                                          <p:attrName>style.visibility</p:attrName>
                                        </p:attrNameLst>
                                      </p:cBhvr>
                                      <p:to>
                                        <p:strVal val="visible"/>
                                      </p:to>
                                    </p:set>
                                    <p:animEffect transition="in" filter="diamond(in)">
                                      <p:cBhvr>
                                        <p:cTn id="7" dur="2000"/>
                                        <p:tgtEl>
                                          <p:spTgt spid="330754"/>
                                        </p:tgtEl>
                                      </p:cBhvr>
                                    </p:animEffect>
                                  </p:childTnLst>
                                </p:cTn>
                              </p:par>
                            </p:childTnLst>
                          </p:cTn>
                        </p:par>
                        <p:par>
                          <p:cTn id="8" fill="hold" nodeType="afterGroup">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330755"/>
                                        </p:tgtEl>
                                        <p:attrNameLst>
                                          <p:attrName>style.visibility</p:attrName>
                                        </p:attrNameLst>
                                      </p:cBhvr>
                                      <p:to>
                                        <p:strVal val="visible"/>
                                      </p:to>
                                    </p:set>
                                    <p:animEffect transition="in" filter="diamond(in)">
                                      <p:cBhvr>
                                        <p:cTn id="11" dur="2000"/>
                                        <p:tgtEl>
                                          <p:spTgt spid="330755"/>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amond(in)">
                                      <p:cBhvr>
                                        <p:cTn id="15" dur="2000"/>
                                        <p:tgtEl>
                                          <p:spTgt spid="6"/>
                                        </p:tgtEl>
                                      </p:cBhvr>
                                    </p:animEffect>
                                  </p:childTnLst>
                                </p:cTn>
                              </p:par>
                            </p:childTnLst>
                          </p:cTn>
                        </p:par>
                        <p:par>
                          <p:cTn id="16" fill="hold">
                            <p:stCondLst>
                              <p:cond delay="6000"/>
                            </p:stCondLst>
                            <p:childTnLst>
                              <p:par>
                                <p:cTn id="17" presetID="8"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amond(in)">
                                      <p:cBhvr>
                                        <p:cTn id="19" dur="2000"/>
                                        <p:tgtEl>
                                          <p:spTgt spid="7"/>
                                        </p:tgtEl>
                                      </p:cBhvr>
                                    </p:animEffect>
                                  </p:childTnLst>
                                </p:cTn>
                              </p:par>
                            </p:childTnLst>
                          </p:cTn>
                        </p:par>
                        <p:par>
                          <p:cTn id="20" fill="hold">
                            <p:stCondLst>
                              <p:cond delay="8000"/>
                            </p:stCondLst>
                            <p:childTnLst>
                              <p:par>
                                <p:cTn id="21" presetID="8"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diamond(in)">
                                      <p:cBhvr>
                                        <p:cTn id="23" dur="2000"/>
                                        <p:tgtEl>
                                          <p:spTgt spid="8"/>
                                        </p:tgtEl>
                                      </p:cBhvr>
                                    </p:animEffect>
                                  </p:childTnLst>
                                </p:cTn>
                              </p:par>
                            </p:childTnLst>
                          </p:cTn>
                        </p:par>
                        <p:par>
                          <p:cTn id="24" fill="hold">
                            <p:stCondLst>
                              <p:cond delay="10000"/>
                            </p:stCondLst>
                            <p:childTnLst>
                              <p:par>
                                <p:cTn id="25" presetID="18" presetClass="entr" presetSubtype="12"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strips(downLeft)">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0754" grpId="0" autoUpdateAnimBg="0"/>
      <p:bldP spid="330755" grpId="0" autoUpdateAnimBg="0"/>
      <p:bldP spid="6" grpId="0" autoUpdateAnimBg="0"/>
      <p:bldP spid="7" grpId="0" animBg="1" autoUpdateAnimBg="0"/>
      <p:bldP spid="8" grpId="0" autoUpdateAnimBg="0"/>
      <p:bldP spid="11"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Text Box 2"/>
          <p:cNvSpPr txBox="1">
            <a:spLocks noChangeArrowheads="1"/>
          </p:cNvSpPr>
          <p:nvPr/>
        </p:nvSpPr>
        <p:spPr bwMode="auto">
          <a:xfrm>
            <a:off x="71438" y="574675"/>
            <a:ext cx="8997950" cy="170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sz="2100" dirty="0">
                <a:latin typeface="黑体" pitchFamily="49" charset="-122"/>
                <a:ea typeface="黑体" pitchFamily="49" charset="-122"/>
              </a:rPr>
              <a:t>　　将计算机网络中的服务器、工作站、打印机以及大容量的外存等网络单元抽象为一个点（结点），将网络中的连接线路抽象为“线”，这样一个计算机网络系统就形成了点和线的几何图形，从而抽象出计算机网络系统的具体结构。计算机网络中常用的拓扑结构有总线型、星型、环型、树型和网状型等。</a:t>
            </a:r>
          </a:p>
        </p:txBody>
      </p:sp>
      <p:sp>
        <p:nvSpPr>
          <p:cNvPr id="332804" name="Text Box 4"/>
          <p:cNvSpPr txBox="1">
            <a:spLocks noChangeArrowheads="1"/>
          </p:cNvSpPr>
          <p:nvPr/>
        </p:nvSpPr>
        <p:spPr bwMode="auto">
          <a:xfrm>
            <a:off x="4002088" y="2413000"/>
            <a:ext cx="5067300" cy="23544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latinLnBrk="1" hangingPunct="1"/>
            <a:r>
              <a:rPr lang="zh-CN" altLang="en-US" sz="2100" dirty="0">
                <a:latin typeface="黑体" pitchFamily="49" charset="-122"/>
                <a:ea typeface="黑体" pitchFamily="49" charset="-122"/>
              </a:rPr>
              <a:t>    </a:t>
            </a:r>
            <a:r>
              <a:rPr lang="zh-CN" altLang="en-US" sz="2100" dirty="0" smtClean="0">
                <a:latin typeface="黑体" pitchFamily="49" charset="-122"/>
                <a:ea typeface="黑体" pitchFamily="49" charset="-122"/>
              </a:rPr>
              <a:t>总线</a:t>
            </a:r>
            <a:r>
              <a:rPr lang="zh-CN" altLang="en-US" sz="2100" dirty="0">
                <a:latin typeface="黑体" pitchFamily="49" charset="-122"/>
                <a:ea typeface="黑体" pitchFamily="49" charset="-122"/>
              </a:rPr>
              <a:t>拓扑结构是一种共享通路的物理结构。这种结构中总线具有信息的双向传输功能，普遍用于局域网的连接，总线一般采用同轴电缆或双绞线。总线型拓扑结构网络采用广播方式进行通信（网上所有结点都可以接收同一信息），无需路由选择功能。</a:t>
            </a:r>
          </a:p>
        </p:txBody>
      </p:sp>
      <p:sp>
        <p:nvSpPr>
          <p:cNvPr id="332805" name="Text Box 5"/>
          <p:cNvSpPr txBox="1">
            <a:spLocks noChangeArrowheads="1"/>
          </p:cNvSpPr>
          <p:nvPr/>
        </p:nvSpPr>
        <p:spPr bwMode="auto">
          <a:xfrm>
            <a:off x="385763" y="4832325"/>
            <a:ext cx="3357562" cy="396875"/>
          </a:xfrm>
          <a:prstGeom prst="rect">
            <a:avLst/>
          </a:prstGeom>
          <a:gradFill rotWithShape="1">
            <a:gsLst>
              <a:gs pos="0">
                <a:srgbClr val="FFFF00"/>
              </a:gs>
              <a:gs pos="100000">
                <a:schemeClr val="accent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ctr" eaLnBrk="1" hangingPunct="1"/>
            <a:r>
              <a:rPr lang="zh-CN" altLang="en-US" sz="2000" b="1">
                <a:solidFill>
                  <a:srgbClr val="D60093"/>
                </a:solidFill>
                <a:ea typeface="楷体_GB2312" pitchFamily="1" charset="-122"/>
              </a:rPr>
              <a:t> 总线型拓扑结构</a:t>
            </a:r>
          </a:p>
        </p:txBody>
      </p:sp>
      <p:pic>
        <p:nvPicPr>
          <p:cNvPr id="33280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788" y="2830488"/>
            <a:ext cx="3736975" cy="190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2807" name="Text Box 7"/>
          <p:cNvSpPr txBox="1">
            <a:spLocks noChangeArrowheads="1"/>
          </p:cNvSpPr>
          <p:nvPr/>
        </p:nvSpPr>
        <p:spPr bwMode="auto">
          <a:xfrm>
            <a:off x="71438" y="5229225"/>
            <a:ext cx="8997950" cy="13763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latinLnBrk="1" hangingPunct="1"/>
            <a:r>
              <a:rPr lang="zh-CN" altLang="en-US" sz="2100" dirty="0">
                <a:latin typeface="黑体" pitchFamily="49" charset="-122"/>
                <a:ea typeface="黑体" pitchFamily="49" charset="-122"/>
              </a:rPr>
              <a:t>    </a:t>
            </a:r>
            <a:r>
              <a:rPr lang="zh-CN" altLang="en-US" sz="2100" dirty="0" smtClean="0">
                <a:latin typeface="黑体" pitchFamily="49" charset="-122"/>
                <a:ea typeface="黑体" pitchFamily="49" charset="-122"/>
              </a:rPr>
              <a:t>特点</a:t>
            </a:r>
            <a:r>
              <a:rPr lang="zh-CN" altLang="en-US" sz="2100" dirty="0">
                <a:latin typeface="黑体" pitchFamily="49" charset="-122"/>
                <a:ea typeface="黑体" pitchFamily="49" charset="-122"/>
              </a:rPr>
              <a:t>：安装简单、成本低，扩展方便、信道的利用率高。由于采用竞争方式传送信息，故在重负荷下效率明显降低；另外总线的某一接头接触不良时，会影响到网络的通信，使整个网络瘫痪。。但现在用总线型构建局域网日渐减少，主要用在小型局域网或中大型局域网。</a:t>
            </a:r>
          </a:p>
        </p:txBody>
      </p:sp>
      <p:sp>
        <p:nvSpPr>
          <p:cNvPr id="320520" name="Rectangle 8"/>
          <p:cNvSpPr>
            <a:spLocks noChangeArrowheads="1"/>
          </p:cNvSpPr>
          <p:nvPr/>
        </p:nvSpPr>
        <p:spPr bwMode="auto">
          <a:xfrm>
            <a:off x="71438" y="115888"/>
            <a:ext cx="4498975" cy="434975"/>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200" dirty="0">
                <a:latin typeface="Arial" pitchFamily="34" charset="0"/>
                <a:ea typeface="黑体" pitchFamily="49" charset="-122"/>
              </a:rPr>
              <a:t> </a:t>
            </a:r>
            <a:r>
              <a:rPr lang="en-US" altLang="zh-CN" sz="2200" dirty="0">
                <a:latin typeface="Arial" pitchFamily="34" charset="0"/>
                <a:ea typeface="黑体" pitchFamily="49" charset="-122"/>
              </a:rPr>
              <a:t>8.2.</a:t>
            </a:r>
            <a:r>
              <a:rPr lang="zh-CN" altLang="en-US" sz="2200" dirty="0">
                <a:latin typeface="Arial" pitchFamily="34" charset="0"/>
                <a:ea typeface="黑体" pitchFamily="49" charset="-122"/>
              </a:rPr>
              <a:t>1</a:t>
            </a:r>
            <a:r>
              <a:rPr lang="en-US" altLang="zh-CN" sz="2200" dirty="0">
                <a:latin typeface="Arial" pitchFamily="34" charset="0"/>
                <a:ea typeface="黑体" pitchFamily="49" charset="-122"/>
              </a:rPr>
              <a:t>  </a:t>
            </a:r>
            <a:r>
              <a:rPr lang="zh-CN" altLang="en-US" sz="2200" dirty="0">
                <a:latin typeface="Arial" pitchFamily="34" charset="0"/>
                <a:ea typeface="黑体" pitchFamily="49" charset="-122"/>
              </a:rPr>
              <a:t>网络的拓扑结构</a:t>
            </a:r>
            <a:endParaRPr lang="en-US" sz="2200" dirty="0">
              <a:latin typeface="Arial" pitchFamily="34" charset="0"/>
              <a:ea typeface="黑体" pitchFamily="49" charset="-122"/>
            </a:endParaRPr>
          </a:p>
        </p:txBody>
      </p:sp>
      <p:sp>
        <p:nvSpPr>
          <p:cNvPr id="10" name="Rectangle 5"/>
          <p:cNvSpPr>
            <a:spLocks noChangeArrowheads="1"/>
          </p:cNvSpPr>
          <p:nvPr/>
        </p:nvSpPr>
        <p:spPr bwMode="auto">
          <a:xfrm>
            <a:off x="71438" y="2273945"/>
            <a:ext cx="4498975" cy="434975"/>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p>
            <a:pPr eaLnBrk="1" hangingPunct="1"/>
            <a:r>
              <a:rPr lang="en-US" altLang="zh-CN" sz="2200" dirty="0" smtClean="0">
                <a:latin typeface="Arial" pitchFamily="34" charset="0"/>
                <a:ea typeface="黑体" pitchFamily="49" charset="-122"/>
              </a:rPr>
              <a:t>1</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总线拓扑结构（</a:t>
            </a:r>
            <a:r>
              <a:rPr lang="en-US" altLang="zh-CN" sz="2200" dirty="0">
                <a:latin typeface="Arial" pitchFamily="34" charset="0"/>
                <a:ea typeface="黑体" pitchFamily="49" charset="-122"/>
              </a:rPr>
              <a:t>Bus</a:t>
            </a:r>
            <a:r>
              <a:rPr lang="zh-CN" altLang="en-US" sz="2200" dirty="0">
                <a:latin typeface="Arial" pitchFamily="34" charset="0"/>
                <a:ea typeface="黑体" pitchFamily="49" charset="-122"/>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32802"/>
                                        </p:tgtEl>
                                        <p:attrNameLst>
                                          <p:attrName>style.visibility</p:attrName>
                                        </p:attrNameLst>
                                      </p:cBhvr>
                                      <p:to>
                                        <p:strVal val="visible"/>
                                      </p:to>
                                    </p:set>
                                    <p:animEffect transition="in" filter="strips(downLeft)">
                                      <p:cBhvr>
                                        <p:cTn id="7" dur="500"/>
                                        <p:tgtEl>
                                          <p:spTgt spid="332802"/>
                                        </p:tgtEl>
                                      </p:cBhvr>
                                    </p:animEffect>
                                  </p:childTnLst>
                                </p:cTn>
                              </p:par>
                            </p:childTnLst>
                          </p:cTn>
                        </p:par>
                        <p:par>
                          <p:cTn id="8" fill="hold" nodeType="afterGroup">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332804"/>
                                        </p:tgtEl>
                                        <p:attrNameLst>
                                          <p:attrName>style.visibility</p:attrName>
                                        </p:attrNameLst>
                                      </p:cBhvr>
                                      <p:to>
                                        <p:strVal val="visible"/>
                                      </p:to>
                                    </p:set>
                                    <p:animEffect transition="in" filter="strips(downLeft)">
                                      <p:cBhvr>
                                        <p:cTn id="11" dur="500"/>
                                        <p:tgtEl>
                                          <p:spTgt spid="332804"/>
                                        </p:tgtEl>
                                      </p:cBhvr>
                                    </p:animEffect>
                                  </p:childTnLst>
                                </p:cTn>
                              </p:par>
                            </p:childTnLst>
                          </p:cTn>
                        </p:par>
                        <p:par>
                          <p:cTn id="12" fill="hold" nodeType="afterGroup">
                            <p:stCondLst>
                              <p:cond delay="1000"/>
                            </p:stCondLst>
                            <p:childTnLst>
                              <p:par>
                                <p:cTn id="13" presetID="16" presetClass="entr" presetSubtype="26" fill="hold" nodeType="afterEffect">
                                  <p:stCondLst>
                                    <p:cond delay="0"/>
                                  </p:stCondLst>
                                  <p:childTnLst>
                                    <p:set>
                                      <p:cBhvr>
                                        <p:cTn id="14" dur="1" fill="hold">
                                          <p:stCondLst>
                                            <p:cond delay="0"/>
                                          </p:stCondLst>
                                        </p:cTn>
                                        <p:tgtEl>
                                          <p:spTgt spid="332806"/>
                                        </p:tgtEl>
                                        <p:attrNameLst>
                                          <p:attrName>style.visibility</p:attrName>
                                        </p:attrNameLst>
                                      </p:cBhvr>
                                      <p:to>
                                        <p:strVal val="visible"/>
                                      </p:to>
                                    </p:set>
                                    <p:animEffect transition="in" filter="barn(inHorizontal)">
                                      <p:cBhvr>
                                        <p:cTn id="15" dur="500"/>
                                        <p:tgtEl>
                                          <p:spTgt spid="332806"/>
                                        </p:tgtEl>
                                      </p:cBhvr>
                                    </p:animEffect>
                                  </p:childTnLst>
                                </p:cTn>
                              </p:par>
                            </p:childTnLst>
                          </p:cTn>
                        </p:par>
                        <p:par>
                          <p:cTn id="16" fill="hold" nodeType="afterGroup">
                            <p:stCondLst>
                              <p:cond delay="1500"/>
                            </p:stCondLst>
                            <p:childTnLst>
                              <p:par>
                                <p:cTn id="17" presetID="18" presetClass="entr" presetSubtype="12" fill="hold" grpId="0" nodeType="afterEffect">
                                  <p:stCondLst>
                                    <p:cond delay="0"/>
                                  </p:stCondLst>
                                  <p:childTnLst>
                                    <p:set>
                                      <p:cBhvr>
                                        <p:cTn id="18" dur="1" fill="hold">
                                          <p:stCondLst>
                                            <p:cond delay="0"/>
                                          </p:stCondLst>
                                        </p:cTn>
                                        <p:tgtEl>
                                          <p:spTgt spid="332805"/>
                                        </p:tgtEl>
                                        <p:attrNameLst>
                                          <p:attrName>style.visibility</p:attrName>
                                        </p:attrNameLst>
                                      </p:cBhvr>
                                      <p:to>
                                        <p:strVal val="visible"/>
                                      </p:to>
                                    </p:set>
                                    <p:animEffect transition="in" filter="strips(downLeft)">
                                      <p:cBhvr>
                                        <p:cTn id="19" dur="500"/>
                                        <p:tgtEl>
                                          <p:spTgt spid="332805"/>
                                        </p:tgtEl>
                                      </p:cBhvr>
                                    </p:animEffect>
                                  </p:childTnLst>
                                </p:cTn>
                              </p:par>
                            </p:childTnLst>
                          </p:cTn>
                        </p:par>
                        <p:par>
                          <p:cTn id="20" fill="hold" nodeType="afterGroup">
                            <p:stCondLst>
                              <p:cond delay="2000"/>
                            </p:stCondLst>
                            <p:childTnLst>
                              <p:par>
                                <p:cTn id="21" presetID="18" presetClass="entr" presetSubtype="12" fill="hold" grpId="0" nodeType="afterEffect">
                                  <p:stCondLst>
                                    <p:cond delay="0"/>
                                  </p:stCondLst>
                                  <p:childTnLst>
                                    <p:set>
                                      <p:cBhvr>
                                        <p:cTn id="22" dur="1" fill="hold">
                                          <p:stCondLst>
                                            <p:cond delay="0"/>
                                          </p:stCondLst>
                                        </p:cTn>
                                        <p:tgtEl>
                                          <p:spTgt spid="332807"/>
                                        </p:tgtEl>
                                        <p:attrNameLst>
                                          <p:attrName>style.visibility</p:attrName>
                                        </p:attrNameLst>
                                      </p:cBhvr>
                                      <p:to>
                                        <p:strVal val="visible"/>
                                      </p:to>
                                    </p:set>
                                    <p:animEffect transition="in" filter="strips(downLeft)">
                                      <p:cBhvr>
                                        <p:cTn id="23" dur="500"/>
                                        <p:tgtEl>
                                          <p:spTgt spid="3328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802" grpId="0" autoUpdateAnimBg="0"/>
      <p:bldP spid="332804" grpId="0" animBg="1" autoUpdateAnimBg="0"/>
      <p:bldP spid="332805" grpId="0" animBg="1" autoUpdateAnimBg="0"/>
      <p:bldP spid="332807"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Text Box 2"/>
          <p:cNvSpPr txBox="1">
            <a:spLocks noChangeArrowheads="1"/>
          </p:cNvSpPr>
          <p:nvPr/>
        </p:nvSpPr>
        <p:spPr bwMode="auto">
          <a:xfrm>
            <a:off x="88900" y="188913"/>
            <a:ext cx="4498975" cy="427037"/>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defPPr>
              <a:defRPr lang="zh-CN"/>
            </a:defPPr>
            <a:lvl1pPr eaLnBrk="1" hangingPunct="1">
              <a:defRPr sz="2200">
                <a:latin typeface="Arial" pitchFamily="34" charset="0"/>
                <a:ea typeface="黑体" pitchFamily="49" charset="-122"/>
              </a:defRPr>
            </a:lvl1pPr>
          </a:lstStyle>
          <a:p>
            <a:r>
              <a:rPr lang="en-US" altLang="zh-CN" dirty="0" smtClean="0"/>
              <a:t>2</a:t>
            </a:r>
            <a:r>
              <a:rPr lang="zh-CN" altLang="en-US" dirty="0" smtClean="0"/>
              <a:t>．星型</a:t>
            </a:r>
            <a:r>
              <a:rPr lang="zh-CN" altLang="en-US" dirty="0"/>
              <a:t>拓扑结构（Star）</a:t>
            </a:r>
          </a:p>
        </p:txBody>
      </p:sp>
      <p:pic>
        <p:nvPicPr>
          <p:cNvPr id="3338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600" y="722313"/>
            <a:ext cx="2989263" cy="294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3828" name="Text Box 4"/>
          <p:cNvSpPr txBox="1">
            <a:spLocks noChangeArrowheads="1"/>
          </p:cNvSpPr>
          <p:nvPr/>
        </p:nvSpPr>
        <p:spPr bwMode="auto">
          <a:xfrm>
            <a:off x="222250" y="3752850"/>
            <a:ext cx="2700338" cy="396875"/>
          </a:xfrm>
          <a:prstGeom prst="rect">
            <a:avLst/>
          </a:prstGeom>
          <a:gradFill rotWithShape="1">
            <a:gsLst>
              <a:gs pos="0">
                <a:srgbClr val="FFFF00"/>
              </a:gs>
              <a:gs pos="100000">
                <a:schemeClr val="accent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ctr" eaLnBrk="1" hangingPunct="1"/>
            <a:r>
              <a:rPr lang="zh-CN" altLang="en-US" sz="2000" b="1">
                <a:solidFill>
                  <a:srgbClr val="D60093"/>
                </a:solidFill>
                <a:ea typeface="楷体_GB2312" pitchFamily="1" charset="-122"/>
              </a:rPr>
              <a:t> 星型拓扑结构</a:t>
            </a:r>
          </a:p>
        </p:txBody>
      </p:sp>
      <p:sp>
        <p:nvSpPr>
          <p:cNvPr id="333829" name="Text Box 5"/>
          <p:cNvSpPr txBox="1">
            <a:spLocks noChangeArrowheads="1"/>
          </p:cNvSpPr>
          <p:nvPr/>
        </p:nvSpPr>
        <p:spPr bwMode="auto">
          <a:xfrm>
            <a:off x="3190875" y="723900"/>
            <a:ext cx="5895975" cy="1766888"/>
          </a:xfrm>
          <a:prstGeom prst="rect">
            <a:avLst/>
          </a:prstGeom>
          <a:gradFill rotWithShape="1">
            <a:gsLst>
              <a:gs pos="0">
                <a:srgbClr val="9933FF"/>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200" dirty="0">
                <a:ea typeface="黑体" pitchFamily="49" charset="-122"/>
              </a:rPr>
              <a:t>        星型拓扑结构是一种以中央节点为中心，把若干外围节点连接起来的辐射式互联结构。这种结构适用于局域网，特别是近年来连接的局域网大都采用这种连接方式。这种连接方式以双绞线或同轴电缆作连接线路。        </a:t>
            </a:r>
          </a:p>
        </p:txBody>
      </p:sp>
      <p:sp>
        <p:nvSpPr>
          <p:cNvPr id="333830" name="Text Box 6"/>
          <p:cNvSpPr txBox="1">
            <a:spLocks noChangeArrowheads="1"/>
          </p:cNvSpPr>
          <p:nvPr/>
        </p:nvSpPr>
        <p:spPr bwMode="auto">
          <a:xfrm>
            <a:off x="3190875" y="2600325"/>
            <a:ext cx="5895975" cy="1096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200">
                <a:ea typeface="黑体" pitchFamily="49" charset="-122"/>
              </a:rPr>
              <a:t>        星型拓扑结构的特点是：安装容易，结构简单，费用低，通常以集线器(Hub)作为中央节点，便于维护和管理。        </a:t>
            </a:r>
          </a:p>
        </p:txBody>
      </p:sp>
      <p:sp>
        <p:nvSpPr>
          <p:cNvPr id="333831" name="Text Box 7"/>
          <p:cNvSpPr txBox="1">
            <a:spLocks noChangeArrowheads="1"/>
          </p:cNvSpPr>
          <p:nvPr/>
        </p:nvSpPr>
        <p:spPr bwMode="auto">
          <a:xfrm>
            <a:off x="3190875" y="3805238"/>
            <a:ext cx="5895975" cy="427037"/>
          </a:xfrm>
          <a:prstGeom prst="rect">
            <a:avLst/>
          </a:prstGeom>
          <a:noFill/>
          <a:ln>
            <a:noFill/>
          </a:ln>
          <a:extLst>
            <a:ext uri="{909E8E84-426E-40DD-AFC4-6F175D3DCCD1}">
              <a14:hiddenFill xmlns:a14="http://schemas.microsoft.com/office/drawing/2010/main">
                <a:gradFill rotWithShape="1">
                  <a:gsLst>
                    <a:gs pos="0">
                      <a:srgbClr val="9933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200">
                <a:ea typeface="黑体" pitchFamily="49" charset="-122"/>
              </a:rPr>
              <a:t>        星型拓扑结构优点和缺点：</a:t>
            </a:r>
          </a:p>
        </p:txBody>
      </p:sp>
      <p:sp>
        <p:nvSpPr>
          <p:cNvPr id="333832" name="Text Box 8"/>
          <p:cNvSpPr txBox="1">
            <a:spLocks noChangeArrowheads="1"/>
          </p:cNvSpPr>
          <p:nvPr/>
        </p:nvSpPr>
        <p:spPr bwMode="auto">
          <a:xfrm>
            <a:off x="88900" y="4341813"/>
            <a:ext cx="8997950" cy="1743075"/>
          </a:xfrm>
          <a:prstGeom prst="rect">
            <a:avLst/>
          </a:prstGeom>
          <a:gradFill rotWithShape="1">
            <a:gsLst>
              <a:gs pos="0">
                <a:srgbClr val="9933FF"/>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200">
                <a:ea typeface="黑体" pitchFamily="49" charset="-122"/>
              </a:rPr>
              <a:t>        ● 扩展困难、安装费用高。增加网络新节点时，无论有多远，都需要与中央节点直接连接，布线困难且费用高。</a:t>
            </a:r>
          </a:p>
          <a:p>
            <a:pPr eaLnBrk="1" latinLnBrk="1" hangingPunct="1"/>
            <a:r>
              <a:rPr lang="zh-CN" altLang="en-US" sz="2200">
                <a:ea typeface="黑体" pitchFamily="49" charset="-122"/>
              </a:rPr>
              <a:t>        ● 对中央节点的依赖性强。星型拓扑结构网络中的外围节点对中央节点的依赖性强，如果中央节点出现故障，则全部网络不能正常工作。</a:t>
            </a:r>
          </a:p>
          <a:p>
            <a:pPr eaLnBrk="1" latinLnBrk="1" hangingPunct="1"/>
            <a:r>
              <a:rPr lang="zh-CN" altLang="en-US" sz="2200">
                <a:ea typeface="黑体" pitchFamily="49" charset="-122"/>
              </a:rPr>
              <a:t>        星型结构是小型局域网常采用的一种拓扑结构。</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33826"/>
                                        </p:tgtEl>
                                        <p:attrNameLst>
                                          <p:attrName>style.visibility</p:attrName>
                                        </p:attrNameLst>
                                      </p:cBhvr>
                                      <p:to>
                                        <p:strVal val="visible"/>
                                      </p:to>
                                    </p:set>
                                    <p:animEffect transition="in" filter="strips(downLeft)">
                                      <p:cBhvr>
                                        <p:cTn id="7" dur="500"/>
                                        <p:tgtEl>
                                          <p:spTgt spid="333826"/>
                                        </p:tgtEl>
                                      </p:cBhvr>
                                    </p:animEffect>
                                  </p:childTnLst>
                                </p:cTn>
                              </p:par>
                            </p:childTnLst>
                          </p:cTn>
                        </p:par>
                        <p:par>
                          <p:cTn id="8" fill="hold" nodeType="afterGroup">
                            <p:stCondLst>
                              <p:cond delay="500"/>
                            </p:stCondLst>
                            <p:childTnLst>
                              <p:par>
                                <p:cTn id="9" presetID="16" presetClass="entr" presetSubtype="26" fill="hold" nodeType="afterEffect">
                                  <p:stCondLst>
                                    <p:cond delay="0"/>
                                  </p:stCondLst>
                                  <p:childTnLst>
                                    <p:set>
                                      <p:cBhvr>
                                        <p:cTn id="10" dur="1" fill="hold">
                                          <p:stCondLst>
                                            <p:cond delay="0"/>
                                          </p:stCondLst>
                                        </p:cTn>
                                        <p:tgtEl>
                                          <p:spTgt spid="333827"/>
                                        </p:tgtEl>
                                        <p:attrNameLst>
                                          <p:attrName>style.visibility</p:attrName>
                                        </p:attrNameLst>
                                      </p:cBhvr>
                                      <p:to>
                                        <p:strVal val="visible"/>
                                      </p:to>
                                    </p:set>
                                    <p:animEffect transition="in" filter="barn(inHorizontal)">
                                      <p:cBhvr>
                                        <p:cTn id="11" dur="500"/>
                                        <p:tgtEl>
                                          <p:spTgt spid="333827"/>
                                        </p:tgtEl>
                                      </p:cBhvr>
                                    </p:animEffect>
                                  </p:childTnLst>
                                </p:cTn>
                              </p:par>
                            </p:childTnLst>
                          </p:cTn>
                        </p:par>
                        <p:par>
                          <p:cTn id="12" fill="hold" nodeType="afterGroup">
                            <p:stCondLst>
                              <p:cond delay="1000"/>
                            </p:stCondLst>
                            <p:childTnLst>
                              <p:par>
                                <p:cTn id="13" presetID="18" presetClass="entr" presetSubtype="12" fill="hold" grpId="0" nodeType="afterEffect">
                                  <p:stCondLst>
                                    <p:cond delay="0"/>
                                  </p:stCondLst>
                                  <p:childTnLst>
                                    <p:set>
                                      <p:cBhvr>
                                        <p:cTn id="14" dur="1" fill="hold">
                                          <p:stCondLst>
                                            <p:cond delay="0"/>
                                          </p:stCondLst>
                                        </p:cTn>
                                        <p:tgtEl>
                                          <p:spTgt spid="333828"/>
                                        </p:tgtEl>
                                        <p:attrNameLst>
                                          <p:attrName>style.visibility</p:attrName>
                                        </p:attrNameLst>
                                      </p:cBhvr>
                                      <p:to>
                                        <p:strVal val="visible"/>
                                      </p:to>
                                    </p:set>
                                    <p:animEffect transition="in" filter="strips(downLeft)">
                                      <p:cBhvr>
                                        <p:cTn id="15" dur="500"/>
                                        <p:tgtEl>
                                          <p:spTgt spid="333828"/>
                                        </p:tgtEl>
                                      </p:cBhvr>
                                    </p:animEffect>
                                  </p:childTnLst>
                                </p:cTn>
                              </p:par>
                            </p:childTnLst>
                          </p:cTn>
                        </p:par>
                        <p:par>
                          <p:cTn id="16" fill="hold" nodeType="afterGroup">
                            <p:stCondLst>
                              <p:cond delay="1500"/>
                            </p:stCondLst>
                            <p:childTnLst>
                              <p:par>
                                <p:cTn id="17" presetID="18" presetClass="entr" presetSubtype="12" fill="hold" grpId="0" nodeType="afterEffect">
                                  <p:stCondLst>
                                    <p:cond delay="0"/>
                                  </p:stCondLst>
                                  <p:childTnLst>
                                    <p:set>
                                      <p:cBhvr>
                                        <p:cTn id="18" dur="1" fill="hold">
                                          <p:stCondLst>
                                            <p:cond delay="0"/>
                                          </p:stCondLst>
                                        </p:cTn>
                                        <p:tgtEl>
                                          <p:spTgt spid="333829"/>
                                        </p:tgtEl>
                                        <p:attrNameLst>
                                          <p:attrName>style.visibility</p:attrName>
                                        </p:attrNameLst>
                                      </p:cBhvr>
                                      <p:to>
                                        <p:strVal val="visible"/>
                                      </p:to>
                                    </p:set>
                                    <p:animEffect transition="in" filter="strips(downLeft)">
                                      <p:cBhvr>
                                        <p:cTn id="19" dur="500"/>
                                        <p:tgtEl>
                                          <p:spTgt spid="333829"/>
                                        </p:tgtEl>
                                      </p:cBhvr>
                                    </p:animEffect>
                                  </p:childTnLst>
                                </p:cTn>
                              </p:par>
                            </p:childTnLst>
                          </p:cTn>
                        </p:par>
                        <p:par>
                          <p:cTn id="20" fill="hold" nodeType="afterGroup">
                            <p:stCondLst>
                              <p:cond delay="2000"/>
                            </p:stCondLst>
                            <p:childTnLst>
                              <p:par>
                                <p:cTn id="21" presetID="18" presetClass="entr" presetSubtype="12" fill="hold" grpId="0" nodeType="afterEffect">
                                  <p:stCondLst>
                                    <p:cond delay="0"/>
                                  </p:stCondLst>
                                  <p:childTnLst>
                                    <p:set>
                                      <p:cBhvr>
                                        <p:cTn id="22" dur="1" fill="hold">
                                          <p:stCondLst>
                                            <p:cond delay="0"/>
                                          </p:stCondLst>
                                        </p:cTn>
                                        <p:tgtEl>
                                          <p:spTgt spid="333830"/>
                                        </p:tgtEl>
                                        <p:attrNameLst>
                                          <p:attrName>style.visibility</p:attrName>
                                        </p:attrNameLst>
                                      </p:cBhvr>
                                      <p:to>
                                        <p:strVal val="visible"/>
                                      </p:to>
                                    </p:set>
                                    <p:animEffect transition="in" filter="strips(downLeft)">
                                      <p:cBhvr>
                                        <p:cTn id="23" dur="500"/>
                                        <p:tgtEl>
                                          <p:spTgt spid="333830"/>
                                        </p:tgtEl>
                                      </p:cBhvr>
                                    </p:animEffect>
                                  </p:childTnLst>
                                </p:cTn>
                              </p:par>
                            </p:childTnLst>
                          </p:cTn>
                        </p:par>
                        <p:par>
                          <p:cTn id="24" fill="hold" nodeType="afterGroup">
                            <p:stCondLst>
                              <p:cond delay="2500"/>
                            </p:stCondLst>
                            <p:childTnLst>
                              <p:par>
                                <p:cTn id="25" presetID="18" presetClass="entr" presetSubtype="12" fill="hold" grpId="0" nodeType="afterEffect">
                                  <p:stCondLst>
                                    <p:cond delay="0"/>
                                  </p:stCondLst>
                                  <p:childTnLst>
                                    <p:set>
                                      <p:cBhvr>
                                        <p:cTn id="26" dur="1" fill="hold">
                                          <p:stCondLst>
                                            <p:cond delay="0"/>
                                          </p:stCondLst>
                                        </p:cTn>
                                        <p:tgtEl>
                                          <p:spTgt spid="333831"/>
                                        </p:tgtEl>
                                        <p:attrNameLst>
                                          <p:attrName>style.visibility</p:attrName>
                                        </p:attrNameLst>
                                      </p:cBhvr>
                                      <p:to>
                                        <p:strVal val="visible"/>
                                      </p:to>
                                    </p:set>
                                    <p:animEffect transition="in" filter="strips(downLeft)">
                                      <p:cBhvr>
                                        <p:cTn id="27" dur="500"/>
                                        <p:tgtEl>
                                          <p:spTgt spid="333831"/>
                                        </p:tgtEl>
                                      </p:cBhvr>
                                    </p:animEffect>
                                  </p:childTnLst>
                                </p:cTn>
                              </p:par>
                            </p:childTnLst>
                          </p:cTn>
                        </p:par>
                        <p:par>
                          <p:cTn id="28" fill="hold" nodeType="afterGroup">
                            <p:stCondLst>
                              <p:cond delay="3000"/>
                            </p:stCondLst>
                            <p:childTnLst>
                              <p:par>
                                <p:cTn id="29" presetID="18" presetClass="entr" presetSubtype="12" fill="hold" grpId="0" nodeType="afterEffect">
                                  <p:stCondLst>
                                    <p:cond delay="0"/>
                                  </p:stCondLst>
                                  <p:childTnLst>
                                    <p:set>
                                      <p:cBhvr>
                                        <p:cTn id="30" dur="1" fill="hold">
                                          <p:stCondLst>
                                            <p:cond delay="0"/>
                                          </p:stCondLst>
                                        </p:cTn>
                                        <p:tgtEl>
                                          <p:spTgt spid="333832"/>
                                        </p:tgtEl>
                                        <p:attrNameLst>
                                          <p:attrName>style.visibility</p:attrName>
                                        </p:attrNameLst>
                                      </p:cBhvr>
                                      <p:to>
                                        <p:strVal val="visible"/>
                                      </p:to>
                                    </p:set>
                                    <p:animEffect transition="in" filter="strips(downLeft)">
                                      <p:cBhvr>
                                        <p:cTn id="31" dur="500"/>
                                        <p:tgtEl>
                                          <p:spTgt spid="3338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3826" grpId="0" animBg="1" autoUpdateAnimBg="0"/>
      <p:bldP spid="333828" grpId="0" animBg="1" autoUpdateAnimBg="0"/>
      <p:bldP spid="333829" grpId="0" animBg="1" autoUpdateAnimBg="0"/>
      <p:bldP spid="333830" grpId="0" autoUpdateAnimBg="0"/>
      <p:bldP spid="333831" grpId="0" autoUpdateAnimBg="0"/>
      <p:bldP spid="333832"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Text Box 2"/>
          <p:cNvSpPr txBox="1">
            <a:spLocks noChangeArrowheads="1"/>
          </p:cNvSpPr>
          <p:nvPr/>
        </p:nvSpPr>
        <p:spPr bwMode="auto">
          <a:xfrm>
            <a:off x="114300" y="192088"/>
            <a:ext cx="8997950" cy="442912"/>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defPPr>
              <a:defRPr lang="zh-CN"/>
            </a:defPPr>
            <a:lvl1pPr eaLnBrk="1" hangingPunct="1">
              <a:defRPr sz="2200">
                <a:latin typeface="Arial" pitchFamily="34" charset="0"/>
                <a:ea typeface="黑体" pitchFamily="49" charset="-122"/>
              </a:defRPr>
            </a:lvl1pPr>
          </a:lstStyle>
          <a:p>
            <a:r>
              <a:rPr lang="en-US" altLang="zh-CN" dirty="0" smtClean="0"/>
              <a:t>3</a:t>
            </a:r>
            <a:r>
              <a:rPr lang="zh-CN" altLang="en-US" dirty="0" smtClean="0"/>
              <a:t>．</a:t>
            </a:r>
            <a:r>
              <a:rPr lang="zh-CN" altLang="en-US" dirty="0"/>
              <a:t>树型拓扑结构        </a:t>
            </a:r>
          </a:p>
        </p:txBody>
      </p:sp>
      <p:pic>
        <p:nvPicPr>
          <p:cNvPr id="3348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4" y="2562903"/>
            <a:ext cx="3779837" cy="2370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4852" name="Text Box 4"/>
          <p:cNvSpPr txBox="1">
            <a:spLocks noChangeArrowheads="1"/>
          </p:cNvSpPr>
          <p:nvPr/>
        </p:nvSpPr>
        <p:spPr bwMode="auto">
          <a:xfrm>
            <a:off x="2838921" y="5007347"/>
            <a:ext cx="3357562" cy="396875"/>
          </a:xfrm>
          <a:prstGeom prst="rect">
            <a:avLst/>
          </a:prstGeom>
          <a:gradFill rotWithShape="1">
            <a:gsLst>
              <a:gs pos="0">
                <a:srgbClr val="FFFF00"/>
              </a:gs>
              <a:gs pos="100000">
                <a:schemeClr val="accent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ctr" eaLnBrk="1" hangingPunct="1"/>
            <a:r>
              <a:rPr lang="zh-CN" altLang="en-US" sz="2000" b="1" dirty="0">
                <a:solidFill>
                  <a:srgbClr val="D60093"/>
                </a:solidFill>
                <a:ea typeface="楷体_GB2312" pitchFamily="1" charset="-122"/>
              </a:rPr>
              <a:t> 树型拓扑结构</a:t>
            </a:r>
          </a:p>
        </p:txBody>
      </p:sp>
      <p:sp>
        <p:nvSpPr>
          <p:cNvPr id="334853" name="Text Box 5"/>
          <p:cNvSpPr txBox="1">
            <a:spLocks noChangeArrowheads="1"/>
          </p:cNvSpPr>
          <p:nvPr/>
        </p:nvSpPr>
        <p:spPr bwMode="auto">
          <a:xfrm>
            <a:off x="114301" y="676275"/>
            <a:ext cx="8997950" cy="1785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200" dirty="0">
                <a:ea typeface="黑体" pitchFamily="49" charset="-122"/>
              </a:rPr>
              <a:t>        树型拓扑结构就像一棵“根”朝上的树，具有根结点和各分支结点</a:t>
            </a:r>
            <a:r>
              <a:rPr lang="zh-CN" altLang="en-US" sz="2200" dirty="0" smtClean="0">
                <a:ea typeface="黑体" pitchFamily="49" charset="-122"/>
              </a:rPr>
              <a:t>。</a:t>
            </a:r>
            <a:endParaRPr lang="en-US" altLang="zh-CN" sz="2200" dirty="0" smtClean="0">
              <a:ea typeface="黑体" pitchFamily="49" charset="-122"/>
            </a:endParaRPr>
          </a:p>
          <a:p>
            <a:pPr eaLnBrk="1" hangingPunct="1"/>
            <a:r>
              <a:rPr lang="en-US" altLang="zh-CN" sz="2200" dirty="0">
                <a:ea typeface="黑体" pitchFamily="49" charset="-122"/>
              </a:rPr>
              <a:t> </a:t>
            </a:r>
            <a:r>
              <a:rPr lang="en-US" altLang="zh-CN" sz="2200" dirty="0" smtClean="0">
                <a:ea typeface="黑体" pitchFamily="49" charset="-122"/>
              </a:rPr>
              <a:t>       </a:t>
            </a:r>
            <a:r>
              <a:rPr lang="zh-CN" altLang="en-US" sz="2200" dirty="0" smtClean="0">
                <a:ea typeface="黑体" pitchFamily="49" charset="-122"/>
              </a:rPr>
              <a:t>与</a:t>
            </a:r>
            <a:r>
              <a:rPr lang="zh-CN" altLang="en-US" sz="2200" dirty="0">
                <a:ea typeface="黑体" pitchFamily="49" charset="-122"/>
              </a:rPr>
              <a:t>总线拓扑结构相比，主要区别在于总线拓扑结构中没有“根”。这种拓扑结构的网络一般采用同轴电缆，用于军事单位、政府部门等上、下界限相当严格和层次分明的部门。一些局域网络利用集线器（HUB）或交换机（Switch）将网络配置成级连的树型拓扑结构。</a:t>
            </a:r>
          </a:p>
        </p:txBody>
      </p:sp>
      <p:sp>
        <p:nvSpPr>
          <p:cNvPr id="334854" name="Text Box 6"/>
          <p:cNvSpPr txBox="1">
            <a:spLocks noChangeArrowheads="1"/>
          </p:cNvSpPr>
          <p:nvPr/>
        </p:nvSpPr>
        <p:spPr bwMode="auto">
          <a:xfrm>
            <a:off x="114300" y="5425777"/>
            <a:ext cx="8997950" cy="442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200" dirty="0">
                <a:ea typeface="黑体" pitchFamily="49" charset="-122"/>
              </a:rPr>
              <a:t>        </a:t>
            </a:r>
            <a:r>
              <a:rPr lang="zh-CN" altLang="en-US" sz="2200" dirty="0">
                <a:solidFill>
                  <a:srgbClr val="FFC000"/>
                </a:solidFill>
                <a:ea typeface="黑体" pitchFamily="49" charset="-122"/>
              </a:rPr>
              <a:t>树型拓扑结构的特点：</a:t>
            </a:r>
          </a:p>
        </p:txBody>
      </p:sp>
      <p:sp>
        <p:nvSpPr>
          <p:cNvPr id="334855" name="Text Box 7"/>
          <p:cNvSpPr txBox="1">
            <a:spLocks noChangeArrowheads="1"/>
          </p:cNvSpPr>
          <p:nvPr/>
        </p:nvSpPr>
        <p:spPr bwMode="auto">
          <a:xfrm>
            <a:off x="114300" y="5819477"/>
            <a:ext cx="8997950" cy="777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200" dirty="0">
                <a:ea typeface="黑体" pitchFamily="49" charset="-122"/>
              </a:rPr>
              <a:t>        优点是容易扩展、故障也容易分离处理，与星型拓扑相似，当根结点出现故障时，一旦网络的根发生故障，整个系统就不能正常工作。</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34850"/>
                                        </p:tgtEl>
                                        <p:attrNameLst>
                                          <p:attrName>style.visibility</p:attrName>
                                        </p:attrNameLst>
                                      </p:cBhvr>
                                      <p:to>
                                        <p:strVal val="visible"/>
                                      </p:to>
                                    </p:set>
                                    <p:animEffect transition="in" filter="strips(downLeft)">
                                      <p:cBhvr>
                                        <p:cTn id="7" dur="500"/>
                                        <p:tgtEl>
                                          <p:spTgt spid="334850"/>
                                        </p:tgtEl>
                                      </p:cBhvr>
                                    </p:animEffect>
                                  </p:childTnLst>
                                </p:cTn>
                              </p:par>
                            </p:childTnLst>
                          </p:cTn>
                        </p:par>
                        <p:par>
                          <p:cTn id="8" fill="hold" nodeType="afterGroup">
                            <p:stCondLst>
                              <p:cond delay="500"/>
                            </p:stCondLst>
                            <p:childTnLst>
                              <p:par>
                                <p:cTn id="9" presetID="16" presetClass="entr" presetSubtype="26" fill="hold" nodeType="afterEffect">
                                  <p:stCondLst>
                                    <p:cond delay="0"/>
                                  </p:stCondLst>
                                  <p:childTnLst>
                                    <p:set>
                                      <p:cBhvr>
                                        <p:cTn id="10" dur="1" fill="hold">
                                          <p:stCondLst>
                                            <p:cond delay="0"/>
                                          </p:stCondLst>
                                        </p:cTn>
                                        <p:tgtEl>
                                          <p:spTgt spid="334851"/>
                                        </p:tgtEl>
                                        <p:attrNameLst>
                                          <p:attrName>style.visibility</p:attrName>
                                        </p:attrNameLst>
                                      </p:cBhvr>
                                      <p:to>
                                        <p:strVal val="visible"/>
                                      </p:to>
                                    </p:set>
                                    <p:animEffect transition="in" filter="barn(inHorizontal)">
                                      <p:cBhvr>
                                        <p:cTn id="11" dur="500"/>
                                        <p:tgtEl>
                                          <p:spTgt spid="334851"/>
                                        </p:tgtEl>
                                      </p:cBhvr>
                                    </p:animEffect>
                                  </p:childTnLst>
                                </p:cTn>
                              </p:par>
                            </p:childTnLst>
                          </p:cTn>
                        </p:par>
                        <p:par>
                          <p:cTn id="12" fill="hold" nodeType="afterGroup">
                            <p:stCondLst>
                              <p:cond delay="1000"/>
                            </p:stCondLst>
                            <p:childTnLst>
                              <p:par>
                                <p:cTn id="13" presetID="18" presetClass="entr" presetSubtype="12" fill="hold" grpId="0" nodeType="afterEffect">
                                  <p:stCondLst>
                                    <p:cond delay="0"/>
                                  </p:stCondLst>
                                  <p:childTnLst>
                                    <p:set>
                                      <p:cBhvr>
                                        <p:cTn id="14" dur="1" fill="hold">
                                          <p:stCondLst>
                                            <p:cond delay="0"/>
                                          </p:stCondLst>
                                        </p:cTn>
                                        <p:tgtEl>
                                          <p:spTgt spid="334852"/>
                                        </p:tgtEl>
                                        <p:attrNameLst>
                                          <p:attrName>style.visibility</p:attrName>
                                        </p:attrNameLst>
                                      </p:cBhvr>
                                      <p:to>
                                        <p:strVal val="visible"/>
                                      </p:to>
                                    </p:set>
                                    <p:animEffect transition="in" filter="strips(downLeft)">
                                      <p:cBhvr>
                                        <p:cTn id="15" dur="500"/>
                                        <p:tgtEl>
                                          <p:spTgt spid="334852"/>
                                        </p:tgtEl>
                                      </p:cBhvr>
                                    </p:animEffect>
                                  </p:childTnLst>
                                </p:cTn>
                              </p:par>
                            </p:childTnLst>
                          </p:cTn>
                        </p:par>
                        <p:par>
                          <p:cTn id="16" fill="hold" nodeType="afterGroup">
                            <p:stCondLst>
                              <p:cond delay="1500"/>
                            </p:stCondLst>
                            <p:childTnLst>
                              <p:par>
                                <p:cTn id="17" presetID="18" presetClass="entr" presetSubtype="12" fill="hold" grpId="0" nodeType="afterEffect">
                                  <p:stCondLst>
                                    <p:cond delay="0"/>
                                  </p:stCondLst>
                                  <p:childTnLst>
                                    <p:set>
                                      <p:cBhvr>
                                        <p:cTn id="18" dur="1" fill="hold">
                                          <p:stCondLst>
                                            <p:cond delay="0"/>
                                          </p:stCondLst>
                                        </p:cTn>
                                        <p:tgtEl>
                                          <p:spTgt spid="334853"/>
                                        </p:tgtEl>
                                        <p:attrNameLst>
                                          <p:attrName>style.visibility</p:attrName>
                                        </p:attrNameLst>
                                      </p:cBhvr>
                                      <p:to>
                                        <p:strVal val="visible"/>
                                      </p:to>
                                    </p:set>
                                    <p:animEffect transition="in" filter="strips(downLeft)">
                                      <p:cBhvr>
                                        <p:cTn id="19" dur="500"/>
                                        <p:tgtEl>
                                          <p:spTgt spid="334853"/>
                                        </p:tgtEl>
                                      </p:cBhvr>
                                    </p:animEffect>
                                  </p:childTnLst>
                                </p:cTn>
                              </p:par>
                            </p:childTnLst>
                          </p:cTn>
                        </p:par>
                        <p:par>
                          <p:cTn id="20" fill="hold" nodeType="afterGroup">
                            <p:stCondLst>
                              <p:cond delay="2000"/>
                            </p:stCondLst>
                            <p:childTnLst>
                              <p:par>
                                <p:cTn id="21" presetID="18" presetClass="entr" presetSubtype="12" fill="hold" grpId="0" nodeType="afterEffect">
                                  <p:stCondLst>
                                    <p:cond delay="0"/>
                                  </p:stCondLst>
                                  <p:childTnLst>
                                    <p:set>
                                      <p:cBhvr>
                                        <p:cTn id="22" dur="1" fill="hold">
                                          <p:stCondLst>
                                            <p:cond delay="0"/>
                                          </p:stCondLst>
                                        </p:cTn>
                                        <p:tgtEl>
                                          <p:spTgt spid="334854"/>
                                        </p:tgtEl>
                                        <p:attrNameLst>
                                          <p:attrName>style.visibility</p:attrName>
                                        </p:attrNameLst>
                                      </p:cBhvr>
                                      <p:to>
                                        <p:strVal val="visible"/>
                                      </p:to>
                                    </p:set>
                                    <p:animEffect transition="in" filter="strips(downLeft)">
                                      <p:cBhvr>
                                        <p:cTn id="23" dur="500"/>
                                        <p:tgtEl>
                                          <p:spTgt spid="334854"/>
                                        </p:tgtEl>
                                      </p:cBhvr>
                                    </p:animEffect>
                                  </p:childTnLst>
                                </p:cTn>
                              </p:par>
                            </p:childTnLst>
                          </p:cTn>
                        </p:par>
                        <p:par>
                          <p:cTn id="24" fill="hold" nodeType="afterGroup">
                            <p:stCondLst>
                              <p:cond delay="2500"/>
                            </p:stCondLst>
                            <p:childTnLst>
                              <p:par>
                                <p:cTn id="25" presetID="18" presetClass="entr" presetSubtype="12" fill="hold" grpId="0" nodeType="afterEffect">
                                  <p:stCondLst>
                                    <p:cond delay="0"/>
                                  </p:stCondLst>
                                  <p:childTnLst>
                                    <p:set>
                                      <p:cBhvr>
                                        <p:cTn id="26" dur="1" fill="hold">
                                          <p:stCondLst>
                                            <p:cond delay="0"/>
                                          </p:stCondLst>
                                        </p:cTn>
                                        <p:tgtEl>
                                          <p:spTgt spid="334855"/>
                                        </p:tgtEl>
                                        <p:attrNameLst>
                                          <p:attrName>style.visibility</p:attrName>
                                        </p:attrNameLst>
                                      </p:cBhvr>
                                      <p:to>
                                        <p:strVal val="visible"/>
                                      </p:to>
                                    </p:set>
                                    <p:animEffect transition="in" filter="strips(downLeft)">
                                      <p:cBhvr>
                                        <p:cTn id="27" dur="500"/>
                                        <p:tgtEl>
                                          <p:spTgt spid="3348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850" grpId="0" animBg="1" autoUpdateAnimBg="0"/>
      <p:bldP spid="334852" grpId="0" animBg="1" autoUpdateAnimBg="0"/>
      <p:bldP spid="334853" grpId="0" animBg="1" autoUpdateAnimBg="0"/>
      <p:bldP spid="334854" grpId="0" autoUpdateAnimBg="0"/>
      <p:bldP spid="334855"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Text Box 2"/>
          <p:cNvSpPr txBox="1">
            <a:spLocks noChangeArrowheads="1"/>
          </p:cNvSpPr>
          <p:nvPr/>
        </p:nvSpPr>
        <p:spPr bwMode="auto">
          <a:xfrm>
            <a:off x="74613" y="333375"/>
            <a:ext cx="4498975" cy="41275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defPPr>
              <a:defRPr lang="zh-CN"/>
            </a:defPPr>
            <a:lvl1pPr eaLnBrk="1" hangingPunct="1">
              <a:defRPr sz="2200">
                <a:latin typeface="Arial" pitchFamily="34" charset="0"/>
                <a:ea typeface="黑体" pitchFamily="49" charset="-122"/>
              </a:defRPr>
            </a:lvl1pPr>
          </a:lstStyle>
          <a:p>
            <a:r>
              <a:rPr lang="en-US" altLang="zh-CN" dirty="0" smtClean="0"/>
              <a:t>4</a:t>
            </a:r>
            <a:r>
              <a:rPr lang="zh-CN" altLang="en-US" dirty="0" smtClean="0"/>
              <a:t>．环型</a:t>
            </a:r>
            <a:r>
              <a:rPr lang="zh-CN" altLang="en-US" dirty="0"/>
              <a:t>结构（Ring）        </a:t>
            </a:r>
          </a:p>
        </p:txBody>
      </p:sp>
      <p:pic>
        <p:nvPicPr>
          <p:cNvPr id="3358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863" y="836613"/>
            <a:ext cx="2936875" cy="295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5876" name="Text Box 4"/>
          <p:cNvSpPr txBox="1">
            <a:spLocks noChangeArrowheads="1"/>
          </p:cNvSpPr>
          <p:nvPr/>
        </p:nvSpPr>
        <p:spPr bwMode="auto">
          <a:xfrm>
            <a:off x="395288" y="3968750"/>
            <a:ext cx="2754312" cy="396875"/>
          </a:xfrm>
          <a:prstGeom prst="rect">
            <a:avLst/>
          </a:prstGeom>
          <a:gradFill rotWithShape="1">
            <a:gsLst>
              <a:gs pos="0">
                <a:srgbClr val="FFFF00"/>
              </a:gs>
              <a:gs pos="100000">
                <a:schemeClr val="accent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ctr" eaLnBrk="1" hangingPunct="1"/>
            <a:r>
              <a:rPr lang="zh-CN" altLang="en-US" sz="2000" b="1">
                <a:solidFill>
                  <a:srgbClr val="D60093"/>
                </a:solidFill>
                <a:ea typeface="楷体_GB2312" pitchFamily="1" charset="-122"/>
              </a:rPr>
              <a:t> 环型拓扑结构</a:t>
            </a:r>
          </a:p>
        </p:txBody>
      </p:sp>
      <p:sp>
        <p:nvSpPr>
          <p:cNvPr id="335877" name="Text Box 5"/>
          <p:cNvSpPr txBox="1">
            <a:spLocks noChangeArrowheads="1"/>
          </p:cNvSpPr>
          <p:nvPr/>
        </p:nvSpPr>
        <p:spPr bwMode="auto">
          <a:xfrm>
            <a:off x="3627438" y="812800"/>
            <a:ext cx="5280025" cy="31393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200" dirty="0">
                <a:ea typeface="黑体" pitchFamily="49" charset="-122"/>
              </a:rPr>
              <a:t>        环型拓扑为一封闭的环状。这种拓扑网络结构采用非集中控制方式，各结点之间无主从关系。环中的信息单方向地绕环传送，途经环中的所有结点并回到始发结点。仅当信息中所含的接收方地址与途经结点的地址相同时，该信息才被接收，否则不予理睬。环型拓扑的网络上任一结点发出的信息，其他结点都可以收到，因此它采用的传输信道也叫广播式信道。        </a:t>
            </a:r>
          </a:p>
        </p:txBody>
      </p:sp>
      <p:sp>
        <p:nvSpPr>
          <p:cNvPr id="335878" name="Text Box 6"/>
          <p:cNvSpPr txBox="1">
            <a:spLocks noChangeArrowheads="1"/>
          </p:cNvSpPr>
          <p:nvPr/>
        </p:nvSpPr>
        <p:spPr bwMode="auto">
          <a:xfrm>
            <a:off x="3627438" y="3986213"/>
            <a:ext cx="4821237" cy="430887"/>
          </a:xfrm>
          <a:prstGeom prst="rect">
            <a:avLst/>
          </a:prstGeom>
          <a:gradFill rotWithShape="1">
            <a:gsLst>
              <a:gs pos="0">
                <a:srgbClr val="9933FF"/>
              </a:gs>
              <a:gs pos="100000">
                <a:schemeClr val="bg1"/>
              </a:gs>
            </a:gsLst>
            <a:lin ang="0" scaled="1"/>
          </a:gradFill>
          <a:ln w="38100">
            <a:solidFill>
              <a:schemeClr val="hlink"/>
            </a:solidFill>
            <a:prstDash val="sysDot"/>
            <a:miter lim="800000"/>
            <a:headEnd/>
            <a:tailEnd/>
          </a:ln>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200">
                <a:ea typeface="黑体" pitchFamily="49" charset="-122"/>
              </a:rPr>
              <a:t>        环型拓扑网络的优点和缺点：</a:t>
            </a:r>
          </a:p>
        </p:txBody>
      </p:sp>
      <p:sp>
        <p:nvSpPr>
          <p:cNvPr id="335879" name="Text Box 7"/>
          <p:cNvSpPr txBox="1">
            <a:spLocks noChangeArrowheads="1"/>
          </p:cNvSpPr>
          <p:nvPr/>
        </p:nvSpPr>
        <p:spPr bwMode="auto">
          <a:xfrm>
            <a:off x="74613" y="4518025"/>
            <a:ext cx="8997950" cy="2016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200">
                <a:ea typeface="黑体" pitchFamily="49" charset="-122"/>
              </a:rPr>
              <a:t>        环型拓扑网络结构比较简单、安装方便，传输率较高。但单环结构的可靠性较差，当某一结点出现故障时，会引起通信中断。有些网络系统为了提高通信效率和可靠性，采用了双环结构，即在原有的单环上再套一个环，使每个节点都具有两个接收通道。</a:t>
            </a:r>
          </a:p>
          <a:p>
            <a:pPr eaLnBrk="1" hangingPunct="1"/>
            <a:r>
              <a:rPr lang="zh-CN" altLang="en-US" sz="2200">
                <a:ea typeface="黑体" pitchFamily="49" charset="-122"/>
              </a:rPr>
              <a:t>        环型结构是组建大型、高速局域网的主干网常采用的拓扑结构，如光纤主干环网。</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35874"/>
                                        </p:tgtEl>
                                        <p:attrNameLst>
                                          <p:attrName>style.visibility</p:attrName>
                                        </p:attrNameLst>
                                      </p:cBhvr>
                                      <p:to>
                                        <p:strVal val="visible"/>
                                      </p:to>
                                    </p:set>
                                    <p:animEffect transition="in" filter="strips(downLeft)">
                                      <p:cBhvr>
                                        <p:cTn id="7" dur="500"/>
                                        <p:tgtEl>
                                          <p:spTgt spid="335874"/>
                                        </p:tgtEl>
                                      </p:cBhvr>
                                    </p:animEffect>
                                  </p:childTnLst>
                                </p:cTn>
                              </p:par>
                            </p:childTnLst>
                          </p:cTn>
                        </p:par>
                        <p:par>
                          <p:cTn id="8" fill="hold" nodeType="afterGroup">
                            <p:stCondLst>
                              <p:cond delay="500"/>
                            </p:stCondLst>
                            <p:childTnLst>
                              <p:par>
                                <p:cTn id="9" presetID="16" presetClass="entr" presetSubtype="26" fill="hold" nodeType="afterEffect">
                                  <p:stCondLst>
                                    <p:cond delay="0"/>
                                  </p:stCondLst>
                                  <p:childTnLst>
                                    <p:set>
                                      <p:cBhvr>
                                        <p:cTn id="10" dur="1" fill="hold">
                                          <p:stCondLst>
                                            <p:cond delay="0"/>
                                          </p:stCondLst>
                                        </p:cTn>
                                        <p:tgtEl>
                                          <p:spTgt spid="335875"/>
                                        </p:tgtEl>
                                        <p:attrNameLst>
                                          <p:attrName>style.visibility</p:attrName>
                                        </p:attrNameLst>
                                      </p:cBhvr>
                                      <p:to>
                                        <p:strVal val="visible"/>
                                      </p:to>
                                    </p:set>
                                    <p:animEffect transition="in" filter="barn(inHorizontal)">
                                      <p:cBhvr>
                                        <p:cTn id="11" dur="500"/>
                                        <p:tgtEl>
                                          <p:spTgt spid="335875"/>
                                        </p:tgtEl>
                                      </p:cBhvr>
                                    </p:animEffect>
                                  </p:childTnLst>
                                </p:cTn>
                              </p:par>
                            </p:childTnLst>
                          </p:cTn>
                        </p:par>
                        <p:par>
                          <p:cTn id="12" fill="hold" nodeType="afterGroup">
                            <p:stCondLst>
                              <p:cond delay="1000"/>
                            </p:stCondLst>
                            <p:childTnLst>
                              <p:par>
                                <p:cTn id="13" presetID="18" presetClass="entr" presetSubtype="12" fill="hold" grpId="0" nodeType="afterEffect">
                                  <p:stCondLst>
                                    <p:cond delay="0"/>
                                  </p:stCondLst>
                                  <p:childTnLst>
                                    <p:set>
                                      <p:cBhvr>
                                        <p:cTn id="14" dur="1" fill="hold">
                                          <p:stCondLst>
                                            <p:cond delay="0"/>
                                          </p:stCondLst>
                                        </p:cTn>
                                        <p:tgtEl>
                                          <p:spTgt spid="335876"/>
                                        </p:tgtEl>
                                        <p:attrNameLst>
                                          <p:attrName>style.visibility</p:attrName>
                                        </p:attrNameLst>
                                      </p:cBhvr>
                                      <p:to>
                                        <p:strVal val="visible"/>
                                      </p:to>
                                    </p:set>
                                    <p:animEffect transition="in" filter="strips(downLeft)">
                                      <p:cBhvr>
                                        <p:cTn id="15" dur="500"/>
                                        <p:tgtEl>
                                          <p:spTgt spid="335876"/>
                                        </p:tgtEl>
                                      </p:cBhvr>
                                    </p:animEffect>
                                  </p:childTnLst>
                                </p:cTn>
                              </p:par>
                            </p:childTnLst>
                          </p:cTn>
                        </p:par>
                        <p:par>
                          <p:cTn id="16" fill="hold" nodeType="afterGroup">
                            <p:stCondLst>
                              <p:cond delay="1500"/>
                            </p:stCondLst>
                            <p:childTnLst>
                              <p:par>
                                <p:cTn id="17" presetID="18" presetClass="entr" presetSubtype="12" fill="hold" grpId="0" nodeType="afterEffect">
                                  <p:stCondLst>
                                    <p:cond delay="0"/>
                                  </p:stCondLst>
                                  <p:childTnLst>
                                    <p:set>
                                      <p:cBhvr>
                                        <p:cTn id="18" dur="1" fill="hold">
                                          <p:stCondLst>
                                            <p:cond delay="0"/>
                                          </p:stCondLst>
                                        </p:cTn>
                                        <p:tgtEl>
                                          <p:spTgt spid="335877"/>
                                        </p:tgtEl>
                                        <p:attrNameLst>
                                          <p:attrName>style.visibility</p:attrName>
                                        </p:attrNameLst>
                                      </p:cBhvr>
                                      <p:to>
                                        <p:strVal val="visible"/>
                                      </p:to>
                                    </p:set>
                                    <p:animEffect transition="in" filter="strips(downLeft)">
                                      <p:cBhvr>
                                        <p:cTn id="19" dur="500"/>
                                        <p:tgtEl>
                                          <p:spTgt spid="335877"/>
                                        </p:tgtEl>
                                      </p:cBhvr>
                                    </p:animEffect>
                                  </p:childTnLst>
                                </p:cTn>
                              </p:par>
                            </p:childTnLst>
                          </p:cTn>
                        </p:par>
                        <p:par>
                          <p:cTn id="20" fill="hold" nodeType="afterGroup">
                            <p:stCondLst>
                              <p:cond delay="2000"/>
                            </p:stCondLst>
                            <p:childTnLst>
                              <p:par>
                                <p:cTn id="21" presetID="18" presetClass="entr" presetSubtype="12" fill="hold" grpId="0" nodeType="afterEffect">
                                  <p:stCondLst>
                                    <p:cond delay="0"/>
                                  </p:stCondLst>
                                  <p:childTnLst>
                                    <p:set>
                                      <p:cBhvr>
                                        <p:cTn id="22" dur="1" fill="hold">
                                          <p:stCondLst>
                                            <p:cond delay="0"/>
                                          </p:stCondLst>
                                        </p:cTn>
                                        <p:tgtEl>
                                          <p:spTgt spid="335878"/>
                                        </p:tgtEl>
                                        <p:attrNameLst>
                                          <p:attrName>style.visibility</p:attrName>
                                        </p:attrNameLst>
                                      </p:cBhvr>
                                      <p:to>
                                        <p:strVal val="visible"/>
                                      </p:to>
                                    </p:set>
                                    <p:animEffect transition="in" filter="strips(downLeft)">
                                      <p:cBhvr>
                                        <p:cTn id="23" dur="500"/>
                                        <p:tgtEl>
                                          <p:spTgt spid="335878"/>
                                        </p:tgtEl>
                                      </p:cBhvr>
                                    </p:animEffect>
                                  </p:childTnLst>
                                </p:cTn>
                              </p:par>
                            </p:childTnLst>
                          </p:cTn>
                        </p:par>
                        <p:par>
                          <p:cTn id="24" fill="hold" nodeType="afterGroup">
                            <p:stCondLst>
                              <p:cond delay="2500"/>
                            </p:stCondLst>
                            <p:childTnLst>
                              <p:par>
                                <p:cTn id="25" presetID="18" presetClass="entr" presetSubtype="12" fill="hold" grpId="0" nodeType="afterEffect">
                                  <p:stCondLst>
                                    <p:cond delay="0"/>
                                  </p:stCondLst>
                                  <p:childTnLst>
                                    <p:set>
                                      <p:cBhvr>
                                        <p:cTn id="26" dur="1" fill="hold">
                                          <p:stCondLst>
                                            <p:cond delay="0"/>
                                          </p:stCondLst>
                                        </p:cTn>
                                        <p:tgtEl>
                                          <p:spTgt spid="335879"/>
                                        </p:tgtEl>
                                        <p:attrNameLst>
                                          <p:attrName>style.visibility</p:attrName>
                                        </p:attrNameLst>
                                      </p:cBhvr>
                                      <p:to>
                                        <p:strVal val="visible"/>
                                      </p:to>
                                    </p:set>
                                    <p:animEffect transition="in" filter="strips(downLeft)">
                                      <p:cBhvr>
                                        <p:cTn id="27" dur="500"/>
                                        <p:tgtEl>
                                          <p:spTgt spid="3358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5874" grpId="0" animBg="1" autoUpdateAnimBg="0"/>
      <p:bldP spid="335876" grpId="0" animBg="1" autoUpdateAnimBg="0"/>
      <p:bldP spid="335877" grpId="0" animBg="1" autoUpdateAnimBg="0"/>
      <p:bldP spid="335878" grpId="0" animBg="1" autoUpdateAnimBg="0"/>
      <p:bldP spid="335879"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Text Box 2"/>
          <p:cNvSpPr txBox="1">
            <a:spLocks noChangeArrowheads="1"/>
          </p:cNvSpPr>
          <p:nvPr/>
        </p:nvSpPr>
        <p:spPr bwMode="auto">
          <a:xfrm>
            <a:off x="101600" y="279400"/>
            <a:ext cx="4350544" cy="442913"/>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defPPr>
              <a:defRPr lang="zh-CN"/>
            </a:defPPr>
            <a:lvl1pPr eaLnBrk="1" hangingPunct="1">
              <a:defRPr sz="2200">
                <a:latin typeface="Arial" pitchFamily="34" charset="0"/>
                <a:ea typeface="黑体" pitchFamily="49" charset="-122"/>
              </a:defRPr>
            </a:lvl1pPr>
          </a:lstStyle>
          <a:p>
            <a:r>
              <a:rPr lang="en-US" altLang="zh-CN" dirty="0" smtClean="0"/>
              <a:t>5</a:t>
            </a:r>
            <a:r>
              <a:rPr lang="zh-CN" altLang="en-US" dirty="0" smtClean="0"/>
              <a:t>．网型</a:t>
            </a:r>
            <a:r>
              <a:rPr lang="zh-CN" altLang="en-US" dirty="0"/>
              <a:t>结构（Mesh）</a:t>
            </a:r>
          </a:p>
        </p:txBody>
      </p:sp>
      <p:pic>
        <p:nvPicPr>
          <p:cNvPr id="3368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075" y="768350"/>
            <a:ext cx="3317875" cy="3335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6900" name="Text Box 4"/>
          <p:cNvSpPr txBox="1">
            <a:spLocks noChangeArrowheads="1"/>
          </p:cNvSpPr>
          <p:nvPr/>
        </p:nvSpPr>
        <p:spPr bwMode="auto">
          <a:xfrm>
            <a:off x="566738" y="4238625"/>
            <a:ext cx="2565400" cy="396875"/>
          </a:xfrm>
          <a:prstGeom prst="rect">
            <a:avLst/>
          </a:prstGeom>
          <a:gradFill rotWithShape="1">
            <a:gsLst>
              <a:gs pos="0">
                <a:srgbClr val="FFFF00"/>
              </a:gs>
              <a:gs pos="100000">
                <a:schemeClr val="accent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ctr" eaLnBrk="1" hangingPunct="1"/>
            <a:r>
              <a:rPr lang="zh-CN" altLang="en-US" sz="2000" b="1">
                <a:solidFill>
                  <a:srgbClr val="D60093"/>
                </a:solidFill>
                <a:ea typeface="楷体_GB2312" pitchFamily="1" charset="-122"/>
              </a:rPr>
              <a:t> 网型拓扑结构</a:t>
            </a:r>
          </a:p>
        </p:txBody>
      </p:sp>
      <p:sp>
        <p:nvSpPr>
          <p:cNvPr id="336901" name="Text Box 5"/>
          <p:cNvSpPr txBox="1">
            <a:spLocks noChangeArrowheads="1"/>
          </p:cNvSpPr>
          <p:nvPr/>
        </p:nvSpPr>
        <p:spPr bwMode="auto">
          <a:xfrm>
            <a:off x="3738563" y="774700"/>
            <a:ext cx="5360987" cy="3600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latinLnBrk="1" hangingPunct="1"/>
            <a:r>
              <a:rPr lang="zh-CN" altLang="en-US" sz="2300" dirty="0">
                <a:ea typeface="黑体" pitchFamily="49" charset="-122"/>
              </a:rPr>
              <a:t>        网型拓扑实际上是不规则形式，它主要用于广域网。网型拓扑中两任意结点之间的通信线路不是惟一的，若某条通路出现故障或拥挤阻塞时，可绕道其他通路传输信息，因此它的可靠性较高，但它的成本也较高。 </a:t>
            </a:r>
          </a:p>
          <a:p>
            <a:pPr eaLnBrk="1" latinLnBrk="1" hangingPunct="1"/>
            <a:r>
              <a:rPr lang="zh-CN" altLang="en-US" sz="2300" dirty="0">
                <a:ea typeface="黑体" pitchFamily="49" charset="-122"/>
              </a:rPr>
              <a:t>        </a:t>
            </a:r>
            <a:r>
              <a:rPr lang="zh-CN" altLang="en-US" sz="2300" dirty="0">
                <a:solidFill>
                  <a:srgbClr val="FFFF00"/>
                </a:solidFill>
                <a:ea typeface="黑体" pitchFamily="49" charset="-122"/>
              </a:rPr>
              <a:t>此种结构常用于广域网的主干网中。如我国的教育科研网(CERNET)、公用计算机互联网（CHINANET）、电子部金桥网（CHINAGBN）等。 </a:t>
            </a:r>
          </a:p>
        </p:txBody>
      </p:sp>
      <p:sp>
        <p:nvSpPr>
          <p:cNvPr id="336902" name="Text Box 6"/>
          <p:cNvSpPr txBox="1">
            <a:spLocks noChangeArrowheads="1"/>
          </p:cNvSpPr>
          <p:nvPr/>
        </p:nvSpPr>
        <p:spPr bwMode="auto">
          <a:xfrm>
            <a:off x="101600" y="4684713"/>
            <a:ext cx="8997950" cy="1495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latinLnBrk="1" hangingPunct="1"/>
            <a:r>
              <a:rPr lang="zh-CN" altLang="en-US" sz="2300">
                <a:ea typeface="黑体" pitchFamily="49" charset="-122"/>
              </a:rPr>
              <a:t>        另外一种网形拓扑是全互联型的。这种拓扑的特点是每一个结点都有一条链路与其他结点相连，所以它的可靠性非常高，但成本太高，除了特殊场合，一般较少使用。实际上复杂网络拓扑结构往往是星型、总线型和环型3种基本结构的组合。</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36898"/>
                                        </p:tgtEl>
                                        <p:attrNameLst>
                                          <p:attrName>style.visibility</p:attrName>
                                        </p:attrNameLst>
                                      </p:cBhvr>
                                      <p:to>
                                        <p:strVal val="visible"/>
                                      </p:to>
                                    </p:set>
                                    <p:animEffect transition="in" filter="strips(downLeft)">
                                      <p:cBhvr>
                                        <p:cTn id="7" dur="500"/>
                                        <p:tgtEl>
                                          <p:spTgt spid="336898"/>
                                        </p:tgtEl>
                                      </p:cBhvr>
                                    </p:animEffect>
                                  </p:childTnLst>
                                </p:cTn>
                              </p:par>
                            </p:childTnLst>
                          </p:cTn>
                        </p:par>
                        <p:par>
                          <p:cTn id="8" fill="hold" nodeType="afterGroup">
                            <p:stCondLst>
                              <p:cond delay="500"/>
                            </p:stCondLst>
                            <p:childTnLst>
                              <p:par>
                                <p:cTn id="9" presetID="16" presetClass="entr" presetSubtype="26" fill="hold" nodeType="afterEffect">
                                  <p:stCondLst>
                                    <p:cond delay="0"/>
                                  </p:stCondLst>
                                  <p:childTnLst>
                                    <p:set>
                                      <p:cBhvr>
                                        <p:cTn id="10" dur="1" fill="hold">
                                          <p:stCondLst>
                                            <p:cond delay="0"/>
                                          </p:stCondLst>
                                        </p:cTn>
                                        <p:tgtEl>
                                          <p:spTgt spid="336899"/>
                                        </p:tgtEl>
                                        <p:attrNameLst>
                                          <p:attrName>style.visibility</p:attrName>
                                        </p:attrNameLst>
                                      </p:cBhvr>
                                      <p:to>
                                        <p:strVal val="visible"/>
                                      </p:to>
                                    </p:set>
                                    <p:animEffect transition="in" filter="barn(inHorizontal)">
                                      <p:cBhvr>
                                        <p:cTn id="11" dur="500"/>
                                        <p:tgtEl>
                                          <p:spTgt spid="336899"/>
                                        </p:tgtEl>
                                      </p:cBhvr>
                                    </p:animEffect>
                                  </p:childTnLst>
                                </p:cTn>
                              </p:par>
                            </p:childTnLst>
                          </p:cTn>
                        </p:par>
                        <p:par>
                          <p:cTn id="12" fill="hold" nodeType="afterGroup">
                            <p:stCondLst>
                              <p:cond delay="1000"/>
                            </p:stCondLst>
                            <p:childTnLst>
                              <p:par>
                                <p:cTn id="13" presetID="18" presetClass="entr" presetSubtype="12" fill="hold" grpId="0" nodeType="afterEffect">
                                  <p:stCondLst>
                                    <p:cond delay="0"/>
                                  </p:stCondLst>
                                  <p:childTnLst>
                                    <p:set>
                                      <p:cBhvr>
                                        <p:cTn id="14" dur="1" fill="hold">
                                          <p:stCondLst>
                                            <p:cond delay="0"/>
                                          </p:stCondLst>
                                        </p:cTn>
                                        <p:tgtEl>
                                          <p:spTgt spid="336900"/>
                                        </p:tgtEl>
                                        <p:attrNameLst>
                                          <p:attrName>style.visibility</p:attrName>
                                        </p:attrNameLst>
                                      </p:cBhvr>
                                      <p:to>
                                        <p:strVal val="visible"/>
                                      </p:to>
                                    </p:set>
                                    <p:animEffect transition="in" filter="strips(downLeft)">
                                      <p:cBhvr>
                                        <p:cTn id="15" dur="500"/>
                                        <p:tgtEl>
                                          <p:spTgt spid="336900"/>
                                        </p:tgtEl>
                                      </p:cBhvr>
                                    </p:animEffect>
                                  </p:childTnLst>
                                </p:cTn>
                              </p:par>
                            </p:childTnLst>
                          </p:cTn>
                        </p:par>
                        <p:par>
                          <p:cTn id="16" fill="hold" nodeType="afterGroup">
                            <p:stCondLst>
                              <p:cond delay="1500"/>
                            </p:stCondLst>
                            <p:childTnLst>
                              <p:par>
                                <p:cTn id="17" presetID="18" presetClass="entr" presetSubtype="12" fill="hold" grpId="0" nodeType="afterEffect">
                                  <p:stCondLst>
                                    <p:cond delay="0"/>
                                  </p:stCondLst>
                                  <p:childTnLst>
                                    <p:set>
                                      <p:cBhvr>
                                        <p:cTn id="18" dur="1" fill="hold">
                                          <p:stCondLst>
                                            <p:cond delay="0"/>
                                          </p:stCondLst>
                                        </p:cTn>
                                        <p:tgtEl>
                                          <p:spTgt spid="336901"/>
                                        </p:tgtEl>
                                        <p:attrNameLst>
                                          <p:attrName>style.visibility</p:attrName>
                                        </p:attrNameLst>
                                      </p:cBhvr>
                                      <p:to>
                                        <p:strVal val="visible"/>
                                      </p:to>
                                    </p:set>
                                    <p:animEffect transition="in" filter="strips(downLeft)">
                                      <p:cBhvr>
                                        <p:cTn id="19" dur="500"/>
                                        <p:tgtEl>
                                          <p:spTgt spid="336901"/>
                                        </p:tgtEl>
                                      </p:cBhvr>
                                    </p:animEffect>
                                  </p:childTnLst>
                                </p:cTn>
                              </p:par>
                            </p:childTnLst>
                          </p:cTn>
                        </p:par>
                        <p:par>
                          <p:cTn id="20" fill="hold" nodeType="afterGroup">
                            <p:stCondLst>
                              <p:cond delay="2000"/>
                            </p:stCondLst>
                            <p:childTnLst>
                              <p:par>
                                <p:cTn id="21" presetID="18" presetClass="entr" presetSubtype="12" fill="hold" grpId="0" nodeType="afterEffect">
                                  <p:stCondLst>
                                    <p:cond delay="0"/>
                                  </p:stCondLst>
                                  <p:childTnLst>
                                    <p:set>
                                      <p:cBhvr>
                                        <p:cTn id="22" dur="1" fill="hold">
                                          <p:stCondLst>
                                            <p:cond delay="0"/>
                                          </p:stCondLst>
                                        </p:cTn>
                                        <p:tgtEl>
                                          <p:spTgt spid="336902"/>
                                        </p:tgtEl>
                                        <p:attrNameLst>
                                          <p:attrName>style.visibility</p:attrName>
                                        </p:attrNameLst>
                                      </p:cBhvr>
                                      <p:to>
                                        <p:strVal val="visible"/>
                                      </p:to>
                                    </p:set>
                                    <p:animEffect transition="in" filter="strips(downLeft)">
                                      <p:cBhvr>
                                        <p:cTn id="23" dur="500"/>
                                        <p:tgtEl>
                                          <p:spTgt spid="3369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6898" grpId="0" animBg="1" autoUpdateAnimBg="0"/>
      <p:bldP spid="336900" grpId="0" animBg="1" autoUpdateAnimBg="0"/>
      <p:bldP spid="336901" grpId="0" animBg="1" autoUpdateAnimBg="0"/>
      <p:bldP spid="336902"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Text Box 2"/>
          <p:cNvSpPr txBox="1">
            <a:spLocks noChangeArrowheads="1"/>
          </p:cNvSpPr>
          <p:nvPr/>
        </p:nvSpPr>
        <p:spPr bwMode="auto">
          <a:xfrm>
            <a:off x="71438" y="614199"/>
            <a:ext cx="8997950" cy="7413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latinLnBrk="1" hangingPunct="1"/>
            <a:r>
              <a:rPr lang="zh-CN" altLang="en-US" sz="2200" dirty="0">
                <a:ea typeface="黑体" pitchFamily="49" charset="-122"/>
              </a:rPr>
              <a:t>        局域网通常可划分 为网络硬件系统和软件系统两大部分，所涉及的网络组件主要有服务器、工作站、通信设备和软件系统等。</a:t>
            </a:r>
          </a:p>
        </p:txBody>
      </p:sp>
      <p:sp>
        <p:nvSpPr>
          <p:cNvPr id="339971" name="Text Box 3"/>
          <p:cNvSpPr txBox="1">
            <a:spLocks noChangeArrowheads="1"/>
          </p:cNvSpPr>
          <p:nvPr/>
        </p:nvSpPr>
        <p:spPr bwMode="auto">
          <a:xfrm>
            <a:off x="71438" y="1758458"/>
            <a:ext cx="8997950" cy="27923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latinLnBrk="1" hangingPunct="1"/>
            <a:r>
              <a:rPr lang="zh-CN" altLang="en-US" sz="2200" dirty="0">
                <a:ea typeface="黑体" pitchFamily="49" charset="-122"/>
              </a:rPr>
              <a:t>        </a:t>
            </a:r>
            <a:r>
              <a:rPr lang="zh-CN" altLang="en-US" sz="2200" dirty="0" smtClean="0">
                <a:ea typeface="黑体" pitchFamily="49" charset="-122"/>
              </a:rPr>
              <a:t>网络</a:t>
            </a:r>
            <a:r>
              <a:rPr lang="zh-CN" altLang="en-US" sz="2200" dirty="0">
                <a:ea typeface="黑体" pitchFamily="49" charset="-122"/>
              </a:rPr>
              <a:t>服务器是网络中为各类用户提供服务，并实话网络的各种管理的中心单元，也称为</a:t>
            </a:r>
            <a:r>
              <a:rPr lang="zh-CN" altLang="en-US" sz="2200" dirty="0">
                <a:solidFill>
                  <a:srgbClr val="FFFF00"/>
                </a:solidFill>
                <a:ea typeface="黑体" pitchFamily="49" charset="-122"/>
              </a:rPr>
              <a:t>主机（Host）</a:t>
            </a:r>
            <a:r>
              <a:rPr lang="zh-CN" altLang="en-US" sz="2200" dirty="0">
                <a:ea typeface="黑体" pitchFamily="49" charset="-122"/>
              </a:rPr>
              <a:t>。网络中可共享的资源大部分都集中在服务器中，同时服务器还要负责管理资源，管理多个用户的并发访问。根据在网络中所起的作用不同，服务器可分为文件服务器、数据库服务器、通信服务器及打印服务器等。在一个计算机网络中至少要有一个文件服务器。服务器可以是专用的，也可以是非专用的，一般使用高性能，特别是内存和外存容量较大、运算速度较快的计算机，在基于PC的局域网中也可以使用高档微型计算机。</a:t>
            </a:r>
          </a:p>
        </p:txBody>
      </p:sp>
      <p:sp>
        <p:nvSpPr>
          <p:cNvPr id="339972" name="Text Box 4"/>
          <p:cNvSpPr txBox="1">
            <a:spLocks noChangeArrowheads="1"/>
          </p:cNvSpPr>
          <p:nvPr/>
        </p:nvSpPr>
        <p:spPr bwMode="auto">
          <a:xfrm>
            <a:off x="71438" y="4953695"/>
            <a:ext cx="8997950" cy="14276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latinLnBrk="1" hangingPunct="1"/>
            <a:r>
              <a:rPr lang="zh-CN" altLang="en-US" sz="2200" dirty="0">
                <a:ea typeface="黑体" pitchFamily="49" charset="-122"/>
              </a:rPr>
              <a:t>        </a:t>
            </a:r>
            <a:r>
              <a:rPr lang="zh-CN" altLang="en-US" sz="2200" dirty="0" smtClean="0">
                <a:ea typeface="黑体" pitchFamily="49" charset="-122"/>
              </a:rPr>
              <a:t>网络</a:t>
            </a:r>
            <a:r>
              <a:rPr lang="zh-CN" altLang="en-US" sz="2200" dirty="0">
                <a:ea typeface="黑体" pitchFamily="49" charset="-122"/>
              </a:rPr>
              <a:t>工作站是可以共享网络资源的用户计算机，也可以称为网络终端设备，通常是一台微型计算机。一般情况下，一个工作站在退出网络后，可作为一台普通微型计算机使用，用来处理本地事务，工作站一旦联网就可以使用网络服务器提供的各种共享资源。</a:t>
            </a:r>
          </a:p>
        </p:txBody>
      </p:sp>
      <p:sp>
        <p:nvSpPr>
          <p:cNvPr id="326661" name="Rectangle 5"/>
          <p:cNvSpPr>
            <a:spLocks noChangeArrowheads="1"/>
          </p:cNvSpPr>
          <p:nvPr/>
        </p:nvSpPr>
        <p:spPr bwMode="auto">
          <a:xfrm>
            <a:off x="71438" y="195263"/>
            <a:ext cx="4498975" cy="434975"/>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200" dirty="0">
                <a:latin typeface="Arial" pitchFamily="34" charset="0"/>
                <a:ea typeface="黑体" pitchFamily="49" charset="-122"/>
              </a:rPr>
              <a:t> </a:t>
            </a:r>
            <a:r>
              <a:rPr lang="en-US" altLang="zh-CN" sz="2200" dirty="0" smtClean="0">
                <a:latin typeface="Arial" pitchFamily="34" charset="0"/>
                <a:ea typeface="黑体" pitchFamily="49" charset="-122"/>
              </a:rPr>
              <a:t>8.2.</a:t>
            </a:r>
            <a:r>
              <a:rPr lang="zh-CN" altLang="en-US" sz="2200" dirty="0">
                <a:latin typeface="Arial" pitchFamily="34" charset="0"/>
                <a:ea typeface="黑体" pitchFamily="49" charset="-122"/>
              </a:rPr>
              <a:t>2</a:t>
            </a:r>
            <a:r>
              <a:rPr lang="en-US" altLang="zh-CN" sz="2200" dirty="0">
                <a:latin typeface="Arial" pitchFamily="34" charset="0"/>
                <a:ea typeface="黑体" pitchFamily="49" charset="-122"/>
              </a:rPr>
              <a:t>  </a:t>
            </a:r>
            <a:r>
              <a:rPr lang="zh-CN" altLang="en-US" sz="2200" dirty="0">
                <a:latin typeface="Arial" pitchFamily="34" charset="0"/>
                <a:ea typeface="黑体" pitchFamily="49" charset="-122"/>
              </a:rPr>
              <a:t>局域网的组成</a:t>
            </a:r>
          </a:p>
        </p:txBody>
      </p:sp>
      <p:sp>
        <p:nvSpPr>
          <p:cNvPr id="6" name="Rectangle 5"/>
          <p:cNvSpPr>
            <a:spLocks noChangeArrowheads="1"/>
          </p:cNvSpPr>
          <p:nvPr/>
        </p:nvSpPr>
        <p:spPr bwMode="auto">
          <a:xfrm>
            <a:off x="71438" y="1339522"/>
            <a:ext cx="4498975" cy="434975"/>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p>
            <a:pPr eaLnBrk="1" hangingPunct="1"/>
            <a:r>
              <a:rPr lang="en-US" altLang="zh-CN" sz="2200" dirty="0" smtClean="0">
                <a:latin typeface="Arial" pitchFamily="34" charset="0"/>
                <a:ea typeface="黑体" pitchFamily="49" charset="-122"/>
              </a:rPr>
              <a:t>1</a:t>
            </a:r>
            <a:r>
              <a:rPr lang="zh-CN" altLang="en-US" sz="2200" dirty="0" smtClean="0">
                <a:latin typeface="Arial" pitchFamily="34" charset="0"/>
                <a:ea typeface="黑体" pitchFamily="49" charset="-122"/>
              </a:rPr>
              <a:t>．服务器</a:t>
            </a:r>
            <a:endParaRPr lang="zh-CN" altLang="en-US" sz="2200" dirty="0">
              <a:latin typeface="Arial" pitchFamily="34" charset="0"/>
              <a:ea typeface="黑体" pitchFamily="49" charset="-122"/>
            </a:endParaRPr>
          </a:p>
        </p:txBody>
      </p:sp>
      <p:sp>
        <p:nvSpPr>
          <p:cNvPr id="7" name="Rectangle 5"/>
          <p:cNvSpPr>
            <a:spLocks noChangeArrowheads="1"/>
          </p:cNvSpPr>
          <p:nvPr/>
        </p:nvSpPr>
        <p:spPr bwMode="auto">
          <a:xfrm>
            <a:off x="71438" y="4534757"/>
            <a:ext cx="4498975" cy="434975"/>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p>
            <a:pPr eaLnBrk="1" hangingPunct="1"/>
            <a:r>
              <a:rPr lang="en-US" altLang="zh-CN" sz="2200" dirty="0" smtClean="0">
                <a:latin typeface="Arial" pitchFamily="34" charset="0"/>
                <a:ea typeface="黑体" pitchFamily="49" charset="-122"/>
              </a:rPr>
              <a:t>2</a:t>
            </a:r>
            <a:r>
              <a:rPr lang="zh-CN" altLang="en-US" sz="2200" dirty="0" smtClean="0">
                <a:latin typeface="Arial" pitchFamily="34" charset="0"/>
                <a:ea typeface="黑体" pitchFamily="49" charset="-122"/>
              </a:rPr>
              <a:t>．工作站</a:t>
            </a:r>
            <a:endParaRPr lang="zh-CN" altLang="en-US" sz="2200" dirty="0">
              <a:latin typeface="Arial" pitchFamily="34" charset="0"/>
              <a:ea typeface="黑体"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39970"/>
                                        </p:tgtEl>
                                        <p:attrNameLst>
                                          <p:attrName>style.visibility</p:attrName>
                                        </p:attrNameLst>
                                      </p:cBhvr>
                                      <p:to>
                                        <p:strVal val="visible"/>
                                      </p:to>
                                    </p:set>
                                    <p:animEffect transition="in" filter="strips(downLeft)">
                                      <p:cBhvr>
                                        <p:cTn id="7" dur="500"/>
                                        <p:tgtEl>
                                          <p:spTgt spid="339970"/>
                                        </p:tgtEl>
                                      </p:cBhvr>
                                    </p:animEffect>
                                  </p:childTnLst>
                                </p:cTn>
                              </p:par>
                            </p:childTnLst>
                          </p:cTn>
                        </p:par>
                        <p:par>
                          <p:cTn id="8" fill="hold" nodeType="afterGroup">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339971"/>
                                        </p:tgtEl>
                                        <p:attrNameLst>
                                          <p:attrName>style.visibility</p:attrName>
                                        </p:attrNameLst>
                                      </p:cBhvr>
                                      <p:to>
                                        <p:strVal val="visible"/>
                                      </p:to>
                                    </p:set>
                                    <p:animEffect transition="in" filter="strips(downLeft)">
                                      <p:cBhvr>
                                        <p:cTn id="11" dur="500"/>
                                        <p:tgtEl>
                                          <p:spTgt spid="339971"/>
                                        </p:tgtEl>
                                      </p:cBhvr>
                                    </p:animEffect>
                                  </p:childTnLst>
                                </p:cTn>
                              </p:par>
                            </p:childTnLst>
                          </p:cTn>
                        </p:par>
                        <p:par>
                          <p:cTn id="12" fill="hold" nodeType="afterGroup">
                            <p:stCondLst>
                              <p:cond delay="1000"/>
                            </p:stCondLst>
                            <p:childTnLst>
                              <p:par>
                                <p:cTn id="13" presetID="18" presetClass="entr" presetSubtype="12" fill="hold" grpId="0" nodeType="afterEffect">
                                  <p:stCondLst>
                                    <p:cond delay="0"/>
                                  </p:stCondLst>
                                  <p:childTnLst>
                                    <p:set>
                                      <p:cBhvr>
                                        <p:cTn id="14" dur="1" fill="hold">
                                          <p:stCondLst>
                                            <p:cond delay="0"/>
                                          </p:stCondLst>
                                        </p:cTn>
                                        <p:tgtEl>
                                          <p:spTgt spid="339972"/>
                                        </p:tgtEl>
                                        <p:attrNameLst>
                                          <p:attrName>style.visibility</p:attrName>
                                        </p:attrNameLst>
                                      </p:cBhvr>
                                      <p:to>
                                        <p:strVal val="visible"/>
                                      </p:to>
                                    </p:set>
                                    <p:animEffect transition="in" filter="strips(downLeft)">
                                      <p:cBhvr>
                                        <p:cTn id="15" dur="500"/>
                                        <p:tgtEl>
                                          <p:spTgt spid="3399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970" grpId="0" autoUpdateAnimBg="0"/>
      <p:bldP spid="339971" grpId="0" autoUpdateAnimBg="0"/>
      <p:bldP spid="339972"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Text Box 2"/>
          <p:cNvSpPr txBox="1">
            <a:spLocks noChangeArrowheads="1"/>
          </p:cNvSpPr>
          <p:nvPr/>
        </p:nvSpPr>
        <p:spPr bwMode="auto">
          <a:xfrm>
            <a:off x="71438" y="116632"/>
            <a:ext cx="8997950"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latinLnBrk="1" hangingPunct="1"/>
            <a:r>
              <a:rPr lang="zh-CN" altLang="en-US" sz="2100" dirty="0">
                <a:ea typeface="黑体" pitchFamily="49" charset="-122"/>
              </a:rPr>
              <a:t>        ⑴网络适配器</a:t>
            </a:r>
          </a:p>
          <a:p>
            <a:pPr eaLnBrk="1" latinLnBrk="1" hangingPunct="1"/>
            <a:r>
              <a:rPr lang="zh-CN" altLang="en-US" sz="2100" dirty="0">
                <a:ea typeface="黑体" pitchFamily="49" charset="-122"/>
              </a:rPr>
              <a:t>        网络适配器简称网卡，它是计算机与网络之间的物理链路，其作用是在计算机与网络之间提供数据传输功能。要使计算机连接到网络中，就必须在计算机中安装网卡。</a:t>
            </a:r>
          </a:p>
        </p:txBody>
      </p:sp>
      <p:pic>
        <p:nvPicPr>
          <p:cNvPr id="3409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392" y="1577534"/>
            <a:ext cx="3699073" cy="2242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0996" name="Picture 4" descr="网络基础必修课 图解网卡硬件篇一（图八）"/>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2371" y="1577534"/>
            <a:ext cx="171132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0997" name="Picture 5"/>
          <p:cNvPicPr>
            <a:picLocks noChangeAspect="1" noChangeArrowheads="1"/>
          </p:cNvPicPr>
          <p:nvPr/>
        </p:nvPicPr>
        <p:blipFill>
          <a:blip r:embed="rId4">
            <a:extLst>
              <a:ext uri="{28A0092B-C50C-407E-A947-70E740481C1C}">
                <a14:useLocalDpi xmlns:a14="http://schemas.microsoft.com/office/drawing/2010/main" val="0"/>
              </a:ext>
            </a:extLst>
          </a:blip>
          <a:srcRect t="28896"/>
          <a:stretch>
            <a:fillRect/>
          </a:stretch>
        </p:blipFill>
        <p:spPr bwMode="auto">
          <a:xfrm>
            <a:off x="2478272" y="2009622"/>
            <a:ext cx="2664296" cy="1855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0998" name="Text Box 6"/>
          <p:cNvSpPr txBox="1">
            <a:spLocks noChangeArrowheads="1"/>
          </p:cNvSpPr>
          <p:nvPr/>
        </p:nvSpPr>
        <p:spPr bwMode="auto">
          <a:xfrm>
            <a:off x="903472" y="3865223"/>
            <a:ext cx="3149600" cy="4154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eaLnBrk="1" latinLnBrk="1" hangingPunct="1">
              <a:defRPr sz="210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dirty="0"/>
              <a:t>普通网卡与光纤网卡</a:t>
            </a:r>
          </a:p>
        </p:txBody>
      </p:sp>
      <p:sp>
        <p:nvSpPr>
          <p:cNvPr id="8" name="Text Box 2"/>
          <p:cNvSpPr txBox="1">
            <a:spLocks noChangeArrowheads="1"/>
          </p:cNvSpPr>
          <p:nvPr/>
        </p:nvSpPr>
        <p:spPr bwMode="auto">
          <a:xfrm>
            <a:off x="71438" y="4194249"/>
            <a:ext cx="8997950" cy="2598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latinLnBrk="1" hangingPunct="1"/>
            <a:r>
              <a:rPr lang="zh-CN" altLang="en-US" sz="2100" dirty="0">
                <a:ea typeface="黑体" pitchFamily="49" charset="-122"/>
              </a:rPr>
              <a:t>        ⑵中继器</a:t>
            </a:r>
          </a:p>
          <a:p>
            <a:pPr eaLnBrk="1" latinLnBrk="1" hangingPunct="1"/>
            <a:r>
              <a:rPr lang="zh-CN" altLang="en-US" sz="2100" dirty="0">
                <a:ea typeface="黑体" pitchFamily="49" charset="-122"/>
              </a:rPr>
              <a:t>        中继器又称为转发器，中继器工作在物理层，实现主干线间的连接。中继器的主要作用是：避免干线上传输信号衰减而失真，对传输信号实现整形和放大，并按原来的传输方向重新发送数据。它的主要</a:t>
            </a:r>
            <a:r>
              <a:rPr lang="zh-CN" altLang="en-US" sz="2100" dirty="0">
                <a:solidFill>
                  <a:srgbClr val="FFFF00"/>
                </a:solidFill>
                <a:ea typeface="黑体" pitchFamily="49" charset="-122"/>
              </a:rPr>
              <a:t>优点</a:t>
            </a:r>
            <a:r>
              <a:rPr lang="zh-CN" altLang="en-US" sz="2100" dirty="0">
                <a:ea typeface="黑体" pitchFamily="49" charset="-122"/>
              </a:rPr>
              <a:t>体现在延长干线距离，扩展局域网覆盖范围。</a:t>
            </a:r>
          </a:p>
          <a:p>
            <a:pPr eaLnBrk="1" latinLnBrk="1" hangingPunct="1"/>
            <a:r>
              <a:rPr lang="zh-CN" altLang="en-US" sz="2100" dirty="0">
                <a:ea typeface="黑体" pitchFamily="49" charset="-122"/>
              </a:rPr>
              <a:t>        中继器有单口中继器和多口中继器之分，集线器Hub就属于多口中继器。中继器可实行级联，级联的深度为4，即在同一干线上最多允许有4个中继器。</a:t>
            </a:r>
          </a:p>
          <a:p>
            <a:pPr eaLnBrk="1" latinLnBrk="1" hangingPunct="1"/>
            <a:r>
              <a:rPr lang="zh-CN" altLang="en-US" sz="2100" dirty="0">
                <a:ea typeface="黑体" pitchFamily="49" charset="-122"/>
              </a:rPr>
              <a:t>        中继器的外观如右图所示。</a:t>
            </a:r>
          </a:p>
        </p:txBody>
      </p:sp>
      <p:sp>
        <p:nvSpPr>
          <p:cNvPr id="9" name="Text Box 3"/>
          <p:cNvSpPr txBox="1">
            <a:spLocks noChangeArrowheads="1"/>
          </p:cNvSpPr>
          <p:nvPr/>
        </p:nvSpPr>
        <p:spPr bwMode="auto">
          <a:xfrm>
            <a:off x="6943175" y="3820048"/>
            <a:ext cx="1018290" cy="42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eaLnBrk="1" latinLnBrk="1" hangingPunct="1">
              <a:defRPr sz="210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dirty="0"/>
              <a:t>中继器</a:t>
            </a:r>
          </a:p>
        </p:txBody>
      </p:sp>
      <p:pic>
        <p:nvPicPr>
          <p:cNvPr id="1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74295" y="1174309"/>
            <a:ext cx="1978025" cy="210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5" descr="CA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09757" y="2243522"/>
            <a:ext cx="2659631" cy="138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40994"/>
                                        </p:tgtEl>
                                        <p:attrNameLst>
                                          <p:attrName>style.visibility</p:attrName>
                                        </p:attrNameLst>
                                      </p:cBhvr>
                                      <p:to>
                                        <p:strVal val="visible"/>
                                      </p:to>
                                    </p:set>
                                    <p:animEffect transition="in" filter="strips(downLeft)">
                                      <p:cBhvr>
                                        <p:cTn id="7" dur="500"/>
                                        <p:tgtEl>
                                          <p:spTgt spid="340994"/>
                                        </p:tgtEl>
                                      </p:cBhvr>
                                    </p:animEffect>
                                  </p:childTnLst>
                                </p:cTn>
                              </p:par>
                            </p:childTnLst>
                          </p:cTn>
                        </p:par>
                        <p:par>
                          <p:cTn id="8" fill="hold" nodeType="afterGroup">
                            <p:stCondLst>
                              <p:cond delay="500"/>
                            </p:stCondLst>
                            <p:childTnLst>
                              <p:par>
                                <p:cTn id="9" presetID="16" presetClass="entr" presetSubtype="26" fill="hold" nodeType="afterEffect">
                                  <p:stCondLst>
                                    <p:cond delay="0"/>
                                  </p:stCondLst>
                                  <p:childTnLst>
                                    <p:set>
                                      <p:cBhvr>
                                        <p:cTn id="10" dur="1" fill="hold">
                                          <p:stCondLst>
                                            <p:cond delay="0"/>
                                          </p:stCondLst>
                                        </p:cTn>
                                        <p:tgtEl>
                                          <p:spTgt spid="340995"/>
                                        </p:tgtEl>
                                        <p:attrNameLst>
                                          <p:attrName>style.visibility</p:attrName>
                                        </p:attrNameLst>
                                      </p:cBhvr>
                                      <p:to>
                                        <p:strVal val="visible"/>
                                      </p:to>
                                    </p:set>
                                    <p:animEffect transition="in" filter="barn(inHorizontal)">
                                      <p:cBhvr>
                                        <p:cTn id="11" dur="1000"/>
                                        <p:tgtEl>
                                          <p:spTgt spid="340995"/>
                                        </p:tgtEl>
                                      </p:cBhvr>
                                    </p:animEffect>
                                  </p:childTnLst>
                                </p:cTn>
                              </p:par>
                            </p:childTnLst>
                          </p:cTn>
                        </p:par>
                        <p:par>
                          <p:cTn id="12" fill="hold" nodeType="afterGroup">
                            <p:stCondLst>
                              <p:cond delay="1500"/>
                            </p:stCondLst>
                            <p:childTnLst>
                              <p:par>
                                <p:cTn id="13" presetID="16" presetClass="entr" presetSubtype="26" fill="hold" nodeType="afterEffect">
                                  <p:stCondLst>
                                    <p:cond delay="0"/>
                                  </p:stCondLst>
                                  <p:childTnLst>
                                    <p:set>
                                      <p:cBhvr>
                                        <p:cTn id="14" dur="1" fill="hold">
                                          <p:stCondLst>
                                            <p:cond delay="0"/>
                                          </p:stCondLst>
                                        </p:cTn>
                                        <p:tgtEl>
                                          <p:spTgt spid="340997"/>
                                        </p:tgtEl>
                                        <p:attrNameLst>
                                          <p:attrName>style.visibility</p:attrName>
                                        </p:attrNameLst>
                                      </p:cBhvr>
                                      <p:to>
                                        <p:strVal val="visible"/>
                                      </p:to>
                                    </p:set>
                                    <p:animEffect transition="in" filter="barn(inHorizontal)">
                                      <p:cBhvr>
                                        <p:cTn id="15" dur="1000"/>
                                        <p:tgtEl>
                                          <p:spTgt spid="340997"/>
                                        </p:tgtEl>
                                      </p:cBhvr>
                                    </p:animEffect>
                                  </p:childTnLst>
                                </p:cTn>
                              </p:par>
                            </p:childTnLst>
                          </p:cTn>
                        </p:par>
                        <p:par>
                          <p:cTn id="16" fill="hold" nodeType="afterGroup">
                            <p:stCondLst>
                              <p:cond delay="2500"/>
                            </p:stCondLst>
                            <p:childTnLst>
                              <p:par>
                                <p:cTn id="17" presetID="16" presetClass="entr" presetSubtype="26" fill="hold" nodeType="afterEffect">
                                  <p:stCondLst>
                                    <p:cond delay="0"/>
                                  </p:stCondLst>
                                  <p:childTnLst>
                                    <p:set>
                                      <p:cBhvr>
                                        <p:cTn id="18" dur="1" fill="hold">
                                          <p:stCondLst>
                                            <p:cond delay="0"/>
                                          </p:stCondLst>
                                        </p:cTn>
                                        <p:tgtEl>
                                          <p:spTgt spid="340996"/>
                                        </p:tgtEl>
                                        <p:attrNameLst>
                                          <p:attrName>style.visibility</p:attrName>
                                        </p:attrNameLst>
                                      </p:cBhvr>
                                      <p:to>
                                        <p:strVal val="visible"/>
                                      </p:to>
                                    </p:set>
                                    <p:animEffect transition="in" filter="barn(inHorizontal)">
                                      <p:cBhvr>
                                        <p:cTn id="19" dur="1000"/>
                                        <p:tgtEl>
                                          <p:spTgt spid="340996"/>
                                        </p:tgtEl>
                                      </p:cBhvr>
                                    </p:animEffect>
                                  </p:childTnLst>
                                </p:cTn>
                              </p:par>
                            </p:childTnLst>
                          </p:cTn>
                        </p:par>
                        <p:par>
                          <p:cTn id="20" fill="hold" nodeType="afterGroup">
                            <p:stCondLst>
                              <p:cond delay="3500"/>
                            </p:stCondLst>
                            <p:childTnLst>
                              <p:par>
                                <p:cTn id="21" presetID="18" presetClass="entr" presetSubtype="12" fill="hold" grpId="0" nodeType="afterEffect">
                                  <p:stCondLst>
                                    <p:cond delay="0"/>
                                  </p:stCondLst>
                                  <p:childTnLst>
                                    <p:set>
                                      <p:cBhvr>
                                        <p:cTn id="22" dur="1" fill="hold">
                                          <p:stCondLst>
                                            <p:cond delay="0"/>
                                          </p:stCondLst>
                                        </p:cTn>
                                        <p:tgtEl>
                                          <p:spTgt spid="340998"/>
                                        </p:tgtEl>
                                        <p:attrNameLst>
                                          <p:attrName>style.visibility</p:attrName>
                                        </p:attrNameLst>
                                      </p:cBhvr>
                                      <p:to>
                                        <p:strVal val="visible"/>
                                      </p:to>
                                    </p:set>
                                    <p:animEffect transition="in" filter="strips(downLeft)">
                                      <p:cBhvr>
                                        <p:cTn id="23" dur="500"/>
                                        <p:tgtEl>
                                          <p:spTgt spid="340998"/>
                                        </p:tgtEl>
                                      </p:cBhvr>
                                    </p:animEffect>
                                  </p:childTnLst>
                                </p:cTn>
                              </p:par>
                            </p:childTnLst>
                          </p:cTn>
                        </p:par>
                        <p:par>
                          <p:cTn id="24" fill="hold">
                            <p:stCondLst>
                              <p:cond delay="4000"/>
                            </p:stCondLst>
                            <p:childTnLst>
                              <p:par>
                                <p:cTn id="25" presetID="18" presetClass="entr" presetSubtype="1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trips(downLeft)">
                                      <p:cBhvr>
                                        <p:cTn id="27" dur="500"/>
                                        <p:tgtEl>
                                          <p:spTgt spid="8"/>
                                        </p:tgtEl>
                                      </p:cBhvr>
                                    </p:animEffect>
                                  </p:childTnLst>
                                </p:cTn>
                              </p:par>
                            </p:childTnLst>
                          </p:cTn>
                        </p:par>
                        <p:par>
                          <p:cTn id="28" fill="hold">
                            <p:stCondLst>
                              <p:cond delay="4500"/>
                            </p:stCondLst>
                            <p:childTnLst>
                              <p:par>
                                <p:cTn id="29" presetID="16" presetClass="entr" presetSubtype="26"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arn(inHorizontal)">
                                      <p:cBhvr>
                                        <p:cTn id="31" dur="1000"/>
                                        <p:tgtEl>
                                          <p:spTgt spid="10"/>
                                        </p:tgtEl>
                                      </p:cBhvr>
                                    </p:animEffect>
                                  </p:childTnLst>
                                </p:cTn>
                              </p:par>
                            </p:childTnLst>
                          </p:cTn>
                        </p:par>
                        <p:par>
                          <p:cTn id="32" fill="hold">
                            <p:stCondLst>
                              <p:cond delay="5500"/>
                            </p:stCondLst>
                            <p:childTnLst>
                              <p:par>
                                <p:cTn id="33" presetID="18" presetClass="entr" presetSubtype="12"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strips(downLeft)">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0994" grpId="0" autoUpdateAnimBg="0"/>
      <p:bldP spid="340998" grpId="0" autoUpdateAnimBg="0"/>
      <p:bldP spid="8" grpId="0" autoUpdateAnimBg="0"/>
      <p:bldP spid="9"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Text Box 2"/>
          <p:cNvSpPr txBox="1">
            <a:spLocks noChangeArrowheads="1"/>
          </p:cNvSpPr>
          <p:nvPr/>
        </p:nvSpPr>
        <p:spPr bwMode="auto">
          <a:xfrm>
            <a:off x="71438" y="188913"/>
            <a:ext cx="8997950" cy="1392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latinLnBrk="1" hangingPunct="1"/>
            <a:r>
              <a:rPr lang="zh-CN" altLang="en-US" sz="2100">
                <a:ea typeface="黑体" pitchFamily="49" charset="-122"/>
              </a:rPr>
              <a:t>        ⑶集线器</a:t>
            </a:r>
          </a:p>
          <a:p>
            <a:pPr eaLnBrk="1" latinLnBrk="1" hangingPunct="1"/>
            <a:r>
              <a:rPr lang="zh-CN" altLang="en-US" sz="2100">
                <a:ea typeface="黑体" pitchFamily="49" charset="-122"/>
              </a:rPr>
              <a:t>        集线器(Hub)又称集中器，是多口中继器。把它作为一个中心节点，可用它连接多条传输媒体。其优点是当某条传输媒体发生故障时，不会影响到其他的节点。</a:t>
            </a:r>
          </a:p>
        </p:txBody>
      </p:sp>
      <p:sp>
        <p:nvSpPr>
          <p:cNvPr id="343043" name="Text Box 3"/>
          <p:cNvSpPr txBox="1">
            <a:spLocks noChangeArrowheads="1"/>
          </p:cNvSpPr>
          <p:nvPr/>
        </p:nvSpPr>
        <p:spPr bwMode="auto">
          <a:xfrm>
            <a:off x="5868019" y="5065228"/>
            <a:ext cx="2808437" cy="3693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latinLnBrk="1" hangingPunct="1"/>
            <a:r>
              <a:rPr lang="zh-CN" altLang="en-US" dirty="0" smtClean="0">
                <a:ea typeface="黑体" pitchFamily="49" charset="-122"/>
              </a:rPr>
              <a:t>多口</a:t>
            </a:r>
            <a:r>
              <a:rPr lang="zh-CN" altLang="en-US" dirty="0">
                <a:ea typeface="黑体" pitchFamily="49" charset="-122"/>
              </a:rPr>
              <a:t>集线器和光纤集线器</a:t>
            </a:r>
          </a:p>
        </p:txBody>
      </p:sp>
      <p:pic>
        <p:nvPicPr>
          <p:cNvPr id="329734" name="Picture 6" descr="200811281119183638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080" y="2781201"/>
            <a:ext cx="1622425"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9735" name="Picture 7" descr="35175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2555" y="3068538"/>
            <a:ext cx="2232025" cy="181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9736" name="Picture 8" descr="10837533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92080" y="1412776"/>
            <a:ext cx="1655763" cy="124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9737" name="Picture 9" descr="2007061322415099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76405" y="1733451"/>
            <a:ext cx="1908175"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2"/>
          <p:cNvSpPr txBox="1">
            <a:spLocks noChangeArrowheads="1"/>
          </p:cNvSpPr>
          <p:nvPr/>
        </p:nvSpPr>
        <p:spPr bwMode="auto">
          <a:xfrm>
            <a:off x="71438" y="1556793"/>
            <a:ext cx="5148634" cy="23500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latinLnBrk="1" hangingPunct="1"/>
            <a:r>
              <a:rPr lang="zh-CN" altLang="en-US" sz="2100" dirty="0">
                <a:ea typeface="黑体" pitchFamily="49" charset="-122"/>
              </a:rPr>
              <a:t>         ⑷交换机</a:t>
            </a:r>
          </a:p>
          <a:p>
            <a:pPr eaLnBrk="1" latinLnBrk="1" hangingPunct="1"/>
            <a:r>
              <a:rPr lang="zh-CN" altLang="en-US" sz="2100" dirty="0">
                <a:ea typeface="黑体" pitchFamily="49" charset="-122"/>
              </a:rPr>
              <a:t>        交换机可以称做“智能型集线器”，采用交换技术，为所连接的设备同时建立多条专用线路，当两个终端互相通信时并不影响其他终端的工作，使网络的性能得到大大提高</a:t>
            </a:r>
            <a:r>
              <a:rPr lang="zh-CN" altLang="en-US" sz="2100" dirty="0" smtClean="0">
                <a:ea typeface="黑体" pitchFamily="49" charset="-122"/>
              </a:rPr>
              <a:t>。        </a:t>
            </a:r>
            <a:endParaRPr lang="zh-CN" altLang="en-US" sz="2100" dirty="0">
              <a:ea typeface="黑体" pitchFamily="49" charset="-122"/>
            </a:endParaRPr>
          </a:p>
          <a:p>
            <a:pPr eaLnBrk="1" latinLnBrk="1" hangingPunct="1"/>
            <a:r>
              <a:rPr lang="zh-CN" altLang="en-US" sz="2100" dirty="0">
                <a:ea typeface="黑体" pitchFamily="49" charset="-122"/>
              </a:rPr>
              <a:t>        交换机的外观如下图所示。</a:t>
            </a:r>
          </a:p>
        </p:txBody>
      </p:sp>
      <p:pic>
        <p:nvPicPr>
          <p:cNvPr id="11" name="Picture 3" descr="mds9216a_ds_v4_c_pic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7419" y="4175125"/>
            <a:ext cx="3959225" cy="126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4"/>
          <p:cNvSpPr txBox="1">
            <a:spLocks noChangeArrowheads="1"/>
          </p:cNvSpPr>
          <p:nvPr/>
        </p:nvSpPr>
        <p:spPr bwMode="auto">
          <a:xfrm>
            <a:off x="1871575" y="5580396"/>
            <a:ext cx="1512168" cy="3693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latinLnBrk="1" hangingPunct="1">
              <a:defRPr sz="210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1800" dirty="0" smtClean="0"/>
              <a:t>交换机</a:t>
            </a:r>
            <a:r>
              <a:rPr lang="zh-CN" altLang="en-US" sz="1800" dirty="0"/>
              <a:t>外观</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43042"/>
                                        </p:tgtEl>
                                        <p:attrNameLst>
                                          <p:attrName>style.visibility</p:attrName>
                                        </p:attrNameLst>
                                      </p:cBhvr>
                                      <p:to>
                                        <p:strVal val="visible"/>
                                      </p:to>
                                    </p:set>
                                    <p:animEffect transition="in" filter="strips(downLeft)">
                                      <p:cBhvr>
                                        <p:cTn id="7" dur="500"/>
                                        <p:tgtEl>
                                          <p:spTgt spid="343042"/>
                                        </p:tgtEl>
                                      </p:cBhvr>
                                    </p:animEffect>
                                  </p:childTnLst>
                                </p:cTn>
                              </p:par>
                            </p:childTnLst>
                          </p:cTn>
                        </p:par>
                        <p:par>
                          <p:cTn id="8" fill="hold" nodeType="afterGroup">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343043"/>
                                        </p:tgtEl>
                                        <p:attrNameLst>
                                          <p:attrName>style.visibility</p:attrName>
                                        </p:attrNameLst>
                                      </p:cBhvr>
                                      <p:to>
                                        <p:strVal val="visible"/>
                                      </p:to>
                                    </p:set>
                                    <p:animEffect transition="in" filter="strips(downLeft)">
                                      <p:cBhvr>
                                        <p:cTn id="11" dur="500"/>
                                        <p:tgtEl>
                                          <p:spTgt spid="343043"/>
                                        </p:tgtEl>
                                      </p:cBhvr>
                                    </p:animEffect>
                                  </p:childTnLst>
                                </p:cTn>
                              </p:par>
                            </p:childTnLst>
                          </p:cTn>
                        </p:par>
                        <p:par>
                          <p:cTn id="12" fill="hold">
                            <p:stCondLst>
                              <p:cond delay="1000"/>
                            </p:stCondLst>
                            <p:childTnLst>
                              <p:par>
                                <p:cTn id="13" presetID="18" presetClass="entr" presetSubtype="12"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strips(downLeft)">
                                      <p:cBhvr>
                                        <p:cTn id="15" dur="500"/>
                                        <p:tgtEl>
                                          <p:spTgt spid="10"/>
                                        </p:tgtEl>
                                      </p:cBhvr>
                                    </p:animEffect>
                                  </p:childTnLst>
                                </p:cTn>
                              </p:par>
                            </p:childTnLst>
                          </p:cTn>
                        </p:par>
                        <p:par>
                          <p:cTn id="16" fill="hold">
                            <p:stCondLst>
                              <p:cond delay="1500"/>
                            </p:stCondLst>
                            <p:childTnLst>
                              <p:par>
                                <p:cTn id="17" presetID="16" presetClass="entr" presetSubtype="26"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Horizontal)">
                                      <p:cBhvr>
                                        <p:cTn id="19" dur="1000"/>
                                        <p:tgtEl>
                                          <p:spTgt spid="11"/>
                                        </p:tgtEl>
                                      </p:cBhvr>
                                    </p:animEffect>
                                  </p:childTnLst>
                                </p:cTn>
                              </p:par>
                            </p:childTnLst>
                          </p:cTn>
                        </p:par>
                        <p:par>
                          <p:cTn id="20" fill="hold">
                            <p:stCondLst>
                              <p:cond delay="2500"/>
                            </p:stCondLst>
                            <p:childTnLst>
                              <p:par>
                                <p:cTn id="21" presetID="18" presetClass="entr" presetSubtype="12"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strips(downLeft)">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3042" grpId="0" autoUpdateAnimBg="0"/>
      <p:bldP spid="343043" grpId="0" animBg="1" autoUpdateAnimBg="0"/>
      <p:bldP spid="10" grpId="0" autoUpdateAnimBg="0"/>
      <p:bldP spid="12"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166688" y="174625"/>
            <a:ext cx="1668462" cy="641350"/>
          </a:xfrm>
          <a:prstGeom prst="rect">
            <a:avLst/>
          </a:prstGeom>
          <a:gradFill rotWithShape="0">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sz="3600">
                <a:ea typeface="黑体" pitchFamily="49" charset="-122"/>
                <a:hlinkClick r:id="rId2" action="ppaction://hlinkfile"/>
              </a:rPr>
              <a:t>目录</a:t>
            </a:r>
            <a:r>
              <a:rPr lang="zh-CN" sz="3600">
                <a:ea typeface="黑体" pitchFamily="49" charset="-122"/>
              </a:rPr>
              <a:t> </a:t>
            </a:r>
          </a:p>
        </p:txBody>
      </p:sp>
      <p:sp>
        <p:nvSpPr>
          <p:cNvPr id="4099" name="Line 3"/>
          <p:cNvSpPr>
            <a:spLocks noChangeShapeType="1"/>
          </p:cNvSpPr>
          <p:nvPr/>
        </p:nvSpPr>
        <p:spPr bwMode="auto">
          <a:xfrm rot="5400000">
            <a:off x="-1236662" y="3460750"/>
            <a:ext cx="6858000" cy="0"/>
          </a:xfrm>
          <a:prstGeom prst="line">
            <a:avLst/>
          </a:prstGeom>
          <a:noFill/>
          <a:ln w="76200"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4100" name="Text Box 4">
            <a:hlinkClick r:id="" action="ppaction://noaction"/>
          </p:cNvPr>
          <p:cNvSpPr txBox="1">
            <a:spLocks noChangeArrowheads="1"/>
          </p:cNvSpPr>
          <p:nvPr/>
        </p:nvSpPr>
        <p:spPr bwMode="auto">
          <a:xfrm>
            <a:off x="166688" y="2997200"/>
            <a:ext cx="1884362" cy="341632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t>教师在讲解时，可重点介绍第 1 章中的第 3~4节、</a:t>
            </a:r>
            <a:r>
              <a:rPr lang="zh-CN" altLang="en-US" sz="2400" dirty="0" smtClean="0"/>
              <a:t>第</a:t>
            </a:r>
            <a:r>
              <a:rPr lang="en-US" altLang="zh-CN" sz="2400" dirty="0" smtClean="0"/>
              <a:t>2</a:t>
            </a:r>
            <a:r>
              <a:rPr lang="zh-CN" altLang="en-US" sz="2400" dirty="0" smtClean="0"/>
              <a:t>、</a:t>
            </a:r>
            <a:r>
              <a:rPr lang="en-US" altLang="zh-CN" sz="2400" dirty="0" smtClean="0"/>
              <a:t>3</a:t>
            </a:r>
            <a:r>
              <a:rPr lang="zh-CN" altLang="en-US" sz="2400" dirty="0" smtClean="0"/>
              <a:t>、</a:t>
            </a:r>
            <a:r>
              <a:rPr lang="en-US" altLang="zh-CN" sz="2400" dirty="0" smtClean="0"/>
              <a:t>4</a:t>
            </a:r>
            <a:r>
              <a:rPr lang="zh-CN" altLang="en-US" sz="2400" dirty="0" smtClean="0"/>
              <a:t>、</a:t>
            </a:r>
            <a:r>
              <a:rPr lang="en-US" altLang="zh-CN" sz="2400" dirty="0" smtClean="0"/>
              <a:t>5</a:t>
            </a:r>
            <a:r>
              <a:rPr lang="zh-CN" altLang="en-US" sz="2400" dirty="0" smtClean="0"/>
              <a:t>、</a:t>
            </a:r>
            <a:r>
              <a:rPr lang="en-US" altLang="zh-CN" sz="2400" dirty="0" smtClean="0"/>
              <a:t>6</a:t>
            </a:r>
            <a:r>
              <a:rPr lang="zh-CN" altLang="en-US" sz="2400" dirty="0" smtClean="0"/>
              <a:t>和</a:t>
            </a:r>
            <a:r>
              <a:rPr lang="en-US" altLang="zh-CN" sz="2400" dirty="0" smtClean="0"/>
              <a:t>8</a:t>
            </a:r>
            <a:r>
              <a:rPr lang="zh-CN" altLang="en-US" sz="2400" dirty="0" smtClean="0"/>
              <a:t>章</a:t>
            </a:r>
            <a:r>
              <a:rPr lang="zh-CN" altLang="en-US" sz="2400" dirty="0"/>
              <a:t>，第1、</a:t>
            </a:r>
            <a:r>
              <a:rPr lang="zh-CN" altLang="en-US" sz="2400" dirty="0" smtClean="0"/>
              <a:t>2、</a:t>
            </a:r>
            <a:r>
              <a:rPr lang="en-US" altLang="zh-CN" sz="2400" dirty="0" smtClean="0"/>
              <a:t>7</a:t>
            </a:r>
            <a:r>
              <a:rPr lang="zh-CN" altLang="en-US" sz="2400" dirty="0" smtClean="0"/>
              <a:t>、</a:t>
            </a:r>
            <a:r>
              <a:rPr lang="en-US" altLang="zh-CN" sz="2400" dirty="0" smtClean="0"/>
              <a:t>9</a:t>
            </a:r>
            <a:r>
              <a:rPr lang="zh-CN" altLang="en-US" sz="2400" dirty="0" smtClean="0"/>
              <a:t>章</a:t>
            </a:r>
            <a:r>
              <a:rPr lang="zh-CN" altLang="en-US" sz="2400" dirty="0"/>
              <a:t>部分内容自学。</a:t>
            </a:r>
          </a:p>
        </p:txBody>
      </p:sp>
      <p:grpSp>
        <p:nvGrpSpPr>
          <p:cNvPr id="4101" name="Group 5"/>
          <p:cNvGrpSpPr>
            <a:grpSpLocks/>
          </p:cNvGrpSpPr>
          <p:nvPr/>
        </p:nvGrpSpPr>
        <p:grpSpPr bwMode="auto">
          <a:xfrm>
            <a:off x="2411413" y="385589"/>
            <a:ext cx="5919787" cy="438150"/>
            <a:chOff x="0" y="0"/>
            <a:chExt cx="2994" cy="276"/>
          </a:xfrm>
        </p:grpSpPr>
        <p:sp>
          <p:nvSpPr>
            <p:cNvPr id="4182" name="AutoShape 6"/>
            <p:cNvSpPr>
              <a:spLocks noChangeArrowheads="1"/>
            </p:cNvSpPr>
            <p:nvPr/>
          </p:nvSpPr>
          <p:spPr bwMode="auto">
            <a:xfrm>
              <a:off x="0" y="8"/>
              <a:ext cx="2952" cy="236"/>
            </a:xfrm>
            <a:prstGeom prst="roundRect">
              <a:avLst>
                <a:gd name="adj" fmla="val 50000"/>
              </a:avLst>
            </a:prstGeom>
            <a:gradFill rotWithShape="1">
              <a:gsLst>
                <a:gs pos="0">
                  <a:srgbClr val="FFFFFF">
                    <a:alpha val="0"/>
                  </a:srgbClr>
                </a:gs>
                <a:gs pos="100000">
                  <a:schemeClr val="accent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sp>
          <p:nvSpPr>
            <p:cNvPr id="4183" name="AutoShape 7"/>
            <p:cNvSpPr>
              <a:spLocks noChangeArrowheads="1"/>
            </p:cNvSpPr>
            <p:nvPr/>
          </p:nvSpPr>
          <p:spPr bwMode="auto">
            <a:xfrm>
              <a:off x="0" y="0"/>
              <a:ext cx="2994" cy="276"/>
            </a:xfrm>
            <a:prstGeom prst="roundRect">
              <a:avLst>
                <a:gd name="adj" fmla="val 50000"/>
              </a:avLst>
            </a:pr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grpSp>
          <p:nvGrpSpPr>
            <p:cNvPr id="4184" name="Group 8"/>
            <p:cNvGrpSpPr>
              <a:grpSpLocks/>
            </p:cNvGrpSpPr>
            <p:nvPr/>
          </p:nvGrpSpPr>
          <p:grpSpPr bwMode="auto">
            <a:xfrm>
              <a:off x="46" y="80"/>
              <a:ext cx="150" cy="150"/>
              <a:chOff x="0" y="0"/>
              <a:chExt cx="160" cy="160"/>
            </a:xfrm>
          </p:grpSpPr>
          <p:pic>
            <p:nvPicPr>
              <p:cNvPr id="4185" name="Picture 9"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86" name="Group 10"/>
              <p:cNvGrpSpPr>
                <a:grpSpLocks/>
              </p:cNvGrpSpPr>
              <p:nvPr/>
            </p:nvGrpSpPr>
            <p:grpSpPr bwMode="auto">
              <a:xfrm>
                <a:off x="19" y="3"/>
                <a:ext cx="126" cy="126"/>
                <a:chOff x="0" y="0"/>
                <a:chExt cx="144" cy="144"/>
              </a:xfrm>
            </p:grpSpPr>
            <p:sp>
              <p:nvSpPr>
                <p:cNvPr id="5131" name="Oval 11"/>
                <p:cNvSpPr>
                  <a:spLocks noChangeArrowheads="1"/>
                </p:cNvSpPr>
                <p:nvPr/>
              </p:nvSpPr>
              <p:spPr bwMode="auto">
                <a:xfrm>
                  <a:off x="0" y="0"/>
                  <a:ext cx="144" cy="144"/>
                </a:xfrm>
                <a:prstGeom prst="ellipse">
                  <a:avLst/>
                </a:prstGeom>
                <a:gradFill rotWithShape="1">
                  <a:gsLst>
                    <a:gs pos="0">
                      <a:srgbClr val="FFFFFF"/>
                    </a:gs>
                    <a:gs pos="50000">
                      <a:schemeClr val="accent1"/>
                    </a:gs>
                    <a:gs pos="100000">
                      <a:srgbClr val="FFFFFF"/>
                    </a:gs>
                  </a:gsLst>
                  <a:lin ang="5400000" scaled="1"/>
                </a:gradFill>
                <a:ln w="6350" cmpd="sng">
                  <a:solidFill>
                    <a:schemeClr val="accent1"/>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88" name="Oval 12"/>
                <p:cNvSpPr>
                  <a:spLocks noChangeArrowheads="1"/>
                </p:cNvSpPr>
                <p:nvPr/>
              </p:nvSpPr>
              <p:spPr bwMode="auto">
                <a:xfrm>
                  <a:off x="19" y="20"/>
                  <a:ext cx="106" cy="10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2" name="Group 13"/>
          <p:cNvGrpSpPr>
            <a:grpSpLocks/>
          </p:cNvGrpSpPr>
          <p:nvPr/>
        </p:nvGrpSpPr>
        <p:grpSpPr bwMode="auto">
          <a:xfrm>
            <a:off x="2411413" y="1060277"/>
            <a:ext cx="5919787" cy="438150"/>
            <a:chOff x="0" y="0"/>
            <a:chExt cx="2994" cy="276"/>
          </a:xfrm>
        </p:grpSpPr>
        <p:sp>
          <p:nvSpPr>
            <p:cNvPr id="4175" name="AutoShape 14"/>
            <p:cNvSpPr>
              <a:spLocks noChangeArrowheads="1"/>
            </p:cNvSpPr>
            <p:nvPr/>
          </p:nvSpPr>
          <p:spPr bwMode="auto">
            <a:xfrm>
              <a:off x="0" y="10"/>
              <a:ext cx="2952" cy="236"/>
            </a:xfrm>
            <a:prstGeom prst="roundRect">
              <a:avLst>
                <a:gd name="adj" fmla="val 50000"/>
              </a:avLst>
            </a:prstGeom>
            <a:gradFill rotWithShape="1">
              <a:gsLst>
                <a:gs pos="0">
                  <a:srgbClr val="FFFFFF">
                    <a:alpha val="0"/>
                  </a:srgbClr>
                </a:gs>
                <a:gs pos="100000">
                  <a:schemeClr va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sp>
          <p:nvSpPr>
            <p:cNvPr id="4176" name="AutoShape 15"/>
            <p:cNvSpPr>
              <a:spLocks noChangeArrowheads="1"/>
            </p:cNvSpPr>
            <p:nvPr/>
          </p:nvSpPr>
          <p:spPr bwMode="auto">
            <a:xfrm>
              <a:off x="0" y="0"/>
              <a:ext cx="2994" cy="276"/>
            </a:xfrm>
            <a:prstGeom prst="roundRect">
              <a:avLst>
                <a:gd name="adj" fmla="val 50000"/>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grpSp>
          <p:nvGrpSpPr>
            <p:cNvPr id="4177" name="Group 16"/>
            <p:cNvGrpSpPr>
              <a:grpSpLocks/>
            </p:cNvGrpSpPr>
            <p:nvPr/>
          </p:nvGrpSpPr>
          <p:grpSpPr bwMode="auto">
            <a:xfrm>
              <a:off x="46" y="83"/>
              <a:ext cx="150" cy="150"/>
              <a:chOff x="0" y="0"/>
              <a:chExt cx="160" cy="160"/>
            </a:xfrm>
          </p:grpSpPr>
          <p:pic>
            <p:nvPicPr>
              <p:cNvPr id="4178" name="Picture 17"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79" name="Group 18"/>
              <p:cNvGrpSpPr>
                <a:grpSpLocks/>
              </p:cNvGrpSpPr>
              <p:nvPr/>
            </p:nvGrpSpPr>
            <p:grpSpPr bwMode="auto">
              <a:xfrm>
                <a:off x="19" y="3"/>
                <a:ext cx="126" cy="126"/>
                <a:chOff x="0" y="0"/>
                <a:chExt cx="144" cy="144"/>
              </a:xfrm>
            </p:grpSpPr>
            <p:sp>
              <p:nvSpPr>
                <p:cNvPr id="5139" name="Oval 19"/>
                <p:cNvSpPr>
                  <a:spLocks noChangeArrowheads="1"/>
                </p:cNvSpPr>
                <p:nvPr/>
              </p:nvSpPr>
              <p:spPr bwMode="auto">
                <a:xfrm>
                  <a:off x="0" y="0"/>
                  <a:ext cx="144" cy="144"/>
                </a:xfrm>
                <a:prstGeom prst="ellipse">
                  <a:avLst/>
                </a:prstGeom>
                <a:gradFill rotWithShape="1">
                  <a:gsLst>
                    <a:gs pos="0">
                      <a:srgbClr val="FFFFFF"/>
                    </a:gs>
                    <a:gs pos="50000">
                      <a:schemeClr val="hlink"/>
                    </a:gs>
                    <a:gs pos="100000">
                      <a:srgbClr val="FFFFFF"/>
                    </a:gs>
                  </a:gsLst>
                  <a:lin ang="5400000" scaled="1"/>
                </a:gradFill>
                <a:ln w="6350" cmpd="sng">
                  <a:solidFill>
                    <a:schemeClr va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81" name="Oval 20"/>
                <p:cNvSpPr>
                  <a:spLocks noChangeArrowheads="1"/>
                </p:cNvSpPr>
                <p:nvPr/>
              </p:nvSpPr>
              <p:spPr bwMode="auto">
                <a:xfrm>
                  <a:off x="19" y="20"/>
                  <a:ext cx="106" cy="104"/>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3" name="Group 21"/>
          <p:cNvGrpSpPr>
            <a:grpSpLocks/>
          </p:cNvGrpSpPr>
          <p:nvPr/>
        </p:nvGrpSpPr>
        <p:grpSpPr bwMode="auto">
          <a:xfrm>
            <a:off x="2411413" y="1734964"/>
            <a:ext cx="5919787" cy="438150"/>
            <a:chOff x="0" y="0"/>
            <a:chExt cx="2994" cy="276"/>
          </a:xfrm>
        </p:grpSpPr>
        <p:sp>
          <p:nvSpPr>
            <p:cNvPr id="4168" name="AutoShape 22"/>
            <p:cNvSpPr>
              <a:spLocks noChangeArrowheads="1"/>
            </p:cNvSpPr>
            <p:nvPr/>
          </p:nvSpPr>
          <p:spPr bwMode="auto">
            <a:xfrm>
              <a:off x="0" y="12"/>
              <a:ext cx="2952" cy="236"/>
            </a:xfrm>
            <a:prstGeom prst="roundRect">
              <a:avLst>
                <a:gd name="adj" fmla="val 50000"/>
              </a:avLst>
            </a:prstGeom>
            <a:gradFill rotWithShape="1">
              <a:gsLst>
                <a:gs pos="0">
                  <a:srgbClr val="FFFFFF">
                    <a:alpha val="0"/>
                  </a:srgb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sp>
          <p:nvSpPr>
            <p:cNvPr id="4169" name="AutoShape 23"/>
            <p:cNvSpPr>
              <a:spLocks noChangeArrowheads="1"/>
            </p:cNvSpPr>
            <p:nvPr/>
          </p:nvSpPr>
          <p:spPr bwMode="auto">
            <a:xfrm>
              <a:off x="0" y="0"/>
              <a:ext cx="2994" cy="276"/>
            </a:xfrm>
            <a:prstGeom prst="roundRect">
              <a:avLst>
                <a:gd name="adj" fmla="val 50000"/>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grpSp>
          <p:nvGrpSpPr>
            <p:cNvPr id="4170" name="Group 24"/>
            <p:cNvGrpSpPr>
              <a:grpSpLocks/>
            </p:cNvGrpSpPr>
            <p:nvPr/>
          </p:nvGrpSpPr>
          <p:grpSpPr bwMode="auto">
            <a:xfrm>
              <a:off x="46" y="86"/>
              <a:ext cx="150" cy="150"/>
              <a:chOff x="0" y="0"/>
              <a:chExt cx="160" cy="160"/>
            </a:xfrm>
          </p:grpSpPr>
          <p:pic>
            <p:nvPicPr>
              <p:cNvPr id="4171" name="Picture 25"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72" name="Group 26"/>
              <p:cNvGrpSpPr>
                <a:grpSpLocks/>
              </p:cNvGrpSpPr>
              <p:nvPr/>
            </p:nvGrpSpPr>
            <p:grpSpPr bwMode="auto">
              <a:xfrm>
                <a:off x="19" y="3"/>
                <a:ext cx="126" cy="126"/>
                <a:chOff x="0" y="0"/>
                <a:chExt cx="144" cy="144"/>
              </a:xfrm>
            </p:grpSpPr>
            <p:sp>
              <p:nvSpPr>
                <p:cNvPr id="5147" name="Oval 27"/>
                <p:cNvSpPr>
                  <a:spLocks noChangeArrowheads="1"/>
                </p:cNvSpPr>
                <p:nvPr/>
              </p:nvSpPr>
              <p:spPr bwMode="auto">
                <a:xfrm>
                  <a:off x="0" y="0"/>
                  <a:ext cx="144" cy="144"/>
                </a:xfrm>
                <a:prstGeom prst="ellipse">
                  <a:avLst/>
                </a:prstGeom>
                <a:gradFill rotWithShape="1">
                  <a:gsLst>
                    <a:gs pos="0">
                      <a:srgbClr val="FFFFFF"/>
                    </a:gs>
                    <a:gs pos="50000">
                      <a:schemeClr val="folHlink"/>
                    </a:gs>
                    <a:gs pos="100000">
                      <a:srgbClr val="FFFFFF"/>
                    </a:gs>
                  </a:gsLst>
                  <a:lin ang="5400000" scaled="1"/>
                </a:gradFill>
                <a:ln w="6350" cmpd="sng">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74" name="Oval 28"/>
                <p:cNvSpPr>
                  <a:spLocks noChangeArrowheads="1"/>
                </p:cNvSpPr>
                <p:nvPr/>
              </p:nvSpPr>
              <p:spPr bwMode="auto">
                <a:xfrm>
                  <a:off x="19" y="20"/>
                  <a:ext cx="106" cy="104"/>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5" name="Group 37"/>
          <p:cNvGrpSpPr>
            <a:grpSpLocks/>
          </p:cNvGrpSpPr>
          <p:nvPr/>
        </p:nvGrpSpPr>
        <p:grpSpPr bwMode="auto">
          <a:xfrm>
            <a:off x="2411413" y="2348880"/>
            <a:ext cx="5919787" cy="438150"/>
            <a:chOff x="0" y="0"/>
            <a:chExt cx="2994" cy="276"/>
          </a:xfrm>
        </p:grpSpPr>
        <p:sp>
          <p:nvSpPr>
            <p:cNvPr id="4154" name="AutoShape 38"/>
            <p:cNvSpPr>
              <a:spLocks noChangeArrowheads="1"/>
            </p:cNvSpPr>
            <p:nvPr/>
          </p:nvSpPr>
          <p:spPr bwMode="auto">
            <a:xfrm>
              <a:off x="0" y="15"/>
              <a:ext cx="2952" cy="236"/>
            </a:xfrm>
            <a:prstGeom prst="roundRect">
              <a:avLst>
                <a:gd name="adj" fmla="val 50000"/>
              </a:avLst>
            </a:prstGeom>
            <a:gradFill rotWithShape="1">
              <a:gsLst>
                <a:gs pos="0">
                  <a:srgbClr val="FFFFFF">
                    <a:alpha val="0"/>
                  </a:srgbClr>
                </a:gs>
                <a:gs pos="100000">
                  <a:schemeClr val="accent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sp>
          <p:nvSpPr>
            <p:cNvPr id="4155" name="AutoShape 39"/>
            <p:cNvSpPr>
              <a:spLocks noChangeArrowheads="1"/>
            </p:cNvSpPr>
            <p:nvPr/>
          </p:nvSpPr>
          <p:spPr bwMode="auto">
            <a:xfrm>
              <a:off x="0" y="0"/>
              <a:ext cx="2994" cy="276"/>
            </a:xfrm>
            <a:prstGeom prst="roundRect">
              <a:avLst>
                <a:gd name="adj" fmla="val 50000"/>
              </a:avLst>
            </a:pr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grpSp>
          <p:nvGrpSpPr>
            <p:cNvPr id="4156" name="Group 40"/>
            <p:cNvGrpSpPr>
              <a:grpSpLocks/>
            </p:cNvGrpSpPr>
            <p:nvPr/>
          </p:nvGrpSpPr>
          <p:grpSpPr bwMode="auto">
            <a:xfrm>
              <a:off x="46" y="91"/>
              <a:ext cx="150" cy="150"/>
              <a:chOff x="0" y="0"/>
              <a:chExt cx="160" cy="160"/>
            </a:xfrm>
          </p:grpSpPr>
          <p:pic>
            <p:nvPicPr>
              <p:cNvPr id="4157" name="Picture 41"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58" name="Group 42"/>
              <p:cNvGrpSpPr>
                <a:grpSpLocks/>
              </p:cNvGrpSpPr>
              <p:nvPr/>
            </p:nvGrpSpPr>
            <p:grpSpPr bwMode="auto">
              <a:xfrm>
                <a:off x="19" y="3"/>
                <a:ext cx="126" cy="126"/>
                <a:chOff x="0" y="0"/>
                <a:chExt cx="144" cy="144"/>
              </a:xfrm>
            </p:grpSpPr>
            <p:sp>
              <p:nvSpPr>
                <p:cNvPr id="5163" name="Oval 43"/>
                <p:cNvSpPr>
                  <a:spLocks noChangeArrowheads="1"/>
                </p:cNvSpPr>
                <p:nvPr/>
              </p:nvSpPr>
              <p:spPr bwMode="auto">
                <a:xfrm>
                  <a:off x="0" y="0"/>
                  <a:ext cx="144" cy="144"/>
                </a:xfrm>
                <a:prstGeom prst="ellipse">
                  <a:avLst/>
                </a:prstGeom>
                <a:gradFill rotWithShape="1">
                  <a:gsLst>
                    <a:gs pos="0">
                      <a:srgbClr val="FFFFFF"/>
                    </a:gs>
                    <a:gs pos="50000">
                      <a:schemeClr val="accent1"/>
                    </a:gs>
                    <a:gs pos="100000">
                      <a:srgbClr val="FFFFFF"/>
                    </a:gs>
                  </a:gsLst>
                  <a:lin ang="5400000" scaled="1"/>
                </a:gradFill>
                <a:ln w="6350" cmpd="sng">
                  <a:solidFill>
                    <a:schemeClr val="accent1"/>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60" name="Oval 44"/>
                <p:cNvSpPr>
                  <a:spLocks noChangeArrowheads="1"/>
                </p:cNvSpPr>
                <p:nvPr/>
              </p:nvSpPr>
              <p:spPr bwMode="auto">
                <a:xfrm>
                  <a:off x="19" y="20"/>
                  <a:ext cx="106" cy="10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6" name="Group 45"/>
          <p:cNvGrpSpPr>
            <a:grpSpLocks/>
          </p:cNvGrpSpPr>
          <p:nvPr/>
        </p:nvGrpSpPr>
        <p:grpSpPr bwMode="auto">
          <a:xfrm>
            <a:off x="2411413" y="3023568"/>
            <a:ext cx="5919787" cy="438150"/>
            <a:chOff x="0" y="0"/>
            <a:chExt cx="2994" cy="276"/>
          </a:xfrm>
        </p:grpSpPr>
        <p:sp>
          <p:nvSpPr>
            <p:cNvPr id="4148" name="AutoShape 46"/>
            <p:cNvSpPr>
              <a:spLocks noChangeArrowheads="1"/>
            </p:cNvSpPr>
            <p:nvPr/>
          </p:nvSpPr>
          <p:spPr bwMode="auto">
            <a:xfrm>
              <a:off x="0" y="17"/>
              <a:ext cx="2952" cy="236"/>
            </a:xfrm>
            <a:prstGeom prst="roundRect">
              <a:avLst>
                <a:gd name="adj" fmla="val 50000"/>
              </a:avLst>
            </a:prstGeom>
            <a:gradFill rotWithShape="1">
              <a:gsLst>
                <a:gs pos="0">
                  <a:srgbClr val="FFFFFF">
                    <a:alpha val="0"/>
                  </a:srgbClr>
                </a:gs>
                <a:gs pos="100000">
                  <a:schemeClr va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sp>
          <p:nvSpPr>
            <p:cNvPr id="4149" name="AutoShape 47"/>
            <p:cNvSpPr>
              <a:spLocks noChangeArrowheads="1"/>
            </p:cNvSpPr>
            <p:nvPr/>
          </p:nvSpPr>
          <p:spPr bwMode="auto">
            <a:xfrm>
              <a:off x="0" y="0"/>
              <a:ext cx="2994" cy="276"/>
            </a:xfrm>
            <a:prstGeom prst="roundRect">
              <a:avLst>
                <a:gd name="adj" fmla="val 50000"/>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pic>
          <p:nvPicPr>
            <p:cNvPr id="4150" name="Picture 48"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 y="94"/>
              <a:ext cx="15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51" name="Group 49"/>
            <p:cNvGrpSpPr>
              <a:grpSpLocks/>
            </p:cNvGrpSpPr>
            <p:nvPr/>
          </p:nvGrpSpPr>
          <p:grpSpPr bwMode="auto">
            <a:xfrm>
              <a:off x="46" y="94"/>
              <a:ext cx="118" cy="118"/>
              <a:chOff x="0" y="0"/>
              <a:chExt cx="144" cy="144"/>
            </a:xfrm>
          </p:grpSpPr>
          <p:sp>
            <p:nvSpPr>
              <p:cNvPr id="5170" name="Oval 50"/>
              <p:cNvSpPr>
                <a:spLocks noChangeArrowheads="1"/>
              </p:cNvSpPr>
              <p:nvPr/>
            </p:nvSpPr>
            <p:spPr bwMode="auto">
              <a:xfrm>
                <a:off x="0" y="0"/>
                <a:ext cx="144" cy="144"/>
              </a:xfrm>
              <a:prstGeom prst="ellipse">
                <a:avLst/>
              </a:prstGeom>
              <a:gradFill rotWithShape="1">
                <a:gsLst>
                  <a:gs pos="0">
                    <a:srgbClr val="FFFFFF"/>
                  </a:gs>
                  <a:gs pos="50000">
                    <a:schemeClr val="hlink"/>
                  </a:gs>
                  <a:gs pos="100000">
                    <a:srgbClr val="FFFFFF"/>
                  </a:gs>
                </a:gsLst>
                <a:lin ang="5400000" scaled="1"/>
              </a:gradFill>
              <a:ln w="6350" cmpd="sng">
                <a:solidFill>
                  <a:schemeClr va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53" name="Oval 51"/>
              <p:cNvSpPr>
                <a:spLocks noChangeArrowheads="1"/>
              </p:cNvSpPr>
              <p:nvPr/>
            </p:nvSpPr>
            <p:spPr bwMode="auto">
              <a:xfrm>
                <a:off x="19" y="20"/>
                <a:ext cx="106" cy="104"/>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nvGrpSpPr>
          <p:cNvPr id="4107" name="Group 52"/>
          <p:cNvGrpSpPr>
            <a:grpSpLocks/>
          </p:cNvGrpSpPr>
          <p:nvPr/>
        </p:nvGrpSpPr>
        <p:grpSpPr bwMode="auto">
          <a:xfrm>
            <a:off x="2411413" y="3698255"/>
            <a:ext cx="5919787" cy="438150"/>
            <a:chOff x="0" y="0"/>
            <a:chExt cx="2994" cy="276"/>
          </a:xfrm>
        </p:grpSpPr>
        <p:sp>
          <p:nvSpPr>
            <p:cNvPr id="4141" name="AutoShape 53"/>
            <p:cNvSpPr>
              <a:spLocks noChangeArrowheads="1"/>
            </p:cNvSpPr>
            <p:nvPr/>
          </p:nvSpPr>
          <p:spPr bwMode="auto">
            <a:xfrm>
              <a:off x="0" y="18"/>
              <a:ext cx="2952" cy="236"/>
            </a:xfrm>
            <a:prstGeom prst="roundRect">
              <a:avLst>
                <a:gd name="adj" fmla="val 50000"/>
              </a:avLst>
            </a:prstGeom>
            <a:gradFill rotWithShape="1">
              <a:gsLst>
                <a:gs pos="0">
                  <a:srgbClr val="FFFFFF">
                    <a:alpha val="0"/>
                  </a:srgb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sp>
          <p:nvSpPr>
            <p:cNvPr id="4142" name="AutoShape 54"/>
            <p:cNvSpPr>
              <a:spLocks noChangeArrowheads="1"/>
            </p:cNvSpPr>
            <p:nvPr/>
          </p:nvSpPr>
          <p:spPr bwMode="auto">
            <a:xfrm>
              <a:off x="0" y="0"/>
              <a:ext cx="2994" cy="276"/>
            </a:xfrm>
            <a:prstGeom prst="roundRect">
              <a:avLst>
                <a:gd name="adj" fmla="val 50000"/>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grpSp>
          <p:nvGrpSpPr>
            <p:cNvPr id="4143" name="Group 55"/>
            <p:cNvGrpSpPr>
              <a:grpSpLocks/>
            </p:cNvGrpSpPr>
            <p:nvPr/>
          </p:nvGrpSpPr>
          <p:grpSpPr bwMode="auto">
            <a:xfrm>
              <a:off x="46" y="64"/>
              <a:ext cx="150" cy="150"/>
              <a:chOff x="0" y="0"/>
              <a:chExt cx="160" cy="160"/>
            </a:xfrm>
          </p:grpSpPr>
          <p:pic>
            <p:nvPicPr>
              <p:cNvPr id="4144" name="Picture 56"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45" name="Group 57"/>
              <p:cNvGrpSpPr>
                <a:grpSpLocks/>
              </p:cNvGrpSpPr>
              <p:nvPr/>
            </p:nvGrpSpPr>
            <p:grpSpPr bwMode="auto">
              <a:xfrm>
                <a:off x="19" y="3"/>
                <a:ext cx="126" cy="126"/>
                <a:chOff x="0" y="0"/>
                <a:chExt cx="144" cy="144"/>
              </a:xfrm>
            </p:grpSpPr>
            <p:sp>
              <p:nvSpPr>
                <p:cNvPr id="5178" name="Oval 58"/>
                <p:cNvSpPr>
                  <a:spLocks noChangeArrowheads="1"/>
                </p:cNvSpPr>
                <p:nvPr/>
              </p:nvSpPr>
              <p:spPr bwMode="auto">
                <a:xfrm>
                  <a:off x="0" y="0"/>
                  <a:ext cx="144" cy="144"/>
                </a:xfrm>
                <a:prstGeom prst="ellipse">
                  <a:avLst/>
                </a:prstGeom>
                <a:gradFill rotWithShape="1">
                  <a:gsLst>
                    <a:gs pos="0">
                      <a:srgbClr val="FFFFFF"/>
                    </a:gs>
                    <a:gs pos="50000">
                      <a:schemeClr val="folHlink"/>
                    </a:gs>
                    <a:gs pos="100000">
                      <a:srgbClr val="FFFFFF"/>
                    </a:gs>
                  </a:gsLst>
                  <a:lin ang="5400000" scaled="1"/>
                </a:gradFill>
                <a:ln w="6350" cmpd="sng">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47" name="Oval 59"/>
                <p:cNvSpPr>
                  <a:spLocks noChangeArrowheads="1"/>
                </p:cNvSpPr>
                <p:nvPr/>
              </p:nvSpPr>
              <p:spPr bwMode="auto">
                <a:xfrm>
                  <a:off x="19" y="20"/>
                  <a:ext cx="106" cy="104"/>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8" name="Group 60"/>
          <p:cNvGrpSpPr>
            <a:grpSpLocks/>
          </p:cNvGrpSpPr>
          <p:nvPr/>
        </p:nvGrpSpPr>
        <p:grpSpPr bwMode="auto">
          <a:xfrm>
            <a:off x="2484438" y="4372943"/>
            <a:ext cx="5919787" cy="438150"/>
            <a:chOff x="0" y="0"/>
            <a:chExt cx="2994" cy="276"/>
          </a:xfrm>
        </p:grpSpPr>
        <p:sp>
          <p:nvSpPr>
            <p:cNvPr id="4134" name="AutoShape 61"/>
            <p:cNvSpPr>
              <a:spLocks noChangeArrowheads="1"/>
            </p:cNvSpPr>
            <p:nvPr/>
          </p:nvSpPr>
          <p:spPr bwMode="auto">
            <a:xfrm>
              <a:off x="0" y="15"/>
              <a:ext cx="2952" cy="236"/>
            </a:xfrm>
            <a:prstGeom prst="roundRect">
              <a:avLst>
                <a:gd name="adj" fmla="val 50000"/>
              </a:avLst>
            </a:prstGeom>
            <a:gradFill rotWithShape="1">
              <a:gsLst>
                <a:gs pos="0">
                  <a:srgbClr val="FFFFFF">
                    <a:alpha val="0"/>
                  </a:srgbClr>
                </a:gs>
                <a:gs pos="100000">
                  <a:schemeClr val="accent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sp>
          <p:nvSpPr>
            <p:cNvPr id="4135" name="AutoShape 62"/>
            <p:cNvSpPr>
              <a:spLocks noChangeArrowheads="1"/>
            </p:cNvSpPr>
            <p:nvPr/>
          </p:nvSpPr>
          <p:spPr bwMode="auto">
            <a:xfrm>
              <a:off x="0" y="0"/>
              <a:ext cx="2994" cy="276"/>
            </a:xfrm>
            <a:prstGeom prst="roundRect">
              <a:avLst>
                <a:gd name="adj" fmla="val 50000"/>
              </a:avLst>
            </a:pr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grpSp>
          <p:nvGrpSpPr>
            <p:cNvPr id="4136" name="Group 63"/>
            <p:cNvGrpSpPr>
              <a:grpSpLocks/>
            </p:cNvGrpSpPr>
            <p:nvPr/>
          </p:nvGrpSpPr>
          <p:grpSpPr bwMode="auto">
            <a:xfrm>
              <a:off x="0" y="91"/>
              <a:ext cx="150" cy="150"/>
              <a:chOff x="0" y="0"/>
              <a:chExt cx="160" cy="160"/>
            </a:xfrm>
          </p:grpSpPr>
          <p:pic>
            <p:nvPicPr>
              <p:cNvPr id="4137" name="Picture 64"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38" name="Group 65"/>
              <p:cNvGrpSpPr>
                <a:grpSpLocks/>
              </p:cNvGrpSpPr>
              <p:nvPr/>
            </p:nvGrpSpPr>
            <p:grpSpPr bwMode="auto">
              <a:xfrm>
                <a:off x="19" y="3"/>
                <a:ext cx="126" cy="126"/>
                <a:chOff x="0" y="0"/>
                <a:chExt cx="144" cy="144"/>
              </a:xfrm>
            </p:grpSpPr>
            <p:sp>
              <p:nvSpPr>
                <p:cNvPr id="5186" name="Oval 66"/>
                <p:cNvSpPr>
                  <a:spLocks noChangeArrowheads="1"/>
                </p:cNvSpPr>
                <p:nvPr/>
              </p:nvSpPr>
              <p:spPr bwMode="auto">
                <a:xfrm>
                  <a:off x="0" y="0"/>
                  <a:ext cx="144" cy="144"/>
                </a:xfrm>
                <a:prstGeom prst="ellipse">
                  <a:avLst/>
                </a:prstGeom>
                <a:gradFill rotWithShape="1">
                  <a:gsLst>
                    <a:gs pos="0">
                      <a:srgbClr val="FFFFFF"/>
                    </a:gs>
                    <a:gs pos="50000">
                      <a:schemeClr val="accent1"/>
                    </a:gs>
                    <a:gs pos="100000">
                      <a:srgbClr val="FFFFFF"/>
                    </a:gs>
                  </a:gsLst>
                  <a:lin ang="5400000" scaled="1"/>
                </a:gradFill>
                <a:ln w="6350" cmpd="sng">
                  <a:solidFill>
                    <a:schemeClr val="accent1"/>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40" name="Oval 67"/>
                <p:cNvSpPr>
                  <a:spLocks noChangeArrowheads="1"/>
                </p:cNvSpPr>
                <p:nvPr/>
              </p:nvSpPr>
              <p:spPr bwMode="auto">
                <a:xfrm>
                  <a:off x="19" y="20"/>
                  <a:ext cx="106" cy="10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9" name="Group 68"/>
          <p:cNvGrpSpPr>
            <a:grpSpLocks/>
          </p:cNvGrpSpPr>
          <p:nvPr/>
        </p:nvGrpSpPr>
        <p:grpSpPr bwMode="auto">
          <a:xfrm>
            <a:off x="2484438" y="5047630"/>
            <a:ext cx="5919787" cy="438150"/>
            <a:chOff x="0" y="0"/>
            <a:chExt cx="2994" cy="276"/>
          </a:xfrm>
        </p:grpSpPr>
        <p:sp>
          <p:nvSpPr>
            <p:cNvPr id="4128" name="AutoShape 69"/>
            <p:cNvSpPr>
              <a:spLocks noChangeArrowheads="1"/>
            </p:cNvSpPr>
            <p:nvPr/>
          </p:nvSpPr>
          <p:spPr bwMode="auto">
            <a:xfrm>
              <a:off x="0" y="17"/>
              <a:ext cx="2952" cy="236"/>
            </a:xfrm>
            <a:prstGeom prst="roundRect">
              <a:avLst>
                <a:gd name="adj" fmla="val 50000"/>
              </a:avLst>
            </a:prstGeom>
            <a:gradFill rotWithShape="1">
              <a:gsLst>
                <a:gs pos="0">
                  <a:srgbClr val="FFFFFF">
                    <a:alpha val="0"/>
                  </a:srgbClr>
                </a:gs>
                <a:gs pos="100000">
                  <a:schemeClr va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sp>
          <p:nvSpPr>
            <p:cNvPr id="4129" name="AutoShape 70"/>
            <p:cNvSpPr>
              <a:spLocks noChangeArrowheads="1"/>
            </p:cNvSpPr>
            <p:nvPr/>
          </p:nvSpPr>
          <p:spPr bwMode="auto">
            <a:xfrm>
              <a:off x="0" y="0"/>
              <a:ext cx="2994" cy="276"/>
            </a:xfrm>
            <a:prstGeom prst="roundRect">
              <a:avLst>
                <a:gd name="adj" fmla="val 50000"/>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pic>
          <p:nvPicPr>
            <p:cNvPr id="4130" name="Picture 71"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4"/>
              <a:ext cx="15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31" name="Group 72"/>
            <p:cNvGrpSpPr>
              <a:grpSpLocks/>
            </p:cNvGrpSpPr>
            <p:nvPr/>
          </p:nvGrpSpPr>
          <p:grpSpPr bwMode="auto">
            <a:xfrm>
              <a:off x="0" y="94"/>
              <a:ext cx="118" cy="118"/>
              <a:chOff x="0" y="0"/>
              <a:chExt cx="144" cy="144"/>
            </a:xfrm>
          </p:grpSpPr>
          <p:sp>
            <p:nvSpPr>
              <p:cNvPr id="5193" name="Oval 73"/>
              <p:cNvSpPr>
                <a:spLocks noChangeArrowheads="1"/>
              </p:cNvSpPr>
              <p:nvPr/>
            </p:nvSpPr>
            <p:spPr bwMode="auto">
              <a:xfrm>
                <a:off x="0" y="0"/>
                <a:ext cx="144" cy="144"/>
              </a:xfrm>
              <a:prstGeom prst="ellipse">
                <a:avLst/>
              </a:prstGeom>
              <a:gradFill rotWithShape="1">
                <a:gsLst>
                  <a:gs pos="0">
                    <a:srgbClr val="FFFFFF"/>
                  </a:gs>
                  <a:gs pos="50000">
                    <a:schemeClr val="hlink"/>
                  </a:gs>
                  <a:gs pos="100000">
                    <a:srgbClr val="FFFFFF"/>
                  </a:gs>
                </a:gsLst>
                <a:lin ang="5400000" scaled="1"/>
              </a:gradFill>
              <a:ln w="6350" cmpd="sng">
                <a:solidFill>
                  <a:schemeClr va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33" name="Oval 74"/>
              <p:cNvSpPr>
                <a:spLocks noChangeArrowheads="1"/>
              </p:cNvSpPr>
              <p:nvPr/>
            </p:nvSpPr>
            <p:spPr bwMode="auto">
              <a:xfrm>
                <a:off x="19" y="20"/>
                <a:ext cx="106" cy="104"/>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nvGrpSpPr>
          <p:cNvPr id="4110" name="Group 75"/>
          <p:cNvGrpSpPr>
            <a:grpSpLocks/>
          </p:cNvGrpSpPr>
          <p:nvPr/>
        </p:nvGrpSpPr>
        <p:grpSpPr bwMode="auto">
          <a:xfrm>
            <a:off x="2484438" y="5723905"/>
            <a:ext cx="5919787" cy="438150"/>
            <a:chOff x="0" y="0"/>
            <a:chExt cx="2994" cy="276"/>
          </a:xfrm>
        </p:grpSpPr>
        <p:sp>
          <p:nvSpPr>
            <p:cNvPr id="4121" name="AutoShape 76"/>
            <p:cNvSpPr>
              <a:spLocks noChangeArrowheads="1"/>
            </p:cNvSpPr>
            <p:nvPr/>
          </p:nvSpPr>
          <p:spPr bwMode="auto">
            <a:xfrm>
              <a:off x="0" y="18"/>
              <a:ext cx="2952" cy="236"/>
            </a:xfrm>
            <a:prstGeom prst="roundRect">
              <a:avLst>
                <a:gd name="adj" fmla="val 50000"/>
              </a:avLst>
            </a:prstGeom>
            <a:gradFill rotWithShape="1">
              <a:gsLst>
                <a:gs pos="0">
                  <a:srgbClr val="FFFFFF">
                    <a:alpha val="0"/>
                  </a:srgb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sp>
          <p:nvSpPr>
            <p:cNvPr id="4122" name="AutoShape 77"/>
            <p:cNvSpPr>
              <a:spLocks noChangeArrowheads="1"/>
            </p:cNvSpPr>
            <p:nvPr/>
          </p:nvSpPr>
          <p:spPr bwMode="auto">
            <a:xfrm>
              <a:off x="0" y="0"/>
              <a:ext cx="2994" cy="276"/>
            </a:xfrm>
            <a:prstGeom prst="roundRect">
              <a:avLst>
                <a:gd name="adj" fmla="val 50000"/>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grpSp>
          <p:nvGrpSpPr>
            <p:cNvPr id="4123" name="Group 78"/>
            <p:cNvGrpSpPr>
              <a:grpSpLocks/>
            </p:cNvGrpSpPr>
            <p:nvPr/>
          </p:nvGrpSpPr>
          <p:grpSpPr bwMode="auto">
            <a:xfrm>
              <a:off x="0" y="64"/>
              <a:ext cx="150" cy="150"/>
              <a:chOff x="0" y="0"/>
              <a:chExt cx="160" cy="160"/>
            </a:xfrm>
          </p:grpSpPr>
          <p:pic>
            <p:nvPicPr>
              <p:cNvPr id="4124" name="Picture 79"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25" name="Group 80"/>
              <p:cNvGrpSpPr>
                <a:grpSpLocks/>
              </p:cNvGrpSpPr>
              <p:nvPr/>
            </p:nvGrpSpPr>
            <p:grpSpPr bwMode="auto">
              <a:xfrm>
                <a:off x="19" y="3"/>
                <a:ext cx="126" cy="126"/>
                <a:chOff x="0" y="0"/>
                <a:chExt cx="144" cy="144"/>
              </a:xfrm>
            </p:grpSpPr>
            <p:sp>
              <p:nvSpPr>
                <p:cNvPr id="5201" name="Oval 81"/>
                <p:cNvSpPr>
                  <a:spLocks noChangeArrowheads="1"/>
                </p:cNvSpPr>
                <p:nvPr/>
              </p:nvSpPr>
              <p:spPr bwMode="auto">
                <a:xfrm>
                  <a:off x="0" y="0"/>
                  <a:ext cx="144" cy="144"/>
                </a:xfrm>
                <a:prstGeom prst="ellipse">
                  <a:avLst/>
                </a:prstGeom>
                <a:gradFill rotWithShape="1">
                  <a:gsLst>
                    <a:gs pos="0">
                      <a:srgbClr val="FFFFFF"/>
                    </a:gs>
                    <a:gs pos="50000">
                      <a:schemeClr val="folHlink"/>
                    </a:gs>
                    <a:gs pos="100000">
                      <a:srgbClr val="FFFFFF"/>
                    </a:gs>
                  </a:gsLst>
                  <a:lin ang="5400000" scaled="1"/>
                </a:gradFill>
                <a:ln w="6350" cmpd="sng">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27" name="Oval 82"/>
                <p:cNvSpPr>
                  <a:spLocks noChangeArrowheads="1"/>
                </p:cNvSpPr>
                <p:nvPr/>
              </p:nvSpPr>
              <p:spPr bwMode="auto">
                <a:xfrm>
                  <a:off x="19" y="20"/>
                  <a:ext cx="106" cy="104"/>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sp>
        <p:nvSpPr>
          <p:cNvPr id="4111" name="Text Box 83">
            <a:hlinkClick r:id="" action="ppaction://noaction"/>
          </p:cNvPr>
          <p:cNvSpPr txBox="1">
            <a:spLocks noChangeArrowheads="1"/>
          </p:cNvSpPr>
          <p:nvPr/>
        </p:nvSpPr>
        <p:spPr bwMode="auto">
          <a:xfrm>
            <a:off x="2789238" y="1049164"/>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第</a:t>
            </a:r>
            <a:r>
              <a:rPr lang="zh-CN" altLang="en-US" sz="2400" dirty="0">
                <a:ea typeface="黑体" pitchFamily="49" charset="-122"/>
                <a:hlinkClick r:id="rId4" action="ppaction://hlinkpres?slideindex=1&amp;slidetitle="/>
              </a:rPr>
              <a:t>2</a:t>
            </a:r>
            <a:r>
              <a:rPr lang="zh-CN" altLang="en-US" sz="2400" dirty="0">
                <a:ea typeface="黑体" pitchFamily="49" charset="-122"/>
              </a:rPr>
              <a:t>章  计算机系统</a:t>
            </a:r>
          </a:p>
        </p:txBody>
      </p:sp>
      <p:sp>
        <p:nvSpPr>
          <p:cNvPr id="4112" name="Text Box 84">
            <a:hlinkClick r:id="" action="ppaction://noaction"/>
          </p:cNvPr>
          <p:cNvSpPr txBox="1">
            <a:spLocks noChangeArrowheads="1"/>
          </p:cNvSpPr>
          <p:nvPr/>
        </p:nvSpPr>
        <p:spPr bwMode="auto">
          <a:xfrm>
            <a:off x="2789238" y="1747664"/>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第</a:t>
            </a:r>
            <a:r>
              <a:rPr lang="zh-CN" altLang="en-US" sz="2400" dirty="0">
                <a:ea typeface="黑体" pitchFamily="49" charset="-122"/>
                <a:hlinkClick r:id="rId5" action="ppaction://hlinkpres?slideindex=1&amp;slidetitle="/>
              </a:rPr>
              <a:t>3</a:t>
            </a:r>
            <a:r>
              <a:rPr lang="zh-CN" altLang="en-US" sz="2400" dirty="0">
                <a:ea typeface="黑体" pitchFamily="49" charset="-122"/>
              </a:rPr>
              <a:t>章  </a:t>
            </a:r>
            <a:r>
              <a:rPr lang="en-US" altLang="zh-CN" sz="2400" dirty="0"/>
              <a:t>Windows 7</a:t>
            </a:r>
            <a:r>
              <a:rPr lang="zh-CN" altLang="zh-CN" sz="2400" dirty="0"/>
              <a:t>操作系统的使用</a:t>
            </a:r>
            <a:endParaRPr lang="zh-CN" altLang="en-US" sz="2400" dirty="0">
              <a:ea typeface="黑体" pitchFamily="49" charset="-122"/>
            </a:endParaRPr>
          </a:p>
        </p:txBody>
      </p:sp>
      <p:sp>
        <p:nvSpPr>
          <p:cNvPr id="4114" name="Text Box 86">
            <a:hlinkClick r:id="" action="ppaction://noaction"/>
          </p:cNvPr>
          <p:cNvSpPr txBox="1">
            <a:spLocks noChangeArrowheads="1"/>
          </p:cNvSpPr>
          <p:nvPr/>
        </p:nvSpPr>
        <p:spPr bwMode="auto">
          <a:xfrm>
            <a:off x="2789238" y="2359993"/>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6" action="ppaction://hlinkpres?slideindex=1&amp;slidetitle="/>
              </a:rPr>
              <a:t>4</a:t>
            </a:r>
            <a:r>
              <a:rPr lang="zh-CN" altLang="en-US" sz="2400" dirty="0" smtClean="0">
                <a:ea typeface="黑体" pitchFamily="49" charset="-122"/>
              </a:rPr>
              <a:t>章  </a:t>
            </a:r>
            <a:r>
              <a:rPr lang="zh-CN" altLang="en-US" sz="2400" dirty="0">
                <a:ea typeface="黑体" pitchFamily="49" charset="-122"/>
              </a:rPr>
              <a:t>文字处理软件Word </a:t>
            </a:r>
            <a:r>
              <a:rPr lang="zh-CN" altLang="en-US" sz="2400" dirty="0" smtClean="0">
                <a:ea typeface="黑体" pitchFamily="49" charset="-122"/>
              </a:rPr>
              <a:t>20</a:t>
            </a:r>
            <a:r>
              <a:rPr lang="en-US" altLang="zh-CN" sz="2400" dirty="0" smtClean="0">
                <a:ea typeface="黑体" pitchFamily="49" charset="-122"/>
              </a:rPr>
              <a:t>10</a:t>
            </a:r>
            <a:endParaRPr lang="zh-CN" altLang="en-US" sz="2400" dirty="0">
              <a:ea typeface="黑体" pitchFamily="49" charset="-122"/>
            </a:endParaRPr>
          </a:p>
        </p:txBody>
      </p:sp>
      <p:sp>
        <p:nvSpPr>
          <p:cNvPr id="4115" name="Text Box 87">
            <a:hlinkClick r:id="" action="ppaction://noaction"/>
          </p:cNvPr>
          <p:cNvSpPr txBox="1">
            <a:spLocks noChangeArrowheads="1"/>
          </p:cNvSpPr>
          <p:nvPr/>
        </p:nvSpPr>
        <p:spPr bwMode="auto">
          <a:xfrm>
            <a:off x="2789238" y="302515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7" action="ppaction://hlinkpres?slideindex=1&amp;slidetitle="/>
              </a:rPr>
              <a:t>5</a:t>
            </a:r>
            <a:r>
              <a:rPr lang="zh-CN" altLang="en-US" sz="2400" dirty="0" smtClean="0">
                <a:ea typeface="黑体" pitchFamily="49" charset="-122"/>
              </a:rPr>
              <a:t>章  </a:t>
            </a:r>
            <a:r>
              <a:rPr lang="zh-CN" altLang="en-US" sz="2400" dirty="0">
                <a:ea typeface="黑体" pitchFamily="49" charset="-122"/>
              </a:rPr>
              <a:t>电子表格软件Excel </a:t>
            </a:r>
            <a:r>
              <a:rPr lang="zh-CN" altLang="en-US" sz="2400" dirty="0" smtClean="0">
                <a:ea typeface="黑体" pitchFamily="49" charset="-122"/>
              </a:rPr>
              <a:t>20</a:t>
            </a:r>
            <a:r>
              <a:rPr lang="en-US" altLang="zh-CN" sz="2400" dirty="0" smtClean="0">
                <a:ea typeface="黑体" pitchFamily="49" charset="-122"/>
              </a:rPr>
              <a:t>10</a:t>
            </a:r>
            <a:endParaRPr lang="zh-CN" altLang="en-US" sz="2400" dirty="0">
              <a:ea typeface="黑体" pitchFamily="49" charset="-122"/>
            </a:endParaRPr>
          </a:p>
        </p:txBody>
      </p:sp>
      <p:sp>
        <p:nvSpPr>
          <p:cNvPr id="4116" name="Text Box 88">
            <a:hlinkClick r:id="" action="ppaction://noaction"/>
          </p:cNvPr>
          <p:cNvSpPr txBox="1">
            <a:spLocks noChangeArrowheads="1"/>
          </p:cNvSpPr>
          <p:nvPr/>
        </p:nvSpPr>
        <p:spPr bwMode="auto">
          <a:xfrm>
            <a:off x="2789238" y="440310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8" action="ppaction://hlinkpres?slideindex=1&amp;slidetitle="/>
              </a:rPr>
              <a:t>7</a:t>
            </a:r>
            <a:r>
              <a:rPr lang="zh-CN" altLang="en-US" sz="2400" dirty="0" smtClean="0">
                <a:ea typeface="黑体" pitchFamily="49" charset="-122"/>
              </a:rPr>
              <a:t>章  </a:t>
            </a:r>
            <a:r>
              <a:rPr lang="zh-CN" altLang="en-US" sz="2400" dirty="0">
                <a:ea typeface="黑体" pitchFamily="49" charset="-122"/>
              </a:rPr>
              <a:t>多媒体技术简介</a:t>
            </a:r>
          </a:p>
        </p:txBody>
      </p:sp>
      <p:sp>
        <p:nvSpPr>
          <p:cNvPr id="4117" name="Text Box 89">
            <a:hlinkClick r:id="" action="ppaction://noaction"/>
          </p:cNvPr>
          <p:cNvSpPr txBox="1">
            <a:spLocks noChangeArrowheads="1"/>
          </p:cNvSpPr>
          <p:nvPr/>
        </p:nvSpPr>
        <p:spPr bwMode="auto">
          <a:xfrm>
            <a:off x="2789238" y="5738193"/>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9" action="ppaction://hlinkpres?slideindex=1&amp;slidetitle="/>
              </a:rPr>
              <a:t>9</a:t>
            </a:r>
            <a:r>
              <a:rPr lang="zh-CN" altLang="en-US" sz="2400" dirty="0" smtClean="0">
                <a:ea typeface="黑体" pitchFamily="49" charset="-122"/>
              </a:rPr>
              <a:t>章  </a:t>
            </a:r>
            <a:r>
              <a:rPr lang="zh-CN" altLang="en-US" sz="2400" dirty="0">
                <a:ea typeface="黑体" pitchFamily="49" charset="-122"/>
              </a:rPr>
              <a:t>Access数据库技术基础</a:t>
            </a:r>
          </a:p>
        </p:txBody>
      </p:sp>
      <p:sp>
        <p:nvSpPr>
          <p:cNvPr id="4118" name="Text Box 90">
            <a:hlinkClick r:id="" action="ppaction://noaction"/>
          </p:cNvPr>
          <p:cNvSpPr txBox="1">
            <a:spLocks noChangeArrowheads="1"/>
          </p:cNvSpPr>
          <p:nvPr/>
        </p:nvSpPr>
        <p:spPr bwMode="auto">
          <a:xfrm>
            <a:off x="2789238" y="369190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10" action="ppaction://hlinkpres?slideindex=1&amp;slidetitle="/>
              </a:rPr>
              <a:t>6</a:t>
            </a:r>
            <a:r>
              <a:rPr lang="zh-CN" altLang="en-US" sz="2400" dirty="0" smtClean="0">
                <a:ea typeface="黑体" pitchFamily="49" charset="-122"/>
              </a:rPr>
              <a:t>章  </a:t>
            </a:r>
            <a:r>
              <a:rPr lang="zh-CN" altLang="en-US" sz="2400" dirty="0">
                <a:ea typeface="黑体" pitchFamily="49" charset="-122"/>
              </a:rPr>
              <a:t>演示文稿软件PowerPoint </a:t>
            </a:r>
            <a:r>
              <a:rPr lang="en-US" altLang="zh-CN" sz="2400" dirty="0" smtClean="0">
                <a:ea typeface="黑体" pitchFamily="49" charset="-122"/>
              </a:rPr>
              <a:t>2010</a:t>
            </a:r>
            <a:endParaRPr lang="zh-CN" altLang="en-US" sz="2400" dirty="0">
              <a:ea typeface="黑体" pitchFamily="49" charset="-122"/>
            </a:endParaRPr>
          </a:p>
        </p:txBody>
      </p:sp>
      <p:sp>
        <p:nvSpPr>
          <p:cNvPr id="4119" name="Text Box 91">
            <a:hlinkClick r:id="" action="ppaction://noaction"/>
          </p:cNvPr>
          <p:cNvSpPr txBox="1">
            <a:spLocks noChangeArrowheads="1"/>
          </p:cNvSpPr>
          <p:nvPr/>
        </p:nvSpPr>
        <p:spPr bwMode="auto">
          <a:xfrm>
            <a:off x="2789238" y="368127"/>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第</a:t>
            </a:r>
            <a:r>
              <a:rPr lang="zh-CN" altLang="en-US" sz="2400" dirty="0">
                <a:ea typeface="黑体" pitchFamily="49" charset="-122"/>
                <a:hlinkClick r:id="rId11" action="ppaction://hlinkpres?slideindex=1&amp;slidetitle="/>
              </a:rPr>
              <a:t>1</a:t>
            </a:r>
            <a:r>
              <a:rPr lang="zh-CN" altLang="en-US" sz="2400" dirty="0">
                <a:ea typeface="黑体" pitchFamily="49" charset="-122"/>
              </a:rPr>
              <a:t>章  计算机基础知识</a:t>
            </a:r>
          </a:p>
        </p:txBody>
      </p:sp>
      <p:sp>
        <p:nvSpPr>
          <p:cNvPr id="4120" name="Text Box 92">
            <a:hlinkClick r:id="" action="ppaction://noaction"/>
          </p:cNvPr>
          <p:cNvSpPr txBox="1">
            <a:spLocks noChangeArrowheads="1"/>
          </p:cNvSpPr>
          <p:nvPr/>
        </p:nvSpPr>
        <p:spPr bwMode="auto">
          <a:xfrm>
            <a:off x="2789238" y="505080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rPr>
              <a:t>8</a:t>
            </a:r>
            <a:r>
              <a:rPr lang="zh-CN" altLang="en-US" sz="2400" dirty="0" smtClean="0">
                <a:ea typeface="黑体" pitchFamily="49" charset="-122"/>
              </a:rPr>
              <a:t>章  </a:t>
            </a:r>
            <a:r>
              <a:rPr lang="zh-CN" altLang="en-US" sz="2400" dirty="0">
                <a:ea typeface="黑体" pitchFamily="49" charset="-122"/>
              </a:rPr>
              <a:t>计算机网络与应用</a:t>
            </a:r>
          </a:p>
        </p:txBody>
      </p:sp>
    </p:spTree>
    <p:extLst>
      <p:ext uri="{BB962C8B-B14F-4D97-AF65-F5344CB8AC3E}">
        <p14:creationId xmlns:p14="http://schemas.microsoft.com/office/powerpoint/2010/main" val="4057259818"/>
      </p:ext>
    </p:extLst>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1778" name="Picture 2" descr="080911_jz01_afw_gr55m_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5150" y="4981575"/>
            <a:ext cx="1436688" cy="95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5091" name="Text Box 3"/>
          <p:cNvSpPr txBox="1">
            <a:spLocks noChangeArrowheads="1"/>
          </p:cNvSpPr>
          <p:nvPr/>
        </p:nvSpPr>
        <p:spPr bwMode="auto">
          <a:xfrm>
            <a:off x="130175" y="188913"/>
            <a:ext cx="8997950" cy="38881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latinLnBrk="1" hangingPunct="1"/>
            <a:r>
              <a:rPr lang="zh-CN" altLang="en-US" sz="2100" dirty="0">
                <a:solidFill>
                  <a:srgbClr val="FFC000"/>
                </a:solidFill>
                <a:ea typeface="黑体" pitchFamily="49" charset="-122"/>
              </a:rPr>
              <a:t>        ⑸路由器</a:t>
            </a:r>
          </a:p>
          <a:p>
            <a:pPr eaLnBrk="1" latinLnBrk="1" hangingPunct="1"/>
            <a:r>
              <a:rPr lang="zh-CN" altLang="en-US" sz="2100" dirty="0">
                <a:ea typeface="黑体" pitchFamily="49" charset="-122"/>
              </a:rPr>
              <a:t>　　路由器（</a:t>
            </a:r>
            <a:r>
              <a:rPr lang="en-US" altLang="zh-CN" sz="2100" dirty="0">
                <a:ea typeface="黑体" pitchFamily="49" charset="-122"/>
              </a:rPr>
              <a:t>Router</a:t>
            </a:r>
            <a:r>
              <a:rPr lang="zh-CN" altLang="en-US" sz="2100" dirty="0">
                <a:ea typeface="黑体" pitchFamily="49" charset="-122"/>
              </a:rPr>
              <a:t>）是一种可以在不同的网络之间进行信号</a:t>
            </a:r>
            <a:r>
              <a:rPr lang="zh-CN" altLang="en-US" sz="2100" dirty="0" smtClean="0">
                <a:ea typeface="黑体" pitchFamily="49" charset="-122"/>
              </a:rPr>
              <a:t>转换，它</a:t>
            </a:r>
            <a:r>
              <a:rPr lang="zh-CN" altLang="en-US" sz="2100" dirty="0">
                <a:ea typeface="黑体" pitchFamily="49" charset="-122"/>
              </a:rPr>
              <a:t>会根据信道的情况自动选择和设定路由，以最佳路径，按前后顺序发送信号的设备。路由器是互联网络的枢纽、交通警察</a:t>
            </a:r>
            <a:r>
              <a:rPr lang="zh-CN" altLang="en-US" sz="2100" dirty="0" smtClean="0">
                <a:ea typeface="黑体" pitchFamily="49" charset="-122"/>
              </a:rPr>
              <a:t>。网络</a:t>
            </a:r>
            <a:r>
              <a:rPr lang="zh-CN" altLang="en-US" sz="2100" dirty="0">
                <a:ea typeface="黑体" pitchFamily="49" charset="-122"/>
              </a:rPr>
              <a:t>与网络之间互相连接时，必需用路由器不定期完成，它的主要功能包括过滤、存储转发、路径选择、流量管理、介质转换等。即在不同的多个网络之间存储和转发分组，实现网络层上的协议转换，将在网络中传输的数据正确传送到下一网段上。路由器的外观如图所示。</a:t>
            </a:r>
          </a:p>
          <a:p>
            <a:pPr eaLnBrk="1" latinLnBrk="1" hangingPunct="1"/>
            <a:r>
              <a:rPr lang="zh-CN" altLang="en-US" sz="2100" dirty="0">
                <a:solidFill>
                  <a:srgbClr val="FFC000"/>
                </a:solidFill>
                <a:ea typeface="黑体" pitchFamily="49" charset="-122"/>
              </a:rPr>
              <a:t>        ⑹网关</a:t>
            </a:r>
          </a:p>
          <a:p>
            <a:pPr eaLnBrk="1" latinLnBrk="1" hangingPunct="1"/>
            <a:r>
              <a:rPr lang="zh-CN" altLang="en-US" sz="2100" dirty="0">
                <a:ea typeface="黑体" pitchFamily="49" charset="-122"/>
              </a:rPr>
              <a:t>　　网关（Gateway）又称网间连接器、协议转换器。是连接两个协议差别很大的计算机网络时使用的设备。它可以将具有不同体系结构的计算机网络连接在一起</a:t>
            </a:r>
            <a:r>
              <a:rPr lang="zh-CN" altLang="en-US" sz="2100" dirty="0" smtClean="0">
                <a:ea typeface="黑体" pitchFamily="49" charset="-122"/>
              </a:rPr>
              <a:t>。网关</a:t>
            </a:r>
            <a:r>
              <a:rPr lang="zh-CN" altLang="en-US" sz="2100" dirty="0">
                <a:ea typeface="黑体" pitchFamily="49" charset="-122"/>
              </a:rPr>
              <a:t>的外观如图所示。  </a:t>
            </a:r>
          </a:p>
        </p:txBody>
      </p:sp>
      <p:sp>
        <p:nvSpPr>
          <p:cNvPr id="345092" name="Text Box 4"/>
          <p:cNvSpPr txBox="1">
            <a:spLocks noChangeArrowheads="1"/>
          </p:cNvSpPr>
          <p:nvPr/>
        </p:nvSpPr>
        <p:spPr bwMode="auto">
          <a:xfrm>
            <a:off x="3862388" y="6008688"/>
            <a:ext cx="1363662" cy="3693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latinLnBrk="1" hangingPunct="1"/>
            <a:r>
              <a:rPr lang="zh-CN" dirty="0">
                <a:ea typeface="黑体" pitchFamily="49" charset="-122"/>
              </a:rPr>
              <a:t>路由器</a:t>
            </a:r>
          </a:p>
        </p:txBody>
      </p:sp>
      <p:pic>
        <p:nvPicPr>
          <p:cNvPr id="34509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21050" y="5127625"/>
            <a:ext cx="2305050" cy="81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509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40413" y="5127625"/>
            <a:ext cx="3060700" cy="81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1783" name="Picture 7" descr="3942099"/>
          <p:cNvPicPr>
            <a:picLocks noChangeAspect="1" noChangeArrowheads="1"/>
          </p:cNvPicPr>
          <p:nvPr/>
        </p:nvPicPr>
        <p:blipFill>
          <a:blip r:embed="rId6">
            <a:extLst>
              <a:ext uri="{28A0092B-C50C-407E-A947-70E740481C1C}">
                <a14:useLocalDpi xmlns:a14="http://schemas.microsoft.com/office/drawing/2010/main" val="0"/>
              </a:ext>
            </a:extLst>
          </a:blip>
          <a:srcRect r="13377"/>
          <a:stretch>
            <a:fillRect/>
          </a:stretch>
        </p:blipFill>
        <p:spPr bwMode="auto">
          <a:xfrm>
            <a:off x="206375" y="4495800"/>
            <a:ext cx="1665288" cy="144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5096" name="Text Box 8"/>
          <p:cNvSpPr txBox="1">
            <a:spLocks noChangeArrowheads="1"/>
          </p:cNvSpPr>
          <p:nvPr/>
        </p:nvSpPr>
        <p:spPr bwMode="auto">
          <a:xfrm>
            <a:off x="1008063" y="6008688"/>
            <a:ext cx="1660525" cy="3693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latinLnBrk="1" hangingPunct="1"/>
            <a:r>
              <a:rPr lang="zh-CN" dirty="0">
                <a:ea typeface="黑体" pitchFamily="49" charset="-122"/>
              </a:rPr>
              <a:t>无线路由器</a:t>
            </a:r>
          </a:p>
        </p:txBody>
      </p:sp>
      <p:sp>
        <p:nvSpPr>
          <p:cNvPr id="345097" name="Text Box 9"/>
          <p:cNvSpPr txBox="1">
            <a:spLocks noChangeArrowheads="1"/>
          </p:cNvSpPr>
          <p:nvPr/>
        </p:nvSpPr>
        <p:spPr bwMode="auto">
          <a:xfrm>
            <a:off x="6677025" y="5994400"/>
            <a:ext cx="990600" cy="3693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latinLnBrk="1" hangingPunct="1"/>
            <a:r>
              <a:rPr lang="zh-CN">
                <a:ea typeface="黑体" pitchFamily="49" charset="-122"/>
              </a:rPr>
              <a:t>网关</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45091"/>
                                        </p:tgtEl>
                                        <p:attrNameLst>
                                          <p:attrName>style.visibility</p:attrName>
                                        </p:attrNameLst>
                                      </p:cBhvr>
                                      <p:to>
                                        <p:strVal val="visible"/>
                                      </p:to>
                                    </p:set>
                                    <p:animEffect transition="in" filter="strips(downLeft)">
                                      <p:cBhvr>
                                        <p:cTn id="7" dur="500"/>
                                        <p:tgtEl>
                                          <p:spTgt spid="345091"/>
                                        </p:tgtEl>
                                      </p:cBhvr>
                                    </p:animEffect>
                                  </p:childTnLst>
                                </p:cTn>
                              </p:par>
                            </p:childTnLst>
                          </p:cTn>
                        </p:par>
                        <p:par>
                          <p:cTn id="8" fill="hold" nodeType="afterGroup">
                            <p:stCondLst>
                              <p:cond delay="500"/>
                            </p:stCondLst>
                            <p:childTnLst>
                              <p:par>
                                <p:cTn id="9" presetID="16" presetClass="entr" presetSubtype="26" fill="hold" nodeType="afterEffect">
                                  <p:stCondLst>
                                    <p:cond delay="0"/>
                                  </p:stCondLst>
                                  <p:childTnLst>
                                    <p:set>
                                      <p:cBhvr>
                                        <p:cTn id="10" dur="1" fill="hold">
                                          <p:stCondLst>
                                            <p:cond delay="0"/>
                                          </p:stCondLst>
                                        </p:cTn>
                                        <p:tgtEl>
                                          <p:spTgt spid="345093"/>
                                        </p:tgtEl>
                                        <p:attrNameLst>
                                          <p:attrName>style.visibility</p:attrName>
                                        </p:attrNameLst>
                                      </p:cBhvr>
                                      <p:to>
                                        <p:strVal val="visible"/>
                                      </p:to>
                                    </p:set>
                                    <p:animEffect transition="in" filter="barn(inHorizontal)">
                                      <p:cBhvr>
                                        <p:cTn id="11" dur="1000"/>
                                        <p:tgtEl>
                                          <p:spTgt spid="345093"/>
                                        </p:tgtEl>
                                      </p:cBhvr>
                                    </p:animEffect>
                                  </p:childTnLst>
                                </p:cTn>
                              </p:par>
                            </p:childTnLst>
                          </p:cTn>
                        </p:par>
                        <p:par>
                          <p:cTn id="12" fill="hold" nodeType="afterGroup">
                            <p:stCondLst>
                              <p:cond delay="1500"/>
                            </p:stCondLst>
                            <p:childTnLst>
                              <p:par>
                                <p:cTn id="13" presetID="16" presetClass="entr" presetSubtype="26" fill="hold" nodeType="afterEffect">
                                  <p:stCondLst>
                                    <p:cond delay="0"/>
                                  </p:stCondLst>
                                  <p:childTnLst>
                                    <p:set>
                                      <p:cBhvr>
                                        <p:cTn id="14" dur="1" fill="hold">
                                          <p:stCondLst>
                                            <p:cond delay="0"/>
                                          </p:stCondLst>
                                        </p:cTn>
                                        <p:tgtEl>
                                          <p:spTgt spid="345094"/>
                                        </p:tgtEl>
                                        <p:attrNameLst>
                                          <p:attrName>style.visibility</p:attrName>
                                        </p:attrNameLst>
                                      </p:cBhvr>
                                      <p:to>
                                        <p:strVal val="visible"/>
                                      </p:to>
                                    </p:set>
                                    <p:animEffect transition="in" filter="barn(inHorizontal)">
                                      <p:cBhvr>
                                        <p:cTn id="15" dur="1000"/>
                                        <p:tgtEl>
                                          <p:spTgt spid="345094"/>
                                        </p:tgtEl>
                                      </p:cBhvr>
                                    </p:animEffect>
                                  </p:childTnLst>
                                </p:cTn>
                              </p:par>
                            </p:childTnLst>
                          </p:cTn>
                        </p:par>
                        <p:par>
                          <p:cTn id="16" fill="hold" nodeType="afterGroup">
                            <p:stCondLst>
                              <p:cond delay="2500"/>
                            </p:stCondLst>
                            <p:childTnLst>
                              <p:par>
                                <p:cTn id="17" presetID="18" presetClass="entr" presetSubtype="12" fill="hold" grpId="0" nodeType="afterEffect">
                                  <p:stCondLst>
                                    <p:cond delay="0"/>
                                  </p:stCondLst>
                                  <p:childTnLst>
                                    <p:set>
                                      <p:cBhvr>
                                        <p:cTn id="18" dur="1" fill="hold">
                                          <p:stCondLst>
                                            <p:cond delay="0"/>
                                          </p:stCondLst>
                                        </p:cTn>
                                        <p:tgtEl>
                                          <p:spTgt spid="345092"/>
                                        </p:tgtEl>
                                        <p:attrNameLst>
                                          <p:attrName>style.visibility</p:attrName>
                                        </p:attrNameLst>
                                      </p:cBhvr>
                                      <p:to>
                                        <p:strVal val="visible"/>
                                      </p:to>
                                    </p:set>
                                    <p:animEffect transition="in" filter="strips(downLeft)">
                                      <p:cBhvr>
                                        <p:cTn id="19" dur="500"/>
                                        <p:tgtEl>
                                          <p:spTgt spid="345092"/>
                                        </p:tgtEl>
                                      </p:cBhvr>
                                    </p:animEffect>
                                  </p:childTnLst>
                                </p:cTn>
                              </p:par>
                            </p:childTnLst>
                          </p:cTn>
                        </p:par>
                        <p:par>
                          <p:cTn id="20" fill="hold" nodeType="afterGroup">
                            <p:stCondLst>
                              <p:cond delay="3000"/>
                            </p:stCondLst>
                            <p:childTnLst>
                              <p:par>
                                <p:cTn id="21" presetID="18" presetClass="entr" presetSubtype="12" fill="hold" grpId="0" nodeType="afterEffect">
                                  <p:stCondLst>
                                    <p:cond delay="0"/>
                                  </p:stCondLst>
                                  <p:childTnLst>
                                    <p:set>
                                      <p:cBhvr>
                                        <p:cTn id="22" dur="1" fill="hold">
                                          <p:stCondLst>
                                            <p:cond delay="0"/>
                                          </p:stCondLst>
                                        </p:cTn>
                                        <p:tgtEl>
                                          <p:spTgt spid="345096"/>
                                        </p:tgtEl>
                                        <p:attrNameLst>
                                          <p:attrName>style.visibility</p:attrName>
                                        </p:attrNameLst>
                                      </p:cBhvr>
                                      <p:to>
                                        <p:strVal val="visible"/>
                                      </p:to>
                                    </p:set>
                                    <p:animEffect transition="in" filter="strips(downLeft)">
                                      <p:cBhvr>
                                        <p:cTn id="23" dur="500"/>
                                        <p:tgtEl>
                                          <p:spTgt spid="345096"/>
                                        </p:tgtEl>
                                      </p:cBhvr>
                                    </p:animEffect>
                                  </p:childTnLst>
                                </p:cTn>
                              </p:par>
                            </p:childTnLst>
                          </p:cTn>
                        </p:par>
                        <p:par>
                          <p:cTn id="24" fill="hold" nodeType="afterGroup">
                            <p:stCondLst>
                              <p:cond delay="3500"/>
                            </p:stCondLst>
                            <p:childTnLst>
                              <p:par>
                                <p:cTn id="25" presetID="18" presetClass="entr" presetSubtype="12" fill="hold" grpId="0" nodeType="afterEffect">
                                  <p:stCondLst>
                                    <p:cond delay="0"/>
                                  </p:stCondLst>
                                  <p:childTnLst>
                                    <p:set>
                                      <p:cBhvr>
                                        <p:cTn id="26" dur="1" fill="hold">
                                          <p:stCondLst>
                                            <p:cond delay="0"/>
                                          </p:stCondLst>
                                        </p:cTn>
                                        <p:tgtEl>
                                          <p:spTgt spid="345097"/>
                                        </p:tgtEl>
                                        <p:attrNameLst>
                                          <p:attrName>style.visibility</p:attrName>
                                        </p:attrNameLst>
                                      </p:cBhvr>
                                      <p:to>
                                        <p:strVal val="visible"/>
                                      </p:to>
                                    </p:set>
                                    <p:animEffect transition="in" filter="strips(downLeft)">
                                      <p:cBhvr>
                                        <p:cTn id="27" dur="500"/>
                                        <p:tgtEl>
                                          <p:spTgt spid="345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091" grpId="0" autoUpdateAnimBg="0"/>
      <p:bldP spid="345092" grpId="0" animBg="1" autoUpdateAnimBg="0"/>
      <p:bldP spid="345096" grpId="0" animBg="1" autoUpdateAnimBg="0"/>
      <p:bldP spid="345097"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Text Box 2"/>
          <p:cNvSpPr txBox="1">
            <a:spLocks noChangeArrowheads="1"/>
          </p:cNvSpPr>
          <p:nvPr/>
        </p:nvSpPr>
        <p:spPr bwMode="auto">
          <a:xfrm>
            <a:off x="115888" y="692696"/>
            <a:ext cx="8997950" cy="72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latinLnBrk="1" hangingPunct="1"/>
            <a:r>
              <a:rPr lang="en-US" altLang="zh-CN" sz="2200" dirty="0" smtClean="0">
                <a:ea typeface="黑体" pitchFamily="49" charset="-122"/>
              </a:rPr>
              <a:t>　　</a:t>
            </a:r>
            <a:r>
              <a:rPr lang="zh-CN" altLang="en-US" sz="2200" dirty="0" smtClean="0">
                <a:ea typeface="黑体" pitchFamily="49" charset="-122"/>
              </a:rPr>
              <a:t>网络</a:t>
            </a:r>
            <a:r>
              <a:rPr lang="zh-CN" altLang="en-US" sz="2200" dirty="0">
                <a:ea typeface="黑体" pitchFamily="49" charset="-122"/>
              </a:rPr>
              <a:t>传输介质包括双绞线、同轴电缆、光纤等有线传输介质和红外线、激光、卫星通信等无线传输介质。</a:t>
            </a:r>
          </a:p>
        </p:txBody>
      </p:sp>
      <p:pic>
        <p:nvPicPr>
          <p:cNvPr id="3471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376" y="1484784"/>
            <a:ext cx="3384000" cy="1179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71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376" y="2718409"/>
            <a:ext cx="3384000" cy="1341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714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6377" y="4113620"/>
            <a:ext cx="3384000" cy="1232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714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8133" y="5399510"/>
            <a:ext cx="3384000" cy="1197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3"/>
          <p:cNvSpPr>
            <a:spLocks noChangeArrowheads="1"/>
          </p:cNvSpPr>
          <p:nvPr/>
        </p:nvSpPr>
        <p:spPr bwMode="auto">
          <a:xfrm>
            <a:off x="71437" y="185738"/>
            <a:ext cx="4498975" cy="434975"/>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p>
            <a:pPr eaLnBrk="1" hangingPunct="1"/>
            <a:r>
              <a:rPr lang="en-US" altLang="zh-CN" sz="2200" dirty="0" smtClean="0">
                <a:latin typeface="Arial" pitchFamily="34" charset="0"/>
                <a:ea typeface="黑体" pitchFamily="49" charset="-122"/>
              </a:rPr>
              <a:t>4</a:t>
            </a:r>
            <a:r>
              <a:rPr lang="zh-CN" altLang="en-US" sz="2200" dirty="0">
                <a:latin typeface="Arial" pitchFamily="34" charset="0"/>
                <a:ea typeface="黑体" pitchFamily="49" charset="-122"/>
              </a:rPr>
              <a:t>．网络传输介质</a:t>
            </a:r>
          </a:p>
        </p:txBody>
      </p:sp>
      <p:sp>
        <p:nvSpPr>
          <p:cNvPr id="9" name="Text Box 2"/>
          <p:cNvSpPr txBox="1">
            <a:spLocks noChangeArrowheads="1"/>
          </p:cNvSpPr>
          <p:nvPr/>
        </p:nvSpPr>
        <p:spPr bwMode="auto">
          <a:xfrm>
            <a:off x="3710954" y="2152662"/>
            <a:ext cx="5357890" cy="4084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latinLnBrk="1" hangingPunct="1"/>
            <a:r>
              <a:rPr lang="zh-CN" altLang="en-US" sz="2200" dirty="0" smtClean="0">
                <a:ea typeface="黑体" pitchFamily="49" charset="-122"/>
              </a:rPr>
              <a:t>        </a:t>
            </a:r>
            <a:r>
              <a:rPr lang="zh-CN" altLang="en-US" sz="2200" dirty="0">
                <a:ea typeface="黑体" pitchFamily="49" charset="-122"/>
              </a:rPr>
              <a:t>⑴网络操作系统</a:t>
            </a:r>
          </a:p>
          <a:p>
            <a:pPr eaLnBrk="1" latinLnBrk="1" hangingPunct="1"/>
            <a:r>
              <a:rPr lang="zh-CN" altLang="en-US" sz="2200" dirty="0" smtClean="0">
                <a:ea typeface="黑体" pitchFamily="49" charset="-122"/>
              </a:rPr>
              <a:t>        目前</a:t>
            </a:r>
            <a:r>
              <a:rPr lang="zh-CN" altLang="en-US" sz="2200" dirty="0">
                <a:ea typeface="黑体" pitchFamily="49" charset="-122"/>
              </a:rPr>
              <a:t>，常用的网络操作系统有UNIX、Linux、Windows Server 2003/2008和Novell Netware等。</a:t>
            </a:r>
          </a:p>
          <a:p>
            <a:pPr eaLnBrk="1" latinLnBrk="1" hangingPunct="1"/>
            <a:r>
              <a:rPr lang="zh-CN" altLang="en-US" sz="2200" dirty="0">
                <a:ea typeface="黑体" pitchFamily="49" charset="-122"/>
              </a:rPr>
              <a:t>        ⑵网络应用软件</a:t>
            </a:r>
          </a:p>
          <a:p>
            <a:pPr eaLnBrk="1" latinLnBrk="1" hangingPunct="1"/>
            <a:r>
              <a:rPr lang="zh-CN" altLang="en-US" sz="2200" dirty="0" smtClean="0">
                <a:ea typeface="黑体" pitchFamily="49" charset="-122"/>
              </a:rPr>
              <a:t>        网络</a:t>
            </a:r>
            <a:r>
              <a:rPr lang="zh-CN" altLang="en-US" sz="2200" dirty="0">
                <a:ea typeface="黑体" pitchFamily="49" charset="-122"/>
              </a:rPr>
              <a:t>应用软件能够为用户提供各种服务，应用软件随着计算机网络的发展和普及也越来越丰富，如浏览器软件（Explorer、Firefox、Netscape Nevigator等）、传输软件（如CutFTP、FlashFXP等）、电子邮件管理软件（如OE等）、游戏软件、聊天软件、文件下载（如Flashget、迅雷）等。 </a:t>
            </a:r>
          </a:p>
        </p:txBody>
      </p:sp>
      <p:sp>
        <p:nvSpPr>
          <p:cNvPr id="10" name="Rectangle 3"/>
          <p:cNvSpPr>
            <a:spLocks noChangeArrowheads="1"/>
          </p:cNvSpPr>
          <p:nvPr/>
        </p:nvSpPr>
        <p:spPr bwMode="auto">
          <a:xfrm>
            <a:off x="3710953" y="1717711"/>
            <a:ext cx="4498975" cy="434975"/>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p>
            <a:pPr eaLnBrk="1" hangingPunct="1"/>
            <a:r>
              <a:rPr lang="en-US" altLang="zh-CN" sz="2200" dirty="0" smtClean="0">
                <a:latin typeface="Arial" pitchFamily="34" charset="0"/>
                <a:ea typeface="黑体" pitchFamily="49" charset="-122"/>
              </a:rPr>
              <a:t>5</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计算机网络软件系统</a:t>
            </a:r>
            <a:endParaRPr lang="pt-BR" altLang="en-US" sz="2200" dirty="0">
              <a:latin typeface="Arial" pitchFamily="34" charset="0"/>
              <a:ea typeface="黑体"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47138"/>
                                        </p:tgtEl>
                                        <p:attrNameLst>
                                          <p:attrName>style.visibility</p:attrName>
                                        </p:attrNameLst>
                                      </p:cBhvr>
                                      <p:to>
                                        <p:strVal val="visible"/>
                                      </p:to>
                                    </p:set>
                                    <p:animEffect transition="in" filter="strips(downLeft)">
                                      <p:cBhvr>
                                        <p:cTn id="7" dur="500"/>
                                        <p:tgtEl>
                                          <p:spTgt spid="347138"/>
                                        </p:tgtEl>
                                      </p:cBhvr>
                                    </p:animEffect>
                                  </p:childTnLst>
                                </p:cTn>
                              </p:par>
                            </p:childTnLst>
                          </p:cTn>
                        </p:par>
                        <p:par>
                          <p:cTn id="8" fill="hold" nodeType="afterGroup">
                            <p:stCondLst>
                              <p:cond delay="500"/>
                            </p:stCondLst>
                            <p:childTnLst>
                              <p:par>
                                <p:cTn id="9" presetID="16" presetClass="entr" presetSubtype="26" fill="hold" nodeType="afterEffect">
                                  <p:stCondLst>
                                    <p:cond delay="0"/>
                                  </p:stCondLst>
                                  <p:childTnLst>
                                    <p:set>
                                      <p:cBhvr>
                                        <p:cTn id="10" dur="1" fill="hold">
                                          <p:stCondLst>
                                            <p:cond delay="0"/>
                                          </p:stCondLst>
                                        </p:cTn>
                                        <p:tgtEl>
                                          <p:spTgt spid="347139"/>
                                        </p:tgtEl>
                                        <p:attrNameLst>
                                          <p:attrName>style.visibility</p:attrName>
                                        </p:attrNameLst>
                                      </p:cBhvr>
                                      <p:to>
                                        <p:strVal val="visible"/>
                                      </p:to>
                                    </p:set>
                                    <p:animEffect transition="in" filter="barn(inHorizontal)">
                                      <p:cBhvr>
                                        <p:cTn id="11" dur="500"/>
                                        <p:tgtEl>
                                          <p:spTgt spid="347139"/>
                                        </p:tgtEl>
                                      </p:cBhvr>
                                    </p:animEffect>
                                  </p:childTnLst>
                                </p:cTn>
                              </p:par>
                            </p:childTnLst>
                          </p:cTn>
                        </p:par>
                        <p:par>
                          <p:cTn id="12" fill="hold" nodeType="afterGroup">
                            <p:stCondLst>
                              <p:cond delay="1000"/>
                            </p:stCondLst>
                            <p:childTnLst>
                              <p:par>
                                <p:cTn id="13" presetID="16" presetClass="entr" presetSubtype="26" fill="hold" nodeType="afterEffect">
                                  <p:stCondLst>
                                    <p:cond delay="0"/>
                                  </p:stCondLst>
                                  <p:childTnLst>
                                    <p:set>
                                      <p:cBhvr>
                                        <p:cTn id="14" dur="1" fill="hold">
                                          <p:stCondLst>
                                            <p:cond delay="0"/>
                                          </p:stCondLst>
                                        </p:cTn>
                                        <p:tgtEl>
                                          <p:spTgt spid="347140"/>
                                        </p:tgtEl>
                                        <p:attrNameLst>
                                          <p:attrName>style.visibility</p:attrName>
                                        </p:attrNameLst>
                                      </p:cBhvr>
                                      <p:to>
                                        <p:strVal val="visible"/>
                                      </p:to>
                                    </p:set>
                                    <p:animEffect transition="in" filter="barn(inHorizontal)">
                                      <p:cBhvr>
                                        <p:cTn id="15" dur="500"/>
                                        <p:tgtEl>
                                          <p:spTgt spid="347140"/>
                                        </p:tgtEl>
                                      </p:cBhvr>
                                    </p:animEffect>
                                  </p:childTnLst>
                                </p:cTn>
                              </p:par>
                            </p:childTnLst>
                          </p:cTn>
                        </p:par>
                        <p:par>
                          <p:cTn id="16" fill="hold" nodeType="afterGroup">
                            <p:stCondLst>
                              <p:cond delay="1500"/>
                            </p:stCondLst>
                            <p:childTnLst>
                              <p:par>
                                <p:cTn id="17" presetID="16" presetClass="entr" presetSubtype="26" fill="hold" nodeType="afterEffect">
                                  <p:stCondLst>
                                    <p:cond delay="0"/>
                                  </p:stCondLst>
                                  <p:childTnLst>
                                    <p:set>
                                      <p:cBhvr>
                                        <p:cTn id="18" dur="1" fill="hold">
                                          <p:stCondLst>
                                            <p:cond delay="0"/>
                                          </p:stCondLst>
                                        </p:cTn>
                                        <p:tgtEl>
                                          <p:spTgt spid="347141"/>
                                        </p:tgtEl>
                                        <p:attrNameLst>
                                          <p:attrName>style.visibility</p:attrName>
                                        </p:attrNameLst>
                                      </p:cBhvr>
                                      <p:to>
                                        <p:strVal val="visible"/>
                                      </p:to>
                                    </p:set>
                                    <p:animEffect transition="in" filter="barn(inHorizontal)">
                                      <p:cBhvr>
                                        <p:cTn id="19" dur="500"/>
                                        <p:tgtEl>
                                          <p:spTgt spid="347141"/>
                                        </p:tgtEl>
                                      </p:cBhvr>
                                    </p:animEffect>
                                  </p:childTnLst>
                                </p:cTn>
                              </p:par>
                            </p:childTnLst>
                          </p:cTn>
                        </p:par>
                        <p:par>
                          <p:cTn id="20" fill="hold" nodeType="afterGroup">
                            <p:stCondLst>
                              <p:cond delay="2000"/>
                            </p:stCondLst>
                            <p:childTnLst>
                              <p:par>
                                <p:cTn id="21" presetID="16" presetClass="entr" presetSubtype="26" fill="hold" nodeType="afterEffect">
                                  <p:stCondLst>
                                    <p:cond delay="0"/>
                                  </p:stCondLst>
                                  <p:childTnLst>
                                    <p:set>
                                      <p:cBhvr>
                                        <p:cTn id="22" dur="1" fill="hold">
                                          <p:stCondLst>
                                            <p:cond delay="0"/>
                                          </p:stCondLst>
                                        </p:cTn>
                                        <p:tgtEl>
                                          <p:spTgt spid="347142"/>
                                        </p:tgtEl>
                                        <p:attrNameLst>
                                          <p:attrName>style.visibility</p:attrName>
                                        </p:attrNameLst>
                                      </p:cBhvr>
                                      <p:to>
                                        <p:strVal val="visible"/>
                                      </p:to>
                                    </p:set>
                                    <p:animEffect transition="in" filter="barn(inHorizontal)">
                                      <p:cBhvr>
                                        <p:cTn id="23" dur="500"/>
                                        <p:tgtEl>
                                          <p:spTgt spid="347142"/>
                                        </p:tgtEl>
                                      </p:cBhvr>
                                    </p:animEffect>
                                  </p:childTnLst>
                                </p:cTn>
                              </p:par>
                            </p:childTnLst>
                          </p:cTn>
                        </p:par>
                        <p:par>
                          <p:cTn id="24" fill="hold">
                            <p:stCondLst>
                              <p:cond delay="2500"/>
                            </p:stCondLst>
                            <p:childTnLst>
                              <p:par>
                                <p:cTn id="25" presetID="18" presetClass="entr" presetSubtype="12"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strips(down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7138" grpId="0" autoUpdateAnimBg="0"/>
      <p:bldP spid="9"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Text Box 2"/>
          <p:cNvSpPr txBox="1">
            <a:spLocks noChangeArrowheads="1"/>
          </p:cNvSpPr>
          <p:nvPr/>
        </p:nvSpPr>
        <p:spPr bwMode="auto">
          <a:xfrm>
            <a:off x="71438" y="763588"/>
            <a:ext cx="8997950" cy="3733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latinLnBrk="1" hangingPunct="1"/>
            <a:r>
              <a:rPr lang="zh-CN" altLang="en-US" sz="2200" dirty="0">
                <a:ea typeface="黑体" pitchFamily="49" charset="-122"/>
              </a:rPr>
              <a:t>        Internet意为“互联网”，我国的科学词汇称为“因特网”，是世界最大的全球性的计算机网络，20世纪80年代起源于美国并得到飞速发展。该网络将遍布全球的计算机连接起来，人们可以通过Internet共享全球信息，它的出现标志着网络时代的到来。</a:t>
            </a:r>
          </a:p>
          <a:p>
            <a:pPr eaLnBrk="1" hangingPunct="1"/>
            <a:r>
              <a:rPr lang="zh-CN" altLang="en-US" sz="2200" dirty="0">
                <a:ea typeface="黑体" pitchFamily="49" charset="-122"/>
              </a:rPr>
              <a:t>        从信息资源的角度来看，Internet是一个集各个部门、各个领域的各种信息资源为一体，供网上用户共享的信息资源网。它将全球数万个计算机网络、数千万台主机连接起来，包含了海量的信息资源，向全世界提供信息服务。</a:t>
            </a:r>
          </a:p>
          <a:p>
            <a:pPr eaLnBrk="1" hangingPunct="1"/>
            <a:r>
              <a:rPr lang="zh-CN" altLang="en-US" sz="2200" dirty="0">
                <a:ea typeface="黑体" pitchFamily="49" charset="-122"/>
              </a:rPr>
              <a:t>        从网络通信的角度来看，Internet是一个基于TCP/IP的连接各个国家、各个地区、各个机构计算机网络的数据通信网。今天的Internet已经远远超过了一个网络的涵义，它是一具信息社会的缩影。</a:t>
            </a:r>
          </a:p>
        </p:txBody>
      </p:sp>
      <p:sp>
        <p:nvSpPr>
          <p:cNvPr id="334851" name="Rectangle 3"/>
          <p:cNvSpPr>
            <a:spLocks noChangeArrowheads="1"/>
          </p:cNvSpPr>
          <p:nvPr/>
        </p:nvSpPr>
        <p:spPr bwMode="auto">
          <a:xfrm>
            <a:off x="71438" y="4538663"/>
            <a:ext cx="4498975" cy="434975"/>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200" dirty="0">
                <a:latin typeface="Arial" pitchFamily="34" charset="0"/>
                <a:ea typeface="黑体" pitchFamily="49" charset="-122"/>
              </a:rPr>
              <a:t> </a:t>
            </a:r>
            <a:r>
              <a:rPr lang="en-US" altLang="zh-CN" sz="2200" dirty="0">
                <a:latin typeface="Arial" pitchFamily="34" charset="0"/>
                <a:ea typeface="黑体" pitchFamily="49" charset="-122"/>
              </a:rPr>
              <a:t>8.3</a:t>
            </a:r>
            <a:r>
              <a:rPr lang="zh-CN" altLang="en-US" sz="2200" dirty="0">
                <a:latin typeface="Arial" pitchFamily="34" charset="0"/>
                <a:ea typeface="黑体" pitchFamily="49" charset="-122"/>
              </a:rPr>
              <a:t>.1  Internet的产生与发展</a:t>
            </a:r>
            <a:endParaRPr lang="pt-BR" altLang="en-US" sz="2200" dirty="0">
              <a:latin typeface="Arial" pitchFamily="34" charset="0"/>
              <a:ea typeface="黑体" pitchFamily="49" charset="-122"/>
            </a:endParaRPr>
          </a:p>
        </p:txBody>
      </p:sp>
      <p:sp>
        <p:nvSpPr>
          <p:cNvPr id="334852" name="Rectangle 4"/>
          <p:cNvSpPr>
            <a:spLocks noChangeArrowheads="1"/>
          </p:cNvSpPr>
          <p:nvPr/>
        </p:nvSpPr>
        <p:spPr bwMode="auto">
          <a:xfrm>
            <a:off x="71438" y="214313"/>
            <a:ext cx="4498975"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latin typeface="黑体" pitchFamily="49" charset="-122"/>
                <a:ea typeface="黑体" pitchFamily="49" charset="-122"/>
              </a:rPr>
              <a:t>8.3  </a:t>
            </a:r>
            <a:r>
              <a:rPr lang="zh-CN" altLang="en-US" sz="2400" dirty="0">
                <a:latin typeface="黑体" pitchFamily="49" charset="-122"/>
                <a:ea typeface="黑体" pitchFamily="49" charset="-122"/>
              </a:rPr>
              <a:t>Internet基础</a:t>
            </a:r>
          </a:p>
        </p:txBody>
      </p:sp>
      <p:sp>
        <p:nvSpPr>
          <p:cNvPr id="350213" name="Text Box 5"/>
          <p:cNvSpPr txBox="1">
            <a:spLocks noChangeArrowheads="1"/>
          </p:cNvSpPr>
          <p:nvPr/>
        </p:nvSpPr>
        <p:spPr bwMode="auto">
          <a:xfrm>
            <a:off x="71438" y="5016500"/>
            <a:ext cx="8997950" cy="1700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latinLnBrk="1" hangingPunct="1"/>
            <a:r>
              <a:rPr lang="zh-CN" altLang="en-US" sz="2200">
                <a:ea typeface="黑体" pitchFamily="49" charset="-122"/>
              </a:rPr>
              <a:t>        Internet网起源于美国。1969年，美国国防部高级计划研究署建立了一个称为ARPAnet的计算机网络，将美国重要的军事基地与研究单位用通信线路连接起来。首批连网的计算机只有4台，1977年扩充到100余台。为了在不同的计算机之间实现正常的通信，ARPA制订了一个称TCP/IP的通信协议，供连网用户共同遵守。</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350210"/>
                                        </p:tgtEl>
                                        <p:attrNameLst>
                                          <p:attrName>style.visibility</p:attrName>
                                        </p:attrNameLst>
                                      </p:cBhvr>
                                      <p:to>
                                        <p:strVal val="visible"/>
                                      </p:to>
                                    </p:set>
                                    <p:animEffect transition="in" filter="barn(inHorizontal)">
                                      <p:cBhvr>
                                        <p:cTn id="7" dur="500"/>
                                        <p:tgtEl>
                                          <p:spTgt spid="350210"/>
                                        </p:tgtEl>
                                      </p:cBhvr>
                                    </p:animEffect>
                                  </p:childTnLst>
                                </p:cTn>
                              </p:par>
                            </p:childTnLst>
                          </p:cTn>
                        </p:par>
                        <p:par>
                          <p:cTn id="8" fill="hold" nodeType="afterGroup">
                            <p:stCondLst>
                              <p:cond delay="500"/>
                            </p:stCondLst>
                            <p:childTnLst>
                              <p:par>
                                <p:cTn id="9" presetID="16" presetClass="entr" presetSubtype="26" fill="hold" grpId="0" nodeType="afterEffect">
                                  <p:stCondLst>
                                    <p:cond delay="0"/>
                                  </p:stCondLst>
                                  <p:childTnLst>
                                    <p:set>
                                      <p:cBhvr>
                                        <p:cTn id="10" dur="1" fill="hold">
                                          <p:stCondLst>
                                            <p:cond delay="0"/>
                                          </p:stCondLst>
                                        </p:cTn>
                                        <p:tgtEl>
                                          <p:spTgt spid="350213"/>
                                        </p:tgtEl>
                                        <p:attrNameLst>
                                          <p:attrName>style.visibility</p:attrName>
                                        </p:attrNameLst>
                                      </p:cBhvr>
                                      <p:to>
                                        <p:strVal val="visible"/>
                                      </p:to>
                                    </p:set>
                                    <p:animEffect transition="in" filter="barn(inHorizontal)">
                                      <p:cBhvr>
                                        <p:cTn id="11" dur="500"/>
                                        <p:tgtEl>
                                          <p:spTgt spid="350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0210" grpId="0" autoUpdateAnimBg="0"/>
      <p:bldP spid="350213"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Text Box 2"/>
          <p:cNvSpPr txBox="1">
            <a:spLocks noChangeArrowheads="1"/>
          </p:cNvSpPr>
          <p:nvPr/>
        </p:nvSpPr>
        <p:spPr bwMode="auto">
          <a:xfrm>
            <a:off x="82550" y="279400"/>
            <a:ext cx="8997950" cy="63899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latinLnBrk="1" hangingPunct="1"/>
            <a:r>
              <a:rPr lang="zh-CN" altLang="en-US" sz="2200" dirty="0">
                <a:ea typeface="黑体" pitchFamily="49" charset="-122"/>
              </a:rPr>
              <a:t>        1981年从ARPA网中分裂出一个供军用的MILmet网，但ARPA网与MILnet仍互有联系。1986年，美国国家科学基金会组成了NSFnet网，之后它又与美国当时最大的另外5个主干网连接，从而取代了ARPA网。到1989年，与NSFnet相连的网络已达500个。除美国国内的网络外，加、英、法、德等国的网络也相继加入，并继续共同遵守TCP/IP协议，于是形成了一个覆盖全球的网络Internet网。Internet网于80年代后期开始向商务开放，从而吸引了一批又一批的商业用户，连网上的计算机数量迅速增长，受到人们的欢迎。</a:t>
            </a:r>
          </a:p>
          <a:p>
            <a:pPr eaLnBrk="1" latinLnBrk="1" hangingPunct="1"/>
            <a:r>
              <a:rPr lang="zh-CN" altLang="en-US" sz="2200" dirty="0">
                <a:ea typeface="黑体" pitchFamily="49" charset="-122"/>
              </a:rPr>
              <a:t>        现在，Internet已经成为一个开发和使用信息资源的覆盖全球的信息海洋。</a:t>
            </a:r>
          </a:p>
          <a:p>
            <a:pPr eaLnBrk="1" latinLnBrk="1" hangingPunct="1"/>
            <a:r>
              <a:rPr lang="zh-CN" altLang="en-US" sz="2200" dirty="0">
                <a:ea typeface="黑体" pitchFamily="49" charset="-122"/>
              </a:rPr>
              <a:t>        中国早在1987年就由中国科学院高能物理研究所首先通过X.25租用线实现了国际远程联网。1994年5月，高能物理研究所的计算机正式接入Internet，与此同时，以清华大学为网络中心的中国教育与科研网也于1994年6月正式联入Internet。1996年6月，中国最大的Internet互联子网ChinaNet也正式开通并投入运营，在中国兴起了一股研究、学习和使用Internet的浪潮。</a:t>
            </a:r>
            <a:r>
              <a:rPr lang="zh-CN" altLang="en-US" sz="2200" dirty="0">
                <a:solidFill>
                  <a:srgbClr val="FFC000"/>
                </a:solidFill>
                <a:ea typeface="黑体" pitchFamily="49" charset="-122"/>
              </a:rPr>
              <a:t>截至</a:t>
            </a:r>
            <a:r>
              <a:rPr lang="en-US" altLang="zh-CN" sz="2200" dirty="0">
                <a:solidFill>
                  <a:srgbClr val="FFC000"/>
                </a:solidFill>
                <a:ea typeface="黑体" pitchFamily="49" charset="-122"/>
              </a:rPr>
              <a:t>2013</a:t>
            </a:r>
            <a:r>
              <a:rPr lang="zh-CN" altLang="en-US" sz="2200" dirty="0">
                <a:solidFill>
                  <a:srgbClr val="FFC000"/>
                </a:solidFill>
                <a:ea typeface="黑体" pitchFamily="49" charset="-122"/>
              </a:rPr>
              <a:t>年</a:t>
            </a:r>
            <a:r>
              <a:rPr lang="en-US" altLang="zh-CN" sz="2200" dirty="0">
                <a:solidFill>
                  <a:srgbClr val="FFC000"/>
                </a:solidFill>
                <a:ea typeface="黑体" pitchFamily="49" charset="-122"/>
              </a:rPr>
              <a:t>6</a:t>
            </a:r>
            <a:r>
              <a:rPr lang="zh-CN" altLang="en-US" sz="2200" dirty="0">
                <a:solidFill>
                  <a:srgbClr val="FFC000"/>
                </a:solidFill>
                <a:ea typeface="黑体" pitchFamily="49" charset="-122"/>
              </a:rPr>
              <a:t>月</a:t>
            </a:r>
            <a:r>
              <a:rPr lang="en-US" altLang="zh-CN" sz="2200" dirty="0">
                <a:solidFill>
                  <a:srgbClr val="FFC000"/>
                </a:solidFill>
                <a:ea typeface="黑体" pitchFamily="49" charset="-122"/>
              </a:rPr>
              <a:t>30</a:t>
            </a:r>
            <a:r>
              <a:rPr lang="zh-CN" altLang="en-US" sz="2200" dirty="0">
                <a:solidFill>
                  <a:srgbClr val="FFC000"/>
                </a:solidFill>
                <a:ea typeface="黑体" pitchFamily="49" charset="-122"/>
              </a:rPr>
              <a:t>日，我国网民已达</a:t>
            </a:r>
            <a:r>
              <a:rPr lang="en-US" altLang="zh-CN" sz="2200" dirty="0">
                <a:solidFill>
                  <a:srgbClr val="FFC000"/>
                </a:solidFill>
                <a:ea typeface="黑体" pitchFamily="49" charset="-122"/>
              </a:rPr>
              <a:t>5.91</a:t>
            </a:r>
            <a:r>
              <a:rPr lang="zh-CN" altLang="en-US" sz="2200" dirty="0">
                <a:solidFill>
                  <a:srgbClr val="FFC000"/>
                </a:solidFill>
                <a:ea typeface="黑体" pitchFamily="49" charset="-122"/>
              </a:rPr>
              <a:t>亿亿人；</a:t>
            </a:r>
            <a:r>
              <a:rPr lang="en-US" altLang="zh-CN" sz="2200" dirty="0">
                <a:solidFill>
                  <a:srgbClr val="FFC000"/>
                </a:solidFill>
                <a:ea typeface="黑体" pitchFamily="49" charset="-122"/>
              </a:rPr>
              <a:t>Ipv4</a:t>
            </a:r>
            <a:r>
              <a:rPr lang="zh-CN" altLang="en-US" sz="2200" dirty="0">
                <a:solidFill>
                  <a:srgbClr val="FFC000"/>
                </a:solidFill>
                <a:ea typeface="黑体" pitchFamily="49" charset="-122"/>
              </a:rPr>
              <a:t>地址数量为</a:t>
            </a:r>
            <a:r>
              <a:rPr lang="en-US" altLang="zh-CN" sz="2200" dirty="0">
                <a:solidFill>
                  <a:srgbClr val="FFC000"/>
                </a:solidFill>
                <a:ea typeface="黑体" pitchFamily="49" charset="-122"/>
              </a:rPr>
              <a:t>3.31</a:t>
            </a:r>
            <a:r>
              <a:rPr lang="zh-CN" altLang="en-US" sz="2200" dirty="0">
                <a:solidFill>
                  <a:srgbClr val="FFC000"/>
                </a:solidFill>
                <a:ea typeface="黑体" pitchFamily="49" charset="-122"/>
              </a:rPr>
              <a:t>亿，拥有</a:t>
            </a:r>
            <a:r>
              <a:rPr lang="en-US" altLang="zh-CN" sz="2200" dirty="0">
                <a:solidFill>
                  <a:srgbClr val="FFC000"/>
                </a:solidFill>
                <a:ea typeface="黑体" pitchFamily="49" charset="-122"/>
              </a:rPr>
              <a:t>IPv6</a:t>
            </a:r>
            <a:r>
              <a:rPr lang="zh-CN" altLang="en-US" sz="2200" dirty="0">
                <a:solidFill>
                  <a:srgbClr val="FFC000"/>
                </a:solidFill>
                <a:ea typeface="黑体" pitchFamily="49" charset="-122"/>
              </a:rPr>
              <a:t>地址数量较去年同期大幅增长</a:t>
            </a:r>
            <a:r>
              <a:rPr lang="en-US" altLang="zh-CN" sz="2200" dirty="0">
                <a:solidFill>
                  <a:srgbClr val="FFC000"/>
                </a:solidFill>
                <a:ea typeface="黑体" pitchFamily="49" charset="-122"/>
              </a:rPr>
              <a:t>16.5%</a:t>
            </a:r>
            <a:r>
              <a:rPr lang="zh-CN" altLang="en-US" sz="2200" dirty="0">
                <a:solidFill>
                  <a:srgbClr val="FFC000"/>
                </a:solidFill>
                <a:ea typeface="黑体" pitchFamily="49" charset="-122"/>
              </a:rPr>
              <a:t>，位列全球第二；国家域名注册总量为</a:t>
            </a:r>
            <a:r>
              <a:rPr lang="en-US" altLang="zh-CN" sz="2200" dirty="0">
                <a:solidFill>
                  <a:srgbClr val="FFC000"/>
                </a:solidFill>
                <a:ea typeface="黑体" pitchFamily="49" charset="-122"/>
              </a:rPr>
              <a:t>660</a:t>
            </a:r>
            <a:r>
              <a:rPr lang="zh-CN" altLang="en-US" sz="2200" dirty="0">
                <a:solidFill>
                  <a:srgbClr val="FFC000"/>
                </a:solidFill>
                <a:ea typeface="黑体" pitchFamily="49" charset="-122"/>
              </a:rPr>
              <a:t>万。受</a:t>
            </a:r>
            <a:r>
              <a:rPr lang="en-US" altLang="zh-CN" sz="2200" dirty="0">
                <a:solidFill>
                  <a:srgbClr val="FFC000"/>
                </a:solidFill>
                <a:ea typeface="黑体" pitchFamily="49" charset="-122"/>
              </a:rPr>
              <a:t>3G</a:t>
            </a:r>
            <a:r>
              <a:rPr lang="zh-CN" altLang="en-US" sz="2200" dirty="0">
                <a:solidFill>
                  <a:srgbClr val="FFC000"/>
                </a:solidFill>
                <a:ea typeface="黑体" pitchFamily="49" charset="-122"/>
              </a:rPr>
              <a:t>业务开展的影响，使用手机上网的网民也已达到</a:t>
            </a:r>
            <a:r>
              <a:rPr lang="en-US" altLang="zh-CN" sz="2200" dirty="0">
                <a:solidFill>
                  <a:srgbClr val="FFC000"/>
                </a:solidFill>
                <a:ea typeface="黑体" pitchFamily="49" charset="-122"/>
              </a:rPr>
              <a:t>4.64</a:t>
            </a:r>
            <a:r>
              <a:rPr lang="zh-CN" altLang="en-US" sz="2200" dirty="0">
                <a:solidFill>
                  <a:srgbClr val="FFC000"/>
                </a:solidFill>
                <a:ea typeface="黑体" pitchFamily="49" charset="-122"/>
              </a:rPr>
              <a:t>亿，占网民的</a:t>
            </a:r>
            <a:r>
              <a:rPr lang="en-US" altLang="zh-CN" sz="2200" dirty="0">
                <a:solidFill>
                  <a:srgbClr val="FFC000"/>
                </a:solidFill>
                <a:ea typeface="黑体" pitchFamily="49" charset="-122"/>
              </a:rPr>
              <a:t>78.5%</a:t>
            </a:r>
            <a:r>
              <a:rPr lang="zh-CN" altLang="en-US" sz="2200" dirty="0" smtClean="0">
                <a:solidFill>
                  <a:srgbClr val="FFC000"/>
                </a:solidFill>
                <a:ea typeface="黑体" pitchFamily="49" charset="-122"/>
              </a:rPr>
              <a:t>。</a:t>
            </a:r>
            <a:endParaRPr lang="zh-CN" altLang="en-US" sz="2200" dirty="0">
              <a:solidFill>
                <a:srgbClr val="FFC000"/>
              </a:solidFill>
              <a:ea typeface="黑体"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351234"/>
                                        </p:tgtEl>
                                        <p:attrNameLst>
                                          <p:attrName>style.visibility</p:attrName>
                                        </p:attrNameLst>
                                      </p:cBhvr>
                                      <p:to>
                                        <p:strVal val="visible"/>
                                      </p:to>
                                    </p:set>
                                    <p:animEffect transition="in" filter="barn(inHorizontal)">
                                      <p:cBhvr>
                                        <p:cTn id="7" dur="500"/>
                                        <p:tgtEl>
                                          <p:spTgt spid="351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1234"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Text Box 2"/>
          <p:cNvSpPr txBox="1">
            <a:spLocks noChangeArrowheads="1"/>
          </p:cNvSpPr>
          <p:nvPr/>
        </p:nvSpPr>
        <p:spPr bwMode="auto">
          <a:xfrm>
            <a:off x="71438" y="997542"/>
            <a:ext cx="8997950" cy="6927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latinLnBrk="1" hangingPunct="1"/>
            <a:r>
              <a:rPr lang="zh-CN" altLang="en-US" sz="2000" dirty="0">
                <a:solidFill>
                  <a:srgbClr val="FFFF00"/>
                </a:solidFill>
                <a:ea typeface="黑体" pitchFamily="49" charset="-122"/>
              </a:rPr>
              <a:t>        </a:t>
            </a:r>
            <a:r>
              <a:rPr lang="zh-CN" altLang="en-US" sz="2000" dirty="0" smtClean="0">
                <a:ea typeface="黑体" pitchFamily="49" charset="-122"/>
              </a:rPr>
              <a:t>Internet</a:t>
            </a:r>
            <a:r>
              <a:rPr lang="zh-CN" altLang="en-US" sz="2000" dirty="0">
                <a:ea typeface="黑体" pitchFamily="49" charset="-122"/>
              </a:rPr>
              <a:t>不属于任何一个国家、部门、单位、个人</a:t>
            </a:r>
            <a:r>
              <a:rPr lang="zh-CN" altLang="en-US" sz="2000" dirty="0" smtClean="0">
                <a:ea typeface="黑体" pitchFamily="49" charset="-122"/>
              </a:rPr>
              <a:t>，没有</a:t>
            </a:r>
            <a:r>
              <a:rPr lang="zh-CN" altLang="en-US" sz="2000" dirty="0">
                <a:ea typeface="黑体" pitchFamily="49" charset="-122"/>
              </a:rPr>
              <a:t>一个专门的管理机构对整个网络进行维护。任何用户或计算机只要遵守TCP/IP都可以进入Internet</a:t>
            </a:r>
            <a:r>
              <a:rPr lang="zh-CN" altLang="en-US" sz="2000" dirty="0" smtClean="0">
                <a:ea typeface="黑体" pitchFamily="49" charset="-122"/>
              </a:rPr>
              <a:t>。</a:t>
            </a:r>
            <a:endParaRPr lang="zh-CN" altLang="en-US" sz="2000" dirty="0">
              <a:ea typeface="黑体" pitchFamily="49" charset="-122"/>
            </a:endParaRPr>
          </a:p>
        </p:txBody>
      </p:sp>
      <p:sp>
        <p:nvSpPr>
          <p:cNvPr id="336899" name="Rectangle 3"/>
          <p:cNvSpPr>
            <a:spLocks noChangeArrowheads="1"/>
          </p:cNvSpPr>
          <p:nvPr/>
        </p:nvSpPr>
        <p:spPr bwMode="auto">
          <a:xfrm>
            <a:off x="71438" y="116632"/>
            <a:ext cx="4498975" cy="434975"/>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200" dirty="0">
                <a:latin typeface="Arial" pitchFamily="34" charset="0"/>
                <a:ea typeface="黑体" pitchFamily="49" charset="-122"/>
              </a:rPr>
              <a:t>8.3</a:t>
            </a:r>
            <a:r>
              <a:rPr lang="zh-CN" altLang="en-US" sz="2200" dirty="0">
                <a:latin typeface="Arial" pitchFamily="34" charset="0"/>
                <a:ea typeface="黑体" pitchFamily="49" charset="-122"/>
              </a:rPr>
              <a:t>.2  Internet的特点</a:t>
            </a:r>
            <a:endParaRPr lang="pt-BR" altLang="en-US" sz="2200" dirty="0">
              <a:latin typeface="Arial" pitchFamily="34" charset="0"/>
              <a:ea typeface="黑体" pitchFamily="49" charset="-122"/>
            </a:endParaRPr>
          </a:p>
        </p:txBody>
      </p:sp>
      <p:sp>
        <p:nvSpPr>
          <p:cNvPr id="4" name="Rectangle 3"/>
          <p:cNvSpPr>
            <a:spLocks noChangeArrowheads="1"/>
          </p:cNvSpPr>
          <p:nvPr/>
        </p:nvSpPr>
        <p:spPr bwMode="auto">
          <a:xfrm>
            <a:off x="71438" y="557087"/>
            <a:ext cx="4498975" cy="434975"/>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p>
            <a:pPr eaLnBrk="1" hangingPunct="1"/>
            <a:r>
              <a:rPr lang="en-US" altLang="zh-CN" sz="2200" dirty="0" smtClean="0">
                <a:latin typeface="Arial" pitchFamily="34" charset="0"/>
                <a:ea typeface="黑体" pitchFamily="49" charset="-122"/>
              </a:rPr>
              <a:t>1</a:t>
            </a:r>
            <a:r>
              <a:rPr lang="zh-CN" altLang="en-US" sz="2200" dirty="0" smtClean="0">
                <a:latin typeface="Arial" pitchFamily="34" charset="0"/>
                <a:ea typeface="黑体" pitchFamily="49" charset="-122"/>
              </a:rPr>
              <a:t>．开放性</a:t>
            </a:r>
            <a:endParaRPr lang="pt-BR" altLang="en-US" sz="2200" dirty="0">
              <a:latin typeface="Arial" pitchFamily="34" charset="0"/>
              <a:ea typeface="黑体" pitchFamily="49" charset="-122"/>
            </a:endParaRPr>
          </a:p>
        </p:txBody>
      </p:sp>
      <p:sp>
        <p:nvSpPr>
          <p:cNvPr id="5" name="Text Box 2"/>
          <p:cNvSpPr txBox="1">
            <a:spLocks noChangeArrowheads="1"/>
          </p:cNvSpPr>
          <p:nvPr/>
        </p:nvSpPr>
        <p:spPr bwMode="auto">
          <a:xfrm>
            <a:off x="71438" y="2136222"/>
            <a:ext cx="8997950" cy="6549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smtClean="0">
                <a:ea typeface="黑体" pitchFamily="49" charset="-122"/>
              </a:rPr>
              <a:t>        Internet</a:t>
            </a:r>
            <a:r>
              <a:rPr lang="zh-CN" altLang="en-US" sz="2000" dirty="0">
                <a:ea typeface="黑体" pitchFamily="49" charset="-122"/>
              </a:rPr>
              <a:t>用户在网络上可以随时查阅共享的信息和资料。若网络上的主机提供共享型数据库，则可供查询的信息更多</a:t>
            </a:r>
            <a:r>
              <a:rPr lang="zh-CN" altLang="en-US" sz="2000" dirty="0" smtClean="0">
                <a:ea typeface="黑体" pitchFamily="49" charset="-122"/>
              </a:rPr>
              <a:t>。</a:t>
            </a:r>
            <a:endParaRPr lang="zh-CN" altLang="en-US" sz="2000" dirty="0">
              <a:ea typeface="黑体" pitchFamily="49" charset="-122"/>
            </a:endParaRPr>
          </a:p>
        </p:txBody>
      </p:sp>
      <p:sp>
        <p:nvSpPr>
          <p:cNvPr id="6" name="Rectangle 3"/>
          <p:cNvSpPr>
            <a:spLocks noChangeArrowheads="1"/>
          </p:cNvSpPr>
          <p:nvPr/>
        </p:nvSpPr>
        <p:spPr bwMode="auto">
          <a:xfrm>
            <a:off x="71438" y="1695767"/>
            <a:ext cx="4498975" cy="434975"/>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p>
            <a:pPr eaLnBrk="1" hangingPunct="1"/>
            <a:r>
              <a:rPr lang="en-US" altLang="zh-CN" sz="2200" dirty="0" smtClean="0">
                <a:latin typeface="Arial" pitchFamily="34" charset="0"/>
                <a:ea typeface="黑体" pitchFamily="49" charset="-122"/>
              </a:rPr>
              <a:t>2</a:t>
            </a:r>
            <a:r>
              <a:rPr lang="zh-CN" altLang="en-US" sz="2200" dirty="0" smtClean="0">
                <a:latin typeface="Arial" pitchFamily="34" charset="0"/>
                <a:ea typeface="黑体" pitchFamily="49" charset="-122"/>
              </a:rPr>
              <a:t>．共享性</a:t>
            </a:r>
            <a:endParaRPr lang="pt-BR" altLang="en-US" sz="2200" dirty="0">
              <a:latin typeface="Arial" pitchFamily="34" charset="0"/>
              <a:ea typeface="黑体" pitchFamily="49" charset="-122"/>
            </a:endParaRPr>
          </a:p>
        </p:txBody>
      </p:sp>
      <p:sp>
        <p:nvSpPr>
          <p:cNvPr id="7" name="Text Box 2"/>
          <p:cNvSpPr txBox="1">
            <a:spLocks noChangeArrowheads="1"/>
          </p:cNvSpPr>
          <p:nvPr/>
        </p:nvSpPr>
        <p:spPr bwMode="auto">
          <a:xfrm>
            <a:off x="71438" y="3237085"/>
            <a:ext cx="8997950" cy="944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smtClean="0">
                <a:solidFill>
                  <a:srgbClr val="FFFF00"/>
                </a:solidFill>
                <a:ea typeface="黑体" pitchFamily="49" charset="-122"/>
              </a:rPr>
              <a:t>        </a:t>
            </a:r>
            <a:r>
              <a:rPr lang="zh-CN" altLang="en-US" sz="2000" dirty="0" smtClean="0">
                <a:ea typeface="黑体" pitchFamily="49" charset="-122"/>
              </a:rPr>
              <a:t>Internet</a:t>
            </a:r>
            <a:r>
              <a:rPr lang="zh-CN" altLang="en-US" sz="2000" dirty="0">
                <a:ea typeface="黑体" pitchFamily="49" charset="-122"/>
              </a:rPr>
              <a:t>中有数以万计的计算机，形成了巨大的计算机资源，可以为全球用户提供极其丰富的信息资源，包括自然、社会、科技、政治、历史、商业、金融、卫生、娱乐、天气预报、政府决策等</a:t>
            </a:r>
            <a:r>
              <a:rPr lang="zh-CN" altLang="en-US" sz="2000" dirty="0" smtClean="0">
                <a:ea typeface="黑体" pitchFamily="49" charset="-122"/>
              </a:rPr>
              <a:t>。</a:t>
            </a:r>
            <a:endParaRPr lang="zh-CN" altLang="en-US" sz="2000" dirty="0">
              <a:ea typeface="黑体" pitchFamily="49" charset="-122"/>
            </a:endParaRPr>
          </a:p>
        </p:txBody>
      </p:sp>
      <p:sp>
        <p:nvSpPr>
          <p:cNvPr id="8" name="Rectangle 3"/>
          <p:cNvSpPr>
            <a:spLocks noChangeArrowheads="1"/>
          </p:cNvSpPr>
          <p:nvPr/>
        </p:nvSpPr>
        <p:spPr bwMode="auto">
          <a:xfrm>
            <a:off x="71438" y="2796630"/>
            <a:ext cx="4498975" cy="434975"/>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p>
            <a:pPr eaLnBrk="1" hangingPunct="1"/>
            <a:r>
              <a:rPr lang="en-US" altLang="zh-CN" sz="2200" dirty="0" smtClean="0">
                <a:latin typeface="Arial" pitchFamily="34" charset="0"/>
                <a:ea typeface="黑体" pitchFamily="49" charset="-122"/>
              </a:rPr>
              <a:t>3</a:t>
            </a:r>
            <a:r>
              <a:rPr lang="zh-CN" altLang="en-US" sz="2200" dirty="0">
                <a:latin typeface="Arial" pitchFamily="34" charset="0"/>
                <a:ea typeface="黑体" pitchFamily="49" charset="-122"/>
              </a:rPr>
              <a:t>．资源的丰富性</a:t>
            </a:r>
            <a:endParaRPr lang="pt-BR" altLang="en-US" sz="2200" dirty="0">
              <a:latin typeface="Arial" pitchFamily="34" charset="0"/>
              <a:ea typeface="黑体" pitchFamily="49" charset="-122"/>
            </a:endParaRPr>
          </a:p>
        </p:txBody>
      </p:sp>
      <p:sp>
        <p:nvSpPr>
          <p:cNvPr id="9" name="Text Box 2"/>
          <p:cNvSpPr txBox="1">
            <a:spLocks noChangeArrowheads="1"/>
          </p:cNvSpPr>
          <p:nvPr/>
        </p:nvSpPr>
        <p:spPr bwMode="auto">
          <a:xfrm>
            <a:off x="71438" y="4627795"/>
            <a:ext cx="8997950" cy="3714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smtClean="0">
                <a:solidFill>
                  <a:srgbClr val="FFFF00"/>
                </a:solidFill>
                <a:ea typeface="黑体" pitchFamily="49" charset="-122"/>
              </a:rPr>
              <a:t>        </a:t>
            </a:r>
            <a:r>
              <a:rPr lang="zh-CN" altLang="en-US" sz="2000" dirty="0" smtClean="0">
                <a:ea typeface="黑体" pitchFamily="49" charset="-122"/>
              </a:rPr>
              <a:t>Internet上的个人</a:t>
            </a:r>
            <a:r>
              <a:rPr lang="zh-CN" altLang="en-US" sz="2000" dirty="0">
                <a:ea typeface="黑体" pitchFamily="49" charset="-122"/>
              </a:rPr>
              <a:t>、企业、政府组织之间可以是平等的、无等级的</a:t>
            </a:r>
            <a:r>
              <a:rPr lang="zh-CN" altLang="en-US" sz="2000" dirty="0" smtClean="0">
                <a:ea typeface="黑体" pitchFamily="49" charset="-122"/>
              </a:rPr>
              <a:t>。</a:t>
            </a:r>
            <a:endParaRPr lang="zh-CN" altLang="en-US" sz="2000" dirty="0">
              <a:ea typeface="黑体" pitchFamily="49" charset="-122"/>
            </a:endParaRPr>
          </a:p>
        </p:txBody>
      </p:sp>
      <p:sp>
        <p:nvSpPr>
          <p:cNvPr id="10" name="Rectangle 3"/>
          <p:cNvSpPr>
            <a:spLocks noChangeArrowheads="1"/>
          </p:cNvSpPr>
          <p:nvPr/>
        </p:nvSpPr>
        <p:spPr bwMode="auto">
          <a:xfrm>
            <a:off x="71438" y="4187340"/>
            <a:ext cx="4498975" cy="434975"/>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p>
            <a:pPr eaLnBrk="1" hangingPunct="1"/>
            <a:r>
              <a:rPr lang="en-US" altLang="zh-CN" sz="2200" dirty="0" smtClean="0">
                <a:latin typeface="Arial" pitchFamily="34" charset="0"/>
                <a:ea typeface="黑体" pitchFamily="49" charset="-122"/>
              </a:rPr>
              <a:t>4</a:t>
            </a:r>
            <a:r>
              <a:rPr lang="zh-CN" altLang="en-US" sz="2200" dirty="0" smtClean="0">
                <a:latin typeface="Arial" pitchFamily="34" charset="0"/>
                <a:ea typeface="黑体" pitchFamily="49" charset="-122"/>
              </a:rPr>
              <a:t>．平等性</a:t>
            </a:r>
            <a:endParaRPr lang="pt-BR" altLang="en-US" sz="2200" dirty="0">
              <a:latin typeface="Arial" pitchFamily="34" charset="0"/>
              <a:ea typeface="黑体" pitchFamily="49" charset="-122"/>
            </a:endParaRPr>
          </a:p>
        </p:txBody>
      </p:sp>
      <p:sp>
        <p:nvSpPr>
          <p:cNvPr id="11" name="Text Box 2"/>
          <p:cNvSpPr txBox="1">
            <a:spLocks noChangeArrowheads="1"/>
          </p:cNvSpPr>
          <p:nvPr/>
        </p:nvSpPr>
        <p:spPr bwMode="auto">
          <a:xfrm>
            <a:off x="71438" y="5445225"/>
            <a:ext cx="8997950" cy="1008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smtClean="0">
                <a:solidFill>
                  <a:srgbClr val="FFFF00"/>
                </a:solidFill>
                <a:ea typeface="黑体" pitchFamily="49" charset="-122"/>
              </a:rPr>
              <a:t>        </a:t>
            </a:r>
            <a:r>
              <a:rPr lang="zh-CN" altLang="en-US" sz="2000" dirty="0" smtClean="0">
                <a:ea typeface="黑体" pitchFamily="49" charset="-122"/>
              </a:rPr>
              <a:t>Internet</a:t>
            </a:r>
            <a:r>
              <a:rPr lang="zh-CN" altLang="en-US" sz="2000" dirty="0">
                <a:ea typeface="黑体" pitchFamily="49" charset="-122"/>
              </a:rPr>
              <a:t>可以为平等自由的信息沟通平台，信息的流动和交互是双向的，信息沟通双方可以平等地与另一方进行交互，及时获得所需信息。</a:t>
            </a:r>
          </a:p>
          <a:p>
            <a:pPr eaLnBrk="1" hangingPunct="1"/>
            <a:r>
              <a:rPr lang="zh-CN" altLang="en-US" sz="2000" dirty="0">
                <a:ea typeface="黑体" pitchFamily="49" charset="-122"/>
              </a:rPr>
              <a:t>        </a:t>
            </a:r>
            <a:r>
              <a:rPr lang="zh-CN" altLang="en-US" sz="2000" dirty="0" smtClean="0">
                <a:ea typeface="黑体" pitchFamily="49" charset="-122"/>
              </a:rPr>
              <a:t>Internet</a:t>
            </a:r>
            <a:r>
              <a:rPr lang="zh-CN" altLang="en-US" sz="2000" dirty="0">
                <a:ea typeface="黑体" pitchFamily="49" charset="-122"/>
              </a:rPr>
              <a:t>还具有技术的先进性、合作性、虚拟性、个性化和全球化的特点</a:t>
            </a:r>
            <a:r>
              <a:rPr lang="zh-CN" altLang="en-US" sz="2000" dirty="0" smtClean="0">
                <a:ea typeface="黑体" pitchFamily="49" charset="-122"/>
              </a:rPr>
              <a:t>。</a:t>
            </a:r>
            <a:endParaRPr lang="zh-CN" altLang="en-US" sz="2000" dirty="0">
              <a:ea typeface="黑体" pitchFamily="49" charset="-122"/>
            </a:endParaRPr>
          </a:p>
        </p:txBody>
      </p:sp>
      <p:sp>
        <p:nvSpPr>
          <p:cNvPr id="12" name="Rectangle 3"/>
          <p:cNvSpPr>
            <a:spLocks noChangeArrowheads="1"/>
          </p:cNvSpPr>
          <p:nvPr/>
        </p:nvSpPr>
        <p:spPr bwMode="auto">
          <a:xfrm>
            <a:off x="71438" y="5004766"/>
            <a:ext cx="4498975" cy="434975"/>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p>
            <a:pPr eaLnBrk="1" hangingPunct="1"/>
            <a:r>
              <a:rPr lang="en-US" altLang="zh-CN" sz="2200" dirty="0" smtClean="0">
                <a:latin typeface="Arial" pitchFamily="34" charset="0"/>
                <a:ea typeface="黑体" pitchFamily="49" charset="-122"/>
              </a:rPr>
              <a:t>5</a:t>
            </a:r>
            <a:r>
              <a:rPr lang="zh-CN" altLang="en-US" sz="2200" dirty="0" smtClean="0">
                <a:latin typeface="Arial" pitchFamily="34" charset="0"/>
                <a:ea typeface="黑体" pitchFamily="49" charset="-122"/>
              </a:rPr>
              <a:t>．交互性</a:t>
            </a:r>
            <a:endParaRPr lang="pt-BR" altLang="en-US" sz="2200" dirty="0">
              <a:latin typeface="Arial" pitchFamily="34" charset="0"/>
              <a:ea typeface="黑体"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352258"/>
                                        </p:tgtEl>
                                        <p:attrNameLst>
                                          <p:attrName>style.visibility</p:attrName>
                                        </p:attrNameLst>
                                      </p:cBhvr>
                                      <p:to>
                                        <p:strVal val="visible"/>
                                      </p:to>
                                    </p:set>
                                    <p:animEffect transition="in" filter="barn(inHorizontal)">
                                      <p:cBhvr>
                                        <p:cTn id="7" dur="500"/>
                                        <p:tgtEl>
                                          <p:spTgt spid="352258"/>
                                        </p:tgtEl>
                                      </p:cBhvr>
                                    </p:animEffect>
                                  </p:childTnLst>
                                </p:cTn>
                              </p:par>
                            </p:childTnLst>
                          </p:cTn>
                        </p:par>
                        <p:par>
                          <p:cTn id="8" fill="hold">
                            <p:stCondLst>
                              <p:cond delay="500"/>
                            </p:stCondLst>
                            <p:childTnLst>
                              <p:par>
                                <p:cTn id="9" presetID="16" presetClass="entr" presetSubtype="2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Horizontal)">
                                      <p:cBhvr>
                                        <p:cTn id="11" dur="500"/>
                                        <p:tgtEl>
                                          <p:spTgt spid="5"/>
                                        </p:tgtEl>
                                      </p:cBhvr>
                                    </p:animEffect>
                                  </p:childTnLst>
                                </p:cTn>
                              </p:par>
                            </p:childTnLst>
                          </p:cTn>
                        </p:par>
                        <p:par>
                          <p:cTn id="12" fill="hold">
                            <p:stCondLst>
                              <p:cond delay="1000"/>
                            </p:stCondLst>
                            <p:childTnLst>
                              <p:par>
                                <p:cTn id="13" presetID="16" presetClass="entr" presetSubtype="2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Horizontal)">
                                      <p:cBhvr>
                                        <p:cTn id="15" dur="500"/>
                                        <p:tgtEl>
                                          <p:spTgt spid="7"/>
                                        </p:tgtEl>
                                      </p:cBhvr>
                                    </p:animEffect>
                                  </p:childTnLst>
                                </p:cTn>
                              </p:par>
                            </p:childTnLst>
                          </p:cTn>
                        </p:par>
                        <p:par>
                          <p:cTn id="16" fill="hold">
                            <p:stCondLst>
                              <p:cond delay="1500"/>
                            </p:stCondLst>
                            <p:childTnLst>
                              <p:par>
                                <p:cTn id="17" presetID="16" presetClass="entr" presetSubtype="2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Horizontal)">
                                      <p:cBhvr>
                                        <p:cTn id="19" dur="500"/>
                                        <p:tgtEl>
                                          <p:spTgt spid="9"/>
                                        </p:tgtEl>
                                      </p:cBhvr>
                                    </p:animEffect>
                                  </p:childTnLst>
                                </p:cTn>
                              </p:par>
                            </p:childTnLst>
                          </p:cTn>
                        </p:par>
                        <p:par>
                          <p:cTn id="20" fill="hold">
                            <p:stCondLst>
                              <p:cond delay="2000"/>
                            </p:stCondLst>
                            <p:childTnLst>
                              <p:par>
                                <p:cTn id="21" presetID="16" presetClass="entr" presetSubtype="26"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Horizont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2258" grpId="0" autoUpdateAnimBg="0"/>
      <p:bldP spid="5" grpId="0" autoUpdateAnimBg="0"/>
      <p:bldP spid="7" grpId="0" autoUpdateAnimBg="0"/>
      <p:bldP spid="9" grpId="0" autoUpdateAnimBg="0"/>
      <p:bldP spid="11"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Text Box 2"/>
          <p:cNvSpPr txBox="1">
            <a:spLocks noChangeArrowheads="1"/>
          </p:cNvSpPr>
          <p:nvPr/>
        </p:nvSpPr>
        <p:spPr bwMode="auto">
          <a:xfrm>
            <a:off x="71438" y="672489"/>
            <a:ext cx="8997950" cy="9644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a:ea typeface="黑体" pitchFamily="49" charset="-122"/>
              </a:rPr>
              <a:t>        为使网络、网络之间的计算机都在各自的环境能够实现相互通信，必须有一套通信协议，这就是TCP/IP协议。因此Internet成功地解决了不同网络之间的互联问题，实现了异网互联通信</a:t>
            </a:r>
            <a:r>
              <a:rPr lang="zh-CN" altLang="en-US" sz="2000" dirty="0" smtClean="0">
                <a:ea typeface="黑体" pitchFamily="49" charset="-122"/>
              </a:rPr>
              <a:t>。</a:t>
            </a:r>
            <a:endParaRPr lang="zh-CN" altLang="en-US" sz="2000" dirty="0">
              <a:ea typeface="黑体" pitchFamily="49" charset="-122"/>
            </a:endParaRPr>
          </a:p>
        </p:txBody>
      </p:sp>
      <p:sp>
        <p:nvSpPr>
          <p:cNvPr id="338947" name="Rectangle 3"/>
          <p:cNvSpPr>
            <a:spLocks noChangeArrowheads="1"/>
          </p:cNvSpPr>
          <p:nvPr/>
        </p:nvSpPr>
        <p:spPr bwMode="auto">
          <a:xfrm>
            <a:off x="71438" y="188640"/>
            <a:ext cx="4543425" cy="434975"/>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200" dirty="0">
                <a:latin typeface="Arial" pitchFamily="34" charset="0"/>
                <a:ea typeface="黑体" pitchFamily="49" charset="-122"/>
              </a:rPr>
              <a:t>8.3</a:t>
            </a:r>
            <a:r>
              <a:rPr lang="zh-CN" altLang="en-US" sz="2200" dirty="0">
                <a:latin typeface="Arial" pitchFamily="34" charset="0"/>
                <a:ea typeface="黑体" pitchFamily="49" charset="-122"/>
              </a:rPr>
              <a:t>.</a:t>
            </a:r>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  TCP/IP协议</a:t>
            </a:r>
            <a:endParaRPr lang="pt-BR" altLang="en-US" sz="2200" dirty="0">
              <a:latin typeface="Arial" pitchFamily="34" charset="0"/>
              <a:ea typeface="黑体" pitchFamily="49" charset="-122"/>
            </a:endParaRPr>
          </a:p>
        </p:txBody>
      </p:sp>
      <p:sp>
        <p:nvSpPr>
          <p:cNvPr id="4" name="Rectangle 3"/>
          <p:cNvSpPr>
            <a:spLocks noChangeArrowheads="1"/>
          </p:cNvSpPr>
          <p:nvPr/>
        </p:nvSpPr>
        <p:spPr bwMode="auto">
          <a:xfrm>
            <a:off x="71438" y="1685842"/>
            <a:ext cx="4498975" cy="434975"/>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p>
            <a:pPr eaLnBrk="1" hangingPunct="1"/>
            <a:r>
              <a:rPr lang="en-US" altLang="zh-CN" sz="2200" dirty="0" smtClean="0">
                <a:latin typeface="Arial" pitchFamily="34" charset="0"/>
                <a:ea typeface="黑体" pitchFamily="49" charset="-122"/>
              </a:rPr>
              <a:t>1</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传输控制协议</a:t>
            </a:r>
            <a:r>
              <a:rPr lang="en-US" altLang="zh-CN" sz="2200" dirty="0">
                <a:latin typeface="Arial" pitchFamily="34" charset="0"/>
                <a:ea typeface="黑体" pitchFamily="49" charset="-122"/>
              </a:rPr>
              <a:t>TCP</a:t>
            </a:r>
            <a:endParaRPr lang="pt-BR" altLang="en-US" sz="2200" dirty="0">
              <a:latin typeface="Arial" pitchFamily="34" charset="0"/>
              <a:ea typeface="黑体" pitchFamily="49" charset="-122"/>
            </a:endParaRPr>
          </a:p>
        </p:txBody>
      </p:sp>
      <p:sp>
        <p:nvSpPr>
          <p:cNvPr id="5" name="Rectangle 3"/>
          <p:cNvSpPr>
            <a:spLocks noChangeArrowheads="1"/>
          </p:cNvSpPr>
          <p:nvPr/>
        </p:nvSpPr>
        <p:spPr bwMode="auto">
          <a:xfrm>
            <a:off x="71438" y="4134430"/>
            <a:ext cx="4498975" cy="434975"/>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p>
            <a:pPr eaLnBrk="1" hangingPunct="1"/>
            <a:r>
              <a:rPr lang="en-US" altLang="zh-CN" sz="2200" dirty="0" smtClean="0">
                <a:latin typeface="Arial" pitchFamily="34" charset="0"/>
                <a:ea typeface="黑体" pitchFamily="49" charset="-122"/>
              </a:rPr>
              <a:t>2</a:t>
            </a:r>
            <a:r>
              <a:rPr lang="zh-CN" altLang="en-US" sz="2200" dirty="0">
                <a:latin typeface="Arial" pitchFamily="34" charset="0"/>
                <a:ea typeface="黑体" pitchFamily="49" charset="-122"/>
              </a:rPr>
              <a:t>．网际协议</a:t>
            </a:r>
            <a:r>
              <a:rPr lang="en-US" altLang="zh-CN" sz="2200" dirty="0">
                <a:latin typeface="Arial" pitchFamily="34" charset="0"/>
                <a:ea typeface="黑体" pitchFamily="49" charset="-122"/>
              </a:rPr>
              <a:t>IP</a:t>
            </a:r>
            <a:endParaRPr lang="pt-BR" altLang="en-US" sz="2200" dirty="0">
              <a:latin typeface="Arial" pitchFamily="34" charset="0"/>
              <a:ea typeface="黑体" pitchFamily="49" charset="-122"/>
            </a:endParaRPr>
          </a:p>
        </p:txBody>
      </p:sp>
      <p:sp>
        <p:nvSpPr>
          <p:cNvPr id="6" name="Text Box 2"/>
          <p:cNvSpPr txBox="1">
            <a:spLocks noChangeArrowheads="1"/>
          </p:cNvSpPr>
          <p:nvPr/>
        </p:nvSpPr>
        <p:spPr bwMode="auto">
          <a:xfrm>
            <a:off x="71438" y="2169691"/>
            <a:ext cx="8997950" cy="19158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smtClean="0">
                <a:ea typeface="黑体" pitchFamily="49" charset="-122"/>
              </a:rPr>
              <a:t>        TCP</a:t>
            </a:r>
            <a:r>
              <a:rPr lang="zh-CN" altLang="en-US" sz="2000" dirty="0">
                <a:ea typeface="黑体" pitchFamily="49" charset="-122"/>
              </a:rPr>
              <a:t>(Transmission Control Protocol)对应于开放式系统互联模型OSI/RM七层中的传输层协议，它是面向“连接”的。在进行数据通信之前，通信双方必须建立连接，连接后才能进行通信，而在通信结束后，要终止它们的连接。</a:t>
            </a:r>
          </a:p>
          <a:p>
            <a:pPr eaLnBrk="1" hangingPunct="1"/>
            <a:r>
              <a:rPr lang="zh-CN" altLang="en-US" sz="2000" dirty="0">
                <a:ea typeface="黑体" pitchFamily="49" charset="-122"/>
              </a:rPr>
              <a:t>        TCP的主要功能是对网络中的计算机和通信设备进行管理，它规定了信息包应该怎样分层、分组，如何在收到信息包后重新组合数据，以及以何种方式在线路上传输信号</a:t>
            </a:r>
            <a:r>
              <a:rPr lang="zh-CN" altLang="en-US" sz="2000" dirty="0" smtClean="0">
                <a:ea typeface="黑体" pitchFamily="49" charset="-122"/>
              </a:rPr>
              <a:t>。</a:t>
            </a:r>
            <a:endParaRPr lang="zh-CN" altLang="en-US" sz="2000" dirty="0">
              <a:ea typeface="黑体" pitchFamily="49" charset="-122"/>
            </a:endParaRPr>
          </a:p>
        </p:txBody>
      </p:sp>
      <p:sp>
        <p:nvSpPr>
          <p:cNvPr id="7" name="Text Box 2"/>
          <p:cNvSpPr txBox="1">
            <a:spLocks noChangeArrowheads="1"/>
          </p:cNvSpPr>
          <p:nvPr/>
        </p:nvSpPr>
        <p:spPr bwMode="auto">
          <a:xfrm>
            <a:off x="71438" y="4618279"/>
            <a:ext cx="8997950" cy="19070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smtClean="0">
                <a:ea typeface="黑体" pitchFamily="49" charset="-122"/>
              </a:rPr>
              <a:t>        IP</a:t>
            </a:r>
            <a:r>
              <a:rPr lang="zh-CN" altLang="en-US" sz="2000" dirty="0">
                <a:ea typeface="黑体" pitchFamily="49" charset="-122"/>
              </a:rPr>
              <a:t>(Internet Protocol)对应于开放式系统互联OSI/RM模型里七层中的网络层协议，它制定了所有在网上流通的数据包标准，提供跨越多个网络的单一数据包传送服务。IP的功能是无连接数据报传送、数据报路由选择及差错处理等。</a:t>
            </a:r>
          </a:p>
          <a:p>
            <a:pPr eaLnBrk="1" hangingPunct="1"/>
            <a:r>
              <a:rPr lang="zh-CN" altLang="en-US" sz="2000" dirty="0">
                <a:ea typeface="黑体" pitchFamily="49" charset="-122"/>
              </a:rPr>
              <a:t>         Internet的核心协议是IP协议，目的是将数据从原结点传送到目的结点。为了正确地传送数据，每一个网络设备，如主机、路由器都有一个唯一的标识，即IP地址。</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354306"/>
                                        </p:tgtEl>
                                        <p:attrNameLst>
                                          <p:attrName>style.visibility</p:attrName>
                                        </p:attrNameLst>
                                      </p:cBhvr>
                                      <p:to>
                                        <p:strVal val="visible"/>
                                      </p:to>
                                    </p:set>
                                    <p:animEffect transition="in" filter="barn(inHorizontal)">
                                      <p:cBhvr>
                                        <p:cTn id="7" dur="1000"/>
                                        <p:tgtEl>
                                          <p:spTgt spid="354306"/>
                                        </p:tgtEl>
                                      </p:cBhvr>
                                    </p:animEffect>
                                  </p:childTnLst>
                                </p:cTn>
                              </p:par>
                            </p:childTnLst>
                          </p:cTn>
                        </p:par>
                        <p:par>
                          <p:cTn id="8" fill="hold">
                            <p:stCondLst>
                              <p:cond delay="1000"/>
                            </p:stCondLst>
                            <p:childTnLst>
                              <p:par>
                                <p:cTn id="9" presetID="16" presetClass="entr" presetSubtype="2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Horizontal)">
                                      <p:cBhvr>
                                        <p:cTn id="11" dur="1000"/>
                                        <p:tgtEl>
                                          <p:spTgt spid="6"/>
                                        </p:tgtEl>
                                      </p:cBhvr>
                                    </p:animEffect>
                                  </p:childTnLst>
                                </p:cTn>
                              </p:par>
                            </p:childTnLst>
                          </p:cTn>
                        </p:par>
                        <p:par>
                          <p:cTn id="12" fill="hold">
                            <p:stCondLst>
                              <p:cond delay="2000"/>
                            </p:stCondLst>
                            <p:childTnLst>
                              <p:par>
                                <p:cTn id="13" presetID="16" presetClass="entr" presetSubtype="2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Horizontal)">
                                      <p:cBhvr>
                                        <p:cTn id="1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4306" grpId="0" autoUpdateAnimBg="0"/>
      <p:bldP spid="6" grpId="0" autoUpdateAnimBg="0"/>
      <p:bldP spid="7"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Text Box 2"/>
          <p:cNvSpPr txBox="1">
            <a:spLocks noChangeArrowheads="1"/>
          </p:cNvSpPr>
          <p:nvPr/>
        </p:nvSpPr>
        <p:spPr bwMode="auto">
          <a:xfrm>
            <a:off x="103188" y="1144835"/>
            <a:ext cx="8997950" cy="23159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de-DE" altLang="en-US" sz="2100" dirty="0">
                <a:ea typeface="黑体" pitchFamily="49" charset="-122"/>
              </a:rPr>
              <a:t>       </a:t>
            </a:r>
            <a:r>
              <a:rPr lang="de-DE" altLang="en-US" sz="2100" dirty="0" smtClean="0">
                <a:ea typeface="黑体" pitchFamily="49" charset="-122"/>
              </a:rPr>
              <a:t> </a:t>
            </a:r>
            <a:r>
              <a:rPr lang="zh-CN" altLang="en-US" sz="2100" dirty="0" smtClean="0">
                <a:ea typeface="黑体" pitchFamily="49" charset="-122"/>
              </a:rPr>
              <a:t>就</a:t>
            </a:r>
            <a:r>
              <a:rPr lang="zh-CN" altLang="en-US" sz="2100" dirty="0">
                <a:ea typeface="黑体" pitchFamily="49" charset="-122"/>
              </a:rPr>
              <a:t>像通信地址一样任何连入Internet的计算机都要给它编上一个地址，以方便快捷地实现计算机之间的相互通信。此地址称为IP地址。</a:t>
            </a:r>
          </a:p>
          <a:p>
            <a:pPr eaLnBrk="1" hangingPunct="1"/>
            <a:r>
              <a:rPr lang="zh-CN" altLang="en-US" sz="2100" dirty="0">
                <a:ea typeface="黑体" pitchFamily="49" charset="-122"/>
              </a:rPr>
              <a:t>　　在计算机网络中，一个IP地址是由32位二进制数字组成，如某校园网中一台计算机的IP地址为：11001010001001100100000000000001。该地址共占四个字节，每个字节之间用“.”作为分隔符，书写成如下形式。</a:t>
            </a:r>
          </a:p>
          <a:p>
            <a:pPr eaLnBrk="1" hangingPunct="1"/>
            <a:r>
              <a:rPr lang="zh-CN" altLang="en-US" sz="2100" dirty="0">
                <a:ea typeface="黑体" pitchFamily="49" charset="-122"/>
              </a:rPr>
              <a:t>        11001010.00100110.01000000.00000001</a:t>
            </a:r>
          </a:p>
          <a:p>
            <a:pPr eaLnBrk="1" hangingPunct="1"/>
            <a:r>
              <a:rPr lang="zh-CN" altLang="en-US" sz="2100" dirty="0">
                <a:ea typeface="黑体" pitchFamily="49" charset="-122"/>
              </a:rPr>
              <a:t>        该地址可表示如下图所示的样式。</a:t>
            </a:r>
          </a:p>
        </p:txBody>
      </p:sp>
      <p:pic>
        <p:nvPicPr>
          <p:cNvPr id="3553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2400" y="3604468"/>
            <a:ext cx="6705600" cy="1030288"/>
          </a:xfrm>
          <a:prstGeom prst="rect">
            <a:avLst/>
          </a:prstGeom>
          <a:noFill/>
          <a:ln w="28575">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5332" name="Text Box 4"/>
          <p:cNvSpPr txBox="1">
            <a:spLocks noChangeArrowheads="1"/>
          </p:cNvSpPr>
          <p:nvPr/>
        </p:nvSpPr>
        <p:spPr bwMode="auto">
          <a:xfrm>
            <a:off x="103188" y="4725243"/>
            <a:ext cx="8997950" cy="2016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a:ea typeface="黑体" pitchFamily="49" charset="-122"/>
              </a:rPr>
              <a:t>        通信时要用IP地址来指定目的的计算机地址。</a:t>
            </a:r>
          </a:p>
          <a:p>
            <a:pPr eaLnBrk="1" hangingPunct="1"/>
            <a:r>
              <a:rPr lang="zh-CN" altLang="en-US" sz="2100">
                <a:ea typeface="黑体" pitchFamily="49" charset="-122"/>
              </a:rPr>
              <a:t>        为了好记和好书写起见，一个IP地址通常可用四组十进制数表示，每组十进制数用“.”隔开，上面表示的IP地址用十进制数表示为：202.38.64.1。</a:t>
            </a:r>
          </a:p>
          <a:p>
            <a:pPr eaLnBrk="1" hangingPunct="1"/>
            <a:r>
              <a:rPr lang="zh-CN" altLang="en-US" sz="2100">
                <a:ea typeface="黑体" pitchFamily="49" charset="-122"/>
              </a:rPr>
              <a:t>        IP地址不能任意使用，在需要使用IP地址时，须向管理本地区的网络中心申请。</a:t>
            </a:r>
          </a:p>
        </p:txBody>
      </p:sp>
      <p:sp>
        <p:nvSpPr>
          <p:cNvPr id="339973" name="Rectangle 5"/>
          <p:cNvSpPr>
            <a:spLocks noChangeArrowheads="1"/>
          </p:cNvSpPr>
          <p:nvPr/>
        </p:nvSpPr>
        <p:spPr bwMode="auto">
          <a:xfrm>
            <a:off x="71438" y="185738"/>
            <a:ext cx="4530725" cy="434975"/>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200" dirty="0">
                <a:latin typeface="Arial" pitchFamily="34" charset="0"/>
                <a:ea typeface="黑体" pitchFamily="49" charset="-122"/>
              </a:rPr>
              <a:t>8.</a:t>
            </a:r>
            <a:r>
              <a:rPr lang="sv-SE" altLang="en-US" sz="2200" dirty="0">
                <a:latin typeface="Arial" pitchFamily="34" charset="0"/>
                <a:ea typeface="黑体" pitchFamily="49" charset="-122"/>
              </a:rPr>
              <a:t>3.4  Internet</a:t>
            </a:r>
            <a:r>
              <a:rPr lang="zh-CN" altLang="en-US" sz="2200" dirty="0">
                <a:latin typeface="Arial" pitchFamily="34" charset="0"/>
                <a:ea typeface="黑体" pitchFamily="49" charset="-122"/>
              </a:rPr>
              <a:t>的地址和域名</a:t>
            </a:r>
            <a:endParaRPr lang="pt-BR" altLang="en-US" sz="2200" dirty="0">
              <a:latin typeface="Arial" pitchFamily="34" charset="0"/>
              <a:ea typeface="黑体" pitchFamily="49" charset="-122"/>
            </a:endParaRPr>
          </a:p>
        </p:txBody>
      </p:sp>
      <p:sp>
        <p:nvSpPr>
          <p:cNvPr id="6" name="Rectangle 3"/>
          <p:cNvSpPr>
            <a:spLocks noChangeArrowheads="1"/>
          </p:cNvSpPr>
          <p:nvPr/>
        </p:nvSpPr>
        <p:spPr bwMode="auto">
          <a:xfrm>
            <a:off x="71438" y="692696"/>
            <a:ext cx="4498975" cy="434975"/>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p>
            <a:pPr eaLnBrk="1" hangingPunct="1"/>
            <a:r>
              <a:rPr lang="en-US" altLang="zh-CN" sz="2200" dirty="0" smtClean="0">
                <a:latin typeface="Arial" pitchFamily="34" charset="0"/>
                <a:ea typeface="黑体" pitchFamily="49" charset="-122"/>
              </a:rPr>
              <a:t>1</a:t>
            </a:r>
            <a:r>
              <a:rPr lang="zh-CN" altLang="en-US" sz="2200" dirty="0" smtClean="0">
                <a:latin typeface="Arial" pitchFamily="34" charset="0"/>
                <a:ea typeface="黑体" pitchFamily="49" charset="-122"/>
              </a:rPr>
              <a:t>．</a:t>
            </a:r>
            <a:r>
              <a:rPr lang="en-US" altLang="zh-CN" sz="2200" dirty="0" smtClean="0">
                <a:latin typeface="Arial" pitchFamily="34" charset="0"/>
                <a:ea typeface="黑体" pitchFamily="49" charset="-122"/>
              </a:rPr>
              <a:t>IP</a:t>
            </a:r>
            <a:r>
              <a:rPr lang="zh-CN" altLang="en-US" sz="2200" dirty="0" smtClean="0">
                <a:latin typeface="Arial" pitchFamily="34" charset="0"/>
                <a:ea typeface="黑体" pitchFamily="49" charset="-122"/>
              </a:rPr>
              <a:t>地址</a:t>
            </a:r>
            <a:endParaRPr lang="pt-BR" altLang="en-US" sz="2200" dirty="0">
              <a:latin typeface="Arial" pitchFamily="34" charset="0"/>
              <a:ea typeface="黑体"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355330"/>
                                        </p:tgtEl>
                                        <p:attrNameLst>
                                          <p:attrName>style.visibility</p:attrName>
                                        </p:attrNameLst>
                                      </p:cBhvr>
                                      <p:to>
                                        <p:strVal val="visible"/>
                                      </p:to>
                                    </p:set>
                                    <p:animEffect transition="in" filter="barn(inHorizontal)">
                                      <p:cBhvr>
                                        <p:cTn id="7" dur="1000"/>
                                        <p:tgtEl>
                                          <p:spTgt spid="355330"/>
                                        </p:tgtEl>
                                      </p:cBhvr>
                                    </p:animEffect>
                                  </p:childTnLst>
                                </p:cTn>
                              </p:par>
                            </p:childTnLst>
                          </p:cTn>
                        </p:par>
                        <p:par>
                          <p:cTn id="8" fill="hold" nodeType="afterGroup">
                            <p:stCondLst>
                              <p:cond delay="1000"/>
                            </p:stCondLst>
                            <p:childTnLst>
                              <p:par>
                                <p:cTn id="9" presetID="16" presetClass="entr" presetSubtype="26" fill="hold" nodeType="afterEffect">
                                  <p:stCondLst>
                                    <p:cond delay="0"/>
                                  </p:stCondLst>
                                  <p:childTnLst>
                                    <p:set>
                                      <p:cBhvr>
                                        <p:cTn id="10" dur="1" fill="hold">
                                          <p:stCondLst>
                                            <p:cond delay="0"/>
                                          </p:stCondLst>
                                        </p:cTn>
                                        <p:tgtEl>
                                          <p:spTgt spid="355331"/>
                                        </p:tgtEl>
                                        <p:attrNameLst>
                                          <p:attrName>style.visibility</p:attrName>
                                        </p:attrNameLst>
                                      </p:cBhvr>
                                      <p:to>
                                        <p:strVal val="visible"/>
                                      </p:to>
                                    </p:set>
                                    <p:animEffect transition="in" filter="barn(inHorizontal)">
                                      <p:cBhvr>
                                        <p:cTn id="11" dur="500"/>
                                        <p:tgtEl>
                                          <p:spTgt spid="355331"/>
                                        </p:tgtEl>
                                      </p:cBhvr>
                                    </p:animEffect>
                                  </p:childTnLst>
                                </p:cTn>
                              </p:par>
                            </p:childTnLst>
                          </p:cTn>
                        </p:par>
                        <p:par>
                          <p:cTn id="12" fill="hold" nodeType="afterGroup">
                            <p:stCondLst>
                              <p:cond delay="1500"/>
                            </p:stCondLst>
                            <p:childTnLst>
                              <p:par>
                                <p:cTn id="13" presetID="16" presetClass="entr" presetSubtype="26" fill="hold" grpId="0" nodeType="afterEffect">
                                  <p:stCondLst>
                                    <p:cond delay="0"/>
                                  </p:stCondLst>
                                  <p:childTnLst>
                                    <p:set>
                                      <p:cBhvr>
                                        <p:cTn id="14" dur="1" fill="hold">
                                          <p:stCondLst>
                                            <p:cond delay="0"/>
                                          </p:stCondLst>
                                        </p:cTn>
                                        <p:tgtEl>
                                          <p:spTgt spid="355332"/>
                                        </p:tgtEl>
                                        <p:attrNameLst>
                                          <p:attrName>style.visibility</p:attrName>
                                        </p:attrNameLst>
                                      </p:cBhvr>
                                      <p:to>
                                        <p:strVal val="visible"/>
                                      </p:to>
                                    </p:set>
                                    <p:animEffect transition="in" filter="barn(inHorizontal)">
                                      <p:cBhvr>
                                        <p:cTn id="15" dur="1000"/>
                                        <p:tgtEl>
                                          <p:spTgt spid="3553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5330" grpId="0" autoUpdateAnimBg="0"/>
      <p:bldP spid="355332"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Text Box 2"/>
          <p:cNvSpPr txBox="1">
            <a:spLocks noChangeArrowheads="1"/>
          </p:cNvSpPr>
          <p:nvPr/>
        </p:nvSpPr>
        <p:spPr bwMode="auto">
          <a:xfrm>
            <a:off x="115888" y="188913"/>
            <a:ext cx="8997950" cy="2530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latinLnBrk="1" hangingPunct="1"/>
            <a:r>
              <a:rPr lang="zh-CN" altLang="en-US" sz="2100" dirty="0">
                <a:ea typeface="黑体" pitchFamily="49" charset="-122"/>
              </a:rPr>
              <a:t>        IP地址包括网络部分和主机部分，网络部分指出IP地址所属的网络，主机部分指出这台计算机在网络中的位置。IP地址可分为5类。</a:t>
            </a:r>
          </a:p>
          <a:p>
            <a:pPr eaLnBrk="1" latinLnBrk="1" hangingPunct="1"/>
            <a:r>
              <a:rPr lang="zh-CN" altLang="en-US" sz="2100" dirty="0">
                <a:ea typeface="黑体" pitchFamily="49" charset="-122"/>
              </a:rPr>
              <a:t>　　①A类地址：</a:t>
            </a:r>
          </a:p>
          <a:p>
            <a:pPr eaLnBrk="1" latinLnBrk="1" hangingPunct="1"/>
            <a:r>
              <a:rPr lang="zh-CN" altLang="en-US" sz="2100" dirty="0">
                <a:ea typeface="黑体" pitchFamily="49" charset="-122"/>
              </a:rPr>
              <a:t>        A类网络地址被分配给主要的服务提供商。IP地址的前8位二进制代表网络部分，取值00000000~01111111（十进制数0~12⑺，后24位代表主机部分，A类地址的格式如下图所示。</a:t>
            </a:r>
          </a:p>
          <a:p>
            <a:pPr eaLnBrk="1" latinLnBrk="1" hangingPunct="1"/>
            <a:r>
              <a:rPr lang="zh-CN" altLang="en-US" sz="2100" dirty="0">
                <a:ea typeface="黑体" pitchFamily="49" charset="-122"/>
              </a:rPr>
              <a:t>        A类地址网络号的最高位必须为0，其余任取，如121.110.10.8属于A类地址。</a:t>
            </a:r>
          </a:p>
        </p:txBody>
      </p:sp>
      <p:pic>
        <p:nvPicPr>
          <p:cNvPr id="35635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1475" y="2762250"/>
            <a:ext cx="5448300" cy="102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6356" name="Text Box 4"/>
          <p:cNvSpPr txBox="1">
            <a:spLocks noChangeArrowheads="1"/>
          </p:cNvSpPr>
          <p:nvPr/>
        </p:nvSpPr>
        <p:spPr bwMode="auto">
          <a:xfrm>
            <a:off x="115888" y="3745061"/>
            <a:ext cx="8997950" cy="1616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latinLnBrk="1" hangingPunct="1"/>
            <a:r>
              <a:rPr lang="zh-CN" altLang="en-US" sz="2100" dirty="0">
                <a:ea typeface="黑体" pitchFamily="49" charset="-122"/>
              </a:rPr>
              <a:t>        ② B类地址：</a:t>
            </a:r>
          </a:p>
          <a:p>
            <a:pPr eaLnBrk="1" latinLnBrk="1" hangingPunct="1"/>
            <a:r>
              <a:rPr lang="zh-CN" altLang="en-US" sz="2100" dirty="0">
                <a:ea typeface="黑体" pitchFamily="49" charset="-122"/>
              </a:rPr>
              <a:t>        B类地址分配给拥有大型网络的机构，IP地址的前16位二进制代表网络部分，其中前8位的二进制取值范围是10000000~10111111（十进制数年是128~19⑴；后16位代表主机部分的地址。如，某台计算机的IP地址是138.131.21.56属于B类地址。B类地址的格式如下图所示。</a:t>
            </a:r>
          </a:p>
        </p:txBody>
      </p:sp>
      <p:pic>
        <p:nvPicPr>
          <p:cNvPr id="35635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1475" y="5499819"/>
            <a:ext cx="5448300" cy="102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356354"/>
                                        </p:tgtEl>
                                        <p:attrNameLst>
                                          <p:attrName>style.visibility</p:attrName>
                                        </p:attrNameLst>
                                      </p:cBhvr>
                                      <p:to>
                                        <p:strVal val="visible"/>
                                      </p:to>
                                    </p:set>
                                    <p:animEffect transition="in" filter="barn(inHorizontal)">
                                      <p:cBhvr>
                                        <p:cTn id="7" dur="1000"/>
                                        <p:tgtEl>
                                          <p:spTgt spid="356354"/>
                                        </p:tgtEl>
                                      </p:cBhvr>
                                    </p:animEffect>
                                  </p:childTnLst>
                                </p:cTn>
                              </p:par>
                            </p:childTnLst>
                          </p:cTn>
                        </p:par>
                        <p:par>
                          <p:cTn id="8" fill="hold" nodeType="afterGroup">
                            <p:stCondLst>
                              <p:cond delay="1000"/>
                            </p:stCondLst>
                            <p:childTnLst>
                              <p:par>
                                <p:cTn id="9" presetID="16" presetClass="entr" presetSubtype="26" fill="hold" nodeType="afterEffect">
                                  <p:stCondLst>
                                    <p:cond delay="0"/>
                                  </p:stCondLst>
                                  <p:childTnLst>
                                    <p:set>
                                      <p:cBhvr>
                                        <p:cTn id="10" dur="1" fill="hold">
                                          <p:stCondLst>
                                            <p:cond delay="0"/>
                                          </p:stCondLst>
                                        </p:cTn>
                                        <p:tgtEl>
                                          <p:spTgt spid="356355"/>
                                        </p:tgtEl>
                                        <p:attrNameLst>
                                          <p:attrName>style.visibility</p:attrName>
                                        </p:attrNameLst>
                                      </p:cBhvr>
                                      <p:to>
                                        <p:strVal val="visible"/>
                                      </p:to>
                                    </p:set>
                                    <p:animEffect transition="in" filter="barn(inHorizontal)">
                                      <p:cBhvr>
                                        <p:cTn id="11" dur="500"/>
                                        <p:tgtEl>
                                          <p:spTgt spid="356355"/>
                                        </p:tgtEl>
                                      </p:cBhvr>
                                    </p:animEffect>
                                  </p:childTnLst>
                                </p:cTn>
                              </p:par>
                            </p:childTnLst>
                          </p:cTn>
                        </p:par>
                        <p:par>
                          <p:cTn id="12" fill="hold" nodeType="afterGroup">
                            <p:stCondLst>
                              <p:cond delay="1500"/>
                            </p:stCondLst>
                            <p:childTnLst>
                              <p:par>
                                <p:cTn id="13" presetID="16" presetClass="entr" presetSubtype="26" fill="hold" grpId="0" nodeType="afterEffect">
                                  <p:stCondLst>
                                    <p:cond delay="0"/>
                                  </p:stCondLst>
                                  <p:childTnLst>
                                    <p:set>
                                      <p:cBhvr>
                                        <p:cTn id="14" dur="1" fill="hold">
                                          <p:stCondLst>
                                            <p:cond delay="0"/>
                                          </p:stCondLst>
                                        </p:cTn>
                                        <p:tgtEl>
                                          <p:spTgt spid="356356"/>
                                        </p:tgtEl>
                                        <p:attrNameLst>
                                          <p:attrName>style.visibility</p:attrName>
                                        </p:attrNameLst>
                                      </p:cBhvr>
                                      <p:to>
                                        <p:strVal val="visible"/>
                                      </p:to>
                                    </p:set>
                                    <p:animEffect transition="in" filter="barn(inHorizontal)">
                                      <p:cBhvr>
                                        <p:cTn id="15" dur="1000"/>
                                        <p:tgtEl>
                                          <p:spTgt spid="356356"/>
                                        </p:tgtEl>
                                      </p:cBhvr>
                                    </p:animEffect>
                                  </p:childTnLst>
                                </p:cTn>
                              </p:par>
                            </p:childTnLst>
                          </p:cTn>
                        </p:par>
                        <p:par>
                          <p:cTn id="16" fill="hold" nodeType="afterGroup">
                            <p:stCondLst>
                              <p:cond delay="2500"/>
                            </p:stCondLst>
                            <p:childTnLst>
                              <p:par>
                                <p:cTn id="17" presetID="16" presetClass="entr" presetSubtype="26" fill="hold" nodeType="afterEffect">
                                  <p:stCondLst>
                                    <p:cond delay="0"/>
                                  </p:stCondLst>
                                  <p:childTnLst>
                                    <p:set>
                                      <p:cBhvr>
                                        <p:cTn id="18" dur="1" fill="hold">
                                          <p:stCondLst>
                                            <p:cond delay="0"/>
                                          </p:stCondLst>
                                        </p:cTn>
                                        <p:tgtEl>
                                          <p:spTgt spid="356357"/>
                                        </p:tgtEl>
                                        <p:attrNameLst>
                                          <p:attrName>style.visibility</p:attrName>
                                        </p:attrNameLst>
                                      </p:cBhvr>
                                      <p:to>
                                        <p:strVal val="visible"/>
                                      </p:to>
                                    </p:set>
                                    <p:animEffect transition="in" filter="barn(inHorizontal)">
                                      <p:cBhvr>
                                        <p:cTn id="19" dur="500"/>
                                        <p:tgtEl>
                                          <p:spTgt spid="3563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6354" grpId="0" autoUpdateAnimBg="0"/>
      <p:bldP spid="356356"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Text Box 2"/>
          <p:cNvSpPr txBox="1">
            <a:spLocks noChangeArrowheads="1"/>
          </p:cNvSpPr>
          <p:nvPr/>
        </p:nvSpPr>
        <p:spPr bwMode="auto">
          <a:xfrm>
            <a:off x="71438" y="142875"/>
            <a:ext cx="8997950" cy="20619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200" dirty="0">
                <a:ea typeface="黑体" pitchFamily="49" charset="-122"/>
              </a:rPr>
              <a:t>        ③C类地址</a:t>
            </a:r>
          </a:p>
          <a:p>
            <a:pPr eaLnBrk="1" hangingPunct="1"/>
            <a:r>
              <a:rPr lang="zh-CN" altLang="en-US" sz="2200" dirty="0">
                <a:ea typeface="黑体" pitchFamily="49" charset="-122"/>
              </a:rPr>
              <a:t>        C类地址分配给小型网络的机构，IP地址的前24位二进制代表网络部分，其中前8位的二进制取值范围是11000000~11011111（十进制数年是192~22⑶；后8位代表主机部分的地址，主机数最多为254台。如，某台计算机的IP地址是198.112.10.1属于C类地址。C类地址的格式如图9-31所示。图9-31  C类IP地址        </a:t>
            </a:r>
          </a:p>
        </p:txBody>
      </p:sp>
      <p:pic>
        <p:nvPicPr>
          <p:cNvPr id="35737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7650" y="2349500"/>
            <a:ext cx="606901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7380" name="Text Box 4"/>
          <p:cNvSpPr txBox="1">
            <a:spLocks noChangeArrowheads="1"/>
          </p:cNvSpPr>
          <p:nvPr/>
        </p:nvSpPr>
        <p:spPr bwMode="auto">
          <a:xfrm>
            <a:off x="71438" y="3517900"/>
            <a:ext cx="8997950" cy="3079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200">
                <a:ea typeface="黑体" pitchFamily="49" charset="-122"/>
              </a:rPr>
              <a:t>        ④ D类地址：</a:t>
            </a:r>
          </a:p>
          <a:p>
            <a:pPr eaLnBrk="1" hangingPunct="1"/>
            <a:r>
              <a:rPr lang="zh-CN" altLang="en-US" sz="2200">
                <a:ea typeface="黑体" pitchFamily="49" charset="-122"/>
              </a:rPr>
              <a:t>        D类地址是为多路广播保留的。IP地址的前8位的二进制取值范围是1110000~11101111（十进制数年是224~239）。</a:t>
            </a:r>
          </a:p>
          <a:p>
            <a:pPr eaLnBrk="1" hangingPunct="1"/>
            <a:r>
              <a:rPr lang="zh-CN" altLang="en-US" sz="2200">
                <a:ea typeface="黑体" pitchFamily="49" charset="-122"/>
              </a:rPr>
              <a:t>        ⑤ E类地址：</a:t>
            </a:r>
          </a:p>
          <a:p>
            <a:pPr eaLnBrk="1" hangingPunct="1"/>
            <a:r>
              <a:rPr lang="zh-CN" altLang="en-US" sz="2200">
                <a:ea typeface="黑体" pitchFamily="49" charset="-122"/>
              </a:rPr>
              <a:t>        E类地址是实验性地址，保留未用。IP地址的前8位的二进制取值范围是11110000~11110111（十进制数年是240~24⑺。</a:t>
            </a:r>
          </a:p>
          <a:p>
            <a:pPr eaLnBrk="1" hangingPunct="1"/>
            <a:r>
              <a:rPr lang="zh-CN" altLang="en-US" sz="2200">
                <a:ea typeface="黑体" pitchFamily="49" charset="-122"/>
              </a:rPr>
              <a:t>        目前IP地址的版本简称为IPv4版，随着Internet的指数式增长，网络号很快用完，于是产生了IPv6协议。IPv6协议使用128位地址，它支持的地址数是IPv4协议的2</a:t>
            </a:r>
            <a:r>
              <a:rPr lang="zh-CN" altLang="en-US" sz="2200" baseline="30000">
                <a:ea typeface="黑体" pitchFamily="49" charset="-122"/>
              </a:rPr>
              <a:t>96</a:t>
            </a:r>
            <a:r>
              <a:rPr lang="zh-CN" altLang="en-US" sz="2200">
                <a:ea typeface="黑体" pitchFamily="49" charset="-122"/>
              </a:rPr>
              <a:t>倍，号称地球上的每一粒沙子都有一个IP地址。</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357378"/>
                                        </p:tgtEl>
                                        <p:attrNameLst>
                                          <p:attrName>style.visibility</p:attrName>
                                        </p:attrNameLst>
                                      </p:cBhvr>
                                      <p:to>
                                        <p:strVal val="visible"/>
                                      </p:to>
                                    </p:set>
                                    <p:animEffect transition="in" filter="barn(inHorizontal)">
                                      <p:cBhvr>
                                        <p:cTn id="7" dur="1000"/>
                                        <p:tgtEl>
                                          <p:spTgt spid="357378"/>
                                        </p:tgtEl>
                                      </p:cBhvr>
                                    </p:animEffect>
                                  </p:childTnLst>
                                </p:cTn>
                              </p:par>
                            </p:childTnLst>
                          </p:cTn>
                        </p:par>
                        <p:par>
                          <p:cTn id="8" fill="hold" nodeType="afterGroup">
                            <p:stCondLst>
                              <p:cond delay="1000"/>
                            </p:stCondLst>
                            <p:childTnLst>
                              <p:par>
                                <p:cTn id="9" presetID="16" presetClass="entr" presetSubtype="26" fill="hold" nodeType="afterEffect">
                                  <p:stCondLst>
                                    <p:cond delay="0"/>
                                  </p:stCondLst>
                                  <p:childTnLst>
                                    <p:set>
                                      <p:cBhvr>
                                        <p:cTn id="10" dur="1" fill="hold">
                                          <p:stCondLst>
                                            <p:cond delay="0"/>
                                          </p:stCondLst>
                                        </p:cTn>
                                        <p:tgtEl>
                                          <p:spTgt spid="357379"/>
                                        </p:tgtEl>
                                        <p:attrNameLst>
                                          <p:attrName>style.visibility</p:attrName>
                                        </p:attrNameLst>
                                      </p:cBhvr>
                                      <p:to>
                                        <p:strVal val="visible"/>
                                      </p:to>
                                    </p:set>
                                    <p:animEffect transition="in" filter="barn(inHorizontal)">
                                      <p:cBhvr>
                                        <p:cTn id="11" dur="500"/>
                                        <p:tgtEl>
                                          <p:spTgt spid="357379"/>
                                        </p:tgtEl>
                                      </p:cBhvr>
                                    </p:animEffect>
                                  </p:childTnLst>
                                </p:cTn>
                              </p:par>
                            </p:childTnLst>
                          </p:cTn>
                        </p:par>
                        <p:par>
                          <p:cTn id="12" fill="hold" nodeType="afterGroup">
                            <p:stCondLst>
                              <p:cond delay="1500"/>
                            </p:stCondLst>
                            <p:childTnLst>
                              <p:par>
                                <p:cTn id="13" presetID="16" presetClass="entr" presetSubtype="26" fill="hold" grpId="0" nodeType="afterEffect">
                                  <p:stCondLst>
                                    <p:cond delay="0"/>
                                  </p:stCondLst>
                                  <p:childTnLst>
                                    <p:set>
                                      <p:cBhvr>
                                        <p:cTn id="14" dur="1" fill="hold">
                                          <p:stCondLst>
                                            <p:cond delay="0"/>
                                          </p:stCondLst>
                                        </p:cTn>
                                        <p:tgtEl>
                                          <p:spTgt spid="357380"/>
                                        </p:tgtEl>
                                        <p:attrNameLst>
                                          <p:attrName>style.visibility</p:attrName>
                                        </p:attrNameLst>
                                      </p:cBhvr>
                                      <p:to>
                                        <p:strVal val="visible"/>
                                      </p:to>
                                    </p:set>
                                    <p:animEffect transition="in" filter="barn(inHorizontal)">
                                      <p:cBhvr>
                                        <p:cTn id="15" dur="1000"/>
                                        <p:tgtEl>
                                          <p:spTgt spid="3573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7378" grpId="0" autoUpdateAnimBg="0"/>
      <p:bldP spid="357380"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Text Box 2"/>
          <p:cNvSpPr txBox="1">
            <a:spLocks noChangeArrowheads="1"/>
          </p:cNvSpPr>
          <p:nvPr/>
        </p:nvSpPr>
        <p:spPr bwMode="auto">
          <a:xfrm>
            <a:off x="71438" y="620688"/>
            <a:ext cx="8997950" cy="1368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a:ea typeface="黑体" pitchFamily="49" charset="-122"/>
              </a:rPr>
              <a:t>        </a:t>
            </a:r>
            <a:r>
              <a:rPr lang="zh-CN" altLang="en-US" sz="2100" dirty="0" smtClean="0">
                <a:ea typeface="黑体" pitchFamily="49" charset="-122"/>
              </a:rPr>
              <a:t>在给网络分配IP地址时，有时为了便于管理和维护，可以将网络分成几个部分，称为子网，即在网络内部分成多个部分，但对外像任何一个单独网络一样动作。一个被子网化的IP地址包含三个部分：网络号、子网号、主机号，如图所示：</a:t>
            </a:r>
            <a:endParaRPr lang="zh-CN" altLang="en-US" sz="2100" dirty="0">
              <a:ea typeface="黑体" pitchFamily="49" charset="-122"/>
            </a:endParaRPr>
          </a:p>
        </p:txBody>
      </p:sp>
      <p:pic>
        <p:nvPicPr>
          <p:cNvPr id="3430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738" y="2052266"/>
            <a:ext cx="7993062" cy="728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404" name="Text Box 4"/>
          <p:cNvSpPr txBox="1">
            <a:spLocks noChangeArrowheads="1"/>
          </p:cNvSpPr>
          <p:nvPr/>
        </p:nvSpPr>
        <p:spPr bwMode="auto">
          <a:xfrm>
            <a:off x="71438" y="2924299"/>
            <a:ext cx="8997950" cy="36010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a:ea typeface="黑体" pitchFamily="49" charset="-122"/>
              </a:rPr>
              <a:t>        划分子网的方法是用主机号的最高两位来标识子网号，其余表示主机号，如一个B类网168.166.0.0，如果选取第三个字节的最高两位用于标识子网号，则有4个子网，这4个子网分别为：168.166.0.0、168.166.64.0、168.166.128.0和168.166.192.0。</a:t>
            </a:r>
          </a:p>
          <a:p>
            <a:pPr eaLnBrk="1" hangingPunct="1"/>
            <a:r>
              <a:rPr lang="zh-CN" altLang="en-US" sz="2100" dirty="0">
                <a:ea typeface="黑体" pitchFamily="49" charset="-122"/>
              </a:rPr>
              <a:t>        由于子网的划分无统一的算法，单从IP地址无法判断一台计算机处于哪个子网，为此引入了子网掩码。</a:t>
            </a:r>
          </a:p>
          <a:p>
            <a:pPr eaLnBrk="1" hangingPunct="1"/>
            <a:r>
              <a:rPr lang="zh-CN" altLang="en-US" sz="2100" dirty="0">
                <a:ea typeface="黑体" pitchFamily="49" charset="-122"/>
              </a:rPr>
              <a:t>        子网掩码也是一个32位的数字，构成规则是：所有标识网络号和子网号的部分用1表示，主机地址用0表示，那么上面分成4个子网的168.166.0.0网络的子网掩码为255.255.192.0。将子网掩码和IP地址进行“与”运算，得到的结果表明该IP地址所属的子网。如果2个IP地址分别和同一个子网掩码进行“与”运算，结果相同则表明处于同一个子网，否则处于不同的子网。        </a:t>
            </a:r>
          </a:p>
        </p:txBody>
      </p:sp>
      <p:sp>
        <p:nvSpPr>
          <p:cNvPr id="5" name="Rectangle 3"/>
          <p:cNvSpPr>
            <a:spLocks noChangeArrowheads="1"/>
          </p:cNvSpPr>
          <p:nvPr/>
        </p:nvSpPr>
        <p:spPr bwMode="auto">
          <a:xfrm>
            <a:off x="71438" y="116632"/>
            <a:ext cx="4498975" cy="434975"/>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p>
            <a:pPr eaLnBrk="1" hangingPunct="1"/>
            <a:r>
              <a:rPr lang="en-US" altLang="zh-CN" sz="2200" dirty="0" smtClean="0">
                <a:latin typeface="Arial" pitchFamily="34" charset="0"/>
                <a:ea typeface="黑体" pitchFamily="49" charset="-122"/>
              </a:rPr>
              <a:t>2</a:t>
            </a:r>
            <a:r>
              <a:rPr lang="zh-CN" altLang="en-US" sz="2200" dirty="0">
                <a:latin typeface="Arial" pitchFamily="34" charset="0"/>
                <a:ea typeface="黑体" pitchFamily="49" charset="-122"/>
              </a:rPr>
              <a:t>．子网掩码</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358402"/>
                                        </p:tgtEl>
                                        <p:attrNameLst>
                                          <p:attrName>style.visibility</p:attrName>
                                        </p:attrNameLst>
                                      </p:cBhvr>
                                      <p:to>
                                        <p:strVal val="visible"/>
                                      </p:to>
                                    </p:set>
                                    <p:animEffect transition="in" filter="barn(inHorizontal)">
                                      <p:cBhvr>
                                        <p:cTn id="7" dur="1000"/>
                                        <p:tgtEl>
                                          <p:spTgt spid="358402"/>
                                        </p:tgtEl>
                                      </p:cBhvr>
                                    </p:animEffect>
                                  </p:childTnLst>
                                </p:cTn>
                              </p:par>
                            </p:childTnLst>
                          </p:cTn>
                        </p:par>
                        <p:par>
                          <p:cTn id="8" fill="hold" nodeType="afterGroup">
                            <p:stCondLst>
                              <p:cond delay="1000"/>
                            </p:stCondLst>
                            <p:childTnLst>
                              <p:par>
                                <p:cTn id="9" presetID="16" presetClass="entr" presetSubtype="26" fill="hold" grpId="0" nodeType="afterEffect">
                                  <p:stCondLst>
                                    <p:cond delay="0"/>
                                  </p:stCondLst>
                                  <p:childTnLst>
                                    <p:set>
                                      <p:cBhvr>
                                        <p:cTn id="10" dur="1" fill="hold">
                                          <p:stCondLst>
                                            <p:cond delay="0"/>
                                          </p:stCondLst>
                                        </p:cTn>
                                        <p:tgtEl>
                                          <p:spTgt spid="358404"/>
                                        </p:tgtEl>
                                        <p:attrNameLst>
                                          <p:attrName>style.visibility</p:attrName>
                                        </p:attrNameLst>
                                      </p:cBhvr>
                                      <p:to>
                                        <p:strVal val="visible"/>
                                      </p:to>
                                    </p:set>
                                    <p:animEffect transition="in" filter="barn(inHorizontal)">
                                      <p:cBhvr>
                                        <p:cTn id="11" dur="1000"/>
                                        <p:tgtEl>
                                          <p:spTgt spid="3584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02" grpId="0" autoUpdateAnimBg="0"/>
      <p:bldP spid="358404"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Text Box 2"/>
          <p:cNvSpPr txBox="1">
            <a:spLocks noChangeArrowheads="1"/>
          </p:cNvSpPr>
          <p:nvPr/>
        </p:nvSpPr>
        <p:spPr bwMode="auto">
          <a:xfrm>
            <a:off x="471488" y="1125538"/>
            <a:ext cx="8243887" cy="914400"/>
          </a:xfrm>
          <a:prstGeom prst="rect">
            <a:avLst/>
          </a:prstGeom>
          <a:gradFill rotWithShape="1">
            <a:gsLst>
              <a:gs pos="0">
                <a:schemeClr val="accent1"/>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5400" dirty="0" smtClean="0">
                <a:ea typeface="黑体" pitchFamily="49" charset="-122"/>
              </a:rPr>
              <a:t>第</a:t>
            </a:r>
            <a:r>
              <a:rPr lang="en-US" altLang="zh-CN" sz="5400" dirty="0" smtClean="0">
                <a:ea typeface="黑体" pitchFamily="49" charset="-122"/>
              </a:rPr>
              <a:t>8</a:t>
            </a:r>
            <a:r>
              <a:rPr lang="zh-CN" altLang="en-US" sz="5400" dirty="0" smtClean="0">
                <a:ea typeface="黑体" pitchFamily="49" charset="-122"/>
              </a:rPr>
              <a:t>章  </a:t>
            </a:r>
            <a:r>
              <a:rPr lang="zh-CN" altLang="en-US" sz="5400" dirty="0">
                <a:ea typeface="黑体" pitchFamily="49" charset="-122"/>
              </a:rPr>
              <a:t>计算机网络与应用</a:t>
            </a:r>
          </a:p>
        </p:txBody>
      </p:sp>
      <p:sp>
        <p:nvSpPr>
          <p:cNvPr id="304131" name="Text Box 3"/>
          <p:cNvSpPr txBox="1">
            <a:spLocks noChangeArrowheads="1"/>
          </p:cNvSpPr>
          <p:nvPr/>
        </p:nvSpPr>
        <p:spPr bwMode="auto">
          <a:xfrm>
            <a:off x="104775" y="2478088"/>
            <a:ext cx="8997950" cy="3976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300">
                <a:latin typeface="Arial" pitchFamily="34" charset="0"/>
              </a:rPr>
              <a:t>        目前，计算机网络技术尤其是以Internet为核心的信息高速公路已经成为人们交流信息的重要途径，它已成为衡量一个国家现代化程序的重要标志之一。网络的应用已经渗透到社会的各个领域，因此，掌握网络知识与Internet的应用是对新世纪人才的基本要求。</a:t>
            </a:r>
          </a:p>
          <a:p>
            <a:r>
              <a:rPr lang="zh-CN" altLang="en-US" sz="2300">
                <a:latin typeface="Arial" pitchFamily="34" charset="0"/>
              </a:rPr>
              <a:t>       计算机网络由通信子网和资源子网构成，通信子网负责计算机间的数据通信，也就是数据传输；资源子网是通过通信子网连接在一起的计算机，向网络用户提供共享的硬件、软件和信息资源。</a:t>
            </a:r>
          </a:p>
          <a:p>
            <a:r>
              <a:rPr lang="zh-CN" altLang="en-US" sz="2300">
                <a:latin typeface="Arial" pitchFamily="34" charset="0"/>
              </a:rPr>
              <a:t>        计算机技术的发展已进入了以网络为中心的新时代，有人预言未来通信和网络的目标是实现5W的通信，即任何人（Whoever）在任何时间（Whenever）、任何地点（Wherever）都可以和任何人（Whomever）通过网络进行通信，传送任何东西（Whatever）。</a:t>
            </a:r>
          </a:p>
        </p:txBody>
      </p:sp>
    </p:spTree>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Text Box 2"/>
          <p:cNvSpPr txBox="1">
            <a:spLocks noChangeArrowheads="1"/>
          </p:cNvSpPr>
          <p:nvPr/>
        </p:nvSpPr>
        <p:spPr bwMode="auto">
          <a:xfrm>
            <a:off x="71438" y="188913"/>
            <a:ext cx="8997950" cy="1352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a:ea typeface="黑体" pitchFamily="49" charset="-122"/>
              </a:rPr>
              <a:t>        如果一个网络没有划分子网，子网掩码是网络号各位全为1，主机号各位全为0，这样得到的子网掩码为缺省子网掩码。A类地址的缺少子网掩码为255.0.0.0；B类网络的缺省子网掩码为255.255.0.0；C类网络的缺省子网掩码为255.255.255.0。        </a:t>
            </a:r>
          </a:p>
        </p:txBody>
      </p:sp>
      <p:sp>
        <p:nvSpPr>
          <p:cNvPr id="359428" name="Text Box 4"/>
          <p:cNvSpPr txBox="1">
            <a:spLocks noChangeArrowheads="1"/>
          </p:cNvSpPr>
          <p:nvPr/>
        </p:nvSpPr>
        <p:spPr bwMode="auto">
          <a:xfrm>
            <a:off x="71438" y="1584325"/>
            <a:ext cx="6228754" cy="23544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a:ea typeface="黑体" pitchFamily="49" charset="-122"/>
              </a:rPr>
              <a:t>        在Windows的网络 网络对话框可对网络上的主机设置子网掩码，如右图所示。通常情况下指定静态IP地址的主机需要设置子网掩码。</a:t>
            </a:r>
          </a:p>
          <a:p>
            <a:pPr eaLnBrk="1" hangingPunct="1"/>
            <a:r>
              <a:rPr lang="zh-CN" altLang="en-US" sz="2100" dirty="0">
                <a:ea typeface="黑体" pitchFamily="49" charset="-122"/>
              </a:rPr>
              <a:t>    </a:t>
            </a:r>
            <a:r>
              <a:rPr lang="zh-CN" altLang="en-US" sz="2100" dirty="0" smtClean="0">
                <a:solidFill>
                  <a:srgbClr val="FFFF00"/>
                </a:solidFill>
                <a:ea typeface="黑体" pitchFamily="49" charset="-122"/>
              </a:rPr>
              <a:t>注</a:t>
            </a:r>
            <a:r>
              <a:rPr lang="zh-CN" altLang="en-US" sz="2100" dirty="0">
                <a:solidFill>
                  <a:srgbClr val="FFFF00"/>
                </a:solidFill>
                <a:ea typeface="黑体" pitchFamily="49" charset="-122"/>
              </a:rPr>
              <a:t>：一般拨号上网的计算机采用动态IP地址，作为供其他人访问的计算机需要指定静态IP地址。在局域网风的计算机通常也分配静态IP地址，便于网络管理。</a:t>
            </a:r>
          </a:p>
        </p:txBody>
      </p:sp>
      <p:sp>
        <p:nvSpPr>
          <p:cNvPr id="359429" name="Text Box 5"/>
          <p:cNvSpPr txBox="1">
            <a:spLocks noChangeArrowheads="1"/>
          </p:cNvSpPr>
          <p:nvPr/>
        </p:nvSpPr>
        <p:spPr bwMode="auto">
          <a:xfrm>
            <a:off x="71438" y="4421386"/>
            <a:ext cx="8997950" cy="23199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a:ea typeface="黑体" pitchFamily="49" charset="-122"/>
              </a:rPr>
              <a:t>        </a:t>
            </a:r>
            <a:r>
              <a:rPr lang="zh-CN" altLang="en-US" sz="2100" dirty="0" smtClean="0">
                <a:ea typeface="黑体" pitchFamily="49" charset="-122"/>
              </a:rPr>
              <a:t>IP</a:t>
            </a:r>
            <a:r>
              <a:rPr lang="zh-CN" altLang="en-US" sz="2100" dirty="0">
                <a:ea typeface="黑体" pitchFamily="49" charset="-122"/>
              </a:rPr>
              <a:t>地址是由一串数字组成的，书写和记忆比较困难，为易于维护和管理，Internet互联网络上建立了的域名（主机）管理系统DNS(Domain Name System)，简称域名DNS系统，即可以对网络上的计算机赋于一个直观的唯一标识名（英文或中文名），即域名。DNS为主要提供了一种层次型命名方案，尤如家庭住址用城市、街道、门牌号表示的一种层次型地址。</a:t>
            </a:r>
          </a:p>
          <a:p>
            <a:pPr eaLnBrk="1" hangingPunct="1"/>
            <a:r>
              <a:rPr lang="zh-CN" altLang="en-US" sz="2100" dirty="0">
                <a:ea typeface="黑体" pitchFamily="49" charset="-122"/>
              </a:rPr>
              <a:t>        主机或机构有层次结构的名字在Internet中称为域名。DNS提供主机域名和IP地址之间的转换服务。如</a:t>
            </a:r>
            <a:r>
              <a:rPr lang="zh-CN" altLang="en-US" sz="2100" dirty="0">
                <a:ea typeface="黑体" pitchFamily="49" charset="-122"/>
                <a:hlinkClick r:id="rId2"/>
              </a:rPr>
              <a:t>www.163.</a:t>
            </a:r>
            <a:r>
              <a:rPr lang="zh-CN" altLang="en-US" sz="2100" dirty="0" smtClean="0">
                <a:ea typeface="黑体" pitchFamily="49" charset="-122"/>
                <a:hlinkClick r:id="rId2"/>
              </a:rPr>
              <a:t>com</a:t>
            </a:r>
            <a:r>
              <a:rPr lang="zh-CN" altLang="en-US" sz="2100" dirty="0" smtClean="0">
                <a:ea typeface="黑体" pitchFamily="49" charset="-122"/>
              </a:rPr>
              <a:t>是</a:t>
            </a:r>
            <a:r>
              <a:rPr lang="zh-CN" altLang="en-US" sz="2100" dirty="0">
                <a:ea typeface="黑体" pitchFamily="49" charset="-122"/>
              </a:rPr>
              <a:t>网易的域名地址。</a:t>
            </a:r>
          </a:p>
        </p:txBody>
      </p:sp>
      <p:sp>
        <p:nvSpPr>
          <p:cNvPr id="6" name="Rectangle 3"/>
          <p:cNvSpPr>
            <a:spLocks noChangeArrowheads="1"/>
          </p:cNvSpPr>
          <p:nvPr/>
        </p:nvSpPr>
        <p:spPr bwMode="auto">
          <a:xfrm>
            <a:off x="71438" y="3905470"/>
            <a:ext cx="4498975" cy="434975"/>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p>
            <a:pPr eaLnBrk="1" hangingPunct="1"/>
            <a:r>
              <a:rPr lang="en-US" altLang="zh-CN" sz="2200" dirty="0" smtClean="0">
                <a:latin typeface="Arial" pitchFamily="34" charset="0"/>
                <a:ea typeface="黑体" pitchFamily="49" charset="-122"/>
              </a:rPr>
              <a:t>3</a:t>
            </a:r>
            <a:r>
              <a:rPr lang="zh-CN" altLang="en-US" sz="2200" dirty="0">
                <a:latin typeface="Arial" pitchFamily="34" charset="0"/>
                <a:ea typeface="黑体" pitchFamily="49" charset="-122"/>
              </a:rPr>
              <a:t>．域名（</a:t>
            </a:r>
            <a:r>
              <a:rPr lang="en-US" altLang="zh-CN" sz="2200" dirty="0">
                <a:latin typeface="Arial" pitchFamily="34" charset="0"/>
                <a:ea typeface="黑体" pitchFamily="49" charset="-122"/>
              </a:rPr>
              <a:t>Domain Name</a:t>
            </a:r>
            <a:r>
              <a:rPr lang="zh-CN" altLang="en-US" sz="2200" dirty="0">
                <a:latin typeface="Arial" pitchFamily="34" charset="0"/>
                <a:ea typeface="黑体" pitchFamily="49" charset="-122"/>
              </a:rPr>
              <a:t>）</a:t>
            </a:r>
          </a:p>
        </p:txBody>
      </p:sp>
      <p:pic>
        <p:nvPicPr>
          <p:cNvPr id="8" name="图片 7"/>
          <p:cNvPicPr/>
          <p:nvPr/>
        </p:nvPicPr>
        <p:blipFill>
          <a:blip r:embed="rId3"/>
          <a:stretch>
            <a:fillRect/>
          </a:stretch>
        </p:blipFill>
        <p:spPr>
          <a:xfrm>
            <a:off x="6156176" y="1268760"/>
            <a:ext cx="2690767" cy="2783653"/>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359426"/>
                                        </p:tgtEl>
                                        <p:attrNameLst>
                                          <p:attrName>style.visibility</p:attrName>
                                        </p:attrNameLst>
                                      </p:cBhvr>
                                      <p:to>
                                        <p:strVal val="visible"/>
                                      </p:to>
                                    </p:set>
                                    <p:animEffect transition="in" filter="barn(inHorizontal)">
                                      <p:cBhvr>
                                        <p:cTn id="7" dur="1000"/>
                                        <p:tgtEl>
                                          <p:spTgt spid="359426"/>
                                        </p:tgtEl>
                                      </p:cBhvr>
                                    </p:animEffect>
                                  </p:childTnLst>
                                </p:cTn>
                              </p:par>
                            </p:childTnLst>
                          </p:cTn>
                        </p:par>
                        <p:par>
                          <p:cTn id="8" fill="hold" nodeType="afterGroup">
                            <p:stCondLst>
                              <p:cond delay="1000"/>
                            </p:stCondLst>
                            <p:childTnLst>
                              <p:par>
                                <p:cTn id="9" presetID="16" presetClass="entr" presetSubtype="26" fill="hold" grpId="0" nodeType="afterEffect">
                                  <p:stCondLst>
                                    <p:cond delay="0"/>
                                  </p:stCondLst>
                                  <p:childTnLst>
                                    <p:set>
                                      <p:cBhvr>
                                        <p:cTn id="10" dur="1" fill="hold">
                                          <p:stCondLst>
                                            <p:cond delay="0"/>
                                          </p:stCondLst>
                                        </p:cTn>
                                        <p:tgtEl>
                                          <p:spTgt spid="359428"/>
                                        </p:tgtEl>
                                        <p:attrNameLst>
                                          <p:attrName>style.visibility</p:attrName>
                                        </p:attrNameLst>
                                      </p:cBhvr>
                                      <p:to>
                                        <p:strVal val="visible"/>
                                      </p:to>
                                    </p:set>
                                    <p:animEffect transition="in" filter="barn(inHorizontal)">
                                      <p:cBhvr>
                                        <p:cTn id="11" dur="1000"/>
                                        <p:tgtEl>
                                          <p:spTgt spid="359428"/>
                                        </p:tgtEl>
                                      </p:cBhvr>
                                    </p:animEffect>
                                  </p:childTnLst>
                                </p:cTn>
                              </p:par>
                            </p:childTnLst>
                          </p:cTn>
                        </p:par>
                        <p:par>
                          <p:cTn id="12" fill="hold" nodeType="afterGroup">
                            <p:stCondLst>
                              <p:cond delay="2000"/>
                            </p:stCondLst>
                            <p:childTnLst>
                              <p:par>
                                <p:cTn id="13" presetID="16" presetClass="entr" presetSubtype="26" fill="hold" grpId="0" nodeType="afterEffect">
                                  <p:stCondLst>
                                    <p:cond delay="0"/>
                                  </p:stCondLst>
                                  <p:childTnLst>
                                    <p:set>
                                      <p:cBhvr>
                                        <p:cTn id="14" dur="1" fill="hold">
                                          <p:stCondLst>
                                            <p:cond delay="0"/>
                                          </p:stCondLst>
                                        </p:cTn>
                                        <p:tgtEl>
                                          <p:spTgt spid="359429"/>
                                        </p:tgtEl>
                                        <p:attrNameLst>
                                          <p:attrName>style.visibility</p:attrName>
                                        </p:attrNameLst>
                                      </p:cBhvr>
                                      <p:to>
                                        <p:strVal val="visible"/>
                                      </p:to>
                                    </p:set>
                                    <p:animEffect transition="in" filter="barn(inHorizontal)">
                                      <p:cBhvr>
                                        <p:cTn id="15" dur="1000"/>
                                        <p:tgtEl>
                                          <p:spTgt spid="3594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9426" grpId="0" autoUpdateAnimBg="0"/>
      <p:bldP spid="359428" grpId="0" autoUpdateAnimBg="0"/>
      <p:bldP spid="359429"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Text Box 2"/>
          <p:cNvSpPr txBox="1">
            <a:spLocks noChangeArrowheads="1"/>
          </p:cNvSpPr>
          <p:nvPr/>
        </p:nvSpPr>
        <p:spPr bwMode="auto">
          <a:xfrm>
            <a:off x="71438" y="188913"/>
            <a:ext cx="8997950" cy="29520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a:ea typeface="黑体" pitchFamily="49" charset="-122"/>
              </a:rPr>
              <a:t>        凡能使用域名的地方，都可使用IP地址。域名命名的一般格式如下：</a:t>
            </a:r>
          </a:p>
          <a:p>
            <a:pPr eaLnBrk="1" hangingPunct="1"/>
            <a:r>
              <a:rPr lang="zh-CN" altLang="en-US" sz="2100" dirty="0">
                <a:ea typeface="黑体" pitchFamily="49" charset="-122"/>
              </a:rPr>
              <a:t>        </a:t>
            </a:r>
            <a:r>
              <a:rPr lang="zh-CN" altLang="en-US" sz="2100" dirty="0">
                <a:solidFill>
                  <a:srgbClr val="FFFF00"/>
                </a:solidFill>
                <a:ea typeface="黑体" pitchFamily="49" charset="-122"/>
              </a:rPr>
              <a:t>计算机名.组织机构名.网络名.最高层域名</a:t>
            </a:r>
          </a:p>
          <a:p>
            <a:pPr eaLnBrk="1" hangingPunct="1"/>
            <a:r>
              <a:rPr lang="zh-CN" altLang="en-US" sz="2100" dirty="0">
                <a:ea typeface="黑体" pitchFamily="49" charset="-122"/>
              </a:rPr>
              <a:t>        如某台计算机的域名是www.tsinghua.edu.cn。表明该台计算机对应的网络主机属于中国（cn）、教育机构(edu),“tsinghua”为组织名计算机，“www”说明是一服务网站，表示一般是基于HTTP的Web服务器，为一机器名称。</a:t>
            </a:r>
          </a:p>
          <a:p>
            <a:pPr eaLnBrk="1" hangingPunct="1"/>
            <a:r>
              <a:rPr lang="zh-CN" altLang="en-US" sz="2100" dirty="0">
                <a:ea typeface="黑体" pitchFamily="49" charset="-122"/>
              </a:rPr>
              <a:t>        Internet主机的IP地址和域名具有相同地位，通信时，通常使用的是域名，计算机经由DNS自动将域名翻译成IP地址。 </a:t>
            </a:r>
          </a:p>
          <a:p>
            <a:pPr eaLnBrk="1" hangingPunct="1"/>
            <a:r>
              <a:rPr lang="zh-CN" altLang="en-US" sz="2100" dirty="0">
                <a:ea typeface="黑体" pitchFamily="49" charset="-122"/>
              </a:rPr>
              <a:t>        常见的顶级域名如表1和表2所示。</a:t>
            </a:r>
          </a:p>
        </p:txBody>
      </p:sp>
      <p:graphicFrame>
        <p:nvGraphicFramePr>
          <p:cNvPr id="360451" name="Group 3"/>
          <p:cNvGraphicFramePr>
            <a:graphicFrameLocks noGrp="1"/>
          </p:cNvGraphicFramePr>
          <p:nvPr>
            <p:extLst>
              <p:ext uri="{D42A27DB-BD31-4B8C-83A1-F6EECF244321}">
                <p14:modId xmlns:p14="http://schemas.microsoft.com/office/powerpoint/2010/main" val="335201448"/>
              </p:ext>
            </p:extLst>
          </p:nvPr>
        </p:nvGraphicFramePr>
        <p:xfrm>
          <a:off x="250825" y="3478213"/>
          <a:ext cx="5746750" cy="3011587"/>
        </p:xfrm>
        <a:graphic>
          <a:graphicData uri="http://schemas.openxmlformats.org/drawingml/2006/table">
            <a:tbl>
              <a:tblPr/>
              <a:tblGrid>
                <a:gridCol w="625475"/>
                <a:gridCol w="1617663"/>
                <a:gridCol w="657225"/>
                <a:gridCol w="2846387"/>
              </a:tblGrid>
              <a:tr h="3352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域名</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机构类型</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域名</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机构类型</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r>
              <a:tr h="3352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com</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商业系统</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firm</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商业或公司</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r>
              <a:tr h="36508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edu</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教育系统</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store</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提供购买商品的业务部门</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r>
              <a:tr h="3365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gov</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政府机关</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web</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主要活动与WWW有关的实体</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r>
              <a:tr h="3365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mil</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军队系统</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arts</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以文化活动为主的实体</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r>
              <a:tr h="3365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net</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网络管理系统</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rec</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以消遣性娱乐活动为主的实体</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r>
              <a:tr h="3873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org</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非盈利性组织</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info</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提供信息服务的实体</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r>
              <a:tr h="5790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nom </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有针对性的人员</a:t>
                      </a:r>
                    </a:p>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或个人的域名</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int</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dirty="0" smtClean="0">
                          <a:ln>
                            <a:noFill/>
                          </a:ln>
                          <a:solidFill>
                            <a:schemeClr val="tx1"/>
                          </a:solidFill>
                          <a:effectLst/>
                          <a:latin typeface="Times New Roman" pitchFamily="18" charset="0"/>
                          <a:ea typeface="黑体" pitchFamily="49" charset="-122"/>
                        </a:rPr>
                        <a:t>国际组织</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rgbClr val="9933FF"/>
                        </a:gs>
                        <a:gs pos="100000">
                          <a:schemeClr val="bg1"/>
                        </a:gs>
                      </a:gsLst>
                      <a:lin ang="0" scaled="1"/>
                    </a:gradFill>
                  </a:tcPr>
                </a:tc>
              </a:tr>
            </a:tbl>
          </a:graphicData>
        </a:graphic>
      </p:graphicFrame>
      <p:graphicFrame>
        <p:nvGraphicFramePr>
          <p:cNvPr id="360498" name="Group 50"/>
          <p:cNvGraphicFramePr>
            <a:graphicFrameLocks noGrp="1"/>
          </p:cNvGraphicFramePr>
          <p:nvPr>
            <p:extLst>
              <p:ext uri="{D42A27DB-BD31-4B8C-83A1-F6EECF244321}">
                <p14:modId xmlns:p14="http://schemas.microsoft.com/office/powerpoint/2010/main" val="3444846768"/>
              </p:ext>
            </p:extLst>
          </p:nvPr>
        </p:nvGraphicFramePr>
        <p:xfrm>
          <a:off x="5876925" y="2803525"/>
          <a:ext cx="3219450" cy="2936979"/>
        </p:xfrm>
        <a:graphic>
          <a:graphicData uri="http://schemas.openxmlformats.org/drawingml/2006/table">
            <a:tbl>
              <a:tblPr/>
              <a:tblGrid>
                <a:gridCol w="593725"/>
                <a:gridCol w="1054100"/>
                <a:gridCol w="590550"/>
                <a:gridCol w="981075"/>
              </a:tblGrid>
              <a:tr h="3352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dirty="0" smtClean="0">
                          <a:ln>
                            <a:noFill/>
                          </a:ln>
                          <a:solidFill>
                            <a:schemeClr val="tx1"/>
                          </a:solidFill>
                          <a:effectLst/>
                          <a:latin typeface="Times New Roman" pitchFamily="18" charset="0"/>
                          <a:ea typeface="黑体" pitchFamily="49" charset="-122"/>
                        </a:rPr>
                        <a:t>域名</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国家</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域名</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国家</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r>
              <a:tr h="3352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cn</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中国</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ca</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加拿大</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r>
              <a:tr h="3364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au</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dirty="0" smtClean="0">
                          <a:ln>
                            <a:noFill/>
                          </a:ln>
                          <a:solidFill>
                            <a:schemeClr val="tx1"/>
                          </a:solidFill>
                          <a:effectLst/>
                          <a:latin typeface="Times New Roman" pitchFamily="18" charset="0"/>
                          <a:ea typeface="黑体" pitchFamily="49" charset="-122"/>
                        </a:rPr>
                        <a:t>澳大利亚</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ch</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瑞士</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r>
              <a:tr h="3364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de</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德国</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dk</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丹麦</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r>
              <a:tr h="3364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fr</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法国</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es</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西班牙</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r>
              <a:tr h="3364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it</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意大利</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ru</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俄罗斯</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r>
              <a:tr h="3396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Jp</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日本</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nz</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新西兰</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r>
              <a:tr h="5808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uk</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smtClean="0">
                          <a:ln>
                            <a:noFill/>
                          </a:ln>
                          <a:solidFill>
                            <a:schemeClr val="tx1"/>
                          </a:solidFill>
                          <a:effectLst/>
                          <a:latin typeface="Times New Roman" pitchFamily="18" charset="0"/>
                          <a:ea typeface="黑体" pitchFamily="49" charset="-122"/>
                        </a:rPr>
                        <a:t>英国</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chemeClr val="tx1"/>
                          </a:solidFill>
                          <a:effectLst/>
                          <a:latin typeface="Times New Roman" pitchFamily="18" charset="0"/>
                          <a:ea typeface="黑体" pitchFamily="49" charset="-122"/>
                        </a:rPr>
                        <a:t>us</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chemeClr val="tx1"/>
                          </a:solidFill>
                          <a:effectLst/>
                          <a:latin typeface="Times New Roman" pitchFamily="18" charset="0"/>
                          <a:ea typeface="黑体" pitchFamily="49" charset="-122"/>
                        </a:rPr>
                        <a:t>美国</a:t>
                      </a: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chemeClr val="tx1"/>
                          </a:solidFill>
                          <a:effectLst/>
                          <a:latin typeface="Times New Roman" pitchFamily="18" charset="0"/>
                          <a:ea typeface="黑体" pitchFamily="49" charset="-122"/>
                        </a:rPr>
                        <a:t>(或不写)</a:t>
                      </a:r>
                    </a:p>
                  </a:txBody>
                  <a:tcPr marT="45710" marB="4571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0">
                      <a:gsLst>
                        <a:gs pos="0">
                          <a:schemeClr val="accent1"/>
                        </a:gs>
                        <a:gs pos="100000">
                          <a:schemeClr val="accent1"/>
                        </a:gs>
                      </a:gsLst>
                      <a:lin ang="5400000" scaled="1"/>
                    </a:grad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360450"/>
                                        </p:tgtEl>
                                        <p:attrNameLst>
                                          <p:attrName>style.visibility</p:attrName>
                                        </p:attrNameLst>
                                      </p:cBhvr>
                                      <p:to>
                                        <p:strVal val="visible"/>
                                      </p:to>
                                    </p:set>
                                    <p:animEffect transition="in" filter="barn(inHorizontal)">
                                      <p:cBhvr>
                                        <p:cTn id="7" dur="1000"/>
                                        <p:tgtEl>
                                          <p:spTgt spid="360450"/>
                                        </p:tgtEl>
                                      </p:cBhvr>
                                    </p:animEffect>
                                  </p:childTnLst>
                                </p:cTn>
                              </p:par>
                            </p:childTnLst>
                          </p:cTn>
                        </p:par>
                        <p:par>
                          <p:cTn id="8" fill="hold" nodeType="afterGroup">
                            <p:stCondLst>
                              <p:cond delay="1000"/>
                            </p:stCondLst>
                            <p:childTnLst>
                              <p:par>
                                <p:cTn id="9" presetID="16" presetClass="entr" presetSubtype="26" fill="hold" nodeType="afterEffect">
                                  <p:stCondLst>
                                    <p:cond delay="0"/>
                                  </p:stCondLst>
                                  <p:childTnLst>
                                    <p:set>
                                      <p:cBhvr>
                                        <p:cTn id="10" dur="1" fill="hold">
                                          <p:stCondLst>
                                            <p:cond delay="0"/>
                                          </p:stCondLst>
                                        </p:cTn>
                                        <p:tgtEl>
                                          <p:spTgt spid="360451"/>
                                        </p:tgtEl>
                                        <p:attrNameLst>
                                          <p:attrName>style.visibility</p:attrName>
                                        </p:attrNameLst>
                                      </p:cBhvr>
                                      <p:to>
                                        <p:strVal val="visible"/>
                                      </p:to>
                                    </p:set>
                                    <p:animEffect transition="in" filter="barn(inHorizontal)">
                                      <p:cBhvr>
                                        <p:cTn id="11" dur="500"/>
                                        <p:tgtEl>
                                          <p:spTgt spid="360451"/>
                                        </p:tgtEl>
                                      </p:cBhvr>
                                    </p:animEffect>
                                  </p:childTnLst>
                                </p:cTn>
                              </p:par>
                            </p:childTnLst>
                          </p:cTn>
                        </p:par>
                        <p:par>
                          <p:cTn id="12" fill="hold" nodeType="afterGroup">
                            <p:stCondLst>
                              <p:cond delay="1500"/>
                            </p:stCondLst>
                            <p:childTnLst>
                              <p:par>
                                <p:cTn id="13" presetID="16" presetClass="entr" presetSubtype="26" fill="hold" nodeType="afterEffect">
                                  <p:stCondLst>
                                    <p:cond delay="0"/>
                                  </p:stCondLst>
                                  <p:childTnLst>
                                    <p:set>
                                      <p:cBhvr>
                                        <p:cTn id="14" dur="1" fill="hold">
                                          <p:stCondLst>
                                            <p:cond delay="0"/>
                                          </p:stCondLst>
                                        </p:cTn>
                                        <p:tgtEl>
                                          <p:spTgt spid="360498"/>
                                        </p:tgtEl>
                                        <p:attrNameLst>
                                          <p:attrName>style.visibility</p:attrName>
                                        </p:attrNameLst>
                                      </p:cBhvr>
                                      <p:to>
                                        <p:strVal val="visible"/>
                                      </p:to>
                                    </p:set>
                                    <p:animEffect transition="in" filter="barn(inHorizontal)">
                                      <p:cBhvr>
                                        <p:cTn id="15" dur="500"/>
                                        <p:tgtEl>
                                          <p:spTgt spid="3604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0450"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Text Box 2"/>
          <p:cNvSpPr txBox="1">
            <a:spLocks noChangeArrowheads="1"/>
          </p:cNvSpPr>
          <p:nvPr/>
        </p:nvSpPr>
        <p:spPr bwMode="auto">
          <a:xfrm>
            <a:off x="71438" y="757238"/>
            <a:ext cx="8997950" cy="2174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300" dirty="0">
                <a:ea typeface="黑体" pitchFamily="49" charset="-122"/>
              </a:rPr>
              <a:t>         Internet为公众提供了各种接入方式，以满足用户的不同需要，包括电话拨号上网（PSTN）、利用调制解调器接入、ISDN、DDN、ADSL、VDSL、Cable Modem、无线接入、高速局域网接入等。</a:t>
            </a:r>
          </a:p>
          <a:p>
            <a:pPr eaLnBrk="1" hangingPunct="1"/>
            <a:r>
              <a:rPr lang="zh-CN" altLang="en-US" sz="2300" dirty="0">
                <a:ea typeface="黑体" pitchFamily="49" charset="-122"/>
              </a:rPr>
              <a:t>在接入Internet之前，用户首先要选择一个Internet网络服务商（ISP）和一种适合自己的接入方式。国内大多数选择ISP为ChinaNet或ChinaGBN。</a:t>
            </a:r>
          </a:p>
        </p:txBody>
      </p:sp>
      <p:sp>
        <p:nvSpPr>
          <p:cNvPr id="361475" name="Text Box 3"/>
          <p:cNvSpPr txBox="1">
            <a:spLocks noChangeArrowheads="1"/>
          </p:cNvSpPr>
          <p:nvPr/>
        </p:nvSpPr>
        <p:spPr bwMode="auto">
          <a:xfrm>
            <a:off x="71438" y="3709988"/>
            <a:ext cx="8997950" cy="2527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300" dirty="0">
                <a:ea typeface="黑体" pitchFamily="49" charset="-122"/>
              </a:rPr>
              <a:t>        人们使用Internet的目的，就是利用Internet为人们提供的服务如万维网WWW（World Wide WeB．、电子邮件（E-mail）、远程登录（Telnet）、文件传输（File Transfer Protocol，FTP）、专题讨论（UseNet）、电子公告板服务（Computer Bulletion Board System，BBS）、信息浏览服务（Gopher）、广域信息服务（Wide Area Information Service，WAIS）为生产、生活、工作和交流提供帮助。</a:t>
            </a:r>
          </a:p>
          <a:p>
            <a:pPr eaLnBrk="1" hangingPunct="1"/>
            <a:r>
              <a:rPr lang="zh-CN" altLang="en-US" sz="2300" dirty="0">
                <a:ea typeface="黑体" pitchFamily="49" charset="-122"/>
              </a:rPr>
              <a:t>        Internet改变了人们传统的信息交流方式。</a:t>
            </a:r>
          </a:p>
        </p:txBody>
      </p:sp>
      <p:sp>
        <p:nvSpPr>
          <p:cNvPr id="346116" name="Rectangle 4"/>
          <p:cNvSpPr>
            <a:spLocks noChangeArrowheads="1"/>
          </p:cNvSpPr>
          <p:nvPr/>
        </p:nvSpPr>
        <p:spPr bwMode="auto">
          <a:xfrm>
            <a:off x="71438" y="188913"/>
            <a:ext cx="4498975" cy="434975"/>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200" dirty="0">
                <a:latin typeface="Arial" pitchFamily="34" charset="0"/>
                <a:ea typeface="黑体" pitchFamily="49" charset="-122"/>
              </a:rPr>
              <a:t>8.3</a:t>
            </a:r>
            <a:r>
              <a:rPr lang="zh-CN" altLang="en-US" sz="2200" dirty="0">
                <a:latin typeface="Arial" pitchFamily="34" charset="0"/>
                <a:ea typeface="黑体" pitchFamily="49" charset="-122"/>
              </a:rPr>
              <a:t>.</a:t>
            </a:r>
            <a:r>
              <a:rPr lang="en-US" altLang="zh-CN" sz="2200" dirty="0">
                <a:latin typeface="Arial" pitchFamily="34" charset="0"/>
                <a:ea typeface="黑体" pitchFamily="49" charset="-122"/>
              </a:rPr>
              <a:t>5</a:t>
            </a:r>
            <a:r>
              <a:rPr lang="zh-CN" altLang="en-US" sz="2200" dirty="0">
                <a:latin typeface="Arial" pitchFamily="34" charset="0"/>
                <a:ea typeface="黑体" pitchFamily="49" charset="-122"/>
              </a:rPr>
              <a:t>  Internet接入技术</a:t>
            </a:r>
            <a:endParaRPr lang="pt-BR" altLang="en-US" sz="2200" dirty="0">
              <a:latin typeface="Arial" pitchFamily="34" charset="0"/>
              <a:ea typeface="黑体" pitchFamily="49" charset="-122"/>
            </a:endParaRPr>
          </a:p>
        </p:txBody>
      </p:sp>
      <p:sp>
        <p:nvSpPr>
          <p:cNvPr id="346117" name="Rectangle 5"/>
          <p:cNvSpPr>
            <a:spLocks noChangeArrowheads="1"/>
          </p:cNvSpPr>
          <p:nvPr/>
        </p:nvSpPr>
        <p:spPr bwMode="auto">
          <a:xfrm>
            <a:off x="71438" y="3067050"/>
            <a:ext cx="4498975"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latin typeface="黑体" pitchFamily="49" charset="-122"/>
                <a:ea typeface="黑体" pitchFamily="49" charset="-122"/>
              </a:rPr>
              <a:t>8.4  </a:t>
            </a:r>
            <a:r>
              <a:rPr lang="en-US" altLang="zh-CN" sz="2400" dirty="0" err="1">
                <a:latin typeface="黑体" pitchFamily="49" charset="-122"/>
                <a:ea typeface="黑体" pitchFamily="49" charset="-122"/>
              </a:rPr>
              <a:t>Internet</a:t>
            </a:r>
            <a:r>
              <a:rPr lang="en-US" sz="2400" dirty="0" err="1">
                <a:latin typeface="黑体" pitchFamily="49" charset="-122"/>
                <a:ea typeface="黑体" pitchFamily="49" charset="-122"/>
              </a:rPr>
              <a:t>服务与应用技术</a:t>
            </a:r>
            <a:r>
              <a:rPr lang="en-US" sz="2400" dirty="0">
                <a:latin typeface="黑体" pitchFamily="49" charset="-122"/>
                <a:ea typeface="黑体" pitchFamily="49" charset="-122"/>
              </a:rPr>
              <a:t> </a:t>
            </a:r>
            <a:endParaRPr lang="zh-CN" altLang="en-US" sz="2400" dirty="0">
              <a:latin typeface="黑体" pitchFamily="49" charset="-122"/>
              <a:ea typeface="黑体"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361474"/>
                                        </p:tgtEl>
                                        <p:attrNameLst>
                                          <p:attrName>style.visibility</p:attrName>
                                        </p:attrNameLst>
                                      </p:cBhvr>
                                      <p:to>
                                        <p:strVal val="visible"/>
                                      </p:to>
                                    </p:set>
                                    <p:animEffect transition="in" filter="barn(inHorizontal)">
                                      <p:cBhvr>
                                        <p:cTn id="7" dur="1000"/>
                                        <p:tgtEl>
                                          <p:spTgt spid="361474"/>
                                        </p:tgtEl>
                                      </p:cBhvr>
                                    </p:animEffect>
                                  </p:childTnLst>
                                </p:cTn>
                              </p:par>
                            </p:childTnLst>
                          </p:cTn>
                        </p:par>
                        <p:par>
                          <p:cTn id="8" fill="hold" nodeType="afterGroup">
                            <p:stCondLst>
                              <p:cond delay="1000"/>
                            </p:stCondLst>
                            <p:childTnLst>
                              <p:par>
                                <p:cTn id="9" presetID="16" presetClass="entr" presetSubtype="26" fill="hold" grpId="0" nodeType="afterEffect">
                                  <p:stCondLst>
                                    <p:cond delay="0"/>
                                  </p:stCondLst>
                                  <p:childTnLst>
                                    <p:set>
                                      <p:cBhvr>
                                        <p:cTn id="10" dur="1" fill="hold">
                                          <p:stCondLst>
                                            <p:cond delay="0"/>
                                          </p:stCondLst>
                                        </p:cTn>
                                        <p:tgtEl>
                                          <p:spTgt spid="361475"/>
                                        </p:tgtEl>
                                        <p:attrNameLst>
                                          <p:attrName>style.visibility</p:attrName>
                                        </p:attrNameLst>
                                      </p:cBhvr>
                                      <p:to>
                                        <p:strVal val="visible"/>
                                      </p:to>
                                    </p:set>
                                    <p:animEffect transition="in" filter="barn(inHorizontal)">
                                      <p:cBhvr>
                                        <p:cTn id="11" dur="1000"/>
                                        <p:tgtEl>
                                          <p:spTgt spid="3614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1474" grpId="0" autoUpdateAnimBg="0"/>
      <p:bldP spid="361475"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Text Box 2"/>
          <p:cNvSpPr txBox="1">
            <a:spLocks noChangeArrowheads="1"/>
          </p:cNvSpPr>
          <p:nvPr/>
        </p:nvSpPr>
        <p:spPr bwMode="auto">
          <a:xfrm>
            <a:off x="71438" y="592360"/>
            <a:ext cx="8997950" cy="160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a:ea typeface="黑体" pitchFamily="49" charset="-122"/>
              </a:rPr>
              <a:t>　　WWW也叫做环球信息网，简称Web，在我国科学词汇中称万维网。万维网它将世界各地的信息资源以特有的含有“链接”的超文本形式组织成一个巨大的信息网络。用户只需用鼠标点一下相关单词、图形或图标，就可从一个网站进入另一个网站，浏览或获取所需的广西、声音、视频及图像内容。</a:t>
            </a:r>
          </a:p>
          <a:p>
            <a:pPr eaLnBrk="1" hangingPunct="1"/>
            <a:r>
              <a:rPr lang="zh-CN" altLang="en-US" sz="2000" dirty="0">
                <a:ea typeface="黑体" pitchFamily="49" charset="-122"/>
              </a:rPr>
              <a:t>         WWW基于超文本传输协议HTTP（Hyper Text Transfer Protocol，HTTP）</a:t>
            </a:r>
            <a:r>
              <a:rPr lang="zh-CN" altLang="en-US" sz="2000" dirty="0" smtClean="0">
                <a:ea typeface="黑体" pitchFamily="49" charset="-122"/>
              </a:rPr>
              <a:t>。</a:t>
            </a:r>
            <a:endParaRPr lang="zh-CN" altLang="en-US" sz="2000" dirty="0">
              <a:ea typeface="黑体" pitchFamily="49" charset="-122"/>
            </a:endParaRPr>
          </a:p>
        </p:txBody>
      </p:sp>
      <p:sp>
        <p:nvSpPr>
          <p:cNvPr id="347139" name="Rectangle 3"/>
          <p:cNvSpPr>
            <a:spLocks noChangeArrowheads="1"/>
          </p:cNvSpPr>
          <p:nvPr/>
        </p:nvSpPr>
        <p:spPr bwMode="auto">
          <a:xfrm>
            <a:off x="71438" y="116632"/>
            <a:ext cx="4498975" cy="434975"/>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200" dirty="0">
                <a:latin typeface="Arial" pitchFamily="34" charset="0"/>
                <a:ea typeface="黑体" pitchFamily="49" charset="-122"/>
              </a:rPr>
              <a:t>8.4</a:t>
            </a:r>
            <a:r>
              <a:rPr lang="zh-CN" altLang="en-US" sz="2200" dirty="0">
                <a:latin typeface="Arial" pitchFamily="34" charset="0"/>
                <a:ea typeface="黑体" pitchFamily="49" charset="-122"/>
              </a:rPr>
              <a:t>.1  WWW服务</a:t>
            </a:r>
            <a:endParaRPr lang="pt-BR" altLang="en-US" sz="2200" dirty="0">
              <a:latin typeface="Arial" pitchFamily="34" charset="0"/>
              <a:ea typeface="黑体" pitchFamily="49" charset="-122"/>
            </a:endParaRPr>
          </a:p>
        </p:txBody>
      </p:sp>
      <p:sp>
        <p:nvSpPr>
          <p:cNvPr id="362500" name="Text Box 4"/>
          <p:cNvSpPr txBox="1">
            <a:spLocks noChangeArrowheads="1"/>
          </p:cNvSpPr>
          <p:nvPr/>
        </p:nvSpPr>
        <p:spPr bwMode="auto">
          <a:xfrm>
            <a:off x="71438" y="4611383"/>
            <a:ext cx="8997950" cy="22019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a:ea typeface="黑体" pitchFamily="49" charset="-122"/>
              </a:rPr>
              <a:t>        电子邮件（E-mail）是Internet上最受欢迎的一种通信方式，不但能传送文字，还能传送图象、声音等</a:t>
            </a:r>
            <a:r>
              <a:rPr lang="zh-CN" altLang="en-US" sz="2000" dirty="0" smtClean="0">
                <a:ea typeface="黑体" pitchFamily="49" charset="-122"/>
              </a:rPr>
              <a:t>。电子邮件</a:t>
            </a:r>
            <a:r>
              <a:rPr lang="zh-CN" altLang="en-US" sz="2000" dirty="0">
                <a:ea typeface="黑体" pitchFamily="49" charset="-122"/>
              </a:rPr>
              <a:t>的格式如下：</a:t>
            </a:r>
          </a:p>
          <a:p>
            <a:pPr eaLnBrk="1" hangingPunct="1"/>
            <a:r>
              <a:rPr lang="zh-CN" altLang="en-US" sz="2000" dirty="0">
                <a:ea typeface="黑体" pitchFamily="49" charset="-122"/>
              </a:rPr>
              <a:t>        用户名@主机域名</a:t>
            </a:r>
          </a:p>
          <a:p>
            <a:pPr eaLnBrk="1" hangingPunct="1"/>
            <a:r>
              <a:rPr lang="zh-CN" altLang="en-US" sz="2000" dirty="0">
                <a:ea typeface="黑体" pitchFamily="49" charset="-122"/>
              </a:rPr>
              <a:t>        其中：符号“@”读作英文“at”；“@”左侧的字符串是用户的信箱名，右侧是邮件服务器的主机名。如用户在网易网站上申请的电子邮箱地址为：zyydxcd@163.com。</a:t>
            </a:r>
          </a:p>
          <a:p>
            <a:pPr eaLnBrk="1" hangingPunct="1"/>
            <a:r>
              <a:rPr lang="zh-CN" altLang="en-US" sz="2000" dirty="0">
                <a:ea typeface="黑体" pitchFamily="49" charset="-122"/>
              </a:rPr>
              <a:t>        站内和站外（OE）电子邮件收发操作略</a:t>
            </a:r>
          </a:p>
        </p:txBody>
      </p:sp>
      <p:sp>
        <p:nvSpPr>
          <p:cNvPr id="347141" name="Rectangle 5"/>
          <p:cNvSpPr>
            <a:spLocks noChangeArrowheads="1"/>
          </p:cNvSpPr>
          <p:nvPr/>
        </p:nvSpPr>
        <p:spPr bwMode="auto">
          <a:xfrm>
            <a:off x="71438" y="4135656"/>
            <a:ext cx="4498975" cy="434975"/>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200" dirty="0" smtClean="0">
                <a:latin typeface="Arial" pitchFamily="34" charset="0"/>
                <a:ea typeface="黑体" pitchFamily="49" charset="-122"/>
              </a:rPr>
              <a:t>8.4.4  </a:t>
            </a:r>
            <a:r>
              <a:rPr lang="en-US" sz="2200" dirty="0" err="1">
                <a:latin typeface="Arial" pitchFamily="34" charset="0"/>
                <a:ea typeface="黑体" pitchFamily="49" charset="-122"/>
              </a:rPr>
              <a:t>电子邮件</a:t>
            </a:r>
            <a:endParaRPr lang="pt-BR" altLang="en-US" sz="2200" dirty="0">
              <a:latin typeface="Arial" pitchFamily="34" charset="0"/>
              <a:ea typeface="黑体" pitchFamily="49" charset="-122"/>
            </a:endParaRPr>
          </a:p>
        </p:txBody>
      </p:sp>
      <p:sp>
        <p:nvSpPr>
          <p:cNvPr id="6" name="Text Box 2"/>
          <p:cNvSpPr txBox="1">
            <a:spLocks noChangeArrowheads="1"/>
          </p:cNvSpPr>
          <p:nvPr/>
        </p:nvSpPr>
        <p:spPr bwMode="auto">
          <a:xfrm>
            <a:off x="71438" y="2714326"/>
            <a:ext cx="8997950" cy="432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smtClean="0">
                <a:ea typeface="黑体" pitchFamily="49" charset="-122"/>
              </a:rPr>
              <a:t>      </a:t>
            </a:r>
            <a:r>
              <a:rPr lang="zh-CN" altLang="en-US" sz="2000" dirty="0">
                <a:ea typeface="黑体" pitchFamily="49" charset="-122"/>
              </a:rPr>
              <a:t>Web浏览器及IE </a:t>
            </a:r>
            <a:r>
              <a:rPr lang="en-US" altLang="zh-CN" sz="2000" dirty="0" smtClean="0">
                <a:ea typeface="黑体" pitchFamily="49" charset="-122"/>
              </a:rPr>
              <a:t>9</a:t>
            </a:r>
            <a:r>
              <a:rPr lang="zh-CN" altLang="en-US" sz="2000" dirty="0" smtClean="0">
                <a:ea typeface="黑体" pitchFamily="49" charset="-122"/>
              </a:rPr>
              <a:t>.</a:t>
            </a:r>
            <a:r>
              <a:rPr lang="zh-CN" altLang="en-US" sz="2000" dirty="0">
                <a:ea typeface="黑体" pitchFamily="49" charset="-122"/>
              </a:rPr>
              <a:t>0的使用</a:t>
            </a:r>
            <a:r>
              <a:rPr lang="zh-CN" altLang="en-US" sz="2000" dirty="0" smtClean="0">
                <a:ea typeface="黑体" pitchFamily="49" charset="-122"/>
              </a:rPr>
              <a:t>方法略。</a:t>
            </a:r>
            <a:endParaRPr lang="zh-CN" altLang="en-US" sz="2000" dirty="0">
              <a:ea typeface="黑体" pitchFamily="49" charset="-122"/>
            </a:endParaRPr>
          </a:p>
        </p:txBody>
      </p:sp>
      <p:sp>
        <p:nvSpPr>
          <p:cNvPr id="7" name="Rectangle 5"/>
          <p:cNvSpPr>
            <a:spLocks noChangeArrowheads="1"/>
          </p:cNvSpPr>
          <p:nvPr/>
        </p:nvSpPr>
        <p:spPr bwMode="auto">
          <a:xfrm>
            <a:off x="71438" y="2238598"/>
            <a:ext cx="5206522" cy="434975"/>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200" dirty="0">
                <a:latin typeface="Arial" pitchFamily="34" charset="0"/>
                <a:ea typeface="黑体" pitchFamily="49" charset="-122"/>
              </a:rPr>
              <a:t>8.4.2  Web</a:t>
            </a:r>
            <a:r>
              <a:rPr lang="zh-CN" altLang="en-US" sz="2200" dirty="0">
                <a:latin typeface="Arial" pitchFamily="34" charset="0"/>
                <a:ea typeface="黑体" pitchFamily="49" charset="-122"/>
              </a:rPr>
              <a:t>浏览器及</a:t>
            </a:r>
            <a:r>
              <a:rPr lang="en-US" altLang="zh-CN" sz="2200" dirty="0">
                <a:latin typeface="Arial" pitchFamily="34" charset="0"/>
                <a:ea typeface="黑体" pitchFamily="49" charset="-122"/>
              </a:rPr>
              <a:t>IE 9.0</a:t>
            </a:r>
            <a:r>
              <a:rPr lang="zh-CN" altLang="en-US" sz="2200" dirty="0">
                <a:latin typeface="Arial" pitchFamily="34" charset="0"/>
                <a:ea typeface="黑体" pitchFamily="49" charset="-122"/>
              </a:rPr>
              <a:t>的使用方法</a:t>
            </a:r>
            <a:endParaRPr lang="pt-BR" altLang="en-US" sz="2200" dirty="0">
              <a:latin typeface="Arial" pitchFamily="34" charset="0"/>
              <a:ea typeface="黑体" pitchFamily="49" charset="-122"/>
            </a:endParaRPr>
          </a:p>
        </p:txBody>
      </p:sp>
      <p:sp>
        <p:nvSpPr>
          <p:cNvPr id="8" name="Text Box 2"/>
          <p:cNvSpPr txBox="1">
            <a:spLocks noChangeArrowheads="1"/>
          </p:cNvSpPr>
          <p:nvPr/>
        </p:nvSpPr>
        <p:spPr bwMode="auto">
          <a:xfrm>
            <a:off x="71438" y="3662855"/>
            <a:ext cx="8997950" cy="432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a:ea typeface="黑体" pitchFamily="49" charset="-122"/>
              </a:rPr>
              <a:t>资源检索与</a:t>
            </a:r>
            <a:r>
              <a:rPr lang="zh-CN" altLang="en-US" sz="2000" dirty="0" smtClean="0">
                <a:ea typeface="黑体" pitchFamily="49" charset="-122"/>
              </a:rPr>
              <a:t>下载略，参见</a:t>
            </a:r>
            <a:r>
              <a:rPr lang="en-US" altLang="zh-CN" sz="2000" dirty="0" smtClean="0">
                <a:ea typeface="黑体" pitchFamily="49" charset="-122"/>
              </a:rPr>
              <a:t>P354</a:t>
            </a:r>
            <a:r>
              <a:rPr lang="zh-CN" altLang="en-US" sz="2000" dirty="0" smtClean="0">
                <a:ea typeface="黑体" pitchFamily="49" charset="-122"/>
              </a:rPr>
              <a:t>。</a:t>
            </a:r>
            <a:endParaRPr lang="zh-CN" altLang="en-US" sz="2000" dirty="0">
              <a:ea typeface="黑体" pitchFamily="49" charset="-122"/>
            </a:endParaRPr>
          </a:p>
        </p:txBody>
      </p:sp>
      <p:sp>
        <p:nvSpPr>
          <p:cNvPr id="9" name="Rectangle 5"/>
          <p:cNvSpPr>
            <a:spLocks noChangeArrowheads="1"/>
          </p:cNvSpPr>
          <p:nvPr/>
        </p:nvSpPr>
        <p:spPr bwMode="auto">
          <a:xfrm>
            <a:off x="71438" y="3187127"/>
            <a:ext cx="5206522" cy="434975"/>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200" dirty="0" smtClean="0">
                <a:latin typeface="Arial" pitchFamily="34" charset="0"/>
                <a:ea typeface="黑体" pitchFamily="49" charset="-122"/>
              </a:rPr>
              <a:t>8.4.3  </a:t>
            </a:r>
            <a:r>
              <a:rPr lang="zh-CN" altLang="en-US" sz="2200" dirty="0" smtClean="0">
                <a:latin typeface="Arial" pitchFamily="34" charset="0"/>
                <a:ea typeface="黑体" pitchFamily="49" charset="-122"/>
              </a:rPr>
              <a:t>资源检索与下载</a:t>
            </a:r>
            <a:endParaRPr lang="pt-BR" altLang="en-US" sz="2200" dirty="0">
              <a:latin typeface="Arial" pitchFamily="34" charset="0"/>
              <a:ea typeface="黑体"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362498"/>
                                        </p:tgtEl>
                                        <p:attrNameLst>
                                          <p:attrName>style.visibility</p:attrName>
                                        </p:attrNameLst>
                                      </p:cBhvr>
                                      <p:to>
                                        <p:strVal val="visible"/>
                                      </p:to>
                                    </p:set>
                                    <p:animEffect transition="in" filter="barn(inHorizontal)">
                                      <p:cBhvr>
                                        <p:cTn id="7" dur="1000"/>
                                        <p:tgtEl>
                                          <p:spTgt spid="362498"/>
                                        </p:tgtEl>
                                      </p:cBhvr>
                                    </p:animEffect>
                                  </p:childTnLst>
                                </p:cTn>
                              </p:par>
                            </p:childTnLst>
                          </p:cTn>
                        </p:par>
                        <p:par>
                          <p:cTn id="8" fill="hold" nodeType="afterGroup">
                            <p:stCondLst>
                              <p:cond delay="1000"/>
                            </p:stCondLst>
                            <p:childTnLst>
                              <p:par>
                                <p:cTn id="9" presetID="16" presetClass="entr" presetSubtype="26" fill="hold" grpId="0" nodeType="afterEffect">
                                  <p:stCondLst>
                                    <p:cond delay="0"/>
                                  </p:stCondLst>
                                  <p:childTnLst>
                                    <p:set>
                                      <p:cBhvr>
                                        <p:cTn id="10" dur="1" fill="hold">
                                          <p:stCondLst>
                                            <p:cond delay="0"/>
                                          </p:stCondLst>
                                        </p:cTn>
                                        <p:tgtEl>
                                          <p:spTgt spid="362500"/>
                                        </p:tgtEl>
                                        <p:attrNameLst>
                                          <p:attrName>style.visibility</p:attrName>
                                        </p:attrNameLst>
                                      </p:cBhvr>
                                      <p:to>
                                        <p:strVal val="visible"/>
                                      </p:to>
                                    </p:set>
                                    <p:animEffect transition="in" filter="barn(inHorizontal)">
                                      <p:cBhvr>
                                        <p:cTn id="11" dur="1000"/>
                                        <p:tgtEl>
                                          <p:spTgt spid="362500"/>
                                        </p:tgtEl>
                                      </p:cBhvr>
                                    </p:animEffect>
                                  </p:childTnLst>
                                </p:cTn>
                              </p:par>
                            </p:childTnLst>
                          </p:cTn>
                        </p:par>
                        <p:par>
                          <p:cTn id="12" fill="hold">
                            <p:stCondLst>
                              <p:cond delay="2000"/>
                            </p:stCondLst>
                            <p:childTnLst>
                              <p:par>
                                <p:cTn id="13" presetID="16" presetClass="entr" presetSubtype="2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Horizontal)">
                                      <p:cBhvr>
                                        <p:cTn id="15" dur="1000"/>
                                        <p:tgtEl>
                                          <p:spTgt spid="6"/>
                                        </p:tgtEl>
                                      </p:cBhvr>
                                    </p:animEffect>
                                  </p:childTnLst>
                                </p:cTn>
                              </p:par>
                            </p:childTnLst>
                          </p:cTn>
                        </p:par>
                        <p:par>
                          <p:cTn id="16" fill="hold">
                            <p:stCondLst>
                              <p:cond delay="3000"/>
                            </p:stCondLst>
                            <p:childTnLst>
                              <p:par>
                                <p:cTn id="17" presetID="16" presetClass="entr" presetSubtype="2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Horizontal)">
                                      <p:cBhvr>
                                        <p:cTn id="1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2498" grpId="0" autoUpdateAnimBg="0"/>
      <p:bldP spid="362500" grpId="0" autoUpdateAnimBg="0"/>
      <p:bldP spid="6" grpId="0" autoUpdateAnimBg="0"/>
      <p:bldP spid="8"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Text Box 2"/>
          <p:cNvSpPr txBox="1">
            <a:spLocks noChangeArrowheads="1"/>
          </p:cNvSpPr>
          <p:nvPr/>
        </p:nvSpPr>
        <p:spPr bwMode="auto">
          <a:xfrm>
            <a:off x="71438" y="261938"/>
            <a:ext cx="8997950" cy="23034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a:ea typeface="黑体" pitchFamily="49" charset="-122"/>
              </a:rPr>
              <a:t>        在电子邮件系统中有两种服务器，一个是发信服务器（本地邮局），将电子邮件发送出去，另一个是收信服务器（远程邮局），接收来信并保存，即简单邮件传输协议（Simple Mail Transfer Protocol，SMTP）服务器和邮局协议（Post Office Protocol，POP）服务器。SMTP服务器是邮件发送服务器，采用SMTP协议传递；POP服务器是邮件接收服务器，即从邮件服务器到个人计算机使用POP3（第3版）协议传递，其上有用户的信箱。若用户数量较少，则SMTP服务器和POP服务器可由一台计算机担任。</a:t>
            </a:r>
          </a:p>
        </p:txBody>
      </p:sp>
      <p:sp>
        <p:nvSpPr>
          <p:cNvPr id="363523" name="Text Box 3"/>
          <p:cNvSpPr txBox="1">
            <a:spLocks noChangeArrowheads="1"/>
          </p:cNvSpPr>
          <p:nvPr/>
        </p:nvSpPr>
        <p:spPr bwMode="auto">
          <a:xfrm>
            <a:off x="71438" y="3357563"/>
            <a:ext cx="8997950" cy="32400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a:ea typeface="黑体" pitchFamily="49" charset="-122"/>
              </a:rPr>
              <a:t>        用户将计算机连接到远程计算机的操作方式叫做“登录”。远程登录（Remote Login）是用户通过使用Telnet等有关软件使自己的计算机暂时成为远程计算机的终端的过程。一旦用户成功地实现了远程登录，用户使用的计算机就好像一台与对方计算机直接连接的本地计算机终端那样进行工作，使用远程计算机上的信息资源，享受远程计算机与本地终端同样的权力。Telnet是Internet的远程登录协议。</a:t>
            </a:r>
          </a:p>
          <a:p>
            <a:pPr eaLnBrk="1" hangingPunct="1"/>
            <a:r>
              <a:rPr lang="zh-CN" altLang="en-US" sz="2100">
                <a:ea typeface="黑体" pitchFamily="49" charset="-122"/>
              </a:rPr>
              <a:t>        用户在使用Telnet进行远程登录时，首先应该输入要登录的服务器的域名或IP地址，然后根据服务器系统的询问，正确地输入用户名和口令后，远程登录成功。</a:t>
            </a:r>
          </a:p>
          <a:p>
            <a:pPr eaLnBrk="1" hangingPunct="1"/>
            <a:r>
              <a:rPr lang="zh-CN" altLang="en-US" sz="2100">
                <a:ea typeface="黑体" pitchFamily="49" charset="-122"/>
              </a:rPr>
              <a:t>        应用实例  略</a:t>
            </a:r>
          </a:p>
        </p:txBody>
      </p:sp>
      <p:sp>
        <p:nvSpPr>
          <p:cNvPr id="348164" name="Rectangle 4"/>
          <p:cNvSpPr>
            <a:spLocks noChangeArrowheads="1"/>
          </p:cNvSpPr>
          <p:nvPr/>
        </p:nvSpPr>
        <p:spPr bwMode="auto">
          <a:xfrm>
            <a:off x="71438" y="2743200"/>
            <a:ext cx="4498975" cy="434975"/>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200" dirty="0">
                <a:latin typeface="Arial" pitchFamily="34" charset="0"/>
                <a:ea typeface="黑体" pitchFamily="49" charset="-122"/>
              </a:rPr>
              <a:t> </a:t>
            </a:r>
            <a:r>
              <a:rPr lang="en-US" altLang="zh-CN" sz="2200" dirty="0">
                <a:latin typeface="Arial" pitchFamily="34" charset="0"/>
                <a:ea typeface="黑体" pitchFamily="49" charset="-122"/>
              </a:rPr>
              <a:t>8.4</a:t>
            </a:r>
            <a:r>
              <a:rPr lang="zh-CN" altLang="en-US" sz="2200" dirty="0">
                <a:latin typeface="Arial" pitchFamily="34" charset="0"/>
                <a:ea typeface="黑体" pitchFamily="49" charset="-122"/>
              </a:rPr>
              <a:t>. </a:t>
            </a:r>
            <a:r>
              <a:rPr lang="en-US" altLang="zh-CN" sz="2200" dirty="0" smtClean="0">
                <a:latin typeface="Arial" pitchFamily="34" charset="0"/>
                <a:ea typeface="黑体" pitchFamily="49" charset="-122"/>
              </a:rPr>
              <a:t>5</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远程登录</a:t>
            </a:r>
            <a:endParaRPr lang="pt-BR" altLang="en-US" sz="2200" dirty="0">
              <a:latin typeface="Arial" pitchFamily="34" charset="0"/>
              <a:ea typeface="黑体"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363522"/>
                                        </p:tgtEl>
                                        <p:attrNameLst>
                                          <p:attrName>style.visibility</p:attrName>
                                        </p:attrNameLst>
                                      </p:cBhvr>
                                      <p:to>
                                        <p:strVal val="visible"/>
                                      </p:to>
                                    </p:set>
                                    <p:animEffect transition="in" filter="barn(inHorizontal)">
                                      <p:cBhvr>
                                        <p:cTn id="7" dur="1000"/>
                                        <p:tgtEl>
                                          <p:spTgt spid="363522"/>
                                        </p:tgtEl>
                                      </p:cBhvr>
                                    </p:animEffect>
                                  </p:childTnLst>
                                </p:cTn>
                              </p:par>
                            </p:childTnLst>
                          </p:cTn>
                        </p:par>
                        <p:par>
                          <p:cTn id="8" fill="hold" nodeType="afterGroup">
                            <p:stCondLst>
                              <p:cond delay="1000"/>
                            </p:stCondLst>
                            <p:childTnLst>
                              <p:par>
                                <p:cTn id="9" presetID="16" presetClass="entr" presetSubtype="26" fill="hold" grpId="0" nodeType="afterEffect">
                                  <p:stCondLst>
                                    <p:cond delay="0"/>
                                  </p:stCondLst>
                                  <p:childTnLst>
                                    <p:set>
                                      <p:cBhvr>
                                        <p:cTn id="10" dur="1" fill="hold">
                                          <p:stCondLst>
                                            <p:cond delay="0"/>
                                          </p:stCondLst>
                                        </p:cTn>
                                        <p:tgtEl>
                                          <p:spTgt spid="363523"/>
                                        </p:tgtEl>
                                        <p:attrNameLst>
                                          <p:attrName>style.visibility</p:attrName>
                                        </p:attrNameLst>
                                      </p:cBhvr>
                                      <p:to>
                                        <p:strVal val="visible"/>
                                      </p:to>
                                    </p:set>
                                    <p:animEffect transition="in" filter="barn(inHorizontal)">
                                      <p:cBhvr>
                                        <p:cTn id="11" dur="1000"/>
                                        <p:tgtEl>
                                          <p:spTgt spid="3635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3522" grpId="0" autoUpdateAnimBg="0"/>
      <p:bldP spid="363523"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Text Box 2"/>
          <p:cNvSpPr txBox="1">
            <a:spLocks noChangeArrowheads="1"/>
          </p:cNvSpPr>
          <p:nvPr/>
        </p:nvSpPr>
        <p:spPr bwMode="auto">
          <a:xfrm>
            <a:off x="71438" y="604581"/>
            <a:ext cx="8997950" cy="15634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a:ea typeface="黑体" pitchFamily="49" charset="-122"/>
              </a:rPr>
              <a:t>        文件传输FTP是Internet的主要用途之一，使用基于FTP协议的文件传输程序，用户可登录到一台远程计算机，把其中的文件传回自己的计算机或反向进行</a:t>
            </a:r>
            <a:r>
              <a:rPr lang="zh-CN" altLang="en-US" sz="2000" dirty="0" smtClean="0">
                <a:ea typeface="黑体" pitchFamily="49" charset="-122"/>
              </a:rPr>
              <a:t>。使用</a:t>
            </a:r>
            <a:r>
              <a:rPr lang="zh-CN" altLang="en-US" sz="2000" dirty="0">
                <a:ea typeface="黑体" pitchFamily="49" charset="-122"/>
              </a:rPr>
              <a:t>文件传输协议（File Transfer Protocol，FTP）可以传送多种类型的文件，如图像文件、声音文件、数据压缩文件等</a:t>
            </a:r>
            <a:r>
              <a:rPr lang="zh-CN" altLang="en-US" sz="2000" dirty="0" smtClean="0">
                <a:ea typeface="黑体" pitchFamily="49" charset="-122"/>
              </a:rPr>
              <a:t>。</a:t>
            </a:r>
            <a:endParaRPr lang="zh-CN" altLang="en-US" sz="2000" dirty="0">
              <a:ea typeface="黑体" pitchFamily="49" charset="-122"/>
            </a:endParaRPr>
          </a:p>
          <a:p>
            <a:pPr eaLnBrk="1" hangingPunct="1"/>
            <a:r>
              <a:rPr lang="zh-CN" altLang="en-US" sz="2000" dirty="0">
                <a:ea typeface="黑体" pitchFamily="49" charset="-122"/>
              </a:rPr>
              <a:t>        应用实例   略</a:t>
            </a:r>
          </a:p>
        </p:txBody>
      </p:sp>
      <p:sp>
        <p:nvSpPr>
          <p:cNvPr id="349187" name="Rectangle 3"/>
          <p:cNvSpPr>
            <a:spLocks noChangeArrowheads="1"/>
          </p:cNvSpPr>
          <p:nvPr/>
        </p:nvSpPr>
        <p:spPr bwMode="auto">
          <a:xfrm>
            <a:off x="71438" y="116632"/>
            <a:ext cx="4498975" cy="434975"/>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200" dirty="0">
                <a:latin typeface="Arial" pitchFamily="34" charset="0"/>
                <a:ea typeface="黑体" pitchFamily="49" charset="-122"/>
              </a:rPr>
              <a:t>8.4</a:t>
            </a:r>
            <a:r>
              <a:rPr lang="zh-CN" altLang="en-US" sz="2200" dirty="0" smtClean="0">
                <a:latin typeface="Arial" pitchFamily="34" charset="0"/>
                <a:ea typeface="黑体" pitchFamily="49" charset="-122"/>
              </a:rPr>
              <a:t>.</a:t>
            </a:r>
            <a:r>
              <a:rPr lang="en-US" altLang="zh-CN" sz="2200" dirty="0" smtClean="0">
                <a:latin typeface="Arial" pitchFamily="34" charset="0"/>
                <a:ea typeface="黑体" pitchFamily="49" charset="-122"/>
              </a:rPr>
              <a:t>6</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文件传输服务</a:t>
            </a:r>
            <a:endParaRPr lang="pt-BR" altLang="en-US" sz="2200" dirty="0">
              <a:latin typeface="Arial" pitchFamily="34" charset="0"/>
              <a:ea typeface="黑体" pitchFamily="49" charset="-122"/>
            </a:endParaRPr>
          </a:p>
        </p:txBody>
      </p:sp>
      <p:sp>
        <p:nvSpPr>
          <p:cNvPr id="4" name="Text Box 2"/>
          <p:cNvSpPr txBox="1">
            <a:spLocks noChangeArrowheads="1"/>
          </p:cNvSpPr>
          <p:nvPr/>
        </p:nvSpPr>
        <p:spPr bwMode="auto">
          <a:xfrm>
            <a:off x="71438" y="2708920"/>
            <a:ext cx="8997950" cy="40324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a:ea typeface="黑体" pitchFamily="49" charset="-122"/>
              </a:rPr>
              <a:t>        ⑴信息浏览服务（Gopher）</a:t>
            </a:r>
          </a:p>
          <a:p>
            <a:pPr eaLnBrk="1" hangingPunct="1"/>
            <a:r>
              <a:rPr lang="zh-CN" altLang="en-US" sz="2000" dirty="0">
                <a:ea typeface="黑体" pitchFamily="49" charset="-122"/>
              </a:rPr>
              <a:t>        </a:t>
            </a:r>
            <a:r>
              <a:rPr lang="zh-CN" altLang="en-US" sz="2000" dirty="0" smtClean="0">
                <a:ea typeface="黑体" pitchFamily="49" charset="-122"/>
              </a:rPr>
              <a:t>Gopher可以</a:t>
            </a:r>
            <a:r>
              <a:rPr lang="zh-CN" altLang="en-US" sz="2000" dirty="0">
                <a:ea typeface="黑体" pitchFamily="49" charset="-122"/>
              </a:rPr>
              <a:t>对远程联机信息进行远程登录、信息查询、电话号码查询、多媒体信息查询及格式文件查询等的实时访问。</a:t>
            </a:r>
          </a:p>
          <a:p>
            <a:pPr eaLnBrk="1" hangingPunct="1"/>
            <a:r>
              <a:rPr lang="zh-CN" altLang="en-US" sz="2000" dirty="0">
                <a:ea typeface="黑体" pitchFamily="49" charset="-122"/>
              </a:rPr>
              <a:t>        ⑵专题讨论（Usenet）</a:t>
            </a:r>
          </a:p>
          <a:p>
            <a:pPr eaLnBrk="1" hangingPunct="1"/>
            <a:r>
              <a:rPr lang="zh-CN" altLang="en-US" sz="2000" dirty="0">
                <a:ea typeface="黑体" pitchFamily="49" charset="-122"/>
              </a:rPr>
              <a:t>       Internet网遍布众多的专题论坛服务器（通常称News Server），通过它可以和世界各地的人们共同讨论任何主题</a:t>
            </a:r>
            <a:r>
              <a:rPr lang="zh-CN" altLang="en-US" sz="2000" dirty="0" smtClean="0">
                <a:ea typeface="黑体" pitchFamily="49" charset="-122"/>
              </a:rPr>
              <a:t>。围绕</a:t>
            </a:r>
            <a:r>
              <a:rPr lang="zh-CN" altLang="en-US" sz="2000" dirty="0">
                <a:ea typeface="黑体" pitchFamily="49" charset="-122"/>
              </a:rPr>
              <a:t>某一特定的主题，如数学、哲学、计算机、小说、笑话、医药配方等。即可讨论任何能够想到的主题都可以作为讨论组的主题。</a:t>
            </a:r>
          </a:p>
          <a:p>
            <a:pPr eaLnBrk="1" hangingPunct="1"/>
            <a:r>
              <a:rPr lang="zh-CN" altLang="en-US" sz="2000" dirty="0">
                <a:ea typeface="黑体" pitchFamily="49" charset="-122"/>
              </a:rPr>
              <a:t>　　⑶广域信息服务WAIS</a:t>
            </a:r>
          </a:p>
          <a:p>
            <a:pPr eaLnBrk="1" hangingPunct="1"/>
            <a:r>
              <a:rPr lang="zh-CN" altLang="en-US" sz="2000" dirty="0">
                <a:ea typeface="黑体" pitchFamily="49" charset="-122"/>
              </a:rPr>
              <a:t>　　</a:t>
            </a:r>
            <a:r>
              <a:rPr lang="zh-CN" altLang="en-US" sz="2000" dirty="0" smtClean="0">
                <a:ea typeface="黑体" pitchFamily="49" charset="-122"/>
              </a:rPr>
              <a:t>在</a:t>
            </a:r>
            <a:r>
              <a:rPr lang="zh-CN" altLang="en-US" sz="2000" dirty="0">
                <a:ea typeface="黑体" pitchFamily="49" charset="-122"/>
              </a:rPr>
              <a:t>WAIS查询中，用户输入一个或多个要检索的关键字，WAIS将在指定的所有数据库中检索包含该关键字的文章。</a:t>
            </a:r>
          </a:p>
          <a:p>
            <a:pPr eaLnBrk="1" hangingPunct="1"/>
            <a:r>
              <a:rPr lang="zh-CN" altLang="en-US" sz="2000" dirty="0">
                <a:ea typeface="黑体" pitchFamily="49" charset="-122"/>
              </a:rPr>
              <a:t>        此外，Internet所提供的服务还包括电子商务、电子政务、IP电话、收发传真、视频会议、网络聊天与游戏等最快捷的商务应用等。        </a:t>
            </a:r>
          </a:p>
        </p:txBody>
      </p:sp>
      <p:sp>
        <p:nvSpPr>
          <p:cNvPr id="5" name="Rectangle 3"/>
          <p:cNvSpPr>
            <a:spLocks noChangeArrowheads="1"/>
          </p:cNvSpPr>
          <p:nvPr/>
        </p:nvSpPr>
        <p:spPr bwMode="auto">
          <a:xfrm>
            <a:off x="71438" y="2220971"/>
            <a:ext cx="4572570" cy="434975"/>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200" dirty="0">
                <a:latin typeface="Arial" pitchFamily="34" charset="0"/>
                <a:ea typeface="黑体" pitchFamily="49" charset="-122"/>
              </a:rPr>
              <a:t>8.4</a:t>
            </a:r>
            <a:r>
              <a:rPr lang="zh-CN" altLang="en-US" sz="2200" dirty="0" smtClean="0">
                <a:latin typeface="Arial" pitchFamily="34" charset="0"/>
                <a:ea typeface="黑体" pitchFamily="49" charset="-122"/>
              </a:rPr>
              <a:t>.</a:t>
            </a:r>
            <a:r>
              <a:rPr lang="en-US" altLang="zh-CN" sz="2200" dirty="0" smtClean="0">
                <a:latin typeface="Arial" pitchFamily="34" charset="0"/>
                <a:ea typeface="黑体" pitchFamily="49" charset="-122"/>
              </a:rPr>
              <a:t>7</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其他常见服务</a:t>
            </a:r>
            <a:endParaRPr lang="pt-BR" altLang="en-US" sz="2200" dirty="0">
              <a:latin typeface="Arial" pitchFamily="34" charset="0"/>
              <a:ea typeface="黑体" pitchFamily="49" charset="-122"/>
            </a:endParaRPr>
          </a:p>
        </p:txBody>
      </p:sp>
      <p:sp>
        <p:nvSpPr>
          <p:cNvPr id="6" name="AutoShape 7">
            <a:hlinkClick r:id="rId2" action="ppaction://hlinksldjump" highlightClick="1"/>
          </p:cNvPr>
          <p:cNvSpPr>
            <a:spLocks noChangeArrowheads="1"/>
          </p:cNvSpPr>
          <p:nvPr/>
        </p:nvSpPr>
        <p:spPr bwMode="auto">
          <a:xfrm>
            <a:off x="7656959" y="6426200"/>
            <a:ext cx="1379537" cy="406400"/>
          </a:xfrm>
          <a:prstGeom prst="actionButtonBlank">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1" hangingPunct="1"/>
            <a:r>
              <a:rPr lang="zh-CN" altLang="en-US" dirty="0">
                <a:solidFill>
                  <a:srgbClr val="FFFF00"/>
                </a:solidFill>
                <a:ea typeface="黑体" pitchFamily="49" charset="-122"/>
              </a:rPr>
              <a:t>←返回目录</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364546"/>
                                        </p:tgtEl>
                                        <p:attrNameLst>
                                          <p:attrName>style.visibility</p:attrName>
                                        </p:attrNameLst>
                                      </p:cBhvr>
                                      <p:to>
                                        <p:strVal val="visible"/>
                                      </p:to>
                                    </p:set>
                                    <p:animEffect transition="in" filter="barn(inHorizontal)">
                                      <p:cBhvr>
                                        <p:cTn id="7" dur="1000"/>
                                        <p:tgtEl>
                                          <p:spTgt spid="364546"/>
                                        </p:tgtEl>
                                      </p:cBhvr>
                                    </p:animEffect>
                                  </p:childTnLst>
                                </p:cTn>
                              </p:par>
                            </p:childTnLst>
                          </p:cTn>
                        </p:par>
                        <p:par>
                          <p:cTn id="8" fill="hold">
                            <p:stCondLst>
                              <p:cond delay="1000"/>
                            </p:stCondLst>
                            <p:childTnLst>
                              <p:par>
                                <p:cTn id="9" presetID="16" presetClass="entr" presetSubtype="2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Horizontal)">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4546" grpId="0" autoUpdateAnimBg="0"/>
      <p:bldP spid="4"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AutoShape 2"/>
          <p:cNvSpPr>
            <a:spLocks noChangeArrowheads="1"/>
          </p:cNvSpPr>
          <p:nvPr/>
        </p:nvSpPr>
        <p:spPr bwMode="auto">
          <a:xfrm>
            <a:off x="2555875" y="3059641"/>
            <a:ext cx="5884863" cy="438150"/>
          </a:xfrm>
          <a:prstGeom prst="roundRect">
            <a:avLst>
              <a:gd name="adj" fmla="val 50000"/>
            </a:avLst>
          </a:prstGeom>
          <a:gradFill rotWithShape="0">
            <a:gsLst>
              <a:gs pos="0">
                <a:schemeClr val="bg1"/>
              </a:gs>
              <a:gs pos="100000">
                <a:srgbClr val="FF00FF"/>
              </a:gs>
            </a:gsLst>
            <a:lin ang="0" scaled="1"/>
          </a:gradFill>
          <a:ln w="9525">
            <a:solidFill>
              <a:srgbClr val="00CC00"/>
            </a:solidFill>
            <a:round/>
            <a:headEnd/>
            <a:tailEnd/>
          </a:ln>
          <a:effectLst/>
          <a:extLst>
            <a:ext uri="{AF507438-7753-43E0-B8FC-AC1667EBCBE1}">
              <a14:hiddenEffects xmlns:a14="http://schemas.microsoft.com/office/drawing/2010/main">
                <a:effectLst>
                  <a:outerShdw dist="17961" dir="2700000" algn="ctr" rotWithShape="0">
                    <a:srgbClr val="007A00"/>
                  </a:outerShdw>
                </a:effectLst>
              </a14:hiddenEffects>
            </a:ext>
          </a:extLst>
        </p:spPr>
        <p:txBody>
          <a:bodyPr wrap="none" anchor="ctr"/>
          <a:lstStyle/>
          <a:p>
            <a:r>
              <a:rPr lang="en-US" altLang="zh-CN" sz="2400" dirty="0" smtClean="0">
                <a:ea typeface="黑体" pitchFamily="49" charset="-122"/>
                <a:hlinkClick r:id="rId2" action="ppaction://hlinksldjump"/>
              </a:rPr>
              <a:t>8.3</a:t>
            </a:r>
            <a:r>
              <a:rPr lang="zh-CN" altLang="en-US" sz="2400" dirty="0" smtClean="0">
                <a:ea typeface="黑体" pitchFamily="49" charset="-122"/>
              </a:rPr>
              <a:t>  </a:t>
            </a:r>
            <a:r>
              <a:rPr lang="zh-CN" altLang="en-US" sz="2400" dirty="0">
                <a:ea typeface="黑体" pitchFamily="49" charset="-122"/>
              </a:rPr>
              <a:t>Internet基础</a:t>
            </a:r>
          </a:p>
        </p:txBody>
      </p:sp>
      <p:sp>
        <p:nvSpPr>
          <p:cNvPr id="305155" name="AutoShape 3"/>
          <p:cNvSpPr>
            <a:spLocks noChangeArrowheads="1"/>
          </p:cNvSpPr>
          <p:nvPr/>
        </p:nvSpPr>
        <p:spPr bwMode="auto">
          <a:xfrm>
            <a:off x="2555875" y="968375"/>
            <a:ext cx="5919788"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smtClean="0">
                <a:ea typeface="黑体" pitchFamily="49" charset="-122"/>
                <a:hlinkClick r:id="rId3" action="ppaction://hlinksldjump"/>
              </a:rPr>
              <a:t>8.</a:t>
            </a:r>
            <a:r>
              <a:rPr lang="zh-CN" altLang="en-US" sz="2400" dirty="0" smtClean="0">
                <a:ea typeface="黑体" pitchFamily="49" charset="-122"/>
                <a:hlinkClick r:id="rId3" action="ppaction://hlinksldjump"/>
              </a:rPr>
              <a:t>1</a:t>
            </a:r>
            <a:r>
              <a:rPr lang="zh-CN" altLang="en-US" sz="2400" dirty="0" smtClean="0">
                <a:ea typeface="黑体" pitchFamily="49" charset="-122"/>
              </a:rPr>
              <a:t>  </a:t>
            </a:r>
            <a:r>
              <a:rPr lang="zh-CN" altLang="en-US" sz="2400" dirty="0">
                <a:ea typeface="黑体" pitchFamily="49" charset="-122"/>
              </a:rPr>
              <a:t>计算机网络</a:t>
            </a:r>
            <a:r>
              <a:rPr lang="zh-CN" altLang="en-US" sz="2400" dirty="0" smtClean="0">
                <a:ea typeface="黑体" pitchFamily="49" charset="-122"/>
              </a:rPr>
              <a:t>的基础</a:t>
            </a:r>
            <a:endParaRPr lang="zh-CN" altLang="en-US" sz="2400" dirty="0">
              <a:ea typeface="黑体" pitchFamily="49" charset="-122"/>
            </a:endParaRPr>
          </a:p>
        </p:txBody>
      </p:sp>
      <p:sp>
        <p:nvSpPr>
          <p:cNvPr id="305157" name="AutoShape 5"/>
          <p:cNvSpPr>
            <a:spLocks noChangeArrowheads="1"/>
          </p:cNvSpPr>
          <p:nvPr/>
        </p:nvSpPr>
        <p:spPr bwMode="auto">
          <a:xfrm>
            <a:off x="2555875" y="2014008"/>
            <a:ext cx="5919788" cy="438150"/>
          </a:xfrm>
          <a:prstGeom prst="roundRect">
            <a:avLst>
              <a:gd name="adj" fmla="val 50000"/>
            </a:avLst>
          </a:prstGeom>
          <a:gradFill rotWithShape="0">
            <a:gsLst>
              <a:gs pos="0">
                <a:schemeClr val="bg1"/>
              </a:gs>
              <a:gs pos="100000">
                <a:srgbClr val="FF00FF"/>
              </a:gs>
            </a:gsLst>
            <a:lin ang="0" scaled="1"/>
          </a:gradFill>
          <a:ln w="9525">
            <a:solidFill>
              <a:srgbClr val="CCFF33"/>
            </a:solidFill>
            <a:round/>
            <a:headEnd/>
            <a:tailEnd/>
          </a:ln>
          <a:effectLst/>
          <a:extLst>
            <a:ext uri="{AF507438-7753-43E0-B8FC-AC1667EBCBE1}">
              <a14:hiddenEffects xmlns:a14="http://schemas.microsoft.com/office/drawing/2010/main">
                <a:effectLst>
                  <a:outerShdw dist="17961" dir="2700000" algn="ctr" rotWithShape="0">
                    <a:srgbClr val="7A991F"/>
                  </a:outerShdw>
                </a:effectLst>
              </a14:hiddenEffects>
            </a:ext>
          </a:extLst>
        </p:spPr>
        <p:txBody>
          <a:bodyPr wrap="none" anchor="ctr"/>
          <a:lstStyle/>
          <a:p>
            <a:r>
              <a:rPr lang="en-US" altLang="zh-CN" sz="2400" dirty="0" smtClean="0">
                <a:ea typeface="黑体" pitchFamily="49" charset="-122"/>
                <a:hlinkClick r:id="rId4" action="ppaction://hlinksldjump"/>
              </a:rPr>
              <a:t>8.2</a:t>
            </a:r>
            <a:r>
              <a:rPr lang="zh-CN" altLang="en-US" sz="2400" dirty="0" smtClean="0">
                <a:ea typeface="黑体" pitchFamily="49" charset="-122"/>
              </a:rPr>
              <a:t>  </a:t>
            </a:r>
            <a:r>
              <a:rPr lang="zh-CN" altLang="en-US" sz="2400" dirty="0">
                <a:ea typeface="黑体" pitchFamily="49" charset="-122"/>
              </a:rPr>
              <a:t>局域网基本技术</a:t>
            </a:r>
          </a:p>
        </p:txBody>
      </p:sp>
      <p:sp>
        <p:nvSpPr>
          <p:cNvPr id="305158" name="Rectangle 6"/>
          <p:cNvSpPr>
            <a:spLocks noChangeArrowheads="1"/>
          </p:cNvSpPr>
          <p:nvPr/>
        </p:nvSpPr>
        <p:spPr bwMode="auto">
          <a:xfrm>
            <a:off x="900113" y="981075"/>
            <a:ext cx="601662" cy="2054225"/>
          </a:xfrm>
          <a:prstGeom prst="rect">
            <a:avLst/>
          </a:prstGeom>
          <a:gradFill rotWithShape="0">
            <a:gsLst>
              <a:gs pos="0">
                <a:srgbClr val="00CC00"/>
              </a:gs>
              <a:gs pos="100000">
                <a:schemeClr val="bg1"/>
              </a:gs>
            </a:gsLst>
            <a:lin ang="5400000" scaled="1"/>
          </a:gradFill>
          <a:ln w="12700" cap="sq">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3200" b="1"/>
              <a:t>本</a:t>
            </a:r>
          </a:p>
          <a:p>
            <a:pPr algn="ctr"/>
            <a:r>
              <a:rPr lang="zh-CN" altLang="en-US" sz="3200" b="1"/>
              <a:t>章</a:t>
            </a:r>
          </a:p>
          <a:p>
            <a:pPr algn="ctr"/>
            <a:r>
              <a:rPr lang="zh-CN" altLang="en-US" sz="3200" b="1"/>
              <a:t>目</a:t>
            </a:r>
          </a:p>
          <a:p>
            <a:pPr algn="ctr"/>
            <a:r>
              <a:rPr lang="zh-CN" altLang="en-US" sz="3200" b="1"/>
              <a:t>录</a:t>
            </a:r>
          </a:p>
        </p:txBody>
      </p:sp>
      <p:sp>
        <p:nvSpPr>
          <p:cNvPr id="305159" name="AutoShape 7"/>
          <p:cNvSpPr>
            <a:spLocks noChangeArrowheads="1"/>
          </p:cNvSpPr>
          <p:nvPr/>
        </p:nvSpPr>
        <p:spPr bwMode="auto">
          <a:xfrm>
            <a:off x="2555875" y="4105275"/>
            <a:ext cx="5919788"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smtClean="0">
                <a:ea typeface="黑体" pitchFamily="49" charset="-122"/>
                <a:hlinkClick r:id="rId5" action="ppaction://hlinksldjump"/>
              </a:rPr>
              <a:t>8.4</a:t>
            </a:r>
            <a:r>
              <a:rPr lang="zh-CN" altLang="en-US" sz="2400" dirty="0" smtClean="0">
                <a:ea typeface="黑体" pitchFamily="49" charset="-122"/>
              </a:rPr>
              <a:t>  </a:t>
            </a:r>
            <a:r>
              <a:rPr lang="zh-CN" altLang="en-US" sz="2400" dirty="0">
                <a:ea typeface="黑体" pitchFamily="49" charset="-122"/>
              </a:rPr>
              <a:t>Internet服务与应用技术</a:t>
            </a:r>
          </a:p>
        </p:txBody>
      </p:sp>
    </p:spTree>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2"/>
          <p:cNvSpPr>
            <a:spLocks noChangeArrowheads="1"/>
          </p:cNvSpPr>
          <p:nvPr/>
        </p:nvSpPr>
        <p:spPr bwMode="auto">
          <a:xfrm>
            <a:off x="84138" y="667006"/>
            <a:ext cx="8997950" cy="1052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latinLnBrk="1" hangingPunct="1"/>
            <a:r>
              <a:rPr lang="zh-CN" altLang="en-US" sz="2100" dirty="0">
                <a:latin typeface="黑体" pitchFamily="49" charset="-122"/>
                <a:ea typeface="黑体" pitchFamily="49" charset="-122"/>
              </a:rPr>
              <a:t>　　用一定的通信线路将地理位置不同的、分散的，但又是平等的、独立的计算机连接起来的计算机集合。网络连接的目的是实现通信，网络中计算机共享网络软硬件</a:t>
            </a:r>
            <a:r>
              <a:rPr lang="zh-CN" altLang="en-US" sz="2100" dirty="0" smtClean="0">
                <a:latin typeface="黑体" pitchFamily="49" charset="-122"/>
                <a:ea typeface="黑体" pitchFamily="49" charset="-122"/>
              </a:rPr>
              <a:t>资源</a:t>
            </a:r>
            <a:endParaRPr lang="zh-CN" altLang="en-US" sz="2100" dirty="0">
              <a:latin typeface="黑体" pitchFamily="49" charset="-122"/>
              <a:ea typeface="黑体" pitchFamily="49" charset="-122"/>
            </a:endParaRPr>
          </a:p>
        </p:txBody>
      </p:sp>
      <p:sp>
        <p:nvSpPr>
          <p:cNvPr id="312323" name="Rectangle 3"/>
          <p:cNvSpPr>
            <a:spLocks noChangeArrowheads="1"/>
          </p:cNvSpPr>
          <p:nvPr/>
        </p:nvSpPr>
        <p:spPr bwMode="auto">
          <a:xfrm>
            <a:off x="84138" y="115888"/>
            <a:ext cx="4498975"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600" dirty="0" smtClean="0">
                <a:latin typeface="黑体" pitchFamily="49" charset="-122"/>
                <a:ea typeface="黑体" pitchFamily="49" charset="-122"/>
              </a:rPr>
              <a:t>8.</a:t>
            </a:r>
            <a:r>
              <a:rPr lang="zh-CN" altLang="en-US" sz="2600" dirty="0" smtClean="0">
                <a:latin typeface="黑体" pitchFamily="49" charset="-122"/>
                <a:ea typeface="黑体" pitchFamily="49" charset="-122"/>
              </a:rPr>
              <a:t>1  计算机网络</a:t>
            </a:r>
            <a:r>
              <a:rPr lang="zh-CN" altLang="en-US" sz="2600" dirty="0">
                <a:latin typeface="黑体" pitchFamily="49" charset="-122"/>
                <a:ea typeface="黑体" pitchFamily="49" charset="-122"/>
              </a:rPr>
              <a:t>基础</a:t>
            </a:r>
          </a:p>
        </p:txBody>
      </p:sp>
      <p:sp>
        <p:nvSpPr>
          <p:cNvPr id="4" name="Text Box 3"/>
          <p:cNvSpPr txBox="1">
            <a:spLocks noChangeArrowheads="1"/>
          </p:cNvSpPr>
          <p:nvPr/>
        </p:nvSpPr>
        <p:spPr bwMode="auto">
          <a:xfrm>
            <a:off x="84138" y="1762389"/>
            <a:ext cx="4498975" cy="431800"/>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smtClean="0">
                <a:latin typeface="Arial" pitchFamily="34" charset="0"/>
                <a:ea typeface="黑体" pitchFamily="49" charset="-122"/>
              </a:rPr>
              <a:t>8.1.1  </a:t>
            </a:r>
            <a:r>
              <a:rPr lang="zh-CN" altLang="en-US" sz="2200" dirty="0" smtClean="0">
                <a:latin typeface="Arial" pitchFamily="34" charset="0"/>
                <a:ea typeface="黑体" pitchFamily="49" charset="-122"/>
              </a:rPr>
              <a:t>计算机网络的功能</a:t>
            </a:r>
            <a:endParaRPr lang="zh-CN" altLang="en-US" sz="2200" dirty="0">
              <a:latin typeface="Arial" pitchFamily="34" charset="0"/>
              <a:ea typeface="黑体" pitchFamily="49" charset="-122"/>
            </a:endParaRPr>
          </a:p>
        </p:txBody>
      </p:sp>
      <p:sp>
        <p:nvSpPr>
          <p:cNvPr id="5" name="Text Box 3"/>
          <p:cNvSpPr txBox="1">
            <a:spLocks noChangeArrowheads="1"/>
          </p:cNvSpPr>
          <p:nvPr/>
        </p:nvSpPr>
        <p:spPr bwMode="auto">
          <a:xfrm>
            <a:off x="84138" y="2689369"/>
            <a:ext cx="4498975"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smtClean="0">
                <a:latin typeface="Arial" pitchFamily="34" charset="0"/>
                <a:ea typeface="黑体" pitchFamily="49" charset="-122"/>
              </a:rPr>
              <a:t>1</a:t>
            </a:r>
            <a:r>
              <a:rPr lang="zh-CN" altLang="en-US" sz="2200" dirty="0">
                <a:latin typeface="Arial" pitchFamily="34" charset="0"/>
                <a:ea typeface="黑体" pitchFamily="49" charset="-122"/>
              </a:rPr>
              <a:t>．资源共享</a:t>
            </a:r>
          </a:p>
        </p:txBody>
      </p:sp>
      <p:sp>
        <p:nvSpPr>
          <p:cNvPr id="6" name="Rectangle 2"/>
          <p:cNvSpPr>
            <a:spLocks noChangeArrowheads="1"/>
          </p:cNvSpPr>
          <p:nvPr/>
        </p:nvSpPr>
        <p:spPr bwMode="auto">
          <a:xfrm>
            <a:off x="84138" y="2237307"/>
            <a:ext cx="8997950" cy="408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latinLnBrk="1" hangingPunct="1"/>
            <a:r>
              <a:rPr lang="zh-CN" altLang="en-US" sz="2100" dirty="0" smtClean="0">
                <a:latin typeface="黑体" pitchFamily="49" charset="-122"/>
                <a:ea typeface="黑体" pitchFamily="49" charset="-122"/>
              </a:rPr>
              <a:t>信息交换</a:t>
            </a:r>
            <a:r>
              <a:rPr lang="zh-CN" altLang="en-US" sz="2100" dirty="0">
                <a:latin typeface="黑体" pitchFamily="49" charset="-122"/>
                <a:ea typeface="黑体" pitchFamily="49" charset="-122"/>
              </a:rPr>
              <a:t>、资源共享、协同工作是计算机网络的基本功能</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7" name="Rectangle 2"/>
          <p:cNvSpPr>
            <a:spLocks noChangeArrowheads="1"/>
          </p:cNvSpPr>
          <p:nvPr/>
        </p:nvSpPr>
        <p:spPr bwMode="auto">
          <a:xfrm>
            <a:off x="84138" y="3164287"/>
            <a:ext cx="8997950" cy="713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latinLnBrk="1" hangingPunct="1"/>
            <a:r>
              <a:rPr lang="zh-CN" altLang="en-US" sz="2100" dirty="0" smtClean="0">
                <a:latin typeface="黑体" pitchFamily="49" charset="-122"/>
                <a:ea typeface="黑体" pitchFamily="49" charset="-122"/>
              </a:rPr>
              <a:t>    计算机资源</a:t>
            </a:r>
            <a:r>
              <a:rPr lang="zh-CN" altLang="en-US" sz="2100" dirty="0">
                <a:latin typeface="黑体" pitchFamily="49" charset="-122"/>
                <a:ea typeface="黑体" pitchFamily="49" charset="-122"/>
              </a:rPr>
              <a:t>主要指计算机的硬件、软件和数据资源。共享资源是组建计算机网络的主要目的之一</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8" name="Text Box 3"/>
          <p:cNvSpPr txBox="1">
            <a:spLocks noChangeArrowheads="1"/>
          </p:cNvSpPr>
          <p:nvPr/>
        </p:nvSpPr>
        <p:spPr bwMode="auto">
          <a:xfrm>
            <a:off x="84138" y="3921082"/>
            <a:ext cx="4498975"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smtClean="0">
                <a:latin typeface="Arial" pitchFamily="34" charset="0"/>
                <a:ea typeface="黑体" pitchFamily="49" charset="-122"/>
              </a:rPr>
              <a:t>2</a:t>
            </a:r>
            <a:r>
              <a:rPr lang="zh-CN" altLang="en-US" sz="2200" dirty="0">
                <a:latin typeface="Arial" pitchFamily="34" charset="0"/>
                <a:ea typeface="黑体" pitchFamily="49" charset="-122"/>
              </a:rPr>
              <a:t>．平衡负荷及分布处理</a:t>
            </a:r>
          </a:p>
        </p:txBody>
      </p:sp>
      <p:sp>
        <p:nvSpPr>
          <p:cNvPr id="9" name="Rectangle 2"/>
          <p:cNvSpPr>
            <a:spLocks noChangeArrowheads="1"/>
          </p:cNvSpPr>
          <p:nvPr/>
        </p:nvSpPr>
        <p:spPr bwMode="auto">
          <a:xfrm>
            <a:off x="84138" y="4396001"/>
            <a:ext cx="8997950" cy="2273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latinLnBrk="1" hangingPunct="1"/>
            <a:r>
              <a:rPr lang="zh-CN" altLang="en-US" sz="2100" dirty="0">
                <a:solidFill>
                  <a:srgbClr val="FFFF00"/>
                </a:solidFill>
                <a:latin typeface="黑体" pitchFamily="49" charset="-122"/>
                <a:ea typeface="黑体" pitchFamily="49" charset="-122"/>
              </a:rPr>
              <a:t> </a:t>
            </a:r>
            <a:r>
              <a:rPr lang="zh-CN" altLang="en-US" sz="2100" dirty="0" smtClean="0">
                <a:solidFill>
                  <a:srgbClr val="FFFF00"/>
                </a:solidFill>
                <a:latin typeface="黑体" pitchFamily="49" charset="-122"/>
                <a:ea typeface="黑体" pitchFamily="49" charset="-122"/>
              </a:rPr>
              <a:t> </a:t>
            </a:r>
            <a:r>
              <a:rPr lang="zh-CN" altLang="en-US" sz="2100" dirty="0" smtClean="0">
                <a:latin typeface="黑体" pitchFamily="49" charset="-122"/>
                <a:ea typeface="黑体" pitchFamily="49" charset="-122"/>
              </a:rPr>
              <a:t>  </a:t>
            </a:r>
            <a:r>
              <a:rPr lang="zh-CN" altLang="en-US" sz="2100" dirty="0">
                <a:latin typeface="黑体" pitchFamily="49" charset="-122"/>
                <a:ea typeface="黑体" pitchFamily="49" charset="-122"/>
              </a:rPr>
              <a:t>①某台计算机负担过重时，或该计算机正在处理某项工作时，网络可将新任务转交给空闲的计算机来完成，这样处理能均衡各计算机的负载，提高处理问题的实时性。</a:t>
            </a:r>
          </a:p>
          <a:p>
            <a:pPr eaLnBrk="1" hangingPunct="1"/>
            <a:r>
              <a:rPr lang="zh-CN" altLang="en-US" sz="2100" dirty="0">
                <a:latin typeface="黑体" pitchFamily="49" charset="-122"/>
                <a:ea typeface="黑体" pitchFamily="49" charset="-122"/>
              </a:rPr>
              <a:t>    ②对大型综合性问题，可将问题各部分交给不同的计算机分头处理，充分利用网络资源，扩大计算机的处理能力，即增强实用性。</a:t>
            </a:r>
          </a:p>
          <a:p>
            <a:pPr eaLnBrk="1" hangingPunct="1"/>
            <a:r>
              <a:rPr lang="zh-CN" altLang="en-US" sz="2100" dirty="0">
                <a:latin typeface="黑体" pitchFamily="49" charset="-122"/>
                <a:ea typeface="黑体" pitchFamily="49" charset="-122"/>
              </a:rPr>
              <a:t>    ③对解决复杂问题来讲，多台计算机联合使用并构成高性能的计算机体系，这种协同工作、并行处理要比单独购置高性能的大型计算机便宜得多。</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24610"/>
                                        </p:tgtEl>
                                        <p:attrNameLst>
                                          <p:attrName>style.visibility</p:attrName>
                                        </p:attrNameLst>
                                      </p:cBhvr>
                                      <p:to>
                                        <p:strVal val="visible"/>
                                      </p:to>
                                    </p:set>
                                    <p:animEffect transition="in" filter="diamond(in)">
                                      <p:cBhvr>
                                        <p:cTn id="7" dur="2000"/>
                                        <p:tgtEl>
                                          <p:spTgt spid="324610"/>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amond(in)">
                                      <p:cBhvr>
                                        <p:cTn id="11" dur="2000"/>
                                        <p:tgtEl>
                                          <p:spTgt spid="6"/>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amond(in)">
                                      <p:cBhvr>
                                        <p:cTn id="15" dur="2000"/>
                                        <p:tgtEl>
                                          <p:spTgt spid="7"/>
                                        </p:tgtEl>
                                      </p:cBhvr>
                                    </p:animEffect>
                                  </p:childTnLst>
                                </p:cTn>
                              </p:par>
                            </p:childTnLst>
                          </p:cTn>
                        </p:par>
                        <p:par>
                          <p:cTn id="16" fill="hold">
                            <p:stCondLst>
                              <p:cond delay="6000"/>
                            </p:stCondLst>
                            <p:childTnLst>
                              <p:par>
                                <p:cTn id="17" presetID="8"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amond(in)">
                                      <p:cBhvr>
                                        <p:cTn id="19"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4610" grpId="0" autoUpdateAnimBg="0"/>
      <p:bldP spid="6" grpId="0" autoUpdateAnimBg="0"/>
      <p:bldP spid="7" grpId="0" autoUpdateAnimBg="0"/>
      <p:bldP spid="9"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2"/>
          <p:cNvSpPr>
            <a:spLocks noChangeArrowheads="1"/>
          </p:cNvSpPr>
          <p:nvPr/>
        </p:nvSpPr>
        <p:spPr bwMode="auto">
          <a:xfrm>
            <a:off x="84138" y="620915"/>
            <a:ext cx="8997950"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latinLnBrk="1" hangingPunct="1"/>
            <a:r>
              <a:rPr lang="zh-CN" altLang="en-US" sz="2100" dirty="0">
                <a:solidFill>
                  <a:srgbClr val="FF0000"/>
                </a:solidFill>
                <a:ea typeface="黑体" pitchFamily="49" charset="-122"/>
              </a:rPr>
              <a:t>        </a:t>
            </a:r>
            <a:r>
              <a:rPr lang="zh-CN" altLang="en-US" sz="2100" dirty="0" smtClean="0">
                <a:ea typeface="黑体" pitchFamily="49" charset="-122"/>
              </a:rPr>
              <a:t>一</a:t>
            </a:r>
            <a:r>
              <a:rPr lang="zh-CN" altLang="en-US" sz="2100" dirty="0">
                <a:ea typeface="黑体" pitchFamily="49" charset="-122"/>
              </a:rPr>
              <a:t>个较大的系统中，个别部件或计算机出现故障是不可避免的。计算机网络中的各台计算机可以通过网络互相设置为后备机，这样，一旦某台计算机出现故障时，网络中的后备机即可代替继续执行，保证任务正常完成，避免系统瘫痪，从而提高了计算机的可靠性</a:t>
            </a:r>
            <a:r>
              <a:rPr lang="zh-CN" altLang="en-US" sz="2100" dirty="0" smtClean="0">
                <a:ea typeface="黑体" pitchFamily="49" charset="-122"/>
              </a:rPr>
              <a:t>。</a:t>
            </a:r>
            <a:endParaRPr lang="zh-CN" altLang="en-US" sz="2100" dirty="0">
              <a:ea typeface="黑体" pitchFamily="49" charset="-122"/>
            </a:endParaRPr>
          </a:p>
        </p:txBody>
      </p:sp>
      <p:sp>
        <p:nvSpPr>
          <p:cNvPr id="325635" name="Rectangle 3"/>
          <p:cNvSpPr>
            <a:spLocks noChangeArrowheads="1"/>
          </p:cNvSpPr>
          <p:nvPr/>
        </p:nvSpPr>
        <p:spPr bwMode="auto">
          <a:xfrm>
            <a:off x="84138" y="4078705"/>
            <a:ext cx="8997950"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latinLnBrk="1" hangingPunct="1">
              <a:lnSpc>
                <a:spcPct val="105000"/>
              </a:lnSpc>
            </a:pPr>
            <a:r>
              <a:rPr lang="zh-CN" altLang="en-US" sz="2100" dirty="0">
                <a:solidFill>
                  <a:srgbClr val="FFFF00"/>
                </a:solidFill>
                <a:ea typeface="黑体" pitchFamily="49" charset="-122"/>
              </a:rPr>
              <a:t>        </a:t>
            </a:r>
            <a:r>
              <a:rPr lang="zh-CN" altLang="en-US" sz="2100" dirty="0" smtClean="0">
                <a:ea typeface="黑体" pitchFamily="49" charset="-122"/>
              </a:rPr>
              <a:t>目前</a:t>
            </a:r>
            <a:r>
              <a:rPr lang="zh-CN" altLang="en-US" sz="2100" dirty="0">
                <a:ea typeface="黑体" pitchFamily="49" charset="-122"/>
              </a:rPr>
              <a:t>正在发展的综合服务数字网可提供文字、数字、图形、图像、语音等多种信息传输，实现电子邮件、电子数据交换、电子公告、电子会议、IP电话和传真等业务。计算机网络已成为信息化社会中传送与处理信息的不可缺少的强有力的工具。目前，互联网（Internet）就是最好的实例。    </a:t>
            </a:r>
          </a:p>
          <a:p>
            <a:pPr eaLnBrk="1" latinLnBrk="1" hangingPunct="1">
              <a:lnSpc>
                <a:spcPct val="105000"/>
              </a:lnSpc>
            </a:pPr>
            <a:r>
              <a:rPr lang="zh-CN" altLang="en-US" sz="2100" dirty="0">
                <a:ea typeface="黑体" pitchFamily="49" charset="-122"/>
              </a:rPr>
              <a:t>        </a:t>
            </a:r>
            <a:r>
              <a:rPr lang="zh-CN" altLang="en-US" sz="2100" dirty="0" smtClean="0">
                <a:solidFill>
                  <a:srgbClr val="FFFF00"/>
                </a:solidFill>
                <a:ea typeface="黑体" pitchFamily="49" charset="-122"/>
              </a:rPr>
              <a:t>①</a:t>
            </a:r>
            <a:r>
              <a:rPr lang="zh-CN" altLang="en-US" sz="2100" dirty="0">
                <a:solidFill>
                  <a:srgbClr val="FFFF00"/>
                </a:solidFill>
                <a:ea typeface="黑体" pitchFamily="49" charset="-122"/>
              </a:rPr>
              <a:t>电子邮件</a:t>
            </a:r>
            <a:r>
              <a:rPr lang="zh-CN" altLang="en-US" sz="2100" dirty="0" smtClean="0">
                <a:ea typeface="黑体" pitchFamily="49" charset="-122"/>
              </a:rPr>
              <a:t>——发</a:t>
            </a:r>
            <a:r>
              <a:rPr lang="zh-CN" altLang="en-US" sz="2100" dirty="0">
                <a:ea typeface="黑体" pitchFamily="49" charset="-122"/>
              </a:rPr>
              <a:t>邮件时收件人不一定要在网上，但他只要在以后任意时候打开邮箱，都能看到属于自己的来信。 </a:t>
            </a:r>
          </a:p>
        </p:txBody>
      </p:sp>
      <p:sp>
        <p:nvSpPr>
          <p:cNvPr id="4" name="Text Box 3"/>
          <p:cNvSpPr txBox="1">
            <a:spLocks noChangeArrowheads="1"/>
          </p:cNvSpPr>
          <p:nvPr/>
        </p:nvSpPr>
        <p:spPr bwMode="auto">
          <a:xfrm>
            <a:off x="84138" y="116632"/>
            <a:ext cx="4498975"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smtClean="0">
                <a:latin typeface="Arial" pitchFamily="34" charset="0"/>
                <a:ea typeface="黑体" pitchFamily="49" charset="-122"/>
              </a:rPr>
              <a:t>3</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提高可靠性</a:t>
            </a:r>
          </a:p>
        </p:txBody>
      </p:sp>
      <p:sp>
        <p:nvSpPr>
          <p:cNvPr id="5" name="Rectangle 2"/>
          <p:cNvSpPr>
            <a:spLocks noChangeArrowheads="1"/>
          </p:cNvSpPr>
          <p:nvPr/>
        </p:nvSpPr>
        <p:spPr bwMode="auto">
          <a:xfrm>
            <a:off x="84138" y="2493825"/>
            <a:ext cx="8997950"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solidFill>
                  <a:srgbClr val="FFFF00"/>
                </a:solidFill>
                <a:ea typeface="黑体" pitchFamily="49" charset="-122"/>
              </a:rPr>
              <a:t>       </a:t>
            </a:r>
            <a:r>
              <a:rPr lang="zh-CN" altLang="en-US" sz="2100" dirty="0" smtClean="0">
                <a:ea typeface="黑体" pitchFamily="49" charset="-122"/>
              </a:rPr>
              <a:t> </a:t>
            </a:r>
            <a:r>
              <a:rPr lang="zh-CN" altLang="en-US" sz="2100" dirty="0">
                <a:ea typeface="黑体" pitchFamily="49" charset="-122"/>
              </a:rPr>
              <a:t>国家宏观经济决策系统、企业办公自动化的信息管理系统、银行管理系统等一些大型信息管理系统，都是信息传输与集中处理系统，都要靠计算机网络来支持。</a:t>
            </a:r>
          </a:p>
        </p:txBody>
      </p:sp>
      <p:sp>
        <p:nvSpPr>
          <p:cNvPr id="6" name="Text Box 3"/>
          <p:cNvSpPr txBox="1">
            <a:spLocks noChangeArrowheads="1"/>
          </p:cNvSpPr>
          <p:nvPr/>
        </p:nvSpPr>
        <p:spPr bwMode="auto">
          <a:xfrm>
            <a:off x="84138" y="1989542"/>
            <a:ext cx="4498975"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smtClean="0">
                <a:latin typeface="Arial" pitchFamily="34" charset="0"/>
                <a:ea typeface="黑体" pitchFamily="49" charset="-122"/>
              </a:rPr>
              <a:t>4</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信息快速传输与集中处理</a:t>
            </a:r>
          </a:p>
        </p:txBody>
      </p:sp>
      <p:sp>
        <p:nvSpPr>
          <p:cNvPr id="7" name="Text Box 3"/>
          <p:cNvSpPr txBox="1">
            <a:spLocks noChangeArrowheads="1"/>
          </p:cNvSpPr>
          <p:nvPr/>
        </p:nvSpPr>
        <p:spPr bwMode="auto">
          <a:xfrm>
            <a:off x="84138" y="3574420"/>
            <a:ext cx="4498975"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smtClean="0">
                <a:latin typeface="Arial" pitchFamily="34" charset="0"/>
                <a:ea typeface="黑体" pitchFamily="49" charset="-122"/>
              </a:rPr>
              <a:t>5</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综合信息服务</a:t>
            </a:r>
          </a:p>
        </p:txBody>
      </p:sp>
      <p:sp>
        <p:nvSpPr>
          <p:cNvPr id="8" name="Rectangle 3"/>
          <p:cNvSpPr>
            <a:spLocks noChangeArrowheads="1"/>
          </p:cNvSpPr>
          <p:nvPr/>
        </p:nvSpPr>
        <p:spPr bwMode="auto">
          <a:xfrm>
            <a:off x="84138" y="6184602"/>
            <a:ext cx="8997950"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latinLnBrk="1" hangingPunct="1"/>
            <a:r>
              <a:rPr lang="zh-CN" altLang="en-US" sz="2100" dirty="0">
                <a:solidFill>
                  <a:srgbClr val="FFFF00"/>
                </a:solidFill>
                <a:ea typeface="黑体" pitchFamily="49" charset="-122"/>
              </a:rPr>
              <a:t>    </a:t>
            </a:r>
            <a:r>
              <a:rPr lang="zh-CN" altLang="en-US" sz="2100" dirty="0" smtClean="0">
                <a:solidFill>
                  <a:srgbClr val="FFFF00"/>
                </a:solidFill>
                <a:ea typeface="黑体" pitchFamily="49" charset="-122"/>
              </a:rPr>
              <a:t>    ②</a:t>
            </a:r>
            <a:r>
              <a:rPr lang="zh-CN" altLang="en-US" sz="2100" dirty="0">
                <a:solidFill>
                  <a:srgbClr val="FFFF00"/>
                </a:solidFill>
                <a:ea typeface="黑体" pitchFamily="49" charset="-122"/>
              </a:rPr>
              <a:t>文件传输与远程登录</a:t>
            </a:r>
            <a:r>
              <a:rPr lang="zh-CN" altLang="en-US" sz="2100" dirty="0">
                <a:ea typeface="黑体" pitchFamily="49" charset="-122"/>
              </a:rPr>
              <a:t>——信息数据与信息交流 。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25634"/>
                                        </p:tgtEl>
                                        <p:attrNameLst>
                                          <p:attrName>style.visibility</p:attrName>
                                        </p:attrNameLst>
                                      </p:cBhvr>
                                      <p:to>
                                        <p:strVal val="visible"/>
                                      </p:to>
                                    </p:set>
                                    <p:animEffect transition="in" filter="diamond(in)">
                                      <p:cBhvr>
                                        <p:cTn id="7" dur="2000"/>
                                        <p:tgtEl>
                                          <p:spTgt spid="325634"/>
                                        </p:tgtEl>
                                      </p:cBhvr>
                                    </p:animEffect>
                                  </p:childTnLst>
                                </p:cTn>
                              </p:par>
                            </p:childTnLst>
                          </p:cTn>
                        </p:par>
                        <p:par>
                          <p:cTn id="8" fill="hold" nodeType="afterGroup">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325635"/>
                                        </p:tgtEl>
                                        <p:attrNameLst>
                                          <p:attrName>style.visibility</p:attrName>
                                        </p:attrNameLst>
                                      </p:cBhvr>
                                      <p:to>
                                        <p:strVal val="visible"/>
                                      </p:to>
                                    </p:set>
                                    <p:animEffect transition="in" filter="diamond(in)">
                                      <p:cBhvr>
                                        <p:cTn id="11" dur="2000"/>
                                        <p:tgtEl>
                                          <p:spTgt spid="325635"/>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amond(in)">
                                      <p:cBhvr>
                                        <p:cTn id="15" dur="2000"/>
                                        <p:tgtEl>
                                          <p:spTgt spid="5"/>
                                        </p:tgtEl>
                                      </p:cBhvr>
                                    </p:animEffect>
                                  </p:childTnLst>
                                </p:cTn>
                              </p:par>
                            </p:childTnLst>
                          </p:cTn>
                        </p:par>
                        <p:par>
                          <p:cTn id="16" fill="hold">
                            <p:stCondLst>
                              <p:cond delay="6000"/>
                            </p:stCondLst>
                            <p:childTnLst>
                              <p:par>
                                <p:cTn id="17" presetID="8"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amond(in)">
                                      <p:cBhvr>
                                        <p:cTn id="19"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634" grpId="0" autoUpdateAnimBg="0"/>
      <p:bldP spid="325635" grpId="0" autoUpdateAnimBg="0"/>
      <p:bldP spid="5" grpId="0" autoUpdateAnimBg="0"/>
      <p:bldP spid="8"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6658" name="Picture 2" descr="综合视频会议软件系统解决方案"/>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9952" y="2420888"/>
            <a:ext cx="4618162" cy="3674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6660" name="Rectangle 4"/>
          <p:cNvSpPr>
            <a:spLocks noChangeArrowheads="1"/>
          </p:cNvSpPr>
          <p:nvPr/>
        </p:nvSpPr>
        <p:spPr bwMode="auto">
          <a:xfrm>
            <a:off x="122238" y="260648"/>
            <a:ext cx="8997950" cy="733425"/>
          </a:xfrm>
          <a:prstGeom prst="rect">
            <a:avLst/>
          </a:prstGeom>
          <a:noFill/>
          <a:ln>
            <a:noFill/>
          </a:ln>
          <a:effectLst/>
          <a:extLst>
            <a:ext uri="{909E8E84-426E-40DD-AFC4-6F175D3DCCD1}">
              <a14:hiddenFill xmlns:a14="http://schemas.microsoft.com/office/drawing/2010/main">
                <a:gradFill rotWithShape="1">
                  <a:gsLst>
                    <a:gs pos="0">
                      <a:srgbClr val="0099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latinLnBrk="1" hangingPunct="1"/>
            <a:r>
              <a:rPr lang="zh-CN" altLang="en-US" sz="2200" dirty="0">
                <a:ea typeface="黑体" pitchFamily="49" charset="-122"/>
              </a:rPr>
              <a:t>    </a:t>
            </a:r>
            <a:r>
              <a:rPr lang="zh-CN" altLang="en-US" sz="2200" dirty="0" smtClean="0">
                <a:ea typeface="黑体" pitchFamily="49" charset="-122"/>
              </a:rPr>
              <a:t>    </a:t>
            </a:r>
            <a:r>
              <a:rPr lang="zh-CN" altLang="en-US" sz="2200" dirty="0" smtClean="0">
                <a:solidFill>
                  <a:srgbClr val="FFFF00"/>
                </a:solidFill>
                <a:ea typeface="黑体" pitchFamily="49" charset="-122"/>
              </a:rPr>
              <a:t>③</a:t>
            </a:r>
            <a:r>
              <a:rPr lang="zh-CN" altLang="en-US" sz="2200" dirty="0">
                <a:solidFill>
                  <a:srgbClr val="FFFF00"/>
                </a:solidFill>
                <a:ea typeface="黑体" pitchFamily="49" charset="-122"/>
              </a:rPr>
              <a:t>网上交易</a:t>
            </a:r>
            <a:r>
              <a:rPr lang="zh-CN" altLang="en-US" sz="2200" dirty="0">
                <a:ea typeface="黑体" pitchFamily="49" charset="-122"/>
              </a:rPr>
              <a:t>——就是通过网络做生意。其中有一些是要通过网络直接结算，这就要求网络的安全性要比较高。</a:t>
            </a:r>
          </a:p>
        </p:txBody>
      </p:sp>
      <p:sp>
        <p:nvSpPr>
          <p:cNvPr id="326661" name="Rectangle 5"/>
          <p:cNvSpPr>
            <a:spLocks noChangeArrowheads="1"/>
          </p:cNvSpPr>
          <p:nvPr/>
        </p:nvSpPr>
        <p:spPr bwMode="auto">
          <a:xfrm>
            <a:off x="122238" y="1108373"/>
            <a:ext cx="8997950"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latinLnBrk="1" hangingPunct="1"/>
            <a:r>
              <a:rPr lang="zh-CN" altLang="en-US" sz="2200" dirty="0">
                <a:ea typeface="黑体" pitchFamily="49" charset="-122"/>
              </a:rPr>
              <a:t>    </a:t>
            </a:r>
            <a:r>
              <a:rPr lang="zh-CN" altLang="en-US" sz="2200" dirty="0" smtClean="0">
                <a:ea typeface="黑体" pitchFamily="49" charset="-122"/>
              </a:rPr>
              <a:t>    </a:t>
            </a:r>
            <a:r>
              <a:rPr lang="zh-CN" altLang="en-US" sz="2200" dirty="0" smtClean="0">
                <a:solidFill>
                  <a:srgbClr val="FFFF00"/>
                </a:solidFill>
                <a:ea typeface="黑体" pitchFamily="49" charset="-122"/>
              </a:rPr>
              <a:t>④</a:t>
            </a:r>
            <a:r>
              <a:rPr lang="zh-CN" altLang="en-US" sz="2200" dirty="0">
                <a:solidFill>
                  <a:srgbClr val="FFFF00"/>
                </a:solidFill>
                <a:ea typeface="黑体" pitchFamily="49" charset="-122"/>
              </a:rPr>
              <a:t>视频点播</a:t>
            </a:r>
            <a:r>
              <a:rPr lang="zh-CN" altLang="en-US" sz="2200" dirty="0">
                <a:ea typeface="黑体" pitchFamily="49" charset="-122"/>
              </a:rPr>
              <a:t>——这是一项新兴的娱乐或学习项目，在智能小区、酒店或学校应用较多。它的形式跟电视选台有些相似，不同的是节目内容是通过网络传递的。     </a:t>
            </a:r>
          </a:p>
        </p:txBody>
      </p:sp>
      <p:sp>
        <p:nvSpPr>
          <p:cNvPr id="326662" name="Rectangle 6"/>
          <p:cNvSpPr>
            <a:spLocks noChangeArrowheads="1"/>
          </p:cNvSpPr>
          <p:nvPr/>
        </p:nvSpPr>
        <p:spPr bwMode="auto">
          <a:xfrm>
            <a:off x="122238" y="2781300"/>
            <a:ext cx="3873500" cy="3139321"/>
          </a:xfrm>
          <a:prstGeom prst="rect">
            <a:avLst/>
          </a:prstGeom>
          <a:noFill/>
          <a:ln>
            <a:noFill/>
          </a:ln>
          <a:effectLst/>
          <a:extLst>
            <a:ext uri="{909E8E84-426E-40DD-AFC4-6F175D3DCCD1}">
              <a14:hiddenFill xmlns:a14="http://schemas.microsoft.com/office/drawing/2010/main">
                <a:gradFill rotWithShape="1">
                  <a:gsLst>
                    <a:gs pos="0">
                      <a:srgbClr val="0099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latinLnBrk="1" hangingPunct="1"/>
            <a:r>
              <a:rPr lang="zh-CN" altLang="en-US" sz="2200" dirty="0">
                <a:ea typeface="黑体" pitchFamily="49" charset="-122"/>
              </a:rPr>
              <a:t>    </a:t>
            </a:r>
            <a:r>
              <a:rPr lang="zh-CN" altLang="en-US" sz="2200" dirty="0" smtClean="0">
                <a:ea typeface="黑体" pitchFamily="49" charset="-122"/>
              </a:rPr>
              <a:t>    </a:t>
            </a:r>
            <a:r>
              <a:rPr lang="zh-CN" altLang="en-US" sz="2200" dirty="0" smtClean="0">
                <a:solidFill>
                  <a:srgbClr val="FFFF00"/>
                </a:solidFill>
                <a:ea typeface="黑体" pitchFamily="49" charset="-122"/>
              </a:rPr>
              <a:t>⑤</a:t>
            </a:r>
            <a:r>
              <a:rPr lang="zh-CN" altLang="en-US" sz="2200" dirty="0">
                <a:solidFill>
                  <a:srgbClr val="FFFF00"/>
                </a:solidFill>
                <a:ea typeface="黑体" pitchFamily="49" charset="-122"/>
              </a:rPr>
              <a:t>联机会议</a:t>
            </a:r>
            <a:r>
              <a:rPr lang="zh-CN" altLang="en-US" sz="2200" dirty="0">
                <a:ea typeface="黑体" pitchFamily="49" charset="-122"/>
              </a:rPr>
              <a:t>——也称视频会议，顾名思义就是通过网络开会。它与视频点播的不同在于所有参与者都需主动向外发送图像，为实现数据、图像、声音实时同传，它对网络的处理速度提出了最高的要求</a:t>
            </a:r>
            <a:r>
              <a:rPr lang="zh-CN" altLang="en-US" sz="2200" dirty="0" smtClean="0">
                <a:ea typeface="黑体" pitchFamily="49" charset="-122"/>
              </a:rPr>
              <a:t>。</a:t>
            </a:r>
            <a:endParaRPr lang="en-US" altLang="zh-CN" sz="2200" dirty="0" smtClean="0">
              <a:ea typeface="黑体" pitchFamily="49" charset="-122"/>
            </a:endParaRPr>
          </a:p>
          <a:p>
            <a:pPr eaLnBrk="1" latinLnBrk="1" hangingPunct="1"/>
            <a:r>
              <a:rPr lang="en-US" altLang="zh-CN" sz="2200" dirty="0">
                <a:ea typeface="黑体" pitchFamily="49" charset="-122"/>
              </a:rPr>
              <a:t> </a:t>
            </a:r>
            <a:r>
              <a:rPr lang="en-US" altLang="zh-CN" sz="2200" dirty="0" smtClean="0">
                <a:ea typeface="黑体" pitchFamily="49" charset="-122"/>
              </a:rPr>
              <a:t>        </a:t>
            </a:r>
            <a:r>
              <a:rPr lang="zh-CN" altLang="en-US" sz="2200" dirty="0" smtClean="0">
                <a:ea typeface="黑体" pitchFamily="49" charset="-122"/>
              </a:rPr>
              <a:t>联机会议系统，如右图所示。</a:t>
            </a:r>
            <a:endParaRPr lang="zh-CN" altLang="en-US" sz="2200" dirty="0">
              <a:ea typeface="黑体"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26660"/>
                                        </p:tgtEl>
                                        <p:attrNameLst>
                                          <p:attrName>style.visibility</p:attrName>
                                        </p:attrNameLst>
                                      </p:cBhvr>
                                      <p:to>
                                        <p:strVal val="visible"/>
                                      </p:to>
                                    </p:set>
                                    <p:animEffect transition="in" filter="diamond(in)">
                                      <p:cBhvr>
                                        <p:cTn id="7" dur="2000"/>
                                        <p:tgtEl>
                                          <p:spTgt spid="326660"/>
                                        </p:tgtEl>
                                      </p:cBhvr>
                                    </p:animEffect>
                                  </p:childTnLst>
                                </p:cTn>
                              </p:par>
                            </p:childTnLst>
                          </p:cTn>
                        </p:par>
                        <p:par>
                          <p:cTn id="8" fill="hold" nodeType="afterGroup">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326661"/>
                                        </p:tgtEl>
                                        <p:attrNameLst>
                                          <p:attrName>style.visibility</p:attrName>
                                        </p:attrNameLst>
                                      </p:cBhvr>
                                      <p:to>
                                        <p:strVal val="visible"/>
                                      </p:to>
                                    </p:set>
                                    <p:animEffect transition="in" filter="diamond(in)">
                                      <p:cBhvr>
                                        <p:cTn id="11" dur="2000"/>
                                        <p:tgtEl>
                                          <p:spTgt spid="326661"/>
                                        </p:tgtEl>
                                      </p:cBhvr>
                                    </p:animEffect>
                                  </p:childTnLst>
                                </p:cTn>
                              </p:par>
                            </p:childTnLst>
                          </p:cTn>
                        </p:par>
                        <p:par>
                          <p:cTn id="12" fill="hold" nodeType="afterGroup">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326662"/>
                                        </p:tgtEl>
                                        <p:attrNameLst>
                                          <p:attrName>style.visibility</p:attrName>
                                        </p:attrNameLst>
                                      </p:cBhvr>
                                      <p:to>
                                        <p:strVal val="visible"/>
                                      </p:to>
                                    </p:set>
                                    <p:animEffect transition="in" filter="diamond(in)">
                                      <p:cBhvr>
                                        <p:cTn id="15" dur="2000"/>
                                        <p:tgtEl>
                                          <p:spTgt spid="326662"/>
                                        </p:tgtEl>
                                      </p:cBhvr>
                                    </p:animEffect>
                                  </p:childTnLst>
                                </p:cTn>
                              </p:par>
                            </p:childTnLst>
                          </p:cTn>
                        </p:par>
                        <p:par>
                          <p:cTn id="16" fill="hold" nodeType="afterGroup">
                            <p:stCondLst>
                              <p:cond delay="6000"/>
                            </p:stCondLst>
                            <p:childTnLst>
                              <p:par>
                                <p:cTn id="17" presetID="16" presetClass="entr" presetSubtype="26" fill="hold" nodeType="afterEffect">
                                  <p:stCondLst>
                                    <p:cond delay="0"/>
                                  </p:stCondLst>
                                  <p:childTnLst>
                                    <p:set>
                                      <p:cBhvr>
                                        <p:cTn id="18" dur="1" fill="hold">
                                          <p:stCondLst>
                                            <p:cond delay="0"/>
                                          </p:stCondLst>
                                        </p:cTn>
                                        <p:tgtEl>
                                          <p:spTgt spid="326658"/>
                                        </p:tgtEl>
                                        <p:attrNameLst>
                                          <p:attrName>style.visibility</p:attrName>
                                        </p:attrNameLst>
                                      </p:cBhvr>
                                      <p:to>
                                        <p:strVal val="visible"/>
                                      </p:to>
                                    </p:set>
                                    <p:animEffect transition="in" filter="barn(inHorizontal)">
                                      <p:cBhvr>
                                        <p:cTn id="19" dur="500"/>
                                        <p:tgtEl>
                                          <p:spTgt spid="326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6660" grpId="0" autoUpdateAnimBg="0"/>
      <p:bldP spid="326661" grpId="0" autoUpdateAnimBg="0"/>
      <p:bldP spid="326662"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2"/>
          <p:cNvSpPr>
            <a:spLocks noChangeArrowheads="1"/>
          </p:cNvSpPr>
          <p:nvPr/>
        </p:nvSpPr>
        <p:spPr bwMode="auto">
          <a:xfrm>
            <a:off x="71438" y="769607"/>
            <a:ext cx="8997950" cy="142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200" dirty="0">
                <a:ea typeface="黑体" pitchFamily="49" charset="-122"/>
              </a:rPr>
              <a:t>        计算机网络分类的标准很多，有按覆盖的地理范围分类；按计算机网络传输速度分类；按传输介质分类；按拓扑结构分类；按网络的交换方式分类；按逻辑形式分类；按通信方式分类；按服务类型分类；按计算机网络的用途分类。</a:t>
            </a:r>
          </a:p>
        </p:txBody>
      </p:sp>
      <p:sp>
        <p:nvSpPr>
          <p:cNvPr id="315395" name="Rectangle 3"/>
          <p:cNvSpPr>
            <a:spLocks noChangeArrowheads="1"/>
          </p:cNvSpPr>
          <p:nvPr/>
        </p:nvSpPr>
        <p:spPr bwMode="auto">
          <a:xfrm>
            <a:off x="71438" y="2269166"/>
            <a:ext cx="4522787" cy="434975"/>
          </a:xfrm>
          <a:prstGeom prst="rect">
            <a:avLst/>
          </a:prstGeom>
          <a:gradFill rotWithShape="1">
            <a:gsLst>
              <a:gs pos="0">
                <a:srgbClr val="0000FF"/>
              </a:gs>
              <a:gs pos="100000">
                <a:schemeClr val="bg1"/>
              </a:gs>
            </a:gsLst>
            <a:lin ang="0" scaled="1"/>
          </a:gradFill>
          <a:ln>
            <a:noFill/>
          </a:ln>
          <a:effectLst/>
          <a:extLst/>
        </p:spPr>
        <p:txBody>
          <a:bodyPr/>
          <a:lstStyle/>
          <a:p>
            <a:pPr eaLnBrk="1" hangingPunct="1"/>
            <a:r>
              <a:rPr lang="en-US" altLang="zh-CN" sz="2300" dirty="0">
                <a:ea typeface="黑体" pitchFamily="49" charset="-122"/>
              </a:rPr>
              <a:t>1</a:t>
            </a:r>
            <a:r>
              <a:rPr lang="zh-CN" altLang="en-US" sz="2300" dirty="0">
                <a:ea typeface="黑体" pitchFamily="49" charset="-122"/>
              </a:rPr>
              <a:t>．</a:t>
            </a:r>
            <a:r>
              <a:rPr lang="en-US" sz="2300" dirty="0" err="1" smtClean="0">
                <a:ea typeface="黑体" pitchFamily="49" charset="-122"/>
              </a:rPr>
              <a:t>按覆盖的地理范围分类</a:t>
            </a:r>
            <a:endParaRPr lang="en-US" sz="2300" dirty="0">
              <a:ea typeface="黑体" pitchFamily="49" charset="-122"/>
            </a:endParaRPr>
          </a:p>
        </p:txBody>
      </p:sp>
      <p:sp>
        <p:nvSpPr>
          <p:cNvPr id="327685" name="Rectangle 5"/>
          <p:cNvSpPr>
            <a:spLocks noChangeArrowheads="1"/>
          </p:cNvSpPr>
          <p:nvPr/>
        </p:nvSpPr>
        <p:spPr bwMode="auto">
          <a:xfrm>
            <a:off x="71438" y="2781300"/>
            <a:ext cx="8997950" cy="374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200" dirty="0">
                <a:ea typeface="黑体" pitchFamily="49" charset="-122"/>
              </a:rPr>
              <a:t>        </a:t>
            </a:r>
            <a:r>
              <a:rPr lang="zh-CN" altLang="en-US" sz="2200" dirty="0">
                <a:solidFill>
                  <a:srgbClr val="FFFF00"/>
                </a:solidFill>
                <a:ea typeface="黑体" pitchFamily="49" charset="-122"/>
              </a:rPr>
              <a:t>⑴局域网LAN(Local Area Network)</a:t>
            </a:r>
          </a:p>
          <a:p>
            <a:pPr eaLnBrk="1" hangingPunct="1"/>
            <a:r>
              <a:rPr lang="zh-CN" altLang="en-US" sz="2200" dirty="0">
                <a:ea typeface="黑体" pitchFamily="49" charset="-122"/>
              </a:rPr>
              <a:t>        局域网地理范围一般几百米到10km之内，属于小范围内的连网。如一个建筑物内、一个学校内、一个工厂的厂区内等。局域网的组建简单、灵活，用方便。</a:t>
            </a:r>
          </a:p>
          <a:p>
            <a:pPr eaLnBrk="1" hangingPunct="1"/>
            <a:r>
              <a:rPr lang="zh-CN" altLang="en-US" sz="2200" dirty="0">
                <a:ea typeface="黑体" pitchFamily="49" charset="-122"/>
              </a:rPr>
              <a:t>        </a:t>
            </a:r>
            <a:r>
              <a:rPr lang="zh-CN" altLang="en-US" sz="2200" dirty="0">
                <a:solidFill>
                  <a:srgbClr val="FFFF00"/>
                </a:solidFill>
                <a:ea typeface="黑体" pitchFamily="49" charset="-122"/>
              </a:rPr>
              <a:t>⑵城域网MAN(Metropolitan Area Network)</a:t>
            </a:r>
          </a:p>
          <a:p>
            <a:pPr eaLnBrk="1" hangingPunct="1"/>
            <a:r>
              <a:rPr lang="zh-CN" altLang="en-US" sz="2200" dirty="0">
                <a:ea typeface="黑体" pitchFamily="49" charset="-122"/>
              </a:rPr>
              <a:t>        城域网地理范围可从几十公里到上百公里，覆盖一个城市或地区，是一种中等形式的网络。</a:t>
            </a:r>
          </a:p>
          <a:p>
            <a:pPr eaLnBrk="1" hangingPunct="1"/>
            <a:r>
              <a:rPr lang="zh-CN" altLang="en-US" sz="2200" dirty="0">
                <a:ea typeface="黑体" pitchFamily="49" charset="-122"/>
              </a:rPr>
              <a:t>        </a:t>
            </a:r>
            <a:r>
              <a:rPr lang="zh-CN" altLang="en-US" sz="2200" dirty="0">
                <a:solidFill>
                  <a:srgbClr val="FFFF00"/>
                </a:solidFill>
                <a:ea typeface="黑体" pitchFamily="49" charset="-122"/>
              </a:rPr>
              <a:t>⑶广域网WAN(Wide Area Network)</a:t>
            </a:r>
          </a:p>
          <a:p>
            <a:pPr eaLnBrk="1" hangingPunct="1"/>
            <a:r>
              <a:rPr lang="zh-CN" altLang="en-US" sz="2200" dirty="0">
                <a:ea typeface="黑体" pitchFamily="49" charset="-122"/>
              </a:rPr>
              <a:t>        广域网地理范围一般在几千公里左右，属于大范围连网。如几个城市，一个或几个国家，是网络系统中的最大型的网络，能实现大范围的资源共享，如Internet网络。</a:t>
            </a:r>
          </a:p>
        </p:txBody>
      </p:sp>
      <p:sp>
        <p:nvSpPr>
          <p:cNvPr id="7" name="Text Box 3"/>
          <p:cNvSpPr txBox="1">
            <a:spLocks noChangeArrowheads="1"/>
          </p:cNvSpPr>
          <p:nvPr/>
        </p:nvSpPr>
        <p:spPr bwMode="auto">
          <a:xfrm>
            <a:off x="84138" y="260648"/>
            <a:ext cx="4498975" cy="431800"/>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smtClean="0">
                <a:latin typeface="Arial" pitchFamily="34" charset="0"/>
                <a:ea typeface="黑体" pitchFamily="49" charset="-122"/>
              </a:rPr>
              <a:t>8.1.2  </a:t>
            </a:r>
            <a:r>
              <a:rPr lang="zh-CN" altLang="en-US" sz="2200" dirty="0" smtClean="0">
                <a:latin typeface="Arial" pitchFamily="34" charset="0"/>
                <a:ea typeface="黑体" pitchFamily="49" charset="-122"/>
              </a:rPr>
              <a:t>计算机网络的分类</a:t>
            </a:r>
            <a:endParaRPr lang="zh-CN" altLang="en-US" sz="2200" dirty="0">
              <a:latin typeface="Arial" pitchFamily="34" charset="0"/>
              <a:ea typeface="黑体"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27682"/>
                                        </p:tgtEl>
                                        <p:attrNameLst>
                                          <p:attrName>style.visibility</p:attrName>
                                        </p:attrNameLst>
                                      </p:cBhvr>
                                      <p:to>
                                        <p:strVal val="visible"/>
                                      </p:to>
                                    </p:set>
                                    <p:animEffect transition="in" filter="diamond(in)">
                                      <p:cBhvr>
                                        <p:cTn id="7" dur="2000"/>
                                        <p:tgtEl>
                                          <p:spTgt spid="327682"/>
                                        </p:tgtEl>
                                      </p:cBhvr>
                                    </p:animEffect>
                                  </p:childTnLst>
                                </p:cTn>
                              </p:par>
                            </p:childTnLst>
                          </p:cTn>
                        </p:par>
                        <p:par>
                          <p:cTn id="8" fill="hold" nodeType="afterGroup">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327685"/>
                                        </p:tgtEl>
                                        <p:attrNameLst>
                                          <p:attrName>style.visibility</p:attrName>
                                        </p:attrNameLst>
                                      </p:cBhvr>
                                      <p:to>
                                        <p:strVal val="visible"/>
                                      </p:to>
                                    </p:set>
                                    <p:animEffect transition="in" filter="diamond(in)">
                                      <p:cBhvr>
                                        <p:cTn id="11" dur="2000"/>
                                        <p:tgtEl>
                                          <p:spTgt spid="327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682" grpId="0" autoUpdateAnimBg="0"/>
      <p:bldP spid="327685"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2"/>
          <p:cNvSpPr>
            <a:spLocks noChangeArrowheads="1"/>
          </p:cNvSpPr>
          <p:nvPr/>
        </p:nvSpPr>
        <p:spPr bwMode="auto">
          <a:xfrm>
            <a:off x="71438" y="606425"/>
            <a:ext cx="8997950" cy="3269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a:ea typeface="黑体" pitchFamily="49" charset="-122"/>
              </a:rPr>
              <a:t>        传输速率快的称高速网，传输速率慢的称低速网。</a:t>
            </a:r>
          </a:p>
          <a:p>
            <a:pPr eaLnBrk="1" hangingPunct="1"/>
            <a:r>
              <a:rPr lang="zh-CN" altLang="en-US" sz="2100" dirty="0">
                <a:ea typeface="黑体" pitchFamily="49" charset="-122"/>
              </a:rPr>
              <a:t>        传输速率的单位是b/s(每秒比特数，英文缩写为bps)。</a:t>
            </a:r>
          </a:p>
          <a:p>
            <a:pPr eaLnBrk="1" hangingPunct="1"/>
            <a:r>
              <a:rPr lang="zh-CN" altLang="en-US" sz="2100" dirty="0">
                <a:ea typeface="黑体" pitchFamily="49" charset="-122"/>
              </a:rPr>
              <a:t>        一般将传输速率在Kb/s—Mb/s范围的网络称低速网，在Mb/s—Gb/s范围的网称高速网。也可以将Kb/s网称低速网，将Mb/s网称中速网，将Gb/s网称高速网。</a:t>
            </a:r>
          </a:p>
          <a:p>
            <a:pPr eaLnBrk="1" hangingPunct="1"/>
            <a:r>
              <a:rPr lang="zh-CN" altLang="en-US" sz="2100" dirty="0">
                <a:ea typeface="黑体" pitchFamily="49" charset="-122"/>
              </a:rPr>
              <a:t>        </a:t>
            </a:r>
            <a:r>
              <a:rPr lang="zh-CN" altLang="en-US" sz="2100" dirty="0">
                <a:solidFill>
                  <a:srgbClr val="FFFF00"/>
                </a:solidFill>
                <a:ea typeface="黑体" pitchFamily="49" charset="-122"/>
              </a:rPr>
              <a:t>带宽</a:t>
            </a:r>
            <a:r>
              <a:rPr lang="zh-CN" altLang="en-US" sz="2100" dirty="0">
                <a:ea typeface="黑体" pitchFamily="49" charset="-122"/>
              </a:rPr>
              <a:t>是指传输信道的宽度，带宽的单位是Hz(赫兹)。按照传输信道的宽度可分为窄带网和宽带网。一般将KHz—MHz带宽的网称为窄带网，将MHz—GHz的网称为宽带网，也可以将kHz带宽的网称窄带网，将MHz带宽的网称中带网，将GHz带宽的网称宽带网。通常情况下，高速网就是宽带网，低速网就是窄带网。</a:t>
            </a:r>
          </a:p>
        </p:txBody>
      </p:sp>
      <p:sp>
        <p:nvSpPr>
          <p:cNvPr id="316419" name="Rectangle 3"/>
          <p:cNvSpPr>
            <a:spLocks noChangeArrowheads="1"/>
          </p:cNvSpPr>
          <p:nvPr/>
        </p:nvSpPr>
        <p:spPr bwMode="auto">
          <a:xfrm>
            <a:off x="71438" y="144463"/>
            <a:ext cx="4498975" cy="434975"/>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p>
            <a:pPr eaLnBrk="1" hangingPunct="1"/>
            <a:r>
              <a:rPr lang="en-US" altLang="zh-CN" sz="2200" dirty="0" smtClean="0">
                <a:latin typeface="Arial" pitchFamily="34" charset="0"/>
                <a:ea typeface="黑体" pitchFamily="49" charset="-122"/>
              </a:rPr>
              <a:t>2</a:t>
            </a:r>
            <a:r>
              <a:rPr lang="zh-CN" altLang="en-US" sz="2200" dirty="0" smtClean="0">
                <a:latin typeface="Arial" pitchFamily="34" charset="0"/>
                <a:ea typeface="黑体" pitchFamily="49" charset="-122"/>
              </a:rPr>
              <a:t>．</a:t>
            </a:r>
            <a:r>
              <a:rPr lang="en-US" sz="2200" dirty="0" err="1" smtClean="0">
                <a:latin typeface="Arial" pitchFamily="34" charset="0"/>
                <a:ea typeface="黑体" pitchFamily="49" charset="-122"/>
              </a:rPr>
              <a:t>按传输速率分类</a:t>
            </a:r>
            <a:endParaRPr lang="en-US" sz="2200" dirty="0">
              <a:latin typeface="Arial" pitchFamily="34" charset="0"/>
              <a:ea typeface="黑体" pitchFamily="49" charset="-122"/>
            </a:endParaRPr>
          </a:p>
        </p:txBody>
      </p:sp>
      <p:sp>
        <p:nvSpPr>
          <p:cNvPr id="316420" name="Rectangle 4"/>
          <p:cNvSpPr>
            <a:spLocks noChangeArrowheads="1"/>
          </p:cNvSpPr>
          <p:nvPr/>
        </p:nvSpPr>
        <p:spPr bwMode="auto">
          <a:xfrm>
            <a:off x="71438" y="3903142"/>
            <a:ext cx="4498975" cy="434975"/>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p>
            <a:pPr eaLnBrk="1" hangingPunct="1"/>
            <a:r>
              <a:rPr lang="en-US" altLang="zh-CN" sz="2200" dirty="0" smtClean="0">
                <a:latin typeface="Arial" pitchFamily="34" charset="0"/>
                <a:ea typeface="黑体" pitchFamily="49" charset="-122"/>
              </a:rPr>
              <a:t>3</a:t>
            </a:r>
            <a:r>
              <a:rPr lang="zh-CN" altLang="en-US" sz="2200" dirty="0" smtClean="0">
                <a:latin typeface="Arial" pitchFamily="34" charset="0"/>
                <a:ea typeface="黑体" pitchFamily="49" charset="-122"/>
              </a:rPr>
              <a:t>．</a:t>
            </a:r>
            <a:r>
              <a:rPr lang="en-US" sz="2200" dirty="0" err="1" smtClean="0">
                <a:latin typeface="Arial" pitchFamily="34" charset="0"/>
                <a:ea typeface="黑体" pitchFamily="49" charset="-122"/>
              </a:rPr>
              <a:t>按传输介质分类</a:t>
            </a:r>
            <a:endParaRPr lang="en-US" sz="2200" dirty="0">
              <a:latin typeface="Arial" pitchFamily="34" charset="0"/>
              <a:ea typeface="黑体" pitchFamily="49" charset="-122"/>
            </a:endParaRPr>
          </a:p>
        </p:txBody>
      </p:sp>
      <p:sp>
        <p:nvSpPr>
          <p:cNvPr id="328709" name="Rectangle 5"/>
          <p:cNvSpPr>
            <a:spLocks noChangeArrowheads="1"/>
          </p:cNvSpPr>
          <p:nvPr/>
        </p:nvSpPr>
        <p:spPr bwMode="auto">
          <a:xfrm>
            <a:off x="71438" y="4365104"/>
            <a:ext cx="8997950" cy="2244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a:ea typeface="黑体" pitchFamily="49" charset="-122"/>
              </a:rPr>
              <a:t>        传输介质是指数据传输系统中发送装置和接受装置间的物理媒体，按其物理形态可以划分为有线和无线两大类。</a:t>
            </a:r>
          </a:p>
          <a:p>
            <a:pPr eaLnBrk="1" hangingPunct="1"/>
            <a:r>
              <a:rPr lang="zh-CN" altLang="en-US" sz="2100" dirty="0">
                <a:ea typeface="黑体" pitchFamily="49" charset="-122"/>
              </a:rPr>
              <a:t>        ⑴有线网</a:t>
            </a:r>
          </a:p>
          <a:p>
            <a:pPr eaLnBrk="1" hangingPunct="1"/>
            <a:r>
              <a:rPr lang="zh-CN" altLang="en-US" sz="2100" dirty="0">
                <a:ea typeface="黑体" pitchFamily="49" charset="-122"/>
              </a:rPr>
              <a:t>        传输介质采用有线介质连接的网络称为有线网，常用的有线传输介质有双绞线、同轴电缆和光导纤维</a:t>
            </a:r>
            <a:r>
              <a:rPr lang="zh-CN" altLang="en-US" sz="2100" dirty="0" smtClean="0">
                <a:ea typeface="黑体" pitchFamily="49" charset="-122"/>
              </a:rPr>
              <a:t>。</a:t>
            </a:r>
            <a:endParaRPr lang="en-US" altLang="zh-CN" sz="2100" dirty="0" smtClean="0">
              <a:ea typeface="黑体" pitchFamily="49" charset="-122"/>
            </a:endParaRPr>
          </a:p>
          <a:p>
            <a:pPr eaLnBrk="1" hangingPunct="1"/>
            <a:r>
              <a:rPr lang="zh-CN" altLang="en-US" sz="2100" dirty="0" smtClean="0">
                <a:ea typeface="黑体" pitchFamily="49" charset="-122"/>
              </a:rPr>
              <a:t>        ⑵</a:t>
            </a:r>
            <a:r>
              <a:rPr lang="zh-CN" altLang="en-US" sz="2100" dirty="0">
                <a:ea typeface="黑体" pitchFamily="49" charset="-122"/>
              </a:rPr>
              <a:t>无线网</a:t>
            </a:r>
          </a:p>
          <a:p>
            <a:pPr eaLnBrk="1" hangingPunct="1"/>
            <a:r>
              <a:rPr lang="zh-CN" altLang="en-US" sz="2100" dirty="0">
                <a:ea typeface="黑体" pitchFamily="49" charset="-122"/>
              </a:rPr>
              <a:t>        采用无线介质连接的网络称为无线网。</a:t>
            </a:r>
          </a:p>
          <a:p>
            <a:pPr eaLnBrk="1" hangingPunct="1"/>
            <a:endParaRPr lang="zh-CN" altLang="en-US" sz="2100" dirty="0">
              <a:ea typeface="黑体"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28706"/>
                                        </p:tgtEl>
                                        <p:attrNameLst>
                                          <p:attrName>style.visibility</p:attrName>
                                        </p:attrNameLst>
                                      </p:cBhvr>
                                      <p:to>
                                        <p:strVal val="visible"/>
                                      </p:to>
                                    </p:set>
                                    <p:animEffect transition="in" filter="diamond(in)">
                                      <p:cBhvr>
                                        <p:cTn id="7" dur="2000"/>
                                        <p:tgtEl>
                                          <p:spTgt spid="328706"/>
                                        </p:tgtEl>
                                      </p:cBhvr>
                                    </p:animEffect>
                                  </p:childTnLst>
                                </p:cTn>
                              </p:par>
                            </p:childTnLst>
                          </p:cTn>
                        </p:par>
                        <p:par>
                          <p:cTn id="8" fill="hold" nodeType="afterGroup">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328709"/>
                                        </p:tgtEl>
                                        <p:attrNameLst>
                                          <p:attrName>style.visibility</p:attrName>
                                        </p:attrNameLst>
                                      </p:cBhvr>
                                      <p:to>
                                        <p:strVal val="visible"/>
                                      </p:to>
                                    </p:set>
                                    <p:animEffect transition="in" filter="diamond(in)">
                                      <p:cBhvr>
                                        <p:cTn id="11" dur="2000"/>
                                        <p:tgtEl>
                                          <p:spTgt spid="3287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706" grpId="0" autoUpdateAnimBg="0"/>
      <p:bldP spid="328709" grpId="0" autoUpdateAnimBg="0"/>
    </p:bldLst>
  </p:timing>
</p:sld>
</file>

<file path=ppt/theme/theme1.xml><?xml version="1.0" encoding="utf-8"?>
<a:theme xmlns:a="http://schemas.openxmlformats.org/drawingml/2006/main" name="默认设计模板">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默认设计模板_2">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_2">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_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_2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_2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_2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_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_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_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2.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docProps/app.xml><?xml version="1.0" encoding="utf-8"?>
<Properties xmlns="http://schemas.openxmlformats.org/officeDocument/2006/extended-properties" xmlns:vt="http://schemas.openxmlformats.org/officeDocument/2006/docPropsVTypes">
  <Template/>
  <TotalTime>445</TotalTime>
  <Pages>0</Pages>
  <Words>8334</Words>
  <Characters>0</Characters>
  <Application>Microsoft Office PowerPoint</Application>
  <DocSecurity>0</DocSecurity>
  <PresentationFormat>全屏显示(4:3)</PresentationFormat>
  <Lines>0</Lines>
  <Paragraphs>441</Paragraphs>
  <Slides>35</Slides>
  <Notes>2</Notes>
  <HiddenSlides>0</HiddenSlides>
  <MMClips>1</MMClips>
  <ScaleCrop>false</ScaleCrop>
  <HeadingPairs>
    <vt:vector size="4" baseType="variant">
      <vt:variant>
        <vt:lpstr>主题</vt:lpstr>
      </vt:variant>
      <vt:variant>
        <vt:i4>2</vt:i4>
      </vt:variant>
      <vt:variant>
        <vt:lpstr>幻灯片标题</vt:lpstr>
      </vt:variant>
      <vt:variant>
        <vt:i4>35</vt:i4>
      </vt:variant>
    </vt:vector>
  </HeadingPairs>
  <TitlesOfParts>
    <vt:vector size="37" baseType="lpstr">
      <vt:lpstr>默认设计模板</vt:lpstr>
      <vt:lpstr>默认设计模板_2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成都中医药大学计算机教研室</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大学计算机基础</dc:title>
  <dc:creator>何振林</dc:creator>
  <cp:keywords>计算机 基础 教程</cp:keywords>
  <dc:description>PW:ZEL987</dc:description>
  <cp:lastModifiedBy>dbc</cp:lastModifiedBy>
  <cp:revision>2728</cp:revision>
  <dcterms:created xsi:type="dcterms:W3CDTF">1999-01-28T02:15:27Z</dcterms:created>
  <dcterms:modified xsi:type="dcterms:W3CDTF">2014-02-26T06:56:01Z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2052-9.1.0.4249</vt:lpwstr>
  </property>
</Properties>
</file>