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sldIdLst>
    <p:sldId id="313" r:id="rId2"/>
    <p:sldId id="323" r:id="rId3"/>
    <p:sldId id="296" r:id="rId4"/>
    <p:sldId id="328" r:id="rId5"/>
    <p:sldId id="329" r:id="rId6"/>
    <p:sldId id="330" r:id="rId7"/>
    <p:sldId id="331" r:id="rId8"/>
    <p:sldId id="370" r:id="rId9"/>
    <p:sldId id="374" r:id="rId10"/>
    <p:sldId id="361" r:id="rId11"/>
    <p:sldId id="364" r:id="rId12"/>
    <p:sldId id="362" r:id="rId13"/>
    <p:sldId id="363" r:id="rId14"/>
    <p:sldId id="365" r:id="rId15"/>
    <p:sldId id="332" r:id="rId16"/>
    <p:sldId id="367" r:id="rId17"/>
    <p:sldId id="368" r:id="rId18"/>
    <p:sldId id="372" r:id="rId19"/>
    <p:sldId id="369" r:id="rId20"/>
    <p:sldId id="373" r:id="rId21"/>
    <p:sldId id="366" r:id="rId22"/>
    <p:sldId id="355" r:id="rId23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00"/>
    <a:srgbClr val="FF178C"/>
    <a:srgbClr val="DCEC46"/>
    <a:srgbClr val="7D841E"/>
    <a:srgbClr val="2953D5"/>
    <a:srgbClr val="1D3E99"/>
    <a:srgbClr val="1570C1"/>
    <a:srgbClr val="D7D8D8"/>
    <a:srgbClr val="E0E2E3"/>
    <a:srgbClr val="C8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6" autoAdjust="0"/>
    <p:restoredTop sz="84440" autoAdjust="0"/>
  </p:normalViewPr>
  <p:slideViewPr>
    <p:cSldViewPr snapToGrid="0">
      <p:cViewPr>
        <p:scale>
          <a:sx n="49" d="100"/>
          <a:sy n="49" d="100"/>
        </p:scale>
        <p:origin x="-1638" y="-5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1" d="100"/>
        <a:sy n="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45CE7-F41E-584C-AA0E-164F662D0E68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2E6E0-0290-D64D-8F7D-531B9A5188B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8434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732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7538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6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15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16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17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18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19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itchFamily="34" charset="0"/>
              </a:rPr>
              <a:pPr eaLnBrk="1" hangingPunct="1"/>
              <a:t>20</a:t>
            </a:fld>
            <a:endParaRPr lang="en-US" altLang="zh-CN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5224463" y="0"/>
            <a:ext cx="696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2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C13CE198-1CB8-C647-A5E6-D64E6E0992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9B588C3-2DED-A444-8E61-8C14B9C346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F15154EA-C766-F84C-80D3-C65A5D7BCD24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CADF57B9-FD5F-8A4E-9124-812132F4E822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6135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26A0FB1-FE19-4941-949F-3A30007986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19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0EF18AA-8F31-7243-82BA-EFF274389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5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91A9BD34-C23C-5F43-8579-524436E9F3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74F9454-75AD-A146-950E-8A222183CB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CF0456E-EC33-484F-A824-824243EFB0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3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8F5BB012-9033-DC4A-8973-8BD0900DFB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34BB7BCC-B03B-774F-80CA-B45661F601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B638E1D-BFE9-4546-B278-2B951A9020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8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" y="-6399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5684" y="1101898"/>
            <a:ext cx="100389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        第三章  基本控件和事件处理</a:t>
            </a:r>
            <a:endParaRPr lang="zh-CN" altLang="en-US" sz="4800" b="1" dirty="0">
              <a:solidFill>
                <a:srgbClr val="FFFF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81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799" y="407407"/>
            <a:ext cx="11423375" cy="5904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（输入框）可以向用户显示文本内容，也允许用户对文本内容进行编辑，它为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的子类，拥有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所有属性。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最主要用途是用户登录界面，如用户名与密码等信息的输入</a:t>
            </a:r>
            <a:r>
              <a:rPr lang="zh-CN" altLang="en-US" sz="22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定义位于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Android.widget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类中，如果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代码中使用这个控件，需要的头部添加“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import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android.widget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;”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EditText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特有属性：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android:digits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：指定字段只接受某些字符；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android:hint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：输入为空时给的提示；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android:inputType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：限定输入的字符类型；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android:singleLine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：控制字段是单行输入框还是多行输入框（换句话说，按回车键是将焦点移到下一个部件，还是换行）。</a:t>
            </a:r>
          </a:p>
          <a:p>
            <a:pPr marL="704850" lvl="1" indent="-342900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8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47" y="235130"/>
            <a:ext cx="615258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ImageView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>
              <a:lnSpc>
                <a:spcPct val="150000"/>
              </a:lnSpc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>
              <a:lnSpc>
                <a:spcPct val="150000"/>
              </a:lnSpc>
            </a:pP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>
              <a:lnSpc>
                <a:spcPct val="150000"/>
              </a:lnSpc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833" y="768625"/>
            <a:ext cx="46912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ImageView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类常用的属性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graphicFrame>
        <p:nvGraphicFramePr>
          <p:cNvPr id="7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41736629"/>
              </p:ext>
            </p:extLst>
          </p:nvPr>
        </p:nvGraphicFramePr>
        <p:xfrm>
          <a:off x="291547" y="1829447"/>
          <a:ext cx="11834190" cy="4876908"/>
        </p:xfrm>
        <a:graphic>
          <a:graphicData uri="http://schemas.openxmlformats.org/drawingml/2006/table">
            <a:tbl>
              <a:tblPr/>
              <a:tblGrid>
                <a:gridCol w="3445563"/>
                <a:gridCol w="2941983"/>
                <a:gridCol w="5446644"/>
              </a:tblGrid>
              <a:tr h="3486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属性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方法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6703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android:adjustViewBounds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setAdjustViewBounds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boolean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是否保持图片的宽高比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486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android:maxHeight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setMaxHeight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的最大高度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3486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android:maxWidth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setMaxWidth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的最大宽度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167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android:src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setImageResource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drawable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（如图片，也可以是颜色，但是需要指定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的大小）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19575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android:scaleType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setScaleType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ImageView.ScaleType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调整或移动图片来适应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ImageView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的尺寸，当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scaleType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取值为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fitXY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时拉伸图片（不按比例）以填充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的宽高；当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scaleType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取值为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Center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时按原图大小居中显示；当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scaleType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取值为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centerCrop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时按比例扩大图片居中显示；当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scaleType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取值为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fitCenter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时把图片按比例扩大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/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缩小到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的宽度并居中显示。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23435" y="1372776"/>
            <a:ext cx="3641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3-3  </a:t>
            </a:r>
            <a:r>
              <a:rPr lang="en-US" altLang="zh-CN" dirty="0" err="1">
                <a:solidFill>
                  <a:srgbClr val="FFFF00"/>
                </a:solidFill>
              </a:rPr>
              <a:t>ImageView</a:t>
            </a:r>
            <a:r>
              <a:rPr lang="zh-CN" altLang="en-US" dirty="0">
                <a:solidFill>
                  <a:srgbClr val="FFFF00"/>
                </a:solidFill>
              </a:rPr>
              <a:t>常用属性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8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0330" y="447163"/>
            <a:ext cx="33305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CheckBox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（复选框）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695858601"/>
              </p:ext>
            </p:extLst>
          </p:nvPr>
        </p:nvGraphicFramePr>
        <p:xfrm>
          <a:off x="502595" y="2232267"/>
          <a:ext cx="11186809" cy="4041851"/>
        </p:xfrm>
        <a:graphic>
          <a:graphicData uri="http://schemas.openxmlformats.org/drawingml/2006/table">
            <a:tbl>
              <a:tblPr/>
              <a:tblGrid>
                <a:gridCol w="4227405"/>
                <a:gridCol w="6959404"/>
              </a:tblGrid>
              <a:tr h="55056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689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isChecked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判断是否被选中，如选中则为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true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，否则为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false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689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setChecked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(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boolean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checked)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通过传参来改变控件的状态。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5689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performClick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使用代码主动去调用控件的点击事件。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138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toggle()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取反控件选中的状态，即原来是选中则返回未选中，原来未选中则返回选中。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1070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setOnCheckedChangeListener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CompoundButton.OnCheckedChangeListener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listener)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为控件添加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OnCheckedChangeListener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监听器。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04799" y="954154"/>
            <a:ext cx="4691271" cy="20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CheckBox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常用方法</a:t>
            </a:r>
            <a:endParaRPr lang="zh-CN" altLang="en-US" sz="2200" dirty="0" smtClean="0"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87045" y="1632801"/>
            <a:ext cx="3631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>
                <a:solidFill>
                  <a:srgbClr val="FFFF00"/>
                </a:solidFill>
              </a:rPr>
              <a:t>3-4 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r>
              <a:rPr lang="en-US" altLang="zh-CN" dirty="0" err="1" smtClean="0">
                <a:solidFill>
                  <a:srgbClr val="FFFF00"/>
                </a:solidFill>
              </a:rPr>
              <a:t>CheckBox</a:t>
            </a:r>
            <a:r>
              <a:rPr lang="zh-CN" altLang="en-US" dirty="0">
                <a:solidFill>
                  <a:srgbClr val="FFFF00"/>
                </a:solidFill>
              </a:rPr>
              <a:t>常用属性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54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90330" y="447163"/>
            <a:ext cx="459850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RadioButton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RadioGroup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3582" y="1046919"/>
            <a:ext cx="10707757" cy="133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RadioButton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CheckBox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不同的，在于一组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CheckBox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可以一次选中多个，而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RadioButton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只能选中其中一个，所以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RadioButton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通常要与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RadioGroup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一起使用，用于定义一组单选按钮。如下图所示：</a:t>
            </a: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11" y="2510806"/>
            <a:ext cx="6517531" cy="3267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69276" y="5982352"/>
            <a:ext cx="4980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3-2 </a:t>
            </a:r>
            <a:r>
              <a:rPr lang="zh-CN" altLang="en-US" dirty="0" smtClean="0">
                <a:solidFill>
                  <a:srgbClr val="FFFF00"/>
                </a:solidFill>
              </a:rPr>
              <a:t>一个</a:t>
            </a:r>
            <a:r>
              <a:rPr lang="en-US" altLang="zh-CN" dirty="0" err="1">
                <a:solidFill>
                  <a:srgbClr val="FFFF00"/>
                </a:solidFill>
              </a:rPr>
              <a:t>RadioButton</a:t>
            </a:r>
            <a:r>
              <a:rPr lang="zh-CN" altLang="en-US" dirty="0">
                <a:solidFill>
                  <a:srgbClr val="FFFF00"/>
                </a:solidFill>
              </a:rPr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55700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0817" y="261633"/>
            <a:ext cx="11595653" cy="268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zh-CN" altLang="zh-CN" sz="2400" dirty="0" smtClean="0"/>
              <a:t>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DatePicker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（日期控件）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DatePicker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常用方法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55309002"/>
              </p:ext>
            </p:extLst>
          </p:nvPr>
        </p:nvGraphicFramePr>
        <p:xfrm>
          <a:off x="536714" y="1978953"/>
          <a:ext cx="11118572" cy="4879047"/>
        </p:xfrm>
        <a:graphic>
          <a:graphicData uri="http://schemas.openxmlformats.org/drawingml/2006/table">
            <a:tbl>
              <a:tblPr/>
              <a:tblGrid>
                <a:gridCol w="5989982"/>
                <a:gridCol w="5128590"/>
              </a:tblGrid>
              <a:tr h="4701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getYear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获取当前日期的年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getMonth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获取当前日期的月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827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getDayOfMonth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()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获取当前日期的日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setMaxDate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(long 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maxDate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设置最大日期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5647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setMinDate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(long 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minDate</a:t>
                      </a: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设置最小日期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836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updateDate(int year,int month,int dayOfMonth)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更新当前日期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1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init(int year,int monthOfYear,int dayOfMonth,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DatePicker.OnDateChangedListener onDateChangedListener);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初始化日期，以</a:t>
                      </a:r>
                      <a:r>
                        <a:rPr kumimoji="0" lang="en-US" altLang="en-US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onDateChangedListener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为监听器对象，监听日期的变化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52546" y="1417174"/>
            <a:ext cx="4649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3-5  </a:t>
            </a:r>
            <a:r>
              <a:rPr lang="en-US" altLang="zh-CN" dirty="0" err="1">
                <a:solidFill>
                  <a:srgbClr val="FFFF00"/>
                </a:solidFill>
              </a:rPr>
              <a:t>DatePicker</a:t>
            </a:r>
            <a:r>
              <a:rPr lang="zh-CN" altLang="en-US" dirty="0">
                <a:solidFill>
                  <a:srgbClr val="FFFF00"/>
                </a:solidFill>
              </a:rPr>
              <a:t>常用方法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00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0817" y="261633"/>
            <a:ext cx="11595653" cy="268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zh-CN" altLang="zh-CN" sz="2400" dirty="0" smtClean="0"/>
              <a:t>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TimePicker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（时间控件）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TimePicker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常用方法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buBlip>
                <a:blip r:embed="rId3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52242224"/>
              </p:ext>
            </p:extLst>
          </p:nvPr>
        </p:nvGraphicFramePr>
        <p:xfrm>
          <a:off x="536714" y="2063505"/>
          <a:ext cx="11118572" cy="4449230"/>
        </p:xfrm>
        <a:graphic>
          <a:graphicData uri="http://schemas.openxmlformats.org/drawingml/2006/table">
            <a:tbl>
              <a:tblPr/>
              <a:tblGrid>
                <a:gridCol w="5989982"/>
                <a:gridCol w="5128590"/>
              </a:tblGrid>
              <a:tr h="4701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getCurrentHour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获取当前时间的小时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getCurrentMinute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获取当前时间的分钟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3605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is24HourView()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获取是否为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24</a:t>
                      </a: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小时模式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85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setCurrentHour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(Integer </a:t>
                      </a: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currentHour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设置当前时间的小时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5063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setCurrentMinute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(Integer </a:t>
                      </a: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currentMinute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设置当前时间的分钟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058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setIs24HourView(Boolean is24HourView)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24</a:t>
                      </a: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小时模式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474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setEnabled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(Boolean enabled)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设置时间控件是否可用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1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setOnTimeChangedListener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TimePicker.OnTimeChangedListener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onTimeChangedListener</a:t>
                      </a:r>
                      <a:r>
                        <a:rPr kumimoji="0" lang="en-US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为时间控件添加</a:t>
                      </a:r>
                      <a:r>
                        <a:rPr kumimoji="0" lang="en-US" altLang="en-US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OnTimeChangedListener</a:t>
                      </a: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监听器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83733" y="1417174"/>
            <a:ext cx="4649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3-6   </a:t>
            </a:r>
            <a:r>
              <a:rPr lang="en-US" altLang="zh-CN" dirty="0" err="1">
                <a:solidFill>
                  <a:srgbClr val="FFFF00"/>
                </a:solidFill>
              </a:rPr>
              <a:t>TimePicker</a:t>
            </a:r>
            <a:r>
              <a:rPr lang="zh-CN" altLang="en-US" dirty="0" smtClean="0">
                <a:solidFill>
                  <a:srgbClr val="FFFF00"/>
                </a:solidFill>
              </a:rPr>
              <a:t>常用</a:t>
            </a:r>
            <a:r>
              <a:rPr lang="zh-CN" altLang="en-US" dirty="0">
                <a:solidFill>
                  <a:srgbClr val="FFFF00"/>
                </a:solidFill>
              </a:rPr>
              <a:t>方法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0817" y="261633"/>
            <a:ext cx="11595653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三、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Android</a:t>
            </a:r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事件处理</a:t>
            </a:r>
          </a:p>
          <a:p>
            <a:pPr marL="361950" lvl="1" eaLnBrk="1" hangingPunct="1"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buBlip>
                <a:blip r:embed="rId3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122" y="929108"/>
            <a:ext cx="932953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4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基于回调的事件处理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720000" lvl="1" indent="-285750">
              <a:lnSpc>
                <a:spcPct val="150000"/>
              </a:lnSpc>
              <a:buBlip>
                <a:blip r:embed="rId5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对于回调的事件处理，主要的实现方法是通过重写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中特定组件的回调方法和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Activity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的回调方法。</a:t>
            </a:r>
          </a:p>
          <a:p>
            <a:pPr marL="720000" lvl="1" indent="-285750">
              <a:lnSpc>
                <a:spcPct val="150000"/>
              </a:lnSpc>
              <a:buBlip>
                <a:blip r:embed="rId5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748" y="2472986"/>
            <a:ext cx="932953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4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基于监听的事件处理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720000" lvl="1" indent="-285750">
              <a:lnSpc>
                <a:spcPct val="150000"/>
              </a:lnSpc>
              <a:buBlip>
                <a:blip r:embed="rId5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对于监听的事件处理，主要的实现方法是为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界面上的控件绑定特定的事件监听器，为程序员处理各种逻辑操作。</a:t>
            </a: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2366" y="4003612"/>
            <a:ext cx="9329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4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一般情况下，基于回调的事件处理用于处理一些具有普遍性的事件；有些操作在无法基于回调的事件处理时，就要使用基于监听的事件处理。</a:t>
            </a: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9113" y="186986"/>
            <a:ext cx="1024392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基于回调的事件处理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onKeyDown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方法声明格式：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boolean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onKeyUp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keyCode,KeyEvent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event) 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onKeyUp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方法声明格式：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boolean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onKeyUp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keyCode,KeyEvent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event) 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onTouchEvent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()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方法声明格式：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public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boolean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onTouchEvent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MotionEvent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event)</a:t>
            </a: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213" y="2472986"/>
            <a:ext cx="11160000" cy="68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3.7】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在屏幕区域内捕获用户的触击、抬起与滑动事件，并记录相关事件的坐标。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buFont typeface="Wingdings" pitchFamily="2" charset="2"/>
              <a:buChar char="Ø"/>
            </a:pP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/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3346315"/>
            <a:ext cx="579768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Font typeface="Wingdings" pitchFamily="2" charset="2"/>
              <a:buChar char="Ø"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res/layout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目录下的布局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文件中编写代码。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buFont typeface="Wingdings" pitchFamily="2" charset="2"/>
              <a:buChar char="Ø"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src/com.hzu.touch_activity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目录下的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文件中编写代码。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75667" y="3038172"/>
            <a:ext cx="18573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68512" y="6225703"/>
            <a:ext cx="3669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3-3</a:t>
            </a:r>
            <a:r>
              <a:rPr lang="zh-CN" altLang="en-US" dirty="0">
                <a:solidFill>
                  <a:srgbClr val="FFFF00"/>
                </a:solidFill>
              </a:rPr>
              <a:t>屏幕区域内捕获用户操作</a:t>
            </a:r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7461" y="391267"/>
            <a:ext cx="1150810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基于监听的事件处理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EventSource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（事件源）：产生这个事件的组件即事件发生的来源，如按钮、窗口等。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Event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（事件）：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上面的事件源发生的特定的事件，并且该事件封装了该操作的相关信息，当应用程序需要知道事件源上所发生事件的具体信息，一般都是由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Event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对象来取得，如用户触摸屏幕的位置等。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EventListener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（事件监听器）：监听事件源发生的事件，并对被监听的事件做出相应的响应。一个事件监听器可包含多个事件处理器，每一个事件处理器就是一个事件处理方法。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5140" y="2937753"/>
            <a:ext cx="9358009" cy="317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7480" y="459360"/>
            <a:ext cx="744320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应用程序中实现监听器的四种形式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匿名内部类实现：使用匿名内部类创建事件监听器。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外部类实现：将外部类实现事件监听器接口。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内部类实现：将事件监听器类定义为当前类中。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使用标签实现：直接在布局文件中指定标签绑定事件处理方法，主要是在布局文件中使用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android:onClick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来实现。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6493" y="3672730"/>
            <a:ext cx="65354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3.8】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实现一个简单的文字处理器，其可以改变文字背景、文字样式，且具有更改文字、擦除文字的功能。 </a:t>
            </a: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1815" y="1031132"/>
            <a:ext cx="3007367" cy="402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451815" y="5369665"/>
            <a:ext cx="3268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3-4  </a:t>
            </a:r>
            <a:r>
              <a:rPr lang="zh-CN" altLang="en-US" dirty="0" smtClean="0">
                <a:solidFill>
                  <a:srgbClr val="FFFF00"/>
                </a:solidFill>
              </a:rPr>
              <a:t>简单</a:t>
            </a:r>
            <a:r>
              <a:rPr lang="zh-CN" altLang="en-US" dirty="0">
                <a:solidFill>
                  <a:srgbClr val="FFFF00"/>
                </a:solidFill>
              </a:rPr>
              <a:t>的文字处理器</a:t>
            </a:r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261620" y="2462798"/>
            <a:ext cx="24622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endParaRPr lang="zh-CN" altLang="en-US" sz="3200" b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560538" y="455107"/>
            <a:ext cx="4891617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eaLnBrk="0" hangingPunct="0"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charset="0"/>
                <a:ea typeface="微软雅黑" charset="0"/>
                <a:cs typeface="微软雅黑" charset="0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334" y="543174"/>
            <a:ext cx="173893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3445" y="268112"/>
            <a:ext cx="239889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01735" y="1400777"/>
            <a:ext cx="3035307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C000"/>
                </a:solidFill>
                <a:latin typeface="微软雅黑"/>
                <a:ea typeface="微软雅黑"/>
                <a:cs typeface="微软雅黑"/>
              </a:rPr>
              <a:t>基本控件概述</a:t>
            </a:r>
            <a:endParaRPr kumimoji="1" lang="zh-CN" altLang="en-US" sz="1500" b="1" dirty="0">
              <a:solidFill>
                <a:schemeClr val="accent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4876" y="2082484"/>
            <a:ext cx="3046790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7800"/>
                </a:solidFill>
                <a:latin typeface="微软雅黑"/>
                <a:ea typeface="微软雅黑"/>
                <a:cs typeface="微软雅黑"/>
              </a:rPr>
              <a:t>Android</a:t>
            </a:r>
            <a:r>
              <a:rPr kumimoji="1" lang="zh-CN" altLang="en-US" sz="2400" b="1" dirty="0" smtClean="0">
                <a:solidFill>
                  <a:srgbClr val="FF7800"/>
                </a:solidFill>
                <a:latin typeface="微软雅黑"/>
                <a:ea typeface="微软雅黑"/>
                <a:cs typeface="微软雅黑"/>
              </a:rPr>
              <a:t>基本的控件</a:t>
            </a:r>
            <a:endParaRPr kumimoji="1" lang="zh-CN" altLang="en-US" sz="2400" b="1" dirty="0">
              <a:solidFill>
                <a:srgbClr val="FF78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1491" y="3682775"/>
            <a:ext cx="861768" cy="72327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92D050"/>
                </a:solidFill>
                <a:latin typeface="微软雅黑"/>
                <a:ea typeface="微软雅黑"/>
                <a:cs typeface="微软雅黑"/>
              </a:rPr>
              <a:t>总结</a:t>
            </a:r>
            <a:endParaRPr kumimoji="1" lang="en-US" altLang="zh-CN" sz="2400" b="1" dirty="0" smtClean="0">
              <a:solidFill>
                <a:srgbClr val="92D050"/>
              </a:solidFill>
              <a:latin typeface="微软雅黑"/>
              <a:ea typeface="微软雅黑"/>
              <a:cs typeface="微软雅黑"/>
            </a:endParaRPr>
          </a:p>
          <a:p>
            <a:endParaRPr kumimoji="1" lang="zh-CN" altLang="en-US" sz="15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79" y="1294365"/>
            <a:ext cx="6667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67" y="2054791"/>
            <a:ext cx="714375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42" y="3613743"/>
            <a:ext cx="733425" cy="657225"/>
          </a:xfrm>
          <a:prstGeom prst="rect">
            <a:avLst/>
          </a:prstGeom>
        </p:spPr>
      </p:pic>
      <p:sp>
        <p:nvSpPr>
          <p:cNvPr id="13" name="文本框 11"/>
          <p:cNvSpPr txBox="1"/>
          <p:nvPr/>
        </p:nvSpPr>
        <p:spPr>
          <a:xfrm>
            <a:off x="1818250" y="2910746"/>
            <a:ext cx="2739013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00B0F0"/>
                </a:solidFill>
                <a:latin typeface="微软雅黑"/>
                <a:ea typeface="微软雅黑"/>
                <a:cs typeface="微软雅黑"/>
              </a:rPr>
              <a:t>Android</a:t>
            </a:r>
            <a:r>
              <a:rPr kumimoji="1" lang="zh-CN" altLang="en-US" sz="2400" b="1" dirty="0" smtClean="0">
                <a:solidFill>
                  <a:srgbClr val="00B0F0"/>
                </a:solidFill>
                <a:latin typeface="微软雅黑"/>
                <a:ea typeface="微软雅黑"/>
                <a:cs typeface="微软雅黑"/>
              </a:rPr>
              <a:t>事件处理</a:t>
            </a:r>
            <a:endParaRPr kumimoji="1" lang="zh-CN" altLang="en-US" sz="2400" b="1" dirty="0">
              <a:solidFill>
                <a:srgbClr val="00B0F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17" y="2853317"/>
            <a:ext cx="7524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68869" y="657155"/>
            <a:ext cx="9823385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监听器四种形式的优缺点</a:t>
            </a: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内部类形式：可以在当前类中复用该监听器类，即多个事件源可以注册同一个监听器；可以自由访问外部类的所有界面控件，内部类实质上是外部类的成员。 </a:t>
            </a:r>
            <a:endParaRPr lang="en-US" altLang="zh-CN" sz="20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外部类形式：不能自由访问创建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GUI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界面中的组件且编程不够简洁，某个事件监听器确实需要被多个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GUI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界面所共享，且主要是完成某种业务逻辑的实现，则可以考虑使用外部类的形式来定义事件监听器类。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匿名内部类形式：这种事件处理器都没有什么复用价值，大部分事件监听器只是临时使用一次，所以使用匿名内部类形式的事件监听器比较常见。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使用标签形式：这种事件处理器涉及到布局文件与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代码两个部分的处理，对于少量事件监听还是可以的，灵活度不是很高。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5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四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、总结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46" y="1003754"/>
            <a:ext cx="11595653" cy="371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各类基本控件的使用</a:t>
            </a:r>
          </a:p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事件处理机制</a:t>
            </a: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583" y="5693523"/>
            <a:ext cx="11463130" cy="74635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  </a:t>
            </a:r>
            <a:endParaRPr lang="en-US" altLang="zh-CN" sz="3200" b="1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9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159905" y="175843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一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、基本控件概述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8383" y="1305424"/>
            <a:ext cx="10177669" cy="3958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应用开发是一个基于图形用户界面（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Graphical User Interface</a:t>
            </a:r>
            <a:r>
              <a:rPr lang="zh-CN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，简称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GUI</a:t>
            </a:r>
            <a:r>
              <a:rPr lang="zh-CN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）的开发，为了达到用户满意的界面，最后通过点击相关图形界面，就能很好的操作这个应用，所以程序员设计的应用程序必须以用户友好性为前提。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提供了大量功能强大的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组件，并且这些组件配合使用事件响应机制，能完成用户点击后的相关动作行为，这些组件我们就称为控件。</a:t>
            </a:r>
            <a:endParaRPr lang="zh-CN" altLang="zh-CN" sz="28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0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1" y="879106"/>
            <a:ext cx="29129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类的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312" y="1391480"/>
            <a:ext cx="372249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类常用的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endParaRPr lang="zh-CN" altLang="en-US" sz="2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94007676"/>
              </p:ext>
            </p:extLst>
          </p:nvPr>
        </p:nvGraphicFramePr>
        <p:xfrm>
          <a:off x="0" y="3356044"/>
          <a:ext cx="12023387" cy="3501956"/>
        </p:xfrm>
        <a:graphic>
          <a:graphicData uri="http://schemas.openxmlformats.org/drawingml/2006/table">
            <a:tbl>
              <a:tblPr/>
              <a:tblGrid>
                <a:gridCol w="3107987"/>
                <a:gridCol w="3852153"/>
                <a:gridCol w="5063247"/>
              </a:tblGrid>
              <a:tr h="4563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属性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方法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595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android:background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setBackgroudResource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int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设置背景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595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android:clickable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setClikable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boolean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设置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View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是否响应单击事件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5595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android:visible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setVisible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int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控制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View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的可 见性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595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android:focusable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setFocuable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boolean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控件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View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是否可以获取焦点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807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android:id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setId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int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View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设置标识符，可通过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findViewById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方法获取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二、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基本的控件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312" y="1883923"/>
            <a:ext cx="4855816" cy="453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所有可视控件都继承</a:t>
            </a:r>
            <a:r>
              <a:rPr lang="en-US" altLang="zh-CN" sz="2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类属性。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77447" y="2733313"/>
            <a:ext cx="2390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3-1 View</a:t>
            </a:r>
            <a:r>
              <a:rPr lang="zh-CN" altLang="en-US" dirty="0" smtClean="0">
                <a:solidFill>
                  <a:srgbClr val="FFFF00"/>
                </a:solidFill>
              </a:rPr>
              <a:t>常用的属性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4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4557" y="720080"/>
            <a:ext cx="21117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8382" y="1769250"/>
            <a:ext cx="11244938" cy="423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8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（视图组）是</a:t>
            </a:r>
            <a:r>
              <a:rPr lang="en-US" altLang="zh-CN" sz="28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android.view.Viewgroup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的一个实例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一特殊类型的视图，可以视为</a:t>
            </a:r>
            <a:r>
              <a:rPr lang="en-US" altLang="zh-CN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的容器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8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的子控件既可以是</a:t>
            </a:r>
            <a:r>
              <a:rPr lang="en-US" altLang="zh-CN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类，也可以是</a:t>
            </a:r>
            <a:r>
              <a:rPr lang="en-US" altLang="zh-CN" sz="28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zh-CN" altLang="en-US" sz="28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800" b="1" dirty="0" err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ViewGroup</a:t>
            </a:r>
            <a:r>
              <a:rPr lang="zh-CN" altLang="en-US" sz="2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可以创建比较复杂的界面元素。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endParaRPr lang="en-US" altLang="zh-CN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1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346" y="861390"/>
            <a:ext cx="35515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类常用的属性</a:t>
            </a:r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791" y="248380"/>
            <a:ext cx="1933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US" altLang="zh-CN" sz="24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endParaRPr lang="zh-CN" altLang="en-US" sz="24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Group 8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825497111"/>
              </p:ext>
            </p:extLst>
          </p:nvPr>
        </p:nvGraphicFramePr>
        <p:xfrm>
          <a:off x="596346" y="1653467"/>
          <a:ext cx="11145076" cy="5132068"/>
        </p:xfrm>
        <a:graphic>
          <a:graphicData uri="http://schemas.openxmlformats.org/drawingml/2006/table">
            <a:tbl>
              <a:tblPr/>
              <a:tblGrid>
                <a:gridCol w="2451650"/>
                <a:gridCol w="3538331"/>
                <a:gridCol w="5155095"/>
              </a:tblGrid>
              <a:tr h="4773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属性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方法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933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android:text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setText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charSequence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设置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TextView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显示文本的内容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933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android:textSize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setTextSize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(float)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的文本大小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4933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android:textColor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setTextColor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ColorStateList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的文本颜色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933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android:textStyle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setTextStyle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TextStyle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的文本风格（如粗体、斜体）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</a:tr>
              <a:tr h="4760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android:gravity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setGravity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在文本框内文本的对齐方式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709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android:lines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setLines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最多占几行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247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android:height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setHeight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的高度，以像素为单位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978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android:width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setWidth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的宽度，以像素为单位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11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android:padding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SetPadding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)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设置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TextView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C2D4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中显示文本与其父容器边界的间距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C2D4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1846" y="1257425"/>
            <a:ext cx="332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 smtClean="0">
                <a:solidFill>
                  <a:srgbClr val="FFFF00"/>
                </a:solidFill>
              </a:rPr>
              <a:t>3-2  </a:t>
            </a:r>
            <a:r>
              <a:rPr lang="en-US" altLang="zh-CN" dirty="0" err="1" smtClean="0">
                <a:solidFill>
                  <a:srgbClr val="FFFF00"/>
                </a:solidFill>
              </a:rPr>
              <a:t>TextView</a:t>
            </a:r>
            <a:r>
              <a:rPr lang="zh-CN" altLang="en-US" dirty="0" smtClean="0">
                <a:solidFill>
                  <a:srgbClr val="FFFF00"/>
                </a:solidFill>
              </a:rPr>
              <a:t>常用属性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5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3582" y="274885"/>
            <a:ext cx="25058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以上属性的区别</a:t>
            </a: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635" y="809837"/>
            <a:ext cx="932953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android:padding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android:layout_margin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的区别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Padding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是以父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为参考点，规定它里面的内容与这个父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边界的距离。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layout_margin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是以自己为参考点，规定自己和其它（上下左右）的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之间的距离，如果在当前这一级只有一个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，那它设置的效果就和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Padding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一样。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5254" y="2950064"/>
            <a:ext cx="932953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android:gravity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android:layout_gravity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的区别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gravity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用于设置这个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内所有子元素的对齐方式；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layout_gravity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用于设置这个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View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在父容器中的对齐方式。</a:t>
            </a: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617" y="4725363"/>
            <a:ext cx="993913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的属性之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android:textSize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设置标签中字体的大小，它一般以单位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sp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来表示字体大小单位。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  <a:buBlip>
                <a:blip r:embed="rId4"/>
              </a:buBlip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78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5531" y="357809"/>
            <a:ext cx="9329530" cy="799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例 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3.1】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设计如图 </a:t>
            </a:r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3-1</a:t>
            </a:r>
            <a:r>
              <a:rPr lang="zh-CN" altLang="en-US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所示的布局文件。 </a:t>
            </a:r>
            <a:endParaRPr lang="en-US" altLang="zh-CN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1" indent="-285750">
              <a:lnSpc>
                <a:spcPct val="150000"/>
              </a:lnSpc>
            </a:pPr>
            <a:endParaRPr lang="en-US" altLang="zh-CN" b="1" dirty="0" err="1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9251" y="1478604"/>
            <a:ext cx="3171217" cy="309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099447" y="5011297"/>
            <a:ext cx="25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3-1 Text </a:t>
            </a:r>
            <a:r>
              <a:rPr lang="en-US" altLang="zh-CN" dirty="0" err="1" smtClean="0">
                <a:solidFill>
                  <a:srgbClr val="FFFF00"/>
                </a:solidFill>
              </a:rPr>
              <a:t>Viewde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r>
              <a:rPr lang="zh-CN" altLang="en-US" dirty="0" smtClean="0">
                <a:solidFill>
                  <a:srgbClr val="FFFF00"/>
                </a:solidFill>
              </a:rPr>
              <a:t>效果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93" y="1378220"/>
            <a:ext cx="800431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B050"/>
                </a:solidFill>
              </a:rPr>
              <a:t>1&lt;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TextView</a:t>
            </a:r>
            <a:r>
              <a:rPr lang="en-US" altLang="zh-CN" sz="2000" dirty="0" smtClean="0">
                <a:solidFill>
                  <a:srgbClr val="00B050"/>
                </a:solidFill>
              </a:rPr>
              <a:t>                                                     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控件的开始标志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2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android:layout_width</a:t>
            </a:r>
            <a:r>
              <a:rPr lang="en-US" altLang="zh-CN" sz="2000" dirty="0" smtClean="0">
                <a:solidFill>
                  <a:srgbClr val="00B050"/>
                </a:solidFill>
              </a:rPr>
              <a:t>=“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wrap_content</a:t>
            </a:r>
            <a:r>
              <a:rPr lang="en-US" altLang="zh-CN" sz="2000" dirty="0" smtClean="0">
                <a:solidFill>
                  <a:srgbClr val="00B050"/>
                </a:solidFill>
              </a:rPr>
              <a:t>“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定义了宽度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3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android:layout_height</a:t>
            </a:r>
            <a:r>
              <a:rPr lang="en-US" altLang="zh-CN" sz="2000" dirty="0" smtClean="0">
                <a:solidFill>
                  <a:srgbClr val="00B050"/>
                </a:solidFill>
              </a:rPr>
              <a:t>=”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wrap_content</a:t>
            </a:r>
            <a:r>
              <a:rPr lang="en-US" altLang="zh-CN" sz="2000" dirty="0" smtClean="0">
                <a:solidFill>
                  <a:srgbClr val="00B050"/>
                </a:solidFill>
              </a:rPr>
              <a:t>“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定义了长度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4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android:id</a:t>
            </a:r>
            <a:r>
              <a:rPr lang="en-US" altLang="zh-CN" sz="2000" dirty="0" smtClean="0">
                <a:solidFill>
                  <a:srgbClr val="00B050"/>
                </a:solidFill>
              </a:rPr>
              <a:t>=”@+id/username“                              //id</a:t>
            </a:r>
            <a:r>
              <a:rPr lang="zh-CN" altLang="en-US" sz="2000" dirty="0" smtClean="0">
                <a:solidFill>
                  <a:srgbClr val="00B050"/>
                </a:solidFill>
              </a:rPr>
              <a:t>为</a:t>
            </a:r>
            <a:r>
              <a:rPr lang="en-US" altLang="zh-CN" sz="2000" dirty="0" smtClean="0">
                <a:solidFill>
                  <a:srgbClr val="00B050"/>
                </a:solidFill>
              </a:rPr>
              <a:t>username</a:t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5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android:textSize</a:t>
            </a:r>
            <a:r>
              <a:rPr lang="en-US" altLang="zh-CN" sz="2000" dirty="0" smtClean="0">
                <a:solidFill>
                  <a:srgbClr val="00B050"/>
                </a:solidFill>
              </a:rPr>
              <a:t>=”25sp“                          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字符大小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6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android:textColor</a:t>
            </a:r>
            <a:r>
              <a:rPr lang="en-US" altLang="zh-CN" sz="2000" dirty="0" smtClean="0">
                <a:solidFill>
                  <a:srgbClr val="00B050"/>
                </a:solidFill>
              </a:rPr>
              <a:t>=”#FF0000“               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文本颜色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7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android:background</a:t>
            </a:r>
            <a:r>
              <a:rPr lang="en-US" altLang="zh-CN" sz="2000" dirty="0" smtClean="0">
                <a:solidFill>
                  <a:srgbClr val="00B050"/>
                </a:solidFill>
              </a:rPr>
              <a:t>=”#008000“         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文本框的背景颜色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8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android:padding</a:t>
            </a:r>
            <a:r>
              <a:rPr lang="en-US" altLang="zh-CN" sz="2000" dirty="0" smtClean="0">
                <a:solidFill>
                  <a:srgbClr val="00B050"/>
                </a:solidFill>
              </a:rPr>
              <a:t>=”15dip“                                   //</a:t>
            </a:r>
            <a:r>
              <a:rPr lang="zh-CN" altLang="en-US" sz="2000" dirty="0" smtClean="0">
                <a:solidFill>
                  <a:srgbClr val="00B050"/>
                </a:solidFill>
              </a:rPr>
              <a:t>文本与框的内间距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9     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android:text</a:t>
            </a:r>
            <a:r>
              <a:rPr lang="en-US" altLang="zh-CN" sz="2000" dirty="0" smtClean="0">
                <a:solidFill>
                  <a:srgbClr val="00B050"/>
                </a:solidFill>
              </a:rPr>
              <a:t>=”</a:t>
            </a:r>
            <a:r>
              <a:rPr lang="zh-CN" altLang="en-US" sz="2000" dirty="0" smtClean="0">
                <a:solidFill>
                  <a:srgbClr val="00B050"/>
                </a:solidFill>
              </a:rPr>
              <a:t>这里是一个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TextView</a:t>
            </a:r>
            <a:r>
              <a:rPr lang="zh-CN" altLang="en-US" sz="2000" dirty="0" smtClean="0">
                <a:solidFill>
                  <a:srgbClr val="00B050"/>
                </a:solidFill>
              </a:rPr>
              <a:t>，可以直接看到显示结果！</a:t>
            </a:r>
            <a:r>
              <a:rPr lang="en-US" altLang="zh-CN" sz="2000" dirty="0" smtClean="0">
                <a:solidFill>
                  <a:srgbClr val="00B050"/>
                </a:solidFill>
              </a:rPr>
              <a:t>“ </a:t>
            </a:r>
          </a:p>
          <a:p>
            <a:r>
              <a:rPr lang="en-US" altLang="zh-CN" sz="2000" dirty="0" smtClean="0">
                <a:solidFill>
                  <a:srgbClr val="00B050"/>
                </a:solidFill>
              </a:rPr>
              <a:t>                                                                                       / /</a:t>
            </a:r>
            <a:r>
              <a:rPr lang="zh-CN" altLang="en-US" sz="2000" dirty="0" smtClean="0">
                <a:solidFill>
                  <a:srgbClr val="00B050"/>
                </a:solidFill>
              </a:rPr>
              <a:t>文本内容</a:t>
            </a:r>
            <a:r>
              <a:rPr lang="en-US" altLang="zh-CN" sz="2000" dirty="0" smtClean="0">
                <a:solidFill>
                  <a:srgbClr val="00B050"/>
                </a:solidFill>
              </a:rPr>
              <a:t/>
            </a:r>
            <a:br>
              <a:rPr lang="en-US" altLang="zh-CN" sz="2000" dirty="0" smtClean="0">
                <a:solidFill>
                  <a:srgbClr val="00B050"/>
                </a:solidFill>
              </a:rPr>
            </a:br>
            <a:r>
              <a:rPr lang="en-US" altLang="zh-CN" sz="2000" dirty="0" smtClean="0">
                <a:solidFill>
                  <a:srgbClr val="00B050"/>
                </a:solidFill>
              </a:rPr>
              <a:t>10 /&gt;</a:t>
            </a:r>
            <a:r>
              <a:rPr lang="zh-CN" altLang="en-US" sz="2000" dirty="0" smtClean="0">
                <a:solidFill>
                  <a:srgbClr val="00B050"/>
                </a:solidFill>
              </a:rPr>
              <a:t>                                                                         </a:t>
            </a:r>
            <a:r>
              <a:rPr lang="en-US" altLang="zh-CN" sz="2000" dirty="0" smtClean="0">
                <a:solidFill>
                  <a:srgbClr val="00B050"/>
                </a:solidFill>
              </a:rPr>
              <a:t>//</a:t>
            </a:r>
            <a:r>
              <a:rPr lang="zh-CN" altLang="en-US" sz="2000" dirty="0" smtClean="0">
                <a:solidFill>
                  <a:srgbClr val="00B050"/>
                </a:solidFill>
              </a:rPr>
              <a:t>结束标志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78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809" y="746585"/>
            <a:ext cx="31810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>
              <a:buFontTx/>
              <a:buBlip>
                <a:blip r:embed="rId2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Button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控件按钮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9472" y="1457965"/>
            <a:ext cx="11012557" cy="605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30000"/>
              </a:lnSpc>
              <a:spcBef>
                <a:spcPts val="600"/>
              </a:spcBef>
              <a:buClr>
                <a:srgbClr val="3B3B3B">
                  <a:lumMod val="75000"/>
                  <a:lumOff val="25000"/>
                </a:srgbClr>
              </a:buClr>
              <a:buFontTx/>
              <a:buBlip>
                <a:blip r:embed="rId3"/>
              </a:buBlip>
              <a:defRPr/>
            </a:pP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Button 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继承了 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TextView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，其主要的作用是在界面上生成一个按钮，当需要用户点击界面某个区域来产生特定的行为时，就可以使用 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Button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。用户点击这个按钮后将会触发一个 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onClick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事件，还要为按钮添加 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setOnClickListener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方法才能真正实现完整的事件监听。在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文件中进行编写关联。 </a:t>
            </a:r>
            <a:r>
              <a:rPr lang="zh-CN" altLang="en-US" sz="2800" dirty="0" smtClean="0">
                <a:solidFill>
                  <a:prstClr val="black"/>
                </a:solidFill>
              </a:rPr>
              <a:t/>
            </a:r>
            <a:br>
              <a:rPr lang="zh-CN" altLang="en-US" sz="2800" dirty="0" smtClean="0">
                <a:solidFill>
                  <a:prstClr val="black"/>
                </a:solidFill>
              </a:rPr>
            </a:br>
            <a:endParaRPr lang="en-US" altLang="zh-CN" sz="28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rgbClr val="3B3B3B">
                  <a:lumMod val="75000"/>
                  <a:lumOff val="25000"/>
                </a:srgbClr>
              </a:buClr>
              <a:buFontTx/>
              <a:buBlip>
                <a:blip r:embed="rId3"/>
              </a:buBlip>
              <a:defRPr/>
            </a:pP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Button 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控件位于 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Android.widget.Button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类中，如果 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Java 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代码中使用这个控件，需要在头部添加“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import </a:t>
            </a:r>
            <a:r>
              <a:rPr lang="en-US" altLang="zh-CN" sz="2000" b="1" dirty="0" err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android.widget.Button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;”</a:t>
            </a:r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语句 。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2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Clr>
                <a:srgbClr val="3B3B3B">
                  <a:lumMod val="75000"/>
                  <a:lumOff val="25000"/>
                </a:srgbClr>
              </a:buClr>
              <a:defRPr/>
            </a:pPr>
            <a:endParaRPr lang="en-US" altLang="zh-CN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65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b758c575d3afaa4a23037e74bea4a653611b5f"/>
</p:tagLst>
</file>

<file path=ppt/theme/theme1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7752bbfa320e" id="{51E7FE94-ED82-9C47-9415-5804914EE3A5}" vid="{3E6DB209-616C-474D-9E12-7CA91B713888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57752bbfa320e</Template>
  <TotalTime>0</TotalTime>
  <Words>1838</Words>
  <Application>Microsoft Office PowerPoint</Application>
  <PresentationFormat>自定义</PresentationFormat>
  <Paragraphs>264</Paragraphs>
  <Slides>22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2016-11-09T04:34:49Z</cp:lastPrinted>
  <dcterms:created xsi:type="dcterms:W3CDTF">2016-11-03T09:47:20Z</dcterms:created>
  <dcterms:modified xsi:type="dcterms:W3CDTF">2018-01-03T09:01:29Z</dcterms:modified>
</cp:coreProperties>
</file>