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sldIdLst>
    <p:sldId id="256" r:id="rId2"/>
    <p:sldId id="316" r:id="rId3"/>
    <p:sldId id="312" r:id="rId4"/>
    <p:sldId id="276" r:id="rId5"/>
    <p:sldId id="257" r:id="rId6"/>
    <p:sldId id="258" r:id="rId7"/>
    <p:sldId id="259" r:id="rId8"/>
    <p:sldId id="294" r:id="rId9"/>
    <p:sldId id="263" r:id="rId10"/>
    <p:sldId id="264" r:id="rId11"/>
    <p:sldId id="265" r:id="rId12"/>
    <p:sldId id="313" r:id="rId13"/>
    <p:sldId id="278" r:id="rId14"/>
    <p:sldId id="279" r:id="rId15"/>
    <p:sldId id="280" r:id="rId16"/>
    <p:sldId id="281" r:id="rId17"/>
    <p:sldId id="282" r:id="rId18"/>
    <p:sldId id="318" r:id="rId19"/>
    <p:sldId id="283" r:id="rId20"/>
    <p:sldId id="284" r:id="rId21"/>
    <p:sldId id="285" r:id="rId22"/>
    <p:sldId id="286" r:id="rId23"/>
    <p:sldId id="287" r:id="rId24"/>
    <p:sldId id="295" r:id="rId25"/>
    <p:sldId id="296" r:id="rId26"/>
    <p:sldId id="297" r:id="rId27"/>
    <p:sldId id="291" r:id="rId28"/>
    <p:sldId id="319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10C7F74-15FA-483C-8A00-593FA3FF4FF7}">
          <p14:sldIdLst>
            <p14:sldId id="256"/>
            <p14:sldId id="316"/>
          </p14:sldIdLst>
        </p14:section>
        <p14:section name="窗体控件 &amp; ActiveX控件" id="{23F26212-1D28-4BAF-98A5-9CC973CD77D4}">
          <p14:sldIdLst>
            <p14:sldId id="312"/>
            <p14:sldId id="276"/>
            <p14:sldId id="257"/>
            <p14:sldId id="258"/>
            <p14:sldId id="259"/>
            <p14:sldId id="294"/>
            <p14:sldId id="263"/>
            <p14:sldId id="264"/>
            <p14:sldId id="265"/>
          </p14:sldIdLst>
        </p14:section>
        <p14:section name="用户窗体" id="{3B779C75-B7FE-42BC-B62D-9477D192E34B}">
          <p14:sldIdLst>
            <p14:sldId id="313"/>
            <p14:sldId id="278"/>
            <p14:sldId id="279"/>
            <p14:sldId id="280"/>
            <p14:sldId id="281"/>
            <p14:sldId id="282"/>
            <p14:sldId id="318"/>
            <p14:sldId id="283"/>
            <p14:sldId id="284"/>
            <p14:sldId id="285"/>
            <p14:sldId id="286"/>
            <p14:sldId id="287"/>
            <p14:sldId id="295"/>
            <p14:sldId id="296"/>
            <p14:sldId id="297"/>
            <p14:sldId id="291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336600"/>
    <a:srgbClr val="663300"/>
    <a:srgbClr val="FF3300"/>
    <a:srgbClr val="FF33CC"/>
    <a:srgbClr val="6600CC"/>
    <a:srgbClr val="FF0066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4F0C11-CFE2-4E3C-8E67-5A8FB7FB871F}" type="doc">
      <dgm:prSet loTypeId="urn:microsoft.com/office/officeart/2008/layout/VerticalCurvedList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14C1EDF7-978F-4490-8224-0B0E7375979B}">
      <dgm:prSet phldrT="[文本]"/>
      <dgm:spPr/>
      <dgm:t>
        <a:bodyPr/>
        <a:lstStyle/>
        <a:p>
          <a:r>
            <a:rPr lang="zh-CN" altLang="en-US" dirty="0"/>
            <a:t>窗体控件</a:t>
          </a:r>
        </a:p>
      </dgm:t>
    </dgm:pt>
    <dgm:pt modelId="{9348E0B2-860D-4454-A4DA-369640E06DF5}" type="parTrans" cxnId="{167593C4-7006-47C1-BAF3-E421042CFB84}">
      <dgm:prSet/>
      <dgm:spPr/>
      <dgm:t>
        <a:bodyPr/>
        <a:lstStyle/>
        <a:p>
          <a:endParaRPr lang="zh-CN" altLang="en-US"/>
        </a:p>
      </dgm:t>
    </dgm:pt>
    <dgm:pt modelId="{D34FCF6A-DF10-451E-8D1A-3D898DE023A7}" type="sibTrans" cxnId="{167593C4-7006-47C1-BAF3-E421042CFB84}">
      <dgm:prSet/>
      <dgm:spPr/>
      <dgm:t>
        <a:bodyPr/>
        <a:lstStyle/>
        <a:p>
          <a:endParaRPr lang="zh-CN" altLang="en-US"/>
        </a:p>
      </dgm:t>
    </dgm:pt>
    <dgm:pt modelId="{66F80381-8A90-4F87-9B18-704DB4B57F86}">
      <dgm:prSet phldrT="[文本]"/>
      <dgm:spPr/>
      <dgm:t>
        <a:bodyPr/>
        <a:lstStyle/>
        <a:p>
          <a:r>
            <a:rPr lang="en-US" altLang="zh-CN" dirty="0"/>
            <a:t>ActiveX</a:t>
          </a:r>
          <a:r>
            <a:rPr lang="zh-CN" altLang="en-US" dirty="0"/>
            <a:t>控件</a:t>
          </a:r>
        </a:p>
      </dgm:t>
    </dgm:pt>
    <dgm:pt modelId="{6573AD0F-7E7C-4CA8-8D25-05A43C0B4C6A}" type="parTrans" cxnId="{8C85FEAF-BD0A-499E-8311-02958E2B1838}">
      <dgm:prSet/>
      <dgm:spPr/>
      <dgm:t>
        <a:bodyPr/>
        <a:lstStyle/>
        <a:p>
          <a:endParaRPr lang="zh-CN" altLang="en-US"/>
        </a:p>
      </dgm:t>
    </dgm:pt>
    <dgm:pt modelId="{CF09CD45-7714-4A90-8C27-1223CEBBD0C2}" type="sibTrans" cxnId="{8C85FEAF-BD0A-499E-8311-02958E2B1838}">
      <dgm:prSet/>
      <dgm:spPr/>
      <dgm:t>
        <a:bodyPr/>
        <a:lstStyle/>
        <a:p>
          <a:endParaRPr lang="zh-CN" altLang="en-US"/>
        </a:p>
      </dgm:t>
    </dgm:pt>
    <dgm:pt modelId="{3FEF0075-482C-4222-9779-9DC100C7AB58}">
      <dgm:prSet phldrT="[文本]"/>
      <dgm:spPr/>
      <dgm:t>
        <a:bodyPr/>
        <a:lstStyle/>
        <a:p>
          <a:r>
            <a:rPr lang="zh-CN" altLang="en-US" dirty="0"/>
            <a:t>用户窗体</a:t>
          </a:r>
        </a:p>
      </dgm:t>
    </dgm:pt>
    <dgm:pt modelId="{3B008AF5-2B39-49E4-BB7F-778720E7B52B}" type="parTrans" cxnId="{EBF233F3-35E7-4469-940D-97A5DA50962F}">
      <dgm:prSet/>
      <dgm:spPr/>
      <dgm:t>
        <a:bodyPr/>
        <a:lstStyle/>
        <a:p>
          <a:endParaRPr lang="zh-CN" altLang="en-US"/>
        </a:p>
      </dgm:t>
    </dgm:pt>
    <dgm:pt modelId="{B62DBE3A-9D10-4AA7-AFFE-1F864CD62DFA}" type="sibTrans" cxnId="{EBF233F3-35E7-4469-940D-97A5DA50962F}">
      <dgm:prSet/>
      <dgm:spPr/>
      <dgm:t>
        <a:bodyPr/>
        <a:lstStyle/>
        <a:p>
          <a:endParaRPr lang="zh-CN" altLang="en-US"/>
        </a:p>
      </dgm:t>
    </dgm:pt>
    <dgm:pt modelId="{391BA0E5-F641-4117-8EEE-C105C58849DE}" type="pres">
      <dgm:prSet presAssocID="{E34F0C11-CFE2-4E3C-8E67-5A8FB7FB871F}" presName="Name0" presStyleCnt="0">
        <dgm:presLayoutVars>
          <dgm:chMax val="7"/>
          <dgm:chPref val="7"/>
          <dgm:dir/>
        </dgm:presLayoutVars>
      </dgm:prSet>
      <dgm:spPr/>
    </dgm:pt>
    <dgm:pt modelId="{4D64602D-5F41-48BE-8F3A-44AF2DEFF9A5}" type="pres">
      <dgm:prSet presAssocID="{E34F0C11-CFE2-4E3C-8E67-5A8FB7FB871F}" presName="Name1" presStyleCnt="0"/>
      <dgm:spPr/>
    </dgm:pt>
    <dgm:pt modelId="{CC3A50A8-94E8-4045-8767-719939AB68EE}" type="pres">
      <dgm:prSet presAssocID="{E34F0C11-CFE2-4E3C-8E67-5A8FB7FB871F}" presName="cycle" presStyleCnt="0"/>
      <dgm:spPr/>
    </dgm:pt>
    <dgm:pt modelId="{D657C71D-EFAA-4C0C-A189-1A2221AD92DE}" type="pres">
      <dgm:prSet presAssocID="{E34F0C11-CFE2-4E3C-8E67-5A8FB7FB871F}" presName="srcNode" presStyleLbl="node1" presStyleIdx="0" presStyleCnt="3"/>
      <dgm:spPr/>
    </dgm:pt>
    <dgm:pt modelId="{437DC8A1-2C84-4ADF-B0CB-CFEA754FD05D}" type="pres">
      <dgm:prSet presAssocID="{E34F0C11-CFE2-4E3C-8E67-5A8FB7FB871F}" presName="conn" presStyleLbl="parChTrans1D2" presStyleIdx="0" presStyleCnt="1"/>
      <dgm:spPr/>
    </dgm:pt>
    <dgm:pt modelId="{814266FC-3CDE-4246-AA9C-7591A74577CF}" type="pres">
      <dgm:prSet presAssocID="{E34F0C11-CFE2-4E3C-8E67-5A8FB7FB871F}" presName="extraNode" presStyleLbl="node1" presStyleIdx="0" presStyleCnt="3"/>
      <dgm:spPr/>
    </dgm:pt>
    <dgm:pt modelId="{52A90F32-4FE5-4D0B-939F-1602C0590231}" type="pres">
      <dgm:prSet presAssocID="{E34F0C11-CFE2-4E3C-8E67-5A8FB7FB871F}" presName="dstNode" presStyleLbl="node1" presStyleIdx="0" presStyleCnt="3"/>
      <dgm:spPr/>
    </dgm:pt>
    <dgm:pt modelId="{F35094BA-0551-4C14-B8A2-AE4C867E3E3C}" type="pres">
      <dgm:prSet presAssocID="{14C1EDF7-978F-4490-8224-0B0E7375979B}" presName="text_1" presStyleLbl="node1" presStyleIdx="0" presStyleCnt="3">
        <dgm:presLayoutVars>
          <dgm:bulletEnabled val="1"/>
        </dgm:presLayoutVars>
      </dgm:prSet>
      <dgm:spPr/>
    </dgm:pt>
    <dgm:pt modelId="{1DF57AA8-41C5-406A-A4A2-50E4F4EAD397}" type="pres">
      <dgm:prSet presAssocID="{14C1EDF7-978F-4490-8224-0B0E7375979B}" presName="accent_1" presStyleCnt="0"/>
      <dgm:spPr/>
    </dgm:pt>
    <dgm:pt modelId="{CE7089CD-AA4F-4C0B-BABF-D780EA7926A7}" type="pres">
      <dgm:prSet presAssocID="{14C1EDF7-978F-4490-8224-0B0E7375979B}" presName="accentRepeatNode" presStyleLbl="solidFgAcc1" presStyleIdx="0" presStyleCnt="3"/>
      <dgm:spPr/>
    </dgm:pt>
    <dgm:pt modelId="{40530947-2131-4333-AE3A-DF452481BAD7}" type="pres">
      <dgm:prSet presAssocID="{66F80381-8A90-4F87-9B18-704DB4B57F86}" presName="text_2" presStyleLbl="node1" presStyleIdx="1" presStyleCnt="3">
        <dgm:presLayoutVars>
          <dgm:bulletEnabled val="1"/>
        </dgm:presLayoutVars>
      </dgm:prSet>
      <dgm:spPr/>
    </dgm:pt>
    <dgm:pt modelId="{7BF798B8-8837-4E36-A58A-611C639CBB88}" type="pres">
      <dgm:prSet presAssocID="{66F80381-8A90-4F87-9B18-704DB4B57F86}" presName="accent_2" presStyleCnt="0"/>
      <dgm:spPr/>
    </dgm:pt>
    <dgm:pt modelId="{A0747291-C9F5-49A5-97B4-164D4F06DB2D}" type="pres">
      <dgm:prSet presAssocID="{66F80381-8A90-4F87-9B18-704DB4B57F86}" presName="accentRepeatNode" presStyleLbl="solidFgAcc1" presStyleIdx="1" presStyleCnt="3"/>
      <dgm:spPr/>
    </dgm:pt>
    <dgm:pt modelId="{4D8364EF-FCD3-43AF-907A-2020B3B064C4}" type="pres">
      <dgm:prSet presAssocID="{3FEF0075-482C-4222-9779-9DC100C7AB58}" presName="text_3" presStyleLbl="node1" presStyleIdx="2" presStyleCnt="3">
        <dgm:presLayoutVars>
          <dgm:bulletEnabled val="1"/>
        </dgm:presLayoutVars>
      </dgm:prSet>
      <dgm:spPr/>
    </dgm:pt>
    <dgm:pt modelId="{82D44BB6-44DE-4EFE-8C7E-894261762F9F}" type="pres">
      <dgm:prSet presAssocID="{3FEF0075-482C-4222-9779-9DC100C7AB58}" presName="accent_3" presStyleCnt="0"/>
      <dgm:spPr/>
    </dgm:pt>
    <dgm:pt modelId="{7F525433-6C99-4AED-BD9D-2DB49ADCE4D1}" type="pres">
      <dgm:prSet presAssocID="{3FEF0075-482C-4222-9779-9DC100C7AB58}" presName="accentRepeatNode" presStyleLbl="solidFgAcc1" presStyleIdx="2" presStyleCnt="3"/>
      <dgm:spPr/>
    </dgm:pt>
  </dgm:ptLst>
  <dgm:cxnLst>
    <dgm:cxn modelId="{EBC9040F-987B-4B98-AFAA-9A3955F4D8D5}" type="presOf" srcId="{D34FCF6A-DF10-451E-8D1A-3D898DE023A7}" destId="{437DC8A1-2C84-4ADF-B0CB-CFEA754FD05D}" srcOrd="0" destOrd="0" presId="urn:microsoft.com/office/officeart/2008/layout/VerticalCurvedList"/>
    <dgm:cxn modelId="{48F9E52A-882C-4AF6-9327-34233BACBBCB}" type="presOf" srcId="{14C1EDF7-978F-4490-8224-0B0E7375979B}" destId="{F35094BA-0551-4C14-B8A2-AE4C867E3E3C}" srcOrd="0" destOrd="0" presId="urn:microsoft.com/office/officeart/2008/layout/VerticalCurvedList"/>
    <dgm:cxn modelId="{4243D347-B1F2-48C8-8139-C166F30EBC39}" type="presOf" srcId="{3FEF0075-482C-4222-9779-9DC100C7AB58}" destId="{4D8364EF-FCD3-43AF-907A-2020B3B064C4}" srcOrd="0" destOrd="0" presId="urn:microsoft.com/office/officeart/2008/layout/VerticalCurvedList"/>
    <dgm:cxn modelId="{8C85FEAF-BD0A-499E-8311-02958E2B1838}" srcId="{E34F0C11-CFE2-4E3C-8E67-5A8FB7FB871F}" destId="{66F80381-8A90-4F87-9B18-704DB4B57F86}" srcOrd="1" destOrd="0" parTransId="{6573AD0F-7E7C-4CA8-8D25-05A43C0B4C6A}" sibTransId="{CF09CD45-7714-4A90-8C27-1223CEBBD0C2}"/>
    <dgm:cxn modelId="{167593C4-7006-47C1-BAF3-E421042CFB84}" srcId="{E34F0C11-CFE2-4E3C-8E67-5A8FB7FB871F}" destId="{14C1EDF7-978F-4490-8224-0B0E7375979B}" srcOrd="0" destOrd="0" parTransId="{9348E0B2-860D-4454-A4DA-369640E06DF5}" sibTransId="{D34FCF6A-DF10-451E-8D1A-3D898DE023A7}"/>
    <dgm:cxn modelId="{44DC42D0-5A6E-4ED9-8D55-51F3C187A6BC}" type="presOf" srcId="{66F80381-8A90-4F87-9B18-704DB4B57F86}" destId="{40530947-2131-4333-AE3A-DF452481BAD7}" srcOrd="0" destOrd="0" presId="urn:microsoft.com/office/officeart/2008/layout/VerticalCurvedList"/>
    <dgm:cxn modelId="{3C1E3BEB-BD03-445D-87AD-7B08FED609FA}" type="presOf" srcId="{E34F0C11-CFE2-4E3C-8E67-5A8FB7FB871F}" destId="{391BA0E5-F641-4117-8EEE-C105C58849DE}" srcOrd="0" destOrd="0" presId="urn:microsoft.com/office/officeart/2008/layout/VerticalCurvedList"/>
    <dgm:cxn modelId="{EBF233F3-35E7-4469-940D-97A5DA50962F}" srcId="{E34F0C11-CFE2-4E3C-8E67-5A8FB7FB871F}" destId="{3FEF0075-482C-4222-9779-9DC100C7AB58}" srcOrd="2" destOrd="0" parTransId="{3B008AF5-2B39-49E4-BB7F-778720E7B52B}" sibTransId="{B62DBE3A-9D10-4AA7-AFFE-1F864CD62DFA}"/>
    <dgm:cxn modelId="{472D323E-D6C6-42B2-B410-2A44458E8D4A}" type="presParOf" srcId="{391BA0E5-F641-4117-8EEE-C105C58849DE}" destId="{4D64602D-5F41-48BE-8F3A-44AF2DEFF9A5}" srcOrd="0" destOrd="0" presId="urn:microsoft.com/office/officeart/2008/layout/VerticalCurvedList"/>
    <dgm:cxn modelId="{38030426-270E-435C-B50E-302FE8947C0F}" type="presParOf" srcId="{4D64602D-5F41-48BE-8F3A-44AF2DEFF9A5}" destId="{CC3A50A8-94E8-4045-8767-719939AB68EE}" srcOrd="0" destOrd="0" presId="urn:microsoft.com/office/officeart/2008/layout/VerticalCurvedList"/>
    <dgm:cxn modelId="{5E603A12-81A8-479B-BC2E-C7BC513DDBAE}" type="presParOf" srcId="{CC3A50A8-94E8-4045-8767-719939AB68EE}" destId="{D657C71D-EFAA-4C0C-A189-1A2221AD92DE}" srcOrd="0" destOrd="0" presId="urn:microsoft.com/office/officeart/2008/layout/VerticalCurvedList"/>
    <dgm:cxn modelId="{05EF628C-8BDC-4905-A580-1BDF1CC519F1}" type="presParOf" srcId="{CC3A50A8-94E8-4045-8767-719939AB68EE}" destId="{437DC8A1-2C84-4ADF-B0CB-CFEA754FD05D}" srcOrd="1" destOrd="0" presId="urn:microsoft.com/office/officeart/2008/layout/VerticalCurvedList"/>
    <dgm:cxn modelId="{3365FF26-979A-4C6D-803A-59541AB5EBCD}" type="presParOf" srcId="{CC3A50A8-94E8-4045-8767-719939AB68EE}" destId="{814266FC-3CDE-4246-AA9C-7591A74577CF}" srcOrd="2" destOrd="0" presId="urn:microsoft.com/office/officeart/2008/layout/VerticalCurvedList"/>
    <dgm:cxn modelId="{A6AB8A34-C9B7-468F-A546-9F521F61B2A3}" type="presParOf" srcId="{CC3A50A8-94E8-4045-8767-719939AB68EE}" destId="{52A90F32-4FE5-4D0B-939F-1602C0590231}" srcOrd="3" destOrd="0" presId="urn:microsoft.com/office/officeart/2008/layout/VerticalCurvedList"/>
    <dgm:cxn modelId="{AD8C87EB-E191-4717-B790-C1B7F1BE1F20}" type="presParOf" srcId="{4D64602D-5F41-48BE-8F3A-44AF2DEFF9A5}" destId="{F35094BA-0551-4C14-B8A2-AE4C867E3E3C}" srcOrd="1" destOrd="0" presId="urn:microsoft.com/office/officeart/2008/layout/VerticalCurvedList"/>
    <dgm:cxn modelId="{F0005BE4-09B0-4553-BD1F-0F018F8BD88A}" type="presParOf" srcId="{4D64602D-5F41-48BE-8F3A-44AF2DEFF9A5}" destId="{1DF57AA8-41C5-406A-A4A2-50E4F4EAD397}" srcOrd="2" destOrd="0" presId="urn:microsoft.com/office/officeart/2008/layout/VerticalCurvedList"/>
    <dgm:cxn modelId="{56979B36-6279-42FB-A3BF-87B8A7821600}" type="presParOf" srcId="{1DF57AA8-41C5-406A-A4A2-50E4F4EAD397}" destId="{CE7089CD-AA4F-4C0B-BABF-D780EA7926A7}" srcOrd="0" destOrd="0" presId="urn:microsoft.com/office/officeart/2008/layout/VerticalCurvedList"/>
    <dgm:cxn modelId="{7BF5AC85-6A6E-4D6F-B95A-CF224DA88801}" type="presParOf" srcId="{4D64602D-5F41-48BE-8F3A-44AF2DEFF9A5}" destId="{40530947-2131-4333-AE3A-DF452481BAD7}" srcOrd="3" destOrd="0" presId="urn:microsoft.com/office/officeart/2008/layout/VerticalCurvedList"/>
    <dgm:cxn modelId="{665544BF-5E23-400C-B3E0-7CB03A6E9A47}" type="presParOf" srcId="{4D64602D-5F41-48BE-8F3A-44AF2DEFF9A5}" destId="{7BF798B8-8837-4E36-A58A-611C639CBB88}" srcOrd="4" destOrd="0" presId="urn:microsoft.com/office/officeart/2008/layout/VerticalCurvedList"/>
    <dgm:cxn modelId="{3320E95B-EC0E-489A-A64E-DB9940E41236}" type="presParOf" srcId="{7BF798B8-8837-4E36-A58A-611C639CBB88}" destId="{A0747291-C9F5-49A5-97B4-164D4F06DB2D}" srcOrd="0" destOrd="0" presId="urn:microsoft.com/office/officeart/2008/layout/VerticalCurvedList"/>
    <dgm:cxn modelId="{DEEB7FAF-99B0-419A-9A74-71424547BA60}" type="presParOf" srcId="{4D64602D-5F41-48BE-8F3A-44AF2DEFF9A5}" destId="{4D8364EF-FCD3-43AF-907A-2020B3B064C4}" srcOrd="5" destOrd="0" presId="urn:microsoft.com/office/officeart/2008/layout/VerticalCurvedList"/>
    <dgm:cxn modelId="{DAA0E510-C824-4E54-AC44-A60D86F5620E}" type="presParOf" srcId="{4D64602D-5F41-48BE-8F3A-44AF2DEFF9A5}" destId="{82D44BB6-44DE-4EFE-8C7E-894261762F9F}" srcOrd="6" destOrd="0" presId="urn:microsoft.com/office/officeart/2008/layout/VerticalCurvedList"/>
    <dgm:cxn modelId="{83BF8BF1-7A5F-4300-9DA6-B3614AA8B4AF}" type="presParOf" srcId="{82D44BB6-44DE-4EFE-8C7E-894261762F9F}" destId="{7F525433-6C99-4AED-BD9D-2DB49ADCE4D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D09DB2-176E-4DA1-BFBD-514DDE4DA56A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F649BA40-5B85-4558-AE92-103197E1BDE6}">
      <dgm:prSet phldrT="[文本]"/>
      <dgm:spPr/>
      <dgm:t>
        <a:bodyPr anchor="ctr" anchorCtr="0"/>
        <a:lstStyle/>
        <a:p>
          <a:pPr algn="just"/>
          <a:r>
            <a:rPr lang="zh-CN" altLang="en-US" dirty="0"/>
            <a:t>与窗体控件的区别</a:t>
          </a:r>
        </a:p>
      </dgm:t>
    </dgm:pt>
    <dgm:pt modelId="{FF0B8E21-06D1-423D-9E80-B29ACFAEEE74}" type="parTrans" cxnId="{A09759B1-912B-4964-A1BD-6F9332AF4F98}">
      <dgm:prSet/>
      <dgm:spPr/>
      <dgm:t>
        <a:bodyPr/>
        <a:lstStyle/>
        <a:p>
          <a:endParaRPr lang="zh-CN" altLang="en-US"/>
        </a:p>
      </dgm:t>
    </dgm:pt>
    <dgm:pt modelId="{19B60EC3-307E-4E1C-BC9E-C30FBF2CD112}" type="sibTrans" cxnId="{A09759B1-912B-4964-A1BD-6F9332AF4F98}">
      <dgm:prSet/>
      <dgm:spPr/>
      <dgm:t>
        <a:bodyPr/>
        <a:lstStyle/>
        <a:p>
          <a:endParaRPr lang="zh-CN" altLang="en-US"/>
        </a:p>
      </dgm:t>
    </dgm:pt>
    <dgm:pt modelId="{2191B02F-2084-43B5-B743-AB3243484A0C}">
      <dgm:prSet/>
      <dgm:spPr/>
      <dgm:t>
        <a:bodyPr/>
        <a:lstStyle/>
        <a:p>
          <a:r>
            <a:rPr lang="zh-CN" altLang="en-US" dirty="0">
              <a:solidFill>
                <a:srgbClr val="FF3300"/>
              </a:solidFill>
            </a:rPr>
            <a:t>不</a:t>
          </a:r>
          <a:r>
            <a:rPr lang="zh-CN" altLang="en-US" dirty="0"/>
            <a:t>是</a:t>
          </a:r>
          <a:r>
            <a:rPr lang="zh-CN" altLang="en-US" dirty="0">
              <a:solidFill>
                <a:srgbClr val="FF3300"/>
              </a:solidFill>
            </a:rPr>
            <a:t>靠</a:t>
          </a:r>
          <a:r>
            <a:rPr lang="zh-CN" altLang="en-US" dirty="0"/>
            <a:t>建立与之相关的</a:t>
          </a:r>
          <a:r>
            <a:rPr lang="zh-CN" altLang="en-US" dirty="0">
              <a:solidFill>
                <a:srgbClr val="FF3300"/>
              </a:solidFill>
            </a:rPr>
            <a:t>“宏”</a:t>
          </a:r>
          <a:r>
            <a:rPr lang="zh-CN" altLang="en-US" dirty="0"/>
            <a:t>来使用的</a:t>
          </a:r>
        </a:p>
      </dgm:t>
    </dgm:pt>
    <dgm:pt modelId="{B00B4917-38CA-4D29-B0EC-3936340BA04B}" type="parTrans" cxnId="{A8877B9A-4ECF-42DA-9C8E-BE750E52DC0C}">
      <dgm:prSet/>
      <dgm:spPr/>
      <dgm:t>
        <a:bodyPr/>
        <a:lstStyle/>
        <a:p>
          <a:endParaRPr lang="zh-CN" altLang="en-US"/>
        </a:p>
      </dgm:t>
    </dgm:pt>
    <dgm:pt modelId="{F4CD52BC-A8A0-4A36-881A-6E2126074EE8}" type="sibTrans" cxnId="{A8877B9A-4ECF-42DA-9C8E-BE750E52DC0C}">
      <dgm:prSet/>
      <dgm:spPr/>
      <dgm:t>
        <a:bodyPr/>
        <a:lstStyle/>
        <a:p>
          <a:endParaRPr lang="zh-CN" altLang="en-US"/>
        </a:p>
      </dgm:t>
    </dgm:pt>
    <dgm:pt modelId="{721B0E15-5316-4520-AF6C-F52FAA8D0E30}">
      <dgm:prSet/>
      <dgm:spPr/>
      <dgm:t>
        <a:bodyPr/>
        <a:lstStyle/>
        <a:p>
          <a:r>
            <a:rPr lang="en-US" altLang="zh-CN" dirty="0"/>
            <a:t>ActiveX</a:t>
          </a:r>
          <a:r>
            <a:rPr lang="zh-CN" altLang="en-US" dirty="0"/>
            <a:t>控件</a:t>
          </a:r>
          <a:r>
            <a:rPr lang="zh-CN" altLang="en-US" dirty="0">
              <a:solidFill>
                <a:srgbClr val="6600CC"/>
              </a:solidFill>
            </a:rPr>
            <a:t>有自己的属性和事件过程</a:t>
          </a:r>
        </a:p>
      </dgm:t>
    </dgm:pt>
    <dgm:pt modelId="{948E8422-07B7-4914-A469-76ADB51146C7}" type="parTrans" cxnId="{4F2D70BB-C45D-4A39-AFDD-F92512FBF85F}">
      <dgm:prSet/>
      <dgm:spPr/>
      <dgm:t>
        <a:bodyPr/>
        <a:lstStyle/>
        <a:p>
          <a:endParaRPr lang="zh-CN" altLang="en-US"/>
        </a:p>
      </dgm:t>
    </dgm:pt>
    <dgm:pt modelId="{EB857943-CDF3-4219-BA0D-40E4DEEE12B6}" type="sibTrans" cxnId="{4F2D70BB-C45D-4A39-AFDD-F92512FBF85F}">
      <dgm:prSet/>
      <dgm:spPr/>
      <dgm:t>
        <a:bodyPr/>
        <a:lstStyle/>
        <a:p>
          <a:endParaRPr lang="zh-CN" altLang="en-US"/>
        </a:p>
      </dgm:t>
    </dgm:pt>
    <dgm:pt modelId="{5996F4FC-9EBE-435A-A017-8080BC03E8F3}">
      <dgm:prSet/>
      <dgm:spPr/>
      <dgm:t>
        <a:bodyPr/>
        <a:lstStyle/>
        <a:p>
          <a:r>
            <a:rPr lang="en-US" altLang="zh-CN" dirty="0"/>
            <a:t>ActiveX</a:t>
          </a:r>
          <a:r>
            <a:rPr lang="zh-CN" altLang="en-US" dirty="0"/>
            <a:t>控件</a:t>
          </a:r>
          <a:r>
            <a:rPr lang="zh-CN" altLang="en-US" dirty="0">
              <a:solidFill>
                <a:srgbClr val="FF3300"/>
              </a:solidFill>
            </a:rPr>
            <a:t>隶属于具体的工作表</a:t>
          </a:r>
        </a:p>
      </dgm:t>
    </dgm:pt>
    <dgm:pt modelId="{C6ADFC02-5E1B-443F-9DCF-8649E6A39106}" type="parTrans" cxnId="{9B3ED06B-2590-455D-BBBF-AB31FE882087}">
      <dgm:prSet/>
      <dgm:spPr/>
      <dgm:t>
        <a:bodyPr/>
        <a:lstStyle/>
        <a:p>
          <a:endParaRPr lang="zh-CN" altLang="en-US"/>
        </a:p>
      </dgm:t>
    </dgm:pt>
    <dgm:pt modelId="{87167C4A-0032-4A6C-9A67-DF7D8215A957}" type="sibTrans" cxnId="{9B3ED06B-2590-455D-BBBF-AB31FE882087}">
      <dgm:prSet/>
      <dgm:spPr/>
      <dgm:t>
        <a:bodyPr/>
        <a:lstStyle/>
        <a:p>
          <a:endParaRPr lang="zh-CN" altLang="en-US"/>
        </a:p>
      </dgm:t>
    </dgm:pt>
    <dgm:pt modelId="{278AE096-F09E-4C65-86CA-B753327AD482}" type="pres">
      <dgm:prSet presAssocID="{B7D09DB2-176E-4DA1-BFBD-514DDE4DA56A}" presName="vert0" presStyleCnt="0">
        <dgm:presLayoutVars>
          <dgm:dir/>
          <dgm:animOne val="branch"/>
          <dgm:animLvl val="lvl"/>
        </dgm:presLayoutVars>
      </dgm:prSet>
      <dgm:spPr/>
    </dgm:pt>
    <dgm:pt modelId="{99A5AB0D-D314-490F-B1E1-33FE58CEECF3}" type="pres">
      <dgm:prSet presAssocID="{F649BA40-5B85-4558-AE92-103197E1BDE6}" presName="thickLine" presStyleLbl="alignNode1" presStyleIdx="0" presStyleCnt="1"/>
      <dgm:spPr/>
    </dgm:pt>
    <dgm:pt modelId="{A24CD04A-BBA6-497C-B910-6326BD1D9CD0}" type="pres">
      <dgm:prSet presAssocID="{F649BA40-5B85-4558-AE92-103197E1BDE6}" presName="horz1" presStyleCnt="0"/>
      <dgm:spPr/>
    </dgm:pt>
    <dgm:pt modelId="{FDB5720E-D050-4878-9305-76F0EFC7A27E}" type="pres">
      <dgm:prSet presAssocID="{F649BA40-5B85-4558-AE92-103197E1BDE6}" presName="tx1" presStyleLbl="revTx" presStyleIdx="0" presStyleCnt="4"/>
      <dgm:spPr/>
    </dgm:pt>
    <dgm:pt modelId="{E7DA93C8-0798-4B6E-9B46-D7711C1D1989}" type="pres">
      <dgm:prSet presAssocID="{F649BA40-5B85-4558-AE92-103197E1BDE6}" presName="vert1" presStyleCnt="0"/>
      <dgm:spPr/>
    </dgm:pt>
    <dgm:pt modelId="{E3B3C443-AB85-4E7B-B3E5-77DC45441A92}" type="pres">
      <dgm:prSet presAssocID="{2191B02F-2084-43B5-B743-AB3243484A0C}" presName="vertSpace2a" presStyleCnt="0"/>
      <dgm:spPr/>
    </dgm:pt>
    <dgm:pt modelId="{220186AB-F4A2-4B9D-A781-B58FB99A3F71}" type="pres">
      <dgm:prSet presAssocID="{2191B02F-2084-43B5-B743-AB3243484A0C}" presName="horz2" presStyleCnt="0"/>
      <dgm:spPr/>
    </dgm:pt>
    <dgm:pt modelId="{F70DE63A-1BCD-4ED8-870D-74E94DCABF72}" type="pres">
      <dgm:prSet presAssocID="{2191B02F-2084-43B5-B743-AB3243484A0C}" presName="horzSpace2" presStyleCnt="0"/>
      <dgm:spPr/>
    </dgm:pt>
    <dgm:pt modelId="{96B6996E-1CD3-4E87-98FD-DC1FBD1E720B}" type="pres">
      <dgm:prSet presAssocID="{2191B02F-2084-43B5-B743-AB3243484A0C}" presName="tx2" presStyleLbl="revTx" presStyleIdx="1" presStyleCnt="4"/>
      <dgm:spPr/>
    </dgm:pt>
    <dgm:pt modelId="{67F442DB-6214-4687-8918-2028FAC97F42}" type="pres">
      <dgm:prSet presAssocID="{2191B02F-2084-43B5-B743-AB3243484A0C}" presName="vert2" presStyleCnt="0"/>
      <dgm:spPr/>
    </dgm:pt>
    <dgm:pt modelId="{38465CCD-8B4B-423C-A0B2-657F68644D71}" type="pres">
      <dgm:prSet presAssocID="{2191B02F-2084-43B5-B743-AB3243484A0C}" presName="thinLine2b" presStyleLbl="callout" presStyleIdx="0" presStyleCnt="3"/>
      <dgm:spPr/>
    </dgm:pt>
    <dgm:pt modelId="{CD1F2FFE-443D-4E3D-9A8E-B88AFD481728}" type="pres">
      <dgm:prSet presAssocID="{2191B02F-2084-43B5-B743-AB3243484A0C}" presName="vertSpace2b" presStyleCnt="0"/>
      <dgm:spPr/>
    </dgm:pt>
    <dgm:pt modelId="{5D6E89A4-52EC-4F52-B4DF-228FC78A6EC4}" type="pres">
      <dgm:prSet presAssocID="{721B0E15-5316-4520-AF6C-F52FAA8D0E30}" presName="horz2" presStyleCnt="0"/>
      <dgm:spPr/>
    </dgm:pt>
    <dgm:pt modelId="{20027112-BA82-42EF-9E7A-3A2DE93FDB2B}" type="pres">
      <dgm:prSet presAssocID="{721B0E15-5316-4520-AF6C-F52FAA8D0E30}" presName="horzSpace2" presStyleCnt="0"/>
      <dgm:spPr/>
    </dgm:pt>
    <dgm:pt modelId="{F1907BB9-A361-41D3-84BD-1C7F121F2A2D}" type="pres">
      <dgm:prSet presAssocID="{721B0E15-5316-4520-AF6C-F52FAA8D0E30}" presName="tx2" presStyleLbl="revTx" presStyleIdx="2" presStyleCnt="4"/>
      <dgm:spPr/>
    </dgm:pt>
    <dgm:pt modelId="{833BC2F2-7D66-4712-ADA0-79E73DD4AE91}" type="pres">
      <dgm:prSet presAssocID="{721B0E15-5316-4520-AF6C-F52FAA8D0E30}" presName="vert2" presStyleCnt="0"/>
      <dgm:spPr/>
    </dgm:pt>
    <dgm:pt modelId="{BA228E8F-3226-40FC-B22C-AF264E583B01}" type="pres">
      <dgm:prSet presAssocID="{721B0E15-5316-4520-AF6C-F52FAA8D0E30}" presName="thinLine2b" presStyleLbl="callout" presStyleIdx="1" presStyleCnt="3"/>
      <dgm:spPr/>
    </dgm:pt>
    <dgm:pt modelId="{2E4A1C81-ED31-4BC2-B404-CA7ABDCC9B1C}" type="pres">
      <dgm:prSet presAssocID="{721B0E15-5316-4520-AF6C-F52FAA8D0E30}" presName="vertSpace2b" presStyleCnt="0"/>
      <dgm:spPr/>
    </dgm:pt>
    <dgm:pt modelId="{307DF01F-AA10-401A-BBFD-EF6E635F70B0}" type="pres">
      <dgm:prSet presAssocID="{5996F4FC-9EBE-435A-A017-8080BC03E8F3}" presName="horz2" presStyleCnt="0"/>
      <dgm:spPr/>
    </dgm:pt>
    <dgm:pt modelId="{6B91710A-7292-4A9C-86F4-B9192880C65E}" type="pres">
      <dgm:prSet presAssocID="{5996F4FC-9EBE-435A-A017-8080BC03E8F3}" presName="horzSpace2" presStyleCnt="0"/>
      <dgm:spPr/>
    </dgm:pt>
    <dgm:pt modelId="{721881F0-B58D-415A-8957-A5A5D4ABAC8B}" type="pres">
      <dgm:prSet presAssocID="{5996F4FC-9EBE-435A-A017-8080BC03E8F3}" presName="tx2" presStyleLbl="revTx" presStyleIdx="3" presStyleCnt="4"/>
      <dgm:spPr/>
    </dgm:pt>
    <dgm:pt modelId="{B66C4329-25D9-4756-890E-061507592CC0}" type="pres">
      <dgm:prSet presAssocID="{5996F4FC-9EBE-435A-A017-8080BC03E8F3}" presName="vert2" presStyleCnt="0"/>
      <dgm:spPr/>
    </dgm:pt>
    <dgm:pt modelId="{D9338F99-6C05-4A9F-92D1-AC05A7C0A301}" type="pres">
      <dgm:prSet presAssocID="{5996F4FC-9EBE-435A-A017-8080BC03E8F3}" presName="thinLine2b" presStyleLbl="callout" presStyleIdx="2" presStyleCnt="3"/>
      <dgm:spPr/>
    </dgm:pt>
    <dgm:pt modelId="{1BD5D84B-4DBE-4716-87B6-A7F973AA9D36}" type="pres">
      <dgm:prSet presAssocID="{5996F4FC-9EBE-435A-A017-8080BC03E8F3}" presName="vertSpace2b" presStyleCnt="0"/>
      <dgm:spPr/>
    </dgm:pt>
  </dgm:ptLst>
  <dgm:cxnLst>
    <dgm:cxn modelId="{FFB19D23-0AA2-44EC-BC5D-073C5C2AE430}" type="presOf" srcId="{B7D09DB2-176E-4DA1-BFBD-514DDE4DA56A}" destId="{278AE096-F09E-4C65-86CA-B753327AD482}" srcOrd="0" destOrd="0" presId="urn:microsoft.com/office/officeart/2008/layout/LinedList"/>
    <dgm:cxn modelId="{4B832125-C019-4FFB-92B5-A50DEC41C2EC}" type="presOf" srcId="{721B0E15-5316-4520-AF6C-F52FAA8D0E30}" destId="{F1907BB9-A361-41D3-84BD-1C7F121F2A2D}" srcOrd="0" destOrd="0" presId="urn:microsoft.com/office/officeart/2008/layout/LinedList"/>
    <dgm:cxn modelId="{9B3ED06B-2590-455D-BBBF-AB31FE882087}" srcId="{F649BA40-5B85-4558-AE92-103197E1BDE6}" destId="{5996F4FC-9EBE-435A-A017-8080BC03E8F3}" srcOrd="2" destOrd="0" parTransId="{C6ADFC02-5E1B-443F-9DCF-8649E6A39106}" sibTransId="{87167C4A-0032-4A6C-9A67-DF7D8215A957}"/>
    <dgm:cxn modelId="{D43F3052-A016-41A8-AC94-95FD66C816EE}" type="presOf" srcId="{5996F4FC-9EBE-435A-A017-8080BC03E8F3}" destId="{721881F0-B58D-415A-8957-A5A5D4ABAC8B}" srcOrd="0" destOrd="0" presId="urn:microsoft.com/office/officeart/2008/layout/LinedList"/>
    <dgm:cxn modelId="{A8877B9A-4ECF-42DA-9C8E-BE750E52DC0C}" srcId="{F649BA40-5B85-4558-AE92-103197E1BDE6}" destId="{2191B02F-2084-43B5-B743-AB3243484A0C}" srcOrd="0" destOrd="0" parTransId="{B00B4917-38CA-4D29-B0EC-3936340BA04B}" sibTransId="{F4CD52BC-A8A0-4A36-881A-6E2126074EE8}"/>
    <dgm:cxn modelId="{A09759B1-912B-4964-A1BD-6F9332AF4F98}" srcId="{B7D09DB2-176E-4DA1-BFBD-514DDE4DA56A}" destId="{F649BA40-5B85-4558-AE92-103197E1BDE6}" srcOrd="0" destOrd="0" parTransId="{FF0B8E21-06D1-423D-9E80-B29ACFAEEE74}" sibTransId="{19B60EC3-307E-4E1C-BC9E-C30FBF2CD112}"/>
    <dgm:cxn modelId="{4F2D70BB-C45D-4A39-AFDD-F92512FBF85F}" srcId="{F649BA40-5B85-4558-AE92-103197E1BDE6}" destId="{721B0E15-5316-4520-AF6C-F52FAA8D0E30}" srcOrd="1" destOrd="0" parTransId="{948E8422-07B7-4914-A469-76ADB51146C7}" sibTransId="{EB857943-CDF3-4219-BA0D-40E4DEEE12B6}"/>
    <dgm:cxn modelId="{4DB042CA-7A18-43C1-9919-92354C156DD0}" type="presOf" srcId="{2191B02F-2084-43B5-B743-AB3243484A0C}" destId="{96B6996E-1CD3-4E87-98FD-DC1FBD1E720B}" srcOrd="0" destOrd="0" presId="urn:microsoft.com/office/officeart/2008/layout/LinedList"/>
    <dgm:cxn modelId="{381A91E2-63A7-45E4-B192-0F6C9C02D110}" type="presOf" srcId="{F649BA40-5B85-4558-AE92-103197E1BDE6}" destId="{FDB5720E-D050-4878-9305-76F0EFC7A27E}" srcOrd="0" destOrd="0" presId="urn:microsoft.com/office/officeart/2008/layout/LinedList"/>
    <dgm:cxn modelId="{2FC8DC68-A72A-4455-B791-E20BC360A62D}" type="presParOf" srcId="{278AE096-F09E-4C65-86CA-B753327AD482}" destId="{99A5AB0D-D314-490F-B1E1-33FE58CEECF3}" srcOrd="0" destOrd="0" presId="urn:microsoft.com/office/officeart/2008/layout/LinedList"/>
    <dgm:cxn modelId="{D2EBF2BB-A459-473B-9E2D-62A59CA4E2D8}" type="presParOf" srcId="{278AE096-F09E-4C65-86CA-B753327AD482}" destId="{A24CD04A-BBA6-497C-B910-6326BD1D9CD0}" srcOrd="1" destOrd="0" presId="urn:microsoft.com/office/officeart/2008/layout/LinedList"/>
    <dgm:cxn modelId="{CF541D1A-D265-47E4-AF58-196AA40D7B17}" type="presParOf" srcId="{A24CD04A-BBA6-497C-B910-6326BD1D9CD0}" destId="{FDB5720E-D050-4878-9305-76F0EFC7A27E}" srcOrd="0" destOrd="0" presId="urn:microsoft.com/office/officeart/2008/layout/LinedList"/>
    <dgm:cxn modelId="{3F9C67E1-B72A-4FA3-8813-98648C4E9222}" type="presParOf" srcId="{A24CD04A-BBA6-497C-B910-6326BD1D9CD0}" destId="{E7DA93C8-0798-4B6E-9B46-D7711C1D1989}" srcOrd="1" destOrd="0" presId="urn:microsoft.com/office/officeart/2008/layout/LinedList"/>
    <dgm:cxn modelId="{D1BC6C72-80B4-458A-9A83-D3EB453F2E2B}" type="presParOf" srcId="{E7DA93C8-0798-4B6E-9B46-D7711C1D1989}" destId="{E3B3C443-AB85-4E7B-B3E5-77DC45441A92}" srcOrd="0" destOrd="0" presId="urn:microsoft.com/office/officeart/2008/layout/LinedList"/>
    <dgm:cxn modelId="{E4B215F7-1EE2-4071-9F84-8B3EA0330BDC}" type="presParOf" srcId="{E7DA93C8-0798-4B6E-9B46-D7711C1D1989}" destId="{220186AB-F4A2-4B9D-A781-B58FB99A3F71}" srcOrd="1" destOrd="0" presId="urn:microsoft.com/office/officeart/2008/layout/LinedList"/>
    <dgm:cxn modelId="{44DD9BAA-A11C-4694-AAD0-5EB986C938B9}" type="presParOf" srcId="{220186AB-F4A2-4B9D-A781-B58FB99A3F71}" destId="{F70DE63A-1BCD-4ED8-870D-74E94DCABF72}" srcOrd="0" destOrd="0" presId="urn:microsoft.com/office/officeart/2008/layout/LinedList"/>
    <dgm:cxn modelId="{C3EBABF1-C1E9-4678-B4B6-928E3ABE5CD8}" type="presParOf" srcId="{220186AB-F4A2-4B9D-A781-B58FB99A3F71}" destId="{96B6996E-1CD3-4E87-98FD-DC1FBD1E720B}" srcOrd="1" destOrd="0" presId="urn:microsoft.com/office/officeart/2008/layout/LinedList"/>
    <dgm:cxn modelId="{A5E16325-18FE-498F-81A1-A46D6D71C43D}" type="presParOf" srcId="{220186AB-F4A2-4B9D-A781-B58FB99A3F71}" destId="{67F442DB-6214-4687-8918-2028FAC97F42}" srcOrd="2" destOrd="0" presId="urn:microsoft.com/office/officeart/2008/layout/LinedList"/>
    <dgm:cxn modelId="{6E7B8F4B-52CF-4D21-88E8-25A81007C448}" type="presParOf" srcId="{E7DA93C8-0798-4B6E-9B46-D7711C1D1989}" destId="{38465CCD-8B4B-423C-A0B2-657F68644D71}" srcOrd="2" destOrd="0" presId="urn:microsoft.com/office/officeart/2008/layout/LinedList"/>
    <dgm:cxn modelId="{DA0C44C3-7B79-41F1-904F-E919EF0FB196}" type="presParOf" srcId="{E7DA93C8-0798-4B6E-9B46-D7711C1D1989}" destId="{CD1F2FFE-443D-4E3D-9A8E-B88AFD481728}" srcOrd="3" destOrd="0" presId="urn:microsoft.com/office/officeart/2008/layout/LinedList"/>
    <dgm:cxn modelId="{CCD07DB1-3FBF-4816-8834-FF258FE58986}" type="presParOf" srcId="{E7DA93C8-0798-4B6E-9B46-D7711C1D1989}" destId="{5D6E89A4-52EC-4F52-B4DF-228FC78A6EC4}" srcOrd="4" destOrd="0" presId="urn:microsoft.com/office/officeart/2008/layout/LinedList"/>
    <dgm:cxn modelId="{E7CA762C-031C-4828-9322-A0BC777BCCEA}" type="presParOf" srcId="{5D6E89A4-52EC-4F52-B4DF-228FC78A6EC4}" destId="{20027112-BA82-42EF-9E7A-3A2DE93FDB2B}" srcOrd="0" destOrd="0" presId="urn:microsoft.com/office/officeart/2008/layout/LinedList"/>
    <dgm:cxn modelId="{48E1904C-2E38-42CF-A2F3-7FB0ACEF696E}" type="presParOf" srcId="{5D6E89A4-52EC-4F52-B4DF-228FC78A6EC4}" destId="{F1907BB9-A361-41D3-84BD-1C7F121F2A2D}" srcOrd="1" destOrd="0" presId="urn:microsoft.com/office/officeart/2008/layout/LinedList"/>
    <dgm:cxn modelId="{9051D9B9-D26E-41D1-9285-CE3872C3789A}" type="presParOf" srcId="{5D6E89A4-52EC-4F52-B4DF-228FC78A6EC4}" destId="{833BC2F2-7D66-4712-ADA0-79E73DD4AE91}" srcOrd="2" destOrd="0" presId="urn:microsoft.com/office/officeart/2008/layout/LinedList"/>
    <dgm:cxn modelId="{7BE73FB6-FEF8-43D8-91C4-B191441B5FE3}" type="presParOf" srcId="{E7DA93C8-0798-4B6E-9B46-D7711C1D1989}" destId="{BA228E8F-3226-40FC-B22C-AF264E583B01}" srcOrd="5" destOrd="0" presId="urn:microsoft.com/office/officeart/2008/layout/LinedList"/>
    <dgm:cxn modelId="{F56E8143-00A0-4B7A-96E0-F4832DA36BC9}" type="presParOf" srcId="{E7DA93C8-0798-4B6E-9B46-D7711C1D1989}" destId="{2E4A1C81-ED31-4BC2-B404-CA7ABDCC9B1C}" srcOrd="6" destOrd="0" presId="urn:microsoft.com/office/officeart/2008/layout/LinedList"/>
    <dgm:cxn modelId="{6E106287-FCF7-4ACE-B83E-0D481A3A2A4A}" type="presParOf" srcId="{E7DA93C8-0798-4B6E-9B46-D7711C1D1989}" destId="{307DF01F-AA10-401A-BBFD-EF6E635F70B0}" srcOrd="7" destOrd="0" presId="urn:microsoft.com/office/officeart/2008/layout/LinedList"/>
    <dgm:cxn modelId="{0AFB3E29-845E-4639-8344-39B85A9E8D2B}" type="presParOf" srcId="{307DF01F-AA10-401A-BBFD-EF6E635F70B0}" destId="{6B91710A-7292-4A9C-86F4-B9192880C65E}" srcOrd="0" destOrd="0" presId="urn:microsoft.com/office/officeart/2008/layout/LinedList"/>
    <dgm:cxn modelId="{69970541-B0C3-4FCA-95ED-99605B8F3F80}" type="presParOf" srcId="{307DF01F-AA10-401A-BBFD-EF6E635F70B0}" destId="{721881F0-B58D-415A-8957-A5A5D4ABAC8B}" srcOrd="1" destOrd="0" presId="urn:microsoft.com/office/officeart/2008/layout/LinedList"/>
    <dgm:cxn modelId="{3A34EB27-A40E-4D72-A7C6-E0EF84FF6BF8}" type="presParOf" srcId="{307DF01F-AA10-401A-BBFD-EF6E635F70B0}" destId="{B66C4329-25D9-4756-890E-061507592CC0}" srcOrd="2" destOrd="0" presId="urn:microsoft.com/office/officeart/2008/layout/LinedList"/>
    <dgm:cxn modelId="{D4011FE4-86AD-4602-A783-861BD735C6F6}" type="presParOf" srcId="{E7DA93C8-0798-4B6E-9B46-D7711C1D1989}" destId="{D9338F99-6C05-4A9F-92D1-AC05A7C0A301}" srcOrd="8" destOrd="0" presId="urn:microsoft.com/office/officeart/2008/layout/LinedList"/>
    <dgm:cxn modelId="{B9B4AEBC-3503-4F34-9500-987E579D3543}" type="presParOf" srcId="{E7DA93C8-0798-4B6E-9B46-D7711C1D1989}" destId="{1BD5D84B-4DBE-4716-87B6-A7F973AA9D36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7DC8A1-2C84-4ADF-B0CB-CFEA754FD05D}">
      <dsp:nvSpPr>
        <dsp:cNvPr id="0" name=""/>
        <dsp:cNvSpPr/>
      </dsp:nvSpPr>
      <dsp:spPr>
        <a:xfrm>
          <a:off x="-5373352" y="-822911"/>
          <a:ext cx="6398798" cy="6398798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5094BA-0551-4C14-B8A2-AE4C867E3E3C}">
      <dsp:nvSpPr>
        <dsp:cNvPr id="0" name=""/>
        <dsp:cNvSpPr/>
      </dsp:nvSpPr>
      <dsp:spPr>
        <a:xfrm>
          <a:off x="659712" y="475297"/>
          <a:ext cx="7267759" cy="95059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535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窗体控件</a:t>
          </a:r>
        </a:p>
      </dsp:txBody>
      <dsp:txXfrm>
        <a:off x="659712" y="475297"/>
        <a:ext cx="7267759" cy="950595"/>
      </dsp:txXfrm>
    </dsp:sp>
    <dsp:sp modelId="{CE7089CD-AA4F-4C0B-BABF-D780EA7926A7}">
      <dsp:nvSpPr>
        <dsp:cNvPr id="0" name=""/>
        <dsp:cNvSpPr/>
      </dsp:nvSpPr>
      <dsp:spPr>
        <a:xfrm>
          <a:off x="65591" y="356473"/>
          <a:ext cx="1188243" cy="11882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530947-2131-4333-AE3A-DF452481BAD7}">
      <dsp:nvSpPr>
        <dsp:cNvPr id="0" name=""/>
        <dsp:cNvSpPr/>
      </dsp:nvSpPr>
      <dsp:spPr>
        <a:xfrm>
          <a:off x="1005254" y="1901190"/>
          <a:ext cx="6922217" cy="95059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535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/>
            <a:t>ActiveX</a:t>
          </a:r>
          <a:r>
            <a:rPr lang="zh-CN" altLang="en-US" sz="4000" kern="1200" dirty="0"/>
            <a:t>控件</a:t>
          </a:r>
        </a:p>
      </dsp:txBody>
      <dsp:txXfrm>
        <a:off x="1005254" y="1901190"/>
        <a:ext cx="6922217" cy="950595"/>
      </dsp:txXfrm>
    </dsp:sp>
    <dsp:sp modelId="{A0747291-C9F5-49A5-97B4-164D4F06DB2D}">
      <dsp:nvSpPr>
        <dsp:cNvPr id="0" name=""/>
        <dsp:cNvSpPr/>
      </dsp:nvSpPr>
      <dsp:spPr>
        <a:xfrm>
          <a:off x="411132" y="1782365"/>
          <a:ext cx="1188243" cy="11882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8364EF-FCD3-43AF-907A-2020B3B064C4}">
      <dsp:nvSpPr>
        <dsp:cNvPr id="0" name=""/>
        <dsp:cNvSpPr/>
      </dsp:nvSpPr>
      <dsp:spPr>
        <a:xfrm>
          <a:off x="659712" y="3327082"/>
          <a:ext cx="7267759" cy="95059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4535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用户窗体</a:t>
          </a:r>
        </a:p>
      </dsp:txBody>
      <dsp:txXfrm>
        <a:off x="659712" y="3327082"/>
        <a:ext cx="7267759" cy="950595"/>
      </dsp:txXfrm>
    </dsp:sp>
    <dsp:sp modelId="{7F525433-6C99-4AED-BD9D-2DB49ADCE4D1}">
      <dsp:nvSpPr>
        <dsp:cNvPr id="0" name=""/>
        <dsp:cNvSpPr/>
      </dsp:nvSpPr>
      <dsp:spPr>
        <a:xfrm>
          <a:off x="65591" y="3208258"/>
          <a:ext cx="1188243" cy="11882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A5AB0D-D314-490F-B1E1-33FE58CEECF3}">
      <dsp:nvSpPr>
        <dsp:cNvPr id="0" name=""/>
        <dsp:cNvSpPr/>
      </dsp:nvSpPr>
      <dsp:spPr>
        <a:xfrm>
          <a:off x="0" y="0"/>
          <a:ext cx="80010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B5720E-D050-4878-9305-76F0EFC7A27E}">
      <dsp:nvSpPr>
        <dsp:cNvPr id="0" name=""/>
        <dsp:cNvSpPr/>
      </dsp:nvSpPr>
      <dsp:spPr>
        <a:xfrm>
          <a:off x="0" y="0"/>
          <a:ext cx="1600200" cy="47243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just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/>
            <a:t>与窗体控件的区别</a:t>
          </a:r>
        </a:p>
      </dsp:txBody>
      <dsp:txXfrm>
        <a:off x="0" y="0"/>
        <a:ext cx="1600200" cy="4724399"/>
      </dsp:txXfrm>
    </dsp:sp>
    <dsp:sp modelId="{96B6996E-1CD3-4E87-98FD-DC1FBD1E720B}">
      <dsp:nvSpPr>
        <dsp:cNvPr id="0" name=""/>
        <dsp:cNvSpPr/>
      </dsp:nvSpPr>
      <dsp:spPr>
        <a:xfrm>
          <a:off x="1720215" y="73818"/>
          <a:ext cx="6280785" cy="147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kern="1200" dirty="0">
              <a:solidFill>
                <a:srgbClr val="FF3300"/>
              </a:solidFill>
            </a:rPr>
            <a:t>不</a:t>
          </a:r>
          <a:r>
            <a:rPr lang="zh-CN" altLang="en-US" sz="3300" kern="1200" dirty="0"/>
            <a:t>是</a:t>
          </a:r>
          <a:r>
            <a:rPr lang="zh-CN" altLang="en-US" sz="3300" kern="1200" dirty="0">
              <a:solidFill>
                <a:srgbClr val="FF3300"/>
              </a:solidFill>
            </a:rPr>
            <a:t>靠</a:t>
          </a:r>
          <a:r>
            <a:rPr lang="zh-CN" altLang="en-US" sz="3300" kern="1200" dirty="0"/>
            <a:t>建立与之相关的</a:t>
          </a:r>
          <a:r>
            <a:rPr lang="zh-CN" altLang="en-US" sz="3300" kern="1200" dirty="0">
              <a:solidFill>
                <a:srgbClr val="FF3300"/>
              </a:solidFill>
            </a:rPr>
            <a:t>“宏”</a:t>
          </a:r>
          <a:r>
            <a:rPr lang="zh-CN" altLang="en-US" sz="3300" kern="1200" dirty="0"/>
            <a:t>来使用的</a:t>
          </a:r>
        </a:p>
      </dsp:txBody>
      <dsp:txXfrm>
        <a:off x="1720215" y="73818"/>
        <a:ext cx="6280785" cy="1476375"/>
      </dsp:txXfrm>
    </dsp:sp>
    <dsp:sp modelId="{38465CCD-8B4B-423C-A0B2-657F68644D71}">
      <dsp:nvSpPr>
        <dsp:cNvPr id="0" name=""/>
        <dsp:cNvSpPr/>
      </dsp:nvSpPr>
      <dsp:spPr>
        <a:xfrm>
          <a:off x="1600200" y="1550193"/>
          <a:ext cx="640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907BB9-A361-41D3-84BD-1C7F121F2A2D}">
      <dsp:nvSpPr>
        <dsp:cNvPr id="0" name=""/>
        <dsp:cNvSpPr/>
      </dsp:nvSpPr>
      <dsp:spPr>
        <a:xfrm>
          <a:off x="1720215" y="1624012"/>
          <a:ext cx="6280785" cy="147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ActiveX</a:t>
          </a:r>
          <a:r>
            <a:rPr lang="zh-CN" altLang="en-US" sz="3300" kern="1200" dirty="0"/>
            <a:t>控件</a:t>
          </a:r>
          <a:r>
            <a:rPr lang="zh-CN" altLang="en-US" sz="3300" kern="1200" dirty="0">
              <a:solidFill>
                <a:srgbClr val="6600CC"/>
              </a:solidFill>
            </a:rPr>
            <a:t>有自己的属性和事件过程</a:t>
          </a:r>
        </a:p>
      </dsp:txBody>
      <dsp:txXfrm>
        <a:off x="1720215" y="1624012"/>
        <a:ext cx="6280785" cy="1476375"/>
      </dsp:txXfrm>
    </dsp:sp>
    <dsp:sp modelId="{BA228E8F-3226-40FC-B22C-AF264E583B01}">
      <dsp:nvSpPr>
        <dsp:cNvPr id="0" name=""/>
        <dsp:cNvSpPr/>
      </dsp:nvSpPr>
      <dsp:spPr>
        <a:xfrm>
          <a:off x="1600200" y="3100387"/>
          <a:ext cx="640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1881F0-B58D-415A-8957-A5A5D4ABAC8B}">
      <dsp:nvSpPr>
        <dsp:cNvPr id="0" name=""/>
        <dsp:cNvSpPr/>
      </dsp:nvSpPr>
      <dsp:spPr>
        <a:xfrm>
          <a:off x="1720215" y="3174206"/>
          <a:ext cx="6280785" cy="1476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300" kern="1200" dirty="0"/>
            <a:t>ActiveX</a:t>
          </a:r>
          <a:r>
            <a:rPr lang="zh-CN" altLang="en-US" sz="3300" kern="1200" dirty="0"/>
            <a:t>控件</a:t>
          </a:r>
          <a:r>
            <a:rPr lang="zh-CN" altLang="en-US" sz="3300" kern="1200" dirty="0">
              <a:solidFill>
                <a:srgbClr val="FF3300"/>
              </a:solidFill>
            </a:rPr>
            <a:t>隶属于具体的工作表</a:t>
          </a:r>
        </a:p>
      </dsp:txBody>
      <dsp:txXfrm>
        <a:off x="1720215" y="3174206"/>
        <a:ext cx="6280785" cy="1476375"/>
      </dsp:txXfrm>
    </dsp:sp>
    <dsp:sp modelId="{D9338F99-6C05-4A9F-92D1-AC05A7C0A301}">
      <dsp:nvSpPr>
        <dsp:cNvPr id="0" name=""/>
        <dsp:cNvSpPr/>
      </dsp:nvSpPr>
      <dsp:spPr>
        <a:xfrm>
          <a:off x="1600200" y="4650581"/>
          <a:ext cx="640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A620CD2-4775-44F6-8AEC-C6B6911D0A51}" type="datetimeFigureOut">
              <a:rPr lang="zh-CN" altLang="en-US"/>
              <a:pPr>
                <a:defRPr/>
              </a:pPr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68B51-D44A-4DAE-886E-79A80D4C4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801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413125"/>
            <a:ext cx="6934200" cy="866775"/>
          </a:xfrm>
        </p:spPr>
        <p:txBody>
          <a:bodyPr anchor="b"/>
          <a:lstStyle>
            <a:lvl1pPr>
              <a:defRPr sz="4800"/>
            </a:lvl1pPr>
          </a:lstStyle>
          <a:p>
            <a:pPr lvl="0"/>
            <a:r>
              <a:rPr lang="zh-CN" altLang="en-US" noProof="0"/>
              <a:t>单击此处编辑标题样式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4327525"/>
            <a:ext cx="6934200" cy="757238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 sz="36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noProof="0"/>
              <a:t>单击此处编辑副标题样式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70962-1A89-4F63-8AEE-915BDE693A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2287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B731A-0A13-4A07-B8AB-C5362E565FF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721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5738" y="357188"/>
            <a:ext cx="1997075" cy="6096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357188"/>
            <a:ext cx="5843588" cy="6096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C17DB-23F3-496E-ABC3-5C08D8C558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5919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6200" y="762000"/>
            <a:ext cx="4381500" cy="579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762000"/>
            <a:ext cx="4381500" cy="57912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4533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07653-5823-4F30-93B6-3F0FE90772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393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BE799-F599-40ED-BBB9-C433519F35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071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700213"/>
            <a:ext cx="3919538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688" y="1700213"/>
            <a:ext cx="392112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02FB0-B47B-4D14-A8EA-EC48D6B3D6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660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360CB-EB74-48CE-A696-86ED34B9C7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238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61D03-DE7D-4710-88E0-3C793E84E2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3152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A935B-6B89-4C6F-91F8-22FCBF625A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8458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43F43-3C06-4E5B-8BE0-B90A38DE63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8CF9A-AA96-4A23-B1E9-D4E7EC2862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995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357188"/>
            <a:ext cx="799306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700213"/>
            <a:ext cx="79930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		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fld id="{E640F5F3-9784-4789-863E-D854CDCEF6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3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Comic Sans MS" pitchFamily="66" charset="0"/>
          <a:ea typeface="方正舒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6600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23454;&#20363;/eg1.xls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3454;&#20363;/eg2.xlsx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23454;&#20363;/eg3.xlsx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3454;&#20363;/&#21508;&#29677;&#26399;&#26411;&#25104;&#32489;.xls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VBA</a:t>
            </a:r>
            <a:r>
              <a:rPr lang="zh-CN" altLang="en-US"/>
              <a:t>程序设计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>
              <a:defRPr/>
            </a:pPr>
            <a:r>
              <a:rPr lang="zh-CN" altLang="en-US" dirty="0"/>
              <a:t>用户界面的设计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ActiveX</a:t>
            </a:r>
            <a:r>
              <a:rPr lang="zh-CN" altLang="en-US" dirty="0"/>
              <a:t>控件</a:t>
            </a: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378664681"/>
              </p:ext>
            </p:extLst>
          </p:nvPr>
        </p:nvGraphicFramePr>
        <p:xfrm>
          <a:off x="685800" y="1676400"/>
          <a:ext cx="8001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ActiveX</a:t>
            </a:r>
            <a:r>
              <a:rPr lang="zh-CN" altLang="en-US" dirty="0"/>
              <a:t>控件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利用窗体控件实现</a:t>
            </a:r>
            <a:r>
              <a:rPr lang="en-US" altLang="zh-CN" dirty="0">
                <a:hlinkClick r:id="rId2" action="ppaction://hlinkfile"/>
              </a:rPr>
              <a:t>eg1.xlsx</a:t>
            </a:r>
            <a:r>
              <a:rPr lang="zh-CN" altLang="en-US" dirty="0"/>
              <a:t>中的</a:t>
            </a:r>
            <a:r>
              <a:rPr lang="en-US" altLang="zh-CN" dirty="0"/>
              <a:t>Sheet1</a:t>
            </a:r>
            <a:r>
              <a:rPr lang="zh-CN" altLang="en-US" dirty="0"/>
              <a:t>中的格式设置界面和相应的格式编辑功能？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048000"/>
            <a:ext cx="4229100" cy="356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用户窗体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>
              <a:defRPr/>
            </a:pPr>
            <a:r>
              <a:rPr lang="en-US" altLang="zh-CN" dirty="0" err="1"/>
              <a:t>UserForm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用户窗体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用户窗体</a:t>
            </a:r>
            <a:r>
              <a:rPr lang="en-US" altLang="zh-CN" dirty="0">
                <a:solidFill>
                  <a:srgbClr val="336600"/>
                </a:solidFill>
              </a:rPr>
              <a:t>(</a:t>
            </a:r>
            <a:r>
              <a:rPr lang="en-US" altLang="zh-CN" dirty="0" err="1">
                <a:solidFill>
                  <a:srgbClr val="336600"/>
                </a:solidFill>
              </a:rPr>
              <a:t>UserForm</a:t>
            </a:r>
            <a:r>
              <a:rPr lang="en-US" altLang="zh-CN" dirty="0">
                <a:solidFill>
                  <a:srgbClr val="336600"/>
                </a:solidFill>
              </a:rPr>
              <a:t>)</a:t>
            </a:r>
            <a:r>
              <a:rPr lang="zh-CN" altLang="en-US" dirty="0"/>
              <a:t>，用以构成应用程序的用户界面部分，提供一个图形界面，供用户与程序进行交互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700213"/>
            <a:ext cx="4343400" cy="4752975"/>
          </a:xfrm>
        </p:spPr>
        <p:txBody>
          <a:bodyPr/>
          <a:lstStyle/>
          <a:p>
            <a:r>
              <a:rPr lang="zh-CN" altLang="en-US" dirty="0"/>
              <a:t>设计用户窗体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>
                <a:solidFill>
                  <a:srgbClr val="0070C0"/>
                </a:solidFill>
              </a:rPr>
              <a:t>右击</a:t>
            </a:r>
            <a:r>
              <a:rPr lang="zh-CN" altLang="en-US" dirty="0"/>
              <a:t>工程资源管理器，</a:t>
            </a:r>
            <a:r>
              <a:rPr lang="zh-CN" altLang="en-US" dirty="0">
                <a:solidFill>
                  <a:srgbClr val="FF33CC"/>
                </a:solidFill>
              </a:rPr>
              <a:t>“插入” </a:t>
            </a:r>
            <a:r>
              <a:rPr lang="en-US" altLang="zh-CN" dirty="0">
                <a:solidFill>
                  <a:srgbClr val="FF33CC"/>
                </a:solidFill>
              </a:rPr>
              <a:t>| “</a:t>
            </a:r>
            <a:r>
              <a:rPr lang="zh-CN" altLang="en-US" dirty="0">
                <a:solidFill>
                  <a:srgbClr val="FF33CC"/>
                </a:solidFill>
              </a:rPr>
              <a:t>用户窗体”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/>
              <a:t>从</a:t>
            </a:r>
            <a:r>
              <a:rPr lang="zh-CN" altLang="en-US" dirty="0">
                <a:solidFill>
                  <a:srgbClr val="336600"/>
                </a:solidFill>
              </a:rPr>
              <a:t>工具箱</a:t>
            </a:r>
            <a:r>
              <a:rPr lang="zh-CN" altLang="en-US" dirty="0"/>
              <a:t>中选择控件为用户窗体添加界面元素</a:t>
            </a:r>
          </a:p>
          <a:p>
            <a:pPr marL="914400" lvl="1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/>
              <a:t>在属性窗口内设置各对象属性</a:t>
            </a:r>
          </a:p>
        </p:txBody>
      </p:sp>
      <p:pic>
        <p:nvPicPr>
          <p:cNvPr id="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2286000"/>
            <a:ext cx="389572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120000"/>
              </a:lnSpc>
            </a:pPr>
            <a:r>
              <a:rPr lang="zh-CN" altLang="en-US" dirty="0"/>
              <a:t>运行用户窗体</a:t>
            </a:r>
          </a:p>
          <a:p>
            <a:pPr marL="990600" lvl="1" indent="-533400">
              <a:lnSpc>
                <a:spcPct val="120000"/>
              </a:lnSpc>
              <a:buClr>
                <a:schemeClr val="bg2"/>
              </a:buClr>
              <a:buFont typeface="Wingdings" pitchFamily="2" charset="2"/>
              <a:buAutoNum type="arabicPeriod"/>
            </a:pPr>
            <a:r>
              <a:rPr lang="zh-CN" altLang="en-US" dirty="0">
                <a:solidFill>
                  <a:srgbClr val="7030A0"/>
                </a:solidFill>
              </a:rPr>
              <a:t>装载窗体</a:t>
            </a:r>
            <a:r>
              <a:rPr lang="zh-CN" altLang="en-US" dirty="0"/>
              <a:t>：为窗体分配内存并初始化，可通过调用窗体的</a:t>
            </a:r>
            <a:r>
              <a:rPr lang="en-US" altLang="zh-CN" dirty="0">
                <a:solidFill>
                  <a:srgbClr val="FF3300"/>
                </a:solidFill>
              </a:rPr>
              <a:t>Load</a:t>
            </a:r>
            <a:r>
              <a:rPr lang="zh-CN" altLang="en-US" dirty="0">
                <a:solidFill>
                  <a:srgbClr val="FF3300"/>
                </a:solidFill>
              </a:rPr>
              <a:t>方法</a:t>
            </a:r>
            <a:r>
              <a:rPr lang="zh-CN" altLang="en-US" dirty="0"/>
              <a:t>实现窗体加载</a:t>
            </a:r>
          </a:p>
          <a:p>
            <a:pPr marL="990600" lvl="1" indent="-533400">
              <a:lnSpc>
                <a:spcPct val="120000"/>
              </a:lnSpc>
              <a:buClr>
                <a:schemeClr val="bg2"/>
              </a:buClr>
              <a:buFont typeface="Wingdings" pitchFamily="2" charset="2"/>
              <a:buAutoNum type="arabicPeriod"/>
            </a:pPr>
            <a:r>
              <a:rPr lang="zh-CN" altLang="en-US" dirty="0">
                <a:solidFill>
                  <a:srgbClr val="7030A0"/>
                </a:solidFill>
              </a:rPr>
              <a:t>显示窗体</a:t>
            </a:r>
            <a:r>
              <a:rPr lang="zh-CN" altLang="en-US" dirty="0"/>
              <a:t>：创建一个图形窗口显示给用户，显示窗体可以调用窗体的</a:t>
            </a:r>
            <a:r>
              <a:rPr lang="en-US" altLang="zh-CN" dirty="0">
                <a:solidFill>
                  <a:srgbClr val="FF3300"/>
                </a:solidFill>
              </a:rPr>
              <a:t>Show</a:t>
            </a:r>
            <a:r>
              <a:rPr lang="zh-CN" altLang="en-US" dirty="0">
                <a:solidFill>
                  <a:srgbClr val="FF3300"/>
                </a:solidFill>
              </a:rPr>
              <a:t>方法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rgbClr val="336600"/>
                </a:solidFill>
              </a:rPr>
              <a:t>如果调用</a:t>
            </a:r>
            <a:r>
              <a:rPr lang="en-US" altLang="zh-CN" dirty="0">
                <a:solidFill>
                  <a:srgbClr val="336600"/>
                </a:solidFill>
              </a:rPr>
              <a:t>Show</a:t>
            </a:r>
            <a:r>
              <a:rPr lang="zh-CN" altLang="en-US" dirty="0">
                <a:solidFill>
                  <a:srgbClr val="336600"/>
                </a:solidFill>
              </a:rPr>
              <a:t>方法时窗体还没有装载，则会首先自动装载窗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00213"/>
            <a:ext cx="8299450" cy="4752975"/>
          </a:xfrm>
        </p:spPr>
        <p:txBody>
          <a:bodyPr/>
          <a:lstStyle/>
          <a:p>
            <a:pPr lvl="1">
              <a:buClr>
                <a:schemeClr val="bg2"/>
              </a:buClr>
            </a:pPr>
            <a:r>
              <a:rPr lang="zh-CN" altLang="en-US" dirty="0"/>
              <a:t>窗体的显示模式有 </a:t>
            </a:r>
            <a:r>
              <a:rPr lang="en-US" altLang="zh-CN" dirty="0"/>
              <a:t>2 </a:t>
            </a:r>
            <a:r>
              <a:rPr lang="zh-CN" altLang="en-US" dirty="0"/>
              <a:t>种：</a:t>
            </a:r>
            <a:r>
              <a:rPr lang="zh-CN" altLang="en-US" dirty="0">
                <a:solidFill>
                  <a:srgbClr val="FF33CC"/>
                </a:solidFill>
              </a:rPr>
              <a:t>模式</a:t>
            </a:r>
            <a:r>
              <a:rPr lang="zh-CN" altLang="en-US" dirty="0"/>
              <a:t>窗体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rgbClr val="336600"/>
                </a:solidFill>
              </a:rPr>
              <a:t>modal</a:t>
            </a:r>
            <a:r>
              <a:rPr lang="en-US" altLang="zh-CN" dirty="0"/>
              <a:t>)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33CC"/>
                </a:solidFill>
              </a:rPr>
              <a:t>无模式</a:t>
            </a:r>
            <a:r>
              <a:rPr lang="zh-CN" altLang="en-US" dirty="0"/>
              <a:t>窗体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rgbClr val="336600"/>
                </a:solidFill>
              </a:rPr>
              <a:t>modeless</a:t>
            </a:r>
            <a:r>
              <a:rPr lang="en-US" altLang="zh-CN" dirty="0"/>
              <a:t>)</a:t>
            </a:r>
            <a:endParaRPr lang="zh-CN" altLang="en-US" dirty="0"/>
          </a:p>
          <a:p>
            <a:pPr lvl="1">
              <a:buClr>
                <a:schemeClr val="bg2"/>
              </a:buClr>
              <a:buFont typeface="Wingdings" pitchFamily="2" charset="2"/>
              <a:buNone/>
            </a:pPr>
            <a:r>
              <a:rPr lang="zh-CN" altLang="en-US" dirty="0"/>
              <a:t>	</a:t>
            </a:r>
            <a:r>
              <a:rPr lang="zh-CN" altLang="en-US" dirty="0">
                <a:solidFill>
                  <a:srgbClr val="006666"/>
                </a:solidFill>
              </a:rPr>
              <a:t>显示一个无模式窗体：</a:t>
            </a:r>
          </a:p>
          <a:p>
            <a:pPr lvl="1">
              <a:buClr>
                <a:schemeClr val="bg2"/>
              </a:buClr>
              <a:buFont typeface="Wingdings" pitchFamily="2" charset="2"/>
              <a:buNone/>
            </a:pPr>
            <a:r>
              <a:rPr lang="zh-CN" altLang="en-US" dirty="0"/>
              <a:t>	</a:t>
            </a:r>
            <a:r>
              <a:rPr lang="en-US" altLang="zh-CN" dirty="0"/>
              <a:t>UserForm1.Show </a:t>
            </a:r>
            <a:r>
              <a:rPr lang="en-US" altLang="zh-CN" dirty="0">
                <a:solidFill>
                  <a:srgbClr val="FF33CC"/>
                </a:solidFill>
              </a:rPr>
              <a:t>0</a:t>
            </a:r>
          </a:p>
          <a:p>
            <a:pPr lvl="1">
              <a:buClr>
                <a:schemeClr val="bg2"/>
              </a:buClr>
              <a:buFont typeface="Wingdings" pitchFamily="2" charset="2"/>
              <a:buNone/>
            </a:pPr>
            <a:r>
              <a:rPr lang="en-US" altLang="zh-CN" dirty="0"/>
              <a:t>	</a:t>
            </a:r>
            <a:r>
              <a:rPr lang="zh-CN" altLang="en-US" dirty="0">
                <a:solidFill>
                  <a:srgbClr val="006666"/>
                </a:solidFill>
              </a:rPr>
              <a:t>模式窗体显示代码为</a:t>
            </a:r>
            <a:r>
              <a:rPr lang="zh-CN" altLang="en-US" dirty="0">
                <a:solidFill>
                  <a:srgbClr val="0000FF"/>
                </a:solidFill>
              </a:rPr>
              <a:t>：</a:t>
            </a:r>
          </a:p>
          <a:p>
            <a:pPr lvl="1">
              <a:buClr>
                <a:schemeClr val="bg2"/>
              </a:buClr>
              <a:buFont typeface="Wingdings" pitchFamily="2" charset="2"/>
              <a:buNone/>
            </a:pPr>
            <a:r>
              <a:rPr lang="zh-CN" altLang="en-US" dirty="0"/>
              <a:t>	</a:t>
            </a:r>
            <a:r>
              <a:rPr lang="en-US" altLang="zh-CN" dirty="0"/>
              <a:t>UserForm1.Show </a:t>
            </a:r>
            <a:r>
              <a:rPr lang="en-US" altLang="zh-CN" dirty="0">
                <a:solidFill>
                  <a:srgbClr val="FF33CC"/>
                </a:solidFill>
              </a:rPr>
              <a:t>1</a:t>
            </a:r>
          </a:p>
          <a:p>
            <a:pPr lvl="1">
              <a:spcBef>
                <a:spcPts val="1800"/>
              </a:spcBef>
              <a:buClr>
                <a:schemeClr val="bg2"/>
              </a:buClr>
            </a:pPr>
            <a:r>
              <a:rPr lang="zh-CN" altLang="en-US" dirty="0"/>
              <a:t>相应的，可以通过</a:t>
            </a:r>
            <a:r>
              <a:rPr lang="en-US" altLang="zh-CN" dirty="0">
                <a:solidFill>
                  <a:srgbClr val="FF3300"/>
                </a:solidFill>
              </a:rPr>
              <a:t>Hide</a:t>
            </a:r>
            <a:r>
              <a:rPr lang="zh-CN" altLang="en-US" dirty="0">
                <a:solidFill>
                  <a:srgbClr val="FF3300"/>
                </a:solidFill>
              </a:rPr>
              <a:t>方法</a:t>
            </a:r>
            <a:r>
              <a:rPr lang="zh-CN" altLang="en-US" dirty="0"/>
              <a:t>隐藏窗体，通过</a:t>
            </a:r>
            <a:r>
              <a:rPr lang="en-US" altLang="zh-CN" dirty="0">
                <a:solidFill>
                  <a:srgbClr val="FF3300"/>
                </a:solidFill>
              </a:rPr>
              <a:t>Unload</a:t>
            </a:r>
            <a:r>
              <a:rPr lang="zh-CN" altLang="en-US" dirty="0">
                <a:solidFill>
                  <a:srgbClr val="FF3300"/>
                </a:solidFill>
              </a:rPr>
              <a:t>方法</a:t>
            </a:r>
            <a:r>
              <a:rPr lang="zh-CN" altLang="en-US" dirty="0"/>
              <a:t>来卸载</a:t>
            </a:r>
            <a:r>
              <a:rPr lang="en-US" altLang="zh-CN" dirty="0"/>
              <a:t>(</a:t>
            </a:r>
            <a:r>
              <a:rPr lang="zh-CN" altLang="en-US" dirty="0"/>
              <a:t>销毁</a:t>
            </a:r>
            <a:r>
              <a:rPr lang="en-US" altLang="zh-CN" dirty="0"/>
              <a:t>)</a:t>
            </a:r>
            <a:r>
              <a:rPr lang="zh-CN" altLang="en-US" dirty="0"/>
              <a:t>窗体</a:t>
            </a:r>
            <a:endParaRPr lang="en-US" altLang="zh-C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9750" y="1724025"/>
            <a:ext cx="4870450" cy="4752975"/>
          </a:xfrm>
        </p:spPr>
        <p:txBody>
          <a:bodyPr/>
          <a:lstStyle/>
          <a:p>
            <a:r>
              <a:rPr lang="zh-CN" altLang="en-US" dirty="0"/>
              <a:t>常用控件：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标签</a:t>
            </a:r>
            <a:r>
              <a:rPr lang="en-US" altLang="zh-CN" dirty="0"/>
              <a:t>(Label)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文字框</a:t>
            </a:r>
            <a:r>
              <a:rPr lang="en-US" altLang="zh-CN" dirty="0"/>
              <a:t>(</a:t>
            </a:r>
            <a:r>
              <a:rPr lang="en-US" altLang="zh-CN" dirty="0" err="1"/>
              <a:t>TextBox</a:t>
            </a:r>
            <a:r>
              <a:rPr lang="en-US" altLang="zh-CN" dirty="0"/>
              <a:t>)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命令按钮</a:t>
            </a:r>
            <a:r>
              <a:rPr lang="en-US" altLang="zh-CN" dirty="0"/>
              <a:t>(</a:t>
            </a:r>
            <a:r>
              <a:rPr lang="en-US" altLang="zh-CN" dirty="0" err="1"/>
              <a:t>CommandButton</a:t>
            </a:r>
            <a:r>
              <a:rPr lang="en-US" altLang="zh-CN" dirty="0"/>
              <a:t>)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复选框</a:t>
            </a:r>
            <a:r>
              <a:rPr lang="en-US" altLang="zh-CN" dirty="0"/>
              <a:t>(</a:t>
            </a:r>
            <a:r>
              <a:rPr lang="en-US" altLang="zh-CN" dirty="0" err="1"/>
              <a:t>CheckBox</a:t>
            </a:r>
            <a:r>
              <a:rPr lang="en-US" altLang="zh-CN" dirty="0"/>
              <a:t>)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选项按钮</a:t>
            </a:r>
            <a:r>
              <a:rPr lang="en-US" altLang="zh-CN" dirty="0"/>
              <a:t>(</a:t>
            </a:r>
            <a:r>
              <a:rPr lang="en-US" altLang="zh-CN" dirty="0" err="1"/>
              <a:t>OptionButton</a:t>
            </a:r>
            <a:r>
              <a:rPr lang="en-US" altLang="zh-CN" dirty="0"/>
              <a:t>)</a:t>
            </a:r>
          </a:p>
          <a:p>
            <a:pPr lvl="1">
              <a:lnSpc>
                <a:spcPct val="130000"/>
              </a:lnSpc>
            </a:pPr>
            <a:r>
              <a:rPr lang="zh-CN" altLang="en-US" dirty="0">
                <a:solidFill>
                  <a:srgbClr val="006666"/>
                </a:solidFill>
              </a:rPr>
              <a:t>框架</a:t>
            </a:r>
            <a:r>
              <a:rPr lang="en-US" altLang="zh-CN" dirty="0"/>
              <a:t>(Frame)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181600" y="2233613"/>
            <a:ext cx="3810000" cy="3633787"/>
          </a:xfrm>
        </p:spPr>
        <p:txBody>
          <a:bodyPr/>
          <a:lstStyle/>
          <a:p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6666"/>
                </a:solidFill>
              </a:rPr>
              <a:t>列表框</a:t>
            </a:r>
            <a:r>
              <a:rPr lang="en-US" altLang="zh-CN" sz="2400" dirty="0"/>
              <a:t>(</a:t>
            </a:r>
            <a:r>
              <a:rPr lang="en-US" altLang="zh-CN" sz="2400" dirty="0" err="1"/>
              <a:t>ListBox</a:t>
            </a:r>
            <a:r>
              <a:rPr lang="en-US" altLang="zh-CN" sz="2400" dirty="0"/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6666"/>
                </a:solidFill>
              </a:rPr>
              <a:t>组合框</a:t>
            </a:r>
            <a:r>
              <a:rPr lang="en-US" altLang="zh-CN" sz="2400" dirty="0"/>
              <a:t>(</a:t>
            </a:r>
            <a:r>
              <a:rPr lang="en-US" altLang="zh-CN" sz="2400" dirty="0" err="1"/>
              <a:t>ComboBox</a:t>
            </a:r>
            <a:r>
              <a:rPr lang="en-US" altLang="zh-CN" sz="2400" dirty="0"/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6666"/>
                </a:solidFill>
              </a:rPr>
              <a:t>滚动条</a:t>
            </a:r>
            <a:r>
              <a:rPr lang="en-US" altLang="zh-CN" sz="2400" dirty="0"/>
              <a:t>(</a:t>
            </a:r>
            <a:r>
              <a:rPr lang="en-US" altLang="zh-CN" sz="2400" dirty="0" err="1"/>
              <a:t>ScrollBars</a:t>
            </a:r>
            <a:r>
              <a:rPr lang="en-US" altLang="zh-CN" sz="2400" dirty="0"/>
              <a:t>)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6666"/>
                </a:solidFill>
              </a:rPr>
              <a:t>图像</a:t>
            </a:r>
            <a:r>
              <a:rPr lang="en-US" altLang="zh-CN" sz="2400" dirty="0"/>
              <a:t>(Image) 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6666"/>
                </a:solidFill>
              </a:rPr>
              <a:t>多页控件</a:t>
            </a:r>
            <a:r>
              <a:rPr lang="en-US" altLang="zh-CN" sz="2400" dirty="0"/>
              <a:t>(</a:t>
            </a:r>
            <a:r>
              <a:rPr lang="en-US" altLang="zh-CN" sz="2400" dirty="0" err="1"/>
              <a:t>MultiPage</a:t>
            </a:r>
            <a:r>
              <a:rPr lang="en-US" altLang="zh-CN" sz="2400" dirty="0"/>
              <a:t>)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"/>
            <a:ext cx="4040702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571625"/>
            <a:ext cx="7993063" cy="4752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/>
              <a:t>标签</a:t>
            </a:r>
          </a:p>
          <a:p>
            <a:pPr lvl="1">
              <a:lnSpc>
                <a:spcPct val="90000"/>
              </a:lnSpc>
            </a:pPr>
            <a:r>
              <a:rPr lang="zh-CN" altLang="zh-CN" dirty="0">
                <a:solidFill>
                  <a:srgbClr val="FF00FF"/>
                </a:solidFill>
              </a:rPr>
              <a:t>功能</a:t>
            </a:r>
            <a:r>
              <a:rPr lang="zh-CN" altLang="zh-CN" dirty="0"/>
              <a:t>:</a:t>
            </a:r>
            <a:r>
              <a:rPr lang="en-US" altLang="zh-CN" dirty="0"/>
              <a:t> </a:t>
            </a:r>
            <a:r>
              <a:rPr lang="zh-CN" altLang="en-US" dirty="0"/>
              <a:t>用于显示说明性的文字</a:t>
            </a:r>
            <a:endParaRPr lang="zh-CN" altLang="zh-CN" dirty="0"/>
          </a:p>
          <a:p>
            <a:pPr lvl="1">
              <a:lnSpc>
                <a:spcPct val="90000"/>
              </a:lnSpc>
            </a:pPr>
            <a:r>
              <a:rPr lang="zh-CN" altLang="en-US" dirty="0"/>
              <a:t>常用</a:t>
            </a:r>
            <a:r>
              <a:rPr lang="zh-CN" altLang="zh-CN" dirty="0"/>
              <a:t>属性: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FF3300"/>
                </a:solidFill>
              </a:rPr>
              <a:t>Caption</a:t>
            </a:r>
            <a:r>
              <a:rPr lang="en-US" altLang="zh-CN" dirty="0"/>
              <a:t> 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文本框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solidFill>
                  <a:srgbClr val="FF00FF"/>
                </a:solidFill>
              </a:rPr>
              <a:t>功能</a:t>
            </a:r>
            <a:r>
              <a:rPr lang="en-US" altLang="zh-CN" dirty="0"/>
              <a:t>: </a:t>
            </a:r>
            <a:r>
              <a:rPr lang="zh-CN" altLang="en-US" dirty="0"/>
              <a:t>用于输入信息或显示信息，是一个常用的人机交互接口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常用属性</a:t>
            </a:r>
            <a:r>
              <a:rPr lang="en-US" altLang="zh-CN" dirty="0"/>
              <a:t>: </a:t>
            </a:r>
            <a:r>
              <a:rPr lang="en-US" altLang="zh-CN" dirty="0">
                <a:solidFill>
                  <a:srgbClr val="FF0000"/>
                </a:solidFill>
              </a:rPr>
              <a:t>Text</a:t>
            </a:r>
          </a:p>
          <a:p>
            <a:pPr>
              <a:lnSpc>
                <a:spcPct val="90000"/>
              </a:lnSpc>
            </a:pPr>
            <a:r>
              <a:rPr lang="zh-CN" altLang="en-US" dirty="0"/>
              <a:t>命令按钮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solidFill>
                  <a:srgbClr val="FF00FF"/>
                </a:solidFill>
              </a:rPr>
              <a:t>功能</a:t>
            </a:r>
            <a:r>
              <a:rPr lang="en-US" altLang="zh-CN" dirty="0"/>
              <a:t>: </a:t>
            </a:r>
            <a:r>
              <a:rPr lang="zh-CN" altLang="en-US" dirty="0"/>
              <a:t>用于启动或结束命令操作</a:t>
            </a:r>
            <a:endParaRPr lang="en-US" altLang="zh-CN" dirty="0"/>
          </a:p>
          <a:p>
            <a:pPr lvl="1">
              <a:lnSpc>
                <a:spcPct val="90000"/>
              </a:lnSpc>
            </a:pPr>
            <a:r>
              <a:rPr lang="zh-CN" altLang="en-US" dirty="0"/>
              <a:t>常用属性</a:t>
            </a:r>
            <a:r>
              <a:rPr lang="en-US" altLang="zh-CN" dirty="0"/>
              <a:t>: </a:t>
            </a:r>
            <a:r>
              <a:rPr lang="en-US" altLang="zh-CN" dirty="0">
                <a:solidFill>
                  <a:srgbClr val="FF0000"/>
                </a:solidFill>
              </a:rPr>
              <a:t>Caption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40104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/>
              <a:t>复选框</a:t>
            </a:r>
          </a:p>
          <a:p>
            <a:pPr lvl="1">
              <a:lnSpc>
                <a:spcPct val="90000"/>
              </a:lnSpc>
            </a:pPr>
            <a:r>
              <a:rPr lang="zh-CN" altLang="zh-CN" dirty="0">
                <a:solidFill>
                  <a:srgbClr val="FF00FF"/>
                </a:solidFill>
              </a:rPr>
              <a:t>功能</a:t>
            </a:r>
            <a:r>
              <a:rPr lang="zh-CN" altLang="zh-CN" dirty="0"/>
              <a:t>:</a:t>
            </a:r>
            <a:r>
              <a:rPr lang="en-US" altLang="zh-CN" dirty="0"/>
              <a:t> </a:t>
            </a:r>
            <a:r>
              <a:rPr lang="zh-CN" altLang="zh-CN" dirty="0"/>
              <a:t>使用复选框可以在一组相关的项目中选择一个或多个项目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常用</a:t>
            </a:r>
            <a:r>
              <a:rPr lang="zh-CN" altLang="zh-CN" dirty="0"/>
              <a:t>属性:</a:t>
            </a:r>
            <a:r>
              <a:rPr lang="en-US" altLang="zh-CN" dirty="0"/>
              <a:t> </a:t>
            </a:r>
            <a:r>
              <a:rPr lang="zh-CN" altLang="zh-CN" dirty="0">
                <a:solidFill>
                  <a:srgbClr val="FF0000"/>
                </a:solidFill>
              </a:rPr>
              <a:t>Vlaue</a:t>
            </a:r>
            <a:r>
              <a:rPr lang="en-US" altLang="zh-CN" dirty="0"/>
              <a:t> </a:t>
            </a:r>
            <a:r>
              <a:rPr lang="zh-CN" altLang="zh-CN" dirty="0"/>
              <a:t>(</a:t>
            </a:r>
            <a:r>
              <a:rPr lang="en-US" altLang="zh-CN" dirty="0">
                <a:solidFill>
                  <a:srgbClr val="0070C0"/>
                </a:solidFill>
              </a:rPr>
              <a:t>T</a:t>
            </a:r>
            <a:r>
              <a:rPr lang="zh-CN" altLang="zh-CN" dirty="0">
                <a:solidFill>
                  <a:srgbClr val="0070C0"/>
                </a:solidFill>
              </a:rPr>
              <a:t>rue</a:t>
            </a:r>
            <a:r>
              <a:rPr lang="zh-CN" altLang="zh-CN" dirty="0"/>
              <a:t>或</a:t>
            </a:r>
            <a:r>
              <a:rPr lang="en-US" altLang="zh-CN" dirty="0">
                <a:solidFill>
                  <a:srgbClr val="0070C0"/>
                </a:solidFill>
              </a:rPr>
              <a:t>F</a:t>
            </a:r>
            <a:r>
              <a:rPr lang="zh-CN" altLang="zh-CN" dirty="0">
                <a:solidFill>
                  <a:srgbClr val="0070C0"/>
                </a:solidFill>
              </a:rPr>
              <a:t>alse</a:t>
            </a:r>
            <a:r>
              <a:rPr lang="zh-CN" altLang="zh-CN" dirty="0"/>
              <a:t>)</a:t>
            </a:r>
            <a:endParaRPr lang="en-US" altLang="zh-CN" dirty="0"/>
          </a:p>
          <a:p>
            <a:pPr>
              <a:lnSpc>
                <a:spcPct val="90000"/>
              </a:lnSpc>
            </a:pPr>
            <a:r>
              <a:rPr lang="zh-CN" altLang="en-US" dirty="0"/>
              <a:t>选项按钮</a:t>
            </a:r>
          </a:p>
          <a:p>
            <a:pPr lvl="1">
              <a:lnSpc>
                <a:spcPct val="90000"/>
              </a:lnSpc>
            </a:pPr>
            <a:r>
              <a:rPr lang="zh-CN" altLang="en-US" dirty="0">
                <a:solidFill>
                  <a:srgbClr val="FF00FF"/>
                </a:solidFill>
              </a:rPr>
              <a:t>功能</a:t>
            </a:r>
            <a:r>
              <a:rPr lang="en-US" altLang="zh-CN" dirty="0"/>
              <a:t>: </a:t>
            </a:r>
            <a:r>
              <a:rPr lang="zh-CN" altLang="en-US" dirty="0"/>
              <a:t>选项按钮在各个选项中只能互相排斥的选择某一项</a:t>
            </a:r>
          </a:p>
          <a:p>
            <a:pPr lvl="1">
              <a:lnSpc>
                <a:spcPct val="90000"/>
              </a:lnSpc>
            </a:pPr>
            <a:r>
              <a:rPr lang="zh-CN" altLang="en-US" dirty="0"/>
              <a:t>常用属性</a:t>
            </a:r>
            <a:r>
              <a:rPr lang="en-US" altLang="zh-CN" dirty="0"/>
              <a:t>: </a:t>
            </a:r>
            <a:r>
              <a:rPr lang="en-US" altLang="zh-CN" dirty="0">
                <a:solidFill>
                  <a:srgbClr val="FF0000"/>
                </a:solidFill>
              </a:rPr>
              <a:t>Value</a:t>
            </a:r>
            <a:r>
              <a:rPr lang="en-US" altLang="zh-CN" dirty="0"/>
              <a:t> (</a:t>
            </a:r>
            <a:r>
              <a:rPr lang="en-US" altLang="zh-CN" dirty="0">
                <a:solidFill>
                  <a:srgbClr val="0070C0"/>
                </a:solidFill>
              </a:rPr>
              <a:t>True</a:t>
            </a:r>
            <a:r>
              <a:rPr lang="zh-CN" altLang="en-US" dirty="0"/>
              <a:t>或</a:t>
            </a:r>
            <a:r>
              <a:rPr lang="en-US" altLang="zh-CN" dirty="0">
                <a:solidFill>
                  <a:srgbClr val="0070C0"/>
                </a:solidFill>
              </a:rPr>
              <a:t>False</a:t>
            </a:r>
            <a:r>
              <a:rPr lang="en-US" altLang="zh-CN" dirty="0"/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本讲内容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9174441"/>
              </p:ext>
            </p:extLst>
          </p:nvPr>
        </p:nvGraphicFramePr>
        <p:xfrm>
          <a:off x="539750" y="1700213"/>
          <a:ext cx="7993063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25135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382000" cy="4800600"/>
          </a:xfrm>
        </p:spPr>
        <p:txBody>
          <a:bodyPr/>
          <a:lstStyle/>
          <a:p>
            <a:r>
              <a:rPr lang="zh-CN" altLang="en-US" dirty="0"/>
              <a:t>列表框</a:t>
            </a:r>
          </a:p>
          <a:p>
            <a:pPr lvl="1"/>
            <a:r>
              <a:rPr lang="zh-CN" altLang="en-US" dirty="0">
                <a:solidFill>
                  <a:srgbClr val="FF00FF"/>
                </a:solidFill>
              </a:rPr>
              <a:t>功能</a:t>
            </a:r>
            <a:r>
              <a:rPr lang="en-US" altLang="zh-CN" dirty="0"/>
              <a:t>: </a:t>
            </a:r>
            <a:r>
              <a:rPr lang="zh-CN" altLang="en-US" dirty="0"/>
              <a:t>用于显示一些值的列表，用户可以从中选择一个或多个值</a:t>
            </a:r>
          </a:p>
          <a:p>
            <a:pPr lvl="1"/>
            <a:r>
              <a:rPr lang="zh-CN" altLang="en-US" dirty="0"/>
              <a:t>常用属性</a:t>
            </a:r>
          </a:p>
          <a:p>
            <a:pPr lvl="2">
              <a:spcBef>
                <a:spcPts val="1200"/>
              </a:spcBef>
            </a:pPr>
            <a:r>
              <a:rPr lang="en-US" altLang="zh-CN" dirty="0">
                <a:solidFill>
                  <a:srgbClr val="7030A0"/>
                </a:solidFill>
              </a:rPr>
              <a:t>List</a:t>
            </a:r>
            <a:r>
              <a:rPr lang="en-US" altLang="zh-CN" dirty="0"/>
              <a:t>: </a:t>
            </a:r>
            <a:r>
              <a:rPr lang="zh-CN" altLang="en-US" dirty="0"/>
              <a:t>列表框的所有表项，以</a:t>
            </a:r>
            <a:r>
              <a:rPr lang="zh-CN" altLang="en-US" dirty="0">
                <a:solidFill>
                  <a:srgbClr val="FF0000"/>
                </a:solidFill>
              </a:rPr>
              <a:t>数组</a:t>
            </a:r>
            <a:r>
              <a:rPr lang="zh-CN" altLang="en-US" dirty="0"/>
              <a:t>形式存放，使用形式是</a:t>
            </a:r>
            <a:r>
              <a:rPr lang="en-US" altLang="zh-CN" dirty="0">
                <a:solidFill>
                  <a:srgbClr val="006666"/>
                </a:solidFill>
              </a:rPr>
              <a:t>List(i)</a:t>
            </a:r>
          </a:p>
          <a:p>
            <a:pPr lvl="2">
              <a:spcBef>
                <a:spcPts val="1200"/>
              </a:spcBef>
            </a:pPr>
            <a:r>
              <a:rPr lang="en-US" altLang="zh-CN" dirty="0" err="1">
                <a:solidFill>
                  <a:srgbClr val="7030A0"/>
                </a:solidFill>
              </a:rPr>
              <a:t>ListCount</a:t>
            </a:r>
            <a:r>
              <a:rPr lang="en-US" altLang="zh-CN" dirty="0"/>
              <a:t>: </a:t>
            </a:r>
            <a:r>
              <a:rPr lang="zh-CN" altLang="en-US" dirty="0"/>
              <a:t>列表框中表项的总数</a:t>
            </a:r>
          </a:p>
          <a:p>
            <a:pPr lvl="2">
              <a:spcBef>
                <a:spcPts val="1200"/>
              </a:spcBef>
            </a:pPr>
            <a:r>
              <a:rPr lang="en-US" altLang="zh-CN" dirty="0" err="1">
                <a:solidFill>
                  <a:srgbClr val="7030A0"/>
                </a:solidFill>
              </a:rPr>
              <a:t>ListIndex</a:t>
            </a:r>
            <a:r>
              <a:rPr lang="en-US" altLang="zh-CN" dirty="0"/>
              <a:t>: </a:t>
            </a:r>
            <a:r>
              <a:rPr lang="zh-CN" altLang="en-US" dirty="0"/>
              <a:t>被选中表项的索引，</a:t>
            </a:r>
            <a:r>
              <a:rPr lang="en-US" altLang="zh-CN" dirty="0">
                <a:solidFill>
                  <a:srgbClr val="663300"/>
                </a:solidFill>
              </a:rPr>
              <a:t>[-1, ListCount-1]</a:t>
            </a:r>
          </a:p>
          <a:p>
            <a:pPr lvl="2">
              <a:spcBef>
                <a:spcPts val="1200"/>
              </a:spcBef>
            </a:pPr>
            <a:r>
              <a:rPr lang="en-US" altLang="zh-CN" dirty="0">
                <a:solidFill>
                  <a:srgbClr val="7030A0"/>
                </a:solidFill>
              </a:rPr>
              <a:t>Selected</a:t>
            </a:r>
            <a:r>
              <a:rPr lang="en-US" altLang="zh-CN" dirty="0"/>
              <a:t>: </a:t>
            </a:r>
            <a:r>
              <a:rPr lang="zh-CN" altLang="en-US" dirty="0"/>
              <a:t>列表框表项的选中状态，以</a:t>
            </a:r>
            <a:r>
              <a:rPr lang="zh-CN" altLang="en-US" dirty="0">
                <a:solidFill>
                  <a:srgbClr val="FF0000"/>
                </a:solidFill>
              </a:rPr>
              <a:t>数组</a:t>
            </a:r>
            <a:r>
              <a:rPr lang="zh-CN" altLang="en-US" dirty="0"/>
              <a:t>的形式存放，如：</a:t>
            </a:r>
            <a:r>
              <a:rPr lang="en-US" altLang="zh-CN" dirty="0">
                <a:solidFill>
                  <a:srgbClr val="006666"/>
                </a:solidFill>
              </a:rPr>
              <a:t>Selected(i) = True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列表框</a:t>
            </a:r>
          </a:p>
          <a:p>
            <a:pPr lvl="1"/>
            <a:r>
              <a:rPr lang="zh-CN" altLang="en-US" dirty="0"/>
              <a:t>常用方法</a:t>
            </a:r>
          </a:p>
          <a:p>
            <a:pPr lvl="2">
              <a:spcBef>
                <a:spcPts val="1200"/>
              </a:spcBef>
            </a:pPr>
            <a:r>
              <a:rPr lang="en-US" altLang="zh-CN" dirty="0" err="1">
                <a:solidFill>
                  <a:srgbClr val="FF0066"/>
                </a:solidFill>
              </a:rPr>
              <a:t>AddItem</a:t>
            </a:r>
            <a:r>
              <a:rPr lang="en-US" altLang="zh-CN" dirty="0"/>
              <a:t> item </a:t>
            </a:r>
            <a:r>
              <a:rPr lang="en-US" altLang="zh-CN" dirty="0">
                <a:solidFill>
                  <a:srgbClr val="996633"/>
                </a:solidFill>
              </a:rPr>
              <a:t>[, index]</a:t>
            </a:r>
          </a:p>
          <a:p>
            <a:pPr lvl="2">
              <a:spcBef>
                <a:spcPts val="1200"/>
              </a:spcBef>
              <a:buFont typeface="Wingdings" pitchFamily="2" charset="2"/>
              <a:buNone/>
            </a:pPr>
            <a:r>
              <a:rPr lang="en-US" altLang="zh-CN" dirty="0"/>
              <a:t>	</a:t>
            </a:r>
            <a:r>
              <a:rPr lang="zh-CN" altLang="en-US" dirty="0"/>
              <a:t>将</a:t>
            </a:r>
            <a:r>
              <a:rPr lang="en-US" altLang="zh-CN" dirty="0"/>
              <a:t>item</a:t>
            </a:r>
            <a:r>
              <a:rPr lang="zh-CN" altLang="en-US" dirty="0"/>
              <a:t>添加到列表框的第</a:t>
            </a:r>
            <a:r>
              <a:rPr lang="en-US" altLang="zh-CN" dirty="0"/>
              <a:t>index</a:t>
            </a:r>
            <a:r>
              <a:rPr lang="zh-CN" altLang="en-US" dirty="0"/>
              <a:t>项</a:t>
            </a:r>
          </a:p>
          <a:p>
            <a:pPr lvl="2">
              <a:spcBef>
                <a:spcPts val="1200"/>
              </a:spcBef>
            </a:pPr>
            <a:r>
              <a:rPr lang="en-US" altLang="zh-CN" dirty="0" err="1">
                <a:solidFill>
                  <a:srgbClr val="FF0066"/>
                </a:solidFill>
              </a:rPr>
              <a:t>RemoveItem</a:t>
            </a:r>
            <a:r>
              <a:rPr lang="en-US" altLang="zh-CN" dirty="0"/>
              <a:t> index</a:t>
            </a:r>
          </a:p>
          <a:p>
            <a:pPr lvl="2">
              <a:spcBef>
                <a:spcPts val="1200"/>
              </a:spcBef>
              <a:buFont typeface="Wingdings" pitchFamily="2" charset="2"/>
              <a:buNone/>
            </a:pPr>
            <a:r>
              <a:rPr lang="en-US" altLang="zh-CN" dirty="0"/>
              <a:t>	</a:t>
            </a:r>
            <a:r>
              <a:rPr lang="zh-CN" altLang="en-US" dirty="0"/>
              <a:t>将列表框的第</a:t>
            </a:r>
            <a:r>
              <a:rPr lang="en-US" altLang="zh-CN" dirty="0"/>
              <a:t>index</a:t>
            </a:r>
            <a:r>
              <a:rPr lang="zh-CN" altLang="en-US" dirty="0"/>
              <a:t>项删除</a:t>
            </a:r>
          </a:p>
          <a:p>
            <a:pPr lvl="2">
              <a:spcBef>
                <a:spcPts val="1200"/>
              </a:spcBef>
            </a:pPr>
            <a:r>
              <a:rPr lang="en-US" altLang="zh-CN" dirty="0">
                <a:solidFill>
                  <a:srgbClr val="FF0066"/>
                </a:solidFill>
              </a:rPr>
              <a:t>Clear</a:t>
            </a:r>
          </a:p>
          <a:p>
            <a:pPr lvl="2">
              <a:spcBef>
                <a:spcPts val="1200"/>
              </a:spcBef>
              <a:buFont typeface="Wingdings" pitchFamily="2" charset="2"/>
              <a:buNone/>
            </a:pPr>
            <a:r>
              <a:rPr lang="en-US" altLang="zh-CN" dirty="0"/>
              <a:t>	</a:t>
            </a:r>
            <a:r>
              <a:rPr lang="zh-CN" altLang="en-US" dirty="0"/>
              <a:t>清除列表框所有表项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382000" cy="48768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dirty="0"/>
              <a:t>滚动条</a:t>
            </a:r>
          </a:p>
          <a:p>
            <a:pPr lvl="1">
              <a:lnSpc>
                <a:spcPct val="110000"/>
              </a:lnSpc>
            </a:pPr>
            <a:r>
              <a:rPr lang="zh-CN" altLang="en-US" dirty="0">
                <a:solidFill>
                  <a:srgbClr val="FF00FF"/>
                </a:solidFill>
              </a:rPr>
              <a:t>功能</a:t>
            </a:r>
            <a:r>
              <a:rPr lang="en-US" altLang="zh-CN" dirty="0"/>
              <a:t>: </a:t>
            </a:r>
            <a:r>
              <a:rPr lang="zh-CN" altLang="en-US" dirty="0"/>
              <a:t>实现数据输入</a:t>
            </a:r>
          </a:p>
          <a:p>
            <a:pPr lvl="1">
              <a:lnSpc>
                <a:spcPct val="110000"/>
              </a:lnSpc>
            </a:pPr>
            <a:r>
              <a:rPr lang="zh-CN" altLang="en-US" dirty="0"/>
              <a:t>常用属性	</a:t>
            </a:r>
          </a:p>
          <a:p>
            <a:pPr lvl="2">
              <a:lnSpc>
                <a:spcPct val="12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Min</a:t>
            </a:r>
            <a:r>
              <a:rPr lang="en-US" altLang="zh-CN" dirty="0"/>
              <a:t>: </a:t>
            </a:r>
            <a:r>
              <a:rPr lang="zh-CN" altLang="en-US" dirty="0"/>
              <a:t>滚动条所能表示的</a:t>
            </a:r>
            <a:r>
              <a:rPr lang="zh-CN" altLang="en-US" dirty="0">
                <a:solidFill>
                  <a:srgbClr val="336600"/>
                </a:solidFill>
              </a:rPr>
              <a:t>最小值</a:t>
            </a:r>
          </a:p>
          <a:p>
            <a:pPr lvl="2">
              <a:lnSpc>
                <a:spcPct val="12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Max</a:t>
            </a:r>
            <a:r>
              <a:rPr lang="en-US" altLang="zh-CN" dirty="0"/>
              <a:t>: </a:t>
            </a:r>
            <a:r>
              <a:rPr lang="zh-CN" altLang="en-US" dirty="0"/>
              <a:t>滚动条所能表示的</a:t>
            </a:r>
            <a:r>
              <a:rPr lang="zh-CN" altLang="en-US" dirty="0">
                <a:solidFill>
                  <a:srgbClr val="336600"/>
                </a:solidFill>
              </a:rPr>
              <a:t>最大值</a:t>
            </a:r>
          </a:p>
          <a:p>
            <a:pPr lvl="2">
              <a:lnSpc>
                <a:spcPct val="12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Value</a:t>
            </a:r>
            <a:r>
              <a:rPr lang="en-US" altLang="zh-CN" dirty="0"/>
              <a:t>: </a:t>
            </a:r>
            <a:r>
              <a:rPr lang="zh-CN" altLang="en-US" dirty="0"/>
              <a:t>表示滚动条的</a:t>
            </a:r>
            <a:r>
              <a:rPr lang="zh-CN" altLang="en-US" dirty="0">
                <a:solidFill>
                  <a:srgbClr val="336600"/>
                </a:solidFill>
              </a:rPr>
              <a:t>当前值</a:t>
            </a:r>
          </a:p>
          <a:p>
            <a:pPr lvl="2">
              <a:lnSpc>
                <a:spcPct val="120000"/>
              </a:lnSpc>
            </a:pPr>
            <a:r>
              <a:rPr lang="en-US" altLang="zh-CN" dirty="0" err="1">
                <a:solidFill>
                  <a:srgbClr val="7030A0"/>
                </a:solidFill>
              </a:rPr>
              <a:t>SmallChange</a:t>
            </a:r>
            <a:r>
              <a:rPr lang="en-US" altLang="zh-CN" dirty="0"/>
              <a:t>: </a:t>
            </a:r>
            <a:r>
              <a:rPr lang="zh-CN" altLang="en-US" dirty="0">
                <a:solidFill>
                  <a:srgbClr val="336600"/>
                </a:solidFill>
              </a:rPr>
              <a:t>单击</a:t>
            </a:r>
            <a:r>
              <a:rPr lang="zh-CN" altLang="en-US" dirty="0"/>
              <a:t>滚动</a:t>
            </a:r>
            <a:r>
              <a:rPr lang="zh-CN" altLang="en-US" dirty="0">
                <a:solidFill>
                  <a:srgbClr val="336600"/>
                </a:solidFill>
              </a:rPr>
              <a:t>箭头</a:t>
            </a:r>
            <a:r>
              <a:rPr lang="zh-CN" altLang="en-US" dirty="0"/>
              <a:t>时滚动条值的改变量</a:t>
            </a:r>
          </a:p>
          <a:p>
            <a:pPr lvl="2">
              <a:lnSpc>
                <a:spcPct val="120000"/>
              </a:lnSpc>
            </a:pPr>
            <a:r>
              <a:rPr lang="en-US" altLang="zh-CN" dirty="0" err="1">
                <a:solidFill>
                  <a:srgbClr val="7030A0"/>
                </a:solidFill>
              </a:rPr>
              <a:t>LargeChange</a:t>
            </a:r>
            <a:r>
              <a:rPr lang="en-US" altLang="zh-CN" dirty="0"/>
              <a:t>: </a:t>
            </a:r>
            <a:r>
              <a:rPr lang="zh-CN" altLang="en-US" dirty="0">
                <a:solidFill>
                  <a:srgbClr val="336600"/>
                </a:solidFill>
              </a:rPr>
              <a:t>单击</a:t>
            </a:r>
            <a:r>
              <a:rPr lang="zh-CN" altLang="en-US" dirty="0"/>
              <a:t>滚动块与滚动箭头间的</a:t>
            </a:r>
            <a:r>
              <a:rPr lang="zh-CN" altLang="en-US" dirty="0">
                <a:solidFill>
                  <a:srgbClr val="336600"/>
                </a:solidFill>
              </a:rPr>
              <a:t>区域</a:t>
            </a:r>
            <a:r>
              <a:rPr lang="zh-CN" altLang="en-US" dirty="0"/>
              <a:t>时滚动条值的改变量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用户窗体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00213"/>
            <a:ext cx="8223250" cy="475297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zh-CN" altLang="en-US" dirty="0"/>
              <a:t>滚动条</a:t>
            </a:r>
          </a:p>
          <a:p>
            <a:pPr lvl="1">
              <a:spcBef>
                <a:spcPts val="1200"/>
              </a:spcBef>
            </a:pPr>
            <a:r>
              <a:rPr lang="zh-CN" altLang="en-US" dirty="0"/>
              <a:t>常用</a:t>
            </a:r>
            <a:r>
              <a:rPr lang="zh-CN" altLang="en-US" dirty="0">
                <a:solidFill>
                  <a:srgbClr val="FF00FF"/>
                </a:solidFill>
              </a:rPr>
              <a:t>事件</a:t>
            </a:r>
          </a:p>
          <a:p>
            <a:pPr lvl="2">
              <a:spcBef>
                <a:spcPts val="1200"/>
              </a:spcBef>
            </a:pPr>
            <a:r>
              <a:rPr lang="en-US" altLang="zh-CN" dirty="0">
                <a:solidFill>
                  <a:srgbClr val="7030A0"/>
                </a:solidFill>
              </a:rPr>
              <a:t>Change</a:t>
            </a:r>
            <a:r>
              <a:rPr lang="en-US" altLang="zh-CN" dirty="0"/>
              <a:t>: </a:t>
            </a:r>
            <a:r>
              <a:rPr lang="zh-CN" altLang="en-US" dirty="0"/>
              <a:t>当滚动条的当前值</a:t>
            </a:r>
            <a:r>
              <a:rPr lang="en-US" altLang="zh-CN" dirty="0"/>
              <a:t>(</a:t>
            </a:r>
            <a:r>
              <a:rPr lang="en-US" altLang="zh-CN" dirty="0">
                <a:solidFill>
                  <a:srgbClr val="FF0000"/>
                </a:solidFill>
              </a:rPr>
              <a:t>Value</a:t>
            </a:r>
            <a:r>
              <a:rPr lang="zh-CN" altLang="en-US" dirty="0">
                <a:solidFill>
                  <a:srgbClr val="FF0000"/>
                </a:solidFill>
              </a:rPr>
              <a:t>属性</a:t>
            </a:r>
            <a:r>
              <a:rPr lang="en-US" altLang="zh-CN" dirty="0"/>
              <a:t>)</a:t>
            </a:r>
            <a:r>
              <a:rPr lang="zh-CN" altLang="en-US" dirty="0"/>
              <a:t>改变时触发 </a:t>
            </a:r>
          </a:p>
          <a:p>
            <a:pPr lvl="2">
              <a:spcBef>
                <a:spcPts val="1200"/>
              </a:spcBef>
            </a:pPr>
            <a:r>
              <a:rPr lang="en-US" altLang="zh-CN" dirty="0">
                <a:solidFill>
                  <a:srgbClr val="7030A0"/>
                </a:solidFill>
              </a:rPr>
              <a:t>Scroll</a:t>
            </a:r>
            <a:r>
              <a:rPr lang="en-US" altLang="zh-CN" dirty="0"/>
              <a:t>: </a:t>
            </a:r>
            <a:r>
              <a:rPr lang="zh-CN" altLang="en-US" dirty="0"/>
              <a:t>在滚动条内拖动滚动块时连续触发</a:t>
            </a:r>
          </a:p>
          <a:p>
            <a:pPr lvl="1">
              <a:spcBef>
                <a:spcPts val="1200"/>
              </a:spcBef>
            </a:pPr>
            <a:r>
              <a:rPr lang="en-US" altLang="zh-CN" dirty="0"/>
              <a:t>Change</a:t>
            </a:r>
            <a:r>
              <a:rPr lang="zh-CN" altLang="en-US" dirty="0"/>
              <a:t>事件和</a:t>
            </a:r>
            <a:r>
              <a:rPr lang="en-US" altLang="zh-CN" dirty="0"/>
              <a:t>Scroll</a:t>
            </a:r>
            <a:r>
              <a:rPr lang="zh-CN" altLang="en-US" dirty="0"/>
              <a:t>事件的</a:t>
            </a:r>
            <a:r>
              <a:rPr lang="zh-CN" altLang="en-US" dirty="0">
                <a:solidFill>
                  <a:srgbClr val="FF0066"/>
                </a:solidFill>
              </a:rPr>
              <a:t>区别</a:t>
            </a:r>
            <a:r>
              <a:rPr lang="zh-CN" altLang="en-US" dirty="0"/>
              <a:t>    	</a:t>
            </a:r>
          </a:p>
          <a:p>
            <a:pPr marL="1371600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US" altLang="zh-CN" dirty="0">
                <a:solidFill>
                  <a:srgbClr val="006666"/>
                </a:solidFill>
              </a:rPr>
              <a:t>Change</a:t>
            </a:r>
            <a:r>
              <a:rPr lang="zh-CN" altLang="en-US" dirty="0">
                <a:solidFill>
                  <a:srgbClr val="006666"/>
                </a:solidFill>
              </a:rPr>
              <a:t>事件用于得到滚动条的最后值</a:t>
            </a:r>
          </a:p>
          <a:p>
            <a:pPr marL="1371600" lvl="2" indent="-457200">
              <a:spcBef>
                <a:spcPts val="1200"/>
              </a:spcBef>
              <a:buFont typeface="+mj-lt"/>
              <a:buAutoNum type="arabicPeriod"/>
            </a:pPr>
            <a:r>
              <a:rPr lang="en-US" altLang="zh-CN" dirty="0">
                <a:solidFill>
                  <a:srgbClr val="006666"/>
                </a:solidFill>
              </a:rPr>
              <a:t>Scroll</a:t>
            </a:r>
            <a:r>
              <a:rPr lang="zh-CN" altLang="en-US" dirty="0">
                <a:solidFill>
                  <a:srgbClr val="006666"/>
                </a:solidFill>
              </a:rPr>
              <a:t>事件用于跟踪滚动条的动态变化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实例</a:t>
            </a:r>
            <a:r>
              <a:rPr lang="en-US" altLang="zh-CN" dirty="0"/>
              <a:t>2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00213"/>
            <a:ext cx="8375650" cy="4752975"/>
          </a:xfrm>
        </p:spPr>
        <p:txBody>
          <a:bodyPr/>
          <a:lstStyle/>
          <a:p>
            <a:r>
              <a:rPr lang="zh-CN" altLang="en-US" sz="2800" dirty="0"/>
              <a:t>编写程序，在打开 </a:t>
            </a:r>
            <a:r>
              <a:rPr lang="en-US" altLang="zh-CN" sz="2800" dirty="0">
                <a:hlinkClick r:id="rId2" action="ppaction://hlinkfile"/>
              </a:rPr>
              <a:t>eg2.xlsx</a:t>
            </a:r>
            <a:r>
              <a:rPr lang="en-US" altLang="zh-CN" sz="2800" dirty="0"/>
              <a:t> </a:t>
            </a:r>
            <a:r>
              <a:rPr lang="zh-CN" altLang="en-US" sz="2800" dirty="0"/>
              <a:t>工作簿时，弹出一个窗体显示本周即将</a:t>
            </a:r>
            <a:r>
              <a:rPr lang="en-US" altLang="zh-CN" sz="2800" dirty="0">
                <a:solidFill>
                  <a:srgbClr val="7030A0"/>
                </a:solidFill>
              </a:rPr>
              <a:t>(</a:t>
            </a:r>
            <a:r>
              <a:rPr lang="zh-CN" altLang="en-US" sz="2800" dirty="0">
                <a:solidFill>
                  <a:srgbClr val="7030A0"/>
                </a:solidFill>
              </a:rPr>
              <a:t>包括今日</a:t>
            </a:r>
            <a:r>
              <a:rPr lang="en-US" altLang="zh-CN" sz="2800" dirty="0">
                <a:solidFill>
                  <a:srgbClr val="7030A0"/>
                </a:solidFill>
              </a:rPr>
              <a:t>)</a:t>
            </a:r>
            <a:r>
              <a:rPr lang="zh-CN" altLang="en-US" sz="2800" dirty="0"/>
              <a:t>要过生日的人员名单</a:t>
            </a:r>
          </a:p>
          <a:p>
            <a:pPr lvl="1"/>
            <a:r>
              <a:rPr lang="zh-CN" altLang="en-US" dirty="0">
                <a:solidFill>
                  <a:srgbClr val="FF3300"/>
                </a:solidFill>
              </a:rPr>
              <a:t>如何判断某个日期是在今天和周末之间的？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3276600"/>
            <a:ext cx="4381500" cy="317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几个日期函数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400">
                <a:solidFill>
                  <a:srgbClr val="7030A0"/>
                </a:solidFill>
              </a:rPr>
              <a:t>Weekday(date, </a:t>
            </a:r>
            <a:r>
              <a:rPr lang="en-US" altLang="zh-CN" sz="2400">
                <a:solidFill>
                  <a:srgbClr val="0070C0"/>
                </a:solidFill>
              </a:rPr>
              <a:t>[firstdayofweek]</a:t>
            </a:r>
            <a:r>
              <a:rPr lang="en-US" altLang="zh-CN" sz="2400">
                <a:solidFill>
                  <a:srgbClr val="7030A0"/>
                </a:solidFill>
              </a:rPr>
              <a:t>)</a:t>
            </a:r>
          </a:p>
          <a:p>
            <a:pPr lvl="1">
              <a:spcBef>
                <a:spcPts val="600"/>
              </a:spcBef>
            </a:pPr>
            <a:r>
              <a:rPr lang="zh-CN" altLang="en-US" sz="2000"/>
              <a:t>返回一个整数，代表某个日期是其所在星期的第几天</a:t>
            </a:r>
            <a:endParaRPr lang="en-US" altLang="zh-CN" sz="2000"/>
          </a:p>
          <a:p>
            <a:pPr lvl="1">
              <a:spcBef>
                <a:spcPts val="600"/>
              </a:spcBef>
            </a:pPr>
            <a:r>
              <a:rPr lang="zh-CN" altLang="en-US" sz="2000">
                <a:solidFill>
                  <a:srgbClr val="336600"/>
                </a:solidFill>
              </a:rPr>
              <a:t>如：</a:t>
            </a:r>
            <a:r>
              <a:rPr lang="en-US" altLang="zh-CN" sz="2000">
                <a:solidFill>
                  <a:srgbClr val="336600"/>
                </a:solidFill>
              </a:rPr>
              <a:t>Weekday(Date, 2)</a:t>
            </a:r>
            <a:r>
              <a:rPr lang="zh-CN" altLang="en-US" sz="2000">
                <a:solidFill>
                  <a:srgbClr val="336600"/>
                </a:solidFill>
              </a:rPr>
              <a:t>，把周一作为一个星期的第一天并返回今天是星期几</a:t>
            </a:r>
          </a:p>
          <a:p>
            <a:pPr>
              <a:spcBef>
                <a:spcPts val="600"/>
              </a:spcBef>
            </a:pPr>
            <a:r>
              <a:rPr lang="en-US" altLang="zh-CN" sz="2400">
                <a:solidFill>
                  <a:srgbClr val="7030A0"/>
                </a:solidFill>
              </a:rPr>
              <a:t>DateValue(strDate)</a:t>
            </a:r>
          </a:p>
          <a:p>
            <a:pPr lvl="1">
              <a:spcBef>
                <a:spcPts val="600"/>
              </a:spcBef>
            </a:pPr>
            <a:r>
              <a:rPr lang="zh-CN" altLang="en-US" sz="2000"/>
              <a:t>返回用字符串形式表达的日期对应的实际日期</a:t>
            </a:r>
          </a:p>
          <a:p>
            <a:pPr lvl="1">
              <a:spcBef>
                <a:spcPts val="600"/>
              </a:spcBef>
            </a:pPr>
            <a:r>
              <a:rPr lang="zh-CN" altLang="en-US" sz="2000">
                <a:solidFill>
                  <a:srgbClr val="336600"/>
                </a:solidFill>
              </a:rPr>
              <a:t>如：</a:t>
            </a:r>
            <a:r>
              <a:rPr lang="en-US" altLang="zh-CN" sz="2000">
                <a:solidFill>
                  <a:srgbClr val="336600"/>
                </a:solidFill>
              </a:rPr>
              <a:t>DateValue(“2013-6-1”)	</a:t>
            </a:r>
            <a:r>
              <a:rPr lang="zh-CN" altLang="en-US" sz="2000">
                <a:solidFill>
                  <a:srgbClr val="336600"/>
                </a:solidFill>
              </a:rPr>
              <a:t>，返回</a:t>
            </a:r>
            <a:r>
              <a:rPr lang="en-US" altLang="zh-CN" sz="2000">
                <a:solidFill>
                  <a:srgbClr val="336600"/>
                </a:solidFill>
              </a:rPr>
              <a:t>#2013-6-1#</a:t>
            </a:r>
          </a:p>
          <a:p>
            <a:pPr>
              <a:spcBef>
                <a:spcPts val="600"/>
              </a:spcBef>
            </a:pPr>
            <a:r>
              <a:rPr lang="en-US" altLang="zh-CN" sz="2400">
                <a:solidFill>
                  <a:srgbClr val="7030A0"/>
                </a:solidFill>
              </a:rPr>
              <a:t>Year(date)</a:t>
            </a:r>
            <a:r>
              <a:rPr lang="zh-CN" altLang="en-US" sz="2400">
                <a:solidFill>
                  <a:srgbClr val="7030A0"/>
                </a:solidFill>
              </a:rPr>
              <a:t>、</a:t>
            </a:r>
            <a:r>
              <a:rPr lang="en-US" altLang="zh-CN" sz="2400">
                <a:solidFill>
                  <a:srgbClr val="7030A0"/>
                </a:solidFill>
              </a:rPr>
              <a:t>Month(date)</a:t>
            </a:r>
            <a:r>
              <a:rPr lang="zh-CN" altLang="en-US" sz="2400">
                <a:solidFill>
                  <a:srgbClr val="7030A0"/>
                </a:solidFill>
              </a:rPr>
              <a:t>、</a:t>
            </a:r>
            <a:r>
              <a:rPr lang="en-US" altLang="zh-CN" sz="2400">
                <a:solidFill>
                  <a:srgbClr val="7030A0"/>
                </a:solidFill>
              </a:rPr>
              <a:t>Day(date)</a:t>
            </a:r>
          </a:p>
          <a:p>
            <a:pPr lvl="1">
              <a:spcBef>
                <a:spcPts val="600"/>
              </a:spcBef>
            </a:pPr>
            <a:r>
              <a:rPr lang="zh-CN" altLang="en-US" sz="2000"/>
              <a:t>分别返回一个日期的年份、月份、日子</a:t>
            </a:r>
          </a:p>
          <a:p>
            <a:pPr>
              <a:spcBef>
                <a:spcPts val="600"/>
              </a:spcBef>
            </a:pPr>
            <a:r>
              <a:rPr lang="en-US" altLang="zh-CN" sz="2400">
                <a:solidFill>
                  <a:srgbClr val="7030A0"/>
                </a:solidFill>
              </a:rPr>
              <a:t>DateSerial(year, month, day)</a:t>
            </a:r>
          </a:p>
          <a:p>
            <a:pPr lvl="1">
              <a:spcBef>
                <a:spcPts val="600"/>
              </a:spcBef>
            </a:pPr>
            <a:r>
              <a:rPr lang="zh-CN" altLang="en-US" sz="2000"/>
              <a:t>将</a:t>
            </a:r>
            <a:r>
              <a:rPr lang="en-US" altLang="zh-CN" sz="2000"/>
              <a:t>year</a:t>
            </a:r>
            <a:r>
              <a:rPr lang="zh-CN" altLang="en-US" sz="2000"/>
              <a:t>、</a:t>
            </a:r>
            <a:r>
              <a:rPr lang="en-US" altLang="zh-CN" sz="2000"/>
              <a:t>month</a:t>
            </a:r>
            <a:r>
              <a:rPr lang="zh-CN" altLang="en-US" sz="2000"/>
              <a:t>、</a:t>
            </a:r>
            <a:r>
              <a:rPr lang="en-US" altLang="zh-CN" sz="2000"/>
              <a:t>day</a:t>
            </a:r>
            <a:r>
              <a:rPr lang="zh-CN" altLang="en-US" sz="2000"/>
              <a:t>组合成一个日期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几个时间函数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>
                <a:solidFill>
                  <a:srgbClr val="7030A0"/>
                </a:solidFill>
              </a:rPr>
              <a:t>TimeValue(strDate)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z="2400"/>
              <a:t>返回用字符串形式表达的时间对应的实际时间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z="2400">
                <a:solidFill>
                  <a:srgbClr val="336600"/>
                </a:solidFill>
              </a:rPr>
              <a:t>如：</a:t>
            </a:r>
            <a:r>
              <a:rPr lang="en-US" altLang="zh-CN" sz="2400">
                <a:solidFill>
                  <a:srgbClr val="336600"/>
                </a:solidFill>
              </a:rPr>
              <a:t>TimeValue("18:35:17")	</a:t>
            </a:r>
            <a:r>
              <a:rPr lang="zh-CN" altLang="en-US" sz="2400">
                <a:solidFill>
                  <a:srgbClr val="336600"/>
                </a:solidFill>
              </a:rPr>
              <a:t>返回</a:t>
            </a:r>
            <a:r>
              <a:rPr lang="en-US" altLang="zh-CN" sz="2400">
                <a:solidFill>
                  <a:srgbClr val="336600"/>
                </a:solidFill>
              </a:rPr>
              <a:t>#18:35:17#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>
                <a:solidFill>
                  <a:srgbClr val="7030A0"/>
                </a:solidFill>
              </a:rPr>
              <a:t>Hour(time)</a:t>
            </a:r>
            <a:r>
              <a:rPr lang="zh-CN" altLang="en-US" sz="2800">
                <a:solidFill>
                  <a:srgbClr val="7030A0"/>
                </a:solidFill>
              </a:rPr>
              <a:t>、</a:t>
            </a:r>
            <a:r>
              <a:rPr lang="en-US" altLang="zh-CN" sz="2800">
                <a:solidFill>
                  <a:srgbClr val="7030A0"/>
                </a:solidFill>
              </a:rPr>
              <a:t>Minute(time)</a:t>
            </a:r>
            <a:r>
              <a:rPr lang="zh-CN" altLang="en-US" sz="2800">
                <a:solidFill>
                  <a:srgbClr val="7030A0"/>
                </a:solidFill>
              </a:rPr>
              <a:t>、</a:t>
            </a:r>
            <a:r>
              <a:rPr lang="en-US" altLang="zh-CN" sz="2800">
                <a:solidFill>
                  <a:srgbClr val="7030A0"/>
                </a:solidFill>
              </a:rPr>
              <a:t>Second(time)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z="2400"/>
              <a:t>分别返回一个时间的小时、分钟、秒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>
                <a:solidFill>
                  <a:srgbClr val="7030A0"/>
                </a:solidFill>
              </a:rPr>
              <a:t>TimeSerial(hour, minute, second)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zh-CN" altLang="en-US" sz="2400"/>
              <a:t>将</a:t>
            </a:r>
            <a:r>
              <a:rPr lang="en-US" altLang="en-US" sz="2400"/>
              <a:t>hour</a:t>
            </a:r>
            <a:r>
              <a:rPr lang="zh-CN" altLang="en-US" sz="2400"/>
              <a:t>、</a:t>
            </a:r>
            <a:r>
              <a:rPr lang="en-US" altLang="en-US" sz="2400"/>
              <a:t>minute</a:t>
            </a:r>
            <a:r>
              <a:rPr lang="zh-CN" altLang="en-US" sz="2400"/>
              <a:t>、</a:t>
            </a:r>
            <a:r>
              <a:rPr lang="en-US" altLang="en-US" sz="2400"/>
              <a:t>second</a:t>
            </a:r>
            <a:r>
              <a:rPr lang="zh-CN" altLang="en-US" sz="2400"/>
              <a:t>组合成一个时间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实例</a:t>
            </a:r>
            <a:r>
              <a:rPr lang="en-US" altLang="zh-CN" dirty="0"/>
              <a:t>3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设计一个程序，在</a:t>
            </a:r>
            <a:r>
              <a:rPr lang="en-US" altLang="zh-CN" sz="2800" dirty="0">
                <a:hlinkClick r:id="rId2" action="ppaction://hlinkfile"/>
              </a:rPr>
              <a:t>eg3.xlsx</a:t>
            </a:r>
            <a:r>
              <a:rPr lang="zh-CN" altLang="en-US" sz="2800" dirty="0"/>
              <a:t>的</a:t>
            </a:r>
            <a:r>
              <a:rPr lang="en-US" altLang="zh-CN" sz="2800" dirty="0">
                <a:solidFill>
                  <a:srgbClr val="0070C0"/>
                </a:solidFill>
              </a:rPr>
              <a:t>Sheet1</a:t>
            </a:r>
            <a:r>
              <a:rPr lang="zh-CN" altLang="en-US" sz="2800" dirty="0"/>
              <a:t>中，若选择了一个</a:t>
            </a:r>
            <a:r>
              <a:rPr lang="zh-CN" altLang="en-US" sz="2800" dirty="0">
                <a:solidFill>
                  <a:srgbClr val="FF0066"/>
                </a:solidFill>
              </a:rPr>
              <a:t>不为空的区域</a:t>
            </a:r>
            <a:r>
              <a:rPr lang="zh-CN" altLang="en-US" sz="2800" dirty="0"/>
              <a:t>时，弹出如下图所示的窗体，用户可为该区域设置</a:t>
            </a:r>
            <a:r>
              <a:rPr lang="zh-CN" altLang="en-US" sz="2800" dirty="0">
                <a:solidFill>
                  <a:srgbClr val="0070C0"/>
                </a:solidFill>
              </a:rPr>
              <a:t>填充色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450" y="3200400"/>
            <a:ext cx="34671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练一练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zh-CN" altLang="en-US" sz="2400" dirty="0"/>
              <a:t>打开</a:t>
            </a:r>
            <a:r>
              <a:rPr lang="zh-CN" altLang="en-US" sz="2400" dirty="0">
                <a:hlinkClick r:id="rId2" action="ppaction://hlinkfile"/>
              </a:rPr>
              <a:t>各班期末成绩</a:t>
            </a:r>
            <a:r>
              <a:rPr lang="zh-CN" altLang="en-US" sz="2400" dirty="0"/>
              <a:t>工作簿，自定义功能区：新建“期末成绩”选项卡，添加“</a:t>
            </a:r>
            <a:r>
              <a:rPr lang="en-US" altLang="zh-CN" sz="2400" dirty="0"/>
              <a:t>VB</a:t>
            </a:r>
            <a:r>
              <a:rPr lang="zh-CN" altLang="en-US" sz="2400" dirty="0"/>
              <a:t>”组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zh-CN" altLang="en-US" sz="2400" dirty="0"/>
              <a:t>编写过程，弹出如图窗口，选择不同的班级时，能将不同班级的成绩汇总并显示出来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r>
              <a:rPr lang="zh-CN" altLang="en-US" sz="2400" dirty="0"/>
              <a:t>将编写的宏指派到“</a:t>
            </a:r>
            <a:r>
              <a:rPr lang="en-US" altLang="zh-CN" sz="2400" dirty="0"/>
              <a:t>VB</a:t>
            </a:r>
            <a:r>
              <a:rPr lang="zh-CN" altLang="en-US" sz="2400" dirty="0"/>
              <a:t>”组中的“汇总”按钮</a:t>
            </a:r>
            <a:endParaRPr lang="en-US" altLang="zh-CN" sz="2400" dirty="0"/>
          </a:p>
          <a:p>
            <a:pPr>
              <a:spcBef>
                <a:spcPts val="1200"/>
              </a:spcBef>
            </a:pP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091" y="4038600"/>
            <a:ext cx="2924175" cy="252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48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窗体控件 </a:t>
            </a:r>
            <a:r>
              <a:rPr lang="en-US" altLang="zh-CN" dirty="0"/>
              <a:t>&amp; ActiveX</a:t>
            </a:r>
            <a:r>
              <a:rPr lang="zh-CN" altLang="en-US" dirty="0"/>
              <a:t>控件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Why</a:t>
            </a:r>
            <a:r>
              <a:rPr lang="zh-CN" altLang="en-US"/>
              <a:t>控件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/>
              <a:t>EXCEL</a:t>
            </a:r>
            <a:r>
              <a:rPr lang="zh-CN" altLang="en-US"/>
              <a:t>开发中需要对一个问题有所概念，即：</a:t>
            </a:r>
            <a:r>
              <a:rPr lang="zh-CN" altLang="en-US">
                <a:solidFill>
                  <a:srgbClr val="FF0000"/>
                </a:solidFill>
              </a:rPr>
              <a:t>谁使用？</a:t>
            </a:r>
          </a:p>
          <a:p>
            <a:pPr>
              <a:lnSpc>
                <a:spcPct val="13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zh-CN" altLang="en-US"/>
              <a:t>	</a:t>
            </a:r>
            <a:r>
              <a:rPr lang="en-US" altLang="zh-CN"/>
              <a:t>——</a:t>
            </a:r>
            <a:r>
              <a:rPr lang="zh-CN" altLang="en-US"/>
              <a:t>这决定了</a:t>
            </a:r>
            <a:r>
              <a:rPr lang="zh-CN" altLang="en-US">
                <a:solidFill>
                  <a:srgbClr val="008000"/>
                </a:solidFill>
              </a:rPr>
              <a:t>程序的操作难度及界面感观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窗体控件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打开“</a:t>
            </a:r>
            <a:r>
              <a:rPr lang="zh-CN" altLang="en-US" dirty="0">
                <a:solidFill>
                  <a:srgbClr val="0070C0"/>
                </a:solidFill>
              </a:rPr>
              <a:t>开发工具</a:t>
            </a:r>
            <a:r>
              <a:rPr lang="zh-CN" altLang="en-US" dirty="0"/>
              <a:t>”选项卡</a:t>
            </a:r>
          </a:p>
          <a:p>
            <a:pPr lvl="1"/>
            <a:r>
              <a:rPr lang="zh-CN" altLang="en-US" dirty="0">
                <a:solidFill>
                  <a:srgbClr val="FF33CC"/>
                </a:solidFill>
              </a:rPr>
              <a:t>“控件”</a:t>
            </a:r>
            <a:r>
              <a:rPr lang="en-US" altLang="zh-CN" dirty="0">
                <a:solidFill>
                  <a:srgbClr val="FF33CC"/>
                </a:solidFill>
              </a:rPr>
              <a:t>|</a:t>
            </a:r>
            <a:r>
              <a:rPr lang="zh-CN" altLang="en-US" dirty="0">
                <a:solidFill>
                  <a:srgbClr val="FF33CC"/>
                </a:solidFill>
              </a:rPr>
              <a:t>“插入”</a:t>
            </a:r>
            <a:r>
              <a:rPr lang="en-US" altLang="zh-CN" dirty="0">
                <a:solidFill>
                  <a:srgbClr val="FF33CC"/>
                </a:solidFill>
              </a:rPr>
              <a:t>|</a:t>
            </a:r>
            <a:r>
              <a:rPr lang="zh-CN" altLang="en-US" dirty="0">
                <a:solidFill>
                  <a:srgbClr val="FF33CC"/>
                </a:solidFill>
              </a:rPr>
              <a:t>“表单控件”</a:t>
            </a:r>
            <a:r>
              <a:rPr lang="zh-CN" altLang="en-US" dirty="0"/>
              <a:t>命令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81200" y="2895600"/>
            <a:ext cx="4572000" cy="3381507"/>
            <a:chOff x="1981200" y="2895600"/>
            <a:chExt cx="4572000" cy="3381507"/>
          </a:xfrm>
        </p:grpSpPr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200" y="2895600"/>
              <a:ext cx="4572000" cy="33815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" name="圆角矩形 1"/>
            <p:cNvSpPr/>
            <p:nvPr/>
          </p:nvSpPr>
          <p:spPr bwMode="auto">
            <a:xfrm>
              <a:off x="3516489" y="4619976"/>
              <a:ext cx="1584000" cy="792000"/>
            </a:xfrm>
            <a:prstGeom prst="roundRect">
              <a:avLst>
                <a:gd name="adj" fmla="val 9260"/>
              </a:avLst>
            </a:prstGeom>
            <a:noFill/>
            <a:ln w="1905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窗体控件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zh-CN" altLang="en-US" dirty="0"/>
              <a:t>窗体控件有</a:t>
            </a:r>
            <a:r>
              <a:rPr lang="en-US" altLang="zh-CN" dirty="0"/>
              <a:t>12</a:t>
            </a:r>
            <a:r>
              <a:rPr lang="zh-CN" altLang="en-US" dirty="0"/>
              <a:t>个控件，其中</a:t>
            </a:r>
            <a:r>
              <a:rPr lang="en-US" altLang="zh-CN" dirty="0">
                <a:solidFill>
                  <a:srgbClr val="FF0000"/>
                </a:solidFill>
              </a:rPr>
              <a:t>9</a:t>
            </a:r>
            <a:r>
              <a:rPr lang="zh-CN" altLang="en-US" dirty="0">
                <a:solidFill>
                  <a:srgbClr val="FF0000"/>
                </a:solidFill>
              </a:rPr>
              <a:t>个</a:t>
            </a:r>
            <a:r>
              <a:rPr lang="zh-CN" altLang="en-US" dirty="0"/>
              <a:t>可放到工作表内</a:t>
            </a:r>
          </a:p>
          <a:p>
            <a:pPr marL="990600" lvl="1" indent="-533400">
              <a:buFont typeface="Wingdings" pitchFamily="2" charset="2"/>
              <a:buAutoNum type="circleNumDbPlain"/>
            </a:pPr>
            <a:r>
              <a:rPr lang="zh-CN" altLang="en-US" dirty="0">
                <a:solidFill>
                  <a:srgbClr val="0070C0"/>
                </a:solidFill>
              </a:rPr>
              <a:t>标签</a:t>
            </a:r>
            <a:r>
              <a:rPr lang="zh-CN" altLang="en-US" dirty="0"/>
              <a:t>：它用于表现静态文本</a:t>
            </a:r>
          </a:p>
          <a:p>
            <a:pPr marL="990600" lvl="1" indent="-533400">
              <a:buFont typeface="Wingdings" pitchFamily="2" charset="2"/>
              <a:buAutoNum type="circleNumDbPlain"/>
            </a:pPr>
            <a:r>
              <a:rPr lang="zh-CN" altLang="en-US" dirty="0">
                <a:solidFill>
                  <a:srgbClr val="0070C0"/>
                </a:solidFill>
              </a:rPr>
              <a:t>分组框</a:t>
            </a:r>
            <a:r>
              <a:rPr lang="zh-CN" altLang="en-US" dirty="0"/>
              <a:t>：它用于将其他控件进行组合</a:t>
            </a:r>
          </a:p>
          <a:p>
            <a:pPr marL="990600" lvl="1" indent="-533400">
              <a:buFont typeface="Wingdings" pitchFamily="2" charset="2"/>
              <a:buAutoNum type="circleNumDbPlain"/>
            </a:pPr>
            <a:r>
              <a:rPr lang="zh-CN" altLang="en-US" dirty="0">
                <a:solidFill>
                  <a:srgbClr val="0070C0"/>
                </a:solidFill>
              </a:rPr>
              <a:t>按钮</a:t>
            </a:r>
            <a:r>
              <a:rPr lang="zh-CN" altLang="en-US" dirty="0"/>
              <a:t>：用于</a:t>
            </a:r>
            <a:r>
              <a:rPr lang="zh-CN" altLang="en-US" dirty="0">
                <a:solidFill>
                  <a:srgbClr val="FF33CC"/>
                </a:solidFill>
              </a:rPr>
              <a:t>执行宏命令</a:t>
            </a:r>
          </a:p>
          <a:p>
            <a:pPr marL="990600" lvl="1" indent="-533400">
              <a:buFont typeface="Wingdings" pitchFamily="2" charset="2"/>
              <a:buAutoNum type="circleNumDbPlain"/>
            </a:pPr>
            <a:r>
              <a:rPr lang="zh-CN" altLang="en-US" dirty="0">
                <a:solidFill>
                  <a:srgbClr val="0070C0"/>
                </a:solidFill>
              </a:rPr>
              <a:t>复选框</a:t>
            </a:r>
            <a:r>
              <a:rPr lang="zh-CN" altLang="en-US" dirty="0"/>
              <a:t>：它是一个选择控件，通过单击可以选择和取消选择，可以多项选择</a:t>
            </a:r>
          </a:p>
          <a:p>
            <a:pPr marL="990600" lvl="1" indent="-533400">
              <a:buFont typeface="Wingdings" pitchFamily="2" charset="2"/>
              <a:buAutoNum type="circleNumDbPlain"/>
            </a:pPr>
            <a:r>
              <a:rPr lang="zh-CN" altLang="en-US" dirty="0">
                <a:solidFill>
                  <a:srgbClr val="0070C0"/>
                </a:solidFill>
              </a:rPr>
              <a:t>选项按钮</a:t>
            </a:r>
            <a:r>
              <a:rPr lang="zh-CN" altLang="en-US" dirty="0"/>
              <a:t>：通常几个选项按钮组合在一起使用，在一组中只能选择一个选项按钮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窗体控件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990600" lvl="1" indent="-533400">
              <a:lnSpc>
                <a:spcPct val="130000"/>
              </a:lnSpc>
              <a:buFont typeface="Wingdings" pitchFamily="2" charset="2"/>
              <a:buAutoNum type="circleNumDbPlain" startAt="6"/>
            </a:pPr>
            <a:r>
              <a:rPr lang="zh-CN" altLang="en-US" dirty="0">
                <a:solidFill>
                  <a:srgbClr val="0070C0"/>
                </a:solidFill>
              </a:rPr>
              <a:t>列表框</a:t>
            </a:r>
            <a:r>
              <a:rPr lang="zh-CN" altLang="en-US" dirty="0"/>
              <a:t>：用于显示多个选项并从中选择一个</a:t>
            </a:r>
          </a:p>
          <a:p>
            <a:pPr marL="990600" lvl="1" indent="-533400">
              <a:lnSpc>
                <a:spcPct val="130000"/>
              </a:lnSpc>
              <a:buFont typeface="Wingdings" pitchFamily="2" charset="2"/>
              <a:buAutoNum type="circleNumDbPlain" startAt="6"/>
            </a:pPr>
            <a:r>
              <a:rPr lang="zh-CN" altLang="en-US" dirty="0">
                <a:solidFill>
                  <a:srgbClr val="0070C0"/>
                </a:solidFill>
              </a:rPr>
              <a:t>组合框</a:t>
            </a:r>
            <a:r>
              <a:rPr lang="zh-CN" altLang="en-US" dirty="0"/>
              <a:t>：用于显示多个选项，可以选择其中的项目或者输入一个其它值 </a:t>
            </a:r>
          </a:p>
          <a:p>
            <a:pPr marL="990600" lvl="1" indent="-533400">
              <a:lnSpc>
                <a:spcPct val="130000"/>
              </a:lnSpc>
              <a:buFont typeface="Wingdings" pitchFamily="2" charset="2"/>
              <a:buAutoNum type="circleNumDbPlain" startAt="6"/>
            </a:pPr>
            <a:r>
              <a:rPr lang="zh-CN" altLang="en-US" dirty="0">
                <a:solidFill>
                  <a:srgbClr val="0070C0"/>
                </a:solidFill>
              </a:rPr>
              <a:t>滚动条</a:t>
            </a:r>
            <a:r>
              <a:rPr lang="zh-CN" altLang="en-US" dirty="0"/>
              <a:t>：包括水平滚动条和垂直滚动条，是一种数值选择机制，</a:t>
            </a:r>
            <a:r>
              <a:rPr lang="zh-CN" altLang="en-US" dirty="0">
                <a:solidFill>
                  <a:srgbClr val="336600"/>
                </a:solidFill>
              </a:rPr>
              <a:t>如调节过渡色</a:t>
            </a:r>
          </a:p>
          <a:p>
            <a:pPr marL="990600" lvl="1" indent="-533400">
              <a:lnSpc>
                <a:spcPct val="130000"/>
              </a:lnSpc>
              <a:buFont typeface="Wingdings" pitchFamily="2" charset="2"/>
              <a:buAutoNum type="circleNumDbPlain" startAt="6"/>
            </a:pPr>
            <a:r>
              <a:rPr lang="zh-CN" altLang="en-US" dirty="0">
                <a:solidFill>
                  <a:srgbClr val="0070C0"/>
                </a:solidFill>
              </a:rPr>
              <a:t>微调控件</a:t>
            </a:r>
            <a:r>
              <a:rPr lang="zh-CN" altLang="en-US" dirty="0"/>
              <a:t>：是一种数值选择机制，通过单击控件的箭头来选择数值，</a:t>
            </a:r>
            <a:r>
              <a:rPr lang="zh-CN" altLang="en-US" dirty="0">
                <a:solidFill>
                  <a:srgbClr val="008000"/>
                </a:solidFill>
              </a:rPr>
              <a:t>如改变日期或时间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示例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1846263"/>
            <a:ext cx="5073650" cy="422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ActiveX</a:t>
            </a:r>
            <a:r>
              <a:rPr lang="zh-CN" altLang="en-US" dirty="0"/>
              <a:t>控件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打开“</a:t>
            </a:r>
            <a:r>
              <a:rPr lang="zh-CN" altLang="en-US" dirty="0">
                <a:solidFill>
                  <a:srgbClr val="0070C0"/>
                </a:solidFill>
              </a:rPr>
              <a:t>开发工具</a:t>
            </a:r>
            <a:r>
              <a:rPr lang="zh-CN" altLang="en-US" dirty="0"/>
              <a:t>”选项卡</a:t>
            </a:r>
          </a:p>
          <a:p>
            <a:pPr lvl="1"/>
            <a:r>
              <a:rPr lang="zh-CN" altLang="en-US" dirty="0">
                <a:solidFill>
                  <a:srgbClr val="FF33CC"/>
                </a:solidFill>
              </a:rPr>
              <a:t>“控件”</a:t>
            </a:r>
            <a:r>
              <a:rPr lang="en-US" altLang="zh-CN" dirty="0">
                <a:solidFill>
                  <a:srgbClr val="FF33CC"/>
                </a:solidFill>
              </a:rPr>
              <a:t>|</a:t>
            </a:r>
            <a:r>
              <a:rPr lang="zh-CN" altLang="en-US" dirty="0">
                <a:solidFill>
                  <a:srgbClr val="FF33CC"/>
                </a:solidFill>
              </a:rPr>
              <a:t>“插入”</a:t>
            </a:r>
            <a:r>
              <a:rPr lang="en-US" altLang="zh-CN" dirty="0">
                <a:solidFill>
                  <a:srgbClr val="FF33CC"/>
                </a:solidFill>
              </a:rPr>
              <a:t>|</a:t>
            </a:r>
            <a:r>
              <a:rPr lang="zh-CN" altLang="en-US" dirty="0">
                <a:solidFill>
                  <a:srgbClr val="FF33CC"/>
                </a:solidFill>
              </a:rPr>
              <a:t>“</a:t>
            </a:r>
            <a:r>
              <a:rPr lang="en-US" altLang="zh-CN" dirty="0">
                <a:solidFill>
                  <a:srgbClr val="FF33CC"/>
                </a:solidFill>
              </a:rPr>
              <a:t>ActiveX</a:t>
            </a:r>
            <a:r>
              <a:rPr lang="zh-CN" altLang="en-US" dirty="0">
                <a:solidFill>
                  <a:srgbClr val="FF33CC"/>
                </a:solidFill>
              </a:rPr>
              <a:t>控件”</a:t>
            </a:r>
            <a:r>
              <a:rPr lang="zh-CN" altLang="en-US" dirty="0"/>
              <a:t>命令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981200" y="2895600"/>
            <a:ext cx="4572000" cy="3381507"/>
            <a:chOff x="1981200" y="2895600"/>
            <a:chExt cx="4572000" cy="3381507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200" y="2895600"/>
              <a:ext cx="4572000" cy="338150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7" name="圆角矩形 6"/>
            <p:cNvSpPr/>
            <p:nvPr/>
          </p:nvSpPr>
          <p:spPr bwMode="auto">
            <a:xfrm>
              <a:off x="3516489" y="5404554"/>
              <a:ext cx="1584000" cy="792000"/>
            </a:xfrm>
            <a:prstGeom prst="roundRect">
              <a:avLst>
                <a:gd name="adj" fmla="val 9260"/>
              </a:avLst>
            </a:prstGeom>
            <a:noFill/>
            <a:ln w="19050" cap="sq" cmpd="sng" algn="ctr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c_timemanagement_blueandgreen_tp01140838">
  <a:themeElements>
    <a:clrScheme name="tc_timemanagement_blueandgreen_tp01140838 1">
      <a:dk1>
        <a:srgbClr val="003366"/>
      </a:dk1>
      <a:lt1>
        <a:srgbClr val="FFFFFF"/>
      </a:lt1>
      <a:dk2>
        <a:srgbClr val="003366"/>
      </a:dk2>
      <a:lt2>
        <a:srgbClr val="220011"/>
      </a:lt2>
      <a:accent1>
        <a:srgbClr val="009900"/>
      </a:accent1>
      <a:accent2>
        <a:srgbClr val="336699"/>
      </a:accent2>
      <a:accent3>
        <a:srgbClr val="FFFFFF"/>
      </a:accent3>
      <a:accent4>
        <a:srgbClr val="002A56"/>
      </a:accent4>
      <a:accent5>
        <a:srgbClr val="AACAAA"/>
      </a:accent5>
      <a:accent6>
        <a:srgbClr val="2D5C8A"/>
      </a:accent6>
      <a:hlink>
        <a:srgbClr val="00CC99"/>
      </a:hlink>
      <a:folHlink>
        <a:srgbClr val="0099FF"/>
      </a:folHlink>
    </a:clrScheme>
    <a:fontScheme name="tc_timemanagement_blueandgreen_tp01140838">
      <a:majorFont>
        <a:latin typeface="Comic Sans MS"/>
        <a:ea typeface="方正舒体"/>
        <a:cs typeface=""/>
      </a:majorFont>
      <a:minorFont>
        <a:latin typeface="Comic Sans MS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tc_timemanagement_blueandgreen_tp01140838 1">
        <a:dk1>
          <a:srgbClr val="003366"/>
        </a:dk1>
        <a:lt1>
          <a:srgbClr val="FFFFFF"/>
        </a:lt1>
        <a:dk2>
          <a:srgbClr val="003366"/>
        </a:dk2>
        <a:lt2>
          <a:srgbClr val="220011"/>
        </a:lt2>
        <a:accent1>
          <a:srgbClr val="009900"/>
        </a:accent1>
        <a:accent2>
          <a:srgbClr val="336699"/>
        </a:accent2>
        <a:accent3>
          <a:srgbClr val="FFFFFF"/>
        </a:accent3>
        <a:accent4>
          <a:srgbClr val="002A56"/>
        </a:accent4>
        <a:accent5>
          <a:srgbClr val="AACAAA"/>
        </a:accent5>
        <a:accent6>
          <a:srgbClr val="2D5C8A"/>
        </a:accent6>
        <a:hlink>
          <a:srgbClr val="00CC99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时间管理</Template>
  <TotalTime>1552</TotalTime>
  <Words>983</Words>
  <Application>Microsoft Office PowerPoint</Application>
  <PresentationFormat>全屏显示(4:3)</PresentationFormat>
  <Paragraphs>149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方正舒体</vt:lpstr>
      <vt:lpstr>华文行楷</vt:lpstr>
      <vt:lpstr>宋体</vt:lpstr>
      <vt:lpstr>Calibri</vt:lpstr>
      <vt:lpstr>Comic Sans MS</vt:lpstr>
      <vt:lpstr>Times New Roman</vt:lpstr>
      <vt:lpstr>Wingdings</vt:lpstr>
      <vt:lpstr>tc_timemanagement_blueandgreen_tp01140838</vt:lpstr>
      <vt:lpstr>VBA程序设计</vt:lpstr>
      <vt:lpstr>本讲内容</vt:lpstr>
      <vt:lpstr>窗体控件 &amp; ActiveX控件 </vt:lpstr>
      <vt:lpstr>Why控件</vt:lpstr>
      <vt:lpstr>窗体控件</vt:lpstr>
      <vt:lpstr>窗体控件</vt:lpstr>
      <vt:lpstr>窗体控件</vt:lpstr>
      <vt:lpstr>示例</vt:lpstr>
      <vt:lpstr>ActiveX控件</vt:lpstr>
      <vt:lpstr>ActiveX控件</vt:lpstr>
      <vt:lpstr>ActiveX控件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用户窗体</vt:lpstr>
      <vt:lpstr>实例2</vt:lpstr>
      <vt:lpstr>几个日期函数</vt:lpstr>
      <vt:lpstr>几个时间函数</vt:lpstr>
      <vt:lpstr>实例3</vt:lpstr>
      <vt:lpstr>练一练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bbbb</dc:creator>
  <cp:lastModifiedBy>林永兴</cp:lastModifiedBy>
  <cp:revision>110</cp:revision>
  <cp:lastPrinted>1601-01-01T00:00:00Z</cp:lastPrinted>
  <dcterms:created xsi:type="dcterms:W3CDTF">1601-01-01T00:00:00Z</dcterms:created>
  <dcterms:modified xsi:type="dcterms:W3CDTF">2018-02-24T06:22:52Z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