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5" r:id="rId3"/>
    <p:sldId id="281" r:id="rId4"/>
    <p:sldId id="259" r:id="rId5"/>
    <p:sldId id="261" r:id="rId6"/>
    <p:sldId id="262" r:id="rId7"/>
    <p:sldId id="282" r:id="rId8"/>
    <p:sldId id="263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260" r:id="rId4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AA6"/>
    <a:srgbClr val="00B0F0"/>
    <a:srgbClr val="0066FF"/>
    <a:srgbClr val="007434"/>
    <a:srgbClr val="002A13"/>
    <a:srgbClr val="001000"/>
    <a:srgbClr val="727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6" y="-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3"/>
          <a:stretch/>
        </p:blipFill>
        <p:spPr>
          <a:xfrm>
            <a:off x="5440" y="0"/>
            <a:ext cx="9144000" cy="3821476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821476"/>
            <a:ext cx="9144000" cy="1322024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821476"/>
            <a:ext cx="9149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-180528" y="3821476"/>
            <a:ext cx="9329968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910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4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7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69"/>
            <a:ext cx="9144000" cy="481149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70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2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7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C481E25D-50D1-42CF-BAB0-16A1AC5354B4}" type="datetimeFigureOut">
              <a:rPr lang="zh-CN" altLang="en-US" smtClean="0"/>
              <a:pPr/>
              <a:t>2015-9-28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35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347614"/>
            <a:ext cx="7560840" cy="702078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办公自动化</a:t>
            </a:r>
            <a:r>
              <a:rPr lang="en-US" altLang="zh-CN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2010</a:t>
            </a:r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项目化教程</a:t>
            </a:r>
            <a:endParaRPr lang="zh-CN" alt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4299942"/>
            <a:ext cx="52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办公自动化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2010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项目化教程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编写组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64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四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数据录入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1" y="1275606"/>
            <a:ext cx="85679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数据录入</a:t>
            </a:r>
            <a:r>
              <a:rPr lang="zh-CN" altLang="en-US" dirty="0">
                <a:solidFill>
                  <a:srgbClr val="295AA6"/>
                </a:solidFill>
              </a:rPr>
              <a:t>中常用的数据类型有数值、文本、日期和时间等。数据录入时，首先选择单元格，然后录入数据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1.</a:t>
            </a:r>
            <a:r>
              <a:rPr lang="zh-CN" altLang="en-US" dirty="0" smtClean="0">
                <a:solidFill>
                  <a:srgbClr val="295AA6"/>
                </a:solidFill>
              </a:rPr>
              <a:t>数值</a:t>
            </a:r>
            <a:r>
              <a:rPr lang="zh-CN" altLang="en-US" dirty="0">
                <a:solidFill>
                  <a:srgbClr val="295AA6"/>
                </a:solidFill>
              </a:rPr>
              <a:t>录入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Excel 2010</a:t>
            </a:r>
            <a:r>
              <a:rPr lang="zh-CN" altLang="en-US" dirty="0">
                <a:solidFill>
                  <a:srgbClr val="295AA6"/>
                </a:solidFill>
              </a:rPr>
              <a:t>中，数值输入中，常用的有</a:t>
            </a:r>
            <a:r>
              <a:rPr lang="en-US" altLang="zh-CN" dirty="0">
                <a:solidFill>
                  <a:srgbClr val="295AA6"/>
                </a:solidFill>
              </a:rPr>
              <a:t>0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8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9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+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-</a:t>
            </a:r>
            <a:r>
              <a:rPr lang="zh-CN" altLang="en-US" dirty="0">
                <a:solidFill>
                  <a:srgbClr val="295AA6"/>
                </a:solidFill>
              </a:rPr>
              <a:t>等。因单元格格式默认为常规，输入的数据按照常规显示，如：</a:t>
            </a:r>
            <a:r>
              <a:rPr lang="en-US" altLang="zh-CN" dirty="0">
                <a:solidFill>
                  <a:srgbClr val="295AA6"/>
                </a:solidFill>
              </a:rPr>
              <a:t>-3.2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87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-5.83</a:t>
            </a:r>
            <a:r>
              <a:rPr lang="zh-CN" altLang="en-US" dirty="0">
                <a:solidFill>
                  <a:srgbClr val="295AA6"/>
                </a:solidFill>
              </a:rPr>
              <a:t>等。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35696" y="3219822"/>
            <a:ext cx="5274310" cy="114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75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四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数据录入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1" y="1275606"/>
            <a:ext cx="85679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）保留小数点数字后的</a:t>
            </a:r>
            <a:r>
              <a:rPr lang="en-US" altLang="zh-CN" dirty="0">
                <a:solidFill>
                  <a:srgbClr val="295AA6"/>
                </a:solidFill>
              </a:rPr>
              <a:t>0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输入数据</a:t>
            </a:r>
            <a:r>
              <a:rPr lang="zh-CN" altLang="en-US" dirty="0">
                <a:solidFill>
                  <a:srgbClr val="295AA6"/>
                </a:solidFill>
              </a:rPr>
              <a:t>后，选中需设置格式的单元格，单击鼠标右键，在弹出的菜单中选择“设置单元格格式”，即弹出如图</a:t>
            </a:r>
            <a:r>
              <a:rPr lang="en-US" altLang="zh-CN" dirty="0">
                <a:solidFill>
                  <a:srgbClr val="295AA6"/>
                </a:solidFill>
              </a:rPr>
              <a:t>2.1.34</a:t>
            </a:r>
            <a:r>
              <a:rPr lang="zh-CN" altLang="en-US" dirty="0">
                <a:solidFill>
                  <a:srgbClr val="295AA6"/>
                </a:solidFill>
              </a:rPr>
              <a:t>所示对话框。在“设置单元格格式”对话框中的“分类”框中选择“数值”，再在右边的“小数位数”中选择需保留的小数位数。</a:t>
            </a:r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2787774"/>
            <a:ext cx="85679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 smtClean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）保留数字前</a:t>
            </a:r>
            <a:r>
              <a:rPr lang="zh-CN" altLang="en-US" dirty="0" smtClean="0">
                <a:solidFill>
                  <a:srgbClr val="295AA6"/>
                </a:solidFill>
              </a:rPr>
              <a:t>的</a:t>
            </a:r>
            <a:r>
              <a:rPr lang="en-US" altLang="zh-CN" dirty="0" smtClean="0">
                <a:solidFill>
                  <a:srgbClr val="295AA6"/>
                </a:solidFill>
              </a:rPr>
              <a:t>0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 在</a:t>
            </a:r>
            <a:r>
              <a:rPr lang="zh-CN" altLang="en-US" dirty="0">
                <a:solidFill>
                  <a:srgbClr val="295AA6"/>
                </a:solidFill>
              </a:rPr>
              <a:t>输入前加上</a:t>
            </a:r>
            <a:r>
              <a:rPr lang="zh-CN" altLang="en-US" dirty="0" smtClean="0">
                <a:solidFill>
                  <a:srgbClr val="295AA6"/>
                </a:solidFill>
              </a:rPr>
              <a:t>“  ’”</a:t>
            </a:r>
            <a:r>
              <a:rPr lang="zh-CN" altLang="en-US" dirty="0">
                <a:solidFill>
                  <a:srgbClr val="295AA6"/>
                </a:solidFill>
              </a:rPr>
              <a:t>，如输入’</a:t>
            </a:r>
            <a:r>
              <a:rPr lang="en-US" altLang="zh-CN" dirty="0">
                <a:solidFill>
                  <a:srgbClr val="295AA6"/>
                </a:solidFill>
              </a:rPr>
              <a:t>0321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 smtClean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）输入</a:t>
            </a:r>
            <a:r>
              <a:rPr lang="zh-CN" altLang="en-US" dirty="0" smtClean="0">
                <a:solidFill>
                  <a:srgbClr val="295AA6"/>
                </a:solidFill>
              </a:rPr>
              <a:t>分数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 在</a:t>
            </a:r>
            <a:r>
              <a:rPr lang="zh-CN" altLang="en-US" dirty="0">
                <a:solidFill>
                  <a:srgbClr val="295AA6"/>
                </a:solidFill>
              </a:rPr>
              <a:t>输入数值前加上</a:t>
            </a:r>
            <a:r>
              <a:rPr lang="en-US" altLang="zh-CN" dirty="0">
                <a:solidFill>
                  <a:srgbClr val="295AA6"/>
                </a:solidFill>
              </a:rPr>
              <a:t>0</a:t>
            </a:r>
            <a:r>
              <a:rPr lang="zh-CN" altLang="en-US" dirty="0">
                <a:solidFill>
                  <a:srgbClr val="295AA6"/>
                </a:solidFill>
              </a:rPr>
              <a:t>和空格，如输入</a:t>
            </a:r>
            <a:r>
              <a:rPr lang="en-US" altLang="zh-CN" dirty="0">
                <a:solidFill>
                  <a:srgbClr val="295AA6"/>
                </a:solidFill>
              </a:rPr>
              <a:t>0 3/4</a:t>
            </a:r>
          </a:p>
        </p:txBody>
      </p:sp>
    </p:spTree>
    <p:extLst>
      <p:ext uri="{BB962C8B-B14F-4D97-AF65-F5344CB8AC3E}">
        <p14:creationId xmlns:p14="http://schemas.microsoft.com/office/powerpoint/2010/main" val="88165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四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数据录入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1" y="1275606"/>
            <a:ext cx="85679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）科学计算</a:t>
            </a:r>
            <a:r>
              <a:rPr lang="zh-CN" altLang="en-US" dirty="0" smtClean="0">
                <a:solidFill>
                  <a:srgbClr val="295AA6"/>
                </a:solidFill>
              </a:rPr>
              <a:t>法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 </a:t>
            </a:r>
            <a:r>
              <a:rPr lang="en-US" altLang="zh-CN" dirty="0" smtClean="0">
                <a:solidFill>
                  <a:srgbClr val="295AA6"/>
                </a:solidFill>
              </a:rPr>
              <a:t>“</a:t>
            </a:r>
            <a:r>
              <a:rPr lang="zh-CN" altLang="en-US" dirty="0">
                <a:solidFill>
                  <a:srgbClr val="295AA6"/>
                </a:solidFill>
              </a:rPr>
              <a:t>设置单元格格式”对话框中的“分类”框中选择“科学记数”，在右边的“小数位数”中选择需保留的小数位数</a:t>
            </a:r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2787774"/>
            <a:ext cx="85679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）数据</a:t>
            </a:r>
            <a:r>
              <a:rPr lang="zh-CN" altLang="en-US" dirty="0" smtClean="0">
                <a:solidFill>
                  <a:srgbClr val="295AA6"/>
                </a:solidFill>
              </a:rPr>
              <a:t>百分比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“设置单元格格式”对话框中的“分类”框中选择“百分比”，在右边的“小数位数”中选择需保留的小数位数。</a:t>
            </a:r>
            <a:endParaRPr lang="en-US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2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四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数据录入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1" y="1275606"/>
            <a:ext cx="85679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2. </a:t>
            </a:r>
            <a:r>
              <a:rPr lang="zh-CN" altLang="en-US" dirty="0" smtClean="0">
                <a:solidFill>
                  <a:srgbClr val="295AA6"/>
                </a:solidFill>
              </a:rPr>
              <a:t>文本录入</a:t>
            </a:r>
            <a:endParaRPr lang="zh-CN" altLang="en-US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en-US" altLang="zh-CN" dirty="0">
                <a:solidFill>
                  <a:srgbClr val="295AA6"/>
                </a:solidFill>
              </a:rPr>
              <a:t>Excel 2010</a:t>
            </a:r>
            <a:r>
              <a:rPr lang="zh-CN" altLang="en-US" dirty="0">
                <a:solidFill>
                  <a:srgbClr val="295AA6"/>
                </a:solidFill>
              </a:rPr>
              <a:t>中，文本有字母、汉字、数字和其他能从键盘输入的字符，有些数值型数据，如</a:t>
            </a:r>
            <a:r>
              <a:rPr lang="en-US" altLang="zh-CN" dirty="0">
                <a:solidFill>
                  <a:srgbClr val="295AA6"/>
                </a:solidFill>
              </a:rPr>
              <a:t>123</a:t>
            </a:r>
            <a:r>
              <a:rPr lang="zh-CN" altLang="en-US" dirty="0">
                <a:solidFill>
                  <a:srgbClr val="295AA6"/>
                </a:solidFill>
              </a:rPr>
              <a:t>，可以通过在其前面加“’”将其转换为文本型数据，如输入’</a:t>
            </a:r>
            <a:r>
              <a:rPr lang="en-US" altLang="zh-CN" dirty="0">
                <a:solidFill>
                  <a:srgbClr val="295AA6"/>
                </a:solidFill>
              </a:rPr>
              <a:t>123</a:t>
            </a:r>
            <a:r>
              <a:rPr lang="zh-CN" altLang="en-US" dirty="0">
                <a:solidFill>
                  <a:srgbClr val="295AA6"/>
                </a:solidFill>
              </a:rPr>
              <a:t>，同样显示为</a:t>
            </a:r>
            <a:r>
              <a:rPr lang="en-US" altLang="zh-CN" dirty="0">
                <a:solidFill>
                  <a:srgbClr val="295AA6"/>
                </a:solidFill>
              </a:rPr>
              <a:t>123</a:t>
            </a:r>
            <a:r>
              <a:rPr lang="zh-CN" altLang="en-US" dirty="0">
                <a:solidFill>
                  <a:srgbClr val="295AA6"/>
                </a:solidFill>
              </a:rPr>
              <a:t>，但其为文本型数据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 smtClean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）换行</a:t>
            </a:r>
            <a:r>
              <a:rPr lang="zh-CN" altLang="en-US" dirty="0" smtClean="0">
                <a:solidFill>
                  <a:srgbClr val="295AA6"/>
                </a:solidFill>
              </a:rPr>
              <a:t>显示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 smtClean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）缩小字体填充</a:t>
            </a:r>
            <a:endParaRPr lang="en-US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四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数据录入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1" y="1269598"/>
            <a:ext cx="36315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3. </a:t>
            </a:r>
            <a:r>
              <a:rPr lang="zh-CN" altLang="en-US" dirty="0" smtClean="0">
                <a:solidFill>
                  <a:srgbClr val="295AA6"/>
                </a:solidFill>
              </a:rPr>
              <a:t>日期和时间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输入数据</a:t>
            </a:r>
            <a:r>
              <a:rPr lang="zh-CN" altLang="en-US" dirty="0">
                <a:solidFill>
                  <a:srgbClr val="295AA6"/>
                </a:solidFill>
              </a:rPr>
              <a:t>后，选中需设置格式的单元格，单击鼠标右键，在弹出的菜单中选择“设置单元格格式”，在“设置单元格格式”对话框中“分类”中选择“日期”，在右边“类型”中选择正确的日期显示格式，如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5" name="图片 4" descr="C:\Program Files\Tencent\QQ\Users\444038137\Image\C2C\1ZM4FFFIHZ%@EXX@)}V0{)7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62208"/>
            <a:ext cx="3285862" cy="2400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12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四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数据录入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1" y="1275606"/>
            <a:ext cx="85679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4.</a:t>
            </a:r>
            <a:r>
              <a:rPr lang="zh-CN" altLang="en-US" dirty="0">
                <a:solidFill>
                  <a:srgbClr val="295AA6"/>
                </a:solidFill>
              </a:rPr>
              <a:t>快速</a:t>
            </a:r>
            <a:r>
              <a:rPr lang="zh-CN" altLang="en-US" dirty="0" smtClean="0">
                <a:solidFill>
                  <a:srgbClr val="295AA6"/>
                </a:solidFill>
              </a:rPr>
              <a:t>填充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）数据</a:t>
            </a:r>
            <a:r>
              <a:rPr lang="zh-CN" altLang="en-US" dirty="0" smtClean="0">
                <a:solidFill>
                  <a:srgbClr val="295AA6"/>
                </a:solidFill>
              </a:rPr>
              <a:t>相同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用</a:t>
            </a:r>
            <a:r>
              <a:rPr lang="en-US" altLang="zh-CN" dirty="0">
                <a:solidFill>
                  <a:srgbClr val="295AA6"/>
                </a:solidFill>
              </a:rPr>
              <a:t>ctrl</a:t>
            </a:r>
            <a:r>
              <a:rPr lang="zh-CN" altLang="en-US" dirty="0">
                <a:solidFill>
                  <a:srgbClr val="295AA6"/>
                </a:solidFill>
              </a:rPr>
              <a:t>键选择不连续的多个单元格，如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示，然后输入数据，最后按组合键</a:t>
            </a:r>
            <a:r>
              <a:rPr lang="en-US" altLang="zh-CN" dirty="0">
                <a:solidFill>
                  <a:srgbClr val="295AA6"/>
                </a:solidFill>
              </a:rPr>
              <a:t>【</a:t>
            </a:r>
            <a:r>
              <a:rPr lang="en-US" altLang="zh-CN" dirty="0" err="1">
                <a:solidFill>
                  <a:srgbClr val="295AA6"/>
                </a:solidFill>
              </a:rPr>
              <a:t>ctrl+Enter</a:t>
            </a:r>
            <a:r>
              <a:rPr lang="en-US" altLang="zh-CN" dirty="0">
                <a:solidFill>
                  <a:srgbClr val="295AA6"/>
                </a:solidFill>
              </a:rPr>
              <a:t> 】</a:t>
            </a:r>
            <a:r>
              <a:rPr lang="zh-CN" altLang="en-US" dirty="0" smtClean="0">
                <a:solidFill>
                  <a:srgbClr val="295AA6"/>
                </a:solidFill>
              </a:rPr>
              <a:t>确认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）有规律的</a:t>
            </a:r>
            <a:r>
              <a:rPr lang="zh-CN" altLang="en-US" dirty="0" smtClean="0">
                <a:solidFill>
                  <a:srgbClr val="295AA6"/>
                </a:solidFill>
              </a:rPr>
              <a:t>数据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第一</a:t>
            </a:r>
            <a:r>
              <a:rPr lang="zh-CN" altLang="en-US" dirty="0">
                <a:solidFill>
                  <a:srgbClr val="295AA6"/>
                </a:solidFill>
              </a:rPr>
              <a:t>个单元格中输入数据，如</a:t>
            </a:r>
            <a:r>
              <a:rPr lang="en-US" altLang="zh-CN" dirty="0">
                <a:solidFill>
                  <a:srgbClr val="295AA6"/>
                </a:solidFill>
              </a:rPr>
              <a:t>5001</a:t>
            </a:r>
            <a:r>
              <a:rPr lang="zh-CN" altLang="en-US" dirty="0">
                <a:solidFill>
                  <a:srgbClr val="295AA6"/>
                </a:solidFill>
              </a:rPr>
              <a:t>，然后在第二个单元格中输入数据</a:t>
            </a:r>
            <a:r>
              <a:rPr lang="en-US" altLang="zh-CN" dirty="0">
                <a:solidFill>
                  <a:srgbClr val="295AA6"/>
                </a:solidFill>
              </a:rPr>
              <a:t>5003</a:t>
            </a:r>
            <a:r>
              <a:rPr lang="zh-CN" altLang="en-US" dirty="0">
                <a:solidFill>
                  <a:srgbClr val="295AA6"/>
                </a:solidFill>
              </a:rPr>
              <a:t>，用鼠标拖动选定这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个单元格，系统会自动将输入的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个数值相减，得的差值作为数据序列的步长值，接着将鼠标指向这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个选定单元格的右下角，当鼠标指针变为黑色实心十字符号时，按住鼠标不放，向需要填充数据的连续单元格拖动即可全部填充对应数据</a:t>
            </a:r>
            <a:endParaRPr lang="en-US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85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四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数据录入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1" y="1275606"/>
            <a:ext cx="85679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4.</a:t>
            </a:r>
            <a:r>
              <a:rPr lang="zh-CN" altLang="en-US" dirty="0">
                <a:solidFill>
                  <a:srgbClr val="295AA6"/>
                </a:solidFill>
              </a:rPr>
              <a:t>快速</a:t>
            </a:r>
            <a:r>
              <a:rPr lang="zh-CN" altLang="en-US" dirty="0" smtClean="0">
                <a:solidFill>
                  <a:srgbClr val="295AA6"/>
                </a:solidFill>
              </a:rPr>
              <a:t>填充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 smtClean="0">
                <a:solidFill>
                  <a:srgbClr val="295AA6"/>
                </a:solidFill>
              </a:rPr>
              <a:t>3</a:t>
            </a:r>
            <a:r>
              <a:rPr lang="zh-CN" altLang="en-US" dirty="0" smtClean="0">
                <a:solidFill>
                  <a:srgbClr val="295AA6"/>
                </a:solidFill>
              </a:rPr>
              <a:t>）连续数据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首先</a:t>
            </a:r>
            <a:r>
              <a:rPr lang="zh-CN" altLang="en-US" dirty="0">
                <a:solidFill>
                  <a:srgbClr val="295AA6"/>
                </a:solidFill>
              </a:rPr>
              <a:t>在要填充的区域的</a:t>
            </a:r>
            <a:r>
              <a:rPr lang="zh-CN" altLang="en-US" dirty="0" smtClean="0">
                <a:solidFill>
                  <a:srgbClr val="295AA6"/>
                </a:solidFill>
              </a:rPr>
              <a:t>第一个</a:t>
            </a:r>
            <a:r>
              <a:rPr lang="zh-CN" altLang="en-US" dirty="0">
                <a:solidFill>
                  <a:srgbClr val="295AA6"/>
                </a:solidFill>
              </a:rPr>
              <a:t>单元格中输入数据，如</a:t>
            </a:r>
            <a:r>
              <a:rPr lang="en-US" altLang="zh-CN" dirty="0">
                <a:solidFill>
                  <a:srgbClr val="295AA6"/>
                </a:solidFill>
              </a:rPr>
              <a:t>5001</a:t>
            </a:r>
            <a:r>
              <a:rPr lang="zh-CN" altLang="en-US" dirty="0">
                <a:solidFill>
                  <a:srgbClr val="295AA6"/>
                </a:solidFill>
              </a:rPr>
              <a:t>，再移动鼠标到该单元格右下角，当鼠标指针变为黑色实心十字符号时，按住</a:t>
            </a:r>
            <a:r>
              <a:rPr lang="en-US" altLang="zh-CN" dirty="0">
                <a:solidFill>
                  <a:srgbClr val="295AA6"/>
                </a:solidFill>
              </a:rPr>
              <a:t>【Ctrl】</a:t>
            </a:r>
            <a:r>
              <a:rPr lang="zh-CN" altLang="en-US" dirty="0">
                <a:solidFill>
                  <a:srgbClr val="295AA6"/>
                </a:solidFill>
              </a:rPr>
              <a:t>键同时拖动，即可完成序号的自动填充。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</a:t>
            </a:r>
            <a:endParaRPr lang="en-US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01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四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数据录入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1" y="1275606"/>
            <a:ext cx="85679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5. </a:t>
            </a:r>
            <a:r>
              <a:rPr lang="zh-CN" altLang="en-US" dirty="0">
                <a:solidFill>
                  <a:srgbClr val="295AA6"/>
                </a:solidFill>
              </a:rPr>
              <a:t>“序列”</a:t>
            </a:r>
            <a:r>
              <a:rPr lang="zh-CN" altLang="en-US" dirty="0" smtClean="0">
                <a:solidFill>
                  <a:srgbClr val="295AA6"/>
                </a:solidFill>
              </a:rPr>
              <a:t>对话框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选择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菜单栏上的“开始”选项卡中“编辑”组中的“填充”命令，在弹出的下拉列表中选择“系列”，弹出“序列”</a:t>
            </a:r>
            <a:r>
              <a:rPr lang="zh-CN" altLang="en-US" dirty="0" smtClean="0">
                <a:solidFill>
                  <a:srgbClr val="295AA6"/>
                </a:solidFill>
              </a:rPr>
              <a:t>对话框。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5" name="图片 4" descr="C:\Program Files\Tencent\QQ\Users\444038137\Image\C2C\{J)J74_PBSE514V3_B_HV95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55725"/>
            <a:ext cx="3009900" cy="2047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588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228494" y="2859782"/>
            <a:ext cx="85679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en-US" dirty="0">
                <a:solidFill>
                  <a:srgbClr val="295AA6"/>
                </a:solidFill>
              </a:rPr>
              <a:t>“序列”对话框中的“序列产生在”中的“行”、“列”选项，是规定数据的填充方向是按行的方向还是列的方向。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“序列”</a:t>
            </a:r>
            <a:r>
              <a:rPr lang="zh-CN" altLang="en-US" dirty="0">
                <a:solidFill>
                  <a:srgbClr val="295AA6"/>
                </a:solidFill>
              </a:rPr>
              <a:t>对话框中的“类型”中的选项是规定数据填充的规律，按等差、等比、日期填充等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“序列”</a:t>
            </a:r>
            <a:r>
              <a:rPr lang="zh-CN" altLang="en-US" dirty="0">
                <a:solidFill>
                  <a:srgbClr val="295AA6"/>
                </a:solidFill>
              </a:rPr>
              <a:t>对话框中的“步长值”规定序列增加（正数）或减少的数量（负数）。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“序列”</a:t>
            </a:r>
            <a:r>
              <a:rPr lang="zh-CN" altLang="en-US" dirty="0">
                <a:solidFill>
                  <a:srgbClr val="295AA6"/>
                </a:solidFill>
              </a:rPr>
              <a:t>对话框中的“终止值”指定序列的最后一个值。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5" name="图片 4" descr="C:\Program Files\Tencent\QQ\Users\444038137\Image\C2C\{J)J74_PBSE514V3_B_HV95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107" y="627534"/>
            <a:ext cx="3009900" cy="2047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566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0" y="627534"/>
            <a:ext cx="2695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五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数据有效性验证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3723878"/>
            <a:ext cx="85679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选择</a:t>
            </a:r>
            <a:r>
              <a:rPr lang="zh-CN" altLang="zh-CN" dirty="0">
                <a:solidFill>
                  <a:srgbClr val="295AA6"/>
                </a:solidFill>
              </a:rPr>
              <a:t>要规定数据的有效范围的单元格区域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zh-CN" altLang="zh-CN" dirty="0">
                <a:solidFill>
                  <a:srgbClr val="295AA6"/>
                </a:solidFill>
              </a:rPr>
              <a:t>选择菜单栏上“数据”选项卡中“数据工具”中的“数据有效性”命令</a:t>
            </a:r>
            <a:r>
              <a:rPr lang="zh-CN" altLang="zh-CN" dirty="0" smtClean="0">
                <a:solidFill>
                  <a:srgbClr val="295AA6"/>
                </a:solidFill>
              </a:rPr>
              <a:t>，</a:t>
            </a:r>
            <a:r>
              <a:rPr lang="zh-CN" altLang="en-US" dirty="0">
                <a:solidFill>
                  <a:srgbClr val="295AA6"/>
                </a:solidFill>
              </a:rPr>
              <a:t>单击列表中的“数据有效性”按钮，弹出“数据有效性”对话框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75606"/>
            <a:ext cx="4754563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69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630533"/>
            <a:ext cx="4799304" cy="40011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   WORD 2010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2403230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2470125"/>
            <a:ext cx="4799303" cy="40011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lt1"/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  EXCEL 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表格处理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3267326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92976" y="3334221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3  POWERPOINT2010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156363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9072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37958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2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37730" y="3867894"/>
            <a:ext cx="85679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en-US" dirty="0">
                <a:solidFill>
                  <a:srgbClr val="295AA6"/>
                </a:solidFill>
              </a:rPr>
              <a:t>“允许”选项：指定输入数据的类型，有整数、小数、文本长度等。根据实际情况</a:t>
            </a:r>
            <a:r>
              <a:rPr lang="zh-CN" altLang="en-US" dirty="0" smtClean="0">
                <a:solidFill>
                  <a:srgbClr val="295AA6"/>
                </a:solidFill>
              </a:rPr>
              <a:t>选择是否</a:t>
            </a:r>
            <a:r>
              <a:rPr lang="zh-CN" altLang="en-US" dirty="0">
                <a:solidFill>
                  <a:srgbClr val="295AA6"/>
                </a:solidFill>
              </a:rPr>
              <a:t>忽略空值。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“数据”</a:t>
            </a:r>
            <a:r>
              <a:rPr lang="zh-CN" altLang="en-US" dirty="0">
                <a:solidFill>
                  <a:srgbClr val="295AA6"/>
                </a:solidFill>
              </a:rPr>
              <a:t>选项：判断数据的条件，有介于，大于、小于等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6" name="图片 5" descr="C:\Program Files\Tencent\QQ\Users\444038137\Image\C2C\8F@FLBL_7J3Q56AJI7ZD$M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334" y="1275606"/>
            <a:ext cx="2658418" cy="23071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019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0" y="627534"/>
            <a:ext cx="2695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“输入信息”选项卡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3723878"/>
            <a:ext cx="38475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输入数据时提示用户输入数据</a:t>
            </a:r>
            <a:r>
              <a:rPr lang="zh-CN" altLang="en-US" dirty="0" smtClean="0">
                <a:solidFill>
                  <a:srgbClr val="295AA6"/>
                </a:solidFill>
              </a:rPr>
              <a:t>的</a:t>
            </a:r>
            <a:r>
              <a:rPr lang="zh-CN" altLang="en-US" dirty="0">
                <a:solidFill>
                  <a:srgbClr val="295AA6"/>
                </a:solidFill>
              </a:rPr>
              <a:t>要求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6" name="图片 5" descr="C:\Program Files\Tencent\QQ\Users\444038137\Image\C2C\`G9G_N$JVH]_KDN5VUBB(CM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996867"/>
            <a:ext cx="3528392" cy="2510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C:\Program Files\Tencent\QQ\Users\444038137\Image\C2C\D_9H3EB6]~ATVZF}GY@B5`0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96866"/>
            <a:ext cx="3672408" cy="251098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4788024" y="618242"/>
            <a:ext cx="2695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“出错警告”</a:t>
            </a:r>
            <a:r>
              <a:rPr lang="zh-CN" altLang="en-US" b="1" dirty="0">
                <a:solidFill>
                  <a:srgbClr val="295AA6"/>
                </a:solidFill>
              </a:rPr>
              <a:t>选项卡</a:t>
            </a:r>
          </a:p>
        </p:txBody>
      </p:sp>
      <p:sp>
        <p:nvSpPr>
          <p:cNvPr id="9" name="矩形 8"/>
          <p:cNvSpPr/>
          <p:nvPr/>
        </p:nvSpPr>
        <p:spPr>
          <a:xfrm>
            <a:off x="4788024" y="3723878"/>
            <a:ext cx="38475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295AA6"/>
                </a:solidFill>
              </a:rPr>
              <a:t>数据不在指定的有效范围内时给出出错的提示信息</a:t>
            </a:r>
            <a:endParaRPr lang="en-US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39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0" y="627534"/>
            <a:ext cx="2695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六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表格格式化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1131590"/>
            <a:ext cx="85679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Excel </a:t>
            </a:r>
            <a:r>
              <a:rPr lang="zh-CN" altLang="en-US" dirty="0">
                <a:solidFill>
                  <a:srgbClr val="295AA6"/>
                </a:solidFill>
              </a:rPr>
              <a:t>中，用户可以对表格进行合并单元格、删除单元格、清除单元格、设置单元格格式、改变行高或列宽等操作。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 1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合并单元格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用</a:t>
            </a:r>
            <a:r>
              <a:rPr lang="zh-CN" altLang="en-US" dirty="0">
                <a:solidFill>
                  <a:srgbClr val="295AA6"/>
                </a:solidFill>
              </a:rPr>
              <a:t>鼠标选定需要合并的单元格，点击鼠标</a:t>
            </a:r>
            <a:r>
              <a:rPr lang="zh-CN" altLang="en-US" dirty="0" smtClean="0">
                <a:solidFill>
                  <a:srgbClr val="295AA6"/>
                </a:solidFill>
              </a:rPr>
              <a:t>右键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在</a:t>
            </a:r>
            <a:r>
              <a:rPr lang="zh-CN" altLang="en-US" dirty="0">
                <a:solidFill>
                  <a:srgbClr val="295AA6"/>
                </a:solidFill>
              </a:rPr>
              <a:t>弹出的快捷菜单中选择“设置单元格格式”，</a:t>
            </a:r>
            <a:r>
              <a:rPr lang="zh-CN" altLang="en-US" dirty="0" smtClean="0">
                <a:solidFill>
                  <a:srgbClr val="295AA6"/>
                </a:solidFill>
              </a:rPr>
              <a:t>或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者</a:t>
            </a:r>
            <a:r>
              <a:rPr lang="zh-CN" altLang="en-US" dirty="0">
                <a:solidFill>
                  <a:srgbClr val="295AA6"/>
                </a:solidFill>
              </a:rPr>
              <a:t>选择 “开始”选项卡中“单元格”中的</a:t>
            </a:r>
            <a:r>
              <a:rPr lang="zh-CN" altLang="en-US" dirty="0" smtClean="0">
                <a:solidFill>
                  <a:srgbClr val="295AA6"/>
                </a:solidFill>
              </a:rPr>
              <a:t>“格式”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命令</a:t>
            </a:r>
            <a:r>
              <a:rPr lang="zh-CN" altLang="en-US" dirty="0">
                <a:solidFill>
                  <a:srgbClr val="295AA6"/>
                </a:solidFill>
              </a:rPr>
              <a:t>中选择“设置单元格格式”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6137" y="1532781"/>
            <a:ext cx="2304256" cy="348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9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0" y="627534"/>
            <a:ext cx="2695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六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表格格式化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1131590"/>
            <a:ext cx="8567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 1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合并单元格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选择</a:t>
            </a:r>
            <a:r>
              <a:rPr lang="zh-CN" altLang="en-US" dirty="0">
                <a:solidFill>
                  <a:srgbClr val="295AA6"/>
                </a:solidFill>
              </a:rPr>
              <a:t>“对齐”选项卡，在其中的“文本控制”中选择“合并单元格”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7" name="图片 6" descr="C:\Program Files\Tencent\QQ\Users\444038137\Image\C2C\YZ]G$Z2TL(0O%H1Q$W4O]%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67694"/>
            <a:ext cx="4096147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039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0" y="627534"/>
            <a:ext cx="2695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六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表格格式化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1131590"/>
            <a:ext cx="85679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 2.</a:t>
            </a:r>
            <a:r>
              <a:rPr lang="zh-CN" altLang="en-US" dirty="0">
                <a:solidFill>
                  <a:srgbClr val="295AA6"/>
                </a:solidFill>
              </a:rPr>
              <a:t>设置单元格边框、背景色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用</a:t>
            </a:r>
            <a:r>
              <a:rPr lang="zh-CN" altLang="en-US" dirty="0">
                <a:solidFill>
                  <a:srgbClr val="295AA6"/>
                </a:solidFill>
              </a:rPr>
              <a:t>鼠标选定需要设置边框、背景色</a:t>
            </a:r>
            <a:r>
              <a:rPr lang="zh-CN" altLang="en-US" dirty="0" smtClean="0">
                <a:solidFill>
                  <a:srgbClr val="295AA6"/>
                </a:solidFill>
              </a:rPr>
              <a:t>单元格，点击</a:t>
            </a:r>
            <a:r>
              <a:rPr lang="zh-CN" altLang="en-US" dirty="0">
                <a:solidFill>
                  <a:srgbClr val="295AA6"/>
                </a:solidFill>
              </a:rPr>
              <a:t>鼠标右键，在弹出的快捷菜单中选择“</a:t>
            </a:r>
            <a:r>
              <a:rPr lang="zh-CN" altLang="en-US" dirty="0" smtClean="0">
                <a:solidFill>
                  <a:srgbClr val="295AA6"/>
                </a:solidFill>
              </a:rPr>
              <a:t>设置单元</a:t>
            </a:r>
            <a:r>
              <a:rPr lang="zh-CN" altLang="en-US" dirty="0">
                <a:solidFill>
                  <a:srgbClr val="295AA6"/>
                </a:solidFill>
              </a:rPr>
              <a:t>格格式”，或者选择 “开始”选项卡中</a:t>
            </a:r>
            <a:r>
              <a:rPr lang="zh-CN" altLang="en-US" dirty="0" smtClean="0">
                <a:solidFill>
                  <a:srgbClr val="295AA6"/>
                </a:solidFill>
              </a:rPr>
              <a:t>“单元格”</a:t>
            </a:r>
            <a:r>
              <a:rPr lang="zh-CN" altLang="en-US" dirty="0">
                <a:solidFill>
                  <a:srgbClr val="295AA6"/>
                </a:solidFill>
              </a:rPr>
              <a:t>中的“格式”命令中的“设置单元格格式”。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弹出的“设置单元格格式</a:t>
            </a:r>
            <a:r>
              <a:rPr lang="zh-CN" altLang="en-US" dirty="0" smtClean="0">
                <a:solidFill>
                  <a:srgbClr val="295AA6"/>
                </a:solidFill>
              </a:rPr>
              <a:t>”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对话框</a:t>
            </a:r>
            <a:r>
              <a:rPr lang="zh-CN" altLang="en-US" dirty="0">
                <a:solidFill>
                  <a:srgbClr val="295AA6"/>
                </a:solidFill>
              </a:rPr>
              <a:t>中</a:t>
            </a:r>
            <a:r>
              <a:rPr lang="zh-CN" altLang="en-US" dirty="0" smtClean="0">
                <a:solidFill>
                  <a:srgbClr val="295AA6"/>
                </a:solidFill>
              </a:rPr>
              <a:t>选择“边框”</a:t>
            </a:r>
            <a:r>
              <a:rPr lang="zh-CN" altLang="en-US" dirty="0">
                <a:solidFill>
                  <a:srgbClr val="295AA6"/>
                </a:solidFill>
              </a:rPr>
              <a:t>选项卡，</a:t>
            </a:r>
            <a:r>
              <a:rPr lang="zh-CN" altLang="en-US" dirty="0" smtClean="0">
                <a:solidFill>
                  <a:srgbClr val="295AA6"/>
                </a:solidFill>
              </a:rPr>
              <a:t>设置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单元格边框。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7" name="图片 6" descr="C:\Program Files\Tencent\QQ\Users\444038137\Image\C2C\~I(Z_E6VIW]8N298@SB1WZK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35110"/>
            <a:ext cx="4392488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372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84302" y="3132713"/>
            <a:ext cx="85679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线条：设置边框的样式，虚线、实线、粗线等。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颜色：设置边框线条的颜色。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预置：点击“无”，去掉边框样式、点击“外边框”，设置表格外边框样式（</a:t>
            </a:r>
            <a:r>
              <a:rPr lang="zh-CN" altLang="en-US" dirty="0" smtClean="0">
                <a:solidFill>
                  <a:srgbClr val="295AA6"/>
                </a:solidFill>
              </a:rPr>
              <a:t>再次  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</a:t>
            </a:r>
            <a:r>
              <a:rPr lang="zh-CN" altLang="en-US" dirty="0" smtClean="0">
                <a:solidFill>
                  <a:srgbClr val="295AA6"/>
                </a:solidFill>
              </a:rPr>
              <a:t>点击</a:t>
            </a:r>
            <a:r>
              <a:rPr lang="zh-CN" altLang="en-US" dirty="0">
                <a:solidFill>
                  <a:srgbClr val="295AA6"/>
                </a:solidFill>
              </a:rPr>
              <a:t>删除边框），点击“内部”，设置表格内边框样式（再次点击删除</a:t>
            </a:r>
            <a:r>
              <a:rPr lang="zh-CN" altLang="en-US" dirty="0" smtClean="0">
                <a:solidFill>
                  <a:srgbClr val="295AA6"/>
                </a:solidFill>
              </a:rPr>
              <a:t>边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</a:t>
            </a:r>
            <a:r>
              <a:rPr lang="zh-CN" altLang="en-US" dirty="0" smtClean="0">
                <a:solidFill>
                  <a:srgbClr val="295AA6"/>
                </a:solidFill>
              </a:rPr>
              <a:t>框</a:t>
            </a:r>
            <a:r>
              <a:rPr lang="zh-CN" altLang="en-US" dirty="0">
                <a:solidFill>
                  <a:srgbClr val="295AA6"/>
                </a:solidFill>
              </a:rPr>
              <a:t>），点击后，在下方会有预览效果。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边框：通过点击“ ”上边框样式、“ ”下边框样式、“ ”左边框样式等自由</a:t>
            </a:r>
            <a:r>
              <a:rPr lang="zh-CN" altLang="en-US" dirty="0" smtClean="0">
                <a:solidFill>
                  <a:srgbClr val="295AA6"/>
                </a:solidFill>
              </a:rPr>
              <a:t>定义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</a:t>
            </a:r>
            <a:r>
              <a:rPr lang="zh-CN" altLang="en-US" dirty="0" smtClean="0">
                <a:solidFill>
                  <a:srgbClr val="295AA6"/>
                </a:solidFill>
              </a:rPr>
              <a:t>边框</a:t>
            </a:r>
            <a:r>
              <a:rPr lang="zh-CN" altLang="en-US" dirty="0">
                <a:solidFill>
                  <a:srgbClr val="295AA6"/>
                </a:solidFill>
              </a:rPr>
              <a:t>样式。</a:t>
            </a:r>
          </a:p>
        </p:txBody>
      </p:sp>
      <p:pic>
        <p:nvPicPr>
          <p:cNvPr id="7" name="图片 6" descr="C:\Program Files\Tencent\QQ\Users\444038137\Image\C2C\~I(Z_E6VIW]8N298@SB1WZK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55526"/>
            <a:ext cx="4104456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30214" y="4659982"/>
            <a:ext cx="219075" cy="17145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67944" y="4637050"/>
            <a:ext cx="228600" cy="18097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40152" y="4659982"/>
            <a:ext cx="209550" cy="17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7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0" y="627534"/>
            <a:ext cx="44236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“填充”选项卡，设置单元格背景颜色等</a:t>
            </a:r>
          </a:p>
        </p:txBody>
      </p:sp>
      <p:sp>
        <p:nvSpPr>
          <p:cNvPr id="13" name="矩形 12"/>
          <p:cNvSpPr/>
          <p:nvPr/>
        </p:nvSpPr>
        <p:spPr>
          <a:xfrm>
            <a:off x="3870435" y="1347614"/>
            <a:ext cx="53077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背景色</a:t>
            </a:r>
            <a:r>
              <a:rPr lang="zh-CN" altLang="en-US" dirty="0" smtClean="0">
                <a:solidFill>
                  <a:srgbClr val="295AA6"/>
                </a:solidFill>
              </a:rPr>
              <a:t>：    设置</a:t>
            </a:r>
            <a:r>
              <a:rPr lang="zh-CN" altLang="en-US" dirty="0">
                <a:solidFill>
                  <a:srgbClr val="295AA6"/>
                </a:solidFill>
              </a:rPr>
              <a:t>单元格的背景颜色。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填充效果：设置单元格渐变色、底纹样式。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图案样式：设置单元格的图案样式。鼠标在图案</a:t>
            </a:r>
            <a:r>
              <a:rPr lang="zh-CN" altLang="en-US" dirty="0" smtClean="0">
                <a:solidFill>
                  <a:srgbClr val="295AA6"/>
                </a:solidFill>
              </a:rPr>
              <a:t>上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停留</a:t>
            </a:r>
            <a:r>
              <a:rPr lang="zh-CN" altLang="en-US" dirty="0">
                <a:solidFill>
                  <a:srgbClr val="295AA6"/>
                </a:solidFill>
              </a:rPr>
              <a:t>会显示其说明，如：逆对角线</a:t>
            </a:r>
            <a:r>
              <a:rPr lang="zh-CN" altLang="en-US" dirty="0" smtClean="0">
                <a:solidFill>
                  <a:srgbClr val="295AA6"/>
                </a:solidFill>
              </a:rPr>
              <a:t>条纹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对角线</a:t>
            </a:r>
            <a:r>
              <a:rPr lang="zh-CN" altLang="en-US" dirty="0">
                <a:solidFill>
                  <a:srgbClr val="295AA6"/>
                </a:solidFill>
              </a:rPr>
              <a:t>条纹、垂直条纹等。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图案颜色：设置单元格的图案颜色。鼠标在颜色</a:t>
            </a:r>
            <a:r>
              <a:rPr lang="zh-CN" altLang="en-US" dirty="0" smtClean="0">
                <a:solidFill>
                  <a:srgbClr val="295AA6"/>
                </a:solidFill>
              </a:rPr>
              <a:t>上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停留</a:t>
            </a:r>
            <a:r>
              <a:rPr lang="zh-CN" altLang="en-US" dirty="0">
                <a:solidFill>
                  <a:srgbClr val="295AA6"/>
                </a:solidFill>
              </a:rPr>
              <a:t>会显示其说明，如：蓝色，</a:t>
            </a:r>
            <a:r>
              <a:rPr lang="zh-CN" altLang="en-US" dirty="0" smtClean="0">
                <a:solidFill>
                  <a:srgbClr val="295AA6"/>
                </a:solidFill>
              </a:rPr>
              <a:t>紫色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             强调</a:t>
            </a:r>
            <a:r>
              <a:rPr lang="zh-CN" altLang="en-US" dirty="0">
                <a:solidFill>
                  <a:srgbClr val="295AA6"/>
                </a:solidFill>
              </a:rPr>
              <a:t>文字颜色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，深色，</a:t>
            </a:r>
            <a:r>
              <a:rPr lang="en-US" altLang="zh-CN" dirty="0">
                <a:solidFill>
                  <a:srgbClr val="295AA6"/>
                </a:solidFill>
              </a:rPr>
              <a:t>25%</a:t>
            </a:r>
            <a:r>
              <a:rPr lang="zh-CN" altLang="en-US" dirty="0">
                <a:solidFill>
                  <a:srgbClr val="295AA6"/>
                </a:solidFill>
              </a:rPr>
              <a:t>等</a:t>
            </a:r>
          </a:p>
        </p:txBody>
      </p:sp>
      <p:pic>
        <p:nvPicPr>
          <p:cNvPr id="6" name="图片 5" descr="C:\Program Files\Tencent\QQ\Users\444038137\Image\C2C\IAX1V58YS(N{@0GWSHE4VO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27" y="1328068"/>
            <a:ext cx="3407842" cy="23530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061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555526"/>
            <a:ext cx="8567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 3. </a:t>
            </a:r>
            <a:r>
              <a:rPr lang="zh-CN" altLang="en-US" dirty="0">
                <a:solidFill>
                  <a:srgbClr val="295AA6"/>
                </a:solidFill>
              </a:rPr>
              <a:t>设置字体大小、颜色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用</a:t>
            </a:r>
            <a:r>
              <a:rPr lang="zh-CN" altLang="en-US" dirty="0">
                <a:solidFill>
                  <a:srgbClr val="295AA6"/>
                </a:solidFill>
              </a:rPr>
              <a:t>鼠标选定需要设置字体的单元格，点击鼠标右键，在弹出的快捷菜单中选择“设置单元格格式”，在弹出的“设置单元格格式”对话框中选择“字体”选项卡，在其中可以设置单元格中字体的字形、字号、颜色等内容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6" name="图片 5" descr="C:\Program Files\Tencent\QQ\Users\444038137\Image\C2C\QGU(3N(O_TZPHC56~E@ASB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25" y="1772538"/>
            <a:ext cx="4732976" cy="3247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72538"/>
            <a:ext cx="2609850" cy="12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5691923" y="3219822"/>
            <a:ext cx="3056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开始”选项卡中“字体”组</a:t>
            </a:r>
            <a:endParaRPr lang="en-US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24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555526"/>
            <a:ext cx="85679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 4. </a:t>
            </a:r>
            <a:r>
              <a:rPr lang="zh-CN" altLang="en-US" dirty="0">
                <a:solidFill>
                  <a:srgbClr val="295AA6"/>
                </a:solidFill>
              </a:rPr>
              <a:t>设置单元格对齐方式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用</a:t>
            </a:r>
            <a:r>
              <a:rPr lang="zh-CN" altLang="en-US" dirty="0">
                <a:solidFill>
                  <a:srgbClr val="295AA6"/>
                </a:solidFill>
              </a:rPr>
              <a:t>鼠标选定需要设置字体的单元格，点击鼠标右键，在弹出的快捷菜单中选择“设置单元格格式”，在弹出的“设置单元格格式”对话框中选择“对齐”选项卡</a:t>
            </a:r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4088" y="3219822"/>
            <a:ext cx="30565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295AA6"/>
                </a:solidFill>
              </a:rPr>
              <a:t>“开始”选项卡中“对齐方式”组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7" name="图片 6" descr="C:\Program Files\Tencent\QQ\Users\444038137\Image\C2C\$001MDKT~AMNIUNG25(E5~O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13" y="1489675"/>
            <a:ext cx="4562103" cy="3098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88024" y="1790039"/>
            <a:ext cx="420052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81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251520" y="771550"/>
            <a:ext cx="85679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水平对齐：选择单元格中内容的水平对齐方式。默认情况下，单元格内容为文本</a:t>
            </a:r>
            <a:r>
              <a:rPr lang="zh-CN" altLang="en-US" dirty="0" smtClean="0">
                <a:solidFill>
                  <a:srgbClr val="295AA6"/>
                </a:solidFill>
              </a:rPr>
              <a:t>是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左对齐</a:t>
            </a:r>
            <a:r>
              <a:rPr lang="zh-CN" altLang="en-US" dirty="0">
                <a:solidFill>
                  <a:srgbClr val="295AA6"/>
                </a:solidFill>
              </a:rPr>
              <a:t>，内容为数字是右对齐，内容为逻辑值和错误值是居中对齐。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垂直对齐：选择单元格中内容的垂直对齐方式。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缩进</a:t>
            </a:r>
            <a:r>
              <a:rPr lang="zh-CN" altLang="en-US" dirty="0" smtClean="0">
                <a:solidFill>
                  <a:srgbClr val="295AA6"/>
                </a:solidFill>
              </a:rPr>
              <a:t>：        水平</a:t>
            </a:r>
            <a:r>
              <a:rPr lang="zh-CN" altLang="en-US" dirty="0">
                <a:solidFill>
                  <a:srgbClr val="295AA6"/>
                </a:solidFill>
              </a:rPr>
              <a:t>对齐方式设置成“靠左缩进”、“靠右缩进”等时，在“缩进”</a:t>
            </a:r>
            <a:r>
              <a:rPr lang="zh-CN" altLang="en-US" dirty="0" smtClean="0">
                <a:solidFill>
                  <a:srgbClr val="295AA6"/>
                </a:solidFill>
              </a:rPr>
              <a:t>中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填写</a:t>
            </a:r>
            <a:r>
              <a:rPr lang="zh-CN" altLang="en-US" dirty="0">
                <a:solidFill>
                  <a:srgbClr val="295AA6"/>
                </a:solidFill>
              </a:rPr>
              <a:t>缩进值。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自动换行：勾选后，当单元格数据长度超过单元格宽度时，换行显示，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缩小字体填充：勾选后，当单元格数据长度超过单元格宽度时，自动缩小字体</a:t>
            </a:r>
            <a:r>
              <a:rPr lang="zh-CN" altLang="en-US" dirty="0" smtClean="0">
                <a:solidFill>
                  <a:srgbClr val="295AA6"/>
                </a:solidFill>
              </a:rPr>
              <a:t>外观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尺寸</a:t>
            </a:r>
            <a:r>
              <a:rPr lang="zh-CN" altLang="en-US" dirty="0">
                <a:solidFill>
                  <a:srgbClr val="295AA6"/>
                </a:solidFill>
              </a:rPr>
              <a:t>适应单元格的宽度。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合并单元格：勾选后，将所选的多个单元格合并为一个单元格。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文字方向：选择其读取顺序和对齐方式。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方向</a:t>
            </a:r>
            <a:r>
              <a:rPr lang="zh-CN" altLang="en-US" dirty="0" smtClean="0">
                <a:solidFill>
                  <a:srgbClr val="295AA6"/>
                </a:solidFill>
              </a:rPr>
              <a:t>：        选择</a:t>
            </a:r>
            <a:r>
              <a:rPr lang="zh-CN" altLang="en-US" dirty="0">
                <a:solidFill>
                  <a:srgbClr val="295AA6"/>
                </a:solidFill>
              </a:rPr>
              <a:t>单元格内文本的方向，多结合“度”选项使用，也可以手动旋转。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度</a:t>
            </a:r>
            <a:r>
              <a:rPr lang="zh-CN" altLang="en-US" dirty="0" smtClean="0">
                <a:solidFill>
                  <a:srgbClr val="295AA6"/>
                </a:solidFill>
              </a:rPr>
              <a:t>：            指定</a:t>
            </a:r>
            <a:r>
              <a:rPr lang="zh-CN" altLang="en-US" dirty="0">
                <a:solidFill>
                  <a:srgbClr val="295AA6"/>
                </a:solidFill>
              </a:rPr>
              <a:t>单元格内文本的旋转度数，如输入正数，则是逆时针旋转，反之</a:t>
            </a:r>
            <a:r>
              <a:rPr lang="zh-CN" altLang="en-US" dirty="0" smtClean="0">
                <a:solidFill>
                  <a:srgbClr val="295AA6"/>
                </a:solidFill>
              </a:rPr>
              <a:t>则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是</a:t>
            </a:r>
            <a:r>
              <a:rPr lang="zh-CN" altLang="en-US" dirty="0">
                <a:solidFill>
                  <a:srgbClr val="295AA6"/>
                </a:solidFill>
              </a:rPr>
              <a:t>顺时针旋转。</a:t>
            </a:r>
          </a:p>
        </p:txBody>
      </p:sp>
    </p:spTree>
    <p:extLst>
      <p:ext uri="{BB962C8B-B14F-4D97-AF65-F5344CB8AC3E}">
        <p14:creationId xmlns:p14="http://schemas.microsoft.com/office/powerpoint/2010/main" val="35253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5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500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910453"/>
            <a:ext cx="51845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2.1  </a:t>
            </a:r>
            <a:r>
              <a:rPr lang="zh-CN" altLang="zh-CN" sz="2000" b="1" dirty="0" smtClean="0"/>
              <a:t>创建</a:t>
            </a:r>
            <a:r>
              <a:rPr lang="zh-CN" altLang="zh-CN" sz="2000" b="1" dirty="0"/>
              <a:t>电子表格——简单数据表的制作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156363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1630533"/>
            <a:ext cx="6768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2.2  </a:t>
            </a:r>
            <a:r>
              <a:rPr lang="zh-CN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公式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与函数的应用——学生成绩表计算和统计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228371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0968" y="2350613"/>
            <a:ext cx="6815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2.3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数据管理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企业员工工资数据分析与处理</a:t>
            </a:r>
          </a:p>
        </p:txBody>
      </p:sp>
      <p:sp>
        <p:nvSpPr>
          <p:cNvPr id="19" name="六边形 18"/>
          <p:cNvSpPr/>
          <p:nvPr/>
        </p:nvSpPr>
        <p:spPr>
          <a:xfrm>
            <a:off x="1499325" y="300379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121" y="3070693"/>
            <a:ext cx="6106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2.4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图表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制作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班级成绩比较图制作</a:t>
            </a:r>
          </a:p>
        </p:txBody>
      </p:sp>
      <p:sp>
        <p:nvSpPr>
          <p:cNvPr id="23" name="六边形 22"/>
          <p:cNvSpPr/>
          <p:nvPr/>
        </p:nvSpPr>
        <p:spPr>
          <a:xfrm>
            <a:off x="1486503" y="377138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0968" y="3838277"/>
            <a:ext cx="4846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2.5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页面设置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销售表设置与打印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84355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067694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281227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267744" y="353235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267744" y="4299942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4332" y="51470"/>
            <a:ext cx="2793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b="1" dirty="0" smtClean="0">
                <a:solidFill>
                  <a:schemeClr val="bg1"/>
                </a:solidFill>
                <a:ea typeface="微软雅黑" pitchFamily="34" charset="-122"/>
              </a:rPr>
              <a:t>项目</a:t>
            </a:r>
            <a:r>
              <a:rPr lang="en-US" altLang="zh-CN" b="1" dirty="0" smtClean="0">
                <a:solidFill>
                  <a:schemeClr val="bg1"/>
                </a:solidFill>
                <a:ea typeface="微软雅黑" pitchFamily="34" charset="-122"/>
              </a:rPr>
              <a:t>2 Excel </a:t>
            </a: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</a:rPr>
              <a:t>2010 </a:t>
            </a:r>
            <a:r>
              <a:rPr lang="zh-CN" altLang="zh-CN" b="1" dirty="0">
                <a:solidFill>
                  <a:schemeClr val="bg1"/>
                </a:solidFill>
                <a:ea typeface="微软雅黑" pitchFamily="34" charset="-122"/>
              </a:rPr>
              <a:t>表格处理</a:t>
            </a:r>
            <a:endParaRPr lang="zh-CN" altLang="en-US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0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555526"/>
            <a:ext cx="8567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插入</a:t>
            </a:r>
            <a:r>
              <a:rPr lang="zh-CN" altLang="en-US" dirty="0">
                <a:solidFill>
                  <a:srgbClr val="295AA6"/>
                </a:solidFill>
              </a:rPr>
              <a:t>、删除行或</a:t>
            </a:r>
            <a:r>
              <a:rPr lang="zh-CN" altLang="en-US" dirty="0" smtClean="0">
                <a:solidFill>
                  <a:srgbClr val="295AA6"/>
                </a:solidFill>
              </a:rPr>
              <a:t>列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>
                <a:solidFill>
                  <a:srgbClr val="295AA6"/>
                </a:solidFill>
              </a:rPr>
              <a:t> </a:t>
            </a:r>
            <a:r>
              <a:rPr lang="zh-CN" altLang="en-US" dirty="0" smtClean="0">
                <a:solidFill>
                  <a:srgbClr val="295AA6"/>
                </a:solidFill>
              </a:rPr>
              <a:t>        （插入行）用</a:t>
            </a:r>
            <a:r>
              <a:rPr lang="zh-CN" altLang="en-US" dirty="0">
                <a:solidFill>
                  <a:srgbClr val="295AA6"/>
                </a:solidFill>
              </a:rPr>
              <a:t>鼠标选择要插入行的行号，点鼠标右键，在弹出的快捷菜单中选择“插入”</a:t>
            </a:r>
            <a:r>
              <a:rPr lang="zh-CN" altLang="en-US" dirty="0" smtClean="0">
                <a:solidFill>
                  <a:srgbClr val="295AA6"/>
                </a:solidFill>
              </a:rPr>
              <a:t>，在</a:t>
            </a:r>
            <a:r>
              <a:rPr lang="zh-CN" altLang="en-US" dirty="0">
                <a:solidFill>
                  <a:srgbClr val="295AA6"/>
                </a:solidFill>
              </a:rPr>
              <a:t>上方插入一行，用鼠标选择要插入列的列标，点鼠标右键，在弹出的快捷菜单中选择“插入”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16" name="图片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0123" y="1923678"/>
            <a:ext cx="2088232" cy="276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82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555526"/>
            <a:ext cx="8567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插入</a:t>
            </a:r>
            <a:r>
              <a:rPr lang="zh-CN" altLang="en-US" dirty="0">
                <a:solidFill>
                  <a:srgbClr val="295AA6"/>
                </a:solidFill>
              </a:rPr>
              <a:t>、删除行或</a:t>
            </a:r>
            <a:r>
              <a:rPr lang="zh-CN" altLang="en-US" dirty="0" smtClean="0">
                <a:solidFill>
                  <a:srgbClr val="295AA6"/>
                </a:solidFill>
              </a:rPr>
              <a:t>列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>
                <a:solidFill>
                  <a:srgbClr val="295AA6"/>
                </a:solidFill>
              </a:rPr>
              <a:t> </a:t>
            </a:r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zh-CN" altLang="en-US" dirty="0">
                <a:solidFill>
                  <a:srgbClr val="295AA6"/>
                </a:solidFill>
              </a:rPr>
              <a:t>删除行</a:t>
            </a:r>
            <a:r>
              <a:rPr lang="zh-CN" altLang="en-US" dirty="0" smtClean="0">
                <a:solidFill>
                  <a:srgbClr val="295AA6"/>
                </a:solidFill>
              </a:rPr>
              <a:t>）</a:t>
            </a:r>
            <a:r>
              <a:rPr lang="zh-CN" altLang="en-US" dirty="0">
                <a:solidFill>
                  <a:srgbClr val="295AA6"/>
                </a:solidFill>
              </a:rPr>
              <a:t>用鼠标选择要删除行的行号，点鼠标右键，在弹出的快捷菜单中选择“删除”，删除选中行，用鼠标选择要删除列的列标，点鼠标右键，在弹出的快捷菜单中选择“删除”，删除选中列。</a:t>
            </a:r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518" y="2499742"/>
            <a:ext cx="8567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隐藏</a:t>
            </a:r>
            <a:r>
              <a:rPr lang="zh-CN" altLang="en-US" dirty="0">
                <a:solidFill>
                  <a:srgbClr val="295AA6"/>
                </a:solidFill>
              </a:rPr>
              <a:t>行或列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用</a:t>
            </a:r>
            <a:r>
              <a:rPr lang="zh-CN" altLang="en-US" dirty="0">
                <a:solidFill>
                  <a:srgbClr val="295AA6"/>
                </a:solidFill>
              </a:rPr>
              <a:t>鼠标选择要隐藏行的行号，点鼠标右键，在弹出的快捷菜单中选择“隐藏”，隐藏选中行</a:t>
            </a:r>
            <a:r>
              <a:rPr lang="zh-CN" altLang="en-US" dirty="0" smtClean="0">
                <a:solidFill>
                  <a:srgbClr val="295AA6"/>
                </a:solidFill>
              </a:rPr>
              <a:t>，要</a:t>
            </a:r>
            <a:r>
              <a:rPr lang="zh-CN" altLang="en-US" dirty="0">
                <a:solidFill>
                  <a:srgbClr val="295AA6"/>
                </a:solidFill>
              </a:rPr>
              <a:t>取消隐藏行，选中被隐藏行的前后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行，点鼠标右键，在弹出的快捷菜单中选择“取消隐藏”即可。</a:t>
            </a:r>
            <a:endParaRPr lang="en-US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42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0" y="627534"/>
            <a:ext cx="2695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七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工作表相关操作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1131590"/>
            <a:ext cx="85679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 1. </a:t>
            </a:r>
            <a:r>
              <a:rPr lang="zh-CN" altLang="en-US" dirty="0">
                <a:solidFill>
                  <a:srgbClr val="295AA6"/>
                </a:solidFill>
              </a:rPr>
              <a:t>插入工作表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：选择工作簿中工作表标签旁的“插入工作表（快捷键</a:t>
            </a:r>
            <a:r>
              <a:rPr lang="en-US" altLang="zh-CN" dirty="0">
                <a:solidFill>
                  <a:srgbClr val="295AA6"/>
                </a:solidFill>
              </a:rPr>
              <a:t>Shiift+F11</a:t>
            </a:r>
            <a:r>
              <a:rPr lang="zh-CN" altLang="en-US" dirty="0">
                <a:solidFill>
                  <a:srgbClr val="295AA6"/>
                </a:solidFill>
              </a:rPr>
              <a:t>）”按钮</a:t>
            </a:r>
            <a:r>
              <a:rPr lang="zh-CN" altLang="en-US" dirty="0" smtClean="0">
                <a:solidFill>
                  <a:srgbClr val="295AA6"/>
                </a:solidFill>
              </a:rPr>
              <a:t>，在</a:t>
            </a:r>
            <a:r>
              <a:rPr lang="zh-CN" altLang="en-US" dirty="0">
                <a:solidFill>
                  <a:srgbClr val="295AA6"/>
                </a:solidFill>
              </a:rPr>
              <a:t>工作表标签最右方新建一个工作表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：选择“开始”选项卡中“单元格”中的“插入”命令，在下拉列表中选择“插入工作表”</a:t>
            </a:r>
            <a:r>
              <a:rPr lang="zh-CN" altLang="en-US" dirty="0" smtClean="0">
                <a:solidFill>
                  <a:srgbClr val="295AA6"/>
                </a:solidFill>
              </a:rPr>
              <a:t>按钮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方法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：选择一个工作表标签，点击鼠标右键选择“插入”，在弹出的对话框中选择</a:t>
            </a:r>
            <a:r>
              <a:rPr lang="zh-CN" altLang="en-US" dirty="0" smtClean="0">
                <a:solidFill>
                  <a:srgbClr val="295AA6"/>
                </a:solidFill>
              </a:rPr>
              <a:t>“工作表”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1546" y="3363837"/>
            <a:ext cx="2943225" cy="37147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44622" y="3363837"/>
            <a:ext cx="3933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45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771550"/>
            <a:ext cx="85679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 2. </a:t>
            </a:r>
            <a:r>
              <a:rPr lang="zh-CN" altLang="en-US" dirty="0">
                <a:solidFill>
                  <a:srgbClr val="295AA6"/>
                </a:solidFill>
              </a:rPr>
              <a:t>重命名工作</a:t>
            </a:r>
            <a:r>
              <a:rPr lang="zh-CN" altLang="en-US" dirty="0" smtClean="0">
                <a:solidFill>
                  <a:srgbClr val="295AA6"/>
                </a:solidFill>
              </a:rPr>
              <a:t>表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：选择工作表标签，点击鼠标右键选择</a:t>
            </a:r>
            <a:r>
              <a:rPr lang="zh-CN" altLang="en-US" dirty="0" smtClean="0">
                <a:solidFill>
                  <a:srgbClr val="295AA6"/>
                </a:solidFill>
              </a:rPr>
              <a:t>“重命名”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：选择工作表标签，双击鼠标左键，输入新名称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59832" y="2034450"/>
            <a:ext cx="20097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41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771550"/>
            <a:ext cx="85679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 3. </a:t>
            </a:r>
            <a:r>
              <a:rPr lang="zh-CN" altLang="en-US" dirty="0">
                <a:solidFill>
                  <a:srgbClr val="295AA6"/>
                </a:solidFill>
              </a:rPr>
              <a:t>工作表的移动、</a:t>
            </a:r>
            <a:r>
              <a:rPr lang="zh-CN" altLang="en-US" dirty="0" smtClean="0">
                <a:solidFill>
                  <a:srgbClr val="295AA6"/>
                </a:solidFill>
              </a:rPr>
              <a:t>复制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选择</a:t>
            </a:r>
            <a:r>
              <a:rPr lang="zh-CN" altLang="en-US" dirty="0">
                <a:solidFill>
                  <a:srgbClr val="295AA6"/>
                </a:solidFill>
              </a:rPr>
              <a:t>工作表标签，点击鼠标右键选择“移动或复制表”，</a:t>
            </a:r>
            <a:r>
              <a:rPr lang="zh-CN" altLang="en-US" dirty="0" smtClean="0">
                <a:solidFill>
                  <a:srgbClr val="295AA6"/>
                </a:solidFill>
              </a:rPr>
              <a:t>在“移动</a:t>
            </a:r>
            <a:r>
              <a:rPr lang="zh-CN" altLang="en-US" dirty="0">
                <a:solidFill>
                  <a:srgbClr val="295AA6"/>
                </a:solidFill>
              </a:rPr>
              <a:t>或复制工作表”中，在工作簿中选择工作簿名称，在“下列选定工作表之前”选择工作表的位置，勾选“建立副本”，既是将工作表复制粘贴到指定位置，否则，则是工作表的移动操作</a:t>
            </a:r>
          </a:p>
        </p:txBody>
      </p:sp>
      <p:pic>
        <p:nvPicPr>
          <p:cNvPr id="5" name="图片 4" descr="C:\Program Files\Tencent\QQ\Users\444038137\Image\C2C\UIB]IFYLW~3P203IS`L0~K9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67694"/>
            <a:ext cx="2809875" cy="2524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13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0" y="627534"/>
            <a:ext cx="2695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八、批注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1131590"/>
            <a:ext cx="8567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选择</a:t>
            </a:r>
            <a:r>
              <a:rPr lang="zh-CN" altLang="en-US" dirty="0">
                <a:solidFill>
                  <a:srgbClr val="295AA6"/>
                </a:solidFill>
              </a:rPr>
              <a:t>对应的单元格，点击“审阅”选项卡“批注”组中“新建批注”命令</a:t>
            </a:r>
            <a:r>
              <a:rPr lang="zh-CN" altLang="en-US" dirty="0" smtClean="0">
                <a:solidFill>
                  <a:srgbClr val="295AA6"/>
                </a:solidFill>
              </a:rPr>
              <a:t>，也</a:t>
            </a:r>
            <a:r>
              <a:rPr lang="zh-CN" altLang="en-US" dirty="0">
                <a:solidFill>
                  <a:srgbClr val="295AA6"/>
                </a:solidFill>
              </a:rPr>
              <a:t>可以选择对应的单元格，点击鼠标右键，在弹出的快捷菜单中选择“插入批注”</a:t>
            </a:r>
            <a:r>
              <a:rPr lang="zh-CN" altLang="en-US" dirty="0" smtClean="0">
                <a:solidFill>
                  <a:srgbClr val="295AA6"/>
                </a:solidFill>
              </a:rPr>
              <a:t>，在</a:t>
            </a:r>
            <a:r>
              <a:rPr lang="zh-CN" altLang="en-US" dirty="0">
                <a:solidFill>
                  <a:srgbClr val="295AA6"/>
                </a:solidFill>
              </a:rPr>
              <a:t>批注框中输入内容即可。完成后，默认为当鼠标指向该单元格时，才显示批注内容，否则隐藏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0456" y="3075806"/>
            <a:ext cx="2619375" cy="117602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90381" y="2571750"/>
            <a:ext cx="25717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63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0" y="555526"/>
            <a:ext cx="8567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显示</a:t>
            </a:r>
            <a:r>
              <a:rPr lang="zh-CN" altLang="en-US" dirty="0">
                <a:solidFill>
                  <a:srgbClr val="295AA6"/>
                </a:solidFill>
              </a:rPr>
              <a:t>所有</a:t>
            </a:r>
            <a:r>
              <a:rPr lang="zh-CN" altLang="en-US" dirty="0" smtClean="0">
                <a:solidFill>
                  <a:srgbClr val="295AA6"/>
                </a:solidFill>
              </a:rPr>
              <a:t>批注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点击</a:t>
            </a:r>
            <a:r>
              <a:rPr lang="zh-CN" altLang="en-US" dirty="0">
                <a:solidFill>
                  <a:srgbClr val="295AA6"/>
                </a:solidFill>
              </a:rPr>
              <a:t>“审阅”选项卡“批注”组中“显示所有批注”命令</a:t>
            </a:r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2533" y="1201857"/>
            <a:ext cx="85679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删除</a:t>
            </a:r>
            <a:r>
              <a:rPr lang="zh-CN" altLang="en-US" dirty="0">
                <a:solidFill>
                  <a:srgbClr val="295AA6"/>
                </a:solidFill>
              </a:rPr>
              <a:t>批注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选中</a:t>
            </a:r>
            <a:r>
              <a:rPr lang="zh-CN" altLang="en-US" dirty="0">
                <a:solidFill>
                  <a:srgbClr val="295AA6"/>
                </a:solidFill>
              </a:rPr>
              <a:t>添加了批注的单元格，点击“审阅”选项卡“批注”组中“删除”命令，或者点击鼠标右键，在弹出的快捷菜单中选择“删除批注”</a:t>
            </a:r>
            <a:endParaRPr lang="en-US" altLang="zh-CN" dirty="0">
              <a:solidFill>
                <a:srgbClr val="295AA6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87824" y="2211710"/>
            <a:ext cx="23050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28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【任务实施】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“软件实验班学生信息表”的创建和编辑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275606"/>
            <a:ext cx="1917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．创建文档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输入表格数据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1779662"/>
            <a:ext cx="33009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3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表格</a:t>
            </a:r>
            <a:r>
              <a:rPr lang="zh-CN" altLang="en-US" dirty="0" smtClean="0">
                <a:solidFill>
                  <a:srgbClr val="295AA6"/>
                </a:solidFill>
              </a:rPr>
              <a:t>格式化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4"/>
            </a:pPr>
            <a:r>
              <a:rPr lang="zh-CN" altLang="en-US" dirty="0" smtClean="0">
                <a:solidFill>
                  <a:srgbClr val="295AA6"/>
                </a:solidFill>
              </a:rPr>
              <a:t>插入</a:t>
            </a:r>
            <a:r>
              <a:rPr lang="zh-CN" altLang="en-US" dirty="0">
                <a:solidFill>
                  <a:srgbClr val="295AA6"/>
                </a:solidFill>
              </a:rPr>
              <a:t>批注</a:t>
            </a:r>
            <a:r>
              <a:rPr lang="zh-CN" altLang="en-US" dirty="0" smtClean="0">
                <a:solidFill>
                  <a:srgbClr val="295AA6"/>
                </a:solidFill>
              </a:rPr>
              <a:t>框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5"/>
            </a:pPr>
            <a:r>
              <a:rPr lang="zh-CN" altLang="en-US" dirty="0" smtClean="0">
                <a:solidFill>
                  <a:srgbClr val="295AA6"/>
                </a:solidFill>
              </a:rPr>
              <a:t>工作</a:t>
            </a:r>
            <a:r>
              <a:rPr lang="zh-CN" altLang="en-US" dirty="0">
                <a:solidFill>
                  <a:srgbClr val="295AA6"/>
                </a:solidFill>
              </a:rPr>
              <a:t>表重命名及移动与</a:t>
            </a:r>
            <a:r>
              <a:rPr lang="zh-CN" altLang="en-US" dirty="0" smtClean="0">
                <a:solidFill>
                  <a:srgbClr val="295AA6"/>
                </a:solidFill>
              </a:rPr>
              <a:t>复制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6. </a:t>
            </a:r>
            <a:r>
              <a:rPr lang="en-US" altLang="zh-CN" dirty="0" smtClean="0">
                <a:solidFill>
                  <a:srgbClr val="295AA6"/>
                </a:solidFill>
              </a:rPr>
              <a:t>  </a:t>
            </a:r>
            <a:r>
              <a:rPr lang="zh-CN" altLang="en-US" dirty="0" smtClean="0">
                <a:solidFill>
                  <a:srgbClr val="295AA6"/>
                </a:solidFill>
              </a:rPr>
              <a:t>保存</a:t>
            </a:r>
            <a:r>
              <a:rPr lang="zh-CN" altLang="en-US" dirty="0">
                <a:solidFill>
                  <a:srgbClr val="295AA6"/>
                </a:solidFill>
              </a:rPr>
              <a:t>工作薄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pic>
        <p:nvPicPr>
          <p:cNvPr id="10" name="图片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2216" y="1345872"/>
            <a:ext cx="4104456" cy="2161981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28399" y="2952696"/>
            <a:ext cx="427159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．创建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文档</a:t>
            </a:r>
            <a:endParaRPr lang="en-US" altLang="zh-CN" sz="1600" dirty="0" smtClean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）创建一文件名为“软件实验班学生信息表”，其扩展名为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altLang="zh-CN" sz="1600" dirty="0" err="1">
                <a:solidFill>
                  <a:srgbClr val="295AA6"/>
                </a:solidFill>
                <a:latin typeface="+mn-lt"/>
                <a:ea typeface="+mn-ea"/>
                <a:cs typeface="+mn-cs"/>
              </a:rPr>
              <a:t>xlsx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EXCEL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工作薄。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）单击“保存”按钮，将文档暂时存盘到指定位置。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211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【任务实施】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“软件实验班学生信息表”的创建和编辑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1345873"/>
            <a:ext cx="8928992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2.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输入表格数据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）输入标题和表头信息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）输入表中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数据</a:t>
            </a:r>
            <a:endParaRPr lang="en-US" altLang="zh-CN" sz="1600" dirty="0" smtClean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3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表格格式化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）标题内容格式化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）“出生日期”列格式化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）“选拔考生成绩”列格式化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4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）表格的美化设置</a:t>
            </a: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4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插入批注框</a:t>
            </a: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5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工作表重命名及移动与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复制</a:t>
            </a:r>
            <a:endParaRPr lang="en-US" altLang="zh-CN" sz="1600" dirty="0" smtClean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6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保存工作薄</a:t>
            </a:r>
          </a:p>
          <a:p>
            <a:pPr lvl="0" indent="266700"/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397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1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新建一空白工作薄，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工作表更名为“</a:t>
            </a:r>
            <a:r>
              <a:rPr lang="en-US" altLang="zh-CN" dirty="0">
                <a:solidFill>
                  <a:srgbClr val="295AA6"/>
                </a:solidFill>
              </a:rPr>
              <a:t>2013</a:t>
            </a:r>
            <a:r>
              <a:rPr lang="zh-CN" altLang="en-US" dirty="0">
                <a:solidFill>
                  <a:srgbClr val="295AA6"/>
                </a:solidFill>
              </a:rPr>
              <a:t>年度普通高等学校国家助学金获奖学生初审名单表”，按以下要求建立表格，保存到指定文件夹中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2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打开“</a:t>
            </a:r>
            <a:r>
              <a:rPr lang="en-US" altLang="zh-CN" dirty="0">
                <a:solidFill>
                  <a:srgbClr val="295AA6"/>
                </a:solidFill>
              </a:rPr>
              <a:t>2.1</a:t>
            </a:r>
            <a:r>
              <a:rPr lang="zh-CN" altLang="en-US" dirty="0">
                <a:solidFill>
                  <a:srgbClr val="295AA6"/>
                </a:solidFill>
              </a:rPr>
              <a:t>能力拓展题”的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文档，在</a:t>
            </a:r>
            <a:r>
              <a:rPr lang="en-US" altLang="zh-CN" dirty="0">
                <a:solidFill>
                  <a:srgbClr val="295AA6"/>
                </a:solidFill>
              </a:rPr>
              <a:t>sheet2</a:t>
            </a:r>
            <a:r>
              <a:rPr lang="zh-CN" altLang="en-US" dirty="0">
                <a:solidFill>
                  <a:srgbClr val="295AA6"/>
                </a:solidFill>
              </a:rPr>
              <a:t>工作表中建立以下表格，更名为“报销单”，再次进行保存</a:t>
            </a:r>
            <a:r>
              <a:rPr lang="zh-CN" altLang="en-US" dirty="0" smtClean="0">
                <a:solidFill>
                  <a:srgbClr val="295AA6"/>
                </a:solidFill>
              </a:rPr>
              <a:t>。制作</a:t>
            </a:r>
            <a:r>
              <a:rPr lang="zh-CN" altLang="en-US" dirty="0">
                <a:solidFill>
                  <a:srgbClr val="295AA6"/>
                </a:solidFill>
              </a:rPr>
              <a:t>“差旅费报销单”。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</p:spTree>
    <p:extLst>
      <p:ext uri="{BB962C8B-B14F-4D97-AF65-F5344CB8AC3E}">
        <p14:creationId xmlns:p14="http://schemas.microsoft.com/office/powerpoint/2010/main" val="128859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246584" y="699542"/>
            <a:ext cx="8429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【任务描述】</a:t>
            </a:r>
            <a:endParaRPr lang="zh-CN" altLang="zh-CN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信息工程</a:t>
            </a:r>
            <a:r>
              <a:rPr lang="zh-CN" altLang="en-US" dirty="0">
                <a:solidFill>
                  <a:srgbClr val="295AA6"/>
                </a:solidFill>
              </a:rPr>
              <a:t>学院软件实验班选拔考试后，学院需要掌握一份该班学生最新信息表内容和</a:t>
            </a:r>
            <a:r>
              <a:rPr lang="zh-CN" altLang="en-US" dirty="0" smtClean="0">
                <a:solidFill>
                  <a:srgbClr val="295AA6"/>
                </a:solidFill>
              </a:rPr>
              <a:t>格式如下：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6898" y="4227934"/>
            <a:ext cx="83995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本</a:t>
            </a:r>
            <a:r>
              <a:rPr lang="zh-CN" altLang="en-US" dirty="0">
                <a:solidFill>
                  <a:srgbClr val="295AA6"/>
                </a:solidFill>
              </a:rPr>
              <a:t>次任务需录入各种数据，设置表格简单格式，给表格插入批注。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4845" y="1635646"/>
            <a:ext cx="5274310" cy="23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8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827584" y="3867894"/>
            <a:ext cx="7560840" cy="70207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谢谢观看！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2837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一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en-US" altLang="zh-CN" b="1" dirty="0">
                <a:solidFill>
                  <a:srgbClr val="295AA6"/>
                </a:solidFill>
              </a:rPr>
              <a:t>Excel 2010</a:t>
            </a:r>
            <a:r>
              <a:rPr lang="zh-CN" altLang="en-US" b="1" dirty="0">
                <a:solidFill>
                  <a:srgbClr val="295AA6"/>
                </a:solidFill>
              </a:rPr>
              <a:t>启动和退出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．</a:t>
            </a:r>
            <a:r>
              <a:rPr lang="zh-CN" altLang="zh-CN" dirty="0" smtClean="0">
                <a:solidFill>
                  <a:srgbClr val="295AA6"/>
                </a:solidFill>
              </a:rPr>
              <a:t>启动</a:t>
            </a:r>
            <a:r>
              <a:rPr lang="en-US" altLang="zh-CN" dirty="0">
                <a:solidFill>
                  <a:srgbClr val="295AA6"/>
                </a:solidFill>
              </a:rPr>
              <a:t>Excel 2010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1840672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：“开始”→“所有程序”→“</a:t>
            </a:r>
            <a:r>
              <a:rPr lang="en-US" altLang="zh-CN" dirty="0">
                <a:solidFill>
                  <a:srgbClr val="295AA6"/>
                </a:solidFill>
              </a:rPr>
              <a:t>Microsoft office</a:t>
            </a:r>
            <a:r>
              <a:rPr lang="zh-CN" altLang="zh-CN" dirty="0">
                <a:solidFill>
                  <a:srgbClr val="295AA6"/>
                </a:solidFill>
              </a:rPr>
              <a:t>”→“</a:t>
            </a:r>
            <a:r>
              <a:rPr lang="en-US" altLang="zh-CN" dirty="0">
                <a:solidFill>
                  <a:srgbClr val="295AA6"/>
                </a:solidFill>
              </a:rPr>
              <a:t>Microsoft Excel 2010</a:t>
            </a:r>
            <a:r>
              <a:rPr lang="zh-CN" altLang="zh-CN" dirty="0">
                <a:solidFill>
                  <a:srgbClr val="295AA6"/>
                </a:solidFill>
              </a:rPr>
              <a:t>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：</a:t>
            </a:r>
            <a:r>
              <a:rPr lang="zh-CN" altLang="zh-CN" dirty="0" smtClean="0">
                <a:solidFill>
                  <a:srgbClr val="295AA6"/>
                </a:solidFill>
              </a:rPr>
              <a:t>双击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zh-CN" dirty="0" smtClean="0">
                <a:solidFill>
                  <a:srgbClr val="295AA6"/>
                </a:solidFill>
              </a:rPr>
              <a:t>快捷</a:t>
            </a:r>
            <a:r>
              <a:rPr lang="zh-CN" altLang="zh-CN" dirty="0">
                <a:solidFill>
                  <a:srgbClr val="295AA6"/>
                </a:solidFill>
              </a:rPr>
              <a:t>图标，即可</a:t>
            </a:r>
            <a:r>
              <a:rPr lang="zh-CN" altLang="zh-CN" dirty="0" smtClean="0">
                <a:solidFill>
                  <a:srgbClr val="295AA6"/>
                </a:solidFill>
              </a:rPr>
              <a:t>启动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zh-CN" dirty="0" smtClean="0">
                <a:solidFill>
                  <a:srgbClr val="295AA6"/>
                </a:solidFill>
              </a:rPr>
              <a:t>软件</a:t>
            </a:r>
            <a:r>
              <a:rPr lang="zh-CN" altLang="zh-CN" dirty="0">
                <a:solidFill>
                  <a:srgbClr val="295AA6"/>
                </a:solidFill>
              </a:rPr>
              <a:t>。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：双击某个已存在的</a:t>
            </a:r>
            <a:r>
              <a:rPr lang="en-US" altLang="zh-CN" dirty="0">
                <a:solidFill>
                  <a:srgbClr val="295AA6"/>
                </a:solidFill>
              </a:rPr>
              <a:t>Microsoft Excel 2010</a:t>
            </a:r>
            <a:r>
              <a:rPr lang="zh-CN" altLang="zh-CN" dirty="0">
                <a:solidFill>
                  <a:srgbClr val="295AA6"/>
                </a:solidFill>
              </a:rPr>
              <a:t>文档的图标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004048" y="1347614"/>
            <a:ext cx="1741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zh-CN" dirty="0" smtClean="0">
                <a:solidFill>
                  <a:srgbClr val="295AA6"/>
                </a:solidFill>
              </a:rPr>
              <a:t>的</a:t>
            </a:r>
            <a:r>
              <a:rPr lang="zh-CN" altLang="zh-CN" dirty="0">
                <a:solidFill>
                  <a:srgbClr val="295AA6"/>
                </a:solidFill>
              </a:rPr>
              <a:t>退出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60032" y="1828889"/>
            <a:ext cx="41399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 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：用鼠标</a:t>
            </a:r>
            <a:r>
              <a:rPr lang="zh-CN" altLang="zh-CN" dirty="0" smtClean="0">
                <a:solidFill>
                  <a:srgbClr val="295AA6"/>
                </a:solidFill>
              </a:rPr>
              <a:t>单击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zh-CN" dirty="0" smtClean="0">
                <a:solidFill>
                  <a:srgbClr val="295AA6"/>
                </a:solidFill>
              </a:rPr>
              <a:t>主</a:t>
            </a:r>
            <a:r>
              <a:rPr lang="zh-CN" altLang="zh-CN" dirty="0">
                <a:solidFill>
                  <a:srgbClr val="295AA6"/>
                </a:solidFill>
              </a:rPr>
              <a:t>窗口右上角的“关闭”按钮。 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：从“文件”中选“退出”菜单命令。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：选择窗口控制菜单里的“退出”命令 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        </a:t>
            </a:r>
            <a:r>
              <a:rPr lang="zh-CN" altLang="zh-CN" dirty="0">
                <a:solidFill>
                  <a:srgbClr val="295AA6"/>
                </a:solidFill>
              </a:rPr>
              <a:t>方法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zh-CN" dirty="0">
                <a:solidFill>
                  <a:srgbClr val="295AA6"/>
                </a:solidFill>
              </a:rPr>
              <a:t>：用快捷键【</a:t>
            </a:r>
            <a:r>
              <a:rPr lang="en-US" altLang="zh-CN" dirty="0">
                <a:solidFill>
                  <a:srgbClr val="295AA6"/>
                </a:solidFill>
              </a:rPr>
              <a:t>Alt+F4</a:t>
            </a:r>
            <a:r>
              <a:rPr lang="zh-CN" altLang="zh-CN" dirty="0">
                <a:solidFill>
                  <a:srgbClr val="295AA6"/>
                </a:solidFill>
              </a:rPr>
              <a:t>】。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</p:spTree>
    <p:extLst>
      <p:ext uri="{BB962C8B-B14F-4D97-AF65-F5344CB8AC3E}">
        <p14:creationId xmlns:p14="http://schemas.microsoft.com/office/powerpoint/2010/main" val="164524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371" y="627534"/>
            <a:ext cx="257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二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en-US" altLang="zh-CN" b="1" dirty="0">
                <a:solidFill>
                  <a:srgbClr val="295AA6"/>
                </a:solidFill>
              </a:rPr>
              <a:t>Excel 2010</a:t>
            </a:r>
            <a:r>
              <a:rPr lang="zh-CN" altLang="zh-CN" b="1" dirty="0">
                <a:solidFill>
                  <a:srgbClr val="295AA6"/>
                </a:solidFill>
              </a:rPr>
              <a:t>工作界面</a:t>
            </a:r>
            <a:endParaRPr lang="zh-CN" altLang="en-US" b="1" dirty="0">
              <a:solidFill>
                <a:srgbClr val="295AA6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4256" y="996866"/>
            <a:ext cx="82986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zh-CN" dirty="0" smtClean="0">
                <a:solidFill>
                  <a:srgbClr val="295AA6"/>
                </a:solidFill>
              </a:rPr>
              <a:t>在</a:t>
            </a:r>
            <a:r>
              <a:rPr lang="en-US" altLang="zh-CN" dirty="0">
                <a:solidFill>
                  <a:srgbClr val="295AA6"/>
                </a:solidFill>
              </a:rPr>
              <a:t>Office Fluent </a:t>
            </a:r>
            <a:r>
              <a:rPr lang="zh-CN" altLang="zh-CN" dirty="0">
                <a:solidFill>
                  <a:srgbClr val="295AA6"/>
                </a:solidFill>
              </a:rPr>
              <a:t>用户界面中，传统的菜单和工具栏已被功能区所取代，功能区是一种将组织后的命令呈现在一组选项卡中的设计。功能区有四个基本组件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  <a:endParaRPr lang="zh-CN" altLang="zh-CN" dirty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）选项卡。在顶部有七个基本选项卡。每个选项卡代表一个活动区域。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>
                <a:solidFill>
                  <a:srgbClr val="295AA6"/>
                </a:solidFill>
              </a:rPr>
              <a:t>）组。每个选项卡都包含若干个组，这些组将相关项显示在一起。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zh-CN" dirty="0">
                <a:solidFill>
                  <a:srgbClr val="295AA6"/>
                </a:solidFill>
              </a:rPr>
              <a:t>）命令。命令是指按钮、用于输入信息的框或者菜单。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zh-CN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zh-CN" dirty="0">
                <a:solidFill>
                  <a:srgbClr val="295AA6"/>
                </a:solidFill>
              </a:rPr>
              <a:t>）对话框启动器。点击对话框启动器会弹出相关对话框。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</p:spTree>
    <p:extLst>
      <p:ext uri="{BB962C8B-B14F-4D97-AF65-F5344CB8AC3E}">
        <p14:creationId xmlns:p14="http://schemas.microsoft.com/office/powerpoint/2010/main" val="283272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371" y="627534"/>
            <a:ext cx="2574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二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en-US" altLang="zh-CN" b="1" dirty="0">
                <a:solidFill>
                  <a:srgbClr val="295AA6"/>
                </a:solidFill>
              </a:rPr>
              <a:t>Excel 2010</a:t>
            </a:r>
            <a:r>
              <a:rPr lang="zh-CN" altLang="zh-CN" b="1" dirty="0">
                <a:solidFill>
                  <a:srgbClr val="295AA6"/>
                </a:solidFill>
              </a:rPr>
              <a:t>工作界面</a:t>
            </a:r>
            <a:endParaRPr lang="zh-CN" altLang="en-US" b="1" dirty="0">
              <a:solidFill>
                <a:srgbClr val="295AA6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760" y="4587974"/>
            <a:ext cx="3550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1-</a:t>
            </a:r>
            <a:r>
              <a:rPr lang="zh-CN" altLang="en-US" dirty="0">
                <a:solidFill>
                  <a:srgbClr val="295AA6"/>
                </a:solidFill>
              </a:rPr>
              <a:t>名称框  </a:t>
            </a:r>
            <a:r>
              <a:rPr lang="en-US" altLang="zh-CN" dirty="0">
                <a:solidFill>
                  <a:srgbClr val="295AA6"/>
                </a:solidFill>
              </a:rPr>
              <a:t>2-</a:t>
            </a:r>
            <a:r>
              <a:rPr lang="zh-CN" altLang="en-US" dirty="0">
                <a:solidFill>
                  <a:srgbClr val="295AA6"/>
                </a:solidFill>
              </a:rPr>
              <a:t>编辑栏   </a:t>
            </a:r>
            <a:r>
              <a:rPr lang="en-US" altLang="zh-CN" dirty="0">
                <a:solidFill>
                  <a:srgbClr val="295AA6"/>
                </a:solidFill>
              </a:rPr>
              <a:t>3-</a:t>
            </a:r>
            <a:r>
              <a:rPr lang="zh-CN" altLang="en-US" dirty="0">
                <a:solidFill>
                  <a:srgbClr val="295AA6"/>
                </a:solidFill>
              </a:rPr>
              <a:t>工作表标签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967" y="1275606"/>
            <a:ext cx="4005307" cy="296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9512" y="1178072"/>
            <a:ext cx="8567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1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工作簿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工作簿</a:t>
            </a:r>
            <a:r>
              <a:rPr lang="zh-CN" altLang="en-US" dirty="0">
                <a:solidFill>
                  <a:srgbClr val="295AA6"/>
                </a:solidFill>
              </a:rPr>
              <a:t>即指常用的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文档，工作簿是用来处理工作数据并存储的文件，其扩展名为</a:t>
            </a:r>
            <a:r>
              <a:rPr lang="en-US" altLang="zh-CN" dirty="0">
                <a:solidFill>
                  <a:srgbClr val="295AA6"/>
                </a:solidFill>
              </a:rPr>
              <a:t>XLSX</a:t>
            </a:r>
            <a:r>
              <a:rPr lang="zh-CN" altLang="en-US" dirty="0">
                <a:solidFill>
                  <a:srgbClr val="295AA6"/>
                </a:solidFill>
              </a:rPr>
              <a:t>，一个工作簿可以拥有多个工作表，打开一个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文档，默认有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个工作表，每个工作表可以存储不同的</a:t>
            </a:r>
            <a:r>
              <a:rPr lang="zh-CN" altLang="en-US" dirty="0" smtClean="0">
                <a:solidFill>
                  <a:srgbClr val="295AA6"/>
                </a:solidFill>
              </a:rPr>
              <a:t>数据。</a:t>
            </a:r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320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三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工作簿和工作表基本概念</a:t>
            </a:r>
          </a:p>
        </p:txBody>
      </p:sp>
      <p:sp>
        <p:nvSpPr>
          <p:cNvPr id="12" name="矩形 11"/>
          <p:cNvSpPr/>
          <p:nvPr/>
        </p:nvSpPr>
        <p:spPr>
          <a:xfrm>
            <a:off x="179512" y="2499742"/>
            <a:ext cx="8567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2. </a:t>
            </a:r>
            <a:r>
              <a:rPr lang="zh-CN" altLang="en-US" dirty="0" smtClean="0">
                <a:solidFill>
                  <a:srgbClr val="295AA6"/>
                </a:solidFill>
              </a:rPr>
              <a:t>工作表</a:t>
            </a:r>
            <a:endParaRPr lang="zh-CN" altLang="en-US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工作</a:t>
            </a:r>
            <a:r>
              <a:rPr lang="zh-CN" altLang="en-US" dirty="0">
                <a:solidFill>
                  <a:srgbClr val="295AA6"/>
                </a:solidFill>
              </a:rPr>
              <a:t>表就是电子表格，工作表只能存储在工作簿中。一个工作簿中默认有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个工作表，标签名分别为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Sheet2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Sheet3</a:t>
            </a:r>
            <a:r>
              <a:rPr lang="zh-CN" altLang="en-US" dirty="0">
                <a:solidFill>
                  <a:srgbClr val="295AA6"/>
                </a:solidFill>
              </a:rPr>
              <a:t>，可以插入、删除、重命名工作表，其中，标签背景为白色的工作表表示活动工作表</a:t>
            </a:r>
            <a:endParaRPr lang="en-US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矩形 10"/>
          <p:cNvSpPr/>
          <p:nvPr/>
        </p:nvSpPr>
        <p:spPr>
          <a:xfrm>
            <a:off x="364371" y="627534"/>
            <a:ext cx="320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三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工作簿和工作表基本概念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71" y="1275606"/>
            <a:ext cx="85679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3. </a:t>
            </a:r>
            <a:r>
              <a:rPr lang="zh-CN" altLang="en-US" dirty="0" smtClean="0">
                <a:solidFill>
                  <a:srgbClr val="295AA6"/>
                </a:solidFill>
              </a:rPr>
              <a:t>单元格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单元格</a:t>
            </a:r>
            <a:r>
              <a:rPr lang="zh-CN" altLang="en-US" dirty="0">
                <a:solidFill>
                  <a:srgbClr val="295AA6"/>
                </a:solidFill>
              </a:rPr>
              <a:t>是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中进行数据输入和处理的基本单位，由工作表左侧的行号和工作表上部的列标确定其固定地址，固定地址列标在前，行号在后，如</a:t>
            </a:r>
            <a:r>
              <a:rPr lang="en-US" altLang="zh-CN" dirty="0">
                <a:solidFill>
                  <a:srgbClr val="295AA6"/>
                </a:solidFill>
              </a:rPr>
              <a:t>D2</a:t>
            </a:r>
            <a:r>
              <a:rPr lang="zh-CN" altLang="en-US" dirty="0">
                <a:solidFill>
                  <a:srgbClr val="295AA6"/>
                </a:solidFill>
              </a:rPr>
              <a:t>就是表示工作表中第</a:t>
            </a:r>
            <a:r>
              <a:rPr lang="en-US" altLang="zh-CN" dirty="0">
                <a:solidFill>
                  <a:srgbClr val="295AA6"/>
                </a:solidFill>
              </a:rPr>
              <a:t>D</a:t>
            </a:r>
            <a:r>
              <a:rPr lang="zh-CN" altLang="en-US" dirty="0">
                <a:solidFill>
                  <a:srgbClr val="295AA6"/>
                </a:solidFill>
              </a:rPr>
              <a:t>列和第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行交叉处的单元格，当选中单元格进行数据输入和编辑时，被选中的单元格称为活动单元格，其四周为黑色方框。</a:t>
            </a:r>
            <a:endParaRPr lang="en-US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81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spcBef>
            <a:spcPct val="0"/>
          </a:spcBef>
          <a:defRPr sz="2400" dirty="0">
            <a:solidFill>
              <a:schemeClr val="bg1"/>
            </a:solidFill>
            <a:latin typeface="+mj-lt"/>
            <a:ea typeface="微软雅黑" pitchFamily="34" charset="-122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559</TotalTime>
  <Words>3359</Words>
  <Application>Microsoft Office PowerPoint</Application>
  <PresentationFormat>全屏显示(16:9)</PresentationFormat>
  <Paragraphs>239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办公自动化2010项目化教程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 User</cp:lastModifiedBy>
  <cp:revision>73</cp:revision>
  <dcterms:created xsi:type="dcterms:W3CDTF">2012-12-10T14:51:58Z</dcterms:created>
  <dcterms:modified xsi:type="dcterms:W3CDTF">2015-09-28T03:35:30Z</dcterms:modified>
</cp:coreProperties>
</file>