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3" r:id="rId1"/>
    <p:sldMasterId id="2147483725" r:id="rId2"/>
  </p:sldMasterIdLst>
  <p:notesMasterIdLst>
    <p:notesMasterId r:id="rId141"/>
  </p:notesMasterIdLst>
  <p:sldIdLst>
    <p:sldId id="256" r:id="rId3"/>
    <p:sldId id="257" r:id="rId4"/>
    <p:sldId id="258" r:id="rId5"/>
    <p:sldId id="259" r:id="rId6"/>
    <p:sldId id="404" r:id="rId7"/>
    <p:sldId id="260" r:id="rId8"/>
    <p:sldId id="262" r:id="rId9"/>
    <p:sldId id="263" r:id="rId10"/>
    <p:sldId id="265" r:id="rId11"/>
    <p:sldId id="269" r:id="rId12"/>
    <p:sldId id="271" r:id="rId13"/>
    <p:sldId id="273" r:id="rId14"/>
    <p:sldId id="274" r:id="rId15"/>
    <p:sldId id="275" r:id="rId16"/>
    <p:sldId id="277" r:id="rId17"/>
    <p:sldId id="278" r:id="rId18"/>
    <p:sldId id="279" r:id="rId19"/>
    <p:sldId id="280" r:id="rId20"/>
    <p:sldId id="282" r:id="rId21"/>
    <p:sldId id="283" r:id="rId22"/>
    <p:sldId id="285" r:id="rId23"/>
    <p:sldId id="287" r:id="rId24"/>
    <p:sldId id="288" r:id="rId25"/>
    <p:sldId id="289" r:id="rId26"/>
    <p:sldId id="290" r:id="rId27"/>
    <p:sldId id="291" r:id="rId28"/>
    <p:sldId id="292" r:id="rId29"/>
    <p:sldId id="293" r:id="rId30"/>
    <p:sldId id="294" r:id="rId31"/>
    <p:sldId id="295" r:id="rId32"/>
    <p:sldId id="297" r:id="rId33"/>
    <p:sldId id="298" r:id="rId34"/>
    <p:sldId id="299" r:id="rId35"/>
    <p:sldId id="300" r:id="rId36"/>
    <p:sldId id="301" r:id="rId37"/>
    <p:sldId id="302" r:id="rId38"/>
    <p:sldId id="303" r:id="rId39"/>
    <p:sldId id="304" r:id="rId40"/>
    <p:sldId id="305" r:id="rId41"/>
    <p:sldId id="306" r:id="rId42"/>
    <p:sldId id="307" r:id="rId43"/>
    <p:sldId id="308" r:id="rId44"/>
    <p:sldId id="309" r:id="rId45"/>
    <p:sldId id="310" r:id="rId46"/>
    <p:sldId id="311" r:id="rId47"/>
    <p:sldId id="312" r:id="rId48"/>
    <p:sldId id="313" r:id="rId49"/>
    <p:sldId id="314" r:id="rId50"/>
    <p:sldId id="315" r:id="rId51"/>
    <p:sldId id="316" r:id="rId52"/>
    <p:sldId id="317" r:id="rId53"/>
    <p:sldId id="318" r:id="rId54"/>
    <p:sldId id="319" r:id="rId55"/>
    <p:sldId id="320" r:id="rId56"/>
    <p:sldId id="321" r:id="rId57"/>
    <p:sldId id="322" r:id="rId58"/>
    <p:sldId id="323" r:id="rId59"/>
    <p:sldId id="324" r:id="rId60"/>
    <p:sldId id="325" r:id="rId61"/>
    <p:sldId id="326" r:id="rId62"/>
    <p:sldId id="327" r:id="rId63"/>
    <p:sldId id="328" r:id="rId64"/>
    <p:sldId id="329" r:id="rId65"/>
    <p:sldId id="330" r:id="rId66"/>
    <p:sldId id="331" r:id="rId67"/>
    <p:sldId id="333" r:id="rId68"/>
    <p:sldId id="334" r:id="rId69"/>
    <p:sldId id="335" r:id="rId70"/>
    <p:sldId id="336" r:id="rId71"/>
    <p:sldId id="337" r:id="rId72"/>
    <p:sldId id="338" r:id="rId73"/>
    <p:sldId id="339" r:id="rId74"/>
    <p:sldId id="340" r:id="rId75"/>
    <p:sldId id="341" r:id="rId76"/>
    <p:sldId id="405" r:id="rId77"/>
    <p:sldId id="342" r:id="rId78"/>
    <p:sldId id="343" r:id="rId79"/>
    <p:sldId id="344" r:id="rId80"/>
    <p:sldId id="345" r:id="rId81"/>
    <p:sldId id="346" r:id="rId82"/>
    <p:sldId id="347" r:id="rId83"/>
    <p:sldId id="348" r:id="rId84"/>
    <p:sldId id="349" r:id="rId85"/>
    <p:sldId id="350" r:id="rId86"/>
    <p:sldId id="351" r:id="rId87"/>
    <p:sldId id="352" r:id="rId88"/>
    <p:sldId id="353" r:id="rId89"/>
    <p:sldId id="354" r:id="rId90"/>
    <p:sldId id="355" r:id="rId91"/>
    <p:sldId id="356" r:id="rId92"/>
    <p:sldId id="357" r:id="rId93"/>
    <p:sldId id="358" r:id="rId94"/>
    <p:sldId id="359" r:id="rId95"/>
    <p:sldId id="360" r:id="rId96"/>
    <p:sldId id="361" r:id="rId97"/>
    <p:sldId id="362" r:id="rId98"/>
    <p:sldId id="363" r:id="rId99"/>
    <p:sldId id="364" r:id="rId100"/>
    <p:sldId id="365" r:id="rId101"/>
    <p:sldId id="366" r:id="rId102"/>
    <p:sldId id="367" r:id="rId103"/>
    <p:sldId id="368" r:id="rId104"/>
    <p:sldId id="406" r:id="rId105"/>
    <p:sldId id="369" r:id="rId106"/>
    <p:sldId id="370" r:id="rId107"/>
    <p:sldId id="407" r:id="rId108"/>
    <p:sldId id="372" r:id="rId109"/>
    <p:sldId id="373" r:id="rId110"/>
    <p:sldId id="374" r:id="rId111"/>
    <p:sldId id="375" r:id="rId112"/>
    <p:sldId id="376" r:id="rId113"/>
    <p:sldId id="377" r:id="rId114"/>
    <p:sldId id="378" r:id="rId115"/>
    <p:sldId id="379" r:id="rId116"/>
    <p:sldId id="380" r:id="rId117"/>
    <p:sldId id="382" r:id="rId118"/>
    <p:sldId id="383" r:id="rId119"/>
    <p:sldId id="384" r:id="rId120"/>
    <p:sldId id="385" r:id="rId121"/>
    <p:sldId id="386" r:id="rId122"/>
    <p:sldId id="387" r:id="rId123"/>
    <p:sldId id="388" r:id="rId124"/>
    <p:sldId id="408" r:id="rId125"/>
    <p:sldId id="389" r:id="rId126"/>
    <p:sldId id="390" r:id="rId127"/>
    <p:sldId id="391" r:id="rId128"/>
    <p:sldId id="392" r:id="rId129"/>
    <p:sldId id="393" r:id="rId130"/>
    <p:sldId id="394" r:id="rId131"/>
    <p:sldId id="395" r:id="rId132"/>
    <p:sldId id="396" r:id="rId133"/>
    <p:sldId id="397" r:id="rId134"/>
    <p:sldId id="398" r:id="rId135"/>
    <p:sldId id="399" r:id="rId136"/>
    <p:sldId id="400" r:id="rId137"/>
    <p:sldId id="401" r:id="rId138"/>
    <p:sldId id="402" r:id="rId139"/>
    <p:sldId id="409" r:id="rId14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Tahoma" pitchFamily="34" charset="0"/>
        <a:ea typeface="宋体" pitchFamily="2" charset="-122"/>
        <a:cs typeface="+mn-cs"/>
      </a:defRPr>
    </a:lvl1pPr>
    <a:lvl2pPr marL="457200" algn="l" rtl="0" fontAlgn="base">
      <a:spcBef>
        <a:spcPct val="0"/>
      </a:spcBef>
      <a:spcAft>
        <a:spcPct val="0"/>
      </a:spcAft>
      <a:defRPr kern="1200">
        <a:solidFill>
          <a:schemeClr val="tx1"/>
        </a:solidFill>
        <a:latin typeface="Tahoma" pitchFamily="34" charset="0"/>
        <a:ea typeface="宋体" pitchFamily="2" charset="-122"/>
        <a:cs typeface="+mn-cs"/>
      </a:defRPr>
    </a:lvl2pPr>
    <a:lvl3pPr marL="914400" algn="l" rtl="0" fontAlgn="base">
      <a:spcBef>
        <a:spcPct val="0"/>
      </a:spcBef>
      <a:spcAft>
        <a:spcPct val="0"/>
      </a:spcAft>
      <a:defRPr kern="1200">
        <a:solidFill>
          <a:schemeClr val="tx1"/>
        </a:solidFill>
        <a:latin typeface="Tahoma" pitchFamily="34" charset="0"/>
        <a:ea typeface="宋体" pitchFamily="2" charset="-122"/>
        <a:cs typeface="+mn-cs"/>
      </a:defRPr>
    </a:lvl3pPr>
    <a:lvl4pPr marL="1371600" algn="l" rtl="0" fontAlgn="base">
      <a:spcBef>
        <a:spcPct val="0"/>
      </a:spcBef>
      <a:spcAft>
        <a:spcPct val="0"/>
      </a:spcAft>
      <a:defRPr kern="1200">
        <a:solidFill>
          <a:schemeClr val="tx1"/>
        </a:solidFill>
        <a:latin typeface="Tahoma" pitchFamily="34" charset="0"/>
        <a:ea typeface="宋体" pitchFamily="2" charset="-122"/>
        <a:cs typeface="+mn-cs"/>
      </a:defRPr>
    </a:lvl4pPr>
    <a:lvl5pPr marL="1828800" algn="l" rtl="0" fontAlgn="base">
      <a:spcBef>
        <a:spcPct val="0"/>
      </a:spcBef>
      <a:spcAft>
        <a:spcPct val="0"/>
      </a:spcAft>
      <a:defRPr kern="1200">
        <a:solidFill>
          <a:schemeClr val="tx1"/>
        </a:solidFill>
        <a:latin typeface="Tahoma" pitchFamily="34" charset="0"/>
        <a:ea typeface="宋体" pitchFamily="2" charset="-122"/>
        <a:cs typeface="+mn-cs"/>
      </a:defRPr>
    </a:lvl5pPr>
    <a:lvl6pPr marL="2286000" algn="l" defTabSz="914400" rtl="0" eaLnBrk="1" latinLnBrk="0" hangingPunct="1">
      <a:defRPr kern="1200">
        <a:solidFill>
          <a:schemeClr val="tx1"/>
        </a:solidFill>
        <a:latin typeface="Tahoma" pitchFamily="34" charset="0"/>
        <a:ea typeface="宋体" pitchFamily="2" charset="-122"/>
        <a:cs typeface="+mn-cs"/>
      </a:defRPr>
    </a:lvl6pPr>
    <a:lvl7pPr marL="2743200" algn="l" defTabSz="914400" rtl="0" eaLnBrk="1" latinLnBrk="0" hangingPunct="1">
      <a:defRPr kern="1200">
        <a:solidFill>
          <a:schemeClr val="tx1"/>
        </a:solidFill>
        <a:latin typeface="Tahoma" pitchFamily="34" charset="0"/>
        <a:ea typeface="宋体" pitchFamily="2" charset="-122"/>
        <a:cs typeface="+mn-cs"/>
      </a:defRPr>
    </a:lvl7pPr>
    <a:lvl8pPr marL="3200400" algn="l" defTabSz="914400" rtl="0" eaLnBrk="1" latinLnBrk="0" hangingPunct="1">
      <a:defRPr kern="1200">
        <a:solidFill>
          <a:schemeClr val="tx1"/>
        </a:solidFill>
        <a:latin typeface="Tahoma" pitchFamily="34" charset="0"/>
        <a:ea typeface="宋体" pitchFamily="2" charset="-122"/>
        <a:cs typeface="+mn-cs"/>
      </a:defRPr>
    </a:lvl8pPr>
    <a:lvl9pPr marL="3657600" algn="l" defTabSz="914400" rtl="0" eaLnBrk="1" latinLnBrk="0" hangingPunct="1">
      <a:defRPr kern="1200">
        <a:solidFill>
          <a:schemeClr val="tx1"/>
        </a:solidFill>
        <a:latin typeface="Tahoma"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8" autoAdjust="0"/>
    <p:restoredTop sz="86438" autoAdjust="0"/>
  </p:normalViewPr>
  <p:slideViewPr>
    <p:cSldViewPr>
      <p:cViewPr varScale="1">
        <p:scale>
          <a:sx n="65" d="100"/>
          <a:sy n="65" d="100"/>
        </p:scale>
        <p:origin x="-360" y="-102"/>
      </p:cViewPr>
      <p:guideLst>
        <p:guide orient="horz" pos="2160"/>
        <p:guide pos="2880"/>
      </p:guideLst>
    </p:cSldViewPr>
  </p:slideViewPr>
  <p:outlineViewPr>
    <p:cViewPr>
      <p:scale>
        <a:sx n="33" d="100"/>
        <a:sy n="33" d="100"/>
      </p:scale>
      <p:origin x="96" y="7146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theme" Target="theme/theme1.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slide" Target="slides/slide127.xml"/><Relationship Id="rId137" Type="http://schemas.openxmlformats.org/officeDocument/2006/relationships/slide" Target="slides/slide13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slide" Target="slides/slide130.xml"/><Relationship Id="rId140" Type="http://schemas.openxmlformats.org/officeDocument/2006/relationships/slide" Target="slides/slide138.xml"/><Relationship Id="rId14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altLang="zh-CN"/>
          </a:p>
        </p:txBody>
      </p:sp>
      <p:sp>
        <p:nvSpPr>
          <p:cNvPr id="3789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ltLang="zh-CN"/>
          </a:p>
        </p:txBody>
      </p:sp>
      <p:sp>
        <p:nvSpPr>
          <p:cNvPr id="1648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789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altLang="zh-CN"/>
          </a:p>
        </p:txBody>
      </p:sp>
      <p:sp>
        <p:nvSpPr>
          <p:cNvPr id="3789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2EAB6BC5-3E15-41C8-A217-FD31C4FE5992}" type="slidenum">
              <a:rPr lang="en-US" altLang="zh-CN"/>
              <a:pPr>
                <a:defRPr/>
              </a:pPr>
              <a:t>‹#›</a:t>
            </a:fld>
            <a:endParaRPr lang="en-US" altLang="zh-CN"/>
          </a:p>
        </p:txBody>
      </p:sp>
    </p:spTree>
    <p:extLst>
      <p:ext uri="{BB962C8B-B14F-4D97-AF65-F5344CB8AC3E}">
        <p14:creationId xmlns:p14="http://schemas.microsoft.com/office/powerpoint/2010/main" val="31180313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宋体" pitchFamily="2" charset="-122"/>
              </a:defRPr>
            </a:lvl1pPr>
            <a:lvl2pPr marL="742950" indent="-285750">
              <a:defRPr sz="1200">
                <a:solidFill>
                  <a:schemeClr val="tx1"/>
                </a:solidFill>
                <a:latin typeface="Arial" charset="0"/>
                <a:ea typeface="宋体" pitchFamily="2" charset="-122"/>
              </a:defRPr>
            </a:lvl2pPr>
            <a:lvl3pPr marL="1143000" indent="-228600">
              <a:defRPr sz="1200">
                <a:solidFill>
                  <a:schemeClr val="tx1"/>
                </a:solidFill>
                <a:latin typeface="Arial" charset="0"/>
                <a:ea typeface="宋体" pitchFamily="2" charset="-122"/>
              </a:defRPr>
            </a:lvl3pPr>
            <a:lvl4pPr marL="1600200" indent="-228600">
              <a:defRPr sz="1200">
                <a:solidFill>
                  <a:schemeClr val="tx1"/>
                </a:solidFill>
                <a:latin typeface="Arial" charset="0"/>
                <a:ea typeface="宋体" pitchFamily="2" charset="-122"/>
              </a:defRPr>
            </a:lvl4pPr>
            <a:lvl5pPr marL="2057400" indent="-228600">
              <a:defRPr sz="1200">
                <a:solidFill>
                  <a:schemeClr val="tx1"/>
                </a:solidFill>
                <a:latin typeface="Arial" charset="0"/>
                <a:ea typeface="宋体" pitchFamily="2" charset="-122"/>
              </a:defRPr>
            </a:lvl5pPr>
            <a:lvl6pPr marL="2514600" indent="-228600" eaLnBrk="0" fontAlgn="base" hangingPunct="0">
              <a:spcBef>
                <a:spcPct val="30000"/>
              </a:spcBef>
              <a:spcAft>
                <a:spcPct val="0"/>
              </a:spcAft>
              <a:defRPr sz="1200">
                <a:solidFill>
                  <a:schemeClr val="tx1"/>
                </a:solidFill>
                <a:latin typeface="Arial" charset="0"/>
                <a:ea typeface="宋体" pitchFamily="2" charset="-122"/>
              </a:defRPr>
            </a:lvl6pPr>
            <a:lvl7pPr marL="2971800" indent="-228600" eaLnBrk="0" fontAlgn="base" hangingPunct="0">
              <a:spcBef>
                <a:spcPct val="30000"/>
              </a:spcBef>
              <a:spcAft>
                <a:spcPct val="0"/>
              </a:spcAft>
              <a:defRPr sz="1200">
                <a:solidFill>
                  <a:schemeClr val="tx1"/>
                </a:solidFill>
                <a:latin typeface="Arial" charset="0"/>
                <a:ea typeface="宋体" pitchFamily="2" charset="-122"/>
              </a:defRPr>
            </a:lvl7pPr>
            <a:lvl8pPr marL="3429000" indent="-228600" eaLnBrk="0" fontAlgn="base" hangingPunct="0">
              <a:spcBef>
                <a:spcPct val="30000"/>
              </a:spcBef>
              <a:spcAft>
                <a:spcPct val="0"/>
              </a:spcAft>
              <a:defRPr sz="1200">
                <a:solidFill>
                  <a:schemeClr val="tx1"/>
                </a:solidFill>
                <a:latin typeface="Arial" charset="0"/>
                <a:ea typeface="宋体" pitchFamily="2" charset="-122"/>
              </a:defRPr>
            </a:lvl8pPr>
            <a:lvl9pPr marL="3886200" indent="-228600" eaLnBrk="0" fontAlgn="base" hangingPunct="0">
              <a:spcBef>
                <a:spcPct val="30000"/>
              </a:spcBef>
              <a:spcAft>
                <a:spcPct val="0"/>
              </a:spcAft>
              <a:defRPr sz="1200">
                <a:solidFill>
                  <a:schemeClr val="tx1"/>
                </a:solidFill>
                <a:latin typeface="Arial" charset="0"/>
                <a:ea typeface="宋体" pitchFamily="2" charset="-122"/>
              </a:defRPr>
            </a:lvl9pPr>
          </a:lstStyle>
          <a:p>
            <a:fld id="{381C6099-F78E-41AC-A59D-D20199318FF9}" type="slidenum">
              <a:rPr lang="en-US" altLang="zh-CN" smtClean="0"/>
              <a:pPr/>
              <a:t>14</a:t>
            </a:fld>
            <a:endParaRPr lang="en-US" altLang="zh-CN" smtClean="0"/>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b="1" smtClean="0"/>
              <a:t>说明</a:t>
            </a:r>
            <a:r>
              <a:rPr lang="zh-CN" altLang="en-US" smtClean="0"/>
              <a:t>：如果希望在表格中某位置快速插入新的一行，可将光标置于该行行结束标记处，按</a:t>
            </a:r>
            <a:r>
              <a:rPr lang="en-US" altLang="zh-CN" smtClean="0"/>
              <a:t>Enter</a:t>
            </a:r>
            <a:r>
              <a:rPr lang="zh-CN" altLang="en-US" smtClean="0"/>
              <a:t>键。如果希望在表格末尾快速添加一行，将光标移动到最后一行的最后一个单元格内，按</a:t>
            </a:r>
            <a:r>
              <a:rPr lang="en-US" altLang="zh-CN" smtClean="0"/>
              <a:t>Tab</a:t>
            </a:r>
            <a:r>
              <a:rPr lang="zh-CN" altLang="en-US" smtClean="0"/>
              <a:t>键，或在尾行行结束标记处按</a:t>
            </a:r>
            <a:r>
              <a:rPr lang="en-US" altLang="zh-CN" smtClean="0"/>
              <a:t>Enter</a:t>
            </a:r>
            <a:r>
              <a:rPr lang="zh-CN" altLang="en-US" smtClean="0"/>
              <a:t>键。</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宋体" pitchFamily="2" charset="-122"/>
              </a:defRPr>
            </a:lvl1pPr>
            <a:lvl2pPr marL="742950" indent="-285750">
              <a:defRPr sz="1200">
                <a:solidFill>
                  <a:schemeClr val="tx1"/>
                </a:solidFill>
                <a:latin typeface="Arial" charset="0"/>
                <a:ea typeface="宋体" pitchFamily="2" charset="-122"/>
              </a:defRPr>
            </a:lvl2pPr>
            <a:lvl3pPr marL="1143000" indent="-228600">
              <a:defRPr sz="1200">
                <a:solidFill>
                  <a:schemeClr val="tx1"/>
                </a:solidFill>
                <a:latin typeface="Arial" charset="0"/>
                <a:ea typeface="宋体" pitchFamily="2" charset="-122"/>
              </a:defRPr>
            </a:lvl3pPr>
            <a:lvl4pPr marL="1600200" indent="-228600">
              <a:defRPr sz="1200">
                <a:solidFill>
                  <a:schemeClr val="tx1"/>
                </a:solidFill>
                <a:latin typeface="Arial" charset="0"/>
                <a:ea typeface="宋体" pitchFamily="2" charset="-122"/>
              </a:defRPr>
            </a:lvl4pPr>
            <a:lvl5pPr marL="2057400" indent="-228600">
              <a:defRPr sz="1200">
                <a:solidFill>
                  <a:schemeClr val="tx1"/>
                </a:solidFill>
                <a:latin typeface="Arial" charset="0"/>
                <a:ea typeface="宋体" pitchFamily="2" charset="-122"/>
              </a:defRPr>
            </a:lvl5pPr>
            <a:lvl6pPr marL="2514600" indent="-228600" eaLnBrk="0" fontAlgn="base" hangingPunct="0">
              <a:spcBef>
                <a:spcPct val="30000"/>
              </a:spcBef>
              <a:spcAft>
                <a:spcPct val="0"/>
              </a:spcAft>
              <a:defRPr sz="1200">
                <a:solidFill>
                  <a:schemeClr val="tx1"/>
                </a:solidFill>
                <a:latin typeface="Arial" charset="0"/>
                <a:ea typeface="宋体" pitchFamily="2" charset="-122"/>
              </a:defRPr>
            </a:lvl6pPr>
            <a:lvl7pPr marL="2971800" indent="-228600" eaLnBrk="0" fontAlgn="base" hangingPunct="0">
              <a:spcBef>
                <a:spcPct val="30000"/>
              </a:spcBef>
              <a:spcAft>
                <a:spcPct val="0"/>
              </a:spcAft>
              <a:defRPr sz="1200">
                <a:solidFill>
                  <a:schemeClr val="tx1"/>
                </a:solidFill>
                <a:latin typeface="Arial" charset="0"/>
                <a:ea typeface="宋体" pitchFamily="2" charset="-122"/>
              </a:defRPr>
            </a:lvl7pPr>
            <a:lvl8pPr marL="3429000" indent="-228600" eaLnBrk="0" fontAlgn="base" hangingPunct="0">
              <a:spcBef>
                <a:spcPct val="30000"/>
              </a:spcBef>
              <a:spcAft>
                <a:spcPct val="0"/>
              </a:spcAft>
              <a:defRPr sz="1200">
                <a:solidFill>
                  <a:schemeClr val="tx1"/>
                </a:solidFill>
                <a:latin typeface="Arial" charset="0"/>
                <a:ea typeface="宋体" pitchFamily="2" charset="-122"/>
              </a:defRPr>
            </a:lvl8pPr>
            <a:lvl9pPr marL="3886200" indent="-228600" eaLnBrk="0" fontAlgn="base" hangingPunct="0">
              <a:spcBef>
                <a:spcPct val="30000"/>
              </a:spcBef>
              <a:spcAft>
                <a:spcPct val="0"/>
              </a:spcAft>
              <a:defRPr sz="1200">
                <a:solidFill>
                  <a:schemeClr val="tx1"/>
                </a:solidFill>
                <a:latin typeface="Arial" charset="0"/>
                <a:ea typeface="宋体" pitchFamily="2" charset="-122"/>
              </a:defRPr>
            </a:lvl9pPr>
          </a:lstStyle>
          <a:p>
            <a:fld id="{76B078B3-138A-4E0A-AC09-FBD21CD16B32}" type="slidenum">
              <a:rPr lang="en-US" altLang="zh-CN" smtClean="0"/>
              <a:pPr/>
              <a:t>95</a:t>
            </a:fld>
            <a:endParaRPr lang="en-US" altLang="zh-CN" smtClean="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b="1" smtClean="0"/>
              <a:t>说明：</a:t>
            </a:r>
            <a:r>
              <a:rPr lang="zh-CN" altLang="en-US" smtClean="0"/>
              <a:t>数据有效性的设置应该在数据输入之前，否则不会起作用。取消有效性设置的方法为：先选定相应单元格，然后打开“数据有效性”对话框，单击上面的“全部清除”按钮，最后单击“确定”按钮即可。</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宋体" pitchFamily="2" charset="-122"/>
              </a:defRPr>
            </a:lvl1pPr>
            <a:lvl2pPr marL="742950" indent="-285750">
              <a:defRPr sz="1200">
                <a:solidFill>
                  <a:schemeClr val="tx1"/>
                </a:solidFill>
                <a:latin typeface="Arial" charset="0"/>
                <a:ea typeface="宋体" pitchFamily="2" charset="-122"/>
              </a:defRPr>
            </a:lvl2pPr>
            <a:lvl3pPr marL="1143000" indent="-228600">
              <a:defRPr sz="1200">
                <a:solidFill>
                  <a:schemeClr val="tx1"/>
                </a:solidFill>
                <a:latin typeface="Arial" charset="0"/>
                <a:ea typeface="宋体" pitchFamily="2" charset="-122"/>
              </a:defRPr>
            </a:lvl3pPr>
            <a:lvl4pPr marL="1600200" indent="-228600">
              <a:defRPr sz="1200">
                <a:solidFill>
                  <a:schemeClr val="tx1"/>
                </a:solidFill>
                <a:latin typeface="Arial" charset="0"/>
                <a:ea typeface="宋体" pitchFamily="2" charset="-122"/>
              </a:defRPr>
            </a:lvl4pPr>
            <a:lvl5pPr marL="2057400" indent="-228600">
              <a:defRPr sz="1200">
                <a:solidFill>
                  <a:schemeClr val="tx1"/>
                </a:solidFill>
                <a:latin typeface="Arial" charset="0"/>
                <a:ea typeface="宋体" pitchFamily="2" charset="-122"/>
              </a:defRPr>
            </a:lvl5pPr>
            <a:lvl6pPr marL="2514600" indent="-228600" eaLnBrk="0" fontAlgn="base" hangingPunct="0">
              <a:spcBef>
                <a:spcPct val="30000"/>
              </a:spcBef>
              <a:spcAft>
                <a:spcPct val="0"/>
              </a:spcAft>
              <a:defRPr sz="1200">
                <a:solidFill>
                  <a:schemeClr val="tx1"/>
                </a:solidFill>
                <a:latin typeface="Arial" charset="0"/>
                <a:ea typeface="宋体" pitchFamily="2" charset="-122"/>
              </a:defRPr>
            </a:lvl6pPr>
            <a:lvl7pPr marL="2971800" indent="-228600" eaLnBrk="0" fontAlgn="base" hangingPunct="0">
              <a:spcBef>
                <a:spcPct val="30000"/>
              </a:spcBef>
              <a:spcAft>
                <a:spcPct val="0"/>
              </a:spcAft>
              <a:defRPr sz="1200">
                <a:solidFill>
                  <a:schemeClr val="tx1"/>
                </a:solidFill>
                <a:latin typeface="Arial" charset="0"/>
                <a:ea typeface="宋体" pitchFamily="2" charset="-122"/>
              </a:defRPr>
            </a:lvl7pPr>
            <a:lvl8pPr marL="3429000" indent="-228600" eaLnBrk="0" fontAlgn="base" hangingPunct="0">
              <a:spcBef>
                <a:spcPct val="30000"/>
              </a:spcBef>
              <a:spcAft>
                <a:spcPct val="0"/>
              </a:spcAft>
              <a:defRPr sz="1200">
                <a:solidFill>
                  <a:schemeClr val="tx1"/>
                </a:solidFill>
                <a:latin typeface="Arial" charset="0"/>
                <a:ea typeface="宋体" pitchFamily="2" charset="-122"/>
              </a:defRPr>
            </a:lvl8pPr>
            <a:lvl9pPr marL="3886200" indent="-228600" eaLnBrk="0" fontAlgn="base" hangingPunct="0">
              <a:spcBef>
                <a:spcPct val="30000"/>
              </a:spcBef>
              <a:spcAft>
                <a:spcPct val="0"/>
              </a:spcAft>
              <a:defRPr sz="1200">
                <a:solidFill>
                  <a:schemeClr val="tx1"/>
                </a:solidFill>
                <a:latin typeface="Arial" charset="0"/>
                <a:ea typeface="宋体" pitchFamily="2" charset="-122"/>
              </a:defRPr>
            </a:lvl9pPr>
          </a:lstStyle>
          <a:p>
            <a:fld id="{E5AE09FA-6667-4AA5-A7FB-929E162D5924}" type="slidenum">
              <a:rPr lang="en-US" altLang="zh-CN" smtClean="0"/>
              <a:pPr/>
              <a:t>98</a:t>
            </a:fld>
            <a:endParaRPr lang="en-US" altLang="zh-CN" smtClean="0"/>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b="1" smtClean="0"/>
              <a:t>说明</a:t>
            </a:r>
            <a:r>
              <a:rPr lang="zh-CN" altLang="en-US" smtClean="0"/>
              <a:t>：</a:t>
            </a:r>
            <a:r>
              <a:rPr lang="en-US" altLang="zh-CN" smtClean="0"/>
              <a:t>CONCATENATE</a:t>
            </a:r>
            <a:r>
              <a:rPr lang="zh-CN" altLang="en-US" smtClean="0"/>
              <a:t>（</a:t>
            </a:r>
            <a:r>
              <a:rPr lang="en-US" altLang="zh-CN" smtClean="0"/>
              <a:t>text1,text2…</a:t>
            </a:r>
            <a:r>
              <a:rPr lang="zh-CN" altLang="en-US" smtClean="0"/>
              <a:t>）函数的作用是将多个文本字符串合并为一个文本字符串。</a:t>
            </a:r>
            <a:r>
              <a:rPr lang="en-US" altLang="zh-CN" smtClean="0"/>
              <a:t>MID</a:t>
            </a:r>
            <a:r>
              <a:rPr lang="zh-CN" altLang="en-US" smtClean="0"/>
              <a:t>（</a:t>
            </a:r>
            <a:r>
              <a:rPr lang="en-US" altLang="zh-CN" smtClean="0"/>
              <a:t>text,d1,d2</a:t>
            </a:r>
            <a:r>
              <a:rPr lang="zh-CN" altLang="en-US" smtClean="0"/>
              <a:t>）函数的作用是从文本字符串</a:t>
            </a:r>
            <a:r>
              <a:rPr lang="en-US" altLang="zh-CN" smtClean="0"/>
              <a:t>text</a:t>
            </a:r>
            <a:r>
              <a:rPr lang="zh-CN" altLang="en-US" smtClean="0"/>
              <a:t>的第</a:t>
            </a:r>
            <a:r>
              <a:rPr lang="en-US" altLang="zh-CN" smtClean="0"/>
              <a:t>d1</a:t>
            </a:r>
            <a:r>
              <a:rPr lang="zh-CN" altLang="en-US" smtClean="0"/>
              <a:t>位开始提取</a:t>
            </a:r>
            <a:r>
              <a:rPr lang="en-US" altLang="zh-CN" smtClean="0"/>
              <a:t>d2</a:t>
            </a:r>
            <a:r>
              <a:rPr lang="zh-CN" altLang="en-US" smtClean="0"/>
              <a:t>个特定的字符。例如：</a:t>
            </a:r>
            <a:r>
              <a:rPr lang="en-US" altLang="zh-CN" smtClean="0"/>
              <a:t>MID</a:t>
            </a:r>
            <a:r>
              <a:rPr lang="zh-CN" altLang="en-US" smtClean="0"/>
              <a:t>（</a:t>
            </a:r>
            <a:r>
              <a:rPr lang="en-US" altLang="zh-CN" smtClean="0"/>
              <a:t>C3</a:t>
            </a:r>
            <a:r>
              <a:rPr lang="zh-CN" altLang="en-US" smtClean="0"/>
              <a:t>，</a:t>
            </a:r>
            <a:r>
              <a:rPr lang="en-US" altLang="zh-CN" smtClean="0"/>
              <a:t>7</a:t>
            </a:r>
            <a:r>
              <a:rPr lang="zh-CN" altLang="en-US" smtClean="0"/>
              <a:t>，</a:t>
            </a:r>
            <a:r>
              <a:rPr lang="en-US" altLang="zh-CN" smtClean="0"/>
              <a:t>4</a:t>
            </a:r>
            <a:r>
              <a:rPr lang="zh-CN" altLang="en-US" smtClean="0"/>
              <a:t>）表示从身份证号码的第</a:t>
            </a:r>
            <a:r>
              <a:rPr lang="en-US" altLang="zh-CN" smtClean="0"/>
              <a:t>7</a:t>
            </a:r>
            <a:r>
              <a:rPr lang="zh-CN" altLang="en-US" smtClean="0"/>
              <a:t>位号码开始提取</a:t>
            </a:r>
            <a:r>
              <a:rPr lang="en-US" altLang="zh-CN" smtClean="0"/>
              <a:t>4</a:t>
            </a:r>
            <a:r>
              <a:rPr lang="zh-CN" altLang="en-US" smtClean="0"/>
              <a:t>位号码，表示出生的“年”。最后，利用</a:t>
            </a:r>
            <a:r>
              <a:rPr lang="en-US" altLang="zh-CN" smtClean="0"/>
              <a:t>CONCATENATE</a:t>
            </a:r>
            <a:r>
              <a:rPr lang="zh-CN" altLang="en-US" smtClean="0"/>
              <a:t>函数对提取的号码进行组合，得到员工的出生日期。</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宋体" pitchFamily="2" charset="-122"/>
              </a:defRPr>
            </a:lvl1pPr>
            <a:lvl2pPr marL="742950" indent="-285750">
              <a:defRPr sz="1200">
                <a:solidFill>
                  <a:schemeClr val="tx1"/>
                </a:solidFill>
                <a:latin typeface="Arial" charset="0"/>
                <a:ea typeface="宋体" pitchFamily="2" charset="-122"/>
              </a:defRPr>
            </a:lvl2pPr>
            <a:lvl3pPr marL="1143000" indent="-228600">
              <a:defRPr sz="1200">
                <a:solidFill>
                  <a:schemeClr val="tx1"/>
                </a:solidFill>
                <a:latin typeface="Arial" charset="0"/>
                <a:ea typeface="宋体" pitchFamily="2" charset="-122"/>
              </a:defRPr>
            </a:lvl3pPr>
            <a:lvl4pPr marL="1600200" indent="-228600">
              <a:defRPr sz="1200">
                <a:solidFill>
                  <a:schemeClr val="tx1"/>
                </a:solidFill>
                <a:latin typeface="Arial" charset="0"/>
                <a:ea typeface="宋体" pitchFamily="2" charset="-122"/>
              </a:defRPr>
            </a:lvl4pPr>
            <a:lvl5pPr marL="2057400" indent="-228600">
              <a:defRPr sz="1200">
                <a:solidFill>
                  <a:schemeClr val="tx1"/>
                </a:solidFill>
                <a:latin typeface="Arial" charset="0"/>
                <a:ea typeface="宋体" pitchFamily="2" charset="-122"/>
              </a:defRPr>
            </a:lvl5pPr>
            <a:lvl6pPr marL="2514600" indent="-228600" eaLnBrk="0" fontAlgn="base" hangingPunct="0">
              <a:spcBef>
                <a:spcPct val="30000"/>
              </a:spcBef>
              <a:spcAft>
                <a:spcPct val="0"/>
              </a:spcAft>
              <a:defRPr sz="1200">
                <a:solidFill>
                  <a:schemeClr val="tx1"/>
                </a:solidFill>
                <a:latin typeface="Arial" charset="0"/>
                <a:ea typeface="宋体" pitchFamily="2" charset="-122"/>
              </a:defRPr>
            </a:lvl6pPr>
            <a:lvl7pPr marL="2971800" indent="-228600" eaLnBrk="0" fontAlgn="base" hangingPunct="0">
              <a:spcBef>
                <a:spcPct val="30000"/>
              </a:spcBef>
              <a:spcAft>
                <a:spcPct val="0"/>
              </a:spcAft>
              <a:defRPr sz="1200">
                <a:solidFill>
                  <a:schemeClr val="tx1"/>
                </a:solidFill>
                <a:latin typeface="Arial" charset="0"/>
                <a:ea typeface="宋体" pitchFamily="2" charset="-122"/>
              </a:defRPr>
            </a:lvl7pPr>
            <a:lvl8pPr marL="3429000" indent="-228600" eaLnBrk="0" fontAlgn="base" hangingPunct="0">
              <a:spcBef>
                <a:spcPct val="30000"/>
              </a:spcBef>
              <a:spcAft>
                <a:spcPct val="0"/>
              </a:spcAft>
              <a:defRPr sz="1200">
                <a:solidFill>
                  <a:schemeClr val="tx1"/>
                </a:solidFill>
                <a:latin typeface="Arial" charset="0"/>
                <a:ea typeface="宋体" pitchFamily="2" charset="-122"/>
              </a:defRPr>
            </a:lvl8pPr>
            <a:lvl9pPr marL="3886200" indent="-228600" eaLnBrk="0" fontAlgn="base" hangingPunct="0">
              <a:spcBef>
                <a:spcPct val="30000"/>
              </a:spcBef>
              <a:spcAft>
                <a:spcPct val="0"/>
              </a:spcAft>
              <a:defRPr sz="1200">
                <a:solidFill>
                  <a:schemeClr val="tx1"/>
                </a:solidFill>
                <a:latin typeface="Arial" charset="0"/>
                <a:ea typeface="宋体" pitchFamily="2" charset="-122"/>
              </a:defRPr>
            </a:lvl9pPr>
          </a:lstStyle>
          <a:p>
            <a:fld id="{A300EC7F-9FFC-42AF-B071-710F6613352B}" type="slidenum">
              <a:rPr lang="en-US" altLang="zh-CN" smtClean="0"/>
              <a:pPr/>
              <a:t>100</a:t>
            </a:fld>
            <a:endParaRPr lang="en-US" altLang="zh-CN" smtClean="0"/>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b="1" smtClean="0"/>
              <a:t>说明：</a:t>
            </a:r>
            <a:r>
              <a:rPr lang="en-US" altLang="zh-CN" smtClean="0"/>
              <a:t>Excel</a:t>
            </a:r>
            <a:r>
              <a:rPr lang="zh-CN" altLang="en-US" smtClean="0"/>
              <a:t>工作表默认的网格线并不是真正意义的表格线，仅是编辑时的参考依据，在预览与打印时均不显示出来，只有设置了边框的表格才能在打印时也有表格线。如果在编辑过程中，不想看到网格线，可以在“视图”功能区中取消勾选“网格线”复选框。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宋体" pitchFamily="2" charset="-122"/>
              </a:defRPr>
            </a:lvl1pPr>
            <a:lvl2pPr marL="742950" indent="-285750">
              <a:defRPr sz="1200">
                <a:solidFill>
                  <a:schemeClr val="tx1"/>
                </a:solidFill>
                <a:latin typeface="Arial" charset="0"/>
                <a:ea typeface="宋体" pitchFamily="2" charset="-122"/>
              </a:defRPr>
            </a:lvl2pPr>
            <a:lvl3pPr marL="1143000" indent="-228600">
              <a:defRPr sz="1200">
                <a:solidFill>
                  <a:schemeClr val="tx1"/>
                </a:solidFill>
                <a:latin typeface="Arial" charset="0"/>
                <a:ea typeface="宋体" pitchFamily="2" charset="-122"/>
              </a:defRPr>
            </a:lvl3pPr>
            <a:lvl4pPr marL="1600200" indent="-228600">
              <a:defRPr sz="1200">
                <a:solidFill>
                  <a:schemeClr val="tx1"/>
                </a:solidFill>
                <a:latin typeface="Arial" charset="0"/>
                <a:ea typeface="宋体" pitchFamily="2" charset="-122"/>
              </a:defRPr>
            </a:lvl4pPr>
            <a:lvl5pPr marL="2057400" indent="-228600">
              <a:defRPr sz="1200">
                <a:solidFill>
                  <a:schemeClr val="tx1"/>
                </a:solidFill>
                <a:latin typeface="Arial" charset="0"/>
                <a:ea typeface="宋体" pitchFamily="2" charset="-122"/>
              </a:defRPr>
            </a:lvl5pPr>
            <a:lvl6pPr marL="2514600" indent="-228600" eaLnBrk="0" fontAlgn="base" hangingPunct="0">
              <a:spcBef>
                <a:spcPct val="30000"/>
              </a:spcBef>
              <a:spcAft>
                <a:spcPct val="0"/>
              </a:spcAft>
              <a:defRPr sz="1200">
                <a:solidFill>
                  <a:schemeClr val="tx1"/>
                </a:solidFill>
                <a:latin typeface="Arial" charset="0"/>
                <a:ea typeface="宋体" pitchFamily="2" charset="-122"/>
              </a:defRPr>
            </a:lvl6pPr>
            <a:lvl7pPr marL="2971800" indent="-228600" eaLnBrk="0" fontAlgn="base" hangingPunct="0">
              <a:spcBef>
                <a:spcPct val="30000"/>
              </a:spcBef>
              <a:spcAft>
                <a:spcPct val="0"/>
              </a:spcAft>
              <a:defRPr sz="1200">
                <a:solidFill>
                  <a:schemeClr val="tx1"/>
                </a:solidFill>
                <a:latin typeface="Arial" charset="0"/>
                <a:ea typeface="宋体" pitchFamily="2" charset="-122"/>
              </a:defRPr>
            </a:lvl7pPr>
            <a:lvl8pPr marL="3429000" indent="-228600" eaLnBrk="0" fontAlgn="base" hangingPunct="0">
              <a:spcBef>
                <a:spcPct val="30000"/>
              </a:spcBef>
              <a:spcAft>
                <a:spcPct val="0"/>
              </a:spcAft>
              <a:defRPr sz="1200">
                <a:solidFill>
                  <a:schemeClr val="tx1"/>
                </a:solidFill>
                <a:latin typeface="Arial" charset="0"/>
                <a:ea typeface="宋体" pitchFamily="2" charset="-122"/>
              </a:defRPr>
            </a:lvl8pPr>
            <a:lvl9pPr marL="3886200" indent="-228600" eaLnBrk="0" fontAlgn="base" hangingPunct="0">
              <a:spcBef>
                <a:spcPct val="30000"/>
              </a:spcBef>
              <a:spcAft>
                <a:spcPct val="0"/>
              </a:spcAft>
              <a:defRPr sz="1200">
                <a:solidFill>
                  <a:schemeClr val="tx1"/>
                </a:solidFill>
                <a:latin typeface="Arial" charset="0"/>
                <a:ea typeface="宋体" pitchFamily="2" charset="-122"/>
              </a:defRPr>
            </a:lvl9pPr>
          </a:lstStyle>
          <a:p>
            <a:fld id="{4F37BD45-0C26-45A0-93D4-1BC5E3A79E70}" type="slidenum">
              <a:rPr lang="en-US" altLang="zh-CN" smtClean="0"/>
              <a:pPr/>
              <a:t>102</a:t>
            </a:fld>
            <a:endParaRPr lang="en-US" altLang="zh-CN" smtClean="0"/>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b="1" smtClean="0"/>
              <a:t>说明：</a:t>
            </a:r>
            <a:r>
              <a:rPr lang="en-US" altLang="zh-CN" smtClean="0"/>
              <a:t>Vlookup </a:t>
            </a:r>
            <a:r>
              <a:rPr lang="zh-CN" altLang="en-US" smtClean="0"/>
              <a:t>是垂直查找函数，它能根据一个查找值在一个区域中查找到匹配的记录，然后返回某一列的值。其具体用法在本节主要知识点中说明。</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宋体" pitchFamily="2" charset="-122"/>
              </a:defRPr>
            </a:lvl1pPr>
            <a:lvl2pPr marL="742950" indent="-285750">
              <a:defRPr sz="1200">
                <a:solidFill>
                  <a:schemeClr val="tx1"/>
                </a:solidFill>
                <a:latin typeface="Arial" charset="0"/>
                <a:ea typeface="宋体" pitchFamily="2" charset="-122"/>
              </a:defRPr>
            </a:lvl2pPr>
            <a:lvl3pPr marL="1143000" indent="-228600">
              <a:defRPr sz="1200">
                <a:solidFill>
                  <a:schemeClr val="tx1"/>
                </a:solidFill>
                <a:latin typeface="Arial" charset="0"/>
                <a:ea typeface="宋体" pitchFamily="2" charset="-122"/>
              </a:defRPr>
            </a:lvl3pPr>
            <a:lvl4pPr marL="1600200" indent="-228600">
              <a:defRPr sz="1200">
                <a:solidFill>
                  <a:schemeClr val="tx1"/>
                </a:solidFill>
                <a:latin typeface="Arial" charset="0"/>
                <a:ea typeface="宋体" pitchFamily="2" charset="-122"/>
              </a:defRPr>
            </a:lvl4pPr>
            <a:lvl5pPr marL="2057400" indent="-228600">
              <a:defRPr sz="1200">
                <a:solidFill>
                  <a:schemeClr val="tx1"/>
                </a:solidFill>
                <a:latin typeface="Arial" charset="0"/>
                <a:ea typeface="宋体" pitchFamily="2" charset="-122"/>
              </a:defRPr>
            </a:lvl5pPr>
            <a:lvl6pPr marL="2514600" indent="-228600" eaLnBrk="0" fontAlgn="base" hangingPunct="0">
              <a:spcBef>
                <a:spcPct val="30000"/>
              </a:spcBef>
              <a:spcAft>
                <a:spcPct val="0"/>
              </a:spcAft>
              <a:defRPr sz="1200">
                <a:solidFill>
                  <a:schemeClr val="tx1"/>
                </a:solidFill>
                <a:latin typeface="Arial" charset="0"/>
                <a:ea typeface="宋体" pitchFamily="2" charset="-122"/>
              </a:defRPr>
            </a:lvl6pPr>
            <a:lvl7pPr marL="2971800" indent="-228600" eaLnBrk="0" fontAlgn="base" hangingPunct="0">
              <a:spcBef>
                <a:spcPct val="30000"/>
              </a:spcBef>
              <a:spcAft>
                <a:spcPct val="0"/>
              </a:spcAft>
              <a:defRPr sz="1200">
                <a:solidFill>
                  <a:schemeClr val="tx1"/>
                </a:solidFill>
                <a:latin typeface="Arial" charset="0"/>
                <a:ea typeface="宋体" pitchFamily="2" charset="-122"/>
              </a:defRPr>
            </a:lvl7pPr>
            <a:lvl8pPr marL="3429000" indent="-228600" eaLnBrk="0" fontAlgn="base" hangingPunct="0">
              <a:spcBef>
                <a:spcPct val="30000"/>
              </a:spcBef>
              <a:spcAft>
                <a:spcPct val="0"/>
              </a:spcAft>
              <a:defRPr sz="1200">
                <a:solidFill>
                  <a:schemeClr val="tx1"/>
                </a:solidFill>
                <a:latin typeface="Arial" charset="0"/>
                <a:ea typeface="宋体" pitchFamily="2" charset="-122"/>
              </a:defRPr>
            </a:lvl8pPr>
            <a:lvl9pPr marL="3886200" indent="-228600" eaLnBrk="0" fontAlgn="base" hangingPunct="0">
              <a:spcBef>
                <a:spcPct val="30000"/>
              </a:spcBef>
              <a:spcAft>
                <a:spcPct val="0"/>
              </a:spcAft>
              <a:defRPr sz="1200">
                <a:solidFill>
                  <a:schemeClr val="tx1"/>
                </a:solidFill>
                <a:latin typeface="Arial" charset="0"/>
                <a:ea typeface="宋体" pitchFamily="2" charset="-122"/>
              </a:defRPr>
            </a:lvl9pPr>
          </a:lstStyle>
          <a:p>
            <a:fld id="{6CDAE577-5398-4654-BBE5-54160FAD2C53}" type="slidenum">
              <a:rPr lang="en-US" altLang="zh-CN" smtClean="0"/>
              <a:pPr/>
              <a:t>105</a:t>
            </a:fld>
            <a:endParaRPr lang="en-US" altLang="zh-CN" smtClean="0"/>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b="1" smtClean="0"/>
              <a:t>说明：</a:t>
            </a:r>
            <a:r>
              <a:rPr lang="zh-CN" altLang="en-US" smtClean="0"/>
              <a:t>在使用</a:t>
            </a:r>
            <a:r>
              <a:rPr lang="en-US" altLang="zh-CN" smtClean="0"/>
              <a:t>IF</a:t>
            </a:r>
            <a:r>
              <a:rPr lang="zh-CN" altLang="en-US" smtClean="0"/>
              <a:t>函数时要注意：</a:t>
            </a:r>
            <a:r>
              <a:rPr lang="en-US" altLang="zh-CN" smtClean="0"/>
              <a:t>IF</a:t>
            </a:r>
            <a:r>
              <a:rPr lang="zh-CN" altLang="en-US" smtClean="0"/>
              <a:t>函数多层嵌套时括号要成对出现；公式中的符号必须使用英文输入法下的符号。</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宋体" pitchFamily="2" charset="-122"/>
              </a:defRPr>
            </a:lvl1pPr>
            <a:lvl2pPr marL="742950" indent="-285750">
              <a:defRPr sz="1200">
                <a:solidFill>
                  <a:schemeClr val="tx1"/>
                </a:solidFill>
                <a:latin typeface="Arial" charset="0"/>
                <a:ea typeface="宋体" pitchFamily="2" charset="-122"/>
              </a:defRPr>
            </a:lvl2pPr>
            <a:lvl3pPr marL="1143000" indent="-228600">
              <a:defRPr sz="1200">
                <a:solidFill>
                  <a:schemeClr val="tx1"/>
                </a:solidFill>
                <a:latin typeface="Arial" charset="0"/>
                <a:ea typeface="宋体" pitchFamily="2" charset="-122"/>
              </a:defRPr>
            </a:lvl3pPr>
            <a:lvl4pPr marL="1600200" indent="-228600">
              <a:defRPr sz="1200">
                <a:solidFill>
                  <a:schemeClr val="tx1"/>
                </a:solidFill>
                <a:latin typeface="Arial" charset="0"/>
                <a:ea typeface="宋体" pitchFamily="2" charset="-122"/>
              </a:defRPr>
            </a:lvl4pPr>
            <a:lvl5pPr marL="2057400" indent="-228600">
              <a:defRPr sz="1200">
                <a:solidFill>
                  <a:schemeClr val="tx1"/>
                </a:solidFill>
                <a:latin typeface="Arial" charset="0"/>
                <a:ea typeface="宋体" pitchFamily="2" charset="-122"/>
              </a:defRPr>
            </a:lvl5pPr>
            <a:lvl6pPr marL="2514600" indent="-228600" eaLnBrk="0" fontAlgn="base" hangingPunct="0">
              <a:spcBef>
                <a:spcPct val="30000"/>
              </a:spcBef>
              <a:spcAft>
                <a:spcPct val="0"/>
              </a:spcAft>
              <a:defRPr sz="1200">
                <a:solidFill>
                  <a:schemeClr val="tx1"/>
                </a:solidFill>
                <a:latin typeface="Arial" charset="0"/>
                <a:ea typeface="宋体" pitchFamily="2" charset="-122"/>
              </a:defRPr>
            </a:lvl6pPr>
            <a:lvl7pPr marL="2971800" indent="-228600" eaLnBrk="0" fontAlgn="base" hangingPunct="0">
              <a:spcBef>
                <a:spcPct val="30000"/>
              </a:spcBef>
              <a:spcAft>
                <a:spcPct val="0"/>
              </a:spcAft>
              <a:defRPr sz="1200">
                <a:solidFill>
                  <a:schemeClr val="tx1"/>
                </a:solidFill>
                <a:latin typeface="Arial" charset="0"/>
                <a:ea typeface="宋体" pitchFamily="2" charset="-122"/>
              </a:defRPr>
            </a:lvl7pPr>
            <a:lvl8pPr marL="3429000" indent="-228600" eaLnBrk="0" fontAlgn="base" hangingPunct="0">
              <a:spcBef>
                <a:spcPct val="30000"/>
              </a:spcBef>
              <a:spcAft>
                <a:spcPct val="0"/>
              </a:spcAft>
              <a:defRPr sz="1200">
                <a:solidFill>
                  <a:schemeClr val="tx1"/>
                </a:solidFill>
                <a:latin typeface="Arial" charset="0"/>
                <a:ea typeface="宋体" pitchFamily="2" charset="-122"/>
              </a:defRPr>
            </a:lvl8pPr>
            <a:lvl9pPr marL="3886200" indent="-228600" eaLnBrk="0" fontAlgn="base" hangingPunct="0">
              <a:spcBef>
                <a:spcPct val="30000"/>
              </a:spcBef>
              <a:spcAft>
                <a:spcPct val="0"/>
              </a:spcAft>
              <a:defRPr sz="1200">
                <a:solidFill>
                  <a:schemeClr val="tx1"/>
                </a:solidFill>
                <a:latin typeface="Arial" charset="0"/>
                <a:ea typeface="宋体" pitchFamily="2" charset="-122"/>
              </a:defRPr>
            </a:lvl9pPr>
          </a:lstStyle>
          <a:p>
            <a:fld id="{4B89A898-4494-4119-8222-F61654358F55}" type="slidenum">
              <a:rPr lang="en-US" altLang="zh-CN" smtClean="0"/>
              <a:pPr/>
              <a:t>121</a:t>
            </a:fld>
            <a:endParaRPr lang="en-US" altLang="zh-CN" smtClean="0"/>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mtClean="0"/>
              <a:t>说明：利用</a:t>
            </a:r>
            <a:r>
              <a:rPr lang="en-US" altLang="zh-CN" smtClean="0"/>
              <a:t>F4</a:t>
            </a:r>
            <a:r>
              <a:rPr lang="zh-CN" altLang="en-US" smtClean="0"/>
              <a:t>功能键能够实现三种引用方式的表达方法之间的快速切换。</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宋体" pitchFamily="2" charset="-122"/>
              </a:defRPr>
            </a:lvl1pPr>
            <a:lvl2pPr marL="742950" indent="-285750">
              <a:defRPr sz="1200">
                <a:solidFill>
                  <a:schemeClr val="tx1"/>
                </a:solidFill>
                <a:latin typeface="Arial" charset="0"/>
                <a:ea typeface="宋体" pitchFamily="2" charset="-122"/>
              </a:defRPr>
            </a:lvl2pPr>
            <a:lvl3pPr marL="1143000" indent="-228600">
              <a:defRPr sz="1200">
                <a:solidFill>
                  <a:schemeClr val="tx1"/>
                </a:solidFill>
                <a:latin typeface="Arial" charset="0"/>
                <a:ea typeface="宋体" pitchFamily="2" charset="-122"/>
              </a:defRPr>
            </a:lvl3pPr>
            <a:lvl4pPr marL="1600200" indent="-228600">
              <a:defRPr sz="1200">
                <a:solidFill>
                  <a:schemeClr val="tx1"/>
                </a:solidFill>
                <a:latin typeface="Arial" charset="0"/>
                <a:ea typeface="宋体" pitchFamily="2" charset="-122"/>
              </a:defRPr>
            </a:lvl4pPr>
            <a:lvl5pPr marL="2057400" indent="-228600">
              <a:defRPr sz="1200">
                <a:solidFill>
                  <a:schemeClr val="tx1"/>
                </a:solidFill>
                <a:latin typeface="Arial" charset="0"/>
                <a:ea typeface="宋体" pitchFamily="2" charset="-122"/>
              </a:defRPr>
            </a:lvl5pPr>
            <a:lvl6pPr marL="2514600" indent="-228600" eaLnBrk="0" fontAlgn="base" hangingPunct="0">
              <a:spcBef>
                <a:spcPct val="30000"/>
              </a:spcBef>
              <a:spcAft>
                <a:spcPct val="0"/>
              </a:spcAft>
              <a:defRPr sz="1200">
                <a:solidFill>
                  <a:schemeClr val="tx1"/>
                </a:solidFill>
                <a:latin typeface="Arial" charset="0"/>
                <a:ea typeface="宋体" pitchFamily="2" charset="-122"/>
              </a:defRPr>
            </a:lvl6pPr>
            <a:lvl7pPr marL="2971800" indent="-228600" eaLnBrk="0" fontAlgn="base" hangingPunct="0">
              <a:spcBef>
                <a:spcPct val="30000"/>
              </a:spcBef>
              <a:spcAft>
                <a:spcPct val="0"/>
              </a:spcAft>
              <a:defRPr sz="1200">
                <a:solidFill>
                  <a:schemeClr val="tx1"/>
                </a:solidFill>
                <a:latin typeface="Arial" charset="0"/>
                <a:ea typeface="宋体" pitchFamily="2" charset="-122"/>
              </a:defRPr>
            </a:lvl7pPr>
            <a:lvl8pPr marL="3429000" indent="-228600" eaLnBrk="0" fontAlgn="base" hangingPunct="0">
              <a:spcBef>
                <a:spcPct val="30000"/>
              </a:spcBef>
              <a:spcAft>
                <a:spcPct val="0"/>
              </a:spcAft>
              <a:defRPr sz="1200">
                <a:solidFill>
                  <a:schemeClr val="tx1"/>
                </a:solidFill>
                <a:latin typeface="Arial" charset="0"/>
                <a:ea typeface="宋体" pitchFamily="2" charset="-122"/>
              </a:defRPr>
            </a:lvl8pPr>
            <a:lvl9pPr marL="3886200" indent="-228600" eaLnBrk="0" fontAlgn="base" hangingPunct="0">
              <a:spcBef>
                <a:spcPct val="30000"/>
              </a:spcBef>
              <a:spcAft>
                <a:spcPct val="0"/>
              </a:spcAft>
              <a:defRPr sz="1200">
                <a:solidFill>
                  <a:schemeClr val="tx1"/>
                </a:solidFill>
                <a:latin typeface="Arial" charset="0"/>
                <a:ea typeface="宋体" pitchFamily="2" charset="-122"/>
              </a:defRPr>
            </a:lvl9pPr>
          </a:lstStyle>
          <a:p>
            <a:fld id="{01B0925E-ED16-4E87-A117-165F18B80339}" type="slidenum">
              <a:rPr lang="en-US" altLang="zh-CN" smtClean="0"/>
              <a:pPr/>
              <a:t>19</a:t>
            </a:fld>
            <a:endParaRPr lang="en-US" altLang="zh-CN" smtClean="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b="1" smtClean="0"/>
              <a:t>说明</a:t>
            </a:r>
            <a:r>
              <a:rPr lang="zh-CN" altLang="en-US" smtClean="0"/>
              <a:t>：</a:t>
            </a:r>
            <a:r>
              <a:rPr lang="en-US" altLang="zh-CN" smtClean="0"/>
              <a:t>Word</a:t>
            </a:r>
            <a:r>
              <a:rPr lang="zh-CN" altLang="en-US" smtClean="0"/>
              <a:t>表格中单元格的表示方法是：用字母表示单元格的列数，用数字表示单元格的行数，如</a:t>
            </a:r>
            <a:r>
              <a:rPr lang="en-US" altLang="zh-CN" smtClean="0"/>
              <a:t>C4</a:t>
            </a:r>
            <a:r>
              <a:rPr lang="zh-CN" altLang="en-US" smtClean="0"/>
              <a:t>表示第三列第四行对应的单元格。</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宋体" pitchFamily="2" charset="-122"/>
              </a:defRPr>
            </a:lvl1pPr>
            <a:lvl2pPr marL="742950" indent="-285750">
              <a:defRPr sz="1200">
                <a:solidFill>
                  <a:schemeClr val="tx1"/>
                </a:solidFill>
                <a:latin typeface="Arial" charset="0"/>
                <a:ea typeface="宋体" pitchFamily="2" charset="-122"/>
              </a:defRPr>
            </a:lvl2pPr>
            <a:lvl3pPr marL="1143000" indent="-228600">
              <a:defRPr sz="1200">
                <a:solidFill>
                  <a:schemeClr val="tx1"/>
                </a:solidFill>
                <a:latin typeface="Arial" charset="0"/>
                <a:ea typeface="宋体" pitchFamily="2" charset="-122"/>
              </a:defRPr>
            </a:lvl3pPr>
            <a:lvl4pPr marL="1600200" indent="-228600">
              <a:defRPr sz="1200">
                <a:solidFill>
                  <a:schemeClr val="tx1"/>
                </a:solidFill>
                <a:latin typeface="Arial" charset="0"/>
                <a:ea typeface="宋体" pitchFamily="2" charset="-122"/>
              </a:defRPr>
            </a:lvl4pPr>
            <a:lvl5pPr marL="2057400" indent="-228600">
              <a:defRPr sz="1200">
                <a:solidFill>
                  <a:schemeClr val="tx1"/>
                </a:solidFill>
                <a:latin typeface="Arial" charset="0"/>
                <a:ea typeface="宋体" pitchFamily="2" charset="-122"/>
              </a:defRPr>
            </a:lvl5pPr>
            <a:lvl6pPr marL="2514600" indent="-228600" eaLnBrk="0" fontAlgn="base" hangingPunct="0">
              <a:spcBef>
                <a:spcPct val="30000"/>
              </a:spcBef>
              <a:spcAft>
                <a:spcPct val="0"/>
              </a:spcAft>
              <a:defRPr sz="1200">
                <a:solidFill>
                  <a:schemeClr val="tx1"/>
                </a:solidFill>
                <a:latin typeface="Arial" charset="0"/>
                <a:ea typeface="宋体" pitchFamily="2" charset="-122"/>
              </a:defRPr>
            </a:lvl6pPr>
            <a:lvl7pPr marL="2971800" indent="-228600" eaLnBrk="0" fontAlgn="base" hangingPunct="0">
              <a:spcBef>
                <a:spcPct val="30000"/>
              </a:spcBef>
              <a:spcAft>
                <a:spcPct val="0"/>
              </a:spcAft>
              <a:defRPr sz="1200">
                <a:solidFill>
                  <a:schemeClr val="tx1"/>
                </a:solidFill>
                <a:latin typeface="Arial" charset="0"/>
                <a:ea typeface="宋体" pitchFamily="2" charset="-122"/>
              </a:defRPr>
            </a:lvl7pPr>
            <a:lvl8pPr marL="3429000" indent="-228600" eaLnBrk="0" fontAlgn="base" hangingPunct="0">
              <a:spcBef>
                <a:spcPct val="30000"/>
              </a:spcBef>
              <a:spcAft>
                <a:spcPct val="0"/>
              </a:spcAft>
              <a:defRPr sz="1200">
                <a:solidFill>
                  <a:schemeClr val="tx1"/>
                </a:solidFill>
                <a:latin typeface="Arial" charset="0"/>
                <a:ea typeface="宋体" pitchFamily="2" charset="-122"/>
              </a:defRPr>
            </a:lvl8pPr>
            <a:lvl9pPr marL="3886200" indent="-228600" eaLnBrk="0" fontAlgn="base" hangingPunct="0">
              <a:spcBef>
                <a:spcPct val="30000"/>
              </a:spcBef>
              <a:spcAft>
                <a:spcPct val="0"/>
              </a:spcAft>
              <a:defRPr sz="1200">
                <a:solidFill>
                  <a:schemeClr val="tx1"/>
                </a:solidFill>
                <a:latin typeface="Arial" charset="0"/>
                <a:ea typeface="宋体" pitchFamily="2" charset="-122"/>
              </a:defRPr>
            </a:lvl9pPr>
          </a:lstStyle>
          <a:p>
            <a:fld id="{45B82C16-B23A-48C8-92B0-DCF0D1E365CB}" type="slidenum">
              <a:rPr lang="en-US" altLang="zh-CN" smtClean="0"/>
              <a:pPr/>
              <a:t>26</a:t>
            </a:fld>
            <a:endParaRPr lang="en-US" altLang="zh-CN" smtClean="0"/>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b="1" smtClean="0"/>
              <a:t>说明：</a:t>
            </a:r>
            <a:r>
              <a:rPr lang="en-US" altLang="zh-CN" smtClean="0"/>
              <a:t>Excel  2010</a:t>
            </a:r>
            <a:r>
              <a:rPr lang="zh-CN" altLang="en-US" smtClean="0"/>
              <a:t>文件的扩展名为 </a:t>
            </a:r>
            <a:r>
              <a:rPr lang="en-US" altLang="zh-CN" smtClean="0"/>
              <a:t>.xlsx</a:t>
            </a:r>
            <a:r>
              <a:rPr lang="zh-CN" altLang="en-US" smtClean="0"/>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宋体" pitchFamily="2" charset="-122"/>
              </a:defRPr>
            </a:lvl1pPr>
            <a:lvl2pPr marL="742950" indent="-285750">
              <a:defRPr sz="1200">
                <a:solidFill>
                  <a:schemeClr val="tx1"/>
                </a:solidFill>
                <a:latin typeface="Arial" charset="0"/>
                <a:ea typeface="宋体" pitchFamily="2" charset="-122"/>
              </a:defRPr>
            </a:lvl2pPr>
            <a:lvl3pPr marL="1143000" indent="-228600">
              <a:defRPr sz="1200">
                <a:solidFill>
                  <a:schemeClr val="tx1"/>
                </a:solidFill>
                <a:latin typeface="Arial" charset="0"/>
                <a:ea typeface="宋体" pitchFamily="2" charset="-122"/>
              </a:defRPr>
            </a:lvl3pPr>
            <a:lvl4pPr marL="1600200" indent="-228600">
              <a:defRPr sz="1200">
                <a:solidFill>
                  <a:schemeClr val="tx1"/>
                </a:solidFill>
                <a:latin typeface="Arial" charset="0"/>
                <a:ea typeface="宋体" pitchFamily="2" charset="-122"/>
              </a:defRPr>
            </a:lvl4pPr>
            <a:lvl5pPr marL="2057400" indent="-228600">
              <a:defRPr sz="1200">
                <a:solidFill>
                  <a:schemeClr val="tx1"/>
                </a:solidFill>
                <a:latin typeface="Arial" charset="0"/>
                <a:ea typeface="宋体" pitchFamily="2" charset="-122"/>
              </a:defRPr>
            </a:lvl5pPr>
            <a:lvl6pPr marL="2514600" indent="-228600" eaLnBrk="0" fontAlgn="base" hangingPunct="0">
              <a:spcBef>
                <a:spcPct val="30000"/>
              </a:spcBef>
              <a:spcAft>
                <a:spcPct val="0"/>
              </a:spcAft>
              <a:defRPr sz="1200">
                <a:solidFill>
                  <a:schemeClr val="tx1"/>
                </a:solidFill>
                <a:latin typeface="Arial" charset="0"/>
                <a:ea typeface="宋体" pitchFamily="2" charset="-122"/>
              </a:defRPr>
            </a:lvl6pPr>
            <a:lvl7pPr marL="2971800" indent="-228600" eaLnBrk="0" fontAlgn="base" hangingPunct="0">
              <a:spcBef>
                <a:spcPct val="30000"/>
              </a:spcBef>
              <a:spcAft>
                <a:spcPct val="0"/>
              </a:spcAft>
              <a:defRPr sz="1200">
                <a:solidFill>
                  <a:schemeClr val="tx1"/>
                </a:solidFill>
                <a:latin typeface="Arial" charset="0"/>
                <a:ea typeface="宋体" pitchFamily="2" charset="-122"/>
              </a:defRPr>
            </a:lvl7pPr>
            <a:lvl8pPr marL="3429000" indent="-228600" eaLnBrk="0" fontAlgn="base" hangingPunct="0">
              <a:spcBef>
                <a:spcPct val="30000"/>
              </a:spcBef>
              <a:spcAft>
                <a:spcPct val="0"/>
              </a:spcAft>
              <a:defRPr sz="1200">
                <a:solidFill>
                  <a:schemeClr val="tx1"/>
                </a:solidFill>
                <a:latin typeface="Arial" charset="0"/>
                <a:ea typeface="宋体" pitchFamily="2" charset="-122"/>
              </a:defRPr>
            </a:lvl8pPr>
            <a:lvl9pPr marL="3886200" indent="-228600" eaLnBrk="0" fontAlgn="base" hangingPunct="0">
              <a:spcBef>
                <a:spcPct val="30000"/>
              </a:spcBef>
              <a:spcAft>
                <a:spcPct val="0"/>
              </a:spcAft>
              <a:defRPr sz="1200">
                <a:solidFill>
                  <a:schemeClr val="tx1"/>
                </a:solidFill>
                <a:latin typeface="Arial" charset="0"/>
                <a:ea typeface="宋体" pitchFamily="2" charset="-122"/>
              </a:defRPr>
            </a:lvl9pPr>
          </a:lstStyle>
          <a:p>
            <a:fld id="{E28CDB3E-3E7C-4505-BE23-C9F10CDA04D4}" type="slidenum">
              <a:rPr lang="en-US" altLang="zh-CN" smtClean="0"/>
              <a:pPr/>
              <a:t>27</a:t>
            </a:fld>
            <a:endParaRPr lang="en-US" altLang="zh-CN" smtClean="0"/>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b="1" smtClean="0"/>
              <a:t>说明</a:t>
            </a:r>
            <a:r>
              <a:rPr lang="zh-CN" altLang="en-US" smtClean="0"/>
              <a:t>：填充柄也叫拖动柄，在单元格被选中时，它出现在单元格的右下方，是</a:t>
            </a:r>
            <a:r>
              <a:rPr lang="en-US" altLang="zh-CN" smtClean="0"/>
              <a:t>Excel</a:t>
            </a:r>
            <a:r>
              <a:rPr lang="zh-CN" altLang="en-US" smtClean="0"/>
              <a:t>特有的工具，它的主要功能是复制和序列填充。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宋体" pitchFamily="2" charset="-122"/>
              </a:defRPr>
            </a:lvl1pPr>
            <a:lvl2pPr marL="742950" indent="-285750">
              <a:defRPr sz="1200">
                <a:solidFill>
                  <a:schemeClr val="tx1"/>
                </a:solidFill>
                <a:latin typeface="Arial" charset="0"/>
                <a:ea typeface="宋体" pitchFamily="2" charset="-122"/>
              </a:defRPr>
            </a:lvl2pPr>
            <a:lvl3pPr marL="1143000" indent="-228600">
              <a:defRPr sz="1200">
                <a:solidFill>
                  <a:schemeClr val="tx1"/>
                </a:solidFill>
                <a:latin typeface="Arial" charset="0"/>
                <a:ea typeface="宋体" pitchFamily="2" charset="-122"/>
              </a:defRPr>
            </a:lvl3pPr>
            <a:lvl4pPr marL="1600200" indent="-228600">
              <a:defRPr sz="1200">
                <a:solidFill>
                  <a:schemeClr val="tx1"/>
                </a:solidFill>
                <a:latin typeface="Arial" charset="0"/>
                <a:ea typeface="宋体" pitchFamily="2" charset="-122"/>
              </a:defRPr>
            </a:lvl4pPr>
            <a:lvl5pPr marL="2057400" indent="-228600">
              <a:defRPr sz="1200">
                <a:solidFill>
                  <a:schemeClr val="tx1"/>
                </a:solidFill>
                <a:latin typeface="Arial" charset="0"/>
                <a:ea typeface="宋体" pitchFamily="2" charset="-122"/>
              </a:defRPr>
            </a:lvl5pPr>
            <a:lvl6pPr marL="2514600" indent="-228600" eaLnBrk="0" fontAlgn="base" hangingPunct="0">
              <a:spcBef>
                <a:spcPct val="30000"/>
              </a:spcBef>
              <a:spcAft>
                <a:spcPct val="0"/>
              </a:spcAft>
              <a:defRPr sz="1200">
                <a:solidFill>
                  <a:schemeClr val="tx1"/>
                </a:solidFill>
                <a:latin typeface="Arial" charset="0"/>
                <a:ea typeface="宋体" pitchFamily="2" charset="-122"/>
              </a:defRPr>
            </a:lvl6pPr>
            <a:lvl7pPr marL="2971800" indent="-228600" eaLnBrk="0" fontAlgn="base" hangingPunct="0">
              <a:spcBef>
                <a:spcPct val="30000"/>
              </a:spcBef>
              <a:spcAft>
                <a:spcPct val="0"/>
              </a:spcAft>
              <a:defRPr sz="1200">
                <a:solidFill>
                  <a:schemeClr val="tx1"/>
                </a:solidFill>
                <a:latin typeface="Arial" charset="0"/>
                <a:ea typeface="宋体" pitchFamily="2" charset="-122"/>
              </a:defRPr>
            </a:lvl7pPr>
            <a:lvl8pPr marL="3429000" indent="-228600" eaLnBrk="0" fontAlgn="base" hangingPunct="0">
              <a:spcBef>
                <a:spcPct val="30000"/>
              </a:spcBef>
              <a:spcAft>
                <a:spcPct val="0"/>
              </a:spcAft>
              <a:defRPr sz="1200">
                <a:solidFill>
                  <a:schemeClr val="tx1"/>
                </a:solidFill>
                <a:latin typeface="Arial" charset="0"/>
                <a:ea typeface="宋体" pitchFamily="2" charset="-122"/>
              </a:defRPr>
            </a:lvl8pPr>
            <a:lvl9pPr marL="3886200" indent="-228600" eaLnBrk="0" fontAlgn="base" hangingPunct="0">
              <a:spcBef>
                <a:spcPct val="30000"/>
              </a:spcBef>
              <a:spcAft>
                <a:spcPct val="0"/>
              </a:spcAft>
              <a:defRPr sz="1200">
                <a:solidFill>
                  <a:schemeClr val="tx1"/>
                </a:solidFill>
                <a:latin typeface="Arial" charset="0"/>
                <a:ea typeface="宋体" pitchFamily="2" charset="-122"/>
              </a:defRPr>
            </a:lvl9pPr>
          </a:lstStyle>
          <a:p>
            <a:fld id="{2BE7A84E-72C9-4699-A3AB-C8B57D11EA8E}" type="slidenum">
              <a:rPr lang="en-US" altLang="zh-CN" smtClean="0"/>
              <a:pPr/>
              <a:t>39</a:t>
            </a:fld>
            <a:endParaRPr lang="en-US" altLang="zh-CN" smtClean="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b="1" smtClean="0"/>
              <a:t>说明：</a:t>
            </a:r>
            <a:r>
              <a:rPr lang="zh-CN" altLang="en-US" smtClean="0"/>
              <a:t>单元格区域的选择可采用两种方式：一是不选取数据表的行列标题。这样将来建立的图表中，每个数据系列的图示不会出现数据表的行列标题，而是用系统隐含定义的数字</a:t>
            </a:r>
            <a:r>
              <a:rPr lang="en-US" altLang="zh-CN" smtClean="0"/>
              <a:t>1</a:t>
            </a:r>
            <a:r>
              <a:rPr lang="zh-CN" altLang="en-US" smtClean="0"/>
              <a:t>、</a:t>
            </a:r>
            <a:r>
              <a:rPr lang="en-US" altLang="zh-CN" smtClean="0"/>
              <a:t>2</a:t>
            </a:r>
            <a:r>
              <a:rPr lang="zh-CN" altLang="en-US" smtClean="0"/>
              <a:t>、</a:t>
            </a:r>
            <a:r>
              <a:rPr lang="en-US" altLang="zh-CN" smtClean="0"/>
              <a:t>3……</a:t>
            </a:r>
            <a:r>
              <a:rPr lang="zh-CN" altLang="en-US" smtClean="0"/>
              <a:t>和数据系列</a:t>
            </a:r>
            <a:r>
              <a:rPr lang="en-US" altLang="zh-CN" smtClean="0"/>
              <a:t>1</a:t>
            </a:r>
            <a:r>
              <a:rPr lang="zh-CN" altLang="en-US" smtClean="0"/>
              <a:t>、数据系列</a:t>
            </a:r>
            <a:r>
              <a:rPr lang="en-US" altLang="zh-CN" smtClean="0"/>
              <a:t>2</a:t>
            </a:r>
            <a:r>
              <a:rPr lang="zh-CN" altLang="en-US" smtClean="0"/>
              <a:t>、数据系列</a:t>
            </a:r>
            <a:r>
              <a:rPr lang="en-US" altLang="zh-CN" smtClean="0"/>
              <a:t>3……</a:t>
            </a:r>
            <a:r>
              <a:rPr lang="zh-CN" altLang="en-US" smtClean="0"/>
              <a:t>代替数据和系列；二是选择包括数据表的行列标题在内的区域。这样在将来建立的图表中，每个数据系列的图示将会出现在数据表的行列标题上。一般情况下，都按第二种方式选择，本步骤我们就采用第二种方式。</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宋体" pitchFamily="2" charset="-122"/>
              </a:defRPr>
            </a:lvl1pPr>
            <a:lvl2pPr marL="742950" indent="-285750">
              <a:defRPr sz="1200">
                <a:solidFill>
                  <a:schemeClr val="tx1"/>
                </a:solidFill>
                <a:latin typeface="Arial" charset="0"/>
                <a:ea typeface="宋体" pitchFamily="2" charset="-122"/>
              </a:defRPr>
            </a:lvl2pPr>
            <a:lvl3pPr marL="1143000" indent="-228600">
              <a:defRPr sz="1200">
                <a:solidFill>
                  <a:schemeClr val="tx1"/>
                </a:solidFill>
                <a:latin typeface="Arial" charset="0"/>
                <a:ea typeface="宋体" pitchFamily="2" charset="-122"/>
              </a:defRPr>
            </a:lvl3pPr>
            <a:lvl4pPr marL="1600200" indent="-228600">
              <a:defRPr sz="1200">
                <a:solidFill>
                  <a:schemeClr val="tx1"/>
                </a:solidFill>
                <a:latin typeface="Arial" charset="0"/>
                <a:ea typeface="宋体" pitchFamily="2" charset="-122"/>
              </a:defRPr>
            </a:lvl4pPr>
            <a:lvl5pPr marL="2057400" indent="-228600">
              <a:defRPr sz="1200">
                <a:solidFill>
                  <a:schemeClr val="tx1"/>
                </a:solidFill>
                <a:latin typeface="Arial" charset="0"/>
                <a:ea typeface="宋体" pitchFamily="2" charset="-122"/>
              </a:defRPr>
            </a:lvl5pPr>
            <a:lvl6pPr marL="2514600" indent="-228600" eaLnBrk="0" fontAlgn="base" hangingPunct="0">
              <a:spcBef>
                <a:spcPct val="30000"/>
              </a:spcBef>
              <a:spcAft>
                <a:spcPct val="0"/>
              </a:spcAft>
              <a:defRPr sz="1200">
                <a:solidFill>
                  <a:schemeClr val="tx1"/>
                </a:solidFill>
                <a:latin typeface="Arial" charset="0"/>
                <a:ea typeface="宋体" pitchFamily="2" charset="-122"/>
              </a:defRPr>
            </a:lvl6pPr>
            <a:lvl7pPr marL="2971800" indent="-228600" eaLnBrk="0" fontAlgn="base" hangingPunct="0">
              <a:spcBef>
                <a:spcPct val="30000"/>
              </a:spcBef>
              <a:spcAft>
                <a:spcPct val="0"/>
              </a:spcAft>
              <a:defRPr sz="1200">
                <a:solidFill>
                  <a:schemeClr val="tx1"/>
                </a:solidFill>
                <a:latin typeface="Arial" charset="0"/>
                <a:ea typeface="宋体" pitchFamily="2" charset="-122"/>
              </a:defRPr>
            </a:lvl7pPr>
            <a:lvl8pPr marL="3429000" indent="-228600" eaLnBrk="0" fontAlgn="base" hangingPunct="0">
              <a:spcBef>
                <a:spcPct val="30000"/>
              </a:spcBef>
              <a:spcAft>
                <a:spcPct val="0"/>
              </a:spcAft>
              <a:defRPr sz="1200">
                <a:solidFill>
                  <a:schemeClr val="tx1"/>
                </a:solidFill>
                <a:latin typeface="Arial" charset="0"/>
                <a:ea typeface="宋体" pitchFamily="2" charset="-122"/>
              </a:defRPr>
            </a:lvl8pPr>
            <a:lvl9pPr marL="3886200" indent="-228600" eaLnBrk="0" fontAlgn="base" hangingPunct="0">
              <a:spcBef>
                <a:spcPct val="30000"/>
              </a:spcBef>
              <a:spcAft>
                <a:spcPct val="0"/>
              </a:spcAft>
              <a:defRPr sz="1200">
                <a:solidFill>
                  <a:schemeClr val="tx1"/>
                </a:solidFill>
                <a:latin typeface="Arial" charset="0"/>
                <a:ea typeface="宋体" pitchFamily="2" charset="-122"/>
              </a:defRPr>
            </a:lvl9pPr>
          </a:lstStyle>
          <a:p>
            <a:fld id="{762B3785-2A20-4D33-885C-75E3A0ABB5E7}" type="slidenum">
              <a:rPr lang="en-US" altLang="zh-CN" smtClean="0"/>
              <a:pPr/>
              <a:t>45</a:t>
            </a:fld>
            <a:endParaRPr lang="en-US" altLang="zh-CN" smtClean="0"/>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b="1" smtClean="0"/>
              <a:t>说明：</a:t>
            </a:r>
            <a:r>
              <a:rPr lang="zh-CN" altLang="en-US" smtClean="0"/>
              <a:t>图表初步制作完毕后，可以重新选择数据，也可以重新选择图标的位置，还可以添加和设置某些标签。在办公实践中主要用到“标题”、“图例”两个标签，前者用来设置图表的标题、坐标轴标题等；后者需要确定图表是否带图例以及图例位置的放置。</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宋体" pitchFamily="2" charset="-122"/>
              </a:defRPr>
            </a:lvl1pPr>
            <a:lvl2pPr marL="742950" indent="-285750">
              <a:defRPr sz="1200">
                <a:solidFill>
                  <a:schemeClr val="tx1"/>
                </a:solidFill>
                <a:latin typeface="Arial" charset="0"/>
                <a:ea typeface="宋体" pitchFamily="2" charset="-122"/>
              </a:defRPr>
            </a:lvl2pPr>
            <a:lvl3pPr marL="1143000" indent="-228600">
              <a:defRPr sz="1200">
                <a:solidFill>
                  <a:schemeClr val="tx1"/>
                </a:solidFill>
                <a:latin typeface="Arial" charset="0"/>
                <a:ea typeface="宋体" pitchFamily="2" charset="-122"/>
              </a:defRPr>
            </a:lvl3pPr>
            <a:lvl4pPr marL="1600200" indent="-228600">
              <a:defRPr sz="1200">
                <a:solidFill>
                  <a:schemeClr val="tx1"/>
                </a:solidFill>
                <a:latin typeface="Arial" charset="0"/>
                <a:ea typeface="宋体" pitchFamily="2" charset="-122"/>
              </a:defRPr>
            </a:lvl4pPr>
            <a:lvl5pPr marL="2057400" indent="-228600">
              <a:defRPr sz="1200">
                <a:solidFill>
                  <a:schemeClr val="tx1"/>
                </a:solidFill>
                <a:latin typeface="Arial" charset="0"/>
                <a:ea typeface="宋体" pitchFamily="2" charset="-122"/>
              </a:defRPr>
            </a:lvl5pPr>
            <a:lvl6pPr marL="2514600" indent="-228600" eaLnBrk="0" fontAlgn="base" hangingPunct="0">
              <a:spcBef>
                <a:spcPct val="30000"/>
              </a:spcBef>
              <a:spcAft>
                <a:spcPct val="0"/>
              </a:spcAft>
              <a:defRPr sz="1200">
                <a:solidFill>
                  <a:schemeClr val="tx1"/>
                </a:solidFill>
                <a:latin typeface="Arial" charset="0"/>
                <a:ea typeface="宋体" pitchFamily="2" charset="-122"/>
              </a:defRPr>
            </a:lvl6pPr>
            <a:lvl7pPr marL="2971800" indent="-228600" eaLnBrk="0" fontAlgn="base" hangingPunct="0">
              <a:spcBef>
                <a:spcPct val="30000"/>
              </a:spcBef>
              <a:spcAft>
                <a:spcPct val="0"/>
              </a:spcAft>
              <a:defRPr sz="1200">
                <a:solidFill>
                  <a:schemeClr val="tx1"/>
                </a:solidFill>
                <a:latin typeface="Arial" charset="0"/>
                <a:ea typeface="宋体" pitchFamily="2" charset="-122"/>
              </a:defRPr>
            </a:lvl7pPr>
            <a:lvl8pPr marL="3429000" indent="-228600" eaLnBrk="0" fontAlgn="base" hangingPunct="0">
              <a:spcBef>
                <a:spcPct val="30000"/>
              </a:spcBef>
              <a:spcAft>
                <a:spcPct val="0"/>
              </a:spcAft>
              <a:defRPr sz="1200">
                <a:solidFill>
                  <a:schemeClr val="tx1"/>
                </a:solidFill>
                <a:latin typeface="Arial" charset="0"/>
                <a:ea typeface="宋体" pitchFamily="2" charset="-122"/>
              </a:defRPr>
            </a:lvl8pPr>
            <a:lvl9pPr marL="3886200" indent="-228600" eaLnBrk="0" fontAlgn="base" hangingPunct="0">
              <a:spcBef>
                <a:spcPct val="30000"/>
              </a:spcBef>
              <a:spcAft>
                <a:spcPct val="0"/>
              </a:spcAft>
              <a:defRPr sz="1200">
                <a:solidFill>
                  <a:schemeClr val="tx1"/>
                </a:solidFill>
                <a:latin typeface="Arial" charset="0"/>
                <a:ea typeface="宋体" pitchFamily="2" charset="-122"/>
              </a:defRPr>
            </a:lvl9pPr>
          </a:lstStyle>
          <a:p>
            <a:fld id="{C04C1B19-91B4-40EA-BF26-663ED813DF4A}" type="slidenum">
              <a:rPr lang="en-US" altLang="zh-CN" smtClean="0"/>
              <a:pPr/>
              <a:t>62</a:t>
            </a:fld>
            <a:endParaRPr lang="en-US" altLang="zh-CN" smtClean="0"/>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b="1" smtClean="0"/>
              <a:t>说明：</a:t>
            </a:r>
            <a:r>
              <a:rPr lang="zh-CN" altLang="en-US" smtClean="0"/>
              <a:t>只有选择“保护工作表”后，才会变成撤销保护工作表按钮。在“保护工作表”的对话框中，可以根据自己的需要选择保护的内容和类型，确定保存后再次打开，受保护的项就会起到保护作用，不能进行编辑。</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宋体" pitchFamily="2" charset="-122"/>
              </a:defRPr>
            </a:lvl1pPr>
            <a:lvl2pPr marL="742950" indent="-285750">
              <a:defRPr sz="1200">
                <a:solidFill>
                  <a:schemeClr val="tx1"/>
                </a:solidFill>
                <a:latin typeface="Arial" charset="0"/>
                <a:ea typeface="宋体" pitchFamily="2" charset="-122"/>
              </a:defRPr>
            </a:lvl2pPr>
            <a:lvl3pPr marL="1143000" indent="-228600">
              <a:defRPr sz="1200">
                <a:solidFill>
                  <a:schemeClr val="tx1"/>
                </a:solidFill>
                <a:latin typeface="Arial" charset="0"/>
                <a:ea typeface="宋体" pitchFamily="2" charset="-122"/>
              </a:defRPr>
            </a:lvl3pPr>
            <a:lvl4pPr marL="1600200" indent="-228600">
              <a:defRPr sz="1200">
                <a:solidFill>
                  <a:schemeClr val="tx1"/>
                </a:solidFill>
                <a:latin typeface="Arial" charset="0"/>
                <a:ea typeface="宋体" pitchFamily="2" charset="-122"/>
              </a:defRPr>
            </a:lvl4pPr>
            <a:lvl5pPr marL="2057400" indent="-228600">
              <a:defRPr sz="1200">
                <a:solidFill>
                  <a:schemeClr val="tx1"/>
                </a:solidFill>
                <a:latin typeface="Arial" charset="0"/>
                <a:ea typeface="宋体" pitchFamily="2" charset="-122"/>
              </a:defRPr>
            </a:lvl5pPr>
            <a:lvl6pPr marL="2514600" indent="-228600" eaLnBrk="0" fontAlgn="base" hangingPunct="0">
              <a:spcBef>
                <a:spcPct val="30000"/>
              </a:spcBef>
              <a:spcAft>
                <a:spcPct val="0"/>
              </a:spcAft>
              <a:defRPr sz="1200">
                <a:solidFill>
                  <a:schemeClr val="tx1"/>
                </a:solidFill>
                <a:latin typeface="Arial" charset="0"/>
                <a:ea typeface="宋体" pitchFamily="2" charset="-122"/>
              </a:defRPr>
            </a:lvl6pPr>
            <a:lvl7pPr marL="2971800" indent="-228600" eaLnBrk="0" fontAlgn="base" hangingPunct="0">
              <a:spcBef>
                <a:spcPct val="30000"/>
              </a:spcBef>
              <a:spcAft>
                <a:spcPct val="0"/>
              </a:spcAft>
              <a:defRPr sz="1200">
                <a:solidFill>
                  <a:schemeClr val="tx1"/>
                </a:solidFill>
                <a:latin typeface="Arial" charset="0"/>
                <a:ea typeface="宋体" pitchFamily="2" charset="-122"/>
              </a:defRPr>
            </a:lvl7pPr>
            <a:lvl8pPr marL="3429000" indent="-228600" eaLnBrk="0" fontAlgn="base" hangingPunct="0">
              <a:spcBef>
                <a:spcPct val="30000"/>
              </a:spcBef>
              <a:spcAft>
                <a:spcPct val="0"/>
              </a:spcAft>
              <a:defRPr sz="1200">
                <a:solidFill>
                  <a:schemeClr val="tx1"/>
                </a:solidFill>
                <a:latin typeface="Arial" charset="0"/>
                <a:ea typeface="宋体" pitchFamily="2" charset="-122"/>
              </a:defRPr>
            </a:lvl8pPr>
            <a:lvl9pPr marL="3886200" indent="-228600" eaLnBrk="0" fontAlgn="base" hangingPunct="0">
              <a:spcBef>
                <a:spcPct val="30000"/>
              </a:spcBef>
              <a:spcAft>
                <a:spcPct val="0"/>
              </a:spcAft>
              <a:defRPr sz="1200">
                <a:solidFill>
                  <a:schemeClr val="tx1"/>
                </a:solidFill>
                <a:latin typeface="Arial" charset="0"/>
                <a:ea typeface="宋体" pitchFamily="2" charset="-122"/>
              </a:defRPr>
            </a:lvl9pPr>
          </a:lstStyle>
          <a:p>
            <a:fld id="{303ECCD6-7204-461E-8959-2555AF15B3BB}" type="slidenum">
              <a:rPr lang="en-US" altLang="zh-CN" smtClean="0"/>
              <a:pPr/>
              <a:t>86</a:t>
            </a:fld>
            <a:endParaRPr lang="en-US" altLang="zh-CN" smtClean="0"/>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b="1" smtClean="0"/>
              <a:t>说明：</a:t>
            </a:r>
            <a:r>
              <a:rPr lang="zh-CN" altLang="en-US" smtClean="0"/>
              <a:t>添加工作表也可以一添加多个，方法为：利用</a:t>
            </a:r>
            <a:r>
              <a:rPr lang="en-US" altLang="zh-CN" smtClean="0"/>
              <a:t>【Shift】</a:t>
            </a:r>
            <a:r>
              <a:rPr lang="zh-CN" altLang="en-US" smtClean="0"/>
              <a:t>键或</a:t>
            </a:r>
            <a:r>
              <a:rPr lang="en-US" altLang="zh-CN" smtClean="0"/>
              <a:t>【Ctrl】</a:t>
            </a:r>
            <a:r>
              <a:rPr lang="zh-CN" altLang="en-US" smtClean="0"/>
              <a:t>键选取多个工作表，再右击，选择“插入”命令，则会快速添加与选取个数一样多的工作表。</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宋体" pitchFamily="2" charset="-122"/>
              </a:defRPr>
            </a:lvl1pPr>
            <a:lvl2pPr marL="742950" indent="-285750">
              <a:defRPr sz="1200">
                <a:solidFill>
                  <a:schemeClr val="tx1"/>
                </a:solidFill>
                <a:latin typeface="Arial" charset="0"/>
                <a:ea typeface="宋体" pitchFamily="2" charset="-122"/>
              </a:defRPr>
            </a:lvl2pPr>
            <a:lvl3pPr marL="1143000" indent="-228600">
              <a:defRPr sz="1200">
                <a:solidFill>
                  <a:schemeClr val="tx1"/>
                </a:solidFill>
                <a:latin typeface="Arial" charset="0"/>
                <a:ea typeface="宋体" pitchFamily="2" charset="-122"/>
              </a:defRPr>
            </a:lvl3pPr>
            <a:lvl4pPr marL="1600200" indent="-228600">
              <a:defRPr sz="1200">
                <a:solidFill>
                  <a:schemeClr val="tx1"/>
                </a:solidFill>
                <a:latin typeface="Arial" charset="0"/>
                <a:ea typeface="宋体" pitchFamily="2" charset="-122"/>
              </a:defRPr>
            </a:lvl4pPr>
            <a:lvl5pPr marL="2057400" indent="-228600">
              <a:defRPr sz="1200">
                <a:solidFill>
                  <a:schemeClr val="tx1"/>
                </a:solidFill>
                <a:latin typeface="Arial" charset="0"/>
                <a:ea typeface="宋体" pitchFamily="2" charset="-122"/>
              </a:defRPr>
            </a:lvl5pPr>
            <a:lvl6pPr marL="2514600" indent="-228600" eaLnBrk="0" fontAlgn="base" hangingPunct="0">
              <a:spcBef>
                <a:spcPct val="30000"/>
              </a:spcBef>
              <a:spcAft>
                <a:spcPct val="0"/>
              </a:spcAft>
              <a:defRPr sz="1200">
                <a:solidFill>
                  <a:schemeClr val="tx1"/>
                </a:solidFill>
                <a:latin typeface="Arial" charset="0"/>
                <a:ea typeface="宋体" pitchFamily="2" charset="-122"/>
              </a:defRPr>
            </a:lvl6pPr>
            <a:lvl7pPr marL="2971800" indent="-228600" eaLnBrk="0" fontAlgn="base" hangingPunct="0">
              <a:spcBef>
                <a:spcPct val="30000"/>
              </a:spcBef>
              <a:spcAft>
                <a:spcPct val="0"/>
              </a:spcAft>
              <a:defRPr sz="1200">
                <a:solidFill>
                  <a:schemeClr val="tx1"/>
                </a:solidFill>
                <a:latin typeface="Arial" charset="0"/>
                <a:ea typeface="宋体" pitchFamily="2" charset="-122"/>
              </a:defRPr>
            </a:lvl7pPr>
            <a:lvl8pPr marL="3429000" indent="-228600" eaLnBrk="0" fontAlgn="base" hangingPunct="0">
              <a:spcBef>
                <a:spcPct val="30000"/>
              </a:spcBef>
              <a:spcAft>
                <a:spcPct val="0"/>
              </a:spcAft>
              <a:defRPr sz="1200">
                <a:solidFill>
                  <a:schemeClr val="tx1"/>
                </a:solidFill>
                <a:latin typeface="Arial" charset="0"/>
                <a:ea typeface="宋体" pitchFamily="2" charset="-122"/>
              </a:defRPr>
            </a:lvl8pPr>
            <a:lvl9pPr marL="3886200" indent="-228600" eaLnBrk="0" fontAlgn="base" hangingPunct="0">
              <a:spcBef>
                <a:spcPct val="30000"/>
              </a:spcBef>
              <a:spcAft>
                <a:spcPct val="0"/>
              </a:spcAft>
              <a:defRPr sz="1200">
                <a:solidFill>
                  <a:schemeClr val="tx1"/>
                </a:solidFill>
                <a:latin typeface="Arial" charset="0"/>
                <a:ea typeface="宋体" pitchFamily="2" charset="-122"/>
              </a:defRPr>
            </a:lvl9pPr>
          </a:lstStyle>
          <a:p>
            <a:fld id="{841BCC5F-C44A-4683-A7AA-ED0B102D3E88}" type="slidenum">
              <a:rPr lang="en-US" altLang="zh-CN" smtClean="0"/>
              <a:pPr/>
              <a:t>90</a:t>
            </a:fld>
            <a:endParaRPr lang="en-US" altLang="zh-CN"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b="1" smtClean="0"/>
              <a:t>说明：</a:t>
            </a:r>
            <a:r>
              <a:rPr lang="zh-CN" altLang="en-US" smtClean="0"/>
              <a:t>在</a:t>
            </a:r>
            <a:r>
              <a:rPr lang="en-US" altLang="zh-CN" smtClean="0"/>
              <a:t>Excel</a:t>
            </a:r>
            <a:r>
              <a:rPr lang="zh-CN" altLang="en-US" smtClean="0"/>
              <a:t>中，输入的数据类型一般为常规，常规类型的意思是系统根据用户输入的数据来判断是哪种类型，如数字就默认为数值型等，因此，如果输入的数据和想得到的结果不一致的话，就需要改变单元格的类型。 </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组合 15"/>
          <p:cNvGrpSpPr>
            <a:grpSpLocks/>
          </p:cNvGrpSpPr>
          <p:nvPr/>
        </p:nvGrpSpPr>
        <p:grpSpPr bwMode="auto">
          <a:xfrm>
            <a:off x="-3175" y="4953000"/>
            <a:ext cx="9147175" cy="1911350"/>
            <a:chOff x="-3765" y="4832896"/>
            <a:chExt cx="9147765" cy="2032192"/>
          </a:xfrm>
        </p:grpSpPr>
        <p:sp>
          <p:nvSpPr>
            <p:cNvPr id="6" name="任意多边形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任意多边形 18"/>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8" name="任意多边形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直接连接符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defRPr smtClean="0">
                <a:solidFill>
                  <a:srgbClr val="FFFFFF"/>
                </a:solidFill>
              </a:defRPr>
            </a:lvl1pPr>
            <a:extLst/>
          </a:lstStyle>
          <a:p>
            <a:pPr>
              <a:defRPr/>
            </a:pPr>
            <a:fld id="{99931B91-E34E-4B6D-9BD1-DEBBC255C0C6}" type="datetime1">
              <a:rPr lang="zh-CN" altLang="en-US"/>
              <a:pPr>
                <a:defRPr/>
              </a:pPr>
              <a:t>2014-11-17</a:t>
            </a:fld>
            <a:endParaRPr lang="en-US" altLang="zh-CN"/>
          </a:p>
        </p:txBody>
      </p:sp>
      <p:sp>
        <p:nvSpPr>
          <p:cNvPr id="12" name="页脚占位符 18"/>
          <p:cNvSpPr>
            <a:spLocks noGrp="1"/>
          </p:cNvSpPr>
          <p:nvPr>
            <p:ph type="ftr" sz="quarter" idx="11"/>
          </p:nvPr>
        </p:nvSpPr>
        <p:spPr>
          <a:xfrm>
            <a:off x="755650" y="6408738"/>
            <a:ext cx="5975350" cy="365125"/>
          </a:xfrm>
        </p:spPr>
        <p:txBody>
          <a:bodyPr/>
          <a:lstStyle>
            <a:lvl1pPr>
              <a:defRPr sz="1100" dirty="0" smtClean="0">
                <a:solidFill>
                  <a:schemeClr val="accent1">
                    <a:tint val="20000"/>
                  </a:schemeClr>
                </a:solidFill>
              </a:defRPr>
            </a:lvl1pPr>
            <a:extLst/>
          </a:lstStyle>
          <a:p>
            <a:pPr>
              <a:defRPr/>
            </a:pPr>
            <a:r>
              <a:rPr lang="zh-CN" altLang="en-US"/>
              <a:t>制作人：王惠斌   孟晓峰                                      办公中表格的基本应用</a:t>
            </a:r>
            <a:endParaRPr lang="en-US" altLang="zh-CN"/>
          </a:p>
        </p:txBody>
      </p:sp>
      <p:sp>
        <p:nvSpPr>
          <p:cNvPr id="13" name="灯片编号占位符 26"/>
          <p:cNvSpPr>
            <a:spLocks noGrp="1"/>
          </p:cNvSpPr>
          <p:nvPr>
            <p:ph type="sldNum" sz="quarter" idx="12"/>
          </p:nvPr>
        </p:nvSpPr>
        <p:spPr/>
        <p:txBody>
          <a:bodyPr/>
          <a:lstStyle>
            <a:lvl1pPr>
              <a:defRPr>
                <a:solidFill>
                  <a:srgbClr val="FFFFFF"/>
                </a:solidFill>
              </a:defRPr>
            </a:lvl1pPr>
            <a:extLst/>
          </a:lstStyle>
          <a:p>
            <a:pPr>
              <a:defRPr/>
            </a:pPr>
            <a:fld id="{E04EEE05-FA4D-41DC-B84A-29D9A0A24411}" type="slidenum">
              <a:rPr lang="en-US" altLang="zh-CN"/>
              <a:pPr>
                <a:defRPr/>
              </a:pPr>
              <a:t>‹#›</a:t>
            </a:fld>
            <a:endParaRPr lang="en-US" altLang="zh-CN"/>
          </a:p>
        </p:txBody>
      </p:sp>
    </p:spTree>
    <p:extLst>
      <p:ext uri="{BB962C8B-B14F-4D97-AF65-F5344CB8AC3E}">
        <p14:creationId xmlns:p14="http://schemas.microsoft.com/office/powerpoint/2010/main" val="34354144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B08BFE3F-994F-43AE-B2C4-C4A072F61BA1}" type="datetime1">
              <a:rPr lang="zh-CN" altLang="en-US"/>
              <a:pPr>
                <a:defRPr/>
              </a:pPr>
              <a:t>2014-11-17</a:t>
            </a:fld>
            <a:endParaRPr lang="en-US" altLang="zh-CN" dirty="0"/>
          </a:p>
        </p:txBody>
      </p:sp>
      <p:sp>
        <p:nvSpPr>
          <p:cNvPr id="3" name="页脚占位符 21"/>
          <p:cNvSpPr>
            <a:spLocks noGrp="1"/>
          </p:cNvSpPr>
          <p:nvPr>
            <p:ph type="ftr" sz="quarter" idx="11"/>
          </p:nvPr>
        </p:nvSpPr>
        <p:spPr/>
        <p:txBody>
          <a:bodyPr/>
          <a:lstStyle>
            <a:lvl1pPr>
              <a:defRPr/>
            </a:lvl1pPr>
          </a:lstStyle>
          <a:p>
            <a:pPr>
              <a:defRPr/>
            </a:pPr>
            <a:r>
              <a:rPr lang="zh-CN" altLang="en-US"/>
              <a:t>制作人：王惠斌   孟晓峰                                      办公中表格的基本应用</a:t>
            </a:r>
            <a:endParaRPr lang="en-US" altLang="zh-CN" dirty="0"/>
          </a:p>
        </p:txBody>
      </p:sp>
      <p:sp>
        <p:nvSpPr>
          <p:cNvPr id="4" name="灯片编号占位符 17"/>
          <p:cNvSpPr>
            <a:spLocks noGrp="1"/>
          </p:cNvSpPr>
          <p:nvPr>
            <p:ph type="sldNum" sz="quarter" idx="12"/>
          </p:nvPr>
        </p:nvSpPr>
        <p:spPr/>
        <p:txBody>
          <a:bodyPr/>
          <a:lstStyle>
            <a:lvl1pPr>
              <a:defRPr/>
            </a:lvl1pPr>
          </a:lstStyle>
          <a:p>
            <a:pPr>
              <a:defRPr/>
            </a:pPr>
            <a:fld id="{D1709A0F-A059-4F23-90DE-96705E9EB76E}" type="slidenum">
              <a:rPr lang="en-US" altLang="zh-CN"/>
              <a:pPr>
                <a:defRPr/>
              </a:pPr>
              <a:t>‹#›</a:t>
            </a:fld>
            <a:endParaRPr lang="en-US" altLang="zh-CN"/>
          </a:p>
        </p:txBody>
      </p:sp>
    </p:spTree>
    <p:extLst>
      <p:ext uri="{BB962C8B-B14F-4D97-AF65-F5344CB8AC3E}">
        <p14:creationId xmlns:p14="http://schemas.microsoft.com/office/powerpoint/2010/main" val="33171995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日期占位符 4"/>
          <p:cNvSpPr>
            <a:spLocks noGrp="1"/>
          </p:cNvSpPr>
          <p:nvPr>
            <p:ph type="dt" sz="half" idx="10"/>
          </p:nvPr>
        </p:nvSpPr>
        <p:spPr/>
        <p:txBody>
          <a:bodyPr/>
          <a:lstStyle>
            <a:lvl1pPr>
              <a:defRPr smtClean="0"/>
            </a:lvl1pPr>
            <a:extLst/>
          </a:lstStyle>
          <a:p>
            <a:pPr>
              <a:defRPr/>
            </a:pPr>
            <a:fld id="{2E51D105-EAF0-47C8-BDB4-3A256B88B264}" type="datetime1">
              <a:rPr lang="zh-CN" altLang="en-US"/>
              <a:pPr>
                <a:defRPr/>
              </a:pPr>
              <a:t>2014-11-17</a:t>
            </a:fld>
            <a:endParaRPr lang="en-US" altLang="zh-CN"/>
          </a:p>
        </p:txBody>
      </p:sp>
      <p:sp>
        <p:nvSpPr>
          <p:cNvPr id="6" name="页脚占位符 5"/>
          <p:cNvSpPr>
            <a:spLocks noGrp="1"/>
          </p:cNvSpPr>
          <p:nvPr>
            <p:ph type="ftr" sz="quarter" idx="11"/>
          </p:nvPr>
        </p:nvSpPr>
        <p:spPr/>
        <p:txBody>
          <a:bodyPr/>
          <a:lstStyle>
            <a:lvl1pPr>
              <a:defRPr smtClean="0"/>
            </a:lvl1pPr>
            <a:extLst/>
          </a:lstStyle>
          <a:p>
            <a:pPr>
              <a:defRPr/>
            </a:pPr>
            <a:r>
              <a:rPr lang="zh-CN" altLang="en-US"/>
              <a:t>制作人：王惠斌   孟晓峰                                      办公中表格的基本应用</a:t>
            </a:r>
            <a:endParaRPr lang="en-US" altLang="zh-CN" dirty="0"/>
          </a:p>
        </p:txBody>
      </p:sp>
      <p:sp>
        <p:nvSpPr>
          <p:cNvPr id="7" name="灯片编号占位符 6"/>
          <p:cNvSpPr>
            <a:spLocks noGrp="1"/>
          </p:cNvSpPr>
          <p:nvPr>
            <p:ph type="sldNum" sz="quarter" idx="12"/>
          </p:nvPr>
        </p:nvSpPr>
        <p:spPr/>
        <p:txBody>
          <a:bodyPr/>
          <a:lstStyle>
            <a:lvl1pPr>
              <a:defRPr/>
            </a:lvl1pPr>
            <a:extLst/>
          </a:lstStyle>
          <a:p>
            <a:pPr>
              <a:defRPr/>
            </a:pPr>
            <a:fld id="{B453BD69-F8D8-4B49-B189-C22E059B7220}" type="slidenum">
              <a:rPr lang="en-US" altLang="zh-CN"/>
              <a:pPr>
                <a:defRPr/>
              </a:pPr>
              <a:t>‹#›</a:t>
            </a:fld>
            <a:endParaRPr lang="en-US" altLang="zh-CN"/>
          </a:p>
        </p:txBody>
      </p:sp>
    </p:spTree>
    <p:extLst>
      <p:ext uri="{BB962C8B-B14F-4D97-AF65-F5344CB8AC3E}">
        <p14:creationId xmlns:p14="http://schemas.microsoft.com/office/powerpoint/2010/main" val="3588875506"/>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任意多边形 15"/>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7" name="直角三角形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直接连接符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燕尾形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dirty="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defRPr smtClean="0">
                <a:solidFill>
                  <a:schemeClr val="tx1"/>
                </a:solidFill>
              </a:defRPr>
            </a:lvl1pPr>
            <a:extLst/>
          </a:lstStyle>
          <a:p>
            <a:pPr>
              <a:defRPr/>
            </a:pPr>
            <a:fld id="{824825B9-D78A-4ADD-B3C7-EFEF78650210}" type="datetime1">
              <a:rPr lang="zh-CN" altLang="en-US"/>
              <a:pPr>
                <a:defRPr/>
              </a:pPr>
              <a:t>2014-11-17</a:t>
            </a:fld>
            <a:endParaRPr lang="en-US" altLang="zh-CN"/>
          </a:p>
        </p:txBody>
      </p:sp>
      <p:sp>
        <p:nvSpPr>
          <p:cNvPr id="12" name="页脚占位符 5"/>
          <p:cNvSpPr>
            <a:spLocks noGrp="1"/>
          </p:cNvSpPr>
          <p:nvPr>
            <p:ph type="ftr" sz="quarter" idx="11"/>
          </p:nvPr>
        </p:nvSpPr>
        <p:spPr/>
        <p:txBody>
          <a:bodyPr/>
          <a:lstStyle>
            <a:lvl1pPr>
              <a:defRPr smtClean="0">
                <a:solidFill>
                  <a:schemeClr val="tx1"/>
                </a:solidFill>
              </a:defRPr>
            </a:lvl1pPr>
            <a:extLst/>
          </a:lstStyle>
          <a:p>
            <a:pPr>
              <a:defRPr/>
            </a:pPr>
            <a:r>
              <a:rPr lang="zh-CN" altLang="en-US"/>
              <a:t>制作人：王惠斌   孟晓峰                                      办公中表格的基本应用</a:t>
            </a:r>
            <a:endParaRPr lang="en-US" altLang="zh-CN" dirty="0"/>
          </a:p>
        </p:txBody>
      </p:sp>
      <p:sp>
        <p:nvSpPr>
          <p:cNvPr id="13" name="灯片编号占位符 6"/>
          <p:cNvSpPr>
            <a:spLocks noGrp="1"/>
          </p:cNvSpPr>
          <p:nvPr>
            <p:ph type="sldNum" sz="quarter" idx="12"/>
          </p:nvPr>
        </p:nvSpPr>
        <p:spPr/>
        <p:txBody>
          <a:bodyPr/>
          <a:lstStyle>
            <a:lvl1pPr>
              <a:defRPr>
                <a:solidFill>
                  <a:schemeClr val="tx1"/>
                </a:solidFill>
              </a:defRPr>
            </a:lvl1pPr>
            <a:extLst/>
          </a:lstStyle>
          <a:p>
            <a:pPr>
              <a:defRPr/>
            </a:pPr>
            <a:fld id="{5DECA641-21FF-47B7-9DCD-7049C9F0F17A}" type="slidenum">
              <a:rPr lang="en-US" altLang="zh-CN"/>
              <a:pPr>
                <a:defRPr/>
              </a:pPr>
              <a:t>‹#›</a:t>
            </a:fld>
            <a:endParaRPr lang="en-US" altLang="zh-CN"/>
          </a:p>
        </p:txBody>
      </p:sp>
    </p:spTree>
    <p:extLst>
      <p:ext uri="{BB962C8B-B14F-4D97-AF65-F5344CB8AC3E}">
        <p14:creationId xmlns:p14="http://schemas.microsoft.com/office/powerpoint/2010/main" val="2704933955"/>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9"/>
          <p:cNvSpPr>
            <a:spLocks noGrp="1"/>
          </p:cNvSpPr>
          <p:nvPr>
            <p:ph type="dt" sz="half" idx="10"/>
          </p:nvPr>
        </p:nvSpPr>
        <p:spPr/>
        <p:txBody>
          <a:bodyPr/>
          <a:lstStyle>
            <a:lvl1pPr algn="r">
              <a:defRPr sz="1100" smtClean="0"/>
            </a:lvl1pPr>
          </a:lstStyle>
          <a:p>
            <a:pPr>
              <a:defRPr/>
            </a:pPr>
            <a:fld id="{38F4835F-3ABC-44D9-8DCA-89EF68692AB2}" type="datetime1">
              <a:rPr lang="zh-CN" altLang="en-US"/>
              <a:pPr>
                <a:defRPr/>
              </a:pPr>
              <a:t>2014-11-17</a:t>
            </a:fld>
            <a:endParaRPr lang="en-US" altLang="zh-CN" dirty="0"/>
          </a:p>
        </p:txBody>
      </p:sp>
      <p:sp>
        <p:nvSpPr>
          <p:cNvPr id="5" name="页脚占位符 21"/>
          <p:cNvSpPr>
            <a:spLocks noGrp="1"/>
          </p:cNvSpPr>
          <p:nvPr>
            <p:ph type="ftr" sz="quarter" idx="11"/>
          </p:nvPr>
        </p:nvSpPr>
        <p:spPr>
          <a:xfrm>
            <a:off x="539750" y="6408738"/>
            <a:ext cx="6191250" cy="365125"/>
          </a:xfrm>
        </p:spPr>
        <p:txBody>
          <a:bodyPr/>
          <a:lstStyle>
            <a:lvl1pPr>
              <a:defRPr smtClean="0"/>
            </a:lvl1pPr>
          </a:lstStyle>
          <a:p>
            <a:pPr>
              <a:defRPr/>
            </a:pPr>
            <a:r>
              <a:rPr lang="zh-CN" altLang="en-US"/>
              <a:t>制作人：王惠斌   孟晓峰                                      办公中表格的基本应用</a:t>
            </a:r>
            <a:endParaRPr lang="en-US" altLang="zh-CN" dirty="0"/>
          </a:p>
        </p:txBody>
      </p:sp>
      <p:sp>
        <p:nvSpPr>
          <p:cNvPr id="6" name="灯片编号占位符 17"/>
          <p:cNvSpPr>
            <a:spLocks noGrp="1"/>
          </p:cNvSpPr>
          <p:nvPr>
            <p:ph type="sldNum" sz="quarter" idx="12"/>
          </p:nvPr>
        </p:nvSpPr>
        <p:spPr/>
        <p:txBody>
          <a:bodyPr/>
          <a:lstStyle>
            <a:lvl1pPr>
              <a:defRPr/>
            </a:lvl1pPr>
          </a:lstStyle>
          <a:p>
            <a:pPr>
              <a:defRPr/>
            </a:pPr>
            <a:fld id="{C8EE6AD3-155B-48A3-AB60-A831704D17D0}" type="slidenum">
              <a:rPr lang="en-US" altLang="zh-CN"/>
              <a:pPr>
                <a:defRPr/>
              </a:pPr>
              <a:t>‹#›</a:t>
            </a:fld>
            <a:endParaRPr lang="en-US" altLang="zh-CN"/>
          </a:p>
        </p:txBody>
      </p:sp>
    </p:spTree>
    <p:extLst>
      <p:ext uri="{BB962C8B-B14F-4D97-AF65-F5344CB8AC3E}">
        <p14:creationId xmlns:p14="http://schemas.microsoft.com/office/powerpoint/2010/main" val="75781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9"/>
          <p:cNvSpPr>
            <a:spLocks noGrp="1"/>
          </p:cNvSpPr>
          <p:nvPr>
            <p:ph type="dt" sz="half" idx="10"/>
          </p:nvPr>
        </p:nvSpPr>
        <p:spPr/>
        <p:txBody>
          <a:bodyPr/>
          <a:lstStyle>
            <a:lvl1pPr>
              <a:defRPr sz="1100" smtClean="0"/>
            </a:lvl1pPr>
          </a:lstStyle>
          <a:p>
            <a:pPr>
              <a:defRPr/>
            </a:pPr>
            <a:fld id="{3770F246-8CA2-4F35-A8FC-F474C613BB86}" type="datetime1">
              <a:rPr lang="zh-CN" altLang="en-US"/>
              <a:pPr>
                <a:defRPr/>
              </a:pPr>
              <a:t>2014-11-17</a:t>
            </a:fld>
            <a:endParaRPr lang="en-US" altLang="zh-CN" dirty="0"/>
          </a:p>
        </p:txBody>
      </p:sp>
      <p:sp>
        <p:nvSpPr>
          <p:cNvPr id="5" name="页脚占位符 21"/>
          <p:cNvSpPr>
            <a:spLocks noGrp="1"/>
          </p:cNvSpPr>
          <p:nvPr>
            <p:ph type="ftr" sz="quarter" idx="11"/>
          </p:nvPr>
        </p:nvSpPr>
        <p:spPr>
          <a:xfrm>
            <a:off x="755650" y="6408738"/>
            <a:ext cx="5975350" cy="365125"/>
          </a:xfrm>
        </p:spPr>
        <p:txBody>
          <a:bodyPr/>
          <a:lstStyle>
            <a:lvl1pPr>
              <a:defRPr smtClean="0"/>
            </a:lvl1pPr>
          </a:lstStyle>
          <a:p>
            <a:pPr>
              <a:defRPr/>
            </a:pPr>
            <a:r>
              <a:rPr lang="zh-CN" altLang="en-US"/>
              <a:t>制作人：王惠斌   孟晓峰                                      办公中表格的基本应用</a:t>
            </a:r>
            <a:endParaRPr lang="en-US" altLang="zh-CN" dirty="0"/>
          </a:p>
        </p:txBody>
      </p:sp>
      <p:sp>
        <p:nvSpPr>
          <p:cNvPr id="6" name="灯片编号占位符 17"/>
          <p:cNvSpPr>
            <a:spLocks noGrp="1"/>
          </p:cNvSpPr>
          <p:nvPr>
            <p:ph type="sldNum" sz="quarter" idx="12"/>
          </p:nvPr>
        </p:nvSpPr>
        <p:spPr/>
        <p:txBody>
          <a:bodyPr/>
          <a:lstStyle>
            <a:lvl1pPr>
              <a:defRPr/>
            </a:lvl1pPr>
          </a:lstStyle>
          <a:p>
            <a:pPr>
              <a:defRPr/>
            </a:pPr>
            <a:fld id="{524C12D1-F974-458A-AA7B-8C74F144E90B}" type="slidenum">
              <a:rPr lang="en-US" altLang="zh-CN"/>
              <a:pPr>
                <a:defRPr/>
              </a:pPr>
              <a:t>‹#›</a:t>
            </a:fld>
            <a:endParaRPr lang="en-US" altLang="zh-CN"/>
          </a:p>
        </p:txBody>
      </p:sp>
    </p:spTree>
    <p:extLst>
      <p:ext uri="{BB962C8B-B14F-4D97-AF65-F5344CB8AC3E}">
        <p14:creationId xmlns:p14="http://schemas.microsoft.com/office/powerpoint/2010/main" val="3540679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1D43450-D19A-4A22-9B41-A912264F7C7E}" type="datetime1">
              <a:rPr lang="zh-CN" altLang="en-US"/>
              <a:pPr>
                <a:defRPr/>
              </a:pPr>
              <a:t>2014-11-17</a:t>
            </a:fld>
            <a:endParaRPr lang="zh-CN" altLang="en-US"/>
          </a:p>
        </p:txBody>
      </p:sp>
      <p:sp>
        <p:nvSpPr>
          <p:cNvPr id="5" name="页脚占位符 4"/>
          <p:cNvSpPr>
            <a:spLocks noGrp="1"/>
          </p:cNvSpPr>
          <p:nvPr>
            <p:ph type="ftr" sz="quarter" idx="11"/>
          </p:nvPr>
        </p:nvSpPr>
        <p:spPr/>
        <p:txBody>
          <a:bodyPr/>
          <a:lstStyle>
            <a:lvl1pPr>
              <a:defRPr/>
            </a:lvl1pPr>
          </a:lstStyle>
          <a:p>
            <a:pPr>
              <a:defRPr/>
            </a:pPr>
            <a:r>
              <a:rPr lang="zh-CN" altLang="en-US"/>
              <a:t>制作人：王惠斌   孟晓峰                                      办公中表格的基本应用</a:t>
            </a:r>
          </a:p>
        </p:txBody>
      </p:sp>
      <p:sp>
        <p:nvSpPr>
          <p:cNvPr id="6" name="灯片编号占位符 5"/>
          <p:cNvSpPr>
            <a:spLocks noGrp="1"/>
          </p:cNvSpPr>
          <p:nvPr>
            <p:ph type="sldNum" sz="quarter" idx="12"/>
          </p:nvPr>
        </p:nvSpPr>
        <p:spPr/>
        <p:txBody>
          <a:bodyPr/>
          <a:lstStyle>
            <a:lvl1pPr>
              <a:defRPr/>
            </a:lvl1pPr>
          </a:lstStyle>
          <a:p>
            <a:pPr>
              <a:defRPr/>
            </a:pPr>
            <a:fld id="{DBAFCD08-43E5-4CA8-BDAD-985C133A5C03}" type="slidenum">
              <a:rPr lang="zh-CN" altLang="en-US"/>
              <a:pPr>
                <a:defRPr/>
              </a:pPr>
              <a:t>‹#›</a:t>
            </a:fld>
            <a:endParaRPr lang="zh-CN" altLang="en-US"/>
          </a:p>
        </p:txBody>
      </p:sp>
    </p:spTree>
    <p:extLst>
      <p:ext uri="{BB962C8B-B14F-4D97-AF65-F5344CB8AC3E}">
        <p14:creationId xmlns:p14="http://schemas.microsoft.com/office/powerpoint/2010/main" val="38406596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38FD666-4F5B-4807-88DC-D291DF2EE27C}" type="datetime1">
              <a:rPr lang="zh-CN" altLang="en-US"/>
              <a:pPr>
                <a:defRPr/>
              </a:pPr>
              <a:t>2014-11-17</a:t>
            </a:fld>
            <a:endParaRPr lang="zh-CN" altLang="en-US"/>
          </a:p>
        </p:txBody>
      </p:sp>
      <p:sp>
        <p:nvSpPr>
          <p:cNvPr id="5" name="页脚占位符 4"/>
          <p:cNvSpPr>
            <a:spLocks noGrp="1"/>
          </p:cNvSpPr>
          <p:nvPr>
            <p:ph type="ftr" sz="quarter" idx="11"/>
          </p:nvPr>
        </p:nvSpPr>
        <p:spPr/>
        <p:txBody>
          <a:bodyPr/>
          <a:lstStyle>
            <a:lvl1pPr>
              <a:defRPr/>
            </a:lvl1pPr>
          </a:lstStyle>
          <a:p>
            <a:pPr>
              <a:defRPr/>
            </a:pPr>
            <a:r>
              <a:rPr lang="zh-CN" altLang="en-US"/>
              <a:t>制作人：王惠斌   孟晓峰                                      办公中表格的基本应用</a:t>
            </a:r>
          </a:p>
        </p:txBody>
      </p:sp>
      <p:sp>
        <p:nvSpPr>
          <p:cNvPr id="6" name="灯片编号占位符 5"/>
          <p:cNvSpPr>
            <a:spLocks noGrp="1"/>
          </p:cNvSpPr>
          <p:nvPr>
            <p:ph type="sldNum" sz="quarter" idx="12"/>
          </p:nvPr>
        </p:nvSpPr>
        <p:spPr/>
        <p:txBody>
          <a:bodyPr/>
          <a:lstStyle>
            <a:lvl1pPr>
              <a:defRPr/>
            </a:lvl1pPr>
          </a:lstStyle>
          <a:p>
            <a:pPr>
              <a:defRPr/>
            </a:pPr>
            <a:fld id="{C278300F-560F-4BC7-8FBD-5B9C322CE027}" type="slidenum">
              <a:rPr lang="zh-CN" altLang="en-US"/>
              <a:pPr>
                <a:defRPr/>
              </a:pPr>
              <a:t>‹#›</a:t>
            </a:fld>
            <a:endParaRPr lang="zh-CN" altLang="en-US"/>
          </a:p>
        </p:txBody>
      </p:sp>
    </p:spTree>
    <p:extLst>
      <p:ext uri="{BB962C8B-B14F-4D97-AF65-F5344CB8AC3E}">
        <p14:creationId xmlns:p14="http://schemas.microsoft.com/office/powerpoint/2010/main" val="2050349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712F726D-7D2B-49F0-BFBC-44555D0655DE}" type="datetime1">
              <a:rPr lang="zh-CN" altLang="en-US"/>
              <a:pPr>
                <a:defRPr/>
              </a:pPr>
              <a:t>2014-11-17</a:t>
            </a:fld>
            <a:endParaRPr lang="zh-CN" altLang="en-US"/>
          </a:p>
        </p:txBody>
      </p:sp>
      <p:sp>
        <p:nvSpPr>
          <p:cNvPr id="5" name="页脚占位符 4"/>
          <p:cNvSpPr>
            <a:spLocks noGrp="1"/>
          </p:cNvSpPr>
          <p:nvPr>
            <p:ph type="ftr" sz="quarter" idx="11"/>
          </p:nvPr>
        </p:nvSpPr>
        <p:spPr/>
        <p:txBody>
          <a:bodyPr/>
          <a:lstStyle>
            <a:lvl1pPr>
              <a:defRPr/>
            </a:lvl1pPr>
          </a:lstStyle>
          <a:p>
            <a:pPr>
              <a:defRPr/>
            </a:pPr>
            <a:r>
              <a:rPr lang="zh-CN" altLang="en-US"/>
              <a:t>制作人：王惠斌   孟晓峰                                      办公中表格的基本应用</a:t>
            </a:r>
          </a:p>
        </p:txBody>
      </p:sp>
      <p:sp>
        <p:nvSpPr>
          <p:cNvPr id="6" name="灯片编号占位符 5"/>
          <p:cNvSpPr>
            <a:spLocks noGrp="1"/>
          </p:cNvSpPr>
          <p:nvPr>
            <p:ph type="sldNum" sz="quarter" idx="12"/>
          </p:nvPr>
        </p:nvSpPr>
        <p:spPr/>
        <p:txBody>
          <a:bodyPr/>
          <a:lstStyle>
            <a:lvl1pPr>
              <a:defRPr/>
            </a:lvl1pPr>
          </a:lstStyle>
          <a:p>
            <a:pPr>
              <a:defRPr/>
            </a:pPr>
            <a:fld id="{B5725C87-32F4-45C4-A0C4-0A88FC64C9B9}" type="slidenum">
              <a:rPr lang="zh-CN" altLang="en-US"/>
              <a:pPr>
                <a:defRPr/>
              </a:pPr>
              <a:t>‹#›</a:t>
            </a:fld>
            <a:endParaRPr lang="zh-CN" altLang="en-US"/>
          </a:p>
        </p:txBody>
      </p:sp>
    </p:spTree>
    <p:extLst>
      <p:ext uri="{BB962C8B-B14F-4D97-AF65-F5344CB8AC3E}">
        <p14:creationId xmlns:p14="http://schemas.microsoft.com/office/powerpoint/2010/main" val="16268344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16DED6E7-BCD1-4EFE-BBA4-ECAB62A60A97}" type="datetime1">
              <a:rPr lang="zh-CN" altLang="en-US"/>
              <a:pPr>
                <a:defRPr/>
              </a:pPr>
              <a:t>2014-11-17</a:t>
            </a:fld>
            <a:endParaRPr lang="zh-CN" altLang="en-US"/>
          </a:p>
        </p:txBody>
      </p:sp>
      <p:sp>
        <p:nvSpPr>
          <p:cNvPr id="6" name="页脚占位符 5"/>
          <p:cNvSpPr>
            <a:spLocks noGrp="1"/>
          </p:cNvSpPr>
          <p:nvPr>
            <p:ph type="ftr" sz="quarter" idx="11"/>
          </p:nvPr>
        </p:nvSpPr>
        <p:spPr/>
        <p:txBody>
          <a:bodyPr/>
          <a:lstStyle>
            <a:lvl1pPr>
              <a:defRPr/>
            </a:lvl1pPr>
          </a:lstStyle>
          <a:p>
            <a:pPr>
              <a:defRPr/>
            </a:pPr>
            <a:r>
              <a:rPr lang="zh-CN" altLang="en-US"/>
              <a:t>制作人：王惠斌   孟晓峰                                      办公中表格的基本应用</a:t>
            </a:r>
          </a:p>
        </p:txBody>
      </p:sp>
      <p:sp>
        <p:nvSpPr>
          <p:cNvPr id="7" name="灯片编号占位符 6"/>
          <p:cNvSpPr>
            <a:spLocks noGrp="1"/>
          </p:cNvSpPr>
          <p:nvPr>
            <p:ph type="sldNum" sz="quarter" idx="12"/>
          </p:nvPr>
        </p:nvSpPr>
        <p:spPr/>
        <p:txBody>
          <a:bodyPr/>
          <a:lstStyle>
            <a:lvl1pPr>
              <a:defRPr/>
            </a:lvl1pPr>
          </a:lstStyle>
          <a:p>
            <a:pPr>
              <a:defRPr/>
            </a:pPr>
            <a:fld id="{B6715947-D0EE-4A2D-96FF-383AB4F65316}" type="slidenum">
              <a:rPr lang="zh-CN" altLang="en-US"/>
              <a:pPr>
                <a:defRPr/>
              </a:pPr>
              <a:t>‹#›</a:t>
            </a:fld>
            <a:endParaRPr lang="zh-CN" altLang="en-US"/>
          </a:p>
        </p:txBody>
      </p:sp>
    </p:spTree>
    <p:extLst>
      <p:ext uri="{BB962C8B-B14F-4D97-AF65-F5344CB8AC3E}">
        <p14:creationId xmlns:p14="http://schemas.microsoft.com/office/powerpoint/2010/main" val="17331137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5275890D-DC71-4BD2-9D1A-62A87E37C129}" type="datetime1">
              <a:rPr lang="zh-CN" altLang="en-US"/>
              <a:pPr>
                <a:defRPr/>
              </a:pPr>
              <a:t>2014-11-17</a:t>
            </a:fld>
            <a:endParaRPr lang="zh-CN" altLang="en-US"/>
          </a:p>
        </p:txBody>
      </p:sp>
      <p:sp>
        <p:nvSpPr>
          <p:cNvPr id="8" name="页脚占位符 7"/>
          <p:cNvSpPr>
            <a:spLocks noGrp="1"/>
          </p:cNvSpPr>
          <p:nvPr>
            <p:ph type="ftr" sz="quarter" idx="11"/>
          </p:nvPr>
        </p:nvSpPr>
        <p:spPr/>
        <p:txBody>
          <a:bodyPr/>
          <a:lstStyle>
            <a:lvl1pPr>
              <a:defRPr/>
            </a:lvl1pPr>
          </a:lstStyle>
          <a:p>
            <a:pPr>
              <a:defRPr/>
            </a:pPr>
            <a:r>
              <a:rPr lang="zh-CN" altLang="en-US"/>
              <a:t>制作人：王惠斌   孟晓峰                                      办公中表格的基本应用</a:t>
            </a:r>
          </a:p>
        </p:txBody>
      </p:sp>
      <p:sp>
        <p:nvSpPr>
          <p:cNvPr id="9" name="灯片编号占位符 8"/>
          <p:cNvSpPr>
            <a:spLocks noGrp="1"/>
          </p:cNvSpPr>
          <p:nvPr>
            <p:ph type="sldNum" sz="quarter" idx="12"/>
          </p:nvPr>
        </p:nvSpPr>
        <p:spPr/>
        <p:txBody>
          <a:bodyPr/>
          <a:lstStyle>
            <a:lvl1pPr>
              <a:defRPr/>
            </a:lvl1pPr>
          </a:lstStyle>
          <a:p>
            <a:pPr>
              <a:defRPr/>
            </a:pPr>
            <a:fld id="{B819EEC5-8598-48DA-B694-1857F245C7EC}" type="slidenum">
              <a:rPr lang="zh-CN" altLang="en-US"/>
              <a:pPr>
                <a:defRPr/>
              </a:pPr>
              <a:t>‹#›</a:t>
            </a:fld>
            <a:endParaRPr lang="zh-CN" altLang="en-US"/>
          </a:p>
        </p:txBody>
      </p:sp>
    </p:spTree>
    <p:extLst>
      <p:ext uri="{BB962C8B-B14F-4D97-AF65-F5344CB8AC3E}">
        <p14:creationId xmlns:p14="http://schemas.microsoft.com/office/powerpoint/2010/main" val="1416283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9"/>
          <p:cNvSpPr>
            <a:spLocks noGrp="1"/>
          </p:cNvSpPr>
          <p:nvPr>
            <p:ph type="dt" sz="half" idx="10"/>
          </p:nvPr>
        </p:nvSpPr>
        <p:spPr/>
        <p:txBody>
          <a:bodyPr/>
          <a:lstStyle>
            <a:lvl1pPr>
              <a:defRPr/>
            </a:lvl1pPr>
          </a:lstStyle>
          <a:p>
            <a:pPr>
              <a:defRPr/>
            </a:pPr>
            <a:fld id="{0B1B0F81-E9E0-47A6-BFAA-4D314CA858B1}" type="datetime1">
              <a:rPr lang="zh-CN" altLang="en-US"/>
              <a:pPr>
                <a:defRPr/>
              </a:pPr>
              <a:t>2014-11-17</a:t>
            </a:fld>
            <a:endParaRPr lang="en-US" altLang="zh-CN" dirty="0"/>
          </a:p>
        </p:txBody>
      </p:sp>
      <p:sp>
        <p:nvSpPr>
          <p:cNvPr id="4" name="页脚占位符 21"/>
          <p:cNvSpPr>
            <a:spLocks noGrp="1"/>
          </p:cNvSpPr>
          <p:nvPr>
            <p:ph type="ftr" sz="quarter" idx="11"/>
          </p:nvPr>
        </p:nvSpPr>
        <p:spPr/>
        <p:txBody>
          <a:bodyPr/>
          <a:lstStyle>
            <a:lvl1pPr>
              <a:defRPr/>
            </a:lvl1pPr>
          </a:lstStyle>
          <a:p>
            <a:pPr>
              <a:defRPr/>
            </a:pPr>
            <a:r>
              <a:rPr lang="zh-CN" altLang="en-US"/>
              <a:t>制作人：王惠斌   孟晓峰                                      办公中表格的基本应用</a:t>
            </a:r>
            <a:endParaRPr lang="en-US" altLang="zh-CN" dirty="0"/>
          </a:p>
        </p:txBody>
      </p:sp>
      <p:sp>
        <p:nvSpPr>
          <p:cNvPr id="5" name="灯片编号占位符 17"/>
          <p:cNvSpPr>
            <a:spLocks noGrp="1"/>
          </p:cNvSpPr>
          <p:nvPr>
            <p:ph type="sldNum" sz="quarter" idx="12"/>
          </p:nvPr>
        </p:nvSpPr>
        <p:spPr/>
        <p:txBody>
          <a:bodyPr/>
          <a:lstStyle>
            <a:lvl1pPr>
              <a:defRPr/>
            </a:lvl1pPr>
          </a:lstStyle>
          <a:p>
            <a:pPr>
              <a:defRPr/>
            </a:pPr>
            <a:fld id="{9DD74269-62FC-4484-AE7C-64AB5F853EB8}" type="slidenum">
              <a:rPr lang="en-US" altLang="zh-CN"/>
              <a:pPr>
                <a:defRPr/>
              </a:pPr>
              <a:t>‹#›</a:t>
            </a:fld>
            <a:endParaRPr lang="en-US" altLang="zh-CN"/>
          </a:p>
        </p:txBody>
      </p:sp>
    </p:spTree>
    <p:extLst>
      <p:ext uri="{BB962C8B-B14F-4D97-AF65-F5344CB8AC3E}">
        <p14:creationId xmlns:p14="http://schemas.microsoft.com/office/powerpoint/2010/main" val="936500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D4D0ACC4-00BE-4568-9298-6F35D72FE477}" type="datetime1">
              <a:rPr lang="zh-CN" altLang="en-US"/>
              <a:pPr>
                <a:defRPr/>
              </a:pPr>
              <a:t>2014-11-17</a:t>
            </a:fld>
            <a:endParaRPr lang="zh-CN" altLang="en-US"/>
          </a:p>
        </p:txBody>
      </p:sp>
      <p:sp>
        <p:nvSpPr>
          <p:cNvPr id="4" name="页脚占位符 3"/>
          <p:cNvSpPr>
            <a:spLocks noGrp="1"/>
          </p:cNvSpPr>
          <p:nvPr>
            <p:ph type="ftr" sz="quarter" idx="11"/>
          </p:nvPr>
        </p:nvSpPr>
        <p:spPr/>
        <p:txBody>
          <a:bodyPr/>
          <a:lstStyle>
            <a:lvl1pPr>
              <a:defRPr/>
            </a:lvl1pPr>
          </a:lstStyle>
          <a:p>
            <a:pPr>
              <a:defRPr/>
            </a:pPr>
            <a:r>
              <a:rPr lang="zh-CN" altLang="en-US"/>
              <a:t>制作人：王惠斌   孟晓峰                                      办公中表格的基本应用</a:t>
            </a:r>
          </a:p>
        </p:txBody>
      </p:sp>
      <p:sp>
        <p:nvSpPr>
          <p:cNvPr id="5" name="灯片编号占位符 4"/>
          <p:cNvSpPr>
            <a:spLocks noGrp="1"/>
          </p:cNvSpPr>
          <p:nvPr>
            <p:ph type="sldNum" sz="quarter" idx="12"/>
          </p:nvPr>
        </p:nvSpPr>
        <p:spPr/>
        <p:txBody>
          <a:bodyPr/>
          <a:lstStyle>
            <a:lvl1pPr>
              <a:defRPr/>
            </a:lvl1pPr>
          </a:lstStyle>
          <a:p>
            <a:pPr>
              <a:defRPr/>
            </a:pPr>
            <a:fld id="{BE7E8DAC-DD71-40FE-AD2E-9609D7ABBC17}" type="slidenum">
              <a:rPr lang="zh-CN" altLang="en-US"/>
              <a:pPr>
                <a:defRPr/>
              </a:pPr>
              <a:t>‹#›</a:t>
            </a:fld>
            <a:endParaRPr lang="zh-CN" altLang="en-US"/>
          </a:p>
        </p:txBody>
      </p:sp>
    </p:spTree>
    <p:extLst>
      <p:ext uri="{BB962C8B-B14F-4D97-AF65-F5344CB8AC3E}">
        <p14:creationId xmlns:p14="http://schemas.microsoft.com/office/powerpoint/2010/main" val="27480249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9910413D-4535-4C2C-9EF8-14B5833920BF}" type="datetime1">
              <a:rPr lang="zh-CN" altLang="en-US"/>
              <a:pPr>
                <a:defRPr/>
              </a:pPr>
              <a:t>2014-11-17</a:t>
            </a:fld>
            <a:endParaRPr lang="zh-CN" altLang="en-US"/>
          </a:p>
        </p:txBody>
      </p:sp>
      <p:sp>
        <p:nvSpPr>
          <p:cNvPr id="3" name="页脚占位符 2"/>
          <p:cNvSpPr>
            <a:spLocks noGrp="1"/>
          </p:cNvSpPr>
          <p:nvPr>
            <p:ph type="ftr" sz="quarter" idx="11"/>
          </p:nvPr>
        </p:nvSpPr>
        <p:spPr/>
        <p:txBody>
          <a:bodyPr/>
          <a:lstStyle>
            <a:lvl1pPr>
              <a:defRPr/>
            </a:lvl1pPr>
          </a:lstStyle>
          <a:p>
            <a:pPr>
              <a:defRPr/>
            </a:pPr>
            <a:r>
              <a:rPr lang="zh-CN" altLang="en-US"/>
              <a:t>制作人：王惠斌   孟晓峰                                      办公中表格的基本应用</a:t>
            </a:r>
          </a:p>
        </p:txBody>
      </p:sp>
      <p:sp>
        <p:nvSpPr>
          <p:cNvPr id="4" name="灯片编号占位符 3"/>
          <p:cNvSpPr>
            <a:spLocks noGrp="1"/>
          </p:cNvSpPr>
          <p:nvPr>
            <p:ph type="sldNum" sz="quarter" idx="12"/>
          </p:nvPr>
        </p:nvSpPr>
        <p:spPr/>
        <p:txBody>
          <a:bodyPr/>
          <a:lstStyle>
            <a:lvl1pPr>
              <a:defRPr/>
            </a:lvl1pPr>
          </a:lstStyle>
          <a:p>
            <a:pPr>
              <a:defRPr/>
            </a:pPr>
            <a:fld id="{A7512438-383E-4F67-8F4D-0A8681F0CE57}" type="slidenum">
              <a:rPr lang="zh-CN" altLang="en-US"/>
              <a:pPr>
                <a:defRPr/>
              </a:pPr>
              <a:t>‹#›</a:t>
            </a:fld>
            <a:endParaRPr lang="zh-CN" altLang="en-US"/>
          </a:p>
        </p:txBody>
      </p:sp>
    </p:spTree>
    <p:extLst>
      <p:ext uri="{BB962C8B-B14F-4D97-AF65-F5344CB8AC3E}">
        <p14:creationId xmlns:p14="http://schemas.microsoft.com/office/powerpoint/2010/main" val="8196703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F453DF3E-A500-4D2C-A238-ADE4AA290519}" type="datetime1">
              <a:rPr lang="zh-CN" altLang="en-US"/>
              <a:pPr>
                <a:defRPr/>
              </a:pPr>
              <a:t>2014-11-17</a:t>
            </a:fld>
            <a:endParaRPr lang="zh-CN" altLang="en-US"/>
          </a:p>
        </p:txBody>
      </p:sp>
      <p:sp>
        <p:nvSpPr>
          <p:cNvPr id="6" name="页脚占位符 5"/>
          <p:cNvSpPr>
            <a:spLocks noGrp="1"/>
          </p:cNvSpPr>
          <p:nvPr>
            <p:ph type="ftr" sz="quarter" idx="11"/>
          </p:nvPr>
        </p:nvSpPr>
        <p:spPr/>
        <p:txBody>
          <a:bodyPr/>
          <a:lstStyle>
            <a:lvl1pPr>
              <a:defRPr/>
            </a:lvl1pPr>
          </a:lstStyle>
          <a:p>
            <a:pPr>
              <a:defRPr/>
            </a:pPr>
            <a:r>
              <a:rPr lang="zh-CN" altLang="en-US"/>
              <a:t>制作人：王惠斌   孟晓峰                                      办公中表格的基本应用</a:t>
            </a:r>
          </a:p>
        </p:txBody>
      </p:sp>
      <p:sp>
        <p:nvSpPr>
          <p:cNvPr id="7" name="灯片编号占位符 6"/>
          <p:cNvSpPr>
            <a:spLocks noGrp="1"/>
          </p:cNvSpPr>
          <p:nvPr>
            <p:ph type="sldNum" sz="quarter" idx="12"/>
          </p:nvPr>
        </p:nvSpPr>
        <p:spPr/>
        <p:txBody>
          <a:bodyPr/>
          <a:lstStyle>
            <a:lvl1pPr>
              <a:defRPr/>
            </a:lvl1pPr>
          </a:lstStyle>
          <a:p>
            <a:pPr>
              <a:defRPr/>
            </a:pPr>
            <a:fld id="{D85A553C-A152-4596-BFB8-C0F6F934788E}" type="slidenum">
              <a:rPr lang="zh-CN" altLang="en-US"/>
              <a:pPr>
                <a:defRPr/>
              </a:pPr>
              <a:t>‹#›</a:t>
            </a:fld>
            <a:endParaRPr lang="zh-CN" altLang="en-US"/>
          </a:p>
        </p:txBody>
      </p:sp>
    </p:spTree>
    <p:extLst>
      <p:ext uri="{BB962C8B-B14F-4D97-AF65-F5344CB8AC3E}">
        <p14:creationId xmlns:p14="http://schemas.microsoft.com/office/powerpoint/2010/main" val="38924187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8B1168D3-51D1-4C67-A17E-F950BA49171E}" type="datetime1">
              <a:rPr lang="zh-CN" altLang="en-US"/>
              <a:pPr>
                <a:defRPr/>
              </a:pPr>
              <a:t>2014-11-17</a:t>
            </a:fld>
            <a:endParaRPr lang="zh-CN" altLang="en-US"/>
          </a:p>
        </p:txBody>
      </p:sp>
      <p:sp>
        <p:nvSpPr>
          <p:cNvPr id="6" name="页脚占位符 5"/>
          <p:cNvSpPr>
            <a:spLocks noGrp="1"/>
          </p:cNvSpPr>
          <p:nvPr>
            <p:ph type="ftr" sz="quarter" idx="11"/>
          </p:nvPr>
        </p:nvSpPr>
        <p:spPr/>
        <p:txBody>
          <a:bodyPr/>
          <a:lstStyle>
            <a:lvl1pPr>
              <a:defRPr/>
            </a:lvl1pPr>
          </a:lstStyle>
          <a:p>
            <a:pPr>
              <a:defRPr/>
            </a:pPr>
            <a:r>
              <a:rPr lang="zh-CN" altLang="en-US"/>
              <a:t>制作人：王惠斌   孟晓峰                                      办公中表格的基本应用</a:t>
            </a:r>
          </a:p>
        </p:txBody>
      </p:sp>
      <p:sp>
        <p:nvSpPr>
          <p:cNvPr id="7" name="灯片编号占位符 6"/>
          <p:cNvSpPr>
            <a:spLocks noGrp="1"/>
          </p:cNvSpPr>
          <p:nvPr>
            <p:ph type="sldNum" sz="quarter" idx="12"/>
          </p:nvPr>
        </p:nvSpPr>
        <p:spPr/>
        <p:txBody>
          <a:bodyPr/>
          <a:lstStyle>
            <a:lvl1pPr>
              <a:defRPr/>
            </a:lvl1pPr>
          </a:lstStyle>
          <a:p>
            <a:pPr>
              <a:defRPr/>
            </a:pPr>
            <a:fld id="{2ECC0282-8514-4459-91C4-2D1663910FC9}" type="slidenum">
              <a:rPr lang="zh-CN" altLang="en-US"/>
              <a:pPr>
                <a:defRPr/>
              </a:pPr>
              <a:t>‹#›</a:t>
            </a:fld>
            <a:endParaRPr lang="zh-CN" altLang="en-US"/>
          </a:p>
        </p:txBody>
      </p:sp>
    </p:spTree>
    <p:extLst>
      <p:ext uri="{BB962C8B-B14F-4D97-AF65-F5344CB8AC3E}">
        <p14:creationId xmlns:p14="http://schemas.microsoft.com/office/powerpoint/2010/main" val="9104463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2D24C54-D78B-4D0F-9901-E76780D09446}" type="datetime1">
              <a:rPr lang="zh-CN" altLang="en-US"/>
              <a:pPr>
                <a:defRPr/>
              </a:pPr>
              <a:t>2014-11-17</a:t>
            </a:fld>
            <a:endParaRPr lang="zh-CN" altLang="en-US"/>
          </a:p>
        </p:txBody>
      </p:sp>
      <p:sp>
        <p:nvSpPr>
          <p:cNvPr id="5" name="页脚占位符 4"/>
          <p:cNvSpPr>
            <a:spLocks noGrp="1"/>
          </p:cNvSpPr>
          <p:nvPr>
            <p:ph type="ftr" sz="quarter" idx="11"/>
          </p:nvPr>
        </p:nvSpPr>
        <p:spPr/>
        <p:txBody>
          <a:bodyPr/>
          <a:lstStyle>
            <a:lvl1pPr>
              <a:defRPr/>
            </a:lvl1pPr>
          </a:lstStyle>
          <a:p>
            <a:pPr>
              <a:defRPr/>
            </a:pPr>
            <a:r>
              <a:rPr lang="zh-CN" altLang="en-US"/>
              <a:t>制作人：王惠斌   孟晓峰                                      办公中表格的基本应用</a:t>
            </a:r>
          </a:p>
        </p:txBody>
      </p:sp>
      <p:sp>
        <p:nvSpPr>
          <p:cNvPr id="6" name="灯片编号占位符 5"/>
          <p:cNvSpPr>
            <a:spLocks noGrp="1"/>
          </p:cNvSpPr>
          <p:nvPr>
            <p:ph type="sldNum" sz="quarter" idx="12"/>
          </p:nvPr>
        </p:nvSpPr>
        <p:spPr/>
        <p:txBody>
          <a:bodyPr/>
          <a:lstStyle>
            <a:lvl1pPr>
              <a:defRPr/>
            </a:lvl1pPr>
          </a:lstStyle>
          <a:p>
            <a:pPr>
              <a:defRPr/>
            </a:pPr>
            <a:fld id="{3561EA31-C25B-4569-86BC-3D36B02C69EC}" type="slidenum">
              <a:rPr lang="zh-CN" altLang="en-US"/>
              <a:pPr>
                <a:defRPr/>
              </a:pPr>
              <a:t>‹#›</a:t>
            </a:fld>
            <a:endParaRPr lang="zh-CN" altLang="en-US"/>
          </a:p>
        </p:txBody>
      </p:sp>
    </p:spTree>
    <p:extLst>
      <p:ext uri="{BB962C8B-B14F-4D97-AF65-F5344CB8AC3E}">
        <p14:creationId xmlns:p14="http://schemas.microsoft.com/office/powerpoint/2010/main" val="42906159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4BB1686-CF86-479A-B77E-2D0CD9CB43A9}" type="datetime1">
              <a:rPr lang="zh-CN" altLang="en-US"/>
              <a:pPr>
                <a:defRPr/>
              </a:pPr>
              <a:t>2014-11-17</a:t>
            </a:fld>
            <a:endParaRPr lang="zh-CN" altLang="en-US"/>
          </a:p>
        </p:txBody>
      </p:sp>
      <p:sp>
        <p:nvSpPr>
          <p:cNvPr id="5" name="页脚占位符 4"/>
          <p:cNvSpPr>
            <a:spLocks noGrp="1"/>
          </p:cNvSpPr>
          <p:nvPr>
            <p:ph type="ftr" sz="quarter" idx="11"/>
          </p:nvPr>
        </p:nvSpPr>
        <p:spPr/>
        <p:txBody>
          <a:bodyPr/>
          <a:lstStyle>
            <a:lvl1pPr>
              <a:defRPr/>
            </a:lvl1pPr>
          </a:lstStyle>
          <a:p>
            <a:pPr>
              <a:defRPr/>
            </a:pPr>
            <a:r>
              <a:rPr lang="zh-CN" altLang="en-US"/>
              <a:t>制作人：王惠斌   孟晓峰                                      办公中表格的基本应用</a:t>
            </a:r>
          </a:p>
        </p:txBody>
      </p:sp>
      <p:sp>
        <p:nvSpPr>
          <p:cNvPr id="6" name="灯片编号占位符 5"/>
          <p:cNvSpPr>
            <a:spLocks noGrp="1"/>
          </p:cNvSpPr>
          <p:nvPr>
            <p:ph type="sldNum" sz="quarter" idx="12"/>
          </p:nvPr>
        </p:nvSpPr>
        <p:spPr/>
        <p:txBody>
          <a:bodyPr/>
          <a:lstStyle>
            <a:lvl1pPr>
              <a:defRPr/>
            </a:lvl1pPr>
          </a:lstStyle>
          <a:p>
            <a:pPr>
              <a:defRPr/>
            </a:pPr>
            <a:fld id="{D1B5A482-09B9-410F-9439-80F71706E21F}" type="slidenum">
              <a:rPr lang="zh-CN" altLang="en-US"/>
              <a:pPr>
                <a:defRPr/>
              </a:pPr>
              <a:t>‹#›</a:t>
            </a:fld>
            <a:endParaRPr lang="zh-CN" altLang="en-US"/>
          </a:p>
        </p:txBody>
      </p:sp>
    </p:spTree>
    <p:extLst>
      <p:ext uri="{BB962C8B-B14F-4D97-AF65-F5344CB8AC3E}">
        <p14:creationId xmlns:p14="http://schemas.microsoft.com/office/powerpoint/2010/main" val="26078025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9"/>
          <p:cNvSpPr>
            <a:spLocks noGrp="1"/>
          </p:cNvSpPr>
          <p:nvPr>
            <p:ph type="dt" sz="half" idx="10"/>
          </p:nvPr>
        </p:nvSpPr>
        <p:spPr/>
        <p:txBody>
          <a:bodyPr/>
          <a:lstStyle>
            <a:lvl1pPr>
              <a:defRPr/>
            </a:lvl1pPr>
          </a:lstStyle>
          <a:p>
            <a:pPr>
              <a:defRPr/>
            </a:pPr>
            <a:fld id="{3A9B530A-6194-4590-9440-97E821F51E08}" type="datetime1">
              <a:rPr lang="zh-CN" altLang="en-US"/>
              <a:pPr>
                <a:defRPr/>
              </a:pPr>
              <a:t>2014-11-17</a:t>
            </a:fld>
            <a:endParaRPr lang="en-US" altLang="zh-CN" dirty="0"/>
          </a:p>
        </p:txBody>
      </p:sp>
      <p:sp>
        <p:nvSpPr>
          <p:cNvPr id="4" name="页脚占位符 21"/>
          <p:cNvSpPr>
            <a:spLocks noGrp="1"/>
          </p:cNvSpPr>
          <p:nvPr>
            <p:ph type="ftr" sz="quarter" idx="11"/>
          </p:nvPr>
        </p:nvSpPr>
        <p:spPr/>
        <p:txBody>
          <a:bodyPr/>
          <a:lstStyle>
            <a:lvl1pPr>
              <a:defRPr/>
            </a:lvl1pPr>
          </a:lstStyle>
          <a:p>
            <a:pPr>
              <a:defRPr/>
            </a:pPr>
            <a:r>
              <a:rPr lang="zh-CN" altLang="en-US"/>
              <a:t>制作人：王惠斌   孟晓峰                                      办公中表格的基本应用</a:t>
            </a:r>
            <a:endParaRPr lang="en-US" altLang="zh-CN" dirty="0"/>
          </a:p>
        </p:txBody>
      </p:sp>
      <p:sp>
        <p:nvSpPr>
          <p:cNvPr id="5" name="灯片编号占位符 17"/>
          <p:cNvSpPr>
            <a:spLocks noGrp="1"/>
          </p:cNvSpPr>
          <p:nvPr>
            <p:ph type="sldNum" sz="quarter" idx="12"/>
          </p:nvPr>
        </p:nvSpPr>
        <p:spPr/>
        <p:txBody>
          <a:bodyPr/>
          <a:lstStyle>
            <a:lvl1pPr>
              <a:defRPr/>
            </a:lvl1pPr>
          </a:lstStyle>
          <a:p>
            <a:pPr>
              <a:defRPr/>
            </a:pPr>
            <a:fld id="{EB491BE3-3787-4ACD-87EE-02A5036133F8}" type="slidenum">
              <a:rPr lang="en-US" altLang="zh-CN"/>
              <a:pPr>
                <a:defRPr/>
              </a:pPr>
              <a:t>‹#›</a:t>
            </a:fld>
            <a:endParaRPr lang="en-US" altLang="zh-CN"/>
          </a:p>
        </p:txBody>
      </p:sp>
    </p:spTree>
    <p:extLst>
      <p:ext uri="{BB962C8B-B14F-4D97-AF65-F5344CB8AC3E}">
        <p14:creationId xmlns:p14="http://schemas.microsoft.com/office/powerpoint/2010/main" val="4010323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9"/>
          <p:cNvSpPr>
            <a:spLocks noGrp="1"/>
          </p:cNvSpPr>
          <p:nvPr>
            <p:ph type="dt" sz="half" idx="10"/>
          </p:nvPr>
        </p:nvSpPr>
        <p:spPr/>
        <p:txBody>
          <a:bodyPr/>
          <a:lstStyle>
            <a:lvl1pPr>
              <a:defRPr/>
            </a:lvl1pPr>
          </a:lstStyle>
          <a:p>
            <a:pPr>
              <a:defRPr/>
            </a:pPr>
            <a:fld id="{B4CDB441-A39B-4B89-BC21-232099ED6F60}" type="datetime1">
              <a:rPr lang="zh-CN" altLang="en-US"/>
              <a:pPr>
                <a:defRPr/>
              </a:pPr>
              <a:t>2014-11-17</a:t>
            </a:fld>
            <a:endParaRPr lang="en-US" altLang="zh-CN" dirty="0"/>
          </a:p>
        </p:txBody>
      </p:sp>
      <p:sp>
        <p:nvSpPr>
          <p:cNvPr id="4" name="页脚占位符 21"/>
          <p:cNvSpPr>
            <a:spLocks noGrp="1"/>
          </p:cNvSpPr>
          <p:nvPr>
            <p:ph type="ftr" sz="quarter" idx="11"/>
          </p:nvPr>
        </p:nvSpPr>
        <p:spPr/>
        <p:txBody>
          <a:bodyPr/>
          <a:lstStyle>
            <a:lvl1pPr>
              <a:defRPr/>
            </a:lvl1pPr>
          </a:lstStyle>
          <a:p>
            <a:pPr>
              <a:defRPr/>
            </a:pPr>
            <a:r>
              <a:rPr lang="zh-CN" altLang="en-US"/>
              <a:t>制作人：王惠斌   孟晓峰                                      办公中表格的基本应用</a:t>
            </a:r>
            <a:endParaRPr lang="en-US" altLang="zh-CN" dirty="0"/>
          </a:p>
        </p:txBody>
      </p:sp>
      <p:sp>
        <p:nvSpPr>
          <p:cNvPr id="5" name="灯片编号占位符 17"/>
          <p:cNvSpPr>
            <a:spLocks noGrp="1"/>
          </p:cNvSpPr>
          <p:nvPr>
            <p:ph type="sldNum" sz="quarter" idx="12"/>
          </p:nvPr>
        </p:nvSpPr>
        <p:spPr/>
        <p:txBody>
          <a:bodyPr/>
          <a:lstStyle>
            <a:lvl1pPr>
              <a:defRPr/>
            </a:lvl1pPr>
          </a:lstStyle>
          <a:p>
            <a:pPr>
              <a:defRPr/>
            </a:pPr>
            <a:fld id="{CD89AF18-75C0-44DD-AEF7-50A68E5C0CB2}" type="slidenum">
              <a:rPr lang="en-US" altLang="zh-CN"/>
              <a:pPr>
                <a:defRPr/>
              </a:pPr>
              <a:t>‹#›</a:t>
            </a:fld>
            <a:endParaRPr lang="en-US" altLang="zh-CN"/>
          </a:p>
        </p:txBody>
      </p:sp>
    </p:spTree>
    <p:extLst>
      <p:ext uri="{BB962C8B-B14F-4D97-AF65-F5344CB8AC3E}">
        <p14:creationId xmlns:p14="http://schemas.microsoft.com/office/powerpoint/2010/main" val="10232413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a:lvl1pPr>
          </a:lstStyle>
          <a:p>
            <a:pPr>
              <a:defRPr/>
            </a:pPr>
            <a:fld id="{F407C39C-E4B9-40A2-8C4B-CEA2C2C9EF1D}" type="datetime1">
              <a:rPr lang="zh-CN" altLang="en-US"/>
              <a:pPr>
                <a:defRPr/>
              </a:pPr>
              <a:t>2014-11-17</a:t>
            </a:fld>
            <a:endParaRPr lang="en-US" altLang="zh-CN" dirty="0"/>
          </a:p>
        </p:txBody>
      </p:sp>
      <p:sp>
        <p:nvSpPr>
          <p:cNvPr id="5" name="页脚占位符 21"/>
          <p:cNvSpPr>
            <a:spLocks noGrp="1"/>
          </p:cNvSpPr>
          <p:nvPr>
            <p:ph type="ftr" sz="quarter" idx="11"/>
          </p:nvPr>
        </p:nvSpPr>
        <p:spPr/>
        <p:txBody>
          <a:bodyPr/>
          <a:lstStyle>
            <a:lvl1pPr>
              <a:defRPr/>
            </a:lvl1pPr>
          </a:lstStyle>
          <a:p>
            <a:pPr>
              <a:defRPr/>
            </a:pPr>
            <a:r>
              <a:rPr lang="zh-CN" altLang="en-US"/>
              <a:t>制作人：王惠斌   孟晓峰                                      办公中表格的基本应用</a:t>
            </a:r>
            <a:endParaRPr lang="en-US" altLang="zh-CN" dirty="0"/>
          </a:p>
        </p:txBody>
      </p:sp>
      <p:sp>
        <p:nvSpPr>
          <p:cNvPr id="6" name="灯片编号占位符 17"/>
          <p:cNvSpPr>
            <a:spLocks noGrp="1"/>
          </p:cNvSpPr>
          <p:nvPr>
            <p:ph type="sldNum" sz="quarter" idx="12"/>
          </p:nvPr>
        </p:nvSpPr>
        <p:spPr/>
        <p:txBody>
          <a:bodyPr/>
          <a:lstStyle>
            <a:lvl1pPr>
              <a:defRPr/>
            </a:lvl1pPr>
          </a:lstStyle>
          <a:p>
            <a:pPr>
              <a:defRPr/>
            </a:pPr>
            <a:fld id="{326F97C4-992B-45FD-88F9-6B46CA007D7B}" type="slidenum">
              <a:rPr lang="en-US" altLang="zh-CN"/>
              <a:pPr>
                <a:defRPr/>
              </a:pPr>
              <a:t>‹#›</a:t>
            </a:fld>
            <a:endParaRPr lang="en-US" altLang="zh-CN"/>
          </a:p>
        </p:txBody>
      </p:sp>
    </p:spTree>
    <p:extLst>
      <p:ext uri="{BB962C8B-B14F-4D97-AF65-F5344CB8AC3E}">
        <p14:creationId xmlns:p14="http://schemas.microsoft.com/office/powerpoint/2010/main" val="3327755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燕尾形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smtClean="0"/>
            </a:lvl1pPr>
            <a:extLst/>
          </a:lstStyle>
          <a:p>
            <a:pPr>
              <a:defRPr/>
            </a:pPr>
            <a:fld id="{BD05F1D1-B35E-4AD1-9239-C7F36C333969}" type="datetime1">
              <a:rPr lang="zh-CN" altLang="en-US"/>
              <a:pPr>
                <a:defRPr/>
              </a:pPr>
              <a:t>2014-11-17</a:t>
            </a:fld>
            <a:endParaRPr lang="en-US" altLang="zh-CN"/>
          </a:p>
        </p:txBody>
      </p:sp>
      <p:sp>
        <p:nvSpPr>
          <p:cNvPr id="7" name="页脚占位符 4"/>
          <p:cNvSpPr>
            <a:spLocks noGrp="1"/>
          </p:cNvSpPr>
          <p:nvPr>
            <p:ph type="ftr" sz="quarter" idx="11"/>
          </p:nvPr>
        </p:nvSpPr>
        <p:spPr/>
        <p:txBody>
          <a:bodyPr/>
          <a:lstStyle>
            <a:lvl1pPr>
              <a:defRPr smtClean="0"/>
            </a:lvl1pPr>
            <a:extLst/>
          </a:lstStyle>
          <a:p>
            <a:pPr>
              <a:defRPr/>
            </a:pPr>
            <a:r>
              <a:rPr lang="zh-CN" altLang="en-US"/>
              <a:t>制作人：王惠斌   孟晓峰                                      办公中表格的基本应用</a:t>
            </a:r>
            <a:endParaRPr lang="en-US" altLang="zh-CN" dirty="0"/>
          </a:p>
        </p:txBody>
      </p:sp>
      <p:sp>
        <p:nvSpPr>
          <p:cNvPr id="8" name="灯片编号占位符 5"/>
          <p:cNvSpPr>
            <a:spLocks noGrp="1"/>
          </p:cNvSpPr>
          <p:nvPr>
            <p:ph type="sldNum" sz="quarter" idx="12"/>
          </p:nvPr>
        </p:nvSpPr>
        <p:spPr/>
        <p:txBody>
          <a:bodyPr/>
          <a:lstStyle>
            <a:lvl1pPr>
              <a:defRPr/>
            </a:lvl1pPr>
            <a:extLst/>
          </a:lstStyle>
          <a:p>
            <a:pPr>
              <a:defRPr/>
            </a:pPr>
            <a:fld id="{EEC67D6D-591D-4205-AF7F-2863FD04AE6A}" type="slidenum">
              <a:rPr lang="en-US" altLang="zh-CN"/>
              <a:pPr>
                <a:defRPr/>
              </a:pPr>
              <a:t>‹#›</a:t>
            </a:fld>
            <a:endParaRPr lang="en-US" altLang="zh-CN"/>
          </a:p>
        </p:txBody>
      </p:sp>
    </p:spTree>
    <p:extLst>
      <p:ext uri="{BB962C8B-B14F-4D97-AF65-F5344CB8AC3E}">
        <p14:creationId xmlns:p14="http://schemas.microsoft.com/office/powerpoint/2010/main" val="3203432929"/>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defRPr smtClean="0"/>
            </a:lvl1pPr>
            <a:extLst/>
          </a:lstStyle>
          <a:p>
            <a:pPr>
              <a:defRPr/>
            </a:pPr>
            <a:fld id="{D5D2EE44-EA4D-4608-B039-AAAE8098C54F}" type="datetime1">
              <a:rPr lang="zh-CN" altLang="en-US"/>
              <a:pPr>
                <a:defRPr/>
              </a:pPr>
              <a:t>2014-11-17</a:t>
            </a:fld>
            <a:endParaRPr lang="en-US" altLang="zh-CN"/>
          </a:p>
        </p:txBody>
      </p:sp>
      <p:sp>
        <p:nvSpPr>
          <p:cNvPr id="6" name="页脚占位符 5"/>
          <p:cNvSpPr>
            <a:spLocks noGrp="1"/>
          </p:cNvSpPr>
          <p:nvPr>
            <p:ph type="ftr" sz="quarter" idx="11"/>
          </p:nvPr>
        </p:nvSpPr>
        <p:spPr/>
        <p:txBody>
          <a:bodyPr/>
          <a:lstStyle>
            <a:lvl1pPr>
              <a:defRPr smtClean="0"/>
            </a:lvl1pPr>
            <a:extLst/>
          </a:lstStyle>
          <a:p>
            <a:pPr>
              <a:defRPr/>
            </a:pPr>
            <a:r>
              <a:rPr lang="zh-CN" altLang="en-US"/>
              <a:t>制作人：王惠斌   孟晓峰                                      办公中表格的基本应用</a:t>
            </a:r>
            <a:endParaRPr lang="en-US" altLang="zh-CN" dirty="0"/>
          </a:p>
        </p:txBody>
      </p:sp>
      <p:sp>
        <p:nvSpPr>
          <p:cNvPr id="7" name="灯片编号占位符 6"/>
          <p:cNvSpPr>
            <a:spLocks noGrp="1"/>
          </p:cNvSpPr>
          <p:nvPr>
            <p:ph type="sldNum" sz="quarter" idx="12"/>
          </p:nvPr>
        </p:nvSpPr>
        <p:spPr/>
        <p:txBody>
          <a:bodyPr/>
          <a:lstStyle>
            <a:lvl1pPr>
              <a:defRPr/>
            </a:lvl1pPr>
            <a:extLst/>
          </a:lstStyle>
          <a:p>
            <a:pPr>
              <a:defRPr/>
            </a:pPr>
            <a:fld id="{EAE7A11B-01EE-4B4A-BE53-D388B22A8D8B}" type="slidenum">
              <a:rPr lang="en-US" altLang="zh-CN"/>
              <a:pPr>
                <a:defRPr/>
              </a:pPr>
              <a:t>‹#›</a:t>
            </a:fld>
            <a:endParaRPr lang="en-US" altLang="zh-CN"/>
          </a:p>
        </p:txBody>
      </p:sp>
    </p:spTree>
    <p:extLst>
      <p:ext uri="{BB962C8B-B14F-4D97-AF65-F5344CB8AC3E}">
        <p14:creationId xmlns:p14="http://schemas.microsoft.com/office/powerpoint/2010/main" val="2757951830"/>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defRPr smtClean="0"/>
            </a:lvl1pPr>
            <a:extLst/>
          </a:lstStyle>
          <a:p>
            <a:pPr>
              <a:defRPr/>
            </a:pPr>
            <a:fld id="{3A352846-2737-41BE-B3AA-F47DB0C82CDD}" type="datetime1">
              <a:rPr lang="zh-CN" altLang="en-US"/>
              <a:pPr>
                <a:defRPr/>
              </a:pPr>
              <a:t>2014-11-17</a:t>
            </a:fld>
            <a:endParaRPr lang="en-US" altLang="zh-CN"/>
          </a:p>
        </p:txBody>
      </p:sp>
      <p:sp>
        <p:nvSpPr>
          <p:cNvPr id="8" name="页脚占位符 7"/>
          <p:cNvSpPr>
            <a:spLocks noGrp="1"/>
          </p:cNvSpPr>
          <p:nvPr>
            <p:ph type="ftr" sz="quarter" idx="11"/>
          </p:nvPr>
        </p:nvSpPr>
        <p:spPr/>
        <p:txBody>
          <a:bodyPr/>
          <a:lstStyle>
            <a:lvl1pPr>
              <a:defRPr smtClean="0"/>
            </a:lvl1pPr>
            <a:extLst/>
          </a:lstStyle>
          <a:p>
            <a:pPr>
              <a:defRPr/>
            </a:pPr>
            <a:r>
              <a:rPr lang="zh-CN" altLang="en-US"/>
              <a:t>制作人：王惠斌   孟晓峰                                      办公中表格的基本应用</a:t>
            </a:r>
            <a:endParaRPr lang="en-US" altLang="zh-CN" dirty="0"/>
          </a:p>
        </p:txBody>
      </p:sp>
      <p:sp>
        <p:nvSpPr>
          <p:cNvPr id="9" name="灯片编号占位符 8"/>
          <p:cNvSpPr>
            <a:spLocks noGrp="1"/>
          </p:cNvSpPr>
          <p:nvPr>
            <p:ph type="sldNum" sz="quarter" idx="12"/>
          </p:nvPr>
        </p:nvSpPr>
        <p:spPr/>
        <p:txBody>
          <a:bodyPr/>
          <a:lstStyle>
            <a:lvl1pPr>
              <a:defRPr/>
            </a:lvl1pPr>
            <a:extLst/>
          </a:lstStyle>
          <a:p>
            <a:pPr>
              <a:defRPr/>
            </a:pPr>
            <a:fld id="{6B67999C-1D8D-4EF8-B47D-F591EB5CEBAD}" type="slidenum">
              <a:rPr lang="en-US" altLang="zh-CN"/>
              <a:pPr>
                <a:defRPr/>
              </a:pPr>
              <a:t>‹#›</a:t>
            </a:fld>
            <a:endParaRPr lang="en-US" altLang="zh-CN"/>
          </a:p>
        </p:txBody>
      </p:sp>
    </p:spTree>
    <p:extLst>
      <p:ext uri="{BB962C8B-B14F-4D97-AF65-F5344CB8AC3E}">
        <p14:creationId xmlns:p14="http://schemas.microsoft.com/office/powerpoint/2010/main" val="2054862259"/>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smtClean="0"/>
            </a:lvl1pPr>
            <a:extLst/>
          </a:lstStyle>
          <a:p>
            <a:pPr>
              <a:defRPr/>
            </a:pPr>
            <a:fld id="{AED373E9-61F7-4B7C-8B16-0596E760BF4D}" type="datetime1">
              <a:rPr lang="zh-CN" altLang="en-US"/>
              <a:pPr>
                <a:defRPr/>
              </a:pPr>
              <a:t>2014-11-17</a:t>
            </a:fld>
            <a:endParaRPr lang="en-US" altLang="zh-CN"/>
          </a:p>
        </p:txBody>
      </p:sp>
      <p:sp>
        <p:nvSpPr>
          <p:cNvPr id="4" name="页脚占位符 3"/>
          <p:cNvSpPr>
            <a:spLocks noGrp="1"/>
          </p:cNvSpPr>
          <p:nvPr>
            <p:ph type="ftr" sz="quarter" idx="11"/>
          </p:nvPr>
        </p:nvSpPr>
        <p:spPr/>
        <p:txBody>
          <a:bodyPr/>
          <a:lstStyle>
            <a:lvl1pPr>
              <a:defRPr smtClean="0"/>
            </a:lvl1pPr>
            <a:extLst/>
          </a:lstStyle>
          <a:p>
            <a:pPr>
              <a:defRPr/>
            </a:pPr>
            <a:r>
              <a:rPr lang="zh-CN" altLang="en-US"/>
              <a:t>制作人：王惠斌   孟晓峰                                      办公中表格的基本应用</a:t>
            </a:r>
            <a:endParaRPr lang="en-US" altLang="zh-CN" dirty="0"/>
          </a:p>
        </p:txBody>
      </p:sp>
      <p:sp>
        <p:nvSpPr>
          <p:cNvPr id="5" name="灯片编号占位符 4"/>
          <p:cNvSpPr>
            <a:spLocks noGrp="1"/>
          </p:cNvSpPr>
          <p:nvPr>
            <p:ph type="sldNum" sz="quarter" idx="12"/>
          </p:nvPr>
        </p:nvSpPr>
        <p:spPr/>
        <p:txBody>
          <a:bodyPr/>
          <a:lstStyle>
            <a:lvl1pPr>
              <a:defRPr/>
            </a:lvl1pPr>
            <a:extLst/>
          </a:lstStyle>
          <a:p>
            <a:pPr>
              <a:defRPr/>
            </a:pPr>
            <a:fld id="{FC63FC45-2F10-46F4-916A-579582F39519}" type="slidenum">
              <a:rPr lang="en-US" altLang="zh-CN"/>
              <a:pPr>
                <a:defRPr/>
              </a:pPr>
              <a:t>‹#›</a:t>
            </a:fld>
            <a:endParaRPr lang="en-US" altLang="zh-CN"/>
          </a:p>
        </p:txBody>
      </p:sp>
    </p:spTree>
    <p:extLst>
      <p:ext uri="{BB962C8B-B14F-4D97-AF65-F5344CB8AC3E}">
        <p14:creationId xmlns:p14="http://schemas.microsoft.com/office/powerpoint/2010/main" val="3169876538"/>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027" name="任意多边形 11"/>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14" name="直角三角形 13"/>
          <p:cNvSpPr>
            <a:spLocks/>
          </p:cNvSpPr>
          <p:nvPr/>
        </p:nvSpPr>
        <p:spPr bwMode="auto">
          <a:xfrm>
            <a:off x="-6042" y="5791253"/>
            <a:ext cx="3402314" cy="1080868"/>
          </a:xfrm>
          <a:prstGeom prst="rtTriangle">
            <a:avLst/>
          </a:prstGeom>
          <a:blipFill>
            <a:blip r:embed="rId16"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r" eaLnBrk="1" latinLnBrk="0" hangingPunct="1">
              <a:defRPr kumimoji="0" sz="1000" smtClean="0">
                <a:solidFill>
                  <a:schemeClr val="tx1"/>
                </a:solidFill>
              </a:defRPr>
            </a:lvl1pPr>
            <a:extLst/>
          </a:lstStyle>
          <a:p>
            <a:pPr>
              <a:defRPr/>
            </a:pPr>
            <a:fld id="{F006371E-EB88-4F13-9DDF-303D3D25D33E}" type="datetime1">
              <a:rPr lang="zh-CN" altLang="en-US"/>
              <a:pPr>
                <a:defRPr/>
              </a:pPr>
              <a:t>2014-11-17</a:t>
            </a:fld>
            <a:endParaRPr lang="en-US" altLang="zh-CN" dirty="0"/>
          </a:p>
        </p:txBody>
      </p:sp>
      <p:sp>
        <p:nvSpPr>
          <p:cNvPr id="22" name="页脚占位符 21"/>
          <p:cNvSpPr>
            <a:spLocks noGrp="1"/>
          </p:cNvSpPr>
          <p:nvPr>
            <p:ph type="ftr" sz="quarter" idx="3"/>
          </p:nvPr>
        </p:nvSpPr>
        <p:spPr>
          <a:xfrm>
            <a:off x="479425" y="6416675"/>
            <a:ext cx="6119813" cy="365125"/>
          </a:xfrm>
          <a:prstGeom prst="rect">
            <a:avLst/>
          </a:prstGeom>
        </p:spPr>
        <p:txBody>
          <a:bodyPr vert="horz" anchor="b"/>
          <a:lstStyle>
            <a:lvl1pPr algn="l" eaLnBrk="1" latinLnBrk="0" hangingPunct="1">
              <a:defRPr kumimoji="0" sz="1000" smtClean="0">
                <a:solidFill>
                  <a:schemeClr val="tx1"/>
                </a:solidFill>
              </a:defRPr>
            </a:lvl1pPr>
            <a:extLst/>
          </a:lstStyle>
          <a:p>
            <a:pPr>
              <a:defRPr/>
            </a:pPr>
            <a:r>
              <a:rPr lang="zh-CN" altLang="en-US"/>
              <a:t>制作人：王惠斌   孟晓峰                                      办公中表格的基本应用</a:t>
            </a:r>
            <a:endParaRPr lang="en-US" altLang="zh-CN" dirty="0"/>
          </a:p>
        </p:txBody>
      </p:sp>
      <p:sp>
        <p:nvSpPr>
          <p:cNvPr id="18" name="灯片编号占位符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3A9BF75A-601B-4433-A912-A50E604DD7F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63" r:id="rId1"/>
    <p:sldLayoutId id="2147483758" r:id="rId2"/>
    <p:sldLayoutId id="2147483759" r:id="rId3"/>
    <p:sldLayoutId id="2147483760" r:id="rId4"/>
    <p:sldLayoutId id="2147483761" r:id="rId5"/>
    <p:sldLayoutId id="2147483764" r:id="rId6"/>
    <p:sldLayoutId id="2147483765" r:id="rId7"/>
    <p:sldLayoutId id="2147483766" r:id="rId8"/>
    <p:sldLayoutId id="2147483767" r:id="rId9"/>
    <p:sldLayoutId id="2147483762" r:id="rId10"/>
    <p:sldLayoutId id="2147483768" r:id="rId11"/>
    <p:sldLayoutId id="2147483769" r:id="rId12"/>
    <p:sldLayoutId id="2147483770" r:id="rId13"/>
    <p:sldLayoutId id="2147483771" r:id="rId14"/>
  </p:sldLayoutIdLst>
  <p:hf sldNum="0" hdr="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2pPr>
      <a:lvl3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3pPr>
      <a:lvl4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4pPr>
      <a:lvl5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5pPr>
      <a:lvl6pPr marL="457200" algn="l" rtl="0" fontAlgn="base">
        <a:spcBef>
          <a:spcPct val="0"/>
        </a:spcBef>
        <a:spcAft>
          <a:spcPct val="0"/>
        </a:spcAft>
        <a:defRPr sz="4100" b="1">
          <a:solidFill>
            <a:schemeClr val="tx2"/>
          </a:solidFill>
          <a:latin typeface="Lucida Sans Unicode" pitchFamily="34" charset="0"/>
          <a:ea typeface="黑体" pitchFamily="2" charset="-122"/>
        </a:defRPr>
      </a:lvl6pPr>
      <a:lvl7pPr marL="914400" algn="l" rtl="0" fontAlgn="base">
        <a:spcBef>
          <a:spcPct val="0"/>
        </a:spcBef>
        <a:spcAft>
          <a:spcPct val="0"/>
        </a:spcAft>
        <a:defRPr sz="4100" b="1">
          <a:solidFill>
            <a:schemeClr val="tx2"/>
          </a:solidFill>
          <a:latin typeface="Lucida Sans Unicode" pitchFamily="34" charset="0"/>
          <a:ea typeface="黑体" pitchFamily="2" charset="-122"/>
        </a:defRPr>
      </a:lvl7pPr>
      <a:lvl8pPr marL="1371600" algn="l" rtl="0" fontAlgn="base">
        <a:spcBef>
          <a:spcPct val="0"/>
        </a:spcBef>
        <a:spcAft>
          <a:spcPct val="0"/>
        </a:spcAft>
        <a:defRPr sz="4100" b="1">
          <a:solidFill>
            <a:schemeClr val="tx2"/>
          </a:solidFill>
          <a:latin typeface="Lucida Sans Unicode" pitchFamily="34" charset="0"/>
          <a:ea typeface="黑体" pitchFamily="2" charset="-122"/>
        </a:defRPr>
      </a:lvl8pPr>
      <a:lvl9pPr marL="1828800" algn="l" rtl="0" fontAlgn="base">
        <a:spcBef>
          <a:spcPct val="0"/>
        </a:spcBef>
        <a:spcAft>
          <a:spcPct val="0"/>
        </a:spcAft>
        <a:defRPr sz="4100" b="1">
          <a:solidFill>
            <a:schemeClr val="tx2"/>
          </a:solidFill>
          <a:latin typeface="Lucida Sans Unicode" pitchFamily="34" charset="0"/>
          <a:ea typeface="黑体" pitchFamily="2" charset="-122"/>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fld id="{D08FB4C9-41DF-4D55-9EEE-269107355229}" type="datetime1">
              <a:rPr lang="zh-CN" altLang="en-US"/>
              <a:pPr>
                <a:defRPr/>
              </a:pPr>
              <a:t>2014-11-17</a:t>
            </a:fld>
            <a:endParaRPr lang="zh-CN" altLang="en-US" dirty="0"/>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smtClean="0">
                <a:solidFill>
                  <a:schemeClr val="tx1">
                    <a:tint val="75000"/>
                  </a:schemeClr>
                </a:solidFill>
              </a:defRPr>
            </a:lvl1pPr>
          </a:lstStyle>
          <a:p>
            <a:pPr>
              <a:defRPr/>
            </a:pPr>
            <a:r>
              <a:rPr lang="zh-CN" altLang="en-US"/>
              <a:t>制作人：王惠斌   孟晓峰                                      办公中表格的基本应用</a:t>
            </a:r>
            <a:endParaRPr lang="zh-CN" altLang="en-US" dirty="0"/>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E807B6A3-03D9-4FCD-91A8-7C29257441D2}" type="slidenum">
              <a:rPr lang="zh-CN" altLang="en-US"/>
              <a:pPr>
                <a:defRPr/>
              </a:pPr>
              <a:t>‹#›</a:t>
            </a:fld>
            <a:endParaRPr lang="zh-CN" altLang="en-US" dirty="0"/>
          </a:p>
        </p:txBody>
      </p:sp>
    </p:spTree>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hf sldNum="0" hdr="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pitchFamily="2" charset="-122"/>
        </a:defRPr>
      </a:lvl2pPr>
      <a:lvl3pPr algn="ctr" rtl="0" fontAlgn="base">
        <a:spcBef>
          <a:spcPct val="0"/>
        </a:spcBef>
        <a:spcAft>
          <a:spcPct val="0"/>
        </a:spcAft>
        <a:defRPr sz="4400">
          <a:solidFill>
            <a:schemeClr val="tx1"/>
          </a:solidFill>
          <a:latin typeface="Calibri" pitchFamily="34" charset="0"/>
          <a:ea typeface="宋体" pitchFamily="2" charset="-122"/>
        </a:defRPr>
      </a:lvl3pPr>
      <a:lvl4pPr algn="ctr" rtl="0" fontAlgn="base">
        <a:spcBef>
          <a:spcPct val="0"/>
        </a:spcBef>
        <a:spcAft>
          <a:spcPct val="0"/>
        </a:spcAft>
        <a:defRPr sz="4400">
          <a:solidFill>
            <a:schemeClr val="tx1"/>
          </a:solidFill>
          <a:latin typeface="Calibri" pitchFamily="34" charset="0"/>
          <a:ea typeface="宋体" pitchFamily="2" charset="-122"/>
        </a:defRPr>
      </a:lvl4pPr>
      <a:lvl5pPr algn="ctr" rtl="0" fontAlgn="base">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5.xml"/><Relationship Id="rId6" Type="http://schemas.openxmlformats.org/officeDocument/2006/relationships/slide" Target="slide137.xml"/><Relationship Id="rId5" Type="http://schemas.openxmlformats.org/officeDocument/2006/relationships/slide" Target="slide76.xml"/><Relationship Id="rId4" Type="http://schemas.openxmlformats.org/officeDocument/2006/relationships/slide" Target="slide2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43.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48.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fontAlgn="auto" hangingPunct="1">
              <a:spcAft>
                <a:spcPts val="0"/>
              </a:spcAft>
              <a:defRPr/>
            </a:pPr>
            <a:r>
              <a:rPr lang="zh-CN" altLang="en-US" sz="5400" smtClean="0"/>
              <a:t>办公信息化实例教程</a:t>
            </a:r>
          </a:p>
        </p:txBody>
      </p:sp>
      <p:sp>
        <p:nvSpPr>
          <p:cNvPr id="23555" name="Rectangle 3"/>
          <p:cNvSpPr>
            <a:spLocks noGrp="1" noChangeArrowheads="1"/>
          </p:cNvSpPr>
          <p:nvPr>
            <p:ph type="subTitle" idx="1"/>
          </p:nvPr>
        </p:nvSpPr>
        <p:spPr>
          <a:xfrm>
            <a:off x="1547813" y="2924175"/>
            <a:ext cx="6400800" cy="1752600"/>
          </a:xfrm>
        </p:spPr>
        <p:txBody>
          <a:bodyPr/>
          <a:lstStyle/>
          <a:p>
            <a:pPr marR="0" eaLnBrk="1" hangingPunct="1"/>
            <a:endParaRPr lang="en-US" altLang="zh-CN" smtClean="0"/>
          </a:p>
          <a:p>
            <a:pPr marR="0" eaLnBrk="1" hangingPunct="1"/>
            <a:r>
              <a:rPr lang="zh-CN" altLang="en-US" smtClean="0"/>
              <a:t>第</a:t>
            </a:r>
            <a:r>
              <a:rPr lang="en-US" altLang="zh-CN" smtClean="0"/>
              <a:t>4</a:t>
            </a:r>
            <a:r>
              <a:rPr lang="zh-CN" altLang="en-US" smtClean="0"/>
              <a:t>章   办公中表格的基本应用</a:t>
            </a:r>
          </a:p>
        </p:txBody>
      </p:sp>
      <p:sp>
        <p:nvSpPr>
          <p:cNvPr id="2355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8427BA80-976C-471D-A2E9-8F8710A1E6B7}" type="datetime1">
              <a:rPr lang="zh-CN" altLang="en-US">
                <a:solidFill>
                  <a:srgbClr val="FFFFFF"/>
                </a:solidFill>
              </a:rPr>
              <a:pPr eaLnBrk="1" hangingPunct="1"/>
              <a:t>2014-11-17</a:t>
            </a:fld>
            <a:endParaRPr lang="en-US" altLang="zh-CN">
              <a:solidFill>
                <a:srgbClr val="FFFFFF"/>
              </a:solidFill>
            </a:endParaRPr>
          </a:p>
        </p:txBody>
      </p:sp>
      <p:sp>
        <p:nvSpPr>
          <p:cNvPr id="5" name="页脚占位符 4"/>
          <p:cNvSpPr>
            <a:spLocks noGrp="1"/>
          </p:cNvSpPr>
          <p:nvPr>
            <p:ph type="ftr" sz="quarter" idx="11"/>
          </p:nvPr>
        </p:nvSpPr>
        <p:spPr/>
        <p:txBody>
          <a:bodyPr/>
          <a:lstStyle/>
          <a:p>
            <a:pPr>
              <a:defRPr/>
            </a:pPr>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nvPr>
        </p:nvSpPr>
        <p:spPr>
          <a:xfrm>
            <a:off x="468313" y="1341438"/>
            <a:ext cx="8280400" cy="5400675"/>
          </a:xfrm>
        </p:spPr>
        <p:txBody>
          <a:bodyPr/>
          <a:lstStyle/>
          <a:p>
            <a:pPr eaLnBrk="1" hangingPunct="1">
              <a:lnSpc>
                <a:spcPts val="2800"/>
              </a:lnSpc>
            </a:pPr>
            <a:r>
              <a:rPr lang="zh-CN" altLang="en-US" sz="2400" smtClean="0"/>
              <a:t>（</a:t>
            </a:r>
            <a:r>
              <a:rPr lang="en-US" altLang="zh-CN" sz="2400" smtClean="0"/>
              <a:t>1</a:t>
            </a:r>
            <a:r>
              <a:rPr lang="zh-CN" altLang="en-US" sz="2400" smtClean="0"/>
              <a:t>）完成表框架的创建后，输入要求的文字及数字内容。</a:t>
            </a:r>
          </a:p>
          <a:p>
            <a:pPr eaLnBrk="1" hangingPunct="1">
              <a:lnSpc>
                <a:spcPts val="2800"/>
              </a:lnSpc>
            </a:pPr>
            <a:r>
              <a:rPr lang="zh-CN" altLang="en-US" sz="2400" smtClean="0"/>
              <a:t>（</a:t>
            </a:r>
            <a:r>
              <a:rPr lang="en-US" altLang="zh-CN" sz="2400" smtClean="0"/>
              <a:t>2</a:t>
            </a:r>
            <a:r>
              <a:rPr lang="zh-CN" altLang="en-US" sz="2400" smtClean="0"/>
              <a:t>）改变文字方向。</a:t>
            </a:r>
            <a:r>
              <a:rPr lang="zh-CN" altLang="en-US" sz="2400" smtClean="0">
                <a:latin typeface="Arial" charset="0"/>
              </a:rPr>
              <a:t>“</a:t>
            </a:r>
            <a:r>
              <a:rPr lang="zh-CN" altLang="en-US" sz="2400" smtClean="0"/>
              <a:t>基本资料</a:t>
            </a:r>
            <a:r>
              <a:rPr lang="zh-CN" altLang="en-US" sz="2400" smtClean="0">
                <a:latin typeface="Arial" charset="0"/>
              </a:rPr>
              <a:t>”</a:t>
            </a:r>
            <a:r>
              <a:rPr lang="zh-CN" altLang="en-US" sz="2400" smtClean="0"/>
              <a:t>栏中的</a:t>
            </a:r>
            <a:r>
              <a:rPr lang="zh-CN" altLang="en-US" sz="2400" smtClean="0">
                <a:latin typeface="Arial" charset="0"/>
              </a:rPr>
              <a:t>“</a:t>
            </a:r>
            <a:r>
              <a:rPr lang="zh-CN" altLang="en-US" sz="2400" smtClean="0"/>
              <a:t>照片</a:t>
            </a:r>
            <a:r>
              <a:rPr lang="zh-CN" altLang="en-US" sz="2400" smtClean="0">
                <a:latin typeface="Arial" charset="0"/>
              </a:rPr>
              <a:t>”</a:t>
            </a:r>
            <a:r>
              <a:rPr lang="zh-CN" altLang="en-US" sz="2400" smtClean="0"/>
              <a:t>的文字方向是竖向的，设置的方法如下：选择该单元格，右击，在快捷菜单中选择</a:t>
            </a:r>
            <a:r>
              <a:rPr lang="zh-CN" altLang="en-US" sz="2400" smtClean="0">
                <a:latin typeface="Arial" charset="0"/>
              </a:rPr>
              <a:t>“</a:t>
            </a:r>
            <a:r>
              <a:rPr lang="zh-CN" altLang="en-US" sz="2400" smtClean="0"/>
              <a:t>文字方向</a:t>
            </a:r>
            <a:r>
              <a:rPr lang="zh-CN" altLang="en-US" sz="2400" smtClean="0">
                <a:latin typeface="Arial" charset="0"/>
              </a:rPr>
              <a:t>”</a:t>
            </a:r>
            <a:r>
              <a:rPr lang="zh-CN" altLang="en-US" sz="2400" smtClean="0"/>
              <a:t>，打开</a:t>
            </a:r>
            <a:r>
              <a:rPr lang="zh-CN" altLang="en-US" sz="2400" smtClean="0">
                <a:latin typeface="Arial" charset="0"/>
              </a:rPr>
              <a:t>“</a:t>
            </a:r>
            <a:r>
              <a:rPr lang="zh-CN" altLang="en-US" sz="2400" smtClean="0"/>
              <a:t>文字方向</a:t>
            </a:r>
            <a:r>
              <a:rPr lang="zh-CN" altLang="en-US" sz="2400" smtClean="0">
                <a:latin typeface="Arial" charset="0"/>
              </a:rPr>
              <a:t>”</a:t>
            </a:r>
            <a:r>
              <a:rPr lang="zh-CN" altLang="en-US" sz="2400" smtClean="0"/>
              <a:t>对话框，选择所需的样式，确定后输入</a:t>
            </a:r>
            <a:r>
              <a:rPr lang="zh-CN" altLang="en-US" sz="2400" smtClean="0">
                <a:latin typeface="Arial" charset="0"/>
              </a:rPr>
              <a:t>“</a:t>
            </a:r>
            <a:r>
              <a:rPr lang="zh-CN" altLang="en-US" sz="2400" smtClean="0"/>
              <a:t>照片</a:t>
            </a:r>
            <a:r>
              <a:rPr lang="zh-CN" altLang="en-US" sz="2400" smtClean="0">
                <a:latin typeface="Arial" charset="0"/>
              </a:rPr>
              <a:t>”</a:t>
            </a:r>
            <a:r>
              <a:rPr lang="zh-CN" altLang="en-US" sz="2400" smtClean="0"/>
              <a:t>二字即可。</a:t>
            </a:r>
          </a:p>
          <a:p>
            <a:pPr eaLnBrk="1" hangingPunct="1">
              <a:lnSpc>
                <a:spcPts val="2800"/>
              </a:lnSpc>
            </a:pPr>
            <a:r>
              <a:rPr lang="zh-CN" altLang="en-US" sz="2400" smtClean="0"/>
              <a:t>（</a:t>
            </a:r>
            <a:r>
              <a:rPr lang="en-US" altLang="zh-CN" sz="2400" smtClean="0"/>
              <a:t>3</a:t>
            </a:r>
            <a:r>
              <a:rPr lang="zh-CN" altLang="en-US" sz="2400" smtClean="0"/>
              <a:t>）在表格内输入特殊符号。将光标置于</a:t>
            </a:r>
            <a:r>
              <a:rPr lang="zh-CN" altLang="en-US" sz="2400" smtClean="0">
                <a:latin typeface="Arial" charset="0"/>
              </a:rPr>
              <a:t>“</a:t>
            </a:r>
            <a:r>
              <a:rPr lang="zh-CN" altLang="en-US" sz="2400" smtClean="0"/>
              <a:t>英语水平</a:t>
            </a:r>
            <a:r>
              <a:rPr lang="zh-CN" altLang="en-US" sz="2400" smtClean="0">
                <a:latin typeface="Arial" charset="0"/>
              </a:rPr>
              <a:t>”</a:t>
            </a:r>
            <a:r>
              <a:rPr lang="zh-CN" altLang="en-US" sz="2400" smtClean="0"/>
              <a:t>一行中的</a:t>
            </a:r>
            <a:r>
              <a:rPr lang="zh-CN" altLang="en-US" sz="2400" smtClean="0">
                <a:latin typeface="Arial" charset="0"/>
              </a:rPr>
              <a:t>“</a:t>
            </a:r>
            <a:r>
              <a:rPr lang="en-US" altLang="zh-CN" sz="2400" smtClean="0"/>
              <a:t>CET-4</a:t>
            </a:r>
            <a:r>
              <a:rPr lang="en-US" altLang="zh-CN" sz="2400" smtClean="0">
                <a:latin typeface="Arial" charset="0"/>
              </a:rPr>
              <a:t>”</a:t>
            </a:r>
            <a:r>
              <a:rPr lang="zh-CN" altLang="en-US" sz="2400" smtClean="0"/>
              <a:t>之前，选择</a:t>
            </a:r>
            <a:r>
              <a:rPr lang="zh-CN" altLang="en-US" sz="2400" smtClean="0">
                <a:latin typeface="Arial" charset="0"/>
              </a:rPr>
              <a:t>“</a:t>
            </a:r>
            <a:r>
              <a:rPr lang="zh-CN" altLang="en-US" sz="2400" smtClean="0"/>
              <a:t>加载项</a:t>
            </a:r>
            <a:r>
              <a:rPr lang="zh-CN" altLang="en-US" sz="2400" smtClean="0">
                <a:latin typeface="Arial" charset="0"/>
              </a:rPr>
              <a:t>”</a:t>
            </a:r>
            <a:r>
              <a:rPr lang="zh-CN" altLang="en-US" sz="2400" smtClean="0"/>
              <a:t>功能区</a:t>
            </a:r>
            <a:r>
              <a:rPr lang="en-US" altLang="zh-CN" sz="2400" smtClean="0"/>
              <a:t>/</a:t>
            </a:r>
            <a:r>
              <a:rPr lang="en-US" altLang="zh-CN" sz="2400" smtClean="0">
                <a:latin typeface="Arial" charset="0"/>
              </a:rPr>
              <a:t>“</a:t>
            </a:r>
            <a:r>
              <a:rPr lang="zh-CN" altLang="en-US" sz="2400" smtClean="0"/>
              <a:t>菜单命令</a:t>
            </a:r>
            <a:r>
              <a:rPr lang="zh-CN" altLang="en-US" sz="2400" smtClean="0">
                <a:latin typeface="Arial" charset="0"/>
              </a:rPr>
              <a:t>”</a:t>
            </a:r>
            <a:r>
              <a:rPr lang="zh-CN" altLang="en-US" sz="2400" smtClean="0"/>
              <a:t>工作组</a:t>
            </a:r>
            <a:r>
              <a:rPr lang="en-US" altLang="zh-CN" sz="2400" smtClean="0"/>
              <a:t>/</a:t>
            </a:r>
            <a:r>
              <a:rPr lang="en-US" altLang="zh-CN" sz="2400" smtClean="0">
                <a:latin typeface="Arial" charset="0"/>
              </a:rPr>
              <a:t>“</a:t>
            </a:r>
            <a:r>
              <a:rPr lang="zh-CN" altLang="en-US" sz="2400" smtClean="0"/>
              <a:t>特殊符号</a:t>
            </a:r>
            <a:r>
              <a:rPr lang="zh-CN" altLang="en-US" sz="2400" smtClean="0">
                <a:latin typeface="Arial" charset="0"/>
              </a:rPr>
              <a:t>”</a:t>
            </a:r>
            <a:r>
              <a:rPr lang="zh-CN" altLang="en-US" sz="2400" smtClean="0"/>
              <a:t>命令，在弹出的</a:t>
            </a:r>
            <a:r>
              <a:rPr lang="zh-CN" altLang="en-US" sz="2400" smtClean="0">
                <a:latin typeface="Arial" charset="0"/>
              </a:rPr>
              <a:t>“</a:t>
            </a:r>
            <a:r>
              <a:rPr lang="zh-CN" altLang="en-US" sz="2400" smtClean="0"/>
              <a:t>插入特殊符号</a:t>
            </a:r>
            <a:r>
              <a:rPr lang="zh-CN" altLang="en-US" sz="2400" smtClean="0">
                <a:latin typeface="Arial" charset="0"/>
              </a:rPr>
              <a:t>”</a:t>
            </a:r>
            <a:r>
              <a:rPr lang="zh-CN" altLang="en-US" sz="2400" smtClean="0"/>
              <a:t>对话框中选择</a:t>
            </a:r>
            <a:r>
              <a:rPr lang="zh-CN" altLang="en-US" sz="2400" smtClean="0">
                <a:latin typeface="Arial" charset="0"/>
              </a:rPr>
              <a:t>“</a:t>
            </a:r>
            <a:r>
              <a:rPr lang="zh-CN" altLang="en-US" sz="2400" smtClean="0"/>
              <a:t>特殊符号</a:t>
            </a:r>
            <a:r>
              <a:rPr lang="zh-CN" altLang="en-US" sz="2400" smtClean="0">
                <a:latin typeface="Arial" charset="0"/>
              </a:rPr>
              <a:t>”</a:t>
            </a:r>
            <a:r>
              <a:rPr lang="zh-CN" altLang="en-US" sz="2400" smtClean="0"/>
              <a:t>选项卡，。选择</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符号后，单击</a:t>
            </a:r>
            <a:r>
              <a:rPr lang="zh-CN" altLang="en-US" sz="2400" smtClean="0">
                <a:latin typeface="Arial" charset="0"/>
              </a:rPr>
              <a:t>“</a:t>
            </a:r>
            <a:r>
              <a:rPr lang="zh-CN" altLang="en-US" sz="2400" smtClean="0"/>
              <a:t>确定</a:t>
            </a:r>
            <a:r>
              <a:rPr lang="zh-CN" altLang="en-US" sz="2400" smtClean="0">
                <a:latin typeface="Arial" charset="0"/>
              </a:rPr>
              <a:t>”</a:t>
            </a:r>
            <a:r>
              <a:rPr lang="zh-CN" altLang="en-US" sz="2400" smtClean="0"/>
              <a:t>按钮，即可将</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符号插入到</a:t>
            </a:r>
            <a:r>
              <a:rPr lang="zh-CN" altLang="en-US" sz="2400" smtClean="0">
                <a:latin typeface="Arial" charset="0"/>
              </a:rPr>
              <a:t>“</a:t>
            </a:r>
            <a:r>
              <a:rPr lang="en-US" altLang="zh-CN" sz="2400" smtClean="0"/>
              <a:t>CET-4</a:t>
            </a:r>
            <a:r>
              <a:rPr lang="en-US" altLang="zh-CN" sz="2400" smtClean="0">
                <a:latin typeface="Arial" charset="0"/>
              </a:rPr>
              <a:t>”</a:t>
            </a:r>
            <a:r>
              <a:rPr lang="zh-CN" altLang="en-US" sz="2400" smtClean="0"/>
              <a:t>之前。以同样的方法在</a:t>
            </a:r>
            <a:r>
              <a:rPr lang="zh-CN" altLang="en-US" sz="2400" smtClean="0">
                <a:latin typeface="Arial" charset="0"/>
              </a:rPr>
              <a:t>“</a:t>
            </a:r>
            <a:r>
              <a:rPr lang="en-US" altLang="zh-CN" sz="2400" smtClean="0"/>
              <a:t>CET-6</a:t>
            </a:r>
            <a:r>
              <a:rPr lang="en-US" altLang="zh-CN" sz="2400" smtClean="0">
                <a:latin typeface="Arial" charset="0"/>
              </a:rPr>
              <a:t>”</a:t>
            </a:r>
            <a:r>
              <a:rPr lang="zh-CN" altLang="en-US" sz="2400" smtClean="0"/>
              <a:t>、</a:t>
            </a:r>
            <a:r>
              <a:rPr lang="zh-CN" altLang="en-US" sz="2400" smtClean="0">
                <a:latin typeface="Arial" charset="0"/>
              </a:rPr>
              <a:t>“</a:t>
            </a:r>
            <a:r>
              <a:rPr lang="zh-CN" altLang="en-US" sz="2400" smtClean="0"/>
              <a:t>其它：</a:t>
            </a:r>
            <a:r>
              <a:rPr lang="zh-CN" altLang="en-US" sz="2400" smtClean="0">
                <a:latin typeface="Arial" charset="0"/>
              </a:rPr>
              <a:t>”</a:t>
            </a:r>
            <a:r>
              <a:rPr lang="zh-CN" altLang="en-US" sz="2400" smtClean="0"/>
              <a:t>项之前添加</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符号。</a:t>
            </a:r>
          </a:p>
          <a:p>
            <a:pPr eaLnBrk="1" hangingPunct="1">
              <a:lnSpc>
                <a:spcPts val="2800"/>
              </a:lnSpc>
            </a:pPr>
            <a:r>
              <a:rPr lang="zh-CN" altLang="en-US" sz="2400" smtClean="0"/>
              <a:t>在</a:t>
            </a:r>
            <a:r>
              <a:rPr lang="zh-CN" altLang="en-US" sz="2400" smtClean="0">
                <a:latin typeface="Arial" charset="0"/>
              </a:rPr>
              <a:t>“</a:t>
            </a:r>
            <a:r>
              <a:rPr lang="zh-CN" altLang="en-US" sz="2400" smtClean="0"/>
              <a:t>职业状态</a:t>
            </a:r>
            <a:r>
              <a:rPr lang="zh-CN" altLang="en-US" sz="2400" smtClean="0">
                <a:latin typeface="Arial" charset="0"/>
              </a:rPr>
              <a:t>”</a:t>
            </a:r>
            <a:r>
              <a:rPr lang="zh-CN" altLang="en-US" sz="2400" smtClean="0"/>
              <a:t>一行中的</a:t>
            </a:r>
            <a:r>
              <a:rPr lang="zh-CN" altLang="en-US" sz="2400" smtClean="0">
                <a:latin typeface="Arial" charset="0"/>
              </a:rPr>
              <a:t>“</a:t>
            </a:r>
            <a:r>
              <a:rPr lang="zh-CN" altLang="en-US" sz="2400" smtClean="0"/>
              <a:t>全职</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兼职</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钟点工</a:t>
            </a:r>
            <a:r>
              <a:rPr lang="zh-CN" altLang="en-US" sz="2400" smtClean="0">
                <a:latin typeface="Arial" charset="0"/>
              </a:rPr>
              <a:t>”</a:t>
            </a:r>
            <a:r>
              <a:rPr lang="zh-CN" altLang="en-US" sz="2400" smtClean="0"/>
              <a:t>项之前添加</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符号的方法同上。</a:t>
            </a:r>
          </a:p>
        </p:txBody>
      </p:sp>
      <p:sp>
        <p:nvSpPr>
          <p:cNvPr id="44034"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900" dirty="0"/>
              <a:t/>
            </a:r>
            <a:br>
              <a:rPr lang="en-US" altLang="zh-CN" sz="4900" dirty="0"/>
            </a:br>
            <a:r>
              <a:rPr lang="en-US" altLang="zh-CN" sz="4900" dirty="0"/>
              <a:t>2</a:t>
            </a:r>
            <a:r>
              <a:rPr lang="zh-CN" altLang="en-US" sz="4900" dirty="0"/>
              <a:t>．输入表格内容</a:t>
            </a:r>
            <a:r>
              <a:rPr lang="zh-CN" altLang="en-US" sz="4000" dirty="0" smtClean="0"/>
              <a:t/>
            </a:r>
            <a:br>
              <a:rPr lang="zh-CN" altLang="en-US" sz="4000" dirty="0" smtClean="0"/>
            </a:br>
            <a:endParaRPr lang="zh-CN" altLang="en-US" sz="4000" dirty="0" smtClean="0"/>
          </a:p>
        </p:txBody>
      </p:sp>
      <p:sp>
        <p:nvSpPr>
          <p:cNvPr id="3277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ECE3019F-DD34-4243-A597-6190CF98877D}" type="datetime1">
              <a:rPr lang="zh-CN" altLang="en-US"/>
              <a:pPr eaLnBrk="1" hangingPunct="1"/>
              <a:t>2014-11-17</a:t>
            </a:fld>
            <a:endParaRPr lang="en-US" altLang="zh-CN"/>
          </a:p>
        </p:txBody>
      </p:sp>
      <p:sp>
        <p:nvSpPr>
          <p:cNvPr id="3277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blinds(horizontal)">
                                      <p:cBhvr>
                                        <p:cTn id="7" dur="500"/>
                                        <p:tgtEl>
                                          <p:spTgt spid="112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blinds(horizontal)">
                                      <p:cBhvr>
                                        <p:cTn id="12" dur="500"/>
                                        <p:tgtEl>
                                          <p:spTgt spid="1126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267">
                                            <p:txEl>
                                              <p:pRg st="2" end="2"/>
                                            </p:txEl>
                                          </p:spTgt>
                                        </p:tgtEl>
                                        <p:attrNameLst>
                                          <p:attrName>style.visibility</p:attrName>
                                        </p:attrNameLst>
                                      </p:cBhvr>
                                      <p:to>
                                        <p:strVal val="visible"/>
                                      </p:to>
                                    </p:set>
                                    <p:animEffect transition="in" filter="blinds(horizontal)">
                                      <p:cBhvr>
                                        <p:cTn id="17" dur="500"/>
                                        <p:tgtEl>
                                          <p:spTgt spid="1126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267">
                                            <p:txEl>
                                              <p:pRg st="3" end="3"/>
                                            </p:txEl>
                                          </p:spTgt>
                                        </p:tgtEl>
                                        <p:attrNameLst>
                                          <p:attrName>style.visibility</p:attrName>
                                        </p:attrNameLst>
                                      </p:cBhvr>
                                      <p:to>
                                        <p:strVal val="visible"/>
                                      </p:to>
                                    </p:set>
                                    <p:animEffect transition="in" filter="blinds(horizontal)">
                                      <p:cBhvr>
                                        <p:cTn id="22" dur="500"/>
                                        <p:tgtEl>
                                          <p:spTgt spid="112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7" name="图片 1"/>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600200" y="1706563"/>
            <a:ext cx="5943600" cy="4076700"/>
          </a:xfrm>
          <a:noFill/>
        </p:spPr>
      </p:pic>
      <p:sp>
        <p:nvSpPr>
          <p:cNvPr id="103426" name="Rectangle 2"/>
          <p:cNvSpPr>
            <a:spLocks noGrp="1" noChangeArrowheads="1"/>
          </p:cNvSpPr>
          <p:nvPr>
            <p:ph type="title"/>
          </p:nvPr>
        </p:nvSpPr>
        <p:spPr/>
        <p:txBody>
          <a:bodyPr/>
          <a:lstStyle/>
          <a:p>
            <a:pPr eaLnBrk="1" fontAlgn="auto" hangingPunct="1">
              <a:spcAft>
                <a:spcPts val="0"/>
              </a:spcAft>
              <a:defRPr/>
            </a:pPr>
            <a:r>
              <a:rPr lang="zh-CN" altLang="en-US" smtClean="0"/>
              <a:t>图</a:t>
            </a:r>
            <a:r>
              <a:rPr lang="en-US" altLang="zh-CN" smtClean="0"/>
              <a:t>4-70</a:t>
            </a:r>
            <a:r>
              <a:rPr lang="en-US" altLang="zh-CN" smtClean="0">
                <a:latin typeface="Arial" pitchFamily="34" charset="0"/>
              </a:rPr>
              <a:t>“</a:t>
            </a:r>
            <a:r>
              <a:rPr lang="zh-CN" altLang="en-US" smtClean="0"/>
              <a:t>边框</a:t>
            </a:r>
            <a:r>
              <a:rPr lang="zh-CN" altLang="en-US" smtClean="0">
                <a:latin typeface="Arial" pitchFamily="34" charset="0"/>
              </a:rPr>
              <a:t>”</a:t>
            </a:r>
            <a:r>
              <a:rPr lang="zh-CN" altLang="en-US" smtClean="0"/>
              <a:t>选项卡 </a:t>
            </a:r>
          </a:p>
        </p:txBody>
      </p:sp>
      <p:sp>
        <p:nvSpPr>
          <p:cNvPr id="12493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342F53C7-4FEE-4E80-A9D1-64730E48B566}" type="datetime1">
              <a:rPr lang="zh-CN" altLang="en-US"/>
              <a:pPr eaLnBrk="1" hangingPunct="1"/>
              <a:t>2014-11-17</a:t>
            </a:fld>
            <a:endParaRPr lang="en-US" altLang="zh-CN"/>
          </a:p>
        </p:txBody>
      </p:sp>
      <p:sp>
        <p:nvSpPr>
          <p:cNvPr id="12493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3427"/>
                                        </p:tgtEl>
                                        <p:attrNameLst>
                                          <p:attrName>style.visibility</p:attrName>
                                        </p:attrNameLst>
                                      </p:cBhvr>
                                      <p:to>
                                        <p:strVal val="visible"/>
                                      </p:to>
                                    </p:set>
                                    <p:animEffect transition="in" filter="blinds(horizontal)">
                                      <p:cBhvr>
                                        <p:cTn id="7" dur="500"/>
                                        <p:tgtEl>
                                          <p:spTgt spid="103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1" name="Rectangle 3"/>
          <p:cNvSpPr>
            <a:spLocks noGrp="1" noChangeArrowheads="1"/>
          </p:cNvSpPr>
          <p:nvPr>
            <p:ph idx="1"/>
          </p:nvPr>
        </p:nvSpPr>
        <p:spPr/>
        <p:txBody>
          <a:bodyPr/>
          <a:lstStyle/>
          <a:p>
            <a:pPr eaLnBrk="1" hangingPunct="1">
              <a:lnSpc>
                <a:spcPts val="2800"/>
              </a:lnSpc>
            </a:pPr>
            <a:r>
              <a:rPr lang="zh-CN" altLang="en-US" sz="2400" smtClean="0"/>
              <a:t>（</a:t>
            </a:r>
            <a:r>
              <a:rPr lang="en-US" altLang="zh-CN" sz="2400" smtClean="0"/>
              <a:t>1</a:t>
            </a:r>
            <a:r>
              <a:rPr lang="zh-CN" altLang="en-US" sz="2400" smtClean="0"/>
              <a:t>）选择</a:t>
            </a:r>
            <a:r>
              <a:rPr lang="zh-CN" altLang="en-US" sz="2400" smtClean="0">
                <a:latin typeface="Arial" charset="0"/>
              </a:rPr>
              <a:t>“</a:t>
            </a:r>
            <a:r>
              <a:rPr lang="zh-CN" altLang="en-US" sz="2400" smtClean="0"/>
              <a:t>计算比率及标准</a:t>
            </a:r>
            <a:r>
              <a:rPr lang="zh-CN" altLang="en-US" sz="2400" smtClean="0">
                <a:latin typeface="Arial" charset="0"/>
              </a:rPr>
              <a:t>”</a:t>
            </a:r>
            <a:r>
              <a:rPr lang="zh-CN" altLang="en-US" sz="2400" smtClean="0"/>
              <a:t>工作表，在该表中建立单位工资标准表、员工补贴标准表、社会保险和住房公积金表、个人应税税率表等多个表，并分别输入课本中表</a:t>
            </a:r>
            <a:r>
              <a:rPr lang="en-US" altLang="zh-CN" sz="2400" smtClean="0"/>
              <a:t>4-3</a:t>
            </a:r>
            <a:r>
              <a:rPr lang="zh-CN" altLang="en-US" sz="2400" smtClean="0"/>
              <a:t>至表</a:t>
            </a:r>
            <a:r>
              <a:rPr lang="en-US" altLang="zh-CN" sz="2400" smtClean="0"/>
              <a:t>4-6</a:t>
            </a:r>
            <a:r>
              <a:rPr lang="zh-CN" altLang="en-US" sz="2400" smtClean="0"/>
              <a:t>所示对应的数据信息。</a:t>
            </a:r>
          </a:p>
          <a:p>
            <a:pPr eaLnBrk="1" hangingPunct="1">
              <a:lnSpc>
                <a:spcPts val="2800"/>
              </a:lnSpc>
            </a:pPr>
            <a:r>
              <a:rPr lang="zh-CN" altLang="en-US" sz="2400" smtClean="0"/>
              <a:t>（</a:t>
            </a:r>
            <a:r>
              <a:rPr lang="en-US" altLang="zh-CN" sz="2400" smtClean="0"/>
              <a:t>2</a:t>
            </a:r>
            <a:r>
              <a:rPr lang="zh-CN" altLang="en-US" sz="2400" smtClean="0"/>
              <a:t>）相关数据输入完成后，可以对单元格进行字体、对齐方式、填充、边框等设置，效果如图</a:t>
            </a:r>
            <a:r>
              <a:rPr lang="en-US" altLang="zh-CN" sz="2400" smtClean="0"/>
              <a:t>4-57</a:t>
            </a:r>
            <a:r>
              <a:rPr lang="zh-CN" altLang="en-US" sz="2400" smtClean="0"/>
              <a:t>所示。</a:t>
            </a:r>
          </a:p>
        </p:txBody>
      </p:sp>
      <p:sp>
        <p:nvSpPr>
          <p:cNvPr id="104450" name="Rectangle 2"/>
          <p:cNvSpPr>
            <a:spLocks noGrp="1" noChangeArrowheads="1"/>
          </p:cNvSpPr>
          <p:nvPr>
            <p:ph type="title"/>
          </p:nvPr>
        </p:nvSpPr>
        <p:spPr/>
        <p:txBody>
          <a:bodyPr/>
          <a:lstStyle/>
          <a:p>
            <a:pPr eaLnBrk="1" fontAlgn="auto" hangingPunct="1">
              <a:spcAft>
                <a:spcPts val="0"/>
              </a:spcAft>
              <a:defRPr/>
            </a:pPr>
            <a:r>
              <a:rPr lang="en-US" altLang="zh-CN" sz="4000" smtClean="0"/>
              <a:t>4</a:t>
            </a:r>
            <a:r>
              <a:rPr lang="zh-CN" altLang="en-US" sz="4000" smtClean="0"/>
              <a:t>．创建</a:t>
            </a:r>
            <a:r>
              <a:rPr lang="zh-CN" altLang="en-US" sz="4000" smtClean="0">
                <a:latin typeface="Arial" pitchFamily="34" charset="0"/>
              </a:rPr>
              <a:t>“</a:t>
            </a:r>
            <a:r>
              <a:rPr lang="zh-CN" altLang="en-US" sz="4000" smtClean="0"/>
              <a:t>计算比率及标准</a:t>
            </a:r>
            <a:r>
              <a:rPr lang="zh-CN" altLang="en-US" sz="4000" smtClean="0">
                <a:latin typeface="Arial" pitchFamily="34" charset="0"/>
              </a:rPr>
              <a:t>”</a:t>
            </a:r>
            <a:r>
              <a:rPr lang="zh-CN" altLang="en-US" sz="4000" smtClean="0"/>
              <a:t>表</a:t>
            </a:r>
            <a:br>
              <a:rPr lang="zh-CN" altLang="en-US" sz="4000" smtClean="0"/>
            </a:br>
            <a:endParaRPr lang="zh-CN" altLang="en-US" sz="4000" smtClean="0"/>
          </a:p>
        </p:txBody>
      </p:sp>
      <p:sp>
        <p:nvSpPr>
          <p:cNvPr id="12595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F727670F-87A8-4ABC-B6E2-6708AABBA234}" type="datetime1">
              <a:rPr lang="zh-CN" altLang="en-US"/>
              <a:pPr eaLnBrk="1" hangingPunct="1"/>
              <a:t>2014-11-17</a:t>
            </a:fld>
            <a:endParaRPr lang="en-US" altLang="zh-CN"/>
          </a:p>
        </p:txBody>
      </p:sp>
      <p:sp>
        <p:nvSpPr>
          <p:cNvPr id="12595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4451">
                                            <p:txEl>
                                              <p:pRg st="0" end="0"/>
                                            </p:txEl>
                                          </p:spTgt>
                                        </p:tgtEl>
                                        <p:attrNameLst>
                                          <p:attrName>style.visibility</p:attrName>
                                        </p:attrNameLst>
                                      </p:cBhvr>
                                      <p:to>
                                        <p:strVal val="visible"/>
                                      </p:to>
                                    </p:set>
                                    <p:animEffect transition="in" filter="blinds(horizontal)">
                                      <p:cBhvr>
                                        <p:cTn id="7" dur="500"/>
                                        <p:tgtEl>
                                          <p:spTgt spid="1044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4451">
                                            <p:txEl>
                                              <p:pRg st="1" end="1"/>
                                            </p:txEl>
                                          </p:spTgt>
                                        </p:tgtEl>
                                        <p:attrNameLst>
                                          <p:attrName>style.visibility</p:attrName>
                                        </p:attrNameLst>
                                      </p:cBhvr>
                                      <p:to>
                                        <p:strVal val="visible"/>
                                      </p:to>
                                    </p:set>
                                    <p:animEffect transition="in" filter="blinds(horizontal)">
                                      <p:cBhvr>
                                        <p:cTn id="12" dur="500"/>
                                        <p:tgtEl>
                                          <p:spTgt spid="1044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3"/>
          <p:cNvSpPr>
            <a:spLocks noGrp="1" noChangeArrowheads="1"/>
          </p:cNvSpPr>
          <p:nvPr>
            <p:ph idx="1"/>
          </p:nvPr>
        </p:nvSpPr>
        <p:spPr>
          <a:xfrm>
            <a:off x="250825" y="1268413"/>
            <a:ext cx="8137525" cy="5761037"/>
          </a:xfrm>
        </p:spPr>
        <p:txBody>
          <a:bodyPr/>
          <a:lstStyle/>
          <a:p>
            <a:pPr eaLnBrk="1" hangingPunct="1">
              <a:lnSpc>
                <a:spcPts val="2800"/>
              </a:lnSpc>
              <a:buFont typeface="Wingdings" pitchFamily="2" charset="2"/>
              <a:buChar char="Ø"/>
            </a:pPr>
            <a:r>
              <a:rPr lang="zh-CN" altLang="en-US" sz="1600" smtClean="0"/>
              <a:t>（</a:t>
            </a:r>
            <a:r>
              <a:rPr lang="en-US" altLang="zh-CN" sz="2400" smtClean="0"/>
              <a:t>1</a:t>
            </a:r>
            <a:r>
              <a:rPr lang="zh-CN" altLang="en-US" sz="2400" smtClean="0"/>
              <a:t>）选择</a:t>
            </a:r>
            <a:r>
              <a:rPr lang="zh-CN" altLang="en-US" sz="2400" smtClean="0">
                <a:latin typeface="Arial" charset="0"/>
              </a:rPr>
              <a:t>“</a:t>
            </a:r>
            <a:r>
              <a:rPr lang="zh-CN" altLang="en-US" sz="2400" smtClean="0"/>
              <a:t>员工工资表</a:t>
            </a:r>
            <a:r>
              <a:rPr lang="zh-CN" altLang="en-US" sz="2400" smtClean="0">
                <a:latin typeface="Arial" charset="0"/>
              </a:rPr>
              <a:t>”</a:t>
            </a:r>
            <a:r>
              <a:rPr lang="zh-CN" altLang="en-US" sz="2400" smtClean="0"/>
              <a:t>，按照前面的方法分别输入标题和各字段名，对标题及字段行进行格式设置。包括合并单元格、字体、对齐方式、边框和填充设置等，设置效果如图</a:t>
            </a:r>
            <a:r>
              <a:rPr lang="en-US" altLang="zh-CN" sz="2400" smtClean="0"/>
              <a:t>4-58</a:t>
            </a:r>
            <a:r>
              <a:rPr lang="zh-CN" altLang="en-US" sz="2400" smtClean="0"/>
              <a:t>所示。</a:t>
            </a:r>
          </a:p>
          <a:p>
            <a:pPr eaLnBrk="1" hangingPunct="1">
              <a:lnSpc>
                <a:spcPts val="2800"/>
              </a:lnSpc>
              <a:buFont typeface="Wingdings" pitchFamily="2" charset="2"/>
              <a:buChar char="Ø"/>
            </a:pPr>
            <a:r>
              <a:rPr lang="zh-CN" altLang="en-US" sz="2400" smtClean="0"/>
              <a:t>（</a:t>
            </a:r>
            <a:r>
              <a:rPr lang="en-US" altLang="zh-CN" sz="2400" smtClean="0"/>
              <a:t>2</a:t>
            </a:r>
            <a:r>
              <a:rPr lang="zh-CN" altLang="en-US" sz="2400" smtClean="0"/>
              <a:t>）在员工利用公式自动获取</a:t>
            </a:r>
            <a:r>
              <a:rPr lang="zh-CN" altLang="en-US" sz="2400" smtClean="0">
                <a:latin typeface="Arial" charset="0"/>
              </a:rPr>
              <a:t>“</a:t>
            </a:r>
            <a:r>
              <a:rPr lang="zh-CN" altLang="en-US" sz="2400" smtClean="0"/>
              <a:t>编号</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姓名</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部门</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职位</a:t>
            </a:r>
            <a:r>
              <a:rPr lang="zh-CN" altLang="en-US" sz="2400" smtClean="0">
                <a:latin typeface="Arial" charset="0"/>
              </a:rPr>
              <a:t>”</a:t>
            </a:r>
            <a:r>
              <a:rPr lang="zh-CN" altLang="en-US" sz="2400" smtClean="0"/>
              <a:t>信息。选中</a:t>
            </a:r>
            <a:r>
              <a:rPr lang="en-US" altLang="zh-CN" sz="2400" smtClean="0"/>
              <a:t>B3</a:t>
            </a:r>
            <a:r>
              <a:rPr lang="zh-CN" altLang="en-US" sz="2400" smtClean="0"/>
              <a:t>单元格，在公式编辑栏中输入公式</a:t>
            </a:r>
            <a:r>
              <a:rPr lang="zh-CN" altLang="en-US" sz="2400" smtClean="0">
                <a:latin typeface="Arial" charset="0"/>
              </a:rPr>
              <a:t>“</a:t>
            </a:r>
            <a:r>
              <a:rPr lang="en-US" altLang="zh-CN" sz="2400" smtClean="0"/>
              <a:t>=</a:t>
            </a:r>
            <a:r>
              <a:rPr lang="zh-CN" altLang="en-US" sz="2400" smtClean="0"/>
              <a:t>员工档案信息</a:t>
            </a:r>
            <a:r>
              <a:rPr lang="en-US" altLang="zh-CN" sz="2400" smtClean="0"/>
              <a:t>!A3</a:t>
            </a:r>
            <a:r>
              <a:rPr lang="en-US" altLang="zh-CN" sz="2400" smtClean="0">
                <a:latin typeface="Arial" charset="0"/>
              </a:rPr>
              <a:t>”</a:t>
            </a:r>
            <a:r>
              <a:rPr lang="zh-CN" altLang="en-US" sz="2400" smtClean="0"/>
              <a:t>，按回车键即可。拖动填充柄复制公式即可从</a:t>
            </a:r>
            <a:r>
              <a:rPr lang="zh-CN" altLang="en-US" sz="2400" smtClean="0">
                <a:latin typeface="Arial" charset="0"/>
              </a:rPr>
              <a:t>“</a:t>
            </a:r>
            <a:r>
              <a:rPr lang="zh-CN" altLang="en-US" sz="2400" smtClean="0"/>
              <a:t>员工基本信息</a:t>
            </a:r>
            <a:r>
              <a:rPr lang="zh-CN" altLang="en-US" sz="2400" smtClean="0">
                <a:latin typeface="Arial" charset="0"/>
              </a:rPr>
              <a:t>”</a:t>
            </a:r>
            <a:r>
              <a:rPr lang="zh-CN" altLang="en-US" sz="2400" smtClean="0"/>
              <a:t>表中自动提取其他员工的编号。按同样方法，在</a:t>
            </a:r>
            <a:r>
              <a:rPr lang="en-US" altLang="zh-CN" sz="2400" smtClean="0"/>
              <a:t>C3</a:t>
            </a:r>
            <a:r>
              <a:rPr lang="zh-CN" altLang="en-US" sz="2400" smtClean="0"/>
              <a:t>单元格中输入公式</a:t>
            </a:r>
            <a:r>
              <a:rPr lang="zh-CN" altLang="en-US" sz="2400" smtClean="0">
                <a:latin typeface="Arial" charset="0"/>
              </a:rPr>
              <a:t>“</a:t>
            </a:r>
            <a:r>
              <a:rPr lang="en-US" altLang="zh-CN" sz="2400" smtClean="0"/>
              <a:t>=</a:t>
            </a:r>
            <a:r>
              <a:rPr lang="zh-CN" altLang="en-US" sz="2400" smtClean="0"/>
              <a:t>员工档案信息</a:t>
            </a:r>
            <a:r>
              <a:rPr lang="en-US" altLang="zh-CN" sz="2400" smtClean="0"/>
              <a:t>!B3</a:t>
            </a:r>
            <a:r>
              <a:rPr lang="en-US" altLang="zh-CN" sz="2400" smtClean="0">
                <a:latin typeface="Arial" charset="0"/>
              </a:rPr>
              <a:t>”</a:t>
            </a:r>
            <a:r>
              <a:rPr lang="zh-CN" altLang="en-US" sz="2400" smtClean="0"/>
              <a:t>，在</a:t>
            </a:r>
            <a:r>
              <a:rPr lang="en-US" altLang="zh-CN" sz="2400" smtClean="0"/>
              <a:t>D3</a:t>
            </a:r>
            <a:r>
              <a:rPr lang="zh-CN" altLang="en-US" sz="2400" smtClean="0"/>
              <a:t>单元格中输入公式</a:t>
            </a:r>
            <a:r>
              <a:rPr lang="zh-CN" altLang="en-US" sz="2400" smtClean="0">
                <a:latin typeface="Arial" charset="0"/>
              </a:rPr>
              <a:t>“</a:t>
            </a:r>
            <a:r>
              <a:rPr lang="en-US" altLang="zh-CN" sz="2400" smtClean="0"/>
              <a:t>C3=</a:t>
            </a:r>
            <a:r>
              <a:rPr lang="zh-CN" altLang="en-US" sz="2400" smtClean="0"/>
              <a:t>员工档案信息</a:t>
            </a:r>
            <a:r>
              <a:rPr lang="en-US" altLang="zh-CN" sz="2400" smtClean="0"/>
              <a:t>!J3</a:t>
            </a:r>
            <a:r>
              <a:rPr lang="en-US" altLang="zh-CN" sz="2400" smtClean="0">
                <a:latin typeface="Arial" charset="0"/>
              </a:rPr>
              <a:t>”</a:t>
            </a:r>
            <a:r>
              <a:rPr lang="zh-CN" altLang="en-US" sz="2400" smtClean="0"/>
              <a:t>，在</a:t>
            </a:r>
            <a:r>
              <a:rPr lang="en-US" altLang="zh-CN" sz="2400" smtClean="0"/>
              <a:t>E3</a:t>
            </a:r>
            <a:r>
              <a:rPr lang="zh-CN" altLang="en-US" sz="2400" smtClean="0"/>
              <a:t>单元格中输入公式</a:t>
            </a:r>
            <a:r>
              <a:rPr lang="zh-CN" altLang="en-US" sz="2400" smtClean="0">
                <a:latin typeface="Arial" charset="0"/>
              </a:rPr>
              <a:t>“</a:t>
            </a:r>
            <a:r>
              <a:rPr lang="en-US" altLang="zh-CN" sz="2400" smtClean="0"/>
              <a:t>D3=</a:t>
            </a:r>
            <a:r>
              <a:rPr lang="zh-CN" altLang="en-US" sz="2400" smtClean="0"/>
              <a:t>员工基本信息</a:t>
            </a:r>
            <a:r>
              <a:rPr lang="en-US" altLang="zh-CN" sz="2400" smtClean="0"/>
              <a:t>!K3</a:t>
            </a:r>
            <a:r>
              <a:rPr lang="en-US" altLang="zh-CN" sz="2400" smtClean="0">
                <a:latin typeface="Arial" charset="0"/>
              </a:rPr>
              <a:t>”</a:t>
            </a:r>
            <a:r>
              <a:rPr lang="zh-CN" altLang="en-US" sz="2400" smtClean="0"/>
              <a:t>，完成</a:t>
            </a:r>
            <a:r>
              <a:rPr lang="zh-CN" altLang="en-US" sz="2400" smtClean="0">
                <a:latin typeface="Arial" charset="0"/>
              </a:rPr>
              <a:t>“</a:t>
            </a:r>
            <a:r>
              <a:rPr lang="zh-CN" altLang="en-US" sz="2400" smtClean="0"/>
              <a:t>姓名</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部门</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职位</a:t>
            </a:r>
            <a:r>
              <a:rPr lang="zh-CN" altLang="en-US" sz="2400" smtClean="0">
                <a:latin typeface="Arial" charset="0"/>
              </a:rPr>
              <a:t>”</a:t>
            </a:r>
            <a:r>
              <a:rPr lang="zh-CN" altLang="en-US" sz="2400" smtClean="0"/>
              <a:t>字段信息的自动获取。</a:t>
            </a:r>
          </a:p>
        </p:txBody>
      </p:sp>
      <p:sp>
        <p:nvSpPr>
          <p:cNvPr id="105474" name="Rectangle 2"/>
          <p:cNvSpPr>
            <a:spLocks noGrp="1" noChangeArrowheads="1"/>
          </p:cNvSpPr>
          <p:nvPr>
            <p:ph type="title"/>
          </p:nvPr>
        </p:nvSpPr>
        <p:spPr>
          <a:xfrm>
            <a:off x="468313" y="188913"/>
            <a:ext cx="8229600" cy="1143000"/>
          </a:xfrm>
        </p:spPr>
        <p:txBody>
          <a:bodyPr/>
          <a:lstStyle/>
          <a:p>
            <a:pPr eaLnBrk="1" fontAlgn="auto" hangingPunct="1">
              <a:spcAft>
                <a:spcPts val="0"/>
              </a:spcAft>
              <a:defRPr/>
            </a:pPr>
            <a:r>
              <a:rPr lang="en-US" altLang="zh-CN" sz="4000" smtClean="0"/>
              <a:t>5</a:t>
            </a:r>
            <a:r>
              <a:rPr lang="zh-CN" altLang="en-US" sz="4000" smtClean="0"/>
              <a:t>．创建员工工资表</a:t>
            </a:r>
            <a:br>
              <a:rPr lang="zh-CN" altLang="en-US" sz="4000" smtClean="0"/>
            </a:br>
            <a:endParaRPr lang="zh-CN" altLang="en-US" sz="4000" smtClean="0"/>
          </a:p>
        </p:txBody>
      </p:sp>
      <p:sp>
        <p:nvSpPr>
          <p:cNvPr id="12698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28B388A8-0963-43D6-8A3F-3D07FF6F6A29}" type="datetime1">
              <a:rPr lang="zh-CN" altLang="en-US"/>
              <a:pPr eaLnBrk="1" hangingPunct="1"/>
              <a:t>2014-11-17</a:t>
            </a:fld>
            <a:endParaRPr lang="en-US" altLang="zh-CN"/>
          </a:p>
        </p:txBody>
      </p:sp>
      <p:sp>
        <p:nvSpPr>
          <p:cNvPr id="12698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5475">
                                            <p:txEl>
                                              <p:pRg st="0" end="0"/>
                                            </p:txEl>
                                          </p:spTgt>
                                        </p:tgtEl>
                                        <p:attrNameLst>
                                          <p:attrName>style.visibility</p:attrName>
                                        </p:attrNameLst>
                                      </p:cBhvr>
                                      <p:to>
                                        <p:strVal val="visible"/>
                                      </p:to>
                                    </p:set>
                                    <p:animEffect transition="in" filter="blinds(horizontal)">
                                      <p:cBhvr>
                                        <p:cTn id="7" dur="500"/>
                                        <p:tgtEl>
                                          <p:spTgt spid="1054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5475">
                                            <p:txEl>
                                              <p:pRg st="1" end="1"/>
                                            </p:txEl>
                                          </p:spTgt>
                                        </p:tgtEl>
                                        <p:attrNameLst>
                                          <p:attrName>style.visibility</p:attrName>
                                        </p:attrNameLst>
                                      </p:cBhvr>
                                      <p:to>
                                        <p:strVal val="visible"/>
                                      </p:to>
                                    </p:set>
                                    <p:animEffect transition="in" filter="blinds(horizontal)">
                                      <p:cBhvr>
                                        <p:cTn id="12" dur="500"/>
                                        <p:tgtEl>
                                          <p:spTgt spid="1054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内容占位符 2"/>
          <p:cNvSpPr>
            <a:spLocks noGrp="1"/>
          </p:cNvSpPr>
          <p:nvPr>
            <p:ph idx="1"/>
          </p:nvPr>
        </p:nvSpPr>
        <p:spPr/>
        <p:txBody>
          <a:bodyPr/>
          <a:lstStyle/>
          <a:p>
            <a:pPr eaLnBrk="1" hangingPunct="1">
              <a:buFont typeface="Wingdings" pitchFamily="2" charset="2"/>
              <a:buChar char="Ø"/>
            </a:pPr>
            <a:r>
              <a:rPr lang="zh-CN" altLang="en-US" sz="2400" smtClean="0"/>
              <a:t>（</a:t>
            </a:r>
            <a:r>
              <a:rPr lang="en-US" altLang="zh-CN" sz="2400" smtClean="0"/>
              <a:t>3</a:t>
            </a:r>
            <a:r>
              <a:rPr lang="zh-CN" altLang="en-US" sz="2400" smtClean="0"/>
              <a:t>）根据</a:t>
            </a:r>
            <a:r>
              <a:rPr lang="zh-CN" altLang="en-US" sz="2400" smtClean="0">
                <a:latin typeface="Arial" charset="0"/>
              </a:rPr>
              <a:t>“</a:t>
            </a:r>
            <a:r>
              <a:rPr lang="zh-CN" altLang="en-US" sz="2400" smtClean="0"/>
              <a:t>计算比率及标准</a:t>
            </a:r>
            <a:r>
              <a:rPr lang="zh-CN" altLang="en-US" sz="2400" smtClean="0">
                <a:latin typeface="Arial" charset="0"/>
              </a:rPr>
              <a:t>”</a:t>
            </a:r>
            <a:r>
              <a:rPr lang="zh-CN" altLang="en-US" sz="2400" smtClean="0"/>
              <a:t>表中</a:t>
            </a:r>
            <a:r>
              <a:rPr lang="zh-CN" altLang="en-US" sz="2400" smtClean="0">
                <a:latin typeface="Arial" charset="0"/>
              </a:rPr>
              <a:t>“</a:t>
            </a:r>
            <a:r>
              <a:rPr lang="zh-CN" altLang="en-US" sz="2400" smtClean="0"/>
              <a:t>单位工资标准表</a:t>
            </a:r>
            <a:r>
              <a:rPr lang="zh-CN" altLang="en-US" sz="2400" smtClean="0">
                <a:latin typeface="Arial" charset="0"/>
              </a:rPr>
              <a:t>”</a:t>
            </a:r>
            <a:r>
              <a:rPr lang="zh-CN" altLang="en-US" sz="2400" smtClean="0"/>
              <a:t>中的工资发放标准，确定员工</a:t>
            </a:r>
            <a:r>
              <a:rPr lang="zh-CN" altLang="en-US" sz="2400" smtClean="0">
                <a:latin typeface="Arial" charset="0"/>
              </a:rPr>
              <a:t>“</a:t>
            </a:r>
            <a:r>
              <a:rPr lang="zh-CN" altLang="en-US" sz="2400" smtClean="0"/>
              <a:t>基本工资</a:t>
            </a:r>
            <a:r>
              <a:rPr lang="zh-CN" altLang="en-US" sz="2400" smtClean="0">
                <a:latin typeface="Arial" charset="0"/>
              </a:rPr>
              <a:t>”</a:t>
            </a:r>
            <a:r>
              <a:rPr lang="zh-CN" altLang="en-US" sz="2400" smtClean="0"/>
              <a:t>和</a:t>
            </a:r>
            <a:r>
              <a:rPr lang="zh-CN" altLang="en-US" sz="2400" smtClean="0">
                <a:latin typeface="Arial" charset="0"/>
              </a:rPr>
              <a:t>“</a:t>
            </a:r>
            <a:r>
              <a:rPr lang="zh-CN" altLang="en-US" sz="2400" smtClean="0"/>
              <a:t>岗位工资</a:t>
            </a:r>
            <a:r>
              <a:rPr lang="zh-CN" altLang="en-US" sz="2400" smtClean="0">
                <a:latin typeface="Arial" charset="0"/>
              </a:rPr>
              <a:t>”</a:t>
            </a:r>
            <a:r>
              <a:rPr lang="zh-CN" altLang="en-US" sz="2400" smtClean="0"/>
              <a:t>。在</a:t>
            </a:r>
            <a:r>
              <a:rPr lang="en-US" altLang="zh-CN" sz="2400" smtClean="0"/>
              <a:t>F3</a:t>
            </a:r>
            <a:r>
              <a:rPr lang="zh-CN" altLang="en-US" sz="2400" smtClean="0"/>
              <a:t>单元格中输入公式按回车键，获取该员工基本工资。同样，在在</a:t>
            </a:r>
            <a:r>
              <a:rPr lang="en-US" altLang="zh-CN" sz="2400" smtClean="0"/>
              <a:t>G3</a:t>
            </a:r>
            <a:r>
              <a:rPr lang="zh-CN" altLang="en-US" sz="2400" smtClean="0"/>
              <a:t>单元格中输入公式以获取员工的岗位工资。复制公式，获得其他员工的基本工资。</a:t>
            </a:r>
          </a:p>
          <a:p>
            <a:pPr eaLnBrk="1" hangingPunct="1">
              <a:buFont typeface="Wingdings" pitchFamily="2" charset="2"/>
              <a:buChar char="Ø"/>
            </a:pPr>
            <a:r>
              <a:rPr lang="zh-CN" altLang="en-US" sz="2400" smtClean="0"/>
              <a:t>（</a:t>
            </a:r>
            <a:r>
              <a:rPr lang="en-US" altLang="zh-CN" sz="2400" smtClean="0"/>
              <a:t>4</a:t>
            </a:r>
            <a:r>
              <a:rPr lang="zh-CN" altLang="en-US" sz="2400" smtClean="0"/>
              <a:t>）计算员工的工龄工资：员工的工龄工资是根据员工在单位工作时间的长短而设立的工资项。员工在单位的工龄越高，所得的工龄工资就越高。例如，每增加一年工龄，其工龄工资将增加</a:t>
            </a:r>
            <a:r>
              <a:rPr lang="en-US" altLang="zh-CN" sz="2400" smtClean="0"/>
              <a:t>20</a:t>
            </a:r>
            <a:r>
              <a:rPr lang="zh-CN" altLang="en-US" sz="2400" smtClean="0"/>
              <a:t>元。在</a:t>
            </a:r>
            <a:r>
              <a:rPr lang="en-US" altLang="zh-CN" sz="2400" smtClean="0"/>
              <a:t>H3</a:t>
            </a:r>
            <a:r>
              <a:rPr lang="zh-CN" altLang="en-US" sz="2400" smtClean="0"/>
              <a:t>单元格中输入公式</a:t>
            </a:r>
            <a:r>
              <a:rPr lang="zh-CN" altLang="en-US" sz="2400" smtClean="0">
                <a:latin typeface="Arial" charset="0"/>
              </a:rPr>
              <a:t>“</a:t>
            </a:r>
            <a:r>
              <a:rPr lang="en-US" altLang="zh-CN" sz="2400" smtClean="0"/>
              <a:t>=</a:t>
            </a:r>
            <a:r>
              <a:rPr lang="zh-CN" altLang="en-US" sz="2400" smtClean="0"/>
              <a:t>员工档案信息</a:t>
            </a:r>
            <a:r>
              <a:rPr lang="en-US" altLang="zh-CN" sz="2400" smtClean="0"/>
              <a:t>!I3*20</a:t>
            </a:r>
            <a:r>
              <a:rPr lang="en-US" altLang="zh-CN" sz="2400" smtClean="0">
                <a:latin typeface="Arial" charset="0"/>
              </a:rPr>
              <a:t>”</a:t>
            </a:r>
            <a:r>
              <a:rPr lang="zh-CN" altLang="en-US" sz="2400" smtClean="0"/>
              <a:t>，按回车键即可根据员工的工龄计算出员工的工龄工资。利用公式填充功能计算出所有员工的工龄工资。</a:t>
            </a:r>
          </a:p>
          <a:p>
            <a:pPr eaLnBrk="1" hangingPunct="1">
              <a:buFont typeface="Wingdings" pitchFamily="2" charset="2"/>
              <a:buChar char="Ø"/>
            </a:pPr>
            <a:endParaRPr lang="zh-CN" altLang="en-US" sz="2400" smtClean="0"/>
          </a:p>
        </p:txBody>
      </p:sp>
      <p:sp>
        <p:nvSpPr>
          <p:cNvPr id="106498" name="标题 1"/>
          <p:cNvSpPr>
            <a:spLocks noGrp="1"/>
          </p:cNvSpPr>
          <p:nvPr>
            <p:ph type="title"/>
          </p:nvPr>
        </p:nvSpPr>
        <p:spPr/>
        <p:txBody>
          <a:bodyPr/>
          <a:lstStyle/>
          <a:p>
            <a:pPr eaLnBrk="1" fontAlgn="auto" hangingPunct="1">
              <a:spcAft>
                <a:spcPts val="0"/>
              </a:spcAft>
              <a:defRPr/>
            </a:pPr>
            <a:endParaRPr lang="zh-CN" altLang="en-US" smtClean="0"/>
          </a:p>
        </p:txBody>
      </p:sp>
      <p:sp>
        <p:nvSpPr>
          <p:cNvPr id="12800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3FEAC904-9B2B-4D55-96B7-51E8054F6645}" type="datetime1">
              <a:rPr lang="zh-CN" altLang="en-US"/>
              <a:pPr eaLnBrk="1" hangingPunct="1"/>
              <a:t>2014-11-17</a:t>
            </a:fld>
            <a:endParaRPr lang="en-US" altLang="zh-CN"/>
          </a:p>
        </p:txBody>
      </p:sp>
      <p:sp>
        <p:nvSpPr>
          <p:cNvPr id="12800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6499">
                                            <p:txEl>
                                              <p:pRg st="0" end="0"/>
                                            </p:txEl>
                                          </p:spTgt>
                                        </p:tgtEl>
                                        <p:attrNameLst>
                                          <p:attrName>style.visibility</p:attrName>
                                        </p:attrNameLst>
                                      </p:cBhvr>
                                      <p:to>
                                        <p:strVal val="visible"/>
                                      </p:to>
                                    </p:set>
                                    <p:animEffect transition="in" filter="blinds(horizontal)">
                                      <p:cBhvr>
                                        <p:cTn id="7" dur="500"/>
                                        <p:tgtEl>
                                          <p:spTgt spid="1064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6499">
                                            <p:txEl>
                                              <p:pRg st="1" end="1"/>
                                            </p:txEl>
                                          </p:spTgt>
                                        </p:tgtEl>
                                        <p:attrNameLst>
                                          <p:attrName>style.visibility</p:attrName>
                                        </p:attrNameLst>
                                      </p:cBhvr>
                                      <p:to>
                                        <p:strVal val="visible"/>
                                      </p:to>
                                    </p:set>
                                    <p:animEffect transition="in" filter="blinds(horizontal)">
                                      <p:cBhvr>
                                        <p:cTn id="12" dur="500"/>
                                        <p:tgtEl>
                                          <p:spTgt spid="1064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7523" name="Rectangle 3"/>
          <p:cNvSpPr>
            <a:spLocks noGrp="1" noChangeArrowheads="1"/>
          </p:cNvSpPr>
          <p:nvPr>
            <p:ph idx="1"/>
          </p:nvPr>
        </p:nvSpPr>
        <p:spPr>
          <a:xfrm>
            <a:off x="468313" y="1557338"/>
            <a:ext cx="8229600" cy="4824412"/>
          </a:xfrm>
        </p:spPr>
        <p:txBody>
          <a:bodyPr/>
          <a:lstStyle/>
          <a:p>
            <a:pPr eaLnBrk="1" hangingPunct="1">
              <a:lnSpc>
                <a:spcPts val="2800"/>
              </a:lnSpc>
              <a:buFont typeface="Wingdings" pitchFamily="2" charset="2"/>
              <a:buChar char="Ø"/>
            </a:pPr>
            <a:r>
              <a:rPr lang="zh-CN" altLang="en-US" sz="2400" smtClean="0"/>
              <a:t>（</a:t>
            </a:r>
            <a:r>
              <a:rPr lang="en-US" altLang="zh-CN" sz="2400" smtClean="0"/>
              <a:t>5</a:t>
            </a:r>
            <a:r>
              <a:rPr lang="zh-CN" altLang="en-US" sz="2400" smtClean="0"/>
              <a:t>）根据</a:t>
            </a:r>
            <a:r>
              <a:rPr lang="zh-CN" altLang="en-US" sz="2400" smtClean="0">
                <a:latin typeface="Arial" charset="0"/>
              </a:rPr>
              <a:t>“</a:t>
            </a:r>
            <a:r>
              <a:rPr lang="zh-CN" altLang="en-US" sz="2400" smtClean="0"/>
              <a:t>计算比率及标准</a:t>
            </a:r>
            <a:r>
              <a:rPr lang="zh-CN" altLang="en-US" sz="2400" smtClean="0">
                <a:latin typeface="Arial" charset="0"/>
              </a:rPr>
              <a:t>”</a:t>
            </a:r>
            <a:r>
              <a:rPr lang="zh-CN" altLang="en-US" sz="2400" smtClean="0"/>
              <a:t>表中</a:t>
            </a:r>
            <a:r>
              <a:rPr lang="zh-CN" altLang="en-US" sz="2400" smtClean="0">
                <a:latin typeface="Arial" charset="0"/>
              </a:rPr>
              <a:t>“</a:t>
            </a:r>
            <a:r>
              <a:rPr lang="zh-CN" altLang="en-US" sz="2400" smtClean="0"/>
              <a:t>员工补贴标准表</a:t>
            </a:r>
            <a:r>
              <a:rPr lang="zh-CN" altLang="en-US" sz="2400" smtClean="0">
                <a:latin typeface="Arial" charset="0"/>
              </a:rPr>
              <a:t>”</a:t>
            </a:r>
            <a:r>
              <a:rPr lang="zh-CN" altLang="en-US" sz="2400" smtClean="0"/>
              <a:t>中的员工补贴标准，确定员工</a:t>
            </a:r>
            <a:r>
              <a:rPr lang="zh-CN" altLang="en-US" sz="2400" smtClean="0">
                <a:latin typeface="Arial" charset="0"/>
              </a:rPr>
              <a:t>“</a:t>
            </a:r>
            <a:r>
              <a:rPr lang="zh-CN" altLang="en-US" sz="2400" smtClean="0"/>
              <a:t>住房补贴</a:t>
            </a:r>
            <a:r>
              <a:rPr lang="zh-CN" altLang="en-US" sz="2400" smtClean="0">
                <a:latin typeface="Arial" charset="0"/>
              </a:rPr>
              <a:t>”“</a:t>
            </a:r>
            <a:r>
              <a:rPr lang="zh-CN" altLang="en-US" sz="2400" smtClean="0"/>
              <a:t>交通补贴</a:t>
            </a:r>
            <a:r>
              <a:rPr lang="zh-CN" altLang="en-US" sz="2400" smtClean="0">
                <a:latin typeface="Arial" charset="0"/>
              </a:rPr>
              <a:t>”</a:t>
            </a:r>
            <a:r>
              <a:rPr lang="zh-CN" altLang="en-US" sz="2400" smtClean="0"/>
              <a:t>和</a:t>
            </a:r>
            <a:r>
              <a:rPr lang="zh-CN" altLang="en-US" sz="2400" smtClean="0">
                <a:latin typeface="Arial" charset="0"/>
              </a:rPr>
              <a:t>“</a:t>
            </a:r>
            <a:r>
              <a:rPr lang="zh-CN" altLang="en-US" sz="2400" smtClean="0"/>
              <a:t>医疗补贴</a:t>
            </a:r>
            <a:r>
              <a:rPr lang="zh-CN" altLang="en-US" sz="2400" smtClean="0">
                <a:latin typeface="Arial" charset="0"/>
              </a:rPr>
              <a:t>”</a:t>
            </a:r>
            <a:r>
              <a:rPr lang="zh-CN" altLang="en-US" sz="2400" smtClean="0"/>
              <a:t>。 在</a:t>
            </a:r>
            <a:r>
              <a:rPr lang="en-US" altLang="zh-CN" sz="2400" smtClean="0"/>
              <a:t>I3</a:t>
            </a:r>
            <a:r>
              <a:rPr lang="zh-CN" altLang="en-US" sz="2400" smtClean="0"/>
              <a:t>单元格中输入公式</a:t>
            </a:r>
            <a:r>
              <a:rPr lang="zh-CN" altLang="en-US" sz="2400" smtClean="0">
                <a:latin typeface="Arial" charset="0"/>
              </a:rPr>
              <a:t>“</a:t>
            </a:r>
            <a:r>
              <a:rPr lang="en-US" altLang="zh-CN" sz="2400" smtClean="0"/>
              <a:t>=VLOOKUP(D3,</a:t>
            </a:r>
            <a:r>
              <a:rPr lang="zh-CN" altLang="en-US" sz="2400" smtClean="0"/>
              <a:t>计算比率及标准</a:t>
            </a:r>
            <a:r>
              <a:rPr lang="en-US" altLang="zh-CN" sz="2400" smtClean="0"/>
              <a:t>!$F$3:$I$6,2,FALSE)</a:t>
            </a:r>
            <a:r>
              <a:rPr lang="en-US" altLang="zh-CN" sz="2400" smtClean="0">
                <a:latin typeface="Arial" charset="0"/>
              </a:rPr>
              <a:t>”</a:t>
            </a:r>
            <a:r>
              <a:rPr lang="zh-CN" altLang="en-US" sz="2400" smtClean="0"/>
              <a:t>获取该员工住房补贴。同样，在在</a:t>
            </a:r>
            <a:r>
              <a:rPr lang="en-US" altLang="zh-CN" sz="2400" smtClean="0"/>
              <a:t>J3</a:t>
            </a:r>
            <a:r>
              <a:rPr lang="zh-CN" altLang="en-US" sz="2400" smtClean="0"/>
              <a:t>单元格中输入公式</a:t>
            </a:r>
            <a:r>
              <a:rPr lang="zh-CN" altLang="en-US" sz="2400" smtClean="0">
                <a:latin typeface="Arial" charset="0"/>
              </a:rPr>
              <a:t>“</a:t>
            </a:r>
            <a:r>
              <a:rPr lang="en-US" altLang="zh-CN" sz="2400" smtClean="0"/>
              <a:t>=VLOOKUP(D3,</a:t>
            </a:r>
            <a:r>
              <a:rPr lang="zh-CN" altLang="en-US" sz="2400" smtClean="0"/>
              <a:t>计算比率及标准</a:t>
            </a:r>
            <a:r>
              <a:rPr lang="en-US" altLang="zh-CN" sz="2400" smtClean="0"/>
              <a:t>!$F$3:$I$6,3,FALSE)</a:t>
            </a:r>
            <a:r>
              <a:rPr lang="en-US" altLang="zh-CN" sz="2400" smtClean="0">
                <a:latin typeface="Arial" charset="0"/>
              </a:rPr>
              <a:t>”</a:t>
            </a:r>
            <a:r>
              <a:rPr lang="zh-CN" altLang="en-US" sz="2400" smtClean="0"/>
              <a:t>以获取员工的交通补贴；在</a:t>
            </a:r>
            <a:r>
              <a:rPr lang="en-US" altLang="zh-CN" sz="2400" smtClean="0"/>
              <a:t>K3</a:t>
            </a:r>
            <a:r>
              <a:rPr lang="zh-CN" altLang="en-US" sz="2400" smtClean="0"/>
              <a:t>单元格中输入公式</a:t>
            </a:r>
            <a:r>
              <a:rPr lang="zh-CN" altLang="en-US" sz="2400" smtClean="0">
                <a:latin typeface="Arial" charset="0"/>
              </a:rPr>
              <a:t>“</a:t>
            </a:r>
            <a:r>
              <a:rPr lang="en-US" altLang="zh-CN" sz="2400" smtClean="0"/>
              <a:t>=VLOOKUP(D3,</a:t>
            </a:r>
            <a:r>
              <a:rPr lang="zh-CN" altLang="en-US" sz="2400" smtClean="0"/>
              <a:t>计算比率及标准</a:t>
            </a:r>
            <a:r>
              <a:rPr lang="en-US" altLang="zh-CN" sz="2400" smtClean="0"/>
              <a:t>!$F$3:$I$6,4,FALSE)</a:t>
            </a:r>
            <a:r>
              <a:rPr lang="en-US" altLang="zh-CN" sz="2400" smtClean="0">
                <a:latin typeface="Arial" charset="0"/>
              </a:rPr>
              <a:t>”</a:t>
            </a:r>
            <a:r>
              <a:rPr lang="zh-CN" altLang="en-US" sz="2400" smtClean="0"/>
              <a:t>以获取员工的医疗补贴。复制公式，获得其他员工的基本工资。</a:t>
            </a:r>
          </a:p>
          <a:p>
            <a:pPr eaLnBrk="1" hangingPunct="1">
              <a:lnSpc>
                <a:spcPts val="2800"/>
              </a:lnSpc>
              <a:buFont typeface="Wingdings" pitchFamily="2" charset="2"/>
              <a:buChar char="Ø"/>
            </a:pPr>
            <a:r>
              <a:rPr lang="zh-CN" altLang="en-US" sz="2400" smtClean="0"/>
              <a:t>（</a:t>
            </a:r>
            <a:r>
              <a:rPr lang="en-US" altLang="zh-CN" sz="2400" smtClean="0"/>
              <a:t>6</a:t>
            </a:r>
            <a:r>
              <a:rPr lang="zh-CN" altLang="en-US" sz="2400" smtClean="0"/>
              <a:t>）计算员工的应发小计：在员工工资表中，应发小计为所有工资和补贴的总和，因此，在</a:t>
            </a:r>
            <a:r>
              <a:rPr lang="en-US" altLang="zh-CN" sz="2400" smtClean="0"/>
              <a:t>L3</a:t>
            </a:r>
            <a:r>
              <a:rPr lang="zh-CN" altLang="en-US" sz="2400" smtClean="0"/>
              <a:t>单元格中输入</a:t>
            </a:r>
            <a:r>
              <a:rPr lang="zh-CN" altLang="en-US" sz="2400" smtClean="0">
                <a:latin typeface="Arial" charset="0"/>
              </a:rPr>
              <a:t>“</a:t>
            </a:r>
            <a:r>
              <a:rPr lang="en-US" altLang="zh-CN" sz="2400" smtClean="0"/>
              <a:t>=SUM(F3:K3)</a:t>
            </a:r>
            <a:r>
              <a:rPr lang="en-US" altLang="zh-CN" sz="2400" smtClean="0">
                <a:latin typeface="Arial" charset="0"/>
              </a:rPr>
              <a:t>”</a:t>
            </a:r>
            <a:r>
              <a:rPr lang="zh-CN" altLang="en-US" sz="2400" smtClean="0"/>
              <a:t>即可，复制公式，获得其他员工的应发小计。</a:t>
            </a:r>
          </a:p>
        </p:txBody>
      </p:sp>
      <p:sp>
        <p:nvSpPr>
          <p:cNvPr id="107522"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12902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49B9FA38-5716-4658-92CE-D418FDA6ECE7}" type="datetime1">
              <a:rPr lang="zh-CN" altLang="en-US"/>
              <a:pPr eaLnBrk="1" hangingPunct="1"/>
              <a:t>2014-11-17</a:t>
            </a:fld>
            <a:endParaRPr lang="en-US" altLang="zh-CN"/>
          </a:p>
        </p:txBody>
      </p:sp>
      <p:sp>
        <p:nvSpPr>
          <p:cNvPr id="12902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7523">
                                            <p:txEl>
                                              <p:pRg st="0" end="0"/>
                                            </p:txEl>
                                          </p:spTgt>
                                        </p:tgtEl>
                                        <p:attrNameLst>
                                          <p:attrName>style.visibility</p:attrName>
                                        </p:attrNameLst>
                                      </p:cBhvr>
                                      <p:to>
                                        <p:strVal val="visible"/>
                                      </p:to>
                                    </p:set>
                                    <p:animEffect transition="in" filter="blinds(horizontal)">
                                      <p:cBhvr>
                                        <p:cTn id="7" dur="500"/>
                                        <p:tgtEl>
                                          <p:spTgt spid="1075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7523">
                                            <p:txEl>
                                              <p:pRg st="1" end="1"/>
                                            </p:txEl>
                                          </p:spTgt>
                                        </p:tgtEl>
                                        <p:attrNameLst>
                                          <p:attrName>style.visibility</p:attrName>
                                        </p:attrNameLst>
                                      </p:cBhvr>
                                      <p:to>
                                        <p:strVal val="visible"/>
                                      </p:to>
                                    </p:set>
                                    <p:animEffect transition="in" filter="blinds(horizontal)">
                                      <p:cBhvr>
                                        <p:cTn id="12" dur="500"/>
                                        <p:tgtEl>
                                          <p:spTgt spid="1075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3"/>
          <p:cNvSpPr>
            <a:spLocks noGrp="1" noChangeArrowheads="1"/>
          </p:cNvSpPr>
          <p:nvPr>
            <p:ph idx="1"/>
          </p:nvPr>
        </p:nvSpPr>
        <p:spPr/>
        <p:txBody>
          <a:bodyPr/>
          <a:lstStyle/>
          <a:p>
            <a:pPr eaLnBrk="1" hangingPunct="1">
              <a:lnSpc>
                <a:spcPts val="2800"/>
              </a:lnSpc>
              <a:buFont typeface="Wingdings" pitchFamily="2" charset="2"/>
              <a:buChar char="Ø"/>
            </a:pPr>
            <a:r>
              <a:rPr lang="zh-CN" altLang="en-US" sz="2400" smtClean="0"/>
              <a:t>（</a:t>
            </a:r>
            <a:r>
              <a:rPr lang="en-US" altLang="zh-CN" sz="2400" smtClean="0"/>
              <a:t>7</a:t>
            </a:r>
            <a:r>
              <a:rPr lang="zh-CN" altLang="en-US" sz="2400" smtClean="0"/>
              <a:t>）计算每位员工应扣的养老保险、医疗保险、住房公积金保险金额。</a:t>
            </a:r>
          </a:p>
          <a:p>
            <a:pPr eaLnBrk="1" hangingPunct="1">
              <a:lnSpc>
                <a:spcPts val="2800"/>
              </a:lnSpc>
            </a:pPr>
            <a:r>
              <a:rPr lang="zh-CN" altLang="en-US" sz="2400" smtClean="0"/>
              <a:t>在</a:t>
            </a:r>
            <a:r>
              <a:rPr lang="en-US" altLang="zh-CN" sz="2400" smtClean="0"/>
              <a:t>N3</a:t>
            </a:r>
            <a:r>
              <a:rPr lang="zh-CN" altLang="en-US" sz="2400" smtClean="0"/>
              <a:t>单元格中输入公式</a:t>
            </a:r>
            <a:r>
              <a:rPr lang="zh-CN" altLang="en-US" sz="2400" smtClean="0">
                <a:latin typeface="Arial" charset="0"/>
              </a:rPr>
              <a:t>“</a:t>
            </a:r>
            <a:r>
              <a:rPr lang="en-US" altLang="zh-CN" sz="2400" smtClean="0"/>
              <a:t>=ROUND(F3*</a:t>
            </a:r>
            <a:r>
              <a:rPr lang="zh-CN" altLang="en-US" sz="2400" smtClean="0"/>
              <a:t>计算比率及标准</a:t>
            </a:r>
            <a:r>
              <a:rPr lang="en-US" altLang="zh-CN" sz="2400" smtClean="0"/>
              <a:t>!$H$12,2)</a:t>
            </a:r>
            <a:r>
              <a:rPr lang="en-US" altLang="zh-CN" sz="2400" smtClean="0">
                <a:latin typeface="Arial" charset="0"/>
              </a:rPr>
              <a:t>”</a:t>
            </a:r>
            <a:r>
              <a:rPr lang="zh-CN" altLang="en-US" sz="2400" smtClean="0"/>
              <a:t>，按回车键，即可计算出该员工养老保险金额。利用公式填充功能，可计算出其它员工的养老保险金额。按照上述方法，在</a:t>
            </a:r>
            <a:r>
              <a:rPr lang="en-US" altLang="zh-CN" sz="2400" smtClean="0"/>
              <a:t>O3</a:t>
            </a:r>
            <a:r>
              <a:rPr lang="zh-CN" altLang="en-US" sz="2400" smtClean="0"/>
              <a:t>单元格中输入公式</a:t>
            </a:r>
            <a:r>
              <a:rPr lang="zh-CN" altLang="en-US" sz="2400" smtClean="0">
                <a:latin typeface="Arial" charset="0"/>
              </a:rPr>
              <a:t>“</a:t>
            </a:r>
            <a:r>
              <a:rPr lang="en-US" altLang="zh-CN" sz="2400" smtClean="0"/>
              <a:t>=ROUND(F3*</a:t>
            </a:r>
            <a:r>
              <a:rPr lang="zh-CN" altLang="en-US" sz="2400" smtClean="0"/>
              <a:t>计算比率及标准</a:t>
            </a:r>
            <a:r>
              <a:rPr lang="en-US" altLang="zh-CN" sz="2400" smtClean="0"/>
              <a:t>!$H$13,2)</a:t>
            </a:r>
            <a:r>
              <a:rPr lang="en-US" altLang="zh-CN" sz="2400" smtClean="0">
                <a:latin typeface="Arial" charset="0"/>
              </a:rPr>
              <a:t>”</a:t>
            </a:r>
            <a:r>
              <a:rPr lang="zh-CN" altLang="en-US" sz="2400" smtClean="0"/>
              <a:t>，可计算员工医疗保险金额；在</a:t>
            </a:r>
            <a:r>
              <a:rPr lang="en-US" altLang="zh-CN" sz="2400" smtClean="0"/>
              <a:t>P3</a:t>
            </a:r>
            <a:r>
              <a:rPr lang="zh-CN" altLang="en-US" sz="2400" smtClean="0"/>
              <a:t>单元格中输入公式</a:t>
            </a:r>
            <a:r>
              <a:rPr lang="zh-CN" altLang="en-US" sz="2400" smtClean="0">
                <a:latin typeface="Arial" charset="0"/>
              </a:rPr>
              <a:t>“</a:t>
            </a:r>
            <a:r>
              <a:rPr lang="en-US" altLang="zh-CN" sz="2400" smtClean="0"/>
              <a:t>=ROUND(F3*</a:t>
            </a:r>
            <a:r>
              <a:rPr lang="zh-CN" altLang="en-US" sz="2400" smtClean="0"/>
              <a:t>计算比率及标准</a:t>
            </a:r>
            <a:r>
              <a:rPr lang="en-US" altLang="zh-CN" sz="2400" smtClean="0"/>
              <a:t>!$H$14,2)</a:t>
            </a:r>
            <a:r>
              <a:rPr lang="en-US" altLang="zh-CN" sz="2400" smtClean="0">
                <a:latin typeface="Arial" charset="0"/>
              </a:rPr>
              <a:t>”</a:t>
            </a:r>
            <a:r>
              <a:rPr lang="zh-CN" altLang="en-US" sz="2400" smtClean="0"/>
              <a:t>，可计算员工住房公积金保险金额。</a:t>
            </a:r>
          </a:p>
        </p:txBody>
      </p:sp>
      <p:sp>
        <p:nvSpPr>
          <p:cNvPr id="108546"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13005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E01EB381-AF8E-413A-BDA4-8FBBF3DC9DC5}" type="datetime1">
              <a:rPr lang="zh-CN" altLang="en-US"/>
              <a:pPr eaLnBrk="1" hangingPunct="1"/>
              <a:t>2014-11-17</a:t>
            </a:fld>
            <a:endParaRPr lang="en-US" altLang="zh-CN"/>
          </a:p>
        </p:txBody>
      </p:sp>
      <p:sp>
        <p:nvSpPr>
          <p:cNvPr id="13005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8547">
                                            <p:txEl>
                                              <p:pRg st="0" end="0"/>
                                            </p:txEl>
                                          </p:spTgt>
                                        </p:tgtEl>
                                        <p:attrNameLst>
                                          <p:attrName>style.visibility</p:attrName>
                                        </p:attrNameLst>
                                      </p:cBhvr>
                                      <p:to>
                                        <p:strVal val="visible"/>
                                      </p:to>
                                    </p:set>
                                    <p:animEffect transition="in" filter="blinds(horizontal)">
                                      <p:cBhvr>
                                        <p:cTn id="7" dur="500"/>
                                        <p:tgtEl>
                                          <p:spTgt spid="10854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8547">
                                            <p:txEl>
                                              <p:pRg st="1" end="1"/>
                                            </p:txEl>
                                          </p:spTgt>
                                        </p:tgtEl>
                                        <p:attrNameLst>
                                          <p:attrName>style.visibility</p:attrName>
                                        </p:attrNameLst>
                                      </p:cBhvr>
                                      <p:to>
                                        <p:strVal val="visible"/>
                                      </p:to>
                                    </p:set>
                                    <p:animEffect transition="in" filter="blinds(horizontal)">
                                      <p:cBhvr>
                                        <p:cTn id="12" dur="500"/>
                                        <p:tgtEl>
                                          <p:spTgt spid="1085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内容占位符 2"/>
          <p:cNvSpPr>
            <a:spLocks noGrp="1"/>
          </p:cNvSpPr>
          <p:nvPr>
            <p:ph idx="1"/>
          </p:nvPr>
        </p:nvSpPr>
        <p:spPr/>
        <p:txBody>
          <a:bodyPr/>
          <a:lstStyle/>
          <a:p>
            <a:pPr eaLnBrk="1" hangingPunct="1">
              <a:lnSpc>
                <a:spcPts val="2800"/>
              </a:lnSpc>
              <a:buFont typeface="Wingdings" pitchFamily="2" charset="2"/>
              <a:buChar char="Ø"/>
            </a:pPr>
            <a:r>
              <a:rPr lang="zh-CN" altLang="en-US" sz="2400" smtClean="0"/>
              <a:t>（</a:t>
            </a:r>
            <a:r>
              <a:rPr lang="en-US" altLang="zh-CN" sz="2400" smtClean="0"/>
              <a:t>8</a:t>
            </a:r>
            <a:r>
              <a:rPr lang="zh-CN" altLang="en-US" sz="2400" smtClean="0"/>
              <a:t>）计算个人所得税</a:t>
            </a:r>
          </a:p>
          <a:p>
            <a:pPr eaLnBrk="1" hangingPunct="1">
              <a:lnSpc>
                <a:spcPts val="2800"/>
              </a:lnSpc>
            </a:pPr>
            <a:r>
              <a:rPr lang="zh-CN" altLang="en-US" sz="2400" smtClean="0"/>
              <a:t>个人所得税金额</a:t>
            </a:r>
            <a:r>
              <a:rPr lang="en-US" altLang="zh-CN" sz="2400" smtClean="0"/>
              <a:t>=</a:t>
            </a:r>
            <a:r>
              <a:rPr lang="zh-CN" altLang="en-US" sz="2400" smtClean="0"/>
              <a:t>应税额*应税薪金税率。应税额</a:t>
            </a:r>
            <a:r>
              <a:rPr lang="en-US" altLang="zh-CN" sz="2400" smtClean="0"/>
              <a:t>=</a:t>
            </a:r>
            <a:r>
              <a:rPr lang="zh-CN" altLang="en-US" sz="2400" smtClean="0"/>
              <a:t>应发工资</a:t>
            </a:r>
            <a:r>
              <a:rPr lang="en-US" altLang="zh-CN" sz="2400" smtClean="0"/>
              <a:t>-</a:t>
            </a:r>
            <a:r>
              <a:rPr lang="zh-CN" altLang="en-US" sz="2400" smtClean="0"/>
              <a:t>起征点（在</a:t>
            </a:r>
            <a:r>
              <a:rPr lang="zh-CN" altLang="en-US" sz="2400" smtClean="0">
                <a:latin typeface="Arial" charset="0"/>
              </a:rPr>
              <a:t>“</a:t>
            </a:r>
            <a:r>
              <a:rPr lang="zh-CN" altLang="en-US" sz="2400" smtClean="0"/>
              <a:t>员工工资表</a:t>
            </a:r>
            <a:r>
              <a:rPr lang="zh-CN" altLang="en-US" sz="2400" smtClean="0">
                <a:latin typeface="Arial" charset="0"/>
              </a:rPr>
              <a:t>”</a:t>
            </a:r>
            <a:r>
              <a:rPr lang="zh-CN" altLang="en-US" sz="2400" smtClean="0"/>
              <a:t>中</a:t>
            </a:r>
            <a:r>
              <a:rPr lang="zh-CN" altLang="en-US" sz="2400" smtClean="0">
                <a:latin typeface="Arial" charset="0"/>
              </a:rPr>
              <a:t>“</a:t>
            </a:r>
            <a:r>
              <a:rPr lang="zh-CN" altLang="en-US" sz="2400" smtClean="0"/>
              <a:t>应发小计</a:t>
            </a:r>
            <a:r>
              <a:rPr lang="zh-CN" altLang="en-US" sz="2400" smtClean="0">
                <a:latin typeface="Arial" charset="0"/>
              </a:rPr>
              <a:t>”</a:t>
            </a:r>
            <a:r>
              <a:rPr lang="zh-CN" altLang="en-US" sz="2400" smtClean="0"/>
              <a:t>即为应发工资。因此，首先计算出</a:t>
            </a:r>
            <a:r>
              <a:rPr lang="zh-CN" altLang="en-US" sz="2400" smtClean="0">
                <a:latin typeface="Arial" charset="0"/>
              </a:rPr>
              <a:t>“</a:t>
            </a:r>
            <a:r>
              <a:rPr lang="zh-CN" altLang="en-US" sz="2400" smtClean="0"/>
              <a:t>应税额</a:t>
            </a:r>
            <a:r>
              <a:rPr lang="zh-CN" altLang="en-US" sz="2400" smtClean="0">
                <a:latin typeface="Arial" charset="0"/>
              </a:rPr>
              <a:t>”</a:t>
            </a:r>
            <a:r>
              <a:rPr lang="zh-CN" altLang="en-US" sz="2400" smtClean="0"/>
              <a:t>，在单元格</a:t>
            </a:r>
            <a:r>
              <a:rPr lang="en-US" altLang="zh-CN" sz="2400" smtClean="0"/>
              <a:t>M3</a:t>
            </a:r>
            <a:r>
              <a:rPr lang="zh-CN" altLang="en-US" sz="2400" smtClean="0"/>
              <a:t>中输入</a:t>
            </a:r>
            <a:r>
              <a:rPr lang="zh-CN" altLang="en-US" sz="2400" smtClean="0">
                <a:latin typeface="Arial" charset="0"/>
              </a:rPr>
              <a:t>“</a:t>
            </a:r>
            <a:r>
              <a:rPr lang="en-US" altLang="zh-CN" sz="2400" smtClean="0"/>
              <a:t>=IF(L3&lt;=3500,0,L3-3500)</a:t>
            </a:r>
            <a:r>
              <a:rPr lang="en-US" altLang="zh-CN" sz="2400" smtClean="0">
                <a:latin typeface="Arial" charset="0"/>
              </a:rPr>
              <a:t>”</a:t>
            </a:r>
            <a:r>
              <a:rPr lang="zh-CN" altLang="en-US" sz="2400" smtClean="0"/>
              <a:t>。然后在个人所得税单元格</a:t>
            </a:r>
            <a:r>
              <a:rPr lang="en-US" altLang="zh-CN" sz="2400" smtClean="0"/>
              <a:t>Q3</a:t>
            </a:r>
            <a:r>
              <a:rPr lang="zh-CN" altLang="en-US" sz="2400" smtClean="0"/>
              <a:t>中输入相应公式即可。</a:t>
            </a:r>
            <a:endParaRPr lang="en-US" altLang="zh-CN" sz="2400" smtClean="0"/>
          </a:p>
          <a:p>
            <a:pPr eaLnBrk="1" hangingPunct="1">
              <a:buFont typeface="Wingdings" pitchFamily="2" charset="2"/>
              <a:buChar char="Ø"/>
            </a:pPr>
            <a:r>
              <a:rPr lang="zh-CN" altLang="en-US" sz="2400" smtClean="0"/>
              <a:t>（</a:t>
            </a:r>
            <a:r>
              <a:rPr lang="en-US" altLang="zh-CN" sz="2400" smtClean="0"/>
              <a:t>9</a:t>
            </a:r>
            <a:r>
              <a:rPr lang="zh-CN" altLang="en-US" sz="2400" smtClean="0"/>
              <a:t>）计算</a:t>
            </a:r>
            <a:r>
              <a:rPr lang="zh-CN" altLang="en-US" sz="2400" smtClean="0">
                <a:latin typeface="Arial" charset="0"/>
              </a:rPr>
              <a:t>“</a:t>
            </a:r>
            <a:r>
              <a:rPr lang="zh-CN" altLang="en-US" sz="2400" smtClean="0"/>
              <a:t>应扣金额</a:t>
            </a:r>
            <a:r>
              <a:rPr lang="zh-CN" altLang="en-US" sz="2400" smtClean="0">
                <a:latin typeface="Arial" charset="0"/>
              </a:rPr>
              <a:t>”</a:t>
            </a:r>
            <a:r>
              <a:rPr lang="zh-CN" altLang="en-US" sz="2400" smtClean="0"/>
              <a:t>和</a:t>
            </a:r>
            <a:r>
              <a:rPr lang="zh-CN" altLang="en-US" sz="2400" smtClean="0">
                <a:latin typeface="Arial" charset="0"/>
              </a:rPr>
              <a:t>“</a:t>
            </a:r>
            <a:r>
              <a:rPr lang="zh-CN" altLang="en-US" sz="2400" smtClean="0"/>
              <a:t>实发小计</a:t>
            </a:r>
            <a:r>
              <a:rPr lang="zh-CN" altLang="en-US" sz="2400" smtClean="0">
                <a:latin typeface="Arial" charset="0"/>
              </a:rPr>
              <a:t>”</a:t>
            </a:r>
            <a:endParaRPr lang="zh-CN" altLang="en-US" sz="2400" smtClean="0"/>
          </a:p>
          <a:p>
            <a:pPr eaLnBrk="1" hangingPunct="1"/>
            <a:r>
              <a:rPr lang="zh-CN" altLang="en-US" sz="2400" smtClean="0"/>
              <a:t>应扣金额为养老保险、医疗保险、住房公积金保险和个人所得税的总和，因此，在</a:t>
            </a:r>
            <a:r>
              <a:rPr lang="en-US" altLang="zh-CN" sz="2400" smtClean="0"/>
              <a:t>R3</a:t>
            </a:r>
            <a:r>
              <a:rPr lang="zh-CN" altLang="en-US" sz="2400" smtClean="0"/>
              <a:t>单元格中输入</a:t>
            </a:r>
            <a:r>
              <a:rPr lang="zh-CN" altLang="en-US" sz="2400" smtClean="0">
                <a:latin typeface="Arial" charset="0"/>
              </a:rPr>
              <a:t>“</a:t>
            </a:r>
            <a:r>
              <a:rPr lang="en-US" altLang="zh-CN" sz="2400" smtClean="0"/>
              <a:t>=SUM(N3:Q3)</a:t>
            </a:r>
            <a:r>
              <a:rPr lang="en-US" altLang="zh-CN" sz="2400" smtClean="0">
                <a:latin typeface="Arial" charset="0"/>
              </a:rPr>
              <a:t>”</a:t>
            </a:r>
            <a:r>
              <a:rPr lang="zh-CN" altLang="en-US" sz="2400" smtClean="0"/>
              <a:t>即可。实发小计</a:t>
            </a:r>
            <a:r>
              <a:rPr lang="en-US" altLang="zh-CN" sz="2400" smtClean="0"/>
              <a:t>=</a:t>
            </a:r>
            <a:r>
              <a:rPr lang="zh-CN" altLang="en-US" sz="2400" smtClean="0"/>
              <a:t>应发小计</a:t>
            </a:r>
            <a:r>
              <a:rPr lang="en-US" altLang="zh-CN" sz="2400" smtClean="0"/>
              <a:t>-</a:t>
            </a:r>
            <a:r>
              <a:rPr lang="zh-CN" altLang="en-US" sz="2400" smtClean="0"/>
              <a:t>应扣金额，在</a:t>
            </a:r>
            <a:r>
              <a:rPr lang="en-US" altLang="zh-CN" sz="2400" smtClean="0"/>
              <a:t>S3=</a:t>
            </a:r>
            <a:r>
              <a:rPr lang="en-US" altLang="zh-CN" sz="2400" smtClean="0">
                <a:latin typeface="Arial" charset="0"/>
              </a:rPr>
              <a:t>“</a:t>
            </a:r>
            <a:r>
              <a:rPr lang="en-US" altLang="zh-CN" sz="2400" smtClean="0"/>
              <a:t>=L3-R3</a:t>
            </a:r>
            <a:r>
              <a:rPr lang="en-US" altLang="zh-CN" sz="2400" smtClean="0">
                <a:latin typeface="Arial" charset="0"/>
              </a:rPr>
              <a:t>”</a:t>
            </a:r>
            <a:r>
              <a:rPr lang="zh-CN" altLang="en-US" sz="2400" smtClean="0"/>
              <a:t>。复制公式，获得其他员工的应发小计。</a:t>
            </a:r>
          </a:p>
          <a:p>
            <a:pPr eaLnBrk="1" hangingPunct="1">
              <a:lnSpc>
                <a:spcPts val="2800"/>
              </a:lnSpc>
            </a:pPr>
            <a:endParaRPr lang="zh-CN" altLang="en-US" sz="2400" smtClean="0"/>
          </a:p>
          <a:p>
            <a:pPr eaLnBrk="1" hangingPunct="1"/>
            <a:endParaRPr lang="zh-CN" altLang="en-US" smtClean="0"/>
          </a:p>
        </p:txBody>
      </p:sp>
      <p:sp>
        <p:nvSpPr>
          <p:cNvPr id="109570" name="标题 1"/>
          <p:cNvSpPr>
            <a:spLocks noGrp="1"/>
          </p:cNvSpPr>
          <p:nvPr>
            <p:ph type="title"/>
          </p:nvPr>
        </p:nvSpPr>
        <p:spPr/>
        <p:txBody>
          <a:bodyPr/>
          <a:lstStyle/>
          <a:p>
            <a:pPr eaLnBrk="1" fontAlgn="auto" hangingPunct="1">
              <a:spcAft>
                <a:spcPts val="0"/>
              </a:spcAft>
              <a:defRPr/>
            </a:pPr>
            <a:endParaRPr lang="zh-CN" altLang="en-US" smtClean="0"/>
          </a:p>
        </p:txBody>
      </p:sp>
      <p:sp>
        <p:nvSpPr>
          <p:cNvPr id="13107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F82AD174-78DB-476F-843D-BBDA268D29A3}" type="datetime1">
              <a:rPr lang="zh-CN" altLang="en-US"/>
              <a:pPr eaLnBrk="1" hangingPunct="1"/>
              <a:t>2014-11-17</a:t>
            </a:fld>
            <a:endParaRPr lang="en-US" altLang="zh-CN"/>
          </a:p>
        </p:txBody>
      </p:sp>
      <p:sp>
        <p:nvSpPr>
          <p:cNvPr id="13107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9571">
                                            <p:txEl>
                                              <p:pRg st="0" end="0"/>
                                            </p:txEl>
                                          </p:spTgt>
                                        </p:tgtEl>
                                        <p:attrNameLst>
                                          <p:attrName>style.visibility</p:attrName>
                                        </p:attrNameLst>
                                      </p:cBhvr>
                                      <p:to>
                                        <p:strVal val="visible"/>
                                      </p:to>
                                    </p:set>
                                    <p:animEffect transition="in" filter="blinds(horizontal)">
                                      <p:cBhvr>
                                        <p:cTn id="7" dur="500"/>
                                        <p:tgtEl>
                                          <p:spTgt spid="1095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9571">
                                            <p:txEl>
                                              <p:pRg st="1" end="1"/>
                                            </p:txEl>
                                          </p:spTgt>
                                        </p:tgtEl>
                                        <p:attrNameLst>
                                          <p:attrName>style.visibility</p:attrName>
                                        </p:attrNameLst>
                                      </p:cBhvr>
                                      <p:to>
                                        <p:strVal val="visible"/>
                                      </p:to>
                                    </p:set>
                                    <p:animEffect transition="in" filter="blinds(horizontal)">
                                      <p:cBhvr>
                                        <p:cTn id="12" dur="500"/>
                                        <p:tgtEl>
                                          <p:spTgt spid="10957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9571">
                                            <p:txEl>
                                              <p:pRg st="2" end="2"/>
                                            </p:txEl>
                                          </p:spTgt>
                                        </p:tgtEl>
                                        <p:attrNameLst>
                                          <p:attrName>style.visibility</p:attrName>
                                        </p:attrNameLst>
                                      </p:cBhvr>
                                      <p:to>
                                        <p:strVal val="visible"/>
                                      </p:to>
                                    </p:set>
                                    <p:animEffect transition="in" filter="blinds(horizontal)">
                                      <p:cBhvr>
                                        <p:cTn id="17" dur="500"/>
                                        <p:tgtEl>
                                          <p:spTgt spid="10957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09571">
                                            <p:txEl>
                                              <p:pRg st="3" end="3"/>
                                            </p:txEl>
                                          </p:spTgt>
                                        </p:tgtEl>
                                        <p:attrNameLst>
                                          <p:attrName>style.visibility</p:attrName>
                                        </p:attrNameLst>
                                      </p:cBhvr>
                                      <p:to>
                                        <p:strVal val="visible"/>
                                      </p:to>
                                    </p:set>
                                    <p:animEffect transition="in" filter="blinds(horizontal)">
                                      <p:cBhvr>
                                        <p:cTn id="22" dur="500"/>
                                        <p:tgtEl>
                                          <p:spTgt spid="1095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Rectangle 3"/>
          <p:cNvSpPr>
            <a:spLocks noGrp="1" noChangeArrowheads="1"/>
          </p:cNvSpPr>
          <p:nvPr>
            <p:ph idx="1"/>
          </p:nvPr>
        </p:nvSpPr>
        <p:spPr>
          <a:xfrm>
            <a:off x="468313" y="1125538"/>
            <a:ext cx="8351837" cy="4967287"/>
          </a:xfrm>
        </p:spPr>
        <p:txBody>
          <a:bodyPr/>
          <a:lstStyle/>
          <a:p>
            <a:pPr eaLnBrk="1" hangingPunct="1">
              <a:lnSpc>
                <a:spcPts val="2800"/>
              </a:lnSpc>
            </a:pPr>
            <a:r>
              <a:rPr lang="zh-CN" altLang="en-US" sz="2400" smtClean="0"/>
              <a:t>单位在发放工资的同时，还需要制作个人工资条，打印发给每个人。制作工资条的方法很多，在本例中使用编辑宏的方法实现由工资表到工资条的转换。</a:t>
            </a:r>
          </a:p>
          <a:p>
            <a:pPr eaLnBrk="1" hangingPunct="1">
              <a:lnSpc>
                <a:spcPts val="2800"/>
              </a:lnSpc>
              <a:buFont typeface="Wingdings" pitchFamily="2" charset="2"/>
              <a:buChar char="Ø"/>
            </a:pPr>
            <a:r>
              <a:rPr lang="zh-CN" altLang="en-US" sz="2400" smtClean="0"/>
              <a:t>（</a:t>
            </a:r>
            <a:r>
              <a:rPr lang="en-US" altLang="zh-CN" sz="2400" smtClean="0"/>
              <a:t>1</a:t>
            </a:r>
            <a:r>
              <a:rPr lang="zh-CN" altLang="en-US" sz="2400" smtClean="0"/>
              <a:t>）创建宏：  选择</a:t>
            </a:r>
            <a:r>
              <a:rPr lang="zh-CN" altLang="en-US" sz="2400" smtClean="0">
                <a:latin typeface="Arial" charset="0"/>
              </a:rPr>
              <a:t>“</a:t>
            </a:r>
            <a:r>
              <a:rPr lang="zh-CN" altLang="en-US" sz="2400" smtClean="0"/>
              <a:t>员工工资条</a:t>
            </a:r>
            <a:r>
              <a:rPr lang="zh-CN" altLang="en-US" sz="2400" smtClean="0">
                <a:latin typeface="Arial" charset="0"/>
              </a:rPr>
              <a:t>”</a:t>
            </a:r>
            <a:r>
              <a:rPr lang="zh-CN" altLang="en-US" sz="2400" smtClean="0"/>
              <a:t>工作表，选择</a:t>
            </a:r>
            <a:r>
              <a:rPr lang="zh-CN" altLang="en-US" sz="2400" smtClean="0">
                <a:latin typeface="Arial" charset="0"/>
              </a:rPr>
              <a:t>“</a:t>
            </a:r>
            <a:r>
              <a:rPr lang="zh-CN" altLang="en-US" sz="2400" smtClean="0"/>
              <a:t>视图</a:t>
            </a:r>
            <a:r>
              <a:rPr lang="zh-CN" altLang="en-US" sz="2400" smtClean="0">
                <a:latin typeface="Arial" charset="0"/>
              </a:rPr>
              <a:t>”</a:t>
            </a:r>
            <a:r>
              <a:rPr lang="zh-CN" altLang="en-US" sz="2400" smtClean="0"/>
              <a:t>功能区</a:t>
            </a:r>
            <a:r>
              <a:rPr lang="en-US" altLang="zh-CN" sz="2400" smtClean="0"/>
              <a:t>/</a:t>
            </a:r>
            <a:r>
              <a:rPr lang="en-US" altLang="zh-CN" sz="2400" smtClean="0">
                <a:latin typeface="Arial" charset="0"/>
              </a:rPr>
              <a:t>“</a:t>
            </a:r>
            <a:r>
              <a:rPr lang="zh-CN" altLang="en-US" sz="2400" smtClean="0"/>
              <a:t>宏</a:t>
            </a:r>
            <a:r>
              <a:rPr lang="zh-CN" altLang="en-US" sz="2400" smtClean="0">
                <a:latin typeface="Arial" charset="0"/>
              </a:rPr>
              <a:t>”</a:t>
            </a:r>
            <a:r>
              <a:rPr lang="en-US" altLang="zh-CN" sz="2400" smtClean="0"/>
              <a:t>/</a:t>
            </a:r>
            <a:r>
              <a:rPr lang="en-US" altLang="zh-CN" sz="2400" smtClean="0">
                <a:latin typeface="Arial" charset="0"/>
              </a:rPr>
              <a:t>“</a:t>
            </a:r>
            <a:r>
              <a:rPr lang="zh-CN" altLang="en-US" sz="2400" smtClean="0"/>
              <a:t>录制宏</a:t>
            </a:r>
            <a:r>
              <a:rPr lang="zh-CN" altLang="en-US" sz="2400" smtClean="0">
                <a:latin typeface="Arial" charset="0"/>
              </a:rPr>
              <a:t>”</a:t>
            </a:r>
            <a:r>
              <a:rPr lang="zh-CN" altLang="en-US" sz="2400" smtClean="0"/>
              <a:t>命令，打开</a:t>
            </a:r>
            <a:r>
              <a:rPr lang="zh-CN" altLang="en-US" sz="2400" smtClean="0">
                <a:latin typeface="Arial" charset="0"/>
              </a:rPr>
              <a:t>“</a:t>
            </a:r>
            <a:r>
              <a:rPr lang="zh-CN" altLang="en-US" sz="2400" smtClean="0"/>
              <a:t>录制新宏</a:t>
            </a:r>
            <a:r>
              <a:rPr lang="zh-CN" altLang="en-US" sz="2400" smtClean="0">
                <a:latin typeface="Arial" charset="0"/>
              </a:rPr>
              <a:t>”</a:t>
            </a:r>
            <a:r>
              <a:rPr lang="zh-CN" altLang="en-US" sz="2400" smtClean="0"/>
              <a:t>对话框，在</a:t>
            </a:r>
            <a:r>
              <a:rPr lang="zh-CN" altLang="en-US" sz="2400" smtClean="0">
                <a:latin typeface="Arial" charset="0"/>
              </a:rPr>
              <a:t>“</a:t>
            </a:r>
            <a:r>
              <a:rPr lang="zh-CN" altLang="en-US" sz="2400" smtClean="0"/>
              <a:t>宏名</a:t>
            </a:r>
            <a:r>
              <a:rPr lang="zh-CN" altLang="en-US" sz="2400" smtClean="0">
                <a:latin typeface="Arial" charset="0"/>
              </a:rPr>
              <a:t>”</a:t>
            </a:r>
            <a:r>
              <a:rPr lang="zh-CN" altLang="en-US" sz="2400" smtClean="0"/>
              <a:t>文本框中输入</a:t>
            </a:r>
            <a:r>
              <a:rPr lang="zh-CN" altLang="en-US" sz="2400" smtClean="0">
                <a:latin typeface="Arial" charset="0"/>
              </a:rPr>
              <a:t>“</a:t>
            </a:r>
            <a:r>
              <a:rPr lang="en-US" altLang="zh-CN" sz="2400" smtClean="0"/>
              <a:t>salary</a:t>
            </a:r>
            <a:r>
              <a:rPr lang="en-US" altLang="zh-CN" sz="2400" smtClean="0">
                <a:latin typeface="Arial" charset="0"/>
              </a:rPr>
              <a:t>”</a:t>
            </a:r>
            <a:r>
              <a:rPr lang="en-US" altLang="zh-CN" sz="2400" smtClean="0"/>
              <a:t>,</a:t>
            </a:r>
            <a:r>
              <a:rPr lang="zh-CN" altLang="en-US" sz="2400" smtClean="0"/>
              <a:t>在</a:t>
            </a:r>
            <a:r>
              <a:rPr lang="zh-CN" altLang="en-US" sz="2400" smtClean="0">
                <a:latin typeface="Arial" charset="0"/>
              </a:rPr>
              <a:t>“</a:t>
            </a:r>
            <a:r>
              <a:rPr lang="zh-CN" altLang="en-US" sz="2400" smtClean="0"/>
              <a:t>快捷键</a:t>
            </a:r>
            <a:r>
              <a:rPr lang="zh-CN" altLang="en-US" sz="2400" smtClean="0">
                <a:latin typeface="Arial" charset="0"/>
              </a:rPr>
              <a:t>”</a:t>
            </a:r>
            <a:r>
              <a:rPr lang="zh-CN" altLang="en-US" sz="2400" smtClean="0"/>
              <a:t>文本框中输入</a:t>
            </a:r>
            <a:r>
              <a:rPr lang="zh-CN" altLang="en-US" sz="2400" smtClean="0">
                <a:latin typeface="Arial" charset="0"/>
              </a:rPr>
              <a:t>“</a:t>
            </a:r>
            <a:r>
              <a:rPr lang="en-US" altLang="zh-CN" sz="2400" smtClean="0"/>
              <a:t>q</a:t>
            </a:r>
            <a:r>
              <a:rPr lang="en-US" altLang="zh-CN" sz="2400" smtClean="0">
                <a:latin typeface="Arial" charset="0"/>
              </a:rPr>
              <a:t>”</a:t>
            </a:r>
            <a:r>
              <a:rPr lang="zh-CN" altLang="en-US" sz="2400" smtClean="0"/>
              <a:t>，将</a:t>
            </a:r>
            <a:r>
              <a:rPr lang="zh-CN" altLang="en-US" sz="2400" smtClean="0">
                <a:latin typeface="Arial" charset="0"/>
              </a:rPr>
              <a:t>“</a:t>
            </a:r>
            <a:r>
              <a:rPr lang="zh-CN" altLang="en-US" sz="2400" smtClean="0"/>
              <a:t>保存在</a:t>
            </a:r>
            <a:r>
              <a:rPr lang="zh-CN" altLang="en-US" sz="2400" smtClean="0">
                <a:latin typeface="Arial" charset="0"/>
              </a:rPr>
              <a:t>”</a:t>
            </a:r>
            <a:r>
              <a:rPr lang="zh-CN" altLang="en-US" sz="2400" smtClean="0"/>
              <a:t>列表框设置为</a:t>
            </a:r>
            <a:r>
              <a:rPr lang="zh-CN" altLang="en-US" sz="2400" smtClean="0">
                <a:latin typeface="Arial" charset="0"/>
              </a:rPr>
              <a:t>“</a:t>
            </a:r>
            <a:r>
              <a:rPr lang="zh-CN" altLang="en-US" sz="2400" smtClean="0"/>
              <a:t>当前工作簿</a:t>
            </a:r>
            <a:r>
              <a:rPr lang="zh-CN" altLang="en-US" sz="2400" smtClean="0">
                <a:latin typeface="Arial" charset="0"/>
              </a:rPr>
              <a:t>”</a:t>
            </a:r>
            <a:r>
              <a:rPr lang="zh-CN" altLang="en-US" sz="2400" smtClean="0"/>
              <a:t>， 如图</a:t>
            </a:r>
            <a:r>
              <a:rPr lang="en-US" altLang="zh-CN" sz="2400" smtClean="0"/>
              <a:t>4-71</a:t>
            </a:r>
            <a:r>
              <a:rPr lang="zh-CN" altLang="en-US" sz="2400" smtClean="0"/>
              <a:t>所示。 单击</a:t>
            </a:r>
            <a:r>
              <a:rPr lang="zh-CN" altLang="en-US" sz="2400" smtClean="0">
                <a:latin typeface="Arial" charset="0"/>
              </a:rPr>
              <a:t>“</a:t>
            </a:r>
            <a:r>
              <a:rPr lang="zh-CN" altLang="en-US" sz="2400" smtClean="0"/>
              <a:t>确定</a:t>
            </a:r>
            <a:r>
              <a:rPr lang="zh-CN" altLang="en-US" sz="2400" smtClean="0">
                <a:latin typeface="Arial" charset="0"/>
              </a:rPr>
              <a:t>”</a:t>
            </a:r>
            <a:r>
              <a:rPr lang="zh-CN" altLang="en-US" sz="2400" smtClean="0"/>
              <a:t>按钮，返回到</a:t>
            </a:r>
            <a:r>
              <a:rPr lang="zh-CN" altLang="en-US" sz="2400" smtClean="0">
                <a:latin typeface="Arial" charset="0"/>
              </a:rPr>
              <a:t>“</a:t>
            </a:r>
            <a:r>
              <a:rPr lang="zh-CN" altLang="en-US" sz="2400" smtClean="0"/>
              <a:t>员工工资条</a:t>
            </a:r>
            <a:r>
              <a:rPr lang="zh-CN" altLang="en-US" sz="2400" smtClean="0">
                <a:latin typeface="Arial" charset="0"/>
              </a:rPr>
              <a:t>”</a:t>
            </a:r>
            <a:r>
              <a:rPr lang="zh-CN" altLang="en-US" sz="2400" smtClean="0"/>
              <a:t>工作表，选择</a:t>
            </a:r>
            <a:r>
              <a:rPr lang="zh-CN" altLang="en-US" sz="2400" smtClean="0">
                <a:latin typeface="Arial" charset="0"/>
              </a:rPr>
              <a:t>“</a:t>
            </a:r>
            <a:r>
              <a:rPr lang="zh-CN" altLang="en-US" sz="2400" smtClean="0"/>
              <a:t>视图</a:t>
            </a:r>
            <a:r>
              <a:rPr lang="zh-CN" altLang="en-US" sz="2400" smtClean="0">
                <a:latin typeface="Arial" charset="0"/>
              </a:rPr>
              <a:t>”</a:t>
            </a:r>
            <a:r>
              <a:rPr lang="en-US" altLang="zh-CN" sz="2400" smtClean="0"/>
              <a:t>/</a:t>
            </a:r>
            <a:r>
              <a:rPr lang="en-US" altLang="zh-CN" sz="2400" smtClean="0">
                <a:latin typeface="Arial" charset="0"/>
              </a:rPr>
              <a:t>“</a:t>
            </a:r>
            <a:r>
              <a:rPr lang="zh-CN" altLang="en-US" sz="2400" smtClean="0"/>
              <a:t>宏</a:t>
            </a:r>
            <a:r>
              <a:rPr lang="zh-CN" altLang="en-US" sz="2400" smtClean="0">
                <a:latin typeface="Arial" charset="0"/>
              </a:rPr>
              <a:t>”</a:t>
            </a:r>
            <a:r>
              <a:rPr lang="en-US" altLang="zh-CN" sz="2400" smtClean="0"/>
              <a:t>/</a:t>
            </a:r>
            <a:r>
              <a:rPr lang="en-US" altLang="zh-CN" sz="2400" smtClean="0">
                <a:latin typeface="Arial" charset="0"/>
              </a:rPr>
              <a:t>“</a:t>
            </a:r>
            <a:r>
              <a:rPr lang="zh-CN" altLang="en-US" sz="2400" smtClean="0"/>
              <a:t>停止录制</a:t>
            </a:r>
            <a:r>
              <a:rPr lang="zh-CN" altLang="en-US" sz="2400" smtClean="0">
                <a:latin typeface="Arial" charset="0"/>
              </a:rPr>
              <a:t>”</a:t>
            </a:r>
            <a:r>
              <a:rPr lang="zh-CN" altLang="en-US" sz="2400" smtClean="0"/>
              <a:t>命令。这样就创建了一个宏。</a:t>
            </a:r>
          </a:p>
          <a:p>
            <a:pPr eaLnBrk="1" hangingPunct="1">
              <a:lnSpc>
                <a:spcPts val="2800"/>
              </a:lnSpc>
              <a:buFont typeface="Wingdings" pitchFamily="2" charset="2"/>
              <a:buChar char="Ø"/>
            </a:pPr>
            <a:r>
              <a:rPr lang="zh-CN" altLang="en-US" sz="2400" smtClean="0"/>
              <a:t>（</a:t>
            </a:r>
            <a:r>
              <a:rPr lang="en-US" altLang="zh-CN" sz="2400" smtClean="0"/>
              <a:t>2</a:t>
            </a:r>
            <a:r>
              <a:rPr lang="zh-CN" altLang="en-US" sz="2400" smtClean="0"/>
              <a:t>）编辑宏：   选择</a:t>
            </a:r>
            <a:r>
              <a:rPr lang="zh-CN" altLang="en-US" sz="2400" smtClean="0">
                <a:latin typeface="Arial" charset="0"/>
              </a:rPr>
              <a:t>“</a:t>
            </a:r>
            <a:r>
              <a:rPr lang="zh-CN" altLang="en-US" sz="2400" smtClean="0"/>
              <a:t>视图</a:t>
            </a:r>
            <a:r>
              <a:rPr lang="zh-CN" altLang="en-US" sz="2400" smtClean="0">
                <a:latin typeface="Arial" charset="0"/>
              </a:rPr>
              <a:t>”</a:t>
            </a:r>
            <a:r>
              <a:rPr lang="zh-CN" altLang="en-US" sz="2400" smtClean="0"/>
              <a:t>功能区</a:t>
            </a:r>
            <a:r>
              <a:rPr lang="en-US" altLang="zh-CN" sz="2400" smtClean="0"/>
              <a:t>/</a:t>
            </a:r>
            <a:r>
              <a:rPr lang="en-US" altLang="zh-CN" sz="2400" smtClean="0">
                <a:latin typeface="Arial" charset="0"/>
              </a:rPr>
              <a:t>“</a:t>
            </a:r>
            <a:r>
              <a:rPr lang="zh-CN" altLang="en-US" sz="2400" smtClean="0"/>
              <a:t>宏</a:t>
            </a:r>
            <a:r>
              <a:rPr lang="zh-CN" altLang="en-US" sz="2400" smtClean="0">
                <a:latin typeface="Arial" charset="0"/>
              </a:rPr>
              <a:t>”</a:t>
            </a:r>
            <a:r>
              <a:rPr lang="en-US" altLang="zh-CN" sz="2400" smtClean="0"/>
              <a:t>/</a:t>
            </a:r>
            <a:r>
              <a:rPr lang="en-US" altLang="zh-CN" sz="2400" smtClean="0">
                <a:latin typeface="Arial" charset="0"/>
              </a:rPr>
              <a:t>“</a:t>
            </a:r>
            <a:r>
              <a:rPr lang="zh-CN" altLang="en-US" sz="2400" smtClean="0"/>
              <a:t>查看宏</a:t>
            </a:r>
            <a:r>
              <a:rPr lang="zh-CN" altLang="en-US" sz="2400" smtClean="0">
                <a:latin typeface="Arial" charset="0"/>
              </a:rPr>
              <a:t>”</a:t>
            </a:r>
            <a:r>
              <a:rPr lang="zh-CN" altLang="en-US" sz="2400" smtClean="0"/>
              <a:t>命令，打开</a:t>
            </a:r>
            <a:r>
              <a:rPr lang="zh-CN" altLang="en-US" sz="2400" smtClean="0">
                <a:latin typeface="Arial" charset="0"/>
              </a:rPr>
              <a:t>“</a:t>
            </a:r>
            <a:r>
              <a:rPr lang="zh-CN" altLang="en-US" sz="2400" smtClean="0"/>
              <a:t>宏</a:t>
            </a:r>
            <a:r>
              <a:rPr lang="zh-CN" altLang="en-US" sz="2400" smtClean="0">
                <a:latin typeface="Arial" charset="0"/>
              </a:rPr>
              <a:t>”</a:t>
            </a:r>
            <a:r>
              <a:rPr lang="zh-CN" altLang="en-US" sz="2400" smtClean="0"/>
              <a:t>对话框，如图</a:t>
            </a:r>
            <a:r>
              <a:rPr lang="en-US" altLang="zh-CN" sz="2400" smtClean="0"/>
              <a:t>4-72</a:t>
            </a:r>
            <a:r>
              <a:rPr lang="zh-CN" altLang="en-US" sz="2400" smtClean="0"/>
              <a:t>所示。选择</a:t>
            </a:r>
            <a:r>
              <a:rPr lang="zh-CN" altLang="en-US" sz="2400" smtClean="0">
                <a:latin typeface="Arial" charset="0"/>
              </a:rPr>
              <a:t>“</a:t>
            </a:r>
            <a:r>
              <a:rPr lang="en-US" altLang="zh-CN" sz="2400" smtClean="0"/>
              <a:t>salary</a:t>
            </a:r>
            <a:r>
              <a:rPr lang="en-US" altLang="zh-CN" sz="2400" smtClean="0">
                <a:latin typeface="Arial" charset="0"/>
              </a:rPr>
              <a:t>”</a:t>
            </a:r>
            <a:r>
              <a:rPr lang="zh-CN" altLang="en-US" sz="2400" smtClean="0"/>
              <a:t>宏，单击</a:t>
            </a:r>
            <a:r>
              <a:rPr lang="zh-CN" altLang="en-US" sz="2400" smtClean="0">
                <a:latin typeface="Arial" charset="0"/>
              </a:rPr>
              <a:t>“</a:t>
            </a:r>
            <a:r>
              <a:rPr lang="zh-CN" altLang="en-US" sz="2400" smtClean="0"/>
              <a:t>编辑</a:t>
            </a:r>
            <a:r>
              <a:rPr lang="zh-CN" altLang="en-US" sz="2400" smtClean="0">
                <a:latin typeface="Arial" charset="0"/>
              </a:rPr>
              <a:t>”</a:t>
            </a:r>
            <a:r>
              <a:rPr lang="zh-CN" altLang="en-US" sz="2400" smtClean="0"/>
              <a:t>按钮，打开如图</a:t>
            </a:r>
            <a:r>
              <a:rPr lang="en-US" altLang="zh-CN" sz="2400" smtClean="0"/>
              <a:t>4-73</a:t>
            </a:r>
            <a:r>
              <a:rPr lang="zh-CN" altLang="en-US" sz="2400" smtClean="0"/>
              <a:t>所示的</a:t>
            </a:r>
            <a:r>
              <a:rPr lang="en-US" altLang="zh-CN" sz="2400" smtClean="0"/>
              <a:t>Visual Basic</a:t>
            </a:r>
            <a:r>
              <a:rPr lang="zh-CN" altLang="en-US" sz="2400" smtClean="0"/>
              <a:t>编辑器。</a:t>
            </a:r>
          </a:p>
        </p:txBody>
      </p:sp>
      <p:sp>
        <p:nvSpPr>
          <p:cNvPr id="110594" name="Rectangle 2"/>
          <p:cNvSpPr>
            <a:spLocks noGrp="1" noChangeArrowheads="1"/>
          </p:cNvSpPr>
          <p:nvPr>
            <p:ph type="title"/>
          </p:nvPr>
        </p:nvSpPr>
        <p:spPr/>
        <p:txBody>
          <a:bodyPr/>
          <a:lstStyle/>
          <a:p>
            <a:pPr eaLnBrk="1" fontAlgn="auto" hangingPunct="1">
              <a:spcAft>
                <a:spcPts val="0"/>
              </a:spcAft>
              <a:defRPr/>
            </a:pPr>
            <a:r>
              <a:rPr lang="en-US" altLang="zh-CN" sz="4000" smtClean="0"/>
              <a:t>6</a:t>
            </a:r>
            <a:r>
              <a:rPr lang="zh-CN" altLang="en-US" sz="4000" smtClean="0"/>
              <a:t>．制作</a:t>
            </a:r>
            <a:r>
              <a:rPr lang="zh-CN" altLang="en-US" sz="4000" smtClean="0">
                <a:latin typeface="Arial" pitchFamily="34" charset="0"/>
              </a:rPr>
              <a:t>“</a:t>
            </a:r>
            <a:r>
              <a:rPr lang="zh-CN" altLang="en-US" sz="4000" smtClean="0"/>
              <a:t>员工工资条</a:t>
            </a:r>
            <a:r>
              <a:rPr lang="zh-CN" altLang="en-US" sz="4000" smtClean="0">
                <a:latin typeface="Arial" pitchFamily="34" charset="0"/>
              </a:rPr>
              <a:t>”</a:t>
            </a:r>
            <a:r>
              <a:rPr lang="zh-CN" altLang="en-US" sz="4000" smtClean="0"/>
              <a:t>工作表</a:t>
            </a:r>
            <a:br>
              <a:rPr lang="zh-CN" altLang="en-US" sz="4000" smtClean="0"/>
            </a:br>
            <a:endParaRPr lang="zh-CN" altLang="en-US" sz="4000" smtClean="0"/>
          </a:p>
        </p:txBody>
      </p:sp>
      <p:sp>
        <p:nvSpPr>
          <p:cNvPr id="13210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8C63A65A-FA77-4521-B922-BAE9139ABAF2}" type="datetime1">
              <a:rPr lang="zh-CN" altLang="en-US"/>
              <a:pPr eaLnBrk="1" hangingPunct="1"/>
              <a:t>2014-11-17</a:t>
            </a:fld>
            <a:endParaRPr lang="en-US" altLang="zh-CN"/>
          </a:p>
        </p:txBody>
      </p:sp>
      <p:sp>
        <p:nvSpPr>
          <p:cNvPr id="13210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0595">
                                            <p:txEl>
                                              <p:pRg st="0" end="0"/>
                                            </p:txEl>
                                          </p:spTgt>
                                        </p:tgtEl>
                                        <p:attrNameLst>
                                          <p:attrName>style.visibility</p:attrName>
                                        </p:attrNameLst>
                                      </p:cBhvr>
                                      <p:to>
                                        <p:strVal val="visible"/>
                                      </p:to>
                                    </p:set>
                                    <p:animEffect transition="in" filter="blinds(horizontal)">
                                      <p:cBhvr>
                                        <p:cTn id="7" dur="500"/>
                                        <p:tgtEl>
                                          <p:spTgt spid="1105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0595">
                                            <p:txEl>
                                              <p:pRg st="1" end="1"/>
                                            </p:txEl>
                                          </p:spTgt>
                                        </p:tgtEl>
                                        <p:attrNameLst>
                                          <p:attrName>style.visibility</p:attrName>
                                        </p:attrNameLst>
                                      </p:cBhvr>
                                      <p:to>
                                        <p:strVal val="visible"/>
                                      </p:to>
                                    </p:set>
                                    <p:animEffect transition="in" filter="blinds(horizontal)">
                                      <p:cBhvr>
                                        <p:cTn id="12" dur="500"/>
                                        <p:tgtEl>
                                          <p:spTgt spid="1105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0595">
                                            <p:txEl>
                                              <p:pRg st="2" end="2"/>
                                            </p:txEl>
                                          </p:spTgt>
                                        </p:tgtEl>
                                        <p:attrNameLst>
                                          <p:attrName>style.visibility</p:attrName>
                                        </p:attrNameLst>
                                      </p:cBhvr>
                                      <p:to>
                                        <p:strVal val="visible"/>
                                      </p:to>
                                    </p:set>
                                    <p:animEffect transition="in" filter="blinds(horizontal)">
                                      <p:cBhvr>
                                        <p:cTn id="17" dur="500"/>
                                        <p:tgtEl>
                                          <p:spTgt spid="1105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9"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04800" y="1773238"/>
            <a:ext cx="3390900" cy="3527425"/>
          </a:xfrm>
          <a:noFill/>
        </p:spPr>
      </p:pic>
      <p:sp>
        <p:nvSpPr>
          <p:cNvPr id="111618"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pic>
        <p:nvPicPr>
          <p:cNvPr id="111620"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5413" y="1773238"/>
            <a:ext cx="3959225" cy="349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1" name="Rectangle 6"/>
          <p:cNvSpPr>
            <a:spLocks noChangeArrowheads="1"/>
          </p:cNvSpPr>
          <p:nvPr/>
        </p:nvSpPr>
        <p:spPr bwMode="auto">
          <a:xfrm>
            <a:off x="323850" y="5445125"/>
            <a:ext cx="71072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just"/>
            <a:r>
              <a:rPr lang="zh-CN" altLang="en-US"/>
              <a:t>图</a:t>
            </a:r>
            <a:r>
              <a:rPr lang="en-US" altLang="zh-CN"/>
              <a:t>4-71 </a:t>
            </a:r>
            <a:r>
              <a:rPr lang="en-US" altLang="zh-CN">
                <a:latin typeface="Arial" charset="0"/>
              </a:rPr>
              <a:t>“</a:t>
            </a:r>
            <a:r>
              <a:rPr lang="zh-CN" altLang="en-US"/>
              <a:t>录制新宏</a:t>
            </a:r>
            <a:r>
              <a:rPr lang="zh-CN" altLang="en-US">
                <a:latin typeface="Arial" charset="0"/>
              </a:rPr>
              <a:t>”</a:t>
            </a:r>
            <a:r>
              <a:rPr lang="zh-CN" altLang="en-US"/>
              <a:t>对话框                          图</a:t>
            </a:r>
            <a:r>
              <a:rPr lang="en-US" altLang="zh-CN"/>
              <a:t>4-72</a:t>
            </a:r>
            <a:r>
              <a:rPr lang="en-US" altLang="zh-CN">
                <a:latin typeface="Arial" charset="0"/>
              </a:rPr>
              <a:t>“</a:t>
            </a:r>
            <a:r>
              <a:rPr lang="zh-CN" altLang="en-US"/>
              <a:t>宏</a:t>
            </a:r>
            <a:r>
              <a:rPr lang="zh-CN" altLang="en-US">
                <a:latin typeface="Arial" charset="0"/>
              </a:rPr>
              <a:t>”</a:t>
            </a:r>
            <a:r>
              <a:rPr lang="zh-CN" altLang="en-US"/>
              <a:t>对话框</a:t>
            </a:r>
          </a:p>
        </p:txBody>
      </p:sp>
      <p:sp>
        <p:nvSpPr>
          <p:cNvPr id="13312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29DE3E7B-D9C9-435E-8756-F9BAF7AD4E0E}" type="datetime1">
              <a:rPr lang="zh-CN" altLang="en-US"/>
              <a:pPr eaLnBrk="1" hangingPunct="1"/>
              <a:t>2014-11-17</a:t>
            </a:fld>
            <a:endParaRPr lang="en-US" altLang="zh-CN"/>
          </a:p>
        </p:txBody>
      </p:sp>
      <p:sp>
        <p:nvSpPr>
          <p:cNvPr id="13312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1619"/>
                                        </p:tgtEl>
                                        <p:attrNameLst>
                                          <p:attrName>style.visibility</p:attrName>
                                        </p:attrNameLst>
                                      </p:cBhvr>
                                      <p:to>
                                        <p:strVal val="visible"/>
                                      </p:to>
                                    </p:set>
                                    <p:animEffect transition="in" filter="blinds(horizontal)">
                                      <p:cBhvr>
                                        <p:cTn id="7" dur="500"/>
                                        <p:tgtEl>
                                          <p:spTgt spid="1116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1620"/>
                                        </p:tgtEl>
                                        <p:attrNameLst>
                                          <p:attrName>style.visibility</p:attrName>
                                        </p:attrNameLst>
                                      </p:cBhvr>
                                      <p:to>
                                        <p:strVal val="visible"/>
                                      </p:to>
                                    </p:set>
                                    <p:animEffect transition="in" filter="blinds(horizontal)">
                                      <p:cBhvr>
                                        <p:cTn id="12" dur="500"/>
                                        <p:tgtEl>
                                          <p:spTgt spid="1116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1621"/>
                                        </p:tgtEl>
                                        <p:attrNameLst>
                                          <p:attrName>style.visibility</p:attrName>
                                        </p:attrNameLst>
                                      </p:cBhvr>
                                      <p:to>
                                        <p:strVal val="visible"/>
                                      </p:to>
                                    </p:set>
                                    <p:animEffect transition="in" filter="blinds(horizontal)">
                                      <p:cBhvr>
                                        <p:cTn id="17" dur="500"/>
                                        <p:tgtEl>
                                          <p:spTgt spid="1116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1"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3"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741488"/>
            <a:ext cx="8229600" cy="4005262"/>
          </a:xfrm>
          <a:noFill/>
        </p:spPr>
      </p:pic>
      <p:sp>
        <p:nvSpPr>
          <p:cNvPr id="112642" name="Rectangle 2"/>
          <p:cNvSpPr>
            <a:spLocks noGrp="1" noChangeArrowheads="1"/>
          </p:cNvSpPr>
          <p:nvPr>
            <p:ph type="title"/>
          </p:nvPr>
        </p:nvSpPr>
        <p:spPr/>
        <p:txBody>
          <a:bodyPr/>
          <a:lstStyle/>
          <a:p>
            <a:pPr eaLnBrk="1" fontAlgn="auto" hangingPunct="1">
              <a:spcAft>
                <a:spcPts val="0"/>
              </a:spcAft>
              <a:defRPr/>
            </a:pPr>
            <a:r>
              <a:rPr lang="zh-CN" altLang="en-US" smtClean="0"/>
              <a:t>图</a:t>
            </a:r>
            <a:r>
              <a:rPr lang="en-US" altLang="zh-CN" smtClean="0"/>
              <a:t>4-73 Visual Basic</a:t>
            </a:r>
            <a:r>
              <a:rPr lang="zh-CN" altLang="en-US" smtClean="0"/>
              <a:t>编辑器窗口</a:t>
            </a:r>
          </a:p>
        </p:txBody>
      </p:sp>
      <p:sp>
        <p:nvSpPr>
          <p:cNvPr id="13414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24E6D339-A919-4D5D-928A-3E6A0200FCE8}" type="datetime1">
              <a:rPr lang="zh-CN" altLang="en-US"/>
              <a:pPr eaLnBrk="1" hangingPunct="1"/>
              <a:t>2014-11-17</a:t>
            </a:fld>
            <a:endParaRPr lang="en-US" altLang="zh-CN"/>
          </a:p>
        </p:txBody>
      </p:sp>
      <p:sp>
        <p:nvSpPr>
          <p:cNvPr id="13414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2643"/>
                                        </p:tgtEl>
                                        <p:attrNameLst>
                                          <p:attrName>style.visibility</p:attrName>
                                        </p:attrNameLst>
                                      </p:cBhvr>
                                      <p:to>
                                        <p:strVal val="visible"/>
                                      </p:to>
                                    </p:set>
                                    <p:animEffect transition="in" filter="blinds(horizontal)">
                                      <p:cBhvr>
                                        <p:cTn id="7" dur="500"/>
                                        <p:tgtEl>
                                          <p:spTgt spid="1126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395288" y="1341438"/>
            <a:ext cx="8291512" cy="4784725"/>
          </a:xfrm>
        </p:spPr>
        <p:txBody>
          <a:bodyPr/>
          <a:lstStyle/>
          <a:p>
            <a:pPr eaLnBrk="1" hangingPunct="1">
              <a:lnSpc>
                <a:spcPts val="2800"/>
              </a:lnSpc>
            </a:pPr>
            <a:r>
              <a:rPr lang="zh-CN" altLang="en-US" sz="2400" smtClean="0"/>
              <a:t>（</a:t>
            </a:r>
            <a:r>
              <a:rPr lang="en-US" altLang="zh-CN" sz="2400" smtClean="0"/>
              <a:t>1</a:t>
            </a:r>
            <a:r>
              <a:rPr lang="zh-CN" altLang="en-US" sz="2400" smtClean="0"/>
              <a:t>）设置字体。将表格中所有文字的字体设置为宋体，小四号字，并将第</a:t>
            </a:r>
            <a:r>
              <a:rPr lang="en-US" altLang="zh-CN" sz="2400" smtClean="0"/>
              <a:t>1</a:t>
            </a:r>
            <a:r>
              <a:rPr lang="zh-CN" altLang="en-US" sz="2400" smtClean="0"/>
              <a:t>、</a:t>
            </a:r>
            <a:r>
              <a:rPr lang="en-US" altLang="zh-CN" sz="2400" smtClean="0"/>
              <a:t>6</a:t>
            </a:r>
            <a:r>
              <a:rPr lang="zh-CN" altLang="en-US" sz="2400" smtClean="0"/>
              <a:t>、</a:t>
            </a:r>
            <a:r>
              <a:rPr lang="en-US" altLang="zh-CN" sz="2400" smtClean="0"/>
              <a:t>10</a:t>
            </a:r>
            <a:r>
              <a:rPr lang="zh-CN" altLang="en-US" sz="2400" smtClean="0"/>
              <a:t>、</a:t>
            </a:r>
            <a:r>
              <a:rPr lang="en-US" altLang="zh-CN" sz="2400" smtClean="0"/>
              <a:t>15</a:t>
            </a:r>
            <a:r>
              <a:rPr lang="zh-CN" altLang="en-US" sz="2400" smtClean="0"/>
              <a:t>、</a:t>
            </a:r>
            <a:r>
              <a:rPr lang="en-US" altLang="zh-CN" sz="2400" smtClean="0"/>
              <a:t>19</a:t>
            </a:r>
            <a:r>
              <a:rPr lang="zh-CN" altLang="en-US" sz="2400" smtClean="0"/>
              <a:t>行的文字设置为粗体。</a:t>
            </a:r>
          </a:p>
          <a:p>
            <a:pPr eaLnBrk="1" hangingPunct="1">
              <a:lnSpc>
                <a:spcPts val="2800"/>
              </a:lnSpc>
            </a:pPr>
            <a:r>
              <a:rPr lang="zh-CN" altLang="en-US" sz="2400" smtClean="0"/>
              <a:t>（</a:t>
            </a:r>
            <a:r>
              <a:rPr lang="en-US" altLang="zh-CN" sz="2400" smtClean="0"/>
              <a:t>2</a:t>
            </a:r>
            <a:r>
              <a:rPr lang="zh-CN" altLang="en-US" sz="2400" smtClean="0"/>
              <a:t>）设置表格内文本对齐方式。先将所有的单元格设置为水平方向居中，垂直方向左对齐，单击表格左上角的小方块（</a:t>
            </a:r>
            <a:r>
              <a:rPr lang="zh-CN" altLang="en-US" sz="2400" smtClean="0">
                <a:latin typeface="Arial" charset="0"/>
              </a:rPr>
              <a:t>“</a:t>
            </a:r>
            <a:r>
              <a:rPr lang="zh-CN" altLang="en-US" sz="2400" smtClean="0"/>
              <a:t>移动表格</a:t>
            </a:r>
            <a:r>
              <a:rPr lang="zh-CN" altLang="en-US" sz="2400" smtClean="0">
                <a:latin typeface="Arial" charset="0"/>
              </a:rPr>
              <a:t>”</a:t>
            </a:r>
            <a:r>
              <a:rPr lang="zh-CN" altLang="en-US" sz="2400" smtClean="0"/>
              <a:t>控点）全选表格，右击，在弹出的快捷菜单中选择</a:t>
            </a:r>
            <a:r>
              <a:rPr lang="zh-CN" altLang="en-US" sz="2400" smtClean="0">
                <a:latin typeface="Arial" charset="0"/>
              </a:rPr>
              <a:t>“</a:t>
            </a:r>
            <a:r>
              <a:rPr lang="zh-CN" altLang="en-US" sz="2400" smtClean="0"/>
              <a:t>单元格对齐方式</a:t>
            </a:r>
            <a:r>
              <a:rPr lang="zh-CN" altLang="en-US" sz="2400" smtClean="0">
                <a:latin typeface="Arial" charset="0"/>
              </a:rPr>
              <a:t>”</a:t>
            </a:r>
            <a:r>
              <a:rPr lang="zh-CN" altLang="en-US" sz="2400" smtClean="0"/>
              <a:t>命令的下一级菜单。然后，再把个别需要在垂直和水平都居中的单元格选中，用同样的方法，设置为</a:t>
            </a:r>
            <a:r>
              <a:rPr lang="zh-CN" altLang="en-US" sz="2400" smtClean="0">
                <a:latin typeface="Arial" charset="0"/>
              </a:rPr>
              <a:t>“</a:t>
            </a:r>
            <a:r>
              <a:rPr lang="zh-CN" altLang="en-US" sz="2400" smtClean="0"/>
              <a:t>中部居中</a:t>
            </a:r>
            <a:r>
              <a:rPr lang="zh-CN" altLang="en-US" sz="2400" smtClean="0">
                <a:latin typeface="Arial" charset="0"/>
              </a:rPr>
              <a:t>”</a:t>
            </a:r>
            <a:r>
              <a:rPr lang="zh-CN" altLang="en-US" sz="2400" smtClean="0"/>
              <a:t>。</a:t>
            </a:r>
            <a:endParaRPr lang="en-US" altLang="zh-CN" sz="2400" smtClean="0"/>
          </a:p>
          <a:p>
            <a:pPr eaLnBrk="1" hangingPunct="1">
              <a:lnSpc>
                <a:spcPts val="2800"/>
              </a:lnSpc>
            </a:pPr>
            <a:r>
              <a:rPr lang="zh-CN" altLang="en-US" sz="2400" smtClean="0"/>
              <a:t>（</a:t>
            </a:r>
            <a:r>
              <a:rPr lang="en-US" altLang="zh-CN" sz="2400" smtClean="0"/>
              <a:t>3</a:t>
            </a:r>
            <a:r>
              <a:rPr lang="zh-CN" altLang="en-US" sz="2400" smtClean="0"/>
              <a:t>）设置边框和底纹。本例中，设置表格外边框为黑色双线、</a:t>
            </a:r>
            <a:r>
              <a:rPr lang="en-US" altLang="zh-CN" sz="2400" smtClean="0"/>
              <a:t>0.5</a:t>
            </a:r>
            <a:r>
              <a:rPr lang="zh-CN" altLang="en-US" sz="2400" smtClean="0"/>
              <a:t>磅，</a:t>
            </a:r>
            <a:r>
              <a:rPr lang="zh-CN" altLang="en-US" sz="2400" smtClean="0">
                <a:latin typeface="Arial" charset="0"/>
              </a:rPr>
              <a:t>“</a:t>
            </a:r>
            <a:r>
              <a:rPr lang="zh-CN" altLang="en-US" sz="2400" smtClean="0"/>
              <a:t>基本资料</a:t>
            </a:r>
            <a:r>
              <a:rPr lang="zh-CN" altLang="en-US" sz="2400" smtClean="0">
                <a:latin typeface="Arial" charset="0"/>
              </a:rPr>
              <a:t>”</a:t>
            </a:r>
            <a:r>
              <a:rPr lang="zh-CN" altLang="en-US" sz="2400" smtClean="0"/>
              <a:t>行下边框为黑色实线、</a:t>
            </a:r>
            <a:r>
              <a:rPr lang="en-US" altLang="zh-CN" sz="2400" smtClean="0"/>
              <a:t>1.5</a:t>
            </a:r>
            <a:r>
              <a:rPr lang="zh-CN" altLang="en-US" sz="2400" smtClean="0"/>
              <a:t>磅，</a:t>
            </a:r>
            <a:r>
              <a:rPr lang="zh-CN" altLang="en-US" sz="2400" smtClean="0">
                <a:latin typeface="Arial" charset="0"/>
              </a:rPr>
              <a:t>“</a:t>
            </a:r>
            <a:r>
              <a:rPr lang="zh-CN" altLang="en-US" sz="2400" smtClean="0"/>
              <a:t>教育经历</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工作经历</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求职意向</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个人自传</a:t>
            </a:r>
            <a:r>
              <a:rPr lang="zh-CN" altLang="en-US" sz="2400" smtClean="0">
                <a:latin typeface="Arial" charset="0"/>
              </a:rPr>
              <a:t>”</a:t>
            </a:r>
            <a:r>
              <a:rPr lang="zh-CN" altLang="en-US" sz="2400" smtClean="0"/>
              <a:t>行上下边框为黑色实</a:t>
            </a:r>
            <a:r>
              <a:rPr lang="zh-CN" altLang="en-US" sz="2400" u="sng" smtClean="0"/>
              <a:t>线</a:t>
            </a:r>
            <a:r>
              <a:rPr lang="zh-CN" altLang="en-US" sz="2400" smtClean="0"/>
              <a:t>、</a:t>
            </a:r>
            <a:r>
              <a:rPr lang="en-US" altLang="zh-CN" sz="2400" smtClean="0"/>
              <a:t>1.5</a:t>
            </a:r>
            <a:r>
              <a:rPr lang="zh-CN" altLang="en-US" sz="2400" smtClean="0"/>
              <a:t>磅，其余内边框为黑色实线、</a:t>
            </a:r>
            <a:r>
              <a:rPr lang="en-US" altLang="zh-CN" sz="2400" smtClean="0"/>
              <a:t>0.5</a:t>
            </a:r>
            <a:r>
              <a:rPr lang="zh-CN" altLang="en-US" sz="2400" smtClean="0"/>
              <a:t>磅。</a:t>
            </a:r>
          </a:p>
          <a:p>
            <a:pPr eaLnBrk="1" hangingPunct="1">
              <a:lnSpc>
                <a:spcPts val="2800"/>
              </a:lnSpc>
            </a:pPr>
            <a:endParaRPr lang="zh-CN" altLang="en-US" sz="2400" smtClean="0"/>
          </a:p>
        </p:txBody>
      </p:sp>
      <p:sp>
        <p:nvSpPr>
          <p:cNvPr id="46082" name="Rectangle 2"/>
          <p:cNvSpPr>
            <a:spLocks noGrp="1" noChangeArrowheads="1"/>
          </p:cNvSpPr>
          <p:nvPr>
            <p:ph type="title"/>
          </p:nvPr>
        </p:nvSpPr>
        <p:spPr>
          <a:xfrm>
            <a:off x="395288" y="260350"/>
            <a:ext cx="8229600" cy="1143000"/>
          </a:xfrm>
        </p:spPr>
        <p:txBody>
          <a:bodyPr>
            <a:normAutofit fontScale="90000"/>
          </a:bodyPr>
          <a:lstStyle/>
          <a:p>
            <a:pPr eaLnBrk="1" fontAlgn="auto" hangingPunct="1">
              <a:spcAft>
                <a:spcPts val="0"/>
              </a:spcAft>
              <a:defRPr/>
            </a:pPr>
            <a:r>
              <a:rPr lang="en-US" altLang="zh-CN" sz="4000" dirty="0" smtClean="0"/>
              <a:t/>
            </a:r>
            <a:br>
              <a:rPr lang="en-US" altLang="zh-CN" sz="4000" dirty="0" smtClean="0"/>
            </a:br>
            <a:r>
              <a:rPr lang="en-US" altLang="zh-CN" sz="4900" dirty="0"/>
              <a:t> 3</a:t>
            </a:r>
            <a:r>
              <a:rPr lang="zh-CN" altLang="en-US" sz="4900" dirty="0"/>
              <a:t>．修饰表</a:t>
            </a:r>
            <a:r>
              <a:rPr lang="zh-CN" altLang="en-US" sz="4900" dirty="0" smtClean="0"/>
              <a:t>格</a:t>
            </a:r>
            <a:br>
              <a:rPr lang="zh-CN" altLang="en-US" sz="4900" dirty="0" smtClean="0"/>
            </a:br>
            <a:endParaRPr lang="zh-CN" altLang="en-US" sz="4900" dirty="0"/>
          </a:p>
        </p:txBody>
      </p:sp>
      <p:sp>
        <p:nvSpPr>
          <p:cNvPr id="3379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91E15597-884B-4F57-9113-B6C772A80A57}" type="datetime1">
              <a:rPr lang="zh-CN" altLang="en-US"/>
              <a:pPr eaLnBrk="1" hangingPunct="1"/>
              <a:t>2014-11-17</a:t>
            </a:fld>
            <a:endParaRPr lang="en-US" altLang="zh-CN"/>
          </a:p>
        </p:txBody>
      </p:sp>
      <p:sp>
        <p:nvSpPr>
          <p:cNvPr id="3379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blinds(horizontal)">
                                      <p:cBhvr>
                                        <p:cTn id="7" dur="500"/>
                                        <p:tgtEl>
                                          <p:spTgt spid="122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2291">
                                            <p:txEl>
                                              <p:pRg st="1" end="1"/>
                                            </p:txEl>
                                          </p:spTgt>
                                        </p:tgtEl>
                                        <p:attrNameLst>
                                          <p:attrName>style.visibility</p:attrName>
                                        </p:attrNameLst>
                                      </p:cBhvr>
                                      <p:to>
                                        <p:strVal val="visible"/>
                                      </p:to>
                                    </p:set>
                                    <p:animEffect transition="in" filter="blinds(horizontal)">
                                      <p:cBhvr>
                                        <p:cTn id="12" dur="500"/>
                                        <p:tgtEl>
                                          <p:spTgt spid="1229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2291">
                                            <p:txEl>
                                              <p:pRg st="2" end="2"/>
                                            </p:txEl>
                                          </p:spTgt>
                                        </p:tgtEl>
                                        <p:attrNameLst>
                                          <p:attrName>style.visibility</p:attrName>
                                        </p:attrNameLst>
                                      </p:cBhvr>
                                      <p:to>
                                        <p:strVal val="visible"/>
                                      </p:to>
                                    </p:set>
                                    <p:animEffect transition="in" filter="blinds(horizontal)">
                                      <p:cBhvr>
                                        <p:cTn id="17" dur="500"/>
                                        <p:tgtEl>
                                          <p:spTgt spid="122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7" name="Rectangle 3"/>
          <p:cNvSpPr>
            <a:spLocks noGrp="1" noChangeArrowheads="1"/>
          </p:cNvSpPr>
          <p:nvPr>
            <p:ph idx="1"/>
          </p:nvPr>
        </p:nvSpPr>
        <p:spPr/>
        <p:txBody>
          <a:bodyPr/>
          <a:lstStyle/>
          <a:p>
            <a:pPr eaLnBrk="1" hangingPunct="1">
              <a:lnSpc>
                <a:spcPct val="80000"/>
              </a:lnSpc>
            </a:pPr>
            <a:r>
              <a:rPr lang="zh-CN" altLang="en-US" sz="2400" smtClean="0"/>
              <a:t>在编辑器中输入如下所示的命令代码。</a:t>
            </a:r>
          </a:p>
          <a:p>
            <a:pPr eaLnBrk="1" hangingPunct="1">
              <a:lnSpc>
                <a:spcPct val="80000"/>
              </a:lnSpc>
            </a:pPr>
            <a:r>
              <a:rPr lang="en-US" altLang="zh-CN" sz="2400" smtClean="0"/>
              <a:t>Sub salary()</a:t>
            </a:r>
          </a:p>
          <a:p>
            <a:pPr eaLnBrk="1" hangingPunct="1">
              <a:lnSpc>
                <a:spcPct val="80000"/>
              </a:lnSpc>
            </a:pPr>
            <a:r>
              <a:rPr lang="en-US" altLang="zh-CN" sz="2400" smtClean="0"/>
              <a:t>Dim row_1 As Integer '</a:t>
            </a:r>
            <a:r>
              <a:rPr lang="zh-CN" altLang="en-US" sz="2400" smtClean="0"/>
              <a:t>源表格中的行定位变量</a:t>
            </a:r>
          </a:p>
          <a:p>
            <a:pPr eaLnBrk="1" hangingPunct="1">
              <a:lnSpc>
                <a:spcPct val="80000"/>
              </a:lnSpc>
            </a:pPr>
            <a:r>
              <a:rPr lang="en-US" altLang="zh-CN" sz="2400" smtClean="0"/>
              <a:t>Dim row_2 As Integer '</a:t>
            </a:r>
            <a:r>
              <a:rPr lang="zh-CN" altLang="en-US" sz="2400" smtClean="0"/>
              <a:t>目的表格中的行定位变量</a:t>
            </a:r>
          </a:p>
          <a:p>
            <a:pPr eaLnBrk="1" hangingPunct="1">
              <a:lnSpc>
                <a:spcPct val="80000"/>
              </a:lnSpc>
            </a:pPr>
            <a:r>
              <a:rPr lang="en-US" altLang="zh-CN" sz="2400" smtClean="0"/>
              <a:t>Dim row_str As String  '</a:t>
            </a:r>
            <a:r>
              <a:rPr lang="zh-CN" altLang="en-US" sz="2400" smtClean="0"/>
              <a:t>源表格中的定位变量</a:t>
            </a:r>
          </a:p>
          <a:p>
            <a:pPr eaLnBrk="1" hangingPunct="1">
              <a:lnSpc>
                <a:spcPct val="80000"/>
              </a:lnSpc>
            </a:pPr>
            <a:r>
              <a:rPr lang="en-US" altLang="zh-CN" sz="2400" smtClean="0"/>
              <a:t>Dim column As String  '</a:t>
            </a:r>
            <a:r>
              <a:rPr lang="zh-CN" altLang="en-US" sz="2400" smtClean="0"/>
              <a:t>列定位变量</a:t>
            </a:r>
          </a:p>
          <a:p>
            <a:pPr eaLnBrk="1" hangingPunct="1">
              <a:lnSpc>
                <a:spcPct val="80000"/>
              </a:lnSpc>
            </a:pPr>
            <a:r>
              <a:rPr lang="en-US" altLang="zh-CN" sz="2400" smtClean="0"/>
              <a:t>Dim m As Integer   '</a:t>
            </a:r>
            <a:r>
              <a:rPr lang="zh-CN" altLang="en-US" sz="2400" smtClean="0"/>
              <a:t>整型变量</a:t>
            </a:r>
            <a:r>
              <a:rPr lang="en-US" altLang="zh-CN" sz="2400" smtClean="0"/>
              <a:t>m</a:t>
            </a:r>
            <a:r>
              <a:rPr lang="zh-CN" altLang="en-US" sz="2400" smtClean="0"/>
              <a:t>，用作循环</a:t>
            </a:r>
          </a:p>
          <a:p>
            <a:pPr eaLnBrk="1" hangingPunct="1">
              <a:lnSpc>
                <a:spcPct val="80000"/>
              </a:lnSpc>
            </a:pPr>
            <a:r>
              <a:rPr lang="en-US" altLang="zh-CN" sz="2400" smtClean="0"/>
              <a:t>Dim n As String   '</a:t>
            </a:r>
            <a:r>
              <a:rPr lang="zh-CN" altLang="en-US" sz="2400" smtClean="0"/>
              <a:t>字符型变量</a:t>
            </a:r>
            <a:r>
              <a:rPr lang="en-US" altLang="zh-CN" sz="2400" smtClean="0"/>
              <a:t>n</a:t>
            </a:r>
          </a:p>
          <a:p>
            <a:pPr eaLnBrk="1" hangingPunct="1">
              <a:lnSpc>
                <a:spcPct val="80000"/>
              </a:lnSpc>
            </a:pPr>
            <a:r>
              <a:rPr lang="en-US" altLang="zh-CN" sz="2400" smtClean="0"/>
              <a:t>row_1 = 3        '</a:t>
            </a:r>
            <a:r>
              <a:rPr lang="zh-CN" altLang="en-US" sz="2400" smtClean="0"/>
              <a:t>从源表格中的第三行开始</a:t>
            </a:r>
          </a:p>
          <a:p>
            <a:pPr eaLnBrk="1" hangingPunct="1">
              <a:lnSpc>
                <a:spcPct val="80000"/>
              </a:lnSpc>
            </a:pPr>
            <a:r>
              <a:rPr lang="en-US" altLang="zh-CN" sz="2400" smtClean="0"/>
              <a:t>row_2 = 2        '</a:t>
            </a:r>
            <a:r>
              <a:rPr lang="zh-CN" altLang="en-US" sz="2400" smtClean="0"/>
              <a:t>从目的表格的第三行开始</a:t>
            </a:r>
          </a:p>
          <a:p>
            <a:pPr eaLnBrk="1" hangingPunct="1">
              <a:lnSpc>
                <a:spcPct val="80000"/>
              </a:lnSpc>
            </a:pPr>
            <a:r>
              <a:rPr lang="en-US" altLang="zh-CN" sz="2400" smtClean="0"/>
              <a:t>Do</a:t>
            </a:r>
          </a:p>
        </p:txBody>
      </p:sp>
      <p:sp>
        <p:nvSpPr>
          <p:cNvPr id="113666" name="Rectangle 2"/>
          <p:cNvSpPr>
            <a:spLocks noGrp="1" noChangeArrowheads="1"/>
          </p:cNvSpPr>
          <p:nvPr>
            <p:ph type="title"/>
          </p:nvPr>
        </p:nvSpPr>
        <p:spPr>
          <a:xfrm>
            <a:off x="457200" y="274638"/>
            <a:ext cx="8507413" cy="1143000"/>
          </a:xfrm>
        </p:spPr>
        <p:txBody>
          <a:bodyPr/>
          <a:lstStyle/>
          <a:p>
            <a:pPr eaLnBrk="1" fontAlgn="auto" hangingPunct="1">
              <a:spcAft>
                <a:spcPts val="0"/>
              </a:spcAft>
              <a:defRPr/>
            </a:pPr>
            <a:r>
              <a:rPr lang="zh-CN" altLang="en-US" sz="4000" smtClean="0"/>
              <a:t>在编辑器中输入如下所示的命令代码</a:t>
            </a:r>
          </a:p>
        </p:txBody>
      </p:sp>
      <p:sp>
        <p:nvSpPr>
          <p:cNvPr id="13517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14A65D3B-E32B-4B80-BAD9-AD5321891610}" type="datetime1">
              <a:rPr lang="zh-CN" altLang="en-US"/>
              <a:pPr eaLnBrk="1" hangingPunct="1"/>
              <a:t>2014-11-17</a:t>
            </a:fld>
            <a:endParaRPr lang="en-US" altLang="zh-CN"/>
          </a:p>
        </p:txBody>
      </p:sp>
      <p:sp>
        <p:nvSpPr>
          <p:cNvPr id="13517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3667">
                                            <p:txEl>
                                              <p:pRg st="0" end="0"/>
                                            </p:txEl>
                                          </p:spTgt>
                                        </p:tgtEl>
                                        <p:attrNameLst>
                                          <p:attrName>style.visibility</p:attrName>
                                        </p:attrNameLst>
                                      </p:cBhvr>
                                      <p:to>
                                        <p:strVal val="visible"/>
                                      </p:to>
                                    </p:set>
                                    <p:animEffect transition="in" filter="blinds(horizontal)">
                                      <p:cBhvr>
                                        <p:cTn id="7" dur="500"/>
                                        <p:tgtEl>
                                          <p:spTgt spid="1136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3667">
                                            <p:txEl>
                                              <p:pRg st="1" end="1"/>
                                            </p:txEl>
                                          </p:spTgt>
                                        </p:tgtEl>
                                        <p:attrNameLst>
                                          <p:attrName>style.visibility</p:attrName>
                                        </p:attrNameLst>
                                      </p:cBhvr>
                                      <p:to>
                                        <p:strVal val="visible"/>
                                      </p:to>
                                    </p:set>
                                    <p:animEffect transition="in" filter="blinds(horizontal)">
                                      <p:cBhvr>
                                        <p:cTn id="12" dur="500"/>
                                        <p:tgtEl>
                                          <p:spTgt spid="11366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3667">
                                            <p:txEl>
                                              <p:pRg st="2" end="2"/>
                                            </p:txEl>
                                          </p:spTgt>
                                        </p:tgtEl>
                                        <p:attrNameLst>
                                          <p:attrName>style.visibility</p:attrName>
                                        </p:attrNameLst>
                                      </p:cBhvr>
                                      <p:to>
                                        <p:strVal val="visible"/>
                                      </p:to>
                                    </p:set>
                                    <p:animEffect transition="in" filter="blinds(horizontal)">
                                      <p:cBhvr>
                                        <p:cTn id="17" dur="500"/>
                                        <p:tgtEl>
                                          <p:spTgt spid="11366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3667">
                                            <p:txEl>
                                              <p:pRg st="3" end="3"/>
                                            </p:txEl>
                                          </p:spTgt>
                                        </p:tgtEl>
                                        <p:attrNameLst>
                                          <p:attrName>style.visibility</p:attrName>
                                        </p:attrNameLst>
                                      </p:cBhvr>
                                      <p:to>
                                        <p:strVal val="visible"/>
                                      </p:to>
                                    </p:set>
                                    <p:animEffect transition="in" filter="blinds(horizontal)">
                                      <p:cBhvr>
                                        <p:cTn id="22" dur="500"/>
                                        <p:tgtEl>
                                          <p:spTgt spid="11366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13667">
                                            <p:txEl>
                                              <p:pRg st="4" end="4"/>
                                            </p:txEl>
                                          </p:spTgt>
                                        </p:tgtEl>
                                        <p:attrNameLst>
                                          <p:attrName>style.visibility</p:attrName>
                                        </p:attrNameLst>
                                      </p:cBhvr>
                                      <p:to>
                                        <p:strVal val="visible"/>
                                      </p:to>
                                    </p:set>
                                    <p:animEffect transition="in" filter="blinds(horizontal)">
                                      <p:cBhvr>
                                        <p:cTn id="27" dur="500"/>
                                        <p:tgtEl>
                                          <p:spTgt spid="113667">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13667">
                                            <p:txEl>
                                              <p:pRg st="5" end="5"/>
                                            </p:txEl>
                                          </p:spTgt>
                                        </p:tgtEl>
                                        <p:attrNameLst>
                                          <p:attrName>style.visibility</p:attrName>
                                        </p:attrNameLst>
                                      </p:cBhvr>
                                      <p:to>
                                        <p:strVal val="visible"/>
                                      </p:to>
                                    </p:set>
                                    <p:animEffect transition="in" filter="blinds(horizontal)">
                                      <p:cBhvr>
                                        <p:cTn id="32" dur="500"/>
                                        <p:tgtEl>
                                          <p:spTgt spid="113667">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13667">
                                            <p:txEl>
                                              <p:pRg st="6" end="6"/>
                                            </p:txEl>
                                          </p:spTgt>
                                        </p:tgtEl>
                                        <p:attrNameLst>
                                          <p:attrName>style.visibility</p:attrName>
                                        </p:attrNameLst>
                                      </p:cBhvr>
                                      <p:to>
                                        <p:strVal val="visible"/>
                                      </p:to>
                                    </p:set>
                                    <p:animEffect transition="in" filter="blinds(horizontal)">
                                      <p:cBhvr>
                                        <p:cTn id="37" dur="500"/>
                                        <p:tgtEl>
                                          <p:spTgt spid="113667">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13667">
                                            <p:txEl>
                                              <p:pRg st="7" end="7"/>
                                            </p:txEl>
                                          </p:spTgt>
                                        </p:tgtEl>
                                        <p:attrNameLst>
                                          <p:attrName>style.visibility</p:attrName>
                                        </p:attrNameLst>
                                      </p:cBhvr>
                                      <p:to>
                                        <p:strVal val="visible"/>
                                      </p:to>
                                    </p:set>
                                    <p:animEffect transition="in" filter="blinds(horizontal)">
                                      <p:cBhvr>
                                        <p:cTn id="42" dur="500"/>
                                        <p:tgtEl>
                                          <p:spTgt spid="113667">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113667">
                                            <p:txEl>
                                              <p:pRg st="8" end="8"/>
                                            </p:txEl>
                                          </p:spTgt>
                                        </p:tgtEl>
                                        <p:attrNameLst>
                                          <p:attrName>style.visibility</p:attrName>
                                        </p:attrNameLst>
                                      </p:cBhvr>
                                      <p:to>
                                        <p:strVal val="visible"/>
                                      </p:to>
                                    </p:set>
                                    <p:animEffect transition="in" filter="blinds(horizontal)">
                                      <p:cBhvr>
                                        <p:cTn id="47" dur="500"/>
                                        <p:tgtEl>
                                          <p:spTgt spid="113667">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113667">
                                            <p:txEl>
                                              <p:pRg st="9" end="9"/>
                                            </p:txEl>
                                          </p:spTgt>
                                        </p:tgtEl>
                                        <p:attrNameLst>
                                          <p:attrName>style.visibility</p:attrName>
                                        </p:attrNameLst>
                                      </p:cBhvr>
                                      <p:to>
                                        <p:strVal val="visible"/>
                                      </p:to>
                                    </p:set>
                                    <p:animEffect transition="in" filter="blinds(horizontal)">
                                      <p:cBhvr>
                                        <p:cTn id="52" dur="500"/>
                                        <p:tgtEl>
                                          <p:spTgt spid="113667">
                                            <p:txEl>
                                              <p:pRg st="9" end="9"/>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113667">
                                            <p:txEl>
                                              <p:pRg st="10" end="10"/>
                                            </p:txEl>
                                          </p:spTgt>
                                        </p:tgtEl>
                                        <p:attrNameLst>
                                          <p:attrName>style.visibility</p:attrName>
                                        </p:attrNameLst>
                                      </p:cBhvr>
                                      <p:to>
                                        <p:strVal val="visible"/>
                                      </p:to>
                                    </p:set>
                                    <p:animEffect transition="in" filter="blinds(horizontal)">
                                      <p:cBhvr>
                                        <p:cTn id="57" dur="500"/>
                                        <p:tgtEl>
                                          <p:spTgt spid="11366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Rectangle 3"/>
          <p:cNvSpPr>
            <a:spLocks noGrp="1" noChangeArrowheads="1"/>
          </p:cNvSpPr>
          <p:nvPr>
            <p:ph idx="1"/>
          </p:nvPr>
        </p:nvSpPr>
        <p:spPr>
          <a:xfrm>
            <a:off x="179388" y="1052513"/>
            <a:ext cx="8785225" cy="5616575"/>
          </a:xfrm>
        </p:spPr>
        <p:txBody>
          <a:bodyPr>
            <a:normAutofit/>
          </a:bodyPr>
          <a:lstStyle/>
          <a:p>
            <a:pPr marL="365760" indent="-256032" eaLnBrk="1" fontAlgn="auto" hangingPunct="1">
              <a:lnSpc>
                <a:spcPct val="80000"/>
              </a:lnSpc>
              <a:spcAft>
                <a:spcPts val="0"/>
              </a:spcAft>
              <a:buFont typeface="Wingdings" panose="05000000000000000000" pitchFamily="2" charset="2"/>
              <a:buChar char="Ø"/>
              <a:defRPr/>
            </a:pPr>
            <a:r>
              <a:rPr lang="zh-CN" altLang="en-US" sz="2000" b="1" dirty="0" smtClean="0"/>
              <a:t>（</a:t>
            </a:r>
            <a:r>
              <a:rPr lang="en-US" altLang="zh-CN" sz="2000" b="1" dirty="0" smtClean="0"/>
              <a:t>3</a:t>
            </a:r>
            <a:r>
              <a:rPr lang="zh-CN" altLang="en-US" sz="2000" b="1" dirty="0" smtClean="0"/>
              <a:t>）运行宏</a:t>
            </a:r>
            <a:endParaRPr lang="zh-CN" altLang="en-US" sz="2000" dirty="0" smtClean="0"/>
          </a:p>
          <a:p>
            <a:pPr marL="0" indent="0" eaLnBrk="1" fontAlgn="auto" hangingPunct="1">
              <a:lnSpc>
                <a:spcPct val="80000"/>
              </a:lnSpc>
              <a:spcAft>
                <a:spcPts val="0"/>
              </a:spcAft>
              <a:buFont typeface="Arial" charset="0"/>
              <a:buNone/>
              <a:defRPr/>
            </a:pPr>
            <a:r>
              <a:rPr lang="zh-CN" altLang="en-US" sz="2000" dirty="0" smtClean="0"/>
              <a:t>在</a:t>
            </a:r>
            <a:r>
              <a:rPr lang="zh-CN" altLang="en-US" sz="2000" dirty="0" smtClean="0">
                <a:latin typeface="Arial" charset="0"/>
              </a:rPr>
              <a:t>“</a:t>
            </a:r>
            <a:r>
              <a:rPr lang="zh-CN" altLang="en-US" sz="2000" dirty="0" smtClean="0"/>
              <a:t>员工工资条</a:t>
            </a:r>
            <a:r>
              <a:rPr lang="zh-CN" altLang="en-US" sz="2000" dirty="0" smtClean="0">
                <a:latin typeface="Arial" charset="0"/>
              </a:rPr>
              <a:t>”</a:t>
            </a:r>
            <a:r>
              <a:rPr lang="zh-CN" altLang="en-US" sz="2000" dirty="0" smtClean="0"/>
              <a:t>工作表中，打开如图</a:t>
            </a:r>
            <a:r>
              <a:rPr lang="en-US" altLang="zh-CN" sz="2000" dirty="0" smtClean="0"/>
              <a:t>4-72</a:t>
            </a:r>
            <a:r>
              <a:rPr lang="zh-CN" altLang="en-US" sz="2000" dirty="0" smtClean="0"/>
              <a:t>所示的</a:t>
            </a:r>
            <a:r>
              <a:rPr lang="zh-CN" altLang="en-US" sz="2000" dirty="0" smtClean="0">
                <a:latin typeface="Arial" charset="0"/>
              </a:rPr>
              <a:t>“</a:t>
            </a:r>
            <a:r>
              <a:rPr lang="zh-CN" altLang="en-US" sz="2000" dirty="0" smtClean="0"/>
              <a:t>宏</a:t>
            </a:r>
            <a:r>
              <a:rPr lang="zh-CN" altLang="en-US" sz="2000" dirty="0" smtClean="0">
                <a:latin typeface="Arial" charset="0"/>
              </a:rPr>
              <a:t>”</a:t>
            </a:r>
            <a:r>
              <a:rPr lang="zh-CN" altLang="en-US" sz="2000" dirty="0" smtClean="0"/>
              <a:t>窗口，在窗口中选择</a:t>
            </a:r>
            <a:r>
              <a:rPr lang="zh-CN" altLang="en-US" sz="2000" dirty="0" smtClean="0">
                <a:latin typeface="Arial" charset="0"/>
              </a:rPr>
              <a:t>“</a:t>
            </a:r>
            <a:r>
              <a:rPr lang="en-US" altLang="zh-CN" sz="2000" dirty="0" smtClean="0"/>
              <a:t>salary</a:t>
            </a:r>
            <a:r>
              <a:rPr lang="en-US" altLang="zh-CN" sz="2000" dirty="0" smtClean="0">
                <a:latin typeface="Arial" charset="0"/>
              </a:rPr>
              <a:t>”</a:t>
            </a:r>
            <a:r>
              <a:rPr lang="zh-CN" altLang="en-US" sz="2000" dirty="0" smtClean="0"/>
              <a:t>宏，单击</a:t>
            </a:r>
            <a:r>
              <a:rPr lang="zh-CN" altLang="en-US" sz="2000" dirty="0" smtClean="0">
                <a:latin typeface="Arial" charset="0"/>
              </a:rPr>
              <a:t>“</a:t>
            </a:r>
            <a:r>
              <a:rPr lang="zh-CN" altLang="en-US" sz="2000" dirty="0" smtClean="0"/>
              <a:t>执行</a:t>
            </a:r>
            <a:r>
              <a:rPr lang="zh-CN" altLang="en-US" sz="2000" dirty="0" smtClean="0">
                <a:latin typeface="Arial" charset="0"/>
              </a:rPr>
              <a:t>”</a:t>
            </a:r>
            <a:r>
              <a:rPr lang="zh-CN" altLang="en-US" sz="2000" dirty="0" smtClean="0"/>
              <a:t>按钮，即可生成工资条，如图</a:t>
            </a:r>
            <a:r>
              <a:rPr lang="en-US" altLang="zh-CN" sz="2000" dirty="0" smtClean="0"/>
              <a:t>4-74</a:t>
            </a:r>
            <a:r>
              <a:rPr lang="zh-CN" altLang="en-US" sz="2000" dirty="0" smtClean="0"/>
              <a:t>所示。</a:t>
            </a:r>
            <a:endParaRPr lang="en-US" altLang="zh-CN" sz="2000" dirty="0" smtClean="0"/>
          </a:p>
          <a:p>
            <a:pPr marL="0" indent="0" eaLnBrk="1" fontAlgn="auto" hangingPunct="1">
              <a:lnSpc>
                <a:spcPct val="80000"/>
              </a:lnSpc>
              <a:spcAft>
                <a:spcPts val="0"/>
              </a:spcAft>
              <a:buFont typeface="Arial" charset="0"/>
              <a:buNone/>
              <a:defRPr/>
            </a:pPr>
            <a:r>
              <a:rPr lang="en-US" altLang="zh-CN" sz="2000" dirty="0" smtClean="0"/>
              <a:t> </a:t>
            </a:r>
            <a:r>
              <a:rPr lang="en-US" altLang="zh-CN" sz="2000" dirty="0" err="1" smtClean="0"/>
              <a:t>row_str</a:t>
            </a:r>
            <a:r>
              <a:rPr lang="en-US" altLang="zh-CN" sz="2000" dirty="0" smtClean="0"/>
              <a:t> = </a:t>
            </a:r>
            <a:r>
              <a:rPr lang="en-US" altLang="zh-CN" sz="2000" dirty="0" err="1" smtClean="0"/>
              <a:t>LTrim</a:t>
            </a:r>
            <a:r>
              <a:rPr lang="en-US" altLang="zh-CN" sz="2000" dirty="0" smtClean="0"/>
              <a:t>(</a:t>
            </a:r>
            <a:r>
              <a:rPr lang="en-US" altLang="zh-CN" sz="2000" dirty="0" err="1" smtClean="0"/>
              <a:t>RTrim</a:t>
            </a:r>
            <a:r>
              <a:rPr lang="en-US" altLang="zh-CN" sz="2000" dirty="0" smtClean="0"/>
              <a:t>(</a:t>
            </a:r>
            <a:r>
              <a:rPr lang="en-US" altLang="zh-CN" sz="2000" dirty="0" err="1" smtClean="0"/>
              <a:t>Str</a:t>
            </a:r>
            <a:r>
              <a:rPr lang="en-US" altLang="zh-CN" sz="2000" dirty="0" smtClean="0"/>
              <a:t>(row_1)))</a:t>
            </a:r>
          </a:p>
          <a:p>
            <a:pPr marL="0" indent="0" eaLnBrk="1" fontAlgn="auto" hangingPunct="1">
              <a:lnSpc>
                <a:spcPct val="80000"/>
              </a:lnSpc>
              <a:spcAft>
                <a:spcPts val="0"/>
              </a:spcAft>
              <a:buFont typeface="Arial" charset="0"/>
              <a:buNone/>
              <a:defRPr/>
            </a:pPr>
            <a:r>
              <a:rPr lang="en-US" altLang="zh-CN" sz="2000" dirty="0" smtClean="0"/>
              <a:t>  If Worksheets("</a:t>
            </a:r>
            <a:r>
              <a:rPr lang="zh-CN" altLang="en-US" sz="2000" dirty="0" smtClean="0"/>
              <a:t>工资表</a:t>
            </a:r>
            <a:r>
              <a:rPr lang="en-US" altLang="zh-CN" sz="2000" dirty="0" smtClean="0"/>
              <a:t>").Range("A" &amp; </a:t>
            </a:r>
            <a:r>
              <a:rPr lang="en-US" altLang="zh-CN" sz="2000" dirty="0" err="1" smtClean="0"/>
              <a:t>row_str</a:t>
            </a:r>
            <a:r>
              <a:rPr lang="en-US" altLang="zh-CN" sz="2000" dirty="0" smtClean="0"/>
              <a:t>) = "" Then Exit Do</a:t>
            </a:r>
          </a:p>
          <a:p>
            <a:pPr marL="0" indent="0" eaLnBrk="1" fontAlgn="auto" hangingPunct="1">
              <a:lnSpc>
                <a:spcPct val="80000"/>
              </a:lnSpc>
              <a:spcAft>
                <a:spcPts val="0"/>
              </a:spcAft>
              <a:buFont typeface="Arial" charset="0"/>
              <a:buNone/>
              <a:defRPr/>
            </a:pPr>
            <a:r>
              <a:rPr lang="en-US" altLang="zh-CN" sz="2000" dirty="0" smtClean="0"/>
              <a:t>  '</a:t>
            </a:r>
            <a:r>
              <a:rPr lang="zh-CN" altLang="en-US" sz="2000" dirty="0" smtClean="0"/>
              <a:t>编号为空白时不再读入</a:t>
            </a:r>
          </a:p>
          <a:p>
            <a:pPr marL="0" indent="0" eaLnBrk="1" fontAlgn="auto" hangingPunct="1">
              <a:lnSpc>
                <a:spcPct val="80000"/>
              </a:lnSpc>
              <a:spcAft>
                <a:spcPts val="0"/>
              </a:spcAft>
              <a:buFont typeface="Arial" charset="0"/>
              <a:buNone/>
              <a:defRPr/>
            </a:pPr>
            <a:r>
              <a:rPr lang="zh-CN" altLang="en-US" sz="2000" dirty="0" smtClean="0"/>
              <a:t>  </a:t>
            </a:r>
            <a:r>
              <a:rPr lang="en-US" altLang="zh-CN" sz="2000" dirty="0" smtClean="0"/>
              <a:t>For m = 1 To 19</a:t>
            </a:r>
          </a:p>
          <a:p>
            <a:pPr marL="0" indent="0" eaLnBrk="1" fontAlgn="auto" hangingPunct="1">
              <a:lnSpc>
                <a:spcPct val="80000"/>
              </a:lnSpc>
              <a:spcAft>
                <a:spcPts val="0"/>
              </a:spcAft>
              <a:buFont typeface="Arial" charset="0"/>
              <a:buNone/>
              <a:defRPr/>
            </a:pPr>
            <a:r>
              <a:rPr lang="en-US" altLang="zh-CN" sz="2000" dirty="0" smtClean="0"/>
              <a:t>    column = </a:t>
            </a:r>
            <a:r>
              <a:rPr lang="en-US" altLang="zh-CN" sz="2000" dirty="0" err="1" smtClean="0"/>
              <a:t>Chr</a:t>
            </a:r>
            <a:r>
              <a:rPr lang="en-US" altLang="zh-CN" sz="2000" dirty="0" smtClean="0"/>
              <a:t>(64 + m)   '</a:t>
            </a:r>
            <a:r>
              <a:rPr lang="zh-CN" altLang="en-US" sz="2000" dirty="0" smtClean="0"/>
              <a:t>源表格的数据从</a:t>
            </a:r>
            <a:r>
              <a:rPr lang="en-US" altLang="zh-CN" sz="2000" dirty="0" smtClean="0"/>
              <a:t>A</a:t>
            </a:r>
            <a:r>
              <a:rPr lang="zh-CN" altLang="en-US" sz="2000" dirty="0" smtClean="0"/>
              <a:t>列开始</a:t>
            </a:r>
          </a:p>
          <a:p>
            <a:pPr marL="0" indent="0" eaLnBrk="1" fontAlgn="auto" hangingPunct="1">
              <a:lnSpc>
                <a:spcPct val="80000"/>
              </a:lnSpc>
              <a:spcAft>
                <a:spcPts val="0"/>
              </a:spcAft>
              <a:buFont typeface="Arial" charset="0"/>
              <a:buNone/>
              <a:defRPr/>
            </a:pPr>
            <a:r>
              <a:rPr lang="zh-CN" altLang="en-US" sz="2000" dirty="0" smtClean="0"/>
              <a:t>    </a:t>
            </a:r>
            <a:r>
              <a:rPr lang="en-US" altLang="zh-CN" sz="2000" dirty="0" smtClean="0"/>
              <a:t>n = Worksheets("</a:t>
            </a:r>
            <a:r>
              <a:rPr lang="zh-CN" altLang="en-US" sz="2000" dirty="0" smtClean="0"/>
              <a:t>工资表</a:t>
            </a:r>
            <a:r>
              <a:rPr lang="en-US" altLang="zh-CN" sz="2000" dirty="0" smtClean="0"/>
              <a:t>").Range(column &amp; "2")</a:t>
            </a:r>
          </a:p>
          <a:p>
            <a:pPr marL="0" indent="0" eaLnBrk="1" fontAlgn="auto" hangingPunct="1">
              <a:lnSpc>
                <a:spcPct val="80000"/>
              </a:lnSpc>
              <a:spcAft>
                <a:spcPts val="0"/>
              </a:spcAft>
              <a:buFont typeface="Arial" charset="0"/>
              <a:buNone/>
              <a:defRPr/>
            </a:pPr>
            <a:r>
              <a:rPr lang="en-US" altLang="zh-CN" sz="2000" dirty="0" smtClean="0"/>
              <a:t>    Worksheets("</a:t>
            </a:r>
            <a:r>
              <a:rPr lang="zh-CN" altLang="en-US" sz="2000" dirty="0" smtClean="0"/>
              <a:t>员工工资条</a:t>
            </a:r>
            <a:r>
              <a:rPr lang="en-US" altLang="zh-CN" sz="2000" dirty="0" smtClean="0"/>
              <a:t>").Range(column &amp; row_2) = n</a:t>
            </a:r>
          </a:p>
          <a:p>
            <a:pPr marL="0" indent="0" eaLnBrk="1" fontAlgn="auto" hangingPunct="1">
              <a:lnSpc>
                <a:spcPct val="80000"/>
              </a:lnSpc>
              <a:spcAft>
                <a:spcPts val="0"/>
              </a:spcAft>
              <a:buFont typeface="Arial" charset="0"/>
              <a:buNone/>
              <a:defRPr/>
            </a:pPr>
            <a:r>
              <a:rPr lang="en-US" altLang="zh-CN" sz="2000" dirty="0" smtClean="0"/>
              <a:t>    n = Worksheets("</a:t>
            </a:r>
            <a:r>
              <a:rPr lang="zh-CN" altLang="en-US" sz="2000" dirty="0" smtClean="0"/>
              <a:t>工资表</a:t>
            </a:r>
            <a:r>
              <a:rPr lang="en-US" altLang="zh-CN" sz="2000" dirty="0" smtClean="0"/>
              <a:t>").Range(column &amp; </a:t>
            </a:r>
            <a:r>
              <a:rPr lang="en-US" altLang="zh-CN" sz="2000" dirty="0" err="1" smtClean="0"/>
              <a:t>row_str</a:t>
            </a:r>
            <a:r>
              <a:rPr lang="en-US" altLang="zh-CN" sz="2000" dirty="0" smtClean="0"/>
              <a:t>)</a:t>
            </a:r>
          </a:p>
          <a:p>
            <a:pPr marL="0" indent="0" eaLnBrk="1" fontAlgn="auto" hangingPunct="1">
              <a:lnSpc>
                <a:spcPct val="80000"/>
              </a:lnSpc>
              <a:spcAft>
                <a:spcPts val="0"/>
              </a:spcAft>
              <a:buFont typeface="Arial" charset="0"/>
              <a:buNone/>
              <a:defRPr/>
            </a:pPr>
            <a:r>
              <a:rPr lang="en-US" altLang="zh-CN" sz="2000" dirty="0" smtClean="0"/>
              <a:t>    Worksheets("</a:t>
            </a:r>
            <a:r>
              <a:rPr lang="zh-CN" altLang="en-US" sz="2000" dirty="0" smtClean="0"/>
              <a:t>员工工资条</a:t>
            </a:r>
            <a:r>
              <a:rPr lang="en-US" altLang="zh-CN" sz="2000" dirty="0" smtClean="0"/>
              <a:t>").Range(column &amp; row_2 + 1) = n</a:t>
            </a:r>
          </a:p>
          <a:p>
            <a:pPr marL="0" indent="0" eaLnBrk="1" fontAlgn="auto" hangingPunct="1">
              <a:lnSpc>
                <a:spcPct val="80000"/>
              </a:lnSpc>
              <a:spcAft>
                <a:spcPts val="0"/>
              </a:spcAft>
              <a:buFont typeface="Arial" charset="0"/>
              <a:buNone/>
              <a:defRPr/>
            </a:pPr>
            <a:r>
              <a:rPr lang="en-US" altLang="zh-CN" sz="2000" dirty="0" smtClean="0"/>
              <a:t>Next</a:t>
            </a:r>
          </a:p>
          <a:p>
            <a:pPr marL="0" indent="0" eaLnBrk="1" fontAlgn="auto" hangingPunct="1">
              <a:lnSpc>
                <a:spcPct val="80000"/>
              </a:lnSpc>
              <a:spcAft>
                <a:spcPts val="0"/>
              </a:spcAft>
              <a:buFont typeface="Arial" charset="0"/>
              <a:buNone/>
              <a:defRPr/>
            </a:pPr>
            <a:r>
              <a:rPr lang="en-US" altLang="zh-CN" sz="2000" dirty="0" smtClean="0"/>
              <a:t>  row_1 = row_1 + 1</a:t>
            </a:r>
          </a:p>
          <a:p>
            <a:pPr marL="0" indent="0" eaLnBrk="1" fontAlgn="auto" hangingPunct="1">
              <a:lnSpc>
                <a:spcPct val="80000"/>
              </a:lnSpc>
              <a:spcAft>
                <a:spcPts val="0"/>
              </a:spcAft>
              <a:buFont typeface="Arial" charset="0"/>
              <a:buNone/>
              <a:defRPr/>
            </a:pPr>
            <a:r>
              <a:rPr lang="en-US" altLang="zh-CN" sz="2000" dirty="0" smtClean="0"/>
              <a:t>  row_2 = row_2 + 3</a:t>
            </a:r>
          </a:p>
          <a:p>
            <a:pPr marL="0" indent="0" eaLnBrk="1" fontAlgn="auto" hangingPunct="1">
              <a:lnSpc>
                <a:spcPct val="80000"/>
              </a:lnSpc>
              <a:spcAft>
                <a:spcPts val="0"/>
              </a:spcAft>
              <a:buFont typeface="Arial" charset="0"/>
              <a:buNone/>
              <a:defRPr/>
            </a:pPr>
            <a:r>
              <a:rPr lang="en-US" altLang="zh-CN" sz="2000" dirty="0" smtClean="0"/>
              <a:t>Loop</a:t>
            </a:r>
          </a:p>
          <a:p>
            <a:pPr marL="0" indent="0" eaLnBrk="1" fontAlgn="auto" hangingPunct="1">
              <a:lnSpc>
                <a:spcPct val="80000"/>
              </a:lnSpc>
              <a:spcAft>
                <a:spcPts val="0"/>
              </a:spcAft>
              <a:buFont typeface="Arial" charset="0"/>
              <a:buNone/>
              <a:defRPr/>
            </a:pPr>
            <a:r>
              <a:rPr lang="en-US" altLang="zh-CN" sz="2000" dirty="0" smtClean="0"/>
              <a:t>End Sub</a:t>
            </a:r>
          </a:p>
          <a:p>
            <a:pPr marL="0" indent="0" eaLnBrk="1" fontAlgn="auto" hangingPunct="1">
              <a:lnSpc>
                <a:spcPct val="80000"/>
              </a:lnSpc>
              <a:spcAft>
                <a:spcPts val="0"/>
              </a:spcAft>
              <a:buFont typeface="Arial" charset="0"/>
              <a:buNone/>
              <a:defRPr/>
            </a:pPr>
            <a:r>
              <a:rPr lang="zh-CN" altLang="en-US" sz="2000" dirty="0" smtClean="0"/>
              <a:t>输入完成后，单击编辑器工具栏中的</a:t>
            </a:r>
            <a:r>
              <a:rPr lang="zh-CN" altLang="en-US" sz="2000" dirty="0" smtClean="0">
                <a:latin typeface="Arial" charset="0"/>
              </a:rPr>
              <a:t>“</a:t>
            </a:r>
            <a:r>
              <a:rPr lang="zh-CN" altLang="en-US" sz="2000" dirty="0" smtClean="0"/>
              <a:t>视图</a:t>
            </a:r>
            <a:r>
              <a:rPr lang="en-US" altLang="zh-CN" sz="2000" dirty="0" smtClean="0"/>
              <a:t>Microsoft Excel</a:t>
            </a:r>
            <a:r>
              <a:rPr lang="en-US" altLang="zh-CN" sz="2000" dirty="0" smtClean="0">
                <a:latin typeface="Arial" charset="0"/>
              </a:rPr>
              <a:t>”</a:t>
            </a:r>
            <a:r>
              <a:rPr lang="zh-CN" altLang="en-US" sz="2000" dirty="0" smtClean="0"/>
              <a:t>按钮，完成宏的编辑。</a:t>
            </a:r>
          </a:p>
        </p:txBody>
      </p:sp>
      <p:sp>
        <p:nvSpPr>
          <p:cNvPr id="114690" name="Rectangle 2"/>
          <p:cNvSpPr>
            <a:spLocks noGrp="1" noChangeArrowheads="1"/>
          </p:cNvSpPr>
          <p:nvPr>
            <p:ph type="title"/>
          </p:nvPr>
        </p:nvSpPr>
        <p:spPr/>
        <p:txBody>
          <a:bodyPr/>
          <a:lstStyle/>
          <a:p>
            <a:pPr eaLnBrk="1" fontAlgn="auto" hangingPunct="1">
              <a:spcAft>
                <a:spcPts val="0"/>
              </a:spcAft>
              <a:defRPr/>
            </a:pPr>
            <a:endParaRPr lang="zh-CN" altLang="en-US" sz="4000" smtClean="0"/>
          </a:p>
        </p:txBody>
      </p:sp>
      <p:sp>
        <p:nvSpPr>
          <p:cNvPr id="13619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C5D55D08-0D21-4FAA-B678-F472704B71C9}" type="datetime1">
              <a:rPr lang="zh-CN" altLang="en-US"/>
              <a:pPr eaLnBrk="1" hangingPunct="1"/>
              <a:t>2014-11-17</a:t>
            </a:fld>
            <a:endParaRPr lang="en-US" altLang="zh-CN"/>
          </a:p>
        </p:txBody>
      </p:sp>
      <p:sp>
        <p:nvSpPr>
          <p:cNvPr id="13619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5955">
                                            <p:txEl>
                                              <p:pRg st="0" end="0"/>
                                            </p:txEl>
                                          </p:spTgt>
                                        </p:tgtEl>
                                        <p:attrNameLst>
                                          <p:attrName>style.visibility</p:attrName>
                                        </p:attrNameLst>
                                      </p:cBhvr>
                                      <p:to>
                                        <p:strVal val="visible"/>
                                      </p:to>
                                    </p:set>
                                    <p:animEffect transition="in" filter="blinds(horizontal)">
                                      <p:cBhvr>
                                        <p:cTn id="7" dur="500"/>
                                        <p:tgtEl>
                                          <p:spTgt spid="12595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5955">
                                            <p:txEl>
                                              <p:pRg st="1" end="1"/>
                                            </p:txEl>
                                          </p:spTgt>
                                        </p:tgtEl>
                                        <p:attrNameLst>
                                          <p:attrName>style.visibility</p:attrName>
                                        </p:attrNameLst>
                                      </p:cBhvr>
                                      <p:to>
                                        <p:strVal val="visible"/>
                                      </p:to>
                                    </p:set>
                                    <p:animEffect transition="in" filter="blinds(horizontal)">
                                      <p:cBhvr>
                                        <p:cTn id="10" dur="500"/>
                                        <p:tgtEl>
                                          <p:spTgt spid="125955">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25955">
                                            <p:txEl>
                                              <p:pRg st="2" end="2"/>
                                            </p:txEl>
                                          </p:spTgt>
                                        </p:tgtEl>
                                        <p:attrNameLst>
                                          <p:attrName>style.visibility</p:attrName>
                                        </p:attrNameLst>
                                      </p:cBhvr>
                                      <p:to>
                                        <p:strVal val="visible"/>
                                      </p:to>
                                    </p:set>
                                    <p:animEffect transition="in" filter="blinds(horizontal)">
                                      <p:cBhvr>
                                        <p:cTn id="13" dur="500"/>
                                        <p:tgtEl>
                                          <p:spTgt spid="125955">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25955">
                                            <p:txEl>
                                              <p:pRg st="3" end="3"/>
                                            </p:txEl>
                                          </p:spTgt>
                                        </p:tgtEl>
                                        <p:attrNameLst>
                                          <p:attrName>style.visibility</p:attrName>
                                        </p:attrNameLst>
                                      </p:cBhvr>
                                      <p:to>
                                        <p:strVal val="visible"/>
                                      </p:to>
                                    </p:set>
                                    <p:animEffect transition="in" filter="blinds(horizontal)">
                                      <p:cBhvr>
                                        <p:cTn id="16" dur="500"/>
                                        <p:tgtEl>
                                          <p:spTgt spid="125955">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25955">
                                            <p:txEl>
                                              <p:pRg st="4" end="4"/>
                                            </p:txEl>
                                          </p:spTgt>
                                        </p:tgtEl>
                                        <p:attrNameLst>
                                          <p:attrName>style.visibility</p:attrName>
                                        </p:attrNameLst>
                                      </p:cBhvr>
                                      <p:to>
                                        <p:strVal val="visible"/>
                                      </p:to>
                                    </p:set>
                                    <p:animEffect transition="in" filter="blinds(horizontal)">
                                      <p:cBhvr>
                                        <p:cTn id="19" dur="500"/>
                                        <p:tgtEl>
                                          <p:spTgt spid="125955">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125955">
                                            <p:txEl>
                                              <p:pRg st="5" end="5"/>
                                            </p:txEl>
                                          </p:spTgt>
                                        </p:tgtEl>
                                        <p:attrNameLst>
                                          <p:attrName>style.visibility</p:attrName>
                                        </p:attrNameLst>
                                      </p:cBhvr>
                                      <p:to>
                                        <p:strVal val="visible"/>
                                      </p:to>
                                    </p:set>
                                    <p:animEffect transition="in" filter="blinds(horizontal)">
                                      <p:cBhvr>
                                        <p:cTn id="22" dur="500"/>
                                        <p:tgtEl>
                                          <p:spTgt spid="125955">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25955">
                                            <p:txEl>
                                              <p:pRg st="6" end="6"/>
                                            </p:txEl>
                                          </p:spTgt>
                                        </p:tgtEl>
                                        <p:attrNameLst>
                                          <p:attrName>style.visibility</p:attrName>
                                        </p:attrNameLst>
                                      </p:cBhvr>
                                      <p:to>
                                        <p:strVal val="visible"/>
                                      </p:to>
                                    </p:set>
                                    <p:animEffect transition="in" filter="blinds(horizontal)">
                                      <p:cBhvr>
                                        <p:cTn id="25" dur="500"/>
                                        <p:tgtEl>
                                          <p:spTgt spid="125955">
                                            <p:txEl>
                                              <p:pRg st="6" end="6"/>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125955">
                                            <p:txEl>
                                              <p:pRg st="7" end="7"/>
                                            </p:txEl>
                                          </p:spTgt>
                                        </p:tgtEl>
                                        <p:attrNameLst>
                                          <p:attrName>style.visibility</p:attrName>
                                        </p:attrNameLst>
                                      </p:cBhvr>
                                      <p:to>
                                        <p:strVal val="visible"/>
                                      </p:to>
                                    </p:set>
                                    <p:animEffect transition="in" filter="blinds(horizontal)">
                                      <p:cBhvr>
                                        <p:cTn id="28" dur="500"/>
                                        <p:tgtEl>
                                          <p:spTgt spid="125955">
                                            <p:txEl>
                                              <p:pRg st="7" end="7"/>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125955">
                                            <p:txEl>
                                              <p:pRg st="8" end="8"/>
                                            </p:txEl>
                                          </p:spTgt>
                                        </p:tgtEl>
                                        <p:attrNameLst>
                                          <p:attrName>style.visibility</p:attrName>
                                        </p:attrNameLst>
                                      </p:cBhvr>
                                      <p:to>
                                        <p:strVal val="visible"/>
                                      </p:to>
                                    </p:set>
                                    <p:animEffect transition="in" filter="blinds(horizontal)">
                                      <p:cBhvr>
                                        <p:cTn id="31" dur="500"/>
                                        <p:tgtEl>
                                          <p:spTgt spid="125955">
                                            <p:txEl>
                                              <p:pRg st="8" end="8"/>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125955">
                                            <p:txEl>
                                              <p:pRg st="9" end="9"/>
                                            </p:txEl>
                                          </p:spTgt>
                                        </p:tgtEl>
                                        <p:attrNameLst>
                                          <p:attrName>style.visibility</p:attrName>
                                        </p:attrNameLst>
                                      </p:cBhvr>
                                      <p:to>
                                        <p:strVal val="visible"/>
                                      </p:to>
                                    </p:set>
                                    <p:animEffect transition="in" filter="blinds(horizontal)">
                                      <p:cBhvr>
                                        <p:cTn id="34" dur="500"/>
                                        <p:tgtEl>
                                          <p:spTgt spid="125955">
                                            <p:txEl>
                                              <p:pRg st="9" end="9"/>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125955">
                                            <p:txEl>
                                              <p:pRg st="10" end="10"/>
                                            </p:txEl>
                                          </p:spTgt>
                                        </p:tgtEl>
                                        <p:attrNameLst>
                                          <p:attrName>style.visibility</p:attrName>
                                        </p:attrNameLst>
                                      </p:cBhvr>
                                      <p:to>
                                        <p:strVal val="visible"/>
                                      </p:to>
                                    </p:set>
                                    <p:animEffect transition="in" filter="blinds(horizontal)">
                                      <p:cBhvr>
                                        <p:cTn id="37" dur="500"/>
                                        <p:tgtEl>
                                          <p:spTgt spid="125955">
                                            <p:txEl>
                                              <p:pRg st="10" end="10"/>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125955">
                                            <p:txEl>
                                              <p:pRg st="11" end="11"/>
                                            </p:txEl>
                                          </p:spTgt>
                                        </p:tgtEl>
                                        <p:attrNameLst>
                                          <p:attrName>style.visibility</p:attrName>
                                        </p:attrNameLst>
                                      </p:cBhvr>
                                      <p:to>
                                        <p:strVal val="visible"/>
                                      </p:to>
                                    </p:set>
                                    <p:animEffect transition="in" filter="blinds(horizontal)">
                                      <p:cBhvr>
                                        <p:cTn id="40" dur="500"/>
                                        <p:tgtEl>
                                          <p:spTgt spid="125955">
                                            <p:txEl>
                                              <p:pRg st="11" end="11"/>
                                            </p:txEl>
                                          </p:spTgt>
                                        </p:tgtEl>
                                      </p:cBhvr>
                                    </p:animEffect>
                                  </p:childTnLst>
                                </p:cTn>
                              </p:par>
                              <p:par>
                                <p:cTn id="41" presetID="3" presetClass="entr" presetSubtype="10" fill="hold" nodeType="withEffect">
                                  <p:stCondLst>
                                    <p:cond delay="0"/>
                                  </p:stCondLst>
                                  <p:childTnLst>
                                    <p:set>
                                      <p:cBhvr>
                                        <p:cTn id="42" dur="1" fill="hold">
                                          <p:stCondLst>
                                            <p:cond delay="0"/>
                                          </p:stCondLst>
                                        </p:cTn>
                                        <p:tgtEl>
                                          <p:spTgt spid="125955">
                                            <p:txEl>
                                              <p:pRg st="12" end="12"/>
                                            </p:txEl>
                                          </p:spTgt>
                                        </p:tgtEl>
                                        <p:attrNameLst>
                                          <p:attrName>style.visibility</p:attrName>
                                        </p:attrNameLst>
                                      </p:cBhvr>
                                      <p:to>
                                        <p:strVal val="visible"/>
                                      </p:to>
                                    </p:set>
                                    <p:animEffect transition="in" filter="blinds(horizontal)">
                                      <p:cBhvr>
                                        <p:cTn id="43" dur="500"/>
                                        <p:tgtEl>
                                          <p:spTgt spid="125955">
                                            <p:txEl>
                                              <p:pRg st="12" end="12"/>
                                            </p:txEl>
                                          </p:spTgt>
                                        </p:tgtEl>
                                      </p:cBhvr>
                                    </p:animEffect>
                                  </p:childTnLst>
                                </p:cTn>
                              </p:par>
                              <p:par>
                                <p:cTn id="44" presetID="3" presetClass="entr" presetSubtype="10" fill="hold" nodeType="withEffect">
                                  <p:stCondLst>
                                    <p:cond delay="0"/>
                                  </p:stCondLst>
                                  <p:childTnLst>
                                    <p:set>
                                      <p:cBhvr>
                                        <p:cTn id="45" dur="1" fill="hold">
                                          <p:stCondLst>
                                            <p:cond delay="0"/>
                                          </p:stCondLst>
                                        </p:cTn>
                                        <p:tgtEl>
                                          <p:spTgt spid="125955">
                                            <p:txEl>
                                              <p:pRg st="13" end="13"/>
                                            </p:txEl>
                                          </p:spTgt>
                                        </p:tgtEl>
                                        <p:attrNameLst>
                                          <p:attrName>style.visibility</p:attrName>
                                        </p:attrNameLst>
                                      </p:cBhvr>
                                      <p:to>
                                        <p:strVal val="visible"/>
                                      </p:to>
                                    </p:set>
                                    <p:animEffect transition="in" filter="blinds(horizontal)">
                                      <p:cBhvr>
                                        <p:cTn id="46" dur="500"/>
                                        <p:tgtEl>
                                          <p:spTgt spid="125955">
                                            <p:txEl>
                                              <p:pRg st="13" end="13"/>
                                            </p:txEl>
                                          </p:spTgt>
                                        </p:tgtEl>
                                      </p:cBhvr>
                                    </p:animEffect>
                                  </p:childTnLst>
                                </p:cTn>
                              </p:par>
                              <p:par>
                                <p:cTn id="47" presetID="3" presetClass="entr" presetSubtype="10" fill="hold" nodeType="withEffect">
                                  <p:stCondLst>
                                    <p:cond delay="0"/>
                                  </p:stCondLst>
                                  <p:childTnLst>
                                    <p:set>
                                      <p:cBhvr>
                                        <p:cTn id="48" dur="1" fill="hold">
                                          <p:stCondLst>
                                            <p:cond delay="0"/>
                                          </p:stCondLst>
                                        </p:cTn>
                                        <p:tgtEl>
                                          <p:spTgt spid="125955">
                                            <p:txEl>
                                              <p:pRg st="14" end="14"/>
                                            </p:txEl>
                                          </p:spTgt>
                                        </p:tgtEl>
                                        <p:attrNameLst>
                                          <p:attrName>style.visibility</p:attrName>
                                        </p:attrNameLst>
                                      </p:cBhvr>
                                      <p:to>
                                        <p:strVal val="visible"/>
                                      </p:to>
                                    </p:set>
                                    <p:animEffect transition="in" filter="blinds(horizontal)">
                                      <p:cBhvr>
                                        <p:cTn id="49" dur="500"/>
                                        <p:tgtEl>
                                          <p:spTgt spid="125955">
                                            <p:txEl>
                                              <p:pRg st="14" end="14"/>
                                            </p:txEl>
                                          </p:spTgt>
                                        </p:tgtEl>
                                      </p:cBhvr>
                                    </p:animEffect>
                                  </p:childTnLst>
                                </p:cTn>
                              </p:par>
                              <p:par>
                                <p:cTn id="50" presetID="3" presetClass="entr" presetSubtype="10" fill="hold" nodeType="withEffect">
                                  <p:stCondLst>
                                    <p:cond delay="0"/>
                                  </p:stCondLst>
                                  <p:childTnLst>
                                    <p:set>
                                      <p:cBhvr>
                                        <p:cTn id="51" dur="1" fill="hold">
                                          <p:stCondLst>
                                            <p:cond delay="0"/>
                                          </p:stCondLst>
                                        </p:cTn>
                                        <p:tgtEl>
                                          <p:spTgt spid="125955">
                                            <p:txEl>
                                              <p:pRg st="15" end="15"/>
                                            </p:txEl>
                                          </p:spTgt>
                                        </p:tgtEl>
                                        <p:attrNameLst>
                                          <p:attrName>style.visibility</p:attrName>
                                        </p:attrNameLst>
                                      </p:cBhvr>
                                      <p:to>
                                        <p:strVal val="visible"/>
                                      </p:to>
                                    </p:set>
                                    <p:animEffect transition="in" filter="blinds(horizontal)">
                                      <p:cBhvr>
                                        <p:cTn id="52" dur="500"/>
                                        <p:tgtEl>
                                          <p:spTgt spid="125955">
                                            <p:txEl>
                                              <p:pRg st="15" end="15"/>
                                            </p:txEl>
                                          </p:spTgt>
                                        </p:tgtEl>
                                      </p:cBhvr>
                                    </p:animEffect>
                                  </p:childTnLst>
                                </p:cTn>
                              </p:par>
                              <p:par>
                                <p:cTn id="53" presetID="3" presetClass="entr" presetSubtype="10" fill="hold" nodeType="withEffect">
                                  <p:stCondLst>
                                    <p:cond delay="0"/>
                                  </p:stCondLst>
                                  <p:childTnLst>
                                    <p:set>
                                      <p:cBhvr>
                                        <p:cTn id="54" dur="1" fill="hold">
                                          <p:stCondLst>
                                            <p:cond delay="0"/>
                                          </p:stCondLst>
                                        </p:cTn>
                                        <p:tgtEl>
                                          <p:spTgt spid="125955">
                                            <p:txEl>
                                              <p:pRg st="16" end="16"/>
                                            </p:txEl>
                                          </p:spTgt>
                                        </p:tgtEl>
                                        <p:attrNameLst>
                                          <p:attrName>style.visibility</p:attrName>
                                        </p:attrNameLst>
                                      </p:cBhvr>
                                      <p:to>
                                        <p:strVal val="visible"/>
                                      </p:to>
                                    </p:set>
                                    <p:animEffect transition="in" filter="blinds(horizontal)">
                                      <p:cBhvr>
                                        <p:cTn id="55" dur="500"/>
                                        <p:tgtEl>
                                          <p:spTgt spid="125955">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5"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2079625"/>
            <a:ext cx="8229600" cy="3328988"/>
          </a:xfrm>
          <a:noFill/>
        </p:spPr>
      </p:pic>
      <p:sp>
        <p:nvSpPr>
          <p:cNvPr id="115714" name="Rectangle 2"/>
          <p:cNvSpPr>
            <a:spLocks noGrp="1" noChangeArrowheads="1"/>
          </p:cNvSpPr>
          <p:nvPr>
            <p:ph type="title"/>
          </p:nvPr>
        </p:nvSpPr>
        <p:spPr/>
        <p:txBody>
          <a:bodyPr/>
          <a:lstStyle/>
          <a:p>
            <a:pPr eaLnBrk="1" fontAlgn="auto" hangingPunct="1">
              <a:spcAft>
                <a:spcPts val="0"/>
              </a:spcAft>
              <a:defRPr/>
            </a:pPr>
            <a:r>
              <a:rPr lang="zh-CN" altLang="en-US" smtClean="0"/>
              <a:t>图</a:t>
            </a:r>
            <a:r>
              <a:rPr lang="en-US" altLang="zh-CN" smtClean="0"/>
              <a:t>4-74 </a:t>
            </a:r>
            <a:r>
              <a:rPr lang="zh-CN" altLang="en-US" smtClean="0"/>
              <a:t>在工作表上运行宏</a:t>
            </a:r>
          </a:p>
        </p:txBody>
      </p:sp>
      <p:sp>
        <p:nvSpPr>
          <p:cNvPr id="13722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19223924-A72D-46A3-915C-670B482DEC8E}" type="datetime1">
              <a:rPr lang="zh-CN" altLang="en-US"/>
              <a:pPr eaLnBrk="1" hangingPunct="1"/>
              <a:t>2014-11-17</a:t>
            </a:fld>
            <a:endParaRPr lang="en-US" altLang="zh-CN"/>
          </a:p>
        </p:txBody>
      </p:sp>
      <p:sp>
        <p:nvSpPr>
          <p:cNvPr id="13722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5715"/>
                                        </p:tgtEl>
                                        <p:attrNameLst>
                                          <p:attrName>style.visibility</p:attrName>
                                        </p:attrNameLst>
                                      </p:cBhvr>
                                      <p:to>
                                        <p:strVal val="visible"/>
                                      </p:to>
                                    </p:set>
                                    <p:animEffect transition="in" filter="blinds(horizontal)">
                                      <p:cBhvr>
                                        <p:cTn id="7" dur="500"/>
                                        <p:tgtEl>
                                          <p:spTgt spid="115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3"/>
          <p:cNvSpPr>
            <a:spLocks noGrp="1" noChangeArrowheads="1"/>
          </p:cNvSpPr>
          <p:nvPr>
            <p:ph idx="1"/>
          </p:nvPr>
        </p:nvSpPr>
        <p:spPr/>
        <p:txBody>
          <a:bodyPr/>
          <a:lstStyle/>
          <a:p>
            <a:pPr eaLnBrk="1" hangingPunct="1">
              <a:buFont typeface="Wingdings" pitchFamily="2" charset="2"/>
              <a:buChar char="Ø"/>
            </a:pPr>
            <a:r>
              <a:rPr lang="zh-CN" altLang="en-US" sz="2800" smtClean="0"/>
              <a:t>（</a:t>
            </a:r>
            <a:r>
              <a:rPr lang="en-US" altLang="zh-CN" sz="2800" smtClean="0"/>
              <a:t>4</a:t>
            </a:r>
            <a:r>
              <a:rPr lang="zh-CN" altLang="en-US" sz="2800" smtClean="0"/>
              <a:t>）格式化</a:t>
            </a:r>
            <a:r>
              <a:rPr lang="zh-CN" altLang="en-US" sz="2800" smtClean="0">
                <a:latin typeface="Arial" charset="0"/>
              </a:rPr>
              <a:t>“</a:t>
            </a:r>
            <a:r>
              <a:rPr lang="zh-CN" altLang="en-US" sz="2800" smtClean="0"/>
              <a:t>员工工资条</a:t>
            </a:r>
            <a:r>
              <a:rPr lang="zh-CN" altLang="en-US" sz="2800" smtClean="0">
                <a:latin typeface="Arial" charset="0"/>
              </a:rPr>
              <a:t>”</a:t>
            </a:r>
            <a:r>
              <a:rPr lang="zh-CN" altLang="en-US" sz="2800" smtClean="0"/>
              <a:t>工作表</a:t>
            </a:r>
          </a:p>
          <a:p>
            <a:pPr eaLnBrk="1" hangingPunct="1"/>
            <a:r>
              <a:rPr lang="zh-CN" altLang="en-US" sz="2800" smtClean="0"/>
              <a:t>工资条生成后，某些格式并不符合要求，根据需要按照以前的方法调整单元格的格式，如编号列的数据类型、标题的颜色和底纹、对齐方式、表格的边框、列宽的调整等。进行适当的调整后，效果如图</a:t>
            </a:r>
            <a:r>
              <a:rPr lang="en-US" altLang="zh-CN" sz="2800" smtClean="0"/>
              <a:t>4-59</a:t>
            </a:r>
            <a:r>
              <a:rPr lang="zh-CN" altLang="en-US" sz="2800" smtClean="0"/>
              <a:t>所示。至此，工资条制作完成，以后每月打印工资条时，只需运行一次已制作好的</a:t>
            </a:r>
            <a:r>
              <a:rPr lang="zh-CN" altLang="en-US" sz="2800" smtClean="0">
                <a:latin typeface="Arial" charset="0"/>
              </a:rPr>
              <a:t>“</a:t>
            </a:r>
            <a:r>
              <a:rPr lang="en-US" altLang="zh-CN" sz="2800" smtClean="0"/>
              <a:t>Salary</a:t>
            </a:r>
            <a:r>
              <a:rPr lang="en-US" altLang="zh-CN" sz="2800" smtClean="0">
                <a:latin typeface="Arial" charset="0"/>
              </a:rPr>
              <a:t>”</a:t>
            </a:r>
            <a:r>
              <a:rPr lang="zh-CN" altLang="en-US" sz="2800" smtClean="0"/>
              <a:t>宏即可。</a:t>
            </a:r>
          </a:p>
        </p:txBody>
      </p:sp>
      <p:sp>
        <p:nvSpPr>
          <p:cNvPr id="116738" name="Rectangle 2"/>
          <p:cNvSpPr>
            <a:spLocks noGrp="1" noChangeArrowheads="1"/>
          </p:cNvSpPr>
          <p:nvPr>
            <p:ph type="title"/>
          </p:nvPr>
        </p:nvSpPr>
        <p:spPr/>
        <p:txBody>
          <a:bodyPr/>
          <a:lstStyle/>
          <a:p>
            <a:pPr eaLnBrk="1" fontAlgn="auto" hangingPunct="1">
              <a:spcAft>
                <a:spcPts val="0"/>
              </a:spcAft>
              <a:defRPr/>
            </a:pPr>
            <a:endParaRPr lang="zh-CN" altLang="en-US" smtClean="0"/>
          </a:p>
        </p:txBody>
      </p:sp>
      <p:sp>
        <p:nvSpPr>
          <p:cNvPr id="13824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E5E14C68-D17C-4F97-86F5-67D927A757F7}" type="datetime1">
              <a:rPr lang="zh-CN" altLang="en-US"/>
              <a:pPr eaLnBrk="1" hangingPunct="1"/>
              <a:t>2014-11-17</a:t>
            </a:fld>
            <a:endParaRPr lang="en-US" altLang="zh-CN"/>
          </a:p>
        </p:txBody>
      </p:sp>
      <p:sp>
        <p:nvSpPr>
          <p:cNvPr id="13824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6739">
                                            <p:txEl>
                                              <p:pRg st="0" end="0"/>
                                            </p:txEl>
                                          </p:spTgt>
                                        </p:tgtEl>
                                        <p:attrNameLst>
                                          <p:attrName>style.visibility</p:attrName>
                                        </p:attrNameLst>
                                      </p:cBhvr>
                                      <p:to>
                                        <p:strVal val="visible"/>
                                      </p:to>
                                    </p:set>
                                    <p:animEffect transition="in" filter="blinds(horizontal)">
                                      <p:cBhvr>
                                        <p:cTn id="7" dur="500"/>
                                        <p:tgtEl>
                                          <p:spTgt spid="11673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6739">
                                            <p:txEl>
                                              <p:pRg st="1" end="1"/>
                                            </p:txEl>
                                          </p:spTgt>
                                        </p:tgtEl>
                                        <p:attrNameLst>
                                          <p:attrName>style.visibility</p:attrName>
                                        </p:attrNameLst>
                                      </p:cBhvr>
                                      <p:to>
                                        <p:strVal val="visible"/>
                                      </p:to>
                                    </p:set>
                                    <p:animEffect transition="in" filter="blinds(horizontal)">
                                      <p:cBhvr>
                                        <p:cTn id="12" dur="500"/>
                                        <p:tgtEl>
                                          <p:spTgt spid="1167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3"/>
          <p:cNvSpPr>
            <a:spLocks noGrp="1" noChangeArrowheads="1"/>
          </p:cNvSpPr>
          <p:nvPr>
            <p:ph idx="1"/>
          </p:nvPr>
        </p:nvSpPr>
        <p:spPr/>
        <p:txBody>
          <a:bodyPr/>
          <a:lstStyle/>
          <a:p>
            <a:pPr eaLnBrk="1" hangingPunct="1">
              <a:lnSpc>
                <a:spcPct val="80000"/>
              </a:lnSpc>
            </a:pPr>
            <a:r>
              <a:rPr lang="zh-CN" altLang="en-US" sz="2800" smtClean="0"/>
              <a:t>在制作好员工工资条之后，可以将该工作表打印出来。在打印前需要对工作表进行必要的页面设置和打印预览。</a:t>
            </a:r>
          </a:p>
          <a:p>
            <a:pPr eaLnBrk="1" hangingPunct="1">
              <a:lnSpc>
                <a:spcPct val="80000"/>
              </a:lnSpc>
            </a:pPr>
            <a:r>
              <a:rPr lang="zh-CN" altLang="en-US" sz="2800" smtClean="0"/>
              <a:t>选择</a:t>
            </a:r>
            <a:r>
              <a:rPr lang="zh-CN" altLang="en-US" sz="2800" smtClean="0">
                <a:latin typeface="Arial" charset="0"/>
              </a:rPr>
              <a:t>“</a:t>
            </a:r>
            <a:r>
              <a:rPr lang="zh-CN" altLang="en-US" sz="2800" smtClean="0"/>
              <a:t>页面布局</a:t>
            </a:r>
            <a:r>
              <a:rPr lang="zh-CN" altLang="en-US" sz="2800" smtClean="0">
                <a:latin typeface="Arial" charset="0"/>
              </a:rPr>
              <a:t>”</a:t>
            </a:r>
            <a:r>
              <a:rPr lang="zh-CN" altLang="en-US" sz="2800" smtClean="0"/>
              <a:t>功能区</a:t>
            </a:r>
            <a:r>
              <a:rPr lang="en-US" altLang="zh-CN" sz="2800" smtClean="0"/>
              <a:t>/</a:t>
            </a:r>
            <a:r>
              <a:rPr lang="en-US" altLang="zh-CN" sz="2800" smtClean="0">
                <a:latin typeface="Arial" charset="0"/>
              </a:rPr>
              <a:t>“</a:t>
            </a:r>
            <a:r>
              <a:rPr lang="zh-CN" altLang="en-US" sz="2800" smtClean="0"/>
              <a:t>页面设置</a:t>
            </a:r>
            <a:r>
              <a:rPr lang="zh-CN" altLang="en-US" sz="2800" smtClean="0">
                <a:latin typeface="Arial" charset="0"/>
              </a:rPr>
              <a:t>”</a:t>
            </a:r>
            <a:r>
              <a:rPr lang="zh-CN" altLang="en-US" sz="2800" smtClean="0"/>
              <a:t>工具组</a:t>
            </a:r>
            <a:r>
              <a:rPr lang="en-US" altLang="zh-CN" sz="2800" smtClean="0"/>
              <a:t>/</a:t>
            </a:r>
            <a:r>
              <a:rPr lang="en-US" altLang="zh-CN" sz="2800" smtClean="0">
                <a:latin typeface="Arial" charset="0"/>
              </a:rPr>
              <a:t>“</a:t>
            </a:r>
            <a:r>
              <a:rPr lang="zh-CN" altLang="en-US" sz="2800" smtClean="0"/>
              <a:t>纸张方向</a:t>
            </a:r>
            <a:r>
              <a:rPr lang="zh-CN" altLang="en-US" sz="2800" smtClean="0">
                <a:latin typeface="Arial" charset="0"/>
              </a:rPr>
              <a:t>”</a:t>
            </a:r>
            <a:r>
              <a:rPr lang="en-US" altLang="zh-CN" sz="2800" smtClean="0"/>
              <a:t>/</a:t>
            </a:r>
            <a:r>
              <a:rPr lang="en-US" altLang="zh-CN" sz="2800" smtClean="0">
                <a:latin typeface="Arial" charset="0"/>
              </a:rPr>
              <a:t>“</a:t>
            </a:r>
            <a:r>
              <a:rPr lang="zh-CN" altLang="en-US" sz="2800" smtClean="0"/>
              <a:t>横向</a:t>
            </a:r>
            <a:r>
              <a:rPr lang="zh-CN" altLang="en-US" sz="2800" smtClean="0">
                <a:latin typeface="Arial" charset="0"/>
              </a:rPr>
              <a:t>”</a:t>
            </a:r>
            <a:r>
              <a:rPr lang="zh-CN" altLang="en-US" sz="2800" smtClean="0"/>
              <a:t>命令，</a:t>
            </a:r>
            <a:r>
              <a:rPr lang="zh-CN" altLang="en-US" sz="2800" smtClean="0">
                <a:latin typeface="Arial" charset="0"/>
              </a:rPr>
              <a:t>“</a:t>
            </a:r>
            <a:r>
              <a:rPr lang="zh-CN" altLang="en-US" sz="2800" smtClean="0"/>
              <a:t>纸张大小</a:t>
            </a:r>
            <a:r>
              <a:rPr lang="zh-CN" altLang="en-US" sz="2800" smtClean="0">
                <a:latin typeface="Arial" charset="0"/>
              </a:rPr>
              <a:t>”</a:t>
            </a:r>
            <a:r>
              <a:rPr lang="zh-CN" altLang="en-US" sz="2800" smtClean="0"/>
              <a:t>设置为</a:t>
            </a:r>
            <a:r>
              <a:rPr lang="zh-CN" altLang="en-US" sz="2800" smtClean="0">
                <a:latin typeface="Arial" charset="0"/>
              </a:rPr>
              <a:t>“</a:t>
            </a:r>
            <a:r>
              <a:rPr lang="en-US" altLang="zh-CN" sz="2800" smtClean="0"/>
              <a:t>A4</a:t>
            </a:r>
            <a:r>
              <a:rPr lang="en-US" altLang="zh-CN" sz="2800" smtClean="0">
                <a:latin typeface="Arial" charset="0"/>
              </a:rPr>
              <a:t>”</a:t>
            </a:r>
            <a:r>
              <a:rPr lang="zh-CN" altLang="en-US" sz="2800" smtClean="0"/>
              <a:t>，其他保留默认设置；在</a:t>
            </a:r>
            <a:r>
              <a:rPr lang="zh-CN" altLang="en-US" sz="2800" smtClean="0">
                <a:latin typeface="Arial" charset="0"/>
              </a:rPr>
              <a:t>“</a:t>
            </a:r>
            <a:r>
              <a:rPr lang="zh-CN" altLang="en-US" sz="2800" smtClean="0"/>
              <a:t>页边距</a:t>
            </a:r>
            <a:r>
              <a:rPr lang="zh-CN" altLang="en-US" sz="2800" smtClean="0">
                <a:latin typeface="Arial" charset="0"/>
              </a:rPr>
              <a:t>”</a:t>
            </a:r>
            <a:r>
              <a:rPr lang="zh-CN" altLang="en-US" sz="2800" smtClean="0"/>
              <a:t>选择</a:t>
            </a:r>
            <a:r>
              <a:rPr lang="zh-CN" altLang="en-US" sz="2800" smtClean="0">
                <a:latin typeface="Arial" charset="0"/>
              </a:rPr>
              <a:t>“</a:t>
            </a:r>
            <a:r>
              <a:rPr lang="zh-CN" altLang="en-US" sz="2800" smtClean="0"/>
              <a:t>自定义边距</a:t>
            </a:r>
            <a:r>
              <a:rPr lang="zh-CN" altLang="en-US" sz="2800" smtClean="0">
                <a:latin typeface="Arial" charset="0"/>
              </a:rPr>
              <a:t>”</a:t>
            </a:r>
            <a:r>
              <a:rPr lang="zh-CN" altLang="en-US" sz="2800" smtClean="0"/>
              <a:t>，打开</a:t>
            </a:r>
            <a:r>
              <a:rPr lang="zh-CN" altLang="en-US" sz="2800" smtClean="0">
                <a:latin typeface="Arial" charset="0"/>
              </a:rPr>
              <a:t>“</a:t>
            </a:r>
            <a:r>
              <a:rPr lang="zh-CN" altLang="en-US" sz="2800" smtClean="0"/>
              <a:t>页面设置</a:t>
            </a:r>
            <a:r>
              <a:rPr lang="zh-CN" altLang="en-US" sz="2800" smtClean="0">
                <a:latin typeface="Arial" charset="0"/>
              </a:rPr>
              <a:t>”</a:t>
            </a:r>
            <a:r>
              <a:rPr lang="zh-CN" altLang="en-US" sz="2800" smtClean="0"/>
              <a:t>对话框，如图</a:t>
            </a:r>
            <a:r>
              <a:rPr lang="en-US" altLang="zh-CN" sz="2800" smtClean="0"/>
              <a:t>4-75</a:t>
            </a:r>
            <a:r>
              <a:rPr lang="zh-CN" altLang="en-US" sz="2800" smtClean="0"/>
              <a:t>所示，</a:t>
            </a:r>
            <a:r>
              <a:rPr lang="zh-CN" altLang="en-US" sz="2800" smtClean="0">
                <a:latin typeface="Arial" charset="0"/>
              </a:rPr>
              <a:t>“</a:t>
            </a:r>
            <a:r>
              <a:rPr lang="zh-CN" altLang="en-US" sz="2800" smtClean="0"/>
              <a:t>居中方式</a:t>
            </a:r>
            <a:r>
              <a:rPr lang="zh-CN" altLang="en-US" sz="2800" smtClean="0">
                <a:latin typeface="Arial" charset="0"/>
              </a:rPr>
              <a:t>”</a:t>
            </a:r>
            <a:r>
              <a:rPr lang="zh-CN" altLang="en-US" sz="2800" smtClean="0"/>
              <a:t>中选</a:t>
            </a:r>
            <a:r>
              <a:rPr lang="zh-CN" altLang="en-US" sz="2800" smtClean="0">
                <a:latin typeface="Arial" charset="0"/>
              </a:rPr>
              <a:t>“</a:t>
            </a:r>
            <a:r>
              <a:rPr lang="zh-CN" altLang="en-US" sz="2800" smtClean="0"/>
              <a:t>水平</a:t>
            </a:r>
            <a:r>
              <a:rPr lang="zh-CN" altLang="en-US" sz="2800" smtClean="0">
                <a:latin typeface="Arial" charset="0"/>
              </a:rPr>
              <a:t>”</a:t>
            </a:r>
            <a:r>
              <a:rPr lang="zh-CN" altLang="en-US" sz="2800" smtClean="0"/>
              <a:t>。在</a:t>
            </a:r>
            <a:r>
              <a:rPr lang="zh-CN" altLang="en-US" sz="2800" smtClean="0">
                <a:latin typeface="Arial" charset="0"/>
              </a:rPr>
              <a:t>“</a:t>
            </a:r>
            <a:r>
              <a:rPr lang="zh-CN" altLang="en-US" sz="2800" smtClean="0"/>
              <a:t>页眉</a:t>
            </a:r>
            <a:r>
              <a:rPr lang="en-US" altLang="zh-CN" sz="2800" smtClean="0"/>
              <a:t>/</a:t>
            </a:r>
            <a:r>
              <a:rPr lang="zh-CN" altLang="en-US" sz="2800" smtClean="0"/>
              <a:t>页脚</a:t>
            </a:r>
            <a:r>
              <a:rPr lang="zh-CN" altLang="en-US" sz="2800" smtClean="0">
                <a:latin typeface="Arial" charset="0"/>
              </a:rPr>
              <a:t>”</a:t>
            </a:r>
            <a:r>
              <a:rPr lang="zh-CN" altLang="en-US" sz="2800" smtClean="0"/>
              <a:t>选项卡下，单击</a:t>
            </a:r>
            <a:r>
              <a:rPr lang="zh-CN" altLang="en-US" sz="2800" smtClean="0">
                <a:latin typeface="Arial" charset="0"/>
              </a:rPr>
              <a:t>“</a:t>
            </a:r>
            <a:r>
              <a:rPr lang="zh-CN" altLang="en-US" sz="2800" smtClean="0"/>
              <a:t>自定义页眉</a:t>
            </a:r>
            <a:r>
              <a:rPr lang="zh-CN" altLang="en-US" sz="2800" smtClean="0">
                <a:latin typeface="Arial" charset="0"/>
              </a:rPr>
              <a:t>”</a:t>
            </a:r>
            <a:r>
              <a:rPr lang="zh-CN" altLang="en-US" sz="2800" smtClean="0"/>
              <a:t>按钮，打开</a:t>
            </a:r>
            <a:r>
              <a:rPr lang="zh-CN" altLang="en-US" sz="2800" smtClean="0">
                <a:latin typeface="Arial" charset="0"/>
              </a:rPr>
              <a:t>“</a:t>
            </a:r>
            <a:r>
              <a:rPr lang="zh-CN" altLang="en-US" sz="2800" smtClean="0"/>
              <a:t>页眉</a:t>
            </a:r>
            <a:r>
              <a:rPr lang="zh-CN" altLang="en-US" sz="2800" smtClean="0">
                <a:latin typeface="Arial" charset="0"/>
              </a:rPr>
              <a:t>”</a:t>
            </a:r>
            <a:r>
              <a:rPr lang="zh-CN" altLang="en-US" sz="2800" smtClean="0"/>
              <a:t>对话框，如图</a:t>
            </a:r>
            <a:r>
              <a:rPr lang="en-US" altLang="zh-CN" sz="2800" smtClean="0"/>
              <a:t>4-76 </a:t>
            </a:r>
            <a:r>
              <a:rPr lang="zh-CN" altLang="en-US" sz="2800" smtClean="0"/>
              <a:t>所示。在中间编辑框中输入自定义页眉 </a:t>
            </a:r>
            <a:r>
              <a:rPr lang="zh-CN" altLang="en-US" sz="2800" smtClean="0">
                <a:latin typeface="Arial" charset="0"/>
              </a:rPr>
              <a:t>“</a:t>
            </a:r>
            <a:r>
              <a:rPr lang="zh-CN" altLang="en-US" sz="2800" smtClean="0"/>
              <a:t>员工个人工资条</a:t>
            </a:r>
            <a:r>
              <a:rPr lang="zh-CN" altLang="en-US" sz="2800" smtClean="0">
                <a:latin typeface="Arial" charset="0"/>
              </a:rPr>
              <a:t>”</a:t>
            </a:r>
            <a:r>
              <a:rPr lang="zh-CN" altLang="en-US" sz="2800" smtClean="0"/>
              <a:t>，单击</a:t>
            </a:r>
            <a:r>
              <a:rPr lang="zh-CN" altLang="en-US" sz="2800" smtClean="0">
                <a:latin typeface="Arial" charset="0"/>
              </a:rPr>
              <a:t>“</a:t>
            </a:r>
            <a:r>
              <a:rPr lang="zh-CN" altLang="en-US" sz="2800" smtClean="0"/>
              <a:t>确定</a:t>
            </a:r>
            <a:r>
              <a:rPr lang="zh-CN" altLang="en-US" sz="2800" smtClean="0">
                <a:latin typeface="Arial" charset="0"/>
              </a:rPr>
              <a:t>”</a:t>
            </a:r>
            <a:r>
              <a:rPr lang="zh-CN" altLang="en-US" sz="2800" smtClean="0"/>
              <a:t>按钮即可。</a:t>
            </a:r>
          </a:p>
        </p:txBody>
      </p:sp>
      <p:sp>
        <p:nvSpPr>
          <p:cNvPr id="117762" name="Rectangle 2"/>
          <p:cNvSpPr>
            <a:spLocks noGrp="1" noChangeArrowheads="1"/>
          </p:cNvSpPr>
          <p:nvPr>
            <p:ph type="title"/>
          </p:nvPr>
        </p:nvSpPr>
        <p:spPr/>
        <p:txBody>
          <a:bodyPr/>
          <a:lstStyle/>
          <a:p>
            <a:pPr eaLnBrk="1" fontAlgn="auto" hangingPunct="1">
              <a:spcAft>
                <a:spcPts val="0"/>
              </a:spcAft>
              <a:defRPr/>
            </a:pPr>
            <a:r>
              <a:rPr lang="en-US" altLang="zh-CN" sz="4000" smtClean="0"/>
              <a:t>7</a:t>
            </a:r>
            <a:r>
              <a:rPr lang="zh-CN" altLang="en-US" sz="4000" smtClean="0"/>
              <a:t>．打印</a:t>
            </a:r>
            <a:r>
              <a:rPr lang="zh-CN" altLang="en-US" sz="4000" smtClean="0">
                <a:latin typeface="Arial" pitchFamily="34" charset="0"/>
              </a:rPr>
              <a:t>“</a:t>
            </a:r>
            <a:r>
              <a:rPr lang="zh-CN" altLang="en-US" sz="4000" smtClean="0"/>
              <a:t>员工工资条</a:t>
            </a:r>
            <a:r>
              <a:rPr lang="zh-CN" altLang="en-US" sz="4000" smtClean="0">
                <a:latin typeface="Arial" pitchFamily="34" charset="0"/>
              </a:rPr>
              <a:t>”</a:t>
            </a:r>
            <a:r>
              <a:rPr lang="zh-CN" altLang="en-US" sz="4000" smtClean="0"/>
              <a:t>工作表</a:t>
            </a:r>
            <a:br>
              <a:rPr lang="zh-CN" altLang="en-US" sz="4000" smtClean="0"/>
            </a:br>
            <a:endParaRPr lang="zh-CN" altLang="en-US" sz="4000" smtClean="0"/>
          </a:p>
        </p:txBody>
      </p:sp>
      <p:sp>
        <p:nvSpPr>
          <p:cNvPr id="13926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ED52F557-57CE-41C7-AE19-B27328B7E9B6}" type="datetime1">
              <a:rPr lang="zh-CN" altLang="en-US"/>
              <a:pPr eaLnBrk="1" hangingPunct="1"/>
              <a:t>2014-11-17</a:t>
            </a:fld>
            <a:endParaRPr lang="en-US" altLang="zh-CN"/>
          </a:p>
        </p:txBody>
      </p:sp>
      <p:sp>
        <p:nvSpPr>
          <p:cNvPr id="13926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7763">
                                            <p:txEl>
                                              <p:pRg st="0" end="0"/>
                                            </p:txEl>
                                          </p:spTgt>
                                        </p:tgtEl>
                                        <p:attrNameLst>
                                          <p:attrName>style.visibility</p:attrName>
                                        </p:attrNameLst>
                                      </p:cBhvr>
                                      <p:to>
                                        <p:strVal val="visible"/>
                                      </p:to>
                                    </p:set>
                                    <p:animEffect transition="in" filter="blinds(horizontal)">
                                      <p:cBhvr>
                                        <p:cTn id="7" dur="500"/>
                                        <p:tgtEl>
                                          <p:spTgt spid="1177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7763">
                                            <p:txEl>
                                              <p:pRg st="1" end="1"/>
                                            </p:txEl>
                                          </p:spTgt>
                                        </p:tgtEl>
                                        <p:attrNameLst>
                                          <p:attrName>style.visibility</p:attrName>
                                        </p:attrNameLst>
                                      </p:cBhvr>
                                      <p:to>
                                        <p:strVal val="visible"/>
                                      </p:to>
                                    </p:set>
                                    <p:animEffect transition="in" filter="blinds(horizontal)">
                                      <p:cBhvr>
                                        <p:cTn id="12" dur="500"/>
                                        <p:tgtEl>
                                          <p:spTgt spid="11776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7"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95288" y="1916113"/>
            <a:ext cx="4365625" cy="3381375"/>
          </a:xfrm>
          <a:noFill/>
        </p:spPr>
      </p:pic>
      <p:sp>
        <p:nvSpPr>
          <p:cNvPr id="118786"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pic>
        <p:nvPicPr>
          <p:cNvPr id="11878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9338" y="1844675"/>
            <a:ext cx="4311650" cy="345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789" name="Rectangle 6"/>
          <p:cNvSpPr>
            <a:spLocks noChangeArrowheads="1"/>
          </p:cNvSpPr>
          <p:nvPr/>
        </p:nvSpPr>
        <p:spPr bwMode="auto">
          <a:xfrm>
            <a:off x="1258888" y="6092825"/>
            <a:ext cx="73929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just"/>
            <a:r>
              <a:rPr lang="zh-CN" altLang="en-US"/>
              <a:t>图</a:t>
            </a:r>
            <a:r>
              <a:rPr lang="en-US" altLang="zh-CN"/>
              <a:t>4-75</a:t>
            </a:r>
            <a:r>
              <a:rPr lang="en-US" altLang="zh-CN">
                <a:latin typeface="Arial" charset="0"/>
              </a:rPr>
              <a:t>“</a:t>
            </a:r>
            <a:r>
              <a:rPr lang="zh-CN" altLang="en-US"/>
              <a:t>页面设置</a:t>
            </a:r>
            <a:r>
              <a:rPr lang="zh-CN" altLang="en-US">
                <a:latin typeface="Arial" charset="0"/>
              </a:rPr>
              <a:t>”</a:t>
            </a:r>
            <a:r>
              <a:rPr lang="zh-CN" altLang="en-US"/>
              <a:t>对话框                              图</a:t>
            </a:r>
            <a:r>
              <a:rPr lang="en-US" altLang="zh-CN"/>
              <a:t>4-76 </a:t>
            </a:r>
            <a:r>
              <a:rPr lang="en-US" altLang="zh-CN">
                <a:latin typeface="Arial" charset="0"/>
              </a:rPr>
              <a:t>“</a:t>
            </a:r>
            <a:r>
              <a:rPr lang="zh-CN" altLang="en-US"/>
              <a:t>页眉</a:t>
            </a:r>
            <a:r>
              <a:rPr lang="zh-CN" altLang="en-US">
                <a:latin typeface="Arial" charset="0"/>
              </a:rPr>
              <a:t>”</a:t>
            </a:r>
            <a:r>
              <a:rPr lang="zh-CN" altLang="en-US"/>
              <a:t>对话框</a:t>
            </a:r>
          </a:p>
        </p:txBody>
      </p:sp>
      <p:sp>
        <p:nvSpPr>
          <p:cNvPr id="14029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F7AB798C-DFFF-4077-A762-12657363F5A2}" type="datetime1">
              <a:rPr lang="zh-CN" altLang="en-US"/>
              <a:pPr eaLnBrk="1" hangingPunct="1"/>
              <a:t>2014-11-17</a:t>
            </a:fld>
            <a:endParaRPr lang="en-US" altLang="zh-CN"/>
          </a:p>
        </p:txBody>
      </p:sp>
      <p:sp>
        <p:nvSpPr>
          <p:cNvPr id="14029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8787"/>
                                        </p:tgtEl>
                                        <p:attrNameLst>
                                          <p:attrName>style.visibility</p:attrName>
                                        </p:attrNameLst>
                                      </p:cBhvr>
                                      <p:to>
                                        <p:strVal val="visible"/>
                                      </p:to>
                                    </p:set>
                                    <p:animEffect transition="in" filter="blinds(horizontal)">
                                      <p:cBhvr>
                                        <p:cTn id="7" dur="500"/>
                                        <p:tgtEl>
                                          <p:spTgt spid="1187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8788"/>
                                        </p:tgtEl>
                                        <p:attrNameLst>
                                          <p:attrName>style.visibility</p:attrName>
                                        </p:attrNameLst>
                                      </p:cBhvr>
                                      <p:to>
                                        <p:strVal val="visible"/>
                                      </p:to>
                                    </p:set>
                                    <p:animEffect transition="in" filter="blinds(horizontal)">
                                      <p:cBhvr>
                                        <p:cTn id="12" dur="500"/>
                                        <p:tgtEl>
                                          <p:spTgt spid="11878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8789"/>
                                        </p:tgtEl>
                                        <p:attrNameLst>
                                          <p:attrName>style.visibility</p:attrName>
                                        </p:attrNameLst>
                                      </p:cBhvr>
                                      <p:to>
                                        <p:strVal val="visible"/>
                                      </p:to>
                                    </p:set>
                                    <p:animEffect transition="in" filter="blinds(horizontal)">
                                      <p:cBhvr>
                                        <p:cTn id="17" dur="500"/>
                                        <p:tgtEl>
                                          <p:spTgt spid="1187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9"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3"/>
          <p:cNvSpPr>
            <a:spLocks noGrp="1" noChangeArrowheads="1"/>
          </p:cNvSpPr>
          <p:nvPr>
            <p:ph idx="1"/>
          </p:nvPr>
        </p:nvSpPr>
        <p:spPr/>
        <p:txBody>
          <a:bodyPr/>
          <a:lstStyle/>
          <a:p>
            <a:pPr eaLnBrk="1" hangingPunct="1"/>
            <a:r>
              <a:rPr lang="zh-CN" altLang="en-US" smtClean="0"/>
              <a:t>选择</a:t>
            </a:r>
            <a:r>
              <a:rPr lang="zh-CN" altLang="en-US" smtClean="0">
                <a:latin typeface="Arial" charset="0"/>
              </a:rPr>
              <a:t>“</a:t>
            </a:r>
            <a:r>
              <a:rPr lang="zh-CN" altLang="en-US" smtClean="0"/>
              <a:t>文件</a:t>
            </a:r>
            <a:r>
              <a:rPr lang="zh-CN" altLang="en-US" smtClean="0">
                <a:latin typeface="Arial" charset="0"/>
              </a:rPr>
              <a:t>”</a:t>
            </a:r>
            <a:r>
              <a:rPr lang="en-US" altLang="zh-CN" smtClean="0"/>
              <a:t>/</a:t>
            </a:r>
            <a:r>
              <a:rPr lang="en-US" altLang="zh-CN" smtClean="0">
                <a:latin typeface="Arial" charset="0"/>
              </a:rPr>
              <a:t>“</a:t>
            </a:r>
            <a:r>
              <a:rPr lang="zh-CN" altLang="en-US" smtClean="0"/>
              <a:t>打印</a:t>
            </a:r>
            <a:r>
              <a:rPr lang="zh-CN" altLang="en-US" smtClean="0">
                <a:latin typeface="Arial" charset="0"/>
              </a:rPr>
              <a:t>”</a:t>
            </a:r>
            <a:r>
              <a:rPr lang="zh-CN" altLang="en-US" smtClean="0"/>
              <a:t>命令，在打印预览窗口可以看到表格的页面设置效果，如果不太满意，可以在</a:t>
            </a:r>
            <a:r>
              <a:rPr lang="zh-CN" altLang="en-US" smtClean="0">
                <a:latin typeface="Arial" charset="0"/>
              </a:rPr>
              <a:t>“</a:t>
            </a:r>
            <a:r>
              <a:rPr lang="zh-CN" altLang="en-US" smtClean="0"/>
              <a:t>页面布局</a:t>
            </a:r>
            <a:r>
              <a:rPr lang="zh-CN" altLang="en-US" smtClean="0">
                <a:latin typeface="Arial" charset="0"/>
              </a:rPr>
              <a:t>”</a:t>
            </a:r>
            <a:r>
              <a:rPr lang="zh-CN" altLang="en-US" smtClean="0"/>
              <a:t>功能区</a:t>
            </a:r>
            <a:r>
              <a:rPr lang="en-US" altLang="zh-CN" smtClean="0"/>
              <a:t>/</a:t>
            </a:r>
            <a:r>
              <a:rPr lang="en-US" altLang="zh-CN" smtClean="0">
                <a:latin typeface="Arial" charset="0"/>
              </a:rPr>
              <a:t>“</a:t>
            </a:r>
            <a:r>
              <a:rPr lang="zh-CN" altLang="en-US" smtClean="0"/>
              <a:t>页面设置</a:t>
            </a:r>
            <a:r>
              <a:rPr lang="zh-CN" altLang="en-US" smtClean="0">
                <a:latin typeface="Arial" charset="0"/>
              </a:rPr>
              <a:t>”</a:t>
            </a:r>
            <a:r>
              <a:rPr lang="zh-CN" altLang="en-US" smtClean="0"/>
              <a:t>工具组中重新进行设置，也可在打印窗口单击</a:t>
            </a:r>
            <a:r>
              <a:rPr lang="zh-CN" altLang="en-US" smtClean="0">
                <a:latin typeface="Arial" charset="0"/>
              </a:rPr>
              <a:t>“</a:t>
            </a:r>
            <a:r>
              <a:rPr lang="zh-CN" altLang="en-US" smtClean="0"/>
              <a:t>页面设置</a:t>
            </a:r>
            <a:r>
              <a:rPr lang="zh-CN" altLang="en-US" smtClean="0">
                <a:latin typeface="Arial" charset="0"/>
              </a:rPr>
              <a:t>”</a:t>
            </a:r>
            <a:r>
              <a:rPr lang="zh-CN" altLang="en-US" smtClean="0"/>
              <a:t>按钮，直接进行相关设置，直至满意为止。</a:t>
            </a:r>
          </a:p>
        </p:txBody>
      </p:sp>
      <p:sp>
        <p:nvSpPr>
          <p:cNvPr id="119810"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14131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35924A9E-2CC9-4743-8ED2-11A002BA03BD}" type="datetime1">
              <a:rPr lang="zh-CN" altLang="en-US"/>
              <a:pPr eaLnBrk="1" hangingPunct="1"/>
              <a:t>2014-11-17</a:t>
            </a:fld>
            <a:endParaRPr lang="en-US" altLang="zh-CN"/>
          </a:p>
        </p:txBody>
      </p:sp>
      <p:sp>
        <p:nvSpPr>
          <p:cNvPr id="14131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9811">
                                            <p:txEl>
                                              <p:pRg st="0" end="0"/>
                                            </p:txEl>
                                          </p:spTgt>
                                        </p:tgtEl>
                                        <p:attrNameLst>
                                          <p:attrName>style.visibility</p:attrName>
                                        </p:attrNameLst>
                                      </p:cBhvr>
                                      <p:to>
                                        <p:strVal val="visible"/>
                                      </p:to>
                                    </p:set>
                                    <p:animEffect transition="in" filter="blinds(horizontal)">
                                      <p:cBhvr>
                                        <p:cTn id="7" dur="500"/>
                                        <p:tgtEl>
                                          <p:spTgt spid="1198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Rectangle 3"/>
          <p:cNvSpPr>
            <a:spLocks noGrp="1" noChangeArrowheads="1"/>
          </p:cNvSpPr>
          <p:nvPr>
            <p:ph idx="1"/>
          </p:nvPr>
        </p:nvSpPr>
        <p:spPr>
          <a:xfrm>
            <a:off x="468313" y="1628775"/>
            <a:ext cx="8229600" cy="4525963"/>
          </a:xfrm>
        </p:spPr>
        <p:txBody>
          <a:bodyPr/>
          <a:lstStyle/>
          <a:p>
            <a:pPr algn="just" eaLnBrk="1" hangingPunct="1"/>
            <a:r>
              <a:rPr lang="en-US" altLang="zh-CN" sz="2800" smtClean="0"/>
              <a:t>1</a:t>
            </a:r>
            <a:r>
              <a:rPr lang="zh-CN" altLang="en-US" sz="2800" smtClean="0"/>
              <a:t>．公式与函数</a:t>
            </a:r>
          </a:p>
          <a:p>
            <a:pPr algn="just" eaLnBrk="1" hangingPunct="1"/>
            <a:r>
              <a:rPr lang="en-US" altLang="zh-CN" sz="2800" smtClean="0"/>
              <a:t>2</a:t>
            </a:r>
            <a:r>
              <a:rPr lang="zh-CN" altLang="en-US" sz="2800" smtClean="0"/>
              <a:t>．常用函数介绍</a:t>
            </a:r>
          </a:p>
          <a:p>
            <a:pPr algn="just" eaLnBrk="1" hangingPunct="1"/>
            <a:r>
              <a:rPr lang="en-US" altLang="zh-CN" sz="2800" smtClean="0"/>
              <a:t>3</a:t>
            </a:r>
            <a:r>
              <a:rPr lang="zh-CN" altLang="en-US" sz="2800" smtClean="0"/>
              <a:t>．相对引用与绝对引用</a:t>
            </a:r>
          </a:p>
          <a:p>
            <a:pPr algn="just" eaLnBrk="1" hangingPunct="1"/>
            <a:r>
              <a:rPr lang="en-US" altLang="zh-CN" sz="2800" smtClean="0"/>
              <a:t>4</a:t>
            </a:r>
            <a:r>
              <a:rPr lang="zh-CN" altLang="en-US" sz="2800" smtClean="0"/>
              <a:t>．函数中跨工作表以及跨工作簿的单元格引用</a:t>
            </a:r>
          </a:p>
          <a:p>
            <a:pPr algn="just" eaLnBrk="1" hangingPunct="1"/>
            <a:r>
              <a:rPr lang="en-US" altLang="zh-CN" sz="2800" smtClean="0"/>
              <a:t>5</a:t>
            </a:r>
            <a:r>
              <a:rPr lang="zh-CN" altLang="en-US" sz="2800" smtClean="0"/>
              <a:t>．</a:t>
            </a:r>
            <a:r>
              <a:rPr lang="en-US" altLang="zh-CN" sz="2800" smtClean="0"/>
              <a:t>Excel</a:t>
            </a:r>
            <a:r>
              <a:rPr lang="zh-CN" altLang="en-US" sz="2800" smtClean="0"/>
              <a:t>中公式出错的处理</a:t>
            </a:r>
          </a:p>
          <a:p>
            <a:pPr algn="just" eaLnBrk="1" hangingPunct="1"/>
            <a:r>
              <a:rPr lang="en-US" altLang="zh-CN" sz="2800" smtClean="0"/>
              <a:t>6</a:t>
            </a:r>
            <a:r>
              <a:rPr lang="zh-CN" altLang="en-US" sz="2800" smtClean="0"/>
              <a:t>．分页和分页预览</a:t>
            </a:r>
          </a:p>
          <a:p>
            <a:pPr algn="just" eaLnBrk="1" hangingPunct="1"/>
            <a:r>
              <a:rPr lang="en-US" altLang="zh-CN" sz="2800" smtClean="0"/>
              <a:t>7</a:t>
            </a:r>
            <a:r>
              <a:rPr lang="zh-CN" altLang="en-US" sz="2800" smtClean="0"/>
              <a:t>．设置顶端标题行和打印选定区域</a:t>
            </a:r>
          </a:p>
          <a:p>
            <a:pPr algn="just" eaLnBrk="1" hangingPunct="1"/>
            <a:r>
              <a:rPr lang="en-US" altLang="zh-CN" sz="2800" smtClean="0"/>
              <a:t>8</a:t>
            </a:r>
            <a:r>
              <a:rPr lang="zh-CN" altLang="en-US" sz="2800" smtClean="0"/>
              <a:t>．冻结窗格</a:t>
            </a:r>
          </a:p>
          <a:p>
            <a:pPr eaLnBrk="1" hangingPunct="1"/>
            <a:endParaRPr lang="en-US" altLang="zh-CN" sz="2800" smtClean="0"/>
          </a:p>
        </p:txBody>
      </p:sp>
      <p:sp>
        <p:nvSpPr>
          <p:cNvPr id="120834" name="Rectangle 2"/>
          <p:cNvSpPr>
            <a:spLocks noGrp="1" noChangeArrowheads="1"/>
          </p:cNvSpPr>
          <p:nvPr>
            <p:ph type="title"/>
          </p:nvPr>
        </p:nvSpPr>
        <p:spPr/>
        <p:txBody>
          <a:bodyPr/>
          <a:lstStyle/>
          <a:p>
            <a:pPr eaLnBrk="1" fontAlgn="auto" hangingPunct="1">
              <a:spcAft>
                <a:spcPts val="0"/>
              </a:spcAft>
              <a:defRPr/>
            </a:pPr>
            <a:r>
              <a:rPr lang="en-US" altLang="zh-CN" sz="4000" smtClean="0"/>
              <a:t>4.4.3  </a:t>
            </a:r>
            <a:r>
              <a:rPr lang="zh-CN" altLang="en-US" sz="4000" smtClean="0"/>
              <a:t>主要知识点</a:t>
            </a:r>
            <a:br>
              <a:rPr lang="zh-CN" altLang="en-US" sz="4000" smtClean="0"/>
            </a:br>
            <a:endParaRPr lang="zh-CN" altLang="en-US" sz="4000" smtClean="0"/>
          </a:p>
        </p:txBody>
      </p:sp>
      <p:sp>
        <p:nvSpPr>
          <p:cNvPr id="14234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54A7A7BF-8D94-47EB-818C-E4940A58C1C8}" type="datetime1">
              <a:rPr lang="zh-CN" altLang="en-US"/>
              <a:pPr eaLnBrk="1" hangingPunct="1"/>
              <a:t>2014-11-17</a:t>
            </a:fld>
            <a:endParaRPr lang="en-US" altLang="zh-CN"/>
          </a:p>
        </p:txBody>
      </p:sp>
      <p:sp>
        <p:nvSpPr>
          <p:cNvPr id="14234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0835">
                                            <p:txEl>
                                              <p:pRg st="0" end="0"/>
                                            </p:txEl>
                                          </p:spTgt>
                                        </p:tgtEl>
                                        <p:attrNameLst>
                                          <p:attrName>style.visibility</p:attrName>
                                        </p:attrNameLst>
                                      </p:cBhvr>
                                      <p:to>
                                        <p:strVal val="visible"/>
                                      </p:to>
                                    </p:set>
                                    <p:animEffect transition="in" filter="blinds(horizontal)">
                                      <p:cBhvr>
                                        <p:cTn id="7" dur="500"/>
                                        <p:tgtEl>
                                          <p:spTgt spid="1208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20835">
                                            <p:txEl>
                                              <p:pRg st="1" end="1"/>
                                            </p:txEl>
                                          </p:spTgt>
                                        </p:tgtEl>
                                        <p:attrNameLst>
                                          <p:attrName>style.visibility</p:attrName>
                                        </p:attrNameLst>
                                      </p:cBhvr>
                                      <p:to>
                                        <p:strVal val="visible"/>
                                      </p:to>
                                    </p:set>
                                    <p:animEffect transition="in" filter="blinds(horizontal)">
                                      <p:cBhvr>
                                        <p:cTn id="12" dur="500"/>
                                        <p:tgtEl>
                                          <p:spTgt spid="12083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20835">
                                            <p:txEl>
                                              <p:pRg st="2" end="2"/>
                                            </p:txEl>
                                          </p:spTgt>
                                        </p:tgtEl>
                                        <p:attrNameLst>
                                          <p:attrName>style.visibility</p:attrName>
                                        </p:attrNameLst>
                                      </p:cBhvr>
                                      <p:to>
                                        <p:strVal val="visible"/>
                                      </p:to>
                                    </p:set>
                                    <p:animEffect transition="in" filter="blinds(horizontal)">
                                      <p:cBhvr>
                                        <p:cTn id="17" dur="500"/>
                                        <p:tgtEl>
                                          <p:spTgt spid="12083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20835">
                                            <p:txEl>
                                              <p:pRg st="3" end="3"/>
                                            </p:txEl>
                                          </p:spTgt>
                                        </p:tgtEl>
                                        <p:attrNameLst>
                                          <p:attrName>style.visibility</p:attrName>
                                        </p:attrNameLst>
                                      </p:cBhvr>
                                      <p:to>
                                        <p:strVal val="visible"/>
                                      </p:to>
                                    </p:set>
                                    <p:animEffect transition="in" filter="blinds(horizontal)">
                                      <p:cBhvr>
                                        <p:cTn id="22" dur="500"/>
                                        <p:tgtEl>
                                          <p:spTgt spid="12083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20835">
                                            <p:txEl>
                                              <p:pRg st="4" end="4"/>
                                            </p:txEl>
                                          </p:spTgt>
                                        </p:tgtEl>
                                        <p:attrNameLst>
                                          <p:attrName>style.visibility</p:attrName>
                                        </p:attrNameLst>
                                      </p:cBhvr>
                                      <p:to>
                                        <p:strVal val="visible"/>
                                      </p:to>
                                    </p:set>
                                    <p:animEffect transition="in" filter="blinds(horizontal)">
                                      <p:cBhvr>
                                        <p:cTn id="27" dur="500"/>
                                        <p:tgtEl>
                                          <p:spTgt spid="12083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20835">
                                            <p:txEl>
                                              <p:pRg st="5" end="5"/>
                                            </p:txEl>
                                          </p:spTgt>
                                        </p:tgtEl>
                                        <p:attrNameLst>
                                          <p:attrName>style.visibility</p:attrName>
                                        </p:attrNameLst>
                                      </p:cBhvr>
                                      <p:to>
                                        <p:strVal val="visible"/>
                                      </p:to>
                                    </p:set>
                                    <p:animEffect transition="in" filter="blinds(horizontal)">
                                      <p:cBhvr>
                                        <p:cTn id="32" dur="500"/>
                                        <p:tgtEl>
                                          <p:spTgt spid="120835">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20835">
                                            <p:txEl>
                                              <p:pRg st="6" end="6"/>
                                            </p:txEl>
                                          </p:spTgt>
                                        </p:tgtEl>
                                        <p:attrNameLst>
                                          <p:attrName>style.visibility</p:attrName>
                                        </p:attrNameLst>
                                      </p:cBhvr>
                                      <p:to>
                                        <p:strVal val="visible"/>
                                      </p:to>
                                    </p:set>
                                    <p:animEffect transition="in" filter="blinds(horizontal)">
                                      <p:cBhvr>
                                        <p:cTn id="37" dur="500"/>
                                        <p:tgtEl>
                                          <p:spTgt spid="120835">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20835">
                                            <p:txEl>
                                              <p:pRg st="7" end="7"/>
                                            </p:txEl>
                                          </p:spTgt>
                                        </p:tgtEl>
                                        <p:attrNameLst>
                                          <p:attrName>style.visibility</p:attrName>
                                        </p:attrNameLst>
                                      </p:cBhvr>
                                      <p:to>
                                        <p:strVal val="visible"/>
                                      </p:to>
                                    </p:set>
                                    <p:animEffect transition="in" filter="blinds(horizontal)">
                                      <p:cBhvr>
                                        <p:cTn id="42" dur="500"/>
                                        <p:tgtEl>
                                          <p:spTgt spid="12083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Rectangle 3"/>
          <p:cNvSpPr>
            <a:spLocks noGrp="1" noChangeArrowheads="1"/>
          </p:cNvSpPr>
          <p:nvPr>
            <p:ph idx="1"/>
          </p:nvPr>
        </p:nvSpPr>
        <p:spPr/>
        <p:txBody>
          <a:bodyPr/>
          <a:lstStyle/>
          <a:p>
            <a:pPr eaLnBrk="1" hangingPunct="1">
              <a:lnSpc>
                <a:spcPct val="90000"/>
              </a:lnSpc>
            </a:pPr>
            <a:r>
              <a:rPr lang="zh-CN" altLang="en-US" smtClean="0"/>
              <a:t>使用公式与函数是</a:t>
            </a:r>
            <a:r>
              <a:rPr lang="en-US" altLang="zh-CN" smtClean="0"/>
              <a:t>Excel</a:t>
            </a:r>
            <a:r>
              <a:rPr lang="zh-CN" altLang="en-US" smtClean="0"/>
              <a:t>表格区别于</a:t>
            </a:r>
            <a:r>
              <a:rPr lang="en-US" altLang="zh-CN" smtClean="0"/>
              <a:t>Word</a:t>
            </a:r>
            <a:r>
              <a:rPr lang="zh-CN" altLang="en-US" smtClean="0"/>
              <a:t>表格的主要特点之一。在数据报表中，计算与统计工作是必不可少的，</a:t>
            </a:r>
            <a:r>
              <a:rPr lang="en-US" altLang="zh-CN" smtClean="0"/>
              <a:t>Excel</a:t>
            </a:r>
            <a:r>
              <a:rPr lang="zh-CN" altLang="en-US" smtClean="0"/>
              <a:t>在这方面体现了强大的功能。在单元格中输入了正确的公式或函数后，计算结果会立即在单元格中显示。如果修改了公式与函数，或工作表中与公式、函数有关的单元格数据时，</a:t>
            </a:r>
            <a:r>
              <a:rPr lang="en-US" altLang="zh-CN" smtClean="0"/>
              <a:t>Excel</a:t>
            </a:r>
            <a:r>
              <a:rPr lang="zh-CN" altLang="en-US" smtClean="0"/>
              <a:t>会自动更新计算结果，这是手工计算无法比拟的。 </a:t>
            </a:r>
          </a:p>
        </p:txBody>
      </p:sp>
      <p:sp>
        <p:nvSpPr>
          <p:cNvPr id="121858" name="Rectangle 2"/>
          <p:cNvSpPr>
            <a:spLocks noGrp="1" noChangeArrowheads="1"/>
          </p:cNvSpPr>
          <p:nvPr>
            <p:ph type="title"/>
          </p:nvPr>
        </p:nvSpPr>
        <p:spPr/>
        <p:txBody>
          <a:bodyPr/>
          <a:lstStyle/>
          <a:p>
            <a:pPr eaLnBrk="1" fontAlgn="auto" hangingPunct="1">
              <a:spcAft>
                <a:spcPts val="0"/>
              </a:spcAft>
              <a:defRPr/>
            </a:pPr>
            <a:r>
              <a:rPr lang="en-US" altLang="zh-CN" sz="4000" smtClean="0"/>
              <a:t>1</a:t>
            </a:r>
            <a:r>
              <a:rPr lang="zh-CN" altLang="en-US" sz="4000" smtClean="0"/>
              <a:t>．公式与函数</a:t>
            </a:r>
            <a:br>
              <a:rPr lang="zh-CN" altLang="en-US" sz="4000" smtClean="0"/>
            </a:br>
            <a:endParaRPr lang="zh-CN" altLang="en-US" sz="4000" smtClean="0"/>
          </a:p>
        </p:txBody>
      </p:sp>
      <p:sp>
        <p:nvSpPr>
          <p:cNvPr id="14336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DA112464-5F4C-4425-BADE-578588C0242F}" type="datetime1">
              <a:rPr lang="zh-CN" altLang="en-US"/>
              <a:pPr eaLnBrk="1" hangingPunct="1"/>
              <a:t>2014-11-17</a:t>
            </a:fld>
            <a:endParaRPr lang="en-US" altLang="zh-CN"/>
          </a:p>
        </p:txBody>
      </p:sp>
      <p:sp>
        <p:nvSpPr>
          <p:cNvPr id="14336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1859">
                                            <p:txEl>
                                              <p:pRg st="0" end="0"/>
                                            </p:txEl>
                                          </p:spTgt>
                                        </p:tgtEl>
                                        <p:attrNameLst>
                                          <p:attrName>style.visibility</p:attrName>
                                        </p:attrNameLst>
                                      </p:cBhvr>
                                      <p:to>
                                        <p:strVal val="visible"/>
                                      </p:to>
                                    </p:set>
                                    <p:animEffect transition="in" filter="blinds(horizontal)">
                                      <p:cBhvr>
                                        <p:cTn id="7" dur="500"/>
                                        <p:tgtEl>
                                          <p:spTgt spid="1218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Rectangle 3"/>
          <p:cNvSpPr>
            <a:spLocks noGrp="1" noChangeArrowheads="1"/>
          </p:cNvSpPr>
          <p:nvPr>
            <p:ph idx="1"/>
          </p:nvPr>
        </p:nvSpPr>
        <p:spPr/>
        <p:txBody>
          <a:bodyPr>
            <a:normAutofit/>
          </a:bodyPr>
          <a:lstStyle/>
          <a:p>
            <a:pPr marL="365760" indent="-256032" eaLnBrk="1" fontAlgn="auto" hangingPunct="1">
              <a:lnSpc>
                <a:spcPct val="80000"/>
              </a:lnSpc>
              <a:spcAft>
                <a:spcPts val="0"/>
              </a:spcAft>
              <a:buFont typeface="Wingdings" panose="05000000000000000000" pitchFamily="2" charset="2"/>
              <a:buChar char="Ø"/>
              <a:defRPr/>
            </a:pPr>
            <a:r>
              <a:rPr lang="zh-CN" altLang="en-US" sz="2400" dirty="0" smtClean="0"/>
              <a:t>（</a:t>
            </a:r>
            <a:r>
              <a:rPr lang="en-US" altLang="zh-CN" sz="2400" dirty="0" smtClean="0"/>
              <a:t>1</a:t>
            </a:r>
            <a:r>
              <a:rPr lang="zh-CN" altLang="en-US" sz="2400" dirty="0" smtClean="0"/>
              <a:t>）选择</a:t>
            </a:r>
            <a:r>
              <a:rPr lang="zh-CN" altLang="en-US" sz="2400" dirty="0" smtClean="0">
                <a:latin typeface="Arial" charset="0"/>
              </a:rPr>
              <a:t>“</a:t>
            </a:r>
            <a:r>
              <a:rPr lang="zh-CN" altLang="en-US" sz="2400" dirty="0" smtClean="0"/>
              <a:t>公式</a:t>
            </a:r>
            <a:r>
              <a:rPr lang="zh-CN" altLang="en-US" sz="2400" dirty="0" smtClean="0">
                <a:latin typeface="Arial" charset="0"/>
              </a:rPr>
              <a:t>”</a:t>
            </a:r>
            <a:r>
              <a:rPr lang="zh-CN" altLang="en-US" sz="2400" dirty="0" smtClean="0"/>
              <a:t>功能区</a:t>
            </a:r>
            <a:r>
              <a:rPr lang="en-US" altLang="zh-CN" sz="2400" dirty="0" smtClean="0"/>
              <a:t>/</a:t>
            </a:r>
            <a:r>
              <a:rPr lang="en-US" altLang="zh-CN" sz="2400" dirty="0" smtClean="0">
                <a:latin typeface="Arial" charset="0"/>
              </a:rPr>
              <a:t>“</a:t>
            </a:r>
            <a:r>
              <a:rPr lang="zh-CN" altLang="en-US" sz="2400" dirty="0" smtClean="0"/>
              <a:t>函数库</a:t>
            </a:r>
            <a:r>
              <a:rPr lang="zh-CN" altLang="en-US" sz="2400" dirty="0" smtClean="0">
                <a:latin typeface="Arial" charset="0"/>
              </a:rPr>
              <a:t>”</a:t>
            </a:r>
            <a:r>
              <a:rPr lang="zh-CN" altLang="en-US" sz="2400" dirty="0" smtClean="0"/>
              <a:t>工具组</a:t>
            </a:r>
            <a:r>
              <a:rPr lang="en-US" altLang="zh-CN" sz="2400" dirty="0" smtClean="0"/>
              <a:t>/</a:t>
            </a:r>
            <a:r>
              <a:rPr lang="en-US" altLang="zh-CN" sz="2400" dirty="0" smtClean="0">
                <a:latin typeface="Arial" charset="0"/>
              </a:rPr>
              <a:t>“”</a:t>
            </a:r>
            <a:r>
              <a:rPr lang="zh-CN" altLang="en-US" sz="2400" dirty="0" smtClean="0"/>
              <a:t>命令，弹出</a:t>
            </a:r>
            <a:r>
              <a:rPr lang="zh-CN" altLang="en-US" sz="2400" dirty="0" smtClean="0">
                <a:latin typeface="Arial" charset="0"/>
              </a:rPr>
              <a:t>“</a:t>
            </a:r>
            <a:r>
              <a:rPr lang="zh-CN" altLang="en-US" sz="2400" dirty="0" smtClean="0"/>
              <a:t>插入函数</a:t>
            </a:r>
            <a:r>
              <a:rPr lang="zh-CN" altLang="en-US" sz="2400" dirty="0" smtClean="0">
                <a:latin typeface="Arial" charset="0"/>
              </a:rPr>
              <a:t>”</a:t>
            </a:r>
            <a:r>
              <a:rPr lang="zh-CN" altLang="en-US" sz="2400" dirty="0" smtClean="0"/>
              <a:t>对话框，在对话框中选择所需函数，单击</a:t>
            </a:r>
            <a:r>
              <a:rPr lang="zh-CN" altLang="en-US" sz="2400" dirty="0" smtClean="0">
                <a:latin typeface="Arial" charset="0"/>
              </a:rPr>
              <a:t>“</a:t>
            </a:r>
            <a:r>
              <a:rPr lang="zh-CN" altLang="en-US" sz="2400" dirty="0" smtClean="0"/>
              <a:t>确定</a:t>
            </a:r>
            <a:r>
              <a:rPr lang="zh-CN" altLang="en-US" sz="2400" dirty="0" smtClean="0">
                <a:latin typeface="Arial" charset="0"/>
              </a:rPr>
              <a:t>”</a:t>
            </a:r>
            <a:r>
              <a:rPr lang="zh-CN" altLang="en-US" sz="2400" dirty="0" smtClean="0"/>
              <a:t>按钮后打开</a:t>
            </a:r>
            <a:r>
              <a:rPr lang="zh-CN" altLang="en-US" sz="2400" dirty="0" smtClean="0">
                <a:latin typeface="Arial" charset="0"/>
              </a:rPr>
              <a:t>“</a:t>
            </a:r>
            <a:r>
              <a:rPr lang="zh-CN" altLang="en-US" sz="2400" dirty="0" smtClean="0"/>
              <a:t>函数参数</a:t>
            </a:r>
            <a:r>
              <a:rPr lang="zh-CN" altLang="en-US" sz="2400" dirty="0" smtClean="0">
                <a:latin typeface="Arial" charset="0"/>
              </a:rPr>
              <a:t>”</a:t>
            </a:r>
            <a:r>
              <a:rPr lang="zh-CN" altLang="en-US" sz="2400" dirty="0" smtClean="0"/>
              <a:t>对话框，在对话框中确定函数参数。</a:t>
            </a:r>
          </a:p>
          <a:p>
            <a:pPr marL="365760" indent="-256032" eaLnBrk="1" fontAlgn="auto" hangingPunct="1">
              <a:lnSpc>
                <a:spcPct val="80000"/>
              </a:lnSpc>
              <a:spcAft>
                <a:spcPts val="0"/>
              </a:spcAft>
              <a:buFont typeface="Wingdings" panose="05000000000000000000" pitchFamily="2" charset="2"/>
              <a:buChar char="Ø"/>
              <a:defRPr/>
            </a:pPr>
            <a:r>
              <a:rPr lang="zh-CN" altLang="en-US" sz="2400" dirty="0" smtClean="0"/>
              <a:t>（</a:t>
            </a:r>
            <a:r>
              <a:rPr lang="en-US" altLang="zh-CN" sz="2400" dirty="0" smtClean="0"/>
              <a:t>2</a:t>
            </a:r>
            <a:r>
              <a:rPr lang="zh-CN" altLang="en-US" sz="2400" dirty="0" smtClean="0"/>
              <a:t>）单击</a:t>
            </a:r>
            <a:r>
              <a:rPr lang="zh-CN" altLang="en-US" sz="2400" dirty="0" smtClean="0">
                <a:latin typeface="Arial" charset="0"/>
              </a:rPr>
              <a:t>“</a:t>
            </a:r>
            <a:r>
              <a:rPr lang="zh-CN" altLang="en-US" sz="2400" dirty="0" smtClean="0"/>
              <a:t>开始</a:t>
            </a:r>
            <a:r>
              <a:rPr lang="zh-CN" altLang="en-US" sz="2400" dirty="0" smtClean="0">
                <a:latin typeface="Arial" charset="0"/>
              </a:rPr>
              <a:t>”</a:t>
            </a:r>
            <a:r>
              <a:rPr lang="zh-CN" altLang="en-US" sz="2400" dirty="0" smtClean="0"/>
              <a:t>功能区</a:t>
            </a:r>
            <a:r>
              <a:rPr lang="en-US" altLang="zh-CN" sz="2400" dirty="0" smtClean="0"/>
              <a:t>/ </a:t>
            </a:r>
            <a:r>
              <a:rPr lang="en-US" altLang="zh-CN" sz="2400" dirty="0" smtClean="0">
                <a:latin typeface="Arial" charset="0"/>
              </a:rPr>
              <a:t>“</a:t>
            </a:r>
            <a:r>
              <a:rPr lang="zh-CN" altLang="en-US" sz="2400" dirty="0" smtClean="0"/>
              <a:t>编辑</a:t>
            </a:r>
            <a:r>
              <a:rPr lang="zh-CN" altLang="en-US" sz="2400" dirty="0" smtClean="0">
                <a:latin typeface="Arial" charset="0"/>
              </a:rPr>
              <a:t>”</a:t>
            </a:r>
            <a:r>
              <a:rPr lang="zh-CN" altLang="en-US" sz="2400" dirty="0" smtClean="0"/>
              <a:t>工具组</a:t>
            </a:r>
            <a:r>
              <a:rPr lang="en-US" altLang="zh-CN" sz="2400" dirty="0" smtClean="0"/>
              <a:t>/</a:t>
            </a:r>
            <a:r>
              <a:rPr lang="en-US" altLang="zh-CN" sz="2400" dirty="0" smtClean="0">
                <a:latin typeface="Arial" charset="0"/>
              </a:rPr>
              <a:t>“</a:t>
            </a:r>
            <a:r>
              <a:rPr lang="zh-CN" altLang="en-US" sz="2400" dirty="0" smtClean="0"/>
              <a:t>自动求和</a:t>
            </a:r>
            <a:r>
              <a:rPr lang="zh-CN" altLang="en-US" sz="2400" dirty="0" smtClean="0">
                <a:latin typeface="Arial" charset="0"/>
              </a:rPr>
              <a:t>”</a:t>
            </a:r>
            <a:r>
              <a:rPr lang="zh-CN" altLang="en-US" sz="2400" dirty="0" smtClean="0"/>
              <a:t>按钮右侧的下拉按钮，可进行</a:t>
            </a:r>
            <a:r>
              <a:rPr lang="zh-CN" altLang="en-US" sz="2400" dirty="0" smtClean="0">
                <a:latin typeface="Arial" charset="0"/>
              </a:rPr>
              <a:t>“</a:t>
            </a:r>
            <a:r>
              <a:rPr lang="zh-CN" altLang="en-US" sz="2400" dirty="0" smtClean="0"/>
              <a:t>求和</a:t>
            </a:r>
            <a:r>
              <a:rPr lang="zh-CN" altLang="en-US" sz="2400" dirty="0" smtClean="0">
                <a:latin typeface="Arial" charset="0"/>
              </a:rPr>
              <a:t>”</a:t>
            </a:r>
            <a:r>
              <a:rPr lang="zh-CN" altLang="en-US" sz="2400" dirty="0" smtClean="0"/>
              <a:t>、</a:t>
            </a:r>
            <a:r>
              <a:rPr lang="zh-CN" altLang="en-US" sz="2400" dirty="0" smtClean="0">
                <a:latin typeface="Arial" charset="0"/>
              </a:rPr>
              <a:t>“</a:t>
            </a:r>
            <a:r>
              <a:rPr lang="zh-CN" altLang="en-US" sz="2400" dirty="0" smtClean="0"/>
              <a:t>平均值</a:t>
            </a:r>
            <a:r>
              <a:rPr lang="zh-CN" altLang="en-US" sz="2400" dirty="0" smtClean="0">
                <a:latin typeface="Arial" charset="0"/>
              </a:rPr>
              <a:t>”</a:t>
            </a:r>
            <a:r>
              <a:rPr lang="zh-CN" altLang="en-US" sz="2400" dirty="0" smtClean="0"/>
              <a:t>、</a:t>
            </a:r>
            <a:r>
              <a:rPr lang="zh-CN" altLang="en-US" sz="2400" dirty="0" smtClean="0">
                <a:latin typeface="Arial" charset="0"/>
              </a:rPr>
              <a:t>“</a:t>
            </a:r>
            <a:r>
              <a:rPr lang="zh-CN" altLang="en-US" sz="2400" dirty="0" smtClean="0"/>
              <a:t>计数</a:t>
            </a:r>
            <a:r>
              <a:rPr lang="zh-CN" altLang="en-US" sz="2400" dirty="0" smtClean="0">
                <a:latin typeface="Arial" charset="0"/>
              </a:rPr>
              <a:t>”</a:t>
            </a:r>
            <a:r>
              <a:rPr lang="zh-CN" altLang="en-US" sz="2400" dirty="0" smtClean="0"/>
              <a:t>、</a:t>
            </a:r>
            <a:r>
              <a:rPr lang="zh-CN" altLang="en-US" sz="2400" dirty="0" smtClean="0">
                <a:latin typeface="Arial" charset="0"/>
              </a:rPr>
              <a:t>“</a:t>
            </a:r>
            <a:r>
              <a:rPr lang="zh-CN" altLang="en-US" sz="2400" dirty="0" smtClean="0"/>
              <a:t>最大值</a:t>
            </a:r>
            <a:r>
              <a:rPr lang="zh-CN" altLang="en-US" sz="2400" dirty="0" smtClean="0">
                <a:latin typeface="Arial" charset="0"/>
              </a:rPr>
              <a:t>”</a:t>
            </a:r>
            <a:r>
              <a:rPr lang="zh-CN" altLang="en-US" sz="2400" dirty="0" smtClean="0"/>
              <a:t>、</a:t>
            </a:r>
            <a:r>
              <a:rPr lang="zh-CN" altLang="en-US" sz="2400" dirty="0" smtClean="0">
                <a:latin typeface="Arial" charset="0"/>
              </a:rPr>
              <a:t>“</a:t>
            </a:r>
            <a:r>
              <a:rPr lang="zh-CN" altLang="en-US" sz="2400" dirty="0" smtClean="0"/>
              <a:t>最小值</a:t>
            </a:r>
            <a:r>
              <a:rPr lang="zh-CN" altLang="en-US" sz="2400" dirty="0" smtClean="0">
                <a:latin typeface="Arial" charset="0"/>
              </a:rPr>
              <a:t>”</a:t>
            </a:r>
            <a:r>
              <a:rPr lang="zh-CN" altLang="en-US" sz="2400" dirty="0" smtClean="0"/>
              <a:t>等快速运算选择。如果还需调用其它函数，则点击下拉按钮中的</a:t>
            </a:r>
            <a:r>
              <a:rPr lang="zh-CN" altLang="en-US" sz="2400" dirty="0" smtClean="0">
                <a:latin typeface="Arial" charset="0"/>
              </a:rPr>
              <a:t>“</a:t>
            </a:r>
            <a:r>
              <a:rPr lang="zh-CN" altLang="en-US" sz="2400" dirty="0" smtClean="0"/>
              <a:t>其他函数</a:t>
            </a:r>
            <a:r>
              <a:rPr lang="zh-CN" altLang="en-US" sz="2400" dirty="0" smtClean="0">
                <a:latin typeface="Arial" charset="0"/>
              </a:rPr>
              <a:t>”</a:t>
            </a:r>
            <a:r>
              <a:rPr lang="zh-CN" altLang="en-US" sz="2400" dirty="0" smtClean="0"/>
              <a:t>，打开</a:t>
            </a:r>
            <a:r>
              <a:rPr lang="zh-CN" altLang="en-US" sz="2400" dirty="0" smtClean="0">
                <a:latin typeface="Arial" charset="0"/>
              </a:rPr>
              <a:t>“</a:t>
            </a:r>
            <a:r>
              <a:rPr lang="zh-CN" altLang="en-US" sz="2400" dirty="0" smtClean="0"/>
              <a:t>插入函数</a:t>
            </a:r>
            <a:r>
              <a:rPr lang="zh-CN" altLang="en-US" sz="2400" dirty="0" smtClean="0">
                <a:latin typeface="Arial" charset="0"/>
              </a:rPr>
              <a:t>”</a:t>
            </a:r>
            <a:r>
              <a:rPr lang="zh-CN" altLang="en-US" sz="2400" dirty="0" smtClean="0"/>
              <a:t>对话框，其他操作同上。</a:t>
            </a:r>
          </a:p>
          <a:p>
            <a:pPr marL="365760" indent="-256032" eaLnBrk="1" fontAlgn="auto" hangingPunct="1">
              <a:lnSpc>
                <a:spcPct val="80000"/>
              </a:lnSpc>
              <a:spcAft>
                <a:spcPts val="0"/>
              </a:spcAft>
              <a:buFont typeface="Wingdings" panose="05000000000000000000" pitchFamily="2" charset="2"/>
              <a:buChar char="Ø"/>
              <a:defRPr/>
            </a:pPr>
            <a:r>
              <a:rPr lang="zh-CN" altLang="en-US" sz="2400" dirty="0" smtClean="0"/>
              <a:t>（</a:t>
            </a:r>
            <a:r>
              <a:rPr lang="en-US" altLang="zh-CN" sz="2400" dirty="0" smtClean="0"/>
              <a:t>3</a:t>
            </a:r>
            <a:r>
              <a:rPr lang="zh-CN" altLang="en-US" sz="2400" dirty="0" smtClean="0"/>
              <a:t>）在编辑区输入</a:t>
            </a:r>
            <a:r>
              <a:rPr lang="zh-CN" altLang="en-US" sz="2400" dirty="0" smtClean="0">
                <a:latin typeface="Arial" charset="0"/>
              </a:rPr>
              <a:t>“</a:t>
            </a:r>
            <a:r>
              <a:rPr lang="en-US" altLang="zh-CN" sz="2400" dirty="0" smtClean="0"/>
              <a:t>=</a:t>
            </a:r>
            <a:r>
              <a:rPr lang="en-US" altLang="zh-CN" sz="2400" dirty="0" smtClean="0">
                <a:latin typeface="Arial" charset="0"/>
              </a:rPr>
              <a:t>”</a:t>
            </a:r>
            <a:r>
              <a:rPr lang="zh-CN" altLang="en-US" sz="2400" dirty="0" smtClean="0"/>
              <a:t>号，在编辑栏左侧名称框内出现函数列表，从中选择相应的函数后，打开</a:t>
            </a:r>
            <a:r>
              <a:rPr lang="zh-CN" altLang="en-US" sz="2400" dirty="0" smtClean="0">
                <a:latin typeface="Arial" charset="0"/>
              </a:rPr>
              <a:t>“</a:t>
            </a:r>
            <a:r>
              <a:rPr lang="zh-CN" altLang="en-US" sz="2400" dirty="0" smtClean="0"/>
              <a:t>函数参数</a:t>
            </a:r>
            <a:r>
              <a:rPr lang="zh-CN" altLang="en-US" sz="2400" dirty="0" smtClean="0">
                <a:latin typeface="Arial" charset="0"/>
              </a:rPr>
              <a:t>”</a:t>
            </a:r>
            <a:r>
              <a:rPr lang="zh-CN" altLang="en-US" sz="2400" dirty="0" smtClean="0"/>
              <a:t>对话框，做进一步设置。</a:t>
            </a:r>
          </a:p>
          <a:p>
            <a:pPr marL="365760" indent="-256032" eaLnBrk="1" fontAlgn="auto" hangingPunct="1">
              <a:lnSpc>
                <a:spcPct val="80000"/>
              </a:lnSpc>
              <a:spcAft>
                <a:spcPts val="0"/>
              </a:spcAft>
              <a:buFont typeface="Wingdings" panose="05000000000000000000" pitchFamily="2" charset="2"/>
              <a:buChar char="Ø"/>
              <a:defRPr/>
            </a:pPr>
            <a:r>
              <a:rPr lang="zh-CN" altLang="en-US" sz="2400" dirty="0" smtClean="0"/>
              <a:t>（</a:t>
            </a:r>
            <a:r>
              <a:rPr lang="en-US" altLang="zh-CN" sz="2400" dirty="0" smtClean="0"/>
              <a:t>4</a:t>
            </a:r>
            <a:r>
              <a:rPr lang="zh-CN" altLang="en-US" sz="2400" dirty="0" smtClean="0"/>
              <a:t>）选择</a:t>
            </a:r>
            <a:r>
              <a:rPr lang="zh-CN" altLang="en-US" sz="2400" dirty="0" smtClean="0">
                <a:latin typeface="Arial" charset="0"/>
              </a:rPr>
              <a:t>“</a:t>
            </a:r>
            <a:r>
              <a:rPr lang="zh-CN" altLang="en-US" sz="2400" dirty="0" smtClean="0"/>
              <a:t>公式</a:t>
            </a:r>
            <a:r>
              <a:rPr lang="zh-CN" altLang="en-US" sz="2400" dirty="0" smtClean="0">
                <a:latin typeface="Arial" charset="0"/>
              </a:rPr>
              <a:t>”</a:t>
            </a:r>
            <a:r>
              <a:rPr lang="zh-CN" altLang="en-US" sz="2400" dirty="0" smtClean="0"/>
              <a:t>功能区</a:t>
            </a:r>
            <a:r>
              <a:rPr lang="en-US" altLang="zh-CN" sz="2400" dirty="0" smtClean="0"/>
              <a:t>/</a:t>
            </a:r>
            <a:r>
              <a:rPr lang="en-US" altLang="zh-CN" sz="2400" dirty="0" smtClean="0">
                <a:latin typeface="Arial" charset="0"/>
              </a:rPr>
              <a:t>“</a:t>
            </a:r>
            <a:r>
              <a:rPr lang="zh-CN" altLang="en-US" sz="2400" dirty="0" smtClean="0"/>
              <a:t>函数库</a:t>
            </a:r>
            <a:r>
              <a:rPr lang="zh-CN" altLang="en-US" sz="2400" dirty="0" smtClean="0">
                <a:latin typeface="Arial" charset="0"/>
              </a:rPr>
              <a:t>”</a:t>
            </a:r>
            <a:r>
              <a:rPr lang="zh-CN" altLang="en-US" sz="2400" dirty="0" smtClean="0"/>
              <a:t>工具组</a:t>
            </a:r>
            <a:r>
              <a:rPr lang="en-US" altLang="zh-CN" sz="2400" dirty="0" smtClean="0"/>
              <a:t>/</a:t>
            </a:r>
            <a:r>
              <a:rPr lang="en-US" altLang="zh-CN" sz="2400" dirty="0" smtClean="0">
                <a:latin typeface="Arial" charset="0"/>
              </a:rPr>
              <a:t>“”</a:t>
            </a:r>
            <a:r>
              <a:rPr lang="zh-CN" altLang="en-US" sz="2400" dirty="0" smtClean="0"/>
              <a:t>命令，其他操作同（</a:t>
            </a:r>
            <a:r>
              <a:rPr lang="en-US" altLang="zh-CN" sz="2400" dirty="0" smtClean="0"/>
              <a:t>2</a:t>
            </a:r>
            <a:r>
              <a:rPr lang="zh-CN" altLang="en-US" sz="2400" dirty="0" smtClean="0"/>
              <a:t>）。</a:t>
            </a:r>
          </a:p>
          <a:p>
            <a:pPr marL="0" indent="0" eaLnBrk="1" fontAlgn="auto" hangingPunct="1">
              <a:lnSpc>
                <a:spcPct val="80000"/>
              </a:lnSpc>
              <a:spcAft>
                <a:spcPts val="0"/>
              </a:spcAft>
              <a:buFont typeface="Arial" charset="0"/>
              <a:buNone/>
              <a:defRPr/>
            </a:pPr>
            <a:r>
              <a:rPr lang="zh-CN" altLang="en-US" sz="2400" dirty="0" smtClean="0"/>
              <a:t>       </a:t>
            </a:r>
            <a:endParaRPr lang="zh-CN" altLang="en-US" sz="2000" dirty="0" smtClean="0"/>
          </a:p>
        </p:txBody>
      </p:sp>
      <p:sp>
        <p:nvSpPr>
          <p:cNvPr id="122882" name="Rectangle 2"/>
          <p:cNvSpPr>
            <a:spLocks noGrp="1" noChangeArrowheads="1"/>
          </p:cNvSpPr>
          <p:nvPr>
            <p:ph type="title"/>
          </p:nvPr>
        </p:nvSpPr>
        <p:spPr/>
        <p:txBody>
          <a:bodyPr/>
          <a:lstStyle/>
          <a:p>
            <a:pPr eaLnBrk="1" fontAlgn="auto" hangingPunct="1">
              <a:spcAft>
                <a:spcPts val="0"/>
              </a:spcAft>
              <a:defRPr/>
            </a:pPr>
            <a:r>
              <a:rPr lang="en-US" altLang="zh-CN" sz="4000" smtClean="0"/>
              <a:t>Excel</a:t>
            </a:r>
            <a:r>
              <a:rPr lang="zh-CN" altLang="en-US" sz="4000" smtClean="0"/>
              <a:t>中常用的函数调用方法有</a:t>
            </a:r>
            <a:r>
              <a:rPr lang="en-US" altLang="zh-CN" sz="4000" smtClean="0"/>
              <a:t>4</a:t>
            </a:r>
            <a:r>
              <a:rPr lang="zh-CN" altLang="en-US" sz="4000" smtClean="0"/>
              <a:t>种： </a:t>
            </a:r>
          </a:p>
        </p:txBody>
      </p:sp>
      <p:sp>
        <p:nvSpPr>
          <p:cNvPr id="14438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551A8FD8-B98E-42C1-9EFA-6E7736EE01EA}" type="datetime1">
              <a:rPr lang="zh-CN" altLang="en-US"/>
              <a:pPr eaLnBrk="1" hangingPunct="1"/>
              <a:t>2014-11-17</a:t>
            </a:fld>
            <a:endParaRPr lang="en-US" altLang="zh-CN"/>
          </a:p>
        </p:txBody>
      </p:sp>
      <p:sp>
        <p:nvSpPr>
          <p:cNvPr id="14438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5171">
                                            <p:txEl>
                                              <p:pRg st="0" end="0"/>
                                            </p:txEl>
                                          </p:spTgt>
                                        </p:tgtEl>
                                        <p:attrNameLst>
                                          <p:attrName>style.visibility</p:attrName>
                                        </p:attrNameLst>
                                      </p:cBhvr>
                                      <p:to>
                                        <p:strVal val="visible"/>
                                      </p:to>
                                    </p:set>
                                    <p:animEffect transition="in" filter="blinds(horizontal)">
                                      <p:cBhvr>
                                        <p:cTn id="7" dur="500"/>
                                        <p:tgtEl>
                                          <p:spTgt spid="1351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5171">
                                            <p:txEl>
                                              <p:pRg st="1" end="1"/>
                                            </p:txEl>
                                          </p:spTgt>
                                        </p:tgtEl>
                                        <p:attrNameLst>
                                          <p:attrName>style.visibility</p:attrName>
                                        </p:attrNameLst>
                                      </p:cBhvr>
                                      <p:to>
                                        <p:strVal val="visible"/>
                                      </p:to>
                                    </p:set>
                                    <p:animEffect transition="in" filter="blinds(horizontal)">
                                      <p:cBhvr>
                                        <p:cTn id="12" dur="500"/>
                                        <p:tgtEl>
                                          <p:spTgt spid="13517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35171">
                                            <p:txEl>
                                              <p:pRg st="2" end="2"/>
                                            </p:txEl>
                                          </p:spTgt>
                                        </p:tgtEl>
                                        <p:attrNameLst>
                                          <p:attrName>style.visibility</p:attrName>
                                        </p:attrNameLst>
                                      </p:cBhvr>
                                      <p:to>
                                        <p:strVal val="visible"/>
                                      </p:to>
                                    </p:set>
                                    <p:animEffect transition="in" filter="blinds(horizontal)">
                                      <p:cBhvr>
                                        <p:cTn id="17" dur="500"/>
                                        <p:tgtEl>
                                          <p:spTgt spid="13517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35171">
                                            <p:txEl>
                                              <p:pRg st="3" end="3"/>
                                            </p:txEl>
                                          </p:spTgt>
                                        </p:tgtEl>
                                        <p:attrNameLst>
                                          <p:attrName>style.visibility</p:attrName>
                                        </p:attrNameLst>
                                      </p:cBhvr>
                                      <p:to>
                                        <p:strVal val="visible"/>
                                      </p:to>
                                    </p:set>
                                    <p:animEffect transition="in" filter="blinds(horizontal)">
                                      <p:cBhvr>
                                        <p:cTn id="22" dur="500"/>
                                        <p:tgtEl>
                                          <p:spTgt spid="1351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a:xfrm>
            <a:off x="468313" y="1557338"/>
            <a:ext cx="8280400" cy="5111750"/>
          </a:xfrm>
        </p:spPr>
        <p:txBody>
          <a:bodyPr/>
          <a:lstStyle/>
          <a:p>
            <a:pPr eaLnBrk="1" hangingPunct="1">
              <a:lnSpc>
                <a:spcPts val="2800"/>
              </a:lnSpc>
            </a:pPr>
            <a:r>
              <a:rPr lang="zh-CN" altLang="en-US" sz="2400" smtClean="0"/>
              <a:t>选中整个表格，右击出现快捷菜单，选择</a:t>
            </a:r>
            <a:r>
              <a:rPr lang="zh-CN" altLang="en-US" sz="2400" smtClean="0">
                <a:latin typeface="Arial" charset="0"/>
              </a:rPr>
              <a:t>“</a:t>
            </a:r>
            <a:r>
              <a:rPr lang="zh-CN" altLang="en-US" sz="2400" smtClean="0"/>
              <a:t>边框和底纹</a:t>
            </a:r>
            <a:r>
              <a:rPr lang="zh-CN" altLang="en-US" sz="2400" smtClean="0">
                <a:latin typeface="Arial" charset="0"/>
              </a:rPr>
              <a:t>”</a:t>
            </a:r>
            <a:r>
              <a:rPr lang="zh-CN" altLang="en-US" sz="2400" smtClean="0"/>
              <a:t>命令，在弹出的</a:t>
            </a:r>
            <a:r>
              <a:rPr lang="zh-CN" altLang="en-US" sz="2400" smtClean="0">
                <a:latin typeface="Arial" charset="0"/>
              </a:rPr>
              <a:t>“</a:t>
            </a:r>
            <a:r>
              <a:rPr lang="zh-CN" altLang="en-US" sz="2400" smtClean="0"/>
              <a:t>边框和底纹</a:t>
            </a:r>
            <a:r>
              <a:rPr lang="zh-CN" altLang="en-US" sz="2400" smtClean="0">
                <a:latin typeface="Arial" charset="0"/>
              </a:rPr>
              <a:t>”</a:t>
            </a:r>
            <a:r>
              <a:rPr lang="zh-CN" altLang="en-US" sz="2400" smtClean="0"/>
              <a:t>对话框中单击 </a:t>
            </a:r>
            <a:r>
              <a:rPr lang="zh-CN" altLang="en-US" sz="2400" smtClean="0">
                <a:latin typeface="Arial" charset="0"/>
              </a:rPr>
              <a:t>“</a:t>
            </a:r>
            <a:r>
              <a:rPr lang="zh-CN" altLang="en-US" sz="2400" smtClean="0"/>
              <a:t>线型</a:t>
            </a:r>
            <a:r>
              <a:rPr lang="zh-CN" altLang="en-US" sz="2400" smtClean="0">
                <a:latin typeface="Arial" charset="0"/>
              </a:rPr>
              <a:t>”</a:t>
            </a:r>
            <a:r>
              <a:rPr lang="zh-CN" altLang="en-US" sz="2400" smtClean="0"/>
              <a:t>列表框右侧的下拉按钮，选择双线线型；单击</a:t>
            </a:r>
            <a:r>
              <a:rPr lang="zh-CN" altLang="en-US" sz="2400" smtClean="0">
                <a:latin typeface="Arial" charset="0"/>
              </a:rPr>
              <a:t>“</a:t>
            </a:r>
            <a:r>
              <a:rPr lang="zh-CN" altLang="en-US" sz="2400" smtClean="0"/>
              <a:t>粗细</a:t>
            </a:r>
            <a:r>
              <a:rPr lang="zh-CN" altLang="en-US" sz="2400" smtClean="0">
                <a:latin typeface="Arial" charset="0"/>
              </a:rPr>
              <a:t>”</a:t>
            </a:r>
            <a:r>
              <a:rPr lang="zh-CN" altLang="en-US" sz="2400" smtClean="0"/>
              <a:t>下拉按钮，选择</a:t>
            </a:r>
            <a:r>
              <a:rPr lang="en-US" altLang="zh-CN" sz="2400" smtClean="0"/>
              <a:t>0.5</a:t>
            </a:r>
            <a:r>
              <a:rPr lang="zh-CN" altLang="en-US" sz="2400" smtClean="0"/>
              <a:t>磅；单击 </a:t>
            </a:r>
            <a:r>
              <a:rPr lang="zh-CN" altLang="en-US" sz="2400" smtClean="0">
                <a:latin typeface="Arial" charset="0"/>
              </a:rPr>
              <a:t>“</a:t>
            </a:r>
            <a:r>
              <a:rPr lang="zh-CN" altLang="en-US" sz="2400" smtClean="0"/>
              <a:t>框线</a:t>
            </a:r>
            <a:r>
              <a:rPr lang="zh-CN" altLang="en-US" sz="2400" smtClean="0">
                <a:latin typeface="Arial" charset="0"/>
              </a:rPr>
              <a:t>”</a:t>
            </a:r>
            <a:r>
              <a:rPr lang="zh-CN" altLang="en-US" sz="2400" smtClean="0"/>
              <a:t>按钮，选择</a:t>
            </a:r>
            <a:r>
              <a:rPr lang="zh-CN" altLang="en-US" sz="2400" smtClean="0">
                <a:latin typeface="Arial" charset="0"/>
              </a:rPr>
              <a:t>“</a:t>
            </a:r>
            <a:r>
              <a:rPr lang="zh-CN" altLang="en-US" sz="2400" smtClean="0"/>
              <a:t>外侧框线</a:t>
            </a:r>
            <a:r>
              <a:rPr lang="zh-CN" altLang="en-US" sz="2400" smtClean="0">
                <a:latin typeface="Arial" charset="0"/>
              </a:rPr>
              <a:t>”</a:t>
            </a:r>
            <a:r>
              <a:rPr lang="zh-CN" altLang="en-US" sz="2400" smtClean="0"/>
              <a:t>对表格外边框进行设置。使用相同的方法，可对内边框及有特殊要求的边框线进行设置。</a:t>
            </a:r>
          </a:p>
          <a:p>
            <a:pPr eaLnBrk="1" hangingPunct="1">
              <a:lnSpc>
                <a:spcPts val="2800"/>
              </a:lnSpc>
            </a:pPr>
            <a:r>
              <a:rPr lang="zh-CN" altLang="en-US" sz="2400" smtClean="0"/>
              <a:t>边框设置好后，可对本例中</a:t>
            </a:r>
            <a:r>
              <a:rPr lang="zh-CN" altLang="en-US" sz="2400" smtClean="0">
                <a:latin typeface="Arial" charset="0"/>
              </a:rPr>
              <a:t>“</a:t>
            </a:r>
            <a:r>
              <a:rPr lang="zh-CN" altLang="en-US" sz="2400" smtClean="0"/>
              <a:t>基本资料</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教育经历</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工作经历</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求职意向</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个人自传</a:t>
            </a:r>
            <a:r>
              <a:rPr lang="zh-CN" altLang="en-US" sz="2400" smtClean="0">
                <a:latin typeface="Arial" charset="0"/>
              </a:rPr>
              <a:t>”</a:t>
            </a:r>
            <a:r>
              <a:rPr lang="zh-CN" altLang="en-US" sz="2400" smtClean="0"/>
              <a:t>行进行底纹设置。选择需要设置底纹的单元格，选择</a:t>
            </a:r>
            <a:r>
              <a:rPr lang="zh-CN" altLang="en-US" sz="2400" smtClean="0">
                <a:latin typeface="Arial" charset="0"/>
              </a:rPr>
              <a:t>“</a:t>
            </a:r>
            <a:r>
              <a:rPr lang="zh-CN" altLang="en-US" sz="2400" smtClean="0"/>
              <a:t>开始</a:t>
            </a:r>
            <a:r>
              <a:rPr lang="zh-CN" altLang="en-US" sz="2400" smtClean="0">
                <a:latin typeface="Arial" charset="0"/>
              </a:rPr>
              <a:t>”</a:t>
            </a:r>
            <a:r>
              <a:rPr lang="zh-CN" altLang="en-US" sz="2400" smtClean="0"/>
              <a:t>功能区</a:t>
            </a:r>
            <a:r>
              <a:rPr lang="en-US" altLang="zh-CN" sz="2400" smtClean="0"/>
              <a:t>/</a:t>
            </a:r>
            <a:r>
              <a:rPr lang="en-US" altLang="zh-CN" sz="2400" smtClean="0">
                <a:latin typeface="Arial" charset="0"/>
              </a:rPr>
              <a:t>“</a:t>
            </a:r>
            <a:r>
              <a:rPr lang="zh-CN" altLang="en-US" sz="2400" smtClean="0"/>
              <a:t>段落</a:t>
            </a:r>
            <a:r>
              <a:rPr lang="zh-CN" altLang="en-US" sz="2400" smtClean="0">
                <a:latin typeface="Arial" charset="0"/>
              </a:rPr>
              <a:t>”</a:t>
            </a:r>
            <a:r>
              <a:rPr lang="zh-CN" altLang="en-US" sz="2400" smtClean="0"/>
              <a:t>工具组</a:t>
            </a:r>
            <a:r>
              <a:rPr lang="en-US" altLang="zh-CN" sz="2400" smtClean="0"/>
              <a:t>/</a:t>
            </a:r>
            <a:r>
              <a:rPr lang="en-US" altLang="zh-CN" sz="2400" smtClean="0">
                <a:latin typeface="Arial" charset="0"/>
              </a:rPr>
              <a:t>“</a:t>
            </a:r>
            <a:r>
              <a:rPr lang="zh-CN" altLang="en-US" sz="2400" smtClean="0"/>
              <a:t>底纹</a:t>
            </a:r>
            <a:r>
              <a:rPr lang="zh-CN" altLang="en-US" sz="2400" smtClean="0">
                <a:latin typeface="Arial" charset="0"/>
              </a:rPr>
              <a:t>”</a:t>
            </a:r>
            <a:r>
              <a:rPr lang="zh-CN" altLang="en-US" sz="2400" smtClean="0"/>
              <a:t>命令，将底纹颜色设置为浅灰色。</a:t>
            </a:r>
          </a:p>
        </p:txBody>
      </p:sp>
      <p:sp>
        <p:nvSpPr>
          <p:cNvPr id="13314"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mtClean="0"/>
              <a:t/>
            </a:r>
            <a:br>
              <a:rPr lang="en-US" altLang="zh-CN" smtClean="0"/>
            </a:br>
            <a:r>
              <a:rPr lang="zh-CN" altLang="en-US" smtClean="0"/>
              <a:t>修饰表格</a:t>
            </a:r>
            <a:br>
              <a:rPr lang="zh-CN" altLang="en-US" smtClean="0"/>
            </a:br>
            <a:endParaRPr lang="zh-CN" altLang="zh-CN" smtClean="0"/>
          </a:p>
        </p:txBody>
      </p:sp>
      <p:sp>
        <p:nvSpPr>
          <p:cNvPr id="3482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9007025F-ADB3-41CC-965C-87D3F8729480}" type="datetime1">
              <a:rPr lang="zh-CN" altLang="en-US"/>
              <a:pPr eaLnBrk="1" hangingPunct="1"/>
              <a:t>2014-11-17</a:t>
            </a:fld>
            <a:endParaRPr lang="en-US" altLang="zh-CN"/>
          </a:p>
        </p:txBody>
      </p:sp>
      <p:sp>
        <p:nvSpPr>
          <p:cNvPr id="3482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blinds(horizontal)">
                                      <p:cBhvr>
                                        <p:cTn id="7" dur="500"/>
                                        <p:tgtEl>
                                          <p:spTgt spid="133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315">
                                            <p:txEl>
                                              <p:pRg st="1" end="1"/>
                                            </p:txEl>
                                          </p:spTgt>
                                        </p:tgtEl>
                                        <p:attrNameLst>
                                          <p:attrName>style.visibility</p:attrName>
                                        </p:attrNameLst>
                                      </p:cBhvr>
                                      <p:to>
                                        <p:strVal val="visible"/>
                                      </p:to>
                                    </p:set>
                                    <p:animEffect transition="in" filter="blinds(horizontal)">
                                      <p:cBhvr>
                                        <p:cTn id="12" dur="500"/>
                                        <p:tgtEl>
                                          <p:spTgt spid="133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Grp="1" noChangeArrowheads="1"/>
          </p:cNvSpPr>
          <p:nvPr>
            <p:ph idx="1"/>
          </p:nvPr>
        </p:nvSpPr>
        <p:spPr>
          <a:xfrm>
            <a:off x="323850" y="1628775"/>
            <a:ext cx="8229600" cy="4525963"/>
          </a:xfrm>
        </p:spPr>
        <p:txBody>
          <a:bodyPr/>
          <a:lstStyle/>
          <a:p>
            <a:pPr eaLnBrk="1" hangingPunct="1"/>
            <a:r>
              <a:rPr lang="zh-CN" altLang="en-US" smtClean="0"/>
              <a:t>在</a:t>
            </a:r>
            <a:r>
              <a:rPr lang="en-US" altLang="zh-CN" smtClean="0"/>
              <a:t>Excel</a:t>
            </a:r>
            <a:r>
              <a:rPr lang="zh-CN" altLang="en-US" smtClean="0"/>
              <a:t>中，常用的函数有</a:t>
            </a:r>
            <a:r>
              <a:rPr lang="en-US" altLang="zh-CN" smtClean="0"/>
              <a:t>200</a:t>
            </a:r>
            <a:r>
              <a:rPr lang="zh-CN" altLang="en-US" smtClean="0"/>
              <a:t>多个，为方便使用，在函数向导中将它们分为常用函数、日期时间函数、财务函数、信息函数、逻辑函数、查找和引用函数、数学和三角函数、统计函数、文本函数以及数据库函数共</a:t>
            </a:r>
            <a:r>
              <a:rPr lang="en-US" altLang="zh-CN" smtClean="0"/>
              <a:t>11</a:t>
            </a:r>
            <a:r>
              <a:rPr lang="zh-CN" altLang="en-US" smtClean="0"/>
              <a:t>类。</a:t>
            </a:r>
          </a:p>
        </p:txBody>
      </p:sp>
      <p:sp>
        <p:nvSpPr>
          <p:cNvPr id="123906" name="Rectangle 2"/>
          <p:cNvSpPr>
            <a:spLocks noGrp="1" noChangeArrowheads="1"/>
          </p:cNvSpPr>
          <p:nvPr>
            <p:ph type="title"/>
          </p:nvPr>
        </p:nvSpPr>
        <p:spPr/>
        <p:txBody>
          <a:bodyPr/>
          <a:lstStyle/>
          <a:p>
            <a:pPr eaLnBrk="1" fontAlgn="auto" hangingPunct="1">
              <a:spcAft>
                <a:spcPts val="0"/>
              </a:spcAft>
              <a:defRPr/>
            </a:pPr>
            <a:r>
              <a:rPr lang="en-US" altLang="zh-CN" sz="4000" smtClean="0"/>
              <a:t>2</a:t>
            </a:r>
            <a:r>
              <a:rPr lang="zh-CN" altLang="en-US" sz="4000" smtClean="0"/>
              <a:t>．常用函数介绍</a:t>
            </a:r>
            <a:br>
              <a:rPr lang="zh-CN" altLang="en-US" sz="4000" smtClean="0"/>
            </a:br>
            <a:endParaRPr lang="zh-CN" altLang="en-US" sz="4000" smtClean="0"/>
          </a:p>
        </p:txBody>
      </p:sp>
      <p:sp>
        <p:nvSpPr>
          <p:cNvPr id="14541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D1654728-67D7-4758-98EB-0A11A52FFEEC}" type="datetime1">
              <a:rPr lang="zh-CN" altLang="en-US"/>
              <a:pPr eaLnBrk="1" hangingPunct="1"/>
              <a:t>2014-11-17</a:t>
            </a:fld>
            <a:endParaRPr lang="en-US" altLang="zh-CN"/>
          </a:p>
        </p:txBody>
      </p:sp>
      <p:sp>
        <p:nvSpPr>
          <p:cNvPr id="14541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3907">
                                            <p:txEl>
                                              <p:pRg st="0" end="0"/>
                                            </p:txEl>
                                          </p:spTgt>
                                        </p:tgtEl>
                                        <p:attrNameLst>
                                          <p:attrName>style.visibility</p:attrName>
                                        </p:attrNameLst>
                                      </p:cBhvr>
                                      <p:to>
                                        <p:strVal val="visible"/>
                                      </p:to>
                                    </p:set>
                                    <p:animEffect transition="in" filter="blinds(horizontal)">
                                      <p:cBhvr>
                                        <p:cTn id="7" dur="500"/>
                                        <p:tgtEl>
                                          <p:spTgt spid="1239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Rectangle 3"/>
          <p:cNvSpPr>
            <a:spLocks noGrp="1" noChangeArrowheads="1"/>
          </p:cNvSpPr>
          <p:nvPr>
            <p:ph idx="1"/>
          </p:nvPr>
        </p:nvSpPr>
        <p:spPr/>
        <p:txBody>
          <a:bodyPr/>
          <a:lstStyle/>
          <a:p>
            <a:pPr eaLnBrk="1" hangingPunct="1"/>
            <a:r>
              <a:rPr lang="zh-CN" altLang="en-US" sz="2800" smtClean="0"/>
              <a:t>（</a:t>
            </a:r>
            <a:r>
              <a:rPr lang="en-US" altLang="zh-CN" sz="2800" smtClean="0"/>
              <a:t>1</a:t>
            </a:r>
            <a:r>
              <a:rPr lang="zh-CN" altLang="en-US" sz="2800" smtClean="0"/>
              <a:t>）相对引用</a:t>
            </a:r>
          </a:p>
          <a:p>
            <a:pPr eaLnBrk="1" hangingPunct="1"/>
            <a:r>
              <a:rPr lang="zh-CN" altLang="en-US" sz="2800" smtClean="0"/>
              <a:t>（</a:t>
            </a:r>
            <a:r>
              <a:rPr lang="en-US" altLang="zh-CN" sz="2800" smtClean="0"/>
              <a:t>2</a:t>
            </a:r>
            <a:r>
              <a:rPr lang="zh-CN" altLang="en-US" sz="2800" smtClean="0"/>
              <a:t>）绝对引用</a:t>
            </a:r>
          </a:p>
          <a:p>
            <a:pPr eaLnBrk="1" hangingPunct="1"/>
            <a:r>
              <a:rPr lang="zh-CN" altLang="en-US" sz="2800" smtClean="0"/>
              <a:t>（</a:t>
            </a:r>
            <a:r>
              <a:rPr lang="en-US" altLang="zh-CN" sz="2800" smtClean="0"/>
              <a:t>3</a:t>
            </a:r>
            <a:r>
              <a:rPr lang="zh-CN" altLang="en-US" sz="2800" smtClean="0"/>
              <a:t>）混合引用</a:t>
            </a:r>
          </a:p>
          <a:p>
            <a:pPr eaLnBrk="1" hangingPunct="1"/>
            <a:r>
              <a:rPr lang="zh-CN" altLang="en-US" sz="2800" smtClean="0"/>
              <a:t>在公式引用时，根据需要单元格的行号和列号有一个为相对引用，而另外一个为绝对引用。复制公式后，相对引用的行号或列号随着目标单元格的变化而变化，而绝对引用的行号或列号不随着目标单元格的变化而变化。</a:t>
            </a:r>
          </a:p>
        </p:txBody>
      </p:sp>
      <p:sp>
        <p:nvSpPr>
          <p:cNvPr id="124930" name="Rectangle 2"/>
          <p:cNvSpPr>
            <a:spLocks noGrp="1" noChangeArrowheads="1"/>
          </p:cNvSpPr>
          <p:nvPr>
            <p:ph type="title"/>
          </p:nvPr>
        </p:nvSpPr>
        <p:spPr/>
        <p:txBody>
          <a:bodyPr/>
          <a:lstStyle/>
          <a:p>
            <a:pPr eaLnBrk="1" fontAlgn="auto" hangingPunct="1">
              <a:spcAft>
                <a:spcPts val="0"/>
              </a:spcAft>
              <a:defRPr/>
            </a:pPr>
            <a:r>
              <a:rPr lang="en-US" altLang="zh-CN" sz="4000" smtClean="0"/>
              <a:t>3</a:t>
            </a:r>
            <a:r>
              <a:rPr lang="zh-CN" altLang="en-US" sz="4000" smtClean="0"/>
              <a:t>．相对引用与绝对引用</a:t>
            </a:r>
            <a:br>
              <a:rPr lang="zh-CN" altLang="en-US" sz="4000" smtClean="0"/>
            </a:br>
            <a:endParaRPr lang="zh-CN" altLang="en-US" sz="4000" smtClean="0"/>
          </a:p>
        </p:txBody>
      </p:sp>
      <p:sp>
        <p:nvSpPr>
          <p:cNvPr id="14643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EAB89C09-052E-47A9-8405-C31E25E2E8CB}" type="datetime1">
              <a:rPr lang="zh-CN" altLang="en-US"/>
              <a:pPr eaLnBrk="1" hangingPunct="1"/>
              <a:t>2014-11-17</a:t>
            </a:fld>
            <a:endParaRPr lang="en-US" altLang="zh-CN"/>
          </a:p>
        </p:txBody>
      </p:sp>
      <p:sp>
        <p:nvSpPr>
          <p:cNvPr id="14643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4931">
                                            <p:txEl>
                                              <p:pRg st="0" end="0"/>
                                            </p:txEl>
                                          </p:spTgt>
                                        </p:tgtEl>
                                        <p:attrNameLst>
                                          <p:attrName>style.visibility</p:attrName>
                                        </p:attrNameLst>
                                      </p:cBhvr>
                                      <p:to>
                                        <p:strVal val="visible"/>
                                      </p:to>
                                    </p:set>
                                    <p:animEffect transition="in" filter="blinds(horizontal)">
                                      <p:cBhvr>
                                        <p:cTn id="7" dur="500"/>
                                        <p:tgtEl>
                                          <p:spTgt spid="1249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24931">
                                            <p:txEl>
                                              <p:pRg st="1" end="1"/>
                                            </p:txEl>
                                          </p:spTgt>
                                        </p:tgtEl>
                                        <p:attrNameLst>
                                          <p:attrName>style.visibility</p:attrName>
                                        </p:attrNameLst>
                                      </p:cBhvr>
                                      <p:to>
                                        <p:strVal val="visible"/>
                                      </p:to>
                                    </p:set>
                                    <p:animEffect transition="in" filter="blinds(horizontal)">
                                      <p:cBhvr>
                                        <p:cTn id="12" dur="500"/>
                                        <p:tgtEl>
                                          <p:spTgt spid="12493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24931">
                                            <p:txEl>
                                              <p:pRg st="2" end="2"/>
                                            </p:txEl>
                                          </p:spTgt>
                                        </p:tgtEl>
                                        <p:attrNameLst>
                                          <p:attrName>style.visibility</p:attrName>
                                        </p:attrNameLst>
                                      </p:cBhvr>
                                      <p:to>
                                        <p:strVal val="visible"/>
                                      </p:to>
                                    </p:set>
                                    <p:animEffect transition="in" filter="blinds(horizontal)">
                                      <p:cBhvr>
                                        <p:cTn id="17" dur="500"/>
                                        <p:tgtEl>
                                          <p:spTgt spid="12493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24931">
                                            <p:txEl>
                                              <p:pRg st="3" end="3"/>
                                            </p:txEl>
                                          </p:spTgt>
                                        </p:tgtEl>
                                        <p:attrNameLst>
                                          <p:attrName>style.visibility</p:attrName>
                                        </p:attrNameLst>
                                      </p:cBhvr>
                                      <p:to>
                                        <p:strVal val="visible"/>
                                      </p:to>
                                    </p:set>
                                    <p:animEffect transition="in" filter="blinds(horizontal)">
                                      <p:cBhvr>
                                        <p:cTn id="22" dur="500"/>
                                        <p:tgtEl>
                                          <p:spTgt spid="1249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Rectangle 3"/>
          <p:cNvSpPr>
            <a:spLocks noGrp="1" noChangeArrowheads="1"/>
          </p:cNvSpPr>
          <p:nvPr>
            <p:ph idx="1"/>
          </p:nvPr>
        </p:nvSpPr>
        <p:spPr/>
        <p:txBody>
          <a:bodyPr/>
          <a:lstStyle/>
          <a:p>
            <a:pPr eaLnBrk="1" hangingPunct="1">
              <a:lnSpc>
                <a:spcPts val="2800"/>
              </a:lnSpc>
            </a:pPr>
            <a:r>
              <a:rPr lang="zh-CN" altLang="en-US" sz="2400" smtClean="0"/>
              <a:t>引用同一个工作簿内不同工作表中的单元格，其格式为</a:t>
            </a:r>
            <a:r>
              <a:rPr lang="en-US" altLang="zh-CN" sz="2400" smtClean="0"/>
              <a:t>[</a:t>
            </a:r>
            <a:r>
              <a:rPr lang="zh-CN" altLang="en-US" sz="2400" smtClean="0"/>
              <a:t>工作表名！单元格地址</a:t>
            </a:r>
            <a:r>
              <a:rPr lang="en-US" altLang="zh-CN" sz="2400" smtClean="0"/>
              <a:t>]</a:t>
            </a:r>
            <a:r>
              <a:rPr lang="zh-CN" altLang="en-US" sz="2400" smtClean="0"/>
              <a:t>。如</a:t>
            </a:r>
            <a:r>
              <a:rPr lang="en-US" altLang="zh-CN" sz="2400" smtClean="0"/>
              <a:t>Sheet1</a:t>
            </a:r>
            <a:r>
              <a:rPr lang="zh-CN" altLang="en-US" sz="2400" smtClean="0"/>
              <a:t>工作表</a:t>
            </a:r>
            <a:r>
              <a:rPr lang="en-US" altLang="zh-CN" sz="2400" smtClean="0"/>
              <a:t>F4</a:t>
            </a:r>
            <a:r>
              <a:rPr lang="zh-CN" altLang="en-US" sz="2400" smtClean="0"/>
              <a:t>的公式如果为：＝（</a:t>
            </a:r>
            <a:r>
              <a:rPr lang="en-US" altLang="zh-CN" sz="2400" smtClean="0"/>
              <a:t>C4 </a:t>
            </a:r>
            <a:r>
              <a:rPr lang="zh-CN" altLang="en-US" sz="2400" smtClean="0"/>
              <a:t>＋</a:t>
            </a:r>
            <a:r>
              <a:rPr lang="en-US" altLang="zh-CN" sz="2400" smtClean="0"/>
              <a:t>D4</a:t>
            </a:r>
            <a:r>
              <a:rPr lang="zh-CN" altLang="en-US" sz="2400" smtClean="0"/>
              <a:t>＋</a:t>
            </a:r>
            <a:r>
              <a:rPr lang="en-US" altLang="zh-CN" sz="2400" smtClean="0"/>
              <a:t>E4</a:t>
            </a:r>
            <a:r>
              <a:rPr lang="zh-CN" altLang="en-US" sz="2400" smtClean="0"/>
              <a:t>）＊</a:t>
            </a:r>
            <a:r>
              <a:rPr lang="en-US" altLang="zh-CN" sz="2400" smtClean="0"/>
              <a:t>Sheet2</a:t>
            </a:r>
            <a:r>
              <a:rPr lang="zh-CN" altLang="en-US" sz="2400" smtClean="0"/>
              <a:t>！</a:t>
            </a:r>
            <a:r>
              <a:rPr lang="en-US" altLang="zh-CN" sz="2400" smtClean="0"/>
              <a:t>B1</a:t>
            </a:r>
            <a:r>
              <a:rPr lang="zh-CN" altLang="en-US" sz="2400" smtClean="0"/>
              <a:t>。其中</a:t>
            </a:r>
            <a:r>
              <a:rPr lang="zh-CN" altLang="en-US" sz="2400" smtClean="0">
                <a:latin typeface="Arial" charset="0"/>
              </a:rPr>
              <a:t>“</a:t>
            </a:r>
            <a:r>
              <a:rPr lang="en-US" altLang="zh-CN" sz="2400" smtClean="0"/>
              <a:t>Sheet2</a:t>
            </a:r>
            <a:r>
              <a:rPr lang="zh-CN" altLang="en-US" sz="2400" smtClean="0"/>
              <a:t>！</a:t>
            </a:r>
            <a:r>
              <a:rPr lang="en-US" altLang="zh-CN" sz="2400" smtClean="0"/>
              <a:t>B1</a:t>
            </a:r>
            <a:r>
              <a:rPr lang="en-US" altLang="zh-CN" sz="2400" smtClean="0">
                <a:latin typeface="Arial" charset="0"/>
              </a:rPr>
              <a:t>”</a:t>
            </a:r>
            <a:r>
              <a:rPr lang="zh-CN" altLang="en-US" sz="2400" smtClean="0"/>
              <a:t>表示工作表</a:t>
            </a:r>
            <a:r>
              <a:rPr lang="en-US" altLang="zh-CN" sz="2400" smtClean="0"/>
              <a:t>Sheet2</a:t>
            </a:r>
            <a:r>
              <a:rPr lang="zh-CN" altLang="en-US" sz="2400" smtClean="0"/>
              <a:t>中的</a:t>
            </a:r>
            <a:r>
              <a:rPr lang="en-US" altLang="zh-CN" sz="2400" smtClean="0"/>
              <a:t>B1</a:t>
            </a:r>
            <a:r>
              <a:rPr lang="zh-CN" altLang="en-US" sz="2400" smtClean="0"/>
              <a:t>单元格地址。这个公式表示计算当前工作表</a:t>
            </a:r>
            <a:r>
              <a:rPr lang="en-US" altLang="zh-CN" sz="2400" smtClean="0"/>
              <a:t>Sheet1</a:t>
            </a:r>
            <a:r>
              <a:rPr lang="zh-CN" altLang="en-US" sz="2400" smtClean="0"/>
              <a:t>中的</a:t>
            </a:r>
            <a:r>
              <a:rPr lang="en-US" altLang="zh-CN" sz="2400" smtClean="0"/>
              <a:t>C4</a:t>
            </a:r>
            <a:r>
              <a:rPr lang="zh-CN" altLang="en-US" sz="2400" smtClean="0"/>
              <a:t>、</a:t>
            </a:r>
            <a:r>
              <a:rPr lang="en-US" altLang="zh-CN" sz="2400" smtClean="0"/>
              <a:t>D4</a:t>
            </a:r>
            <a:r>
              <a:rPr lang="zh-CN" altLang="en-US" sz="2400" smtClean="0"/>
              <a:t>和</a:t>
            </a:r>
            <a:r>
              <a:rPr lang="en-US" altLang="zh-CN" sz="2400" smtClean="0"/>
              <a:t>E4</a:t>
            </a:r>
            <a:r>
              <a:rPr lang="zh-CN" altLang="en-US" sz="2400" smtClean="0"/>
              <a:t>单元格数据之和与</a:t>
            </a:r>
            <a:r>
              <a:rPr lang="en-US" altLang="zh-CN" sz="2400" smtClean="0"/>
              <a:t>Sheet2</a:t>
            </a:r>
            <a:r>
              <a:rPr lang="zh-CN" altLang="en-US" sz="2400" smtClean="0"/>
              <a:t>工作表的</a:t>
            </a:r>
            <a:r>
              <a:rPr lang="en-US" altLang="zh-CN" sz="2400" smtClean="0"/>
              <a:t>B1</a:t>
            </a:r>
            <a:r>
              <a:rPr lang="zh-CN" altLang="en-US" sz="2400" smtClean="0"/>
              <a:t>单元格数据的乘积，结果存入当前工作表</a:t>
            </a:r>
            <a:r>
              <a:rPr lang="en-US" altLang="zh-CN" sz="2400" smtClean="0"/>
              <a:t>Sheet1</a:t>
            </a:r>
            <a:r>
              <a:rPr lang="zh-CN" altLang="en-US" sz="2400" smtClean="0"/>
              <a:t>中的</a:t>
            </a:r>
            <a:r>
              <a:rPr lang="en-US" altLang="zh-CN" sz="2400" smtClean="0"/>
              <a:t>F4</a:t>
            </a:r>
            <a:r>
              <a:rPr lang="zh-CN" altLang="en-US" sz="2400" smtClean="0"/>
              <a:t>单元格。</a:t>
            </a:r>
          </a:p>
          <a:p>
            <a:pPr eaLnBrk="1" hangingPunct="1">
              <a:lnSpc>
                <a:spcPts val="2800"/>
              </a:lnSpc>
            </a:pPr>
            <a:r>
              <a:rPr lang="zh-CN" altLang="en-US" sz="2400" smtClean="0"/>
              <a:t>函数中还可以进行跨工作簿的单元格引用，此时地址的一般形式为：</a:t>
            </a:r>
            <a:r>
              <a:rPr lang="zh-CN" altLang="en-US" sz="2400" b="1" smtClean="0"/>
              <a:t>［工作簿名］工作表名！单元格地址</a:t>
            </a:r>
            <a:endParaRPr lang="zh-CN" altLang="en-US" sz="2400" smtClean="0"/>
          </a:p>
        </p:txBody>
      </p:sp>
      <p:sp>
        <p:nvSpPr>
          <p:cNvPr id="125954" name="Rectangle 2"/>
          <p:cNvSpPr>
            <a:spLocks noGrp="1" noChangeArrowheads="1"/>
          </p:cNvSpPr>
          <p:nvPr>
            <p:ph type="title"/>
          </p:nvPr>
        </p:nvSpPr>
        <p:spPr/>
        <p:txBody>
          <a:bodyPr/>
          <a:lstStyle/>
          <a:p>
            <a:pPr eaLnBrk="1" fontAlgn="auto" hangingPunct="1">
              <a:spcAft>
                <a:spcPts val="0"/>
              </a:spcAft>
              <a:defRPr/>
            </a:pPr>
            <a:r>
              <a:rPr lang="en-US" altLang="zh-CN" sz="4000" smtClean="0"/>
              <a:t/>
            </a:r>
            <a:br>
              <a:rPr lang="en-US" altLang="zh-CN" sz="4000" smtClean="0"/>
            </a:br>
            <a:r>
              <a:rPr lang="en-US" altLang="zh-CN" sz="4000" smtClean="0"/>
              <a:t>4</a:t>
            </a:r>
            <a:r>
              <a:rPr lang="zh-CN" altLang="en-US" sz="4000" smtClean="0"/>
              <a:t>．函数中跨工作表以及跨工作簿的单元格引用</a:t>
            </a:r>
            <a:br>
              <a:rPr lang="zh-CN" altLang="en-US" sz="4000" smtClean="0"/>
            </a:br>
            <a:endParaRPr lang="zh-CN" altLang="en-US" sz="4000" smtClean="0"/>
          </a:p>
        </p:txBody>
      </p:sp>
      <p:sp>
        <p:nvSpPr>
          <p:cNvPr id="14746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6CC5C3EB-958B-473E-8B59-E8444D011C8A}" type="datetime1">
              <a:rPr lang="zh-CN" altLang="en-US"/>
              <a:pPr eaLnBrk="1" hangingPunct="1"/>
              <a:t>2014-11-17</a:t>
            </a:fld>
            <a:endParaRPr lang="en-US" altLang="zh-CN"/>
          </a:p>
        </p:txBody>
      </p:sp>
      <p:sp>
        <p:nvSpPr>
          <p:cNvPr id="14746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5955">
                                            <p:txEl>
                                              <p:pRg st="0" end="0"/>
                                            </p:txEl>
                                          </p:spTgt>
                                        </p:tgtEl>
                                        <p:attrNameLst>
                                          <p:attrName>style.visibility</p:attrName>
                                        </p:attrNameLst>
                                      </p:cBhvr>
                                      <p:to>
                                        <p:strVal val="visible"/>
                                      </p:to>
                                    </p:set>
                                    <p:animEffect transition="in" filter="blinds(horizontal)">
                                      <p:cBhvr>
                                        <p:cTn id="7" dur="500"/>
                                        <p:tgtEl>
                                          <p:spTgt spid="1259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25955">
                                            <p:txEl>
                                              <p:pRg st="1" end="1"/>
                                            </p:txEl>
                                          </p:spTgt>
                                        </p:tgtEl>
                                        <p:attrNameLst>
                                          <p:attrName>style.visibility</p:attrName>
                                        </p:attrNameLst>
                                      </p:cBhvr>
                                      <p:to>
                                        <p:strVal val="visible"/>
                                      </p:to>
                                    </p:set>
                                    <p:animEffect transition="in" filter="blinds(horizontal)">
                                      <p:cBhvr>
                                        <p:cTn id="12" dur="500"/>
                                        <p:tgtEl>
                                          <p:spTgt spid="12595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内容占位符 2"/>
          <p:cNvSpPr>
            <a:spLocks noGrp="1"/>
          </p:cNvSpPr>
          <p:nvPr>
            <p:ph idx="1"/>
          </p:nvPr>
        </p:nvSpPr>
        <p:spPr/>
        <p:txBody>
          <a:bodyPr/>
          <a:lstStyle/>
          <a:p>
            <a:pPr eaLnBrk="1" hangingPunct="1">
              <a:lnSpc>
                <a:spcPct val="80000"/>
              </a:lnSpc>
            </a:pPr>
            <a:r>
              <a:rPr lang="zh-CN" altLang="en-US" sz="2400" smtClean="0"/>
              <a:t>综上所述，到跨工作簿、工作表的单元格地址引用的方法分别如下：</a:t>
            </a:r>
          </a:p>
          <a:p>
            <a:pPr eaLnBrk="1" hangingPunct="1">
              <a:lnSpc>
                <a:spcPct val="80000"/>
              </a:lnSpc>
              <a:buFont typeface="Wingdings" pitchFamily="2" charset="2"/>
              <a:buChar char="Ø"/>
            </a:pPr>
            <a:r>
              <a:rPr lang="zh-CN" altLang="en-US" sz="2400" smtClean="0"/>
              <a:t>① 在当前工作表中引用本工作表中单元格，只需输入单元格的地址即可。</a:t>
            </a:r>
          </a:p>
          <a:p>
            <a:pPr eaLnBrk="1" hangingPunct="1">
              <a:lnSpc>
                <a:spcPct val="80000"/>
              </a:lnSpc>
              <a:buFont typeface="Wingdings" pitchFamily="2" charset="2"/>
              <a:buChar char="Ø"/>
            </a:pPr>
            <a:r>
              <a:rPr lang="zh-CN" altLang="en-US" sz="2400" smtClean="0"/>
              <a:t>② 在当前工作表中引用本工作簿中其它工作表中单元格时，需首先输入被引用的工作表名和一个感叹号</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，然后再输入那个工作表中的单元格地址。</a:t>
            </a:r>
          </a:p>
          <a:p>
            <a:pPr eaLnBrk="1" hangingPunct="1">
              <a:lnSpc>
                <a:spcPct val="80000"/>
              </a:lnSpc>
              <a:buFont typeface="Wingdings" pitchFamily="2" charset="2"/>
              <a:buChar char="Ø"/>
            </a:pPr>
            <a:r>
              <a:rPr lang="zh-CN" altLang="en-US" sz="2400" smtClean="0"/>
              <a:t>③ 在当前工作表中引用另外工作簿中工作表的单元格时，需要首先输入由中括号</a:t>
            </a:r>
            <a:r>
              <a:rPr lang="zh-CN" altLang="en-US" sz="2400" smtClean="0">
                <a:latin typeface="Arial" charset="0"/>
              </a:rPr>
              <a:t>“</a:t>
            </a:r>
            <a:r>
              <a:rPr lang="en-US" altLang="zh-CN" sz="2400" smtClean="0"/>
              <a:t>[ ]</a:t>
            </a:r>
            <a:r>
              <a:rPr lang="en-US" altLang="zh-CN" sz="2400" smtClean="0">
                <a:latin typeface="Arial" charset="0"/>
              </a:rPr>
              <a:t>”</a:t>
            </a:r>
            <a:r>
              <a:rPr lang="zh-CN" altLang="en-US" sz="2400" smtClean="0"/>
              <a:t>包围的引用的工作簿名称，然后输入被引用的工作表名称和一个感叹号</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，最后再输入那个工作表中的单元格的地址。</a:t>
            </a:r>
          </a:p>
          <a:p>
            <a:pPr eaLnBrk="1" hangingPunct="1">
              <a:buFont typeface="Wingdings" pitchFamily="2" charset="2"/>
              <a:buChar char="Ø"/>
            </a:pPr>
            <a:endParaRPr lang="zh-CN" altLang="en-US" sz="2400" smtClean="0"/>
          </a:p>
        </p:txBody>
      </p:sp>
      <p:sp>
        <p:nvSpPr>
          <p:cNvPr id="126978" name="标题 1"/>
          <p:cNvSpPr>
            <a:spLocks noGrp="1"/>
          </p:cNvSpPr>
          <p:nvPr>
            <p:ph type="title"/>
          </p:nvPr>
        </p:nvSpPr>
        <p:spPr/>
        <p:txBody>
          <a:bodyPr/>
          <a:lstStyle/>
          <a:p>
            <a:pPr eaLnBrk="1" fontAlgn="auto" hangingPunct="1">
              <a:spcAft>
                <a:spcPts val="0"/>
              </a:spcAft>
              <a:defRPr/>
            </a:pPr>
            <a:endParaRPr lang="zh-CN" altLang="en-US" smtClean="0"/>
          </a:p>
        </p:txBody>
      </p:sp>
      <p:sp>
        <p:nvSpPr>
          <p:cNvPr id="14848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3E4ACA7E-37ED-4781-85AF-9D1452EB55E7}" type="datetime1">
              <a:rPr lang="zh-CN" altLang="en-US"/>
              <a:pPr eaLnBrk="1" hangingPunct="1"/>
              <a:t>2014-11-17</a:t>
            </a:fld>
            <a:endParaRPr lang="en-US" altLang="zh-CN"/>
          </a:p>
        </p:txBody>
      </p:sp>
      <p:sp>
        <p:nvSpPr>
          <p:cNvPr id="14848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6979">
                                            <p:txEl>
                                              <p:pRg st="0" end="0"/>
                                            </p:txEl>
                                          </p:spTgt>
                                        </p:tgtEl>
                                        <p:attrNameLst>
                                          <p:attrName>style.visibility</p:attrName>
                                        </p:attrNameLst>
                                      </p:cBhvr>
                                      <p:to>
                                        <p:strVal val="visible"/>
                                      </p:to>
                                    </p:set>
                                    <p:animEffect transition="in" filter="blinds(horizontal)">
                                      <p:cBhvr>
                                        <p:cTn id="7" dur="500"/>
                                        <p:tgtEl>
                                          <p:spTgt spid="12697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26979">
                                            <p:txEl>
                                              <p:pRg st="1" end="1"/>
                                            </p:txEl>
                                          </p:spTgt>
                                        </p:tgtEl>
                                        <p:attrNameLst>
                                          <p:attrName>style.visibility</p:attrName>
                                        </p:attrNameLst>
                                      </p:cBhvr>
                                      <p:to>
                                        <p:strVal val="visible"/>
                                      </p:to>
                                    </p:set>
                                    <p:animEffect transition="in" filter="blinds(horizontal)">
                                      <p:cBhvr>
                                        <p:cTn id="12" dur="500"/>
                                        <p:tgtEl>
                                          <p:spTgt spid="12697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26979">
                                            <p:txEl>
                                              <p:pRg st="2" end="2"/>
                                            </p:txEl>
                                          </p:spTgt>
                                        </p:tgtEl>
                                        <p:attrNameLst>
                                          <p:attrName>style.visibility</p:attrName>
                                        </p:attrNameLst>
                                      </p:cBhvr>
                                      <p:to>
                                        <p:strVal val="visible"/>
                                      </p:to>
                                    </p:set>
                                    <p:animEffect transition="in" filter="blinds(horizontal)">
                                      <p:cBhvr>
                                        <p:cTn id="17" dur="500"/>
                                        <p:tgtEl>
                                          <p:spTgt spid="12697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26979">
                                            <p:txEl>
                                              <p:pRg st="3" end="3"/>
                                            </p:txEl>
                                          </p:spTgt>
                                        </p:tgtEl>
                                        <p:attrNameLst>
                                          <p:attrName>style.visibility</p:attrName>
                                        </p:attrNameLst>
                                      </p:cBhvr>
                                      <p:to>
                                        <p:strVal val="visible"/>
                                      </p:to>
                                    </p:set>
                                    <p:animEffect transition="in" filter="blinds(horizontal)">
                                      <p:cBhvr>
                                        <p:cTn id="22" dur="500"/>
                                        <p:tgtEl>
                                          <p:spTgt spid="12697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3" name="Rectangle 3"/>
          <p:cNvSpPr>
            <a:spLocks noGrp="1" noChangeArrowheads="1"/>
          </p:cNvSpPr>
          <p:nvPr>
            <p:ph idx="1"/>
          </p:nvPr>
        </p:nvSpPr>
        <p:spPr/>
        <p:txBody>
          <a:bodyPr/>
          <a:lstStyle/>
          <a:p>
            <a:pPr eaLnBrk="1" hangingPunct="1"/>
            <a:r>
              <a:rPr lang="zh-CN" altLang="en-US" smtClean="0"/>
              <a:t>在</a:t>
            </a:r>
            <a:r>
              <a:rPr lang="en-US" altLang="zh-CN" smtClean="0"/>
              <a:t>Excel</a:t>
            </a:r>
            <a:r>
              <a:rPr lang="zh-CN" altLang="en-US" smtClean="0"/>
              <a:t>中输入计算公式或函数后，经常会因为某些错误，在单元格中显示错误信息。现将最常见的一些错误信息，以及可能发生的原因和解决方法列表如下，见课本表</a:t>
            </a:r>
            <a:r>
              <a:rPr lang="en-US" altLang="zh-CN" smtClean="0"/>
              <a:t>4-8 </a:t>
            </a:r>
            <a:r>
              <a:rPr lang="zh-CN" altLang="en-US" smtClean="0"/>
              <a:t>，供读者参考。</a:t>
            </a:r>
          </a:p>
        </p:txBody>
      </p:sp>
      <p:sp>
        <p:nvSpPr>
          <p:cNvPr id="128002" name="Rectangle 2"/>
          <p:cNvSpPr>
            <a:spLocks noGrp="1" noChangeArrowheads="1"/>
          </p:cNvSpPr>
          <p:nvPr>
            <p:ph type="title"/>
          </p:nvPr>
        </p:nvSpPr>
        <p:spPr/>
        <p:txBody>
          <a:bodyPr/>
          <a:lstStyle/>
          <a:p>
            <a:pPr eaLnBrk="1" fontAlgn="auto" hangingPunct="1">
              <a:spcAft>
                <a:spcPts val="0"/>
              </a:spcAft>
              <a:defRPr/>
            </a:pPr>
            <a:r>
              <a:rPr lang="en-US" altLang="zh-CN" sz="4000" smtClean="0"/>
              <a:t>5</a:t>
            </a:r>
            <a:r>
              <a:rPr lang="zh-CN" altLang="en-US" sz="4000" smtClean="0"/>
              <a:t>．</a:t>
            </a:r>
            <a:r>
              <a:rPr lang="en-US" altLang="zh-CN" sz="4000" smtClean="0"/>
              <a:t>Excel</a:t>
            </a:r>
            <a:r>
              <a:rPr lang="zh-CN" altLang="en-US" sz="4000" smtClean="0"/>
              <a:t>中公式出错的处理</a:t>
            </a:r>
            <a:br>
              <a:rPr lang="zh-CN" altLang="en-US" sz="4000" smtClean="0"/>
            </a:br>
            <a:endParaRPr lang="zh-CN" altLang="en-US" sz="4000" smtClean="0"/>
          </a:p>
        </p:txBody>
      </p:sp>
      <p:sp>
        <p:nvSpPr>
          <p:cNvPr id="14950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F8D09E12-AAAD-488A-B6E1-D640A839BDDB}" type="datetime1">
              <a:rPr lang="zh-CN" altLang="en-US"/>
              <a:pPr eaLnBrk="1" hangingPunct="1"/>
              <a:t>2014-11-17</a:t>
            </a:fld>
            <a:endParaRPr lang="en-US" altLang="zh-CN"/>
          </a:p>
        </p:txBody>
      </p:sp>
      <p:sp>
        <p:nvSpPr>
          <p:cNvPr id="14950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8003">
                                            <p:txEl>
                                              <p:pRg st="0" end="0"/>
                                            </p:txEl>
                                          </p:spTgt>
                                        </p:tgtEl>
                                        <p:attrNameLst>
                                          <p:attrName>style.visibility</p:attrName>
                                        </p:attrNameLst>
                                      </p:cBhvr>
                                      <p:to>
                                        <p:strVal val="visible"/>
                                      </p:to>
                                    </p:set>
                                    <p:animEffect transition="in" filter="blinds(horizontal)">
                                      <p:cBhvr>
                                        <p:cTn id="7" dur="500"/>
                                        <p:tgtEl>
                                          <p:spTgt spid="12800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7" name="Rectangle 3"/>
          <p:cNvSpPr>
            <a:spLocks noGrp="1" noChangeArrowheads="1"/>
          </p:cNvSpPr>
          <p:nvPr>
            <p:ph idx="1"/>
          </p:nvPr>
        </p:nvSpPr>
        <p:spPr/>
        <p:txBody>
          <a:bodyPr/>
          <a:lstStyle/>
          <a:p>
            <a:pPr eaLnBrk="1" hangingPunct="1">
              <a:lnSpc>
                <a:spcPct val="90000"/>
              </a:lnSpc>
            </a:pPr>
            <a:r>
              <a:rPr lang="zh-CN" altLang="en-US" sz="2800" smtClean="0"/>
              <a:t>（</a:t>
            </a:r>
            <a:r>
              <a:rPr lang="en-US" altLang="zh-CN" sz="2800" smtClean="0"/>
              <a:t>1</a:t>
            </a:r>
            <a:r>
              <a:rPr lang="zh-CN" altLang="en-US" sz="2800" smtClean="0"/>
              <a:t>）分页预览。在</a:t>
            </a:r>
            <a:r>
              <a:rPr lang="en-US" altLang="zh-CN" sz="2800" smtClean="0"/>
              <a:t>Excel</a:t>
            </a:r>
            <a:r>
              <a:rPr lang="zh-CN" altLang="en-US" sz="2800" smtClean="0"/>
              <a:t>中的普通视图中，整张工作表没有明显的分页标记，这是可以使用分页预览。选择</a:t>
            </a:r>
            <a:r>
              <a:rPr lang="zh-CN" altLang="en-US" sz="2800" smtClean="0">
                <a:latin typeface="Arial" charset="0"/>
              </a:rPr>
              <a:t>“</a:t>
            </a:r>
            <a:r>
              <a:rPr lang="zh-CN" altLang="en-US" sz="2800" smtClean="0"/>
              <a:t>视图</a:t>
            </a:r>
            <a:r>
              <a:rPr lang="zh-CN" altLang="en-US" sz="2800" smtClean="0">
                <a:latin typeface="Arial" charset="0"/>
              </a:rPr>
              <a:t>”</a:t>
            </a:r>
            <a:r>
              <a:rPr lang="zh-CN" altLang="en-US" sz="2800" smtClean="0"/>
              <a:t>功能区</a:t>
            </a:r>
            <a:r>
              <a:rPr lang="en-US" altLang="zh-CN" sz="2800" smtClean="0"/>
              <a:t>/</a:t>
            </a:r>
            <a:r>
              <a:rPr lang="en-US" altLang="zh-CN" sz="2800" smtClean="0">
                <a:latin typeface="Arial" charset="0"/>
              </a:rPr>
              <a:t>“</a:t>
            </a:r>
            <a:r>
              <a:rPr lang="zh-CN" altLang="en-US" sz="2800" smtClean="0"/>
              <a:t>工作薄视图</a:t>
            </a:r>
            <a:r>
              <a:rPr lang="zh-CN" altLang="en-US" sz="2800" smtClean="0">
                <a:latin typeface="Arial" charset="0"/>
              </a:rPr>
              <a:t>”</a:t>
            </a:r>
            <a:r>
              <a:rPr lang="en-US" altLang="zh-CN" sz="2800" smtClean="0"/>
              <a:t>/</a:t>
            </a:r>
            <a:r>
              <a:rPr lang="en-US" altLang="zh-CN" sz="2800" smtClean="0">
                <a:latin typeface="Arial" charset="0"/>
              </a:rPr>
              <a:t>“</a:t>
            </a:r>
            <a:r>
              <a:rPr lang="zh-CN" altLang="en-US" sz="2800" smtClean="0"/>
              <a:t>分页预览</a:t>
            </a:r>
            <a:r>
              <a:rPr lang="zh-CN" altLang="en-US" sz="2800" smtClean="0">
                <a:latin typeface="Arial" charset="0"/>
              </a:rPr>
              <a:t>”</a:t>
            </a:r>
            <a:r>
              <a:rPr lang="zh-CN" altLang="en-US" sz="2800" smtClean="0"/>
              <a:t>命令，出现分页预览视图，如图</a:t>
            </a:r>
            <a:r>
              <a:rPr lang="en-US" altLang="zh-CN" sz="2800" smtClean="0"/>
              <a:t>4-78</a:t>
            </a:r>
            <a:r>
              <a:rPr lang="zh-CN" altLang="en-US" sz="2800" smtClean="0"/>
              <a:t>所示，视图中蓝色粗实线表示分页情况，不同的页上显示有半透明文字</a:t>
            </a:r>
            <a:r>
              <a:rPr lang="zh-CN" altLang="en-US" sz="2800" smtClean="0">
                <a:latin typeface="Arial" charset="0"/>
              </a:rPr>
              <a:t>“</a:t>
            </a:r>
            <a:r>
              <a:rPr lang="zh-CN" altLang="en-US" sz="2800" smtClean="0"/>
              <a:t>第</a:t>
            </a:r>
            <a:r>
              <a:rPr lang="en-US" altLang="zh-CN" sz="2800" smtClean="0"/>
              <a:t>×</a:t>
            </a:r>
            <a:r>
              <a:rPr lang="zh-CN" altLang="en-US" sz="2800" smtClean="0"/>
              <a:t>页</a:t>
            </a:r>
            <a:r>
              <a:rPr lang="zh-CN" altLang="en-US" sz="2800" smtClean="0">
                <a:latin typeface="Arial" charset="0"/>
              </a:rPr>
              <a:t>”</a:t>
            </a:r>
            <a:r>
              <a:rPr lang="zh-CN" altLang="en-US" sz="2800" smtClean="0"/>
              <a:t>，将鼠标指针移到打印区域的边界，指针变为双向箭头时，拖拽鼠标就可以改变打印区域的大小；将鼠标指针移到分页线上，指针变为双向箭头时，拖拽鼠标可以改变分页符的位置。</a:t>
            </a:r>
          </a:p>
        </p:txBody>
      </p:sp>
      <p:sp>
        <p:nvSpPr>
          <p:cNvPr id="129026" name="Rectangle 2"/>
          <p:cNvSpPr>
            <a:spLocks noGrp="1" noChangeArrowheads="1"/>
          </p:cNvSpPr>
          <p:nvPr>
            <p:ph type="title"/>
          </p:nvPr>
        </p:nvSpPr>
        <p:spPr/>
        <p:txBody>
          <a:bodyPr/>
          <a:lstStyle/>
          <a:p>
            <a:pPr eaLnBrk="1" fontAlgn="auto" hangingPunct="1">
              <a:spcAft>
                <a:spcPts val="0"/>
              </a:spcAft>
              <a:defRPr/>
            </a:pPr>
            <a:r>
              <a:rPr lang="en-US" altLang="zh-CN" sz="4000" smtClean="0"/>
              <a:t>6</a:t>
            </a:r>
            <a:r>
              <a:rPr lang="zh-CN" altLang="en-US" sz="4000" smtClean="0"/>
              <a:t>．分页和分页预览</a:t>
            </a:r>
            <a:br>
              <a:rPr lang="zh-CN" altLang="en-US" sz="4000" smtClean="0"/>
            </a:br>
            <a:endParaRPr lang="zh-CN" altLang="en-US" sz="4000" smtClean="0"/>
          </a:p>
        </p:txBody>
      </p:sp>
      <p:sp>
        <p:nvSpPr>
          <p:cNvPr id="15053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B29DA0B6-92D6-4394-B9BA-A6336FB94473}" type="datetime1">
              <a:rPr lang="zh-CN" altLang="en-US"/>
              <a:pPr eaLnBrk="1" hangingPunct="1"/>
              <a:t>2014-11-17</a:t>
            </a:fld>
            <a:endParaRPr lang="en-US" altLang="zh-CN"/>
          </a:p>
        </p:txBody>
      </p:sp>
      <p:sp>
        <p:nvSpPr>
          <p:cNvPr id="15053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9027">
                                            <p:txEl>
                                              <p:pRg st="0" end="0"/>
                                            </p:txEl>
                                          </p:spTgt>
                                        </p:tgtEl>
                                        <p:attrNameLst>
                                          <p:attrName>style.visibility</p:attrName>
                                        </p:attrNameLst>
                                      </p:cBhvr>
                                      <p:to>
                                        <p:strVal val="visible"/>
                                      </p:to>
                                    </p:set>
                                    <p:animEffect transition="in" filter="blinds(horizontal)">
                                      <p:cBhvr>
                                        <p:cTn id="7" dur="500"/>
                                        <p:tgtEl>
                                          <p:spTgt spid="1290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1"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787525"/>
            <a:ext cx="8229600" cy="3913188"/>
          </a:xfrm>
          <a:noFill/>
        </p:spPr>
      </p:pic>
      <p:sp>
        <p:nvSpPr>
          <p:cNvPr id="130050" name="Rectangle 2"/>
          <p:cNvSpPr>
            <a:spLocks noGrp="1" noChangeArrowheads="1"/>
          </p:cNvSpPr>
          <p:nvPr>
            <p:ph type="title"/>
          </p:nvPr>
        </p:nvSpPr>
        <p:spPr/>
        <p:txBody>
          <a:bodyPr/>
          <a:lstStyle/>
          <a:p>
            <a:pPr eaLnBrk="1" fontAlgn="auto" hangingPunct="1">
              <a:spcAft>
                <a:spcPts val="0"/>
              </a:spcAft>
              <a:defRPr/>
            </a:pPr>
            <a:r>
              <a:rPr lang="zh-CN" altLang="en-US" smtClean="0"/>
              <a:t>图</a:t>
            </a:r>
            <a:r>
              <a:rPr lang="en-US" altLang="zh-CN" smtClean="0"/>
              <a:t>4-78  </a:t>
            </a:r>
            <a:r>
              <a:rPr lang="zh-CN" altLang="en-US" smtClean="0"/>
              <a:t>分布预览视图</a:t>
            </a:r>
          </a:p>
        </p:txBody>
      </p:sp>
      <p:sp>
        <p:nvSpPr>
          <p:cNvPr id="15155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D3007AE2-3D1E-40A9-AAAB-2A947049C278}" type="datetime1">
              <a:rPr lang="zh-CN" altLang="en-US"/>
              <a:pPr eaLnBrk="1" hangingPunct="1"/>
              <a:t>2014-11-17</a:t>
            </a:fld>
            <a:endParaRPr lang="en-US" altLang="zh-CN"/>
          </a:p>
        </p:txBody>
      </p:sp>
      <p:sp>
        <p:nvSpPr>
          <p:cNvPr id="15155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0051"/>
                                        </p:tgtEl>
                                        <p:attrNameLst>
                                          <p:attrName>style.visibility</p:attrName>
                                        </p:attrNameLst>
                                      </p:cBhvr>
                                      <p:to>
                                        <p:strVal val="visible"/>
                                      </p:to>
                                    </p:set>
                                    <p:animEffect transition="in" filter="blinds(horizontal)">
                                      <p:cBhvr>
                                        <p:cTn id="7" dur="500"/>
                                        <p:tgtEl>
                                          <p:spTgt spid="130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3"/>
          <p:cNvSpPr>
            <a:spLocks noGrp="1" noChangeArrowheads="1"/>
          </p:cNvSpPr>
          <p:nvPr>
            <p:ph idx="1"/>
          </p:nvPr>
        </p:nvSpPr>
        <p:spPr/>
        <p:txBody>
          <a:bodyPr/>
          <a:lstStyle/>
          <a:p>
            <a:pPr eaLnBrk="1" hangingPunct="1"/>
            <a:r>
              <a:rPr lang="zh-CN" altLang="en-US" sz="2800" smtClean="0"/>
              <a:t>（</a:t>
            </a:r>
            <a:r>
              <a:rPr lang="en-US" altLang="zh-CN" sz="2800" smtClean="0"/>
              <a:t>2</a:t>
            </a:r>
            <a:r>
              <a:rPr lang="zh-CN" altLang="en-US" sz="2800" smtClean="0"/>
              <a:t>）插入分页符。对于超过一页的工作表，系统能够自动设置分页，但有时用户希望按自己的需要对工作表进行人工分页。人工分页的方法就是在工作表中插入分页符，分页符包括垂直人工分页符和水平人工分页符。选定要开始新的一页的单元格，选择</a:t>
            </a:r>
            <a:r>
              <a:rPr lang="zh-CN" altLang="en-US" sz="2800" smtClean="0">
                <a:latin typeface="Arial" charset="0"/>
              </a:rPr>
              <a:t>“</a:t>
            </a:r>
            <a:r>
              <a:rPr lang="zh-CN" altLang="en-US" sz="2800" smtClean="0"/>
              <a:t>页面布局</a:t>
            </a:r>
            <a:r>
              <a:rPr lang="zh-CN" altLang="en-US" sz="2800" smtClean="0">
                <a:latin typeface="Arial" charset="0"/>
              </a:rPr>
              <a:t>”</a:t>
            </a:r>
            <a:r>
              <a:rPr lang="zh-CN" altLang="en-US" sz="2800" smtClean="0"/>
              <a:t>功能区</a:t>
            </a:r>
            <a:r>
              <a:rPr lang="en-US" altLang="zh-CN" sz="2800" smtClean="0"/>
              <a:t>/</a:t>
            </a:r>
            <a:r>
              <a:rPr lang="en-US" altLang="zh-CN" sz="2800" smtClean="0">
                <a:latin typeface="Arial" charset="0"/>
              </a:rPr>
              <a:t>“</a:t>
            </a:r>
            <a:r>
              <a:rPr lang="zh-CN" altLang="en-US" sz="2800" smtClean="0"/>
              <a:t>页面设置</a:t>
            </a:r>
            <a:r>
              <a:rPr lang="zh-CN" altLang="en-US" sz="2800" smtClean="0">
                <a:latin typeface="Arial" charset="0"/>
              </a:rPr>
              <a:t>”</a:t>
            </a:r>
            <a:r>
              <a:rPr lang="zh-CN" altLang="en-US" sz="2800" smtClean="0"/>
              <a:t>工具组</a:t>
            </a:r>
            <a:r>
              <a:rPr lang="en-US" altLang="zh-CN" sz="2800" smtClean="0"/>
              <a:t>/</a:t>
            </a:r>
            <a:r>
              <a:rPr lang="en-US" altLang="zh-CN" sz="2800" smtClean="0">
                <a:latin typeface="Arial" charset="0"/>
              </a:rPr>
              <a:t>“</a:t>
            </a:r>
            <a:r>
              <a:rPr lang="zh-CN" altLang="en-US" sz="2800" smtClean="0"/>
              <a:t>分隔符</a:t>
            </a:r>
            <a:r>
              <a:rPr lang="zh-CN" altLang="en-US" sz="2800" smtClean="0">
                <a:latin typeface="Arial" charset="0"/>
              </a:rPr>
              <a:t>”</a:t>
            </a:r>
            <a:r>
              <a:rPr lang="zh-CN" altLang="en-US" sz="2800" smtClean="0"/>
              <a:t>下拉列表中的</a:t>
            </a:r>
            <a:r>
              <a:rPr lang="zh-CN" altLang="en-US" sz="2800" smtClean="0">
                <a:latin typeface="Arial" charset="0"/>
              </a:rPr>
              <a:t>“</a:t>
            </a:r>
            <a:r>
              <a:rPr lang="zh-CN" altLang="en-US" sz="2800" smtClean="0"/>
              <a:t>插入分页符</a:t>
            </a:r>
            <a:r>
              <a:rPr lang="zh-CN" altLang="en-US" sz="2800" smtClean="0">
                <a:latin typeface="Arial" charset="0"/>
              </a:rPr>
              <a:t>”</a:t>
            </a:r>
            <a:r>
              <a:rPr lang="zh-CN" altLang="en-US" sz="2800" smtClean="0"/>
              <a:t>命令，如图</a:t>
            </a:r>
            <a:r>
              <a:rPr lang="en-US" altLang="zh-CN" sz="2800" smtClean="0"/>
              <a:t>4-79</a:t>
            </a:r>
            <a:r>
              <a:rPr lang="zh-CN" altLang="en-US" sz="2800" smtClean="0"/>
              <a:t>所示，在该单元格的上方和左侧就会各出现一条虚线表示分页成功，如图</a:t>
            </a:r>
            <a:r>
              <a:rPr lang="en-US" altLang="zh-CN" sz="2800" smtClean="0"/>
              <a:t>4-80</a:t>
            </a:r>
            <a:r>
              <a:rPr lang="zh-CN" altLang="en-US" sz="2800" smtClean="0"/>
              <a:t>所示。</a:t>
            </a:r>
          </a:p>
        </p:txBody>
      </p:sp>
      <p:sp>
        <p:nvSpPr>
          <p:cNvPr id="131074"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15258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8A769A52-5AD6-4576-B1BF-58C4C655D227}" type="datetime1">
              <a:rPr lang="zh-CN" altLang="en-US"/>
              <a:pPr eaLnBrk="1" hangingPunct="1"/>
              <a:t>2014-11-17</a:t>
            </a:fld>
            <a:endParaRPr lang="en-US" altLang="zh-CN"/>
          </a:p>
        </p:txBody>
      </p:sp>
      <p:sp>
        <p:nvSpPr>
          <p:cNvPr id="15258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1075">
                                            <p:txEl>
                                              <p:pRg st="0" end="0"/>
                                            </p:txEl>
                                          </p:spTgt>
                                        </p:tgtEl>
                                        <p:attrNameLst>
                                          <p:attrName>style.visibility</p:attrName>
                                        </p:attrNameLst>
                                      </p:cBhvr>
                                      <p:to>
                                        <p:strVal val="visible"/>
                                      </p:to>
                                    </p:set>
                                    <p:animEffect transition="in" filter="blinds(horizontal)">
                                      <p:cBhvr>
                                        <p:cTn id="7" dur="500"/>
                                        <p:tgtEl>
                                          <p:spTgt spid="1310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9"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042988" y="1989138"/>
            <a:ext cx="6334125" cy="3333750"/>
          </a:xfrm>
          <a:noFill/>
        </p:spPr>
      </p:pic>
      <p:sp>
        <p:nvSpPr>
          <p:cNvPr id="132098" name="Rectangle 2"/>
          <p:cNvSpPr>
            <a:spLocks noGrp="1" noChangeArrowheads="1"/>
          </p:cNvSpPr>
          <p:nvPr>
            <p:ph type="title"/>
          </p:nvPr>
        </p:nvSpPr>
        <p:spPr/>
        <p:txBody>
          <a:bodyPr/>
          <a:lstStyle/>
          <a:p>
            <a:pPr eaLnBrk="1" fontAlgn="auto" hangingPunct="1">
              <a:spcAft>
                <a:spcPts val="0"/>
              </a:spcAft>
              <a:defRPr/>
            </a:pPr>
            <a:r>
              <a:rPr lang="zh-CN" altLang="en-US" smtClean="0"/>
              <a:t>图</a:t>
            </a:r>
            <a:r>
              <a:rPr lang="en-US" altLang="zh-CN" smtClean="0"/>
              <a:t>4-79  </a:t>
            </a:r>
            <a:r>
              <a:rPr lang="zh-CN" altLang="en-US" smtClean="0"/>
              <a:t>插入分页符</a:t>
            </a:r>
          </a:p>
        </p:txBody>
      </p:sp>
      <p:sp>
        <p:nvSpPr>
          <p:cNvPr id="15360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D5E07CCE-A089-409D-84F2-8BFE97C61043}" type="datetime1">
              <a:rPr lang="zh-CN" altLang="en-US"/>
              <a:pPr eaLnBrk="1" hangingPunct="1"/>
              <a:t>2014-11-17</a:t>
            </a:fld>
            <a:endParaRPr lang="en-US" altLang="zh-CN"/>
          </a:p>
        </p:txBody>
      </p:sp>
      <p:sp>
        <p:nvSpPr>
          <p:cNvPr id="15360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2099"/>
                                        </p:tgtEl>
                                        <p:attrNameLst>
                                          <p:attrName>style.visibility</p:attrName>
                                        </p:attrNameLst>
                                      </p:cBhvr>
                                      <p:to>
                                        <p:strVal val="visible"/>
                                      </p:to>
                                    </p:set>
                                    <p:animEffect transition="in" filter="blinds(horizontal)">
                                      <p:cBhvr>
                                        <p:cTn id="7" dur="500"/>
                                        <p:tgtEl>
                                          <p:spTgt spid="132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3"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677988"/>
            <a:ext cx="8229600" cy="4132262"/>
          </a:xfrm>
          <a:noFill/>
        </p:spPr>
      </p:pic>
      <p:sp>
        <p:nvSpPr>
          <p:cNvPr id="133122" name="Rectangle 2"/>
          <p:cNvSpPr>
            <a:spLocks noGrp="1" noChangeArrowheads="1"/>
          </p:cNvSpPr>
          <p:nvPr>
            <p:ph type="title"/>
          </p:nvPr>
        </p:nvSpPr>
        <p:spPr/>
        <p:txBody>
          <a:bodyPr/>
          <a:lstStyle/>
          <a:p>
            <a:pPr eaLnBrk="1" fontAlgn="auto" hangingPunct="1">
              <a:spcAft>
                <a:spcPts val="0"/>
              </a:spcAft>
              <a:defRPr/>
            </a:pPr>
            <a:r>
              <a:rPr lang="zh-CN" altLang="en-US" sz="4000" smtClean="0"/>
              <a:t>图</a:t>
            </a:r>
            <a:r>
              <a:rPr lang="en-US" altLang="zh-CN" sz="4000" smtClean="0"/>
              <a:t>4-80 </a:t>
            </a:r>
            <a:r>
              <a:rPr lang="zh-CN" altLang="en-US" sz="4000" smtClean="0"/>
              <a:t>在分页预览视图中查看分页符</a:t>
            </a:r>
          </a:p>
        </p:txBody>
      </p:sp>
      <p:sp>
        <p:nvSpPr>
          <p:cNvPr id="15462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099E06FA-B78F-4C4E-B261-519827473EB6}" type="datetime1">
              <a:rPr lang="zh-CN" altLang="en-US"/>
              <a:pPr eaLnBrk="1" hangingPunct="1"/>
              <a:t>2014-11-17</a:t>
            </a:fld>
            <a:endParaRPr lang="en-US" altLang="zh-CN"/>
          </a:p>
        </p:txBody>
      </p:sp>
      <p:sp>
        <p:nvSpPr>
          <p:cNvPr id="15462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3123"/>
                                        </p:tgtEl>
                                        <p:attrNameLst>
                                          <p:attrName>style.visibility</p:attrName>
                                        </p:attrNameLst>
                                      </p:cBhvr>
                                      <p:to>
                                        <p:strVal val="visible"/>
                                      </p:to>
                                    </p:set>
                                    <p:animEffect transition="in" filter="blinds(horizontal)">
                                      <p:cBhvr>
                                        <p:cTn id="7" dur="500"/>
                                        <p:tgtEl>
                                          <p:spTgt spid="133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p:txBody>
          <a:bodyPr/>
          <a:lstStyle/>
          <a:p>
            <a:pPr eaLnBrk="1" hangingPunct="1">
              <a:lnSpc>
                <a:spcPct val="90000"/>
              </a:lnSpc>
            </a:pPr>
            <a:r>
              <a:rPr lang="zh-CN" altLang="en-US" sz="2800" smtClean="0"/>
              <a:t>将光标置于表中第一行的第一个字符之前，按回车键，即可在表格之前插入一个空行。输入</a:t>
            </a:r>
            <a:r>
              <a:rPr lang="zh-CN" altLang="en-US" sz="2800" smtClean="0">
                <a:latin typeface="Arial" charset="0"/>
              </a:rPr>
              <a:t>“</a:t>
            </a:r>
            <a:r>
              <a:rPr lang="zh-CN" altLang="en-US" sz="2800" smtClean="0"/>
              <a:t>个人求职简历表</a:t>
            </a:r>
            <a:r>
              <a:rPr lang="zh-CN" altLang="en-US" sz="2800" smtClean="0">
                <a:latin typeface="Arial" charset="0"/>
              </a:rPr>
              <a:t>”</a:t>
            </a:r>
            <a:r>
              <a:rPr lang="zh-CN" altLang="en-US" sz="2800" smtClean="0"/>
              <a:t>，进行字体、字号的适当设置。</a:t>
            </a:r>
          </a:p>
          <a:p>
            <a:pPr eaLnBrk="1" hangingPunct="1">
              <a:lnSpc>
                <a:spcPct val="90000"/>
              </a:lnSpc>
            </a:pPr>
            <a:r>
              <a:rPr lang="zh-CN" altLang="en-US" sz="2800" smtClean="0"/>
              <a:t>也可以先选定表格的第一行，然后执行</a:t>
            </a:r>
            <a:r>
              <a:rPr lang="zh-CN" altLang="en-US" sz="2800" smtClean="0">
                <a:latin typeface="Arial" charset="0"/>
              </a:rPr>
              <a:t>“</a:t>
            </a:r>
            <a:r>
              <a:rPr lang="zh-CN" altLang="en-US" sz="2800" smtClean="0"/>
              <a:t>布局</a:t>
            </a:r>
            <a:r>
              <a:rPr lang="zh-CN" altLang="en-US" sz="2800" smtClean="0">
                <a:latin typeface="Arial" charset="0"/>
              </a:rPr>
              <a:t>”</a:t>
            </a:r>
            <a:r>
              <a:rPr lang="zh-CN" altLang="en-US" sz="2800" smtClean="0"/>
              <a:t>功能区</a:t>
            </a:r>
            <a:r>
              <a:rPr lang="en-US" altLang="zh-CN" sz="2800" smtClean="0"/>
              <a:t>/</a:t>
            </a:r>
            <a:r>
              <a:rPr lang="en-US" altLang="zh-CN" sz="2800" smtClean="0">
                <a:latin typeface="Arial" charset="0"/>
              </a:rPr>
              <a:t>“</a:t>
            </a:r>
            <a:r>
              <a:rPr lang="zh-CN" altLang="en-US" sz="2800" smtClean="0"/>
              <a:t>合并</a:t>
            </a:r>
            <a:r>
              <a:rPr lang="zh-CN" altLang="en-US" sz="2800" smtClean="0">
                <a:latin typeface="Arial" charset="0"/>
              </a:rPr>
              <a:t>”</a:t>
            </a:r>
            <a:r>
              <a:rPr lang="zh-CN" altLang="en-US" sz="2800" smtClean="0"/>
              <a:t>工具组</a:t>
            </a:r>
            <a:r>
              <a:rPr lang="en-US" altLang="zh-CN" sz="2800" smtClean="0"/>
              <a:t>/</a:t>
            </a:r>
            <a:r>
              <a:rPr lang="en-US" altLang="zh-CN" sz="2800" smtClean="0">
                <a:latin typeface="Arial" charset="0"/>
              </a:rPr>
              <a:t>“</a:t>
            </a:r>
            <a:r>
              <a:rPr lang="zh-CN" altLang="en-US" sz="2800" smtClean="0"/>
              <a:t>拆分表格</a:t>
            </a:r>
            <a:r>
              <a:rPr lang="zh-CN" altLang="en-US" sz="2800" smtClean="0">
                <a:latin typeface="Arial" charset="0"/>
              </a:rPr>
              <a:t>”</a:t>
            </a:r>
            <a:r>
              <a:rPr lang="zh-CN" altLang="en-US" sz="2800" smtClean="0"/>
              <a:t>命令，实现在表格之前插入一空行后输入表头文字。</a:t>
            </a:r>
          </a:p>
          <a:p>
            <a:pPr eaLnBrk="1" hangingPunct="1">
              <a:lnSpc>
                <a:spcPct val="90000"/>
              </a:lnSpc>
            </a:pPr>
            <a:r>
              <a:rPr lang="zh-CN" altLang="en-US" sz="2800" smtClean="0"/>
              <a:t>至此，一份个人简历已经制作好了，读者可根据不同专业需要、不同应聘职业要求制作各种各样的简历，也可以使用</a:t>
            </a:r>
            <a:r>
              <a:rPr lang="en-US" altLang="zh-CN" sz="2800" smtClean="0"/>
              <a:t>Word</a:t>
            </a:r>
            <a:r>
              <a:rPr lang="zh-CN" altLang="en-US" sz="2800" smtClean="0"/>
              <a:t>提供的个人简历模板。</a:t>
            </a:r>
          </a:p>
        </p:txBody>
      </p:sp>
      <p:sp>
        <p:nvSpPr>
          <p:cNvPr id="14338" name="Rectangle 2"/>
          <p:cNvSpPr>
            <a:spLocks noGrp="1" noChangeArrowheads="1"/>
          </p:cNvSpPr>
          <p:nvPr>
            <p:ph type="title"/>
          </p:nvPr>
        </p:nvSpPr>
        <p:spPr/>
        <p:txBody>
          <a:bodyPr/>
          <a:lstStyle/>
          <a:p>
            <a:pPr eaLnBrk="1" fontAlgn="auto" hangingPunct="1">
              <a:spcAft>
                <a:spcPts val="0"/>
              </a:spcAft>
              <a:defRPr/>
            </a:pPr>
            <a:r>
              <a:rPr lang="en-US" altLang="zh-CN" smtClean="0"/>
              <a:t>4</a:t>
            </a:r>
            <a:r>
              <a:rPr lang="zh-CN" altLang="en-US" smtClean="0"/>
              <a:t>．设置简历表表头</a:t>
            </a:r>
          </a:p>
        </p:txBody>
      </p:sp>
      <p:sp>
        <p:nvSpPr>
          <p:cNvPr id="3584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4A7CEAA3-24AE-4A71-9C80-54033AA4CCF4}" type="datetime1">
              <a:rPr lang="zh-CN" altLang="en-US"/>
              <a:pPr eaLnBrk="1" hangingPunct="1"/>
              <a:t>2014-11-17</a:t>
            </a:fld>
            <a:endParaRPr lang="en-US" altLang="zh-CN"/>
          </a:p>
        </p:txBody>
      </p:sp>
      <p:sp>
        <p:nvSpPr>
          <p:cNvPr id="3584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blinds(horizontal)">
                                      <p:cBhvr>
                                        <p:cTn id="7" dur="500"/>
                                        <p:tgtEl>
                                          <p:spTgt spid="1433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Effect transition="in" filter="blinds(horizontal)">
                                      <p:cBhvr>
                                        <p:cTn id="12" dur="500"/>
                                        <p:tgtEl>
                                          <p:spTgt spid="1433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4339">
                                            <p:txEl>
                                              <p:pRg st="2" end="2"/>
                                            </p:txEl>
                                          </p:spTgt>
                                        </p:tgtEl>
                                        <p:attrNameLst>
                                          <p:attrName>style.visibility</p:attrName>
                                        </p:attrNameLst>
                                      </p:cBhvr>
                                      <p:to>
                                        <p:strVal val="visible"/>
                                      </p:to>
                                    </p:set>
                                    <p:animEffect transition="in" filter="blinds(horizontal)">
                                      <p:cBhvr>
                                        <p:cTn id="17" dur="500"/>
                                        <p:tgtEl>
                                          <p:spTgt spid="143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7" name="Rectangle 3"/>
          <p:cNvSpPr>
            <a:spLocks noGrp="1" noChangeArrowheads="1"/>
          </p:cNvSpPr>
          <p:nvPr>
            <p:ph idx="1"/>
          </p:nvPr>
        </p:nvSpPr>
        <p:spPr/>
        <p:txBody>
          <a:bodyPr/>
          <a:lstStyle/>
          <a:p>
            <a:pPr eaLnBrk="1" hangingPunct="1"/>
            <a:r>
              <a:rPr lang="zh-CN" altLang="en-US" smtClean="0"/>
              <a:t>（</a:t>
            </a:r>
            <a:r>
              <a:rPr lang="en-US" altLang="zh-CN" smtClean="0"/>
              <a:t>3</a:t>
            </a:r>
            <a:r>
              <a:rPr lang="zh-CN" altLang="en-US" smtClean="0"/>
              <a:t>）删除分页符。要删除人工分页符时，应选定分页虚线下一行或右一列的任一单元格，选择</a:t>
            </a:r>
            <a:r>
              <a:rPr lang="zh-CN" altLang="en-US" smtClean="0">
                <a:latin typeface="Arial" charset="0"/>
              </a:rPr>
              <a:t>“</a:t>
            </a:r>
            <a:r>
              <a:rPr lang="zh-CN" altLang="en-US" smtClean="0"/>
              <a:t>页面布局</a:t>
            </a:r>
            <a:r>
              <a:rPr lang="zh-CN" altLang="en-US" smtClean="0">
                <a:latin typeface="Arial" charset="0"/>
              </a:rPr>
              <a:t>”</a:t>
            </a:r>
            <a:r>
              <a:rPr lang="zh-CN" altLang="en-US" smtClean="0"/>
              <a:t>功能区</a:t>
            </a:r>
            <a:r>
              <a:rPr lang="en-US" altLang="zh-CN" smtClean="0"/>
              <a:t>/</a:t>
            </a:r>
            <a:r>
              <a:rPr lang="en-US" altLang="zh-CN" smtClean="0">
                <a:latin typeface="Arial" charset="0"/>
              </a:rPr>
              <a:t>“</a:t>
            </a:r>
            <a:r>
              <a:rPr lang="zh-CN" altLang="en-US" smtClean="0"/>
              <a:t>页面设置</a:t>
            </a:r>
            <a:r>
              <a:rPr lang="zh-CN" altLang="en-US" smtClean="0">
                <a:latin typeface="Arial" charset="0"/>
              </a:rPr>
              <a:t>”</a:t>
            </a:r>
            <a:r>
              <a:rPr lang="zh-CN" altLang="en-US" smtClean="0"/>
              <a:t>工具组</a:t>
            </a:r>
            <a:r>
              <a:rPr lang="en-US" altLang="zh-CN" smtClean="0"/>
              <a:t>/</a:t>
            </a:r>
            <a:r>
              <a:rPr lang="en-US" altLang="zh-CN" smtClean="0">
                <a:latin typeface="Arial" charset="0"/>
              </a:rPr>
              <a:t>“</a:t>
            </a:r>
            <a:r>
              <a:rPr lang="zh-CN" altLang="en-US" smtClean="0"/>
              <a:t>分隔符</a:t>
            </a:r>
            <a:r>
              <a:rPr lang="zh-CN" altLang="en-US" smtClean="0">
                <a:latin typeface="Arial" charset="0"/>
              </a:rPr>
              <a:t>”</a:t>
            </a:r>
            <a:r>
              <a:rPr lang="zh-CN" altLang="en-US" smtClean="0"/>
              <a:t>下拉列表中的</a:t>
            </a:r>
            <a:r>
              <a:rPr lang="zh-CN" altLang="en-US" smtClean="0">
                <a:latin typeface="Arial" charset="0"/>
              </a:rPr>
              <a:t>“</a:t>
            </a:r>
            <a:r>
              <a:rPr lang="zh-CN" altLang="en-US" smtClean="0"/>
              <a:t>删除分页符</a:t>
            </a:r>
            <a:r>
              <a:rPr lang="zh-CN" altLang="en-US" smtClean="0">
                <a:latin typeface="Arial" charset="0"/>
              </a:rPr>
              <a:t>”</a:t>
            </a:r>
            <a:r>
              <a:rPr lang="zh-CN" altLang="en-US" smtClean="0"/>
              <a:t>命令即可。如果要删除全部分页符，应选中整个工作表，然后在</a:t>
            </a:r>
            <a:r>
              <a:rPr lang="zh-CN" altLang="en-US" smtClean="0">
                <a:latin typeface="Arial" charset="0"/>
              </a:rPr>
              <a:t>“</a:t>
            </a:r>
            <a:r>
              <a:rPr lang="zh-CN" altLang="en-US" smtClean="0"/>
              <a:t>分隔符</a:t>
            </a:r>
            <a:r>
              <a:rPr lang="zh-CN" altLang="en-US" smtClean="0">
                <a:latin typeface="Arial" charset="0"/>
              </a:rPr>
              <a:t>”</a:t>
            </a:r>
            <a:r>
              <a:rPr lang="zh-CN" altLang="en-US" smtClean="0"/>
              <a:t>下拉列表中选择</a:t>
            </a:r>
            <a:r>
              <a:rPr lang="zh-CN" altLang="en-US" smtClean="0">
                <a:latin typeface="Arial" charset="0"/>
              </a:rPr>
              <a:t>“</a:t>
            </a:r>
            <a:r>
              <a:rPr lang="zh-CN" altLang="en-US" smtClean="0"/>
              <a:t>重设所有分页符</a:t>
            </a:r>
            <a:r>
              <a:rPr lang="zh-CN" altLang="en-US" smtClean="0">
                <a:latin typeface="Arial" charset="0"/>
              </a:rPr>
              <a:t>”</a:t>
            </a:r>
            <a:r>
              <a:rPr lang="zh-CN" altLang="en-US" smtClean="0"/>
              <a:t>命令即可，如图</a:t>
            </a:r>
            <a:r>
              <a:rPr lang="en-US" altLang="zh-CN" smtClean="0"/>
              <a:t>4-81</a:t>
            </a:r>
            <a:r>
              <a:rPr lang="zh-CN" altLang="en-US" smtClean="0"/>
              <a:t>所示。</a:t>
            </a:r>
          </a:p>
        </p:txBody>
      </p:sp>
      <p:sp>
        <p:nvSpPr>
          <p:cNvPr id="134146"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15565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73418FD3-EE5E-43CC-BFD6-A68E8C91C42E}" type="datetime1">
              <a:rPr lang="zh-CN" altLang="en-US"/>
              <a:pPr eaLnBrk="1" hangingPunct="1"/>
              <a:t>2014-11-17</a:t>
            </a:fld>
            <a:endParaRPr lang="en-US" altLang="zh-CN"/>
          </a:p>
        </p:txBody>
      </p:sp>
      <p:sp>
        <p:nvSpPr>
          <p:cNvPr id="15565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4147">
                                            <p:txEl>
                                              <p:pRg st="0" end="0"/>
                                            </p:txEl>
                                          </p:spTgt>
                                        </p:tgtEl>
                                        <p:attrNameLst>
                                          <p:attrName>style.visibility</p:attrName>
                                        </p:attrNameLst>
                                      </p:cBhvr>
                                      <p:to>
                                        <p:strVal val="visible"/>
                                      </p:to>
                                    </p:set>
                                    <p:animEffect transition="in" filter="blinds(horizontal)">
                                      <p:cBhvr>
                                        <p:cTn id="7" dur="500"/>
                                        <p:tgtEl>
                                          <p:spTgt spid="1341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1"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23850" y="1700213"/>
            <a:ext cx="8315325" cy="4270375"/>
          </a:xfrm>
          <a:noFill/>
        </p:spPr>
      </p:pic>
      <p:sp>
        <p:nvSpPr>
          <p:cNvPr id="135170" name="Rectangle 2"/>
          <p:cNvSpPr>
            <a:spLocks noGrp="1" noChangeArrowheads="1"/>
          </p:cNvSpPr>
          <p:nvPr>
            <p:ph type="title"/>
          </p:nvPr>
        </p:nvSpPr>
        <p:spPr/>
        <p:txBody>
          <a:bodyPr/>
          <a:lstStyle/>
          <a:p>
            <a:pPr eaLnBrk="1" fontAlgn="auto" hangingPunct="1">
              <a:spcAft>
                <a:spcPts val="0"/>
              </a:spcAft>
              <a:defRPr/>
            </a:pPr>
            <a:r>
              <a:rPr lang="en-US" altLang="zh-CN" smtClean="0"/>
              <a:t>4-81</a:t>
            </a:r>
            <a:r>
              <a:rPr lang="zh-CN" altLang="en-US" smtClean="0"/>
              <a:t>重设所有分页符</a:t>
            </a:r>
          </a:p>
        </p:txBody>
      </p:sp>
      <p:sp>
        <p:nvSpPr>
          <p:cNvPr id="15667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6FC1AD7B-8A95-4585-ABF8-A32D6223DAAD}" type="datetime1">
              <a:rPr lang="zh-CN" altLang="en-US"/>
              <a:pPr eaLnBrk="1" hangingPunct="1"/>
              <a:t>2014-11-17</a:t>
            </a:fld>
            <a:endParaRPr lang="en-US" altLang="zh-CN"/>
          </a:p>
        </p:txBody>
      </p:sp>
      <p:sp>
        <p:nvSpPr>
          <p:cNvPr id="15667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5171"/>
                                        </p:tgtEl>
                                        <p:attrNameLst>
                                          <p:attrName>style.visibility</p:attrName>
                                        </p:attrNameLst>
                                      </p:cBhvr>
                                      <p:to>
                                        <p:strVal val="visible"/>
                                      </p:to>
                                    </p:set>
                                    <p:animEffect transition="in" filter="blinds(horizontal)">
                                      <p:cBhvr>
                                        <p:cTn id="7" dur="500"/>
                                        <p:tgtEl>
                                          <p:spTgt spid="135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Rectangle 3"/>
          <p:cNvSpPr>
            <a:spLocks noGrp="1" noChangeArrowheads="1"/>
          </p:cNvSpPr>
          <p:nvPr>
            <p:ph idx="1"/>
          </p:nvPr>
        </p:nvSpPr>
        <p:spPr/>
        <p:txBody>
          <a:bodyPr/>
          <a:lstStyle/>
          <a:p>
            <a:pPr eaLnBrk="1" hangingPunct="1">
              <a:lnSpc>
                <a:spcPct val="90000"/>
              </a:lnSpc>
            </a:pPr>
            <a:r>
              <a:rPr lang="zh-CN" altLang="en-US" sz="2400" smtClean="0"/>
              <a:t>用</a:t>
            </a:r>
            <a:r>
              <a:rPr lang="en-US" altLang="zh-CN" sz="2400" smtClean="0"/>
              <a:t>Excel</a:t>
            </a:r>
            <a:r>
              <a:rPr lang="zh-CN" altLang="en-US" sz="2400" smtClean="0"/>
              <a:t>分析处理数据后，如果要求在打印工作表时，每页都有表头和顶端标题行。操作步骤如下：</a:t>
            </a:r>
          </a:p>
          <a:p>
            <a:pPr eaLnBrk="1" hangingPunct="1">
              <a:lnSpc>
                <a:spcPct val="90000"/>
              </a:lnSpc>
              <a:buFont typeface="Wingdings" pitchFamily="2" charset="2"/>
              <a:buChar char="Ø"/>
            </a:pPr>
            <a:r>
              <a:rPr lang="zh-CN" altLang="en-US" sz="2400" smtClean="0"/>
              <a:t>（</a:t>
            </a:r>
            <a:r>
              <a:rPr lang="en-US" altLang="zh-CN" sz="2400" smtClean="0"/>
              <a:t>1</a:t>
            </a:r>
            <a:r>
              <a:rPr lang="zh-CN" altLang="en-US" sz="2400" smtClean="0"/>
              <a:t>）设置顶端标题行。选择</a:t>
            </a:r>
            <a:r>
              <a:rPr lang="zh-CN" altLang="en-US" sz="2400" smtClean="0">
                <a:latin typeface="Arial" charset="0"/>
              </a:rPr>
              <a:t>“</a:t>
            </a:r>
            <a:r>
              <a:rPr lang="zh-CN" altLang="en-US" sz="2400" smtClean="0"/>
              <a:t>页面布局</a:t>
            </a:r>
            <a:r>
              <a:rPr lang="zh-CN" altLang="en-US" sz="2400" smtClean="0">
                <a:latin typeface="Arial" charset="0"/>
              </a:rPr>
              <a:t>”</a:t>
            </a:r>
            <a:r>
              <a:rPr lang="zh-CN" altLang="en-US" sz="2400" smtClean="0"/>
              <a:t>功能区</a:t>
            </a:r>
            <a:r>
              <a:rPr lang="en-US" altLang="zh-CN" sz="2400" smtClean="0"/>
              <a:t>/</a:t>
            </a:r>
            <a:r>
              <a:rPr lang="en-US" altLang="zh-CN" sz="2400" smtClean="0">
                <a:latin typeface="Arial" charset="0"/>
              </a:rPr>
              <a:t>“</a:t>
            </a:r>
            <a:r>
              <a:rPr lang="zh-CN" altLang="en-US" sz="2400" smtClean="0"/>
              <a:t>页面设置</a:t>
            </a:r>
            <a:r>
              <a:rPr lang="zh-CN" altLang="en-US" sz="2400" smtClean="0">
                <a:latin typeface="Arial" charset="0"/>
              </a:rPr>
              <a:t>”</a:t>
            </a:r>
            <a:r>
              <a:rPr lang="zh-CN" altLang="en-US" sz="2400" smtClean="0"/>
              <a:t>工具组</a:t>
            </a:r>
            <a:r>
              <a:rPr lang="en-US" altLang="zh-CN" sz="2400" smtClean="0"/>
              <a:t>/ </a:t>
            </a:r>
            <a:r>
              <a:rPr lang="en-US" altLang="zh-CN" sz="2400" smtClean="0">
                <a:latin typeface="Arial" charset="0"/>
              </a:rPr>
              <a:t>“</a:t>
            </a:r>
            <a:r>
              <a:rPr lang="zh-CN" altLang="en-US" sz="2400" smtClean="0"/>
              <a:t>打印标题</a:t>
            </a:r>
            <a:r>
              <a:rPr lang="zh-CN" altLang="en-US" sz="2400" smtClean="0">
                <a:latin typeface="Arial" charset="0"/>
              </a:rPr>
              <a:t>”</a:t>
            </a:r>
            <a:r>
              <a:rPr lang="zh-CN" altLang="en-US" sz="2400" smtClean="0"/>
              <a:t>命令，在打开的</a:t>
            </a:r>
            <a:r>
              <a:rPr lang="zh-CN" altLang="en-US" sz="2400" smtClean="0">
                <a:latin typeface="Arial" charset="0"/>
              </a:rPr>
              <a:t>“</a:t>
            </a:r>
            <a:r>
              <a:rPr lang="zh-CN" altLang="en-US" sz="2400" smtClean="0"/>
              <a:t>页面设置</a:t>
            </a:r>
            <a:r>
              <a:rPr lang="zh-CN" altLang="en-US" sz="2400" smtClean="0">
                <a:latin typeface="Arial" charset="0"/>
              </a:rPr>
              <a:t>”</a:t>
            </a:r>
            <a:r>
              <a:rPr lang="zh-CN" altLang="en-US" sz="2400" smtClean="0"/>
              <a:t>对话框中选择</a:t>
            </a:r>
            <a:r>
              <a:rPr lang="zh-CN" altLang="en-US" sz="2400" smtClean="0">
                <a:latin typeface="Arial" charset="0"/>
              </a:rPr>
              <a:t>“</a:t>
            </a:r>
            <a:r>
              <a:rPr lang="zh-CN" altLang="en-US" sz="2400" smtClean="0"/>
              <a:t>工作表</a:t>
            </a:r>
            <a:r>
              <a:rPr lang="zh-CN" altLang="en-US" sz="2400" smtClean="0">
                <a:latin typeface="Arial" charset="0"/>
              </a:rPr>
              <a:t>”</a:t>
            </a:r>
            <a:r>
              <a:rPr lang="zh-CN" altLang="en-US" sz="2400" smtClean="0"/>
              <a:t>选项卡，单击</a:t>
            </a:r>
            <a:r>
              <a:rPr lang="zh-CN" altLang="en-US" sz="2400" smtClean="0">
                <a:latin typeface="Arial" charset="0"/>
              </a:rPr>
              <a:t>“</a:t>
            </a:r>
            <a:r>
              <a:rPr lang="zh-CN" altLang="en-US" sz="2400" smtClean="0"/>
              <a:t>顶端标题行</a:t>
            </a:r>
            <a:r>
              <a:rPr lang="zh-CN" altLang="en-US" sz="2400" smtClean="0">
                <a:latin typeface="Arial" charset="0"/>
              </a:rPr>
              <a:t>”</a:t>
            </a:r>
            <a:r>
              <a:rPr lang="zh-CN" altLang="en-US" sz="2400" smtClean="0"/>
              <a:t>文本框右侧的</a:t>
            </a:r>
            <a:r>
              <a:rPr lang="zh-CN" altLang="en-US" sz="2400" smtClean="0">
                <a:latin typeface="Arial" charset="0"/>
              </a:rPr>
              <a:t>“</a:t>
            </a:r>
            <a:r>
              <a:rPr lang="zh-CN" altLang="en-US" sz="2400" smtClean="0"/>
              <a:t>压缩</a:t>
            </a:r>
            <a:r>
              <a:rPr lang="zh-CN" altLang="en-US" sz="2400" smtClean="0">
                <a:latin typeface="Arial" charset="0"/>
              </a:rPr>
              <a:t>”</a:t>
            </a:r>
            <a:r>
              <a:rPr lang="zh-CN" altLang="en-US" sz="2400" smtClean="0"/>
              <a:t>按钮，在工作表中选定表头和顶端标题所在的单元格区域，再单击该按钮，返回到</a:t>
            </a:r>
            <a:r>
              <a:rPr lang="zh-CN" altLang="en-US" sz="2400" smtClean="0">
                <a:latin typeface="Arial" charset="0"/>
              </a:rPr>
              <a:t>“</a:t>
            </a:r>
            <a:r>
              <a:rPr lang="zh-CN" altLang="en-US" sz="2400" smtClean="0"/>
              <a:t>页面设置</a:t>
            </a:r>
            <a:r>
              <a:rPr lang="zh-CN" altLang="en-US" sz="2400" smtClean="0">
                <a:latin typeface="Arial" charset="0"/>
              </a:rPr>
              <a:t>”</a:t>
            </a:r>
            <a:r>
              <a:rPr lang="zh-CN" altLang="en-US" sz="2400" smtClean="0"/>
              <a:t>对话框，如图</a:t>
            </a:r>
            <a:r>
              <a:rPr lang="en-US" altLang="zh-CN" sz="2400" smtClean="0"/>
              <a:t>4-82</a:t>
            </a:r>
            <a:r>
              <a:rPr lang="zh-CN" altLang="en-US" sz="2400" smtClean="0"/>
              <a:t>所示，单击</a:t>
            </a:r>
            <a:r>
              <a:rPr lang="zh-CN" altLang="en-US" sz="2400" smtClean="0">
                <a:latin typeface="Arial" charset="0"/>
              </a:rPr>
              <a:t>“</a:t>
            </a:r>
            <a:r>
              <a:rPr lang="zh-CN" altLang="en-US" sz="2400" smtClean="0"/>
              <a:t>确定</a:t>
            </a:r>
            <a:r>
              <a:rPr lang="zh-CN" altLang="en-US" sz="2400" smtClean="0">
                <a:latin typeface="Arial" charset="0"/>
              </a:rPr>
              <a:t>”</a:t>
            </a:r>
            <a:r>
              <a:rPr lang="zh-CN" altLang="en-US" sz="2400" smtClean="0"/>
              <a:t>按钮。打印时，即可在每页的顶端出现所选定的表头和标题行。</a:t>
            </a:r>
          </a:p>
        </p:txBody>
      </p:sp>
      <p:sp>
        <p:nvSpPr>
          <p:cNvPr id="192514"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dirty="0" smtClean="0"/>
              <a:t>7</a:t>
            </a:r>
            <a:r>
              <a:rPr lang="zh-CN" altLang="en-US" sz="4000" dirty="0" smtClean="0"/>
              <a:t>．设置顶端标题行和打印选定区域</a:t>
            </a:r>
            <a:br>
              <a:rPr lang="zh-CN" altLang="en-US" sz="4000" dirty="0" smtClean="0"/>
            </a:br>
            <a:endParaRPr lang="zh-CN" altLang="en-US" sz="4000" dirty="0" smtClean="0"/>
          </a:p>
        </p:txBody>
      </p:sp>
      <p:sp>
        <p:nvSpPr>
          <p:cNvPr id="15770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8E7364F0-89DF-4DB5-A0F9-90A30B9DA6EC}" type="datetime1">
              <a:rPr lang="zh-CN" altLang="en-US"/>
              <a:pPr eaLnBrk="1" hangingPunct="1"/>
              <a:t>2014-11-17</a:t>
            </a:fld>
            <a:endParaRPr lang="en-US" altLang="zh-CN"/>
          </a:p>
        </p:txBody>
      </p:sp>
      <p:sp>
        <p:nvSpPr>
          <p:cNvPr id="15770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6195">
                                            <p:txEl>
                                              <p:pRg st="0" end="0"/>
                                            </p:txEl>
                                          </p:spTgt>
                                        </p:tgtEl>
                                        <p:attrNameLst>
                                          <p:attrName>style.visibility</p:attrName>
                                        </p:attrNameLst>
                                      </p:cBhvr>
                                      <p:to>
                                        <p:strVal val="visible"/>
                                      </p:to>
                                    </p:set>
                                    <p:animEffect transition="in" filter="blinds(horizontal)">
                                      <p:cBhvr>
                                        <p:cTn id="7" dur="500"/>
                                        <p:tgtEl>
                                          <p:spTgt spid="1361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6195">
                                            <p:txEl>
                                              <p:pRg st="1" end="1"/>
                                            </p:txEl>
                                          </p:spTgt>
                                        </p:tgtEl>
                                        <p:attrNameLst>
                                          <p:attrName>style.visibility</p:attrName>
                                        </p:attrNameLst>
                                      </p:cBhvr>
                                      <p:to>
                                        <p:strVal val="visible"/>
                                      </p:to>
                                    </p:set>
                                    <p:animEffect transition="in" filter="blinds(horizontal)">
                                      <p:cBhvr>
                                        <p:cTn id="12" dur="500"/>
                                        <p:tgtEl>
                                          <p:spTgt spid="1361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9"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50825" y="1916113"/>
            <a:ext cx="4105275" cy="4010025"/>
          </a:xfrm>
          <a:noFill/>
        </p:spPr>
      </p:pic>
      <p:sp>
        <p:nvSpPr>
          <p:cNvPr id="137218"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pic>
        <p:nvPicPr>
          <p:cNvPr id="137220"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538" y="1916113"/>
            <a:ext cx="4765675"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21" name="Rectangle 6"/>
          <p:cNvSpPr>
            <a:spLocks noChangeArrowheads="1"/>
          </p:cNvSpPr>
          <p:nvPr/>
        </p:nvSpPr>
        <p:spPr bwMode="auto">
          <a:xfrm>
            <a:off x="539750" y="6021388"/>
            <a:ext cx="78009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zh-CN" altLang="en-US"/>
              <a:t>图</a:t>
            </a:r>
            <a:r>
              <a:rPr lang="en-US" altLang="zh-CN"/>
              <a:t>4-82  </a:t>
            </a:r>
            <a:r>
              <a:rPr lang="zh-CN" altLang="en-US"/>
              <a:t>设置顶端标题行                                       图</a:t>
            </a:r>
            <a:r>
              <a:rPr lang="en-US" altLang="zh-CN"/>
              <a:t>4-83 </a:t>
            </a:r>
            <a:r>
              <a:rPr lang="zh-CN" altLang="en-US"/>
              <a:t>设置冻结窗格</a:t>
            </a:r>
          </a:p>
        </p:txBody>
      </p:sp>
      <p:sp>
        <p:nvSpPr>
          <p:cNvPr id="15872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FD7A4D66-B4F0-4773-8DC5-1D4E0AAE413B}" type="datetime1">
              <a:rPr lang="zh-CN" altLang="en-US"/>
              <a:pPr eaLnBrk="1" hangingPunct="1"/>
              <a:t>2014-11-17</a:t>
            </a:fld>
            <a:endParaRPr lang="en-US" altLang="zh-CN"/>
          </a:p>
        </p:txBody>
      </p:sp>
      <p:sp>
        <p:nvSpPr>
          <p:cNvPr id="15872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7219"/>
                                        </p:tgtEl>
                                        <p:attrNameLst>
                                          <p:attrName>style.visibility</p:attrName>
                                        </p:attrNameLst>
                                      </p:cBhvr>
                                      <p:to>
                                        <p:strVal val="visible"/>
                                      </p:to>
                                    </p:set>
                                    <p:animEffect transition="in" filter="blinds(horizontal)">
                                      <p:cBhvr>
                                        <p:cTn id="7" dur="500"/>
                                        <p:tgtEl>
                                          <p:spTgt spid="1372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7220"/>
                                        </p:tgtEl>
                                        <p:attrNameLst>
                                          <p:attrName>style.visibility</p:attrName>
                                        </p:attrNameLst>
                                      </p:cBhvr>
                                      <p:to>
                                        <p:strVal val="visible"/>
                                      </p:to>
                                    </p:set>
                                    <p:animEffect transition="in" filter="blinds(horizontal)">
                                      <p:cBhvr>
                                        <p:cTn id="12" dur="500"/>
                                        <p:tgtEl>
                                          <p:spTgt spid="1372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7221"/>
                                        </p:tgtEl>
                                        <p:attrNameLst>
                                          <p:attrName>style.visibility</p:attrName>
                                        </p:attrNameLst>
                                      </p:cBhvr>
                                      <p:to>
                                        <p:strVal val="visible"/>
                                      </p:to>
                                    </p:set>
                                    <p:animEffect transition="in" filter="blinds(horizontal)">
                                      <p:cBhvr>
                                        <p:cTn id="17" dur="500"/>
                                        <p:tgtEl>
                                          <p:spTgt spid="137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21"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3"/>
          <p:cNvSpPr>
            <a:spLocks noGrp="1" noChangeArrowheads="1"/>
          </p:cNvSpPr>
          <p:nvPr>
            <p:ph idx="1"/>
          </p:nvPr>
        </p:nvSpPr>
        <p:spPr/>
        <p:txBody>
          <a:bodyPr/>
          <a:lstStyle/>
          <a:p>
            <a:pPr eaLnBrk="1" hangingPunct="1">
              <a:buFont typeface="Wingdings" pitchFamily="2" charset="2"/>
              <a:buChar char="Ø"/>
            </a:pPr>
            <a:r>
              <a:rPr lang="zh-CN" altLang="en-US" smtClean="0"/>
              <a:t>（</a:t>
            </a:r>
            <a:r>
              <a:rPr lang="en-US" altLang="zh-CN" smtClean="0"/>
              <a:t>2</a:t>
            </a:r>
            <a:r>
              <a:rPr lang="zh-CN" altLang="en-US" smtClean="0"/>
              <a:t>）打印区域的选择。有两种方法，一是在工作表中选定要打印的单元格区域，选择</a:t>
            </a:r>
            <a:r>
              <a:rPr lang="zh-CN" altLang="en-US" smtClean="0">
                <a:latin typeface="Arial" charset="0"/>
              </a:rPr>
              <a:t>“</a:t>
            </a:r>
            <a:r>
              <a:rPr lang="zh-CN" altLang="en-US" smtClean="0"/>
              <a:t>页面布局</a:t>
            </a:r>
            <a:r>
              <a:rPr lang="zh-CN" altLang="en-US" smtClean="0">
                <a:latin typeface="Arial" charset="0"/>
              </a:rPr>
              <a:t>”</a:t>
            </a:r>
            <a:r>
              <a:rPr lang="zh-CN" altLang="en-US" smtClean="0"/>
              <a:t>功能区</a:t>
            </a:r>
            <a:r>
              <a:rPr lang="en-US" altLang="zh-CN" smtClean="0"/>
              <a:t>/</a:t>
            </a:r>
            <a:r>
              <a:rPr lang="en-US" altLang="zh-CN" smtClean="0">
                <a:latin typeface="Arial" charset="0"/>
              </a:rPr>
              <a:t>“</a:t>
            </a:r>
            <a:r>
              <a:rPr lang="zh-CN" altLang="en-US" smtClean="0"/>
              <a:t>页面设置</a:t>
            </a:r>
            <a:r>
              <a:rPr lang="zh-CN" altLang="en-US" smtClean="0">
                <a:latin typeface="Arial" charset="0"/>
              </a:rPr>
              <a:t>”</a:t>
            </a:r>
            <a:r>
              <a:rPr lang="zh-CN" altLang="en-US" smtClean="0"/>
              <a:t>工具组</a:t>
            </a:r>
            <a:r>
              <a:rPr lang="en-US" altLang="zh-CN" smtClean="0"/>
              <a:t>/</a:t>
            </a:r>
            <a:r>
              <a:rPr lang="en-US" altLang="zh-CN" smtClean="0">
                <a:latin typeface="Arial" charset="0"/>
              </a:rPr>
              <a:t>“</a:t>
            </a:r>
            <a:r>
              <a:rPr lang="zh-CN" altLang="en-US" smtClean="0"/>
              <a:t>打印区域</a:t>
            </a:r>
            <a:r>
              <a:rPr lang="zh-CN" altLang="en-US" smtClean="0">
                <a:latin typeface="Arial" charset="0"/>
              </a:rPr>
              <a:t>”</a:t>
            </a:r>
            <a:r>
              <a:rPr lang="zh-CN" altLang="en-US" smtClean="0"/>
              <a:t>命令即可。二是打开</a:t>
            </a:r>
            <a:r>
              <a:rPr lang="zh-CN" altLang="en-US" smtClean="0">
                <a:latin typeface="Arial" charset="0"/>
              </a:rPr>
              <a:t>“</a:t>
            </a:r>
            <a:r>
              <a:rPr lang="zh-CN" altLang="en-US" smtClean="0"/>
              <a:t>页面设子</a:t>
            </a:r>
            <a:r>
              <a:rPr lang="zh-CN" altLang="en-US" smtClean="0">
                <a:latin typeface="Arial" charset="0"/>
              </a:rPr>
              <a:t>”</a:t>
            </a:r>
            <a:r>
              <a:rPr lang="zh-CN" altLang="en-US" smtClean="0"/>
              <a:t>对话框，在</a:t>
            </a:r>
            <a:r>
              <a:rPr lang="zh-CN" altLang="en-US" smtClean="0">
                <a:latin typeface="Arial" charset="0"/>
              </a:rPr>
              <a:t>“</a:t>
            </a:r>
            <a:r>
              <a:rPr lang="zh-CN" altLang="en-US" smtClean="0"/>
              <a:t>工作表</a:t>
            </a:r>
            <a:r>
              <a:rPr lang="zh-CN" altLang="en-US" smtClean="0">
                <a:latin typeface="Arial" charset="0"/>
              </a:rPr>
              <a:t>”</a:t>
            </a:r>
            <a:r>
              <a:rPr lang="zh-CN" altLang="en-US" smtClean="0"/>
              <a:t>选项卡中的</a:t>
            </a:r>
            <a:r>
              <a:rPr lang="zh-CN" altLang="en-US" smtClean="0">
                <a:latin typeface="Arial" charset="0"/>
              </a:rPr>
              <a:t>“</a:t>
            </a:r>
            <a:r>
              <a:rPr lang="zh-CN" altLang="en-US" smtClean="0"/>
              <a:t>打印区域</a:t>
            </a:r>
            <a:r>
              <a:rPr lang="zh-CN" altLang="en-US" smtClean="0">
                <a:latin typeface="Arial" charset="0"/>
              </a:rPr>
              <a:t>”</a:t>
            </a:r>
            <a:r>
              <a:rPr lang="zh-CN" altLang="en-US" smtClean="0"/>
              <a:t>中选择需要打印的区域，确定即可。 </a:t>
            </a:r>
          </a:p>
        </p:txBody>
      </p:sp>
      <p:sp>
        <p:nvSpPr>
          <p:cNvPr id="138242" name="Rectangle 2"/>
          <p:cNvSpPr>
            <a:spLocks noGrp="1" noChangeArrowheads="1"/>
          </p:cNvSpPr>
          <p:nvPr>
            <p:ph type="title"/>
          </p:nvPr>
        </p:nvSpPr>
        <p:spPr/>
        <p:txBody>
          <a:bodyPr/>
          <a:lstStyle/>
          <a:p>
            <a:pPr eaLnBrk="1" fontAlgn="auto" hangingPunct="1">
              <a:spcAft>
                <a:spcPts val="0"/>
              </a:spcAft>
              <a:defRPr/>
            </a:pPr>
            <a:endParaRPr lang="zh-CN" altLang="en-US" smtClean="0"/>
          </a:p>
        </p:txBody>
      </p:sp>
      <p:sp>
        <p:nvSpPr>
          <p:cNvPr id="15974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AFFA872A-A892-445B-8F05-25BB1CE8039F}" type="datetime1">
              <a:rPr lang="zh-CN" altLang="en-US"/>
              <a:pPr eaLnBrk="1" hangingPunct="1"/>
              <a:t>2014-11-17</a:t>
            </a:fld>
            <a:endParaRPr lang="en-US" altLang="zh-CN"/>
          </a:p>
        </p:txBody>
      </p:sp>
      <p:sp>
        <p:nvSpPr>
          <p:cNvPr id="15974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8243">
                                            <p:txEl>
                                              <p:pRg st="0" end="0"/>
                                            </p:txEl>
                                          </p:spTgt>
                                        </p:tgtEl>
                                        <p:attrNameLst>
                                          <p:attrName>style.visibility</p:attrName>
                                        </p:attrNameLst>
                                      </p:cBhvr>
                                      <p:to>
                                        <p:strVal val="visible"/>
                                      </p:to>
                                    </p:set>
                                    <p:animEffect transition="in" filter="blinds(horizontal)">
                                      <p:cBhvr>
                                        <p:cTn id="7" dur="500"/>
                                        <p:tgtEl>
                                          <p:spTgt spid="1382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3"/>
          <p:cNvSpPr>
            <a:spLocks noGrp="1" noChangeArrowheads="1"/>
          </p:cNvSpPr>
          <p:nvPr>
            <p:ph idx="1"/>
          </p:nvPr>
        </p:nvSpPr>
        <p:spPr/>
        <p:txBody>
          <a:bodyPr/>
          <a:lstStyle/>
          <a:p>
            <a:pPr eaLnBrk="1" hangingPunct="1">
              <a:lnSpc>
                <a:spcPts val="2800"/>
              </a:lnSpc>
            </a:pPr>
            <a:r>
              <a:rPr lang="zh-CN" altLang="en-US" sz="2400" smtClean="0"/>
              <a:t>在数据库表格中，由于数据纪律的行数很多，向下滚动翻看时上面的标题行会显示不出来，这样会给用户造成很大的困扰，可以使用冻结窗格法使前面的标题行在记录滚动时固定不动，以本例中的员工档案信息工作表为例，若想使前两行保持不动，方法如下：</a:t>
            </a:r>
          </a:p>
          <a:p>
            <a:pPr eaLnBrk="1" hangingPunct="1">
              <a:lnSpc>
                <a:spcPts val="2800"/>
              </a:lnSpc>
            </a:pPr>
            <a:r>
              <a:rPr lang="zh-CN" altLang="en-US" sz="2400" smtClean="0"/>
              <a:t>将光标定位在第三行，选择</a:t>
            </a:r>
            <a:r>
              <a:rPr lang="zh-CN" altLang="en-US" sz="2400" smtClean="0">
                <a:latin typeface="Arial" charset="0"/>
              </a:rPr>
              <a:t>“</a:t>
            </a:r>
            <a:r>
              <a:rPr lang="zh-CN" altLang="en-US" sz="2400" smtClean="0"/>
              <a:t>视图</a:t>
            </a:r>
            <a:r>
              <a:rPr lang="zh-CN" altLang="en-US" sz="2400" smtClean="0">
                <a:latin typeface="Arial" charset="0"/>
              </a:rPr>
              <a:t>”</a:t>
            </a:r>
            <a:r>
              <a:rPr lang="zh-CN" altLang="en-US" sz="2400" smtClean="0"/>
              <a:t>功能区</a:t>
            </a:r>
            <a:r>
              <a:rPr lang="en-US" altLang="zh-CN" sz="2400" smtClean="0"/>
              <a:t>/</a:t>
            </a:r>
            <a:r>
              <a:rPr lang="en-US" altLang="zh-CN" sz="2400" smtClean="0">
                <a:latin typeface="Arial" charset="0"/>
              </a:rPr>
              <a:t>“</a:t>
            </a:r>
            <a:r>
              <a:rPr lang="zh-CN" altLang="en-US" sz="2400" smtClean="0"/>
              <a:t>窗口</a:t>
            </a:r>
            <a:r>
              <a:rPr lang="zh-CN" altLang="en-US" sz="2400" smtClean="0">
                <a:latin typeface="Arial" charset="0"/>
              </a:rPr>
              <a:t>”</a:t>
            </a:r>
            <a:r>
              <a:rPr lang="zh-CN" altLang="en-US" sz="2400" smtClean="0"/>
              <a:t>工具组</a:t>
            </a:r>
            <a:r>
              <a:rPr lang="en-US" altLang="zh-CN" sz="2400" smtClean="0"/>
              <a:t>/</a:t>
            </a:r>
            <a:r>
              <a:rPr lang="en-US" altLang="zh-CN" sz="2400" smtClean="0">
                <a:latin typeface="Arial" charset="0"/>
              </a:rPr>
              <a:t>“</a:t>
            </a:r>
            <a:r>
              <a:rPr lang="zh-CN" altLang="en-US" sz="2400" smtClean="0"/>
              <a:t>冻结窗格</a:t>
            </a:r>
            <a:r>
              <a:rPr lang="zh-CN" altLang="en-US" sz="2400" smtClean="0">
                <a:latin typeface="Arial" charset="0"/>
              </a:rPr>
              <a:t>”</a:t>
            </a:r>
            <a:r>
              <a:rPr lang="zh-CN" altLang="en-US" sz="2400" smtClean="0"/>
              <a:t>下拉列表中的</a:t>
            </a:r>
            <a:r>
              <a:rPr lang="zh-CN" altLang="en-US" sz="2400" smtClean="0">
                <a:latin typeface="Arial" charset="0"/>
              </a:rPr>
              <a:t>“</a:t>
            </a:r>
            <a:r>
              <a:rPr lang="zh-CN" altLang="en-US" sz="2400" smtClean="0"/>
              <a:t>冻结拆分窗格</a:t>
            </a:r>
            <a:r>
              <a:rPr lang="zh-CN" altLang="en-US" sz="2400" smtClean="0">
                <a:latin typeface="Arial" charset="0"/>
              </a:rPr>
              <a:t>”</a:t>
            </a:r>
            <a:r>
              <a:rPr lang="zh-CN" altLang="en-US" sz="2400" smtClean="0"/>
              <a:t>命令，如图</a:t>
            </a:r>
            <a:r>
              <a:rPr lang="en-US" altLang="zh-CN" sz="2400" smtClean="0"/>
              <a:t>4-83</a:t>
            </a:r>
            <a:r>
              <a:rPr lang="zh-CN" altLang="en-US" sz="2400" smtClean="0"/>
              <a:t>所示，结果就会将前两行的框架冻结，这时向下滚动时前两行的标题和字段名就会固定。</a:t>
            </a:r>
          </a:p>
          <a:p>
            <a:pPr eaLnBrk="1" hangingPunct="1">
              <a:lnSpc>
                <a:spcPts val="2800"/>
              </a:lnSpc>
            </a:pPr>
            <a:r>
              <a:rPr lang="zh-CN" altLang="en-US" sz="2400" smtClean="0"/>
              <a:t>如果想取消冻结窗格，则在下拉列表中选择</a:t>
            </a:r>
            <a:r>
              <a:rPr lang="zh-CN" altLang="en-US" sz="2400" smtClean="0">
                <a:latin typeface="Arial" charset="0"/>
              </a:rPr>
              <a:t>“</a:t>
            </a:r>
            <a:r>
              <a:rPr lang="zh-CN" altLang="en-US" sz="2400" smtClean="0"/>
              <a:t>取消冻结拆分窗格</a:t>
            </a:r>
            <a:r>
              <a:rPr lang="zh-CN" altLang="en-US" sz="2400" smtClean="0">
                <a:latin typeface="Arial" charset="0"/>
              </a:rPr>
              <a:t>”</a:t>
            </a:r>
            <a:r>
              <a:rPr lang="zh-CN" altLang="en-US" sz="2400" smtClean="0"/>
              <a:t>，如图</a:t>
            </a:r>
            <a:r>
              <a:rPr lang="en-US" altLang="zh-CN" sz="2400" smtClean="0"/>
              <a:t>4-84</a:t>
            </a:r>
            <a:r>
              <a:rPr lang="zh-CN" altLang="en-US" sz="2400" smtClean="0"/>
              <a:t>所示，就可将工作表恢复成冻结窗格以前的状态。</a:t>
            </a:r>
          </a:p>
        </p:txBody>
      </p:sp>
      <p:sp>
        <p:nvSpPr>
          <p:cNvPr id="195586"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smtClean="0"/>
              <a:t>8</a:t>
            </a:r>
            <a:r>
              <a:rPr lang="zh-CN" altLang="en-US" sz="4000" smtClean="0"/>
              <a:t>．冻结窗格</a:t>
            </a:r>
            <a:br>
              <a:rPr lang="zh-CN" altLang="en-US" sz="4000" smtClean="0"/>
            </a:br>
            <a:endParaRPr lang="zh-CN" altLang="en-US" sz="4000" smtClean="0"/>
          </a:p>
        </p:txBody>
      </p:sp>
      <p:sp>
        <p:nvSpPr>
          <p:cNvPr id="16077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C6CA7BBC-DEB5-437E-8D4E-225680A6E908}" type="datetime1">
              <a:rPr lang="zh-CN" altLang="en-US"/>
              <a:pPr eaLnBrk="1" hangingPunct="1"/>
              <a:t>2014-11-17</a:t>
            </a:fld>
            <a:endParaRPr lang="en-US" altLang="zh-CN"/>
          </a:p>
        </p:txBody>
      </p:sp>
      <p:sp>
        <p:nvSpPr>
          <p:cNvPr id="16077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9267">
                                            <p:txEl>
                                              <p:pRg st="0" end="0"/>
                                            </p:txEl>
                                          </p:spTgt>
                                        </p:tgtEl>
                                        <p:attrNameLst>
                                          <p:attrName>style.visibility</p:attrName>
                                        </p:attrNameLst>
                                      </p:cBhvr>
                                      <p:to>
                                        <p:strVal val="visible"/>
                                      </p:to>
                                    </p:set>
                                    <p:animEffect transition="in" filter="blinds(horizontal)">
                                      <p:cBhvr>
                                        <p:cTn id="7" dur="500"/>
                                        <p:tgtEl>
                                          <p:spTgt spid="1392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9267">
                                            <p:txEl>
                                              <p:pRg st="1" end="1"/>
                                            </p:txEl>
                                          </p:spTgt>
                                        </p:tgtEl>
                                        <p:attrNameLst>
                                          <p:attrName>style.visibility</p:attrName>
                                        </p:attrNameLst>
                                      </p:cBhvr>
                                      <p:to>
                                        <p:strVal val="visible"/>
                                      </p:to>
                                    </p:set>
                                    <p:animEffect transition="in" filter="blinds(horizontal)">
                                      <p:cBhvr>
                                        <p:cTn id="12" dur="500"/>
                                        <p:tgtEl>
                                          <p:spTgt spid="13926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39267">
                                            <p:txEl>
                                              <p:pRg st="2" end="2"/>
                                            </p:txEl>
                                          </p:spTgt>
                                        </p:tgtEl>
                                        <p:attrNameLst>
                                          <p:attrName>style.visibility</p:attrName>
                                        </p:attrNameLst>
                                      </p:cBhvr>
                                      <p:to>
                                        <p:strVal val="visible"/>
                                      </p:to>
                                    </p:set>
                                    <p:animEffect transition="in" filter="blinds(horizontal)">
                                      <p:cBhvr>
                                        <p:cTn id="17" dur="500"/>
                                        <p:tgtEl>
                                          <p:spTgt spid="1392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1"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2273300"/>
            <a:ext cx="8229600" cy="2941638"/>
          </a:xfrm>
          <a:noFill/>
        </p:spPr>
      </p:pic>
      <p:sp>
        <p:nvSpPr>
          <p:cNvPr id="140290" name="Rectangle 2"/>
          <p:cNvSpPr>
            <a:spLocks noGrp="1" noChangeArrowheads="1"/>
          </p:cNvSpPr>
          <p:nvPr>
            <p:ph type="title"/>
          </p:nvPr>
        </p:nvSpPr>
        <p:spPr/>
        <p:txBody>
          <a:bodyPr/>
          <a:lstStyle/>
          <a:p>
            <a:pPr eaLnBrk="1" fontAlgn="auto" hangingPunct="1">
              <a:spcAft>
                <a:spcPts val="0"/>
              </a:spcAft>
              <a:defRPr/>
            </a:pPr>
            <a:r>
              <a:rPr lang="zh-CN" altLang="en-US" smtClean="0"/>
              <a:t>图</a:t>
            </a:r>
            <a:r>
              <a:rPr lang="en-US" altLang="zh-CN" smtClean="0"/>
              <a:t>4-84  </a:t>
            </a:r>
            <a:r>
              <a:rPr lang="zh-CN" altLang="en-US" smtClean="0"/>
              <a:t>取消冻结窗格 </a:t>
            </a:r>
          </a:p>
        </p:txBody>
      </p:sp>
      <p:sp>
        <p:nvSpPr>
          <p:cNvPr id="16179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FC689A7B-F9E3-4BA1-BD9C-6879B305C24A}" type="datetime1">
              <a:rPr lang="zh-CN" altLang="en-US"/>
              <a:pPr eaLnBrk="1" hangingPunct="1"/>
              <a:t>2014-11-17</a:t>
            </a:fld>
            <a:endParaRPr lang="en-US" altLang="zh-CN"/>
          </a:p>
        </p:txBody>
      </p:sp>
      <p:sp>
        <p:nvSpPr>
          <p:cNvPr id="16179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0291"/>
                                        </p:tgtEl>
                                        <p:attrNameLst>
                                          <p:attrName>style.visibility</p:attrName>
                                        </p:attrNameLst>
                                      </p:cBhvr>
                                      <p:to>
                                        <p:strVal val="visible"/>
                                      </p:to>
                                    </p:set>
                                    <p:animEffect transition="in" filter="blinds(horizontal)">
                                      <p:cBhvr>
                                        <p:cTn id="7" dur="500"/>
                                        <p:tgtEl>
                                          <p:spTgt spid="140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5" name="Rectangle 3"/>
          <p:cNvSpPr>
            <a:spLocks noGrp="1" noChangeArrowheads="1"/>
          </p:cNvSpPr>
          <p:nvPr>
            <p:ph idx="1"/>
          </p:nvPr>
        </p:nvSpPr>
        <p:spPr/>
        <p:txBody>
          <a:bodyPr/>
          <a:lstStyle/>
          <a:p>
            <a:pPr eaLnBrk="1" hangingPunct="1">
              <a:lnSpc>
                <a:spcPts val="2800"/>
              </a:lnSpc>
            </a:pPr>
            <a:r>
              <a:rPr lang="zh-CN" altLang="en-US" sz="2400" smtClean="0"/>
              <a:t>本章介绍了利用</a:t>
            </a:r>
            <a:r>
              <a:rPr lang="en-US" altLang="zh-CN" sz="2400" smtClean="0"/>
              <a:t>Office</a:t>
            </a:r>
            <a:r>
              <a:rPr lang="zh-CN" altLang="en-US" sz="2400" smtClean="0"/>
              <a:t>组件中</a:t>
            </a:r>
            <a:r>
              <a:rPr lang="en-US" altLang="zh-CN" sz="2400" smtClean="0"/>
              <a:t>Word</a:t>
            </a:r>
            <a:r>
              <a:rPr lang="zh-CN" altLang="en-US" sz="2400" smtClean="0"/>
              <a:t>文档处理软件和</a:t>
            </a:r>
            <a:r>
              <a:rPr lang="en-US" altLang="zh-CN" sz="2400" smtClean="0"/>
              <a:t>Excel</a:t>
            </a:r>
            <a:r>
              <a:rPr lang="zh-CN" altLang="en-US" sz="2400" smtClean="0"/>
              <a:t>电子表格制作软件实现办公中常用表格的制作。此外，在本章中介绍了编辑宏制作工资条的方法。掌握一些宏知识也是必要的，通过编写</a:t>
            </a:r>
            <a:r>
              <a:rPr lang="en-US" altLang="zh-CN" sz="2400" smtClean="0"/>
              <a:t>Visual Basic</a:t>
            </a:r>
            <a:r>
              <a:rPr lang="zh-CN" altLang="en-US" sz="2400" smtClean="0"/>
              <a:t>命令代码，可以开发出一些小工具，拓展</a:t>
            </a:r>
            <a:r>
              <a:rPr lang="en-US" altLang="zh-CN" sz="2400" smtClean="0"/>
              <a:t>Excel</a:t>
            </a:r>
            <a:r>
              <a:rPr lang="zh-CN" altLang="en-US" sz="2400" smtClean="0"/>
              <a:t>的功能，方便工作。</a:t>
            </a:r>
          </a:p>
        </p:txBody>
      </p:sp>
      <p:sp>
        <p:nvSpPr>
          <p:cNvPr id="197634" name="Rectangle 2"/>
          <p:cNvSpPr>
            <a:spLocks noGrp="1" noChangeArrowheads="1"/>
          </p:cNvSpPr>
          <p:nvPr>
            <p:ph type="title"/>
          </p:nvPr>
        </p:nvSpPr>
        <p:spPr/>
        <p:txBody>
          <a:bodyPr>
            <a:normAutofit fontScale="90000"/>
          </a:bodyPr>
          <a:lstStyle/>
          <a:p>
            <a:pPr eaLnBrk="1" fontAlgn="auto" hangingPunct="1">
              <a:spcAft>
                <a:spcPts val="0"/>
              </a:spcAft>
              <a:defRPr/>
            </a:pPr>
            <a:r>
              <a:rPr lang="zh-CN" altLang="en-US" sz="4000" smtClean="0"/>
              <a:t>本章小结</a:t>
            </a:r>
            <a:br>
              <a:rPr lang="zh-CN" altLang="en-US" sz="4000" smtClean="0"/>
            </a:br>
            <a:endParaRPr lang="zh-CN" altLang="en-US" sz="4000" smtClean="0"/>
          </a:p>
        </p:txBody>
      </p:sp>
      <p:sp>
        <p:nvSpPr>
          <p:cNvPr id="16282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4B7E0C7C-2CA6-4F6A-8949-C3C939FF0EA3}" type="datetime1">
              <a:rPr lang="zh-CN" altLang="en-US"/>
              <a:pPr eaLnBrk="1" hangingPunct="1"/>
              <a:t>2014-11-17</a:t>
            </a:fld>
            <a:endParaRPr lang="en-US" altLang="zh-CN"/>
          </a:p>
        </p:txBody>
      </p:sp>
      <p:sp>
        <p:nvSpPr>
          <p:cNvPr id="16282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1315">
                                            <p:txEl>
                                              <p:pRg st="0" end="0"/>
                                            </p:txEl>
                                          </p:spTgt>
                                        </p:tgtEl>
                                        <p:attrNameLst>
                                          <p:attrName>style.visibility</p:attrName>
                                        </p:attrNameLst>
                                      </p:cBhvr>
                                      <p:to>
                                        <p:strVal val="visible"/>
                                      </p:to>
                                    </p:set>
                                    <p:animEffect transition="in" filter="blinds(horizontal)">
                                      <p:cBhvr>
                                        <p:cTn id="7" dur="500"/>
                                        <p:tgtEl>
                                          <p:spTgt spid="1413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内容占位符 2"/>
          <p:cNvSpPr>
            <a:spLocks noGrp="1"/>
          </p:cNvSpPr>
          <p:nvPr>
            <p:ph idx="1"/>
          </p:nvPr>
        </p:nvSpPr>
        <p:spPr/>
        <p:txBody>
          <a:bodyPr/>
          <a:lstStyle/>
          <a:p>
            <a:pPr eaLnBrk="1" hangingPunct="1"/>
            <a:r>
              <a:rPr lang="zh-CN" altLang="zh-CN" sz="2800" smtClean="0"/>
              <a:t>实训一</a:t>
            </a:r>
            <a:r>
              <a:rPr lang="en-US" altLang="zh-CN" sz="2800" smtClean="0"/>
              <a:t>  </a:t>
            </a:r>
            <a:r>
              <a:rPr lang="zh-CN" altLang="zh-CN" sz="2800" smtClean="0"/>
              <a:t>制作一张转账凭证</a:t>
            </a:r>
            <a:endParaRPr lang="en-US" altLang="zh-CN" sz="2800" smtClean="0"/>
          </a:p>
          <a:p>
            <a:pPr eaLnBrk="1" hangingPunct="1"/>
            <a:r>
              <a:rPr lang="zh-CN" altLang="zh-CN" sz="2800" smtClean="0"/>
              <a:t>实训二</a:t>
            </a:r>
            <a:r>
              <a:rPr lang="en-US" altLang="zh-CN" sz="2800" smtClean="0"/>
              <a:t>  </a:t>
            </a:r>
            <a:r>
              <a:rPr lang="zh-CN" altLang="zh-CN" sz="2800" smtClean="0"/>
              <a:t>制作学生成绩统计表格和图表</a:t>
            </a:r>
            <a:endParaRPr lang="en-US" altLang="zh-CN" sz="2800" smtClean="0"/>
          </a:p>
          <a:p>
            <a:pPr eaLnBrk="1" hangingPunct="1"/>
            <a:r>
              <a:rPr lang="zh-CN" altLang="zh-CN" sz="2800" smtClean="0"/>
              <a:t>实训三</a:t>
            </a:r>
            <a:r>
              <a:rPr lang="en-US" altLang="zh-CN" sz="2800" smtClean="0"/>
              <a:t>  </a:t>
            </a:r>
            <a:r>
              <a:rPr lang="zh-CN" altLang="zh-CN" sz="2800" smtClean="0"/>
              <a:t>制作员工档案工资管理表</a:t>
            </a:r>
          </a:p>
          <a:p>
            <a:pPr eaLnBrk="1" hangingPunct="1"/>
            <a:endParaRPr lang="zh-CN" altLang="zh-CN" b="1" smtClean="0"/>
          </a:p>
          <a:p>
            <a:pPr eaLnBrk="1" hangingPunct="1"/>
            <a:endParaRPr lang="zh-CN" altLang="zh-CN" b="1" smtClean="0"/>
          </a:p>
        </p:txBody>
      </p:sp>
      <p:sp>
        <p:nvSpPr>
          <p:cNvPr id="142338" name="标题 1"/>
          <p:cNvSpPr>
            <a:spLocks noGrp="1"/>
          </p:cNvSpPr>
          <p:nvPr>
            <p:ph type="title"/>
          </p:nvPr>
        </p:nvSpPr>
        <p:spPr/>
        <p:txBody>
          <a:bodyPr/>
          <a:lstStyle/>
          <a:p>
            <a:pPr eaLnBrk="1" fontAlgn="auto" hangingPunct="1">
              <a:spcAft>
                <a:spcPts val="0"/>
              </a:spcAft>
              <a:defRPr/>
            </a:pPr>
            <a:r>
              <a:rPr lang="zh-CN" altLang="en-US" smtClean="0"/>
              <a:t>实训</a:t>
            </a:r>
          </a:p>
        </p:txBody>
      </p:sp>
      <p:sp>
        <p:nvSpPr>
          <p:cNvPr id="16384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5612F874-CE43-4F0E-B7DE-B04DA8119F8E}" type="datetime1">
              <a:rPr lang="zh-CN" altLang="en-US"/>
              <a:pPr eaLnBrk="1" hangingPunct="1"/>
              <a:t>2014-11-17</a:t>
            </a:fld>
            <a:endParaRPr lang="en-US" altLang="zh-CN"/>
          </a:p>
        </p:txBody>
      </p:sp>
      <p:sp>
        <p:nvSpPr>
          <p:cNvPr id="16384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2339">
                                            <p:txEl>
                                              <p:pRg st="0" end="0"/>
                                            </p:txEl>
                                          </p:spTgt>
                                        </p:tgtEl>
                                        <p:attrNameLst>
                                          <p:attrName>style.visibility</p:attrName>
                                        </p:attrNameLst>
                                      </p:cBhvr>
                                      <p:to>
                                        <p:strVal val="visible"/>
                                      </p:to>
                                    </p:set>
                                    <p:animEffect transition="in" filter="blinds(horizontal)">
                                      <p:cBhvr>
                                        <p:cTn id="7" dur="500"/>
                                        <p:tgtEl>
                                          <p:spTgt spid="14233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42339">
                                            <p:txEl>
                                              <p:pRg st="1" end="1"/>
                                            </p:txEl>
                                          </p:spTgt>
                                        </p:tgtEl>
                                        <p:attrNameLst>
                                          <p:attrName>style.visibility</p:attrName>
                                        </p:attrNameLst>
                                      </p:cBhvr>
                                      <p:to>
                                        <p:strVal val="visible"/>
                                      </p:to>
                                    </p:set>
                                    <p:animEffect transition="in" filter="blinds(horizontal)">
                                      <p:cBhvr>
                                        <p:cTn id="12" dur="500"/>
                                        <p:tgtEl>
                                          <p:spTgt spid="14233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42339">
                                            <p:txEl>
                                              <p:pRg st="2" end="2"/>
                                            </p:txEl>
                                          </p:spTgt>
                                        </p:tgtEl>
                                        <p:attrNameLst>
                                          <p:attrName>style.visibility</p:attrName>
                                        </p:attrNameLst>
                                      </p:cBhvr>
                                      <p:to>
                                        <p:strVal val="visible"/>
                                      </p:to>
                                    </p:set>
                                    <p:animEffect transition="in" filter="blinds(horizontal)">
                                      <p:cBhvr>
                                        <p:cTn id="17" dur="500"/>
                                        <p:tgtEl>
                                          <p:spTgt spid="1423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468313" y="1628775"/>
            <a:ext cx="8229600" cy="4525963"/>
          </a:xfrm>
        </p:spPr>
        <p:txBody>
          <a:bodyPr/>
          <a:lstStyle/>
          <a:p>
            <a:pPr eaLnBrk="1" hangingPunct="1">
              <a:lnSpc>
                <a:spcPct val="80000"/>
              </a:lnSpc>
            </a:pPr>
            <a:r>
              <a:rPr lang="en-US" altLang="zh-CN" sz="2800" smtClean="0"/>
              <a:t>1</a:t>
            </a:r>
            <a:r>
              <a:rPr lang="zh-CN" altLang="en-US" sz="2800" smtClean="0"/>
              <a:t>．表格框架的建立与编辑</a:t>
            </a:r>
          </a:p>
          <a:p>
            <a:pPr eaLnBrk="1" hangingPunct="1">
              <a:lnSpc>
                <a:spcPct val="80000"/>
              </a:lnSpc>
              <a:buFont typeface="Wingdings" pitchFamily="2" charset="2"/>
              <a:buChar char="Ø"/>
            </a:pPr>
            <a:r>
              <a:rPr lang="zh-CN" altLang="en-US" sz="2800" smtClean="0"/>
              <a:t>在</a:t>
            </a:r>
            <a:r>
              <a:rPr lang="en-US" altLang="zh-CN" sz="2800" smtClean="0"/>
              <a:t>Word</a:t>
            </a:r>
            <a:r>
              <a:rPr lang="zh-CN" altLang="en-US" sz="2800" smtClean="0"/>
              <a:t>中建立表格框架有两种方法：插入表格和绘制表格。</a:t>
            </a:r>
          </a:p>
          <a:p>
            <a:pPr eaLnBrk="1" hangingPunct="1">
              <a:lnSpc>
                <a:spcPct val="80000"/>
              </a:lnSpc>
              <a:buFont typeface="Wingdings" pitchFamily="2" charset="2"/>
              <a:buChar char="Ø"/>
            </a:pPr>
            <a:r>
              <a:rPr lang="zh-CN" altLang="en-US" sz="2800" smtClean="0"/>
              <a:t>在本例复杂表格的制作中，综合使用了两种方法。首先利用插入表格方法制作总体框架，确定表格的行列数，然后再使用绘制表格方法进行表格的复杂制作。</a:t>
            </a:r>
          </a:p>
          <a:p>
            <a:pPr eaLnBrk="1" hangingPunct="1">
              <a:lnSpc>
                <a:spcPct val="80000"/>
              </a:lnSpc>
              <a:buFont typeface="Wingdings" pitchFamily="2" charset="2"/>
              <a:buChar char="Ø"/>
            </a:pPr>
            <a:r>
              <a:rPr lang="zh-CN" altLang="en-US" sz="2800" smtClean="0"/>
              <a:t>修改表格框架可利用</a:t>
            </a:r>
            <a:r>
              <a:rPr lang="zh-CN" altLang="en-US" sz="2800" smtClean="0">
                <a:latin typeface="Arial" charset="0"/>
              </a:rPr>
              <a:t>“</a:t>
            </a:r>
            <a:r>
              <a:rPr lang="zh-CN" altLang="en-US" sz="2800" smtClean="0"/>
              <a:t>布局</a:t>
            </a:r>
            <a:r>
              <a:rPr lang="zh-CN" altLang="en-US" sz="2800" smtClean="0">
                <a:latin typeface="Arial" charset="0"/>
              </a:rPr>
              <a:t>”</a:t>
            </a:r>
            <a:r>
              <a:rPr lang="zh-CN" altLang="en-US" sz="2800" smtClean="0"/>
              <a:t>功能区</a:t>
            </a:r>
            <a:r>
              <a:rPr lang="en-US" altLang="zh-CN" sz="2800" smtClean="0"/>
              <a:t>/</a:t>
            </a:r>
            <a:r>
              <a:rPr lang="en-US" altLang="zh-CN" sz="2800" smtClean="0">
                <a:latin typeface="Arial" charset="0"/>
              </a:rPr>
              <a:t>“</a:t>
            </a:r>
            <a:r>
              <a:rPr lang="zh-CN" altLang="en-US" sz="2800" smtClean="0"/>
              <a:t>行和列</a:t>
            </a:r>
            <a:r>
              <a:rPr lang="zh-CN" altLang="en-US" sz="2800" smtClean="0">
                <a:latin typeface="Arial" charset="0"/>
              </a:rPr>
              <a:t>”</a:t>
            </a:r>
            <a:r>
              <a:rPr lang="zh-CN" altLang="en-US" sz="2800" smtClean="0"/>
              <a:t>工具组中的插入行或列功能以及</a:t>
            </a:r>
            <a:r>
              <a:rPr lang="zh-CN" altLang="en-US" sz="2800" smtClean="0">
                <a:latin typeface="Arial" charset="0"/>
              </a:rPr>
              <a:t>“</a:t>
            </a:r>
            <a:r>
              <a:rPr lang="zh-CN" altLang="en-US" sz="2800" smtClean="0"/>
              <a:t>合并</a:t>
            </a:r>
            <a:r>
              <a:rPr lang="zh-CN" altLang="en-US" sz="2800" smtClean="0">
                <a:latin typeface="Arial" charset="0"/>
              </a:rPr>
              <a:t>”</a:t>
            </a:r>
            <a:r>
              <a:rPr lang="zh-CN" altLang="en-US" sz="2800" smtClean="0"/>
              <a:t>工具组中的</a:t>
            </a:r>
            <a:r>
              <a:rPr lang="zh-CN" altLang="en-US" sz="2800" smtClean="0">
                <a:latin typeface="Arial" charset="0"/>
              </a:rPr>
              <a:t>“</a:t>
            </a:r>
            <a:r>
              <a:rPr lang="zh-CN" altLang="en-US" sz="2800" smtClean="0"/>
              <a:t>合并单元格</a:t>
            </a:r>
            <a:r>
              <a:rPr lang="zh-CN" altLang="en-US" sz="2800" smtClean="0">
                <a:latin typeface="Arial" charset="0"/>
              </a:rPr>
              <a:t>”</a:t>
            </a:r>
            <a:r>
              <a:rPr lang="zh-CN" altLang="en-US" sz="2800" smtClean="0"/>
              <a:t>和</a:t>
            </a:r>
            <a:r>
              <a:rPr lang="zh-CN" altLang="en-US" sz="2800" smtClean="0">
                <a:latin typeface="Arial" charset="0"/>
              </a:rPr>
              <a:t>“</a:t>
            </a:r>
            <a:r>
              <a:rPr lang="zh-CN" altLang="en-US" sz="2800" smtClean="0"/>
              <a:t>拆分单元格</a:t>
            </a:r>
            <a:r>
              <a:rPr lang="zh-CN" altLang="en-US" sz="2800" smtClean="0">
                <a:latin typeface="Arial" charset="0"/>
              </a:rPr>
              <a:t>”</a:t>
            </a:r>
            <a:r>
              <a:rPr lang="zh-CN" altLang="en-US" sz="2800" smtClean="0"/>
              <a:t>命令进行单元格的合并与拆分，提高建立表格框架的效率。</a:t>
            </a:r>
          </a:p>
        </p:txBody>
      </p:sp>
      <p:sp>
        <p:nvSpPr>
          <p:cNvPr id="50178"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dirty="0" smtClean="0"/>
              <a:t/>
            </a:r>
            <a:br>
              <a:rPr lang="en-US" altLang="zh-CN" sz="4000" dirty="0" smtClean="0"/>
            </a:br>
            <a:r>
              <a:rPr lang="en-US" altLang="zh-CN" sz="4000" dirty="0" smtClean="0"/>
              <a:t>4.2.3  </a:t>
            </a:r>
            <a:r>
              <a:rPr lang="zh-CN" altLang="en-US" sz="4000" dirty="0" smtClean="0"/>
              <a:t>主要知识点</a:t>
            </a:r>
            <a:br>
              <a:rPr lang="zh-CN" altLang="en-US" sz="4000" dirty="0" smtClean="0"/>
            </a:br>
            <a:endParaRPr lang="zh-CN" altLang="en-US" sz="4000" dirty="0" smtClean="0"/>
          </a:p>
        </p:txBody>
      </p:sp>
      <p:sp>
        <p:nvSpPr>
          <p:cNvPr id="3686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2D8F2C04-81F1-40D9-B109-82729F678695}" type="datetime1">
              <a:rPr lang="zh-CN" altLang="en-US"/>
              <a:pPr eaLnBrk="1" hangingPunct="1"/>
              <a:t>2014-11-17</a:t>
            </a:fld>
            <a:endParaRPr lang="en-US" altLang="zh-CN"/>
          </a:p>
        </p:txBody>
      </p:sp>
      <p:sp>
        <p:nvSpPr>
          <p:cNvPr id="3686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blinds(horizontal)">
                                      <p:cBhvr>
                                        <p:cTn id="7" dur="500"/>
                                        <p:tgtEl>
                                          <p:spTgt spid="153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5363">
                                            <p:txEl>
                                              <p:pRg st="1" end="1"/>
                                            </p:txEl>
                                          </p:spTgt>
                                        </p:tgtEl>
                                        <p:attrNameLst>
                                          <p:attrName>style.visibility</p:attrName>
                                        </p:attrNameLst>
                                      </p:cBhvr>
                                      <p:to>
                                        <p:strVal val="visible"/>
                                      </p:to>
                                    </p:set>
                                    <p:animEffect transition="in" filter="blinds(horizontal)">
                                      <p:cBhvr>
                                        <p:cTn id="12" dur="500"/>
                                        <p:tgtEl>
                                          <p:spTgt spid="1536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5363">
                                            <p:txEl>
                                              <p:pRg st="2" end="2"/>
                                            </p:txEl>
                                          </p:spTgt>
                                        </p:tgtEl>
                                        <p:attrNameLst>
                                          <p:attrName>style.visibility</p:attrName>
                                        </p:attrNameLst>
                                      </p:cBhvr>
                                      <p:to>
                                        <p:strVal val="visible"/>
                                      </p:to>
                                    </p:set>
                                    <p:animEffect transition="in" filter="blinds(horizontal)">
                                      <p:cBhvr>
                                        <p:cTn id="17" dur="500"/>
                                        <p:tgtEl>
                                          <p:spTgt spid="1536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5363">
                                            <p:txEl>
                                              <p:pRg st="3" end="3"/>
                                            </p:txEl>
                                          </p:spTgt>
                                        </p:tgtEl>
                                        <p:attrNameLst>
                                          <p:attrName>style.visibility</p:attrName>
                                        </p:attrNameLst>
                                      </p:cBhvr>
                                      <p:to>
                                        <p:strVal val="visible"/>
                                      </p:to>
                                    </p:set>
                                    <p:animEffect transition="in" filter="blinds(horizontal)">
                                      <p:cBhvr>
                                        <p:cTn id="22" dur="500"/>
                                        <p:tgtEl>
                                          <p:spTgt spid="1536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pPr eaLnBrk="1" hangingPunct="1">
              <a:buFont typeface="Wingdings" pitchFamily="2" charset="2"/>
              <a:buChar char="Ø"/>
            </a:pPr>
            <a:r>
              <a:rPr lang="zh-CN" altLang="en-US" sz="2800" smtClean="0"/>
              <a:t>表格框架建立好之后，除了按要求输入文字、数字等内容之外，还可以插入符号、编号、图片、日期和时间、超链接等对象。</a:t>
            </a:r>
          </a:p>
          <a:p>
            <a:pPr eaLnBrk="1" hangingPunct="1">
              <a:buFont typeface="Wingdings" pitchFamily="2" charset="2"/>
              <a:buChar char="Ø"/>
            </a:pPr>
            <a:r>
              <a:rPr lang="zh-CN" altLang="en-US" sz="2800" smtClean="0"/>
              <a:t>文本在移动和复制时，可以利用</a:t>
            </a:r>
            <a:r>
              <a:rPr lang="zh-CN" altLang="en-US" sz="2800" smtClean="0">
                <a:latin typeface="Arial" charset="0"/>
              </a:rPr>
              <a:t>“</a:t>
            </a:r>
            <a:r>
              <a:rPr lang="zh-CN" altLang="en-US" sz="2800" smtClean="0"/>
              <a:t>开始</a:t>
            </a:r>
            <a:r>
              <a:rPr lang="zh-CN" altLang="en-US" sz="2800" smtClean="0">
                <a:latin typeface="Arial" charset="0"/>
              </a:rPr>
              <a:t>”</a:t>
            </a:r>
            <a:r>
              <a:rPr lang="zh-CN" altLang="en-US" sz="2800" smtClean="0"/>
              <a:t>功能区中的</a:t>
            </a:r>
            <a:r>
              <a:rPr lang="zh-CN" altLang="en-US" sz="2800" smtClean="0">
                <a:latin typeface="Arial" charset="0"/>
              </a:rPr>
              <a:t>“</a:t>
            </a:r>
            <a:r>
              <a:rPr lang="zh-CN" altLang="en-US" sz="2800" smtClean="0"/>
              <a:t>剪切</a:t>
            </a:r>
            <a:r>
              <a:rPr lang="zh-CN" altLang="en-US" sz="2800" smtClean="0">
                <a:latin typeface="Arial" charset="0"/>
              </a:rPr>
              <a:t>”</a:t>
            </a:r>
            <a:r>
              <a:rPr lang="zh-CN" altLang="en-US" sz="2800" smtClean="0"/>
              <a:t>、</a:t>
            </a:r>
            <a:r>
              <a:rPr lang="zh-CN" altLang="en-US" sz="2800" smtClean="0">
                <a:latin typeface="Arial" charset="0"/>
              </a:rPr>
              <a:t>“</a:t>
            </a:r>
            <a:r>
              <a:rPr lang="zh-CN" altLang="en-US" sz="2800" smtClean="0"/>
              <a:t>复制</a:t>
            </a:r>
            <a:r>
              <a:rPr lang="zh-CN" altLang="en-US" sz="2800" smtClean="0">
                <a:latin typeface="Arial" charset="0"/>
              </a:rPr>
              <a:t>”</a:t>
            </a:r>
            <a:r>
              <a:rPr lang="zh-CN" altLang="en-US" sz="2800" smtClean="0"/>
              <a:t>、</a:t>
            </a:r>
            <a:r>
              <a:rPr lang="zh-CN" altLang="en-US" sz="2800" smtClean="0">
                <a:latin typeface="Arial" charset="0"/>
              </a:rPr>
              <a:t>“</a:t>
            </a:r>
            <a:r>
              <a:rPr lang="zh-CN" altLang="en-US" sz="2800" smtClean="0"/>
              <a:t>粘贴</a:t>
            </a:r>
            <a:r>
              <a:rPr lang="zh-CN" altLang="en-US" sz="2800" smtClean="0">
                <a:latin typeface="Arial" charset="0"/>
              </a:rPr>
              <a:t>”</a:t>
            </a:r>
            <a:r>
              <a:rPr lang="zh-CN" altLang="en-US" sz="2800" smtClean="0"/>
              <a:t>命令实现，也可以通过鼠标拖动的方法实现。利用鼠标拖动的方法为：如果移动文本，可将选定内容直接拖动到目标单元格；如果复制文本，则在按住</a:t>
            </a:r>
            <a:r>
              <a:rPr lang="en-US" altLang="zh-CN" sz="2800" smtClean="0"/>
              <a:t>【Ctrl】</a:t>
            </a:r>
            <a:r>
              <a:rPr lang="zh-CN" altLang="en-US" sz="2800" smtClean="0"/>
              <a:t>键的同时将选定内容拖动到目标单元格。</a:t>
            </a:r>
          </a:p>
        </p:txBody>
      </p:sp>
      <p:sp>
        <p:nvSpPr>
          <p:cNvPr id="53250"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dirty="0" smtClean="0"/>
              <a:t/>
            </a:r>
            <a:br>
              <a:rPr lang="en-US" altLang="zh-CN" sz="4000" dirty="0" smtClean="0"/>
            </a:br>
            <a:r>
              <a:rPr lang="en-US" altLang="zh-CN" sz="4000" dirty="0" smtClean="0"/>
              <a:t>2</a:t>
            </a:r>
            <a:r>
              <a:rPr lang="zh-CN" altLang="en-US" sz="4000" dirty="0" smtClean="0"/>
              <a:t>．表格内容的输入与编辑</a:t>
            </a:r>
            <a:br>
              <a:rPr lang="zh-CN" altLang="en-US" sz="4000" dirty="0" smtClean="0"/>
            </a:br>
            <a:endParaRPr lang="zh-CN" altLang="en-US" sz="4000" dirty="0" smtClean="0"/>
          </a:p>
        </p:txBody>
      </p:sp>
      <p:sp>
        <p:nvSpPr>
          <p:cNvPr id="3789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681AA242-581E-4675-BB54-92365CE6E3AD}" type="datetime1">
              <a:rPr lang="zh-CN" altLang="en-US"/>
              <a:pPr eaLnBrk="1" hangingPunct="1"/>
              <a:t>2014-11-17</a:t>
            </a:fld>
            <a:endParaRPr lang="en-US" altLang="zh-CN"/>
          </a:p>
        </p:txBody>
      </p:sp>
      <p:sp>
        <p:nvSpPr>
          <p:cNvPr id="3789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blinds(horizontal)">
                                      <p:cBhvr>
                                        <p:cTn id="7" dur="500"/>
                                        <p:tgtEl>
                                          <p:spTgt spid="163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Effect transition="in" filter="blinds(horizontal)">
                                      <p:cBhvr>
                                        <p:cTn id="12" dur="500"/>
                                        <p:tgtEl>
                                          <p:spTgt spid="1638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p:txBody>
          <a:bodyPr/>
          <a:lstStyle/>
          <a:p>
            <a:pPr eaLnBrk="1" hangingPunct="1">
              <a:lnSpc>
                <a:spcPct val="90000"/>
              </a:lnSpc>
              <a:buFont typeface="Wingdings" pitchFamily="2" charset="2"/>
              <a:buChar char="Ø"/>
            </a:pPr>
            <a:r>
              <a:rPr lang="zh-CN" altLang="en-US" sz="2800" smtClean="0"/>
              <a:t>在对表格的设置、修饰和美化时，可通过</a:t>
            </a:r>
            <a:r>
              <a:rPr lang="zh-CN" altLang="en-US" sz="2800" smtClean="0">
                <a:latin typeface="Arial" charset="0"/>
              </a:rPr>
              <a:t>“</a:t>
            </a:r>
            <a:r>
              <a:rPr lang="zh-CN" altLang="en-US" sz="2800" smtClean="0"/>
              <a:t>表格属性</a:t>
            </a:r>
            <a:r>
              <a:rPr lang="zh-CN" altLang="en-US" sz="2800" smtClean="0">
                <a:latin typeface="Arial" charset="0"/>
              </a:rPr>
              <a:t>”</a:t>
            </a:r>
            <a:r>
              <a:rPr lang="zh-CN" altLang="en-US" sz="2800" smtClean="0"/>
              <a:t>对话框完成各项操作。选择</a:t>
            </a:r>
            <a:r>
              <a:rPr lang="zh-CN" altLang="en-US" sz="2800" smtClean="0">
                <a:latin typeface="Arial" charset="0"/>
              </a:rPr>
              <a:t>“</a:t>
            </a:r>
            <a:r>
              <a:rPr lang="zh-CN" altLang="en-US" sz="2800" smtClean="0"/>
              <a:t>布局</a:t>
            </a:r>
            <a:r>
              <a:rPr lang="zh-CN" altLang="en-US" sz="2800" smtClean="0">
                <a:latin typeface="Arial" charset="0"/>
              </a:rPr>
              <a:t>”</a:t>
            </a:r>
            <a:r>
              <a:rPr lang="zh-CN" altLang="en-US" sz="2800" smtClean="0"/>
              <a:t>功能区</a:t>
            </a:r>
            <a:r>
              <a:rPr lang="en-US" altLang="zh-CN" sz="2800" smtClean="0"/>
              <a:t>/</a:t>
            </a:r>
            <a:r>
              <a:rPr lang="en-US" altLang="zh-CN" sz="2800" smtClean="0">
                <a:latin typeface="Arial" charset="0"/>
              </a:rPr>
              <a:t>“</a:t>
            </a:r>
            <a:r>
              <a:rPr lang="zh-CN" altLang="en-US" sz="2800" smtClean="0"/>
              <a:t>单元格大小</a:t>
            </a:r>
            <a:r>
              <a:rPr lang="zh-CN" altLang="en-US" sz="2800" smtClean="0">
                <a:latin typeface="Arial" charset="0"/>
              </a:rPr>
              <a:t>”</a:t>
            </a:r>
            <a:r>
              <a:rPr lang="zh-CN" altLang="en-US" sz="2800" smtClean="0"/>
              <a:t>工具组</a:t>
            </a:r>
            <a:r>
              <a:rPr lang="en-US" altLang="zh-CN" sz="2800" smtClean="0"/>
              <a:t>/</a:t>
            </a:r>
            <a:r>
              <a:rPr lang="en-US" altLang="zh-CN" sz="2800" smtClean="0">
                <a:latin typeface="Arial" charset="0"/>
              </a:rPr>
              <a:t>“</a:t>
            </a:r>
            <a:r>
              <a:rPr lang="zh-CN" altLang="en-US" sz="2800" smtClean="0"/>
              <a:t>属性</a:t>
            </a:r>
            <a:r>
              <a:rPr lang="zh-CN" altLang="en-US" sz="2800" smtClean="0">
                <a:latin typeface="Arial" charset="0"/>
              </a:rPr>
              <a:t>”</a:t>
            </a:r>
            <a:r>
              <a:rPr lang="zh-CN" altLang="en-US" sz="2800" smtClean="0"/>
              <a:t>命令，弹出</a:t>
            </a:r>
            <a:r>
              <a:rPr lang="zh-CN" altLang="en-US" sz="2800" smtClean="0">
                <a:latin typeface="Arial" charset="0"/>
              </a:rPr>
              <a:t>“</a:t>
            </a:r>
            <a:r>
              <a:rPr lang="zh-CN" altLang="en-US" sz="2800" smtClean="0"/>
              <a:t>表格属性</a:t>
            </a:r>
            <a:r>
              <a:rPr lang="zh-CN" altLang="en-US" sz="2800" smtClean="0">
                <a:latin typeface="Arial" charset="0"/>
              </a:rPr>
              <a:t>”</a:t>
            </a:r>
            <a:r>
              <a:rPr lang="zh-CN" altLang="en-US" sz="2800" smtClean="0"/>
              <a:t>对话框。</a:t>
            </a:r>
          </a:p>
          <a:p>
            <a:pPr eaLnBrk="1" hangingPunct="1">
              <a:lnSpc>
                <a:spcPct val="90000"/>
              </a:lnSpc>
              <a:buFont typeface="Wingdings" pitchFamily="2" charset="2"/>
              <a:buChar char="Ø"/>
            </a:pPr>
            <a:r>
              <a:rPr lang="zh-CN" altLang="en-US" sz="2800" smtClean="0"/>
              <a:t>在</a:t>
            </a:r>
            <a:r>
              <a:rPr lang="zh-CN" altLang="en-US" sz="2800" smtClean="0">
                <a:latin typeface="Arial" charset="0"/>
              </a:rPr>
              <a:t>“</a:t>
            </a:r>
            <a:r>
              <a:rPr lang="zh-CN" altLang="en-US" sz="2800" smtClean="0"/>
              <a:t>表格</a:t>
            </a:r>
            <a:r>
              <a:rPr lang="zh-CN" altLang="en-US" sz="2800" smtClean="0">
                <a:latin typeface="Arial" charset="0"/>
              </a:rPr>
              <a:t>”</a:t>
            </a:r>
            <a:r>
              <a:rPr lang="zh-CN" altLang="en-US" sz="2800" smtClean="0"/>
              <a:t>选项卡中，可对表格进行对齐方式、文字环绕方式、边框和底纹等设置。在</a:t>
            </a:r>
            <a:r>
              <a:rPr lang="zh-CN" altLang="en-US" sz="2800" smtClean="0">
                <a:latin typeface="Arial" charset="0"/>
              </a:rPr>
              <a:t>“</a:t>
            </a:r>
            <a:r>
              <a:rPr lang="zh-CN" altLang="en-US" sz="2800" smtClean="0"/>
              <a:t>行</a:t>
            </a:r>
            <a:r>
              <a:rPr lang="zh-CN" altLang="en-US" sz="2800" smtClean="0">
                <a:latin typeface="Arial" charset="0"/>
              </a:rPr>
              <a:t>”</a:t>
            </a:r>
            <a:r>
              <a:rPr lang="zh-CN" altLang="en-US" sz="2800" smtClean="0"/>
              <a:t>和</a:t>
            </a:r>
            <a:r>
              <a:rPr lang="zh-CN" altLang="en-US" sz="2800" smtClean="0">
                <a:latin typeface="Arial" charset="0"/>
              </a:rPr>
              <a:t>“</a:t>
            </a:r>
            <a:r>
              <a:rPr lang="zh-CN" altLang="en-US" sz="2800" smtClean="0"/>
              <a:t>列</a:t>
            </a:r>
            <a:r>
              <a:rPr lang="zh-CN" altLang="en-US" sz="2800" smtClean="0">
                <a:latin typeface="Arial" charset="0"/>
              </a:rPr>
              <a:t>”</a:t>
            </a:r>
            <a:r>
              <a:rPr lang="zh-CN" altLang="en-US" sz="2800" smtClean="0"/>
              <a:t>选项卡中，可进行行高、列宽、是否允许跨页断行、是否在各页顶端以标题行形式重复出现等的设置。在</a:t>
            </a:r>
            <a:r>
              <a:rPr lang="zh-CN" altLang="en-US" sz="2800" smtClean="0">
                <a:latin typeface="Arial" charset="0"/>
              </a:rPr>
              <a:t>“</a:t>
            </a:r>
            <a:r>
              <a:rPr lang="zh-CN" altLang="en-US" sz="2800" smtClean="0"/>
              <a:t>单元格</a:t>
            </a:r>
            <a:r>
              <a:rPr lang="zh-CN" altLang="en-US" sz="2800" smtClean="0">
                <a:latin typeface="Arial" charset="0"/>
              </a:rPr>
              <a:t>”</a:t>
            </a:r>
            <a:r>
              <a:rPr lang="zh-CN" altLang="en-US" sz="2800" smtClean="0"/>
              <a:t>选项卡中，可设置单元格的大小，以及单元格中内容的垂直对齐方式。</a:t>
            </a:r>
          </a:p>
        </p:txBody>
      </p:sp>
      <p:sp>
        <p:nvSpPr>
          <p:cNvPr id="54274"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dirty="0" smtClean="0"/>
              <a:t/>
            </a:r>
            <a:br>
              <a:rPr lang="en-US" altLang="zh-CN" sz="4000" dirty="0" smtClean="0"/>
            </a:br>
            <a:r>
              <a:rPr lang="en-US" altLang="zh-CN" sz="4000" dirty="0" smtClean="0"/>
              <a:t>3</a:t>
            </a:r>
            <a:r>
              <a:rPr lang="zh-CN" altLang="en-US" sz="4000" dirty="0" smtClean="0"/>
              <a:t>．表格属性的设置</a:t>
            </a:r>
            <a:br>
              <a:rPr lang="zh-CN" altLang="en-US" sz="4000" dirty="0" smtClean="0"/>
            </a:br>
            <a:endParaRPr lang="zh-CN" altLang="en-US" sz="4000" dirty="0" smtClean="0"/>
          </a:p>
        </p:txBody>
      </p:sp>
      <p:sp>
        <p:nvSpPr>
          <p:cNvPr id="3891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C03C8361-7B63-4EE6-A013-50F3556B5187}" type="datetime1">
              <a:rPr lang="zh-CN" altLang="en-US"/>
              <a:pPr eaLnBrk="1" hangingPunct="1"/>
              <a:t>2014-11-17</a:t>
            </a:fld>
            <a:endParaRPr lang="en-US" altLang="zh-CN"/>
          </a:p>
        </p:txBody>
      </p:sp>
      <p:sp>
        <p:nvSpPr>
          <p:cNvPr id="3891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blinds(horizontal)">
                                      <p:cBhvr>
                                        <p:cTn id="7" dur="500"/>
                                        <p:tgtEl>
                                          <p:spTgt spid="174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7411">
                                            <p:txEl>
                                              <p:pRg st="1" end="1"/>
                                            </p:txEl>
                                          </p:spTgt>
                                        </p:tgtEl>
                                        <p:attrNameLst>
                                          <p:attrName>style.visibility</p:attrName>
                                        </p:attrNameLst>
                                      </p:cBhvr>
                                      <p:to>
                                        <p:strVal val="visible"/>
                                      </p:to>
                                    </p:set>
                                    <p:animEffect transition="in" filter="blinds(horizontal)">
                                      <p:cBhvr>
                                        <p:cTn id="12" dur="500"/>
                                        <p:tgtEl>
                                          <p:spTgt spid="174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p:txBody>
          <a:bodyPr/>
          <a:lstStyle/>
          <a:p>
            <a:pPr eaLnBrk="1" hangingPunct="1">
              <a:buFont typeface="Wingdings" pitchFamily="2" charset="2"/>
              <a:buChar char="Ø"/>
            </a:pPr>
            <a:r>
              <a:rPr lang="zh-CN" altLang="en-US" smtClean="0"/>
              <a:t>若要将一个表格拆分成两个表格，可先选定作为第二个表格的首行，然后执行</a:t>
            </a:r>
            <a:r>
              <a:rPr lang="zh-CN" altLang="en-US" smtClean="0">
                <a:latin typeface="Arial" charset="0"/>
              </a:rPr>
              <a:t>“</a:t>
            </a:r>
            <a:r>
              <a:rPr lang="zh-CN" altLang="en-US" smtClean="0"/>
              <a:t>布局</a:t>
            </a:r>
            <a:r>
              <a:rPr lang="zh-CN" altLang="en-US" smtClean="0">
                <a:latin typeface="Arial" charset="0"/>
              </a:rPr>
              <a:t>”</a:t>
            </a:r>
            <a:r>
              <a:rPr lang="zh-CN" altLang="en-US" smtClean="0"/>
              <a:t>功能区</a:t>
            </a:r>
            <a:r>
              <a:rPr lang="en-US" altLang="zh-CN" smtClean="0"/>
              <a:t>/</a:t>
            </a:r>
            <a:r>
              <a:rPr lang="en-US" altLang="zh-CN" smtClean="0">
                <a:latin typeface="Arial" charset="0"/>
              </a:rPr>
              <a:t>“</a:t>
            </a:r>
            <a:r>
              <a:rPr lang="zh-CN" altLang="en-US" smtClean="0"/>
              <a:t>合并</a:t>
            </a:r>
            <a:r>
              <a:rPr lang="zh-CN" altLang="en-US" smtClean="0">
                <a:latin typeface="Arial" charset="0"/>
              </a:rPr>
              <a:t>”</a:t>
            </a:r>
            <a:r>
              <a:rPr lang="zh-CN" altLang="en-US" smtClean="0"/>
              <a:t>工具组</a:t>
            </a:r>
            <a:r>
              <a:rPr lang="en-US" altLang="zh-CN" smtClean="0"/>
              <a:t>/</a:t>
            </a:r>
            <a:r>
              <a:rPr lang="en-US" altLang="zh-CN" smtClean="0">
                <a:latin typeface="Arial" charset="0"/>
              </a:rPr>
              <a:t>“</a:t>
            </a:r>
            <a:r>
              <a:rPr lang="zh-CN" altLang="en-US" smtClean="0"/>
              <a:t>拆分表格</a:t>
            </a:r>
            <a:r>
              <a:rPr lang="zh-CN" altLang="en-US" smtClean="0">
                <a:latin typeface="Arial" charset="0"/>
              </a:rPr>
              <a:t>”</a:t>
            </a:r>
            <a:r>
              <a:rPr lang="zh-CN" altLang="en-US" smtClean="0"/>
              <a:t>命令即可。</a:t>
            </a:r>
          </a:p>
          <a:p>
            <a:pPr eaLnBrk="1" hangingPunct="1">
              <a:buFont typeface="Wingdings" pitchFamily="2" charset="2"/>
              <a:buChar char="Ø"/>
            </a:pPr>
            <a:r>
              <a:rPr lang="zh-CN" altLang="en-US" smtClean="0"/>
              <a:t>若将已拆分的两个工作表合并，则将光标置于两个表格中间回车符处，按</a:t>
            </a:r>
            <a:r>
              <a:rPr lang="en-US" altLang="zh-CN" smtClean="0"/>
              <a:t>Delete</a:t>
            </a:r>
            <a:r>
              <a:rPr lang="zh-CN" altLang="en-US" smtClean="0"/>
              <a:t>键，合并两张工作表。</a:t>
            </a:r>
          </a:p>
        </p:txBody>
      </p:sp>
      <p:sp>
        <p:nvSpPr>
          <p:cNvPr id="18434" name="Rectangle 2"/>
          <p:cNvSpPr>
            <a:spLocks noGrp="1" noChangeArrowheads="1"/>
          </p:cNvSpPr>
          <p:nvPr>
            <p:ph type="title"/>
          </p:nvPr>
        </p:nvSpPr>
        <p:spPr/>
        <p:txBody>
          <a:bodyPr/>
          <a:lstStyle/>
          <a:p>
            <a:pPr eaLnBrk="1" fontAlgn="auto" hangingPunct="1">
              <a:spcAft>
                <a:spcPts val="0"/>
              </a:spcAft>
              <a:defRPr/>
            </a:pPr>
            <a:r>
              <a:rPr lang="en-US" altLang="zh-CN" smtClean="0"/>
              <a:t>4</a:t>
            </a:r>
            <a:r>
              <a:rPr lang="zh-CN" altLang="en-US" smtClean="0"/>
              <a:t>．拆分、合并表格</a:t>
            </a:r>
          </a:p>
        </p:txBody>
      </p:sp>
      <p:sp>
        <p:nvSpPr>
          <p:cNvPr id="3994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C285204D-0548-404F-9910-46D4360EA6FB}" type="datetime1">
              <a:rPr lang="zh-CN" altLang="en-US"/>
              <a:pPr eaLnBrk="1" hangingPunct="1"/>
              <a:t>2014-11-17</a:t>
            </a:fld>
            <a:endParaRPr lang="en-US" altLang="zh-CN"/>
          </a:p>
        </p:txBody>
      </p:sp>
      <p:sp>
        <p:nvSpPr>
          <p:cNvPr id="3994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blinds(horizontal)">
                                      <p:cBhvr>
                                        <p:cTn id="7" dur="500"/>
                                        <p:tgtEl>
                                          <p:spTgt spid="184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blinds(horizontal)">
                                      <p:cBhvr>
                                        <p:cTn id="12" dur="500"/>
                                        <p:tgtEl>
                                          <p:spTgt spid="1843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p:txBody>
          <a:bodyPr/>
          <a:lstStyle/>
          <a:p>
            <a:pPr eaLnBrk="1" hangingPunct="1">
              <a:buFont typeface="Wingdings" pitchFamily="2" charset="2"/>
              <a:buChar char="Ø"/>
            </a:pPr>
            <a:r>
              <a:rPr lang="zh-CN" altLang="en-US" smtClean="0"/>
              <a:t>如果用户想快速设置表格格式，可直接利用</a:t>
            </a:r>
            <a:r>
              <a:rPr lang="en-US" altLang="zh-CN" smtClean="0"/>
              <a:t>Word 2010</a:t>
            </a:r>
            <a:r>
              <a:rPr lang="zh-CN" altLang="en-US" smtClean="0"/>
              <a:t>中提供的多种预先设定的表格格式。</a:t>
            </a:r>
          </a:p>
          <a:p>
            <a:pPr eaLnBrk="1" hangingPunct="1">
              <a:buFont typeface="Wingdings" pitchFamily="2" charset="2"/>
              <a:buChar char="Ø"/>
            </a:pPr>
            <a:r>
              <a:rPr lang="zh-CN" altLang="en-US" smtClean="0"/>
              <a:t>单击表格中任意一个单元格，选择</a:t>
            </a:r>
            <a:r>
              <a:rPr lang="zh-CN" altLang="en-US" smtClean="0">
                <a:latin typeface="Arial" charset="0"/>
              </a:rPr>
              <a:t>“</a:t>
            </a:r>
            <a:r>
              <a:rPr lang="zh-CN" altLang="en-US" smtClean="0"/>
              <a:t>设计</a:t>
            </a:r>
            <a:r>
              <a:rPr lang="zh-CN" altLang="en-US" smtClean="0">
                <a:latin typeface="Arial" charset="0"/>
              </a:rPr>
              <a:t>”</a:t>
            </a:r>
            <a:r>
              <a:rPr lang="zh-CN" altLang="en-US" smtClean="0"/>
              <a:t>功能区</a:t>
            </a:r>
            <a:r>
              <a:rPr lang="en-US" altLang="zh-CN" smtClean="0"/>
              <a:t>/</a:t>
            </a:r>
            <a:r>
              <a:rPr lang="en-US" altLang="zh-CN" smtClean="0">
                <a:latin typeface="Arial" charset="0"/>
              </a:rPr>
              <a:t>“</a:t>
            </a:r>
            <a:r>
              <a:rPr lang="zh-CN" altLang="en-US" smtClean="0"/>
              <a:t>表格样式</a:t>
            </a:r>
            <a:r>
              <a:rPr lang="zh-CN" altLang="en-US" smtClean="0">
                <a:latin typeface="Arial" charset="0"/>
              </a:rPr>
              <a:t>”</a:t>
            </a:r>
            <a:r>
              <a:rPr lang="zh-CN" altLang="en-US" smtClean="0"/>
              <a:t>工具组，打开</a:t>
            </a:r>
            <a:r>
              <a:rPr lang="zh-CN" altLang="en-US" smtClean="0">
                <a:latin typeface="Arial" charset="0"/>
              </a:rPr>
              <a:t>“</a:t>
            </a:r>
            <a:r>
              <a:rPr lang="zh-CN" altLang="en-US" smtClean="0"/>
              <a:t>其他</a:t>
            </a:r>
            <a:r>
              <a:rPr lang="zh-CN" altLang="en-US" smtClean="0">
                <a:latin typeface="Arial" charset="0"/>
              </a:rPr>
              <a:t>”</a:t>
            </a:r>
            <a:r>
              <a:rPr lang="zh-CN" altLang="en-US" smtClean="0"/>
              <a:t>样式列表，选择符合要求的样式，直接套用即可。</a:t>
            </a:r>
          </a:p>
        </p:txBody>
      </p:sp>
      <p:sp>
        <p:nvSpPr>
          <p:cNvPr id="19458" name="Rectangle 2"/>
          <p:cNvSpPr>
            <a:spLocks noGrp="1" noChangeArrowheads="1"/>
          </p:cNvSpPr>
          <p:nvPr>
            <p:ph type="title"/>
          </p:nvPr>
        </p:nvSpPr>
        <p:spPr/>
        <p:txBody>
          <a:bodyPr/>
          <a:lstStyle/>
          <a:p>
            <a:pPr eaLnBrk="1" fontAlgn="auto" hangingPunct="1">
              <a:spcAft>
                <a:spcPts val="0"/>
              </a:spcAft>
              <a:defRPr/>
            </a:pPr>
            <a:r>
              <a:rPr lang="en-US" altLang="zh-CN" smtClean="0"/>
              <a:t>5. </a:t>
            </a:r>
            <a:r>
              <a:rPr lang="zh-CN" altLang="en-US" smtClean="0"/>
              <a:t>表格自动套用格式</a:t>
            </a:r>
          </a:p>
        </p:txBody>
      </p:sp>
      <p:sp>
        <p:nvSpPr>
          <p:cNvPr id="4096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6DB9F4BB-A52F-4D65-B1EC-AC56225476B1}" type="datetime1">
              <a:rPr lang="zh-CN" altLang="en-US"/>
              <a:pPr eaLnBrk="1" hangingPunct="1"/>
              <a:t>2014-11-17</a:t>
            </a:fld>
            <a:endParaRPr lang="en-US" altLang="zh-CN"/>
          </a:p>
        </p:txBody>
      </p:sp>
      <p:sp>
        <p:nvSpPr>
          <p:cNvPr id="4096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blinds(horizontal)">
                                      <p:cBhvr>
                                        <p:cTn id="7" dur="500"/>
                                        <p:tgtEl>
                                          <p:spTgt spid="194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9459">
                                            <p:txEl>
                                              <p:pRg st="1" end="1"/>
                                            </p:txEl>
                                          </p:spTgt>
                                        </p:tgtEl>
                                        <p:attrNameLst>
                                          <p:attrName>style.visibility</p:attrName>
                                        </p:attrNameLst>
                                      </p:cBhvr>
                                      <p:to>
                                        <p:strVal val="visible"/>
                                      </p:to>
                                    </p:set>
                                    <p:animEffect transition="in" filter="blinds(horizontal)">
                                      <p:cBhvr>
                                        <p:cTn id="12" dur="500"/>
                                        <p:tgtEl>
                                          <p:spTgt spid="1945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p:txBody>
          <a:bodyPr>
            <a:normAutofit/>
          </a:bodyPr>
          <a:lstStyle/>
          <a:p>
            <a:pPr marL="0" indent="0" eaLnBrk="1" fontAlgn="auto" hangingPunct="1">
              <a:lnSpc>
                <a:spcPct val="80000"/>
              </a:lnSpc>
              <a:spcAft>
                <a:spcPts val="0"/>
              </a:spcAft>
              <a:buFont typeface="Arial" charset="0"/>
              <a:buNone/>
              <a:defRPr/>
            </a:pPr>
            <a:r>
              <a:rPr lang="en-US" altLang="zh-CN" sz="2400" dirty="0" smtClean="0"/>
              <a:t>Word</a:t>
            </a:r>
            <a:r>
              <a:rPr lang="zh-CN" altLang="en-US" sz="2400" dirty="0" smtClean="0"/>
              <a:t>表格中的数据可以进行简单的计算操作，如加、减、乘、除等。</a:t>
            </a:r>
          </a:p>
          <a:p>
            <a:pPr marL="365760" indent="-256032" eaLnBrk="1" fontAlgn="auto" hangingPunct="1">
              <a:lnSpc>
                <a:spcPct val="80000"/>
              </a:lnSpc>
              <a:spcAft>
                <a:spcPts val="0"/>
              </a:spcAft>
              <a:buFont typeface="Wingdings" panose="05000000000000000000" pitchFamily="2" charset="2"/>
              <a:buChar char="Ø"/>
              <a:defRPr/>
            </a:pPr>
            <a:r>
              <a:rPr lang="zh-CN" altLang="en-US" sz="2400" dirty="0" smtClean="0"/>
              <a:t>（</a:t>
            </a:r>
            <a:r>
              <a:rPr lang="en-US" altLang="zh-CN" sz="2400" dirty="0" smtClean="0"/>
              <a:t>1</a:t>
            </a:r>
            <a:r>
              <a:rPr lang="zh-CN" altLang="en-US" sz="2400" dirty="0" smtClean="0"/>
              <a:t>）将鼠标放置于存放计算结果的单元格中。</a:t>
            </a:r>
          </a:p>
          <a:p>
            <a:pPr marL="365760" indent="-256032" eaLnBrk="1" fontAlgn="auto" hangingPunct="1">
              <a:lnSpc>
                <a:spcPct val="80000"/>
              </a:lnSpc>
              <a:spcAft>
                <a:spcPts val="0"/>
              </a:spcAft>
              <a:buFont typeface="Wingdings" panose="05000000000000000000" pitchFamily="2" charset="2"/>
              <a:buChar char="Ø"/>
              <a:defRPr/>
            </a:pPr>
            <a:r>
              <a:rPr lang="zh-CN" altLang="en-US" sz="2400" dirty="0" smtClean="0"/>
              <a:t>（</a:t>
            </a:r>
            <a:r>
              <a:rPr lang="en-US" altLang="zh-CN" sz="2400" dirty="0" smtClean="0"/>
              <a:t>2</a:t>
            </a:r>
            <a:r>
              <a:rPr lang="zh-CN" altLang="en-US" sz="2400" dirty="0" smtClean="0"/>
              <a:t>）选择</a:t>
            </a:r>
            <a:r>
              <a:rPr lang="zh-CN" altLang="en-US" sz="2400" dirty="0" smtClean="0">
                <a:latin typeface="Arial" charset="0"/>
              </a:rPr>
              <a:t>“</a:t>
            </a:r>
            <a:r>
              <a:rPr lang="zh-CN" altLang="en-US" sz="2400" dirty="0" smtClean="0"/>
              <a:t>布局</a:t>
            </a:r>
            <a:r>
              <a:rPr lang="zh-CN" altLang="en-US" sz="2400" dirty="0" smtClean="0">
                <a:latin typeface="Arial" charset="0"/>
              </a:rPr>
              <a:t>”</a:t>
            </a:r>
            <a:r>
              <a:rPr lang="zh-CN" altLang="en-US" sz="2400" dirty="0" smtClean="0"/>
              <a:t>功能区</a:t>
            </a:r>
            <a:r>
              <a:rPr lang="en-US" altLang="zh-CN" sz="2400" dirty="0" smtClean="0"/>
              <a:t>/</a:t>
            </a:r>
            <a:r>
              <a:rPr lang="en-US" altLang="zh-CN" sz="2400" dirty="0" smtClean="0">
                <a:latin typeface="Arial" charset="0"/>
              </a:rPr>
              <a:t>“</a:t>
            </a:r>
            <a:r>
              <a:rPr lang="zh-CN" altLang="en-US" sz="2400" dirty="0" smtClean="0"/>
              <a:t>数据</a:t>
            </a:r>
            <a:r>
              <a:rPr lang="zh-CN" altLang="en-US" sz="2400" dirty="0" smtClean="0">
                <a:latin typeface="Arial" charset="0"/>
              </a:rPr>
              <a:t>”</a:t>
            </a:r>
            <a:r>
              <a:rPr lang="zh-CN" altLang="en-US" sz="2400" dirty="0" smtClean="0"/>
              <a:t>工具组</a:t>
            </a:r>
            <a:r>
              <a:rPr lang="en-US" altLang="zh-CN" sz="2400" dirty="0" smtClean="0"/>
              <a:t>/</a:t>
            </a:r>
            <a:r>
              <a:rPr lang="en-US" altLang="zh-CN" sz="2400" dirty="0" smtClean="0">
                <a:latin typeface="Arial" charset="0"/>
              </a:rPr>
              <a:t>“</a:t>
            </a:r>
            <a:r>
              <a:rPr lang="zh-CN" altLang="en-US" sz="2400" dirty="0" smtClean="0"/>
              <a:t>公式</a:t>
            </a:r>
            <a:r>
              <a:rPr lang="zh-CN" altLang="en-US" sz="2400" dirty="0" smtClean="0">
                <a:latin typeface="Arial" charset="0"/>
              </a:rPr>
              <a:t>”</a:t>
            </a:r>
            <a:r>
              <a:rPr lang="zh-CN" altLang="en-US" sz="2400" dirty="0" smtClean="0"/>
              <a:t>命令，弹出</a:t>
            </a:r>
            <a:r>
              <a:rPr lang="zh-CN" altLang="en-US" sz="2400" dirty="0" smtClean="0">
                <a:latin typeface="Arial" charset="0"/>
              </a:rPr>
              <a:t>“</a:t>
            </a:r>
            <a:r>
              <a:rPr lang="zh-CN" altLang="en-US" sz="2400" dirty="0" smtClean="0"/>
              <a:t>公式</a:t>
            </a:r>
            <a:r>
              <a:rPr lang="zh-CN" altLang="en-US" sz="2400" dirty="0" smtClean="0">
                <a:latin typeface="Arial" charset="0"/>
              </a:rPr>
              <a:t>”</a:t>
            </a:r>
            <a:r>
              <a:rPr lang="zh-CN" altLang="en-US" sz="2400" dirty="0" smtClean="0"/>
              <a:t>对话框。</a:t>
            </a:r>
          </a:p>
          <a:p>
            <a:pPr marL="365760" indent="-256032" eaLnBrk="1" fontAlgn="auto" hangingPunct="1">
              <a:lnSpc>
                <a:spcPct val="80000"/>
              </a:lnSpc>
              <a:spcAft>
                <a:spcPts val="0"/>
              </a:spcAft>
              <a:buFont typeface="Wingdings" panose="05000000000000000000" pitchFamily="2" charset="2"/>
              <a:buChar char="Ø"/>
              <a:defRPr/>
            </a:pPr>
            <a:r>
              <a:rPr lang="zh-CN" altLang="en-US" sz="2400" dirty="0" smtClean="0"/>
              <a:t>（</a:t>
            </a:r>
            <a:r>
              <a:rPr lang="en-US" altLang="zh-CN" sz="2400" dirty="0" smtClean="0"/>
              <a:t>3</a:t>
            </a:r>
            <a:r>
              <a:rPr lang="zh-CN" altLang="en-US" sz="2400" dirty="0" smtClean="0"/>
              <a:t>）如果</a:t>
            </a:r>
            <a:r>
              <a:rPr lang="zh-CN" altLang="en-US" sz="2400" dirty="0" smtClean="0">
                <a:latin typeface="Arial" charset="0"/>
              </a:rPr>
              <a:t>“</a:t>
            </a:r>
            <a:r>
              <a:rPr lang="zh-CN" altLang="en-US" sz="2400" dirty="0" smtClean="0"/>
              <a:t>公式</a:t>
            </a:r>
            <a:r>
              <a:rPr lang="zh-CN" altLang="en-US" sz="2400" dirty="0" smtClean="0">
                <a:latin typeface="Arial" charset="0"/>
              </a:rPr>
              <a:t>”</a:t>
            </a:r>
            <a:r>
              <a:rPr lang="zh-CN" altLang="en-US" sz="2400" dirty="0" smtClean="0"/>
              <a:t>文本框中提示的公式不是计算所需要的公式，则将其删除。在</a:t>
            </a:r>
            <a:r>
              <a:rPr lang="zh-CN" altLang="en-US" sz="2400" dirty="0" smtClean="0">
                <a:latin typeface="Arial" charset="0"/>
              </a:rPr>
              <a:t>“</a:t>
            </a:r>
            <a:r>
              <a:rPr lang="zh-CN" altLang="en-US" sz="2400" dirty="0" smtClean="0"/>
              <a:t>粘贴函数</a:t>
            </a:r>
            <a:r>
              <a:rPr lang="zh-CN" altLang="en-US" sz="2400" dirty="0" smtClean="0">
                <a:latin typeface="Arial" charset="0"/>
              </a:rPr>
              <a:t>”</a:t>
            </a:r>
            <a:r>
              <a:rPr lang="zh-CN" altLang="en-US" sz="2400" dirty="0" smtClean="0"/>
              <a:t>下拉列表中选择所需要的公式，例如求平均值，应选择</a:t>
            </a:r>
            <a:r>
              <a:rPr lang="zh-CN" altLang="en-US" sz="2400" dirty="0" smtClean="0">
                <a:latin typeface="Arial" charset="0"/>
              </a:rPr>
              <a:t>“</a:t>
            </a:r>
            <a:r>
              <a:rPr lang="en-US" altLang="zh-CN" sz="2400" dirty="0" smtClean="0"/>
              <a:t>AVERAGE()</a:t>
            </a:r>
            <a:r>
              <a:rPr lang="en-US" altLang="zh-CN" sz="2400" dirty="0" smtClean="0">
                <a:latin typeface="Arial" charset="0"/>
              </a:rPr>
              <a:t>”</a:t>
            </a:r>
            <a:r>
              <a:rPr lang="zh-CN" altLang="en-US" sz="2400" dirty="0" smtClean="0"/>
              <a:t>函数。</a:t>
            </a:r>
          </a:p>
          <a:p>
            <a:pPr marL="365760" indent="-256032" eaLnBrk="1" fontAlgn="auto" hangingPunct="1">
              <a:lnSpc>
                <a:spcPct val="80000"/>
              </a:lnSpc>
              <a:spcAft>
                <a:spcPts val="0"/>
              </a:spcAft>
              <a:buFont typeface="Wingdings" panose="05000000000000000000" pitchFamily="2" charset="2"/>
              <a:buChar char="Ø"/>
              <a:defRPr/>
            </a:pPr>
            <a:r>
              <a:rPr lang="zh-CN" altLang="en-US" sz="2400" dirty="0" smtClean="0"/>
              <a:t>（</a:t>
            </a:r>
            <a:r>
              <a:rPr lang="en-US" altLang="zh-CN" sz="2400" dirty="0" smtClean="0"/>
              <a:t>4</a:t>
            </a:r>
            <a:r>
              <a:rPr lang="zh-CN" altLang="en-US" sz="2400" dirty="0" smtClean="0"/>
              <a:t>）在公式的括号中输入单元格地址，例如，求单元格</a:t>
            </a:r>
            <a:r>
              <a:rPr lang="en-US" altLang="zh-CN" sz="2400" dirty="0" smtClean="0"/>
              <a:t>A1</a:t>
            </a:r>
            <a:r>
              <a:rPr lang="zh-CN" altLang="en-US" sz="2400" dirty="0" smtClean="0"/>
              <a:t>和</a:t>
            </a:r>
            <a:r>
              <a:rPr lang="en-US" altLang="zh-CN" sz="2400" dirty="0" smtClean="0"/>
              <a:t>A4</a:t>
            </a:r>
            <a:r>
              <a:rPr lang="zh-CN" altLang="en-US" sz="2400" dirty="0" smtClean="0"/>
              <a:t>单元格中数值的平均值，应建立公式</a:t>
            </a:r>
            <a:r>
              <a:rPr lang="zh-CN" altLang="en-US" sz="2400" dirty="0" smtClean="0">
                <a:latin typeface="Arial" charset="0"/>
              </a:rPr>
              <a:t>“</a:t>
            </a:r>
            <a:r>
              <a:rPr lang="en-US" altLang="zh-CN" sz="2400" dirty="0" smtClean="0"/>
              <a:t>= AVERAGE</a:t>
            </a:r>
            <a:r>
              <a:rPr lang="zh-CN" altLang="en-US" sz="2400" dirty="0" smtClean="0"/>
              <a:t>（</a:t>
            </a:r>
            <a:r>
              <a:rPr lang="en-US" altLang="zh-CN" sz="2400" dirty="0" smtClean="0"/>
              <a:t>A1</a:t>
            </a:r>
            <a:r>
              <a:rPr lang="zh-CN" altLang="en-US" sz="2400" dirty="0" smtClean="0"/>
              <a:t>，</a:t>
            </a:r>
            <a:r>
              <a:rPr lang="en-US" altLang="zh-CN" sz="2400" dirty="0" smtClean="0"/>
              <a:t>A4</a:t>
            </a:r>
            <a:r>
              <a:rPr lang="zh-CN" altLang="en-US" sz="2400" dirty="0" smtClean="0"/>
              <a:t>）</a:t>
            </a:r>
            <a:r>
              <a:rPr lang="zh-CN" altLang="en-US" sz="2400" dirty="0" smtClean="0">
                <a:latin typeface="Arial" charset="0"/>
              </a:rPr>
              <a:t>”</a:t>
            </a:r>
            <a:r>
              <a:rPr lang="zh-CN" altLang="en-US" sz="2400" dirty="0" smtClean="0"/>
              <a:t>。如果求</a:t>
            </a:r>
            <a:r>
              <a:rPr lang="en-US" altLang="zh-CN" sz="2400" dirty="0" smtClean="0"/>
              <a:t>A1</a:t>
            </a:r>
            <a:r>
              <a:rPr lang="zh-CN" altLang="en-US" sz="2400" dirty="0" smtClean="0"/>
              <a:t>到</a:t>
            </a:r>
            <a:r>
              <a:rPr lang="en-US" altLang="zh-CN" sz="2400" dirty="0" smtClean="0"/>
              <a:t>A4</a:t>
            </a:r>
            <a:r>
              <a:rPr lang="zh-CN" altLang="en-US" sz="2400" dirty="0" smtClean="0"/>
              <a:t>单元格中数值之和，公式为：</a:t>
            </a:r>
            <a:r>
              <a:rPr lang="zh-CN" altLang="en-US" sz="2400" dirty="0" smtClean="0">
                <a:latin typeface="Arial" charset="0"/>
              </a:rPr>
              <a:t>“</a:t>
            </a:r>
            <a:r>
              <a:rPr lang="en-US" altLang="zh-CN" sz="2400" dirty="0" smtClean="0"/>
              <a:t>=SUM(A1:A4)</a:t>
            </a:r>
            <a:r>
              <a:rPr lang="en-US" altLang="zh-CN" sz="2400" dirty="0" smtClean="0">
                <a:latin typeface="Arial" charset="0"/>
              </a:rPr>
              <a:t>”</a:t>
            </a:r>
            <a:endParaRPr lang="en-US" altLang="zh-CN" sz="2400" dirty="0" smtClean="0"/>
          </a:p>
          <a:p>
            <a:pPr marL="365760" indent="-256032" eaLnBrk="1" fontAlgn="auto" hangingPunct="1">
              <a:lnSpc>
                <a:spcPct val="80000"/>
              </a:lnSpc>
              <a:spcAft>
                <a:spcPts val="0"/>
              </a:spcAft>
              <a:buFont typeface="Wingdings" panose="05000000000000000000" pitchFamily="2" charset="2"/>
              <a:buChar char="Ø"/>
              <a:defRPr/>
            </a:pPr>
            <a:r>
              <a:rPr lang="zh-CN" altLang="en-US" sz="2400" dirty="0" smtClean="0"/>
              <a:t>（</a:t>
            </a:r>
            <a:r>
              <a:rPr lang="en-US" altLang="zh-CN" sz="2400" dirty="0" smtClean="0"/>
              <a:t>5</a:t>
            </a:r>
            <a:r>
              <a:rPr lang="zh-CN" altLang="en-US" sz="2400" dirty="0" smtClean="0"/>
              <a:t>）在</a:t>
            </a:r>
            <a:r>
              <a:rPr lang="zh-CN" altLang="en-US" sz="2400" dirty="0" smtClean="0">
                <a:latin typeface="Arial" charset="0"/>
              </a:rPr>
              <a:t>“</a:t>
            </a:r>
            <a:r>
              <a:rPr lang="zh-CN" altLang="en-US" sz="2400" dirty="0" smtClean="0"/>
              <a:t>编号格式</a:t>
            </a:r>
            <a:r>
              <a:rPr lang="zh-CN" altLang="en-US" sz="2400" dirty="0" smtClean="0">
                <a:latin typeface="Arial" charset="0"/>
              </a:rPr>
              <a:t>”</a:t>
            </a:r>
            <a:r>
              <a:rPr lang="zh-CN" altLang="en-US" sz="2400" dirty="0" smtClean="0"/>
              <a:t>文本框中输入或选择数字格式。单击</a:t>
            </a:r>
            <a:r>
              <a:rPr lang="zh-CN" altLang="en-US" sz="2400" dirty="0" smtClean="0">
                <a:latin typeface="Arial" charset="0"/>
              </a:rPr>
              <a:t>“</a:t>
            </a:r>
            <a:r>
              <a:rPr lang="zh-CN" altLang="en-US" sz="2400" dirty="0" smtClean="0"/>
              <a:t>确定</a:t>
            </a:r>
            <a:r>
              <a:rPr lang="zh-CN" altLang="en-US" sz="2400" dirty="0" smtClean="0">
                <a:latin typeface="Arial" charset="0"/>
              </a:rPr>
              <a:t>”</a:t>
            </a:r>
            <a:r>
              <a:rPr lang="zh-CN" altLang="en-US" sz="2400" dirty="0" smtClean="0"/>
              <a:t>按钮，计算结果就会显示在选定的单元格中。</a:t>
            </a:r>
          </a:p>
        </p:txBody>
      </p:sp>
      <p:sp>
        <p:nvSpPr>
          <p:cNvPr id="20482" name="Rectangle 2"/>
          <p:cNvSpPr>
            <a:spLocks noGrp="1" noChangeArrowheads="1"/>
          </p:cNvSpPr>
          <p:nvPr>
            <p:ph type="title"/>
          </p:nvPr>
        </p:nvSpPr>
        <p:spPr/>
        <p:txBody>
          <a:bodyPr/>
          <a:lstStyle/>
          <a:p>
            <a:pPr eaLnBrk="1" fontAlgn="auto" hangingPunct="1">
              <a:spcAft>
                <a:spcPts val="0"/>
              </a:spcAft>
              <a:defRPr/>
            </a:pPr>
            <a:r>
              <a:rPr lang="en-US" altLang="zh-CN" smtClean="0"/>
              <a:t>6. </a:t>
            </a:r>
            <a:r>
              <a:rPr lang="zh-CN" altLang="en-US" smtClean="0"/>
              <a:t>表格中数据计算</a:t>
            </a:r>
          </a:p>
        </p:txBody>
      </p:sp>
      <p:sp>
        <p:nvSpPr>
          <p:cNvPr id="4198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B51C79A7-D19D-4CA7-AB25-5DD01B814EAA}" type="datetime1">
              <a:rPr lang="zh-CN" altLang="en-US"/>
              <a:pPr eaLnBrk="1" hangingPunct="1"/>
              <a:t>2014-11-17</a:t>
            </a:fld>
            <a:endParaRPr lang="en-US" altLang="zh-CN"/>
          </a:p>
        </p:txBody>
      </p:sp>
      <p:sp>
        <p:nvSpPr>
          <p:cNvPr id="4198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blinds(horizontal)">
                                      <p:cBhvr>
                                        <p:cTn id="7" dur="500"/>
                                        <p:tgtEl>
                                          <p:spTgt spid="296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9699">
                                            <p:txEl>
                                              <p:pRg st="1" end="1"/>
                                            </p:txEl>
                                          </p:spTgt>
                                        </p:tgtEl>
                                        <p:attrNameLst>
                                          <p:attrName>style.visibility</p:attrName>
                                        </p:attrNameLst>
                                      </p:cBhvr>
                                      <p:to>
                                        <p:strVal val="visible"/>
                                      </p:to>
                                    </p:set>
                                    <p:animEffect transition="in" filter="blinds(horizontal)">
                                      <p:cBhvr>
                                        <p:cTn id="12" dur="500"/>
                                        <p:tgtEl>
                                          <p:spTgt spid="2969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9699">
                                            <p:txEl>
                                              <p:pRg st="2" end="2"/>
                                            </p:txEl>
                                          </p:spTgt>
                                        </p:tgtEl>
                                        <p:attrNameLst>
                                          <p:attrName>style.visibility</p:attrName>
                                        </p:attrNameLst>
                                      </p:cBhvr>
                                      <p:to>
                                        <p:strVal val="visible"/>
                                      </p:to>
                                    </p:set>
                                    <p:animEffect transition="in" filter="blinds(horizontal)">
                                      <p:cBhvr>
                                        <p:cTn id="17" dur="500"/>
                                        <p:tgtEl>
                                          <p:spTgt spid="2969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9699">
                                            <p:txEl>
                                              <p:pRg st="3" end="3"/>
                                            </p:txEl>
                                          </p:spTgt>
                                        </p:tgtEl>
                                        <p:attrNameLst>
                                          <p:attrName>style.visibility</p:attrName>
                                        </p:attrNameLst>
                                      </p:cBhvr>
                                      <p:to>
                                        <p:strVal val="visible"/>
                                      </p:to>
                                    </p:set>
                                    <p:animEffect transition="in" filter="blinds(horizontal)">
                                      <p:cBhvr>
                                        <p:cTn id="22" dur="500"/>
                                        <p:tgtEl>
                                          <p:spTgt spid="2969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9699">
                                            <p:txEl>
                                              <p:pRg st="4" end="4"/>
                                            </p:txEl>
                                          </p:spTgt>
                                        </p:tgtEl>
                                        <p:attrNameLst>
                                          <p:attrName>style.visibility</p:attrName>
                                        </p:attrNameLst>
                                      </p:cBhvr>
                                      <p:to>
                                        <p:strVal val="visible"/>
                                      </p:to>
                                    </p:set>
                                    <p:animEffect transition="in" filter="blinds(horizontal)">
                                      <p:cBhvr>
                                        <p:cTn id="27" dur="500"/>
                                        <p:tgtEl>
                                          <p:spTgt spid="2969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9699">
                                            <p:txEl>
                                              <p:pRg st="5" end="5"/>
                                            </p:txEl>
                                          </p:spTgt>
                                        </p:tgtEl>
                                        <p:attrNameLst>
                                          <p:attrName>style.visibility</p:attrName>
                                        </p:attrNameLst>
                                      </p:cBhvr>
                                      <p:to>
                                        <p:strVal val="visible"/>
                                      </p:to>
                                    </p:set>
                                    <p:animEffect transition="in" filter="blinds(horizontal)">
                                      <p:cBhvr>
                                        <p:cTn id="32" dur="500"/>
                                        <p:tgtEl>
                                          <p:spTgt spid="296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idx="1"/>
          </p:nvPr>
        </p:nvSpPr>
        <p:spPr/>
        <p:txBody>
          <a:bodyPr/>
          <a:lstStyle/>
          <a:p>
            <a:pPr eaLnBrk="1" hangingPunct="1"/>
            <a:r>
              <a:rPr lang="zh-CN" altLang="en-US" dirty="0" smtClean="0"/>
              <a:t>了解常用电子表格的类型和</a:t>
            </a:r>
            <a:r>
              <a:rPr lang="en-US" altLang="zh-CN" dirty="0" smtClean="0"/>
              <a:t>Excel</a:t>
            </a:r>
            <a:r>
              <a:rPr lang="zh-CN" altLang="en-US" dirty="0" smtClean="0"/>
              <a:t>宏的概念</a:t>
            </a:r>
          </a:p>
          <a:p>
            <a:pPr eaLnBrk="1" hangingPunct="1"/>
            <a:r>
              <a:rPr lang="zh-CN" altLang="en-US" dirty="0" smtClean="0"/>
              <a:t>熟悉</a:t>
            </a:r>
            <a:r>
              <a:rPr lang="en-US" altLang="zh-CN" dirty="0" smtClean="0"/>
              <a:t>Excel</a:t>
            </a:r>
            <a:r>
              <a:rPr lang="zh-CN" altLang="en-US" dirty="0" smtClean="0"/>
              <a:t>中公式和函数的使用方法</a:t>
            </a:r>
          </a:p>
          <a:p>
            <a:pPr eaLnBrk="1" hangingPunct="1"/>
            <a:r>
              <a:rPr lang="zh-CN" altLang="en-US" dirty="0" smtClean="0"/>
              <a:t>掌握利用</a:t>
            </a:r>
            <a:r>
              <a:rPr lang="en-US" altLang="zh-CN" dirty="0" smtClean="0"/>
              <a:t>Word</a:t>
            </a:r>
            <a:r>
              <a:rPr lang="zh-CN" altLang="en-US" dirty="0" smtClean="0"/>
              <a:t>制作表格和利用</a:t>
            </a:r>
            <a:r>
              <a:rPr lang="en-US" altLang="zh-CN" dirty="0" smtClean="0"/>
              <a:t>Excel</a:t>
            </a:r>
            <a:r>
              <a:rPr lang="zh-CN" altLang="en-US" dirty="0" smtClean="0"/>
              <a:t>制作图表的方法</a:t>
            </a:r>
          </a:p>
          <a:p>
            <a:pPr eaLnBrk="1" hangingPunct="1"/>
            <a:r>
              <a:rPr lang="zh-CN" altLang="en-US" dirty="0" smtClean="0"/>
              <a:t>熟练掌握利用</a:t>
            </a:r>
            <a:r>
              <a:rPr lang="en-US" altLang="zh-CN" dirty="0" smtClean="0"/>
              <a:t>Excel</a:t>
            </a:r>
            <a:r>
              <a:rPr lang="zh-CN" altLang="en-US" dirty="0" smtClean="0"/>
              <a:t>创建表格和格式化工作表的方法</a:t>
            </a:r>
          </a:p>
        </p:txBody>
      </p:sp>
      <p:sp>
        <p:nvSpPr>
          <p:cNvPr id="3074" name="Rectangle 2"/>
          <p:cNvSpPr>
            <a:spLocks noGrp="1" noChangeArrowheads="1"/>
          </p:cNvSpPr>
          <p:nvPr>
            <p:ph type="title"/>
          </p:nvPr>
        </p:nvSpPr>
        <p:spPr/>
        <p:txBody>
          <a:bodyPr/>
          <a:lstStyle/>
          <a:p>
            <a:pPr eaLnBrk="1" fontAlgn="auto" hangingPunct="1">
              <a:spcAft>
                <a:spcPts val="0"/>
              </a:spcAft>
              <a:defRPr/>
            </a:pPr>
            <a:r>
              <a:rPr lang="zh-CN" altLang="en-US" smtClean="0"/>
              <a:t>学习目标 </a:t>
            </a:r>
          </a:p>
        </p:txBody>
      </p:sp>
      <p:sp>
        <p:nvSpPr>
          <p:cNvPr id="2458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A87FA5F1-9150-4324-BF34-037D260F927F}" type="datetime1">
              <a:rPr lang="zh-CN" altLang="en-US"/>
              <a:pPr eaLnBrk="1" hangingPunct="1"/>
              <a:t>2014-11-17</a:t>
            </a:fld>
            <a:endParaRPr lang="en-US" altLang="zh-CN"/>
          </a:p>
        </p:txBody>
      </p:sp>
      <p:sp>
        <p:nvSpPr>
          <p:cNvPr id="24581"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1000"/>
                                        <p:tgtEl>
                                          <p:spTgt spid="3075">
                                            <p:txEl>
                                              <p:pRg st="0" end="0"/>
                                            </p:txEl>
                                          </p:spTgt>
                                        </p:tgtEl>
                                      </p:cBhvr>
                                    </p:animEffect>
                                    <p:anim calcmode="lin" valueType="num">
                                      <p:cBhvr>
                                        <p:cTn id="8" dur="1000" fill="hold"/>
                                        <p:tgtEl>
                                          <p:spTgt spid="307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07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075">
                                            <p:txEl>
                                              <p:pRg st="1" end="1"/>
                                            </p:txEl>
                                          </p:spTgt>
                                        </p:tgtEl>
                                        <p:attrNameLst>
                                          <p:attrName>style.visibility</p:attrName>
                                        </p:attrNameLst>
                                      </p:cBhvr>
                                      <p:to>
                                        <p:strVal val="visible"/>
                                      </p:to>
                                    </p:set>
                                    <p:animEffect transition="in" filter="fade">
                                      <p:cBhvr>
                                        <p:cTn id="14" dur="1000"/>
                                        <p:tgtEl>
                                          <p:spTgt spid="3075">
                                            <p:txEl>
                                              <p:pRg st="1" end="1"/>
                                            </p:txEl>
                                          </p:spTgt>
                                        </p:tgtEl>
                                      </p:cBhvr>
                                    </p:animEffect>
                                    <p:anim calcmode="lin" valueType="num">
                                      <p:cBhvr>
                                        <p:cTn id="15" dur="1000" fill="hold"/>
                                        <p:tgtEl>
                                          <p:spTgt spid="307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07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075">
                                            <p:txEl>
                                              <p:pRg st="2" end="2"/>
                                            </p:txEl>
                                          </p:spTgt>
                                        </p:tgtEl>
                                        <p:attrNameLst>
                                          <p:attrName>style.visibility</p:attrName>
                                        </p:attrNameLst>
                                      </p:cBhvr>
                                      <p:to>
                                        <p:strVal val="visible"/>
                                      </p:to>
                                    </p:set>
                                    <p:animEffect transition="in" filter="fade">
                                      <p:cBhvr>
                                        <p:cTn id="21" dur="1000"/>
                                        <p:tgtEl>
                                          <p:spTgt spid="3075">
                                            <p:txEl>
                                              <p:pRg st="2" end="2"/>
                                            </p:txEl>
                                          </p:spTgt>
                                        </p:tgtEl>
                                      </p:cBhvr>
                                    </p:animEffect>
                                    <p:anim calcmode="lin" valueType="num">
                                      <p:cBhvr>
                                        <p:cTn id="22" dur="1000" fill="hold"/>
                                        <p:tgtEl>
                                          <p:spTgt spid="307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07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075">
                                            <p:txEl>
                                              <p:pRg st="3" end="3"/>
                                            </p:txEl>
                                          </p:spTgt>
                                        </p:tgtEl>
                                        <p:attrNameLst>
                                          <p:attrName>style.visibility</p:attrName>
                                        </p:attrNameLst>
                                      </p:cBhvr>
                                      <p:to>
                                        <p:strVal val="visible"/>
                                      </p:to>
                                    </p:set>
                                    <p:animEffect transition="in" filter="fade">
                                      <p:cBhvr>
                                        <p:cTn id="28" dur="1000"/>
                                        <p:tgtEl>
                                          <p:spTgt spid="3075">
                                            <p:txEl>
                                              <p:pRg st="3" end="3"/>
                                            </p:txEl>
                                          </p:spTgt>
                                        </p:tgtEl>
                                      </p:cBhvr>
                                    </p:animEffect>
                                    <p:anim calcmode="lin" valueType="num">
                                      <p:cBhvr>
                                        <p:cTn id="29" dur="1000" fill="hold"/>
                                        <p:tgtEl>
                                          <p:spTgt spid="307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07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idx="1"/>
          </p:nvPr>
        </p:nvSpPr>
        <p:spPr/>
        <p:txBody>
          <a:bodyPr>
            <a:normAutofit/>
          </a:bodyPr>
          <a:lstStyle/>
          <a:p>
            <a:pPr marL="0" indent="0" eaLnBrk="1" fontAlgn="auto" hangingPunct="1">
              <a:spcAft>
                <a:spcPts val="0"/>
              </a:spcAft>
              <a:buFont typeface="Arial" charset="0"/>
              <a:buNone/>
              <a:defRPr/>
            </a:pPr>
            <a:r>
              <a:rPr lang="zh-CN" altLang="en-US" dirty="0"/>
              <a:t>在</a:t>
            </a:r>
            <a:r>
              <a:rPr lang="en-US" altLang="zh-CN" dirty="0"/>
              <a:t>Word</a:t>
            </a:r>
            <a:r>
              <a:rPr lang="zh-CN" altLang="en-US" dirty="0"/>
              <a:t>中，可以对表格中的内容进行适当的排序</a:t>
            </a:r>
            <a:r>
              <a:rPr lang="zh-CN" altLang="en-US" dirty="0" smtClean="0"/>
              <a:t>。</a:t>
            </a:r>
            <a:endParaRPr lang="en-US" altLang="zh-CN" dirty="0" smtClean="0"/>
          </a:p>
          <a:p>
            <a:pPr marL="365760" indent="-256032" eaLnBrk="1" fontAlgn="auto" hangingPunct="1">
              <a:spcAft>
                <a:spcPts val="0"/>
              </a:spcAft>
              <a:buFont typeface="Wingdings" panose="05000000000000000000" pitchFamily="2" charset="2"/>
              <a:buChar char="Ø"/>
              <a:defRPr/>
            </a:pPr>
            <a:r>
              <a:rPr lang="zh-CN" altLang="en-US" dirty="0" smtClean="0"/>
              <a:t>（</a:t>
            </a:r>
            <a:r>
              <a:rPr lang="en-US" altLang="zh-CN" dirty="0" smtClean="0"/>
              <a:t>1</a:t>
            </a:r>
            <a:r>
              <a:rPr lang="zh-CN" altLang="en-US" dirty="0" smtClean="0"/>
              <a:t>）选择要排序的列或单元格。</a:t>
            </a:r>
          </a:p>
          <a:p>
            <a:pPr marL="365760" indent="-256032" eaLnBrk="1" fontAlgn="auto" hangingPunct="1">
              <a:spcAft>
                <a:spcPts val="0"/>
              </a:spcAft>
              <a:buFont typeface="Wingdings" panose="05000000000000000000" pitchFamily="2" charset="2"/>
              <a:buChar char="Ø"/>
              <a:defRPr/>
            </a:pPr>
            <a:r>
              <a:rPr lang="zh-CN" altLang="en-US" dirty="0" smtClean="0"/>
              <a:t>（</a:t>
            </a:r>
            <a:r>
              <a:rPr lang="en-US" altLang="zh-CN" dirty="0" smtClean="0"/>
              <a:t>2</a:t>
            </a:r>
            <a:r>
              <a:rPr lang="zh-CN" altLang="en-US" dirty="0" smtClean="0"/>
              <a:t>）选择</a:t>
            </a:r>
            <a:r>
              <a:rPr lang="zh-CN" altLang="en-US" dirty="0" smtClean="0">
                <a:latin typeface="Arial" charset="0"/>
              </a:rPr>
              <a:t>“</a:t>
            </a:r>
            <a:r>
              <a:rPr lang="zh-CN" altLang="en-US" dirty="0" smtClean="0"/>
              <a:t>布局</a:t>
            </a:r>
            <a:r>
              <a:rPr lang="zh-CN" altLang="en-US" dirty="0" smtClean="0">
                <a:latin typeface="Arial" charset="0"/>
              </a:rPr>
              <a:t>”</a:t>
            </a:r>
            <a:r>
              <a:rPr lang="zh-CN" altLang="en-US" dirty="0" smtClean="0"/>
              <a:t>功能区</a:t>
            </a:r>
            <a:r>
              <a:rPr lang="en-US" altLang="zh-CN" dirty="0" smtClean="0"/>
              <a:t>/</a:t>
            </a:r>
            <a:r>
              <a:rPr lang="en-US" altLang="zh-CN" dirty="0" smtClean="0">
                <a:latin typeface="Arial" charset="0"/>
              </a:rPr>
              <a:t>“</a:t>
            </a:r>
            <a:r>
              <a:rPr lang="zh-CN" altLang="en-US" dirty="0" smtClean="0"/>
              <a:t>数据</a:t>
            </a:r>
            <a:r>
              <a:rPr lang="zh-CN" altLang="en-US" dirty="0" smtClean="0">
                <a:latin typeface="Arial" charset="0"/>
              </a:rPr>
              <a:t>”</a:t>
            </a:r>
            <a:r>
              <a:rPr lang="zh-CN" altLang="en-US" dirty="0" smtClean="0"/>
              <a:t>工具组</a:t>
            </a:r>
            <a:r>
              <a:rPr lang="en-US" altLang="zh-CN" dirty="0" smtClean="0"/>
              <a:t>/</a:t>
            </a:r>
            <a:r>
              <a:rPr lang="en-US" altLang="zh-CN" dirty="0" smtClean="0">
                <a:latin typeface="Arial" charset="0"/>
              </a:rPr>
              <a:t>“</a:t>
            </a:r>
            <a:r>
              <a:rPr lang="zh-CN" altLang="en-US" dirty="0" smtClean="0"/>
              <a:t>排序</a:t>
            </a:r>
            <a:r>
              <a:rPr lang="zh-CN" altLang="en-US" dirty="0" smtClean="0">
                <a:latin typeface="Arial" charset="0"/>
              </a:rPr>
              <a:t>”</a:t>
            </a:r>
            <a:r>
              <a:rPr lang="zh-CN" altLang="en-US" dirty="0" smtClean="0"/>
              <a:t>命令，弹出</a:t>
            </a:r>
            <a:r>
              <a:rPr lang="zh-CN" altLang="en-US" dirty="0" smtClean="0">
                <a:latin typeface="Arial" charset="0"/>
              </a:rPr>
              <a:t>“</a:t>
            </a:r>
            <a:r>
              <a:rPr lang="zh-CN" altLang="en-US" dirty="0" smtClean="0"/>
              <a:t>排序</a:t>
            </a:r>
            <a:r>
              <a:rPr lang="zh-CN" altLang="en-US" dirty="0" smtClean="0">
                <a:latin typeface="Arial" charset="0"/>
              </a:rPr>
              <a:t>”</a:t>
            </a:r>
            <a:r>
              <a:rPr lang="zh-CN" altLang="en-US" dirty="0" smtClean="0"/>
              <a:t>对话框。在对话框中选择排序依据和类型，若有多个排序依据和类型，要依次选定。单击</a:t>
            </a:r>
            <a:r>
              <a:rPr lang="zh-CN" altLang="en-US" dirty="0" smtClean="0">
                <a:latin typeface="Arial" charset="0"/>
              </a:rPr>
              <a:t>“</a:t>
            </a:r>
            <a:r>
              <a:rPr lang="zh-CN" altLang="en-US" dirty="0" smtClean="0"/>
              <a:t>确定</a:t>
            </a:r>
            <a:r>
              <a:rPr lang="zh-CN" altLang="en-US" dirty="0" smtClean="0">
                <a:latin typeface="Arial" charset="0"/>
              </a:rPr>
              <a:t>”</a:t>
            </a:r>
            <a:r>
              <a:rPr lang="zh-CN" altLang="en-US" dirty="0" smtClean="0"/>
              <a:t>按钮即可。</a:t>
            </a:r>
          </a:p>
        </p:txBody>
      </p:sp>
      <p:sp>
        <p:nvSpPr>
          <p:cNvPr id="59394"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900" dirty="0"/>
              <a:t>7. </a:t>
            </a:r>
            <a:r>
              <a:rPr lang="zh-CN" altLang="en-US" sz="4900" dirty="0"/>
              <a:t>排序操作</a:t>
            </a:r>
            <a:br>
              <a:rPr lang="zh-CN" altLang="en-US" sz="4900" dirty="0"/>
            </a:br>
            <a:endParaRPr lang="zh-CN" altLang="en-US" sz="3200" dirty="0" smtClean="0"/>
          </a:p>
        </p:txBody>
      </p:sp>
      <p:sp>
        <p:nvSpPr>
          <p:cNvPr id="4301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008EC00E-26A0-4976-9BE6-4063AE267DCB}" type="datetime1">
              <a:rPr lang="zh-CN" altLang="en-US"/>
              <a:pPr eaLnBrk="1" hangingPunct="1"/>
              <a:t>2014-11-17</a:t>
            </a:fld>
            <a:endParaRPr lang="en-US" altLang="zh-CN"/>
          </a:p>
        </p:txBody>
      </p:sp>
      <p:sp>
        <p:nvSpPr>
          <p:cNvPr id="4301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blinds(horizontal)">
                                      <p:cBhvr>
                                        <p:cTn id="7" dur="500"/>
                                        <p:tgtEl>
                                          <p:spTgt spid="307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0723">
                                            <p:txEl>
                                              <p:pRg st="1" end="1"/>
                                            </p:txEl>
                                          </p:spTgt>
                                        </p:tgtEl>
                                        <p:attrNameLst>
                                          <p:attrName>style.visibility</p:attrName>
                                        </p:attrNameLst>
                                      </p:cBhvr>
                                      <p:to>
                                        <p:strVal val="visible"/>
                                      </p:to>
                                    </p:set>
                                    <p:animEffect transition="in" filter="blinds(horizontal)">
                                      <p:cBhvr>
                                        <p:cTn id="12" dur="500"/>
                                        <p:tgtEl>
                                          <p:spTgt spid="307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0723">
                                            <p:txEl>
                                              <p:pRg st="2" end="2"/>
                                            </p:txEl>
                                          </p:spTgt>
                                        </p:tgtEl>
                                        <p:attrNameLst>
                                          <p:attrName>style.visibility</p:attrName>
                                        </p:attrNameLst>
                                      </p:cBhvr>
                                      <p:to>
                                        <p:strVal val="visible"/>
                                      </p:to>
                                    </p:set>
                                    <p:animEffect transition="in" filter="blinds(horizontal)">
                                      <p:cBhvr>
                                        <p:cTn id="17" dur="500"/>
                                        <p:tgtEl>
                                          <p:spTgt spid="307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a:xfrm>
            <a:off x="457200" y="1600200"/>
            <a:ext cx="8229600" cy="4924425"/>
          </a:xfrm>
        </p:spPr>
        <p:txBody>
          <a:bodyPr/>
          <a:lstStyle/>
          <a:p>
            <a:pPr eaLnBrk="1" hangingPunct="1">
              <a:lnSpc>
                <a:spcPts val="2900"/>
              </a:lnSpc>
              <a:buFont typeface="Wingdings" pitchFamily="2" charset="2"/>
              <a:buChar char="Ø"/>
            </a:pPr>
            <a:r>
              <a:rPr lang="zh-CN" altLang="en-US" sz="2400" smtClean="0"/>
              <a:t>（</a:t>
            </a:r>
            <a:r>
              <a:rPr lang="en-US" altLang="zh-CN" sz="2400" smtClean="0"/>
              <a:t>1</a:t>
            </a:r>
            <a:r>
              <a:rPr lang="zh-CN" altLang="en-US" sz="2400" smtClean="0"/>
              <a:t>）将表格转换成文本。选定要转换的表格，选择</a:t>
            </a:r>
            <a:r>
              <a:rPr lang="zh-CN" altLang="en-US" sz="2400" smtClean="0">
                <a:latin typeface="Arial" charset="0"/>
              </a:rPr>
              <a:t>“</a:t>
            </a:r>
            <a:r>
              <a:rPr lang="zh-CN" altLang="en-US" sz="2400" smtClean="0"/>
              <a:t>布局</a:t>
            </a:r>
            <a:r>
              <a:rPr lang="zh-CN" altLang="en-US" sz="2400" smtClean="0">
                <a:latin typeface="Arial" charset="0"/>
              </a:rPr>
              <a:t>”</a:t>
            </a:r>
            <a:r>
              <a:rPr lang="zh-CN" altLang="en-US" sz="2400" smtClean="0"/>
              <a:t>功能区</a:t>
            </a:r>
            <a:r>
              <a:rPr lang="en-US" altLang="zh-CN" sz="2400" smtClean="0"/>
              <a:t>/</a:t>
            </a:r>
            <a:r>
              <a:rPr lang="en-US" altLang="zh-CN" sz="2400" smtClean="0">
                <a:latin typeface="Arial" charset="0"/>
              </a:rPr>
              <a:t>“</a:t>
            </a:r>
            <a:r>
              <a:rPr lang="zh-CN" altLang="en-US" sz="2400" smtClean="0"/>
              <a:t>数据</a:t>
            </a:r>
            <a:r>
              <a:rPr lang="zh-CN" altLang="en-US" sz="2400" smtClean="0">
                <a:latin typeface="Arial" charset="0"/>
              </a:rPr>
              <a:t>”</a:t>
            </a:r>
            <a:r>
              <a:rPr lang="zh-CN" altLang="en-US" sz="2400" smtClean="0"/>
              <a:t>工具组</a:t>
            </a:r>
            <a:r>
              <a:rPr lang="en-US" altLang="zh-CN" sz="2400" smtClean="0"/>
              <a:t>/</a:t>
            </a:r>
            <a:r>
              <a:rPr lang="en-US" altLang="zh-CN" sz="2400" smtClean="0">
                <a:latin typeface="Arial" charset="0"/>
              </a:rPr>
              <a:t>“</a:t>
            </a:r>
            <a:r>
              <a:rPr lang="zh-CN" altLang="en-US" sz="2400" smtClean="0"/>
              <a:t>表格转换成文本</a:t>
            </a:r>
            <a:r>
              <a:rPr lang="zh-CN" altLang="en-US" sz="2400" smtClean="0">
                <a:latin typeface="Arial" charset="0"/>
              </a:rPr>
              <a:t>”</a:t>
            </a:r>
            <a:r>
              <a:rPr lang="zh-CN" altLang="en-US" sz="2400" smtClean="0"/>
              <a:t>命令，弹出</a:t>
            </a:r>
            <a:r>
              <a:rPr lang="zh-CN" altLang="en-US" sz="2400" smtClean="0">
                <a:latin typeface="Arial" charset="0"/>
              </a:rPr>
              <a:t>“</a:t>
            </a:r>
            <a:r>
              <a:rPr lang="zh-CN" altLang="en-US" sz="2400" smtClean="0"/>
              <a:t>表格转换成文本</a:t>
            </a:r>
            <a:r>
              <a:rPr lang="zh-CN" altLang="en-US" sz="2400" smtClean="0">
                <a:latin typeface="Arial" charset="0"/>
              </a:rPr>
              <a:t>”</a:t>
            </a:r>
            <a:r>
              <a:rPr lang="zh-CN" altLang="en-US" sz="2400" smtClean="0"/>
              <a:t>对话框，选择对话框中的一种字符作为替代列边框的分隔符后，单击</a:t>
            </a:r>
            <a:r>
              <a:rPr lang="zh-CN" altLang="en-US" sz="2400" smtClean="0">
                <a:latin typeface="Arial" charset="0"/>
              </a:rPr>
              <a:t>“</a:t>
            </a:r>
            <a:r>
              <a:rPr lang="zh-CN" altLang="en-US" sz="2400" smtClean="0"/>
              <a:t>确定</a:t>
            </a:r>
            <a:r>
              <a:rPr lang="zh-CN" altLang="en-US" sz="2400" smtClean="0">
                <a:latin typeface="Arial" charset="0"/>
              </a:rPr>
              <a:t>”</a:t>
            </a:r>
            <a:r>
              <a:rPr lang="zh-CN" altLang="en-US" sz="2400" smtClean="0"/>
              <a:t>按钮即可。</a:t>
            </a:r>
          </a:p>
          <a:p>
            <a:pPr eaLnBrk="1" hangingPunct="1">
              <a:lnSpc>
                <a:spcPts val="2900"/>
              </a:lnSpc>
              <a:buFont typeface="Wingdings" pitchFamily="2" charset="2"/>
              <a:buChar char="Ø"/>
            </a:pPr>
            <a:r>
              <a:rPr lang="zh-CN" altLang="en-US" sz="2400" smtClean="0"/>
              <a:t>（</a:t>
            </a:r>
            <a:r>
              <a:rPr lang="en-US" altLang="zh-CN" sz="2400" smtClean="0"/>
              <a:t>2</a:t>
            </a:r>
            <a:r>
              <a:rPr lang="zh-CN" altLang="en-US" sz="2400" smtClean="0"/>
              <a:t>）将文本转换成表格。将已经输入的文字转换成表格时，需要使用分隔符标记列的开始位置，使用段落标记标明表格的换行。具体操作方法为：在要划分列的位置处插入所需分隔符，分隔符可以为逗号、空格等；在需要表格换行处，直接输入回车键，然后选定要转换的表格，选择</a:t>
            </a:r>
            <a:r>
              <a:rPr lang="zh-CN" altLang="en-US" sz="2400" smtClean="0">
                <a:latin typeface="Arial" charset="0"/>
              </a:rPr>
              <a:t>“</a:t>
            </a:r>
            <a:r>
              <a:rPr lang="zh-CN" altLang="en-US" sz="2400" smtClean="0"/>
              <a:t>插入</a:t>
            </a:r>
            <a:r>
              <a:rPr lang="zh-CN" altLang="en-US" sz="2400" smtClean="0">
                <a:latin typeface="Arial" charset="0"/>
              </a:rPr>
              <a:t>”</a:t>
            </a:r>
            <a:r>
              <a:rPr lang="zh-CN" altLang="en-US" sz="2400" smtClean="0"/>
              <a:t>功能区</a:t>
            </a:r>
            <a:r>
              <a:rPr lang="en-US" altLang="zh-CN" sz="2400" smtClean="0"/>
              <a:t>/</a:t>
            </a:r>
            <a:r>
              <a:rPr lang="en-US" altLang="zh-CN" sz="2400" smtClean="0">
                <a:latin typeface="Arial" charset="0"/>
              </a:rPr>
              <a:t>“</a:t>
            </a:r>
            <a:r>
              <a:rPr lang="zh-CN" altLang="en-US" sz="2400" smtClean="0"/>
              <a:t>表格</a:t>
            </a:r>
            <a:r>
              <a:rPr lang="zh-CN" altLang="en-US" sz="2400" smtClean="0">
                <a:latin typeface="Arial" charset="0"/>
              </a:rPr>
              <a:t>”</a:t>
            </a:r>
            <a:r>
              <a:rPr lang="zh-CN" altLang="en-US" sz="2400" smtClean="0"/>
              <a:t>下拉列表中的</a:t>
            </a:r>
            <a:r>
              <a:rPr lang="zh-CN" altLang="en-US" sz="2400" smtClean="0">
                <a:latin typeface="Arial" charset="0"/>
              </a:rPr>
              <a:t>“</a:t>
            </a:r>
            <a:r>
              <a:rPr lang="zh-CN" altLang="en-US" sz="2400" smtClean="0"/>
              <a:t>文本转换成表格</a:t>
            </a:r>
            <a:r>
              <a:rPr lang="zh-CN" altLang="en-US" sz="2400" smtClean="0">
                <a:latin typeface="Arial" charset="0"/>
              </a:rPr>
              <a:t>”</a:t>
            </a:r>
            <a:r>
              <a:rPr lang="zh-CN" altLang="en-US" sz="2400" smtClean="0"/>
              <a:t>命令，弹出</a:t>
            </a:r>
            <a:r>
              <a:rPr lang="zh-CN" altLang="en-US" sz="2400" smtClean="0">
                <a:latin typeface="Arial" charset="0"/>
              </a:rPr>
              <a:t>“</a:t>
            </a:r>
            <a:r>
              <a:rPr lang="zh-CN" altLang="en-US" sz="2400" smtClean="0"/>
              <a:t>将文字转换成表格</a:t>
            </a:r>
            <a:r>
              <a:rPr lang="zh-CN" altLang="en-US" sz="2400" smtClean="0">
                <a:latin typeface="Arial" charset="0"/>
              </a:rPr>
              <a:t>”</a:t>
            </a:r>
            <a:r>
              <a:rPr lang="zh-CN" altLang="en-US" sz="2400" smtClean="0"/>
              <a:t>对话框。在</a:t>
            </a:r>
            <a:r>
              <a:rPr lang="zh-CN" altLang="en-US" sz="2400" smtClean="0">
                <a:latin typeface="Arial" charset="0"/>
              </a:rPr>
              <a:t>“</a:t>
            </a:r>
            <a:r>
              <a:rPr lang="zh-CN" altLang="en-US" sz="2400" smtClean="0"/>
              <a:t>文字分隔位置</a:t>
            </a:r>
            <a:r>
              <a:rPr lang="zh-CN" altLang="en-US" sz="2400" smtClean="0">
                <a:latin typeface="Arial" charset="0"/>
              </a:rPr>
              <a:t>”</a:t>
            </a:r>
            <a:r>
              <a:rPr lang="zh-CN" altLang="en-US" sz="2400" smtClean="0"/>
              <a:t>栏中，选择所使用的分隔符选项，单击</a:t>
            </a:r>
            <a:r>
              <a:rPr lang="zh-CN" altLang="en-US" sz="2400" smtClean="0">
                <a:latin typeface="Arial" charset="0"/>
              </a:rPr>
              <a:t>“</a:t>
            </a:r>
            <a:r>
              <a:rPr lang="zh-CN" altLang="en-US" sz="2400" smtClean="0"/>
              <a:t>确定</a:t>
            </a:r>
            <a:r>
              <a:rPr lang="zh-CN" altLang="en-US" sz="2400" smtClean="0">
                <a:latin typeface="Arial" charset="0"/>
              </a:rPr>
              <a:t>”</a:t>
            </a:r>
            <a:r>
              <a:rPr lang="zh-CN" altLang="en-US" sz="2400" smtClean="0"/>
              <a:t>按钮即可实现转换。</a:t>
            </a:r>
          </a:p>
        </p:txBody>
      </p:sp>
      <p:sp>
        <p:nvSpPr>
          <p:cNvPr id="22530" name="Rectangle 2"/>
          <p:cNvSpPr>
            <a:spLocks noGrp="1" noChangeArrowheads="1"/>
          </p:cNvSpPr>
          <p:nvPr>
            <p:ph type="title"/>
          </p:nvPr>
        </p:nvSpPr>
        <p:spPr/>
        <p:txBody>
          <a:bodyPr/>
          <a:lstStyle/>
          <a:p>
            <a:pPr eaLnBrk="1" fontAlgn="auto" hangingPunct="1">
              <a:spcAft>
                <a:spcPts val="0"/>
              </a:spcAft>
              <a:defRPr/>
            </a:pPr>
            <a:r>
              <a:rPr lang="en-US" altLang="zh-CN" smtClean="0"/>
              <a:t> 8.</a:t>
            </a:r>
            <a:r>
              <a:rPr lang="zh-CN" altLang="en-US" smtClean="0"/>
              <a:t>表格与文本互转 </a:t>
            </a:r>
          </a:p>
        </p:txBody>
      </p:sp>
      <p:sp>
        <p:nvSpPr>
          <p:cNvPr id="4403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1AED7CAE-599E-4D1B-B3B1-B510A8BDF894}" type="datetime1">
              <a:rPr lang="zh-CN" altLang="en-US"/>
              <a:pPr eaLnBrk="1" hangingPunct="1"/>
              <a:t>2014-11-17</a:t>
            </a:fld>
            <a:endParaRPr lang="en-US" altLang="zh-CN"/>
          </a:p>
        </p:txBody>
      </p:sp>
      <p:sp>
        <p:nvSpPr>
          <p:cNvPr id="4403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blinds(horizontal)">
                                      <p:cBhvr>
                                        <p:cTn id="7" dur="500"/>
                                        <p:tgtEl>
                                          <p:spTgt spid="225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2531">
                                            <p:txEl>
                                              <p:pRg st="1" end="1"/>
                                            </p:txEl>
                                          </p:spTgt>
                                        </p:tgtEl>
                                        <p:attrNameLst>
                                          <p:attrName>style.visibility</p:attrName>
                                        </p:attrNameLst>
                                      </p:cBhvr>
                                      <p:to>
                                        <p:strVal val="visible"/>
                                      </p:to>
                                    </p:set>
                                    <p:animEffect transition="in" filter="blinds(horizontal)">
                                      <p:cBhvr>
                                        <p:cTn id="12" dur="500"/>
                                        <p:tgtEl>
                                          <p:spTgt spid="225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idx="1"/>
          </p:nvPr>
        </p:nvSpPr>
        <p:spPr/>
        <p:txBody>
          <a:bodyPr/>
          <a:lstStyle/>
          <a:p>
            <a:pPr algn="just" eaLnBrk="1" hangingPunct="1"/>
            <a:r>
              <a:rPr lang="en-US" altLang="zh-CN" smtClean="0"/>
              <a:t>4.3.1  </a:t>
            </a:r>
            <a:r>
              <a:rPr lang="zh-CN" altLang="en-US" smtClean="0"/>
              <a:t>制作公司产品销售表格和图表实例</a:t>
            </a:r>
          </a:p>
          <a:p>
            <a:pPr algn="just" eaLnBrk="1" hangingPunct="1"/>
            <a:r>
              <a:rPr lang="en-US" altLang="zh-CN" smtClean="0"/>
              <a:t>4.3.2  </a:t>
            </a:r>
            <a:r>
              <a:rPr lang="zh-CN" altLang="en-US" smtClean="0"/>
              <a:t>操作步骤</a:t>
            </a:r>
          </a:p>
          <a:p>
            <a:pPr algn="just" eaLnBrk="1" hangingPunct="1"/>
            <a:r>
              <a:rPr lang="en-US" altLang="zh-CN" smtClean="0"/>
              <a:t>4.3.3  </a:t>
            </a:r>
            <a:r>
              <a:rPr lang="zh-CN" altLang="en-US" smtClean="0"/>
              <a:t>主要知识点</a:t>
            </a:r>
          </a:p>
          <a:p>
            <a:pPr eaLnBrk="1" hangingPunct="1"/>
            <a:endParaRPr lang="en-US" altLang="zh-CN" smtClean="0"/>
          </a:p>
        </p:txBody>
      </p:sp>
      <p:sp>
        <p:nvSpPr>
          <p:cNvPr id="64514"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dirty="0" smtClean="0"/>
              <a:t/>
            </a:r>
            <a:br>
              <a:rPr lang="en-US" altLang="zh-CN" sz="4000" dirty="0" smtClean="0"/>
            </a:br>
            <a:r>
              <a:rPr lang="en-US" altLang="zh-CN" sz="4000" dirty="0" smtClean="0"/>
              <a:t>4.3  </a:t>
            </a:r>
            <a:r>
              <a:rPr lang="zh-CN" altLang="en-US" sz="4000" dirty="0" smtClean="0"/>
              <a:t>利用</a:t>
            </a:r>
            <a:r>
              <a:rPr lang="en-US" altLang="zh-CN" sz="4000" dirty="0" smtClean="0"/>
              <a:t>Excel</a:t>
            </a:r>
            <a:r>
              <a:rPr lang="zh-CN" altLang="en-US" sz="4000" dirty="0" smtClean="0"/>
              <a:t>制作公司产品销售表格和图表</a:t>
            </a:r>
            <a:br>
              <a:rPr lang="zh-CN" altLang="en-US" sz="4000" dirty="0" smtClean="0"/>
            </a:br>
            <a:endParaRPr lang="zh-CN" altLang="en-US" sz="4000" dirty="0" smtClean="0"/>
          </a:p>
        </p:txBody>
      </p:sp>
      <p:sp>
        <p:nvSpPr>
          <p:cNvPr id="4506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C9F024C7-0AB1-4CBE-AA4F-A693ABDEEE99}" type="datetime1">
              <a:rPr lang="zh-CN" altLang="en-US"/>
              <a:pPr eaLnBrk="1" hangingPunct="1"/>
              <a:t>2014-11-17</a:t>
            </a:fld>
            <a:endParaRPr lang="en-US" altLang="zh-CN"/>
          </a:p>
        </p:txBody>
      </p:sp>
      <p:sp>
        <p:nvSpPr>
          <p:cNvPr id="4506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blinds(horizontal)">
                                      <p:cBhvr>
                                        <p:cTn id="7" dur="500"/>
                                        <p:tgtEl>
                                          <p:spTgt spid="235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3555">
                                            <p:txEl>
                                              <p:pRg st="1" end="1"/>
                                            </p:txEl>
                                          </p:spTgt>
                                        </p:tgtEl>
                                        <p:attrNameLst>
                                          <p:attrName>style.visibility</p:attrName>
                                        </p:attrNameLst>
                                      </p:cBhvr>
                                      <p:to>
                                        <p:strVal val="visible"/>
                                      </p:to>
                                    </p:set>
                                    <p:animEffect transition="in" filter="blinds(horizontal)">
                                      <p:cBhvr>
                                        <p:cTn id="12" dur="500"/>
                                        <p:tgtEl>
                                          <p:spTgt spid="2355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3555">
                                            <p:txEl>
                                              <p:pRg st="2" end="2"/>
                                            </p:txEl>
                                          </p:spTgt>
                                        </p:tgtEl>
                                        <p:attrNameLst>
                                          <p:attrName>style.visibility</p:attrName>
                                        </p:attrNameLst>
                                      </p:cBhvr>
                                      <p:to>
                                        <p:strVal val="visible"/>
                                      </p:to>
                                    </p:set>
                                    <p:animEffect transition="in" filter="blinds(horizontal)">
                                      <p:cBhvr>
                                        <p:cTn id="17" dur="500"/>
                                        <p:tgtEl>
                                          <p:spTgt spid="235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idx="1"/>
          </p:nvPr>
        </p:nvSpPr>
        <p:spPr/>
        <p:txBody>
          <a:bodyPr/>
          <a:lstStyle/>
          <a:p>
            <a:pPr eaLnBrk="1" hangingPunct="1"/>
            <a:r>
              <a:rPr lang="zh-CN" altLang="en-US" smtClean="0"/>
              <a:t>在本实例中，国贸电器销售公司主要经营</a:t>
            </a:r>
            <a:r>
              <a:rPr lang="en-US" altLang="zh-CN" smtClean="0"/>
              <a:t>6</a:t>
            </a:r>
            <a:r>
              <a:rPr lang="zh-CN" altLang="en-US" smtClean="0"/>
              <a:t>种产品，</a:t>
            </a:r>
            <a:r>
              <a:rPr lang="en-US" altLang="zh-CN" smtClean="0"/>
              <a:t>2013</a:t>
            </a:r>
            <a:r>
              <a:rPr lang="zh-CN" altLang="en-US" smtClean="0"/>
              <a:t>年下半年各产品的销售情况，现在要这些销售数据进行统计，并且需要根据数据创建数据图表。</a:t>
            </a:r>
          </a:p>
          <a:p>
            <a:pPr eaLnBrk="1" hangingPunct="1">
              <a:buFontTx/>
              <a:buNone/>
            </a:pPr>
            <a:endParaRPr lang="en-US" altLang="zh-CN" smtClean="0"/>
          </a:p>
        </p:txBody>
      </p:sp>
      <p:sp>
        <p:nvSpPr>
          <p:cNvPr id="65538"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smtClean="0"/>
              <a:t>4.3.1  </a:t>
            </a:r>
            <a:r>
              <a:rPr lang="zh-CN" altLang="en-US" sz="4000" smtClean="0"/>
              <a:t>制作公司产品销售表格和图表实例</a:t>
            </a:r>
            <a:br>
              <a:rPr lang="zh-CN" altLang="en-US" sz="4000" smtClean="0"/>
            </a:br>
            <a:endParaRPr lang="zh-CN" altLang="en-US" sz="4000" smtClean="0"/>
          </a:p>
        </p:txBody>
      </p:sp>
      <p:sp>
        <p:nvSpPr>
          <p:cNvPr id="4608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58D94721-0998-4CB1-8DC6-1856F90A3726}" type="datetime1">
              <a:rPr lang="zh-CN" altLang="en-US"/>
              <a:pPr eaLnBrk="1" hangingPunct="1"/>
              <a:t>2014-11-17</a:t>
            </a:fld>
            <a:endParaRPr lang="en-US" altLang="zh-CN"/>
          </a:p>
        </p:txBody>
      </p:sp>
      <p:sp>
        <p:nvSpPr>
          <p:cNvPr id="4608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blinds(horizontal)">
                                      <p:cBhvr>
                                        <p:cTn id="7" dur="500"/>
                                        <p:tgtEl>
                                          <p:spTgt spid="245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idx="1"/>
          </p:nvPr>
        </p:nvSpPr>
        <p:spPr/>
        <p:txBody>
          <a:bodyPr/>
          <a:lstStyle/>
          <a:p>
            <a:pPr eaLnBrk="1" hangingPunct="1"/>
            <a:r>
              <a:rPr lang="zh-CN" altLang="en-US" smtClean="0"/>
              <a:t>本实例中，主要解决如下问题：</a:t>
            </a:r>
          </a:p>
          <a:p>
            <a:pPr eaLnBrk="1" hangingPunct="1"/>
            <a:r>
              <a:rPr lang="zh-CN" altLang="en-US" smtClean="0"/>
              <a:t>如何创建</a:t>
            </a:r>
            <a:r>
              <a:rPr lang="en-US" altLang="zh-CN" smtClean="0"/>
              <a:t>Excel</a:t>
            </a:r>
            <a:r>
              <a:rPr lang="zh-CN" altLang="en-US" smtClean="0"/>
              <a:t>表框架</a:t>
            </a:r>
          </a:p>
          <a:p>
            <a:pPr eaLnBrk="1" hangingPunct="1"/>
            <a:r>
              <a:rPr lang="zh-CN" altLang="en-US" smtClean="0"/>
              <a:t>如何利用输入技巧快捷地录入数据</a:t>
            </a:r>
          </a:p>
          <a:p>
            <a:pPr eaLnBrk="1" hangingPunct="1"/>
            <a:r>
              <a:rPr lang="zh-CN" altLang="en-US" smtClean="0"/>
              <a:t>如何对工作表进行格式化设置</a:t>
            </a:r>
          </a:p>
          <a:p>
            <a:pPr eaLnBrk="1" hangingPunct="1"/>
            <a:r>
              <a:rPr lang="zh-CN" altLang="en-US" smtClean="0"/>
              <a:t>如何使用函数求和、求平均数</a:t>
            </a:r>
          </a:p>
          <a:p>
            <a:pPr eaLnBrk="1" hangingPunct="1"/>
            <a:r>
              <a:rPr lang="zh-CN" altLang="en-US" smtClean="0"/>
              <a:t>如何制作图表</a:t>
            </a:r>
          </a:p>
          <a:p>
            <a:pPr eaLnBrk="1" hangingPunct="1"/>
            <a:r>
              <a:rPr lang="zh-CN" altLang="en-US" smtClean="0"/>
              <a:t>如何格式化图表</a:t>
            </a:r>
          </a:p>
        </p:txBody>
      </p:sp>
      <p:sp>
        <p:nvSpPr>
          <p:cNvPr id="25602" name="Rectangle 2"/>
          <p:cNvSpPr>
            <a:spLocks noGrp="1" noChangeArrowheads="1"/>
          </p:cNvSpPr>
          <p:nvPr>
            <p:ph type="title"/>
          </p:nvPr>
        </p:nvSpPr>
        <p:spPr/>
        <p:txBody>
          <a:bodyPr/>
          <a:lstStyle/>
          <a:p>
            <a:pPr eaLnBrk="1" fontAlgn="auto" hangingPunct="1">
              <a:spcAft>
                <a:spcPts val="0"/>
              </a:spcAft>
              <a:defRPr/>
            </a:pPr>
            <a:r>
              <a:rPr lang="zh-CN" altLang="en-US" smtClean="0"/>
              <a:t>本实例中，主要解决如下问题</a:t>
            </a:r>
          </a:p>
        </p:txBody>
      </p:sp>
      <p:sp>
        <p:nvSpPr>
          <p:cNvPr id="4710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5FB1EDF2-5AFD-4090-B406-EEE439D1F1CA}" type="datetime1">
              <a:rPr lang="zh-CN" altLang="en-US"/>
              <a:pPr eaLnBrk="1" hangingPunct="1"/>
              <a:t>2014-11-17</a:t>
            </a:fld>
            <a:endParaRPr lang="en-US" altLang="zh-CN"/>
          </a:p>
        </p:txBody>
      </p:sp>
      <p:sp>
        <p:nvSpPr>
          <p:cNvPr id="4710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blinds(horizontal)">
                                      <p:cBhvr>
                                        <p:cTn id="7" dur="500"/>
                                        <p:tgtEl>
                                          <p:spTgt spid="2560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5603">
                                            <p:txEl>
                                              <p:pRg st="1" end="1"/>
                                            </p:txEl>
                                          </p:spTgt>
                                        </p:tgtEl>
                                        <p:attrNameLst>
                                          <p:attrName>style.visibility</p:attrName>
                                        </p:attrNameLst>
                                      </p:cBhvr>
                                      <p:to>
                                        <p:strVal val="visible"/>
                                      </p:to>
                                    </p:set>
                                    <p:animEffect transition="in" filter="blinds(horizontal)">
                                      <p:cBhvr>
                                        <p:cTn id="12" dur="500"/>
                                        <p:tgtEl>
                                          <p:spTgt spid="2560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5603">
                                            <p:txEl>
                                              <p:pRg st="2" end="2"/>
                                            </p:txEl>
                                          </p:spTgt>
                                        </p:tgtEl>
                                        <p:attrNameLst>
                                          <p:attrName>style.visibility</p:attrName>
                                        </p:attrNameLst>
                                      </p:cBhvr>
                                      <p:to>
                                        <p:strVal val="visible"/>
                                      </p:to>
                                    </p:set>
                                    <p:animEffect transition="in" filter="blinds(horizontal)">
                                      <p:cBhvr>
                                        <p:cTn id="17" dur="500"/>
                                        <p:tgtEl>
                                          <p:spTgt spid="2560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5603">
                                            <p:txEl>
                                              <p:pRg st="3" end="3"/>
                                            </p:txEl>
                                          </p:spTgt>
                                        </p:tgtEl>
                                        <p:attrNameLst>
                                          <p:attrName>style.visibility</p:attrName>
                                        </p:attrNameLst>
                                      </p:cBhvr>
                                      <p:to>
                                        <p:strVal val="visible"/>
                                      </p:to>
                                    </p:set>
                                    <p:animEffect transition="in" filter="blinds(horizontal)">
                                      <p:cBhvr>
                                        <p:cTn id="22" dur="500"/>
                                        <p:tgtEl>
                                          <p:spTgt spid="2560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5603">
                                            <p:txEl>
                                              <p:pRg st="4" end="4"/>
                                            </p:txEl>
                                          </p:spTgt>
                                        </p:tgtEl>
                                        <p:attrNameLst>
                                          <p:attrName>style.visibility</p:attrName>
                                        </p:attrNameLst>
                                      </p:cBhvr>
                                      <p:to>
                                        <p:strVal val="visible"/>
                                      </p:to>
                                    </p:set>
                                    <p:animEffect transition="in" filter="blinds(horizontal)">
                                      <p:cBhvr>
                                        <p:cTn id="27" dur="500"/>
                                        <p:tgtEl>
                                          <p:spTgt spid="2560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5603">
                                            <p:txEl>
                                              <p:pRg st="5" end="5"/>
                                            </p:txEl>
                                          </p:spTgt>
                                        </p:tgtEl>
                                        <p:attrNameLst>
                                          <p:attrName>style.visibility</p:attrName>
                                        </p:attrNameLst>
                                      </p:cBhvr>
                                      <p:to>
                                        <p:strVal val="visible"/>
                                      </p:to>
                                    </p:set>
                                    <p:animEffect transition="in" filter="blinds(horizontal)">
                                      <p:cBhvr>
                                        <p:cTn id="32" dur="500"/>
                                        <p:tgtEl>
                                          <p:spTgt spid="2560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25603">
                                            <p:txEl>
                                              <p:pRg st="6" end="6"/>
                                            </p:txEl>
                                          </p:spTgt>
                                        </p:tgtEl>
                                        <p:attrNameLst>
                                          <p:attrName>style.visibility</p:attrName>
                                        </p:attrNameLst>
                                      </p:cBhvr>
                                      <p:to>
                                        <p:strVal val="visible"/>
                                      </p:to>
                                    </p:set>
                                    <p:animEffect transition="in" filter="blinds(horizontal)">
                                      <p:cBhvr>
                                        <p:cTn id="37" dur="500"/>
                                        <p:tgtEl>
                                          <p:spTgt spid="2560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idx="1"/>
          </p:nvPr>
        </p:nvSpPr>
        <p:spPr/>
        <p:txBody>
          <a:bodyPr>
            <a:normAutofit/>
          </a:bodyPr>
          <a:lstStyle/>
          <a:p>
            <a:pPr marL="365760" indent="-256032" algn="just" eaLnBrk="1" fontAlgn="auto" hangingPunct="1">
              <a:spcAft>
                <a:spcPts val="0"/>
              </a:spcAft>
              <a:buFont typeface="Arial" charset="0"/>
              <a:buChar char="•"/>
              <a:defRPr/>
            </a:pPr>
            <a:r>
              <a:rPr lang="en-US" altLang="zh-CN" dirty="0" smtClean="0"/>
              <a:t>1</a:t>
            </a:r>
            <a:r>
              <a:rPr lang="zh-CN" altLang="en-US" dirty="0" smtClean="0"/>
              <a:t>．创建产品销售表格</a:t>
            </a:r>
          </a:p>
          <a:p>
            <a:pPr marL="365760" indent="-256032" eaLnBrk="1" fontAlgn="auto" hangingPunct="1">
              <a:spcAft>
                <a:spcPts val="0"/>
              </a:spcAft>
              <a:buFont typeface="Arial" charset="0"/>
              <a:buChar char="•"/>
              <a:defRPr/>
            </a:pPr>
            <a:r>
              <a:rPr lang="zh-CN" altLang="en-US" dirty="0" smtClean="0"/>
              <a:t>（</a:t>
            </a:r>
            <a:r>
              <a:rPr lang="en-US" altLang="zh-CN" dirty="0" smtClean="0"/>
              <a:t>1</a:t>
            </a:r>
            <a:r>
              <a:rPr lang="zh-CN" altLang="en-US" dirty="0" smtClean="0"/>
              <a:t>）创建产品销售表格的框架</a:t>
            </a:r>
          </a:p>
          <a:p>
            <a:pPr marL="0" indent="0" eaLnBrk="1" fontAlgn="auto" hangingPunct="1">
              <a:spcAft>
                <a:spcPts val="0"/>
              </a:spcAft>
              <a:buFont typeface="Arial" charset="0"/>
              <a:buNone/>
              <a:defRPr/>
            </a:pPr>
            <a:r>
              <a:rPr lang="zh-CN" altLang="en-US" dirty="0" smtClean="0"/>
              <a:t>        首先启动</a:t>
            </a:r>
            <a:r>
              <a:rPr lang="en-US" altLang="zh-CN" dirty="0" smtClean="0"/>
              <a:t>Excel</a:t>
            </a:r>
            <a:r>
              <a:rPr lang="zh-CN" altLang="en-US" dirty="0" smtClean="0"/>
              <a:t>，在出现的</a:t>
            </a:r>
            <a:r>
              <a:rPr lang="en-US" altLang="zh-CN" dirty="0" smtClean="0"/>
              <a:t>Book 1</a:t>
            </a:r>
            <a:r>
              <a:rPr lang="zh-CN" altLang="en-US" dirty="0" smtClean="0"/>
              <a:t>工作薄中选择</a:t>
            </a:r>
            <a:r>
              <a:rPr lang="en-US" altLang="zh-CN" dirty="0" smtClean="0"/>
              <a:t>Sheet 1</a:t>
            </a:r>
            <a:r>
              <a:rPr lang="zh-CN" altLang="en-US" dirty="0" smtClean="0"/>
              <a:t>工作表双击，更名为</a:t>
            </a:r>
            <a:r>
              <a:rPr lang="zh-CN" altLang="en-US" dirty="0" smtClean="0">
                <a:latin typeface="Arial" charset="0"/>
              </a:rPr>
              <a:t>“</a:t>
            </a:r>
            <a:r>
              <a:rPr lang="zh-CN" altLang="en-US" dirty="0" smtClean="0"/>
              <a:t>产品销售表</a:t>
            </a:r>
            <a:r>
              <a:rPr lang="zh-CN" altLang="en-US" dirty="0" smtClean="0">
                <a:latin typeface="Arial" charset="0"/>
              </a:rPr>
              <a:t>”</a:t>
            </a:r>
            <a:r>
              <a:rPr lang="zh-CN" altLang="en-US" dirty="0" smtClean="0"/>
              <a:t>；然后按照课本图</a:t>
            </a:r>
            <a:r>
              <a:rPr lang="en-US" altLang="zh-CN" dirty="0" smtClean="0"/>
              <a:t>4-21</a:t>
            </a:r>
            <a:r>
              <a:rPr lang="zh-CN" altLang="en-US" dirty="0" smtClean="0"/>
              <a:t>所示样式建立数据表格；最后以</a:t>
            </a:r>
            <a:r>
              <a:rPr lang="zh-CN" altLang="en-US" dirty="0" smtClean="0">
                <a:latin typeface="Arial" charset="0"/>
              </a:rPr>
              <a:t>“</a:t>
            </a:r>
            <a:r>
              <a:rPr lang="zh-CN" altLang="en-US" dirty="0" smtClean="0"/>
              <a:t>下半年销售统计</a:t>
            </a:r>
            <a:r>
              <a:rPr lang="zh-CN" altLang="en-US" dirty="0" smtClean="0">
                <a:latin typeface="Arial" charset="0"/>
              </a:rPr>
              <a:t>”</a:t>
            </a:r>
            <a:r>
              <a:rPr lang="zh-CN" altLang="en-US" dirty="0" smtClean="0"/>
              <a:t>为名将工作簿存盘在硬盘上。</a:t>
            </a:r>
          </a:p>
        </p:txBody>
      </p:sp>
      <p:sp>
        <p:nvSpPr>
          <p:cNvPr id="68610"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smtClean="0"/>
              <a:t>4.3.2  </a:t>
            </a:r>
            <a:r>
              <a:rPr lang="zh-CN" altLang="en-US" sz="4000" smtClean="0"/>
              <a:t>操作步骤</a:t>
            </a:r>
            <a:br>
              <a:rPr lang="zh-CN" altLang="en-US" sz="4000" smtClean="0"/>
            </a:br>
            <a:endParaRPr lang="zh-CN" altLang="en-US" sz="4000" smtClean="0"/>
          </a:p>
        </p:txBody>
      </p:sp>
      <p:sp>
        <p:nvSpPr>
          <p:cNvPr id="4813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65648520-CF2B-4F3D-8BEA-C479A4DCAD95}" type="datetime1">
              <a:rPr lang="zh-CN" altLang="en-US"/>
              <a:pPr eaLnBrk="1" hangingPunct="1"/>
              <a:t>2014-11-17</a:t>
            </a:fld>
            <a:endParaRPr lang="en-US" altLang="zh-CN"/>
          </a:p>
        </p:txBody>
      </p:sp>
      <p:sp>
        <p:nvSpPr>
          <p:cNvPr id="4813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Effect transition="in" filter="blinds(horizontal)">
                                      <p:cBhvr>
                                        <p:cTn id="7" dur="500"/>
                                        <p:tgtEl>
                                          <p:spTgt spid="378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7891">
                                            <p:txEl>
                                              <p:pRg st="1" end="1"/>
                                            </p:txEl>
                                          </p:spTgt>
                                        </p:tgtEl>
                                        <p:attrNameLst>
                                          <p:attrName>style.visibility</p:attrName>
                                        </p:attrNameLst>
                                      </p:cBhvr>
                                      <p:to>
                                        <p:strVal val="visible"/>
                                      </p:to>
                                    </p:set>
                                    <p:animEffect transition="in" filter="blinds(horizontal)">
                                      <p:cBhvr>
                                        <p:cTn id="12" dur="500"/>
                                        <p:tgtEl>
                                          <p:spTgt spid="37891">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7891">
                                            <p:txEl>
                                              <p:pRg st="2" end="2"/>
                                            </p:txEl>
                                          </p:spTgt>
                                        </p:tgtEl>
                                        <p:attrNameLst>
                                          <p:attrName>style.visibility</p:attrName>
                                        </p:attrNameLst>
                                      </p:cBhvr>
                                      <p:to>
                                        <p:strVal val="visible"/>
                                      </p:to>
                                    </p:set>
                                    <p:animEffect transition="in" filter="blinds(horizontal)">
                                      <p:cBhvr>
                                        <p:cTn id="15" dur="500"/>
                                        <p:tgtEl>
                                          <p:spTgt spid="378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图片 1"/>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905000" y="2890838"/>
            <a:ext cx="5334000" cy="1704975"/>
          </a:xfrm>
          <a:noFill/>
        </p:spPr>
      </p:pic>
      <p:sp>
        <p:nvSpPr>
          <p:cNvPr id="27650" name="Rectangle 2"/>
          <p:cNvSpPr>
            <a:spLocks noGrp="1" noChangeArrowheads="1"/>
          </p:cNvSpPr>
          <p:nvPr>
            <p:ph type="title"/>
          </p:nvPr>
        </p:nvSpPr>
        <p:spPr/>
        <p:txBody>
          <a:bodyPr/>
          <a:lstStyle/>
          <a:p>
            <a:pPr eaLnBrk="1" fontAlgn="auto" hangingPunct="1">
              <a:spcAft>
                <a:spcPts val="0"/>
              </a:spcAft>
              <a:defRPr/>
            </a:pPr>
            <a:r>
              <a:rPr lang="zh-CN" altLang="en-US" smtClean="0"/>
              <a:t>图</a:t>
            </a:r>
            <a:r>
              <a:rPr lang="en-US" altLang="zh-CN" smtClean="0"/>
              <a:t>4-21 </a:t>
            </a:r>
            <a:r>
              <a:rPr lang="zh-CN" altLang="en-US" smtClean="0"/>
              <a:t>初步创建好的表格</a:t>
            </a:r>
          </a:p>
        </p:txBody>
      </p:sp>
      <p:sp>
        <p:nvSpPr>
          <p:cNvPr id="4915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99804C19-0699-46D5-818C-A96B7E6B2F0D}" type="datetime1">
              <a:rPr lang="zh-CN" altLang="en-US"/>
              <a:pPr eaLnBrk="1" hangingPunct="1"/>
              <a:t>2014-11-17</a:t>
            </a:fld>
            <a:endParaRPr lang="en-US" altLang="zh-CN"/>
          </a:p>
        </p:txBody>
      </p:sp>
      <p:sp>
        <p:nvSpPr>
          <p:cNvPr id="4915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additive="base">
                                        <p:cTn id="7" dur="500" fill="hold"/>
                                        <p:tgtEl>
                                          <p:spTgt spid="27651"/>
                                        </p:tgtEl>
                                        <p:attrNameLst>
                                          <p:attrName>ppt_x</p:attrName>
                                        </p:attrNameLst>
                                      </p:cBhvr>
                                      <p:tavLst>
                                        <p:tav tm="0">
                                          <p:val>
                                            <p:strVal val="#ppt_x"/>
                                          </p:val>
                                        </p:tav>
                                        <p:tav tm="100000">
                                          <p:val>
                                            <p:strVal val="#ppt_x"/>
                                          </p:val>
                                        </p:tav>
                                      </p:tavLst>
                                    </p:anim>
                                    <p:anim calcmode="lin" valueType="num">
                                      <p:cBhvr additive="base">
                                        <p:cTn id="8" dur="500" fill="hold"/>
                                        <p:tgtEl>
                                          <p:spTgt spid="276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idx="1"/>
          </p:nvPr>
        </p:nvSpPr>
        <p:spPr/>
        <p:txBody>
          <a:bodyPr/>
          <a:lstStyle/>
          <a:p>
            <a:pPr eaLnBrk="1" hangingPunct="1">
              <a:lnSpc>
                <a:spcPct val="90000"/>
              </a:lnSpc>
            </a:pPr>
            <a:r>
              <a:rPr lang="zh-CN" altLang="en-US" sz="2800" smtClean="0"/>
              <a:t>（</a:t>
            </a:r>
            <a:r>
              <a:rPr lang="en-US" altLang="zh-CN" sz="2800" smtClean="0"/>
              <a:t>2</a:t>
            </a:r>
            <a:r>
              <a:rPr lang="zh-CN" altLang="en-US" sz="2800" smtClean="0"/>
              <a:t>）调整行高和列宽：初次输入后，有些列的列宽可能宽度不够，将光标定位到两列的列标中间，当光标变成</a:t>
            </a:r>
            <a:r>
              <a:rPr lang="zh-CN" altLang="en-US" sz="2800" smtClean="0">
                <a:latin typeface="Arial" charset="0"/>
              </a:rPr>
              <a:t>“”</a:t>
            </a:r>
            <a:r>
              <a:rPr lang="zh-CN" altLang="en-US" sz="2800" smtClean="0"/>
              <a:t>后，拖动鼠标到合适的宽度。或者，在两列的列标之间双击，也可以将前一列调整到最合适的宽度，以上两种方法同样可以调整字段行的行高。</a:t>
            </a:r>
          </a:p>
          <a:p>
            <a:pPr eaLnBrk="1" hangingPunct="1">
              <a:lnSpc>
                <a:spcPct val="90000"/>
              </a:lnSpc>
            </a:pPr>
            <a:r>
              <a:rPr lang="zh-CN" altLang="en-US" sz="2800" smtClean="0"/>
              <a:t>（</a:t>
            </a:r>
            <a:r>
              <a:rPr lang="en-US" altLang="zh-CN" sz="2800" smtClean="0"/>
              <a:t>3</a:t>
            </a:r>
            <a:r>
              <a:rPr lang="zh-CN" altLang="en-US" sz="2800" smtClean="0"/>
              <a:t>）利用填充柄输入月份：在刚才的内容输入上，只需在</a:t>
            </a:r>
            <a:r>
              <a:rPr lang="en-US" altLang="zh-CN" sz="2800" smtClean="0"/>
              <a:t>A2</a:t>
            </a:r>
            <a:r>
              <a:rPr lang="zh-CN" altLang="en-US" sz="2800" smtClean="0"/>
              <a:t>中输入</a:t>
            </a:r>
            <a:r>
              <a:rPr lang="zh-CN" altLang="en-US" sz="2800" smtClean="0">
                <a:latin typeface="Arial" charset="0"/>
              </a:rPr>
              <a:t>“</a:t>
            </a:r>
            <a:r>
              <a:rPr lang="zh-CN" altLang="en-US" sz="2800" smtClean="0"/>
              <a:t>七月</a:t>
            </a:r>
            <a:r>
              <a:rPr lang="zh-CN" altLang="en-US" sz="2800" smtClean="0">
                <a:latin typeface="Arial" charset="0"/>
              </a:rPr>
              <a:t>”</a:t>
            </a:r>
            <a:r>
              <a:rPr lang="zh-CN" altLang="en-US" sz="2800" smtClean="0"/>
              <a:t>即可，其他的月份可以使用</a:t>
            </a:r>
            <a:r>
              <a:rPr lang="en-US" altLang="zh-CN" sz="2800" smtClean="0"/>
              <a:t>Excel</a:t>
            </a:r>
            <a:r>
              <a:rPr lang="zh-CN" altLang="en-US" sz="2800" smtClean="0"/>
              <a:t>中的序列填充完成，方法如下，单击选中</a:t>
            </a:r>
            <a:r>
              <a:rPr lang="en-US" altLang="zh-CN" sz="2800" smtClean="0"/>
              <a:t>A2</a:t>
            </a:r>
            <a:r>
              <a:rPr lang="zh-CN" altLang="en-US" sz="2800" smtClean="0"/>
              <a:t>后，用鼠标拖动右下角的填充柄到</a:t>
            </a:r>
            <a:r>
              <a:rPr lang="en-US" altLang="zh-CN" sz="2800" smtClean="0"/>
              <a:t>A7</a:t>
            </a:r>
            <a:r>
              <a:rPr lang="zh-CN" altLang="en-US" sz="2800" smtClean="0"/>
              <a:t>，则</a:t>
            </a:r>
            <a:r>
              <a:rPr lang="en-US" altLang="zh-CN" sz="2800" smtClean="0"/>
              <a:t>A3</a:t>
            </a:r>
            <a:r>
              <a:rPr lang="zh-CN" altLang="en-US" sz="2800" smtClean="0"/>
              <a:t>～</a:t>
            </a:r>
            <a:r>
              <a:rPr lang="en-US" altLang="zh-CN" sz="2800" smtClean="0"/>
              <a:t>A7</a:t>
            </a:r>
            <a:r>
              <a:rPr lang="zh-CN" altLang="en-US" sz="2800" smtClean="0"/>
              <a:t>自动填充</a:t>
            </a:r>
            <a:r>
              <a:rPr lang="zh-CN" altLang="en-US" sz="2800" smtClean="0">
                <a:latin typeface="Arial" charset="0"/>
              </a:rPr>
              <a:t>“</a:t>
            </a:r>
            <a:r>
              <a:rPr lang="zh-CN" altLang="en-US" sz="2800" smtClean="0"/>
              <a:t>八月</a:t>
            </a:r>
            <a:r>
              <a:rPr lang="zh-CN" altLang="en-US" sz="2800" smtClean="0">
                <a:latin typeface="Arial" charset="0"/>
              </a:rPr>
              <a:t>”</a:t>
            </a:r>
            <a:r>
              <a:rPr lang="zh-CN" altLang="en-US" sz="2800" smtClean="0"/>
              <a:t>～</a:t>
            </a:r>
            <a:r>
              <a:rPr lang="zh-CN" altLang="en-US" sz="2800" smtClean="0">
                <a:latin typeface="Arial" charset="0"/>
              </a:rPr>
              <a:t>“</a:t>
            </a:r>
            <a:r>
              <a:rPr lang="zh-CN" altLang="en-US" sz="2800" smtClean="0"/>
              <a:t>腊月</a:t>
            </a:r>
            <a:r>
              <a:rPr lang="zh-CN" altLang="en-US" sz="2800" smtClean="0">
                <a:latin typeface="Arial" charset="0"/>
              </a:rPr>
              <a:t>”</a:t>
            </a:r>
            <a:r>
              <a:rPr lang="zh-CN" altLang="en-US" sz="2800" smtClean="0"/>
              <a:t>。</a:t>
            </a:r>
          </a:p>
        </p:txBody>
      </p:sp>
      <p:sp>
        <p:nvSpPr>
          <p:cNvPr id="28674" name="Rectangle 2"/>
          <p:cNvSpPr>
            <a:spLocks noGrp="1" noChangeArrowheads="1"/>
          </p:cNvSpPr>
          <p:nvPr>
            <p:ph type="title"/>
          </p:nvPr>
        </p:nvSpPr>
        <p:spPr/>
        <p:txBody>
          <a:bodyPr/>
          <a:lstStyle/>
          <a:p>
            <a:pPr eaLnBrk="1" fontAlgn="auto" hangingPunct="1">
              <a:spcAft>
                <a:spcPts val="0"/>
              </a:spcAft>
              <a:defRPr/>
            </a:pPr>
            <a:r>
              <a:rPr lang="zh-CN" altLang="en-US" smtClean="0"/>
              <a:t>操作步骤</a:t>
            </a:r>
            <a:endParaRPr lang="zh-CN" altLang="zh-CN" smtClean="0"/>
          </a:p>
        </p:txBody>
      </p:sp>
      <p:sp>
        <p:nvSpPr>
          <p:cNvPr id="5018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55FA5967-06EB-49EC-BD45-6F5BA5E60BC4}" type="datetime1">
              <a:rPr lang="zh-CN" altLang="en-US"/>
              <a:pPr eaLnBrk="1" hangingPunct="1"/>
              <a:t>2014-11-17</a:t>
            </a:fld>
            <a:endParaRPr lang="en-US" altLang="zh-CN"/>
          </a:p>
        </p:txBody>
      </p:sp>
      <p:sp>
        <p:nvSpPr>
          <p:cNvPr id="5018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blinds(horizontal)">
                                      <p:cBhvr>
                                        <p:cTn id="7" dur="500"/>
                                        <p:tgtEl>
                                          <p:spTgt spid="286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8675">
                                            <p:txEl>
                                              <p:pRg st="1" end="1"/>
                                            </p:txEl>
                                          </p:spTgt>
                                        </p:tgtEl>
                                        <p:attrNameLst>
                                          <p:attrName>style.visibility</p:attrName>
                                        </p:attrNameLst>
                                      </p:cBhvr>
                                      <p:to>
                                        <p:strVal val="visible"/>
                                      </p:to>
                                    </p:set>
                                    <p:animEffect transition="in" filter="blinds(horizontal)">
                                      <p:cBhvr>
                                        <p:cTn id="12" dur="500"/>
                                        <p:tgtEl>
                                          <p:spTgt spid="286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p:txBody>
          <a:bodyPr/>
          <a:lstStyle/>
          <a:p>
            <a:pPr eaLnBrk="1" hangingPunct="1">
              <a:lnSpc>
                <a:spcPct val="90000"/>
              </a:lnSpc>
            </a:pPr>
            <a:r>
              <a:rPr lang="zh-CN" altLang="en-US" sz="2400" smtClean="0"/>
              <a:t>（</a:t>
            </a:r>
            <a:r>
              <a:rPr lang="en-US" altLang="zh-CN" sz="2400" smtClean="0"/>
              <a:t>4</a:t>
            </a:r>
            <a:r>
              <a:rPr lang="zh-CN" altLang="en-US" sz="2400" smtClean="0"/>
              <a:t>）制作表格标题</a:t>
            </a:r>
          </a:p>
          <a:p>
            <a:pPr eaLnBrk="1" hangingPunct="1">
              <a:lnSpc>
                <a:spcPct val="90000"/>
              </a:lnSpc>
              <a:buFont typeface="Wingdings" pitchFamily="2" charset="2"/>
              <a:buChar char="Ø"/>
            </a:pPr>
            <a:r>
              <a:rPr lang="zh-CN" altLang="en-US" sz="2400" smtClean="0"/>
              <a:t>①插入标题行。制作表格标题时，首先要在字段名前插入一行，右击第</a:t>
            </a:r>
            <a:r>
              <a:rPr lang="en-US" altLang="zh-CN" sz="2400" smtClean="0"/>
              <a:t>1</a:t>
            </a:r>
            <a:r>
              <a:rPr lang="zh-CN" altLang="en-US" sz="2400" smtClean="0"/>
              <a:t>行行号，在弹出的快捷菜单中选择</a:t>
            </a:r>
            <a:r>
              <a:rPr lang="zh-CN" altLang="en-US" sz="2400" smtClean="0">
                <a:latin typeface="Arial" charset="0"/>
              </a:rPr>
              <a:t>“</a:t>
            </a:r>
            <a:r>
              <a:rPr lang="zh-CN" altLang="en-US" sz="2400" smtClean="0"/>
              <a:t>插入</a:t>
            </a:r>
            <a:r>
              <a:rPr lang="zh-CN" altLang="en-US" sz="2400" smtClean="0">
                <a:latin typeface="Arial" charset="0"/>
              </a:rPr>
              <a:t>”</a:t>
            </a:r>
            <a:r>
              <a:rPr lang="zh-CN" altLang="en-US" sz="2400" smtClean="0"/>
              <a:t>命令，这样就会在字段名前插入一行，如图</a:t>
            </a:r>
            <a:r>
              <a:rPr lang="en-US" altLang="zh-CN" sz="2400" smtClean="0"/>
              <a:t>4-22</a:t>
            </a:r>
            <a:r>
              <a:rPr lang="zh-CN" altLang="en-US" sz="2400" smtClean="0"/>
              <a:t>所示。</a:t>
            </a:r>
          </a:p>
          <a:p>
            <a:pPr eaLnBrk="1" hangingPunct="1">
              <a:lnSpc>
                <a:spcPct val="90000"/>
              </a:lnSpc>
              <a:buFont typeface="Wingdings" pitchFamily="2" charset="2"/>
              <a:buChar char="Ø"/>
            </a:pPr>
            <a:r>
              <a:rPr lang="zh-CN" altLang="en-US" sz="2400" smtClean="0"/>
              <a:t>②合并单元格。选中</a:t>
            </a:r>
            <a:r>
              <a:rPr lang="en-US" altLang="zh-CN" sz="2400" smtClean="0"/>
              <a:t>A1</a:t>
            </a:r>
            <a:r>
              <a:rPr lang="zh-CN" altLang="en-US" sz="2400" smtClean="0"/>
              <a:t>～</a:t>
            </a:r>
            <a:r>
              <a:rPr lang="en-US" altLang="zh-CN" sz="2400" smtClean="0"/>
              <a:t>G1</a:t>
            </a:r>
            <a:r>
              <a:rPr lang="zh-CN" altLang="en-US" sz="2400" smtClean="0"/>
              <a:t>，单击</a:t>
            </a:r>
            <a:r>
              <a:rPr lang="zh-CN" altLang="en-US" sz="2400" smtClean="0">
                <a:latin typeface="Arial" charset="0"/>
              </a:rPr>
              <a:t>“</a:t>
            </a:r>
            <a:r>
              <a:rPr lang="zh-CN" altLang="en-US" sz="2400" smtClean="0"/>
              <a:t>开始</a:t>
            </a:r>
            <a:r>
              <a:rPr lang="zh-CN" altLang="en-US" sz="2400" smtClean="0">
                <a:latin typeface="Arial" charset="0"/>
              </a:rPr>
              <a:t>”</a:t>
            </a:r>
            <a:r>
              <a:rPr lang="zh-CN" altLang="en-US" sz="2400" smtClean="0"/>
              <a:t>功能区</a:t>
            </a:r>
            <a:r>
              <a:rPr lang="en-US" altLang="zh-CN" sz="2400" smtClean="0"/>
              <a:t>/</a:t>
            </a:r>
            <a:r>
              <a:rPr lang="en-US" altLang="zh-CN" sz="2400" smtClean="0">
                <a:latin typeface="Arial" charset="0"/>
              </a:rPr>
              <a:t>“</a:t>
            </a:r>
            <a:r>
              <a:rPr lang="zh-CN" altLang="en-US" sz="2400" smtClean="0"/>
              <a:t>对齐方式</a:t>
            </a:r>
            <a:r>
              <a:rPr lang="zh-CN" altLang="en-US" sz="2400" smtClean="0">
                <a:latin typeface="Arial" charset="0"/>
              </a:rPr>
              <a:t>”</a:t>
            </a:r>
            <a:r>
              <a:rPr lang="zh-CN" altLang="en-US" sz="2400" smtClean="0"/>
              <a:t>工具组</a:t>
            </a:r>
            <a:r>
              <a:rPr lang="en-US" altLang="zh-CN" sz="2400" smtClean="0"/>
              <a:t>/</a:t>
            </a:r>
            <a:r>
              <a:rPr lang="en-US" altLang="zh-CN" sz="2400" smtClean="0">
                <a:latin typeface="Arial" charset="0"/>
              </a:rPr>
              <a:t>“</a:t>
            </a:r>
            <a:r>
              <a:rPr lang="zh-CN" altLang="en-US" sz="2400" smtClean="0"/>
              <a:t>合并后居中</a:t>
            </a:r>
            <a:r>
              <a:rPr lang="zh-CN" altLang="en-US" sz="2400" smtClean="0">
                <a:latin typeface="Arial" charset="0"/>
              </a:rPr>
              <a:t>”</a:t>
            </a:r>
            <a:r>
              <a:rPr lang="zh-CN" altLang="en-US" sz="2400" smtClean="0"/>
              <a:t>按钮（即），这样，</a:t>
            </a:r>
            <a:r>
              <a:rPr lang="en-US" altLang="zh-CN" sz="2400" smtClean="0"/>
              <a:t>A1</a:t>
            </a:r>
            <a:r>
              <a:rPr lang="zh-CN" altLang="en-US" sz="2400" smtClean="0"/>
              <a:t>～</a:t>
            </a:r>
            <a:r>
              <a:rPr lang="en-US" altLang="zh-CN" sz="2400" smtClean="0"/>
              <a:t>G1</a:t>
            </a:r>
            <a:r>
              <a:rPr lang="zh-CN" altLang="en-US" sz="2400" smtClean="0"/>
              <a:t>就合并成了一个单元格</a:t>
            </a:r>
            <a:r>
              <a:rPr lang="en-US" altLang="zh-CN" sz="2400" smtClean="0"/>
              <a:t>A1</a:t>
            </a:r>
            <a:r>
              <a:rPr lang="zh-CN" altLang="en-US" sz="2400" smtClean="0"/>
              <a:t>。</a:t>
            </a:r>
          </a:p>
          <a:p>
            <a:pPr eaLnBrk="1" hangingPunct="1">
              <a:lnSpc>
                <a:spcPct val="90000"/>
              </a:lnSpc>
              <a:buFont typeface="Wingdings" pitchFamily="2" charset="2"/>
              <a:buChar char="Ø"/>
            </a:pPr>
            <a:r>
              <a:rPr lang="zh-CN" altLang="en-US" sz="2400" smtClean="0"/>
              <a:t>③输入标题内容。将光标定位在</a:t>
            </a:r>
            <a:r>
              <a:rPr lang="en-US" altLang="zh-CN" sz="2400" smtClean="0"/>
              <a:t>A1</a:t>
            </a:r>
            <a:r>
              <a:rPr lang="zh-CN" altLang="en-US" sz="2400" smtClean="0"/>
              <a:t>中，先输入</a:t>
            </a:r>
            <a:r>
              <a:rPr lang="zh-CN" altLang="en-US" sz="2400" smtClean="0">
                <a:latin typeface="Arial" charset="0"/>
              </a:rPr>
              <a:t>“</a:t>
            </a:r>
            <a:r>
              <a:rPr lang="zh-CN" altLang="en-US" sz="2400" smtClean="0"/>
              <a:t>国贸电器销售有限公司</a:t>
            </a:r>
            <a:r>
              <a:rPr lang="zh-CN" altLang="en-US" sz="2400" smtClean="0">
                <a:latin typeface="Arial" charset="0"/>
              </a:rPr>
              <a:t>”</a:t>
            </a:r>
            <a:r>
              <a:rPr lang="zh-CN" altLang="en-US" sz="2400" smtClean="0"/>
              <a:t>，然后按</a:t>
            </a:r>
            <a:r>
              <a:rPr lang="zh-CN" altLang="en-US" sz="2400" smtClean="0">
                <a:latin typeface="Arial" charset="0"/>
              </a:rPr>
              <a:t>“</a:t>
            </a:r>
            <a:r>
              <a:rPr lang="en-US" altLang="zh-CN" sz="2400" smtClean="0"/>
              <a:t>Alt+Enter</a:t>
            </a:r>
            <a:r>
              <a:rPr lang="en-US" altLang="zh-CN" sz="2400" smtClean="0">
                <a:latin typeface="Arial" charset="0"/>
              </a:rPr>
              <a:t>”</a:t>
            </a:r>
            <a:r>
              <a:rPr lang="zh-CN" altLang="en-US" sz="2400" smtClean="0"/>
              <a:t>，在单元格中换行，再输入</a:t>
            </a:r>
            <a:r>
              <a:rPr lang="zh-CN" altLang="en-US" sz="2400" smtClean="0">
                <a:latin typeface="Arial" charset="0"/>
              </a:rPr>
              <a:t>“</a:t>
            </a:r>
            <a:r>
              <a:rPr lang="en-US" altLang="zh-CN" sz="2400" smtClean="0"/>
              <a:t>2013</a:t>
            </a:r>
            <a:r>
              <a:rPr lang="zh-CN" altLang="en-US" sz="2400" smtClean="0"/>
              <a:t>年下半年产品销售表（单位：元）</a:t>
            </a:r>
            <a:r>
              <a:rPr lang="zh-CN" altLang="en-US" sz="2400" smtClean="0">
                <a:latin typeface="Arial" charset="0"/>
              </a:rPr>
              <a:t>”</a:t>
            </a:r>
            <a:r>
              <a:rPr lang="zh-CN" altLang="en-US" sz="2400" smtClean="0"/>
              <a:t>即可，如图</a:t>
            </a:r>
            <a:r>
              <a:rPr lang="en-US" altLang="zh-CN" sz="2400" smtClean="0"/>
              <a:t>4-23</a:t>
            </a:r>
            <a:r>
              <a:rPr lang="zh-CN" altLang="en-US" sz="2400" smtClean="0"/>
              <a:t>所示。</a:t>
            </a:r>
          </a:p>
        </p:txBody>
      </p:sp>
      <p:sp>
        <p:nvSpPr>
          <p:cNvPr id="29698" name="Rectangle 2"/>
          <p:cNvSpPr>
            <a:spLocks noGrp="1" noChangeArrowheads="1"/>
          </p:cNvSpPr>
          <p:nvPr>
            <p:ph type="title"/>
          </p:nvPr>
        </p:nvSpPr>
        <p:spPr/>
        <p:txBody>
          <a:bodyPr/>
          <a:lstStyle/>
          <a:p>
            <a:pPr eaLnBrk="1" fontAlgn="auto" hangingPunct="1">
              <a:spcAft>
                <a:spcPts val="0"/>
              </a:spcAft>
              <a:defRPr/>
            </a:pPr>
            <a:r>
              <a:rPr lang="zh-CN" altLang="en-US" smtClean="0"/>
              <a:t>操作步骤</a:t>
            </a:r>
            <a:endParaRPr lang="zh-CN" altLang="zh-CN" smtClean="0"/>
          </a:p>
        </p:txBody>
      </p:sp>
      <p:sp>
        <p:nvSpPr>
          <p:cNvPr id="5120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99556570-87B4-4DA6-852F-7E35F9C8E5F5}" type="datetime1">
              <a:rPr lang="zh-CN" altLang="en-US"/>
              <a:pPr eaLnBrk="1" hangingPunct="1"/>
              <a:t>2014-11-17</a:t>
            </a:fld>
            <a:endParaRPr lang="en-US" altLang="zh-CN"/>
          </a:p>
        </p:txBody>
      </p:sp>
      <p:sp>
        <p:nvSpPr>
          <p:cNvPr id="5120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blinds(horizontal)">
                                      <p:cBhvr>
                                        <p:cTn id="7" dur="500"/>
                                        <p:tgtEl>
                                          <p:spTgt spid="296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9699">
                                            <p:txEl>
                                              <p:pRg st="1" end="1"/>
                                            </p:txEl>
                                          </p:spTgt>
                                        </p:tgtEl>
                                        <p:attrNameLst>
                                          <p:attrName>style.visibility</p:attrName>
                                        </p:attrNameLst>
                                      </p:cBhvr>
                                      <p:to>
                                        <p:strVal val="visible"/>
                                      </p:to>
                                    </p:set>
                                    <p:animEffect transition="in" filter="blinds(horizontal)">
                                      <p:cBhvr>
                                        <p:cTn id="12" dur="500"/>
                                        <p:tgtEl>
                                          <p:spTgt spid="2969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9699">
                                            <p:txEl>
                                              <p:pRg st="2" end="2"/>
                                            </p:txEl>
                                          </p:spTgt>
                                        </p:tgtEl>
                                        <p:attrNameLst>
                                          <p:attrName>style.visibility</p:attrName>
                                        </p:attrNameLst>
                                      </p:cBhvr>
                                      <p:to>
                                        <p:strVal val="visible"/>
                                      </p:to>
                                    </p:set>
                                    <p:animEffect transition="in" filter="blinds(horizontal)">
                                      <p:cBhvr>
                                        <p:cTn id="17" dur="500"/>
                                        <p:tgtEl>
                                          <p:spTgt spid="2969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9699">
                                            <p:txEl>
                                              <p:pRg st="3" end="3"/>
                                            </p:txEl>
                                          </p:spTgt>
                                        </p:tgtEl>
                                        <p:attrNameLst>
                                          <p:attrName>style.visibility</p:attrName>
                                        </p:attrNameLst>
                                      </p:cBhvr>
                                      <p:to>
                                        <p:strVal val="visible"/>
                                      </p:to>
                                    </p:set>
                                    <p:animEffect transition="in" filter="blinds(horizontal)">
                                      <p:cBhvr>
                                        <p:cTn id="22" dur="500"/>
                                        <p:tgtEl>
                                          <p:spTgt spid="296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387850" y="1773238"/>
            <a:ext cx="4443413" cy="2560637"/>
          </a:xfrm>
          <a:noFill/>
        </p:spPr>
      </p:pic>
      <p:sp>
        <p:nvSpPr>
          <p:cNvPr id="30722"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pic>
        <p:nvPicPr>
          <p:cNvPr id="30724"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73238"/>
            <a:ext cx="4356100" cy="266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Rectangle 6"/>
          <p:cNvSpPr>
            <a:spLocks noChangeArrowheads="1"/>
          </p:cNvSpPr>
          <p:nvPr/>
        </p:nvSpPr>
        <p:spPr bwMode="auto">
          <a:xfrm>
            <a:off x="26988" y="4797425"/>
            <a:ext cx="911701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altLang="zh-CN"/>
              <a:t>     </a:t>
            </a:r>
            <a:r>
              <a:rPr lang="zh-CN" altLang="en-US"/>
              <a:t>图</a:t>
            </a:r>
            <a:r>
              <a:rPr lang="en-US" altLang="zh-CN"/>
              <a:t>4-22</a:t>
            </a:r>
            <a:r>
              <a:rPr lang="zh-CN" altLang="en-US"/>
              <a:t>在字段名前插入一行                                 图</a:t>
            </a:r>
            <a:r>
              <a:rPr lang="en-US" altLang="zh-CN"/>
              <a:t>4-23   </a:t>
            </a:r>
            <a:r>
              <a:rPr lang="zh-CN" altLang="en-US"/>
              <a:t>输入标题后的销售表格 </a:t>
            </a:r>
          </a:p>
        </p:txBody>
      </p:sp>
      <p:sp>
        <p:nvSpPr>
          <p:cNvPr id="5223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52E37B8E-571B-4C51-988A-794640A8D042}" type="datetime1">
              <a:rPr lang="zh-CN" altLang="en-US"/>
              <a:pPr eaLnBrk="1" hangingPunct="1"/>
              <a:t>2014-11-17</a:t>
            </a:fld>
            <a:endParaRPr lang="en-US" altLang="zh-CN"/>
          </a:p>
        </p:txBody>
      </p:sp>
      <p:sp>
        <p:nvSpPr>
          <p:cNvPr id="5223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diamond(in)">
                                      <p:cBhvr>
                                        <p:cTn id="7" dur="2000"/>
                                        <p:tgtEl>
                                          <p:spTgt spid="307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30723"/>
                                        </p:tgtEl>
                                        <p:attrNameLst>
                                          <p:attrName>style.visibility</p:attrName>
                                        </p:attrNameLst>
                                      </p:cBhvr>
                                      <p:to>
                                        <p:strVal val="visible"/>
                                      </p:to>
                                    </p:set>
                                    <p:animEffect transition="in" filter="diamond(in)">
                                      <p:cBhvr>
                                        <p:cTn id="12" dur="2000"/>
                                        <p:tgtEl>
                                          <p:spTgt spid="307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0725"/>
                                        </p:tgtEl>
                                        <p:attrNameLst>
                                          <p:attrName>style.visibility</p:attrName>
                                        </p:attrNameLst>
                                      </p:cBhvr>
                                      <p:to>
                                        <p:strVal val="visible"/>
                                      </p:to>
                                    </p:set>
                                    <p:anim calcmode="lin" valueType="num">
                                      <p:cBhvr additive="base">
                                        <p:cTn id="17" dur="500" fill="hold"/>
                                        <p:tgtEl>
                                          <p:spTgt spid="30725"/>
                                        </p:tgtEl>
                                        <p:attrNameLst>
                                          <p:attrName>ppt_x</p:attrName>
                                        </p:attrNameLst>
                                      </p:cBhvr>
                                      <p:tavLst>
                                        <p:tav tm="0">
                                          <p:val>
                                            <p:strVal val="#ppt_x"/>
                                          </p:val>
                                        </p:tav>
                                        <p:tav tm="100000">
                                          <p:val>
                                            <p:strVal val="#ppt_x"/>
                                          </p:val>
                                        </p:tav>
                                      </p:tavLst>
                                    </p:anim>
                                    <p:anim calcmode="lin" valueType="num">
                                      <p:cBhvr additive="base">
                                        <p:cTn id="18" dur="500" fill="hold"/>
                                        <p:tgtEl>
                                          <p:spTgt spid="307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eaLnBrk="1" hangingPunct="1"/>
            <a:r>
              <a:rPr lang="zh-CN" altLang="en-US" dirty="0" smtClean="0">
                <a:hlinkClick r:id="rId2" action="ppaction://hlinksldjump"/>
              </a:rPr>
              <a:t>办公中的电子表格概述</a:t>
            </a:r>
            <a:endParaRPr lang="zh-CN" altLang="en-US" dirty="0" smtClean="0"/>
          </a:p>
          <a:p>
            <a:pPr eaLnBrk="1" hangingPunct="1"/>
            <a:r>
              <a:rPr lang="zh-CN" altLang="en-US" dirty="0" smtClean="0">
                <a:hlinkClick r:id="rId3" action="ppaction://hlinksldjump"/>
              </a:rPr>
              <a:t>利用</a:t>
            </a:r>
            <a:r>
              <a:rPr lang="en-US" altLang="zh-CN" dirty="0" smtClean="0">
                <a:hlinkClick r:id="rId3" action="ppaction://hlinksldjump"/>
              </a:rPr>
              <a:t>Word</a:t>
            </a:r>
            <a:r>
              <a:rPr lang="zh-CN" altLang="en-US" dirty="0" smtClean="0">
                <a:hlinkClick r:id="rId3" action="ppaction://hlinksldjump"/>
              </a:rPr>
              <a:t>制作个人求职简历表</a:t>
            </a:r>
            <a:endParaRPr lang="zh-CN" altLang="en-US" dirty="0" smtClean="0"/>
          </a:p>
          <a:p>
            <a:pPr eaLnBrk="1" hangingPunct="1"/>
            <a:r>
              <a:rPr lang="zh-CN" altLang="en-US" dirty="0" smtClean="0">
                <a:hlinkClick r:id="rId4" action="ppaction://hlinksldjump"/>
              </a:rPr>
              <a:t>利用</a:t>
            </a:r>
            <a:r>
              <a:rPr lang="en-US" altLang="zh-CN" dirty="0" smtClean="0">
                <a:hlinkClick r:id="rId4" action="ppaction://hlinksldjump"/>
              </a:rPr>
              <a:t>Excel</a:t>
            </a:r>
            <a:r>
              <a:rPr lang="zh-CN" altLang="en-US" dirty="0" smtClean="0">
                <a:hlinkClick r:id="rId4" action="ppaction://hlinksldjump"/>
              </a:rPr>
              <a:t>制作员工档案管理表</a:t>
            </a:r>
            <a:endParaRPr lang="zh-CN" altLang="en-US" dirty="0" smtClean="0"/>
          </a:p>
          <a:p>
            <a:pPr eaLnBrk="1" hangingPunct="1"/>
            <a:r>
              <a:rPr lang="zh-CN" altLang="en-US" dirty="0" smtClean="0">
                <a:hlinkClick r:id="rId5" action="ppaction://hlinksldjump"/>
              </a:rPr>
              <a:t>利用</a:t>
            </a:r>
            <a:r>
              <a:rPr lang="en-US" altLang="zh-CN" dirty="0" smtClean="0">
                <a:hlinkClick r:id="rId5" action="ppaction://hlinksldjump"/>
              </a:rPr>
              <a:t>Excel</a:t>
            </a:r>
            <a:r>
              <a:rPr lang="zh-CN" altLang="en-US" dirty="0" smtClean="0">
                <a:hlinkClick r:id="rId5" action="ppaction://hlinksldjump"/>
              </a:rPr>
              <a:t>制作公司产品销售图表</a:t>
            </a:r>
            <a:endParaRPr lang="zh-CN" altLang="en-US" dirty="0" smtClean="0"/>
          </a:p>
          <a:p>
            <a:pPr eaLnBrk="1" hangingPunct="1"/>
            <a:r>
              <a:rPr lang="zh-CN" altLang="en-US" dirty="0" smtClean="0">
                <a:hlinkClick r:id="rId5" action="ppaction://hlinksldjump"/>
              </a:rPr>
              <a:t>利用</a:t>
            </a:r>
            <a:r>
              <a:rPr lang="en-US" altLang="zh-CN" dirty="0" smtClean="0">
                <a:hlinkClick r:id="rId5" action="ppaction://hlinksldjump"/>
              </a:rPr>
              <a:t>Excel</a:t>
            </a:r>
            <a:r>
              <a:rPr lang="zh-CN" altLang="en-US" dirty="0" smtClean="0">
                <a:hlinkClick r:id="rId5" action="ppaction://hlinksldjump"/>
              </a:rPr>
              <a:t>函数实现员工工资管理</a:t>
            </a:r>
            <a:endParaRPr lang="zh-CN" altLang="en-US" dirty="0" smtClean="0"/>
          </a:p>
          <a:p>
            <a:pPr eaLnBrk="1" hangingPunct="1"/>
            <a:r>
              <a:rPr lang="zh-CN" altLang="en-US" dirty="0" smtClean="0">
                <a:hlinkClick r:id="rId6" action="ppaction://hlinksldjump"/>
              </a:rPr>
              <a:t>本章小结及实训</a:t>
            </a:r>
            <a:endParaRPr lang="zh-CN" altLang="en-US" dirty="0" smtClean="0"/>
          </a:p>
        </p:txBody>
      </p:sp>
      <p:sp>
        <p:nvSpPr>
          <p:cNvPr id="4098" name="Rectangle 2"/>
          <p:cNvSpPr>
            <a:spLocks noGrp="1" noChangeArrowheads="1"/>
          </p:cNvSpPr>
          <p:nvPr>
            <p:ph type="title"/>
          </p:nvPr>
        </p:nvSpPr>
        <p:spPr/>
        <p:txBody>
          <a:bodyPr/>
          <a:lstStyle/>
          <a:p>
            <a:pPr eaLnBrk="1" fontAlgn="auto" hangingPunct="1">
              <a:spcAft>
                <a:spcPts val="0"/>
              </a:spcAft>
              <a:defRPr/>
            </a:pPr>
            <a:r>
              <a:rPr lang="zh-CN" altLang="en-US" smtClean="0"/>
              <a:t>章节内容 </a:t>
            </a:r>
          </a:p>
        </p:txBody>
      </p:sp>
      <p:sp>
        <p:nvSpPr>
          <p:cNvPr id="2560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47766581-6447-4B93-9892-37B89425A1D9}" type="datetime1">
              <a:rPr lang="zh-CN" altLang="en-US"/>
              <a:pPr eaLnBrk="1" hangingPunct="1"/>
              <a:t>2014-11-17</a:t>
            </a:fld>
            <a:endParaRPr lang="en-US" altLang="zh-CN"/>
          </a:p>
        </p:txBody>
      </p:sp>
      <p:sp>
        <p:nvSpPr>
          <p:cNvPr id="2560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1000"/>
                                        <p:tgtEl>
                                          <p:spTgt spid="4099">
                                            <p:txEl>
                                              <p:pRg st="0" end="0"/>
                                            </p:txEl>
                                          </p:spTgt>
                                        </p:tgtEl>
                                      </p:cBhvr>
                                    </p:animEffect>
                                    <p:anim calcmode="lin" valueType="num">
                                      <p:cBhvr>
                                        <p:cTn id="8" dur="1000" fill="hold"/>
                                        <p:tgtEl>
                                          <p:spTgt spid="409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09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099">
                                            <p:txEl>
                                              <p:pRg st="1" end="1"/>
                                            </p:txEl>
                                          </p:spTgt>
                                        </p:tgtEl>
                                        <p:attrNameLst>
                                          <p:attrName>style.visibility</p:attrName>
                                        </p:attrNameLst>
                                      </p:cBhvr>
                                      <p:to>
                                        <p:strVal val="visible"/>
                                      </p:to>
                                    </p:set>
                                    <p:animEffect transition="in" filter="fade">
                                      <p:cBhvr>
                                        <p:cTn id="14" dur="1000"/>
                                        <p:tgtEl>
                                          <p:spTgt spid="4099">
                                            <p:txEl>
                                              <p:pRg st="1" end="1"/>
                                            </p:txEl>
                                          </p:spTgt>
                                        </p:tgtEl>
                                      </p:cBhvr>
                                    </p:animEffect>
                                    <p:anim calcmode="lin" valueType="num">
                                      <p:cBhvr>
                                        <p:cTn id="15" dur="1000" fill="hold"/>
                                        <p:tgtEl>
                                          <p:spTgt spid="4099">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09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099">
                                            <p:txEl>
                                              <p:pRg st="2" end="2"/>
                                            </p:txEl>
                                          </p:spTgt>
                                        </p:tgtEl>
                                        <p:attrNameLst>
                                          <p:attrName>style.visibility</p:attrName>
                                        </p:attrNameLst>
                                      </p:cBhvr>
                                      <p:to>
                                        <p:strVal val="visible"/>
                                      </p:to>
                                    </p:set>
                                    <p:animEffect transition="in" filter="fade">
                                      <p:cBhvr>
                                        <p:cTn id="21" dur="1000"/>
                                        <p:tgtEl>
                                          <p:spTgt spid="4099">
                                            <p:txEl>
                                              <p:pRg st="2" end="2"/>
                                            </p:txEl>
                                          </p:spTgt>
                                        </p:tgtEl>
                                      </p:cBhvr>
                                    </p:animEffect>
                                    <p:anim calcmode="lin" valueType="num">
                                      <p:cBhvr>
                                        <p:cTn id="22" dur="1000" fill="hold"/>
                                        <p:tgtEl>
                                          <p:spTgt spid="4099">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09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099">
                                            <p:txEl>
                                              <p:pRg st="3" end="3"/>
                                            </p:txEl>
                                          </p:spTgt>
                                        </p:tgtEl>
                                        <p:attrNameLst>
                                          <p:attrName>style.visibility</p:attrName>
                                        </p:attrNameLst>
                                      </p:cBhvr>
                                      <p:to>
                                        <p:strVal val="visible"/>
                                      </p:to>
                                    </p:set>
                                    <p:animEffect transition="in" filter="fade">
                                      <p:cBhvr>
                                        <p:cTn id="28" dur="1000"/>
                                        <p:tgtEl>
                                          <p:spTgt spid="4099">
                                            <p:txEl>
                                              <p:pRg st="3" end="3"/>
                                            </p:txEl>
                                          </p:spTgt>
                                        </p:tgtEl>
                                      </p:cBhvr>
                                    </p:animEffect>
                                    <p:anim calcmode="lin" valueType="num">
                                      <p:cBhvr>
                                        <p:cTn id="29" dur="1000" fill="hold"/>
                                        <p:tgtEl>
                                          <p:spTgt spid="4099">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09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099">
                                            <p:txEl>
                                              <p:pRg st="4" end="4"/>
                                            </p:txEl>
                                          </p:spTgt>
                                        </p:tgtEl>
                                        <p:attrNameLst>
                                          <p:attrName>style.visibility</p:attrName>
                                        </p:attrNameLst>
                                      </p:cBhvr>
                                      <p:to>
                                        <p:strVal val="visible"/>
                                      </p:to>
                                    </p:set>
                                    <p:animEffect transition="in" filter="fade">
                                      <p:cBhvr>
                                        <p:cTn id="35" dur="1000"/>
                                        <p:tgtEl>
                                          <p:spTgt spid="4099">
                                            <p:txEl>
                                              <p:pRg st="4" end="4"/>
                                            </p:txEl>
                                          </p:spTgt>
                                        </p:tgtEl>
                                      </p:cBhvr>
                                    </p:animEffect>
                                    <p:anim calcmode="lin" valueType="num">
                                      <p:cBhvr>
                                        <p:cTn id="36" dur="1000" fill="hold"/>
                                        <p:tgtEl>
                                          <p:spTgt spid="4099">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09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099">
                                            <p:txEl>
                                              <p:pRg st="5" end="5"/>
                                            </p:txEl>
                                          </p:spTgt>
                                        </p:tgtEl>
                                        <p:attrNameLst>
                                          <p:attrName>style.visibility</p:attrName>
                                        </p:attrNameLst>
                                      </p:cBhvr>
                                      <p:to>
                                        <p:strVal val="visible"/>
                                      </p:to>
                                    </p:set>
                                    <p:animEffect transition="in" filter="fade">
                                      <p:cBhvr>
                                        <p:cTn id="42" dur="1000"/>
                                        <p:tgtEl>
                                          <p:spTgt spid="4099">
                                            <p:txEl>
                                              <p:pRg st="5" end="5"/>
                                            </p:txEl>
                                          </p:spTgt>
                                        </p:tgtEl>
                                      </p:cBhvr>
                                    </p:animEffect>
                                    <p:anim calcmode="lin" valueType="num">
                                      <p:cBhvr>
                                        <p:cTn id="43" dur="1000" fill="hold"/>
                                        <p:tgtEl>
                                          <p:spTgt spid="4099">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099">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idx="1"/>
          </p:nvPr>
        </p:nvSpPr>
        <p:spPr/>
        <p:txBody>
          <a:bodyPr>
            <a:normAutofit/>
          </a:bodyPr>
          <a:lstStyle/>
          <a:p>
            <a:pPr marL="365760" indent="-256032" eaLnBrk="1" fontAlgn="auto" hangingPunct="1">
              <a:spcAft>
                <a:spcPts val="0"/>
              </a:spcAft>
              <a:buFont typeface="Arial" charset="0"/>
              <a:buChar char="•"/>
              <a:defRPr/>
            </a:pPr>
            <a:r>
              <a:rPr lang="zh-CN" altLang="en-US" sz="2800" dirty="0" smtClean="0"/>
              <a:t>（</a:t>
            </a:r>
            <a:r>
              <a:rPr lang="en-US" altLang="zh-CN" sz="2800" dirty="0" smtClean="0"/>
              <a:t>5</a:t>
            </a:r>
            <a:r>
              <a:rPr lang="zh-CN" altLang="en-US" sz="2800" dirty="0" smtClean="0"/>
              <a:t>）利用自动求和按钮输入合计和平均数</a:t>
            </a:r>
          </a:p>
          <a:p>
            <a:pPr marL="0" indent="0" eaLnBrk="1" fontAlgn="auto" hangingPunct="1">
              <a:spcAft>
                <a:spcPts val="0"/>
              </a:spcAft>
              <a:buFont typeface="Arial" charset="0"/>
              <a:buNone/>
              <a:defRPr/>
            </a:pPr>
            <a:r>
              <a:rPr lang="zh-CN" altLang="en-US" sz="2800" dirty="0" smtClean="0"/>
              <a:t>        在图</a:t>
            </a:r>
            <a:r>
              <a:rPr lang="en-US" altLang="zh-CN" sz="2800" dirty="0" smtClean="0"/>
              <a:t>4-21</a:t>
            </a:r>
            <a:r>
              <a:rPr lang="zh-CN" altLang="en-US" sz="2800" dirty="0" smtClean="0"/>
              <a:t>的表格中，</a:t>
            </a:r>
            <a:r>
              <a:rPr lang="en-US" altLang="zh-CN" sz="2800" dirty="0" smtClean="0"/>
              <a:t>B9</a:t>
            </a:r>
            <a:r>
              <a:rPr lang="zh-CN" altLang="en-US" sz="2800" dirty="0" smtClean="0"/>
              <a:t>～</a:t>
            </a:r>
            <a:r>
              <a:rPr lang="en-US" altLang="zh-CN" sz="2800" dirty="0" smtClean="0"/>
              <a:t>G9</a:t>
            </a:r>
            <a:r>
              <a:rPr lang="zh-CN" altLang="en-US" sz="2800" dirty="0" smtClean="0"/>
              <a:t>和</a:t>
            </a:r>
            <a:r>
              <a:rPr lang="en-US" altLang="zh-CN" sz="2800" dirty="0" smtClean="0"/>
              <a:t>B10</a:t>
            </a:r>
            <a:r>
              <a:rPr lang="zh-CN" altLang="en-US" sz="2800" dirty="0" smtClean="0"/>
              <a:t>～</a:t>
            </a:r>
            <a:r>
              <a:rPr lang="en-US" altLang="zh-CN" sz="2800" dirty="0" smtClean="0"/>
              <a:t>G10</a:t>
            </a:r>
            <a:r>
              <a:rPr lang="zh-CN" altLang="en-US" sz="2800" dirty="0" smtClean="0"/>
              <a:t>的单元格中需要分别计算各种产品在下半年销售额的总数和平均值，具体操作步骤如下：</a:t>
            </a:r>
          </a:p>
          <a:p>
            <a:pPr marL="365760" indent="-256032" eaLnBrk="1" fontAlgn="auto" hangingPunct="1">
              <a:spcAft>
                <a:spcPts val="0"/>
              </a:spcAft>
              <a:buFont typeface="Wingdings" panose="05000000000000000000" pitchFamily="2" charset="2"/>
              <a:buChar char="Ø"/>
              <a:defRPr/>
            </a:pPr>
            <a:r>
              <a:rPr lang="zh-CN" altLang="en-US" sz="2800" dirty="0" smtClean="0"/>
              <a:t>①先将光标放在单元格</a:t>
            </a:r>
            <a:r>
              <a:rPr lang="en-US" altLang="zh-CN" sz="2800" dirty="0" smtClean="0"/>
              <a:t>B9</a:t>
            </a:r>
            <a:r>
              <a:rPr lang="zh-CN" altLang="en-US" sz="2800" dirty="0" smtClean="0"/>
              <a:t>上，单击</a:t>
            </a:r>
            <a:r>
              <a:rPr lang="zh-CN" altLang="en-US" sz="2800" dirty="0" smtClean="0">
                <a:latin typeface="Arial" charset="0"/>
              </a:rPr>
              <a:t>“</a:t>
            </a:r>
            <a:r>
              <a:rPr lang="zh-CN" altLang="en-US" sz="2800" dirty="0" smtClean="0"/>
              <a:t>开始</a:t>
            </a:r>
            <a:r>
              <a:rPr lang="zh-CN" altLang="en-US" sz="2800" dirty="0" smtClean="0">
                <a:latin typeface="Arial" charset="0"/>
              </a:rPr>
              <a:t>”</a:t>
            </a:r>
            <a:r>
              <a:rPr lang="zh-CN" altLang="en-US" sz="2800" dirty="0" smtClean="0"/>
              <a:t>功能区</a:t>
            </a:r>
            <a:r>
              <a:rPr lang="en-US" altLang="zh-CN" sz="2800" dirty="0" smtClean="0"/>
              <a:t>/ </a:t>
            </a:r>
            <a:r>
              <a:rPr lang="en-US" altLang="zh-CN" sz="2800" dirty="0" smtClean="0">
                <a:latin typeface="Arial" charset="0"/>
              </a:rPr>
              <a:t>“</a:t>
            </a:r>
            <a:r>
              <a:rPr lang="zh-CN" altLang="en-US" sz="2800" dirty="0" smtClean="0"/>
              <a:t>编辑</a:t>
            </a:r>
            <a:r>
              <a:rPr lang="zh-CN" altLang="en-US" sz="2800" dirty="0" smtClean="0">
                <a:latin typeface="Arial" charset="0"/>
              </a:rPr>
              <a:t>”</a:t>
            </a:r>
            <a:r>
              <a:rPr lang="zh-CN" altLang="en-US" sz="2800" dirty="0" smtClean="0"/>
              <a:t>工具组</a:t>
            </a:r>
            <a:r>
              <a:rPr lang="en-US" altLang="zh-CN" sz="2800" dirty="0" smtClean="0"/>
              <a:t>/</a:t>
            </a:r>
            <a:r>
              <a:rPr lang="en-US" altLang="zh-CN" sz="2800" dirty="0" smtClean="0">
                <a:latin typeface="Arial" charset="0"/>
              </a:rPr>
              <a:t>“</a:t>
            </a:r>
            <a:r>
              <a:rPr lang="zh-CN" altLang="en-US" sz="2800" dirty="0" smtClean="0"/>
              <a:t>自动求和</a:t>
            </a:r>
            <a:r>
              <a:rPr lang="zh-CN" altLang="en-US" sz="2800" dirty="0" smtClean="0">
                <a:latin typeface="Arial" charset="0"/>
              </a:rPr>
              <a:t>”</a:t>
            </a:r>
            <a:r>
              <a:rPr lang="zh-CN" altLang="en-US" sz="2800" dirty="0" smtClean="0"/>
              <a:t>按钮，屏幕上出现求和函数</a:t>
            </a:r>
            <a:r>
              <a:rPr lang="en-US" altLang="zh-CN" sz="2800" dirty="0" smtClean="0"/>
              <a:t>SUM</a:t>
            </a:r>
            <a:r>
              <a:rPr lang="zh-CN" altLang="en-US" sz="2800" dirty="0" smtClean="0"/>
              <a:t>以及求和数据区域，如图所示</a:t>
            </a:r>
            <a:r>
              <a:rPr lang="en-US" altLang="zh-CN" sz="2800" dirty="0" smtClean="0"/>
              <a:t>4-24</a:t>
            </a:r>
            <a:r>
              <a:rPr lang="zh-CN" altLang="en-US" sz="2800" dirty="0" smtClean="0"/>
              <a:t>所示。观察数据区域是否正确，若不正确请重新输入数据区域修改公式 </a:t>
            </a:r>
          </a:p>
        </p:txBody>
      </p:sp>
      <p:sp>
        <p:nvSpPr>
          <p:cNvPr id="31746" name="Rectangle 2"/>
          <p:cNvSpPr>
            <a:spLocks noGrp="1" noChangeArrowheads="1"/>
          </p:cNvSpPr>
          <p:nvPr>
            <p:ph type="title"/>
          </p:nvPr>
        </p:nvSpPr>
        <p:spPr/>
        <p:txBody>
          <a:bodyPr/>
          <a:lstStyle/>
          <a:p>
            <a:pPr eaLnBrk="1" fontAlgn="auto" hangingPunct="1">
              <a:spcAft>
                <a:spcPts val="0"/>
              </a:spcAft>
              <a:defRPr/>
            </a:pPr>
            <a:r>
              <a:rPr lang="zh-CN" altLang="en-US" smtClean="0"/>
              <a:t>操作步骤</a:t>
            </a:r>
            <a:endParaRPr lang="zh-CN" altLang="zh-CN" smtClean="0"/>
          </a:p>
        </p:txBody>
      </p:sp>
      <p:sp>
        <p:nvSpPr>
          <p:cNvPr id="5325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87C8B716-E2BD-4E1E-B4B1-90EB0D8E8A08}" type="datetime1">
              <a:rPr lang="zh-CN" altLang="en-US"/>
              <a:pPr eaLnBrk="1" hangingPunct="1"/>
              <a:t>2014-11-17</a:t>
            </a:fld>
            <a:endParaRPr lang="en-US" altLang="zh-CN"/>
          </a:p>
        </p:txBody>
      </p:sp>
      <p:sp>
        <p:nvSpPr>
          <p:cNvPr id="5325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Effect transition="in" filter="blinds(horizontal)">
                                      <p:cBhvr>
                                        <p:cTn id="7" dur="500"/>
                                        <p:tgtEl>
                                          <p:spTgt spid="43011">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3011">
                                            <p:txEl>
                                              <p:pRg st="1" end="1"/>
                                            </p:txEl>
                                          </p:spTgt>
                                        </p:tgtEl>
                                        <p:attrNameLst>
                                          <p:attrName>style.visibility</p:attrName>
                                        </p:attrNameLst>
                                      </p:cBhvr>
                                      <p:to>
                                        <p:strVal val="visible"/>
                                      </p:to>
                                    </p:set>
                                    <p:animEffect transition="in" filter="blinds(horizontal)">
                                      <p:cBhvr>
                                        <p:cTn id="10" dur="500"/>
                                        <p:tgtEl>
                                          <p:spTgt spid="43011">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43011">
                                            <p:txEl>
                                              <p:pRg st="2" end="2"/>
                                            </p:txEl>
                                          </p:spTgt>
                                        </p:tgtEl>
                                        <p:attrNameLst>
                                          <p:attrName>style.visibility</p:attrName>
                                        </p:attrNameLst>
                                      </p:cBhvr>
                                      <p:to>
                                        <p:strVal val="visible"/>
                                      </p:to>
                                    </p:set>
                                    <p:animEffect transition="in" filter="blinds(horizontal)">
                                      <p:cBhvr>
                                        <p:cTn id="15" dur="500"/>
                                        <p:tgtEl>
                                          <p:spTgt spid="430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1"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71550" y="2060575"/>
            <a:ext cx="6262688" cy="3097213"/>
          </a:xfrm>
          <a:noFill/>
        </p:spPr>
      </p:pic>
      <p:sp>
        <p:nvSpPr>
          <p:cNvPr id="32770"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32772" name="Rectangle 5"/>
          <p:cNvSpPr>
            <a:spLocks noChangeArrowheads="1"/>
          </p:cNvSpPr>
          <p:nvPr/>
        </p:nvSpPr>
        <p:spPr bwMode="auto">
          <a:xfrm>
            <a:off x="1835150" y="5373688"/>
            <a:ext cx="41433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zh-CN" altLang="en-US"/>
              <a:t>图</a:t>
            </a:r>
            <a:r>
              <a:rPr lang="en-US" altLang="zh-CN"/>
              <a:t>4-24 </a:t>
            </a:r>
            <a:r>
              <a:rPr lang="zh-CN" altLang="en-US"/>
              <a:t>求和后等待确定参数区域的函数</a:t>
            </a:r>
          </a:p>
        </p:txBody>
      </p:sp>
      <p:sp>
        <p:nvSpPr>
          <p:cNvPr id="54277"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D105E88A-EF1F-4818-AD27-4D3F29168D3F}" type="datetime1">
              <a:rPr lang="zh-CN" altLang="en-US"/>
              <a:pPr eaLnBrk="1" hangingPunct="1"/>
              <a:t>2014-11-17</a:t>
            </a:fld>
            <a:endParaRPr lang="en-US" altLang="zh-CN"/>
          </a:p>
        </p:txBody>
      </p:sp>
      <p:sp>
        <p:nvSpPr>
          <p:cNvPr id="54278"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blinds(horizontal)">
                                      <p:cBhvr>
                                        <p:cTn id="7" dur="500"/>
                                        <p:tgtEl>
                                          <p:spTgt spid="327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772"/>
                                        </p:tgtEl>
                                        <p:attrNameLst>
                                          <p:attrName>style.visibility</p:attrName>
                                        </p:attrNameLst>
                                      </p:cBhvr>
                                      <p:to>
                                        <p:strVal val="visible"/>
                                      </p:to>
                                    </p:set>
                                    <p:animEffect transition="in" filter="blinds(horizontal)">
                                      <p:cBhvr>
                                        <p:cTn id="12" dur="5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a:xfrm>
            <a:off x="468313" y="1628775"/>
            <a:ext cx="8229600" cy="4525963"/>
          </a:xfrm>
        </p:spPr>
        <p:txBody>
          <a:bodyPr/>
          <a:lstStyle/>
          <a:p>
            <a:pPr eaLnBrk="1" hangingPunct="1">
              <a:lnSpc>
                <a:spcPts val="2800"/>
              </a:lnSpc>
              <a:buFont typeface="Wingdings" pitchFamily="2" charset="2"/>
              <a:buChar char="Ø"/>
            </a:pPr>
            <a:r>
              <a:rPr lang="en-US" altLang="zh-CN" sz="2800" smtClean="0"/>
              <a:t>②</a:t>
            </a:r>
            <a:r>
              <a:rPr lang="zh-CN" altLang="en-US" sz="2800" smtClean="0"/>
              <a:t>单击编辑栏上的</a:t>
            </a:r>
            <a:r>
              <a:rPr lang="zh-CN" altLang="en-US" sz="2800" smtClean="0">
                <a:latin typeface="Arial" charset="0"/>
              </a:rPr>
              <a:t>“</a:t>
            </a:r>
            <a:r>
              <a:rPr lang="zh-CN" altLang="en-US" sz="2800" smtClean="0"/>
              <a:t>√</a:t>
            </a:r>
            <a:r>
              <a:rPr lang="zh-CN" altLang="en-US" sz="2800" smtClean="0">
                <a:latin typeface="Arial" charset="0"/>
              </a:rPr>
              <a:t>”</a:t>
            </a:r>
            <a:r>
              <a:rPr lang="zh-CN" altLang="en-US" sz="2800" smtClean="0"/>
              <a:t>按钮或按</a:t>
            </a:r>
            <a:r>
              <a:rPr lang="en-US" altLang="zh-CN" sz="2800" smtClean="0"/>
              <a:t>Enter</a:t>
            </a:r>
            <a:r>
              <a:rPr lang="zh-CN" altLang="en-US" sz="2800" smtClean="0"/>
              <a:t>键，即确定公式，则</a:t>
            </a:r>
            <a:r>
              <a:rPr lang="en-US" altLang="zh-CN" sz="2800" smtClean="0"/>
              <a:t>B9</a:t>
            </a:r>
            <a:r>
              <a:rPr lang="zh-CN" altLang="en-US" sz="2800" smtClean="0"/>
              <a:t>中很快显示对应结果。</a:t>
            </a:r>
          </a:p>
          <a:p>
            <a:pPr eaLnBrk="1" hangingPunct="1">
              <a:lnSpc>
                <a:spcPts val="2800"/>
              </a:lnSpc>
              <a:buFont typeface="Wingdings" pitchFamily="2" charset="2"/>
              <a:buChar char="Ø"/>
            </a:pPr>
            <a:r>
              <a:rPr lang="zh-CN" altLang="en-US" sz="2800" smtClean="0"/>
              <a:t>③选中单元格</a:t>
            </a:r>
            <a:r>
              <a:rPr lang="en-US" altLang="zh-CN" sz="2800" smtClean="0"/>
              <a:t>B9</a:t>
            </a:r>
            <a:r>
              <a:rPr lang="zh-CN" altLang="en-US" sz="2800" smtClean="0"/>
              <a:t>，利用鼠标左键拖动其填充柄一直到</a:t>
            </a:r>
            <a:r>
              <a:rPr lang="en-US" altLang="zh-CN" sz="2800" smtClean="0"/>
              <a:t>G9</a:t>
            </a:r>
            <a:r>
              <a:rPr lang="zh-CN" altLang="en-US" sz="2800" smtClean="0"/>
              <a:t>，则可以将</a:t>
            </a:r>
            <a:r>
              <a:rPr lang="en-US" altLang="zh-CN" sz="2800" smtClean="0"/>
              <a:t>B9</a:t>
            </a:r>
            <a:r>
              <a:rPr lang="zh-CN" altLang="en-US" sz="2800" smtClean="0"/>
              <a:t>中的公式快速复制到</a:t>
            </a:r>
            <a:r>
              <a:rPr lang="en-US" altLang="zh-CN" sz="2800" smtClean="0"/>
              <a:t>C9</a:t>
            </a:r>
            <a:r>
              <a:rPr lang="zh-CN" altLang="en-US" sz="2800" smtClean="0"/>
              <a:t>：</a:t>
            </a:r>
            <a:r>
              <a:rPr lang="en-US" altLang="zh-CN" sz="2800" smtClean="0"/>
              <a:t>G9</a:t>
            </a:r>
            <a:r>
              <a:rPr lang="zh-CN" altLang="en-US" sz="2800" smtClean="0"/>
              <a:t>区域，也就是</a:t>
            </a:r>
            <a:r>
              <a:rPr lang="en-US" altLang="zh-CN" sz="2800" smtClean="0"/>
              <a:t>B9</a:t>
            </a:r>
            <a:r>
              <a:rPr lang="zh-CN" altLang="en-US" sz="2800" smtClean="0"/>
              <a:t>：</a:t>
            </a:r>
            <a:r>
              <a:rPr lang="en-US" altLang="zh-CN" sz="2800" smtClean="0"/>
              <a:t>G9</a:t>
            </a:r>
            <a:r>
              <a:rPr lang="zh-CN" altLang="en-US" sz="2800" smtClean="0"/>
              <a:t>区域中每一个单元格就会自动计算出来对应结果。</a:t>
            </a:r>
          </a:p>
          <a:p>
            <a:pPr eaLnBrk="1" hangingPunct="1">
              <a:lnSpc>
                <a:spcPts val="2800"/>
              </a:lnSpc>
              <a:buFont typeface="Wingdings" pitchFamily="2" charset="2"/>
              <a:buChar char="Ø"/>
            </a:pPr>
            <a:r>
              <a:rPr lang="zh-CN" altLang="en-US" sz="2800" smtClean="0"/>
              <a:t>④求平均值的方法和上面类似，先选中</a:t>
            </a:r>
            <a:r>
              <a:rPr lang="en-US" altLang="zh-CN" sz="2800" smtClean="0"/>
              <a:t>B10</a:t>
            </a:r>
            <a:r>
              <a:rPr lang="zh-CN" altLang="en-US" sz="2800" smtClean="0"/>
              <a:t>，选择</a:t>
            </a:r>
            <a:r>
              <a:rPr lang="zh-CN" altLang="en-US" sz="2800" smtClean="0">
                <a:latin typeface="Arial" charset="0"/>
              </a:rPr>
              <a:t>“</a:t>
            </a:r>
            <a:r>
              <a:rPr lang="zh-CN" altLang="en-US" sz="2800" smtClean="0"/>
              <a:t>开始</a:t>
            </a:r>
            <a:r>
              <a:rPr lang="zh-CN" altLang="en-US" sz="2800" smtClean="0">
                <a:latin typeface="Arial" charset="0"/>
              </a:rPr>
              <a:t>”</a:t>
            </a:r>
            <a:r>
              <a:rPr lang="zh-CN" altLang="en-US" sz="2800" smtClean="0"/>
              <a:t>功能区</a:t>
            </a:r>
            <a:r>
              <a:rPr lang="en-US" altLang="zh-CN" sz="2800" smtClean="0"/>
              <a:t>/ </a:t>
            </a:r>
            <a:r>
              <a:rPr lang="en-US" altLang="zh-CN" sz="2800" smtClean="0">
                <a:latin typeface="Arial" charset="0"/>
              </a:rPr>
              <a:t>“</a:t>
            </a:r>
            <a:r>
              <a:rPr lang="zh-CN" altLang="en-US" sz="2800" smtClean="0"/>
              <a:t>编辑</a:t>
            </a:r>
            <a:r>
              <a:rPr lang="zh-CN" altLang="en-US" sz="2800" smtClean="0">
                <a:latin typeface="Arial" charset="0"/>
              </a:rPr>
              <a:t>”</a:t>
            </a:r>
            <a:r>
              <a:rPr lang="zh-CN" altLang="en-US" sz="2800" smtClean="0"/>
              <a:t>工具组</a:t>
            </a:r>
            <a:r>
              <a:rPr lang="en-US" altLang="zh-CN" sz="2800" smtClean="0"/>
              <a:t>/</a:t>
            </a:r>
            <a:r>
              <a:rPr lang="en-US" altLang="zh-CN" sz="2800" smtClean="0">
                <a:latin typeface="Arial" charset="0"/>
              </a:rPr>
              <a:t>“</a:t>
            </a:r>
            <a:r>
              <a:rPr lang="zh-CN" altLang="en-US" sz="2800" smtClean="0"/>
              <a:t>自动求和</a:t>
            </a:r>
            <a:r>
              <a:rPr lang="zh-CN" altLang="en-US" sz="2800" smtClean="0">
                <a:latin typeface="Arial" charset="0"/>
              </a:rPr>
              <a:t>”</a:t>
            </a:r>
            <a:r>
              <a:rPr lang="zh-CN" altLang="en-US" sz="2800" smtClean="0"/>
              <a:t>按钮下拉列表中的</a:t>
            </a:r>
            <a:r>
              <a:rPr lang="zh-CN" altLang="en-US" sz="2800" smtClean="0">
                <a:latin typeface="Arial" charset="0"/>
              </a:rPr>
              <a:t>“</a:t>
            </a:r>
            <a:r>
              <a:rPr lang="zh-CN" altLang="en-US" sz="2800" smtClean="0"/>
              <a:t>平均值</a:t>
            </a:r>
            <a:r>
              <a:rPr lang="zh-CN" altLang="en-US" sz="2800" smtClean="0">
                <a:latin typeface="Arial" charset="0"/>
              </a:rPr>
              <a:t>”</a:t>
            </a:r>
            <a:r>
              <a:rPr lang="zh-CN" altLang="en-US" sz="2800" smtClean="0"/>
              <a:t>，如图</a:t>
            </a:r>
            <a:r>
              <a:rPr lang="en-US" altLang="zh-CN" sz="2800" smtClean="0"/>
              <a:t>4-25</a:t>
            </a:r>
            <a:r>
              <a:rPr lang="zh-CN" altLang="en-US" sz="2800" smtClean="0"/>
              <a:t>所示。结果就会在该单元格中显示求平均值函数</a:t>
            </a:r>
            <a:r>
              <a:rPr lang="en-US" altLang="zh-CN" sz="2800" smtClean="0"/>
              <a:t>AVERAGE</a:t>
            </a:r>
            <a:r>
              <a:rPr lang="zh-CN" altLang="en-US" sz="2800" smtClean="0"/>
              <a:t>以及求平均值的数据区域。</a:t>
            </a:r>
          </a:p>
        </p:txBody>
      </p:sp>
      <p:sp>
        <p:nvSpPr>
          <p:cNvPr id="33794"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5530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9B7E50D4-136A-4A03-9DD0-C22D10A0B508}" type="datetime1">
              <a:rPr lang="zh-CN" altLang="en-US"/>
              <a:pPr eaLnBrk="1" hangingPunct="1"/>
              <a:t>2014-11-17</a:t>
            </a:fld>
            <a:endParaRPr lang="en-US" altLang="zh-CN"/>
          </a:p>
        </p:txBody>
      </p:sp>
      <p:sp>
        <p:nvSpPr>
          <p:cNvPr id="5530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Effect transition="in" filter="blinds(horizontal)">
                                      <p:cBhvr>
                                        <p:cTn id="7" dur="500"/>
                                        <p:tgtEl>
                                          <p:spTgt spid="337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3795">
                                            <p:txEl>
                                              <p:pRg st="1" end="1"/>
                                            </p:txEl>
                                          </p:spTgt>
                                        </p:tgtEl>
                                        <p:attrNameLst>
                                          <p:attrName>style.visibility</p:attrName>
                                        </p:attrNameLst>
                                      </p:cBhvr>
                                      <p:to>
                                        <p:strVal val="visible"/>
                                      </p:to>
                                    </p:set>
                                    <p:animEffect transition="in" filter="blinds(horizontal)">
                                      <p:cBhvr>
                                        <p:cTn id="12" dur="500"/>
                                        <p:tgtEl>
                                          <p:spTgt spid="337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3795">
                                            <p:txEl>
                                              <p:pRg st="2" end="2"/>
                                            </p:txEl>
                                          </p:spTgt>
                                        </p:tgtEl>
                                        <p:attrNameLst>
                                          <p:attrName>style.visibility</p:attrName>
                                        </p:attrNameLst>
                                      </p:cBhvr>
                                      <p:to>
                                        <p:strVal val="visible"/>
                                      </p:to>
                                    </p:set>
                                    <p:animEffect transition="in" filter="blinds(horizontal)">
                                      <p:cBhvr>
                                        <p:cTn id="17" dur="500"/>
                                        <p:tgtEl>
                                          <p:spTgt spid="337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95325" y="1481138"/>
            <a:ext cx="7753350" cy="4525962"/>
          </a:xfrm>
          <a:noFill/>
        </p:spPr>
      </p:pic>
      <p:sp>
        <p:nvSpPr>
          <p:cNvPr id="34818" name="Rectangle 2"/>
          <p:cNvSpPr>
            <a:spLocks noGrp="1" noChangeArrowheads="1"/>
          </p:cNvSpPr>
          <p:nvPr>
            <p:ph type="title"/>
          </p:nvPr>
        </p:nvSpPr>
        <p:spPr/>
        <p:txBody>
          <a:bodyPr/>
          <a:lstStyle/>
          <a:p>
            <a:pPr eaLnBrk="1" fontAlgn="auto" hangingPunct="1">
              <a:spcAft>
                <a:spcPts val="0"/>
              </a:spcAft>
              <a:defRPr/>
            </a:pPr>
            <a:r>
              <a:rPr lang="zh-CN" altLang="en-US" smtClean="0"/>
              <a:t>图</a:t>
            </a:r>
            <a:r>
              <a:rPr lang="en-US" altLang="zh-CN" smtClean="0"/>
              <a:t>4-25    </a:t>
            </a:r>
            <a:r>
              <a:rPr lang="zh-CN" altLang="en-US" smtClean="0"/>
              <a:t>选择</a:t>
            </a:r>
            <a:r>
              <a:rPr lang="zh-CN" altLang="en-US" smtClean="0">
                <a:latin typeface="Arial" pitchFamily="34" charset="0"/>
              </a:rPr>
              <a:t>“</a:t>
            </a:r>
            <a:r>
              <a:rPr lang="zh-CN" altLang="en-US" smtClean="0"/>
              <a:t>平均值</a:t>
            </a:r>
            <a:r>
              <a:rPr lang="zh-CN" altLang="en-US" smtClean="0">
                <a:latin typeface="Arial" pitchFamily="34" charset="0"/>
              </a:rPr>
              <a:t>”</a:t>
            </a:r>
            <a:endParaRPr lang="zh-CN" altLang="en-US" smtClean="0"/>
          </a:p>
        </p:txBody>
      </p:sp>
      <p:sp>
        <p:nvSpPr>
          <p:cNvPr id="5632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385D51B0-681E-42AB-8D74-C25A1CEBD28E}" type="datetime1">
              <a:rPr lang="zh-CN" altLang="en-US"/>
              <a:pPr eaLnBrk="1" hangingPunct="1"/>
              <a:t>2014-11-17</a:t>
            </a:fld>
            <a:endParaRPr lang="en-US" altLang="zh-CN"/>
          </a:p>
        </p:txBody>
      </p:sp>
      <p:sp>
        <p:nvSpPr>
          <p:cNvPr id="5632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blinds(horizontal)">
                                      <p:cBhvr>
                                        <p:cTn id="7" dur="5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pPr eaLnBrk="1" hangingPunct="1">
              <a:buFont typeface="Wingdings" pitchFamily="2" charset="2"/>
              <a:buChar char="Ø"/>
            </a:pPr>
            <a:r>
              <a:rPr lang="en-US" altLang="zh-CN" smtClean="0"/>
              <a:t>⑤</a:t>
            </a:r>
            <a:r>
              <a:rPr lang="zh-CN" altLang="en-US" smtClean="0"/>
              <a:t>单击编辑栏上的</a:t>
            </a:r>
            <a:r>
              <a:rPr lang="zh-CN" altLang="en-US" smtClean="0">
                <a:latin typeface="Arial" charset="0"/>
              </a:rPr>
              <a:t>“</a:t>
            </a:r>
            <a:r>
              <a:rPr lang="zh-CN" altLang="en-US" smtClean="0"/>
              <a:t>√</a:t>
            </a:r>
            <a:r>
              <a:rPr lang="zh-CN" altLang="en-US" smtClean="0">
                <a:latin typeface="Arial" charset="0"/>
              </a:rPr>
              <a:t>”</a:t>
            </a:r>
            <a:r>
              <a:rPr lang="zh-CN" altLang="en-US" smtClean="0"/>
              <a:t>按钮或按</a:t>
            </a:r>
            <a:r>
              <a:rPr lang="en-US" altLang="zh-CN" smtClean="0"/>
              <a:t>Enter</a:t>
            </a:r>
            <a:r>
              <a:rPr lang="zh-CN" altLang="en-US" smtClean="0"/>
              <a:t>键即可计算出结果。同样，利用填充柄复制公式至</a:t>
            </a:r>
            <a:r>
              <a:rPr lang="en-US" altLang="zh-CN" smtClean="0"/>
              <a:t>C10</a:t>
            </a:r>
            <a:r>
              <a:rPr lang="zh-CN" altLang="en-US" smtClean="0"/>
              <a:t>：</a:t>
            </a:r>
            <a:r>
              <a:rPr lang="en-US" altLang="zh-CN" smtClean="0"/>
              <a:t>10</a:t>
            </a:r>
            <a:r>
              <a:rPr lang="zh-CN" altLang="en-US" smtClean="0"/>
              <a:t>即可。结果如下图所示。</a:t>
            </a:r>
          </a:p>
          <a:p>
            <a:pPr eaLnBrk="1" hangingPunct="1"/>
            <a:endParaRPr lang="en-US" altLang="zh-CN" smtClean="0"/>
          </a:p>
        </p:txBody>
      </p:sp>
      <p:sp>
        <p:nvSpPr>
          <p:cNvPr id="35842"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pic>
        <p:nvPicPr>
          <p:cNvPr id="3584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3573463"/>
            <a:ext cx="7200900" cy="276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9"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9CD7F580-63FE-4546-A631-3CB30051B7B9}" type="datetime1">
              <a:rPr lang="zh-CN" altLang="en-US"/>
              <a:pPr eaLnBrk="1" hangingPunct="1"/>
              <a:t>2014-11-17</a:t>
            </a:fld>
            <a:endParaRPr lang="en-US" altLang="zh-CN"/>
          </a:p>
        </p:txBody>
      </p:sp>
      <p:sp>
        <p:nvSpPr>
          <p:cNvPr id="57350"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blinds(horizontal)">
                                      <p:cBhvr>
                                        <p:cTn id="7" dur="500"/>
                                        <p:tgtEl>
                                          <p:spTgt spid="358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5844"/>
                                        </p:tgtEl>
                                        <p:attrNameLst>
                                          <p:attrName>style.visibility</p:attrName>
                                        </p:attrNameLst>
                                      </p:cBhvr>
                                      <p:to>
                                        <p:strVal val="visible"/>
                                      </p:to>
                                    </p:set>
                                    <p:anim calcmode="lin" valueType="num">
                                      <p:cBhvr additive="base">
                                        <p:cTn id="12" dur="500" fill="hold"/>
                                        <p:tgtEl>
                                          <p:spTgt spid="35844"/>
                                        </p:tgtEl>
                                        <p:attrNameLst>
                                          <p:attrName>ppt_x</p:attrName>
                                        </p:attrNameLst>
                                      </p:cBhvr>
                                      <p:tavLst>
                                        <p:tav tm="0">
                                          <p:val>
                                            <p:strVal val="#ppt_x"/>
                                          </p:val>
                                        </p:tav>
                                        <p:tav tm="100000">
                                          <p:val>
                                            <p:strVal val="#ppt_x"/>
                                          </p:val>
                                        </p:tav>
                                      </p:tavLst>
                                    </p:anim>
                                    <p:anim calcmode="lin" valueType="num">
                                      <p:cBhvr additive="base">
                                        <p:cTn id="13"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3"/>
          <p:cNvSpPr>
            <a:spLocks noGrp="1" noChangeArrowheads="1"/>
          </p:cNvSpPr>
          <p:nvPr>
            <p:ph idx="1"/>
          </p:nvPr>
        </p:nvSpPr>
        <p:spPr/>
        <p:txBody>
          <a:bodyPr>
            <a:normAutofit/>
          </a:bodyPr>
          <a:lstStyle/>
          <a:p>
            <a:pPr marL="365760" indent="-256032" eaLnBrk="1" fontAlgn="auto" hangingPunct="1">
              <a:lnSpc>
                <a:spcPct val="80000"/>
              </a:lnSpc>
              <a:spcAft>
                <a:spcPts val="0"/>
              </a:spcAft>
              <a:buFont typeface="Arial" charset="0"/>
              <a:buChar char="•"/>
              <a:defRPr/>
            </a:pPr>
            <a:r>
              <a:rPr lang="zh-CN" altLang="en-US" sz="2400" dirty="0" smtClean="0"/>
              <a:t>（</a:t>
            </a:r>
            <a:r>
              <a:rPr lang="en-US" altLang="zh-CN" sz="2400" dirty="0" smtClean="0"/>
              <a:t>6</a:t>
            </a:r>
            <a:r>
              <a:rPr lang="zh-CN" altLang="en-US" sz="2400" dirty="0" smtClean="0"/>
              <a:t>）设置表格格式</a:t>
            </a:r>
          </a:p>
          <a:p>
            <a:pPr marL="0" indent="0" eaLnBrk="1" fontAlgn="auto" hangingPunct="1">
              <a:lnSpc>
                <a:spcPct val="80000"/>
              </a:lnSpc>
              <a:spcAft>
                <a:spcPts val="0"/>
              </a:spcAft>
              <a:buFont typeface="Arial" charset="0"/>
              <a:buNone/>
              <a:defRPr/>
            </a:pPr>
            <a:r>
              <a:rPr lang="zh-CN" altLang="en-US" sz="2400" dirty="0" smtClean="0"/>
              <a:t>        表格中所有的数据输入完毕后，还需要对表格进行格式化设置，比如设置字体、数字格式、文字对齐方式以及表格的底纹和边框等。本例中的具体格式设置如下：</a:t>
            </a:r>
          </a:p>
          <a:p>
            <a:pPr marL="365760" indent="-256032" eaLnBrk="1" fontAlgn="auto" hangingPunct="1">
              <a:lnSpc>
                <a:spcPct val="80000"/>
              </a:lnSpc>
              <a:spcAft>
                <a:spcPts val="0"/>
              </a:spcAft>
              <a:buFont typeface="Wingdings" panose="05000000000000000000" pitchFamily="2" charset="2"/>
              <a:buChar char="Ø"/>
              <a:defRPr/>
            </a:pPr>
            <a:r>
              <a:rPr lang="zh-CN" altLang="en-US" sz="2400" dirty="0" smtClean="0"/>
              <a:t>①设置数字格式。选中单元格</a:t>
            </a:r>
            <a:r>
              <a:rPr lang="en-US" altLang="zh-CN" sz="2400" dirty="0" smtClean="0"/>
              <a:t>B9</a:t>
            </a:r>
            <a:r>
              <a:rPr lang="zh-CN" altLang="en-US" sz="2400" dirty="0" smtClean="0"/>
              <a:t>～</a:t>
            </a:r>
            <a:r>
              <a:rPr lang="en-US" altLang="zh-CN" sz="2400" dirty="0" smtClean="0"/>
              <a:t>G10</a:t>
            </a:r>
            <a:r>
              <a:rPr lang="zh-CN" altLang="en-US" sz="2400" dirty="0" smtClean="0"/>
              <a:t>区域，右击，在弹出的快捷菜单中选择</a:t>
            </a:r>
            <a:r>
              <a:rPr lang="zh-CN" altLang="en-US" sz="2400" dirty="0" smtClean="0">
                <a:latin typeface="Arial" charset="0"/>
              </a:rPr>
              <a:t>“</a:t>
            </a:r>
            <a:r>
              <a:rPr lang="zh-CN" altLang="en-US" sz="2400" dirty="0" smtClean="0"/>
              <a:t>设置单元格格式</a:t>
            </a:r>
            <a:r>
              <a:rPr lang="zh-CN" altLang="en-US" sz="2400" dirty="0" smtClean="0">
                <a:latin typeface="Arial" charset="0"/>
              </a:rPr>
              <a:t>”</a:t>
            </a:r>
            <a:r>
              <a:rPr lang="zh-CN" altLang="en-US" sz="2400" dirty="0" smtClean="0"/>
              <a:t>，打开</a:t>
            </a:r>
            <a:r>
              <a:rPr lang="zh-CN" altLang="en-US" sz="2400" dirty="0" smtClean="0">
                <a:latin typeface="Arial" charset="0"/>
              </a:rPr>
              <a:t>“</a:t>
            </a:r>
            <a:r>
              <a:rPr lang="zh-CN" altLang="en-US" sz="2400" dirty="0" smtClean="0"/>
              <a:t>单元格格式</a:t>
            </a:r>
            <a:r>
              <a:rPr lang="zh-CN" altLang="en-US" sz="2400" dirty="0" smtClean="0">
                <a:latin typeface="Arial" charset="0"/>
              </a:rPr>
              <a:t>”</a:t>
            </a:r>
            <a:r>
              <a:rPr lang="zh-CN" altLang="en-US" sz="2400" dirty="0" smtClean="0"/>
              <a:t>对话框，选择</a:t>
            </a:r>
            <a:r>
              <a:rPr lang="zh-CN" altLang="en-US" sz="2400" dirty="0" smtClean="0">
                <a:latin typeface="Arial" charset="0"/>
              </a:rPr>
              <a:t>“</a:t>
            </a:r>
            <a:r>
              <a:rPr lang="zh-CN" altLang="en-US" sz="2400" dirty="0" smtClean="0"/>
              <a:t>数字</a:t>
            </a:r>
            <a:r>
              <a:rPr lang="zh-CN" altLang="en-US" sz="2400" dirty="0" smtClean="0">
                <a:latin typeface="Arial" charset="0"/>
              </a:rPr>
              <a:t>”</a:t>
            </a:r>
            <a:r>
              <a:rPr lang="zh-CN" altLang="en-US" sz="2400" dirty="0" smtClean="0"/>
              <a:t>选项卡，如图</a:t>
            </a:r>
            <a:r>
              <a:rPr lang="en-US" altLang="zh-CN" sz="2400" dirty="0" smtClean="0"/>
              <a:t>4-27</a:t>
            </a:r>
            <a:r>
              <a:rPr lang="zh-CN" altLang="en-US" sz="2400" dirty="0" smtClean="0"/>
              <a:t>所示，在</a:t>
            </a:r>
            <a:r>
              <a:rPr lang="zh-CN" altLang="en-US" sz="2400" dirty="0" smtClean="0">
                <a:latin typeface="Arial" charset="0"/>
              </a:rPr>
              <a:t>“</a:t>
            </a:r>
            <a:r>
              <a:rPr lang="zh-CN" altLang="en-US" sz="2400" dirty="0" smtClean="0"/>
              <a:t>分类</a:t>
            </a:r>
            <a:r>
              <a:rPr lang="zh-CN" altLang="en-US" sz="2400" dirty="0" smtClean="0">
                <a:latin typeface="Arial" charset="0"/>
              </a:rPr>
              <a:t>”</a:t>
            </a:r>
            <a:r>
              <a:rPr lang="zh-CN" altLang="en-US" sz="2400" dirty="0" smtClean="0"/>
              <a:t>中选择</a:t>
            </a:r>
            <a:r>
              <a:rPr lang="zh-CN" altLang="en-US" sz="2400" dirty="0" smtClean="0">
                <a:latin typeface="Arial" charset="0"/>
              </a:rPr>
              <a:t>“</a:t>
            </a:r>
            <a:r>
              <a:rPr lang="zh-CN" altLang="en-US" sz="2400" dirty="0" smtClean="0"/>
              <a:t>货币</a:t>
            </a:r>
            <a:r>
              <a:rPr lang="zh-CN" altLang="en-US" sz="2400" dirty="0" smtClean="0">
                <a:latin typeface="Arial" charset="0"/>
              </a:rPr>
              <a:t>”</a:t>
            </a:r>
            <a:r>
              <a:rPr lang="zh-CN" altLang="en-US" sz="2400" dirty="0" smtClean="0"/>
              <a:t>，</a:t>
            </a:r>
            <a:r>
              <a:rPr lang="zh-CN" altLang="en-US" sz="2400" dirty="0" smtClean="0">
                <a:latin typeface="Arial" charset="0"/>
              </a:rPr>
              <a:t>“</a:t>
            </a:r>
            <a:r>
              <a:rPr lang="zh-CN" altLang="en-US" sz="2400" dirty="0" smtClean="0"/>
              <a:t>小数位数</a:t>
            </a:r>
            <a:r>
              <a:rPr lang="zh-CN" altLang="en-US" sz="2400" dirty="0" smtClean="0">
                <a:latin typeface="Arial" charset="0"/>
              </a:rPr>
              <a:t>”</a:t>
            </a:r>
            <a:r>
              <a:rPr lang="zh-CN" altLang="en-US" sz="2400" dirty="0" smtClean="0"/>
              <a:t>为</a:t>
            </a:r>
            <a:r>
              <a:rPr lang="zh-CN" altLang="en-US" sz="2400" dirty="0" smtClean="0">
                <a:latin typeface="Arial" charset="0"/>
              </a:rPr>
              <a:t>“</a:t>
            </a:r>
            <a:r>
              <a:rPr lang="en-US" altLang="zh-CN" sz="2400" dirty="0" smtClean="0"/>
              <a:t>1</a:t>
            </a:r>
            <a:r>
              <a:rPr lang="en-US" altLang="zh-CN" sz="2400" dirty="0" smtClean="0">
                <a:latin typeface="Arial" charset="0"/>
              </a:rPr>
              <a:t>”</a:t>
            </a:r>
            <a:r>
              <a:rPr lang="zh-CN" altLang="en-US" sz="2400" dirty="0" smtClean="0"/>
              <a:t>，确定后就将</a:t>
            </a:r>
            <a:r>
              <a:rPr lang="zh-CN" altLang="en-US" sz="2400" dirty="0" smtClean="0">
                <a:latin typeface="Arial" charset="0"/>
              </a:rPr>
              <a:t>“</a:t>
            </a:r>
            <a:r>
              <a:rPr lang="zh-CN" altLang="en-US" sz="2400" dirty="0" smtClean="0"/>
              <a:t>合计</a:t>
            </a:r>
            <a:r>
              <a:rPr lang="zh-CN" altLang="en-US" sz="2400" dirty="0" smtClean="0">
                <a:latin typeface="Arial" charset="0"/>
              </a:rPr>
              <a:t>”</a:t>
            </a:r>
            <a:r>
              <a:rPr lang="zh-CN" altLang="en-US" sz="2400" dirty="0" smtClean="0"/>
              <a:t>和</a:t>
            </a:r>
            <a:r>
              <a:rPr lang="zh-CN" altLang="en-US" sz="2400" dirty="0" smtClean="0">
                <a:latin typeface="Arial" charset="0"/>
              </a:rPr>
              <a:t>“</a:t>
            </a:r>
            <a:r>
              <a:rPr lang="zh-CN" altLang="en-US" sz="2400" dirty="0" smtClean="0"/>
              <a:t>平均值</a:t>
            </a:r>
            <a:r>
              <a:rPr lang="zh-CN" altLang="en-US" sz="2400" dirty="0" smtClean="0">
                <a:latin typeface="Arial" charset="0"/>
              </a:rPr>
              <a:t>”</a:t>
            </a:r>
            <a:r>
              <a:rPr lang="zh-CN" altLang="en-US" sz="2400" dirty="0" smtClean="0"/>
              <a:t>中的数据设置成了保留一位小数的货币格式。</a:t>
            </a:r>
          </a:p>
          <a:p>
            <a:pPr marL="365760" indent="-256032" eaLnBrk="1" fontAlgn="auto" hangingPunct="1">
              <a:lnSpc>
                <a:spcPct val="80000"/>
              </a:lnSpc>
              <a:spcAft>
                <a:spcPts val="0"/>
              </a:spcAft>
              <a:buFont typeface="Wingdings" panose="05000000000000000000" pitchFamily="2" charset="2"/>
              <a:buChar char="Ø"/>
              <a:defRPr/>
            </a:pPr>
            <a:r>
              <a:rPr lang="zh-CN" altLang="en-US" sz="2400" dirty="0" smtClean="0"/>
              <a:t>②设置对齐方式。选中整个数据区域</a:t>
            </a:r>
            <a:r>
              <a:rPr lang="en-US" altLang="zh-CN" sz="2400" dirty="0" smtClean="0"/>
              <a:t>A2:G10</a:t>
            </a:r>
            <a:r>
              <a:rPr lang="zh-CN" altLang="en-US" sz="2400" dirty="0" smtClean="0"/>
              <a:t>，打开</a:t>
            </a:r>
            <a:r>
              <a:rPr lang="zh-CN" altLang="en-US" sz="2400" dirty="0" smtClean="0">
                <a:latin typeface="Arial" charset="0"/>
              </a:rPr>
              <a:t>“</a:t>
            </a:r>
            <a:r>
              <a:rPr lang="zh-CN" altLang="en-US" sz="2400" dirty="0" smtClean="0"/>
              <a:t>单元格格式</a:t>
            </a:r>
            <a:r>
              <a:rPr lang="zh-CN" altLang="en-US" sz="2400" dirty="0" smtClean="0">
                <a:latin typeface="Arial" charset="0"/>
              </a:rPr>
              <a:t>”</a:t>
            </a:r>
            <a:r>
              <a:rPr lang="zh-CN" altLang="en-US" sz="2400" dirty="0" smtClean="0"/>
              <a:t>对话框，选择 </a:t>
            </a:r>
            <a:r>
              <a:rPr lang="zh-CN" altLang="en-US" sz="2400" dirty="0" smtClean="0">
                <a:latin typeface="Arial" charset="0"/>
              </a:rPr>
              <a:t>“</a:t>
            </a:r>
            <a:r>
              <a:rPr lang="zh-CN" altLang="en-US" sz="2400" dirty="0" smtClean="0"/>
              <a:t>对齐</a:t>
            </a:r>
            <a:r>
              <a:rPr lang="zh-CN" altLang="en-US" sz="2400" dirty="0" smtClean="0">
                <a:latin typeface="Arial" charset="0"/>
              </a:rPr>
              <a:t>”</a:t>
            </a:r>
            <a:r>
              <a:rPr lang="zh-CN" altLang="en-US" sz="2400" dirty="0" smtClean="0"/>
              <a:t>选项卡，如图</a:t>
            </a:r>
            <a:r>
              <a:rPr lang="en-US" altLang="zh-CN" sz="2400" dirty="0" smtClean="0"/>
              <a:t>4-28</a:t>
            </a:r>
            <a:r>
              <a:rPr lang="zh-CN" altLang="en-US" sz="2400" dirty="0" smtClean="0"/>
              <a:t>所示，将</a:t>
            </a:r>
            <a:r>
              <a:rPr lang="zh-CN" altLang="en-US" sz="2400" dirty="0" smtClean="0">
                <a:latin typeface="Arial" charset="0"/>
              </a:rPr>
              <a:t>“</a:t>
            </a:r>
            <a:r>
              <a:rPr lang="zh-CN" altLang="en-US" sz="2400" dirty="0" smtClean="0"/>
              <a:t>水平对齐</a:t>
            </a:r>
            <a:r>
              <a:rPr lang="zh-CN" altLang="en-US" sz="2400" dirty="0" smtClean="0">
                <a:latin typeface="Arial" charset="0"/>
              </a:rPr>
              <a:t>”</a:t>
            </a:r>
            <a:r>
              <a:rPr lang="zh-CN" altLang="en-US" sz="2400" dirty="0" smtClean="0"/>
              <a:t>和</a:t>
            </a:r>
            <a:r>
              <a:rPr lang="zh-CN" altLang="en-US" sz="2400" dirty="0" smtClean="0">
                <a:latin typeface="Arial" charset="0"/>
              </a:rPr>
              <a:t>“</a:t>
            </a:r>
            <a:r>
              <a:rPr lang="zh-CN" altLang="en-US" sz="2400" dirty="0" smtClean="0"/>
              <a:t>垂直对齐</a:t>
            </a:r>
            <a:r>
              <a:rPr lang="zh-CN" altLang="en-US" sz="2400" dirty="0" smtClean="0">
                <a:latin typeface="Arial" charset="0"/>
              </a:rPr>
              <a:t>”</a:t>
            </a:r>
            <a:r>
              <a:rPr lang="zh-CN" altLang="en-US" sz="2400" dirty="0" smtClean="0"/>
              <a:t>分别设置为</a:t>
            </a:r>
            <a:r>
              <a:rPr lang="zh-CN" altLang="en-US" sz="2400" dirty="0" smtClean="0">
                <a:latin typeface="Arial" charset="0"/>
              </a:rPr>
              <a:t>“</a:t>
            </a:r>
            <a:r>
              <a:rPr lang="zh-CN" altLang="en-US" sz="2400" dirty="0" smtClean="0"/>
              <a:t>居中</a:t>
            </a:r>
            <a:r>
              <a:rPr lang="zh-CN" altLang="en-US" sz="2400" dirty="0" smtClean="0">
                <a:latin typeface="Arial" charset="0"/>
              </a:rPr>
              <a:t>”</a:t>
            </a:r>
            <a:r>
              <a:rPr lang="zh-CN" altLang="en-US" sz="2400" dirty="0" smtClean="0"/>
              <a:t>。</a:t>
            </a:r>
          </a:p>
        </p:txBody>
      </p:sp>
      <p:sp>
        <p:nvSpPr>
          <p:cNvPr id="36866" name="Rectangle 2"/>
          <p:cNvSpPr>
            <a:spLocks noGrp="1" noChangeArrowheads="1"/>
          </p:cNvSpPr>
          <p:nvPr>
            <p:ph type="title"/>
          </p:nvPr>
        </p:nvSpPr>
        <p:spPr/>
        <p:txBody>
          <a:bodyPr/>
          <a:lstStyle/>
          <a:p>
            <a:pPr eaLnBrk="1" fontAlgn="auto" hangingPunct="1">
              <a:spcAft>
                <a:spcPts val="0"/>
              </a:spcAft>
              <a:defRPr/>
            </a:pPr>
            <a:r>
              <a:rPr lang="zh-CN" altLang="en-US" smtClean="0"/>
              <a:t>操作步骤</a:t>
            </a:r>
            <a:endParaRPr lang="zh-CN" altLang="zh-CN" smtClean="0"/>
          </a:p>
        </p:txBody>
      </p:sp>
      <p:sp>
        <p:nvSpPr>
          <p:cNvPr id="5837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7D17D86D-2B94-4766-9819-610B1E334AC3}" type="datetime1">
              <a:rPr lang="zh-CN" altLang="en-US"/>
              <a:pPr eaLnBrk="1" hangingPunct="1"/>
              <a:t>2014-11-17</a:t>
            </a:fld>
            <a:endParaRPr lang="en-US" altLang="zh-CN"/>
          </a:p>
        </p:txBody>
      </p:sp>
      <p:sp>
        <p:nvSpPr>
          <p:cNvPr id="5837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animEffect transition="in" filter="blinds(horizontal)">
                                      <p:cBhvr>
                                        <p:cTn id="7" dur="500"/>
                                        <p:tgtEl>
                                          <p:spTgt spid="4915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9155">
                                            <p:txEl>
                                              <p:pRg st="1" end="1"/>
                                            </p:txEl>
                                          </p:spTgt>
                                        </p:tgtEl>
                                        <p:attrNameLst>
                                          <p:attrName>style.visibility</p:attrName>
                                        </p:attrNameLst>
                                      </p:cBhvr>
                                      <p:to>
                                        <p:strVal val="visible"/>
                                      </p:to>
                                    </p:set>
                                    <p:animEffect transition="in" filter="blinds(horizontal)">
                                      <p:cBhvr>
                                        <p:cTn id="10" dur="500"/>
                                        <p:tgtEl>
                                          <p:spTgt spid="49155">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49155">
                                            <p:txEl>
                                              <p:pRg st="2" end="2"/>
                                            </p:txEl>
                                          </p:spTgt>
                                        </p:tgtEl>
                                        <p:attrNameLst>
                                          <p:attrName>style.visibility</p:attrName>
                                        </p:attrNameLst>
                                      </p:cBhvr>
                                      <p:to>
                                        <p:strVal val="visible"/>
                                      </p:to>
                                    </p:set>
                                    <p:animEffect transition="in" filter="blinds(horizontal)">
                                      <p:cBhvr>
                                        <p:cTn id="15" dur="500"/>
                                        <p:tgtEl>
                                          <p:spTgt spid="49155">
                                            <p:txEl>
                                              <p:pRg st="2" end="2"/>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49155">
                                            <p:txEl>
                                              <p:pRg st="3" end="3"/>
                                            </p:txEl>
                                          </p:spTgt>
                                        </p:tgtEl>
                                        <p:attrNameLst>
                                          <p:attrName>style.visibility</p:attrName>
                                        </p:attrNameLst>
                                      </p:cBhvr>
                                      <p:to>
                                        <p:strVal val="visible"/>
                                      </p:to>
                                    </p:set>
                                    <p:animEffect transition="in" filter="blinds(horizontal)">
                                      <p:cBhvr>
                                        <p:cTn id="20" dur="500"/>
                                        <p:tgtEl>
                                          <p:spTgt spid="491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1773238"/>
            <a:ext cx="4500563" cy="4105275"/>
          </a:xfrm>
          <a:noFill/>
        </p:spPr>
      </p:pic>
      <p:sp>
        <p:nvSpPr>
          <p:cNvPr id="37890"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pic>
        <p:nvPicPr>
          <p:cNvPr id="37892"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1773238"/>
            <a:ext cx="4392612" cy="387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3" name="Rectangle 6"/>
          <p:cNvSpPr>
            <a:spLocks noChangeArrowheads="1"/>
          </p:cNvSpPr>
          <p:nvPr/>
        </p:nvSpPr>
        <p:spPr bwMode="auto">
          <a:xfrm>
            <a:off x="1042988" y="6165850"/>
            <a:ext cx="74596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zh-CN" altLang="en-US"/>
              <a:t>图</a:t>
            </a:r>
            <a:r>
              <a:rPr lang="en-US" altLang="zh-CN"/>
              <a:t>4-27</a:t>
            </a:r>
            <a:r>
              <a:rPr lang="zh-CN" altLang="en-US"/>
              <a:t>设置单元格的类型                        图</a:t>
            </a:r>
            <a:r>
              <a:rPr lang="en-US" altLang="zh-CN"/>
              <a:t>4-28 </a:t>
            </a:r>
            <a:r>
              <a:rPr lang="zh-CN" altLang="en-US"/>
              <a:t>设置单元格的对齐格式</a:t>
            </a:r>
          </a:p>
        </p:txBody>
      </p:sp>
      <p:sp>
        <p:nvSpPr>
          <p:cNvPr id="5939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143E3D44-8399-4759-AC7F-317049843E67}" type="datetime1">
              <a:rPr lang="zh-CN" altLang="en-US"/>
              <a:pPr eaLnBrk="1" hangingPunct="1"/>
              <a:t>2014-11-17</a:t>
            </a:fld>
            <a:endParaRPr lang="en-US" altLang="zh-CN"/>
          </a:p>
        </p:txBody>
      </p:sp>
      <p:sp>
        <p:nvSpPr>
          <p:cNvPr id="5939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blinds(horizontal)">
                                      <p:cBhvr>
                                        <p:cTn id="7" dur="500"/>
                                        <p:tgtEl>
                                          <p:spTgt spid="3789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7892"/>
                                        </p:tgtEl>
                                        <p:attrNameLst>
                                          <p:attrName>style.visibility</p:attrName>
                                        </p:attrNameLst>
                                      </p:cBhvr>
                                      <p:to>
                                        <p:strVal val="visible"/>
                                      </p:to>
                                    </p:set>
                                    <p:animEffect transition="in" filter="blinds(horizontal)">
                                      <p:cBhvr>
                                        <p:cTn id="12" dur="500"/>
                                        <p:tgtEl>
                                          <p:spTgt spid="3789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7893"/>
                                        </p:tgtEl>
                                        <p:attrNameLst>
                                          <p:attrName>style.visibility</p:attrName>
                                        </p:attrNameLst>
                                      </p:cBhvr>
                                      <p:to>
                                        <p:strVal val="visible"/>
                                      </p:to>
                                    </p:set>
                                    <p:animEffect transition="in" filter="blinds(horizontal)">
                                      <p:cBhvr>
                                        <p:cTn id="17" dur="500"/>
                                        <p:tgtEl>
                                          <p:spTgt spid="37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idx="1"/>
          </p:nvPr>
        </p:nvSpPr>
        <p:spPr>
          <a:xfrm>
            <a:off x="468313" y="1268413"/>
            <a:ext cx="8218487" cy="5329237"/>
          </a:xfrm>
        </p:spPr>
        <p:txBody>
          <a:bodyPr/>
          <a:lstStyle/>
          <a:p>
            <a:pPr eaLnBrk="1" hangingPunct="1">
              <a:lnSpc>
                <a:spcPts val="2800"/>
              </a:lnSpc>
              <a:buFont typeface="Wingdings" pitchFamily="2" charset="2"/>
              <a:buChar char="Ø"/>
            </a:pPr>
            <a:r>
              <a:rPr lang="en-US" altLang="zh-CN" sz="2400" smtClean="0"/>
              <a:t>③</a:t>
            </a:r>
            <a:r>
              <a:rPr lang="zh-CN" altLang="en-US" sz="2400" smtClean="0"/>
              <a:t>设置字体格式。首先选中标题单元格</a:t>
            </a:r>
            <a:r>
              <a:rPr lang="en-US" altLang="zh-CN" sz="2400" smtClean="0"/>
              <a:t>A1</a:t>
            </a:r>
            <a:r>
              <a:rPr lang="zh-CN" altLang="en-US" sz="2400" smtClean="0"/>
              <a:t>，打开</a:t>
            </a:r>
            <a:r>
              <a:rPr lang="zh-CN" altLang="en-US" sz="2400" smtClean="0">
                <a:latin typeface="Arial" charset="0"/>
              </a:rPr>
              <a:t>“</a:t>
            </a:r>
            <a:r>
              <a:rPr lang="zh-CN" altLang="en-US" sz="2400" smtClean="0"/>
              <a:t>单元格格式</a:t>
            </a:r>
            <a:r>
              <a:rPr lang="zh-CN" altLang="en-US" sz="2400" smtClean="0">
                <a:latin typeface="Arial" charset="0"/>
              </a:rPr>
              <a:t>”</a:t>
            </a:r>
            <a:r>
              <a:rPr lang="zh-CN" altLang="en-US" sz="2400" smtClean="0"/>
              <a:t>对话框，选择</a:t>
            </a:r>
            <a:r>
              <a:rPr lang="zh-CN" altLang="en-US" sz="2400" smtClean="0">
                <a:latin typeface="Arial" charset="0"/>
              </a:rPr>
              <a:t>“</a:t>
            </a:r>
            <a:r>
              <a:rPr lang="zh-CN" altLang="en-US" sz="2400" smtClean="0"/>
              <a:t>字体</a:t>
            </a:r>
            <a:r>
              <a:rPr lang="zh-CN" altLang="en-US" sz="2400" smtClean="0">
                <a:latin typeface="Arial" charset="0"/>
              </a:rPr>
              <a:t>”</a:t>
            </a:r>
            <a:r>
              <a:rPr lang="zh-CN" altLang="en-US" sz="2400" smtClean="0"/>
              <a:t>选项卡，将颜色设置为</a:t>
            </a:r>
            <a:r>
              <a:rPr lang="zh-CN" altLang="en-US" sz="2400" smtClean="0">
                <a:latin typeface="Arial" charset="0"/>
              </a:rPr>
              <a:t>“</a:t>
            </a:r>
            <a:r>
              <a:rPr lang="zh-CN" altLang="en-US" sz="2400" smtClean="0"/>
              <a:t>蓝色</a:t>
            </a:r>
            <a:r>
              <a:rPr lang="zh-CN" altLang="en-US" sz="2400" smtClean="0">
                <a:latin typeface="Arial" charset="0"/>
              </a:rPr>
              <a:t>”</a:t>
            </a:r>
            <a:r>
              <a:rPr lang="zh-CN" altLang="en-US" sz="2400" smtClean="0"/>
              <a:t>，将标题中的</a:t>
            </a:r>
            <a:r>
              <a:rPr lang="zh-CN" altLang="en-US" sz="2400" smtClean="0">
                <a:latin typeface="Arial" charset="0"/>
              </a:rPr>
              <a:t>“</a:t>
            </a:r>
            <a:r>
              <a:rPr lang="zh-CN" altLang="en-US" sz="2400" smtClean="0"/>
              <a:t>国贸电器销售有限公司</a:t>
            </a:r>
            <a:r>
              <a:rPr lang="zh-CN" altLang="en-US" sz="2400" smtClean="0">
                <a:latin typeface="Arial" charset="0"/>
              </a:rPr>
              <a:t>”</a:t>
            </a:r>
            <a:r>
              <a:rPr lang="zh-CN" altLang="en-US" sz="2400" smtClean="0"/>
              <a:t>的字体和字号分别设置为</a:t>
            </a:r>
            <a:r>
              <a:rPr lang="zh-CN" altLang="en-US" sz="2400" smtClean="0">
                <a:latin typeface="Arial" charset="0"/>
              </a:rPr>
              <a:t>“</a:t>
            </a:r>
            <a:r>
              <a:rPr lang="zh-CN" altLang="en-US" sz="2400" smtClean="0"/>
              <a:t>黑体</a:t>
            </a:r>
            <a:r>
              <a:rPr lang="zh-CN" altLang="en-US" sz="2400" smtClean="0">
                <a:latin typeface="Arial" charset="0"/>
              </a:rPr>
              <a:t>”</a:t>
            </a:r>
            <a:r>
              <a:rPr lang="zh-CN" altLang="en-US" sz="2400" smtClean="0"/>
              <a:t>，</a:t>
            </a:r>
            <a:r>
              <a:rPr lang="en-US" altLang="zh-CN" sz="2400" smtClean="0"/>
              <a:t>16</a:t>
            </a:r>
            <a:r>
              <a:rPr lang="zh-CN" altLang="en-US" sz="2400" smtClean="0"/>
              <a:t>号，将</a:t>
            </a:r>
            <a:r>
              <a:rPr lang="zh-CN" altLang="en-US" sz="2400" smtClean="0">
                <a:latin typeface="Arial" charset="0"/>
              </a:rPr>
              <a:t>“</a:t>
            </a:r>
            <a:r>
              <a:rPr lang="en-US" altLang="zh-CN" sz="2400" smtClean="0"/>
              <a:t>2013</a:t>
            </a:r>
            <a:r>
              <a:rPr lang="zh-CN" altLang="en-US" sz="2400" smtClean="0"/>
              <a:t>年下半年产品销售表</a:t>
            </a:r>
            <a:r>
              <a:rPr lang="zh-CN" altLang="en-US" sz="2400" smtClean="0">
                <a:latin typeface="Arial" charset="0"/>
              </a:rPr>
              <a:t>”</a:t>
            </a:r>
            <a:r>
              <a:rPr lang="zh-CN" altLang="en-US" sz="2400" smtClean="0"/>
              <a:t>的字体和字号分别设置为</a:t>
            </a:r>
            <a:r>
              <a:rPr lang="zh-CN" altLang="en-US" sz="2400" smtClean="0">
                <a:latin typeface="Arial" charset="0"/>
              </a:rPr>
              <a:t>“</a:t>
            </a:r>
            <a:r>
              <a:rPr lang="zh-CN" altLang="en-US" sz="2400" smtClean="0"/>
              <a:t>楷体</a:t>
            </a:r>
            <a:r>
              <a:rPr lang="zh-CN" altLang="en-US" sz="2400" smtClean="0">
                <a:latin typeface="Arial" charset="0"/>
              </a:rPr>
              <a:t>”</a:t>
            </a:r>
            <a:r>
              <a:rPr lang="zh-CN" altLang="en-US" sz="2400" smtClean="0"/>
              <a:t>和</a:t>
            </a:r>
            <a:r>
              <a:rPr lang="en-US" altLang="zh-CN" sz="2400" smtClean="0"/>
              <a:t>20</a:t>
            </a:r>
            <a:r>
              <a:rPr lang="zh-CN" altLang="en-US" sz="2400" smtClean="0"/>
              <a:t>号，将</a:t>
            </a:r>
            <a:r>
              <a:rPr lang="zh-CN" altLang="en-US" sz="2400" smtClean="0">
                <a:latin typeface="Arial" charset="0"/>
              </a:rPr>
              <a:t>“</a:t>
            </a:r>
            <a:r>
              <a:rPr lang="zh-CN" altLang="en-US" sz="2400" smtClean="0"/>
              <a:t>（单位：元）</a:t>
            </a:r>
            <a:r>
              <a:rPr lang="zh-CN" altLang="en-US" sz="2400" smtClean="0">
                <a:latin typeface="Arial" charset="0"/>
              </a:rPr>
              <a:t>”</a:t>
            </a:r>
            <a:r>
              <a:rPr lang="zh-CN" altLang="en-US" sz="2400" smtClean="0"/>
              <a:t>的字体和字号分别设置为</a:t>
            </a:r>
            <a:r>
              <a:rPr lang="zh-CN" altLang="en-US" sz="2400" smtClean="0">
                <a:latin typeface="Arial" charset="0"/>
              </a:rPr>
              <a:t>“</a:t>
            </a:r>
            <a:r>
              <a:rPr lang="zh-CN" altLang="en-US" sz="2400" smtClean="0"/>
              <a:t>楷体</a:t>
            </a:r>
            <a:r>
              <a:rPr lang="zh-CN" altLang="en-US" sz="2400" smtClean="0">
                <a:latin typeface="Arial" charset="0"/>
              </a:rPr>
              <a:t>”</a:t>
            </a:r>
            <a:r>
              <a:rPr lang="zh-CN" altLang="en-US" sz="2400" smtClean="0"/>
              <a:t>和</a:t>
            </a:r>
            <a:r>
              <a:rPr lang="en-US" altLang="zh-CN" sz="2400" smtClean="0"/>
              <a:t>12</a:t>
            </a:r>
            <a:r>
              <a:rPr lang="zh-CN" altLang="en-US" sz="2400" smtClean="0"/>
              <a:t>号。按此方法，将数据区域</a:t>
            </a:r>
            <a:r>
              <a:rPr lang="en-US" altLang="zh-CN" sz="2400" smtClean="0"/>
              <a:t>A2:G10</a:t>
            </a:r>
            <a:r>
              <a:rPr lang="zh-CN" altLang="en-US" sz="2400" smtClean="0"/>
              <a:t>中的字号设置为</a:t>
            </a:r>
            <a:r>
              <a:rPr lang="en-US" altLang="zh-CN" sz="2400" smtClean="0"/>
              <a:t>14</a:t>
            </a:r>
            <a:r>
              <a:rPr lang="zh-CN" altLang="en-US" sz="2400" smtClean="0"/>
              <a:t>号。</a:t>
            </a:r>
          </a:p>
          <a:p>
            <a:pPr eaLnBrk="1" hangingPunct="1">
              <a:lnSpc>
                <a:spcPts val="2800"/>
              </a:lnSpc>
              <a:buFont typeface="Wingdings" pitchFamily="2" charset="2"/>
              <a:buChar char="Ø"/>
            </a:pPr>
            <a:r>
              <a:rPr lang="zh-CN" altLang="en-US" sz="2400" smtClean="0"/>
              <a:t>④设置边框和底纹。首先选中</a:t>
            </a:r>
            <a:r>
              <a:rPr lang="en-US" altLang="zh-CN" sz="2400" smtClean="0"/>
              <a:t>A1:G10</a:t>
            </a:r>
            <a:r>
              <a:rPr lang="zh-CN" altLang="en-US" sz="2400" smtClean="0"/>
              <a:t>，打开</a:t>
            </a:r>
            <a:r>
              <a:rPr lang="zh-CN" altLang="en-US" sz="2400" smtClean="0">
                <a:latin typeface="Arial" charset="0"/>
              </a:rPr>
              <a:t>“</a:t>
            </a:r>
            <a:r>
              <a:rPr lang="zh-CN" altLang="en-US" sz="2400" smtClean="0"/>
              <a:t>设置单元格格式</a:t>
            </a:r>
            <a:r>
              <a:rPr lang="zh-CN" altLang="en-US" sz="2400" smtClean="0">
                <a:latin typeface="Arial" charset="0"/>
              </a:rPr>
              <a:t>”</a:t>
            </a:r>
            <a:r>
              <a:rPr lang="zh-CN" altLang="en-US" sz="2400" smtClean="0"/>
              <a:t>对话框，在</a:t>
            </a:r>
            <a:r>
              <a:rPr lang="zh-CN" altLang="en-US" sz="2400" smtClean="0">
                <a:latin typeface="Arial" charset="0"/>
              </a:rPr>
              <a:t>“</a:t>
            </a:r>
            <a:r>
              <a:rPr lang="zh-CN" altLang="en-US" sz="2400" smtClean="0"/>
              <a:t>边框</a:t>
            </a:r>
            <a:r>
              <a:rPr lang="zh-CN" altLang="en-US" sz="2400" smtClean="0">
                <a:latin typeface="Arial" charset="0"/>
              </a:rPr>
              <a:t>”</a:t>
            </a:r>
            <a:r>
              <a:rPr lang="zh-CN" altLang="en-US" sz="2400" smtClean="0"/>
              <a:t>选项卡中单击</a:t>
            </a:r>
            <a:r>
              <a:rPr lang="zh-CN" altLang="en-US" sz="2400" smtClean="0">
                <a:latin typeface="Arial" charset="0"/>
              </a:rPr>
              <a:t>“</a:t>
            </a:r>
            <a:r>
              <a:rPr lang="zh-CN" altLang="en-US" sz="2400" smtClean="0"/>
              <a:t>外边框</a:t>
            </a:r>
            <a:r>
              <a:rPr lang="zh-CN" altLang="en-US" sz="2400" smtClean="0">
                <a:latin typeface="Arial" charset="0"/>
              </a:rPr>
              <a:t>”</a:t>
            </a:r>
            <a:r>
              <a:rPr lang="zh-CN" altLang="en-US" sz="2400" smtClean="0"/>
              <a:t>和</a:t>
            </a:r>
            <a:r>
              <a:rPr lang="zh-CN" altLang="en-US" sz="2400" smtClean="0">
                <a:latin typeface="Arial" charset="0"/>
              </a:rPr>
              <a:t>“</a:t>
            </a:r>
            <a:r>
              <a:rPr lang="zh-CN" altLang="en-US" sz="2400" smtClean="0"/>
              <a:t>内部</a:t>
            </a:r>
            <a:r>
              <a:rPr lang="zh-CN" altLang="en-US" sz="2400" smtClean="0">
                <a:latin typeface="Arial" charset="0"/>
              </a:rPr>
              <a:t>”</a:t>
            </a:r>
            <a:r>
              <a:rPr lang="zh-CN" altLang="en-US" sz="2400" smtClean="0"/>
              <a:t>，如图</a:t>
            </a:r>
            <a:r>
              <a:rPr lang="en-US" altLang="zh-CN" sz="2400" smtClean="0"/>
              <a:t>4-29</a:t>
            </a:r>
            <a:r>
              <a:rPr lang="zh-CN" altLang="en-US" sz="2400" smtClean="0"/>
              <a:t>所示，为表格设置边框。选中</a:t>
            </a:r>
            <a:r>
              <a:rPr lang="en-US" altLang="zh-CN" sz="2400" smtClean="0"/>
              <a:t>A1</a:t>
            </a:r>
            <a:r>
              <a:rPr lang="zh-CN" altLang="en-US" sz="2400" smtClean="0"/>
              <a:t>单元格，在</a:t>
            </a:r>
            <a:r>
              <a:rPr lang="zh-CN" altLang="en-US" sz="2400" smtClean="0">
                <a:latin typeface="Arial" charset="0"/>
              </a:rPr>
              <a:t>“</a:t>
            </a:r>
            <a:r>
              <a:rPr lang="zh-CN" altLang="en-US" sz="2400" smtClean="0"/>
              <a:t>单元格格式</a:t>
            </a:r>
            <a:r>
              <a:rPr lang="zh-CN" altLang="en-US" sz="2400" smtClean="0">
                <a:latin typeface="Arial" charset="0"/>
              </a:rPr>
              <a:t>”</a:t>
            </a:r>
            <a:r>
              <a:rPr lang="zh-CN" altLang="en-US" sz="2400" smtClean="0"/>
              <a:t>对话框中选择</a:t>
            </a:r>
            <a:r>
              <a:rPr lang="zh-CN" altLang="en-US" sz="2400" smtClean="0">
                <a:latin typeface="Arial" charset="0"/>
              </a:rPr>
              <a:t>“</a:t>
            </a:r>
            <a:r>
              <a:rPr lang="zh-CN" altLang="en-US" sz="2400" smtClean="0"/>
              <a:t>填充</a:t>
            </a:r>
            <a:r>
              <a:rPr lang="zh-CN" altLang="en-US" sz="2400" smtClean="0">
                <a:latin typeface="Arial" charset="0"/>
              </a:rPr>
              <a:t>”</a:t>
            </a:r>
            <a:r>
              <a:rPr lang="zh-CN" altLang="en-US" sz="2400" smtClean="0"/>
              <a:t>选项卡，将单元格背景色设置为黄色，如图</a:t>
            </a:r>
            <a:r>
              <a:rPr lang="en-US" altLang="zh-CN" sz="2400" smtClean="0"/>
              <a:t>4-30</a:t>
            </a:r>
            <a:r>
              <a:rPr lang="zh-CN" altLang="en-US" sz="2400" smtClean="0"/>
              <a:t>所示。按照此方法，将</a:t>
            </a:r>
            <a:r>
              <a:rPr lang="en-US" altLang="zh-CN" sz="2400" smtClean="0"/>
              <a:t>B2</a:t>
            </a:r>
            <a:r>
              <a:rPr lang="zh-CN" altLang="en-US" sz="2400" smtClean="0"/>
              <a:t>～</a:t>
            </a:r>
            <a:r>
              <a:rPr lang="en-US" altLang="zh-CN" sz="2400" smtClean="0"/>
              <a:t>G2</a:t>
            </a:r>
            <a:r>
              <a:rPr lang="zh-CN" altLang="en-US" sz="2400" smtClean="0"/>
              <a:t>，</a:t>
            </a:r>
            <a:r>
              <a:rPr lang="en-US" altLang="zh-CN" sz="2400" smtClean="0"/>
              <a:t>A3</a:t>
            </a:r>
            <a:r>
              <a:rPr lang="zh-CN" altLang="en-US" sz="2400" smtClean="0"/>
              <a:t>～</a:t>
            </a:r>
            <a:r>
              <a:rPr lang="en-US" altLang="zh-CN" sz="2400" smtClean="0"/>
              <a:t>A8,A9</a:t>
            </a:r>
            <a:r>
              <a:rPr lang="zh-CN" altLang="en-US" sz="2400" smtClean="0"/>
              <a:t>～</a:t>
            </a:r>
            <a:r>
              <a:rPr lang="en-US" altLang="zh-CN" sz="2400" smtClean="0"/>
              <a:t>G10</a:t>
            </a:r>
            <a:r>
              <a:rPr lang="zh-CN" altLang="en-US" sz="2400" smtClean="0"/>
              <a:t>单元格区域中的背景颜色设置为不同颜色即可。</a:t>
            </a:r>
          </a:p>
        </p:txBody>
      </p:sp>
      <p:sp>
        <p:nvSpPr>
          <p:cNvPr id="38914"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6042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59F1FB25-68E2-4EA0-AC7E-417C8EDA4038}" type="datetime1">
              <a:rPr lang="zh-CN" altLang="en-US"/>
              <a:pPr eaLnBrk="1" hangingPunct="1"/>
              <a:t>2014-11-17</a:t>
            </a:fld>
            <a:endParaRPr lang="en-US" altLang="zh-CN"/>
          </a:p>
        </p:txBody>
      </p:sp>
      <p:sp>
        <p:nvSpPr>
          <p:cNvPr id="6042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Effect transition="in" filter="blinds(horizontal)">
                                      <p:cBhvr>
                                        <p:cTn id="7" dur="500"/>
                                        <p:tgtEl>
                                          <p:spTgt spid="389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8915">
                                            <p:txEl>
                                              <p:pRg st="1" end="1"/>
                                            </p:txEl>
                                          </p:spTgt>
                                        </p:tgtEl>
                                        <p:attrNameLst>
                                          <p:attrName>style.visibility</p:attrName>
                                        </p:attrNameLst>
                                      </p:cBhvr>
                                      <p:to>
                                        <p:strVal val="visible"/>
                                      </p:to>
                                    </p:set>
                                    <p:animEffect transition="in" filter="blinds(horizontal)">
                                      <p:cBhvr>
                                        <p:cTn id="12" dur="500"/>
                                        <p:tgtEl>
                                          <p:spTgt spid="389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1628775"/>
            <a:ext cx="3851275" cy="4114800"/>
          </a:xfrm>
          <a:noFill/>
        </p:spPr>
      </p:pic>
      <p:sp>
        <p:nvSpPr>
          <p:cNvPr id="39938"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pic>
        <p:nvPicPr>
          <p:cNvPr id="39940"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275" y="1700213"/>
            <a:ext cx="5292725" cy="378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1" name="Rectangle 6"/>
          <p:cNvSpPr>
            <a:spLocks noChangeArrowheads="1"/>
          </p:cNvSpPr>
          <p:nvPr/>
        </p:nvSpPr>
        <p:spPr bwMode="auto">
          <a:xfrm>
            <a:off x="250825" y="6021388"/>
            <a:ext cx="82026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altLang="zh-CN"/>
              <a:t>  </a:t>
            </a:r>
            <a:r>
              <a:rPr lang="zh-CN" altLang="en-US"/>
              <a:t>图</a:t>
            </a:r>
            <a:r>
              <a:rPr lang="en-US" altLang="zh-CN"/>
              <a:t>4-29</a:t>
            </a:r>
            <a:r>
              <a:rPr lang="zh-CN" altLang="en-US"/>
              <a:t>设置单元格的边框格式                         图</a:t>
            </a:r>
            <a:r>
              <a:rPr lang="en-US" altLang="zh-CN"/>
              <a:t>4-30 </a:t>
            </a:r>
            <a:r>
              <a:rPr lang="zh-CN" altLang="en-US"/>
              <a:t>设置单元格的底纹格式 </a:t>
            </a:r>
          </a:p>
        </p:txBody>
      </p:sp>
      <p:sp>
        <p:nvSpPr>
          <p:cNvPr id="6144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50E2F3AF-E011-42F0-893D-199018B19E91}" type="datetime1">
              <a:rPr lang="zh-CN" altLang="en-US"/>
              <a:pPr eaLnBrk="1" hangingPunct="1"/>
              <a:t>2014-11-17</a:t>
            </a:fld>
            <a:endParaRPr lang="en-US" altLang="zh-CN"/>
          </a:p>
        </p:txBody>
      </p:sp>
      <p:sp>
        <p:nvSpPr>
          <p:cNvPr id="6144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9939"/>
                                        </p:tgtEl>
                                        <p:attrNameLst>
                                          <p:attrName>style.visibility</p:attrName>
                                        </p:attrNameLst>
                                      </p:cBhvr>
                                      <p:to>
                                        <p:strVal val="visible"/>
                                      </p:to>
                                    </p:set>
                                    <p:animEffect transition="in" filter="blinds(horizontal)">
                                      <p:cBhvr>
                                        <p:cTn id="7" dur="500"/>
                                        <p:tgtEl>
                                          <p:spTgt spid="399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9940"/>
                                        </p:tgtEl>
                                        <p:attrNameLst>
                                          <p:attrName>style.visibility</p:attrName>
                                        </p:attrNameLst>
                                      </p:cBhvr>
                                      <p:to>
                                        <p:strVal val="visible"/>
                                      </p:to>
                                    </p:set>
                                    <p:animEffect transition="in" filter="blinds(horizontal)">
                                      <p:cBhvr>
                                        <p:cTn id="12" dur="500"/>
                                        <p:tgtEl>
                                          <p:spTgt spid="3994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9941"/>
                                        </p:tgtEl>
                                        <p:attrNameLst>
                                          <p:attrName>style.visibility</p:attrName>
                                        </p:attrNameLst>
                                      </p:cBhvr>
                                      <p:to>
                                        <p:strVal val="visible"/>
                                      </p:to>
                                    </p:set>
                                    <p:animEffect transition="in" filter="blinds(horizontal)">
                                      <p:cBhvr>
                                        <p:cTn id="17" dur="500"/>
                                        <p:tgtEl>
                                          <p:spTgt spid="39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idx="1"/>
          </p:nvPr>
        </p:nvSpPr>
        <p:spPr/>
        <p:txBody>
          <a:bodyPr/>
          <a:lstStyle/>
          <a:p>
            <a:pPr eaLnBrk="1" hangingPunct="1"/>
            <a:r>
              <a:rPr lang="zh-CN" altLang="en-US" sz="2800" smtClean="0"/>
              <a:t>将工作表中的数据制作成数据图表，有两种方法：一是将图表嵌入到原工作表中，二是将图表生成一个单独的工作表。在本例中的两个图表，均是嵌入到原工作表中的，单独工作表上的图标制作方法见</a:t>
            </a:r>
            <a:r>
              <a:rPr lang="en-US" altLang="zh-CN" sz="2800" smtClean="0"/>
              <a:t>4.3.3</a:t>
            </a:r>
            <a:r>
              <a:rPr lang="zh-CN" altLang="en-US" sz="2800" smtClean="0"/>
              <a:t>。</a:t>
            </a:r>
          </a:p>
          <a:p>
            <a:pPr eaLnBrk="1" hangingPunct="1"/>
            <a:r>
              <a:rPr lang="zh-CN" altLang="en-US" sz="2800" smtClean="0"/>
              <a:t>（</a:t>
            </a:r>
            <a:r>
              <a:rPr lang="en-US" altLang="zh-CN" sz="2800" smtClean="0"/>
              <a:t>1</a:t>
            </a:r>
            <a:r>
              <a:rPr lang="zh-CN" altLang="en-US" sz="2800" smtClean="0"/>
              <a:t>）制作销售柱形图</a:t>
            </a:r>
          </a:p>
          <a:p>
            <a:pPr eaLnBrk="1" hangingPunct="1">
              <a:buFont typeface="Wingdings" pitchFamily="2" charset="2"/>
              <a:buChar char="Ø"/>
            </a:pPr>
            <a:r>
              <a:rPr lang="zh-CN" altLang="en-US" sz="2800" smtClean="0"/>
              <a:t>①选择数据区域。图表来源于数据，制作数据图表前最好先选择数据区域，本例须选取</a:t>
            </a:r>
            <a:r>
              <a:rPr lang="en-US" altLang="zh-CN" sz="2800" smtClean="0"/>
              <a:t>A2</a:t>
            </a:r>
            <a:r>
              <a:rPr lang="zh-CN" altLang="en-US" sz="2800" smtClean="0"/>
              <a:t>：</a:t>
            </a:r>
            <a:r>
              <a:rPr lang="en-US" altLang="zh-CN" sz="2800" smtClean="0"/>
              <a:t>G8</a:t>
            </a:r>
            <a:r>
              <a:rPr lang="zh-CN" altLang="en-US" sz="2800" smtClean="0"/>
              <a:t>。</a:t>
            </a:r>
          </a:p>
        </p:txBody>
      </p:sp>
      <p:sp>
        <p:nvSpPr>
          <p:cNvPr id="87042"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smtClean="0"/>
              <a:t>2</a:t>
            </a:r>
            <a:r>
              <a:rPr lang="zh-CN" altLang="en-US" sz="4000" smtClean="0"/>
              <a:t>．制作销售图表</a:t>
            </a:r>
            <a:br>
              <a:rPr lang="zh-CN" altLang="en-US" sz="4000" smtClean="0"/>
            </a:br>
            <a:endParaRPr lang="zh-CN" altLang="en-US" sz="4000" smtClean="0"/>
          </a:p>
        </p:txBody>
      </p:sp>
      <p:sp>
        <p:nvSpPr>
          <p:cNvPr id="6246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716D2B22-31D3-4DC3-927F-57AB78F576B2}" type="datetime1">
              <a:rPr lang="zh-CN" altLang="en-US"/>
              <a:pPr eaLnBrk="1" hangingPunct="1"/>
              <a:t>2014-11-17</a:t>
            </a:fld>
            <a:endParaRPr lang="en-US" altLang="zh-CN"/>
          </a:p>
        </p:txBody>
      </p:sp>
      <p:sp>
        <p:nvSpPr>
          <p:cNvPr id="6246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Effect transition="in" filter="blinds(horizontal)">
                                      <p:cBhvr>
                                        <p:cTn id="7" dur="500"/>
                                        <p:tgtEl>
                                          <p:spTgt spid="409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0963">
                                            <p:txEl>
                                              <p:pRg st="1" end="1"/>
                                            </p:txEl>
                                          </p:spTgt>
                                        </p:tgtEl>
                                        <p:attrNameLst>
                                          <p:attrName>style.visibility</p:attrName>
                                        </p:attrNameLst>
                                      </p:cBhvr>
                                      <p:to>
                                        <p:strVal val="visible"/>
                                      </p:to>
                                    </p:set>
                                    <p:animEffect transition="in" filter="blinds(horizontal)">
                                      <p:cBhvr>
                                        <p:cTn id="12" dur="500"/>
                                        <p:tgtEl>
                                          <p:spTgt spid="40963">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0963">
                                            <p:txEl>
                                              <p:pRg st="2" end="2"/>
                                            </p:txEl>
                                          </p:spTgt>
                                        </p:tgtEl>
                                        <p:attrNameLst>
                                          <p:attrName>style.visibility</p:attrName>
                                        </p:attrNameLst>
                                      </p:cBhvr>
                                      <p:to>
                                        <p:strVal val="visible"/>
                                      </p:to>
                                    </p:set>
                                    <p:animEffect transition="in" filter="blinds(horizontal)">
                                      <p:cBhvr>
                                        <p:cTn id="15" dur="500"/>
                                        <p:tgtEl>
                                          <p:spTgt spid="409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pPr eaLnBrk="1" hangingPunct="1"/>
            <a:r>
              <a:rPr lang="zh-CN" altLang="zh-CN" smtClean="0"/>
              <a:t>办公中的电子表格可分为两大类：表格内容以文字为主的文字表格和以数据信息为主的数字表格。</a:t>
            </a:r>
            <a:endParaRPr lang="en-US" altLang="zh-CN" smtClean="0"/>
          </a:p>
        </p:txBody>
      </p:sp>
      <p:sp>
        <p:nvSpPr>
          <p:cNvPr id="5122" name="Rectangle 2"/>
          <p:cNvSpPr>
            <a:spLocks noGrp="1" noChangeArrowheads="1"/>
          </p:cNvSpPr>
          <p:nvPr>
            <p:ph type="title"/>
          </p:nvPr>
        </p:nvSpPr>
        <p:spPr/>
        <p:txBody>
          <a:bodyPr/>
          <a:lstStyle/>
          <a:p>
            <a:pPr eaLnBrk="1" fontAlgn="auto" hangingPunct="1">
              <a:spcAft>
                <a:spcPts val="0"/>
              </a:spcAft>
              <a:defRPr/>
            </a:pPr>
            <a:r>
              <a:rPr lang="en-US" altLang="zh-CN" sz="4000" smtClean="0"/>
              <a:t>4.1  </a:t>
            </a:r>
            <a:r>
              <a:rPr lang="zh-CN" altLang="en-US" sz="4000" smtClean="0"/>
              <a:t>办公中的电子表格概述</a:t>
            </a:r>
          </a:p>
        </p:txBody>
      </p:sp>
      <p:sp>
        <p:nvSpPr>
          <p:cNvPr id="2662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3B90CB52-9C72-4FA4-9B6D-6EF63220C6D0}" type="datetime1">
              <a:rPr lang="zh-CN" altLang="en-US"/>
              <a:pPr eaLnBrk="1" hangingPunct="1"/>
              <a:t>2014-11-17</a:t>
            </a:fld>
            <a:endParaRPr lang="en-US" altLang="zh-CN"/>
          </a:p>
        </p:txBody>
      </p:sp>
      <p:sp>
        <p:nvSpPr>
          <p:cNvPr id="2662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blinds(horizontal)">
                                      <p:cBhvr>
                                        <p:cTn id="7" dur="500"/>
                                        <p:tgtEl>
                                          <p:spTgt spid="51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idx="1"/>
          </p:nvPr>
        </p:nvSpPr>
        <p:spPr/>
        <p:txBody>
          <a:bodyPr/>
          <a:lstStyle/>
          <a:p>
            <a:pPr eaLnBrk="1" hangingPunct="1">
              <a:buFont typeface="Wingdings" pitchFamily="2" charset="2"/>
              <a:buChar char="Ø"/>
            </a:pPr>
            <a:r>
              <a:rPr lang="en-US" altLang="zh-CN" sz="2800" smtClean="0"/>
              <a:t>②</a:t>
            </a:r>
            <a:r>
              <a:rPr lang="zh-CN" altLang="en-US" sz="2800" smtClean="0"/>
              <a:t>插入图表。点击</a:t>
            </a:r>
            <a:r>
              <a:rPr lang="zh-CN" altLang="en-US" sz="2800" smtClean="0">
                <a:latin typeface="Arial" charset="0"/>
              </a:rPr>
              <a:t>“</a:t>
            </a:r>
            <a:r>
              <a:rPr lang="zh-CN" altLang="en-US" sz="2800" smtClean="0"/>
              <a:t>插入</a:t>
            </a:r>
            <a:r>
              <a:rPr lang="zh-CN" altLang="en-US" sz="2800" smtClean="0">
                <a:latin typeface="Arial" charset="0"/>
              </a:rPr>
              <a:t>”</a:t>
            </a:r>
            <a:r>
              <a:rPr lang="zh-CN" altLang="en-US" sz="2800" smtClean="0"/>
              <a:t>功能区／</a:t>
            </a:r>
            <a:r>
              <a:rPr lang="zh-CN" altLang="en-US" sz="2800" smtClean="0">
                <a:latin typeface="Arial" charset="0"/>
              </a:rPr>
              <a:t>“</a:t>
            </a:r>
            <a:r>
              <a:rPr lang="zh-CN" altLang="en-US" sz="2800" smtClean="0"/>
              <a:t>图表</a:t>
            </a:r>
            <a:r>
              <a:rPr lang="zh-CN" altLang="en-US" sz="2800" smtClean="0">
                <a:latin typeface="Arial" charset="0"/>
              </a:rPr>
              <a:t>”</a:t>
            </a:r>
            <a:r>
              <a:rPr lang="zh-CN" altLang="en-US" sz="2800" smtClean="0"/>
              <a:t>工具组</a:t>
            </a:r>
            <a:r>
              <a:rPr lang="en-US" altLang="zh-CN" sz="2800" smtClean="0"/>
              <a:t>/</a:t>
            </a:r>
            <a:r>
              <a:rPr lang="en-US" altLang="zh-CN" sz="2800" smtClean="0">
                <a:latin typeface="Arial" charset="0"/>
              </a:rPr>
              <a:t>“</a:t>
            </a:r>
            <a:r>
              <a:rPr lang="zh-CN" altLang="en-US" sz="2800" smtClean="0"/>
              <a:t>柱形图</a:t>
            </a:r>
            <a:r>
              <a:rPr lang="zh-CN" altLang="en-US" sz="2800" smtClean="0">
                <a:latin typeface="Arial" charset="0"/>
              </a:rPr>
              <a:t>”</a:t>
            </a:r>
            <a:r>
              <a:rPr lang="zh-CN" altLang="en-US" sz="2800" smtClean="0"/>
              <a:t>下拉按钮，在如下图左侧所示的</a:t>
            </a:r>
            <a:r>
              <a:rPr lang="zh-CN" altLang="en-US" sz="2800" smtClean="0">
                <a:latin typeface="Arial" charset="0"/>
              </a:rPr>
              <a:t>“</a:t>
            </a:r>
            <a:r>
              <a:rPr lang="zh-CN" altLang="en-US" sz="2800" smtClean="0"/>
              <a:t>二维柱形图</a:t>
            </a:r>
            <a:r>
              <a:rPr lang="zh-CN" altLang="en-US" sz="2800" smtClean="0">
                <a:latin typeface="Arial" charset="0"/>
              </a:rPr>
              <a:t>”</a:t>
            </a:r>
            <a:r>
              <a:rPr lang="zh-CN" altLang="en-US" sz="2800" smtClean="0"/>
              <a:t>中选择</a:t>
            </a:r>
            <a:r>
              <a:rPr lang="zh-CN" altLang="en-US" sz="2800" smtClean="0">
                <a:latin typeface="Arial" charset="0"/>
              </a:rPr>
              <a:t>“</a:t>
            </a:r>
            <a:r>
              <a:rPr lang="zh-CN" altLang="en-US" sz="2800" smtClean="0"/>
              <a:t>簇状柱形图</a:t>
            </a:r>
            <a:r>
              <a:rPr lang="zh-CN" altLang="en-US" sz="2800" smtClean="0">
                <a:latin typeface="Arial" charset="0"/>
              </a:rPr>
              <a:t>”</a:t>
            </a:r>
            <a:r>
              <a:rPr lang="zh-CN" altLang="en-US" sz="2800" smtClean="0"/>
              <a:t>，即可初步插入一个柱形图，如右侧图</a:t>
            </a:r>
            <a:r>
              <a:rPr lang="zh-CN" altLang="en-US" smtClean="0"/>
              <a:t>。</a:t>
            </a:r>
          </a:p>
        </p:txBody>
      </p:sp>
      <p:sp>
        <p:nvSpPr>
          <p:cNvPr id="41986"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pic>
        <p:nvPicPr>
          <p:cNvPr id="4198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900" y="3429000"/>
            <a:ext cx="3563938" cy="297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8400" y="3392488"/>
            <a:ext cx="5040313" cy="304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0872A84E-76E1-42BD-9500-51A68EFEDC87}" type="datetime1">
              <a:rPr lang="zh-CN" altLang="en-US"/>
              <a:pPr eaLnBrk="1" hangingPunct="1"/>
              <a:t>2014-11-17</a:t>
            </a:fld>
            <a:endParaRPr lang="en-US" altLang="zh-CN"/>
          </a:p>
        </p:txBody>
      </p:sp>
      <p:sp>
        <p:nvSpPr>
          <p:cNvPr id="6349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Effect transition="in" filter="blinds(horizontal)">
                                      <p:cBhvr>
                                        <p:cTn id="7" dur="500"/>
                                        <p:tgtEl>
                                          <p:spTgt spid="419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1988"/>
                                        </p:tgtEl>
                                        <p:attrNameLst>
                                          <p:attrName>style.visibility</p:attrName>
                                        </p:attrNameLst>
                                      </p:cBhvr>
                                      <p:to>
                                        <p:strVal val="visible"/>
                                      </p:to>
                                    </p:set>
                                    <p:animEffect transition="in" filter="blinds(horizontal)">
                                      <p:cBhvr>
                                        <p:cTn id="12" dur="500"/>
                                        <p:tgtEl>
                                          <p:spTgt spid="4198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1989"/>
                                        </p:tgtEl>
                                        <p:attrNameLst>
                                          <p:attrName>style.visibility</p:attrName>
                                        </p:attrNameLst>
                                      </p:cBhvr>
                                      <p:to>
                                        <p:strVal val="visible"/>
                                      </p:to>
                                    </p:set>
                                    <p:animEffect transition="in" filter="blinds(horizontal)">
                                      <p:cBhvr>
                                        <p:cTn id="17" dur="500"/>
                                        <p:tgtEl>
                                          <p:spTgt spid="41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idx="1"/>
          </p:nvPr>
        </p:nvSpPr>
        <p:spPr/>
        <p:txBody>
          <a:bodyPr/>
          <a:lstStyle/>
          <a:p>
            <a:pPr eaLnBrk="1" hangingPunct="1">
              <a:buFont typeface="Wingdings" pitchFamily="2" charset="2"/>
              <a:buChar char="Ø"/>
            </a:pPr>
            <a:r>
              <a:rPr lang="en-US" altLang="zh-CN" sz="2800" smtClean="0"/>
              <a:t>③</a:t>
            </a:r>
            <a:r>
              <a:rPr lang="zh-CN" altLang="en-US" sz="2800" smtClean="0"/>
              <a:t>切换行</a:t>
            </a:r>
            <a:r>
              <a:rPr lang="en-US" altLang="zh-CN" sz="2800" smtClean="0"/>
              <a:t>/</a:t>
            </a:r>
            <a:r>
              <a:rPr lang="zh-CN" altLang="en-US" sz="2800" smtClean="0"/>
              <a:t>列。因为要在图例中显示产品的名称，所以要交换行和列的位置，方法如下：点击</a:t>
            </a:r>
            <a:r>
              <a:rPr lang="zh-CN" altLang="en-US" sz="2800" smtClean="0">
                <a:latin typeface="Arial" charset="0"/>
              </a:rPr>
              <a:t>“</a:t>
            </a:r>
            <a:r>
              <a:rPr lang="zh-CN" altLang="en-US" sz="2800" smtClean="0"/>
              <a:t>设计</a:t>
            </a:r>
            <a:r>
              <a:rPr lang="zh-CN" altLang="en-US" sz="2800" smtClean="0">
                <a:latin typeface="Arial" charset="0"/>
              </a:rPr>
              <a:t>”</a:t>
            </a:r>
            <a:r>
              <a:rPr lang="zh-CN" altLang="en-US" sz="2800" smtClean="0"/>
              <a:t>功能区／</a:t>
            </a:r>
            <a:r>
              <a:rPr lang="zh-CN" altLang="en-US" sz="2800" smtClean="0">
                <a:latin typeface="Arial" charset="0"/>
              </a:rPr>
              <a:t>“</a:t>
            </a:r>
            <a:r>
              <a:rPr lang="zh-CN" altLang="en-US" sz="2800" smtClean="0"/>
              <a:t>数据</a:t>
            </a:r>
            <a:r>
              <a:rPr lang="zh-CN" altLang="en-US" sz="2800" smtClean="0">
                <a:latin typeface="Arial" charset="0"/>
              </a:rPr>
              <a:t>”</a:t>
            </a:r>
            <a:r>
              <a:rPr lang="zh-CN" altLang="en-US" sz="2800" smtClean="0"/>
              <a:t>工具组</a:t>
            </a:r>
            <a:r>
              <a:rPr lang="en-US" altLang="zh-CN" sz="2800" smtClean="0"/>
              <a:t>/</a:t>
            </a:r>
            <a:r>
              <a:rPr lang="en-US" altLang="zh-CN" sz="2800" smtClean="0">
                <a:latin typeface="Arial" charset="0"/>
              </a:rPr>
              <a:t>“</a:t>
            </a:r>
            <a:r>
              <a:rPr lang="zh-CN" altLang="en-US" sz="2800" smtClean="0"/>
              <a:t>切换行</a:t>
            </a:r>
            <a:r>
              <a:rPr lang="en-US" altLang="zh-CN" sz="2800" smtClean="0"/>
              <a:t>/</a:t>
            </a:r>
            <a:r>
              <a:rPr lang="zh-CN" altLang="en-US" sz="2800" smtClean="0"/>
              <a:t>列</a:t>
            </a:r>
            <a:r>
              <a:rPr lang="zh-CN" altLang="en-US" sz="2800" smtClean="0">
                <a:latin typeface="Arial" charset="0"/>
              </a:rPr>
              <a:t>”</a:t>
            </a:r>
            <a:r>
              <a:rPr lang="zh-CN" altLang="en-US" sz="2800" smtClean="0"/>
              <a:t>命令，即可交换图例和坐标轴中的系列名称，如图</a:t>
            </a:r>
            <a:r>
              <a:rPr lang="en-US" altLang="zh-CN" sz="2800" smtClean="0"/>
              <a:t>4-33</a:t>
            </a:r>
            <a:r>
              <a:rPr lang="zh-CN" altLang="en-US" sz="2800" smtClean="0"/>
              <a:t>所示。</a:t>
            </a:r>
          </a:p>
          <a:p>
            <a:pPr eaLnBrk="1" hangingPunct="1">
              <a:buFont typeface="Wingdings" pitchFamily="2" charset="2"/>
              <a:buChar char="Ø"/>
            </a:pPr>
            <a:r>
              <a:rPr lang="zh-CN" altLang="en-US" sz="2800" smtClean="0"/>
              <a:t>④添加图表标题。选择</a:t>
            </a:r>
            <a:r>
              <a:rPr lang="zh-CN" altLang="en-US" sz="2800" smtClean="0">
                <a:latin typeface="Arial" charset="0"/>
              </a:rPr>
              <a:t>“</a:t>
            </a:r>
            <a:r>
              <a:rPr lang="zh-CN" altLang="en-US" sz="2800" smtClean="0"/>
              <a:t>布局</a:t>
            </a:r>
            <a:r>
              <a:rPr lang="zh-CN" altLang="en-US" sz="2800" smtClean="0">
                <a:latin typeface="Arial" charset="0"/>
              </a:rPr>
              <a:t>”</a:t>
            </a:r>
            <a:r>
              <a:rPr lang="zh-CN" altLang="en-US" sz="2800" smtClean="0"/>
              <a:t>功能区</a:t>
            </a:r>
            <a:r>
              <a:rPr lang="en-US" altLang="zh-CN" sz="2800" smtClean="0"/>
              <a:t>/</a:t>
            </a:r>
            <a:r>
              <a:rPr lang="en-US" altLang="zh-CN" sz="2800" smtClean="0">
                <a:latin typeface="Arial" charset="0"/>
              </a:rPr>
              <a:t>“</a:t>
            </a:r>
            <a:r>
              <a:rPr lang="zh-CN" altLang="en-US" sz="2800" smtClean="0"/>
              <a:t>标签</a:t>
            </a:r>
            <a:r>
              <a:rPr lang="zh-CN" altLang="en-US" sz="2800" smtClean="0">
                <a:latin typeface="Arial" charset="0"/>
              </a:rPr>
              <a:t>”</a:t>
            </a:r>
            <a:r>
              <a:rPr lang="zh-CN" altLang="en-US" sz="2800" smtClean="0"/>
              <a:t>工具组</a:t>
            </a:r>
            <a:r>
              <a:rPr lang="en-US" altLang="zh-CN" sz="2800" smtClean="0"/>
              <a:t>/</a:t>
            </a:r>
            <a:r>
              <a:rPr lang="en-US" altLang="zh-CN" sz="2800" smtClean="0">
                <a:latin typeface="Arial" charset="0"/>
              </a:rPr>
              <a:t>“</a:t>
            </a:r>
            <a:r>
              <a:rPr lang="zh-CN" altLang="en-US" sz="2800" smtClean="0"/>
              <a:t>图表标题</a:t>
            </a:r>
            <a:r>
              <a:rPr lang="zh-CN" altLang="en-US" sz="2800" smtClean="0">
                <a:latin typeface="Arial" charset="0"/>
              </a:rPr>
              <a:t>”</a:t>
            </a:r>
            <a:r>
              <a:rPr lang="zh-CN" altLang="en-US" sz="2800" smtClean="0"/>
              <a:t>下拉列表中的</a:t>
            </a:r>
            <a:r>
              <a:rPr lang="zh-CN" altLang="en-US" sz="2800" smtClean="0">
                <a:latin typeface="Arial" charset="0"/>
              </a:rPr>
              <a:t>“</a:t>
            </a:r>
            <a:r>
              <a:rPr lang="zh-CN" altLang="en-US" sz="2800" smtClean="0"/>
              <a:t>图标上方</a:t>
            </a:r>
            <a:r>
              <a:rPr lang="zh-CN" altLang="en-US" sz="2800" smtClean="0">
                <a:latin typeface="Arial" charset="0"/>
              </a:rPr>
              <a:t>”</a:t>
            </a:r>
            <a:r>
              <a:rPr lang="zh-CN" altLang="en-US" sz="2800" smtClean="0"/>
              <a:t>，结果就会在图标的上方插入图表标题提示框，输入文字</a:t>
            </a:r>
            <a:r>
              <a:rPr lang="zh-CN" altLang="en-US" sz="2800" smtClean="0">
                <a:latin typeface="Arial" charset="0"/>
              </a:rPr>
              <a:t>“</a:t>
            </a:r>
            <a:r>
              <a:rPr lang="zh-CN" altLang="en-US" sz="2800" smtClean="0"/>
              <a:t>下半年产品销售图</a:t>
            </a:r>
            <a:r>
              <a:rPr lang="zh-CN" altLang="en-US" sz="2800" smtClean="0">
                <a:latin typeface="Arial" charset="0"/>
              </a:rPr>
              <a:t>”</a:t>
            </a:r>
            <a:r>
              <a:rPr lang="zh-CN" altLang="en-US" sz="2800" smtClean="0"/>
              <a:t>，结果如图</a:t>
            </a:r>
            <a:r>
              <a:rPr lang="en-US" altLang="zh-CN" sz="2800" smtClean="0"/>
              <a:t>4-34</a:t>
            </a:r>
            <a:r>
              <a:rPr lang="zh-CN" altLang="en-US" sz="2800" smtClean="0"/>
              <a:t>所示。 </a:t>
            </a:r>
          </a:p>
        </p:txBody>
      </p:sp>
      <p:sp>
        <p:nvSpPr>
          <p:cNvPr id="43010"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6451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E81BBF35-FCEF-49D8-9EF4-30B0E86FE740}" type="datetime1">
              <a:rPr lang="zh-CN" altLang="en-US"/>
              <a:pPr eaLnBrk="1" hangingPunct="1"/>
              <a:t>2014-11-17</a:t>
            </a:fld>
            <a:endParaRPr lang="en-US" altLang="zh-CN"/>
          </a:p>
        </p:txBody>
      </p:sp>
      <p:sp>
        <p:nvSpPr>
          <p:cNvPr id="6451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Effect transition="in" filter="blinds(horizontal)">
                                      <p:cBhvr>
                                        <p:cTn id="7" dur="500"/>
                                        <p:tgtEl>
                                          <p:spTgt spid="430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3011">
                                            <p:txEl>
                                              <p:pRg st="1" end="1"/>
                                            </p:txEl>
                                          </p:spTgt>
                                        </p:tgtEl>
                                        <p:attrNameLst>
                                          <p:attrName>style.visibility</p:attrName>
                                        </p:attrNameLst>
                                      </p:cBhvr>
                                      <p:to>
                                        <p:strVal val="visible"/>
                                      </p:to>
                                    </p:set>
                                    <p:animEffect transition="in" filter="blinds(horizontal)">
                                      <p:cBhvr>
                                        <p:cTn id="12" dur="500"/>
                                        <p:tgtEl>
                                          <p:spTgt spid="430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5"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1844675"/>
            <a:ext cx="4619625" cy="2800350"/>
          </a:xfrm>
          <a:noFill/>
        </p:spPr>
      </p:pic>
      <p:sp>
        <p:nvSpPr>
          <p:cNvPr id="44034"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pic>
        <p:nvPicPr>
          <p:cNvPr id="4403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1844675"/>
            <a:ext cx="4500562" cy="279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6"/>
          <p:cNvSpPr>
            <a:spLocks noChangeArrowheads="1"/>
          </p:cNvSpPr>
          <p:nvPr/>
        </p:nvSpPr>
        <p:spPr bwMode="auto">
          <a:xfrm>
            <a:off x="468313" y="4724400"/>
            <a:ext cx="79898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zh-CN" altLang="en-US"/>
              <a:t>图</a:t>
            </a:r>
            <a:r>
              <a:rPr lang="en-US" altLang="zh-CN"/>
              <a:t>4-33   </a:t>
            </a:r>
            <a:r>
              <a:rPr lang="zh-CN" altLang="en-US"/>
              <a:t>切换行</a:t>
            </a:r>
            <a:r>
              <a:rPr lang="en-US" altLang="zh-CN"/>
              <a:t>/</a:t>
            </a:r>
            <a:r>
              <a:rPr lang="zh-CN" altLang="en-US"/>
              <a:t>列后的图表                           图</a:t>
            </a:r>
            <a:r>
              <a:rPr lang="en-US" altLang="zh-CN"/>
              <a:t>4-34  </a:t>
            </a:r>
            <a:r>
              <a:rPr lang="zh-CN" altLang="en-US"/>
              <a:t>添加标题后的图表</a:t>
            </a:r>
          </a:p>
        </p:txBody>
      </p:sp>
      <p:sp>
        <p:nvSpPr>
          <p:cNvPr id="6554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5BAF0DBC-FEE3-43DC-835B-7A42E7EAD62D}" type="datetime1">
              <a:rPr lang="zh-CN" altLang="en-US"/>
              <a:pPr eaLnBrk="1" hangingPunct="1"/>
              <a:t>2014-11-17</a:t>
            </a:fld>
            <a:endParaRPr lang="en-US" altLang="zh-CN"/>
          </a:p>
        </p:txBody>
      </p:sp>
      <p:sp>
        <p:nvSpPr>
          <p:cNvPr id="6554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4035"/>
                                        </p:tgtEl>
                                        <p:attrNameLst>
                                          <p:attrName>style.visibility</p:attrName>
                                        </p:attrNameLst>
                                      </p:cBhvr>
                                      <p:to>
                                        <p:strVal val="visible"/>
                                      </p:to>
                                    </p:set>
                                    <p:animEffect transition="in" filter="blinds(horizontal)">
                                      <p:cBhvr>
                                        <p:cTn id="7" dur="500"/>
                                        <p:tgtEl>
                                          <p:spTgt spid="440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4036"/>
                                        </p:tgtEl>
                                        <p:attrNameLst>
                                          <p:attrName>style.visibility</p:attrName>
                                        </p:attrNameLst>
                                      </p:cBhvr>
                                      <p:to>
                                        <p:strVal val="visible"/>
                                      </p:to>
                                    </p:set>
                                    <p:animEffect transition="in" filter="blinds(horizontal)">
                                      <p:cBhvr>
                                        <p:cTn id="12" dur="500"/>
                                        <p:tgtEl>
                                          <p:spTgt spid="4403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4037"/>
                                        </p:tgtEl>
                                        <p:attrNameLst>
                                          <p:attrName>style.visibility</p:attrName>
                                        </p:attrNameLst>
                                      </p:cBhvr>
                                      <p:to>
                                        <p:strVal val="visible"/>
                                      </p:to>
                                    </p:set>
                                    <p:animEffect transition="in" filter="blinds(horizontal)">
                                      <p:cBhvr>
                                        <p:cTn id="17" dur="500"/>
                                        <p:tgtEl>
                                          <p:spTgt spid="44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idx="1"/>
          </p:nvPr>
        </p:nvSpPr>
        <p:spPr/>
        <p:txBody>
          <a:bodyPr/>
          <a:lstStyle/>
          <a:p>
            <a:pPr eaLnBrk="1" hangingPunct="1">
              <a:lnSpc>
                <a:spcPct val="90000"/>
              </a:lnSpc>
              <a:buFont typeface="Wingdings" pitchFamily="2" charset="2"/>
              <a:buChar char="Ø"/>
            </a:pPr>
            <a:r>
              <a:rPr lang="en-US" altLang="zh-CN" sz="2400" smtClean="0"/>
              <a:t>⑤</a:t>
            </a:r>
            <a:r>
              <a:rPr lang="zh-CN" altLang="en-US" sz="2400" smtClean="0"/>
              <a:t>图表的格式化。初步创建好数据图表后，可以为图表上各个区域进行格式化设置，方法为有两种：一是选择需要设置格式的对象，在</a:t>
            </a:r>
            <a:r>
              <a:rPr lang="zh-CN" altLang="en-US" sz="2400" smtClean="0">
                <a:latin typeface="Arial" charset="0"/>
              </a:rPr>
              <a:t>“</a:t>
            </a:r>
            <a:r>
              <a:rPr lang="zh-CN" altLang="en-US" sz="2400" smtClean="0"/>
              <a:t>格式</a:t>
            </a:r>
            <a:r>
              <a:rPr lang="zh-CN" altLang="en-US" sz="2400" smtClean="0">
                <a:latin typeface="Arial" charset="0"/>
              </a:rPr>
              <a:t>”</a:t>
            </a:r>
            <a:r>
              <a:rPr lang="zh-CN" altLang="en-US" sz="2400" smtClean="0"/>
              <a:t>功能区的</a:t>
            </a:r>
            <a:r>
              <a:rPr lang="zh-CN" altLang="en-US" sz="2400" smtClean="0">
                <a:latin typeface="Arial" charset="0"/>
              </a:rPr>
              <a:t>“</a:t>
            </a:r>
            <a:r>
              <a:rPr lang="zh-CN" altLang="en-US" sz="2400" smtClean="0"/>
              <a:t>形状样式</a:t>
            </a:r>
            <a:r>
              <a:rPr lang="zh-CN" altLang="en-US" sz="2400" smtClean="0">
                <a:latin typeface="Arial" charset="0"/>
              </a:rPr>
              <a:t>”</a:t>
            </a:r>
            <a:r>
              <a:rPr lang="zh-CN" altLang="en-US" sz="2400" smtClean="0"/>
              <a:t>工具组和</a:t>
            </a:r>
            <a:r>
              <a:rPr lang="zh-CN" altLang="en-US" sz="2400" smtClean="0">
                <a:latin typeface="Arial" charset="0"/>
              </a:rPr>
              <a:t>“</a:t>
            </a:r>
            <a:r>
              <a:rPr lang="zh-CN" altLang="en-US" sz="2400" smtClean="0"/>
              <a:t>艺术字样式</a:t>
            </a:r>
            <a:r>
              <a:rPr lang="zh-CN" altLang="en-US" sz="2400" smtClean="0">
                <a:latin typeface="Arial" charset="0"/>
              </a:rPr>
              <a:t>”</a:t>
            </a:r>
            <a:r>
              <a:rPr lang="zh-CN" altLang="en-US" sz="2400" smtClean="0"/>
              <a:t>中分别设置对象的线条、填充和文字的样式等；二是用鼠标右键单击需要修改格式的对象，从弹出的菜单中选择</a:t>
            </a:r>
            <a:r>
              <a:rPr lang="zh-CN" altLang="en-US" sz="2400" smtClean="0">
                <a:latin typeface="Arial" charset="0"/>
              </a:rPr>
              <a:t>“</a:t>
            </a:r>
            <a:r>
              <a:rPr lang="zh-CN" altLang="en-US" sz="2400" smtClean="0"/>
              <a:t>设置</a:t>
            </a:r>
            <a:r>
              <a:rPr lang="en-US" altLang="zh-CN" sz="2400" smtClean="0"/>
              <a:t>××</a:t>
            </a:r>
            <a:r>
              <a:rPr lang="zh-CN" altLang="en-US" sz="2400" smtClean="0"/>
              <a:t>格式</a:t>
            </a:r>
            <a:r>
              <a:rPr lang="zh-CN" altLang="en-US" sz="2400" smtClean="0">
                <a:latin typeface="Arial" charset="0"/>
              </a:rPr>
              <a:t>”</a:t>
            </a:r>
            <a:r>
              <a:rPr lang="zh-CN" altLang="en-US" sz="2400" smtClean="0"/>
              <a:t>命令，在打开的对话框中，选择所需修改的项目进行相应修改即可。</a:t>
            </a:r>
          </a:p>
          <a:p>
            <a:pPr eaLnBrk="1" hangingPunct="1">
              <a:lnSpc>
                <a:spcPct val="90000"/>
              </a:lnSpc>
            </a:pPr>
            <a:r>
              <a:rPr lang="zh-CN" altLang="en-US" sz="2400" smtClean="0"/>
              <a:t>如本例中的图表标题的格式修改为：字体为</a:t>
            </a:r>
            <a:r>
              <a:rPr lang="en-US" altLang="zh-CN" sz="2400" smtClean="0"/>
              <a:t>16</a:t>
            </a:r>
            <a:r>
              <a:rPr lang="zh-CN" altLang="en-US" sz="2400" smtClean="0"/>
              <a:t>号，边框为红色，加粗为</a:t>
            </a:r>
            <a:r>
              <a:rPr lang="en-US" altLang="zh-CN" sz="2400" smtClean="0"/>
              <a:t>2</a:t>
            </a:r>
            <a:r>
              <a:rPr lang="zh-CN" altLang="en-US" sz="2400" smtClean="0"/>
              <a:t>磅，底纹为浅绿色。在图表标题上右击，在快捷菜单中选择</a:t>
            </a:r>
            <a:r>
              <a:rPr lang="zh-CN" altLang="en-US" sz="2400" smtClean="0">
                <a:latin typeface="Arial" charset="0"/>
              </a:rPr>
              <a:t>“</a:t>
            </a:r>
            <a:r>
              <a:rPr lang="zh-CN" altLang="en-US" sz="2400" smtClean="0"/>
              <a:t>设置图表标题格式</a:t>
            </a:r>
            <a:r>
              <a:rPr lang="zh-CN" altLang="en-US" sz="2400" smtClean="0">
                <a:latin typeface="Arial" charset="0"/>
              </a:rPr>
              <a:t>”</a:t>
            </a:r>
            <a:r>
              <a:rPr lang="zh-CN" altLang="en-US" sz="2400" smtClean="0"/>
              <a:t>命令，弹出</a:t>
            </a:r>
            <a:r>
              <a:rPr lang="zh-CN" altLang="en-US" sz="2400" smtClean="0">
                <a:latin typeface="Arial" charset="0"/>
              </a:rPr>
              <a:t>“</a:t>
            </a:r>
            <a:r>
              <a:rPr lang="zh-CN" altLang="en-US" sz="2400" smtClean="0"/>
              <a:t>设置图表标题格式</a:t>
            </a:r>
            <a:r>
              <a:rPr lang="zh-CN" altLang="en-US" sz="2400" smtClean="0">
                <a:latin typeface="Arial" charset="0"/>
              </a:rPr>
              <a:t>”</a:t>
            </a:r>
            <a:r>
              <a:rPr lang="zh-CN" altLang="en-US" sz="2400" smtClean="0"/>
              <a:t>对话框，如图</a:t>
            </a:r>
            <a:r>
              <a:rPr lang="en-US" altLang="zh-CN" sz="2400" smtClean="0"/>
              <a:t>4-35</a:t>
            </a:r>
            <a:r>
              <a:rPr lang="zh-CN" altLang="en-US" sz="2400" smtClean="0"/>
              <a:t>所示，分别设置填充、边框颜色和样式等，结果如图</a:t>
            </a:r>
            <a:r>
              <a:rPr lang="en-US" altLang="zh-CN" sz="2400" smtClean="0"/>
              <a:t>4-36</a:t>
            </a:r>
            <a:r>
              <a:rPr lang="zh-CN" altLang="en-US" sz="2400" smtClean="0"/>
              <a:t>所示。</a:t>
            </a:r>
          </a:p>
        </p:txBody>
      </p:sp>
      <p:sp>
        <p:nvSpPr>
          <p:cNvPr id="45058"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6656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4A41CC49-8522-4FAC-823E-DCA388AA3EC0}" type="datetime1">
              <a:rPr lang="zh-CN" altLang="en-US"/>
              <a:pPr eaLnBrk="1" hangingPunct="1"/>
              <a:t>2014-11-17</a:t>
            </a:fld>
            <a:endParaRPr lang="en-US" altLang="zh-CN"/>
          </a:p>
        </p:txBody>
      </p:sp>
      <p:sp>
        <p:nvSpPr>
          <p:cNvPr id="6656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Effect transition="in" filter="blinds(horizontal)">
                                      <p:cBhvr>
                                        <p:cTn id="7" dur="500"/>
                                        <p:tgtEl>
                                          <p:spTgt spid="450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5059">
                                            <p:txEl>
                                              <p:pRg st="1" end="1"/>
                                            </p:txEl>
                                          </p:spTgt>
                                        </p:tgtEl>
                                        <p:attrNameLst>
                                          <p:attrName>style.visibility</p:attrName>
                                        </p:attrNameLst>
                                      </p:cBhvr>
                                      <p:to>
                                        <p:strVal val="visible"/>
                                      </p:to>
                                    </p:set>
                                    <p:animEffect transition="in" filter="blinds(horizontal)">
                                      <p:cBhvr>
                                        <p:cTn id="12" dur="500"/>
                                        <p:tgtEl>
                                          <p:spTgt spid="4505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3"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1700213"/>
            <a:ext cx="3762375" cy="4321175"/>
          </a:xfrm>
          <a:noFill/>
        </p:spPr>
      </p:pic>
      <p:sp>
        <p:nvSpPr>
          <p:cNvPr id="46082"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pic>
        <p:nvPicPr>
          <p:cNvPr id="46084"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9838" y="1628775"/>
            <a:ext cx="5113337" cy="439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Rectangle 6"/>
          <p:cNvSpPr>
            <a:spLocks noChangeArrowheads="1"/>
          </p:cNvSpPr>
          <p:nvPr/>
        </p:nvSpPr>
        <p:spPr bwMode="auto">
          <a:xfrm>
            <a:off x="684213" y="6165850"/>
            <a:ext cx="71961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zh-CN" altLang="en-US"/>
              <a:t>图</a:t>
            </a:r>
            <a:r>
              <a:rPr lang="en-US" altLang="zh-CN"/>
              <a:t>4-35  </a:t>
            </a:r>
            <a:r>
              <a:rPr lang="en-US" altLang="zh-CN">
                <a:latin typeface="Arial" charset="0"/>
              </a:rPr>
              <a:t>“</a:t>
            </a:r>
            <a:r>
              <a:rPr lang="zh-CN" altLang="en-US"/>
              <a:t>设置图表标题格式</a:t>
            </a:r>
            <a:r>
              <a:rPr lang="zh-CN" altLang="en-US">
                <a:latin typeface="Arial" charset="0"/>
              </a:rPr>
              <a:t>”</a:t>
            </a:r>
            <a:r>
              <a:rPr lang="zh-CN" altLang="en-US"/>
              <a:t>对话框       图</a:t>
            </a:r>
            <a:r>
              <a:rPr lang="en-US" altLang="zh-CN"/>
              <a:t>4-36</a:t>
            </a:r>
            <a:r>
              <a:rPr lang="zh-CN" altLang="en-US"/>
              <a:t>为图表标题设置格式</a:t>
            </a:r>
          </a:p>
        </p:txBody>
      </p:sp>
      <p:sp>
        <p:nvSpPr>
          <p:cNvPr id="6759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C6363367-3D62-4DCF-861E-730081AFBD09}" type="datetime1">
              <a:rPr lang="zh-CN" altLang="en-US"/>
              <a:pPr eaLnBrk="1" hangingPunct="1"/>
              <a:t>2014-11-17</a:t>
            </a:fld>
            <a:endParaRPr lang="en-US" altLang="zh-CN"/>
          </a:p>
        </p:txBody>
      </p:sp>
      <p:sp>
        <p:nvSpPr>
          <p:cNvPr id="6759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blinds(horizontal)">
                                      <p:cBhvr>
                                        <p:cTn id="7" dur="500"/>
                                        <p:tgtEl>
                                          <p:spTgt spid="460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6084"/>
                                        </p:tgtEl>
                                        <p:attrNameLst>
                                          <p:attrName>style.visibility</p:attrName>
                                        </p:attrNameLst>
                                      </p:cBhvr>
                                      <p:to>
                                        <p:strVal val="visible"/>
                                      </p:to>
                                    </p:set>
                                    <p:animEffect transition="in" filter="blinds(horizontal)">
                                      <p:cBhvr>
                                        <p:cTn id="12" dur="500"/>
                                        <p:tgtEl>
                                          <p:spTgt spid="4608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6085"/>
                                        </p:tgtEl>
                                        <p:attrNameLst>
                                          <p:attrName>style.visibility</p:attrName>
                                        </p:attrNameLst>
                                      </p:cBhvr>
                                      <p:to>
                                        <p:strVal val="visible"/>
                                      </p:to>
                                    </p:set>
                                    <p:animEffect transition="in" filter="blinds(horizontal)">
                                      <p:cBhvr>
                                        <p:cTn id="17" dur="500"/>
                                        <p:tgtEl>
                                          <p:spTgt spid="46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idx="1"/>
          </p:nvPr>
        </p:nvSpPr>
        <p:spPr/>
        <p:txBody>
          <a:bodyPr/>
          <a:lstStyle/>
          <a:p>
            <a:pPr eaLnBrk="1" hangingPunct="1"/>
            <a:r>
              <a:rPr lang="zh-CN" altLang="en-US" smtClean="0"/>
              <a:t>图例：底纹为茶色。</a:t>
            </a:r>
          </a:p>
          <a:p>
            <a:pPr eaLnBrk="1" hangingPunct="1"/>
            <a:r>
              <a:rPr lang="zh-CN" altLang="en-US" smtClean="0"/>
              <a:t>图表区：底纹填充为渐变填充，填充的样式为</a:t>
            </a:r>
            <a:r>
              <a:rPr lang="zh-CN" altLang="en-US" smtClean="0">
                <a:latin typeface="Arial" charset="0"/>
              </a:rPr>
              <a:t>“</a:t>
            </a:r>
            <a:r>
              <a:rPr lang="zh-CN" altLang="en-US" smtClean="0"/>
              <a:t>雨后初晴</a:t>
            </a:r>
            <a:r>
              <a:rPr lang="zh-CN" altLang="en-US" smtClean="0">
                <a:latin typeface="Arial" charset="0"/>
              </a:rPr>
              <a:t>”</a:t>
            </a:r>
            <a:r>
              <a:rPr lang="zh-CN" altLang="en-US" smtClean="0"/>
              <a:t>。</a:t>
            </a:r>
          </a:p>
          <a:p>
            <a:pPr eaLnBrk="1" hangingPunct="1"/>
            <a:r>
              <a:rPr lang="zh-CN" altLang="en-US" smtClean="0"/>
              <a:t>横向坐标轴：字体颜色为粉红色，对齐的方式为倾斜</a:t>
            </a:r>
            <a:r>
              <a:rPr lang="en-US" altLang="zh-CN" smtClean="0"/>
              <a:t>-30</a:t>
            </a:r>
            <a:r>
              <a:rPr lang="zh-CN" altLang="en-US" smtClean="0"/>
              <a:t>度。</a:t>
            </a:r>
          </a:p>
          <a:p>
            <a:pPr eaLnBrk="1" hangingPunct="1"/>
            <a:r>
              <a:rPr lang="zh-CN" altLang="en-US" smtClean="0"/>
              <a:t>按以上要求修改完图表的格式后，效果就如课本图</a:t>
            </a:r>
            <a:r>
              <a:rPr lang="en-US" altLang="zh-CN" smtClean="0"/>
              <a:t>4-19</a:t>
            </a:r>
            <a:r>
              <a:rPr lang="zh-CN" altLang="en-US" smtClean="0"/>
              <a:t>所示。</a:t>
            </a:r>
          </a:p>
        </p:txBody>
      </p:sp>
      <p:sp>
        <p:nvSpPr>
          <p:cNvPr id="94210" name="Rectangle 2"/>
          <p:cNvSpPr>
            <a:spLocks noGrp="1" noChangeArrowheads="1"/>
          </p:cNvSpPr>
          <p:nvPr>
            <p:ph type="title"/>
          </p:nvPr>
        </p:nvSpPr>
        <p:spPr/>
        <p:txBody>
          <a:bodyPr>
            <a:normAutofit fontScale="90000"/>
          </a:bodyPr>
          <a:lstStyle/>
          <a:p>
            <a:pPr eaLnBrk="1" fontAlgn="auto" hangingPunct="1">
              <a:spcAft>
                <a:spcPts val="0"/>
              </a:spcAft>
              <a:defRPr/>
            </a:pPr>
            <a:r>
              <a:rPr lang="zh-CN" altLang="en-US" sz="4000" dirty="0" smtClean="0"/>
              <a:t>和上面类似的方法，本例中其他需要修改的地方分别是：</a:t>
            </a:r>
          </a:p>
        </p:txBody>
      </p:sp>
      <p:sp>
        <p:nvSpPr>
          <p:cNvPr id="6861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1296BC5E-8B79-4A54-A83B-7E29F42F2AFC}" type="datetime1">
              <a:rPr lang="zh-CN" altLang="en-US"/>
              <a:pPr eaLnBrk="1" hangingPunct="1"/>
              <a:t>2014-11-17</a:t>
            </a:fld>
            <a:endParaRPr lang="en-US" altLang="zh-CN"/>
          </a:p>
        </p:txBody>
      </p:sp>
      <p:sp>
        <p:nvSpPr>
          <p:cNvPr id="6861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Effect transition="in" filter="blinds(horizontal)">
                                      <p:cBhvr>
                                        <p:cTn id="7" dur="500"/>
                                        <p:tgtEl>
                                          <p:spTgt spid="471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7107">
                                            <p:txEl>
                                              <p:pRg st="1" end="1"/>
                                            </p:txEl>
                                          </p:spTgt>
                                        </p:tgtEl>
                                        <p:attrNameLst>
                                          <p:attrName>style.visibility</p:attrName>
                                        </p:attrNameLst>
                                      </p:cBhvr>
                                      <p:to>
                                        <p:strVal val="visible"/>
                                      </p:to>
                                    </p:set>
                                    <p:animEffect transition="in" filter="blinds(horizontal)">
                                      <p:cBhvr>
                                        <p:cTn id="12" dur="500"/>
                                        <p:tgtEl>
                                          <p:spTgt spid="4710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7107">
                                            <p:txEl>
                                              <p:pRg st="2" end="2"/>
                                            </p:txEl>
                                          </p:spTgt>
                                        </p:tgtEl>
                                        <p:attrNameLst>
                                          <p:attrName>style.visibility</p:attrName>
                                        </p:attrNameLst>
                                      </p:cBhvr>
                                      <p:to>
                                        <p:strVal val="visible"/>
                                      </p:to>
                                    </p:set>
                                    <p:animEffect transition="in" filter="blinds(horizontal)">
                                      <p:cBhvr>
                                        <p:cTn id="17" dur="500"/>
                                        <p:tgtEl>
                                          <p:spTgt spid="4710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7107">
                                            <p:txEl>
                                              <p:pRg st="3" end="3"/>
                                            </p:txEl>
                                          </p:spTgt>
                                        </p:tgtEl>
                                        <p:attrNameLst>
                                          <p:attrName>style.visibility</p:attrName>
                                        </p:attrNameLst>
                                      </p:cBhvr>
                                      <p:to>
                                        <p:strVal val="visible"/>
                                      </p:to>
                                    </p:set>
                                    <p:animEffect transition="in" filter="blinds(horizontal)">
                                      <p:cBhvr>
                                        <p:cTn id="22" dur="500"/>
                                        <p:tgtEl>
                                          <p:spTgt spid="471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lstStyle/>
          <a:p>
            <a:pPr eaLnBrk="1" hangingPunct="1"/>
            <a:r>
              <a:rPr lang="zh-CN" altLang="en-US" sz="2800" smtClean="0"/>
              <a:t>按本例要求，要根据下半年的各产品的销售总额制作出销售饼图，这类图表一般要求的数据区域是不连续的，具体操作步骤如下：</a:t>
            </a:r>
          </a:p>
          <a:p>
            <a:pPr eaLnBrk="1" hangingPunct="1">
              <a:buFont typeface="Wingdings" pitchFamily="2" charset="2"/>
              <a:buChar char="Ø"/>
            </a:pPr>
            <a:r>
              <a:rPr lang="zh-CN" altLang="en-US" sz="2800" smtClean="0"/>
              <a:t>①插入三维饼图。在销售数据表中，选择产品名称所在一行的连续区域</a:t>
            </a:r>
            <a:r>
              <a:rPr lang="en-US" altLang="zh-CN" sz="2800" smtClean="0"/>
              <a:t>B2:G2</a:t>
            </a:r>
            <a:r>
              <a:rPr lang="zh-CN" altLang="en-US" sz="2800" smtClean="0"/>
              <a:t>，按</a:t>
            </a:r>
            <a:r>
              <a:rPr lang="en-US" altLang="zh-CN" sz="2800" smtClean="0"/>
              <a:t>Ctrl</a:t>
            </a:r>
            <a:r>
              <a:rPr lang="zh-CN" altLang="en-US" sz="2800" smtClean="0"/>
              <a:t>键的同时，再选</a:t>
            </a:r>
            <a:r>
              <a:rPr lang="zh-CN" altLang="en-US" sz="2800" smtClean="0">
                <a:latin typeface="Arial" charset="0"/>
              </a:rPr>
              <a:t>“</a:t>
            </a:r>
            <a:r>
              <a:rPr lang="zh-CN" altLang="en-US" sz="2800" smtClean="0"/>
              <a:t>合计</a:t>
            </a:r>
            <a:r>
              <a:rPr lang="zh-CN" altLang="en-US" sz="2800" smtClean="0">
                <a:latin typeface="Arial" charset="0"/>
              </a:rPr>
              <a:t>”</a:t>
            </a:r>
            <a:r>
              <a:rPr lang="zh-CN" altLang="en-US" sz="2800" smtClean="0"/>
              <a:t>一行所在的连续区域</a:t>
            </a:r>
            <a:r>
              <a:rPr lang="en-US" altLang="zh-CN" sz="2800" smtClean="0"/>
              <a:t>B9:G9</a:t>
            </a:r>
            <a:r>
              <a:rPr lang="zh-CN" altLang="en-US" sz="2800" smtClean="0"/>
              <a:t>。点击</a:t>
            </a:r>
            <a:r>
              <a:rPr lang="zh-CN" altLang="en-US" sz="2800" smtClean="0">
                <a:latin typeface="Arial" charset="0"/>
              </a:rPr>
              <a:t>“</a:t>
            </a:r>
            <a:r>
              <a:rPr lang="zh-CN" altLang="en-US" sz="2800" smtClean="0"/>
              <a:t>插入</a:t>
            </a:r>
            <a:r>
              <a:rPr lang="zh-CN" altLang="en-US" sz="2800" smtClean="0">
                <a:latin typeface="Arial" charset="0"/>
              </a:rPr>
              <a:t>”</a:t>
            </a:r>
            <a:r>
              <a:rPr lang="zh-CN" altLang="en-US" sz="2800" smtClean="0"/>
              <a:t>功能区</a:t>
            </a:r>
            <a:r>
              <a:rPr lang="en-US" altLang="zh-CN" sz="2800" smtClean="0"/>
              <a:t>/</a:t>
            </a:r>
            <a:r>
              <a:rPr lang="en-US" altLang="zh-CN" sz="2800" smtClean="0">
                <a:latin typeface="Arial" charset="0"/>
              </a:rPr>
              <a:t>“</a:t>
            </a:r>
            <a:r>
              <a:rPr lang="zh-CN" altLang="en-US" sz="2800" smtClean="0"/>
              <a:t>图表</a:t>
            </a:r>
            <a:r>
              <a:rPr lang="zh-CN" altLang="en-US" sz="2800" smtClean="0">
                <a:latin typeface="Arial" charset="0"/>
              </a:rPr>
              <a:t>“</a:t>
            </a:r>
            <a:r>
              <a:rPr lang="zh-CN" altLang="en-US" sz="2800" smtClean="0"/>
              <a:t>工具组</a:t>
            </a:r>
            <a:r>
              <a:rPr lang="en-US" altLang="zh-CN" sz="2800" smtClean="0"/>
              <a:t>/</a:t>
            </a:r>
            <a:r>
              <a:rPr lang="en-US" altLang="zh-CN" sz="2800" smtClean="0">
                <a:latin typeface="Arial" charset="0"/>
              </a:rPr>
              <a:t>“</a:t>
            </a:r>
            <a:r>
              <a:rPr lang="zh-CN" altLang="en-US" sz="2800" smtClean="0"/>
              <a:t>饼图</a:t>
            </a:r>
            <a:r>
              <a:rPr lang="zh-CN" altLang="en-US" sz="2800" smtClean="0">
                <a:latin typeface="Arial" charset="0"/>
              </a:rPr>
              <a:t>”</a:t>
            </a:r>
            <a:r>
              <a:rPr lang="zh-CN" altLang="en-US" sz="2800" smtClean="0"/>
              <a:t>下拉按钮，在如图</a:t>
            </a:r>
            <a:r>
              <a:rPr lang="en-US" altLang="zh-CN" sz="2800" smtClean="0"/>
              <a:t>4-37</a:t>
            </a:r>
            <a:r>
              <a:rPr lang="zh-CN" altLang="en-US" sz="2800" smtClean="0"/>
              <a:t>所示的下拉列表中选择</a:t>
            </a:r>
            <a:r>
              <a:rPr lang="zh-CN" altLang="en-US" sz="2800" smtClean="0">
                <a:latin typeface="Arial" charset="0"/>
              </a:rPr>
              <a:t>“</a:t>
            </a:r>
            <a:r>
              <a:rPr lang="zh-CN" altLang="en-US" sz="2800" smtClean="0"/>
              <a:t>三维饼图</a:t>
            </a:r>
            <a:r>
              <a:rPr lang="zh-CN" altLang="en-US" sz="2800" smtClean="0">
                <a:latin typeface="Arial" charset="0"/>
              </a:rPr>
              <a:t>”</a:t>
            </a:r>
            <a:r>
              <a:rPr lang="zh-CN" altLang="en-US" sz="2800" smtClean="0"/>
              <a:t>，即可初步插入一个三维饼图，如图</a:t>
            </a:r>
            <a:r>
              <a:rPr lang="en-US" altLang="zh-CN" sz="2800" smtClean="0"/>
              <a:t>4-38</a:t>
            </a:r>
            <a:r>
              <a:rPr lang="zh-CN" altLang="en-US" sz="2800" smtClean="0"/>
              <a:t>所示。</a:t>
            </a:r>
          </a:p>
        </p:txBody>
      </p:sp>
      <p:sp>
        <p:nvSpPr>
          <p:cNvPr id="48130" name="Rectangle 2"/>
          <p:cNvSpPr>
            <a:spLocks noGrp="1" noChangeArrowheads="1"/>
          </p:cNvSpPr>
          <p:nvPr>
            <p:ph type="title"/>
          </p:nvPr>
        </p:nvSpPr>
        <p:spPr/>
        <p:txBody>
          <a:bodyPr/>
          <a:lstStyle/>
          <a:p>
            <a:pPr eaLnBrk="1" fontAlgn="auto" hangingPunct="1">
              <a:spcAft>
                <a:spcPts val="0"/>
              </a:spcAft>
              <a:defRPr/>
            </a:pPr>
            <a:r>
              <a:rPr lang="zh-CN" altLang="en-US" smtClean="0"/>
              <a:t>（</a:t>
            </a:r>
            <a:r>
              <a:rPr lang="en-US" altLang="zh-CN" smtClean="0"/>
              <a:t>2</a:t>
            </a:r>
            <a:r>
              <a:rPr lang="zh-CN" altLang="en-US" smtClean="0"/>
              <a:t>）制作销售饼图</a:t>
            </a:r>
          </a:p>
        </p:txBody>
      </p:sp>
      <p:sp>
        <p:nvSpPr>
          <p:cNvPr id="6963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53172E14-BCB8-41FC-8CC8-E25ABF8C16FA}" type="datetime1">
              <a:rPr lang="zh-CN" altLang="en-US"/>
              <a:pPr eaLnBrk="1" hangingPunct="1"/>
              <a:t>2014-11-17</a:t>
            </a:fld>
            <a:endParaRPr lang="en-US" altLang="zh-CN"/>
          </a:p>
        </p:txBody>
      </p:sp>
      <p:sp>
        <p:nvSpPr>
          <p:cNvPr id="6963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Effect transition="in" filter="blinds(horizontal)">
                                      <p:cBhvr>
                                        <p:cTn id="7" dur="500"/>
                                        <p:tgtEl>
                                          <p:spTgt spid="481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8131">
                                            <p:txEl>
                                              <p:pRg st="1" end="1"/>
                                            </p:txEl>
                                          </p:spTgt>
                                        </p:tgtEl>
                                        <p:attrNameLst>
                                          <p:attrName>style.visibility</p:attrName>
                                        </p:attrNameLst>
                                      </p:cBhvr>
                                      <p:to>
                                        <p:strVal val="visible"/>
                                      </p:to>
                                    </p:set>
                                    <p:animEffect transition="in" filter="blinds(horizontal)">
                                      <p:cBhvr>
                                        <p:cTn id="12" dur="500"/>
                                        <p:tgtEl>
                                          <p:spTgt spid="481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5"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39750" y="1628775"/>
            <a:ext cx="8229600" cy="4129088"/>
          </a:xfrm>
          <a:noFill/>
        </p:spPr>
      </p:pic>
      <p:sp>
        <p:nvSpPr>
          <p:cNvPr id="49154" name="Rectangle 2"/>
          <p:cNvSpPr>
            <a:spLocks noGrp="1" noChangeArrowheads="1"/>
          </p:cNvSpPr>
          <p:nvPr>
            <p:ph type="title"/>
          </p:nvPr>
        </p:nvSpPr>
        <p:spPr/>
        <p:txBody>
          <a:bodyPr/>
          <a:lstStyle/>
          <a:p>
            <a:pPr eaLnBrk="1" fontAlgn="auto" hangingPunct="1">
              <a:spcAft>
                <a:spcPts val="0"/>
              </a:spcAft>
              <a:defRPr/>
            </a:pPr>
            <a:r>
              <a:rPr lang="zh-CN" altLang="en-US" smtClean="0"/>
              <a:t>图</a:t>
            </a:r>
            <a:r>
              <a:rPr lang="en-US" altLang="zh-CN" smtClean="0"/>
              <a:t>4-37</a:t>
            </a:r>
            <a:r>
              <a:rPr lang="zh-CN" altLang="en-US" smtClean="0"/>
              <a:t>选择插入三维饼图 </a:t>
            </a:r>
          </a:p>
        </p:txBody>
      </p:sp>
      <p:sp>
        <p:nvSpPr>
          <p:cNvPr id="7066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CA25D898-BDA9-4DEB-92BD-7366AFEB9CD5}" type="datetime1">
              <a:rPr lang="zh-CN" altLang="en-US"/>
              <a:pPr eaLnBrk="1" hangingPunct="1"/>
              <a:t>2014-11-17</a:t>
            </a:fld>
            <a:endParaRPr lang="en-US" altLang="zh-CN"/>
          </a:p>
        </p:txBody>
      </p:sp>
      <p:sp>
        <p:nvSpPr>
          <p:cNvPr id="7066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9155"/>
                                        </p:tgtEl>
                                        <p:attrNameLst>
                                          <p:attrName>style.visibility</p:attrName>
                                        </p:attrNameLst>
                                      </p:cBhvr>
                                      <p:to>
                                        <p:strVal val="visible"/>
                                      </p:to>
                                    </p:set>
                                    <p:animEffect transition="in" filter="blinds(horizontal)">
                                      <p:cBhvr>
                                        <p:cTn id="7" dur="500"/>
                                        <p:tgtEl>
                                          <p:spTgt spid="49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9"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281238" y="2338388"/>
            <a:ext cx="4581525" cy="2809875"/>
          </a:xfrm>
          <a:noFill/>
        </p:spPr>
      </p:pic>
      <p:sp>
        <p:nvSpPr>
          <p:cNvPr id="50178" name="Rectangle 2"/>
          <p:cNvSpPr>
            <a:spLocks noGrp="1" noChangeArrowheads="1"/>
          </p:cNvSpPr>
          <p:nvPr>
            <p:ph type="title"/>
          </p:nvPr>
        </p:nvSpPr>
        <p:spPr/>
        <p:txBody>
          <a:bodyPr/>
          <a:lstStyle/>
          <a:p>
            <a:pPr eaLnBrk="1" fontAlgn="auto" hangingPunct="1">
              <a:spcAft>
                <a:spcPts val="0"/>
              </a:spcAft>
              <a:defRPr/>
            </a:pPr>
            <a:r>
              <a:rPr lang="en-US" altLang="zh-CN" smtClean="0"/>
              <a:t> </a:t>
            </a:r>
            <a:r>
              <a:rPr lang="zh-CN" altLang="en-US" smtClean="0"/>
              <a:t>图</a:t>
            </a:r>
            <a:r>
              <a:rPr lang="en-US" altLang="zh-CN" smtClean="0"/>
              <a:t>4-38  </a:t>
            </a:r>
            <a:r>
              <a:rPr lang="zh-CN" altLang="en-US" smtClean="0"/>
              <a:t>初步制作的三维饼图</a:t>
            </a:r>
          </a:p>
        </p:txBody>
      </p:sp>
      <p:sp>
        <p:nvSpPr>
          <p:cNvPr id="7168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1D4F77EE-AB0D-4379-993C-BAE107823E12}" type="datetime1">
              <a:rPr lang="zh-CN" altLang="en-US"/>
              <a:pPr eaLnBrk="1" hangingPunct="1"/>
              <a:t>2014-11-17</a:t>
            </a:fld>
            <a:endParaRPr lang="en-US" altLang="zh-CN"/>
          </a:p>
        </p:txBody>
      </p:sp>
      <p:sp>
        <p:nvSpPr>
          <p:cNvPr id="7168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0179"/>
                                        </p:tgtEl>
                                        <p:attrNameLst>
                                          <p:attrName>style.visibility</p:attrName>
                                        </p:attrNameLst>
                                      </p:cBhvr>
                                      <p:to>
                                        <p:strVal val="visible"/>
                                      </p:to>
                                    </p:set>
                                    <p:animEffect transition="in" filter="blinds(horizontal)">
                                      <p:cBhvr>
                                        <p:cTn id="7" dur="500"/>
                                        <p:tgtEl>
                                          <p:spTgt spid="50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idx="1"/>
          </p:nvPr>
        </p:nvSpPr>
        <p:spPr/>
        <p:txBody>
          <a:bodyPr/>
          <a:lstStyle/>
          <a:p>
            <a:pPr eaLnBrk="1" hangingPunct="1">
              <a:buFont typeface="Wingdings" pitchFamily="2" charset="2"/>
              <a:buChar char="Ø"/>
            </a:pPr>
            <a:r>
              <a:rPr lang="en-US" altLang="zh-CN" sz="2800" smtClean="0"/>
              <a:t>②</a:t>
            </a:r>
            <a:r>
              <a:rPr lang="zh-CN" altLang="en-US" sz="2800" smtClean="0"/>
              <a:t>改变饼图布局。选择</a:t>
            </a:r>
            <a:r>
              <a:rPr lang="zh-CN" altLang="en-US" sz="2800" smtClean="0">
                <a:latin typeface="Arial" charset="0"/>
              </a:rPr>
              <a:t>“</a:t>
            </a:r>
            <a:r>
              <a:rPr lang="zh-CN" altLang="en-US" sz="2800" smtClean="0"/>
              <a:t>设计</a:t>
            </a:r>
            <a:r>
              <a:rPr lang="zh-CN" altLang="en-US" sz="2800" smtClean="0">
                <a:latin typeface="Arial" charset="0"/>
              </a:rPr>
              <a:t>”</a:t>
            </a:r>
            <a:r>
              <a:rPr lang="zh-CN" altLang="en-US" sz="2800" smtClean="0"/>
              <a:t>功能区</a:t>
            </a:r>
            <a:r>
              <a:rPr lang="en-US" altLang="zh-CN" sz="2800" smtClean="0"/>
              <a:t>/</a:t>
            </a:r>
            <a:r>
              <a:rPr lang="en-US" altLang="zh-CN" sz="2800" smtClean="0">
                <a:latin typeface="Arial" charset="0"/>
              </a:rPr>
              <a:t>“</a:t>
            </a:r>
            <a:r>
              <a:rPr lang="zh-CN" altLang="en-US" sz="2800" smtClean="0"/>
              <a:t>图标布局</a:t>
            </a:r>
            <a:r>
              <a:rPr lang="zh-CN" altLang="en-US" sz="2800" smtClean="0">
                <a:latin typeface="Arial" charset="0"/>
              </a:rPr>
              <a:t>”</a:t>
            </a:r>
            <a:r>
              <a:rPr lang="zh-CN" altLang="en-US" sz="2800" smtClean="0"/>
              <a:t>工具组</a:t>
            </a:r>
            <a:r>
              <a:rPr lang="en-US" altLang="zh-CN" sz="2800" smtClean="0"/>
              <a:t>/</a:t>
            </a:r>
            <a:r>
              <a:rPr lang="en-US" altLang="zh-CN" sz="2800" smtClean="0">
                <a:latin typeface="Arial" charset="0"/>
              </a:rPr>
              <a:t>“</a:t>
            </a:r>
            <a:r>
              <a:rPr lang="zh-CN" altLang="en-US" sz="2800" smtClean="0"/>
              <a:t>布局</a:t>
            </a:r>
            <a:r>
              <a:rPr lang="en-US" altLang="zh-CN" sz="2800" smtClean="0"/>
              <a:t>1</a:t>
            </a:r>
            <a:r>
              <a:rPr lang="en-US" altLang="zh-CN" sz="2800" smtClean="0">
                <a:latin typeface="Arial" charset="0"/>
              </a:rPr>
              <a:t>”</a:t>
            </a:r>
            <a:r>
              <a:rPr lang="zh-CN" altLang="en-US" sz="2800" smtClean="0"/>
              <a:t>命令，结果如图</a:t>
            </a:r>
            <a:r>
              <a:rPr lang="en-US" altLang="zh-CN" sz="2800" smtClean="0"/>
              <a:t>4-39</a:t>
            </a:r>
            <a:r>
              <a:rPr lang="zh-CN" altLang="en-US" sz="2800" smtClean="0"/>
              <a:t>所示。</a:t>
            </a:r>
          </a:p>
          <a:p>
            <a:pPr eaLnBrk="1" hangingPunct="1">
              <a:buFont typeface="Wingdings" pitchFamily="2" charset="2"/>
              <a:buChar char="Ø"/>
            </a:pPr>
            <a:r>
              <a:rPr lang="zh-CN" altLang="en-US" sz="2800" smtClean="0"/>
              <a:t>③添加标题和图例标签。选择</a:t>
            </a:r>
            <a:r>
              <a:rPr lang="zh-CN" altLang="en-US" sz="2800" smtClean="0">
                <a:latin typeface="Arial" charset="0"/>
              </a:rPr>
              <a:t>“</a:t>
            </a:r>
            <a:r>
              <a:rPr lang="zh-CN" altLang="en-US" sz="2800" smtClean="0"/>
              <a:t>布局</a:t>
            </a:r>
            <a:r>
              <a:rPr lang="zh-CN" altLang="en-US" sz="2800" smtClean="0">
                <a:latin typeface="Arial" charset="0"/>
              </a:rPr>
              <a:t>”</a:t>
            </a:r>
            <a:r>
              <a:rPr lang="zh-CN" altLang="en-US" sz="2800" smtClean="0"/>
              <a:t>功能区</a:t>
            </a:r>
            <a:r>
              <a:rPr lang="en-US" altLang="zh-CN" sz="2800" smtClean="0"/>
              <a:t>/</a:t>
            </a:r>
            <a:r>
              <a:rPr lang="en-US" altLang="zh-CN" sz="2800" smtClean="0">
                <a:latin typeface="Arial" charset="0"/>
              </a:rPr>
              <a:t>“</a:t>
            </a:r>
            <a:r>
              <a:rPr lang="zh-CN" altLang="en-US" sz="2800" smtClean="0"/>
              <a:t>标签</a:t>
            </a:r>
            <a:r>
              <a:rPr lang="zh-CN" altLang="en-US" sz="2800" smtClean="0">
                <a:latin typeface="Arial" charset="0"/>
              </a:rPr>
              <a:t>”</a:t>
            </a:r>
            <a:r>
              <a:rPr lang="zh-CN" altLang="en-US" sz="2800" smtClean="0"/>
              <a:t>工具组</a:t>
            </a:r>
            <a:r>
              <a:rPr lang="en-US" altLang="zh-CN" sz="2800" smtClean="0"/>
              <a:t>/</a:t>
            </a:r>
            <a:r>
              <a:rPr lang="en-US" altLang="zh-CN" sz="2800" smtClean="0">
                <a:latin typeface="Arial" charset="0"/>
              </a:rPr>
              <a:t>“</a:t>
            </a:r>
            <a:r>
              <a:rPr lang="zh-CN" altLang="en-US" sz="2800" smtClean="0"/>
              <a:t>图表标题</a:t>
            </a:r>
            <a:r>
              <a:rPr lang="zh-CN" altLang="en-US" sz="2800" smtClean="0">
                <a:latin typeface="Arial" charset="0"/>
              </a:rPr>
              <a:t>”</a:t>
            </a:r>
            <a:r>
              <a:rPr lang="zh-CN" altLang="en-US" sz="2800" smtClean="0"/>
              <a:t>命令，在下拉列表中选择</a:t>
            </a:r>
            <a:r>
              <a:rPr lang="zh-CN" altLang="en-US" sz="2800" smtClean="0">
                <a:latin typeface="Arial" charset="0"/>
              </a:rPr>
              <a:t>“</a:t>
            </a:r>
            <a:r>
              <a:rPr lang="zh-CN" altLang="en-US" sz="2800" smtClean="0"/>
              <a:t>图标上方</a:t>
            </a:r>
            <a:r>
              <a:rPr lang="zh-CN" altLang="en-US" sz="2800" smtClean="0">
                <a:latin typeface="Arial" charset="0"/>
              </a:rPr>
              <a:t>”</a:t>
            </a:r>
            <a:r>
              <a:rPr lang="zh-CN" altLang="en-US" sz="2800" smtClean="0"/>
              <a:t>，在标题输入处输入</a:t>
            </a:r>
            <a:r>
              <a:rPr lang="zh-CN" altLang="en-US" sz="2800" smtClean="0">
                <a:latin typeface="Arial" charset="0"/>
              </a:rPr>
              <a:t>“</a:t>
            </a:r>
            <a:r>
              <a:rPr lang="zh-CN" altLang="en-US" sz="2800" smtClean="0"/>
              <a:t>下半年各产品销售总额比例图</a:t>
            </a:r>
            <a:r>
              <a:rPr lang="zh-CN" altLang="en-US" sz="2800" smtClean="0">
                <a:latin typeface="Arial" charset="0"/>
              </a:rPr>
              <a:t>”</a:t>
            </a:r>
            <a:r>
              <a:rPr lang="zh-CN" altLang="en-US" sz="2800" smtClean="0"/>
              <a:t>；选择</a:t>
            </a:r>
            <a:r>
              <a:rPr lang="zh-CN" altLang="en-US" sz="2800" smtClean="0">
                <a:latin typeface="Arial" charset="0"/>
              </a:rPr>
              <a:t>“</a:t>
            </a:r>
            <a:r>
              <a:rPr lang="zh-CN" altLang="en-US" sz="2800" smtClean="0"/>
              <a:t>布局</a:t>
            </a:r>
            <a:r>
              <a:rPr lang="zh-CN" altLang="en-US" sz="2800" smtClean="0">
                <a:latin typeface="Arial" charset="0"/>
              </a:rPr>
              <a:t>”</a:t>
            </a:r>
            <a:r>
              <a:rPr lang="zh-CN" altLang="en-US" sz="2800" smtClean="0"/>
              <a:t>功能区</a:t>
            </a:r>
            <a:r>
              <a:rPr lang="en-US" altLang="zh-CN" sz="2800" smtClean="0"/>
              <a:t>/</a:t>
            </a:r>
            <a:r>
              <a:rPr lang="en-US" altLang="zh-CN" sz="2800" smtClean="0">
                <a:latin typeface="Arial" charset="0"/>
              </a:rPr>
              <a:t>“</a:t>
            </a:r>
            <a:r>
              <a:rPr lang="zh-CN" altLang="en-US" sz="2800" smtClean="0"/>
              <a:t>标签</a:t>
            </a:r>
            <a:r>
              <a:rPr lang="zh-CN" altLang="en-US" sz="2800" smtClean="0">
                <a:latin typeface="Arial" charset="0"/>
              </a:rPr>
              <a:t>”</a:t>
            </a:r>
            <a:r>
              <a:rPr lang="zh-CN" altLang="en-US" sz="2800" smtClean="0"/>
              <a:t>工具组</a:t>
            </a:r>
            <a:r>
              <a:rPr lang="en-US" altLang="zh-CN" sz="2800" smtClean="0"/>
              <a:t>/</a:t>
            </a:r>
            <a:r>
              <a:rPr lang="en-US" altLang="zh-CN" sz="2800" smtClean="0">
                <a:latin typeface="Arial" charset="0"/>
              </a:rPr>
              <a:t>“</a:t>
            </a:r>
            <a:r>
              <a:rPr lang="zh-CN" altLang="en-US" sz="2800" smtClean="0"/>
              <a:t>图例</a:t>
            </a:r>
            <a:r>
              <a:rPr lang="zh-CN" altLang="en-US" sz="2800" smtClean="0">
                <a:latin typeface="Arial" charset="0"/>
              </a:rPr>
              <a:t>”</a:t>
            </a:r>
            <a:r>
              <a:rPr lang="zh-CN" altLang="en-US" sz="2800" smtClean="0"/>
              <a:t>下拉列表中的</a:t>
            </a:r>
            <a:r>
              <a:rPr lang="zh-CN" altLang="en-US" sz="2800" smtClean="0">
                <a:latin typeface="Arial" charset="0"/>
              </a:rPr>
              <a:t>“</a:t>
            </a:r>
            <a:r>
              <a:rPr lang="zh-CN" altLang="en-US" sz="2800" smtClean="0"/>
              <a:t>在右侧显示图例</a:t>
            </a:r>
            <a:r>
              <a:rPr lang="zh-CN" altLang="en-US" sz="2800" smtClean="0">
                <a:latin typeface="Arial" charset="0"/>
              </a:rPr>
              <a:t>”</a:t>
            </a:r>
            <a:r>
              <a:rPr lang="zh-CN" altLang="en-US" sz="2800" smtClean="0"/>
              <a:t>，结果如图</a:t>
            </a:r>
            <a:r>
              <a:rPr lang="en-US" altLang="zh-CN" sz="2800" smtClean="0"/>
              <a:t>4-40</a:t>
            </a:r>
            <a:r>
              <a:rPr lang="zh-CN" altLang="en-US" sz="2800" smtClean="0"/>
              <a:t>所示。</a:t>
            </a:r>
          </a:p>
        </p:txBody>
      </p:sp>
      <p:sp>
        <p:nvSpPr>
          <p:cNvPr id="51202"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7270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F97096A7-1946-4E69-833C-2218A0436DDD}" type="datetime1">
              <a:rPr lang="zh-CN" altLang="en-US"/>
              <a:pPr eaLnBrk="1" hangingPunct="1"/>
              <a:t>2014-11-17</a:t>
            </a:fld>
            <a:endParaRPr lang="en-US" altLang="zh-CN"/>
          </a:p>
        </p:txBody>
      </p:sp>
      <p:sp>
        <p:nvSpPr>
          <p:cNvPr id="7270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Effect transition="in" filter="blinds(horizontal)">
                                      <p:cBhvr>
                                        <p:cTn id="7" dur="500"/>
                                        <p:tgtEl>
                                          <p:spTgt spid="5120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1203">
                                            <p:txEl>
                                              <p:pRg st="1" end="1"/>
                                            </p:txEl>
                                          </p:spTgt>
                                        </p:tgtEl>
                                        <p:attrNameLst>
                                          <p:attrName>style.visibility</p:attrName>
                                        </p:attrNameLst>
                                      </p:cBhvr>
                                      <p:to>
                                        <p:strVal val="visible"/>
                                      </p:to>
                                    </p:set>
                                    <p:animEffect transition="in" filter="blinds(horizontal)">
                                      <p:cBhvr>
                                        <p:cTn id="12" dur="500"/>
                                        <p:tgtEl>
                                          <p:spTgt spid="512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内容占位符 2"/>
          <p:cNvSpPr>
            <a:spLocks noGrp="1"/>
          </p:cNvSpPr>
          <p:nvPr>
            <p:ph idx="1"/>
          </p:nvPr>
        </p:nvSpPr>
        <p:spPr/>
        <p:txBody>
          <a:bodyPr/>
          <a:lstStyle/>
          <a:p>
            <a:pPr algn="just" eaLnBrk="1" hangingPunct="1"/>
            <a:r>
              <a:rPr lang="en-US" altLang="zh-CN" smtClean="0"/>
              <a:t>4.2.1  </a:t>
            </a:r>
            <a:r>
              <a:rPr lang="zh-CN" altLang="en-US" smtClean="0"/>
              <a:t>制作个人求职简历表实例</a:t>
            </a:r>
          </a:p>
          <a:p>
            <a:pPr algn="just" eaLnBrk="1" hangingPunct="1"/>
            <a:r>
              <a:rPr lang="en-US" altLang="zh-CN" smtClean="0"/>
              <a:t>4.2.2  </a:t>
            </a:r>
            <a:r>
              <a:rPr lang="zh-CN" altLang="en-US" smtClean="0"/>
              <a:t>操作步骤</a:t>
            </a:r>
          </a:p>
          <a:p>
            <a:pPr algn="just" eaLnBrk="1" hangingPunct="1"/>
            <a:r>
              <a:rPr lang="en-US" altLang="zh-CN" smtClean="0"/>
              <a:t>4.2.3  </a:t>
            </a:r>
            <a:r>
              <a:rPr lang="zh-CN" altLang="en-US" smtClean="0"/>
              <a:t>主要知识点</a:t>
            </a:r>
          </a:p>
          <a:p>
            <a:pPr eaLnBrk="1" hangingPunct="1"/>
            <a:endParaRPr lang="zh-CN" altLang="en-US" smtClean="0"/>
          </a:p>
        </p:txBody>
      </p:sp>
      <p:sp>
        <p:nvSpPr>
          <p:cNvPr id="6146" name="标题 1"/>
          <p:cNvSpPr>
            <a:spLocks noGrp="1"/>
          </p:cNvSpPr>
          <p:nvPr>
            <p:ph type="title"/>
          </p:nvPr>
        </p:nvSpPr>
        <p:spPr/>
        <p:txBody>
          <a:bodyPr/>
          <a:lstStyle/>
          <a:p>
            <a:pPr eaLnBrk="1" fontAlgn="auto" hangingPunct="1">
              <a:spcAft>
                <a:spcPts val="0"/>
              </a:spcAft>
              <a:defRPr/>
            </a:pPr>
            <a:r>
              <a:rPr lang="en-US" altLang="zh-CN" sz="3600" smtClean="0"/>
              <a:t>4.2  </a:t>
            </a:r>
            <a:r>
              <a:rPr lang="zh-CN" altLang="zh-CN" sz="3600" smtClean="0"/>
              <a:t>利用</a:t>
            </a:r>
            <a:r>
              <a:rPr lang="en-US" altLang="zh-CN" sz="3600" smtClean="0"/>
              <a:t>Word</a:t>
            </a:r>
            <a:r>
              <a:rPr lang="zh-CN" altLang="zh-CN" sz="3600" smtClean="0"/>
              <a:t>制作个人求职简历表</a:t>
            </a:r>
          </a:p>
        </p:txBody>
      </p:sp>
      <p:sp>
        <p:nvSpPr>
          <p:cNvPr id="2765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98B7DE9E-FAC5-4856-9571-A21D620DD107}" type="datetime1">
              <a:rPr lang="zh-CN" altLang="en-US"/>
              <a:pPr eaLnBrk="1" hangingPunct="1"/>
              <a:t>2014-11-17</a:t>
            </a:fld>
            <a:endParaRPr lang="en-US" altLang="zh-CN"/>
          </a:p>
        </p:txBody>
      </p:sp>
      <p:sp>
        <p:nvSpPr>
          <p:cNvPr id="2765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blinds(horizontal)">
                                      <p:cBhvr>
                                        <p:cTn id="7" dur="500"/>
                                        <p:tgtEl>
                                          <p:spTgt spid="614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pRg st="1" end="1"/>
                                            </p:txEl>
                                          </p:spTgt>
                                        </p:tgtEl>
                                        <p:attrNameLst>
                                          <p:attrName>style.visibility</p:attrName>
                                        </p:attrNameLst>
                                      </p:cBhvr>
                                      <p:to>
                                        <p:strVal val="visible"/>
                                      </p:to>
                                    </p:set>
                                    <p:animEffect transition="in" filter="blinds(horizontal)">
                                      <p:cBhvr>
                                        <p:cTn id="12" dur="500"/>
                                        <p:tgtEl>
                                          <p:spTgt spid="614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7" dur="500"/>
                                        <p:tgtEl>
                                          <p:spTgt spid="61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7"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1844675"/>
            <a:ext cx="4524375" cy="2771775"/>
          </a:xfrm>
          <a:noFill/>
        </p:spPr>
      </p:pic>
      <p:sp>
        <p:nvSpPr>
          <p:cNvPr id="52226"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pic>
        <p:nvPicPr>
          <p:cNvPr id="5222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1844675"/>
            <a:ext cx="4643437"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9" name="Rectangle 6"/>
          <p:cNvSpPr>
            <a:spLocks noChangeArrowheads="1"/>
          </p:cNvSpPr>
          <p:nvPr/>
        </p:nvSpPr>
        <p:spPr bwMode="auto">
          <a:xfrm>
            <a:off x="468313" y="4941888"/>
            <a:ext cx="8483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zh-CN" altLang="en-US"/>
              <a:t>图</a:t>
            </a:r>
            <a:r>
              <a:rPr lang="en-US" altLang="zh-CN"/>
              <a:t>4-39  </a:t>
            </a:r>
            <a:r>
              <a:rPr lang="zh-CN" altLang="en-US"/>
              <a:t>改变过布局的饼图                         图</a:t>
            </a:r>
            <a:r>
              <a:rPr lang="en-US" altLang="zh-CN"/>
              <a:t>4-40   </a:t>
            </a:r>
            <a:r>
              <a:rPr lang="zh-CN" altLang="en-US"/>
              <a:t>添加标题和图例的饼图</a:t>
            </a:r>
          </a:p>
        </p:txBody>
      </p:sp>
      <p:sp>
        <p:nvSpPr>
          <p:cNvPr id="7373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F643086F-3D60-4D69-898C-616DD1E4F16C}" type="datetime1">
              <a:rPr lang="zh-CN" altLang="en-US"/>
              <a:pPr eaLnBrk="1" hangingPunct="1"/>
              <a:t>2014-11-17</a:t>
            </a:fld>
            <a:endParaRPr lang="en-US" altLang="zh-CN"/>
          </a:p>
        </p:txBody>
      </p:sp>
      <p:sp>
        <p:nvSpPr>
          <p:cNvPr id="7373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blinds(horizontal)">
                                      <p:cBhvr>
                                        <p:cTn id="7" dur="500"/>
                                        <p:tgtEl>
                                          <p:spTgt spid="522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2228"/>
                                        </p:tgtEl>
                                        <p:attrNameLst>
                                          <p:attrName>style.visibility</p:attrName>
                                        </p:attrNameLst>
                                      </p:cBhvr>
                                      <p:to>
                                        <p:strVal val="visible"/>
                                      </p:to>
                                    </p:set>
                                    <p:animEffect transition="in" filter="blinds(horizontal)">
                                      <p:cBhvr>
                                        <p:cTn id="12" dur="500"/>
                                        <p:tgtEl>
                                          <p:spTgt spid="522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2229"/>
                                        </p:tgtEl>
                                        <p:attrNameLst>
                                          <p:attrName>style.visibility</p:attrName>
                                        </p:attrNameLst>
                                      </p:cBhvr>
                                      <p:to>
                                        <p:strVal val="visible"/>
                                      </p:to>
                                    </p:set>
                                    <p:animEffect transition="in" filter="blinds(horizontal)">
                                      <p:cBhvr>
                                        <p:cTn id="17" dur="500"/>
                                        <p:tgtEl>
                                          <p:spTgt spid="52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p:txBody>
          <a:bodyPr/>
          <a:lstStyle/>
          <a:p>
            <a:pPr eaLnBrk="1" hangingPunct="1">
              <a:buFont typeface="Wingdings" pitchFamily="2" charset="2"/>
              <a:buChar char="Ø"/>
            </a:pPr>
            <a:r>
              <a:rPr lang="en-US" altLang="zh-CN" smtClean="0"/>
              <a:t>④</a:t>
            </a:r>
            <a:r>
              <a:rPr lang="zh-CN" altLang="en-US" smtClean="0"/>
              <a:t>对饼图进行三维旋转。饼图的角度是可以自由变化的，选择</a:t>
            </a:r>
            <a:r>
              <a:rPr lang="zh-CN" altLang="en-US" smtClean="0">
                <a:latin typeface="Arial" charset="0"/>
              </a:rPr>
              <a:t>“</a:t>
            </a:r>
            <a:r>
              <a:rPr lang="zh-CN" altLang="en-US" smtClean="0"/>
              <a:t>布局</a:t>
            </a:r>
            <a:r>
              <a:rPr lang="zh-CN" altLang="en-US" smtClean="0">
                <a:latin typeface="Arial" charset="0"/>
              </a:rPr>
              <a:t>”</a:t>
            </a:r>
            <a:r>
              <a:rPr lang="zh-CN" altLang="en-US" smtClean="0"/>
              <a:t>功能区</a:t>
            </a:r>
            <a:r>
              <a:rPr lang="en-US" altLang="zh-CN" smtClean="0"/>
              <a:t>/</a:t>
            </a:r>
            <a:r>
              <a:rPr lang="en-US" altLang="zh-CN" smtClean="0">
                <a:latin typeface="Arial" charset="0"/>
              </a:rPr>
              <a:t>“</a:t>
            </a:r>
            <a:r>
              <a:rPr lang="zh-CN" altLang="en-US" smtClean="0"/>
              <a:t>背景</a:t>
            </a:r>
            <a:r>
              <a:rPr lang="zh-CN" altLang="en-US" smtClean="0">
                <a:latin typeface="Arial" charset="0"/>
              </a:rPr>
              <a:t>”</a:t>
            </a:r>
            <a:r>
              <a:rPr lang="zh-CN" altLang="en-US" smtClean="0"/>
              <a:t>工具组</a:t>
            </a:r>
            <a:r>
              <a:rPr lang="en-US" altLang="zh-CN" smtClean="0"/>
              <a:t>/</a:t>
            </a:r>
            <a:r>
              <a:rPr lang="en-US" altLang="zh-CN" smtClean="0">
                <a:latin typeface="Arial" charset="0"/>
              </a:rPr>
              <a:t>“</a:t>
            </a:r>
            <a:r>
              <a:rPr lang="zh-CN" altLang="en-US" smtClean="0"/>
              <a:t>三维旋转</a:t>
            </a:r>
            <a:r>
              <a:rPr lang="zh-CN" altLang="en-US" smtClean="0">
                <a:latin typeface="Arial" charset="0"/>
              </a:rPr>
              <a:t>”</a:t>
            </a:r>
            <a:r>
              <a:rPr lang="zh-CN" altLang="en-US" smtClean="0"/>
              <a:t>命令，弹出如图</a:t>
            </a:r>
            <a:r>
              <a:rPr lang="en-US" altLang="zh-CN" smtClean="0"/>
              <a:t>4-41</a:t>
            </a:r>
            <a:r>
              <a:rPr lang="zh-CN" altLang="en-US" smtClean="0"/>
              <a:t>所示的对话框，将</a:t>
            </a:r>
            <a:r>
              <a:rPr lang="en-US" altLang="zh-CN" smtClean="0"/>
              <a:t>X</a:t>
            </a:r>
            <a:r>
              <a:rPr lang="zh-CN" altLang="en-US" smtClean="0"/>
              <a:t>值设为</a:t>
            </a:r>
            <a:r>
              <a:rPr lang="en-US" altLang="zh-CN" smtClean="0"/>
              <a:t>150°</a:t>
            </a:r>
            <a:r>
              <a:rPr lang="zh-CN" altLang="en-US" smtClean="0"/>
              <a:t>，透视设置为</a:t>
            </a:r>
            <a:r>
              <a:rPr lang="en-US" altLang="zh-CN" smtClean="0"/>
              <a:t>20 °</a:t>
            </a:r>
            <a:r>
              <a:rPr lang="zh-CN" altLang="en-US" smtClean="0"/>
              <a:t>。</a:t>
            </a:r>
          </a:p>
        </p:txBody>
      </p:sp>
      <p:sp>
        <p:nvSpPr>
          <p:cNvPr id="53250" name="Rectangle 2"/>
          <p:cNvSpPr>
            <a:spLocks noGrp="1" noChangeArrowheads="1"/>
          </p:cNvSpPr>
          <p:nvPr>
            <p:ph type="title"/>
          </p:nvPr>
        </p:nvSpPr>
        <p:spPr/>
        <p:txBody>
          <a:bodyPr/>
          <a:lstStyle/>
          <a:p>
            <a:pPr eaLnBrk="1" fontAlgn="auto" hangingPunct="1">
              <a:spcAft>
                <a:spcPts val="0"/>
              </a:spcAft>
              <a:defRPr/>
            </a:pPr>
            <a:r>
              <a:rPr lang="zh-CN" altLang="en-US" smtClean="0"/>
              <a:t>图</a:t>
            </a:r>
            <a:r>
              <a:rPr lang="en-US" altLang="zh-CN" smtClean="0"/>
              <a:t>4-41  </a:t>
            </a:r>
            <a:r>
              <a:rPr lang="zh-CN" altLang="en-US" smtClean="0"/>
              <a:t>设置饼图的三维旋转</a:t>
            </a:r>
          </a:p>
        </p:txBody>
      </p:sp>
      <p:pic>
        <p:nvPicPr>
          <p:cNvPr id="5325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875" y="3644900"/>
            <a:ext cx="3240088" cy="285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0B7CBD20-1050-48E1-9F61-BAB5D0898B78}" type="datetime1">
              <a:rPr lang="zh-CN" altLang="en-US"/>
              <a:pPr eaLnBrk="1" hangingPunct="1"/>
              <a:t>2014-11-17</a:t>
            </a:fld>
            <a:endParaRPr lang="en-US" altLang="zh-CN"/>
          </a:p>
        </p:txBody>
      </p:sp>
      <p:sp>
        <p:nvSpPr>
          <p:cNvPr id="74758"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Effect transition="in" filter="blinds(horizontal)">
                                      <p:cBhvr>
                                        <p:cTn id="7" dur="500"/>
                                        <p:tgtEl>
                                          <p:spTgt spid="532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3252"/>
                                        </p:tgtEl>
                                        <p:attrNameLst>
                                          <p:attrName>style.visibility</p:attrName>
                                        </p:attrNameLst>
                                      </p:cBhvr>
                                      <p:to>
                                        <p:strVal val="visible"/>
                                      </p:to>
                                    </p:set>
                                    <p:animEffect transition="in" filter="blinds(horizontal)">
                                      <p:cBhvr>
                                        <p:cTn id="12" dur="500"/>
                                        <p:tgtEl>
                                          <p:spTgt spid="53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Grp="1" noChangeArrowheads="1"/>
          </p:cNvSpPr>
          <p:nvPr>
            <p:ph idx="1"/>
          </p:nvPr>
        </p:nvSpPr>
        <p:spPr/>
        <p:txBody>
          <a:bodyPr/>
          <a:lstStyle/>
          <a:p>
            <a:pPr eaLnBrk="1" hangingPunct="1">
              <a:buFont typeface="Wingdings" pitchFamily="2" charset="2"/>
              <a:buChar char="Ø"/>
            </a:pPr>
            <a:r>
              <a:rPr lang="en-US" altLang="zh-CN" smtClean="0"/>
              <a:t>⑤</a:t>
            </a:r>
            <a:r>
              <a:rPr lang="zh-CN" altLang="en-US" smtClean="0"/>
              <a:t>饼图的格式化设置。</a:t>
            </a:r>
            <a:endParaRPr lang="en-US" altLang="zh-CN" smtClean="0"/>
          </a:p>
          <a:p>
            <a:pPr eaLnBrk="1" hangingPunct="1"/>
            <a:r>
              <a:rPr lang="zh-CN" altLang="en-US" smtClean="0"/>
              <a:t>图表标题：填充为黄色，边框颜色为红色，</a:t>
            </a:r>
            <a:r>
              <a:rPr lang="en-US" altLang="zh-CN" smtClean="0"/>
              <a:t>1.5</a:t>
            </a:r>
            <a:r>
              <a:rPr lang="zh-CN" altLang="en-US" smtClean="0"/>
              <a:t>磅，字体颜色为红色，</a:t>
            </a:r>
            <a:r>
              <a:rPr lang="en-US" altLang="zh-CN" smtClean="0"/>
              <a:t>16</a:t>
            </a:r>
            <a:r>
              <a:rPr lang="zh-CN" altLang="en-US" smtClean="0"/>
              <a:t>号字。</a:t>
            </a:r>
          </a:p>
          <a:p>
            <a:pPr eaLnBrk="1" hangingPunct="1"/>
            <a:r>
              <a:rPr lang="zh-CN" altLang="en-US" smtClean="0"/>
              <a:t>图例：形状样式为</a:t>
            </a:r>
            <a:r>
              <a:rPr lang="zh-CN" altLang="en-US" smtClean="0">
                <a:latin typeface="Arial" charset="0"/>
              </a:rPr>
              <a:t>“</a:t>
            </a:r>
            <a:r>
              <a:rPr lang="zh-CN" altLang="en-US" smtClean="0"/>
              <a:t>彩色轮廓</a:t>
            </a:r>
            <a:r>
              <a:rPr lang="en-US" altLang="zh-CN" smtClean="0">
                <a:latin typeface="Arial" charset="0"/>
              </a:rPr>
              <a:t>—</a:t>
            </a:r>
            <a:r>
              <a:rPr lang="zh-CN" altLang="en-US" smtClean="0"/>
              <a:t>强调颜色</a:t>
            </a:r>
            <a:r>
              <a:rPr lang="en-US" altLang="zh-CN" smtClean="0"/>
              <a:t>6</a:t>
            </a:r>
            <a:r>
              <a:rPr lang="en-US" altLang="zh-CN" smtClean="0">
                <a:latin typeface="Arial" charset="0"/>
              </a:rPr>
              <a:t>”</a:t>
            </a:r>
            <a:r>
              <a:rPr lang="zh-CN" altLang="en-US" smtClean="0"/>
              <a:t>。</a:t>
            </a:r>
          </a:p>
          <a:p>
            <a:pPr eaLnBrk="1" hangingPunct="1"/>
            <a:r>
              <a:rPr lang="zh-CN" altLang="en-US" smtClean="0"/>
              <a:t>图表区：填充为图案</a:t>
            </a:r>
            <a:r>
              <a:rPr lang="zh-CN" altLang="en-US" smtClean="0">
                <a:latin typeface="Arial" charset="0"/>
              </a:rPr>
              <a:t>“</a:t>
            </a:r>
            <a:r>
              <a:rPr lang="zh-CN" altLang="en-US" smtClean="0"/>
              <a:t>纸莎草纸</a:t>
            </a:r>
            <a:r>
              <a:rPr lang="zh-CN" altLang="en-US" smtClean="0">
                <a:latin typeface="Arial" charset="0"/>
              </a:rPr>
              <a:t>”</a:t>
            </a:r>
            <a:r>
              <a:rPr lang="zh-CN" altLang="en-US" smtClean="0"/>
              <a:t>。</a:t>
            </a:r>
          </a:p>
        </p:txBody>
      </p:sp>
      <p:sp>
        <p:nvSpPr>
          <p:cNvPr id="54274" name="Rectangle 2"/>
          <p:cNvSpPr>
            <a:spLocks noGrp="1" noChangeArrowheads="1"/>
          </p:cNvSpPr>
          <p:nvPr>
            <p:ph type="title"/>
          </p:nvPr>
        </p:nvSpPr>
        <p:spPr/>
        <p:txBody>
          <a:bodyPr/>
          <a:lstStyle/>
          <a:p>
            <a:pPr eaLnBrk="1" fontAlgn="auto" hangingPunct="1">
              <a:spcAft>
                <a:spcPts val="0"/>
              </a:spcAft>
              <a:defRPr/>
            </a:pPr>
            <a:r>
              <a:rPr lang="zh-CN" altLang="en-US" smtClean="0"/>
              <a:t> </a:t>
            </a:r>
          </a:p>
        </p:txBody>
      </p:sp>
      <p:sp>
        <p:nvSpPr>
          <p:cNvPr id="7578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4C21968D-BCF0-4F30-99B4-23A5D0656E42}" type="datetime1">
              <a:rPr lang="zh-CN" altLang="en-US"/>
              <a:pPr eaLnBrk="1" hangingPunct="1"/>
              <a:t>2014-11-17</a:t>
            </a:fld>
            <a:endParaRPr lang="en-US" altLang="zh-CN"/>
          </a:p>
        </p:txBody>
      </p:sp>
      <p:sp>
        <p:nvSpPr>
          <p:cNvPr id="7578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blinds(horizontal)">
                                      <p:cBhvr>
                                        <p:cTn id="7" dur="500"/>
                                        <p:tgtEl>
                                          <p:spTgt spid="542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4275">
                                            <p:txEl>
                                              <p:pRg st="1" end="1"/>
                                            </p:txEl>
                                          </p:spTgt>
                                        </p:tgtEl>
                                        <p:attrNameLst>
                                          <p:attrName>style.visibility</p:attrName>
                                        </p:attrNameLst>
                                      </p:cBhvr>
                                      <p:to>
                                        <p:strVal val="visible"/>
                                      </p:to>
                                    </p:set>
                                    <p:animEffect transition="in" filter="blinds(horizontal)">
                                      <p:cBhvr>
                                        <p:cTn id="12" dur="500"/>
                                        <p:tgtEl>
                                          <p:spTgt spid="5427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4275">
                                            <p:txEl>
                                              <p:pRg st="2" end="2"/>
                                            </p:txEl>
                                          </p:spTgt>
                                        </p:tgtEl>
                                        <p:attrNameLst>
                                          <p:attrName>style.visibility</p:attrName>
                                        </p:attrNameLst>
                                      </p:cBhvr>
                                      <p:to>
                                        <p:strVal val="visible"/>
                                      </p:to>
                                    </p:set>
                                    <p:animEffect transition="in" filter="blinds(horizontal)">
                                      <p:cBhvr>
                                        <p:cTn id="17" dur="500"/>
                                        <p:tgtEl>
                                          <p:spTgt spid="5427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4275">
                                            <p:txEl>
                                              <p:pRg st="3" end="3"/>
                                            </p:txEl>
                                          </p:spTgt>
                                        </p:tgtEl>
                                        <p:attrNameLst>
                                          <p:attrName>style.visibility</p:attrName>
                                        </p:attrNameLst>
                                      </p:cBhvr>
                                      <p:to>
                                        <p:strVal val="visible"/>
                                      </p:to>
                                    </p:set>
                                    <p:animEffect transition="in" filter="blinds(horizontal)">
                                      <p:cBhvr>
                                        <p:cTn id="22" dur="500"/>
                                        <p:tgtEl>
                                          <p:spTgt spid="542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idx="1"/>
          </p:nvPr>
        </p:nvSpPr>
        <p:spPr/>
        <p:txBody>
          <a:bodyPr/>
          <a:lstStyle/>
          <a:p>
            <a:pPr algn="just" eaLnBrk="1" hangingPunct="1"/>
            <a:r>
              <a:rPr lang="en-US" altLang="zh-CN" smtClean="0"/>
              <a:t>1</a:t>
            </a:r>
            <a:r>
              <a:rPr lang="zh-CN" altLang="en-US" smtClean="0"/>
              <a:t>．工作簿、工作表与单元格</a:t>
            </a:r>
          </a:p>
          <a:p>
            <a:pPr algn="just" eaLnBrk="1" hangingPunct="1"/>
            <a:r>
              <a:rPr lang="en-US" altLang="zh-CN" smtClean="0"/>
              <a:t>2</a:t>
            </a:r>
            <a:r>
              <a:rPr lang="zh-CN" altLang="en-US" smtClean="0"/>
              <a:t>．插入、删除、移动和隐藏工作表</a:t>
            </a:r>
          </a:p>
          <a:p>
            <a:pPr algn="just" eaLnBrk="1" hangingPunct="1"/>
            <a:r>
              <a:rPr lang="en-US" altLang="zh-CN" smtClean="0"/>
              <a:t>3</a:t>
            </a:r>
            <a:r>
              <a:rPr lang="zh-CN" altLang="en-US" smtClean="0"/>
              <a:t>．工作簿与工作表的保护</a:t>
            </a:r>
          </a:p>
          <a:p>
            <a:pPr algn="just" eaLnBrk="1" hangingPunct="1"/>
            <a:r>
              <a:rPr lang="en-US" altLang="zh-CN" smtClean="0"/>
              <a:t>4</a:t>
            </a:r>
            <a:r>
              <a:rPr lang="zh-CN" altLang="en-US" smtClean="0"/>
              <a:t>．行高和列宽的调整</a:t>
            </a:r>
          </a:p>
          <a:p>
            <a:pPr algn="just" eaLnBrk="1" hangingPunct="1"/>
            <a:r>
              <a:rPr lang="en-US" altLang="zh-CN" smtClean="0"/>
              <a:t>5</a:t>
            </a:r>
            <a:r>
              <a:rPr lang="zh-CN" altLang="en-US" smtClean="0"/>
              <a:t>．设置单元格格式</a:t>
            </a:r>
          </a:p>
          <a:p>
            <a:pPr algn="just" eaLnBrk="1" hangingPunct="1"/>
            <a:r>
              <a:rPr lang="en-US" altLang="zh-CN" smtClean="0"/>
              <a:t>6</a:t>
            </a:r>
            <a:r>
              <a:rPr lang="zh-CN" altLang="en-US" smtClean="0"/>
              <a:t>．自动套用格式和样式</a:t>
            </a:r>
          </a:p>
          <a:p>
            <a:pPr algn="just" eaLnBrk="1" hangingPunct="1"/>
            <a:r>
              <a:rPr lang="en-US" altLang="zh-CN" smtClean="0"/>
              <a:t>7</a:t>
            </a:r>
            <a:r>
              <a:rPr lang="zh-CN" altLang="en-US" smtClean="0"/>
              <a:t>．图表</a:t>
            </a:r>
          </a:p>
          <a:p>
            <a:pPr algn="just" eaLnBrk="1" hangingPunct="1"/>
            <a:endParaRPr lang="en-US" altLang="zh-CN" smtClean="0"/>
          </a:p>
        </p:txBody>
      </p:sp>
      <p:sp>
        <p:nvSpPr>
          <p:cNvPr id="55298" name="Rectangle 2"/>
          <p:cNvSpPr>
            <a:spLocks noGrp="1" noChangeArrowheads="1"/>
          </p:cNvSpPr>
          <p:nvPr>
            <p:ph type="title"/>
          </p:nvPr>
        </p:nvSpPr>
        <p:spPr/>
        <p:txBody>
          <a:bodyPr/>
          <a:lstStyle/>
          <a:p>
            <a:pPr eaLnBrk="1" fontAlgn="auto" hangingPunct="1">
              <a:spcAft>
                <a:spcPts val="0"/>
              </a:spcAft>
              <a:defRPr/>
            </a:pPr>
            <a:r>
              <a:rPr lang="en-US" altLang="zh-CN" sz="4000" smtClean="0"/>
              <a:t>4.3.3  </a:t>
            </a:r>
            <a:r>
              <a:rPr lang="zh-CN" altLang="en-US" sz="4000" smtClean="0"/>
              <a:t>主要知识点</a:t>
            </a:r>
            <a:br>
              <a:rPr lang="zh-CN" altLang="en-US" sz="4000" smtClean="0"/>
            </a:br>
            <a:endParaRPr lang="zh-CN" altLang="en-US" sz="4000" smtClean="0"/>
          </a:p>
        </p:txBody>
      </p:sp>
      <p:sp>
        <p:nvSpPr>
          <p:cNvPr id="7680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41141B6B-5A5E-4308-AA70-D3545D3F829A}" type="datetime1">
              <a:rPr lang="zh-CN" altLang="en-US"/>
              <a:pPr eaLnBrk="1" hangingPunct="1"/>
              <a:t>2014-11-17</a:t>
            </a:fld>
            <a:endParaRPr lang="en-US" altLang="zh-CN"/>
          </a:p>
        </p:txBody>
      </p:sp>
      <p:sp>
        <p:nvSpPr>
          <p:cNvPr id="7680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blinds(horizontal)">
                                      <p:cBhvr>
                                        <p:cTn id="7" dur="500"/>
                                        <p:tgtEl>
                                          <p:spTgt spid="552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5299">
                                            <p:txEl>
                                              <p:pRg st="1" end="1"/>
                                            </p:txEl>
                                          </p:spTgt>
                                        </p:tgtEl>
                                        <p:attrNameLst>
                                          <p:attrName>style.visibility</p:attrName>
                                        </p:attrNameLst>
                                      </p:cBhvr>
                                      <p:to>
                                        <p:strVal val="visible"/>
                                      </p:to>
                                    </p:set>
                                    <p:animEffect transition="in" filter="blinds(horizontal)">
                                      <p:cBhvr>
                                        <p:cTn id="12" dur="500"/>
                                        <p:tgtEl>
                                          <p:spTgt spid="5529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5299">
                                            <p:txEl>
                                              <p:pRg st="2" end="2"/>
                                            </p:txEl>
                                          </p:spTgt>
                                        </p:tgtEl>
                                        <p:attrNameLst>
                                          <p:attrName>style.visibility</p:attrName>
                                        </p:attrNameLst>
                                      </p:cBhvr>
                                      <p:to>
                                        <p:strVal val="visible"/>
                                      </p:to>
                                    </p:set>
                                    <p:animEffect transition="in" filter="blinds(horizontal)">
                                      <p:cBhvr>
                                        <p:cTn id="17" dur="500"/>
                                        <p:tgtEl>
                                          <p:spTgt spid="5529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5299">
                                            <p:txEl>
                                              <p:pRg st="3" end="3"/>
                                            </p:txEl>
                                          </p:spTgt>
                                        </p:tgtEl>
                                        <p:attrNameLst>
                                          <p:attrName>style.visibility</p:attrName>
                                        </p:attrNameLst>
                                      </p:cBhvr>
                                      <p:to>
                                        <p:strVal val="visible"/>
                                      </p:to>
                                    </p:set>
                                    <p:animEffect transition="in" filter="blinds(horizontal)">
                                      <p:cBhvr>
                                        <p:cTn id="22" dur="500"/>
                                        <p:tgtEl>
                                          <p:spTgt spid="5529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5299">
                                            <p:txEl>
                                              <p:pRg st="4" end="4"/>
                                            </p:txEl>
                                          </p:spTgt>
                                        </p:tgtEl>
                                        <p:attrNameLst>
                                          <p:attrName>style.visibility</p:attrName>
                                        </p:attrNameLst>
                                      </p:cBhvr>
                                      <p:to>
                                        <p:strVal val="visible"/>
                                      </p:to>
                                    </p:set>
                                    <p:animEffect transition="in" filter="blinds(horizontal)">
                                      <p:cBhvr>
                                        <p:cTn id="27" dur="500"/>
                                        <p:tgtEl>
                                          <p:spTgt spid="5529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55299">
                                            <p:txEl>
                                              <p:pRg st="5" end="5"/>
                                            </p:txEl>
                                          </p:spTgt>
                                        </p:tgtEl>
                                        <p:attrNameLst>
                                          <p:attrName>style.visibility</p:attrName>
                                        </p:attrNameLst>
                                      </p:cBhvr>
                                      <p:to>
                                        <p:strVal val="visible"/>
                                      </p:to>
                                    </p:set>
                                    <p:animEffect transition="in" filter="blinds(horizontal)">
                                      <p:cBhvr>
                                        <p:cTn id="32" dur="500"/>
                                        <p:tgtEl>
                                          <p:spTgt spid="55299">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55299">
                                            <p:txEl>
                                              <p:pRg st="6" end="6"/>
                                            </p:txEl>
                                          </p:spTgt>
                                        </p:tgtEl>
                                        <p:attrNameLst>
                                          <p:attrName>style.visibility</p:attrName>
                                        </p:attrNameLst>
                                      </p:cBhvr>
                                      <p:to>
                                        <p:strVal val="visible"/>
                                      </p:to>
                                    </p:set>
                                    <p:animEffect transition="in" filter="blinds(horizontal)">
                                      <p:cBhvr>
                                        <p:cTn id="37" dur="500"/>
                                        <p:tgtEl>
                                          <p:spTgt spid="552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idx="1"/>
          </p:nvPr>
        </p:nvSpPr>
        <p:spPr>
          <a:xfrm>
            <a:off x="539750" y="1125538"/>
            <a:ext cx="8135938" cy="5183187"/>
          </a:xfrm>
        </p:spPr>
        <p:txBody>
          <a:bodyPr/>
          <a:lstStyle/>
          <a:p>
            <a:pPr eaLnBrk="1" hangingPunct="1">
              <a:lnSpc>
                <a:spcPct val="80000"/>
              </a:lnSpc>
            </a:pPr>
            <a:r>
              <a:rPr lang="zh-CN" altLang="en-US" sz="2400" smtClean="0"/>
              <a:t>工作簿是</a:t>
            </a:r>
            <a:r>
              <a:rPr lang="en-US" altLang="zh-CN" sz="2400" smtClean="0"/>
              <a:t>Excel</a:t>
            </a:r>
            <a:r>
              <a:rPr lang="zh-CN" altLang="en-US" sz="2400" smtClean="0"/>
              <a:t>中计算和存储数据的文件，通常所说的</a:t>
            </a:r>
            <a:r>
              <a:rPr lang="en-US" altLang="zh-CN" sz="2400" smtClean="0"/>
              <a:t>Excel</a:t>
            </a:r>
            <a:r>
              <a:rPr lang="zh-CN" altLang="en-US" sz="2400" smtClean="0"/>
              <a:t>文件就是工作簿文件，在</a:t>
            </a:r>
            <a:r>
              <a:rPr lang="en-US" altLang="zh-CN" sz="2400" smtClean="0"/>
              <a:t>Excel 2003</a:t>
            </a:r>
            <a:r>
              <a:rPr lang="zh-CN" altLang="en-US" sz="2400" smtClean="0"/>
              <a:t>和</a:t>
            </a:r>
            <a:r>
              <a:rPr lang="en-US" altLang="zh-CN" sz="2400" smtClean="0"/>
              <a:t>Excel 2007</a:t>
            </a:r>
            <a:r>
              <a:rPr lang="zh-CN" altLang="en-US" sz="2400" smtClean="0"/>
              <a:t>及以上版本中保存的扩展名分别为</a:t>
            </a:r>
            <a:r>
              <a:rPr lang="en-US" altLang="zh-CN" sz="2400" smtClean="0"/>
              <a:t>.xls</a:t>
            </a:r>
            <a:r>
              <a:rPr lang="zh-CN" altLang="en-US" sz="2400" smtClean="0"/>
              <a:t>和</a:t>
            </a:r>
            <a:r>
              <a:rPr lang="en-US" altLang="zh-CN" sz="2400" smtClean="0"/>
              <a:t>.xlsx</a:t>
            </a:r>
            <a:r>
              <a:rPr lang="zh-CN" altLang="en-US" sz="2400" smtClean="0"/>
              <a:t>。</a:t>
            </a:r>
          </a:p>
          <a:p>
            <a:pPr eaLnBrk="1" hangingPunct="1">
              <a:lnSpc>
                <a:spcPts val="2800"/>
              </a:lnSpc>
            </a:pPr>
            <a:r>
              <a:rPr lang="zh-CN" altLang="en-US" sz="2400" smtClean="0"/>
              <a:t>工作表是一个二维表格，最多可以包含</a:t>
            </a:r>
            <a:r>
              <a:rPr lang="en-US" altLang="zh-CN" sz="2400" smtClean="0"/>
              <a:t>1 048 576</a:t>
            </a:r>
            <a:r>
              <a:rPr lang="zh-CN" altLang="en-US" sz="2400" smtClean="0"/>
              <a:t>行和</a:t>
            </a:r>
            <a:r>
              <a:rPr lang="en-US" altLang="zh-CN" sz="2400" smtClean="0"/>
              <a:t>16 348</a:t>
            </a:r>
            <a:r>
              <a:rPr lang="zh-CN" altLang="en-US" sz="2400" smtClean="0"/>
              <a:t>列，其中行是自上而下从</a:t>
            </a:r>
            <a:r>
              <a:rPr lang="en-US" altLang="zh-CN" sz="2400" smtClean="0"/>
              <a:t>1</a:t>
            </a:r>
            <a:r>
              <a:rPr lang="zh-CN" altLang="en-US" sz="2400" smtClean="0"/>
              <a:t>到</a:t>
            </a:r>
            <a:r>
              <a:rPr lang="en-US" altLang="zh-CN" sz="2400" smtClean="0"/>
              <a:t>1 048 576</a:t>
            </a:r>
            <a:r>
              <a:rPr lang="zh-CN" altLang="en-US" sz="2400" smtClean="0"/>
              <a:t>进行编号，列号则由左到右采用</a:t>
            </a:r>
            <a:r>
              <a:rPr lang="en-US" altLang="zh-CN" sz="2400" smtClean="0"/>
              <a:t>A</a:t>
            </a:r>
            <a:r>
              <a:rPr lang="zh-CN" altLang="en-US" sz="2400" smtClean="0"/>
              <a:t>、</a:t>
            </a:r>
            <a:r>
              <a:rPr lang="en-US" altLang="zh-CN" sz="2400" smtClean="0"/>
              <a:t>B</a:t>
            </a:r>
            <a:r>
              <a:rPr lang="zh-CN" altLang="en-US" sz="2400" smtClean="0"/>
              <a:t>、</a:t>
            </a:r>
            <a:r>
              <a:rPr lang="en-US" altLang="zh-CN" sz="2400" smtClean="0"/>
              <a:t>C</a:t>
            </a:r>
            <a:r>
              <a:rPr lang="en-US" altLang="zh-CN" sz="2400" smtClean="0">
                <a:latin typeface="Arial" charset="0"/>
              </a:rPr>
              <a:t>……</a:t>
            </a:r>
            <a:r>
              <a:rPr lang="en-US" altLang="zh-CN" sz="2400" smtClean="0"/>
              <a:t>Z</a:t>
            </a:r>
            <a:r>
              <a:rPr lang="zh-CN" altLang="en-US" sz="2400" smtClean="0"/>
              <a:t>，</a:t>
            </a:r>
            <a:r>
              <a:rPr lang="en-US" altLang="zh-CN" sz="2400" smtClean="0"/>
              <a:t>Z</a:t>
            </a:r>
            <a:r>
              <a:rPr lang="zh-CN" altLang="en-US" sz="2400" smtClean="0"/>
              <a:t>列之后，使用两个字母表示，即</a:t>
            </a:r>
            <a:r>
              <a:rPr lang="en-US" altLang="zh-CN" sz="2400" smtClean="0"/>
              <a:t>AA</a:t>
            </a:r>
            <a:r>
              <a:rPr lang="zh-CN" altLang="en-US" sz="2400" smtClean="0"/>
              <a:t>、</a:t>
            </a:r>
            <a:r>
              <a:rPr lang="en-US" altLang="zh-CN" sz="2400" smtClean="0"/>
              <a:t>AB</a:t>
            </a:r>
            <a:r>
              <a:rPr lang="zh-CN" altLang="en-US" sz="2400" smtClean="0"/>
              <a:t>、</a:t>
            </a:r>
            <a:r>
              <a:rPr lang="en-US" altLang="zh-CN" sz="2400" smtClean="0"/>
              <a:t>AC</a:t>
            </a:r>
            <a:r>
              <a:rPr lang="en-US" altLang="zh-CN" sz="2400" smtClean="0">
                <a:latin typeface="Arial" charset="0"/>
              </a:rPr>
              <a:t>……</a:t>
            </a:r>
            <a:r>
              <a:rPr lang="en-US" altLang="zh-CN" sz="2400" smtClean="0"/>
              <a:t>AZ</a:t>
            </a:r>
            <a:r>
              <a:rPr lang="zh-CN" altLang="en-US" sz="2400" smtClean="0"/>
              <a:t>、</a:t>
            </a:r>
            <a:r>
              <a:rPr lang="en-US" altLang="zh-CN" sz="2400" smtClean="0"/>
              <a:t>BA</a:t>
            </a:r>
            <a:r>
              <a:rPr lang="zh-CN" altLang="en-US" sz="2400" smtClean="0"/>
              <a:t>、</a:t>
            </a:r>
            <a:r>
              <a:rPr lang="en-US" altLang="zh-CN" sz="2400" smtClean="0"/>
              <a:t>BB</a:t>
            </a:r>
            <a:r>
              <a:rPr lang="en-US" altLang="zh-CN" sz="2400" smtClean="0">
                <a:latin typeface="Arial" charset="0"/>
              </a:rPr>
              <a:t>……</a:t>
            </a:r>
            <a:r>
              <a:rPr lang="en-US" altLang="zh-CN" sz="2400" smtClean="0"/>
              <a:t>ZZ</a:t>
            </a:r>
            <a:r>
              <a:rPr lang="zh-CN" altLang="en-US" sz="2400" smtClean="0"/>
              <a:t>来表示。每一格称为一个单元格。每个单元格均由其所处的行和列来命名其单元格地址（名字），例如：</a:t>
            </a:r>
            <a:r>
              <a:rPr lang="en-US" altLang="zh-CN" sz="2400" smtClean="0"/>
              <a:t>C</a:t>
            </a:r>
            <a:r>
              <a:rPr lang="zh-CN" altLang="en-US" sz="2400" smtClean="0"/>
              <a:t>列第</a:t>
            </a:r>
            <a:r>
              <a:rPr lang="en-US" altLang="zh-CN" sz="2400" smtClean="0"/>
              <a:t>5</a:t>
            </a:r>
            <a:r>
              <a:rPr lang="zh-CN" altLang="en-US" sz="2400" smtClean="0"/>
              <a:t>行的单元格地址为</a:t>
            </a:r>
            <a:r>
              <a:rPr lang="zh-CN" altLang="en-US" sz="2400" smtClean="0">
                <a:latin typeface="Arial" charset="0"/>
              </a:rPr>
              <a:t>“</a:t>
            </a:r>
            <a:r>
              <a:rPr lang="en-US" altLang="zh-CN" sz="2400" smtClean="0"/>
              <a:t>C5</a:t>
            </a:r>
            <a:r>
              <a:rPr lang="en-US" altLang="zh-CN" sz="2400" smtClean="0">
                <a:latin typeface="Arial" charset="0"/>
              </a:rPr>
              <a:t>”</a:t>
            </a:r>
            <a:r>
              <a:rPr lang="zh-CN" altLang="en-US" sz="2400" smtClean="0"/>
              <a:t>。</a:t>
            </a:r>
          </a:p>
          <a:p>
            <a:pPr eaLnBrk="1" hangingPunct="1">
              <a:lnSpc>
                <a:spcPct val="80000"/>
              </a:lnSpc>
            </a:pPr>
            <a:r>
              <a:rPr lang="zh-CN" altLang="en-US" sz="2400" smtClean="0"/>
              <a:t>单元格是工作表的最小单位，也是</a:t>
            </a:r>
            <a:r>
              <a:rPr lang="en-US" altLang="zh-CN" sz="2400" smtClean="0"/>
              <a:t>Excel</a:t>
            </a:r>
            <a:r>
              <a:rPr lang="zh-CN" altLang="en-US" sz="2400" smtClean="0"/>
              <a:t>保存数据的最小单位。在工作表中单击某个单元格，该单元格边框加粗显示，表明该单元格为</a:t>
            </a:r>
            <a:r>
              <a:rPr lang="zh-CN" altLang="en-US" sz="2400" smtClean="0">
                <a:latin typeface="Arial" charset="0"/>
              </a:rPr>
              <a:t>“</a:t>
            </a:r>
            <a:r>
              <a:rPr lang="zh-CN" altLang="en-US" sz="2400" smtClean="0"/>
              <a:t>活动单元格</a:t>
            </a:r>
            <a:r>
              <a:rPr lang="zh-CN" altLang="en-US" sz="2400" smtClean="0">
                <a:latin typeface="Arial" charset="0"/>
              </a:rPr>
              <a:t>”</a:t>
            </a:r>
            <a:r>
              <a:rPr lang="zh-CN" altLang="en-US" sz="2400" smtClean="0"/>
              <a:t>。</a:t>
            </a:r>
          </a:p>
        </p:txBody>
      </p:sp>
      <p:sp>
        <p:nvSpPr>
          <p:cNvPr id="56322" name="Rectangle 2"/>
          <p:cNvSpPr>
            <a:spLocks noGrp="1" noChangeArrowheads="1"/>
          </p:cNvSpPr>
          <p:nvPr>
            <p:ph type="title"/>
          </p:nvPr>
        </p:nvSpPr>
        <p:spPr/>
        <p:txBody>
          <a:bodyPr/>
          <a:lstStyle/>
          <a:p>
            <a:pPr eaLnBrk="1" fontAlgn="auto" hangingPunct="1">
              <a:spcAft>
                <a:spcPts val="0"/>
              </a:spcAft>
              <a:defRPr/>
            </a:pPr>
            <a:r>
              <a:rPr lang="en-US" altLang="zh-CN" sz="4000" smtClean="0"/>
              <a:t>1</a:t>
            </a:r>
            <a:r>
              <a:rPr lang="zh-CN" altLang="en-US" sz="4000" smtClean="0"/>
              <a:t>．工作簿、工作表与单元格</a:t>
            </a:r>
            <a:br>
              <a:rPr lang="zh-CN" altLang="en-US" sz="4000" smtClean="0"/>
            </a:br>
            <a:endParaRPr lang="zh-CN" altLang="en-US" sz="4000" smtClean="0"/>
          </a:p>
        </p:txBody>
      </p:sp>
      <p:sp>
        <p:nvSpPr>
          <p:cNvPr id="7782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711FE85B-61A2-4F12-9441-F172214FA4E2}" type="datetime1">
              <a:rPr lang="zh-CN" altLang="en-US"/>
              <a:pPr eaLnBrk="1" hangingPunct="1"/>
              <a:t>2014-11-17</a:t>
            </a:fld>
            <a:endParaRPr lang="en-US" altLang="zh-CN"/>
          </a:p>
        </p:txBody>
      </p:sp>
      <p:sp>
        <p:nvSpPr>
          <p:cNvPr id="7782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blinds(horizontal)">
                                      <p:cBhvr>
                                        <p:cTn id="7" dur="500"/>
                                        <p:tgtEl>
                                          <p:spTgt spid="563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6323">
                                            <p:txEl>
                                              <p:pRg st="1" end="1"/>
                                            </p:txEl>
                                          </p:spTgt>
                                        </p:tgtEl>
                                        <p:attrNameLst>
                                          <p:attrName>style.visibility</p:attrName>
                                        </p:attrNameLst>
                                      </p:cBhvr>
                                      <p:to>
                                        <p:strVal val="visible"/>
                                      </p:to>
                                    </p:set>
                                    <p:animEffect transition="in" filter="blinds(horizontal)">
                                      <p:cBhvr>
                                        <p:cTn id="12" dur="500"/>
                                        <p:tgtEl>
                                          <p:spTgt spid="563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6323">
                                            <p:txEl>
                                              <p:pRg st="2" end="2"/>
                                            </p:txEl>
                                          </p:spTgt>
                                        </p:tgtEl>
                                        <p:attrNameLst>
                                          <p:attrName>style.visibility</p:attrName>
                                        </p:attrNameLst>
                                      </p:cBhvr>
                                      <p:to>
                                        <p:strVal val="visible"/>
                                      </p:to>
                                    </p:set>
                                    <p:animEffect transition="in" filter="blinds(horizontal)">
                                      <p:cBhvr>
                                        <p:cTn id="17" dur="500"/>
                                        <p:tgtEl>
                                          <p:spTgt spid="563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noChangeArrowheads="1"/>
          </p:cNvSpPr>
          <p:nvPr>
            <p:ph idx="1"/>
          </p:nvPr>
        </p:nvSpPr>
        <p:spPr/>
        <p:txBody>
          <a:bodyPr/>
          <a:lstStyle/>
          <a:p>
            <a:pPr eaLnBrk="1" hangingPunct="1"/>
            <a:r>
              <a:rPr lang="zh-CN" altLang="en-US" smtClean="0"/>
              <a:t>一个工作薄中可以有很多张工作表，但是默认的情况只有</a:t>
            </a:r>
            <a:r>
              <a:rPr lang="en-US" altLang="zh-CN" smtClean="0"/>
              <a:t>3</a:t>
            </a:r>
            <a:r>
              <a:rPr lang="zh-CN" altLang="en-US" smtClean="0"/>
              <a:t>张，如果需要插入一张新的工作表，方法如下：如图</a:t>
            </a:r>
            <a:r>
              <a:rPr lang="en-US" altLang="zh-CN" smtClean="0"/>
              <a:t>4-42</a:t>
            </a:r>
            <a:r>
              <a:rPr lang="zh-CN" altLang="en-US" smtClean="0"/>
              <a:t>所示，单击工作表标签区最后面的</a:t>
            </a:r>
            <a:r>
              <a:rPr lang="zh-CN" altLang="en-US" smtClean="0">
                <a:latin typeface="Arial" charset="0"/>
              </a:rPr>
              <a:t>“</a:t>
            </a:r>
            <a:r>
              <a:rPr lang="zh-CN" altLang="en-US" smtClean="0"/>
              <a:t>插入工作表</a:t>
            </a:r>
            <a:r>
              <a:rPr lang="zh-CN" altLang="en-US" smtClean="0">
                <a:latin typeface="Arial" charset="0"/>
              </a:rPr>
              <a:t>”</a:t>
            </a:r>
            <a:r>
              <a:rPr lang="zh-CN" altLang="en-US" smtClean="0"/>
              <a:t>按钮，即可插入一张新的工作表。</a:t>
            </a:r>
          </a:p>
          <a:p>
            <a:pPr eaLnBrk="1" hangingPunct="1"/>
            <a:r>
              <a:rPr lang="zh-CN" altLang="en-US" smtClean="0"/>
              <a:t>删除工作表的方法，在需要删除工作表的标签上右击，如图</a:t>
            </a:r>
            <a:r>
              <a:rPr lang="en-US" altLang="zh-CN" smtClean="0"/>
              <a:t>4-43</a:t>
            </a:r>
            <a:r>
              <a:rPr lang="zh-CN" altLang="en-US" smtClean="0"/>
              <a:t>所示，在弹出的菜单中选择</a:t>
            </a:r>
            <a:r>
              <a:rPr lang="zh-CN" altLang="en-US" smtClean="0">
                <a:latin typeface="Arial" charset="0"/>
              </a:rPr>
              <a:t>“</a:t>
            </a:r>
            <a:r>
              <a:rPr lang="zh-CN" altLang="en-US" smtClean="0"/>
              <a:t>删除</a:t>
            </a:r>
            <a:r>
              <a:rPr lang="zh-CN" altLang="en-US" smtClean="0">
                <a:latin typeface="Arial" charset="0"/>
              </a:rPr>
              <a:t>”</a:t>
            </a:r>
            <a:r>
              <a:rPr lang="zh-CN" altLang="en-US" smtClean="0"/>
              <a:t>即可将工作表删除。</a:t>
            </a:r>
          </a:p>
        </p:txBody>
      </p:sp>
      <p:sp>
        <p:nvSpPr>
          <p:cNvPr id="57346" name="Rectangle 2"/>
          <p:cNvSpPr>
            <a:spLocks noGrp="1" noChangeArrowheads="1"/>
          </p:cNvSpPr>
          <p:nvPr>
            <p:ph type="title"/>
          </p:nvPr>
        </p:nvSpPr>
        <p:spPr/>
        <p:txBody>
          <a:bodyPr/>
          <a:lstStyle/>
          <a:p>
            <a:pPr eaLnBrk="1" fontAlgn="auto" hangingPunct="1">
              <a:spcAft>
                <a:spcPts val="0"/>
              </a:spcAft>
              <a:defRPr/>
            </a:pPr>
            <a:r>
              <a:rPr lang="en-US" altLang="zh-CN" sz="4000" smtClean="0"/>
              <a:t/>
            </a:r>
            <a:br>
              <a:rPr lang="en-US" altLang="zh-CN" sz="4000" smtClean="0"/>
            </a:br>
            <a:r>
              <a:rPr lang="en-US" altLang="zh-CN" sz="4000" smtClean="0"/>
              <a:t>2</a:t>
            </a:r>
            <a:r>
              <a:rPr lang="zh-CN" altLang="en-US" sz="4000" smtClean="0"/>
              <a:t>．插入、删除、移动和隐藏工作表</a:t>
            </a:r>
            <a:br>
              <a:rPr lang="zh-CN" altLang="en-US" sz="4000" smtClean="0"/>
            </a:br>
            <a:endParaRPr lang="zh-CN" altLang="en-US" sz="4000" smtClean="0"/>
          </a:p>
        </p:txBody>
      </p:sp>
      <p:sp>
        <p:nvSpPr>
          <p:cNvPr id="7885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CC7156D5-F4FE-4205-AE6E-5A945F741AD0}" type="datetime1">
              <a:rPr lang="zh-CN" altLang="en-US"/>
              <a:pPr eaLnBrk="1" hangingPunct="1"/>
              <a:t>2014-11-17</a:t>
            </a:fld>
            <a:endParaRPr lang="en-US" altLang="zh-CN"/>
          </a:p>
        </p:txBody>
      </p:sp>
      <p:sp>
        <p:nvSpPr>
          <p:cNvPr id="7885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Effect transition="in" filter="blinds(horizontal)">
                                      <p:cBhvr>
                                        <p:cTn id="7" dur="500"/>
                                        <p:tgtEl>
                                          <p:spTgt spid="5734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7347">
                                            <p:txEl>
                                              <p:pRg st="1" end="1"/>
                                            </p:txEl>
                                          </p:spTgt>
                                        </p:tgtEl>
                                        <p:attrNameLst>
                                          <p:attrName>style.visibility</p:attrName>
                                        </p:attrNameLst>
                                      </p:cBhvr>
                                      <p:to>
                                        <p:strVal val="visible"/>
                                      </p:to>
                                    </p:set>
                                    <p:animEffect transition="in" filter="blinds(horizontal)">
                                      <p:cBhvr>
                                        <p:cTn id="12" dur="500"/>
                                        <p:tgtEl>
                                          <p:spTgt spid="573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1"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1916113"/>
            <a:ext cx="4905375" cy="2981325"/>
          </a:xfrm>
          <a:noFill/>
        </p:spPr>
      </p:pic>
      <p:sp>
        <p:nvSpPr>
          <p:cNvPr id="58370"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pic>
        <p:nvPicPr>
          <p:cNvPr id="58372"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9338" y="1916113"/>
            <a:ext cx="4211637"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3" name="Rectangle 6"/>
          <p:cNvSpPr>
            <a:spLocks noChangeArrowheads="1"/>
          </p:cNvSpPr>
          <p:nvPr/>
        </p:nvSpPr>
        <p:spPr bwMode="auto">
          <a:xfrm>
            <a:off x="539750" y="5445125"/>
            <a:ext cx="8001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zh-CN" altLang="en-US"/>
              <a:t>图</a:t>
            </a:r>
            <a:r>
              <a:rPr lang="en-US" altLang="zh-CN"/>
              <a:t>4-42   </a:t>
            </a:r>
            <a:r>
              <a:rPr lang="zh-CN" altLang="en-US"/>
              <a:t>插入新的工作表                                      图</a:t>
            </a:r>
            <a:r>
              <a:rPr lang="en-US" altLang="zh-CN"/>
              <a:t>4-43       </a:t>
            </a:r>
            <a:r>
              <a:rPr lang="zh-CN" altLang="en-US"/>
              <a:t>删除工作表</a:t>
            </a:r>
          </a:p>
        </p:txBody>
      </p:sp>
      <p:sp>
        <p:nvSpPr>
          <p:cNvPr id="7987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EB3C8EB1-196C-4006-B4F9-A6DA64EAD089}" type="datetime1">
              <a:rPr lang="zh-CN" altLang="en-US"/>
              <a:pPr eaLnBrk="1" hangingPunct="1"/>
              <a:t>2014-11-17</a:t>
            </a:fld>
            <a:endParaRPr lang="en-US" altLang="zh-CN"/>
          </a:p>
        </p:txBody>
      </p:sp>
      <p:sp>
        <p:nvSpPr>
          <p:cNvPr id="7987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8371"/>
                                        </p:tgtEl>
                                        <p:attrNameLst>
                                          <p:attrName>style.visibility</p:attrName>
                                        </p:attrNameLst>
                                      </p:cBhvr>
                                      <p:to>
                                        <p:strVal val="visible"/>
                                      </p:to>
                                    </p:set>
                                    <p:animEffect transition="in" filter="blinds(horizontal)">
                                      <p:cBhvr>
                                        <p:cTn id="7" dur="500"/>
                                        <p:tgtEl>
                                          <p:spTgt spid="583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8372"/>
                                        </p:tgtEl>
                                        <p:attrNameLst>
                                          <p:attrName>style.visibility</p:attrName>
                                        </p:attrNameLst>
                                      </p:cBhvr>
                                      <p:to>
                                        <p:strVal val="visible"/>
                                      </p:to>
                                    </p:set>
                                    <p:animEffect transition="in" filter="blinds(horizontal)">
                                      <p:cBhvr>
                                        <p:cTn id="12" dur="500"/>
                                        <p:tgtEl>
                                          <p:spTgt spid="5837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8373"/>
                                        </p:tgtEl>
                                        <p:attrNameLst>
                                          <p:attrName>style.visibility</p:attrName>
                                        </p:attrNameLst>
                                      </p:cBhvr>
                                      <p:to>
                                        <p:strVal val="visible"/>
                                      </p:to>
                                    </p:set>
                                    <p:animEffect transition="in" filter="blinds(horizontal)">
                                      <p:cBhvr>
                                        <p:cTn id="17" dur="500"/>
                                        <p:tgtEl>
                                          <p:spTgt spid="583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noChangeArrowheads="1"/>
          </p:cNvSpPr>
          <p:nvPr>
            <p:ph idx="1"/>
          </p:nvPr>
        </p:nvSpPr>
        <p:spPr/>
        <p:txBody>
          <a:bodyPr/>
          <a:lstStyle/>
          <a:p>
            <a:pPr eaLnBrk="1" hangingPunct="1"/>
            <a:r>
              <a:rPr lang="zh-CN" altLang="en-US" sz="2800" smtClean="0"/>
              <a:t>移动工作表：工作表的标签位置决定工作表的层次关系，如果需要移动工作表，将鼠标指针放在需要移动的工作表标签上，拖动鼠标到合适的位置即可移动工作表。</a:t>
            </a:r>
          </a:p>
          <a:p>
            <a:pPr eaLnBrk="1" hangingPunct="1"/>
            <a:r>
              <a:rPr lang="zh-CN" altLang="en-US" sz="2800" smtClean="0"/>
              <a:t>隐藏工作表：若要隐藏某个工作表，在该工作表标签上右击，在弹出的菜单中选择</a:t>
            </a:r>
            <a:r>
              <a:rPr lang="zh-CN" altLang="en-US" sz="2800" smtClean="0">
                <a:latin typeface="Arial" charset="0"/>
              </a:rPr>
              <a:t>“</a:t>
            </a:r>
            <a:r>
              <a:rPr lang="zh-CN" altLang="en-US" sz="2800" smtClean="0"/>
              <a:t>隐藏</a:t>
            </a:r>
            <a:r>
              <a:rPr lang="zh-CN" altLang="en-US" sz="2800" smtClean="0">
                <a:latin typeface="Arial" charset="0"/>
              </a:rPr>
              <a:t>”</a:t>
            </a:r>
            <a:r>
              <a:rPr lang="zh-CN" altLang="en-US" sz="2800" smtClean="0"/>
              <a:t>命令即可将工作表隐藏，也可以在任一工作表上右击，在弹出的菜单中选择</a:t>
            </a:r>
            <a:r>
              <a:rPr lang="zh-CN" altLang="en-US" sz="2800" smtClean="0">
                <a:latin typeface="Arial" charset="0"/>
              </a:rPr>
              <a:t>“</a:t>
            </a:r>
            <a:r>
              <a:rPr lang="zh-CN" altLang="en-US" sz="2800" smtClean="0"/>
              <a:t>取消隐藏</a:t>
            </a:r>
            <a:r>
              <a:rPr lang="zh-CN" altLang="en-US" sz="2800" smtClean="0">
                <a:latin typeface="Arial" charset="0"/>
              </a:rPr>
              <a:t>”</a:t>
            </a:r>
            <a:r>
              <a:rPr lang="zh-CN" altLang="en-US" sz="2800" smtClean="0"/>
              <a:t>命令来显示出隐藏的工作表。</a:t>
            </a:r>
          </a:p>
        </p:txBody>
      </p:sp>
      <p:sp>
        <p:nvSpPr>
          <p:cNvPr id="59394"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8090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2EC917BD-9934-4B15-AAAD-6DD67A4AC294}" type="datetime1">
              <a:rPr lang="zh-CN" altLang="en-US"/>
              <a:pPr eaLnBrk="1" hangingPunct="1"/>
              <a:t>2014-11-17</a:t>
            </a:fld>
            <a:endParaRPr lang="en-US" altLang="zh-CN"/>
          </a:p>
        </p:txBody>
      </p:sp>
      <p:sp>
        <p:nvSpPr>
          <p:cNvPr id="8090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animEffect transition="in" filter="blinds(horizontal)">
                                      <p:cBhvr>
                                        <p:cTn id="7" dur="500"/>
                                        <p:tgtEl>
                                          <p:spTgt spid="593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9395">
                                            <p:txEl>
                                              <p:pRg st="1" end="1"/>
                                            </p:txEl>
                                          </p:spTgt>
                                        </p:tgtEl>
                                        <p:attrNameLst>
                                          <p:attrName>style.visibility</p:attrName>
                                        </p:attrNameLst>
                                      </p:cBhvr>
                                      <p:to>
                                        <p:strVal val="visible"/>
                                      </p:to>
                                    </p:set>
                                    <p:animEffect transition="in" filter="blinds(horizontal)">
                                      <p:cBhvr>
                                        <p:cTn id="12" dur="500"/>
                                        <p:tgtEl>
                                          <p:spTgt spid="593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a:xfrm>
            <a:off x="457200" y="1600200"/>
            <a:ext cx="8229600" cy="4708525"/>
          </a:xfrm>
        </p:spPr>
        <p:txBody>
          <a:bodyPr/>
          <a:lstStyle/>
          <a:p>
            <a:pPr eaLnBrk="1" hangingPunct="1">
              <a:lnSpc>
                <a:spcPct val="80000"/>
              </a:lnSpc>
            </a:pPr>
            <a:r>
              <a:rPr lang="zh-CN" altLang="en-US" sz="2400" smtClean="0"/>
              <a:t>对于一些重要的工作簿，为了避免其他用户恶意修改或删除源数据，可以使用</a:t>
            </a:r>
            <a:r>
              <a:rPr lang="en-US" altLang="zh-CN" sz="2400" smtClean="0"/>
              <a:t>Excel</a:t>
            </a:r>
            <a:r>
              <a:rPr lang="zh-CN" altLang="en-US" sz="2400" smtClean="0"/>
              <a:t>中自带的工作簿保护功能来进行保护。</a:t>
            </a:r>
          </a:p>
          <a:p>
            <a:pPr eaLnBrk="1" hangingPunct="1">
              <a:lnSpc>
                <a:spcPct val="80000"/>
              </a:lnSpc>
            </a:pPr>
            <a:r>
              <a:rPr lang="zh-CN" altLang="en-US" sz="2400" smtClean="0"/>
              <a:t>（</a:t>
            </a:r>
            <a:r>
              <a:rPr lang="en-US" altLang="zh-CN" sz="2400" smtClean="0"/>
              <a:t>1</a:t>
            </a:r>
            <a:r>
              <a:rPr lang="zh-CN" altLang="en-US" sz="2400" smtClean="0"/>
              <a:t>）保护工作簿</a:t>
            </a:r>
          </a:p>
          <a:p>
            <a:pPr eaLnBrk="1" hangingPunct="1">
              <a:lnSpc>
                <a:spcPct val="80000"/>
              </a:lnSpc>
            </a:pPr>
            <a:r>
              <a:rPr lang="en-US" altLang="zh-CN" sz="2400" smtClean="0"/>
              <a:t>Excel  </a:t>
            </a:r>
            <a:r>
              <a:rPr lang="zh-CN" altLang="en-US" sz="2400" smtClean="0"/>
              <a:t>允许对整个工作簿进行保护，这种保护分为两种方式：一种是保护工作簿的结构和窗口，另一种则是加密工作簿。</a:t>
            </a:r>
          </a:p>
          <a:p>
            <a:pPr eaLnBrk="1" hangingPunct="1">
              <a:lnSpc>
                <a:spcPct val="80000"/>
              </a:lnSpc>
            </a:pPr>
            <a:r>
              <a:rPr lang="zh-CN" altLang="en-US" sz="2400" smtClean="0"/>
              <a:t>①保护工作簿的结构和窗口。首先打开将要保护的工作簿，选择</a:t>
            </a:r>
            <a:r>
              <a:rPr lang="zh-CN" altLang="en-US" sz="2400" smtClean="0">
                <a:latin typeface="Arial" charset="0"/>
              </a:rPr>
              <a:t>“</a:t>
            </a:r>
            <a:r>
              <a:rPr lang="zh-CN" altLang="en-US" sz="2400" smtClean="0"/>
              <a:t>审阅</a:t>
            </a:r>
            <a:r>
              <a:rPr lang="zh-CN" altLang="en-US" sz="2400" smtClean="0">
                <a:latin typeface="Arial" charset="0"/>
              </a:rPr>
              <a:t>”</a:t>
            </a:r>
            <a:r>
              <a:rPr lang="zh-CN" altLang="en-US" sz="2400" smtClean="0"/>
              <a:t>功能区</a:t>
            </a:r>
            <a:r>
              <a:rPr lang="en-US" altLang="zh-CN" sz="2400" smtClean="0"/>
              <a:t>/</a:t>
            </a:r>
            <a:r>
              <a:rPr lang="en-US" altLang="zh-CN" sz="2400" smtClean="0">
                <a:latin typeface="Arial" charset="0"/>
              </a:rPr>
              <a:t>“</a:t>
            </a:r>
            <a:r>
              <a:rPr lang="zh-CN" altLang="en-US" sz="2400" smtClean="0"/>
              <a:t>更改</a:t>
            </a:r>
            <a:r>
              <a:rPr lang="zh-CN" altLang="en-US" sz="2400" smtClean="0">
                <a:latin typeface="Arial" charset="0"/>
              </a:rPr>
              <a:t>”</a:t>
            </a:r>
            <a:r>
              <a:rPr lang="zh-CN" altLang="en-US" sz="2400" smtClean="0"/>
              <a:t>工具组</a:t>
            </a:r>
            <a:r>
              <a:rPr lang="en-US" altLang="zh-CN" sz="2400" smtClean="0"/>
              <a:t>/</a:t>
            </a:r>
            <a:r>
              <a:rPr lang="en-US" altLang="zh-CN" sz="2400" smtClean="0">
                <a:latin typeface="Arial" charset="0"/>
              </a:rPr>
              <a:t>“</a:t>
            </a:r>
            <a:r>
              <a:rPr lang="zh-CN" altLang="en-US" sz="2400" smtClean="0"/>
              <a:t>保护工作簿</a:t>
            </a:r>
            <a:r>
              <a:rPr lang="zh-CN" altLang="en-US" sz="2400" smtClean="0">
                <a:latin typeface="Arial" charset="0"/>
              </a:rPr>
              <a:t>”</a:t>
            </a:r>
            <a:r>
              <a:rPr lang="zh-CN" altLang="en-US" sz="2400" smtClean="0"/>
              <a:t>命令，打开</a:t>
            </a:r>
            <a:r>
              <a:rPr lang="zh-CN" altLang="en-US" sz="2400" smtClean="0">
                <a:latin typeface="Arial" charset="0"/>
              </a:rPr>
              <a:t>“</a:t>
            </a:r>
            <a:r>
              <a:rPr lang="zh-CN" altLang="en-US" sz="2400" smtClean="0"/>
              <a:t>保护工作簿</a:t>
            </a:r>
            <a:r>
              <a:rPr lang="zh-CN" altLang="en-US" sz="2400" smtClean="0">
                <a:latin typeface="Arial" charset="0"/>
              </a:rPr>
              <a:t>”</a:t>
            </a:r>
            <a:r>
              <a:rPr lang="zh-CN" altLang="en-US" sz="2400" smtClean="0"/>
              <a:t>对话框，勾选</a:t>
            </a:r>
            <a:r>
              <a:rPr lang="zh-CN" altLang="en-US" sz="2400" smtClean="0">
                <a:latin typeface="Arial" charset="0"/>
              </a:rPr>
              <a:t>“</a:t>
            </a:r>
            <a:r>
              <a:rPr lang="zh-CN" altLang="en-US" sz="2400" smtClean="0"/>
              <a:t>结构</a:t>
            </a:r>
            <a:r>
              <a:rPr lang="zh-CN" altLang="en-US" sz="2400" smtClean="0">
                <a:latin typeface="Arial" charset="0"/>
              </a:rPr>
              <a:t>”</a:t>
            </a:r>
            <a:r>
              <a:rPr lang="zh-CN" altLang="en-US" sz="2400" smtClean="0"/>
              <a:t>和</a:t>
            </a:r>
            <a:r>
              <a:rPr lang="zh-CN" altLang="en-US" sz="2400" smtClean="0">
                <a:latin typeface="Arial" charset="0"/>
              </a:rPr>
              <a:t>“</a:t>
            </a:r>
            <a:r>
              <a:rPr lang="zh-CN" altLang="en-US" sz="2400" smtClean="0"/>
              <a:t>窗口</a:t>
            </a:r>
            <a:r>
              <a:rPr lang="zh-CN" altLang="en-US" sz="2400" smtClean="0">
                <a:latin typeface="Arial" charset="0"/>
              </a:rPr>
              <a:t>”</a:t>
            </a:r>
            <a:r>
              <a:rPr lang="zh-CN" altLang="en-US" sz="2400" smtClean="0"/>
              <a:t>，在</a:t>
            </a:r>
            <a:r>
              <a:rPr lang="zh-CN" altLang="en-US" sz="2400" smtClean="0">
                <a:latin typeface="Arial" charset="0"/>
              </a:rPr>
              <a:t>“</a:t>
            </a:r>
            <a:r>
              <a:rPr lang="zh-CN" altLang="en-US" sz="2400" smtClean="0"/>
              <a:t>密码（可选）</a:t>
            </a:r>
            <a:r>
              <a:rPr lang="zh-CN" altLang="en-US" sz="2400" smtClean="0">
                <a:latin typeface="Arial" charset="0"/>
              </a:rPr>
              <a:t>”</a:t>
            </a:r>
            <a:r>
              <a:rPr lang="zh-CN" altLang="en-US" sz="2400" smtClean="0"/>
              <a:t>文本框中输入保护密码，如图</a:t>
            </a:r>
            <a:r>
              <a:rPr lang="en-US" altLang="zh-CN" sz="2400" smtClean="0"/>
              <a:t>4-44</a:t>
            </a:r>
            <a:r>
              <a:rPr lang="zh-CN" altLang="en-US" sz="2400" smtClean="0"/>
              <a:t>所示。设置完成后，单击</a:t>
            </a:r>
            <a:r>
              <a:rPr lang="zh-CN" altLang="en-US" sz="2400" smtClean="0">
                <a:latin typeface="Arial" charset="0"/>
              </a:rPr>
              <a:t>“</a:t>
            </a:r>
            <a:r>
              <a:rPr lang="zh-CN" altLang="en-US" sz="2400" smtClean="0"/>
              <a:t>确定</a:t>
            </a:r>
            <a:r>
              <a:rPr lang="zh-CN" altLang="en-US" sz="2400" smtClean="0">
                <a:latin typeface="Arial" charset="0"/>
              </a:rPr>
              <a:t>”</a:t>
            </a:r>
            <a:r>
              <a:rPr lang="zh-CN" altLang="en-US" sz="2400" smtClean="0"/>
              <a:t>按钮，弹出</a:t>
            </a:r>
            <a:r>
              <a:rPr lang="zh-CN" altLang="en-US" sz="2400" smtClean="0">
                <a:latin typeface="Arial" charset="0"/>
              </a:rPr>
              <a:t>“</a:t>
            </a:r>
            <a:r>
              <a:rPr lang="zh-CN" altLang="en-US" sz="2400" smtClean="0"/>
              <a:t>确认密码</a:t>
            </a:r>
            <a:r>
              <a:rPr lang="zh-CN" altLang="en-US" sz="2400" smtClean="0">
                <a:latin typeface="Arial" charset="0"/>
              </a:rPr>
              <a:t>”</a:t>
            </a:r>
            <a:r>
              <a:rPr lang="zh-CN" altLang="en-US" sz="2400" smtClean="0"/>
              <a:t>对话框，在</a:t>
            </a:r>
            <a:r>
              <a:rPr lang="zh-CN" altLang="en-US" sz="2400" smtClean="0">
                <a:latin typeface="Arial" charset="0"/>
              </a:rPr>
              <a:t>“</a:t>
            </a:r>
            <a:r>
              <a:rPr lang="zh-CN" altLang="en-US" sz="2400" smtClean="0"/>
              <a:t>重新输入密码</a:t>
            </a:r>
            <a:r>
              <a:rPr lang="zh-CN" altLang="en-US" sz="2400" smtClean="0">
                <a:latin typeface="Arial" charset="0"/>
              </a:rPr>
              <a:t>”</a:t>
            </a:r>
            <a:r>
              <a:rPr lang="zh-CN" altLang="en-US" sz="2400" smtClean="0"/>
              <a:t>文本框中再次输入工作簿保护密码，确定后保存工作簿即设定好保护该工作簿的结构和窗口。</a:t>
            </a:r>
          </a:p>
        </p:txBody>
      </p:sp>
      <p:sp>
        <p:nvSpPr>
          <p:cNvPr id="60418" name="Rectangle 2"/>
          <p:cNvSpPr>
            <a:spLocks noGrp="1" noChangeArrowheads="1"/>
          </p:cNvSpPr>
          <p:nvPr>
            <p:ph type="title"/>
          </p:nvPr>
        </p:nvSpPr>
        <p:spPr/>
        <p:txBody>
          <a:bodyPr/>
          <a:lstStyle/>
          <a:p>
            <a:pPr eaLnBrk="1" fontAlgn="auto" hangingPunct="1">
              <a:spcAft>
                <a:spcPts val="0"/>
              </a:spcAft>
              <a:defRPr/>
            </a:pPr>
            <a:r>
              <a:rPr lang="en-US" altLang="zh-CN" sz="4000" smtClean="0"/>
              <a:t/>
            </a:r>
            <a:br>
              <a:rPr lang="en-US" altLang="zh-CN" sz="4000" smtClean="0"/>
            </a:br>
            <a:r>
              <a:rPr lang="en-US" altLang="zh-CN" sz="4000" smtClean="0"/>
              <a:t>3</a:t>
            </a:r>
            <a:r>
              <a:rPr lang="zh-CN" altLang="en-US" sz="4000" smtClean="0"/>
              <a:t>．工作簿与工作表的保护</a:t>
            </a:r>
            <a:br>
              <a:rPr lang="zh-CN" altLang="en-US" sz="4000" smtClean="0"/>
            </a:br>
            <a:endParaRPr lang="zh-CN" altLang="en-US" sz="4000" smtClean="0"/>
          </a:p>
        </p:txBody>
      </p:sp>
      <p:sp>
        <p:nvSpPr>
          <p:cNvPr id="8192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404FCC41-B91E-4B09-BF26-5F8213B58A10}" type="datetime1">
              <a:rPr lang="zh-CN" altLang="en-US"/>
              <a:pPr eaLnBrk="1" hangingPunct="1"/>
              <a:t>2014-11-17</a:t>
            </a:fld>
            <a:endParaRPr lang="en-US" altLang="zh-CN"/>
          </a:p>
        </p:txBody>
      </p:sp>
      <p:sp>
        <p:nvSpPr>
          <p:cNvPr id="8192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blinds(horizontal)">
                                      <p:cBhvr>
                                        <p:cTn id="7" dur="500"/>
                                        <p:tgtEl>
                                          <p:spTgt spid="604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0419">
                                            <p:txEl>
                                              <p:pRg st="1" end="1"/>
                                            </p:txEl>
                                          </p:spTgt>
                                        </p:tgtEl>
                                        <p:attrNameLst>
                                          <p:attrName>style.visibility</p:attrName>
                                        </p:attrNameLst>
                                      </p:cBhvr>
                                      <p:to>
                                        <p:strVal val="visible"/>
                                      </p:to>
                                    </p:set>
                                    <p:animEffect transition="in" filter="blinds(horizontal)">
                                      <p:cBhvr>
                                        <p:cTn id="12" dur="500"/>
                                        <p:tgtEl>
                                          <p:spTgt spid="60419">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60419">
                                            <p:txEl>
                                              <p:pRg st="2" end="2"/>
                                            </p:txEl>
                                          </p:spTgt>
                                        </p:tgtEl>
                                        <p:attrNameLst>
                                          <p:attrName>style.visibility</p:attrName>
                                        </p:attrNameLst>
                                      </p:cBhvr>
                                      <p:to>
                                        <p:strVal val="visible"/>
                                      </p:to>
                                    </p:set>
                                    <p:animEffect transition="in" filter="blinds(horizontal)">
                                      <p:cBhvr>
                                        <p:cTn id="15" dur="500"/>
                                        <p:tgtEl>
                                          <p:spTgt spid="60419">
                                            <p:txEl>
                                              <p:pRg st="2" end="2"/>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60419">
                                            <p:txEl>
                                              <p:pRg st="3" end="3"/>
                                            </p:txEl>
                                          </p:spTgt>
                                        </p:tgtEl>
                                        <p:attrNameLst>
                                          <p:attrName>style.visibility</p:attrName>
                                        </p:attrNameLst>
                                      </p:cBhvr>
                                      <p:to>
                                        <p:strVal val="visible"/>
                                      </p:to>
                                    </p:set>
                                    <p:animEffect transition="in" filter="blinds(horizontal)">
                                      <p:cBhvr>
                                        <p:cTn id="20" dur="500"/>
                                        <p:tgtEl>
                                          <p:spTgt spid="604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3"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116013" y="1916113"/>
            <a:ext cx="6119812" cy="4033837"/>
          </a:xfrm>
          <a:noFill/>
        </p:spPr>
      </p:pic>
      <p:sp>
        <p:nvSpPr>
          <p:cNvPr id="61442" name="Rectangle 2"/>
          <p:cNvSpPr>
            <a:spLocks noGrp="1" noChangeArrowheads="1"/>
          </p:cNvSpPr>
          <p:nvPr>
            <p:ph type="title"/>
          </p:nvPr>
        </p:nvSpPr>
        <p:spPr/>
        <p:txBody>
          <a:bodyPr/>
          <a:lstStyle/>
          <a:p>
            <a:pPr eaLnBrk="1" fontAlgn="auto" hangingPunct="1">
              <a:spcAft>
                <a:spcPts val="0"/>
              </a:spcAft>
              <a:defRPr/>
            </a:pPr>
            <a:r>
              <a:rPr lang="zh-CN" altLang="en-US" smtClean="0"/>
              <a:t>图</a:t>
            </a:r>
            <a:r>
              <a:rPr lang="en-US" altLang="zh-CN" smtClean="0"/>
              <a:t>4-44  </a:t>
            </a:r>
            <a:r>
              <a:rPr lang="en-US" altLang="zh-CN" smtClean="0">
                <a:latin typeface="Arial" pitchFamily="34" charset="0"/>
              </a:rPr>
              <a:t>“</a:t>
            </a:r>
            <a:r>
              <a:rPr lang="en-US" altLang="zh-CN" smtClean="0"/>
              <a:t> </a:t>
            </a:r>
            <a:r>
              <a:rPr lang="zh-CN" altLang="en-US" smtClean="0"/>
              <a:t>保护工作簿</a:t>
            </a:r>
            <a:r>
              <a:rPr lang="zh-CN" altLang="en-US" smtClean="0">
                <a:latin typeface="Arial" pitchFamily="34" charset="0"/>
              </a:rPr>
              <a:t>”</a:t>
            </a:r>
            <a:r>
              <a:rPr lang="zh-CN" altLang="en-US" smtClean="0"/>
              <a:t>对话框</a:t>
            </a:r>
          </a:p>
        </p:txBody>
      </p:sp>
      <p:sp>
        <p:nvSpPr>
          <p:cNvPr id="8294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75C17969-D7E6-4A9E-BB6C-69F65CF5B60C}" type="datetime1">
              <a:rPr lang="zh-CN" altLang="en-US"/>
              <a:pPr eaLnBrk="1" hangingPunct="1"/>
              <a:t>2014-11-17</a:t>
            </a:fld>
            <a:endParaRPr lang="en-US" altLang="zh-CN"/>
          </a:p>
        </p:txBody>
      </p:sp>
      <p:sp>
        <p:nvSpPr>
          <p:cNvPr id="8294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1443"/>
                                        </p:tgtEl>
                                        <p:attrNameLst>
                                          <p:attrName>style.visibility</p:attrName>
                                        </p:attrNameLst>
                                      </p:cBhvr>
                                      <p:to>
                                        <p:strVal val="visible"/>
                                      </p:to>
                                    </p:set>
                                    <p:animEffect transition="in" filter="blinds(horizontal)">
                                      <p:cBhvr>
                                        <p:cTn id="7" dur="500"/>
                                        <p:tgtEl>
                                          <p:spTgt spid="61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lstStyle/>
          <a:p>
            <a:pPr eaLnBrk="1" hangingPunct="1"/>
            <a:r>
              <a:rPr lang="zh-CN" altLang="en-US" smtClean="0"/>
              <a:t>简历是一个人的</a:t>
            </a:r>
            <a:r>
              <a:rPr lang="zh-CN" altLang="en-US" smtClean="0">
                <a:latin typeface="Arial" charset="0"/>
              </a:rPr>
              <a:t>“</a:t>
            </a:r>
            <a:r>
              <a:rPr lang="zh-CN" altLang="en-US" smtClean="0"/>
              <a:t>活名片</a:t>
            </a:r>
            <a:r>
              <a:rPr lang="zh-CN" altLang="en-US" smtClean="0">
                <a:latin typeface="Arial" charset="0"/>
              </a:rPr>
              <a:t>”</a:t>
            </a:r>
            <a:r>
              <a:rPr lang="zh-CN" altLang="en-US" smtClean="0"/>
              <a:t>，利用简明直观的框架、清新亮丽的色彩等方式，有重点地表达个人简历有助于求职的成功。</a:t>
            </a:r>
            <a:endParaRPr lang="en-US" altLang="zh-CN" smtClean="0"/>
          </a:p>
          <a:p>
            <a:pPr eaLnBrk="1" hangingPunct="1"/>
            <a:r>
              <a:rPr lang="zh-CN" altLang="en-US" smtClean="0"/>
              <a:t>在本例中，将主要解决如下问题：</a:t>
            </a:r>
            <a:endParaRPr lang="en-US" altLang="zh-CN" smtClean="0"/>
          </a:p>
          <a:p>
            <a:pPr eaLnBrk="1" hangingPunct="1">
              <a:buFont typeface="Wingdings" pitchFamily="2" charset="2"/>
              <a:buChar char="Ø"/>
            </a:pPr>
            <a:r>
              <a:rPr lang="zh-CN" altLang="en-US" smtClean="0"/>
              <a:t>如何插入（绘制）表格并修改结构</a:t>
            </a:r>
          </a:p>
          <a:p>
            <a:pPr eaLnBrk="1" hangingPunct="1">
              <a:buFont typeface="Wingdings" pitchFamily="2" charset="2"/>
              <a:buChar char="Ø"/>
            </a:pPr>
            <a:r>
              <a:rPr lang="zh-CN" altLang="en-US" smtClean="0"/>
              <a:t>如何输入特殊符号</a:t>
            </a:r>
          </a:p>
          <a:p>
            <a:pPr eaLnBrk="1" hangingPunct="1">
              <a:buFont typeface="Wingdings" pitchFamily="2" charset="2"/>
              <a:buChar char="Ø"/>
            </a:pPr>
            <a:r>
              <a:rPr lang="zh-CN" altLang="en-US" smtClean="0"/>
              <a:t>如何设置不同的文字方向</a:t>
            </a:r>
          </a:p>
          <a:p>
            <a:pPr eaLnBrk="1" hangingPunct="1">
              <a:buFont typeface="Wingdings" pitchFamily="2" charset="2"/>
              <a:buChar char="Ø"/>
            </a:pPr>
            <a:r>
              <a:rPr lang="zh-CN" altLang="en-US" smtClean="0"/>
              <a:t>如何设置表格的边框和底纹</a:t>
            </a:r>
          </a:p>
          <a:p>
            <a:pPr eaLnBrk="1" hangingPunct="1"/>
            <a:endParaRPr lang="en-US" altLang="zh-CN" smtClean="0"/>
          </a:p>
          <a:p>
            <a:pPr eaLnBrk="1" hangingPunct="1"/>
            <a:endParaRPr lang="zh-CN" altLang="en-US" smtClean="0"/>
          </a:p>
        </p:txBody>
      </p:sp>
      <p:sp>
        <p:nvSpPr>
          <p:cNvPr id="32770"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smtClean="0"/>
              <a:t>4.2.1  </a:t>
            </a:r>
            <a:r>
              <a:rPr lang="zh-CN" altLang="en-US" sz="4000" smtClean="0"/>
              <a:t>制作个人求职简历表实例</a:t>
            </a:r>
            <a:br>
              <a:rPr lang="zh-CN" altLang="en-US" sz="4000" smtClean="0"/>
            </a:br>
            <a:endParaRPr lang="zh-CN" altLang="en-US" sz="4000" smtClean="0"/>
          </a:p>
        </p:txBody>
      </p:sp>
      <p:sp>
        <p:nvSpPr>
          <p:cNvPr id="2867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1166E5A6-2805-4AB7-BF47-315F5F9C5FE7}" type="datetime1">
              <a:rPr lang="zh-CN" altLang="en-US"/>
              <a:pPr eaLnBrk="1" hangingPunct="1"/>
              <a:t>2014-11-17</a:t>
            </a:fld>
            <a:endParaRPr lang="en-US" altLang="zh-CN"/>
          </a:p>
        </p:txBody>
      </p:sp>
      <p:sp>
        <p:nvSpPr>
          <p:cNvPr id="2867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blinds(horizontal)">
                                      <p:cBhvr>
                                        <p:cTn id="7" dur="500"/>
                                        <p:tgtEl>
                                          <p:spTgt spid="71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blinds(horizontal)">
                                      <p:cBhvr>
                                        <p:cTn id="12" dur="500"/>
                                        <p:tgtEl>
                                          <p:spTgt spid="717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Effect transition="in" filter="blinds(horizontal)">
                                      <p:cBhvr>
                                        <p:cTn id="17" dur="500"/>
                                        <p:tgtEl>
                                          <p:spTgt spid="717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7171">
                                            <p:txEl>
                                              <p:pRg st="3" end="3"/>
                                            </p:txEl>
                                          </p:spTgt>
                                        </p:tgtEl>
                                        <p:attrNameLst>
                                          <p:attrName>style.visibility</p:attrName>
                                        </p:attrNameLst>
                                      </p:cBhvr>
                                      <p:to>
                                        <p:strVal val="visible"/>
                                      </p:to>
                                    </p:set>
                                    <p:animEffect transition="in" filter="blinds(horizontal)">
                                      <p:cBhvr>
                                        <p:cTn id="22" dur="500"/>
                                        <p:tgtEl>
                                          <p:spTgt spid="717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7171">
                                            <p:txEl>
                                              <p:pRg st="4" end="4"/>
                                            </p:txEl>
                                          </p:spTgt>
                                        </p:tgtEl>
                                        <p:attrNameLst>
                                          <p:attrName>style.visibility</p:attrName>
                                        </p:attrNameLst>
                                      </p:cBhvr>
                                      <p:to>
                                        <p:strVal val="visible"/>
                                      </p:to>
                                    </p:set>
                                    <p:animEffect transition="in" filter="blinds(horizontal)">
                                      <p:cBhvr>
                                        <p:cTn id="27" dur="500"/>
                                        <p:tgtEl>
                                          <p:spTgt spid="7171">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7171">
                                            <p:txEl>
                                              <p:pRg st="5" end="5"/>
                                            </p:txEl>
                                          </p:spTgt>
                                        </p:tgtEl>
                                        <p:attrNameLst>
                                          <p:attrName>style.visibility</p:attrName>
                                        </p:attrNameLst>
                                      </p:cBhvr>
                                      <p:to>
                                        <p:strVal val="visible"/>
                                      </p:to>
                                    </p:set>
                                    <p:animEffect transition="in" filter="blinds(horizontal)">
                                      <p:cBhvr>
                                        <p:cTn id="32" dur="500"/>
                                        <p:tgtEl>
                                          <p:spTgt spid="717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idx="1"/>
          </p:nvPr>
        </p:nvSpPr>
        <p:spPr/>
        <p:txBody>
          <a:bodyPr/>
          <a:lstStyle/>
          <a:p>
            <a:pPr eaLnBrk="1" hangingPunct="1">
              <a:lnSpc>
                <a:spcPct val="80000"/>
              </a:lnSpc>
            </a:pPr>
            <a:r>
              <a:rPr lang="zh-CN" altLang="en-US" sz="2800" smtClean="0"/>
              <a:t>再次打开工作簿后，不能对工作簿的结构和窗口进行修改，即不能添加、删除工作表和改变工作表的窗口大小。</a:t>
            </a:r>
          </a:p>
          <a:p>
            <a:pPr eaLnBrk="1" hangingPunct="1">
              <a:lnSpc>
                <a:spcPct val="80000"/>
              </a:lnSpc>
            </a:pPr>
            <a:r>
              <a:rPr lang="zh-CN" altLang="en-US" sz="2800" smtClean="0"/>
              <a:t>②加密工作簿。在当前工作簿中，选择</a:t>
            </a:r>
            <a:r>
              <a:rPr lang="zh-CN" altLang="en-US" sz="2800" smtClean="0">
                <a:latin typeface="Arial" charset="0"/>
              </a:rPr>
              <a:t>“</a:t>
            </a:r>
            <a:r>
              <a:rPr lang="zh-CN" altLang="en-US" sz="2800" smtClean="0"/>
              <a:t>文件</a:t>
            </a:r>
            <a:r>
              <a:rPr lang="zh-CN" altLang="en-US" sz="2800" smtClean="0">
                <a:latin typeface="Arial" charset="0"/>
              </a:rPr>
              <a:t>”</a:t>
            </a:r>
            <a:r>
              <a:rPr lang="en-US" altLang="zh-CN" sz="2800" smtClean="0"/>
              <a:t>/</a:t>
            </a:r>
            <a:r>
              <a:rPr lang="en-US" altLang="zh-CN" sz="2800" smtClean="0">
                <a:latin typeface="Arial" charset="0"/>
              </a:rPr>
              <a:t>“</a:t>
            </a:r>
            <a:r>
              <a:rPr lang="zh-CN" altLang="en-US" sz="2800" smtClean="0"/>
              <a:t>信息</a:t>
            </a:r>
            <a:r>
              <a:rPr lang="zh-CN" altLang="en-US" sz="2800" smtClean="0">
                <a:latin typeface="Arial" charset="0"/>
              </a:rPr>
              <a:t>”</a:t>
            </a:r>
            <a:r>
              <a:rPr lang="en-US" altLang="zh-CN" sz="2800" smtClean="0"/>
              <a:t>/</a:t>
            </a:r>
            <a:r>
              <a:rPr lang="en-US" altLang="zh-CN" sz="2800" smtClean="0">
                <a:latin typeface="Arial" charset="0"/>
              </a:rPr>
              <a:t>“</a:t>
            </a:r>
            <a:r>
              <a:rPr lang="zh-CN" altLang="en-US" sz="2800" smtClean="0"/>
              <a:t>保护工作簿</a:t>
            </a:r>
            <a:r>
              <a:rPr lang="zh-CN" altLang="en-US" sz="2800" smtClean="0">
                <a:latin typeface="Arial" charset="0"/>
              </a:rPr>
              <a:t>”</a:t>
            </a:r>
            <a:r>
              <a:rPr lang="zh-CN" altLang="en-US" sz="2800" smtClean="0"/>
              <a:t>命令，如图</a:t>
            </a:r>
            <a:r>
              <a:rPr lang="en-US" altLang="zh-CN" sz="2800" smtClean="0"/>
              <a:t>4-45</a:t>
            </a:r>
            <a:r>
              <a:rPr lang="zh-CN" altLang="en-US" sz="2800" smtClean="0"/>
              <a:t>所示，在下拉列表中选择</a:t>
            </a:r>
            <a:r>
              <a:rPr lang="zh-CN" altLang="en-US" sz="2800" smtClean="0">
                <a:latin typeface="Arial" charset="0"/>
              </a:rPr>
              <a:t>“</a:t>
            </a:r>
            <a:r>
              <a:rPr lang="zh-CN" altLang="en-US" sz="2800" smtClean="0"/>
              <a:t>用密码进行加密</a:t>
            </a:r>
            <a:r>
              <a:rPr lang="zh-CN" altLang="en-US" sz="2800" smtClean="0">
                <a:latin typeface="Arial" charset="0"/>
              </a:rPr>
              <a:t>”</a:t>
            </a:r>
            <a:r>
              <a:rPr lang="zh-CN" altLang="en-US" sz="2800" smtClean="0"/>
              <a:t>命令，弹出如图</a:t>
            </a:r>
            <a:r>
              <a:rPr lang="en-US" altLang="zh-CN" sz="2800" smtClean="0"/>
              <a:t>4-46</a:t>
            </a:r>
            <a:r>
              <a:rPr lang="zh-CN" altLang="en-US" sz="2800" smtClean="0"/>
              <a:t>所示的</a:t>
            </a:r>
            <a:r>
              <a:rPr lang="zh-CN" altLang="en-US" sz="2800" smtClean="0">
                <a:latin typeface="Arial" charset="0"/>
              </a:rPr>
              <a:t>“</a:t>
            </a:r>
            <a:r>
              <a:rPr lang="zh-CN" altLang="en-US" sz="2800" smtClean="0"/>
              <a:t>加密文档</a:t>
            </a:r>
            <a:r>
              <a:rPr lang="zh-CN" altLang="en-US" sz="2800" smtClean="0">
                <a:latin typeface="Arial" charset="0"/>
              </a:rPr>
              <a:t>”</a:t>
            </a:r>
            <a:r>
              <a:rPr lang="zh-CN" altLang="en-US" sz="2800" smtClean="0"/>
              <a:t>对话框。在</a:t>
            </a:r>
            <a:r>
              <a:rPr lang="zh-CN" altLang="en-US" sz="2800" smtClean="0">
                <a:latin typeface="Arial" charset="0"/>
              </a:rPr>
              <a:t>“</a:t>
            </a:r>
            <a:r>
              <a:rPr lang="zh-CN" altLang="en-US" sz="2800" smtClean="0"/>
              <a:t>密码</a:t>
            </a:r>
            <a:r>
              <a:rPr lang="zh-CN" altLang="en-US" sz="2800" smtClean="0">
                <a:latin typeface="Arial" charset="0"/>
              </a:rPr>
              <a:t>”</a:t>
            </a:r>
            <a:r>
              <a:rPr lang="zh-CN" altLang="en-US" sz="2800" smtClean="0"/>
              <a:t>文本框中输入保护密码，单击</a:t>
            </a:r>
            <a:r>
              <a:rPr lang="zh-CN" altLang="en-US" sz="2800" smtClean="0">
                <a:latin typeface="Arial" charset="0"/>
              </a:rPr>
              <a:t>“</a:t>
            </a:r>
            <a:r>
              <a:rPr lang="zh-CN" altLang="en-US" sz="2800" smtClean="0"/>
              <a:t>确定</a:t>
            </a:r>
            <a:r>
              <a:rPr lang="zh-CN" altLang="en-US" sz="2800" smtClean="0">
                <a:latin typeface="Arial" charset="0"/>
              </a:rPr>
              <a:t>”</a:t>
            </a:r>
            <a:r>
              <a:rPr lang="zh-CN" altLang="en-US" sz="2800" smtClean="0"/>
              <a:t>按钮，会弹出</a:t>
            </a:r>
            <a:r>
              <a:rPr lang="zh-CN" altLang="en-US" sz="2800" smtClean="0">
                <a:latin typeface="Arial" charset="0"/>
              </a:rPr>
              <a:t>“</a:t>
            </a:r>
            <a:r>
              <a:rPr lang="zh-CN" altLang="en-US" sz="2800" smtClean="0"/>
              <a:t>确认密码</a:t>
            </a:r>
            <a:r>
              <a:rPr lang="zh-CN" altLang="en-US" sz="2800" smtClean="0">
                <a:latin typeface="Arial" charset="0"/>
              </a:rPr>
              <a:t>”</a:t>
            </a:r>
            <a:r>
              <a:rPr lang="zh-CN" altLang="en-US" sz="2800" smtClean="0"/>
              <a:t>对话框，再次输入相同的密码，保存工作簿即可设置完成，当关闭工作簿再次打开时，会弹出</a:t>
            </a:r>
            <a:r>
              <a:rPr lang="zh-CN" altLang="en-US" sz="2800" smtClean="0">
                <a:latin typeface="Arial" charset="0"/>
              </a:rPr>
              <a:t>“</a:t>
            </a:r>
            <a:r>
              <a:rPr lang="zh-CN" altLang="en-US" sz="2800" smtClean="0"/>
              <a:t>密码</a:t>
            </a:r>
            <a:r>
              <a:rPr lang="zh-CN" altLang="en-US" sz="2800" smtClean="0">
                <a:latin typeface="Arial" charset="0"/>
              </a:rPr>
              <a:t>”</a:t>
            </a:r>
            <a:r>
              <a:rPr lang="zh-CN" altLang="en-US" sz="2800" smtClean="0"/>
              <a:t>提示框，在输入正确的密码后，才能打开工作簿。</a:t>
            </a:r>
          </a:p>
        </p:txBody>
      </p:sp>
      <p:sp>
        <p:nvSpPr>
          <p:cNvPr id="62466"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8397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5A2388A6-ACAA-4457-BFD8-9A0676CFC7CC}" type="datetime1">
              <a:rPr lang="zh-CN" altLang="en-US"/>
              <a:pPr eaLnBrk="1" hangingPunct="1"/>
              <a:t>2014-11-17</a:t>
            </a:fld>
            <a:endParaRPr lang="en-US" altLang="zh-CN"/>
          </a:p>
        </p:txBody>
      </p:sp>
      <p:sp>
        <p:nvSpPr>
          <p:cNvPr id="8397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2467">
                                            <p:txEl>
                                              <p:pRg st="0" end="0"/>
                                            </p:txEl>
                                          </p:spTgt>
                                        </p:tgtEl>
                                        <p:attrNameLst>
                                          <p:attrName>style.visibility</p:attrName>
                                        </p:attrNameLst>
                                      </p:cBhvr>
                                      <p:to>
                                        <p:strVal val="visible"/>
                                      </p:to>
                                    </p:set>
                                    <p:animEffect transition="in" filter="blinds(horizontal)">
                                      <p:cBhvr>
                                        <p:cTn id="7" dur="500"/>
                                        <p:tgtEl>
                                          <p:spTgt spid="624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2467">
                                            <p:txEl>
                                              <p:pRg st="1" end="1"/>
                                            </p:txEl>
                                          </p:spTgt>
                                        </p:tgtEl>
                                        <p:attrNameLst>
                                          <p:attrName>style.visibility</p:attrName>
                                        </p:attrNameLst>
                                      </p:cBhvr>
                                      <p:to>
                                        <p:strVal val="visible"/>
                                      </p:to>
                                    </p:set>
                                    <p:animEffect transition="in" filter="blinds(horizontal)">
                                      <p:cBhvr>
                                        <p:cTn id="12" dur="500"/>
                                        <p:tgtEl>
                                          <p:spTgt spid="6246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1"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1700213"/>
            <a:ext cx="4149725" cy="4114800"/>
          </a:xfrm>
          <a:noFill/>
        </p:spPr>
      </p:pic>
      <p:sp>
        <p:nvSpPr>
          <p:cNvPr id="63490"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pic>
        <p:nvPicPr>
          <p:cNvPr id="63492"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200" y="1700213"/>
            <a:ext cx="5003800"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3" name="Rectangle 6"/>
          <p:cNvSpPr>
            <a:spLocks noChangeArrowheads="1"/>
          </p:cNvSpPr>
          <p:nvPr/>
        </p:nvSpPr>
        <p:spPr bwMode="auto">
          <a:xfrm>
            <a:off x="446088" y="6021388"/>
            <a:ext cx="869791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altLang="zh-CN"/>
              <a:t>   </a:t>
            </a:r>
            <a:r>
              <a:rPr lang="zh-CN" altLang="en-US"/>
              <a:t>图</a:t>
            </a:r>
            <a:r>
              <a:rPr lang="en-US" altLang="zh-CN"/>
              <a:t>4-45   </a:t>
            </a:r>
            <a:r>
              <a:rPr lang="zh-CN" altLang="en-US"/>
              <a:t>用密码进行加密                                           图</a:t>
            </a:r>
            <a:r>
              <a:rPr lang="en-US" altLang="zh-CN"/>
              <a:t>4-46   </a:t>
            </a:r>
            <a:r>
              <a:rPr lang="en-US" altLang="zh-CN">
                <a:latin typeface="Arial" charset="0"/>
              </a:rPr>
              <a:t>“</a:t>
            </a:r>
            <a:r>
              <a:rPr lang="zh-CN" altLang="en-US"/>
              <a:t>加密文档</a:t>
            </a:r>
            <a:r>
              <a:rPr lang="zh-CN" altLang="en-US">
                <a:latin typeface="Arial" charset="0"/>
              </a:rPr>
              <a:t>”</a:t>
            </a:r>
            <a:r>
              <a:rPr lang="zh-CN" altLang="en-US"/>
              <a:t>对话框 </a:t>
            </a:r>
          </a:p>
        </p:txBody>
      </p:sp>
      <p:sp>
        <p:nvSpPr>
          <p:cNvPr id="8499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390A8F58-64EA-4AF5-8194-F390DDE08435}" type="datetime1">
              <a:rPr lang="zh-CN" altLang="en-US"/>
              <a:pPr eaLnBrk="1" hangingPunct="1"/>
              <a:t>2014-11-17</a:t>
            </a:fld>
            <a:endParaRPr lang="en-US" altLang="zh-CN"/>
          </a:p>
        </p:txBody>
      </p:sp>
      <p:sp>
        <p:nvSpPr>
          <p:cNvPr id="8499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3491"/>
                                        </p:tgtEl>
                                        <p:attrNameLst>
                                          <p:attrName>style.visibility</p:attrName>
                                        </p:attrNameLst>
                                      </p:cBhvr>
                                      <p:to>
                                        <p:strVal val="visible"/>
                                      </p:to>
                                    </p:set>
                                    <p:animEffect transition="in" filter="blinds(horizontal)">
                                      <p:cBhvr>
                                        <p:cTn id="7" dur="500"/>
                                        <p:tgtEl>
                                          <p:spTgt spid="6349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3492"/>
                                        </p:tgtEl>
                                        <p:attrNameLst>
                                          <p:attrName>style.visibility</p:attrName>
                                        </p:attrNameLst>
                                      </p:cBhvr>
                                      <p:to>
                                        <p:strVal val="visible"/>
                                      </p:to>
                                    </p:set>
                                    <p:animEffect transition="in" filter="blinds(horizontal)">
                                      <p:cBhvr>
                                        <p:cTn id="12" dur="500"/>
                                        <p:tgtEl>
                                          <p:spTgt spid="6349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3493"/>
                                        </p:tgtEl>
                                        <p:attrNameLst>
                                          <p:attrName>style.visibility</p:attrName>
                                        </p:attrNameLst>
                                      </p:cBhvr>
                                      <p:to>
                                        <p:strVal val="visible"/>
                                      </p:to>
                                    </p:set>
                                    <p:animEffect transition="in" filter="blinds(horizontal)">
                                      <p:cBhvr>
                                        <p:cTn id="17" dur="500"/>
                                        <p:tgtEl>
                                          <p:spTgt spid="63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idx="1"/>
          </p:nvPr>
        </p:nvSpPr>
        <p:spPr/>
        <p:txBody>
          <a:bodyPr/>
          <a:lstStyle/>
          <a:p>
            <a:pPr eaLnBrk="1" hangingPunct="1">
              <a:lnSpc>
                <a:spcPct val="80000"/>
              </a:lnSpc>
            </a:pPr>
            <a:endParaRPr lang="en-US" altLang="zh-CN" sz="2400" smtClean="0"/>
          </a:p>
          <a:p>
            <a:pPr eaLnBrk="1" hangingPunct="1">
              <a:lnSpc>
                <a:spcPct val="80000"/>
              </a:lnSpc>
            </a:pPr>
            <a:r>
              <a:rPr lang="zh-CN" altLang="en-US" sz="2400" smtClean="0"/>
              <a:t>保护工作表功能可以实现对单元格、单元格格式、插入行</a:t>
            </a:r>
            <a:r>
              <a:rPr lang="en-US" altLang="zh-CN" sz="2400" smtClean="0"/>
              <a:t>/ </a:t>
            </a:r>
            <a:r>
              <a:rPr lang="zh-CN" altLang="en-US" sz="2400" smtClean="0"/>
              <a:t>列等操作的锁定，防止其他用户随意修改。打开工作表，选择</a:t>
            </a:r>
            <a:r>
              <a:rPr lang="zh-CN" altLang="en-US" sz="2400" smtClean="0">
                <a:latin typeface="Arial" charset="0"/>
              </a:rPr>
              <a:t>“</a:t>
            </a:r>
            <a:r>
              <a:rPr lang="zh-CN" altLang="en-US" sz="2400" smtClean="0"/>
              <a:t>审阅</a:t>
            </a:r>
            <a:r>
              <a:rPr lang="zh-CN" altLang="en-US" sz="2400" smtClean="0">
                <a:latin typeface="Arial" charset="0"/>
              </a:rPr>
              <a:t>”</a:t>
            </a:r>
            <a:r>
              <a:rPr lang="zh-CN" altLang="en-US" sz="2400" smtClean="0"/>
              <a:t>功能区</a:t>
            </a:r>
            <a:r>
              <a:rPr lang="en-US" altLang="zh-CN" sz="2400" smtClean="0"/>
              <a:t>/</a:t>
            </a:r>
            <a:r>
              <a:rPr lang="en-US" altLang="zh-CN" sz="2400" smtClean="0">
                <a:latin typeface="Arial" charset="0"/>
              </a:rPr>
              <a:t>“</a:t>
            </a:r>
            <a:r>
              <a:rPr lang="zh-CN" altLang="en-US" sz="2400" smtClean="0"/>
              <a:t>更改</a:t>
            </a:r>
            <a:r>
              <a:rPr lang="zh-CN" altLang="en-US" sz="2400" smtClean="0">
                <a:latin typeface="Arial" charset="0"/>
              </a:rPr>
              <a:t>”</a:t>
            </a:r>
            <a:r>
              <a:rPr lang="zh-CN" altLang="en-US" sz="2400" smtClean="0"/>
              <a:t>工具组</a:t>
            </a:r>
            <a:r>
              <a:rPr lang="en-US" altLang="zh-CN" sz="2400" smtClean="0"/>
              <a:t>/</a:t>
            </a:r>
            <a:r>
              <a:rPr lang="en-US" altLang="zh-CN" sz="2400" smtClean="0">
                <a:latin typeface="Arial" charset="0"/>
              </a:rPr>
              <a:t>“</a:t>
            </a:r>
            <a:r>
              <a:rPr lang="zh-CN" altLang="en-US" sz="2400" smtClean="0"/>
              <a:t>保护工作表</a:t>
            </a:r>
            <a:r>
              <a:rPr lang="zh-CN" altLang="en-US" sz="2400" smtClean="0">
                <a:latin typeface="Arial" charset="0"/>
              </a:rPr>
              <a:t>”</a:t>
            </a:r>
            <a:r>
              <a:rPr lang="zh-CN" altLang="en-US" sz="2400" smtClean="0"/>
              <a:t>命令，打开</a:t>
            </a:r>
            <a:r>
              <a:rPr lang="zh-CN" altLang="en-US" sz="2400" smtClean="0">
                <a:latin typeface="Arial" charset="0"/>
              </a:rPr>
              <a:t>“</a:t>
            </a:r>
            <a:r>
              <a:rPr lang="zh-CN" altLang="en-US" sz="2400" smtClean="0"/>
              <a:t>保护工作表</a:t>
            </a:r>
            <a:r>
              <a:rPr lang="zh-CN" altLang="en-US" sz="2400" smtClean="0">
                <a:latin typeface="Arial" charset="0"/>
              </a:rPr>
              <a:t>”</a:t>
            </a:r>
            <a:r>
              <a:rPr lang="zh-CN" altLang="en-US" sz="2400" smtClean="0"/>
              <a:t>对话框，如图</a:t>
            </a:r>
            <a:r>
              <a:rPr lang="en-US" altLang="zh-CN" sz="2400" smtClean="0"/>
              <a:t>4-47</a:t>
            </a:r>
            <a:r>
              <a:rPr lang="zh-CN" altLang="en-US" sz="2400" smtClean="0"/>
              <a:t>所示。</a:t>
            </a:r>
          </a:p>
          <a:p>
            <a:pPr eaLnBrk="1" hangingPunct="1">
              <a:lnSpc>
                <a:spcPct val="80000"/>
              </a:lnSpc>
            </a:pPr>
            <a:r>
              <a:rPr lang="zh-CN" altLang="en-US" sz="2400" smtClean="0"/>
              <a:t>在</a:t>
            </a:r>
            <a:r>
              <a:rPr lang="zh-CN" altLang="en-US" sz="2400" smtClean="0">
                <a:latin typeface="Arial" charset="0"/>
              </a:rPr>
              <a:t>“</a:t>
            </a:r>
            <a:r>
              <a:rPr lang="zh-CN" altLang="en-US" sz="2400" smtClean="0"/>
              <a:t>取消工作表保护时使用的密码</a:t>
            </a:r>
            <a:r>
              <a:rPr lang="zh-CN" altLang="en-US" sz="2400" smtClean="0">
                <a:latin typeface="Arial" charset="0"/>
              </a:rPr>
              <a:t>”</a:t>
            </a:r>
            <a:r>
              <a:rPr lang="zh-CN" altLang="en-US" sz="2400" smtClean="0"/>
              <a:t>文本框中输入工作表保护密码，在</a:t>
            </a:r>
            <a:r>
              <a:rPr lang="zh-CN" altLang="en-US" sz="2400" smtClean="0">
                <a:latin typeface="Arial" charset="0"/>
              </a:rPr>
              <a:t>“</a:t>
            </a:r>
            <a:r>
              <a:rPr lang="zh-CN" altLang="en-US" sz="2400" smtClean="0"/>
              <a:t>允许此工作表的所有用户进行</a:t>
            </a:r>
            <a:r>
              <a:rPr lang="zh-CN" altLang="en-US" sz="2400" smtClean="0">
                <a:latin typeface="Arial" charset="0"/>
              </a:rPr>
              <a:t>”</a:t>
            </a:r>
            <a:r>
              <a:rPr lang="zh-CN" altLang="en-US" sz="2400" smtClean="0"/>
              <a:t>列表框中根据需要勾选或取消复选框选项，单击</a:t>
            </a:r>
            <a:r>
              <a:rPr lang="zh-CN" altLang="en-US" sz="2400" smtClean="0">
                <a:latin typeface="Arial" charset="0"/>
              </a:rPr>
              <a:t>“</a:t>
            </a:r>
            <a:r>
              <a:rPr lang="zh-CN" altLang="en-US" sz="2400" smtClean="0"/>
              <a:t>确定</a:t>
            </a:r>
            <a:r>
              <a:rPr lang="zh-CN" altLang="en-US" sz="2400" smtClean="0">
                <a:latin typeface="Arial" charset="0"/>
              </a:rPr>
              <a:t>”</a:t>
            </a:r>
            <a:r>
              <a:rPr lang="zh-CN" altLang="en-US" sz="2400" smtClean="0"/>
              <a:t>按钮，在弹出的</a:t>
            </a:r>
            <a:r>
              <a:rPr lang="zh-CN" altLang="en-US" sz="2400" smtClean="0">
                <a:latin typeface="Arial" charset="0"/>
              </a:rPr>
              <a:t>“</a:t>
            </a:r>
            <a:r>
              <a:rPr lang="zh-CN" altLang="en-US" sz="2400" smtClean="0"/>
              <a:t>确认密码</a:t>
            </a:r>
            <a:r>
              <a:rPr lang="zh-CN" altLang="en-US" sz="2400" smtClean="0">
                <a:latin typeface="Arial" charset="0"/>
              </a:rPr>
              <a:t>”</a:t>
            </a:r>
            <a:r>
              <a:rPr lang="zh-CN" altLang="en-US" sz="2400" smtClean="0"/>
              <a:t>对话框中再次输入密码，单击</a:t>
            </a:r>
            <a:r>
              <a:rPr lang="zh-CN" altLang="en-US" sz="2400" smtClean="0">
                <a:latin typeface="Arial" charset="0"/>
              </a:rPr>
              <a:t>“</a:t>
            </a:r>
            <a:r>
              <a:rPr lang="zh-CN" altLang="en-US" sz="2400" smtClean="0"/>
              <a:t>确定</a:t>
            </a:r>
            <a:r>
              <a:rPr lang="zh-CN" altLang="en-US" sz="2400" smtClean="0">
                <a:latin typeface="Arial" charset="0"/>
              </a:rPr>
              <a:t>”</a:t>
            </a:r>
            <a:r>
              <a:rPr lang="zh-CN" altLang="en-US" sz="2400" smtClean="0"/>
              <a:t>按钮即可。</a:t>
            </a:r>
          </a:p>
          <a:p>
            <a:pPr eaLnBrk="1" hangingPunct="1">
              <a:lnSpc>
                <a:spcPct val="80000"/>
              </a:lnSpc>
            </a:pPr>
            <a:r>
              <a:rPr lang="zh-CN" altLang="en-US" sz="2400" smtClean="0"/>
              <a:t>当需要撤消工作表保护时，在</a:t>
            </a:r>
            <a:r>
              <a:rPr lang="zh-CN" altLang="en-US" sz="2400" smtClean="0">
                <a:latin typeface="Arial" charset="0"/>
              </a:rPr>
              <a:t>“</a:t>
            </a:r>
            <a:r>
              <a:rPr lang="zh-CN" altLang="en-US" sz="2400" smtClean="0"/>
              <a:t>审阅</a:t>
            </a:r>
            <a:r>
              <a:rPr lang="zh-CN" altLang="en-US" sz="2400" smtClean="0">
                <a:latin typeface="Arial" charset="0"/>
              </a:rPr>
              <a:t>”</a:t>
            </a:r>
            <a:r>
              <a:rPr lang="zh-CN" altLang="en-US" sz="2400" smtClean="0"/>
              <a:t>功能区</a:t>
            </a:r>
            <a:r>
              <a:rPr lang="en-US" altLang="zh-CN" sz="2400" smtClean="0"/>
              <a:t>/</a:t>
            </a:r>
            <a:r>
              <a:rPr lang="en-US" altLang="zh-CN" sz="2400" smtClean="0">
                <a:latin typeface="Arial" charset="0"/>
              </a:rPr>
              <a:t>“</a:t>
            </a:r>
            <a:r>
              <a:rPr lang="zh-CN" altLang="en-US" sz="2400" smtClean="0"/>
              <a:t>更改</a:t>
            </a:r>
            <a:r>
              <a:rPr lang="zh-CN" altLang="en-US" sz="2400" smtClean="0">
                <a:latin typeface="Arial" charset="0"/>
              </a:rPr>
              <a:t>”</a:t>
            </a:r>
            <a:r>
              <a:rPr lang="zh-CN" altLang="en-US" sz="2400" smtClean="0"/>
              <a:t>工具组</a:t>
            </a:r>
            <a:r>
              <a:rPr lang="en-US" altLang="zh-CN" sz="2400" smtClean="0"/>
              <a:t>/</a:t>
            </a:r>
            <a:r>
              <a:rPr lang="en-US" altLang="zh-CN" sz="2400" smtClean="0">
                <a:latin typeface="Arial" charset="0"/>
              </a:rPr>
              <a:t>“</a:t>
            </a:r>
            <a:r>
              <a:rPr lang="zh-CN" altLang="en-US" sz="2400" smtClean="0"/>
              <a:t>撤消工作表保护</a:t>
            </a:r>
            <a:r>
              <a:rPr lang="zh-CN" altLang="en-US" sz="2400" smtClean="0">
                <a:latin typeface="Arial" charset="0"/>
              </a:rPr>
              <a:t>”</a:t>
            </a:r>
            <a:r>
              <a:rPr lang="zh-CN" altLang="en-US" sz="2400" smtClean="0"/>
              <a:t>命令，在打开的</a:t>
            </a:r>
            <a:r>
              <a:rPr lang="zh-CN" altLang="en-US" sz="2400" smtClean="0">
                <a:latin typeface="Arial" charset="0"/>
              </a:rPr>
              <a:t>“</a:t>
            </a:r>
            <a:r>
              <a:rPr lang="zh-CN" altLang="en-US" sz="2400" smtClean="0"/>
              <a:t>撤消工作表保护</a:t>
            </a:r>
            <a:r>
              <a:rPr lang="zh-CN" altLang="en-US" sz="2400" smtClean="0">
                <a:latin typeface="Arial" charset="0"/>
              </a:rPr>
              <a:t>”</a:t>
            </a:r>
            <a:r>
              <a:rPr lang="zh-CN" altLang="en-US" sz="2400" smtClean="0"/>
              <a:t>对话框中输入当初设定的保护密码，单击</a:t>
            </a:r>
            <a:r>
              <a:rPr lang="zh-CN" altLang="en-US" sz="2400" smtClean="0">
                <a:latin typeface="Arial" charset="0"/>
              </a:rPr>
              <a:t>“</a:t>
            </a:r>
            <a:r>
              <a:rPr lang="zh-CN" altLang="en-US" sz="2400" smtClean="0"/>
              <a:t>确定</a:t>
            </a:r>
            <a:r>
              <a:rPr lang="zh-CN" altLang="en-US" sz="2400" smtClean="0">
                <a:latin typeface="Arial" charset="0"/>
              </a:rPr>
              <a:t>”</a:t>
            </a:r>
            <a:r>
              <a:rPr lang="zh-CN" altLang="en-US" sz="2400" smtClean="0"/>
              <a:t>按钮即可。</a:t>
            </a:r>
          </a:p>
        </p:txBody>
      </p:sp>
      <p:sp>
        <p:nvSpPr>
          <p:cNvPr id="64514" name="Rectangle 2"/>
          <p:cNvSpPr>
            <a:spLocks noGrp="1" noChangeArrowheads="1"/>
          </p:cNvSpPr>
          <p:nvPr>
            <p:ph type="title"/>
          </p:nvPr>
        </p:nvSpPr>
        <p:spPr/>
        <p:txBody>
          <a:bodyPr/>
          <a:lstStyle/>
          <a:p>
            <a:pPr eaLnBrk="1" fontAlgn="auto" hangingPunct="1">
              <a:spcAft>
                <a:spcPts val="0"/>
              </a:spcAft>
              <a:defRPr/>
            </a:pPr>
            <a:r>
              <a:rPr lang="zh-CN" altLang="en-US" smtClean="0"/>
              <a:t>（</a:t>
            </a:r>
            <a:r>
              <a:rPr lang="en-US" altLang="zh-CN" smtClean="0"/>
              <a:t>2</a:t>
            </a:r>
            <a:r>
              <a:rPr lang="zh-CN" altLang="en-US" smtClean="0"/>
              <a:t>）保护工作表</a:t>
            </a:r>
          </a:p>
        </p:txBody>
      </p:sp>
      <p:sp>
        <p:nvSpPr>
          <p:cNvPr id="8602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28730CD9-F9EB-4A5E-BC9B-D559BE80B610}" type="datetime1">
              <a:rPr lang="zh-CN" altLang="en-US"/>
              <a:pPr eaLnBrk="1" hangingPunct="1"/>
              <a:t>2014-11-17</a:t>
            </a:fld>
            <a:endParaRPr lang="en-US" altLang="zh-CN"/>
          </a:p>
        </p:txBody>
      </p:sp>
      <p:sp>
        <p:nvSpPr>
          <p:cNvPr id="8602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4515">
                                            <p:txEl>
                                              <p:pRg st="1" end="1"/>
                                            </p:txEl>
                                          </p:spTgt>
                                        </p:tgtEl>
                                        <p:attrNameLst>
                                          <p:attrName>style.visibility</p:attrName>
                                        </p:attrNameLst>
                                      </p:cBhvr>
                                      <p:to>
                                        <p:strVal val="visible"/>
                                      </p:to>
                                    </p:set>
                                    <p:animEffect transition="in" filter="blinds(horizontal)">
                                      <p:cBhvr>
                                        <p:cTn id="7" dur="500"/>
                                        <p:tgtEl>
                                          <p:spTgt spid="64515">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4515">
                                            <p:txEl>
                                              <p:pRg st="2" end="2"/>
                                            </p:txEl>
                                          </p:spTgt>
                                        </p:tgtEl>
                                        <p:attrNameLst>
                                          <p:attrName>style.visibility</p:attrName>
                                        </p:attrNameLst>
                                      </p:cBhvr>
                                      <p:to>
                                        <p:strVal val="visible"/>
                                      </p:to>
                                    </p:set>
                                    <p:animEffect transition="in" filter="blinds(horizontal)">
                                      <p:cBhvr>
                                        <p:cTn id="12" dur="500"/>
                                        <p:tgtEl>
                                          <p:spTgt spid="64515">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4515">
                                            <p:txEl>
                                              <p:pRg st="3" end="3"/>
                                            </p:txEl>
                                          </p:spTgt>
                                        </p:tgtEl>
                                        <p:attrNameLst>
                                          <p:attrName>style.visibility</p:attrName>
                                        </p:attrNameLst>
                                      </p:cBhvr>
                                      <p:to>
                                        <p:strVal val="visible"/>
                                      </p:to>
                                    </p:set>
                                    <p:animEffect transition="in" filter="blinds(horizontal)">
                                      <p:cBhvr>
                                        <p:cTn id="17" dur="500"/>
                                        <p:tgtEl>
                                          <p:spTgt spid="645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9"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27088" y="1484313"/>
            <a:ext cx="3744912" cy="4321175"/>
          </a:xfrm>
          <a:noFill/>
        </p:spPr>
      </p:pic>
      <p:sp>
        <p:nvSpPr>
          <p:cNvPr id="65538"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pic>
        <p:nvPicPr>
          <p:cNvPr id="65540"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463" y="2205038"/>
            <a:ext cx="4283075" cy="232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1" name="Rectangle 6"/>
          <p:cNvSpPr>
            <a:spLocks noChangeArrowheads="1"/>
          </p:cNvSpPr>
          <p:nvPr/>
        </p:nvSpPr>
        <p:spPr bwMode="auto">
          <a:xfrm>
            <a:off x="468313" y="6264275"/>
            <a:ext cx="7740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r>
              <a:rPr lang="zh-CN" altLang="en-US"/>
              <a:t>图</a:t>
            </a:r>
            <a:r>
              <a:rPr lang="en-US" altLang="zh-CN"/>
              <a:t>4-47   </a:t>
            </a:r>
            <a:r>
              <a:rPr lang="en-US" altLang="zh-CN">
                <a:latin typeface="Arial" charset="0"/>
              </a:rPr>
              <a:t>“</a:t>
            </a:r>
            <a:r>
              <a:rPr lang="zh-CN" altLang="en-US"/>
              <a:t>保护工作表</a:t>
            </a:r>
            <a:r>
              <a:rPr lang="zh-CN" altLang="en-US">
                <a:latin typeface="Arial" charset="0"/>
              </a:rPr>
              <a:t>”</a:t>
            </a:r>
            <a:r>
              <a:rPr lang="zh-CN" altLang="en-US"/>
              <a:t>对话框图                                  </a:t>
            </a:r>
            <a:r>
              <a:rPr lang="en-US" altLang="zh-CN"/>
              <a:t>4-48 </a:t>
            </a:r>
            <a:r>
              <a:rPr lang="zh-CN" altLang="en-US"/>
              <a:t>设置行高</a:t>
            </a:r>
          </a:p>
        </p:txBody>
      </p:sp>
      <p:sp>
        <p:nvSpPr>
          <p:cNvPr id="8704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02A63371-9E2D-4F64-93FC-6FADA8E89632}" type="datetime1">
              <a:rPr lang="zh-CN" altLang="en-US"/>
              <a:pPr eaLnBrk="1" hangingPunct="1"/>
              <a:t>2014-11-17</a:t>
            </a:fld>
            <a:endParaRPr lang="en-US" altLang="zh-CN"/>
          </a:p>
        </p:txBody>
      </p:sp>
      <p:sp>
        <p:nvSpPr>
          <p:cNvPr id="8704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5539"/>
                                        </p:tgtEl>
                                        <p:attrNameLst>
                                          <p:attrName>style.visibility</p:attrName>
                                        </p:attrNameLst>
                                      </p:cBhvr>
                                      <p:to>
                                        <p:strVal val="visible"/>
                                      </p:to>
                                    </p:set>
                                    <p:animEffect transition="in" filter="blinds(horizontal)">
                                      <p:cBhvr>
                                        <p:cTn id="7" dur="500"/>
                                        <p:tgtEl>
                                          <p:spTgt spid="655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5540"/>
                                        </p:tgtEl>
                                        <p:attrNameLst>
                                          <p:attrName>style.visibility</p:attrName>
                                        </p:attrNameLst>
                                      </p:cBhvr>
                                      <p:to>
                                        <p:strVal val="visible"/>
                                      </p:to>
                                    </p:set>
                                    <p:animEffect transition="in" filter="blinds(horizontal)">
                                      <p:cBhvr>
                                        <p:cTn id="12" dur="500"/>
                                        <p:tgtEl>
                                          <p:spTgt spid="6554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5541"/>
                                        </p:tgtEl>
                                        <p:attrNameLst>
                                          <p:attrName>style.visibility</p:attrName>
                                        </p:attrNameLst>
                                      </p:cBhvr>
                                      <p:to>
                                        <p:strVal val="visible"/>
                                      </p:to>
                                    </p:set>
                                    <p:animEffect transition="in" filter="blinds(horizontal)">
                                      <p:cBhvr>
                                        <p:cTn id="17" dur="500"/>
                                        <p:tgtEl>
                                          <p:spTgt spid="655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idx="1"/>
          </p:nvPr>
        </p:nvSpPr>
        <p:spPr/>
        <p:txBody>
          <a:bodyPr/>
          <a:lstStyle/>
          <a:p>
            <a:pPr eaLnBrk="1" hangingPunct="1">
              <a:lnSpc>
                <a:spcPct val="90000"/>
              </a:lnSpc>
            </a:pPr>
            <a:r>
              <a:rPr lang="zh-CN" altLang="en-US" sz="2800" smtClean="0"/>
              <a:t>行高和列宽的调整方法一般有三种：</a:t>
            </a:r>
          </a:p>
          <a:p>
            <a:pPr eaLnBrk="1" hangingPunct="1">
              <a:lnSpc>
                <a:spcPct val="90000"/>
              </a:lnSpc>
            </a:pPr>
            <a:r>
              <a:rPr lang="zh-CN" altLang="en-US" sz="2800" smtClean="0"/>
              <a:t>（</a:t>
            </a:r>
            <a:r>
              <a:rPr lang="en-US" altLang="zh-CN" sz="2800" smtClean="0"/>
              <a:t>1</a:t>
            </a:r>
            <a:r>
              <a:rPr lang="zh-CN" altLang="en-US" sz="2800" smtClean="0"/>
              <a:t>）直接拖动行列之间的分隔线来调整。</a:t>
            </a:r>
          </a:p>
          <a:p>
            <a:pPr eaLnBrk="1" hangingPunct="1">
              <a:lnSpc>
                <a:spcPct val="90000"/>
              </a:lnSpc>
            </a:pPr>
            <a:r>
              <a:rPr lang="zh-CN" altLang="en-US" sz="2800" smtClean="0"/>
              <a:t>（</a:t>
            </a:r>
            <a:r>
              <a:rPr lang="en-US" altLang="zh-CN" sz="2800" smtClean="0"/>
              <a:t>2</a:t>
            </a:r>
            <a:r>
              <a:rPr lang="zh-CN" altLang="en-US" sz="2800" smtClean="0"/>
              <a:t>）选中要调整行高和列宽的行或列，单击右键，在快捷菜单中选择</a:t>
            </a:r>
            <a:r>
              <a:rPr lang="zh-CN" altLang="en-US" sz="2800" smtClean="0">
                <a:latin typeface="Arial" charset="0"/>
              </a:rPr>
              <a:t>“</a:t>
            </a:r>
            <a:r>
              <a:rPr lang="zh-CN" altLang="en-US" sz="2800" smtClean="0"/>
              <a:t>行高</a:t>
            </a:r>
            <a:r>
              <a:rPr lang="zh-CN" altLang="en-US" sz="2800" smtClean="0">
                <a:latin typeface="Arial" charset="0"/>
              </a:rPr>
              <a:t>”</a:t>
            </a:r>
            <a:r>
              <a:rPr lang="zh-CN" altLang="en-US" sz="2800" smtClean="0"/>
              <a:t>或</a:t>
            </a:r>
            <a:r>
              <a:rPr lang="zh-CN" altLang="en-US" sz="2800" smtClean="0">
                <a:latin typeface="Arial" charset="0"/>
              </a:rPr>
              <a:t>“</a:t>
            </a:r>
            <a:r>
              <a:rPr lang="zh-CN" altLang="en-US" sz="2800" smtClean="0"/>
              <a:t>列宽</a:t>
            </a:r>
            <a:r>
              <a:rPr lang="zh-CN" altLang="en-US" sz="2800" smtClean="0">
                <a:latin typeface="Arial" charset="0"/>
              </a:rPr>
              <a:t>”</a:t>
            </a:r>
            <a:r>
              <a:rPr lang="zh-CN" altLang="en-US" sz="2800" smtClean="0"/>
              <a:t>，在打开的行高或列宽的对话框中输入具体的值，如图</a:t>
            </a:r>
            <a:r>
              <a:rPr lang="en-US" altLang="zh-CN" sz="2800" smtClean="0"/>
              <a:t>4-48</a:t>
            </a:r>
            <a:r>
              <a:rPr lang="zh-CN" altLang="en-US" sz="2800" smtClean="0"/>
              <a:t>所示。</a:t>
            </a:r>
          </a:p>
          <a:p>
            <a:pPr eaLnBrk="1" hangingPunct="1">
              <a:lnSpc>
                <a:spcPct val="90000"/>
              </a:lnSpc>
            </a:pPr>
            <a:r>
              <a:rPr lang="zh-CN" altLang="en-US" sz="2800" smtClean="0"/>
              <a:t>（</a:t>
            </a:r>
            <a:r>
              <a:rPr lang="en-US" altLang="zh-CN" sz="2800" smtClean="0"/>
              <a:t>3</a:t>
            </a:r>
            <a:r>
              <a:rPr lang="zh-CN" altLang="en-US" sz="2800" smtClean="0"/>
              <a:t>）在列（行）标上的列－列（行－行）之间双击，可以将前一列（行）的列宽（行高）调整到合适的尺寸。</a:t>
            </a:r>
          </a:p>
        </p:txBody>
      </p:sp>
      <p:sp>
        <p:nvSpPr>
          <p:cNvPr id="66562" name="Rectangle 2"/>
          <p:cNvSpPr>
            <a:spLocks noGrp="1" noChangeArrowheads="1"/>
          </p:cNvSpPr>
          <p:nvPr>
            <p:ph type="title"/>
          </p:nvPr>
        </p:nvSpPr>
        <p:spPr/>
        <p:txBody>
          <a:bodyPr/>
          <a:lstStyle/>
          <a:p>
            <a:pPr eaLnBrk="1" fontAlgn="auto" hangingPunct="1">
              <a:spcAft>
                <a:spcPts val="0"/>
              </a:spcAft>
              <a:defRPr/>
            </a:pPr>
            <a:r>
              <a:rPr lang="en-US" altLang="zh-CN" sz="4000" smtClean="0"/>
              <a:t>4</a:t>
            </a:r>
            <a:r>
              <a:rPr lang="zh-CN" altLang="en-US" sz="4000" smtClean="0"/>
              <a:t>．行高和列宽的调整</a:t>
            </a:r>
            <a:br>
              <a:rPr lang="zh-CN" altLang="en-US" sz="4000" smtClean="0"/>
            </a:br>
            <a:endParaRPr lang="zh-CN" altLang="en-US" sz="4000" smtClean="0"/>
          </a:p>
        </p:txBody>
      </p:sp>
      <p:sp>
        <p:nvSpPr>
          <p:cNvPr id="8806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0C19368D-5B78-4433-9F82-9C24614CAEC8}" type="datetime1">
              <a:rPr lang="zh-CN" altLang="en-US"/>
              <a:pPr eaLnBrk="1" hangingPunct="1"/>
              <a:t>2014-11-17</a:t>
            </a:fld>
            <a:endParaRPr lang="en-US" altLang="zh-CN"/>
          </a:p>
        </p:txBody>
      </p:sp>
      <p:sp>
        <p:nvSpPr>
          <p:cNvPr id="8806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6563">
                                            <p:txEl>
                                              <p:pRg st="0" end="0"/>
                                            </p:txEl>
                                          </p:spTgt>
                                        </p:tgtEl>
                                        <p:attrNameLst>
                                          <p:attrName>style.visibility</p:attrName>
                                        </p:attrNameLst>
                                      </p:cBhvr>
                                      <p:to>
                                        <p:strVal val="visible"/>
                                      </p:to>
                                    </p:set>
                                    <p:animEffect transition="in" filter="blinds(horizontal)">
                                      <p:cBhvr>
                                        <p:cTn id="7" dur="500"/>
                                        <p:tgtEl>
                                          <p:spTgt spid="665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6563">
                                            <p:txEl>
                                              <p:pRg st="1" end="1"/>
                                            </p:txEl>
                                          </p:spTgt>
                                        </p:tgtEl>
                                        <p:attrNameLst>
                                          <p:attrName>style.visibility</p:attrName>
                                        </p:attrNameLst>
                                      </p:cBhvr>
                                      <p:to>
                                        <p:strVal val="visible"/>
                                      </p:to>
                                    </p:set>
                                    <p:animEffect transition="in" filter="blinds(horizontal)">
                                      <p:cBhvr>
                                        <p:cTn id="12" dur="500"/>
                                        <p:tgtEl>
                                          <p:spTgt spid="6656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6563">
                                            <p:txEl>
                                              <p:pRg st="2" end="2"/>
                                            </p:txEl>
                                          </p:spTgt>
                                        </p:tgtEl>
                                        <p:attrNameLst>
                                          <p:attrName>style.visibility</p:attrName>
                                        </p:attrNameLst>
                                      </p:cBhvr>
                                      <p:to>
                                        <p:strVal val="visible"/>
                                      </p:to>
                                    </p:set>
                                    <p:animEffect transition="in" filter="blinds(horizontal)">
                                      <p:cBhvr>
                                        <p:cTn id="17" dur="500"/>
                                        <p:tgtEl>
                                          <p:spTgt spid="6656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6563">
                                            <p:txEl>
                                              <p:pRg st="3" end="3"/>
                                            </p:txEl>
                                          </p:spTgt>
                                        </p:tgtEl>
                                        <p:attrNameLst>
                                          <p:attrName>style.visibility</p:attrName>
                                        </p:attrNameLst>
                                      </p:cBhvr>
                                      <p:to>
                                        <p:strVal val="visible"/>
                                      </p:to>
                                    </p:set>
                                    <p:animEffect transition="in" filter="blinds(horizontal)">
                                      <p:cBhvr>
                                        <p:cTn id="22" dur="500"/>
                                        <p:tgtEl>
                                          <p:spTgt spid="6656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noChangeArrowheads="1"/>
          </p:cNvSpPr>
          <p:nvPr>
            <p:ph idx="1"/>
          </p:nvPr>
        </p:nvSpPr>
        <p:spPr/>
        <p:txBody>
          <a:bodyPr/>
          <a:lstStyle/>
          <a:p>
            <a:pPr eaLnBrk="1" hangingPunct="1"/>
            <a:r>
              <a:rPr lang="en-US" altLang="zh-CN" smtClean="0"/>
              <a:t>Excel</a:t>
            </a:r>
            <a:r>
              <a:rPr lang="zh-CN" altLang="en-US" smtClean="0"/>
              <a:t>的单元格格式包括很多项，有数字、对齐、字体、边框、填充、保护等。在单元格中右击，选择</a:t>
            </a:r>
            <a:r>
              <a:rPr lang="zh-CN" altLang="en-US" smtClean="0">
                <a:latin typeface="Arial" charset="0"/>
              </a:rPr>
              <a:t>“</a:t>
            </a:r>
            <a:r>
              <a:rPr lang="zh-CN" altLang="en-US" smtClean="0"/>
              <a:t>设置单元格格式</a:t>
            </a:r>
            <a:r>
              <a:rPr lang="zh-CN" altLang="en-US" smtClean="0">
                <a:latin typeface="Arial" charset="0"/>
              </a:rPr>
              <a:t>”</a:t>
            </a:r>
            <a:r>
              <a:rPr lang="zh-CN" altLang="en-US" smtClean="0"/>
              <a:t>命令，即弹出</a:t>
            </a:r>
            <a:r>
              <a:rPr lang="zh-CN" altLang="en-US" smtClean="0">
                <a:latin typeface="Arial" charset="0"/>
              </a:rPr>
              <a:t>“</a:t>
            </a:r>
            <a:r>
              <a:rPr lang="zh-CN" altLang="en-US" smtClean="0"/>
              <a:t>设置单元格格式</a:t>
            </a:r>
            <a:r>
              <a:rPr lang="zh-CN" altLang="en-US" smtClean="0">
                <a:latin typeface="Arial" charset="0"/>
              </a:rPr>
              <a:t>”</a:t>
            </a:r>
            <a:r>
              <a:rPr lang="zh-CN" altLang="en-US" smtClean="0"/>
              <a:t>对话框，如图</a:t>
            </a:r>
            <a:r>
              <a:rPr lang="en-US" altLang="zh-CN" smtClean="0"/>
              <a:t>4-49</a:t>
            </a:r>
            <a:r>
              <a:rPr lang="zh-CN" altLang="en-US" smtClean="0"/>
              <a:t>所示。</a:t>
            </a:r>
          </a:p>
        </p:txBody>
      </p:sp>
      <p:sp>
        <p:nvSpPr>
          <p:cNvPr id="67586" name="Rectangle 2"/>
          <p:cNvSpPr>
            <a:spLocks noGrp="1" noChangeArrowheads="1"/>
          </p:cNvSpPr>
          <p:nvPr>
            <p:ph type="title"/>
          </p:nvPr>
        </p:nvSpPr>
        <p:spPr/>
        <p:txBody>
          <a:bodyPr/>
          <a:lstStyle/>
          <a:p>
            <a:pPr eaLnBrk="1" fontAlgn="auto" hangingPunct="1">
              <a:spcAft>
                <a:spcPts val="0"/>
              </a:spcAft>
              <a:defRPr/>
            </a:pPr>
            <a:r>
              <a:rPr lang="en-US" altLang="zh-CN" sz="4000" smtClean="0"/>
              <a:t>5</a:t>
            </a:r>
            <a:r>
              <a:rPr lang="zh-CN" altLang="en-US" sz="4000" smtClean="0"/>
              <a:t>．设置单元格格式</a:t>
            </a:r>
            <a:br>
              <a:rPr lang="zh-CN" altLang="en-US" sz="4000" smtClean="0"/>
            </a:br>
            <a:endParaRPr lang="zh-CN" altLang="en-US" sz="4000" smtClean="0"/>
          </a:p>
        </p:txBody>
      </p:sp>
      <p:pic>
        <p:nvPicPr>
          <p:cNvPr id="6758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2350" y="3644900"/>
            <a:ext cx="4249738"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3"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4E957693-BF28-4063-A8E8-962E4E92122A}" type="datetime1">
              <a:rPr lang="zh-CN" altLang="en-US"/>
              <a:pPr eaLnBrk="1" hangingPunct="1"/>
              <a:t>2014-11-17</a:t>
            </a:fld>
            <a:endParaRPr lang="en-US" altLang="zh-CN"/>
          </a:p>
        </p:txBody>
      </p:sp>
      <p:sp>
        <p:nvSpPr>
          <p:cNvPr id="89094"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7587">
                                            <p:txEl>
                                              <p:pRg st="0" end="0"/>
                                            </p:txEl>
                                          </p:spTgt>
                                        </p:tgtEl>
                                        <p:attrNameLst>
                                          <p:attrName>style.visibility</p:attrName>
                                        </p:attrNameLst>
                                      </p:cBhvr>
                                      <p:to>
                                        <p:strVal val="visible"/>
                                      </p:to>
                                    </p:set>
                                    <p:animEffect transition="in" filter="blinds(horizontal)">
                                      <p:cBhvr>
                                        <p:cTn id="7" dur="500"/>
                                        <p:tgtEl>
                                          <p:spTgt spid="675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7588"/>
                                        </p:tgtEl>
                                        <p:attrNameLst>
                                          <p:attrName>style.visibility</p:attrName>
                                        </p:attrNameLst>
                                      </p:cBhvr>
                                      <p:to>
                                        <p:strVal val="visible"/>
                                      </p:to>
                                    </p:set>
                                    <p:animEffect transition="in" filter="blinds(horizontal)">
                                      <p:cBhvr>
                                        <p:cTn id="12" dur="500"/>
                                        <p:tgtEl>
                                          <p:spTgt spid="675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3"/>
          <p:cNvSpPr>
            <a:spLocks noGrp="1" noChangeArrowheads="1"/>
          </p:cNvSpPr>
          <p:nvPr>
            <p:ph idx="1"/>
          </p:nvPr>
        </p:nvSpPr>
        <p:spPr/>
        <p:txBody>
          <a:bodyPr/>
          <a:lstStyle/>
          <a:p>
            <a:pPr eaLnBrk="1" hangingPunct="1">
              <a:lnSpc>
                <a:spcPct val="80000"/>
              </a:lnSpc>
            </a:pPr>
            <a:r>
              <a:rPr lang="zh-CN" altLang="en-US" sz="2800" smtClean="0"/>
              <a:t>利用</a:t>
            </a:r>
            <a:r>
              <a:rPr lang="en-US" altLang="zh-CN" sz="2800" smtClean="0"/>
              <a:t>Excel </a:t>
            </a:r>
            <a:r>
              <a:rPr lang="zh-CN" altLang="en-US" sz="2800" smtClean="0"/>
              <a:t>提供的套用表格格式或样式功能可以快速设置表格的格式，为用户节省大量的时间，制作出优美的报表。</a:t>
            </a:r>
            <a:r>
              <a:rPr lang="en-US" altLang="zh-CN" sz="2800" smtClean="0"/>
              <a:t>Excel 2010</a:t>
            </a:r>
            <a:r>
              <a:rPr lang="zh-CN" altLang="en-US" sz="2800" smtClean="0"/>
              <a:t>共提供了几十种不同的工作表格式，其使用步骤如下：</a:t>
            </a:r>
          </a:p>
          <a:p>
            <a:pPr eaLnBrk="1" hangingPunct="1">
              <a:lnSpc>
                <a:spcPct val="80000"/>
              </a:lnSpc>
            </a:pPr>
            <a:r>
              <a:rPr lang="zh-CN" altLang="en-US" sz="2800" smtClean="0"/>
              <a:t>（</a:t>
            </a:r>
            <a:r>
              <a:rPr lang="en-US" altLang="zh-CN" sz="2800" smtClean="0"/>
              <a:t>1</a:t>
            </a:r>
            <a:r>
              <a:rPr lang="zh-CN" altLang="en-US" sz="2800" smtClean="0"/>
              <a:t>）在工作表中选择需要设置样式的单元格区域。</a:t>
            </a:r>
          </a:p>
          <a:p>
            <a:pPr eaLnBrk="1" hangingPunct="1">
              <a:lnSpc>
                <a:spcPct val="80000"/>
              </a:lnSpc>
            </a:pPr>
            <a:r>
              <a:rPr lang="zh-CN" altLang="en-US" sz="2800" smtClean="0"/>
              <a:t>（</a:t>
            </a:r>
            <a:r>
              <a:rPr lang="en-US" altLang="zh-CN" sz="2800" smtClean="0"/>
              <a:t>2</a:t>
            </a:r>
            <a:r>
              <a:rPr lang="zh-CN" altLang="en-US" sz="2800" smtClean="0"/>
              <a:t>）选择</a:t>
            </a:r>
            <a:r>
              <a:rPr lang="zh-CN" altLang="en-US" sz="2800" smtClean="0">
                <a:latin typeface="Arial" charset="0"/>
              </a:rPr>
              <a:t>“</a:t>
            </a:r>
            <a:r>
              <a:rPr lang="zh-CN" altLang="en-US" sz="2800" smtClean="0"/>
              <a:t>开始</a:t>
            </a:r>
            <a:r>
              <a:rPr lang="zh-CN" altLang="en-US" sz="2800" smtClean="0">
                <a:latin typeface="Arial" charset="0"/>
              </a:rPr>
              <a:t>”</a:t>
            </a:r>
            <a:r>
              <a:rPr lang="zh-CN" altLang="en-US" sz="2800" smtClean="0"/>
              <a:t>功能区</a:t>
            </a:r>
            <a:r>
              <a:rPr lang="en-US" altLang="zh-CN" sz="2800" smtClean="0"/>
              <a:t>/</a:t>
            </a:r>
            <a:r>
              <a:rPr lang="en-US" altLang="zh-CN" sz="2800" smtClean="0">
                <a:latin typeface="Arial" charset="0"/>
              </a:rPr>
              <a:t>“</a:t>
            </a:r>
            <a:r>
              <a:rPr lang="zh-CN" altLang="en-US" sz="2800" smtClean="0"/>
              <a:t>样式</a:t>
            </a:r>
            <a:r>
              <a:rPr lang="zh-CN" altLang="en-US" sz="2800" smtClean="0">
                <a:latin typeface="Arial" charset="0"/>
              </a:rPr>
              <a:t>”</a:t>
            </a:r>
            <a:r>
              <a:rPr lang="zh-CN" altLang="en-US" sz="2800" smtClean="0"/>
              <a:t>工具组</a:t>
            </a:r>
            <a:r>
              <a:rPr lang="en-US" altLang="zh-CN" sz="2800" smtClean="0"/>
              <a:t>/</a:t>
            </a:r>
            <a:r>
              <a:rPr lang="en-US" altLang="zh-CN" sz="2800" smtClean="0">
                <a:latin typeface="Arial" charset="0"/>
              </a:rPr>
              <a:t>“</a:t>
            </a:r>
            <a:r>
              <a:rPr lang="zh-CN" altLang="en-US" sz="2800" smtClean="0"/>
              <a:t>套用表格格式</a:t>
            </a:r>
            <a:r>
              <a:rPr lang="zh-CN" altLang="en-US" sz="2800" smtClean="0">
                <a:latin typeface="Arial" charset="0"/>
              </a:rPr>
              <a:t>”</a:t>
            </a:r>
            <a:r>
              <a:rPr lang="zh-CN" altLang="en-US" sz="2800" smtClean="0"/>
              <a:t>命令，在打开如图</a:t>
            </a:r>
            <a:r>
              <a:rPr lang="en-US" altLang="zh-CN" sz="2800" smtClean="0"/>
              <a:t>4-50</a:t>
            </a:r>
            <a:r>
              <a:rPr lang="zh-CN" altLang="en-US" sz="2800" smtClean="0"/>
              <a:t>所示的</a:t>
            </a:r>
            <a:r>
              <a:rPr lang="zh-CN" altLang="en-US" sz="2800" smtClean="0">
                <a:latin typeface="Arial" charset="0"/>
              </a:rPr>
              <a:t>“</a:t>
            </a:r>
            <a:r>
              <a:rPr lang="zh-CN" altLang="en-US" sz="2800" smtClean="0"/>
              <a:t>套用表格格式</a:t>
            </a:r>
            <a:r>
              <a:rPr lang="zh-CN" altLang="en-US" sz="2800" smtClean="0">
                <a:latin typeface="Arial" charset="0"/>
              </a:rPr>
              <a:t>”</a:t>
            </a:r>
            <a:r>
              <a:rPr lang="zh-CN" altLang="en-US" sz="2800" smtClean="0"/>
              <a:t>下拉列表中选择一种需要的表格样式，此时会弹出一个对话框，如图</a:t>
            </a:r>
            <a:r>
              <a:rPr lang="en-US" altLang="zh-CN" sz="2800" smtClean="0"/>
              <a:t>4-51</a:t>
            </a:r>
            <a:r>
              <a:rPr lang="zh-CN" altLang="en-US" sz="2800" smtClean="0"/>
              <a:t>所示，让用户选择数据区域以及标题行，确定后会套用之前选择的样式。</a:t>
            </a:r>
          </a:p>
        </p:txBody>
      </p:sp>
      <p:sp>
        <p:nvSpPr>
          <p:cNvPr id="68610" name="Rectangle 2"/>
          <p:cNvSpPr>
            <a:spLocks noGrp="1" noChangeArrowheads="1"/>
          </p:cNvSpPr>
          <p:nvPr>
            <p:ph type="title"/>
          </p:nvPr>
        </p:nvSpPr>
        <p:spPr/>
        <p:txBody>
          <a:bodyPr/>
          <a:lstStyle/>
          <a:p>
            <a:pPr eaLnBrk="1" fontAlgn="auto" hangingPunct="1">
              <a:spcAft>
                <a:spcPts val="0"/>
              </a:spcAft>
              <a:defRPr/>
            </a:pPr>
            <a:r>
              <a:rPr lang="en-US" altLang="zh-CN" sz="4000" smtClean="0"/>
              <a:t>6</a:t>
            </a:r>
            <a:r>
              <a:rPr lang="zh-CN" altLang="en-US" sz="4000" smtClean="0"/>
              <a:t>．自动套用格式和样式</a:t>
            </a:r>
            <a:br>
              <a:rPr lang="zh-CN" altLang="en-US" sz="4000" smtClean="0"/>
            </a:br>
            <a:endParaRPr lang="zh-CN" altLang="en-US" sz="4000" smtClean="0"/>
          </a:p>
        </p:txBody>
      </p:sp>
      <p:sp>
        <p:nvSpPr>
          <p:cNvPr id="9011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DD6BF008-B417-4431-9993-F2D56DC5D3EB}" type="datetime1">
              <a:rPr lang="zh-CN" altLang="en-US"/>
              <a:pPr eaLnBrk="1" hangingPunct="1"/>
              <a:t>2014-11-17</a:t>
            </a:fld>
            <a:endParaRPr lang="en-US" altLang="zh-CN"/>
          </a:p>
        </p:txBody>
      </p:sp>
      <p:sp>
        <p:nvSpPr>
          <p:cNvPr id="9011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Effect transition="in" filter="blinds(horizontal)">
                                      <p:cBhvr>
                                        <p:cTn id="7" dur="500"/>
                                        <p:tgtEl>
                                          <p:spTgt spid="686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8611">
                                            <p:txEl>
                                              <p:pRg st="1" end="1"/>
                                            </p:txEl>
                                          </p:spTgt>
                                        </p:tgtEl>
                                        <p:attrNameLst>
                                          <p:attrName>style.visibility</p:attrName>
                                        </p:attrNameLst>
                                      </p:cBhvr>
                                      <p:to>
                                        <p:strVal val="visible"/>
                                      </p:to>
                                    </p:set>
                                    <p:animEffect transition="in" filter="blinds(horizontal)">
                                      <p:cBhvr>
                                        <p:cTn id="12" dur="500"/>
                                        <p:tgtEl>
                                          <p:spTgt spid="6861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8611">
                                            <p:txEl>
                                              <p:pRg st="2" end="2"/>
                                            </p:txEl>
                                          </p:spTgt>
                                        </p:tgtEl>
                                        <p:attrNameLst>
                                          <p:attrName>style.visibility</p:attrName>
                                        </p:attrNameLst>
                                      </p:cBhvr>
                                      <p:to>
                                        <p:strVal val="visible"/>
                                      </p:to>
                                    </p:set>
                                    <p:animEffect transition="in" filter="blinds(horizontal)">
                                      <p:cBhvr>
                                        <p:cTn id="17" dur="500"/>
                                        <p:tgtEl>
                                          <p:spTgt spid="686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5"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15900" y="1557338"/>
            <a:ext cx="3924300" cy="4608512"/>
          </a:xfrm>
          <a:noFill/>
        </p:spPr>
      </p:pic>
      <p:sp>
        <p:nvSpPr>
          <p:cNvPr id="69634"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pic>
        <p:nvPicPr>
          <p:cNvPr id="6963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638" y="2420938"/>
            <a:ext cx="4787900" cy="287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7" name="Rectangle 6"/>
          <p:cNvSpPr>
            <a:spLocks noChangeArrowheads="1"/>
          </p:cNvSpPr>
          <p:nvPr/>
        </p:nvSpPr>
        <p:spPr bwMode="auto">
          <a:xfrm>
            <a:off x="971550" y="6237288"/>
            <a:ext cx="69834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zh-CN" altLang="en-US"/>
              <a:t>图</a:t>
            </a:r>
            <a:r>
              <a:rPr lang="en-US" altLang="zh-CN"/>
              <a:t>4-50</a:t>
            </a:r>
            <a:r>
              <a:rPr lang="en-US" altLang="zh-CN">
                <a:latin typeface="Arial" charset="0"/>
              </a:rPr>
              <a:t>“</a:t>
            </a:r>
            <a:r>
              <a:rPr lang="zh-CN" altLang="en-US"/>
              <a:t>套用表格格式</a:t>
            </a:r>
            <a:r>
              <a:rPr lang="zh-CN" altLang="en-US">
                <a:latin typeface="Arial" charset="0"/>
              </a:rPr>
              <a:t>”</a:t>
            </a:r>
            <a:r>
              <a:rPr lang="zh-CN" altLang="en-US"/>
              <a:t>对话框                    图</a:t>
            </a:r>
            <a:r>
              <a:rPr lang="en-US" altLang="zh-CN"/>
              <a:t>4-51    </a:t>
            </a:r>
            <a:r>
              <a:rPr lang="zh-CN" altLang="en-US"/>
              <a:t>表数据来源     </a:t>
            </a:r>
          </a:p>
        </p:txBody>
      </p:sp>
      <p:sp>
        <p:nvSpPr>
          <p:cNvPr id="9114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A3E8D7C7-26B5-4B41-8ADC-E23EAB5733C7}" type="datetime1">
              <a:rPr lang="zh-CN" altLang="en-US"/>
              <a:pPr eaLnBrk="1" hangingPunct="1"/>
              <a:t>2014-11-17</a:t>
            </a:fld>
            <a:endParaRPr lang="en-US" altLang="zh-CN"/>
          </a:p>
        </p:txBody>
      </p:sp>
      <p:sp>
        <p:nvSpPr>
          <p:cNvPr id="9114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9635"/>
                                        </p:tgtEl>
                                        <p:attrNameLst>
                                          <p:attrName>style.visibility</p:attrName>
                                        </p:attrNameLst>
                                      </p:cBhvr>
                                      <p:to>
                                        <p:strVal val="visible"/>
                                      </p:to>
                                    </p:set>
                                    <p:animEffect transition="in" filter="blinds(horizontal)">
                                      <p:cBhvr>
                                        <p:cTn id="7" dur="500"/>
                                        <p:tgtEl>
                                          <p:spTgt spid="696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9636"/>
                                        </p:tgtEl>
                                        <p:attrNameLst>
                                          <p:attrName>style.visibility</p:attrName>
                                        </p:attrNameLst>
                                      </p:cBhvr>
                                      <p:to>
                                        <p:strVal val="visible"/>
                                      </p:to>
                                    </p:set>
                                    <p:animEffect transition="in" filter="blinds(horizontal)">
                                      <p:cBhvr>
                                        <p:cTn id="12" dur="500"/>
                                        <p:tgtEl>
                                          <p:spTgt spid="6963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9637"/>
                                        </p:tgtEl>
                                        <p:attrNameLst>
                                          <p:attrName>style.visibility</p:attrName>
                                        </p:attrNameLst>
                                      </p:cBhvr>
                                      <p:to>
                                        <p:strVal val="visible"/>
                                      </p:to>
                                    </p:set>
                                    <p:animEffect transition="in" filter="blinds(horizontal)">
                                      <p:cBhvr>
                                        <p:cTn id="17" dur="500"/>
                                        <p:tgtEl>
                                          <p:spTgt spid="696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3"/>
          <p:cNvSpPr>
            <a:spLocks noGrp="1" noChangeArrowheads="1"/>
          </p:cNvSpPr>
          <p:nvPr>
            <p:ph idx="1"/>
          </p:nvPr>
        </p:nvSpPr>
        <p:spPr/>
        <p:txBody>
          <a:bodyPr>
            <a:normAutofit/>
          </a:bodyPr>
          <a:lstStyle/>
          <a:p>
            <a:pPr marL="365760" indent="-256032" eaLnBrk="1" fontAlgn="auto" hangingPunct="1">
              <a:lnSpc>
                <a:spcPts val="2800"/>
              </a:lnSpc>
              <a:spcAft>
                <a:spcPts val="0"/>
              </a:spcAft>
              <a:buFont typeface="Wingdings" panose="05000000000000000000" pitchFamily="2" charset="2"/>
              <a:buChar char="Ø"/>
              <a:defRPr/>
            </a:pPr>
            <a:r>
              <a:rPr lang="zh-CN" altLang="en-US" sz="2400" dirty="0" smtClean="0"/>
              <a:t>（</a:t>
            </a:r>
            <a:r>
              <a:rPr lang="en-US" altLang="zh-CN" sz="2400" dirty="0" smtClean="0"/>
              <a:t>1</a:t>
            </a:r>
            <a:r>
              <a:rPr lang="zh-CN" altLang="en-US" sz="2400" dirty="0" smtClean="0"/>
              <a:t>）图表类型。</a:t>
            </a:r>
          </a:p>
          <a:p>
            <a:pPr marL="0" indent="0" eaLnBrk="1" fontAlgn="auto" hangingPunct="1">
              <a:lnSpc>
                <a:spcPts val="2800"/>
              </a:lnSpc>
              <a:spcAft>
                <a:spcPts val="0"/>
              </a:spcAft>
              <a:buFont typeface="Arial" charset="0"/>
              <a:buNone/>
              <a:defRPr/>
            </a:pPr>
            <a:r>
              <a:rPr lang="en-US" altLang="zh-CN" sz="2400" dirty="0" smtClean="0"/>
              <a:t>         Excel</a:t>
            </a:r>
            <a:r>
              <a:rPr lang="zh-CN" altLang="en-US" sz="2400" dirty="0" smtClean="0"/>
              <a:t>提供了丰富的图表功能，标准类型有柱形图、条形图、饼图等</a:t>
            </a:r>
            <a:r>
              <a:rPr lang="en-US" altLang="zh-CN" sz="2400" dirty="0" smtClean="0"/>
              <a:t>14</a:t>
            </a:r>
            <a:r>
              <a:rPr lang="zh-CN" altLang="en-US" sz="2400" dirty="0" smtClean="0"/>
              <a:t>种，每一种还有二维、三维、簇状、百分比图等供选择。自定义类型则有</a:t>
            </a:r>
            <a:r>
              <a:rPr lang="zh-CN" altLang="en-US" sz="2400" dirty="0" smtClean="0">
                <a:latin typeface="Arial" charset="0"/>
              </a:rPr>
              <a:t>“</a:t>
            </a:r>
            <a:r>
              <a:rPr lang="zh-CN" altLang="en-US" sz="2400" dirty="0" smtClean="0"/>
              <a:t>彩色折线图</a:t>
            </a:r>
            <a:r>
              <a:rPr lang="zh-CN" altLang="en-US" sz="2400" dirty="0" smtClean="0">
                <a:latin typeface="Arial" charset="0"/>
              </a:rPr>
              <a:t>”</a:t>
            </a:r>
            <a:r>
              <a:rPr lang="zh-CN" altLang="en-US" sz="2400" dirty="0" smtClean="0"/>
              <a:t>、</a:t>
            </a:r>
            <a:r>
              <a:rPr lang="zh-CN" altLang="en-US" sz="2400" dirty="0" smtClean="0">
                <a:latin typeface="Arial" charset="0"/>
              </a:rPr>
              <a:t>“</a:t>
            </a:r>
            <a:r>
              <a:rPr lang="zh-CN" altLang="en-US" sz="2400" dirty="0" smtClean="0"/>
              <a:t>悬浮条形图</a:t>
            </a:r>
            <a:r>
              <a:rPr lang="zh-CN" altLang="en-US" sz="2400" dirty="0" smtClean="0">
                <a:latin typeface="Arial" charset="0"/>
              </a:rPr>
              <a:t>”</a:t>
            </a:r>
            <a:r>
              <a:rPr lang="zh-CN" altLang="en-US" sz="2400" dirty="0" smtClean="0"/>
              <a:t>等</a:t>
            </a:r>
            <a:r>
              <a:rPr lang="en-US" altLang="zh-CN" sz="2400" dirty="0" smtClean="0"/>
              <a:t>20</a:t>
            </a:r>
            <a:r>
              <a:rPr lang="zh-CN" altLang="en-US" sz="2400" dirty="0" smtClean="0"/>
              <a:t>种。对于不同的数据表，应选择最适合的图表类型，才能使表现的数据更生动、形象。在办公实践中，使用较多的图表有柱形图、条形图、折线图、饼图、散点图</a:t>
            </a:r>
            <a:r>
              <a:rPr lang="en-US" altLang="zh-CN" sz="2400" dirty="0" smtClean="0"/>
              <a:t>5</a:t>
            </a:r>
            <a:r>
              <a:rPr lang="zh-CN" altLang="en-US" sz="2400" dirty="0" smtClean="0"/>
              <a:t>种。制作时，图表类型的选取最好与源数据表内容相关。比如：要制作某公司上半年各月份之间销售变化趋势，最好使用柱形图、条形图或折线图；用来表现某公司人员职称结构、年龄结构等，最好采用饼图；用来表现居民收入与上网时间关系等，最好采用</a:t>
            </a:r>
            <a:r>
              <a:rPr lang="en-US" altLang="zh-CN" sz="2400" dirty="0" smtClean="0"/>
              <a:t>XY</a:t>
            </a:r>
            <a:r>
              <a:rPr lang="zh-CN" altLang="en-US" sz="2400" dirty="0" smtClean="0"/>
              <a:t>散点图。主要的图表类型及特点如下。</a:t>
            </a:r>
          </a:p>
        </p:txBody>
      </p:sp>
      <p:sp>
        <p:nvSpPr>
          <p:cNvPr id="70658" name="Rectangle 2"/>
          <p:cNvSpPr>
            <a:spLocks noGrp="1" noChangeArrowheads="1"/>
          </p:cNvSpPr>
          <p:nvPr>
            <p:ph type="title"/>
          </p:nvPr>
        </p:nvSpPr>
        <p:spPr/>
        <p:txBody>
          <a:bodyPr/>
          <a:lstStyle/>
          <a:p>
            <a:pPr eaLnBrk="1" fontAlgn="auto" hangingPunct="1">
              <a:spcAft>
                <a:spcPts val="0"/>
              </a:spcAft>
              <a:defRPr/>
            </a:pPr>
            <a:r>
              <a:rPr lang="en-US" altLang="zh-CN" sz="4000" smtClean="0"/>
              <a:t>7</a:t>
            </a:r>
            <a:r>
              <a:rPr lang="zh-CN" altLang="en-US" sz="4000" smtClean="0"/>
              <a:t>．图表</a:t>
            </a:r>
            <a:br>
              <a:rPr lang="zh-CN" altLang="en-US" sz="4000" smtClean="0"/>
            </a:br>
            <a:endParaRPr lang="zh-CN" altLang="en-US" sz="4000" smtClean="0"/>
          </a:p>
        </p:txBody>
      </p:sp>
      <p:sp>
        <p:nvSpPr>
          <p:cNvPr id="9216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DC0BCECA-B28D-4548-A1E3-7D511AE47AE2}" type="datetime1">
              <a:rPr lang="zh-CN" altLang="en-US"/>
              <a:pPr eaLnBrk="1" hangingPunct="1"/>
              <a:t>2014-11-17</a:t>
            </a:fld>
            <a:endParaRPr lang="en-US" altLang="zh-CN"/>
          </a:p>
        </p:txBody>
      </p:sp>
      <p:sp>
        <p:nvSpPr>
          <p:cNvPr id="9216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3971">
                                            <p:txEl>
                                              <p:pRg st="0" end="0"/>
                                            </p:txEl>
                                          </p:spTgt>
                                        </p:tgtEl>
                                        <p:attrNameLst>
                                          <p:attrName>style.visibility</p:attrName>
                                        </p:attrNameLst>
                                      </p:cBhvr>
                                      <p:to>
                                        <p:strVal val="visible"/>
                                      </p:to>
                                    </p:set>
                                    <p:animEffect transition="in" filter="blinds(horizontal)">
                                      <p:cBhvr>
                                        <p:cTn id="7" dur="500"/>
                                        <p:tgtEl>
                                          <p:spTgt spid="839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3971">
                                            <p:txEl>
                                              <p:pRg st="1" end="1"/>
                                            </p:txEl>
                                          </p:spTgt>
                                        </p:tgtEl>
                                        <p:attrNameLst>
                                          <p:attrName>style.visibility</p:attrName>
                                        </p:attrNameLst>
                                      </p:cBhvr>
                                      <p:to>
                                        <p:strVal val="visible"/>
                                      </p:to>
                                    </p:set>
                                    <p:animEffect transition="in" filter="blinds(horizontal)">
                                      <p:cBhvr>
                                        <p:cTn id="12" dur="500"/>
                                        <p:tgtEl>
                                          <p:spTgt spid="8397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3"/>
          <p:cNvSpPr>
            <a:spLocks noGrp="1" noChangeArrowheads="1"/>
          </p:cNvSpPr>
          <p:nvPr>
            <p:ph idx="1"/>
          </p:nvPr>
        </p:nvSpPr>
        <p:spPr>
          <a:xfrm>
            <a:off x="0" y="1293813"/>
            <a:ext cx="9145588" cy="5807075"/>
          </a:xfrm>
        </p:spPr>
        <p:txBody>
          <a:bodyPr/>
          <a:lstStyle/>
          <a:p>
            <a:pPr eaLnBrk="1" hangingPunct="1">
              <a:lnSpc>
                <a:spcPct val="80000"/>
              </a:lnSpc>
            </a:pPr>
            <a:r>
              <a:rPr lang="zh-CN" altLang="en-US" sz="2400" smtClean="0"/>
              <a:t>柱形图：用于描述数据随时间变化的趋势或各项数据之间的差异。</a:t>
            </a:r>
          </a:p>
          <a:p>
            <a:pPr eaLnBrk="1" hangingPunct="1">
              <a:lnSpc>
                <a:spcPct val="80000"/>
              </a:lnSpc>
            </a:pPr>
            <a:r>
              <a:rPr lang="zh-CN" altLang="en-US" sz="2400" smtClean="0"/>
              <a:t>条形图：与柱形图相比，它强调数据的变化。</a:t>
            </a:r>
          </a:p>
          <a:p>
            <a:pPr eaLnBrk="1" hangingPunct="1">
              <a:lnSpc>
                <a:spcPct val="80000"/>
              </a:lnSpc>
            </a:pPr>
            <a:r>
              <a:rPr lang="zh-CN" altLang="en-US" sz="2400" smtClean="0"/>
              <a:t>折线图：显示在相等时间间隔内数据的变化趋势，它强调时间的变化率。</a:t>
            </a:r>
          </a:p>
          <a:p>
            <a:pPr eaLnBrk="1" hangingPunct="1">
              <a:lnSpc>
                <a:spcPct val="80000"/>
              </a:lnSpc>
            </a:pPr>
            <a:r>
              <a:rPr lang="zh-CN" altLang="en-US" sz="2400" smtClean="0"/>
              <a:t>面积图：强调各部分与整体间的相对大小关系。</a:t>
            </a:r>
          </a:p>
          <a:p>
            <a:pPr eaLnBrk="1" hangingPunct="1">
              <a:lnSpc>
                <a:spcPct val="80000"/>
              </a:lnSpc>
            </a:pPr>
            <a:r>
              <a:rPr lang="zh-CN" altLang="en-US" sz="2400" smtClean="0"/>
              <a:t>饼图：显示数据系列中每项占该系列数值总和的比例关系，只能显示一个数据系列。</a:t>
            </a:r>
          </a:p>
          <a:p>
            <a:pPr eaLnBrk="1" hangingPunct="1">
              <a:lnSpc>
                <a:spcPct val="80000"/>
              </a:lnSpc>
            </a:pPr>
            <a:r>
              <a:rPr lang="en-US" altLang="zh-CN" sz="2400" smtClean="0"/>
              <a:t>XY</a:t>
            </a:r>
            <a:r>
              <a:rPr lang="zh-CN" altLang="en-US" sz="2400" smtClean="0"/>
              <a:t>散点图：一般用于科学计算，显示间隔不等的数据的变化情况。</a:t>
            </a:r>
          </a:p>
          <a:p>
            <a:pPr eaLnBrk="1" hangingPunct="1">
              <a:lnSpc>
                <a:spcPct val="80000"/>
              </a:lnSpc>
            </a:pPr>
            <a:r>
              <a:rPr lang="zh-CN" altLang="en-US" sz="2400" smtClean="0"/>
              <a:t>气泡图：是</a:t>
            </a:r>
            <a:r>
              <a:rPr lang="en-US" altLang="zh-CN" sz="2400" smtClean="0"/>
              <a:t>XY</a:t>
            </a:r>
            <a:r>
              <a:rPr lang="zh-CN" altLang="en-US" sz="2400" smtClean="0"/>
              <a:t>散点图的一种特殊类型，它在散点的基础上附加了数据系列。</a:t>
            </a:r>
          </a:p>
          <a:p>
            <a:pPr eaLnBrk="1" hangingPunct="1">
              <a:lnSpc>
                <a:spcPct val="80000"/>
              </a:lnSpc>
            </a:pPr>
            <a:r>
              <a:rPr lang="zh-CN" altLang="en-US" sz="2400" smtClean="0"/>
              <a:t>圆环图：类似于饼图，也可以显示部分与整体的关系，但能表示多个数据系列。</a:t>
            </a:r>
          </a:p>
          <a:p>
            <a:pPr eaLnBrk="1" hangingPunct="1">
              <a:lnSpc>
                <a:spcPct val="80000"/>
              </a:lnSpc>
            </a:pPr>
            <a:r>
              <a:rPr lang="zh-CN" altLang="en-US" sz="2400" smtClean="0"/>
              <a:t>股市图：用来分析说明股市的行情变化。</a:t>
            </a:r>
          </a:p>
          <a:p>
            <a:pPr eaLnBrk="1" hangingPunct="1">
              <a:lnSpc>
                <a:spcPct val="80000"/>
              </a:lnSpc>
            </a:pPr>
            <a:r>
              <a:rPr lang="zh-CN" altLang="en-US" sz="2400" smtClean="0"/>
              <a:t>雷达图：用于显示数据系列相对于中心点以及相对于彼此数据类别间的变化。</a:t>
            </a:r>
          </a:p>
          <a:p>
            <a:pPr eaLnBrk="1" hangingPunct="1">
              <a:lnSpc>
                <a:spcPct val="80000"/>
              </a:lnSpc>
            </a:pPr>
            <a:r>
              <a:rPr lang="zh-CN" altLang="en-US" sz="2400" smtClean="0"/>
              <a:t>曲面图：用来寻找两组数据间的最佳组合。</a:t>
            </a:r>
          </a:p>
        </p:txBody>
      </p:sp>
      <p:sp>
        <p:nvSpPr>
          <p:cNvPr id="71682" name="Rectangle 2"/>
          <p:cNvSpPr>
            <a:spLocks noGrp="1" noChangeArrowheads="1"/>
          </p:cNvSpPr>
          <p:nvPr>
            <p:ph type="title"/>
          </p:nvPr>
        </p:nvSpPr>
        <p:spPr>
          <a:xfrm>
            <a:off x="457200" y="274638"/>
            <a:ext cx="8229600" cy="922337"/>
          </a:xfrm>
        </p:spPr>
        <p:txBody>
          <a:bodyPr/>
          <a:lstStyle/>
          <a:p>
            <a:pPr eaLnBrk="1" fontAlgn="auto" hangingPunct="1">
              <a:spcAft>
                <a:spcPts val="0"/>
              </a:spcAft>
              <a:defRPr/>
            </a:pPr>
            <a:endParaRPr lang="zh-CN" altLang="zh-CN" smtClean="0"/>
          </a:p>
        </p:txBody>
      </p:sp>
      <p:sp>
        <p:nvSpPr>
          <p:cNvPr id="9318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972D0075-4A5C-4444-BF2F-21DF36FCE282}" type="datetime1">
              <a:rPr lang="zh-CN" altLang="en-US"/>
              <a:pPr eaLnBrk="1" hangingPunct="1"/>
              <a:t>2014-11-17</a:t>
            </a:fld>
            <a:endParaRPr lang="en-US" altLang="zh-CN"/>
          </a:p>
        </p:txBody>
      </p:sp>
      <p:sp>
        <p:nvSpPr>
          <p:cNvPr id="9318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animEffect transition="in" filter="blinds(horizontal)">
                                      <p:cBhvr>
                                        <p:cTn id="7" dur="500"/>
                                        <p:tgtEl>
                                          <p:spTgt spid="716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1683">
                                            <p:txEl>
                                              <p:pRg st="1" end="1"/>
                                            </p:txEl>
                                          </p:spTgt>
                                        </p:tgtEl>
                                        <p:attrNameLst>
                                          <p:attrName>style.visibility</p:attrName>
                                        </p:attrNameLst>
                                      </p:cBhvr>
                                      <p:to>
                                        <p:strVal val="visible"/>
                                      </p:to>
                                    </p:set>
                                    <p:animEffect transition="in" filter="blinds(horizontal)">
                                      <p:cBhvr>
                                        <p:cTn id="12" dur="500"/>
                                        <p:tgtEl>
                                          <p:spTgt spid="7168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1683">
                                            <p:txEl>
                                              <p:pRg st="2" end="2"/>
                                            </p:txEl>
                                          </p:spTgt>
                                        </p:tgtEl>
                                        <p:attrNameLst>
                                          <p:attrName>style.visibility</p:attrName>
                                        </p:attrNameLst>
                                      </p:cBhvr>
                                      <p:to>
                                        <p:strVal val="visible"/>
                                      </p:to>
                                    </p:set>
                                    <p:animEffect transition="in" filter="blinds(horizontal)">
                                      <p:cBhvr>
                                        <p:cTn id="17" dur="500"/>
                                        <p:tgtEl>
                                          <p:spTgt spid="7168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71683">
                                            <p:txEl>
                                              <p:pRg st="3" end="3"/>
                                            </p:txEl>
                                          </p:spTgt>
                                        </p:tgtEl>
                                        <p:attrNameLst>
                                          <p:attrName>style.visibility</p:attrName>
                                        </p:attrNameLst>
                                      </p:cBhvr>
                                      <p:to>
                                        <p:strVal val="visible"/>
                                      </p:to>
                                    </p:set>
                                    <p:animEffect transition="in" filter="blinds(horizontal)">
                                      <p:cBhvr>
                                        <p:cTn id="22" dur="500"/>
                                        <p:tgtEl>
                                          <p:spTgt spid="7168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71683">
                                            <p:txEl>
                                              <p:pRg st="4" end="4"/>
                                            </p:txEl>
                                          </p:spTgt>
                                        </p:tgtEl>
                                        <p:attrNameLst>
                                          <p:attrName>style.visibility</p:attrName>
                                        </p:attrNameLst>
                                      </p:cBhvr>
                                      <p:to>
                                        <p:strVal val="visible"/>
                                      </p:to>
                                    </p:set>
                                    <p:animEffect transition="in" filter="blinds(horizontal)">
                                      <p:cBhvr>
                                        <p:cTn id="27" dur="500"/>
                                        <p:tgtEl>
                                          <p:spTgt spid="7168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71683">
                                            <p:txEl>
                                              <p:pRg st="5" end="5"/>
                                            </p:txEl>
                                          </p:spTgt>
                                        </p:tgtEl>
                                        <p:attrNameLst>
                                          <p:attrName>style.visibility</p:attrName>
                                        </p:attrNameLst>
                                      </p:cBhvr>
                                      <p:to>
                                        <p:strVal val="visible"/>
                                      </p:to>
                                    </p:set>
                                    <p:animEffect transition="in" filter="blinds(horizontal)">
                                      <p:cBhvr>
                                        <p:cTn id="32" dur="500"/>
                                        <p:tgtEl>
                                          <p:spTgt spid="7168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71683">
                                            <p:txEl>
                                              <p:pRg st="6" end="6"/>
                                            </p:txEl>
                                          </p:spTgt>
                                        </p:tgtEl>
                                        <p:attrNameLst>
                                          <p:attrName>style.visibility</p:attrName>
                                        </p:attrNameLst>
                                      </p:cBhvr>
                                      <p:to>
                                        <p:strVal val="visible"/>
                                      </p:to>
                                    </p:set>
                                    <p:animEffect transition="in" filter="blinds(horizontal)">
                                      <p:cBhvr>
                                        <p:cTn id="37" dur="500"/>
                                        <p:tgtEl>
                                          <p:spTgt spid="7168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71683">
                                            <p:txEl>
                                              <p:pRg st="7" end="7"/>
                                            </p:txEl>
                                          </p:spTgt>
                                        </p:tgtEl>
                                        <p:attrNameLst>
                                          <p:attrName>style.visibility</p:attrName>
                                        </p:attrNameLst>
                                      </p:cBhvr>
                                      <p:to>
                                        <p:strVal val="visible"/>
                                      </p:to>
                                    </p:set>
                                    <p:animEffect transition="in" filter="blinds(horizontal)">
                                      <p:cBhvr>
                                        <p:cTn id="42" dur="500"/>
                                        <p:tgtEl>
                                          <p:spTgt spid="71683">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71683">
                                            <p:txEl>
                                              <p:pRg st="8" end="8"/>
                                            </p:txEl>
                                          </p:spTgt>
                                        </p:tgtEl>
                                        <p:attrNameLst>
                                          <p:attrName>style.visibility</p:attrName>
                                        </p:attrNameLst>
                                      </p:cBhvr>
                                      <p:to>
                                        <p:strVal val="visible"/>
                                      </p:to>
                                    </p:set>
                                    <p:animEffect transition="in" filter="blinds(horizontal)">
                                      <p:cBhvr>
                                        <p:cTn id="47" dur="500"/>
                                        <p:tgtEl>
                                          <p:spTgt spid="71683">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71683">
                                            <p:txEl>
                                              <p:pRg st="9" end="9"/>
                                            </p:txEl>
                                          </p:spTgt>
                                        </p:tgtEl>
                                        <p:attrNameLst>
                                          <p:attrName>style.visibility</p:attrName>
                                        </p:attrNameLst>
                                      </p:cBhvr>
                                      <p:to>
                                        <p:strVal val="visible"/>
                                      </p:to>
                                    </p:set>
                                    <p:animEffect transition="in" filter="blinds(horizontal)">
                                      <p:cBhvr>
                                        <p:cTn id="52" dur="500"/>
                                        <p:tgtEl>
                                          <p:spTgt spid="71683">
                                            <p:txEl>
                                              <p:pRg st="9" end="9"/>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71683">
                                            <p:txEl>
                                              <p:pRg st="10" end="10"/>
                                            </p:txEl>
                                          </p:spTgt>
                                        </p:tgtEl>
                                        <p:attrNameLst>
                                          <p:attrName>style.visibility</p:attrName>
                                        </p:attrNameLst>
                                      </p:cBhvr>
                                      <p:to>
                                        <p:strVal val="visible"/>
                                      </p:to>
                                    </p:set>
                                    <p:animEffect transition="in" filter="blinds(horizontal)">
                                      <p:cBhvr>
                                        <p:cTn id="57" dur="500"/>
                                        <p:tgtEl>
                                          <p:spTgt spid="7168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lstStyle/>
          <a:p>
            <a:pPr eaLnBrk="1" hangingPunct="1"/>
            <a:r>
              <a:rPr lang="zh-CN" altLang="en-US" sz="2800" smtClean="0"/>
              <a:t>推荐：简历模板网（</a:t>
            </a:r>
            <a:r>
              <a:rPr lang="en-US" altLang="zh-CN" sz="2800" smtClean="0"/>
              <a:t>http://www.jianlimoban.com</a:t>
            </a:r>
            <a:r>
              <a:rPr lang="zh-CN" altLang="en-US" sz="2800" smtClean="0"/>
              <a:t>）。这个网站提供了简历模板、校徽库、自荐信和求职信范文、简历和求职信书写技巧等大量内容。其中，简历模板提供了中文、英文等多种语言和</a:t>
            </a:r>
            <a:r>
              <a:rPr lang="en-US" altLang="zh-CN" sz="2800" smtClean="0"/>
              <a:t>WORD</a:t>
            </a:r>
            <a:r>
              <a:rPr lang="zh-CN" altLang="en-US" sz="2800" smtClean="0"/>
              <a:t>、</a:t>
            </a:r>
            <a:r>
              <a:rPr lang="en-US" altLang="zh-CN" sz="2800" smtClean="0"/>
              <a:t>PPT</a:t>
            </a:r>
            <a:r>
              <a:rPr lang="zh-CN" altLang="en-US" sz="2800" smtClean="0"/>
              <a:t>等多种格式，还针对不同岗位（如导游、国贸等）、不同工作经验类型（如应届毕业生、一年工作经验等）进行区分。</a:t>
            </a:r>
          </a:p>
          <a:p>
            <a:pPr eaLnBrk="1" hangingPunct="1"/>
            <a:r>
              <a:rPr lang="zh-CN" altLang="en-US" sz="2800" smtClean="0"/>
              <a:t>同类网站：我的简历网、简历中国网</a:t>
            </a:r>
          </a:p>
        </p:txBody>
      </p:sp>
      <p:sp>
        <p:nvSpPr>
          <p:cNvPr id="8194" name="Rectangle 2"/>
          <p:cNvSpPr>
            <a:spLocks noGrp="1" noChangeArrowheads="1"/>
          </p:cNvSpPr>
          <p:nvPr>
            <p:ph type="title"/>
          </p:nvPr>
        </p:nvSpPr>
        <p:spPr/>
        <p:txBody>
          <a:bodyPr/>
          <a:lstStyle/>
          <a:p>
            <a:pPr eaLnBrk="1" fontAlgn="auto" hangingPunct="1">
              <a:spcAft>
                <a:spcPts val="0"/>
              </a:spcAft>
              <a:defRPr/>
            </a:pPr>
            <a:r>
              <a:rPr lang="zh-CN" altLang="en-US" smtClean="0"/>
              <a:t>推荐：简历模板网</a:t>
            </a:r>
          </a:p>
        </p:txBody>
      </p:sp>
      <p:sp>
        <p:nvSpPr>
          <p:cNvPr id="2970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8560D58E-56D5-4E56-8D8F-1D41D265061E}" type="datetime1">
              <a:rPr lang="zh-CN" altLang="en-US"/>
              <a:pPr eaLnBrk="1" hangingPunct="1"/>
              <a:t>2014-11-17</a:t>
            </a:fld>
            <a:endParaRPr lang="en-US" altLang="zh-CN"/>
          </a:p>
        </p:txBody>
      </p:sp>
      <p:sp>
        <p:nvSpPr>
          <p:cNvPr id="2970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blinds(horizontal)">
                                      <p:cBhvr>
                                        <p:cTn id="7" dur="500"/>
                                        <p:tgtEl>
                                          <p:spTgt spid="81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blinds(horizontal)">
                                      <p:cBhvr>
                                        <p:cTn id="12" dur="500"/>
                                        <p:tgtEl>
                                          <p:spTgt spid="81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idx="1"/>
          </p:nvPr>
        </p:nvSpPr>
        <p:spPr/>
        <p:txBody>
          <a:bodyPr/>
          <a:lstStyle/>
          <a:p>
            <a:pPr eaLnBrk="1" hangingPunct="1">
              <a:lnSpc>
                <a:spcPct val="80000"/>
              </a:lnSpc>
              <a:buFont typeface="Wingdings" pitchFamily="2" charset="2"/>
              <a:buChar char="Ø"/>
            </a:pPr>
            <a:r>
              <a:rPr lang="zh-CN" altLang="en-US" sz="2400" smtClean="0"/>
              <a:t>（</a:t>
            </a:r>
            <a:r>
              <a:rPr lang="en-US" altLang="zh-CN" sz="2400" smtClean="0"/>
              <a:t>2</a:t>
            </a:r>
            <a:r>
              <a:rPr lang="zh-CN" altLang="en-US" sz="2400" smtClean="0"/>
              <a:t>）创建图表。创建图表有两种方法，一是利用</a:t>
            </a:r>
            <a:r>
              <a:rPr lang="zh-CN" altLang="en-US" sz="2400" smtClean="0">
                <a:latin typeface="Arial" charset="0"/>
              </a:rPr>
              <a:t>“</a:t>
            </a:r>
            <a:r>
              <a:rPr lang="zh-CN" altLang="en-US" sz="2400" smtClean="0"/>
              <a:t>插入</a:t>
            </a:r>
            <a:r>
              <a:rPr lang="zh-CN" altLang="en-US" sz="2400" smtClean="0">
                <a:latin typeface="Arial" charset="0"/>
              </a:rPr>
              <a:t>”</a:t>
            </a:r>
            <a:r>
              <a:rPr lang="zh-CN" altLang="en-US" sz="2400" smtClean="0"/>
              <a:t>功能区</a:t>
            </a:r>
            <a:r>
              <a:rPr lang="en-US" altLang="zh-CN" sz="2400" smtClean="0"/>
              <a:t>/</a:t>
            </a:r>
            <a:r>
              <a:rPr lang="en-US" altLang="zh-CN" sz="2400" smtClean="0">
                <a:latin typeface="Arial" charset="0"/>
              </a:rPr>
              <a:t>“</a:t>
            </a:r>
            <a:r>
              <a:rPr lang="zh-CN" altLang="en-US" sz="2400" smtClean="0"/>
              <a:t>图表</a:t>
            </a:r>
            <a:r>
              <a:rPr lang="zh-CN" altLang="en-US" sz="2400" smtClean="0">
                <a:latin typeface="Arial" charset="0"/>
              </a:rPr>
              <a:t>”</a:t>
            </a:r>
            <a:r>
              <a:rPr lang="zh-CN" altLang="en-US" sz="2400" smtClean="0"/>
              <a:t>工具组中选择不同图表的类型；二是是利用</a:t>
            </a:r>
            <a:r>
              <a:rPr lang="en-US" altLang="zh-CN" sz="2400" smtClean="0"/>
              <a:t>F11</a:t>
            </a:r>
            <a:r>
              <a:rPr lang="zh-CN" altLang="en-US" sz="2400" smtClean="0"/>
              <a:t>或</a:t>
            </a:r>
            <a:r>
              <a:rPr lang="en-US" altLang="zh-CN" sz="2400" smtClean="0"/>
              <a:t>Alt+F1</a:t>
            </a:r>
            <a:r>
              <a:rPr lang="zh-CN" altLang="en-US" sz="2400" smtClean="0"/>
              <a:t>功能键快速制作单独的柱形图表。</a:t>
            </a:r>
          </a:p>
          <a:p>
            <a:pPr eaLnBrk="1" hangingPunct="1">
              <a:lnSpc>
                <a:spcPct val="80000"/>
              </a:lnSpc>
              <a:buFont typeface="Wingdings" pitchFamily="2" charset="2"/>
              <a:buChar char="Ø"/>
            </a:pPr>
            <a:r>
              <a:rPr lang="zh-CN" altLang="en-US" sz="2400" smtClean="0"/>
              <a:t>（</a:t>
            </a:r>
            <a:r>
              <a:rPr lang="en-US" altLang="zh-CN" sz="2400" smtClean="0"/>
              <a:t>3</a:t>
            </a:r>
            <a:r>
              <a:rPr lang="zh-CN" altLang="en-US" sz="2400" smtClean="0"/>
              <a:t>）图表的存在形式。</a:t>
            </a:r>
            <a:r>
              <a:rPr lang="en-US" altLang="zh-CN" sz="2400" smtClean="0"/>
              <a:t>Excel</a:t>
            </a:r>
            <a:r>
              <a:rPr lang="zh-CN" altLang="en-US" sz="2400" smtClean="0"/>
              <a:t>的图表有嵌入式图表和工作表图表两种类型。嵌入式图表与创建图表的数据源在同一张工作表中，打印时也同时打印为；工作表图表是只包含图表的工作表，打印时与数据表分开打印。无论哪种图表都与创建它们的工作表数据相连接，当修改工作表数据时，图表会随之更新。</a:t>
            </a:r>
          </a:p>
          <a:p>
            <a:pPr eaLnBrk="1" hangingPunct="1">
              <a:lnSpc>
                <a:spcPct val="80000"/>
              </a:lnSpc>
              <a:buFont typeface="Wingdings" pitchFamily="2" charset="2"/>
              <a:buChar char="Ø"/>
            </a:pPr>
            <a:r>
              <a:rPr lang="zh-CN" altLang="en-US" sz="2400" smtClean="0"/>
              <a:t>（</a:t>
            </a:r>
            <a:r>
              <a:rPr lang="en-US" altLang="zh-CN" sz="2400" smtClean="0"/>
              <a:t>4</a:t>
            </a:r>
            <a:r>
              <a:rPr lang="zh-CN" altLang="en-US" sz="2400" smtClean="0"/>
              <a:t>）图表的编辑与格式化。图表创建好之后，可根据需要对图表进行修改或对其某一部分进行格式设置。如图</a:t>
            </a:r>
            <a:r>
              <a:rPr lang="en-US" altLang="zh-CN" sz="2400" smtClean="0"/>
              <a:t>4-52</a:t>
            </a:r>
            <a:r>
              <a:rPr lang="zh-CN" altLang="en-US" sz="2400" smtClean="0"/>
              <a:t>显示的是数据图表中各个部分的区域划分及其名称表示。在数据图表区域，将鼠标置于任一个区域，停留一段时间，会出现区域名称的自动提示。</a:t>
            </a:r>
          </a:p>
        </p:txBody>
      </p:sp>
      <p:sp>
        <p:nvSpPr>
          <p:cNvPr id="72706" name="Rectangle 2"/>
          <p:cNvSpPr>
            <a:spLocks noGrp="1" noChangeArrowheads="1"/>
          </p:cNvSpPr>
          <p:nvPr>
            <p:ph type="title"/>
          </p:nvPr>
        </p:nvSpPr>
        <p:spPr/>
        <p:txBody>
          <a:bodyPr/>
          <a:lstStyle/>
          <a:p>
            <a:pPr eaLnBrk="1" fontAlgn="auto" hangingPunct="1">
              <a:spcAft>
                <a:spcPts val="0"/>
              </a:spcAft>
              <a:defRPr/>
            </a:pPr>
            <a:r>
              <a:rPr lang="en-US" altLang="zh-CN" sz="2400" smtClean="0"/>
              <a:t/>
            </a:r>
            <a:br>
              <a:rPr lang="en-US" altLang="zh-CN" sz="2400" smtClean="0"/>
            </a:br>
            <a:endParaRPr lang="zh-CN" altLang="zh-CN" sz="2400" smtClean="0"/>
          </a:p>
        </p:txBody>
      </p:sp>
      <p:sp>
        <p:nvSpPr>
          <p:cNvPr id="9421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DDE76264-2CF4-4466-A82F-185BD87B6F07}" type="datetime1">
              <a:rPr lang="zh-CN" altLang="en-US"/>
              <a:pPr eaLnBrk="1" hangingPunct="1"/>
              <a:t>2014-11-17</a:t>
            </a:fld>
            <a:endParaRPr lang="en-US" altLang="zh-CN"/>
          </a:p>
        </p:txBody>
      </p:sp>
      <p:sp>
        <p:nvSpPr>
          <p:cNvPr id="9421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2707">
                                            <p:txEl>
                                              <p:pRg st="0" end="0"/>
                                            </p:txEl>
                                          </p:spTgt>
                                        </p:tgtEl>
                                        <p:attrNameLst>
                                          <p:attrName>style.visibility</p:attrName>
                                        </p:attrNameLst>
                                      </p:cBhvr>
                                      <p:to>
                                        <p:strVal val="visible"/>
                                      </p:to>
                                    </p:set>
                                    <p:animEffect transition="in" filter="blinds(horizontal)">
                                      <p:cBhvr>
                                        <p:cTn id="7" dur="500"/>
                                        <p:tgtEl>
                                          <p:spTgt spid="727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2707">
                                            <p:txEl>
                                              <p:pRg st="1" end="1"/>
                                            </p:txEl>
                                          </p:spTgt>
                                        </p:tgtEl>
                                        <p:attrNameLst>
                                          <p:attrName>style.visibility</p:attrName>
                                        </p:attrNameLst>
                                      </p:cBhvr>
                                      <p:to>
                                        <p:strVal val="visible"/>
                                      </p:to>
                                    </p:set>
                                    <p:animEffect transition="in" filter="blinds(horizontal)">
                                      <p:cBhvr>
                                        <p:cTn id="12" dur="500"/>
                                        <p:tgtEl>
                                          <p:spTgt spid="7270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2707">
                                            <p:txEl>
                                              <p:pRg st="2" end="2"/>
                                            </p:txEl>
                                          </p:spTgt>
                                        </p:tgtEl>
                                        <p:attrNameLst>
                                          <p:attrName>style.visibility</p:attrName>
                                        </p:attrNameLst>
                                      </p:cBhvr>
                                      <p:to>
                                        <p:strVal val="visible"/>
                                      </p:to>
                                    </p:set>
                                    <p:animEffect transition="in" filter="blinds(horizontal)">
                                      <p:cBhvr>
                                        <p:cTn id="17" dur="500"/>
                                        <p:tgtEl>
                                          <p:spTgt spid="727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1"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11188" y="1196975"/>
            <a:ext cx="8281987" cy="5324475"/>
          </a:xfrm>
          <a:noFill/>
        </p:spPr>
      </p:pic>
      <p:sp>
        <p:nvSpPr>
          <p:cNvPr id="73730" name="Rectangle 2"/>
          <p:cNvSpPr>
            <a:spLocks noGrp="1" noChangeArrowheads="1"/>
          </p:cNvSpPr>
          <p:nvPr>
            <p:ph type="title"/>
          </p:nvPr>
        </p:nvSpPr>
        <p:spPr/>
        <p:txBody>
          <a:bodyPr/>
          <a:lstStyle/>
          <a:p>
            <a:pPr eaLnBrk="1" fontAlgn="auto" hangingPunct="1">
              <a:spcAft>
                <a:spcPts val="0"/>
              </a:spcAft>
              <a:defRPr/>
            </a:pPr>
            <a:r>
              <a:rPr lang="zh-CN" altLang="en-US" smtClean="0"/>
              <a:t>图</a:t>
            </a:r>
            <a:r>
              <a:rPr lang="en-US" altLang="zh-CN" smtClean="0"/>
              <a:t>4-52  </a:t>
            </a:r>
            <a:r>
              <a:rPr lang="zh-CN" altLang="en-US" smtClean="0"/>
              <a:t>数据图表各个部分名称</a:t>
            </a:r>
          </a:p>
        </p:txBody>
      </p:sp>
      <p:sp>
        <p:nvSpPr>
          <p:cNvPr id="9523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5E00D9D0-62EB-4807-A781-5B0ADA6853FD}" type="datetime1">
              <a:rPr lang="zh-CN" altLang="en-US"/>
              <a:pPr eaLnBrk="1" hangingPunct="1"/>
              <a:t>2014-11-17</a:t>
            </a:fld>
            <a:endParaRPr lang="en-US" altLang="zh-CN"/>
          </a:p>
        </p:txBody>
      </p:sp>
      <p:sp>
        <p:nvSpPr>
          <p:cNvPr id="9523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blinds(horizontal)">
                                      <p:cBhvr>
                                        <p:cTn id="7" dur="500"/>
                                        <p:tgtEl>
                                          <p:spTgt spid="737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idx="1"/>
          </p:nvPr>
        </p:nvSpPr>
        <p:spPr/>
        <p:txBody>
          <a:bodyPr/>
          <a:lstStyle/>
          <a:p>
            <a:pPr eaLnBrk="1" hangingPunct="1">
              <a:lnSpc>
                <a:spcPct val="80000"/>
              </a:lnSpc>
            </a:pPr>
            <a:r>
              <a:rPr lang="zh-CN" altLang="en-US" sz="2800" smtClean="0"/>
              <a:t>当创建完一个图表后，功能区会增加</a:t>
            </a:r>
            <a:r>
              <a:rPr lang="zh-CN" altLang="en-US" sz="2800" smtClean="0">
                <a:latin typeface="Arial" charset="0"/>
              </a:rPr>
              <a:t>“</a:t>
            </a:r>
            <a:r>
              <a:rPr lang="zh-CN" altLang="en-US" sz="2800" smtClean="0"/>
              <a:t>设计</a:t>
            </a:r>
            <a:r>
              <a:rPr lang="zh-CN" altLang="en-US" sz="2800" smtClean="0">
                <a:latin typeface="Arial" charset="0"/>
              </a:rPr>
              <a:t>”</a:t>
            </a:r>
            <a:r>
              <a:rPr lang="zh-CN" altLang="en-US" sz="2800" smtClean="0"/>
              <a:t>、</a:t>
            </a:r>
            <a:r>
              <a:rPr lang="zh-CN" altLang="en-US" sz="2800" smtClean="0">
                <a:latin typeface="Arial" charset="0"/>
              </a:rPr>
              <a:t>“</a:t>
            </a:r>
            <a:r>
              <a:rPr lang="zh-CN" altLang="en-US" sz="2800" smtClean="0"/>
              <a:t>布局</a:t>
            </a:r>
            <a:r>
              <a:rPr lang="zh-CN" altLang="en-US" sz="2800" smtClean="0">
                <a:latin typeface="Arial" charset="0"/>
              </a:rPr>
              <a:t>”</a:t>
            </a:r>
            <a:r>
              <a:rPr lang="zh-CN" altLang="en-US" sz="2800" smtClean="0"/>
              <a:t>和</a:t>
            </a:r>
            <a:r>
              <a:rPr lang="zh-CN" altLang="en-US" sz="2800" smtClean="0">
                <a:latin typeface="Arial" charset="0"/>
              </a:rPr>
              <a:t>“</a:t>
            </a:r>
            <a:r>
              <a:rPr lang="zh-CN" altLang="en-US" sz="2800" smtClean="0"/>
              <a:t>格式</a:t>
            </a:r>
            <a:r>
              <a:rPr lang="zh-CN" altLang="en-US" sz="2800" smtClean="0">
                <a:latin typeface="Arial" charset="0"/>
              </a:rPr>
              <a:t>”</a:t>
            </a:r>
            <a:r>
              <a:rPr lang="en-US" altLang="zh-CN" sz="2800" smtClean="0"/>
              <a:t>3</a:t>
            </a:r>
            <a:r>
              <a:rPr lang="zh-CN" altLang="en-US" sz="2800" smtClean="0"/>
              <a:t>个选项卡，可以进行以下几个方面的设置：</a:t>
            </a:r>
          </a:p>
          <a:p>
            <a:pPr eaLnBrk="1" hangingPunct="1">
              <a:lnSpc>
                <a:spcPct val="80000"/>
              </a:lnSpc>
            </a:pPr>
            <a:r>
              <a:rPr lang="zh-CN" altLang="en-US" sz="2800" smtClean="0">
                <a:latin typeface="Arial" charset="0"/>
              </a:rPr>
              <a:t>“</a:t>
            </a:r>
            <a:r>
              <a:rPr lang="zh-CN" altLang="en-US" sz="2800" smtClean="0"/>
              <a:t>设计</a:t>
            </a:r>
            <a:r>
              <a:rPr lang="zh-CN" altLang="en-US" sz="2800" smtClean="0">
                <a:latin typeface="Arial" charset="0"/>
              </a:rPr>
              <a:t>”</a:t>
            </a:r>
            <a:r>
              <a:rPr lang="zh-CN" altLang="en-US" sz="2800" smtClean="0"/>
              <a:t>功能区：可以设置图表的布局、样式、数据的行</a:t>
            </a:r>
            <a:r>
              <a:rPr lang="en-US" altLang="zh-CN" sz="2800" smtClean="0"/>
              <a:t>/</a:t>
            </a:r>
            <a:r>
              <a:rPr lang="zh-CN" altLang="en-US" sz="2800" smtClean="0"/>
              <a:t>列切换以及图表的位置等。如本例中可以将柱状图表移动到一个单独的工作表中，方法如下：选择</a:t>
            </a:r>
            <a:r>
              <a:rPr lang="zh-CN" altLang="en-US" sz="2800" smtClean="0">
                <a:latin typeface="Arial" charset="0"/>
              </a:rPr>
              <a:t>“</a:t>
            </a:r>
            <a:r>
              <a:rPr lang="zh-CN" altLang="en-US" sz="2800" smtClean="0"/>
              <a:t>设计</a:t>
            </a:r>
            <a:r>
              <a:rPr lang="zh-CN" altLang="en-US" sz="2800" smtClean="0">
                <a:latin typeface="Arial" charset="0"/>
              </a:rPr>
              <a:t>”</a:t>
            </a:r>
            <a:r>
              <a:rPr lang="zh-CN" altLang="en-US" sz="2800" smtClean="0"/>
              <a:t>功能区</a:t>
            </a:r>
            <a:r>
              <a:rPr lang="en-US" altLang="zh-CN" sz="2800" smtClean="0"/>
              <a:t>/</a:t>
            </a:r>
            <a:r>
              <a:rPr lang="en-US" altLang="zh-CN" sz="2800" smtClean="0">
                <a:latin typeface="Arial" charset="0"/>
              </a:rPr>
              <a:t>“</a:t>
            </a:r>
            <a:r>
              <a:rPr lang="zh-CN" altLang="en-US" sz="2800" smtClean="0"/>
              <a:t>位置</a:t>
            </a:r>
            <a:r>
              <a:rPr lang="zh-CN" altLang="en-US" sz="2800" smtClean="0">
                <a:latin typeface="Arial" charset="0"/>
              </a:rPr>
              <a:t>”</a:t>
            </a:r>
            <a:r>
              <a:rPr lang="zh-CN" altLang="en-US" sz="2800" smtClean="0"/>
              <a:t>工具组</a:t>
            </a:r>
            <a:r>
              <a:rPr lang="en-US" altLang="zh-CN" sz="2800" smtClean="0"/>
              <a:t>/</a:t>
            </a:r>
            <a:r>
              <a:rPr lang="en-US" altLang="zh-CN" sz="2800" smtClean="0">
                <a:latin typeface="Arial" charset="0"/>
              </a:rPr>
              <a:t>“</a:t>
            </a:r>
            <a:r>
              <a:rPr lang="zh-CN" altLang="en-US" sz="2800" smtClean="0"/>
              <a:t>移动图表</a:t>
            </a:r>
            <a:r>
              <a:rPr lang="zh-CN" altLang="en-US" sz="2800" smtClean="0">
                <a:latin typeface="Arial" charset="0"/>
              </a:rPr>
              <a:t>”</a:t>
            </a:r>
            <a:r>
              <a:rPr lang="zh-CN" altLang="en-US" sz="2800" smtClean="0"/>
              <a:t>命令，如图</a:t>
            </a:r>
            <a:r>
              <a:rPr lang="en-US" altLang="zh-CN" sz="2800" smtClean="0"/>
              <a:t>4-53</a:t>
            </a:r>
            <a:r>
              <a:rPr lang="zh-CN" altLang="en-US" sz="2800" smtClean="0"/>
              <a:t>所示，在弹出的对话框中选择</a:t>
            </a:r>
            <a:r>
              <a:rPr lang="zh-CN" altLang="en-US" sz="2800" smtClean="0">
                <a:latin typeface="Arial" charset="0"/>
              </a:rPr>
              <a:t>“</a:t>
            </a:r>
            <a:r>
              <a:rPr lang="zh-CN" altLang="en-US" sz="2800" smtClean="0"/>
              <a:t>新工作表</a:t>
            </a:r>
            <a:r>
              <a:rPr lang="zh-CN" altLang="en-US" sz="2800" smtClean="0">
                <a:latin typeface="Arial" charset="0"/>
              </a:rPr>
              <a:t>”</a:t>
            </a:r>
            <a:r>
              <a:rPr lang="zh-CN" altLang="en-US" sz="2800" smtClean="0"/>
              <a:t>，在文本框中输入</a:t>
            </a:r>
            <a:r>
              <a:rPr lang="zh-CN" altLang="en-US" sz="2800" smtClean="0">
                <a:latin typeface="Arial" charset="0"/>
              </a:rPr>
              <a:t>“</a:t>
            </a:r>
            <a:r>
              <a:rPr lang="zh-CN" altLang="en-US" sz="2800" smtClean="0"/>
              <a:t>单独的柱状图</a:t>
            </a:r>
            <a:r>
              <a:rPr lang="zh-CN" altLang="en-US" sz="2800" smtClean="0">
                <a:latin typeface="Arial" charset="0"/>
              </a:rPr>
              <a:t>”</a:t>
            </a:r>
            <a:r>
              <a:rPr lang="zh-CN" altLang="en-US" sz="2800" smtClean="0"/>
              <a:t>，确定后就会将该图表移动到一个新的工作表中，如图</a:t>
            </a:r>
            <a:r>
              <a:rPr lang="en-US" altLang="zh-CN" sz="2800" smtClean="0"/>
              <a:t>4-54</a:t>
            </a:r>
            <a:r>
              <a:rPr lang="zh-CN" altLang="en-US" sz="2800" smtClean="0"/>
              <a:t>所示。 </a:t>
            </a:r>
          </a:p>
        </p:txBody>
      </p:sp>
      <p:sp>
        <p:nvSpPr>
          <p:cNvPr id="74754"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9626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6DFCEBF9-84CA-4A6A-8A08-8CE7DDA39D47}" type="datetime1">
              <a:rPr lang="zh-CN" altLang="en-US"/>
              <a:pPr eaLnBrk="1" hangingPunct="1"/>
              <a:t>2014-11-17</a:t>
            </a:fld>
            <a:endParaRPr lang="en-US" altLang="zh-CN"/>
          </a:p>
        </p:txBody>
      </p:sp>
      <p:sp>
        <p:nvSpPr>
          <p:cNvPr id="9626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4755">
                                            <p:txEl>
                                              <p:pRg st="0" end="0"/>
                                            </p:txEl>
                                          </p:spTgt>
                                        </p:tgtEl>
                                        <p:attrNameLst>
                                          <p:attrName>style.visibility</p:attrName>
                                        </p:attrNameLst>
                                      </p:cBhvr>
                                      <p:to>
                                        <p:strVal val="visible"/>
                                      </p:to>
                                    </p:set>
                                    <p:animEffect transition="in" filter="blinds(horizontal)">
                                      <p:cBhvr>
                                        <p:cTn id="7" dur="500"/>
                                        <p:tgtEl>
                                          <p:spTgt spid="747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4755">
                                            <p:txEl>
                                              <p:pRg st="1" end="1"/>
                                            </p:txEl>
                                          </p:spTgt>
                                        </p:tgtEl>
                                        <p:attrNameLst>
                                          <p:attrName>style.visibility</p:attrName>
                                        </p:attrNameLst>
                                      </p:cBhvr>
                                      <p:to>
                                        <p:strVal val="visible"/>
                                      </p:to>
                                    </p:set>
                                    <p:animEffect transition="in" filter="blinds(horizontal)">
                                      <p:cBhvr>
                                        <p:cTn id="12" dur="500"/>
                                        <p:tgtEl>
                                          <p:spTgt spid="7475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9"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07950" y="1844675"/>
            <a:ext cx="4438650" cy="2952750"/>
          </a:xfrm>
          <a:noFill/>
        </p:spPr>
      </p:pic>
      <p:sp>
        <p:nvSpPr>
          <p:cNvPr id="75778"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pic>
        <p:nvPicPr>
          <p:cNvPr id="75780"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9338" y="1916113"/>
            <a:ext cx="4033837" cy="288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1" name="Rectangle 6"/>
          <p:cNvSpPr>
            <a:spLocks noChangeArrowheads="1"/>
          </p:cNvSpPr>
          <p:nvPr/>
        </p:nvSpPr>
        <p:spPr bwMode="auto">
          <a:xfrm>
            <a:off x="1619250" y="5157788"/>
            <a:ext cx="6096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zh-CN" altLang="en-US"/>
              <a:t>图</a:t>
            </a:r>
            <a:r>
              <a:rPr lang="en-US" altLang="zh-CN"/>
              <a:t>4-53  </a:t>
            </a:r>
            <a:r>
              <a:rPr lang="en-US" altLang="zh-CN">
                <a:latin typeface="Arial" charset="0"/>
              </a:rPr>
              <a:t>“</a:t>
            </a:r>
            <a:r>
              <a:rPr lang="zh-CN" altLang="en-US"/>
              <a:t>移动图表</a:t>
            </a:r>
            <a:r>
              <a:rPr lang="zh-CN" altLang="en-US">
                <a:latin typeface="Arial" charset="0"/>
              </a:rPr>
              <a:t>”</a:t>
            </a:r>
            <a:r>
              <a:rPr lang="zh-CN" altLang="en-US"/>
              <a:t>对话框           图</a:t>
            </a:r>
            <a:r>
              <a:rPr lang="en-US" altLang="zh-CN"/>
              <a:t>4-54   </a:t>
            </a:r>
            <a:r>
              <a:rPr lang="zh-CN" altLang="en-US"/>
              <a:t>单独的柱状图</a:t>
            </a:r>
          </a:p>
        </p:txBody>
      </p:sp>
      <p:sp>
        <p:nvSpPr>
          <p:cNvPr id="9728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C7887054-9981-4673-ABCC-F6A59C6D5D02}" type="datetime1">
              <a:rPr lang="zh-CN" altLang="en-US"/>
              <a:pPr eaLnBrk="1" hangingPunct="1"/>
              <a:t>2014-11-17</a:t>
            </a:fld>
            <a:endParaRPr lang="en-US" altLang="zh-CN"/>
          </a:p>
        </p:txBody>
      </p:sp>
      <p:sp>
        <p:nvSpPr>
          <p:cNvPr id="9728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5779"/>
                                        </p:tgtEl>
                                        <p:attrNameLst>
                                          <p:attrName>style.visibility</p:attrName>
                                        </p:attrNameLst>
                                      </p:cBhvr>
                                      <p:to>
                                        <p:strVal val="visible"/>
                                      </p:to>
                                    </p:set>
                                    <p:animEffect transition="in" filter="blinds(horizontal)">
                                      <p:cBhvr>
                                        <p:cTn id="7" dur="500"/>
                                        <p:tgtEl>
                                          <p:spTgt spid="757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5780"/>
                                        </p:tgtEl>
                                        <p:attrNameLst>
                                          <p:attrName>style.visibility</p:attrName>
                                        </p:attrNameLst>
                                      </p:cBhvr>
                                      <p:to>
                                        <p:strVal val="visible"/>
                                      </p:to>
                                    </p:set>
                                    <p:animEffect transition="in" filter="blinds(horizontal)">
                                      <p:cBhvr>
                                        <p:cTn id="12" dur="500"/>
                                        <p:tgtEl>
                                          <p:spTgt spid="7578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5781"/>
                                        </p:tgtEl>
                                        <p:attrNameLst>
                                          <p:attrName>style.visibility</p:attrName>
                                        </p:attrNameLst>
                                      </p:cBhvr>
                                      <p:to>
                                        <p:strVal val="visible"/>
                                      </p:to>
                                    </p:set>
                                    <p:animEffect transition="in" filter="blinds(horizontal)">
                                      <p:cBhvr>
                                        <p:cTn id="17" dur="500"/>
                                        <p:tgtEl>
                                          <p:spTgt spid="757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1"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3"/>
          <p:cNvSpPr>
            <a:spLocks noGrp="1" noChangeArrowheads="1"/>
          </p:cNvSpPr>
          <p:nvPr>
            <p:ph idx="1"/>
          </p:nvPr>
        </p:nvSpPr>
        <p:spPr>
          <a:xfrm>
            <a:off x="323850" y="1341438"/>
            <a:ext cx="8569325" cy="5832475"/>
          </a:xfrm>
        </p:spPr>
        <p:txBody>
          <a:bodyPr/>
          <a:lstStyle/>
          <a:p>
            <a:pPr eaLnBrk="1" hangingPunct="1">
              <a:lnSpc>
                <a:spcPts val="2800"/>
              </a:lnSpc>
            </a:pPr>
            <a:r>
              <a:rPr lang="en-US" altLang="zh-CN" sz="2400" smtClean="0">
                <a:latin typeface="Arial" charset="0"/>
              </a:rPr>
              <a:t>“</a:t>
            </a:r>
            <a:r>
              <a:rPr lang="zh-CN" altLang="en-US" sz="2400" smtClean="0"/>
              <a:t>布局</a:t>
            </a:r>
            <a:r>
              <a:rPr lang="zh-CN" altLang="en-US" sz="2400" smtClean="0">
                <a:latin typeface="Arial" charset="0"/>
              </a:rPr>
              <a:t>”</a:t>
            </a:r>
            <a:r>
              <a:rPr lang="zh-CN" altLang="en-US" sz="2400" smtClean="0"/>
              <a:t>功能区：添加图表的标签，设置图表的坐标轴、背景、插入图片、文本框和形状，对数据走势进行分析等。</a:t>
            </a:r>
          </a:p>
          <a:p>
            <a:pPr eaLnBrk="1" hangingPunct="1">
              <a:lnSpc>
                <a:spcPts val="2800"/>
              </a:lnSpc>
            </a:pPr>
            <a:r>
              <a:rPr lang="zh-CN" altLang="en-US" sz="2400" smtClean="0">
                <a:latin typeface="Arial" charset="0"/>
              </a:rPr>
              <a:t>“</a:t>
            </a:r>
            <a:r>
              <a:rPr lang="zh-CN" altLang="en-US" sz="2400" smtClean="0"/>
              <a:t>格式</a:t>
            </a:r>
            <a:r>
              <a:rPr lang="zh-CN" altLang="en-US" sz="2400" smtClean="0">
                <a:latin typeface="Arial" charset="0"/>
              </a:rPr>
              <a:t>”</a:t>
            </a:r>
            <a:r>
              <a:rPr lang="zh-CN" altLang="en-US" sz="2400" smtClean="0"/>
              <a:t>功能区：针对图表中的某一个区域可以详细设置该区域的格式，如边框、填充的颜色和样式等。还可以设置文本的艺术字效果，对多个对象进行组合排列，以及设置对象的大小等。</a:t>
            </a:r>
          </a:p>
          <a:p>
            <a:pPr eaLnBrk="1" hangingPunct="1">
              <a:lnSpc>
                <a:spcPts val="2800"/>
              </a:lnSpc>
            </a:pPr>
            <a:r>
              <a:rPr lang="zh-CN" altLang="en-US" sz="2400" smtClean="0"/>
              <a:t>如果对图表的某个区域设置格式，还可以在区域上右击，选择</a:t>
            </a:r>
            <a:r>
              <a:rPr lang="zh-CN" altLang="en-US" sz="2400" smtClean="0">
                <a:latin typeface="Arial" charset="0"/>
              </a:rPr>
              <a:t>“</a:t>
            </a:r>
            <a:r>
              <a:rPr lang="zh-CN" altLang="en-US" sz="2400" smtClean="0"/>
              <a:t>设置╳╳格式</a:t>
            </a:r>
            <a:r>
              <a:rPr lang="zh-CN" altLang="en-US" sz="2400" smtClean="0">
                <a:latin typeface="Arial" charset="0"/>
              </a:rPr>
              <a:t>”</a:t>
            </a:r>
            <a:r>
              <a:rPr lang="zh-CN" altLang="en-US" sz="2400" smtClean="0"/>
              <a:t>命令，在弹出</a:t>
            </a:r>
            <a:r>
              <a:rPr lang="zh-CN" altLang="en-US" sz="2400" smtClean="0">
                <a:latin typeface="Arial" charset="0"/>
              </a:rPr>
              <a:t>“</a:t>
            </a:r>
            <a:r>
              <a:rPr lang="zh-CN" altLang="en-US" sz="2400" smtClean="0"/>
              <a:t>设置╳╳格式</a:t>
            </a:r>
            <a:r>
              <a:rPr lang="zh-CN" altLang="en-US" sz="2400" smtClean="0">
                <a:latin typeface="Arial" charset="0"/>
              </a:rPr>
              <a:t>”</a:t>
            </a:r>
            <a:r>
              <a:rPr lang="zh-CN" altLang="en-US" sz="2400" smtClean="0"/>
              <a:t>对话框中进行详细设计。例如，可以在图表中设置绘图区背景。在绘图区位置单击右键，从弹出的菜单中选择</a:t>
            </a:r>
            <a:r>
              <a:rPr lang="zh-CN" altLang="en-US" sz="2400" smtClean="0">
                <a:latin typeface="Arial" charset="0"/>
              </a:rPr>
              <a:t>“</a:t>
            </a:r>
            <a:r>
              <a:rPr lang="zh-CN" altLang="en-US" sz="2400" smtClean="0"/>
              <a:t>设置绘图区格式</a:t>
            </a:r>
            <a:r>
              <a:rPr lang="zh-CN" altLang="en-US" sz="2400" smtClean="0">
                <a:latin typeface="Arial" charset="0"/>
              </a:rPr>
              <a:t>”</a:t>
            </a:r>
            <a:r>
              <a:rPr lang="zh-CN" altLang="en-US" sz="2400" smtClean="0"/>
              <a:t>，在弹出的</a:t>
            </a:r>
            <a:r>
              <a:rPr lang="zh-CN" altLang="en-US" sz="2400" smtClean="0">
                <a:latin typeface="Arial" charset="0"/>
              </a:rPr>
              <a:t>“</a:t>
            </a:r>
            <a:r>
              <a:rPr lang="zh-CN" altLang="en-US" sz="2400" smtClean="0"/>
              <a:t>设置绘图区格式</a:t>
            </a:r>
            <a:r>
              <a:rPr lang="zh-CN" altLang="en-US" sz="2400" smtClean="0">
                <a:latin typeface="Arial" charset="0"/>
              </a:rPr>
              <a:t>”</a:t>
            </a:r>
            <a:r>
              <a:rPr lang="zh-CN" altLang="en-US" sz="2400" smtClean="0"/>
              <a:t>对话框中单击的</a:t>
            </a:r>
            <a:r>
              <a:rPr lang="zh-CN" altLang="en-US" sz="2400" smtClean="0">
                <a:latin typeface="Arial" charset="0"/>
              </a:rPr>
              <a:t>“</a:t>
            </a:r>
            <a:r>
              <a:rPr lang="zh-CN" altLang="en-US" sz="2400" smtClean="0"/>
              <a:t>填充</a:t>
            </a:r>
            <a:r>
              <a:rPr lang="zh-CN" altLang="en-US" sz="2400" smtClean="0">
                <a:latin typeface="Arial" charset="0"/>
              </a:rPr>
              <a:t>”</a:t>
            </a:r>
            <a:r>
              <a:rPr lang="zh-CN" altLang="en-US" sz="2400" smtClean="0"/>
              <a:t>按钮，根据需求设置颜色即可。</a:t>
            </a:r>
            <a:endParaRPr lang="en-US" altLang="zh-CN" sz="2400" smtClean="0"/>
          </a:p>
          <a:p>
            <a:pPr eaLnBrk="1" hangingPunct="1">
              <a:lnSpc>
                <a:spcPts val="2800"/>
              </a:lnSpc>
            </a:pPr>
            <a:endParaRPr lang="en-US" altLang="zh-CN" sz="2400" smtClean="0"/>
          </a:p>
        </p:txBody>
      </p:sp>
      <p:sp>
        <p:nvSpPr>
          <p:cNvPr id="76802"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9830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E538EA9E-7F30-4B44-B772-11F1C0129D3D}" type="datetime1">
              <a:rPr lang="zh-CN" altLang="en-US"/>
              <a:pPr eaLnBrk="1" hangingPunct="1"/>
              <a:t>2014-11-17</a:t>
            </a:fld>
            <a:endParaRPr lang="en-US" altLang="zh-CN"/>
          </a:p>
        </p:txBody>
      </p:sp>
      <p:sp>
        <p:nvSpPr>
          <p:cNvPr id="9830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6803">
                                            <p:txEl>
                                              <p:pRg st="0" end="0"/>
                                            </p:txEl>
                                          </p:spTgt>
                                        </p:tgtEl>
                                        <p:attrNameLst>
                                          <p:attrName>style.visibility</p:attrName>
                                        </p:attrNameLst>
                                      </p:cBhvr>
                                      <p:to>
                                        <p:strVal val="visible"/>
                                      </p:to>
                                    </p:set>
                                    <p:animEffect transition="in" filter="blinds(horizontal)">
                                      <p:cBhvr>
                                        <p:cTn id="7" dur="500"/>
                                        <p:tgtEl>
                                          <p:spTgt spid="7680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6803">
                                            <p:txEl>
                                              <p:pRg st="1" end="1"/>
                                            </p:txEl>
                                          </p:spTgt>
                                        </p:tgtEl>
                                        <p:attrNameLst>
                                          <p:attrName>style.visibility</p:attrName>
                                        </p:attrNameLst>
                                      </p:cBhvr>
                                      <p:to>
                                        <p:strVal val="visible"/>
                                      </p:to>
                                    </p:set>
                                    <p:animEffect transition="in" filter="blinds(horizontal)">
                                      <p:cBhvr>
                                        <p:cTn id="12" dur="500"/>
                                        <p:tgtEl>
                                          <p:spTgt spid="7680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6803">
                                            <p:txEl>
                                              <p:pRg st="2" end="2"/>
                                            </p:txEl>
                                          </p:spTgt>
                                        </p:tgtEl>
                                        <p:attrNameLst>
                                          <p:attrName>style.visibility</p:attrName>
                                        </p:attrNameLst>
                                      </p:cBhvr>
                                      <p:to>
                                        <p:strVal val="visible"/>
                                      </p:to>
                                    </p:set>
                                    <p:animEffect transition="in" filter="blinds(horizontal)">
                                      <p:cBhvr>
                                        <p:cTn id="17" dur="500"/>
                                        <p:tgtEl>
                                          <p:spTgt spid="7680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内容占位符 2"/>
          <p:cNvSpPr>
            <a:spLocks noGrp="1"/>
          </p:cNvSpPr>
          <p:nvPr>
            <p:ph idx="1"/>
          </p:nvPr>
        </p:nvSpPr>
        <p:spPr/>
        <p:txBody>
          <a:bodyPr/>
          <a:lstStyle/>
          <a:p>
            <a:pPr eaLnBrk="1" hangingPunct="1">
              <a:lnSpc>
                <a:spcPts val="2800"/>
              </a:lnSpc>
            </a:pPr>
            <a:endParaRPr lang="zh-CN" altLang="en-US" smtClean="0"/>
          </a:p>
          <a:p>
            <a:pPr eaLnBrk="1" hangingPunct="1">
              <a:lnSpc>
                <a:spcPts val="2800"/>
              </a:lnSpc>
              <a:buFont typeface="Wingdings" pitchFamily="2" charset="2"/>
              <a:buChar char="Ø"/>
            </a:pPr>
            <a:r>
              <a:rPr lang="zh-CN" altLang="en-US" smtClean="0"/>
              <a:t>（</a:t>
            </a:r>
            <a:r>
              <a:rPr lang="en-US" altLang="zh-CN" smtClean="0"/>
              <a:t>5</a:t>
            </a:r>
            <a:r>
              <a:rPr lang="zh-CN" altLang="en-US" smtClean="0"/>
              <a:t>）图表的更新。随着数据图表的数据源表格中数据的变化，有时需要对数据图表进行更新，主要包括以下几项内容。</a:t>
            </a:r>
          </a:p>
          <a:p>
            <a:pPr eaLnBrk="1" hangingPunct="1">
              <a:lnSpc>
                <a:spcPts val="2800"/>
              </a:lnSpc>
            </a:pPr>
            <a:r>
              <a:rPr lang="zh-CN" altLang="en-US" smtClean="0"/>
              <a:t>自动更新。当数据源的数据发生变化时，图表会自动更新。</a:t>
            </a:r>
          </a:p>
          <a:p>
            <a:pPr eaLnBrk="1" hangingPunct="1">
              <a:lnSpc>
                <a:spcPts val="2800"/>
              </a:lnSpc>
            </a:pPr>
            <a:r>
              <a:rPr lang="zh-CN" altLang="en-US" smtClean="0"/>
              <a:t>向图表添加数据。复制需要添加的数据，粘贴到图表中即可。</a:t>
            </a:r>
          </a:p>
          <a:p>
            <a:pPr eaLnBrk="1" hangingPunct="1">
              <a:lnSpc>
                <a:spcPts val="2800"/>
              </a:lnSpc>
            </a:pPr>
            <a:r>
              <a:rPr lang="zh-CN" altLang="en-US" smtClean="0"/>
              <a:t>从图表中删除数据系列。从图表中选择数据系列，按</a:t>
            </a:r>
            <a:r>
              <a:rPr lang="en-US" altLang="zh-CN" smtClean="0"/>
              <a:t>Delete</a:t>
            </a:r>
            <a:r>
              <a:rPr lang="zh-CN" altLang="en-US" smtClean="0"/>
              <a:t>键即可。</a:t>
            </a:r>
          </a:p>
          <a:p>
            <a:pPr eaLnBrk="1" hangingPunct="1"/>
            <a:endParaRPr lang="zh-CN" altLang="en-US" smtClean="0"/>
          </a:p>
        </p:txBody>
      </p:sp>
      <p:sp>
        <p:nvSpPr>
          <p:cNvPr id="77826" name="标题 1"/>
          <p:cNvSpPr>
            <a:spLocks noGrp="1"/>
          </p:cNvSpPr>
          <p:nvPr>
            <p:ph type="title"/>
          </p:nvPr>
        </p:nvSpPr>
        <p:spPr/>
        <p:txBody>
          <a:bodyPr/>
          <a:lstStyle/>
          <a:p>
            <a:pPr eaLnBrk="1" fontAlgn="auto" hangingPunct="1">
              <a:spcAft>
                <a:spcPts val="0"/>
              </a:spcAft>
              <a:defRPr/>
            </a:pPr>
            <a:endParaRPr lang="zh-CN" altLang="en-US" smtClean="0"/>
          </a:p>
        </p:txBody>
      </p:sp>
      <p:sp>
        <p:nvSpPr>
          <p:cNvPr id="9933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02393598-D29A-4F0A-9DCC-02FAC7E4D1A1}" type="datetime1">
              <a:rPr lang="zh-CN" altLang="en-US"/>
              <a:pPr eaLnBrk="1" hangingPunct="1"/>
              <a:t>2014-11-17</a:t>
            </a:fld>
            <a:endParaRPr lang="en-US" altLang="zh-CN"/>
          </a:p>
        </p:txBody>
      </p:sp>
      <p:sp>
        <p:nvSpPr>
          <p:cNvPr id="9933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7827">
                                            <p:txEl>
                                              <p:pRg st="1" end="1"/>
                                            </p:txEl>
                                          </p:spTgt>
                                        </p:tgtEl>
                                        <p:attrNameLst>
                                          <p:attrName>style.visibility</p:attrName>
                                        </p:attrNameLst>
                                      </p:cBhvr>
                                      <p:to>
                                        <p:strVal val="visible"/>
                                      </p:to>
                                    </p:set>
                                    <p:animEffect transition="in" filter="blinds(horizontal)">
                                      <p:cBhvr>
                                        <p:cTn id="7" dur="500"/>
                                        <p:tgtEl>
                                          <p:spTgt spid="77827">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7827">
                                            <p:txEl>
                                              <p:pRg st="2" end="2"/>
                                            </p:txEl>
                                          </p:spTgt>
                                        </p:tgtEl>
                                        <p:attrNameLst>
                                          <p:attrName>style.visibility</p:attrName>
                                        </p:attrNameLst>
                                      </p:cBhvr>
                                      <p:to>
                                        <p:strVal val="visible"/>
                                      </p:to>
                                    </p:set>
                                    <p:animEffect transition="in" filter="blinds(horizontal)">
                                      <p:cBhvr>
                                        <p:cTn id="12" dur="500"/>
                                        <p:tgtEl>
                                          <p:spTgt spid="77827">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7827">
                                            <p:txEl>
                                              <p:pRg st="3" end="3"/>
                                            </p:txEl>
                                          </p:spTgt>
                                        </p:tgtEl>
                                        <p:attrNameLst>
                                          <p:attrName>style.visibility</p:attrName>
                                        </p:attrNameLst>
                                      </p:cBhvr>
                                      <p:to>
                                        <p:strVal val="visible"/>
                                      </p:to>
                                    </p:set>
                                    <p:animEffect transition="in" filter="blinds(horizontal)">
                                      <p:cBhvr>
                                        <p:cTn id="17" dur="500"/>
                                        <p:tgtEl>
                                          <p:spTgt spid="77827">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77827">
                                            <p:txEl>
                                              <p:pRg st="4" end="4"/>
                                            </p:txEl>
                                          </p:spTgt>
                                        </p:tgtEl>
                                        <p:attrNameLst>
                                          <p:attrName>style.visibility</p:attrName>
                                        </p:attrNameLst>
                                      </p:cBhvr>
                                      <p:to>
                                        <p:strVal val="visible"/>
                                      </p:to>
                                    </p:set>
                                    <p:animEffect transition="in" filter="blinds(horizontal)">
                                      <p:cBhvr>
                                        <p:cTn id="22" dur="500"/>
                                        <p:tgtEl>
                                          <p:spTgt spid="778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Grp="1" noChangeArrowheads="1"/>
          </p:cNvSpPr>
          <p:nvPr>
            <p:ph idx="1"/>
          </p:nvPr>
        </p:nvSpPr>
        <p:spPr>
          <a:xfrm>
            <a:off x="468313" y="1628775"/>
            <a:ext cx="8229600" cy="4525963"/>
          </a:xfrm>
        </p:spPr>
        <p:txBody>
          <a:bodyPr/>
          <a:lstStyle/>
          <a:p>
            <a:pPr eaLnBrk="1" hangingPunct="1">
              <a:lnSpc>
                <a:spcPct val="90000"/>
              </a:lnSpc>
            </a:pPr>
            <a:r>
              <a:rPr lang="en-US" altLang="zh-CN" smtClean="0"/>
              <a:t>4.4.1</a:t>
            </a:r>
            <a:r>
              <a:rPr lang="zh-CN" altLang="zh-CN" b="1" smtClean="0"/>
              <a:t>工资管理实例</a:t>
            </a:r>
            <a:endParaRPr lang="en-US" altLang="zh-CN" smtClean="0"/>
          </a:p>
          <a:p>
            <a:pPr eaLnBrk="1" hangingPunct="1">
              <a:lnSpc>
                <a:spcPct val="90000"/>
              </a:lnSpc>
            </a:pPr>
            <a:r>
              <a:rPr lang="en-US" altLang="zh-CN" smtClean="0"/>
              <a:t>4.4.2</a:t>
            </a:r>
            <a:r>
              <a:rPr lang="zh-CN" altLang="en-US" smtClean="0"/>
              <a:t>操作步骤</a:t>
            </a:r>
            <a:endParaRPr lang="en-US" altLang="zh-CN" smtClean="0"/>
          </a:p>
          <a:p>
            <a:pPr eaLnBrk="1" hangingPunct="1">
              <a:lnSpc>
                <a:spcPct val="90000"/>
              </a:lnSpc>
            </a:pPr>
            <a:r>
              <a:rPr lang="en-US" altLang="zh-CN" smtClean="0"/>
              <a:t>4.4.3</a:t>
            </a:r>
            <a:r>
              <a:rPr lang="zh-CN" altLang="en-US" smtClean="0"/>
              <a:t>主要知识点</a:t>
            </a:r>
          </a:p>
        </p:txBody>
      </p:sp>
      <p:sp>
        <p:nvSpPr>
          <p:cNvPr id="78850"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smtClean="0"/>
              <a:t/>
            </a:r>
            <a:br>
              <a:rPr lang="en-US" altLang="zh-CN" sz="4000" smtClean="0"/>
            </a:br>
            <a:r>
              <a:rPr lang="en-US" altLang="zh-CN" sz="4000" smtClean="0"/>
              <a:t>4.4  </a:t>
            </a:r>
            <a:r>
              <a:rPr lang="zh-CN" altLang="en-US" sz="4000" smtClean="0"/>
              <a:t>利用</a:t>
            </a:r>
            <a:r>
              <a:rPr lang="en-US" altLang="zh-CN" sz="4000" smtClean="0"/>
              <a:t>Excel</a:t>
            </a:r>
            <a:r>
              <a:rPr lang="zh-CN" altLang="en-US" sz="4000" smtClean="0"/>
              <a:t>的函数制作员工档案工资管理表</a:t>
            </a:r>
            <a:br>
              <a:rPr lang="zh-CN" altLang="en-US" sz="4000" smtClean="0"/>
            </a:br>
            <a:endParaRPr lang="zh-CN" altLang="en-US" sz="4000" smtClean="0"/>
          </a:p>
        </p:txBody>
      </p:sp>
      <p:sp>
        <p:nvSpPr>
          <p:cNvPr id="10035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D840D0C6-2DF7-42B6-8B42-6CF995B443E7}" type="datetime1">
              <a:rPr lang="zh-CN" altLang="en-US"/>
              <a:pPr eaLnBrk="1" hangingPunct="1"/>
              <a:t>2014-11-17</a:t>
            </a:fld>
            <a:endParaRPr lang="en-US" altLang="zh-CN"/>
          </a:p>
        </p:txBody>
      </p:sp>
      <p:sp>
        <p:nvSpPr>
          <p:cNvPr id="10035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Effect transition="in" filter="blinds(horizontal)">
                                      <p:cBhvr>
                                        <p:cTn id="7" dur="500"/>
                                        <p:tgtEl>
                                          <p:spTgt spid="788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8851">
                                            <p:txEl>
                                              <p:pRg st="1" end="1"/>
                                            </p:txEl>
                                          </p:spTgt>
                                        </p:tgtEl>
                                        <p:attrNameLst>
                                          <p:attrName>style.visibility</p:attrName>
                                        </p:attrNameLst>
                                      </p:cBhvr>
                                      <p:to>
                                        <p:strVal val="visible"/>
                                      </p:to>
                                    </p:set>
                                    <p:animEffect transition="in" filter="blinds(horizontal)">
                                      <p:cBhvr>
                                        <p:cTn id="12" dur="500"/>
                                        <p:tgtEl>
                                          <p:spTgt spid="7885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8851">
                                            <p:txEl>
                                              <p:pRg st="2" end="2"/>
                                            </p:txEl>
                                          </p:spTgt>
                                        </p:tgtEl>
                                        <p:attrNameLst>
                                          <p:attrName>style.visibility</p:attrName>
                                        </p:attrNameLst>
                                      </p:cBhvr>
                                      <p:to>
                                        <p:strVal val="visible"/>
                                      </p:to>
                                    </p:set>
                                    <p:animEffect transition="in" filter="blinds(horizontal)">
                                      <p:cBhvr>
                                        <p:cTn id="17" dur="500"/>
                                        <p:tgtEl>
                                          <p:spTgt spid="7885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3"/>
          <p:cNvSpPr>
            <a:spLocks noGrp="1" noChangeArrowheads="1"/>
          </p:cNvSpPr>
          <p:nvPr>
            <p:ph idx="1"/>
          </p:nvPr>
        </p:nvSpPr>
        <p:spPr/>
        <p:txBody>
          <a:bodyPr/>
          <a:lstStyle/>
          <a:p>
            <a:pPr eaLnBrk="1" hangingPunct="1"/>
            <a:r>
              <a:rPr lang="zh-CN" altLang="en-US" smtClean="0"/>
              <a:t>为了实现员工档案管理和工资管理的完整性，在此，建立</a:t>
            </a:r>
            <a:r>
              <a:rPr lang="zh-CN" altLang="en-US" smtClean="0">
                <a:latin typeface="Arial" charset="0"/>
              </a:rPr>
              <a:t>“</a:t>
            </a:r>
            <a:r>
              <a:rPr lang="zh-CN" altLang="en-US" smtClean="0"/>
              <a:t>员工档案工资管理</a:t>
            </a:r>
            <a:r>
              <a:rPr lang="zh-CN" altLang="en-US" smtClean="0">
                <a:latin typeface="Arial" charset="0"/>
              </a:rPr>
              <a:t>”</a:t>
            </a:r>
            <a:r>
              <a:rPr lang="zh-CN" altLang="en-US" smtClean="0"/>
              <a:t>工作簿。在该工作簿中，包含</a:t>
            </a:r>
            <a:r>
              <a:rPr lang="zh-CN" altLang="en-US" smtClean="0">
                <a:latin typeface="Arial" charset="0"/>
              </a:rPr>
              <a:t>“</a:t>
            </a:r>
            <a:r>
              <a:rPr lang="zh-CN" altLang="en-US" smtClean="0"/>
              <a:t>主界面</a:t>
            </a:r>
            <a:r>
              <a:rPr lang="zh-CN" altLang="en-US" smtClean="0">
                <a:latin typeface="Arial" charset="0"/>
              </a:rPr>
              <a:t>”</a:t>
            </a:r>
            <a:r>
              <a:rPr lang="zh-CN" altLang="en-US" smtClean="0"/>
              <a:t>、</a:t>
            </a:r>
            <a:r>
              <a:rPr lang="zh-CN" altLang="en-US" smtClean="0">
                <a:latin typeface="Arial" charset="0"/>
              </a:rPr>
              <a:t>“</a:t>
            </a:r>
            <a:r>
              <a:rPr lang="zh-CN" altLang="en-US" smtClean="0"/>
              <a:t>员工档案信息表</a:t>
            </a:r>
            <a:r>
              <a:rPr lang="zh-CN" altLang="en-US" smtClean="0">
                <a:latin typeface="Arial" charset="0"/>
              </a:rPr>
              <a:t>”</a:t>
            </a:r>
            <a:r>
              <a:rPr lang="zh-CN" altLang="en-US" smtClean="0"/>
              <a:t>、</a:t>
            </a:r>
            <a:r>
              <a:rPr lang="zh-CN" altLang="en-US" smtClean="0">
                <a:latin typeface="Arial" charset="0"/>
              </a:rPr>
              <a:t>“</a:t>
            </a:r>
            <a:r>
              <a:rPr lang="zh-CN" altLang="en-US" smtClean="0"/>
              <a:t>计算比率及标准表</a:t>
            </a:r>
            <a:r>
              <a:rPr lang="zh-CN" altLang="en-US" smtClean="0">
                <a:latin typeface="Arial" charset="0"/>
              </a:rPr>
              <a:t>”</a:t>
            </a:r>
            <a:r>
              <a:rPr lang="zh-CN" altLang="en-US" smtClean="0"/>
              <a:t>、 </a:t>
            </a:r>
            <a:r>
              <a:rPr lang="zh-CN" altLang="en-US" smtClean="0">
                <a:latin typeface="Arial" charset="0"/>
              </a:rPr>
              <a:t>“</a:t>
            </a:r>
            <a:r>
              <a:rPr lang="zh-CN" altLang="en-US" smtClean="0"/>
              <a:t>员工工资表</a:t>
            </a:r>
            <a:r>
              <a:rPr lang="zh-CN" altLang="en-US" smtClean="0">
                <a:latin typeface="Arial" charset="0"/>
              </a:rPr>
              <a:t>”</a:t>
            </a:r>
            <a:r>
              <a:rPr lang="zh-CN" altLang="en-US" smtClean="0"/>
              <a:t>、</a:t>
            </a:r>
            <a:r>
              <a:rPr lang="zh-CN" altLang="en-US" smtClean="0">
                <a:latin typeface="Arial" charset="0"/>
              </a:rPr>
              <a:t>“</a:t>
            </a:r>
            <a:r>
              <a:rPr lang="zh-CN" altLang="en-US" smtClean="0"/>
              <a:t>员工工资条</a:t>
            </a:r>
            <a:r>
              <a:rPr lang="zh-CN" altLang="en-US" smtClean="0">
                <a:latin typeface="Arial" charset="0"/>
              </a:rPr>
              <a:t>”</a:t>
            </a:r>
            <a:r>
              <a:rPr lang="zh-CN" altLang="en-US" smtClean="0"/>
              <a:t>等</a:t>
            </a:r>
            <a:r>
              <a:rPr lang="en-US" altLang="zh-CN" smtClean="0"/>
              <a:t>5</a:t>
            </a:r>
            <a:r>
              <a:rPr lang="zh-CN" altLang="en-US" smtClean="0"/>
              <a:t>张工作表。</a:t>
            </a:r>
          </a:p>
          <a:p>
            <a:pPr eaLnBrk="1" hangingPunct="1"/>
            <a:r>
              <a:rPr lang="zh-CN" altLang="en-US" smtClean="0">
                <a:latin typeface="Arial" charset="0"/>
              </a:rPr>
              <a:t>“</a:t>
            </a:r>
            <a:r>
              <a:rPr lang="zh-CN" altLang="en-US" smtClean="0"/>
              <a:t>主界面</a:t>
            </a:r>
            <a:r>
              <a:rPr lang="zh-CN" altLang="en-US" smtClean="0">
                <a:latin typeface="Arial" charset="0"/>
              </a:rPr>
              <a:t>”</a:t>
            </a:r>
            <a:r>
              <a:rPr lang="zh-CN" altLang="en-US" smtClean="0"/>
              <a:t>用于在</a:t>
            </a:r>
            <a:r>
              <a:rPr lang="zh-CN" altLang="en-US" smtClean="0">
                <a:latin typeface="Arial" charset="0"/>
              </a:rPr>
              <a:t>“</a:t>
            </a:r>
            <a:r>
              <a:rPr lang="zh-CN" altLang="en-US" smtClean="0"/>
              <a:t>员工档案工资管理</a:t>
            </a:r>
            <a:r>
              <a:rPr lang="zh-CN" altLang="en-US" smtClean="0">
                <a:latin typeface="Arial" charset="0"/>
              </a:rPr>
              <a:t>”</a:t>
            </a:r>
            <a:r>
              <a:rPr lang="zh-CN" altLang="en-US" smtClean="0"/>
              <a:t>工作簿中实现各工作表之间的切换和链接。效果如图</a:t>
            </a:r>
            <a:r>
              <a:rPr lang="en-US" altLang="zh-CN" smtClean="0"/>
              <a:t>4-55</a:t>
            </a:r>
            <a:r>
              <a:rPr lang="zh-CN" altLang="en-US" smtClean="0"/>
              <a:t>所示。</a:t>
            </a:r>
          </a:p>
        </p:txBody>
      </p:sp>
      <p:sp>
        <p:nvSpPr>
          <p:cNvPr id="79874" name="Rectangle 2"/>
          <p:cNvSpPr>
            <a:spLocks noGrp="1" noChangeArrowheads="1"/>
          </p:cNvSpPr>
          <p:nvPr>
            <p:ph type="title"/>
          </p:nvPr>
        </p:nvSpPr>
        <p:spPr/>
        <p:txBody>
          <a:bodyPr/>
          <a:lstStyle/>
          <a:p>
            <a:pPr eaLnBrk="1" fontAlgn="auto" hangingPunct="1">
              <a:spcAft>
                <a:spcPts val="0"/>
              </a:spcAft>
              <a:defRPr/>
            </a:pPr>
            <a:r>
              <a:rPr lang="en-US" altLang="zh-CN" sz="4000" smtClean="0"/>
              <a:t>4.4.1  </a:t>
            </a:r>
            <a:r>
              <a:rPr lang="zh-CN" altLang="en-US" sz="4000" smtClean="0"/>
              <a:t>工资管理实例</a:t>
            </a:r>
            <a:br>
              <a:rPr lang="zh-CN" altLang="en-US" sz="4000" smtClean="0"/>
            </a:br>
            <a:endParaRPr lang="zh-CN" altLang="en-US" sz="4000" smtClean="0"/>
          </a:p>
        </p:txBody>
      </p:sp>
      <p:sp>
        <p:nvSpPr>
          <p:cNvPr id="10138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97953B22-FF24-4F9B-8A10-D04787B8B9B3}" type="datetime1">
              <a:rPr lang="zh-CN" altLang="en-US"/>
              <a:pPr eaLnBrk="1" hangingPunct="1"/>
              <a:t>2014-11-17</a:t>
            </a:fld>
            <a:endParaRPr lang="en-US" altLang="zh-CN"/>
          </a:p>
        </p:txBody>
      </p:sp>
      <p:sp>
        <p:nvSpPr>
          <p:cNvPr id="10138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9875">
                                            <p:txEl>
                                              <p:pRg st="0" end="0"/>
                                            </p:txEl>
                                          </p:spTgt>
                                        </p:tgtEl>
                                        <p:attrNameLst>
                                          <p:attrName>style.visibility</p:attrName>
                                        </p:attrNameLst>
                                      </p:cBhvr>
                                      <p:to>
                                        <p:strVal val="visible"/>
                                      </p:to>
                                    </p:set>
                                    <p:animEffect transition="in" filter="blinds(horizontal)">
                                      <p:cBhvr>
                                        <p:cTn id="7" dur="500"/>
                                        <p:tgtEl>
                                          <p:spTgt spid="798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9875">
                                            <p:txEl>
                                              <p:pRg st="1" end="1"/>
                                            </p:txEl>
                                          </p:spTgt>
                                        </p:tgtEl>
                                        <p:attrNameLst>
                                          <p:attrName>style.visibility</p:attrName>
                                        </p:attrNameLst>
                                      </p:cBhvr>
                                      <p:to>
                                        <p:strVal val="visible"/>
                                      </p:to>
                                    </p:set>
                                    <p:animEffect transition="in" filter="blinds(horizontal)">
                                      <p:cBhvr>
                                        <p:cTn id="12" dur="500"/>
                                        <p:tgtEl>
                                          <p:spTgt spid="798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9"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62000" y="1785938"/>
            <a:ext cx="7620000" cy="3914775"/>
          </a:xfrm>
          <a:noFill/>
        </p:spPr>
      </p:pic>
      <p:sp>
        <p:nvSpPr>
          <p:cNvPr id="80898"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80900" name="Rectangle 5"/>
          <p:cNvSpPr>
            <a:spLocks noChangeArrowheads="1"/>
          </p:cNvSpPr>
          <p:nvPr/>
        </p:nvSpPr>
        <p:spPr bwMode="auto">
          <a:xfrm>
            <a:off x="2411413" y="6165850"/>
            <a:ext cx="238601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zh-CN" altLang="en-US"/>
              <a:t>图</a:t>
            </a:r>
            <a:r>
              <a:rPr lang="en-US" altLang="zh-CN"/>
              <a:t>4-55  </a:t>
            </a:r>
            <a:r>
              <a:rPr lang="zh-CN" altLang="en-US"/>
              <a:t>主界面效果图</a:t>
            </a:r>
          </a:p>
        </p:txBody>
      </p:sp>
      <p:sp>
        <p:nvSpPr>
          <p:cNvPr id="102405"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667736A0-7502-4C40-80D4-255AB947EF05}" type="datetime1">
              <a:rPr lang="zh-CN" altLang="en-US"/>
              <a:pPr eaLnBrk="1" hangingPunct="1"/>
              <a:t>2014-11-17</a:t>
            </a:fld>
            <a:endParaRPr lang="en-US" altLang="zh-CN"/>
          </a:p>
        </p:txBody>
      </p:sp>
      <p:sp>
        <p:nvSpPr>
          <p:cNvPr id="102406"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0899"/>
                                        </p:tgtEl>
                                        <p:attrNameLst>
                                          <p:attrName>style.visibility</p:attrName>
                                        </p:attrNameLst>
                                      </p:cBhvr>
                                      <p:to>
                                        <p:strVal val="visible"/>
                                      </p:to>
                                    </p:set>
                                    <p:animEffect transition="in" filter="blinds(horizontal)">
                                      <p:cBhvr>
                                        <p:cTn id="7" dur="500"/>
                                        <p:tgtEl>
                                          <p:spTgt spid="8089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0900"/>
                                        </p:tgtEl>
                                        <p:attrNameLst>
                                          <p:attrName>style.visibility</p:attrName>
                                        </p:attrNameLst>
                                      </p:cBhvr>
                                      <p:to>
                                        <p:strVal val="visible"/>
                                      </p:to>
                                    </p:set>
                                    <p:animEffect transition="in" filter="blinds(horizontal)">
                                      <p:cBhvr>
                                        <p:cTn id="12" dur="500"/>
                                        <p:tgtEl>
                                          <p:spTgt spid="809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3"/>
          <p:cNvSpPr>
            <a:spLocks noGrp="1" noChangeArrowheads="1"/>
          </p:cNvSpPr>
          <p:nvPr>
            <p:ph idx="1"/>
          </p:nvPr>
        </p:nvSpPr>
        <p:spPr/>
        <p:txBody>
          <a:bodyPr/>
          <a:lstStyle/>
          <a:p>
            <a:pPr eaLnBrk="1" hangingPunct="1"/>
            <a:r>
              <a:rPr lang="en-US" altLang="zh-CN" smtClean="0">
                <a:latin typeface="Arial" charset="0"/>
              </a:rPr>
              <a:t>“</a:t>
            </a:r>
            <a:r>
              <a:rPr lang="zh-CN" altLang="en-US" smtClean="0"/>
              <a:t>员工档案信息表</a:t>
            </a:r>
            <a:r>
              <a:rPr lang="zh-CN" altLang="en-US" smtClean="0">
                <a:latin typeface="Arial" charset="0"/>
              </a:rPr>
              <a:t>”</a:t>
            </a:r>
            <a:r>
              <a:rPr lang="zh-CN" altLang="en-US" smtClean="0"/>
              <a:t> 包括员工编号、姓名、性别、学历、身份证号、出生日期、年龄、工作时间、工龄、部门、职位、家庭住址、联系电话等主要个人信息，效果如图</a:t>
            </a:r>
            <a:r>
              <a:rPr lang="en-US" altLang="zh-CN" smtClean="0"/>
              <a:t>4-56</a:t>
            </a:r>
            <a:r>
              <a:rPr lang="zh-CN" altLang="en-US" smtClean="0"/>
              <a:t>所示。</a:t>
            </a:r>
          </a:p>
        </p:txBody>
      </p:sp>
      <p:sp>
        <p:nvSpPr>
          <p:cNvPr id="81922" name="Rectangle 2"/>
          <p:cNvSpPr>
            <a:spLocks noGrp="1" noChangeArrowheads="1"/>
          </p:cNvSpPr>
          <p:nvPr>
            <p:ph type="title"/>
          </p:nvPr>
        </p:nvSpPr>
        <p:spPr/>
        <p:txBody>
          <a:bodyPr/>
          <a:lstStyle/>
          <a:p>
            <a:pPr eaLnBrk="1" fontAlgn="auto" hangingPunct="1">
              <a:spcAft>
                <a:spcPts val="0"/>
              </a:spcAft>
              <a:defRPr/>
            </a:pPr>
            <a:r>
              <a:rPr lang="zh-CN" altLang="en-US" smtClean="0"/>
              <a:t>图</a:t>
            </a:r>
            <a:r>
              <a:rPr lang="en-US" altLang="zh-CN" smtClean="0"/>
              <a:t>4-56</a:t>
            </a:r>
            <a:r>
              <a:rPr lang="zh-CN" altLang="en-US" smtClean="0"/>
              <a:t>员工档案信息表</a:t>
            </a:r>
          </a:p>
        </p:txBody>
      </p:sp>
      <p:pic>
        <p:nvPicPr>
          <p:cNvPr id="8192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813" y="3716338"/>
            <a:ext cx="7056437"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9"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4FB131DD-99B4-4E58-90D5-835F4F171701}" type="datetime1">
              <a:rPr lang="zh-CN" altLang="en-US"/>
              <a:pPr eaLnBrk="1" hangingPunct="1"/>
              <a:t>2014-11-17</a:t>
            </a:fld>
            <a:endParaRPr lang="en-US" altLang="zh-CN"/>
          </a:p>
        </p:txBody>
      </p:sp>
      <p:sp>
        <p:nvSpPr>
          <p:cNvPr id="103430"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1923">
                                            <p:txEl>
                                              <p:pRg st="0" end="0"/>
                                            </p:txEl>
                                          </p:spTgt>
                                        </p:tgtEl>
                                        <p:attrNameLst>
                                          <p:attrName>style.visibility</p:attrName>
                                        </p:attrNameLst>
                                      </p:cBhvr>
                                      <p:to>
                                        <p:strVal val="visible"/>
                                      </p:to>
                                    </p:set>
                                    <p:animEffect transition="in" filter="blinds(horizontal)">
                                      <p:cBhvr>
                                        <p:cTn id="7" dur="500"/>
                                        <p:tgtEl>
                                          <p:spTgt spid="819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1924"/>
                                        </p:tgtEl>
                                        <p:attrNameLst>
                                          <p:attrName>style.visibility</p:attrName>
                                        </p:attrNameLst>
                                      </p:cBhvr>
                                      <p:to>
                                        <p:strVal val="visible"/>
                                      </p:to>
                                    </p:set>
                                    <p:animEffect transition="in" filter="blinds(horizontal)">
                                      <p:cBhvr>
                                        <p:cTn id="12" dur="500"/>
                                        <p:tgtEl>
                                          <p:spTgt spid="81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p:txBody>
          <a:bodyPr/>
          <a:lstStyle/>
          <a:p>
            <a:pPr eaLnBrk="1" hangingPunct="1">
              <a:lnSpc>
                <a:spcPct val="90000"/>
              </a:lnSpc>
              <a:buFont typeface="Wingdings" pitchFamily="2" charset="2"/>
              <a:buChar char="Ø"/>
            </a:pPr>
            <a:r>
              <a:rPr lang="zh-CN" altLang="en-US" sz="2400" smtClean="0"/>
              <a:t>（</a:t>
            </a:r>
            <a:r>
              <a:rPr lang="en-US" altLang="zh-CN" sz="2400" smtClean="0"/>
              <a:t>1</a:t>
            </a:r>
            <a:r>
              <a:rPr lang="zh-CN" altLang="en-US" sz="2400" smtClean="0"/>
              <a:t>）启动</a:t>
            </a:r>
            <a:r>
              <a:rPr lang="en-US" altLang="zh-CN" sz="2400" smtClean="0"/>
              <a:t>Word</a:t>
            </a:r>
            <a:r>
              <a:rPr lang="zh-CN" altLang="en-US" sz="2400" smtClean="0"/>
              <a:t>程序，新建一个名为</a:t>
            </a:r>
            <a:r>
              <a:rPr lang="zh-CN" altLang="en-US" sz="2400" smtClean="0">
                <a:latin typeface="Arial" charset="0"/>
              </a:rPr>
              <a:t>“</a:t>
            </a:r>
            <a:r>
              <a:rPr lang="zh-CN" altLang="en-US" sz="2400" smtClean="0"/>
              <a:t>个人求职简历表</a:t>
            </a:r>
            <a:r>
              <a:rPr lang="zh-CN" altLang="en-US" sz="2400" smtClean="0">
                <a:latin typeface="Arial" charset="0"/>
              </a:rPr>
              <a:t>”</a:t>
            </a:r>
            <a:r>
              <a:rPr lang="zh-CN" altLang="en-US" sz="2400" smtClean="0"/>
              <a:t>的文档。</a:t>
            </a:r>
          </a:p>
          <a:p>
            <a:pPr eaLnBrk="1" hangingPunct="1">
              <a:lnSpc>
                <a:spcPct val="90000"/>
              </a:lnSpc>
              <a:buFont typeface="Wingdings" pitchFamily="2" charset="2"/>
              <a:buChar char="Ø"/>
            </a:pPr>
            <a:r>
              <a:rPr lang="zh-CN" altLang="en-US" sz="2400" smtClean="0"/>
              <a:t>（</a:t>
            </a:r>
            <a:r>
              <a:rPr lang="en-US" altLang="zh-CN" sz="2400" smtClean="0"/>
              <a:t>2</a:t>
            </a:r>
            <a:r>
              <a:rPr lang="zh-CN" altLang="en-US" sz="2400" smtClean="0"/>
              <a:t>）从效果图中可以看出，该表格的大致可以分为</a:t>
            </a:r>
            <a:r>
              <a:rPr lang="en-US" altLang="zh-CN" sz="2400" smtClean="0"/>
              <a:t>20</a:t>
            </a:r>
            <a:r>
              <a:rPr lang="zh-CN" altLang="en-US" sz="2400" smtClean="0"/>
              <a:t>行、</a:t>
            </a:r>
            <a:r>
              <a:rPr lang="en-US" altLang="zh-CN" sz="2400" smtClean="0"/>
              <a:t>1</a:t>
            </a:r>
            <a:r>
              <a:rPr lang="zh-CN" altLang="en-US" sz="2400" smtClean="0"/>
              <a:t>列。因此，可以先使用插入表格的方法插入一个</a:t>
            </a:r>
            <a:r>
              <a:rPr lang="en-US" altLang="zh-CN" sz="2400" smtClean="0"/>
              <a:t>1×20</a:t>
            </a:r>
            <a:r>
              <a:rPr lang="zh-CN" altLang="en-US" sz="2400" smtClean="0"/>
              <a:t>的表格。然后再使用绘制表格的方法进一步的细化。因此，点击</a:t>
            </a:r>
            <a:r>
              <a:rPr lang="zh-CN" altLang="en-US" sz="2400" smtClean="0">
                <a:latin typeface="Arial" charset="0"/>
              </a:rPr>
              <a:t>“</a:t>
            </a:r>
            <a:r>
              <a:rPr lang="zh-CN" altLang="en-US" sz="2400" smtClean="0"/>
              <a:t>插入</a:t>
            </a:r>
            <a:r>
              <a:rPr lang="zh-CN" altLang="en-US" sz="2400" smtClean="0">
                <a:latin typeface="Arial" charset="0"/>
              </a:rPr>
              <a:t>”</a:t>
            </a:r>
            <a:r>
              <a:rPr lang="zh-CN" altLang="en-US" sz="2400" smtClean="0"/>
              <a:t>功能区</a:t>
            </a:r>
            <a:r>
              <a:rPr lang="en-US" altLang="zh-CN" sz="2400" smtClean="0"/>
              <a:t>/</a:t>
            </a:r>
            <a:r>
              <a:rPr lang="en-US" altLang="zh-CN" sz="2400" smtClean="0">
                <a:latin typeface="Arial" charset="0"/>
              </a:rPr>
              <a:t>“</a:t>
            </a:r>
            <a:r>
              <a:rPr lang="zh-CN" altLang="en-US" sz="2400" smtClean="0"/>
              <a:t>表格</a:t>
            </a:r>
            <a:r>
              <a:rPr lang="zh-CN" altLang="en-US" sz="2400" smtClean="0">
                <a:latin typeface="Arial" charset="0"/>
              </a:rPr>
              <a:t>”</a:t>
            </a:r>
            <a:r>
              <a:rPr lang="zh-CN" altLang="en-US" sz="2400" smtClean="0"/>
              <a:t>工具组</a:t>
            </a:r>
            <a:r>
              <a:rPr lang="en-US" altLang="zh-CN" sz="2400" smtClean="0"/>
              <a:t>/</a:t>
            </a:r>
            <a:r>
              <a:rPr lang="en-US" altLang="zh-CN" sz="2400" smtClean="0">
                <a:latin typeface="Arial" charset="0"/>
              </a:rPr>
              <a:t>“</a:t>
            </a:r>
            <a:r>
              <a:rPr lang="zh-CN" altLang="en-US" sz="2400" smtClean="0"/>
              <a:t>表格</a:t>
            </a:r>
            <a:r>
              <a:rPr lang="zh-CN" altLang="en-US" sz="2400" smtClean="0">
                <a:latin typeface="Arial" charset="0"/>
              </a:rPr>
              <a:t>”</a:t>
            </a:r>
            <a:r>
              <a:rPr lang="zh-CN" altLang="en-US" sz="2400" smtClean="0"/>
              <a:t>下拉按钮，在下拉列表中选择</a:t>
            </a:r>
            <a:r>
              <a:rPr lang="zh-CN" altLang="en-US" sz="2400" smtClean="0">
                <a:latin typeface="Arial" charset="0"/>
              </a:rPr>
              <a:t>“</a:t>
            </a:r>
            <a:r>
              <a:rPr lang="zh-CN" altLang="en-US" sz="2400" smtClean="0"/>
              <a:t>插入表格</a:t>
            </a:r>
            <a:r>
              <a:rPr lang="zh-CN" altLang="en-US" sz="2400" smtClean="0">
                <a:latin typeface="Arial" charset="0"/>
              </a:rPr>
              <a:t>”</a:t>
            </a:r>
            <a:r>
              <a:rPr lang="zh-CN" altLang="en-US" sz="2400" smtClean="0"/>
              <a:t>命令，打开</a:t>
            </a:r>
            <a:r>
              <a:rPr lang="zh-CN" altLang="en-US" sz="2400" smtClean="0">
                <a:latin typeface="Arial" charset="0"/>
              </a:rPr>
              <a:t>“</a:t>
            </a:r>
            <a:r>
              <a:rPr lang="zh-CN" altLang="en-US" sz="2400" smtClean="0"/>
              <a:t>插入表格</a:t>
            </a:r>
            <a:r>
              <a:rPr lang="zh-CN" altLang="en-US" sz="2400" smtClean="0">
                <a:latin typeface="Arial" charset="0"/>
              </a:rPr>
              <a:t>”</a:t>
            </a:r>
            <a:r>
              <a:rPr lang="zh-CN" altLang="en-US" sz="2400" smtClean="0"/>
              <a:t>对话框。在对话框中将列数设置为</a:t>
            </a:r>
            <a:r>
              <a:rPr lang="zh-CN" altLang="en-US" sz="2400" smtClean="0">
                <a:latin typeface="Arial" charset="0"/>
              </a:rPr>
              <a:t>“</a:t>
            </a:r>
            <a:r>
              <a:rPr lang="en-US" altLang="zh-CN" sz="2400" smtClean="0"/>
              <a:t>1</a:t>
            </a:r>
            <a:r>
              <a:rPr lang="en-US" altLang="zh-CN" sz="2400" smtClean="0">
                <a:latin typeface="Arial" charset="0"/>
              </a:rPr>
              <a:t>”</a:t>
            </a:r>
            <a:r>
              <a:rPr lang="zh-CN" altLang="en-US" sz="2400" smtClean="0"/>
              <a:t>，将行数设置为</a:t>
            </a:r>
            <a:r>
              <a:rPr lang="zh-CN" altLang="en-US" sz="2400" smtClean="0">
                <a:latin typeface="Arial" charset="0"/>
              </a:rPr>
              <a:t>“</a:t>
            </a:r>
            <a:r>
              <a:rPr lang="en-US" altLang="zh-CN" sz="2400" smtClean="0"/>
              <a:t>20</a:t>
            </a:r>
            <a:r>
              <a:rPr lang="en-US" altLang="zh-CN" sz="2400" smtClean="0">
                <a:latin typeface="Arial" charset="0"/>
              </a:rPr>
              <a:t>”</a:t>
            </a:r>
            <a:r>
              <a:rPr lang="zh-CN" altLang="en-US" sz="2400" smtClean="0"/>
              <a:t>，在</a:t>
            </a:r>
            <a:r>
              <a:rPr lang="zh-CN" altLang="en-US" sz="2400" smtClean="0">
                <a:latin typeface="Arial" charset="0"/>
              </a:rPr>
              <a:t>“</a:t>
            </a:r>
            <a:r>
              <a:rPr lang="zh-CN" altLang="en-US" sz="2400" smtClean="0"/>
              <a:t>自动调整</a:t>
            </a:r>
            <a:r>
              <a:rPr lang="zh-CN" altLang="en-US" sz="2400" smtClean="0">
                <a:latin typeface="Arial" charset="0"/>
              </a:rPr>
              <a:t>”</a:t>
            </a:r>
            <a:r>
              <a:rPr lang="zh-CN" altLang="en-US" sz="2400" smtClean="0"/>
              <a:t>操作中选择</a:t>
            </a:r>
            <a:r>
              <a:rPr lang="zh-CN" altLang="en-US" sz="2400" smtClean="0">
                <a:latin typeface="Arial" charset="0"/>
              </a:rPr>
              <a:t>“</a:t>
            </a:r>
            <a:r>
              <a:rPr lang="zh-CN" altLang="en-US" sz="2400" smtClean="0"/>
              <a:t>根据窗口调整表格</a:t>
            </a:r>
            <a:r>
              <a:rPr lang="zh-CN" altLang="en-US" sz="2400" smtClean="0">
                <a:latin typeface="Arial" charset="0"/>
              </a:rPr>
              <a:t>”</a:t>
            </a:r>
            <a:r>
              <a:rPr lang="zh-CN" altLang="en-US" sz="2400" smtClean="0"/>
              <a:t>，单击</a:t>
            </a:r>
            <a:r>
              <a:rPr lang="zh-CN" altLang="en-US" sz="2400" smtClean="0">
                <a:latin typeface="Arial" charset="0"/>
              </a:rPr>
              <a:t>“</a:t>
            </a:r>
            <a:r>
              <a:rPr lang="zh-CN" altLang="en-US" sz="2400" smtClean="0"/>
              <a:t>确定</a:t>
            </a:r>
            <a:r>
              <a:rPr lang="zh-CN" altLang="en-US" sz="2400" smtClean="0">
                <a:latin typeface="Arial" charset="0"/>
              </a:rPr>
              <a:t>”</a:t>
            </a:r>
            <a:r>
              <a:rPr lang="zh-CN" altLang="en-US" sz="2400" smtClean="0"/>
              <a:t>按钮，即可插入一个</a:t>
            </a:r>
            <a:r>
              <a:rPr lang="en-US" altLang="zh-CN" sz="2400" smtClean="0"/>
              <a:t>1×20</a:t>
            </a:r>
            <a:r>
              <a:rPr lang="zh-CN" altLang="en-US" sz="2400" smtClean="0"/>
              <a:t>的表格。</a:t>
            </a:r>
          </a:p>
        </p:txBody>
      </p:sp>
      <p:sp>
        <p:nvSpPr>
          <p:cNvPr id="35842"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dirty="0" smtClean="0"/>
              <a:t/>
            </a:r>
            <a:br>
              <a:rPr lang="en-US" altLang="zh-CN" sz="4000" dirty="0" smtClean="0"/>
            </a:br>
            <a:r>
              <a:rPr lang="en-US" altLang="zh-CN" sz="4000" dirty="0"/>
              <a:t/>
            </a:r>
            <a:br>
              <a:rPr lang="en-US" altLang="zh-CN" sz="4000" dirty="0"/>
            </a:br>
            <a:r>
              <a:rPr lang="en-US" altLang="zh-CN" sz="4000" dirty="0" smtClean="0"/>
              <a:t>4.2.2  </a:t>
            </a:r>
            <a:r>
              <a:rPr lang="zh-CN" altLang="en-US" sz="4000" dirty="0" smtClean="0"/>
              <a:t>操作步骤</a:t>
            </a:r>
            <a:r>
              <a:rPr lang="en-US" altLang="zh-CN" sz="4000" dirty="0" smtClean="0"/>
              <a:t/>
            </a:r>
            <a:br>
              <a:rPr lang="en-US" altLang="zh-CN" sz="4000" dirty="0" smtClean="0"/>
            </a:br>
            <a:r>
              <a:rPr lang="en-US" altLang="zh-CN" sz="4000" dirty="0" smtClean="0"/>
              <a:t>1</a:t>
            </a:r>
            <a:r>
              <a:rPr lang="zh-CN" altLang="en-US" sz="4000" dirty="0"/>
              <a:t>．创建表格框架</a:t>
            </a:r>
            <a:br>
              <a:rPr lang="zh-CN" altLang="en-US" sz="4000" dirty="0"/>
            </a:br>
            <a:r>
              <a:rPr lang="zh-CN" altLang="en-US" sz="4000" dirty="0" smtClean="0"/>
              <a:t/>
            </a:r>
            <a:br>
              <a:rPr lang="zh-CN" altLang="en-US" sz="4000" dirty="0" smtClean="0"/>
            </a:br>
            <a:endParaRPr lang="zh-CN" altLang="en-US" sz="4000" dirty="0" smtClean="0"/>
          </a:p>
        </p:txBody>
      </p:sp>
      <p:sp>
        <p:nvSpPr>
          <p:cNvPr id="3072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A4771087-D2D8-472A-A98C-31BCA6075E18}" type="datetime1">
              <a:rPr lang="zh-CN" altLang="en-US"/>
              <a:pPr eaLnBrk="1" hangingPunct="1"/>
              <a:t>2014-11-17</a:t>
            </a:fld>
            <a:endParaRPr lang="en-US" altLang="zh-CN"/>
          </a:p>
        </p:txBody>
      </p:sp>
      <p:sp>
        <p:nvSpPr>
          <p:cNvPr id="3072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linds(horizontal)">
                                      <p:cBhvr>
                                        <p:cTn id="7" dur="500"/>
                                        <p:tgtEl>
                                          <p:spTgt spid="92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linds(horizontal)">
                                      <p:cBhvr>
                                        <p:cTn id="12" dur="500"/>
                                        <p:tgtEl>
                                          <p:spTgt spid="92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idx="1"/>
          </p:nvPr>
        </p:nvSpPr>
        <p:spPr/>
        <p:txBody>
          <a:bodyPr/>
          <a:lstStyle/>
          <a:p>
            <a:pPr eaLnBrk="1" hangingPunct="1"/>
            <a:r>
              <a:rPr lang="zh-CN" altLang="en-US" smtClean="0"/>
              <a:t>根据国家计算标准发布的社会保险、住房公积金、个人所得税等计算标准，创建在工资管理中相关的计算比率表和企业内部制度规定的其他计算标准表。在</a:t>
            </a:r>
            <a:r>
              <a:rPr lang="zh-CN" altLang="en-US" smtClean="0">
                <a:latin typeface="Arial" charset="0"/>
              </a:rPr>
              <a:t>“</a:t>
            </a:r>
            <a:r>
              <a:rPr lang="zh-CN" altLang="en-US" smtClean="0"/>
              <a:t>计算比率及标准表</a:t>
            </a:r>
            <a:r>
              <a:rPr lang="zh-CN" altLang="en-US" smtClean="0">
                <a:latin typeface="Arial" charset="0"/>
              </a:rPr>
              <a:t>”</a:t>
            </a:r>
            <a:r>
              <a:rPr lang="zh-CN" altLang="en-US" smtClean="0"/>
              <a:t>中包含</a:t>
            </a:r>
            <a:r>
              <a:rPr lang="zh-CN" altLang="en-US" smtClean="0">
                <a:latin typeface="Arial" charset="0"/>
              </a:rPr>
              <a:t>“</a:t>
            </a:r>
            <a:r>
              <a:rPr lang="zh-CN" altLang="en-US" smtClean="0"/>
              <a:t>社会保险和住房公积金表</a:t>
            </a:r>
            <a:r>
              <a:rPr lang="zh-CN" altLang="en-US" smtClean="0">
                <a:latin typeface="Arial" charset="0"/>
              </a:rPr>
              <a:t>”</a:t>
            </a:r>
            <a:r>
              <a:rPr lang="zh-CN" altLang="en-US" smtClean="0"/>
              <a:t>、</a:t>
            </a:r>
            <a:r>
              <a:rPr lang="zh-CN" altLang="en-US" smtClean="0">
                <a:latin typeface="Arial" charset="0"/>
              </a:rPr>
              <a:t>“</a:t>
            </a:r>
            <a:r>
              <a:rPr lang="zh-CN" altLang="en-US" smtClean="0"/>
              <a:t>单位工资标准表</a:t>
            </a:r>
            <a:r>
              <a:rPr lang="zh-CN" altLang="en-US" smtClean="0">
                <a:latin typeface="Arial" charset="0"/>
              </a:rPr>
              <a:t>”</a:t>
            </a:r>
            <a:r>
              <a:rPr lang="zh-CN" altLang="en-US" smtClean="0"/>
              <a:t>、</a:t>
            </a:r>
            <a:r>
              <a:rPr lang="zh-CN" altLang="en-US" smtClean="0">
                <a:latin typeface="Arial" charset="0"/>
              </a:rPr>
              <a:t>“</a:t>
            </a:r>
            <a:r>
              <a:rPr lang="zh-CN" altLang="en-US" smtClean="0"/>
              <a:t>个人应税税率表</a:t>
            </a:r>
            <a:r>
              <a:rPr lang="zh-CN" altLang="en-US" smtClean="0">
                <a:latin typeface="Arial" charset="0"/>
              </a:rPr>
              <a:t>”</a:t>
            </a:r>
            <a:r>
              <a:rPr lang="zh-CN" altLang="en-US" smtClean="0"/>
              <a:t> 和</a:t>
            </a:r>
            <a:r>
              <a:rPr lang="zh-CN" altLang="en-US" smtClean="0">
                <a:latin typeface="Arial" charset="0"/>
              </a:rPr>
              <a:t>“</a:t>
            </a:r>
            <a:r>
              <a:rPr lang="zh-CN" altLang="en-US" smtClean="0"/>
              <a:t>单位补贴标准表</a:t>
            </a:r>
            <a:r>
              <a:rPr lang="zh-CN" altLang="en-US" smtClean="0">
                <a:latin typeface="Arial" charset="0"/>
              </a:rPr>
              <a:t>”</a:t>
            </a:r>
            <a:r>
              <a:rPr lang="zh-CN" altLang="en-US" smtClean="0"/>
              <a:t>等。效果如图</a:t>
            </a:r>
            <a:r>
              <a:rPr lang="en-US" altLang="zh-CN" smtClean="0"/>
              <a:t>4-57</a:t>
            </a:r>
            <a:r>
              <a:rPr lang="zh-CN" altLang="en-US" smtClean="0"/>
              <a:t>所示。</a:t>
            </a:r>
          </a:p>
        </p:txBody>
      </p:sp>
      <p:sp>
        <p:nvSpPr>
          <p:cNvPr id="82946"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10445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508DEA1F-7EA2-4BF6-A339-0DCA59C76E57}" type="datetime1">
              <a:rPr lang="zh-CN" altLang="en-US"/>
              <a:pPr eaLnBrk="1" hangingPunct="1"/>
              <a:t>2014-11-17</a:t>
            </a:fld>
            <a:endParaRPr lang="en-US" altLang="zh-CN"/>
          </a:p>
        </p:txBody>
      </p:sp>
      <p:sp>
        <p:nvSpPr>
          <p:cNvPr id="10445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2947">
                                            <p:txEl>
                                              <p:pRg st="0" end="0"/>
                                            </p:txEl>
                                          </p:spTgt>
                                        </p:tgtEl>
                                        <p:attrNameLst>
                                          <p:attrName>style.visibility</p:attrName>
                                        </p:attrNameLst>
                                      </p:cBhvr>
                                      <p:to>
                                        <p:strVal val="visible"/>
                                      </p:to>
                                    </p:set>
                                    <p:animEffect transition="in" filter="blinds(horizontal)">
                                      <p:cBhvr>
                                        <p:cTn id="7" dur="500"/>
                                        <p:tgtEl>
                                          <p:spTgt spid="829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1"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00113" y="1481138"/>
            <a:ext cx="7343775" cy="4525962"/>
          </a:xfrm>
          <a:noFill/>
        </p:spPr>
      </p:pic>
      <p:sp>
        <p:nvSpPr>
          <p:cNvPr id="83970" name="Rectangle 2"/>
          <p:cNvSpPr>
            <a:spLocks noGrp="1" noChangeArrowheads="1"/>
          </p:cNvSpPr>
          <p:nvPr>
            <p:ph type="title"/>
          </p:nvPr>
        </p:nvSpPr>
        <p:spPr/>
        <p:txBody>
          <a:bodyPr/>
          <a:lstStyle/>
          <a:p>
            <a:pPr eaLnBrk="1" fontAlgn="auto" hangingPunct="1">
              <a:spcAft>
                <a:spcPts val="0"/>
              </a:spcAft>
              <a:defRPr/>
            </a:pPr>
            <a:r>
              <a:rPr lang="zh-CN" altLang="en-US" smtClean="0"/>
              <a:t>图</a:t>
            </a:r>
            <a:r>
              <a:rPr lang="en-US" altLang="zh-CN" smtClean="0"/>
              <a:t>4-57 </a:t>
            </a:r>
            <a:r>
              <a:rPr lang="zh-CN" altLang="en-US" smtClean="0"/>
              <a:t>计算比率与标准表</a:t>
            </a:r>
          </a:p>
        </p:txBody>
      </p:sp>
      <p:sp>
        <p:nvSpPr>
          <p:cNvPr id="10547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634EA5F2-0A17-4908-912B-EBFA214A313B}" type="datetime1">
              <a:rPr lang="zh-CN" altLang="en-US"/>
              <a:pPr eaLnBrk="1" hangingPunct="1"/>
              <a:t>2014-11-17</a:t>
            </a:fld>
            <a:endParaRPr lang="en-US" altLang="zh-CN"/>
          </a:p>
        </p:txBody>
      </p:sp>
      <p:sp>
        <p:nvSpPr>
          <p:cNvPr id="10547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3971"/>
                                        </p:tgtEl>
                                        <p:attrNameLst>
                                          <p:attrName>style.visibility</p:attrName>
                                        </p:attrNameLst>
                                      </p:cBhvr>
                                      <p:to>
                                        <p:strVal val="visible"/>
                                      </p:to>
                                    </p:set>
                                    <p:animEffect transition="in" filter="blinds(horizontal)">
                                      <p:cBhvr>
                                        <p:cTn id="7" dur="500"/>
                                        <p:tgtEl>
                                          <p:spTgt spid="839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idx="1"/>
          </p:nvPr>
        </p:nvSpPr>
        <p:spPr/>
        <p:txBody>
          <a:bodyPr/>
          <a:lstStyle/>
          <a:p>
            <a:pPr eaLnBrk="1" hangingPunct="1"/>
            <a:r>
              <a:rPr lang="en-US" altLang="zh-CN" smtClean="0"/>
              <a:t> </a:t>
            </a:r>
            <a:r>
              <a:rPr lang="en-US" altLang="zh-CN" smtClean="0">
                <a:latin typeface="Arial" charset="0"/>
              </a:rPr>
              <a:t>“</a:t>
            </a:r>
            <a:r>
              <a:rPr lang="zh-CN" altLang="en-US" smtClean="0"/>
              <a:t>员工工资表</a:t>
            </a:r>
            <a:r>
              <a:rPr lang="zh-CN" altLang="en-US" smtClean="0">
                <a:latin typeface="Arial" charset="0"/>
              </a:rPr>
              <a:t>”</a:t>
            </a:r>
            <a:r>
              <a:rPr lang="zh-CN" altLang="en-US" smtClean="0"/>
              <a:t>主要包含员工的各类工资和补贴以及应该扣除的各种保险金和个人所得税等信息，反映了每位员工工资组成的明细。从而统计出本月员工应发工资、应扣工资和实发工资信息。效果如图</a:t>
            </a:r>
            <a:r>
              <a:rPr lang="en-US" altLang="zh-CN" smtClean="0"/>
              <a:t>4-58</a:t>
            </a:r>
            <a:r>
              <a:rPr lang="zh-CN" altLang="en-US" smtClean="0"/>
              <a:t>所示图</a:t>
            </a:r>
            <a:r>
              <a:rPr lang="en-US" altLang="zh-CN" smtClean="0"/>
              <a:t>4-57 </a:t>
            </a:r>
            <a:r>
              <a:rPr lang="zh-CN" altLang="en-US" smtClean="0"/>
              <a:t>计算比率与标准表</a:t>
            </a:r>
            <a:r>
              <a:rPr lang="en-US" altLang="zh-CN" smtClean="0"/>
              <a:t>.</a:t>
            </a:r>
          </a:p>
        </p:txBody>
      </p:sp>
      <p:sp>
        <p:nvSpPr>
          <p:cNvPr id="84994"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10650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89E39A8F-259A-45C2-892F-480215C16788}" type="datetime1">
              <a:rPr lang="zh-CN" altLang="en-US"/>
              <a:pPr eaLnBrk="1" hangingPunct="1"/>
              <a:t>2014-11-17</a:t>
            </a:fld>
            <a:endParaRPr lang="en-US" altLang="zh-CN"/>
          </a:p>
        </p:txBody>
      </p:sp>
      <p:sp>
        <p:nvSpPr>
          <p:cNvPr id="10650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4995">
                                            <p:txEl>
                                              <p:pRg st="0" end="0"/>
                                            </p:txEl>
                                          </p:spTgt>
                                        </p:tgtEl>
                                        <p:attrNameLst>
                                          <p:attrName>style.visibility</p:attrName>
                                        </p:attrNameLst>
                                      </p:cBhvr>
                                      <p:to>
                                        <p:strVal val="visible"/>
                                      </p:to>
                                    </p:set>
                                    <p:animEffect transition="in" filter="blinds(horizontal)">
                                      <p:cBhvr>
                                        <p:cTn id="7" dur="500"/>
                                        <p:tgtEl>
                                          <p:spTgt spid="849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9"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74663" y="1481138"/>
            <a:ext cx="8194675" cy="4525962"/>
          </a:xfrm>
          <a:noFill/>
        </p:spPr>
      </p:pic>
      <p:sp>
        <p:nvSpPr>
          <p:cNvPr id="86018" name="Rectangle 2"/>
          <p:cNvSpPr>
            <a:spLocks noGrp="1" noChangeArrowheads="1"/>
          </p:cNvSpPr>
          <p:nvPr>
            <p:ph type="title"/>
          </p:nvPr>
        </p:nvSpPr>
        <p:spPr/>
        <p:txBody>
          <a:bodyPr/>
          <a:lstStyle/>
          <a:p>
            <a:pPr eaLnBrk="1" fontAlgn="auto" hangingPunct="1">
              <a:spcAft>
                <a:spcPts val="0"/>
              </a:spcAft>
              <a:defRPr/>
            </a:pPr>
            <a:r>
              <a:rPr lang="zh-CN" altLang="en-US" smtClean="0"/>
              <a:t>图</a:t>
            </a:r>
            <a:r>
              <a:rPr lang="en-US" altLang="zh-CN" smtClean="0"/>
              <a:t>4-58</a:t>
            </a:r>
            <a:r>
              <a:rPr lang="zh-CN" altLang="en-US" smtClean="0"/>
              <a:t>员工工资表</a:t>
            </a:r>
          </a:p>
        </p:txBody>
      </p:sp>
      <p:sp>
        <p:nvSpPr>
          <p:cNvPr id="10752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BC564AC9-DF4C-4A6E-BB1B-14EB23A2E3FD}" type="datetime1">
              <a:rPr lang="zh-CN" altLang="en-US"/>
              <a:pPr eaLnBrk="1" hangingPunct="1"/>
              <a:t>2014-11-17</a:t>
            </a:fld>
            <a:endParaRPr lang="en-US" altLang="zh-CN"/>
          </a:p>
        </p:txBody>
      </p:sp>
      <p:sp>
        <p:nvSpPr>
          <p:cNvPr id="10752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blinds(horizontal)">
                                      <p:cBhvr>
                                        <p:cTn id="7" dur="500"/>
                                        <p:tgtEl>
                                          <p:spTgt spid="860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3"/>
          <p:cNvSpPr>
            <a:spLocks noGrp="1" noChangeArrowheads="1"/>
          </p:cNvSpPr>
          <p:nvPr>
            <p:ph idx="1"/>
          </p:nvPr>
        </p:nvSpPr>
        <p:spPr/>
        <p:txBody>
          <a:bodyPr/>
          <a:lstStyle/>
          <a:p>
            <a:pPr eaLnBrk="1" hangingPunct="1"/>
            <a:r>
              <a:rPr lang="en-US" altLang="zh-CN" smtClean="0">
                <a:latin typeface="Arial" charset="0"/>
              </a:rPr>
              <a:t>“</a:t>
            </a:r>
            <a:r>
              <a:rPr lang="zh-CN" altLang="en-US" smtClean="0"/>
              <a:t>员工工资条</a:t>
            </a:r>
            <a:r>
              <a:rPr lang="zh-CN" altLang="en-US" smtClean="0">
                <a:latin typeface="Arial" charset="0"/>
              </a:rPr>
              <a:t>”</a:t>
            </a:r>
            <a:r>
              <a:rPr lang="zh-CN" altLang="en-US" smtClean="0"/>
              <a:t>是根据</a:t>
            </a:r>
            <a:r>
              <a:rPr lang="zh-CN" altLang="en-US" smtClean="0">
                <a:latin typeface="Arial" charset="0"/>
              </a:rPr>
              <a:t>“</a:t>
            </a:r>
            <a:r>
              <a:rPr lang="zh-CN" altLang="en-US" smtClean="0"/>
              <a:t>员工工资表</a:t>
            </a:r>
            <a:r>
              <a:rPr lang="zh-CN" altLang="en-US" smtClean="0">
                <a:latin typeface="Arial" charset="0"/>
              </a:rPr>
              <a:t>”</a:t>
            </a:r>
            <a:r>
              <a:rPr lang="zh-CN" altLang="en-US" smtClean="0"/>
              <a:t>制作出的每位员工的个人工资条，效果如图</a:t>
            </a:r>
            <a:r>
              <a:rPr lang="en-US" altLang="zh-CN" smtClean="0"/>
              <a:t>4-59</a:t>
            </a:r>
            <a:r>
              <a:rPr lang="zh-CN" altLang="en-US" smtClean="0"/>
              <a:t>所示。</a:t>
            </a:r>
          </a:p>
        </p:txBody>
      </p:sp>
      <p:sp>
        <p:nvSpPr>
          <p:cNvPr id="87042" name="Rectangle 2"/>
          <p:cNvSpPr>
            <a:spLocks noGrp="1" noChangeArrowheads="1"/>
          </p:cNvSpPr>
          <p:nvPr>
            <p:ph type="title"/>
          </p:nvPr>
        </p:nvSpPr>
        <p:spPr/>
        <p:txBody>
          <a:bodyPr/>
          <a:lstStyle/>
          <a:p>
            <a:pPr eaLnBrk="1" fontAlgn="auto" hangingPunct="1">
              <a:spcAft>
                <a:spcPts val="0"/>
              </a:spcAft>
              <a:defRPr/>
            </a:pPr>
            <a:r>
              <a:rPr lang="zh-CN" altLang="en-US" smtClean="0"/>
              <a:t>图</a:t>
            </a:r>
            <a:r>
              <a:rPr lang="en-US" altLang="zh-CN" smtClean="0"/>
              <a:t>4-59  </a:t>
            </a:r>
            <a:r>
              <a:rPr lang="zh-CN" altLang="en-US" smtClean="0"/>
              <a:t>员工工资条</a:t>
            </a:r>
          </a:p>
        </p:txBody>
      </p:sp>
      <p:pic>
        <p:nvPicPr>
          <p:cNvPr id="8704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350" y="2997200"/>
            <a:ext cx="7524750" cy="367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49"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674ABD19-8C4C-496C-B24A-1C1EB6A9D22A}" type="datetime1">
              <a:rPr lang="zh-CN" altLang="en-US"/>
              <a:pPr eaLnBrk="1" hangingPunct="1"/>
              <a:t>2014-11-17</a:t>
            </a:fld>
            <a:endParaRPr lang="en-US" altLang="zh-CN"/>
          </a:p>
        </p:txBody>
      </p:sp>
      <p:sp>
        <p:nvSpPr>
          <p:cNvPr id="108550"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7043">
                                            <p:txEl>
                                              <p:pRg st="0" end="0"/>
                                            </p:txEl>
                                          </p:spTgt>
                                        </p:tgtEl>
                                        <p:attrNameLst>
                                          <p:attrName>style.visibility</p:attrName>
                                        </p:attrNameLst>
                                      </p:cBhvr>
                                      <p:to>
                                        <p:strVal val="visible"/>
                                      </p:to>
                                    </p:set>
                                    <p:animEffect transition="in" filter="blinds(horizontal)">
                                      <p:cBhvr>
                                        <p:cTn id="7" dur="500"/>
                                        <p:tgtEl>
                                          <p:spTgt spid="870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7044"/>
                                        </p:tgtEl>
                                        <p:attrNameLst>
                                          <p:attrName>style.visibility</p:attrName>
                                        </p:attrNameLst>
                                      </p:cBhvr>
                                      <p:to>
                                        <p:strVal val="visible"/>
                                      </p:to>
                                    </p:set>
                                    <p:animEffect transition="in" filter="blinds(horizontal)">
                                      <p:cBhvr>
                                        <p:cTn id="12" dur="500"/>
                                        <p:tgtEl>
                                          <p:spTgt spid="870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Rectangle 3"/>
          <p:cNvSpPr>
            <a:spLocks noGrp="1" noChangeArrowheads="1"/>
          </p:cNvSpPr>
          <p:nvPr>
            <p:ph idx="1"/>
          </p:nvPr>
        </p:nvSpPr>
        <p:spPr/>
        <p:txBody>
          <a:bodyPr/>
          <a:lstStyle/>
          <a:p>
            <a:pPr eaLnBrk="1" hangingPunct="1"/>
            <a:r>
              <a:rPr lang="zh-CN" altLang="en-US" smtClean="0"/>
              <a:t>如何利用输入技巧快捷地录入数据</a:t>
            </a:r>
          </a:p>
          <a:p>
            <a:pPr eaLnBrk="1" hangingPunct="1"/>
            <a:r>
              <a:rPr lang="zh-CN" altLang="en-US" smtClean="0"/>
              <a:t>如何设置数据的有效性</a:t>
            </a:r>
          </a:p>
          <a:p>
            <a:pPr eaLnBrk="1" hangingPunct="1"/>
            <a:r>
              <a:rPr lang="zh-CN" altLang="en-US" smtClean="0"/>
              <a:t>如何使用函数</a:t>
            </a:r>
          </a:p>
          <a:p>
            <a:pPr eaLnBrk="1" hangingPunct="1"/>
            <a:r>
              <a:rPr lang="zh-CN" altLang="en-US" smtClean="0"/>
              <a:t>如何使用关联表格</a:t>
            </a:r>
          </a:p>
          <a:p>
            <a:pPr eaLnBrk="1" hangingPunct="1"/>
            <a:r>
              <a:rPr lang="zh-CN" altLang="en-US" smtClean="0"/>
              <a:t>如何使用宏</a:t>
            </a:r>
          </a:p>
          <a:p>
            <a:pPr eaLnBrk="1" hangingPunct="1"/>
            <a:r>
              <a:rPr lang="zh-CN" altLang="en-US" smtClean="0"/>
              <a:t>如何打印工作表</a:t>
            </a:r>
          </a:p>
        </p:txBody>
      </p:sp>
      <p:sp>
        <p:nvSpPr>
          <p:cNvPr id="88066" name="Rectangle 2"/>
          <p:cNvSpPr>
            <a:spLocks noGrp="1" noChangeArrowheads="1"/>
          </p:cNvSpPr>
          <p:nvPr>
            <p:ph type="title"/>
          </p:nvPr>
        </p:nvSpPr>
        <p:spPr/>
        <p:txBody>
          <a:bodyPr/>
          <a:lstStyle/>
          <a:p>
            <a:pPr eaLnBrk="1" fontAlgn="auto" hangingPunct="1">
              <a:spcAft>
                <a:spcPts val="0"/>
              </a:spcAft>
              <a:defRPr/>
            </a:pPr>
            <a:r>
              <a:rPr lang="zh-CN" altLang="en-US" smtClean="0"/>
              <a:t>在本实例中，主要解决以下问题：</a:t>
            </a:r>
          </a:p>
        </p:txBody>
      </p:sp>
      <p:sp>
        <p:nvSpPr>
          <p:cNvPr id="10957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E242E175-5C7E-495B-ADE1-0C56B497EB06}" type="datetime1">
              <a:rPr lang="zh-CN" altLang="en-US"/>
              <a:pPr eaLnBrk="1" hangingPunct="1"/>
              <a:t>2014-11-17</a:t>
            </a:fld>
            <a:endParaRPr lang="en-US" altLang="zh-CN"/>
          </a:p>
        </p:txBody>
      </p:sp>
      <p:sp>
        <p:nvSpPr>
          <p:cNvPr id="10957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8067">
                                            <p:txEl>
                                              <p:pRg st="0" end="0"/>
                                            </p:txEl>
                                          </p:spTgt>
                                        </p:tgtEl>
                                        <p:attrNameLst>
                                          <p:attrName>style.visibility</p:attrName>
                                        </p:attrNameLst>
                                      </p:cBhvr>
                                      <p:to>
                                        <p:strVal val="visible"/>
                                      </p:to>
                                    </p:set>
                                    <p:animEffect transition="in" filter="blinds(horizontal)">
                                      <p:cBhvr>
                                        <p:cTn id="7" dur="500"/>
                                        <p:tgtEl>
                                          <p:spTgt spid="880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8067">
                                            <p:txEl>
                                              <p:pRg st="1" end="1"/>
                                            </p:txEl>
                                          </p:spTgt>
                                        </p:tgtEl>
                                        <p:attrNameLst>
                                          <p:attrName>style.visibility</p:attrName>
                                        </p:attrNameLst>
                                      </p:cBhvr>
                                      <p:to>
                                        <p:strVal val="visible"/>
                                      </p:to>
                                    </p:set>
                                    <p:animEffect transition="in" filter="blinds(horizontal)">
                                      <p:cBhvr>
                                        <p:cTn id="12" dur="500"/>
                                        <p:tgtEl>
                                          <p:spTgt spid="8806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8067">
                                            <p:txEl>
                                              <p:pRg st="2" end="2"/>
                                            </p:txEl>
                                          </p:spTgt>
                                        </p:tgtEl>
                                        <p:attrNameLst>
                                          <p:attrName>style.visibility</p:attrName>
                                        </p:attrNameLst>
                                      </p:cBhvr>
                                      <p:to>
                                        <p:strVal val="visible"/>
                                      </p:to>
                                    </p:set>
                                    <p:animEffect transition="in" filter="blinds(horizontal)">
                                      <p:cBhvr>
                                        <p:cTn id="17" dur="500"/>
                                        <p:tgtEl>
                                          <p:spTgt spid="8806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8067">
                                            <p:txEl>
                                              <p:pRg st="3" end="3"/>
                                            </p:txEl>
                                          </p:spTgt>
                                        </p:tgtEl>
                                        <p:attrNameLst>
                                          <p:attrName>style.visibility</p:attrName>
                                        </p:attrNameLst>
                                      </p:cBhvr>
                                      <p:to>
                                        <p:strVal val="visible"/>
                                      </p:to>
                                    </p:set>
                                    <p:animEffect transition="in" filter="blinds(horizontal)">
                                      <p:cBhvr>
                                        <p:cTn id="22" dur="500"/>
                                        <p:tgtEl>
                                          <p:spTgt spid="8806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88067">
                                            <p:txEl>
                                              <p:pRg st="4" end="4"/>
                                            </p:txEl>
                                          </p:spTgt>
                                        </p:tgtEl>
                                        <p:attrNameLst>
                                          <p:attrName>style.visibility</p:attrName>
                                        </p:attrNameLst>
                                      </p:cBhvr>
                                      <p:to>
                                        <p:strVal val="visible"/>
                                      </p:to>
                                    </p:set>
                                    <p:animEffect transition="in" filter="blinds(horizontal)">
                                      <p:cBhvr>
                                        <p:cTn id="27" dur="500"/>
                                        <p:tgtEl>
                                          <p:spTgt spid="88067">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88067">
                                            <p:txEl>
                                              <p:pRg st="5" end="5"/>
                                            </p:txEl>
                                          </p:spTgt>
                                        </p:tgtEl>
                                        <p:attrNameLst>
                                          <p:attrName>style.visibility</p:attrName>
                                        </p:attrNameLst>
                                      </p:cBhvr>
                                      <p:to>
                                        <p:strVal val="visible"/>
                                      </p:to>
                                    </p:set>
                                    <p:animEffect transition="in" filter="blinds(horizontal)">
                                      <p:cBhvr>
                                        <p:cTn id="32" dur="500"/>
                                        <p:tgtEl>
                                          <p:spTgt spid="8806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3"/>
          <p:cNvSpPr>
            <a:spLocks noGrp="1" noChangeArrowheads="1"/>
          </p:cNvSpPr>
          <p:nvPr>
            <p:ph idx="1"/>
          </p:nvPr>
        </p:nvSpPr>
        <p:spPr/>
        <p:txBody>
          <a:bodyPr/>
          <a:lstStyle/>
          <a:p>
            <a:pPr eaLnBrk="1" hangingPunct="1">
              <a:lnSpc>
                <a:spcPct val="90000"/>
              </a:lnSpc>
            </a:pPr>
            <a:r>
              <a:rPr lang="en-US" altLang="zh-CN" sz="2400" smtClean="0"/>
              <a:t>1</a:t>
            </a:r>
            <a:r>
              <a:rPr lang="zh-CN" altLang="en-US" sz="2400" smtClean="0"/>
              <a:t>．新建</a:t>
            </a:r>
            <a:r>
              <a:rPr lang="zh-CN" altLang="en-US" sz="2400" smtClean="0">
                <a:latin typeface="Arial" charset="0"/>
              </a:rPr>
              <a:t>“</a:t>
            </a:r>
            <a:r>
              <a:rPr lang="zh-CN" altLang="en-US" sz="2400" smtClean="0"/>
              <a:t>员工档案工资管理</a:t>
            </a:r>
            <a:r>
              <a:rPr lang="zh-CN" altLang="en-US" sz="2400" smtClean="0">
                <a:latin typeface="Arial" charset="0"/>
              </a:rPr>
              <a:t>”</a:t>
            </a:r>
            <a:r>
              <a:rPr lang="zh-CN" altLang="en-US" sz="2400" smtClean="0"/>
              <a:t>工作簿</a:t>
            </a:r>
          </a:p>
          <a:p>
            <a:pPr eaLnBrk="1" hangingPunct="1">
              <a:lnSpc>
                <a:spcPct val="90000"/>
              </a:lnSpc>
              <a:buFont typeface="Wingdings" pitchFamily="2" charset="2"/>
              <a:buChar char="Ø"/>
            </a:pPr>
            <a:r>
              <a:rPr lang="zh-CN" altLang="en-US" sz="2400" smtClean="0"/>
              <a:t>（</a:t>
            </a:r>
            <a:r>
              <a:rPr lang="en-US" altLang="zh-CN" sz="2400" smtClean="0"/>
              <a:t>1</a:t>
            </a:r>
            <a:r>
              <a:rPr lang="zh-CN" altLang="en-US" sz="2400" smtClean="0"/>
              <a:t>）启动</a:t>
            </a:r>
            <a:r>
              <a:rPr lang="en-US" altLang="zh-CN" sz="2400" smtClean="0"/>
              <a:t>Excel</a:t>
            </a:r>
            <a:r>
              <a:rPr lang="zh-CN" altLang="en-US" sz="2400" smtClean="0"/>
              <a:t>，屏幕上有默认的</a:t>
            </a:r>
            <a:r>
              <a:rPr lang="en-US" altLang="zh-CN" sz="2400" smtClean="0"/>
              <a:t>Sheet1</a:t>
            </a:r>
            <a:r>
              <a:rPr lang="zh-CN" altLang="en-US" sz="2400" smtClean="0"/>
              <a:t>、</a:t>
            </a:r>
            <a:r>
              <a:rPr lang="en-US" altLang="zh-CN" sz="2400" smtClean="0"/>
              <a:t>Sheet2</a:t>
            </a:r>
            <a:r>
              <a:rPr lang="zh-CN" altLang="en-US" sz="2400" smtClean="0"/>
              <a:t>、</a:t>
            </a:r>
            <a:r>
              <a:rPr lang="en-US" altLang="zh-CN" sz="2400" smtClean="0"/>
              <a:t>Sheet3</a:t>
            </a:r>
            <a:r>
              <a:rPr lang="zh-CN" altLang="en-US" sz="2400" smtClean="0"/>
              <a:t>三个工作表。添加</a:t>
            </a:r>
            <a:r>
              <a:rPr lang="en-US" altLang="zh-CN" sz="2400" smtClean="0"/>
              <a:t>2</a:t>
            </a:r>
            <a:r>
              <a:rPr lang="zh-CN" altLang="en-US" sz="2400" smtClean="0"/>
              <a:t>个新工作表</a:t>
            </a:r>
            <a:r>
              <a:rPr lang="en-US" altLang="zh-CN" sz="2400" smtClean="0"/>
              <a:t>Sheet4</a:t>
            </a:r>
            <a:r>
              <a:rPr lang="zh-CN" altLang="en-US" sz="2400" smtClean="0"/>
              <a:t>、</a:t>
            </a:r>
            <a:r>
              <a:rPr lang="en-US" altLang="zh-CN" sz="2400" smtClean="0"/>
              <a:t>Sheet5</a:t>
            </a:r>
            <a:r>
              <a:rPr lang="zh-CN" altLang="en-US" sz="2400" smtClean="0"/>
              <a:t>。</a:t>
            </a:r>
          </a:p>
          <a:p>
            <a:pPr eaLnBrk="1" hangingPunct="1">
              <a:lnSpc>
                <a:spcPct val="90000"/>
              </a:lnSpc>
              <a:buFont typeface="Wingdings" pitchFamily="2" charset="2"/>
              <a:buChar char="Ø"/>
            </a:pPr>
            <a:r>
              <a:rPr lang="zh-CN" altLang="en-US" sz="2400" smtClean="0"/>
              <a:t>（</a:t>
            </a:r>
            <a:r>
              <a:rPr lang="en-US" altLang="zh-CN" sz="2400" smtClean="0"/>
              <a:t>2</a:t>
            </a:r>
            <a:r>
              <a:rPr lang="zh-CN" altLang="en-US" sz="2400" smtClean="0"/>
              <a:t>）将五张工作表的名称依次更改为：</a:t>
            </a:r>
            <a:r>
              <a:rPr lang="zh-CN" altLang="en-US" sz="2400" smtClean="0">
                <a:latin typeface="Arial" charset="0"/>
              </a:rPr>
              <a:t>“</a:t>
            </a:r>
            <a:r>
              <a:rPr lang="zh-CN" altLang="en-US" sz="2400" smtClean="0"/>
              <a:t>主界面</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员工档案信息</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计算比率及标准</a:t>
            </a:r>
            <a:r>
              <a:rPr lang="zh-CN" altLang="en-US" sz="2400" smtClean="0">
                <a:latin typeface="Arial" charset="0"/>
              </a:rPr>
              <a:t>”</a:t>
            </a:r>
            <a:r>
              <a:rPr lang="zh-CN" altLang="en-US" sz="2400" smtClean="0"/>
              <a:t>、</a:t>
            </a:r>
            <a:r>
              <a:rPr lang="zh-CN" altLang="en-US" sz="2400" smtClean="0">
                <a:latin typeface="Arial" charset="0"/>
              </a:rPr>
              <a:t>“</a:t>
            </a:r>
            <a:r>
              <a:rPr lang="zh-CN" altLang="en-US" sz="2400" smtClean="0"/>
              <a:t>员工工资表</a:t>
            </a:r>
            <a:r>
              <a:rPr lang="zh-CN" altLang="en-US" sz="2400" smtClean="0">
                <a:latin typeface="Arial" charset="0"/>
              </a:rPr>
              <a:t>”</a:t>
            </a:r>
            <a:r>
              <a:rPr lang="zh-CN" altLang="en-US" sz="2400" smtClean="0"/>
              <a:t>、 </a:t>
            </a:r>
            <a:r>
              <a:rPr lang="zh-CN" altLang="en-US" sz="2400" smtClean="0">
                <a:latin typeface="Arial" charset="0"/>
              </a:rPr>
              <a:t>“</a:t>
            </a:r>
            <a:r>
              <a:rPr lang="zh-CN" altLang="en-US" sz="2400" smtClean="0"/>
              <a:t>员工工资条</a:t>
            </a:r>
            <a:r>
              <a:rPr lang="zh-CN" altLang="en-US" sz="2400" smtClean="0">
                <a:latin typeface="Arial" charset="0"/>
              </a:rPr>
              <a:t>”</a:t>
            </a:r>
            <a:r>
              <a:rPr lang="zh-CN" altLang="en-US" sz="2400" smtClean="0"/>
              <a:t>。</a:t>
            </a:r>
          </a:p>
          <a:p>
            <a:pPr eaLnBrk="1" hangingPunct="1">
              <a:lnSpc>
                <a:spcPct val="90000"/>
              </a:lnSpc>
              <a:buFont typeface="Wingdings" pitchFamily="2" charset="2"/>
              <a:buChar char="Ø"/>
            </a:pPr>
            <a:r>
              <a:rPr lang="zh-CN" altLang="en-US" sz="2400" smtClean="0"/>
              <a:t>（</a:t>
            </a:r>
            <a:r>
              <a:rPr lang="en-US" altLang="zh-CN" sz="2400" smtClean="0"/>
              <a:t>3</a:t>
            </a:r>
            <a:r>
              <a:rPr lang="zh-CN" altLang="en-US" sz="2400" smtClean="0"/>
              <a:t>）更改工作表的标签。分别在五个工作表标签上右击，选择</a:t>
            </a:r>
            <a:r>
              <a:rPr lang="zh-CN" altLang="en-US" sz="2400" smtClean="0">
                <a:latin typeface="Arial" charset="0"/>
              </a:rPr>
              <a:t>“</a:t>
            </a:r>
            <a:r>
              <a:rPr lang="zh-CN" altLang="en-US" sz="2400" smtClean="0"/>
              <a:t>工作表标签颜色</a:t>
            </a:r>
            <a:r>
              <a:rPr lang="zh-CN" altLang="en-US" sz="2400" smtClean="0">
                <a:latin typeface="Arial" charset="0"/>
              </a:rPr>
              <a:t>”</a:t>
            </a:r>
            <a:r>
              <a:rPr lang="zh-CN" altLang="en-US" sz="2400" smtClean="0"/>
              <a:t>，在打开的颜色设置面板中分别设置</a:t>
            </a:r>
            <a:r>
              <a:rPr lang="en-US" altLang="zh-CN" sz="2400" smtClean="0"/>
              <a:t>5</a:t>
            </a:r>
            <a:r>
              <a:rPr lang="zh-CN" altLang="en-US" sz="2400" smtClean="0"/>
              <a:t>个工作表标签为</a:t>
            </a:r>
            <a:r>
              <a:rPr lang="en-US" altLang="zh-CN" sz="2400" smtClean="0"/>
              <a:t>5</a:t>
            </a:r>
            <a:r>
              <a:rPr lang="zh-CN" altLang="en-US" sz="2400" smtClean="0"/>
              <a:t>种不同的颜色。</a:t>
            </a:r>
          </a:p>
          <a:p>
            <a:pPr eaLnBrk="1" hangingPunct="1">
              <a:lnSpc>
                <a:spcPct val="90000"/>
              </a:lnSpc>
              <a:buFont typeface="Wingdings" pitchFamily="2" charset="2"/>
              <a:buChar char="Ø"/>
            </a:pPr>
            <a:r>
              <a:rPr lang="zh-CN" altLang="en-US" sz="2400" smtClean="0"/>
              <a:t>（</a:t>
            </a:r>
            <a:r>
              <a:rPr lang="en-US" altLang="zh-CN" sz="2400" smtClean="0"/>
              <a:t>4</a:t>
            </a:r>
            <a:r>
              <a:rPr lang="zh-CN" altLang="en-US" sz="2400" smtClean="0"/>
              <a:t>）保存工作簿，并以</a:t>
            </a:r>
            <a:r>
              <a:rPr lang="zh-CN" altLang="en-US" sz="2400" smtClean="0">
                <a:latin typeface="Arial" charset="0"/>
              </a:rPr>
              <a:t>“</a:t>
            </a:r>
            <a:r>
              <a:rPr lang="zh-CN" altLang="en-US" sz="2400" smtClean="0"/>
              <a:t>员工档案工资管理</a:t>
            </a:r>
            <a:r>
              <a:rPr lang="zh-CN" altLang="en-US" sz="2400" smtClean="0">
                <a:latin typeface="Arial" charset="0"/>
              </a:rPr>
              <a:t>”</a:t>
            </a:r>
            <a:r>
              <a:rPr lang="zh-CN" altLang="en-US" sz="2400" smtClean="0"/>
              <a:t>为名存盘。</a:t>
            </a:r>
          </a:p>
        </p:txBody>
      </p:sp>
      <p:sp>
        <p:nvSpPr>
          <p:cNvPr id="89090" name="Rectangle 2"/>
          <p:cNvSpPr>
            <a:spLocks noGrp="1" noChangeArrowheads="1"/>
          </p:cNvSpPr>
          <p:nvPr>
            <p:ph type="title"/>
          </p:nvPr>
        </p:nvSpPr>
        <p:spPr/>
        <p:txBody>
          <a:bodyPr/>
          <a:lstStyle/>
          <a:p>
            <a:pPr eaLnBrk="1" fontAlgn="auto" hangingPunct="1">
              <a:spcAft>
                <a:spcPts val="0"/>
              </a:spcAft>
              <a:defRPr/>
            </a:pPr>
            <a:r>
              <a:rPr lang="en-US" altLang="zh-CN" sz="4000" smtClean="0"/>
              <a:t>4.4.2  </a:t>
            </a:r>
            <a:r>
              <a:rPr lang="zh-CN" altLang="en-US" sz="4000" smtClean="0"/>
              <a:t>操作步骤</a:t>
            </a:r>
            <a:br>
              <a:rPr lang="zh-CN" altLang="en-US" sz="4000" smtClean="0"/>
            </a:br>
            <a:endParaRPr lang="zh-CN" altLang="en-US" sz="4000" smtClean="0"/>
          </a:p>
        </p:txBody>
      </p:sp>
      <p:sp>
        <p:nvSpPr>
          <p:cNvPr id="11059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341A9F98-3C22-41AF-A4AB-4C4CD8633F13}" type="datetime1">
              <a:rPr lang="zh-CN" altLang="en-US"/>
              <a:pPr eaLnBrk="1" hangingPunct="1"/>
              <a:t>2014-11-17</a:t>
            </a:fld>
            <a:endParaRPr lang="en-US" altLang="zh-CN"/>
          </a:p>
        </p:txBody>
      </p:sp>
      <p:sp>
        <p:nvSpPr>
          <p:cNvPr id="11059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9091">
                                            <p:txEl>
                                              <p:pRg st="0" end="0"/>
                                            </p:txEl>
                                          </p:spTgt>
                                        </p:tgtEl>
                                        <p:attrNameLst>
                                          <p:attrName>style.visibility</p:attrName>
                                        </p:attrNameLst>
                                      </p:cBhvr>
                                      <p:to>
                                        <p:strVal val="visible"/>
                                      </p:to>
                                    </p:set>
                                    <p:animEffect transition="in" filter="blinds(horizontal)">
                                      <p:cBhvr>
                                        <p:cTn id="7" dur="500"/>
                                        <p:tgtEl>
                                          <p:spTgt spid="890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9091">
                                            <p:txEl>
                                              <p:pRg st="1" end="1"/>
                                            </p:txEl>
                                          </p:spTgt>
                                        </p:tgtEl>
                                        <p:attrNameLst>
                                          <p:attrName>style.visibility</p:attrName>
                                        </p:attrNameLst>
                                      </p:cBhvr>
                                      <p:to>
                                        <p:strVal val="visible"/>
                                      </p:to>
                                    </p:set>
                                    <p:animEffect transition="in" filter="blinds(horizontal)">
                                      <p:cBhvr>
                                        <p:cTn id="12" dur="500"/>
                                        <p:tgtEl>
                                          <p:spTgt spid="8909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9091">
                                            <p:txEl>
                                              <p:pRg st="2" end="2"/>
                                            </p:txEl>
                                          </p:spTgt>
                                        </p:tgtEl>
                                        <p:attrNameLst>
                                          <p:attrName>style.visibility</p:attrName>
                                        </p:attrNameLst>
                                      </p:cBhvr>
                                      <p:to>
                                        <p:strVal val="visible"/>
                                      </p:to>
                                    </p:set>
                                    <p:animEffect transition="in" filter="blinds(horizontal)">
                                      <p:cBhvr>
                                        <p:cTn id="17" dur="500"/>
                                        <p:tgtEl>
                                          <p:spTgt spid="8909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9091">
                                            <p:txEl>
                                              <p:pRg st="3" end="3"/>
                                            </p:txEl>
                                          </p:spTgt>
                                        </p:tgtEl>
                                        <p:attrNameLst>
                                          <p:attrName>style.visibility</p:attrName>
                                        </p:attrNameLst>
                                      </p:cBhvr>
                                      <p:to>
                                        <p:strVal val="visible"/>
                                      </p:to>
                                    </p:set>
                                    <p:animEffect transition="in" filter="blinds(horizontal)">
                                      <p:cBhvr>
                                        <p:cTn id="22" dur="500"/>
                                        <p:tgtEl>
                                          <p:spTgt spid="8909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89091">
                                            <p:txEl>
                                              <p:pRg st="4" end="4"/>
                                            </p:txEl>
                                          </p:spTgt>
                                        </p:tgtEl>
                                        <p:attrNameLst>
                                          <p:attrName>style.visibility</p:attrName>
                                        </p:attrNameLst>
                                      </p:cBhvr>
                                      <p:to>
                                        <p:strVal val="visible"/>
                                      </p:to>
                                    </p:set>
                                    <p:animEffect transition="in" filter="blinds(horizontal)">
                                      <p:cBhvr>
                                        <p:cTn id="27" dur="500"/>
                                        <p:tgtEl>
                                          <p:spTgt spid="890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3"/>
          <p:cNvSpPr>
            <a:spLocks noGrp="1" noChangeArrowheads="1"/>
          </p:cNvSpPr>
          <p:nvPr>
            <p:ph idx="1"/>
          </p:nvPr>
        </p:nvSpPr>
        <p:spPr>
          <a:xfrm>
            <a:off x="395288" y="908050"/>
            <a:ext cx="8291512" cy="5218113"/>
          </a:xfrm>
        </p:spPr>
        <p:txBody>
          <a:bodyPr/>
          <a:lstStyle/>
          <a:p>
            <a:pPr eaLnBrk="1" hangingPunct="1">
              <a:lnSpc>
                <a:spcPct val="80000"/>
              </a:lnSpc>
              <a:buFont typeface="Wingdings" pitchFamily="2" charset="2"/>
              <a:buChar char="Ø"/>
            </a:pPr>
            <a:r>
              <a:rPr lang="zh-CN" altLang="en-US" sz="2400" smtClean="0"/>
              <a:t>（</a:t>
            </a:r>
            <a:r>
              <a:rPr lang="en-US" altLang="zh-CN" sz="2400" smtClean="0"/>
              <a:t>1</a:t>
            </a:r>
            <a:r>
              <a:rPr lang="zh-CN" altLang="en-US" sz="2400" smtClean="0"/>
              <a:t>）选取</a:t>
            </a:r>
            <a:r>
              <a:rPr lang="zh-CN" altLang="en-US" sz="2400" smtClean="0">
                <a:latin typeface="Arial" charset="0"/>
              </a:rPr>
              <a:t>“</a:t>
            </a:r>
            <a:r>
              <a:rPr lang="zh-CN" altLang="en-US" sz="2400" smtClean="0"/>
              <a:t>主界面</a:t>
            </a:r>
            <a:r>
              <a:rPr lang="zh-CN" altLang="en-US" sz="2400" smtClean="0">
                <a:latin typeface="Arial" charset="0"/>
              </a:rPr>
              <a:t>”</a:t>
            </a:r>
            <a:r>
              <a:rPr lang="zh-CN" altLang="en-US" sz="2400" smtClean="0"/>
              <a:t>工作表。单击</a:t>
            </a:r>
            <a:r>
              <a:rPr lang="zh-CN" altLang="en-US" sz="2400" smtClean="0">
                <a:latin typeface="Arial" charset="0"/>
              </a:rPr>
              <a:t>“</a:t>
            </a:r>
            <a:r>
              <a:rPr lang="zh-CN" altLang="en-US" sz="2400" smtClean="0"/>
              <a:t>视图</a:t>
            </a:r>
            <a:r>
              <a:rPr lang="zh-CN" altLang="en-US" sz="2400" smtClean="0">
                <a:latin typeface="Arial" charset="0"/>
              </a:rPr>
              <a:t>”</a:t>
            </a:r>
            <a:r>
              <a:rPr lang="zh-CN" altLang="en-US" sz="2400" smtClean="0"/>
              <a:t>功能区，取消</a:t>
            </a:r>
            <a:r>
              <a:rPr lang="zh-CN" altLang="en-US" sz="2400" smtClean="0">
                <a:latin typeface="Arial" charset="0"/>
              </a:rPr>
              <a:t>“</a:t>
            </a:r>
            <a:r>
              <a:rPr lang="zh-CN" altLang="en-US" sz="2400" smtClean="0"/>
              <a:t>显示</a:t>
            </a:r>
            <a:r>
              <a:rPr lang="zh-CN" altLang="en-US" sz="2400" smtClean="0">
                <a:latin typeface="Arial" charset="0"/>
              </a:rPr>
              <a:t>”</a:t>
            </a:r>
            <a:r>
              <a:rPr lang="zh-CN" altLang="en-US" sz="2400" smtClean="0"/>
              <a:t>工具组中</a:t>
            </a:r>
            <a:r>
              <a:rPr lang="zh-CN" altLang="en-US" sz="2400" smtClean="0">
                <a:latin typeface="Arial" charset="0"/>
              </a:rPr>
              <a:t>“</a:t>
            </a:r>
            <a:r>
              <a:rPr lang="zh-CN" altLang="en-US" sz="2400" smtClean="0"/>
              <a:t>网格线</a:t>
            </a:r>
            <a:r>
              <a:rPr lang="zh-CN" altLang="en-US" sz="2400" smtClean="0">
                <a:latin typeface="Arial" charset="0"/>
              </a:rPr>
              <a:t>”</a:t>
            </a:r>
            <a:r>
              <a:rPr lang="zh-CN" altLang="en-US" sz="2400" smtClean="0"/>
              <a:t>复选框，从而取消了工作表中的网格线。</a:t>
            </a:r>
          </a:p>
          <a:p>
            <a:pPr eaLnBrk="1" hangingPunct="1">
              <a:lnSpc>
                <a:spcPct val="80000"/>
              </a:lnSpc>
              <a:buFont typeface="Wingdings" pitchFamily="2" charset="2"/>
              <a:buChar char="Ø"/>
            </a:pPr>
            <a:r>
              <a:rPr lang="zh-CN" altLang="en-US" sz="2400" smtClean="0"/>
              <a:t>（</a:t>
            </a:r>
            <a:r>
              <a:rPr lang="en-US" altLang="zh-CN" sz="2400" smtClean="0"/>
              <a:t>2</a:t>
            </a:r>
            <a:r>
              <a:rPr lang="zh-CN" altLang="en-US" sz="2400" smtClean="0"/>
              <a:t>）选择整个工作表，利用</a:t>
            </a:r>
            <a:r>
              <a:rPr lang="zh-CN" altLang="en-US" sz="2400" smtClean="0">
                <a:latin typeface="Arial" charset="0"/>
              </a:rPr>
              <a:t>“</a:t>
            </a:r>
            <a:r>
              <a:rPr lang="zh-CN" altLang="en-US" sz="2400" smtClean="0"/>
              <a:t>开始</a:t>
            </a:r>
            <a:r>
              <a:rPr lang="zh-CN" altLang="en-US" sz="2400" smtClean="0">
                <a:latin typeface="Arial" charset="0"/>
              </a:rPr>
              <a:t>”</a:t>
            </a:r>
            <a:r>
              <a:rPr lang="zh-CN" altLang="en-US" sz="2400" smtClean="0"/>
              <a:t>功能区</a:t>
            </a:r>
            <a:r>
              <a:rPr lang="en-US" altLang="zh-CN" sz="2400" smtClean="0"/>
              <a:t>/</a:t>
            </a:r>
            <a:r>
              <a:rPr lang="en-US" altLang="zh-CN" sz="2400" smtClean="0">
                <a:latin typeface="Arial" charset="0"/>
              </a:rPr>
              <a:t>“</a:t>
            </a:r>
            <a:r>
              <a:rPr lang="zh-CN" altLang="en-US" sz="2400" smtClean="0"/>
              <a:t>填充</a:t>
            </a:r>
            <a:r>
              <a:rPr lang="zh-CN" altLang="en-US" sz="2400" smtClean="0">
                <a:latin typeface="Arial" charset="0"/>
              </a:rPr>
              <a:t>”</a:t>
            </a:r>
            <a:r>
              <a:rPr lang="zh-CN" altLang="en-US" sz="2400" smtClean="0"/>
              <a:t>按钮，设置工作表填充颜色为浅青绿色。</a:t>
            </a:r>
          </a:p>
          <a:p>
            <a:pPr eaLnBrk="1" hangingPunct="1">
              <a:lnSpc>
                <a:spcPct val="80000"/>
              </a:lnSpc>
              <a:buFont typeface="Wingdings" pitchFamily="2" charset="2"/>
              <a:buChar char="Ø"/>
            </a:pPr>
            <a:r>
              <a:rPr lang="zh-CN" altLang="en-US" sz="2400" smtClean="0"/>
              <a:t>（</a:t>
            </a:r>
            <a:r>
              <a:rPr lang="en-US" altLang="zh-CN" sz="2400" smtClean="0"/>
              <a:t>3</a:t>
            </a:r>
            <a:r>
              <a:rPr lang="zh-CN" altLang="en-US" sz="2400" smtClean="0"/>
              <a:t>）利用插入艺术字的方法，插入艺术字标题</a:t>
            </a:r>
            <a:r>
              <a:rPr lang="zh-CN" altLang="en-US" sz="2400" smtClean="0">
                <a:latin typeface="Arial" charset="0"/>
              </a:rPr>
              <a:t>“</a:t>
            </a:r>
            <a:r>
              <a:rPr lang="zh-CN" altLang="en-US" sz="2400" smtClean="0"/>
              <a:t>员工工资管理</a:t>
            </a:r>
            <a:r>
              <a:rPr lang="zh-CN" altLang="en-US" sz="2400" smtClean="0">
                <a:latin typeface="Arial" charset="0"/>
              </a:rPr>
              <a:t>”</a:t>
            </a:r>
            <a:r>
              <a:rPr lang="zh-CN" altLang="en-US" sz="2400" smtClean="0"/>
              <a:t>，并进行适当的格式设置。</a:t>
            </a:r>
          </a:p>
          <a:p>
            <a:pPr eaLnBrk="1" hangingPunct="1">
              <a:lnSpc>
                <a:spcPct val="80000"/>
              </a:lnSpc>
              <a:buFont typeface="Wingdings" pitchFamily="2" charset="2"/>
              <a:buChar char="Ø"/>
            </a:pPr>
            <a:r>
              <a:rPr lang="zh-CN" altLang="en-US" sz="2400" smtClean="0"/>
              <a:t>（</a:t>
            </a:r>
            <a:r>
              <a:rPr lang="en-US" altLang="zh-CN" sz="2400" smtClean="0"/>
              <a:t>4</a:t>
            </a:r>
            <a:r>
              <a:rPr lang="zh-CN" altLang="en-US" sz="2400" smtClean="0"/>
              <a:t>）利用插入形状在艺术字下方绘制圆角矩形，并进行填充效果、线条颜色以及图形大小设置。</a:t>
            </a:r>
            <a:endParaRPr lang="en-US" altLang="zh-CN" sz="2400" smtClean="0"/>
          </a:p>
          <a:p>
            <a:pPr eaLnBrk="1" hangingPunct="1">
              <a:lnSpc>
                <a:spcPct val="80000"/>
              </a:lnSpc>
              <a:buFont typeface="Wingdings" pitchFamily="2" charset="2"/>
              <a:buChar char="Ø"/>
            </a:pPr>
            <a:r>
              <a:rPr lang="zh-CN" altLang="en-US" sz="2400" smtClean="0"/>
              <a:t>（</a:t>
            </a:r>
            <a:r>
              <a:rPr lang="en-US" altLang="zh-CN" sz="2400" smtClean="0"/>
              <a:t>5</a:t>
            </a:r>
            <a:r>
              <a:rPr lang="zh-CN" altLang="en-US" sz="2400" smtClean="0"/>
              <a:t>）设置圆角矩形图与对应工作表的超级链接。例如：选择</a:t>
            </a:r>
            <a:r>
              <a:rPr lang="zh-CN" altLang="en-US" sz="2400" smtClean="0">
                <a:latin typeface="Arial" charset="0"/>
              </a:rPr>
              <a:t>“</a:t>
            </a:r>
            <a:r>
              <a:rPr lang="zh-CN" altLang="en-US" sz="2400" smtClean="0"/>
              <a:t>员工档案信息</a:t>
            </a:r>
            <a:r>
              <a:rPr lang="zh-CN" altLang="en-US" sz="2400" smtClean="0">
                <a:latin typeface="Arial" charset="0"/>
              </a:rPr>
              <a:t>”</a:t>
            </a:r>
            <a:r>
              <a:rPr lang="zh-CN" altLang="en-US" sz="2400" smtClean="0"/>
              <a:t>矩形，右击，在弹出的快捷菜单中选择</a:t>
            </a:r>
            <a:r>
              <a:rPr lang="zh-CN" altLang="en-US" sz="2400" smtClean="0">
                <a:latin typeface="Arial" charset="0"/>
              </a:rPr>
              <a:t>“</a:t>
            </a:r>
            <a:r>
              <a:rPr lang="zh-CN" altLang="en-US" sz="2400" smtClean="0"/>
              <a:t>超链接</a:t>
            </a:r>
            <a:r>
              <a:rPr lang="zh-CN" altLang="en-US" sz="2400" smtClean="0">
                <a:latin typeface="Arial" charset="0"/>
              </a:rPr>
              <a:t>”</a:t>
            </a:r>
            <a:r>
              <a:rPr lang="zh-CN" altLang="en-US" sz="2400" smtClean="0"/>
              <a:t>命令，打开</a:t>
            </a:r>
            <a:r>
              <a:rPr lang="zh-CN" altLang="en-US" sz="2400" smtClean="0">
                <a:latin typeface="Arial" charset="0"/>
              </a:rPr>
              <a:t>“</a:t>
            </a:r>
            <a:r>
              <a:rPr lang="zh-CN" altLang="en-US" sz="2400" smtClean="0"/>
              <a:t>插入超链接</a:t>
            </a:r>
            <a:r>
              <a:rPr lang="zh-CN" altLang="en-US" sz="2400" smtClean="0">
                <a:latin typeface="Arial" charset="0"/>
              </a:rPr>
              <a:t>”</a:t>
            </a:r>
            <a:r>
              <a:rPr lang="zh-CN" altLang="en-US" sz="2400" smtClean="0"/>
              <a:t>对话框，如图</a:t>
            </a:r>
            <a:r>
              <a:rPr lang="en-US" altLang="zh-CN" sz="2400" smtClean="0"/>
              <a:t>4-60</a:t>
            </a:r>
            <a:r>
              <a:rPr lang="zh-CN" altLang="en-US" sz="2400" smtClean="0"/>
              <a:t>所示，在</a:t>
            </a:r>
            <a:r>
              <a:rPr lang="zh-CN" altLang="en-US" sz="2400" smtClean="0">
                <a:latin typeface="Arial" charset="0"/>
              </a:rPr>
              <a:t>“</a:t>
            </a:r>
            <a:r>
              <a:rPr lang="zh-CN" altLang="en-US" sz="2400" smtClean="0"/>
              <a:t>链接到</a:t>
            </a:r>
            <a:r>
              <a:rPr lang="zh-CN" altLang="en-US" sz="2400" smtClean="0">
                <a:latin typeface="Arial" charset="0"/>
              </a:rPr>
              <a:t>”</a:t>
            </a:r>
            <a:r>
              <a:rPr lang="zh-CN" altLang="en-US" sz="2400" smtClean="0"/>
              <a:t>中选择</a:t>
            </a:r>
            <a:r>
              <a:rPr lang="zh-CN" altLang="en-US" sz="2400" smtClean="0">
                <a:latin typeface="Arial" charset="0"/>
              </a:rPr>
              <a:t>“</a:t>
            </a:r>
            <a:r>
              <a:rPr lang="zh-CN" altLang="en-US" sz="2400" smtClean="0"/>
              <a:t>本文档中的位置</a:t>
            </a:r>
            <a:r>
              <a:rPr lang="zh-CN" altLang="en-US" sz="2400" smtClean="0">
                <a:latin typeface="Arial" charset="0"/>
              </a:rPr>
              <a:t>”</a:t>
            </a:r>
            <a:r>
              <a:rPr lang="zh-CN" altLang="en-US" sz="2400" smtClean="0"/>
              <a:t>，在右面的选择框中选择</a:t>
            </a:r>
            <a:r>
              <a:rPr lang="zh-CN" altLang="en-US" sz="2400" smtClean="0">
                <a:latin typeface="Arial" charset="0"/>
              </a:rPr>
              <a:t>“</a:t>
            </a:r>
            <a:r>
              <a:rPr lang="zh-CN" altLang="en-US" sz="2400" smtClean="0"/>
              <a:t>员工档案信息</a:t>
            </a:r>
            <a:r>
              <a:rPr lang="zh-CN" altLang="en-US" sz="2400" smtClean="0">
                <a:latin typeface="Arial" charset="0"/>
              </a:rPr>
              <a:t>”</a:t>
            </a:r>
            <a:r>
              <a:rPr lang="zh-CN" altLang="en-US" sz="2400" smtClean="0"/>
              <a:t>工作表即可。</a:t>
            </a:r>
          </a:p>
        </p:txBody>
      </p:sp>
      <p:sp>
        <p:nvSpPr>
          <p:cNvPr id="90114" name="Rectangle 2"/>
          <p:cNvSpPr>
            <a:spLocks noGrp="1" noChangeArrowheads="1"/>
          </p:cNvSpPr>
          <p:nvPr>
            <p:ph type="title"/>
          </p:nvPr>
        </p:nvSpPr>
        <p:spPr/>
        <p:txBody>
          <a:bodyPr/>
          <a:lstStyle/>
          <a:p>
            <a:pPr eaLnBrk="1" fontAlgn="auto" hangingPunct="1">
              <a:spcAft>
                <a:spcPts val="0"/>
              </a:spcAft>
              <a:defRPr/>
            </a:pPr>
            <a:r>
              <a:rPr lang="en-US" altLang="zh-CN" sz="4000" smtClean="0"/>
              <a:t>2</a:t>
            </a:r>
            <a:r>
              <a:rPr lang="zh-CN" altLang="en-US" sz="4000" smtClean="0"/>
              <a:t>．制作</a:t>
            </a:r>
            <a:r>
              <a:rPr lang="zh-CN" altLang="en-US" sz="4000" smtClean="0">
                <a:latin typeface="Arial" pitchFamily="34" charset="0"/>
              </a:rPr>
              <a:t>“</a:t>
            </a:r>
            <a:r>
              <a:rPr lang="zh-CN" altLang="en-US" sz="4000" smtClean="0"/>
              <a:t>主界面</a:t>
            </a:r>
            <a:r>
              <a:rPr lang="zh-CN" altLang="en-US" sz="4000" smtClean="0">
                <a:latin typeface="Arial" pitchFamily="34" charset="0"/>
              </a:rPr>
              <a:t>”</a:t>
            </a:r>
            <a:r>
              <a:rPr lang="zh-CN" altLang="en-US" sz="4000" smtClean="0"/>
              <a:t>工作表</a:t>
            </a:r>
            <a:br>
              <a:rPr lang="zh-CN" altLang="en-US" sz="4000" smtClean="0"/>
            </a:br>
            <a:endParaRPr lang="zh-CN" altLang="en-US" sz="4000" smtClean="0"/>
          </a:p>
        </p:txBody>
      </p:sp>
      <p:sp>
        <p:nvSpPr>
          <p:cNvPr id="11162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E258413E-D9DC-41F3-8C6C-4347C7B24A51}" type="datetime1">
              <a:rPr lang="zh-CN" altLang="en-US"/>
              <a:pPr eaLnBrk="1" hangingPunct="1"/>
              <a:t>2014-11-17</a:t>
            </a:fld>
            <a:endParaRPr lang="en-US" altLang="zh-CN"/>
          </a:p>
        </p:txBody>
      </p:sp>
      <p:sp>
        <p:nvSpPr>
          <p:cNvPr id="11162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0115">
                                            <p:txEl>
                                              <p:pRg st="0" end="0"/>
                                            </p:txEl>
                                          </p:spTgt>
                                        </p:tgtEl>
                                        <p:attrNameLst>
                                          <p:attrName>style.visibility</p:attrName>
                                        </p:attrNameLst>
                                      </p:cBhvr>
                                      <p:to>
                                        <p:strVal val="visible"/>
                                      </p:to>
                                    </p:set>
                                    <p:animEffect transition="in" filter="blinds(horizontal)">
                                      <p:cBhvr>
                                        <p:cTn id="7" dur="500"/>
                                        <p:tgtEl>
                                          <p:spTgt spid="901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0115">
                                            <p:txEl>
                                              <p:pRg st="1" end="1"/>
                                            </p:txEl>
                                          </p:spTgt>
                                        </p:tgtEl>
                                        <p:attrNameLst>
                                          <p:attrName>style.visibility</p:attrName>
                                        </p:attrNameLst>
                                      </p:cBhvr>
                                      <p:to>
                                        <p:strVal val="visible"/>
                                      </p:to>
                                    </p:set>
                                    <p:animEffect transition="in" filter="blinds(horizontal)">
                                      <p:cBhvr>
                                        <p:cTn id="12" dur="500"/>
                                        <p:tgtEl>
                                          <p:spTgt spid="9011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0115">
                                            <p:txEl>
                                              <p:pRg st="2" end="2"/>
                                            </p:txEl>
                                          </p:spTgt>
                                        </p:tgtEl>
                                        <p:attrNameLst>
                                          <p:attrName>style.visibility</p:attrName>
                                        </p:attrNameLst>
                                      </p:cBhvr>
                                      <p:to>
                                        <p:strVal val="visible"/>
                                      </p:to>
                                    </p:set>
                                    <p:animEffect transition="in" filter="blinds(horizontal)">
                                      <p:cBhvr>
                                        <p:cTn id="17" dur="500"/>
                                        <p:tgtEl>
                                          <p:spTgt spid="9011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90115">
                                            <p:txEl>
                                              <p:pRg st="3" end="3"/>
                                            </p:txEl>
                                          </p:spTgt>
                                        </p:tgtEl>
                                        <p:attrNameLst>
                                          <p:attrName>style.visibility</p:attrName>
                                        </p:attrNameLst>
                                      </p:cBhvr>
                                      <p:to>
                                        <p:strVal val="visible"/>
                                      </p:to>
                                    </p:set>
                                    <p:animEffect transition="in" filter="blinds(horizontal)">
                                      <p:cBhvr>
                                        <p:cTn id="22" dur="500"/>
                                        <p:tgtEl>
                                          <p:spTgt spid="9011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90115">
                                            <p:txEl>
                                              <p:pRg st="4" end="4"/>
                                            </p:txEl>
                                          </p:spTgt>
                                        </p:tgtEl>
                                        <p:attrNameLst>
                                          <p:attrName>style.visibility</p:attrName>
                                        </p:attrNameLst>
                                      </p:cBhvr>
                                      <p:to>
                                        <p:strVal val="visible"/>
                                      </p:to>
                                    </p:set>
                                    <p:animEffect transition="in" filter="blinds(horizontal)">
                                      <p:cBhvr>
                                        <p:cTn id="27" dur="500"/>
                                        <p:tgtEl>
                                          <p:spTgt spid="901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9"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347788" y="2252663"/>
            <a:ext cx="6448425" cy="2981325"/>
          </a:xfrm>
          <a:noFill/>
        </p:spPr>
      </p:pic>
      <p:sp>
        <p:nvSpPr>
          <p:cNvPr id="91138" name="Rectangle 2"/>
          <p:cNvSpPr>
            <a:spLocks noGrp="1" noChangeArrowheads="1"/>
          </p:cNvSpPr>
          <p:nvPr>
            <p:ph type="title"/>
          </p:nvPr>
        </p:nvSpPr>
        <p:spPr/>
        <p:txBody>
          <a:bodyPr/>
          <a:lstStyle/>
          <a:p>
            <a:pPr eaLnBrk="1" fontAlgn="auto" hangingPunct="1">
              <a:spcAft>
                <a:spcPts val="0"/>
              </a:spcAft>
              <a:defRPr/>
            </a:pPr>
            <a:r>
              <a:rPr lang="zh-CN" altLang="en-US" smtClean="0"/>
              <a:t>图</a:t>
            </a:r>
            <a:r>
              <a:rPr lang="en-US" altLang="zh-CN" smtClean="0"/>
              <a:t>4-60</a:t>
            </a:r>
            <a:r>
              <a:rPr lang="en-US" altLang="zh-CN" smtClean="0">
                <a:latin typeface="Arial" pitchFamily="34" charset="0"/>
              </a:rPr>
              <a:t>“</a:t>
            </a:r>
            <a:r>
              <a:rPr lang="zh-CN" altLang="en-US" smtClean="0"/>
              <a:t>插入超链接</a:t>
            </a:r>
            <a:r>
              <a:rPr lang="zh-CN" altLang="en-US" smtClean="0">
                <a:latin typeface="Arial" pitchFamily="34" charset="0"/>
              </a:rPr>
              <a:t>”</a:t>
            </a:r>
            <a:r>
              <a:rPr lang="zh-CN" altLang="en-US" smtClean="0"/>
              <a:t>对话框</a:t>
            </a:r>
          </a:p>
        </p:txBody>
      </p:sp>
      <p:sp>
        <p:nvSpPr>
          <p:cNvPr id="11264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4E82EF11-DF7F-4CA8-BD30-C0EB1DF42536}" type="datetime1">
              <a:rPr lang="zh-CN" altLang="en-US"/>
              <a:pPr eaLnBrk="1" hangingPunct="1"/>
              <a:t>2014-11-17</a:t>
            </a:fld>
            <a:endParaRPr lang="en-US" altLang="zh-CN"/>
          </a:p>
        </p:txBody>
      </p:sp>
      <p:sp>
        <p:nvSpPr>
          <p:cNvPr id="11264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1139"/>
                                        </p:tgtEl>
                                        <p:attrNameLst>
                                          <p:attrName>style.visibility</p:attrName>
                                        </p:attrNameLst>
                                      </p:cBhvr>
                                      <p:to>
                                        <p:strVal val="visible"/>
                                      </p:to>
                                    </p:set>
                                    <p:animEffect transition="in" filter="blinds(horizontal)">
                                      <p:cBhvr>
                                        <p:cTn id="7" dur="500"/>
                                        <p:tgtEl>
                                          <p:spTgt spid="91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Rectangle 3"/>
          <p:cNvSpPr>
            <a:spLocks noGrp="1" noChangeArrowheads="1"/>
          </p:cNvSpPr>
          <p:nvPr>
            <p:ph idx="1"/>
          </p:nvPr>
        </p:nvSpPr>
        <p:spPr>
          <a:xfrm>
            <a:off x="-180975" y="765175"/>
            <a:ext cx="9432925" cy="6551613"/>
          </a:xfrm>
        </p:spPr>
        <p:txBody>
          <a:bodyPr/>
          <a:lstStyle/>
          <a:p>
            <a:pPr eaLnBrk="1" hangingPunct="1">
              <a:lnSpc>
                <a:spcPts val="2800"/>
              </a:lnSpc>
              <a:buFont typeface="Wingdings" pitchFamily="2" charset="2"/>
              <a:buChar char="Ø"/>
            </a:pPr>
            <a:r>
              <a:rPr lang="zh-CN" altLang="en-US" sz="2400" smtClean="0"/>
              <a:t>（</a:t>
            </a:r>
            <a:r>
              <a:rPr lang="en-US" altLang="zh-CN" sz="2400" smtClean="0"/>
              <a:t>1</a:t>
            </a:r>
            <a:r>
              <a:rPr lang="zh-CN" altLang="en-US" sz="2400" smtClean="0"/>
              <a:t>）制作标题和字段名：首先选取</a:t>
            </a:r>
            <a:r>
              <a:rPr lang="zh-CN" altLang="en-US" sz="2400" smtClean="0">
                <a:latin typeface="Arial" charset="0"/>
              </a:rPr>
              <a:t>“</a:t>
            </a:r>
            <a:r>
              <a:rPr lang="zh-CN" altLang="en-US" sz="2400" smtClean="0"/>
              <a:t>员工档案信息表</a:t>
            </a:r>
            <a:r>
              <a:rPr lang="zh-CN" altLang="en-US" sz="2400" smtClean="0">
                <a:latin typeface="Arial" charset="0"/>
              </a:rPr>
              <a:t>”</a:t>
            </a:r>
            <a:r>
              <a:rPr lang="zh-CN" altLang="en-US" sz="2400" smtClean="0"/>
              <a:t>工作表，在第二行中的中分别输入员工档案信息表中的字段名共</a:t>
            </a:r>
            <a:r>
              <a:rPr lang="en-US" altLang="zh-CN" sz="2400" smtClean="0"/>
              <a:t>13</a:t>
            </a:r>
            <a:r>
              <a:rPr lang="zh-CN" altLang="en-US" sz="2400" smtClean="0"/>
              <a:t>个。然后，合并单元格区域</a:t>
            </a:r>
            <a:r>
              <a:rPr lang="en-US" altLang="zh-CN" sz="2400" smtClean="0"/>
              <a:t>A1:M1</a:t>
            </a:r>
            <a:r>
              <a:rPr lang="zh-CN" altLang="en-US" sz="2400" smtClean="0"/>
              <a:t>，在其中输入</a:t>
            </a:r>
            <a:r>
              <a:rPr lang="zh-CN" altLang="en-US" sz="2400" smtClean="0">
                <a:latin typeface="Arial" charset="0"/>
              </a:rPr>
              <a:t>“</a:t>
            </a:r>
            <a:r>
              <a:rPr lang="zh-CN" altLang="en-US" sz="2400" smtClean="0"/>
              <a:t>员工档案信息表</a:t>
            </a:r>
            <a:r>
              <a:rPr lang="zh-CN" altLang="en-US" sz="2400" smtClean="0">
                <a:latin typeface="Arial" charset="0"/>
              </a:rPr>
              <a:t>”</a:t>
            </a:r>
            <a:r>
              <a:rPr lang="zh-CN" altLang="en-US" sz="2400" smtClean="0"/>
              <a:t>。</a:t>
            </a:r>
          </a:p>
          <a:p>
            <a:pPr eaLnBrk="1" hangingPunct="1">
              <a:lnSpc>
                <a:spcPts val="2800"/>
              </a:lnSpc>
              <a:buFont typeface="Wingdings" pitchFamily="2" charset="2"/>
              <a:buChar char="Ø"/>
            </a:pPr>
            <a:r>
              <a:rPr lang="zh-CN" altLang="en-US" sz="2400" smtClean="0"/>
              <a:t>（</a:t>
            </a:r>
            <a:r>
              <a:rPr lang="en-US" altLang="zh-CN" sz="2400" smtClean="0"/>
              <a:t>2</a:t>
            </a:r>
            <a:r>
              <a:rPr lang="zh-CN" altLang="en-US" sz="2400" smtClean="0"/>
              <a:t>）设置字体和对齐方式。</a:t>
            </a:r>
            <a:endParaRPr lang="en-US" altLang="zh-CN" sz="2400" smtClean="0"/>
          </a:p>
          <a:p>
            <a:pPr eaLnBrk="1" hangingPunct="1">
              <a:lnSpc>
                <a:spcPts val="2800"/>
              </a:lnSpc>
              <a:buFont typeface="Wingdings" pitchFamily="2" charset="2"/>
              <a:buChar char="Ø"/>
            </a:pPr>
            <a:r>
              <a:rPr lang="zh-CN" altLang="en-US" sz="2400" smtClean="0"/>
              <a:t>（</a:t>
            </a:r>
            <a:r>
              <a:rPr lang="en-US" altLang="zh-CN" sz="2400" smtClean="0"/>
              <a:t>3</a:t>
            </a:r>
            <a:r>
              <a:rPr lang="zh-CN" altLang="en-US" sz="2400" smtClean="0"/>
              <a:t>）设置特殊单元格格式：有些特定的数据需要事先设置好格式，才能正确的输入，例如：编号、身份证号码、出生日期、工作时间等。①设置编号、身份证号码、家庭住址列单元格格式为</a:t>
            </a:r>
            <a:r>
              <a:rPr lang="zh-CN" altLang="en-US" sz="2400" smtClean="0">
                <a:latin typeface="Arial" charset="0"/>
              </a:rPr>
              <a:t>“</a:t>
            </a:r>
            <a:r>
              <a:rPr lang="zh-CN" altLang="en-US" sz="2400" smtClean="0"/>
              <a:t>文本</a:t>
            </a:r>
            <a:r>
              <a:rPr lang="zh-CN" altLang="en-US" sz="2400" smtClean="0">
                <a:latin typeface="Arial" charset="0"/>
              </a:rPr>
              <a:t>”</a:t>
            </a:r>
            <a:r>
              <a:rPr lang="zh-CN" altLang="en-US" sz="2400" smtClean="0"/>
              <a:t>型。②将</a:t>
            </a:r>
            <a:r>
              <a:rPr lang="zh-CN" altLang="en-US" sz="2400" smtClean="0">
                <a:latin typeface="Arial" charset="0"/>
              </a:rPr>
              <a:t>“</a:t>
            </a:r>
            <a:r>
              <a:rPr lang="zh-CN" altLang="en-US" sz="2400" smtClean="0"/>
              <a:t>出生日期</a:t>
            </a:r>
            <a:r>
              <a:rPr lang="zh-CN" altLang="en-US" sz="2400" smtClean="0">
                <a:latin typeface="Arial" charset="0"/>
              </a:rPr>
              <a:t>”</a:t>
            </a:r>
            <a:r>
              <a:rPr lang="zh-CN" altLang="en-US" sz="2400" smtClean="0"/>
              <a:t>列设置为</a:t>
            </a:r>
            <a:r>
              <a:rPr lang="zh-CN" altLang="en-US" sz="2400" smtClean="0">
                <a:latin typeface="Arial" charset="0"/>
              </a:rPr>
              <a:t>“</a:t>
            </a:r>
            <a:r>
              <a:rPr lang="zh-CN" altLang="en-US" sz="2400" smtClean="0"/>
              <a:t>日期</a:t>
            </a:r>
            <a:r>
              <a:rPr lang="zh-CN" altLang="en-US" sz="2400" smtClean="0">
                <a:latin typeface="Arial" charset="0"/>
              </a:rPr>
              <a:t>”</a:t>
            </a:r>
            <a:r>
              <a:rPr lang="zh-CN" altLang="en-US" sz="2400" smtClean="0"/>
              <a:t>型，</a:t>
            </a:r>
            <a:r>
              <a:rPr lang="zh-CN" altLang="en-US" sz="2400" smtClean="0">
                <a:latin typeface="Arial" charset="0"/>
              </a:rPr>
              <a:t>“</a:t>
            </a:r>
            <a:r>
              <a:rPr lang="zh-CN" altLang="en-US" sz="2400" smtClean="0"/>
              <a:t>工作时间</a:t>
            </a:r>
            <a:r>
              <a:rPr lang="zh-CN" altLang="en-US" sz="2400" smtClean="0">
                <a:latin typeface="Arial" charset="0"/>
              </a:rPr>
              <a:t>”</a:t>
            </a:r>
            <a:r>
              <a:rPr lang="zh-CN" altLang="en-US" sz="2400" smtClean="0"/>
              <a:t>设置为</a:t>
            </a:r>
            <a:r>
              <a:rPr lang="zh-CN" altLang="en-US" sz="2400" smtClean="0">
                <a:latin typeface="Arial" charset="0"/>
              </a:rPr>
              <a:t>“</a:t>
            </a:r>
            <a:r>
              <a:rPr lang="zh-CN" altLang="en-US" sz="2400" smtClean="0"/>
              <a:t>自定义</a:t>
            </a:r>
            <a:r>
              <a:rPr lang="zh-CN" altLang="en-US" sz="2400" smtClean="0">
                <a:latin typeface="Arial" charset="0"/>
              </a:rPr>
              <a:t>”</a:t>
            </a:r>
            <a:r>
              <a:rPr lang="zh-CN" altLang="en-US" sz="2400" smtClean="0"/>
              <a:t>类型中的日期型。在</a:t>
            </a:r>
            <a:r>
              <a:rPr lang="zh-CN" altLang="en-US" sz="2400" smtClean="0">
                <a:latin typeface="Arial" charset="0"/>
              </a:rPr>
              <a:t>“</a:t>
            </a:r>
            <a:r>
              <a:rPr lang="zh-CN" altLang="en-US" sz="2400" smtClean="0"/>
              <a:t>单元格格式中</a:t>
            </a:r>
            <a:r>
              <a:rPr lang="zh-CN" altLang="en-US" sz="2400" smtClean="0">
                <a:latin typeface="Arial" charset="0"/>
              </a:rPr>
              <a:t>”</a:t>
            </a:r>
            <a:r>
              <a:rPr lang="zh-CN" altLang="en-US" sz="2400" smtClean="0"/>
              <a:t>对话框中，将工作表中的</a:t>
            </a:r>
            <a:r>
              <a:rPr lang="zh-CN" altLang="en-US" sz="2400" smtClean="0">
                <a:latin typeface="Arial" charset="0"/>
              </a:rPr>
              <a:t>“</a:t>
            </a:r>
            <a:r>
              <a:rPr lang="zh-CN" altLang="en-US" sz="2400" smtClean="0"/>
              <a:t>出生日期</a:t>
            </a:r>
            <a:r>
              <a:rPr lang="zh-CN" altLang="en-US" sz="2400" smtClean="0">
                <a:latin typeface="Arial" charset="0"/>
              </a:rPr>
              <a:t>”</a:t>
            </a:r>
            <a:r>
              <a:rPr lang="zh-CN" altLang="en-US" sz="2400" smtClean="0"/>
              <a:t>列设置为</a:t>
            </a:r>
            <a:r>
              <a:rPr lang="zh-CN" altLang="en-US" sz="2400" smtClean="0">
                <a:latin typeface="Arial" charset="0"/>
              </a:rPr>
              <a:t>“</a:t>
            </a:r>
            <a:r>
              <a:rPr lang="zh-CN" altLang="en-US" sz="2400" smtClean="0"/>
              <a:t>日期</a:t>
            </a:r>
            <a:r>
              <a:rPr lang="zh-CN" altLang="en-US" sz="2400" smtClean="0">
                <a:latin typeface="Arial" charset="0"/>
              </a:rPr>
              <a:t>”</a:t>
            </a:r>
            <a:r>
              <a:rPr lang="zh-CN" altLang="en-US" sz="2400" smtClean="0"/>
              <a:t>型中的</a:t>
            </a:r>
            <a:r>
              <a:rPr lang="zh-CN" altLang="en-US" sz="2400" smtClean="0">
                <a:latin typeface="Arial" charset="0"/>
              </a:rPr>
              <a:t>“</a:t>
            </a:r>
            <a:r>
              <a:rPr lang="en-US" altLang="zh-CN" sz="2400" smtClean="0"/>
              <a:t>××</a:t>
            </a:r>
            <a:r>
              <a:rPr lang="zh-CN" altLang="en-US" sz="2400" smtClean="0"/>
              <a:t>年</a:t>
            </a:r>
            <a:r>
              <a:rPr lang="en-US" altLang="zh-CN" sz="2400" smtClean="0"/>
              <a:t>×</a:t>
            </a:r>
            <a:r>
              <a:rPr lang="zh-CN" altLang="en-US" sz="2400" smtClean="0"/>
              <a:t>月</a:t>
            </a:r>
            <a:r>
              <a:rPr lang="en-US" altLang="zh-CN" sz="2400" smtClean="0"/>
              <a:t>×</a:t>
            </a:r>
            <a:r>
              <a:rPr lang="zh-CN" altLang="en-US" sz="2400" smtClean="0"/>
              <a:t>日</a:t>
            </a:r>
            <a:r>
              <a:rPr lang="zh-CN" altLang="en-US" sz="2400" smtClean="0">
                <a:latin typeface="Arial" charset="0"/>
              </a:rPr>
              <a:t>”</a:t>
            </a:r>
            <a:r>
              <a:rPr lang="zh-CN" altLang="en-US" sz="2400" smtClean="0"/>
              <a:t>类型。如图</a:t>
            </a:r>
            <a:r>
              <a:rPr lang="en-US" altLang="zh-CN" sz="2400" smtClean="0"/>
              <a:t>4-61</a:t>
            </a:r>
            <a:r>
              <a:rPr lang="zh-CN" altLang="en-US" sz="2400" smtClean="0"/>
              <a:t>所示。将工作表中的</a:t>
            </a:r>
            <a:r>
              <a:rPr lang="zh-CN" altLang="en-US" sz="2400" smtClean="0">
                <a:latin typeface="Arial" charset="0"/>
              </a:rPr>
              <a:t>“</a:t>
            </a:r>
            <a:r>
              <a:rPr lang="zh-CN" altLang="en-US" sz="2400" smtClean="0"/>
              <a:t>工作时间</a:t>
            </a:r>
            <a:r>
              <a:rPr lang="zh-CN" altLang="en-US" sz="2400" smtClean="0">
                <a:latin typeface="Arial" charset="0"/>
              </a:rPr>
              <a:t>”</a:t>
            </a:r>
            <a:r>
              <a:rPr lang="zh-CN" altLang="en-US" sz="2400" smtClean="0"/>
              <a:t>列设置为</a:t>
            </a:r>
            <a:r>
              <a:rPr lang="zh-CN" altLang="en-US" sz="2400" smtClean="0">
                <a:latin typeface="Arial" charset="0"/>
              </a:rPr>
              <a:t>“</a:t>
            </a:r>
            <a:r>
              <a:rPr lang="en-US" altLang="zh-CN" sz="2400" smtClean="0"/>
              <a:t>××××</a:t>
            </a:r>
            <a:r>
              <a:rPr lang="zh-CN" altLang="en-US" sz="2400" smtClean="0"/>
              <a:t>年</a:t>
            </a:r>
            <a:r>
              <a:rPr lang="en-US" altLang="zh-CN" sz="2400" smtClean="0"/>
              <a:t>××</a:t>
            </a:r>
            <a:r>
              <a:rPr lang="zh-CN" altLang="en-US" sz="2400" smtClean="0"/>
              <a:t>月</a:t>
            </a:r>
            <a:r>
              <a:rPr lang="en-US" altLang="zh-CN" sz="2400" smtClean="0"/>
              <a:t>××</a:t>
            </a:r>
            <a:r>
              <a:rPr lang="zh-CN" altLang="en-US" sz="2400" smtClean="0"/>
              <a:t>日</a:t>
            </a:r>
            <a:r>
              <a:rPr lang="zh-CN" altLang="en-US" sz="2400" smtClean="0">
                <a:latin typeface="Arial" charset="0"/>
              </a:rPr>
              <a:t>”</a:t>
            </a:r>
            <a:r>
              <a:rPr lang="zh-CN" altLang="en-US" sz="2400" smtClean="0"/>
              <a:t> 的日期类型，在</a:t>
            </a:r>
            <a:r>
              <a:rPr lang="zh-CN" altLang="en-US" sz="2400" smtClean="0">
                <a:latin typeface="Arial" charset="0"/>
              </a:rPr>
              <a:t>“</a:t>
            </a:r>
            <a:r>
              <a:rPr lang="zh-CN" altLang="en-US" sz="2400" smtClean="0"/>
              <a:t>日期型</a:t>
            </a:r>
            <a:r>
              <a:rPr lang="zh-CN" altLang="en-US" sz="2400" smtClean="0">
                <a:latin typeface="Arial" charset="0"/>
              </a:rPr>
              <a:t>”</a:t>
            </a:r>
            <a:r>
              <a:rPr lang="zh-CN" altLang="en-US" sz="2400" smtClean="0"/>
              <a:t>中找不到这种类型，这时在</a:t>
            </a:r>
            <a:r>
              <a:rPr lang="zh-CN" altLang="en-US" sz="2400" smtClean="0">
                <a:latin typeface="Arial" charset="0"/>
              </a:rPr>
              <a:t>“</a:t>
            </a:r>
            <a:r>
              <a:rPr lang="zh-CN" altLang="en-US" sz="2400" smtClean="0"/>
              <a:t>分类</a:t>
            </a:r>
            <a:r>
              <a:rPr lang="zh-CN" altLang="en-US" sz="2400" smtClean="0">
                <a:latin typeface="Arial" charset="0"/>
              </a:rPr>
              <a:t>”</a:t>
            </a:r>
            <a:r>
              <a:rPr lang="zh-CN" altLang="en-US" sz="2400" smtClean="0"/>
              <a:t>中选择</a:t>
            </a:r>
            <a:r>
              <a:rPr lang="zh-CN" altLang="en-US" sz="2400" smtClean="0">
                <a:latin typeface="Arial" charset="0"/>
              </a:rPr>
              <a:t>“</a:t>
            </a:r>
            <a:r>
              <a:rPr lang="zh-CN" altLang="en-US" sz="2400" smtClean="0"/>
              <a:t>自定义</a:t>
            </a:r>
            <a:r>
              <a:rPr lang="zh-CN" altLang="en-US" sz="2400" smtClean="0">
                <a:latin typeface="Arial" charset="0"/>
              </a:rPr>
              <a:t>”</a:t>
            </a:r>
            <a:r>
              <a:rPr lang="zh-CN" altLang="en-US" sz="2400" smtClean="0"/>
              <a:t>，在右面的类型中选择相近的</a:t>
            </a:r>
            <a:r>
              <a:rPr lang="zh-CN" altLang="en-US" sz="2400" smtClean="0">
                <a:latin typeface="Arial" charset="0"/>
              </a:rPr>
              <a:t>“</a:t>
            </a:r>
            <a:r>
              <a:rPr lang="en-US" altLang="zh-CN" sz="2400" smtClean="0"/>
              <a:t>yyyy”</a:t>
            </a:r>
            <a:r>
              <a:rPr lang="zh-CN" altLang="en-US" sz="2400" smtClean="0"/>
              <a:t>年</a:t>
            </a:r>
            <a:r>
              <a:rPr lang="en-US" altLang="zh-CN" sz="2400" smtClean="0"/>
              <a:t>“m”</a:t>
            </a:r>
            <a:r>
              <a:rPr lang="zh-CN" altLang="en-US" sz="2400" smtClean="0"/>
              <a:t>月</a:t>
            </a:r>
            <a:r>
              <a:rPr lang="en-US" altLang="zh-CN" sz="2400" smtClean="0"/>
              <a:t>“d”</a:t>
            </a:r>
            <a:r>
              <a:rPr lang="zh-CN" altLang="en-US" sz="2400" smtClean="0"/>
              <a:t>日</a:t>
            </a:r>
            <a:r>
              <a:rPr lang="en-US" altLang="zh-CN" sz="2400" smtClean="0"/>
              <a:t>“</a:t>
            </a:r>
            <a:r>
              <a:rPr lang="en-US" altLang="zh-CN" sz="2400" smtClean="0">
                <a:latin typeface="Arial" charset="0"/>
              </a:rPr>
              <a:t>”</a:t>
            </a:r>
            <a:r>
              <a:rPr lang="zh-CN" altLang="en-US" sz="2400" smtClean="0"/>
              <a:t>，在这个类型中插入一个</a:t>
            </a:r>
            <a:r>
              <a:rPr lang="zh-CN" altLang="en-US" sz="2400" smtClean="0">
                <a:latin typeface="Arial" charset="0"/>
              </a:rPr>
              <a:t>“</a:t>
            </a:r>
            <a:r>
              <a:rPr lang="en-US" altLang="zh-CN" sz="2400" smtClean="0"/>
              <a:t>m</a:t>
            </a:r>
            <a:r>
              <a:rPr lang="en-US" altLang="zh-CN" sz="2400" smtClean="0">
                <a:latin typeface="Arial" charset="0"/>
              </a:rPr>
              <a:t>”</a:t>
            </a:r>
            <a:r>
              <a:rPr lang="zh-CN" altLang="en-US" sz="2400" smtClean="0"/>
              <a:t>和一个</a:t>
            </a:r>
            <a:r>
              <a:rPr lang="zh-CN" altLang="en-US" sz="2400" smtClean="0">
                <a:latin typeface="Arial" charset="0"/>
              </a:rPr>
              <a:t>“</a:t>
            </a:r>
            <a:r>
              <a:rPr lang="en-US" altLang="zh-CN" sz="2400" smtClean="0"/>
              <a:t>d</a:t>
            </a:r>
            <a:r>
              <a:rPr lang="en-US" altLang="zh-CN" sz="2400" smtClean="0">
                <a:latin typeface="Arial" charset="0"/>
              </a:rPr>
              <a:t>”</a:t>
            </a:r>
            <a:r>
              <a:rPr lang="zh-CN" altLang="en-US" sz="2400" smtClean="0"/>
              <a:t>，这时类型就变成了</a:t>
            </a:r>
            <a:r>
              <a:rPr lang="zh-CN" altLang="en-US" sz="2400" smtClean="0">
                <a:latin typeface="Arial" charset="0"/>
              </a:rPr>
              <a:t>“</a:t>
            </a:r>
            <a:r>
              <a:rPr lang="en-US" altLang="zh-CN" sz="2400" smtClean="0"/>
              <a:t>yyyy”</a:t>
            </a:r>
            <a:r>
              <a:rPr lang="zh-CN" altLang="en-US" sz="2400" smtClean="0"/>
              <a:t>年</a:t>
            </a:r>
            <a:r>
              <a:rPr lang="en-US" altLang="zh-CN" sz="2400" smtClean="0"/>
              <a:t>“mm”</a:t>
            </a:r>
            <a:r>
              <a:rPr lang="zh-CN" altLang="en-US" sz="2400" smtClean="0"/>
              <a:t>月</a:t>
            </a:r>
            <a:r>
              <a:rPr lang="en-US" altLang="zh-CN" sz="2400" smtClean="0"/>
              <a:t>“dd”</a:t>
            </a:r>
            <a:r>
              <a:rPr lang="zh-CN" altLang="en-US" sz="2400" smtClean="0"/>
              <a:t>日</a:t>
            </a:r>
            <a:r>
              <a:rPr lang="en-US" altLang="zh-CN" sz="2400" smtClean="0"/>
              <a:t>“</a:t>
            </a:r>
            <a:r>
              <a:rPr lang="en-US" altLang="zh-CN" sz="2400" smtClean="0">
                <a:latin typeface="Arial" charset="0"/>
              </a:rPr>
              <a:t>”</a:t>
            </a:r>
            <a:r>
              <a:rPr lang="en-US" altLang="zh-CN" sz="2400" smtClean="0"/>
              <a:t>,</a:t>
            </a:r>
            <a:r>
              <a:rPr lang="zh-CN" altLang="en-US" sz="2400" smtClean="0"/>
              <a:t>如图</a:t>
            </a:r>
            <a:r>
              <a:rPr lang="en-US" altLang="zh-CN" sz="2400" smtClean="0"/>
              <a:t>4-62</a:t>
            </a:r>
            <a:r>
              <a:rPr lang="zh-CN" altLang="en-US" sz="2400" smtClean="0"/>
              <a:t>。</a:t>
            </a:r>
          </a:p>
        </p:txBody>
      </p:sp>
      <p:sp>
        <p:nvSpPr>
          <p:cNvPr id="92162" name="Rectangle 2"/>
          <p:cNvSpPr>
            <a:spLocks noGrp="1" noChangeArrowheads="1"/>
          </p:cNvSpPr>
          <p:nvPr>
            <p:ph type="title"/>
          </p:nvPr>
        </p:nvSpPr>
        <p:spPr>
          <a:xfrm>
            <a:off x="250825" y="-9525"/>
            <a:ext cx="8229600" cy="1143000"/>
          </a:xfrm>
        </p:spPr>
        <p:txBody>
          <a:bodyPr/>
          <a:lstStyle/>
          <a:p>
            <a:pPr eaLnBrk="1" fontAlgn="auto" hangingPunct="1">
              <a:spcAft>
                <a:spcPts val="0"/>
              </a:spcAft>
              <a:defRPr/>
            </a:pPr>
            <a:r>
              <a:rPr lang="en-US" altLang="zh-CN" sz="4000" smtClean="0"/>
              <a:t>3</a:t>
            </a:r>
            <a:r>
              <a:rPr lang="zh-CN" altLang="en-US" sz="4000" smtClean="0"/>
              <a:t>．制作</a:t>
            </a:r>
            <a:r>
              <a:rPr lang="zh-CN" altLang="en-US" sz="4000" smtClean="0">
                <a:latin typeface="Arial" pitchFamily="34" charset="0"/>
              </a:rPr>
              <a:t>“</a:t>
            </a:r>
            <a:r>
              <a:rPr lang="zh-CN" altLang="en-US" sz="4000" smtClean="0"/>
              <a:t>员工档案信息表</a:t>
            </a:r>
            <a:r>
              <a:rPr lang="zh-CN" altLang="en-US" sz="4000" smtClean="0">
                <a:latin typeface="Arial" pitchFamily="34" charset="0"/>
              </a:rPr>
              <a:t>”</a:t>
            </a:r>
            <a:r>
              <a:rPr lang="zh-CN" altLang="en-US" sz="4000" smtClean="0"/>
              <a:t>工作表</a:t>
            </a:r>
            <a:br>
              <a:rPr lang="zh-CN" altLang="en-US" sz="4000" smtClean="0"/>
            </a:br>
            <a:endParaRPr lang="zh-CN" altLang="en-US" sz="4000" smtClean="0"/>
          </a:p>
        </p:txBody>
      </p:sp>
      <p:sp>
        <p:nvSpPr>
          <p:cNvPr id="11366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1BE389D4-8B75-4952-8DAC-F77F9DEECA76}" type="datetime1">
              <a:rPr lang="zh-CN" altLang="en-US"/>
              <a:pPr eaLnBrk="1" hangingPunct="1"/>
              <a:t>2014-11-17</a:t>
            </a:fld>
            <a:endParaRPr lang="en-US" altLang="zh-CN"/>
          </a:p>
        </p:txBody>
      </p:sp>
      <p:sp>
        <p:nvSpPr>
          <p:cNvPr id="11366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2163">
                                            <p:txEl>
                                              <p:pRg st="0" end="0"/>
                                            </p:txEl>
                                          </p:spTgt>
                                        </p:tgtEl>
                                        <p:attrNameLst>
                                          <p:attrName>style.visibility</p:attrName>
                                        </p:attrNameLst>
                                      </p:cBhvr>
                                      <p:to>
                                        <p:strVal val="visible"/>
                                      </p:to>
                                    </p:set>
                                    <p:animEffect transition="in" filter="blinds(horizontal)">
                                      <p:cBhvr>
                                        <p:cTn id="7" dur="500"/>
                                        <p:tgtEl>
                                          <p:spTgt spid="921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2163">
                                            <p:txEl>
                                              <p:pRg st="1" end="1"/>
                                            </p:txEl>
                                          </p:spTgt>
                                        </p:tgtEl>
                                        <p:attrNameLst>
                                          <p:attrName>style.visibility</p:attrName>
                                        </p:attrNameLst>
                                      </p:cBhvr>
                                      <p:to>
                                        <p:strVal val="visible"/>
                                      </p:to>
                                    </p:set>
                                    <p:animEffect transition="in" filter="blinds(horizontal)">
                                      <p:cBhvr>
                                        <p:cTn id="12" dur="500"/>
                                        <p:tgtEl>
                                          <p:spTgt spid="9216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2163">
                                            <p:txEl>
                                              <p:pRg st="2" end="2"/>
                                            </p:txEl>
                                          </p:spTgt>
                                        </p:tgtEl>
                                        <p:attrNameLst>
                                          <p:attrName>style.visibility</p:attrName>
                                        </p:attrNameLst>
                                      </p:cBhvr>
                                      <p:to>
                                        <p:strVal val="visible"/>
                                      </p:to>
                                    </p:set>
                                    <p:animEffect transition="in" filter="blinds(horizontal)">
                                      <p:cBhvr>
                                        <p:cTn id="17" dur="500"/>
                                        <p:tgtEl>
                                          <p:spTgt spid="921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a:xfrm>
            <a:off x="468313" y="1557338"/>
            <a:ext cx="8229600" cy="4525962"/>
          </a:xfrm>
        </p:spPr>
        <p:txBody>
          <a:bodyPr/>
          <a:lstStyle/>
          <a:p>
            <a:pPr eaLnBrk="1" hangingPunct="1"/>
            <a:r>
              <a:rPr lang="zh-CN" altLang="en-US" sz="2400" smtClean="0"/>
              <a:t>（</a:t>
            </a:r>
            <a:r>
              <a:rPr lang="en-US" altLang="zh-CN" sz="2400" smtClean="0"/>
              <a:t>3</a:t>
            </a:r>
            <a:r>
              <a:rPr lang="zh-CN" altLang="en-US" sz="2400" smtClean="0"/>
              <a:t>）调整行高。插入一个</a:t>
            </a:r>
            <a:r>
              <a:rPr lang="en-US" altLang="zh-CN" sz="2400" smtClean="0"/>
              <a:t>1×20</a:t>
            </a:r>
            <a:r>
              <a:rPr lang="zh-CN" altLang="en-US" sz="2400" smtClean="0"/>
              <a:t>的表格以后，选中整个表格，右击，在打开的快捷菜单中选择</a:t>
            </a:r>
            <a:r>
              <a:rPr lang="zh-CN" altLang="en-US" sz="2400" smtClean="0">
                <a:latin typeface="Arial" charset="0"/>
              </a:rPr>
              <a:t>“</a:t>
            </a:r>
            <a:r>
              <a:rPr lang="zh-CN" altLang="en-US" sz="2400" smtClean="0"/>
              <a:t>表格属性</a:t>
            </a:r>
            <a:r>
              <a:rPr lang="zh-CN" altLang="en-US" sz="2400" smtClean="0">
                <a:latin typeface="Arial" charset="0"/>
              </a:rPr>
              <a:t>”</a:t>
            </a:r>
            <a:r>
              <a:rPr lang="zh-CN" altLang="en-US" sz="2400" smtClean="0"/>
              <a:t>，打开</a:t>
            </a:r>
            <a:r>
              <a:rPr lang="zh-CN" altLang="en-US" sz="2400" smtClean="0">
                <a:latin typeface="Arial" charset="0"/>
              </a:rPr>
              <a:t>“</a:t>
            </a:r>
            <a:r>
              <a:rPr lang="zh-CN" altLang="en-US" sz="2400" smtClean="0"/>
              <a:t>表格属性</a:t>
            </a:r>
            <a:r>
              <a:rPr lang="zh-CN" altLang="en-US" sz="2400" smtClean="0">
                <a:latin typeface="Arial" charset="0"/>
              </a:rPr>
              <a:t>”</a:t>
            </a:r>
            <a:r>
              <a:rPr lang="zh-CN" altLang="en-US" sz="2400" smtClean="0"/>
              <a:t>对话框，选择</a:t>
            </a:r>
            <a:r>
              <a:rPr lang="zh-CN" altLang="en-US" sz="2400" smtClean="0">
                <a:latin typeface="Arial" charset="0"/>
              </a:rPr>
              <a:t>“</a:t>
            </a:r>
            <a:r>
              <a:rPr lang="zh-CN" altLang="en-US" sz="2400" smtClean="0"/>
              <a:t>行</a:t>
            </a:r>
            <a:r>
              <a:rPr lang="zh-CN" altLang="en-US" sz="2400" smtClean="0">
                <a:latin typeface="Arial" charset="0"/>
              </a:rPr>
              <a:t>”</a:t>
            </a:r>
            <a:r>
              <a:rPr lang="zh-CN" altLang="en-US" sz="2400" smtClean="0"/>
              <a:t>选项卡，将行高指定为</a:t>
            </a:r>
            <a:r>
              <a:rPr lang="en-US" altLang="zh-CN" sz="2400" smtClean="0"/>
              <a:t>0.8</a:t>
            </a:r>
            <a:r>
              <a:rPr lang="zh-CN" altLang="en-US" sz="2400" smtClean="0"/>
              <a:t>厘米。然后多次单击</a:t>
            </a:r>
            <a:r>
              <a:rPr lang="zh-CN" altLang="en-US" sz="2400" smtClean="0">
                <a:latin typeface="Arial" charset="0"/>
              </a:rPr>
              <a:t>“</a:t>
            </a:r>
            <a:r>
              <a:rPr lang="zh-CN" altLang="en-US" sz="2400" smtClean="0"/>
              <a:t>下一行</a:t>
            </a:r>
            <a:r>
              <a:rPr lang="zh-CN" altLang="en-US" sz="2400" smtClean="0">
                <a:latin typeface="Arial" charset="0"/>
              </a:rPr>
              <a:t>”</a:t>
            </a:r>
            <a:r>
              <a:rPr lang="zh-CN" altLang="en-US" sz="2400" smtClean="0"/>
              <a:t>按钮，将第</a:t>
            </a:r>
            <a:r>
              <a:rPr lang="en-US" altLang="zh-CN" sz="2400" smtClean="0"/>
              <a:t>9</a:t>
            </a:r>
            <a:r>
              <a:rPr lang="zh-CN" altLang="en-US" sz="2400" smtClean="0"/>
              <a:t>行和第</a:t>
            </a:r>
            <a:r>
              <a:rPr lang="en-US" altLang="zh-CN" sz="2400" smtClean="0"/>
              <a:t>20</a:t>
            </a:r>
            <a:r>
              <a:rPr lang="zh-CN" altLang="en-US" sz="2400" smtClean="0"/>
              <a:t>行设置为</a:t>
            </a:r>
            <a:r>
              <a:rPr lang="en-US" altLang="zh-CN" sz="2400" smtClean="0"/>
              <a:t>3</a:t>
            </a:r>
            <a:r>
              <a:rPr lang="zh-CN" altLang="en-US" sz="2400" smtClean="0"/>
              <a:t>厘米，点确定。</a:t>
            </a:r>
            <a:endParaRPr lang="en-US" altLang="zh-CN" sz="2400" smtClean="0"/>
          </a:p>
          <a:p>
            <a:pPr eaLnBrk="1" hangingPunct="1"/>
            <a:r>
              <a:rPr lang="zh-CN" altLang="en-US" sz="2400" smtClean="0"/>
              <a:t>（</a:t>
            </a:r>
            <a:r>
              <a:rPr lang="en-US" altLang="zh-CN" sz="2400" smtClean="0"/>
              <a:t>4</a:t>
            </a:r>
            <a:r>
              <a:rPr lang="zh-CN" altLang="en-US" sz="2400" smtClean="0"/>
              <a:t>）调整页边距。在</a:t>
            </a:r>
            <a:r>
              <a:rPr lang="zh-CN" altLang="en-US" sz="2400" smtClean="0">
                <a:latin typeface="Arial" charset="0"/>
              </a:rPr>
              <a:t>“</a:t>
            </a:r>
            <a:r>
              <a:rPr lang="zh-CN" altLang="en-US" sz="2400" smtClean="0"/>
              <a:t>页面布局</a:t>
            </a:r>
            <a:r>
              <a:rPr lang="zh-CN" altLang="en-US" sz="2400" smtClean="0">
                <a:latin typeface="Arial" charset="0"/>
              </a:rPr>
              <a:t>”</a:t>
            </a:r>
            <a:r>
              <a:rPr lang="zh-CN" altLang="en-US" sz="2400" smtClean="0"/>
              <a:t>功能区中将</a:t>
            </a:r>
            <a:r>
              <a:rPr lang="zh-CN" altLang="en-US" sz="2400" smtClean="0">
                <a:latin typeface="Arial" charset="0"/>
              </a:rPr>
              <a:t>“</a:t>
            </a:r>
            <a:r>
              <a:rPr lang="zh-CN" altLang="en-US" sz="2400" smtClean="0"/>
              <a:t>页边距</a:t>
            </a:r>
            <a:r>
              <a:rPr lang="zh-CN" altLang="en-US" sz="2400" smtClean="0">
                <a:latin typeface="Arial" charset="0"/>
              </a:rPr>
              <a:t>”</a:t>
            </a:r>
            <a:r>
              <a:rPr lang="zh-CN" altLang="en-US" sz="2400" smtClean="0"/>
              <a:t>工作组中的</a:t>
            </a:r>
            <a:r>
              <a:rPr lang="zh-CN" altLang="en-US" sz="2400" smtClean="0">
                <a:latin typeface="Arial" charset="0"/>
              </a:rPr>
              <a:t>“</a:t>
            </a:r>
            <a:r>
              <a:rPr lang="zh-CN" altLang="en-US" sz="2400" smtClean="0"/>
              <a:t>左</a:t>
            </a:r>
            <a:r>
              <a:rPr lang="zh-CN" altLang="en-US" sz="2400" smtClean="0">
                <a:latin typeface="Arial" charset="0"/>
              </a:rPr>
              <a:t>”</a:t>
            </a:r>
            <a:r>
              <a:rPr lang="zh-CN" altLang="en-US" sz="2400" smtClean="0"/>
              <a:t>和</a:t>
            </a:r>
            <a:r>
              <a:rPr lang="zh-CN" altLang="en-US" sz="2400" smtClean="0">
                <a:latin typeface="Arial" charset="0"/>
              </a:rPr>
              <a:t>“</a:t>
            </a:r>
            <a:r>
              <a:rPr lang="zh-CN" altLang="en-US" sz="2400" smtClean="0"/>
              <a:t>右</a:t>
            </a:r>
            <a:r>
              <a:rPr lang="zh-CN" altLang="en-US" sz="2400" smtClean="0">
                <a:latin typeface="Arial" charset="0"/>
              </a:rPr>
              <a:t>”</a:t>
            </a:r>
            <a:r>
              <a:rPr lang="zh-CN" altLang="en-US" sz="2400" smtClean="0"/>
              <a:t>分别设置为</a:t>
            </a:r>
            <a:r>
              <a:rPr lang="en-US" altLang="zh-CN" sz="2400" smtClean="0"/>
              <a:t>2.5</a:t>
            </a:r>
            <a:r>
              <a:rPr lang="zh-CN" altLang="en-US" sz="2400" smtClean="0"/>
              <a:t>厘米。</a:t>
            </a:r>
          </a:p>
          <a:p>
            <a:pPr eaLnBrk="1" hangingPunct="1"/>
            <a:r>
              <a:rPr lang="zh-CN" altLang="en-US" sz="2400" smtClean="0"/>
              <a:t>（</a:t>
            </a:r>
            <a:r>
              <a:rPr lang="en-US" altLang="zh-CN" sz="2400" smtClean="0"/>
              <a:t>5</a:t>
            </a:r>
            <a:r>
              <a:rPr lang="zh-CN" altLang="en-US" sz="2400" smtClean="0"/>
              <a:t>）绘制表格。选择</a:t>
            </a:r>
            <a:r>
              <a:rPr lang="zh-CN" altLang="en-US" sz="2400" smtClean="0">
                <a:latin typeface="Arial" charset="0"/>
              </a:rPr>
              <a:t>“</a:t>
            </a:r>
            <a:r>
              <a:rPr lang="zh-CN" altLang="en-US" sz="2400" smtClean="0"/>
              <a:t>设计</a:t>
            </a:r>
            <a:r>
              <a:rPr lang="zh-CN" altLang="en-US" sz="2400" smtClean="0">
                <a:latin typeface="Arial" charset="0"/>
              </a:rPr>
              <a:t>”</a:t>
            </a:r>
            <a:r>
              <a:rPr lang="zh-CN" altLang="en-US" sz="2400" smtClean="0"/>
              <a:t>功能区</a:t>
            </a:r>
            <a:r>
              <a:rPr lang="en-US" altLang="zh-CN" sz="2400" smtClean="0"/>
              <a:t>/</a:t>
            </a:r>
            <a:r>
              <a:rPr lang="en-US" altLang="zh-CN" sz="2400" smtClean="0">
                <a:latin typeface="Arial" charset="0"/>
              </a:rPr>
              <a:t>“</a:t>
            </a:r>
            <a:r>
              <a:rPr lang="zh-CN" altLang="en-US" sz="2400" smtClean="0"/>
              <a:t>绘图边框</a:t>
            </a:r>
            <a:r>
              <a:rPr lang="zh-CN" altLang="en-US" sz="2400" smtClean="0">
                <a:latin typeface="Arial" charset="0"/>
              </a:rPr>
              <a:t>”</a:t>
            </a:r>
            <a:r>
              <a:rPr lang="zh-CN" altLang="en-US" sz="2400" smtClean="0"/>
              <a:t>工具组</a:t>
            </a:r>
            <a:r>
              <a:rPr lang="en-US" altLang="zh-CN" sz="2400" smtClean="0"/>
              <a:t>/</a:t>
            </a:r>
            <a:r>
              <a:rPr lang="en-US" altLang="zh-CN" sz="2400" smtClean="0">
                <a:latin typeface="Arial" charset="0"/>
              </a:rPr>
              <a:t>“</a:t>
            </a:r>
            <a:r>
              <a:rPr lang="zh-CN" altLang="en-US" sz="2400" smtClean="0"/>
              <a:t>绘制表格</a:t>
            </a:r>
            <a:r>
              <a:rPr lang="zh-CN" altLang="en-US" sz="2400" smtClean="0">
                <a:latin typeface="Arial" charset="0"/>
              </a:rPr>
              <a:t>”</a:t>
            </a:r>
            <a:r>
              <a:rPr lang="zh-CN" altLang="en-US" sz="2400" smtClean="0"/>
              <a:t>命令，绘制出行、列数符合要求的表格，并对行高和列宽做适当调整。在需要合并单元格的地方进行合并单元格，这样，表格框架就制作好了。</a:t>
            </a:r>
          </a:p>
          <a:p>
            <a:pPr eaLnBrk="1" hangingPunct="1"/>
            <a:endParaRPr lang="zh-CN" altLang="en-US" sz="2400" smtClean="0"/>
          </a:p>
        </p:txBody>
      </p:sp>
      <p:sp>
        <p:nvSpPr>
          <p:cNvPr id="10242"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mtClean="0"/>
              <a:t/>
            </a:r>
            <a:br>
              <a:rPr lang="en-US" altLang="zh-CN" smtClean="0"/>
            </a:br>
            <a:r>
              <a:rPr lang="en-US" altLang="zh-CN" smtClean="0"/>
              <a:t>1. </a:t>
            </a:r>
            <a:r>
              <a:rPr lang="zh-CN" altLang="en-US" smtClean="0"/>
              <a:t>创建表格框架</a:t>
            </a:r>
            <a:br>
              <a:rPr lang="zh-CN" altLang="en-US" smtClean="0"/>
            </a:br>
            <a:endParaRPr lang="zh-CN" altLang="zh-CN" smtClean="0"/>
          </a:p>
        </p:txBody>
      </p:sp>
      <p:sp>
        <p:nvSpPr>
          <p:cNvPr id="3174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2C4992CB-B265-4DD6-946C-D7C24522C968}" type="datetime1">
              <a:rPr lang="zh-CN" altLang="en-US"/>
              <a:pPr eaLnBrk="1" hangingPunct="1"/>
              <a:t>2014-11-17</a:t>
            </a:fld>
            <a:endParaRPr lang="en-US" altLang="zh-CN"/>
          </a:p>
        </p:txBody>
      </p:sp>
      <p:sp>
        <p:nvSpPr>
          <p:cNvPr id="3174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blinds(horizontal)">
                                      <p:cBhvr>
                                        <p:cTn id="7" dur="500"/>
                                        <p:tgtEl>
                                          <p:spTgt spid="102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blinds(horizontal)">
                                      <p:cBhvr>
                                        <p:cTn id="12" dur="500"/>
                                        <p:tgtEl>
                                          <p:spTgt spid="1024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blinds(horizontal)">
                                      <p:cBhvr>
                                        <p:cTn id="17" dur="500"/>
                                        <p:tgtEl>
                                          <p:spTgt spid="102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7" name="图片 1"/>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844675"/>
            <a:ext cx="4500563" cy="4105275"/>
          </a:xfrm>
          <a:noFill/>
        </p:spPr>
      </p:pic>
      <p:sp>
        <p:nvSpPr>
          <p:cNvPr id="93186"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pic>
        <p:nvPicPr>
          <p:cNvPr id="93188"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916113"/>
            <a:ext cx="4572000" cy="38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89" name="Rectangle 6"/>
          <p:cNvSpPr>
            <a:spLocks noChangeArrowheads="1"/>
          </p:cNvSpPr>
          <p:nvPr/>
        </p:nvSpPr>
        <p:spPr bwMode="auto">
          <a:xfrm>
            <a:off x="611188" y="6021388"/>
            <a:ext cx="79597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zh-CN" altLang="en-US"/>
              <a:t>图</a:t>
            </a:r>
            <a:r>
              <a:rPr lang="en-US" altLang="zh-CN"/>
              <a:t>4-61  </a:t>
            </a:r>
            <a:r>
              <a:rPr lang="zh-CN" altLang="en-US"/>
              <a:t>设置日期类型                                             图</a:t>
            </a:r>
            <a:r>
              <a:rPr lang="en-US" altLang="zh-CN"/>
              <a:t>4-62 </a:t>
            </a:r>
            <a:r>
              <a:rPr lang="zh-CN" altLang="en-US"/>
              <a:t>设置自定义类型</a:t>
            </a:r>
          </a:p>
        </p:txBody>
      </p:sp>
      <p:sp>
        <p:nvSpPr>
          <p:cNvPr id="11469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4B4A6CD7-8AD1-4B03-A1D8-D9EE13F39C75}" type="datetime1">
              <a:rPr lang="zh-CN" altLang="en-US"/>
              <a:pPr eaLnBrk="1" hangingPunct="1"/>
              <a:t>2014-11-17</a:t>
            </a:fld>
            <a:endParaRPr lang="en-US" altLang="zh-CN"/>
          </a:p>
        </p:txBody>
      </p:sp>
      <p:sp>
        <p:nvSpPr>
          <p:cNvPr id="11469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3187"/>
                                        </p:tgtEl>
                                        <p:attrNameLst>
                                          <p:attrName>style.visibility</p:attrName>
                                        </p:attrNameLst>
                                      </p:cBhvr>
                                      <p:to>
                                        <p:strVal val="visible"/>
                                      </p:to>
                                    </p:set>
                                    <p:animEffect transition="in" filter="blinds(horizontal)">
                                      <p:cBhvr>
                                        <p:cTn id="7" dur="500"/>
                                        <p:tgtEl>
                                          <p:spTgt spid="931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3188"/>
                                        </p:tgtEl>
                                        <p:attrNameLst>
                                          <p:attrName>style.visibility</p:attrName>
                                        </p:attrNameLst>
                                      </p:cBhvr>
                                      <p:to>
                                        <p:strVal val="visible"/>
                                      </p:to>
                                    </p:set>
                                    <p:animEffect transition="in" filter="blinds(horizontal)">
                                      <p:cBhvr>
                                        <p:cTn id="12" dur="500"/>
                                        <p:tgtEl>
                                          <p:spTgt spid="9318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3189"/>
                                        </p:tgtEl>
                                        <p:attrNameLst>
                                          <p:attrName>style.visibility</p:attrName>
                                        </p:attrNameLst>
                                      </p:cBhvr>
                                      <p:to>
                                        <p:strVal val="visible"/>
                                      </p:to>
                                    </p:set>
                                    <p:animEffect transition="in" filter="blinds(horizontal)">
                                      <p:cBhvr>
                                        <p:cTn id="17" dur="500"/>
                                        <p:tgtEl>
                                          <p:spTgt spid="93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9"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3"/>
          <p:cNvSpPr>
            <a:spLocks noGrp="1" noChangeArrowheads="1"/>
          </p:cNvSpPr>
          <p:nvPr>
            <p:ph idx="1"/>
          </p:nvPr>
        </p:nvSpPr>
        <p:spPr/>
        <p:txBody>
          <a:bodyPr>
            <a:normAutofit/>
          </a:bodyPr>
          <a:lstStyle/>
          <a:p>
            <a:pPr marL="365760" indent="-256032" eaLnBrk="1" fontAlgn="auto" hangingPunct="1">
              <a:lnSpc>
                <a:spcPct val="80000"/>
              </a:lnSpc>
              <a:spcAft>
                <a:spcPts val="0"/>
              </a:spcAft>
              <a:buFont typeface="Wingdings" panose="05000000000000000000" pitchFamily="2" charset="2"/>
              <a:buChar char="Ø"/>
              <a:defRPr/>
            </a:pPr>
            <a:r>
              <a:rPr lang="zh-CN" altLang="en-US" sz="2400" dirty="0" smtClean="0"/>
              <a:t>（</a:t>
            </a:r>
            <a:r>
              <a:rPr lang="en-US" altLang="zh-CN" sz="2400" dirty="0" smtClean="0"/>
              <a:t>4</a:t>
            </a:r>
            <a:r>
              <a:rPr lang="zh-CN" altLang="en-US" sz="2400" dirty="0" smtClean="0"/>
              <a:t>）设置数据有效性具体操作步骤如下：</a:t>
            </a:r>
          </a:p>
          <a:p>
            <a:pPr marL="365760" indent="-256032" eaLnBrk="1" fontAlgn="auto" hangingPunct="1">
              <a:lnSpc>
                <a:spcPct val="80000"/>
              </a:lnSpc>
              <a:spcAft>
                <a:spcPts val="0"/>
              </a:spcAft>
              <a:buFont typeface="Wingdings" panose="05000000000000000000" pitchFamily="2" charset="2"/>
              <a:buChar char="w"/>
              <a:defRPr/>
            </a:pPr>
            <a:r>
              <a:rPr lang="zh-CN" altLang="en-US" sz="2400" dirty="0" smtClean="0"/>
              <a:t>①设置身份证号码列的数据有效性。</a:t>
            </a:r>
            <a:endParaRPr lang="en-US" altLang="zh-CN" sz="2400" dirty="0" smtClean="0"/>
          </a:p>
          <a:p>
            <a:pPr marL="0" indent="0" eaLnBrk="1" fontAlgn="auto" hangingPunct="1">
              <a:lnSpc>
                <a:spcPct val="80000"/>
              </a:lnSpc>
              <a:spcAft>
                <a:spcPts val="0"/>
              </a:spcAft>
              <a:buFont typeface="Arial" charset="0"/>
              <a:buNone/>
              <a:defRPr/>
            </a:pPr>
            <a:r>
              <a:rPr lang="en-US" altLang="zh-CN" sz="2400" dirty="0"/>
              <a:t> </a:t>
            </a:r>
            <a:r>
              <a:rPr lang="en-US" altLang="zh-CN" sz="2400" dirty="0" smtClean="0"/>
              <a:t>      </a:t>
            </a:r>
            <a:r>
              <a:rPr lang="zh-CN" altLang="en-US" sz="2400" dirty="0" smtClean="0"/>
              <a:t>选择</a:t>
            </a:r>
            <a:r>
              <a:rPr lang="zh-CN" altLang="en-US" sz="2400" dirty="0" smtClean="0">
                <a:latin typeface="Arial" charset="0"/>
              </a:rPr>
              <a:t>“</a:t>
            </a:r>
            <a:r>
              <a:rPr lang="zh-CN" altLang="en-US" sz="2400" dirty="0" smtClean="0"/>
              <a:t>身份证号码</a:t>
            </a:r>
            <a:r>
              <a:rPr lang="zh-CN" altLang="en-US" sz="2400" dirty="0" smtClean="0">
                <a:latin typeface="Arial" charset="0"/>
              </a:rPr>
              <a:t>”</a:t>
            </a:r>
            <a:r>
              <a:rPr lang="zh-CN" altLang="en-US" sz="2400" dirty="0" smtClean="0"/>
              <a:t>项下的单元格区域，如</a:t>
            </a:r>
            <a:r>
              <a:rPr lang="en-US" altLang="zh-CN" sz="2400" dirty="0" smtClean="0"/>
              <a:t>E3</a:t>
            </a:r>
            <a:r>
              <a:rPr lang="zh-CN" altLang="en-US" sz="2400" dirty="0" smtClean="0"/>
              <a:t>：</a:t>
            </a:r>
            <a:r>
              <a:rPr lang="en-US" altLang="zh-CN" sz="2400" dirty="0" smtClean="0"/>
              <a:t>E25</a:t>
            </a:r>
            <a:r>
              <a:rPr lang="zh-CN" altLang="en-US" sz="2400" dirty="0" smtClean="0"/>
              <a:t>单元格区域（假设表中有</a:t>
            </a:r>
            <a:r>
              <a:rPr lang="en-US" altLang="zh-CN" sz="2400" dirty="0" smtClean="0"/>
              <a:t>23</a:t>
            </a:r>
            <a:r>
              <a:rPr lang="zh-CN" altLang="en-US" sz="2400" dirty="0" smtClean="0"/>
              <a:t>条记录，实际操作时需要根据记录具体人数选取）。选择</a:t>
            </a:r>
            <a:r>
              <a:rPr lang="zh-CN" altLang="en-US" sz="2400" dirty="0" smtClean="0">
                <a:latin typeface="Arial" charset="0"/>
              </a:rPr>
              <a:t>“</a:t>
            </a:r>
            <a:r>
              <a:rPr lang="zh-CN" altLang="en-US" sz="2400" dirty="0" smtClean="0"/>
              <a:t>数据</a:t>
            </a:r>
            <a:r>
              <a:rPr lang="zh-CN" altLang="en-US" sz="2400" dirty="0" smtClean="0">
                <a:latin typeface="Arial" charset="0"/>
              </a:rPr>
              <a:t>”</a:t>
            </a:r>
            <a:r>
              <a:rPr lang="zh-CN" altLang="en-US" sz="2400" dirty="0" smtClean="0"/>
              <a:t>功能区</a:t>
            </a:r>
            <a:r>
              <a:rPr lang="en-US" altLang="zh-CN" sz="2400" dirty="0" smtClean="0"/>
              <a:t>/</a:t>
            </a:r>
            <a:r>
              <a:rPr lang="en-US" altLang="zh-CN" sz="2400" dirty="0" smtClean="0">
                <a:latin typeface="Arial" charset="0"/>
              </a:rPr>
              <a:t>“</a:t>
            </a:r>
            <a:r>
              <a:rPr lang="zh-CN" altLang="en-US" sz="2400" dirty="0" smtClean="0"/>
              <a:t>数据工具</a:t>
            </a:r>
            <a:r>
              <a:rPr lang="zh-CN" altLang="en-US" sz="2400" dirty="0" smtClean="0">
                <a:latin typeface="Arial" charset="0"/>
              </a:rPr>
              <a:t>”</a:t>
            </a:r>
            <a:r>
              <a:rPr lang="zh-CN" altLang="en-US" sz="2400" dirty="0" smtClean="0"/>
              <a:t>工具组</a:t>
            </a:r>
            <a:r>
              <a:rPr lang="en-US" altLang="zh-CN" sz="2400" dirty="0" smtClean="0"/>
              <a:t>/</a:t>
            </a:r>
            <a:r>
              <a:rPr lang="en-US" altLang="zh-CN" sz="2400" dirty="0" smtClean="0">
                <a:latin typeface="Arial" charset="0"/>
              </a:rPr>
              <a:t>“</a:t>
            </a:r>
            <a:r>
              <a:rPr lang="zh-CN" altLang="en-US" sz="2400" dirty="0" smtClean="0"/>
              <a:t>数据有效性</a:t>
            </a:r>
            <a:r>
              <a:rPr lang="zh-CN" altLang="en-US" sz="2400" dirty="0" smtClean="0">
                <a:latin typeface="Arial" charset="0"/>
              </a:rPr>
              <a:t>”</a:t>
            </a:r>
            <a:r>
              <a:rPr lang="zh-CN" altLang="en-US" sz="2400" dirty="0" smtClean="0"/>
              <a:t>命令，打开</a:t>
            </a:r>
            <a:r>
              <a:rPr lang="zh-CN" altLang="en-US" sz="2400" dirty="0" smtClean="0">
                <a:latin typeface="Arial" charset="0"/>
              </a:rPr>
              <a:t>“</a:t>
            </a:r>
            <a:r>
              <a:rPr lang="zh-CN" altLang="en-US" sz="2400" dirty="0" smtClean="0"/>
              <a:t>数据有效性</a:t>
            </a:r>
            <a:r>
              <a:rPr lang="zh-CN" altLang="en-US" sz="2400" dirty="0" smtClean="0">
                <a:latin typeface="Arial" charset="0"/>
              </a:rPr>
              <a:t>”</a:t>
            </a:r>
            <a:r>
              <a:rPr lang="zh-CN" altLang="en-US" sz="2400" dirty="0" smtClean="0"/>
              <a:t>对话框。如图</a:t>
            </a:r>
            <a:r>
              <a:rPr lang="en-US" altLang="zh-CN" sz="2400" dirty="0" smtClean="0"/>
              <a:t>4-63</a:t>
            </a:r>
            <a:r>
              <a:rPr lang="zh-CN" altLang="en-US" sz="2400" dirty="0" smtClean="0"/>
              <a:t>所示。在</a:t>
            </a:r>
            <a:r>
              <a:rPr lang="zh-CN" altLang="en-US" sz="2400" dirty="0" smtClean="0">
                <a:latin typeface="Arial" charset="0"/>
              </a:rPr>
              <a:t>“</a:t>
            </a:r>
            <a:r>
              <a:rPr lang="zh-CN" altLang="en-US" sz="2400" dirty="0" smtClean="0"/>
              <a:t>设置</a:t>
            </a:r>
            <a:r>
              <a:rPr lang="zh-CN" altLang="en-US" sz="2400" dirty="0" smtClean="0">
                <a:latin typeface="Arial" charset="0"/>
              </a:rPr>
              <a:t>”</a:t>
            </a:r>
            <a:r>
              <a:rPr lang="zh-CN" altLang="en-US" sz="2400" dirty="0" smtClean="0"/>
              <a:t>选项卡中，设置</a:t>
            </a:r>
            <a:r>
              <a:rPr lang="zh-CN" altLang="en-US" sz="2400" dirty="0" smtClean="0">
                <a:latin typeface="Arial" charset="0"/>
              </a:rPr>
              <a:t>“</a:t>
            </a:r>
            <a:r>
              <a:rPr lang="zh-CN" altLang="en-US" sz="2400" dirty="0" smtClean="0"/>
              <a:t>允许</a:t>
            </a:r>
            <a:r>
              <a:rPr lang="zh-CN" altLang="en-US" sz="2400" dirty="0" smtClean="0">
                <a:latin typeface="Arial" charset="0"/>
              </a:rPr>
              <a:t>”</a:t>
            </a:r>
            <a:r>
              <a:rPr lang="zh-CN" altLang="en-US" sz="2400" dirty="0" smtClean="0"/>
              <a:t>为</a:t>
            </a:r>
            <a:r>
              <a:rPr lang="zh-CN" altLang="en-US" sz="2400" dirty="0" smtClean="0">
                <a:latin typeface="Arial" charset="0"/>
              </a:rPr>
              <a:t>“</a:t>
            </a:r>
            <a:r>
              <a:rPr lang="zh-CN" altLang="en-US" sz="2400" dirty="0" smtClean="0"/>
              <a:t>文本长度</a:t>
            </a:r>
            <a:r>
              <a:rPr lang="zh-CN" altLang="en-US" sz="2400" dirty="0" smtClean="0">
                <a:latin typeface="Arial" charset="0"/>
              </a:rPr>
              <a:t>”</a:t>
            </a:r>
            <a:r>
              <a:rPr lang="zh-CN" altLang="en-US" sz="2400" dirty="0" smtClean="0"/>
              <a:t>、</a:t>
            </a:r>
            <a:r>
              <a:rPr lang="zh-CN" altLang="en-US" sz="2400" dirty="0" smtClean="0">
                <a:latin typeface="Arial" charset="0"/>
              </a:rPr>
              <a:t>“</a:t>
            </a:r>
            <a:r>
              <a:rPr lang="zh-CN" altLang="en-US" sz="2400" dirty="0" smtClean="0"/>
              <a:t>数据</a:t>
            </a:r>
            <a:r>
              <a:rPr lang="zh-CN" altLang="en-US" sz="2400" dirty="0" smtClean="0">
                <a:latin typeface="Arial" charset="0"/>
              </a:rPr>
              <a:t>”</a:t>
            </a:r>
            <a:r>
              <a:rPr lang="zh-CN" altLang="en-US" sz="2400" dirty="0" smtClean="0"/>
              <a:t>为</a:t>
            </a:r>
            <a:r>
              <a:rPr lang="zh-CN" altLang="en-US" sz="2400" dirty="0" smtClean="0">
                <a:latin typeface="Arial" charset="0"/>
              </a:rPr>
              <a:t>“</a:t>
            </a:r>
            <a:r>
              <a:rPr lang="zh-CN" altLang="en-US" sz="2400" dirty="0" smtClean="0"/>
              <a:t>等于</a:t>
            </a:r>
            <a:r>
              <a:rPr lang="zh-CN" altLang="en-US" sz="2400" dirty="0" smtClean="0">
                <a:latin typeface="Arial" charset="0"/>
              </a:rPr>
              <a:t>”</a:t>
            </a:r>
            <a:r>
              <a:rPr lang="zh-CN" altLang="en-US" sz="2400" dirty="0" smtClean="0"/>
              <a:t>、</a:t>
            </a:r>
            <a:r>
              <a:rPr lang="zh-CN" altLang="en-US" sz="2400" dirty="0" smtClean="0">
                <a:latin typeface="Arial" charset="0"/>
              </a:rPr>
              <a:t>“</a:t>
            </a:r>
            <a:r>
              <a:rPr lang="zh-CN" altLang="en-US" sz="2400" dirty="0" smtClean="0"/>
              <a:t>长度</a:t>
            </a:r>
            <a:r>
              <a:rPr lang="zh-CN" altLang="en-US" sz="2400" dirty="0" smtClean="0">
                <a:latin typeface="Arial" charset="0"/>
              </a:rPr>
              <a:t>”</a:t>
            </a:r>
            <a:r>
              <a:rPr lang="zh-CN" altLang="en-US" sz="2400" dirty="0" smtClean="0"/>
              <a:t>为</a:t>
            </a:r>
            <a:r>
              <a:rPr lang="zh-CN" altLang="en-US" sz="2400" dirty="0" smtClean="0">
                <a:latin typeface="Arial" charset="0"/>
              </a:rPr>
              <a:t>“</a:t>
            </a:r>
            <a:r>
              <a:rPr lang="en-US" altLang="zh-CN" sz="2400" dirty="0" smtClean="0"/>
              <a:t>18</a:t>
            </a:r>
            <a:r>
              <a:rPr lang="en-US" altLang="zh-CN" sz="2400" dirty="0" smtClean="0">
                <a:latin typeface="Arial" charset="0"/>
              </a:rPr>
              <a:t>”</a:t>
            </a:r>
            <a:r>
              <a:rPr lang="zh-CN" altLang="en-US" sz="2400" dirty="0" smtClean="0"/>
              <a:t>。在</a:t>
            </a:r>
            <a:r>
              <a:rPr lang="zh-CN" altLang="en-US" sz="2400" dirty="0" smtClean="0">
                <a:latin typeface="Arial" charset="0"/>
              </a:rPr>
              <a:t>“</a:t>
            </a:r>
            <a:r>
              <a:rPr lang="zh-CN" altLang="en-US" sz="2400" dirty="0" smtClean="0"/>
              <a:t>输入信息</a:t>
            </a:r>
            <a:r>
              <a:rPr lang="zh-CN" altLang="en-US" sz="2400" dirty="0" smtClean="0">
                <a:latin typeface="Arial" charset="0"/>
              </a:rPr>
              <a:t>”</a:t>
            </a:r>
            <a:r>
              <a:rPr lang="zh-CN" altLang="en-US" sz="2400" dirty="0" smtClean="0"/>
              <a:t>选项卡中，选中</a:t>
            </a:r>
            <a:r>
              <a:rPr lang="zh-CN" altLang="en-US" sz="2400" dirty="0" smtClean="0">
                <a:latin typeface="Arial" charset="0"/>
              </a:rPr>
              <a:t>“</a:t>
            </a:r>
            <a:r>
              <a:rPr lang="zh-CN" altLang="en-US" sz="2400" dirty="0" smtClean="0"/>
              <a:t>选定单元格时显示输入信息</a:t>
            </a:r>
            <a:r>
              <a:rPr lang="zh-CN" altLang="en-US" sz="2400" dirty="0" smtClean="0">
                <a:latin typeface="Arial" charset="0"/>
              </a:rPr>
              <a:t>”</a:t>
            </a:r>
            <a:r>
              <a:rPr lang="zh-CN" altLang="en-US" sz="2400" dirty="0" smtClean="0"/>
              <a:t>；在</a:t>
            </a:r>
            <a:r>
              <a:rPr lang="zh-CN" altLang="en-US" sz="2400" dirty="0" smtClean="0">
                <a:latin typeface="Arial" charset="0"/>
              </a:rPr>
              <a:t>“</a:t>
            </a:r>
            <a:r>
              <a:rPr lang="zh-CN" altLang="en-US" sz="2400" dirty="0" smtClean="0"/>
              <a:t>标题</a:t>
            </a:r>
            <a:r>
              <a:rPr lang="zh-CN" altLang="en-US" sz="2400" dirty="0" smtClean="0">
                <a:latin typeface="Arial" charset="0"/>
              </a:rPr>
              <a:t>”</a:t>
            </a:r>
            <a:r>
              <a:rPr lang="zh-CN" altLang="en-US" sz="2400" dirty="0" smtClean="0"/>
              <a:t>文本框中输入</a:t>
            </a:r>
            <a:r>
              <a:rPr lang="zh-CN" altLang="en-US" sz="2400" dirty="0" smtClean="0">
                <a:latin typeface="Arial" charset="0"/>
              </a:rPr>
              <a:t>“</a:t>
            </a:r>
            <a:r>
              <a:rPr lang="zh-CN" altLang="en-US" sz="2400" dirty="0" smtClean="0"/>
              <a:t>提示：</a:t>
            </a:r>
            <a:r>
              <a:rPr lang="zh-CN" altLang="en-US" sz="2400" dirty="0" smtClean="0">
                <a:latin typeface="Arial" charset="0"/>
              </a:rPr>
              <a:t>”</a:t>
            </a:r>
            <a:r>
              <a:rPr lang="zh-CN" altLang="en-US" sz="2400" dirty="0" smtClean="0"/>
              <a:t>；在</a:t>
            </a:r>
            <a:r>
              <a:rPr lang="zh-CN" altLang="en-US" sz="2400" dirty="0" smtClean="0">
                <a:latin typeface="Arial" charset="0"/>
              </a:rPr>
              <a:t>“</a:t>
            </a:r>
            <a:r>
              <a:rPr lang="zh-CN" altLang="en-US" sz="2400" dirty="0" smtClean="0"/>
              <a:t>输入信息</a:t>
            </a:r>
            <a:r>
              <a:rPr lang="zh-CN" altLang="en-US" sz="2400" dirty="0" smtClean="0">
                <a:latin typeface="Arial" charset="0"/>
              </a:rPr>
              <a:t>”</a:t>
            </a:r>
            <a:r>
              <a:rPr lang="zh-CN" altLang="en-US" sz="2400" dirty="0" smtClean="0"/>
              <a:t>文本框中输入</a:t>
            </a:r>
            <a:r>
              <a:rPr lang="zh-CN" altLang="en-US" sz="2400" dirty="0" smtClean="0">
                <a:latin typeface="Arial" charset="0"/>
              </a:rPr>
              <a:t>“</a:t>
            </a:r>
            <a:r>
              <a:rPr lang="zh-CN" altLang="en-US" sz="2400" dirty="0" smtClean="0"/>
              <a:t>请输入</a:t>
            </a:r>
            <a:r>
              <a:rPr lang="en-US" altLang="zh-CN" sz="2400" dirty="0" smtClean="0"/>
              <a:t>18</a:t>
            </a:r>
            <a:r>
              <a:rPr lang="zh-CN" altLang="en-US" sz="2400" dirty="0" smtClean="0"/>
              <a:t>位身份证号码！</a:t>
            </a:r>
            <a:r>
              <a:rPr lang="zh-CN" altLang="en-US" sz="2400" dirty="0" smtClean="0">
                <a:latin typeface="Arial" charset="0"/>
              </a:rPr>
              <a:t>”</a:t>
            </a:r>
            <a:r>
              <a:rPr lang="zh-CN" altLang="en-US" sz="2400" dirty="0" smtClean="0"/>
              <a:t>，如图</a:t>
            </a:r>
            <a:r>
              <a:rPr lang="en-US" altLang="zh-CN" sz="2400" dirty="0" smtClean="0"/>
              <a:t>4-64</a:t>
            </a:r>
            <a:r>
              <a:rPr lang="zh-CN" altLang="en-US" sz="2400" dirty="0" smtClean="0"/>
              <a:t>所示。单元格或单元格区域设置输入提示信息后，如用户选择对应单元格，系统就会出现提示信息，输入人员可以根据输入信息的提示向其中输入数据，避免数据超出范围。</a:t>
            </a:r>
          </a:p>
        </p:txBody>
      </p:sp>
      <p:sp>
        <p:nvSpPr>
          <p:cNvPr id="94210" name="Rectangle 2"/>
          <p:cNvSpPr>
            <a:spLocks noGrp="1" noChangeArrowheads="1"/>
          </p:cNvSpPr>
          <p:nvPr>
            <p:ph type="title"/>
          </p:nvPr>
        </p:nvSpPr>
        <p:spPr/>
        <p:txBody>
          <a:bodyPr/>
          <a:lstStyle/>
          <a:p>
            <a:pPr eaLnBrk="1" fontAlgn="auto" hangingPunct="1">
              <a:spcAft>
                <a:spcPts val="0"/>
              </a:spcAft>
              <a:defRPr/>
            </a:pPr>
            <a:endParaRPr lang="zh-CN" altLang="en-US" smtClean="0"/>
          </a:p>
        </p:txBody>
      </p:sp>
      <p:sp>
        <p:nvSpPr>
          <p:cNvPr id="11571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E6FEF647-8AA6-4EAC-BE02-41330F92D9A3}" type="datetime1">
              <a:rPr lang="zh-CN" altLang="en-US"/>
              <a:pPr eaLnBrk="1" hangingPunct="1"/>
              <a:t>2014-11-17</a:t>
            </a:fld>
            <a:endParaRPr lang="en-US" altLang="zh-CN"/>
          </a:p>
        </p:txBody>
      </p:sp>
      <p:sp>
        <p:nvSpPr>
          <p:cNvPr id="11571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6499">
                                            <p:txEl>
                                              <p:pRg st="0" end="0"/>
                                            </p:txEl>
                                          </p:spTgt>
                                        </p:tgtEl>
                                        <p:attrNameLst>
                                          <p:attrName>style.visibility</p:attrName>
                                        </p:attrNameLst>
                                      </p:cBhvr>
                                      <p:to>
                                        <p:strVal val="visible"/>
                                      </p:to>
                                    </p:set>
                                    <p:animEffect transition="in" filter="blinds(horizontal)">
                                      <p:cBhvr>
                                        <p:cTn id="7" dur="500"/>
                                        <p:tgtEl>
                                          <p:spTgt spid="1064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6499">
                                            <p:txEl>
                                              <p:pRg st="1" end="1"/>
                                            </p:txEl>
                                          </p:spTgt>
                                        </p:tgtEl>
                                        <p:attrNameLst>
                                          <p:attrName>style.visibility</p:attrName>
                                        </p:attrNameLst>
                                      </p:cBhvr>
                                      <p:to>
                                        <p:strVal val="visible"/>
                                      </p:to>
                                    </p:set>
                                    <p:animEffect transition="in" filter="blinds(horizontal)">
                                      <p:cBhvr>
                                        <p:cTn id="12" dur="500"/>
                                        <p:tgtEl>
                                          <p:spTgt spid="106499">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06499">
                                            <p:txEl>
                                              <p:pRg st="2" end="2"/>
                                            </p:txEl>
                                          </p:spTgt>
                                        </p:tgtEl>
                                        <p:attrNameLst>
                                          <p:attrName>style.visibility</p:attrName>
                                        </p:attrNameLst>
                                      </p:cBhvr>
                                      <p:to>
                                        <p:strVal val="visible"/>
                                      </p:to>
                                    </p:set>
                                    <p:animEffect transition="in" filter="blinds(horizontal)">
                                      <p:cBhvr>
                                        <p:cTn id="15" dur="500"/>
                                        <p:tgtEl>
                                          <p:spTgt spid="1064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5"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01625" y="1700213"/>
            <a:ext cx="3838575" cy="2819400"/>
          </a:xfrm>
          <a:noFill/>
        </p:spPr>
      </p:pic>
      <p:sp>
        <p:nvSpPr>
          <p:cNvPr id="95234"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pic>
        <p:nvPicPr>
          <p:cNvPr id="9523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075" y="1700213"/>
            <a:ext cx="4105275"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7" name="Rectangle 6"/>
          <p:cNvSpPr>
            <a:spLocks noChangeArrowheads="1"/>
          </p:cNvSpPr>
          <p:nvPr/>
        </p:nvSpPr>
        <p:spPr bwMode="auto">
          <a:xfrm>
            <a:off x="395288" y="4868863"/>
            <a:ext cx="81549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zh-CN" altLang="en-US"/>
              <a:t>图</a:t>
            </a:r>
            <a:r>
              <a:rPr lang="en-US" altLang="zh-CN"/>
              <a:t>4-63</a:t>
            </a:r>
            <a:r>
              <a:rPr lang="en-US" altLang="zh-CN">
                <a:latin typeface="Arial" charset="0"/>
              </a:rPr>
              <a:t>“</a:t>
            </a:r>
            <a:r>
              <a:rPr lang="zh-CN" altLang="en-US"/>
              <a:t>数据有效性</a:t>
            </a:r>
            <a:r>
              <a:rPr lang="zh-CN" altLang="en-US">
                <a:latin typeface="Arial" charset="0"/>
              </a:rPr>
              <a:t>”</a:t>
            </a:r>
            <a:r>
              <a:rPr lang="zh-CN" altLang="en-US"/>
              <a:t>对话框                               图</a:t>
            </a:r>
            <a:r>
              <a:rPr lang="en-US" altLang="zh-CN"/>
              <a:t>4-64</a:t>
            </a:r>
            <a:r>
              <a:rPr lang="en-US" altLang="zh-CN">
                <a:latin typeface="Arial" charset="0"/>
              </a:rPr>
              <a:t>“</a:t>
            </a:r>
            <a:r>
              <a:rPr lang="zh-CN" altLang="en-US"/>
              <a:t>输入信息</a:t>
            </a:r>
            <a:r>
              <a:rPr lang="zh-CN" altLang="en-US">
                <a:latin typeface="Arial" charset="0"/>
              </a:rPr>
              <a:t>”</a:t>
            </a:r>
            <a:r>
              <a:rPr lang="zh-CN" altLang="en-US"/>
              <a:t>选项卡</a:t>
            </a:r>
          </a:p>
        </p:txBody>
      </p:sp>
      <p:sp>
        <p:nvSpPr>
          <p:cNvPr id="11674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04F652C3-D10B-4952-9C73-D08601C97426}" type="datetime1">
              <a:rPr lang="zh-CN" altLang="en-US"/>
              <a:pPr eaLnBrk="1" hangingPunct="1"/>
              <a:t>2014-11-17</a:t>
            </a:fld>
            <a:endParaRPr lang="en-US" altLang="zh-CN"/>
          </a:p>
        </p:txBody>
      </p:sp>
      <p:sp>
        <p:nvSpPr>
          <p:cNvPr id="11674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5235"/>
                                        </p:tgtEl>
                                        <p:attrNameLst>
                                          <p:attrName>style.visibility</p:attrName>
                                        </p:attrNameLst>
                                      </p:cBhvr>
                                      <p:to>
                                        <p:strVal val="visible"/>
                                      </p:to>
                                    </p:set>
                                    <p:animEffect transition="in" filter="blinds(horizontal)">
                                      <p:cBhvr>
                                        <p:cTn id="7" dur="500"/>
                                        <p:tgtEl>
                                          <p:spTgt spid="952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5236"/>
                                        </p:tgtEl>
                                        <p:attrNameLst>
                                          <p:attrName>style.visibility</p:attrName>
                                        </p:attrNameLst>
                                      </p:cBhvr>
                                      <p:to>
                                        <p:strVal val="visible"/>
                                      </p:to>
                                    </p:set>
                                    <p:animEffect transition="in" filter="blinds(horizontal)">
                                      <p:cBhvr>
                                        <p:cTn id="12" dur="500"/>
                                        <p:tgtEl>
                                          <p:spTgt spid="9523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5237"/>
                                        </p:tgtEl>
                                        <p:attrNameLst>
                                          <p:attrName>style.visibility</p:attrName>
                                        </p:attrNameLst>
                                      </p:cBhvr>
                                      <p:to>
                                        <p:strVal val="visible"/>
                                      </p:to>
                                    </p:set>
                                    <p:animEffect transition="in" filter="blinds(horizontal)">
                                      <p:cBhvr>
                                        <p:cTn id="17" dur="500"/>
                                        <p:tgtEl>
                                          <p:spTgt spid="95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7"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9" name="Rectangle 3"/>
          <p:cNvSpPr>
            <a:spLocks noGrp="1" noChangeArrowheads="1"/>
          </p:cNvSpPr>
          <p:nvPr>
            <p:ph idx="1"/>
          </p:nvPr>
        </p:nvSpPr>
        <p:spPr/>
        <p:txBody>
          <a:bodyPr/>
          <a:lstStyle/>
          <a:p>
            <a:pPr eaLnBrk="1" hangingPunct="1"/>
            <a:r>
              <a:rPr lang="zh-CN" altLang="en-US" smtClean="0"/>
              <a:t>在</a:t>
            </a:r>
            <a:r>
              <a:rPr lang="zh-CN" altLang="en-US" smtClean="0">
                <a:latin typeface="Arial" charset="0"/>
              </a:rPr>
              <a:t>“</a:t>
            </a:r>
            <a:r>
              <a:rPr lang="zh-CN" altLang="en-US" smtClean="0"/>
              <a:t>出错警告</a:t>
            </a:r>
            <a:r>
              <a:rPr lang="zh-CN" altLang="en-US" smtClean="0">
                <a:latin typeface="Arial" charset="0"/>
              </a:rPr>
              <a:t>”</a:t>
            </a:r>
            <a:r>
              <a:rPr lang="zh-CN" altLang="en-US" smtClean="0"/>
              <a:t>选项卡中，选中</a:t>
            </a:r>
            <a:r>
              <a:rPr lang="zh-CN" altLang="en-US" smtClean="0">
                <a:latin typeface="Arial" charset="0"/>
              </a:rPr>
              <a:t>“</a:t>
            </a:r>
            <a:r>
              <a:rPr lang="zh-CN" altLang="en-US" smtClean="0"/>
              <a:t>输入无效数据时显示出错警告</a:t>
            </a:r>
            <a:r>
              <a:rPr lang="zh-CN" altLang="en-US" smtClean="0">
                <a:latin typeface="Arial" charset="0"/>
              </a:rPr>
              <a:t>”</a:t>
            </a:r>
            <a:r>
              <a:rPr lang="zh-CN" altLang="en-US" smtClean="0"/>
              <a:t>；将</a:t>
            </a:r>
            <a:r>
              <a:rPr lang="zh-CN" altLang="en-US" smtClean="0">
                <a:latin typeface="Arial" charset="0"/>
              </a:rPr>
              <a:t>“</a:t>
            </a:r>
            <a:r>
              <a:rPr lang="zh-CN" altLang="en-US" smtClean="0"/>
              <a:t>标题</a:t>
            </a:r>
            <a:r>
              <a:rPr lang="zh-CN" altLang="en-US" smtClean="0">
                <a:latin typeface="Arial" charset="0"/>
              </a:rPr>
              <a:t>”</a:t>
            </a:r>
            <a:r>
              <a:rPr lang="zh-CN" altLang="en-US" smtClean="0"/>
              <a:t>设置为</a:t>
            </a:r>
            <a:r>
              <a:rPr lang="zh-CN" altLang="en-US" smtClean="0">
                <a:latin typeface="Arial" charset="0"/>
              </a:rPr>
              <a:t>“</a:t>
            </a:r>
            <a:r>
              <a:rPr lang="zh-CN" altLang="en-US" smtClean="0"/>
              <a:t>身份证号码位数不对错误！！</a:t>
            </a:r>
            <a:r>
              <a:rPr lang="zh-CN" altLang="en-US" smtClean="0">
                <a:latin typeface="Arial" charset="0"/>
              </a:rPr>
              <a:t>”</a:t>
            </a:r>
            <a:r>
              <a:rPr lang="zh-CN" altLang="en-US" smtClean="0"/>
              <a:t>；将</a:t>
            </a:r>
            <a:r>
              <a:rPr lang="zh-CN" altLang="en-US" smtClean="0">
                <a:latin typeface="Arial" charset="0"/>
              </a:rPr>
              <a:t>“</a:t>
            </a:r>
            <a:r>
              <a:rPr lang="zh-CN" altLang="en-US" smtClean="0"/>
              <a:t>错误信息</a:t>
            </a:r>
            <a:r>
              <a:rPr lang="zh-CN" altLang="en-US" smtClean="0">
                <a:latin typeface="Arial" charset="0"/>
              </a:rPr>
              <a:t>”</a:t>
            </a:r>
            <a:r>
              <a:rPr lang="zh-CN" altLang="en-US" smtClean="0"/>
              <a:t>设置为</a:t>
            </a:r>
            <a:r>
              <a:rPr lang="zh-CN" altLang="en-US" smtClean="0">
                <a:latin typeface="Arial" charset="0"/>
              </a:rPr>
              <a:t>“</a:t>
            </a:r>
            <a:r>
              <a:rPr lang="zh-CN" altLang="en-US" smtClean="0"/>
              <a:t>输入的身份证号码不是</a:t>
            </a:r>
            <a:r>
              <a:rPr lang="en-US" altLang="zh-CN" smtClean="0"/>
              <a:t>18</a:t>
            </a:r>
            <a:r>
              <a:rPr lang="zh-CN" altLang="en-US" smtClean="0"/>
              <a:t>位，请重新输入！</a:t>
            </a:r>
            <a:r>
              <a:rPr lang="zh-CN" altLang="en-US" smtClean="0">
                <a:latin typeface="Arial" charset="0"/>
              </a:rPr>
              <a:t>”</a:t>
            </a:r>
            <a:r>
              <a:rPr lang="zh-CN" altLang="en-US" smtClean="0"/>
              <a:t>，</a:t>
            </a:r>
            <a:r>
              <a:rPr lang="zh-CN" altLang="en-US" smtClean="0">
                <a:latin typeface="Arial" charset="0"/>
              </a:rPr>
              <a:t>“</a:t>
            </a:r>
            <a:r>
              <a:rPr lang="zh-CN" altLang="en-US" smtClean="0"/>
              <a:t>样式</a:t>
            </a:r>
            <a:r>
              <a:rPr lang="zh-CN" altLang="en-US" smtClean="0">
                <a:latin typeface="Arial" charset="0"/>
              </a:rPr>
              <a:t>”</a:t>
            </a:r>
            <a:r>
              <a:rPr lang="zh-CN" altLang="en-US" smtClean="0"/>
              <a:t>中共有</a:t>
            </a:r>
            <a:r>
              <a:rPr lang="en-US" altLang="zh-CN" smtClean="0"/>
              <a:t>3</a:t>
            </a:r>
            <a:r>
              <a:rPr lang="zh-CN" altLang="en-US" smtClean="0"/>
              <a:t>个选项：停止、警告、信息，一般设置为</a:t>
            </a:r>
            <a:r>
              <a:rPr lang="zh-CN" altLang="en-US" smtClean="0">
                <a:latin typeface="Arial" charset="0"/>
              </a:rPr>
              <a:t>“</a:t>
            </a:r>
            <a:r>
              <a:rPr lang="zh-CN" altLang="en-US" smtClean="0"/>
              <a:t>停止</a:t>
            </a:r>
            <a:r>
              <a:rPr lang="zh-CN" altLang="en-US" smtClean="0">
                <a:latin typeface="Arial" charset="0"/>
              </a:rPr>
              <a:t>”</a:t>
            </a:r>
            <a:r>
              <a:rPr lang="zh-CN" altLang="en-US" smtClean="0"/>
              <a:t>。如图</a:t>
            </a:r>
            <a:r>
              <a:rPr lang="en-US" altLang="zh-CN" smtClean="0"/>
              <a:t>4-65</a:t>
            </a:r>
            <a:r>
              <a:rPr lang="zh-CN" altLang="en-US" smtClean="0"/>
              <a:t>所示。</a:t>
            </a:r>
          </a:p>
        </p:txBody>
      </p:sp>
      <p:sp>
        <p:nvSpPr>
          <p:cNvPr id="96258" name="Rectangle 2"/>
          <p:cNvSpPr>
            <a:spLocks noGrp="1" noChangeArrowheads="1"/>
          </p:cNvSpPr>
          <p:nvPr>
            <p:ph type="title"/>
          </p:nvPr>
        </p:nvSpPr>
        <p:spPr/>
        <p:txBody>
          <a:bodyPr/>
          <a:lstStyle/>
          <a:p>
            <a:pPr eaLnBrk="1" fontAlgn="auto" hangingPunct="1">
              <a:spcAft>
                <a:spcPts val="0"/>
              </a:spcAft>
              <a:defRPr/>
            </a:pPr>
            <a:r>
              <a:rPr lang="zh-CN" altLang="en-US" smtClean="0"/>
              <a:t>图</a:t>
            </a:r>
            <a:r>
              <a:rPr lang="en-US" altLang="zh-CN" smtClean="0"/>
              <a:t>4-65</a:t>
            </a:r>
            <a:r>
              <a:rPr lang="en-US" altLang="zh-CN" smtClean="0">
                <a:latin typeface="Arial" pitchFamily="34" charset="0"/>
              </a:rPr>
              <a:t>“</a:t>
            </a:r>
            <a:r>
              <a:rPr lang="zh-CN" altLang="en-US" smtClean="0"/>
              <a:t>出错警告</a:t>
            </a:r>
            <a:r>
              <a:rPr lang="zh-CN" altLang="en-US" smtClean="0">
                <a:latin typeface="Arial" pitchFamily="34" charset="0"/>
              </a:rPr>
              <a:t>”</a:t>
            </a:r>
            <a:r>
              <a:rPr lang="zh-CN" altLang="en-US" smtClean="0"/>
              <a:t>选项卡</a:t>
            </a:r>
          </a:p>
        </p:txBody>
      </p:sp>
      <p:pic>
        <p:nvPicPr>
          <p:cNvPr id="9626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413" y="4868863"/>
            <a:ext cx="2808287" cy="177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765"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32884EB4-4D75-4DB9-BF52-934E149C139D}" type="datetime1">
              <a:rPr lang="zh-CN" altLang="en-US"/>
              <a:pPr eaLnBrk="1" hangingPunct="1"/>
              <a:t>2014-11-17</a:t>
            </a:fld>
            <a:endParaRPr lang="en-US" altLang="zh-CN"/>
          </a:p>
        </p:txBody>
      </p:sp>
      <p:sp>
        <p:nvSpPr>
          <p:cNvPr id="117766"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6259">
                                            <p:txEl>
                                              <p:pRg st="0" end="0"/>
                                            </p:txEl>
                                          </p:spTgt>
                                        </p:tgtEl>
                                        <p:attrNameLst>
                                          <p:attrName>style.visibility</p:attrName>
                                        </p:attrNameLst>
                                      </p:cBhvr>
                                      <p:to>
                                        <p:strVal val="visible"/>
                                      </p:to>
                                    </p:set>
                                    <p:animEffect transition="in" filter="blinds(horizontal)">
                                      <p:cBhvr>
                                        <p:cTn id="7" dur="500"/>
                                        <p:tgtEl>
                                          <p:spTgt spid="962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6260"/>
                                        </p:tgtEl>
                                        <p:attrNameLst>
                                          <p:attrName>style.visibility</p:attrName>
                                        </p:attrNameLst>
                                      </p:cBhvr>
                                      <p:to>
                                        <p:strVal val="visible"/>
                                      </p:to>
                                    </p:set>
                                    <p:animEffect transition="in" filter="blinds(horizontal)">
                                      <p:cBhvr>
                                        <p:cTn id="12" dur="500"/>
                                        <p:tgtEl>
                                          <p:spTgt spid="962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Rectangle 3"/>
          <p:cNvSpPr>
            <a:spLocks noGrp="1" noChangeArrowheads="1"/>
          </p:cNvSpPr>
          <p:nvPr>
            <p:ph idx="1"/>
          </p:nvPr>
        </p:nvSpPr>
        <p:spPr/>
        <p:txBody>
          <a:bodyPr/>
          <a:lstStyle/>
          <a:p>
            <a:pPr eaLnBrk="1" hangingPunct="1">
              <a:lnSpc>
                <a:spcPct val="90000"/>
              </a:lnSpc>
            </a:pPr>
            <a:r>
              <a:rPr lang="zh-CN" altLang="en-US" sz="2400" smtClean="0"/>
              <a:t>在单元格或单元格区域设置出错警告信息后，如果用户选择对应单元格，输入超出范围的数据，系统将会发出警告声音，同时自动出现错误警告信息。</a:t>
            </a:r>
          </a:p>
          <a:p>
            <a:pPr eaLnBrk="1" hangingPunct="1">
              <a:lnSpc>
                <a:spcPct val="90000"/>
              </a:lnSpc>
            </a:pPr>
            <a:r>
              <a:rPr lang="zh-CN" altLang="en-US" sz="2400" smtClean="0"/>
              <a:t>在</a:t>
            </a:r>
            <a:r>
              <a:rPr lang="zh-CN" altLang="en-US" sz="2400" smtClean="0">
                <a:latin typeface="Arial" charset="0"/>
              </a:rPr>
              <a:t>“</a:t>
            </a:r>
            <a:r>
              <a:rPr lang="zh-CN" altLang="en-US" sz="2400" smtClean="0"/>
              <a:t>输入法模式</a:t>
            </a:r>
            <a:r>
              <a:rPr lang="zh-CN" altLang="en-US" sz="2400" smtClean="0">
                <a:latin typeface="Arial" charset="0"/>
              </a:rPr>
              <a:t>”</a:t>
            </a:r>
            <a:r>
              <a:rPr lang="zh-CN" altLang="en-US" sz="2400" smtClean="0"/>
              <a:t>选项卡中有随意、打开和关闭（英文模式）三种输入法模式。其中选择</a:t>
            </a:r>
            <a:r>
              <a:rPr lang="zh-CN" altLang="en-US" sz="2400" smtClean="0">
                <a:latin typeface="Arial" charset="0"/>
              </a:rPr>
              <a:t>“</a:t>
            </a:r>
            <a:r>
              <a:rPr lang="zh-CN" altLang="en-US" sz="2400" smtClean="0"/>
              <a:t>打开</a:t>
            </a:r>
            <a:r>
              <a:rPr lang="zh-CN" altLang="en-US" sz="2400" smtClean="0">
                <a:latin typeface="Arial" charset="0"/>
              </a:rPr>
              <a:t>”</a:t>
            </a:r>
            <a:r>
              <a:rPr lang="zh-CN" altLang="en-US" sz="2400" smtClean="0"/>
              <a:t>将会使选择的单元格或区域在被选中时，自动切换为中文输入状态，</a:t>
            </a:r>
            <a:r>
              <a:rPr lang="zh-CN" altLang="en-US" sz="2400" smtClean="0">
                <a:latin typeface="Arial" charset="0"/>
              </a:rPr>
              <a:t>“</a:t>
            </a:r>
            <a:r>
              <a:rPr lang="zh-CN" altLang="en-US" sz="2400" smtClean="0"/>
              <a:t>关闭</a:t>
            </a:r>
            <a:r>
              <a:rPr lang="zh-CN" altLang="en-US" sz="2400" smtClean="0">
                <a:latin typeface="Arial" charset="0"/>
              </a:rPr>
              <a:t>”</a:t>
            </a:r>
            <a:r>
              <a:rPr lang="zh-CN" altLang="en-US" sz="2400" smtClean="0"/>
              <a:t>与它相反，而</a:t>
            </a:r>
            <a:r>
              <a:rPr lang="zh-CN" altLang="en-US" sz="2400" smtClean="0">
                <a:latin typeface="Arial" charset="0"/>
              </a:rPr>
              <a:t>“</a:t>
            </a:r>
            <a:r>
              <a:rPr lang="zh-CN" altLang="en-US" sz="2400" smtClean="0"/>
              <a:t>随意</a:t>
            </a:r>
            <a:r>
              <a:rPr lang="zh-CN" altLang="en-US" sz="2400" smtClean="0">
                <a:latin typeface="Arial" charset="0"/>
              </a:rPr>
              <a:t>”</a:t>
            </a:r>
            <a:r>
              <a:rPr lang="zh-CN" altLang="en-US" sz="2400" smtClean="0"/>
              <a:t>不受限制。本例中，将其设置为</a:t>
            </a:r>
            <a:r>
              <a:rPr lang="zh-CN" altLang="en-US" sz="2400" smtClean="0">
                <a:latin typeface="Arial" charset="0"/>
              </a:rPr>
              <a:t>“</a:t>
            </a:r>
            <a:r>
              <a:rPr lang="zh-CN" altLang="en-US" sz="2400" smtClean="0"/>
              <a:t>随意</a:t>
            </a:r>
            <a:r>
              <a:rPr lang="zh-CN" altLang="en-US" sz="2400" smtClean="0">
                <a:latin typeface="Arial" charset="0"/>
              </a:rPr>
              <a:t>”</a:t>
            </a:r>
            <a:r>
              <a:rPr lang="zh-CN" altLang="en-US" sz="2400" smtClean="0"/>
              <a:t>。设置完成后，单击</a:t>
            </a:r>
            <a:r>
              <a:rPr lang="zh-CN" altLang="en-US" sz="2400" smtClean="0">
                <a:latin typeface="Arial" charset="0"/>
              </a:rPr>
              <a:t>“</a:t>
            </a:r>
            <a:r>
              <a:rPr lang="zh-CN" altLang="en-US" sz="2400" smtClean="0"/>
              <a:t>确定</a:t>
            </a:r>
            <a:r>
              <a:rPr lang="zh-CN" altLang="en-US" sz="2400" smtClean="0">
                <a:latin typeface="Arial" charset="0"/>
              </a:rPr>
              <a:t>”</a:t>
            </a:r>
            <a:r>
              <a:rPr lang="zh-CN" altLang="en-US" sz="2400" smtClean="0"/>
              <a:t>按钮即可。</a:t>
            </a:r>
          </a:p>
          <a:p>
            <a:pPr eaLnBrk="1" hangingPunct="1">
              <a:lnSpc>
                <a:spcPct val="90000"/>
              </a:lnSpc>
            </a:pPr>
            <a:r>
              <a:rPr lang="zh-CN" altLang="en-US" sz="2400" smtClean="0"/>
              <a:t>这样，当输入身份证号码时，在鼠标右下角会出现相应的提示信息，如图</a:t>
            </a:r>
            <a:r>
              <a:rPr lang="en-US" altLang="zh-CN" sz="2400" smtClean="0"/>
              <a:t>4-66</a:t>
            </a:r>
            <a:r>
              <a:rPr lang="zh-CN" altLang="en-US" sz="2400" smtClean="0"/>
              <a:t>所示。当输入的号码位数不正确时会出现出错警告对话框，如图</a:t>
            </a:r>
            <a:r>
              <a:rPr lang="en-US" altLang="zh-CN" sz="2400" smtClean="0"/>
              <a:t>4-67</a:t>
            </a:r>
            <a:r>
              <a:rPr lang="zh-CN" altLang="en-US" sz="2400" smtClean="0"/>
              <a:t>所示。</a:t>
            </a:r>
          </a:p>
        </p:txBody>
      </p:sp>
      <p:sp>
        <p:nvSpPr>
          <p:cNvPr id="97282"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11878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7325CBD7-9BAC-435B-BC73-EA1BC35B5423}" type="datetime1">
              <a:rPr lang="zh-CN" altLang="en-US"/>
              <a:pPr eaLnBrk="1" hangingPunct="1"/>
              <a:t>2014-11-17</a:t>
            </a:fld>
            <a:endParaRPr lang="en-US" altLang="zh-CN"/>
          </a:p>
        </p:txBody>
      </p:sp>
      <p:sp>
        <p:nvSpPr>
          <p:cNvPr id="11878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7283">
                                            <p:txEl>
                                              <p:pRg st="0" end="0"/>
                                            </p:txEl>
                                          </p:spTgt>
                                        </p:tgtEl>
                                        <p:attrNameLst>
                                          <p:attrName>style.visibility</p:attrName>
                                        </p:attrNameLst>
                                      </p:cBhvr>
                                      <p:to>
                                        <p:strVal val="visible"/>
                                      </p:to>
                                    </p:set>
                                    <p:animEffect transition="in" filter="blinds(horizontal)">
                                      <p:cBhvr>
                                        <p:cTn id="7" dur="500"/>
                                        <p:tgtEl>
                                          <p:spTgt spid="972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7283">
                                            <p:txEl>
                                              <p:pRg st="1" end="1"/>
                                            </p:txEl>
                                          </p:spTgt>
                                        </p:tgtEl>
                                        <p:attrNameLst>
                                          <p:attrName>style.visibility</p:attrName>
                                        </p:attrNameLst>
                                      </p:cBhvr>
                                      <p:to>
                                        <p:strVal val="visible"/>
                                      </p:to>
                                    </p:set>
                                    <p:animEffect transition="in" filter="blinds(horizontal)">
                                      <p:cBhvr>
                                        <p:cTn id="12" dur="500"/>
                                        <p:tgtEl>
                                          <p:spTgt spid="9728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7283">
                                            <p:txEl>
                                              <p:pRg st="2" end="2"/>
                                            </p:txEl>
                                          </p:spTgt>
                                        </p:tgtEl>
                                        <p:attrNameLst>
                                          <p:attrName>style.visibility</p:attrName>
                                        </p:attrNameLst>
                                      </p:cBhvr>
                                      <p:to>
                                        <p:strVal val="visible"/>
                                      </p:to>
                                    </p:set>
                                    <p:animEffect transition="in" filter="blinds(horizontal)">
                                      <p:cBhvr>
                                        <p:cTn id="17" dur="500"/>
                                        <p:tgtEl>
                                          <p:spTgt spid="972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7" name="图片 1"/>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989138"/>
            <a:ext cx="4733925" cy="2219325"/>
          </a:xfrm>
          <a:noFill/>
        </p:spPr>
      </p:pic>
      <p:sp>
        <p:nvSpPr>
          <p:cNvPr id="98306"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pic>
        <p:nvPicPr>
          <p:cNvPr id="98308"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463" y="1989138"/>
            <a:ext cx="4427537" cy="176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09" name="Rectangle 6"/>
          <p:cNvSpPr>
            <a:spLocks noChangeArrowheads="1"/>
          </p:cNvSpPr>
          <p:nvPr/>
        </p:nvSpPr>
        <p:spPr bwMode="auto">
          <a:xfrm>
            <a:off x="684213" y="4508500"/>
            <a:ext cx="7759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zh-CN" altLang="en-US"/>
              <a:t>图</a:t>
            </a:r>
            <a:r>
              <a:rPr lang="en-US" altLang="zh-CN"/>
              <a:t>4-66 </a:t>
            </a:r>
            <a:r>
              <a:rPr lang="zh-CN" altLang="en-US"/>
              <a:t>输入提示信息示意图                                        图</a:t>
            </a:r>
            <a:r>
              <a:rPr lang="en-US" altLang="zh-CN"/>
              <a:t>4-67 </a:t>
            </a:r>
            <a:r>
              <a:rPr lang="zh-CN" altLang="en-US"/>
              <a:t>警告对话框</a:t>
            </a:r>
          </a:p>
        </p:txBody>
      </p:sp>
      <p:sp>
        <p:nvSpPr>
          <p:cNvPr id="11981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A7F075BB-5BFF-4C68-90D8-6E468D824AF7}" type="datetime1">
              <a:rPr lang="zh-CN" altLang="en-US"/>
              <a:pPr eaLnBrk="1" hangingPunct="1"/>
              <a:t>2014-11-17</a:t>
            </a:fld>
            <a:endParaRPr lang="en-US" altLang="zh-CN"/>
          </a:p>
        </p:txBody>
      </p:sp>
      <p:sp>
        <p:nvSpPr>
          <p:cNvPr id="11981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8307"/>
                                        </p:tgtEl>
                                        <p:attrNameLst>
                                          <p:attrName>style.visibility</p:attrName>
                                        </p:attrNameLst>
                                      </p:cBhvr>
                                      <p:to>
                                        <p:strVal val="visible"/>
                                      </p:to>
                                    </p:set>
                                    <p:animEffect transition="in" filter="blinds(horizontal)">
                                      <p:cBhvr>
                                        <p:cTn id="7" dur="500"/>
                                        <p:tgtEl>
                                          <p:spTgt spid="983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8308"/>
                                        </p:tgtEl>
                                        <p:attrNameLst>
                                          <p:attrName>style.visibility</p:attrName>
                                        </p:attrNameLst>
                                      </p:cBhvr>
                                      <p:to>
                                        <p:strVal val="visible"/>
                                      </p:to>
                                    </p:set>
                                    <p:animEffect transition="in" filter="blinds(horizontal)">
                                      <p:cBhvr>
                                        <p:cTn id="12" dur="500"/>
                                        <p:tgtEl>
                                          <p:spTgt spid="9830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8309"/>
                                        </p:tgtEl>
                                        <p:attrNameLst>
                                          <p:attrName>style.visibility</p:attrName>
                                        </p:attrNameLst>
                                      </p:cBhvr>
                                      <p:to>
                                        <p:strVal val="visible"/>
                                      </p:to>
                                    </p:set>
                                    <p:animEffect transition="in" filter="blinds(horizontal)">
                                      <p:cBhvr>
                                        <p:cTn id="17" dur="500"/>
                                        <p:tgtEl>
                                          <p:spTgt spid="98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9"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Rectangle 3"/>
          <p:cNvSpPr>
            <a:spLocks noGrp="1" noChangeArrowheads="1"/>
          </p:cNvSpPr>
          <p:nvPr>
            <p:ph idx="1"/>
          </p:nvPr>
        </p:nvSpPr>
        <p:spPr/>
        <p:txBody>
          <a:bodyPr/>
          <a:lstStyle/>
          <a:p>
            <a:pPr eaLnBrk="1" hangingPunct="1">
              <a:lnSpc>
                <a:spcPct val="90000"/>
              </a:lnSpc>
              <a:buFont typeface="Wingdings" pitchFamily="2" charset="2"/>
              <a:buChar char="w"/>
            </a:pPr>
            <a:r>
              <a:rPr lang="en-US" altLang="zh-CN" sz="2400" smtClean="0"/>
              <a:t>②</a:t>
            </a:r>
            <a:r>
              <a:rPr lang="zh-CN" altLang="en-US" sz="2400" smtClean="0"/>
              <a:t>设置性别、学历、部门、职位等序列的数据有效性</a:t>
            </a:r>
          </a:p>
          <a:p>
            <a:pPr eaLnBrk="1" hangingPunct="1">
              <a:lnSpc>
                <a:spcPct val="90000"/>
              </a:lnSpc>
            </a:pPr>
            <a:r>
              <a:rPr lang="zh-CN" altLang="en-US" sz="2400" smtClean="0"/>
              <a:t>在输入员工信息前，可以先设置性别、学历、部门、职位等列的数据有效性，以备在输入信息时可以选择录入。首先设置</a:t>
            </a:r>
            <a:r>
              <a:rPr lang="zh-CN" altLang="en-US" sz="2400" smtClean="0">
                <a:latin typeface="Arial" charset="0"/>
              </a:rPr>
              <a:t>“</a:t>
            </a:r>
            <a:r>
              <a:rPr lang="zh-CN" altLang="en-US" sz="2400" smtClean="0"/>
              <a:t>性别</a:t>
            </a:r>
            <a:r>
              <a:rPr lang="zh-CN" altLang="en-US" sz="2400" smtClean="0">
                <a:latin typeface="Arial" charset="0"/>
              </a:rPr>
              <a:t>”</a:t>
            </a:r>
            <a:r>
              <a:rPr lang="zh-CN" altLang="en-US" sz="2400" smtClean="0"/>
              <a:t>的序列的数据有效性。</a:t>
            </a:r>
          </a:p>
          <a:p>
            <a:pPr eaLnBrk="1" hangingPunct="1">
              <a:lnSpc>
                <a:spcPct val="90000"/>
              </a:lnSpc>
            </a:pPr>
            <a:r>
              <a:rPr lang="zh-CN" altLang="en-US" sz="2400" smtClean="0"/>
              <a:t>选中</a:t>
            </a:r>
            <a:r>
              <a:rPr lang="en-US" altLang="zh-CN" sz="2400" smtClean="0"/>
              <a:t>C3</a:t>
            </a:r>
            <a:r>
              <a:rPr lang="zh-CN" altLang="en-US" sz="2400" smtClean="0"/>
              <a:t>：</a:t>
            </a:r>
            <a:r>
              <a:rPr lang="en-US" altLang="zh-CN" sz="2400" smtClean="0"/>
              <a:t>C25</a:t>
            </a:r>
            <a:r>
              <a:rPr lang="zh-CN" altLang="en-US" sz="2400" smtClean="0"/>
              <a:t>单元格区域，选择</a:t>
            </a:r>
            <a:r>
              <a:rPr lang="zh-CN" altLang="en-US" sz="2400" smtClean="0">
                <a:latin typeface="Arial" charset="0"/>
              </a:rPr>
              <a:t>“</a:t>
            </a:r>
            <a:r>
              <a:rPr lang="zh-CN" altLang="en-US" sz="2400" smtClean="0"/>
              <a:t>数据功能区</a:t>
            </a:r>
            <a:r>
              <a:rPr lang="en-US" altLang="zh-CN" sz="2400" smtClean="0"/>
              <a:t>/</a:t>
            </a:r>
            <a:r>
              <a:rPr lang="en-US" altLang="zh-CN" sz="2400" smtClean="0">
                <a:latin typeface="Arial" charset="0"/>
              </a:rPr>
              <a:t>“</a:t>
            </a:r>
            <a:r>
              <a:rPr lang="zh-CN" altLang="en-US" sz="2400" smtClean="0"/>
              <a:t>数据工具</a:t>
            </a:r>
            <a:r>
              <a:rPr lang="zh-CN" altLang="en-US" sz="2400" smtClean="0">
                <a:latin typeface="Arial" charset="0"/>
              </a:rPr>
              <a:t>”</a:t>
            </a:r>
            <a:r>
              <a:rPr lang="zh-CN" altLang="en-US" sz="2400" smtClean="0"/>
              <a:t>工具组</a:t>
            </a:r>
            <a:r>
              <a:rPr lang="en-US" altLang="zh-CN" sz="2400" smtClean="0"/>
              <a:t>/ </a:t>
            </a:r>
            <a:r>
              <a:rPr lang="en-US" altLang="zh-CN" sz="2400" smtClean="0">
                <a:latin typeface="Arial" charset="0"/>
              </a:rPr>
              <a:t>“</a:t>
            </a:r>
            <a:r>
              <a:rPr lang="zh-CN" altLang="en-US" sz="2400" smtClean="0"/>
              <a:t>数据有效性</a:t>
            </a:r>
            <a:r>
              <a:rPr lang="zh-CN" altLang="en-US" sz="2400" smtClean="0">
                <a:latin typeface="Arial" charset="0"/>
              </a:rPr>
              <a:t>”</a:t>
            </a:r>
            <a:r>
              <a:rPr lang="zh-CN" altLang="en-US" sz="2400" smtClean="0"/>
              <a:t>命令，打开</a:t>
            </a:r>
            <a:r>
              <a:rPr lang="zh-CN" altLang="en-US" sz="2400" smtClean="0">
                <a:latin typeface="Arial" charset="0"/>
              </a:rPr>
              <a:t>“</a:t>
            </a:r>
            <a:r>
              <a:rPr lang="zh-CN" altLang="en-US" sz="2400" smtClean="0"/>
              <a:t>数据有效性</a:t>
            </a:r>
            <a:r>
              <a:rPr lang="zh-CN" altLang="en-US" sz="2400" smtClean="0">
                <a:latin typeface="Arial" charset="0"/>
              </a:rPr>
              <a:t>”</a:t>
            </a:r>
            <a:r>
              <a:rPr lang="zh-CN" altLang="en-US" sz="2400" smtClean="0"/>
              <a:t>对话框，如图</a:t>
            </a:r>
            <a:r>
              <a:rPr lang="en-US" altLang="zh-CN" sz="2400" smtClean="0"/>
              <a:t>4-68</a:t>
            </a:r>
            <a:r>
              <a:rPr lang="zh-CN" altLang="en-US" sz="2400" smtClean="0"/>
              <a:t>所示。</a:t>
            </a:r>
          </a:p>
          <a:p>
            <a:pPr eaLnBrk="1" hangingPunct="1">
              <a:lnSpc>
                <a:spcPct val="90000"/>
              </a:lnSpc>
            </a:pPr>
            <a:r>
              <a:rPr lang="zh-CN" altLang="en-US" sz="2400" smtClean="0"/>
              <a:t>在</a:t>
            </a:r>
            <a:r>
              <a:rPr lang="zh-CN" altLang="en-US" sz="2400" smtClean="0">
                <a:latin typeface="Arial" charset="0"/>
              </a:rPr>
              <a:t>“</a:t>
            </a:r>
            <a:r>
              <a:rPr lang="zh-CN" altLang="en-US" sz="2400" smtClean="0"/>
              <a:t>设置</a:t>
            </a:r>
            <a:r>
              <a:rPr lang="zh-CN" altLang="en-US" sz="2400" smtClean="0">
                <a:latin typeface="Arial" charset="0"/>
              </a:rPr>
              <a:t>”</a:t>
            </a:r>
            <a:r>
              <a:rPr lang="zh-CN" altLang="en-US" sz="2400" smtClean="0"/>
              <a:t>选项卡下的</a:t>
            </a:r>
            <a:r>
              <a:rPr lang="zh-CN" altLang="en-US" sz="2400" smtClean="0">
                <a:latin typeface="Arial" charset="0"/>
              </a:rPr>
              <a:t>“</a:t>
            </a:r>
            <a:r>
              <a:rPr lang="zh-CN" altLang="en-US" sz="2400" smtClean="0"/>
              <a:t>允许</a:t>
            </a:r>
            <a:r>
              <a:rPr lang="zh-CN" altLang="en-US" sz="2400" smtClean="0">
                <a:latin typeface="Arial" charset="0"/>
              </a:rPr>
              <a:t>”</a:t>
            </a:r>
            <a:r>
              <a:rPr lang="zh-CN" altLang="en-US" sz="2400" smtClean="0"/>
              <a:t>项选择</a:t>
            </a:r>
            <a:r>
              <a:rPr lang="zh-CN" altLang="en-US" sz="2400" smtClean="0">
                <a:latin typeface="Arial" charset="0"/>
              </a:rPr>
              <a:t>“</a:t>
            </a:r>
            <a:r>
              <a:rPr lang="zh-CN" altLang="en-US" sz="2400" smtClean="0"/>
              <a:t>序列</a:t>
            </a:r>
            <a:r>
              <a:rPr lang="zh-CN" altLang="en-US" sz="2400" smtClean="0">
                <a:latin typeface="Arial" charset="0"/>
              </a:rPr>
              <a:t>”</a:t>
            </a:r>
            <a:r>
              <a:rPr lang="zh-CN" altLang="en-US" sz="2400" smtClean="0"/>
              <a:t>，在</a:t>
            </a:r>
            <a:r>
              <a:rPr lang="zh-CN" altLang="en-US" sz="2400" smtClean="0">
                <a:latin typeface="Arial" charset="0"/>
              </a:rPr>
              <a:t>“</a:t>
            </a:r>
            <a:r>
              <a:rPr lang="zh-CN" altLang="en-US" sz="2400" smtClean="0"/>
              <a:t>来源</a:t>
            </a:r>
            <a:r>
              <a:rPr lang="zh-CN" altLang="en-US" sz="2400" smtClean="0">
                <a:latin typeface="Arial" charset="0"/>
              </a:rPr>
              <a:t>”</a:t>
            </a:r>
            <a:r>
              <a:rPr lang="zh-CN" altLang="en-US" sz="2400" smtClean="0"/>
              <a:t>框中输入</a:t>
            </a:r>
            <a:r>
              <a:rPr lang="zh-CN" altLang="en-US" sz="2400" smtClean="0">
                <a:latin typeface="Arial" charset="0"/>
              </a:rPr>
              <a:t>“</a:t>
            </a:r>
            <a:r>
              <a:rPr lang="zh-CN" altLang="en-US" sz="2400" smtClean="0"/>
              <a:t>男</a:t>
            </a:r>
            <a:r>
              <a:rPr lang="en-US" altLang="zh-CN" sz="2400" smtClean="0"/>
              <a:t>,</a:t>
            </a:r>
            <a:r>
              <a:rPr lang="zh-CN" altLang="en-US" sz="2400" smtClean="0"/>
              <a:t>女</a:t>
            </a:r>
            <a:r>
              <a:rPr lang="zh-CN" altLang="en-US" sz="2400" smtClean="0">
                <a:latin typeface="Arial" charset="0"/>
              </a:rPr>
              <a:t>”</a:t>
            </a:r>
            <a:r>
              <a:rPr lang="zh-CN" altLang="en-US" sz="2400" smtClean="0"/>
              <a:t>， 序列中的各项以英文状态的逗号分隔，单击</a:t>
            </a:r>
            <a:r>
              <a:rPr lang="zh-CN" altLang="en-US" sz="2400" smtClean="0">
                <a:latin typeface="Arial" charset="0"/>
              </a:rPr>
              <a:t>“</a:t>
            </a:r>
            <a:r>
              <a:rPr lang="zh-CN" altLang="en-US" sz="2400" smtClean="0"/>
              <a:t>确定</a:t>
            </a:r>
            <a:r>
              <a:rPr lang="zh-CN" altLang="en-US" sz="2400" smtClean="0">
                <a:latin typeface="Arial" charset="0"/>
              </a:rPr>
              <a:t>”</a:t>
            </a:r>
            <a:r>
              <a:rPr lang="zh-CN" altLang="en-US" sz="2400" smtClean="0"/>
              <a:t>按钮。在数据输入时，其单元格右侧会出现下拉按钮，提供数据信息的选择性输入。如图</a:t>
            </a:r>
            <a:r>
              <a:rPr lang="en-US" altLang="zh-CN" sz="2400" smtClean="0"/>
              <a:t>4-69</a:t>
            </a:r>
            <a:r>
              <a:rPr lang="zh-CN" altLang="en-US" sz="2400" smtClean="0"/>
              <a:t>所示。</a:t>
            </a:r>
          </a:p>
        </p:txBody>
      </p:sp>
      <p:sp>
        <p:nvSpPr>
          <p:cNvPr id="99330"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12083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906438C6-C2F8-40BB-9C83-A041EC94CCBC}" type="datetime1">
              <a:rPr lang="zh-CN" altLang="en-US"/>
              <a:pPr eaLnBrk="1" hangingPunct="1"/>
              <a:t>2014-11-17</a:t>
            </a:fld>
            <a:endParaRPr lang="en-US" altLang="zh-CN"/>
          </a:p>
        </p:txBody>
      </p:sp>
      <p:sp>
        <p:nvSpPr>
          <p:cNvPr id="12083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9331">
                                            <p:txEl>
                                              <p:pRg st="0" end="0"/>
                                            </p:txEl>
                                          </p:spTgt>
                                        </p:tgtEl>
                                        <p:attrNameLst>
                                          <p:attrName>style.visibility</p:attrName>
                                        </p:attrNameLst>
                                      </p:cBhvr>
                                      <p:to>
                                        <p:strVal val="visible"/>
                                      </p:to>
                                    </p:set>
                                    <p:animEffect transition="in" filter="blinds(horizontal)">
                                      <p:cBhvr>
                                        <p:cTn id="7" dur="500"/>
                                        <p:tgtEl>
                                          <p:spTgt spid="993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9331">
                                            <p:txEl>
                                              <p:pRg st="1" end="1"/>
                                            </p:txEl>
                                          </p:spTgt>
                                        </p:tgtEl>
                                        <p:attrNameLst>
                                          <p:attrName>style.visibility</p:attrName>
                                        </p:attrNameLst>
                                      </p:cBhvr>
                                      <p:to>
                                        <p:strVal val="visible"/>
                                      </p:to>
                                    </p:set>
                                    <p:animEffect transition="in" filter="blinds(horizontal)">
                                      <p:cBhvr>
                                        <p:cTn id="12" dur="500"/>
                                        <p:tgtEl>
                                          <p:spTgt spid="9933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9331">
                                            <p:txEl>
                                              <p:pRg st="2" end="2"/>
                                            </p:txEl>
                                          </p:spTgt>
                                        </p:tgtEl>
                                        <p:attrNameLst>
                                          <p:attrName>style.visibility</p:attrName>
                                        </p:attrNameLst>
                                      </p:cBhvr>
                                      <p:to>
                                        <p:strVal val="visible"/>
                                      </p:to>
                                    </p:set>
                                    <p:animEffect transition="in" filter="blinds(horizontal)">
                                      <p:cBhvr>
                                        <p:cTn id="17" dur="500"/>
                                        <p:tgtEl>
                                          <p:spTgt spid="9933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99331">
                                            <p:txEl>
                                              <p:pRg st="3" end="3"/>
                                            </p:txEl>
                                          </p:spTgt>
                                        </p:tgtEl>
                                        <p:attrNameLst>
                                          <p:attrName>style.visibility</p:attrName>
                                        </p:attrNameLst>
                                      </p:cBhvr>
                                      <p:to>
                                        <p:strVal val="visible"/>
                                      </p:to>
                                    </p:set>
                                    <p:animEffect transition="in" filter="blinds(horizontal)">
                                      <p:cBhvr>
                                        <p:cTn id="22" dur="500"/>
                                        <p:tgtEl>
                                          <p:spTgt spid="993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5" name="图片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79388" y="1844675"/>
            <a:ext cx="3838575" cy="3313113"/>
          </a:xfrm>
          <a:noFill/>
        </p:spPr>
      </p:pic>
      <p:sp>
        <p:nvSpPr>
          <p:cNvPr id="100354"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pic>
        <p:nvPicPr>
          <p:cNvPr id="10035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638" y="1844675"/>
            <a:ext cx="4608512" cy="313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7" name="Rectangle 6"/>
          <p:cNvSpPr>
            <a:spLocks noChangeArrowheads="1"/>
          </p:cNvSpPr>
          <p:nvPr/>
        </p:nvSpPr>
        <p:spPr bwMode="auto">
          <a:xfrm>
            <a:off x="0" y="5445125"/>
            <a:ext cx="9144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a:t>   </a:t>
            </a:r>
            <a:r>
              <a:rPr lang="zh-CN" altLang="en-US"/>
              <a:t>图</a:t>
            </a:r>
            <a:r>
              <a:rPr lang="en-US" altLang="zh-CN"/>
              <a:t>4-68 </a:t>
            </a:r>
            <a:r>
              <a:rPr lang="en-US" altLang="zh-CN">
                <a:latin typeface="Arial" charset="0"/>
              </a:rPr>
              <a:t>“</a:t>
            </a:r>
            <a:r>
              <a:rPr lang="zh-CN" altLang="en-US"/>
              <a:t>性别</a:t>
            </a:r>
            <a:r>
              <a:rPr lang="zh-CN" altLang="en-US">
                <a:latin typeface="Arial" charset="0"/>
              </a:rPr>
              <a:t>”</a:t>
            </a:r>
            <a:r>
              <a:rPr lang="zh-CN" altLang="en-US"/>
              <a:t>项数据有效性设置                            图 </a:t>
            </a:r>
            <a:r>
              <a:rPr lang="en-US" altLang="zh-CN"/>
              <a:t>4-69  </a:t>
            </a:r>
            <a:r>
              <a:rPr lang="zh-CN" altLang="en-US"/>
              <a:t>选择性输入示意图</a:t>
            </a:r>
          </a:p>
        </p:txBody>
      </p:sp>
      <p:sp>
        <p:nvSpPr>
          <p:cNvPr id="12186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C10EF7A0-11DD-41B5-8CB4-64C3F25495D1}" type="datetime1">
              <a:rPr lang="zh-CN" altLang="en-US"/>
              <a:pPr eaLnBrk="1" hangingPunct="1"/>
              <a:t>2014-11-17</a:t>
            </a:fld>
            <a:endParaRPr lang="en-US" altLang="zh-CN"/>
          </a:p>
        </p:txBody>
      </p:sp>
      <p:sp>
        <p:nvSpPr>
          <p:cNvPr id="12186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0355"/>
                                        </p:tgtEl>
                                        <p:attrNameLst>
                                          <p:attrName>style.visibility</p:attrName>
                                        </p:attrNameLst>
                                      </p:cBhvr>
                                      <p:to>
                                        <p:strVal val="visible"/>
                                      </p:to>
                                    </p:set>
                                    <p:animEffect transition="in" filter="blinds(horizontal)">
                                      <p:cBhvr>
                                        <p:cTn id="7" dur="500"/>
                                        <p:tgtEl>
                                          <p:spTgt spid="1003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0356"/>
                                        </p:tgtEl>
                                        <p:attrNameLst>
                                          <p:attrName>style.visibility</p:attrName>
                                        </p:attrNameLst>
                                      </p:cBhvr>
                                      <p:to>
                                        <p:strVal val="visible"/>
                                      </p:to>
                                    </p:set>
                                    <p:animEffect transition="in" filter="blinds(horizontal)">
                                      <p:cBhvr>
                                        <p:cTn id="12" dur="500"/>
                                        <p:tgtEl>
                                          <p:spTgt spid="10035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357"/>
                                        </p:tgtEl>
                                        <p:attrNameLst>
                                          <p:attrName>style.visibility</p:attrName>
                                        </p:attrNameLst>
                                      </p:cBhvr>
                                      <p:to>
                                        <p:strVal val="visible"/>
                                      </p:to>
                                    </p:set>
                                    <p:animEffect transition="in" filter="blinds(horizontal)">
                                      <p:cBhvr>
                                        <p:cTn id="17" dur="500"/>
                                        <p:tgtEl>
                                          <p:spTgt spid="1003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7" name="Rectangle 3"/>
          <p:cNvSpPr>
            <a:spLocks noGrp="1" noChangeArrowheads="1"/>
          </p:cNvSpPr>
          <p:nvPr>
            <p:ph idx="1"/>
          </p:nvPr>
        </p:nvSpPr>
        <p:spPr/>
        <p:txBody>
          <a:bodyPr>
            <a:normAutofit/>
          </a:bodyPr>
          <a:lstStyle/>
          <a:p>
            <a:pPr marL="365760" indent="-256032" eaLnBrk="1" fontAlgn="auto" hangingPunct="1">
              <a:lnSpc>
                <a:spcPct val="80000"/>
              </a:lnSpc>
              <a:spcAft>
                <a:spcPts val="0"/>
              </a:spcAft>
              <a:buFont typeface="Wingdings" panose="05000000000000000000" pitchFamily="2" charset="2"/>
              <a:buChar char="Ø"/>
              <a:defRPr/>
            </a:pPr>
            <a:r>
              <a:rPr lang="zh-CN" altLang="en-US" sz="2400" dirty="0" smtClean="0"/>
              <a:t>（</a:t>
            </a:r>
            <a:r>
              <a:rPr lang="en-US" altLang="zh-CN" sz="2000" dirty="0" smtClean="0"/>
              <a:t>5</a:t>
            </a:r>
            <a:r>
              <a:rPr lang="zh-CN" altLang="en-US" sz="2000" dirty="0" smtClean="0"/>
              <a:t>）输入员工档案基本信息</a:t>
            </a:r>
          </a:p>
          <a:p>
            <a:pPr marL="0" indent="0" eaLnBrk="1" fontAlgn="auto" hangingPunct="1">
              <a:lnSpc>
                <a:spcPct val="80000"/>
              </a:lnSpc>
              <a:spcAft>
                <a:spcPts val="0"/>
              </a:spcAft>
              <a:buFont typeface="Arial" charset="0"/>
              <a:buNone/>
              <a:defRPr/>
            </a:pPr>
            <a:r>
              <a:rPr lang="zh-CN" altLang="en-US" sz="2000" dirty="0" smtClean="0"/>
              <a:t>        在输入信息时，为了提高工作效率可以利用</a:t>
            </a:r>
            <a:r>
              <a:rPr lang="en-US" altLang="zh-CN" sz="2000" dirty="0" smtClean="0"/>
              <a:t>Excel</a:t>
            </a:r>
            <a:r>
              <a:rPr lang="zh-CN" altLang="en-US" sz="2000" dirty="0" smtClean="0"/>
              <a:t>输入技巧快捷地录入数据。其中：</a:t>
            </a:r>
          </a:p>
          <a:p>
            <a:pPr marL="365760" indent="-256032" eaLnBrk="1" fontAlgn="auto" hangingPunct="1">
              <a:lnSpc>
                <a:spcPct val="80000"/>
              </a:lnSpc>
              <a:spcAft>
                <a:spcPts val="0"/>
              </a:spcAft>
              <a:buFont typeface="Arial" charset="0"/>
              <a:buChar char="•"/>
              <a:defRPr/>
            </a:pPr>
            <a:r>
              <a:rPr lang="zh-CN" altLang="en-US" sz="2000" dirty="0" smtClean="0"/>
              <a:t>①编号字段可以按序列填充方式输入。在</a:t>
            </a:r>
            <a:r>
              <a:rPr lang="en-US" altLang="zh-CN" sz="2000" dirty="0" smtClean="0"/>
              <a:t>A3</a:t>
            </a:r>
            <a:r>
              <a:rPr lang="zh-CN" altLang="en-US" sz="2000" dirty="0" smtClean="0"/>
              <a:t>单元格中输入第</a:t>
            </a:r>
            <a:r>
              <a:rPr lang="en-US" altLang="zh-CN" sz="2000" dirty="0" smtClean="0"/>
              <a:t>1</a:t>
            </a:r>
            <a:r>
              <a:rPr lang="zh-CN" altLang="en-US" sz="2000" dirty="0" smtClean="0"/>
              <a:t>位员工的编号，如：</a:t>
            </a:r>
            <a:r>
              <a:rPr lang="zh-CN" altLang="en-US" sz="2000" dirty="0" smtClean="0">
                <a:latin typeface="Arial" charset="0"/>
              </a:rPr>
              <a:t>“</a:t>
            </a:r>
            <a:r>
              <a:rPr lang="en-US" altLang="zh-CN" sz="2000" dirty="0" smtClean="0"/>
              <a:t>0001</a:t>
            </a:r>
            <a:r>
              <a:rPr lang="en-US" altLang="zh-CN" sz="2000" dirty="0" smtClean="0">
                <a:latin typeface="Arial" charset="0"/>
              </a:rPr>
              <a:t>”</a:t>
            </a:r>
            <a:r>
              <a:rPr lang="zh-CN" altLang="en-US" sz="2000" dirty="0" smtClean="0"/>
              <a:t>。将光标移到</a:t>
            </a:r>
            <a:r>
              <a:rPr lang="en-US" altLang="zh-CN" sz="2000" dirty="0" smtClean="0"/>
              <a:t>A3</a:t>
            </a:r>
            <a:r>
              <a:rPr lang="zh-CN" altLang="en-US" sz="2000" dirty="0" smtClean="0"/>
              <a:t>单元格右下角，向下拖动填充柄，即可完成员工编号的快速输入。</a:t>
            </a:r>
          </a:p>
          <a:p>
            <a:pPr marL="365760" indent="-256032" eaLnBrk="1" fontAlgn="auto" hangingPunct="1">
              <a:lnSpc>
                <a:spcPct val="80000"/>
              </a:lnSpc>
              <a:spcAft>
                <a:spcPts val="0"/>
              </a:spcAft>
              <a:buFont typeface="Arial" charset="0"/>
              <a:buChar char="•"/>
              <a:defRPr/>
            </a:pPr>
            <a:r>
              <a:rPr lang="zh-CN" altLang="en-US" sz="2000" dirty="0" smtClean="0"/>
              <a:t>②姓名、身份证号码、工作时间、家庭住址需要管理员自行录入；性别、学历、部门、职位可以通过数据有效性设置进行选择录入；</a:t>
            </a:r>
          </a:p>
          <a:p>
            <a:pPr marL="365760" indent="-256032" eaLnBrk="1" fontAlgn="auto" hangingPunct="1">
              <a:lnSpc>
                <a:spcPct val="80000"/>
              </a:lnSpc>
              <a:spcAft>
                <a:spcPts val="0"/>
              </a:spcAft>
              <a:buFont typeface="Arial" charset="0"/>
              <a:buChar char="•"/>
              <a:defRPr/>
            </a:pPr>
            <a:r>
              <a:rPr lang="zh-CN" altLang="en-US" sz="2000" dirty="0" smtClean="0"/>
              <a:t>③利用函数从身份证号码中自动提取出生日期：身份证号码与一个人的性别、出生年月、籍贯等信息是紧密相连的。按照规定，</a:t>
            </a:r>
            <a:r>
              <a:rPr lang="en-US" altLang="zh-CN" sz="2000" dirty="0" smtClean="0"/>
              <a:t>18</a:t>
            </a:r>
            <a:r>
              <a:rPr lang="zh-CN" altLang="en-US" sz="2000" dirty="0" smtClean="0"/>
              <a:t>位身份证号码的第</a:t>
            </a:r>
            <a:r>
              <a:rPr lang="en-US" altLang="zh-CN" sz="2000" dirty="0" smtClean="0"/>
              <a:t>7</a:t>
            </a:r>
            <a:r>
              <a:rPr lang="zh-CN" altLang="en-US" sz="2000" dirty="0" smtClean="0"/>
              <a:t>、</a:t>
            </a:r>
            <a:r>
              <a:rPr lang="en-US" altLang="zh-CN" sz="2000" dirty="0" smtClean="0"/>
              <a:t>8</a:t>
            </a:r>
            <a:r>
              <a:rPr lang="zh-CN" altLang="en-US" sz="2000" dirty="0" smtClean="0"/>
              <a:t>、</a:t>
            </a:r>
            <a:r>
              <a:rPr lang="en-US" altLang="zh-CN" sz="2000" dirty="0" smtClean="0"/>
              <a:t>9</a:t>
            </a:r>
            <a:r>
              <a:rPr lang="zh-CN" altLang="en-US" sz="2000" dirty="0" smtClean="0"/>
              <a:t>、</a:t>
            </a:r>
            <a:r>
              <a:rPr lang="en-US" altLang="zh-CN" sz="2000" dirty="0" smtClean="0"/>
              <a:t>10</a:t>
            </a:r>
            <a:r>
              <a:rPr lang="zh-CN" altLang="en-US" sz="2000" dirty="0" smtClean="0"/>
              <a:t>位为出生年份</a:t>
            </a:r>
            <a:r>
              <a:rPr lang="en-US" altLang="zh-CN" sz="2000" dirty="0" smtClean="0"/>
              <a:t>(</a:t>
            </a:r>
            <a:r>
              <a:rPr lang="zh-CN" altLang="en-US" sz="2000" dirty="0" smtClean="0"/>
              <a:t>四位数</a:t>
            </a:r>
            <a:r>
              <a:rPr lang="en-US" altLang="zh-CN" sz="2000" dirty="0" smtClean="0"/>
              <a:t>)</a:t>
            </a:r>
            <a:r>
              <a:rPr lang="zh-CN" altLang="en-US" sz="2000" dirty="0" smtClean="0"/>
              <a:t>，第</a:t>
            </a:r>
            <a:r>
              <a:rPr lang="en-US" altLang="zh-CN" sz="2000" dirty="0" smtClean="0"/>
              <a:t>11</a:t>
            </a:r>
            <a:r>
              <a:rPr lang="zh-CN" altLang="en-US" sz="2000" dirty="0" smtClean="0"/>
              <a:t>、第</a:t>
            </a:r>
            <a:r>
              <a:rPr lang="en-US" altLang="zh-CN" sz="2000" dirty="0" smtClean="0"/>
              <a:t>12</a:t>
            </a:r>
            <a:r>
              <a:rPr lang="zh-CN" altLang="en-US" sz="2000" dirty="0" smtClean="0"/>
              <a:t>位为出生月份，第</a:t>
            </a:r>
            <a:r>
              <a:rPr lang="en-US" altLang="zh-CN" sz="2000" dirty="0" smtClean="0"/>
              <a:t>13</a:t>
            </a:r>
            <a:r>
              <a:rPr lang="zh-CN" altLang="en-US" sz="2000" dirty="0" smtClean="0"/>
              <a:t>、</a:t>
            </a:r>
            <a:r>
              <a:rPr lang="en-US" altLang="zh-CN" sz="2000" dirty="0" smtClean="0"/>
              <a:t>14</a:t>
            </a:r>
            <a:r>
              <a:rPr lang="zh-CN" altLang="en-US" sz="2000" dirty="0" smtClean="0"/>
              <a:t>位代表出生日期。在</a:t>
            </a:r>
            <a:r>
              <a:rPr lang="en-US" altLang="zh-CN" sz="2000" dirty="0" smtClean="0"/>
              <a:t>F3</a:t>
            </a:r>
            <a:r>
              <a:rPr lang="zh-CN" altLang="en-US" sz="2000" dirty="0" smtClean="0"/>
              <a:t>单元格中输入：</a:t>
            </a:r>
            <a:r>
              <a:rPr lang="en-US" altLang="zh-CN" sz="2000" dirty="0" smtClean="0"/>
              <a:t>=CONCATENATE(MID(E3,7,4),"</a:t>
            </a:r>
            <a:r>
              <a:rPr lang="zh-CN" altLang="en-US" sz="2000" dirty="0" smtClean="0"/>
              <a:t>年</a:t>
            </a:r>
            <a:r>
              <a:rPr lang="en-US" altLang="zh-CN" sz="2000" dirty="0" smtClean="0"/>
              <a:t>",MID(E3,11,2),"</a:t>
            </a:r>
            <a:r>
              <a:rPr lang="zh-CN" altLang="en-US" sz="2000" dirty="0" smtClean="0"/>
              <a:t>月</a:t>
            </a:r>
            <a:r>
              <a:rPr lang="en-US" altLang="zh-CN" sz="2000" dirty="0" smtClean="0"/>
              <a:t>",MID(E3,13,2),"</a:t>
            </a:r>
            <a:r>
              <a:rPr lang="zh-CN" altLang="en-US" sz="2000" dirty="0" smtClean="0"/>
              <a:t>日</a:t>
            </a:r>
            <a:r>
              <a:rPr lang="en-US" altLang="zh-CN" sz="2000" dirty="0" smtClean="0"/>
              <a:t>")</a:t>
            </a:r>
          </a:p>
          <a:p>
            <a:pPr marL="365760" indent="-256032" eaLnBrk="1" fontAlgn="auto" hangingPunct="1">
              <a:lnSpc>
                <a:spcPct val="80000"/>
              </a:lnSpc>
              <a:spcAft>
                <a:spcPts val="0"/>
              </a:spcAft>
              <a:buFont typeface="Arial" charset="0"/>
              <a:buChar char="•"/>
              <a:defRPr/>
            </a:pPr>
            <a:r>
              <a:rPr lang="zh-CN" altLang="en-US" sz="2000" dirty="0" smtClean="0"/>
              <a:t>按回车键后，即可从身份证号码中提取员工出生日期。将光标移到</a:t>
            </a:r>
            <a:r>
              <a:rPr lang="en-US" altLang="zh-CN" sz="2000" dirty="0" smtClean="0"/>
              <a:t>F3</a:t>
            </a:r>
            <a:r>
              <a:rPr lang="zh-CN" altLang="en-US" sz="2000" dirty="0" smtClean="0"/>
              <a:t>单元格右下角，拖动填充柄复制公式，即可从员工的身份证号码中提取员工的出生日期。</a:t>
            </a:r>
          </a:p>
        </p:txBody>
      </p:sp>
      <p:sp>
        <p:nvSpPr>
          <p:cNvPr id="101378" name="Rectangle 2"/>
          <p:cNvSpPr>
            <a:spLocks noGrp="1" noChangeArrowheads="1"/>
          </p:cNvSpPr>
          <p:nvPr>
            <p:ph type="title"/>
          </p:nvPr>
        </p:nvSpPr>
        <p:spPr/>
        <p:txBody>
          <a:bodyPr/>
          <a:lstStyle/>
          <a:p>
            <a:pPr eaLnBrk="1" fontAlgn="auto" hangingPunct="1">
              <a:spcAft>
                <a:spcPts val="0"/>
              </a:spcAft>
              <a:defRPr/>
            </a:pPr>
            <a:endParaRPr lang="zh-CN" altLang="zh-CN" smtClean="0"/>
          </a:p>
        </p:txBody>
      </p:sp>
      <p:sp>
        <p:nvSpPr>
          <p:cNvPr id="12288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C7F19A38-5772-43B8-9E99-8C72F9D73452}" type="datetime1">
              <a:rPr lang="zh-CN" altLang="en-US"/>
              <a:pPr eaLnBrk="1" hangingPunct="1"/>
              <a:t>2014-11-17</a:t>
            </a:fld>
            <a:endParaRPr lang="en-US" altLang="zh-CN"/>
          </a:p>
        </p:txBody>
      </p:sp>
      <p:sp>
        <p:nvSpPr>
          <p:cNvPr id="12288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3667">
                                            <p:txEl>
                                              <p:pRg st="0" end="0"/>
                                            </p:txEl>
                                          </p:spTgt>
                                        </p:tgtEl>
                                        <p:attrNameLst>
                                          <p:attrName>style.visibility</p:attrName>
                                        </p:attrNameLst>
                                      </p:cBhvr>
                                      <p:to>
                                        <p:strVal val="visible"/>
                                      </p:to>
                                    </p:set>
                                    <p:animEffect transition="in" filter="blinds(horizontal)">
                                      <p:cBhvr>
                                        <p:cTn id="7" dur="500"/>
                                        <p:tgtEl>
                                          <p:spTgt spid="1136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3667">
                                            <p:txEl>
                                              <p:pRg st="1" end="1"/>
                                            </p:txEl>
                                          </p:spTgt>
                                        </p:tgtEl>
                                        <p:attrNameLst>
                                          <p:attrName>style.visibility</p:attrName>
                                        </p:attrNameLst>
                                      </p:cBhvr>
                                      <p:to>
                                        <p:strVal val="visible"/>
                                      </p:to>
                                    </p:set>
                                    <p:animEffect transition="in" filter="blinds(horizontal)">
                                      <p:cBhvr>
                                        <p:cTn id="12" dur="500"/>
                                        <p:tgtEl>
                                          <p:spTgt spid="11366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3667">
                                            <p:txEl>
                                              <p:pRg st="2" end="2"/>
                                            </p:txEl>
                                          </p:spTgt>
                                        </p:tgtEl>
                                        <p:attrNameLst>
                                          <p:attrName>style.visibility</p:attrName>
                                        </p:attrNameLst>
                                      </p:cBhvr>
                                      <p:to>
                                        <p:strVal val="visible"/>
                                      </p:to>
                                    </p:set>
                                    <p:animEffect transition="in" filter="blinds(horizontal)">
                                      <p:cBhvr>
                                        <p:cTn id="17" dur="500"/>
                                        <p:tgtEl>
                                          <p:spTgt spid="11366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3667">
                                            <p:txEl>
                                              <p:pRg st="3" end="3"/>
                                            </p:txEl>
                                          </p:spTgt>
                                        </p:tgtEl>
                                        <p:attrNameLst>
                                          <p:attrName>style.visibility</p:attrName>
                                        </p:attrNameLst>
                                      </p:cBhvr>
                                      <p:to>
                                        <p:strVal val="visible"/>
                                      </p:to>
                                    </p:set>
                                    <p:animEffect transition="in" filter="blinds(horizontal)">
                                      <p:cBhvr>
                                        <p:cTn id="22" dur="500"/>
                                        <p:tgtEl>
                                          <p:spTgt spid="11366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13667">
                                            <p:txEl>
                                              <p:pRg st="4" end="4"/>
                                            </p:txEl>
                                          </p:spTgt>
                                        </p:tgtEl>
                                        <p:attrNameLst>
                                          <p:attrName>style.visibility</p:attrName>
                                        </p:attrNameLst>
                                      </p:cBhvr>
                                      <p:to>
                                        <p:strVal val="visible"/>
                                      </p:to>
                                    </p:set>
                                    <p:animEffect transition="in" filter="blinds(horizontal)">
                                      <p:cBhvr>
                                        <p:cTn id="27" dur="500"/>
                                        <p:tgtEl>
                                          <p:spTgt spid="113667">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13667">
                                            <p:txEl>
                                              <p:pRg st="5" end="5"/>
                                            </p:txEl>
                                          </p:spTgt>
                                        </p:tgtEl>
                                        <p:attrNameLst>
                                          <p:attrName>style.visibility</p:attrName>
                                        </p:attrNameLst>
                                      </p:cBhvr>
                                      <p:to>
                                        <p:strVal val="visible"/>
                                      </p:to>
                                    </p:set>
                                    <p:animEffect transition="in" filter="blinds(horizontal)">
                                      <p:cBhvr>
                                        <p:cTn id="32" dur="500"/>
                                        <p:tgtEl>
                                          <p:spTgt spid="11366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3"/>
          <p:cNvSpPr>
            <a:spLocks noGrp="1" noChangeArrowheads="1"/>
          </p:cNvSpPr>
          <p:nvPr>
            <p:ph idx="1"/>
          </p:nvPr>
        </p:nvSpPr>
        <p:spPr/>
        <p:txBody>
          <a:bodyPr/>
          <a:lstStyle/>
          <a:p>
            <a:pPr eaLnBrk="1" hangingPunct="1">
              <a:lnSpc>
                <a:spcPts val="2400"/>
              </a:lnSpc>
            </a:pPr>
            <a:r>
              <a:rPr lang="en-US" altLang="zh-CN" sz="2000" smtClean="0"/>
              <a:t>④</a:t>
            </a:r>
            <a:r>
              <a:rPr lang="zh-CN" altLang="en-US" sz="2000" smtClean="0"/>
              <a:t>利用公式和日期函数计算员工年龄和工龄：当员工档案信息表中员工的工作时间和出生日期确定后，可通过编辑公式直接计算出员工的工龄和年龄。将光标置于</a:t>
            </a:r>
            <a:r>
              <a:rPr lang="en-US" altLang="zh-CN" sz="2000" smtClean="0"/>
              <a:t>G3</a:t>
            </a:r>
            <a:r>
              <a:rPr lang="zh-CN" altLang="en-US" sz="2000" smtClean="0"/>
              <a:t>单元格中，输入</a:t>
            </a:r>
            <a:r>
              <a:rPr lang="zh-CN" altLang="en-US" sz="2000" smtClean="0">
                <a:latin typeface="Arial" charset="0"/>
              </a:rPr>
              <a:t>“</a:t>
            </a:r>
            <a:r>
              <a:rPr lang="en-US" altLang="zh-CN" sz="2000" smtClean="0"/>
              <a:t>=YEAR(TODAY())-YEAR(F3)</a:t>
            </a:r>
            <a:r>
              <a:rPr lang="en-US" altLang="zh-CN" sz="2000" smtClean="0">
                <a:latin typeface="Arial" charset="0"/>
              </a:rPr>
              <a:t>”</a:t>
            </a:r>
            <a:r>
              <a:rPr lang="zh-CN" altLang="en-US" sz="2000" smtClean="0"/>
              <a:t>，按</a:t>
            </a:r>
            <a:r>
              <a:rPr lang="en-US" altLang="zh-CN" sz="2000" smtClean="0"/>
              <a:t>Enter</a:t>
            </a:r>
            <a:r>
              <a:rPr lang="zh-CN" altLang="en-US" sz="2000" smtClean="0"/>
              <a:t>键，即可计算出第一位员工的年龄。复制公式计算出所有员工的年龄。利用同样方法，在</a:t>
            </a:r>
            <a:r>
              <a:rPr lang="en-US" altLang="zh-CN" sz="2000" smtClean="0"/>
              <a:t>I3</a:t>
            </a:r>
            <a:r>
              <a:rPr lang="zh-CN" altLang="en-US" sz="2000" smtClean="0"/>
              <a:t>单元格中输入</a:t>
            </a:r>
            <a:r>
              <a:rPr lang="zh-CN" altLang="en-US" sz="2000" smtClean="0">
                <a:latin typeface="Arial" charset="0"/>
              </a:rPr>
              <a:t>“</a:t>
            </a:r>
            <a:r>
              <a:rPr lang="en-US" altLang="zh-CN" sz="2000" smtClean="0"/>
              <a:t>=YEAR(TODAY())-YEAR(H3)</a:t>
            </a:r>
            <a:r>
              <a:rPr lang="en-US" altLang="zh-CN" sz="2000" smtClean="0">
                <a:latin typeface="Arial" charset="0"/>
              </a:rPr>
              <a:t>”</a:t>
            </a:r>
            <a:r>
              <a:rPr lang="zh-CN" altLang="en-US" sz="2000" smtClean="0"/>
              <a:t>，进行员工工龄的计算。</a:t>
            </a:r>
          </a:p>
          <a:p>
            <a:pPr eaLnBrk="1" hangingPunct="1">
              <a:lnSpc>
                <a:spcPts val="2400"/>
              </a:lnSpc>
            </a:pPr>
            <a:r>
              <a:rPr lang="zh-CN" altLang="en-US" sz="2000" smtClean="0"/>
              <a:t>⑤工作表的格式化：工作表数据输入完成后，要对工作表进行必要的格式化。利用前面介绍的知识进行工作表的设置。设置表格边框的方法如下：选择</a:t>
            </a:r>
            <a:r>
              <a:rPr lang="en-US" altLang="zh-CN" sz="2000" smtClean="0"/>
              <a:t>A1</a:t>
            </a:r>
            <a:r>
              <a:rPr lang="zh-CN" altLang="en-US" sz="2000" smtClean="0"/>
              <a:t>：</a:t>
            </a:r>
            <a:r>
              <a:rPr lang="en-US" altLang="zh-CN" sz="2000" smtClean="0"/>
              <a:t>M25, </a:t>
            </a:r>
            <a:r>
              <a:rPr lang="zh-CN" altLang="en-US" sz="2000" smtClean="0"/>
              <a:t>右击，打开</a:t>
            </a:r>
            <a:r>
              <a:rPr lang="zh-CN" altLang="en-US" sz="2000" smtClean="0">
                <a:latin typeface="Arial" charset="0"/>
              </a:rPr>
              <a:t>“</a:t>
            </a:r>
            <a:r>
              <a:rPr lang="zh-CN" altLang="en-US" sz="2000" smtClean="0"/>
              <a:t>单元格格式</a:t>
            </a:r>
            <a:r>
              <a:rPr lang="zh-CN" altLang="en-US" sz="2000" smtClean="0">
                <a:latin typeface="Arial" charset="0"/>
              </a:rPr>
              <a:t>”</a:t>
            </a:r>
            <a:r>
              <a:rPr lang="zh-CN" altLang="en-US" sz="2000" smtClean="0"/>
              <a:t>对话框</a:t>
            </a:r>
            <a:r>
              <a:rPr lang="en-US" altLang="zh-CN" sz="2000" smtClean="0"/>
              <a:t>,</a:t>
            </a:r>
            <a:r>
              <a:rPr lang="zh-CN" altLang="en-US" sz="2000" smtClean="0"/>
              <a:t>在</a:t>
            </a:r>
            <a:r>
              <a:rPr lang="zh-CN" altLang="en-US" sz="2000" smtClean="0">
                <a:latin typeface="Arial" charset="0"/>
              </a:rPr>
              <a:t>“</a:t>
            </a:r>
            <a:r>
              <a:rPr lang="zh-CN" altLang="en-US" sz="2000" smtClean="0"/>
              <a:t>边框</a:t>
            </a:r>
            <a:r>
              <a:rPr lang="zh-CN" altLang="en-US" sz="2000" smtClean="0">
                <a:latin typeface="Arial" charset="0"/>
              </a:rPr>
              <a:t>”</a:t>
            </a:r>
            <a:r>
              <a:rPr lang="zh-CN" altLang="en-US" sz="2000" smtClean="0"/>
              <a:t>选项卡中设置表格的内边框和外边框，如图</a:t>
            </a:r>
            <a:r>
              <a:rPr lang="en-US" altLang="zh-CN" sz="2000" smtClean="0"/>
              <a:t>4-70</a:t>
            </a:r>
            <a:r>
              <a:rPr lang="zh-CN" altLang="en-US" sz="2000" smtClean="0"/>
              <a:t>所示。设置内部框线为细线，外边框线为粗线，还可对边框线条的具体样式和颜色做进一步选择。设置完毕后，单击</a:t>
            </a:r>
            <a:r>
              <a:rPr lang="zh-CN" altLang="en-US" sz="2000" smtClean="0">
                <a:latin typeface="Arial" charset="0"/>
              </a:rPr>
              <a:t>“</a:t>
            </a:r>
            <a:r>
              <a:rPr lang="zh-CN" altLang="en-US" sz="2000" smtClean="0"/>
              <a:t>确定</a:t>
            </a:r>
            <a:r>
              <a:rPr lang="zh-CN" altLang="en-US" sz="2000" smtClean="0">
                <a:latin typeface="Arial" charset="0"/>
              </a:rPr>
              <a:t>”</a:t>
            </a:r>
            <a:r>
              <a:rPr lang="zh-CN" altLang="en-US" sz="2000" smtClean="0"/>
              <a:t>按钮，返回工作表，此时整个表格已添加上边框。</a:t>
            </a:r>
          </a:p>
        </p:txBody>
      </p:sp>
      <p:sp>
        <p:nvSpPr>
          <p:cNvPr id="102402" name="Rectangle 2"/>
          <p:cNvSpPr>
            <a:spLocks noGrp="1" noChangeArrowheads="1"/>
          </p:cNvSpPr>
          <p:nvPr>
            <p:ph type="title"/>
          </p:nvPr>
        </p:nvSpPr>
        <p:spPr/>
        <p:txBody>
          <a:bodyPr/>
          <a:lstStyle/>
          <a:p>
            <a:pPr eaLnBrk="1" fontAlgn="auto" hangingPunct="1">
              <a:spcAft>
                <a:spcPts val="0"/>
              </a:spcAft>
              <a:defRPr/>
            </a:pPr>
            <a:endParaRPr lang="zh-CN" altLang="en-US" sz="4000" smtClean="0"/>
          </a:p>
        </p:txBody>
      </p:sp>
      <p:sp>
        <p:nvSpPr>
          <p:cNvPr id="12390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F2C13C01-E94F-4629-BC4F-9927B8730490}" type="datetime1">
              <a:rPr lang="zh-CN" altLang="en-US"/>
              <a:pPr eaLnBrk="1" hangingPunct="1"/>
              <a:t>2014-11-17</a:t>
            </a:fld>
            <a:endParaRPr lang="en-US" altLang="zh-CN"/>
          </a:p>
        </p:txBody>
      </p:sp>
      <p:sp>
        <p:nvSpPr>
          <p:cNvPr id="123909"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r>
              <a:rPr lang="zh-CN" altLang="en-US"/>
              <a:t>制作人：王惠斌   孟晓峰                                      办公中表格的基本应用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403">
                                            <p:txEl>
                                              <p:pRg st="0" end="0"/>
                                            </p:txEl>
                                          </p:spTgt>
                                        </p:tgtEl>
                                        <p:attrNameLst>
                                          <p:attrName>style.visibility</p:attrName>
                                        </p:attrNameLst>
                                      </p:cBhvr>
                                      <p:to>
                                        <p:strVal val="visible"/>
                                      </p:to>
                                    </p:set>
                                    <p:animEffect transition="in" filter="blinds(horizontal)">
                                      <p:cBhvr>
                                        <p:cTn id="7" dur="500"/>
                                        <p:tgtEl>
                                          <p:spTgt spid="10240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2403">
                                            <p:txEl>
                                              <p:pRg st="1" end="1"/>
                                            </p:txEl>
                                          </p:spTgt>
                                        </p:tgtEl>
                                        <p:attrNameLst>
                                          <p:attrName>style.visibility</p:attrName>
                                        </p:attrNameLst>
                                      </p:cBhvr>
                                      <p:to>
                                        <p:strVal val="visible"/>
                                      </p:to>
                                    </p:set>
                                    <p:animEffect transition="in" filter="blinds(horizontal)">
                                      <p:cBhvr>
                                        <p:cTn id="12" dur="500"/>
                                        <p:tgtEl>
                                          <p:spTgt spid="1024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422</TotalTime>
  <Words>14547</Words>
  <Application>Microsoft Office PowerPoint</Application>
  <PresentationFormat>全屏显示(4:3)</PresentationFormat>
  <Paragraphs>725</Paragraphs>
  <Slides>138</Slides>
  <Notes>15</Notes>
  <HiddenSlides>0</HiddenSlides>
  <MMClips>0</MMClips>
  <ScaleCrop>false</ScaleCrop>
  <HeadingPairs>
    <vt:vector size="4" baseType="variant">
      <vt:variant>
        <vt:lpstr>主题</vt:lpstr>
      </vt:variant>
      <vt:variant>
        <vt:i4>2</vt:i4>
      </vt:variant>
      <vt:variant>
        <vt:lpstr>幻灯片标题</vt:lpstr>
      </vt:variant>
      <vt:variant>
        <vt:i4>138</vt:i4>
      </vt:variant>
    </vt:vector>
  </HeadingPairs>
  <TitlesOfParts>
    <vt:vector size="140" baseType="lpstr">
      <vt:lpstr>聚合</vt:lpstr>
      <vt:lpstr>自定义设计方案</vt:lpstr>
      <vt:lpstr>办公信息化实例教程</vt:lpstr>
      <vt:lpstr>学习目标 </vt:lpstr>
      <vt:lpstr>章节内容 </vt:lpstr>
      <vt:lpstr>4.1  办公中的电子表格概述</vt:lpstr>
      <vt:lpstr>4.2  利用Word制作个人求职简历表</vt:lpstr>
      <vt:lpstr>4.2.1  制作个人求职简历表实例 </vt:lpstr>
      <vt:lpstr>推荐：简历模板网</vt:lpstr>
      <vt:lpstr>  4.2.2  操作步骤 1．创建表格框架  </vt:lpstr>
      <vt:lpstr> 1. 创建表格框架 </vt:lpstr>
      <vt:lpstr> 2．输入表格内容 </vt:lpstr>
      <vt:lpstr>  3．修饰表格 </vt:lpstr>
      <vt:lpstr> 修饰表格 </vt:lpstr>
      <vt:lpstr>4．设置简历表表头</vt:lpstr>
      <vt:lpstr> 4.2.3  主要知识点 </vt:lpstr>
      <vt:lpstr> 2．表格内容的输入与编辑 </vt:lpstr>
      <vt:lpstr> 3．表格属性的设置 </vt:lpstr>
      <vt:lpstr>4．拆分、合并表格</vt:lpstr>
      <vt:lpstr>5. 表格自动套用格式</vt:lpstr>
      <vt:lpstr>6. 表格中数据计算</vt:lpstr>
      <vt:lpstr>7. 排序操作 </vt:lpstr>
      <vt:lpstr> 8.表格与文本互转 </vt:lpstr>
      <vt:lpstr> 4.3  利用Excel制作公司产品销售表格和图表 </vt:lpstr>
      <vt:lpstr>4.3.1  制作公司产品销售表格和图表实例 </vt:lpstr>
      <vt:lpstr>本实例中，主要解决如下问题</vt:lpstr>
      <vt:lpstr>4.3.2  操作步骤 </vt:lpstr>
      <vt:lpstr>图4-21 初步创建好的表格</vt:lpstr>
      <vt:lpstr>操作步骤</vt:lpstr>
      <vt:lpstr>操作步骤</vt:lpstr>
      <vt:lpstr>PowerPoint 演示文稿</vt:lpstr>
      <vt:lpstr>操作步骤</vt:lpstr>
      <vt:lpstr>PowerPoint 演示文稿</vt:lpstr>
      <vt:lpstr>PowerPoint 演示文稿</vt:lpstr>
      <vt:lpstr>图4-25    选择“平均值”</vt:lpstr>
      <vt:lpstr>PowerPoint 演示文稿</vt:lpstr>
      <vt:lpstr>操作步骤</vt:lpstr>
      <vt:lpstr>PowerPoint 演示文稿</vt:lpstr>
      <vt:lpstr>PowerPoint 演示文稿</vt:lpstr>
      <vt:lpstr>PowerPoint 演示文稿</vt:lpstr>
      <vt:lpstr>2．制作销售图表 </vt:lpstr>
      <vt:lpstr>PowerPoint 演示文稿</vt:lpstr>
      <vt:lpstr>PowerPoint 演示文稿</vt:lpstr>
      <vt:lpstr>PowerPoint 演示文稿</vt:lpstr>
      <vt:lpstr>PowerPoint 演示文稿</vt:lpstr>
      <vt:lpstr>PowerPoint 演示文稿</vt:lpstr>
      <vt:lpstr>和上面类似的方法，本例中其他需要修改的地方分别是：</vt:lpstr>
      <vt:lpstr>（2）制作销售饼图</vt:lpstr>
      <vt:lpstr>图4-37选择插入三维饼图 </vt:lpstr>
      <vt:lpstr> 图4-38  初步制作的三维饼图</vt:lpstr>
      <vt:lpstr>PowerPoint 演示文稿</vt:lpstr>
      <vt:lpstr>PowerPoint 演示文稿</vt:lpstr>
      <vt:lpstr>图4-41  设置饼图的三维旋转</vt:lpstr>
      <vt:lpstr> </vt:lpstr>
      <vt:lpstr>4.3.3  主要知识点 </vt:lpstr>
      <vt:lpstr>1．工作簿、工作表与单元格 </vt:lpstr>
      <vt:lpstr> 2．插入、删除、移动和隐藏工作表 </vt:lpstr>
      <vt:lpstr>PowerPoint 演示文稿</vt:lpstr>
      <vt:lpstr>PowerPoint 演示文稿</vt:lpstr>
      <vt:lpstr> 3．工作簿与工作表的保护 </vt:lpstr>
      <vt:lpstr>图4-44  “ 保护工作簿”对话框</vt:lpstr>
      <vt:lpstr>PowerPoint 演示文稿</vt:lpstr>
      <vt:lpstr>PowerPoint 演示文稿</vt:lpstr>
      <vt:lpstr>（2）保护工作表</vt:lpstr>
      <vt:lpstr>PowerPoint 演示文稿</vt:lpstr>
      <vt:lpstr>4．行高和列宽的调整 </vt:lpstr>
      <vt:lpstr>5．设置单元格格式 </vt:lpstr>
      <vt:lpstr>6．自动套用格式和样式 </vt:lpstr>
      <vt:lpstr>PowerPoint 演示文稿</vt:lpstr>
      <vt:lpstr>7．图表 </vt:lpstr>
      <vt:lpstr>PowerPoint 演示文稿</vt:lpstr>
      <vt:lpstr> </vt:lpstr>
      <vt:lpstr>图4-52  数据图表各个部分名称</vt:lpstr>
      <vt:lpstr>PowerPoint 演示文稿</vt:lpstr>
      <vt:lpstr>PowerPoint 演示文稿</vt:lpstr>
      <vt:lpstr>PowerPoint 演示文稿</vt:lpstr>
      <vt:lpstr>PowerPoint 演示文稿</vt:lpstr>
      <vt:lpstr> 4.4  利用Excel的函数制作员工档案工资管理表 </vt:lpstr>
      <vt:lpstr>4.4.1  工资管理实例 </vt:lpstr>
      <vt:lpstr>PowerPoint 演示文稿</vt:lpstr>
      <vt:lpstr>图4-56员工档案信息表</vt:lpstr>
      <vt:lpstr>PowerPoint 演示文稿</vt:lpstr>
      <vt:lpstr>图4-57 计算比率与标准表</vt:lpstr>
      <vt:lpstr>PowerPoint 演示文稿</vt:lpstr>
      <vt:lpstr>图4-58员工工资表</vt:lpstr>
      <vt:lpstr>图4-59  员工工资条</vt:lpstr>
      <vt:lpstr>在本实例中，主要解决以下问题：</vt:lpstr>
      <vt:lpstr>4.4.2  操作步骤 </vt:lpstr>
      <vt:lpstr>2．制作“主界面”工作表 </vt:lpstr>
      <vt:lpstr>图4-60“插入超链接”对话框</vt:lpstr>
      <vt:lpstr>3．制作“员工档案信息表”工作表 </vt:lpstr>
      <vt:lpstr>PowerPoint 演示文稿</vt:lpstr>
      <vt:lpstr>PowerPoint 演示文稿</vt:lpstr>
      <vt:lpstr>PowerPoint 演示文稿</vt:lpstr>
      <vt:lpstr>图4-65“出错警告”选项卡</vt:lpstr>
      <vt:lpstr>PowerPoint 演示文稿</vt:lpstr>
      <vt:lpstr>PowerPoint 演示文稿</vt:lpstr>
      <vt:lpstr>PowerPoint 演示文稿</vt:lpstr>
      <vt:lpstr>PowerPoint 演示文稿</vt:lpstr>
      <vt:lpstr>PowerPoint 演示文稿</vt:lpstr>
      <vt:lpstr>PowerPoint 演示文稿</vt:lpstr>
      <vt:lpstr>图4-70“边框”选项卡 </vt:lpstr>
      <vt:lpstr>4．创建“计算比率及标准”表 </vt:lpstr>
      <vt:lpstr>5．创建员工工资表 </vt:lpstr>
      <vt:lpstr>PowerPoint 演示文稿</vt:lpstr>
      <vt:lpstr>PowerPoint 演示文稿</vt:lpstr>
      <vt:lpstr>PowerPoint 演示文稿</vt:lpstr>
      <vt:lpstr>PowerPoint 演示文稿</vt:lpstr>
      <vt:lpstr>6．制作“员工工资条”工作表 </vt:lpstr>
      <vt:lpstr>PowerPoint 演示文稿</vt:lpstr>
      <vt:lpstr>图4-73 Visual Basic编辑器窗口</vt:lpstr>
      <vt:lpstr>在编辑器中输入如下所示的命令代码</vt:lpstr>
      <vt:lpstr>PowerPoint 演示文稿</vt:lpstr>
      <vt:lpstr>图4-74 在工作表上运行宏</vt:lpstr>
      <vt:lpstr>PowerPoint 演示文稿</vt:lpstr>
      <vt:lpstr>7．打印“员工工资条”工作表 </vt:lpstr>
      <vt:lpstr>PowerPoint 演示文稿</vt:lpstr>
      <vt:lpstr>PowerPoint 演示文稿</vt:lpstr>
      <vt:lpstr>4.4.3  主要知识点 </vt:lpstr>
      <vt:lpstr>1．公式与函数 </vt:lpstr>
      <vt:lpstr>Excel中常用的函数调用方法有4种： </vt:lpstr>
      <vt:lpstr>2．常用函数介绍 </vt:lpstr>
      <vt:lpstr>3．相对引用与绝对引用 </vt:lpstr>
      <vt:lpstr> 4．函数中跨工作表以及跨工作簿的单元格引用 </vt:lpstr>
      <vt:lpstr>PowerPoint 演示文稿</vt:lpstr>
      <vt:lpstr>5．Excel中公式出错的处理 </vt:lpstr>
      <vt:lpstr>6．分页和分页预览 </vt:lpstr>
      <vt:lpstr>图4-78  分布预览视图</vt:lpstr>
      <vt:lpstr>PowerPoint 演示文稿</vt:lpstr>
      <vt:lpstr>图4-79  插入分页符</vt:lpstr>
      <vt:lpstr>图4-80 在分页预览视图中查看分页符</vt:lpstr>
      <vt:lpstr>PowerPoint 演示文稿</vt:lpstr>
      <vt:lpstr>4-81重设所有分页符</vt:lpstr>
      <vt:lpstr>7．设置顶端标题行和打印选定区域 </vt:lpstr>
      <vt:lpstr>PowerPoint 演示文稿</vt:lpstr>
      <vt:lpstr>PowerPoint 演示文稿</vt:lpstr>
      <vt:lpstr>8．冻结窗格 </vt:lpstr>
      <vt:lpstr>图4-84  取消冻结窗格 </vt:lpstr>
      <vt:lpstr>本章小结 </vt:lpstr>
      <vt:lpstr>实训</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办公中表格的基本应用 </dc:title>
  <dc:creator>zhuoyue</dc:creator>
  <cp:lastModifiedBy>微软用户</cp:lastModifiedBy>
  <cp:revision>31</cp:revision>
  <dcterms:created xsi:type="dcterms:W3CDTF">2014-07-25T04:04:25Z</dcterms:created>
  <dcterms:modified xsi:type="dcterms:W3CDTF">2014-11-17T07:34:14Z</dcterms:modified>
</cp:coreProperties>
</file>