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2">
  <p:sldMasterIdLst>
    <p:sldMasterId id="2147483648" r:id="rId1"/>
    <p:sldMasterId id="2147483660" r:id="rId2"/>
    <p:sldMasterId id="2147483672" r:id="rId3"/>
    <p:sldMasterId id="2147483684" r:id="rId4"/>
  </p:sldMasterIdLst>
  <p:notesMasterIdLst>
    <p:notesMasterId r:id="rId28"/>
  </p:notesMasterIdLst>
  <p:sldIdLst>
    <p:sldId id="256" r:id="rId5"/>
    <p:sldId id="261" r:id="rId6"/>
    <p:sldId id="305" r:id="rId7"/>
    <p:sldId id="289" r:id="rId8"/>
    <p:sldId id="291" r:id="rId9"/>
    <p:sldId id="293" r:id="rId10"/>
    <p:sldId id="295" r:id="rId11"/>
    <p:sldId id="297" r:id="rId12"/>
    <p:sldId id="298" r:id="rId13"/>
    <p:sldId id="299" r:id="rId14"/>
    <p:sldId id="300" r:id="rId15"/>
    <p:sldId id="301" r:id="rId16"/>
    <p:sldId id="324" r:id="rId17"/>
    <p:sldId id="302" r:id="rId18"/>
    <p:sldId id="303" r:id="rId19"/>
    <p:sldId id="307" r:id="rId20"/>
    <p:sldId id="317" r:id="rId21"/>
    <p:sldId id="319" r:id="rId22"/>
    <p:sldId id="320" r:id="rId23"/>
    <p:sldId id="321" r:id="rId24"/>
    <p:sldId id="322" r:id="rId25"/>
    <p:sldId id="323" r:id="rId26"/>
    <p:sldId id="268" r:id="rId27"/>
  </p:sldIdLst>
  <p:sldSz cx="9144000" cy="6858000" type="screen4x3"/>
  <p:notesSz cx="6858000" cy="9144000"/>
  <p:custDataLst>
    <p:tags r:id="rId29"/>
  </p:custDataLst>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37F9"/>
    <a:srgbClr val="F2F2F2"/>
    <a:srgbClr val="858585"/>
    <a:srgbClr val="638EB1"/>
    <a:srgbClr val="595959"/>
    <a:srgbClr val="497193"/>
    <a:srgbClr val="33C6D6"/>
    <a:srgbClr val="0768AD"/>
    <a:srgbClr val="40404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4660"/>
  </p:normalViewPr>
  <p:slideViewPr>
    <p:cSldViewPr snapToGrid="0">
      <p:cViewPr>
        <p:scale>
          <a:sx n="96" d="100"/>
          <a:sy n="96" d="100"/>
        </p:scale>
        <p:origin x="-438" y="360"/>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48"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279B59-1C7A-48B4-B4AC-4C28C115E0A6}" type="doc">
      <dgm:prSet loTypeId="urn:microsoft.com/office/officeart/2005/8/layout/arrow4" loCatId="relationship" qsTypeId="urn:microsoft.com/office/officeart/2005/8/quickstyle/simple5" qsCatId="simple" csTypeId="urn:microsoft.com/office/officeart/2005/8/colors/colorful4" csCatId="colorful" phldr="1"/>
      <dgm:spPr/>
      <dgm:t>
        <a:bodyPr/>
        <a:lstStyle/>
        <a:p>
          <a:endParaRPr lang="zh-CN" altLang="en-US"/>
        </a:p>
      </dgm:t>
    </dgm:pt>
    <dgm:pt modelId="{DE6856A1-D952-4E44-AEE5-431B981E1A3E}">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顺序存储：</a:t>
          </a:r>
          <a:r>
            <a:rPr lang="zh-CN" sz="2000" dirty="0" smtClean="0">
              <a:solidFill>
                <a:srgbClr val="FF0000"/>
              </a:solidFill>
              <a:latin typeface="微软雅黑" panose="020B0503020204020204" pitchFamily="34" charset="-122"/>
              <a:ea typeface="微软雅黑" panose="020B0503020204020204" pitchFamily="34" charset="-122"/>
            </a:rPr>
            <a:t>逻辑上相邻的</a:t>
          </a:r>
          <a:r>
            <a:rPr lang="zh-CN" sz="2000" dirty="0" smtClean="0">
              <a:latin typeface="微软雅黑" panose="020B0503020204020204" pitchFamily="34" charset="-122"/>
              <a:ea typeface="微软雅黑" panose="020B0503020204020204" pitchFamily="34" charset="-122"/>
            </a:rPr>
            <a:t>结点存储在</a:t>
          </a:r>
          <a:r>
            <a:rPr lang="zh-CN" sz="2000" dirty="0" smtClean="0">
              <a:solidFill>
                <a:srgbClr val="FF0000"/>
              </a:solidFill>
              <a:latin typeface="微软雅黑" panose="020B0503020204020204" pitchFamily="34" charset="-122"/>
              <a:ea typeface="微软雅黑" panose="020B0503020204020204" pitchFamily="34" charset="-122"/>
            </a:rPr>
            <a:t>物理位置上相邻</a:t>
          </a:r>
          <a:r>
            <a:rPr lang="zh-CN" sz="2000" dirty="0" smtClean="0">
              <a:latin typeface="微软雅黑" panose="020B0503020204020204" pitchFamily="34" charset="-122"/>
              <a:ea typeface="微软雅黑" panose="020B0503020204020204" pitchFamily="34" charset="-122"/>
            </a:rPr>
            <a:t>的存储单元里</a:t>
          </a:r>
          <a:r>
            <a:rPr lang="en-US" altLang="zh-CN" sz="2000" dirty="0" smtClean="0">
              <a:latin typeface="微软雅黑" panose="020B0503020204020204" pitchFamily="34" charset="-122"/>
              <a:ea typeface="微软雅黑" panose="020B0503020204020204" pitchFamily="34" charset="-122"/>
            </a:rPr>
            <a:t>,</a:t>
          </a:r>
          <a:r>
            <a:rPr lang="zh-CN" sz="2000" dirty="0" smtClean="0">
              <a:latin typeface="微软雅黑" panose="020B0503020204020204" pitchFamily="34" charset="-122"/>
              <a:ea typeface="微软雅黑" panose="020B0503020204020204" pitchFamily="34" charset="-122"/>
            </a:rPr>
            <a:t>结点间的逻辑关系由存储单元的邻接关系来体现</a:t>
          </a:r>
          <a:r>
            <a:rPr lang="en-US" altLang="zh-CN" sz="2000" dirty="0" smtClean="0">
              <a:latin typeface="微软雅黑" panose="020B0503020204020204" pitchFamily="34" charset="-122"/>
              <a:ea typeface="微软雅黑" panose="020B0503020204020204" pitchFamily="34" charset="-122"/>
            </a:rPr>
            <a:t>.</a:t>
          </a:r>
          <a:r>
            <a:rPr lang="zh-CN" sz="2000" dirty="0" smtClean="0">
              <a:latin typeface="微软雅黑" panose="020B0503020204020204" pitchFamily="34" charset="-122"/>
              <a:ea typeface="微软雅黑" panose="020B0503020204020204" pitchFamily="34" charset="-122"/>
            </a:rPr>
            <a:t>借助于语言的</a:t>
          </a:r>
          <a:r>
            <a:rPr lang="zh-CN" sz="2000" dirty="0" smtClean="0">
              <a:solidFill>
                <a:srgbClr val="FF0000"/>
              </a:solidFill>
              <a:latin typeface="微软雅黑" panose="020B0503020204020204" pitchFamily="34" charset="-122"/>
              <a:ea typeface="微软雅黑" panose="020B0503020204020204" pitchFamily="34" charset="-122"/>
            </a:rPr>
            <a:t>数组</a:t>
          </a:r>
          <a:r>
            <a:rPr lang="zh-CN" sz="2000" dirty="0" smtClean="0">
              <a:latin typeface="微软雅黑" panose="020B0503020204020204" pitchFamily="34" charset="-122"/>
              <a:ea typeface="微软雅黑" panose="020B0503020204020204" pitchFamily="34" charset="-122"/>
            </a:rPr>
            <a:t>来</a:t>
          </a:r>
          <a:r>
            <a:rPr lang="zh-CN" altLang="en-US" sz="2000" dirty="0" smtClean="0">
              <a:latin typeface="微软雅黑" panose="020B0503020204020204" pitchFamily="34" charset="-122"/>
              <a:ea typeface="微软雅黑" panose="020B0503020204020204" pitchFamily="34" charset="-122"/>
            </a:rPr>
            <a:t>实现。</a:t>
          </a:r>
          <a:endParaRPr lang="zh-CN" altLang="en-US" sz="2000" dirty="0">
            <a:latin typeface="微软雅黑" panose="020B0503020204020204" pitchFamily="34" charset="-122"/>
            <a:ea typeface="微软雅黑" panose="020B0503020204020204" pitchFamily="34" charset="-122"/>
          </a:endParaRPr>
        </a:p>
      </dgm:t>
    </dgm:pt>
    <dgm:pt modelId="{40B026D8-B77F-4408-85F5-44DDE0A16608}" type="parTrans" cxnId="{286DB35E-01B1-45F5-9727-3B117BE34B62}">
      <dgm:prSet/>
      <dgm:spPr/>
      <dgm:t>
        <a:bodyPr/>
        <a:lstStyle/>
        <a:p>
          <a:endParaRPr lang="zh-CN" altLang="en-US"/>
        </a:p>
      </dgm:t>
    </dgm:pt>
    <dgm:pt modelId="{41ECEED0-BDBF-40CF-B8EE-6AFEBBFDE8AB}" type="sibTrans" cxnId="{286DB35E-01B1-45F5-9727-3B117BE34B62}">
      <dgm:prSet/>
      <dgm:spPr/>
      <dgm:t>
        <a:bodyPr/>
        <a:lstStyle/>
        <a:p>
          <a:endParaRPr lang="zh-CN" altLang="en-US"/>
        </a:p>
      </dgm:t>
    </dgm:pt>
    <dgm:pt modelId="{8743E799-8DD4-4EDE-8111-BBD27BA43478}">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链式存储：</a:t>
          </a:r>
          <a:r>
            <a:rPr lang="zh-CN" altLang="en-US" sz="2000" dirty="0" smtClean="0">
              <a:solidFill>
                <a:srgbClr val="FF0000"/>
              </a:solidFill>
              <a:latin typeface="微软雅黑" panose="020B0503020204020204" pitchFamily="34" charset="-122"/>
              <a:ea typeface="微软雅黑" panose="020B0503020204020204" pitchFamily="34" charset="-122"/>
            </a:rPr>
            <a:t>不要求逻辑</a:t>
          </a:r>
          <a:r>
            <a:rPr lang="zh-CN" altLang="en-US" sz="2000" dirty="0" smtClean="0">
              <a:latin typeface="微软雅黑" panose="020B0503020204020204" pitchFamily="34" charset="-122"/>
              <a:ea typeface="微软雅黑" panose="020B0503020204020204" pitchFamily="34" charset="-122"/>
            </a:rPr>
            <a:t>上相邻的结点物理上也相邻，结点间的逻辑关系是由附加的</a:t>
          </a:r>
          <a:r>
            <a:rPr lang="zh-CN" altLang="en-US" sz="2000" dirty="0" smtClean="0">
              <a:solidFill>
                <a:srgbClr val="FF0000"/>
              </a:solidFill>
              <a:latin typeface="微软雅黑" panose="020B0503020204020204" pitchFamily="34" charset="-122"/>
              <a:ea typeface="微软雅黑" panose="020B0503020204020204" pitchFamily="34" charset="-122"/>
            </a:rPr>
            <a:t>指针字段</a:t>
          </a:r>
          <a:r>
            <a:rPr lang="zh-CN" altLang="en-US" sz="2000" dirty="0" smtClean="0">
              <a:latin typeface="微软雅黑" panose="020B0503020204020204" pitchFamily="34" charset="-122"/>
              <a:ea typeface="微软雅黑" panose="020B0503020204020204" pitchFamily="34" charset="-122"/>
            </a:rPr>
            <a:t>表示的，在</a:t>
          </a:r>
          <a:r>
            <a:rPr lang="en-US" altLang="en-US" sz="2000" dirty="0" smtClean="0">
              <a:latin typeface="微软雅黑" panose="020B0503020204020204" pitchFamily="34" charset="-122"/>
              <a:ea typeface="微软雅黑" panose="020B0503020204020204" pitchFamily="34" charset="-122"/>
            </a:rPr>
            <a:t>java</a:t>
          </a:r>
          <a:r>
            <a:rPr lang="zh-CN" altLang="en-US" sz="2000" dirty="0" smtClean="0">
              <a:latin typeface="微软雅黑" panose="020B0503020204020204" pitchFamily="34" charset="-122"/>
              <a:ea typeface="微软雅黑" panose="020B0503020204020204" pitchFamily="34" charset="-122"/>
            </a:rPr>
            <a:t>中使用“对象引用”来实现指针。</a:t>
          </a:r>
          <a:endParaRPr lang="zh-CN" altLang="en-US" sz="2000" dirty="0">
            <a:latin typeface="微软雅黑" panose="020B0503020204020204" pitchFamily="34" charset="-122"/>
            <a:ea typeface="微软雅黑" panose="020B0503020204020204" pitchFamily="34" charset="-122"/>
          </a:endParaRPr>
        </a:p>
      </dgm:t>
    </dgm:pt>
    <dgm:pt modelId="{2FCE9B21-9AB4-443A-BA9A-0CB8B2444C43}" type="parTrans" cxnId="{48BD90AD-B49A-40A4-B806-8ED6C86698F4}">
      <dgm:prSet/>
      <dgm:spPr/>
      <dgm:t>
        <a:bodyPr/>
        <a:lstStyle/>
        <a:p>
          <a:endParaRPr lang="zh-CN" altLang="en-US"/>
        </a:p>
      </dgm:t>
    </dgm:pt>
    <dgm:pt modelId="{B3C89091-C5B8-42D3-B6F3-737038D256E8}" type="sibTrans" cxnId="{48BD90AD-B49A-40A4-B806-8ED6C86698F4}">
      <dgm:prSet/>
      <dgm:spPr/>
      <dgm:t>
        <a:bodyPr/>
        <a:lstStyle/>
        <a:p>
          <a:endParaRPr lang="zh-CN" altLang="en-US"/>
        </a:p>
      </dgm:t>
    </dgm:pt>
    <dgm:pt modelId="{1A1B32D9-78E7-4B1C-9B80-442FA1D170CC}" type="pres">
      <dgm:prSet presAssocID="{53279B59-1C7A-48B4-B4AC-4C28C115E0A6}" presName="compositeShape" presStyleCnt="0">
        <dgm:presLayoutVars>
          <dgm:chMax val="2"/>
          <dgm:dir/>
          <dgm:resizeHandles val="exact"/>
        </dgm:presLayoutVars>
      </dgm:prSet>
      <dgm:spPr/>
      <dgm:t>
        <a:bodyPr/>
        <a:lstStyle/>
        <a:p>
          <a:endParaRPr lang="zh-CN" altLang="en-US"/>
        </a:p>
      </dgm:t>
    </dgm:pt>
    <dgm:pt modelId="{75FB44DA-305D-4C95-BC98-2335C9058825}" type="pres">
      <dgm:prSet presAssocID="{DE6856A1-D952-4E44-AEE5-431B981E1A3E}" presName="upArrow" presStyleLbl="node1" presStyleIdx="0" presStyleCnt="2" custScaleX="38013"/>
      <dgm:spPr/>
    </dgm:pt>
    <dgm:pt modelId="{8281719D-AF7F-4A13-83D4-4C36CD1FEDFC}" type="pres">
      <dgm:prSet presAssocID="{DE6856A1-D952-4E44-AEE5-431B981E1A3E}" presName="upArrowText" presStyleLbl="revTx" presStyleIdx="0" presStyleCnt="2" custScaleX="143739" custLinFactNeighborX="4409">
        <dgm:presLayoutVars>
          <dgm:chMax val="0"/>
          <dgm:bulletEnabled val="1"/>
        </dgm:presLayoutVars>
      </dgm:prSet>
      <dgm:spPr/>
      <dgm:t>
        <a:bodyPr/>
        <a:lstStyle/>
        <a:p>
          <a:endParaRPr lang="zh-CN" altLang="en-US"/>
        </a:p>
      </dgm:t>
    </dgm:pt>
    <dgm:pt modelId="{4D03A7B7-9261-45DD-8403-CDE59C387036}" type="pres">
      <dgm:prSet presAssocID="{8743E799-8DD4-4EDE-8111-BBD27BA43478}" presName="downArrow" presStyleLbl="node1" presStyleIdx="1" presStyleCnt="2" custScaleX="51321" custLinFactNeighborX="-9126" custLinFactNeighborY="9171"/>
      <dgm:spPr/>
    </dgm:pt>
    <dgm:pt modelId="{5FA6CA16-CA44-4AA9-B082-74ED79511616}" type="pres">
      <dgm:prSet presAssocID="{8743E799-8DD4-4EDE-8111-BBD27BA43478}" presName="downArrowText" presStyleLbl="revTx" presStyleIdx="1" presStyleCnt="2" custScaleX="135723" custLinFactNeighborX="-7188" custLinFactNeighborY="-2214">
        <dgm:presLayoutVars>
          <dgm:chMax val="0"/>
          <dgm:bulletEnabled val="1"/>
        </dgm:presLayoutVars>
      </dgm:prSet>
      <dgm:spPr/>
      <dgm:t>
        <a:bodyPr/>
        <a:lstStyle/>
        <a:p>
          <a:endParaRPr lang="zh-CN" altLang="en-US"/>
        </a:p>
      </dgm:t>
    </dgm:pt>
  </dgm:ptLst>
  <dgm:cxnLst>
    <dgm:cxn modelId="{7F22C22C-C9FE-4FF8-8CCB-0228482E2E10}" type="presOf" srcId="{8743E799-8DD4-4EDE-8111-BBD27BA43478}" destId="{5FA6CA16-CA44-4AA9-B082-74ED79511616}" srcOrd="0" destOrd="0" presId="urn:microsoft.com/office/officeart/2005/8/layout/arrow4"/>
    <dgm:cxn modelId="{48BD90AD-B49A-40A4-B806-8ED6C86698F4}" srcId="{53279B59-1C7A-48B4-B4AC-4C28C115E0A6}" destId="{8743E799-8DD4-4EDE-8111-BBD27BA43478}" srcOrd="1" destOrd="0" parTransId="{2FCE9B21-9AB4-443A-BA9A-0CB8B2444C43}" sibTransId="{B3C89091-C5B8-42D3-B6F3-737038D256E8}"/>
    <dgm:cxn modelId="{0126B030-09EA-4D54-8AFD-0E41668D7D5F}" type="presOf" srcId="{DE6856A1-D952-4E44-AEE5-431B981E1A3E}" destId="{8281719D-AF7F-4A13-83D4-4C36CD1FEDFC}" srcOrd="0" destOrd="0" presId="urn:microsoft.com/office/officeart/2005/8/layout/arrow4"/>
    <dgm:cxn modelId="{286DB35E-01B1-45F5-9727-3B117BE34B62}" srcId="{53279B59-1C7A-48B4-B4AC-4C28C115E0A6}" destId="{DE6856A1-D952-4E44-AEE5-431B981E1A3E}" srcOrd="0" destOrd="0" parTransId="{40B026D8-B77F-4408-85F5-44DDE0A16608}" sibTransId="{41ECEED0-BDBF-40CF-B8EE-6AFEBBFDE8AB}"/>
    <dgm:cxn modelId="{AFF29D4C-F34F-46E1-ADCB-CF99218D2C8D}" type="presOf" srcId="{53279B59-1C7A-48B4-B4AC-4C28C115E0A6}" destId="{1A1B32D9-78E7-4B1C-9B80-442FA1D170CC}" srcOrd="0" destOrd="0" presId="urn:microsoft.com/office/officeart/2005/8/layout/arrow4"/>
    <dgm:cxn modelId="{AF99EE47-AE30-47C2-951E-D273D39FFBE4}" type="presParOf" srcId="{1A1B32D9-78E7-4B1C-9B80-442FA1D170CC}" destId="{75FB44DA-305D-4C95-BC98-2335C9058825}" srcOrd="0" destOrd="0" presId="urn:microsoft.com/office/officeart/2005/8/layout/arrow4"/>
    <dgm:cxn modelId="{9DF59679-7127-4B08-9127-59649D710032}" type="presParOf" srcId="{1A1B32D9-78E7-4B1C-9B80-442FA1D170CC}" destId="{8281719D-AF7F-4A13-83D4-4C36CD1FEDFC}" srcOrd="1" destOrd="0" presId="urn:microsoft.com/office/officeart/2005/8/layout/arrow4"/>
    <dgm:cxn modelId="{113FCA45-0E05-43F0-88F2-C93987BDC62E}" type="presParOf" srcId="{1A1B32D9-78E7-4B1C-9B80-442FA1D170CC}" destId="{4D03A7B7-9261-45DD-8403-CDE59C387036}" srcOrd="2" destOrd="0" presId="urn:microsoft.com/office/officeart/2005/8/layout/arrow4"/>
    <dgm:cxn modelId="{A0EF1574-29DA-4B01-AC19-A06DC8EF40E6}" type="presParOf" srcId="{1A1B32D9-78E7-4B1C-9B80-442FA1D170CC}" destId="{5FA6CA16-CA44-4AA9-B082-74ED79511616}" srcOrd="3" destOrd="0" presId="urn:microsoft.com/office/officeart/2005/8/layout/arrow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349F0F-FDC0-406F-BA69-086A303F0199}" type="doc">
      <dgm:prSet loTypeId="urn:microsoft.com/office/officeart/2005/8/layout/equation1" loCatId="process" qsTypeId="urn:microsoft.com/office/officeart/2005/8/quickstyle/3d4" qsCatId="3D" csTypeId="urn:microsoft.com/office/officeart/2005/8/colors/accent1_2" csCatId="accent1" phldr="1"/>
      <dgm:spPr/>
    </dgm:pt>
    <dgm:pt modelId="{F341688D-7D14-44AE-998A-8296677E1F60}">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输入数据</a:t>
          </a:r>
          <a:r>
            <a:rPr lang="zh-CN" altLang="en-US" sz="2000" b="0" dirty="0" smtClean="0">
              <a:latin typeface="微软雅黑" panose="020B0503020204020204" pitchFamily="34" charset="-122"/>
              <a:ea typeface="微软雅黑" panose="020B0503020204020204" pitchFamily="34" charset="-122"/>
            </a:rPr>
            <a:t>所占空间</a:t>
          </a:r>
          <a:endParaRPr lang="zh-CN" altLang="en-US" sz="2000" dirty="0">
            <a:latin typeface="微软雅黑" panose="020B0503020204020204" pitchFamily="34" charset="-122"/>
            <a:ea typeface="微软雅黑" panose="020B0503020204020204" pitchFamily="34" charset="-122"/>
          </a:endParaRPr>
        </a:p>
      </dgm:t>
    </dgm:pt>
    <dgm:pt modelId="{64C2C872-308E-4891-BEAB-856977543B8F}" type="parTrans" cxnId="{FBD45067-EE97-405E-AC4F-E194E78DF1BD}">
      <dgm:prSet/>
      <dgm:spPr/>
      <dgm:t>
        <a:bodyPr/>
        <a:lstStyle/>
        <a:p>
          <a:endParaRPr lang="zh-CN" altLang="en-US"/>
        </a:p>
      </dgm:t>
    </dgm:pt>
    <dgm:pt modelId="{F6D5A274-A9E9-4EF2-977B-E0C3BFB3B2B2}" type="sibTrans" cxnId="{FBD45067-EE97-405E-AC4F-E194E78DF1BD}">
      <dgm:prSet custT="1"/>
      <dgm:spPr/>
      <dgm:t>
        <a:bodyPr/>
        <a:lstStyle/>
        <a:p>
          <a:endParaRPr lang="zh-CN" altLang="en-US" sz="2000">
            <a:latin typeface="微软雅黑" panose="020B0503020204020204" pitchFamily="34" charset="-122"/>
            <a:ea typeface="微软雅黑" panose="020B0503020204020204" pitchFamily="34" charset="-122"/>
          </a:endParaRPr>
        </a:p>
      </dgm:t>
    </dgm:pt>
    <dgm:pt modelId="{CB5378C8-8BCF-4B9F-A6AD-B9D5C09FD570}">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程序本身</a:t>
          </a:r>
          <a:r>
            <a:rPr lang="zh-CN" altLang="en-US" sz="2000" b="0" dirty="0" smtClean="0">
              <a:latin typeface="微软雅黑" panose="020B0503020204020204" pitchFamily="34" charset="-122"/>
              <a:ea typeface="微软雅黑" panose="020B0503020204020204" pitchFamily="34" charset="-122"/>
            </a:rPr>
            <a:t>所占空间</a:t>
          </a:r>
          <a:endParaRPr lang="zh-CN" altLang="en-US" sz="2000" dirty="0">
            <a:latin typeface="微软雅黑" panose="020B0503020204020204" pitchFamily="34" charset="-122"/>
            <a:ea typeface="微软雅黑" panose="020B0503020204020204" pitchFamily="34" charset="-122"/>
          </a:endParaRPr>
        </a:p>
      </dgm:t>
    </dgm:pt>
    <dgm:pt modelId="{E7005827-7C8F-4E2A-A2AB-27D48C477AD9}" type="parTrans" cxnId="{67F48509-D858-4805-A11D-41BD5C460871}">
      <dgm:prSet/>
      <dgm:spPr/>
      <dgm:t>
        <a:bodyPr/>
        <a:lstStyle/>
        <a:p>
          <a:endParaRPr lang="zh-CN" altLang="en-US"/>
        </a:p>
      </dgm:t>
    </dgm:pt>
    <dgm:pt modelId="{BB92CB53-7DBE-4713-A85E-E7657CA91A5D}" type="sibTrans" cxnId="{67F48509-D858-4805-A11D-41BD5C460871}">
      <dgm:prSet custT="1"/>
      <dgm:spPr/>
      <dgm:t>
        <a:bodyPr/>
        <a:lstStyle/>
        <a:p>
          <a:endParaRPr lang="zh-CN" altLang="en-US" sz="2000">
            <a:latin typeface="微软雅黑" panose="020B0503020204020204" pitchFamily="34" charset="-122"/>
            <a:ea typeface="微软雅黑" panose="020B0503020204020204" pitchFamily="34" charset="-122"/>
          </a:endParaRPr>
        </a:p>
      </dgm:t>
    </dgm:pt>
    <dgm:pt modelId="{C58D3198-9CA8-4082-940C-E96A7744EFA2}">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辅助变量</a:t>
          </a:r>
          <a:r>
            <a:rPr lang="zh-CN" altLang="en-US" sz="2000" b="0" dirty="0" smtClean="0">
              <a:latin typeface="微软雅黑" panose="020B0503020204020204" pitchFamily="34" charset="-122"/>
              <a:ea typeface="微软雅黑" panose="020B0503020204020204" pitchFamily="34" charset="-122"/>
            </a:rPr>
            <a:t>所占空间</a:t>
          </a:r>
          <a:endParaRPr lang="zh-CN" altLang="en-US" sz="2000" dirty="0">
            <a:latin typeface="微软雅黑" panose="020B0503020204020204" pitchFamily="34" charset="-122"/>
            <a:ea typeface="微软雅黑" panose="020B0503020204020204" pitchFamily="34" charset="-122"/>
          </a:endParaRPr>
        </a:p>
      </dgm:t>
    </dgm:pt>
    <dgm:pt modelId="{CE478C3F-CB07-4E7B-8CB1-E11D13AA7CFB}" type="parTrans" cxnId="{EAFA9851-EF42-4799-881E-F33C4BA9456F}">
      <dgm:prSet/>
      <dgm:spPr/>
      <dgm:t>
        <a:bodyPr/>
        <a:lstStyle/>
        <a:p>
          <a:endParaRPr lang="zh-CN" altLang="en-US"/>
        </a:p>
      </dgm:t>
    </dgm:pt>
    <dgm:pt modelId="{70B2A08B-AE92-4BEC-85FC-F87C939086CB}" type="sibTrans" cxnId="{EAFA9851-EF42-4799-881E-F33C4BA9456F}">
      <dgm:prSet custT="1"/>
      <dgm:spPr/>
      <dgm:t>
        <a:bodyPr/>
        <a:lstStyle/>
        <a:p>
          <a:endParaRPr lang="zh-CN" altLang="en-US" sz="2000">
            <a:latin typeface="微软雅黑" panose="020B0503020204020204" pitchFamily="34" charset="-122"/>
            <a:ea typeface="微软雅黑" panose="020B0503020204020204" pitchFamily="34" charset="-122"/>
          </a:endParaRPr>
        </a:p>
      </dgm:t>
    </dgm:pt>
    <dgm:pt modelId="{85546D38-3D3E-41E4-B9AC-E2DCFF405905}">
      <dgm:prSet phldrT="[文本]" custT="1"/>
      <dgm:spPr/>
      <dgm:t>
        <a:bodyPr/>
        <a:lstStyle/>
        <a:p>
          <a:r>
            <a:rPr lang="zh-CN" altLang="en-US" sz="2000" dirty="0" smtClean="0">
              <a:latin typeface="微软雅黑" panose="020B0503020204020204" pitchFamily="34" charset="-122"/>
              <a:ea typeface="微软雅黑" panose="020B0503020204020204" pitchFamily="34" charset="-122"/>
            </a:rPr>
            <a:t>算法的</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存储量</a:t>
          </a:r>
          <a:endParaRPr lang="zh-CN" altLang="en-US" sz="2000" dirty="0">
            <a:latin typeface="微软雅黑" panose="020B0503020204020204" pitchFamily="34" charset="-122"/>
            <a:ea typeface="微软雅黑" panose="020B0503020204020204" pitchFamily="34" charset="-122"/>
          </a:endParaRPr>
        </a:p>
      </dgm:t>
    </dgm:pt>
    <dgm:pt modelId="{51159C37-E07B-4353-A1E2-D2CCACB250C6}" type="parTrans" cxnId="{DD9C125B-8105-42C2-A578-683FE272AB75}">
      <dgm:prSet/>
      <dgm:spPr/>
      <dgm:t>
        <a:bodyPr/>
        <a:lstStyle/>
        <a:p>
          <a:endParaRPr lang="zh-CN" altLang="en-US"/>
        </a:p>
      </dgm:t>
    </dgm:pt>
    <dgm:pt modelId="{3C7E5DC4-60C9-4370-87C4-3AD5BB923670}" type="sibTrans" cxnId="{DD9C125B-8105-42C2-A578-683FE272AB75}">
      <dgm:prSet/>
      <dgm:spPr/>
      <dgm:t>
        <a:bodyPr/>
        <a:lstStyle/>
        <a:p>
          <a:endParaRPr lang="zh-CN" altLang="en-US"/>
        </a:p>
      </dgm:t>
    </dgm:pt>
    <dgm:pt modelId="{204435B8-1098-4D88-9F67-07D037F1B8CD}" type="pres">
      <dgm:prSet presAssocID="{CA349F0F-FDC0-406F-BA69-086A303F0199}" presName="linearFlow" presStyleCnt="0">
        <dgm:presLayoutVars>
          <dgm:dir/>
          <dgm:resizeHandles val="exact"/>
        </dgm:presLayoutVars>
      </dgm:prSet>
      <dgm:spPr/>
    </dgm:pt>
    <dgm:pt modelId="{0C1898C8-542D-4CFD-87B6-FF646D0040EB}" type="pres">
      <dgm:prSet presAssocID="{F341688D-7D14-44AE-998A-8296677E1F60}" presName="node" presStyleLbl="node1" presStyleIdx="0" presStyleCnt="4" custScaleX="172131" custScaleY="163881">
        <dgm:presLayoutVars>
          <dgm:bulletEnabled val="1"/>
        </dgm:presLayoutVars>
      </dgm:prSet>
      <dgm:spPr/>
      <dgm:t>
        <a:bodyPr/>
        <a:lstStyle/>
        <a:p>
          <a:endParaRPr lang="zh-CN" altLang="en-US"/>
        </a:p>
      </dgm:t>
    </dgm:pt>
    <dgm:pt modelId="{C0272838-2AD9-451C-8EC2-9A29516FB363}" type="pres">
      <dgm:prSet presAssocID="{F6D5A274-A9E9-4EF2-977B-E0C3BFB3B2B2}" presName="spacerL" presStyleCnt="0"/>
      <dgm:spPr/>
    </dgm:pt>
    <dgm:pt modelId="{4783E3BF-FC90-468B-BBBB-2BF6D0520703}" type="pres">
      <dgm:prSet presAssocID="{F6D5A274-A9E9-4EF2-977B-E0C3BFB3B2B2}" presName="sibTrans" presStyleLbl="sibTrans2D1" presStyleIdx="0" presStyleCnt="3"/>
      <dgm:spPr/>
      <dgm:t>
        <a:bodyPr/>
        <a:lstStyle/>
        <a:p>
          <a:endParaRPr lang="zh-CN" altLang="en-US"/>
        </a:p>
      </dgm:t>
    </dgm:pt>
    <dgm:pt modelId="{D3AFD6DF-ED80-4818-916E-8C878E5D35F2}" type="pres">
      <dgm:prSet presAssocID="{F6D5A274-A9E9-4EF2-977B-E0C3BFB3B2B2}" presName="spacerR" presStyleCnt="0"/>
      <dgm:spPr/>
    </dgm:pt>
    <dgm:pt modelId="{444E4E12-6B97-43B2-BD2B-2FBEFCC80146}" type="pres">
      <dgm:prSet presAssocID="{CB5378C8-8BCF-4B9F-A6AD-B9D5C09FD570}" presName="node" presStyleLbl="node1" presStyleIdx="1" presStyleCnt="4" custScaleX="172271" custScaleY="163318">
        <dgm:presLayoutVars>
          <dgm:bulletEnabled val="1"/>
        </dgm:presLayoutVars>
      </dgm:prSet>
      <dgm:spPr/>
      <dgm:t>
        <a:bodyPr/>
        <a:lstStyle/>
        <a:p>
          <a:endParaRPr lang="zh-CN" altLang="en-US"/>
        </a:p>
      </dgm:t>
    </dgm:pt>
    <dgm:pt modelId="{83665AD2-B87E-4845-8368-D1541B560802}" type="pres">
      <dgm:prSet presAssocID="{BB92CB53-7DBE-4713-A85E-E7657CA91A5D}" presName="spacerL" presStyleCnt="0"/>
      <dgm:spPr/>
    </dgm:pt>
    <dgm:pt modelId="{9DCBA32F-03F7-4DA6-87F8-50ED36C870D8}" type="pres">
      <dgm:prSet presAssocID="{BB92CB53-7DBE-4713-A85E-E7657CA91A5D}" presName="sibTrans" presStyleLbl="sibTrans2D1" presStyleIdx="1" presStyleCnt="3"/>
      <dgm:spPr/>
      <dgm:t>
        <a:bodyPr/>
        <a:lstStyle/>
        <a:p>
          <a:endParaRPr lang="zh-CN" altLang="en-US"/>
        </a:p>
      </dgm:t>
    </dgm:pt>
    <dgm:pt modelId="{31E526AB-387A-400C-9D0D-3786AA96D559}" type="pres">
      <dgm:prSet presAssocID="{BB92CB53-7DBE-4713-A85E-E7657CA91A5D}" presName="spacerR" presStyleCnt="0"/>
      <dgm:spPr/>
    </dgm:pt>
    <dgm:pt modelId="{831CFA48-D23C-4156-991E-3CDA680B595F}" type="pres">
      <dgm:prSet presAssocID="{C58D3198-9CA8-4082-940C-E96A7744EFA2}" presName="node" presStyleLbl="node1" presStyleIdx="2" presStyleCnt="4" custScaleX="163019" custScaleY="165258">
        <dgm:presLayoutVars>
          <dgm:bulletEnabled val="1"/>
        </dgm:presLayoutVars>
      </dgm:prSet>
      <dgm:spPr/>
      <dgm:t>
        <a:bodyPr/>
        <a:lstStyle/>
        <a:p>
          <a:endParaRPr lang="zh-CN" altLang="en-US"/>
        </a:p>
      </dgm:t>
    </dgm:pt>
    <dgm:pt modelId="{3556EFB1-EE38-4D98-AC9C-8BBC3CDC7934}" type="pres">
      <dgm:prSet presAssocID="{70B2A08B-AE92-4BEC-85FC-F87C939086CB}" presName="spacerL" presStyleCnt="0"/>
      <dgm:spPr/>
    </dgm:pt>
    <dgm:pt modelId="{94D4282A-EC94-4E49-A45D-65D56111A7D9}" type="pres">
      <dgm:prSet presAssocID="{70B2A08B-AE92-4BEC-85FC-F87C939086CB}" presName="sibTrans" presStyleLbl="sibTrans2D1" presStyleIdx="2" presStyleCnt="3"/>
      <dgm:spPr/>
      <dgm:t>
        <a:bodyPr/>
        <a:lstStyle/>
        <a:p>
          <a:endParaRPr lang="zh-CN" altLang="en-US"/>
        </a:p>
      </dgm:t>
    </dgm:pt>
    <dgm:pt modelId="{A09107B1-35F5-40D3-B8B3-174152AE70BA}" type="pres">
      <dgm:prSet presAssocID="{70B2A08B-AE92-4BEC-85FC-F87C939086CB}" presName="spacerR" presStyleCnt="0"/>
      <dgm:spPr/>
    </dgm:pt>
    <dgm:pt modelId="{87439E16-A81C-48C6-8E17-5213E4B3656C}" type="pres">
      <dgm:prSet presAssocID="{85546D38-3D3E-41E4-B9AC-E2DCFF405905}" presName="node" presStyleLbl="node1" presStyleIdx="3" presStyleCnt="4" custScaleX="207511" custScaleY="174253">
        <dgm:presLayoutVars>
          <dgm:bulletEnabled val="1"/>
        </dgm:presLayoutVars>
      </dgm:prSet>
      <dgm:spPr/>
      <dgm:t>
        <a:bodyPr/>
        <a:lstStyle/>
        <a:p>
          <a:endParaRPr lang="zh-CN" altLang="en-US"/>
        </a:p>
      </dgm:t>
    </dgm:pt>
  </dgm:ptLst>
  <dgm:cxnLst>
    <dgm:cxn modelId="{FBD45067-EE97-405E-AC4F-E194E78DF1BD}" srcId="{CA349F0F-FDC0-406F-BA69-086A303F0199}" destId="{F341688D-7D14-44AE-998A-8296677E1F60}" srcOrd="0" destOrd="0" parTransId="{64C2C872-308E-4891-BEAB-856977543B8F}" sibTransId="{F6D5A274-A9E9-4EF2-977B-E0C3BFB3B2B2}"/>
    <dgm:cxn modelId="{EAFA9851-EF42-4799-881E-F33C4BA9456F}" srcId="{CA349F0F-FDC0-406F-BA69-086A303F0199}" destId="{C58D3198-9CA8-4082-940C-E96A7744EFA2}" srcOrd="2" destOrd="0" parTransId="{CE478C3F-CB07-4E7B-8CB1-E11D13AA7CFB}" sibTransId="{70B2A08B-AE92-4BEC-85FC-F87C939086CB}"/>
    <dgm:cxn modelId="{FDC35FBF-C689-4B1F-BE71-152005FE7B05}" type="presOf" srcId="{70B2A08B-AE92-4BEC-85FC-F87C939086CB}" destId="{94D4282A-EC94-4E49-A45D-65D56111A7D9}" srcOrd="0" destOrd="0" presId="urn:microsoft.com/office/officeart/2005/8/layout/equation1"/>
    <dgm:cxn modelId="{0058BC6F-EA6C-45CF-A39C-5B732CE928F8}" type="presOf" srcId="{C58D3198-9CA8-4082-940C-E96A7744EFA2}" destId="{831CFA48-D23C-4156-991E-3CDA680B595F}" srcOrd="0" destOrd="0" presId="urn:microsoft.com/office/officeart/2005/8/layout/equation1"/>
    <dgm:cxn modelId="{D5C03B64-440F-4688-A948-AD7980E7D9D0}" type="presOf" srcId="{BB92CB53-7DBE-4713-A85E-E7657CA91A5D}" destId="{9DCBA32F-03F7-4DA6-87F8-50ED36C870D8}" srcOrd="0" destOrd="0" presId="urn:microsoft.com/office/officeart/2005/8/layout/equation1"/>
    <dgm:cxn modelId="{E6F3DDC9-0C1A-4BF0-B266-D64D3B54066C}" type="presOf" srcId="{CA349F0F-FDC0-406F-BA69-086A303F0199}" destId="{204435B8-1098-4D88-9F67-07D037F1B8CD}" srcOrd="0" destOrd="0" presId="urn:microsoft.com/office/officeart/2005/8/layout/equation1"/>
    <dgm:cxn modelId="{DD9C125B-8105-42C2-A578-683FE272AB75}" srcId="{CA349F0F-FDC0-406F-BA69-086A303F0199}" destId="{85546D38-3D3E-41E4-B9AC-E2DCFF405905}" srcOrd="3" destOrd="0" parTransId="{51159C37-E07B-4353-A1E2-D2CCACB250C6}" sibTransId="{3C7E5DC4-60C9-4370-87C4-3AD5BB923670}"/>
    <dgm:cxn modelId="{3E2EEF9D-0023-4F06-8B20-9DA49C9574EF}" type="presOf" srcId="{F341688D-7D14-44AE-998A-8296677E1F60}" destId="{0C1898C8-542D-4CFD-87B6-FF646D0040EB}" srcOrd="0" destOrd="0" presId="urn:microsoft.com/office/officeart/2005/8/layout/equation1"/>
    <dgm:cxn modelId="{5B8D79E8-8491-4522-B600-BA8A53EB1C51}" type="presOf" srcId="{85546D38-3D3E-41E4-B9AC-E2DCFF405905}" destId="{87439E16-A81C-48C6-8E17-5213E4B3656C}" srcOrd="0" destOrd="0" presId="urn:microsoft.com/office/officeart/2005/8/layout/equation1"/>
    <dgm:cxn modelId="{14D06880-BC6F-4DFF-842C-882A6894E832}" type="presOf" srcId="{CB5378C8-8BCF-4B9F-A6AD-B9D5C09FD570}" destId="{444E4E12-6B97-43B2-BD2B-2FBEFCC80146}" srcOrd="0" destOrd="0" presId="urn:microsoft.com/office/officeart/2005/8/layout/equation1"/>
    <dgm:cxn modelId="{45CA06E3-CC00-4B1E-844D-88EC87CEC998}" type="presOf" srcId="{F6D5A274-A9E9-4EF2-977B-E0C3BFB3B2B2}" destId="{4783E3BF-FC90-468B-BBBB-2BF6D0520703}" srcOrd="0" destOrd="0" presId="urn:microsoft.com/office/officeart/2005/8/layout/equation1"/>
    <dgm:cxn modelId="{67F48509-D858-4805-A11D-41BD5C460871}" srcId="{CA349F0F-FDC0-406F-BA69-086A303F0199}" destId="{CB5378C8-8BCF-4B9F-A6AD-B9D5C09FD570}" srcOrd="1" destOrd="0" parTransId="{E7005827-7C8F-4E2A-A2AB-27D48C477AD9}" sibTransId="{BB92CB53-7DBE-4713-A85E-E7657CA91A5D}"/>
    <dgm:cxn modelId="{231FE337-C776-474A-8443-355E9AD9B034}" type="presParOf" srcId="{204435B8-1098-4D88-9F67-07D037F1B8CD}" destId="{0C1898C8-542D-4CFD-87B6-FF646D0040EB}" srcOrd="0" destOrd="0" presId="urn:microsoft.com/office/officeart/2005/8/layout/equation1"/>
    <dgm:cxn modelId="{3EF7FCA3-71F1-49B5-AB89-818D09952E13}" type="presParOf" srcId="{204435B8-1098-4D88-9F67-07D037F1B8CD}" destId="{C0272838-2AD9-451C-8EC2-9A29516FB363}" srcOrd="1" destOrd="0" presId="urn:microsoft.com/office/officeart/2005/8/layout/equation1"/>
    <dgm:cxn modelId="{28F9F659-2358-4468-AD62-AF552B593BED}" type="presParOf" srcId="{204435B8-1098-4D88-9F67-07D037F1B8CD}" destId="{4783E3BF-FC90-468B-BBBB-2BF6D0520703}" srcOrd="2" destOrd="0" presId="urn:microsoft.com/office/officeart/2005/8/layout/equation1"/>
    <dgm:cxn modelId="{3353FCE7-CE58-4312-8D84-F318DA403462}" type="presParOf" srcId="{204435B8-1098-4D88-9F67-07D037F1B8CD}" destId="{D3AFD6DF-ED80-4818-916E-8C878E5D35F2}" srcOrd="3" destOrd="0" presId="urn:microsoft.com/office/officeart/2005/8/layout/equation1"/>
    <dgm:cxn modelId="{16E013A0-6496-4BAA-8E8E-A62FA6C595BB}" type="presParOf" srcId="{204435B8-1098-4D88-9F67-07D037F1B8CD}" destId="{444E4E12-6B97-43B2-BD2B-2FBEFCC80146}" srcOrd="4" destOrd="0" presId="urn:microsoft.com/office/officeart/2005/8/layout/equation1"/>
    <dgm:cxn modelId="{B7A1DE27-AD6F-49A8-A46F-D7CF059EB3F8}" type="presParOf" srcId="{204435B8-1098-4D88-9F67-07D037F1B8CD}" destId="{83665AD2-B87E-4845-8368-D1541B560802}" srcOrd="5" destOrd="0" presId="urn:microsoft.com/office/officeart/2005/8/layout/equation1"/>
    <dgm:cxn modelId="{BC0F73F9-9AC7-491C-AD93-F4EF9EDD5AB5}" type="presParOf" srcId="{204435B8-1098-4D88-9F67-07D037F1B8CD}" destId="{9DCBA32F-03F7-4DA6-87F8-50ED36C870D8}" srcOrd="6" destOrd="0" presId="urn:microsoft.com/office/officeart/2005/8/layout/equation1"/>
    <dgm:cxn modelId="{C4A4C6DB-FA0D-412A-86C6-12B6954DB687}" type="presParOf" srcId="{204435B8-1098-4D88-9F67-07D037F1B8CD}" destId="{31E526AB-387A-400C-9D0D-3786AA96D559}" srcOrd="7" destOrd="0" presId="urn:microsoft.com/office/officeart/2005/8/layout/equation1"/>
    <dgm:cxn modelId="{31915696-C246-47DB-BFF5-7626A3A5FDE6}" type="presParOf" srcId="{204435B8-1098-4D88-9F67-07D037F1B8CD}" destId="{831CFA48-D23C-4156-991E-3CDA680B595F}" srcOrd="8" destOrd="0" presId="urn:microsoft.com/office/officeart/2005/8/layout/equation1"/>
    <dgm:cxn modelId="{0DD61928-2F96-41DF-9352-1B9FD4DA70AB}" type="presParOf" srcId="{204435B8-1098-4D88-9F67-07D037F1B8CD}" destId="{3556EFB1-EE38-4D98-AC9C-8BBC3CDC7934}" srcOrd="9" destOrd="0" presId="urn:microsoft.com/office/officeart/2005/8/layout/equation1"/>
    <dgm:cxn modelId="{27CF244A-664D-41DB-A76D-F60612F867DA}" type="presParOf" srcId="{204435B8-1098-4D88-9F67-07D037F1B8CD}" destId="{94D4282A-EC94-4E49-A45D-65D56111A7D9}" srcOrd="10" destOrd="0" presId="urn:microsoft.com/office/officeart/2005/8/layout/equation1"/>
    <dgm:cxn modelId="{7164B6B5-B1E1-47EC-8B02-EFB459D46E5F}" type="presParOf" srcId="{204435B8-1098-4D88-9F67-07D037F1B8CD}" destId="{A09107B1-35F5-40D3-B8B3-174152AE70BA}" srcOrd="11" destOrd="0" presId="urn:microsoft.com/office/officeart/2005/8/layout/equation1"/>
    <dgm:cxn modelId="{EF00A789-D2D5-4463-AA02-AF959CCB5194}" type="presParOf" srcId="{204435B8-1098-4D88-9F67-07D037F1B8CD}" destId="{87439E16-A81C-48C6-8E17-5213E4B3656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5FB44DA-305D-4C95-BC98-2335C9058825}">
      <dsp:nvSpPr>
        <dsp:cNvPr id="0" name=""/>
        <dsp:cNvSpPr/>
      </dsp:nvSpPr>
      <dsp:spPr>
        <a:xfrm>
          <a:off x="12907" y="0"/>
          <a:ext cx="965433" cy="1950720"/>
        </a:xfrm>
        <a:prstGeom prst="upArrow">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281719D-AF7F-4A13-83D4-4C36CD1FEDFC}">
      <dsp:nvSpPr>
        <dsp:cNvPr id="0" name=""/>
        <dsp:cNvSpPr/>
      </dsp:nvSpPr>
      <dsp:spPr>
        <a:xfrm>
          <a:off x="1089164" y="0"/>
          <a:ext cx="6194966"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顺序存储：</a:t>
          </a:r>
          <a:r>
            <a:rPr lang="zh-CN" sz="2000" kern="1200" dirty="0" smtClean="0">
              <a:solidFill>
                <a:srgbClr val="FF0000"/>
              </a:solidFill>
              <a:latin typeface="微软雅黑" panose="020B0503020204020204" pitchFamily="34" charset="-122"/>
              <a:ea typeface="微软雅黑" panose="020B0503020204020204" pitchFamily="34" charset="-122"/>
            </a:rPr>
            <a:t>逻辑上相邻的</a:t>
          </a:r>
          <a:r>
            <a:rPr lang="zh-CN" sz="2000" kern="1200" dirty="0" smtClean="0">
              <a:latin typeface="微软雅黑" panose="020B0503020204020204" pitchFamily="34" charset="-122"/>
              <a:ea typeface="微软雅黑" panose="020B0503020204020204" pitchFamily="34" charset="-122"/>
            </a:rPr>
            <a:t>结点存储在</a:t>
          </a:r>
          <a:r>
            <a:rPr lang="zh-CN" sz="2000" kern="1200" dirty="0" smtClean="0">
              <a:solidFill>
                <a:srgbClr val="FF0000"/>
              </a:solidFill>
              <a:latin typeface="微软雅黑" panose="020B0503020204020204" pitchFamily="34" charset="-122"/>
              <a:ea typeface="微软雅黑" panose="020B0503020204020204" pitchFamily="34" charset="-122"/>
            </a:rPr>
            <a:t>物理位置上相邻</a:t>
          </a:r>
          <a:r>
            <a:rPr lang="zh-CN" sz="2000" kern="1200" dirty="0" smtClean="0">
              <a:latin typeface="微软雅黑" panose="020B0503020204020204" pitchFamily="34" charset="-122"/>
              <a:ea typeface="微软雅黑" panose="020B0503020204020204" pitchFamily="34" charset="-122"/>
            </a:rPr>
            <a:t>的存储单元里</a:t>
          </a:r>
          <a:r>
            <a:rPr lang="en-US" altLang="zh-CN" sz="2000" kern="1200" dirty="0" smtClean="0">
              <a:latin typeface="微软雅黑" panose="020B0503020204020204" pitchFamily="34" charset="-122"/>
              <a:ea typeface="微软雅黑" panose="020B0503020204020204" pitchFamily="34" charset="-122"/>
            </a:rPr>
            <a:t>,</a:t>
          </a:r>
          <a:r>
            <a:rPr lang="zh-CN" sz="2000" kern="1200" dirty="0" smtClean="0">
              <a:latin typeface="微软雅黑" panose="020B0503020204020204" pitchFamily="34" charset="-122"/>
              <a:ea typeface="微软雅黑" panose="020B0503020204020204" pitchFamily="34" charset="-122"/>
            </a:rPr>
            <a:t>结点间的逻辑关系由存储单元的邻接关系来体现</a:t>
          </a:r>
          <a:r>
            <a:rPr lang="en-US" altLang="zh-CN" sz="2000" kern="1200" dirty="0" smtClean="0">
              <a:latin typeface="微软雅黑" panose="020B0503020204020204" pitchFamily="34" charset="-122"/>
              <a:ea typeface="微软雅黑" panose="020B0503020204020204" pitchFamily="34" charset="-122"/>
            </a:rPr>
            <a:t>.</a:t>
          </a:r>
          <a:r>
            <a:rPr lang="zh-CN" sz="2000" kern="1200" dirty="0" smtClean="0">
              <a:latin typeface="微软雅黑" panose="020B0503020204020204" pitchFamily="34" charset="-122"/>
              <a:ea typeface="微软雅黑" panose="020B0503020204020204" pitchFamily="34" charset="-122"/>
            </a:rPr>
            <a:t>借助于语言的</a:t>
          </a:r>
          <a:r>
            <a:rPr lang="zh-CN" sz="2000" kern="1200" dirty="0" smtClean="0">
              <a:solidFill>
                <a:srgbClr val="FF0000"/>
              </a:solidFill>
              <a:latin typeface="微软雅黑" panose="020B0503020204020204" pitchFamily="34" charset="-122"/>
              <a:ea typeface="微软雅黑" panose="020B0503020204020204" pitchFamily="34" charset="-122"/>
            </a:rPr>
            <a:t>数组</a:t>
          </a:r>
          <a:r>
            <a:rPr lang="zh-CN" sz="2000" kern="1200" dirty="0" smtClean="0">
              <a:latin typeface="微软雅黑" panose="020B0503020204020204" pitchFamily="34" charset="-122"/>
              <a:ea typeface="微软雅黑" panose="020B0503020204020204" pitchFamily="34" charset="-122"/>
            </a:rPr>
            <a:t>来</a:t>
          </a:r>
          <a:r>
            <a:rPr lang="zh-CN" altLang="en-US" sz="2000" kern="1200" dirty="0" smtClean="0">
              <a:latin typeface="微软雅黑" panose="020B0503020204020204" pitchFamily="34" charset="-122"/>
              <a:ea typeface="微软雅黑" panose="020B0503020204020204" pitchFamily="34" charset="-122"/>
            </a:rPr>
            <a:t>实现。</a:t>
          </a:r>
          <a:endParaRPr lang="zh-CN" altLang="en-US" sz="2000" kern="1200" dirty="0">
            <a:latin typeface="微软雅黑" panose="020B0503020204020204" pitchFamily="34" charset="-122"/>
            <a:ea typeface="微软雅黑" panose="020B0503020204020204" pitchFamily="34" charset="-122"/>
          </a:endParaRPr>
        </a:p>
      </dsp:txBody>
      <dsp:txXfrm>
        <a:off x="1089164" y="0"/>
        <a:ext cx="6194966" cy="1950720"/>
      </dsp:txXfrm>
    </dsp:sp>
    <dsp:sp modelId="{4D03A7B7-9261-45DD-8403-CDE59C387036}">
      <dsp:nvSpPr>
        <dsp:cNvPr id="0" name=""/>
        <dsp:cNvSpPr/>
      </dsp:nvSpPr>
      <dsp:spPr>
        <a:xfrm>
          <a:off x="374058" y="2113280"/>
          <a:ext cx="1303423" cy="1950720"/>
        </a:xfrm>
        <a:prstGeom prst="downArrow">
          <a:avLst/>
        </a:prstGeom>
        <a:gradFill rotWithShape="0">
          <a:gsLst>
            <a:gs pos="0">
              <a:schemeClr val="accent4">
                <a:hueOff val="10395693"/>
                <a:satOff val="-47968"/>
                <a:lumOff val="1765"/>
                <a:alphaOff val="0"/>
                <a:satMod val="103000"/>
                <a:lumMod val="102000"/>
                <a:tint val="94000"/>
              </a:schemeClr>
            </a:gs>
            <a:gs pos="50000">
              <a:schemeClr val="accent4">
                <a:hueOff val="10395693"/>
                <a:satOff val="-47968"/>
                <a:lumOff val="1765"/>
                <a:alphaOff val="0"/>
                <a:satMod val="110000"/>
                <a:lumMod val="100000"/>
                <a:shade val="100000"/>
              </a:schemeClr>
            </a:gs>
            <a:gs pos="100000">
              <a:schemeClr val="accent4">
                <a:hueOff val="10395693"/>
                <a:satOff val="-47968"/>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FA6CA16-CA44-4AA9-B082-74ED79511616}">
      <dsp:nvSpPr>
        <dsp:cNvPr id="0" name=""/>
        <dsp:cNvSpPr/>
      </dsp:nvSpPr>
      <dsp:spPr>
        <a:xfrm>
          <a:off x="1524011" y="2070091"/>
          <a:ext cx="5849487"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链式存储：</a:t>
          </a:r>
          <a:r>
            <a:rPr lang="zh-CN" altLang="en-US" sz="2000" kern="1200" dirty="0" smtClean="0">
              <a:solidFill>
                <a:srgbClr val="FF0000"/>
              </a:solidFill>
              <a:latin typeface="微软雅黑" panose="020B0503020204020204" pitchFamily="34" charset="-122"/>
              <a:ea typeface="微软雅黑" panose="020B0503020204020204" pitchFamily="34" charset="-122"/>
            </a:rPr>
            <a:t>不要求逻辑</a:t>
          </a:r>
          <a:r>
            <a:rPr lang="zh-CN" altLang="en-US" sz="2000" kern="1200" dirty="0" smtClean="0">
              <a:latin typeface="微软雅黑" panose="020B0503020204020204" pitchFamily="34" charset="-122"/>
              <a:ea typeface="微软雅黑" panose="020B0503020204020204" pitchFamily="34" charset="-122"/>
            </a:rPr>
            <a:t>上相邻的结点物理上也相邻，结点间的逻辑关系是由附加的</a:t>
          </a:r>
          <a:r>
            <a:rPr lang="zh-CN" altLang="en-US" sz="2000" kern="1200" dirty="0" smtClean="0">
              <a:solidFill>
                <a:srgbClr val="FF0000"/>
              </a:solidFill>
              <a:latin typeface="微软雅黑" panose="020B0503020204020204" pitchFamily="34" charset="-122"/>
              <a:ea typeface="微软雅黑" panose="020B0503020204020204" pitchFamily="34" charset="-122"/>
            </a:rPr>
            <a:t>指针字段</a:t>
          </a:r>
          <a:r>
            <a:rPr lang="zh-CN" altLang="en-US" sz="2000" kern="1200" dirty="0" smtClean="0">
              <a:latin typeface="微软雅黑" panose="020B0503020204020204" pitchFamily="34" charset="-122"/>
              <a:ea typeface="微软雅黑" panose="020B0503020204020204" pitchFamily="34" charset="-122"/>
            </a:rPr>
            <a:t>表示的，在</a:t>
          </a:r>
          <a:r>
            <a:rPr lang="en-US" altLang="en-US" sz="2000" kern="1200" dirty="0" smtClean="0">
              <a:latin typeface="微软雅黑" panose="020B0503020204020204" pitchFamily="34" charset="-122"/>
              <a:ea typeface="微软雅黑" panose="020B0503020204020204" pitchFamily="34" charset="-122"/>
            </a:rPr>
            <a:t>java</a:t>
          </a:r>
          <a:r>
            <a:rPr lang="zh-CN" altLang="en-US" sz="2000" kern="1200" dirty="0" smtClean="0">
              <a:latin typeface="微软雅黑" panose="020B0503020204020204" pitchFamily="34" charset="-122"/>
              <a:ea typeface="微软雅黑" panose="020B0503020204020204" pitchFamily="34" charset="-122"/>
            </a:rPr>
            <a:t>中使用“对象引用”来实现指针。</a:t>
          </a:r>
          <a:endParaRPr lang="zh-CN" altLang="en-US" sz="2000" kern="1200" dirty="0">
            <a:latin typeface="微软雅黑" panose="020B0503020204020204" pitchFamily="34" charset="-122"/>
            <a:ea typeface="微软雅黑" panose="020B0503020204020204" pitchFamily="34" charset="-122"/>
          </a:endParaRPr>
        </a:p>
      </dsp:txBody>
      <dsp:txXfrm>
        <a:off x="1524011" y="2070091"/>
        <a:ext cx="5849487" cy="195072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1898C8-542D-4CFD-87B6-FF646D0040EB}">
      <dsp:nvSpPr>
        <dsp:cNvPr id="0" name=""/>
        <dsp:cNvSpPr/>
      </dsp:nvSpPr>
      <dsp:spPr>
        <a:xfrm>
          <a:off x="2861" y="1009775"/>
          <a:ext cx="1365568" cy="1300119"/>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输入数据</a:t>
          </a:r>
          <a:r>
            <a:rPr lang="zh-CN" altLang="en-US" sz="2000" b="0" kern="1200" dirty="0" smtClean="0">
              <a:latin typeface="微软雅黑" panose="020B0503020204020204" pitchFamily="34" charset="-122"/>
              <a:ea typeface="微软雅黑" panose="020B0503020204020204" pitchFamily="34" charset="-122"/>
            </a:rPr>
            <a:t>所占空间</a:t>
          </a:r>
          <a:endParaRPr lang="zh-CN" altLang="en-US" sz="2000" kern="1200" dirty="0">
            <a:latin typeface="微软雅黑" panose="020B0503020204020204" pitchFamily="34" charset="-122"/>
            <a:ea typeface="微软雅黑" panose="020B0503020204020204" pitchFamily="34" charset="-122"/>
          </a:endParaRPr>
        </a:p>
      </dsp:txBody>
      <dsp:txXfrm>
        <a:off x="2861" y="1009775"/>
        <a:ext cx="1365568" cy="1300119"/>
      </dsp:txXfrm>
    </dsp:sp>
    <dsp:sp modelId="{4783E3BF-FC90-468B-BBBB-2BF6D0520703}">
      <dsp:nvSpPr>
        <dsp:cNvPr id="0" name=""/>
        <dsp:cNvSpPr/>
      </dsp:nvSpPr>
      <dsp:spPr>
        <a:xfrm>
          <a:off x="1432849" y="1429768"/>
          <a:ext cx="460132" cy="460132"/>
        </a:xfrm>
        <a:prstGeom prst="mathPlus">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微软雅黑" panose="020B0503020204020204" pitchFamily="34" charset="-122"/>
            <a:ea typeface="微软雅黑" panose="020B0503020204020204" pitchFamily="34" charset="-122"/>
          </a:endParaRPr>
        </a:p>
      </dsp:txBody>
      <dsp:txXfrm>
        <a:off x="1432849" y="1429768"/>
        <a:ext cx="460132" cy="460132"/>
      </dsp:txXfrm>
    </dsp:sp>
    <dsp:sp modelId="{444E4E12-6B97-43B2-BD2B-2FBEFCC80146}">
      <dsp:nvSpPr>
        <dsp:cNvPr id="0" name=""/>
        <dsp:cNvSpPr/>
      </dsp:nvSpPr>
      <dsp:spPr>
        <a:xfrm>
          <a:off x="1957399" y="1012008"/>
          <a:ext cx="1366679" cy="1295652"/>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程序本身</a:t>
          </a:r>
          <a:r>
            <a:rPr lang="zh-CN" altLang="en-US" sz="2000" b="0" kern="1200" dirty="0" smtClean="0">
              <a:latin typeface="微软雅黑" panose="020B0503020204020204" pitchFamily="34" charset="-122"/>
              <a:ea typeface="微软雅黑" panose="020B0503020204020204" pitchFamily="34" charset="-122"/>
            </a:rPr>
            <a:t>所占空间</a:t>
          </a:r>
          <a:endParaRPr lang="zh-CN" altLang="en-US" sz="2000" kern="1200" dirty="0">
            <a:latin typeface="微软雅黑" panose="020B0503020204020204" pitchFamily="34" charset="-122"/>
            <a:ea typeface="微软雅黑" panose="020B0503020204020204" pitchFamily="34" charset="-122"/>
          </a:endParaRPr>
        </a:p>
      </dsp:txBody>
      <dsp:txXfrm>
        <a:off x="1957399" y="1012008"/>
        <a:ext cx="1366679" cy="1295652"/>
      </dsp:txXfrm>
    </dsp:sp>
    <dsp:sp modelId="{9DCBA32F-03F7-4DA6-87F8-50ED36C870D8}">
      <dsp:nvSpPr>
        <dsp:cNvPr id="0" name=""/>
        <dsp:cNvSpPr/>
      </dsp:nvSpPr>
      <dsp:spPr>
        <a:xfrm>
          <a:off x="3388497" y="1429768"/>
          <a:ext cx="460132" cy="460132"/>
        </a:xfrm>
        <a:prstGeom prst="mathPlus">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微软雅黑" panose="020B0503020204020204" pitchFamily="34" charset="-122"/>
            <a:ea typeface="微软雅黑" panose="020B0503020204020204" pitchFamily="34" charset="-122"/>
          </a:endParaRPr>
        </a:p>
      </dsp:txBody>
      <dsp:txXfrm>
        <a:off x="3388497" y="1429768"/>
        <a:ext cx="460132" cy="460132"/>
      </dsp:txXfrm>
    </dsp:sp>
    <dsp:sp modelId="{831CFA48-D23C-4156-991E-3CDA680B595F}">
      <dsp:nvSpPr>
        <dsp:cNvPr id="0" name=""/>
        <dsp:cNvSpPr/>
      </dsp:nvSpPr>
      <dsp:spPr>
        <a:xfrm>
          <a:off x="3913048" y="1004313"/>
          <a:ext cx="1293280" cy="1311043"/>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辅助变量</a:t>
          </a:r>
          <a:r>
            <a:rPr lang="zh-CN" altLang="en-US" sz="2000" b="0" kern="1200" dirty="0" smtClean="0">
              <a:latin typeface="微软雅黑" panose="020B0503020204020204" pitchFamily="34" charset="-122"/>
              <a:ea typeface="微软雅黑" panose="020B0503020204020204" pitchFamily="34" charset="-122"/>
            </a:rPr>
            <a:t>所占空间</a:t>
          </a:r>
          <a:endParaRPr lang="zh-CN" altLang="en-US" sz="2000" kern="1200" dirty="0">
            <a:latin typeface="微软雅黑" panose="020B0503020204020204" pitchFamily="34" charset="-122"/>
            <a:ea typeface="微软雅黑" panose="020B0503020204020204" pitchFamily="34" charset="-122"/>
          </a:endParaRPr>
        </a:p>
      </dsp:txBody>
      <dsp:txXfrm>
        <a:off x="3913048" y="1004313"/>
        <a:ext cx="1293280" cy="1311043"/>
      </dsp:txXfrm>
    </dsp:sp>
    <dsp:sp modelId="{94D4282A-EC94-4E49-A45D-65D56111A7D9}">
      <dsp:nvSpPr>
        <dsp:cNvPr id="0" name=""/>
        <dsp:cNvSpPr/>
      </dsp:nvSpPr>
      <dsp:spPr>
        <a:xfrm>
          <a:off x="5270747" y="1429768"/>
          <a:ext cx="460132" cy="460132"/>
        </a:xfrm>
        <a:prstGeom prst="mathEqual">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微软雅黑" panose="020B0503020204020204" pitchFamily="34" charset="-122"/>
            <a:ea typeface="微软雅黑" panose="020B0503020204020204" pitchFamily="34" charset="-122"/>
          </a:endParaRPr>
        </a:p>
      </dsp:txBody>
      <dsp:txXfrm>
        <a:off x="5270747" y="1429768"/>
        <a:ext cx="460132" cy="460132"/>
      </dsp:txXfrm>
    </dsp:sp>
    <dsp:sp modelId="{87439E16-A81C-48C6-8E17-5213E4B3656C}">
      <dsp:nvSpPr>
        <dsp:cNvPr id="0" name=""/>
        <dsp:cNvSpPr/>
      </dsp:nvSpPr>
      <dsp:spPr>
        <a:xfrm>
          <a:off x="5795297" y="968633"/>
          <a:ext cx="1646249" cy="1382403"/>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算法的</a:t>
          </a:r>
          <a:endParaRPr lang="en-US" altLang="zh-CN" sz="2000" kern="1200" dirty="0" smtClean="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存储量</a:t>
          </a:r>
          <a:endParaRPr lang="zh-CN" altLang="en-US" sz="2000" kern="1200" dirty="0">
            <a:latin typeface="微软雅黑" panose="020B0503020204020204" pitchFamily="34" charset="-122"/>
            <a:ea typeface="微软雅黑" panose="020B0503020204020204" pitchFamily="34" charset="-122"/>
          </a:endParaRPr>
        </a:p>
      </dsp:txBody>
      <dsp:txXfrm>
        <a:off x="5795297" y="968633"/>
        <a:ext cx="1646249" cy="1382403"/>
      </dsp:txXfrm>
    </dsp:sp>
  </dsp:spTree>
</dsp:drawing>
</file>

<file path=ppt/diagrams/layout1.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4467E44B-1382-452E-9BCB-BD446962BE81}"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267168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10</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11</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15</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16</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17</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18</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19</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a:solidFill>
              <a:srgbClr val="000000"/>
            </a:solidFill>
            <a:miter/>
          </a:ln>
        </p:spPr>
      </p:sp>
      <p:sp>
        <p:nvSpPr>
          <p:cNvPr id="112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solidFill>
                  <a:srgbClr val="000000"/>
                </a:solidFill>
              </a:rPr>
              <a:pPr lvl="0" algn="r"/>
              <a:t>2</a:t>
            </a:fld>
            <a:endParaRPr lang="zh-CN" altLang="en-US" sz="1200"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20</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21</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22</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3278114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5</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6</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7</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8</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9</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2017/7/10</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1027"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x-none"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2017/7/10</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3276600" y="2403475"/>
            <a:ext cx="2751138" cy="11080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上课啦</a:t>
            </a:r>
          </a:p>
        </p:txBody>
      </p:sp>
      <p:sp>
        <p:nvSpPr>
          <p:cNvPr id="9" name="文本框 8"/>
          <p:cNvSpPr txBox="1"/>
          <p:nvPr/>
        </p:nvSpPr>
        <p:spPr>
          <a:xfrm rot="21592248">
            <a:off x="3225554" y="3463940"/>
            <a:ext cx="2811040" cy="27683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THE POWERPOINT TEMPALTE</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1.3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数据结构的研究内容</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逻辑结构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95397"/>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29026" name="Picture 2"/>
          <p:cNvPicPr>
            <a:picLocks noChangeAspect="1" noChangeArrowheads="1"/>
          </p:cNvPicPr>
          <p:nvPr/>
        </p:nvPicPr>
        <p:blipFill>
          <a:blip r:embed="rId3" cstate="print"/>
          <a:srcRect b="37174"/>
          <a:stretch>
            <a:fillRect/>
          </a:stretch>
        </p:blipFill>
        <p:spPr bwMode="auto">
          <a:xfrm>
            <a:off x="0" y="1666046"/>
            <a:ext cx="4809297" cy="1226240"/>
          </a:xfrm>
          <a:prstGeom prst="rect">
            <a:avLst/>
          </a:prstGeom>
          <a:noFill/>
          <a:ln w="9525">
            <a:noFill/>
            <a:miter lim="800000"/>
            <a:headEnd/>
            <a:tailEnd/>
          </a:ln>
        </p:spPr>
      </p:pic>
      <p:pic>
        <p:nvPicPr>
          <p:cNvPr id="129027" name="Picture 3"/>
          <p:cNvPicPr>
            <a:picLocks noChangeAspect="1" noChangeArrowheads="1"/>
          </p:cNvPicPr>
          <p:nvPr/>
        </p:nvPicPr>
        <p:blipFill>
          <a:blip r:embed="rId4" cstate="print"/>
          <a:srcRect/>
          <a:stretch>
            <a:fillRect/>
          </a:stretch>
        </p:blipFill>
        <p:spPr bwMode="auto">
          <a:xfrm>
            <a:off x="4476993" y="988651"/>
            <a:ext cx="4269442" cy="2450288"/>
          </a:xfrm>
          <a:prstGeom prst="rect">
            <a:avLst/>
          </a:prstGeom>
          <a:noFill/>
          <a:ln w="9525">
            <a:noFill/>
            <a:miter lim="800000"/>
            <a:headEnd/>
            <a:tailEnd/>
          </a:ln>
        </p:spPr>
      </p:pic>
      <p:pic>
        <p:nvPicPr>
          <p:cNvPr id="129028" name="Picture 4"/>
          <p:cNvPicPr>
            <a:picLocks noChangeAspect="1" noChangeArrowheads="1"/>
          </p:cNvPicPr>
          <p:nvPr/>
        </p:nvPicPr>
        <p:blipFill>
          <a:blip r:embed="rId5" cstate="print"/>
          <a:srcRect r="14718"/>
          <a:stretch>
            <a:fillRect/>
          </a:stretch>
        </p:blipFill>
        <p:spPr bwMode="auto">
          <a:xfrm>
            <a:off x="4403038" y="3664616"/>
            <a:ext cx="4094922" cy="2120785"/>
          </a:xfrm>
          <a:prstGeom prst="rect">
            <a:avLst/>
          </a:prstGeom>
          <a:noFill/>
          <a:ln w="9525">
            <a:noFill/>
            <a:miter lim="800000"/>
            <a:headEnd/>
            <a:tailEnd/>
          </a:ln>
        </p:spPr>
      </p:pic>
      <p:pic>
        <p:nvPicPr>
          <p:cNvPr id="129029" name="Picture 5"/>
          <p:cNvPicPr>
            <a:picLocks noChangeAspect="1" noChangeArrowheads="1"/>
          </p:cNvPicPr>
          <p:nvPr/>
        </p:nvPicPr>
        <p:blipFill>
          <a:blip r:embed="rId6" cstate="print"/>
          <a:srcRect/>
          <a:stretch>
            <a:fillRect/>
          </a:stretch>
        </p:blipFill>
        <p:spPr bwMode="auto">
          <a:xfrm>
            <a:off x="536093" y="4313168"/>
            <a:ext cx="3578708" cy="612748"/>
          </a:xfrm>
          <a:prstGeom prst="rect">
            <a:avLst/>
          </a:prstGeom>
          <a:noFill/>
          <a:ln w="9525">
            <a:noFill/>
            <a:miter lim="800000"/>
            <a:headEnd/>
            <a:tailEnd/>
          </a:ln>
        </p:spPr>
      </p:pic>
      <p:sp>
        <p:nvSpPr>
          <p:cNvPr id="67" name="矩形 66"/>
          <p:cNvSpPr/>
          <p:nvPr/>
        </p:nvSpPr>
        <p:spPr>
          <a:xfrm>
            <a:off x="3518201" y="5788752"/>
            <a:ext cx="2459328" cy="338554"/>
          </a:xfrm>
          <a:prstGeom prst="rect">
            <a:avLst/>
          </a:prstGeom>
        </p:spPr>
        <p:txBody>
          <a:bodyPr wrap="none">
            <a:spAutoFit/>
          </a:bodyPr>
          <a:lstStyle/>
          <a:p>
            <a:r>
              <a:rPr lang="zh-CN" altLang="zh-CN" sz="1600" b="1" dirty="0" smtClean="0"/>
              <a:t>四种基本数据结构关系图</a:t>
            </a:r>
            <a:endParaRPr lang="zh-CN" altLang="en-US" sz="1600" b="1" dirty="0"/>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1.3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数据结构的研究内容</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存储结构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9" name="Rectangle 3"/>
          <p:cNvSpPr txBox="1">
            <a:spLocks noChangeArrowheads="1"/>
          </p:cNvSpPr>
          <p:nvPr/>
        </p:nvSpPr>
        <p:spPr>
          <a:xfrm>
            <a:off x="339587" y="1186622"/>
            <a:ext cx="8267700" cy="533400"/>
          </a:xfrm>
          <a:prstGeom prst="rect">
            <a:avLst/>
          </a:prstGeom>
        </p:spPr>
        <p:txBody>
          <a:bodyPr vert="horz" lIns="91440" tIns="45720" rIns="91440" bIns="45720" rtlCol="0">
            <a:normAutofit/>
          </a:bodyPr>
          <a:lstStyle/>
          <a:p>
            <a:pPr marL="457200" marR="0" lvl="0" indent="-457200" algn="l" defTabSz="685800" rtl="0" eaLnBrk="1" fontAlgn="auto" latinLnBrk="0" hangingPunct="1">
              <a:lnSpc>
                <a:spcPct val="90000"/>
              </a:lnSpc>
              <a:spcBef>
                <a:spcPts val="750"/>
              </a:spcBef>
              <a:spcAft>
                <a:spcPts val="0"/>
              </a:spcAft>
              <a:buClrTx/>
              <a:buSzTx/>
              <a:tabLst/>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数据的存储结构</a:t>
            </a:r>
          </a:p>
        </p:txBody>
      </p:sp>
      <p:graphicFrame>
        <p:nvGraphicFramePr>
          <p:cNvPr id="70" name="图示 69"/>
          <p:cNvGraphicFramePr/>
          <p:nvPr/>
        </p:nvGraphicFramePr>
        <p:xfrm>
          <a:off x="728347" y="1753705"/>
          <a:ext cx="76962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1.3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数据结构的研究内容</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存储结构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pic>
        <p:nvPicPr>
          <p:cNvPr id="77" name="Picture 7" descr="1D4"/>
          <p:cNvPicPr>
            <a:picLocks noChangeAspect="1" noChangeArrowheads="1"/>
          </p:cNvPicPr>
          <p:nvPr/>
        </p:nvPicPr>
        <p:blipFill>
          <a:blip r:embed="rId3" cstate="print"/>
          <a:srcRect l="864" r="82722" b="15814"/>
          <a:stretch>
            <a:fillRect/>
          </a:stretch>
        </p:blipFill>
        <p:spPr bwMode="auto">
          <a:xfrm>
            <a:off x="420759" y="2161496"/>
            <a:ext cx="1447800" cy="2016125"/>
          </a:xfrm>
          <a:prstGeom prst="rect">
            <a:avLst/>
          </a:prstGeom>
          <a:noFill/>
          <a:ln w="9525">
            <a:noFill/>
            <a:miter lim="800000"/>
            <a:headEnd/>
            <a:tailEnd/>
          </a:ln>
        </p:spPr>
      </p:pic>
      <p:pic>
        <p:nvPicPr>
          <p:cNvPr id="78" name="Picture 7" descr="1D4"/>
          <p:cNvPicPr>
            <a:picLocks noChangeAspect="1" noChangeArrowheads="1"/>
          </p:cNvPicPr>
          <p:nvPr/>
        </p:nvPicPr>
        <p:blipFill>
          <a:blip r:embed="rId3" cstate="print"/>
          <a:srcRect l="21291" t="12621" b="27126"/>
          <a:stretch>
            <a:fillRect/>
          </a:stretch>
        </p:blipFill>
        <p:spPr bwMode="auto">
          <a:xfrm>
            <a:off x="2013022" y="2320246"/>
            <a:ext cx="6942137" cy="1443038"/>
          </a:xfrm>
          <a:prstGeom prst="rect">
            <a:avLst/>
          </a:prstGeom>
          <a:noFill/>
          <a:ln w="9525">
            <a:noFill/>
            <a:miter lim="800000"/>
            <a:headEnd/>
            <a:tailEnd/>
          </a:ln>
        </p:spPr>
      </p:pic>
      <p:sp>
        <p:nvSpPr>
          <p:cNvPr id="79" name="矩形 78"/>
          <p:cNvSpPr>
            <a:spLocks noChangeArrowheads="1"/>
          </p:cNvSpPr>
          <p:nvPr/>
        </p:nvSpPr>
        <p:spPr bwMode="auto">
          <a:xfrm>
            <a:off x="268359" y="4514171"/>
            <a:ext cx="2362200" cy="505090"/>
          </a:xfrm>
          <a:prstGeom prst="rect">
            <a:avLst/>
          </a:prstGeom>
          <a:noFill/>
          <a:ln w="9525" algn="ctr">
            <a:noFill/>
            <a:round/>
            <a:headEnd/>
            <a:tailEnd/>
          </a:ln>
        </p:spPr>
        <p:txBody>
          <a:bodyPr/>
          <a:lstStyle/>
          <a:p>
            <a:pPr eaLnBrk="1" hangingPunct="1"/>
            <a:r>
              <a:rPr lang="zh-CN" altLang="en-US" sz="2200" dirty="0">
                <a:solidFill>
                  <a:srgbClr val="FF0000"/>
                </a:solidFill>
                <a:latin typeface="微软雅黑" pitchFamily="34" charset="-122"/>
                <a:ea typeface="微软雅黑" pitchFamily="34" charset="-122"/>
              </a:rPr>
              <a:t>顺序存储结构</a:t>
            </a:r>
          </a:p>
        </p:txBody>
      </p:sp>
      <p:sp>
        <p:nvSpPr>
          <p:cNvPr id="80" name="矩形 79"/>
          <p:cNvSpPr>
            <a:spLocks noChangeArrowheads="1"/>
          </p:cNvSpPr>
          <p:nvPr/>
        </p:nvSpPr>
        <p:spPr bwMode="auto">
          <a:xfrm>
            <a:off x="4710667" y="3836377"/>
            <a:ext cx="2362200" cy="387753"/>
          </a:xfrm>
          <a:prstGeom prst="rect">
            <a:avLst/>
          </a:prstGeom>
          <a:noFill/>
          <a:ln w="9525" algn="ctr">
            <a:noFill/>
            <a:round/>
            <a:headEnd/>
            <a:tailEnd/>
          </a:ln>
        </p:spPr>
        <p:txBody>
          <a:bodyPr/>
          <a:lstStyle/>
          <a:p>
            <a:pPr eaLnBrk="1" hangingPunct="1"/>
            <a:r>
              <a:rPr lang="zh-CN" altLang="en-US" sz="2200" dirty="0">
                <a:solidFill>
                  <a:srgbClr val="FF0000"/>
                </a:solidFill>
                <a:latin typeface="微软雅黑" pitchFamily="34" charset="-122"/>
                <a:ea typeface="微软雅黑" pitchFamily="34" charset="-122"/>
              </a:rPr>
              <a:t>链式存储结构</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1.3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数据结构的研究内容</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存储结构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5" name="Rectangle 2"/>
          <p:cNvSpPr>
            <a:spLocks noChangeArrowheads="1"/>
          </p:cNvSpPr>
          <p:nvPr/>
        </p:nvSpPr>
        <p:spPr bwMode="auto">
          <a:xfrm>
            <a:off x="3657600" y="2104608"/>
            <a:ext cx="838200" cy="455613"/>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en-US" altLang="zh-CN" sz="2400" b="1"/>
              <a:t>1536</a:t>
            </a:r>
          </a:p>
        </p:txBody>
      </p:sp>
      <p:sp>
        <p:nvSpPr>
          <p:cNvPr id="66" name="Rectangle 3"/>
          <p:cNvSpPr>
            <a:spLocks noChangeArrowheads="1"/>
          </p:cNvSpPr>
          <p:nvPr/>
        </p:nvSpPr>
        <p:spPr bwMode="auto">
          <a:xfrm>
            <a:off x="2667000" y="2104608"/>
            <a:ext cx="990600" cy="455613"/>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zh-CN" altLang="en-US" sz="2400" b="1">
                <a:latin typeface="楷体_GB2312" pitchFamily="49" charset="-122"/>
                <a:ea typeface="楷体_GB2312" pitchFamily="49" charset="-122"/>
              </a:rPr>
              <a:t>元素</a:t>
            </a:r>
            <a:r>
              <a:rPr lang="en-US" altLang="zh-CN" sz="2400" b="1">
                <a:latin typeface="楷体_GB2312" pitchFamily="49" charset="-122"/>
                <a:ea typeface="楷体_GB2312" pitchFamily="49" charset="-122"/>
              </a:rPr>
              <a:t>2</a:t>
            </a:r>
          </a:p>
        </p:txBody>
      </p:sp>
      <p:sp>
        <p:nvSpPr>
          <p:cNvPr id="67" name="Line 4"/>
          <p:cNvSpPr>
            <a:spLocks noChangeShapeType="1"/>
          </p:cNvSpPr>
          <p:nvPr/>
        </p:nvSpPr>
        <p:spPr bwMode="auto">
          <a:xfrm>
            <a:off x="2667000" y="2104608"/>
            <a:ext cx="1828800" cy="0"/>
          </a:xfrm>
          <a:prstGeom prst="line">
            <a:avLst/>
          </a:prstGeom>
          <a:noFill/>
          <a:ln w="28575" cap="sq">
            <a:solidFill>
              <a:schemeClr val="tx1"/>
            </a:solidFill>
            <a:round/>
            <a:headEnd/>
            <a:tailEnd/>
          </a:ln>
        </p:spPr>
        <p:txBody>
          <a:bodyPr wrap="none"/>
          <a:lstStyle/>
          <a:p>
            <a:endParaRPr lang="zh-CN" altLang="en-US"/>
          </a:p>
        </p:txBody>
      </p:sp>
      <p:sp>
        <p:nvSpPr>
          <p:cNvPr id="68" name="Line 5"/>
          <p:cNvSpPr>
            <a:spLocks noChangeShapeType="1"/>
          </p:cNvSpPr>
          <p:nvPr/>
        </p:nvSpPr>
        <p:spPr bwMode="auto">
          <a:xfrm>
            <a:off x="2667000" y="2560221"/>
            <a:ext cx="1828800" cy="0"/>
          </a:xfrm>
          <a:prstGeom prst="line">
            <a:avLst/>
          </a:prstGeom>
          <a:noFill/>
          <a:ln w="28575" cap="sq">
            <a:solidFill>
              <a:schemeClr val="tx1"/>
            </a:solidFill>
            <a:round/>
            <a:headEnd/>
            <a:tailEnd/>
          </a:ln>
        </p:spPr>
        <p:txBody>
          <a:bodyPr wrap="none"/>
          <a:lstStyle/>
          <a:p>
            <a:endParaRPr lang="zh-CN" altLang="en-US"/>
          </a:p>
        </p:txBody>
      </p:sp>
      <p:sp>
        <p:nvSpPr>
          <p:cNvPr id="69" name="Line 6"/>
          <p:cNvSpPr>
            <a:spLocks noChangeShapeType="1"/>
          </p:cNvSpPr>
          <p:nvPr/>
        </p:nvSpPr>
        <p:spPr bwMode="auto">
          <a:xfrm>
            <a:off x="2667000" y="2104608"/>
            <a:ext cx="0" cy="455613"/>
          </a:xfrm>
          <a:prstGeom prst="line">
            <a:avLst/>
          </a:prstGeom>
          <a:noFill/>
          <a:ln w="28575" cap="sq">
            <a:solidFill>
              <a:schemeClr val="tx1"/>
            </a:solidFill>
            <a:round/>
            <a:headEnd/>
            <a:tailEnd/>
          </a:ln>
        </p:spPr>
        <p:txBody>
          <a:bodyPr wrap="none"/>
          <a:lstStyle/>
          <a:p>
            <a:endParaRPr lang="zh-CN" altLang="en-US"/>
          </a:p>
        </p:txBody>
      </p:sp>
      <p:sp>
        <p:nvSpPr>
          <p:cNvPr id="70" name="Line 7"/>
          <p:cNvSpPr>
            <a:spLocks noChangeShapeType="1"/>
          </p:cNvSpPr>
          <p:nvPr/>
        </p:nvSpPr>
        <p:spPr bwMode="auto">
          <a:xfrm>
            <a:off x="3657600" y="2104608"/>
            <a:ext cx="0" cy="455613"/>
          </a:xfrm>
          <a:prstGeom prst="line">
            <a:avLst/>
          </a:prstGeom>
          <a:noFill/>
          <a:ln w="12700">
            <a:solidFill>
              <a:schemeClr val="tx1"/>
            </a:solidFill>
            <a:round/>
            <a:headEnd/>
            <a:tailEnd/>
          </a:ln>
        </p:spPr>
        <p:txBody>
          <a:bodyPr wrap="none"/>
          <a:lstStyle/>
          <a:p>
            <a:endParaRPr lang="zh-CN" altLang="en-US"/>
          </a:p>
        </p:txBody>
      </p:sp>
      <p:sp>
        <p:nvSpPr>
          <p:cNvPr id="71" name="Line 8"/>
          <p:cNvSpPr>
            <a:spLocks noChangeShapeType="1"/>
          </p:cNvSpPr>
          <p:nvPr/>
        </p:nvSpPr>
        <p:spPr bwMode="auto">
          <a:xfrm>
            <a:off x="4495800" y="2104608"/>
            <a:ext cx="0" cy="455613"/>
          </a:xfrm>
          <a:prstGeom prst="line">
            <a:avLst/>
          </a:prstGeom>
          <a:noFill/>
          <a:ln w="28575" cap="sq">
            <a:solidFill>
              <a:schemeClr val="tx1"/>
            </a:solidFill>
            <a:round/>
            <a:headEnd/>
            <a:tailEnd/>
          </a:ln>
        </p:spPr>
        <p:txBody>
          <a:bodyPr wrap="none"/>
          <a:lstStyle/>
          <a:p>
            <a:endParaRPr lang="zh-CN" altLang="en-US"/>
          </a:p>
        </p:txBody>
      </p:sp>
      <p:sp>
        <p:nvSpPr>
          <p:cNvPr id="72" name="Rectangle 9"/>
          <p:cNvSpPr>
            <a:spLocks noChangeArrowheads="1"/>
          </p:cNvSpPr>
          <p:nvPr/>
        </p:nvSpPr>
        <p:spPr bwMode="auto">
          <a:xfrm>
            <a:off x="1371600" y="2106196"/>
            <a:ext cx="838200" cy="455612"/>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en-US" altLang="zh-CN" sz="2400" b="1"/>
              <a:t>1400</a:t>
            </a:r>
          </a:p>
        </p:txBody>
      </p:sp>
      <p:sp>
        <p:nvSpPr>
          <p:cNvPr id="73" name="Rectangle 10"/>
          <p:cNvSpPr>
            <a:spLocks noChangeArrowheads="1"/>
          </p:cNvSpPr>
          <p:nvPr/>
        </p:nvSpPr>
        <p:spPr bwMode="auto">
          <a:xfrm>
            <a:off x="381000" y="2106196"/>
            <a:ext cx="990600" cy="455612"/>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zh-CN" altLang="en-US" sz="2400" b="1">
                <a:latin typeface="楷体_GB2312" pitchFamily="49" charset="-122"/>
                <a:ea typeface="楷体_GB2312" pitchFamily="49" charset="-122"/>
              </a:rPr>
              <a:t>元素</a:t>
            </a:r>
            <a:r>
              <a:rPr lang="en-US" altLang="zh-CN" sz="2400" b="1">
                <a:latin typeface="楷体_GB2312" pitchFamily="49" charset="-122"/>
                <a:ea typeface="楷体_GB2312" pitchFamily="49" charset="-122"/>
              </a:rPr>
              <a:t>1</a:t>
            </a:r>
          </a:p>
        </p:txBody>
      </p:sp>
      <p:sp>
        <p:nvSpPr>
          <p:cNvPr id="74" name="Line 11"/>
          <p:cNvSpPr>
            <a:spLocks noChangeShapeType="1"/>
          </p:cNvSpPr>
          <p:nvPr/>
        </p:nvSpPr>
        <p:spPr bwMode="auto">
          <a:xfrm>
            <a:off x="381000" y="2106196"/>
            <a:ext cx="1828800" cy="0"/>
          </a:xfrm>
          <a:prstGeom prst="line">
            <a:avLst/>
          </a:prstGeom>
          <a:noFill/>
          <a:ln w="28575" cap="sq">
            <a:solidFill>
              <a:schemeClr val="tx1"/>
            </a:solidFill>
            <a:round/>
            <a:headEnd/>
            <a:tailEnd/>
          </a:ln>
        </p:spPr>
        <p:txBody>
          <a:bodyPr wrap="none"/>
          <a:lstStyle/>
          <a:p>
            <a:endParaRPr lang="zh-CN" altLang="en-US"/>
          </a:p>
        </p:txBody>
      </p:sp>
      <p:sp>
        <p:nvSpPr>
          <p:cNvPr id="75" name="Line 12"/>
          <p:cNvSpPr>
            <a:spLocks noChangeShapeType="1"/>
          </p:cNvSpPr>
          <p:nvPr/>
        </p:nvSpPr>
        <p:spPr bwMode="auto">
          <a:xfrm>
            <a:off x="381000" y="2561808"/>
            <a:ext cx="1828800" cy="0"/>
          </a:xfrm>
          <a:prstGeom prst="line">
            <a:avLst/>
          </a:prstGeom>
          <a:noFill/>
          <a:ln w="28575" cap="sq">
            <a:solidFill>
              <a:schemeClr val="tx1"/>
            </a:solidFill>
            <a:round/>
            <a:headEnd/>
            <a:tailEnd/>
          </a:ln>
        </p:spPr>
        <p:txBody>
          <a:bodyPr wrap="none"/>
          <a:lstStyle/>
          <a:p>
            <a:endParaRPr lang="zh-CN" altLang="en-US"/>
          </a:p>
        </p:txBody>
      </p:sp>
      <p:sp>
        <p:nvSpPr>
          <p:cNvPr id="76" name="Line 13"/>
          <p:cNvSpPr>
            <a:spLocks noChangeShapeType="1"/>
          </p:cNvSpPr>
          <p:nvPr/>
        </p:nvSpPr>
        <p:spPr bwMode="auto">
          <a:xfrm>
            <a:off x="381000" y="2106196"/>
            <a:ext cx="0" cy="455612"/>
          </a:xfrm>
          <a:prstGeom prst="line">
            <a:avLst/>
          </a:prstGeom>
          <a:noFill/>
          <a:ln w="28575" cap="sq">
            <a:solidFill>
              <a:schemeClr val="tx1"/>
            </a:solidFill>
            <a:round/>
            <a:headEnd/>
            <a:tailEnd/>
          </a:ln>
        </p:spPr>
        <p:txBody>
          <a:bodyPr wrap="none"/>
          <a:lstStyle/>
          <a:p>
            <a:endParaRPr lang="zh-CN" altLang="en-US"/>
          </a:p>
        </p:txBody>
      </p:sp>
      <p:sp>
        <p:nvSpPr>
          <p:cNvPr id="81" name="Line 14"/>
          <p:cNvSpPr>
            <a:spLocks noChangeShapeType="1"/>
          </p:cNvSpPr>
          <p:nvPr/>
        </p:nvSpPr>
        <p:spPr bwMode="auto">
          <a:xfrm>
            <a:off x="1371600" y="2106196"/>
            <a:ext cx="0" cy="455612"/>
          </a:xfrm>
          <a:prstGeom prst="line">
            <a:avLst/>
          </a:prstGeom>
          <a:noFill/>
          <a:ln w="12700">
            <a:solidFill>
              <a:schemeClr val="tx1"/>
            </a:solidFill>
            <a:round/>
            <a:headEnd/>
            <a:tailEnd/>
          </a:ln>
        </p:spPr>
        <p:txBody>
          <a:bodyPr wrap="none"/>
          <a:lstStyle/>
          <a:p>
            <a:endParaRPr lang="zh-CN" altLang="en-US"/>
          </a:p>
        </p:txBody>
      </p:sp>
      <p:sp>
        <p:nvSpPr>
          <p:cNvPr id="82" name="Line 15"/>
          <p:cNvSpPr>
            <a:spLocks noChangeShapeType="1"/>
          </p:cNvSpPr>
          <p:nvPr/>
        </p:nvSpPr>
        <p:spPr bwMode="auto">
          <a:xfrm>
            <a:off x="2209800" y="2106196"/>
            <a:ext cx="0" cy="455612"/>
          </a:xfrm>
          <a:prstGeom prst="line">
            <a:avLst/>
          </a:prstGeom>
          <a:noFill/>
          <a:ln w="28575" cap="sq">
            <a:solidFill>
              <a:schemeClr val="tx1"/>
            </a:solidFill>
            <a:round/>
            <a:headEnd/>
            <a:tailEnd/>
          </a:ln>
        </p:spPr>
        <p:txBody>
          <a:bodyPr wrap="none"/>
          <a:lstStyle/>
          <a:p>
            <a:endParaRPr lang="zh-CN" altLang="en-US"/>
          </a:p>
        </p:txBody>
      </p:sp>
      <p:sp>
        <p:nvSpPr>
          <p:cNvPr id="83" name="Rectangle 16"/>
          <p:cNvSpPr>
            <a:spLocks noChangeArrowheads="1"/>
          </p:cNvSpPr>
          <p:nvPr/>
        </p:nvSpPr>
        <p:spPr bwMode="auto">
          <a:xfrm>
            <a:off x="5867400" y="2104608"/>
            <a:ext cx="838200" cy="457200"/>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en-US" altLang="zh-CN" sz="2400" b="1"/>
              <a:t>1346</a:t>
            </a:r>
          </a:p>
        </p:txBody>
      </p:sp>
      <p:sp>
        <p:nvSpPr>
          <p:cNvPr id="84" name="Rectangle 17"/>
          <p:cNvSpPr>
            <a:spLocks noChangeArrowheads="1"/>
          </p:cNvSpPr>
          <p:nvPr/>
        </p:nvSpPr>
        <p:spPr bwMode="auto">
          <a:xfrm>
            <a:off x="4876800" y="2104608"/>
            <a:ext cx="990600" cy="457200"/>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zh-CN" altLang="en-US" sz="2400" b="1">
                <a:latin typeface="楷体_GB2312" pitchFamily="49" charset="-122"/>
                <a:ea typeface="楷体_GB2312" pitchFamily="49" charset="-122"/>
              </a:rPr>
              <a:t>元素</a:t>
            </a:r>
            <a:r>
              <a:rPr lang="en-US" altLang="zh-CN" sz="2400" b="1">
                <a:latin typeface="楷体_GB2312" pitchFamily="49" charset="-122"/>
                <a:ea typeface="楷体_GB2312" pitchFamily="49" charset="-122"/>
              </a:rPr>
              <a:t>3</a:t>
            </a:r>
          </a:p>
        </p:txBody>
      </p:sp>
      <p:sp>
        <p:nvSpPr>
          <p:cNvPr id="85" name="Line 18"/>
          <p:cNvSpPr>
            <a:spLocks noChangeShapeType="1"/>
          </p:cNvSpPr>
          <p:nvPr/>
        </p:nvSpPr>
        <p:spPr bwMode="auto">
          <a:xfrm>
            <a:off x="4876800" y="2104608"/>
            <a:ext cx="1828800" cy="0"/>
          </a:xfrm>
          <a:prstGeom prst="line">
            <a:avLst/>
          </a:prstGeom>
          <a:noFill/>
          <a:ln w="28575" cap="sq">
            <a:solidFill>
              <a:schemeClr val="tx1"/>
            </a:solidFill>
            <a:round/>
            <a:headEnd/>
            <a:tailEnd/>
          </a:ln>
        </p:spPr>
        <p:txBody>
          <a:bodyPr wrap="none"/>
          <a:lstStyle/>
          <a:p>
            <a:endParaRPr lang="zh-CN" altLang="en-US"/>
          </a:p>
        </p:txBody>
      </p:sp>
      <p:sp>
        <p:nvSpPr>
          <p:cNvPr id="86" name="Line 19"/>
          <p:cNvSpPr>
            <a:spLocks noChangeShapeType="1"/>
          </p:cNvSpPr>
          <p:nvPr/>
        </p:nvSpPr>
        <p:spPr bwMode="auto">
          <a:xfrm>
            <a:off x="4876800" y="2561808"/>
            <a:ext cx="1828800" cy="0"/>
          </a:xfrm>
          <a:prstGeom prst="line">
            <a:avLst/>
          </a:prstGeom>
          <a:noFill/>
          <a:ln w="28575" cap="sq">
            <a:solidFill>
              <a:schemeClr val="tx1"/>
            </a:solidFill>
            <a:round/>
            <a:headEnd/>
            <a:tailEnd/>
          </a:ln>
        </p:spPr>
        <p:txBody>
          <a:bodyPr wrap="none"/>
          <a:lstStyle/>
          <a:p>
            <a:endParaRPr lang="zh-CN" altLang="en-US"/>
          </a:p>
        </p:txBody>
      </p:sp>
      <p:sp>
        <p:nvSpPr>
          <p:cNvPr id="87" name="Line 20"/>
          <p:cNvSpPr>
            <a:spLocks noChangeShapeType="1"/>
          </p:cNvSpPr>
          <p:nvPr/>
        </p:nvSpPr>
        <p:spPr bwMode="auto">
          <a:xfrm>
            <a:off x="4876800" y="2104608"/>
            <a:ext cx="0" cy="457200"/>
          </a:xfrm>
          <a:prstGeom prst="line">
            <a:avLst/>
          </a:prstGeom>
          <a:noFill/>
          <a:ln w="28575" cap="sq">
            <a:solidFill>
              <a:schemeClr val="tx1"/>
            </a:solidFill>
            <a:round/>
            <a:headEnd/>
            <a:tailEnd/>
          </a:ln>
        </p:spPr>
        <p:txBody>
          <a:bodyPr wrap="none"/>
          <a:lstStyle/>
          <a:p>
            <a:endParaRPr lang="zh-CN" altLang="en-US"/>
          </a:p>
        </p:txBody>
      </p:sp>
      <p:sp>
        <p:nvSpPr>
          <p:cNvPr id="88" name="Line 21"/>
          <p:cNvSpPr>
            <a:spLocks noChangeShapeType="1"/>
          </p:cNvSpPr>
          <p:nvPr/>
        </p:nvSpPr>
        <p:spPr bwMode="auto">
          <a:xfrm>
            <a:off x="5867400" y="2104608"/>
            <a:ext cx="0" cy="457200"/>
          </a:xfrm>
          <a:prstGeom prst="line">
            <a:avLst/>
          </a:prstGeom>
          <a:noFill/>
          <a:ln w="12700">
            <a:solidFill>
              <a:schemeClr val="tx1"/>
            </a:solidFill>
            <a:round/>
            <a:headEnd/>
            <a:tailEnd/>
          </a:ln>
        </p:spPr>
        <p:txBody>
          <a:bodyPr wrap="none"/>
          <a:lstStyle/>
          <a:p>
            <a:endParaRPr lang="zh-CN" altLang="en-US"/>
          </a:p>
        </p:txBody>
      </p:sp>
      <p:sp>
        <p:nvSpPr>
          <p:cNvPr id="89" name="Line 22"/>
          <p:cNvSpPr>
            <a:spLocks noChangeShapeType="1"/>
          </p:cNvSpPr>
          <p:nvPr/>
        </p:nvSpPr>
        <p:spPr bwMode="auto">
          <a:xfrm>
            <a:off x="6705600" y="2104608"/>
            <a:ext cx="0" cy="457200"/>
          </a:xfrm>
          <a:prstGeom prst="line">
            <a:avLst/>
          </a:prstGeom>
          <a:noFill/>
          <a:ln w="28575" cap="sq">
            <a:solidFill>
              <a:schemeClr val="tx1"/>
            </a:solidFill>
            <a:round/>
            <a:headEnd/>
            <a:tailEnd/>
          </a:ln>
        </p:spPr>
        <p:txBody>
          <a:bodyPr wrap="none"/>
          <a:lstStyle/>
          <a:p>
            <a:endParaRPr lang="zh-CN" altLang="en-US"/>
          </a:p>
        </p:txBody>
      </p:sp>
      <p:sp>
        <p:nvSpPr>
          <p:cNvPr id="90" name="Rectangle 23"/>
          <p:cNvSpPr>
            <a:spLocks noChangeArrowheads="1"/>
          </p:cNvSpPr>
          <p:nvPr/>
        </p:nvSpPr>
        <p:spPr bwMode="auto">
          <a:xfrm>
            <a:off x="8077200" y="2104608"/>
            <a:ext cx="838200" cy="455613"/>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zh-CN" altLang="en-US" sz="2800" b="1"/>
              <a:t> ∧</a:t>
            </a:r>
          </a:p>
        </p:txBody>
      </p:sp>
      <p:sp>
        <p:nvSpPr>
          <p:cNvPr id="91" name="Rectangle 24"/>
          <p:cNvSpPr>
            <a:spLocks noChangeArrowheads="1"/>
          </p:cNvSpPr>
          <p:nvPr/>
        </p:nvSpPr>
        <p:spPr bwMode="auto">
          <a:xfrm>
            <a:off x="7086600" y="2104608"/>
            <a:ext cx="990600" cy="455613"/>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zh-CN" altLang="en-US" sz="2400" b="1">
                <a:latin typeface="楷体_GB2312" pitchFamily="49" charset="-122"/>
                <a:ea typeface="楷体_GB2312" pitchFamily="49" charset="-122"/>
              </a:rPr>
              <a:t>元素</a:t>
            </a:r>
            <a:r>
              <a:rPr lang="en-US" altLang="zh-CN" sz="2400" b="1">
                <a:latin typeface="楷体_GB2312" pitchFamily="49" charset="-122"/>
                <a:ea typeface="楷体_GB2312" pitchFamily="49" charset="-122"/>
              </a:rPr>
              <a:t>4</a:t>
            </a:r>
          </a:p>
        </p:txBody>
      </p:sp>
      <p:sp>
        <p:nvSpPr>
          <p:cNvPr id="92" name="Line 25"/>
          <p:cNvSpPr>
            <a:spLocks noChangeShapeType="1"/>
          </p:cNvSpPr>
          <p:nvPr/>
        </p:nvSpPr>
        <p:spPr bwMode="auto">
          <a:xfrm>
            <a:off x="7086600" y="2104608"/>
            <a:ext cx="1828800" cy="0"/>
          </a:xfrm>
          <a:prstGeom prst="line">
            <a:avLst/>
          </a:prstGeom>
          <a:noFill/>
          <a:ln w="28575" cap="sq">
            <a:solidFill>
              <a:schemeClr val="tx1"/>
            </a:solidFill>
            <a:round/>
            <a:headEnd/>
            <a:tailEnd/>
          </a:ln>
        </p:spPr>
        <p:txBody>
          <a:bodyPr wrap="none"/>
          <a:lstStyle/>
          <a:p>
            <a:endParaRPr lang="zh-CN" altLang="en-US"/>
          </a:p>
        </p:txBody>
      </p:sp>
      <p:sp>
        <p:nvSpPr>
          <p:cNvPr id="93" name="Line 26"/>
          <p:cNvSpPr>
            <a:spLocks noChangeShapeType="1"/>
          </p:cNvSpPr>
          <p:nvPr/>
        </p:nvSpPr>
        <p:spPr bwMode="auto">
          <a:xfrm>
            <a:off x="7086600" y="2560221"/>
            <a:ext cx="1828800" cy="0"/>
          </a:xfrm>
          <a:prstGeom prst="line">
            <a:avLst/>
          </a:prstGeom>
          <a:noFill/>
          <a:ln w="28575" cap="sq">
            <a:solidFill>
              <a:schemeClr val="tx1"/>
            </a:solidFill>
            <a:round/>
            <a:headEnd/>
            <a:tailEnd/>
          </a:ln>
        </p:spPr>
        <p:txBody>
          <a:bodyPr wrap="none"/>
          <a:lstStyle/>
          <a:p>
            <a:endParaRPr lang="zh-CN" altLang="en-US"/>
          </a:p>
        </p:txBody>
      </p:sp>
      <p:sp>
        <p:nvSpPr>
          <p:cNvPr id="94" name="Line 27"/>
          <p:cNvSpPr>
            <a:spLocks noChangeShapeType="1"/>
          </p:cNvSpPr>
          <p:nvPr/>
        </p:nvSpPr>
        <p:spPr bwMode="auto">
          <a:xfrm>
            <a:off x="7086600" y="2104608"/>
            <a:ext cx="0" cy="455613"/>
          </a:xfrm>
          <a:prstGeom prst="line">
            <a:avLst/>
          </a:prstGeom>
          <a:noFill/>
          <a:ln w="28575" cap="sq">
            <a:solidFill>
              <a:schemeClr val="tx1"/>
            </a:solidFill>
            <a:round/>
            <a:headEnd/>
            <a:tailEnd/>
          </a:ln>
        </p:spPr>
        <p:txBody>
          <a:bodyPr wrap="none"/>
          <a:lstStyle/>
          <a:p>
            <a:endParaRPr lang="zh-CN" altLang="en-US"/>
          </a:p>
        </p:txBody>
      </p:sp>
      <p:sp>
        <p:nvSpPr>
          <p:cNvPr id="95" name="Line 28"/>
          <p:cNvSpPr>
            <a:spLocks noChangeShapeType="1"/>
          </p:cNvSpPr>
          <p:nvPr/>
        </p:nvSpPr>
        <p:spPr bwMode="auto">
          <a:xfrm>
            <a:off x="8077200" y="2104608"/>
            <a:ext cx="0" cy="455613"/>
          </a:xfrm>
          <a:prstGeom prst="line">
            <a:avLst/>
          </a:prstGeom>
          <a:noFill/>
          <a:ln w="12700">
            <a:solidFill>
              <a:schemeClr val="tx1"/>
            </a:solidFill>
            <a:round/>
            <a:headEnd/>
            <a:tailEnd/>
          </a:ln>
        </p:spPr>
        <p:txBody>
          <a:bodyPr wrap="none"/>
          <a:lstStyle/>
          <a:p>
            <a:endParaRPr lang="zh-CN" altLang="en-US"/>
          </a:p>
        </p:txBody>
      </p:sp>
      <p:sp>
        <p:nvSpPr>
          <p:cNvPr id="96" name="Line 29"/>
          <p:cNvSpPr>
            <a:spLocks noChangeShapeType="1"/>
          </p:cNvSpPr>
          <p:nvPr/>
        </p:nvSpPr>
        <p:spPr bwMode="auto">
          <a:xfrm>
            <a:off x="8915400" y="2104608"/>
            <a:ext cx="0" cy="455613"/>
          </a:xfrm>
          <a:prstGeom prst="line">
            <a:avLst/>
          </a:prstGeom>
          <a:noFill/>
          <a:ln w="28575" cap="sq">
            <a:solidFill>
              <a:schemeClr val="tx1"/>
            </a:solidFill>
            <a:round/>
            <a:headEnd/>
            <a:tailEnd/>
          </a:ln>
        </p:spPr>
        <p:txBody>
          <a:bodyPr wrap="none"/>
          <a:lstStyle/>
          <a:p>
            <a:endParaRPr lang="zh-CN" altLang="en-US"/>
          </a:p>
        </p:txBody>
      </p:sp>
      <p:sp>
        <p:nvSpPr>
          <p:cNvPr id="97" name="Rectangle 30"/>
          <p:cNvSpPr>
            <a:spLocks noChangeArrowheads="1"/>
          </p:cNvSpPr>
          <p:nvPr/>
        </p:nvSpPr>
        <p:spPr bwMode="auto">
          <a:xfrm>
            <a:off x="1905000" y="1284627"/>
            <a:ext cx="990600" cy="455613"/>
          </a:xfrm>
          <a:prstGeom prst="rect">
            <a:avLst/>
          </a:prstGeom>
          <a:solidFill>
            <a:srgbClr val="00CC99"/>
          </a:solidFill>
          <a:ln w="9525">
            <a:solidFill>
              <a:schemeClr val="tx1"/>
            </a:solidFill>
            <a:miter lim="800000"/>
            <a:headEnd/>
            <a:tailEnd/>
          </a:ln>
        </p:spPr>
        <p:txBody>
          <a:bodyPr wrap="none"/>
          <a:lstStyle/>
          <a:p>
            <a:pPr eaLnBrk="1" hangingPunct="1">
              <a:spcBef>
                <a:spcPct val="20000"/>
              </a:spcBef>
            </a:pPr>
            <a:r>
              <a:rPr lang="en-US" altLang="zh-CN" sz="2400" b="1"/>
              <a:t>1345</a:t>
            </a:r>
          </a:p>
        </p:txBody>
      </p:sp>
      <p:sp>
        <p:nvSpPr>
          <p:cNvPr id="98" name="Text Box 31" descr="蓝色砂纸"/>
          <p:cNvSpPr txBox="1">
            <a:spLocks noChangeArrowheads="1"/>
          </p:cNvSpPr>
          <p:nvPr/>
        </p:nvSpPr>
        <p:spPr bwMode="auto">
          <a:xfrm>
            <a:off x="457200" y="1495008"/>
            <a:ext cx="361950" cy="519113"/>
          </a:xfrm>
          <a:prstGeom prst="rect">
            <a:avLst/>
          </a:prstGeom>
          <a:noFill/>
          <a:ln w="9525">
            <a:noFill/>
            <a:miter lim="800000"/>
            <a:headEnd/>
            <a:tailEnd/>
          </a:ln>
        </p:spPr>
        <p:txBody>
          <a:bodyPr wrap="none">
            <a:spAutoFit/>
          </a:bodyPr>
          <a:lstStyle/>
          <a:p>
            <a:pPr eaLnBrk="1" hangingPunct="1">
              <a:spcBef>
                <a:spcPct val="50000"/>
              </a:spcBef>
            </a:pPr>
            <a:r>
              <a:rPr kumimoji="1" lang="en-US" altLang="zh-CN" sz="2800">
                <a:latin typeface="Times New Roman" pitchFamily="18" charset="0"/>
              </a:rPr>
              <a:t>h</a:t>
            </a:r>
          </a:p>
        </p:txBody>
      </p:sp>
      <p:cxnSp>
        <p:nvCxnSpPr>
          <p:cNvPr id="99" name="AutoShape 32"/>
          <p:cNvCxnSpPr>
            <a:cxnSpLocks noChangeShapeType="1"/>
            <a:stCxn id="72" idx="3"/>
            <a:endCxn id="66" idx="1"/>
          </p:cNvCxnSpPr>
          <p:nvPr/>
        </p:nvCxnSpPr>
        <p:spPr bwMode="auto">
          <a:xfrm flipV="1">
            <a:off x="2209800" y="2333208"/>
            <a:ext cx="457200" cy="1588"/>
          </a:xfrm>
          <a:prstGeom prst="straightConnector1">
            <a:avLst/>
          </a:prstGeom>
          <a:noFill/>
          <a:ln w="28575">
            <a:solidFill>
              <a:srgbClr val="CC0066"/>
            </a:solidFill>
            <a:round/>
            <a:headEnd/>
            <a:tailEnd type="triangle" w="med" len="med"/>
          </a:ln>
        </p:spPr>
      </p:cxnSp>
      <p:cxnSp>
        <p:nvCxnSpPr>
          <p:cNvPr id="100" name="AutoShape 33"/>
          <p:cNvCxnSpPr>
            <a:cxnSpLocks noChangeShapeType="1"/>
            <a:stCxn id="65" idx="3"/>
            <a:endCxn id="84" idx="1"/>
          </p:cNvCxnSpPr>
          <p:nvPr/>
        </p:nvCxnSpPr>
        <p:spPr bwMode="auto">
          <a:xfrm>
            <a:off x="4495800" y="2333208"/>
            <a:ext cx="381000" cy="0"/>
          </a:xfrm>
          <a:prstGeom prst="straightConnector1">
            <a:avLst/>
          </a:prstGeom>
          <a:noFill/>
          <a:ln w="28575">
            <a:solidFill>
              <a:srgbClr val="CC0066"/>
            </a:solidFill>
            <a:round/>
            <a:headEnd/>
            <a:tailEnd type="triangle" w="med" len="med"/>
          </a:ln>
        </p:spPr>
      </p:cxnSp>
      <p:cxnSp>
        <p:nvCxnSpPr>
          <p:cNvPr id="101" name="AutoShape 34"/>
          <p:cNvCxnSpPr>
            <a:cxnSpLocks noChangeShapeType="1"/>
            <a:stCxn id="83" idx="3"/>
            <a:endCxn id="91" idx="1"/>
          </p:cNvCxnSpPr>
          <p:nvPr/>
        </p:nvCxnSpPr>
        <p:spPr bwMode="auto">
          <a:xfrm>
            <a:off x="6705600" y="2333208"/>
            <a:ext cx="381000" cy="0"/>
          </a:xfrm>
          <a:prstGeom prst="straightConnector1">
            <a:avLst/>
          </a:prstGeom>
          <a:noFill/>
          <a:ln w="28575">
            <a:solidFill>
              <a:srgbClr val="CC0066"/>
            </a:solidFill>
            <a:round/>
            <a:headEnd/>
            <a:tailEnd type="triangle" w="med" len="med"/>
          </a:ln>
        </p:spPr>
      </p:cxnSp>
      <p:graphicFrame>
        <p:nvGraphicFramePr>
          <p:cNvPr id="102" name="Group 35"/>
          <p:cNvGraphicFramePr>
            <a:graphicFrameLocks noGrp="1"/>
          </p:cNvGraphicFramePr>
          <p:nvPr/>
        </p:nvGraphicFramePr>
        <p:xfrm>
          <a:off x="1563747" y="2961858"/>
          <a:ext cx="6019800" cy="3454402"/>
        </p:xfrm>
        <a:graphic>
          <a:graphicData uri="http://schemas.openxmlformats.org/drawingml/2006/table">
            <a:tbl>
              <a:tblPr/>
              <a:tblGrid>
                <a:gridCol w="1955800"/>
                <a:gridCol w="2387600"/>
                <a:gridCol w="1676400"/>
              </a:tblGrid>
              <a:tr h="493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rPr>
                        <a:t>存储地址</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存储内容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指针</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2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rgbClr val="FF3300"/>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rgbClr val="FF3300"/>
                          </a:solidFill>
                          <a:effectLst/>
                          <a:latin typeface="楷体_GB2312" pitchFamily="49" charset="-122"/>
                          <a:ea typeface="楷体_GB2312" pitchFamily="49" charset="-122"/>
                        </a:rPr>
                        <a:t>1345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rgbClr val="FF3300"/>
                          </a:solidFill>
                          <a:effectLst/>
                          <a:latin typeface="楷体_GB2312" pitchFamily="49" charset="-122"/>
                          <a:ea typeface="楷体_GB2312" pitchFamily="49" charset="-122"/>
                        </a:rPr>
                        <a:t>   元素</a:t>
                      </a:r>
                      <a:r>
                        <a:rPr kumimoji="1" lang="en-US" altLang="zh-CN" sz="2400" b="1" i="0" u="none" strike="noStrike" cap="none" normalizeH="0" baseline="0" smtClean="0">
                          <a:ln>
                            <a:noFill/>
                          </a:ln>
                          <a:solidFill>
                            <a:srgbClr val="FF3300"/>
                          </a:solidFill>
                          <a:effectLst/>
                          <a:latin typeface="楷体_GB2312" pitchFamily="49" charset="-122"/>
                          <a:ea typeface="楷体_GB2312" pitchFamily="49"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rgbClr val="FF3300"/>
                          </a:solidFill>
                          <a:effectLst/>
                          <a:latin typeface="楷体_GB2312" pitchFamily="49" charset="-122"/>
                          <a:ea typeface="楷体_GB2312" pitchFamily="49" charset="-122"/>
                        </a:rPr>
                        <a:t>1400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3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1346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元素</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3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rgbClr val="FF3300"/>
                          </a:solidFill>
                          <a:effectLst/>
                          <a:latin typeface="楷体_GB2312" pitchFamily="49" charset="-122"/>
                          <a:ea typeface="楷体_GB2312" pitchFamily="49" charset="-122"/>
                        </a:rPr>
                        <a:t>1400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zh-CN" altLang="en-US" sz="2400" b="1" i="0" u="none" strike="noStrike" cap="none" normalizeH="0" baseline="0" smtClean="0">
                          <a:ln>
                            <a:noFill/>
                          </a:ln>
                          <a:solidFill>
                            <a:srgbClr val="FF3300"/>
                          </a:solidFill>
                          <a:effectLst/>
                          <a:latin typeface="楷体_GB2312" pitchFamily="49" charset="-122"/>
                          <a:ea typeface="楷体_GB2312" pitchFamily="49" charset="-122"/>
                        </a:rPr>
                        <a:t>元素</a:t>
                      </a:r>
                      <a:r>
                        <a:rPr kumimoji="1" lang="en-US" altLang="zh-CN" sz="2400" b="1" i="0" u="none" strike="noStrike" cap="none" normalizeH="0" baseline="0" smtClean="0">
                          <a:ln>
                            <a:noFill/>
                          </a:ln>
                          <a:solidFill>
                            <a:srgbClr val="FF3300"/>
                          </a:solidFill>
                          <a:effectLst/>
                          <a:latin typeface="楷体_GB2312" pitchFamily="49" charset="-122"/>
                          <a:ea typeface="楷体_GB2312" pitchFamily="49" charset="-122"/>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3300"/>
                          </a:solidFill>
                          <a:effectLst/>
                          <a:latin typeface="楷体_GB2312" pitchFamily="49" charset="-122"/>
                          <a:ea typeface="楷体_GB2312" pitchFamily="49" charset="-122"/>
                        </a:rPr>
                        <a:t>  </a:t>
                      </a:r>
                      <a:r>
                        <a:rPr kumimoji="1" lang="en-US" altLang="zh-CN" sz="2400" b="1" i="0" u="none" strike="noStrike" cap="none" normalizeH="0" baseline="0" dirty="0" smtClean="0">
                          <a:ln>
                            <a:noFill/>
                          </a:ln>
                          <a:solidFill>
                            <a:srgbClr val="FF3300"/>
                          </a:solidFill>
                          <a:effectLst/>
                          <a:latin typeface="楷体_GB2312" pitchFamily="49" charset="-122"/>
                          <a:ea typeface="楷体_GB2312" pitchFamily="49" charset="-122"/>
                        </a:rPr>
                        <a:t>1536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2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Times New Roman"/>
                          <a:ea typeface="楷体_GB2312" pitchFamily="49" charset="-122"/>
                        </a:rPr>
                        <a:t>……</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493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1536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rPr>
                        <a:t>   元素</a:t>
                      </a:r>
                      <a:r>
                        <a:rPr kumimoji="1" lang="en-US" altLang="zh-CN" sz="2400" b="1" i="0" u="none" strike="noStrike" cap="none" normalizeH="0" baseline="0" smtClean="0">
                          <a:ln>
                            <a:noFill/>
                          </a:ln>
                          <a:solidFill>
                            <a:schemeClr val="tx1"/>
                          </a:solidFill>
                          <a:effectLst/>
                          <a:latin typeface="楷体_GB2312" pitchFamily="49" charset="-122"/>
                          <a:ea typeface="楷体_GB2312" pitchFamily="49"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rPr>
                        <a:t>  </a:t>
                      </a:r>
                      <a:r>
                        <a:rPr kumimoji="1" lang="en-US" altLang="zh-CN" sz="2400" b="1" i="0" u="none" strike="noStrike" cap="none" normalizeH="0" baseline="0" dirty="0" smtClean="0">
                          <a:ln>
                            <a:noFill/>
                          </a:ln>
                          <a:solidFill>
                            <a:schemeClr val="tx1"/>
                          </a:solidFill>
                          <a:effectLst/>
                          <a:latin typeface="楷体_GB2312" pitchFamily="49" charset="-122"/>
                          <a:ea typeface="楷体_GB2312" pitchFamily="49" charset="-122"/>
                        </a:rPr>
                        <a:t>1346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103" name="Text Box 69"/>
          <p:cNvSpPr txBox="1">
            <a:spLocks noChangeArrowheads="1"/>
          </p:cNvSpPr>
          <p:nvPr/>
        </p:nvSpPr>
        <p:spPr bwMode="auto">
          <a:xfrm>
            <a:off x="5410200" y="1303680"/>
            <a:ext cx="1739900" cy="519113"/>
          </a:xfrm>
          <a:prstGeom prst="rect">
            <a:avLst/>
          </a:prstGeom>
          <a:noFill/>
          <a:ln w="9525">
            <a:noFill/>
            <a:miter lim="800000"/>
            <a:headEnd/>
            <a:tailEnd/>
          </a:ln>
        </p:spPr>
        <p:txBody>
          <a:bodyPr wrap="none">
            <a:spAutoFit/>
          </a:bodyPr>
          <a:lstStyle/>
          <a:p>
            <a:pPr eaLnBrk="1" hangingPunct="1">
              <a:spcBef>
                <a:spcPct val="50000"/>
              </a:spcBef>
            </a:pPr>
            <a:r>
              <a:rPr kumimoji="1" lang="zh-CN" altLang="en-US" sz="2000" b="1" dirty="0">
                <a:solidFill>
                  <a:srgbClr val="0000FF"/>
                </a:solidFill>
                <a:latin typeface="Times New Roman" pitchFamily="18" charset="0"/>
              </a:rPr>
              <a:t> </a:t>
            </a:r>
            <a:r>
              <a:rPr kumimoji="1" lang="zh-CN" altLang="en-US" sz="2800" b="1" dirty="0">
                <a:solidFill>
                  <a:srgbClr val="0000FF"/>
                </a:solidFill>
                <a:latin typeface="Times New Roman" pitchFamily="18" charset="0"/>
              </a:rPr>
              <a:t>链式存储</a:t>
            </a:r>
            <a:r>
              <a:rPr kumimoji="1" lang="zh-CN" altLang="en-US" sz="2000" b="1" dirty="0">
                <a:solidFill>
                  <a:srgbClr val="0000FF"/>
                </a:solidFill>
                <a:latin typeface="Times New Roman" pitchFamily="18" charset="0"/>
              </a:rPr>
              <a:t> </a:t>
            </a:r>
          </a:p>
        </p:txBody>
      </p:sp>
      <p:sp>
        <p:nvSpPr>
          <p:cNvPr id="105" name="Line 71"/>
          <p:cNvSpPr>
            <a:spLocks noChangeShapeType="1"/>
          </p:cNvSpPr>
          <p:nvPr/>
        </p:nvSpPr>
        <p:spPr bwMode="auto">
          <a:xfrm>
            <a:off x="1066800" y="1571208"/>
            <a:ext cx="0" cy="533400"/>
          </a:xfrm>
          <a:prstGeom prst="line">
            <a:avLst/>
          </a:prstGeom>
          <a:noFill/>
          <a:ln w="38100">
            <a:solidFill>
              <a:srgbClr val="FF3300"/>
            </a:solidFill>
            <a:round/>
            <a:headEnd/>
            <a:tailEnd type="triangle" w="med" len="med"/>
          </a:ln>
        </p:spPr>
        <p:txBody>
          <a:bodyPr wrap="none" anchor="ctr"/>
          <a:lstStyle/>
          <a:p>
            <a:endParaRPr lang="zh-CN" altLang="en-US"/>
          </a:p>
        </p:txBody>
      </p:sp>
      <p:sp>
        <p:nvSpPr>
          <p:cNvPr id="106" name="Text Box 72" descr="蓝色砂纸"/>
          <p:cNvSpPr txBox="1">
            <a:spLocks noChangeArrowheads="1"/>
          </p:cNvSpPr>
          <p:nvPr/>
        </p:nvSpPr>
        <p:spPr bwMode="auto">
          <a:xfrm>
            <a:off x="2209800" y="810861"/>
            <a:ext cx="381000" cy="519113"/>
          </a:xfrm>
          <a:prstGeom prst="rect">
            <a:avLst/>
          </a:prstGeom>
          <a:noFill/>
          <a:ln w="9525">
            <a:noFill/>
            <a:miter lim="800000"/>
            <a:headEnd/>
            <a:tailEnd/>
          </a:ln>
        </p:spPr>
        <p:txBody>
          <a:bodyPr>
            <a:spAutoFit/>
          </a:bodyPr>
          <a:lstStyle/>
          <a:p>
            <a:pPr eaLnBrk="1" hangingPunct="1">
              <a:spcBef>
                <a:spcPct val="50000"/>
              </a:spcBef>
            </a:pPr>
            <a:r>
              <a:rPr kumimoji="1" lang="en-US" altLang="zh-CN" sz="2800" b="1" dirty="0">
                <a:latin typeface="Times New Roman" pitchFamily="18" charset="0"/>
              </a:rPr>
              <a:t>h</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1.4  </a:t>
            </a:r>
            <a:r>
              <a:rPr lang="zh-CN" altLang="zh-CN" sz="2400" b="1" dirty="0" smtClean="0">
                <a:solidFill>
                  <a:schemeClr val="bg1"/>
                </a:solidFill>
                <a:latin typeface="微软雅黑" panose="020B0503020204020204" pitchFamily="34" charset="-122"/>
                <a:ea typeface="微软雅黑" panose="020B0503020204020204" pitchFamily="34" charset="-122"/>
              </a:rPr>
              <a:t>数据类型与抽象数据类型</a:t>
            </a:r>
          </a:p>
        </p:txBody>
      </p:sp>
      <p:sp>
        <p:nvSpPr>
          <p:cNvPr id="131073" name="Rectangle 1"/>
          <p:cNvSpPr>
            <a:spLocks noChangeArrowheads="1"/>
          </p:cNvSpPr>
          <p:nvPr/>
        </p:nvSpPr>
        <p:spPr bwMode="auto">
          <a:xfrm>
            <a:off x="278298" y="1389033"/>
            <a:ext cx="8686799" cy="461664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b="0" i="0" strike="noStrike" cap="none" normalizeH="0" baseline="0" dirty="0" smtClean="0" bmk="_Toc415848585">
                <a:ln>
                  <a:noFill/>
                </a:ln>
                <a:solidFill>
                  <a:schemeClr val="tx1"/>
                </a:solidFill>
                <a:effectLst/>
                <a:latin typeface="Arial" pitchFamily="34" charset="0"/>
                <a:ea typeface="方正小标宋简体"/>
                <a:cs typeface="宋体" pitchFamily="2" charset="-122"/>
              </a:rPr>
              <a:t>数据类型（</a:t>
            </a:r>
            <a:r>
              <a:rPr kumimoji="0" lang="en-US" altLang="zh-CN" b="0" i="0" strike="noStrike" cap="none" normalizeH="0" baseline="0" dirty="0" smtClean="0" bmk="_Toc415848585">
                <a:ln>
                  <a:noFill/>
                </a:ln>
                <a:solidFill>
                  <a:schemeClr val="tx1"/>
                </a:solidFill>
                <a:effectLst/>
                <a:latin typeface="Arial" pitchFamily="34" charset="0"/>
                <a:ea typeface="方正小标宋简体"/>
                <a:cs typeface="宋体" pitchFamily="2" charset="-122"/>
              </a:rPr>
              <a:t>Data Type</a:t>
            </a:r>
            <a:r>
              <a:rPr kumimoji="0" lang="zh-CN" altLang="en-US" b="0" i="0" strike="noStrike" cap="none" normalizeH="0" baseline="0" dirty="0" smtClean="0" bmk="_Toc415848585">
                <a:ln>
                  <a:noFill/>
                </a:ln>
                <a:solidFill>
                  <a:schemeClr val="tx1"/>
                </a:solidFill>
                <a:effectLst/>
                <a:latin typeface="Arial" pitchFamily="34" charset="0"/>
                <a:ea typeface="方正小标宋简体"/>
                <a:cs typeface="宋体" pitchFamily="2" charset="-122"/>
              </a:rPr>
              <a:t>）</a:t>
            </a:r>
            <a:endParaRPr kumimoji="0" lang="zh-CN" altLang="en-US" b="0" i="0" strike="noStrike" cap="none" normalizeH="0" baseline="0" dirty="0" smtClean="0">
              <a:ln>
                <a:noFill/>
              </a:ln>
              <a:solidFill>
                <a:schemeClr val="tx1"/>
              </a:solidFill>
              <a:effectLst/>
              <a:latin typeface="Arial" pitchFamily="34" charset="0"/>
              <a:ea typeface="方正小标宋简体"/>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数据类型是指一组性质相同的值的集合以及在此集合上定义的一组操作的总称。</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通常数据类型可以看作是程序设计语言中已实现的数据结构。数据类型是按照值的不同进行划分的。在高级语言中，每个变量、常量和表达式都有各自的取值范围。类型就用来说明变量或表达式的取值范围和所能进行的操作。</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按“值”是否可分解，可将数据类型划分为两类：</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）原子类型：其值不可分解。通常是由语言直接提供。</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如</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JAVA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语言的整型、实型、字符型等基本类型；</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）结构类型：其值可分解为若干个成分（或称为分量）。是用户借助于语言提供的描述机制自己定义的，它通常是由标准类型派生的，故它也是一种导出类型。如</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JAVA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语言的数组。</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1.4  </a:t>
            </a:r>
            <a:r>
              <a:rPr lang="zh-CN" altLang="zh-CN" sz="2400" b="1" dirty="0" smtClean="0">
                <a:solidFill>
                  <a:schemeClr val="bg1"/>
                </a:solidFill>
                <a:latin typeface="微软雅黑" panose="020B0503020204020204" pitchFamily="34" charset="-122"/>
                <a:ea typeface="微软雅黑" panose="020B0503020204020204" pitchFamily="34" charset="-122"/>
              </a:rPr>
              <a:t>数据类型与抽象数据类型</a:t>
            </a:r>
          </a:p>
        </p:txBody>
      </p:sp>
      <p:sp>
        <p:nvSpPr>
          <p:cNvPr id="131073" name="Rectangle 1"/>
          <p:cNvSpPr>
            <a:spLocks noChangeArrowheads="1"/>
          </p:cNvSpPr>
          <p:nvPr/>
        </p:nvSpPr>
        <p:spPr bwMode="auto">
          <a:xfrm>
            <a:off x="278298" y="765786"/>
            <a:ext cx="8686799" cy="586314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lvl="0" rtl="0" eaLnBrk="1" hangingPunct="1">
              <a:lnSpc>
                <a:spcPct val="150000"/>
              </a:lnSpc>
            </a:pPr>
            <a:r>
              <a:rPr lang="zh-CN" altLang="zh-CN" b="1" dirty="0" smtClean="0"/>
              <a:t>抽象数据类型（</a:t>
            </a:r>
            <a:r>
              <a:rPr lang="en-US" altLang="zh-CN" b="1" dirty="0" smtClean="0"/>
              <a:t>Abstract Data Type</a:t>
            </a:r>
            <a:r>
              <a:rPr lang="zh-CN" altLang="zh-CN" b="1" dirty="0" smtClean="0"/>
              <a:t>简称</a:t>
            </a:r>
            <a:r>
              <a:rPr lang="en-US" altLang="zh-CN" b="1" dirty="0" smtClean="0"/>
              <a:t>ADT</a:t>
            </a:r>
            <a:r>
              <a:rPr lang="zh-CN" altLang="zh-CN" b="1" dirty="0" smtClean="0"/>
              <a:t>）</a:t>
            </a:r>
            <a:endParaRPr lang="en-US" altLang="zh-CN" b="1" dirty="0" smtClean="0"/>
          </a:p>
          <a:p>
            <a:pPr indent="269875" rtl="0">
              <a:lnSpc>
                <a:spcPct val="150000"/>
              </a:lnSpc>
            </a:pPr>
            <a:r>
              <a:rPr lang="en-US" altLang="zh-CN" dirty="0" smtClean="0">
                <a:latin typeface="Times New Roman" pitchFamily="18" charset="0"/>
                <a:cs typeface="Times New Roman" pitchFamily="18" charset="0"/>
              </a:rPr>
              <a:t>   </a:t>
            </a:r>
            <a:r>
              <a:rPr lang="zh-CN" altLang="zh-CN" dirty="0" smtClean="0">
                <a:latin typeface="Times New Roman" pitchFamily="18" charset="0"/>
                <a:cs typeface="Times New Roman" pitchFamily="18" charset="0"/>
              </a:rPr>
              <a:t>抽象数据类型是指一个数学模型及定义在该模型上的一组操作。</a:t>
            </a:r>
          </a:p>
          <a:p>
            <a:pPr indent="269875" rtl="0">
              <a:lnSpc>
                <a:spcPct val="150000"/>
              </a:lnSpc>
            </a:pPr>
            <a:r>
              <a:rPr lang="en-US" altLang="zh-CN" dirty="0" smtClean="0">
                <a:latin typeface="Times New Roman" pitchFamily="18" charset="0"/>
                <a:cs typeface="Times New Roman" pitchFamily="18" charset="0"/>
              </a:rPr>
              <a:t>   </a:t>
            </a:r>
            <a:r>
              <a:rPr lang="zh-CN" altLang="zh-CN" dirty="0" smtClean="0">
                <a:latin typeface="Times New Roman" pitchFamily="18" charset="0"/>
                <a:cs typeface="Times New Roman" pitchFamily="18" charset="0"/>
              </a:rPr>
              <a:t>抽象数据类型可以看作是数据的逻辑结构及其在逻辑结构上定义的操作，而与其在计算机内部如何表示和实现无关。</a:t>
            </a:r>
          </a:p>
          <a:p>
            <a:pPr indent="269875" rtl="0">
              <a:lnSpc>
                <a:spcPct val="150000"/>
              </a:lnSpc>
            </a:pPr>
            <a:r>
              <a:rPr lang="en-US" altLang="zh-CN" dirty="0" smtClean="0">
                <a:latin typeface="Times New Roman" pitchFamily="18" charset="0"/>
                <a:cs typeface="Times New Roman" pitchFamily="18" charset="0"/>
              </a:rPr>
              <a:t>   </a:t>
            </a:r>
            <a:r>
              <a:rPr lang="zh-CN" altLang="zh-CN" dirty="0" smtClean="0">
                <a:latin typeface="Times New Roman" pitchFamily="18" charset="0"/>
                <a:cs typeface="Times New Roman" pitchFamily="18" charset="0"/>
              </a:rPr>
              <a:t>抽象数据类型可以看作是描述问题的模型，它独立于具体实现。它的优点是将数据和操作封装在一起，使得用户程序只能通过在</a:t>
            </a:r>
            <a:r>
              <a:rPr lang="en-US" altLang="zh-CN" dirty="0" smtClean="0">
                <a:latin typeface="Times New Roman" pitchFamily="18" charset="0"/>
                <a:cs typeface="Times New Roman" pitchFamily="18" charset="0"/>
              </a:rPr>
              <a:t>ADT</a:t>
            </a:r>
            <a:r>
              <a:rPr lang="zh-CN" altLang="zh-CN" dirty="0" smtClean="0">
                <a:latin typeface="Times New Roman" pitchFamily="18" charset="0"/>
                <a:cs typeface="Times New Roman" pitchFamily="18" charset="0"/>
              </a:rPr>
              <a:t>里定义的某些操作来访问其中的数据，从而实现了信息隐藏。在</a:t>
            </a:r>
            <a:r>
              <a:rPr lang="en-US" altLang="zh-CN" dirty="0" smtClean="0">
                <a:latin typeface="Times New Roman" pitchFamily="18" charset="0"/>
                <a:cs typeface="Times New Roman" pitchFamily="18" charset="0"/>
              </a:rPr>
              <a:t>JAVA</a:t>
            </a:r>
            <a:r>
              <a:rPr lang="zh-CN" altLang="zh-CN" dirty="0" smtClean="0">
                <a:latin typeface="Times New Roman" pitchFamily="18" charset="0"/>
                <a:cs typeface="Times New Roman" pitchFamily="18" charset="0"/>
              </a:rPr>
              <a:t>中，我们可以用类的说明来表示</a:t>
            </a:r>
            <a:r>
              <a:rPr lang="en-US" altLang="zh-CN" dirty="0" smtClean="0">
                <a:latin typeface="Times New Roman" pitchFamily="18" charset="0"/>
                <a:cs typeface="Times New Roman" pitchFamily="18" charset="0"/>
              </a:rPr>
              <a:t>ADT</a:t>
            </a:r>
            <a:r>
              <a:rPr lang="zh-CN" altLang="zh-CN" dirty="0" smtClean="0">
                <a:latin typeface="Times New Roman" pitchFamily="18" charset="0"/>
                <a:cs typeface="Times New Roman" pitchFamily="18" charset="0"/>
              </a:rPr>
              <a:t>，用类的实现来实现</a:t>
            </a:r>
            <a:r>
              <a:rPr lang="en-US" altLang="zh-CN" dirty="0" smtClean="0">
                <a:latin typeface="Times New Roman" pitchFamily="18" charset="0"/>
                <a:cs typeface="Times New Roman" pitchFamily="18" charset="0"/>
              </a:rPr>
              <a:t>ADT</a:t>
            </a:r>
            <a:r>
              <a:rPr lang="zh-CN" altLang="zh-CN" dirty="0" smtClean="0">
                <a:latin typeface="Times New Roman" pitchFamily="18" charset="0"/>
                <a:cs typeface="Times New Roman" pitchFamily="18" charset="0"/>
              </a:rPr>
              <a:t>。因此，</a:t>
            </a:r>
            <a:r>
              <a:rPr lang="en-US" altLang="zh-CN" dirty="0" smtClean="0">
                <a:latin typeface="Times New Roman" pitchFamily="18" charset="0"/>
                <a:cs typeface="Times New Roman" pitchFamily="18" charset="0"/>
              </a:rPr>
              <a:t>JAVA</a:t>
            </a:r>
            <a:r>
              <a:rPr lang="zh-CN" altLang="zh-CN" dirty="0" smtClean="0">
                <a:latin typeface="Times New Roman" pitchFamily="18" charset="0"/>
                <a:cs typeface="Times New Roman" pitchFamily="18" charset="0"/>
              </a:rPr>
              <a:t>中实现的类相当于是数据的存储结构及其在存储结构上实现的对数据的操作。</a:t>
            </a:r>
          </a:p>
          <a:p>
            <a:pPr indent="269875" rtl="0">
              <a:lnSpc>
                <a:spcPct val="150000"/>
              </a:lnSpc>
            </a:pPr>
            <a:r>
              <a:rPr lang="en-US" altLang="zh-CN" dirty="0" smtClean="0">
                <a:latin typeface="Times New Roman" pitchFamily="18" charset="0"/>
                <a:cs typeface="Times New Roman" pitchFamily="18" charset="0"/>
              </a:rPr>
              <a:t>    ADT</a:t>
            </a:r>
            <a:r>
              <a:rPr lang="zh-CN" altLang="zh-CN" dirty="0" smtClean="0">
                <a:latin typeface="Times New Roman" pitchFamily="18" charset="0"/>
                <a:cs typeface="Times New Roman" pitchFamily="18" charset="0"/>
              </a:rPr>
              <a:t>和类的概念实际上反映了程序或软件设计的两层抽象：</a:t>
            </a:r>
            <a:r>
              <a:rPr lang="en-US" altLang="zh-CN" dirty="0" smtClean="0">
                <a:latin typeface="Times New Roman" pitchFamily="18" charset="0"/>
                <a:cs typeface="Times New Roman" pitchFamily="18" charset="0"/>
              </a:rPr>
              <a:t>ADT</a:t>
            </a:r>
            <a:r>
              <a:rPr lang="zh-CN" altLang="zh-CN" dirty="0" smtClean="0">
                <a:latin typeface="Times New Roman" pitchFamily="18" charset="0"/>
                <a:cs typeface="Times New Roman" pitchFamily="18" charset="0"/>
              </a:rPr>
              <a:t>相当于是在概念层（或称为抽象层）上描述问题，而类相当于是在实现层上描述问题。此外，</a:t>
            </a:r>
            <a:r>
              <a:rPr lang="en-US" altLang="zh-CN" dirty="0" smtClean="0">
                <a:latin typeface="Times New Roman" pitchFamily="18" charset="0"/>
                <a:cs typeface="Times New Roman" pitchFamily="18" charset="0"/>
              </a:rPr>
              <a:t>JAVA</a:t>
            </a:r>
            <a:r>
              <a:rPr lang="zh-CN" altLang="zh-CN" dirty="0" smtClean="0">
                <a:latin typeface="Times New Roman" pitchFamily="18" charset="0"/>
                <a:cs typeface="Times New Roman" pitchFamily="18" charset="0"/>
              </a:rPr>
              <a:t>中的类只是一个由用户定义的普通类型，可用它来定义变量（称为对象或类的实例）。因此，在</a:t>
            </a:r>
            <a:r>
              <a:rPr lang="en-US" altLang="zh-CN" dirty="0" smtClean="0">
                <a:latin typeface="Times New Roman" pitchFamily="18" charset="0"/>
                <a:cs typeface="Times New Roman" pitchFamily="18" charset="0"/>
              </a:rPr>
              <a:t>JAVA</a:t>
            </a:r>
            <a:r>
              <a:rPr lang="zh-CN" altLang="zh-CN" dirty="0" smtClean="0">
                <a:latin typeface="Times New Roman" pitchFamily="18" charset="0"/>
                <a:cs typeface="Times New Roman" pitchFamily="18" charset="0"/>
              </a:rPr>
              <a:t>中，最终是通过操作对象来解决实际问题的，所以我们可将该层次看作是应用层。例如，</a:t>
            </a:r>
            <a:r>
              <a:rPr lang="en-US" altLang="zh-CN" dirty="0" smtClean="0">
                <a:latin typeface="Times New Roman" pitchFamily="18" charset="0"/>
                <a:cs typeface="Times New Roman" pitchFamily="18" charset="0"/>
              </a:rPr>
              <a:t>main</a:t>
            </a:r>
            <a:r>
              <a:rPr lang="zh-CN" altLang="zh-CN" dirty="0" smtClean="0">
                <a:latin typeface="Times New Roman" pitchFamily="18" charset="0"/>
                <a:cs typeface="Times New Roman" pitchFamily="18" charset="0"/>
              </a:rPr>
              <a:t>程序就可看作是用户的应用程序。</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算法的特性</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78" name="Rectangle 9"/>
          <p:cNvSpPr txBox="1">
            <a:spLocks noChangeArrowheads="1"/>
          </p:cNvSpPr>
          <p:nvPr/>
        </p:nvSpPr>
        <p:spPr bwMode="gray">
          <a:xfrm>
            <a:off x="623125" y="1255650"/>
            <a:ext cx="5645150" cy="55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b="1" kern="0" dirty="0" smtClean="0"/>
              <a:t>算法的特性</a:t>
            </a:r>
          </a:p>
        </p:txBody>
      </p:sp>
      <p:sp>
        <p:nvSpPr>
          <p:cNvPr id="79" name="Rectangle 3"/>
          <p:cNvSpPr txBox="1">
            <a:spLocks noChangeArrowheads="1"/>
          </p:cNvSpPr>
          <p:nvPr/>
        </p:nvSpPr>
        <p:spPr bwMode="gray">
          <a:xfrm>
            <a:off x="516835" y="1806513"/>
            <a:ext cx="8521628"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buNone/>
            </a:pPr>
            <a:r>
              <a:rPr lang="zh-CN" altLang="zh-CN" sz="1800" dirty="0" smtClean="0"/>
              <a:t>（</a:t>
            </a:r>
            <a:r>
              <a:rPr lang="en-US" altLang="zh-CN" sz="1800" dirty="0" smtClean="0"/>
              <a:t>1</a:t>
            </a:r>
            <a:r>
              <a:rPr lang="zh-CN" altLang="zh-CN" sz="1800" dirty="0" smtClean="0"/>
              <a:t>）有穷性：有限步骤之内正常结束，不能形成无穷循环，并且每一步骤在可接受的时间内完成。这里的有穷的概念并不是纯数学意义的，而是在实际应用当中合理的、可以接受的“有边界”。</a:t>
            </a:r>
          </a:p>
          <a:p>
            <a:pPr>
              <a:lnSpc>
                <a:spcPct val="150000"/>
              </a:lnSpc>
              <a:buNone/>
            </a:pPr>
            <a:r>
              <a:rPr lang="zh-CN" altLang="zh-CN" sz="1800" dirty="0" smtClean="0"/>
              <a:t>（</a:t>
            </a:r>
            <a:r>
              <a:rPr lang="en-US" altLang="zh-CN" sz="1800" dirty="0" smtClean="0"/>
              <a:t>2</a:t>
            </a:r>
            <a:r>
              <a:rPr lang="zh-CN" altLang="zh-CN" sz="1800" dirty="0" smtClean="0"/>
              <a:t>）确定性：算法中的每一个步骤必须有确定含义，无二义性。</a:t>
            </a:r>
          </a:p>
          <a:p>
            <a:pPr>
              <a:lnSpc>
                <a:spcPct val="150000"/>
              </a:lnSpc>
              <a:buNone/>
            </a:pPr>
            <a:r>
              <a:rPr lang="zh-CN" altLang="zh-CN" sz="1800" dirty="0" smtClean="0"/>
              <a:t>（</a:t>
            </a:r>
            <a:r>
              <a:rPr lang="en-US" altLang="zh-CN" sz="1800" dirty="0" smtClean="0"/>
              <a:t>3</a:t>
            </a:r>
            <a:r>
              <a:rPr lang="zh-CN" altLang="zh-CN" sz="1800" dirty="0" smtClean="0"/>
              <a:t>）输入：有多个或</a:t>
            </a:r>
            <a:r>
              <a:rPr lang="en-US" altLang="zh-CN" sz="1800" dirty="0" smtClean="0"/>
              <a:t>0</a:t>
            </a:r>
            <a:r>
              <a:rPr lang="zh-CN" altLang="zh-CN" sz="1800" dirty="0" smtClean="0"/>
              <a:t>个输入。</a:t>
            </a:r>
          </a:p>
          <a:p>
            <a:pPr>
              <a:lnSpc>
                <a:spcPct val="150000"/>
              </a:lnSpc>
              <a:buNone/>
            </a:pPr>
            <a:r>
              <a:rPr lang="zh-CN" altLang="zh-CN" sz="1800" dirty="0" smtClean="0"/>
              <a:t>（</a:t>
            </a:r>
            <a:r>
              <a:rPr lang="en-US" altLang="zh-CN" sz="1800" dirty="0" smtClean="0"/>
              <a:t>4</a:t>
            </a:r>
            <a:r>
              <a:rPr lang="zh-CN" altLang="zh-CN" sz="1800" dirty="0" smtClean="0"/>
              <a:t>）输出：至少有一个或多个输出。</a:t>
            </a:r>
            <a:endParaRPr lang="en-US" altLang="zh-CN" sz="1800" dirty="0" smtClean="0"/>
          </a:p>
          <a:p>
            <a:pPr>
              <a:lnSpc>
                <a:spcPct val="150000"/>
              </a:lnSpc>
              <a:buNone/>
            </a:pPr>
            <a:r>
              <a:rPr lang="zh-CN" altLang="zh-CN" sz="1800" dirty="0" smtClean="0"/>
              <a:t>（</a:t>
            </a:r>
            <a:r>
              <a:rPr lang="en-US" altLang="zh-CN" sz="1800" dirty="0" smtClean="0"/>
              <a:t>5</a:t>
            </a:r>
            <a:r>
              <a:rPr lang="zh-CN" altLang="zh-CN" sz="1800" dirty="0" smtClean="0"/>
              <a:t>）可行性：算法的每一步操作可通过已经实现的基本运算执行有限次而完成。</a:t>
            </a:r>
            <a:endParaRPr lang="zh-CN" altLang="zh-CN" sz="1800" dirty="0"/>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算法的设计要求</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78" name="Rectangle 9"/>
          <p:cNvSpPr txBox="1">
            <a:spLocks noChangeArrowheads="1"/>
          </p:cNvSpPr>
          <p:nvPr/>
        </p:nvSpPr>
        <p:spPr bwMode="gray">
          <a:xfrm>
            <a:off x="444222" y="1017110"/>
            <a:ext cx="5645150" cy="55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b="1" kern="0" dirty="0" smtClean="0"/>
              <a:t>算法的设计要求</a:t>
            </a:r>
          </a:p>
        </p:txBody>
      </p:sp>
      <p:sp>
        <p:nvSpPr>
          <p:cNvPr id="79" name="Rectangle 3"/>
          <p:cNvSpPr txBox="1">
            <a:spLocks noChangeArrowheads="1"/>
          </p:cNvSpPr>
          <p:nvPr/>
        </p:nvSpPr>
        <p:spPr bwMode="gray">
          <a:xfrm>
            <a:off x="457200" y="1577912"/>
            <a:ext cx="8521628" cy="45445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en-US" altLang="zh-CN" sz="1800" b="1" dirty="0" smtClean="0"/>
              <a:t>1.</a:t>
            </a:r>
            <a:r>
              <a:rPr lang="zh-CN" altLang="zh-CN" sz="1800" b="1" dirty="0" smtClean="0"/>
              <a:t>正确性</a:t>
            </a:r>
          </a:p>
          <a:p>
            <a:pPr>
              <a:buNone/>
            </a:pPr>
            <a:r>
              <a:rPr lang="zh-CN" altLang="en-US" sz="1800" dirty="0" smtClean="0"/>
              <a:t>      程序中不含语法错误、</a:t>
            </a:r>
            <a:r>
              <a:rPr lang="zh-CN" altLang="zh-CN" sz="1800" dirty="0" smtClean="0"/>
              <a:t>算法的执行结果应当满足预先规定的功能和性能要求。</a:t>
            </a:r>
          </a:p>
          <a:p>
            <a:pPr>
              <a:buNone/>
            </a:pPr>
            <a:r>
              <a:rPr lang="en-US" altLang="zh-CN" sz="1800" b="1" dirty="0" smtClean="0"/>
              <a:t>2.</a:t>
            </a:r>
            <a:r>
              <a:rPr lang="zh-CN" altLang="zh-CN" sz="1800" b="1" dirty="0" smtClean="0"/>
              <a:t>可读性</a:t>
            </a:r>
          </a:p>
          <a:p>
            <a:pPr>
              <a:buNone/>
            </a:pPr>
            <a:r>
              <a:rPr lang="en-US" altLang="zh-CN" sz="1800" dirty="0" smtClean="0"/>
              <a:t>      </a:t>
            </a:r>
            <a:r>
              <a:rPr lang="zh-CN" altLang="zh-CN" sz="1800" dirty="0" smtClean="0"/>
              <a:t>一个好的算法首先应该便于人们理解和相互交流，其次才是机器可执行。可读性好的算法有助于人对算法的理解，难懂的算法易于隐藏错误且难于调试和修改。</a:t>
            </a:r>
          </a:p>
          <a:p>
            <a:pPr>
              <a:buNone/>
            </a:pPr>
            <a:r>
              <a:rPr lang="en-US" altLang="zh-CN" sz="1800" b="1" dirty="0" smtClean="0"/>
              <a:t>3.</a:t>
            </a:r>
            <a:r>
              <a:rPr lang="zh-CN" altLang="zh-CN" sz="1800" b="1" dirty="0" smtClean="0"/>
              <a:t>健壮性</a:t>
            </a:r>
          </a:p>
          <a:p>
            <a:pPr>
              <a:buNone/>
            </a:pPr>
            <a:r>
              <a:rPr lang="en-US" altLang="zh-CN" sz="1800" dirty="0" smtClean="0"/>
              <a:t>     </a:t>
            </a:r>
            <a:r>
              <a:rPr lang="zh-CN" altLang="zh-CN" sz="1800" dirty="0" smtClean="0"/>
              <a:t>一个好的算法，当输入的数据非法时，也能适当地做出正确反应或进行相应的处理，而不会产生一些莫名其妙的输出结果。</a:t>
            </a:r>
          </a:p>
          <a:p>
            <a:pPr>
              <a:buNone/>
            </a:pPr>
            <a:r>
              <a:rPr lang="en-US" altLang="zh-CN" sz="1800" b="1" dirty="0" smtClean="0"/>
              <a:t>4.</a:t>
            </a:r>
            <a:r>
              <a:rPr lang="zh-CN" altLang="zh-CN" sz="1800" b="1" dirty="0" smtClean="0"/>
              <a:t>高效率和低存储量</a:t>
            </a:r>
          </a:p>
          <a:p>
            <a:pPr>
              <a:buNone/>
            </a:pPr>
            <a:r>
              <a:rPr lang="en-US" altLang="zh-CN" sz="1800" dirty="0" smtClean="0"/>
              <a:t>      </a:t>
            </a:r>
            <a:r>
              <a:rPr lang="zh-CN" altLang="zh-CN" sz="1800" dirty="0" smtClean="0"/>
              <a:t>最后，好的算法还应该具备时间效率高和存储量低的特点。</a:t>
            </a:r>
          </a:p>
          <a:p>
            <a:pPr>
              <a:buNone/>
            </a:pPr>
            <a:r>
              <a:rPr lang="en-US" altLang="zh-CN" sz="1800" dirty="0" smtClean="0"/>
              <a:t>      </a:t>
            </a:r>
            <a:r>
              <a:rPr lang="zh-CN" altLang="zh-CN" sz="1800" dirty="0" smtClean="0"/>
              <a:t>时间效率指的是算法的执行时间，对于一个具体的问题的解决通常可以有多个算法，对于执行时间短的算法其效率就高。存储量需求指的是算法在执行过程中所需要的最大存储空间。这两者都与问题的规模有关。</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算法的性能分析</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86" name="Rectangle 9"/>
          <p:cNvSpPr txBox="1">
            <a:spLocks noChangeArrowheads="1"/>
          </p:cNvSpPr>
          <p:nvPr/>
        </p:nvSpPr>
        <p:spPr bwMode="gray">
          <a:xfrm>
            <a:off x="374650" y="1474308"/>
            <a:ext cx="5645150" cy="55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b="1" kern="0" dirty="0" smtClean="0"/>
              <a:t>时间复杂度</a:t>
            </a:r>
          </a:p>
        </p:txBody>
      </p:sp>
      <p:sp>
        <p:nvSpPr>
          <p:cNvPr id="87" name="矩形 1"/>
          <p:cNvSpPr>
            <a:spLocks noChangeArrowheads="1"/>
          </p:cNvSpPr>
          <p:nvPr/>
        </p:nvSpPr>
        <p:spPr bwMode="auto">
          <a:xfrm>
            <a:off x="609600" y="2026758"/>
            <a:ext cx="8001000" cy="1047750"/>
          </a:xfrm>
          <a:prstGeom prst="rect">
            <a:avLst/>
          </a:prstGeom>
          <a:noFill/>
          <a:ln w="9525">
            <a:noFill/>
            <a:miter lim="800000"/>
            <a:headEnd/>
            <a:tailEnd/>
          </a:ln>
          <a:effectLst/>
        </p:spPr>
        <p:txBody>
          <a:bodyPr>
            <a:spAutoFit/>
          </a:bodyPr>
          <a:lstStyle/>
          <a:p>
            <a:pPr>
              <a:lnSpc>
                <a:spcPct val="150000"/>
              </a:lnSpc>
            </a:pPr>
            <a:r>
              <a:rPr lang="zh-CN" altLang="en-US" sz="2200">
                <a:latin typeface="微软雅黑" pitchFamily="34" charset="-122"/>
                <a:ea typeface="微软雅黑" pitchFamily="34" charset="-122"/>
              </a:rPr>
              <a:t>程序中所有语句的频度（该语句重复执行的次数）之和构成</a:t>
            </a:r>
            <a:br>
              <a:rPr lang="zh-CN" altLang="en-US" sz="2200">
                <a:latin typeface="微软雅黑" pitchFamily="34" charset="-122"/>
                <a:ea typeface="微软雅黑" pitchFamily="34" charset="-122"/>
              </a:rPr>
            </a:br>
            <a:r>
              <a:rPr lang="zh-CN" altLang="en-US" sz="2200">
                <a:latin typeface="微软雅黑" pitchFamily="34" charset="-122"/>
                <a:ea typeface="微软雅黑" pitchFamily="34" charset="-122"/>
              </a:rPr>
              <a:t>即是由嵌套</a:t>
            </a:r>
            <a:r>
              <a:rPr lang="zh-CN" altLang="en-US" sz="2200">
                <a:solidFill>
                  <a:srgbClr val="FF0000"/>
                </a:solidFill>
                <a:latin typeface="微软雅黑" pitchFamily="34" charset="-122"/>
                <a:ea typeface="微软雅黑" pitchFamily="34" charset="-122"/>
              </a:rPr>
              <a:t>最深层次的语句频度决定</a:t>
            </a:r>
            <a:r>
              <a:rPr lang="zh-CN" altLang="en-US" sz="2200">
                <a:latin typeface="微软雅黑" pitchFamily="34" charset="-122"/>
                <a:ea typeface="微软雅黑" pitchFamily="34" charset="-122"/>
              </a:rPr>
              <a:t>的。</a:t>
            </a:r>
          </a:p>
        </p:txBody>
      </p:sp>
      <p:sp>
        <p:nvSpPr>
          <p:cNvPr id="88" name="Text Box 2"/>
          <p:cNvSpPr txBox="1">
            <a:spLocks noChangeArrowheads="1"/>
          </p:cNvSpPr>
          <p:nvPr/>
        </p:nvSpPr>
        <p:spPr bwMode="auto">
          <a:xfrm>
            <a:off x="609600" y="3398358"/>
            <a:ext cx="8325678" cy="1107996"/>
          </a:xfrm>
          <a:prstGeom prst="rect">
            <a:avLst/>
          </a:prstGeom>
          <a:noFill/>
          <a:ln w="9525">
            <a:noFill/>
            <a:miter lim="800000"/>
            <a:headEnd/>
            <a:tailEnd/>
          </a:ln>
          <a:effectLst/>
        </p:spPr>
        <p:txBody>
          <a:bodyPr wrap="square">
            <a:spAutoFit/>
          </a:bodyPr>
          <a:lstStyle/>
          <a:p>
            <a:pPr>
              <a:lnSpc>
                <a:spcPct val="150000"/>
              </a:lnSpc>
            </a:pPr>
            <a:r>
              <a:rPr lang="zh-CN" altLang="en-US" sz="2200" dirty="0">
                <a:latin typeface="微软雅黑" pitchFamily="34" charset="-122"/>
                <a:ea typeface="微软雅黑" pitchFamily="34" charset="-122"/>
              </a:rPr>
              <a:t>假如，随着问题规模 </a:t>
            </a:r>
            <a:r>
              <a:rPr lang="en-US" altLang="zh-CN" sz="2200" dirty="0">
                <a:latin typeface="微软雅黑" pitchFamily="34" charset="-122"/>
                <a:ea typeface="微软雅黑" pitchFamily="34" charset="-122"/>
              </a:rPr>
              <a:t>n </a:t>
            </a:r>
            <a:r>
              <a:rPr lang="zh-CN" altLang="en-US" sz="2200" dirty="0">
                <a:latin typeface="微软雅黑" pitchFamily="34" charset="-122"/>
                <a:ea typeface="微软雅黑" pitchFamily="34" charset="-122"/>
              </a:rPr>
              <a:t>的增长，算法执行时间的增长率和 </a:t>
            </a:r>
            <a:r>
              <a:rPr lang="en-US" altLang="zh-CN" sz="2200" dirty="0">
                <a:latin typeface="微软雅黑" pitchFamily="34" charset="-122"/>
                <a:ea typeface="微软雅黑" pitchFamily="34" charset="-122"/>
              </a:rPr>
              <a:t>f(n) </a:t>
            </a:r>
            <a:r>
              <a:rPr lang="zh-CN" altLang="en-US" sz="2200" dirty="0">
                <a:latin typeface="微软雅黑" pitchFamily="34" charset="-122"/>
                <a:ea typeface="微软雅黑" pitchFamily="34" charset="-122"/>
              </a:rPr>
              <a:t>的增长率相同，则可记作：</a:t>
            </a:r>
          </a:p>
        </p:txBody>
      </p:sp>
      <p:sp>
        <p:nvSpPr>
          <p:cNvPr id="89" name="Text Box 3"/>
          <p:cNvSpPr txBox="1">
            <a:spLocks noChangeArrowheads="1"/>
          </p:cNvSpPr>
          <p:nvPr/>
        </p:nvSpPr>
        <p:spPr bwMode="auto">
          <a:xfrm>
            <a:off x="3438525" y="4522308"/>
            <a:ext cx="2047875" cy="430213"/>
          </a:xfrm>
          <a:prstGeom prst="rect">
            <a:avLst/>
          </a:prstGeom>
          <a:noFill/>
          <a:ln w="9525">
            <a:noFill/>
            <a:miter lim="800000"/>
            <a:headEnd/>
            <a:tailEnd/>
          </a:ln>
          <a:effectLst/>
        </p:spPr>
        <p:txBody>
          <a:bodyPr wrap="none">
            <a:spAutoFit/>
          </a:bodyPr>
          <a:lstStyle/>
          <a:p>
            <a:r>
              <a:rPr lang="en-US" altLang="zh-CN" sz="2200" dirty="0">
                <a:latin typeface="微软雅黑" pitchFamily="34" charset="-122"/>
                <a:ea typeface="微软雅黑" pitchFamily="34" charset="-122"/>
              </a:rPr>
              <a:t>T (n) = O(f(n))</a:t>
            </a:r>
          </a:p>
        </p:txBody>
      </p:sp>
      <p:sp>
        <p:nvSpPr>
          <p:cNvPr id="90" name="Text Box 4"/>
          <p:cNvSpPr txBox="1">
            <a:spLocks noChangeArrowheads="1"/>
          </p:cNvSpPr>
          <p:nvPr/>
        </p:nvSpPr>
        <p:spPr bwMode="auto">
          <a:xfrm>
            <a:off x="533400" y="5208108"/>
            <a:ext cx="4565650" cy="430213"/>
          </a:xfrm>
          <a:prstGeom prst="rect">
            <a:avLst/>
          </a:prstGeom>
          <a:noFill/>
          <a:ln w="9525">
            <a:noFill/>
            <a:miter lim="800000"/>
            <a:headEnd/>
            <a:tailEnd/>
          </a:ln>
          <a:effectLst/>
        </p:spPr>
        <p:txBody>
          <a:bodyPr wrap="none">
            <a:spAutoFit/>
          </a:bodyPr>
          <a:lstStyle/>
          <a:p>
            <a:r>
              <a:rPr lang="zh-CN" altLang="en-US" sz="2200">
                <a:latin typeface="微软雅黑" pitchFamily="34" charset="-122"/>
                <a:ea typeface="微软雅黑" pitchFamily="34" charset="-122"/>
              </a:rPr>
              <a:t>称</a:t>
            </a:r>
            <a:r>
              <a:rPr lang="en-US" altLang="zh-CN" sz="2200" dirty="0">
                <a:latin typeface="微软雅黑" pitchFamily="34" charset="-122"/>
                <a:ea typeface="微软雅黑" pitchFamily="34" charset="-122"/>
              </a:rPr>
              <a:t>T(n)</a:t>
            </a:r>
            <a:r>
              <a:rPr lang="zh-CN" altLang="en-US" sz="2200">
                <a:latin typeface="微软雅黑" pitchFamily="34" charset="-122"/>
                <a:ea typeface="微软雅黑" pitchFamily="34" charset="-122"/>
              </a:rPr>
              <a:t>为算法的</a:t>
            </a:r>
            <a:r>
              <a:rPr lang="zh-CN" altLang="en-US" sz="2200">
                <a:solidFill>
                  <a:srgbClr val="FF0000"/>
                </a:solidFill>
                <a:latin typeface="微软雅黑" pitchFamily="34" charset="-122"/>
                <a:ea typeface="微软雅黑" pitchFamily="34" charset="-122"/>
              </a:rPr>
              <a:t>(渐近)时间复杂度。</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8"/>
                                        </p:tgtEl>
                                        <p:attrNameLst>
                                          <p:attrName>style.visibility</p:attrName>
                                        </p:attrNameLst>
                                      </p:cBhvr>
                                      <p:to>
                                        <p:strVal val="visible"/>
                                      </p:to>
                                    </p:set>
                                    <p:animEffect transition="in" filter="wipe(left)">
                                      <p:cBhvr>
                                        <p:cTn id="7" dur="300"/>
                                        <p:tgtEl>
                                          <p:spTgt spid="8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8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utoUpdateAnimBg="0"/>
      <p:bldP spid="89" grpId="0" autoUpdateAnimBg="0"/>
      <p:bldP spid="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算法的性能分析</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66" name="Rectangle 9"/>
          <p:cNvSpPr txBox="1">
            <a:spLocks noChangeArrowheads="1"/>
          </p:cNvSpPr>
          <p:nvPr/>
        </p:nvSpPr>
        <p:spPr bwMode="gray">
          <a:xfrm>
            <a:off x="901417" y="1345101"/>
            <a:ext cx="5645150" cy="55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dirty="0"/>
              <a:t>和算法执行时间相关的因素：</a:t>
            </a:r>
          </a:p>
          <a:p>
            <a:pPr>
              <a:defRPr/>
            </a:pPr>
            <a:endParaRPr lang="zh-CN" altLang="en-US" kern="0" dirty="0" smtClean="0"/>
          </a:p>
        </p:txBody>
      </p:sp>
      <p:sp>
        <p:nvSpPr>
          <p:cNvPr id="67" name="Text Box 3"/>
          <p:cNvSpPr txBox="1">
            <a:spLocks noChangeArrowheads="1"/>
          </p:cNvSpPr>
          <p:nvPr/>
        </p:nvSpPr>
        <p:spPr bwMode="auto">
          <a:xfrm>
            <a:off x="1136367" y="2107101"/>
            <a:ext cx="4479925" cy="3986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lnSpc>
                <a:spcPct val="150000"/>
              </a:lnSpc>
              <a:buClr>
                <a:schemeClr val="bg2">
                  <a:lumMod val="50000"/>
                </a:schemeClr>
              </a:buClr>
              <a:buFont typeface="Arial" panose="020B0604020202020204" pitchFamily="34" charset="0"/>
              <a:buChar char="•"/>
              <a:defRPr/>
            </a:pPr>
            <a:r>
              <a:rPr lang="zh-CN" altLang="en-US" sz="2200" dirty="0">
                <a:solidFill>
                  <a:srgbClr val="FF0000"/>
                </a:solidFill>
                <a:latin typeface="微软雅黑" panose="020B0503020204020204" pitchFamily="34" charset="-122"/>
                <a:ea typeface="微软雅黑" panose="020B0503020204020204" pitchFamily="34" charset="-122"/>
              </a:rPr>
              <a:t>算法选用的策略</a:t>
            </a:r>
            <a:endParaRPr lang="en-US" altLang="zh-CN" sz="2200" dirty="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Clr>
                <a:schemeClr val="bg2">
                  <a:lumMod val="50000"/>
                </a:schemeClr>
              </a:buClr>
              <a:buFont typeface="Arial" panose="020B0604020202020204" pitchFamily="34" charset="0"/>
              <a:buChar char="•"/>
              <a:defRPr/>
            </a:pPr>
            <a:r>
              <a:rPr lang="zh-CN" altLang="en-US" sz="2200" dirty="0">
                <a:solidFill>
                  <a:srgbClr val="FF0000"/>
                </a:solidFill>
                <a:latin typeface="微软雅黑" panose="020B0503020204020204" pitchFamily="34" charset="-122"/>
                <a:ea typeface="微软雅黑" panose="020B0503020204020204" pitchFamily="34" charset="-122"/>
              </a:rPr>
              <a:t>问题的规模</a:t>
            </a:r>
            <a:endParaRPr lang="en-US" altLang="zh-CN" sz="2200" dirty="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Clr>
                <a:schemeClr val="bg2">
                  <a:lumMod val="50000"/>
                </a:schemeClr>
              </a:buClr>
              <a:buFont typeface="Arial" panose="020B0604020202020204" pitchFamily="34" charset="0"/>
              <a:buChar char="•"/>
              <a:defRPr/>
            </a:pPr>
            <a:r>
              <a:rPr lang="zh-CN" altLang="en-US" sz="2200" dirty="0">
                <a:latin typeface="微软雅黑" panose="020B0503020204020204" pitchFamily="34" charset="-122"/>
                <a:ea typeface="微软雅黑" panose="020B0503020204020204" pitchFamily="34" charset="-122"/>
              </a:rPr>
              <a:t>编写程序的语言</a:t>
            </a:r>
            <a:endParaRPr lang="en-US" altLang="zh-CN" sz="2200" dirty="0">
              <a:latin typeface="微软雅黑" panose="020B0503020204020204" pitchFamily="34" charset="-122"/>
              <a:ea typeface="微软雅黑" panose="020B0503020204020204" pitchFamily="34" charset="-122"/>
            </a:endParaRPr>
          </a:p>
          <a:p>
            <a:pPr marL="342900" indent="-342900">
              <a:lnSpc>
                <a:spcPct val="150000"/>
              </a:lnSpc>
              <a:buClr>
                <a:schemeClr val="bg2">
                  <a:lumMod val="50000"/>
                </a:schemeClr>
              </a:buClr>
              <a:buFont typeface="Arial" panose="020B0604020202020204" pitchFamily="34" charset="0"/>
              <a:buChar char="•"/>
              <a:defRPr/>
            </a:pPr>
            <a:r>
              <a:rPr lang="zh-CN" altLang="en-US" sz="2200" dirty="0">
                <a:latin typeface="微软雅黑" panose="020B0503020204020204" pitchFamily="34" charset="-122"/>
                <a:ea typeface="微软雅黑" panose="020B0503020204020204" pitchFamily="34" charset="-122"/>
              </a:rPr>
              <a:t>编译程序产生的机器代码的质量</a:t>
            </a:r>
            <a:endParaRPr lang="en-US" altLang="zh-CN" sz="2200" dirty="0">
              <a:latin typeface="微软雅黑" panose="020B0503020204020204" pitchFamily="34" charset="-122"/>
              <a:ea typeface="微软雅黑" panose="020B0503020204020204" pitchFamily="34" charset="-122"/>
            </a:endParaRPr>
          </a:p>
          <a:p>
            <a:pPr marL="342900" indent="-342900">
              <a:lnSpc>
                <a:spcPct val="150000"/>
              </a:lnSpc>
              <a:buClr>
                <a:schemeClr val="bg2">
                  <a:lumMod val="50000"/>
                </a:schemeClr>
              </a:buClr>
              <a:buFont typeface="Arial" panose="020B0604020202020204" pitchFamily="34" charset="0"/>
              <a:buChar char="•"/>
              <a:defRPr/>
            </a:pPr>
            <a:r>
              <a:rPr lang="zh-CN" altLang="en-US" sz="2200" dirty="0">
                <a:latin typeface="微软雅黑" panose="020B0503020204020204" pitchFamily="34" charset="-122"/>
                <a:ea typeface="微软雅黑" panose="020B0503020204020204" pitchFamily="34" charset="-122"/>
              </a:rPr>
              <a:t>计算机执行指令的速度</a:t>
            </a:r>
          </a:p>
          <a:p>
            <a:pPr>
              <a:defRPr/>
            </a:pPr>
            <a:endParaRPr lang="zh-CN" altLang="en-US" sz="2200" dirty="0">
              <a:latin typeface="微软雅黑" panose="020B0503020204020204" pitchFamily="34" charset="-122"/>
              <a:ea typeface="微软雅黑" panose="020B0503020204020204" pitchFamily="34" charset="-122"/>
            </a:endParaRPr>
          </a:p>
          <a:p>
            <a:pPr>
              <a:defRPr/>
            </a:pPr>
            <a:endParaRPr lang="zh-CN" altLang="en-US" sz="2200" dirty="0">
              <a:latin typeface="微软雅黑" panose="020B0503020204020204" pitchFamily="34" charset="-122"/>
              <a:ea typeface="微软雅黑" panose="020B0503020204020204" pitchFamily="34" charset="-122"/>
            </a:endParaRPr>
          </a:p>
          <a:p>
            <a:pPr>
              <a:defRPr/>
            </a:pPr>
            <a:endParaRPr lang="zh-CN" altLang="en-US" sz="2200" dirty="0">
              <a:latin typeface="微软雅黑" panose="020B0503020204020204" pitchFamily="34" charset="-122"/>
              <a:ea typeface="微软雅黑" panose="020B0503020204020204" pitchFamily="34" charset="-122"/>
            </a:endParaRPr>
          </a:p>
          <a:p>
            <a:pPr>
              <a:defRPr/>
            </a:pP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组合 276"/>
          <p:cNvGrpSpPr/>
          <p:nvPr/>
        </p:nvGrpSpPr>
        <p:grpSpPr>
          <a:xfrm>
            <a:off x="393021" y="799916"/>
            <a:ext cx="5003924" cy="857555"/>
            <a:chOff x="2553958" y="533156"/>
            <a:chExt cx="4530004" cy="857348"/>
          </a:xfrm>
        </p:grpSpPr>
        <p:sp>
          <p:nvSpPr>
            <p:cNvPr id="2" name="圆角矩形 1"/>
            <p:cNvSpPr/>
            <p:nvPr/>
          </p:nvSpPr>
          <p:spPr>
            <a:xfrm>
              <a:off x="2553958" y="533156"/>
              <a:ext cx="4195065" cy="857348"/>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6" name="文本框 2"/>
            <p:cNvSpPr txBox="1"/>
            <p:nvPr/>
          </p:nvSpPr>
          <p:spPr>
            <a:xfrm>
              <a:off x="3144344" y="540063"/>
              <a:ext cx="1922736" cy="830801"/>
            </a:xfrm>
            <a:prstGeom prst="rect">
              <a:avLst/>
            </a:prstGeom>
            <a:noFill/>
            <a:ln w="9525">
              <a:noFill/>
            </a:ln>
          </p:spPr>
          <p:txBody>
            <a:bodyPr wrap="square">
              <a:spAutoFit/>
            </a:bodyPr>
            <a:lstStyle/>
            <a:p>
              <a:pPr lvl="0" eaLnBrk="1" hangingPunct="1"/>
              <a:r>
                <a:rPr lang="zh-CN" altLang="en-US" sz="4800" b="1" smtClean="0">
                  <a:solidFill>
                    <a:srgbClr val="FFFFFF"/>
                  </a:solidFill>
                  <a:latin typeface="微软雅黑" panose="020B0503020204020204" pitchFamily="34" charset="-122"/>
                  <a:ea typeface="微软雅黑" panose="020B0503020204020204" pitchFamily="34" charset="-122"/>
                </a:rPr>
                <a:t>模块</a:t>
              </a:r>
              <a:r>
                <a:rPr lang="en-US" altLang="zh-CN" sz="4800" b="1" dirty="0" smtClean="0">
                  <a:solidFill>
                    <a:srgbClr val="FFFFFF"/>
                  </a:solidFill>
                  <a:latin typeface="微软雅黑" panose="020B0503020204020204" pitchFamily="34" charset="-122"/>
                  <a:ea typeface="微软雅黑" panose="020B0503020204020204" pitchFamily="34" charset="-122"/>
                </a:rPr>
                <a:t>1</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sp>
          <p:nvSpPr>
            <p:cNvPr id="10348" name="文本框 228"/>
            <p:cNvSpPr txBox="1"/>
            <p:nvPr/>
          </p:nvSpPr>
          <p:spPr>
            <a:xfrm>
              <a:off x="4945519" y="543608"/>
              <a:ext cx="2138443" cy="830796"/>
            </a:xfrm>
            <a:prstGeom prst="rect">
              <a:avLst/>
            </a:prstGeom>
            <a:noFill/>
            <a:ln w="9525">
              <a:noFill/>
            </a:ln>
          </p:spPr>
          <p:txBody>
            <a:bodyPr>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概述</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grpSp>
      <p:grpSp>
        <p:nvGrpSpPr>
          <p:cNvPr id="10243" name="组合 3"/>
          <p:cNvGrpSpPr/>
          <p:nvPr/>
        </p:nvGrpSpPr>
        <p:grpSpPr>
          <a:xfrm>
            <a:off x="3895725" y="2180778"/>
            <a:ext cx="4618038" cy="657225"/>
            <a:chOff x="1755728" y="2313715"/>
            <a:chExt cx="5268126" cy="748291"/>
          </a:xfrm>
        </p:grpSpPr>
        <p:sp>
          <p:nvSpPr>
            <p:cNvPr id="231" name="矩形 2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0" name="矩形 22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3" name="矩形 2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2" name="矩形 23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3" name="文本框 234"/>
            <p:cNvSpPr txBox="1"/>
            <p:nvPr/>
          </p:nvSpPr>
          <p:spPr>
            <a:xfrm rot="21591943">
              <a:off x="3316366" y="2412065"/>
              <a:ext cx="3595271" cy="595718"/>
            </a:xfrm>
            <a:prstGeom prst="rect">
              <a:avLst/>
            </a:prstGeom>
            <a:noFill/>
            <a:ln w="9525">
              <a:noFill/>
            </a:ln>
          </p:spPr>
          <p:txBody>
            <a:bodyPr>
              <a:spAutoFit/>
            </a:bodyPr>
            <a:lstStyle/>
            <a:p>
              <a:pPr lvl="0" eaLnBrk="1" hangingPunct="1"/>
              <a:r>
                <a:rPr lang="zh-CN" altLang="zh-CN" sz="2800" b="1" dirty="0" smtClean="0">
                  <a:solidFill>
                    <a:srgbClr val="404040"/>
                  </a:solidFill>
                  <a:latin typeface="微软雅黑" panose="020B0503020204020204" pitchFamily="34" charset="-122"/>
                  <a:ea typeface="微软雅黑" panose="020B0503020204020204" pitchFamily="34" charset="-122"/>
                </a:rPr>
                <a:t>什么是数据结构</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344" name="文本框 235"/>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1</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4" name="组合 4"/>
          <p:cNvGrpSpPr/>
          <p:nvPr/>
        </p:nvGrpSpPr>
        <p:grpSpPr>
          <a:xfrm>
            <a:off x="0" y="3267075"/>
            <a:ext cx="4567238" cy="3590925"/>
            <a:chOff x="0" y="1296140"/>
            <a:chExt cx="7075503" cy="5561861"/>
          </a:xfrm>
        </p:grpSpPr>
        <p:sp>
          <p:nvSpPr>
            <p:cNvPr id="14" name="任意多边形 13"/>
            <p:cNvSpPr/>
            <p:nvPr/>
          </p:nvSpPr>
          <p:spPr>
            <a:xfrm>
              <a:off x="0" y="1682862"/>
              <a:ext cx="7075503" cy="5175139"/>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267" name="组合 14"/>
            <p:cNvGrpSpPr/>
            <p:nvPr/>
          </p:nvGrpSpPr>
          <p:grpSpPr>
            <a:xfrm>
              <a:off x="143632" y="1296140"/>
              <a:ext cx="4685820" cy="4636347"/>
              <a:chOff x="6047282" y="226705"/>
              <a:chExt cx="5110162" cy="5124450"/>
            </a:xfrm>
          </p:grpSpPr>
          <p:sp>
            <p:nvSpPr>
              <p:cNvPr id="10330" name="Freeform 5"/>
              <p:cNvSpPr>
                <a:spLocks noEditPoints="1"/>
              </p:cNvSpPr>
              <p:nvPr/>
            </p:nvSpPr>
            <p:spPr>
              <a:xfrm>
                <a:off x="6429869" y="2422218"/>
                <a:ext cx="796925" cy="2833688"/>
              </a:xfrm>
              <a:custGeom>
                <a:avLst/>
                <a:gdLst/>
                <a:ahLst/>
                <a:cxnLst>
                  <a:cxn ang="0">
                    <a:pos x="398463" y="1966913"/>
                  </a:cxn>
                  <a:cxn ang="0">
                    <a:pos x="796925" y="46038"/>
                  </a:cxn>
                  <a:cxn ang="0">
                    <a:pos x="579438" y="0"/>
                  </a:cxn>
                  <a:cxn ang="0">
                    <a:pos x="398463" y="873125"/>
                  </a:cxn>
                  <a:cxn ang="0">
                    <a:pos x="398463" y="1285875"/>
                  </a:cxn>
                  <a:cxn ang="0">
                    <a:pos x="661988" y="19050"/>
                  </a:cxn>
                  <a:cxn ang="0">
                    <a:pos x="714375" y="30163"/>
                  </a:cxn>
                  <a:cxn ang="0">
                    <a:pos x="398463" y="1549400"/>
                  </a:cxn>
                  <a:cxn ang="0">
                    <a:pos x="398463" y="1966913"/>
                  </a:cxn>
                  <a:cxn ang="0">
                    <a:pos x="0" y="2789238"/>
                  </a:cxn>
                  <a:cxn ang="0">
                    <a:pos x="219075" y="2833688"/>
                  </a:cxn>
                  <a:cxn ang="0">
                    <a:pos x="398463" y="1966913"/>
                  </a:cxn>
                  <a:cxn ang="0">
                    <a:pos x="398463" y="1549400"/>
                  </a:cxn>
                  <a:cxn ang="0">
                    <a:pos x="136525" y="2819400"/>
                  </a:cxn>
                  <a:cxn ang="0">
                    <a:pos x="84138" y="2808288"/>
                  </a:cxn>
                  <a:cxn ang="0">
                    <a:pos x="398463" y="1285875"/>
                  </a:cxn>
                  <a:cxn ang="0">
                    <a:pos x="398463" y="873125"/>
                  </a:cxn>
                  <a:cxn ang="0">
                    <a:pos x="0" y="2789238"/>
                  </a:cxn>
                </a:cxnLst>
                <a:rect l="0" t="0" r="0" b="0"/>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alpha val="100000"/>
                </a:srgbClr>
              </a:solidFill>
              <a:ln w="9525">
                <a:noFill/>
              </a:ln>
            </p:spPr>
            <p:txBody>
              <a:bodyPr/>
              <a:lstStyle/>
              <a:p>
                <a:endParaRPr lang="zh-CN" altLang="en-US"/>
              </a:p>
            </p:txBody>
          </p:sp>
          <p:sp>
            <p:nvSpPr>
              <p:cNvPr id="10331" name="Freeform 6"/>
              <p:cNvSpPr>
                <a:spLocks noEditPoints="1"/>
              </p:cNvSpPr>
              <p:nvPr/>
            </p:nvSpPr>
            <p:spPr>
              <a:xfrm>
                <a:off x="7291882" y="945843"/>
                <a:ext cx="2916237" cy="1344613"/>
              </a:xfrm>
              <a:custGeom>
                <a:avLst/>
                <a:gdLst/>
                <a:ahLst/>
                <a:cxnLst>
                  <a:cxn ang="0">
                    <a:pos x="2916237" y="206375"/>
                  </a:cxn>
                  <a:cxn ang="0">
                    <a:pos x="2832100" y="0"/>
                  </a:cxn>
                  <a:cxn ang="0">
                    <a:pos x="1457325" y="552450"/>
                  </a:cxn>
                  <a:cxn ang="0">
                    <a:pos x="1457325" y="646113"/>
                  </a:cxn>
                  <a:cxn ang="0">
                    <a:pos x="2862262" y="77788"/>
                  </a:cxn>
                  <a:cxn ang="0">
                    <a:pos x="2886075" y="127000"/>
                  </a:cxn>
                  <a:cxn ang="0">
                    <a:pos x="1457325" y="701675"/>
                  </a:cxn>
                  <a:cxn ang="0">
                    <a:pos x="1457325" y="792163"/>
                  </a:cxn>
                  <a:cxn ang="0">
                    <a:pos x="2916237" y="206375"/>
                  </a:cxn>
                  <a:cxn ang="0">
                    <a:pos x="1457325" y="552450"/>
                  </a:cxn>
                  <a:cxn ang="0">
                    <a:pos x="0" y="1138238"/>
                  </a:cxn>
                  <a:cxn ang="0">
                    <a:pos x="82550" y="1344613"/>
                  </a:cxn>
                  <a:cxn ang="0">
                    <a:pos x="1457325" y="792163"/>
                  </a:cxn>
                  <a:cxn ang="0">
                    <a:pos x="1457325" y="701675"/>
                  </a:cxn>
                  <a:cxn ang="0">
                    <a:pos x="52387" y="1266825"/>
                  </a:cxn>
                  <a:cxn ang="0">
                    <a:pos x="33337" y="1217613"/>
                  </a:cxn>
                  <a:cxn ang="0">
                    <a:pos x="1457325" y="646113"/>
                  </a:cxn>
                  <a:cxn ang="0">
                    <a:pos x="1457325" y="552450"/>
                  </a:cxn>
                </a:cxnLst>
                <a:rect l="0" t="0" r="0" b="0"/>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alpha val="100000"/>
                </a:srgbClr>
              </a:solidFill>
              <a:ln w="9525">
                <a:noFill/>
              </a:ln>
            </p:spPr>
            <p:txBody>
              <a:bodyPr/>
              <a:lstStyle/>
              <a:p>
                <a:endParaRPr lang="zh-CN" altLang="en-US"/>
              </a:p>
            </p:txBody>
          </p:sp>
          <p:sp>
            <p:nvSpPr>
              <p:cNvPr id="10332" name="Oval 7"/>
              <p:cNvSpPr/>
              <p:nvPr/>
            </p:nvSpPr>
            <p:spPr>
              <a:xfrm>
                <a:off x="10293844" y="1193493"/>
                <a:ext cx="436562" cy="436563"/>
              </a:xfrm>
              <a:prstGeom prst="ellipse">
                <a:avLst/>
              </a:prstGeom>
              <a:solidFill>
                <a:srgbClr val="F8D27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3" name="Oval 8"/>
              <p:cNvSpPr/>
              <p:nvPr/>
            </p:nvSpPr>
            <p:spPr>
              <a:xfrm>
                <a:off x="9785844" y="250518"/>
                <a:ext cx="139700" cy="138113"/>
              </a:xfrm>
              <a:prstGeom prst="ellipse">
                <a:avLst/>
              </a:prstGeom>
              <a:solidFill>
                <a:srgbClr val="FFFDFA"/>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4" name="Freeform 9"/>
              <p:cNvSpPr/>
              <p:nvPr/>
            </p:nvSpPr>
            <p:spPr>
              <a:xfrm>
                <a:off x="9669957" y="226705"/>
                <a:ext cx="1487487" cy="1590675"/>
              </a:xfrm>
              <a:custGeom>
                <a:avLst/>
                <a:gdLst/>
                <a:ahLst/>
                <a:cxnLst>
                  <a:cxn ang="0">
                    <a:pos x="184058" y="94012"/>
                  </a:cxn>
                  <a:cxn ang="0">
                    <a:pos x="405678" y="0"/>
                  </a:cxn>
                  <a:cxn ang="0">
                    <a:pos x="691156" y="353483"/>
                  </a:cxn>
                  <a:cxn ang="0">
                    <a:pos x="1487487" y="827301"/>
                  </a:cxn>
                  <a:cxn ang="0">
                    <a:pos x="841407" y="1184545"/>
                  </a:cxn>
                  <a:cxn ang="0">
                    <a:pos x="225377" y="1590675"/>
                  </a:cxn>
                  <a:cxn ang="0">
                    <a:pos x="180301" y="665602"/>
                  </a:cxn>
                  <a:cxn ang="0">
                    <a:pos x="0" y="244430"/>
                  </a:cxn>
                  <a:cxn ang="0">
                    <a:pos x="184058" y="94012"/>
                  </a:cxn>
                </a:cxnLst>
                <a:rect l="0" t="0" r="0" b="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alpha val="100000"/>
                </a:srgbClr>
              </a:solidFill>
              <a:ln w="9525">
                <a:noFill/>
              </a:ln>
            </p:spPr>
            <p:txBody>
              <a:bodyPr/>
              <a:lstStyle/>
              <a:p>
                <a:endParaRPr lang="zh-CN" altLang="en-US"/>
              </a:p>
            </p:txBody>
          </p:sp>
          <p:sp>
            <p:nvSpPr>
              <p:cNvPr id="10335" name="Freeform 10"/>
              <p:cNvSpPr/>
              <p:nvPr/>
            </p:nvSpPr>
            <p:spPr>
              <a:xfrm>
                <a:off x="6899769" y="2001530"/>
                <a:ext cx="511175" cy="514350"/>
              </a:xfrm>
              <a:custGeom>
                <a:avLst/>
                <a:gdLst/>
                <a:ahLst/>
                <a:cxnLst>
                  <a:cxn ang="0">
                    <a:pos x="90207" y="93859"/>
                  </a:cxn>
                  <a:cxn ang="0">
                    <a:pos x="417209" y="90105"/>
                  </a:cxn>
                  <a:cxn ang="0">
                    <a:pos x="420968" y="420491"/>
                  </a:cxn>
                  <a:cxn ang="0">
                    <a:pos x="93966" y="424245"/>
                  </a:cxn>
                  <a:cxn ang="0">
                    <a:pos x="90207" y="93859"/>
                  </a:cxn>
                </a:cxnLst>
                <a:rect l="0" t="0" r="0" b="0"/>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alpha val="100000"/>
                </a:srgbClr>
              </a:solidFill>
              <a:ln w="9525">
                <a:noFill/>
              </a:ln>
            </p:spPr>
            <p:txBody>
              <a:bodyPr/>
              <a:lstStyle/>
              <a:p>
                <a:endParaRPr lang="zh-CN" altLang="en-US"/>
              </a:p>
            </p:txBody>
          </p:sp>
          <p:sp>
            <p:nvSpPr>
              <p:cNvPr id="10336" name="Freeform 11"/>
              <p:cNvSpPr/>
              <p:nvPr/>
            </p:nvSpPr>
            <p:spPr>
              <a:xfrm>
                <a:off x="9816007" y="520393"/>
                <a:ext cx="546100" cy="373063"/>
              </a:xfrm>
              <a:custGeom>
                <a:avLst/>
                <a:gdLst/>
                <a:ahLst/>
                <a:cxnLst>
                  <a:cxn ang="0">
                    <a:pos x="0" y="297697"/>
                  </a:cxn>
                  <a:cxn ang="0">
                    <a:pos x="500906" y="0"/>
                  </a:cxn>
                  <a:cxn ang="0">
                    <a:pos x="546100" y="60293"/>
                  </a:cxn>
                  <a:cxn ang="0">
                    <a:pos x="33896" y="373063"/>
                  </a:cxn>
                  <a:cxn ang="0">
                    <a:pos x="0" y="297697"/>
                  </a:cxn>
                </a:cxnLst>
                <a:rect l="0" t="0" r="0" b="0"/>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alpha val="100000"/>
                </a:srgbClr>
              </a:solidFill>
              <a:ln w="9525">
                <a:noFill/>
              </a:ln>
            </p:spPr>
            <p:txBody>
              <a:bodyPr/>
              <a:lstStyle/>
              <a:p>
                <a:endParaRPr lang="zh-CN" altLang="en-US"/>
              </a:p>
            </p:txBody>
          </p:sp>
          <p:sp>
            <p:nvSpPr>
              <p:cNvPr id="10337" name="Oval 12"/>
              <p:cNvSpPr/>
              <p:nvPr/>
            </p:nvSpPr>
            <p:spPr>
              <a:xfrm>
                <a:off x="6982319" y="2084080"/>
                <a:ext cx="346075" cy="346075"/>
              </a:xfrm>
              <a:prstGeom prst="ellipse">
                <a:avLst/>
              </a:prstGeom>
              <a:solidFill>
                <a:srgbClr val="A1BA8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8" name="Freeform 13"/>
              <p:cNvSpPr/>
              <p:nvPr/>
            </p:nvSpPr>
            <p:spPr>
              <a:xfrm>
                <a:off x="6047282" y="4798705"/>
                <a:ext cx="1108075" cy="552450"/>
              </a:xfrm>
              <a:custGeom>
                <a:avLst/>
                <a:gdLst/>
                <a:ahLst/>
                <a:cxnLst>
                  <a:cxn ang="0">
                    <a:pos x="555916" y="0"/>
                  </a:cxn>
                  <a:cxn ang="0">
                    <a:pos x="1108075" y="552450"/>
                  </a:cxn>
                  <a:cxn ang="0">
                    <a:pos x="1108075" y="552450"/>
                  </a:cxn>
                  <a:cxn ang="0">
                    <a:pos x="0" y="552450"/>
                  </a:cxn>
                  <a:cxn ang="0">
                    <a:pos x="0" y="552450"/>
                  </a:cxn>
                  <a:cxn ang="0">
                    <a:pos x="555916" y="0"/>
                  </a:cxn>
                </a:cxnLst>
                <a:rect l="0" t="0" r="0" b="0"/>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alpha val="100000"/>
                </a:srgbClr>
              </a:solidFill>
              <a:ln w="9525">
                <a:noFill/>
              </a:ln>
            </p:spPr>
            <p:txBody>
              <a:bodyPr/>
              <a:lstStyle/>
              <a:p>
                <a:endParaRPr lang="zh-CN" altLang="en-US"/>
              </a:p>
            </p:txBody>
          </p:sp>
        </p:grpSp>
        <p:sp>
          <p:nvSpPr>
            <p:cNvPr id="10268" name="任意多边形 24"/>
            <p:cNvSpPr/>
            <p:nvPr/>
          </p:nvSpPr>
          <p:spPr>
            <a:xfrm>
              <a:off x="1" y="5930900"/>
              <a:ext cx="6645363" cy="509588"/>
            </a:xfrm>
            <a:custGeom>
              <a:avLst/>
              <a:gdLst/>
              <a:ahLst/>
              <a:cxnLst>
                <a:cxn ang="0">
                  <a:pos x="0" y="0"/>
                </a:cxn>
                <a:cxn ang="0">
                  <a:pos x="6120942" y="0"/>
                </a:cxn>
                <a:cxn ang="0">
                  <a:pos x="6645363" y="509588"/>
                </a:cxn>
                <a:cxn ang="0">
                  <a:pos x="0" y="509588"/>
                </a:cxn>
              </a:cxnLst>
              <a:rect l="0" t="0" r="0" b="0"/>
              <a:pathLst>
                <a:path w="6645363" h="509588">
                  <a:moveTo>
                    <a:pt x="0" y="0"/>
                  </a:moveTo>
                  <a:lnTo>
                    <a:pt x="6120942" y="0"/>
                  </a:lnTo>
                  <a:lnTo>
                    <a:pt x="6645363" y="509588"/>
                  </a:lnTo>
                  <a:lnTo>
                    <a:pt x="0" y="509588"/>
                  </a:lnTo>
                  <a:lnTo>
                    <a:pt x="0" y="0"/>
                  </a:lnTo>
                  <a:close/>
                </a:path>
              </a:pathLst>
            </a:custGeom>
            <a:solidFill>
              <a:srgbClr val="3E3A3B">
                <a:alpha val="100000"/>
              </a:srgbClr>
            </a:solidFill>
            <a:ln w="9525">
              <a:noFill/>
            </a:ln>
          </p:spPr>
          <p:txBody>
            <a:bodyPr/>
            <a:lstStyle/>
            <a:p>
              <a:endParaRPr lang="zh-CN" altLang="en-US"/>
            </a:p>
          </p:txBody>
        </p:sp>
        <p:grpSp>
          <p:nvGrpSpPr>
            <p:cNvPr id="10269" name="组合 25"/>
            <p:cNvGrpSpPr/>
            <p:nvPr/>
          </p:nvGrpSpPr>
          <p:grpSpPr>
            <a:xfrm>
              <a:off x="1259590" y="5003188"/>
              <a:ext cx="460057" cy="929299"/>
              <a:chOff x="1643063" y="4076700"/>
              <a:chExt cx="874712" cy="1766888"/>
            </a:xfrm>
          </p:grpSpPr>
          <p:sp>
            <p:nvSpPr>
              <p:cNvPr id="10301" name="Freeform 21"/>
              <p:cNvSpPr/>
              <p:nvPr/>
            </p:nvSpPr>
            <p:spPr>
              <a:xfrm>
                <a:off x="1976438" y="4257675"/>
                <a:ext cx="536575" cy="1331913"/>
              </a:xfrm>
              <a:custGeom>
                <a:avLst/>
                <a:gdLst/>
                <a:ahLst/>
                <a:cxnLst>
                  <a:cxn ang="0">
                    <a:pos x="536575" y="19050"/>
                  </a:cxn>
                  <a:cxn ang="0">
                    <a:pos x="487363" y="0"/>
                  </a:cxn>
                  <a:cxn ang="0">
                    <a:pos x="0" y="1312863"/>
                  </a:cxn>
                  <a:cxn ang="0">
                    <a:pos x="53975" y="1331913"/>
                  </a:cxn>
                  <a:cxn ang="0">
                    <a:pos x="536575" y="19050"/>
                  </a:cxn>
                </a:cxnLst>
                <a:rect l="0" t="0" r="0" b="0"/>
                <a:pathLst>
                  <a:path w="338" h="839">
                    <a:moveTo>
                      <a:pt x="338" y="12"/>
                    </a:moveTo>
                    <a:lnTo>
                      <a:pt x="307" y="0"/>
                    </a:lnTo>
                    <a:lnTo>
                      <a:pt x="0" y="827"/>
                    </a:lnTo>
                    <a:lnTo>
                      <a:pt x="34" y="839"/>
                    </a:lnTo>
                    <a:lnTo>
                      <a:pt x="338" y="12"/>
                    </a:lnTo>
                    <a:close/>
                  </a:path>
                </a:pathLst>
              </a:custGeom>
              <a:solidFill>
                <a:srgbClr val="F8D271">
                  <a:alpha val="100000"/>
                </a:srgbClr>
              </a:solidFill>
              <a:ln w="9525">
                <a:noFill/>
              </a:ln>
            </p:spPr>
            <p:txBody>
              <a:bodyPr/>
              <a:lstStyle/>
              <a:p>
                <a:endParaRPr lang="zh-CN" altLang="en-US"/>
              </a:p>
            </p:txBody>
          </p:sp>
          <p:sp>
            <p:nvSpPr>
              <p:cNvPr id="10302" name="Freeform 22"/>
              <p:cNvSpPr/>
              <p:nvPr/>
            </p:nvSpPr>
            <p:spPr>
              <a:xfrm>
                <a:off x="2463800" y="4186238"/>
                <a:ext cx="53975" cy="90488"/>
              </a:xfrm>
              <a:custGeom>
                <a:avLst/>
                <a:gdLst/>
                <a:ahLst/>
                <a:cxnLst>
                  <a:cxn ang="0">
                    <a:pos x="49213" y="90488"/>
                  </a:cxn>
                  <a:cxn ang="0">
                    <a:pos x="0" y="71438"/>
                  </a:cxn>
                  <a:cxn ang="0">
                    <a:pos x="53975" y="0"/>
                  </a:cxn>
                  <a:cxn ang="0">
                    <a:pos x="49213" y="90488"/>
                  </a:cxn>
                </a:cxnLst>
                <a:rect l="0" t="0" r="0" b="0"/>
                <a:pathLst>
                  <a:path w="34" h="57">
                    <a:moveTo>
                      <a:pt x="31" y="57"/>
                    </a:moveTo>
                    <a:lnTo>
                      <a:pt x="0" y="45"/>
                    </a:lnTo>
                    <a:lnTo>
                      <a:pt x="34" y="0"/>
                    </a:lnTo>
                    <a:lnTo>
                      <a:pt x="31" y="57"/>
                    </a:lnTo>
                    <a:close/>
                  </a:path>
                </a:pathLst>
              </a:custGeom>
              <a:solidFill>
                <a:srgbClr val="E9F2DF">
                  <a:alpha val="100000"/>
                </a:srgbClr>
              </a:solidFill>
              <a:ln w="9525">
                <a:noFill/>
              </a:ln>
            </p:spPr>
            <p:txBody>
              <a:bodyPr/>
              <a:lstStyle/>
              <a:p>
                <a:endParaRPr lang="zh-CN" altLang="en-US"/>
              </a:p>
            </p:txBody>
          </p:sp>
          <p:sp>
            <p:nvSpPr>
              <p:cNvPr id="10303" name="Freeform 23"/>
              <p:cNvSpPr/>
              <p:nvPr/>
            </p:nvSpPr>
            <p:spPr>
              <a:xfrm>
                <a:off x="1812925" y="4156075"/>
                <a:ext cx="331788" cy="1381125"/>
              </a:xfrm>
              <a:custGeom>
                <a:avLst/>
                <a:gdLst/>
                <a:ahLst/>
                <a:cxnLst>
                  <a:cxn ang="0">
                    <a:pos x="0" y="11113"/>
                  </a:cxn>
                  <a:cxn ang="0">
                    <a:pos x="53975" y="0"/>
                  </a:cxn>
                  <a:cxn ang="0">
                    <a:pos x="331788" y="1370013"/>
                  </a:cxn>
                  <a:cxn ang="0">
                    <a:pos x="277813" y="1381125"/>
                  </a:cxn>
                  <a:cxn ang="0">
                    <a:pos x="0" y="11113"/>
                  </a:cxn>
                </a:cxnLst>
                <a:rect l="0" t="0" r="0" b="0"/>
                <a:pathLst>
                  <a:path w="209" h="870">
                    <a:moveTo>
                      <a:pt x="0" y="7"/>
                    </a:moveTo>
                    <a:lnTo>
                      <a:pt x="34" y="0"/>
                    </a:lnTo>
                    <a:lnTo>
                      <a:pt x="209" y="863"/>
                    </a:lnTo>
                    <a:lnTo>
                      <a:pt x="175" y="870"/>
                    </a:lnTo>
                    <a:lnTo>
                      <a:pt x="0" y="7"/>
                    </a:lnTo>
                    <a:close/>
                  </a:path>
                </a:pathLst>
              </a:custGeom>
              <a:solidFill>
                <a:srgbClr val="DF5024">
                  <a:alpha val="100000"/>
                </a:srgbClr>
              </a:solidFill>
              <a:ln w="9525">
                <a:noFill/>
              </a:ln>
            </p:spPr>
            <p:txBody>
              <a:bodyPr/>
              <a:lstStyle/>
              <a:p>
                <a:endParaRPr lang="zh-CN" altLang="en-US"/>
              </a:p>
            </p:txBody>
          </p:sp>
          <p:sp>
            <p:nvSpPr>
              <p:cNvPr id="10304" name="Freeform 24"/>
              <p:cNvSpPr/>
              <p:nvPr/>
            </p:nvSpPr>
            <p:spPr>
              <a:xfrm>
                <a:off x="1812925" y="4076700"/>
                <a:ext cx="53975" cy="90488"/>
              </a:xfrm>
              <a:custGeom>
                <a:avLst/>
                <a:gdLst/>
                <a:ahLst/>
                <a:cxnLst>
                  <a:cxn ang="0">
                    <a:pos x="0" y="90488"/>
                  </a:cxn>
                  <a:cxn ang="0">
                    <a:pos x="53975" y="79375"/>
                  </a:cxn>
                  <a:cxn ang="0">
                    <a:pos x="7938" y="0"/>
                  </a:cxn>
                  <a:cxn ang="0">
                    <a:pos x="0" y="90488"/>
                  </a:cxn>
                </a:cxnLst>
                <a:rect l="0" t="0" r="0" b="0"/>
                <a:pathLst>
                  <a:path w="34" h="57">
                    <a:moveTo>
                      <a:pt x="0" y="57"/>
                    </a:moveTo>
                    <a:lnTo>
                      <a:pt x="34" y="50"/>
                    </a:lnTo>
                    <a:lnTo>
                      <a:pt x="5" y="0"/>
                    </a:lnTo>
                    <a:lnTo>
                      <a:pt x="0" y="57"/>
                    </a:lnTo>
                    <a:close/>
                  </a:path>
                </a:pathLst>
              </a:custGeom>
              <a:solidFill>
                <a:srgbClr val="E9F2DF">
                  <a:alpha val="100000"/>
                </a:srgbClr>
              </a:solidFill>
              <a:ln w="9525">
                <a:noFill/>
              </a:ln>
            </p:spPr>
            <p:txBody>
              <a:bodyPr/>
              <a:lstStyle/>
              <a:p>
                <a:endParaRPr lang="zh-CN" altLang="en-US"/>
              </a:p>
            </p:txBody>
          </p:sp>
          <p:sp>
            <p:nvSpPr>
              <p:cNvPr id="10305" name="Freeform 25"/>
              <p:cNvSpPr/>
              <p:nvPr/>
            </p:nvSpPr>
            <p:spPr>
              <a:xfrm>
                <a:off x="2038350" y="4178300"/>
                <a:ext cx="379413" cy="1370013"/>
              </a:xfrm>
              <a:custGeom>
                <a:avLst/>
                <a:gdLst/>
                <a:ahLst/>
                <a:cxnLst>
                  <a:cxn ang="0">
                    <a:pos x="327025" y="0"/>
                  </a:cxn>
                  <a:cxn ang="0">
                    <a:pos x="379413" y="11113"/>
                  </a:cxn>
                  <a:cxn ang="0">
                    <a:pos x="52388" y="1370013"/>
                  </a:cxn>
                  <a:cxn ang="0">
                    <a:pos x="0" y="1358900"/>
                  </a:cxn>
                  <a:cxn ang="0">
                    <a:pos x="327025" y="0"/>
                  </a:cxn>
                </a:cxnLst>
                <a:rect l="0" t="0" r="0" b="0"/>
                <a:pathLst>
                  <a:path w="239" h="863">
                    <a:moveTo>
                      <a:pt x="206" y="0"/>
                    </a:moveTo>
                    <a:lnTo>
                      <a:pt x="239" y="7"/>
                    </a:lnTo>
                    <a:lnTo>
                      <a:pt x="33" y="863"/>
                    </a:lnTo>
                    <a:lnTo>
                      <a:pt x="0" y="856"/>
                    </a:lnTo>
                    <a:lnTo>
                      <a:pt x="206" y="0"/>
                    </a:lnTo>
                    <a:close/>
                  </a:path>
                </a:pathLst>
              </a:custGeom>
              <a:solidFill>
                <a:srgbClr val="4A5B66">
                  <a:alpha val="100000"/>
                </a:srgbClr>
              </a:solidFill>
              <a:ln w="9525">
                <a:noFill/>
              </a:ln>
            </p:spPr>
            <p:txBody>
              <a:bodyPr/>
              <a:lstStyle/>
              <a:p>
                <a:endParaRPr lang="zh-CN" altLang="en-US"/>
              </a:p>
            </p:txBody>
          </p:sp>
          <p:sp>
            <p:nvSpPr>
              <p:cNvPr id="10306" name="Freeform 26"/>
              <p:cNvSpPr/>
              <p:nvPr/>
            </p:nvSpPr>
            <p:spPr>
              <a:xfrm>
                <a:off x="2365375" y="4098925"/>
                <a:ext cx="52388" cy="90488"/>
              </a:xfrm>
              <a:custGeom>
                <a:avLst/>
                <a:gdLst/>
                <a:ahLst/>
                <a:cxnLst>
                  <a:cxn ang="0">
                    <a:pos x="0" y="79375"/>
                  </a:cxn>
                  <a:cxn ang="0">
                    <a:pos x="52388" y="90488"/>
                  </a:cxn>
                  <a:cxn ang="0">
                    <a:pos x="44450" y="0"/>
                  </a:cxn>
                  <a:cxn ang="0">
                    <a:pos x="0" y="79375"/>
                  </a:cxn>
                </a:cxnLst>
                <a:rect l="0" t="0" r="0" b="0"/>
                <a:pathLst>
                  <a:path w="33" h="57">
                    <a:moveTo>
                      <a:pt x="0" y="50"/>
                    </a:moveTo>
                    <a:lnTo>
                      <a:pt x="33" y="57"/>
                    </a:lnTo>
                    <a:lnTo>
                      <a:pt x="28" y="0"/>
                    </a:lnTo>
                    <a:lnTo>
                      <a:pt x="0" y="50"/>
                    </a:lnTo>
                    <a:close/>
                  </a:path>
                </a:pathLst>
              </a:custGeom>
              <a:solidFill>
                <a:srgbClr val="E9F2DF">
                  <a:alpha val="100000"/>
                </a:srgbClr>
              </a:solidFill>
              <a:ln w="9525">
                <a:noFill/>
              </a:ln>
            </p:spPr>
            <p:txBody>
              <a:bodyPr/>
              <a:lstStyle/>
              <a:p>
                <a:endParaRPr lang="zh-CN" altLang="en-US"/>
              </a:p>
            </p:txBody>
          </p:sp>
          <p:sp>
            <p:nvSpPr>
              <p:cNvPr id="10307" name="Rectangle 27"/>
              <p:cNvSpPr/>
              <p:nvPr/>
            </p:nvSpPr>
            <p:spPr>
              <a:xfrm>
                <a:off x="2011363" y="4167188"/>
                <a:ext cx="174625" cy="1068388"/>
              </a:xfrm>
              <a:prstGeom prst="rect">
                <a:avLst/>
              </a:prstGeom>
              <a:solidFill>
                <a:srgbClr val="E9F2DF"/>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8" name="Rectangle 28"/>
              <p:cNvSpPr/>
              <p:nvPr/>
            </p:nvSpPr>
            <p:spPr>
              <a:xfrm>
                <a:off x="2011363" y="4222750"/>
                <a:ext cx="38100" cy="95567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9" name="Rectangle 29"/>
              <p:cNvSpPr/>
              <p:nvPr/>
            </p:nvSpPr>
            <p:spPr>
              <a:xfrm>
                <a:off x="2011363" y="42576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0" name="Rectangle 30"/>
              <p:cNvSpPr/>
              <p:nvPr/>
            </p:nvSpPr>
            <p:spPr>
              <a:xfrm>
                <a:off x="2011363" y="4325938"/>
                <a:ext cx="87313" cy="17463"/>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1" name="Rectangle 31"/>
              <p:cNvSpPr/>
              <p:nvPr/>
            </p:nvSpPr>
            <p:spPr>
              <a:xfrm>
                <a:off x="2011363" y="438943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2" name="Rectangle 32"/>
              <p:cNvSpPr/>
              <p:nvPr/>
            </p:nvSpPr>
            <p:spPr>
              <a:xfrm>
                <a:off x="2011363" y="445770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3" name="Rectangle 33"/>
              <p:cNvSpPr/>
              <p:nvPr/>
            </p:nvSpPr>
            <p:spPr>
              <a:xfrm>
                <a:off x="2011363" y="452596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4" name="Rectangle 34"/>
              <p:cNvSpPr/>
              <p:nvPr/>
            </p:nvSpPr>
            <p:spPr>
              <a:xfrm>
                <a:off x="2011363" y="458946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5" name="Rectangle 35"/>
              <p:cNvSpPr/>
              <p:nvPr/>
            </p:nvSpPr>
            <p:spPr>
              <a:xfrm>
                <a:off x="2011363" y="465772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6" name="Rectangle 36"/>
              <p:cNvSpPr/>
              <p:nvPr/>
            </p:nvSpPr>
            <p:spPr>
              <a:xfrm>
                <a:off x="2011363" y="472598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7" name="Rectangle 37"/>
              <p:cNvSpPr/>
              <p:nvPr/>
            </p:nvSpPr>
            <p:spPr>
              <a:xfrm>
                <a:off x="2011363" y="478948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8" name="Rectangle 38"/>
              <p:cNvSpPr/>
              <p:nvPr/>
            </p:nvSpPr>
            <p:spPr>
              <a:xfrm>
                <a:off x="2011363" y="485775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9" name="Rectangle 39"/>
              <p:cNvSpPr/>
              <p:nvPr/>
            </p:nvSpPr>
            <p:spPr>
              <a:xfrm>
                <a:off x="2011363" y="492601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0" name="Rectangle 40"/>
              <p:cNvSpPr/>
              <p:nvPr/>
            </p:nvSpPr>
            <p:spPr>
              <a:xfrm>
                <a:off x="2011363" y="498951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1" name="Rectangle 41"/>
              <p:cNvSpPr/>
              <p:nvPr/>
            </p:nvSpPr>
            <p:spPr>
              <a:xfrm>
                <a:off x="2011363" y="50577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2" name="Rectangle 42"/>
              <p:cNvSpPr/>
              <p:nvPr/>
            </p:nvSpPr>
            <p:spPr>
              <a:xfrm>
                <a:off x="2011363" y="512603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3" name="Freeform 43"/>
              <p:cNvSpPr/>
              <p:nvPr/>
            </p:nvSpPr>
            <p:spPr>
              <a:xfrm>
                <a:off x="1874838" y="4827588"/>
                <a:ext cx="125413" cy="249238"/>
              </a:xfrm>
              <a:custGeom>
                <a:avLst/>
                <a:gdLst/>
                <a:ahLst/>
                <a:cxnLst>
                  <a:cxn ang="0">
                    <a:pos x="14288" y="0"/>
                  </a:cxn>
                  <a:cxn ang="0">
                    <a:pos x="125413" y="233363"/>
                  </a:cxn>
                  <a:cxn ang="0">
                    <a:pos x="82550" y="249238"/>
                  </a:cxn>
                  <a:cxn ang="0">
                    <a:pos x="0" y="109538"/>
                  </a:cxn>
                  <a:cxn ang="0">
                    <a:pos x="14288" y="0"/>
                  </a:cxn>
                </a:cxnLst>
                <a:rect l="0" t="0" r="0" b="0"/>
                <a:pathLst>
                  <a:path w="79" h="157">
                    <a:moveTo>
                      <a:pt x="9" y="0"/>
                    </a:moveTo>
                    <a:lnTo>
                      <a:pt x="79" y="147"/>
                    </a:lnTo>
                    <a:lnTo>
                      <a:pt x="52" y="157"/>
                    </a:lnTo>
                    <a:lnTo>
                      <a:pt x="0" y="69"/>
                    </a:lnTo>
                    <a:lnTo>
                      <a:pt x="9" y="0"/>
                    </a:lnTo>
                    <a:close/>
                  </a:path>
                </a:pathLst>
              </a:custGeom>
              <a:solidFill>
                <a:srgbClr val="E6E6E6">
                  <a:alpha val="100000"/>
                </a:srgbClr>
              </a:solidFill>
              <a:ln w="9525">
                <a:noFill/>
              </a:ln>
            </p:spPr>
            <p:txBody>
              <a:bodyPr/>
              <a:lstStyle/>
              <a:p>
                <a:endParaRPr lang="zh-CN" altLang="en-US"/>
              </a:p>
            </p:txBody>
          </p:sp>
          <p:sp>
            <p:nvSpPr>
              <p:cNvPr id="10324" name="Freeform 44"/>
              <p:cNvSpPr>
                <a:spLocks noEditPoints="1"/>
              </p:cNvSpPr>
              <p:nvPr/>
            </p:nvSpPr>
            <p:spPr>
              <a:xfrm>
                <a:off x="1643063" y="4597400"/>
                <a:ext cx="288925" cy="339725"/>
              </a:xfrm>
              <a:custGeom>
                <a:avLst/>
                <a:gdLst/>
                <a:ahLst/>
                <a:cxnLst>
                  <a:cxn ang="0">
                    <a:pos x="106446" y="7549"/>
                  </a:cxn>
                  <a:cxn ang="0">
                    <a:pos x="186281" y="98143"/>
                  </a:cxn>
                  <a:cxn ang="0">
                    <a:pos x="186281" y="98143"/>
                  </a:cxn>
                  <a:cxn ang="0">
                    <a:pos x="288925" y="320851"/>
                  </a:cxn>
                  <a:cxn ang="0">
                    <a:pos x="231900" y="339725"/>
                  </a:cxn>
                  <a:cxn ang="0">
                    <a:pos x="133058" y="275555"/>
                  </a:cxn>
                  <a:cxn ang="0">
                    <a:pos x="106446" y="271780"/>
                  </a:cxn>
                  <a:cxn ang="0">
                    <a:pos x="106446" y="237808"/>
                  </a:cxn>
                  <a:cxn ang="0">
                    <a:pos x="144463" y="234033"/>
                  </a:cxn>
                  <a:cxn ang="0">
                    <a:pos x="171074" y="117016"/>
                  </a:cxn>
                  <a:cxn ang="0">
                    <a:pos x="106446" y="33973"/>
                  </a:cxn>
                  <a:cxn ang="0">
                    <a:pos x="106446" y="7549"/>
                  </a:cxn>
                  <a:cxn ang="0">
                    <a:pos x="57025" y="7549"/>
                  </a:cxn>
                  <a:cxn ang="0">
                    <a:pos x="106446" y="7549"/>
                  </a:cxn>
                  <a:cxn ang="0">
                    <a:pos x="106446" y="33973"/>
                  </a:cxn>
                  <a:cxn ang="0">
                    <a:pos x="64628" y="26423"/>
                  </a:cxn>
                  <a:cxn ang="0">
                    <a:pos x="41818" y="162313"/>
                  </a:cxn>
                  <a:cxn ang="0">
                    <a:pos x="106446" y="237808"/>
                  </a:cxn>
                  <a:cxn ang="0">
                    <a:pos x="106446" y="271780"/>
                  </a:cxn>
                  <a:cxn ang="0">
                    <a:pos x="22810" y="169863"/>
                  </a:cxn>
                  <a:cxn ang="0">
                    <a:pos x="57025" y="7549"/>
                  </a:cxn>
                </a:cxnLst>
                <a:rect l="0" t="0" r="0" b="0"/>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alpha val="100000"/>
                </a:srgbClr>
              </a:solidFill>
              <a:ln w="9525">
                <a:noFill/>
              </a:ln>
            </p:spPr>
            <p:txBody>
              <a:bodyPr/>
              <a:lstStyle/>
              <a:p>
                <a:endParaRPr lang="zh-CN" altLang="en-US"/>
              </a:p>
            </p:txBody>
          </p:sp>
          <p:sp>
            <p:nvSpPr>
              <p:cNvPr id="10325" name="Freeform 45"/>
              <p:cNvSpPr/>
              <p:nvPr/>
            </p:nvSpPr>
            <p:spPr>
              <a:xfrm>
                <a:off x="1882775" y="4830763"/>
                <a:ext cx="117475" cy="246063"/>
              </a:xfrm>
              <a:custGeom>
                <a:avLst/>
                <a:gdLst/>
                <a:ahLst/>
                <a:cxnLst>
                  <a:cxn ang="0">
                    <a:pos x="0" y="0"/>
                  </a:cxn>
                  <a:cxn ang="0">
                    <a:pos x="74613" y="246063"/>
                  </a:cxn>
                  <a:cxn ang="0">
                    <a:pos x="117475" y="230188"/>
                  </a:cxn>
                  <a:cxn ang="0">
                    <a:pos x="82550" y="71438"/>
                  </a:cxn>
                  <a:cxn ang="0">
                    <a:pos x="0" y="0"/>
                  </a:cxn>
                </a:cxnLst>
                <a:rect l="0" t="0" r="0" b="0"/>
                <a:pathLst>
                  <a:path w="74" h="155">
                    <a:moveTo>
                      <a:pt x="0" y="0"/>
                    </a:moveTo>
                    <a:lnTo>
                      <a:pt x="47" y="155"/>
                    </a:lnTo>
                    <a:lnTo>
                      <a:pt x="74" y="145"/>
                    </a:lnTo>
                    <a:lnTo>
                      <a:pt x="52" y="45"/>
                    </a:lnTo>
                    <a:lnTo>
                      <a:pt x="0" y="0"/>
                    </a:lnTo>
                    <a:close/>
                  </a:path>
                </a:pathLst>
              </a:custGeom>
              <a:solidFill>
                <a:srgbClr val="FFFFFF">
                  <a:alpha val="100000"/>
                </a:srgbClr>
              </a:solidFill>
              <a:ln w="9525">
                <a:noFill/>
              </a:ln>
            </p:spPr>
            <p:txBody>
              <a:bodyPr/>
              <a:lstStyle/>
              <a:p>
                <a:endParaRPr lang="zh-CN" altLang="en-US"/>
              </a:p>
            </p:txBody>
          </p:sp>
          <p:sp>
            <p:nvSpPr>
              <p:cNvPr id="10326" name="Freeform 46"/>
              <p:cNvSpPr>
                <a:spLocks noEditPoints="1"/>
              </p:cNvSpPr>
              <p:nvPr/>
            </p:nvSpPr>
            <p:spPr>
              <a:xfrm>
                <a:off x="1812925" y="4532313"/>
                <a:ext cx="220663" cy="393700"/>
              </a:xfrm>
              <a:custGeom>
                <a:avLst/>
                <a:gdLst/>
                <a:ahLst/>
                <a:cxnLst>
                  <a:cxn ang="0">
                    <a:pos x="110332" y="386129"/>
                  </a:cxn>
                  <a:cxn ang="0">
                    <a:pos x="152181" y="370987"/>
                  </a:cxn>
                  <a:cxn ang="0">
                    <a:pos x="182618" y="257419"/>
                  </a:cxn>
                  <a:cxn ang="0">
                    <a:pos x="194031" y="105996"/>
                  </a:cxn>
                  <a:cxn ang="0">
                    <a:pos x="110332" y="7571"/>
                  </a:cxn>
                  <a:cxn ang="0">
                    <a:pos x="110332" y="30285"/>
                  </a:cxn>
                  <a:cxn ang="0">
                    <a:pos x="175009" y="113567"/>
                  </a:cxn>
                  <a:cxn ang="0">
                    <a:pos x="148377" y="234706"/>
                  </a:cxn>
                  <a:cxn ang="0">
                    <a:pos x="110332" y="234706"/>
                  </a:cxn>
                  <a:cxn ang="0">
                    <a:pos x="110332" y="386129"/>
                  </a:cxn>
                  <a:cxn ang="0">
                    <a:pos x="60873" y="3786"/>
                  </a:cxn>
                  <a:cxn ang="0">
                    <a:pos x="22827" y="158994"/>
                  </a:cxn>
                  <a:cxn ang="0">
                    <a:pos x="22827" y="158994"/>
                  </a:cxn>
                  <a:cxn ang="0">
                    <a:pos x="95113" y="393700"/>
                  </a:cxn>
                  <a:cxn ang="0">
                    <a:pos x="110332" y="386129"/>
                  </a:cxn>
                  <a:cxn ang="0">
                    <a:pos x="110332" y="234706"/>
                  </a:cxn>
                  <a:cxn ang="0">
                    <a:pos x="45654" y="162780"/>
                  </a:cxn>
                  <a:cxn ang="0">
                    <a:pos x="68482" y="26499"/>
                  </a:cxn>
                  <a:cxn ang="0">
                    <a:pos x="110332" y="30285"/>
                  </a:cxn>
                  <a:cxn ang="0">
                    <a:pos x="110332" y="7571"/>
                  </a:cxn>
                  <a:cxn ang="0">
                    <a:pos x="60873" y="3786"/>
                  </a:cxn>
                </a:cxnLst>
                <a:rect l="0" t="0" r="0" b="0"/>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alpha val="100000"/>
                </a:srgbClr>
              </a:solidFill>
              <a:ln w="9525">
                <a:noFill/>
              </a:ln>
            </p:spPr>
            <p:txBody>
              <a:bodyPr/>
              <a:lstStyle/>
              <a:p>
                <a:endParaRPr lang="zh-CN" altLang="en-US"/>
              </a:p>
            </p:txBody>
          </p:sp>
          <p:sp>
            <p:nvSpPr>
              <p:cNvPr id="10327" name="Freeform 47"/>
              <p:cNvSpPr/>
              <p:nvPr/>
            </p:nvSpPr>
            <p:spPr>
              <a:xfrm>
                <a:off x="1951038" y="5019675"/>
                <a:ext cx="25400" cy="26988"/>
              </a:xfrm>
              <a:custGeom>
                <a:avLst/>
                <a:gdLst/>
                <a:ahLst/>
                <a:cxnLst>
                  <a:cxn ang="0">
                    <a:pos x="7257" y="0"/>
                  </a:cxn>
                  <a:cxn ang="0">
                    <a:pos x="25400" y="7711"/>
                  </a:cxn>
                  <a:cxn ang="0">
                    <a:pos x="18143" y="26988"/>
                  </a:cxn>
                  <a:cxn ang="0">
                    <a:pos x="0" y="19277"/>
                  </a:cxn>
                  <a:cxn ang="0">
                    <a:pos x="7257" y="0"/>
                  </a:cxn>
                </a:cxnLst>
                <a:rect l="0" t="0" r="0" b="0"/>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alpha val="100000"/>
                </a:srgbClr>
              </a:solidFill>
              <a:ln w="9525">
                <a:noFill/>
              </a:ln>
            </p:spPr>
            <p:txBody>
              <a:bodyPr/>
              <a:lstStyle/>
              <a:p>
                <a:endParaRPr lang="zh-CN" altLang="en-US"/>
              </a:p>
            </p:txBody>
          </p:sp>
          <p:sp>
            <p:nvSpPr>
              <p:cNvPr id="10328" name="Freeform 48"/>
              <p:cNvSpPr/>
              <p:nvPr/>
            </p:nvSpPr>
            <p:spPr>
              <a:xfrm>
                <a:off x="1730375" y="4975225"/>
                <a:ext cx="722313" cy="868363"/>
              </a:xfrm>
              <a:custGeom>
                <a:avLst/>
                <a:gdLst/>
                <a:ahLst/>
                <a:cxnLst>
                  <a:cxn ang="0">
                    <a:pos x="79835" y="0"/>
                  </a:cxn>
                  <a:cxn ang="0">
                    <a:pos x="642478" y="0"/>
                  </a:cxn>
                  <a:cxn ang="0">
                    <a:pos x="722313" y="79285"/>
                  </a:cxn>
                  <a:cxn ang="0">
                    <a:pos x="722313" y="789078"/>
                  </a:cxn>
                  <a:cxn ang="0">
                    <a:pos x="642478" y="868363"/>
                  </a:cxn>
                  <a:cxn ang="0">
                    <a:pos x="79835" y="868363"/>
                  </a:cxn>
                  <a:cxn ang="0">
                    <a:pos x="0" y="789078"/>
                  </a:cxn>
                  <a:cxn ang="0">
                    <a:pos x="0" y="79285"/>
                  </a:cxn>
                  <a:cxn ang="0">
                    <a:pos x="79835" y="0"/>
                  </a:cxn>
                </a:cxnLst>
                <a:rect l="0" t="0" r="0" b="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alpha val="100000"/>
                </a:srgbClr>
              </a:solidFill>
              <a:ln w="9525">
                <a:noFill/>
              </a:ln>
            </p:spPr>
            <p:txBody>
              <a:bodyPr/>
              <a:lstStyle/>
              <a:p>
                <a:endParaRPr lang="zh-CN" altLang="en-US"/>
              </a:p>
            </p:txBody>
          </p:sp>
          <p:sp>
            <p:nvSpPr>
              <p:cNvPr id="10329" name="Freeform 49"/>
              <p:cNvSpPr>
                <a:spLocks noEditPoints="1"/>
              </p:cNvSpPr>
              <p:nvPr/>
            </p:nvSpPr>
            <p:spPr>
              <a:xfrm>
                <a:off x="1817688" y="5137150"/>
                <a:ext cx="547688" cy="542925"/>
              </a:xfrm>
              <a:custGeom>
                <a:avLst/>
                <a:gdLst/>
                <a:ahLst/>
                <a:cxnLst>
                  <a:cxn ang="0">
                    <a:pos x="399356" y="30163"/>
                  </a:cxn>
                  <a:cxn ang="0">
                    <a:pos x="547688" y="271463"/>
                  </a:cxn>
                  <a:cxn ang="0">
                    <a:pos x="399356" y="512763"/>
                  </a:cxn>
                  <a:cxn ang="0">
                    <a:pos x="399356" y="452438"/>
                  </a:cxn>
                  <a:cxn ang="0">
                    <a:pos x="399356" y="452438"/>
                  </a:cxn>
                  <a:cxn ang="0">
                    <a:pos x="399356" y="448667"/>
                  </a:cxn>
                  <a:cxn ang="0">
                    <a:pos x="399356" y="373261"/>
                  </a:cxn>
                  <a:cxn ang="0">
                    <a:pos x="437390" y="418505"/>
                  </a:cxn>
                  <a:cxn ang="0">
                    <a:pos x="494441" y="271463"/>
                  </a:cxn>
                  <a:cxn ang="0">
                    <a:pos x="399356" y="90488"/>
                  </a:cxn>
                  <a:cxn ang="0">
                    <a:pos x="399356" y="30163"/>
                  </a:cxn>
                  <a:cxn ang="0">
                    <a:pos x="273844" y="0"/>
                  </a:cxn>
                  <a:cxn ang="0">
                    <a:pos x="399356" y="30163"/>
                  </a:cxn>
                  <a:cxn ang="0">
                    <a:pos x="399356" y="90488"/>
                  </a:cxn>
                  <a:cxn ang="0">
                    <a:pos x="300468" y="56555"/>
                  </a:cxn>
                  <a:cxn ang="0">
                    <a:pos x="300468" y="271463"/>
                  </a:cxn>
                  <a:cxn ang="0">
                    <a:pos x="399356" y="373261"/>
                  </a:cxn>
                  <a:cxn ang="0">
                    <a:pos x="399356" y="448667"/>
                  </a:cxn>
                  <a:cxn ang="0">
                    <a:pos x="300468" y="346869"/>
                  </a:cxn>
                  <a:cxn ang="0">
                    <a:pos x="300468" y="490141"/>
                  </a:cxn>
                  <a:cxn ang="0">
                    <a:pos x="399356" y="452438"/>
                  </a:cxn>
                  <a:cxn ang="0">
                    <a:pos x="399356" y="512763"/>
                  </a:cxn>
                  <a:cxn ang="0">
                    <a:pos x="273844" y="542925"/>
                  </a:cxn>
                  <a:cxn ang="0">
                    <a:pos x="197776" y="531614"/>
                  </a:cxn>
                  <a:cxn ang="0">
                    <a:pos x="197776" y="475059"/>
                  </a:cxn>
                  <a:cxn ang="0">
                    <a:pos x="247220" y="490141"/>
                  </a:cxn>
                  <a:cxn ang="0">
                    <a:pos x="247220" y="346869"/>
                  </a:cxn>
                  <a:cxn ang="0">
                    <a:pos x="197776" y="399653"/>
                  </a:cxn>
                  <a:cxn ang="0">
                    <a:pos x="197776" y="324247"/>
                  </a:cxn>
                  <a:cxn ang="0">
                    <a:pos x="247220" y="271463"/>
                  </a:cxn>
                  <a:cxn ang="0">
                    <a:pos x="247220" y="56555"/>
                  </a:cxn>
                  <a:cxn ang="0">
                    <a:pos x="197776" y="67866"/>
                  </a:cxn>
                  <a:cxn ang="0">
                    <a:pos x="197776" y="11311"/>
                  </a:cxn>
                  <a:cxn ang="0">
                    <a:pos x="273844" y="0"/>
                  </a:cxn>
                  <a:cxn ang="0">
                    <a:pos x="197776" y="531614"/>
                  </a:cxn>
                  <a:cxn ang="0">
                    <a:pos x="0" y="271463"/>
                  </a:cxn>
                  <a:cxn ang="0">
                    <a:pos x="197776" y="11311"/>
                  </a:cxn>
                  <a:cxn ang="0">
                    <a:pos x="197776" y="67866"/>
                  </a:cxn>
                  <a:cxn ang="0">
                    <a:pos x="53247" y="271463"/>
                  </a:cxn>
                  <a:cxn ang="0">
                    <a:pos x="110298" y="418505"/>
                  </a:cxn>
                  <a:cxn ang="0">
                    <a:pos x="197776" y="324247"/>
                  </a:cxn>
                  <a:cxn ang="0">
                    <a:pos x="197776" y="399653"/>
                  </a:cxn>
                  <a:cxn ang="0">
                    <a:pos x="148332" y="452438"/>
                  </a:cxn>
                  <a:cxn ang="0">
                    <a:pos x="197776" y="475059"/>
                  </a:cxn>
                  <a:cxn ang="0">
                    <a:pos x="197776" y="531614"/>
                  </a:cxn>
                </a:cxnLst>
                <a:rect l="0" t="0" r="0" b="0"/>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alpha val="100000"/>
                </a:srgbClr>
              </a:solidFill>
              <a:ln w="9525">
                <a:noFill/>
              </a:ln>
            </p:spPr>
            <p:txBody>
              <a:bodyPr/>
              <a:lstStyle/>
              <a:p>
                <a:endParaRPr lang="zh-CN" altLang="en-US"/>
              </a:p>
            </p:txBody>
          </p:sp>
        </p:grpSp>
        <p:grpSp>
          <p:nvGrpSpPr>
            <p:cNvPr id="10270" name="组合 55"/>
            <p:cNvGrpSpPr/>
            <p:nvPr/>
          </p:nvGrpSpPr>
          <p:grpSpPr>
            <a:xfrm>
              <a:off x="2131078" y="3890159"/>
              <a:ext cx="2997517" cy="2066922"/>
              <a:chOff x="5211763" y="866776"/>
              <a:chExt cx="7219950" cy="4424363"/>
            </a:xfrm>
          </p:grpSpPr>
          <p:sp>
            <p:nvSpPr>
              <p:cNvPr id="10272" name="Freeform 53"/>
              <p:cNvSpPr/>
              <p:nvPr/>
            </p:nvSpPr>
            <p:spPr>
              <a:xfrm>
                <a:off x="7742238" y="4981576"/>
                <a:ext cx="4689475" cy="309563"/>
              </a:xfrm>
              <a:custGeom>
                <a:avLst/>
                <a:gdLst/>
                <a:ahLst/>
                <a:cxnLst>
                  <a:cxn ang="0">
                    <a:pos x="0" y="0"/>
                  </a:cxn>
                  <a:cxn ang="0">
                    <a:pos x="4535537" y="0"/>
                  </a:cxn>
                  <a:cxn ang="0">
                    <a:pos x="4689475" y="154782"/>
                  </a:cxn>
                  <a:cxn ang="0">
                    <a:pos x="4689475" y="154782"/>
                  </a:cxn>
                  <a:cxn ang="0">
                    <a:pos x="4535537" y="309563"/>
                  </a:cxn>
                  <a:cxn ang="0">
                    <a:pos x="33791" y="309563"/>
                  </a:cxn>
                  <a:cxn ang="0">
                    <a:pos x="0" y="0"/>
                  </a:cxn>
                </a:cxnLst>
                <a:rect l="0" t="0" r="0" b="0"/>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alpha val="100000"/>
                </a:srgbClr>
              </a:solidFill>
              <a:ln w="9525">
                <a:noFill/>
              </a:ln>
            </p:spPr>
            <p:txBody>
              <a:bodyPr/>
              <a:lstStyle/>
              <a:p>
                <a:endParaRPr lang="zh-CN" altLang="en-US"/>
              </a:p>
            </p:txBody>
          </p:sp>
          <p:sp>
            <p:nvSpPr>
              <p:cNvPr id="10273" name="Freeform 54"/>
              <p:cNvSpPr/>
              <p:nvPr/>
            </p:nvSpPr>
            <p:spPr>
              <a:xfrm>
                <a:off x="7656513" y="4271963"/>
                <a:ext cx="2327275" cy="1019175"/>
              </a:xfrm>
              <a:custGeom>
                <a:avLst/>
                <a:gdLst/>
                <a:ahLst/>
                <a:cxnLst>
                  <a:cxn ang="0">
                    <a:pos x="563563" y="0"/>
                  </a:cxn>
                  <a:cxn ang="0">
                    <a:pos x="1763713" y="0"/>
                  </a:cxn>
                  <a:cxn ang="0">
                    <a:pos x="2327275" y="1019175"/>
                  </a:cxn>
                  <a:cxn ang="0">
                    <a:pos x="0" y="1019175"/>
                  </a:cxn>
                  <a:cxn ang="0">
                    <a:pos x="563563" y="0"/>
                  </a:cxn>
                </a:cxnLst>
                <a:rect l="0" t="0" r="0" b="0"/>
                <a:pathLst>
                  <a:path w="1466" h="642">
                    <a:moveTo>
                      <a:pt x="355" y="0"/>
                    </a:moveTo>
                    <a:lnTo>
                      <a:pt x="1111" y="0"/>
                    </a:lnTo>
                    <a:lnTo>
                      <a:pt x="1466" y="642"/>
                    </a:lnTo>
                    <a:lnTo>
                      <a:pt x="0" y="642"/>
                    </a:lnTo>
                    <a:lnTo>
                      <a:pt x="355" y="0"/>
                    </a:lnTo>
                    <a:close/>
                  </a:path>
                </a:pathLst>
              </a:custGeom>
              <a:solidFill>
                <a:srgbClr val="4E5151">
                  <a:alpha val="100000"/>
                </a:srgbClr>
              </a:solidFill>
              <a:ln w="9525">
                <a:noFill/>
              </a:ln>
            </p:spPr>
            <p:txBody>
              <a:bodyPr/>
              <a:lstStyle/>
              <a:p>
                <a:endParaRPr lang="zh-CN" altLang="en-US"/>
              </a:p>
            </p:txBody>
          </p:sp>
          <p:sp>
            <p:nvSpPr>
              <p:cNvPr id="10274" name="Freeform 55"/>
              <p:cNvSpPr/>
              <p:nvPr/>
            </p:nvSpPr>
            <p:spPr>
              <a:xfrm>
                <a:off x="5700713" y="866776"/>
                <a:ext cx="6243638" cy="3663950"/>
              </a:xfrm>
              <a:custGeom>
                <a:avLst/>
                <a:gdLst/>
                <a:ahLst/>
                <a:cxnLst>
                  <a:cxn ang="0">
                    <a:pos x="289092" y="0"/>
                  </a:cxn>
                  <a:cxn ang="0">
                    <a:pos x="5954546" y="0"/>
                  </a:cxn>
                  <a:cxn ang="0">
                    <a:pos x="6243638" y="289358"/>
                  </a:cxn>
                  <a:cxn ang="0">
                    <a:pos x="6243638" y="3370834"/>
                  </a:cxn>
                  <a:cxn ang="0">
                    <a:pos x="5954546" y="3663950"/>
                  </a:cxn>
                  <a:cxn ang="0">
                    <a:pos x="289092" y="3663950"/>
                  </a:cxn>
                  <a:cxn ang="0">
                    <a:pos x="0" y="3370834"/>
                  </a:cxn>
                  <a:cxn ang="0">
                    <a:pos x="0" y="289358"/>
                  </a:cxn>
                  <a:cxn ang="0">
                    <a:pos x="289092" y="0"/>
                  </a:cxn>
                </a:cxnLst>
                <a:rect l="0" t="0" r="0" b="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alpha val="100000"/>
                </a:srgbClr>
              </a:solidFill>
              <a:ln w="9525">
                <a:noFill/>
              </a:ln>
            </p:spPr>
            <p:txBody>
              <a:bodyPr/>
              <a:lstStyle/>
              <a:p>
                <a:endParaRPr lang="zh-CN" altLang="en-US"/>
              </a:p>
            </p:txBody>
          </p:sp>
          <p:sp>
            <p:nvSpPr>
              <p:cNvPr id="10275" name="Freeform 56"/>
              <p:cNvSpPr/>
              <p:nvPr/>
            </p:nvSpPr>
            <p:spPr>
              <a:xfrm>
                <a:off x="7389813" y="993776"/>
                <a:ext cx="4554538" cy="3536950"/>
              </a:xfrm>
              <a:custGeom>
                <a:avLst/>
                <a:gdLst/>
                <a:ahLst/>
                <a:cxnLst>
                  <a:cxn ang="0">
                    <a:pos x="4554538" y="1612488"/>
                  </a:cxn>
                  <a:cxn ang="0">
                    <a:pos x="4554538" y="3243770"/>
                  </a:cxn>
                  <a:cxn ang="0">
                    <a:pos x="4265421" y="3536950"/>
                  </a:cxn>
                  <a:cxn ang="0">
                    <a:pos x="304137" y="3536950"/>
                  </a:cxn>
                  <a:cxn ang="0">
                    <a:pos x="0" y="763019"/>
                  </a:cxn>
                  <a:cxn ang="0">
                    <a:pos x="232796" y="41346"/>
                  </a:cxn>
                  <a:cxn ang="0">
                    <a:pos x="1261603" y="0"/>
                  </a:cxn>
                  <a:cxn ang="0">
                    <a:pos x="4554538" y="1612488"/>
                  </a:cxn>
                </a:cxnLst>
                <a:rect l="0" t="0" r="0" b="0"/>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alpha val="100000"/>
                </a:srgbClr>
              </a:solidFill>
              <a:ln w="9525">
                <a:noFill/>
              </a:ln>
            </p:spPr>
            <p:txBody>
              <a:bodyPr/>
              <a:lstStyle/>
              <a:p>
                <a:endParaRPr lang="zh-CN" altLang="en-US"/>
              </a:p>
            </p:txBody>
          </p:sp>
          <p:sp>
            <p:nvSpPr>
              <p:cNvPr id="10276" name="Rectangle 57"/>
              <p:cNvSpPr/>
              <p:nvPr/>
            </p:nvSpPr>
            <p:spPr>
              <a:xfrm>
                <a:off x="5891213" y="1035051"/>
                <a:ext cx="5857875" cy="2978150"/>
              </a:xfrm>
              <a:prstGeom prst="rect">
                <a:avLst/>
              </a:prstGeom>
              <a:solidFill>
                <a:srgbClr val="234C5E"/>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7" name="Oval 58"/>
              <p:cNvSpPr/>
              <p:nvPr/>
            </p:nvSpPr>
            <p:spPr>
              <a:xfrm>
                <a:off x="1155382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8" name="Oval 59"/>
              <p:cNvSpPr/>
              <p:nvPr/>
            </p:nvSpPr>
            <p:spPr>
              <a:xfrm>
                <a:off x="1140777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9" name="Oval 60"/>
              <p:cNvSpPr/>
              <p:nvPr/>
            </p:nvSpPr>
            <p:spPr>
              <a:xfrm>
                <a:off x="11260138" y="4233863"/>
                <a:ext cx="76200"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80" name="Freeform 61"/>
              <p:cNvSpPr/>
              <p:nvPr/>
            </p:nvSpPr>
            <p:spPr>
              <a:xfrm>
                <a:off x="5211763" y="4981576"/>
                <a:ext cx="7219950" cy="309563"/>
              </a:xfrm>
              <a:custGeom>
                <a:avLst/>
                <a:gdLst/>
                <a:ahLst/>
                <a:cxnLst>
                  <a:cxn ang="0">
                    <a:pos x="153935" y="0"/>
                  </a:cxn>
                  <a:cxn ang="0">
                    <a:pos x="7066015" y="0"/>
                  </a:cxn>
                  <a:cxn ang="0">
                    <a:pos x="7219950" y="154782"/>
                  </a:cxn>
                  <a:cxn ang="0">
                    <a:pos x="7219950" y="154782"/>
                  </a:cxn>
                  <a:cxn ang="0">
                    <a:pos x="7066015" y="309563"/>
                  </a:cxn>
                  <a:cxn ang="0">
                    <a:pos x="153935" y="309563"/>
                  </a:cxn>
                  <a:cxn ang="0">
                    <a:pos x="0" y="154782"/>
                  </a:cxn>
                  <a:cxn ang="0">
                    <a:pos x="0" y="154782"/>
                  </a:cxn>
                  <a:cxn ang="0">
                    <a:pos x="153935" y="0"/>
                  </a:cxn>
                </a:cxnLst>
                <a:rect l="0" t="0" r="0" b="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alpha val="100000"/>
                </a:srgbClr>
              </a:solidFill>
              <a:ln w="9525">
                <a:noFill/>
              </a:ln>
            </p:spPr>
            <p:txBody>
              <a:bodyPr/>
              <a:lstStyle/>
              <a:p>
                <a:endParaRPr lang="zh-CN" altLang="en-US"/>
              </a:p>
            </p:txBody>
          </p:sp>
          <p:sp>
            <p:nvSpPr>
              <p:cNvPr id="10281" name="Freeform 62"/>
              <p:cNvSpPr/>
              <p:nvPr/>
            </p:nvSpPr>
            <p:spPr>
              <a:xfrm>
                <a:off x="5211763" y="5137151"/>
                <a:ext cx="7219950" cy="153988"/>
              </a:xfrm>
              <a:custGeom>
                <a:avLst/>
                <a:gdLst/>
                <a:ahLst/>
                <a:cxnLst>
                  <a:cxn ang="0">
                    <a:pos x="7219950" y="0"/>
                  </a:cxn>
                  <a:cxn ang="0">
                    <a:pos x="7066015" y="153988"/>
                  </a:cxn>
                  <a:cxn ang="0">
                    <a:pos x="153935" y="153988"/>
                  </a:cxn>
                  <a:cxn ang="0">
                    <a:pos x="0" y="0"/>
                  </a:cxn>
                  <a:cxn ang="0">
                    <a:pos x="7219950" y="0"/>
                  </a:cxn>
                </a:cxnLst>
                <a:rect l="0" t="0" r="0" b="0"/>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alpha val="100000"/>
                </a:srgbClr>
              </a:solidFill>
              <a:ln w="9525">
                <a:noFill/>
              </a:ln>
            </p:spPr>
            <p:txBody>
              <a:bodyPr/>
              <a:lstStyle/>
              <a:p>
                <a:endParaRPr lang="zh-CN" altLang="en-US"/>
              </a:p>
            </p:txBody>
          </p:sp>
          <p:sp>
            <p:nvSpPr>
              <p:cNvPr id="10282" name="Freeform 63"/>
              <p:cNvSpPr/>
              <p:nvPr/>
            </p:nvSpPr>
            <p:spPr>
              <a:xfrm>
                <a:off x="7758113" y="5137151"/>
                <a:ext cx="4673600" cy="153988"/>
              </a:xfrm>
              <a:custGeom>
                <a:avLst/>
                <a:gdLst/>
                <a:ahLst/>
                <a:cxnLst>
                  <a:cxn ang="0">
                    <a:pos x="4673600" y="0"/>
                  </a:cxn>
                  <a:cxn ang="0">
                    <a:pos x="4519690" y="153988"/>
                  </a:cxn>
                  <a:cxn ang="0">
                    <a:pos x="18769" y="153988"/>
                  </a:cxn>
                  <a:cxn ang="0">
                    <a:pos x="0" y="0"/>
                  </a:cxn>
                  <a:cxn ang="0">
                    <a:pos x="4673600" y="0"/>
                  </a:cxn>
                </a:cxnLst>
                <a:rect l="0" t="0" r="0" b="0"/>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alpha val="100000"/>
                </a:srgbClr>
              </a:solidFill>
              <a:ln w="9525">
                <a:noFill/>
              </a:ln>
            </p:spPr>
            <p:txBody>
              <a:bodyPr/>
              <a:lstStyle/>
              <a:p>
                <a:endParaRPr lang="zh-CN" altLang="en-US"/>
              </a:p>
            </p:txBody>
          </p:sp>
          <p:sp>
            <p:nvSpPr>
              <p:cNvPr id="10283" name="Freeform 64"/>
              <p:cNvSpPr>
                <a:spLocks noEditPoints="1"/>
              </p:cNvSpPr>
              <p:nvPr/>
            </p:nvSpPr>
            <p:spPr>
              <a:xfrm>
                <a:off x="7280276" y="3230563"/>
                <a:ext cx="2884488" cy="609600"/>
              </a:xfrm>
              <a:custGeom>
                <a:avLst/>
                <a:gdLst/>
                <a:ahLst/>
                <a:cxnLst>
                  <a:cxn ang="0">
                    <a:pos x="1956795" y="244593"/>
                  </a:cxn>
                  <a:cxn ang="0">
                    <a:pos x="2046935" y="410163"/>
                  </a:cxn>
                  <a:cxn ang="0">
                    <a:pos x="2061958" y="218252"/>
                  </a:cxn>
                  <a:cxn ang="0">
                    <a:pos x="2167122" y="199437"/>
                  </a:cxn>
                  <a:cxn ang="0">
                    <a:pos x="2261018" y="233304"/>
                  </a:cxn>
                  <a:cxn ang="0">
                    <a:pos x="2174634" y="413926"/>
                  </a:cxn>
                  <a:cxn ang="0">
                    <a:pos x="2268530" y="372533"/>
                  </a:cxn>
                  <a:cxn ang="0">
                    <a:pos x="2377449" y="252119"/>
                  </a:cxn>
                  <a:cxn ang="0">
                    <a:pos x="2448810" y="263407"/>
                  </a:cxn>
                  <a:cxn ang="0">
                    <a:pos x="2354914" y="440267"/>
                  </a:cxn>
                  <a:cxn ang="0">
                    <a:pos x="2185901" y="459081"/>
                  </a:cxn>
                  <a:cxn ang="0">
                    <a:pos x="1956795" y="489185"/>
                  </a:cxn>
                  <a:cxn ang="0">
                    <a:pos x="2798104" y="451556"/>
                  </a:cxn>
                  <a:cxn ang="0">
                    <a:pos x="2617823" y="432741"/>
                  </a:cxn>
                  <a:cxn ang="0">
                    <a:pos x="2538950" y="267170"/>
                  </a:cxn>
                  <a:cxn ang="0">
                    <a:pos x="2610311" y="323615"/>
                  </a:cxn>
                  <a:cxn ang="0">
                    <a:pos x="2501392" y="176859"/>
                  </a:cxn>
                  <a:cxn ang="0">
                    <a:pos x="2651626" y="150519"/>
                  </a:cxn>
                  <a:cxn ang="0">
                    <a:pos x="2666649" y="293511"/>
                  </a:cxn>
                  <a:cxn ang="0">
                    <a:pos x="2738010" y="233304"/>
                  </a:cxn>
                  <a:cxn ang="0">
                    <a:pos x="2813127" y="357481"/>
                  </a:cxn>
                  <a:cxn ang="0">
                    <a:pos x="2876976" y="368770"/>
                  </a:cxn>
                  <a:cxn ang="0">
                    <a:pos x="1922992" y="410163"/>
                  </a:cxn>
                  <a:cxn ang="0">
                    <a:pos x="1870410" y="413926"/>
                  </a:cxn>
                  <a:cxn ang="0">
                    <a:pos x="1877922" y="323615"/>
                  </a:cxn>
                  <a:cxn ang="0">
                    <a:pos x="1832852" y="259644"/>
                  </a:cxn>
                  <a:cxn ang="0">
                    <a:pos x="1780270" y="316089"/>
                  </a:cxn>
                  <a:cxn ang="0">
                    <a:pos x="1753979" y="387585"/>
                  </a:cxn>
                  <a:cxn ang="0">
                    <a:pos x="1663839" y="462844"/>
                  </a:cxn>
                  <a:cxn ang="0">
                    <a:pos x="1584966" y="346193"/>
                  </a:cxn>
                  <a:cxn ang="0">
                    <a:pos x="1434732" y="252119"/>
                  </a:cxn>
                  <a:cxn ang="0">
                    <a:pos x="1483558" y="278459"/>
                  </a:cxn>
                  <a:cxn ang="0">
                    <a:pos x="1551163" y="349956"/>
                  </a:cxn>
                  <a:cxn ang="0">
                    <a:pos x="1618769" y="297274"/>
                  </a:cxn>
                  <a:cxn ang="0">
                    <a:pos x="1697641" y="349956"/>
                  </a:cxn>
                  <a:cxn ang="0">
                    <a:pos x="991543" y="372533"/>
                  </a:cxn>
                  <a:cxn ang="0">
                    <a:pos x="1032857" y="391348"/>
                  </a:cxn>
                  <a:cxn ang="0">
                    <a:pos x="1153044" y="470370"/>
                  </a:cxn>
                  <a:cxn ang="0">
                    <a:pos x="1066660" y="255881"/>
                  </a:cxn>
                  <a:cxn ang="0">
                    <a:pos x="1141777" y="387585"/>
                  </a:cxn>
                  <a:cxn ang="0">
                    <a:pos x="1216893" y="312326"/>
                  </a:cxn>
                  <a:cxn ang="0">
                    <a:pos x="525818" y="267170"/>
                  </a:cxn>
                  <a:cxn ang="0">
                    <a:pos x="105164" y="477896"/>
                  </a:cxn>
                  <a:cxn ang="0">
                    <a:pos x="56338" y="60207"/>
                  </a:cxn>
                  <a:cxn ang="0">
                    <a:pos x="510795" y="116652"/>
                  </a:cxn>
                  <a:cxn ang="0">
                    <a:pos x="127699" y="206963"/>
                  </a:cxn>
                  <a:cxn ang="0">
                    <a:pos x="514551" y="248356"/>
                  </a:cxn>
                  <a:cxn ang="0">
                    <a:pos x="78873" y="402637"/>
                  </a:cxn>
                  <a:cxn ang="0">
                    <a:pos x="965252" y="274696"/>
                  </a:cxn>
                  <a:cxn ang="0">
                    <a:pos x="890135" y="387585"/>
                  </a:cxn>
                  <a:cxn ang="0">
                    <a:pos x="769948" y="199437"/>
                  </a:cxn>
                  <a:cxn ang="0">
                    <a:pos x="773704" y="594548"/>
                  </a:cxn>
                  <a:cxn ang="0">
                    <a:pos x="679808" y="372533"/>
                  </a:cxn>
                  <a:cxn ang="0">
                    <a:pos x="593423" y="402637"/>
                  </a:cxn>
                  <a:cxn ang="0">
                    <a:pos x="646005" y="353719"/>
                  </a:cxn>
                  <a:cxn ang="0">
                    <a:pos x="728634" y="391348"/>
                  </a:cxn>
                  <a:cxn ang="0">
                    <a:pos x="818774" y="252119"/>
                  </a:cxn>
                </a:cxnLst>
                <a:rect l="0" t="0" r="0" b="0"/>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alpha val="100000"/>
                </a:srgbClr>
              </a:solidFill>
              <a:ln w="9525">
                <a:noFill/>
              </a:ln>
            </p:spPr>
            <p:txBody>
              <a:bodyPr/>
              <a:lstStyle/>
              <a:p>
                <a:endParaRPr lang="zh-CN" altLang="en-US"/>
              </a:p>
            </p:txBody>
          </p:sp>
          <p:sp>
            <p:nvSpPr>
              <p:cNvPr id="10284" name="Freeform 65"/>
              <p:cNvSpPr/>
              <p:nvPr/>
            </p:nvSpPr>
            <p:spPr>
              <a:xfrm>
                <a:off x="10277476"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alpha val="100000"/>
                </a:srgbClr>
              </a:solidFill>
              <a:ln w="9525">
                <a:noFill/>
              </a:ln>
            </p:spPr>
            <p:txBody>
              <a:bodyPr/>
              <a:lstStyle/>
              <a:p>
                <a:endParaRPr lang="zh-CN" altLang="en-US"/>
              </a:p>
            </p:txBody>
          </p:sp>
          <p:sp>
            <p:nvSpPr>
              <p:cNvPr id="10285" name="Freeform 66"/>
              <p:cNvSpPr/>
              <p:nvPr/>
            </p:nvSpPr>
            <p:spPr>
              <a:xfrm>
                <a:off x="10415588"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alpha val="100000"/>
                </a:srgbClr>
              </a:solidFill>
              <a:ln w="9525">
                <a:noFill/>
              </a:ln>
            </p:spPr>
            <p:txBody>
              <a:bodyPr/>
              <a:lstStyle/>
              <a:p>
                <a:endParaRPr lang="zh-CN" altLang="en-US"/>
              </a:p>
            </p:txBody>
          </p:sp>
          <p:sp>
            <p:nvSpPr>
              <p:cNvPr id="10286" name="Freeform 67"/>
              <p:cNvSpPr/>
              <p:nvPr/>
            </p:nvSpPr>
            <p:spPr>
              <a:xfrm>
                <a:off x="10555288" y="3590926"/>
                <a:ext cx="90488" cy="87313"/>
              </a:xfrm>
              <a:custGeom>
                <a:avLst/>
                <a:gdLst/>
                <a:ahLst/>
                <a:cxnLst>
                  <a:cxn ang="0">
                    <a:pos x="90488" y="53147"/>
                  </a:cxn>
                  <a:cxn ang="0">
                    <a:pos x="75407" y="79721"/>
                  </a:cxn>
                  <a:cxn ang="0">
                    <a:pos x="41474" y="83517"/>
                  </a:cxn>
                  <a:cxn ang="0">
                    <a:pos x="11311" y="68332"/>
                  </a:cxn>
                  <a:cxn ang="0">
                    <a:pos x="0" y="37962"/>
                  </a:cxn>
                  <a:cxn ang="0">
                    <a:pos x="18852" y="7592"/>
                  </a:cxn>
                  <a:cxn ang="0">
                    <a:pos x="49014" y="3796"/>
                  </a:cxn>
                  <a:cxn ang="0">
                    <a:pos x="79177" y="18981"/>
                  </a:cxn>
                  <a:cxn ang="0">
                    <a:pos x="90488" y="53147"/>
                  </a:cxn>
                </a:cxnLst>
                <a:rect l="0" t="0" r="0" b="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alpha val="100000"/>
                </a:srgbClr>
              </a:solidFill>
              <a:ln w="9525">
                <a:noFill/>
              </a:ln>
            </p:spPr>
            <p:txBody>
              <a:bodyPr/>
              <a:lstStyle/>
              <a:p>
                <a:endParaRPr lang="zh-CN" altLang="en-US"/>
              </a:p>
            </p:txBody>
          </p:sp>
          <p:sp>
            <p:nvSpPr>
              <p:cNvPr id="10287" name="Freeform 68"/>
              <p:cNvSpPr/>
              <p:nvPr/>
            </p:nvSpPr>
            <p:spPr>
              <a:xfrm>
                <a:off x="7926388" y="1978026"/>
                <a:ext cx="495300" cy="139700"/>
              </a:xfrm>
              <a:custGeom>
                <a:avLst/>
                <a:gdLst/>
                <a:ahLst/>
                <a:cxnLst>
                  <a:cxn ang="0">
                    <a:pos x="476539" y="90616"/>
                  </a:cxn>
                  <a:cxn ang="0">
                    <a:pos x="476539" y="120822"/>
                  </a:cxn>
                  <a:cxn ang="0">
                    <a:pos x="412750" y="139700"/>
                  </a:cxn>
                  <a:cxn ang="0">
                    <a:pos x="210127" y="90616"/>
                  </a:cxn>
                  <a:cxn ang="0">
                    <a:pos x="18761" y="49084"/>
                  </a:cxn>
                  <a:cxn ang="0">
                    <a:pos x="18761" y="18878"/>
                  </a:cxn>
                  <a:cxn ang="0">
                    <a:pos x="82550" y="0"/>
                  </a:cxn>
                  <a:cxn ang="0">
                    <a:pos x="285173" y="49084"/>
                  </a:cxn>
                  <a:cxn ang="0">
                    <a:pos x="476539" y="90616"/>
                  </a:cxn>
                </a:cxnLst>
                <a:rect l="0" t="0" r="0" b="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alpha val="100000"/>
                </a:srgbClr>
              </a:solidFill>
              <a:ln w="9525">
                <a:noFill/>
              </a:ln>
            </p:spPr>
            <p:txBody>
              <a:bodyPr/>
              <a:lstStyle/>
              <a:p>
                <a:endParaRPr lang="zh-CN" altLang="en-US"/>
              </a:p>
            </p:txBody>
          </p:sp>
          <p:sp>
            <p:nvSpPr>
              <p:cNvPr id="10288" name="Freeform 69"/>
              <p:cNvSpPr/>
              <p:nvPr/>
            </p:nvSpPr>
            <p:spPr>
              <a:xfrm>
                <a:off x="7881938" y="2312988"/>
                <a:ext cx="498475" cy="79375"/>
              </a:xfrm>
              <a:custGeom>
                <a:avLst/>
                <a:gdLst/>
                <a:ahLst/>
                <a:cxnLst>
                  <a:cxn ang="0">
                    <a:pos x="475987" y="3780"/>
                  </a:cxn>
                  <a:cxn ang="0">
                    <a:pos x="483483" y="30238"/>
                  </a:cxn>
                  <a:cxn ang="0">
                    <a:pos x="423516" y="64256"/>
                  </a:cxn>
                  <a:cxn ang="0">
                    <a:pos x="221128" y="71815"/>
                  </a:cxn>
                  <a:cxn ang="0">
                    <a:pos x="22488" y="75595"/>
                  </a:cxn>
                  <a:cxn ang="0">
                    <a:pos x="14992" y="49137"/>
                  </a:cxn>
                  <a:cxn ang="0">
                    <a:pos x="74959" y="15119"/>
                  </a:cxn>
                  <a:cxn ang="0">
                    <a:pos x="277347" y="7560"/>
                  </a:cxn>
                  <a:cxn ang="0">
                    <a:pos x="475987" y="3780"/>
                  </a:cxn>
                </a:cxnLst>
                <a:rect l="0" t="0" r="0" b="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alpha val="100000"/>
                </a:srgbClr>
              </a:solidFill>
              <a:ln w="9525">
                <a:noFill/>
              </a:ln>
            </p:spPr>
            <p:txBody>
              <a:bodyPr/>
              <a:lstStyle/>
              <a:p>
                <a:endParaRPr lang="zh-CN" altLang="en-US"/>
              </a:p>
            </p:txBody>
          </p:sp>
          <p:sp>
            <p:nvSpPr>
              <p:cNvPr id="10289" name="Freeform 70"/>
              <p:cNvSpPr/>
              <p:nvPr/>
            </p:nvSpPr>
            <p:spPr>
              <a:xfrm>
                <a:off x="8520113" y="1914526"/>
                <a:ext cx="731838" cy="868363"/>
              </a:xfrm>
              <a:custGeom>
                <a:avLst/>
                <a:gdLst/>
                <a:ahLst/>
                <a:cxnLst>
                  <a:cxn ang="0">
                    <a:pos x="303994" y="800698"/>
                  </a:cxn>
                  <a:cxn ang="0">
                    <a:pos x="270217" y="857086"/>
                  </a:cxn>
                  <a:cxn ang="0">
                    <a:pos x="232687" y="845808"/>
                  </a:cxn>
                  <a:cxn ang="0">
                    <a:pos x="150121" y="691683"/>
                  </a:cxn>
                  <a:cxn ang="0">
                    <a:pos x="3753" y="357119"/>
                  </a:cxn>
                  <a:cxn ang="0">
                    <a:pos x="240193" y="30073"/>
                  </a:cxn>
                  <a:cxn ang="0">
                    <a:pos x="394067" y="0"/>
                  </a:cxn>
                  <a:cxn ang="0">
                    <a:pos x="544187" y="26314"/>
                  </a:cxn>
                  <a:cxn ang="0">
                    <a:pos x="724332" y="330805"/>
                  </a:cxn>
                  <a:cxn ang="0">
                    <a:pos x="570458" y="676646"/>
                  </a:cxn>
                  <a:cxn ang="0">
                    <a:pos x="506657" y="793180"/>
                  </a:cxn>
                  <a:cxn ang="0">
                    <a:pos x="472880" y="849567"/>
                  </a:cxn>
                  <a:cxn ang="0">
                    <a:pos x="439103" y="838290"/>
                  </a:cxn>
                  <a:cxn ang="0">
                    <a:pos x="540434" y="639055"/>
                  </a:cxn>
                  <a:cxn ang="0">
                    <a:pos x="653025" y="372156"/>
                  </a:cxn>
                  <a:cxn ang="0">
                    <a:pos x="491645" y="105256"/>
                  </a:cxn>
                  <a:cxn ang="0">
                    <a:pos x="356536" y="78942"/>
                  </a:cxn>
                  <a:cxn ang="0">
                    <a:pos x="221428" y="105256"/>
                  </a:cxn>
                  <a:cxn ang="0">
                    <a:pos x="75060" y="308250"/>
                  </a:cxn>
                  <a:cxn ang="0">
                    <a:pos x="213922" y="624018"/>
                  </a:cxn>
                  <a:cxn ang="0">
                    <a:pos x="303994" y="800698"/>
                  </a:cxn>
                </a:cxnLst>
                <a:rect l="0" t="0" r="0" b="0"/>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alpha val="100000"/>
                </a:srgbClr>
              </a:solidFill>
              <a:ln w="9525">
                <a:noFill/>
              </a:ln>
            </p:spPr>
            <p:txBody>
              <a:bodyPr/>
              <a:lstStyle/>
              <a:p>
                <a:endParaRPr lang="zh-CN" altLang="en-US"/>
              </a:p>
            </p:txBody>
          </p:sp>
          <p:sp>
            <p:nvSpPr>
              <p:cNvPr id="10290" name="Freeform 71"/>
              <p:cNvSpPr/>
              <p:nvPr/>
            </p:nvSpPr>
            <p:spPr>
              <a:xfrm>
                <a:off x="8696326" y="2798763"/>
                <a:ext cx="376238" cy="142875"/>
              </a:xfrm>
              <a:custGeom>
                <a:avLst/>
                <a:gdLst/>
                <a:ahLst/>
                <a:cxnLst>
                  <a:cxn ang="0">
                    <a:pos x="7525" y="56398"/>
                  </a:cxn>
                  <a:cxn ang="0">
                    <a:pos x="15050" y="22559"/>
                  </a:cxn>
                  <a:cxn ang="0">
                    <a:pos x="48911" y="3760"/>
                  </a:cxn>
                  <a:cxn ang="0">
                    <a:pos x="199406" y="63918"/>
                  </a:cxn>
                  <a:cxn ang="0">
                    <a:pos x="364951" y="86477"/>
                  </a:cxn>
                  <a:cxn ang="0">
                    <a:pos x="368713" y="116556"/>
                  </a:cxn>
                  <a:cxn ang="0">
                    <a:pos x="334852" y="142875"/>
                  </a:cxn>
                  <a:cxn ang="0">
                    <a:pos x="161782" y="120316"/>
                  </a:cxn>
                  <a:cxn ang="0">
                    <a:pos x="7525" y="56398"/>
                  </a:cxn>
                </a:cxnLst>
                <a:rect l="0" t="0" r="0" b="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alpha val="100000"/>
                </a:srgbClr>
              </a:solidFill>
              <a:ln w="9525">
                <a:noFill/>
              </a:ln>
            </p:spPr>
            <p:txBody>
              <a:bodyPr/>
              <a:lstStyle/>
              <a:p>
                <a:endParaRPr lang="zh-CN" altLang="en-US"/>
              </a:p>
            </p:txBody>
          </p:sp>
          <p:sp>
            <p:nvSpPr>
              <p:cNvPr id="10291" name="Freeform 72"/>
              <p:cNvSpPr/>
              <p:nvPr/>
            </p:nvSpPr>
            <p:spPr>
              <a:xfrm>
                <a:off x="8726488" y="2906713"/>
                <a:ext cx="319088" cy="128588"/>
              </a:xfrm>
              <a:custGeom>
                <a:avLst/>
                <a:gdLst/>
                <a:ahLst/>
                <a:cxnLst>
                  <a:cxn ang="0">
                    <a:pos x="7508" y="60512"/>
                  </a:cxn>
                  <a:cxn ang="0">
                    <a:pos x="11262" y="22692"/>
                  </a:cxn>
                  <a:cxn ang="0">
                    <a:pos x="45048" y="7564"/>
                  </a:cxn>
                  <a:cxn ang="0">
                    <a:pos x="168929" y="52948"/>
                  </a:cxn>
                  <a:cxn ang="0">
                    <a:pos x="304072" y="75640"/>
                  </a:cxn>
                  <a:cxn ang="0">
                    <a:pos x="311580" y="102114"/>
                  </a:cxn>
                  <a:cxn ang="0">
                    <a:pos x="277794" y="128588"/>
                  </a:cxn>
                  <a:cxn ang="0">
                    <a:pos x="135143" y="109678"/>
                  </a:cxn>
                  <a:cxn ang="0">
                    <a:pos x="7508" y="60512"/>
                  </a:cxn>
                </a:cxnLst>
                <a:rect l="0" t="0" r="0" b="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alpha val="100000"/>
                </a:srgbClr>
              </a:solidFill>
              <a:ln w="9525">
                <a:noFill/>
              </a:ln>
            </p:spPr>
            <p:txBody>
              <a:bodyPr/>
              <a:lstStyle/>
              <a:p>
                <a:endParaRPr lang="zh-CN" altLang="en-US"/>
              </a:p>
            </p:txBody>
          </p:sp>
          <p:sp>
            <p:nvSpPr>
              <p:cNvPr id="10292" name="Freeform 73"/>
              <p:cNvSpPr/>
              <p:nvPr/>
            </p:nvSpPr>
            <p:spPr>
              <a:xfrm>
                <a:off x="8756651" y="3038476"/>
                <a:ext cx="261938" cy="90488"/>
              </a:xfrm>
              <a:custGeom>
                <a:avLst/>
                <a:gdLst/>
                <a:ahLst/>
                <a:cxnLst>
                  <a:cxn ang="0">
                    <a:pos x="7484" y="56555"/>
                  </a:cxn>
                  <a:cxn ang="0">
                    <a:pos x="11226" y="22622"/>
                  </a:cxn>
                  <a:cxn ang="0">
                    <a:pos x="44904" y="3770"/>
                  </a:cxn>
                  <a:cxn ang="0">
                    <a:pos x="142195" y="30163"/>
                  </a:cxn>
                  <a:cxn ang="0">
                    <a:pos x="243228" y="26392"/>
                  </a:cxn>
                  <a:cxn ang="0">
                    <a:pos x="258196" y="49014"/>
                  </a:cxn>
                  <a:cxn ang="0">
                    <a:pos x="224518" y="79177"/>
                  </a:cxn>
                  <a:cxn ang="0">
                    <a:pos x="112259" y="86718"/>
                  </a:cxn>
                  <a:cxn ang="0">
                    <a:pos x="7484" y="56555"/>
                  </a:cxn>
                </a:cxnLst>
                <a:rect l="0" t="0" r="0" b="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alpha val="100000"/>
                </a:srgbClr>
              </a:solidFill>
              <a:ln w="9525">
                <a:noFill/>
              </a:ln>
            </p:spPr>
            <p:txBody>
              <a:bodyPr/>
              <a:lstStyle/>
              <a:p>
                <a:endParaRPr lang="zh-CN" altLang="en-US"/>
              </a:p>
            </p:txBody>
          </p:sp>
          <p:sp>
            <p:nvSpPr>
              <p:cNvPr id="10293" name="Freeform 74"/>
              <p:cNvSpPr/>
              <p:nvPr/>
            </p:nvSpPr>
            <p:spPr>
              <a:xfrm>
                <a:off x="9331326" y="1892301"/>
                <a:ext cx="390525" cy="222250"/>
              </a:xfrm>
              <a:custGeom>
                <a:avLst/>
                <a:gdLst/>
                <a:ahLst/>
                <a:cxnLst>
                  <a:cxn ang="0">
                    <a:pos x="18775" y="214716"/>
                  </a:cxn>
                  <a:cxn ang="0">
                    <a:pos x="3755" y="195881"/>
                  </a:cxn>
                  <a:cxn ang="0">
                    <a:pos x="41306" y="146911"/>
                  </a:cxn>
                  <a:cxn ang="0">
                    <a:pos x="206528" y="75339"/>
                  </a:cxn>
                  <a:cxn ang="0">
                    <a:pos x="367995" y="7534"/>
                  </a:cxn>
                  <a:cxn ang="0">
                    <a:pos x="383015" y="26369"/>
                  </a:cxn>
                  <a:cxn ang="0">
                    <a:pos x="345464" y="75339"/>
                  </a:cxn>
                  <a:cxn ang="0">
                    <a:pos x="180242" y="146911"/>
                  </a:cxn>
                  <a:cxn ang="0">
                    <a:pos x="18775" y="214716"/>
                  </a:cxn>
                </a:cxnLst>
                <a:rect l="0" t="0" r="0" b="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alpha val="100000"/>
                </a:srgbClr>
              </a:solidFill>
              <a:ln w="9525">
                <a:noFill/>
              </a:ln>
            </p:spPr>
            <p:txBody>
              <a:bodyPr/>
              <a:lstStyle/>
              <a:p>
                <a:endParaRPr lang="zh-CN" altLang="en-US"/>
              </a:p>
            </p:txBody>
          </p:sp>
          <p:sp>
            <p:nvSpPr>
              <p:cNvPr id="10294" name="Freeform 75"/>
              <p:cNvSpPr/>
              <p:nvPr/>
            </p:nvSpPr>
            <p:spPr>
              <a:xfrm>
                <a:off x="9337676" y="2276476"/>
                <a:ext cx="420688" cy="112713"/>
              </a:xfrm>
              <a:custGeom>
                <a:avLst/>
                <a:gdLst/>
                <a:ahLst/>
                <a:cxnLst>
                  <a:cxn ang="0">
                    <a:pos x="15025" y="112713"/>
                  </a:cxn>
                  <a:cxn ang="0">
                    <a:pos x="11268" y="82656"/>
                  </a:cxn>
                  <a:cxn ang="0">
                    <a:pos x="52586" y="45085"/>
                  </a:cxn>
                  <a:cxn ang="0">
                    <a:pos x="232881" y="22543"/>
                  </a:cxn>
                  <a:cxn ang="0">
                    <a:pos x="232881" y="22543"/>
                  </a:cxn>
                  <a:cxn ang="0">
                    <a:pos x="409420" y="0"/>
                  </a:cxn>
                  <a:cxn ang="0">
                    <a:pos x="413176" y="30057"/>
                  </a:cxn>
                  <a:cxn ang="0">
                    <a:pos x="368102" y="67628"/>
                  </a:cxn>
                  <a:cxn ang="0">
                    <a:pos x="191563" y="90170"/>
                  </a:cxn>
                  <a:cxn ang="0">
                    <a:pos x="191563" y="90170"/>
                  </a:cxn>
                  <a:cxn ang="0">
                    <a:pos x="191563" y="90170"/>
                  </a:cxn>
                  <a:cxn ang="0">
                    <a:pos x="15025" y="112713"/>
                  </a:cxn>
                </a:cxnLst>
                <a:rect l="0" t="0" r="0" b="0"/>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alpha val="100000"/>
                </a:srgbClr>
              </a:solidFill>
              <a:ln w="9525">
                <a:noFill/>
              </a:ln>
            </p:spPr>
            <p:txBody>
              <a:bodyPr/>
              <a:lstStyle/>
              <a:p>
                <a:endParaRPr lang="zh-CN" altLang="en-US"/>
              </a:p>
            </p:txBody>
          </p:sp>
          <p:sp>
            <p:nvSpPr>
              <p:cNvPr id="10295" name="Freeform 76"/>
              <p:cNvSpPr/>
              <p:nvPr/>
            </p:nvSpPr>
            <p:spPr>
              <a:xfrm>
                <a:off x="9267826" y="2560638"/>
                <a:ext cx="344488" cy="114300"/>
              </a:xfrm>
              <a:custGeom>
                <a:avLst/>
                <a:gdLst/>
                <a:ahLst/>
                <a:cxnLst>
                  <a:cxn ang="0">
                    <a:pos x="7489" y="41910"/>
                  </a:cxn>
                  <a:cxn ang="0">
                    <a:pos x="14978" y="19050"/>
                  </a:cxn>
                  <a:cxn ang="0">
                    <a:pos x="56167" y="0"/>
                  </a:cxn>
                  <a:cxn ang="0">
                    <a:pos x="198455" y="38100"/>
                  </a:cxn>
                  <a:cxn ang="0">
                    <a:pos x="198455" y="38100"/>
                  </a:cxn>
                  <a:cxn ang="0">
                    <a:pos x="333255" y="72390"/>
                  </a:cxn>
                  <a:cxn ang="0">
                    <a:pos x="329510" y="95250"/>
                  </a:cxn>
                  <a:cxn ang="0">
                    <a:pos x="288321" y="110490"/>
                  </a:cxn>
                  <a:cxn ang="0">
                    <a:pos x="146033" y="76200"/>
                  </a:cxn>
                  <a:cxn ang="0">
                    <a:pos x="146033" y="76200"/>
                  </a:cxn>
                  <a:cxn ang="0">
                    <a:pos x="146033" y="76200"/>
                  </a:cxn>
                  <a:cxn ang="0">
                    <a:pos x="7489" y="41910"/>
                  </a:cxn>
                </a:cxnLst>
                <a:rect l="0" t="0" r="0" b="0"/>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alpha val="100000"/>
                </a:srgbClr>
              </a:solidFill>
              <a:ln w="9525">
                <a:noFill/>
              </a:ln>
            </p:spPr>
            <p:txBody>
              <a:bodyPr/>
              <a:lstStyle/>
              <a:p>
                <a:endParaRPr lang="zh-CN" altLang="en-US"/>
              </a:p>
            </p:txBody>
          </p:sp>
          <p:sp>
            <p:nvSpPr>
              <p:cNvPr id="10296" name="Freeform 77"/>
              <p:cNvSpPr/>
              <p:nvPr/>
            </p:nvSpPr>
            <p:spPr>
              <a:xfrm>
                <a:off x="9224963" y="1546226"/>
                <a:ext cx="263525" cy="373063"/>
              </a:xfrm>
              <a:custGeom>
                <a:avLst/>
                <a:gdLst/>
                <a:ahLst/>
                <a:cxnLst>
                  <a:cxn ang="0">
                    <a:pos x="26353" y="361758"/>
                  </a:cxn>
                  <a:cxn ang="0">
                    <a:pos x="3765" y="350453"/>
                  </a:cxn>
                  <a:cxn ang="0">
                    <a:pos x="15059" y="290160"/>
                  </a:cxn>
                  <a:cxn ang="0">
                    <a:pos x="127998" y="146964"/>
                  </a:cxn>
                  <a:cxn ang="0">
                    <a:pos x="240937" y="11305"/>
                  </a:cxn>
                  <a:cxn ang="0">
                    <a:pos x="259760" y="22610"/>
                  </a:cxn>
                  <a:cxn ang="0">
                    <a:pos x="248466" y="82903"/>
                  </a:cxn>
                  <a:cxn ang="0">
                    <a:pos x="135527" y="222330"/>
                  </a:cxn>
                  <a:cxn ang="0">
                    <a:pos x="26353" y="361758"/>
                  </a:cxn>
                </a:cxnLst>
                <a:rect l="0" t="0" r="0" b="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alpha val="100000"/>
                </a:srgbClr>
              </a:solidFill>
              <a:ln w="9525">
                <a:noFill/>
              </a:ln>
            </p:spPr>
            <p:txBody>
              <a:bodyPr/>
              <a:lstStyle/>
              <a:p>
                <a:endParaRPr lang="zh-CN" altLang="en-US"/>
              </a:p>
            </p:txBody>
          </p:sp>
          <p:sp>
            <p:nvSpPr>
              <p:cNvPr id="10297" name="Freeform 78"/>
              <p:cNvSpPr/>
              <p:nvPr/>
            </p:nvSpPr>
            <p:spPr>
              <a:xfrm>
                <a:off x="8974138" y="1408113"/>
                <a:ext cx="150813" cy="431800"/>
              </a:xfrm>
              <a:custGeom>
                <a:avLst/>
                <a:gdLst/>
                <a:ahLst/>
                <a:cxnLst>
                  <a:cxn ang="0">
                    <a:pos x="41474" y="416781"/>
                  </a:cxn>
                  <a:cxn ang="0">
                    <a:pos x="15081" y="413026"/>
                  </a:cxn>
                  <a:cxn ang="0">
                    <a:pos x="3770" y="356704"/>
                  </a:cxn>
                  <a:cxn ang="0">
                    <a:pos x="56555" y="180230"/>
                  </a:cxn>
                  <a:cxn ang="0">
                    <a:pos x="109339" y="15019"/>
                  </a:cxn>
                  <a:cxn ang="0">
                    <a:pos x="135732" y="15019"/>
                  </a:cxn>
                  <a:cxn ang="0">
                    <a:pos x="147043" y="75096"/>
                  </a:cxn>
                  <a:cxn ang="0">
                    <a:pos x="94258" y="247816"/>
                  </a:cxn>
                  <a:cxn ang="0">
                    <a:pos x="41474" y="416781"/>
                  </a:cxn>
                </a:cxnLst>
                <a:rect l="0" t="0" r="0" b="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alpha val="100000"/>
                </a:srgbClr>
              </a:solidFill>
              <a:ln w="9525">
                <a:noFill/>
              </a:ln>
            </p:spPr>
            <p:txBody>
              <a:bodyPr/>
              <a:lstStyle/>
              <a:p>
                <a:endParaRPr lang="zh-CN" altLang="en-US"/>
              </a:p>
            </p:txBody>
          </p:sp>
          <p:sp>
            <p:nvSpPr>
              <p:cNvPr id="10298" name="Freeform 79"/>
              <p:cNvSpPr/>
              <p:nvPr/>
            </p:nvSpPr>
            <p:spPr>
              <a:xfrm>
                <a:off x="8640763" y="1430338"/>
                <a:ext cx="119063" cy="428625"/>
              </a:xfrm>
              <a:custGeom>
                <a:avLst/>
                <a:gdLst/>
                <a:ahLst/>
                <a:cxnLst>
                  <a:cxn ang="0">
                    <a:pos x="115342" y="409826"/>
                  </a:cxn>
                  <a:cxn ang="0">
                    <a:pos x="93018" y="417345"/>
                  </a:cxn>
                  <a:cxn ang="0">
                    <a:pos x="55811" y="372227"/>
                  </a:cxn>
                  <a:cxn ang="0">
                    <a:pos x="29766" y="191753"/>
                  </a:cxn>
                  <a:cxn ang="0">
                    <a:pos x="3721" y="18799"/>
                  </a:cxn>
                  <a:cxn ang="0">
                    <a:pos x="26045" y="11280"/>
                  </a:cxn>
                  <a:cxn ang="0">
                    <a:pos x="63252" y="56398"/>
                  </a:cxn>
                  <a:cxn ang="0">
                    <a:pos x="89297" y="236872"/>
                  </a:cxn>
                  <a:cxn ang="0">
                    <a:pos x="115342" y="409826"/>
                  </a:cxn>
                </a:cxnLst>
                <a:rect l="0" t="0" r="0" b="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alpha val="100000"/>
                </a:srgbClr>
              </a:solidFill>
              <a:ln w="9525">
                <a:noFill/>
              </a:ln>
            </p:spPr>
            <p:txBody>
              <a:bodyPr/>
              <a:lstStyle/>
              <a:p>
                <a:endParaRPr lang="zh-CN" altLang="en-US"/>
              </a:p>
            </p:txBody>
          </p:sp>
          <p:sp>
            <p:nvSpPr>
              <p:cNvPr id="10299" name="Freeform 80"/>
              <p:cNvSpPr/>
              <p:nvPr/>
            </p:nvSpPr>
            <p:spPr>
              <a:xfrm>
                <a:off x="8231188" y="1598613"/>
                <a:ext cx="303213" cy="334963"/>
              </a:xfrm>
              <a:custGeom>
                <a:avLst/>
                <a:gdLst/>
                <a:ahLst/>
                <a:cxnLst>
                  <a:cxn ang="0">
                    <a:pos x="291983" y="316145"/>
                  </a:cxn>
                  <a:cxn ang="0">
                    <a:pos x="277009" y="334963"/>
                  </a:cxn>
                  <a:cxn ang="0">
                    <a:pos x="224602" y="308618"/>
                  </a:cxn>
                  <a:cxn ang="0">
                    <a:pos x="116044" y="161836"/>
                  </a:cxn>
                  <a:cxn ang="0">
                    <a:pos x="11230" y="18818"/>
                  </a:cxn>
                  <a:cxn ang="0">
                    <a:pos x="26204" y="3764"/>
                  </a:cxn>
                  <a:cxn ang="0">
                    <a:pos x="82354" y="26345"/>
                  </a:cxn>
                  <a:cxn ang="0">
                    <a:pos x="190912" y="173127"/>
                  </a:cxn>
                  <a:cxn ang="0">
                    <a:pos x="291983" y="316145"/>
                  </a:cxn>
                </a:cxnLst>
                <a:rect l="0" t="0" r="0" b="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alpha val="100000"/>
                </a:srgbClr>
              </a:solidFill>
              <a:ln w="9525">
                <a:noFill/>
              </a:ln>
            </p:spPr>
            <p:txBody>
              <a:bodyPr/>
              <a:lstStyle/>
              <a:p>
                <a:endParaRPr lang="zh-CN" altLang="en-US"/>
              </a:p>
            </p:txBody>
          </p:sp>
          <p:sp>
            <p:nvSpPr>
              <p:cNvPr id="10300" name="Freeform 81"/>
              <p:cNvSpPr/>
              <p:nvPr/>
            </p:nvSpPr>
            <p:spPr>
              <a:xfrm>
                <a:off x="8110538" y="2609851"/>
                <a:ext cx="382588" cy="123825"/>
              </a:xfrm>
              <a:custGeom>
                <a:avLst/>
                <a:gdLst/>
                <a:ahLst/>
                <a:cxnLst>
                  <a:cxn ang="0">
                    <a:pos x="363834" y="3752"/>
                  </a:cxn>
                  <a:cxn ang="0">
                    <a:pos x="375086" y="22514"/>
                  </a:cxn>
                  <a:cxn ang="0">
                    <a:pos x="333827" y="56284"/>
                  </a:cxn>
                  <a:cxn ang="0">
                    <a:pos x="172540" y="90055"/>
                  </a:cxn>
                  <a:cxn ang="0">
                    <a:pos x="18754" y="120073"/>
                  </a:cxn>
                  <a:cxn ang="0">
                    <a:pos x="11253" y="97559"/>
                  </a:cxn>
                  <a:cxn ang="0">
                    <a:pos x="52512" y="63789"/>
                  </a:cxn>
                  <a:cxn ang="0">
                    <a:pos x="210048" y="33770"/>
                  </a:cxn>
                  <a:cxn ang="0">
                    <a:pos x="363834" y="3752"/>
                  </a:cxn>
                </a:cxnLst>
                <a:rect l="0" t="0" r="0" b="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alpha val="100000"/>
                </a:srgbClr>
              </a:solidFill>
              <a:ln w="9525">
                <a:noFill/>
              </a:ln>
            </p:spPr>
            <p:txBody>
              <a:bodyPr/>
              <a:lstStyle/>
              <a:p>
                <a:endParaRPr lang="zh-CN" altLang="en-US"/>
              </a:p>
            </p:txBody>
          </p:sp>
        </p:grpSp>
        <p:sp>
          <p:nvSpPr>
            <p:cNvPr id="10271" name="Freeform 82"/>
            <p:cNvSpPr/>
            <p:nvPr/>
          </p:nvSpPr>
          <p:spPr>
            <a:xfrm>
              <a:off x="3957638" y="3640138"/>
              <a:ext cx="52388" cy="90488"/>
            </a:xfrm>
            <a:custGeom>
              <a:avLst/>
              <a:gdLst/>
              <a:ahLst/>
              <a:cxnLst>
                <a:cxn ang="0">
                  <a:pos x="49213" y="90488"/>
                </a:cxn>
                <a:cxn ang="0">
                  <a:pos x="0" y="71438"/>
                </a:cxn>
                <a:cxn ang="0">
                  <a:pos x="52388" y="0"/>
                </a:cxn>
                <a:cxn ang="0">
                  <a:pos x="49213" y="90488"/>
                </a:cxn>
              </a:cxnLst>
              <a:rect l="0" t="0" r="0" b="0"/>
              <a:pathLst>
                <a:path w="33" h="57">
                  <a:moveTo>
                    <a:pt x="31" y="57"/>
                  </a:moveTo>
                  <a:lnTo>
                    <a:pt x="0" y="45"/>
                  </a:lnTo>
                  <a:lnTo>
                    <a:pt x="33" y="0"/>
                  </a:lnTo>
                  <a:lnTo>
                    <a:pt x="31" y="57"/>
                  </a:lnTo>
                  <a:close/>
                </a:path>
              </a:pathLst>
            </a:custGeom>
            <a:solidFill>
              <a:srgbClr val="E9F2DF">
                <a:alpha val="100000"/>
              </a:srgbClr>
            </a:solidFill>
            <a:ln w="9525">
              <a:noFill/>
            </a:ln>
          </p:spPr>
          <p:txBody>
            <a:bodyPr/>
            <a:lstStyle/>
            <a:p>
              <a:endParaRPr lang="zh-CN" altLang="en-US"/>
            </a:p>
          </p:txBody>
        </p:sp>
      </p:grpSp>
      <p:grpSp>
        <p:nvGrpSpPr>
          <p:cNvPr id="10245" name="组合 87"/>
          <p:cNvGrpSpPr/>
          <p:nvPr/>
        </p:nvGrpSpPr>
        <p:grpSpPr>
          <a:xfrm>
            <a:off x="3895725" y="3055491"/>
            <a:ext cx="4618038" cy="657225"/>
            <a:chOff x="1755728" y="2313715"/>
            <a:chExt cx="5268126" cy="748291"/>
          </a:xfrm>
        </p:grpSpPr>
        <p:sp>
          <p:nvSpPr>
            <p:cNvPr id="89" name="矩形 88"/>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0" name="矩形 8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1" name="矩形 90"/>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2" name="矩形 9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64" name="文本框 92"/>
            <p:cNvSpPr txBox="1"/>
            <p:nvPr/>
          </p:nvSpPr>
          <p:spPr>
            <a:xfrm rot="21591943">
              <a:off x="3316366" y="2411516"/>
              <a:ext cx="3595271" cy="596816"/>
            </a:xfrm>
            <a:prstGeom prst="rect">
              <a:avLst/>
            </a:prstGeom>
            <a:noFill/>
            <a:ln w="9525">
              <a:noFill/>
            </a:ln>
          </p:spPr>
          <p:txBody>
            <a:bodyPr>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相关概念和术语</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265" name="文本框 93"/>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2</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6" name="组合 94"/>
          <p:cNvGrpSpPr/>
          <p:nvPr/>
        </p:nvGrpSpPr>
        <p:grpSpPr>
          <a:xfrm>
            <a:off x="3895725" y="3925441"/>
            <a:ext cx="4618038" cy="655637"/>
            <a:chOff x="1755728" y="2313715"/>
            <a:chExt cx="5268126" cy="748291"/>
          </a:xfrm>
        </p:grpSpPr>
        <p:sp>
          <p:nvSpPr>
            <p:cNvPr id="96" name="矩形 95"/>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7" name="矩形 96"/>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8" name="矩形 97"/>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9" name="矩形 98"/>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58" name="文本框 99"/>
            <p:cNvSpPr txBox="1"/>
            <p:nvPr/>
          </p:nvSpPr>
          <p:spPr>
            <a:xfrm rot="21591943">
              <a:off x="3316366" y="2410753"/>
              <a:ext cx="3595271" cy="596816"/>
            </a:xfrm>
            <a:prstGeom prst="rect">
              <a:avLst/>
            </a:prstGeom>
            <a:noFill/>
            <a:ln w="9525">
              <a:noFill/>
            </a:ln>
          </p:spPr>
          <p:txBody>
            <a:bodyPr>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研究内容</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259" name="文本框 100"/>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3</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7" name="组合 101"/>
          <p:cNvGrpSpPr/>
          <p:nvPr/>
        </p:nvGrpSpPr>
        <p:grpSpPr>
          <a:xfrm>
            <a:off x="3895725" y="4800153"/>
            <a:ext cx="4754825" cy="655638"/>
            <a:chOff x="1755728" y="2313715"/>
            <a:chExt cx="5424169" cy="748291"/>
          </a:xfrm>
        </p:grpSpPr>
        <p:sp>
          <p:nvSpPr>
            <p:cNvPr id="103" name="矩形 102"/>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4" name="矩形 103"/>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5" name="矩形 104"/>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6" name="矩形 105"/>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52" name="文本框 106"/>
            <p:cNvSpPr txBox="1"/>
            <p:nvPr/>
          </p:nvSpPr>
          <p:spPr>
            <a:xfrm rot="21591943">
              <a:off x="3316366" y="2473401"/>
              <a:ext cx="3863531" cy="491779"/>
            </a:xfrm>
            <a:prstGeom prst="rect">
              <a:avLst/>
            </a:prstGeom>
            <a:noFill/>
            <a:ln w="9525">
              <a:noFill/>
            </a:ln>
          </p:spPr>
          <p:txBody>
            <a:bodyPr wrap="square">
              <a:spAutoFit/>
            </a:bodyPr>
            <a:lstStyle/>
            <a:p>
              <a:pPr lvl="0" eaLnBrk="1" hangingPunct="1"/>
              <a:r>
                <a:rPr lang="zh-CN" altLang="en-US" sz="2200" b="1" dirty="0" smtClean="0">
                  <a:solidFill>
                    <a:srgbClr val="404040"/>
                  </a:solidFill>
                  <a:latin typeface="微软雅黑" panose="020B0503020204020204" pitchFamily="34" charset="-122"/>
                  <a:ea typeface="微软雅黑" panose="020B0503020204020204" pitchFamily="34" charset="-122"/>
                </a:rPr>
                <a:t>数据类型与抽象数据类型</a:t>
              </a:r>
              <a:endParaRPr lang="zh-CN" altLang="en-US" sz="2200" b="1" dirty="0">
                <a:solidFill>
                  <a:srgbClr val="404040"/>
                </a:solidFill>
                <a:latin typeface="微软雅黑" panose="020B0503020204020204" pitchFamily="34" charset="-122"/>
                <a:ea typeface="微软雅黑" panose="020B0503020204020204" pitchFamily="34" charset="-122"/>
              </a:endParaRPr>
            </a:p>
          </p:txBody>
        </p:sp>
        <p:sp>
          <p:nvSpPr>
            <p:cNvPr id="10253" name="文本框 107"/>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4</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9" name="组合 101"/>
          <p:cNvGrpSpPr/>
          <p:nvPr/>
        </p:nvGrpSpPr>
        <p:grpSpPr>
          <a:xfrm>
            <a:off x="3888470" y="5634728"/>
            <a:ext cx="4754825" cy="655638"/>
            <a:chOff x="1755728" y="2313715"/>
            <a:chExt cx="5424169" cy="748291"/>
          </a:xfrm>
        </p:grpSpPr>
        <p:sp>
          <p:nvSpPr>
            <p:cNvPr id="110" name="矩形 109"/>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1" name="矩形 110"/>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2" name="矩形 111"/>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3" name="矩形 112"/>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4" name="文本框 106"/>
            <p:cNvSpPr txBox="1"/>
            <p:nvPr/>
          </p:nvSpPr>
          <p:spPr>
            <a:xfrm rot="21591943">
              <a:off x="3316366" y="2420711"/>
              <a:ext cx="3863531" cy="597160"/>
            </a:xfrm>
            <a:prstGeom prst="rect">
              <a:avLst/>
            </a:prstGeom>
            <a:noFill/>
            <a:ln w="9525">
              <a:noFill/>
            </a:ln>
          </p:spPr>
          <p:txBody>
            <a:bodyPr wrap="square">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算法及其性能分析</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15" name="文本框 107"/>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5</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算法的性能分析</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145409" name="Rectangle 1"/>
          <p:cNvSpPr>
            <a:spLocks noChangeArrowheads="1"/>
          </p:cNvSpPr>
          <p:nvPr/>
        </p:nvSpPr>
        <p:spPr bwMode="auto">
          <a:xfrm>
            <a:off x="178904" y="1193510"/>
            <a:ext cx="7871791" cy="584775"/>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tab pos="2533650" algn="l"/>
              </a:tabLst>
            </a:pPr>
            <a:r>
              <a:rPr kumimoji="0" lang="zh-CN" altLang="zh-CN" sz="1600" b="1" i="0" u="none" strike="noStrike" cap="none" normalizeH="0" baseline="0" dirty="0" smtClean="0">
                <a:ln>
                  <a:noFill/>
                </a:ln>
                <a:solidFill>
                  <a:schemeClr val="tx1"/>
                </a:solidFill>
                <a:effectLst/>
                <a:latin typeface="Arial" pitchFamily="34" charset="0"/>
                <a:ea typeface="黑体" pitchFamily="49" charset="-122"/>
                <a:cs typeface="Times New Roman" pitchFamily="18" charset="0"/>
              </a:rPr>
              <a:t>【</a:t>
            </a:r>
            <a:r>
              <a:rPr kumimoji="0" lang="zh-CN" sz="1600" b="1" i="0" u="none" strike="noStrike" cap="none" normalizeH="0" baseline="0" dirty="0" smtClean="0">
                <a:ln>
                  <a:noFill/>
                </a:ln>
                <a:solidFill>
                  <a:schemeClr val="tx1"/>
                </a:solidFill>
                <a:effectLst/>
                <a:latin typeface="Arial" pitchFamily="34" charset="0"/>
                <a:ea typeface="黑体" pitchFamily="49" charset="-122"/>
                <a:cs typeface="Times New Roman" pitchFamily="18" charset="0"/>
              </a:rPr>
              <a:t>例</a:t>
            </a:r>
            <a:r>
              <a:rPr kumimoji="0" lang="en-US" altLang="zh-CN" sz="1600" b="1" i="0" u="none" strike="noStrike" cap="none" normalizeH="0" baseline="0" dirty="0" smtClean="0">
                <a:ln>
                  <a:noFill/>
                </a:ln>
                <a:solidFill>
                  <a:schemeClr val="tx1"/>
                </a:solidFill>
                <a:effectLst/>
                <a:latin typeface="Arial" pitchFamily="34" charset="0"/>
                <a:ea typeface="黑体" pitchFamily="49" charset="-122"/>
                <a:cs typeface="Times New Roman" pitchFamily="18" charset="0"/>
              </a:rPr>
              <a:t>1.5】</a:t>
            </a:r>
            <a:r>
              <a:rPr kumimoji="0" lang="zh-CN" altLang="en-US"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求</a:t>
            </a: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1+2+3+</a:t>
            </a:r>
            <a:r>
              <a:rPr kumimoji="0" lang="en-US" altLang="zh-CN" sz="16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+100</a:t>
            </a:r>
            <a:r>
              <a:rPr kumimoji="0" lang="zh-CN" altLang="en-US"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的三种算法分析</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tab pos="2533650" algn="l"/>
              </a:tabLst>
            </a:pPr>
            <a:endParaRPr kumimoji="0" lang="en-US" altLang="zh-CN" sz="16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p:txBody>
      </p:sp>
      <p:pic>
        <p:nvPicPr>
          <p:cNvPr id="145411" name="Picture 3"/>
          <p:cNvPicPr>
            <a:picLocks noChangeAspect="1" noChangeArrowheads="1"/>
          </p:cNvPicPr>
          <p:nvPr/>
        </p:nvPicPr>
        <p:blipFill>
          <a:blip r:embed="rId3" cstate="print"/>
          <a:srcRect/>
          <a:stretch>
            <a:fillRect/>
          </a:stretch>
        </p:blipFill>
        <p:spPr bwMode="auto">
          <a:xfrm>
            <a:off x="4740964" y="1723125"/>
            <a:ext cx="4165352" cy="880923"/>
          </a:xfrm>
          <a:prstGeom prst="rect">
            <a:avLst/>
          </a:prstGeom>
          <a:noFill/>
          <a:ln w="9525">
            <a:noFill/>
            <a:miter lim="800000"/>
            <a:headEnd/>
            <a:tailEnd/>
          </a:ln>
        </p:spPr>
      </p:pic>
      <p:pic>
        <p:nvPicPr>
          <p:cNvPr id="145412" name="Picture 4"/>
          <p:cNvPicPr>
            <a:picLocks noChangeAspect="1" noChangeArrowheads="1"/>
          </p:cNvPicPr>
          <p:nvPr/>
        </p:nvPicPr>
        <p:blipFill>
          <a:blip r:embed="rId4" cstate="print"/>
          <a:srcRect/>
          <a:stretch>
            <a:fillRect/>
          </a:stretch>
        </p:blipFill>
        <p:spPr bwMode="auto">
          <a:xfrm>
            <a:off x="198782" y="3130825"/>
            <a:ext cx="4349833" cy="1848679"/>
          </a:xfrm>
          <a:prstGeom prst="rect">
            <a:avLst/>
          </a:prstGeom>
          <a:noFill/>
          <a:ln w="9525">
            <a:noFill/>
            <a:miter lim="800000"/>
            <a:headEnd/>
            <a:tailEnd/>
          </a:ln>
        </p:spPr>
      </p:pic>
      <p:pic>
        <p:nvPicPr>
          <p:cNvPr id="145413" name="Picture 5"/>
          <p:cNvPicPr>
            <a:picLocks noChangeAspect="1" noChangeArrowheads="1"/>
          </p:cNvPicPr>
          <p:nvPr/>
        </p:nvPicPr>
        <p:blipFill>
          <a:blip r:embed="rId5" cstate="print"/>
          <a:srcRect/>
          <a:stretch>
            <a:fillRect/>
          </a:stretch>
        </p:blipFill>
        <p:spPr bwMode="auto">
          <a:xfrm>
            <a:off x="206030" y="1704556"/>
            <a:ext cx="4465361" cy="1356565"/>
          </a:xfrm>
          <a:prstGeom prst="rect">
            <a:avLst/>
          </a:prstGeom>
          <a:noFill/>
          <a:ln w="9525">
            <a:noFill/>
            <a:miter lim="800000"/>
            <a:headEnd/>
            <a:tailEnd/>
          </a:ln>
        </p:spPr>
      </p:pic>
      <p:sp>
        <p:nvSpPr>
          <p:cNvPr id="70" name="矩形 69"/>
          <p:cNvSpPr/>
          <p:nvPr/>
        </p:nvSpPr>
        <p:spPr>
          <a:xfrm>
            <a:off x="198781" y="5136005"/>
            <a:ext cx="6370983" cy="923330"/>
          </a:xfrm>
          <a:prstGeom prst="rect">
            <a:avLst/>
          </a:prstGeom>
        </p:spPr>
        <p:txBody>
          <a:bodyPr wrap="square">
            <a:spAutoFit/>
          </a:bodyPr>
          <a:lstStyle/>
          <a:p>
            <a:r>
              <a:rPr lang="zh-CN" altLang="zh-CN" dirty="0" smtClean="0">
                <a:solidFill>
                  <a:srgbClr val="4037F9"/>
                </a:solidFill>
                <a:latin typeface="黑体" pitchFamily="49" charset="-122"/>
                <a:ea typeface="黑体" pitchFamily="49" charset="-122"/>
              </a:rPr>
              <a:t>算法</a:t>
            </a:r>
            <a:r>
              <a:rPr lang="en-US" altLang="zh-CN" dirty="0" smtClean="0">
                <a:solidFill>
                  <a:srgbClr val="4037F9"/>
                </a:solidFill>
                <a:latin typeface="黑体" pitchFamily="49" charset="-122"/>
                <a:ea typeface="黑体" pitchFamily="49" charset="-122"/>
              </a:rPr>
              <a:t>1</a:t>
            </a:r>
            <a:r>
              <a:rPr lang="zh-CN" altLang="zh-CN" dirty="0" smtClean="0">
                <a:solidFill>
                  <a:srgbClr val="4037F9"/>
                </a:solidFill>
                <a:latin typeface="黑体" pitchFamily="49" charset="-122"/>
                <a:ea typeface="黑体" pitchFamily="49" charset="-122"/>
              </a:rPr>
              <a:t>的时间复杂度为</a:t>
            </a:r>
            <a:r>
              <a:rPr lang="en-US" altLang="zh-CN" dirty="0" smtClean="0">
                <a:solidFill>
                  <a:srgbClr val="4037F9"/>
                </a:solidFill>
                <a:latin typeface="黑体" pitchFamily="49" charset="-122"/>
                <a:ea typeface="黑体" pitchFamily="49" charset="-122"/>
              </a:rPr>
              <a:t>O(n)</a:t>
            </a:r>
            <a:r>
              <a:rPr lang="zh-CN" altLang="zh-CN" dirty="0" smtClean="0">
                <a:solidFill>
                  <a:srgbClr val="4037F9"/>
                </a:solidFill>
                <a:latin typeface="黑体" pitchFamily="49" charset="-122"/>
                <a:ea typeface="黑体" pitchFamily="49" charset="-122"/>
              </a:rPr>
              <a:t>，我们称之为线性阶。</a:t>
            </a:r>
          </a:p>
          <a:p>
            <a:r>
              <a:rPr lang="zh-CN" altLang="zh-CN" dirty="0" smtClean="0">
                <a:solidFill>
                  <a:srgbClr val="4037F9"/>
                </a:solidFill>
                <a:latin typeface="黑体" pitchFamily="49" charset="-122"/>
                <a:ea typeface="黑体" pitchFamily="49" charset="-122"/>
              </a:rPr>
              <a:t>算法</a:t>
            </a:r>
            <a:r>
              <a:rPr lang="en-US" altLang="zh-CN" dirty="0" smtClean="0">
                <a:solidFill>
                  <a:srgbClr val="4037F9"/>
                </a:solidFill>
                <a:latin typeface="黑体" pitchFamily="49" charset="-122"/>
                <a:ea typeface="黑体" pitchFamily="49" charset="-122"/>
              </a:rPr>
              <a:t>2</a:t>
            </a:r>
            <a:r>
              <a:rPr lang="zh-CN" altLang="zh-CN" dirty="0" smtClean="0">
                <a:solidFill>
                  <a:srgbClr val="4037F9"/>
                </a:solidFill>
                <a:latin typeface="黑体" pitchFamily="49" charset="-122"/>
                <a:ea typeface="黑体" pitchFamily="49" charset="-122"/>
              </a:rPr>
              <a:t>的时间复杂度为</a:t>
            </a:r>
            <a:r>
              <a:rPr lang="en-US" altLang="zh-CN" dirty="0" smtClean="0">
                <a:solidFill>
                  <a:srgbClr val="4037F9"/>
                </a:solidFill>
                <a:latin typeface="黑体" pitchFamily="49" charset="-122"/>
                <a:ea typeface="黑体" pitchFamily="49" charset="-122"/>
              </a:rPr>
              <a:t>O(1)</a:t>
            </a:r>
            <a:r>
              <a:rPr lang="zh-CN" altLang="zh-CN" dirty="0" smtClean="0">
                <a:solidFill>
                  <a:srgbClr val="4037F9"/>
                </a:solidFill>
                <a:latin typeface="黑体" pitchFamily="49" charset="-122"/>
                <a:ea typeface="黑体" pitchFamily="49" charset="-122"/>
              </a:rPr>
              <a:t>，我们称之为常量阶。</a:t>
            </a:r>
          </a:p>
          <a:p>
            <a:r>
              <a:rPr lang="zh-CN" altLang="zh-CN" dirty="0" smtClean="0">
                <a:solidFill>
                  <a:srgbClr val="4037F9"/>
                </a:solidFill>
                <a:latin typeface="黑体" pitchFamily="49" charset="-122"/>
                <a:ea typeface="黑体" pitchFamily="49" charset="-122"/>
              </a:rPr>
              <a:t>算法</a:t>
            </a:r>
            <a:r>
              <a:rPr lang="en-US" altLang="zh-CN" dirty="0" smtClean="0">
                <a:solidFill>
                  <a:srgbClr val="4037F9"/>
                </a:solidFill>
                <a:latin typeface="黑体" pitchFamily="49" charset="-122"/>
                <a:ea typeface="黑体" pitchFamily="49" charset="-122"/>
              </a:rPr>
              <a:t>3</a:t>
            </a:r>
            <a:r>
              <a:rPr lang="zh-CN" altLang="zh-CN" dirty="0" smtClean="0">
                <a:solidFill>
                  <a:srgbClr val="4037F9"/>
                </a:solidFill>
                <a:latin typeface="黑体" pitchFamily="49" charset="-122"/>
                <a:ea typeface="黑体" pitchFamily="49" charset="-122"/>
              </a:rPr>
              <a:t>的时间复杂度为</a:t>
            </a:r>
            <a:r>
              <a:rPr lang="en-US" altLang="zh-CN" dirty="0" smtClean="0">
                <a:solidFill>
                  <a:srgbClr val="4037F9"/>
                </a:solidFill>
                <a:latin typeface="黑体" pitchFamily="49" charset="-122"/>
                <a:ea typeface="黑体" pitchFamily="49" charset="-122"/>
              </a:rPr>
              <a:t>O(n</a:t>
            </a:r>
            <a:r>
              <a:rPr lang="en-US" altLang="zh-CN" baseline="30000" dirty="0" smtClean="0">
                <a:solidFill>
                  <a:srgbClr val="4037F9"/>
                </a:solidFill>
                <a:latin typeface="黑体" pitchFamily="49" charset="-122"/>
                <a:ea typeface="黑体" pitchFamily="49" charset="-122"/>
              </a:rPr>
              <a:t>2</a:t>
            </a:r>
            <a:r>
              <a:rPr lang="en-US" altLang="zh-CN" dirty="0" smtClean="0">
                <a:solidFill>
                  <a:srgbClr val="4037F9"/>
                </a:solidFill>
                <a:latin typeface="黑体" pitchFamily="49" charset="-122"/>
                <a:ea typeface="黑体" pitchFamily="49" charset="-122"/>
              </a:rPr>
              <a:t>)</a:t>
            </a:r>
            <a:r>
              <a:rPr lang="zh-CN" altLang="zh-CN" dirty="0" smtClean="0">
                <a:solidFill>
                  <a:srgbClr val="4037F9"/>
                </a:solidFill>
                <a:latin typeface="黑体" pitchFamily="49" charset="-122"/>
                <a:ea typeface="黑体" pitchFamily="49" charset="-122"/>
              </a:rPr>
              <a:t>，我们称之为平方阶。</a:t>
            </a:r>
            <a:endParaRPr lang="zh-CN" altLang="zh-CN" dirty="0">
              <a:solidFill>
                <a:srgbClr val="4037F9"/>
              </a:solidFill>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1.5  </a:t>
            </a:r>
            <a:r>
              <a:rPr lang="zh-CN" altLang="en-US" sz="2400" b="1" dirty="0" smtClean="0">
                <a:solidFill>
                  <a:schemeClr val="bg1"/>
                </a:solidFill>
                <a:latin typeface="微软雅黑" panose="020B0503020204020204" pitchFamily="34" charset="-122"/>
                <a:ea typeface="微软雅黑" panose="020B0503020204020204" pitchFamily="34" charset="-122"/>
              </a:rPr>
              <a:t>算法与性能分析</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算法的性能分析</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66" name="Rectangle 9"/>
          <p:cNvSpPr txBox="1">
            <a:spLocks noChangeArrowheads="1"/>
          </p:cNvSpPr>
          <p:nvPr/>
        </p:nvSpPr>
        <p:spPr bwMode="gray">
          <a:xfrm>
            <a:off x="315015" y="1133061"/>
            <a:ext cx="7256463" cy="474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kern="0" dirty="0" smtClean="0"/>
              <a:t>空间复杂度</a:t>
            </a:r>
          </a:p>
        </p:txBody>
      </p:sp>
      <p:sp>
        <p:nvSpPr>
          <p:cNvPr id="67" name="矩形 1"/>
          <p:cNvSpPr>
            <a:spLocks noChangeArrowheads="1"/>
          </p:cNvSpPr>
          <p:nvPr/>
        </p:nvSpPr>
        <p:spPr bwMode="auto">
          <a:xfrm>
            <a:off x="562665" y="1655349"/>
            <a:ext cx="8001000"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50000"/>
              </a:lnSpc>
              <a:buClr>
                <a:schemeClr val="bg2">
                  <a:lumMod val="50000"/>
                </a:schemeClr>
              </a:buClr>
              <a:buFont typeface="Arial" panose="020B0604020202020204" pitchFamily="34" charset="0"/>
              <a:buChar char="•"/>
              <a:defRPr/>
            </a:pPr>
            <a:r>
              <a:rPr lang="zh-CN" altLang="en-US" sz="2200" dirty="0" smtClean="0">
                <a:latin typeface="微软雅黑" panose="020B0503020204020204" pitchFamily="34" charset="-122"/>
                <a:ea typeface="微软雅黑" panose="020B0503020204020204" pitchFamily="34" charset="-122"/>
              </a:rPr>
              <a:t>算法的空间复杂度是指执行算法时所需的内存空间</a:t>
            </a:r>
            <a:endParaRPr lang="en-US" altLang="zh-CN" sz="2200" dirty="0">
              <a:latin typeface="微软雅黑" panose="020B0503020204020204" pitchFamily="34" charset="-122"/>
              <a:ea typeface="微软雅黑" panose="020B0503020204020204" pitchFamily="34" charset="-122"/>
            </a:endParaRPr>
          </a:p>
          <a:p>
            <a:pPr marL="342900" indent="-342900">
              <a:lnSpc>
                <a:spcPct val="150000"/>
              </a:lnSpc>
              <a:buClr>
                <a:schemeClr val="bg2">
                  <a:lumMod val="50000"/>
                </a:schemeClr>
              </a:buClr>
              <a:buFont typeface="Arial" panose="020B0604020202020204" pitchFamily="34" charset="0"/>
              <a:buChar char="•"/>
              <a:defRPr/>
            </a:pPr>
            <a:r>
              <a:rPr lang="zh-CN" altLang="en-US" sz="2200" dirty="0" smtClean="0">
                <a:latin typeface="微软雅黑" panose="020B0503020204020204" pitchFamily="34" charset="-122"/>
                <a:ea typeface="微软雅黑" panose="020B0503020204020204" pitchFamily="34" charset="-122"/>
              </a:rPr>
              <a:t>如果算法执行时所需的辅助空间相对于输入数据量而言是个常数，则称此算法为原地空间，空间复杂度为</a:t>
            </a:r>
            <a:r>
              <a:rPr lang="en-US" altLang="zh-CN" sz="2200" dirty="0" smtClean="0">
                <a:latin typeface="微软雅黑" panose="020B0503020204020204" pitchFamily="34" charset="-122"/>
                <a:ea typeface="微软雅黑" panose="020B0503020204020204" pitchFamily="34" charset="-122"/>
              </a:rPr>
              <a:t>o(1)</a:t>
            </a:r>
            <a:r>
              <a:rPr lang="zh-CN" altLang="en-US" sz="2200" dirty="0" smtClean="0">
                <a:latin typeface="微软雅黑" panose="020B0503020204020204" pitchFamily="34" charset="-122"/>
                <a:ea typeface="微软雅黑" panose="020B0503020204020204" pitchFamily="34" charset="-122"/>
              </a:rPr>
              <a:t>。</a:t>
            </a:r>
          </a:p>
        </p:txBody>
      </p:sp>
      <p:graphicFrame>
        <p:nvGraphicFramePr>
          <p:cNvPr id="68" name="图示 67"/>
          <p:cNvGraphicFramePr/>
          <p:nvPr/>
        </p:nvGraphicFramePr>
        <p:xfrm>
          <a:off x="715621" y="2802841"/>
          <a:ext cx="7444409" cy="3319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1.6  </a:t>
            </a:r>
            <a:r>
              <a:rPr lang="zh-CN" altLang="en-US" sz="2400" b="1" dirty="0" smtClean="0">
                <a:solidFill>
                  <a:schemeClr val="bg1"/>
                </a:solidFill>
                <a:latin typeface="微软雅黑" panose="020B0503020204020204" pitchFamily="34" charset="-122"/>
                <a:ea typeface="微软雅黑" panose="020B0503020204020204" pitchFamily="34" charset="-122"/>
              </a:rPr>
              <a:t>小结</a:t>
            </a:r>
            <a:endParaRPr lang="zh-CN" altLang="zh-CN" b="1" dirty="0" smtClean="0">
              <a:solidFill>
                <a:srgbClr val="FFFF00"/>
              </a:solidFill>
              <a:latin typeface="微软雅黑" panose="020B0503020204020204" pitchFamily="34" charset="-122"/>
              <a:ea typeface="微软雅黑" panose="020B0503020204020204" pitchFamily="34" charset="-122"/>
            </a:endParaRPr>
          </a:p>
        </p:txBody>
      </p:sp>
      <p:sp>
        <p:nvSpPr>
          <p:cNvPr id="67" name="矩形 1"/>
          <p:cNvSpPr>
            <a:spLocks noChangeArrowheads="1"/>
          </p:cNvSpPr>
          <p:nvPr/>
        </p:nvSpPr>
        <p:spPr bwMode="auto">
          <a:xfrm>
            <a:off x="473213" y="1327357"/>
            <a:ext cx="8001000" cy="46628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dirty="0" smtClean="0"/>
              <a:t>      </a:t>
            </a:r>
            <a:r>
              <a:rPr lang="zh-CN" altLang="zh-CN" b="1" dirty="0" smtClean="0">
                <a:solidFill>
                  <a:srgbClr val="FF0000"/>
                </a:solidFill>
              </a:rPr>
              <a:t>数据结构</a:t>
            </a:r>
            <a:r>
              <a:rPr lang="zh-CN" altLang="zh-CN" dirty="0" smtClean="0"/>
              <a:t>是指数据及数据之间的联系和这种联系在计算机中的存储表示，包括数据的逻辑结构和存储结构。</a:t>
            </a:r>
            <a:endParaRPr lang="en-US" altLang="zh-CN" dirty="0" smtClean="0"/>
          </a:p>
          <a:p>
            <a:pPr>
              <a:lnSpc>
                <a:spcPct val="150000"/>
              </a:lnSpc>
            </a:pPr>
            <a:r>
              <a:rPr lang="en-US" altLang="zh-CN" dirty="0" smtClean="0"/>
              <a:t>       </a:t>
            </a:r>
            <a:r>
              <a:rPr lang="zh-CN" altLang="zh-CN" dirty="0" smtClean="0"/>
              <a:t>数据的</a:t>
            </a:r>
            <a:r>
              <a:rPr lang="zh-CN" altLang="zh-CN" b="1" dirty="0" smtClean="0">
                <a:solidFill>
                  <a:srgbClr val="4037F9"/>
                </a:solidFill>
              </a:rPr>
              <a:t>逻辑结构</a:t>
            </a:r>
            <a:r>
              <a:rPr lang="zh-CN" altLang="zh-CN" dirty="0" smtClean="0"/>
              <a:t>是指各数据元素之间的逻辑关系，是用户按需要建立起来的，并呈现在用户面前的数据元素的结构形式。</a:t>
            </a:r>
            <a:endParaRPr lang="en-US" altLang="zh-CN" dirty="0" smtClean="0"/>
          </a:p>
          <a:p>
            <a:pPr>
              <a:lnSpc>
                <a:spcPct val="150000"/>
              </a:lnSpc>
            </a:pPr>
            <a:r>
              <a:rPr lang="en-US" altLang="zh-CN" dirty="0" smtClean="0"/>
              <a:t>       </a:t>
            </a:r>
            <a:r>
              <a:rPr lang="zh-CN" altLang="zh-CN" dirty="0" smtClean="0"/>
              <a:t>数据的</a:t>
            </a:r>
            <a:r>
              <a:rPr lang="zh-CN" altLang="zh-CN" b="1" dirty="0" smtClean="0">
                <a:solidFill>
                  <a:srgbClr val="4037F9"/>
                </a:solidFill>
              </a:rPr>
              <a:t>存储结构</a:t>
            </a:r>
            <a:r>
              <a:rPr lang="zh-CN" altLang="zh-CN" dirty="0" smtClean="0"/>
              <a:t>是指数据在计算机内实际的存储形式。</a:t>
            </a:r>
            <a:endParaRPr lang="en-US" altLang="zh-CN" dirty="0" smtClean="0"/>
          </a:p>
          <a:p>
            <a:pPr>
              <a:lnSpc>
                <a:spcPct val="150000"/>
              </a:lnSpc>
            </a:pPr>
            <a:r>
              <a:rPr lang="en-US" altLang="zh-CN" dirty="0" smtClean="0"/>
              <a:t>       </a:t>
            </a:r>
            <a:r>
              <a:rPr lang="zh-CN" altLang="zh-CN" b="1" dirty="0" smtClean="0">
                <a:solidFill>
                  <a:srgbClr val="4037F9"/>
                </a:solidFill>
              </a:rPr>
              <a:t>算法的设计</a:t>
            </a:r>
            <a:r>
              <a:rPr lang="zh-CN" altLang="zh-CN" dirty="0" smtClean="0"/>
              <a:t>取决于数据的逻辑结构，</a:t>
            </a:r>
            <a:r>
              <a:rPr lang="zh-CN" altLang="zh-CN" b="1" dirty="0" smtClean="0">
                <a:solidFill>
                  <a:srgbClr val="4037F9"/>
                </a:solidFill>
              </a:rPr>
              <a:t>算法的实现</a:t>
            </a:r>
            <a:r>
              <a:rPr lang="zh-CN" altLang="zh-CN" dirty="0" smtClean="0"/>
              <a:t>依赖于采用的存储结构。</a:t>
            </a:r>
            <a:endParaRPr lang="en-US" altLang="zh-CN" dirty="0" smtClean="0"/>
          </a:p>
          <a:p>
            <a:pPr>
              <a:lnSpc>
                <a:spcPct val="150000"/>
              </a:lnSpc>
            </a:pPr>
            <a:endParaRPr lang="zh-CN" altLang="zh-CN" dirty="0" smtClean="0"/>
          </a:p>
          <a:p>
            <a:pPr>
              <a:lnSpc>
                <a:spcPct val="150000"/>
              </a:lnSpc>
            </a:pPr>
            <a:r>
              <a:rPr lang="en-US" altLang="zh-CN" dirty="0" smtClean="0"/>
              <a:t>       </a:t>
            </a:r>
            <a:r>
              <a:rPr lang="zh-CN" altLang="zh-CN" b="1" dirty="0" smtClean="0">
                <a:solidFill>
                  <a:srgbClr val="FF0000"/>
                </a:solidFill>
              </a:rPr>
              <a:t>算法</a:t>
            </a:r>
            <a:r>
              <a:rPr lang="zh-CN" altLang="zh-CN" dirty="0" smtClean="0"/>
              <a:t>是求解问题的步骤，它是指令的有限序列，其中一条指令表示一个或者多个操作。具有有穷性、确定性、可行性、有零个或多个输入和有一个或多个输出等特性。一个“好的”算法应达到正确性、易读性、健壮性和高效率与低存储量需求等目标。衡量一个算法的效率用时间复杂度来实现。</a:t>
            </a:r>
            <a:endParaRPr lang="zh-CN" altLang="zh-CN" dirty="0"/>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2990850" y="2555875"/>
            <a:ext cx="3860800" cy="10160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THANKS</a:t>
            </a:r>
            <a:endParaRPr kumimoji="0" lang="zh-CN" altLang="en-US"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6564" name="组合 6"/>
          <p:cNvGrpSpPr/>
          <p:nvPr/>
        </p:nvGrpSpPr>
        <p:grpSpPr>
          <a:xfrm rot="-7752">
            <a:off x="3225800" y="3463925"/>
            <a:ext cx="2824163" cy="495300"/>
            <a:chOff x="1285588" y="3219444"/>
            <a:chExt cx="2823281" cy="495597"/>
          </a:xfrm>
        </p:grpSpPr>
        <p:sp>
          <p:nvSpPr>
            <p:cNvPr id="8" name="文本框 7"/>
            <p:cNvSpPr txBox="1"/>
            <p:nvPr/>
          </p:nvSpPr>
          <p:spPr>
            <a:xfrm>
              <a:off x="1311983" y="3438042"/>
              <a:ext cx="279688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5588" y="3219444"/>
              <a:ext cx="281016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学习目的与要求</a:t>
            </a:r>
          </a:p>
        </p:txBody>
      </p:sp>
      <p:sp>
        <p:nvSpPr>
          <p:cNvPr id="139265" name="Rectangle 1"/>
          <p:cNvSpPr>
            <a:spLocks noChangeArrowheads="1"/>
          </p:cNvSpPr>
          <p:nvPr/>
        </p:nvSpPr>
        <p:spPr bwMode="auto">
          <a:xfrm>
            <a:off x="487015" y="1418543"/>
            <a:ext cx="7822097" cy="34624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重点：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理解数据结构的各种基本概念和术语</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理解线性结构、层次结构和网状结构的结构特点</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理解数据的逻辑结构、存储结构及运算三方面的概念及相互关系</a:t>
            </a:r>
            <a:endParaRPr kumimoji="0" lang="en-US" altLang="zh-CN" b="0" i="0" u="none" strike="noStrike" cap="none" normalizeH="0" baseline="0" dirty="0" smtClean="0">
              <a:ln>
                <a:noFill/>
              </a:ln>
              <a:solidFill>
                <a:schemeClr val="tx1"/>
              </a:solidFill>
              <a:effectLst/>
              <a:latin typeface="Times New Roman" pitchFamily="18" charset="0"/>
              <a:ea typeface="楷体_GB231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Char char="•"/>
              <a:tabLst/>
            </a:pP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难点：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掌握算法性能（时间和空间）的分析方法。</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496957" y="3279920"/>
            <a:ext cx="7553739" cy="983974"/>
          </a:xfrm>
          <a:prstGeom prst="rect">
            <a:avLst/>
          </a:prstGeom>
          <a:solidFill>
            <a:srgbClr val="F2F2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1.1</a:t>
            </a:r>
            <a:r>
              <a:rPr lang="zh-CN" altLang="en-US" sz="2400" b="1" dirty="0" smtClean="0">
                <a:solidFill>
                  <a:schemeClr val="bg1"/>
                </a:solidFill>
                <a:latin typeface="微软雅黑" panose="020B0503020204020204" pitchFamily="34" charset="-122"/>
                <a:ea typeface="微软雅黑" panose="020B0503020204020204" pitchFamily="34" charset="-122"/>
              </a:rPr>
              <a:t>  什么是数据结构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364435"/>
          </a:xfrm>
          <a:prstGeom prst="rect">
            <a:avLst/>
          </a:prstGeom>
        </p:spPr>
        <p:txBody>
          <a:bodyPr vert="horz" lIns="91440" tIns="45720" rIns="91440" bIns="45720" rtlCol="0">
            <a:normAutofit fontScale="85000" lnSpcReduction="20000"/>
          </a:bodyPr>
          <a:lstStyle/>
          <a:p>
            <a:pPr marL="171450" marR="0" lvl="0" indent="-171450" algn="l" defTabSz="685800" rtl="0" eaLnBrk="1" fontAlgn="auto" latinLnBrk="0" hangingPunct="1">
              <a:lnSpc>
                <a:spcPct val="90000"/>
              </a:lnSpc>
              <a:spcBef>
                <a:spcPts val="750"/>
              </a:spcBef>
              <a:spcAft>
                <a:spcPts val="0"/>
              </a:spcAft>
              <a:buClrTx/>
              <a:buSzTx/>
              <a:tabLst/>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程序设计的过程，一般遵循以下解决步骤：</a:t>
            </a:r>
          </a:p>
        </p:txBody>
      </p:sp>
      <p:sp>
        <p:nvSpPr>
          <p:cNvPr id="70" name="矩形 1"/>
          <p:cNvSpPr>
            <a:spLocks noChangeArrowheads="1"/>
          </p:cNvSpPr>
          <p:nvPr/>
        </p:nvSpPr>
        <p:spPr bwMode="auto">
          <a:xfrm>
            <a:off x="596348" y="3322980"/>
            <a:ext cx="7494104" cy="1311128"/>
          </a:xfrm>
          <a:prstGeom prst="rect">
            <a:avLst/>
          </a:prstGeom>
          <a:noFill/>
          <a:ln w="9525">
            <a:noFill/>
            <a:miter lim="800000"/>
            <a:headEnd/>
            <a:tailEnd/>
          </a:ln>
        </p:spPr>
        <p:txBody>
          <a:bodyPr wrap="square">
            <a:spAutoFit/>
          </a:bodyPr>
          <a:lstStyle/>
          <a:p>
            <a:pPr>
              <a:lnSpc>
                <a:spcPct val="120000"/>
              </a:lnSpc>
            </a:pPr>
            <a:r>
              <a:rPr lang="zh-CN" altLang="en-US" sz="2200" dirty="0" smtClean="0">
                <a:latin typeface="微软雅黑" pitchFamily="34" charset="-122"/>
                <a:ea typeface="微软雅黑" pitchFamily="34" charset="-122"/>
              </a:rPr>
              <a:t>数值问题             数学方程式</a:t>
            </a:r>
            <a:endParaRPr lang="en-US" altLang="zh-CN" sz="2200" dirty="0" smtClean="0">
              <a:latin typeface="微软雅黑" pitchFamily="34" charset="-122"/>
              <a:ea typeface="微软雅黑" pitchFamily="34" charset="-122"/>
            </a:endParaRPr>
          </a:p>
          <a:p>
            <a:pPr>
              <a:lnSpc>
                <a:spcPct val="120000"/>
              </a:lnSpc>
            </a:pPr>
            <a:r>
              <a:rPr lang="zh-CN" altLang="en-US" sz="2200" dirty="0" smtClean="0">
                <a:latin typeface="微软雅黑" pitchFamily="34" charset="-122"/>
                <a:ea typeface="微软雅黑" pitchFamily="34" charset="-122"/>
              </a:rPr>
              <a:t>非数值问题          设计合理的数据结构（表、树、图等）</a:t>
            </a:r>
            <a:endParaRPr lang="en-US" altLang="zh-CN" sz="2200" dirty="0" smtClean="0">
              <a:latin typeface="微软雅黑" pitchFamily="34" charset="-122"/>
              <a:ea typeface="微软雅黑" pitchFamily="34" charset="-122"/>
            </a:endParaRPr>
          </a:p>
          <a:p>
            <a:pPr>
              <a:lnSpc>
                <a:spcPct val="120000"/>
              </a:lnSpc>
            </a:pPr>
            <a:endParaRPr lang="zh-CN" altLang="en-US" sz="2200" dirty="0">
              <a:latin typeface="微软雅黑" pitchFamily="34" charset="-122"/>
              <a:ea typeface="微软雅黑" pitchFamily="34" charset="-122"/>
            </a:endParaRPr>
          </a:p>
        </p:txBody>
      </p:sp>
      <p:sp>
        <p:nvSpPr>
          <p:cNvPr id="71" name="圆角矩形 70"/>
          <p:cNvSpPr/>
          <p:nvPr/>
        </p:nvSpPr>
        <p:spPr>
          <a:xfrm>
            <a:off x="556593" y="2097155"/>
            <a:ext cx="1421295" cy="56653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rPr>
              <a:t>分析问题</a:t>
            </a:r>
            <a:endParaRPr lang="zh-CN" altLang="en-US" sz="2000" b="1" dirty="0">
              <a:solidFill>
                <a:schemeClr val="tx1"/>
              </a:solidFill>
            </a:endParaRPr>
          </a:p>
        </p:txBody>
      </p:sp>
      <p:sp>
        <p:nvSpPr>
          <p:cNvPr id="72" name="右箭头 71"/>
          <p:cNvSpPr/>
          <p:nvPr/>
        </p:nvSpPr>
        <p:spPr>
          <a:xfrm>
            <a:off x="2057403" y="2256181"/>
            <a:ext cx="308112" cy="268357"/>
          </a:xfrm>
          <a:prstGeom prst="rightArrow">
            <a:avLst/>
          </a:prstGeom>
          <a:solidFill>
            <a:srgbClr val="4037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35085" y="2100470"/>
            <a:ext cx="1818861" cy="56653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rPr>
              <a:t>建立数学模型</a:t>
            </a:r>
            <a:endParaRPr lang="zh-CN" altLang="en-US" sz="2000" b="1" dirty="0">
              <a:solidFill>
                <a:schemeClr val="tx1"/>
              </a:solidFill>
            </a:endParaRPr>
          </a:p>
        </p:txBody>
      </p:sp>
      <p:sp>
        <p:nvSpPr>
          <p:cNvPr id="74" name="右箭头 73"/>
          <p:cNvSpPr/>
          <p:nvPr/>
        </p:nvSpPr>
        <p:spPr>
          <a:xfrm>
            <a:off x="4346715" y="2259496"/>
            <a:ext cx="284919" cy="268357"/>
          </a:xfrm>
          <a:prstGeom prst="rightArrow">
            <a:avLst/>
          </a:prstGeom>
          <a:solidFill>
            <a:srgbClr val="4037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737656" y="2133600"/>
            <a:ext cx="1421295" cy="56653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rPr>
              <a:t>设计算法</a:t>
            </a:r>
            <a:endParaRPr lang="zh-CN" altLang="en-US" sz="2000" b="1" dirty="0">
              <a:solidFill>
                <a:schemeClr val="tx1"/>
              </a:solidFill>
            </a:endParaRPr>
          </a:p>
        </p:txBody>
      </p:sp>
      <p:sp>
        <p:nvSpPr>
          <p:cNvPr id="76" name="右箭头 75"/>
          <p:cNvSpPr/>
          <p:nvPr/>
        </p:nvSpPr>
        <p:spPr>
          <a:xfrm>
            <a:off x="6238466" y="2292626"/>
            <a:ext cx="271666" cy="268357"/>
          </a:xfrm>
          <a:prstGeom prst="rightArrow">
            <a:avLst/>
          </a:prstGeom>
          <a:solidFill>
            <a:srgbClr val="4037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6619465" y="2136913"/>
            <a:ext cx="1421295" cy="56653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rPr>
              <a:t>编写代码</a:t>
            </a:r>
            <a:endParaRPr lang="zh-CN" altLang="en-US" sz="2000" b="1" dirty="0">
              <a:solidFill>
                <a:schemeClr val="tx1"/>
              </a:solidFill>
            </a:endParaRPr>
          </a:p>
        </p:txBody>
      </p:sp>
      <p:sp>
        <p:nvSpPr>
          <p:cNvPr id="78" name="矩形 77"/>
          <p:cNvSpPr/>
          <p:nvPr/>
        </p:nvSpPr>
        <p:spPr>
          <a:xfrm>
            <a:off x="526774" y="4726568"/>
            <a:ext cx="7653130" cy="1015663"/>
          </a:xfrm>
          <a:prstGeom prst="rect">
            <a:avLst/>
          </a:prstGeom>
        </p:spPr>
        <p:txBody>
          <a:bodyPr wrap="square">
            <a:spAutoFit/>
          </a:bodyPr>
          <a:lstStyle/>
          <a:p>
            <a:pPr>
              <a:lnSpc>
                <a:spcPct val="150000"/>
              </a:lnSpc>
            </a:pPr>
            <a:r>
              <a:rPr lang="zh-CN" altLang="zh-CN" sz="2000" b="1" dirty="0" smtClean="0">
                <a:solidFill>
                  <a:srgbClr val="FF0000"/>
                </a:solidFill>
              </a:rPr>
              <a:t>数据结构</a:t>
            </a:r>
            <a:r>
              <a:rPr lang="zh-CN" altLang="zh-CN" sz="2000" b="1" dirty="0" smtClean="0"/>
              <a:t>是一门研究非数值计算程序设计问题中的操作对象，以及它们之间的关系和操作等相关问题的学科。</a:t>
            </a:r>
            <a:endParaRPr lang="zh-CN" altLang="en-US" sz="2000" dirty="0"/>
          </a:p>
        </p:txBody>
      </p:sp>
      <p:sp>
        <p:nvSpPr>
          <p:cNvPr id="84" name="下箭头 83"/>
          <p:cNvSpPr/>
          <p:nvPr/>
        </p:nvSpPr>
        <p:spPr>
          <a:xfrm>
            <a:off x="3329609" y="2683571"/>
            <a:ext cx="288234" cy="51683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右箭头 85"/>
          <p:cNvSpPr/>
          <p:nvPr/>
        </p:nvSpPr>
        <p:spPr>
          <a:xfrm>
            <a:off x="2090532" y="3488642"/>
            <a:ext cx="712302" cy="162332"/>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右箭头 86"/>
          <p:cNvSpPr/>
          <p:nvPr/>
        </p:nvSpPr>
        <p:spPr>
          <a:xfrm>
            <a:off x="2123664" y="3899456"/>
            <a:ext cx="712302" cy="162332"/>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数据结构的</a:t>
            </a:r>
            <a:r>
              <a:rPr lang="en-US" altLang="zh-CN" sz="2400" b="1" dirty="0" smtClean="0">
                <a:solidFill>
                  <a:schemeClr val="bg1"/>
                </a:solidFill>
                <a:latin typeface="微软雅黑" panose="020B0503020204020204" pitchFamily="34" charset="-122"/>
                <a:ea typeface="微软雅黑" panose="020B0503020204020204" pitchFamily="34" charset="-122"/>
              </a:rPr>
              <a:t>3</a:t>
            </a:r>
            <a:r>
              <a:rPr lang="zh-CN" altLang="en-US" sz="2400" b="1" dirty="0" smtClean="0">
                <a:solidFill>
                  <a:schemeClr val="bg1"/>
                </a:solidFill>
                <a:latin typeface="微软雅黑" panose="020B0503020204020204" pitchFamily="34" charset="-122"/>
                <a:ea typeface="微软雅黑" panose="020B0503020204020204" pitchFamily="34" charset="-122"/>
              </a:rPr>
              <a:t>种基本结构</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线性结构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73561"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221146" y="1020555"/>
            <a:ext cx="7886700" cy="460375"/>
          </a:xfrm>
        </p:spPr>
        <p:txBody>
          <a:bodyPr>
            <a:noAutofit/>
          </a:bodyPr>
          <a:lstStyle/>
          <a:p>
            <a:pPr>
              <a:buNone/>
            </a:pPr>
            <a:r>
              <a:rPr lang="zh-CN" altLang="en-US" sz="2800" b="1" dirty="0" smtClean="0">
                <a:latin typeface="黑体" pitchFamily="49" charset="-122"/>
                <a:ea typeface="黑体" pitchFamily="49" charset="-122"/>
              </a:rPr>
              <a:t>线性结构</a:t>
            </a:r>
            <a:endParaRPr lang="zh-CN" altLang="en-US" sz="2800" b="1" dirty="0">
              <a:latin typeface="黑体" pitchFamily="49" charset="-122"/>
              <a:ea typeface="黑体" pitchFamily="49" charset="-122"/>
            </a:endParaRPr>
          </a:p>
        </p:txBody>
      </p:sp>
      <p:pic>
        <p:nvPicPr>
          <p:cNvPr id="2049" name="Picture 1"/>
          <p:cNvPicPr>
            <a:picLocks noChangeAspect="1" noChangeArrowheads="1"/>
          </p:cNvPicPr>
          <p:nvPr/>
        </p:nvPicPr>
        <p:blipFill>
          <a:blip r:embed="rId3" cstate="print"/>
          <a:srcRect r="1064"/>
          <a:stretch>
            <a:fillRect/>
          </a:stretch>
        </p:blipFill>
        <p:spPr bwMode="auto">
          <a:xfrm>
            <a:off x="883962" y="2520397"/>
            <a:ext cx="6470994" cy="2926246"/>
          </a:xfrm>
          <a:prstGeom prst="rect">
            <a:avLst/>
          </a:prstGeom>
          <a:noFill/>
          <a:ln w="9525">
            <a:noFill/>
            <a:miter lim="800000"/>
            <a:headEnd/>
            <a:tailEnd/>
          </a:ln>
        </p:spPr>
      </p:pic>
      <p:sp>
        <p:nvSpPr>
          <p:cNvPr id="69" name="内容占位符 64"/>
          <p:cNvSpPr txBox="1">
            <a:spLocks/>
          </p:cNvSpPr>
          <p:nvPr/>
        </p:nvSpPr>
        <p:spPr>
          <a:xfrm>
            <a:off x="999710" y="1669912"/>
            <a:ext cx="3572290" cy="460375"/>
          </a:xfrm>
          <a:prstGeom prst="rect">
            <a:avLst/>
          </a:prstGeom>
        </p:spPr>
        <p:txBody>
          <a:bodyPr vert="horz" lIns="91440" tIns="45720" rIns="91440" bIns="45720" rtlCol="0">
            <a:no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zh-CN" altLang="en-US" sz="2200" kern="0" dirty="0" smtClean="0">
                <a:latin typeface="微软雅黑" pitchFamily="34" charset="-122"/>
                <a:ea typeface="微软雅黑" pitchFamily="34" charset="-122"/>
                <a:cs typeface="+mn-cs"/>
              </a:rPr>
              <a:t>实例：</a:t>
            </a:r>
            <a:r>
              <a:rPr lang="zh-CN" altLang="en-US" sz="2200" kern="0" dirty="0" smtClean="0">
                <a:latin typeface="微软雅黑" pitchFamily="34" charset="-122"/>
                <a:ea typeface="微软雅黑" pitchFamily="34" charset="-122"/>
                <a:cs typeface="+mn-cs"/>
              </a:rPr>
              <a:t>学生信息管理系统</a:t>
            </a:r>
            <a:endParaRPr lang="zh-CN" altLang="en-US" sz="2200" kern="0" dirty="0">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数据结构的</a:t>
            </a:r>
            <a:r>
              <a:rPr lang="en-US" altLang="zh-CN" sz="2400" b="1" dirty="0" smtClean="0">
                <a:solidFill>
                  <a:schemeClr val="bg1"/>
                </a:solidFill>
                <a:latin typeface="微软雅黑" panose="020B0503020204020204" pitchFamily="34" charset="-122"/>
                <a:ea typeface="微软雅黑" panose="020B0503020204020204" pitchFamily="34" charset="-122"/>
              </a:rPr>
              <a:t>3</a:t>
            </a:r>
            <a:r>
              <a:rPr lang="zh-CN" altLang="en-US" sz="2400" b="1" dirty="0" smtClean="0">
                <a:solidFill>
                  <a:schemeClr val="bg1"/>
                </a:solidFill>
                <a:latin typeface="微软雅黑" panose="020B0503020204020204" pitchFamily="34" charset="-122"/>
                <a:ea typeface="微软雅黑" panose="020B0503020204020204" pitchFamily="34" charset="-122"/>
              </a:rPr>
              <a:t>种基本结构</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树结构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221146" y="1020555"/>
            <a:ext cx="7886700" cy="460375"/>
          </a:xfrm>
        </p:spPr>
        <p:txBody>
          <a:bodyPr>
            <a:noAutofit/>
          </a:bodyPr>
          <a:lstStyle/>
          <a:p>
            <a:pPr>
              <a:buNone/>
            </a:pPr>
            <a:r>
              <a:rPr lang="zh-CN" altLang="en-US" sz="2800" b="1" dirty="0" smtClean="0">
                <a:latin typeface="黑体" pitchFamily="49" charset="-122"/>
                <a:ea typeface="黑体" pitchFamily="49" charset="-122"/>
              </a:rPr>
              <a:t>树结构</a:t>
            </a:r>
            <a:endParaRPr lang="zh-CN" altLang="en-US" sz="2800" b="1" dirty="0">
              <a:latin typeface="黑体" pitchFamily="49" charset="-122"/>
              <a:ea typeface="黑体" pitchFamily="49" charset="-122"/>
            </a:endParaRPr>
          </a:p>
        </p:txBody>
      </p:sp>
      <p:sp>
        <p:nvSpPr>
          <p:cNvPr id="66" name="Rectangle 3"/>
          <p:cNvSpPr txBox="1">
            <a:spLocks noChangeArrowheads="1"/>
          </p:cNvSpPr>
          <p:nvPr/>
        </p:nvSpPr>
        <p:spPr bwMode="gray">
          <a:xfrm>
            <a:off x="745229" y="1625600"/>
            <a:ext cx="6053137" cy="619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Font typeface="Wingdings" panose="05000000000000000000" pitchFamily="2" charset="2"/>
              <a:buNone/>
              <a:defRPr/>
            </a:pPr>
            <a:r>
              <a:rPr lang="zh-CN" altLang="en-US" sz="2200" kern="0" dirty="0" smtClean="0"/>
              <a:t>　</a:t>
            </a:r>
            <a:r>
              <a:rPr lang="zh-CN" altLang="en-US" sz="2200" kern="0" dirty="0" smtClean="0"/>
              <a:t>实例：</a:t>
            </a:r>
            <a:r>
              <a:rPr lang="zh-CN" altLang="en-US" sz="2200" kern="0" dirty="0" smtClean="0"/>
              <a:t>八皇后问题</a:t>
            </a:r>
            <a:endParaRPr lang="zh-CN" altLang="en-US" sz="2200" kern="0" dirty="0"/>
          </a:p>
        </p:txBody>
      </p:sp>
      <p:pic>
        <p:nvPicPr>
          <p:cNvPr id="115714" name="Picture 2"/>
          <p:cNvPicPr>
            <a:picLocks noChangeAspect="1" noChangeArrowheads="1"/>
          </p:cNvPicPr>
          <p:nvPr/>
        </p:nvPicPr>
        <p:blipFill>
          <a:blip r:embed="rId3" cstate="print"/>
          <a:srcRect/>
          <a:stretch>
            <a:fillRect/>
          </a:stretch>
        </p:blipFill>
        <p:spPr bwMode="auto">
          <a:xfrm>
            <a:off x="2802421" y="2022616"/>
            <a:ext cx="3638550" cy="43434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数据结构的</a:t>
            </a:r>
            <a:r>
              <a:rPr lang="en-US" altLang="zh-CN" sz="2400" b="1" dirty="0" smtClean="0">
                <a:solidFill>
                  <a:schemeClr val="bg1"/>
                </a:solidFill>
                <a:latin typeface="微软雅黑" panose="020B0503020204020204" pitchFamily="34" charset="-122"/>
                <a:ea typeface="微软雅黑" panose="020B0503020204020204" pitchFamily="34" charset="-122"/>
              </a:rPr>
              <a:t>3</a:t>
            </a:r>
            <a:r>
              <a:rPr lang="zh-CN" altLang="en-US" sz="2400" b="1" dirty="0" smtClean="0">
                <a:solidFill>
                  <a:schemeClr val="bg1"/>
                </a:solidFill>
                <a:latin typeface="微软雅黑" panose="020B0503020204020204" pitchFamily="34" charset="-122"/>
                <a:ea typeface="微软雅黑" panose="020B0503020204020204" pitchFamily="34" charset="-122"/>
              </a:rPr>
              <a:t>种基本结构</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b="1" dirty="0" smtClean="0">
                <a:solidFill>
                  <a:srgbClr val="FFFF00"/>
                </a:solidFill>
                <a:latin typeface="微软雅黑" panose="020B0503020204020204" pitchFamily="34" charset="-122"/>
                <a:ea typeface="微软雅黑" panose="020B0503020204020204" pitchFamily="34" charset="-122"/>
              </a:rPr>
              <a:t>图结构</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221146" y="1020555"/>
            <a:ext cx="7886700" cy="460375"/>
          </a:xfrm>
        </p:spPr>
        <p:txBody>
          <a:bodyPr>
            <a:noAutofit/>
          </a:bodyPr>
          <a:lstStyle/>
          <a:p>
            <a:pPr>
              <a:buNone/>
            </a:pPr>
            <a:r>
              <a:rPr lang="zh-CN" altLang="en-US" sz="2800" b="1" dirty="0" smtClean="0">
                <a:latin typeface="黑体" pitchFamily="49" charset="-122"/>
                <a:ea typeface="黑体" pitchFamily="49" charset="-122"/>
              </a:rPr>
              <a:t>图结构</a:t>
            </a:r>
            <a:endParaRPr lang="zh-CN" altLang="en-US" sz="2800" b="1" dirty="0">
              <a:latin typeface="黑体" pitchFamily="49" charset="-122"/>
              <a:ea typeface="黑体" pitchFamily="49" charset="-122"/>
            </a:endParaRPr>
          </a:p>
        </p:txBody>
      </p:sp>
      <p:sp>
        <p:nvSpPr>
          <p:cNvPr id="66" name="Rectangle 3"/>
          <p:cNvSpPr txBox="1">
            <a:spLocks noChangeArrowheads="1"/>
          </p:cNvSpPr>
          <p:nvPr/>
        </p:nvSpPr>
        <p:spPr bwMode="gray">
          <a:xfrm>
            <a:off x="745229" y="1625600"/>
            <a:ext cx="6053137" cy="619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Font typeface="Wingdings" panose="05000000000000000000" pitchFamily="2" charset="2"/>
              <a:buNone/>
              <a:defRPr/>
            </a:pPr>
            <a:r>
              <a:rPr lang="zh-CN" altLang="en-US" sz="2200" kern="0" dirty="0" smtClean="0"/>
              <a:t>　</a:t>
            </a:r>
            <a:r>
              <a:rPr lang="zh-CN" altLang="en-US" sz="2200" kern="0" dirty="0" smtClean="0"/>
              <a:t>实例：</a:t>
            </a:r>
            <a:r>
              <a:rPr lang="zh-CN" altLang="en-US" sz="2200" kern="0" dirty="0" smtClean="0"/>
              <a:t>田径赛的时间安排问题</a:t>
            </a:r>
            <a:endParaRPr lang="zh-CN" altLang="en-US" sz="2200" kern="0" dirty="0"/>
          </a:p>
        </p:txBody>
      </p:sp>
      <p:pic>
        <p:nvPicPr>
          <p:cNvPr id="116738" name="Picture 2"/>
          <p:cNvPicPr>
            <a:picLocks noChangeAspect="1" noChangeArrowheads="1"/>
          </p:cNvPicPr>
          <p:nvPr/>
        </p:nvPicPr>
        <p:blipFill>
          <a:blip r:embed="rId3" cstate="print"/>
          <a:srcRect/>
          <a:stretch>
            <a:fillRect/>
          </a:stretch>
        </p:blipFill>
        <p:spPr bwMode="auto">
          <a:xfrm>
            <a:off x="1866072" y="2273162"/>
            <a:ext cx="5829300" cy="1695450"/>
          </a:xfrm>
          <a:prstGeom prst="rect">
            <a:avLst/>
          </a:prstGeom>
          <a:noFill/>
          <a:ln w="9525">
            <a:noFill/>
            <a:miter lim="800000"/>
            <a:headEnd/>
            <a:tailEnd/>
          </a:ln>
        </p:spPr>
      </p:pic>
      <p:pic>
        <p:nvPicPr>
          <p:cNvPr id="116739" name="Picture 3"/>
          <p:cNvPicPr>
            <a:picLocks noChangeAspect="1" noChangeArrowheads="1"/>
          </p:cNvPicPr>
          <p:nvPr/>
        </p:nvPicPr>
        <p:blipFill>
          <a:blip r:embed="rId4" cstate="print"/>
          <a:srcRect/>
          <a:stretch>
            <a:fillRect/>
          </a:stretch>
        </p:blipFill>
        <p:spPr bwMode="auto">
          <a:xfrm>
            <a:off x="3548270" y="4190586"/>
            <a:ext cx="2754795" cy="2066096"/>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218661" y="5903843"/>
            <a:ext cx="8587409" cy="70567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1.2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数据结构的相关概念和术语</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95397"/>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221146" y="1110006"/>
            <a:ext cx="7886700" cy="460375"/>
          </a:xfrm>
        </p:spPr>
        <p:txBody>
          <a:bodyPr>
            <a:noAutofit/>
          </a:bodyPr>
          <a:lstStyle/>
          <a:p>
            <a:pPr>
              <a:buNone/>
            </a:pPr>
            <a:r>
              <a:rPr lang="en-US" altLang="zh-CN" sz="2800" b="1" dirty="0" smtClean="0"/>
              <a:t>  </a:t>
            </a:r>
            <a:r>
              <a:rPr lang="zh-CN" altLang="zh-CN" sz="2400" b="1" dirty="0" smtClean="0"/>
              <a:t>数据（</a:t>
            </a:r>
            <a:r>
              <a:rPr lang="en-US" altLang="zh-CN" sz="2400" b="1" dirty="0" smtClean="0"/>
              <a:t>Data</a:t>
            </a:r>
            <a:r>
              <a:rPr lang="zh-CN" altLang="zh-CN" sz="2400" b="1" dirty="0" smtClean="0"/>
              <a:t>）</a:t>
            </a:r>
          </a:p>
          <a:p>
            <a:pPr>
              <a:buNone/>
            </a:pPr>
            <a:r>
              <a:rPr lang="en-US" altLang="zh-CN" sz="2000" dirty="0" smtClean="0"/>
              <a:t>          </a:t>
            </a:r>
            <a:r>
              <a:rPr lang="zh-CN" altLang="zh-CN" sz="1600" dirty="0" smtClean="0"/>
              <a:t>数据是计算机可以操作的对象，是能被计算机识别并处理的描述客观事物的符号集合。数据不仅仅包括整数、实数等数值类型，也包括字符、文字、图形图像、视频、声音等非数值类型。</a:t>
            </a:r>
            <a:endParaRPr lang="en-US" altLang="zh-CN" sz="1600" dirty="0" smtClean="0"/>
          </a:p>
          <a:p>
            <a:pPr>
              <a:buNone/>
            </a:pPr>
            <a:endParaRPr lang="zh-CN" altLang="zh-CN" sz="1600" dirty="0"/>
          </a:p>
        </p:txBody>
      </p:sp>
      <p:sp>
        <p:nvSpPr>
          <p:cNvPr id="53249" name="Rectangle 1"/>
          <p:cNvSpPr>
            <a:spLocks noChangeArrowheads="1"/>
          </p:cNvSpPr>
          <p:nvPr/>
        </p:nvSpPr>
        <p:spPr bwMode="auto">
          <a:xfrm>
            <a:off x="129210" y="3809922"/>
            <a:ext cx="8577468" cy="90794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zh-CN" altLang="zh-CN" sz="2400" b="1" dirty="0" smtClean="0">
                <a:latin typeface="+mn-lt"/>
                <a:ea typeface="+mn-ea"/>
                <a:cs typeface="+mn-cs"/>
              </a:rPr>
              <a:t>数据元素（</a:t>
            </a:r>
            <a:r>
              <a:rPr lang="en-US" altLang="zh-CN" sz="2400" b="1" dirty="0" smtClean="0">
                <a:latin typeface="+mn-lt"/>
                <a:ea typeface="+mn-ea"/>
                <a:cs typeface="+mn-cs"/>
              </a:rPr>
              <a:t>Data Element</a:t>
            </a:r>
            <a:r>
              <a:rPr lang="zh-CN" altLang="en-US" sz="2400" b="1" dirty="0" smtClean="0">
                <a:latin typeface="+mn-lt"/>
                <a:ea typeface="+mn-ea"/>
                <a:cs typeface="+mn-cs"/>
              </a:rPr>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sz="1600" dirty="0" smtClean="0">
                <a:latin typeface="+mn-lt"/>
                <a:ea typeface="+mn-ea"/>
                <a:cs typeface="+mn-cs"/>
              </a:rPr>
              <a:t>         数据元素是组成数据的基本单位</a:t>
            </a:r>
            <a:r>
              <a:rPr lang="en-US" altLang="zh-CN" sz="1600" dirty="0" smtClean="0">
                <a:latin typeface="+mn-lt"/>
                <a:ea typeface="+mn-ea"/>
                <a:cs typeface="+mn-cs"/>
              </a:rPr>
              <a:t>,</a:t>
            </a:r>
            <a:r>
              <a:rPr lang="zh-CN" altLang="en-US" sz="1600" dirty="0" smtClean="0">
                <a:latin typeface="+mn-lt"/>
                <a:ea typeface="+mn-ea"/>
                <a:cs typeface="+mn-cs"/>
              </a:rPr>
              <a:t>是计算机程序加工处理的基本单位，在计算机中通常</a:t>
            </a:r>
            <a:endParaRPr lang="en-US" altLang="zh-CN" sz="1600" dirty="0" smtClean="0">
              <a:latin typeface="+mn-lt"/>
              <a:ea typeface="+mn-ea"/>
              <a:cs typeface="+mn-cs"/>
            </a:endParaRP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sz="1600" dirty="0" smtClean="0">
                <a:latin typeface="+mn-lt"/>
                <a:ea typeface="+mn-ea"/>
                <a:cs typeface="+mn-cs"/>
              </a:rPr>
              <a:t>作为一个整体进行考虑和处理。</a:t>
            </a:r>
          </a:p>
        </p:txBody>
      </p:sp>
      <p:sp>
        <p:nvSpPr>
          <p:cNvPr id="53250" name="Rectangle 2"/>
          <p:cNvSpPr>
            <a:spLocks noChangeArrowheads="1"/>
          </p:cNvSpPr>
          <p:nvPr/>
        </p:nvSpPr>
        <p:spPr bwMode="auto">
          <a:xfrm>
            <a:off x="149087" y="4972777"/>
            <a:ext cx="8258799" cy="907941"/>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zh-CN" altLang="zh-CN" sz="2400" b="1" dirty="0" smtClean="0">
                <a:latin typeface="+mn-lt"/>
                <a:ea typeface="+mn-ea"/>
                <a:cs typeface="+mn-cs"/>
              </a:rPr>
              <a:t>数据项（</a:t>
            </a:r>
            <a:r>
              <a:rPr lang="en-US" altLang="zh-CN" sz="2400" b="1" dirty="0" smtClean="0">
                <a:latin typeface="+mn-lt"/>
                <a:ea typeface="+mn-ea"/>
                <a:cs typeface="+mn-cs"/>
              </a:rPr>
              <a:t>Data Item</a:t>
            </a:r>
            <a:r>
              <a:rPr lang="zh-CN" altLang="en-US" sz="2400" b="1" dirty="0" smtClean="0">
                <a:latin typeface="+mn-lt"/>
                <a:ea typeface="+mn-ea"/>
                <a:cs typeface="+mn-cs"/>
              </a:rPr>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sz="1600" dirty="0" smtClean="0">
                <a:latin typeface="+mn-lt"/>
                <a:ea typeface="+mn-ea"/>
                <a:cs typeface="+mn-cs"/>
              </a:rPr>
              <a:t>         数据项（</a:t>
            </a:r>
            <a:r>
              <a:rPr lang="en-US" altLang="zh-CN" sz="1600" dirty="0" smtClean="0">
                <a:latin typeface="+mn-lt"/>
                <a:ea typeface="+mn-ea"/>
                <a:cs typeface="+mn-cs"/>
              </a:rPr>
              <a:t>Data Item</a:t>
            </a:r>
            <a:r>
              <a:rPr lang="zh-CN" altLang="en-US" sz="1600" dirty="0" smtClean="0">
                <a:latin typeface="+mn-lt"/>
                <a:ea typeface="+mn-ea"/>
                <a:cs typeface="+mn-cs"/>
              </a:rPr>
              <a:t>）是有独立含义的最小单位。一个数据元素可由一个或多个数据</a:t>
            </a:r>
            <a:endParaRPr lang="en-US" altLang="zh-CN" sz="1600" dirty="0" smtClean="0">
              <a:latin typeface="+mn-lt"/>
              <a:ea typeface="+mn-ea"/>
              <a:cs typeface="+mn-cs"/>
            </a:endParaRP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sz="1600" dirty="0" smtClean="0">
                <a:latin typeface="+mn-lt"/>
                <a:ea typeface="+mn-ea"/>
                <a:cs typeface="+mn-cs"/>
              </a:rPr>
              <a:t>项组成，此时的数据元素通常称为记录（</a:t>
            </a:r>
            <a:r>
              <a:rPr lang="en-US" altLang="zh-CN" sz="1600" dirty="0" smtClean="0">
                <a:latin typeface="+mn-lt"/>
                <a:ea typeface="+mn-ea"/>
                <a:cs typeface="+mn-cs"/>
              </a:rPr>
              <a:t>Record</a:t>
            </a:r>
            <a:r>
              <a:rPr lang="zh-CN" altLang="en-US" sz="1600" dirty="0" smtClean="0">
                <a:latin typeface="+mn-lt"/>
                <a:ea typeface="+mn-ea"/>
                <a:cs typeface="+mn-cs"/>
              </a:rPr>
              <a:t>）。</a:t>
            </a:r>
          </a:p>
        </p:txBody>
      </p:sp>
      <p:sp>
        <p:nvSpPr>
          <p:cNvPr id="66" name="Rectangle 3"/>
          <p:cNvSpPr>
            <a:spLocks noChangeArrowheads="1"/>
          </p:cNvSpPr>
          <p:nvPr/>
        </p:nvSpPr>
        <p:spPr bwMode="auto">
          <a:xfrm>
            <a:off x="99392" y="2939118"/>
            <a:ext cx="6415539" cy="66172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zh-CN" altLang="zh-CN" sz="2400" b="1" dirty="0" smtClean="0">
                <a:latin typeface="+mn-lt"/>
                <a:ea typeface="+mn-ea"/>
                <a:cs typeface="+mn-cs"/>
              </a:rPr>
              <a:t>数据对象（</a:t>
            </a:r>
            <a:r>
              <a:rPr lang="en-US" altLang="zh-CN" sz="2400" b="1" dirty="0" smtClean="0">
                <a:latin typeface="+mn-lt"/>
                <a:ea typeface="+mn-ea"/>
                <a:cs typeface="+mn-cs"/>
              </a:rPr>
              <a:t>Data Object</a:t>
            </a:r>
            <a:r>
              <a:rPr lang="zh-CN" altLang="en-US" sz="2400" b="1" dirty="0" smtClean="0">
                <a:latin typeface="+mn-lt"/>
                <a:ea typeface="+mn-ea"/>
                <a:cs typeface="+mn-cs"/>
              </a:rPr>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sz="1600" dirty="0" smtClean="0">
                <a:latin typeface="+mn-lt"/>
                <a:ea typeface="+mn-ea"/>
                <a:cs typeface="+mn-cs"/>
              </a:rPr>
              <a:t>         数据对象是性质相同的数据元素的集合，是数据的一个子集。</a:t>
            </a:r>
          </a:p>
        </p:txBody>
      </p:sp>
      <p:sp>
        <p:nvSpPr>
          <p:cNvPr id="67" name="TextBox 66"/>
          <p:cNvSpPr txBox="1"/>
          <p:nvPr/>
        </p:nvSpPr>
        <p:spPr>
          <a:xfrm>
            <a:off x="357810" y="2554363"/>
            <a:ext cx="4403034" cy="461665"/>
          </a:xfrm>
          <a:prstGeom prst="rect">
            <a:avLst/>
          </a:prstGeom>
          <a:noFill/>
        </p:spPr>
        <p:txBody>
          <a:bodyPr wrap="square" rtlCol="0">
            <a:spAutoFit/>
          </a:bodyPr>
          <a:lstStyle/>
          <a:p>
            <a:r>
              <a:rPr lang="zh-CN" altLang="en-US" sz="2400" b="1" dirty="0" smtClean="0">
                <a:solidFill>
                  <a:srgbClr val="FF0000"/>
                </a:solidFill>
                <a:latin typeface="+mn-lt"/>
                <a:ea typeface="+mn-ea"/>
                <a:cs typeface="+mn-cs"/>
              </a:rPr>
              <a:t>数据的三个层次</a:t>
            </a:r>
          </a:p>
        </p:txBody>
      </p:sp>
      <p:sp>
        <p:nvSpPr>
          <p:cNvPr id="69" name="矩形 68"/>
          <p:cNvSpPr/>
          <p:nvPr/>
        </p:nvSpPr>
        <p:spPr>
          <a:xfrm>
            <a:off x="318053" y="5967081"/>
            <a:ext cx="8438320" cy="584775"/>
          </a:xfrm>
          <a:prstGeom prst="rect">
            <a:avLst/>
          </a:prstGeom>
        </p:spPr>
        <p:txBody>
          <a:bodyPr wrap="square">
            <a:spAutoFit/>
          </a:bodyPr>
          <a:lstStyle/>
          <a:p>
            <a:r>
              <a:rPr lang="zh-CN" altLang="zh-CN" sz="1600" b="1" dirty="0" smtClean="0"/>
              <a:t>例如：表</a:t>
            </a:r>
            <a:r>
              <a:rPr lang="en-US" altLang="zh-CN" sz="1600" b="1" dirty="0" smtClean="0"/>
              <a:t>1.1</a:t>
            </a:r>
            <a:r>
              <a:rPr lang="zh-CN" altLang="zh-CN" sz="1600" b="1" dirty="0" smtClean="0"/>
              <a:t>所示，学生信息表是</a:t>
            </a:r>
            <a:r>
              <a:rPr lang="zh-CN" altLang="zh-CN" sz="1600" b="1" dirty="0" smtClean="0">
                <a:solidFill>
                  <a:srgbClr val="4037F9"/>
                </a:solidFill>
              </a:rPr>
              <a:t>数据</a:t>
            </a:r>
            <a:r>
              <a:rPr lang="zh-CN" altLang="zh-CN" sz="1600" b="1" dirty="0" smtClean="0"/>
              <a:t>，一行表示一个学生的记录，每一条记录就是一个</a:t>
            </a:r>
            <a:r>
              <a:rPr lang="zh-CN" altLang="zh-CN" sz="1600" b="1" dirty="0" smtClean="0">
                <a:solidFill>
                  <a:srgbClr val="4037F9"/>
                </a:solidFill>
              </a:rPr>
              <a:t>数据元素</a:t>
            </a:r>
            <a:r>
              <a:rPr lang="zh-CN" altLang="zh-CN" sz="1600" b="1" dirty="0" smtClean="0"/>
              <a:t>，每一个数据元素都是由学号、姓名、性别、出生日期、政治面貌</a:t>
            </a:r>
            <a:r>
              <a:rPr lang="en-US" altLang="zh-CN" sz="1600" b="1" dirty="0" smtClean="0"/>
              <a:t>5</a:t>
            </a:r>
            <a:r>
              <a:rPr lang="zh-CN" altLang="zh-CN" sz="1600" b="1" dirty="0" smtClean="0"/>
              <a:t>个</a:t>
            </a:r>
            <a:r>
              <a:rPr lang="zh-CN" altLang="zh-CN" sz="1600" b="1" dirty="0" smtClean="0">
                <a:solidFill>
                  <a:srgbClr val="4037F9"/>
                </a:solidFill>
              </a:rPr>
              <a:t>数据项</a:t>
            </a:r>
            <a:r>
              <a:rPr lang="zh-CN" altLang="zh-CN" sz="1600" b="1" dirty="0" smtClean="0"/>
              <a:t>组成。</a:t>
            </a:r>
            <a:endParaRPr lang="zh-CN" altLang="zh-CN" sz="1600" b="1" dirty="0"/>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1.3 </a:t>
            </a:r>
            <a:r>
              <a:rPr lang="zh-CN" altLang="en-US" sz="2400" b="1" dirty="0" smtClean="0">
                <a:solidFill>
                  <a:schemeClr val="bg1"/>
                </a:solidFill>
                <a:latin typeface="微软雅黑" panose="020B0503020204020204" pitchFamily="34" charset="-122"/>
                <a:ea typeface="微软雅黑" panose="020B0503020204020204" pitchFamily="34" charset="-122"/>
              </a:rPr>
              <a:t>数据结构的研究内容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95397"/>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28002" name="Picture 3"/>
          <p:cNvPicPr>
            <a:picLocks noChangeAspect="1" noChangeArrowheads="1"/>
          </p:cNvPicPr>
          <p:nvPr/>
        </p:nvPicPr>
        <p:blipFill>
          <a:blip r:embed="rId3" cstate="print"/>
          <a:srcRect/>
          <a:stretch>
            <a:fillRect/>
          </a:stretch>
        </p:blipFill>
        <p:spPr bwMode="auto">
          <a:xfrm>
            <a:off x="1779108" y="993912"/>
            <a:ext cx="5033199" cy="3001617"/>
          </a:xfrm>
          <a:prstGeom prst="rect">
            <a:avLst/>
          </a:prstGeom>
          <a:noFill/>
          <a:ln w="9525">
            <a:noFill/>
            <a:miter lim="800000"/>
            <a:headEnd/>
            <a:tailEnd/>
          </a:ln>
        </p:spPr>
      </p:pic>
      <p:sp>
        <p:nvSpPr>
          <p:cNvPr id="69" name="矩形 68"/>
          <p:cNvSpPr/>
          <p:nvPr/>
        </p:nvSpPr>
        <p:spPr>
          <a:xfrm>
            <a:off x="1769171" y="4176150"/>
            <a:ext cx="6211957" cy="1449628"/>
          </a:xfrm>
          <a:prstGeom prst="rect">
            <a:avLst/>
          </a:prstGeom>
        </p:spPr>
        <p:txBody>
          <a:bodyPr wrap="square">
            <a:spAutoFit/>
          </a:bodyPr>
          <a:lstStyle/>
          <a:p>
            <a:pPr>
              <a:lnSpc>
                <a:spcPct val="150000"/>
              </a:lnSpc>
              <a:spcBef>
                <a:spcPct val="20000"/>
              </a:spcBef>
              <a:buClr>
                <a:srgbClr val="1FAECD"/>
              </a:buClr>
              <a:buFont typeface="Arial" pitchFamily="34" charset="0"/>
              <a:buChar char="•"/>
            </a:pPr>
            <a:r>
              <a:rPr lang="zh-CN" altLang="zh-CN" dirty="0" smtClean="0">
                <a:solidFill>
                  <a:srgbClr val="FF0000"/>
                </a:solidFill>
                <a:latin typeface="微软雅黑" pitchFamily="34" charset="-122"/>
                <a:ea typeface="微软雅黑" pitchFamily="34" charset="-122"/>
              </a:rPr>
              <a:t>逻辑结构</a:t>
            </a:r>
            <a:r>
              <a:rPr lang="en-US" altLang="zh-CN" dirty="0" smtClean="0">
                <a:solidFill>
                  <a:srgbClr val="FF0000"/>
                </a:solidFill>
                <a:latin typeface="微软雅黑" pitchFamily="34" charset="-122"/>
                <a:ea typeface="微软雅黑" pitchFamily="34" charset="-122"/>
              </a:rPr>
              <a:t>:</a:t>
            </a:r>
            <a:r>
              <a:rPr lang="zh-CN" altLang="zh-CN" dirty="0" smtClean="0">
                <a:latin typeface="微软雅黑" pitchFamily="34" charset="-122"/>
                <a:ea typeface="微软雅黑" pitchFamily="34" charset="-122"/>
              </a:rPr>
              <a:t>数据元素之间的逻辑关系</a:t>
            </a:r>
            <a:r>
              <a:rPr lang="zh-CN" altLang="en-US" dirty="0" smtClean="0">
                <a:latin typeface="微软雅黑" pitchFamily="34" charset="-122"/>
                <a:ea typeface="微软雅黑" pitchFamily="34" charset="-122"/>
              </a:rPr>
              <a:t>。</a:t>
            </a:r>
            <a:endParaRPr lang="zh-CN" altLang="zh-CN" dirty="0" smtClean="0">
              <a:latin typeface="微软雅黑" pitchFamily="34" charset="-122"/>
              <a:ea typeface="微软雅黑" pitchFamily="34" charset="-122"/>
            </a:endParaRPr>
          </a:p>
          <a:p>
            <a:pPr>
              <a:lnSpc>
                <a:spcPct val="150000"/>
              </a:lnSpc>
              <a:spcBef>
                <a:spcPct val="20000"/>
              </a:spcBef>
              <a:buClr>
                <a:srgbClr val="1FAECD"/>
              </a:buClr>
              <a:buFont typeface="Arial" pitchFamily="34" charset="0"/>
              <a:buChar char="•"/>
            </a:pPr>
            <a:r>
              <a:rPr lang="zh-CN" altLang="zh-CN" dirty="0" smtClean="0">
                <a:solidFill>
                  <a:srgbClr val="FF0000"/>
                </a:solidFill>
                <a:latin typeface="微软雅黑" pitchFamily="34" charset="-122"/>
                <a:ea typeface="微软雅黑" pitchFamily="34" charset="-122"/>
              </a:rPr>
              <a:t>存储结构</a:t>
            </a:r>
            <a:r>
              <a:rPr lang="en-US" altLang="zh-CN" dirty="0" smtClean="0">
                <a:solidFill>
                  <a:srgbClr val="FF0000"/>
                </a:solidFill>
                <a:latin typeface="微软雅黑" pitchFamily="34" charset="-122"/>
                <a:ea typeface="微软雅黑" pitchFamily="34" charset="-122"/>
              </a:rPr>
              <a:t>:</a:t>
            </a:r>
            <a:r>
              <a:rPr lang="zh-CN" altLang="zh-CN" dirty="0" smtClean="0">
                <a:latin typeface="微软雅黑" pitchFamily="34" charset="-122"/>
                <a:ea typeface="微软雅黑" pitchFamily="34" charset="-122"/>
              </a:rPr>
              <a:t>数据元素及其关系在计算机存储器内的表示</a:t>
            </a:r>
            <a:r>
              <a:rPr lang="zh-CN" altLang="en-US" dirty="0" smtClean="0">
                <a:latin typeface="微软雅黑" pitchFamily="34" charset="-122"/>
                <a:ea typeface="微软雅黑" pitchFamily="34" charset="-122"/>
              </a:rPr>
              <a:t>。</a:t>
            </a:r>
            <a:endParaRPr lang="zh-CN" altLang="zh-CN" dirty="0" smtClean="0">
              <a:latin typeface="微软雅黑" pitchFamily="34" charset="-122"/>
              <a:ea typeface="微软雅黑" pitchFamily="34" charset="-122"/>
            </a:endParaRPr>
          </a:p>
          <a:p>
            <a:pPr>
              <a:lnSpc>
                <a:spcPct val="150000"/>
              </a:lnSpc>
              <a:spcBef>
                <a:spcPct val="20000"/>
              </a:spcBef>
              <a:buClr>
                <a:srgbClr val="1FAECD"/>
              </a:buClr>
              <a:buFont typeface="Arial" pitchFamily="34" charset="0"/>
              <a:buChar char="•"/>
            </a:pPr>
            <a:r>
              <a:rPr lang="zh-CN" altLang="zh-CN" dirty="0" smtClean="0">
                <a:solidFill>
                  <a:srgbClr val="FF0000"/>
                </a:solidFill>
                <a:latin typeface="微软雅黑" pitchFamily="34" charset="-122"/>
                <a:ea typeface="微软雅黑" pitchFamily="34" charset="-122"/>
              </a:rPr>
              <a:t>数据的运算</a:t>
            </a:r>
            <a:r>
              <a:rPr lang="zh-CN" altLang="en-US" dirty="0" smtClean="0">
                <a:solidFill>
                  <a:srgbClr val="FF0000"/>
                </a:solidFill>
                <a:latin typeface="微软雅黑" pitchFamily="34" charset="-122"/>
                <a:ea typeface="微软雅黑" pitchFamily="34" charset="-122"/>
              </a:rPr>
              <a:t>:</a:t>
            </a:r>
            <a:r>
              <a:rPr lang="zh-CN" altLang="zh-CN" dirty="0" smtClean="0">
                <a:latin typeface="微软雅黑" pitchFamily="34" charset="-122"/>
                <a:ea typeface="微软雅黑" pitchFamily="34" charset="-122"/>
              </a:rPr>
              <a:t>即对数据施加的操作。</a:t>
            </a:r>
            <a:endParaRPr lang="zh-CN" altLang="zh-CN"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1936</Words>
  <Application>Microsoft Office PowerPoint</Application>
  <PresentationFormat>全屏显示(4:3)</PresentationFormat>
  <Paragraphs>196</Paragraphs>
  <Slides>23</Slides>
  <Notes>23</Notes>
  <HiddenSlides>0</HiddenSlides>
  <MMClips>0</MMClips>
  <ScaleCrop>false</ScaleCrop>
  <HeadingPairs>
    <vt:vector size="4" baseType="variant">
      <vt:variant>
        <vt:lpstr>主题</vt:lpstr>
      </vt:variant>
      <vt:variant>
        <vt:i4>4</vt:i4>
      </vt:variant>
      <vt:variant>
        <vt:lpstr>幻灯片标题</vt:lpstr>
      </vt:variant>
      <vt:variant>
        <vt:i4>23</vt:i4>
      </vt:variant>
    </vt:vector>
  </HeadingPairs>
  <TitlesOfParts>
    <vt:vector size="27" baseType="lpstr">
      <vt:lpstr>Office 主题</vt:lpstr>
      <vt:lpstr>29_Office 主题</vt:lpstr>
      <vt:lpstr>38_Office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1</cp:revision>
  <dcterms:created xsi:type="dcterms:W3CDTF">2017-05-09T00:33:01Z</dcterms:created>
  <dcterms:modified xsi:type="dcterms:W3CDTF">2017-07-10T10:06:34Z</dcterms:modified>
</cp:coreProperties>
</file>