
<file path=[Content_Types].xml><?xml version="1.0" encoding="utf-8"?>
<Types xmlns="http://schemas.openxmlformats.org/package/2006/content-types">
  <Default Extension="jpeg" ContentType="image/jpe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08" r:id="rId3"/>
    <p:sldId id="287" r:id="rId4"/>
    <p:sldId id="279" r:id="rId5"/>
    <p:sldId id="312" r:id="rId6"/>
    <p:sldId id="313" r:id="rId7"/>
    <p:sldId id="314" r:id="rId8"/>
    <p:sldId id="315" r:id="rId9"/>
    <p:sldId id="316" r:id="rId10"/>
    <p:sldId id="317" r:id="rId11"/>
    <p:sldId id="318" r:id="rId12"/>
    <p:sldId id="319" r:id="rId13"/>
    <p:sldId id="320" r:id="rId14"/>
    <p:sldId id="321" r:id="rId15"/>
    <p:sldId id="322" r:id="rId16"/>
    <p:sldId id="323" r:id="rId17"/>
    <p:sldId id="324" r:id="rId18"/>
    <p:sldId id="325" r:id="rId19"/>
    <p:sldId id="326" r:id="rId20"/>
    <p:sldId id="327" r:id="rId21"/>
    <p:sldId id="328" r:id="rId22"/>
    <p:sldId id="329" r:id="rId23"/>
    <p:sldId id="330" r:id="rId24"/>
    <p:sldId id="331" r:id="rId25"/>
    <p:sldId id="332" r:id="rId26"/>
    <p:sldId id="333" r:id="rId27"/>
    <p:sldId id="334" r:id="rId28"/>
    <p:sldId id="335" r:id="rId29"/>
    <p:sldId id="336" r:id="rId30"/>
    <p:sldId id="337" r:id="rId31"/>
    <p:sldId id="338" r:id="rId32"/>
    <p:sldId id="339" r:id="rId33"/>
    <p:sldId id="340" r:id="rId34"/>
    <p:sldId id="341" r:id="rId35"/>
    <p:sldId id="342" r:id="rId36"/>
    <p:sldId id="343" r:id="rId37"/>
    <p:sldId id="344" r:id="rId38"/>
    <p:sldId id="345" r:id="rId39"/>
    <p:sldId id="346" r:id="rId40"/>
    <p:sldId id="347" r:id="rId41"/>
    <p:sldId id="348" r:id="rId42"/>
    <p:sldId id="349" r:id="rId43"/>
    <p:sldId id="350" r:id="rId44"/>
    <p:sldId id="351" r:id="rId45"/>
    <p:sldId id="352" r:id="rId46"/>
    <p:sldId id="353" r:id="rId47"/>
    <p:sldId id="355" r:id="rId48"/>
    <p:sldId id="356" r:id="rId49"/>
    <p:sldId id="357" r:id="rId50"/>
  </p:sldIdLst>
  <p:sldSz cx="9144000" cy="5143500"/>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13"/>
    <p:restoredTop sz="99419"/>
  </p:normalViewPr>
  <p:slideViewPr>
    <p:cSldViewPr showGuides="1">
      <p:cViewPr varScale="1">
        <p:scale>
          <a:sx n="88" d="100"/>
          <a:sy n="88" d="100"/>
        </p:scale>
        <p:origin x="-648" y="-64"/>
      </p:cViewPr>
      <p:guideLst>
        <p:guide orient="horz" pos="1638"/>
        <p:guide pos="2880"/>
      </p:guideLst>
    </p:cSldViewPr>
  </p:slideViewPr>
  <p:notesTextViewPr>
    <p:cViewPr>
      <p:scale>
        <a:sx n="100" d="100"/>
        <a:sy n="100" d="100"/>
      </p:scale>
      <p:origin x="0" y="0"/>
    </p:cViewPr>
  </p:notesTextViewPr>
  <p:sorterViewPr showFormatting="0">
    <p:cViewPr>
      <p:scale>
        <a:sx n="150" d="100"/>
        <a:sy n="150" d="100"/>
      </p:scale>
      <p:origin x="0" y="576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5" name="Picture 3"/>
          <p:cNvPicPr>
            <a:picLocks noChangeAspect="1"/>
          </p:cNvPicPr>
          <p:nvPr userDrawn="1"/>
        </p:nvPicPr>
        <p:blipFill>
          <a:blip r:embed="rId2"/>
          <a:srcRect r="-2"/>
          <a:stretch>
            <a:fillRect/>
          </a:stretch>
        </p:blipFill>
        <p:spPr>
          <a:xfrm>
            <a:off x="120650" y="90488"/>
            <a:ext cx="1982788" cy="1962150"/>
          </a:xfrm>
          <a:prstGeom prst="rect">
            <a:avLst/>
          </a:prstGeom>
          <a:noFill/>
          <a:ln w="9525">
            <a:noFill/>
          </a:ln>
        </p:spPr>
      </p:pic>
      <p:pic>
        <p:nvPicPr>
          <p:cNvPr id="2051" name="Picture 2" descr="C:\Users\Thinkpad\Desktop\7.png"/>
          <p:cNvPicPr>
            <a:picLocks noChangeAspect="1"/>
          </p:cNvPicPr>
          <p:nvPr userDrawn="1"/>
        </p:nvPicPr>
        <p:blipFill>
          <a:blip r:embed="rId3"/>
          <a:stretch>
            <a:fillRect/>
          </a:stretch>
        </p:blipFill>
        <p:spPr>
          <a:xfrm>
            <a:off x="0" y="0"/>
            <a:ext cx="9144000" cy="5145088"/>
          </a:xfrm>
          <a:prstGeom prst="rect">
            <a:avLst/>
          </a:prstGeom>
          <a:noFill/>
          <a:ln w="9525">
            <a:noFill/>
          </a:ln>
        </p:spPr>
      </p:pic>
      <p:sp>
        <p:nvSpPr>
          <p:cNvPr id="4"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4"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47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4"/>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5"/>
          <p:cNvSpPr>
            <a:spLocks noGrp="1"/>
          </p:cNvSpPr>
          <p:nvPr>
            <p:ph type="sldNum" sz="quarter" idx="4"/>
          </p:nvPr>
        </p:nvSpPr>
        <p:spPr>
          <a:xfrm>
            <a:off x="6553200" y="4767263"/>
            <a:ext cx="2133600" cy="274638"/>
          </a:xfrm>
          <a:prstGeom prst="rect">
            <a:avLst/>
          </a:prstGeom>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chOff x="0" y="0"/>
          <a:chExt cx="0" cy="0"/>
        </a:xfrm>
      </p:grpSpPr>
      <p:sp>
        <p:nvSpPr>
          <p:cNvPr id="4"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4"/>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5"/>
          <p:cNvSpPr>
            <a:spLocks noGrp="1"/>
          </p:cNvSpPr>
          <p:nvPr>
            <p:ph type="sldNum" sz="quarter" idx="4"/>
          </p:nvPr>
        </p:nvSpPr>
        <p:spPr>
          <a:xfrm>
            <a:off x="6553200" y="4767263"/>
            <a:ext cx="2133600" cy="274638"/>
          </a:xfrm>
          <a:prstGeom prst="rect">
            <a:avLst/>
          </a:prstGeom>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pic>
        <p:nvPicPr>
          <p:cNvPr id="5" name="Picture 6" descr="F:\360安全浏览器下载\水墨\1402\09.png"/>
          <p:cNvPicPr>
            <a:picLocks noChangeAspect="1"/>
          </p:cNvPicPr>
          <p:nvPr userDrawn="1"/>
        </p:nvPicPr>
        <p:blipFill>
          <a:blip r:embed="rId2"/>
          <a:stretch>
            <a:fillRect/>
          </a:stretch>
        </p:blipFill>
        <p:spPr>
          <a:xfrm>
            <a:off x="107950" y="50800"/>
            <a:ext cx="744538" cy="792163"/>
          </a:xfrm>
          <a:prstGeom prst="rect">
            <a:avLst/>
          </a:prstGeom>
          <a:noFill/>
          <a:ln w="9525">
            <a:noFill/>
          </a:ln>
        </p:spPr>
      </p:pic>
      <p:cxnSp>
        <p:nvCxnSpPr>
          <p:cNvPr id="6" name="直接连接符 5"/>
          <p:cNvCxnSpPr/>
          <p:nvPr/>
        </p:nvCxnSpPr>
        <p:spPr>
          <a:xfrm>
            <a:off x="539750" y="700088"/>
            <a:ext cx="8424863" cy="0"/>
          </a:xfrm>
          <a:prstGeom prst="line">
            <a:avLst/>
          </a:prstGeom>
        </p:spPr>
        <p:style>
          <a:lnRef idx="1">
            <a:schemeClr val="dk1"/>
          </a:lnRef>
          <a:fillRef idx="0">
            <a:schemeClr val="dk1"/>
          </a:fillRef>
          <a:effectRef idx="0">
            <a:schemeClr val="dk1"/>
          </a:effectRef>
          <a:fontRef idx="minor">
            <a:schemeClr val="tx1"/>
          </a:fontRef>
        </p:style>
      </p:cxnSp>
      <p:cxnSp>
        <p:nvCxnSpPr>
          <p:cNvPr id="7" name="直接连接符 6"/>
          <p:cNvCxnSpPr/>
          <p:nvPr/>
        </p:nvCxnSpPr>
        <p:spPr>
          <a:xfrm>
            <a:off x="481013" y="771525"/>
            <a:ext cx="8483600" cy="0"/>
          </a:xfrm>
          <a:prstGeom prst="line">
            <a:avLst/>
          </a:prstGeom>
        </p:spPr>
        <p:style>
          <a:lnRef idx="2">
            <a:schemeClr val="accent2"/>
          </a:lnRef>
          <a:fillRef idx="0">
            <a:schemeClr val="accent2"/>
          </a:fillRef>
          <a:effectRef idx="1">
            <a:schemeClr val="accent2"/>
          </a:effectRef>
          <a:fontRef idx="minor">
            <a:schemeClr val="tx1"/>
          </a:fontRef>
        </p:style>
      </p:cxnSp>
      <p:sp>
        <p:nvSpPr>
          <p:cNvPr id="8" name="TextBox 7"/>
          <p:cNvSpPr txBox="1"/>
          <p:nvPr/>
        </p:nvSpPr>
        <p:spPr>
          <a:xfrm>
            <a:off x="1116013" y="339725"/>
            <a:ext cx="1943100" cy="369888"/>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家具结构设计</a:t>
            </a: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075" name="Picture 2" descr="C:\Users\Thinkpad\Desktop\7.png"/>
          <p:cNvPicPr>
            <a:picLocks noChangeAspect="1"/>
          </p:cNvPicPr>
          <p:nvPr userDrawn="1"/>
        </p:nvPicPr>
        <p:blipFill>
          <a:blip r:embed="rId3"/>
          <a:stretch>
            <a:fillRect/>
          </a:stretch>
        </p:blipFill>
        <p:spPr>
          <a:xfrm>
            <a:off x="0" y="-1587"/>
            <a:ext cx="9144000" cy="5145087"/>
          </a:xfrm>
          <a:prstGeom prst="rect">
            <a:avLst/>
          </a:prstGeom>
          <a:noFill/>
          <a:ln w="9525">
            <a:noFill/>
          </a:ln>
        </p:spPr>
      </p:pic>
      <p:sp>
        <p:nvSpPr>
          <p:cNvPr id="4"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strVal val="#ppt_w*0.70"/>
                                          </p:val>
                                        </p:tav>
                                        <p:tav tm="100000">
                                          <p:val>
                                            <p:strVal val="#ppt_w"/>
                                          </p:val>
                                        </p:tav>
                                      </p:tavLst>
                                    </p:anim>
                                    <p:anim calcmode="lin" valueType="num">
                                      <p:cBhvr>
                                        <p:cTn id="12" dur="1000" fill="hold"/>
                                        <p:tgtEl>
                                          <p:spTgt spid="5"/>
                                        </p:tgtEl>
                                        <p:attrNameLst>
                                          <p:attrName>ppt_h</p:attrName>
                                        </p:attrNameLst>
                                      </p:cBhvr>
                                      <p:tavLst>
                                        <p:tav tm="0">
                                          <p:val>
                                            <p:strVal val="#ppt_h"/>
                                          </p:val>
                                        </p:tav>
                                        <p:tav tm="100000">
                                          <p:val>
                                            <p:strVal val="#ppt_h"/>
                                          </p:val>
                                        </p:tav>
                                      </p:tavLst>
                                    </p:anim>
                                    <p:animEffect transition="in" filter="fade">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4"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722313" y="3305176"/>
            <a:ext cx="7772400" cy="1021557"/>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4"/>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5"/>
          <p:cNvSpPr>
            <a:spLocks noGrp="1"/>
          </p:cNvSpPr>
          <p:nvPr>
            <p:ph type="sldNum" sz="quarter" idx="4"/>
          </p:nvPr>
        </p:nvSpPr>
        <p:spPr>
          <a:xfrm>
            <a:off x="6553200" y="4767263"/>
            <a:ext cx="2133600" cy="274638"/>
          </a:xfrm>
          <a:prstGeom prst="rect">
            <a:avLst/>
          </a:prstGeom>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5"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4"/>
          <p:cNvSpPr>
            <a:spLocks noGrp="1"/>
          </p:cNvSpPr>
          <p:nvPr>
            <p:ph type="dt" sz="half" idx="1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页脚占位符 5"/>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灯片编号占位符 6"/>
          <p:cNvSpPr>
            <a:spLocks noGrp="1"/>
          </p:cNvSpPr>
          <p:nvPr>
            <p:ph type="sldNum" sz="quarter" idx="4"/>
          </p:nvPr>
        </p:nvSpPr>
        <p:spPr>
          <a:xfrm>
            <a:off x="6553200" y="4767263"/>
            <a:ext cx="2133600" cy="274638"/>
          </a:xfrm>
          <a:prstGeom prst="rect">
            <a:avLst/>
          </a:prstGeom>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7"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7"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8" name="日期占位符 6"/>
          <p:cNvSpPr>
            <a:spLocks noGrp="1"/>
          </p:cNvSpPr>
          <p:nvPr>
            <p:ph type="dt" sz="half" idx="1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9" name="页脚占位符 7"/>
          <p:cNvSpPr>
            <a:spLocks noGrp="1"/>
          </p:cNvSpPr>
          <p:nvPr>
            <p:ph type="ftr" sz="quarter" idx="1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 name="灯片编号占位符 8"/>
          <p:cNvSpPr>
            <a:spLocks noGrp="1"/>
          </p:cNvSpPr>
          <p:nvPr>
            <p:ph type="sldNum" sz="quarter" idx="14"/>
          </p:nvPr>
        </p:nvSpPr>
        <p:spPr>
          <a:xfrm>
            <a:off x="6553200" y="4767263"/>
            <a:ext cx="2133600" cy="274638"/>
          </a:xfrm>
          <a:prstGeom prst="rect">
            <a:avLst/>
          </a:prstGeom>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3"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4" name="日期占位符 2"/>
          <p:cNvSpPr>
            <a:spLocks noGrp="1"/>
          </p:cNvSpPr>
          <p:nvPr>
            <p:ph type="dt" sz="half" idx="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 name="页脚占位符 3"/>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4"/>
          <p:cNvSpPr>
            <a:spLocks noGrp="1"/>
          </p:cNvSpPr>
          <p:nvPr>
            <p:ph type="sldNum" sz="quarter" idx="4"/>
          </p:nvPr>
        </p:nvSpPr>
        <p:spPr>
          <a:xfrm>
            <a:off x="6553200" y="4767263"/>
            <a:ext cx="2133600" cy="274638"/>
          </a:xfrm>
          <a:prstGeom prst="rect">
            <a:avLst/>
          </a:prstGeom>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3"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4" name="日期占位符 1"/>
          <p:cNvSpPr>
            <a:spLocks noGrp="1"/>
          </p:cNvSpPr>
          <p:nvPr>
            <p:ph type="dt" sz="half" idx="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 name="页脚占位符 2"/>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3"/>
          <p:cNvSpPr>
            <a:spLocks noGrp="1"/>
          </p:cNvSpPr>
          <p:nvPr>
            <p:ph type="sldNum" sz="quarter" idx="4"/>
          </p:nvPr>
        </p:nvSpPr>
        <p:spPr>
          <a:xfrm>
            <a:off x="6553200" y="4767263"/>
            <a:ext cx="2133600" cy="274638"/>
          </a:xfrm>
          <a:prstGeom prst="rect">
            <a:avLst/>
          </a:prstGeom>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5"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457202" y="204788"/>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6" name="日期占位符 4"/>
          <p:cNvSpPr>
            <a:spLocks noGrp="1"/>
          </p:cNvSpPr>
          <p:nvPr>
            <p:ph type="dt" sz="half" idx="1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页脚占位符 5"/>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灯片编号占位符 6"/>
          <p:cNvSpPr>
            <a:spLocks noGrp="1"/>
          </p:cNvSpPr>
          <p:nvPr>
            <p:ph type="sldNum" sz="quarter" idx="4"/>
          </p:nvPr>
        </p:nvSpPr>
        <p:spPr>
          <a:xfrm>
            <a:off x="6553200" y="4767263"/>
            <a:ext cx="2133600" cy="274638"/>
          </a:xfrm>
          <a:prstGeom prst="rect">
            <a:avLst/>
          </a:prstGeom>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5"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4"/>
            <a:ext cx="5486400" cy="603646"/>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6" name="日期占位符 4"/>
          <p:cNvSpPr>
            <a:spLocks noGrp="1"/>
          </p:cNvSpPr>
          <p:nvPr>
            <p:ph type="dt" sz="half" idx="1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页脚占位符 5"/>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灯片编号占位符 6"/>
          <p:cNvSpPr>
            <a:spLocks noGrp="1"/>
          </p:cNvSpPr>
          <p:nvPr>
            <p:ph type="sldNum" sz="quarter" idx="4"/>
          </p:nvPr>
        </p:nvSpPr>
        <p:spPr>
          <a:xfrm>
            <a:off x="6553200" y="4767263"/>
            <a:ext cx="2133600" cy="274638"/>
          </a:xfrm>
          <a:prstGeom prst="rect">
            <a:avLst/>
          </a:prstGeom>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11.png"/><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0" Type="http://schemas.openxmlformats.org/officeDocument/2006/relationships/slideLayout" Target="../slideLayouts/slideLayout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1.jpeg"/><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image" Target="../media/image2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wmf"/></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wmf"/></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wmf"/></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wmf"/></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8.png"/><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image" Target="../media/image16.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0.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1.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6.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9.jpeg"/><Relationship Id="rId1" Type="http://schemas.openxmlformats.org/officeDocument/2006/relationships/image" Target="../media/image58.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1.jpeg"/><Relationship Id="rId1" Type="http://schemas.openxmlformats.org/officeDocument/2006/relationships/image" Target="../media/image60.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2.jpe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4.jpeg"/><Relationship Id="rId1" Type="http://schemas.openxmlformats.org/officeDocument/2006/relationships/image" Target="../media/image63.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image" Target="../media/image2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Rectangle 4"/>
          <p:cNvSpPr txBox="1"/>
          <p:nvPr/>
        </p:nvSpPr>
        <p:spPr>
          <a:xfrm>
            <a:off x="-6350" y="5326063"/>
            <a:ext cx="9150350" cy="271462"/>
          </a:xfrm>
          <a:prstGeom prst="rect">
            <a:avLst/>
          </a:prstGeom>
          <a:noFill/>
          <a:ln w="9525">
            <a:noFill/>
          </a:ln>
        </p:spPr>
        <p:txBody>
          <a:bodyPr lIns="51408" tIns="25704" rIns="51408" bIns="25704" anchor="ctr"/>
          <a:p>
            <a:pPr lvl="0" eaLnBrk="1" hangingPunct="1"/>
            <a:endParaRPr lang="zh-CN" altLang="zh-CN" sz="2000" b="1" dirty="0">
              <a:solidFill>
                <a:srgbClr val="FF0000"/>
              </a:solidFill>
              <a:latin typeface="微软雅黑" panose="020B0503020204020204" pitchFamily="34" charset="-122"/>
              <a:ea typeface="微软雅黑" panose="020B0503020204020204" pitchFamily="34" charset="-122"/>
            </a:endParaRPr>
          </a:p>
        </p:txBody>
      </p:sp>
      <p:pic>
        <p:nvPicPr>
          <p:cNvPr id="10" name="Picture 5" descr="C:\Users\Thinkpad\Desktop\3.png"/>
          <p:cNvPicPr>
            <a:picLocks noChangeAspect="1"/>
          </p:cNvPicPr>
          <p:nvPr/>
        </p:nvPicPr>
        <p:blipFill>
          <a:blip r:embed="rId1"/>
          <a:stretch>
            <a:fillRect/>
          </a:stretch>
        </p:blipFill>
        <p:spPr>
          <a:xfrm>
            <a:off x="107950" y="2643188"/>
            <a:ext cx="9144000" cy="2536825"/>
          </a:xfrm>
          <a:prstGeom prst="rect">
            <a:avLst/>
          </a:prstGeom>
          <a:noFill/>
          <a:ln w="9525">
            <a:noFill/>
          </a:ln>
        </p:spPr>
      </p:pic>
      <p:pic>
        <p:nvPicPr>
          <p:cNvPr id="12" name="Picture 18" descr="C:\Users\Thinkpad\Desktop\新建文件夹 (3)\t_0000s_0002_图层-40.png"/>
          <p:cNvPicPr>
            <a:picLocks noChangeAspect="1"/>
          </p:cNvPicPr>
          <p:nvPr/>
        </p:nvPicPr>
        <p:blipFill>
          <a:blip r:embed="rId2"/>
          <a:stretch>
            <a:fillRect/>
          </a:stretch>
        </p:blipFill>
        <p:spPr>
          <a:xfrm>
            <a:off x="3467100" y="1760538"/>
            <a:ext cx="768350" cy="309562"/>
          </a:xfrm>
          <a:prstGeom prst="rect">
            <a:avLst/>
          </a:prstGeom>
          <a:noFill/>
          <a:ln w="9525">
            <a:noFill/>
          </a:ln>
        </p:spPr>
      </p:pic>
      <p:pic>
        <p:nvPicPr>
          <p:cNvPr id="18" name="Picture 12" descr="C:\Users\Thinkpad\Desktop\新建文件夹 (3)\-_0000s_0010_10.png"/>
          <p:cNvPicPr>
            <a:picLocks noChangeAspect="1"/>
          </p:cNvPicPr>
          <p:nvPr/>
        </p:nvPicPr>
        <p:blipFill>
          <a:blip r:embed="rId3"/>
          <a:stretch>
            <a:fillRect/>
          </a:stretch>
        </p:blipFill>
        <p:spPr>
          <a:xfrm rot="166619">
            <a:off x="4811713" y="1173163"/>
            <a:ext cx="327025" cy="958850"/>
          </a:xfrm>
          <a:prstGeom prst="rect">
            <a:avLst/>
          </a:prstGeom>
          <a:noFill/>
          <a:ln w="9525">
            <a:noFill/>
          </a:ln>
        </p:spPr>
      </p:pic>
      <p:pic>
        <p:nvPicPr>
          <p:cNvPr id="19" name="Picture 13" descr="C:\Users\Thinkpad\Desktop\新建文件夹 (3)\-_0000s_0011_11.png"/>
          <p:cNvPicPr>
            <a:picLocks noChangeAspect="1"/>
          </p:cNvPicPr>
          <p:nvPr/>
        </p:nvPicPr>
        <p:blipFill>
          <a:blip r:embed="rId4"/>
          <a:stretch>
            <a:fillRect/>
          </a:stretch>
        </p:blipFill>
        <p:spPr>
          <a:xfrm>
            <a:off x="5197475" y="1287463"/>
            <a:ext cx="738188" cy="293687"/>
          </a:xfrm>
          <a:prstGeom prst="rect">
            <a:avLst/>
          </a:prstGeom>
          <a:noFill/>
          <a:ln w="9525">
            <a:noFill/>
          </a:ln>
        </p:spPr>
      </p:pic>
      <p:pic>
        <p:nvPicPr>
          <p:cNvPr id="20" name="Picture 14" descr="C:\Users\Thinkpad\Desktop\新建文件夹 (3)\-_0000s_0012_12.png"/>
          <p:cNvPicPr>
            <a:picLocks noChangeAspect="1"/>
          </p:cNvPicPr>
          <p:nvPr/>
        </p:nvPicPr>
        <p:blipFill>
          <a:blip r:embed="rId5"/>
          <a:stretch>
            <a:fillRect/>
          </a:stretch>
        </p:blipFill>
        <p:spPr>
          <a:xfrm rot="1618562" flipH="1">
            <a:off x="5410200" y="1249363"/>
            <a:ext cx="346075" cy="1017587"/>
          </a:xfrm>
          <a:prstGeom prst="rect">
            <a:avLst/>
          </a:prstGeom>
          <a:noFill/>
          <a:ln w="9525">
            <a:noFill/>
          </a:ln>
        </p:spPr>
      </p:pic>
      <p:pic>
        <p:nvPicPr>
          <p:cNvPr id="22" name="Picture 16" descr="C:\Users\Thinkpad\Desktop\新建文件夹 (3)\t_0000s_0000_图层-38.png"/>
          <p:cNvPicPr>
            <a:picLocks noChangeAspect="1"/>
          </p:cNvPicPr>
          <p:nvPr/>
        </p:nvPicPr>
        <p:blipFill>
          <a:blip r:embed="rId6"/>
          <a:stretch>
            <a:fillRect/>
          </a:stretch>
        </p:blipFill>
        <p:spPr>
          <a:xfrm>
            <a:off x="3478213" y="1327150"/>
            <a:ext cx="363537" cy="508000"/>
          </a:xfrm>
          <a:prstGeom prst="rect">
            <a:avLst/>
          </a:prstGeom>
          <a:noFill/>
          <a:ln w="9525">
            <a:noFill/>
          </a:ln>
        </p:spPr>
      </p:pic>
      <p:pic>
        <p:nvPicPr>
          <p:cNvPr id="23" name="Picture 3" descr="C:\Users\Thinkpad\Desktop\新建文件夹 (3)\yyyyyy_0000s_0000_组-5-副本.png"/>
          <p:cNvPicPr>
            <a:picLocks noChangeAspect="1"/>
          </p:cNvPicPr>
          <p:nvPr/>
        </p:nvPicPr>
        <p:blipFill>
          <a:blip r:embed="rId7"/>
          <a:stretch>
            <a:fillRect/>
          </a:stretch>
        </p:blipFill>
        <p:spPr>
          <a:xfrm rot="-4190863">
            <a:off x="4056063" y="1298575"/>
            <a:ext cx="676275" cy="674688"/>
          </a:xfrm>
          <a:prstGeom prst="rect">
            <a:avLst/>
          </a:prstGeom>
          <a:noFill/>
          <a:ln w="9525">
            <a:noFill/>
          </a:ln>
        </p:spPr>
      </p:pic>
      <p:sp>
        <p:nvSpPr>
          <p:cNvPr id="24" name="Text Box 13"/>
          <p:cNvSpPr txBox="1"/>
          <p:nvPr/>
        </p:nvSpPr>
        <p:spPr>
          <a:xfrm>
            <a:off x="2260600" y="2289810"/>
            <a:ext cx="5955030" cy="944880"/>
          </a:xfrm>
          <a:prstGeom prst="rect">
            <a:avLst/>
          </a:prstGeom>
          <a:noFill/>
          <a:ln w="9525">
            <a:noFill/>
          </a:ln>
        </p:spPr>
        <p:txBody>
          <a:bodyPr wrap="square" lIns="91448" tIns="45724" rIns="91448" bIns="45724">
            <a:spAutoFit/>
          </a:bodyPr>
          <a:p>
            <a:pPr lvl="0" algn="ctr" eaLnBrk="1" hangingPunct="1"/>
            <a:r>
              <a:rPr lang="en-US" altLang="zh-CN" sz="2800" dirty="0">
                <a:solidFill>
                  <a:schemeClr val="tx1"/>
                </a:solidFill>
                <a:effectLst>
                  <a:outerShdw blurRad="38100" dist="19050" dir="2700000" algn="tl" rotWithShape="0">
                    <a:schemeClr val="dk1">
                      <a:alpha val="40000"/>
                    </a:schemeClr>
                  </a:outerShdw>
                </a:effectLst>
                <a:latin typeface="汉仪行楷简"/>
                <a:ea typeface="汉仪行楷简"/>
              </a:rPr>
              <a:t>第七章</a:t>
            </a:r>
            <a:endParaRPr lang="en-US" altLang="zh-CN" sz="2800" dirty="0">
              <a:solidFill>
                <a:schemeClr val="tx1"/>
              </a:solidFill>
              <a:effectLst>
                <a:outerShdw blurRad="38100" dist="19050" dir="2700000" algn="tl" rotWithShape="0">
                  <a:schemeClr val="dk1">
                    <a:alpha val="40000"/>
                  </a:schemeClr>
                </a:outerShdw>
              </a:effectLst>
              <a:latin typeface="汉仪行楷简"/>
              <a:ea typeface="汉仪行楷简"/>
            </a:endParaRPr>
          </a:p>
          <a:p>
            <a:pPr lvl="0" algn="ctr" eaLnBrk="1" hangingPunct="1"/>
            <a:r>
              <a:rPr lang="zh-CN" altLang="en-US" sz="2800" dirty="0">
                <a:solidFill>
                  <a:schemeClr val="tx1"/>
                </a:solidFill>
                <a:effectLst>
                  <a:outerShdw blurRad="38100" dist="19050" dir="2700000" algn="tl" rotWithShape="0">
                    <a:schemeClr val="dk1">
                      <a:alpha val="40000"/>
                    </a:schemeClr>
                  </a:outerShdw>
                </a:effectLst>
                <a:latin typeface="汉仪行楷简"/>
                <a:ea typeface="汉仪行楷简"/>
              </a:rPr>
              <a:t>家具结构制图规范与图样表达</a:t>
            </a:r>
            <a:endParaRPr lang="zh-CN" altLang="en-US" sz="2800" dirty="0">
              <a:solidFill>
                <a:schemeClr val="tx1"/>
              </a:solidFill>
              <a:effectLst>
                <a:outerShdw blurRad="38100" dist="19050" dir="2700000" algn="tl" rotWithShape="0">
                  <a:schemeClr val="dk1">
                    <a:alpha val="40000"/>
                  </a:schemeClr>
                </a:outerShdw>
              </a:effectLst>
              <a:latin typeface="汉仪行楷简"/>
              <a:ea typeface="汉仪行楷简"/>
            </a:endParaRPr>
          </a:p>
        </p:txBody>
      </p:sp>
      <p:pic>
        <p:nvPicPr>
          <p:cNvPr id="28" name="Picture 272" descr="28"/>
          <p:cNvPicPr>
            <a:picLocks noChangeAspect="1"/>
          </p:cNvPicPr>
          <p:nvPr/>
        </p:nvPicPr>
        <p:blipFill>
          <a:blip r:embed="rId8"/>
          <a:stretch>
            <a:fillRect/>
          </a:stretch>
        </p:blipFill>
        <p:spPr>
          <a:xfrm>
            <a:off x="1722438" y="1563688"/>
            <a:ext cx="1931987" cy="1476375"/>
          </a:xfrm>
          <a:prstGeom prst="rect">
            <a:avLst/>
          </a:prstGeom>
          <a:noFill/>
          <a:ln w="9525">
            <a:noFill/>
          </a:ln>
        </p:spPr>
      </p:pic>
      <p:pic>
        <p:nvPicPr>
          <p:cNvPr id="21" name="Picture 17" descr="C:\Users\Thinkpad\Desktop\新建文件夹 (3)\t_0000s_0001_图层-39.png"/>
          <p:cNvPicPr>
            <a:picLocks noChangeAspect="1"/>
          </p:cNvPicPr>
          <p:nvPr/>
        </p:nvPicPr>
        <p:blipFill>
          <a:blip r:embed="rId9"/>
          <a:stretch>
            <a:fillRect/>
          </a:stretch>
        </p:blipFill>
        <p:spPr>
          <a:xfrm>
            <a:off x="3567113" y="1395413"/>
            <a:ext cx="395287" cy="523875"/>
          </a:xfrm>
          <a:prstGeom prst="rect">
            <a:avLst/>
          </a:prstGeom>
          <a:noFill/>
          <a:ln w="9525">
            <a:noFill/>
          </a:ln>
        </p:spPr>
      </p:pic>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750"/>
                                        <p:tgtEl>
                                          <p:spTgt spid="10"/>
                                        </p:tgtEl>
                                      </p:cBhvr>
                                    </p:animEffect>
                                    <p:anim calcmode="lin" valueType="num">
                                      <p:cBhvr>
                                        <p:cTn id="8" dur="1750" fill="hold"/>
                                        <p:tgtEl>
                                          <p:spTgt spid="10"/>
                                        </p:tgtEl>
                                        <p:attrNameLst>
                                          <p:attrName>ppt_x</p:attrName>
                                        </p:attrNameLst>
                                      </p:cBhvr>
                                      <p:tavLst>
                                        <p:tav tm="0">
                                          <p:val>
                                            <p:strVal val="#ppt_x"/>
                                          </p:val>
                                        </p:tav>
                                        <p:tav tm="100000">
                                          <p:val>
                                            <p:strVal val="#ppt_x"/>
                                          </p:val>
                                        </p:tav>
                                      </p:tavLst>
                                    </p:anim>
                                    <p:anim calcmode="lin" valueType="num">
                                      <p:cBhvr>
                                        <p:cTn id="9" dur="1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22" presetClass="entr" presetSubtype="8"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750"/>
                                        <p:tgtEl>
                                          <p:spTgt spid="22"/>
                                        </p:tgtEl>
                                      </p:cBhvr>
                                    </p:animEffect>
                                  </p:childTnLst>
                                </p:cTn>
                              </p:par>
                              <p:par>
                                <p:cTn id="14" presetID="22" presetClass="entr" presetSubtype="1" fill="hold" nodeType="withEffect">
                                  <p:stCondLst>
                                    <p:cond delay="5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1000"/>
                                        <p:tgtEl>
                                          <p:spTgt spid="21"/>
                                        </p:tgtEl>
                                      </p:cBhvr>
                                    </p:animEffect>
                                  </p:childTnLst>
                                </p:cTn>
                              </p:par>
                              <p:par>
                                <p:cTn id="17" presetID="22" presetClass="entr" presetSubtype="8" fill="hold" nodeType="withEffect">
                                  <p:stCondLst>
                                    <p:cond delay="100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1000"/>
                                        <p:tgtEl>
                                          <p:spTgt spid="12"/>
                                        </p:tgtEl>
                                      </p:cBhvr>
                                    </p:animEffect>
                                  </p:childTnLst>
                                </p:cTn>
                              </p:par>
                            </p:childTnLst>
                          </p:cTn>
                        </p:par>
                        <p:par>
                          <p:cTn id="20" fill="hold">
                            <p:stCondLst>
                              <p:cond delay="3000"/>
                            </p:stCondLst>
                            <p:childTnLst>
                              <p:par>
                                <p:cTn id="21" presetID="21" presetClass="entr" presetSubtype="2"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heel(2)">
                                      <p:cBhvr>
                                        <p:cTn id="23" dur="2000"/>
                                        <p:tgtEl>
                                          <p:spTgt spid="23"/>
                                        </p:tgtEl>
                                      </p:cBhvr>
                                    </p:animEffect>
                                  </p:childTnLst>
                                </p:cTn>
                              </p:par>
                            </p:childTnLst>
                          </p:cTn>
                        </p:par>
                        <p:par>
                          <p:cTn id="24" fill="hold">
                            <p:stCondLst>
                              <p:cond delay="5000"/>
                            </p:stCondLst>
                            <p:childTnLst>
                              <p:par>
                                <p:cTn id="25" presetID="22" presetClass="entr" presetSubtype="1"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up)">
                                      <p:cBhvr>
                                        <p:cTn id="27" dur="1000"/>
                                        <p:tgtEl>
                                          <p:spTgt spid="18"/>
                                        </p:tgtEl>
                                      </p:cBhvr>
                                    </p:animEffect>
                                  </p:childTnLst>
                                </p:cTn>
                              </p:par>
                            </p:childTnLst>
                          </p:cTn>
                        </p:par>
                        <p:par>
                          <p:cTn id="28" fill="hold">
                            <p:stCondLst>
                              <p:cond delay="6000"/>
                            </p:stCondLst>
                            <p:childTnLst>
                              <p:par>
                                <p:cTn id="29" presetID="22" presetClass="entr" presetSubtype="8"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1000"/>
                                        <p:tgtEl>
                                          <p:spTgt spid="19"/>
                                        </p:tgtEl>
                                      </p:cBhvr>
                                    </p:animEffect>
                                  </p:childTnLst>
                                </p:cTn>
                              </p:par>
                            </p:childTnLst>
                          </p:cTn>
                        </p:par>
                        <p:par>
                          <p:cTn id="32" fill="hold">
                            <p:stCondLst>
                              <p:cond delay="7000"/>
                            </p:stCondLst>
                            <p:childTnLst>
                              <p:par>
                                <p:cTn id="33" presetID="22" presetClass="entr" presetSubtype="1"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up)">
                                      <p:cBhvr>
                                        <p:cTn id="35" dur="1000"/>
                                        <p:tgtEl>
                                          <p:spTgt spid="20"/>
                                        </p:tgtEl>
                                      </p:cBhvr>
                                    </p:animEffect>
                                  </p:childTnLst>
                                </p:cTn>
                              </p:par>
                            </p:childTnLst>
                          </p:cTn>
                        </p:par>
                        <p:par>
                          <p:cTn id="36" fill="hold">
                            <p:stCondLst>
                              <p:cond delay="8000"/>
                            </p:stCondLst>
                            <p:childTnLst>
                              <p:par>
                                <p:cTn id="37" presetID="10" presetClass="entr" presetSubtype="0"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63" presetClass="path" presetSubtype="0" accel="50000" fill="hold" nodeType="withEffect">
                                  <p:stCondLst>
                                    <p:cond delay="0"/>
                                  </p:stCondLst>
                                  <p:childTnLst>
                                    <p:animMotion origin="layout" path="M -0.06945 0.00092 L 0.5467 0.00092 " pathEditMode="relative" rAng="0" ptsTypes="AA">
                                      <p:cBhvr>
                                        <p:cTn id="41" dur="2500" fill="hold"/>
                                        <p:tgtEl>
                                          <p:spTgt spid="28"/>
                                        </p:tgtEl>
                                        <p:attrNameLst>
                                          <p:attrName>ppt_x</p:attrName>
                                          <p:attrName>ppt_y</p:attrName>
                                        </p:attrNameLst>
                                      </p:cBhvr>
                                      <p:rCtr x="3079900" y="0"/>
                                    </p:animMotion>
                                  </p:childTnLst>
                                </p:cTn>
                              </p:par>
                              <p:par>
                                <p:cTn id="42" presetID="22" presetClass="entr" presetSubtype="8"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3250"/>
                                        <p:tgtEl>
                                          <p:spTgt spid="24"/>
                                        </p:tgtEl>
                                      </p:cBhvr>
                                    </p:animEffect>
                                  </p:childTnLst>
                                </p:cTn>
                              </p:par>
                            </p:childTnLst>
                          </p:cTn>
                        </p:par>
                        <p:par>
                          <p:cTn id="45" fill="hold">
                            <p:stCondLst>
                              <p:cond delay="8500"/>
                            </p:stCondLst>
                            <p:childTnLst>
                              <p:par>
                                <p:cTn id="46" presetID="10" presetClass="exit" presetSubtype="0" fill="hold" nodeType="afterEffect">
                                  <p:stCondLst>
                                    <p:cond delay="0"/>
                                  </p:stCondLst>
                                  <p:childTnLst>
                                    <p:animEffect transition="out" filter="fade">
                                      <p:cBhvr>
                                        <p:cTn id="47" dur="1000"/>
                                        <p:tgtEl>
                                          <p:spTgt spid="28"/>
                                        </p:tgtEl>
                                      </p:cBhvr>
                                    </p:animEffect>
                                    <p:set>
                                      <p:cBhvr>
                                        <p:cTn id="48" dur="1" fill="hold">
                                          <p:stCondLst>
                                            <p:cond delay="999"/>
                                          </p:stCondLst>
                                        </p:cTn>
                                        <p:tgtEl>
                                          <p:spTgt spid="28"/>
                                        </p:tgtEl>
                                        <p:attrNameLst>
                                          <p:attrName>style.visibility</p:attrName>
                                        </p:attrNameLst>
                                      </p:cBhvr>
                                      <p:to>
                                        <p:strVal val="hidden"/>
                                      </p:to>
                                    </p:set>
                                  </p:childTnLst>
                                </p:cTn>
                              </p:par>
                            </p:childTnLst>
                          </p:cTn>
                        </p:par>
                        <p:par>
                          <p:cTn id="49" fill="hold">
                            <p:stCondLst>
                              <p:cond delay="9500"/>
                            </p:stCondLst>
                            <p:childTnLst>
                              <p:par>
                                <p:cTn id="50" presetID="22" presetClass="entr" presetSubtype="8" fill="hold" grpId="0" nodeType="afterEffect" nodePh="1">
                                  <p:stCondLst>
                                    <p:cond delay="0"/>
                                  </p:stCondLst>
                                  <p:endCondLst>
                                    <p:cond evt="begin" delay="0">
                                      <p:tn val="50"/>
                                    </p:cond>
                                  </p:end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6" descr="IMG_256"/>
          <p:cNvPicPr>
            <a:picLocks noChangeAspect="1"/>
          </p:cNvPicPr>
          <p:nvPr/>
        </p:nvPicPr>
        <p:blipFill>
          <a:blip r:embed="rId1"/>
          <a:srcRect t="4318" b="-1399"/>
          <a:stretch>
            <a:fillRect/>
          </a:stretch>
        </p:blipFill>
        <p:spPr>
          <a:xfrm>
            <a:off x="583565" y="799465"/>
            <a:ext cx="5153660" cy="1617345"/>
          </a:xfrm>
          <a:prstGeom prst="rect">
            <a:avLst/>
          </a:prstGeom>
          <a:noFill/>
          <a:ln w="9525">
            <a:noFill/>
          </a:ln>
        </p:spPr>
      </p:pic>
      <p:sp>
        <p:nvSpPr>
          <p:cNvPr id="4" name="文本框 3"/>
          <p:cNvSpPr txBox="1"/>
          <p:nvPr/>
        </p:nvSpPr>
        <p:spPr>
          <a:xfrm>
            <a:off x="3764280" y="4780598"/>
            <a:ext cx="2346960" cy="274320"/>
          </a:xfrm>
          <a:prstGeom prst="rect">
            <a:avLst/>
          </a:prstGeom>
          <a:noFill/>
          <a:ln w="9525">
            <a:noFill/>
          </a:ln>
        </p:spPr>
        <p:txBody>
          <a:bodyPr wrap="square">
            <a:spAutoFit/>
          </a:bodyPr>
          <a:p>
            <a:pPr marL="0" indent="0" algn="l"/>
            <a:r>
              <a:rPr lang="zh-CN" altLang="en-US" sz="1200" b="1" u="none">
                <a:latin typeface="宋体" panose="02010600030101010101" pitchFamily="2" charset="-122"/>
                <a:ea typeface="宋体" panose="02010600030101010101" pitchFamily="2" charset="-122"/>
                <a:cs typeface="宋体" panose="02010600030101010101" pitchFamily="2" charset="-122"/>
              </a:rPr>
              <a:t>尺寸注写方法</a:t>
            </a:r>
            <a:endParaRPr lang="zh-CN" altLang="en-US" sz="1200" b="1"/>
          </a:p>
        </p:txBody>
      </p:sp>
      <p:pic>
        <p:nvPicPr>
          <p:cNvPr id="138243" name="内容占位符 138242" descr="Rectangle: Click to edit Master text styles&#13;&#10;Second level&#13;&#10;Third level&#13;&#10;Fourth level&#13;&#10;Fifth level"/>
          <p:cNvPicPr>
            <a:picLocks noChangeAspect="1"/>
          </p:cNvPicPr>
          <p:nvPr/>
        </p:nvPicPr>
        <p:blipFill>
          <a:blip r:embed="rId2">
            <a:lum contrast="6000"/>
          </a:blip>
          <a:srcRect r="-2142" b="-357"/>
          <a:stretch>
            <a:fillRect/>
          </a:stretch>
        </p:blipFill>
        <p:spPr>
          <a:xfrm>
            <a:off x="6204585" y="799465"/>
            <a:ext cx="2426970" cy="2282190"/>
          </a:xfrm>
          <a:prstGeom prst="rect">
            <a:avLst/>
          </a:prstGeom>
          <a:noFill/>
          <a:ln w="9525">
            <a:noFill/>
          </a:ln>
        </p:spPr>
      </p:pic>
      <p:pic>
        <p:nvPicPr>
          <p:cNvPr id="12" name="图片 5" descr="IMG_256"/>
          <p:cNvPicPr>
            <a:picLocks noChangeAspect="1"/>
          </p:cNvPicPr>
          <p:nvPr/>
        </p:nvPicPr>
        <p:blipFill>
          <a:blip r:embed="rId3"/>
          <a:stretch>
            <a:fillRect/>
          </a:stretch>
        </p:blipFill>
        <p:spPr>
          <a:xfrm>
            <a:off x="5713730" y="3703796"/>
            <a:ext cx="3061335" cy="681038"/>
          </a:xfrm>
          <a:prstGeom prst="rect">
            <a:avLst/>
          </a:prstGeom>
          <a:noFill/>
          <a:ln w="9525">
            <a:noFill/>
          </a:ln>
        </p:spPr>
      </p:pic>
      <p:sp>
        <p:nvSpPr>
          <p:cNvPr id="102" name="文本框 101"/>
          <p:cNvSpPr txBox="1"/>
          <p:nvPr/>
        </p:nvSpPr>
        <p:spPr>
          <a:xfrm>
            <a:off x="1091565" y="4532948"/>
            <a:ext cx="3810000" cy="251460"/>
          </a:xfrm>
          <a:prstGeom prst="rect">
            <a:avLst/>
          </a:prstGeom>
          <a:noFill/>
          <a:ln w="9525">
            <a:noFill/>
          </a:ln>
        </p:spPr>
        <p:txBody>
          <a:bodyPr>
            <a:spAutoFit/>
          </a:bodyPr>
          <a:p>
            <a:pPr marL="0" indent="0" algn="l"/>
            <a:r>
              <a:rPr lang="zh-CN" altLang="en-US" sz="1050" b="0" u="none">
                <a:latin typeface="宋体" panose="02010600030101010101" pitchFamily="2" charset="-122"/>
                <a:ea typeface="宋体" panose="02010600030101010101" pitchFamily="2" charset="-122"/>
                <a:cs typeface="宋体" panose="02010600030101010101" pitchFamily="2" charset="-122"/>
              </a:rPr>
              <a:t>半径、直径的尺寸标注方法</a:t>
            </a:r>
            <a:endParaRPr lang="zh-CN" altLang="en-US" sz="1050"/>
          </a:p>
        </p:txBody>
      </p:sp>
      <p:sp>
        <p:nvSpPr>
          <p:cNvPr id="5" name="文本框 4"/>
          <p:cNvSpPr txBox="1"/>
          <p:nvPr/>
        </p:nvSpPr>
        <p:spPr>
          <a:xfrm>
            <a:off x="6878955" y="3140551"/>
            <a:ext cx="1969770" cy="251460"/>
          </a:xfrm>
          <a:prstGeom prst="rect">
            <a:avLst/>
          </a:prstGeom>
          <a:noFill/>
          <a:ln w="9525">
            <a:noFill/>
          </a:ln>
        </p:spPr>
        <p:txBody>
          <a:bodyPr wrap="square">
            <a:spAutoFit/>
          </a:bodyPr>
          <a:p>
            <a:pPr marL="0" indent="0" algn="l"/>
            <a:r>
              <a:rPr lang="zh-CN" altLang="en-US" sz="1050" b="0" u="none">
                <a:latin typeface="宋体" panose="02010600030101010101" pitchFamily="2" charset="-122"/>
                <a:ea typeface="宋体" panose="02010600030101010101" pitchFamily="2" charset="-122"/>
                <a:cs typeface="宋体" panose="02010600030101010101" pitchFamily="2" charset="-122"/>
              </a:rPr>
              <a:t>角度尺寸注写方法</a:t>
            </a:r>
            <a:endParaRPr lang="zh-CN" altLang="en-US" sz="1050"/>
          </a:p>
        </p:txBody>
      </p:sp>
      <p:sp>
        <p:nvSpPr>
          <p:cNvPr id="6" name="文本框 5"/>
          <p:cNvSpPr txBox="1"/>
          <p:nvPr/>
        </p:nvSpPr>
        <p:spPr>
          <a:xfrm>
            <a:off x="6225540" y="4441984"/>
            <a:ext cx="2232660" cy="251460"/>
          </a:xfrm>
          <a:prstGeom prst="rect">
            <a:avLst/>
          </a:prstGeom>
          <a:noFill/>
          <a:ln w="9525">
            <a:noFill/>
          </a:ln>
        </p:spPr>
        <p:txBody>
          <a:bodyPr wrap="square">
            <a:spAutoFit/>
          </a:bodyPr>
          <a:p>
            <a:pPr marL="0" indent="0" algn="l"/>
            <a:r>
              <a:rPr lang="zh-CN" altLang="en-US" sz="1050" b="0" u="none">
                <a:latin typeface="宋体" panose="02010600030101010101" pitchFamily="2" charset="-122"/>
                <a:ea typeface="宋体" panose="02010600030101010101" pitchFamily="2" charset="-122"/>
                <a:cs typeface="宋体" panose="02010600030101010101" pitchFamily="2" charset="-122"/>
              </a:rPr>
              <a:t>零件断面的尺寸标注方法</a:t>
            </a:r>
            <a:endParaRPr lang="zh-CN" altLang="en-US" sz="1050"/>
          </a:p>
        </p:txBody>
      </p:sp>
      <p:pic>
        <p:nvPicPr>
          <p:cNvPr id="3" name="图片 2" descr="图7-11 半径、直径的尺寸标注方法"/>
          <p:cNvPicPr>
            <a:picLocks noChangeAspect="1"/>
          </p:cNvPicPr>
          <p:nvPr/>
        </p:nvPicPr>
        <p:blipFill>
          <a:blip r:embed="rId4"/>
          <a:stretch>
            <a:fillRect/>
          </a:stretch>
        </p:blipFill>
        <p:spPr>
          <a:xfrm>
            <a:off x="290195" y="2416810"/>
            <a:ext cx="5156835" cy="1968500"/>
          </a:xfrm>
          <a:prstGeom prst="rect">
            <a:avLst/>
          </a:prstGeom>
        </p:spPr>
      </p:pic>
    </p:spTree>
  </p:cSld>
  <p:clrMapOvr>
    <a:masterClrMapping/>
  </p:clrMapOvr>
  <p:transition spd="med" advClick="0" advTm="0">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 name="图片 19" descr="图7-14"/>
          <p:cNvPicPr>
            <a:picLocks noChangeAspect="1"/>
          </p:cNvPicPr>
          <p:nvPr>
            <p:ph idx="1"/>
          </p:nvPr>
        </p:nvPicPr>
        <p:blipFill>
          <a:blip r:embed="rId1"/>
          <a:stretch>
            <a:fillRect/>
          </a:stretch>
        </p:blipFill>
        <p:spPr>
          <a:xfrm>
            <a:off x="1850231" y="885984"/>
            <a:ext cx="5444014" cy="3263741"/>
          </a:xfrm>
          <a:prstGeom prst="rect">
            <a:avLst/>
          </a:prstGeom>
        </p:spPr>
      </p:pic>
      <p:sp>
        <p:nvSpPr>
          <p:cNvPr id="102" name="文本框 101"/>
          <p:cNvSpPr txBox="1"/>
          <p:nvPr/>
        </p:nvSpPr>
        <p:spPr>
          <a:xfrm>
            <a:off x="3484245" y="4489133"/>
            <a:ext cx="3810000" cy="320040"/>
          </a:xfrm>
          <a:prstGeom prst="rect">
            <a:avLst/>
          </a:prstGeom>
          <a:noFill/>
          <a:ln w="9525">
            <a:noFill/>
          </a:ln>
        </p:spPr>
        <p:txBody>
          <a:bodyPr>
            <a:spAutoFit/>
          </a:bodyPr>
          <a:p>
            <a:pPr marL="0" indent="0" algn="l"/>
            <a:r>
              <a:rPr lang="zh-CN" altLang="en-US" sz="1500" b="1" u="none">
                <a:latin typeface="宋体" panose="02010600030101010101" pitchFamily="2" charset="-122"/>
                <a:ea typeface="宋体" panose="02010600030101010101" pitchFamily="2" charset="-122"/>
                <a:cs typeface="宋体" panose="02010600030101010101" pitchFamily="2" charset="-122"/>
              </a:rPr>
              <a:t>材料及规格的标注方法</a:t>
            </a:r>
            <a:endParaRPr lang="zh-CN" altLang="en-US" sz="1500" b="1"/>
          </a:p>
        </p:txBody>
      </p:sp>
    </p:spTree>
  </p:cSld>
  <p:clrMapOvr>
    <a:masterClrMapping/>
  </p:clrMapOvr>
  <p:transition spd="med" advClick="0" advTm="0">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r>
              <a:rPr lang="zh-CN" altLang="en-US" sz="2200"/>
              <a:t>7.2  家具结构图样表达</a:t>
            </a:r>
            <a:endParaRPr lang="zh-CN" altLang="en-US" sz="2200"/>
          </a:p>
        </p:txBody>
      </p:sp>
      <p:sp>
        <p:nvSpPr>
          <p:cNvPr id="3" name="内容占位符 2"/>
          <p:cNvSpPr>
            <a:spLocks noGrp="1"/>
          </p:cNvSpPr>
          <p:nvPr>
            <p:ph idx="1"/>
          </p:nvPr>
        </p:nvSpPr>
        <p:spPr>
          <a:xfrm>
            <a:off x="628650" y="1369219"/>
            <a:ext cx="7886700" cy="497681"/>
          </a:xfrm>
        </p:spPr>
        <p:txBody>
          <a:bodyPr/>
          <a:p>
            <a:pPr marL="0" indent="0">
              <a:buNone/>
            </a:pPr>
            <a:r>
              <a:rPr lang="zh-CN" altLang="en-US" sz="2000"/>
              <a:t>家具结构图样主要包括：视图、剖视图、局部详图、连接件图</a:t>
            </a:r>
            <a:endParaRPr lang="zh-CN" altLang="en-US" sz="2000"/>
          </a:p>
        </p:txBody>
      </p:sp>
      <p:sp>
        <p:nvSpPr>
          <p:cNvPr id="4" name="文本框 3"/>
          <p:cNvSpPr txBox="1"/>
          <p:nvPr/>
        </p:nvSpPr>
        <p:spPr>
          <a:xfrm>
            <a:off x="708660" y="2908935"/>
            <a:ext cx="1360170" cy="297180"/>
          </a:xfrm>
          <a:prstGeom prst="rect">
            <a:avLst/>
          </a:prstGeom>
          <a:noFill/>
        </p:spPr>
        <p:txBody>
          <a:bodyPr wrap="square" rtlCol="0">
            <a:spAutoFit/>
          </a:bodyPr>
          <a:p>
            <a:r>
              <a:rPr lang="zh-CN" altLang="en-US" sz="1350"/>
              <a:t>家具结构图样</a:t>
            </a:r>
            <a:endParaRPr lang="zh-CN" altLang="en-US" sz="1350"/>
          </a:p>
        </p:txBody>
      </p:sp>
      <p:sp>
        <p:nvSpPr>
          <p:cNvPr id="2050" name=" 2050"/>
          <p:cNvSpPr/>
          <p:nvPr/>
        </p:nvSpPr>
        <p:spPr bwMode="auto">
          <a:xfrm flipH="1">
            <a:off x="1829276" y="2045970"/>
            <a:ext cx="353854" cy="1976438"/>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50"/>
          </a:p>
        </p:txBody>
      </p:sp>
      <p:sp>
        <p:nvSpPr>
          <p:cNvPr id="5" name="文本框 4"/>
          <p:cNvSpPr txBox="1"/>
          <p:nvPr/>
        </p:nvSpPr>
        <p:spPr>
          <a:xfrm>
            <a:off x="2331720" y="1943100"/>
            <a:ext cx="4285774" cy="297180"/>
          </a:xfrm>
          <a:prstGeom prst="rect">
            <a:avLst/>
          </a:prstGeom>
          <a:noFill/>
        </p:spPr>
        <p:txBody>
          <a:bodyPr wrap="square" rtlCol="0" anchor="t">
            <a:spAutoFit/>
          </a:bodyPr>
          <a:p>
            <a:r>
              <a:rPr lang="zh-CN" altLang="en-US" sz="1350">
                <a:sym typeface="+mn-ea"/>
              </a:rPr>
              <a:t>视图：基本视图、斜视图、局部视图</a:t>
            </a:r>
            <a:endParaRPr lang="zh-CN" altLang="en-US" sz="1350">
              <a:sym typeface="+mn-ea"/>
            </a:endParaRPr>
          </a:p>
        </p:txBody>
      </p:sp>
      <p:sp>
        <p:nvSpPr>
          <p:cNvPr id="6" name="文本框 5"/>
          <p:cNvSpPr txBox="1"/>
          <p:nvPr/>
        </p:nvSpPr>
        <p:spPr>
          <a:xfrm>
            <a:off x="2331720" y="2514600"/>
            <a:ext cx="6320790" cy="297180"/>
          </a:xfrm>
          <a:prstGeom prst="rect">
            <a:avLst/>
          </a:prstGeom>
          <a:noFill/>
        </p:spPr>
        <p:txBody>
          <a:bodyPr wrap="square" rtlCol="0" anchor="t">
            <a:spAutoFit/>
          </a:bodyPr>
          <a:p>
            <a:r>
              <a:rPr lang="zh-CN" altLang="en-US" sz="1350">
                <a:sym typeface="+mn-ea"/>
              </a:rPr>
              <a:t>剖视图：全剖、半剖、阶梯剖、局部剖、旋转剖</a:t>
            </a:r>
            <a:endParaRPr lang="zh-CN" altLang="en-US" sz="1350">
              <a:sym typeface="+mn-ea"/>
            </a:endParaRPr>
          </a:p>
        </p:txBody>
      </p:sp>
      <p:sp>
        <p:nvSpPr>
          <p:cNvPr id="7" name="文本框 6"/>
          <p:cNvSpPr txBox="1"/>
          <p:nvPr/>
        </p:nvSpPr>
        <p:spPr>
          <a:xfrm>
            <a:off x="2228850" y="3228975"/>
            <a:ext cx="5680234" cy="297180"/>
          </a:xfrm>
          <a:prstGeom prst="rect">
            <a:avLst/>
          </a:prstGeom>
          <a:noFill/>
        </p:spPr>
        <p:txBody>
          <a:bodyPr wrap="square" rtlCol="0" anchor="t">
            <a:spAutoFit/>
          </a:bodyPr>
          <a:p>
            <a:r>
              <a:rPr lang="zh-CN" altLang="en-US" sz="1350">
                <a:sym typeface="+mn-ea"/>
              </a:rPr>
              <a:t>局部详图：零部件之间的接合、连接件以及榫接合的接合</a:t>
            </a:r>
            <a:endParaRPr lang="zh-CN" altLang="en-US" sz="1350">
              <a:sym typeface="+mn-ea"/>
            </a:endParaRPr>
          </a:p>
        </p:txBody>
      </p:sp>
      <p:sp>
        <p:nvSpPr>
          <p:cNvPr id="8" name="文本框 7"/>
          <p:cNvSpPr txBox="1"/>
          <p:nvPr/>
        </p:nvSpPr>
        <p:spPr>
          <a:xfrm>
            <a:off x="2228850" y="3897630"/>
            <a:ext cx="5200650" cy="297180"/>
          </a:xfrm>
          <a:prstGeom prst="rect">
            <a:avLst/>
          </a:prstGeom>
          <a:noFill/>
        </p:spPr>
        <p:txBody>
          <a:bodyPr wrap="square" rtlCol="0" anchor="t">
            <a:spAutoFit/>
          </a:bodyPr>
          <a:p>
            <a:r>
              <a:rPr lang="zh-CN" altLang="en-US" sz="1350">
                <a:sym typeface="+mn-ea"/>
              </a:rPr>
              <a:t>连接件图</a:t>
            </a:r>
            <a:endParaRPr lang="zh-CN" altLang="en-US" sz="1350"/>
          </a:p>
        </p:txBody>
      </p:sp>
    </p:spTree>
  </p:cSld>
  <p:clrMapOvr>
    <a:masterClrMapping/>
  </p:clrMapOvr>
  <p:transition spd="med" advClick="0" advTm="0">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48640" y="805974"/>
            <a:ext cx="7886700" cy="1354931"/>
          </a:xfrm>
        </p:spPr>
        <p:txBody>
          <a:bodyPr/>
          <a:p>
            <a:pPr marL="0" indent="0">
              <a:buNone/>
            </a:pPr>
            <a:r>
              <a:rPr lang="zh-CN" altLang="en-US" sz="2000" b="1"/>
              <a:t>（</a:t>
            </a:r>
            <a:r>
              <a:rPr lang="en-US" altLang="zh-CN" sz="2000" b="1"/>
              <a:t>1</a:t>
            </a:r>
            <a:r>
              <a:rPr lang="zh-CN" altLang="en-US" sz="2000" b="1"/>
              <a:t>）  基本视图</a:t>
            </a:r>
            <a:endParaRPr lang="zh-CN" altLang="en-US" sz="2000" b="1"/>
          </a:p>
          <a:p>
            <a:pPr marL="0" indent="0">
              <a:buNone/>
            </a:pPr>
            <a:r>
              <a:rPr lang="zh-CN" altLang="en-US" sz="2000"/>
              <a:t>国家标注规定，用正六面体的六个平面作为基本投影面，从物体的前、后、左、右、上、下6个方向向六个基本投影面投射，得到的6个视图称为基本视图。</a:t>
            </a:r>
            <a:endParaRPr lang="zh-CN" altLang="en-US" sz="2000"/>
          </a:p>
        </p:txBody>
      </p:sp>
      <p:pic>
        <p:nvPicPr>
          <p:cNvPr id="20" name="图片 20" descr="图7-15"/>
          <p:cNvPicPr>
            <a:picLocks noChangeAspect="1"/>
          </p:cNvPicPr>
          <p:nvPr/>
        </p:nvPicPr>
        <p:blipFill>
          <a:blip r:embed="rId1"/>
          <a:srcRect l="5057" r="9753"/>
          <a:stretch>
            <a:fillRect/>
          </a:stretch>
        </p:blipFill>
        <p:spPr>
          <a:xfrm>
            <a:off x="1207135" y="2160905"/>
            <a:ext cx="6954520" cy="2868930"/>
          </a:xfrm>
          <a:prstGeom prst="rect">
            <a:avLst/>
          </a:prstGeom>
        </p:spPr>
      </p:pic>
    </p:spTree>
  </p:cSld>
  <p:clrMapOvr>
    <a:masterClrMapping/>
  </p:clrMapOvr>
  <p:transition spd="med" advClick="0" advTm="0">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28650" y="1369219"/>
            <a:ext cx="7886700" cy="3263504"/>
          </a:xfrm>
        </p:spPr>
        <p:txBody>
          <a:bodyPr/>
          <a:p>
            <a:pPr marL="0" indent="0" eaLnBrk="1" hangingPunct="1">
              <a:buNone/>
            </a:pPr>
            <a:r>
              <a:rPr lang="en-US" altLang="zh-CN" sz="2000" dirty="0">
                <a:sym typeface="+mn-ea"/>
              </a:rPr>
              <a:t>       </a:t>
            </a:r>
            <a:r>
              <a:rPr lang="zh-CN" altLang="en-US" sz="2000" dirty="0">
                <a:sym typeface="+mn-ea"/>
              </a:rPr>
              <a:t>一般以剖视图的形式出现，特别是外形简洁的家具或已有设计图的情况下。</a:t>
            </a:r>
            <a:endParaRPr lang="zh-CN" altLang="en-US" sz="2000" dirty="0"/>
          </a:p>
          <a:p>
            <a:pPr marL="0" indent="0" eaLnBrk="1" hangingPunct="1">
              <a:buNone/>
            </a:pPr>
            <a:r>
              <a:rPr lang="zh-CN" altLang="en-US" sz="2000" dirty="0">
                <a:sym typeface="+mn-ea"/>
              </a:rPr>
              <a:t>       基本视图选择的剖视种类应注意的</a:t>
            </a:r>
            <a:r>
              <a:rPr lang="zh-CN" altLang="en-US" sz="2000" dirty="0">
                <a:solidFill>
                  <a:schemeClr val="accent1"/>
                </a:solidFill>
                <a:sym typeface="+mn-ea"/>
              </a:rPr>
              <a:t>两个原则</a:t>
            </a:r>
            <a:r>
              <a:rPr lang="zh-CN" altLang="en-US" sz="2000" dirty="0">
                <a:sym typeface="+mn-ea"/>
              </a:rPr>
              <a:t>：</a:t>
            </a:r>
            <a:endParaRPr lang="zh-CN" altLang="en-US" sz="2000" dirty="0"/>
          </a:p>
          <a:p>
            <a:pPr marL="0" indent="0" eaLnBrk="1" hangingPunct="1">
              <a:buNone/>
            </a:pPr>
            <a:r>
              <a:rPr lang="zh-CN" altLang="en-US" sz="2000" dirty="0">
                <a:solidFill>
                  <a:srgbClr val="FC0000"/>
                </a:solidFill>
                <a:sym typeface="+mn-ea"/>
              </a:rPr>
              <a:t> </a:t>
            </a:r>
            <a:r>
              <a:rPr lang="en-US" altLang="zh-CN" sz="2000" dirty="0">
                <a:sym typeface="+mn-ea"/>
              </a:rPr>
              <a:t>1)</a:t>
            </a:r>
            <a:r>
              <a:rPr lang="zh-CN" altLang="en-US" sz="2000" dirty="0">
                <a:solidFill>
                  <a:schemeClr val="accent1"/>
                </a:solidFill>
                <a:sym typeface="+mn-ea"/>
              </a:rPr>
              <a:t>要尽可能多地表达清楚内部结构，特别是连接部分结构。</a:t>
            </a:r>
            <a:endParaRPr lang="zh-CN" altLang="en-US" sz="2000" dirty="0">
              <a:solidFill>
                <a:schemeClr val="accent1"/>
              </a:solidFill>
              <a:sym typeface="+mn-ea"/>
            </a:endParaRPr>
          </a:p>
          <a:p>
            <a:pPr marL="0" indent="0" eaLnBrk="1" hangingPunct="1">
              <a:buNone/>
            </a:pPr>
            <a:r>
              <a:rPr lang="zh-CN" altLang="en-US" sz="2000" dirty="0">
                <a:solidFill>
                  <a:srgbClr val="FC0000"/>
                </a:solidFill>
                <a:sym typeface="+mn-ea"/>
              </a:rPr>
              <a:t>  </a:t>
            </a:r>
            <a:r>
              <a:rPr lang="en-US" altLang="zh-CN" sz="2000" dirty="0">
                <a:sym typeface="+mn-ea"/>
              </a:rPr>
              <a:t>2)</a:t>
            </a:r>
            <a:r>
              <a:rPr lang="zh-CN" altLang="en-US" sz="2000" dirty="0">
                <a:solidFill>
                  <a:schemeClr val="accent1"/>
                </a:solidFill>
                <a:sym typeface="+mn-ea"/>
              </a:rPr>
              <a:t>图形不要过多。</a:t>
            </a:r>
            <a:r>
              <a:rPr lang="zh-CN" altLang="en-US" sz="2000" dirty="0">
                <a:sym typeface="+mn-ea"/>
              </a:rPr>
              <a:t>基本视图的数量应视家具的复杂程度和结构特点而定，一般不少于两个至三个。其中主视图的选择要注意反映家具形体的基本特征。</a:t>
            </a:r>
            <a:endParaRPr lang="zh-CN" altLang="en-US" sz="2000" dirty="0"/>
          </a:p>
          <a:p>
            <a:pPr marL="0" indent="0">
              <a:buNone/>
            </a:pPr>
            <a:endParaRPr lang="zh-CN" altLang="en-US" sz="2400"/>
          </a:p>
        </p:txBody>
      </p:sp>
    </p:spTree>
  </p:cSld>
  <p:clrMapOvr>
    <a:masterClrMapping/>
  </p:clrMapOvr>
  <p:transition spd="med" advClick="0" advTm="0">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17170" y="1039019"/>
            <a:ext cx="4926806" cy="3491865"/>
          </a:xfrm>
        </p:spPr>
        <p:txBody>
          <a:bodyPr>
            <a:normAutofit lnSpcReduction="20000"/>
          </a:bodyPr>
          <a:p>
            <a:pPr marL="0" indent="0">
              <a:buNone/>
            </a:pPr>
            <a:r>
              <a:rPr lang="zh-CN" altLang="en-US" sz="2200" b="1"/>
              <a:t>（</a:t>
            </a:r>
            <a:r>
              <a:rPr lang="en-US" altLang="zh-CN" sz="2200" b="1"/>
              <a:t>2</a:t>
            </a:r>
            <a:r>
              <a:rPr lang="zh-CN" altLang="en-US" sz="2200" b="1"/>
              <a:t>）  家具图样主视图及视图数量</a:t>
            </a:r>
            <a:endParaRPr lang="zh-CN" altLang="en-US" sz="2200" b="1"/>
          </a:p>
          <a:p>
            <a:pPr marL="0" indent="0">
              <a:buNone/>
            </a:pPr>
            <a:endParaRPr lang="en-US" altLang="zh-CN" sz="1800"/>
          </a:p>
          <a:p>
            <a:pPr marL="0" indent="0">
              <a:buNone/>
            </a:pPr>
            <a:endParaRPr lang="en-US" altLang="zh-CN" sz="1800"/>
          </a:p>
          <a:p>
            <a:pPr marL="0" indent="0" fontAlgn="auto">
              <a:lnSpc>
                <a:spcPct val="150000"/>
              </a:lnSpc>
              <a:buNone/>
            </a:pPr>
            <a:r>
              <a:rPr lang="en-US" altLang="zh-CN" sz="1800"/>
              <a:t>1.</a:t>
            </a:r>
            <a:r>
              <a:rPr lang="zh-CN" altLang="en-US" sz="1800"/>
              <a:t>六个基本视图中主视图是最重要的，主视图要求最能反映所画对象的主要形状特征。</a:t>
            </a:r>
            <a:endParaRPr lang="zh-CN" altLang="en-US" sz="1800"/>
          </a:p>
          <a:p>
            <a:pPr marL="0" indent="0" fontAlgn="auto">
              <a:lnSpc>
                <a:spcPct val="150000"/>
              </a:lnSpc>
              <a:buNone/>
            </a:pPr>
            <a:r>
              <a:rPr lang="en-US" altLang="zh-CN" sz="1800"/>
              <a:t>2.</a:t>
            </a:r>
            <a:r>
              <a:rPr lang="zh-CN" altLang="en-US" sz="1800"/>
              <a:t>视图数量的确定取决于家具本身的复杂程度。原则上需要尽可能全面、精确的表达形体特征，其次要便于制图和识图，避免重复表述。</a:t>
            </a:r>
            <a:endParaRPr lang="zh-CN" altLang="en-US" sz="1800"/>
          </a:p>
        </p:txBody>
      </p:sp>
      <p:pic>
        <p:nvPicPr>
          <p:cNvPr id="21" name="图片 21" descr="图7-16"/>
          <p:cNvPicPr>
            <a:picLocks noChangeAspect="1"/>
          </p:cNvPicPr>
          <p:nvPr/>
        </p:nvPicPr>
        <p:blipFill>
          <a:blip r:embed="rId1"/>
          <a:stretch>
            <a:fillRect/>
          </a:stretch>
        </p:blipFill>
        <p:spPr>
          <a:xfrm>
            <a:off x="5572125" y="819785"/>
            <a:ext cx="3060065" cy="4228465"/>
          </a:xfrm>
          <a:prstGeom prst="rect">
            <a:avLst/>
          </a:prstGeom>
        </p:spPr>
      </p:pic>
    </p:spTree>
  </p:cSld>
  <p:clrMapOvr>
    <a:masterClrMapping/>
  </p:clrMapOvr>
  <p:transition spd="med" advClick="0" advTm="0">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436880" y="847408"/>
            <a:ext cx="3810000" cy="365760"/>
          </a:xfrm>
          <a:prstGeom prst="rect">
            <a:avLst/>
          </a:prstGeom>
          <a:noFill/>
          <a:ln w="9525">
            <a:noFill/>
          </a:ln>
        </p:spPr>
        <p:txBody>
          <a:bodyPr>
            <a:spAutoFit/>
          </a:bodyPr>
          <a:p>
            <a:pPr marL="0" indent="0" algn="l"/>
            <a:r>
              <a:rPr lang="zh-CN" altLang="en-US" b="1" u="none">
                <a:latin typeface="宋体" panose="02010600030101010101" pitchFamily="2" charset="-122"/>
                <a:ea typeface="宋体" panose="02010600030101010101" pitchFamily="2" charset="-122"/>
                <a:cs typeface="宋体" panose="02010600030101010101" pitchFamily="2" charset="-122"/>
              </a:rPr>
              <a:t>（</a:t>
            </a:r>
            <a:r>
              <a:rPr lang="en-US" altLang="zh-CN" b="1" u="none">
                <a:latin typeface="宋体" panose="02010600030101010101" pitchFamily="2" charset="-122"/>
                <a:ea typeface="宋体" panose="02010600030101010101" pitchFamily="2" charset="-122"/>
                <a:cs typeface="宋体" panose="02010600030101010101" pitchFamily="2" charset="-122"/>
              </a:rPr>
              <a:t>3</a:t>
            </a:r>
            <a:r>
              <a:rPr lang="zh-CN" altLang="en-US" b="1" u="none">
                <a:latin typeface="宋体" panose="02010600030101010101" pitchFamily="2" charset="-122"/>
                <a:ea typeface="宋体" panose="02010600030101010101" pitchFamily="2" charset="-122"/>
                <a:cs typeface="宋体" panose="02010600030101010101" pitchFamily="2" charset="-122"/>
              </a:rPr>
              <a:t>）</a:t>
            </a:r>
            <a:r>
              <a:rPr lang="en-US" altLang="zh-CN" b="1" u="none">
                <a:latin typeface="宋体" panose="02010600030101010101" pitchFamily="2" charset="-122"/>
                <a:ea typeface="宋体" panose="02010600030101010101" pitchFamily="2" charset="-122"/>
                <a:cs typeface="宋体" panose="02010600030101010101" pitchFamily="2" charset="-122"/>
              </a:rPr>
              <a:t>  </a:t>
            </a:r>
            <a:r>
              <a:rPr lang="zh-CN" altLang="en-US" b="1" u="none">
                <a:latin typeface="宋体" panose="02010600030101010101" pitchFamily="2" charset="-122"/>
                <a:ea typeface="宋体" panose="02010600030101010101" pitchFamily="2" charset="-122"/>
                <a:cs typeface="宋体" panose="02010600030101010101" pitchFamily="2" charset="-122"/>
              </a:rPr>
              <a:t>斜视图</a:t>
            </a:r>
            <a:endParaRPr lang="zh-CN" altLang="en-US" b="1"/>
          </a:p>
        </p:txBody>
      </p:sp>
      <p:sp>
        <p:nvSpPr>
          <p:cNvPr id="4" name="文本框 3"/>
          <p:cNvSpPr txBox="1"/>
          <p:nvPr/>
        </p:nvSpPr>
        <p:spPr>
          <a:xfrm>
            <a:off x="827246" y="1352550"/>
            <a:ext cx="7741444" cy="548640"/>
          </a:xfrm>
          <a:prstGeom prst="rect">
            <a:avLst/>
          </a:prstGeom>
          <a:noFill/>
          <a:ln w="9525">
            <a:noFill/>
          </a:ln>
        </p:spPr>
        <p:txBody>
          <a:bodyPr wrap="square">
            <a:spAutoFit/>
          </a:bodyPr>
          <a:p>
            <a:pPr marL="0" indent="0" algn="l"/>
            <a:r>
              <a:rPr lang="zh-CN" altLang="en-US" sz="1500" b="0" u="none">
                <a:latin typeface="宋体" panose="02010600030101010101" pitchFamily="2" charset="-122"/>
                <a:ea typeface="宋体" panose="02010600030101010101" pitchFamily="2" charset="-122"/>
                <a:cs typeface="宋体" panose="02010600030101010101" pitchFamily="2" charset="-122"/>
              </a:rPr>
              <a:t>将零件向不平行于任何基本投影面的平面投射所得的视图称为斜视图。一般只表达该零件倾斜部分的实形，其余部分不必全部画出，其断裂边界用波浪线表示。</a:t>
            </a:r>
            <a:endParaRPr lang="en-US" altLang="zh-CN" sz="1500" b="0" u="none">
              <a:latin typeface="宋体" panose="02010600030101010101" pitchFamily="2" charset="-122"/>
              <a:ea typeface="宋体" panose="02010600030101010101" pitchFamily="2" charset="-122"/>
              <a:cs typeface="宋体" panose="02010600030101010101" pitchFamily="2" charset="-122"/>
            </a:endParaRPr>
          </a:p>
        </p:txBody>
      </p:sp>
      <p:pic>
        <p:nvPicPr>
          <p:cNvPr id="56" name="图片 56" descr="图7-17"/>
          <p:cNvPicPr>
            <a:picLocks noChangeAspect="1"/>
          </p:cNvPicPr>
          <p:nvPr/>
        </p:nvPicPr>
        <p:blipFill>
          <a:blip r:embed="rId1"/>
          <a:stretch>
            <a:fillRect/>
          </a:stretch>
        </p:blipFill>
        <p:spPr>
          <a:xfrm>
            <a:off x="1159351" y="2320766"/>
            <a:ext cx="6825139" cy="1925479"/>
          </a:xfrm>
          <a:prstGeom prst="rect">
            <a:avLst/>
          </a:prstGeom>
        </p:spPr>
      </p:pic>
    </p:spTree>
  </p:cSld>
  <p:clrMapOvr>
    <a:masterClrMapping/>
  </p:clrMapOvr>
  <p:transition spd="med" advClick="0" advTm="0">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58165" y="836295"/>
            <a:ext cx="5330825" cy="393065"/>
          </a:xfrm>
        </p:spPr>
        <p:txBody>
          <a:bodyPr/>
          <a:p>
            <a:pPr algn="l"/>
            <a:r>
              <a:rPr lang="zh-CN" altLang="en-US" sz="1800" b="1"/>
              <a:t>（</a:t>
            </a:r>
            <a:r>
              <a:rPr lang="en-US" altLang="zh-CN" sz="1800" b="1"/>
              <a:t>4</a:t>
            </a:r>
            <a:r>
              <a:rPr lang="zh-CN" altLang="en-US" sz="1800" b="1"/>
              <a:t>） 局部视图</a:t>
            </a:r>
            <a:endParaRPr lang="zh-CN" altLang="en-US" sz="1800" b="1"/>
          </a:p>
        </p:txBody>
      </p:sp>
      <p:sp>
        <p:nvSpPr>
          <p:cNvPr id="3" name="内容占位符 2"/>
          <p:cNvSpPr>
            <a:spLocks noGrp="1"/>
          </p:cNvSpPr>
          <p:nvPr>
            <p:ph idx="1"/>
          </p:nvPr>
        </p:nvSpPr>
        <p:spPr>
          <a:xfrm>
            <a:off x="628650" y="1369219"/>
            <a:ext cx="7886700" cy="783431"/>
          </a:xfrm>
        </p:spPr>
        <p:txBody>
          <a:bodyPr/>
          <a:p>
            <a:pPr marL="0" indent="0">
              <a:buNone/>
            </a:pPr>
            <a:r>
              <a:rPr lang="zh-CN" altLang="en-US" sz="2000"/>
              <a:t>仅表达家具零部件局部形状的视图是局部视图，其投射方向根据绘图需要进行选择。</a:t>
            </a:r>
            <a:endParaRPr lang="zh-CN" altLang="en-US" sz="2000"/>
          </a:p>
        </p:txBody>
      </p:sp>
      <p:pic>
        <p:nvPicPr>
          <p:cNvPr id="22" name="图片 22" descr="图7-18"/>
          <p:cNvPicPr>
            <a:picLocks noChangeAspect="1"/>
          </p:cNvPicPr>
          <p:nvPr/>
        </p:nvPicPr>
        <p:blipFill>
          <a:blip r:embed="rId1"/>
          <a:stretch>
            <a:fillRect/>
          </a:stretch>
        </p:blipFill>
        <p:spPr>
          <a:xfrm>
            <a:off x="1928178" y="2285365"/>
            <a:ext cx="4789170" cy="2283143"/>
          </a:xfrm>
          <a:prstGeom prst="rect">
            <a:avLst/>
          </a:prstGeom>
        </p:spPr>
      </p:pic>
    </p:spTree>
  </p:cSld>
  <p:clrMapOvr>
    <a:masterClrMapping/>
  </p:clrMapOvr>
  <p:transition spd="med" advClick="0" advTm="0">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77190" y="905510"/>
            <a:ext cx="5182235" cy="398780"/>
          </a:xfrm>
        </p:spPr>
        <p:txBody>
          <a:bodyPr/>
          <a:p>
            <a:pPr algn="l"/>
            <a:r>
              <a:rPr lang="zh-CN" altLang="en-US" sz="2100" b="1"/>
              <a:t>7.2.2 剖视图</a:t>
            </a:r>
            <a:endParaRPr lang="zh-CN" altLang="en-US" sz="2100" b="1"/>
          </a:p>
        </p:txBody>
      </p:sp>
      <p:sp>
        <p:nvSpPr>
          <p:cNvPr id="3" name="内容占位符 2"/>
          <p:cNvSpPr>
            <a:spLocks noGrp="1"/>
          </p:cNvSpPr>
          <p:nvPr>
            <p:ph idx="1"/>
          </p:nvPr>
        </p:nvSpPr>
        <p:spPr>
          <a:xfrm>
            <a:off x="377190" y="1771174"/>
            <a:ext cx="7886700" cy="2006441"/>
          </a:xfrm>
        </p:spPr>
        <p:txBody>
          <a:bodyPr>
            <a:normAutofit/>
          </a:bodyPr>
          <a:p>
            <a:pPr marL="0" indent="0">
              <a:buNone/>
            </a:pPr>
            <a:r>
              <a:rPr lang="en-US" altLang="zh-CN" sz="1800"/>
              <a:t>1.</a:t>
            </a:r>
            <a:r>
              <a:rPr lang="zh-CN" altLang="en-US" sz="1800"/>
              <a:t>为了表达家具或其零、部件的内部结构、形状，假想用剖切面将其剖开，将处在观察者与剖切面之间的部分移开，而将其余部分向投影面进行投影所得的图形称为剖视图。</a:t>
            </a:r>
            <a:endParaRPr lang="zh-CN" altLang="en-US" sz="1800"/>
          </a:p>
          <a:p>
            <a:pPr marL="0" indent="0">
              <a:buNone/>
            </a:pPr>
            <a:r>
              <a:rPr lang="en-US" altLang="zh-CN" sz="1800"/>
              <a:t>2.</a:t>
            </a:r>
            <a:r>
              <a:rPr lang="zh-CN" altLang="en-US" sz="1800"/>
              <a:t>剖视图中剖切面的选择，绝大部分是平行面，以使剖视图中的剖面形状反映实形。此外，还可采用全剖、半剖阶梯剖、局部剖、旋转剖等方式表达。</a:t>
            </a:r>
            <a:endParaRPr lang="zh-CN" altLang="en-US" sz="1800"/>
          </a:p>
        </p:txBody>
      </p:sp>
    </p:spTree>
  </p:cSld>
  <p:clrMapOvr>
    <a:masterClrMapping/>
  </p:clrMapOvr>
  <p:transition spd="med" advClick="0" advTm="0">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70840" y="984250"/>
            <a:ext cx="7886700" cy="284480"/>
          </a:xfrm>
        </p:spPr>
        <p:txBody>
          <a:bodyPr/>
          <a:p>
            <a:pPr algn="l"/>
            <a:r>
              <a:rPr lang="zh-CN" altLang="en-US" sz="1800" b="1"/>
              <a:t>（</a:t>
            </a:r>
            <a:r>
              <a:rPr lang="en-US" altLang="zh-CN" sz="1800" b="1"/>
              <a:t>1</a:t>
            </a:r>
            <a:r>
              <a:rPr lang="zh-CN" altLang="en-US" sz="1800" b="1"/>
              <a:t>）  全剖视图</a:t>
            </a:r>
            <a:endParaRPr lang="zh-CN" altLang="en-US" sz="1800" b="1"/>
          </a:p>
        </p:txBody>
      </p:sp>
      <p:sp>
        <p:nvSpPr>
          <p:cNvPr id="3" name="内容占位符 2"/>
          <p:cNvSpPr>
            <a:spLocks noGrp="1"/>
          </p:cNvSpPr>
          <p:nvPr>
            <p:ph idx="1"/>
          </p:nvPr>
        </p:nvSpPr>
        <p:spPr>
          <a:xfrm>
            <a:off x="628650" y="1512729"/>
            <a:ext cx="7886700" cy="543401"/>
          </a:xfrm>
        </p:spPr>
        <p:txBody>
          <a:bodyPr/>
          <a:p>
            <a:pPr marL="0" indent="0">
              <a:buNone/>
            </a:pPr>
            <a:r>
              <a:rPr lang="zh-CN" altLang="en-US" sz="2000"/>
              <a:t>用一个剖切面完全地剖开家具后所得的剖视图称全剖视。</a:t>
            </a:r>
            <a:endParaRPr lang="zh-CN" altLang="en-US" sz="2000"/>
          </a:p>
        </p:txBody>
      </p:sp>
      <p:pic>
        <p:nvPicPr>
          <p:cNvPr id="15364" name="图片 15363" descr="pic67"/>
          <p:cNvPicPr>
            <a:picLocks noChangeAspect="1"/>
          </p:cNvPicPr>
          <p:nvPr/>
        </p:nvPicPr>
        <p:blipFill>
          <a:blip r:embed="rId1"/>
          <a:srcRect l="13657" t="36392" r="11597" b="43077"/>
          <a:stretch>
            <a:fillRect/>
          </a:stretch>
        </p:blipFill>
        <p:spPr>
          <a:xfrm>
            <a:off x="1359218" y="2185035"/>
            <a:ext cx="5908834" cy="2498884"/>
          </a:xfrm>
          <a:prstGeom prst="rect">
            <a:avLst/>
          </a:prstGeom>
          <a:noFill/>
          <a:ln w="9525">
            <a:noFill/>
          </a:ln>
        </p:spPr>
      </p:pic>
    </p:spTree>
  </p:cSld>
  <p:clrMapOvr>
    <a:masterClrMapping/>
  </p:clrMapOvr>
  <p:transition spd="med" advClick="0" advTm="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13"/>
          <p:cNvPicPr preferRelativeResize="0"/>
          <p:nvPr/>
        </p:nvPicPr>
        <p:blipFill>
          <a:blip r:embed="rId1"/>
          <a:stretch>
            <a:fillRect/>
          </a:stretch>
        </p:blipFill>
        <p:spPr>
          <a:xfrm>
            <a:off x="1073150" y="1419225"/>
            <a:ext cx="1982788" cy="1984375"/>
          </a:xfrm>
          <a:prstGeom prst="rect">
            <a:avLst/>
          </a:prstGeom>
          <a:noFill/>
          <a:ln w="9525">
            <a:noFill/>
          </a:ln>
        </p:spPr>
      </p:pic>
      <p:sp>
        <p:nvSpPr>
          <p:cNvPr id="5" name="矩形 4"/>
          <p:cNvSpPr/>
          <p:nvPr/>
        </p:nvSpPr>
        <p:spPr>
          <a:xfrm>
            <a:off x="1406525" y="1857375"/>
            <a:ext cx="915988" cy="922338"/>
          </a:xfrm>
          <a:prstGeom prst="rect">
            <a:avLst/>
          </a:prstGeom>
        </p:spPr>
        <p:txBody>
          <a:bodyPr wrap="none">
            <a:spAutoFit/>
          </a:bodyPr>
          <a:p>
            <a:pPr lvl="0" defTabSz="713105" eaLnBrk="1" hangingPunct="1"/>
            <a:r>
              <a:rPr lang="zh-CN" altLang="en-US" sz="5400" dirty="0">
                <a:solidFill>
                  <a:srgbClr val="0D0D0D"/>
                </a:solidFill>
                <a:latin typeface="方正隶二简体"/>
                <a:ea typeface="方正隶二简体"/>
              </a:rPr>
              <a:t>前</a:t>
            </a:r>
            <a:endParaRPr lang="zh-CN" altLang="en-US" sz="5400" dirty="0">
              <a:solidFill>
                <a:srgbClr val="0D0D0D"/>
              </a:solidFill>
              <a:latin typeface="方正隶二简体"/>
              <a:ea typeface="方正隶二简体"/>
            </a:endParaRPr>
          </a:p>
        </p:txBody>
      </p:sp>
      <p:sp>
        <p:nvSpPr>
          <p:cNvPr id="6" name="矩形 5"/>
          <p:cNvSpPr/>
          <p:nvPr/>
        </p:nvSpPr>
        <p:spPr>
          <a:xfrm>
            <a:off x="1884363" y="2036763"/>
            <a:ext cx="914400" cy="923925"/>
          </a:xfrm>
          <a:prstGeom prst="rect">
            <a:avLst/>
          </a:prstGeom>
        </p:spPr>
        <p:txBody>
          <a:bodyPr wrap="none">
            <a:spAutoFit/>
          </a:bodyPr>
          <a:p>
            <a:pPr lvl="0" defTabSz="713105" eaLnBrk="1" hangingPunct="1"/>
            <a:r>
              <a:rPr lang="zh-CN" altLang="en-US" sz="5400" dirty="0">
                <a:solidFill>
                  <a:srgbClr val="0D0D0D"/>
                </a:solidFill>
                <a:latin typeface="方正隶二简体"/>
                <a:ea typeface="方正隶二简体"/>
              </a:rPr>
              <a:t>言</a:t>
            </a:r>
            <a:endParaRPr lang="zh-CN" altLang="en-US" sz="5400" dirty="0">
              <a:solidFill>
                <a:srgbClr val="0D0D0D"/>
              </a:solidFill>
              <a:latin typeface="方正隶二简体"/>
              <a:ea typeface="方正隶二简体"/>
            </a:endParaRPr>
          </a:p>
        </p:txBody>
      </p:sp>
      <p:sp>
        <p:nvSpPr>
          <p:cNvPr id="7" name="矩形 6"/>
          <p:cNvSpPr/>
          <p:nvPr/>
        </p:nvSpPr>
        <p:spPr>
          <a:xfrm>
            <a:off x="3314700" y="1684973"/>
            <a:ext cx="4572000" cy="1541780"/>
          </a:xfrm>
          <a:prstGeom prst="rect">
            <a:avLst/>
          </a:prstGeom>
          <a:noFill/>
          <a:ln w="9525">
            <a:noFill/>
          </a:ln>
        </p:spPr>
        <p:txBody>
          <a:bodyPr lIns="81616" tIns="40808" rIns="81616" bIns="40808" anchor="ctr">
            <a:spAutoFit/>
          </a:bodyPr>
          <a:p>
            <a:pPr lvl="0" defTabSz="815975" eaLnBrk="1" hangingPunct="1">
              <a:lnSpc>
                <a:spcPct val="120000"/>
              </a:lnSpc>
            </a:pPr>
            <a:r>
              <a:rPr lang="zh-CN" altLang="en-US" sz="1600" b="1" dirty="0">
                <a:latin typeface="Arial" panose="020B0604020202020204" pitchFamily="34" charset="0"/>
                <a:ea typeface="楷体" panose="02010609060101010101" pitchFamily="49" charset="-122"/>
              </a:rPr>
              <a:t> 在家具结构制作的过程中，为了使图样正确无误的表达设计者的意图，制图过程中就要遵循一定的图样表达规则，这就是制图规范。本章主要介绍《家具制图》标准中有关家具结构制图的规范和常用图样表达。</a:t>
            </a:r>
            <a:endParaRPr lang="zh-CN" altLang="en-US" sz="1600" b="1" dirty="0">
              <a:latin typeface="Arial" panose="020B0604020202020204" pitchFamily="34" charset="0"/>
              <a:ea typeface="楷体" panose="02010609060101010101" pitchFamily="49" charset="-122"/>
            </a:endParaRPr>
          </a:p>
        </p:txBody>
      </p:sp>
      <p:pic>
        <p:nvPicPr>
          <p:cNvPr id="9" name="Picture 4" descr="E:\PPT\PPT中国风元素\水墨祥云\水墨祥云\011.jpg"/>
          <p:cNvPicPr>
            <a:picLocks noChangeAspect="1"/>
          </p:cNvPicPr>
          <p:nvPr/>
        </p:nvPicPr>
        <p:blipFill>
          <a:blip r:embed="rId2"/>
          <a:stretch>
            <a:fillRect/>
          </a:stretch>
        </p:blipFill>
        <p:spPr>
          <a:xfrm>
            <a:off x="668338" y="2960688"/>
            <a:ext cx="808037" cy="503237"/>
          </a:xfrm>
          <a:prstGeom prst="rect">
            <a:avLst/>
          </a:prstGeom>
          <a:noFill/>
          <a:ln w="9525">
            <a:noFill/>
          </a:ln>
        </p:spPr>
      </p:pic>
      <p:sp>
        <p:nvSpPr>
          <p:cNvPr id="8" name="Rectangle 4"/>
          <p:cNvSpPr txBox="1"/>
          <p:nvPr/>
        </p:nvSpPr>
        <p:spPr>
          <a:xfrm>
            <a:off x="-6350" y="5326063"/>
            <a:ext cx="9150350" cy="271462"/>
          </a:xfrm>
          <a:prstGeom prst="rect">
            <a:avLst/>
          </a:prstGeom>
          <a:noFill/>
          <a:ln w="9525">
            <a:noFill/>
          </a:ln>
        </p:spPr>
        <p:txBody>
          <a:bodyPr lIns="51408" tIns="25704" rIns="51408" bIns="25704" anchor="ctr"/>
          <a:p>
            <a:pPr lvl="0" eaLnBrk="1" hangingPunct="1"/>
            <a:endParaRPr lang="zh-CN" altLang="zh-CN" sz="2000" b="1" dirty="0">
              <a:solidFill>
                <a:srgbClr val="FF0000"/>
              </a:solidFill>
              <a:latin typeface="微软雅黑" panose="020B0503020204020204" pitchFamily="34" charset="-122"/>
              <a:ea typeface="微软雅黑" panose="020B0503020204020204" pitchFamily="34" charset="-122"/>
            </a:endParaRPr>
          </a:p>
        </p:txBody>
      </p:sp>
      <p:pic>
        <p:nvPicPr>
          <p:cNvPr id="10" name="Picture 4" descr="E:\PPT\PPT中国风元素\水墨祥云\水墨祥云\011.jpg"/>
          <p:cNvPicPr>
            <a:picLocks noChangeAspect="1"/>
          </p:cNvPicPr>
          <p:nvPr/>
        </p:nvPicPr>
        <p:blipFill>
          <a:blip r:embed="rId3"/>
          <a:stretch>
            <a:fillRect/>
          </a:stretch>
        </p:blipFill>
        <p:spPr>
          <a:xfrm>
            <a:off x="2322513" y="915988"/>
            <a:ext cx="1252537" cy="779462"/>
          </a:xfrm>
          <a:prstGeom prst="rect">
            <a:avLst/>
          </a:prstGeom>
          <a:noFill/>
          <a:ln w="9525">
            <a:noFill/>
          </a:ln>
        </p:spPr>
      </p:pic>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000000"/>
                                          </p:val>
                                        </p:tav>
                                        <p:tav tm="100000">
                                          <p:val>
                                            <p:strVal val="#ppt_w"/>
                                          </p:val>
                                        </p:tav>
                                      </p:tavLst>
                                    </p:anim>
                                    <p:anim calcmode="lin" valueType="num">
                                      <p:cBhvr>
                                        <p:cTn id="8" dur="1000" fill="hold"/>
                                        <p:tgtEl>
                                          <p:spTgt spid="4"/>
                                        </p:tgtEl>
                                        <p:attrNameLst>
                                          <p:attrName>ppt_h</p:attrName>
                                        </p:attrNameLst>
                                      </p:cBhvr>
                                      <p:tavLst>
                                        <p:tav tm="0">
                                          <p:val>
                                            <p:fltVal val="0.000000"/>
                                          </p:val>
                                        </p:tav>
                                        <p:tav tm="100000">
                                          <p:val>
                                            <p:strVal val="#ppt_h"/>
                                          </p:val>
                                        </p:tav>
                                      </p:tavLst>
                                    </p:anim>
                                    <p:anim calcmode="lin" valueType="num">
                                      <p:cBhvr>
                                        <p:cTn id="9" dur="1000" fill="hold"/>
                                        <p:tgtEl>
                                          <p:spTgt spid="4"/>
                                        </p:tgtEl>
                                        <p:attrNameLst>
                                          <p:attrName>style.rotation</p:attrName>
                                        </p:attrNameLst>
                                      </p:cBhvr>
                                      <p:tavLst>
                                        <p:tav tm="0">
                                          <p:val>
                                            <p:fltVal val="90.000000"/>
                                          </p:val>
                                        </p:tav>
                                        <p:tav tm="100000">
                                          <p:val>
                                            <p:fltVal val="0.000000"/>
                                          </p:val>
                                        </p:tav>
                                      </p:tavLst>
                                    </p:anim>
                                    <p:animEffect transition="in" filter="fade">
                                      <p:cBhvr>
                                        <p:cTn id="10" dur="1000"/>
                                        <p:tgtEl>
                                          <p:spTgt spid="4"/>
                                        </p:tgtEl>
                                      </p:cBhvr>
                                    </p:animEffect>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8" presetClass="emph" presetSubtype="0" decel="35000" fill="hold" nodeType="afterEffect">
                                  <p:stCondLst>
                                    <p:cond delay="0"/>
                                  </p:stCondLst>
                                  <p:childTnLst>
                                    <p:animRot by="-10800000">
                                      <p:cBhvr>
                                        <p:cTn id="24" dur="6000" fill="hold"/>
                                        <p:tgtEl>
                                          <p:spTgt spid="4"/>
                                        </p:tgtEl>
                                        <p:attrNameLst>
                                          <p:attrName>r</p:attrName>
                                        </p:attrNameLst>
                                      </p:cBhvr>
                                    </p:animRot>
                                  </p:childTnLst>
                                </p:cTn>
                              </p:par>
                              <p:par>
                                <p:cTn id="25" presetID="10" presetClass="entr" presetSubtype="0" fill="hold" grpId="0" nodeType="with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2" presetClass="entr" presetSubtype="8" decel="46000" fill="hold" nodeType="withEffect">
                                  <p:stCondLst>
                                    <p:cond delay="10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3750" fill="hold"/>
                                        <p:tgtEl>
                                          <p:spTgt spid="9"/>
                                        </p:tgtEl>
                                        <p:attrNameLst>
                                          <p:attrName>ppt_x</p:attrName>
                                        </p:attrNameLst>
                                      </p:cBhvr>
                                      <p:tavLst>
                                        <p:tav tm="0">
                                          <p:val>
                                            <p:strVal val="0-#ppt_w/2"/>
                                          </p:val>
                                        </p:tav>
                                        <p:tav tm="100000">
                                          <p:val>
                                            <p:strVal val="#ppt_x"/>
                                          </p:val>
                                        </p:tav>
                                      </p:tavLst>
                                    </p:anim>
                                    <p:anim calcmode="lin" valueType="num">
                                      <p:cBhvr additive="base">
                                        <p:cTn id="31" dur="375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7000"/>
                            </p:stCondLst>
                            <p:childTnLst>
                              <p:par>
                                <p:cTn id="33" presetID="2" presetClass="entr" presetSubtype="8"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1250" fill="hold"/>
                                        <p:tgtEl>
                                          <p:spTgt spid="10"/>
                                        </p:tgtEl>
                                        <p:attrNameLst>
                                          <p:attrName>ppt_x</p:attrName>
                                        </p:attrNameLst>
                                      </p:cBhvr>
                                      <p:tavLst>
                                        <p:tav tm="0">
                                          <p:val>
                                            <p:strVal val="0-#ppt_w/2"/>
                                          </p:val>
                                        </p:tav>
                                        <p:tav tm="100000">
                                          <p:val>
                                            <p:strVal val="#ppt_x"/>
                                          </p:val>
                                        </p:tav>
                                      </p:tavLst>
                                    </p:anim>
                                    <p:anim calcmode="lin" valueType="num">
                                      <p:cBhvr additive="base">
                                        <p:cTn id="36" dur="1250" fill="hold"/>
                                        <p:tgtEl>
                                          <p:spTgt spid="10"/>
                                        </p:tgtEl>
                                        <p:attrNameLst>
                                          <p:attrName>ppt_y</p:attrName>
                                        </p:attrNameLst>
                                      </p:cBhvr>
                                      <p:tavLst>
                                        <p:tav tm="0">
                                          <p:val>
                                            <p:strVal val="#ppt_y"/>
                                          </p:val>
                                        </p:tav>
                                        <p:tav tm="100000">
                                          <p:val>
                                            <p:strVal val="#ppt_y"/>
                                          </p:val>
                                        </p:tav>
                                      </p:tavLst>
                                    </p:anim>
                                  </p:childTnLst>
                                </p:cTn>
                              </p:par>
                            </p:childTnLst>
                          </p:cTn>
                        </p:par>
                        <p:par>
                          <p:cTn id="37" fill="hold">
                            <p:stCondLst>
                              <p:cond delay="8500"/>
                            </p:stCondLst>
                            <p:childTnLst>
                              <p:par>
                                <p:cTn id="38" presetID="22" presetClass="entr" presetSubtype="8" fill="hold" grpId="0" nodeType="afterEffect" nodePh="1">
                                  <p:stCondLst>
                                    <p:cond delay="0"/>
                                  </p:stCondLst>
                                  <p:endCondLst>
                                    <p:cond evt="begin" delay="0">
                                      <p:tn val="38"/>
                                    </p:cond>
                                  </p:end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796925"/>
            <a:ext cx="7886700" cy="402590"/>
          </a:xfrm>
        </p:spPr>
        <p:txBody>
          <a:bodyPr/>
          <a:p>
            <a:pPr algn="l"/>
            <a:r>
              <a:rPr lang="zh-CN" altLang="en-US" sz="1800" b="1"/>
              <a:t>（</a:t>
            </a:r>
            <a:r>
              <a:rPr lang="en-US" altLang="zh-CN" sz="1800" b="1"/>
              <a:t>2</a:t>
            </a:r>
            <a:r>
              <a:rPr lang="zh-CN" altLang="en-US" sz="1800" b="1"/>
              <a:t>）  半剖视图</a:t>
            </a:r>
            <a:endParaRPr lang="zh-CN" altLang="en-US" sz="1800" b="1"/>
          </a:p>
        </p:txBody>
      </p:sp>
      <p:sp>
        <p:nvSpPr>
          <p:cNvPr id="3" name="内容占位符 2"/>
          <p:cNvSpPr>
            <a:spLocks noGrp="1"/>
          </p:cNvSpPr>
          <p:nvPr>
            <p:ph idx="1"/>
          </p:nvPr>
        </p:nvSpPr>
        <p:spPr>
          <a:xfrm>
            <a:off x="628650" y="1369219"/>
            <a:ext cx="7886700" cy="737711"/>
          </a:xfrm>
        </p:spPr>
        <p:txBody>
          <a:bodyPr/>
          <a:p>
            <a:pPr marL="0" indent="0">
              <a:buNone/>
            </a:pPr>
            <a:r>
              <a:rPr lang="zh-CN" altLang="en-US" sz="1800"/>
              <a:t> 当家具或其零、部件对称（或基本上对称）时，在垂直于对称平面的投影面上的投影，可以以对称中心线为分界线，一半画成剖视，另一半仍画视图。</a:t>
            </a:r>
            <a:endParaRPr lang="zh-CN" altLang="en-US" sz="1800"/>
          </a:p>
        </p:txBody>
      </p:sp>
      <p:pic>
        <p:nvPicPr>
          <p:cNvPr id="6" name="图片 3" descr="IMG_256"/>
          <p:cNvPicPr>
            <a:picLocks noChangeAspect="1"/>
          </p:cNvPicPr>
          <p:nvPr/>
        </p:nvPicPr>
        <p:blipFill>
          <a:blip r:embed="rId1"/>
          <a:stretch>
            <a:fillRect/>
          </a:stretch>
        </p:blipFill>
        <p:spPr>
          <a:xfrm>
            <a:off x="2032000" y="2009140"/>
            <a:ext cx="4837430" cy="2975610"/>
          </a:xfrm>
          <a:prstGeom prst="rect">
            <a:avLst/>
          </a:prstGeom>
          <a:noFill/>
          <a:ln w="9525">
            <a:noFill/>
          </a:ln>
        </p:spPr>
      </p:pic>
    </p:spTree>
  </p:cSld>
  <p:clrMapOvr>
    <a:masterClrMapping/>
  </p:clrMapOvr>
  <p:transition spd="med" advClick="0" advTm="0">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13995" y="925195"/>
            <a:ext cx="7886700" cy="342265"/>
          </a:xfrm>
        </p:spPr>
        <p:txBody>
          <a:bodyPr/>
          <a:p>
            <a:pPr algn="l"/>
            <a:r>
              <a:rPr lang="zh-CN" altLang="en-US" sz="1800" b="1"/>
              <a:t>（</a:t>
            </a:r>
            <a:r>
              <a:rPr lang="en-US" altLang="zh-CN" sz="1800" b="1"/>
              <a:t>3</a:t>
            </a:r>
            <a:r>
              <a:rPr lang="zh-CN" altLang="en-US" sz="1800" b="1"/>
              <a:t>）  阶梯剖视图</a:t>
            </a:r>
            <a:endParaRPr lang="zh-CN" altLang="en-US" sz="1800" b="1"/>
          </a:p>
        </p:txBody>
      </p:sp>
      <p:sp>
        <p:nvSpPr>
          <p:cNvPr id="3" name="内容占位符 2"/>
          <p:cNvSpPr>
            <a:spLocks noGrp="1"/>
          </p:cNvSpPr>
          <p:nvPr>
            <p:ph idx="1"/>
          </p:nvPr>
        </p:nvSpPr>
        <p:spPr>
          <a:xfrm>
            <a:off x="628650" y="1799749"/>
            <a:ext cx="5418296" cy="1023461"/>
          </a:xfrm>
        </p:spPr>
        <p:txBody>
          <a:bodyPr/>
          <a:p>
            <a:pPr marL="0" indent="0">
              <a:buNone/>
            </a:pPr>
            <a:r>
              <a:rPr lang="zh-CN" altLang="en-US" sz="1800"/>
              <a:t>由两个或两个以上互相平行的剖切平面，剖开家具或其零、部件所得到的剖视图是阶梯剖视。</a:t>
            </a:r>
            <a:endParaRPr lang="zh-CN" altLang="en-US" sz="1800"/>
          </a:p>
        </p:txBody>
      </p:sp>
      <p:pic>
        <p:nvPicPr>
          <p:cNvPr id="4" name="图片 4" descr="IMG_256"/>
          <p:cNvPicPr>
            <a:picLocks noChangeAspect="1"/>
          </p:cNvPicPr>
          <p:nvPr/>
        </p:nvPicPr>
        <p:blipFill>
          <a:blip r:embed="rId1"/>
          <a:srcRect r="3986"/>
          <a:stretch>
            <a:fillRect/>
          </a:stretch>
        </p:blipFill>
        <p:spPr>
          <a:xfrm>
            <a:off x="6347460" y="820420"/>
            <a:ext cx="1932940" cy="4172585"/>
          </a:xfrm>
          <a:prstGeom prst="rect">
            <a:avLst/>
          </a:prstGeom>
          <a:noFill/>
          <a:ln w="9525">
            <a:noFill/>
          </a:ln>
        </p:spPr>
      </p:pic>
    </p:spTree>
  </p:cSld>
  <p:clrMapOvr>
    <a:masterClrMapping/>
  </p:clrMapOvr>
  <p:transition spd="med" advClick="0" advTm="0">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43840" y="984885"/>
            <a:ext cx="7886700" cy="382905"/>
          </a:xfrm>
        </p:spPr>
        <p:txBody>
          <a:bodyPr/>
          <a:p>
            <a:pPr algn="l"/>
            <a:r>
              <a:rPr lang="zh-CN" altLang="en-US" sz="1800" b="1"/>
              <a:t>（</a:t>
            </a:r>
            <a:r>
              <a:rPr lang="en-US" altLang="zh-CN" sz="1800" b="1"/>
              <a:t>4</a:t>
            </a:r>
            <a:r>
              <a:rPr lang="zh-CN" altLang="en-US" sz="1800" b="1"/>
              <a:t>）  局部剖视图</a:t>
            </a:r>
            <a:endParaRPr lang="zh-CN" altLang="en-US" sz="1800" b="1"/>
          </a:p>
        </p:txBody>
      </p:sp>
      <p:sp>
        <p:nvSpPr>
          <p:cNvPr id="3" name="内容占位符 2"/>
          <p:cNvSpPr>
            <a:spLocks noGrp="1"/>
          </p:cNvSpPr>
          <p:nvPr>
            <p:ph idx="1"/>
          </p:nvPr>
        </p:nvSpPr>
        <p:spPr>
          <a:xfrm>
            <a:off x="148114" y="2386489"/>
            <a:ext cx="4721066" cy="909638"/>
          </a:xfrm>
        </p:spPr>
        <p:txBody>
          <a:bodyPr/>
          <a:p>
            <a:pPr marL="0" indent="0">
              <a:buNone/>
            </a:pPr>
            <a:r>
              <a:rPr lang="zh-CN" altLang="en-US" sz="1800"/>
              <a:t> 用剖切平面局部地剖开家具或其零、部件所得的剖视图就是局部剖视。局部剖视用波浪线与未剖部分分界。 局部剖视一般不加标注。</a:t>
            </a:r>
            <a:endParaRPr lang="zh-CN" altLang="en-US" sz="1800"/>
          </a:p>
        </p:txBody>
      </p:sp>
      <p:pic>
        <p:nvPicPr>
          <p:cNvPr id="7" name="图片 6" descr="IMG_256"/>
          <p:cNvPicPr>
            <a:picLocks noChangeAspect="1"/>
          </p:cNvPicPr>
          <p:nvPr/>
        </p:nvPicPr>
        <p:blipFill>
          <a:blip r:embed="rId1"/>
          <a:stretch>
            <a:fillRect/>
          </a:stretch>
        </p:blipFill>
        <p:spPr>
          <a:xfrm>
            <a:off x="5027295" y="818515"/>
            <a:ext cx="3736975" cy="4123690"/>
          </a:xfrm>
          <a:prstGeom prst="rect">
            <a:avLst/>
          </a:prstGeom>
          <a:noFill/>
          <a:ln w="9525">
            <a:noFill/>
          </a:ln>
        </p:spPr>
      </p:pic>
    </p:spTree>
  </p:cSld>
  <p:clrMapOvr>
    <a:masterClrMapping/>
  </p:clrMapOvr>
  <p:transition spd="med" advClick="0" advTm="0">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08940" y="826770"/>
            <a:ext cx="7886700" cy="382905"/>
          </a:xfrm>
        </p:spPr>
        <p:txBody>
          <a:bodyPr/>
          <a:p>
            <a:pPr algn="l"/>
            <a:r>
              <a:rPr lang="zh-CN" altLang="en-US" sz="1800" b="1"/>
              <a:t>（</a:t>
            </a:r>
            <a:r>
              <a:rPr lang="en-US" altLang="zh-CN" sz="1800" b="1"/>
              <a:t>5</a:t>
            </a:r>
            <a:r>
              <a:rPr lang="zh-CN" altLang="en-US" sz="1800" b="1"/>
              <a:t>）  旋转剖视图</a:t>
            </a:r>
            <a:endParaRPr lang="zh-CN" altLang="en-US" sz="1800" b="1"/>
          </a:p>
        </p:txBody>
      </p:sp>
      <p:sp>
        <p:nvSpPr>
          <p:cNvPr id="3" name="内容占位符 2"/>
          <p:cNvSpPr>
            <a:spLocks noGrp="1"/>
          </p:cNvSpPr>
          <p:nvPr>
            <p:ph idx="1"/>
          </p:nvPr>
        </p:nvSpPr>
        <p:spPr>
          <a:xfrm>
            <a:off x="409099" y="1940719"/>
            <a:ext cx="5806916" cy="1012031"/>
          </a:xfrm>
        </p:spPr>
        <p:txBody>
          <a:bodyPr/>
          <a:p>
            <a:pPr marL="0" indent="0">
              <a:buNone/>
            </a:pPr>
            <a:r>
              <a:rPr lang="zh-CN" altLang="en-US" sz="1800"/>
              <a:t>当两个剖切平面呈相交位置时，需要通过旋转使之处于同一平面内，这样得到的剖视图称为旋转剖视。视图中在剖切符号转折处也要写上字母。</a:t>
            </a:r>
            <a:endParaRPr lang="zh-CN" altLang="en-US" sz="1800"/>
          </a:p>
        </p:txBody>
      </p:sp>
      <p:pic>
        <p:nvPicPr>
          <p:cNvPr id="4" name="图片 3" descr="图7-23 旋转剖视图"/>
          <p:cNvPicPr>
            <a:picLocks noChangeAspect="1"/>
          </p:cNvPicPr>
          <p:nvPr/>
        </p:nvPicPr>
        <p:blipFill>
          <a:blip r:embed="rId1"/>
          <a:srcRect l="9205" t="5031" r="10914" b="5727"/>
          <a:stretch>
            <a:fillRect/>
          </a:stretch>
        </p:blipFill>
        <p:spPr>
          <a:xfrm>
            <a:off x="6430010" y="880745"/>
            <a:ext cx="2226310" cy="4044315"/>
          </a:xfrm>
          <a:prstGeom prst="rect">
            <a:avLst/>
          </a:prstGeom>
        </p:spPr>
      </p:pic>
    </p:spTree>
  </p:cSld>
  <p:clrMapOvr>
    <a:masterClrMapping/>
  </p:clrMapOvr>
  <p:transition spd="med" advClick="0" advTm="0">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89255" y="809625"/>
            <a:ext cx="7886700" cy="412750"/>
          </a:xfrm>
        </p:spPr>
        <p:txBody>
          <a:bodyPr/>
          <a:p>
            <a:pPr algn="l"/>
            <a:r>
              <a:rPr lang="zh-CN" altLang="en-US" sz="1800" b="1"/>
              <a:t>（</a:t>
            </a:r>
            <a:r>
              <a:rPr lang="en-US" altLang="zh-CN" sz="1800" b="1"/>
              <a:t>6</a:t>
            </a:r>
            <a:r>
              <a:rPr lang="zh-CN" altLang="en-US" sz="1800" b="1"/>
              <a:t>） 剖面符号</a:t>
            </a:r>
            <a:endParaRPr lang="zh-CN" altLang="en-US" sz="1800" b="1"/>
          </a:p>
        </p:txBody>
      </p:sp>
      <p:pic>
        <p:nvPicPr>
          <p:cNvPr id="16389" name="图片 16388" descr="表6-1 剖面符号"/>
          <p:cNvPicPr>
            <a:picLocks noChangeAspect="1"/>
          </p:cNvPicPr>
          <p:nvPr/>
        </p:nvPicPr>
        <p:blipFill>
          <a:blip r:embed="rId1"/>
          <a:srcRect l="18845" t="18544" r="18745" b="18571"/>
          <a:stretch>
            <a:fillRect/>
          </a:stretch>
        </p:blipFill>
        <p:spPr>
          <a:xfrm>
            <a:off x="1980565" y="1087120"/>
            <a:ext cx="6295390" cy="3980180"/>
          </a:xfrm>
          <a:prstGeom prst="rect">
            <a:avLst/>
          </a:prstGeom>
          <a:noFill/>
          <a:ln w="9525">
            <a:noFill/>
          </a:ln>
        </p:spPr>
      </p:pic>
    </p:spTree>
  </p:cSld>
  <p:clrMapOvr>
    <a:masterClrMapping/>
  </p:clrMapOvr>
  <p:transition spd="med" advClick="0" advTm="0">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31165" y="1695450"/>
            <a:ext cx="3740785" cy="2717800"/>
          </a:xfrm>
        </p:spPr>
        <p:txBody>
          <a:bodyPr/>
          <a:p>
            <a:pPr marL="0" indent="0">
              <a:buNone/>
            </a:pPr>
            <a:r>
              <a:rPr lang="zh-CN" altLang="en-US" sz="1800"/>
              <a:t>在家具图样中，有时为了便于表达材料的种类，对于个别零件表面不被剖到时，也画上一些符号以示材料种类。</a:t>
            </a:r>
            <a:endParaRPr lang="zh-CN" altLang="en-US" sz="1800"/>
          </a:p>
        </p:txBody>
      </p:sp>
      <p:pic>
        <p:nvPicPr>
          <p:cNvPr id="17412" name="图片 17411" descr="表6-2 材料图例"/>
          <p:cNvPicPr>
            <a:picLocks noChangeAspect="1"/>
          </p:cNvPicPr>
          <p:nvPr/>
        </p:nvPicPr>
        <p:blipFill>
          <a:blip r:embed="rId1"/>
          <a:srcRect l="30087" t="12717" r="30067" b="12325"/>
          <a:stretch>
            <a:fillRect/>
          </a:stretch>
        </p:blipFill>
        <p:spPr>
          <a:xfrm>
            <a:off x="4694714" y="928846"/>
            <a:ext cx="3022759" cy="4019550"/>
          </a:xfrm>
          <a:prstGeom prst="rect">
            <a:avLst/>
          </a:prstGeom>
          <a:noFill/>
          <a:ln w="9525">
            <a:noFill/>
          </a:ln>
        </p:spPr>
      </p:pic>
    </p:spTree>
  </p:cSld>
  <p:clrMapOvr>
    <a:masterClrMapping/>
  </p:clrMapOvr>
  <p:transition spd="med" advClick="0" advTm="0">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10540" y="816769"/>
            <a:ext cx="7886700" cy="457676"/>
          </a:xfrm>
        </p:spPr>
        <p:txBody>
          <a:bodyPr/>
          <a:p>
            <a:pPr algn="l"/>
            <a:r>
              <a:rPr lang="zh-CN" altLang="en-US" sz="1800" b="1"/>
              <a:t>7.2.3   局部详图</a:t>
            </a:r>
            <a:endParaRPr lang="zh-CN" altLang="en-US" sz="1800" b="1"/>
          </a:p>
        </p:txBody>
      </p:sp>
      <p:sp>
        <p:nvSpPr>
          <p:cNvPr id="3" name="内容占位符 2"/>
          <p:cNvSpPr>
            <a:spLocks noGrp="1"/>
          </p:cNvSpPr>
          <p:nvPr>
            <p:ph idx="1"/>
          </p:nvPr>
        </p:nvSpPr>
        <p:spPr>
          <a:xfrm>
            <a:off x="628650" y="1353820"/>
            <a:ext cx="7886700" cy="1035685"/>
          </a:xfrm>
        </p:spPr>
        <p:txBody>
          <a:bodyPr>
            <a:normAutofit fontScale="40000"/>
          </a:bodyPr>
          <a:p>
            <a:pPr marL="0" indent="0" fontAlgn="auto">
              <a:lnSpc>
                <a:spcPct val="150000"/>
              </a:lnSpc>
              <a:buNone/>
            </a:pPr>
            <a:r>
              <a:rPr lang="zh-CN" altLang="en-US"/>
              <a:t>局部详图主要用来详细表达结构，如：零部件之间的接合方式，连接件以及榫接合的类别、形状以及它们相对位置和大小、某些装饰性镶边线脚的断面形状，</a:t>
            </a:r>
            <a:r>
              <a:rPr lang="zh-CN" altLang="en-US" dirty="0">
                <a:sym typeface="+mn-ea"/>
              </a:rPr>
              <a:t>基本视图中无法画清楚，更无法标注局部结构的尺寸</a:t>
            </a:r>
            <a:r>
              <a:rPr lang="zh-CN" altLang="en-US"/>
              <a:t>。</a:t>
            </a:r>
            <a:r>
              <a:rPr lang="zh-CN" altLang="en-US">
                <a:solidFill>
                  <a:schemeClr val="accent1"/>
                </a:solidFill>
                <a:effectLst>
                  <a:outerShdw blurRad="38100" dist="25400" dir="5400000" algn="ctr" rotWithShape="0">
                    <a:srgbClr val="6E747A">
                      <a:alpha val="43000"/>
                    </a:srgbClr>
                  </a:outerShdw>
                </a:effectLst>
              </a:rPr>
              <a:t>必要时，局部详图还可采用多种形式出现，如基本视图某局部处可以画成剖视。</a:t>
            </a:r>
            <a:endParaRPr lang="zh-CN" altLang="en-US">
              <a:solidFill>
                <a:schemeClr val="accent1"/>
              </a:solidFill>
              <a:effectLst>
                <a:outerShdw blurRad="38100" dist="25400" dir="5400000" algn="ctr" rotWithShape="0">
                  <a:srgbClr val="6E747A">
                    <a:alpha val="43000"/>
                  </a:srgbClr>
                </a:outerShdw>
              </a:effectLst>
            </a:endParaRPr>
          </a:p>
        </p:txBody>
      </p:sp>
      <p:pic>
        <p:nvPicPr>
          <p:cNvPr id="4" name="图片 3" descr="图7-26 局部详图"/>
          <p:cNvPicPr>
            <a:picLocks noChangeAspect="1"/>
          </p:cNvPicPr>
          <p:nvPr/>
        </p:nvPicPr>
        <p:blipFill>
          <a:blip r:embed="rId1"/>
          <a:srcRect l="5398" t="19087" r="7317" b="21370"/>
          <a:stretch>
            <a:fillRect/>
          </a:stretch>
        </p:blipFill>
        <p:spPr>
          <a:xfrm>
            <a:off x="643890" y="2467610"/>
            <a:ext cx="7969885" cy="2541270"/>
          </a:xfrm>
          <a:prstGeom prst="rect">
            <a:avLst/>
          </a:prstGeom>
        </p:spPr>
      </p:pic>
    </p:spTree>
  </p:cSld>
  <p:clrMapOvr>
    <a:masterClrMapping/>
  </p:clrMapOvr>
  <p:transition spd="med" advClick="0" advTm="0">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53365" y="898525"/>
            <a:ext cx="7886700" cy="441960"/>
          </a:xfrm>
        </p:spPr>
        <p:txBody>
          <a:bodyPr/>
          <a:p>
            <a:pPr algn="l"/>
            <a:r>
              <a:rPr lang="zh-CN" altLang="en-US" sz="1800" b="1"/>
              <a:t>7.2.4 榫接合和连接件接合表达方法</a:t>
            </a:r>
            <a:endParaRPr lang="zh-CN" altLang="en-US" sz="1800" b="1"/>
          </a:p>
        </p:txBody>
      </p:sp>
      <p:sp>
        <p:nvSpPr>
          <p:cNvPr id="3" name="内容占位符 2"/>
          <p:cNvSpPr>
            <a:spLocks noGrp="1"/>
          </p:cNvSpPr>
          <p:nvPr>
            <p:ph idx="1"/>
          </p:nvPr>
        </p:nvSpPr>
        <p:spPr>
          <a:xfrm>
            <a:off x="628650" y="1894999"/>
            <a:ext cx="7886700" cy="978218"/>
          </a:xfrm>
        </p:spPr>
        <p:txBody>
          <a:bodyPr/>
          <a:p>
            <a:pPr marL="0" indent="0">
              <a:buNone/>
            </a:pPr>
            <a:r>
              <a:rPr lang="zh-CN" altLang="en-US" sz="1800"/>
              <a:t>固定连接：胶结合、榫结合、铆接、圆钉接合、金属零件的焊接、咬接等。</a:t>
            </a:r>
            <a:endParaRPr lang="zh-CN" altLang="en-US" sz="1800"/>
          </a:p>
          <a:p>
            <a:pPr marL="0" indent="0">
              <a:buNone/>
            </a:pPr>
            <a:r>
              <a:rPr lang="zh-CN" altLang="en-US" sz="1800"/>
              <a:t>可拆卸连接：螺纹连接件，还有如木螺钉、倒刺、膨胀管等介于这两者之间的连接。</a:t>
            </a:r>
            <a:endParaRPr lang="zh-CN" altLang="en-US" sz="1800"/>
          </a:p>
        </p:txBody>
      </p:sp>
    </p:spTree>
  </p:cSld>
  <p:clrMapOvr>
    <a:masterClrMapping/>
  </p:clrMapOvr>
  <p:transition spd="med" advClick="0" advTm="0">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816610"/>
            <a:ext cx="7886700" cy="402590"/>
          </a:xfrm>
        </p:spPr>
        <p:txBody>
          <a:bodyPr/>
          <a:p>
            <a:pPr algn="l"/>
            <a:r>
              <a:rPr lang="zh-CN" altLang="en-US" sz="1800" b="1"/>
              <a:t>（</a:t>
            </a:r>
            <a:r>
              <a:rPr lang="en-US" altLang="zh-CN" sz="1800" b="1"/>
              <a:t>1</a:t>
            </a:r>
            <a:r>
              <a:rPr lang="zh-CN" altLang="en-US" sz="1800" b="1"/>
              <a:t>） 家具榫接合表达方法</a:t>
            </a:r>
            <a:endParaRPr lang="zh-CN" altLang="en-US" sz="1800" b="1"/>
          </a:p>
        </p:txBody>
      </p:sp>
      <p:sp>
        <p:nvSpPr>
          <p:cNvPr id="3" name="内容占位符 2"/>
          <p:cNvSpPr>
            <a:spLocks noGrp="1"/>
          </p:cNvSpPr>
          <p:nvPr>
            <p:ph idx="1"/>
          </p:nvPr>
        </p:nvSpPr>
        <p:spPr>
          <a:xfrm>
            <a:off x="628650" y="1369219"/>
            <a:ext cx="7886700" cy="954881"/>
          </a:xfrm>
        </p:spPr>
        <p:txBody>
          <a:bodyPr/>
          <a:p>
            <a:pPr marL="0" lvl="0" indent="0">
              <a:spcBef>
                <a:spcPct val="20000"/>
              </a:spcBef>
              <a:buNone/>
            </a:pPr>
            <a:r>
              <a:rPr lang="zh-CN" altLang="en-US" sz="1800" dirty="0">
                <a:solidFill>
                  <a:schemeClr val="tx1"/>
                </a:solidFill>
                <a:latin typeface="Times New Roman" panose="02020603050405020304" pitchFamily="18" charset="0"/>
                <a:ea typeface="楷体_GB2312" pitchFamily="49" charset="-122"/>
                <a:sym typeface="+mn-ea"/>
              </a:rPr>
              <a:t>榫结合是指榫头嵌入榫眼的一种连接方式。其中榫头可以是零件本身的一部分，也可以单独制作，这时相连接的两零件都只打眼（即打榫孔）。</a:t>
            </a:r>
            <a:endParaRPr lang="zh-CN" altLang="en-US" sz="1800" dirty="0">
              <a:solidFill>
                <a:schemeClr val="tx1"/>
              </a:solidFill>
              <a:latin typeface="Times New Roman" panose="02020603050405020304" pitchFamily="18" charset="0"/>
              <a:ea typeface="楷体_GB2312" pitchFamily="49" charset="-122"/>
              <a:sym typeface="+mn-ea"/>
            </a:endParaRPr>
          </a:p>
          <a:p>
            <a:pPr marL="0" lvl="0" indent="0">
              <a:spcBef>
                <a:spcPct val="20000"/>
              </a:spcBef>
              <a:buNone/>
            </a:pPr>
            <a:r>
              <a:rPr lang="zh-CN" altLang="en-US" sz="1800" dirty="0">
                <a:solidFill>
                  <a:schemeClr val="tx1"/>
                </a:solidFill>
                <a:latin typeface="Times New Roman" panose="02020603050405020304" pitchFamily="18" charset="0"/>
                <a:ea typeface="楷体_GB2312" pitchFamily="49" charset="-122"/>
                <a:sym typeface="+mn-ea"/>
              </a:rPr>
              <a:t>榫结合有多种多样，基本有三种类型，即直角榫、燕尾榫和圆榫。</a:t>
            </a:r>
            <a:endParaRPr lang="zh-CN" altLang="en-US" sz="1800" dirty="0">
              <a:solidFill>
                <a:schemeClr val="tx1"/>
              </a:solidFill>
              <a:latin typeface="Times New Roman" panose="02020603050405020304" pitchFamily="18" charset="0"/>
              <a:ea typeface="楷体_GB2312" pitchFamily="49" charset="-122"/>
              <a:sym typeface="+mn-ea"/>
            </a:endParaRPr>
          </a:p>
        </p:txBody>
      </p:sp>
      <p:pic>
        <p:nvPicPr>
          <p:cNvPr id="23558" name="图片 23557" descr="图6-12 直角榫、燕尾榫和圆榫"/>
          <p:cNvPicPr>
            <a:picLocks noChangeAspect="1"/>
          </p:cNvPicPr>
          <p:nvPr/>
        </p:nvPicPr>
        <p:blipFill>
          <a:blip r:embed="rId1"/>
          <a:srcRect l="16151" t="34314" r="12906" b="31372"/>
          <a:stretch>
            <a:fillRect/>
          </a:stretch>
        </p:blipFill>
        <p:spPr>
          <a:xfrm>
            <a:off x="1395413" y="2415540"/>
            <a:ext cx="6353175" cy="2171224"/>
          </a:xfrm>
          <a:prstGeom prst="rect">
            <a:avLst/>
          </a:prstGeom>
          <a:noFill/>
          <a:ln w="9525">
            <a:noFill/>
          </a:ln>
        </p:spPr>
      </p:pic>
    </p:spTree>
  </p:cSld>
  <p:clrMapOvr>
    <a:masterClrMapping/>
  </p:clrMapOvr>
  <p:transition spd="med" advClick="0" advTm="0">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60020" y="1313339"/>
            <a:ext cx="4674870" cy="1285875"/>
          </a:xfrm>
        </p:spPr>
        <p:txBody>
          <a:bodyPr>
            <a:normAutofit fontScale="60000"/>
          </a:bodyPr>
          <a:p>
            <a:pPr marL="0" indent="0">
              <a:buNone/>
            </a:pPr>
            <a:r>
              <a:rPr lang="en-US" altLang="zh-CN" b="1" dirty="0">
                <a:solidFill>
                  <a:schemeClr val="tx1"/>
                </a:solidFill>
                <a:latin typeface="Times New Roman" panose="02020603050405020304" pitchFamily="18" charset="0"/>
                <a:ea typeface="楷体_GB2312" pitchFamily="49" charset="-122"/>
                <a:sym typeface="+mn-ea"/>
              </a:rPr>
              <a:t>《</a:t>
            </a:r>
            <a:r>
              <a:rPr lang="zh-CN" altLang="en-US" b="1" dirty="0">
                <a:solidFill>
                  <a:schemeClr val="tx1"/>
                </a:solidFill>
                <a:latin typeface="Times New Roman" panose="02020603050405020304" pitchFamily="18" charset="0"/>
                <a:ea typeface="楷体_GB2312" pitchFamily="49" charset="-122"/>
                <a:sym typeface="+mn-ea"/>
              </a:rPr>
              <a:t>家具制图</a:t>
            </a:r>
            <a:r>
              <a:rPr lang="en-US" altLang="zh-CN" b="1" dirty="0">
                <a:solidFill>
                  <a:schemeClr val="tx1"/>
                </a:solidFill>
                <a:latin typeface="Times New Roman" panose="02020603050405020304" pitchFamily="18" charset="0"/>
                <a:ea typeface="楷体_GB2312" pitchFamily="49" charset="-122"/>
                <a:sym typeface="+mn-ea"/>
              </a:rPr>
              <a:t>》</a:t>
            </a:r>
            <a:r>
              <a:rPr lang="zh-CN" altLang="en-US" b="1" dirty="0">
                <a:solidFill>
                  <a:schemeClr val="tx1"/>
                </a:solidFill>
                <a:latin typeface="Times New Roman" panose="02020603050405020304" pitchFamily="18" charset="0"/>
                <a:ea typeface="楷体_GB2312" pitchFamily="49" charset="-122"/>
                <a:sym typeface="+mn-ea"/>
              </a:rPr>
              <a:t>标准规定，当画榫结合时，表示榫头横断面的视图上，榫端要涂以中间色，以显示榫头的形状类型和大小。</a:t>
            </a:r>
            <a:endParaRPr lang="zh-CN" altLang="en-US" b="1" dirty="0">
              <a:solidFill>
                <a:schemeClr val="tx1"/>
              </a:solidFill>
              <a:latin typeface="Times New Roman" panose="02020603050405020304" pitchFamily="18" charset="0"/>
              <a:ea typeface="楷体_GB2312" pitchFamily="49" charset="-122"/>
              <a:sym typeface="+mn-ea"/>
            </a:endParaRPr>
          </a:p>
        </p:txBody>
      </p:sp>
      <p:pic>
        <p:nvPicPr>
          <p:cNvPr id="41" name="图片 24580" descr="图6-13 榫结合的画法"/>
          <p:cNvPicPr>
            <a:picLocks noChangeAspect="1"/>
          </p:cNvPicPr>
          <p:nvPr/>
        </p:nvPicPr>
        <p:blipFill>
          <a:blip r:embed="rId1"/>
          <a:srcRect l="20190" t="6331" r="21437" b="7899"/>
          <a:stretch>
            <a:fillRect/>
          </a:stretch>
        </p:blipFill>
        <p:spPr>
          <a:xfrm>
            <a:off x="4966970" y="898525"/>
            <a:ext cx="3869055" cy="4018280"/>
          </a:xfrm>
          <a:prstGeom prst="rect">
            <a:avLst/>
          </a:prstGeom>
          <a:noFill/>
          <a:ln w="9525">
            <a:noFill/>
          </a:ln>
        </p:spPr>
      </p:pic>
    </p:spTree>
  </p:cSld>
  <p:clrMapOvr>
    <a:masterClrMapping/>
  </p:clrMapOvr>
  <p:transition spd="med" advClick="0" advTm="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 name="图片 24" descr="D_042.jpg"/>
          <p:cNvPicPr>
            <a:picLocks noChangeAspect="1"/>
          </p:cNvPicPr>
          <p:nvPr/>
        </p:nvPicPr>
        <p:blipFill>
          <a:blip r:embed="rId1">
            <a:clrChange>
              <a:clrFrom>
                <a:srgbClr val="FFFFFF"/>
              </a:clrFrom>
              <a:clrTo>
                <a:srgbClr val="FFFFFF">
                  <a:alpha val="0"/>
                </a:srgbClr>
              </a:clrTo>
            </a:clrChange>
          </a:blip>
          <a:stretch>
            <a:fillRect/>
          </a:stretch>
        </p:blipFill>
        <p:spPr>
          <a:xfrm>
            <a:off x="2120900" y="1845310"/>
            <a:ext cx="650875" cy="619125"/>
          </a:xfrm>
          <a:prstGeom prst="rect">
            <a:avLst/>
          </a:prstGeom>
          <a:noFill/>
          <a:ln w="9525">
            <a:noFill/>
          </a:ln>
        </p:spPr>
      </p:pic>
      <p:pic>
        <p:nvPicPr>
          <p:cNvPr id="55" name="图片 31" descr="D_042.jpg"/>
          <p:cNvPicPr>
            <a:picLocks noChangeAspect="1"/>
          </p:cNvPicPr>
          <p:nvPr/>
        </p:nvPicPr>
        <p:blipFill>
          <a:blip r:embed="rId1">
            <a:clrChange>
              <a:clrFrom>
                <a:srgbClr val="FFFFFF"/>
              </a:clrFrom>
              <a:clrTo>
                <a:srgbClr val="FFFFFF">
                  <a:alpha val="0"/>
                </a:srgbClr>
              </a:clrTo>
            </a:clrChange>
          </a:blip>
          <a:stretch>
            <a:fillRect/>
          </a:stretch>
        </p:blipFill>
        <p:spPr>
          <a:xfrm>
            <a:off x="2119313" y="2600960"/>
            <a:ext cx="652462" cy="620713"/>
          </a:xfrm>
          <a:prstGeom prst="rect">
            <a:avLst/>
          </a:prstGeom>
          <a:noFill/>
          <a:ln w="9525">
            <a:noFill/>
          </a:ln>
        </p:spPr>
      </p:pic>
      <p:pic>
        <p:nvPicPr>
          <p:cNvPr id="59" name="图片 35" descr="D_042.jpg"/>
          <p:cNvPicPr>
            <a:picLocks noChangeAspect="1"/>
          </p:cNvPicPr>
          <p:nvPr/>
        </p:nvPicPr>
        <p:blipFill>
          <a:blip r:embed="rId1">
            <a:clrChange>
              <a:clrFrom>
                <a:srgbClr val="FFFFFF"/>
              </a:clrFrom>
              <a:clrTo>
                <a:srgbClr val="FFFFFF">
                  <a:alpha val="0"/>
                </a:srgbClr>
              </a:clrTo>
            </a:clrChange>
          </a:blip>
          <a:stretch>
            <a:fillRect/>
          </a:stretch>
        </p:blipFill>
        <p:spPr>
          <a:xfrm>
            <a:off x="2119313" y="3359785"/>
            <a:ext cx="652462" cy="620713"/>
          </a:xfrm>
          <a:prstGeom prst="rect">
            <a:avLst/>
          </a:prstGeom>
          <a:noFill/>
          <a:ln w="9525">
            <a:noFill/>
          </a:ln>
        </p:spPr>
      </p:pic>
      <p:pic>
        <p:nvPicPr>
          <p:cNvPr id="20483" name="Picture 3"/>
          <p:cNvPicPr>
            <a:picLocks noChangeAspect="1"/>
          </p:cNvPicPr>
          <p:nvPr/>
        </p:nvPicPr>
        <p:blipFill>
          <a:blip r:embed="rId2"/>
          <a:srcRect r="-2"/>
          <a:stretch>
            <a:fillRect/>
          </a:stretch>
        </p:blipFill>
        <p:spPr>
          <a:xfrm>
            <a:off x="120650" y="90488"/>
            <a:ext cx="1489075" cy="1473200"/>
          </a:xfrm>
          <a:prstGeom prst="rect">
            <a:avLst/>
          </a:prstGeom>
          <a:noFill/>
          <a:ln w="9525">
            <a:noFill/>
          </a:ln>
        </p:spPr>
      </p:pic>
      <p:sp>
        <p:nvSpPr>
          <p:cNvPr id="50" name="矩形 49"/>
          <p:cNvSpPr/>
          <p:nvPr/>
        </p:nvSpPr>
        <p:spPr bwMode="auto">
          <a:xfrm>
            <a:off x="2032000" y="1710373"/>
            <a:ext cx="827088" cy="825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stStyle>
          <a:p>
            <a:pPr lvl="0" algn="ctr" eaLnBrk="1" hangingPunct="1"/>
            <a:r>
              <a:rPr lang="en-US" altLang="zh-CN" sz="2400" dirty="0">
                <a:latin typeface="方正华隶简体"/>
                <a:ea typeface="方正华隶简体"/>
              </a:rPr>
              <a:t>1</a:t>
            </a:r>
            <a:endParaRPr lang="zh-CN" altLang="en-US" sz="2400" dirty="0">
              <a:latin typeface="方正华隶简体"/>
              <a:ea typeface="方正华隶简体"/>
            </a:endParaRPr>
          </a:p>
        </p:txBody>
      </p:sp>
      <p:pic>
        <p:nvPicPr>
          <p:cNvPr id="15384" name="图片 28" descr="C_108.jpg"/>
          <p:cNvPicPr>
            <a:picLocks noChangeAspect="1"/>
          </p:cNvPicPr>
          <p:nvPr/>
        </p:nvPicPr>
        <p:blipFill>
          <a:blip r:embed="rId3">
            <a:clrChange>
              <a:clrFrom>
                <a:srgbClr val="FFFFFF"/>
              </a:clrFrom>
              <a:clrTo>
                <a:srgbClr val="FFFFFF">
                  <a:alpha val="0"/>
                </a:srgbClr>
              </a:clrTo>
            </a:clrChange>
          </a:blip>
          <a:stretch>
            <a:fillRect/>
          </a:stretch>
        </p:blipFill>
        <p:spPr>
          <a:xfrm>
            <a:off x="2533650" y="2326640"/>
            <a:ext cx="4497070" cy="137795"/>
          </a:xfrm>
          <a:prstGeom prst="rect">
            <a:avLst/>
          </a:prstGeom>
          <a:noFill/>
          <a:ln w="9525">
            <a:noFill/>
          </a:ln>
        </p:spPr>
      </p:pic>
      <p:pic>
        <p:nvPicPr>
          <p:cNvPr id="15382" name="图片 33" descr="C_108.jpg"/>
          <p:cNvPicPr>
            <a:picLocks noChangeAspect="1"/>
          </p:cNvPicPr>
          <p:nvPr/>
        </p:nvPicPr>
        <p:blipFill>
          <a:blip r:embed="rId3">
            <a:clrChange>
              <a:clrFrom>
                <a:srgbClr val="FFFFFF"/>
              </a:clrFrom>
              <a:clrTo>
                <a:srgbClr val="FFFFFF">
                  <a:alpha val="0"/>
                </a:srgbClr>
              </a:clrTo>
            </a:clrChange>
          </a:blip>
          <a:stretch>
            <a:fillRect/>
          </a:stretch>
        </p:blipFill>
        <p:spPr>
          <a:xfrm>
            <a:off x="2533650" y="3083560"/>
            <a:ext cx="4497070" cy="137795"/>
          </a:xfrm>
          <a:prstGeom prst="rect">
            <a:avLst/>
          </a:prstGeom>
          <a:noFill/>
          <a:ln w="9525">
            <a:noFill/>
          </a:ln>
        </p:spPr>
      </p:pic>
      <p:pic>
        <p:nvPicPr>
          <p:cNvPr id="15380" name="图片 37" descr="C_108.jpg"/>
          <p:cNvPicPr>
            <a:picLocks noChangeAspect="1"/>
          </p:cNvPicPr>
          <p:nvPr/>
        </p:nvPicPr>
        <p:blipFill>
          <a:blip r:embed="rId3">
            <a:clrChange>
              <a:clrFrom>
                <a:srgbClr val="FFFFFF"/>
              </a:clrFrom>
              <a:clrTo>
                <a:srgbClr val="FFFFFF">
                  <a:alpha val="0"/>
                </a:srgbClr>
              </a:clrTo>
            </a:clrChange>
          </a:blip>
          <a:stretch>
            <a:fillRect/>
          </a:stretch>
        </p:blipFill>
        <p:spPr>
          <a:xfrm>
            <a:off x="2533650" y="3842385"/>
            <a:ext cx="4497070" cy="137795"/>
          </a:xfrm>
          <a:prstGeom prst="rect">
            <a:avLst/>
          </a:prstGeom>
          <a:noFill/>
          <a:ln w="9525">
            <a:noFill/>
          </a:ln>
        </p:spPr>
      </p:pic>
      <p:sp>
        <p:nvSpPr>
          <p:cNvPr id="66" name="矩形 65"/>
          <p:cNvSpPr/>
          <p:nvPr/>
        </p:nvSpPr>
        <p:spPr>
          <a:xfrm>
            <a:off x="2038350" y="2464435"/>
            <a:ext cx="827088" cy="825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stStyle>
          <a:p>
            <a:pPr lvl="0" algn="ctr" eaLnBrk="1" hangingPunct="1"/>
            <a:r>
              <a:rPr lang="en-US" altLang="zh-CN" sz="2400" dirty="0">
                <a:latin typeface="方正华隶简体"/>
                <a:ea typeface="方正华隶简体"/>
              </a:rPr>
              <a:t>2</a:t>
            </a:r>
            <a:endParaRPr lang="zh-CN" altLang="en-US" sz="2400" dirty="0">
              <a:latin typeface="方正华隶简体"/>
              <a:ea typeface="方正华隶简体"/>
            </a:endParaRPr>
          </a:p>
        </p:txBody>
      </p:sp>
      <p:sp>
        <p:nvSpPr>
          <p:cNvPr id="67" name="矩形 66"/>
          <p:cNvSpPr/>
          <p:nvPr/>
        </p:nvSpPr>
        <p:spPr>
          <a:xfrm>
            <a:off x="2038350" y="3221673"/>
            <a:ext cx="827088" cy="827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stStyle>
          <a:p>
            <a:pPr lvl="0" algn="ctr" eaLnBrk="1" hangingPunct="1"/>
            <a:r>
              <a:rPr lang="en-US" altLang="zh-CN" sz="2400" dirty="0">
                <a:latin typeface="方正华隶简体"/>
                <a:ea typeface="方正华隶简体"/>
              </a:rPr>
              <a:t>3</a:t>
            </a:r>
            <a:endParaRPr lang="zh-CN" altLang="en-US" sz="2400" dirty="0">
              <a:latin typeface="方正华隶简体"/>
              <a:ea typeface="方正华隶简体"/>
            </a:endParaRPr>
          </a:p>
        </p:txBody>
      </p:sp>
      <p:pic>
        <p:nvPicPr>
          <p:cNvPr id="71" name="Picture 6" descr="F:\360安全浏览器下载\水墨\1402\09.png"/>
          <p:cNvPicPr>
            <a:picLocks noChangeAspect="1"/>
          </p:cNvPicPr>
          <p:nvPr/>
        </p:nvPicPr>
        <p:blipFill>
          <a:blip r:embed="rId4"/>
          <a:stretch>
            <a:fillRect/>
          </a:stretch>
        </p:blipFill>
        <p:spPr>
          <a:xfrm>
            <a:off x="6659563" y="2600325"/>
            <a:ext cx="2139950" cy="2273300"/>
          </a:xfrm>
          <a:prstGeom prst="rect">
            <a:avLst/>
          </a:prstGeom>
          <a:noFill/>
          <a:ln w="9525">
            <a:noFill/>
          </a:ln>
        </p:spPr>
      </p:pic>
      <p:sp>
        <p:nvSpPr>
          <p:cNvPr id="24" name="Rectangle 4"/>
          <p:cNvSpPr txBox="1"/>
          <p:nvPr/>
        </p:nvSpPr>
        <p:spPr>
          <a:xfrm>
            <a:off x="-6350" y="5326063"/>
            <a:ext cx="9150350" cy="271462"/>
          </a:xfrm>
          <a:prstGeom prst="rect">
            <a:avLst/>
          </a:prstGeom>
          <a:noFill/>
          <a:ln w="9525">
            <a:noFill/>
          </a:ln>
        </p:spPr>
        <p:txBody>
          <a:bodyPr lIns="51408" tIns="25704" rIns="51408" bIns="25704" anchor="ctr"/>
          <a:p>
            <a:pPr lvl="0" eaLnBrk="1" hangingPunct="1"/>
            <a:endParaRPr lang="zh-CN" altLang="zh-CN" sz="2000" b="1" dirty="0">
              <a:solidFill>
                <a:srgbClr val="FF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056255" y="1940560"/>
            <a:ext cx="2696210" cy="365760"/>
          </a:xfrm>
          <a:prstGeom prst="rect">
            <a:avLst/>
          </a:prstGeom>
          <a:noFill/>
        </p:spPr>
        <p:txBody>
          <a:bodyPr wrap="none" rtlCol="0" anchor="t">
            <a:spAutoFit/>
          </a:bodyPr>
          <a:p>
            <a:r>
              <a:rPr lang="zh-CN" altLang="en-US" b="1">
                <a:sym typeface="+mn-ea"/>
              </a:rPr>
              <a:t>7.1  家具结构图制图规范</a:t>
            </a:r>
            <a:endParaRPr lang="zh-CN" altLang="en-US"/>
          </a:p>
        </p:txBody>
      </p:sp>
      <p:sp>
        <p:nvSpPr>
          <p:cNvPr id="7" name="文本框 6"/>
          <p:cNvSpPr txBox="1"/>
          <p:nvPr/>
        </p:nvSpPr>
        <p:spPr>
          <a:xfrm>
            <a:off x="3056255" y="2672715"/>
            <a:ext cx="2466340" cy="365760"/>
          </a:xfrm>
          <a:prstGeom prst="rect">
            <a:avLst/>
          </a:prstGeom>
          <a:noFill/>
        </p:spPr>
        <p:txBody>
          <a:bodyPr wrap="none" rtlCol="0" anchor="t">
            <a:spAutoFit/>
          </a:bodyPr>
          <a:p>
            <a:r>
              <a:rPr lang="zh-CN" altLang="en-US" b="1">
                <a:sym typeface="+mn-ea"/>
              </a:rPr>
              <a:t>7.2  家具结构图样表达</a:t>
            </a:r>
            <a:endParaRPr lang="zh-CN" altLang="en-US"/>
          </a:p>
        </p:txBody>
      </p:sp>
      <p:sp>
        <p:nvSpPr>
          <p:cNvPr id="8" name="文本框 7"/>
          <p:cNvSpPr txBox="1"/>
          <p:nvPr/>
        </p:nvSpPr>
        <p:spPr>
          <a:xfrm>
            <a:off x="3062605" y="3431540"/>
            <a:ext cx="3155950" cy="365760"/>
          </a:xfrm>
          <a:prstGeom prst="rect">
            <a:avLst/>
          </a:prstGeom>
          <a:noFill/>
        </p:spPr>
        <p:txBody>
          <a:bodyPr wrap="none" rtlCol="0" anchor="t">
            <a:spAutoFit/>
          </a:bodyPr>
          <a:p>
            <a:r>
              <a:rPr lang="zh-CN" altLang="en-US" b="1">
                <a:sym typeface="+mn-ea"/>
              </a:rPr>
              <a:t>7.3  家具结构图样及实例阐述</a:t>
            </a:r>
            <a:endParaRPr lang="zh-CN" altLang="en-US"/>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fade">
                                      <p:cBhvr>
                                        <p:cTn id="7" dur="2500"/>
                                        <p:tgtEl>
                                          <p:spTgt spid="20483"/>
                                        </p:tgtEl>
                                      </p:cBhvr>
                                    </p:animEffect>
                                  </p:childTnLst>
                                </p:cTn>
                              </p:par>
                            </p:childTnLst>
                          </p:cTn>
                        </p:par>
                        <p:par>
                          <p:cTn id="8" fill="hold">
                            <p:stCondLst>
                              <p:cond delay="2500"/>
                            </p:stCondLst>
                            <p:childTnLst>
                              <p:par>
                                <p:cTn id="9" presetID="2" presetClass="entr" presetSubtype="12"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0-#ppt_w/2"/>
                                          </p:val>
                                        </p:tav>
                                        <p:tav tm="100000">
                                          <p:val>
                                            <p:strVal val="#ppt_x"/>
                                          </p:val>
                                        </p:tav>
                                      </p:tavLst>
                                    </p:anim>
                                    <p:anim calcmode="lin" valueType="num">
                                      <p:cBhvr additive="base">
                                        <p:cTn id="12" dur="500" fill="hold"/>
                                        <p:tgtEl>
                                          <p:spTgt spid="51"/>
                                        </p:tgtEl>
                                        <p:attrNameLst>
                                          <p:attrName>ppt_y</p:attrName>
                                        </p:attrNameLst>
                                      </p:cBhvr>
                                      <p:tavLst>
                                        <p:tav tm="0">
                                          <p:val>
                                            <p:strVal val="1+#ppt_h/2"/>
                                          </p:val>
                                        </p:tav>
                                        <p:tav tm="100000">
                                          <p:val>
                                            <p:strVal val="#ppt_y"/>
                                          </p:val>
                                        </p:tav>
                                      </p:tavLst>
                                    </p:anim>
                                  </p:childTnLst>
                                </p:cTn>
                              </p:par>
                              <p:par>
                                <p:cTn id="13" presetID="8" presetClass="emph" presetSubtype="0" fill="hold" nodeType="withEffect">
                                  <p:stCondLst>
                                    <p:cond delay="0"/>
                                  </p:stCondLst>
                                  <p:childTnLst>
                                    <p:animRot by="21600000">
                                      <p:cBhvr>
                                        <p:cTn id="14" dur="2000" fill="hold"/>
                                        <p:tgtEl>
                                          <p:spTgt spid="51"/>
                                        </p:tgtEl>
                                        <p:attrNameLst>
                                          <p:attrName>r</p:attrName>
                                        </p:attrNameLst>
                                      </p:cBhvr>
                                    </p:animRot>
                                  </p:childTnLst>
                                </p:cTn>
                              </p:par>
                              <p:par>
                                <p:cTn id="15" presetID="10" presetClass="entr" presetSubtype="0" fill="hold" grpId="0" nodeType="withEffect">
                                  <p:stCondLst>
                                    <p:cond delay="25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500"/>
                                        <p:tgtEl>
                                          <p:spTgt spid="50"/>
                                        </p:tgtEl>
                                      </p:cBhvr>
                                    </p:animEffect>
                                  </p:childTnLst>
                                </p:cTn>
                              </p:par>
                              <p:par>
                                <p:cTn id="18" presetID="2" presetClass="entr" presetSubtype="12" fill="hold" nodeType="withEffect">
                                  <p:stCondLst>
                                    <p:cond delay="250"/>
                                  </p:stCondLst>
                                  <p:childTnLst>
                                    <p:set>
                                      <p:cBhvr>
                                        <p:cTn id="19" dur="1" fill="hold">
                                          <p:stCondLst>
                                            <p:cond delay="0"/>
                                          </p:stCondLst>
                                        </p:cTn>
                                        <p:tgtEl>
                                          <p:spTgt spid="55"/>
                                        </p:tgtEl>
                                        <p:attrNameLst>
                                          <p:attrName>style.visibility</p:attrName>
                                        </p:attrNameLst>
                                      </p:cBhvr>
                                      <p:to>
                                        <p:strVal val="visible"/>
                                      </p:to>
                                    </p:set>
                                    <p:anim calcmode="lin" valueType="num">
                                      <p:cBhvr additive="base">
                                        <p:cTn id="20" dur="500" fill="hold"/>
                                        <p:tgtEl>
                                          <p:spTgt spid="55"/>
                                        </p:tgtEl>
                                        <p:attrNameLst>
                                          <p:attrName>ppt_x</p:attrName>
                                        </p:attrNameLst>
                                      </p:cBhvr>
                                      <p:tavLst>
                                        <p:tav tm="0">
                                          <p:val>
                                            <p:strVal val="0-#ppt_w/2"/>
                                          </p:val>
                                        </p:tav>
                                        <p:tav tm="100000">
                                          <p:val>
                                            <p:strVal val="#ppt_x"/>
                                          </p:val>
                                        </p:tav>
                                      </p:tavLst>
                                    </p:anim>
                                    <p:anim calcmode="lin" valueType="num">
                                      <p:cBhvr additive="base">
                                        <p:cTn id="21" dur="500" fill="hold"/>
                                        <p:tgtEl>
                                          <p:spTgt spid="55"/>
                                        </p:tgtEl>
                                        <p:attrNameLst>
                                          <p:attrName>ppt_y</p:attrName>
                                        </p:attrNameLst>
                                      </p:cBhvr>
                                      <p:tavLst>
                                        <p:tav tm="0">
                                          <p:val>
                                            <p:strVal val="1+#ppt_h/2"/>
                                          </p:val>
                                        </p:tav>
                                        <p:tav tm="100000">
                                          <p:val>
                                            <p:strVal val="#ppt_y"/>
                                          </p:val>
                                        </p:tav>
                                      </p:tavLst>
                                    </p:anim>
                                  </p:childTnLst>
                                </p:cTn>
                              </p:par>
                              <p:par>
                                <p:cTn id="22" presetID="8" presetClass="emph" presetSubtype="0" fill="hold" nodeType="withEffect">
                                  <p:stCondLst>
                                    <p:cond delay="250"/>
                                  </p:stCondLst>
                                  <p:childTnLst>
                                    <p:animRot by="21600000">
                                      <p:cBhvr>
                                        <p:cTn id="23" dur="2000" fill="hold"/>
                                        <p:tgtEl>
                                          <p:spTgt spid="55"/>
                                        </p:tgtEl>
                                        <p:attrNameLst>
                                          <p:attrName>r</p:attrName>
                                        </p:attrNameLst>
                                      </p:cBhvr>
                                    </p:animRot>
                                  </p:childTnLst>
                                </p:cTn>
                              </p:par>
                              <p:par>
                                <p:cTn id="24" presetID="10" presetClass="entr" presetSubtype="0" fill="hold" grpId="0" nodeType="withEffect">
                                  <p:stCondLst>
                                    <p:cond delay="500"/>
                                  </p:stCondLst>
                                  <p:childTnLst>
                                    <p:set>
                                      <p:cBhvr>
                                        <p:cTn id="25" dur="1" fill="hold">
                                          <p:stCondLst>
                                            <p:cond delay="0"/>
                                          </p:stCondLst>
                                        </p:cTn>
                                        <p:tgtEl>
                                          <p:spTgt spid="66"/>
                                        </p:tgtEl>
                                        <p:attrNameLst>
                                          <p:attrName>style.visibility</p:attrName>
                                        </p:attrNameLst>
                                      </p:cBhvr>
                                      <p:to>
                                        <p:strVal val="visible"/>
                                      </p:to>
                                    </p:set>
                                    <p:animEffect transition="in" filter="fade">
                                      <p:cBhvr>
                                        <p:cTn id="26" dur="500"/>
                                        <p:tgtEl>
                                          <p:spTgt spid="66"/>
                                        </p:tgtEl>
                                      </p:cBhvr>
                                    </p:animEffect>
                                  </p:childTnLst>
                                </p:cTn>
                              </p:par>
                              <p:par>
                                <p:cTn id="27" presetID="2" presetClass="entr" presetSubtype="12" fill="hold" nodeType="withEffect">
                                  <p:stCondLst>
                                    <p:cond delay="500"/>
                                  </p:stCondLst>
                                  <p:childTnLst>
                                    <p:set>
                                      <p:cBhvr>
                                        <p:cTn id="28" dur="1" fill="hold">
                                          <p:stCondLst>
                                            <p:cond delay="0"/>
                                          </p:stCondLst>
                                        </p:cTn>
                                        <p:tgtEl>
                                          <p:spTgt spid="59"/>
                                        </p:tgtEl>
                                        <p:attrNameLst>
                                          <p:attrName>style.visibility</p:attrName>
                                        </p:attrNameLst>
                                      </p:cBhvr>
                                      <p:to>
                                        <p:strVal val="visible"/>
                                      </p:to>
                                    </p:set>
                                    <p:anim calcmode="lin" valueType="num">
                                      <p:cBhvr additive="base">
                                        <p:cTn id="29" dur="500" fill="hold"/>
                                        <p:tgtEl>
                                          <p:spTgt spid="59"/>
                                        </p:tgtEl>
                                        <p:attrNameLst>
                                          <p:attrName>ppt_x</p:attrName>
                                        </p:attrNameLst>
                                      </p:cBhvr>
                                      <p:tavLst>
                                        <p:tav tm="0">
                                          <p:val>
                                            <p:strVal val="0-#ppt_w/2"/>
                                          </p:val>
                                        </p:tav>
                                        <p:tav tm="100000">
                                          <p:val>
                                            <p:strVal val="#ppt_x"/>
                                          </p:val>
                                        </p:tav>
                                      </p:tavLst>
                                    </p:anim>
                                    <p:anim calcmode="lin" valueType="num">
                                      <p:cBhvr additive="base">
                                        <p:cTn id="30" dur="500" fill="hold"/>
                                        <p:tgtEl>
                                          <p:spTgt spid="59"/>
                                        </p:tgtEl>
                                        <p:attrNameLst>
                                          <p:attrName>ppt_y</p:attrName>
                                        </p:attrNameLst>
                                      </p:cBhvr>
                                      <p:tavLst>
                                        <p:tav tm="0">
                                          <p:val>
                                            <p:strVal val="1+#ppt_h/2"/>
                                          </p:val>
                                        </p:tav>
                                        <p:tav tm="100000">
                                          <p:val>
                                            <p:strVal val="#ppt_y"/>
                                          </p:val>
                                        </p:tav>
                                      </p:tavLst>
                                    </p:anim>
                                  </p:childTnLst>
                                </p:cTn>
                              </p:par>
                              <p:par>
                                <p:cTn id="31" presetID="8" presetClass="emph" presetSubtype="0" fill="hold" nodeType="withEffect">
                                  <p:stCondLst>
                                    <p:cond delay="500"/>
                                  </p:stCondLst>
                                  <p:childTnLst>
                                    <p:animRot by="21600000">
                                      <p:cBhvr>
                                        <p:cTn id="32" dur="2000" fill="hold"/>
                                        <p:tgtEl>
                                          <p:spTgt spid="59"/>
                                        </p:tgtEl>
                                        <p:attrNameLst>
                                          <p:attrName>r</p:attrName>
                                        </p:attrNameLst>
                                      </p:cBhvr>
                                    </p:animRot>
                                  </p:childTnLst>
                                </p:cTn>
                              </p:par>
                              <p:par>
                                <p:cTn id="33" presetID="10" presetClass="entr" presetSubtype="0" fill="hold" grpId="0" nodeType="withEffect">
                                  <p:stCondLst>
                                    <p:cond delay="75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500"/>
                                        <p:tgtEl>
                                          <p:spTgt spid="67"/>
                                        </p:tgtEl>
                                      </p:cBhvr>
                                    </p:animEffect>
                                  </p:childTnLst>
                                </p:cTn>
                              </p:par>
                            </p:childTnLst>
                          </p:cTn>
                        </p:par>
                        <p:par>
                          <p:cTn id="36" fill="hold">
                            <p:stCondLst>
                              <p:cond delay="3000"/>
                            </p:stCondLst>
                            <p:childTnLst>
                              <p:par>
                                <p:cTn id="37" presetID="55" presetClass="entr" presetSubtype="0" fill="hold" nodeType="afterEffect">
                                  <p:stCondLst>
                                    <p:cond delay="0"/>
                                  </p:stCondLst>
                                  <p:childTnLst>
                                    <p:set>
                                      <p:cBhvr>
                                        <p:cTn id="38" dur="1" fill="hold">
                                          <p:stCondLst>
                                            <p:cond delay="0"/>
                                          </p:stCondLst>
                                        </p:cTn>
                                        <p:tgtEl>
                                          <p:spTgt spid="71"/>
                                        </p:tgtEl>
                                        <p:attrNameLst>
                                          <p:attrName>style.visibility</p:attrName>
                                        </p:attrNameLst>
                                      </p:cBhvr>
                                      <p:to>
                                        <p:strVal val="visible"/>
                                      </p:to>
                                    </p:set>
                                    <p:anim calcmode="lin" valueType="num">
                                      <p:cBhvr>
                                        <p:cTn id="39" dur="1000" fill="hold"/>
                                        <p:tgtEl>
                                          <p:spTgt spid="71"/>
                                        </p:tgtEl>
                                        <p:attrNameLst>
                                          <p:attrName>ppt_w</p:attrName>
                                        </p:attrNameLst>
                                      </p:cBhvr>
                                      <p:tavLst>
                                        <p:tav tm="0">
                                          <p:val>
                                            <p:strVal val="#ppt_w*0.70"/>
                                          </p:val>
                                        </p:tav>
                                        <p:tav tm="100000">
                                          <p:val>
                                            <p:strVal val="#ppt_w"/>
                                          </p:val>
                                        </p:tav>
                                      </p:tavLst>
                                    </p:anim>
                                    <p:anim calcmode="lin" valueType="num">
                                      <p:cBhvr>
                                        <p:cTn id="40" dur="1000" fill="hold"/>
                                        <p:tgtEl>
                                          <p:spTgt spid="71"/>
                                        </p:tgtEl>
                                        <p:attrNameLst>
                                          <p:attrName>ppt_h</p:attrName>
                                        </p:attrNameLst>
                                      </p:cBhvr>
                                      <p:tavLst>
                                        <p:tav tm="0">
                                          <p:val>
                                            <p:strVal val="#ppt_h"/>
                                          </p:val>
                                        </p:tav>
                                        <p:tav tm="100000">
                                          <p:val>
                                            <p:strVal val="#ppt_h"/>
                                          </p:val>
                                        </p:tav>
                                      </p:tavLst>
                                    </p:anim>
                                    <p:animEffect transition="in" filter="fade">
                                      <p:cBhvr>
                                        <p:cTn id="41" dur="1000"/>
                                        <p:tgtEl>
                                          <p:spTgt spid="71"/>
                                        </p:tgtEl>
                                      </p:cBhvr>
                                    </p:animEffect>
                                  </p:childTnLst>
                                </p:cTn>
                              </p:par>
                            </p:childTnLst>
                          </p:cTn>
                        </p:par>
                        <p:par>
                          <p:cTn id="42" fill="hold">
                            <p:stCondLst>
                              <p:cond delay="4000"/>
                            </p:stCondLst>
                            <p:childTnLst>
                              <p:par>
                                <p:cTn id="43" presetID="22" presetClass="entr" presetSubtype="8" fill="hold" grpId="0" nodeType="afterEffect" nodePh="1">
                                  <p:stCondLst>
                                    <p:cond delay="0"/>
                                  </p:stCondLst>
                                  <p:endCondLst>
                                    <p:cond evt="begin" delay="0">
                                      <p:tn val="43"/>
                                    </p:cond>
                                  </p:end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bldLvl="0" animBg="1"/>
      <p:bldP spid="66" grpId="0" bldLvl="0" animBg="1"/>
      <p:bldP spid="67" grpId="0" bldLvl="0" animBg="1"/>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83235" y="856615"/>
            <a:ext cx="7886700" cy="363220"/>
          </a:xfrm>
        </p:spPr>
        <p:txBody>
          <a:bodyPr/>
          <a:p>
            <a:pPr algn="l"/>
            <a:r>
              <a:rPr lang="zh-CN" altLang="en-US" sz="1800" b="1"/>
              <a:t>（</a:t>
            </a:r>
            <a:r>
              <a:rPr lang="en-US" altLang="zh-CN" sz="1800" b="1"/>
              <a:t>2</a:t>
            </a:r>
            <a:r>
              <a:rPr lang="zh-CN" altLang="en-US" sz="1800" b="1"/>
              <a:t>）  家具常用连接件连接的画法</a:t>
            </a:r>
            <a:endParaRPr lang="zh-CN" altLang="en-US" sz="1800" b="1"/>
          </a:p>
        </p:txBody>
      </p:sp>
      <p:sp>
        <p:nvSpPr>
          <p:cNvPr id="3" name="内容占位符 2"/>
          <p:cNvSpPr>
            <a:spLocks noGrp="1"/>
          </p:cNvSpPr>
          <p:nvPr>
            <p:ph idx="1"/>
          </p:nvPr>
        </p:nvSpPr>
        <p:spPr>
          <a:xfrm>
            <a:off x="628650" y="1369219"/>
            <a:ext cx="7886700" cy="681038"/>
          </a:xfrm>
        </p:spPr>
        <p:txBody>
          <a:bodyPr/>
          <a:p>
            <a:pPr marL="0" indent="0">
              <a:buNone/>
            </a:pPr>
            <a:r>
              <a:rPr lang="zh-CN" altLang="en-US" sz="1800"/>
              <a:t>《家具制图》标准规定，在基本视图中，圆钉、木螺钉等连接件可用细实线表示其位置。必要时加注连接件名称、数量、规格，不需要画出连接件。</a:t>
            </a:r>
            <a:endParaRPr lang="zh-CN" altLang="en-US" sz="1800"/>
          </a:p>
        </p:txBody>
      </p:sp>
      <p:pic>
        <p:nvPicPr>
          <p:cNvPr id="40" name="图片 10" descr="IMG_256"/>
          <p:cNvPicPr>
            <a:picLocks noChangeAspect="1"/>
          </p:cNvPicPr>
          <p:nvPr/>
        </p:nvPicPr>
        <p:blipFill>
          <a:blip r:embed="rId1"/>
          <a:stretch>
            <a:fillRect/>
          </a:stretch>
        </p:blipFill>
        <p:spPr>
          <a:xfrm>
            <a:off x="967264" y="2206466"/>
            <a:ext cx="6918484" cy="2387441"/>
          </a:xfrm>
          <a:prstGeom prst="rect">
            <a:avLst/>
          </a:prstGeom>
          <a:noFill/>
          <a:ln w="9525">
            <a:noFill/>
          </a:ln>
        </p:spPr>
      </p:pic>
    </p:spTree>
  </p:cSld>
  <p:clrMapOvr>
    <a:masterClrMapping/>
  </p:clrMapOvr>
  <p:transition spd="med" advClick="0" advTm="0">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59435" y="806450"/>
            <a:ext cx="7886700" cy="452120"/>
          </a:xfrm>
        </p:spPr>
        <p:txBody>
          <a:bodyPr/>
          <a:p>
            <a:pPr algn="l"/>
            <a:r>
              <a:rPr lang="zh-CN" altLang="en-US" sz="1800" b="1"/>
              <a:t>（</a:t>
            </a:r>
            <a:r>
              <a:rPr lang="en-US" altLang="zh-CN" sz="1800" b="1"/>
              <a:t>3</a:t>
            </a:r>
            <a:r>
              <a:rPr lang="zh-CN" altLang="en-US" sz="1800" b="1"/>
              <a:t>）  家具专用连接件的规定画法</a:t>
            </a:r>
            <a:endParaRPr lang="zh-CN" altLang="en-US" sz="1800" b="1"/>
          </a:p>
        </p:txBody>
      </p:sp>
      <p:sp>
        <p:nvSpPr>
          <p:cNvPr id="3" name="内容占位符 2"/>
          <p:cNvSpPr>
            <a:spLocks noGrp="1"/>
          </p:cNvSpPr>
          <p:nvPr>
            <p:ph idx="1"/>
          </p:nvPr>
        </p:nvSpPr>
        <p:spPr>
          <a:xfrm>
            <a:off x="628650" y="1369060"/>
            <a:ext cx="3864610" cy="2475230"/>
          </a:xfrm>
        </p:spPr>
        <p:txBody>
          <a:bodyPr>
            <a:normAutofit lnSpcReduction="20000"/>
          </a:bodyPr>
          <a:p>
            <a:pPr marL="0" indent="0" fontAlgn="auto">
              <a:lnSpc>
                <a:spcPct val="150000"/>
              </a:lnSpc>
              <a:buNone/>
            </a:pPr>
            <a:r>
              <a:rPr lang="zh-CN" altLang="en-US" sz="1800"/>
              <a:t>目前各种家具用连接件已有多种，制图时无需详细画出其各部结构，可采用简化画法，即示意画法，仅表示是什么连接件。原则是以最简单的线条画出外形。</a:t>
            </a:r>
            <a:endParaRPr lang="zh-CN" altLang="en-US" sz="1800"/>
          </a:p>
        </p:txBody>
      </p:sp>
      <p:pic>
        <p:nvPicPr>
          <p:cNvPr id="5" name="图片 4" descr="图7-30 连接件简化画法"/>
          <p:cNvPicPr>
            <a:picLocks noChangeAspect="1"/>
          </p:cNvPicPr>
          <p:nvPr/>
        </p:nvPicPr>
        <p:blipFill>
          <a:blip r:embed="rId1"/>
          <a:srcRect l="10270" t="6749" r="7350" b="6073"/>
          <a:stretch>
            <a:fillRect/>
          </a:stretch>
        </p:blipFill>
        <p:spPr>
          <a:xfrm>
            <a:off x="4493260" y="146050"/>
            <a:ext cx="3700145" cy="4907915"/>
          </a:xfrm>
          <a:prstGeom prst="rect">
            <a:avLst/>
          </a:prstGeom>
        </p:spPr>
      </p:pic>
    </p:spTree>
  </p:cSld>
  <p:clrMapOvr>
    <a:masterClrMapping/>
  </p:clrMapOvr>
  <p:transition spd="med" advClick="0" advTm="0">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r>
              <a:rPr lang="zh-CN" altLang="en-US" sz="2200"/>
              <a:t>7.3  家具结构图样及实例阐述</a:t>
            </a:r>
            <a:endParaRPr lang="zh-CN" altLang="en-US" sz="2200"/>
          </a:p>
        </p:txBody>
      </p:sp>
      <p:sp>
        <p:nvSpPr>
          <p:cNvPr id="3" name="内容占位符 2"/>
          <p:cNvSpPr>
            <a:spLocks noGrp="1"/>
          </p:cNvSpPr>
          <p:nvPr>
            <p:ph idx="1"/>
          </p:nvPr>
        </p:nvSpPr>
        <p:spPr>
          <a:xfrm>
            <a:off x="628650" y="1803559"/>
            <a:ext cx="8286274" cy="1229678"/>
          </a:xfrm>
        </p:spPr>
        <p:txBody>
          <a:bodyPr>
            <a:normAutofit fontScale="50000"/>
          </a:bodyPr>
          <a:p>
            <a:pPr marL="0" indent="0">
              <a:buNone/>
            </a:pPr>
            <a:r>
              <a:rPr lang="zh-CN" altLang="en-US" b="1"/>
              <a:t>7.3.1  家具结构图样</a:t>
            </a:r>
            <a:endParaRPr lang="zh-CN" altLang="en-US" b="1"/>
          </a:p>
          <a:p>
            <a:pPr marL="0" indent="0">
              <a:buNone/>
            </a:pPr>
            <a:endParaRPr lang="zh-CN" altLang="en-US"/>
          </a:p>
          <a:p>
            <a:pPr marL="0" indent="0">
              <a:buNone/>
            </a:pPr>
            <a:r>
              <a:rPr lang="zh-CN" altLang="en-US"/>
              <a:t>常见家具结构图样包括：</a:t>
            </a:r>
            <a:endParaRPr lang="zh-CN" altLang="en-US"/>
          </a:p>
          <a:p>
            <a:pPr marL="0" indent="0">
              <a:buNone/>
            </a:pPr>
            <a:r>
              <a:rPr lang="zh-CN" altLang="en-US"/>
              <a:t>                           设计图、零件图、部件图、装配图及大样图</a:t>
            </a:r>
            <a:endParaRPr lang="zh-CN" altLang="en-US"/>
          </a:p>
        </p:txBody>
      </p:sp>
    </p:spTree>
  </p:cSld>
  <p:clrMapOvr>
    <a:masterClrMapping/>
  </p:clrMapOvr>
  <p:transition spd="med" advClick="0" advTm="0">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图7-31 家具图样的种类"/>
          <p:cNvPicPr>
            <a:picLocks noChangeAspect="1"/>
          </p:cNvPicPr>
          <p:nvPr/>
        </p:nvPicPr>
        <p:blipFill>
          <a:blip r:embed="rId1"/>
          <a:stretch>
            <a:fillRect/>
          </a:stretch>
        </p:blipFill>
        <p:spPr>
          <a:xfrm>
            <a:off x="982980" y="121444"/>
            <a:ext cx="7178516" cy="4900136"/>
          </a:xfrm>
          <a:prstGeom prst="rect">
            <a:avLst/>
          </a:prstGeom>
        </p:spPr>
      </p:pic>
    </p:spTree>
  </p:cSld>
  <p:clrMapOvr>
    <a:masterClrMapping/>
  </p:clrMapOvr>
  <p:transition spd="med" advClick="0" advTm="0">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03530" y="975995"/>
            <a:ext cx="7886700" cy="393065"/>
          </a:xfrm>
        </p:spPr>
        <p:txBody>
          <a:bodyPr/>
          <a:p>
            <a:pPr algn="l"/>
            <a:r>
              <a:rPr lang="zh-CN" altLang="en-US" sz="1800" b="1"/>
              <a:t>（</a:t>
            </a:r>
            <a:r>
              <a:rPr lang="en-US" altLang="zh-CN" sz="1800" b="1"/>
              <a:t>1</a:t>
            </a:r>
            <a:r>
              <a:rPr lang="zh-CN" altLang="en-US" sz="1800" b="1"/>
              <a:t>）  设计图</a:t>
            </a:r>
            <a:endParaRPr lang="zh-CN" altLang="en-US" sz="1800" b="1"/>
          </a:p>
        </p:txBody>
      </p:sp>
      <p:sp>
        <p:nvSpPr>
          <p:cNvPr id="3" name="内容占位符 2"/>
          <p:cNvSpPr>
            <a:spLocks noGrp="1"/>
          </p:cNvSpPr>
          <p:nvPr>
            <p:ph idx="1"/>
          </p:nvPr>
        </p:nvSpPr>
        <p:spPr>
          <a:xfrm>
            <a:off x="303530" y="1369060"/>
            <a:ext cx="2673985" cy="3405505"/>
          </a:xfrm>
        </p:spPr>
        <p:txBody>
          <a:bodyPr>
            <a:normAutofit fontScale="80000"/>
          </a:bodyPr>
          <a:p>
            <a:pPr marL="0" indent="0" fontAlgn="auto">
              <a:lnSpc>
                <a:spcPct val="200000"/>
              </a:lnSpc>
              <a:buNone/>
            </a:pPr>
            <a:r>
              <a:rPr lang="zh-CN" altLang="en-US" sz="1800"/>
              <a:t>设计图要用详尽的三视图表达家具的外观形状及结构要求，在三视图中无法表达清楚的地方，需用局部视图和向视图等表示，适当配以文字描述家具材料、技术要求等。</a:t>
            </a:r>
            <a:endParaRPr lang="zh-CN" altLang="en-US" sz="1800"/>
          </a:p>
        </p:txBody>
      </p:sp>
      <p:pic>
        <p:nvPicPr>
          <p:cNvPr id="4" name="图片 3" descr="图7-32 家具设计图"/>
          <p:cNvPicPr>
            <a:picLocks noChangeAspect="1"/>
          </p:cNvPicPr>
          <p:nvPr/>
        </p:nvPicPr>
        <p:blipFill>
          <a:blip r:embed="rId1"/>
          <a:srcRect l="9183" t="8808" r="9458" b="9616"/>
          <a:stretch>
            <a:fillRect/>
          </a:stretch>
        </p:blipFill>
        <p:spPr>
          <a:xfrm>
            <a:off x="3301365" y="925830"/>
            <a:ext cx="5283835" cy="3743960"/>
          </a:xfrm>
          <a:prstGeom prst="rect">
            <a:avLst/>
          </a:prstGeom>
        </p:spPr>
      </p:pic>
    </p:spTree>
  </p:cSld>
  <p:clrMapOvr>
    <a:masterClrMapping/>
  </p:clrMapOvr>
  <p:transition spd="med" advClick="0" advTm="0">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20065" y="865505"/>
            <a:ext cx="7886700" cy="382905"/>
          </a:xfrm>
        </p:spPr>
        <p:txBody>
          <a:bodyPr/>
          <a:p>
            <a:pPr algn="l"/>
            <a:r>
              <a:rPr lang="zh-CN" altLang="en-US" sz="1800" b="1"/>
              <a:t>（</a:t>
            </a:r>
            <a:r>
              <a:rPr lang="en-US" altLang="zh-CN" sz="1800" b="1"/>
              <a:t>2</a:t>
            </a:r>
            <a:r>
              <a:rPr lang="zh-CN" altLang="en-US" sz="1800" b="1"/>
              <a:t>）  零、部件图</a:t>
            </a:r>
            <a:endParaRPr lang="zh-CN" altLang="en-US" sz="1800" b="1"/>
          </a:p>
        </p:txBody>
      </p:sp>
      <p:sp>
        <p:nvSpPr>
          <p:cNvPr id="3" name="内容占位符 2"/>
          <p:cNvSpPr>
            <a:spLocks noGrp="1"/>
          </p:cNvSpPr>
          <p:nvPr>
            <p:ph idx="1"/>
          </p:nvPr>
        </p:nvSpPr>
        <p:spPr>
          <a:xfrm>
            <a:off x="628650" y="1369219"/>
            <a:ext cx="7886700" cy="3080861"/>
          </a:xfrm>
        </p:spPr>
        <p:txBody>
          <a:bodyPr/>
          <a:p>
            <a:pPr marL="0" indent="0">
              <a:buNone/>
            </a:pPr>
            <a:r>
              <a:rPr lang="zh-CN" altLang="en-US" sz="1800">
                <a:solidFill>
                  <a:schemeClr val="accent1"/>
                </a:solidFill>
              </a:rPr>
              <a:t>零件图</a:t>
            </a:r>
            <a:r>
              <a:rPr lang="zh-CN" altLang="en-US" sz="1800"/>
              <a:t>是表示不可再分的家具构件的图样。主要作用是表达零件各部分的形状结构以及加工装配所必需的尺寸数据等，目的是为生产符合设计要求的零件提供指导和依据，既要准确，又要便于看图下料，进行各道工序的加工。</a:t>
            </a:r>
            <a:endParaRPr lang="zh-CN" altLang="en-US" sz="1800"/>
          </a:p>
          <a:p>
            <a:pPr marL="0" indent="0">
              <a:buNone/>
            </a:pPr>
            <a:endParaRPr lang="zh-CN" altLang="en-US" sz="1800"/>
          </a:p>
          <a:p>
            <a:pPr marL="0" indent="0">
              <a:buNone/>
            </a:pPr>
            <a:r>
              <a:rPr lang="zh-CN" altLang="en-US" sz="1800">
                <a:solidFill>
                  <a:schemeClr val="accent1"/>
                </a:solidFill>
              </a:rPr>
              <a:t>部件图</a:t>
            </a:r>
            <a:r>
              <a:rPr lang="zh-CN" altLang="en-US" sz="1800"/>
              <a:t>是表达两个或两个以上零件组装成配件的图样。它要求表达零件之间的装配关系、零件的形状和尺寸以及必要的技术要求。如果有较复杂形状的零件也往往可以在结构装配图中加画该零件的单独视图，用以表达清楚。</a:t>
            </a:r>
            <a:endParaRPr lang="zh-CN" altLang="en-US" sz="1800"/>
          </a:p>
        </p:txBody>
      </p:sp>
    </p:spTree>
  </p:cSld>
  <p:clrMapOvr>
    <a:masterClrMapping/>
  </p:clrMapOvr>
  <p:transition spd="med" advClick="0" advTm="0">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743224" y="4406265"/>
            <a:ext cx="1703546" cy="297180"/>
          </a:xfrm>
          <a:prstGeom prst="rect">
            <a:avLst/>
          </a:prstGeom>
          <a:noFill/>
        </p:spPr>
        <p:txBody>
          <a:bodyPr wrap="square" rtlCol="0">
            <a:spAutoFit/>
          </a:bodyPr>
          <a:p>
            <a:r>
              <a:rPr lang="zh-CN" altLang="en-US" sz="1350" b="1"/>
              <a:t>零、部件图</a:t>
            </a:r>
            <a:endParaRPr lang="zh-CN" altLang="en-US" sz="1350" b="1"/>
          </a:p>
        </p:txBody>
      </p:sp>
      <p:pic>
        <p:nvPicPr>
          <p:cNvPr id="2" name="图片 1" descr="图7-33 零、部件图"/>
          <p:cNvPicPr>
            <a:picLocks noChangeAspect="1"/>
          </p:cNvPicPr>
          <p:nvPr/>
        </p:nvPicPr>
        <p:blipFill>
          <a:blip r:embed="rId1"/>
          <a:stretch>
            <a:fillRect/>
          </a:stretch>
        </p:blipFill>
        <p:spPr>
          <a:xfrm>
            <a:off x="328930" y="904875"/>
            <a:ext cx="6535420" cy="4076065"/>
          </a:xfrm>
          <a:prstGeom prst="rect">
            <a:avLst/>
          </a:prstGeom>
        </p:spPr>
      </p:pic>
    </p:spTree>
  </p:cSld>
  <p:clrMapOvr>
    <a:masterClrMapping/>
  </p:clrMapOvr>
  <p:transition spd="med" advClick="0" advTm="0">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9905" y="935355"/>
            <a:ext cx="7886700" cy="481330"/>
          </a:xfrm>
        </p:spPr>
        <p:txBody>
          <a:bodyPr/>
          <a:p>
            <a:pPr algn="l"/>
            <a:r>
              <a:rPr lang="zh-CN" altLang="en-US" sz="1800" b="1"/>
              <a:t>（</a:t>
            </a:r>
            <a:r>
              <a:rPr lang="en-US" altLang="zh-CN" sz="1800" b="1"/>
              <a:t>3</a:t>
            </a:r>
            <a:r>
              <a:rPr lang="zh-CN" altLang="en-US" sz="1800" b="1"/>
              <a:t>）   装配图</a:t>
            </a:r>
            <a:endParaRPr lang="zh-CN" altLang="en-US" sz="1800" b="1"/>
          </a:p>
        </p:txBody>
      </p:sp>
      <p:sp>
        <p:nvSpPr>
          <p:cNvPr id="3" name="内容占位符 2"/>
          <p:cNvSpPr>
            <a:spLocks noGrp="1"/>
          </p:cNvSpPr>
          <p:nvPr>
            <p:ph idx="1"/>
          </p:nvPr>
        </p:nvSpPr>
        <p:spPr>
          <a:xfrm>
            <a:off x="628650" y="1494949"/>
            <a:ext cx="7886700" cy="2440781"/>
          </a:xfrm>
        </p:spPr>
        <p:txBody>
          <a:bodyPr>
            <a:normAutofit fontScale="60000"/>
          </a:bodyPr>
          <a:p>
            <a:pPr marL="0" indent="0">
              <a:buNone/>
            </a:pPr>
            <a:r>
              <a:rPr lang="zh-CN" altLang="en-US"/>
              <a:t>家具装配图是全面表达产品内外结构和装配关系的图纸。要求在全面表达整个家具中各个零部件之间结构关系的基础上，还应表达零部件的形状及相互装配关系；要标注家具的基本外形尺寸、装配尺寸、主要零部件的尺寸和零件编号；标注比较详细的技术要求，如材质、接合形式、边部处理方法及加工精度等。当它替代设计图时，还应画有透视图。</a:t>
            </a:r>
            <a:endParaRPr lang="zh-CN" altLang="en-US"/>
          </a:p>
          <a:p>
            <a:pPr marL="0" indent="0">
              <a:buNone/>
            </a:pPr>
            <a:r>
              <a:rPr lang="zh-CN" altLang="en-US"/>
              <a:t>家具结构装配图中的视图部分包括一组基本视图、一定数量的结构局部详图和某些零件的局部视图。 </a:t>
            </a:r>
            <a:endParaRPr lang="zh-CN" altLang="en-US"/>
          </a:p>
        </p:txBody>
      </p:sp>
    </p:spTree>
  </p:cSld>
  <p:clrMapOvr>
    <a:masterClrMapping/>
  </p:clrMapOvr>
  <p:transition spd="med" advClick="0" advTm="0">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701516" y="969804"/>
            <a:ext cx="7432834" cy="1008380"/>
          </a:xfrm>
          <a:prstGeom prst="rect">
            <a:avLst/>
          </a:prstGeom>
          <a:noFill/>
          <a:ln w="9525">
            <a:noFill/>
          </a:ln>
        </p:spPr>
        <p:txBody>
          <a:bodyPr wrap="square">
            <a:spAutoFit/>
          </a:bodyPr>
          <a:p>
            <a:pPr marL="0" indent="0" algn="l"/>
            <a:r>
              <a:rPr lang="zh-CN" altLang="en-US" sz="1500" b="0" u="none">
                <a:latin typeface="宋体" panose="02010600030101010101" pitchFamily="2" charset="-122"/>
                <a:ea typeface="宋体" panose="02010600030101010101" pitchFamily="2" charset="-122"/>
                <a:cs typeface="宋体" panose="02010600030101010101" pitchFamily="2" charset="-122"/>
              </a:rPr>
              <a:t>部件装配图一般都要标注主要零、部件编号</a:t>
            </a:r>
            <a:r>
              <a:rPr lang="en-US" altLang="zh-CN" sz="1500" b="0" u="none">
                <a:latin typeface="宋体" panose="02010600030101010101" pitchFamily="2" charset="-122"/>
                <a:ea typeface="宋体" panose="02010600030101010101" pitchFamily="2" charset="-122"/>
                <a:cs typeface="宋体" panose="02010600030101010101" pitchFamily="2" charset="-122"/>
              </a:rPr>
              <a:t>(</a:t>
            </a:r>
            <a:r>
              <a:rPr lang="zh-CN" altLang="en-US" sz="1500" b="0" u="none">
                <a:latin typeface="宋体" panose="02010600030101010101" pitchFamily="2" charset="-122"/>
                <a:ea typeface="宋体" panose="02010600030101010101" pitchFamily="2" charset="-122"/>
                <a:cs typeface="宋体" panose="02010600030101010101" pitchFamily="2" charset="-122"/>
              </a:rPr>
              <a:t>连接件除外</a:t>
            </a:r>
            <a:r>
              <a:rPr lang="en-US" altLang="zh-CN" sz="1500" b="0" u="none">
                <a:latin typeface="Calibri" panose="020F0502020204030204" pitchFamily="34" charset="0"/>
                <a:ea typeface="Calibri" panose="020F0502020204030204" pitchFamily="34" charset="0"/>
                <a:cs typeface="Calibri" panose="020F0502020204030204" pitchFamily="34" charset="0"/>
              </a:rPr>
              <a:t>)</a:t>
            </a:r>
            <a:r>
              <a:rPr lang="zh-CN" altLang="en-US" sz="1500" b="0" u="none">
                <a:latin typeface="宋体" panose="02010600030101010101" pitchFamily="2" charset="-122"/>
                <a:ea typeface="宋体" panose="02010600030101010101" pitchFamily="2" charset="-122"/>
                <a:cs typeface="宋体" panose="02010600030101010101" pitchFamily="2" charset="-122"/>
              </a:rPr>
              <a:t>。零件、部件的编号应和零件图、部件图上的编号完全一致。</a:t>
            </a:r>
            <a:endParaRPr lang="zh-CN" altLang="en-US" sz="1500" b="0"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1500" b="0" u="none">
                <a:latin typeface="宋体" panose="02010600030101010101" pitchFamily="2" charset="-122"/>
                <a:ea typeface="宋体" panose="02010600030101010101" pitchFamily="2" charset="-122"/>
                <a:cs typeface="宋体" panose="02010600030101010101" pitchFamily="2" charset="-122"/>
              </a:rPr>
              <a:t>生产家具仅有装配图是不够的，必须要配套的全部零件图、部件图。</a:t>
            </a:r>
            <a:endParaRPr lang="zh-CN" altLang="en-US" sz="1500" b="0"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1500" b="0" u="none">
                <a:latin typeface="宋体" panose="02010600030101010101" pitchFamily="2" charset="-122"/>
                <a:ea typeface="宋体" panose="02010600030101010101" pitchFamily="2" charset="-122"/>
                <a:cs typeface="宋体" panose="02010600030101010101" pitchFamily="2" charset="-122"/>
              </a:rPr>
              <a:t>若有了零、部件图，最后只要装配图就可以了，无需各细部结构都画得很详细。</a:t>
            </a:r>
            <a:endParaRPr lang="zh-CN" altLang="en-US" sz="1500"/>
          </a:p>
        </p:txBody>
      </p:sp>
      <p:pic>
        <p:nvPicPr>
          <p:cNvPr id="2" name="图片 1" descr="图7-34 零部件装配图"/>
          <p:cNvPicPr>
            <a:picLocks noChangeAspect="1"/>
          </p:cNvPicPr>
          <p:nvPr/>
        </p:nvPicPr>
        <p:blipFill>
          <a:blip r:embed="rId1"/>
          <a:srcRect b="4023"/>
          <a:stretch>
            <a:fillRect/>
          </a:stretch>
        </p:blipFill>
        <p:spPr>
          <a:xfrm>
            <a:off x="1116965" y="2057400"/>
            <a:ext cx="6480175" cy="2923540"/>
          </a:xfrm>
          <a:prstGeom prst="rect">
            <a:avLst/>
          </a:prstGeom>
        </p:spPr>
      </p:pic>
    </p:spTree>
  </p:cSld>
  <p:clrMapOvr>
    <a:masterClrMapping/>
  </p:clrMapOvr>
  <p:transition spd="med" advClick="0" advTm="0">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59435" y="896144"/>
            <a:ext cx="7886700" cy="503396"/>
          </a:xfrm>
        </p:spPr>
        <p:txBody>
          <a:bodyPr/>
          <a:p>
            <a:pPr algn="l"/>
            <a:r>
              <a:rPr lang="zh-CN" altLang="en-US" sz="1800" b="1"/>
              <a:t>立体拆装图</a:t>
            </a:r>
            <a:endParaRPr lang="zh-CN" altLang="en-US" sz="1800" b="1"/>
          </a:p>
        </p:txBody>
      </p:sp>
      <p:sp>
        <p:nvSpPr>
          <p:cNvPr id="3" name="内容占位符 2"/>
          <p:cNvSpPr>
            <a:spLocks noGrp="1"/>
          </p:cNvSpPr>
          <p:nvPr>
            <p:ph idx="1"/>
          </p:nvPr>
        </p:nvSpPr>
        <p:spPr>
          <a:xfrm>
            <a:off x="409099" y="1705451"/>
            <a:ext cx="4915376" cy="1732598"/>
          </a:xfrm>
        </p:spPr>
        <p:txBody>
          <a:bodyPr/>
          <a:p>
            <a:pPr marL="0" indent="0">
              <a:buNone/>
            </a:pPr>
            <a:r>
              <a:rPr lang="zh-CN" altLang="en-US" sz="1800"/>
              <a:t>家具图中也有以立体图形式表示家具各零、部件之间装配关系的，将家具各零、部件的立体图按拆卸形式画出，但尺寸大小往往并不严格，只要表示清楚零件、部件之间如何装配，装配的相对位置就可以了。</a:t>
            </a:r>
            <a:endParaRPr lang="zh-CN" altLang="en-US" sz="1800"/>
          </a:p>
        </p:txBody>
      </p:sp>
      <p:pic>
        <p:nvPicPr>
          <p:cNvPr id="5" name="图片 4" descr="图7-35 立体装配图"/>
          <p:cNvPicPr>
            <a:picLocks noChangeAspect="1"/>
          </p:cNvPicPr>
          <p:nvPr/>
        </p:nvPicPr>
        <p:blipFill>
          <a:blip r:embed="rId1"/>
          <a:stretch>
            <a:fillRect/>
          </a:stretch>
        </p:blipFill>
        <p:spPr>
          <a:xfrm>
            <a:off x="5531485" y="895985"/>
            <a:ext cx="2914650" cy="3959860"/>
          </a:xfrm>
          <a:prstGeom prst="rect">
            <a:avLst/>
          </a:prstGeom>
        </p:spPr>
      </p:pic>
    </p:spTree>
  </p:cSld>
  <p:clrMapOvr>
    <a:masterClrMapping/>
  </p:clrMapOvr>
  <p:transition spd="med" advClick="0" advTm="0">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92835" y="276225"/>
            <a:ext cx="7886700" cy="442595"/>
          </a:xfrm>
        </p:spPr>
        <p:txBody>
          <a:bodyPr/>
          <a:p>
            <a:r>
              <a:rPr lang="zh-CN" altLang="en-US" sz="2200"/>
              <a:t>7.1  家具结构图制图规范</a:t>
            </a:r>
            <a:endParaRPr lang="zh-CN" altLang="en-US" sz="2200"/>
          </a:p>
        </p:txBody>
      </p:sp>
      <p:sp>
        <p:nvSpPr>
          <p:cNvPr id="100" name="文本框 99"/>
          <p:cNvSpPr txBox="1"/>
          <p:nvPr/>
        </p:nvSpPr>
        <p:spPr>
          <a:xfrm>
            <a:off x="591820" y="1052830"/>
            <a:ext cx="7727950" cy="897255"/>
          </a:xfrm>
          <a:prstGeom prst="rect">
            <a:avLst/>
          </a:prstGeom>
          <a:noFill/>
          <a:ln w="9525">
            <a:noFill/>
          </a:ln>
        </p:spPr>
        <p:txBody>
          <a:bodyPr wrap="square">
            <a:spAutoFit/>
          </a:bodyPr>
          <a:p>
            <a:pPr marL="0" indent="0" algn="l"/>
            <a:r>
              <a:rPr lang="en-US" altLang="zh-CN" sz="1500" b="1" u="none">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7.1.1  </a:t>
            </a:r>
            <a:r>
              <a:rPr lang="zh-CN" altLang="en-US" sz="1500" b="1" u="none">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图幅与图标</a:t>
            </a:r>
            <a:endParaRPr lang="zh-CN" altLang="en-US" sz="1500" b="1" u="none">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1500" b="0" u="none">
                <a:latin typeface="宋体" panose="02010600030101010101" pitchFamily="2" charset="-122"/>
                <a:ea typeface="宋体" panose="02010600030101010101" pitchFamily="2" charset="-122"/>
                <a:cs typeface="宋体" panose="02010600030101010101" pitchFamily="2" charset="-122"/>
              </a:rPr>
              <a:t>根据国家标准，图纸应优先采用下图所规定的基本幅面。在特殊情况下，也允许使用加长幅面。</a:t>
            </a:r>
            <a:endParaRPr lang="zh-CN" altLang="en-US" sz="1500" b="0"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790" b="0" u="none">
                <a:latin typeface="宋体" panose="02010600030101010101" pitchFamily="2" charset="-122"/>
                <a:ea typeface="宋体" panose="02010600030101010101" pitchFamily="2" charset="-122"/>
                <a:cs typeface="宋体" panose="02010600030101010101" pitchFamily="2" charset="-122"/>
              </a:rPr>
              <a:t> </a:t>
            </a:r>
            <a:endParaRPr lang="zh-CN" altLang="en-US" sz="1350"/>
          </a:p>
        </p:txBody>
      </p:sp>
      <p:sp>
        <p:nvSpPr>
          <p:cNvPr id="102" name="文本框 101"/>
          <p:cNvSpPr txBox="1"/>
          <p:nvPr/>
        </p:nvSpPr>
        <p:spPr>
          <a:xfrm>
            <a:off x="2667000" y="4148851"/>
            <a:ext cx="3810000" cy="331470"/>
          </a:xfrm>
          <a:prstGeom prst="rect">
            <a:avLst/>
          </a:prstGeom>
          <a:noFill/>
          <a:ln w="9525">
            <a:noFill/>
          </a:ln>
        </p:spPr>
        <p:txBody>
          <a:bodyPr>
            <a:spAutoFit/>
          </a:bodyPr>
          <a:p>
            <a:pPr marL="0" indent="0" algn="l"/>
            <a:r>
              <a:rPr lang="en-US" altLang="zh-CN" sz="790" b="0" u="none">
                <a:highlight>
                  <a:srgbClr val="FF0000"/>
                </a:highlight>
                <a:latin typeface="宋体" panose="02010600030101010101" pitchFamily="2" charset="-122"/>
                <a:ea typeface="宋体" panose="02010600030101010101" pitchFamily="2" charset="-122"/>
                <a:cs typeface="宋体" panose="02010600030101010101" pitchFamily="2" charset="-122"/>
              </a:rPr>
              <a:t> </a:t>
            </a:r>
            <a:endParaRPr lang="zh-CN" altLang="en-US" sz="1350"/>
          </a:p>
        </p:txBody>
      </p:sp>
      <p:sp>
        <p:nvSpPr>
          <p:cNvPr id="6" name="文本框 5"/>
          <p:cNvSpPr txBox="1"/>
          <p:nvPr/>
        </p:nvSpPr>
        <p:spPr>
          <a:xfrm>
            <a:off x="591820" y="2720975"/>
            <a:ext cx="4171950" cy="548640"/>
          </a:xfrm>
          <a:prstGeom prst="rect">
            <a:avLst/>
          </a:prstGeom>
          <a:noFill/>
          <a:ln w="9525">
            <a:noFill/>
          </a:ln>
        </p:spPr>
        <p:txBody>
          <a:bodyPr wrap="square">
            <a:spAutoFit/>
          </a:bodyPr>
          <a:p>
            <a:pPr marL="0" indent="0" algn="l"/>
            <a:r>
              <a:rPr lang="en-US" altLang="zh-CN" sz="1500" b="1" u="none">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7.1.2  </a:t>
            </a:r>
            <a:r>
              <a:rPr lang="zh-CN" altLang="en-US" sz="1500" b="1" u="none">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图框格式</a:t>
            </a:r>
            <a:endParaRPr lang="zh-CN" altLang="en-US" sz="1500" b="1" u="none">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1500" b="0" u="none">
                <a:latin typeface="宋体" panose="02010600030101010101" pitchFamily="2" charset="-122"/>
                <a:ea typeface="宋体" panose="02010600030101010101" pitchFamily="2" charset="-122"/>
                <a:cs typeface="宋体" panose="02010600030101010101" pitchFamily="2" charset="-122"/>
              </a:rPr>
              <a:t>    在图纸上，必须用各种粗实线画出图框。</a:t>
            </a:r>
            <a:endParaRPr lang="zh-CN" altLang="en-US" sz="1500"/>
          </a:p>
        </p:txBody>
      </p:sp>
      <p:pic>
        <p:nvPicPr>
          <p:cNvPr id="7" name="图片 6" descr="图7-1 基本幅面"/>
          <p:cNvPicPr>
            <a:picLocks noChangeAspect="1"/>
          </p:cNvPicPr>
          <p:nvPr/>
        </p:nvPicPr>
        <p:blipFill>
          <a:blip r:embed="rId1"/>
          <a:srcRect t="10583" b="13840"/>
          <a:stretch>
            <a:fillRect/>
          </a:stretch>
        </p:blipFill>
        <p:spPr>
          <a:xfrm>
            <a:off x="1952149" y="1656874"/>
            <a:ext cx="6366986" cy="996791"/>
          </a:xfrm>
          <a:prstGeom prst="rect">
            <a:avLst/>
          </a:prstGeom>
        </p:spPr>
      </p:pic>
      <p:pic>
        <p:nvPicPr>
          <p:cNvPr id="3" name="图片 2" descr="图7-2 图框"/>
          <p:cNvPicPr>
            <a:picLocks noChangeAspect="1"/>
          </p:cNvPicPr>
          <p:nvPr/>
        </p:nvPicPr>
        <p:blipFill>
          <a:blip r:embed="rId2"/>
          <a:stretch>
            <a:fillRect/>
          </a:stretch>
        </p:blipFill>
        <p:spPr>
          <a:xfrm>
            <a:off x="4982051" y="2847975"/>
            <a:ext cx="3799523" cy="1609249"/>
          </a:xfrm>
          <a:prstGeom prst="rect">
            <a:avLst/>
          </a:prstGeom>
        </p:spPr>
      </p:pic>
      <p:pic>
        <p:nvPicPr>
          <p:cNvPr id="4" name="图片 3" descr="图7-3 图框边距"/>
          <p:cNvPicPr>
            <a:picLocks noChangeAspect="1"/>
          </p:cNvPicPr>
          <p:nvPr/>
        </p:nvPicPr>
        <p:blipFill>
          <a:blip r:embed="rId3"/>
          <a:stretch>
            <a:fillRect/>
          </a:stretch>
        </p:blipFill>
        <p:spPr>
          <a:xfrm>
            <a:off x="226695" y="3498850"/>
            <a:ext cx="4607560" cy="1460500"/>
          </a:xfrm>
          <a:prstGeom prst="rect">
            <a:avLst/>
          </a:prstGeom>
        </p:spPr>
      </p:pic>
    </p:spTree>
  </p:cSld>
  <p:clrMapOvr>
    <a:masterClrMapping/>
  </p:clrMapOvr>
  <p:transition spd="med" advClick="0" advTm="0">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994172"/>
          </a:xfrm>
        </p:spPr>
        <p:txBody>
          <a:bodyPr/>
          <a:p>
            <a:r>
              <a:rPr lang="zh-CN" altLang="en-US" sz="1800" b="1"/>
              <a:t>7.3.1.5  大样图</a:t>
            </a:r>
            <a:endParaRPr lang="zh-CN" altLang="en-US" sz="1800" b="1"/>
          </a:p>
        </p:txBody>
      </p:sp>
      <p:sp>
        <p:nvSpPr>
          <p:cNvPr id="3" name="内容占位符 2"/>
          <p:cNvSpPr>
            <a:spLocks noGrp="1"/>
          </p:cNvSpPr>
          <p:nvPr>
            <p:ph idx="1"/>
          </p:nvPr>
        </p:nvSpPr>
        <p:spPr>
          <a:xfrm>
            <a:off x="628650" y="1369219"/>
            <a:ext cx="7886700" cy="955358"/>
          </a:xfrm>
        </p:spPr>
        <p:txBody>
          <a:bodyPr/>
          <a:p>
            <a:pPr marL="0" indent="0">
              <a:buNone/>
            </a:pPr>
            <a:r>
              <a:rPr lang="zh-CN" altLang="en-US" sz="2000"/>
              <a:t>家具大样图是指1：1比例的结构装配图或1：1比例的零部件图。</a:t>
            </a:r>
            <a:endParaRPr lang="zh-CN" altLang="en-US" sz="2000"/>
          </a:p>
          <a:p>
            <a:pPr marL="0" indent="0">
              <a:buNone/>
            </a:pPr>
            <a:r>
              <a:rPr lang="zh-CN" altLang="en-US" sz="2000"/>
              <a:t>对于平面曲线一般用坐标方格网线控制较简单方便。</a:t>
            </a:r>
            <a:endParaRPr lang="zh-CN" altLang="en-US" sz="2000"/>
          </a:p>
        </p:txBody>
      </p:sp>
      <p:pic>
        <p:nvPicPr>
          <p:cNvPr id="5" name="图片 4" descr="图7-36 大样图"/>
          <p:cNvPicPr>
            <a:picLocks noChangeAspect="1"/>
          </p:cNvPicPr>
          <p:nvPr/>
        </p:nvPicPr>
        <p:blipFill>
          <a:blip r:embed="rId1"/>
          <a:srcRect b="7958"/>
          <a:stretch>
            <a:fillRect/>
          </a:stretch>
        </p:blipFill>
        <p:spPr>
          <a:xfrm>
            <a:off x="1795780" y="2157095"/>
            <a:ext cx="5293360" cy="2592705"/>
          </a:xfrm>
          <a:prstGeom prst="rect">
            <a:avLst/>
          </a:prstGeom>
        </p:spPr>
      </p:pic>
    </p:spTree>
  </p:cSld>
  <p:clrMapOvr>
    <a:masterClrMapping/>
  </p:clrMapOvr>
  <p:transition spd="med" advClick="0" advTm="0">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273844"/>
            <a:ext cx="7886700" cy="526256"/>
          </a:xfrm>
        </p:spPr>
        <p:txBody>
          <a:bodyPr/>
          <a:p>
            <a:r>
              <a:rPr lang="zh-CN" altLang="en-US" sz="2100" b="1"/>
              <a:t>7.3.2  家具结构图实例</a:t>
            </a:r>
            <a:endParaRPr lang="zh-CN" altLang="en-US" sz="2100" b="1"/>
          </a:p>
        </p:txBody>
      </p:sp>
      <p:sp>
        <p:nvSpPr>
          <p:cNvPr id="3" name="内容占位符 2"/>
          <p:cNvSpPr>
            <a:spLocks noGrp="1"/>
          </p:cNvSpPr>
          <p:nvPr>
            <p:ph idx="1"/>
          </p:nvPr>
        </p:nvSpPr>
        <p:spPr>
          <a:xfrm>
            <a:off x="312420" y="955199"/>
            <a:ext cx="7886700" cy="429578"/>
          </a:xfrm>
        </p:spPr>
        <p:txBody>
          <a:bodyPr/>
          <a:p>
            <a:pPr marL="0" indent="0">
              <a:buNone/>
            </a:pPr>
            <a:r>
              <a:rPr lang="zh-CN" altLang="en-US" sz="1800"/>
              <a:t>（</a:t>
            </a:r>
            <a:r>
              <a:rPr lang="en-US" altLang="zh-CN" sz="1800"/>
              <a:t>1</a:t>
            </a:r>
            <a:r>
              <a:rPr lang="zh-CN" altLang="en-US" sz="1800"/>
              <a:t>）  实木家具装配图</a:t>
            </a:r>
            <a:endParaRPr lang="zh-CN" altLang="en-US" sz="1800"/>
          </a:p>
        </p:txBody>
      </p:sp>
      <p:pic>
        <p:nvPicPr>
          <p:cNvPr id="4" name="图片 3" descr="图7-37 实木零件装配图"/>
          <p:cNvPicPr>
            <a:picLocks noChangeAspect="1"/>
          </p:cNvPicPr>
          <p:nvPr/>
        </p:nvPicPr>
        <p:blipFill>
          <a:blip r:embed="rId1"/>
          <a:srcRect l="8144" t="7670" r="8112" b="4754"/>
          <a:stretch>
            <a:fillRect/>
          </a:stretch>
        </p:blipFill>
        <p:spPr>
          <a:xfrm>
            <a:off x="2839720" y="800100"/>
            <a:ext cx="5866765" cy="4090035"/>
          </a:xfrm>
          <a:prstGeom prst="rect">
            <a:avLst/>
          </a:prstGeom>
        </p:spPr>
      </p:pic>
    </p:spTree>
  </p:cSld>
  <p:clrMapOvr>
    <a:masterClrMapping/>
  </p:clrMapOvr>
  <p:transition spd="med" advClick="0" advTm="0">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88340" y="1369695"/>
            <a:ext cx="1795780" cy="365760"/>
          </a:xfrm>
          <a:prstGeom prst="rect">
            <a:avLst/>
          </a:prstGeom>
          <a:noFill/>
        </p:spPr>
        <p:txBody>
          <a:bodyPr wrap="square" rtlCol="0">
            <a:spAutoFit/>
          </a:bodyPr>
          <a:p>
            <a:r>
              <a:rPr lang="zh-CN" altLang="en-US"/>
              <a:t>三视图及结构图</a:t>
            </a:r>
            <a:endParaRPr lang="zh-CN" altLang="en-US"/>
          </a:p>
        </p:txBody>
      </p:sp>
      <p:pic>
        <p:nvPicPr>
          <p:cNvPr id="2" name="图片 1" descr="图7-38 实木结构图"/>
          <p:cNvPicPr>
            <a:picLocks noChangeAspect="1"/>
          </p:cNvPicPr>
          <p:nvPr/>
        </p:nvPicPr>
        <p:blipFill>
          <a:blip r:embed="rId1"/>
          <a:stretch>
            <a:fillRect/>
          </a:stretch>
        </p:blipFill>
        <p:spPr>
          <a:xfrm>
            <a:off x="2674620" y="873760"/>
            <a:ext cx="5847715" cy="4058285"/>
          </a:xfrm>
          <a:prstGeom prst="rect">
            <a:avLst/>
          </a:prstGeom>
        </p:spPr>
      </p:pic>
    </p:spTree>
  </p:cSld>
  <p:clrMapOvr>
    <a:masterClrMapping/>
  </p:clrMapOvr>
  <p:transition spd="med" advClick="0" advTm="0">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19125" y="1449070"/>
            <a:ext cx="1576705" cy="365760"/>
          </a:xfrm>
          <a:prstGeom prst="rect">
            <a:avLst/>
          </a:prstGeom>
          <a:noFill/>
        </p:spPr>
        <p:txBody>
          <a:bodyPr wrap="square" rtlCol="0">
            <a:spAutoFit/>
          </a:bodyPr>
          <a:p>
            <a:r>
              <a:rPr lang="zh-CN" altLang="en-US"/>
              <a:t>零件图</a:t>
            </a:r>
            <a:endParaRPr lang="zh-CN" altLang="en-US"/>
          </a:p>
        </p:txBody>
      </p:sp>
      <p:pic>
        <p:nvPicPr>
          <p:cNvPr id="4" name="图片 3" descr="图7-39 实木零件图"/>
          <p:cNvPicPr>
            <a:picLocks noChangeAspect="1"/>
          </p:cNvPicPr>
          <p:nvPr/>
        </p:nvPicPr>
        <p:blipFill>
          <a:blip r:embed="rId1"/>
          <a:stretch>
            <a:fillRect/>
          </a:stretch>
        </p:blipFill>
        <p:spPr>
          <a:xfrm>
            <a:off x="2195830" y="958850"/>
            <a:ext cx="6009640" cy="4006850"/>
          </a:xfrm>
          <a:prstGeom prst="rect">
            <a:avLst/>
          </a:prstGeom>
        </p:spPr>
      </p:pic>
    </p:spTree>
  </p:cSld>
  <p:clrMapOvr>
    <a:masterClrMapping/>
  </p:clrMapOvr>
  <p:transition spd="med" advClick="0" advTm="0">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6141720" y="4529138"/>
            <a:ext cx="1501140" cy="251460"/>
          </a:xfrm>
          <a:prstGeom prst="rect">
            <a:avLst/>
          </a:prstGeom>
          <a:noFill/>
          <a:ln w="9525">
            <a:noFill/>
          </a:ln>
        </p:spPr>
        <p:txBody>
          <a:bodyPr wrap="square">
            <a:spAutoFit/>
          </a:bodyPr>
          <a:p>
            <a:pPr marL="0" indent="0" algn="l"/>
            <a:r>
              <a:rPr lang="zh-CN" altLang="en-US" sz="1050" b="1" u="none">
                <a:latin typeface="宋体" panose="02010600030101010101" pitchFamily="2" charset="-122"/>
                <a:ea typeface="宋体" panose="02010600030101010101" pitchFamily="2" charset="-122"/>
                <a:cs typeface="宋体" panose="02010600030101010101" pitchFamily="2" charset="-122"/>
              </a:rPr>
              <a:t>床尾柜三视图</a:t>
            </a:r>
            <a:endParaRPr lang="zh-CN" altLang="en-US" sz="1050" b="1"/>
          </a:p>
        </p:txBody>
      </p:sp>
      <p:sp>
        <p:nvSpPr>
          <p:cNvPr id="6" name="文本框 5"/>
          <p:cNvSpPr txBox="1"/>
          <p:nvPr/>
        </p:nvSpPr>
        <p:spPr>
          <a:xfrm>
            <a:off x="1992630" y="4529138"/>
            <a:ext cx="1341120" cy="251460"/>
          </a:xfrm>
          <a:prstGeom prst="rect">
            <a:avLst/>
          </a:prstGeom>
          <a:noFill/>
          <a:ln w="9525">
            <a:noFill/>
          </a:ln>
        </p:spPr>
        <p:txBody>
          <a:bodyPr wrap="square">
            <a:spAutoFit/>
          </a:bodyPr>
          <a:p>
            <a:pPr marL="0" indent="0" algn="l"/>
            <a:r>
              <a:rPr lang="zh-CN" altLang="en-US" sz="1050" b="1" u="none">
                <a:latin typeface="宋体" panose="02010600030101010101" pitchFamily="2" charset="-122"/>
                <a:ea typeface="宋体" panose="02010600030101010101" pitchFamily="2" charset="-122"/>
                <a:cs typeface="宋体" panose="02010600030101010101" pitchFamily="2" charset="-122"/>
              </a:rPr>
              <a:t>床尾柜透视图</a:t>
            </a:r>
            <a:endParaRPr lang="zh-CN" altLang="en-US" sz="1050" b="1"/>
          </a:p>
        </p:txBody>
      </p:sp>
      <p:sp>
        <p:nvSpPr>
          <p:cNvPr id="7" name="文本框 6"/>
          <p:cNvSpPr txBox="1"/>
          <p:nvPr/>
        </p:nvSpPr>
        <p:spPr>
          <a:xfrm>
            <a:off x="255270" y="820103"/>
            <a:ext cx="3810000" cy="365760"/>
          </a:xfrm>
          <a:prstGeom prst="rect">
            <a:avLst/>
          </a:prstGeom>
          <a:noFill/>
          <a:ln w="9525">
            <a:noFill/>
          </a:ln>
        </p:spPr>
        <p:txBody>
          <a:bodyPr>
            <a:spAutoFit/>
          </a:bodyPr>
          <a:p>
            <a:pPr marL="0" indent="0" algn="l"/>
            <a:r>
              <a:rPr lang="en-US" altLang="zh-CN" b="1" u="none">
                <a:latin typeface="宋体" panose="02010600030101010101" pitchFamily="2" charset="-122"/>
                <a:ea typeface="宋体" panose="02010600030101010101" pitchFamily="2" charset="-122"/>
                <a:cs typeface="宋体" panose="02010600030101010101" pitchFamily="2" charset="-122"/>
              </a:rPr>
              <a:t>7.3.2.2  </a:t>
            </a:r>
            <a:r>
              <a:rPr lang="zh-CN" altLang="en-US" b="1" u="none">
                <a:latin typeface="宋体" panose="02010600030101010101" pitchFamily="2" charset="-122"/>
                <a:ea typeface="宋体" panose="02010600030101010101" pitchFamily="2" charset="-122"/>
                <a:cs typeface="宋体" panose="02010600030101010101" pitchFamily="2" charset="-122"/>
              </a:rPr>
              <a:t>板式家具结构图示例</a:t>
            </a:r>
            <a:endParaRPr lang="zh-CN" altLang="en-US" b="1"/>
          </a:p>
        </p:txBody>
      </p:sp>
      <p:pic>
        <p:nvPicPr>
          <p:cNvPr id="2" name="图片 1" descr="图7-40 床尾柜透视图"/>
          <p:cNvPicPr>
            <a:picLocks noChangeAspect="1"/>
          </p:cNvPicPr>
          <p:nvPr/>
        </p:nvPicPr>
        <p:blipFill>
          <a:blip r:embed="rId1"/>
          <a:stretch>
            <a:fillRect/>
          </a:stretch>
        </p:blipFill>
        <p:spPr>
          <a:xfrm>
            <a:off x="112395" y="1273175"/>
            <a:ext cx="4485640" cy="3169920"/>
          </a:xfrm>
          <a:prstGeom prst="rect">
            <a:avLst/>
          </a:prstGeom>
        </p:spPr>
      </p:pic>
      <p:pic>
        <p:nvPicPr>
          <p:cNvPr id="3" name="图片 2" descr="图7-41床尾柜三视图"/>
          <p:cNvPicPr>
            <a:picLocks noChangeAspect="1"/>
          </p:cNvPicPr>
          <p:nvPr/>
        </p:nvPicPr>
        <p:blipFill>
          <a:blip r:embed="rId2"/>
          <a:stretch>
            <a:fillRect/>
          </a:stretch>
        </p:blipFill>
        <p:spPr>
          <a:xfrm>
            <a:off x="4598035" y="1273175"/>
            <a:ext cx="4243705" cy="3064510"/>
          </a:xfrm>
          <a:prstGeom prst="rect">
            <a:avLst/>
          </a:prstGeom>
        </p:spPr>
      </p:pic>
    </p:spTree>
  </p:cSld>
  <p:clrMapOvr>
    <a:masterClrMapping/>
  </p:clrMapOvr>
  <p:transition spd="med" advClick="0" advTm="0">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798320" y="4456113"/>
            <a:ext cx="1810226" cy="251460"/>
          </a:xfrm>
          <a:prstGeom prst="rect">
            <a:avLst/>
          </a:prstGeom>
          <a:noFill/>
          <a:ln w="9525">
            <a:noFill/>
          </a:ln>
        </p:spPr>
        <p:txBody>
          <a:bodyPr wrap="square">
            <a:spAutoFit/>
          </a:bodyPr>
          <a:p>
            <a:pPr marL="0" indent="0" algn="l"/>
            <a:r>
              <a:rPr lang="zh-CN" altLang="en-US" sz="1050" b="1" u="none">
                <a:latin typeface="宋体" panose="02010600030101010101" pitchFamily="2" charset="-122"/>
                <a:ea typeface="宋体" panose="02010600030101010101" pitchFamily="2" charset="-122"/>
                <a:cs typeface="宋体" panose="02010600030101010101" pitchFamily="2" charset="-122"/>
              </a:rPr>
              <a:t>床尾柜结构装配图</a:t>
            </a:r>
            <a:endParaRPr lang="zh-CN" altLang="en-US" sz="1050" b="1"/>
          </a:p>
        </p:txBody>
      </p:sp>
      <p:pic>
        <p:nvPicPr>
          <p:cNvPr id="2" name="图片 1" descr="图7-42床尾柜结构装配图"/>
          <p:cNvPicPr>
            <a:picLocks noChangeAspect="1"/>
          </p:cNvPicPr>
          <p:nvPr/>
        </p:nvPicPr>
        <p:blipFill>
          <a:blip r:embed="rId1"/>
          <a:srcRect l="5210" t="2513" r="1685" b="3751"/>
          <a:stretch>
            <a:fillRect/>
          </a:stretch>
        </p:blipFill>
        <p:spPr>
          <a:xfrm>
            <a:off x="133350" y="993140"/>
            <a:ext cx="4392295" cy="3124835"/>
          </a:xfrm>
          <a:prstGeom prst="rect">
            <a:avLst/>
          </a:prstGeom>
        </p:spPr>
      </p:pic>
      <p:sp>
        <p:nvSpPr>
          <p:cNvPr id="7" name="文本框 6"/>
          <p:cNvSpPr txBox="1"/>
          <p:nvPr/>
        </p:nvSpPr>
        <p:spPr>
          <a:xfrm>
            <a:off x="6290310" y="4469448"/>
            <a:ext cx="1858328" cy="251460"/>
          </a:xfrm>
          <a:prstGeom prst="rect">
            <a:avLst/>
          </a:prstGeom>
          <a:noFill/>
          <a:ln w="9525">
            <a:noFill/>
          </a:ln>
        </p:spPr>
        <p:txBody>
          <a:bodyPr wrap="square">
            <a:spAutoFit/>
          </a:bodyPr>
          <a:p>
            <a:pPr marL="0" indent="0" algn="l"/>
            <a:r>
              <a:rPr lang="zh-CN" altLang="en-US" sz="1050" b="1" u="none">
                <a:latin typeface="宋体" panose="02010600030101010101" pitchFamily="2" charset="-122"/>
                <a:ea typeface="宋体" panose="02010600030101010101" pitchFamily="2" charset="-122"/>
                <a:cs typeface="宋体" panose="02010600030101010101" pitchFamily="2" charset="-122"/>
              </a:rPr>
              <a:t>底板零件图</a:t>
            </a:r>
            <a:endParaRPr lang="zh-CN" altLang="en-US" sz="1050" b="1"/>
          </a:p>
        </p:txBody>
      </p:sp>
      <p:pic>
        <p:nvPicPr>
          <p:cNvPr id="8" name="图片 7" descr="图7-43底板零件图"/>
          <p:cNvPicPr>
            <a:picLocks noChangeAspect="1"/>
          </p:cNvPicPr>
          <p:nvPr/>
        </p:nvPicPr>
        <p:blipFill>
          <a:blip r:embed="rId2"/>
          <a:srcRect l="5347" t="3109" r="2304"/>
          <a:stretch>
            <a:fillRect/>
          </a:stretch>
        </p:blipFill>
        <p:spPr>
          <a:xfrm>
            <a:off x="4525645" y="1003935"/>
            <a:ext cx="4387215" cy="3253740"/>
          </a:xfrm>
          <a:prstGeom prst="rect">
            <a:avLst/>
          </a:prstGeom>
        </p:spPr>
      </p:pic>
    </p:spTree>
  </p:cSld>
  <p:clrMapOvr>
    <a:masterClrMapping/>
  </p:clrMapOvr>
  <p:transition spd="med" advClick="0" advTm="0">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4159885" y="4655661"/>
            <a:ext cx="1551146" cy="251460"/>
          </a:xfrm>
          <a:prstGeom prst="rect">
            <a:avLst/>
          </a:prstGeom>
          <a:noFill/>
          <a:ln w="9525">
            <a:noFill/>
          </a:ln>
        </p:spPr>
        <p:txBody>
          <a:bodyPr wrap="square">
            <a:spAutoFit/>
          </a:bodyPr>
          <a:p>
            <a:pPr marL="0" indent="0" algn="l"/>
            <a:r>
              <a:rPr lang="zh-CN" altLang="en-US" sz="1050" b="1" u="none">
                <a:latin typeface="宋体" panose="02010600030101010101" pitchFamily="2" charset="-122"/>
                <a:ea typeface="宋体" panose="02010600030101010101" pitchFamily="2" charset="-122"/>
                <a:cs typeface="宋体" panose="02010600030101010101" pitchFamily="2" charset="-122"/>
              </a:rPr>
              <a:t>面板零件图</a:t>
            </a:r>
            <a:endParaRPr lang="zh-CN" altLang="en-US" sz="1050" b="1"/>
          </a:p>
        </p:txBody>
      </p:sp>
      <p:pic>
        <p:nvPicPr>
          <p:cNvPr id="2" name="图片 1" descr="图7-44面板零件图"/>
          <p:cNvPicPr>
            <a:picLocks noChangeAspect="1"/>
          </p:cNvPicPr>
          <p:nvPr/>
        </p:nvPicPr>
        <p:blipFill>
          <a:blip r:embed="rId1"/>
          <a:srcRect l="5676" t="2832" r="2292" b="3461"/>
          <a:stretch>
            <a:fillRect/>
          </a:stretch>
        </p:blipFill>
        <p:spPr>
          <a:xfrm>
            <a:off x="1941830" y="902970"/>
            <a:ext cx="5041900" cy="3627120"/>
          </a:xfrm>
          <a:prstGeom prst="rect">
            <a:avLst/>
          </a:prstGeom>
        </p:spPr>
      </p:pic>
    </p:spTree>
  </p:cSld>
  <p:clrMapOvr>
    <a:masterClrMapping/>
  </p:clrMapOvr>
  <p:transition spd="med" advClick="0" advTm="0">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图7-47床尾柜开料明细表"/>
          <p:cNvPicPr>
            <a:picLocks noChangeAspect="1"/>
          </p:cNvPicPr>
          <p:nvPr/>
        </p:nvPicPr>
        <p:blipFill>
          <a:blip r:embed="rId1"/>
          <a:srcRect l="5584" r="2284"/>
          <a:stretch>
            <a:fillRect/>
          </a:stretch>
        </p:blipFill>
        <p:spPr>
          <a:xfrm>
            <a:off x="102870" y="936149"/>
            <a:ext cx="4502944" cy="3453289"/>
          </a:xfrm>
          <a:prstGeom prst="rect">
            <a:avLst/>
          </a:prstGeom>
        </p:spPr>
      </p:pic>
      <p:pic>
        <p:nvPicPr>
          <p:cNvPr id="5" name="图片 4" descr="图7-48床尾柜五金配件明细表"/>
          <p:cNvPicPr>
            <a:picLocks noChangeAspect="1"/>
          </p:cNvPicPr>
          <p:nvPr/>
        </p:nvPicPr>
        <p:blipFill>
          <a:blip r:embed="rId2"/>
          <a:srcRect l="5584" r="2538"/>
          <a:stretch>
            <a:fillRect/>
          </a:stretch>
        </p:blipFill>
        <p:spPr>
          <a:xfrm>
            <a:off x="4576286" y="936149"/>
            <a:ext cx="4449128" cy="3422333"/>
          </a:xfrm>
          <a:prstGeom prst="rect">
            <a:avLst/>
          </a:prstGeom>
        </p:spPr>
      </p:pic>
      <p:sp>
        <p:nvSpPr>
          <p:cNvPr id="102" name="文本框 101"/>
          <p:cNvSpPr txBox="1"/>
          <p:nvPr/>
        </p:nvSpPr>
        <p:spPr>
          <a:xfrm>
            <a:off x="6190774" y="4358481"/>
            <a:ext cx="2461260" cy="251460"/>
          </a:xfrm>
          <a:prstGeom prst="rect">
            <a:avLst/>
          </a:prstGeom>
          <a:noFill/>
          <a:ln w="9525">
            <a:noFill/>
          </a:ln>
        </p:spPr>
        <p:txBody>
          <a:bodyPr wrap="square">
            <a:spAutoFit/>
          </a:bodyPr>
          <a:p>
            <a:pPr marL="0" indent="0" algn="l"/>
            <a:r>
              <a:rPr lang="zh-CN" altLang="en-US" sz="1050" b="1" u="none">
                <a:latin typeface="宋体" panose="02010600030101010101" pitchFamily="2" charset="-122"/>
                <a:ea typeface="宋体" panose="02010600030101010101" pitchFamily="2" charset="-122"/>
                <a:cs typeface="宋体" panose="02010600030101010101" pitchFamily="2" charset="-122"/>
              </a:rPr>
              <a:t>床尾柜五金配件明细表</a:t>
            </a:r>
            <a:endParaRPr lang="zh-CN" altLang="en-US" sz="1050" b="1"/>
          </a:p>
        </p:txBody>
      </p:sp>
      <p:sp>
        <p:nvSpPr>
          <p:cNvPr id="6" name="文本框 5"/>
          <p:cNvSpPr txBox="1"/>
          <p:nvPr/>
        </p:nvSpPr>
        <p:spPr>
          <a:xfrm>
            <a:off x="1661160" y="4389438"/>
            <a:ext cx="1695450" cy="251460"/>
          </a:xfrm>
          <a:prstGeom prst="rect">
            <a:avLst/>
          </a:prstGeom>
          <a:noFill/>
          <a:ln w="9525">
            <a:noFill/>
          </a:ln>
        </p:spPr>
        <p:txBody>
          <a:bodyPr wrap="square">
            <a:spAutoFit/>
          </a:bodyPr>
          <a:p>
            <a:pPr marL="0" indent="0" algn="l"/>
            <a:r>
              <a:rPr lang="zh-CN" altLang="en-US" sz="1050" b="1" u="none">
                <a:latin typeface="宋体" panose="02010600030101010101" pitchFamily="2" charset="-122"/>
                <a:ea typeface="宋体" panose="02010600030101010101" pitchFamily="2" charset="-122"/>
                <a:cs typeface="宋体" panose="02010600030101010101" pitchFamily="2" charset="-122"/>
              </a:rPr>
              <a:t>床尾柜开料明细表</a:t>
            </a:r>
            <a:endParaRPr lang="zh-CN" altLang="en-US" sz="1050" b="1"/>
          </a:p>
        </p:txBody>
      </p:sp>
    </p:spTree>
  </p:cSld>
  <p:clrMapOvr>
    <a:masterClrMapping/>
  </p:clrMapOvr>
  <p:transition spd="med" advClick="0" advTm="0">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75460" y="901065"/>
            <a:ext cx="5760720" cy="2834640"/>
          </a:xfrm>
          <a:prstGeom prst="rect">
            <a:avLst/>
          </a:prstGeom>
          <a:noFill/>
          <a:ln w="9525">
            <a:noFill/>
          </a:ln>
        </p:spPr>
        <p:txBody>
          <a:bodyPr wrap="square">
            <a:spAutoFit/>
          </a:bodyPr>
          <a:p>
            <a:pPr marL="0" indent="0" algn="l"/>
            <a:r>
              <a:rPr lang="zh-CN" altLang="en-US" sz="2000" b="1" u="none">
                <a:latin typeface="宋体" panose="02010600030101010101" pitchFamily="2" charset="-122"/>
                <a:ea typeface="宋体" panose="02010600030101010101" pitchFamily="2" charset="-122"/>
                <a:cs typeface="宋体" panose="02010600030101010101" pitchFamily="2" charset="-122"/>
              </a:rPr>
              <a:t>作业与思考题</a:t>
            </a:r>
            <a:endParaRPr lang="zh-CN" altLang="en-US" sz="2000" b="1"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000" b="1" u="none">
                <a:latin typeface="宋体" panose="02010600030101010101" pitchFamily="2" charset="-122"/>
                <a:ea typeface="宋体" panose="02010600030101010101" pitchFamily="2" charset="-122"/>
                <a:cs typeface="宋体" panose="02010600030101010101" pitchFamily="2" charset="-122"/>
              </a:rPr>
              <a:t></a:t>
            </a:r>
            <a:r>
              <a:rPr lang="en-US" altLang="zh-CN" sz="2000" b="0" u="none">
                <a:latin typeface="宋体" panose="02010600030101010101" pitchFamily="2" charset="-122"/>
                <a:ea typeface="宋体" panose="02010600030101010101" pitchFamily="2" charset="-122"/>
                <a:cs typeface="宋体" panose="02010600030101010101" pitchFamily="2" charset="-122"/>
              </a:rPr>
              <a:t>1</a:t>
            </a:r>
            <a:r>
              <a:rPr lang="zh-CN" altLang="en-US" sz="2000" b="0" u="none">
                <a:latin typeface="宋体" panose="02010600030101010101" pitchFamily="2" charset="-122"/>
                <a:ea typeface="宋体" panose="02010600030101010101" pitchFamily="2" charset="-122"/>
                <a:cs typeface="宋体" panose="02010600030101010101" pitchFamily="2" charset="-122"/>
              </a:rPr>
              <a:t>）简述家具制图规范对那些部分做出了要求。</a:t>
            </a:r>
            <a:r>
              <a:rPr lang="en-US" altLang="zh-CN" sz="2000" b="0" u="none">
                <a:latin typeface="宋体" panose="02010600030101010101" pitchFamily="2" charset="-122"/>
                <a:ea typeface="宋体" panose="02010600030101010101" pitchFamily="2" charset="-122"/>
                <a:cs typeface="宋体" panose="02010600030101010101" pitchFamily="2" charset="-122"/>
              </a:rPr>
              <a:t>2</a:t>
            </a:r>
            <a:r>
              <a:rPr lang="zh-CN" altLang="en-US" sz="2000" b="0" u="none">
                <a:latin typeface="宋体" panose="02010600030101010101" pitchFamily="2" charset="-122"/>
                <a:ea typeface="宋体" panose="02010600030101010101" pitchFamily="2" charset="-122"/>
                <a:cs typeface="宋体" panose="02010600030101010101" pitchFamily="2" charset="-122"/>
              </a:rPr>
              <a:t>）家具生产、设计中常用家具图样有哪几类？各有什么作用？</a:t>
            </a:r>
            <a:r>
              <a:rPr lang="en-US" altLang="zh-CN" sz="2000" b="0" u="none">
                <a:latin typeface="宋体" panose="02010600030101010101" pitchFamily="2" charset="-122"/>
                <a:ea typeface="宋体" panose="02010600030101010101" pitchFamily="2" charset="-122"/>
                <a:cs typeface="宋体" panose="02010600030101010101" pitchFamily="2" charset="-122"/>
              </a:rPr>
              <a:t>3</a:t>
            </a:r>
            <a:r>
              <a:rPr lang="zh-CN" altLang="en-US" sz="2000" b="0" u="none">
                <a:latin typeface="宋体" panose="02010600030101010101" pitchFamily="2" charset="-122"/>
                <a:ea typeface="宋体" panose="02010600030101010101" pitchFamily="2" charset="-122"/>
                <a:cs typeface="宋体" panose="02010600030101010101" pitchFamily="2" charset="-122"/>
              </a:rPr>
              <a:t>）绘家具设计图的基本要求及尺寸标注的要求是什么？</a:t>
            </a:r>
            <a:r>
              <a:rPr lang="en-US" altLang="zh-CN" sz="2000" b="0" u="none">
                <a:latin typeface="宋体" panose="02010600030101010101" pitchFamily="2" charset="-122"/>
                <a:ea typeface="宋体" panose="02010600030101010101" pitchFamily="2" charset="-122"/>
                <a:cs typeface="宋体" panose="02010600030101010101" pitchFamily="2" charset="-122"/>
              </a:rPr>
              <a:t>4</a:t>
            </a:r>
            <a:r>
              <a:rPr lang="zh-CN" altLang="en-US" sz="2000" b="0" u="none">
                <a:latin typeface="宋体" panose="02010600030101010101" pitchFamily="2" charset="-122"/>
                <a:ea typeface="宋体" panose="02010600030101010101" pitchFamily="2" charset="-122"/>
                <a:cs typeface="宋体" panose="02010600030101010101" pitchFamily="2" charset="-122"/>
              </a:rPr>
              <a:t>）试述家具结构装配图基本表达的内容？</a:t>
            </a:r>
            <a:r>
              <a:rPr lang="en-US" altLang="zh-CN" sz="2000" b="0" u="none">
                <a:latin typeface="宋体" panose="02010600030101010101" pitchFamily="2" charset="-122"/>
                <a:ea typeface="宋体" panose="02010600030101010101" pitchFamily="2" charset="-122"/>
                <a:cs typeface="宋体" panose="02010600030101010101" pitchFamily="2" charset="-122"/>
              </a:rPr>
              <a:t>5</a:t>
            </a:r>
            <a:r>
              <a:rPr lang="zh-CN" altLang="en-US" sz="2000" b="0" u="none">
                <a:latin typeface="宋体" panose="02010600030101010101" pitchFamily="2" charset="-122"/>
                <a:ea typeface="宋体" panose="02010600030101010101" pitchFamily="2" charset="-122"/>
                <a:cs typeface="宋体" panose="02010600030101010101" pitchFamily="2" charset="-122"/>
              </a:rPr>
              <a:t>）简述家具设计过程中怎样取舍图样种类？</a:t>
            </a:r>
            <a:endParaRPr lang="zh-CN" altLang="en-US" sz="2000"/>
          </a:p>
        </p:txBody>
      </p:sp>
    </p:spTree>
  </p:cSld>
  <p:clrMapOvr>
    <a:masterClrMapping/>
  </p:clrMapOvr>
  <p:transition spd="med" advClick="0" advTm="0">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 name="图片 53" descr="图7-4"/>
          <p:cNvPicPr>
            <a:picLocks noChangeAspect="1"/>
          </p:cNvPicPr>
          <p:nvPr/>
        </p:nvPicPr>
        <p:blipFill>
          <a:blip r:embed="rId1"/>
          <a:srcRect b="5242"/>
          <a:stretch>
            <a:fillRect/>
          </a:stretch>
        </p:blipFill>
        <p:spPr>
          <a:xfrm>
            <a:off x="972185" y="918845"/>
            <a:ext cx="5445760" cy="2525395"/>
          </a:xfrm>
          <a:prstGeom prst="rect">
            <a:avLst/>
          </a:prstGeom>
        </p:spPr>
      </p:pic>
      <p:sp>
        <p:nvSpPr>
          <p:cNvPr id="4" name="文本框 3"/>
          <p:cNvSpPr txBox="1"/>
          <p:nvPr/>
        </p:nvSpPr>
        <p:spPr>
          <a:xfrm>
            <a:off x="217488" y="758984"/>
            <a:ext cx="1461611" cy="365760"/>
          </a:xfrm>
          <a:prstGeom prst="rect">
            <a:avLst/>
          </a:prstGeom>
          <a:noFill/>
        </p:spPr>
        <p:txBody>
          <a:bodyPr wrap="square" rtlCol="0">
            <a:spAutoFit/>
          </a:bodyPr>
          <a:p>
            <a:r>
              <a:rPr lang="en-US" altLang="zh-CN" b="1"/>
              <a:t>7.1.3</a:t>
            </a:r>
            <a:r>
              <a:rPr lang="zh-CN" altLang="en-US" b="1"/>
              <a:t>标题栏</a:t>
            </a:r>
            <a:endParaRPr lang="zh-CN" altLang="en-US" b="1"/>
          </a:p>
        </p:txBody>
      </p:sp>
      <p:sp>
        <p:nvSpPr>
          <p:cNvPr id="102" name="文本框 101"/>
          <p:cNvSpPr txBox="1"/>
          <p:nvPr/>
        </p:nvSpPr>
        <p:spPr>
          <a:xfrm>
            <a:off x="7077075" y="2787968"/>
            <a:ext cx="3810000" cy="297180"/>
          </a:xfrm>
          <a:prstGeom prst="rect">
            <a:avLst/>
          </a:prstGeom>
          <a:noFill/>
          <a:ln w="9525">
            <a:noFill/>
          </a:ln>
        </p:spPr>
        <p:txBody>
          <a:bodyPr>
            <a:spAutoFit/>
          </a:bodyPr>
          <a:p>
            <a:pPr marL="0" indent="0" algn="l"/>
            <a:r>
              <a:rPr lang="zh-CN" altLang="en-US" sz="1350" b="0" u="none">
                <a:latin typeface="宋体" panose="02010600030101010101" pitchFamily="2" charset="-122"/>
                <a:ea typeface="宋体" panose="02010600030101010101" pitchFamily="2" charset="-122"/>
                <a:cs typeface="宋体" panose="02010600030101010101" pitchFamily="2" charset="-122"/>
              </a:rPr>
              <a:t>零部件图标题栏</a:t>
            </a:r>
            <a:endParaRPr lang="zh-CN" altLang="en-US" sz="1350"/>
          </a:p>
        </p:txBody>
      </p:sp>
      <p:sp>
        <p:nvSpPr>
          <p:cNvPr id="5" name="文本框 4"/>
          <p:cNvSpPr txBox="1"/>
          <p:nvPr/>
        </p:nvSpPr>
        <p:spPr>
          <a:xfrm>
            <a:off x="7077075" y="4827270"/>
            <a:ext cx="2849880" cy="297180"/>
          </a:xfrm>
          <a:prstGeom prst="rect">
            <a:avLst/>
          </a:prstGeom>
          <a:noFill/>
          <a:ln w="9525">
            <a:noFill/>
          </a:ln>
        </p:spPr>
        <p:txBody>
          <a:bodyPr wrap="square">
            <a:spAutoFit/>
          </a:bodyPr>
          <a:p>
            <a:pPr marL="0" indent="0" algn="l"/>
            <a:r>
              <a:rPr lang="zh-CN" altLang="en-US" sz="1350" b="0" u="none">
                <a:latin typeface="宋体" panose="02010600030101010101" pitchFamily="2" charset="-122"/>
                <a:ea typeface="宋体" panose="02010600030101010101" pitchFamily="2" charset="-122"/>
                <a:cs typeface="宋体" panose="02010600030101010101" pitchFamily="2" charset="-122"/>
              </a:rPr>
              <a:t>结构装配图标题栏</a:t>
            </a:r>
            <a:endParaRPr lang="zh-CN" altLang="en-US" sz="1350"/>
          </a:p>
        </p:txBody>
      </p:sp>
      <p:pic>
        <p:nvPicPr>
          <p:cNvPr id="2" name="图片 1" descr="图7-3 图框边距"/>
          <p:cNvPicPr>
            <a:picLocks noChangeAspect="1"/>
          </p:cNvPicPr>
          <p:nvPr/>
        </p:nvPicPr>
        <p:blipFill>
          <a:blip r:embed="rId2"/>
          <a:srcRect l="7882" t="7043" r="6975" b="15187"/>
          <a:stretch>
            <a:fillRect/>
          </a:stretch>
        </p:blipFill>
        <p:spPr>
          <a:xfrm>
            <a:off x="870585" y="3444240"/>
            <a:ext cx="5321935" cy="1540510"/>
          </a:xfrm>
          <a:prstGeom prst="rect">
            <a:avLst/>
          </a:prstGeom>
        </p:spPr>
      </p:pic>
    </p:spTree>
  </p:cSld>
  <p:clrMapOvr>
    <a:masterClrMapping/>
  </p:clrMapOvr>
  <p:transition spd="med" advClick="0" advTm="0">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4147" name="内容占位符 134146" descr="Rectangle: Click to edit Master text styles&#13;&#10;Second level&#13;&#10;Third level&#13;&#10;Fourth level&#13;&#10;Fifth level"/>
          <p:cNvPicPr>
            <a:picLocks noChangeAspect="1"/>
          </p:cNvPicPr>
          <p:nvPr/>
        </p:nvPicPr>
        <p:blipFill>
          <a:blip r:embed="rId1">
            <a:grayscl/>
            <a:lum contrast="6000"/>
          </a:blip>
          <a:srcRect l="1793" t="1007" r="2792" b="4861"/>
          <a:stretch>
            <a:fillRect/>
          </a:stretch>
        </p:blipFill>
        <p:spPr>
          <a:xfrm>
            <a:off x="296228" y="1111091"/>
            <a:ext cx="8588693" cy="3434239"/>
          </a:xfrm>
          <a:prstGeom prst="rect">
            <a:avLst/>
          </a:prstGeom>
          <a:noFill/>
          <a:ln w="9525">
            <a:noFill/>
          </a:ln>
        </p:spPr>
      </p:pic>
      <p:sp>
        <p:nvSpPr>
          <p:cNvPr id="102" name="文本框 101"/>
          <p:cNvSpPr txBox="1"/>
          <p:nvPr/>
        </p:nvSpPr>
        <p:spPr>
          <a:xfrm>
            <a:off x="382905" y="791210"/>
            <a:ext cx="3810000" cy="320040"/>
          </a:xfrm>
          <a:prstGeom prst="rect">
            <a:avLst/>
          </a:prstGeom>
          <a:noFill/>
          <a:ln w="9525">
            <a:noFill/>
          </a:ln>
        </p:spPr>
        <p:txBody>
          <a:bodyPr>
            <a:spAutoFit/>
          </a:bodyPr>
          <a:p>
            <a:pPr marL="0" indent="0" algn="l"/>
            <a:r>
              <a:rPr lang="en-US" altLang="zh-CN" sz="1500" b="1" u="none">
                <a:latin typeface="宋体" panose="02010600030101010101" pitchFamily="2" charset="-122"/>
                <a:ea typeface="宋体" panose="02010600030101010101" pitchFamily="2" charset="-122"/>
                <a:cs typeface="宋体" panose="02010600030101010101" pitchFamily="2" charset="-122"/>
              </a:rPr>
              <a:t>7.1.4  </a:t>
            </a:r>
            <a:r>
              <a:rPr lang="zh-CN" altLang="en-US" sz="1500" b="1" u="none">
                <a:latin typeface="宋体" panose="02010600030101010101" pitchFamily="2" charset="-122"/>
                <a:ea typeface="宋体" panose="02010600030101010101" pitchFamily="2" charset="-122"/>
                <a:cs typeface="宋体" panose="02010600030101010101" pitchFamily="2" charset="-122"/>
              </a:rPr>
              <a:t>图线</a:t>
            </a:r>
            <a:endParaRPr lang="zh-CN" altLang="en-US" sz="1500" b="1"/>
          </a:p>
        </p:txBody>
      </p:sp>
    </p:spTree>
  </p:cSld>
  <p:clrMapOvr>
    <a:masterClrMapping/>
  </p:clrMapOvr>
  <p:transition spd="med" advClick="0" advTm="0">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325120" y="1155383"/>
            <a:ext cx="3810000" cy="320040"/>
          </a:xfrm>
          <a:prstGeom prst="rect">
            <a:avLst/>
          </a:prstGeom>
          <a:noFill/>
          <a:ln w="9525">
            <a:noFill/>
          </a:ln>
        </p:spPr>
        <p:txBody>
          <a:bodyPr>
            <a:spAutoFit/>
          </a:bodyPr>
          <a:p>
            <a:pPr marL="0" indent="0" algn="l"/>
            <a:r>
              <a:rPr lang="en-US" altLang="zh-CN" sz="1500" b="1" u="none">
                <a:latin typeface="宋体" panose="02010600030101010101" pitchFamily="2" charset="-122"/>
                <a:ea typeface="宋体" panose="02010600030101010101" pitchFamily="2" charset="-122"/>
                <a:cs typeface="宋体" panose="02010600030101010101" pitchFamily="2" charset="-122"/>
              </a:rPr>
              <a:t>7.1.5  </a:t>
            </a:r>
            <a:r>
              <a:rPr lang="zh-CN" altLang="en-US" sz="1500" b="1" u="none">
                <a:latin typeface="宋体" panose="02010600030101010101" pitchFamily="2" charset="-122"/>
                <a:ea typeface="宋体" panose="02010600030101010101" pitchFamily="2" charset="-122"/>
                <a:cs typeface="宋体" panose="02010600030101010101" pitchFamily="2" charset="-122"/>
              </a:rPr>
              <a:t>字体</a:t>
            </a:r>
            <a:endParaRPr lang="zh-CN" altLang="en-US" sz="1500" b="1"/>
          </a:p>
        </p:txBody>
      </p:sp>
      <p:sp>
        <p:nvSpPr>
          <p:cNvPr id="5" name="文本框 4"/>
          <p:cNvSpPr txBox="1"/>
          <p:nvPr/>
        </p:nvSpPr>
        <p:spPr>
          <a:xfrm>
            <a:off x="81439" y="1817370"/>
            <a:ext cx="4752023" cy="1234440"/>
          </a:xfrm>
          <a:prstGeom prst="rect">
            <a:avLst/>
          </a:prstGeom>
          <a:noFill/>
          <a:ln w="9525">
            <a:noFill/>
          </a:ln>
        </p:spPr>
        <p:txBody>
          <a:bodyPr wrap="square">
            <a:spAutoFit/>
          </a:bodyPr>
          <a:p>
            <a:pPr marL="0" indent="0" algn="l"/>
            <a:r>
              <a:rPr lang="en-US" altLang="zh-CN" sz="1500" b="1" u="none">
                <a:latin typeface="宋体" panose="02010600030101010101" pitchFamily="2" charset="-122"/>
                <a:ea typeface="宋体" panose="02010600030101010101" pitchFamily="2" charset="-122"/>
                <a:cs typeface="宋体" panose="02010600030101010101" pitchFamily="2" charset="-122"/>
              </a:rPr>
              <a:t>1.</a:t>
            </a:r>
            <a:r>
              <a:rPr lang="zh-CN" altLang="en-US" sz="1500" b="0" u="none">
                <a:latin typeface="宋体" panose="02010600030101010101" pitchFamily="2" charset="-122"/>
                <a:ea typeface="宋体" panose="02010600030101010101" pitchFamily="2" charset="-122"/>
                <a:cs typeface="宋体" panose="02010600030101010101" pitchFamily="2" charset="-122"/>
              </a:rPr>
              <a:t>汉字采用简化字的长仿宋体，高度不小于</a:t>
            </a:r>
            <a:r>
              <a:rPr lang="en-US" altLang="zh-CN" sz="1500" b="0" u="none">
                <a:latin typeface="宋体" panose="02010600030101010101" pitchFamily="2" charset="-122"/>
                <a:ea typeface="宋体" panose="02010600030101010101" pitchFamily="2" charset="-122"/>
                <a:cs typeface="宋体" panose="02010600030101010101" pitchFamily="2" charset="-122"/>
              </a:rPr>
              <a:t>3.5mm</a:t>
            </a:r>
            <a:r>
              <a:rPr lang="zh-CN" altLang="en-US" sz="1500" b="0" u="none">
                <a:latin typeface="宋体" panose="02010600030101010101" pitchFamily="2" charset="-122"/>
                <a:ea typeface="宋体" panose="02010600030101010101" pitchFamily="2" charset="-122"/>
                <a:cs typeface="宋体" panose="02010600030101010101" pitchFamily="2" charset="-122"/>
              </a:rPr>
              <a:t>；</a:t>
            </a:r>
            <a:endParaRPr lang="zh-CN" altLang="en-US" sz="1500" b="0" u="none">
              <a:latin typeface="宋体" panose="02010600030101010101" pitchFamily="2" charset="-122"/>
              <a:ea typeface="宋体" panose="02010600030101010101" pitchFamily="2" charset="-122"/>
              <a:cs typeface="宋体" panose="02010600030101010101" pitchFamily="2" charset="-122"/>
            </a:endParaRPr>
          </a:p>
          <a:p>
            <a:pPr marL="0" indent="0" algn="l"/>
            <a:endParaRPr lang="zh-CN" altLang="en-US" sz="1500" b="0" u="none">
              <a:latin typeface="宋体" panose="02010600030101010101" pitchFamily="2" charset="-122"/>
              <a:ea typeface="宋体" panose="02010600030101010101" pitchFamily="2" charset="-122"/>
              <a:cs typeface="宋体" panose="02010600030101010101" pitchFamily="2" charset="-122"/>
            </a:endParaRPr>
          </a:p>
          <a:p>
            <a:pPr marL="0" indent="0" algn="l"/>
            <a:r>
              <a:rPr lang="en-US" altLang="zh-CN" sz="1500" b="1" u="none">
                <a:latin typeface="宋体" panose="02010600030101010101" pitchFamily="2" charset="-122"/>
                <a:ea typeface="宋体" panose="02010600030101010101" pitchFamily="2" charset="-122"/>
                <a:cs typeface="宋体" panose="02010600030101010101" pitchFamily="2" charset="-122"/>
              </a:rPr>
              <a:t>2.</a:t>
            </a:r>
            <a:r>
              <a:rPr lang="zh-CN" altLang="en-US" sz="1500" b="0" u="none">
                <a:latin typeface="宋体" panose="02010600030101010101" pitchFamily="2" charset="-122"/>
                <a:ea typeface="宋体" panose="02010600030101010101" pitchFamily="2" charset="-122"/>
                <a:cs typeface="宋体" panose="02010600030101010101" pitchFamily="2" charset="-122"/>
              </a:rPr>
              <a:t>拉丁字母携程斜体和直体，与水平基准线成</a:t>
            </a:r>
            <a:r>
              <a:rPr lang="en-US" altLang="zh-CN" sz="1500" b="0" u="none">
                <a:latin typeface="Calibri" panose="020F0502020204030204" pitchFamily="34" charset="0"/>
                <a:ea typeface="Calibri" panose="020F0502020204030204" pitchFamily="34" charset="0"/>
                <a:cs typeface="Calibri" panose="020F0502020204030204" pitchFamily="34" charset="0"/>
              </a:rPr>
              <a:t>75</a:t>
            </a:r>
            <a:r>
              <a:rPr lang="zh-CN" altLang="en-US" sz="1500" b="0" u="none">
                <a:latin typeface="宋体" panose="02010600030101010101" pitchFamily="2" charset="-122"/>
                <a:ea typeface="宋体" panose="02010600030101010101" pitchFamily="2" charset="-122"/>
                <a:cs typeface="宋体" panose="02010600030101010101" pitchFamily="2" charset="-122"/>
              </a:rPr>
              <a:t>度；</a:t>
            </a:r>
            <a:endParaRPr lang="zh-CN" altLang="en-US" sz="1500" b="0" u="none">
              <a:latin typeface="宋体" panose="02010600030101010101" pitchFamily="2" charset="-122"/>
              <a:ea typeface="宋体" panose="02010600030101010101" pitchFamily="2" charset="-122"/>
              <a:cs typeface="宋体" panose="02010600030101010101" pitchFamily="2" charset="-122"/>
            </a:endParaRPr>
          </a:p>
          <a:p>
            <a:pPr marL="0" indent="0" algn="l"/>
            <a:endParaRPr lang="zh-CN" altLang="en-US" sz="1500" b="0" u="none">
              <a:latin typeface="宋体" panose="02010600030101010101" pitchFamily="2" charset="-122"/>
              <a:ea typeface="宋体" panose="02010600030101010101" pitchFamily="2" charset="-122"/>
              <a:cs typeface="宋体" panose="02010600030101010101" pitchFamily="2" charset="-122"/>
            </a:endParaRPr>
          </a:p>
          <a:p>
            <a:pPr marL="0" indent="0" algn="l"/>
            <a:r>
              <a:rPr lang="en-US" altLang="zh-CN" sz="1500" b="1" u="none">
                <a:latin typeface="宋体" panose="02010600030101010101" pitchFamily="2" charset="-122"/>
                <a:ea typeface="宋体" panose="02010600030101010101" pitchFamily="2" charset="-122"/>
                <a:cs typeface="宋体" panose="02010600030101010101" pitchFamily="2" charset="-122"/>
              </a:rPr>
              <a:t>3.</a:t>
            </a:r>
            <a:r>
              <a:rPr lang="zh-CN" altLang="en-US" sz="1500" b="0" u="none">
                <a:latin typeface="宋体" panose="02010600030101010101" pitchFamily="2" charset="-122"/>
                <a:ea typeface="宋体" panose="02010600030101010101" pitchFamily="2" charset="-122"/>
                <a:cs typeface="宋体" panose="02010600030101010101" pitchFamily="2" charset="-122"/>
              </a:rPr>
              <a:t>在同一图样上，只允许用一种形式的字体</a:t>
            </a:r>
            <a:endParaRPr lang="zh-CN" altLang="en-US" sz="1500"/>
          </a:p>
        </p:txBody>
      </p:sp>
      <p:pic>
        <p:nvPicPr>
          <p:cNvPr id="2" name="图片 1" descr="图7-7 文字示例"/>
          <p:cNvPicPr>
            <a:picLocks noChangeAspect="1"/>
          </p:cNvPicPr>
          <p:nvPr/>
        </p:nvPicPr>
        <p:blipFill>
          <a:blip r:embed="rId1"/>
          <a:srcRect l="3446" r="8034" b="7176"/>
          <a:stretch>
            <a:fillRect/>
          </a:stretch>
        </p:blipFill>
        <p:spPr>
          <a:xfrm>
            <a:off x="4447223" y="650558"/>
            <a:ext cx="4580573" cy="3842861"/>
          </a:xfrm>
          <a:prstGeom prst="rect">
            <a:avLst/>
          </a:prstGeom>
        </p:spPr>
      </p:pic>
    </p:spTree>
  </p:cSld>
  <p:clrMapOvr>
    <a:masterClrMapping/>
  </p:clrMapOvr>
  <p:transition spd="med" advClick="0" advTm="0">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11480" y="796925"/>
            <a:ext cx="7886700" cy="402590"/>
          </a:xfrm>
        </p:spPr>
        <p:txBody>
          <a:bodyPr/>
          <a:p>
            <a:pPr algn="l"/>
            <a:r>
              <a:rPr lang="zh-CN" altLang="en-US" sz="1800" b="1"/>
              <a:t>7.1.6  绘图比例</a:t>
            </a:r>
            <a:endParaRPr lang="zh-CN" altLang="en-US" sz="1800" b="1"/>
          </a:p>
        </p:txBody>
      </p:sp>
      <p:sp>
        <p:nvSpPr>
          <p:cNvPr id="3" name="内容占位符 2"/>
          <p:cNvSpPr>
            <a:spLocks noGrp="1"/>
          </p:cNvSpPr>
          <p:nvPr>
            <p:ph idx="1"/>
          </p:nvPr>
        </p:nvSpPr>
        <p:spPr>
          <a:xfrm>
            <a:off x="796290" y="1369060"/>
            <a:ext cx="7748270" cy="554990"/>
          </a:xfrm>
        </p:spPr>
        <p:txBody>
          <a:bodyPr/>
          <a:p>
            <a:pPr marL="0" indent="0">
              <a:buNone/>
            </a:pPr>
            <a:r>
              <a:rPr lang="zh-CN" altLang="en-US" sz="2200"/>
              <a:t>比例即图样中图形与其所表达的实物相应要素的线性尺寸之比。</a:t>
            </a:r>
            <a:endParaRPr lang="zh-CN" altLang="en-US" sz="2200"/>
          </a:p>
        </p:txBody>
      </p:sp>
      <p:pic>
        <p:nvPicPr>
          <p:cNvPr id="55" name="图片 55" descr="图7-8"/>
          <p:cNvPicPr>
            <a:picLocks noChangeAspect="1"/>
          </p:cNvPicPr>
          <p:nvPr/>
        </p:nvPicPr>
        <p:blipFill>
          <a:blip r:embed="rId1"/>
          <a:srcRect t="8824" b="12794"/>
          <a:stretch>
            <a:fillRect/>
          </a:stretch>
        </p:blipFill>
        <p:spPr>
          <a:xfrm>
            <a:off x="1071563" y="2509520"/>
            <a:ext cx="6818948" cy="2195036"/>
          </a:xfrm>
          <a:prstGeom prst="rect">
            <a:avLst/>
          </a:prstGeom>
        </p:spPr>
      </p:pic>
    </p:spTree>
  </p:cSld>
  <p:clrMapOvr>
    <a:masterClrMapping/>
  </p:clrMapOvr>
  <p:transition spd="med" advClick="0" advTm="0">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866140"/>
            <a:ext cx="4866640" cy="412750"/>
          </a:xfrm>
        </p:spPr>
        <p:txBody>
          <a:bodyPr/>
          <a:p>
            <a:pPr algn="l"/>
            <a:r>
              <a:rPr lang="zh-CN" altLang="en-US" sz="1800" b="1"/>
              <a:t>7.1.7  尺寸标注</a:t>
            </a:r>
            <a:endParaRPr lang="zh-CN" altLang="en-US" sz="1800" b="1"/>
          </a:p>
        </p:txBody>
      </p:sp>
      <p:sp>
        <p:nvSpPr>
          <p:cNvPr id="3" name="内容占位符 2"/>
          <p:cNvSpPr>
            <a:spLocks noGrp="1"/>
          </p:cNvSpPr>
          <p:nvPr>
            <p:ph idx="1"/>
          </p:nvPr>
        </p:nvSpPr>
        <p:spPr>
          <a:xfrm>
            <a:off x="628650" y="1369219"/>
            <a:ext cx="7886700" cy="909638"/>
          </a:xfrm>
        </p:spPr>
        <p:txBody>
          <a:bodyPr>
            <a:normAutofit fontScale="60000"/>
          </a:bodyPr>
          <a:p>
            <a:pPr marL="0" indent="0">
              <a:buNone/>
            </a:pPr>
            <a:r>
              <a:rPr lang="zh-CN" altLang="en-US"/>
              <a:t>家具制图标准中规定图样上尺寸标注一律以毫米为单位。一个完整的尺寸一般由尺寸线、尺寸界线、尺寸起止符号及尺寸数字等要素组成。</a:t>
            </a:r>
            <a:endParaRPr lang="zh-CN" altLang="en-US"/>
          </a:p>
        </p:txBody>
      </p:sp>
      <p:pic>
        <p:nvPicPr>
          <p:cNvPr id="36" name="图片 6" descr="IMG_256"/>
          <p:cNvPicPr>
            <a:picLocks noChangeAspect="1"/>
          </p:cNvPicPr>
          <p:nvPr/>
        </p:nvPicPr>
        <p:blipFill>
          <a:blip r:embed="rId1"/>
          <a:srcRect l="6280" r="4282"/>
          <a:stretch>
            <a:fillRect/>
          </a:stretch>
        </p:blipFill>
        <p:spPr>
          <a:xfrm>
            <a:off x="2249170" y="2371408"/>
            <a:ext cx="3581400" cy="1665446"/>
          </a:xfrm>
          <a:prstGeom prst="rect">
            <a:avLst/>
          </a:prstGeom>
          <a:noFill/>
          <a:ln w="9525">
            <a:noFill/>
          </a:ln>
        </p:spPr>
      </p:pic>
      <p:sp>
        <p:nvSpPr>
          <p:cNvPr id="102" name="文本框 101"/>
          <p:cNvSpPr txBox="1"/>
          <p:nvPr/>
        </p:nvSpPr>
        <p:spPr>
          <a:xfrm>
            <a:off x="3625215" y="4213543"/>
            <a:ext cx="3810000" cy="274320"/>
          </a:xfrm>
          <a:prstGeom prst="rect">
            <a:avLst/>
          </a:prstGeom>
          <a:noFill/>
          <a:ln w="9525">
            <a:noFill/>
          </a:ln>
        </p:spPr>
        <p:txBody>
          <a:bodyPr>
            <a:spAutoFit/>
          </a:bodyPr>
          <a:p>
            <a:pPr marL="0" indent="0" algn="l"/>
            <a:r>
              <a:rPr lang="zh-CN" altLang="en-US" sz="1200" b="1" u="none">
                <a:latin typeface="宋体" panose="02010600030101010101" pitchFamily="2" charset="-122"/>
                <a:ea typeface="宋体" panose="02010600030101010101" pitchFamily="2" charset="-122"/>
                <a:cs typeface="宋体" panose="02010600030101010101" pitchFamily="2" charset="-122"/>
              </a:rPr>
              <a:t>尺寸组成要素</a:t>
            </a:r>
            <a:endParaRPr lang="zh-CN" altLang="en-US" sz="1200" b="1"/>
          </a:p>
        </p:txBody>
      </p:sp>
    </p:spTree>
  </p:cSld>
  <p:clrMapOvr>
    <a:masterClrMapping/>
  </p:clrMapOvr>
  <p:transition spd="med" advClick="0" advTm="0">
    <p:fade/>
  </p:transition>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3288</Words>
  <Application>WPS 演示</Application>
  <PresentationFormat>全屏显示(16:9)</PresentationFormat>
  <Paragraphs>227</Paragraphs>
  <Slides>48</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48</vt:i4>
      </vt:variant>
    </vt:vector>
  </HeadingPairs>
  <TitlesOfParts>
    <vt:vector size="63" baseType="lpstr">
      <vt:lpstr>Arial</vt:lpstr>
      <vt:lpstr>宋体</vt:lpstr>
      <vt:lpstr>Wingdings</vt:lpstr>
      <vt:lpstr>仿宋_GB2312</vt:lpstr>
      <vt:lpstr>微软雅黑</vt:lpstr>
      <vt:lpstr>Calibri</vt:lpstr>
      <vt:lpstr>汉仪行楷简</vt:lpstr>
      <vt:lpstr>方正隶二简体</vt:lpstr>
      <vt:lpstr>楷体</vt:lpstr>
      <vt:lpstr>方正华隶简体</vt:lpstr>
      <vt:lpstr>Times New Roman</vt:lpstr>
      <vt:lpstr>楷体_GB2312</vt:lpstr>
      <vt:lpstr>仿宋</vt:lpstr>
      <vt:lpstr>新宋体</vt:lpstr>
      <vt:lpstr>第一PPT，www.1ppt.com</vt:lpstr>
      <vt:lpstr>PowerPoint 演示文稿</vt:lpstr>
      <vt:lpstr>PowerPoint 演示文稿</vt:lpstr>
      <vt:lpstr>PowerPoint 演示文稿</vt:lpstr>
      <vt:lpstr>7.1  家具结构图制图规范</vt:lpstr>
      <vt:lpstr>PowerPoint 演示文稿</vt:lpstr>
      <vt:lpstr>PowerPoint 演示文稿</vt:lpstr>
      <vt:lpstr>PowerPoint 演示文稿</vt:lpstr>
      <vt:lpstr>7.1.6  绘图比例</vt:lpstr>
      <vt:lpstr>7.1.7  尺寸标注</vt:lpstr>
      <vt:lpstr>PowerPoint 演示文稿</vt:lpstr>
      <vt:lpstr>PowerPoint 演示文稿</vt:lpstr>
      <vt:lpstr>7.2  家具结构图样表达</vt:lpstr>
      <vt:lpstr>PowerPoint 演示文稿</vt:lpstr>
      <vt:lpstr>PowerPoint 演示文稿</vt:lpstr>
      <vt:lpstr>PowerPoint 演示文稿</vt:lpstr>
      <vt:lpstr>PowerPoint 演示文稿</vt:lpstr>
      <vt:lpstr>（4） 局部视图</vt:lpstr>
      <vt:lpstr>7.2.2 剖视图</vt:lpstr>
      <vt:lpstr>（1）  全剖视图</vt:lpstr>
      <vt:lpstr>（2）  半剖视图</vt:lpstr>
      <vt:lpstr>（3）  阶梯剖视图</vt:lpstr>
      <vt:lpstr>（4）  局部剖视图</vt:lpstr>
      <vt:lpstr>（5）  旋转剖视图</vt:lpstr>
      <vt:lpstr>（6） 剖面符号</vt:lpstr>
      <vt:lpstr>PowerPoint 演示文稿</vt:lpstr>
      <vt:lpstr>7.2.3   局部详图</vt:lpstr>
      <vt:lpstr>7.2.4 榫接合和连接件接合表达方法</vt:lpstr>
      <vt:lpstr>（1） 家具榫接合表达方法</vt:lpstr>
      <vt:lpstr>PowerPoint 演示文稿</vt:lpstr>
      <vt:lpstr>（2）  家具常用连接件连接的画法</vt:lpstr>
      <vt:lpstr>（3）  家具专用连接件的规定画法</vt:lpstr>
      <vt:lpstr>7.3  家具结构图样及实例阐述</vt:lpstr>
      <vt:lpstr>PowerPoint 演示文稿</vt:lpstr>
      <vt:lpstr>（1）  设计图</vt:lpstr>
      <vt:lpstr>（2）  零、部件图</vt:lpstr>
      <vt:lpstr>PowerPoint 演示文稿</vt:lpstr>
      <vt:lpstr>（3）   装配图</vt:lpstr>
      <vt:lpstr>PowerPoint 演示文稿</vt:lpstr>
      <vt:lpstr>立体拆装图</vt:lpstr>
      <vt:lpstr>7.3.1.5  大样图</vt:lpstr>
      <vt:lpstr>7.3.2  家具结构图实例</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www.1ppt.com</dc:title>
  <dc:creator>www.1ppt.com</dc:creator>
  <cp:keywords>www.1ppt.com</cp:keywords>
  <cp:lastModifiedBy>gavin</cp:lastModifiedBy>
  <cp:revision>116</cp:revision>
  <dcterms:created xsi:type="dcterms:W3CDTF">2014-08-16T02:22:00Z</dcterms:created>
  <dcterms:modified xsi:type="dcterms:W3CDTF">2017-07-20T12:04:07Z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2052-10.1.0.6382</vt:lpwstr>
  </property>
</Properties>
</file>