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87" r:id="rId2"/>
    <p:sldId id="288" r:id="rId3"/>
    <p:sldId id="290" r:id="rId4"/>
    <p:sldId id="314" r:id="rId5"/>
    <p:sldId id="317" r:id="rId6"/>
    <p:sldId id="418" r:id="rId7"/>
    <p:sldId id="421" r:id="rId8"/>
    <p:sldId id="422" r:id="rId9"/>
    <p:sldId id="424" r:id="rId10"/>
    <p:sldId id="425" r:id="rId11"/>
    <p:sldId id="428" r:id="rId12"/>
    <p:sldId id="429" r:id="rId13"/>
    <p:sldId id="430" r:id="rId14"/>
    <p:sldId id="435" r:id="rId15"/>
    <p:sldId id="432" r:id="rId16"/>
    <p:sldId id="436" r:id="rId17"/>
    <p:sldId id="437" r:id="rId18"/>
    <p:sldId id="438" r:id="rId19"/>
    <p:sldId id="439" r:id="rId20"/>
    <p:sldId id="309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1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DFB"/>
    <a:srgbClr val="F7FA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68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90" y="306"/>
      </p:cViewPr>
      <p:guideLst>
        <p:guide orient="horz" pos="2160"/>
        <p:guide pos="21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933685-EBFB-4B95-913A-DFEFCEB19951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AD6A0-C615-4EB0-97F7-F641CE3765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388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1523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001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267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2AD6A0-C615-4EB0-97F7-F641CE37654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275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" t="28519"/>
          <a:stretch/>
        </p:blipFill>
        <p:spPr>
          <a:xfrm>
            <a:off x="1" y="-12701"/>
            <a:ext cx="12189980" cy="68570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632188" y="3178254"/>
            <a:ext cx="8262165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632188" y="1341121"/>
            <a:ext cx="8262165" cy="1716487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gradFill flip="none" rotWithShape="1">
                  <a:gsLst>
                    <a:gs pos="65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6463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55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660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071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2344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7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2503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450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9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3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23700-D2F0-4E3A-A777-D3760E40E04A}" type="datetimeFigureOut">
              <a:rPr lang="zh-CN" altLang="en-US" smtClean="0"/>
              <a:pPr/>
              <a:t>2017/12/27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D90D7-01B4-4AF1-B54D-18436DA970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71551" y="76620"/>
            <a:ext cx="10277474" cy="7960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971550" y="1047750"/>
            <a:ext cx="10277475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57815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80000"/>
        <a:buFont typeface="Wingdings" panose="05000000000000000000" pitchFamily="2" charset="2"/>
        <a:buChar char=""/>
        <a:defRPr lang="zh-CN" altLang="en-US" sz="24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488269" y="2486718"/>
            <a:ext cx="618066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zh-CN" sz="4000" b="1" dirty="0" smtClean="0"/>
              <a:t>第</a:t>
            </a:r>
            <a:r>
              <a:rPr lang="en-US" altLang="zh-CN" sz="4000" b="1" dirty="0" smtClean="0"/>
              <a:t>5</a:t>
            </a:r>
            <a:r>
              <a:rPr lang="zh-CN" altLang="zh-CN" sz="4000" b="1" dirty="0" smtClean="0"/>
              <a:t>章</a:t>
            </a:r>
            <a:r>
              <a:rPr lang="en-US" altLang="zh-CN" sz="4000" b="1" dirty="0" smtClean="0"/>
              <a:t>  </a:t>
            </a:r>
            <a:r>
              <a:rPr lang="zh-CN" altLang="en-US" sz="4000" b="1" dirty="0" smtClean="0"/>
              <a:t>汽车保险承保</a:t>
            </a:r>
            <a:endParaRPr lang="zh-CN" altLang="zh-CN" sz="4000" b="1" dirty="0" smtClean="0"/>
          </a:p>
          <a:p>
            <a:endParaRPr lang="zh-CN" altLang="en-US" sz="4000" b="1" dirty="0">
              <a:ln w="19050">
                <a:solidFill>
                  <a:srgbClr val="92D050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55000" endA="50" endPos="85000" dir="5400000" sy="-100000" algn="bl" rotWithShape="0"/>
              </a:effectLst>
              <a:latin typeface="Adobe 仿宋 Std R" pitchFamily="18" charset="-122"/>
              <a:ea typeface="Adobe 仿宋 Std R" pitchFamily="18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5767" y="1199765"/>
            <a:ext cx="2730782" cy="224314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90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44444E-6 C 0.01094 -0.01945 0.00573 -0.01181 0.01523 -0.02431 C 0.01966 -0.0426 0.02331 -0.04075 0.0319 -0.04422 C 0.03385 -0.04144 0.03646 -0.04075 0.03802 -0.03635 C 0.04622 -0.01459 0.03164 -0.03102 0.04414 -0.02014 C 0.05313 -0.02223 0.06211 -0.02825 0.07148 -0.02825 C 0.08008 -0.02825 0.0905 -0.01945 0.09896 -0.01621 C 0.10794 -0.01737 0.11732 -0.01667 0.12643 -0.02014 C 0.12826 -0.02107 0.12904 -0.02778 0.13073 -0.02825 C 0.1349 -0.02894 0.13893 -0.02547 0.1431 -0.02431 C 0.14427 -0.02014 0.1444 -0.01412 0.14622 -0.01227 C 0.14987 -0.00741 0.1582 -0.00417 0.1582 -0.00371 C 0.18815 -0.00695 0.21107 -0.01297 0.24063 -0.01621 C 0.24362 -0.0213 0.24635 -0.02894 0.24961 -0.03218 C 0.25117 -0.03357 0.253 -0.03426 0.25456 -0.03635 C 0.26914 -0.05764 0.25768 -0.04908 0.26966 -0.05602 C 0.27122 -0.0588 0.27227 -0.06389 0.27409 -0.06389 C 0.27604 -0.06389 0.27721 -0.05834 0.27865 -0.05602 C 0.28073 -0.05325 0.28268 -0.0507 0.28477 -0.04838 C 0.28594 -0.04422 0.28633 -0.03866 0.28789 -0.03635 C 0.29063 -0.03195 0.29701 -0.02825 0.29701 -0.02778 C 0.30703 -0.0294 0.31732 -0.02987 0.32747 -0.03218 C 0.33346 -0.03357 0.33659 -0.04676 0.34271 -0.04838 C 0.37813 -0.05787 0.37565 -0.05602 0.4082 -0.05602 L 0.42513 -0.00417 " pathEditMode="relative" rAng="0" ptsTypes="AAAAAAAAAAAAAAAAAAAAAAAAA">
                                      <p:cBhvr>
                                        <p:cTn id="16" dur="2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50" y="-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5.2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客户投保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979752" y="1436771"/>
            <a:ext cx="931448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5.2.1  </a:t>
            </a:r>
            <a:r>
              <a:rPr lang="zh-CN" altLang="en-US" sz="3000" b="1" dirty="0" smtClean="0"/>
              <a:t>投保单填写</a:t>
            </a:r>
            <a:endParaRPr lang="zh-CN" altLang="zh-CN" sz="2400" b="1" dirty="0"/>
          </a:p>
        </p:txBody>
      </p:sp>
      <p:sp>
        <p:nvSpPr>
          <p:cNvPr id="9" name="矩形 3"/>
          <p:cNvSpPr/>
          <p:nvPr/>
        </p:nvSpPr>
        <p:spPr>
          <a:xfrm>
            <a:off x="2556171" y="2304309"/>
            <a:ext cx="3480328" cy="2884688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5"/>
          <p:cNvSpPr/>
          <p:nvPr/>
        </p:nvSpPr>
        <p:spPr>
          <a:xfrm>
            <a:off x="5229404" y="3684190"/>
            <a:ext cx="2659261" cy="2204141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120430" y="3454929"/>
            <a:ext cx="1977458" cy="538605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>
              <a:defRPr/>
            </a:pPr>
            <a:r>
              <a:rPr lang="zh-CN" altLang="en-US" sz="2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投保单内容</a:t>
            </a:r>
            <a:endParaRPr lang="zh-CN" altLang="en-US" sz="27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9587" y="4507323"/>
            <a:ext cx="1785098" cy="492438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投保单填写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68620" y="2412584"/>
            <a:ext cx="768085" cy="76808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altLang="zh-CN" sz="3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3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10768" y="3728376"/>
            <a:ext cx="620445" cy="620445"/>
          </a:xfrm>
          <a:prstGeom prst="ellipse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  <p:bldP spid="9" grpId="0" animBg="1"/>
      <p:bldP spid="10" grpId="0" animBg="1"/>
      <p:bldP spid="11" grpId="0"/>
      <p:bldP spid="13" grpId="0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5.2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客户投保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979752" y="1436771"/>
            <a:ext cx="931448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5.2.2  </a:t>
            </a:r>
            <a:r>
              <a:rPr lang="zh-CN" altLang="en-US" sz="3000" b="1" dirty="0" smtClean="0"/>
              <a:t>投保人权益分析</a:t>
            </a:r>
            <a:endParaRPr lang="zh-CN" altLang="zh-CN" sz="2400" b="1" dirty="0"/>
          </a:p>
        </p:txBody>
      </p:sp>
      <p:sp>
        <p:nvSpPr>
          <p:cNvPr id="14" name="椭圆 13"/>
          <p:cNvSpPr/>
          <p:nvPr/>
        </p:nvSpPr>
        <p:spPr>
          <a:xfrm>
            <a:off x="1625223" y="3002508"/>
            <a:ext cx="1749723" cy="13122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10240" y="3471123"/>
            <a:ext cx="954108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 Light"/>
                <a:ea typeface="微软雅黑" panose="020B0503020204020204" pitchFamily="34" charset="-122"/>
              </a:rPr>
              <a:t>知情权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 Light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953396" y="3002508"/>
            <a:ext cx="1749723" cy="13122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307015" y="3002508"/>
            <a:ext cx="1749723" cy="13122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635189" y="3002508"/>
            <a:ext cx="1749723" cy="1312293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635920" y="3471123"/>
            <a:ext cx="1723549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 Light"/>
                <a:ea typeface="微软雅黑" panose="020B0503020204020204" pitchFamily="34" charset="-122"/>
              </a:rPr>
              <a:t>被保密的权利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 Light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688921" y="3501603"/>
            <a:ext cx="954107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 Light"/>
                <a:ea typeface="微软雅黑" panose="020B0503020204020204" pitchFamily="34" charset="-122"/>
              </a:rPr>
              <a:t>退保权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 Light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41960" y="3486363"/>
            <a:ext cx="954108" cy="400110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 Light"/>
                <a:ea typeface="微软雅黑" panose="020B0503020204020204" pitchFamily="34" charset="-122"/>
              </a:rPr>
              <a:t>选择权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 Light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  <p:bldP spid="14" grpId="0" animBg="1"/>
      <p:bldP spid="17" grpId="0"/>
      <p:bldP spid="20" grpId="0" animBg="1"/>
      <p:bldP spid="26" grpId="0" animBg="1"/>
      <p:bldP spid="30" grpId="0" animBg="1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5.2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客户投保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10232" y="1627302"/>
            <a:ext cx="9314480" cy="2077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5.2.3  </a:t>
            </a:r>
            <a:r>
              <a:rPr lang="zh-CN" altLang="en-US" sz="3000" b="1" dirty="0" smtClean="0"/>
              <a:t>投保方式选择</a:t>
            </a: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 smtClean="0"/>
              <a:t>  </a:t>
            </a:r>
            <a:r>
              <a:rPr lang="zh-CN" altLang="zh-CN" sz="2200" dirty="0" smtClean="0"/>
              <a:t>常见的投保方式有上门投保、到保险公司营业部门投保、电话投保、网上投保、通过保险代理人投保、通过保险经纪人投保等。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5.3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保险核保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40712" y="1562919"/>
            <a:ext cx="9314480" cy="2785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5.3.1  </a:t>
            </a:r>
            <a:r>
              <a:rPr lang="zh-CN" altLang="en-US" sz="3000" b="1" dirty="0" smtClean="0"/>
              <a:t>核保概念</a:t>
            </a: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 smtClean="0"/>
              <a:t>   </a:t>
            </a:r>
            <a:r>
              <a:rPr lang="zh-CN" altLang="zh-CN" sz="2200" dirty="0" smtClean="0"/>
              <a:t>核保是指保险人对于投保人的投保申请进行审核，决定是否接受承保这一风险，并在接受承保风险的情况下，确定承保费率和条件的过程。它是保险承保过程中的重要环节之一。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5.3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保险核保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840626"/>
            <a:ext cx="931448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5.3.2  </a:t>
            </a:r>
            <a:r>
              <a:rPr lang="zh-CN" altLang="en-US" sz="3000" b="1" dirty="0" smtClean="0"/>
              <a:t>核保机构设置</a:t>
            </a: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373839" y="2296867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矩形 3"/>
          <p:cNvSpPr/>
          <p:nvPr/>
        </p:nvSpPr>
        <p:spPr>
          <a:xfrm>
            <a:off x="3079450" y="1558884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2967689" y="3249367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1373839" y="4176467"/>
            <a:ext cx="1930712" cy="174074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3"/>
          <p:cNvSpPr/>
          <p:nvPr/>
        </p:nvSpPr>
        <p:spPr>
          <a:xfrm>
            <a:off x="4969210" y="3336884"/>
            <a:ext cx="6144721" cy="1544996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"/>
          <p:cNvSpPr/>
          <p:nvPr/>
        </p:nvSpPr>
        <p:spPr>
          <a:xfrm>
            <a:off x="3079450" y="5114884"/>
            <a:ext cx="8034481" cy="1544996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13"/>
          <p:cNvGrpSpPr/>
          <p:nvPr/>
        </p:nvGrpSpPr>
        <p:grpSpPr>
          <a:xfrm>
            <a:off x="2727500" y="2950684"/>
            <a:ext cx="480379" cy="433115"/>
            <a:chOff x="2142410" y="2298139"/>
            <a:chExt cx="360284" cy="324836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10"/>
            <p:cNvSpPr txBox="1"/>
            <p:nvPr/>
          </p:nvSpPr>
          <p:spPr>
            <a:xfrm>
              <a:off x="2221796" y="2306669"/>
              <a:ext cx="201512" cy="311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700" b="1" dirty="0">
                  <a:solidFill>
                    <a:schemeClr val="accent1"/>
                  </a:solidFill>
                </a:rPr>
                <a:t>1</a:t>
              </a:r>
              <a:endParaRPr lang="zh-CN" altLang="en-US" sz="27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35" name="TextBox 11"/>
          <p:cNvSpPr txBox="1"/>
          <p:nvPr/>
        </p:nvSpPr>
        <p:spPr>
          <a:xfrm>
            <a:off x="3378835" y="3725625"/>
            <a:ext cx="85127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个案</a:t>
            </a:r>
            <a:endParaRPr lang="en-US" altLang="zh-CN" sz="2700" b="1" dirty="0" smtClean="0"/>
          </a:p>
          <a:p>
            <a:pPr algn="ctr"/>
            <a:r>
              <a:rPr lang="zh-CN" altLang="en-US" sz="2700" b="1" dirty="0" smtClean="0"/>
              <a:t>分派</a:t>
            </a:r>
            <a:endParaRPr lang="zh-CN" altLang="en-US" sz="2700" b="1" dirty="0"/>
          </a:p>
        </p:txBody>
      </p:sp>
      <p:grpSp>
        <p:nvGrpSpPr>
          <p:cNvPr id="4" name="组合 17"/>
          <p:cNvGrpSpPr/>
          <p:nvPr/>
        </p:nvGrpSpPr>
        <p:grpSpPr>
          <a:xfrm>
            <a:off x="4305477" y="3904196"/>
            <a:ext cx="480379" cy="433115"/>
            <a:chOff x="2142410" y="2298139"/>
            <a:chExt cx="360284" cy="324836"/>
          </a:xfrm>
        </p:grpSpPr>
        <p:sp>
          <p:nvSpPr>
            <p:cNvPr id="37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TextBox 14"/>
            <p:cNvSpPr txBox="1"/>
            <p:nvPr/>
          </p:nvSpPr>
          <p:spPr>
            <a:xfrm>
              <a:off x="2221796" y="2306669"/>
              <a:ext cx="201512" cy="311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700" b="1" dirty="0">
                  <a:solidFill>
                    <a:schemeClr val="accent2"/>
                  </a:solidFill>
                </a:rPr>
                <a:t>2</a:t>
              </a:r>
              <a:endParaRPr lang="zh-CN" altLang="en-US" sz="27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39" name="TextBox 15"/>
          <p:cNvSpPr txBox="1"/>
          <p:nvPr/>
        </p:nvSpPr>
        <p:spPr>
          <a:xfrm>
            <a:off x="1800857" y="4636473"/>
            <a:ext cx="85127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核保</a:t>
            </a:r>
            <a:endParaRPr lang="en-US" altLang="zh-CN" sz="2700" b="1" dirty="0" smtClean="0"/>
          </a:p>
          <a:p>
            <a:pPr algn="ctr"/>
            <a:r>
              <a:rPr lang="zh-CN" altLang="en-US" sz="2700" b="1" dirty="0" smtClean="0"/>
              <a:t>中心</a:t>
            </a:r>
            <a:endParaRPr lang="zh-CN" altLang="en-US" sz="2700" b="1" dirty="0"/>
          </a:p>
        </p:txBody>
      </p:sp>
      <p:grpSp>
        <p:nvGrpSpPr>
          <p:cNvPr id="7" name="组合 21"/>
          <p:cNvGrpSpPr/>
          <p:nvPr/>
        </p:nvGrpSpPr>
        <p:grpSpPr>
          <a:xfrm>
            <a:off x="2727500" y="4830284"/>
            <a:ext cx="480379" cy="433115"/>
            <a:chOff x="2142410" y="2298139"/>
            <a:chExt cx="360284" cy="324836"/>
          </a:xfrm>
        </p:grpSpPr>
        <p:sp>
          <p:nvSpPr>
            <p:cNvPr id="4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TextBox 18"/>
            <p:cNvSpPr txBox="1"/>
            <p:nvPr/>
          </p:nvSpPr>
          <p:spPr>
            <a:xfrm>
              <a:off x="2221796" y="2306669"/>
              <a:ext cx="201512" cy="3116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700" b="1" dirty="0">
                  <a:solidFill>
                    <a:schemeClr val="accent3"/>
                  </a:solidFill>
                </a:rPr>
                <a:t>3</a:t>
              </a:r>
              <a:endParaRPr lang="zh-CN" altLang="en-US" sz="27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43" name="TextBox 19"/>
          <p:cNvSpPr txBox="1"/>
          <p:nvPr/>
        </p:nvSpPr>
        <p:spPr>
          <a:xfrm>
            <a:off x="3915107" y="1939598"/>
            <a:ext cx="580024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dirty="0" smtClean="0"/>
              <a:t>该模式是根据投保金额、投保类型、投保申请的地理位置或递交投保申请的代理人分派个案，核保师可根据自己的专业、特长专门从事某一类型的个案，有利于提高效率。</a:t>
            </a:r>
            <a:endParaRPr lang="zh-CN" altLang="zh-CN" sz="1600" dirty="0"/>
          </a:p>
        </p:txBody>
      </p:sp>
      <p:sp>
        <p:nvSpPr>
          <p:cNvPr id="44" name="TextBox 20"/>
          <p:cNvSpPr txBox="1"/>
          <p:nvPr/>
        </p:nvSpPr>
        <p:spPr>
          <a:xfrm>
            <a:off x="5409262" y="3715961"/>
            <a:ext cx="5228257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zh-CN" sz="1600" dirty="0" smtClean="0"/>
              <a:t>该模式是根据投保金额、投保类型、投保申请的地理位置或递交投保申请的代理人分派个案，核保师可根据自己的专业、特长专门从事某一类型的个案，有利于提高效率。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21"/>
          <p:cNvSpPr txBox="1"/>
          <p:nvPr/>
        </p:nvSpPr>
        <p:spPr>
          <a:xfrm>
            <a:off x="3960827" y="5647998"/>
            <a:ext cx="5800248" cy="487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867"/>
              </a:lnSpc>
            </a:pPr>
            <a:r>
              <a:rPr lang="zh-CN" altLang="zh-CN" sz="1600" dirty="0" smtClean="0"/>
              <a:t>该模式是在一定的区域范围内设立一个核保中心，通过网络技术，对所辖的业务实行远程核保。</a:t>
            </a:r>
            <a:endParaRPr lang="en-US" altLang="zh-CN" sz="1600" dirty="0">
              <a:solidFill>
                <a:schemeClr val="tx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15"/>
          <p:cNvSpPr txBox="1"/>
          <p:nvPr/>
        </p:nvSpPr>
        <p:spPr>
          <a:xfrm>
            <a:off x="1770377" y="2777193"/>
            <a:ext cx="85127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700" b="1" dirty="0" smtClean="0"/>
              <a:t>分级</a:t>
            </a:r>
            <a:endParaRPr lang="en-US" altLang="zh-CN" sz="2700" b="1" dirty="0" smtClean="0"/>
          </a:p>
          <a:p>
            <a:pPr algn="ctr"/>
            <a:r>
              <a:rPr lang="zh-CN" altLang="en-US" sz="2700" b="1" dirty="0" smtClean="0"/>
              <a:t>设置</a:t>
            </a:r>
            <a:endParaRPr lang="zh-CN" altLang="en-US" sz="27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5777" grpId="0"/>
      <p:bldP spid="24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5" grpId="0"/>
      <p:bldP spid="39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5.3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保险核保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949272" y="1175906"/>
            <a:ext cx="931448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5.3.3  </a:t>
            </a:r>
            <a:r>
              <a:rPr lang="zh-CN" altLang="en-US" sz="3000" b="1" dirty="0" smtClean="0"/>
              <a:t>核保人员等级</a:t>
            </a: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  <p:grpSp>
        <p:nvGrpSpPr>
          <p:cNvPr id="47" name="Group 4"/>
          <p:cNvGrpSpPr>
            <a:grpSpLocks/>
          </p:cNvGrpSpPr>
          <p:nvPr/>
        </p:nvGrpSpPr>
        <p:grpSpPr bwMode="auto">
          <a:xfrm>
            <a:off x="2935394" y="4630504"/>
            <a:ext cx="4897967" cy="1727200"/>
            <a:chOff x="1728" y="3024"/>
            <a:chExt cx="2304" cy="1080"/>
          </a:xfrm>
        </p:grpSpPr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1728" y="3024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04"/>
                <a:gd name="T136" fmla="*/ 0 h 1080"/>
                <a:gd name="T137" fmla="*/ 2304 w 2304"/>
                <a:gd name="T138" fmla="*/ 1080 h 10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2016" y="3024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776 w 1728"/>
                <a:gd name="T23" fmla="*/ 430 h 432"/>
                <a:gd name="T24" fmla="*/ 608 w 1728"/>
                <a:gd name="T25" fmla="*/ 422 h 432"/>
                <a:gd name="T26" fmla="*/ 452 w 1728"/>
                <a:gd name="T27" fmla="*/ 406 h 432"/>
                <a:gd name="T28" fmla="*/ 314 w 1728"/>
                <a:gd name="T29" fmla="*/ 382 h 432"/>
                <a:gd name="T30" fmla="*/ 198 w 1728"/>
                <a:gd name="T31" fmla="*/ 354 h 432"/>
                <a:gd name="T32" fmla="*/ 104 w 1728"/>
                <a:gd name="T33" fmla="*/ 318 h 432"/>
                <a:gd name="T34" fmla="*/ 52 w 1728"/>
                <a:gd name="T35" fmla="*/ 290 h 432"/>
                <a:gd name="T36" fmla="*/ 28 w 1728"/>
                <a:gd name="T37" fmla="*/ 270 h 432"/>
                <a:gd name="T38" fmla="*/ 10 w 1728"/>
                <a:gd name="T39" fmla="*/ 248 h 432"/>
                <a:gd name="T40" fmla="*/ 2 w 1728"/>
                <a:gd name="T41" fmla="*/ 228 h 432"/>
                <a:gd name="T42" fmla="*/ 0 w 1728"/>
                <a:gd name="T43" fmla="*/ 216 h 432"/>
                <a:gd name="T44" fmla="*/ 4 w 1728"/>
                <a:gd name="T45" fmla="*/ 194 h 432"/>
                <a:gd name="T46" fmla="*/ 18 w 1728"/>
                <a:gd name="T47" fmla="*/ 172 h 432"/>
                <a:gd name="T48" fmla="*/ 38 w 1728"/>
                <a:gd name="T49" fmla="*/ 152 h 432"/>
                <a:gd name="T50" fmla="*/ 68 w 1728"/>
                <a:gd name="T51" fmla="*/ 132 h 432"/>
                <a:gd name="T52" fmla="*/ 148 w 1728"/>
                <a:gd name="T53" fmla="*/ 96 h 432"/>
                <a:gd name="T54" fmla="*/ 254 w 1728"/>
                <a:gd name="T55" fmla="*/ 64 h 432"/>
                <a:gd name="T56" fmla="*/ 380 w 1728"/>
                <a:gd name="T57" fmla="*/ 36 h 432"/>
                <a:gd name="T58" fmla="*/ 528 w 1728"/>
                <a:gd name="T59" fmla="*/ 16 h 432"/>
                <a:gd name="T60" fmla="*/ 690 w 1728"/>
                <a:gd name="T61" fmla="*/ 4 h 432"/>
                <a:gd name="T62" fmla="*/ 864 w 1728"/>
                <a:gd name="T63" fmla="*/ 0 h 432"/>
                <a:gd name="T64" fmla="*/ 952 w 1728"/>
                <a:gd name="T65" fmla="*/ 2 h 432"/>
                <a:gd name="T66" fmla="*/ 1120 w 1728"/>
                <a:gd name="T67" fmla="*/ 10 h 432"/>
                <a:gd name="T68" fmla="*/ 1276 w 1728"/>
                <a:gd name="T69" fmla="*/ 26 h 432"/>
                <a:gd name="T70" fmla="*/ 1414 w 1728"/>
                <a:gd name="T71" fmla="*/ 50 h 432"/>
                <a:gd name="T72" fmla="*/ 1530 w 1728"/>
                <a:gd name="T73" fmla="*/ 78 h 432"/>
                <a:gd name="T74" fmla="*/ 1624 w 1728"/>
                <a:gd name="T75" fmla="*/ 114 h 432"/>
                <a:gd name="T76" fmla="*/ 1676 w 1728"/>
                <a:gd name="T77" fmla="*/ 142 h 432"/>
                <a:gd name="T78" fmla="*/ 1700 w 1728"/>
                <a:gd name="T79" fmla="*/ 162 h 432"/>
                <a:gd name="T80" fmla="*/ 1718 w 1728"/>
                <a:gd name="T81" fmla="*/ 184 h 432"/>
                <a:gd name="T82" fmla="*/ 1726 w 1728"/>
                <a:gd name="T83" fmla="*/ 204 h 432"/>
                <a:gd name="T84" fmla="*/ 1728 w 1728"/>
                <a:gd name="T85" fmla="*/ 216 h 4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28"/>
                <a:gd name="T130" fmla="*/ 0 h 432"/>
                <a:gd name="T131" fmla="*/ 1728 w 1728"/>
                <a:gd name="T132" fmla="*/ 432 h 4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0" name="Oval 7"/>
          <p:cNvSpPr>
            <a:spLocks noChangeArrowheads="1"/>
          </p:cNvSpPr>
          <p:nvPr/>
        </p:nvSpPr>
        <p:spPr bwMode="auto">
          <a:xfrm>
            <a:off x="3494194" y="4476517"/>
            <a:ext cx="3776133" cy="9207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1" name="Group 8"/>
          <p:cNvGrpSpPr>
            <a:grpSpLocks/>
          </p:cNvGrpSpPr>
          <p:nvPr/>
        </p:nvGrpSpPr>
        <p:grpSpPr bwMode="auto">
          <a:xfrm>
            <a:off x="3750311" y="3622442"/>
            <a:ext cx="3312583" cy="1373187"/>
            <a:chOff x="2016" y="1944"/>
            <a:chExt cx="1728" cy="936"/>
          </a:xfrm>
        </p:grpSpPr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2016" y="1944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2304" y="1944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2"/>
                <a:gd name="T118" fmla="*/ 0 h 288"/>
                <a:gd name="T119" fmla="*/ 1152 w 1152"/>
                <a:gd name="T120" fmla="*/ 288 h 2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4108027" y="3454167"/>
            <a:ext cx="2548467" cy="62230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Freeform 12"/>
          <p:cNvSpPr>
            <a:spLocks/>
          </p:cNvSpPr>
          <p:nvPr/>
        </p:nvSpPr>
        <p:spPr bwMode="auto">
          <a:xfrm>
            <a:off x="4453045" y="2301642"/>
            <a:ext cx="1907116" cy="1466850"/>
          </a:xfrm>
          <a:custGeom>
            <a:avLst/>
            <a:gdLst>
              <a:gd name="T0" fmla="*/ 1430337 w 576"/>
              <a:gd name="T1" fmla="*/ 1303867 h 648"/>
              <a:gd name="T2" fmla="*/ 1430337 w 576"/>
              <a:gd name="T3" fmla="*/ 1303867 h 648"/>
              <a:gd name="T4" fmla="*/ 1425371 w 576"/>
              <a:gd name="T5" fmla="*/ 1321976 h 648"/>
              <a:gd name="T6" fmla="*/ 1415438 w 576"/>
              <a:gd name="T7" fmla="*/ 1335558 h 648"/>
              <a:gd name="T8" fmla="*/ 1400538 w 576"/>
              <a:gd name="T9" fmla="*/ 1353667 h 648"/>
              <a:gd name="T10" fmla="*/ 1375706 w 576"/>
              <a:gd name="T11" fmla="*/ 1367249 h 648"/>
              <a:gd name="T12" fmla="*/ 1345907 w 576"/>
              <a:gd name="T13" fmla="*/ 1380831 h 648"/>
              <a:gd name="T14" fmla="*/ 1306176 w 576"/>
              <a:gd name="T15" fmla="*/ 1394413 h 648"/>
              <a:gd name="T16" fmla="*/ 1221746 w 576"/>
              <a:gd name="T17" fmla="*/ 1417050 h 648"/>
              <a:gd name="T18" fmla="*/ 1117451 w 576"/>
              <a:gd name="T19" fmla="*/ 1439686 h 648"/>
              <a:gd name="T20" fmla="*/ 993290 w 576"/>
              <a:gd name="T21" fmla="*/ 1453268 h 648"/>
              <a:gd name="T22" fmla="*/ 859195 w 576"/>
              <a:gd name="T23" fmla="*/ 1462323 h 648"/>
              <a:gd name="T24" fmla="*/ 715169 w 576"/>
              <a:gd name="T25" fmla="*/ 1466850 h 648"/>
              <a:gd name="T26" fmla="*/ 715169 w 576"/>
              <a:gd name="T27" fmla="*/ 1466850 h 648"/>
              <a:gd name="T28" fmla="*/ 571142 w 576"/>
              <a:gd name="T29" fmla="*/ 1462323 h 648"/>
              <a:gd name="T30" fmla="*/ 437047 w 576"/>
              <a:gd name="T31" fmla="*/ 1453268 h 648"/>
              <a:gd name="T32" fmla="*/ 312886 w 576"/>
              <a:gd name="T33" fmla="*/ 1439686 h 648"/>
              <a:gd name="T34" fmla="*/ 208591 w 576"/>
              <a:gd name="T35" fmla="*/ 1417050 h 648"/>
              <a:gd name="T36" fmla="*/ 124161 w 576"/>
              <a:gd name="T37" fmla="*/ 1394413 h 648"/>
              <a:gd name="T38" fmla="*/ 84430 w 576"/>
              <a:gd name="T39" fmla="*/ 1380831 h 648"/>
              <a:gd name="T40" fmla="*/ 54631 w 576"/>
              <a:gd name="T41" fmla="*/ 1367249 h 648"/>
              <a:gd name="T42" fmla="*/ 29799 w 576"/>
              <a:gd name="T43" fmla="*/ 1353667 h 648"/>
              <a:gd name="T44" fmla="*/ 14899 w 576"/>
              <a:gd name="T45" fmla="*/ 1335558 h 648"/>
              <a:gd name="T46" fmla="*/ 4966 w 576"/>
              <a:gd name="T47" fmla="*/ 1321976 h 648"/>
              <a:gd name="T48" fmla="*/ 0 w 576"/>
              <a:gd name="T49" fmla="*/ 1303867 h 648"/>
              <a:gd name="T50" fmla="*/ 715169 w 576"/>
              <a:gd name="T51" fmla="*/ 0 h 648"/>
              <a:gd name="T52" fmla="*/ 1430337 w 576"/>
              <a:gd name="T53" fmla="*/ 130386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gradFill rotWithShape="1">
            <a:gsLst>
              <a:gs pos="0">
                <a:srgbClr val="0875F8"/>
              </a:gs>
              <a:gs pos="100000">
                <a:srgbClr val="0E58C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4768499" y="3227154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一级核保人</a:t>
            </a: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4731896" y="4330467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二级核保人</a:t>
            </a:r>
          </a:p>
        </p:txBody>
      </p:sp>
      <p:sp>
        <p:nvSpPr>
          <p:cNvPr id="58" name="Text Box 15"/>
          <p:cNvSpPr txBox="1">
            <a:spLocks noChangeArrowheads="1"/>
          </p:cNvSpPr>
          <p:nvPr/>
        </p:nvSpPr>
        <p:spPr bwMode="auto">
          <a:xfrm>
            <a:off x="4729779" y="5662380"/>
            <a:ext cx="1338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微软雅黑" pitchFamily="34" charset="-122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rPr>
              <a:t>三级核保人</a:t>
            </a:r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/>
      <p:bldP spid="50" grpId="0" animBg="1"/>
      <p:bldP spid="54" grpId="0" animBg="1"/>
      <p:bldP spid="55" grpId="0" animBg="1"/>
      <p:bldP spid="56" grpId="0"/>
      <p:bldP spid="57" grpId="0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5.3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保险核保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626708"/>
            <a:ext cx="9314480" cy="2200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5.3.4  </a:t>
            </a:r>
            <a:r>
              <a:rPr lang="zh-CN" altLang="en-US" sz="3000" b="1" dirty="0" smtClean="0"/>
              <a:t>核保手册</a:t>
            </a: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5.3.5  </a:t>
            </a:r>
            <a:r>
              <a:rPr lang="zh-CN" altLang="zh-CN" sz="3000" b="1" dirty="0" smtClean="0"/>
              <a:t>核保流程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5.3.6  </a:t>
            </a:r>
            <a:r>
              <a:rPr lang="zh-CN" altLang="zh-CN" sz="3000" b="1" dirty="0" smtClean="0"/>
              <a:t>核保的主要内容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  <p:pic>
        <p:nvPicPr>
          <p:cNvPr id="8" name="图片 7" descr="0508"/>
          <p:cNvPicPr/>
          <p:nvPr/>
        </p:nvPicPr>
        <p:blipFill>
          <a:blip r:embed="rId3" cstate="print"/>
          <a:srcRect t="1787" b="1199"/>
          <a:stretch>
            <a:fillRect/>
          </a:stretch>
        </p:blipFill>
        <p:spPr bwMode="auto">
          <a:xfrm>
            <a:off x="6278880" y="0"/>
            <a:ext cx="59131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515648" cy="594953"/>
            <a:chOff x="6168775" y="1221676"/>
            <a:chExt cx="40590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40590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3305826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5.4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缮制与签单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587745"/>
            <a:ext cx="9314480" cy="3954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5.4.1  </a:t>
            </a:r>
            <a:r>
              <a:rPr lang="zh-CN" altLang="zh-CN" sz="3000" b="1" dirty="0" smtClean="0"/>
              <a:t>交强险单证缮制</a:t>
            </a: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5.4.2   </a:t>
            </a:r>
            <a:r>
              <a:rPr lang="zh-CN" altLang="zh-CN" sz="3000" b="1" dirty="0" smtClean="0"/>
              <a:t>商业险单证缮制</a:t>
            </a:r>
            <a:endParaRPr lang="en-US" altLang="zh-CN" sz="3000" b="1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3000" b="1" dirty="0" smtClean="0"/>
          </a:p>
          <a:p>
            <a:pPr indent="457200"/>
            <a:r>
              <a:rPr lang="zh-CN" altLang="zh-CN" sz="2200" dirty="0" smtClean="0"/>
              <a:t>用现行印制的商业险单证打印保单、发票和保险证。盖章后清分，保单业务联与发票业务联、投保单、投保资料一并装订归档，保单财务联与发票财务联交财务留存，保单正本（见表</a:t>
            </a:r>
            <a:r>
              <a:rPr lang="en-US" altLang="zh-CN" sz="2200" dirty="0" smtClean="0"/>
              <a:t>5-8</a:t>
            </a:r>
            <a:r>
              <a:rPr lang="zh-CN" altLang="zh-CN" sz="2200" dirty="0" smtClean="0"/>
              <a:t>）与发票正本、保险证（见图</a:t>
            </a:r>
            <a:r>
              <a:rPr lang="en-US" altLang="zh-CN" sz="2200" dirty="0" smtClean="0"/>
              <a:t>5-11</a:t>
            </a:r>
            <a:r>
              <a:rPr lang="zh-CN" altLang="zh-CN" sz="2200" dirty="0" smtClean="0"/>
              <a:t>）一并交投保人。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5390168" cy="594953"/>
            <a:chOff x="6168775" y="1221676"/>
            <a:chExt cx="6223259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6223259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5208406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5.5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保险合同变更与终止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86432" y="1605962"/>
            <a:ext cx="9314480" cy="333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5.5.1</a:t>
            </a:r>
            <a:r>
              <a:rPr lang="en-US" altLang="zh-CN" sz="3000" b="1" dirty="0" smtClean="0">
                <a:latin typeface="+mn-ea"/>
              </a:rPr>
              <a:t> </a:t>
            </a:r>
            <a:r>
              <a:rPr lang="zh-CN" altLang="en-US" sz="3000" b="1" dirty="0" smtClean="0">
                <a:latin typeface="+mn-ea"/>
              </a:rPr>
              <a:t>合同变更</a:t>
            </a:r>
            <a:endParaRPr lang="en-US" altLang="zh-CN" sz="3000" b="1" dirty="0" smtClean="0">
              <a:latin typeface="+mn-ea"/>
            </a:endParaRP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b="1" dirty="0" smtClean="0">
              <a:latin typeface="+mn-ea"/>
            </a:endParaRP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5.5.2</a:t>
            </a:r>
            <a:r>
              <a:rPr lang="en-US" altLang="zh-CN" sz="3000" b="1" dirty="0" smtClean="0">
                <a:latin typeface="+mn-ea"/>
              </a:rPr>
              <a:t> </a:t>
            </a:r>
            <a:r>
              <a:rPr lang="zh-CN" altLang="zh-CN" sz="3000" b="1" dirty="0" smtClean="0">
                <a:latin typeface="+mn-ea"/>
              </a:rPr>
              <a:t>合同终止</a:t>
            </a:r>
            <a:endParaRPr lang="en-US" altLang="zh-CN" sz="3000" b="1" dirty="0" smtClean="0">
              <a:latin typeface="+mn-ea"/>
            </a:endParaRP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．合同终止批改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．合同终止退费</a:t>
            </a:r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57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2342168" cy="594953"/>
            <a:chOff x="6168775" y="1221676"/>
            <a:chExt cx="270416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5" y="1221676"/>
              <a:ext cx="270416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187889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5.6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续保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10232" y="1670494"/>
            <a:ext cx="9314480" cy="26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/>
              <a:t>5.6.1  </a:t>
            </a:r>
            <a:r>
              <a:rPr lang="zh-CN" altLang="en-US" sz="3000" b="1" dirty="0"/>
              <a:t>续保意义</a:t>
            </a:r>
            <a:endParaRPr lang="en-US" altLang="zh-CN" sz="3000" b="1" dirty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b="1" dirty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/>
              <a:t>5.6.2  </a:t>
            </a:r>
            <a:r>
              <a:rPr lang="zh-CN" altLang="en-US" sz="3000" b="1" dirty="0"/>
              <a:t>续保办理</a:t>
            </a:r>
            <a:endParaRPr lang="en-US" altLang="zh-CN" sz="3000" b="1" dirty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en-US" altLang="zh-CN" sz="30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200" dirty="0" smtClean="0"/>
          </a:p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757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717932" y="1248386"/>
            <a:ext cx="144660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600" b="1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目</a:t>
            </a:r>
          </a:p>
        </p:txBody>
      </p:sp>
      <p:sp>
        <p:nvSpPr>
          <p:cNvPr id="9" name="矩形 8"/>
          <p:cNvSpPr/>
          <p:nvPr/>
        </p:nvSpPr>
        <p:spPr>
          <a:xfrm>
            <a:off x="2700164" y="1259524"/>
            <a:ext cx="122413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6600" b="1" dirty="0">
                <a:ln w="19050">
                  <a:solidFill>
                    <a:srgbClr val="92D050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55000" endA="50" endPos="85000" dir="5400000" sy="-100000" algn="bl" rotWithShape="0"/>
                </a:effectLst>
                <a:latin typeface="Adobe 仿宋 Std R" pitchFamily="18" charset="-122"/>
                <a:ea typeface="Adobe 仿宋 Std R" pitchFamily="18" charset="-122"/>
              </a:rPr>
              <a:t>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0580" y="1039040"/>
            <a:ext cx="3267241" cy="81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5.1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保险展业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40580" y="1862000"/>
            <a:ext cx="3267241" cy="81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5.2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客户投保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671060" y="2677340"/>
            <a:ext cx="3267241" cy="81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5.3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保险核保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655820" y="3530005"/>
            <a:ext cx="378020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5.4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缮制与签单</a:t>
            </a:r>
            <a:endParaRPr lang="en-US" altLang="zh-CN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12" name="文本框 28"/>
          <p:cNvSpPr txBox="1"/>
          <p:nvPr/>
        </p:nvSpPr>
        <p:spPr>
          <a:xfrm>
            <a:off x="4645876" y="4358776"/>
            <a:ext cx="5832046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5.5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保险合同变更与终止</a:t>
            </a:r>
            <a:endParaRPr lang="en-US" altLang="zh-CN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文本框 28"/>
          <p:cNvSpPr txBox="1"/>
          <p:nvPr/>
        </p:nvSpPr>
        <p:spPr>
          <a:xfrm>
            <a:off x="4645876" y="5097916"/>
            <a:ext cx="2241319" cy="814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5.6  </a:t>
            </a:r>
            <a:r>
              <a:rPr lang="zh-CN" altLang="en-US" sz="4000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续保</a:t>
            </a:r>
            <a:endParaRPr lang="en-US" altLang="zh-CN" sz="4000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4556602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3" grpId="0"/>
      <p:bldP spid="27" grpId="0"/>
      <p:bldP spid="28" grpId="0"/>
      <p:bldP spid="29" grpId="0"/>
      <p:bldP spid="30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27120" y="2328306"/>
            <a:ext cx="5293360" cy="1678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88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谢谢观赏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11181"/>
            <a:ext cx="12192000" cy="15380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5622819"/>
            <a:ext cx="12192000" cy="15380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34687" y="649605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9711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5"/>
          <p:cNvGrpSpPr>
            <a:grpSpLocks/>
          </p:cNvGrpSpPr>
          <p:nvPr/>
        </p:nvGrpSpPr>
        <p:grpSpPr bwMode="auto">
          <a:xfrm>
            <a:off x="-421928" y="152401"/>
            <a:ext cx="3859212" cy="594955"/>
            <a:chOff x="6168776" y="1221671"/>
            <a:chExt cx="4455682" cy="686849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3067077" cy="675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3200" b="1" dirty="0" smtClean="0"/>
                <a:t>【知识目标】</a:t>
              </a:r>
              <a:endParaRPr lang="zh-CN" altLang="zh-CN" sz="3200" b="1" dirty="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1116069" y="2442620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55609" y="2896187"/>
            <a:ext cx="1572527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4414601" y="1205748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414601" y="1950692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414601" y="2695636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414601" y="3440579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4414601" y="4185524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414601" y="4930468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500" b="1">
              <a:latin typeface="+mn-ea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4882416" y="1393371"/>
            <a:ext cx="308457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sz="1600" b="1" dirty="0" smtClean="0"/>
              <a:t>了解承保流程</a:t>
            </a:r>
            <a:endParaRPr lang="zh-CN" altLang="zh-CN" sz="1500" b="1" dirty="0" smtClean="0">
              <a:latin typeface="+mn-ea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4867176" y="2069965"/>
            <a:ext cx="369770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sz="1600" b="1" dirty="0" smtClean="0"/>
              <a:t>理解展业工作的意义，了解展业的渠道和方法</a:t>
            </a:r>
            <a:endParaRPr lang="en-US" altLang="zh-CN" sz="1500" b="1" dirty="0">
              <a:latin typeface="+mn-ea"/>
            </a:endParaRPr>
          </a:p>
        </p:txBody>
      </p:sp>
      <p:sp>
        <p:nvSpPr>
          <p:cNvPr id="35" name="TextBox 25"/>
          <p:cNvSpPr txBox="1"/>
          <p:nvPr/>
        </p:nvSpPr>
        <p:spPr>
          <a:xfrm>
            <a:off x="4851679" y="2889300"/>
            <a:ext cx="3642169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500" b="1" dirty="0" smtClean="0">
                <a:latin typeface="+mn-ea"/>
              </a:rPr>
              <a:t>了解国内外汽车保险发展概况</a:t>
            </a:r>
            <a:endParaRPr lang="en-US" altLang="zh-CN" sz="1500" b="1" dirty="0">
              <a:latin typeface="+mn-ea"/>
            </a:endParaRPr>
          </a:p>
        </p:txBody>
      </p:sp>
      <p:sp>
        <p:nvSpPr>
          <p:cNvPr id="36" name="TextBox 26"/>
          <p:cNvSpPr txBox="1"/>
          <p:nvPr/>
        </p:nvSpPr>
        <p:spPr>
          <a:xfrm>
            <a:off x="4851936" y="3558561"/>
            <a:ext cx="367316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sz="1600" b="1" dirty="0" smtClean="0"/>
              <a:t>熟悉投保单的内容及填写要求</a:t>
            </a:r>
            <a:endParaRPr lang="en-US" altLang="zh-CN" sz="1500" b="1" dirty="0">
              <a:latin typeface="+mn-ea"/>
            </a:endParaRPr>
          </a:p>
        </p:txBody>
      </p:sp>
      <p:sp>
        <p:nvSpPr>
          <p:cNvPr id="37" name="TextBox 27"/>
          <p:cNvSpPr txBox="1"/>
          <p:nvPr/>
        </p:nvSpPr>
        <p:spPr>
          <a:xfrm>
            <a:off x="4882416" y="4289557"/>
            <a:ext cx="356054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sz="1600" b="1" dirty="0" smtClean="0"/>
              <a:t>掌握核保设置模式、核保内容、车辆检验</a:t>
            </a:r>
            <a:endParaRPr lang="en-US" altLang="zh-CN" sz="1500" b="1" dirty="0">
              <a:latin typeface="+mn-ea"/>
            </a:endParaRPr>
          </a:p>
        </p:txBody>
      </p:sp>
      <p:sp>
        <p:nvSpPr>
          <p:cNvPr id="38" name="TextBox 28"/>
          <p:cNvSpPr txBox="1"/>
          <p:nvPr/>
        </p:nvSpPr>
        <p:spPr>
          <a:xfrm>
            <a:off x="4882416" y="5019261"/>
            <a:ext cx="357578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zh-CN" sz="1600" b="1" dirty="0" smtClean="0"/>
              <a:t>了解批改业务；理解续保意义，做好续保工作</a:t>
            </a:r>
            <a:endParaRPr lang="en-US" altLang="zh-CN" sz="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5" grpId="0"/>
      <p:bldP spid="26" grpId="0" animBg="1"/>
      <p:bldP spid="27" grpId="0" animBg="1"/>
      <p:bldP spid="29" grpId="0" animBg="1"/>
      <p:bldP spid="30" grpId="0" animBg="1"/>
      <p:bldP spid="31" grpId="0" animBg="1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1"/>
            <a:ext cx="3859212" cy="594955"/>
            <a:chOff x="6168776" y="1221671"/>
            <a:chExt cx="4455682" cy="686849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1"/>
              <a:ext cx="4455682" cy="606624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3"/>
              <a:ext cx="3067077" cy="675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3200" b="1" dirty="0" smtClean="0"/>
                <a:t>【</a:t>
              </a:r>
              <a:r>
                <a:rPr lang="zh-CN" altLang="en-US" sz="3200" b="1" dirty="0" smtClean="0"/>
                <a:t>能力</a:t>
              </a:r>
              <a:r>
                <a:rPr lang="zh-CN" altLang="zh-CN" sz="3200" b="1" dirty="0" smtClean="0"/>
                <a:t>目标】</a:t>
              </a:r>
              <a:endParaRPr lang="zh-CN" altLang="zh-CN" sz="3200" b="1" dirty="0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auto">
          <a:xfrm>
            <a:off x="1116069" y="2442620"/>
            <a:ext cx="2051605" cy="184975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92D050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1917" tIns="60958" rIns="121917" bIns="6095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55609" y="2896187"/>
            <a:ext cx="1572527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48950" y="775335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4506299" y="2000036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/>
          </a:p>
        </p:txBody>
      </p:sp>
      <p:sp>
        <p:nvSpPr>
          <p:cNvPr id="27" name="圆角矩形 26"/>
          <p:cNvSpPr/>
          <p:nvPr/>
        </p:nvSpPr>
        <p:spPr>
          <a:xfrm>
            <a:off x="4506299" y="2744980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/>
          </a:p>
        </p:txBody>
      </p:sp>
      <p:sp>
        <p:nvSpPr>
          <p:cNvPr id="28" name="圆角矩形 27"/>
          <p:cNvSpPr/>
          <p:nvPr/>
        </p:nvSpPr>
        <p:spPr>
          <a:xfrm>
            <a:off x="4506299" y="3489924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4974114" y="2210749"/>
            <a:ext cx="365766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能够根据一般客户的情况制定承保方案</a:t>
            </a:r>
            <a:endParaRPr lang="zh-CN" altLang="zh-CN" sz="1600" b="1" dirty="0"/>
          </a:p>
        </p:txBody>
      </p:sp>
      <p:sp>
        <p:nvSpPr>
          <p:cNvPr id="34" name="TextBox 24"/>
          <p:cNvSpPr txBox="1"/>
          <p:nvPr/>
        </p:nvSpPr>
        <p:spPr>
          <a:xfrm>
            <a:off x="4974114" y="2955693"/>
            <a:ext cx="308457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能够指导客户填写投保单</a:t>
            </a:r>
          </a:p>
        </p:txBody>
      </p:sp>
      <p:sp>
        <p:nvSpPr>
          <p:cNvPr id="35" name="TextBox 25"/>
          <p:cNvSpPr txBox="1"/>
          <p:nvPr/>
        </p:nvSpPr>
        <p:spPr>
          <a:xfrm>
            <a:off x="4958617" y="3592148"/>
            <a:ext cx="36421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能根据核保手册确定是否接受客户投保</a:t>
            </a:r>
            <a:endParaRPr lang="zh-CN" altLang="zh-CN" sz="1600" b="1" dirty="0"/>
          </a:p>
        </p:txBody>
      </p:sp>
      <p:sp>
        <p:nvSpPr>
          <p:cNvPr id="14" name="圆角矩形 13"/>
          <p:cNvSpPr/>
          <p:nvPr/>
        </p:nvSpPr>
        <p:spPr>
          <a:xfrm>
            <a:off x="4521539" y="4251924"/>
            <a:ext cx="4224469" cy="626611"/>
          </a:xfrm>
          <a:prstGeom prst="roundRect">
            <a:avLst/>
          </a:prstGeom>
          <a:solidFill>
            <a:srgbClr val="92D050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sz="1600" b="1">
              <a:latin typeface="+mn-ea"/>
            </a:endParaRPr>
          </a:p>
        </p:txBody>
      </p:sp>
      <p:sp>
        <p:nvSpPr>
          <p:cNvPr id="15" name="TextBox 25"/>
          <p:cNvSpPr txBox="1"/>
          <p:nvPr/>
        </p:nvSpPr>
        <p:spPr>
          <a:xfrm>
            <a:off x="4989097" y="4323668"/>
            <a:ext cx="36421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zh-CN" sz="1600" b="1" dirty="0" smtClean="0"/>
              <a:t>能说出客户应收到的保险单证类型</a:t>
            </a:r>
            <a:endParaRPr lang="zh-CN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6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25" grpId="0"/>
      <p:bldP spid="26" grpId="0" animBg="1"/>
      <p:bldP spid="27" grpId="0" animBg="1"/>
      <p:bldP spid="33" grpId="0"/>
      <p:bldP spid="34" grpId="0"/>
      <p:bldP spid="35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保险展业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588336"/>
            <a:ext cx="931448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5.1.1  </a:t>
            </a:r>
            <a:r>
              <a:rPr lang="zh-CN" altLang="en-US" sz="3000" b="1" dirty="0" smtClean="0"/>
              <a:t>汽车保险的概念</a:t>
            </a:r>
            <a:endParaRPr lang="zh-CN" altLang="zh-CN" sz="3000" b="1" dirty="0" smtClean="0"/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indent="457200"/>
            <a:r>
              <a:rPr lang="en-US" altLang="zh-CN" sz="2400" b="1" dirty="0" smtClean="0"/>
              <a:t>1</a:t>
            </a:r>
            <a:r>
              <a:rPr lang="zh-CN" altLang="zh-CN" sz="2400" b="1" dirty="0" smtClean="0"/>
              <a:t>．掌握理论知识</a:t>
            </a:r>
            <a:endParaRPr lang="en-US" altLang="zh-CN" sz="2400" b="1" dirty="0" smtClean="0"/>
          </a:p>
          <a:p>
            <a:pPr indent="457200"/>
            <a:r>
              <a:rPr lang="en-US" altLang="zh-CN" sz="2400" b="1" dirty="0" smtClean="0"/>
              <a:t>2</a:t>
            </a:r>
            <a:r>
              <a:rPr lang="zh-CN" altLang="zh-CN" sz="2400" b="1" dirty="0" smtClean="0"/>
              <a:t>．熟悉政策法规</a:t>
            </a:r>
          </a:p>
          <a:p>
            <a:pPr indent="457200"/>
            <a:r>
              <a:rPr lang="en-US" altLang="zh-CN" sz="2400" b="1" dirty="0" smtClean="0"/>
              <a:t>3</a:t>
            </a:r>
            <a:r>
              <a:rPr lang="zh-CN" altLang="zh-CN" sz="2400" b="1" dirty="0" smtClean="0"/>
              <a:t>．做好市场调查</a:t>
            </a:r>
          </a:p>
          <a:p>
            <a:pPr indent="457200"/>
            <a:r>
              <a:rPr lang="en-US" altLang="zh-CN" sz="2400" b="1" dirty="0" smtClean="0"/>
              <a:t>4</a:t>
            </a:r>
            <a:r>
              <a:rPr lang="zh-CN" altLang="zh-CN" sz="2400" b="1" dirty="0" smtClean="0"/>
              <a:t>．制定展业计划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4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保险展业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979752" y="1573394"/>
            <a:ext cx="9314480" cy="37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5.1.2  </a:t>
            </a:r>
            <a:r>
              <a:rPr lang="zh-CN" altLang="zh-CN" sz="3200" b="1" dirty="0" smtClean="0"/>
              <a:t>开展保险宣传</a:t>
            </a:r>
            <a:endParaRPr lang="zh-CN" altLang="zh-CN" sz="3000" b="1" dirty="0" smtClean="0"/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indent="457200"/>
            <a:r>
              <a:rPr lang="zh-CN" altLang="zh-CN" sz="2200" dirty="0" smtClean="0">
                <a:latin typeface="+mn-ea"/>
              </a:rPr>
              <a:t>汽车保险宣传可从多种角度展开</a:t>
            </a:r>
            <a:r>
              <a:rPr lang="zh-CN" altLang="en-US" sz="2200" dirty="0" smtClean="0">
                <a:latin typeface="+mn-ea"/>
              </a:rPr>
              <a:t>。</a:t>
            </a:r>
            <a:endParaRPr lang="en-US" altLang="zh-CN" sz="2200" dirty="0" smtClean="0">
              <a:latin typeface="+mn-ea"/>
            </a:endParaRPr>
          </a:p>
          <a:p>
            <a:pPr indent="457200"/>
            <a:r>
              <a:rPr lang="zh-CN" altLang="zh-CN" sz="2200" dirty="0" smtClean="0">
                <a:latin typeface="+mn-ea"/>
              </a:rPr>
              <a:t>宣传内容主要是本公司网络分布、偿付能力、服务优势、保险产品的保险责任、责任免除、投保人义务、保险人义务及承保和理赔手续等。</a:t>
            </a:r>
          </a:p>
          <a:p>
            <a:pPr indent="457200"/>
            <a:endParaRPr lang="zh-CN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保险展业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666769"/>
            <a:ext cx="9314480" cy="337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5.1.3  </a:t>
            </a:r>
            <a:r>
              <a:rPr lang="zh-CN" altLang="en-US" sz="3000" b="1" dirty="0" smtClean="0"/>
              <a:t>广开展业渠道</a:t>
            </a:r>
            <a:endParaRPr lang="zh-CN" altLang="zh-CN" sz="3000" b="1" dirty="0" smtClean="0"/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indent="457200"/>
            <a:r>
              <a:rPr lang="zh-CN" altLang="zh-CN" sz="2200" dirty="0" smtClean="0"/>
              <a:t>拓展汽车保险展业渠道，首先要通过努力，建立健全保险机构，提高业务人员素质，依靠自身的业务人员去争取业务；其次，广设代理机构，建立广阔的服务网；第三，要充分发挥保险经纪人的积极作用。</a:t>
            </a:r>
            <a:endParaRPr lang="zh-CN" altLang="zh-CN" sz="22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保险展业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325821" y="1047378"/>
            <a:ext cx="11235915" cy="5430914"/>
          </a:xfrm>
          <a:prstGeom prst="roundRect">
            <a:avLst/>
          </a:pr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/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25472" y="1836046"/>
            <a:ext cx="9314480" cy="30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5.1.4  </a:t>
            </a:r>
            <a:r>
              <a:rPr lang="zh-CN" altLang="en-US" sz="3000" b="1" dirty="0" smtClean="0"/>
              <a:t>接触展业对象</a:t>
            </a:r>
            <a:endParaRPr lang="zh-CN" altLang="zh-CN" sz="3000" b="1" dirty="0" smtClean="0"/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pPr indent="457200"/>
            <a:r>
              <a:rPr lang="zh-CN" altLang="zh-CN" sz="2200" dirty="0" smtClean="0"/>
              <a:t>接触展业对象的方法有直接关系的熟识圈寻找法、间接关系的关系拓展法、陌生人员的直接拜访法、权威人士的中心开花法，具体见表</a:t>
            </a:r>
            <a:r>
              <a:rPr lang="en-US" altLang="zh-CN" sz="2200" dirty="0" smtClean="0"/>
              <a:t>5-1</a:t>
            </a:r>
            <a:r>
              <a:rPr lang="zh-CN" altLang="zh-CN" sz="2200" dirty="0" smtClean="0"/>
              <a:t>。</a:t>
            </a:r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en-US" altLang="zh-CN" sz="2400" b="1" dirty="0" smtClean="0"/>
          </a:p>
          <a:p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17" grpId="0" animBg="1"/>
      <p:bldP spid="757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>
            <a:grpSpLocks/>
          </p:cNvGrpSpPr>
          <p:nvPr/>
        </p:nvGrpSpPr>
        <p:grpSpPr bwMode="auto">
          <a:xfrm>
            <a:off x="-421928" y="152402"/>
            <a:ext cx="3180368" cy="594953"/>
            <a:chOff x="6168776" y="1221676"/>
            <a:chExt cx="3671918" cy="686848"/>
          </a:xfrm>
        </p:grpSpPr>
        <p:sp>
          <p:nvSpPr>
            <p:cNvPr id="5" name="圆角矩形 4"/>
            <p:cNvSpPr/>
            <p:nvPr/>
          </p:nvSpPr>
          <p:spPr>
            <a:xfrm>
              <a:off x="6168776" y="1221676"/>
              <a:ext cx="3671918" cy="59342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rgbClr val="3F7B33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834600" y="1233426"/>
              <a:ext cx="2830181" cy="675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accent1"/>
                  </a:solidFill>
                </a:rPr>
                <a:t>5.1 </a:t>
              </a:r>
              <a:r>
                <a:rPr lang="zh-CN" altLang="en-US" sz="3200" b="1" dirty="0" smtClean="0">
                  <a:solidFill>
                    <a:schemeClr val="accent1"/>
                  </a:solidFill>
                </a:rPr>
                <a:t>保险展业</a:t>
              </a:r>
              <a:endParaRPr lang="zh-CN" altLang="zh-CN" sz="32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976393" y="1735810"/>
            <a:ext cx="4556502" cy="1107992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</a:t>
            </a:r>
            <a:endParaRPr lang="en-US" altLang="zh-CN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617954" y="7768848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延迟符</a:t>
            </a:r>
          </a:p>
        </p:txBody>
      </p:sp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1040712" y="1267344"/>
            <a:ext cx="931448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indent="26987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/>
              <a:t> 5.1.5  </a:t>
            </a:r>
            <a:r>
              <a:rPr lang="zh-CN" altLang="en-US" sz="3000" b="1" dirty="0" smtClean="0"/>
              <a:t>制定保险方案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Times New Roman" pitchFamily="18" charset="0"/>
            </a:endParaRPr>
          </a:p>
          <a:p>
            <a:endParaRPr lang="zh-CN" altLang="zh-CN" sz="2400" b="1" dirty="0"/>
          </a:p>
        </p:txBody>
      </p:sp>
      <p:grpSp>
        <p:nvGrpSpPr>
          <p:cNvPr id="9" name="Group 3"/>
          <p:cNvGrpSpPr>
            <a:grpSpLocks/>
          </p:cNvGrpSpPr>
          <p:nvPr/>
        </p:nvGrpSpPr>
        <p:grpSpPr bwMode="auto">
          <a:xfrm>
            <a:off x="2352464" y="2348231"/>
            <a:ext cx="3073400" cy="936625"/>
            <a:chOff x="0" y="0"/>
            <a:chExt cx="1452" cy="590"/>
          </a:xfrm>
        </p:grpSpPr>
        <p:sp>
          <p:nvSpPr>
            <p:cNvPr id="10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4600">
                <a:solidFill>
                  <a:schemeClr val="bg1"/>
                </a:solidFill>
                <a:ea typeface="华文细黑" pitchFamily="2" charset="-122"/>
              </a:endParaRPr>
            </a:p>
          </p:txBody>
        </p:sp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6479540" y="2378711"/>
            <a:ext cx="3073400" cy="936625"/>
            <a:chOff x="0" y="0"/>
            <a:chExt cx="1452" cy="590"/>
          </a:xfrm>
        </p:grpSpPr>
        <p:sp>
          <p:nvSpPr>
            <p:cNvPr id="13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4600">
                <a:solidFill>
                  <a:schemeClr val="bg1"/>
                </a:solidFill>
                <a:ea typeface="华文细黑" pitchFamily="2" charset="-122"/>
              </a:endParaRPr>
            </a:p>
          </p:txBody>
        </p:sp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2352464" y="3213419"/>
            <a:ext cx="3073400" cy="2879725"/>
            <a:chOff x="0" y="0"/>
            <a:chExt cx="1452" cy="1814"/>
          </a:xfrm>
        </p:grpSpPr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华文细黑" pitchFamily="2" charset="-122"/>
              </a:endParaRPr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" name="WordArt 15"/>
          <p:cNvSpPr>
            <a:spLocks noChangeArrowheads="1" noChangeShapeType="1"/>
          </p:cNvSpPr>
          <p:nvPr/>
        </p:nvSpPr>
        <p:spPr bwMode="auto">
          <a:xfrm>
            <a:off x="2578947" y="2716531"/>
            <a:ext cx="25908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1</a:t>
            </a:r>
            <a:r>
              <a:rPr lang="en-US" altLang="zh-CN" sz="24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.</a:t>
            </a:r>
            <a:r>
              <a:rPr lang="zh-CN" altLang="en-US" sz="24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保险方案制定原则</a:t>
            </a:r>
            <a:endParaRPr lang="zh-CN" altLang="en-US" sz="2400" b="1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2367704" y="3474720"/>
            <a:ext cx="3073400" cy="99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1</a:t>
            </a:r>
            <a:r>
              <a:rPr lang="zh-CN" altLang="zh-CN" sz="1600" b="1" dirty="0" smtClean="0">
                <a:latin typeface="+mn-ea"/>
              </a:rPr>
              <a:t>）充分保障原则</a:t>
            </a:r>
            <a:endParaRPr lang="en-US" altLang="zh-CN" sz="1600" b="1" dirty="0" smtClean="0">
              <a:latin typeface="+mn-ea"/>
            </a:endParaRP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2</a:t>
            </a:r>
            <a:r>
              <a:rPr lang="zh-CN" altLang="zh-CN" sz="1600" b="1" dirty="0" smtClean="0">
                <a:latin typeface="+mn-ea"/>
              </a:rPr>
              <a:t>）充分披露原则</a:t>
            </a:r>
            <a:endParaRPr lang="zh-CN" altLang="en-US" sz="1600" b="1" dirty="0">
              <a:solidFill>
                <a:srgbClr val="333333"/>
              </a:solidFill>
              <a:latin typeface="+mn-ea"/>
            </a:endParaRPr>
          </a:p>
        </p:txBody>
      </p:sp>
      <p:grpSp>
        <p:nvGrpSpPr>
          <p:cNvPr id="21" name="Group 17"/>
          <p:cNvGrpSpPr>
            <a:grpSpLocks/>
          </p:cNvGrpSpPr>
          <p:nvPr/>
        </p:nvGrpSpPr>
        <p:grpSpPr bwMode="auto">
          <a:xfrm>
            <a:off x="6464300" y="3243899"/>
            <a:ext cx="3073400" cy="2879725"/>
            <a:chOff x="0" y="0"/>
            <a:chExt cx="1452" cy="1814"/>
          </a:xfrm>
        </p:grpSpPr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华文细黑" pitchFamily="2" charset="-122"/>
              </a:endParaRPr>
            </a:p>
          </p:txBody>
        </p:sp>
        <p:sp>
          <p:nvSpPr>
            <p:cNvPr id="24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" name="Rectangle 21"/>
          <p:cNvSpPr>
            <a:spLocks noChangeArrowheads="1"/>
          </p:cNvSpPr>
          <p:nvPr/>
        </p:nvSpPr>
        <p:spPr bwMode="auto">
          <a:xfrm>
            <a:off x="6464300" y="3531236"/>
            <a:ext cx="3073400" cy="2397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1</a:t>
            </a:r>
            <a:r>
              <a:rPr lang="zh-CN" altLang="zh-CN" sz="1600" b="1" dirty="0" smtClean="0">
                <a:latin typeface="+mn-ea"/>
              </a:rPr>
              <a:t>）保险人情况介绍；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2</a:t>
            </a:r>
            <a:r>
              <a:rPr lang="zh-CN" altLang="zh-CN" sz="1600" b="1" dirty="0" smtClean="0">
                <a:latin typeface="+mn-ea"/>
              </a:rPr>
              <a:t>）投保标的风险评估；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3</a:t>
            </a:r>
            <a:r>
              <a:rPr lang="zh-CN" altLang="zh-CN" sz="1600" b="1" dirty="0" smtClean="0">
                <a:latin typeface="+mn-ea"/>
              </a:rPr>
              <a:t>）保险方案总体建议；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4</a:t>
            </a:r>
            <a:r>
              <a:rPr lang="zh-CN" altLang="zh-CN" sz="1600" b="1" dirty="0" smtClean="0">
                <a:latin typeface="+mn-ea"/>
              </a:rPr>
              <a:t>）保险条款及解释；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5</a:t>
            </a:r>
            <a:r>
              <a:rPr lang="zh-CN" altLang="zh-CN" sz="1600" b="1" dirty="0" smtClean="0">
                <a:latin typeface="+mn-ea"/>
              </a:rPr>
              <a:t>）保险金额和赔偿限额确定；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6</a:t>
            </a:r>
            <a:r>
              <a:rPr lang="zh-CN" altLang="zh-CN" sz="1600" b="1" dirty="0" smtClean="0">
                <a:latin typeface="+mn-ea"/>
              </a:rPr>
              <a:t>）免赔额及适用情况；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7</a:t>
            </a:r>
            <a:r>
              <a:rPr lang="zh-CN" altLang="zh-CN" sz="1600" b="1" dirty="0" smtClean="0">
                <a:latin typeface="+mn-ea"/>
              </a:rPr>
              <a:t>）赔偿处理程序及要求；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8</a:t>
            </a:r>
            <a:r>
              <a:rPr lang="zh-CN" altLang="zh-CN" sz="1600" b="1" dirty="0" smtClean="0">
                <a:latin typeface="+mn-ea"/>
              </a:rPr>
              <a:t>）服务体系及承诺；</a:t>
            </a:r>
          </a:p>
          <a:p>
            <a:r>
              <a:rPr lang="zh-CN" altLang="zh-CN" sz="1600" b="1" dirty="0" smtClean="0">
                <a:latin typeface="+mn-ea"/>
              </a:rPr>
              <a:t>（</a:t>
            </a:r>
            <a:r>
              <a:rPr lang="en-US" altLang="zh-CN" sz="1600" b="1" dirty="0" smtClean="0">
                <a:latin typeface="+mn-ea"/>
              </a:rPr>
              <a:t>9</a:t>
            </a:r>
            <a:r>
              <a:rPr lang="zh-CN" altLang="zh-CN" sz="1600" b="1" dirty="0" smtClean="0">
                <a:latin typeface="+mn-ea"/>
              </a:rPr>
              <a:t>）相关附件。</a:t>
            </a:r>
            <a:endParaRPr lang="zh-CN" altLang="zh-CN" sz="1600" b="1" dirty="0">
              <a:latin typeface="+mn-ea"/>
            </a:endParaRPr>
          </a:p>
        </p:txBody>
      </p:sp>
      <p:sp>
        <p:nvSpPr>
          <p:cNvPr id="240641" name="Rectangle 1"/>
          <p:cNvSpPr>
            <a:spLocks noChangeArrowheads="1"/>
          </p:cNvSpPr>
          <p:nvPr/>
        </p:nvSpPr>
        <p:spPr bwMode="auto">
          <a:xfrm>
            <a:off x="6339840" y="2683846"/>
            <a:ext cx="3474720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0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2</a:t>
            </a:r>
            <a:r>
              <a:rPr lang="zh-CN" altLang="en-US" sz="2000" b="1" kern="10" dirty="0" smtClean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．保险方案的内容</a:t>
            </a:r>
          </a:p>
        </p:txBody>
      </p:sp>
    </p:spTree>
    <p:extLst>
      <p:ext uri="{BB962C8B-B14F-4D97-AF65-F5344CB8AC3E}">
        <p14:creationId xmlns:p14="http://schemas.microsoft.com/office/powerpoint/2010/main" val="209490678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5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4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75777" grpId="0"/>
      <p:bldP spid="19" grpId="0"/>
      <p:bldP spid="20" grpId="0"/>
      <p:bldP spid="27" grpId="0"/>
      <p:bldP spid="240641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468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90C413"/>
      </a:accent1>
      <a:accent2>
        <a:srgbClr val="BABD3D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965</TotalTime>
  <Words>1042</Words>
  <Application>Microsoft Office PowerPoint</Application>
  <PresentationFormat>自定义</PresentationFormat>
  <Paragraphs>202</Paragraphs>
  <Slides>20</Slides>
  <Notes>20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16说课模板</dc:title>
  <dc:creator>Administrator</dc:creator>
  <cp:lastModifiedBy>gsc</cp:lastModifiedBy>
  <cp:revision>75</cp:revision>
  <dcterms:created xsi:type="dcterms:W3CDTF">2015-06-25T04:58:24Z</dcterms:created>
  <dcterms:modified xsi:type="dcterms:W3CDTF">2017-12-27T03:30:38Z</dcterms:modified>
</cp:coreProperties>
</file>