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08" r:id="rId3"/>
    <p:sldId id="287" r:id="rId4"/>
    <p:sldId id="279" r:id="rId5"/>
    <p:sldId id="312" r:id="rId6"/>
    <p:sldId id="313" r:id="rId7"/>
    <p:sldId id="314" r:id="rId8"/>
    <p:sldId id="315" r:id="rId9"/>
    <p:sldId id="316" r:id="rId10"/>
    <p:sldId id="317" r:id="rId11"/>
    <p:sldId id="318" r:id="rId12"/>
    <p:sldId id="319" r:id="rId13"/>
    <p:sldId id="320" r:id="rId14"/>
    <p:sldId id="321" r:id="rId15"/>
    <p:sldId id="322" r:id="rId16"/>
    <p:sldId id="323" r:id="rId17"/>
    <p:sldId id="324" r:id="rId18"/>
    <p:sldId id="325" r:id="rId19"/>
    <p:sldId id="326" r:id="rId20"/>
    <p:sldId id="327" r:id="rId21"/>
    <p:sldId id="328" r:id="rId22"/>
    <p:sldId id="329" r:id="rId23"/>
    <p:sldId id="330" r:id="rId24"/>
    <p:sldId id="331" r:id="rId25"/>
    <p:sldId id="332" r:id="rId26"/>
    <p:sldId id="333" r:id="rId27"/>
    <p:sldId id="334" r:id="rId28"/>
  </p:sldIdLst>
  <p:sldSz cx="9144000" cy="5143500"/>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013"/>
    <p:restoredTop sz="99419"/>
  </p:normalViewPr>
  <p:slideViewPr>
    <p:cSldViewPr showGuides="1">
      <p:cViewPr varScale="1">
        <p:scale>
          <a:sx n="88" d="100"/>
          <a:sy n="88" d="100"/>
        </p:scale>
        <p:origin x="-648" y="-64"/>
      </p:cViewPr>
      <p:guideLst>
        <p:guide orient="horz" pos="1620"/>
        <p:guide pos="2885"/>
      </p:guideLst>
    </p:cSldViewPr>
  </p:slideViewPr>
  <p:notesTextViewPr>
    <p:cViewPr>
      <p:scale>
        <a:sx n="100" d="100"/>
        <a:sy n="100" d="100"/>
      </p:scale>
      <p:origin x="0" y="0"/>
    </p:cViewPr>
  </p:notesTextViewPr>
  <p:sorterViewPr showFormatting="0">
    <p:cViewPr>
      <p:scale>
        <a:sx n="150" d="100"/>
        <a:sy n="150" d="100"/>
      </p:scale>
      <p:origin x="0" y="576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5" name="Picture 3"/>
          <p:cNvPicPr>
            <a:picLocks noChangeAspect="1"/>
          </p:cNvPicPr>
          <p:nvPr userDrawn="1"/>
        </p:nvPicPr>
        <p:blipFill>
          <a:blip r:embed="rId2"/>
          <a:srcRect r="-2"/>
          <a:stretch>
            <a:fillRect/>
          </a:stretch>
        </p:blipFill>
        <p:spPr>
          <a:xfrm>
            <a:off x="120650" y="90488"/>
            <a:ext cx="1982788" cy="1962150"/>
          </a:xfrm>
          <a:prstGeom prst="rect">
            <a:avLst/>
          </a:prstGeom>
          <a:noFill/>
          <a:ln w="9525">
            <a:noFill/>
          </a:ln>
        </p:spPr>
      </p:pic>
      <p:pic>
        <p:nvPicPr>
          <p:cNvPr id="2051" name="Picture 2" descr="C:\Users\Thinkpad\Desktop\7.png"/>
          <p:cNvPicPr>
            <a:picLocks noChangeAspect="1"/>
          </p:cNvPicPr>
          <p:nvPr userDrawn="1"/>
        </p:nvPicPr>
        <p:blipFill>
          <a:blip r:embed="rId3"/>
          <a:stretch>
            <a:fillRect/>
          </a:stretch>
        </p:blipFill>
        <p:spPr>
          <a:xfrm>
            <a:off x="0" y="0"/>
            <a:ext cx="9144000" cy="5145088"/>
          </a:xfrm>
          <a:prstGeom prst="rect">
            <a:avLst/>
          </a:prstGeom>
          <a:noFill/>
          <a:ln w="9525">
            <a:noFill/>
          </a:ln>
        </p:spPr>
      </p:pic>
      <p:sp>
        <p:nvSpPr>
          <p:cNvPr id="4" name="Rectangle 4"/>
          <p:cNvSpPr txBox="1">
            <a:spLocks noChangeArrowheads="1"/>
          </p:cNvSpPr>
          <p:nvPr/>
        </p:nvSpPr>
        <p:spPr bwMode="auto">
          <a:xfrm>
            <a:off x="-6350" y="5326063"/>
            <a:ext cx="9150350" cy="271463"/>
          </a:xfrm>
          <a:prstGeom prst="rect">
            <a:avLst/>
          </a:prstGeom>
          <a:noFill/>
          <a:ln>
            <a:noFill/>
          </a:ln>
          <a:effectLst/>
        </p:spPr>
        <p:txBody>
          <a:bodyPr lIns="51408" tIns="25704" rIns="51408" bIns="25704" anchor="ct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endParaRPr>
          </a:p>
        </p:txBody>
      </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4" name="Rectangle 4"/>
          <p:cNvSpPr txBox="1">
            <a:spLocks noChangeArrowheads="1"/>
          </p:cNvSpPr>
          <p:nvPr/>
        </p:nvSpPr>
        <p:spPr bwMode="auto">
          <a:xfrm>
            <a:off x="-6350" y="5326063"/>
            <a:ext cx="9150350" cy="271463"/>
          </a:xfrm>
          <a:prstGeom prst="rect">
            <a:avLst/>
          </a:prstGeom>
          <a:noFill/>
          <a:ln>
            <a:noFill/>
          </a:ln>
          <a:effectLst/>
        </p:spPr>
        <p:txBody>
          <a:bodyPr lIns="51408" tIns="25704" rIns="51408" bIns="25704" anchor="ct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endParaRPr>
          </a:p>
        </p:txBody>
      </p:sp>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0"/>
            <a:ext cx="8229600" cy="3394472"/>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p:cNvSpPr>
          <p:nvPr>
            <p:ph type="dt" sz="half" idx="2"/>
          </p:nvPr>
        </p:nvSpPr>
        <p:spPr>
          <a:xfrm>
            <a:off x="457200" y="4767263"/>
            <a:ext cx="2133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4"/>
          <p:cNvSpPr>
            <a:spLocks noGrp="1"/>
          </p:cNvSpPr>
          <p:nvPr>
            <p:ph type="ftr" sz="quarter" idx="3"/>
          </p:nvPr>
        </p:nvSpPr>
        <p:spPr>
          <a:xfrm>
            <a:off x="3124200" y="4767263"/>
            <a:ext cx="2895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5"/>
          <p:cNvSpPr>
            <a:spLocks noGrp="1"/>
          </p:cNvSpPr>
          <p:nvPr>
            <p:ph type="sldNum" sz="quarter" idx="4"/>
          </p:nvPr>
        </p:nvSpPr>
        <p:spPr>
          <a:xfrm>
            <a:off x="6553200" y="4767263"/>
            <a:ext cx="2133600" cy="274638"/>
          </a:xfrm>
          <a:prstGeom prst="rect">
            <a:avLst/>
          </a:prstGeom>
        </p:spPr>
        <p:txBody>
          <a:bodyPr/>
          <a:p>
            <a:pPr lvl="0" eaLnBrk="1" hangingPunct="1"/>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solidFill>
          <a:schemeClr val="bg1"/>
        </a:solidFill>
        <a:effectLst/>
      </p:bgPr>
    </p:bg>
    <p:spTree>
      <p:nvGrpSpPr>
        <p:cNvPr id="1" name=""/>
        <p:cNvGrpSpPr/>
        <p:nvPr/>
      </p:nvGrpSpPr>
      <p:grpSpPr>
        <a:xfrm>
          <a:off x="0" y="0"/>
          <a:ext cx="0" cy="0"/>
          <a:chOff x="0" y="0"/>
          <a:chExt cx="0" cy="0"/>
        </a:xfrm>
      </p:grpSpPr>
      <p:sp>
        <p:nvSpPr>
          <p:cNvPr id="4" name="Rectangle 4"/>
          <p:cNvSpPr txBox="1">
            <a:spLocks noChangeArrowheads="1"/>
          </p:cNvSpPr>
          <p:nvPr/>
        </p:nvSpPr>
        <p:spPr bwMode="auto">
          <a:xfrm>
            <a:off x="-6350" y="5326063"/>
            <a:ext cx="9150350" cy="271463"/>
          </a:xfrm>
          <a:prstGeom prst="rect">
            <a:avLst/>
          </a:prstGeom>
          <a:noFill/>
          <a:ln>
            <a:noFill/>
          </a:ln>
          <a:effectLst/>
        </p:spPr>
        <p:txBody>
          <a:bodyPr lIns="51408" tIns="25704" rIns="51408" bIns="25704" anchor="ct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endParaRPr>
          </a:p>
        </p:txBody>
      </p:sp>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p:cNvSpPr>
          <p:nvPr>
            <p:ph type="dt" sz="half" idx="2"/>
          </p:nvPr>
        </p:nvSpPr>
        <p:spPr>
          <a:xfrm>
            <a:off x="457200" y="4767263"/>
            <a:ext cx="2133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4"/>
          <p:cNvSpPr>
            <a:spLocks noGrp="1"/>
          </p:cNvSpPr>
          <p:nvPr>
            <p:ph type="ftr" sz="quarter" idx="3"/>
          </p:nvPr>
        </p:nvSpPr>
        <p:spPr>
          <a:xfrm>
            <a:off x="3124200" y="4767263"/>
            <a:ext cx="2895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5"/>
          <p:cNvSpPr>
            <a:spLocks noGrp="1"/>
          </p:cNvSpPr>
          <p:nvPr>
            <p:ph type="sldNum" sz="quarter" idx="4"/>
          </p:nvPr>
        </p:nvSpPr>
        <p:spPr>
          <a:xfrm>
            <a:off x="6553200" y="4767263"/>
            <a:ext cx="2133600" cy="274638"/>
          </a:xfrm>
          <a:prstGeom prst="rect">
            <a:avLst/>
          </a:prstGeom>
        </p:spPr>
        <p:txBody>
          <a:bodyPr/>
          <a:p>
            <a:pPr lvl="0" eaLnBrk="1" hangingPunct="1"/>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pic>
        <p:nvPicPr>
          <p:cNvPr id="5" name="Picture 6" descr="F:\360安全浏览器下载\水墨\1402\09.png"/>
          <p:cNvPicPr>
            <a:picLocks noChangeAspect="1"/>
          </p:cNvPicPr>
          <p:nvPr userDrawn="1"/>
        </p:nvPicPr>
        <p:blipFill>
          <a:blip r:embed="rId2"/>
          <a:stretch>
            <a:fillRect/>
          </a:stretch>
        </p:blipFill>
        <p:spPr>
          <a:xfrm>
            <a:off x="107950" y="50800"/>
            <a:ext cx="744538" cy="792163"/>
          </a:xfrm>
          <a:prstGeom prst="rect">
            <a:avLst/>
          </a:prstGeom>
          <a:noFill/>
          <a:ln w="9525">
            <a:noFill/>
          </a:ln>
        </p:spPr>
      </p:pic>
      <p:cxnSp>
        <p:nvCxnSpPr>
          <p:cNvPr id="6" name="直接连接符 5"/>
          <p:cNvCxnSpPr/>
          <p:nvPr/>
        </p:nvCxnSpPr>
        <p:spPr>
          <a:xfrm>
            <a:off x="539750" y="700088"/>
            <a:ext cx="8424863" cy="0"/>
          </a:xfrm>
          <a:prstGeom prst="line">
            <a:avLst/>
          </a:prstGeom>
        </p:spPr>
        <p:style>
          <a:lnRef idx="1">
            <a:schemeClr val="dk1"/>
          </a:lnRef>
          <a:fillRef idx="0">
            <a:schemeClr val="dk1"/>
          </a:fillRef>
          <a:effectRef idx="0">
            <a:schemeClr val="dk1"/>
          </a:effectRef>
          <a:fontRef idx="minor">
            <a:schemeClr val="tx1"/>
          </a:fontRef>
        </p:style>
      </p:cxnSp>
      <p:cxnSp>
        <p:nvCxnSpPr>
          <p:cNvPr id="7" name="直接连接符 6"/>
          <p:cNvCxnSpPr/>
          <p:nvPr/>
        </p:nvCxnSpPr>
        <p:spPr>
          <a:xfrm>
            <a:off x="481013" y="771525"/>
            <a:ext cx="8483600" cy="0"/>
          </a:xfrm>
          <a:prstGeom prst="line">
            <a:avLst/>
          </a:prstGeom>
        </p:spPr>
        <p:style>
          <a:lnRef idx="2">
            <a:schemeClr val="accent2"/>
          </a:lnRef>
          <a:fillRef idx="0">
            <a:schemeClr val="accent2"/>
          </a:fillRef>
          <a:effectRef idx="1">
            <a:schemeClr val="accent2"/>
          </a:effectRef>
          <a:fontRef idx="minor">
            <a:schemeClr val="tx1"/>
          </a:fontRef>
        </p:style>
      </p:cxnSp>
      <p:sp>
        <p:nvSpPr>
          <p:cNvPr id="8" name="TextBox 7"/>
          <p:cNvSpPr txBox="1"/>
          <p:nvPr/>
        </p:nvSpPr>
        <p:spPr>
          <a:xfrm>
            <a:off x="1116013" y="339725"/>
            <a:ext cx="1943100" cy="369888"/>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家具结构设计</a:t>
            </a:r>
            <a:endPar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3075" name="Picture 2" descr="C:\Users\Thinkpad\Desktop\7.png"/>
          <p:cNvPicPr>
            <a:picLocks noChangeAspect="1"/>
          </p:cNvPicPr>
          <p:nvPr userDrawn="1"/>
        </p:nvPicPr>
        <p:blipFill>
          <a:blip r:embed="rId3"/>
          <a:stretch>
            <a:fillRect/>
          </a:stretch>
        </p:blipFill>
        <p:spPr>
          <a:xfrm>
            <a:off x="0" y="-1587"/>
            <a:ext cx="9144000" cy="5145087"/>
          </a:xfrm>
          <a:prstGeom prst="rect">
            <a:avLst/>
          </a:prstGeom>
          <a:noFill/>
          <a:ln w="9525">
            <a:noFill/>
          </a:ln>
        </p:spPr>
      </p:pic>
      <p:sp>
        <p:nvSpPr>
          <p:cNvPr id="4" name="Rectangle 4"/>
          <p:cNvSpPr txBox="1">
            <a:spLocks noChangeArrowheads="1"/>
          </p:cNvSpPr>
          <p:nvPr/>
        </p:nvSpPr>
        <p:spPr bwMode="auto">
          <a:xfrm>
            <a:off x="-6350" y="5326063"/>
            <a:ext cx="9150350" cy="271463"/>
          </a:xfrm>
          <a:prstGeom prst="rect">
            <a:avLst/>
          </a:prstGeom>
          <a:noFill/>
          <a:ln>
            <a:noFill/>
          </a:ln>
          <a:effectLst/>
        </p:spPr>
        <p:txBody>
          <a:bodyPr lIns="51408" tIns="25704" rIns="51408" bIns="25704" anchor="ct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endParaRPr>
          </a:p>
        </p:txBody>
      </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5"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1000" fill="hold"/>
                                        <p:tgtEl>
                                          <p:spTgt spid="5"/>
                                        </p:tgtEl>
                                        <p:attrNameLst>
                                          <p:attrName>ppt_w</p:attrName>
                                        </p:attrNameLst>
                                      </p:cBhvr>
                                      <p:tavLst>
                                        <p:tav tm="0">
                                          <p:val>
                                            <p:strVal val="#ppt_w*0.70"/>
                                          </p:val>
                                        </p:tav>
                                        <p:tav tm="100000">
                                          <p:val>
                                            <p:strVal val="#ppt_w"/>
                                          </p:val>
                                        </p:tav>
                                      </p:tavLst>
                                    </p:anim>
                                    <p:anim calcmode="lin" valueType="num">
                                      <p:cBhvr>
                                        <p:cTn id="12" dur="1000" fill="hold"/>
                                        <p:tgtEl>
                                          <p:spTgt spid="5"/>
                                        </p:tgtEl>
                                        <p:attrNameLst>
                                          <p:attrName>ppt_h</p:attrName>
                                        </p:attrNameLst>
                                      </p:cBhvr>
                                      <p:tavLst>
                                        <p:tav tm="0">
                                          <p:val>
                                            <p:strVal val="#ppt_h"/>
                                          </p:val>
                                        </p:tav>
                                        <p:tav tm="100000">
                                          <p:val>
                                            <p:strVal val="#ppt_h"/>
                                          </p:val>
                                        </p:tav>
                                      </p:tavLst>
                                    </p:anim>
                                    <p:animEffect transition="in" filter="fade">
                                      <p:cBhvr>
                                        <p:cTn id="1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4" name="Rectangle 4"/>
          <p:cNvSpPr txBox="1">
            <a:spLocks noChangeArrowheads="1"/>
          </p:cNvSpPr>
          <p:nvPr/>
        </p:nvSpPr>
        <p:spPr bwMode="auto">
          <a:xfrm>
            <a:off x="-6350" y="5326063"/>
            <a:ext cx="9150350" cy="271463"/>
          </a:xfrm>
          <a:prstGeom prst="rect">
            <a:avLst/>
          </a:prstGeom>
          <a:noFill/>
          <a:ln>
            <a:noFill/>
          </a:ln>
          <a:effectLst/>
        </p:spPr>
        <p:txBody>
          <a:bodyPr lIns="51408" tIns="25704" rIns="51408" bIns="25704" anchor="ct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endParaRPr>
          </a:p>
        </p:txBody>
      </p:sp>
      <p:sp>
        <p:nvSpPr>
          <p:cNvPr id="2" name="标题 1"/>
          <p:cNvSpPr>
            <a:spLocks noGrp="1"/>
          </p:cNvSpPr>
          <p:nvPr>
            <p:ph type="title"/>
          </p:nvPr>
        </p:nvSpPr>
        <p:spPr>
          <a:xfrm>
            <a:off x="722313" y="3305176"/>
            <a:ext cx="7772400" cy="1021557"/>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2"/>
          </p:nvPr>
        </p:nvSpPr>
        <p:spPr>
          <a:xfrm>
            <a:off x="457200" y="4767263"/>
            <a:ext cx="2133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4"/>
          <p:cNvSpPr>
            <a:spLocks noGrp="1"/>
          </p:cNvSpPr>
          <p:nvPr>
            <p:ph type="ftr" sz="quarter" idx="3"/>
          </p:nvPr>
        </p:nvSpPr>
        <p:spPr>
          <a:xfrm>
            <a:off x="3124200" y="4767263"/>
            <a:ext cx="2895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5"/>
          <p:cNvSpPr>
            <a:spLocks noGrp="1"/>
          </p:cNvSpPr>
          <p:nvPr>
            <p:ph type="sldNum" sz="quarter" idx="4"/>
          </p:nvPr>
        </p:nvSpPr>
        <p:spPr>
          <a:xfrm>
            <a:off x="6553200" y="4767263"/>
            <a:ext cx="2133600" cy="274638"/>
          </a:xfrm>
          <a:prstGeom prst="rect">
            <a:avLst/>
          </a:prstGeom>
        </p:spPr>
        <p:txBody>
          <a:bodyPr/>
          <a:p>
            <a:pPr lvl="0" eaLnBrk="1" hangingPunct="1"/>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5" name="Rectangle 4"/>
          <p:cNvSpPr txBox="1">
            <a:spLocks noChangeArrowheads="1"/>
          </p:cNvSpPr>
          <p:nvPr/>
        </p:nvSpPr>
        <p:spPr bwMode="auto">
          <a:xfrm>
            <a:off x="-6350" y="5326063"/>
            <a:ext cx="9150350" cy="271463"/>
          </a:xfrm>
          <a:prstGeom prst="rect">
            <a:avLst/>
          </a:prstGeom>
          <a:noFill/>
          <a:ln>
            <a:noFill/>
          </a:ln>
          <a:effectLst/>
        </p:spPr>
        <p:txBody>
          <a:bodyPr lIns="51408" tIns="25704" rIns="51408" bIns="25704" anchor="ct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endParaRPr>
          </a:p>
        </p:txBody>
      </p:sp>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4"/>
          <p:cNvSpPr>
            <a:spLocks noGrp="1"/>
          </p:cNvSpPr>
          <p:nvPr>
            <p:ph type="dt" sz="half" idx="12"/>
          </p:nvPr>
        </p:nvSpPr>
        <p:spPr>
          <a:xfrm>
            <a:off x="457200" y="4767263"/>
            <a:ext cx="2133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7" name="页脚占位符 5"/>
          <p:cNvSpPr>
            <a:spLocks noGrp="1"/>
          </p:cNvSpPr>
          <p:nvPr>
            <p:ph type="ftr" sz="quarter" idx="3"/>
          </p:nvPr>
        </p:nvSpPr>
        <p:spPr>
          <a:xfrm>
            <a:off x="3124200" y="4767263"/>
            <a:ext cx="2895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8" name="灯片编号占位符 6"/>
          <p:cNvSpPr>
            <a:spLocks noGrp="1"/>
          </p:cNvSpPr>
          <p:nvPr>
            <p:ph type="sldNum" sz="quarter" idx="4"/>
          </p:nvPr>
        </p:nvSpPr>
        <p:spPr>
          <a:xfrm>
            <a:off x="6553200" y="4767263"/>
            <a:ext cx="2133600" cy="274638"/>
          </a:xfrm>
          <a:prstGeom prst="rect">
            <a:avLst/>
          </a:prstGeom>
        </p:spPr>
        <p:txBody>
          <a:bodyPr/>
          <a:p>
            <a:pPr lvl="0" eaLnBrk="1" hangingPunct="1"/>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7" name="Rectangle 4"/>
          <p:cNvSpPr txBox="1">
            <a:spLocks noChangeArrowheads="1"/>
          </p:cNvSpPr>
          <p:nvPr/>
        </p:nvSpPr>
        <p:spPr bwMode="auto">
          <a:xfrm>
            <a:off x="-6350" y="5326063"/>
            <a:ext cx="9150350" cy="271463"/>
          </a:xfrm>
          <a:prstGeom prst="rect">
            <a:avLst/>
          </a:prstGeom>
          <a:noFill/>
          <a:ln>
            <a:noFill/>
          </a:ln>
          <a:effectLst/>
        </p:spPr>
        <p:txBody>
          <a:bodyPr lIns="51408" tIns="25704" rIns="51408" bIns="25704" anchor="ct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endParaRPr>
          </a:p>
        </p:txBody>
      </p:sp>
      <p:sp>
        <p:nvSpPr>
          <p:cNvPr id="2" name="标题 1"/>
          <p:cNvSpPr>
            <a:spLocks noGrp="1"/>
          </p:cNvSpPr>
          <p:nvPr>
            <p:ph type="title"/>
          </p:nvPr>
        </p:nvSpPr>
        <p:spPr>
          <a:xfrm>
            <a:off x="457200" y="205979"/>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7"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7"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8" name="日期占位符 6"/>
          <p:cNvSpPr>
            <a:spLocks noGrp="1"/>
          </p:cNvSpPr>
          <p:nvPr>
            <p:ph type="dt" sz="half" idx="12"/>
          </p:nvPr>
        </p:nvSpPr>
        <p:spPr>
          <a:xfrm>
            <a:off x="457200" y="4767263"/>
            <a:ext cx="2133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9" name="页脚占位符 7"/>
          <p:cNvSpPr>
            <a:spLocks noGrp="1"/>
          </p:cNvSpPr>
          <p:nvPr>
            <p:ph type="ftr" sz="quarter" idx="13"/>
          </p:nvPr>
        </p:nvSpPr>
        <p:spPr>
          <a:xfrm>
            <a:off x="3124200" y="4767263"/>
            <a:ext cx="2895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0" name="灯片编号占位符 8"/>
          <p:cNvSpPr>
            <a:spLocks noGrp="1"/>
          </p:cNvSpPr>
          <p:nvPr>
            <p:ph type="sldNum" sz="quarter" idx="14"/>
          </p:nvPr>
        </p:nvSpPr>
        <p:spPr>
          <a:xfrm>
            <a:off x="6553200" y="4767263"/>
            <a:ext cx="2133600" cy="274638"/>
          </a:xfrm>
          <a:prstGeom prst="rect">
            <a:avLst/>
          </a:prstGeom>
        </p:spPr>
        <p:txBody>
          <a:bodyPr/>
          <a:p>
            <a:pPr lvl="0" eaLnBrk="1" hangingPunct="1"/>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3" name="Rectangle 4"/>
          <p:cNvSpPr txBox="1">
            <a:spLocks noChangeArrowheads="1"/>
          </p:cNvSpPr>
          <p:nvPr/>
        </p:nvSpPr>
        <p:spPr bwMode="auto">
          <a:xfrm>
            <a:off x="-6350" y="5326063"/>
            <a:ext cx="9150350" cy="271463"/>
          </a:xfrm>
          <a:prstGeom prst="rect">
            <a:avLst/>
          </a:prstGeom>
          <a:noFill/>
          <a:ln>
            <a:noFill/>
          </a:ln>
          <a:effectLst/>
        </p:spPr>
        <p:txBody>
          <a:bodyPr lIns="51408" tIns="25704" rIns="51408" bIns="25704" anchor="ct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endParaRPr>
          </a:p>
        </p:txBody>
      </p:sp>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4" name="日期占位符 2"/>
          <p:cNvSpPr>
            <a:spLocks noGrp="1"/>
          </p:cNvSpPr>
          <p:nvPr>
            <p:ph type="dt" sz="half" idx="2"/>
          </p:nvPr>
        </p:nvSpPr>
        <p:spPr>
          <a:xfrm>
            <a:off x="457200" y="4767263"/>
            <a:ext cx="2133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 name="页脚占位符 3"/>
          <p:cNvSpPr>
            <a:spLocks noGrp="1"/>
          </p:cNvSpPr>
          <p:nvPr>
            <p:ph type="ftr" sz="quarter" idx="3"/>
          </p:nvPr>
        </p:nvSpPr>
        <p:spPr>
          <a:xfrm>
            <a:off x="3124200" y="4767263"/>
            <a:ext cx="2895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6" name="灯片编号占位符 4"/>
          <p:cNvSpPr>
            <a:spLocks noGrp="1"/>
          </p:cNvSpPr>
          <p:nvPr>
            <p:ph type="sldNum" sz="quarter" idx="4"/>
          </p:nvPr>
        </p:nvSpPr>
        <p:spPr>
          <a:xfrm>
            <a:off x="6553200" y="4767263"/>
            <a:ext cx="2133600" cy="274638"/>
          </a:xfrm>
          <a:prstGeom prst="rect">
            <a:avLst/>
          </a:prstGeom>
        </p:spPr>
        <p:txBody>
          <a:bodyPr/>
          <a:p>
            <a:pPr lvl="0" eaLnBrk="1" hangingPunct="1"/>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3" name="Rectangle 4"/>
          <p:cNvSpPr txBox="1">
            <a:spLocks noChangeArrowheads="1"/>
          </p:cNvSpPr>
          <p:nvPr/>
        </p:nvSpPr>
        <p:spPr bwMode="auto">
          <a:xfrm>
            <a:off x="-6350" y="5326063"/>
            <a:ext cx="9150350" cy="271463"/>
          </a:xfrm>
          <a:prstGeom prst="rect">
            <a:avLst/>
          </a:prstGeom>
          <a:noFill/>
          <a:ln>
            <a:noFill/>
          </a:ln>
          <a:effectLst/>
        </p:spPr>
        <p:txBody>
          <a:bodyPr lIns="51408" tIns="25704" rIns="51408" bIns="25704" anchor="ct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endParaRPr>
          </a:p>
        </p:txBody>
      </p:sp>
      <p:sp>
        <p:nvSpPr>
          <p:cNvPr id="4" name="日期占位符 1"/>
          <p:cNvSpPr>
            <a:spLocks noGrp="1"/>
          </p:cNvSpPr>
          <p:nvPr>
            <p:ph type="dt" sz="half" idx="2"/>
          </p:nvPr>
        </p:nvSpPr>
        <p:spPr>
          <a:xfrm>
            <a:off x="457200" y="4767263"/>
            <a:ext cx="2133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 name="页脚占位符 2"/>
          <p:cNvSpPr>
            <a:spLocks noGrp="1"/>
          </p:cNvSpPr>
          <p:nvPr>
            <p:ph type="ftr" sz="quarter" idx="3"/>
          </p:nvPr>
        </p:nvSpPr>
        <p:spPr>
          <a:xfrm>
            <a:off x="3124200" y="4767263"/>
            <a:ext cx="2895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6" name="灯片编号占位符 3"/>
          <p:cNvSpPr>
            <a:spLocks noGrp="1"/>
          </p:cNvSpPr>
          <p:nvPr>
            <p:ph type="sldNum" sz="quarter" idx="4"/>
          </p:nvPr>
        </p:nvSpPr>
        <p:spPr>
          <a:xfrm>
            <a:off x="6553200" y="4767263"/>
            <a:ext cx="2133600" cy="274638"/>
          </a:xfrm>
          <a:prstGeom prst="rect">
            <a:avLst/>
          </a:prstGeom>
        </p:spPr>
        <p:txBody>
          <a:bodyPr/>
          <a:p>
            <a:pPr lvl="0" eaLnBrk="1" hangingPunct="1"/>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5" name="Rectangle 4"/>
          <p:cNvSpPr txBox="1">
            <a:spLocks noChangeArrowheads="1"/>
          </p:cNvSpPr>
          <p:nvPr/>
        </p:nvSpPr>
        <p:spPr bwMode="auto">
          <a:xfrm>
            <a:off x="-6350" y="5326063"/>
            <a:ext cx="9150350" cy="271463"/>
          </a:xfrm>
          <a:prstGeom prst="rect">
            <a:avLst/>
          </a:prstGeom>
          <a:noFill/>
          <a:ln>
            <a:noFill/>
          </a:ln>
          <a:effectLst/>
        </p:spPr>
        <p:txBody>
          <a:bodyPr lIns="51408" tIns="25704" rIns="51408" bIns="25704" anchor="ct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endParaRPr>
          </a:p>
        </p:txBody>
      </p:sp>
      <p:sp>
        <p:nvSpPr>
          <p:cNvPr id="2" name="标题 1"/>
          <p:cNvSpPr>
            <a:spLocks noGrp="1"/>
          </p:cNvSpPr>
          <p:nvPr>
            <p:ph type="title"/>
          </p:nvPr>
        </p:nvSpPr>
        <p:spPr>
          <a:xfrm>
            <a:off x="457202" y="204788"/>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2"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6" name="日期占位符 4"/>
          <p:cNvSpPr>
            <a:spLocks noGrp="1"/>
          </p:cNvSpPr>
          <p:nvPr>
            <p:ph type="dt" sz="half" idx="12"/>
          </p:nvPr>
        </p:nvSpPr>
        <p:spPr>
          <a:xfrm>
            <a:off x="457200" y="4767263"/>
            <a:ext cx="2133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7" name="页脚占位符 5"/>
          <p:cNvSpPr>
            <a:spLocks noGrp="1"/>
          </p:cNvSpPr>
          <p:nvPr>
            <p:ph type="ftr" sz="quarter" idx="3"/>
          </p:nvPr>
        </p:nvSpPr>
        <p:spPr>
          <a:xfrm>
            <a:off x="3124200" y="4767263"/>
            <a:ext cx="2895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8" name="灯片编号占位符 6"/>
          <p:cNvSpPr>
            <a:spLocks noGrp="1"/>
          </p:cNvSpPr>
          <p:nvPr>
            <p:ph type="sldNum" sz="quarter" idx="4"/>
          </p:nvPr>
        </p:nvSpPr>
        <p:spPr>
          <a:xfrm>
            <a:off x="6553200" y="4767263"/>
            <a:ext cx="2133600" cy="274638"/>
          </a:xfrm>
          <a:prstGeom prst="rect">
            <a:avLst/>
          </a:prstGeom>
        </p:spPr>
        <p:txBody>
          <a:bodyPr/>
          <a:p>
            <a:pPr lvl="0" eaLnBrk="1" hangingPunct="1"/>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5" name="Rectangle 4"/>
          <p:cNvSpPr txBox="1">
            <a:spLocks noChangeArrowheads="1"/>
          </p:cNvSpPr>
          <p:nvPr/>
        </p:nvSpPr>
        <p:spPr bwMode="auto">
          <a:xfrm>
            <a:off x="-6350" y="5326063"/>
            <a:ext cx="9150350" cy="271463"/>
          </a:xfrm>
          <a:prstGeom prst="rect">
            <a:avLst/>
          </a:prstGeom>
          <a:noFill/>
          <a:ln>
            <a:noFill/>
          </a:ln>
          <a:effectLst/>
        </p:spPr>
        <p:txBody>
          <a:bodyPr lIns="51408" tIns="25704" rIns="51408" bIns="25704" anchor="ct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endParaRPr>
          </a:p>
        </p:txBody>
      </p:sp>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504"/>
            <a:ext cx="5486400" cy="603646"/>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6" name="日期占位符 4"/>
          <p:cNvSpPr>
            <a:spLocks noGrp="1"/>
          </p:cNvSpPr>
          <p:nvPr>
            <p:ph type="dt" sz="half" idx="12"/>
          </p:nvPr>
        </p:nvSpPr>
        <p:spPr>
          <a:xfrm>
            <a:off x="457200" y="4767263"/>
            <a:ext cx="2133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7" name="页脚占位符 5"/>
          <p:cNvSpPr>
            <a:spLocks noGrp="1"/>
          </p:cNvSpPr>
          <p:nvPr>
            <p:ph type="ftr" sz="quarter" idx="3"/>
          </p:nvPr>
        </p:nvSpPr>
        <p:spPr>
          <a:xfrm>
            <a:off x="3124200" y="4767263"/>
            <a:ext cx="2895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8" name="灯片编号占位符 6"/>
          <p:cNvSpPr>
            <a:spLocks noGrp="1"/>
          </p:cNvSpPr>
          <p:nvPr>
            <p:ph type="sldNum" sz="quarter" idx="4"/>
          </p:nvPr>
        </p:nvSpPr>
        <p:spPr>
          <a:xfrm>
            <a:off x="6553200" y="4767263"/>
            <a:ext cx="2133600" cy="274638"/>
          </a:xfrm>
          <a:prstGeom prst="rect">
            <a:avLst/>
          </a:prstGeom>
        </p:spPr>
        <p:txBody>
          <a:bodyPr/>
          <a:p>
            <a:pPr lvl="0" eaLnBrk="1" hangingPunct="1"/>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Rectangle 4"/>
          <p:cNvSpPr txBox="1">
            <a:spLocks noChangeArrowheads="1"/>
          </p:cNvSpPr>
          <p:nvPr/>
        </p:nvSpPr>
        <p:spPr bwMode="auto">
          <a:xfrm>
            <a:off x="-6350" y="5326063"/>
            <a:ext cx="9150350" cy="271463"/>
          </a:xfrm>
          <a:prstGeom prst="rect">
            <a:avLst/>
          </a:prstGeom>
          <a:noFill/>
          <a:ln>
            <a:noFill/>
          </a:ln>
          <a:effectLst/>
        </p:spPr>
        <p:txBody>
          <a:bodyPr lIns="51408" tIns="25704" rIns="51408" bIns="25704" anchor="ct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12.png"/><Relationship Id="rId8" Type="http://schemas.openxmlformats.org/officeDocument/2006/relationships/image" Target="../media/image11.png"/><Relationship Id="rId7" Type="http://schemas.openxmlformats.org/officeDocument/2006/relationships/image" Target="../media/image10.png"/><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0" Type="http://schemas.openxmlformats.org/officeDocument/2006/relationships/slideLayout" Target="../slideLayouts/slideLayout1.xml"/><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8.png"/><Relationship Id="rId3" Type="http://schemas.openxmlformats.org/officeDocument/2006/relationships/image" Target="../media/image17.jpeg"/><Relationship Id="rId2" Type="http://schemas.openxmlformats.org/officeDocument/2006/relationships/image" Target="../media/image1.png"/><Relationship Id="rId1" Type="http://schemas.openxmlformats.org/officeDocument/2006/relationships/image" Target="../media/image16.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Rectangle 4"/>
          <p:cNvSpPr txBox="1"/>
          <p:nvPr/>
        </p:nvSpPr>
        <p:spPr>
          <a:xfrm>
            <a:off x="-6350" y="5326063"/>
            <a:ext cx="9150350" cy="271462"/>
          </a:xfrm>
          <a:prstGeom prst="rect">
            <a:avLst/>
          </a:prstGeom>
          <a:noFill/>
          <a:ln w="9525">
            <a:noFill/>
          </a:ln>
        </p:spPr>
        <p:txBody>
          <a:bodyPr lIns="51408" tIns="25704" rIns="51408" bIns="25704" anchor="ctr"/>
          <a:p>
            <a:pPr lvl="0" eaLnBrk="1" hangingPunct="1"/>
            <a:endParaRPr lang="zh-CN" altLang="zh-CN" sz="2000" b="1" dirty="0">
              <a:solidFill>
                <a:srgbClr val="FF0000"/>
              </a:solidFill>
              <a:latin typeface="微软雅黑" panose="020B0503020204020204" pitchFamily="34" charset="-122"/>
              <a:ea typeface="微软雅黑" panose="020B0503020204020204" pitchFamily="34" charset="-122"/>
            </a:endParaRPr>
          </a:p>
        </p:txBody>
      </p:sp>
      <p:pic>
        <p:nvPicPr>
          <p:cNvPr id="10" name="Picture 5" descr="C:\Users\Thinkpad\Desktop\3.png"/>
          <p:cNvPicPr>
            <a:picLocks noChangeAspect="1"/>
          </p:cNvPicPr>
          <p:nvPr/>
        </p:nvPicPr>
        <p:blipFill>
          <a:blip r:embed="rId1"/>
          <a:stretch>
            <a:fillRect/>
          </a:stretch>
        </p:blipFill>
        <p:spPr>
          <a:xfrm>
            <a:off x="107950" y="2643188"/>
            <a:ext cx="9144000" cy="2536825"/>
          </a:xfrm>
          <a:prstGeom prst="rect">
            <a:avLst/>
          </a:prstGeom>
          <a:noFill/>
          <a:ln w="9525">
            <a:noFill/>
          </a:ln>
        </p:spPr>
      </p:pic>
      <p:pic>
        <p:nvPicPr>
          <p:cNvPr id="12" name="Picture 18" descr="C:\Users\Thinkpad\Desktop\新建文件夹 (3)\t_0000s_0002_图层-40.png"/>
          <p:cNvPicPr>
            <a:picLocks noChangeAspect="1"/>
          </p:cNvPicPr>
          <p:nvPr/>
        </p:nvPicPr>
        <p:blipFill>
          <a:blip r:embed="rId2"/>
          <a:stretch>
            <a:fillRect/>
          </a:stretch>
        </p:blipFill>
        <p:spPr>
          <a:xfrm>
            <a:off x="3467100" y="1760538"/>
            <a:ext cx="768350" cy="309562"/>
          </a:xfrm>
          <a:prstGeom prst="rect">
            <a:avLst/>
          </a:prstGeom>
          <a:noFill/>
          <a:ln w="9525">
            <a:noFill/>
          </a:ln>
        </p:spPr>
      </p:pic>
      <p:pic>
        <p:nvPicPr>
          <p:cNvPr id="18" name="Picture 12" descr="C:\Users\Thinkpad\Desktop\新建文件夹 (3)\-_0000s_0010_10.png"/>
          <p:cNvPicPr>
            <a:picLocks noChangeAspect="1"/>
          </p:cNvPicPr>
          <p:nvPr/>
        </p:nvPicPr>
        <p:blipFill>
          <a:blip r:embed="rId3"/>
          <a:stretch>
            <a:fillRect/>
          </a:stretch>
        </p:blipFill>
        <p:spPr>
          <a:xfrm rot="166619">
            <a:off x="4811713" y="1173163"/>
            <a:ext cx="327025" cy="958850"/>
          </a:xfrm>
          <a:prstGeom prst="rect">
            <a:avLst/>
          </a:prstGeom>
          <a:noFill/>
          <a:ln w="9525">
            <a:noFill/>
          </a:ln>
        </p:spPr>
      </p:pic>
      <p:pic>
        <p:nvPicPr>
          <p:cNvPr id="19" name="Picture 13" descr="C:\Users\Thinkpad\Desktop\新建文件夹 (3)\-_0000s_0011_11.png"/>
          <p:cNvPicPr>
            <a:picLocks noChangeAspect="1"/>
          </p:cNvPicPr>
          <p:nvPr/>
        </p:nvPicPr>
        <p:blipFill>
          <a:blip r:embed="rId4"/>
          <a:stretch>
            <a:fillRect/>
          </a:stretch>
        </p:blipFill>
        <p:spPr>
          <a:xfrm>
            <a:off x="5197475" y="1287463"/>
            <a:ext cx="738188" cy="293687"/>
          </a:xfrm>
          <a:prstGeom prst="rect">
            <a:avLst/>
          </a:prstGeom>
          <a:noFill/>
          <a:ln w="9525">
            <a:noFill/>
          </a:ln>
        </p:spPr>
      </p:pic>
      <p:pic>
        <p:nvPicPr>
          <p:cNvPr id="20" name="Picture 14" descr="C:\Users\Thinkpad\Desktop\新建文件夹 (3)\-_0000s_0012_12.png"/>
          <p:cNvPicPr>
            <a:picLocks noChangeAspect="1"/>
          </p:cNvPicPr>
          <p:nvPr/>
        </p:nvPicPr>
        <p:blipFill>
          <a:blip r:embed="rId5"/>
          <a:stretch>
            <a:fillRect/>
          </a:stretch>
        </p:blipFill>
        <p:spPr>
          <a:xfrm rot="1618562" flipH="1">
            <a:off x="5410200" y="1249363"/>
            <a:ext cx="346075" cy="1017587"/>
          </a:xfrm>
          <a:prstGeom prst="rect">
            <a:avLst/>
          </a:prstGeom>
          <a:noFill/>
          <a:ln w="9525">
            <a:noFill/>
          </a:ln>
        </p:spPr>
      </p:pic>
      <p:pic>
        <p:nvPicPr>
          <p:cNvPr id="22" name="Picture 16" descr="C:\Users\Thinkpad\Desktop\新建文件夹 (3)\t_0000s_0000_图层-38.png"/>
          <p:cNvPicPr>
            <a:picLocks noChangeAspect="1"/>
          </p:cNvPicPr>
          <p:nvPr/>
        </p:nvPicPr>
        <p:blipFill>
          <a:blip r:embed="rId6"/>
          <a:stretch>
            <a:fillRect/>
          </a:stretch>
        </p:blipFill>
        <p:spPr>
          <a:xfrm>
            <a:off x="3478213" y="1327150"/>
            <a:ext cx="363537" cy="508000"/>
          </a:xfrm>
          <a:prstGeom prst="rect">
            <a:avLst/>
          </a:prstGeom>
          <a:noFill/>
          <a:ln w="9525">
            <a:noFill/>
          </a:ln>
        </p:spPr>
      </p:pic>
      <p:pic>
        <p:nvPicPr>
          <p:cNvPr id="23" name="Picture 3" descr="C:\Users\Thinkpad\Desktop\新建文件夹 (3)\yyyyyy_0000s_0000_组-5-副本.png"/>
          <p:cNvPicPr>
            <a:picLocks noChangeAspect="1"/>
          </p:cNvPicPr>
          <p:nvPr/>
        </p:nvPicPr>
        <p:blipFill>
          <a:blip r:embed="rId7"/>
          <a:stretch>
            <a:fillRect/>
          </a:stretch>
        </p:blipFill>
        <p:spPr>
          <a:xfrm rot="-4190863">
            <a:off x="4056063" y="1298575"/>
            <a:ext cx="676275" cy="674688"/>
          </a:xfrm>
          <a:prstGeom prst="rect">
            <a:avLst/>
          </a:prstGeom>
          <a:noFill/>
          <a:ln w="9525">
            <a:noFill/>
          </a:ln>
        </p:spPr>
      </p:pic>
      <p:sp>
        <p:nvSpPr>
          <p:cNvPr id="24" name="Text Box 13"/>
          <p:cNvSpPr txBox="1"/>
          <p:nvPr/>
        </p:nvSpPr>
        <p:spPr>
          <a:xfrm>
            <a:off x="3484245" y="2418715"/>
            <a:ext cx="4838700" cy="1066800"/>
          </a:xfrm>
          <a:prstGeom prst="rect">
            <a:avLst/>
          </a:prstGeom>
          <a:noFill/>
          <a:ln w="9525">
            <a:noFill/>
          </a:ln>
        </p:spPr>
        <p:txBody>
          <a:bodyPr wrap="square" lIns="91448" tIns="45724" rIns="91448" bIns="45724">
            <a:spAutoFit/>
          </a:bodyPr>
          <a:p>
            <a:pPr lvl="0" algn="ctr" eaLnBrk="1" hangingPunct="1"/>
            <a:r>
              <a:rPr lang="zh-CN" altLang="en-US" sz="3200">
                <a:solidFill>
                  <a:schemeClr val="tx1"/>
                </a:solidFill>
                <a:effectLst>
                  <a:outerShdw blurRad="38100" dist="19050" dir="2700000" algn="tl" rotWithShape="0">
                    <a:schemeClr val="dk1">
                      <a:alpha val="40000"/>
                    </a:schemeClr>
                  </a:outerShdw>
                </a:effectLst>
                <a:sym typeface="+mn-ea"/>
              </a:rPr>
              <a:t>第一章      </a:t>
            </a:r>
            <a:endParaRPr lang="zh-CN" altLang="en-US" sz="3200">
              <a:solidFill>
                <a:schemeClr val="tx1"/>
              </a:solidFill>
              <a:effectLst>
                <a:outerShdw blurRad="38100" dist="19050" dir="2700000" algn="tl" rotWithShape="0">
                  <a:schemeClr val="dk1">
                    <a:alpha val="40000"/>
                  </a:schemeClr>
                </a:outerShdw>
              </a:effectLst>
              <a:sym typeface="+mn-ea"/>
            </a:endParaRPr>
          </a:p>
          <a:p>
            <a:pPr lvl="0" algn="ctr" eaLnBrk="1" hangingPunct="1"/>
            <a:r>
              <a:rPr lang="zh-CN" altLang="en-US" sz="3200">
                <a:solidFill>
                  <a:schemeClr val="tx1"/>
                </a:solidFill>
                <a:effectLst>
                  <a:outerShdw blurRad="38100" dist="19050" dir="2700000" algn="tl" rotWithShape="0">
                    <a:schemeClr val="dk1">
                      <a:alpha val="40000"/>
                    </a:schemeClr>
                  </a:outerShdw>
                </a:effectLst>
                <a:sym typeface="+mn-ea"/>
              </a:rPr>
              <a:t>绪            论</a:t>
            </a:r>
            <a:endParaRPr lang="zh-CN" altLang="en-US" sz="3200" dirty="0">
              <a:solidFill>
                <a:schemeClr val="tx1"/>
              </a:solidFill>
              <a:effectLst>
                <a:outerShdw blurRad="38100" dist="19050" dir="2700000" algn="tl" rotWithShape="0">
                  <a:schemeClr val="dk1">
                    <a:alpha val="40000"/>
                  </a:schemeClr>
                </a:outerShdw>
              </a:effectLst>
              <a:latin typeface="汉仪行楷简"/>
              <a:ea typeface="汉仪行楷简"/>
              <a:sym typeface="+mn-ea"/>
            </a:endParaRPr>
          </a:p>
        </p:txBody>
      </p:sp>
      <p:pic>
        <p:nvPicPr>
          <p:cNvPr id="28" name="Picture 272" descr="28"/>
          <p:cNvPicPr>
            <a:picLocks noChangeAspect="1"/>
          </p:cNvPicPr>
          <p:nvPr/>
        </p:nvPicPr>
        <p:blipFill>
          <a:blip r:embed="rId8"/>
          <a:stretch>
            <a:fillRect/>
          </a:stretch>
        </p:blipFill>
        <p:spPr>
          <a:xfrm>
            <a:off x="1722438" y="1563688"/>
            <a:ext cx="1931987" cy="1476375"/>
          </a:xfrm>
          <a:prstGeom prst="rect">
            <a:avLst/>
          </a:prstGeom>
          <a:noFill/>
          <a:ln w="9525">
            <a:noFill/>
          </a:ln>
        </p:spPr>
      </p:pic>
      <p:pic>
        <p:nvPicPr>
          <p:cNvPr id="21" name="Picture 17" descr="C:\Users\Thinkpad\Desktop\新建文件夹 (3)\t_0000s_0001_图层-39.png"/>
          <p:cNvPicPr>
            <a:picLocks noChangeAspect="1"/>
          </p:cNvPicPr>
          <p:nvPr/>
        </p:nvPicPr>
        <p:blipFill>
          <a:blip r:embed="rId9"/>
          <a:stretch>
            <a:fillRect/>
          </a:stretch>
        </p:blipFill>
        <p:spPr>
          <a:xfrm>
            <a:off x="3567113" y="1395413"/>
            <a:ext cx="395287" cy="523875"/>
          </a:xfrm>
          <a:prstGeom prst="rect">
            <a:avLst/>
          </a:prstGeom>
          <a:noFill/>
          <a:ln w="9525">
            <a:noFill/>
          </a:ln>
        </p:spPr>
      </p:pic>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750"/>
                                        <p:tgtEl>
                                          <p:spTgt spid="10"/>
                                        </p:tgtEl>
                                      </p:cBhvr>
                                    </p:animEffect>
                                    <p:anim calcmode="lin" valueType="num">
                                      <p:cBhvr>
                                        <p:cTn id="8" dur="1750" fill="hold"/>
                                        <p:tgtEl>
                                          <p:spTgt spid="10"/>
                                        </p:tgtEl>
                                        <p:attrNameLst>
                                          <p:attrName>ppt_x</p:attrName>
                                        </p:attrNameLst>
                                      </p:cBhvr>
                                      <p:tavLst>
                                        <p:tav tm="0">
                                          <p:val>
                                            <p:strVal val="#ppt_x"/>
                                          </p:val>
                                        </p:tav>
                                        <p:tav tm="100000">
                                          <p:val>
                                            <p:strVal val="#ppt_x"/>
                                          </p:val>
                                        </p:tav>
                                      </p:tavLst>
                                    </p:anim>
                                    <p:anim calcmode="lin" valueType="num">
                                      <p:cBhvr>
                                        <p:cTn id="9" dur="175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2000"/>
                            </p:stCondLst>
                            <p:childTnLst>
                              <p:par>
                                <p:cTn id="11" presetID="22" presetClass="entr" presetSubtype="8"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left)">
                                      <p:cBhvr>
                                        <p:cTn id="13" dur="750"/>
                                        <p:tgtEl>
                                          <p:spTgt spid="22"/>
                                        </p:tgtEl>
                                      </p:cBhvr>
                                    </p:animEffect>
                                  </p:childTnLst>
                                </p:cTn>
                              </p:par>
                              <p:par>
                                <p:cTn id="14" presetID="22" presetClass="entr" presetSubtype="1" fill="hold" nodeType="withEffect">
                                  <p:stCondLst>
                                    <p:cond delay="500"/>
                                  </p:stCondLst>
                                  <p:childTnLst>
                                    <p:set>
                                      <p:cBhvr>
                                        <p:cTn id="15" dur="1" fill="hold">
                                          <p:stCondLst>
                                            <p:cond delay="0"/>
                                          </p:stCondLst>
                                        </p:cTn>
                                        <p:tgtEl>
                                          <p:spTgt spid="21"/>
                                        </p:tgtEl>
                                        <p:attrNameLst>
                                          <p:attrName>style.visibility</p:attrName>
                                        </p:attrNameLst>
                                      </p:cBhvr>
                                      <p:to>
                                        <p:strVal val="visible"/>
                                      </p:to>
                                    </p:set>
                                    <p:animEffect transition="in" filter="wipe(up)">
                                      <p:cBhvr>
                                        <p:cTn id="16" dur="1000"/>
                                        <p:tgtEl>
                                          <p:spTgt spid="21"/>
                                        </p:tgtEl>
                                      </p:cBhvr>
                                    </p:animEffect>
                                  </p:childTnLst>
                                </p:cTn>
                              </p:par>
                              <p:par>
                                <p:cTn id="17" presetID="22" presetClass="entr" presetSubtype="8" fill="hold" nodeType="withEffect">
                                  <p:stCondLst>
                                    <p:cond delay="100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1000"/>
                                        <p:tgtEl>
                                          <p:spTgt spid="12"/>
                                        </p:tgtEl>
                                      </p:cBhvr>
                                    </p:animEffect>
                                  </p:childTnLst>
                                </p:cTn>
                              </p:par>
                            </p:childTnLst>
                          </p:cTn>
                        </p:par>
                        <p:par>
                          <p:cTn id="20" fill="hold">
                            <p:stCondLst>
                              <p:cond delay="3000"/>
                            </p:stCondLst>
                            <p:childTnLst>
                              <p:par>
                                <p:cTn id="21" presetID="21" presetClass="entr" presetSubtype="2"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heel(2)">
                                      <p:cBhvr>
                                        <p:cTn id="23" dur="2000"/>
                                        <p:tgtEl>
                                          <p:spTgt spid="23"/>
                                        </p:tgtEl>
                                      </p:cBhvr>
                                    </p:animEffect>
                                  </p:childTnLst>
                                </p:cTn>
                              </p:par>
                            </p:childTnLst>
                          </p:cTn>
                        </p:par>
                        <p:par>
                          <p:cTn id="24" fill="hold">
                            <p:stCondLst>
                              <p:cond delay="5000"/>
                            </p:stCondLst>
                            <p:childTnLst>
                              <p:par>
                                <p:cTn id="25" presetID="22" presetClass="entr" presetSubtype="1"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up)">
                                      <p:cBhvr>
                                        <p:cTn id="27" dur="1000"/>
                                        <p:tgtEl>
                                          <p:spTgt spid="18"/>
                                        </p:tgtEl>
                                      </p:cBhvr>
                                    </p:animEffect>
                                  </p:childTnLst>
                                </p:cTn>
                              </p:par>
                            </p:childTnLst>
                          </p:cTn>
                        </p:par>
                        <p:par>
                          <p:cTn id="28" fill="hold">
                            <p:stCondLst>
                              <p:cond delay="6000"/>
                            </p:stCondLst>
                            <p:childTnLst>
                              <p:par>
                                <p:cTn id="29" presetID="22" presetClass="entr" presetSubtype="8"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left)">
                                      <p:cBhvr>
                                        <p:cTn id="31" dur="1000"/>
                                        <p:tgtEl>
                                          <p:spTgt spid="19"/>
                                        </p:tgtEl>
                                      </p:cBhvr>
                                    </p:animEffect>
                                  </p:childTnLst>
                                </p:cTn>
                              </p:par>
                            </p:childTnLst>
                          </p:cTn>
                        </p:par>
                        <p:par>
                          <p:cTn id="32" fill="hold">
                            <p:stCondLst>
                              <p:cond delay="7000"/>
                            </p:stCondLst>
                            <p:childTnLst>
                              <p:par>
                                <p:cTn id="33" presetID="22" presetClass="entr" presetSubtype="1"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up)">
                                      <p:cBhvr>
                                        <p:cTn id="35" dur="1000"/>
                                        <p:tgtEl>
                                          <p:spTgt spid="20"/>
                                        </p:tgtEl>
                                      </p:cBhvr>
                                    </p:animEffect>
                                  </p:childTnLst>
                                </p:cTn>
                              </p:par>
                            </p:childTnLst>
                          </p:cTn>
                        </p:par>
                        <p:par>
                          <p:cTn id="36" fill="hold">
                            <p:stCondLst>
                              <p:cond delay="8000"/>
                            </p:stCondLst>
                            <p:childTnLst>
                              <p:par>
                                <p:cTn id="37" presetID="10" presetClass="entr" presetSubtype="0" fill="hold"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childTnLst>
                                </p:cTn>
                              </p:par>
                              <p:par>
                                <p:cTn id="40" presetID="63" presetClass="path" presetSubtype="0" accel="50000" fill="hold" nodeType="withEffect">
                                  <p:stCondLst>
                                    <p:cond delay="0"/>
                                  </p:stCondLst>
                                  <p:childTnLst>
                                    <p:animMotion origin="layout" path="M -0.06945 0.00092 L 0.5467 0.00092 " pathEditMode="relative" rAng="0" ptsTypes="AA">
                                      <p:cBhvr>
                                        <p:cTn id="41" dur="2500" fill="hold"/>
                                        <p:tgtEl>
                                          <p:spTgt spid="28"/>
                                        </p:tgtEl>
                                        <p:attrNameLst>
                                          <p:attrName>ppt_x</p:attrName>
                                          <p:attrName>ppt_y</p:attrName>
                                        </p:attrNameLst>
                                      </p:cBhvr>
                                      <p:rCtr x="3079900" y="0"/>
                                    </p:animMotion>
                                  </p:childTnLst>
                                </p:cTn>
                              </p:par>
                              <p:par>
                                <p:cTn id="42" presetID="22" presetClass="entr" presetSubtype="8"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wipe(left)">
                                      <p:cBhvr>
                                        <p:cTn id="44" dur="3250"/>
                                        <p:tgtEl>
                                          <p:spTgt spid="24"/>
                                        </p:tgtEl>
                                      </p:cBhvr>
                                    </p:animEffect>
                                  </p:childTnLst>
                                </p:cTn>
                              </p:par>
                            </p:childTnLst>
                          </p:cTn>
                        </p:par>
                        <p:par>
                          <p:cTn id="45" fill="hold">
                            <p:stCondLst>
                              <p:cond delay="8500"/>
                            </p:stCondLst>
                            <p:childTnLst>
                              <p:par>
                                <p:cTn id="46" presetID="10" presetClass="exit" presetSubtype="0" fill="hold" nodeType="afterEffect">
                                  <p:stCondLst>
                                    <p:cond delay="0"/>
                                  </p:stCondLst>
                                  <p:childTnLst>
                                    <p:animEffect transition="out" filter="fade">
                                      <p:cBhvr>
                                        <p:cTn id="47" dur="1000"/>
                                        <p:tgtEl>
                                          <p:spTgt spid="28"/>
                                        </p:tgtEl>
                                      </p:cBhvr>
                                    </p:animEffect>
                                    <p:set>
                                      <p:cBhvr>
                                        <p:cTn id="48" dur="1" fill="hold">
                                          <p:stCondLst>
                                            <p:cond delay="999"/>
                                          </p:stCondLst>
                                        </p:cTn>
                                        <p:tgtEl>
                                          <p:spTgt spid="28"/>
                                        </p:tgtEl>
                                        <p:attrNameLst>
                                          <p:attrName>style.visibility</p:attrName>
                                        </p:attrNameLst>
                                      </p:cBhvr>
                                      <p:to>
                                        <p:strVal val="hidden"/>
                                      </p:to>
                                    </p:set>
                                  </p:childTnLst>
                                </p:cTn>
                              </p:par>
                            </p:childTnLst>
                          </p:cTn>
                        </p:par>
                        <p:par>
                          <p:cTn id="49" fill="hold">
                            <p:stCondLst>
                              <p:cond delay="9500"/>
                            </p:stCondLst>
                            <p:childTnLst>
                              <p:par>
                                <p:cTn id="50" presetID="22" presetClass="entr" presetSubtype="8" fill="hold" grpId="0" nodeType="afterEffect" nodePh="1">
                                  <p:stCondLst>
                                    <p:cond delay="0"/>
                                  </p:stCondLst>
                                  <p:endCondLst>
                                    <p:cond evt="begin" delay="0">
                                      <p:tn val="50"/>
                                    </p:cond>
                                  </p:endCondLst>
                                  <p:childTnLst>
                                    <p:set>
                                      <p:cBhvr>
                                        <p:cTn id="51" dur="1" fill="hold">
                                          <p:stCondLst>
                                            <p:cond delay="0"/>
                                          </p:stCondLst>
                                        </p:cTn>
                                        <p:tgtEl>
                                          <p:spTgt spid="9"/>
                                        </p:tgtEl>
                                        <p:attrNameLst>
                                          <p:attrName>style.visibility</p:attrName>
                                        </p:attrNameLst>
                                      </p:cBhvr>
                                      <p:to>
                                        <p:strVal val="visible"/>
                                      </p:to>
                                    </p:set>
                                    <p:animEffect transition="in" filter="wipe(left)">
                                      <p:cBhvr>
                                        <p:cTn id="5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28650" y="273844"/>
            <a:ext cx="7886700" cy="994172"/>
          </a:xfrm>
        </p:spPr>
        <p:txBody>
          <a:bodyPr/>
          <a:p>
            <a:r>
              <a:rPr lang="zh-CN" altLang="en-US" sz="1800" b="1"/>
              <a:t>1.3  家具结构设计的原则</a:t>
            </a:r>
            <a:endParaRPr lang="zh-CN" altLang="en-US" sz="1800" b="1"/>
          </a:p>
        </p:txBody>
      </p:sp>
      <p:sp>
        <p:nvSpPr>
          <p:cNvPr id="3" name="内容占位符 2"/>
          <p:cNvSpPr>
            <a:spLocks noGrp="1"/>
          </p:cNvSpPr>
          <p:nvPr>
            <p:ph idx="1"/>
          </p:nvPr>
        </p:nvSpPr>
        <p:spPr>
          <a:xfrm>
            <a:off x="520065" y="939959"/>
            <a:ext cx="7886700" cy="3263504"/>
          </a:xfrm>
        </p:spPr>
        <p:txBody>
          <a:bodyPr/>
          <a:p>
            <a:pPr marL="0" indent="0">
              <a:buNone/>
            </a:pPr>
            <a:r>
              <a:rPr lang="zh-CN" altLang="en-US" sz="2000"/>
              <a:t>1.3.1材料性原则</a:t>
            </a:r>
            <a:endParaRPr lang="zh-CN" altLang="en-US" sz="2000"/>
          </a:p>
          <a:p>
            <a:pPr marL="0" indent="0">
              <a:buNone/>
            </a:pPr>
            <a:r>
              <a:rPr lang="zh-CN" altLang="en-US" sz="2000"/>
              <a:t>1.3.2工艺性原则</a:t>
            </a:r>
            <a:endParaRPr lang="zh-CN" altLang="en-US" sz="2000"/>
          </a:p>
          <a:p>
            <a:pPr marL="0" indent="0">
              <a:buNone/>
            </a:pPr>
            <a:r>
              <a:rPr lang="zh-CN" altLang="en-US" sz="2000"/>
              <a:t>1.3.3稳定性原则</a:t>
            </a:r>
            <a:endParaRPr lang="zh-CN" altLang="en-US" sz="2000"/>
          </a:p>
          <a:p>
            <a:pPr marL="0" indent="0">
              <a:buNone/>
            </a:pPr>
            <a:r>
              <a:rPr lang="zh-CN" altLang="en-US" sz="2000"/>
              <a:t>1.3.4人体工学原则</a:t>
            </a:r>
            <a:endParaRPr lang="zh-CN" altLang="en-US" sz="2000"/>
          </a:p>
          <a:p>
            <a:pPr marL="0" indent="0">
              <a:buNone/>
            </a:pPr>
            <a:r>
              <a:rPr lang="zh-CN" altLang="en-US" sz="2000"/>
              <a:t>1.3.5装饰性原则</a:t>
            </a:r>
            <a:endParaRPr lang="zh-CN" altLang="en-US" sz="2000"/>
          </a:p>
          <a:p>
            <a:pPr marL="0" indent="0">
              <a:buNone/>
            </a:pPr>
            <a:r>
              <a:rPr lang="zh-CN" altLang="en-US" sz="2000"/>
              <a:t>1.3.6 经济性原则</a:t>
            </a:r>
            <a:endParaRPr lang="zh-CN" altLang="en-US" sz="2000"/>
          </a:p>
          <a:p>
            <a:pPr marL="0" indent="0">
              <a:buNone/>
            </a:pPr>
            <a:r>
              <a:rPr lang="zh-CN" altLang="en-US" sz="2000"/>
              <a:t>1.3.7  环保性原则</a:t>
            </a:r>
            <a:endParaRPr lang="zh-CN" altLang="en-US" sz="2000"/>
          </a:p>
        </p:txBody>
      </p:sp>
    </p:spTree>
  </p:cSld>
  <p:clrMapOvr>
    <a:masterClrMapping/>
  </p:clrMapOvr>
  <p:transition spd="med" advClick="0" advTm="0">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28650" y="273844"/>
            <a:ext cx="7886700" cy="994172"/>
          </a:xfrm>
        </p:spPr>
        <p:txBody>
          <a:bodyPr/>
          <a:p>
            <a:r>
              <a:rPr lang="zh-CN" altLang="en-US" sz="1800" b="1">
                <a:sym typeface="+mn-ea"/>
              </a:rPr>
              <a:t>1.3.1材料性原则</a:t>
            </a:r>
            <a:endParaRPr lang="zh-CN" altLang="en-US" sz="1800" b="1"/>
          </a:p>
        </p:txBody>
      </p:sp>
      <p:sp>
        <p:nvSpPr>
          <p:cNvPr id="3" name="内容占位符 2"/>
          <p:cNvSpPr>
            <a:spLocks noGrp="1"/>
          </p:cNvSpPr>
          <p:nvPr>
            <p:ph idx="1"/>
          </p:nvPr>
        </p:nvSpPr>
        <p:spPr>
          <a:xfrm>
            <a:off x="628650" y="1369219"/>
            <a:ext cx="7886700" cy="3263504"/>
          </a:xfrm>
        </p:spPr>
        <p:txBody>
          <a:bodyPr/>
          <a:p>
            <a:pPr marL="0" indent="0">
              <a:buNone/>
            </a:pPr>
            <a:r>
              <a:rPr lang="zh-CN" altLang="en-US" sz="2000"/>
              <a:t>实木家具</a:t>
            </a:r>
            <a:r>
              <a:rPr lang="en-US" altLang="zh-CN" sz="2000"/>
              <a:t>——</a:t>
            </a:r>
            <a:r>
              <a:rPr lang="zh-CN" altLang="en-US" sz="2000"/>
              <a:t>榫卯接合</a:t>
            </a:r>
            <a:endParaRPr lang="zh-CN" altLang="en-US" sz="2000"/>
          </a:p>
          <a:p>
            <a:pPr marL="0" indent="0">
              <a:buNone/>
            </a:pPr>
            <a:r>
              <a:rPr lang="zh-CN" altLang="en-US" sz="2000"/>
              <a:t>板式家具</a:t>
            </a:r>
            <a:r>
              <a:rPr lang="en-US" altLang="zh-CN" sz="2000"/>
              <a:t>——</a:t>
            </a:r>
            <a:r>
              <a:rPr lang="zh-CN" altLang="en-US" sz="2000"/>
              <a:t>连接件接合</a:t>
            </a:r>
            <a:endParaRPr lang="zh-CN" altLang="en-US" sz="2000"/>
          </a:p>
          <a:p>
            <a:pPr marL="0" indent="0">
              <a:buNone/>
            </a:pPr>
            <a:r>
              <a:rPr lang="zh-CN" altLang="en-US" sz="2000"/>
              <a:t>金属家具</a:t>
            </a:r>
            <a:r>
              <a:rPr lang="en-US" altLang="zh-CN" sz="2000"/>
              <a:t>——</a:t>
            </a:r>
            <a:r>
              <a:rPr lang="zh-CN" altLang="en-US" sz="2000"/>
              <a:t>焊接、铆接</a:t>
            </a:r>
            <a:endParaRPr lang="zh-CN" altLang="en-US" sz="2000"/>
          </a:p>
          <a:p>
            <a:pPr marL="0" indent="0">
              <a:buNone/>
            </a:pPr>
            <a:r>
              <a:rPr lang="zh-CN" altLang="en-US" sz="2000"/>
              <a:t>竹藤家具</a:t>
            </a:r>
            <a:r>
              <a:rPr lang="en-US" altLang="zh-CN" sz="2000"/>
              <a:t>——</a:t>
            </a:r>
            <a:r>
              <a:rPr lang="zh-CN" altLang="en-US" sz="2000"/>
              <a:t>纺织、捆绑</a:t>
            </a:r>
            <a:endParaRPr lang="zh-CN" altLang="en-US" sz="2000"/>
          </a:p>
          <a:p>
            <a:pPr marL="0" indent="0">
              <a:buNone/>
            </a:pPr>
            <a:r>
              <a:rPr lang="zh-CN" altLang="en-US" sz="2000"/>
              <a:t>塑料家具</a:t>
            </a:r>
            <a:r>
              <a:rPr lang="en-US" altLang="zh-CN" sz="2000"/>
              <a:t>——</a:t>
            </a:r>
            <a:r>
              <a:rPr lang="zh-CN" altLang="en-US" sz="2000"/>
              <a:t>浇铸、铆接</a:t>
            </a:r>
            <a:endParaRPr lang="zh-CN" altLang="en-US" sz="2000"/>
          </a:p>
          <a:p>
            <a:pPr marL="0" indent="0">
              <a:buNone/>
            </a:pPr>
            <a:r>
              <a:rPr lang="zh-CN" altLang="en-US" sz="2000"/>
              <a:t>玻璃家具</a:t>
            </a:r>
            <a:r>
              <a:rPr lang="en-US" altLang="zh-CN" sz="2000"/>
              <a:t>——</a:t>
            </a:r>
            <a:r>
              <a:rPr lang="zh-CN" altLang="en-US" sz="2000"/>
              <a:t>浇铸、铆接为主</a:t>
            </a:r>
            <a:endParaRPr lang="zh-CN" altLang="en-US" sz="2000"/>
          </a:p>
          <a:p>
            <a:pPr marL="0" indent="0">
              <a:buNone/>
            </a:pPr>
            <a:endParaRPr lang="zh-CN" altLang="en-US" sz="2000"/>
          </a:p>
          <a:p>
            <a:pPr marL="0" indent="0">
              <a:buNone/>
            </a:pPr>
            <a:r>
              <a:rPr lang="zh-CN" altLang="en-US" sz="2000"/>
              <a:t>根据家具材料，选择、确定接合方式，是结构设计的有效途径。</a:t>
            </a:r>
            <a:endParaRPr lang="zh-CN" altLang="en-US" sz="2000"/>
          </a:p>
        </p:txBody>
      </p:sp>
    </p:spTree>
  </p:cSld>
  <p:clrMapOvr>
    <a:masterClrMapping/>
  </p:clrMapOvr>
  <p:transition spd="med" advClick="0" advTm="0">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28650" y="273844"/>
            <a:ext cx="7886700" cy="994172"/>
          </a:xfrm>
        </p:spPr>
        <p:txBody>
          <a:bodyPr/>
          <a:p>
            <a:r>
              <a:rPr lang="zh-CN" altLang="en-US" sz="1800" b="1"/>
              <a:t>1.3.2工艺性原则</a:t>
            </a:r>
            <a:endParaRPr lang="zh-CN" altLang="en-US" sz="1800" b="1"/>
          </a:p>
        </p:txBody>
      </p:sp>
      <p:sp>
        <p:nvSpPr>
          <p:cNvPr id="3" name="内容占位符 2"/>
          <p:cNvSpPr>
            <a:spLocks noGrp="1"/>
          </p:cNvSpPr>
          <p:nvPr>
            <p:ph idx="1"/>
          </p:nvPr>
        </p:nvSpPr>
        <p:spPr>
          <a:xfrm>
            <a:off x="628650" y="1611630"/>
            <a:ext cx="1132046" cy="370046"/>
          </a:xfrm>
        </p:spPr>
        <p:txBody>
          <a:bodyPr>
            <a:normAutofit fontScale="50000"/>
          </a:bodyPr>
          <a:p>
            <a:pPr marL="0" indent="0">
              <a:buNone/>
            </a:pPr>
            <a:r>
              <a:rPr lang="zh-CN" altLang="en-US"/>
              <a:t>工艺性</a:t>
            </a:r>
            <a:endParaRPr lang="en-US" altLang="zh-CN"/>
          </a:p>
        </p:txBody>
      </p:sp>
      <p:sp>
        <p:nvSpPr>
          <p:cNvPr id="2050" name=" 2050"/>
          <p:cNvSpPr/>
          <p:nvPr/>
        </p:nvSpPr>
        <p:spPr bwMode="auto">
          <a:xfrm flipH="1">
            <a:off x="1634966" y="1504950"/>
            <a:ext cx="125730" cy="582930"/>
          </a:xfrm>
          <a:custGeom>
            <a:avLst/>
            <a:gdLst>
              <a:gd name="T0" fmla="*/ 2147483646 w 41"/>
              <a:gd name="T1" fmla="*/ 2147483646 h 281"/>
              <a:gd name="T2" fmla="*/ 2147483646 w 41"/>
              <a:gd name="T3" fmla="*/ 2147483646 h 281"/>
              <a:gd name="T4" fmla="*/ 0 w 41"/>
              <a:gd name="T5" fmla="*/ 0 h 281"/>
              <a:gd name="T6" fmla="*/ 2147483646 w 41"/>
              <a:gd name="T7" fmla="*/ 2147483646 h 281"/>
              <a:gd name="T8" fmla="*/ 2147483646 w 41"/>
              <a:gd name="T9" fmla="*/ 2147483646 h 281"/>
              <a:gd name="T10" fmla="*/ 2147483646 w 41"/>
              <a:gd name="T11" fmla="*/ 2147483646 h 281"/>
              <a:gd name="T12" fmla="*/ 2147483646 w 41"/>
              <a:gd name="T13" fmla="*/ 2147483646 h 281"/>
              <a:gd name="T14" fmla="*/ 2147483646 w 41"/>
              <a:gd name="T15" fmla="*/ 2147483646 h 281"/>
              <a:gd name="T16" fmla="*/ 2147483646 w 41"/>
              <a:gd name="T17" fmla="*/ 2147483646 h 281"/>
              <a:gd name="T18" fmla="*/ 2147483646 w 41"/>
              <a:gd name="T19" fmla="*/ 2147483646 h 281"/>
              <a:gd name="T20" fmla="*/ 2147483646 w 41"/>
              <a:gd name="T21" fmla="*/ 2147483646 h 281"/>
              <a:gd name="T22" fmla="*/ 2147483646 w 41"/>
              <a:gd name="T23" fmla="*/ 2147483646 h 281"/>
              <a:gd name="T24" fmla="*/ 2147483646 w 41"/>
              <a:gd name="T25" fmla="*/ 2147483646 h 281"/>
              <a:gd name="T26" fmla="*/ 0 w 41"/>
              <a:gd name="T27" fmla="*/ 2147483646 h 281"/>
              <a:gd name="T28" fmla="*/ 2147483646 w 41"/>
              <a:gd name="T29" fmla="*/ 2147483646 h 281"/>
              <a:gd name="T30" fmla="*/ 2147483646 w 41"/>
              <a:gd name="T31" fmla="*/ 2147483646 h 281"/>
              <a:gd name="T32" fmla="*/ 2147483646 w 41"/>
              <a:gd name="T33" fmla="*/ 2147483646 h 281"/>
              <a:gd name="T34" fmla="*/ 2147483646 w 41"/>
              <a:gd name="T35" fmla="*/ 2147483646 h 281"/>
              <a:gd name="T36" fmla="*/ 2147483646 w 41"/>
              <a:gd name="T37" fmla="*/ 2147483646 h 281"/>
              <a:gd name="T38" fmla="*/ 2147483646 w 41"/>
              <a:gd name="T39" fmla="*/ 2147483646 h 281"/>
              <a:gd name="T40" fmla="*/ 2147483646 w 41"/>
              <a:gd name="T41" fmla="*/ 2147483646 h 281"/>
              <a:gd name="T42" fmla="*/ 2147483646 w 41"/>
              <a:gd name="T43" fmla="*/ 2147483646 h 2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50"/>
          </a:p>
        </p:txBody>
      </p:sp>
      <p:sp>
        <p:nvSpPr>
          <p:cNvPr id="102" name="文本框 101"/>
          <p:cNvSpPr txBox="1"/>
          <p:nvPr/>
        </p:nvSpPr>
        <p:spPr>
          <a:xfrm>
            <a:off x="1958340" y="1405890"/>
            <a:ext cx="3810000" cy="320040"/>
          </a:xfrm>
          <a:prstGeom prst="rect">
            <a:avLst/>
          </a:prstGeom>
          <a:noFill/>
          <a:ln w="9525">
            <a:noFill/>
          </a:ln>
        </p:spPr>
        <p:txBody>
          <a:bodyPr>
            <a:spAutoFit/>
          </a:bodyPr>
          <a:p>
            <a:pPr marL="0" indent="0" algn="l"/>
            <a:r>
              <a:rPr lang="zh-CN" altLang="en-US" sz="1500" b="0" u="none">
                <a:latin typeface="宋体" panose="02010600030101010101" pitchFamily="2" charset="-122"/>
                <a:ea typeface="宋体" panose="02010600030101010101" pitchFamily="2" charset="-122"/>
                <a:cs typeface="宋体" panose="02010600030101010101" pitchFamily="2" charset="-122"/>
              </a:rPr>
              <a:t>材料本身的加工工艺性</a:t>
            </a:r>
            <a:endParaRPr lang="zh-CN" altLang="en-US" sz="1500"/>
          </a:p>
        </p:txBody>
      </p:sp>
      <p:sp>
        <p:nvSpPr>
          <p:cNvPr id="4" name="文本框 3"/>
          <p:cNvSpPr txBox="1"/>
          <p:nvPr/>
        </p:nvSpPr>
        <p:spPr>
          <a:xfrm>
            <a:off x="1935480" y="1924526"/>
            <a:ext cx="3810000" cy="320040"/>
          </a:xfrm>
          <a:prstGeom prst="rect">
            <a:avLst/>
          </a:prstGeom>
          <a:noFill/>
          <a:ln w="9525">
            <a:noFill/>
          </a:ln>
        </p:spPr>
        <p:txBody>
          <a:bodyPr>
            <a:spAutoFit/>
          </a:bodyPr>
          <a:p>
            <a:pPr marL="0" indent="0" algn="l"/>
            <a:r>
              <a:rPr lang="zh-CN" altLang="en-US" sz="1500" b="0" u="none">
                <a:latin typeface="宋体" panose="02010600030101010101" pitchFamily="2" charset="-122"/>
                <a:ea typeface="宋体" panose="02010600030101010101" pitchFamily="2" charset="-122"/>
                <a:cs typeface="宋体" panose="02010600030101010101" pitchFamily="2" charset="-122"/>
              </a:rPr>
              <a:t>零件及部件外形的加工工艺性</a:t>
            </a:r>
            <a:endParaRPr lang="zh-CN" altLang="en-US" sz="1500"/>
          </a:p>
        </p:txBody>
      </p:sp>
      <p:sp>
        <p:nvSpPr>
          <p:cNvPr id="5" name="文本框 4"/>
          <p:cNvSpPr txBox="1"/>
          <p:nvPr/>
        </p:nvSpPr>
        <p:spPr>
          <a:xfrm>
            <a:off x="745331" y="3074670"/>
            <a:ext cx="7653814" cy="548640"/>
          </a:xfrm>
          <a:prstGeom prst="rect">
            <a:avLst/>
          </a:prstGeom>
          <a:noFill/>
          <a:ln w="9525">
            <a:noFill/>
          </a:ln>
        </p:spPr>
        <p:txBody>
          <a:bodyPr wrap="square">
            <a:spAutoFit/>
          </a:bodyPr>
          <a:p>
            <a:pPr marL="0" indent="0" algn="l"/>
            <a:r>
              <a:rPr lang="zh-CN" altLang="en-US" sz="1500" b="0" u="none">
                <a:latin typeface="宋体" panose="02010600030101010101" pitchFamily="2" charset="-122"/>
                <a:ea typeface="宋体" panose="02010600030101010101" pitchFamily="2" charset="-122"/>
                <a:cs typeface="宋体" panose="02010600030101010101" pitchFamily="2" charset="-122"/>
              </a:rPr>
              <a:t>零部件的生产不仅是形的加工，更重要的是接口的加工。</a:t>
            </a:r>
            <a:endParaRPr lang="zh-CN" altLang="en-US" sz="1500" b="0" u="none">
              <a:latin typeface="宋体" panose="02010600030101010101" pitchFamily="2" charset="-122"/>
              <a:ea typeface="宋体" panose="02010600030101010101" pitchFamily="2" charset="-122"/>
              <a:cs typeface="宋体" panose="02010600030101010101" pitchFamily="2" charset="-122"/>
            </a:endParaRPr>
          </a:p>
          <a:p>
            <a:pPr marL="0" indent="0" algn="l"/>
            <a:r>
              <a:rPr lang="zh-CN" altLang="en-US" sz="1500"/>
              <a:t>在进行产品的结构设计时，应根据产品的风格、档次和企业的生产条件合理确定接合方式。</a:t>
            </a:r>
            <a:endParaRPr lang="zh-CN" altLang="en-US" sz="1500"/>
          </a:p>
        </p:txBody>
      </p:sp>
    </p:spTree>
  </p:cSld>
  <p:clrMapOvr>
    <a:masterClrMapping/>
  </p:clrMapOvr>
  <p:transition spd="med" advClick="0" advTm="0">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28650" y="273844"/>
            <a:ext cx="7886700" cy="994172"/>
          </a:xfrm>
        </p:spPr>
        <p:txBody>
          <a:bodyPr/>
          <a:p>
            <a:r>
              <a:rPr lang="zh-CN" altLang="en-US" sz="1800" b="1"/>
              <a:t>1.3.3稳定性原则</a:t>
            </a:r>
            <a:endParaRPr lang="zh-CN" altLang="en-US" sz="1800" b="1"/>
          </a:p>
        </p:txBody>
      </p:sp>
      <p:sp>
        <p:nvSpPr>
          <p:cNvPr id="3" name="内容占位符 2"/>
          <p:cNvSpPr>
            <a:spLocks noGrp="1"/>
          </p:cNvSpPr>
          <p:nvPr>
            <p:ph idx="1"/>
          </p:nvPr>
        </p:nvSpPr>
        <p:spPr>
          <a:xfrm>
            <a:off x="628650" y="1369219"/>
            <a:ext cx="7886700" cy="1046798"/>
          </a:xfrm>
        </p:spPr>
        <p:txBody>
          <a:bodyPr/>
          <a:p>
            <a:pPr marL="0" indent="0">
              <a:buNone/>
            </a:pPr>
            <a:r>
              <a:rPr lang="en-US" altLang="zh-CN" sz="2400"/>
              <a:t>    </a:t>
            </a:r>
            <a:r>
              <a:rPr lang="zh-CN" altLang="en-US" sz="2400"/>
              <a:t>家具结构设计的主要任务就是要根据产品的受力特征，运用力学原理，合理构建产品的支撑体系，保证产品的正常使用。</a:t>
            </a:r>
            <a:endParaRPr lang="zh-CN" altLang="en-US" sz="2400"/>
          </a:p>
        </p:txBody>
      </p:sp>
      <p:sp>
        <p:nvSpPr>
          <p:cNvPr id="102" name="文本框 101"/>
          <p:cNvSpPr txBox="1"/>
          <p:nvPr/>
        </p:nvSpPr>
        <p:spPr>
          <a:xfrm>
            <a:off x="628650" y="3049270"/>
            <a:ext cx="3810000" cy="365760"/>
          </a:xfrm>
          <a:prstGeom prst="rect">
            <a:avLst/>
          </a:prstGeom>
          <a:noFill/>
          <a:ln w="9525">
            <a:noFill/>
          </a:ln>
        </p:spPr>
        <p:txBody>
          <a:bodyPr>
            <a:spAutoFit/>
          </a:bodyPr>
          <a:p>
            <a:pPr marL="0" indent="0" algn="l"/>
            <a:r>
              <a:rPr lang="en-US" altLang="zh-CN" b="1" u="none">
                <a:latin typeface="宋体" panose="02010600030101010101" pitchFamily="2" charset="-122"/>
                <a:ea typeface="宋体" panose="02010600030101010101" pitchFamily="2" charset="-122"/>
                <a:cs typeface="宋体" panose="02010600030101010101" pitchFamily="2" charset="-122"/>
              </a:rPr>
              <a:t>1.3.4</a:t>
            </a:r>
            <a:r>
              <a:rPr lang="zh-CN" altLang="en-US" b="1" u="none">
                <a:latin typeface="宋体" panose="02010600030101010101" pitchFamily="2" charset="-122"/>
                <a:ea typeface="宋体" panose="02010600030101010101" pitchFamily="2" charset="-122"/>
                <a:cs typeface="宋体" panose="02010600030101010101" pitchFamily="2" charset="-122"/>
              </a:rPr>
              <a:t>人体工学原则</a:t>
            </a:r>
            <a:endParaRPr lang="zh-CN" altLang="en-US" b="1"/>
          </a:p>
        </p:txBody>
      </p:sp>
      <p:sp>
        <p:nvSpPr>
          <p:cNvPr id="4" name="文本框 3"/>
          <p:cNvSpPr txBox="1"/>
          <p:nvPr/>
        </p:nvSpPr>
        <p:spPr>
          <a:xfrm>
            <a:off x="628650" y="3474720"/>
            <a:ext cx="7886700" cy="914400"/>
          </a:xfrm>
          <a:prstGeom prst="rect">
            <a:avLst/>
          </a:prstGeom>
          <a:noFill/>
          <a:ln w="9525">
            <a:noFill/>
          </a:ln>
        </p:spPr>
        <p:txBody>
          <a:bodyPr wrap="square">
            <a:spAutoFit/>
          </a:bodyPr>
          <a:p>
            <a:pPr marL="0" indent="0" algn="l"/>
            <a:r>
              <a:rPr lang="en-US" altLang="zh-CN" b="0" u="none">
                <a:latin typeface="宋体" panose="02010600030101010101" pitchFamily="2" charset="-122"/>
                <a:ea typeface="宋体" panose="02010600030101010101" pitchFamily="2" charset="-122"/>
                <a:cs typeface="宋体" panose="02010600030101010101" pitchFamily="2" charset="-122"/>
              </a:rPr>
              <a:t>    </a:t>
            </a:r>
            <a:r>
              <a:rPr lang="zh-CN" altLang="en-US" b="0" u="none">
                <a:latin typeface="宋体" panose="02010600030101010101" pitchFamily="2" charset="-122"/>
                <a:ea typeface="宋体" panose="02010600030101010101" pitchFamily="2" charset="-122"/>
                <a:cs typeface="宋体" panose="02010600030101010101" pitchFamily="2" charset="-122"/>
              </a:rPr>
              <a:t>家具结构设计必须符合人体工学原则，根据人体尺寸、人体动作尺寸、人的各种生理特征来确定家具的尺度、色彩、光泽、软硬度等，最终使人和家具之间处于一种最佳的和谐状。</a:t>
            </a:r>
            <a:endParaRPr lang="zh-CN" altLang="en-US"/>
          </a:p>
        </p:txBody>
      </p:sp>
    </p:spTree>
  </p:cSld>
  <p:clrMapOvr>
    <a:masterClrMapping/>
  </p:clrMapOvr>
  <p:transition spd="med" advClick="0" advTm="0">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28650" y="273844"/>
            <a:ext cx="7886700" cy="994172"/>
          </a:xfrm>
        </p:spPr>
        <p:txBody>
          <a:bodyPr/>
          <a:p>
            <a:r>
              <a:rPr lang="zh-CN" altLang="en-US" sz="1800" b="1"/>
              <a:t>1.3.5装饰性原则</a:t>
            </a:r>
            <a:endParaRPr lang="zh-CN" altLang="en-US" sz="1800" b="1"/>
          </a:p>
        </p:txBody>
      </p:sp>
      <p:sp>
        <p:nvSpPr>
          <p:cNvPr id="3" name="内容占位符 2"/>
          <p:cNvSpPr>
            <a:spLocks noGrp="1"/>
          </p:cNvSpPr>
          <p:nvPr>
            <p:ph idx="1"/>
          </p:nvPr>
        </p:nvSpPr>
        <p:spPr>
          <a:xfrm>
            <a:off x="628650" y="1369219"/>
            <a:ext cx="7886700" cy="1194911"/>
          </a:xfrm>
        </p:spPr>
        <p:txBody>
          <a:bodyPr/>
          <a:p>
            <a:pPr marL="0" indent="0">
              <a:buNone/>
            </a:pPr>
            <a:r>
              <a:rPr lang="zh-CN" altLang="en-US" sz="1800"/>
              <a:t>家具产品的外观设计必须符合形式美的一般规律。</a:t>
            </a:r>
            <a:endParaRPr lang="zh-CN" altLang="en-US" sz="1800"/>
          </a:p>
          <a:p>
            <a:pPr marL="0" indent="0">
              <a:buNone/>
            </a:pPr>
            <a:r>
              <a:rPr lang="zh-CN" altLang="en-US" sz="1800"/>
              <a:t>以不同的线面组合，产生符合几何规律的形体、合理的材料质感、与环境相适宜的色彩，使家具产品在造型上符合艺术造型的美学规律和形式美法则。</a:t>
            </a:r>
            <a:endParaRPr lang="zh-CN" altLang="en-US" sz="1800"/>
          </a:p>
        </p:txBody>
      </p:sp>
      <p:sp>
        <p:nvSpPr>
          <p:cNvPr id="102" name="文本框 101"/>
          <p:cNvSpPr txBox="1"/>
          <p:nvPr/>
        </p:nvSpPr>
        <p:spPr>
          <a:xfrm>
            <a:off x="628650" y="2823210"/>
            <a:ext cx="3810000" cy="365760"/>
          </a:xfrm>
          <a:prstGeom prst="rect">
            <a:avLst/>
          </a:prstGeom>
          <a:noFill/>
          <a:ln w="9525">
            <a:noFill/>
          </a:ln>
        </p:spPr>
        <p:txBody>
          <a:bodyPr>
            <a:spAutoFit/>
          </a:bodyPr>
          <a:p>
            <a:pPr marL="0" indent="0" algn="l"/>
            <a:r>
              <a:rPr lang="en-US" altLang="zh-CN" b="1" u="none">
                <a:latin typeface="宋体" panose="02010600030101010101" pitchFamily="2" charset="-122"/>
                <a:ea typeface="宋体" panose="02010600030101010101" pitchFamily="2" charset="-122"/>
                <a:cs typeface="宋体" panose="02010600030101010101" pitchFamily="2" charset="-122"/>
              </a:rPr>
              <a:t>1.3.6 </a:t>
            </a:r>
            <a:r>
              <a:rPr lang="zh-CN" altLang="en-US" b="1" u="none">
                <a:latin typeface="宋体" panose="02010600030101010101" pitchFamily="2" charset="-122"/>
                <a:ea typeface="宋体" panose="02010600030101010101" pitchFamily="2" charset="-122"/>
                <a:cs typeface="宋体" panose="02010600030101010101" pitchFamily="2" charset="-122"/>
              </a:rPr>
              <a:t>经济性原则</a:t>
            </a:r>
            <a:endParaRPr lang="zh-CN" altLang="en-US" b="1"/>
          </a:p>
        </p:txBody>
      </p:sp>
      <p:sp>
        <p:nvSpPr>
          <p:cNvPr id="4" name="文本框 3"/>
          <p:cNvSpPr txBox="1"/>
          <p:nvPr/>
        </p:nvSpPr>
        <p:spPr>
          <a:xfrm>
            <a:off x="628650" y="3417570"/>
            <a:ext cx="7886700" cy="1463040"/>
          </a:xfrm>
          <a:prstGeom prst="rect">
            <a:avLst/>
          </a:prstGeom>
          <a:noFill/>
          <a:ln w="9525">
            <a:noFill/>
          </a:ln>
        </p:spPr>
        <p:txBody>
          <a:bodyPr wrap="square">
            <a:spAutoFit/>
          </a:bodyPr>
          <a:p>
            <a:pPr marL="0" indent="0" algn="l"/>
            <a:r>
              <a:rPr lang="en-US" altLang="zh-CN" b="0" u="none">
                <a:latin typeface="宋体" panose="02010600030101010101" pitchFamily="2" charset="-122"/>
                <a:ea typeface="宋体" panose="02010600030101010101" pitchFamily="2" charset="-122"/>
                <a:cs typeface="宋体" panose="02010600030101010101" pitchFamily="2" charset="-122"/>
              </a:rPr>
              <a:t>1.</a:t>
            </a:r>
            <a:r>
              <a:rPr lang="zh-CN" altLang="en-US" b="0" u="none">
                <a:latin typeface="宋体" panose="02010600030101010101" pitchFamily="2" charset="-122"/>
                <a:ea typeface="宋体" panose="02010600030101010101" pitchFamily="2" charset="-122"/>
                <a:cs typeface="宋体" panose="02010600030101010101" pitchFamily="2" charset="-122"/>
              </a:rPr>
              <a:t>体现一定的经济性原则，以适应人们不同的消费水平。</a:t>
            </a:r>
            <a:endParaRPr lang="zh-CN" altLang="en-US" b="0" u="none">
              <a:latin typeface="宋体" panose="02010600030101010101" pitchFamily="2" charset="-122"/>
              <a:ea typeface="宋体" panose="02010600030101010101" pitchFamily="2" charset="-122"/>
              <a:cs typeface="宋体" panose="02010600030101010101" pitchFamily="2" charset="-122"/>
            </a:endParaRPr>
          </a:p>
          <a:p>
            <a:pPr marL="0" indent="0" algn="l"/>
            <a:r>
              <a:rPr lang="en-US" altLang="zh-CN"/>
              <a:t>2.尽量达到高产低耗，取得相应的经济效益。</a:t>
            </a:r>
            <a:endParaRPr lang="en-US" altLang="zh-CN"/>
          </a:p>
          <a:p>
            <a:pPr marL="0" indent="0" algn="l"/>
            <a:r>
              <a:rPr lang="en-US" altLang="zh-CN"/>
              <a:t>3.便于机械化生产外，合理用料</a:t>
            </a:r>
            <a:r>
              <a:rPr lang="zh-CN" altLang="en-US"/>
              <a:t>。</a:t>
            </a:r>
            <a:endParaRPr lang="zh-CN" altLang="en-US"/>
          </a:p>
          <a:p>
            <a:pPr marL="0" indent="0" algn="l"/>
            <a:r>
              <a:rPr lang="zh-CN" altLang="en-US"/>
              <a:t>用最优化最简洁的结构体现造型，使产品在同等美学功能上实现商业价值的最大化。</a:t>
            </a:r>
            <a:endParaRPr lang="zh-CN" altLang="en-US"/>
          </a:p>
        </p:txBody>
      </p:sp>
    </p:spTree>
  </p:cSld>
  <p:clrMapOvr>
    <a:masterClrMapping/>
  </p:clrMapOvr>
  <p:transition spd="med" advClick="0" advTm="0">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28650" y="273844"/>
            <a:ext cx="7886700" cy="994172"/>
          </a:xfrm>
        </p:spPr>
        <p:txBody>
          <a:bodyPr/>
          <a:p>
            <a:r>
              <a:rPr lang="zh-CN" altLang="en-US" sz="1800" b="1"/>
              <a:t>1.3.7  环保性原则</a:t>
            </a:r>
            <a:endParaRPr lang="zh-CN" altLang="en-US" sz="1800" b="1"/>
          </a:p>
        </p:txBody>
      </p:sp>
      <p:sp>
        <p:nvSpPr>
          <p:cNvPr id="3" name="内容占位符 2"/>
          <p:cNvSpPr>
            <a:spLocks noGrp="1"/>
          </p:cNvSpPr>
          <p:nvPr>
            <p:ph idx="1"/>
          </p:nvPr>
        </p:nvSpPr>
        <p:spPr>
          <a:xfrm>
            <a:off x="628650" y="1369219"/>
            <a:ext cx="7886700" cy="1081088"/>
          </a:xfrm>
        </p:spPr>
        <p:txBody>
          <a:bodyPr/>
          <a:p>
            <a:pPr marL="0" indent="0">
              <a:buNone/>
            </a:pPr>
            <a:r>
              <a:rPr lang="en-US" altLang="zh-CN" sz="2400"/>
              <a:t>1.</a:t>
            </a:r>
            <a:r>
              <a:rPr lang="zh-CN" altLang="en-US" sz="2400"/>
              <a:t>家具产品本身对环境无影响；</a:t>
            </a:r>
            <a:endParaRPr lang="zh-CN" altLang="en-US" sz="2400"/>
          </a:p>
          <a:p>
            <a:pPr marL="0" indent="0">
              <a:buNone/>
            </a:pPr>
            <a:r>
              <a:rPr lang="en-US" altLang="zh-CN" sz="2400"/>
              <a:t>2.</a:t>
            </a:r>
            <a:r>
              <a:rPr lang="zh-CN" altLang="en-US" sz="2400"/>
              <a:t>考虑资源的持续利用。</a:t>
            </a:r>
            <a:endParaRPr lang="zh-CN" altLang="en-US" sz="2400"/>
          </a:p>
        </p:txBody>
      </p:sp>
    </p:spTree>
  </p:cSld>
  <p:clrMapOvr>
    <a:masterClrMapping/>
  </p:clrMapOvr>
  <p:transition spd="med" advClick="0" advTm="0">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28650" y="79534"/>
            <a:ext cx="7886700" cy="994172"/>
          </a:xfrm>
        </p:spPr>
        <p:txBody>
          <a:bodyPr/>
          <a:p>
            <a:r>
              <a:rPr lang="zh-CN" altLang="en-US" sz="1800" b="1"/>
              <a:t>1.4  家具结构设计的程序</a:t>
            </a:r>
            <a:endParaRPr lang="zh-CN" altLang="en-US" sz="1800" b="1"/>
          </a:p>
        </p:txBody>
      </p:sp>
      <p:sp>
        <p:nvSpPr>
          <p:cNvPr id="3" name="内容占位符 2"/>
          <p:cNvSpPr>
            <a:spLocks noGrp="1"/>
          </p:cNvSpPr>
          <p:nvPr>
            <p:ph idx="1"/>
          </p:nvPr>
        </p:nvSpPr>
        <p:spPr>
          <a:xfrm>
            <a:off x="628650" y="923449"/>
            <a:ext cx="7886700" cy="578168"/>
          </a:xfrm>
        </p:spPr>
        <p:txBody>
          <a:bodyPr/>
          <a:p>
            <a:pPr marL="0" indent="0">
              <a:buNone/>
            </a:pPr>
            <a:r>
              <a:rPr lang="zh-CN" altLang="en-US" sz="2000"/>
              <a:t>设计程序是指对产品设计工作步骤、顺序和内容的规定。</a:t>
            </a:r>
            <a:endParaRPr lang="zh-CN" altLang="en-US" sz="2000"/>
          </a:p>
          <a:p>
            <a:pPr marL="0" indent="0">
              <a:buNone/>
            </a:pPr>
            <a:endParaRPr lang="zh-CN" altLang="en-US"/>
          </a:p>
        </p:txBody>
      </p:sp>
      <p:pic>
        <p:nvPicPr>
          <p:cNvPr id="5" name="图片 4" descr="图1-1家具产品设计开发流程"/>
          <p:cNvPicPr>
            <a:picLocks noChangeAspect="1"/>
          </p:cNvPicPr>
          <p:nvPr/>
        </p:nvPicPr>
        <p:blipFill>
          <a:blip r:embed="rId1"/>
          <a:srcRect l="14396" t="14677" r="20583" b="17927"/>
          <a:stretch>
            <a:fillRect/>
          </a:stretch>
        </p:blipFill>
        <p:spPr>
          <a:xfrm>
            <a:off x="1724660" y="1320800"/>
            <a:ext cx="5392420" cy="3726180"/>
          </a:xfrm>
          <a:prstGeom prst="rect">
            <a:avLst/>
          </a:prstGeom>
        </p:spPr>
      </p:pic>
    </p:spTree>
  </p:cSld>
  <p:clrMapOvr>
    <a:masterClrMapping/>
  </p:clrMapOvr>
  <p:transition spd="med" advClick="0" advTm="0">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28650" y="273844"/>
            <a:ext cx="7886700" cy="994172"/>
          </a:xfrm>
        </p:spPr>
        <p:txBody>
          <a:bodyPr/>
          <a:p>
            <a:r>
              <a:rPr lang="zh-CN" altLang="en-US" sz="1800" b="1"/>
              <a:t>1．市场调查与设计策划</a:t>
            </a:r>
            <a:endParaRPr lang="zh-CN" altLang="en-US" sz="1800" b="1"/>
          </a:p>
        </p:txBody>
      </p:sp>
      <p:sp>
        <p:nvSpPr>
          <p:cNvPr id="3" name="内容占位符 2"/>
          <p:cNvSpPr>
            <a:spLocks noGrp="1"/>
          </p:cNvSpPr>
          <p:nvPr>
            <p:ph idx="1"/>
          </p:nvPr>
        </p:nvSpPr>
        <p:spPr>
          <a:xfrm>
            <a:off x="628650" y="1645285"/>
            <a:ext cx="7886700" cy="2987040"/>
          </a:xfrm>
        </p:spPr>
        <p:txBody>
          <a:bodyPr/>
          <a:p>
            <a:pPr marL="0" indent="0">
              <a:buNone/>
            </a:pPr>
            <a:r>
              <a:rPr lang="zh-CN" altLang="en-US" sz="2000"/>
              <a:t>市场调查</a:t>
            </a:r>
            <a:r>
              <a:rPr lang="en-US" altLang="zh-CN" sz="2000"/>
              <a:t>——</a:t>
            </a:r>
            <a:r>
              <a:rPr lang="zh-CN" altLang="en-US" sz="2000"/>
              <a:t>进行信息的搜集与整理，在此基础上进行纵向与横向的对比，对市场与信息进行准确的分析与定位。</a:t>
            </a:r>
            <a:endParaRPr lang="zh-CN" altLang="en-US" sz="2000"/>
          </a:p>
          <a:p>
            <a:pPr marL="0" indent="0">
              <a:buNone/>
            </a:pPr>
            <a:endParaRPr lang="zh-CN" altLang="en-US" sz="2000"/>
          </a:p>
          <a:p>
            <a:pPr marL="0" indent="0">
              <a:buNone/>
            </a:pPr>
            <a:r>
              <a:rPr lang="zh-CN" altLang="en-US" sz="2000"/>
              <a:t>设计策划</a:t>
            </a:r>
            <a:r>
              <a:rPr lang="en-US" altLang="zh-CN" sz="2000"/>
              <a:t>——</a:t>
            </a:r>
            <a:r>
              <a:rPr lang="zh-CN" altLang="en-US" sz="2000"/>
              <a:t>在市场调查的基础上，通过需求分析和市场预测，确立设计目标。</a:t>
            </a:r>
            <a:endParaRPr lang="zh-CN" altLang="en-US" sz="2000"/>
          </a:p>
        </p:txBody>
      </p:sp>
    </p:spTree>
  </p:cSld>
  <p:clrMapOvr>
    <a:masterClrMapping/>
  </p:clrMapOvr>
  <p:transition spd="med" advClick="0" advTm="0">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28650" y="273844"/>
            <a:ext cx="7886700" cy="994172"/>
          </a:xfrm>
        </p:spPr>
        <p:txBody>
          <a:bodyPr/>
          <a:p>
            <a:r>
              <a:rPr lang="zh-CN" altLang="en-US" sz="1800" b="1"/>
              <a:t>2．设计定位与设计创意</a:t>
            </a:r>
            <a:endParaRPr lang="zh-CN" altLang="en-US" sz="1800" b="1"/>
          </a:p>
        </p:txBody>
      </p:sp>
      <p:sp>
        <p:nvSpPr>
          <p:cNvPr id="3" name="内容占位符 2"/>
          <p:cNvSpPr>
            <a:spLocks noGrp="1"/>
          </p:cNvSpPr>
          <p:nvPr>
            <p:ph idx="1"/>
          </p:nvPr>
        </p:nvSpPr>
        <p:spPr>
          <a:xfrm>
            <a:off x="125095" y="1369060"/>
            <a:ext cx="8910955" cy="3263265"/>
          </a:xfrm>
        </p:spPr>
        <p:txBody>
          <a:bodyPr/>
          <a:p>
            <a:pPr marL="0" indent="0">
              <a:buNone/>
            </a:pPr>
            <a:r>
              <a:rPr lang="zh-CN" altLang="en-US" sz="2000"/>
              <a:t>设计定位</a:t>
            </a:r>
            <a:r>
              <a:rPr lang="en-US" altLang="zh-CN" sz="2000"/>
              <a:t>——</a:t>
            </a:r>
            <a:r>
              <a:rPr lang="zh-CN" altLang="en-US" sz="2000"/>
              <a:t>在设计前期对资料进行收集、整理、分析的基础上，综合一个具体产品的使用功能、材料、工艺、结构、尺度和造型、风格而形成的设计目标或设计方向。</a:t>
            </a:r>
            <a:endParaRPr lang="zh-CN" altLang="en-US" sz="2000"/>
          </a:p>
          <a:p>
            <a:pPr marL="0" indent="0">
              <a:buNone/>
            </a:pPr>
            <a:endParaRPr lang="zh-CN" altLang="en-US" sz="2000"/>
          </a:p>
          <a:p>
            <a:pPr marL="0" indent="0">
              <a:buNone/>
            </a:pPr>
            <a:r>
              <a:rPr lang="zh-CN" altLang="en-US" sz="2000"/>
              <a:t>设计创意</a:t>
            </a:r>
            <a:r>
              <a:rPr lang="en-US" altLang="zh-CN" sz="2000"/>
              <a:t>——</a:t>
            </a:r>
            <a:r>
              <a:rPr lang="zh-CN" altLang="en-US" sz="2000"/>
              <a:t>考虑设计什么样的产品；为什么人所使用；已有的产品形态和功能，用什么样的形态和功能满足人们的新需求；怎样应用新技术与新材料；怎样突破陈旧的造型模式，表现最新的创意。</a:t>
            </a:r>
            <a:endParaRPr lang="zh-CN" altLang="en-US" sz="2000"/>
          </a:p>
        </p:txBody>
      </p:sp>
    </p:spTree>
  </p:cSld>
  <p:clrMapOvr>
    <a:masterClrMapping/>
  </p:clrMapOvr>
  <p:transition spd="med" advClick="0" advTm="0">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28650" y="273844"/>
            <a:ext cx="7886700" cy="994172"/>
          </a:xfrm>
        </p:spPr>
        <p:txBody>
          <a:bodyPr/>
          <a:p>
            <a:r>
              <a:rPr lang="zh-CN" altLang="en-US" sz="1800" b="1"/>
              <a:t>3．设计表达与设计深化</a:t>
            </a:r>
            <a:endParaRPr lang="zh-CN" altLang="en-US" sz="1800" b="1"/>
          </a:p>
        </p:txBody>
      </p:sp>
      <p:sp>
        <p:nvSpPr>
          <p:cNvPr id="3" name="内容占位符 2"/>
          <p:cNvSpPr>
            <a:spLocks noGrp="1"/>
          </p:cNvSpPr>
          <p:nvPr>
            <p:ph idx="1"/>
          </p:nvPr>
        </p:nvSpPr>
        <p:spPr>
          <a:xfrm>
            <a:off x="382270" y="1369060"/>
            <a:ext cx="8487410" cy="3263900"/>
          </a:xfrm>
        </p:spPr>
        <p:txBody>
          <a:bodyPr/>
          <a:p>
            <a:pPr marL="0" indent="0">
              <a:buNone/>
            </a:pPr>
            <a:r>
              <a:rPr lang="zh-CN" altLang="en-US" sz="2000"/>
              <a:t>设计表达</a:t>
            </a:r>
            <a:r>
              <a:rPr lang="en-US" altLang="zh-CN" sz="2000"/>
              <a:t>——概念草图设计</a:t>
            </a:r>
            <a:r>
              <a:rPr lang="en-US" altLang="zh-CN" sz="2000">
                <a:cs typeface="Arial" panose="020B0604020202020204" pitchFamily="34" charset="0"/>
              </a:rPr>
              <a:t>→</a:t>
            </a:r>
            <a:r>
              <a:rPr lang="en-US" altLang="zh-CN" sz="2000"/>
              <a:t>产品的形态结构、材料、色彩等相关因素的整合发展与完善</a:t>
            </a:r>
            <a:r>
              <a:rPr lang="en-US" altLang="zh-CN" sz="2000">
                <a:cs typeface="Arial" panose="020B0604020202020204" pitchFamily="34" charset="0"/>
              </a:rPr>
              <a:t>→</a:t>
            </a:r>
            <a:r>
              <a:rPr lang="en-US" altLang="zh-CN" sz="2000"/>
              <a:t>用视觉化的图形语言表达出来。</a:t>
            </a:r>
            <a:endParaRPr lang="en-US" altLang="zh-CN" sz="2000"/>
          </a:p>
          <a:p>
            <a:pPr marL="0" indent="0">
              <a:buNone/>
            </a:pPr>
            <a:r>
              <a:rPr lang="en-US" altLang="zh-CN" sz="2000"/>
              <a:t>  </a:t>
            </a:r>
            <a:r>
              <a:rPr lang="zh-CN" altLang="en-US" sz="2000">
                <a:solidFill>
                  <a:srgbClr val="FF0000"/>
                </a:solidFill>
              </a:rPr>
              <a:t>过程：具体——模糊——集中——扩展——再集中——再扩展这种反复螺旋上升</a:t>
            </a:r>
            <a:endParaRPr lang="zh-CN" altLang="en-US" sz="2000">
              <a:solidFill>
                <a:srgbClr val="FF0000"/>
              </a:solidFill>
            </a:endParaRPr>
          </a:p>
          <a:p>
            <a:pPr marL="0" indent="0">
              <a:buNone/>
            </a:pPr>
            <a:endParaRPr lang="zh-CN" altLang="en-US" sz="2000"/>
          </a:p>
          <a:p>
            <a:pPr marL="0" indent="0">
              <a:buNone/>
            </a:pPr>
            <a:r>
              <a:rPr lang="zh-CN" altLang="en-US" sz="2000"/>
              <a:t>设计深化：确定零件合理的加工形状与尺寸、材料的合理选择与计算、制订零部件之间的结合方式及加工工艺、确定局部与整体构造的相互关系。</a:t>
            </a:r>
            <a:endParaRPr lang="zh-CN" altLang="en-US" sz="2000"/>
          </a:p>
        </p:txBody>
      </p:sp>
    </p:spTree>
  </p:cSld>
  <p:clrMapOvr>
    <a:masterClrMapping/>
  </p:clrMapOvr>
  <p:transition spd="med" advClick="0" advTm="0">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13"/>
          <p:cNvPicPr preferRelativeResize="0"/>
          <p:nvPr/>
        </p:nvPicPr>
        <p:blipFill>
          <a:blip r:embed="rId1"/>
          <a:stretch>
            <a:fillRect/>
          </a:stretch>
        </p:blipFill>
        <p:spPr>
          <a:xfrm>
            <a:off x="1073150" y="1419225"/>
            <a:ext cx="1982788" cy="1984375"/>
          </a:xfrm>
          <a:prstGeom prst="rect">
            <a:avLst/>
          </a:prstGeom>
          <a:noFill/>
          <a:ln w="9525">
            <a:noFill/>
          </a:ln>
        </p:spPr>
      </p:pic>
      <p:sp>
        <p:nvSpPr>
          <p:cNvPr id="5" name="矩形 4"/>
          <p:cNvSpPr/>
          <p:nvPr/>
        </p:nvSpPr>
        <p:spPr>
          <a:xfrm>
            <a:off x="1406525" y="1857375"/>
            <a:ext cx="915988" cy="922338"/>
          </a:xfrm>
          <a:prstGeom prst="rect">
            <a:avLst/>
          </a:prstGeom>
        </p:spPr>
        <p:txBody>
          <a:bodyPr wrap="none">
            <a:spAutoFit/>
          </a:bodyPr>
          <a:p>
            <a:pPr lvl="0" defTabSz="713105" eaLnBrk="1" hangingPunct="1"/>
            <a:r>
              <a:rPr lang="zh-CN" altLang="en-US" sz="5400" dirty="0">
                <a:solidFill>
                  <a:srgbClr val="0D0D0D"/>
                </a:solidFill>
                <a:latin typeface="方正隶二简体"/>
                <a:ea typeface="方正隶二简体"/>
              </a:rPr>
              <a:t>前</a:t>
            </a:r>
            <a:endParaRPr lang="zh-CN" altLang="en-US" sz="5400" dirty="0">
              <a:solidFill>
                <a:srgbClr val="0D0D0D"/>
              </a:solidFill>
              <a:latin typeface="方正隶二简体"/>
              <a:ea typeface="方正隶二简体"/>
            </a:endParaRPr>
          </a:p>
        </p:txBody>
      </p:sp>
      <p:sp>
        <p:nvSpPr>
          <p:cNvPr id="6" name="矩形 5"/>
          <p:cNvSpPr/>
          <p:nvPr/>
        </p:nvSpPr>
        <p:spPr>
          <a:xfrm>
            <a:off x="1884363" y="2036763"/>
            <a:ext cx="914400" cy="923925"/>
          </a:xfrm>
          <a:prstGeom prst="rect">
            <a:avLst/>
          </a:prstGeom>
        </p:spPr>
        <p:txBody>
          <a:bodyPr wrap="none">
            <a:spAutoFit/>
          </a:bodyPr>
          <a:p>
            <a:pPr lvl="0" defTabSz="713105" eaLnBrk="1" hangingPunct="1"/>
            <a:r>
              <a:rPr lang="zh-CN" altLang="en-US" sz="5400" dirty="0">
                <a:solidFill>
                  <a:srgbClr val="0D0D0D"/>
                </a:solidFill>
                <a:latin typeface="方正隶二简体"/>
                <a:ea typeface="方正隶二简体"/>
              </a:rPr>
              <a:t>言</a:t>
            </a:r>
            <a:endParaRPr lang="zh-CN" altLang="en-US" sz="5400" dirty="0">
              <a:solidFill>
                <a:srgbClr val="0D0D0D"/>
              </a:solidFill>
              <a:latin typeface="方正隶二简体"/>
              <a:ea typeface="方正隶二简体"/>
            </a:endParaRPr>
          </a:p>
        </p:txBody>
      </p:sp>
      <p:pic>
        <p:nvPicPr>
          <p:cNvPr id="9" name="Picture 4" descr="E:\PPT\PPT中国风元素\水墨祥云\水墨祥云\011.jpg"/>
          <p:cNvPicPr>
            <a:picLocks noChangeAspect="1"/>
          </p:cNvPicPr>
          <p:nvPr/>
        </p:nvPicPr>
        <p:blipFill>
          <a:blip r:embed="rId2"/>
          <a:stretch>
            <a:fillRect/>
          </a:stretch>
        </p:blipFill>
        <p:spPr>
          <a:xfrm>
            <a:off x="668338" y="2960688"/>
            <a:ext cx="808037" cy="503237"/>
          </a:xfrm>
          <a:prstGeom prst="rect">
            <a:avLst/>
          </a:prstGeom>
          <a:noFill/>
          <a:ln w="9525">
            <a:noFill/>
          </a:ln>
        </p:spPr>
      </p:pic>
      <p:sp>
        <p:nvSpPr>
          <p:cNvPr id="8" name="Rectangle 4"/>
          <p:cNvSpPr txBox="1"/>
          <p:nvPr/>
        </p:nvSpPr>
        <p:spPr>
          <a:xfrm>
            <a:off x="-6350" y="5326063"/>
            <a:ext cx="9150350" cy="271462"/>
          </a:xfrm>
          <a:prstGeom prst="rect">
            <a:avLst/>
          </a:prstGeom>
          <a:noFill/>
          <a:ln w="9525">
            <a:noFill/>
          </a:ln>
        </p:spPr>
        <p:txBody>
          <a:bodyPr lIns="51408" tIns="25704" rIns="51408" bIns="25704" anchor="ctr"/>
          <a:p>
            <a:pPr lvl="0" eaLnBrk="1" hangingPunct="1"/>
            <a:endParaRPr lang="zh-CN" altLang="zh-CN" sz="2000" b="1" dirty="0">
              <a:solidFill>
                <a:srgbClr val="FF0000"/>
              </a:solidFill>
              <a:latin typeface="微软雅黑" panose="020B0503020204020204" pitchFamily="34" charset="-122"/>
              <a:ea typeface="微软雅黑" panose="020B0503020204020204" pitchFamily="34" charset="-122"/>
            </a:endParaRPr>
          </a:p>
        </p:txBody>
      </p:sp>
      <p:pic>
        <p:nvPicPr>
          <p:cNvPr id="10" name="Picture 4" descr="E:\PPT\PPT中国风元素\水墨祥云\水墨祥云\011.jpg"/>
          <p:cNvPicPr>
            <a:picLocks noChangeAspect="1"/>
          </p:cNvPicPr>
          <p:nvPr/>
        </p:nvPicPr>
        <p:blipFill>
          <a:blip r:embed="rId3"/>
          <a:stretch>
            <a:fillRect/>
          </a:stretch>
        </p:blipFill>
        <p:spPr>
          <a:xfrm>
            <a:off x="2322513" y="915988"/>
            <a:ext cx="1252537" cy="779462"/>
          </a:xfrm>
          <a:prstGeom prst="rect">
            <a:avLst/>
          </a:prstGeom>
          <a:noFill/>
          <a:ln w="9525">
            <a:noFill/>
          </a:ln>
        </p:spPr>
      </p:pic>
      <p:sp>
        <p:nvSpPr>
          <p:cNvPr id="100" name="文本框 99"/>
          <p:cNvSpPr txBox="1"/>
          <p:nvPr/>
        </p:nvSpPr>
        <p:spPr>
          <a:xfrm>
            <a:off x="3315970" y="1786890"/>
            <a:ext cx="5080000" cy="2225040"/>
          </a:xfrm>
          <a:prstGeom prst="rect">
            <a:avLst/>
          </a:prstGeom>
          <a:noFill/>
          <a:ln w="9525">
            <a:noFill/>
          </a:ln>
        </p:spPr>
        <p:txBody>
          <a:bodyPr>
            <a:spAutoFit/>
          </a:bodyPr>
          <a:p>
            <a:pPr marL="0" indent="0" algn="l"/>
            <a:r>
              <a:rPr lang="en-US" altLang="zh-CN" sz="2000" b="0" u="none">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宋体" panose="02010600030101010101" pitchFamily="2" charset="-122"/>
              </a:rPr>
              <a:t>    </a:t>
            </a:r>
            <a:r>
              <a:rPr lang="zh-CN" altLang="en-US" sz="2000" b="0" u="none">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宋体" panose="02010600030101010101" pitchFamily="2" charset="-122"/>
              </a:rPr>
              <a:t>家具的结构具有多重含义，不仅包含单一构件的载荷和接合，更特指内部零部件的相互连接方式。家具结构是其用以支承外力和自重并将荷载传递到结构支点而延至地面的一个系统。家具结构设计是在考虑家具造型的前提下，进一步进行的原材料类型、零部件的接合方式以及工艺生产方式的确定。</a:t>
            </a:r>
            <a:endParaRPr lang="zh-CN" altLang="en-US" sz="2000" b="0" u="none">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宋体" panose="02010600030101010101" pitchFamily="2" charset="-122"/>
            </a:endParaRPr>
          </a:p>
        </p:txBody>
      </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000000"/>
                                          </p:val>
                                        </p:tav>
                                        <p:tav tm="100000">
                                          <p:val>
                                            <p:strVal val="#ppt_w"/>
                                          </p:val>
                                        </p:tav>
                                      </p:tavLst>
                                    </p:anim>
                                    <p:anim calcmode="lin" valueType="num">
                                      <p:cBhvr>
                                        <p:cTn id="8" dur="1000" fill="hold"/>
                                        <p:tgtEl>
                                          <p:spTgt spid="4"/>
                                        </p:tgtEl>
                                        <p:attrNameLst>
                                          <p:attrName>ppt_h</p:attrName>
                                        </p:attrNameLst>
                                      </p:cBhvr>
                                      <p:tavLst>
                                        <p:tav tm="0">
                                          <p:val>
                                            <p:fltVal val="0.000000"/>
                                          </p:val>
                                        </p:tav>
                                        <p:tav tm="100000">
                                          <p:val>
                                            <p:strVal val="#ppt_h"/>
                                          </p:val>
                                        </p:tav>
                                      </p:tavLst>
                                    </p:anim>
                                    <p:anim calcmode="lin" valueType="num">
                                      <p:cBhvr>
                                        <p:cTn id="9" dur="1000" fill="hold"/>
                                        <p:tgtEl>
                                          <p:spTgt spid="4"/>
                                        </p:tgtEl>
                                        <p:attrNameLst>
                                          <p:attrName>style.rotation</p:attrName>
                                        </p:attrNameLst>
                                      </p:cBhvr>
                                      <p:tavLst>
                                        <p:tav tm="0">
                                          <p:val>
                                            <p:fltVal val="90.000000"/>
                                          </p:val>
                                        </p:tav>
                                        <p:tav tm="100000">
                                          <p:val>
                                            <p:fltVal val="0.000000"/>
                                          </p:val>
                                        </p:tav>
                                      </p:tavLst>
                                    </p:anim>
                                    <p:animEffect transition="in" filter="fade">
                                      <p:cBhvr>
                                        <p:cTn id="10" dur="1000"/>
                                        <p:tgtEl>
                                          <p:spTgt spid="4"/>
                                        </p:tgtEl>
                                      </p:cBhvr>
                                    </p:animEffect>
                                  </p:childTnLst>
                                </p:cTn>
                              </p:par>
                            </p:childTnLst>
                          </p:cTn>
                        </p:par>
                        <p:par>
                          <p:cTn id="11" fill="hold">
                            <p:stCondLst>
                              <p:cond delay="1000"/>
                            </p:stCondLst>
                            <p:childTnLst>
                              <p:par>
                                <p:cTn id="12" presetID="47"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8" presetClass="emph" presetSubtype="0" decel="35000" fill="hold" nodeType="afterEffect">
                                  <p:stCondLst>
                                    <p:cond delay="0"/>
                                  </p:stCondLst>
                                  <p:childTnLst>
                                    <p:animRot by="-10800000">
                                      <p:cBhvr>
                                        <p:cTn id="24" dur="6000" fill="hold"/>
                                        <p:tgtEl>
                                          <p:spTgt spid="4"/>
                                        </p:tgtEl>
                                        <p:attrNameLst>
                                          <p:attrName>r</p:attrName>
                                        </p:attrNameLst>
                                      </p:cBhvr>
                                    </p:animRot>
                                  </p:childTnLst>
                                </p:cTn>
                              </p:par>
                              <p:par>
                                <p:cTn id="25" presetID="2" presetClass="entr" presetSubtype="8" decel="46000" fill="hold" nodeType="withEffect">
                                  <p:stCondLst>
                                    <p:cond delay="100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3750" fill="hold"/>
                                        <p:tgtEl>
                                          <p:spTgt spid="9"/>
                                        </p:tgtEl>
                                        <p:attrNameLst>
                                          <p:attrName>ppt_x</p:attrName>
                                        </p:attrNameLst>
                                      </p:cBhvr>
                                      <p:tavLst>
                                        <p:tav tm="0">
                                          <p:val>
                                            <p:strVal val="0-#ppt_w/2"/>
                                          </p:val>
                                        </p:tav>
                                        <p:tav tm="100000">
                                          <p:val>
                                            <p:strVal val="#ppt_x"/>
                                          </p:val>
                                        </p:tav>
                                      </p:tavLst>
                                    </p:anim>
                                    <p:anim calcmode="lin" valueType="num">
                                      <p:cBhvr additive="base">
                                        <p:cTn id="28" dur="3750" fill="hold"/>
                                        <p:tgtEl>
                                          <p:spTgt spid="9"/>
                                        </p:tgtEl>
                                        <p:attrNameLst>
                                          <p:attrName>ppt_y</p:attrName>
                                        </p:attrNameLst>
                                      </p:cBhvr>
                                      <p:tavLst>
                                        <p:tav tm="0">
                                          <p:val>
                                            <p:strVal val="#ppt_y"/>
                                          </p:val>
                                        </p:tav>
                                        <p:tav tm="100000">
                                          <p:val>
                                            <p:strVal val="#ppt_y"/>
                                          </p:val>
                                        </p:tav>
                                      </p:tavLst>
                                    </p:anim>
                                  </p:childTnLst>
                                </p:cTn>
                              </p:par>
                            </p:childTnLst>
                          </p:cTn>
                        </p:par>
                        <p:par>
                          <p:cTn id="29" fill="hold">
                            <p:stCondLst>
                              <p:cond delay="8000"/>
                            </p:stCondLst>
                            <p:childTnLst>
                              <p:par>
                                <p:cTn id="30" presetID="2" presetClass="entr" presetSubtype="8"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1250" fill="hold"/>
                                        <p:tgtEl>
                                          <p:spTgt spid="10"/>
                                        </p:tgtEl>
                                        <p:attrNameLst>
                                          <p:attrName>ppt_x</p:attrName>
                                        </p:attrNameLst>
                                      </p:cBhvr>
                                      <p:tavLst>
                                        <p:tav tm="0">
                                          <p:val>
                                            <p:strVal val="0-#ppt_w/2"/>
                                          </p:val>
                                        </p:tav>
                                        <p:tav tm="100000">
                                          <p:val>
                                            <p:strVal val="#ppt_x"/>
                                          </p:val>
                                        </p:tav>
                                      </p:tavLst>
                                    </p:anim>
                                    <p:anim calcmode="lin" valueType="num">
                                      <p:cBhvr additive="base">
                                        <p:cTn id="33" dur="1250" fill="hold"/>
                                        <p:tgtEl>
                                          <p:spTgt spid="10"/>
                                        </p:tgtEl>
                                        <p:attrNameLst>
                                          <p:attrName>ppt_y</p:attrName>
                                        </p:attrNameLst>
                                      </p:cBhvr>
                                      <p:tavLst>
                                        <p:tav tm="0">
                                          <p:val>
                                            <p:strVal val="#ppt_y"/>
                                          </p:val>
                                        </p:tav>
                                        <p:tav tm="100000">
                                          <p:val>
                                            <p:strVal val="#ppt_y"/>
                                          </p:val>
                                        </p:tav>
                                      </p:tavLst>
                                    </p:anim>
                                  </p:childTnLst>
                                </p:cTn>
                              </p:par>
                            </p:childTnLst>
                          </p:cTn>
                        </p:par>
                        <p:par>
                          <p:cTn id="34" fill="hold">
                            <p:stCondLst>
                              <p:cond delay="9500"/>
                            </p:stCondLst>
                            <p:childTnLst>
                              <p:par>
                                <p:cTn id="35" presetID="22" presetClass="entr" presetSubtype="8" fill="hold" grpId="0" nodeType="afterEffect" nodePh="1">
                                  <p:stCondLst>
                                    <p:cond delay="0"/>
                                  </p:stCondLst>
                                  <p:endCondLst>
                                    <p:cond evt="begin" delay="0">
                                      <p:tn val="35"/>
                                    </p:cond>
                                  </p:end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28650" y="273844"/>
            <a:ext cx="7886700" cy="994172"/>
          </a:xfrm>
        </p:spPr>
        <p:txBody>
          <a:bodyPr/>
          <a:p>
            <a:r>
              <a:rPr lang="zh-CN" altLang="en-US" sz="1800" b="1"/>
              <a:t>4．三维立体效果图表现与模型制作</a:t>
            </a:r>
            <a:endParaRPr lang="zh-CN" altLang="en-US" sz="1800" b="1"/>
          </a:p>
        </p:txBody>
      </p:sp>
      <p:sp>
        <p:nvSpPr>
          <p:cNvPr id="3" name="内容占位符 2"/>
          <p:cNvSpPr>
            <a:spLocks noGrp="1"/>
          </p:cNvSpPr>
          <p:nvPr>
            <p:ph idx="1"/>
          </p:nvPr>
        </p:nvSpPr>
        <p:spPr>
          <a:xfrm>
            <a:off x="401955" y="1037749"/>
            <a:ext cx="7886700" cy="3183255"/>
          </a:xfrm>
        </p:spPr>
        <p:txBody>
          <a:bodyPr/>
          <a:p>
            <a:pPr marL="0" indent="0">
              <a:buNone/>
            </a:pPr>
            <a:r>
              <a:rPr lang="en-US" altLang="zh-CN" sz="2000"/>
              <a:t>    </a:t>
            </a:r>
            <a:r>
              <a:rPr lang="zh-CN" altLang="en-US" sz="2000"/>
              <a:t>要把设计的阶段性结果和成熟的创意表达出来，作为设计评判的依据，送交有关方面审查，这就是三维立体效果图和比例模型制作。</a:t>
            </a:r>
            <a:endParaRPr lang="zh-CN" altLang="en-US" sz="2000"/>
          </a:p>
          <a:p>
            <a:pPr marL="0" indent="0">
              <a:buNone/>
            </a:pPr>
            <a:endParaRPr lang="zh-CN" altLang="en-US" sz="2000"/>
          </a:p>
          <a:p>
            <a:pPr marL="0" indent="0">
              <a:buNone/>
            </a:pPr>
            <a:r>
              <a:rPr lang="zh-CN" altLang="en-US" sz="2000"/>
              <a:t>三维立体效果图</a:t>
            </a:r>
            <a:r>
              <a:rPr lang="en-US" altLang="zh-CN" sz="2000"/>
              <a:t>——</a:t>
            </a:r>
            <a:r>
              <a:rPr lang="zh-CN" altLang="en-US" sz="2000"/>
              <a:t>将家具的形象用空间投影透视的方法，运用彩色立体形式表达出具有真实观感的产品形象，在充分表达出设计创意内涵的基础上，从结构、透视、材质、光影、色彩等诸多元素上加强表现力，以达到视觉上的立体真实效果。</a:t>
            </a:r>
            <a:endParaRPr lang="zh-CN" altLang="en-US" sz="2000"/>
          </a:p>
          <a:p>
            <a:pPr marL="0" indent="0">
              <a:buNone/>
            </a:pPr>
            <a:endParaRPr lang="zh-CN" altLang="en-US" sz="2000"/>
          </a:p>
          <a:p>
            <a:pPr marL="0" indent="0">
              <a:buNone/>
            </a:pPr>
            <a:r>
              <a:rPr lang="zh-CN" altLang="en-US" sz="2000"/>
              <a:t>模型制作</a:t>
            </a:r>
            <a:r>
              <a:rPr lang="en-US" altLang="zh-CN" sz="2000"/>
              <a:t>——推敲造型比例，确定结构细部、材质肌理与色彩搭配</a:t>
            </a:r>
            <a:endParaRPr lang="en-US" altLang="zh-CN" sz="2000"/>
          </a:p>
        </p:txBody>
      </p:sp>
    </p:spTree>
  </p:cSld>
  <p:clrMapOvr>
    <a:masterClrMapping/>
  </p:clrMapOvr>
  <p:transition spd="med" advClick="0" advTm="0">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28650" y="273844"/>
            <a:ext cx="7886700" cy="994172"/>
          </a:xfrm>
        </p:spPr>
        <p:txBody>
          <a:bodyPr/>
          <a:p>
            <a:r>
              <a:rPr lang="zh-CN" altLang="en-US" sz="1800" b="1"/>
              <a:t>5．家具制造工艺施工图绘制</a:t>
            </a:r>
            <a:endParaRPr lang="zh-CN" altLang="en-US" sz="1800" b="1"/>
          </a:p>
        </p:txBody>
      </p:sp>
      <p:sp>
        <p:nvSpPr>
          <p:cNvPr id="3" name="内容占位符 2"/>
          <p:cNvSpPr>
            <a:spLocks noGrp="1"/>
          </p:cNvSpPr>
          <p:nvPr>
            <p:ph idx="1"/>
          </p:nvPr>
        </p:nvSpPr>
        <p:spPr>
          <a:xfrm>
            <a:off x="628650" y="1369219"/>
            <a:ext cx="7886700" cy="3263504"/>
          </a:xfrm>
        </p:spPr>
        <p:txBody>
          <a:bodyPr/>
          <a:p>
            <a:pPr marL="0" indent="0">
              <a:buNone/>
            </a:pPr>
            <a:r>
              <a:rPr lang="zh-CN" altLang="en-US" sz="2000"/>
              <a:t>家具施工图必须按照国家制图标准绘制，包括总装配图、零部件图、大样图、开料图等生产用图样。</a:t>
            </a:r>
            <a:endParaRPr lang="zh-CN" altLang="en-US" sz="2000"/>
          </a:p>
          <a:p>
            <a:pPr marL="0" indent="0">
              <a:buNone/>
            </a:pPr>
            <a:endParaRPr lang="zh-CN" altLang="en-US" sz="2000"/>
          </a:p>
          <a:p>
            <a:pPr marL="0" indent="0">
              <a:buNone/>
            </a:pPr>
            <a:r>
              <a:rPr lang="zh-CN" altLang="en-US" sz="2000"/>
              <a:t>内容：家具工艺技术文件，包括零部件加工流程表(包括工艺流程、加工说明与要求)、材料计划表(板材、五金件清单)等，并设计产品包装图，编制技术说明、包装说明、运输规则及说明、使用说明书等</a:t>
            </a:r>
            <a:r>
              <a:rPr lang="zh-CN" altLang="en-US"/>
              <a:t>。</a:t>
            </a:r>
            <a:endParaRPr lang="zh-CN" altLang="en-US"/>
          </a:p>
        </p:txBody>
      </p:sp>
    </p:spTree>
  </p:cSld>
  <p:clrMapOvr>
    <a:masterClrMapping/>
  </p:clrMapOvr>
  <p:transition spd="med" advClick="0" advTm="0">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28650" y="273844"/>
            <a:ext cx="7886700" cy="994172"/>
          </a:xfrm>
        </p:spPr>
        <p:txBody>
          <a:bodyPr/>
          <a:p>
            <a:r>
              <a:rPr lang="zh-CN" altLang="en-US" sz="1800" b="1"/>
              <a:t>6. 样品试制与鉴定</a:t>
            </a:r>
            <a:endParaRPr lang="zh-CN" altLang="en-US" sz="1800" b="1"/>
          </a:p>
        </p:txBody>
      </p:sp>
      <p:sp>
        <p:nvSpPr>
          <p:cNvPr id="3" name="内容占位符 2"/>
          <p:cNvSpPr>
            <a:spLocks noGrp="1"/>
          </p:cNvSpPr>
          <p:nvPr>
            <p:ph idx="1"/>
          </p:nvPr>
        </p:nvSpPr>
        <p:spPr>
          <a:xfrm>
            <a:off x="431165" y="1369060"/>
            <a:ext cx="8360410" cy="3263265"/>
          </a:xfrm>
        </p:spPr>
        <p:txBody>
          <a:bodyPr/>
          <a:p>
            <a:pPr marL="0" indent="0">
              <a:buNone/>
            </a:pPr>
            <a:r>
              <a:rPr lang="zh-CN" altLang="en-US" sz="2000"/>
              <a:t>样品试制</a:t>
            </a:r>
            <a:r>
              <a:rPr lang="en-US" altLang="zh-CN" sz="2000"/>
              <a:t>——</a:t>
            </a:r>
            <a:r>
              <a:rPr lang="zh-CN" altLang="en-US" sz="2000"/>
              <a:t>通过试制来检验产品的造型效果、结构工艺性，审查其主要加工工艺能否适应批量生产和本企业的现行生产技术条件，以及原材料的供应和经济效益方面有无问题等，以便进一步修正设计图样，使产品设计最后定型。</a:t>
            </a:r>
            <a:endParaRPr lang="zh-CN" altLang="en-US" sz="2000"/>
          </a:p>
          <a:p>
            <a:pPr marL="0" indent="0">
              <a:buNone/>
            </a:pPr>
            <a:endParaRPr lang="zh-CN" altLang="en-US" sz="2000"/>
          </a:p>
          <a:p>
            <a:pPr marL="0" indent="0">
              <a:buNone/>
            </a:pPr>
            <a:r>
              <a:rPr lang="zh-CN" altLang="en-US" sz="2000"/>
              <a:t>鉴定</a:t>
            </a:r>
            <a:r>
              <a:rPr lang="en-US" altLang="zh-CN" sz="2000"/>
              <a:t>——</a:t>
            </a:r>
            <a:r>
              <a:rPr lang="zh-CN" altLang="en-US" sz="2000"/>
              <a:t>以判定样品是否可达到预定的质量目标和成本目标。</a:t>
            </a:r>
            <a:endParaRPr lang="zh-CN" altLang="en-US" sz="2000"/>
          </a:p>
        </p:txBody>
      </p:sp>
    </p:spTree>
  </p:cSld>
  <p:clrMapOvr>
    <a:masterClrMapping/>
  </p:clrMapOvr>
  <p:transition spd="med" advClick="0" advTm="0">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28650" y="273844"/>
            <a:ext cx="7886700" cy="994172"/>
          </a:xfrm>
        </p:spPr>
        <p:txBody>
          <a:bodyPr/>
          <a:p>
            <a:r>
              <a:rPr lang="zh-CN" altLang="en-US" sz="1800" b="1"/>
              <a:t>7．全套设计图样、技术文件会签审批</a:t>
            </a:r>
            <a:endParaRPr lang="zh-CN" altLang="en-US" sz="1800" b="1"/>
          </a:p>
        </p:txBody>
      </p:sp>
      <p:sp>
        <p:nvSpPr>
          <p:cNvPr id="3" name="内容占位符 2"/>
          <p:cNvSpPr>
            <a:spLocks noGrp="1"/>
          </p:cNvSpPr>
          <p:nvPr>
            <p:ph idx="1"/>
          </p:nvPr>
        </p:nvSpPr>
        <p:spPr>
          <a:xfrm>
            <a:off x="628650" y="1763395"/>
            <a:ext cx="7886700" cy="2868930"/>
          </a:xfrm>
        </p:spPr>
        <p:txBody>
          <a:bodyPr/>
          <a:p>
            <a:pPr marL="0" indent="0">
              <a:buNone/>
            </a:pPr>
            <a:r>
              <a:rPr lang="zh-CN" altLang="en-US" sz="2000"/>
              <a:t>内容包括：</a:t>
            </a:r>
            <a:endParaRPr lang="zh-CN" altLang="en-US" sz="2000"/>
          </a:p>
          <a:p>
            <a:pPr marL="0" indent="0">
              <a:buNone/>
            </a:pPr>
            <a:endParaRPr lang="zh-CN" altLang="en-US" sz="2000"/>
          </a:p>
          <a:p>
            <a:pPr marL="0" indent="0">
              <a:buNone/>
            </a:pPr>
            <a:r>
              <a:rPr lang="zh-CN" altLang="en-US" sz="2000"/>
              <a:t>产品效果图、结构装配图、零部件图、零部件清单、开料图、材料计划表(板材明细表、五金配件明细表、涂料用量)、包装材料清单、包装说明、产品安装说明等。</a:t>
            </a:r>
            <a:endParaRPr lang="zh-CN" altLang="en-US" sz="2000"/>
          </a:p>
        </p:txBody>
      </p:sp>
    </p:spTree>
  </p:cSld>
  <p:clrMapOvr>
    <a:masterClrMapping/>
  </p:clrMapOvr>
  <p:transition spd="med" advClick="0" advTm="0">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28650" y="273844"/>
            <a:ext cx="7886700" cy="994172"/>
          </a:xfrm>
        </p:spPr>
        <p:txBody>
          <a:bodyPr/>
          <a:p>
            <a:r>
              <a:rPr lang="zh-CN" altLang="en-US" sz="1800" b="1"/>
              <a:t>8．新产品设计开发报告书</a:t>
            </a:r>
            <a:endParaRPr lang="zh-CN" altLang="en-US" sz="1800" b="1"/>
          </a:p>
        </p:txBody>
      </p:sp>
      <p:sp>
        <p:nvSpPr>
          <p:cNvPr id="3" name="内容占位符 2"/>
          <p:cNvSpPr>
            <a:spLocks noGrp="1"/>
          </p:cNvSpPr>
          <p:nvPr>
            <p:ph idx="1"/>
          </p:nvPr>
        </p:nvSpPr>
        <p:spPr>
          <a:xfrm>
            <a:off x="628650" y="1369219"/>
            <a:ext cx="7886700" cy="818198"/>
          </a:xfrm>
        </p:spPr>
        <p:txBody>
          <a:bodyPr/>
          <a:p>
            <a:pPr marL="0" indent="0">
              <a:buNone/>
            </a:pPr>
            <a:r>
              <a:rPr lang="en-US" altLang="zh-CN" sz="2000"/>
              <a:t>    </a:t>
            </a:r>
            <a:r>
              <a:rPr lang="zh-CN" altLang="en-US" sz="2000"/>
              <a:t>系统地对设计工作进行理性总结，全面地介绍推广新产品设计开发成果，为下一步产品生产做准备。</a:t>
            </a:r>
            <a:endParaRPr lang="zh-CN" altLang="en-US" sz="2000"/>
          </a:p>
        </p:txBody>
      </p:sp>
      <p:sp>
        <p:nvSpPr>
          <p:cNvPr id="102" name="文本框 101"/>
          <p:cNvSpPr txBox="1"/>
          <p:nvPr/>
        </p:nvSpPr>
        <p:spPr>
          <a:xfrm>
            <a:off x="628650" y="2788920"/>
            <a:ext cx="3810000" cy="365760"/>
          </a:xfrm>
          <a:prstGeom prst="rect">
            <a:avLst/>
          </a:prstGeom>
          <a:noFill/>
          <a:ln w="9525">
            <a:noFill/>
          </a:ln>
        </p:spPr>
        <p:txBody>
          <a:bodyPr>
            <a:spAutoFit/>
          </a:bodyPr>
          <a:p>
            <a:pPr marL="0" indent="0" algn="l"/>
            <a:r>
              <a:rPr lang="en-US" altLang="zh-CN" b="1" u="none">
                <a:latin typeface="宋体" panose="02010600030101010101" pitchFamily="2" charset="-122"/>
                <a:ea typeface="宋体" panose="02010600030101010101" pitchFamily="2" charset="-122"/>
                <a:cs typeface="宋体" panose="02010600030101010101" pitchFamily="2" charset="-122"/>
              </a:rPr>
              <a:t>9</a:t>
            </a:r>
            <a:r>
              <a:rPr lang="zh-CN" altLang="en-US" b="1" u="none">
                <a:latin typeface="宋体" panose="02010600030101010101" pitchFamily="2" charset="-122"/>
                <a:ea typeface="宋体" panose="02010600030101010101" pitchFamily="2" charset="-122"/>
                <a:cs typeface="宋体" panose="02010600030101010101" pitchFamily="2" charset="-122"/>
              </a:rPr>
              <a:t>．市场营销策划</a:t>
            </a:r>
            <a:endParaRPr lang="zh-CN" altLang="en-US" b="1"/>
          </a:p>
        </p:txBody>
      </p:sp>
      <p:sp>
        <p:nvSpPr>
          <p:cNvPr id="4" name="文本框 3"/>
          <p:cNvSpPr txBox="1"/>
          <p:nvPr/>
        </p:nvSpPr>
        <p:spPr>
          <a:xfrm>
            <a:off x="628650" y="3154680"/>
            <a:ext cx="8061960" cy="1188720"/>
          </a:xfrm>
          <a:prstGeom prst="rect">
            <a:avLst/>
          </a:prstGeom>
          <a:noFill/>
          <a:ln w="9525">
            <a:noFill/>
          </a:ln>
        </p:spPr>
        <p:txBody>
          <a:bodyPr wrap="square">
            <a:spAutoFit/>
          </a:bodyPr>
          <a:p>
            <a:pPr marL="0" indent="0" algn="l"/>
            <a:r>
              <a:rPr lang="en-US" altLang="zh-CN" b="0" u="none">
                <a:latin typeface="宋体" panose="02010600030101010101" pitchFamily="2" charset="-122"/>
                <a:ea typeface="宋体" panose="02010600030101010101" pitchFamily="2" charset="-122"/>
                <a:cs typeface="宋体" panose="02010600030101010101" pitchFamily="2" charset="-122"/>
              </a:rPr>
              <a:t>1)</a:t>
            </a:r>
            <a:r>
              <a:rPr lang="zh-CN" altLang="en-US" b="0" u="none">
                <a:latin typeface="宋体" panose="02010600030101010101" pitchFamily="2" charset="-122"/>
                <a:ea typeface="宋体" panose="02010600030101010101" pitchFamily="2" charset="-122"/>
                <a:cs typeface="宋体" panose="02010600030101010101" pitchFamily="2" charset="-122"/>
              </a:rPr>
              <a:t>确立目标市场，制订营销计划。</a:t>
            </a:r>
            <a:endParaRPr lang="zh-CN" altLang="en-US" b="0" u="none">
              <a:latin typeface="宋体" panose="02010600030101010101" pitchFamily="2" charset="-122"/>
              <a:ea typeface="宋体" panose="02010600030101010101" pitchFamily="2" charset="-122"/>
              <a:cs typeface="宋体" panose="02010600030101010101" pitchFamily="2" charset="-122"/>
            </a:endParaRPr>
          </a:p>
          <a:p>
            <a:pPr marL="0" indent="0" algn="l"/>
            <a:r>
              <a:rPr lang="en-US" altLang="zh-CN" b="0" u="none">
                <a:latin typeface="宋体" panose="02010600030101010101" pitchFamily="2" charset="-122"/>
                <a:ea typeface="宋体" panose="02010600030101010101" pitchFamily="2" charset="-122"/>
                <a:cs typeface="宋体" panose="02010600030101010101" pitchFamily="2" charset="-122"/>
              </a:rPr>
              <a:t>2)</a:t>
            </a:r>
            <a:r>
              <a:rPr lang="zh-CN" altLang="en-US" b="0" u="none">
                <a:latin typeface="宋体" panose="02010600030101010101" pitchFamily="2" charset="-122"/>
                <a:ea typeface="宋体" panose="02010600030101010101" pitchFamily="2" charset="-122"/>
                <a:cs typeface="宋体" panose="02010600030101010101" pitchFamily="2" charset="-122"/>
              </a:rPr>
              <a:t>确定新产品品牌形象、标志识别系统、广告策划设计。</a:t>
            </a:r>
            <a:endParaRPr lang="zh-CN" altLang="en-US" b="0" u="none">
              <a:latin typeface="宋体" panose="02010600030101010101" pitchFamily="2" charset="-122"/>
              <a:ea typeface="宋体" panose="02010600030101010101" pitchFamily="2" charset="-122"/>
              <a:cs typeface="宋体" panose="02010600030101010101" pitchFamily="2" charset="-122"/>
            </a:endParaRPr>
          </a:p>
          <a:p>
            <a:pPr marL="0" indent="0" algn="l"/>
            <a:r>
              <a:rPr lang="en-US" altLang="zh-CN" b="0" u="none">
                <a:latin typeface="宋体" panose="02010600030101010101" pitchFamily="2" charset="-122"/>
                <a:ea typeface="宋体" panose="02010600030101010101" pitchFamily="2" charset="-122"/>
                <a:cs typeface="宋体" panose="02010600030101010101" pitchFamily="2" charset="-122"/>
              </a:rPr>
              <a:t>3)</a:t>
            </a:r>
            <a:r>
              <a:rPr lang="zh-CN" altLang="en-US" b="0" u="none">
                <a:latin typeface="宋体" panose="02010600030101010101" pitchFamily="2" charset="-122"/>
                <a:ea typeface="宋体" panose="02010600030101010101" pitchFamily="2" charset="-122"/>
                <a:cs typeface="宋体" panose="02010600030101010101" pitchFamily="2" charset="-122"/>
              </a:rPr>
              <a:t>确定新产品的展示设计、商店布置、陈列设计。</a:t>
            </a:r>
            <a:endParaRPr lang="zh-CN" altLang="en-US" b="0" u="none">
              <a:latin typeface="宋体" panose="02010600030101010101" pitchFamily="2" charset="-122"/>
              <a:ea typeface="宋体" panose="02010600030101010101" pitchFamily="2" charset="-122"/>
              <a:cs typeface="宋体" panose="02010600030101010101" pitchFamily="2" charset="-122"/>
            </a:endParaRPr>
          </a:p>
          <a:p>
            <a:pPr marL="0" indent="0" algn="l"/>
            <a:r>
              <a:rPr lang="en-US" altLang="zh-CN" b="0" u="none">
                <a:latin typeface="宋体" panose="02010600030101010101" pitchFamily="2" charset="-122"/>
                <a:ea typeface="宋体" panose="02010600030101010101" pitchFamily="2" charset="-122"/>
                <a:cs typeface="宋体" panose="02010600030101010101" pitchFamily="2" charset="-122"/>
              </a:rPr>
              <a:t>4)</a:t>
            </a:r>
            <a:r>
              <a:rPr lang="zh-CN" altLang="en-US" b="0" u="none">
                <a:latin typeface="宋体" panose="02010600030101010101" pitchFamily="2" charset="-122"/>
                <a:ea typeface="宋体" panose="02010600030101010101" pitchFamily="2" charset="-122"/>
                <a:cs typeface="宋体" panose="02010600030101010101" pitchFamily="2" charset="-122"/>
              </a:rPr>
              <a:t>完善新产品的售后服务。</a:t>
            </a:r>
            <a:endParaRPr lang="zh-CN" altLang="en-US"/>
          </a:p>
        </p:txBody>
      </p:sp>
    </p:spTree>
  </p:cSld>
  <p:clrMapOvr>
    <a:masterClrMapping/>
  </p:clrMapOvr>
  <p:transition spd="med" advClick="0" advTm="0">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28650" y="273844"/>
            <a:ext cx="7886700" cy="994172"/>
          </a:xfrm>
        </p:spPr>
        <p:txBody>
          <a:bodyPr/>
          <a:p>
            <a:r>
              <a:rPr lang="zh-CN" altLang="en-US" sz="1800" b="1"/>
              <a:t>10. 市场信息反馈</a:t>
            </a:r>
            <a:endParaRPr lang="zh-CN" altLang="en-US" sz="1800" b="1"/>
          </a:p>
        </p:txBody>
      </p:sp>
      <p:sp>
        <p:nvSpPr>
          <p:cNvPr id="3" name="内容占位符 2"/>
          <p:cNvSpPr>
            <a:spLocks noGrp="1"/>
          </p:cNvSpPr>
          <p:nvPr>
            <p:ph idx="1"/>
          </p:nvPr>
        </p:nvSpPr>
        <p:spPr>
          <a:xfrm>
            <a:off x="628650" y="2266950"/>
            <a:ext cx="7886700" cy="2365375"/>
          </a:xfrm>
        </p:spPr>
        <p:txBody>
          <a:bodyPr/>
          <a:p>
            <a:pPr marL="0" indent="0">
              <a:buNone/>
            </a:pPr>
            <a:r>
              <a:rPr lang="en-US" altLang="zh-CN" sz="2000"/>
              <a:t>    </a:t>
            </a:r>
            <a:r>
              <a:rPr lang="zh-CN" altLang="en-US" sz="2000"/>
              <a:t>在实际运作过程中不断跟进，不断完善设计，及时发现问题，准确地采取对策和措施，从而保证新产品的设计开发能创造出更高的社会效益和经济价值。</a:t>
            </a:r>
            <a:endParaRPr lang="zh-CN" altLang="en-US" sz="2000"/>
          </a:p>
        </p:txBody>
      </p:sp>
    </p:spTree>
  </p:cSld>
  <p:clrMapOvr>
    <a:masterClrMapping/>
  </p:clrMapOvr>
  <p:transition spd="med" advClick="0" advTm="0">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814830" y="1459230"/>
            <a:ext cx="5257165" cy="2225040"/>
          </a:xfrm>
          <a:prstGeom prst="rect">
            <a:avLst/>
          </a:prstGeom>
          <a:noFill/>
          <a:ln w="9525">
            <a:noFill/>
          </a:ln>
        </p:spPr>
        <p:txBody>
          <a:bodyPr wrap="square">
            <a:spAutoFit/>
          </a:bodyPr>
          <a:p>
            <a:pPr marL="0" indent="0" algn="l"/>
            <a:r>
              <a:rPr lang="zh-CN" altLang="en-US" sz="2000" b="1" u="none">
                <a:latin typeface="宋体" panose="02010600030101010101" pitchFamily="2" charset="-122"/>
                <a:ea typeface="宋体" panose="02010600030101010101" pitchFamily="2" charset="-122"/>
                <a:cs typeface="宋体" panose="02010600030101010101" pitchFamily="2" charset="-122"/>
              </a:rPr>
              <a:t>作业与思考题</a:t>
            </a:r>
            <a:r>
              <a:rPr lang="zh-CN" altLang="en-US" sz="2000" b="0" u="none">
                <a:latin typeface="宋体" panose="02010600030101010101" pitchFamily="2" charset="-122"/>
                <a:ea typeface="宋体" panose="02010600030101010101" pitchFamily="2" charset="-122"/>
                <a:cs typeface="宋体" panose="02010600030101010101" pitchFamily="2" charset="-122"/>
              </a:rPr>
              <a:t></a:t>
            </a:r>
            <a:r>
              <a:rPr lang="zh-CN" altLang="en-US" sz="2000" b="0" u="none">
                <a:latin typeface="宋体" panose="02010600030101010101" pitchFamily="2" charset="-122"/>
                <a:ea typeface="宋体" panose="02010600030101010101" pitchFamily="2" charset="-122"/>
                <a:cs typeface="宋体" panose="02010600030101010101" pitchFamily="2" charset="-122"/>
              </a:rPr>
              <a:t>（</a:t>
            </a:r>
            <a:r>
              <a:rPr lang="en-US" altLang="zh-CN" sz="2000" b="0" u="none">
                <a:latin typeface="宋体" panose="02010600030101010101" pitchFamily="2" charset="-122"/>
                <a:ea typeface="宋体" panose="02010600030101010101" pitchFamily="2" charset="-122"/>
                <a:cs typeface="宋体" panose="02010600030101010101" pitchFamily="2" charset="-122"/>
              </a:rPr>
              <a:t>1</a:t>
            </a:r>
            <a:r>
              <a:rPr lang="zh-CN" altLang="en-US" sz="2000" b="0" u="none">
                <a:latin typeface="宋体" panose="02010600030101010101" pitchFamily="2" charset="-122"/>
                <a:ea typeface="宋体" panose="02010600030101010101" pitchFamily="2" charset="-122"/>
                <a:cs typeface="宋体" panose="02010600030101010101" pitchFamily="2" charset="-122"/>
              </a:rPr>
              <a:t>）什么是家具结构设计？家具结构设计都包含有哪些内容？（</a:t>
            </a:r>
            <a:r>
              <a:rPr lang="en-US" altLang="zh-CN" sz="2000" b="0" u="none">
                <a:latin typeface="宋体" panose="02010600030101010101" pitchFamily="2" charset="-122"/>
                <a:ea typeface="宋体" panose="02010600030101010101" pitchFamily="2" charset="-122"/>
                <a:cs typeface="宋体" panose="02010600030101010101" pitchFamily="2" charset="-122"/>
              </a:rPr>
              <a:t>2</a:t>
            </a:r>
            <a:r>
              <a:rPr lang="zh-CN" altLang="en-US" sz="2000" b="0" u="none">
                <a:latin typeface="宋体" panose="02010600030101010101" pitchFamily="2" charset="-122"/>
                <a:ea typeface="宋体" panose="02010600030101010101" pitchFamily="2" charset="-122"/>
                <a:cs typeface="宋体" panose="02010600030101010101" pitchFamily="2" charset="-122"/>
              </a:rPr>
              <a:t>）试述家具设计的原则。（</a:t>
            </a:r>
            <a:r>
              <a:rPr lang="en-US" altLang="zh-CN" sz="2000" b="0" u="none">
                <a:latin typeface="宋体" panose="02010600030101010101" pitchFamily="2" charset="-122"/>
                <a:ea typeface="宋体" panose="02010600030101010101" pitchFamily="2" charset="-122"/>
                <a:cs typeface="宋体" panose="02010600030101010101" pitchFamily="2" charset="-122"/>
              </a:rPr>
              <a:t>3</a:t>
            </a:r>
            <a:r>
              <a:rPr lang="zh-CN" altLang="en-US" sz="2000" b="0" u="none">
                <a:latin typeface="宋体" panose="02010600030101010101" pitchFamily="2" charset="-122"/>
                <a:ea typeface="宋体" panose="02010600030101010101" pitchFamily="2" charset="-122"/>
                <a:cs typeface="宋体" panose="02010600030101010101" pitchFamily="2" charset="-122"/>
              </a:rPr>
              <a:t>）试述家具设计的程序。</a:t>
            </a:r>
            <a:endParaRPr lang="zh-CN" altLang="en-US" sz="2000"/>
          </a:p>
        </p:txBody>
      </p:sp>
    </p:spTree>
  </p:cSld>
  <p:clrMapOvr>
    <a:masterClrMapping/>
  </p:clrMapOvr>
  <p:transition spd="med" advClick="0" advTm="0">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 name="图片 24" descr="D_042.jpg"/>
          <p:cNvPicPr>
            <a:picLocks noChangeAspect="1"/>
          </p:cNvPicPr>
          <p:nvPr/>
        </p:nvPicPr>
        <p:blipFill>
          <a:blip r:embed="rId1">
            <a:clrChange>
              <a:clrFrom>
                <a:srgbClr val="FFFFFF"/>
              </a:clrFrom>
              <a:clrTo>
                <a:srgbClr val="FFFFFF">
                  <a:alpha val="0"/>
                </a:srgbClr>
              </a:clrTo>
            </a:clrChange>
          </a:blip>
          <a:stretch>
            <a:fillRect/>
          </a:stretch>
        </p:blipFill>
        <p:spPr>
          <a:xfrm>
            <a:off x="2120900" y="1343025"/>
            <a:ext cx="650875" cy="619125"/>
          </a:xfrm>
          <a:prstGeom prst="rect">
            <a:avLst/>
          </a:prstGeom>
          <a:noFill/>
          <a:ln w="9525">
            <a:noFill/>
          </a:ln>
        </p:spPr>
      </p:pic>
      <p:pic>
        <p:nvPicPr>
          <p:cNvPr id="55" name="图片 31" descr="D_042.jpg"/>
          <p:cNvPicPr>
            <a:picLocks noChangeAspect="1"/>
          </p:cNvPicPr>
          <p:nvPr/>
        </p:nvPicPr>
        <p:blipFill>
          <a:blip r:embed="rId1">
            <a:clrChange>
              <a:clrFrom>
                <a:srgbClr val="FFFFFF"/>
              </a:clrFrom>
              <a:clrTo>
                <a:srgbClr val="FFFFFF">
                  <a:alpha val="0"/>
                </a:srgbClr>
              </a:clrTo>
            </a:clrChange>
          </a:blip>
          <a:stretch>
            <a:fillRect/>
          </a:stretch>
        </p:blipFill>
        <p:spPr>
          <a:xfrm>
            <a:off x="2119313" y="2098675"/>
            <a:ext cx="652462" cy="620713"/>
          </a:xfrm>
          <a:prstGeom prst="rect">
            <a:avLst/>
          </a:prstGeom>
          <a:noFill/>
          <a:ln w="9525">
            <a:noFill/>
          </a:ln>
        </p:spPr>
      </p:pic>
      <p:pic>
        <p:nvPicPr>
          <p:cNvPr id="59" name="图片 35" descr="D_042.jpg"/>
          <p:cNvPicPr>
            <a:picLocks noChangeAspect="1"/>
          </p:cNvPicPr>
          <p:nvPr/>
        </p:nvPicPr>
        <p:blipFill>
          <a:blip r:embed="rId1">
            <a:clrChange>
              <a:clrFrom>
                <a:srgbClr val="FFFFFF"/>
              </a:clrFrom>
              <a:clrTo>
                <a:srgbClr val="FFFFFF">
                  <a:alpha val="0"/>
                </a:srgbClr>
              </a:clrTo>
            </a:clrChange>
          </a:blip>
          <a:stretch>
            <a:fillRect/>
          </a:stretch>
        </p:blipFill>
        <p:spPr>
          <a:xfrm>
            <a:off x="2119313" y="2857500"/>
            <a:ext cx="652462" cy="620713"/>
          </a:xfrm>
          <a:prstGeom prst="rect">
            <a:avLst/>
          </a:prstGeom>
          <a:noFill/>
          <a:ln w="9525">
            <a:noFill/>
          </a:ln>
        </p:spPr>
      </p:pic>
      <p:pic>
        <p:nvPicPr>
          <p:cNvPr id="63" name="图片 39" descr="D_042.jpg"/>
          <p:cNvPicPr>
            <a:picLocks noChangeAspect="1"/>
          </p:cNvPicPr>
          <p:nvPr/>
        </p:nvPicPr>
        <p:blipFill>
          <a:blip r:embed="rId1">
            <a:clrChange>
              <a:clrFrom>
                <a:srgbClr val="FFFFFF"/>
              </a:clrFrom>
              <a:clrTo>
                <a:srgbClr val="FFFFFF">
                  <a:alpha val="0"/>
                </a:srgbClr>
              </a:clrTo>
            </a:clrChange>
          </a:blip>
          <a:stretch>
            <a:fillRect/>
          </a:stretch>
        </p:blipFill>
        <p:spPr>
          <a:xfrm>
            <a:off x="2119313" y="3684588"/>
            <a:ext cx="652462" cy="619125"/>
          </a:xfrm>
          <a:prstGeom prst="rect">
            <a:avLst/>
          </a:prstGeom>
          <a:noFill/>
          <a:ln w="9525">
            <a:noFill/>
          </a:ln>
        </p:spPr>
      </p:pic>
      <p:pic>
        <p:nvPicPr>
          <p:cNvPr id="20483" name="Picture 3"/>
          <p:cNvPicPr>
            <a:picLocks noChangeAspect="1"/>
          </p:cNvPicPr>
          <p:nvPr/>
        </p:nvPicPr>
        <p:blipFill>
          <a:blip r:embed="rId2"/>
          <a:srcRect r="-2"/>
          <a:stretch>
            <a:fillRect/>
          </a:stretch>
        </p:blipFill>
        <p:spPr>
          <a:xfrm>
            <a:off x="120650" y="90488"/>
            <a:ext cx="1489075" cy="1473200"/>
          </a:xfrm>
          <a:prstGeom prst="rect">
            <a:avLst/>
          </a:prstGeom>
          <a:noFill/>
          <a:ln w="9525">
            <a:noFill/>
          </a:ln>
        </p:spPr>
      </p:pic>
      <p:sp>
        <p:nvSpPr>
          <p:cNvPr id="50" name="矩形 49"/>
          <p:cNvSpPr/>
          <p:nvPr/>
        </p:nvSpPr>
        <p:spPr bwMode="auto">
          <a:xfrm>
            <a:off x="2038350" y="1204913"/>
            <a:ext cx="827088" cy="825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stStyle>
          <a:p>
            <a:pPr lvl="0" algn="ctr" eaLnBrk="1" hangingPunct="1"/>
            <a:r>
              <a:rPr lang="en-US" altLang="zh-CN" sz="2400" dirty="0">
                <a:latin typeface="方正华隶简体"/>
                <a:ea typeface="方正华隶简体"/>
              </a:rPr>
              <a:t>1</a:t>
            </a:r>
            <a:endParaRPr lang="zh-CN" altLang="en-US" sz="2400" dirty="0">
              <a:latin typeface="方正华隶简体"/>
              <a:ea typeface="方正华隶简体"/>
            </a:endParaRPr>
          </a:p>
        </p:txBody>
      </p:sp>
      <p:pic>
        <p:nvPicPr>
          <p:cNvPr id="15384" name="图片 28" descr="C_108.jpg"/>
          <p:cNvPicPr>
            <a:picLocks noChangeAspect="1"/>
          </p:cNvPicPr>
          <p:nvPr/>
        </p:nvPicPr>
        <p:blipFill>
          <a:blip r:embed="rId3">
            <a:clrChange>
              <a:clrFrom>
                <a:srgbClr val="FFFFFF"/>
              </a:clrFrom>
              <a:clrTo>
                <a:srgbClr val="FFFFFF">
                  <a:alpha val="0"/>
                </a:srgbClr>
              </a:clrTo>
            </a:clrChange>
          </a:blip>
          <a:stretch>
            <a:fillRect/>
          </a:stretch>
        </p:blipFill>
        <p:spPr>
          <a:xfrm>
            <a:off x="2533650" y="1824355"/>
            <a:ext cx="4497070" cy="137795"/>
          </a:xfrm>
          <a:prstGeom prst="rect">
            <a:avLst/>
          </a:prstGeom>
          <a:noFill/>
          <a:ln w="9525">
            <a:noFill/>
          </a:ln>
        </p:spPr>
      </p:pic>
      <p:pic>
        <p:nvPicPr>
          <p:cNvPr id="15382" name="图片 33" descr="C_108.jpg"/>
          <p:cNvPicPr>
            <a:picLocks noChangeAspect="1"/>
          </p:cNvPicPr>
          <p:nvPr/>
        </p:nvPicPr>
        <p:blipFill>
          <a:blip r:embed="rId3">
            <a:clrChange>
              <a:clrFrom>
                <a:srgbClr val="FFFFFF"/>
              </a:clrFrom>
              <a:clrTo>
                <a:srgbClr val="FFFFFF">
                  <a:alpha val="0"/>
                </a:srgbClr>
              </a:clrTo>
            </a:clrChange>
          </a:blip>
          <a:stretch>
            <a:fillRect/>
          </a:stretch>
        </p:blipFill>
        <p:spPr>
          <a:xfrm>
            <a:off x="2533650" y="2581275"/>
            <a:ext cx="4497070" cy="137795"/>
          </a:xfrm>
          <a:prstGeom prst="rect">
            <a:avLst/>
          </a:prstGeom>
          <a:noFill/>
          <a:ln w="9525">
            <a:noFill/>
          </a:ln>
        </p:spPr>
      </p:pic>
      <p:pic>
        <p:nvPicPr>
          <p:cNvPr id="15380" name="图片 37" descr="C_108.jpg"/>
          <p:cNvPicPr>
            <a:picLocks noChangeAspect="1"/>
          </p:cNvPicPr>
          <p:nvPr/>
        </p:nvPicPr>
        <p:blipFill>
          <a:blip r:embed="rId3">
            <a:clrChange>
              <a:clrFrom>
                <a:srgbClr val="FFFFFF"/>
              </a:clrFrom>
              <a:clrTo>
                <a:srgbClr val="FFFFFF">
                  <a:alpha val="0"/>
                </a:srgbClr>
              </a:clrTo>
            </a:clrChange>
          </a:blip>
          <a:stretch>
            <a:fillRect/>
          </a:stretch>
        </p:blipFill>
        <p:spPr>
          <a:xfrm>
            <a:off x="2533650" y="3340100"/>
            <a:ext cx="4497070" cy="137795"/>
          </a:xfrm>
          <a:prstGeom prst="rect">
            <a:avLst/>
          </a:prstGeom>
          <a:noFill/>
          <a:ln w="9525">
            <a:noFill/>
          </a:ln>
        </p:spPr>
      </p:pic>
      <p:pic>
        <p:nvPicPr>
          <p:cNvPr id="15378" name="图片 41" descr="C_108.jpg"/>
          <p:cNvPicPr>
            <a:picLocks noChangeAspect="1"/>
          </p:cNvPicPr>
          <p:nvPr/>
        </p:nvPicPr>
        <p:blipFill>
          <a:blip r:embed="rId3">
            <a:clrChange>
              <a:clrFrom>
                <a:srgbClr val="FFFFFF"/>
              </a:clrFrom>
              <a:clrTo>
                <a:srgbClr val="FFFFFF">
                  <a:alpha val="0"/>
                </a:srgbClr>
              </a:clrTo>
            </a:clrChange>
          </a:blip>
          <a:stretch>
            <a:fillRect/>
          </a:stretch>
        </p:blipFill>
        <p:spPr>
          <a:xfrm>
            <a:off x="2533650" y="4166235"/>
            <a:ext cx="4497070" cy="137795"/>
          </a:xfrm>
          <a:prstGeom prst="rect">
            <a:avLst/>
          </a:prstGeom>
          <a:noFill/>
          <a:ln w="9525">
            <a:noFill/>
          </a:ln>
        </p:spPr>
      </p:pic>
      <p:sp>
        <p:nvSpPr>
          <p:cNvPr id="66" name="矩形 65"/>
          <p:cNvSpPr/>
          <p:nvPr/>
        </p:nvSpPr>
        <p:spPr>
          <a:xfrm>
            <a:off x="2038350" y="1962150"/>
            <a:ext cx="827088" cy="825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stStyle>
          <a:p>
            <a:pPr lvl="0" algn="ctr" eaLnBrk="1" hangingPunct="1"/>
            <a:r>
              <a:rPr lang="en-US" altLang="zh-CN" sz="2400" dirty="0">
                <a:latin typeface="方正华隶简体"/>
                <a:ea typeface="方正华隶简体"/>
              </a:rPr>
              <a:t>2</a:t>
            </a:r>
            <a:endParaRPr lang="zh-CN" altLang="en-US" sz="2400" dirty="0">
              <a:latin typeface="方正华隶简体"/>
              <a:ea typeface="方正华隶简体"/>
            </a:endParaRPr>
          </a:p>
        </p:txBody>
      </p:sp>
      <p:sp>
        <p:nvSpPr>
          <p:cNvPr id="67" name="矩形 66"/>
          <p:cNvSpPr/>
          <p:nvPr/>
        </p:nvSpPr>
        <p:spPr>
          <a:xfrm>
            <a:off x="2038350" y="2719388"/>
            <a:ext cx="827088" cy="8270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stStyle>
          <a:p>
            <a:pPr lvl="0" algn="ctr" eaLnBrk="1" hangingPunct="1"/>
            <a:r>
              <a:rPr lang="en-US" altLang="zh-CN" sz="2400" dirty="0">
                <a:latin typeface="方正华隶简体"/>
                <a:ea typeface="方正华隶简体"/>
              </a:rPr>
              <a:t>3</a:t>
            </a:r>
            <a:endParaRPr lang="zh-CN" altLang="en-US" sz="2400" dirty="0">
              <a:latin typeface="方正华隶简体"/>
              <a:ea typeface="方正华隶简体"/>
            </a:endParaRPr>
          </a:p>
        </p:txBody>
      </p:sp>
      <p:sp>
        <p:nvSpPr>
          <p:cNvPr id="68" name="矩形 67"/>
          <p:cNvSpPr/>
          <p:nvPr/>
        </p:nvSpPr>
        <p:spPr>
          <a:xfrm>
            <a:off x="2038350" y="3546475"/>
            <a:ext cx="827088" cy="825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stStyle>
          <a:p>
            <a:pPr lvl="0" algn="ctr" eaLnBrk="1" hangingPunct="1"/>
            <a:r>
              <a:rPr lang="en-US" altLang="zh-CN" sz="2400" dirty="0">
                <a:latin typeface="方正华隶简体"/>
                <a:ea typeface="方正华隶简体"/>
              </a:rPr>
              <a:t>4</a:t>
            </a:r>
            <a:endParaRPr lang="zh-CN" altLang="en-US" sz="2400" dirty="0">
              <a:latin typeface="方正华隶简体"/>
              <a:ea typeface="方正华隶简体"/>
            </a:endParaRPr>
          </a:p>
        </p:txBody>
      </p:sp>
      <p:pic>
        <p:nvPicPr>
          <p:cNvPr id="71" name="Picture 6" descr="F:\360安全浏览器下载\水墨\1402\09.png"/>
          <p:cNvPicPr>
            <a:picLocks noChangeAspect="1"/>
          </p:cNvPicPr>
          <p:nvPr/>
        </p:nvPicPr>
        <p:blipFill>
          <a:blip r:embed="rId4"/>
          <a:stretch>
            <a:fillRect/>
          </a:stretch>
        </p:blipFill>
        <p:spPr>
          <a:xfrm>
            <a:off x="6659563" y="2600325"/>
            <a:ext cx="2139950" cy="2273300"/>
          </a:xfrm>
          <a:prstGeom prst="rect">
            <a:avLst/>
          </a:prstGeom>
          <a:noFill/>
          <a:ln w="9525">
            <a:noFill/>
          </a:ln>
        </p:spPr>
      </p:pic>
      <p:sp>
        <p:nvSpPr>
          <p:cNvPr id="24" name="Rectangle 4"/>
          <p:cNvSpPr txBox="1"/>
          <p:nvPr/>
        </p:nvSpPr>
        <p:spPr>
          <a:xfrm>
            <a:off x="-6350" y="5326063"/>
            <a:ext cx="9150350" cy="271462"/>
          </a:xfrm>
          <a:prstGeom prst="rect">
            <a:avLst/>
          </a:prstGeom>
          <a:noFill/>
          <a:ln w="9525">
            <a:noFill/>
          </a:ln>
        </p:spPr>
        <p:txBody>
          <a:bodyPr lIns="51408" tIns="25704" rIns="51408" bIns="25704" anchor="ctr"/>
          <a:p>
            <a:pPr lvl="0" eaLnBrk="1" hangingPunct="1"/>
            <a:endParaRPr lang="zh-CN" altLang="zh-CN" sz="2000" b="1" dirty="0">
              <a:solidFill>
                <a:srgbClr val="FF0000"/>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3026410" y="1435100"/>
            <a:ext cx="2696210" cy="365760"/>
          </a:xfrm>
          <a:prstGeom prst="rect">
            <a:avLst/>
          </a:prstGeom>
          <a:noFill/>
        </p:spPr>
        <p:txBody>
          <a:bodyPr wrap="none" rtlCol="0" anchor="t">
            <a:spAutoFit/>
          </a:bodyPr>
          <a:p>
            <a:r>
              <a:rPr lang="zh-CN" altLang="en-US" b="1">
                <a:sym typeface="+mn-ea"/>
              </a:rPr>
              <a:t>1.1  家具结构设计的概念</a:t>
            </a:r>
            <a:endParaRPr lang="zh-CN" altLang="en-US"/>
          </a:p>
        </p:txBody>
      </p:sp>
      <p:sp>
        <p:nvSpPr>
          <p:cNvPr id="7" name="文本框 6"/>
          <p:cNvSpPr txBox="1"/>
          <p:nvPr/>
        </p:nvSpPr>
        <p:spPr>
          <a:xfrm>
            <a:off x="3026410" y="2192020"/>
            <a:ext cx="2696210" cy="365760"/>
          </a:xfrm>
          <a:prstGeom prst="rect">
            <a:avLst/>
          </a:prstGeom>
          <a:noFill/>
        </p:spPr>
        <p:txBody>
          <a:bodyPr wrap="none" rtlCol="0" anchor="t">
            <a:spAutoFit/>
          </a:bodyPr>
          <a:p>
            <a:r>
              <a:rPr lang="zh-CN" altLang="en-US" b="1">
                <a:sym typeface="+mn-ea"/>
              </a:rPr>
              <a:t>1.2  家具结构设计的内容</a:t>
            </a:r>
            <a:endParaRPr lang="zh-CN" altLang="en-US"/>
          </a:p>
        </p:txBody>
      </p:sp>
      <p:sp>
        <p:nvSpPr>
          <p:cNvPr id="8" name="文本框 7"/>
          <p:cNvSpPr txBox="1"/>
          <p:nvPr/>
        </p:nvSpPr>
        <p:spPr>
          <a:xfrm>
            <a:off x="3026410" y="3001010"/>
            <a:ext cx="2696210" cy="365760"/>
          </a:xfrm>
          <a:prstGeom prst="rect">
            <a:avLst/>
          </a:prstGeom>
          <a:noFill/>
        </p:spPr>
        <p:txBody>
          <a:bodyPr wrap="none" rtlCol="0" anchor="t">
            <a:spAutoFit/>
          </a:bodyPr>
          <a:p>
            <a:r>
              <a:rPr lang="zh-CN" altLang="en-US" b="1">
                <a:sym typeface="+mn-ea"/>
              </a:rPr>
              <a:t>1.3  家具结构设计的原则</a:t>
            </a:r>
            <a:endParaRPr lang="zh-CN" altLang="en-US"/>
          </a:p>
        </p:txBody>
      </p:sp>
      <p:sp>
        <p:nvSpPr>
          <p:cNvPr id="9" name="文本框 8"/>
          <p:cNvSpPr txBox="1"/>
          <p:nvPr/>
        </p:nvSpPr>
        <p:spPr>
          <a:xfrm>
            <a:off x="3026410" y="3776345"/>
            <a:ext cx="2696210" cy="365760"/>
          </a:xfrm>
          <a:prstGeom prst="rect">
            <a:avLst/>
          </a:prstGeom>
          <a:noFill/>
        </p:spPr>
        <p:txBody>
          <a:bodyPr wrap="none" rtlCol="0" anchor="t">
            <a:spAutoFit/>
          </a:bodyPr>
          <a:p>
            <a:r>
              <a:rPr lang="zh-CN" altLang="en-US" b="1">
                <a:sym typeface="+mn-ea"/>
              </a:rPr>
              <a:t>1.4  家具结构设计的程序</a:t>
            </a:r>
            <a:endParaRPr lang="zh-CN" altLang="en-US"/>
          </a:p>
        </p:txBody>
      </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483"/>
                                        </p:tgtEl>
                                        <p:attrNameLst>
                                          <p:attrName>style.visibility</p:attrName>
                                        </p:attrNameLst>
                                      </p:cBhvr>
                                      <p:to>
                                        <p:strVal val="visible"/>
                                      </p:to>
                                    </p:set>
                                    <p:animEffect transition="in" filter="fade">
                                      <p:cBhvr>
                                        <p:cTn id="7" dur="2500"/>
                                        <p:tgtEl>
                                          <p:spTgt spid="20483"/>
                                        </p:tgtEl>
                                      </p:cBhvr>
                                    </p:animEffect>
                                  </p:childTnLst>
                                </p:cTn>
                              </p:par>
                            </p:childTnLst>
                          </p:cTn>
                        </p:par>
                        <p:par>
                          <p:cTn id="8" fill="hold">
                            <p:stCondLst>
                              <p:cond delay="2500"/>
                            </p:stCondLst>
                            <p:childTnLst>
                              <p:par>
                                <p:cTn id="9" presetID="2" presetClass="entr" presetSubtype="12" fill="hold" nodeType="after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additive="base">
                                        <p:cTn id="11" dur="500" fill="hold"/>
                                        <p:tgtEl>
                                          <p:spTgt spid="51"/>
                                        </p:tgtEl>
                                        <p:attrNameLst>
                                          <p:attrName>ppt_x</p:attrName>
                                        </p:attrNameLst>
                                      </p:cBhvr>
                                      <p:tavLst>
                                        <p:tav tm="0">
                                          <p:val>
                                            <p:strVal val="0-#ppt_w/2"/>
                                          </p:val>
                                        </p:tav>
                                        <p:tav tm="100000">
                                          <p:val>
                                            <p:strVal val="#ppt_x"/>
                                          </p:val>
                                        </p:tav>
                                      </p:tavLst>
                                    </p:anim>
                                    <p:anim calcmode="lin" valueType="num">
                                      <p:cBhvr additive="base">
                                        <p:cTn id="12" dur="500" fill="hold"/>
                                        <p:tgtEl>
                                          <p:spTgt spid="51"/>
                                        </p:tgtEl>
                                        <p:attrNameLst>
                                          <p:attrName>ppt_y</p:attrName>
                                        </p:attrNameLst>
                                      </p:cBhvr>
                                      <p:tavLst>
                                        <p:tav tm="0">
                                          <p:val>
                                            <p:strVal val="1+#ppt_h/2"/>
                                          </p:val>
                                        </p:tav>
                                        <p:tav tm="100000">
                                          <p:val>
                                            <p:strVal val="#ppt_y"/>
                                          </p:val>
                                        </p:tav>
                                      </p:tavLst>
                                    </p:anim>
                                  </p:childTnLst>
                                </p:cTn>
                              </p:par>
                              <p:par>
                                <p:cTn id="13" presetID="8" presetClass="emph" presetSubtype="0" fill="hold" nodeType="withEffect">
                                  <p:stCondLst>
                                    <p:cond delay="0"/>
                                  </p:stCondLst>
                                  <p:childTnLst>
                                    <p:animRot by="21600000">
                                      <p:cBhvr>
                                        <p:cTn id="14" dur="2000" fill="hold"/>
                                        <p:tgtEl>
                                          <p:spTgt spid="51"/>
                                        </p:tgtEl>
                                        <p:attrNameLst>
                                          <p:attrName>r</p:attrName>
                                        </p:attrNameLst>
                                      </p:cBhvr>
                                    </p:animRot>
                                  </p:childTnLst>
                                </p:cTn>
                              </p:par>
                              <p:par>
                                <p:cTn id="15" presetID="10" presetClass="entr" presetSubtype="0" fill="hold" grpId="0" nodeType="withEffect">
                                  <p:stCondLst>
                                    <p:cond delay="250"/>
                                  </p:stCondLst>
                                  <p:childTnLst>
                                    <p:set>
                                      <p:cBhvr>
                                        <p:cTn id="16" dur="1" fill="hold">
                                          <p:stCondLst>
                                            <p:cond delay="0"/>
                                          </p:stCondLst>
                                        </p:cTn>
                                        <p:tgtEl>
                                          <p:spTgt spid="50"/>
                                        </p:tgtEl>
                                        <p:attrNameLst>
                                          <p:attrName>style.visibility</p:attrName>
                                        </p:attrNameLst>
                                      </p:cBhvr>
                                      <p:to>
                                        <p:strVal val="visible"/>
                                      </p:to>
                                    </p:set>
                                    <p:animEffect transition="in" filter="fade">
                                      <p:cBhvr>
                                        <p:cTn id="17" dur="500"/>
                                        <p:tgtEl>
                                          <p:spTgt spid="50"/>
                                        </p:tgtEl>
                                      </p:cBhvr>
                                    </p:animEffect>
                                  </p:childTnLst>
                                </p:cTn>
                              </p:par>
                              <p:par>
                                <p:cTn id="18" presetID="2" presetClass="entr" presetSubtype="12" fill="hold" nodeType="withEffect">
                                  <p:stCondLst>
                                    <p:cond delay="250"/>
                                  </p:stCondLst>
                                  <p:childTnLst>
                                    <p:set>
                                      <p:cBhvr>
                                        <p:cTn id="19" dur="1" fill="hold">
                                          <p:stCondLst>
                                            <p:cond delay="0"/>
                                          </p:stCondLst>
                                        </p:cTn>
                                        <p:tgtEl>
                                          <p:spTgt spid="55"/>
                                        </p:tgtEl>
                                        <p:attrNameLst>
                                          <p:attrName>style.visibility</p:attrName>
                                        </p:attrNameLst>
                                      </p:cBhvr>
                                      <p:to>
                                        <p:strVal val="visible"/>
                                      </p:to>
                                    </p:set>
                                    <p:anim calcmode="lin" valueType="num">
                                      <p:cBhvr additive="base">
                                        <p:cTn id="20" dur="500" fill="hold"/>
                                        <p:tgtEl>
                                          <p:spTgt spid="55"/>
                                        </p:tgtEl>
                                        <p:attrNameLst>
                                          <p:attrName>ppt_x</p:attrName>
                                        </p:attrNameLst>
                                      </p:cBhvr>
                                      <p:tavLst>
                                        <p:tav tm="0">
                                          <p:val>
                                            <p:strVal val="0-#ppt_w/2"/>
                                          </p:val>
                                        </p:tav>
                                        <p:tav tm="100000">
                                          <p:val>
                                            <p:strVal val="#ppt_x"/>
                                          </p:val>
                                        </p:tav>
                                      </p:tavLst>
                                    </p:anim>
                                    <p:anim calcmode="lin" valueType="num">
                                      <p:cBhvr additive="base">
                                        <p:cTn id="21" dur="500" fill="hold"/>
                                        <p:tgtEl>
                                          <p:spTgt spid="55"/>
                                        </p:tgtEl>
                                        <p:attrNameLst>
                                          <p:attrName>ppt_y</p:attrName>
                                        </p:attrNameLst>
                                      </p:cBhvr>
                                      <p:tavLst>
                                        <p:tav tm="0">
                                          <p:val>
                                            <p:strVal val="1+#ppt_h/2"/>
                                          </p:val>
                                        </p:tav>
                                        <p:tav tm="100000">
                                          <p:val>
                                            <p:strVal val="#ppt_y"/>
                                          </p:val>
                                        </p:tav>
                                      </p:tavLst>
                                    </p:anim>
                                  </p:childTnLst>
                                </p:cTn>
                              </p:par>
                              <p:par>
                                <p:cTn id="22" presetID="8" presetClass="emph" presetSubtype="0" fill="hold" nodeType="withEffect">
                                  <p:stCondLst>
                                    <p:cond delay="250"/>
                                  </p:stCondLst>
                                  <p:childTnLst>
                                    <p:animRot by="21600000">
                                      <p:cBhvr>
                                        <p:cTn id="23" dur="2000" fill="hold"/>
                                        <p:tgtEl>
                                          <p:spTgt spid="55"/>
                                        </p:tgtEl>
                                        <p:attrNameLst>
                                          <p:attrName>r</p:attrName>
                                        </p:attrNameLst>
                                      </p:cBhvr>
                                    </p:animRot>
                                  </p:childTnLst>
                                </p:cTn>
                              </p:par>
                              <p:par>
                                <p:cTn id="24" presetID="10" presetClass="entr" presetSubtype="0" fill="hold" grpId="0" nodeType="withEffect">
                                  <p:stCondLst>
                                    <p:cond delay="500"/>
                                  </p:stCondLst>
                                  <p:childTnLst>
                                    <p:set>
                                      <p:cBhvr>
                                        <p:cTn id="25" dur="1" fill="hold">
                                          <p:stCondLst>
                                            <p:cond delay="0"/>
                                          </p:stCondLst>
                                        </p:cTn>
                                        <p:tgtEl>
                                          <p:spTgt spid="66"/>
                                        </p:tgtEl>
                                        <p:attrNameLst>
                                          <p:attrName>style.visibility</p:attrName>
                                        </p:attrNameLst>
                                      </p:cBhvr>
                                      <p:to>
                                        <p:strVal val="visible"/>
                                      </p:to>
                                    </p:set>
                                    <p:animEffect transition="in" filter="fade">
                                      <p:cBhvr>
                                        <p:cTn id="26" dur="500"/>
                                        <p:tgtEl>
                                          <p:spTgt spid="66"/>
                                        </p:tgtEl>
                                      </p:cBhvr>
                                    </p:animEffect>
                                  </p:childTnLst>
                                </p:cTn>
                              </p:par>
                              <p:par>
                                <p:cTn id="27" presetID="2" presetClass="entr" presetSubtype="12" fill="hold" nodeType="withEffect">
                                  <p:stCondLst>
                                    <p:cond delay="500"/>
                                  </p:stCondLst>
                                  <p:childTnLst>
                                    <p:set>
                                      <p:cBhvr>
                                        <p:cTn id="28" dur="1" fill="hold">
                                          <p:stCondLst>
                                            <p:cond delay="0"/>
                                          </p:stCondLst>
                                        </p:cTn>
                                        <p:tgtEl>
                                          <p:spTgt spid="59"/>
                                        </p:tgtEl>
                                        <p:attrNameLst>
                                          <p:attrName>style.visibility</p:attrName>
                                        </p:attrNameLst>
                                      </p:cBhvr>
                                      <p:to>
                                        <p:strVal val="visible"/>
                                      </p:to>
                                    </p:set>
                                    <p:anim calcmode="lin" valueType="num">
                                      <p:cBhvr additive="base">
                                        <p:cTn id="29" dur="500" fill="hold"/>
                                        <p:tgtEl>
                                          <p:spTgt spid="59"/>
                                        </p:tgtEl>
                                        <p:attrNameLst>
                                          <p:attrName>ppt_x</p:attrName>
                                        </p:attrNameLst>
                                      </p:cBhvr>
                                      <p:tavLst>
                                        <p:tav tm="0">
                                          <p:val>
                                            <p:strVal val="0-#ppt_w/2"/>
                                          </p:val>
                                        </p:tav>
                                        <p:tav tm="100000">
                                          <p:val>
                                            <p:strVal val="#ppt_x"/>
                                          </p:val>
                                        </p:tav>
                                      </p:tavLst>
                                    </p:anim>
                                    <p:anim calcmode="lin" valueType="num">
                                      <p:cBhvr additive="base">
                                        <p:cTn id="30" dur="500" fill="hold"/>
                                        <p:tgtEl>
                                          <p:spTgt spid="59"/>
                                        </p:tgtEl>
                                        <p:attrNameLst>
                                          <p:attrName>ppt_y</p:attrName>
                                        </p:attrNameLst>
                                      </p:cBhvr>
                                      <p:tavLst>
                                        <p:tav tm="0">
                                          <p:val>
                                            <p:strVal val="1+#ppt_h/2"/>
                                          </p:val>
                                        </p:tav>
                                        <p:tav tm="100000">
                                          <p:val>
                                            <p:strVal val="#ppt_y"/>
                                          </p:val>
                                        </p:tav>
                                      </p:tavLst>
                                    </p:anim>
                                  </p:childTnLst>
                                </p:cTn>
                              </p:par>
                              <p:par>
                                <p:cTn id="31" presetID="8" presetClass="emph" presetSubtype="0" fill="hold" nodeType="withEffect">
                                  <p:stCondLst>
                                    <p:cond delay="500"/>
                                  </p:stCondLst>
                                  <p:childTnLst>
                                    <p:animRot by="21600000">
                                      <p:cBhvr>
                                        <p:cTn id="32" dur="2000" fill="hold"/>
                                        <p:tgtEl>
                                          <p:spTgt spid="59"/>
                                        </p:tgtEl>
                                        <p:attrNameLst>
                                          <p:attrName>r</p:attrName>
                                        </p:attrNameLst>
                                      </p:cBhvr>
                                    </p:animRot>
                                  </p:childTnLst>
                                </p:cTn>
                              </p:par>
                              <p:par>
                                <p:cTn id="33" presetID="10" presetClass="entr" presetSubtype="0" fill="hold" grpId="0" nodeType="withEffect">
                                  <p:stCondLst>
                                    <p:cond delay="750"/>
                                  </p:stCondLst>
                                  <p:childTnLst>
                                    <p:set>
                                      <p:cBhvr>
                                        <p:cTn id="34" dur="1" fill="hold">
                                          <p:stCondLst>
                                            <p:cond delay="0"/>
                                          </p:stCondLst>
                                        </p:cTn>
                                        <p:tgtEl>
                                          <p:spTgt spid="67"/>
                                        </p:tgtEl>
                                        <p:attrNameLst>
                                          <p:attrName>style.visibility</p:attrName>
                                        </p:attrNameLst>
                                      </p:cBhvr>
                                      <p:to>
                                        <p:strVal val="visible"/>
                                      </p:to>
                                    </p:set>
                                    <p:animEffect transition="in" filter="fade">
                                      <p:cBhvr>
                                        <p:cTn id="35" dur="500"/>
                                        <p:tgtEl>
                                          <p:spTgt spid="67"/>
                                        </p:tgtEl>
                                      </p:cBhvr>
                                    </p:animEffect>
                                  </p:childTnLst>
                                </p:cTn>
                              </p:par>
                              <p:par>
                                <p:cTn id="36" presetID="2" presetClass="entr" presetSubtype="12" fill="hold" nodeType="withEffect">
                                  <p:stCondLst>
                                    <p:cond delay="750"/>
                                  </p:stCondLst>
                                  <p:childTnLst>
                                    <p:set>
                                      <p:cBhvr>
                                        <p:cTn id="37" dur="1" fill="hold">
                                          <p:stCondLst>
                                            <p:cond delay="0"/>
                                          </p:stCondLst>
                                        </p:cTn>
                                        <p:tgtEl>
                                          <p:spTgt spid="63"/>
                                        </p:tgtEl>
                                        <p:attrNameLst>
                                          <p:attrName>style.visibility</p:attrName>
                                        </p:attrNameLst>
                                      </p:cBhvr>
                                      <p:to>
                                        <p:strVal val="visible"/>
                                      </p:to>
                                    </p:set>
                                    <p:anim calcmode="lin" valueType="num">
                                      <p:cBhvr additive="base">
                                        <p:cTn id="38" dur="500" fill="hold"/>
                                        <p:tgtEl>
                                          <p:spTgt spid="63"/>
                                        </p:tgtEl>
                                        <p:attrNameLst>
                                          <p:attrName>ppt_x</p:attrName>
                                        </p:attrNameLst>
                                      </p:cBhvr>
                                      <p:tavLst>
                                        <p:tav tm="0">
                                          <p:val>
                                            <p:strVal val="0-#ppt_w/2"/>
                                          </p:val>
                                        </p:tav>
                                        <p:tav tm="100000">
                                          <p:val>
                                            <p:strVal val="#ppt_x"/>
                                          </p:val>
                                        </p:tav>
                                      </p:tavLst>
                                    </p:anim>
                                    <p:anim calcmode="lin" valueType="num">
                                      <p:cBhvr additive="base">
                                        <p:cTn id="39" dur="500" fill="hold"/>
                                        <p:tgtEl>
                                          <p:spTgt spid="63"/>
                                        </p:tgtEl>
                                        <p:attrNameLst>
                                          <p:attrName>ppt_y</p:attrName>
                                        </p:attrNameLst>
                                      </p:cBhvr>
                                      <p:tavLst>
                                        <p:tav tm="0">
                                          <p:val>
                                            <p:strVal val="1+#ppt_h/2"/>
                                          </p:val>
                                        </p:tav>
                                        <p:tav tm="100000">
                                          <p:val>
                                            <p:strVal val="#ppt_y"/>
                                          </p:val>
                                        </p:tav>
                                      </p:tavLst>
                                    </p:anim>
                                  </p:childTnLst>
                                </p:cTn>
                              </p:par>
                              <p:par>
                                <p:cTn id="40" presetID="8" presetClass="emph" presetSubtype="0" fill="hold" nodeType="withEffect">
                                  <p:stCondLst>
                                    <p:cond delay="750"/>
                                  </p:stCondLst>
                                  <p:childTnLst>
                                    <p:animRot by="21600000">
                                      <p:cBhvr>
                                        <p:cTn id="41" dur="2000" fill="hold"/>
                                        <p:tgtEl>
                                          <p:spTgt spid="63"/>
                                        </p:tgtEl>
                                        <p:attrNameLst>
                                          <p:attrName>r</p:attrName>
                                        </p:attrNameLst>
                                      </p:cBhvr>
                                    </p:animRot>
                                  </p:childTnLst>
                                </p:cTn>
                              </p:par>
                              <p:par>
                                <p:cTn id="42" presetID="10" presetClass="entr" presetSubtype="0" fill="hold" grpId="0" nodeType="withEffect">
                                  <p:stCondLst>
                                    <p:cond delay="1000"/>
                                  </p:stCondLst>
                                  <p:childTnLst>
                                    <p:set>
                                      <p:cBhvr>
                                        <p:cTn id="43" dur="1" fill="hold">
                                          <p:stCondLst>
                                            <p:cond delay="0"/>
                                          </p:stCondLst>
                                        </p:cTn>
                                        <p:tgtEl>
                                          <p:spTgt spid="68"/>
                                        </p:tgtEl>
                                        <p:attrNameLst>
                                          <p:attrName>style.visibility</p:attrName>
                                        </p:attrNameLst>
                                      </p:cBhvr>
                                      <p:to>
                                        <p:strVal val="visible"/>
                                      </p:to>
                                    </p:set>
                                    <p:animEffect transition="in" filter="fade">
                                      <p:cBhvr>
                                        <p:cTn id="44" dur="500"/>
                                        <p:tgtEl>
                                          <p:spTgt spid="68"/>
                                        </p:tgtEl>
                                      </p:cBhvr>
                                    </p:animEffect>
                                  </p:childTnLst>
                                </p:cTn>
                              </p:par>
                            </p:childTnLst>
                          </p:cTn>
                        </p:par>
                        <p:par>
                          <p:cTn id="45" fill="hold">
                            <p:stCondLst>
                              <p:cond delay="3000"/>
                            </p:stCondLst>
                            <p:childTnLst>
                              <p:par>
                                <p:cTn id="46" presetID="55" presetClass="entr" presetSubtype="0" fill="hold" nodeType="afterEffect">
                                  <p:stCondLst>
                                    <p:cond delay="0"/>
                                  </p:stCondLst>
                                  <p:childTnLst>
                                    <p:set>
                                      <p:cBhvr>
                                        <p:cTn id="47" dur="1" fill="hold">
                                          <p:stCondLst>
                                            <p:cond delay="0"/>
                                          </p:stCondLst>
                                        </p:cTn>
                                        <p:tgtEl>
                                          <p:spTgt spid="71"/>
                                        </p:tgtEl>
                                        <p:attrNameLst>
                                          <p:attrName>style.visibility</p:attrName>
                                        </p:attrNameLst>
                                      </p:cBhvr>
                                      <p:to>
                                        <p:strVal val="visible"/>
                                      </p:to>
                                    </p:set>
                                    <p:anim calcmode="lin" valueType="num">
                                      <p:cBhvr>
                                        <p:cTn id="48" dur="1000" fill="hold"/>
                                        <p:tgtEl>
                                          <p:spTgt spid="71"/>
                                        </p:tgtEl>
                                        <p:attrNameLst>
                                          <p:attrName>ppt_w</p:attrName>
                                        </p:attrNameLst>
                                      </p:cBhvr>
                                      <p:tavLst>
                                        <p:tav tm="0">
                                          <p:val>
                                            <p:strVal val="#ppt_w*0.70"/>
                                          </p:val>
                                        </p:tav>
                                        <p:tav tm="100000">
                                          <p:val>
                                            <p:strVal val="#ppt_w"/>
                                          </p:val>
                                        </p:tav>
                                      </p:tavLst>
                                    </p:anim>
                                    <p:anim calcmode="lin" valueType="num">
                                      <p:cBhvr>
                                        <p:cTn id="49" dur="1000" fill="hold"/>
                                        <p:tgtEl>
                                          <p:spTgt spid="71"/>
                                        </p:tgtEl>
                                        <p:attrNameLst>
                                          <p:attrName>ppt_h</p:attrName>
                                        </p:attrNameLst>
                                      </p:cBhvr>
                                      <p:tavLst>
                                        <p:tav tm="0">
                                          <p:val>
                                            <p:strVal val="#ppt_h"/>
                                          </p:val>
                                        </p:tav>
                                        <p:tav tm="100000">
                                          <p:val>
                                            <p:strVal val="#ppt_h"/>
                                          </p:val>
                                        </p:tav>
                                      </p:tavLst>
                                    </p:anim>
                                    <p:animEffect transition="in" filter="fade">
                                      <p:cBhvr>
                                        <p:cTn id="50" dur="1000"/>
                                        <p:tgtEl>
                                          <p:spTgt spid="71"/>
                                        </p:tgtEl>
                                      </p:cBhvr>
                                    </p:animEffect>
                                  </p:childTnLst>
                                </p:cTn>
                              </p:par>
                            </p:childTnLst>
                          </p:cTn>
                        </p:par>
                        <p:par>
                          <p:cTn id="51" fill="hold">
                            <p:stCondLst>
                              <p:cond delay="4000"/>
                            </p:stCondLst>
                            <p:childTnLst>
                              <p:par>
                                <p:cTn id="52" presetID="22" presetClass="entr" presetSubtype="8" fill="hold" grpId="0" nodeType="afterEffect" nodePh="1">
                                  <p:stCondLst>
                                    <p:cond delay="0"/>
                                  </p:stCondLst>
                                  <p:endCondLst>
                                    <p:cond evt="begin" delay="0">
                                      <p:tn val="52"/>
                                    </p:cond>
                                  </p:endCondLst>
                                  <p:childTnLst>
                                    <p:set>
                                      <p:cBhvr>
                                        <p:cTn id="53" dur="1" fill="hold">
                                          <p:stCondLst>
                                            <p:cond delay="0"/>
                                          </p:stCondLst>
                                        </p:cTn>
                                        <p:tgtEl>
                                          <p:spTgt spid="24"/>
                                        </p:tgtEl>
                                        <p:attrNameLst>
                                          <p:attrName>style.visibility</p:attrName>
                                        </p:attrNameLst>
                                      </p:cBhvr>
                                      <p:to>
                                        <p:strVal val="visible"/>
                                      </p:to>
                                    </p:set>
                                    <p:animEffect transition="in" filter="wipe(left)">
                                      <p:cBhvr>
                                        <p:cTn id="5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66" grpId="0"/>
      <p:bldP spid="67" grpId="0"/>
      <p:bldP spid="68" grpId="0"/>
      <p:bldP spid="2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28650" y="273844"/>
            <a:ext cx="7886700" cy="994172"/>
          </a:xfrm>
        </p:spPr>
        <p:txBody>
          <a:bodyPr/>
          <a:p>
            <a:r>
              <a:rPr lang="zh-CN" altLang="en-US" sz="2400" b="1"/>
              <a:t>1.1  家具结构设计的概念</a:t>
            </a:r>
            <a:endParaRPr lang="zh-CN" altLang="en-US" sz="2400" b="1"/>
          </a:p>
        </p:txBody>
      </p:sp>
      <p:sp>
        <p:nvSpPr>
          <p:cNvPr id="3" name="内容占位符 2"/>
          <p:cNvSpPr>
            <a:spLocks noGrp="1"/>
          </p:cNvSpPr>
          <p:nvPr>
            <p:ph idx="1"/>
          </p:nvPr>
        </p:nvSpPr>
        <p:spPr>
          <a:xfrm>
            <a:off x="628650" y="1369219"/>
            <a:ext cx="7886700" cy="3263504"/>
          </a:xfrm>
        </p:spPr>
        <p:txBody>
          <a:bodyPr/>
          <a:p>
            <a:pPr marL="0" indent="0">
              <a:buNone/>
            </a:pPr>
            <a:r>
              <a:rPr lang="zh-CN" altLang="en-US" sz="2000"/>
              <a:t>家具结构的发展：</a:t>
            </a:r>
            <a:endParaRPr lang="zh-CN" altLang="en-US" sz="2000"/>
          </a:p>
          <a:p>
            <a:pPr marL="0" indent="0">
              <a:buNone/>
            </a:pPr>
            <a:r>
              <a:rPr lang="zh-CN" altLang="en-US" sz="2000"/>
              <a:t>榫卯接合为主</a:t>
            </a:r>
            <a:r>
              <a:rPr lang="zh-CN" altLang="en-US" sz="2000">
                <a:cs typeface="Arial" panose="020B0604020202020204" pitchFamily="34" charset="0"/>
              </a:rPr>
              <a:t>→焊、铆结构为主→板式结构→多元化结构</a:t>
            </a:r>
            <a:endParaRPr lang="zh-CN" altLang="en-US" sz="2000">
              <a:cs typeface="Arial" panose="020B0604020202020204" pitchFamily="34" charset="0"/>
            </a:endParaRPr>
          </a:p>
          <a:p>
            <a:pPr marL="0" indent="0">
              <a:buNone/>
            </a:pPr>
            <a:r>
              <a:rPr lang="zh-CN" altLang="en-US" sz="2000">
                <a:cs typeface="Arial" panose="020B0604020202020204" pitchFamily="34" charset="0"/>
              </a:rPr>
              <a:t>多元化：以工程塑料为构造主体的薄壳塑料家具结构；</a:t>
            </a:r>
            <a:endParaRPr lang="zh-CN" altLang="en-US" sz="2000">
              <a:cs typeface="Arial" panose="020B0604020202020204" pitchFamily="34" charset="0"/>
            </a:endParaRPr>
          </a:p>
          <a:p>
            <a:pPr marL="0" indent="0">
              <a:buNone/>
            </a:pPr>
            <a:r>
              <a:rPr lang="zh-CN" altLang="en-US" sz="2000">
                <a:cs typeface="Arial" panose="020B0604020202020204" pitchFamily="34" charset="0"/>
              </a:rPr>
              <a:t>                  以充气式结构为主的气囊式家具；</a:t>
            </a:r>
            <a:endParaRPr lang="zh-CN" altLang="en-US" sz="2000">
              <a:cs typeface="Arial" panose="020B0604020202020204" pitchFamily="34" charset="0"/>
            </a:endParaRPr>
          </a:p>
          <a:p>
            <a:pPr marL="0" indent="0">
              <a:buNone/>
            </a:pPr>
            <a:r>
              <a:rPr lang="zh-CN" altLang="en-US" sz="2000">
                <a:cs typeface="Arial" panose="020B0604020202020204" pitchFamily="34" charset="0"/>
              </a:rPr>
              <a:t>                  以胶粘剂为连接主体的弯曲木家具结构；</a:t>
            </a:r>
            <a:endParaRPr lang="zh-CN" altLang="en-US" sz="2000">
              <a:cs typeface="Arial" panose="020B0604020202020204" pitchFamily="34" charset="0"/>
            </a:endParaRPr>
          </a:p>
          <a:p>
            <a:pPr marL="0" indent="0">
              <a:buNone/>
            </a:pPr>
            <a:r>
              <a:rPr lang="zh-CN" altLang="en-US" sz="2000">
                <a:cs typeface="Arial" panose="020B0604020202020204" pitchFamily="34" charset="0"/>
              </a:rPr>
              <a:t>                  以缠扎、偏织为连接方式的竹木、藤编家具；</a:t>
            </a:r>
            <a:endParaRPr lang="zh-CN" altLang="en-US" sz="2000">
              <a:cs typeface="Arial" panose="020B0604020202020204" pitchFamily="34" charset="0"/>
            </a:endParaRPr>
          </a:p>
          <a:p>
            <a:pPr marL="0" indent="0">
              <a:buNone/>
            </a:pPr>
            <a:r>
              <a:rPr lang="zh-CN" altLang="en-US" sz="2000">
                <a:cs typeface="Arial" panose="020B0604020202020204" pitchFamily="34" charset="0"/>
              </a:rPr>
              <a:t>                  以收、折、叠功能为主的折叠结构家具；</a:t>
            </a:r>
            <a:endParaRPr lang="zh-CN" altLang="en-US" sz="2000">
              <a:cs typeface="Arial" panose="020B0604020202020204" pitchFamily="34" charset="0"/>
            </a:endParaRPr>
          </a:p>
          <a:p>
            <a:pPr marL="0" indent="0">
              <a:buNone/>
            </a:pPr>
            <a:r>
              <a:rPr lang="zh-CN" altLang="en-US" sz="2000">
                <a:cs typeface="Arial" panose="020B0604020202020204" pitchFamily="34" charset="0"/>
              </a:rPr>
              <a:t>                  以缝、扎、填充、包裹为主的软体结构家具。</a:t>
            </a:r>
            <a:endParaRPr lang="zh-CN" altLang="en-US" sz="2000">
              <a:cs typeface="Arial" panose="020B0604020202020204" pitchFamily="34" charset="0"/>
            </a:endParaRPr>
          </a:p>
        </p:txBody>
      </p:sp>
    </p:spTree>
  </p:cSld>
  <p:clrMapOvr>
    <a:masterClrMapping/>
  </p:clrMapOvr>
  <p:transition spd="med" advClick="0" advTm="0">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28650" y="273844"/>
            <a:ext cx="7886700" cy="994172"/>
          </a:xfrm>
        </p:spPr>
        <p:txBody>
          <a:bodyPr/>
          <a:p>
            <a:endParaRPr lang="zh-CN" altLang="en-US"/>
          </a:p>
        </p:txBody>
      </p:sp>
      <p:sp>
        <p:nvSpPr>
          <p:cNvPr id="3" name="内容占位符 2"/>
          <p:cNvSpPr>
            <a:spLocks noGrp="1"/>
          </p:cNvSpPr>
          <p:nvPr>
            <p:ph idx="1"/>
          </p:nvPr>
        </p:nvSpPr>
        <p:spPr>
          <a:xfrm>
            <a:off x="628650" y="1369219"/>
            <a:ext cx="7886700" cy="3263504"/>
          </a:xfrm>
        </p:spPr>
        <p:txBody>
          <a:bodyPr/>
          <a:p>
            <a:pPr marL="0" indent="0">
              <a:buNone/>
            </a:pPr>
            <a:r>
              <a:rPr lang="zh-CN" altLang="en-US" sz="2000"/>
              <a:t>家具结构的含义：</a:t>
            </a:r>
            <a:r>
              <a:rPr lang="zh-CN" altLang="en-US" sz="2000">
                <a:sym typeface="+mn-ea"/>
              </a:rPr>
              <a:t>家具结构是其用以支承外力和自重并将荷载传递到结构支点而延至地面的一个系统。</a:t>
            </a:r>
            <a:endParaRPr lang="zh-CN" altLang="en-US" sz="2000">
              <a:sym typeface="+mn-ea"/>
            </a:endParaRPr>
          </a:p>
          <a:p>
            <a:pPr marL="0" indent="0">
              <a:buNone/>
            </a:pPr>
            <a:endParaRPr lang="zh-CN" altLang="en-US" sz="2000"/>
          </a:p>
          <a:p>
            <a:pPr marL="0" indent="0">
              <a:buNone/>
            </a:pPr>
            <a:r>
              <a:rPr lang="en-US" altLang="zh-CN" sz="2000"/>
              <a:t>1.</a:t>
            </a:r>
            <a:r>
              <a:rPr lang="zh-CN" altLang="en-US" sz="2000"/>
              <a:t>单一构件的载荷和接合</a:t>
            </a:r>
            <a:endParaRPr lang="zh-CN" altLang="en-US" sz="2000"/>
          </a:p>
          <a:p>
            <a:pPr marL="0" indent="0">
              <a:buNone/>
            </a:pPr>
            <a:r>
              <a:rPr lang="en-US" altLang="zh-CN" sz="2000"/>
              <a:t>2.</a:t>
            </a:r>
            <a:r>
              <a:rPr lang="zh-CN" altLang="en-US" sz="2000"/>
              <a:t>内部零部件的相互连接方式。</a:t>
            </a:r>
            <a:endParaRPr lang="zh-CN" altLang="en-US" sz="2000"/>
          </a:p>
          <a:p>
            <a:pPr marL="0" indent="0">
              <a:buNone/>
            </a:pPr>
            <a:endParaRPr lang="zh-CN" altLang="en-US" sz="2000"/>
          </a:p>
          <a:p>
            <a:pPr marL="0" indent="0">
              <a:buNone/>
            </a:pPr>
            <a:r>
              <a:rPr lang="zh-CN" altLang="en-US" sz="2000"/>
              <a:t>家具结构设计是在考虑家具造型的前提下，进一步进行的原材料类型、零部件的接合方式以及工艺生产方式的确定。</a:t>
            </a:r>
            <a:endParaRPr lang="zh-CN" altLang="en-US" sz="2000"/>
          </a:p>
        </p:txBody>
      </p:sp>
    </p:spTree>
  </p:cSld>
  <p:clrMapOvr>
    <a:masterClrMapping/>
  </p:clrMapOvr>
  <p:transition spd="med" advClick="0" advTm="0">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28650" y="1369219"/>
            <a:ext cx="7886700" cy="3263504"/>
          </a:xfrm>
        </p:spPr>
        <p:txBody>
          <a:bodyPr/>
          <a:p>
            <a:pPr marL="0" indent="0">
              <a:buNone/>
            </a:pPr>
            <a:r>
              <a:rPr lang="zh-CN" altLang="en-US" sz="2000"/>
              <a:t>家具三大工艺技术组成：</a:t>
            </a:r>
            <a:endParaRPr lang="zh-CN" altLang="en-US" sz="2000"/>
          </a:p>
          <a:p>
            <a:pPr marL="0" indent="0">
              <a:buNone/>
            </a:pPr>
            <a:endParaRPr lang="zh-CN" altLang="en-US" sz="2000"/>
          </a:p>
          <a:p>
            <a:pPr marL="0" indent="0">
              <a:buNone/>
            </a:pPr>
            <a:r>
              <a:rPr lang="zh-CN" altLang="en-US" sz="2000"/>
              <a:t>1 .主体材料物质特性</a:t>
            </a:r>
            <a:endParaRPr lang="zh-CN" altLang="en-US" sz="2000"/>
          </a:p>
          <a:p>
            <a:pPr marL="0" indent="0">
              <a:buNone/>
            </a:pPr>
            <a:r>
              <a:rPr lang="zh-CN" altLang="en-US" sz="2000"/>
              <a:t>2 .结构接口技术</a:t>
            </a:r>
            <a:endParaRPr lang="zh-CN" altLang="en-US" sz="2000"/>
          </a:p>
          <a:p>
            <a:pPr marL="0" indent="0">
              <a:buNone/>
            </a:pPr>
            <a:r>
              <a:rPr lang="zh-CN" altLang="en-US" sz="2000"/>
              <a:t>3 .边部及表面处理技术</a:t>
            </a:r>
            <a:endParaRPr lang="zh-CN" altLang="en-US" sz="2000"/>
          </a:p>
        </p:txBody>
      </p:sp>
    </p:spTree>
  </p:cSld>
  <p:clrMapOvr>
    <a:masterClrMapping/>
  </p:clrMapOvr>
  <p:transition spd="med" advClick="0" advTm="0">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28650" y="1615916"/>
            <a:ext cx="2538413" cy="3017044"/>
          </a:xfrm>
        </p:spPr>
        <p:txBody>
          <a:bodyPr/>
          <a:p>
            <a:pPr marL="0" indent="0">
              <a:buNone/>
            </a:pPr>
            <a:endParaRPr lang="zh-CN" altLang="en-US" sz="1500"/>
          </a:p>
          <a:p>
            <a:pPr marL="0" indent="0">
              <a:buNone/>
            </a:pPr>
            <a:endParaRPr lang="zh-CN" altLang="en-US" sz="1500"/>
          </a:p>
          <a:p>
            <a:pPr marL="0" indent="0">
              <a:buNone/>
            </a:pPr>
            <a:r>
              <a:rPr lang="zh-CN" altLang="en-US" sz="1500" b="1"/>
              <a:t>（1）产品工艺设计</a:t>
            </a:r>
            <a:endParaRPr lang="zh-CN" altLang="en-US" sz="1500" b="1"/>
          </a:p>
          <a:p>
            <a:pPr marL="0" indent="0">
              <a:buNone/>
            </a:pPr>
            <a:r>
              <a:rPr lang="zh-CN" altLang="en-US" sz="1500"/>
              <a:t>① 配料、下料工艺</a:t>
            </a:r>
            <a:endParaRPr lang="zh-CN" altLang="en-US" sz="1500"/>
          </a:p>
          <a:p>
            <a:pPr marL="0" indent="0">
              <a:buNone/>
            </a:pPr>
            <a:r>
              <a:rPr lang="zh-CN" altLang="en-US" sz="1500"/>
              <a:t> ② 接口预处理工艺</a:t>
            </a:r>
            <a:endParaRPr lang="zh-CN" altLang="en-US" sz="1500"/>
          </a:p>
          <a:p>
            <a:pPr marL="0" indent="0">
              <a:buNone/>
            </a:pPr>
            <a:r>
              <a:rPr lang="zh-CN" altLang="en-US" sz="1500"/>
              <a:t> ③ 部件边部处理工艺</a:t>
            </a:r>
            <a:endParaRPr lang="zh-CN" altLang="en-US" sz="1500"/>
          </a:p>
          <a:p>
            <a:pPr marL="0" indent="0">
              <a:buNone/>
            </a:pPr>
            <a:r>
              <a:rPr lang="zh-CN" altLang="en-US" sz="1500"/>
              <a:t> ④ 表面装饰工艺</a:t>
            </a:r>
            <a:endParaRPr lang="zh-CN" altLang="en-US" sz="1500"/>
          </a:p>
          <a:p>
            <a:pPr marL="0" indent="0">
              <a:buNone/>
            </a:pPr>
            <a:r>
              <a:rPr lang="zh-CN" altLang="en-US" sz="1500"/>
              <a:t> ⑤ 装配及软家具缝包工艺</a:t>
            </a:r>
            <a:endParaRPr lang="zh-CN" altLang="en-US" sz="1500"/>
          </a:p>
          <a:p>
            <a:pPr marL="0" indent="0">
              <a:buNone/>
            </a:pPr>
            <a:endParaRPr lang="zh-CN" altLang="en-US" sz="1500" b="1"/>
          </a:p>
        </p:txBody>
      </p:sp>
      <p:sp>
        <p:nvSpPr>
          <p:cNvPr id="102" name="文本框 101"/>
          <p:cNvSpPr txBox="1"/>
          <p:nvPr/>
        </p:nvSpPr>
        <p:spPr>
          <a:xfrm>
            <a:off x="3615690" y="2055019"/>
            <a:ext cx="4222433" cy="2491740"/>
          </a:xfrm>
          <a:prstGeom prst="rect">
            <a:avLst/>
          </a:prstGeom>
          <a:noFill/>
          <a:ln w="9525">
            <a:noFill/>
          </a:ln>
        </p:spPr>
        <p:txBody>
          <a:bodyPr wrap="square">
            <a:spAutoFit/>
          </a:bodyPr>
          <a:p>
            <a:pPr marL="0" indent="0" algn="l" fontAlgn="auto">
              <a:lnSpc>
                <a:spcPct val="150000"/>
              </a:lnSpc>
            </a:pPr>
            <a:r>
              <a:rPr lang="zh-CN" altLang="en-US" sz="1500" b="1">
                <a:sym typeface="+mn-ea"/>
              </a:rPr>
              <a:t>（2）产品结构设计</a:t>
            </a:r>
            <a:endParaRPr lang="en-US" altLang="zh-CN" sz="1500" b="0" u="none">
              <a:latin typeface="宋体" panose="02010600030101010101" pitchFamily="2" charset="-122"/>
              <a:ea typeface="宋体" panose="02010600030101010101" pitchFamily="2" charset="-122"/>
              <a:cs typeface="宋体" panose="02010600030101010101" pitchFamily="2" charset="-122"/>
            </a:endParaRPr>
          </a:p>
          <a:p>
            <a:pPr marL="0" indent="0" algn="l" fontAlgn="auto">
              <a:lnSpc>
                <a:spcPct val="150000"/>
              </a:lnSpc>
            </a:pPr>
            <a:r>
              <a:rPr lang="en-US" altLang="zh-CN" sz="1500" b="0" u="none">
                <a:latin typeface="宋体" panose="02010600030101010101" pitchFamily="2" charset="-122"/>
                <a:ea typeface="宋体" panose="02010600030101010101" pitchFamily="2" charset="-122"/>
                <a:cs typeface="宋体" panose="02010600030101010101" pitchFamily="2" charset="-122"/>
              </a:rPr>
              <a:t> ①</a:t>
            </a:r>
            <a:r>
              <a:rPr lang="zh-CN" altLang="en-US" sz="1500" b="0" u="none">
                <a:latin typeface="宋体" panose="02010600030101010101" pitchFamily="2" charset="-122"/>
                <a:ea typeface="宋体" panose="02010600030101010101" pitchFamily="2" charset="-122"/>
                <a:cs typeface="宋体" panose="02010600030101010101" pitchFamily="2" charset="-122"/>
              </a:rPr>
              <a:t>卯榫结构 </a:t>
            </a:r>
            <a:r>
              <a:rPr lang="en-US" altLang="zh-CN" sz="1500" b="0" u="none">
                <a:latin typeface="宋体" panose="02010600030101010101" pitchFamily="2" charset="-122"/>
                <a:ea typeface="宋体" panose="02010600030101010101" pitchFamily="2" charset="-122"/>
                <a:cs typeface="宋体" panose="02010600030101010101" pitchFamily="2" charset="-122"/>
              </a:rPr>
              <a:t>②</a:t>
            </a:r>
            <a:r>
              <a:rPr lang="zh-CN" altLang="en-US" sz="1500" b="0" u="none">
                <a:latin typeface="宋体" panose="02010600030101010101" pitchFamily="2" charset="-122"/>
                <a:ea typeface="宋体" panose="02010600030101010101" pitchFamily="2" charset="-122"/>
                <a:cs typeface="宋体" panose="02010600030101010101" pitchFamily="2" charset="-122"/>
              </a:rPr>
              <a:t>胶合结构  </a:t>
            </a:r>
            <a:r>
              <a:rPr lang="en-US" altLang="zh-CN" sz="1500" b="0" u="none">
                <a:latin typeface="宋体" panose="02010600030101010101" pitchFamily="2" charset="-122"/>
                <a:ea typeface="宋体" panose="02010600030101010101" pitchFamily="2" charset="-122"/>
                <a:cs typeface="宋体" panose="02010600030101010101" pitchFamily="2" charset="-122"/>
              </a:rPr>
              <a:t>③</a:t>
            </a:r>
            <a:r>
              <a:rPr lang="zh-CN" altLang="en-US" sz="1500" b="0" u="none">
                <a:latin typeface="宋体" panose="02010600030101010101" pitchFamily="2" charset="-122"/>
                <a:ea typeface="宋体" panose="02010600030101010101" pitchFamily="2" charset="-122"/>
                <a:cs typeface="宋体" panose="02010600030101010101" pitchFamily="2" charset="-122"/>
              </a:rPr>
              <a:t>五金连接件结构 </a:t>
            </a:r>
            <a:r>
              <a:rPr lang="en-US" altLang="zh-CN" sz="1500" b="0" u="none">
                <a:latin typeface="宋体" panose="02010600030101010101" pitchFamily="2" charset="-122"/>
                <a:ea typeface="宋体" panose="02010600030101010101" pitchFamily="2" charset="-122"/>
                <a:cs typeface="宋体" panose="02010600030101010101" pitchFamily="2" charset="-122"/>
              </a:rPr>
              <a:t>④</a:t>
            </a:r>
            <a:r>
              <a:rPr lang="zh-CN" altLang="en-US" sz="1500" b="0" u="none">
                <a:latin typeface="宋体" panose="02010600030101010101" pitchFamily="2" charset="-122"/>
                <a:ea typeface="宋体" panose="02010600030101010101" pitchFamily="2" charset="-122"/>
                <a:cs typeface="宋体" panose="02010600030101010101" pitchFamily="2" charset="-122"/>
              </a:rPr>
              <a:t>金属铆、焊接结构 </a:t>
            </a:r>
            <a:r>
              <a:rPr lang="en-US" altLang="zh-CN" sz="1500" b="0" u="none">
                <a:latin typeface="宋体" panose="02010600030101010101" pitchFamily="2" charset="-122"/>
                <a:ea typeface="宋体" panose="02010600030101010101" pitchFamily="2" charset="-122"/>
                <a:cs typeface="宋体" panose="02010600030101010101" pitchFamily="2" charset="-122"/>
              </a:rPr>
              <a:t>⑤</a:t>
            </a:r>
            <a:r>
              <a:rPr lang="zh-CN" altLang="en-US" sz="1500" b="0" u="none">
                <a:latin typeface="宋体" panose="02010600030101010101" pitchFamily="2" charset="-122"/>
                <a:ea typeface="宋体" panose="02010600030101010101" pitchFamily="2" charset="-122"/>
                <a:cs typeface="宋体" panose="02010600030101010101" pitchFamily="2" charset="-122"/>
              </a:rPr>
              <a:t>包覆和编织结构 </a:t>
            </a:r>
            <a:r>
              <a:rPr lang="en-US" altLang="zh-CN" sz="1500" b="0" u="none">
                <a:latin typeface="宋体" panose="02010600030101010101" pitchFamily="2" charset="-122"/>
                <a:ea typeface="宋体" panose="02010600030101010101" pitchFamily="2" charset="-122"/>
                <a:cs typeface="宋体" panose="02010600030101010101" pitchFamily="2" charset="-122"/>
              </a:rPr>
              <a:t>⑥</a:t>
            </a:r>
            <a:r>
              <a:rPr lang="zh-CN" altLang="en-US" sz="1500" b="0" u="none">
                <a:latin typeface="宋体" panose="02010600030101010101" pitchFamily="2" charset="-122"/>
                <a:ea typeface="宋体" panose="02010600030101010101" pitchFamily="2" charset="-122"/>
                <a:cs typeface="宋体" panose="02010600030101010101" pitchFamily="2" charset="-122"/>
              </a:rPr>
              <a:t>整体浇铸、模压、雕琢及充气体、液体结构</a:t>
            </a:r>
            <a:endParaRPr lang="zh-CN" altLang="en-US" sz="1500"/>
          </a:p>
        </p:txBody>
      </p:sp>
      <p:sp>
        <p:nvSpPr>
          <p:cNvPr id="4" name="文本框 3"/>
          <p:cNvSpPr txBox="1"/>
          <p:nvPr/>
        </p:nvSpPr>
        <p:spPr>
          <a:xfrm>
            <a:off x="628650" y="1373981"/>
            <a:ext cx="5010150" cy="365760"/>
          </a:xfrm>
          <a:prstGeom prst="rect">
            <a:avLst/>
          </a:prstGeom>
          <a:noFill/>
        </p:spPr>
        <p:txBody>
          <a:bodyPr wrap="none" rtlCol="0" anchor="t">
            <a:spAutoFit/>
          </a:bodyPr>
          <a:p>
            <a:r>
              <a:rPr lang="zh-CN" altLang="en-US" b="1">
                <a:sym typeface="+mn-ea"/>
              </a:rPr>
              <a:t>家具结构要素的设计应考虑以下三方面的内容：</a:t>
            </a:r>
            <a:endParaRPr lang="zh-CN" altLang="en-US" b="1"/>
          </a:p>
        </p:txBody>
      </p:sp>
    </p:spTree>
  </p:cSld>
  <p:clrMapOvr>
    <a:masterClrMapping/>
  </p:clrMapOvr>
  <p:transition spd="med" advClick="0" advTm="0">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28650" y="273844"/>
            <a:ext cx="7886700" cy="994172"/>
          </a:xfrm>
        </p:spPr>
        <p:txBody>
          <a:bodyPr/>
          <a:p>
            <a:r>
              <a:rPr lang="zh-CN" altLang="en-US" sz="1800" b="1"/>
              <a:t>1.2  家具结构设计的内容</a:t>
            </a:r>
            <a:endParaRPr lang="zh-CN" altLang="en-US" sz="1800" b="1"/>
          </a:p>
        </p:txBody>
      </p:sp>
      <p:sp>
        <p:nvSpPr>
          <p:cNvPr id="3" name="内容占位符 2"/>
          <p:cNvSpPr>
            <a:spLocks noGrp="1"/>
          </p:cNvSpPr>
          <p:nvPr>
            <p:ph idx="1"/>
          </p:nvPr>
        </p:nvSpPr>
        <p:spPr>
          <a:xfrm>
            <a:off x="510540" y="939959"/>
            <a:ext cx="8286274" cy="3263741"/>
          </a:xfrm>
        </p:spPr>
        <p:txBody>
          <a:bodyPr/>
          <a:p>
            <a:pPr marL="0" indent="0">
              <a:buNone/>
            </a:pPr>
            <a:r>
              <a:rPr lang="zh-CN" altLang="en-US" sz="2400">
                <a:solidFill>
                  <a:schemeClr val="tx1"/>
                </a:solidFill>
              </a:rPr>
              <a:t>分类</a:t>
            </a:r>
            <a:r>
              <a:rPr lang="zh-CN" altLang="en-US" sz="2400">
                <a:solidFill>
                  <a:schemeClr val="accent1"/>
                </a:solidFill>
              </a:rPr>
              <a:t>：零部件的外部结构、核心结构设计、产品系列的系统结构设计</a:t>
            </a:r>
            <a:endParaRPr lang="zh-CN" altLang="en-US" sz="2400">
              <a:solidFill>
                <a:schemeClr val="accent1"/>
              </a:solidFill>
            </a:endParaRPr>
          </a:p>
          <a:p>
            <a:pPr marL="0" indent="0">
              <a:buNone/>
            </a:pPr>
            <a:endParaRPr lang="zh-CN" altLang="en-US" sz="2400">
              <a:solidFill>
                <a:schemeClr val="accent1"/>
              </a:solidFill>
            </a:endParaRPr>
          </a:p>
          <a:p>
            <a:pPr marL="0" indent="0">
              <a:buNone/>
            </a:pPr>
            <a:r>
              <a:rPr lang="zh-CN" altLang="en-US" sz="2000">
                <a:solidFill>
                  <a:schemeClr val="tx1"/>
                </a:solidFill>
              </a:rPr>
              <a:t>零部件外部结构设计</a:t>
            </a:r>
            <a:r>
              <a:rPr lang="en-US" altLang="zh-CN" sz="2000">
                <a:solidFill>
                  <a:schemeClr val="tx1"/>
                </a:solidFill>
              </a:rPr>
              <a:t>——</a:t>
            </a:r>
            <a:r>
              <a:rPr lang="zh-CN" altLang="en-US" sz="2000">
                <a:solidFill>
                  <a:schemeClr val="tx1"/>
                </a:solidFill>
              </a:rPr>
              <a:t>指外观造型及相关的整体结构设计，如零部件的形状、规格尺寸、家具与相关产品的连接；</a:t>
            </a:r>
            <a:endParaRPr lang="zh-CN" altLang="en-US" sz="2000">
              <a:solidFill>
                <a:schemeClr val="tx1"/>
              </a:solidFill>
            </a:endParaRPr>
          </a:p>
          <a:p>
            <a:pPr marL="0" indent="0">
              <a:buNone/>
            </a:pPr>
            <a:endParaRPr lang="zh-CN" altLang="en-US" sz="2000">
              <a:solidFill>
                <a:schemeClr val="tx1"/>
              </a:solidFill>
            </a:endParaRPr>
          </a:p>
          <a:p>
            <a:pPr marL="0" indent="0">
              <a:buNone/>
            </a:pPr>
            <a:r>
              <a:rPr lang="zh-CN" altLang="en-US" sz="2000">
                <a:solidFill>
                  <a:schemeClr val="tx1"/>
                </a:solidFill>
              </a:rPr>
              <a:t>核心结构</a:t>
            </a:r>
            <a:r>
              <a:rPr lang="en-US" altLang="zh-CN" sz="2000">
                <a:solidFill>
                  <a:schemeClr val="tx1"/>
                </a:solidFill>
              </a:rPr>
              <a:t>——</a:t>
            </a:r>
            <a:r>
              <a:rPr lang="zh-CN" altLang="en-US" sz="2000">
                <a:solidFill>
                  <a:schemeClr val="tx1"/>
                </a:solidFill>
              </a:rPr>
              <a:t>指由核心功能的产品结构；</a:t>
            </a:r>
            <a:endParaRPr lang="zh-CN" altLang="en-US" sz="2000">
              <a:solidFill>
                <a:schemeClr val="tx1"/>
              </a:solidFill>
            </a:endParaRPr>
          </a:p>
          <a:p>
            <a:pPr marL="0" indent="0">
              <a:buNone/>
            </a:pPr>
            <a:endParaRPr lang="zh-CN" altLang="en-US" sz="2000">
              <a:solidFill>
                <a:schemeClr val="tx1"/>
              </a:solidFill>
            </a:endParaRPr>
          </a:p>
          <a:p>
            <a:pPr marL="0" indent="0">
              <a:buNone/>
            </a:pPr>
            <a:r>
              <a:rPr lang="zh-CN" altLang="en-US" sz="2000">
                <a:solidFill>
                  <a:schemeClr val="tx1"/>
                </a:solidFill>
              </a:rPr>
              <a:t>系统结构</a:t>
            </a:r>
            <a:r>
              <a:rPr lang="en-US" altLang="zh-CN" sz="2000">
                <a:solidFill>
                  <a:schemeClr val="tx1"/>
                </a:solidFill>
              </a:rPr>
              <a:t>——</a:t>
            </a:r>
            <a:r>
              <a:rPr lang="zh-CN" altLang="en-US" sz="2000">
                <a:solidFill>
                  <a:schemeClr val="tx1"/>
                </a:solidFill>
              </a:rPr>
              <a:t>指为了做到零部件的通用化、系列化、模块化而进行的结构研究。</a:t>
            </a:r>
            <a:endParaRPr lang="zh-CN" altLang="en-US" sz="2000">
              <a:solidFill>
                <a:schemeClr val="tx1"/>
              </a:solidFill>
            </a:endParaRPr>
          </a:p>
        </p:txBody>
      </p:sp>
    </p:spTree>
  </p:cSld>
  <p:clrMapOvr>
    <a:masterClrMapping/>
  </p:clrMapOvr>
  <p:transition spd="med" advClick="0" advTm="0">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28650" y="1703705"/>
            <a:ext cx="7886700" cy="2928620"/>
          </a:xfrm>
        </p:spPr>
        <p:txBody>
          <a:bodyPr/>
          <a:p>
            <a:pPr marL="0" indent="0">
              <a:buNone/>
            </a:pPr>
            <a:r>
              <a:rPr lang="zh-CN" altLang="en-US" sz="2000"/>
              <a:t>内容：</a:t>
            </a:r>
            <a:r>
              <a:rPr lang="zh-CN" altLang="en-US" sz="2000">
                <a:solidFill>
                  <a:schemeClr val="accent1"/>
                </a:solidFill>
              </a:rPr>
              <a:t>材料的合理选择与计算；确定合理的加工形状与尺寸；制定零部件之间的接合方式；确定局部与整体构造的相互关系。</a:t>
            </a:r>
            <a:endParaRPr lang="zh-CN" altLang="en-US" sz="2000">
              <a:solidFill>
                <a:schemeClr val="accent1"/>
              </a:solidFill>
            </a:endParaRPr>
          </a:p>
          <a:p>
            <a:pPr marL="0" indent="0">
              <a:buNone/>
            </a:pPr>
            <a:endParaRPr lang="zh-CN" altLang="en-US" sz="2000">
              <a:solidFill>
                <a:schemeClr val="accent1"/>
              </a:solidFill>
            </a:endParaRPr>
          </a:p>
          <a:p>
            <a:pPr marL="0" indent="0">
              <a:buNone/>
            </a:pPr>
            <a:r>
              <a:rPr lang="zh-CN" altLang="en-US" sz="2000">
                <a:solidFill>
                  <a:schemeClr val="tx1"/>
                </a:solidFill>
              </a:rPr>
              <a:t>考虑因素：</a:t>
            </a:r>
            <a:r>
              <a:rPr lang="zh-CN" altLang="en-US" sz="2000">
                <a:solidFill>
                  <a:schemeClr val="accent1"/>
                </a:solidFill>
              </a:rPr>
              <a:t>家具使用原材料和辅助材料的品种规格，零部件的榫接合和各种连接件接合，涂饰材料和胶料等，组成家具中的各个零件、部件的形状结构，加工的工艺流程，家具的装配方法等。</a:t>
            </a:r>
            <a:endParaRPr lang="zh-CN" altLang="en-US" sz="2000">
              <a:solidFill>
                <a:schemeClr val="accent1"/>
              </a:solidFill>
            </a:endParaRPr>
          </a:p>
        </p:txBody>
      </p:sp>
    </p:spTree>
  </p:cSld>
  <p:clrMapOvr>
    <a:masterClrMapping/>
  </p:clrMapOvr>
  <p:transition spd="med" advClick="0" advTm="0">
    <p:fade/>
  </p:transition>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3138</Words>
  <Application>WPS 演示</Application>
  <PresentationFormat>全屏显示(16:9)</PresentationFormat>
  <Paragraphs>210</Paragraphs>
  <Slides>26</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26</vt:i4>
      </vt:variant>
    </vt:vector>
  </HeadingPairs>
  <TitlesOfParts>
    <vt:vector size="38" baseType="lpstr">
      <vt:lpstr>Arial</vt:lpstr>
      <vt:lpstr>宋体</vt:lpstr>
      <vt:lpstr>Wingdings</vt:lpstr>
      <vt:lpstr>仿宋_GB2312</vt:lpstr>
      <vt:lpstr>微软雅黑</vt:lpstr>
      <vt:lpstr>Calibri</vt:lpstr>
      <vt:lpstr>汉仪行楷简</vt:lpstr>
      <vt:lpstr>方正隶二简体</vt:lpstr>
      <vt:lpstr>楷体</vt:lpstr>
      <vt:lpstr>方正华隶简体</vt:lpstr>
      <vt:lpstr>仿宋</vt:lpstr>
      <vt:lpstr>第一PPT，www.1ppt.com</vt:lpstr>
      <vt:lpstr>PowerPoint 演示文稿</vt:lpstr>
      <vt:lpstr>PowerPoint 演示文稿</vt:lpstr>
      <vt:lpstr>PowerPoint 演示文稿</vt:lpstr>
      <vt:lpstr>1.1  家具结构设计的概念</vt:lpstr>
      <vt:lpstr>PowerPoint 演示文稿</vt:lpstr>
      <vt:lpstr>PowerPoint 演示文稿</vt:lpstr>
      <vt:lpstr>PowerPoint 演示文稿</vt:lpstr>
      <vt:lpstr>1.2  家具结构设计的内容</vt:lpstr>
      <vt:lpstr>PowerPoint 演示文稿</vt:lpstr>
      <vt:lpstr>1.3  家具结构设计的原则</vt:lpstr>
      <vt:lpstr>1.3.1材料性原则</vt:lpstr>
      <vt:lpstr>1.3.2工艺性原则</vt:lpstr>
      <vt:lpstr>1.3.3稳定性原则</vt:lpstr>
      <vt:lpstr>1.3.5装饰性原则</vt:lpstr>
      <vt:lpstr>1.3.7  环保性原则</vt:lpstr>
      <vt:lpstr>1.4  家具结构设计的程序</vt:lpstr>
      <vt:lpstr>1．市场调查与设计策划</vt:lpstr>
      <vt:lpstr>2．设计定位与设计创意</vt:lpstr>
      <vt:lpstr>3．设计表达与设计深化</vt:lpstr>
      <vt:lpstr>4．三维立体效果图表现与模型制作</vt:lpstr>
      <vt:lpstr>5．家具制造工艺施工图绘制</vt:lpstr>
      <vt:lpstr>6. 样品试制与鉴定</vt:lpstr>
      <vt:lpstr>7．全套设计图样、技术文件会签审批</vt:lpstr>
      <vt:lpstr>8．新产品设计开发报告书</vt:lpstr>
      <vt:lpstr>10. 市场信息反馈</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www.1ppt.com</dc:title>
  <dc:creator>www.1ppt.com</dc:creator>
  <cp:keywords>www.1ppt.com</cp:keywords>
  <cp:lastModifiedBy>gavin</cp:lastModifiedBy>
  <cp:revision>108</cp:revision>
  <dcterms:created xsi:type="dcterms:W3CDTF">2014-08-16T02:22:00Z</dcterms:created>
  <dcterms:modified xsi:type="dcterms:W3CDTF">2017-07-20T12:02:56Z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2052-10.1.0.6382</vt:lpwstr>
  </property>
</Properties>
</file>