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2.xml" ContentType="application/vnd.openxmlformats-officedocument.theme+xml"/>
  <Override PartName="/ppt/notesSlides/notesSlide1.xml" ContentType="application/vnd.openxmlformats-officedocument.presentationml.notesSlide+xml"/>
  <Override PartName="/ppt/theme/themeOverride5.xml" ContentType="application/vnd.openxmlformats-officedocument.themeOverride+xml"/>
  <Override PartName="/ppt/notesSlides/notesSlide2.xml" ContentType="application/vnd.openxmlformats-officedocument.presentationml.notesSlide+xml"/>
  <Override PartName="/ppt/theme/themeOverride6.xml" ContentType="application/vnd.openxmlformats-officedocument.themeOverr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7" r:id="rId1"/>
  </p:sldMasterIdLst>
  <p:notesMasterIdLst>
    <p:notesMasterId r:id="rId31"/>
  </p:notesMasterIdLst>
  <p:sldIdLst>
    <p:sldId id="256" r:id="rId2"/>
    <p:sldId id="257" r:id="rId3"/>
    <p:sldId id="258" r:id="rId4"/>
    <p:sldId id="259" r:id="rId5"/>
    <p:sldId id="285" r:id="rId6"/>
    <p:sldId id="263" r:id="rId7"/>
    <p:sldId id="270" r:id="rId8"/>
    <p:sldId id="264" r:id="rId9"/>
    <p:sldId id="271" r:id="rId10"/>
    <p:sldId id="272" r:id="rId11"/>
    <p:sldId id="274" r:id="rId12"/>
    <p:sldId id="275" r:id="rId13"/>
    <p:sldId id="276" r:id="rId14"/>
    <p:sldId id="265" r:id="rId15"/>
    <p:sldId id="260" r:id="rId16"/>
    <p:sldId id="267" r:id="rId17"/>
    <p:sldId id="261" r:id="rId18"/>
    <p:sldId id="277" r:id="rId19"/>
    <p:sldId id="278" r:id="rId20"/>
    <p:sldId id="279" r:id="rId21"/>
    <p:sldId id="286" r:id="rId22"/>
    <p:sldId id="280" r:id="rId23"/>
    <p:sldId id="281" r:id="rId24"/>
    <p:sldId id="287" r:id="rId25"/>
    <p:sldId id="262" r:id="rId26"/>
    <p:sldId id="282" r:id="rId27"/>
    <p:sldId id="288" r:id="rId28"/>
    <p:sldId id="283" r:id="rId29"/>
    <p:sldId id="284" r:id="rId30"/>
  </p:sldIdLst>
  <p:sldSz cx="9144000" cy="6858000" type="screen4x3"/>
  <p:notesSz cx="6858000" cy="9144000"/>
  <p:defaultTextStyle>
    <a:defPPr>
      <a:defRPr lang="zh-CN"/>
    </a:defPPr>
    <a:lvl1pPr algn="l" rtl="0" fontAlgn="base">
      <a:spcBef>
        <a:spcPct val="0"/>
      </a:spcBef>
      <a:spcAft>
        <a:spcPct val="0"/>
      </a:spcAft>
      <a:buFont typeface="Arial" charset="0"/>
      <a:defRPr kern="1200">
        <a:solidFill>
          <a:schemeClr val="tx1"/>
        </a:solidFill>
        <a:latin typeface="Arial" charset="0"/>
        <a:ea typeface="宋体"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34535" autoAdjust="0"/>
    <p:restoredTop sz="86438" autoAdjust="0"/>
  </p:normalViewPr>
  <p:slideViewPr>
    <p:cSldViewPr>
      <p:cViewPr varScale="1">
        <p:scale>
          <a:sx n="65" d="100"/>
          <a:sy n="65" d="100"/>
        </p:scale>
        <p:origin x="-162" y="-102"/>
      </p:cViewPr>
      <p:guideLst>
        <p:guide orient="horz" pos="2172"/>
        <p:guide pos="2903"/>
      </p:guideLst>
    </p:cSldViewPr>
  </p:slideViewPr>
  <p:outlineViewPr>
    <p:cViewPr>
      <p:scale>
        <a:sx n="33" d="100"/>
        <a:sy n="33" d="100"/>
      </p:scale>
      <p:origin x="0" y="25002"/>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buFont typeface="Arial" pitchFamily="34" charset="0"/>
              <a:buNone/>
              <a:defRPr sz="1200">
                <a:latin typeface="Arial" pitchFamily="34" charset="0"/>
                <a:ea typeface="宋体" pitchFamily="2" charset="-122"/>
              </a:defRPr>
            </a:lvl1pPr>
          </a:lstStyle>
          <a:p>
            <a:pPr>
              <a:defRPr/>
            </a:pPr>
            <a:endParaRPr lang="en-US" altLang="zh-CN"/>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buFont typeface="Arial" pitchFamily="34" charset="0"/>
              <a:buNone/>
              <a:defRPr sz="1200">
                <a:latin typeface="Arial" pitchFamily="34" charset="0"/>
                <a:ea typeface="宋体" pitchFamily="2" charset="-122"/>
              </a:defRPr>
            </a:lvl1pPr>
          </a:lstStyle>
          <a:p>
            <a:pPr>
              <a:defRPr/>
            </a:pPr>
            <a:endParaRPr lang="en-US" altLang="zh-CN"/>
          </a:p>
        </p:txBody>
      </p:sp>
      <p:sp>
        <p:nvSpPr>
          <p:cNvPr id="38916" name="Rectangle 4"/>
          <p:cNvSpPr>
            <a:spLocks noGrp="1" noRot="1" noChangeAspect="1" noChangeArrowheads="1"/>
          </p:cNvSpPr>
          <p:nvPr>
            <p:ph type="sldImg" idx="2"/>
          </p:nvPr>
        </p:nvSpPr>
        <p:spPr bwMode="auto">
          <a:xfrm>
            <a:off x="1143000" y="685800"/>
            <a:ext cx="45720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a:extLst/>
        </p:spPr>
        <p:txBody>
          <a:bodyPr vert="horz" wrap="square" lIns="91440" tIns="45720" rIns="91440" bIns="45720"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buFont typeface="Arial" pitchFamily="34" charset="0"/>
              <a:buNone/>
              <a:defRPr sz="1200">
                <a:latin typeface="Arial" pitchFamily="34" charset="0"/>
                <a:ea typeface="宋体" pitchFamily="2" charset="-122"/>
              </a:defRPr>
            </a:lvl1pPr>
          </a:lstStyle>
          <a:p>
            <a:pPr>
              <a:defRPr/>
            </a:pPr>
            <a:endParaRPr lang="en-US" altLang="zh-CN"/>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a:buFont typeface="Arial" pitchFamily="34" charset="0"/>
              <a:buNone/>
              <a:defRPr sz="1200">
                <a:latin typeface="Arial" pitchFamily="34" charset="0"/>
                <a:ea typeface="宋体" pitchFamily="2" charset="-122"/>
              </a:defRPr>
            </a:lvl1pPr>
          </a:lstStyle>
          <a:p>
            <a:pPr>
              <a:defRPr/>
            </a:pPr>
            <a:fld id="{F672C69F-0E9B-44C9-A262-BC5DE3CBA12A}" type="slidenum">
              <a:rPr lang="en-US" altLang="zh-CN"/>
              <a:pPr>
                <a:defRPr/>
              </a:pPr>
              <a:t>‹#›</a:t>
            </a:fld>
            <a:endParaRPr lang="en-US" altLang="zh-CN"/>
          </a:p>
        </p:txBody>
      </p:sp>
    </p:spTree>
    <p:extLst>
      <p:ext uri="{BB962C8B-B14F-4D97-AF65-F5344CB8AC3E}">
        <p14:creationId xmlns:p14="http://schemas.microsoft.com/office/powerpoint/2010/main" val="177810767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slide" Target="../slides/slide6.xml"/><Relationship Id="rId2" Type="http://schemas.openxmlformats.org/officeDocument/2006/relationships/notesMaster" Target="../notesMasters/notesMaster1.xml"/><Relationship Id="rId1" Type="http://schemas.openxmlformats.org/officeDocument/2006/relationships/themeOverride" Target="../theme/themeOverride5.xml"/></Relationships>
</file>

<file path=ppt/notesSlides/_rels/notesSlide2.xml.rels><?xml version="1.0" encoding="UTF-8" standalone="yes"?>
<Relationships xmlns="http://schemas.openxmlformats.org/package/2006/relationships"><Relationship Id="rId3" Type="http://schemas.openxmlformats.org/officeDocument/2006/relationships/slide" Target="../slides/slide7.xml"/><Relationship Id="rId2" Type="http://schemas.openxmlformats.org/officeDocument/2006/relationships/notesMaster" Target="../notesMasters/notesMaster1.xml"/><Relationship Id="rId1" Type="http://schemas.openxmlformats.org/officeDocument/2006/relationships/themeOverride" Target="../theme/themeOverride6.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p:cSld>
    <p:bg bwMode="auto">
      <p:bgPr>
        <a:solidFill>
          <a:schemeClr val="bg1"/>
        </a:solidFill>
        <a:effectLst/>
      </p:bgPr>
    </p:bg>
    <p:spTree>
      <p:nvGrpSpPr>
        <p:cNvPr id="1" name=""/>
        <p:cNvGrpSpPr/>
        <p:nvPr/>
      </p:nvGrpSpPr>
      <p:grpSpPr>
        <a:xfrm>
          <a:off x="0" y="0"/>
          <a:ext cx="0" cy="0"/>
          <a:chOff x="0" y="0"/>
          <a:chExt cx="0" cy="0"/>
        </a:xfrm>
      </p:grpSpPr>
      <p:sp>
        <p:nvSpPr>
          <p:cNvPr id="39938" name="Rectangle 2"/>
          <p:cNvSpPr>
            <a:spLocks noGrp="1" noRot="1" noChangeAspect="1" noChangeArrowheads="1" noTextEdit="1"/>
          </p:cNvSpPr>
          <p:nvPr>
            <p:ph type="sldImg"/>
          </p:nvPr>
        </p:nvSpPr>
        <p:spPr/>
      </p:sp>
      <p:sp>
        <p:nvSpPr>
          <p:cNvPr id="39939"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CN" altLang="en-US" smtClean="0">
                <a:latin typeface="Arial" charset="0"/>
                <a:ea typeface="宋体" charset="-122"/>
              </a:rPr>
              <a:t>引言：为了提高工作效率，人们开始借助办公自动化技术来处理日益繁多的办公信息。办公自动化是一种技术，也是一个系统工程。它随技术的发展而发展，随人们办公的方式、习惯和管理思想的变化而变化。本节主要介绍办公自动化的概念、办公自动化系统的功能和组成。</a:t>
            </a:r>
          </a:p>
        </p:txBody>
      </p:sp>
    </p:spTree>
  </p:cSld>
  <p:clrMapOvr>
    <a:overrideClrMapping bg1="lt1" tx1="dk1" bg2="lt2" tx2="dk2" accent1="accent1" accent2="accent2" accent3="accent3" accent4="accent4" accent5="accent5" accent6="accent6" hlink="hlink" folHlink="folHlink"/>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p:cSld>
    <p:bg bwMode="auto">
      <p:bgPr>
        <a:solidFill>
          <a:schemeClr val="bg1"/>
        </a:solidFill>
        <a:effectLst/>
      </p:bgPr>
    </p:bg>
    <p:spTree>
      <p:nvGrpSpPr>
        <p:cNvPr id="1" name=""/>
        <p:cNvGrpSpPr/>
        <p:nvPr/>
      </p:nvGrpSpPr>
      <p:grpSpPr>
        <a:xfrm>
          <a:off x="0" y="0"/>
          <a:ext cx="0" cy="0"/>
          <a:chOff x="0" y="0"/>
          <a:chExt cx="0" cy="0"/>
        </a:xfrm>
      </p:grpSpPr>
      <p:sp>
        <p:nvSpPr>
          <p:cNvPr id="40962" name="Rectangle 2"/>
          <p:cNvSpPr>
            <a:spLocks noGrp="1" noRot="1" noChangeAspect="1" noChangeArrowheads="1" noTextEdit="1"/>
          </p:cNvSpPr>
          <p:nvPr>
            <p:ph type="sldImg"/>
          </p:nvPr>
        </p:nvSpPr>
        <p:spPr>
          <a:xfrm>
            <a:off x="1141413" y="684213"/>
            <a:ext cx="4572000" cy="3429000"/>
          </a:xfrm>
        </p:spPr>
      </p:sp>
      <p:sp>
        <p:nvSpPr>
          <p:cNvPr id="40963" name="Rectangle 3"/>
          <p:cNvSpPr>
            <a:spLocks noGrp="1" noChangeArrowheads="1"/>
          </p:cNvSpPr>
          <p:nvPr>
            <p:ph type="body" idx="1"/>
          </p:nvPr>
        </p:nvSpPr>
        <p:spPr>
          <a:xfrm>
            <a:off x="684213" y="4341813"/>
            <a:ext cx="54864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CN" altLang="en-US" smtClean="0">
                <a:latin typeface="Arial" charset="0"/>
                <a:ea typeface="宋体" charset="-122"/>
              </a:rPr>
              <a:t>引言：为了提高工作效率，人们开始借助办公自动化技术来处理日益繁多的办公信息。办公自动化是一种技术，也是一个系统工程。它随技术的发展而发展，随人们办公的方式、习惯和管理思想的变化而变化。本节主要介绍办公自动化的概念、办公自动化系统的功能和组成。</a:t>
            </a:r>
          </a:p>
        </p:txBody>
      </p:sp>
    </p:spTree>
  </p:cSld>
  <p:clrMapOvr>
    <a:overrideClrMapping bg1="lt1" tx1="dk1" bg2="lt2" tx2="dk2" accent1="accent1" accent2="accent2" accent3="accent3" accent4="accent4" accent5="accent5" accent6="accent6" hlink="hlink" folHlink="folHlink"/>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zh-CN" sz="1200" kern="1200" dirty="0" smtClean="0">
                <a:solidFill>
                  <a:schemeClr val="tx1"/>
                </a:solidFill>
                <a:effectLst/>
                <a:latin typeface="Arial" pitchFamily="34" charset="0"/>
                <a:ea typeface="宋体" pitchFamily="2" charset="-122"/>
                <a:cs typeface="+mn-cs"/>
              </a:rPr>
              <a:t>SUMIF</a:t>
            </a:r>
            <a:r>
              <a:rPr lang="zh-CN" altLang="zh-CN" sz="1200" kern="1200" dirty="0" smtClean="0">
                <a:solidFill>
                  <a:schemeClr val="tx1"/>
                </a:solidFill>
                <a:effectLst/>
                <a:latin typeface="Arial" pitchFamily="34" charset="0"/>
                <a:ea typeface="宋体" pitchFamily="2" charset="-122"/>
                <a:cs typeface="+mn-cs"/>
              </a:rPr>
              <a:t>（</a:t>
            </a:r>
            <a:r>
              <a:rPr lang="en-US" altLang="zh-CN" sz="1200" kern="1200" dirty="0" err="1" smtClean="0">
                <a:solidFill>
                  <a:schemeClr val="tx1"/>
                </a:solidFill>
                <a:effectLst/>
                <a:latin typeface="Arial" pitchFamily="34" charset="0"/>
                <a:ea typeface="宋体" pitchFamily="2" charset="-122"/>
                <a:cs typeface="+mn-cs"/>
              </a:rPr>
              <a:t>range,criteria</a:t>
            </a:r>
            <a:r>
              <a:rPr lang="en-US" altLang="zh-CN" sz="1200" kern="1200" dirty="0" smtClean="0">
                <a:solidFill>
                  <a:schemeClr val="tx1"/>
                </a:solidFill>
                <a:effectLst/>
                <a:latin typeface="Arial" pitchFamily="34" charset="0"/>
                <a:ea typeface="宋体" pitchFamily="2" charset="-122"/>
                <a:cs typeface="+mn-cs"/>
              </a:rPr>
              <a:t>,[</a:t>
            </a:r>
            <a:r>
              <a:rPr lang="en-US" altLang="zh-CN" sz="1200" kern="1200" dirty="0" err="1" smtClean="0">
                <a:solidFill>
                  <a:schemeClr val="tx1"/>
                </a:solidFill>
                <a:effectLst/>
                <a:latin typeface="Arial" pitchFamily="34" charset="0"/>
                <a:ea typeface="宋体" pitchFamily="2" charset="-122"/>
                <a:cs typeface="+mn-cs"/>
              </a:rPr>
              <a:t>sum_range</a:t>
            </a:r>
            <a:r>
              <a:rPr lang="en-US" altLang="zh-CN" sz="1200" kern="1200" dirty="0" smtClean="0">
                <a:solidFill>
                  <a:schemeClr val="tx1"/>
                </a:solidFill>
                <a:effectLst/>
                <a:latin typeface="Arial" pitchFamily="34" charset="0"/>
                <a:ea typeface="宋体" pitchFamily="2" charset="-122"/>
                <a:cs typeface="+mn-cs"/>
              </a:rPr>
              <a:t>]</a:t>
            </a:r>
            <a:r>
              <a:rPr lang="zh-CN" altLang="zh-CN" sz="1200" kern="1200" dirty="0" smtClean="0">
                <a:solidFill>
                  <a:schemeClr val="tx1"/>
                </a:solidFill>
                <a:effectLst/>
                <a:latin typeface="Arial" pitchFamily="34" charset="0"/>
                <a:ea typeface="宋体" pitchFamily="2" charset="-122"/>
                <a:cs typeface="+mn-cs"/>
              </a:rPr>
              <a:t>）为在</a:t>
            </a:r>
            <a:r>
              <a:rPr lang="en-US" altLang="zh-CN" sz="1200" kern="1200" dirty="0" smtClean="0">
                <a:solidFill>
                  <a:schemeClr val="tx1"/>
                </a:solidFill>
                <a:effectLst/>
                <a:latin typeface="Arial" pitchFamily="34" charset="0"/>
                <a:ea typeface="宋体" pitchFamily="2" charset="-122"/>
                <a:cs typeface="+mn-cs"/>
              </a:rPr>
              <a:t>Range</a:t>
            </a:r>
            <a:r>
              <a:rPr lang="zh-CN" altLang="zh-CN" sz="1200" kern="1200" dirty="0" smtClean="0">
                <a:solidFill>
                  <a:schemeClr val="tx1"/>
                </a:solidFill>
                <a:effectLst/>
                <a:latin typeface="Arial" pitchFamily="34" charset="0"/>
                <a:ea typeface="宋体" pitchFamily="2" charset="-122"/>
                <a:cs typeface="+mn-cs"/>
              </a:rPr>
              <a:t>指定的范围内对满足条件</a:t>
            </a:r>
            <a:r>
              <a:rPr lang="en-US" altLang="zh-CN" sz="1200" kern="1200" dirty="0" smtClean="0">
                <a:solidFill>
                  <a:schemeClr val="tx1"/>
                </a:solidFill>
                <a:effectLst/>
                <a:latin typeface="Arial" pitchFamily="34" charset="0"/>
                <a:ea typeface="宋体" pitchFamily="2" charset="-122"/>
                <a:cs typeface="+mn-cs"/>
              </a:rPr>
              <a:t>criteria</a:t>
            </a:r>
            <a:r>
              <a:rPr lang="zh-CN" altLang="zh-CN" sz="1200" kern="1200" dirty="0" smtClean="0">
                <a:solidFill>
                  <a:schemeClr val="tx1"/>
                </a:solidFill>
                <a:effectLst/>
                <a:latin typeface="Arial" pitchFamily="34" charset="0"/>
                <a:ea typeface="宋体" pitchFamily="2" charset="-122"/>
                <a:cs typeface="+mn-cs"/>
              </a:rPr>
              <a:t>的单元格求和函数。若存在</a:t>
            </a:r>
            <a:r>
              <a:rPr lang="en-US" altLang="zh-CN" sz="1200" kern="1200" dirty="0" err="1" smtClean="0">
                <a:solidFill>
                  <a:schemeClr val="tx1"/>
                </a:solidFill>
                <a:effectLst/>
                <a:latin typeface="Arial" pitchFamily="34" charset="0"/>
                <a:ea typeface="宋体" pitchFamily="2" charset="-122"/>
                <a:cs typeface="+mn-cs"/>
              </a:rPr>
              <a:t>sum_range</a:t>
            </a:r>
            <a:r>
              <a:rPr lang="zh-CN" altLang="zh-CN" sz="1200" kern="1200" dirty="0" smtClean="0">
                <a:solidFill>
                  <a:schemeClr val="tx1"/>
                </a:solidFill>
                <a:effectLst/>
                <a:latin typeface="Arial" pitchFamily="34" charset="0"/>
                <a:ea typeface="宋体" pitchFamily="2" charset="-122"/>
                <a:cs typeface="+mn-cs"/>
              </a:rPr>
              <a:t>项，则指在</a:t>
            </a:r>
            <a:r>
              <a:rPr lang="en-US" altLang="zh-CN" sz="1200" kern="1200" dirty="0" err="1" smtClean="0">
                <a:solidFill>
                  <a:schemeClr val="tx1"/>
                </a:solidFill>
                <a:effectLst/>
                <a:latin typeface="Arial" pitchFamily="34" charset="0"/>
                <a:ea typeface="宋体" pitchFamily="2" charset="-122"/>
                <a:cs typeface="+mn-cs"/>
              </a:rPr>
              <a:t>sum_range</a:t>
            </a:r>
            <a:r>
              <a:rPr lang="zh-CN" altLang="zh-CN" sz="1200" kern="1200" dirty="0" smtClean="0">
                <a:solidFill>
                  <a:schemeClr val="tx1"/>
                </a:solidFill>
                <a:effectLst/>
                <a:latin typeface="Arial" pitchFamily="34" charset="0"/>
                <a:ea typeface="宋体" pitchFamily="2" charset="-122"/>
                <a:cs typeface="+mn-cs"/>
              </a:rPr>
              <a:t>所指定范围内求和；否则，在</a:t>
            </a:r>
            <a:r>
              <a:rPr lang="en-US" altLang="zh-CN" sz="1200" kern="1200" dirty="0" smtClean="0">
                <a:solidFill>
                  <a:schemeClr val="tx1"/>
                </a:solidFill>
                <a:effectLst/>
                <a:latin typeface="Arial" pitchFamily="34" charset="0"/>
                <a:ea typeface="宋体" pitchFamily="2" charset="-122"/>
                <a:cs typeface="+mn-cs"/>
              </a:rPr>
              <a:t>range</a:t>
            </a:r>
            <a:r>
              <a:rPr lang="zh-CN" altLang="zh-CN" sz="1200" kern="1200" dirty="0" smtClean="0">
                <a:solidFill>
                  <a:schemeClr val="tx1"/>
                </a:solidFill>
                <a:effectLst/>
                <a:latin typeface="Arial" pitchFamily="34" charset="0"/>
                <a:ea typeface="宋体" pitchFamily="2" charset="-122"/>
                <a:cs typeface="+mn-cs"/>
              </a:rPr>
              <a:t>指定范围内求和。</a:t>
            </a:r>
          </a:p>
          <a:p>
            <a:endParaRPr lang="zh-CN" altLang="en-US" dirty="0"/>
          </a:p>
        </p:txBody>
      </p:sp>
      <p:sp>
        <p:nvSpPr>
          <p:cNvPr id="4" name="灯片编号占位符 3"/>
          <p:cNvSpPr>
            <a:spLocks noGrp="1"/>
          </p:cNvSpPr>
          <p:nvPr>
            <p:ph type="sldNum" sz="quarter" idx="10"/>
          </p:nvPr>
        </p:nvSpPr>
        <p:spPr/>
        <p:txBody>
          <a:bodyPr/>
          <a:lstStyle/>
          <a:p>
            <a:pPr>
              <a:defRPr/>
            </a:pPr>
            <a:fld id="{F672C69F-0E9B-44C9-A262-BC5DE3CBA12A}" type="slidenum">
              <a:rPr lang="en-US" altLang="zh-CN" smtClean="0"/>
              <a:pPr>
                <a:defRPr/>
              </a:pPr>
              <a:t>22</a:t>
            </a:fld>
            <a:endParaRPr lang="en-US" altLang="zh-CN"/>
          </a:p>
        </p:txBody>
      </p:sp>
    </p:spTree>
    <p:extLst>
      <p:ext uri="{BB962C8B-B14F-4D97-AF65-F5344CB8AC3E}">
        <p14:creationId xmlns:p14="http://schemas.microsoft.com/office/powerpoint/2010/main" val="30086245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zh-CN" altLang="zh-CN" sz="1200" kern="1200" dirty="0" smtClean="0">
                <a:solidFill>
                  <a:schemeClr val="tx1"/>
                </a:solidFill>
                <a:effectLst/>
                <a:latin typeface="Arial" pitchFamily="34" charset="0"/>
                <a:ea typeface="宋体" pitchFamily="2" charset="-122"/>
                <a:cs typeface="+mn-cs"/>
              </a:rPr>
              <a:t>数据透视可以对大量数据进行快速汇总和建立交叉列表来重新组织和显示数据。有关数据透视的详细介绍参见本节主要知识点。在此，介绍利用</a:t>
            </a:r>
            <a:r>
              <a:rPr lang="en-US" altLang="zh-CN" sz="1200" kern="1200" dirty="0" smtClean="0">
                <a:solidFill>
                  <a:schemeClr val="tx1"/>
                </a:solidFill>
                <a:effectLst/>
                <a:latin typeface="Arial" pitchFamily="34" charset="0"/>
                <a:ea typeface="宋体" pitchFamily="2" charset="-122"/>
                <a:cs typeface="+mn-cs"/>
              </a:rPr>
              <a:t>Excel </a:t>
            </a:r>
            <a:r>
              <a:rPr lang="zh-CN" altLang="zh-CN" sz="1200" kern="1200" dirty="0" smtClean="0">
                <a:solidFill>
                  <a:schemeClr val="tx1"/>
                </a:solidFill>
                <a:effectLst/>
                <a:latin typeface="Arial" pitchFamily="34" charset="0"/>
                <a:ea typeface="宋体" pitchFamily="2" charset="-122"/>
                <a:cs typeface="+mn-cs"/>
              </a:rPr>
              <a:t>的数据透视功能建立按产品类别统计销售员的销售数量和销售金额，以及按销售员统计其销售数量和销售金额。</a:t>
            </a:r>
          </a:p>
          <a:p>
            <a:endParaRPr lang="zh-CN" altLang="en-US" dirty="0"/>
          </a:p>
        </p:txBody>
      </p:sp>
      <p:sp>
        <p:nvSpPr>
          <p:cNvPr id="4" name="灯片编号占位符 3"/>
          <p:cNvSpPr>
            <a:spLocks noGrp="1"/>
          </p:cNvSpPr>
          <p:nvPr>
            <p:ph type="sldNum" sz="quarter" idx="10"/>
          </p:nvPr>
        </p:nvSpPr>
        <p:spPr/>
        <p:txBody>
          <a:bodyPr/>
          <a:lstStyle/>
          <a:p>
            <a:pPr>
              <a:defRPr/>
            </a:pPr>
            <a:fld id="{F672C69F-0E9B-44C9-A262-BC5DE3CBA12A}" type="slidenum">
              <a:rPr lang="en-US" altLang="zh-CN" smtClean="0"/>
              <a:pPr>
                <a:defRPr/>
              </a:pPr>
              <a:t>23</a:t>
            </a:fld>
            <a:endParaRPr lang="en-US" altLang="zh-CN"/>
          </a:p>
        </p:txBody>
      </p:sp>
    </p:spTree>
    <p:extLst>
      <p:ext uri="{BB962C8B-B14F-4D97-AF65-F5344CB8AC3E}">
        <p14:creationId xmlns:p14="http://schemas.microsoft.com/office/powerpoint/2010/main" val="23437594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幻灯片图像占位符 1"/>
          <p:cNvSpPr>
            <a:spLocks noGrp="1" noRot="1" noChangeAspect="1" noTextEdit="1"/>
          </p:cNvSpPr>
          <p:nvPr>
            <p:ph type="sldImg"/>
          </p:nvPr>
        </p:nvSpPr>
        <p:spPr/>
      </p:sp>
      <p:sp>
        <p:nvSpPr>
          <p:cNvPr id="41987"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charset="0"/>
              <a:ea typeface="宋体" charset="-122"/>
            </a:endParaRPr>
          </a:p>
        </p:txBody>
      </p:sp>
      <p:sp>
        <p:nvSpPr>
          <p:cNvPr id="41988"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Arial" charset="0"/>
                <a:ea typeface="宋体" charset="-122"/>
              </a:defRPr>
            </a:lvl1pPr>
            <a:lvl2pPr marL="742950" indent="-285750">
              <a:defRPr sz="1200">
                <a:solidFill>
                  <a:schemeClr val="tx1"/>
                </a:solidFill>
                <a:latin typeface="Arial" charset="0"/>
                <a:ea typeface="宋体" charset="-122"/>
              </a:defRPr>
            </a:lvl2pPr>
            <a:lvl3pPr marL="1143000" indent="-228600">
              <a:defRPr sz="1200">
                <a:solidFill>
                  <a:schemeClr val="tx1"/>
                </a:solidFill>
                <a:latin typeface="Arial" charset="0"/>
                <a:ea typeface="宋体" charset="-122"/>
              </a:defRPr>
            </a:lvl3pPr>
            <a:lvl4pPr marL="1600200" indent="-228600">
              <a:defRPr sz="1200">
                <a:solidFill>
                  <a:schemeClr val="tx1"/>
                </a:solidFill>
                <a:latin typeface="Arial" charset="0"/>
                <a:ea typeface="宋体" charset="-122"/>
              </a:defRPr>
            </a:lvl4pPr>
            <a:lvl5pPr marL="2057400" indent="-228600">
              <a:defRPr sz="1200">
                <a:solidFill>
                  <a:schemeClr val="tx1"/>
                </a:solidFill>
                <a:latin typeface="Arial" charset="0"/>
                <a:ea typeface="宋体" charset="-122"/>
              </a:defRPr>
            </a:lvl5pPr>
            <a:lvl6pPr marL="2514600" indent="-228600" eaLnBrk="0" fontAlgn="base" hangingPunct="0">
              <a:spcBef>
                <a:spcPct val="30000"/>
              </a:spcBef>
              <a:spcAft>
                <a:spcPct val="0"/>
              </a:spcAft>
              <a:defRPr sz="1200">
                <a:solidFill>
                  <a:schemeClr val="tx1"/>
                </a:solidFill>
                <a:latin typeface="Arial" charset="0"/>
                <a:ea typeface="宋体" charset="-122"/>
              </a:defRPr>
            </a:lvl6pPr>
            <a:lvl7pPr marL="2971800" indent="-228600" eaLnBrk="0" fontAlgn="base" hangingPunct="0">
              <a:spcBef>
                <a:spcPct val="30000"/>
              </a:spcBef>
              <a:spcAft>
                <a:spcPct val="0"/>
              </a:spcAft>
              <a:defRPr sz="1200">
                <a:solidFill>
                  <a:schemeClr val="tx1"/>
                </a:solidFill>
                <a:latin typeface="Arial" charset="0"/>
                <a:ea typeface="宋体" charset="-122"/>
              </a:defRPr>
            </a:lvl7pPr>
            <a:lvl8pPr marL="3429000" indent="-228600" eaLnBrk="0" fontAlgn="base" hangingPunct="0">
              <a:spcBef>
                <a:spcPct val="30000"/>
              </a:spcBef>
              <a:spcAft>
                <a:spcPct val="0"/>
              </a:spcAft>
              <a:defRPr sz="1200">
                <a:solidFill>
                  <a:schemeClr val="tx1"/>
                </a:solidFill>
                <a:latin typeface="Arial" charset="0"/>
                <a:ea typeface="宋体" charset="-122"/>
              </a:defRPr>
            </a:lvl8pPr>
            <a:lvl9pPr marL="3886200" indent="-228600" eaLnBrk="0" fontAlgn="base" hangingPunct="0">
              <a:spcBef>
                <a:spcPct val="30000"/>
              </a:spcBef>
              <a:spcAft>
                <a:spcPct val="0"/>
              </a:spcAft>
              <a:defRPr sz="1200">
                <a:solidFill>
                  <a:schemeClr val="tx1"/>
                </a:solidFill>
                <a:latin typeface="Arial" charset="0"/>
                <a:ea typeface="宋体" charset="-122"/>
              </a:defRPr>
            </a:lvl9pPr>
          </a:lstStyle>
          <a:p>
            <a:pPr>
              <a:buFontTx/>
              <a:buNone/>
            </a:pPr>
            <a:fld id="{B7223601-7DD2-4910-A3F2-BB14189B2821}" type="slidenum">
              <a:rPr lang="en-US" altLang="zh-CN" smtClean="0"/>
              <a:pPr>
                <a:buFontTx/>
                <a:buNone/>
              </a:pPr>
              <a:t>29</a:t>
            </a:fld>
            <a:endParaRPr lang="en-US" altLang="zh-CN"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xml"/><Relationship Id="rId1" Type="http://schemas.openxmlformats.org/officeDocument/2006/relationships/themeOverride" Target="../theme/themeOverride4.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直角三角形 3"/>
          <p:cNvSpPr/>
          <p:nvPr/>
        </p:nvSpPr>
        <p:spPr>
          <a:xfrm>
            <a:off x="0" y="4664075"/>
            <a:ext cx="9150350"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grpSp>
        <p:nvGrpSpPr>
          <p:cNvPr id="5" name="组合 15"/>
          <p:cNvGrpSpPr>
            <a:grpSpLocks/>
          </p:cNvGrpSpPr>
          <p:nvPr/>
        </p:nvGrpSpPr>
        <p:grpSpPr bwMode="auto">
          <a:xfrm>
            <a:off x="-3175" y="4953000"/>
            <a:ext cx="9147175" cy="1911350"/>
            <a:chOff x="-3765" y="4832896"/>
            <a:chExt cx="9147765" cy="2032192"/>
          </a:xfrm>
        </p:grpSpPr>
        <p:sp>
          <p:nvSpPr>
            <p:cNvPr id="6" name="任意多边形 5"/>
            <p:cNvSpPr>
              <a:spLocks/>
            </p:cNvSpPr>
            <p:nvPr/>
          </p:nvSpPr>
          <p:spPr bwMode="auto">
            <a:xfrm>
              <a:off x="1687032" y="4832896"/>
              <a:ext cx="7456968" cy="51817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defRPr/>
              </a:pPr>
              <a:endParaRPr lang="en-US">
                <a:ea typeface="宋体" pitchFamily="2" charset="-122"/>
              </a:endParaRPr>
            </a:p>
          </p:txBody>
        </p:sp>
        <p:sp>
          <p:nvSpPr>
            <p:cNvPr id="7" name="任意多边形 17"/>
            <p:cNvSpPr>
              <a:spLocks/>
            </p:cNvSpPr>
            <p:nvPr/>
          </p:nvSpPr>
          <p:spPr bwMode="auto">
            <a:xfrm>
              <a:off x="35926" y="5135025"/>
              <a:ext cx="9108074" cy="838869"/>
            </a:xfrm>
            <a:custGeom>
              <a:avLst/>
              <a:gdLst>
                <a:gd name="T0" fmla="*/ 0 w 5760"/>
                <a:gd name="T1" fmla="*/ 0 h 528"/>
                <a:gd name="T2" fmla="*/ 5760 w 5760"/>
                <a:gd name="T3" fmla="*/ 0 h 528"/>
                <a:gd name="T4" fmla="*/ 5760 w 5760"/>
                <a:gd name="T5" fmla="*/ 528 h 528"/>
                <a:gd name="T6" fmla="*/ 48 w 5760"/>
                <a:gd name="T7" fmla="*/ 0 h 528"/>
                <a:gd name="T8" fmla="*/ 0 60000 65536"/>
                <a:gd name="T9" fmla="*/ 0 60000 65536"/>
                <a:gd name="T10" fmla="*/ 0 60000 65536"/>
                <a:gd name="T11" fmla="*/ 0 60000 65536"/>
                <a:gd name="T12" fmla="*/ 0 w 5760"/>
                <a:gd name="T13" fmla="*/ 0 h 528"/>
                <a:gd name="T14" fmla="*/ 5760 w 5760"/>
                <a:gd name="T15" fmla="*/ 528 h 528"/>
              </a:gdLst>
              <a:ahLst/>
              <a:cxnLst>
                <a:cxn ang="T8">
                  <a:pos x="T0" y="T1"/>
                </a:cxn>
                <a:cxn ang="T9">
                  <a:pos x="T2" y="T3"/>
                </a:cxn>
                <a:cxn ang="T10">
                  <a:pos x="T4" y="T5"/>
                </a:cxn>
                <a:cxn ang="T11">
                  <a:pos x="T6" y="T7"/>
                </a:cxn>
              </a:cxnLst>
              <a:rect l="T12" t="T13" r="T14" b="T15"/>
              <a:pathLst>
                <a:path w="5760" h="528">
                  <a:moveTo>
                    <a:pt x="0" y="0"/>
                  </a:moveTo>
                  <a:lnTo>
                    <a:pt x="5760" y="0"/>
                  </a:lnTo>
                  <a:lnTo>
                    <a:pt x="5760" y="528"/>
                  </a:lnTo>
                  <a:lnTo>
                    <a:pt x="48" y="0"/>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zh-CN" altLang="en-US"/>
            </a:p>
          </p:txBody>
        </p:sp>
        <p:sp>
          <p:nvSpPr>
            <p:cNvPr id="8" name="任意多边形 7"/>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cxnSp>
          <p:nvCxnSpPr>
            <p:cNvPr id="10" name="直接连接符 9"/>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9" name="标题 8"/>
          <p:cNvSpPr>
            <a:spLocks noGrp="1"/>
          </p:cNvSpPr>
          <p:nvPr>
            <p:ph type="ctrTitle"/>
          </p:nvPr>
        </p:nvSpPr>
        <p:spPr>
          <a:xfrm>
            <a:off x="685800" y="1752601"/>
            <a:ext cx="7772400" cy="1829761"/>
          </a:xfrm>
        </p:spPr>
        <p:txBody>
          <a:bodyPr anchor="b"/>
          <a:lstStyle>
            <a:lvl1pPr algn="r">
              <a:defRPr sz="4800" b="1">
                <a:solidFill>
                  <a:schemeClr val="tx2"/>
                </a:solidFill>
                <a:effectLst>
                  <a:outerShdw blurRad="31750" dist="25400" dir="5400000" algn="tl" rotWithShape="0">
                    <a:srgbClr val="000000">
                      <a:alpha val="25000"/>
                    </a:srgbClr>
                  </a:outerShdw>
                </a:effectLst>
              </a:defRPr>
            </a:lvl1pPr>
            <a:extLst/>
          </a:lstStyle>
          <a:p>
            <a:r>
              <a:rPr lang="zh-CN" altLang="en-US" smtClean="0"/>
              <a:t>单击此处编辑母版标题样式</a:t>
            </a:r>
            <a:endParaRPr lang="en-US"/>
          </a:p>
        </p:txBody>
      </p:sp>
      <p:sp>
        <p:nvSpPr>
          <p:cNvPr id="17" name="副标题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zh-CN" altLang="en-US" smtClean="0"/>
              <a:t>单击此处编辑母版副标题样式</a:t>
            </a:r>
            <a:endParaRPr lang="en-US"/>
          </a:p>
        </p:txBody>
      </p:sp>
      <p:sp>
        <p:nvSpPr>
          <p:cNvPr id="11" name="日期占位符 29"/>
          <p:cNvSpPr>
            <a:spLocks noGrp="1"/>
          </p:cNvSpPr>
          <p:nvPr>
            <p:ph type="dt" sz="half" idx="10"/>
          </p:nvPr>
        </p:nvSpPr>
        <p:spPr/>
        <p:txBody>
          <a:bodyPr/>
          <a:lstStyle>
            <a:lvl1pPr>
              <a:defRPr sz="1100" smtClean="0">
                <a:solidFill>
                  <a:srgbClr val="FFFFFF"/>
                </a:solidFill>
              </a:defRPr>
            </a:lvl1pPr>
            <a:extLst/>
          </a:lstStyle>
          <a:p>
            <a:pPr>
              <a:defRPr/>
            </a:pPr>
            <a:fld id="{6A64F7F1-519E-492F-8C5C-8358F2BF5366}" type="datetime1">
              <a:rPr lang="zh-CN" altLang="en-US"/>
              <a:pPr>
                <a:defRPr/>
              </a:pPr>
              <a:t>2014-11-17</a:t>
            </a:fld>
            <a:endParaRPr lang="en-US" altLang="zh-CN" dirty="0"/>
          </a:p>
        </p:txBody>
      </p:sp>
      <p:sp>
        <p:nvSpPr>
          <p:cNvPr id="12" name="页脚占位符 18"/>
          <p:cNvSpPr>
            <a:spLocks noGrp="1"/>
          </p:cNvSpPr>
          <p:nvPr>
            <p:ph type="ftr" sz="quarter" idx="11"/>
          </p:nvPr>
        </p:nvSpPr>
        <p:spPr>
          <a:xfrm>
            <a:off x="755650" y="6408738"/>
            <a:ext cx="5975350" cy="365125"/>
          </a:xfrm>
        </p:spPr>
        <p:txBody>
          <a:bodyPr/>
          <a:lstStyle>
            <a:lvl1pPr algn="l">
              <a:defRPr sz="1100" dirty="0" smtClean="0">
                <a:solidFill>
                  <a:schemeClr val="accent1">
                    <a:tint val="20000"/>
                  </a:schemeClr>
                </a:solidFill>
              </a:defRPr>
            </a:lvl1pPr>
            <a:extLst/>
          </a:lstStyle>
          <a:p>
            <a:pPr>
              <a:defRPr/>
            </a:pPr>
            <a:r>
              <a:rPr lang="zh-CN" altLang="en-US"/>
              <a:t>制作人：王惠斌    孟晓峰                                            办公中的数据处理</a:t>
            </a:r>
            <a:endParaRPr lang="en-US" altLang="zh-CN"/>
          </a:p>
        </p:txBody>
      </p:sp>
    </p:spTree>
    <p:extLst>
      <p:ext uri="{BB962C8B-B14F-4D97-AF65-F5344CB8AC3E}">
        <p14:creationId xmlns:p14="http://schemas.microsoft.com/office/powerpoint/2010/main" val="15730300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extLs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457200" y="1481329"/>
            <a:ext cx="8229600" cy="4386071"/>
          </a:xfrm>
        </p:spPr>
        <p:txBody>
          <a:bodyPr vert="eaVert"/>
          <a:lstStyle>
            <a:extLst/>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4" name="日期占位符 9"/>
          <p:cNvSpPr>
            <a:spLocks noGrp="1"/>
          </p:cNvSpPr>
          <p:nvPr>
            <p:ph type="dt" sz="half" idx="10"/>
          </p:nvPr>
        </p:nvSpPr>
        <p:spPr/>
        <p:txBody>
          <a:bodyPr/>
          <a:lstStyle>
            <a:lvl1pPr algn="r">
              <a:defRPr sz="1100" smtClean="0"/>
            </a:lvl1pPr>
          </a:lstStyle>
          <a:p>
            <a:pPr>
              <a:defRPr/>
            </a:pPr>
            <a:fld id="{0860C36E-165A-4AA8-BB58-8ACB20032DEA}" type="datetime1">
              <a:rPr lang="zh-CN" altLang="en-US"/>
              <a:pPr>
                <a:defRPr/>
              </a:pPr>
              <a:t>2014-11-17</a:t>
            </a:fld>
            <a:endParaRPr lang="en-US" altLang="zh-CN" dirty="0"/>
          </a:p>
        </p:txBody>
      </p:sp>
      <p:sp>
        <p:nvSpPr>
          <p:cNvPr id="5" name="页脚占位符 21"/>
          <p:cNvSpPr>
            <a:spLocks noGrp="1"/>
          </p:cNvSpPr>
          <p:nvPr>
            <p:ph type="ftr" sz="quarter" idx="11"/>
          </p:nvPr>
        </p:nvSpPr>
        <p:spPr>
          <a:xfrm>
            <a:off x="539750" y="6408738"/>
            <a:ext cx="6191250" cy="365125"/>
          </a:xfrm>
        </p:spPr>
        <p:txBody>
          <a:bodyPr/>
          <a:lstStyle>
            <a:lvl1pPr algn="l">
              <a:defRPr sz="1100" dirty="0" smtClean="0"/>
            </a:lvl1pPr>
          </a:lstStyle>
          <a:p>
            <a:pPr>
              <a:defRPr/>
            </a:pPr>
            <a:r>
              <a:rPr lang="zh-CN" altLang="en-US"/>
              <a:t>制作人：王惠斌    孟晓峰                                            办公中的数据处理</a:t>
            </a:r>
            <a:endParaRPr lang="en-US" altLang="zh-CN"/>
          </a:p>
        </p:txBody>
      </p:sp>
    </p:spTree>
    <p:extLst>
      <p:ext uri="{BB962C8B-B14F-4D97-AF65-F5344CB8AC3E}">
        <p14:creationId xmlns:p14="http://schemas.microsoft.com/office/powerpoint/2010/main" val="8695043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44013" y="274640"/>
            <a:ext cx="1777470" cy="5592761"/>
          </a:xfrm>
        </p:spPr>
        <p:txBody>
          <a:bodyPr vert="eaVert"/>
          <a:lstStyle>
            <a:extLs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457200" y="274641"/>
            <a:ext cx="6324600" cy="5592760"/>
          </a:xfrm>
        </p:spPr>
        <p:txBody>
          <a:bodyPr vert="eaVert"/>
          <a:lstStyle>
            <a:extLst/>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4" name="日期占位符 9"/>
          <p:cNvSpPr>
            <a:spLocks noGrp="1"/>
          </p:cNvSpPr>
          <p:nvPr>
            <p:ph type="dt" sz="half" idx="10"/>
          </p:nvPr>
        </p:nvSpPr>
        <p:spPr/>
        <p:txBody>
          <a:bodyPr/>
          <a:lstStyle>
            <a:lvl1pPr algn="r">
              <a:defRPr sz="1100" smtClean="0"/>
            </a:lvl1pPr>
          </a:lstStyle>
          <a:p>
            <a:pPr>
              <a:defRPr/>
            </a:pPr>
            <a:fld id="{5F37EDEA-5F4D-4C5B-9BEB-67E631BCF7DA}" type="datetime1">
              <a:rPr lang="zh-CN" altLang="en-US"/>
              <a:pPr>
                <a:defRPr/>
              </a:pPr>
              <a:t>2014-11-17</a:t>
            </a:fld>
            <a:endParaRPr lang="en-US" altLang="zh-CN" dirty="0"/>
          </a:p>
        </p:txBody>
      </p:sp>
      <p:sp>
        <p:nvSpPr>
          <p:cNvPr id="5" name="页脚占位符 21"/>
          <p:cNvSpPr>
            <a:spLocks noGrp="1"/>
          </p:cNvSpPr>
          <p:nvPr>
            <p:ph type="ftr" sz="quarter" idx="11"/>
          </p:nvPr>
        </p:nvSpPr>
        <p:spPr>
          <a:xfrm>
            <a:off x="539750" y="6408738"/>
            <a:ext cx="6191250" cy="365125"/>
          </a:xfrm>
        </p:spPr>
        <p:txBody>
          <a:bodyPr/>
          <a:lstStyle>
            <a:lvl1pPr>
              <a:defRPr sz="1100" dirty="0" smtClean="0"/>
            </a:lvl1pPr>
          </a:lstStyle>
          <a:p>
            <a:pPr>
              <a:defRPr/>
            </a:pPr>
            <a:r>
              <a:rPr lang="zh-CN" altLang="en-US"/>
              <a:t>制作人：王惠斌    孟晓峰                                                  办公中的数据处理</a:t>
            </a:r>
            <a:endParaRPr lang="en-US" altLang="zh-CN"/>
          </a:p>
        </p:txBody>
      </p:sp>
    </p:spTree>
    <p:extLst>
      <p:ext uri="{BB962C8B-B14F-4D97-AF65-F5344CB8AC3E}">
        <p14:creationId xmlns:p14="http://schemas.microsoft.com/office/powerpoint/2010/main" val="27897074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extLst/>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7" name="标题 6"/>
          <p:cNvSpPr>
            <a:spLocks noGrp="1"/>
          </p:cNvSpPr>
          <p:nvPr>
            <p:ph type="title"/>
          </p:nvPr>
        </p:nvSpPr>
        <p:spPr/>
        <p:txBody>
          <a:bodyPr rtlCol="0"/>
          <a:lstStyle>
            <a:extLst/>
          </a:lstStyle>
          <a:p>
            <a:r>
              <a:rPr lang="zh-CN" altLang="en-US" smtClean="0"/>
              <a:t>单击此处编辑母版标题样式</a:t>
            </a:r>
            <a:endParaRPr lang="en-US"/>
          </a:p>
        </p:txBody>
      </p:sp>
      <p:sp>
        <p:nvSpPr>
          <p:cNvPr id="4" name="日期占位符 9"/>
          <p:cNvSpPr>
            <a:spLocks noGrp="1"/>
          </p:cNvSpPr>
          <p:nvPr>
            <p:ph type="dt" sz="half" idx="10"/>
          </p:nvPr>
        </p:nvSpPr>
        <p:spPr/>
        <p:txBody>
          <a:bodyPr/>
          <a:lstStyle>
            <a:lvl1pPr algn="r">
              <a:defRPr sz="1100" smtClean="0"/>
            </a:lvl1pPr>
          </a:lstStyle>
          <a:p>
            <a:pPr>
              <a:defRPr/>
            </a:pPr>
            <a:fld id="{87FC8737-2843-4FD5-B29A-A2B77F8D551B}" type="datetime1">
              <a:rPr lang="zh-CN" altLang="en-US"/>
              <a:pPr>
                <a:defRPr/>
              </a:pPr>
              <a:t>2014-11-17</a:t>
            </a:fld>
            <a:endParaRPr lang="en-US" altLang="zh-CN" dirty="0"/>
          </a:p>
        </p:txBody>
      </p:sp>
      <p:sp>
        <p:nvSpPr>
          <p:cNvPr id="5" name="页脚占位符 21"/>
          <p:cNvSpPr>
            <a:spLocks noGrp="1"/>
          </p:cNvSpPr>
          <p:nvPr>
            <p:ph type="ftr" sz="quarter" idx="11"/>
          </p:nvPr>
        </p:nvSpPr>
        <p:spPr>
          <a:xfrm>
            <a:off x="468313" y="6408738"/>
            <a:ext cx="6262687" cy="365125"/>
          </a:xfrm>
        </p:spPr>
        <p:txBody>
          <a:bodyPr/>
          <a:lstStyle>
            <a:lvl1pPr>
              <a:defRPr sz="1100" dirty="0" smtClean="0"/>
            </a:lvl1pPr>
          </a:lstStyle>
          <a:p>
            <a:pPr>
              <a:defRPr/>
            </a:pPr>
            <a:r>
              <a:rPr lang="zh-CN" altLang="en-US"/>
              <a:t>制作人：王惠斌    孟晓峰                                                  办公中的数据处理</a:t>
            </a:r>
            <a:endParaRPr lang="en-US" altLang="zh-CN"/>
          </a:p>
        </p:txBody>
      </p:sp>
    </p:spTree>
    <p:extLst>
      <p:ext uri="{BB962C8B-B14F-4D97-AF65-F5344CB8AC3E}">
        <p14:creationId xmlns:p14="http://schemas.microsoft.com/office/powerpoint/2010/main" val="23752478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1"/>
      </p:bgRef>
    </p:bg>
    <p:spTree>
      <p:nvGrpSpPr>
        <p:cNvPr id="1" name=""/>
        <p:cNvGrpSpPr/>
        <p:nvPr/>
      </p:nvGrpSpPr>
      <p:grpSpPr>
        <a:xfrm>
          <a:off x="0" y="0"/>
          <a:ext cx="0" cy="0"/>
          <a:chOff x="0" y="0"/>
          <a:chExt cx="0" cy="0"/>
        </a:xfrm>
      </p:grpSpPr>
      <p:sp>
        <p:nvSpPr>
          <p:cNvPr id="4" name="燕尾形 3"/>
          <p:cNvSpPr/>
          <p:nvPr/>
        </p:nvSpPr>
        <p:spPr>
          <a:xfrm>
            <a:off x="3636963" y="3005138"/>
            <a:ext cx="182562"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a:p>
        </p:txBody>
      </p:sp>
      <p:sp>
        <p:nvSpPr>
          <p:cNvPr id="5" name="燕尾形 4"/>
          <p:cNvSpPr/>
          <p:nvPr/>
        </p:nvSpPr>
        <p:spPr>
          <a:xfrm>
            <a:off x="3449638" y="3005138"/>
            <a:ext cx="18415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a:p>
        </p:txBody>
      </p:sp>
      <p:sp>
        <p:nvSpPr>
          <p:cNvPr id="2" name="标题 1"/>
          <p:cNvSpPr>
            <a:spLocks noGrp="1"/>
          </p:cNvSpPr>
          <p:nvPr>
            <p:ph type="title"/>
          </p:nvPr>
        </p:nvSpPr>
        <p:spPr>
          <a:xfrm>
            <a:off x="722376" y="1059712"/>
            <a:ext cx="7772400" cy="1828800"/>
          </a:xfrm>
        </p:spPr>
        <p:txBody>
          <a:bodyPr anchor="b"/>
          <a:lstStyle>
            <a:lvl1pPr algn="r">
              <a:buNone/>
              <a:defRPr sz="4800" b="1" cap="none" baseline="0">
                <a:effectLst>
                  <a:outerShdw blurRad="31750" dist="25400" dir="5400000" algn="tl" rotWithShape="0">
                    <a:srgbClr val="000000">
                      <a:alpha val="25000"/>
                    </a:srgbClr>
                  </a:outerShdw>
                </a:effectLst>
              </a:defRPr>
            </a:lvl1pPr>
            <a:extLst/>
          </a:lstStyle>
          <a:p>
            <a:r>
              <a:rPr lang="zh-CN" altLang="en-US" smtClean="0"/>
              <a:t>单击此处编辑母版标题样式</a:t>
            </a:r>
            <a:endParaRPr lang="en-US"/>
          </a:p>
        </p:txBody>
      </p:sp>
      <p:sp>
        <p:nvSpPr>
          <p:cNvPr id="3" name="文本占位符 2"/>
          <p:cNvSpPr>
            <a:spLocks noGrp="1"/>
          </p:cNvSpPr>
          <p:nvPr>
            <p:ph type="body" idx="1"/>
          </p:nvPr>
        </p:nvSpPr>
        <p:spPr>
          <a:xfrm>
            <a:off x="3922713" y="2931712"/>
            <a:ext cx="4572000" cy="1454888"/>
          </a:xfrm>
        </p:spPr>
        <p:txBody>
          <a:bodyPr/>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zh-CN" altLang="en-US" smtClean="0"/>
              <a:t>单击此处编辑母版文本样式</a:t>
            </a:r>
          </a:p>
        </p:txBody>
      </p:sp>
      <p:sp>
        <p:nvSpPr>
          <p:cNvPr id="6" name="日期占位符 3"/>
          <p:cNvSpPr>
            <a:spLocks noGrp="1"/>
          </p:cNvSpPr>
          <p:nvPr>
            <p:ph type="dt" sz="half" idx="10"/>
          </p:nvPr>
        </p:nvSpPr>
        <p:spPr/>
        <p:txBody>
          <a:bodyPr/>
          <a:lstStyle>
            <a:lvl1pPr algn="r">
              <a:defRPr sz="1100" smtClean="0"/>
            </a:lvl1pPr>
            <a:extLst/>
          </a:lstStyle>
          <a:p>
            <a:pPr>
              <a:defRPr/>
            </a:pPr>
            <a:fld id="{893F27F6-E155-444C-9348-1B2862F3E5E4}" type="datetime1">
              <a:rPr lang="zh-CN" altLang="en-US"/>
              <a:pPr>
                <a:defRPr/>
              </a:pPr>
              <a:t>2014-11-17</a:t>
            </a:fld>
            <a:endParaRPr lang="en-US" altLang="zh-CN" dirty="0"/>
          </a:p>
        </p:txBody>
      </p:sp>
      <p:sp>
        <p:nvSpPr>
          <p:cNvPr id="7" name="页脚占位符 4"/>
          <p:cNvSpPr>
            <a:spLocks noGrp="1"/>
          </p:cNvSpPr>
          <p:nvPr>
            <p:ph type="ftr" sz="quarter" idx="11"/>
          </p:nvPr>
        </p:nvSpPr>
        <p:spPr>
          <a:xfrm>
            <a:off x="755650" y="6408738"/>
            <a:ext cx="5975350" cy="365125"/>
          </a:xfrm>
        </p:spPr>
        <p:txBody>
          <a:bodyPr/>
          <a:lstStyle>
            <a:lvl1pPr>
              <a:defRPr sz="1100" dirty="0" smtClean="0"/>
            </a:lvl1pPr>
            <a:extLst/>
          </a:lstStyle>
          <a:p>
            <a:pPr>
              <a:defRPr/>
            </a:pPr>
            <a:r>
              <a:rPr lang="zh-CN" altLang="en-US"/>
              <a:t>制作人：王惠斌    孟晓峰                                            办公中的数据处理</a:t>
            </a:r>
            <a:endParaRPr lang="en-US" altLang="zh-CN"/>
          </a:p>
        </p:txBody>
      </p:sp>
    </p:spTree>
    <p:extLst>
      <p:ext uri="{BB962C8B-B14F-4D97-AF65-F5344CB8AC3E}">
        <p14:creationId xmlns:p14="http://schemas.microsoft.com/office/powerpoint/2010/main" val="638707331"/>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Ref idx="1002">
        <a:schemeClr val="bg1"/>
      </p:bgRef>
    </p:bg>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内容占位符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8" name="标题 7"/>
          <p:cNvSpPr>
            <a:spLocks noGrp="1"/>
          </p:cNvSpPr>
          <p:nvPr>
            <p:ph type="title"/>
          </p:nvPr>
        </p:nvSpPr>
        <p:spPr/>
        <p:txBody>
          <a:bodyPr rtlCol="0"/>
          <a:lstStyle>
            <a:extLst/>
          </a:lstStyle>
          <a:p>
            <a:r>
              <a:rPr lang="zh-CN" altLang="en-US" smtClean="0"/>
              <a:t>单击此处编辑母版标题样式</a:t>
            </a:r>
            <a:endParaRPr lang="en-US"/>
          </a:p>
        </p:txBody>
      </p:sp>
      <p:sp>
        <p:nvSpPr>
          <p:cNvPr id="5" name="日期占位符 4"/>
          <p:cNvSpPr>
            <a:spLocks noGrp="1"/>
          </p:cNvSpPr>
          <p:nvPr>
            <p:ph type="dt" sz="half" idx="10"/>
          </p:nvPr>
        </p:nvSpPr>
        <p:spPr/>
        <p:txBody>
          <a:bodyPr/>
          <a:lstStyle>
            <a:lvl1pPr>
              <a:defRPr sz="1100" smtClean="0"/>
            </a:lvl1pPr>
            <a:extLst/>
          </a:lstStyle>
          <a:p>
            <a:pPr>
              <a:defRPr/>
            </a:pPr>
            <a:fld id="{0F7BEEFE-3FD1-4CA3-BC4D-F3C24CE5394D}" type="datetime1">
              <a:rPr lang="zh-CN" altLang="en-US"/>
              <a:pPr>
                <a:defRPr/>
              </a:pPr>
              <a:t>2014-11-17</a:t>
            </a:fld>
            <a:endParaRPr lang="en-US" altLang="zh-CN" dirty="0"/>
          </a:p>
        </p:txBody>
      </p:sp>
      <p:sp>
        <p:nvSpPr>
          <p:cNvPr id="6" name="页脚占位符 5"/>
          <p:cNvSpPr>
            <a:spLocks noGrp="1"/>
          </p:cNvSpPr>
          <p:nvPr>
            <p:ph type="ftr" sz="quarter" idx="11"/>
          </p:nvPr>
        </p:nvSpPr>
        <p:spPr>
          <a:xfrm>
            <a:off x="468313" y="6408738"/>
            <a:ext cx="6262687" cy="365125"/>
          </a:xfrm>
        </p:spPr>
        <p:txBody>
          <a:bodyPr/>
          <a:lstStyle>
            <a:lvl1pPr>
              <a:defRPr sz="1100" dirty="0" smtClean="0"/>
            </a:lvl1pPr>
            <a:extLst/>
          </a:lstStyle>
          <a:p>
            <a:pPr>
              <a:defRPr/>
            </a:pPr>
            <a:r>
              <a:rPr lang="zh-CN" altLang="en-US"/>
              <a:t>制作人：王惠斌    孟晓峰                                                     办公中的数据处理</a:t>
            </a:r>
            <a:endParaRPr lang="en-US" altLang="zh-CN"/>
          </a:p>
        </p:txBody>
      </p:sp>
    </p:spTree>
    <p:extLst>
      <p:ext uri="{BB962C8B-B14F-4D97-AF65-F5344CB8AC3E}">
        <p14:creationId xmlns:p14="http://schemas.microsoft.com/office/powerpoint/2010/main" val="218090111"/>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8229600" cy="1143000"/>
          </a:xfrm>
        </p:spPr>
        <p:txBody>
          <a:bodyPr/>
          <a:lstStyle>
            <a:lvl1pPr>
              <a:defRPr/>
            </a:lvl1pPr>
            <a:extLst/>
          </a:lstStyle>
          <a:p>
            <a:r>
              <a:rPr lang="zh-CN" altLang="en-US" smtClean="0"/>
              <a:t>单击此处编辑母版标题样式</a:t>
            </a:r>
            <a:endParaRPr lang="en-US"/>
          </a:p>
        </p:txBody>
      </p:sp>
      <p:sp>
        <p:nvSpPr>
          <p:cNvPr id="3" name="文本占位符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zh-CN" altLang="en-US" smtClean="0"/>
              <a:t>单击此处编辑母版文本样式</a:t>
            </a:r>
          </a:p>
        </p:txBody>
      </p:sp>
      <p:sp>
        <p:nvSpPr>
          <p:cNvPr id="4" name="文本占位符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zh-CN" altLang="en-US" smtClean="0"/>
              <a:t>单击此处编辑母版文本样式</a:t>
            </a:r>
          </a:p>
        </p:txBody>
      </p:sp>
      <p:sp>
        <p:nvSpPr>
          <p:cNvPr id="5" name="内容占位符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6" name="内容占位符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7" name="日期占位符 6"/>
          <p:cNvSpPr>
            <a:spLocks noGrp="1"/>
          </p:cNvSpPr>
          <p:nvPr>
            <p:ph type="dt" sz="half" idx="10"/>
          </p:nvPr>
        </p:nvSpPr>
        <p:spPr/>
        <p:txBody>
          <a:bodyPr/>
          <a:lstStyle>
            <a:lvl1pPr algn="r">
              <a:defRPr smtClean="0"/>
            </a:lvl1pPr>
            <a:extLst/>
          </a:lstStyle>
          <a:p>
            <a:pPr>
              <a:defRPr/>
            </a:pPr>
            <a:fld id="{9751BB9C-E259-41C6-A8D8-2CF60C63293E}" type="datetime1">
              <a:rPr lang="zh-CN" altLang="en-US"/>
              <a:pPr>
                <a:defRPr/>
              </a:pPr>
              <a:t>2014-11-17</a:t>
            </a:fld>
            <a:endParaRPr lang="en-US" altLang="zh-CN" dirty="0"/>
          </a:p>
        </p:txBody>
      </p:sp>
      <p:sp>
        <p:nvSpPr>
          <p:cNvPr id="8" name="页脚占位符 7"/>
          <p:cNvSpPr>
            <a:spLocks noGrp="1"/>
          </p:cNvSpPr>
          <p:nvPr>
            <p:ph type="ftr" sz="quarter" idx="11"/>
          </p:nvPr>
        </p:nvSpPr>
        <p:spPr>
          <a:xfrm>
            <a:off x="539750" y="6408738"/>
            <a:ext cx="6191250" cy="365125"/>
          </a:xfrm>
        </p:spPr>
        <p:txBody>
          <a:bodyPr/>
          <a:lstStyle>
            <a:lvl1pPr>
              <a:defRPr dirty="0" smtClean="0"/>
            </a:lvl1pPr>
            <a:extLst/>
          </a:lstStyle>
          <a:p>
            <a:pPr>
              <a:defRPr/>
            </a:pPr>
            <a:r>
              <a:rPr lang="zh-CN" altLang="en-US"/>
              <a:t>制作人：王惠斌    孟晓峰                                                 办公中的数据处理</a:t>
            </a:r>
            <a:endParaRPr lang="en-US" altLang="zh-CN"/>
          </a:p>
        </p:txBody>
      </p:sp>
    </p:spTree>
    <p:extLst>
      <p:ext uri="{BB962C8B-B14F-4D97-AF65-F5344CB8AC3E}">
        <p14:creationId xmlns:p14="http://schemas.microsoft.com/office/powerpoint/2010/main" val="2742665464"/>
      </p:ext>
    </p:extLst>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Ref idx="1002">
        <a:schemeClr val="bg1"/>
      </p:bgRef>
    </p:bg>
    <p:spTree>
      <p:nvGrpSpPr>
        <p:cNvPr id="1" name=""/>
        <p:cNvGrpSpPr/>
        <p:nvPr/>
      </p:nvGrpSpPr>
      <p:grpSpPr>
        <a:xfrm>
          <a:off x="0" y="0"/>
          <a:ext cx="0" cy="0"/>
          <a:chOff x="0" y="0"/>
          <a:chExt cx="0" cy="0"/>
        </a:xfrm>
      </p:grpSpPr>
      <p:sp>
        <p:nvSpPr>
          <p:cNvPr id="6" name="标题 5"/>
          <p:cNvSpPr>
            <a:spLocks noGrp="1"/>
          </p:cNvSpPr>
          <p:nvPr>
            <p:ph type="title"/>
          </p:nvPr>
        </p:nvSpPr>
        <p:spPr/>
        <p:txBody>
          <a:bodyPr rtlCol="0"/>
          <a:lstStyle>
            <a:extLst/>
          </a:lstStyle>
          <a:p>
            <a:r>
              <a:rPr lang="zh-CN" altLang="en-US" smtClean="0"/>
              <a:t>单击此处编辑母版标题样式</a:t>
            </a:r>
            <a:endParaRPr lang="en-US"/>
          </a:p>
        </p:txBody>
      </p:sp>
      <p:sp>
        <p:nvSpPr>
          <p:cNvPr id="3" name="日期占位符 2"/>
          <p:cNvSpPr>
            <a:spLocks noGrp="1"/>
          </p:cNvSpPr>
          <p:nvPr>
            <p:ph type="dt" sz="half" idx="10"/>
          </p:nvPr>
        </p:nvSpPr>
        <p:spPr/>
        <p:txBody>
          <a:bodyPr/>
          <a:lstStyle>
            <a:lvl1pPr algn="r">
              <a:defRPr sz="1100" smtClean="0"/>
            </a:lvl1pPr>
            <a:extLst/>
          </a:lstStyle>
          <a:p>
            <a:pPr>
              <a:defRPr/>
            </a:pPr>
            <a:fld id="{77CBFC6F-F21C-44A5-8B02-B1CBB72F61FE}" type="datetime1">
              <a:rPr lang="zh-CN" altLang="en-US"/>
              <a:pPr>
                <a:defRPr/>
              </a:pPr>
              <a:t>2014-11-17</a:t>
            </a:fld>
            <a:endParaRPr lang="en-US" altLang="zh-CN" dirty="0"/>
          </a:p>
        </p:txBody>
      </p:sp>
      <p:sp>
        <p:nvSpPr>
          <p:cNvPr id="4" name="页脚占位符 3"/>
          <p:cNvSpPr>
            <a:spLocks noGrp="1"/>
          </p:cNvSpPr>
          <p:nvPr>
            <p:ph type="ftr" sz="quarter" idx="11"/>
          </p:nvPr>
        </p:nvSpPr>
        <p:spPr>
          <a:xfrm>
            <a:off x="539750" y="6408738"/>
            <a:ext cx="6191250" cy="365125"/>
          </a:xfrm>
        </p:spPr>
        <p:txBody>
          <a:bodyPr/>
          <a:lstStyle>
            <a:lvl1pPr>
              <a:defRPr sz="1100" dirty="0" smtClean="0"/>
            </a:lvl1pPr>
            <a:extLst/>
          </a:lstStyle>
          <a:p>
            <a:pPr>
              <a:defRPr/>
            </a:pPr>
            <a:r>
              <a:rPr lang="zh-CN" altLang="en-US"/>
              <a:t>制作人：王惠斌    孟晓峰                                            办公中的数据处理</a:t>
            </a:r>
            <a:endParaRPr lang="en-US" altLang="zh-CN"/>
          </a:p>
        </p:txBody>
      </p:sp>
    </p:spTree>
    <p:extLst>
      <p:ext uri="{BB962C8B-B14F-4D97-AF65-F5344CB8AC3E}">
        <p14:creationId xmlns:p14="http://schemas.microsoft.com/office/powerpoint/2010/main" val="874752985"/>
      </p:ext>
    </p:extLst>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9"/>
          <p:cNvSpPr>
            <a:spLocks noGrp="1"/>
          </p:cNvSpPr>
          <p:nvPr>
            <p:ph type="dt" sz="half" idx="10"/>
          </p:nvPr>
        </p:nvSpPr>
        <p:spPr/>
        <p:txBody>
          <a:bodyPr/>
          <a:lstStyle>
            <a:lvl1pPr>
              <a:defRPr sz="1100" smtClean="0"/>
            </a:lvl1pPr>
          </a:lstStyle>
          <a:p>
            <a:pPr>
              <a:defRPr/>
            </a:pPr>
            <a:fld id="{885064BE-4B1C-49D0-ABFC-57DD19DC524C}" type="datetime1">
              <a:rPr lang="zh-CN" altLang="en-US"/>
              <a:pPr>
                <a:defRPr/>
              </a:pPr>
              <a:t>2014-11-17</a:t>
            </a:fld>
            <a:endParaRPr lang="en-US" altLang="zh-CN" dirty="0"/>
          </a:p>
        </p:txBody>
      </p:sp>
      <p:sp>
        <p:nvSpPr>
          <p:cNvPr id="3" name="页脚占位符 21"/>
          <p:cNvSpPr>
            <a:spLocks noGrp="1"/>
          </p:cNvSpPr>
          <p:nvPr>
            <p:ph type="ftr" sz="quarter" idx="11"/>
          </p:nvPr>
        </p:nvSpPr>
        <p:spPr>
          <a:xfrm>
            <a:off x="323850" y="6408738"/>
            <a:ext cx="6407150" cy="365125"/>
          </a:xfrm>
        </p:spPr>
        <p:txBody>
          <a:bodyPr/>
          <a:lstStyle>
            <a:lvl1pPr>
              <a:defRPr sz="1100" dirty="0" smtClean="0"/>
            </a:lvl1pPr>
          </a:lstStyle>
          <a:p>
            <a:pPr>
              <a:defRPr/>
            </a:pPr>
            <a:r>
              <a:rPr lang="zh-CN" altLang="en-US"/>
              <a:t>制作人：王惠斌    孟晓峰                                                  办公中的数据处理 </a:t>
            </a:r>
            <a:endParaRPr lang="en-US" altLang="zh-CN"/>
          </a:p>
        </p:txBody>
      </p:sp>
    </p:spTree>
    <p:extLst>
      <p:ext uri="{BB962C8B-B14F-4D97-AF65-F5344CB8AC3E}">
        <p14:creationId xmlns:p14="http://schemas.microsoft.com/office/powerpoint/2010/main" val="12677375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914400" y="4876800"/>
            <a:ext cx="7481776" cy="457200"/>
          </a:xfrm>
        </p:spPr>
        <p:txBody>
          <a:bodyPr anchor="t">
            <a:noAutofit/>
            <a:sp3d prstMaterial="softEdge">
              <a:bevelT w="0" h="0"/>
            </a:sp3d>
          </a:bodyPr>
          <a:lstStyle>
            <a:lvl1pPr algn="r">
              <a:buNone/>
              <a:defRPr sz="2500" b="0">
                <a:solidFill>
                  <a:schemeClr val="accent1"/>
                </a:solidFill>
                <a:effectLst/>
              </a:defRPr>
            </a:lvl1pPr>
            <a:extLst/>
          </a:lstStyle>
          <a:p>
            <a:r>
              <a:rPr lang="zh-CN" altLang="en-US" smtClean="0"/>
              <a:t>单击此处编辑母版标题样式</a:t>
            </a:r>
            <a:endParaRPr lang="en-US"/>
          </a:p>
        </p:txBody>
      </p:sp>
      <p:sp>
        <p:nvSpPr>
          <p:cNvPr id="3" name="文本占位符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a:r>
              <a:rPr lang="zh-CN" altLang="en-US" smtClean="0"/>
              <a:t>单击此处编辑母版文本样式</a:t>
            </a:r>
          </a:p>
        </p:txBody>
      </p:sp>
      <p:sp>
        <p:nvSpPr>
          <p:cNvPr id="4" name="内容占位符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5" name="日期占位符 4"/>
          <p:cNvSpPr>
            <a:spLocks noGrp="1"/>
          </p:cNvSpPr>
          <p:nvPr>
            <p:ph type="dt" sz="half" idx="10"/>
          </p:nvPr>
        </p:nvSpPr>
        <p:spPr/>
        <p:txBody>
          <a:bodyPr/>
          <a:lstStyle>
            <a:lvl1pPr algn="r">
              <a:defRPr sz="1100" smtClean="0"/>
            </a:lvl1pPr>
            <a:extLst/>
          </a:lstStyle>
          <a:p>
            <a:pPr>
              <a:defRPr/>
            </a:pPr>
            <a:fld id="{76D21795-EDE9-47E1-B89D-EDD15AE75B5C}" type="datetime1">
              <a:rPr lang="zh-CN" altLang="en-US"/>
              <a:pPr>
                <a:defRPr/>
              </a:pPr>
              <a:t>2014-11-17</a:t>
            </a:fld>
            <a:endParaRPr lang="en-US" altLang="zh-CN" dirty="0"/>
          </a:p>
        </p:txBody>
      </p:sp>
      <p:sp>
        <p:nvSpPr>
          <p:cNvPr id="6" name="页脚占位符 5"/>
          <p:cNvSpPr>
            <a:spLocks noGrp="1"/>
          </p:cNvSpPr>
          <p:nvPr>
            <p:ph type="ftr" sz="quarter" idx="11"/>
          </p:nvPr>
        </p:nvSpPr>
        <p:spPr>
          <a:xfrm>
            <a:off x="971550" y="6408738"/>
            <a:ext cx="5759450" cy="365125"/>
          </a:xfrm>
        </p:spPr>
        <p:txBody>
          <a:bodyPr/>
          <a:lstStyle>
            <a:lvl1pPr>
              <a:defRPr sz="1100" dirty="0" smtClean="0"/>
            </a:lvl1pPr>
            <a:extLst/>
          </a:lstStyle>
          <a:p>
            <a:pPr>
              <a:defRPr/>
            </a:pPr>
            <a:r>
              <a:rPr lang="zh-CN" altLang="en-US"/>
              <a:t>制作人：王惠斌    孟晓峰                                            办公中的数据处理</a:t>
            </a:r>
            <a:endParaRPr lang="en-US" altLang="zh-CN"/>
          </a:p>
        </p:txBody>
      </p:sp>
    </p:spTree>
    <p:extLst>
      <p:ext uri="{BB962C8B-B14F-4D97-AF65-F5344CB8AC3E}">
        <p14:creationId xmlns:p14="http://schemas.microsoft.com/office/powerpoint/2010/main" val="899160551"/>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bg>
      <p:bgRef idx="1002">
        <a:schemeClr val="bg1"/>
      </p:bgRef>
    </p:bg>
    <p:spTree>
      <p:nvGrpSpPr>
        <p:cNvPr id="1" name=""/>
        <p:cNvGrpSpPr/>
        <p:nvPr/>
      </p:nvGrpSpPr>
      <p:grpSpPr>
        <a:xfrm>
          <a:off x="0" y="0"/>
          <a:ext cx="0" cy="0"/>
          <a:chOff x="0" y="0"/>
          <a:chExt cx="0" cy="0"/>
        </a:xfrm>
      </p:grpSpPr>
      <p:sp>
        <p:nvSpPr>
          <p:cNvPr id="5" name="任意多边形 4"/>
          <p:cNvSpPr>
            <a:spLocks/>
          </p:cNvSpPr>
          <p:nvPr/>
        </p:nvSpPr>
        <p:spPr bwMode="auto">
          <a:xfrm>
            <a:off x="500063" y="5945188"/>
            <a:ext cx="4940300" cy="9207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defRPr/>
            </a:pPr>
            <a:endParaRPr lang="en-US">
              <a:ea typeface="宋体" pitchFamily="2" charset="-122"/>
            </a:endParaRPr>
          </a:p>
        </p:txBody>
      </p:sp>
      <p:sp>
        <p:nvSpPr>
          <p:cNvPr id="6" name="任意多边形 15"/>
          <p:cNvSpPr>
            <a:spLocks/>
          </p:cNvSpPr>
          <p:nvPr/>
        </p:nvSpPr>
        <p:spPr bwMode="auto">
          <a:xfrm>
            <a:off x="485775" y="5938838"/>
            <a:ext cx="3690938" cy="933450"/>
          </a:xfrm>
          <a:custGeom>
            <a:avLst/>
            <a:gdLst>
              <a:gd name="T0" fmla="*/ 0 w 5591"/>
              <a:gd name="T1" fmla="*/ 0 h 588"/>
              <a:gd name="T2" fmla="*/ 5760 w 5591"/>
              <a:gd name="T3" fmla="*/ 0 h 588"/>
              <a:gd name="T4" fmla="*/ 5760 w 5591"/>
              <a:gd name="T5" fmla="*/ 528 h 588"/>
              <a:gd name="T6" fmla="*/ 48 w 5591"/>
              <a:gd name="T7" fmla="*/ 0 h 588"/>
              <a:gd name="T8" fmla="*/ 0 60000 65536"/>
              <a:gd name="T9" fmla="*/ 0 60000 65536"/>
              <a:gd name="T10" fmla="*/ 0 60000 65536"/>
              <a:gd name="T11" fmla="*/ 0 60000 65536"/>
              <a:gd name="T12" fmla="*/ 0 w 5591"/>
              <a:gd name="T13" fmla="*/ 0 h 588"/>
              <a:gd name="T14" fmla="*/ 5591 w 5591"/>
              <a:gd name="T15" fmla="*/ 588 h 588"/>
            </a:gdLst>
            <a:ahLst/>
            <a:cxnLst>
              <a:cxn ang="T8">
                <a:pos x="T0" y="T1"/>
              </a:cxn>
              <a:cxn ang="T9">
                <a:pos x="T2" y="T3"/>
              </a:cxn>
              <a:cxn ang="T10">
                <a:pos x="T4" y="T5"/>
              </a:cxn>
              <a:cxn ang="T11">
                <a:pos x="T6" y="T7"/>
              </a:cxn>
            </a:cxnLst>
            <a:rect l="T12" t="T13" r="T14" b="T15"/>
            <a:pathLst>
              <a:path w="5591" h="588">
                <a:moveTo>
                  <a:pt x="0" y="0"/>
                </a:moveTo>
                <a:lnTo>
                  <a:pt x="5591" y="585"/>
                </a:lnTo>
                <a:lnTo>
                  <a:pt x="4415" y="588"/>
                </a:lnTo>
                <a:lnTo>
                  <a:pt x="12" y="4"/>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zh-CN" altLang="en-US"/>
          </a:p>
        </p:txBody>
      </p:sp>
      <p:sp>
        <p:nvSpPr>
          <p:cNvPr id="7" name="直角三角形 6"/>
          <p:cNvSpPr>
            <a:spLocks/>
          </p:cNvSpPr>
          <p:nvPr/>
        </p:nvSpPr>
        <p:spPr bwMode="auto">
          <a:xfrm>
            <a:off x="-6042" y="5791253"/>
            <a:ext cx="3402314" cy="1080868"/>
          </a:xfrm>
          <a:prstGeom prst="rtTriangle">
            <a:avLst/>
          </a:prstGeom>
          <a:blipFill>
            <a:blip r:embed="rId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cxnSp>
        <p:nvCxnSpPr>
          <p:cNvPr id="8" name="直接连接符 7"/>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燕尾形 8"/>
          <p:cNvSpPr/>
          <p:nvPr/>
        </p:nvSpPr>
        <p:spPr>
          <a:xfrm>
            <a:off x="8664575"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a:p>
        </p:txBody>
      </p:sp>
      <p:sp>
        <p:nvSpPr>
          <p:cNvPr id="10" name="燕尾形 9"/>
          <p:cNvSpPr/>
          <p:nvPr/>
        </p:nvSpPr>
        <p:spPr>
          <a:xfrm>
            <a:off x="8477250"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a:p>
        </p:txBody>
      </p:sp>
      <p:sp>
        <p:nvSpPr>
          <p:cNvPr id="4" name="文本占位符 3"/>
          <p:cNvSpPr>
            <a:spLocks noGrp="1"/>
          </p:cNvSpPr>
          <p:nvPr>
            <p:ph type="body" sz="half" idx="2"/>
          </p:nvPr>
        </p:nvSpPr>
        <p:spPr>
          <a:xfrm>
            <a:off x="1141232" y="5443402"/>
            <a:ext cx="7162800" cy="648232"/>
          </a:xfrm>
          <a:noFill/>
        </p:spPr>
        <p:txBody>
          <a:bodyPr tIns="0"/>
          <a:lstStyle>
            <a:lvl1pPr marL="0" marR="18288" indent="0" algn="r">
              <a:buNone/>
              <a:defRPr sz="1400"/>
            </a:lvl1pPr>
            <a:lvl2pPr>
              <a:defRPr sz="1200"/>
            </a:lvl2pPr>
            <a:lvl3pPr>
              <a:defRPr sz="1000"/>
            </a:lvl3pPr>
            <a:lvl4pPr>
              <a:defRPr sz="900"/>
            </a:lvl4pPr>
            <a:lvl5pPr>
              <a:defRPr sz="900"/>
            </a:lvl5pPr>
            <a:extLst/>
          </a:lstStyle>
          <a:p>
            <a:pPr lvl="0"/>
            <a:r>
              <a:rPr lang="zh-CN" altLang="en-US" dirty="0" smtClean="0"/>
              <a:t>单击此处编辑母版文本样式</a:t>
            </a:r>
          </a:p>
        </p:txBody>
      </p:sp>
      <p:sp>
        <p:nvSpPr>
          <p:cNvPr id="3" name="图片占位符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normAutofit/>
          </a:bodyPr>
          <a:lstStyle>
            <a:lvl1pPr marL="0" indent="0">
              <a:buNone/>
              <a:defRPr sz="3200"/>
            </a:lvl1pPr>
            <a:extLst/>
          </a:lstStyle>
          <a:p>
            <a:pPr lvl="0"/>
            <a:r>
              <a:rPr lang="zh-CN" altLang="en-US" noProof="0" smtClean="0"/>
              <a:t>单击图标添加图片</a:t>
            </a:r>
            <a:endParaRPr lang="en-US" noProof="0" dirty="0"/>
          </a:p>
        </p:txBody>
      </p:sp>
      <p:sp>
        <p:nvSpPr>
          <p:cNvPr id="2" name="标题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lang="zh-CN" altLang="en-US" smtClean="0"/>
              <a:t>单击此处编辑母版标题样式</a:t>
            </a:r>
            <a:endParaRPr lang="en-US"/>
          </a:p>
        </p:txBody>
      </p:sp>
      <p:sp>
        <p:nvSpPr>
          <p:cNvPr id="11" name="日期占位符 4"/>
          <p:cNvSpPr>
            <a:spLocks noGrp="1"/>
          </p:cNvSpPr>
          <p:nvPr>
            <p:ph type="dt" sz="half" idx="10"/>
          </p:nvPr>
        </p:nvSpPr>
        <p:spPr/>
        <p:txBody>
          <a:bodyPr/>
          <a:lstStyle>
            <a:lvl1pPr algn="r">
              <a:defRPr sz="1100" smtClean="0">
                <a:solidFill>
                  <a:schemeClr val="tx1"/>
                </a:solidFill>
              </a:defRPr>
            </a:lvl1pPr>
            <a:extLst/>
          </a:lstStyle>
          <a:p>
            <a:pPr>
              <a:defRPr/>
            </a:pPr>
            <a:fld id="{8A4D5D57-B4CE-432F-87D4-23A67639E7DC}" type="datetime1">
              <a:rPr lang="zh-CN" altLang="en-US"/>
              <a:pPr>
                <a:defRPr/>
              </a:pPr>
              <a:t>2014-11-17</a:t>
            </a:fld>
            <a:endParaRPr lang="en-US" altLang="zh-CN" dirty="0"/>
          </a:p>
        </p:txBody>
      </p:sp>
      <p:sp>
        <p:nvSpPr>
          <p:cNvPr id="12" name="页脚占位符 5"/>
          <p:cNvSpPr>
            <a:spLocks noGrp="1"/>
          </p:cNvSpPr>
          <p:nvPr>
            <p:ph type="ftr" sz="quarter" idx="11"/>
          </p:nvPr>
        </p:nvSpPr>
        <p:spPr>
          <a:xfrm>
            <a:off x="395288" y="6408738"/>
            <a:ext cx="6335712" cy="365125"/>
          </a:xfrm>
        </p:spPr>
        <p:txBody>
          <a:bodyPr/>
          <a:lstStyle>
            <a:lvl1pPr>
              <a:defRPr sz="1100" dirty="0" smtClean="0">
                <a:solidFill>
                  <a:schemeClr val="tx1"/>
                </a:solidFill>
              </a:defRPr>
            </a:lvl1pPr>
            <a:extLst/>
          </a:lstStyle>
          <a:p>
            <a:pPr>
              <a:defRPr/>
            </a:pPr>
            <a:r>
              <a:rPr lang="zh-CN" altLang="en-US"/>
              <a:t>制作人：王惠斌    孟晓峰                                                      办公中的数据处理</a:t>
            </a:r>
            <a:endParaRPr lang="en-US" altLang="zh-CN"/>
          </a:p>
        </p:txBody>
      </p:sp>
    </p:spTree>
    <p:extLst>
      <p:ext uri="{BB962C8B-B14F-4D97-AF65-F5344CB8AC3E}">
        <p14:creationId xmlns:p14="http://schemas.microsoft.com/office/powerpoint/2010/main" val="2846389197"/>
      </p:ext>
    </p:extLst>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任意多边形 12"/>
          <p:cNvSpPr>
            <a:spLocks/>
          </p:cNvSpPr>
          <p:nvPr/>
        </p:nvSpPr>
        <p:spPr bwMode="auto">
          <a:xfrm>
            <a:off x="500063" y="5945188"/>
            <a:ext cx="4940300" cy="9207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defRPr/>
            </a:pPr>
            <a:endParaRPr lang="en-US">
              <a:ea typeface="宋体" pitchFamily="2" charset="-122"/>
            </a:endParaRPr>
          </a:p>
        </p:txBody>
      </p:sp>
      <p:sp>
        <p:nvSpPr>
          <p:cNvPr id="1027" name="任意多边形 11"/>
          <p:cNvSpPr>
            <a:spLocks/>
          </p:cNvSpPr>
          <p:nvPr/>
        </p:nvSpPr>
        <p:spPr bwMode="auto">
          <a:xfrm>
            <a:off x="485775" y="5938838"/>
            <a:ext cx="3690938" cy="933450"/>
          </a:xfrm>
          <a:custGeom>
            <a:avLst/>
            <a:gdLst>
              <a:gd name="T0" fmla="*/ 0 w 5591"/>
              <a:gd name="T1" fmla="*/ 0 h 588"/>
              <a:gd name="T2" fmla="*/ 5760 w 5591"/>
              <a:gd name="T3" fmla="*/ 0 h 588"/>
              <a:gd name="T4" fmla="*/ 5760 w 5591"/>
              <a:gd name="T5" fmla="*/ 528 h 588"/>
              <a:gd name="T6" fmla="*/ 48 w 5591"/>
              <a:gd name="T7" fmla="*/ 0 h 588"/>
              <a:gd name="T8" fmla="*/ 0 60000 65536"/>
              <a:gd name="T9" fmla="*/ 0 60000 65536"/>
              <a:gd name="T10" fmla="*/ 0 60000 65536"/>
              <a:gd name="T11" fmla="*/ 0 60000 65536"/>
              <a:gd name="T12" fmla="*/ 0 w 5591"/>
              <a:gd name="T13" fmla="*/ 0 h 588"/>
              <a:gd name="T14" fmla="*/ 5591 w 5591"/>
              <a:gd name="T15" fmla="*/ 588 h 588"/>
            </a:gdLst>
            <a:ahLst/>
            <a:cxnLst>
              <a:cxn ang="T8">
                <a:pos x="T0" y="T1"/>
              </a:cxn>
              <a:cxn ang="T9">
                <a:pos x="T2" y="T3"/>
              </a:cxn>
              <a:cxn ang="T10">
                <a:pos x="T4" y="T5"/>
              </a:cxn>
              <a:cxn ang="T11">
                <a:pos x="T6" y="T7"/>
              </a:cxn>
            </a:cxnLst>
            <a:rect l="T12" t="T13" r="T14" b="T15"/>
            <a:pathLst>
              <a:path w="5591" h="588">
                <a:moveTo>
                  <a:pt x="0" y="0"/>
                </a:moveTo>
                <a:lnTo>
                  <a:pt x="5591" y="585"/>
                </a:lnTo>
                <a:lnTo>
                  <a:pt x="4415" y="588"/>
                </a:lnTo>
                <a:lnTo>
                  <a:pt x="12" y="4"/>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zh-CN" altLang="en-US"/>
          </a:p>
        </p:txBody>
      </p:sp>
      <p:sp>
        <p:nvSpPr>
          <p:cNvPr id="14" name="直角三角形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cxnSp>
        <p:nvCxnSpPr>
          <p:cNvPr id="15" name="直接连接符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标题占位符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lang="zh-CN" altLang="en-US" smtClean="0"/>
              <a:t>单击此处编辑母版标题样式</a:t>
            </a:r>
            <a:endParaRPr lang="en-US"/>
          </a:p>
        </p:txBody>
      </p:sp>
      <p:sp>
        <p:nvSpPr>
          <p:cNvPr id="1033" name="文本占位符 29"/>
          <p:cNvSpPr>
            <a:spLocks noGrp="1"/>
          </p:cNvSpPr>
          <p:nvPr>
            <p:ph type="body" idx="1"/>
          </p:nvPr>
        </p:nvSpPr>
        <p:spPr bwMode="auto">
          <a:xfrm>
            <a:off x="457200" y="1481138"/>
            <a:ext cx="8229600"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ltLang="zh-CN" smtClean="0"/>
          </a:p>
        </p:txBody>
      </p:sp>
      <p:sp>
        <p:nvSpPr>
          <p:cNvPr id="10" name="日期占位符 9"/>
          <p:cNvSpPr>
            <a:spLocks noGrp="1"/>
          </p:cNvSpPr>
          <p:nvPr>
            <p:ph type="dt" sz="half" idx="2"/>
          </p:nvPr>
        </p:nvSpPr>
        <p:spPr>
          <a:xfrm>
            <a:off x="6727825" y="6408738"/>
            <a:ext cx="1919288" cy="365125"/>
          </a:xfrm>
          <a:prstGeom prst="rect">
            <a:avLst/>
          </a:prstGeom>
        </p:spPr>
        <p:txBody>
          <a:bodyPr vert="horz" anchor="b"/>
          <a:lstStyle>
            <a:lvl1pPr algn="r" eaLnBrk="1" latinLnBrk="0" hangingPunct="1">
              <a:defRPr kumimoji="0" sz="1100" smtClean="0">
                <a:solidFill>
                  <a:schemeClr val="tx1"/>
                </a:solidFill>
                <a:ea typeface="宋体" pitchFamily="2" charset="-122"/>
              </a:defRPr>
            </a:lvl1pPr>
            <a:extLst/>
          </a:lstStyle>
          <a:p>
            <a:pPr>
              <a:defRPr/>
            </a:pPr>
            <a:fld id="{6D18270A-9F13-4CDD-A0EC-A98FCE189F74}" type="datetime1">
              <a:rPr lang="zh-CN" altLang="en-US"/>
              <a:pPr>
                <a:defRPr/>
              </a:pPr>
              <a:t>2014-11-17</a:t>
            </a:fld>
            <a:endParaRPr lang="en-US" altLang="zh-CN" dirty="0"/>
          </a:p>
        </p:txBody>
      </p:sp>
      <p:sp>
        <p:nvSpPr>
          <p:cNvPr id="22" name="页脚占位符 21"/>
          <p:cNvSpPr>
            <a:spLocks noGrp="1"/>
          </p:cNvSpPr>
          <p:nvPr>
            <p:ph type="ftr" sz="quarter" idx="3"/>
          </p:nvPr>
        </p:nvSpPr>
        <p:spPr>
          <a:xfrm>
            <a:off x="485775" y="6408738"/>
            <a:ext cx="6245225" cy="365125"/>
          </a:xfrm>
          <a:prstGeom prst="rect">
            <a:avLst/>
          </a:prstGeom>
        </p:spPr>
        <p:txBody>
          <a:bodyPr vert="horz" anchor="b"/>
          <a:lstStyle>
            <a:lvl1pPr algn="l" eaLnBrk="1" latinLnBrk="0" hangingPunct="1">
              <a:defRPr kumimoji="0" sz="1100" dirty="0" smtClean="0">
                <a:solidFill>
                  <a:schemeClr val="tx1"/>
                </a:solidFill>
                <a:ea typeface="宋体" pitchFamily="2" charset="-122"/>
              </a:defRPr>
            </a:lvl1pPr>
            <a:extLst/>
          </a:lstStyle>
          <a:p>
            <a:pPr>
              <a:defRPr/>
            </a:pPr>
            <a:r>
              <a:rPr lang="zh-CN" altLang="en-US"/>
              <a:t>制作人：王惠斌    孟晓峰                                                  办公中的数据处理</a:t>
            </a:r>
            <a:endParaRPr lang="en-US" altLang="zh-CN"/>
          </a:p>
        </p:txBody>
      </p:sp>
    </p:spTree>
  </p:cSld>
  <p:clrMap bg1="lt1" tx1="dk1" bg2="lt2" tx2="dk2" accent1="accent1" accent2="accent2" accent3="accent3" accent4="accent4" accent5="accent5" accent6="accent6" hlink="hlink" folHlink="folHlink"/>
  <p:sldLayoutIdLst>
    <p:sldLayoutId id="2147483778" r:id="rId1"/>
    <p:sldLayoutId id="2147483779" r:id="rId2"/>
    <p:sldLayoutId id="2147483780" r:id="rId3"/>
    <p:sldLayoutId id="2147483781" r:id="rId4"/>
    <p:sldLayoutId id="2147483782" r:id="rId5"/>
    <p:sldLayoutId id="2147483783" r:id="rId6"/>
    <p:sldLayoutId id="2147483784" r:id="rId7"/>
    <p:sldLayoutId id="2147483785" r:id="rId8"/>
    <p:sldLayoutId id="2147483786" r:id="rId9"/>
    <p:sldLayoutId id="2147483787" r:id="rId10"/>
    <p:sldLayoutId id="2147483788" r:id="rId11"/>
  </p:sldLayoutIdLst>
  <p:hf sldNum="0" hdr="0"/>
  <p:txStyles>
    <p:titleStyle>
      <a:lvl1pPr algn="l" rtl="0" eaLnBrk="0" fontAlgn="base" hangingPunct="0">
        <a:spcBef>
          <a:spcPct val="0"/>
        </a:spcBef>
        <a:spcAft>
          <a:spcPct val="0"/>
        </a:spcAft>
        <a:defRPr sz="4100" b="1" kern="1200">
          <a:solidFill>
            <a:schemeClr val="tx2"/>
          </a:solidFill>
          <a:effectLst>
            <a:outerShdw blurRad="31750" dist="25400" dir="5400000" algn="tl" rotWithShape="0">
              <a:srgbClr val="000000">
                <a:alpha val="25000"/>
              </a:srgbClr>
            </a:outerShdw>
          </a:effectLst>
          <a:latin typeface="+mj-lt"/>
          <a:ea typeface="+mj-ea"/>
          <a:cs typeface="+mj-cs"/>
        </a:defRPr>
      </a:lvl1pPr>
      <a:lvl2pPr algn="l" rtl="0" eaLnBrk="0" fontAlgn="base" hangingPunct="0">
        <a:spcBef>
          <a:spcPct val="0"/>
        </a:spcBef>
        <a:spcAft>
          <a:spcPct val="0"/>
        </a:spcAft>
        <a:defRPr sz="4100" b="1">
          <a:solidFill>
            <a:schemeClr val="tx2"/>
          </a:solidFill>
          <a:latin typeface="Lucida Sans Unicode" pitchFamily="34" charset="0"/>
          <a:ea typeface="黑体" pitchFamily="2" charset="-122"/>
        </a:defRPr>
      </a:lvl2pPr>
      <a:lvl3pPr algn="l" rtl="0" eaLnBrk="0" fontAlgn="base" hangingPunct="0">
        <a:spcBef>
          <a:spcPct val="0"/>
        </a:spcBef>
        <a:spcAft>
          <a:spcPct val="0"/>
        </a:spcAft>
        <a:defRPr sz="4100" b="1">
          <a:solidFill>
            <a:schemeClr val="tx2"/>
          </a:solidFill>
          <a:latin typeface="Lucida Sans Unicode" pitchFamily="34" charset="0"/>
          <a:ea typeface="黑体" pitchFamily="2" charset="-122"/>
        </a:defRPr>
      </a:lvl3pPr>
      <a:lvl4pPr algn="l" rtl="0" eaLnBrk="0" fontAlgn="base" hangingPunct="0">
        <a:spcBef>
          <a:spcPct val="0"/>
        </a:spcBef>
        <a:spcAft>
          <a:spcPct val="0"/>
        </a:spcAft>
        <a:defRPr sz="4100" b="1">
          <a:solidFill>
            <a:schemeClr val="tx2"/>
          </a:solidFill>
          <a:latin typeface="Lucida Sans Unicode" pitchFamily="34" charset="0"/>
          <a:ea typeface="黑体" pitchFamily="2" charset="-122"/>
        </a:defRPr>
      </a:lvl4pPr>
      <a:lvl5pPr algn="l" rtl="0" eaLnBrk="0" fontAlgn="base" hangingPunct="0">
        <a:spcBef>
          <a:spcPct val="0"/>
        </a:spcBef>
        <a:spcAft>
          <a:spcPct val="0"/>
        </a:spcAft>
        <a:defRPr sz="4100" b="1">
          <a:solidFill>
            <a:schemeClr val="tx2"/>
          </a:solidFill>
          <a:latin typeface="Lucida Sans Unicode" pitchFamily="34" charset="0"/>
          <a:ea typeface="黑体" pitchFamily="2" charset="-122"/>
        </a:defRPr>
      </a:lvl5pPr>
      <a:lvl6pPr marL="457200" algn="l" rtl="0" fontAlgn="base">
        <a:spcBef>
          <a:spcPct val="0"/>
        </a:spcBef>
        <a:spcAft>
          <a:spcPct val="0"/>
        </a:spcAft>
        <a:defRPr sz="4100" b="1">
          <a:solidFill>
            <a:schemeClr val="tx2"/>
          </a:solidFill>
          <a:latin typeface="Lucida Sans Unicode" pitchFamily="34" charset="0"/>
          <a:ea typeface="黑体" pitchFamily="2" charset="-122"/>
        </a:defRPr>
      </a:lvl6pPr>
      <a:lvl7pPr marL="914400" algn="l" rtl="0" fontAlgn="base">
        <a:spcBef>
          <a:spcPct val="0"/>
        </a:spcBef>
        <a:spcAft>
          <a:spcPct val="0"/>
        </a:spcAft>
        <a:defRPr sz="4100" b="1">
          <a:solidFill>
            <a:schemeClr val="tx2"/>
          </a:solidFill>
          <a:latin typeface="Lucida Sans Unicode" pitchFamily="34" charset="0"/>
          <a:ea typeface="黑体" pitchFamily="2" charset="-122"/>
        </a:defRPr>
      </a:lvl7pPr>
      <a:lvl8pPr marL="1371600" algn="l" rtl="0" fontAlgn="base">
        <a:spcBef>
          <a:spcPct val="0"/>
        </a:spcBef>
        <a:spcAft>
          <a:spcPct val="0"/>
        </a:spcAft>
        <a:defRPr sz="4100" b="1">
          <a:solidFill>
            <a:schemeClr val="tx2"/>
          </a:solidFill>
          <a:latin typeface="Lucida Sans Unicode" pitchFamily="34" charset="0"/>
          <a:ea typeface="黑体" pitchFamily="2" charset="-122"/>
        </a:defRPr>
      </a:lvl8pPr>
      <a:lvl9pPr marL="1828800" algn="l" rtl="0" fontAlgn="base">
        <a:spcBef>
          <a:spcPct val="0"/>
        </a:spcBef>
        <a:spcAft>
          <a:spcPct val="0"/>
        </a:spcAft>
        <a:defRPr sz="4100" b="1">
          <a:solidFill>
            <a:schemeClr val="tx2"/>
          </a:solidFill>
          <a:latin typeface="Lucida Sans Unicode" pitchFamily="34" charset="0"/>
          <a:ea typeface="黑体" pitchFamily="2" charset="-122"/>
        </a:defRPr>
      </a:lvl9pPr>
      <a:extLst/>
    </p:titleStyle>
    <p:bodyStyle>
      <a:lvl1pPr marL="365125" indent="-255588" algn="l" rtl="0" eaLnBrk="0" fontAlgn="base" hangingPunct="0">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mn-cs"/>
        </a:defRPr>
      </a:lvl1pPr>
      <a:lvl2pPr marL="620713" indent="-228600" algn="l" rtl="0" eaLnBrk="0" fontAlgn="base" hangingPunct="0">
        <a:spcBef>
          <a:spcPts val="325"/>
        </a:spcBef>
        <a:spcAft>
          <a:spcPct val="0"/>
        </a:spcAft>
        <a:buClr>
          <a:schemeClr val="accent1"/>
        </a:buClr>
        <a:buFont typeface="Verdana" pitchFamily="34" charset="0"/>
        <a:buChar char="◦"/>
        <a:defRPr sz="2300" kern="1200">
          <a:solidFill>
            <a:schemeClr val="tx1"/>
          </a:solidFill>
          <a:latin typeface="+mn-lt"/>
          <a:ea typeface="+mn-ea"/>
          <a:cs typeface="+mn-cs"/>
        </a:defRPr>
      </a:lvl2pPr>
      <a:lvl3pPr marL="858838" indent="-228600" algn="l" rtl="0" eaLnBrk="0" fontAlgn="base" hangingPunct="0">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mn-cs"/>
        </a:defRPr>
      </a:lvl3pPr>
      <a:lvl4pPr marL="1143000" indent="-228600" algn="l" rtl="0" eaLnBrk="0" fontAlgn="base" hangingPunct="0">
        <a:spcBef>
          <a:spcPts val="350"/>
        </a:spcBef>
        <a:spcAft>
          <a:spcPct val="0"/>
        </a:spcAft>
        <a:buClr>
          <a:schemeClr val="accent2"/>
        </a:buClr>
        <a:buFont typeface="Wingdings 2" pitchFamily="18" charset="2"/>
        <a:buChar char=""/>
        <a:defRPr sz="1900" kern="1200">
          <a:solidFill>
            <a:schemeClr val="tx1"/>
          </a:solidFill>
          <a:latin typeface="+mn-lt"/>
          <a:ea typeface="+mn-ea"/>
          <a:cs typeface="+mn-cs"/>
        </a:defRPr>
      </a:lvl4pPr>
      <a:lvl5pPr marL="1371600" indent="-228600" algn="l" rtl="0" eaLnBrk="0" fontAlgn="base" hangingPunct="0">
        <a:spcBef>
          <a:spcPts val="350"/>
        </a:spcBef>
        <a:spcAft>
          <a:spcPct val="0"/>
        </a:spcAft>
        <a:buClr>
          <a:schemeClr val="accent2"/>
        </a:buClr>
        <a:buFont typeface="Wingdings 2" pitchFamily="18" charset="2"/>
        <a:buChar char=""/>
        <a:defRPr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image" Target="../media/image15.png"/><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26.png"/></Relationships>
</file>

<file path=ppt/slides/_rels/slide2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slide" Target="slide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6"/>
          <p:cNvSpPr txBox="1">
            <a:spLocks noGrp="1" noChangeArrowheads="1"/>
          </p:cNvSpPr>
          <p:nvPr/>
        </p:nvSpPr>
        <p:spPr bwMode="auto">
          <a:xfrm>
            <a:off x="7942263" y="6508750"/>
            <a:ext cx="95091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r" eaLnBrk="1" hangingPunct="1"/>
            <a:fld id="{419D1D71-D030-4344-8696-01F07D17B507}" type="slidenum">
              <a:rPr lang="en-US" altLang="zh-CN" sz="1000">
                <a:solidFill>
                  <a:srgbClr val="000000"/>
                </a:solidFill>
              </a:rPr>
              <a:pPr algn="r" eaLnBrk="1" hangingPunct="1"/>
              <a:t>1</a:t>
            </a:fld>
            <a:endParaRPr lang="en-US" altLang="zh-CN" sz="1000">
              <a:solidFill>
                <a:srgbClr val="000000"/>
              </a:solidFill>
            </a:endParaRPr>
          </a:p>
        </p:txBody>
      </p:sp>
      <p:sp>
        <p:nvSpPr>
          <p:cNvPr id="3076" name="Rectangle 2"/>
          <p:cNvSpPr>
            <a:spLocks noGrp="1" noChangeArrowheads="1"/>
          </p:cNvSpPr>
          <p:nvPr>
            <p:ph type="ctrTitle"/>
          </p:nvPr>
        </p:nvSpPr>
        <p:spPr/>
        <p:txBody>
          <a:bodyPr/>
          <a:lstStyle/>
          <a:p>
            <a:pPr eaLnBrk="1" fontAlgn="auto" hangingPunct="1">
              <a:spcAft>
                <a:spcPts val="0"/>
              </a:spcAft>
              <a:defRPr/>
            </a:pPr>
            <a:r>
              <a:rPr lang="zh-CN" altLang="en-US" sz="6000" dirty="0" smtClean="0"/>
              <a:t>办公信息化实例教程</a:t>
            </a:r>
            <a:endParaRPr lang="zh-CN" altLang="en-US" sz="6000" dirty="0" smtClean="0">
              <a:solidFill>
                <a:schemeClr val="tx1"/>
              </a:solidFill>
            </a:endParaRPr>
          </a:p>
        </p:txBody>
      </p:sp>
      <p:sp>
        <p:nvSpPr>
          <p:cNvPr id="13316" name="Rectangle 3"/>
          <p:cNvSpPr>
            <a:spLocks noGrp="1" noChangeArrowheads="1"/>
          </p:cNvSpPr>
          <p:nvPr>
            <p:ph type="subTitle" idx="1"/>
          </p:nvPr>
        </p:nvSpPr>
        <p:spPr>
          <a:xfrm>
            <a:off x="685800" y="3611563"/>
            <a:ext cx="7772400" cy="1200150"/>
          </a:xfrm>
        </p:spPr>
        <p:txBody>
          <a:bodyPr/>
          <a:lstStyle/>
          <a:p>
            <a:pPr marR="0" eaLnBrk="1" hangingPunct="1">
              <a:buFont typeface="Wingdings" pitchFamily="2" charset="2"/>
              <a:buNone/>
            </a:pPr>
            <a:r>
              <a:rPr lang="zh-CN" altLang="en-US" sz="2400" smtClean="0"/>
              <a:t>第5章  办公中的数据处理</a:t>
            </a:r>
          </a:p>
          <a:p>
            <a:pPr marR="0" eaLnBrk="1" hangingPunct="1">
              <a:buFont typeface="Wingdings" pitchFamily="2" charset="2"/>
              <a:buNone/>
            </a:pPr>
            <a:endParaRPr lang="zh-CN" altLang="en-US" sz="2400" smtClean="0">
              <a:solidFill>
                <a:srgbClr val="000000"/>
              </a:solidFill>
              <a:latin typeface="宋体" charset="-122"/>
            </a:endParaRPr>
          </a:p>
        </p:txBody>
      </p:sp>
      <p:sp>
        <p:nvSpPr>
          <p:cNvPr id="13317"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fld id="{A6CC3805-91C7-4CCF-A957-E4671810CCB8}" type="datetime1">
              <a:rPr lang="zh-CN" altLang="en-US">
                <a:solidFill>
                  <a:srgbClr val="FFFFFF"/>
                </a:solidFill>
              </a:rPr>
              <a:pPr eaLnBrk="1" hangingPunct="1"/>
              <a:t>2014-11-17</a:t>
            </a:fld>
            <a:endParaRPr lang="en-US" altLang="zh-CN">
              <a:solidFill>
                <a:srgbClr val="FFFFFF"/>
              </a:solidFill>
            </a:endParaRPr>
          </a:p>
        </p:txBody>
      </p:sp>
      <p:sp>
        <p:nvSpPr>
          <p:cNvPr id="3" name="页脚占位符 2"/>
          <p:cNvSpPr>
            <a:spLocks noGrp="1"/>
          </p:cNvSpPr>
          <p:nvPr>
            <p:ph type="ftr" sz="quarter" idx="11"/>
          </p:nvPr>
        </p:nvSpPr>
        <p:spPr/>
        <p:txBody>
          <a:bodyPr/>
          <a:lstStyle/>
          <a:p>
            <a:pPr>
              <a:defRPr/>
            </a:pPr>
            <a:r>
              <a:rPr lang="zh-CN" altLang="en-US"/>
              <a:t>制作人：王惠斌    孟晓峰                                            办公中的数据处理</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内容占位符 2"/>
          <p:cNvSpPr>
            <a:spLocks noGrp="1"/>
          </p:cNvSpPr>
          <p:nvPr>
            <p:ph idx="1"/>
          </p:nvPr>
        </p:nvSpPr>
        <p:spPr/>
        <p:txBody>
          <a:bodyPr/>
          <a:lstStyle/>
          <a:p>
            <a:pPr eaLnBrk="1" hangingPunct="1"/>
            <a:r>
              <a:rPr lang="zh-CN" altLang="zh-CN" sz="2400" dirty="0" smtClean="0"/>
              <a:t>（</a:t>
            </a:r>
            <a:r>
              <a:rPr lang="en-US" altLang="zh-CN" sz="2400" dirty="0" smtClean="0"/>
              <a:t>1</a:t>
            </a:r>
            <a:r>
              <a:rPr lang="zh-CN" altLang="zh-CN" sz="2400" dirty="0" smtClean="0"/>
              <a:t>）制作标题和字段名</a:t>
            </a:r>
          </a:p>
          <a:p>
            <a:pPr eaLnBrk="1" hangingPunct="1"/>
            <a:r>
              <a:rPr lang="zh-CN" altLang="zh-CN" sz="2400" dirty="0" smtClean="0"/>
              <a:t>（</a:t>
            </a:r>
            <a:r>
              <a:rPr lang="en-US" altLang="zh-CN" sz="2400" dirty="0" smtClean="0"/>
              <a:t>2</a:t>
            </a:r>
            <a:r>
              <a:rPr lang="zh-CN" altLang="zh-CN" sz="2400" dirty="0" smtClean="0"/>
              <a:t>）表框架的格式设置</a:t>
            </a:r>
          </a:p>
          <a:p>
            <a:pPr eaLnBrk="1" hangingPunct="1"/>
            <a:r>
              <a:rPr lang="zh-CN" altLang="zh-CN" sz="2400" dirty="0" smtClean="0"/>
              <a:t>（</a:t>
            </a:r>
            <a:r>
              <a:rPr lang="en-US" altLang="zh-CN" sz="2400" dirty="0" smtClean="0"/>
              <a:t>3</a:t>
            </a:r>
            <a:r>
              <a:rPr lang="zh-CN" altLang="zh-CN" sz="2400" dirty="0" smtClean="0"/>
              <a:t>） 为“学号”设置特殊单元格格式</a:t>
            </a:r>
          </a:p>
          <a:p>
            <a:pPr eaLnBrk="1" hangingPunct="1"/>
            <a:r>
              <a:rPr lang="zh-CN" altLang="zh-CN" sz="2400" dirty="0" smtClean="0"/>
              <a:t>（</a:t>
            </a:r>
            <a:r>
              <a:rPr lang="en-US" altLang="zh-CN" sz="2400" dirty="0" smtClean="0"/>
              <a:t>4</a:t>
            </a:r>
            <a:r>
              <a:rPr lang="zh-CN" altLang="zh-CN" sz="2400" dirty="0" smtClean="0"/>
              <a:t>）设置数据有效性</a:t>
            </a:r>
          </a:p>
          <a:p>
            <a:pPr eaLnBrk="1" hangingPunct="1"/>
            <a:r>
              <a:rPr lang="zh-CN" altLang="zh-CN" sz="2400" dirty="0" smtClean="0"/>
              <a:t>（</a:t>
            </a:r>
            <a:r>
              <a:rPr lang="en-US" altLang="zh-CN" sz="2400" dirty="0" smtClean="0"/>
              <a:t>5</a:t>
            </a:r>
            <a:r>
              <a:rPr lang="zh-CN" altLang="zh-CN" sz="2400" dirty="0" smtClean="0"/>
              <a:t>）利用条件格式化设置单元格内容显示格式</a:t>
            </a:r>
          </a:p>
          <a:p>
            <a:pPr eaLnBrk="1" hangingPunct="1"/>
            <a:r>
              <a:rPr lang="zh-CN" altLang="zh-CN" sz="2400" dirty="0" smtClean="0"/>
              <a:t>（</a:t>
            </a:r>
            <a:r>
              <a:rPr lang="en-US" altLang="zh-CN" sz="2400" dirty="0" smtClean="0"/>
              <a:t>6</a:t>
            </a:r>
            <a:r>
              <a:rPr lang="zh-CN" altLang="zh-CN" sz="2400" dirty="0" smtClean="0"/>
              <a:t>）数据输入</a:t>
            </a:r>
          </a:p>
          <a:p>
            <a:pPr eaLnBrk="1" hangingPunct="1"/>
            <a:r>
              <a:rPr lang="zh-CN" altLang="zh-CN" sz="2400" dirty="0" smtClean="0"/>
              <a:t>（</a:t>
            </a:r>
            <a:r>
              <a:rPr lang="en-US" altLang="zh-CN" sz="2400" dirty="0" smtClean="0"/>
              <a:t>7</a:t>
            </a:r>
            <a:r>
              <a:rPr lang="zh-CN" altLang="zh-CN" sz="2400" dirty="0" smtClean="0"/>
              <a:t>）利用公式计算综合评定、综合名次、奖学金等字段值</a:t>
            </a:r>
          </a:p>
          <a:p>
            <a:pPr eaLnBrk="1" hangingPunct="1"/>
            <a:r>
              <a:rPr lang="zh-CN" altLang="zh-CN" sz="2400" dirty="0" smtClean="0"/>
              <a:t>（</a:t>
            </a:r>
            <a:r>
              <a:rPr lang="en-US" altLang="zh-CN" sz="2400" dirty="0" smtClean="0"/>
              <a:t>8</a:t>
            </a:r>
            <a:r>
              <a:rPr lang="zh-CN" altLang="zh-CN" sz="2400" dirty="0" smtClean="0"/>
              <a:t>）排列名次</a:t>
            </a:r>
          </a:p>
          <a:p>
            <a:pPr eaLnBrk="1" hangingPunct="1"/>
            <a:endParaRPr lang="zh-CN" altLang="en-US" dirty="0" smtClean="0"/>
          </a:p>
        </p:txBody>
      </p:sp>
      <p:sp>
        <p:nvSpPr>
          <p:cNvPr id="11266" name="标题 1"/>
          <p:cNvSpPr>
            <a:spLocks noGrp="1"/>
          </p:cNvSpPr>
          <p:nvPr>
            <p:ph type="title"/>
          </p:nvPr>
        </p:nvSpPr>
        <p:spPr/>
        <p:txBody>
          <a:bodyPr>
            <a:normAutofit/>
          </a:bodyPr>
          <a:lstStyle/>
          <a:p>
            <a:pPr eaLnBrk="1" fontAlgn="auto" hangingPunct="1">
              <a:spcAft>
                <a:spcPts val="0"/>
              </a:spcAft>
              <a:defRPr/>
            </a:pPr>
            <a:r>
              <a:rPr lang="zh-CN" altLang="zh-CN" sz="3600" dirty="0" smtClean="0"/>
              <a:t>2．制作“成绩综合评定” 表</a:t>
            </a:r>
          </a:p>
        </p:txBody>
      </p:sp>
      <p:sp>
        <p:nvSpPr>
          <p:cNvPr id="21508"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fld id="{3055E29D-04EB-4351-9E5D-2D18CD77235C}" type="datetime1">
              <a:rPr lang="zh-CN" altLang="en-US"/>
              <a:pPr eaLnBrk="1" hangingPunct="1"/>
              <a:t>2014-11-17</a:t>
            </a:fld>
            <a:endParaRPr lang="en-US" altLang="zh-CN"/>
          </a:p>
        </p:txBody>
      </p:sp>
      <p:sp>
        <p:nvSpPr>
          <p:cNvPr id="21509" name="页脚占位符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a:t>制作人：王惠斌    孟晓峰                                            办公中的数据处理</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1267">
                                            <p:txEl>
                                              <p:pRg st="0" end="0"/>
                                            </p:txEl>
                                          </p:spTgt>
                                        </p:tgtEl>
                                        <p:attrNameLst>
                                          <p:attrName>style.visibility</p:attrName>
                                        </p:attrNameLst>
                                      </p:cBhvr>
                                      <p:to>
                                        <p:strVal val="visible"/>
                                      </p:to>
                                    </p:set>
                                    <p:animEffect transition="in" filter="blinds(horizontal)">
                                      <p:cBhvr>
                                        <p:cTn id="7" dur="500"/>
                                        <p:tgtEl>
                                          <p:spTgt spid="1126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1267">
                                            <p:txEl>
                                              <p:pRg st="1" end="1"/>
                                            </p:txEl>
                                          </p:spTgt>
                                        </p:tgtEl>
                                        <p:attrNameLst>
                                          <p:attrName>style.visibility</p:attrName>
                                        </p:attrNameLst>
                                      </p:cBhvr>
                                      <p:to>
                                        <p:strVal val="visible"/>
                                      </p:to>
                                    </p:set>
                                    <p:animEffect transition="in" filter="blinds(horizontal)">
                                      <p:cBhvr>
                                        <p:cTn id="12" dur="500"/>
                                        <p:tgtEl>
                                          <p:spTgt spid="11267">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1267">
                                            <p:txEl>
                                              <p:pRg st="2" end="2"/>
                                            </p:txEl>
                                          </p:spTgt>
                                        </p:tgtEl>
                                        <p:attrNameLst>
                                          <p:attrName>style.visibility</p:attrName>
                                        </p:attrNameLst>
                                      </p:cBhvr>
                                      <p:to>
                                        <p:strVal val="visible"/>
                                      </p:to>
                                    </p:set>
                                    <p:animEffect transition="in" filter="blinds(horizontal)">
                                      <p:cBhvr>
                                        <p:cTn id="17" dur="500"/>
                                        <p:tgtEl>
                                          <p:spTgt spid="11267">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11267">
                                            <p:txEl>
                                              <p:pRg st="3" end="3"/>
                                            </p:txEl>
                                          </p:spTgt>
                                        </p:tgtEl>
                                        <p:attrNameLst>
                                          <p:attrName>style.visibility</p:attrName>
                                        </p:attrNameLst>
                                      </p:cBhvr>
                                      <p:to>
                                        <p:strVal val="visible"/>
                                      </p:to>
                                    </p:set>
                                    <p:animEffect transition="in" filter="blinds(horizontal)">
                                      <p:cBhvr>
                                        <p:cTn id="22" dur="500"/>
                                        <p:tgtEl>
                                          <p:spTgt spid="11267">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11267">
                                            <p:txEl>
                                              <p:pRg st="4" end="4"/>
                                            </p:txEl>
                                          </p:spTgt>
                                        </p:tgtEl>
                                        <p:attrNameLst>
                                          <p:attrName>style.visibility</p:attrName>
                                        </p:attrNameLst>
                                      </p:cBhvr>
                                      <p:to>
                                        <p:strVal val="visible"/>
                                      </p:to>
                                    </p:set>
                                    <p:animEffect transition="in" filter="blinds(horizontal)">
                                      <p:cBhvr>
                                        <p:cTn id="27" dur="500"/>
                                        <p:tgtEl>
                                          <p:spTgt spid="11267">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11267">
                                            <p:txEl>
                                              <p:pRg st="5" end="5"/>
                                            </p:txEl>
                                          </p:spTgt>
                                        </p:tgtEl>
                                        <p:attrNameLst>
                                          <p:attrName>style.visibility</p:attrName>
                                        </p:attrNameLst>
                                      </p:cBhvr>
                                      <p:to>
                                        <p:strVal val="visible"/>
                                      </p:to>
                                    </p:set>
                                    <p:animEffect transition="in" filter="blinds(horizontal)">
                                      <p:cBhvr>
                                        <p:cTn id="32" dur="500"/>
                                        <p:tgtEl>
                                          <p:spTgt spid="11267">
                                            <p:txEl>
                                              <p:pRg st="5" end="5"/>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nodeType="clickEffect">
                                  <p:stCondLst>
                                    <p:cond delay="0"/>
                                  </p:stCondLst>
                                  <p:childTnLst>
                                    <p:set>
                                      <p:cBhvr>
                                        <p:cTn id="36" dur="1" fill="hold">
                                          <p:stCondLst>
                                            <p:cond delay="0"/>
                                          </p:stCondLst>
                                        </p:cTn>
                                        <p:tgtEl>
                                          <p:spTgt spid="11267">
                                            <p:txEl>
                                              <p:pRg st="6" end="6"/>
                                            </p:txEl>
                                          </p:spTgt>
                                        </p:tgtEl>
                                        <p:attrNameLst>
                                          <p:attrName>style.visibility</p:attrName>
                                        </p:attrNameLst>
                                      </p:cBhvr>
                                      <p:to>
                                        <p:strVal val="visible"/>
                                      </p:to>
                                    </p:set>
                                    <p:animEffect transition="in" filter="blinds(horizontal)">
                                      <p:cBhvr>
                                        <p:cTn id="37" dur="500"/>
                                        <p:tgtEl>
                                          <p:spTgt spid="11267">
                                            <p:txEl>
                                              <p:pRg st="6" end="6"/>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3" presetClass="entr" presetSubtype="10" fill="hold" nodeType="clickEffect">
                                  <p:stCondLst>
                                    <p:cond delay="0"/>
                                  </p:stCondLst>
                                  <p:childTnLst>
                                    <p:set>
                                      <p:cBhvr>
                                        <p:cTn id="41" dur="1" fill="hold">
                                          <p:stCondLst>
                                            <p:cond delay="0"/>
                                          </p:stCondLst>
                                        </p:cTn>
                                        <p:tgtEl>
                                          <p:spTgt spid="11267">
                                            <p:txEl>
                                              <p:pRg st="7" end="7"/>
                                            </p:txEl>
                                          </p:spTgt>
                                        </p:tgtEl>
                                        <p:attrNameLst>
                                          <p:attrName>style.visibility</p:attrName>
                                        </p:attrNameLst>
                                      </p:cBhvr>
                                      <p:to>
                                        <p:strVal val="visible"/>
                                      </p:to>
                                    </p:set>
                                    <p:animEffect transition="in" filter="blinds(horizontal)">
                                      <p:cBhvr>
                                        <p:cTn id="42" dur="500"/>
                                        <p:tgtEl>
                                          <p:spTgt spid="11267">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marL="0" indent="0" eaLnBrk="1" fontAlgn="auto" hangingPunct="1">
              <a:spcAft>
                <a:spcPts val="0"/>
              </a:spcAft>
              <a:buFont typeface="Wingdings" pitchFamily="2" charset="2"/>
              <a:buNone/>
              <a:defRPr/>
            </a:pPr>
            <a:r>
              <a:rPr lang="en-US" altLang="zh-CN" sz="2400" dirty="0" smtClean="0"/>
              <a:t>       </a:t>
            </a:r>
            <a:r>
              <a:rPr lang="zh-CN" altLang="zh-CN" sz="2400" dirty="0" smtClean="0"/>
              <a:t>操作时首先需要设置筛选条件，为此最好插入一个工作表，在其中单独设置筛选条件，以便在此表放置筛选出的结果。操作步骤如下</a:t>
            </a:r>
            <a:r>
              <a:rPr lang="en-US" altLang="zh-CN" sz="2400" dirty="0" smtClean="0"/>
              <a:t>:</a:t>
            </a:r>
            <a:endParaRPr lang="zh-CN" altLang="zh-CN" sz="2400" dirty="0" smtClean="0"/>
          </a:p>
          <a:p>
            <a:pPr marL="365760" indent="-256032" eaLnBrk="1" fontAlgn="auto" hangingPunct="1">
              <a:spcAft>
                <a:spcPts val="0"/>
              </a:spcAft>
              <a:buFont typeface="Wingdings" pitchFamily="2" charset="2"/>
              <a:buChar char="Ø"/>
              <a:defRPr/>
            </a:pPr>
            <a:r>
              <a:rPr lang="zh-CN" altLang="zh-CN" sz="2400" dirty="0" smtClean="0"/>
              <a:t>（</a:t>
            </a:r>
            <a:r>
              <a:rPr lang="en-US" altLang="zh-CN" sz="2400" dirty="0" smtClean="0"/>
              <a:t>1</a:t>
            </a:r>
            <a:r>
              <a:rPr lang="zh-CN" altLang="zh-CN" sz="2400" dirty="0" smtClean="0"/>
              <a:t>）打开“优秀学生筛选”工作表，在</a:t>
            </a:r>
            <a:r>
              <a:rPr lang="en-US" altLang="zh-CN" sz="2400" dirty="0" smtClean="0"/>
              <a:t>A1:H3</a:t>
            </a:r>
            <a:r>
              <a:rPr lang="zh-CN" altLang="zh-CN" sz="2400" dirty="0" smtClean="0"/>
              <a:t>区域内设置筛选条件。</a:t>
            </a:r>
            <a:endParaRPr lang="en-US" altLang="zh-CN" sz="2400" dirty="0" smtClean="0"/>
          </a:p>
          <a:p>
            <a:pPr marL="365760" indent="-256032" eaLnBrk="1" fontAlgn="auto" hangingPunct="1">
              <a:spcAft>
                <a:spcPts val="0"/>
              </a:spcAft>
              <a:buFont typeface="Wingdings" pitchFamily="2" charset="2"/>
              <a:buChar char="Ø"/>
              <a:defRPr/>
            </a:pPr>
            <a:r>
              <a:rPr lang="zh-CN" altLang="zh-CN" sz="2400" dirty="0" smtClean="0"/>
              <a:t>（</a:t>
            </a:r>
            <a:r>
              <a:rPr lang="en-US" altLang="zh-CN" sz="2400" dirty="0" smtClean="0"/>
              <a:t>2</a:t>
            </a:r>
            <a:r>
              <a:rPr lang="zh-CN" altLang="zh-CN" sz="2400" dirty="0" smtClean="0"/>
              <a:t>）单击“优秀学生筛选”工作表中的任一单元格。选择“数据”功能区／“筛选”工具组／ “高级”命令，弹出“高级筛选”对话框。</a:t>
            </a:r>
            <a:r>
              <a:rPr lang="zh-CN" altLang="en-US" sz="2400" dirty="0" smtClean="0"/>
              <a:t>在对话框中设置区域。</a:t>
            </a:r>
            <a:endParaRPr lang="zh-CN" altLang="zh-CN" sz="2400" dirty="0" smtClean="0"/>
          </a:p>
          <a:p>
            <a:pPr marL="365760" indent="-256032" eaLnBrk="1" fontAlgn="auto" hangingPunct="1">
              <a:spcAft>
                <a:spcPts val="0"/>
              </a:spcAft>
              <a:buFont typeface="Wingdings" pitchFamily="2" charset="2"/>
              <a:buChar char="Ø"/>
              <a:defRPr/>
            </a:pPr>
            <a:endParaRPr lang="zh-CN" altLang="zh-CN" sz="2400" dirty="0" smtClean="0"/>
          </a:p>
          <a:p>
            <a:pPr marL="365760" indent="-256032" eaLnBrk="1" fontAlgn="auto" hangingPunct="1">
              <a:spcAft>
                <a:spcPts val="0"/>
              </a:spcAft>
              <a:buFont typeface="Wingdings" pitchFamily="2" charset="2"/>
              <a:buChar char="Ø"/>
              <a:defRPr/>
            </a:pPr>
            <a:endParaRPr lang="zh-CN" altLang="en-US" sz="2400" dirty="0" smtClean="0"/>
          </a:p>
        </p:txBody>
      </p:sp>
      <p:sp>
        <p:nvSpPr>
          <p:cNvPr id="2" name="标题 1"/>
          <p:cNvSpPr>
            <a:spLocks noGrp="1"/>
          </p:cNvSpPr>
          <p:nvPr>
            <p:ph type="title"/>
          </p:nvPr>
        </p:nvSpPr>
        <p:spPr>
          <a:xfrm>
            <a:off x="395288" y="260350"/>
            <a:ext cx="7461250" cy="1589088"/>
          </a:xfrm>
        </p:spPr>
        <p:txBody>
          <a:bodyPr>
            <a:noAutofit/>
          </a:bodyPr>
          <a:lstStyle/>
          <a:p>
            <a:pPr eaLnBrk="1" fontAlgn="auto" hangingPunct="1">
              <a:spcAft>
                <a:spcPts val="0"/>
              </a:spcAft>
              <a:defRPr/>
            </a:pPr>
            <a:r>
              <a:rPr lang="zh-CN" altLang="zh-CN" sz="3600" dirty="0" smtClean="0">
                <a:sym typeface="Arial" pitchFamily="34" charset="0"/>
              </a:rPr>
              <a:t>3、利用高级筛选制作“优秀学生筛选”表和“不及格学生筛选”表</a:t>
            </a:r>
            <a:br>
              <a:rPr lang="zh-CN" altLang="zh-CN" sz="3600" dirty="0" smtClean="0">
                <a:sym typeface="Arial" pitchFamily="34" charset="0"/>
              </a:rPr>
            </a:br>
            <a:endParaRPr lang="zh-CN" altLang="en-US" sz="3600" dirty="0" smtClean="0"/>
          </a:p>
        </p:txBody>
      </p:sp>
      <p:sp>
        <p:nvSpPr>
          <p:cNvPr id="22532" name="日期占位符 3"/>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fld id="{741D8174-FE9D-48FD-9C38-0E294A5FA199}" type="datetime1">
              <a:rPr lang="zh-CN" altLang="en-US"/>
              <a:pPr eaLnBrk="1" hangingPunct="1"/>
              <a:t>2014-11-17</a:t>
            </a:fld>
            <a:endParaRPr lang="en-US" altLang="zh-CN"/>
          </a:p>
        </p:txBody>
      </p:sp>
      <p:sp>
        <p:nvSpPr>
          <p:cNvPr id="22533" name="页脚占位符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a:t>制作人：王惠斌    孟晓峰                                            办公中的数据处理</a:t>
            </a:r>
            <a:endParaRPr lang="en-US" altLang="zh-CN"/>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4584" y="1772816"/>
            <a:ext cx="9089421" cy="12137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520" y="3501008"/>
            <a:ext cx="7740352" cy="71127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21088" y="656677"/>
            <a:ext cx="14041560" cy="4973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050"/>
                                        </p:tgtEl>
                                        <p:attrNameLst>
                                          <p:attrName>style.visibility</p:attrName>
                                        </p:attrNameLst>
                                      </p:cBhvr>
                                      <p:to>
                                        <p:strVal val="visible"/>
                                      </p:to>
                                    </p:set>
                                    <p:anim calcmode="lin" valueType="num">
                                      <p:cBhvr additive="base">
                                        <p:cTn id="19" dur="500" fill="hold"/>
                                        <p:tgtEl>
                                          <p:spTgt spid="2050"/>
                                        </p:tgtEl>
                                        <p:attrNameLst>
                                          <p:attrName>ppt_x</p:attrName>
                                        </p:attrNameLst>
                                      </p:cBhvr>
                                      <p:tavLst>
                                        <p:tav tm="0">
                                          <p:val>
                                            <p:strVal val="#ppt_x"/>
                                          </p:val>
                                        </p:tav>
                                        <p:tav tm="100000">
                                          <p:val>
                                            <p:strVal val="#ppt_x"/>
                                          </p:val>
                                        </p:tav>
                                      </p:tavLst>
                                    </p:anim>
                                    <p:anim calcmode="lin" valueType="num">
                                      <p:cBhvr additive="base">
                                        <p:cTn id="20" dur="500" fill="hold"/>
                                        <p:tgtEl>
                                          <p:spTgt spid="205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xit" presetSubtype="4" fill="hold" nodeType="clickEffect">
                                  <p:stCondLst>
                                    <p:cond delay="0"/>
                                  </p:stCondLst>
                                  <p:childTnLst>
                                    <p:anim calcmode="lin" valueType="num">
                                      <p:cBhvr additive="base">
                                        <p:cTn id="24" dur="500"/>
                                        <p:tgtEl>
                                          <p:spTgt spid="2050"/>
                                        </p:tgtEl>
                                        <p:attrNameLst>
                                          <p:attrName>ppt_x</p:attrName>
                                        </p:attrNameLst>
                                      </p:cBhvr>
                                      <p:tavLst>
                                        <p:tav tm="0">
                                          <p:val>
                                            <p:strVal val="ppt_x"/>
                                          </p:val>
                                        </p:tav>
                                        <p:tav tm="100000">
                                          <p:val>
                                            <p:strVal val="ppt_x"/>
                                          </p:val>
                                        </p:tav>
                                      </p:tavLst>
                                    </p:anim>
                                    <p:anim calcmode="lin" valueType="num">
                                      <p:cBhvr additive="base">
                                        <p:cTn id="25" dur="500"/>
                                        <p:tgtEl>
                                          <p:spTgt spid="2050"/>
                                        </p:tgtEl>
                                        <p:attrNameLst>
                                          <p:attrName>ppt_y</p:attrName>
                                        </p:attrNameLst>
                                      </p:cBhvr>
                                      <p:tavLst>
                                        <p:tav tm="0">
                                          <p:val>
                                            <p:strVal val="ppt_y"/>
                                          </p:val>
                                        </p:tav>
                                        <p:tav tm="100000">
                                          <p:val>
                                            <p:strVal val="1+ppt_h/2"/>
                                          </p:val>
                                        </p:tav>
                                      </p:tavLst>
                                    </p:anim>
                                    <p:set>
                                      <p:cBhvr>
                                        <p:cTn id="26" dur="1" fill="hold">
                                          <p:stCondLst>
                                            <p:cond delay="499"/>
                                          </p:stCondLst>
                                        </p:cTn>
                                        <p:tgtEl>
                                          <p:spTgt spid="2050"/>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051"/>
                                        </p:tgtEl>
                                        <p:attrNameLst>
                                          <p:attrName>style.visibility</p:attrName>
                                        </p:attrNameLst>
                                      </p:cBhvr>
                                      <p:to>
                                        <p:strVal val="visible"/>
                                      </p:to>
                                    </p:set>
                                    <p:anim calcmode="lin" valueType="num">
                                      <p:cBhvr additive="base">
                                        <p:cTn id="31" dur="500" fill="hold"/>
                                        <p:tgtEl>
                                          <p:spTgt spid="2051"/>
                                        </p:tgtEl>
                                        <p:attrNameLst>
                                          <p:attrName>ppt_x</p:attrName>
                                        </p:attrNameLst>
                                      </p:cBhvr>
                                      <p:tavLst>
                                        <p:tav tm="0">
                                          <p:val>
                                            <p:strVal val="#ppt_x"/>
                                          </p:val>
                                        </p:tav>
                                        <p:tav tm="100000">
                                          <p:val>
                                            <p:strVal val="#ppt_x"/>
                                          </p:val>
                                        </p:tav>
                                      </p:tavLst>
                                    </p:anim>
                                    <p:anim calcmode="lin" valueType="num">
                                      <p:cBhvr additive="base">
                                        <p:cTn id="32" dur="500" fill="hold"/>
                                        <p:tgtEl>
                                          <p:spTgt spid="2051"/>
                                        </p:tgtEl>
                                        <p:attrNameLst>
                                          <p:attrName>ppt_y</p:attrName>
                                        </p:attrNameLst>
                                      </p:cBhvr>
                                      <p:tavLst>
                                        <p:tav tm="0">
                                          <p:val>
                                            <p:strVal val="1+#ppt_h/2"/>
                                          </p:val>
                                        </p:tav>
                                        <p:tav tm="100000">
                                          <p:val>
                                            <p:strVal val="#ppt_y"/>
                                          </p:val>
                                        </p:tav>
                                      </p:tavLst>
                                    </p:anim>
                                  </p:childTnLst>
                                </p:cTn>
                              </p:par>
                              <p:par>
                                <p:cTn id="33" presetID="2" presetClass="exit" presetSubtype="4" fill="hold" nodeType="withEffect">
                                  <p:stCondLst>
                                    <p:cond delay="0"/>
                                  </p:stCondLst>
                                  <p:childTnLst>
                                    <p:anim calcmode="lin" valueType="num">
                                      <p:cBhvr additive="base">
                                        <p:cTn id="34" dur="500"/>
                                        <p:tgtEl>
                                          <p:spTgt spid="2051"/>
                                        </p:tgtEl>
                                        <p:attrNameLst>
                                          <p:attrName>ppt_x</p:attrName>
                                        </p:attrNameLst>
                                      </p:cBhvr>
                                      <p:tavLst>
                                        <p:tav tm="0">
                                          <p:val>
                                            <p:strVal val="ppt_x"/>
                                          </p:val>
                                        </p:tav>
                                        <p:tav tm="100000">
                                          <p:val>
                                            <p:strVal val="ppt_x"/>
                                          </p:val>
                                        </p:tav>
                                      </p:tavLst>
                                    </p:anim>
                                    <p:anim calcmode="lin" valueType="num">
                                      <p:cBhvr additive="base">
                                        <p:cTn id="35" dur="500"/>
                                        <p:tgtEl>
                                          <p:spTgt spid="2051"/>
                                        </p:tgtEl>
                                        <p:attrNameLst>
                                          <p:attrName>ppt_y</p:attrName>
                                        </p:attrNameLst>
                                      </p:cBhvr>
                                      <p:tavLst>
                                        <p:tav tm="0">
                                          <p:val>
                                            <p:strVal val="ppt_y"/>
                                          </p:val>
                                        </p:tav>
                                        <p:tav tm="100000">
                                          <p:val>
                                            <p:strVal val="1+ppt_h/2"/>
                                          </p:val>
                                        </p:tav>
                                      </p:tavLst>
                                    </p:anim>
                                    <p:set>
                                      <p:cBhvr>
                                        <p:cTn id="36" dur="1" fill="hold">
                                          <p:stCondLst>
                                            <p:cond delay="499"/>
                                          </p:stCondLst>
                                        </p:cTn>
                                        <p:tgtEl>
                                          <p:spTgt spid="2051"/>
                                        </p:tgtEl>
                                        <p:attrNameLst>
                                          <p:attrName>style.visibility</p:attrName>
                                        </p:attrNameLst>
                                      </p:cBhvr>
                                      <p:to>
                                        <p:strVal val="hidden"/>
                                      </p:to>
                                    </p:set>
                                  </p:childTnLst>
                                </p:cTn>
                              </p:par>
                            </p:childTnLst>
                          </p:cTn>
                        </p:par>
                      </p:childTnLst>
                    </p:cTn>
                  </p:par>
                  <p:par>
                    <p:cTn id="37" fill="hold" nodeType="clickPar">
                      <p:stCondLst>
                        <p:cond delay="indefinite"/>
                      </p:stCondLst>
                      <p:childTnLst>
                        <p:par>
                          <p:cTn id="38" fill="hold" nodeType="withGroup">
                            <p:stCondLst>
                              <p:cond delay="0"/>
                            </p:stCondLst>
                            <p:childTnLst>
                              <p:par>
                                <p:cTn id="39" presetID="2" presetClass="entr" presetSubtype="4" fill="hold" nodeType="clickEffect">
                                  <p:stCondLst>
                                    <p:cond delay="0"/>
                                  </p:stCondLst>
                                  <p:childTnLst>
                                    <p:set>
                                      <p:cBhvr>
                                        <p:cTn id="40" dur="1" fill="hold">
                                          <p:stCondLst>
                                            <p:cond delay="0"/>
                                          </p:stCondLst>
                                        </p:cTn>
                                        <p:tgtEl>
                                          <p:spTgt spid="3">
                                            <p:txEl>
                                              <p:pRg st="2" end="2"/>
                                            </p:txEl>
                                          </p:spTgt>
                                        </p:tgtEl>
                                        <p:attrNameLst>
                                          <p:attrName>style.visibility</p:attrName>
                                        </p:attrNameLst>
                                      </p:cBhvr>
                                      <p:to>
                                        <p:strVal val="visible"/>
                                      </p:to>
                                    </p:set>
                                    <p:anim calcmode="lin" valueType="num">
                                      <p:cBhvr additive="base">
                                        <p:cTn id="4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nodeType="clickEffect">
                                  <p:stCondLst>
                                    <p:cond delay="0"/>
                                  </p:stCondLst>
                                  <p:childTnLst>
                                    <p:set>
                                      <p:cBhvr>
                                        <p:cTn id="46" dur="1" fill="hold">
                                          <p:stCondLst>
                                            <p:cond delay="0"/>
                                          </p:stCondLst>
                                        </p:cTn>
                                        <p:tgtEl>
                                          <p:spTgt spid="2052"/>
                                        </p:tgtEl>
                                        <p:attrNameLst>
                                          <p:attrName>style.visibility</p:attrName>
                                        </p:attrNameLst>
                                      </p:cBhvr>
                                      <p:to>
                                        <p:strVal val="visible"/>
                                      </p:to>
                                    </p:set>
                                    <p:anim calcmode="lin" valueType="num">
                                      <p:cBhvr additive="base">
                                        <p:cTn id="47" dur="500" fill="hold"/>
                                        <p:tgtEl>
                                          <p:spTgt spid="2052"/>
                                        </p:tgtEl>
                                        <p:attrNameLst>
                                          <p:attrName>ppt_x</p:attrName>
                                        </p:attrNameLst>
                                      </p:cBhvr>
                                      <p:tavLst>
                                        <p:tav tm="0">
                                          <p:val>
                                            <p:strVal val="#ppt_x"/>
                                          </p:val>
                                        </p:tav>
                                        <p:tav tm="100000">
                                          <p:val>
                                            <p:strVal val="#ppt_x"/>
                                          </p:val>
                                        </p:tav>
                                      </p:tavLst>
                                    </p:anim>
                                    <p:anim calcmode="lin" valueType="num">
                                      <p:cBhvr additive="base">
                                        <p:cTn id="48" dur="500" fill="hold"/>
                                        <p:tgtEl>
                                          <p:spTgt spid="2052"/>
                                        </p:tgtEl>
                                        <p:attrNameLst>
                                          <p:attrName>ppt_y</p:attrName>
                                        </p:attrNameLst>
                                      </p:cBhvr>
                                      <p:tavLst>
                                        <p:tav tm="0">
                                          <p:val>
                                            <p:strVal val="1+#ppt_h/2"/>
                                          </p:val>
                                        </p:tav>
                                        <p:tav tm="100000">
                                          <p:val>
                                            <p:strVal val="#ppt_y"/>
                                          </p:val>
                                        </p:tav>
                                      </p:tavLst>
                                    </p:anim>
                                  </p:childTnLst>
                                </p:cTn>
                              </p:par>
                              <p:par>
                                <p:cTn id="49" presetID="2" presetClass="exit" presetSubtype="4" fill="hold" nodeType="withEffect">
                                  <p:stCondLst>
                                    <p:cond delay="0"/>
                                  </p:stCondLst>
                                  <p:childTnLst>
                                    <p:anim calcmode="lin" valueType="num">
                                      <p:cBhvr additive="base">
                                        <p:cTn id="50" dur="500"/>
                                        <p:tgtEl>
                                          <p:spTgt spid="2052"/>
                                        </p:tgtEl>
                                        <p:attrNameLst>
                                          <p:attrName>ppt_x</p:attrName>
                                        </p:attrNameLst>
                                      </p:cBhvr>
                                      <p:tavLst>
                                        <p:tav tm="0">
                                          <p:val>
                                            <p:strVal val="ppt_x"/>
                                          </p:val>
                                        </p:tav>
                                        <p:tav tm="100000">
                                          <p:val>
                                            <p:strVal val="ppt_x"/>
                                          </p:val>
                                        </p:tav>
                                      </p:tavLst>
                                    </p:anim>
                                    <p:anim calcmode="lin" valueType="num">
                                      <p:cBhvr additive="base">
                                        <p:cTn id="51" dur="500"/>
                                        <p:tgtEl>
                                          <p:spTgt spid="2052"/>
                                        </p:tgtEl>
                                        <p:attrNameLst>
                                          <p:attrName>ppt_y</p:attrName>
                                        </p:attrNameLst>
                                      </p:cBhvr>
                                      <p:tavLst>
                                        <p:tav tm="0">
                                          <p:val>
                                            <p:strVal val="ppt_y"/>
                                          </p:val>
                                        </p:tav>
                                        <p:tav tm="100000">
                                          <p:val>
                                            <p:strVal val="1+ppt_h/2"/>
                                          </p:val>
                                        </p:tav>
                                      </p:tavLst>
                                    </p:anim>
                                    <p:set>
                                      <p:cBhvr>
                                        <p:cTn id="52" dur="1" fill="hold">
                                          <p:stCondLst>
                                            <p:cond delay="499"/>
                                          </p:stCondLst>
                                        </p:cTn>
                                        <p:tgtEl>
                                          <p:spTgt spid="205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内容占位符 2"/>
          <p:cNvSpPr>
            <a:spLocks noGrp="1"/>
          </p:cNvSpPr>
          <p:nvPr>
            <p:ph idx="1"/>
          </p:nvPr>
        </p:nvSpPr>
        <p:spPr>
          <a:xfrm>
            <a:off x="457200" y="1481138"/>
            <a:ext cx="8507288" cy="4525962"/>
          </a:xfrm>
        </p:spPr>
        <p:txBody>
          <a:bodyPr/>
          <a:lstStyle/>
          <a:p>
            <a:pPr marL="109537" indent="0" eaLnBrk="1" hangingPunct="1">
              <a:buNone/>
            </a:pPr>
            <a:r>
              <a:rPr lang="zh-CN" altLang="zh-CN" sz="2400" dirty="0" smtClean="0"/>
              <a:t>利用公式和函数进行各项计算。</a:t>
            </a:r>
          </a:p>
          <a:p>
            <a:r>
              <a:rPr lang="zh-CN" altLang="zh-CN" sz="2400" dirty="0"/>
              <a:t>（</a:t>
            </a:r>
            <a:r>
              <a:rPr lang="en-US" altLang="zh-CN" sz="2400" dirty="0"/>
              <a:t>1</a:t>
            </a:r>
            <a:r>
              <a:rPr lang="zh-CN" altLang="zh-CN" sz="2400" dirty="0"/>
              <a:t>）在</a:t>
            </a:r>
            <a:r>
              <a:rPr lang="en-US" altLang="zh-CN" sz="2400" dirty="0"/>
              <a:t>B</a:t>
            </a:r>
            <a:r>
              <a:rPr lang="zh-CN" altLang="zh-CN" sz="2400" dirty="0"/>
              <a:t>列分别</a:t>
            </a:r>
            <a:r>
              <a:rPr lang="zh-CN" altLang="zh-CN" sz="2400" dirty="0" smtClean="0"/>
              <a:t>输入公式</a:t>
            </a:r>
            <a:r>
              <a:rPr lang="zh-CN" altLang="en-US" sz="2400" dirty="0" smtClean="0"/>
              <a:t>。</a:t>
            </a:r>
            <a:endParaRPr lang="zh-CN" altLang="zh-CN" sz="2400" dirty="0"/>
          </a:p>
          <a:p>
            <a:r>
              <a:rPr lang="zh-CN" altLang="zh-CN" sz="2400" dirty="0"/>
              <a:t>（</a:t>
            </a:r>
            <a:r>
              <a:rPr lang="en-US" altLang="zh-CN" sz="2400" dirty="0"/>
              <a:t>2</a:t>
            </a:r>
            <a:r>
              <a:rPr lang="zh-CN" altLang="zh-CN" sz="2400" dirty="0"/>
              <a:t>）公式输入以后，将</a:t>
            </a:r>
            <a:r>
              <a:rPr lang="en-US" altLang="zh-CN" sz="2400" dirty="0"/>
              <a:t>B3</a:t>
            </a:r>
            <a:r>
              <a:rPr lang="zh-CN" altLang="zh-CN" sz="2400" dirty="0"/>
              <a:t>：</a:t>
            </a:r>
            <a:r>
              <a:rPr lang="en-US" altLang="zh-CN" sz="2400" dirty="0"/>
              <a:t>H3</a:t>
            </a:r>
            <a:r>
              <a:rPr lang="zh-CN" altLang="zh-CN" sz="2400" dirty="0"/>
              <a:t>单元格区域合并，选中</a:t>
            </a:r>
            <a:r>
              <a:rPr lang="en-US" altLang="zh-CN" sz="2400" dirty="0"/>
              <a:t>B4</a:t>
            </a:r>
            <a:r>
              <a:rPr lang="zh-CN" altLang="zh-CN" sz="2400" dirty="0"/>
              <a:t>：</a:t>
            </a:r>
            <a:r>
              <a:rPr lang="en-US" altLang="zh-CN" sz="2400" dirty="0"/>
              <a:t>B17</a:t>
            </a:r>
            <a:r>
              <a:rPr lang="zh-CN" altLang="zh-CN" sz="2400" dirty="0"/>
              <a:t>单元格，拖动填充柄向右填充至</a:t>
            </a:r>
            <a:r>
              <a:rPr lang="en-US" altLang="zh-CN" sz="2400" dirty="0"/>
              <a:t>H3</a:t>
            </a:r>
            <a:r>
              <a:rPr lang="zh-CN" altLang="zh-CN" sz="2400" dirty="0"/>
              <a:t>：</a:t>
            </a:r>
            <a:r>
              <a:rPr lang="en-US" altLang="zh-CN" sz="2400" dirty="0"/>
              <a:t>H15</a:t>
            </a:r>
            <a:r>
              <a:rPr lang="zh-CN" altLang="zh-CN" sz="2400" dirty="0"/>
              <a:t>即可。</a:t>
            </a:r>
          </a:p>
          <a:p>
            <a:r>
              <a:rPr lang="zh-CN" altLang="zh-CN" sz="2400" dirty="0"/>
              <a:t>（</a:t>
            </a:r>
            <a:r>
              <a:rPr lang="en-US" altLang="zh-CN" sz="2400" dirty="0"/>
              <a:t>3</a:t>
            </a:r>
            <a:r>
              <a:rPr lang="zh-CN" altLang="zh-CN" sz="2400" dirty="0"/>
              <a:t>）设置比例行的单元格格式。将所有的比例行中的数据选中，在单元格格式中将类型设置为百分比，保留两位小数。</a:t>
            </a:r>
          </a:p>
          <a:p>
            <a:r>
              <a:rPr lang="zh-CN" altLang="zh-CN" sz="2400" dirty="0"/>
              <a:t>（</a:t>
            </a:r>
            <a:r>
              <a:rPr lang="en-US" altLang="zh-CN" sz="2400" dirty="0"/>
              <a:t>4</a:t>
            </a:r>
            <a:r>
              <a:rPr lang="zh-CN" altLang="zh-CN" sz="2400" dirty="0"/>
              <a:t>）格式化表格。选中整个表格，设置所有的边框线为黑色单实线，将标题行设置为宋体、</a:t>
            </a:r>
            <a:r>
              <a:rPr lang="en-US" altLang="zh-CN" sz="2400" dirty="0"/>
              <a:t>18</a:t>
            </a:r>
            <a:r>
              <a:rPr lang="zh-CN" altLang="zh-CN" sz="2400" dirty="0"/>
              <a:t>号字、加粗，底纹为浅黄色，字体名单元格区域的字体加粗，底纹为浅红色</a:t>
            </a:r>
            <a:r>
              <a:rPr lang="zh-CN" altLang="zh-CN" sz="2400" dirty="0" smtClean="0"/>
              <a:t>，</a:t>
            </a:r>
            <a:r>
              <a:rPr lang="en-US" altLang="zh-CN" sz="2400" dirty="0" smtClean="0"/>
              <a:t>A3</a:t>
            </a:r>
            <a:r>
              <a:rPr lang="zh-CN" altLang="zh-CN" sz="2400" dirty="0"/>
              <a:t>：</a:t>
            </a:r>
            <a:r>
              <a:rPr lang="en-US" altLang="zh-CN" sz="2400" dirty="0"/>
              <a:t>A15</a:t>
            </a:r>
            <a:r>
              <a:rPr lang="zh-CN" altLang="zh-CN" sz="2400" dirty="0"/>
              <a:t>区域的底纹为浅青绿色。</a:t>
            </a:r>
          </a:p>
        </p:txBody>
      </p:sp>
      <p:sp>
        <p:nvSpPr>
          <p:cNvPr id="13314" name="标题 1"/>
          <p:cNvSpPr>
            <a:spLocks noGrp="1"/>
          </p:cNvSpPr>
          <p:nvPr>
            <p:ph type="title"/>
          </p:nvPr>
        </p:nvSpPr>
        <p:spPr/>
        <p:txBody>
          <a:bodyPr>
            <a:normAutofit/>
          </a:bodyPr>
          <a:lstStyle/>
          <a:p>
            <a:pPr eaLnBrk="1" fontAlgn="auto" hangingPunct="1">
              <a:spcAft>
                <a:spcPts val="0"/>
              </a:spcAft>
              <a:defRPr/>
            </a:pPr>
            <a:r>
              <a:rPr lang="zh-CN" altLang="zh-CN" sz="3600" dirty="0" smtClean="0"/>
              <a:t>4、建立“单科成绩分析”表</a:t>
            </a:r>
            <a:endParaRPr lang="zh-CN" altLang="en-US" sz="3600" dirty="0" smtClean="0"/>
          </a:p>
        </p:txBody>
      </p:sp>
      <p:sp>
        <p:nvSpPr>
          <p:cNvPr id="23556"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fld id="{9C32903F-16D6-44AE-8D16-4FD29E733D60}" type="datetime1">
              <a:rPr lang="zh-CN" altLang="en-US"/>
              <a:pPr eaLnBrk="1" hangingPunct="1"/>
              <a:t>2014-11-17</a:t>
            </a:fld>
            <a:endParaRPr lang="en-US" altLang="zh-CN"/>
          </a:p>
        </p:txBody>
      </p:sp>
      <p:sp>
        <p:nvSpPr>
          <p:cNvPr id="23557" name="页脚占位符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a:t>制作人：王惠斌    孟晓峰                                            办公中的数据处理</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315">
                                            <p:txEl>
                                              <p:pRg st="0" end="0"/>
                                            </p:txEl>
                                          </p:spTgt>
                                        </p:tgtEl>
                                        <p:attrNameLst>
                                          <p:attrName>style.visibility</p:attrName>
                                        </p:attrNameLst>
                                      </p:cBhvr>
                                      <p:to>
                                        <p:strVal val="visible"/>
                                      </p:to>
                                    </p:set>
                                    <p:anim calcmode="lin" valueType="num">
                                      <p:cBhvr additive="base">
                                        <p:cTn id="7" dur="500" fill="hold"/>
                                        <p:tgtEl>
                                          <p:spTgt spid="1331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331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315">
                                            <p:txEl>
                                              <p:pRg st="1" end="1"/>
                                            </p:txEl>
                                          </p:spTgt>
                                        </p:tgtEl>
                                        <p:attrNameLst>
                                          <p:attrName>style.visibility</p:attrName>
                                        </p:attrNameLst>
                                      </p:cBhvr>
                                      <p:to>
                                        <p:strVal val="visible"/>
                                      </p:to>
                                    </p:set>
                                    <p:anim calcmode="lin" valueType="num">
                                      <p:cBhvr additive="base">
                                        <p:cTn id="13" dur="500" fill="hold"/>
                                        <p:tgtEl>
                                          <p:spTgt spid="1331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331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3315">
                                            <p:txEl>
                                              <p:pRg st="2" end="2"/>
                                            </p:txEl>
                                          </p:spTgt>
                                        </p:tgtEl>
                                        <p:attrNameLst>
                                          <p:attrName>style.visibility</p:attrName>
                                        </p:attrNameLst>
                                      </p:cBhvr>
                                      <p:to>
                                        <p:strVal val="visible"/>
                                      </p:to>
                                    </p:set>
                                    <p:anim calcmode="lin" valueType="num">
                                      <p:cBhvr additive="base">
                                        <p:cTn id="19" dur="500" fill="hold"/>
                                        <p:tgtEl>
                                          <p:spTgt spid="1331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331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3315">
                                            <p:txEl>
                                              <p:pRg st="3" end="3"/>
                                            </p:txEl>
                                          </p:spTgt>
                                        </p:tgtEl>
                                        <p:attrNameLst>
                                          <p:attrName>style.visibility</p:attrName>
                                        </p:attrNameLst>
                                      </p:cBhvr>
                                      <p:to>
                                        <p:strVal val="visible"/>
                                      </p:to>
                                    </p:set>
                                    <p:anim calcmode="lin" valueType="num">
                                      <p:cBhvr additive="base">
                                        <p:cTn id="25" dur="500" fill="hold"/>
                                        <p:tgtEl>
                                          <p:spTgt spid="13315">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331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3315">
                                            <p:txEl>
                                              <p:pRg st="4" end="4"/>
                                            </p:txEl>
                                          </p:spTgt>
                                        </p:tgtEl>
                                        <p:attrNameLst>
                                          <p:attrName>style.visibility</p:attrName>
                                        </p:attrNameLst>
                                      </p:cBhvr>
                                      <p:to>
                                        <p:strVal val="visible"/>
                                      </p:to>
                                    </p:set>
                                    <p:anim calcmode="lin" valueType="num">
                                      <p:cBhvr additive="base">
                                        <p:cTn id="31" dur="500" fill="hold"/>
                                        <p:tgtEl>
                                          <p:spTgt spid="13315">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3315">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内容占位符 2"/>
          <p:cNvSpPr>
            <a:spLocks noGrp="1"/>
          </p:cNvSpPr>
          <p:nvPr>
            <p:ph idx="1"/>
          </p:nvPr>
        </p:nvSpPr>
        <p:spPr>
          <a:xfrm>
            <a:off x="179512" y="1481138"/>
            <a:ext cx="8568952" cy="4756174"/>
          </a:xfrm>
        </p:spPr>
        <p:txBody>
          <a:bodyPr/>
          <a:lstStyle/>
          <a:p>
            <a:pPr marL="109537" indent="0" eaLnBrk="1" hangingPunct="1">
              <a:buNone/>
            </a:pPr>
            <a:r>
              <a:rPr lang="zh-CN" altLang="en-US" sz="2400" dirty="0" smtClean="0"/>
              <a:t>本例中完成：</a:t>
            </a:r>
            <a:r>
              <a:rPr lang="zh-CN" altLang="zh-CN" sz="2400" dirty="0" smtClean="0"/>
              <a:t>利用学生单科成绩统计分析表中数据，制作各门课程</a:t>
            </a:r>
            <a:r>
              <a:rPr lang="en-US" altLang="zh-CN" sz="2400" dirty="0" smtClean="0"/>
              <a:t>90</a:t>
            </a:r>
            <a:r>
              <a:rPr lang="zh-CN" altLang="zh-CN" sz="2400" dirty="0" smtClean="0"/>
              <a:t>分以上的学生人数比例的饼图，并且这张图表和原数据不在一张工作表上。</a:t>
            </a:r>
            <a:endParaRPr lang="en-US" altLang="zh-CN" sz="2400" dirty="0" smtClean="0"/>
          </a:p>
          <a:p>
            <a:r>
              <a:rPr lang="zh-CN" altLang="zh-CN" sz="2000" dirty="0"/>
              <a:t>（</a:t>
            </a:r>
            <a:r>
              <a:rPr lang="en-US" altLang="zh-CN" sz="2000" dirty="0"/>
              <a:t>1</a:t>
            </a:r>
            <a:r>
              <a:rPr lang="zh-CN" altLang="zh-CN" sz="2000" dirty="0"/>
              <a:t>）打开“单科成绩图”工作表，合并单元格区域</a:t>
            </a:r>
            <a:r>
              <a:rPr lang="en-US" altLang="zh-CN" sz="2000" dirty="0"/>
              <a:t>D3</a:t>
            </a:r>
            <a:r>
              <a:rPr lang="zh-CN" altLang="zh-CN" sz="2000" dirty="0"/>
              <a:t>：</a:t>
            </a:r>
            <a:r>
              <a:rPr lang="en-US" altLang="zh-CN" sz="2000" dirty="0"/>
              <a:t>H4</a:t>
            </a:r>
            <a:r>
              <a:rPr lang="zh-CN" altLang="zh-CN" sz="2000" dirty="0"/>
              <a:t>，输入文本“单科成绩统计图”，将其格式设置为宋体、</a:t>
            </a:r>
            <a:r>
              <a:rPr lang="en-US" altLang="zh-CN" sz="2000" dirty="0"/>
              <a:t>18</a:t>
            </a:r>
            <a:r>
              <a:rPr lang="zh-CN" altLang="zh-CN" sz="2000" dirty="0"/>
              <a:t>号字、粗体。</a:t>
            </a:r>
          </a:p>
          <a:p>
            <a:r>
              <a:rPr lang="zh-CN" altLang="zh-CN" sz="2000" dirty="0"/>
              <a:t>（</a:t>
            </a:r>
            <a:r>
              <a:rPr lang="en-US" altLang="zh-CN" sz="2000" dirty="0"/>
              <a:t>2</a:t>
            </a:r>
            <a:r>
              <a:rPr lang="zh-CN" altLang="zh-CN" sz="2000" dirty="0"/>
              <a:t>）选择“插入”功能区</a:t>
            </a:r>
            <a:r>
              <a:rPr lang="en-US" altLang="zh-CN" sz="2000" dirty="0"/>
              <a:t>/</a:t>
            </a:r>
            <a:r>
              <a:rPr lang="zh-CN" altLang="zh-CN" sz="2000" dirty="0"/>
              <a:t>“图表”工具组</a:t>
            </a:r>
            <a:r>
              <a:rPr lang="en-US" altLang="zh-CN" sz="2000" dirty="0"/>
              <a:t>/</a:t>
            </a:r>
            <a:r>
              <a:rPr lang="zh-CN" altLang="zh-CN" sz="2000" dirty="0"/>
              <a:t>“饼图”命令</a:t>
            </a:r>
            <a:r>
              <a:rPr lang="zh-CN" altLang="zh-CN" sz="2000" dirty="0" smtClean="0"/>
              <a:t>，在</a:t>
            </a:r>
            <a:r>
              <a:rPr lang="zh-CN" altLang="zh-CN" sz="2000" dirty="0"/>
              <a:t>下拉列表中选择“分离型三维饼图”，此时会插入一个空白的</a:t>
            </a:r>
            <a:r>
              <a:rPr lang="zh-CN" altLang="zh-CN" sz="2000" dirty="0" smtClean="0"/>
              <a:t>图表</a:t>
            </a:r>
            <a:r>
              <a:rPr lang="zh-CN" altLang="en-US" sz="2000" dirty="0" smtClean="0"/>
              <a:t>。</a:t>
            </a:r>
            <a:endParaRPr lang="en-US" altLang="zh-CN" sz="2000" dirty="0" smtClean="0"/>
          </a:p>
          <a:p>
            <a:r>
              <a:rPr lang="zh-CN" altLang="en-US" sz="2000" dirty="0" smtClean="0"/>
              <a:t>（</a:t>
            </a:r>
            <a:r>
              <a:rPr lang="en-US" altLang="zh-CN" sz="2000" dirty="0" smtClean="0"/>
              <a:t>3</a:t>
            </a:r>
            <a:r>
              <a:rPr lang="zh-CN" altLang="en-US" sz="2000" dirty="0" smtClean="0"/>
              <a:t>）</a:t>
            </a:r>
            <a:r>
              <a:rPr lang="zh-CN" altLang="zh-CN" sz="2000" dirty="0" smtClean="0"/>
              <a:t>选择</a:t>
            </a:r>
            <a:r>
              <a:rPr lang="zh-CN" altLang="zh-CN" sz="2000" dirty="0"/>
              <a:t>“设计”功能区</a:t>
            </a:r>
            <a:r>
              <a:rPr lang="en-US" altLang="zh-CN" sz="2000" dirty="0"/>
              <a:t>/</a:t>
            </a:r>
            <a:r>
              <a:rPr lang="zh-CN" altLang="zh-CN" sz="2000" dirty="0"/>
              <a:t>“数据”工具组</a:t>
            </a:r>
            <a:r>
              <a:rPr lang="en-US" altLang="zh-CN" sz="2000" dirty="0"/>
              <a:t>/</a:t>
            </a:r>
            <a:r>
              <a:rPr lang="zh-CN" altLang="zh-CN" sz="2000" dirty="0"/>
              <a:t>“选择数据”命令，弹出“选择数据源”</a:t>
            </a:r>
            <a:r>
              <a:rPr lang="zh-CN" altLang="zh-CN" sz="2000" dirty="0" smtClean="0"/>
              <a:t>对话框</a:t>
            </a:r>
            <a:r>
              <a:rPr lang="zh-CN" altLang="en-US" sz="2000" dirty="0" smtClean="0"/>
              <a:t>，</a:t>
            </a:r>
            <a:r>
              <a:rPr lang="zh-CN" altLang="zh-CN" sz="2000" dirty="0" smtClean="0"/>
              <a:t>将</a:t>
            </a:r>
            <a:r>
              <a:rPr lang="zh-CN" altLang="zh-CN" sz="2000" dirty="0"/>
              <a:t>光标定位在图表数据区域中，选择“单科成绩分析”工作表中的</a:t>
            </a:r>
            <a:r>
              <a:rPr lang="en-US" altLang="zh-CN" sz="2000" dirty="0"/>
              <a:t>B2</a:t>
            </a:r>
            <a:r>
              <a:rPr lang="zh-CN" altLang="zh-CN" sz="2000" dirty="0"/>
              <a:t>：</a:t>
            </a:r>
            <a:r>
              <a:rPr lang="en-US" altLang="zh-CN" sz="2000" dirty="0"/>
              <a:t>H2</a:t>
            </a:r>
            <a:r>
              <a:rPr lang="zh-CN" altLang="zh-CN" sz="2000" dirty="0"/>
              <a:t>和</a:t>
            </a:r>
            <a:r>
              <a:rPr lang="en-US" altLang="zh-CN" sz="2000" dirty="0"/>
              <a:t>B6</a:t>
            </a:r>
            <a:r>
              <a:rPr lang="zh-CN" altLang="zh-CN" sz="2000" dirty="0"/>
              <a:t>：</a:t>
            </a:r>
            <a:r>
              <a:rPr lang="en-US" altLang="zh-CN" sz="2000" dirty="0"/>
              <a:t>H6</a:t>
            </a:r>
            <a:r>
              <a:rPr lang="zh-CN" altLang="zh-CN" sz="2000" dirty="0"/>
              <a:t>区域，确定后</a:t>
            </a:r>
            <a:r>
              <a:rPr lang="zh-CN" altLang="zh-CN" sz="2000" dirty="0" smtClean="0"/>
              <a:t>出现图表</a:t>
            </a:r>
            <a:r>
              <a:rPr lang="zh-CN" altLang="zh-CN" sz="2000" dirty="0"/>
              <a:t>样式</a:t>
            </a:r>
            <a:r>
              <a:rPr lang="zh-CN" altLang="zh-CN" sz="2000" dirty="0" smtClean="0"/>
              <a:t>。</a:t>
            </a:r>
            <a:endParaRPr lang="en-US" altLang="zh-CN" sz="2000" dirty="0" smtClean="0"/>
          </a:p>
          <a:p>
            <a:r>
              <a:rPr lang="zh-CN" altLang="en-US" sz="2000" dirty="0" smtClean="0"/>
              <a:t>（</a:t>
            </a:r>
            <a:r>
              <a:rPr lang="en-US" altLang="zh-CN" sz="2000" dirty="0" smtClean="0"/>
              <a:t>4</a:t>
            </a:r>
            <a:r>
              <a:rPr lang="zh-CN" altLang="en-US" sz="2000" dirty="0" smtClean="0"/>
              <a:t>）</a:t>
            </a:r>
            <a:r>
              <a:rPr lang="zh-CN" altLang="zh-CN" sz="2000" dirty="0" smtClean="0"/>
              <a:t>在</a:t>
            </a:r>
            <a:r>
              <a:rPr lang="zh-CN" altLang="zh-CN" sz="2000" dirty="0"/>
              <a:t>“图表标题”中输入“各科成绩</a:t>
            </a:r>
            <a:r>
              <a:rPr lang="en-US" altLang="zh-CN" sz="2000" dirty="0"/>
              <a:t>90</a:t>
            </a:r>
            <a:r>
              <a:rPr lang="zh-CN" altLang="zh-CN" sz="2000" dirty="0"/>
              <a:t>分以上的学生比例”，选中图表，选择“设计”功能区</a:t>
            </a:r>
            <a:r>
              <a:rPr lang="en-US" altLang="zh-CN" sz="2000" dirty="0"/>
              <a:t>/</a:t>
            </a:r>
            <a:r>
              <a:rPr lang="zh-CN" altLang="zh-CN" sz="2000" dirty="0"/>
              <a:t>“图标布局”工具组</a:t>
            </a:r>
            <a:r>
              <a:rPr lang="en-US" altLang="zh-CN" sz="2000" dirty="0"/>
              <a:t>/</a:t>
            </a:r>
            <a:r>
              <a:rPr lang="zh-CN" altLang="zh-CN" sz="2000" dirty="0"/>
              <a:t>“布局</a:t>
            </a:r>
            <a:r>
              <a:rPr lang="en-US" altLang="zh-CN" sz="2000" dirty="0"/>
              <a:t>1</a:t>
            </a:r>
            <a:r>
              <a:rPr lang="zh-CN" altLang="zh-CN" sz="2000" dirty="0"/>
              <a:t>”</a:t>
            </a:r>
            <a:r>
              <a:rPr lang="zh-CN" altLang="zh-CN" sz="2000" dirty="0" smtClean="0"/>
              <a:t>命令；</a:t>
            </a:r>
            <a:r>
              <a:rPr lang="zh-CN" altLang="zh-CN" sz="2000" dirty="0"/>
              <a:t>选择“布局”功能区</a:t>
            </a:r>
            <a:r>
              <a:rPr lang="en-US" altLang="zh-CN" sz="2000" dirty="0"/>
              <a:t>/</a:t>
            </a:r>
            <a:r>
              <a:rPr lang="zh-CN" altLang="zh-CN" sz="2000" dirty="0"/>
              <a:t>“三维旋转”命令，设置其</a:t>
            </a:r>
            <a:r>
              <a:rPr lang="en-US" altLang="zh-CN" sz="2000" dirty="0"/>
              <a:t>X</a:t>
            </a:r>
            <a:r>
              <a:rPr lang="zh-CN" altLang="zh-CN" sz="2000" dirty="0"/>
              <a:t>的旋转角度为</a:t>
            </a:r>
            <a:r>
              <a:rPr lang="en-US" altLang="zh-CN" sz="2000" dirty="0"/>
              <a:t>60°</a:t>
            </a:r>
            <a:r>
              <a:rPr lang="zh-CN" altLang="zh-CN" sz="2000" dirty="0" smtClean="0"/>
              <a:t>，最后</a:t>
            </a:r>
            <a:r>
              <a:rPr lang="zh-CN" altLang="zh-CN" sz="2000" dirty="0"/>
              <a:t>设置图表的边框和填充</a:t>
            </a:r>
            <a:r>
              <a:rPr lang="zh-CN" altLang="zh-CN" sz="2000" dirty="0" smtClean="0"/>
              <a:t>颜色</a:t>
            </a:r>
            <a:r>
              <a:rPr lang="zh-CN" altLang="en-US" sz="2000" dirty="0" smtClean="0"/>
              <a:t>即可。</a:t>
            </a:r>
            <a:endParaRPr lang="zh-CN" altLang="zh-CN" sz="2000" dirty="0"/>
          </a:p>
          <a:p>
            <a:endParaRPr lang="zh-CN" altLang="en-US" sz="2400" dirty="0" smtClean="0"/>
          </a:p>
        </p:txBody>
      </p:sp>
      <p:sp>
        <p:nvSpPr>
          <p:cNvPr id="14338" name="标题 1"/>
          <p:cNvSpPr>
            <a:spLocks noGrp="1"/>
          </p:cNvSpPr>
          <p:nvPr>
            <p:ph type="title"/>
          </p:nvPr>
        </p:nvSpPr>
        <p:spPr/>
        <p:txBody>
          <a:bodyPr>
            <a:noAutofit/>
          </a:bodyPr>
          <a:lstStyle/>
          <a:p>
            <a:pPr eaLnBrk="1" fontAlgn="auto" hangingPunct="1">
              <a:spcAft>
                <a:spcPts val="0"/>
              </a:spcAft>
              <a:defRPr/>
            </a:pPr>
            <a:r>
              <a:rPr lang="zh-CN" altLang="zh-CN" sz="3600" dirty="0" smtClean="0"/>
              <a:t>5．创建单科成绩统计图，实现不连续区域图表的</a:t>
            </a:r>
            <a:r>
              <a:rPr lang="zh-CN" altLang="en-US" sz="3600" dirty="0" smtClean="0"/>
              <a:t>制作</a:t>
            </a:r>
          </a:p>
        </p:txBody>
      </p:sp>
      <p:sp>
        <p:nvSpPr>
          <p:cNvPr id="24580"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fld id="{7EAFEBE8-9B45-4712-A0A8-5BF54C014E1D}" type="datetime1">
              <a:rPr lang="zh-CN" altLang="en-US"/>
              <a:pPr eaLnBrk="1" hangingPunct="1"/>
              <a:t>2014-11-17</a:t>
            </a:fld>
            <a:endParaRPr lang="en-US" altLang="zh-CN"/>
          </a:p>
        </p:txBody>
      </p:sp>
      <p:sp>
        <p:nvSpPr>
          <p:cNvPr id="24581" name="页脚占位符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a:t>制作人：王惠斌    孟晓峰                                            办公中的数据处理</a:t>
            </a:r>
            <a:endParaRPr lang="en-US" altLang="zh-CN"/>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79039" y="2132856"/>
            <a:ext cx="6407055" cy="4921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1600" y="1052737"/>
            <a:ext cx="8302478" cy="41831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7"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05" y="751992"/>
            <a:ext cx="8080406" cy="61060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4339">
                                            <p:txEl>
                                              <p:pRg st="0" end="0"/>
                                            </p:txEl>
                                          </p:spTgt>
                                        </p:tgtEl>
                                        <p:attrNameLst>
                                          <p:attrName>style.visibility</p:attrName>
                                        </p:attrNameLst>
                                      </p:cBhvr>
                                      <p:to>
                                        <p:strVal val="visible"/>
                                      </p:to>
                                    </p:set>
                                    <p:animEffect transition="in" filter="blinds(horizontal)">
                                      <p:cBhvr>
                                        <p:cTn id="7" dur="500"/>
                                        <p:tgtEl>
                                          <p:spTgt spid="1433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4339">
                                            <p:txEl>
                                              <p:pRg st="1" end="1"/>
                                            </p:txEl>
                                          </p:spTgt>
                                        </p:tgtEl>
                                        <p:attrNameLst>
                                          <p:attrName>style.visibility</p:attrName>
                                        </p:attrNameLst>
                                      </p:cBhvr>
                                      <p:to>
                                        <p:strVal val="visible"/>
                                      </p:to>
                                    </p:set>
                                    <p:animEffect transition="in" filter="blinds(horizontal)">
                                      <p:cBhvr>
                                        <p:cTn id="12" dur="500"/>
                                        <p:tgtEl>
                                          <p:spTgt spid="1433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4339">
                                            <p:txEl>
                                              <p:pRg st="2" end="2"/>
                                            </p:txEl>
                                          </p:spTgt>
                                        </p:tgtEl>
                                        <p:attrNameLst>
                                          <p:attrName>style.visibility</p:attrName>
                                        </p:attrNameLst>
                                      </p:cBhvr>
                                      <p:to>
                                        <p:strVal val="visible"/>
                                      </p:to>
                                    </p:set>
                                    <p:animEffect transition="in" filter="blinds(horizontal)">
                                      <p:cBhvr>
                                        <p:cTn id="17" dur="500"/>
                                        <p:tgtEl>
                                          <p:spTgt spid="1433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3074"/>
                                        </p:tgtEl>
                                        <p:attrNameLst>
                                          <p:attrName>style.visibility</p:attrName>
                                        </p:attrNameLst>
                                      </p:cBhvr>
                                      <p:to>
                                        <p:strVal val="visible"/>
                                      </p:to>
                                    </p:set>
                                    <p:anim calcmode="lin" valueType="num">
                                      <p:cBhvr additive="base">
                                        <p:cTn id="22" dur="500" fill="hold"/>
                                        <p:tgtEl>
                                          <p:spTgt spid="3074"/>
                                        </p:tgtEl>
                                        <p:attrNameLst>
                                          <p:attrName>ppt_x</p:attrName>
                                        </p:attrNameLst>
                                      </p:cBhvr>
                                      <p:tavLst>
                                        <p:tav tm="0">
                                          <p:val>
                                            <p:strVal val="#ppt_x"/>
                                          </p:val>
                                        </p:tav>
                                        <p:tav tm="100000">
                                          <p:val>
                                            <p:strVal val="#ppt_x"/>
                                          </p:val>
                                        </p:tav>
                                      </p:tavLst>
                                    </p:anim>
                                    <p:anim calcmode="lin" valueType="num">
                                      <p:cBhvr additive="base">
                                        <p:cTn id="23" dur="500" fill="hold"/>
                                        <p:tgtEl>
                                          <p:spTgt spid="3074"/>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xit" presetSubtype="4" fill="hold" nodeType="clickEffect">
                                  <p:stCondLst>
                                    <p:cond delay="0"/>
                                  </p:stCondLst>
                                  <p:childTnLst>
                                    <p:anim calcmode="lin" valueType="num">
                                      <p:cBhvr additive="base">
                                        <p:cTn id="27" dur="500"/>
                                        <p:tgtEl>
                                          <p:spTgt spid="3074"/>
                                        </p:tgtEl>
                                        <p:attrNameLst>
                                          <p:attrName>ppt_x</p:attrName>
                                        </p:attrNameLst>
                                      </p:cBhvr>
                                      <p:tavLst>
                                        <p:tav tm="0">
                                          <p:val>
                                            <p:strVal val="ppt_x"/>
                                          </p:val>
                                        </p:tav>
                                        <p:tav tm="100000">
                                          <p:val>
                                            <p:strVal val="ppt_x"/>
                                          </p:val>
                                        </p:tav>
                                      </p:tavLst>
                                    </p:anim>
                                    <p:anim calcmode="lin" valueType="num">
                                      <p:cBhvr additive="base">
                                        <p:cTn id="28" dur="500"/>
                                        <p:tgtEl>
                                          <p:spTgt spid="3074"/>
                                        </p:tgtEl>
                                        <p:attrNameLst>
                                          <p:attrName>ppt_y</p:attrName>
                                        </p:attrNameLst>
                                      </p:cBhvr>
                                      <p:tavLst>
                                        <p:tav tm="0">
                                          <p:val>
                                            <p:strVal val="ppt_y"/>
                                          </p:val>
                                        </p:tav>
                                        <p:tav tm="100000">
                                          <p:val>
                                            <p:strVal val="1+ppt_h/2"/>
                                          </p:val>
                                        </p:tav>
                                      </p:tavLst>
                                    </p:anim>
                                    <p:set>
                                      <p:cBhvr>
                                        <p:cTn id="29" dur="1" fill="hold">
                                          <p:stCondLst>
                                            <p:cond delay="499"/>
                                          </p:stCondLst>
                                        </p:cTn>
                                        <p:tgtEl>
                                          <p:spTgt spid="3074"/>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nodeType="clickEffect">
                                  <p:stCondLst>
                                    <p:cond delay="0"/>
                                  </p:stCondLst>
                                  <p:childTnLst>
                                    <p:set>
                                      <p:cBhvr>
                                        <p:cTn id="33" dur="1" fill="hold">
                                          <p:stCondLst>
                                            <p:cond delay="0"/>
                                          </p:stCondLst>
                                        </p:cTn>
                                        <p:tgtEl>
                                          <p:spTgt spid="14339">
                                            <p:txEl>
                                              <p:pRg st="3" end="3"/>
                                            </p:txEl>
                                          </p:spTgt>
                                        </p:tgtEl>
                                        <p:attrNameLst>
                                          <p:attrName>style.visibility</p:attrName>
                                        </p:attrNameLst>
                                      </p:cBhvr>
                                      <p:to>
                                        <p:strVal val="visible"/>
                                      </p:to>
                                    </p:set>
                                    <p:anim calcmode="lin" valueType="num">
                                      <p:cBhvr additive="base">
                                        <p:cTn id="34" dur="500" fill="hold"/>
                                        <p:tgtEl>
                                          <p:spTgt spid="14339">
                                            <p:txEl>
                                              <p:pRg st="3" end="3"/>
                                            </p:txEl>
                                          </p:spTgt>
                                        </p:tgtEl>
                                        <p:attrNameLst>
                                          <p:attrName>ppt_x</p:attrName>
                                        </p:attrNameLst>
                                      </p:cBhvr>
                                      <p:tavLst>
                                        <p:tav tm="0">
                                          <p:val>
                                            <p:strVal val="#ppt_x"/>
                                          </p:val>
                                        </p:tav>
                                        <p:tav tm="100000">
                                          <p:val>
                                            <p:strVal val="#ppt_x"/>
                                          </p:val>
                                        </p:tav>
                                      </p:tavLst>
                                    </p:anim>
                                    <p:anim calcmode="lin" valueType="num">
                                      <p:cBhvr additive="base">
                                        <p:cTn id="35" dur="500" fill="hold"/>
                                        <p:tgtEl>
                                          <p:spTgt spid="1433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nodeType="clickEffect">
                                  <p:stCondLst>
                                    <p:cond delay="0"/>
                                  </p:stCondLst>
                                  <p:childTnLst>
                                    <p:set>
                                      <p:cBhvr>
                                        <p:cTn id="39" dur="1" fill="hold">
                                          <p:stCondLst>
                                            <p:cond delay="0"/>
                                          </p:stCondLst>
                                        </p:cTn>
                                        <p:tgtEl>
                                          <p:spTgt spid="3075"/>
                                        </p:tgtEl>
                                        <p:attrNameLst>
                                          <p:attrName>style.visibility</p:attrName>
                                        </p:attrNameLst>
                                      </p:cBhvr>
                                      <p:to>
                                        <p:strVal val="visible"/>
                                      </p:to>
                                    </p:set>
                                    <p:anim calcmode="lin" valueType="num">
                                      <p:cBhvr additive="base">
                                        <p:cTn id="40" dur="500" fill="hold"/>
                                        <p:tgtEl>
                                          <p:spTgt spid="3075"/>
                                        </p:tgtEl>
                                        <p:attrNameLst>
                                          <p:attrName>ppt_x</p:attrName>
                                        </p:attrNameLst>
                                      </p:cBhvr>
                                      <p:tavLst>
                                        <p:tav tm="0">
                                          <p:val>
                                            <p:strVal val="#ppt_x"/>
                                          </p:val>
                                        </p:tav>
                                        <p:tav tm="100000">
                                          <p:val>
                                            <p:strVal val="#ppt_x"/>
                                          </p:val>
                                        </p:tav>
                                      </p:tavLst>
                                    </p:anim>
                                    <p:anim calcmode="lin" valueType="num">
                                      <p:cBhvr additive="base">
                                        <p:cTn id="41" dur="500" fill="hold"/>
                                        <p:tgtEl>
                                          <p:spTgt spid="3075"/>
                                        </p:tgtEl>
                                        <p:attrNameLst>
                                          <p:attrName>ppt_y</p:attrName>
                                        </p:attrNameLst>
                                      </p:cBhvr>
                                      <p:tavLst>
                                        <p:tav tm="0">
                                          <p:val>
                                            <p:strVal val="1+#ppt_h/2"/>
                                          </p:val>
                                        </p:tav>
                                        <p:tav tm="100000">
                                          <p:val>
                                            <p:strVal val="#ppt_y"/>
                                          </p:val>
                                        </p:tav>
                                      </p:tavLst>
                                    </p:anim>
                                  </p:childTnLst>
                                </p:cTn>
                              </p:par>
                              <p:par>
                                <p:cTn id="42" presetID="2" presetClass="exit" presetSubtype="4" fill="hold" nodeType="withEffect">
                                  <p:stCondLst>
                                    <p:cond delay="0"/>
                                  </p:stCondLst>
                                  <p:childTnLst>
                                    <p:anim calcmode="lin" valueType="num">
                                      <p:cBhvr additive="base">
                                        <p:cTn id="43" dur="500"/>
                                        <p:tgtEl>
                                          <p:spTgt spid="3075"/>
                                        </p:tgtEl>
                                        <p:attrNameLst>
                                          <p:attrName>ppt_x</p:attrName>
                                        </p:attrNameLst>
                                      </p:cBhvr>
                                      <p:tavLst>
                                        <p:tav tm="0">
                                          <p:val>
                                            <p:strVal val="ppt_x"/>
                                          </p:val>
                                        </p:tav>
                                        <p:tav tm="100000">
                                          <p:val>
                                            <p:strVal val="ppt_x"/>
                                          </p:val>
                                        </p:tav>
                                      </p:tavLst>
                                    </p:anim>
                                    <p:anim calcmode="lin" valueType="num">
                                      <p:cBhvr additive="base">
                                        <p:cTn id="44" dur="500"/>
                                        <p:tgtEl>
                                          <p:spTgt spid="3075"/>
                                        </p:tgtEl>
                                        <p:attrNameLst>
                                          <p:attrName>ppt_y</p:attrName>
                                        </p:attrNameLst>
                                      </p:cBhvr>
                                      <p:tavLst>
                                        <p:tav tm="0">
                                          <p:val>
                                            <p:strVal val="ppt_y"/>
                                          </p:val>
                                        </p:tav>
                                        <p:tav tm="100000">
                                          <p:val>
                                            <p:strVal val="1+ppt_h/2"/>
                                          </p:val>
                                        </p:tav>
                                      </p:tavLst>
                                    </p:anim>
                                    <p:set>
                                      <p:cBhvr>
                                        <p:cTn id="45" dur="1" fill="hold">
                                          <p:stCondLst>
                                            <p:cond delay="499"/>
                                          </p:stCondLst>
                                        </p:cTn>
                                        <p:tgtEl>
                                          <p:spTgt spid="3075"/>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nodeType="clickEffect">
                                  <p:stCondLst>
                                    <p:cond delay="0"/>
                                  </p:stCondLst>
                                  <p:childTnLst>
                                    <p:set>
                                      <p:cBhvr>
                                        <p:cTn id="49" dur="1" fill="hold">
                                          <p:stCondLst>
                                            <p:cond delay="0"/>
                                          </p:stCondLst>
                                        </p:cTn>
                                        <p:tgtEl>
                                          <p:spTgt spid="14339">
                                            <p:txEl>
                                              <p:pRg st="4" end="4"/>
                                            </p:txEl>
                                          </p:spTgt>
                                        </p:tgtEl>
                                        <p:attrNameLst>
                                          <p:attrName>style.visibility</p:attrName>
                                        </p:attrNameLst>
                                      </p:cBhvr>
                                      <p:to>
                                        <p:strVal val="visible"/>
                                      </p:to>
                                    </p:set>
                                    <p:anim calcmode="lin" valueType="num">
                                      <p:cBhvr additive="base">
                                        <p:cTn id="50" dur="500" fill="hold"/>
                                        <p:tgtEl>
                                          <p:spTgt spid="14339">
                                            <p:txEl>
                                              <p:pRg st="4" end="4"/>
                                            </p:txEl>
                                          </p:spTgt>
                                        </p:tgtEl>
                                        <p:attrNameLst>
                                          <p:attrName>ppt_x</p:attrName>
                                        </p:attrNameLst>
                                      </p:cBhvr>
                                      <p:tavLst>
                                        <p:tav tm="0">
                                          <p:val>
                                            <p:strVal val="#ppt_x"/>
                                          </p:val>
                                        </p:tav>
                                        <p:tav tm="100000">
                                          <p:val>
                                            <p:strVal val="#ppt_x"/>
                                          </p:val>
                                        </p:tav>
                                      </p:tavLst>
                                    </p:anim>
                                    <p:anim calcmode="lin" valueType="num">
                                      <p:cBhvr additive="base">
                                        <p:cTn id="51" dur="500" fill="hold"/>
                                        <p:tgtEl>
                                          <p:spTgt spid="14339">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 presetClass="entr" presetSubtype="4" fill="hold" nodeType="clickEffect">
                                  <p:stCondLst>
                                    <p:cond delay="0"/>
                                  </p:stCondLst>
                                  <p:childTnLst>
                                    <p:set>
                                      <p:cBhvr>
                                        <p:cTn id="55" dur="1" fill="hold">
                                          <p:stCondLst>
                                            <p:cond delay="0"/>
                                          </p:stCondLst>
                                        </p:cTn>
                                        <p:tgtEl>
                                          <p:spTgt spid="3077"/>
                                        </p:tgtEl>
                                        <p:attrNameLst>
                                          <p:attrName>style.visibility</p:attrName>
                                        </p:attrNameLst>
                                      </p:cBhvr>
                                      <p:to>
                                        <p:strVal val="visible"/>
                                      </p:to>
                                    </p:set>
                                    <p:anim calcmode="lin" valueType="num">
                                      <p:cBhvr additive="base">
                                        <p:cTn id="56" dur="500" fill="hold"/>
                                        <p:tgtEl>
                                          <p:spTgt spid="3077"/>
                                        </p:tgtEl>
                                        <p:attrNameLst>
                                          <p:attrName>ppt_x</p:attrName>
                                        </p:attrNameLst>
                                      </p:cBhvr>
                                      <p:tavLst>
                                        <p:tav tm="0">
                                          <p:val>
                                            <p:strVal val="#ppt_x"/>
                                          </p:val>
                                        </p:tav>
                                        <p:tav tm="100000">
                                          <p:val>
                                            <p:strVal val="#ppt_x"/>
                                          </p:val>
                                        </p:tav>
                                      </p:tavLst>
                                    </p:anim>
                                    <p:anim calcmode="lin" valueType="num">
                                      <p:cBhvr additive="base">
                                        <p:cTn id="57" dur="500" fill="hold"/>
                                        <p:tgtEl>
                                          <p:spTgt spid="3077"/>
                                        </p:tgtEl>
                                        <p:attrNameLst>
                                          <p:attrName>ppt_y</p:attrName>
                                        </p:attrNameLst>
                                      </p:cBhvr>
                                      <p:tavLst>
                                        <p:tav tm="0">
                                          <p:val>
                                            <p:strVal val="1+#ppt_h/2"/>
                                          </p:val>
                                        </p:tav>
                                        <p:tav tm="100000">
                                          <p:val>
                                            <p:strVal val="#ppt_y"/>
                                          </p:val>
                                        </p:tav>
                                      </p:tavLst>
                                    </p:anim>
                                  </p:childTnLst>
                                </p:cTn>
                              </p:par>
                              <p:par>
                                <p:cTn id="58" presetID="2" presetClass="exit" presetSubtype="4" fill="hold" nodeType="withEffect">
                                  <p:stCondLst>
                                    <p:cond delay="0"/>
                                  </p:stCondLst>
                                  <p:childTnLst>
                                    <p:anim calcmode="lin" valueType="num">
                                      <p:cBhvr additive="base">
                                        <p:cTn id="59" dur="500"/>
                                        <p:tgtEl>
                                          <p:spTgt spid="3077"/>
                                        </p:tgtEl>
                                        <p:attrNameLst>
                                          <p:attrName>ppt_x</p:attrName>
                                        </p:attrNameLst>
                                      </p:cBhvr>
                                      <p:tavLst>
                                        <p:tav tm="0">
                                          <p:val>
                                            <p:strVal val="ppt_x"/>
                                          </p:val>
                                        </p:tav>
                                        <p:tav tm="100000">
                                          <p:val>
                                            <p:strVal val="ppt_x"/>
                                          </p:val>
                                        </p:tav>
                                      </p:tavLst>
                                    </p:anim>
                                    <p:anim calcmode="lin" valueType="num">
                                      <p:cBhvr additive="base">
                                        <p:cTn id="60" dur="500"/>
                                        <p:tgtEl>
                                          <p:spTgt spid="3077"/>
                                        </p:tgtEl>
                                        <p:attrNameLst>
                                          <p:attrName>ppt_y</p:attrName>
                                        </p:attrNameLst>
                                      </p:cBhvr>
                                      <p:tavLst>
                                        <p:tav tm="0">
                                          <p:val>
                                            <p:strVal val="ppt_y"/>
                                          </p:val>
                                        </p:tav>
                                        <p:tav tm="100000">
                                          <p:val>
                                            <p:strVal val="1+ppt_h/2"/>
                                          </p:val>
                                        </p:tav>
                                      </p:tavLst>
                                    </p:anim>
                                    <p:set>
                                      <p:cBhvr>
                                        <p:cTn id="61" dur="1" fill="hold">
                                          <p:stCondLst>
                                            <p:cond delay="499"/>
                                          </p:stCondLst>
                                        </p:cTn>
                                        <p:tgtEl>
                                          <p:spTgt spid="307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3"/>
          <p:cNvSpPr>
            <a:spLocks noGrp="1" noChangeArrowheads="1"/>
          </p:cNvSpPr>
          <p:nvPr>
            <p:ph idx="1"/>
          </p:nvPr>
        </p:nvSpPr>
        <p:spPr>
          <a:xfrm>
            <a:off x="179388" y="1052513"/>
            <a:ext cx="8424862" cy="5184775"/>
          </a:xfrm>
        </p:spPr>
        <p:txBody>
          <a:bodyPr>
            <a:normAutofit lnSpcReduction="10000"/>
          </a:bodyPr>
          <a:lstStyle/>
          <a:p>
            <a:pPr marL="365760" indent="-256032" eaLnBrk="1" fontAlgn="auto" hangingPunct="1">
              <a:lnSpc>
                <a:spcPct val="145000"/>
              </a:lnSpc>
              <a:spcAft>
                <a:spcPts val="0"/>
              </a:spcAft>
              <a:buFont typeface="Wingdings 3"/>
              <a:buChar char=""/>
              <a:defRPr/>
            </a:pPr>
            <a:endParaRPr lang="zh-CN" altLang="en-US" sz="2000" dirty="0" smtClean="0"/>
          </a:p>
          <a:p>
            <a:pPr marL="365760" indent="-256032" eaLnBrk="1" fontAlgn="auto" hangingPunct="1">
              <a:spcAft>
                <a:spcPts val="0"/>
              </a:spcAft>
              <a:buFont typeface="Wingdings 3"/>
              <a:buChar char=""/>
              <a:defRPr/>
            </a:pPr>
            <a:r>
              <a:rPr lang="zh-CN" altLang="en-US" sz="2000" dirty="0" smtClean="0"/>
              <a:t>1．数据库中的排序操作</a:t>
            </a:r>
            <a:endParaRPr lang="en-US" altLang="zh-CN" sz="2000" dirty="0" smtClean="0"/>
          </a:p>
          <a:p>
            <a:pPr marL="365760" indent="-256032" eaLnBrk="1" fontAlgn="auto" hangingPunct="1">
              <a:spcAft>
                <a:spcPts val="0"/>
              </a:spcAft>
              <a:buFont typeface="Wingdings" pitchFamily="2" charset="2"/>
              <a:buChar char="Ø"/>
              <a:defRPr/>
            </a:pPr>
            <a:r>
              <a:rPr lang="zh-CN" altLang="zh-CN" sz="2000" dirty="0" smtClean="0"/>
              <a:t>（</a:t>
            </a:r>
            <a:r>
              <a:rPr lang="en-US" altLang="zh-CN" sz="2000" dirty="0" smtClean="0"/>
              <a:t>1</a:t>
            </a:r>
            <a:r>
              <a:rPr lang="zh-CN" altLang="zh-CN" sz="2000" dirty="0" smtClean="0"/>
              <a:t>）排序的依据。</a:t>
            </a:r>
            <a:r>
              <a:rPr lang="en-US" altLang="zh-CN" sz="2000" dirty="0" smtClean="0"/>
              <a:t>Excel </a:t>
            </a:r>
            <a:r>
              <a:rPr lang="zh-CN" altLang="zh-CN" sz="2000" dirty="0" smtClean="0"/>
              <a:t>在排序时，根据单元格中的内容排列顺序。对于数据库而言，排序操作将依据当前单元格所在的列作为排序依据。</a:t>
            </a:r>
            <a:endParaRPr lang="en-US" altLang="zh-CN" sz="2000" dirty="0" smtClean="0"/>
          </a:p>
          <a:p>
            <a:pPr marL="365760" indent="-256032" eaLnBrk="1" fontAlgn="auto" hangingPunct="1">
              <a:spcAft>
                <a:spcPts val="0"/>
              </a:spcAft>
              <a:buFont typeface="Wingdings" pitchFamily="2" charset="2"/>
              <a:buChar char="Ø"/>
              <a:defRPr/>
            </a:pPr>
            <a:r>
              <a:rPr lang="zh-CN" altLang="zh-CN" sz="2000" dirty="0" smtClean="0"/>
              <a:t>（</a:t>
            </a:r>
            <a:r>
              <a:rPr lang="en-US" altLang="zh-CN" sz="2000" dirty="0" smtClean="0"/>
              <a:t>2</a:t>
            </a:r>
            <a:r>
              <a:rPr lang="zh-CN" altLang="zh-CN" sz="2000" dirty="0" smtClean="0"/>
              <a:t>）简单排序。如果只对数据清单中的某一列数据进行排序，可以利用工具栏中的排序按钮，简化排序过程。</a:t>
            </a:r>
            <a:endParaRPr lang="en-US" altLang="zh-CN" sz="2000" dirty="0" smtClean="0"/>
          </a:p>
          <a:p>
            <a:pPr marL="365760" indent="-256032" eaLnBrk="1" fontAlgn="auto" hangingPunct="1">
              <a:spcAft>
                <a:spcPts val="0"/>
              </a:spcAft>
              <a:buFont typeface="Wingdings" pitchFamily="2" charset="2"/>
              <a:buChar char="Ø"/>
              <a:defRPr/>
            </a:pPr>
            <a:r>
              <a:rPr lang="zh-CN" altLang="zh-CN" sz="2000" dirty="0" smtClean="0"/>
              <a:t>（</a:t>
            </a:r>
            <a:r>
              <a:rPr lang="en-US" altLang="zh-CN" sz="2000" dirty="0" smtClean="0"/>
              <a:t>3</a:t>
            </a:r>
            <a:r>
              <a:rPr lang="zh-CN" altLang="zh-CN" sz="2000" dirty="0" smtClean="0"/>
              <a:t>）多字段排序。如果对数据清单中多个字段进行排序，就需要使用自定义排序命令。</a:t>
            </a:r>
            <a:endParaRPr lang="en-US" altLang="zh-CN" sz="2000" dirty="0" smtClean="0"/>
          </a:p>
          <a:p>
            <a:pPr marL="365760" indent="-256032" eaLnBrk="1" fontAlgn="auto" hangingPunct="1">
              <a:spcAft>
                <a:spcPts val="0"/>
              </a:spcAft>
              <a:buFont typeface="Wingdings" pitchFamily="2" charset="2"/>
              <a:buChar char="Ø"/>
              <a:defRPr/>
            </a:pPr>
            <a:r>
              <a:rPr lang="zh-CN" altLang="zh-CN" sz="2000" dirty="0" smtClean="0"/>
              <a:t>（</a:t>
            </a:r>
            <a:r>
              <a:rPr lang="en-US" altLang="zh-CN" sz="2000" dirty="0" smtClean="0"/>
              <a:t>4</a:t>
            </a:r>
            <a:r>
              <a:rPr lang="zh-CN" altLang="zh-CN" sz="2000" dirty="0" smtClean="0"/>
              <a:t>）自定义排序</a:t>
            </a:r>
            <a:r>
              <a:rPr lang="zh-CN" altLang="en-US" sz="2000" dirty="0" smtClean="0"/>
              <a:t>。</a:t>
            </a:r>
            <a:r>
              <a:rPr lang="zh-CN" altLang="zh-CN" sz="2000" dirty="0" smtClean="0"/>
              <a:t>用户可以根据特殊需要进行自定义排序。</a:t>
            </a:r>
          </a:p>
          <a:p>
            <a:pPr marL="365760" indent="-256032" eaLnBrk="1" fontAlgn="auto" hangingPunct="1">
              <a:lnSpc>
                <a:spcPct val="145000"/>
              </a:lnSpc>
              <a:spcAft>
                <a:spcPts val="0"/>
              </a:spcAft>
              <a:buFont typeface="Wingdings 3"/>
              <a:buChar char=""/>
              <a:defRPr/>
            </a:pPr>
            <a:r>
              <a:rPr lang="zh-CN" altLang="en-US" sz="2000" dirty="0" smtClean="0"/>
              <a:t>2．数据库中的筛选操作</a:t>
            </a:r>
            <a:r>
              <a:rPr lang="zh-CN" altLang="en-US" sz="1500" dirty="0" smtClean="0"/>
              <a:t> </a:t>
            </a:r>
            <a:endParaRPr lang="en-US" altLang="zh-CN" sz="1500" dirty="0" smtClean="0"/>
          </a:p>
          <a:p>
            <a:pPr marL="365760" indent="-256032" eaLnBrk="1" fontAlgn="auto" hangingPunct="1">
              <a:lnSpc>
                <a:spcPct val="145000"/>
              </a:lnSpc>
              <a:spcAft>
                <a:spcPts val="0"/>
              </a:spcAft>
              <a:buFont typeface="Wingdings" pitchFamily="2" charset="2"/>
              <a:buChar char="Ø"/>
              <a:defRPr/>
            </a:pPr>
            <a:r>
              <a:rPr lang="zh-CN" altLang="en-US" sz="2000" dirty="0" smtClean="0"/>
              <a:t>   </a:t>
            </a:r>
            <a:r>
              <a:rPr lang="en-US" altLang="zh-CN" sz="2000" dirty="0" smtClean="0"/>
              <a:t>Excel</a:t>
            </a:r>
            <a:r>
              <a:rPr lang="zh-CN" altLang="zh-CN" sz="2000" dirty="0" smtClean="0"/>
              <a:t>提供了两种筛选方法：“自动筛选”和“高级筛选”。</a:t>
            </a:r>
          </a:p>
          <a:p>
            <a:pPr marL="365760" indent="-256032" eaLnBrk="1" fontAlgn="auto" hangingPunct="1">
              <a:lnSpc>
                <a:spcPct val="145000"/>
              </a:lnSpc>
              <a:spcAft>
                <a:spcPts val="0"/>
              </a:spcAft>
              <a:buFont typeface="Wingdings 3"/>
              <a:buChar char=""/>
              <a:defRPr/>
            </a:pPr>
            <a:endParaRPr lang="en-US" altLang="zh-CN" sz="1500" dirty="0" smtClean="0"/>
          </a:p>
          <a:p>
            <a:pPr marL="365760" indent="-256032" eaLnBrk="1" fontAlgn="auto" hangingPunct="1">
              <a:lnSpc>
                <a:spcPct val="145000"/>
              </a:lnSpc>
              <a:spcAft>
                <a:spcPts val="0"/>
              </a:spcAft>
              <a:buFont typeface="Wingdings 3"/>
              <a:buChar char=""/>
              <a:defRPr/>
            </a:pPr>
            <a:endParaRPr lang="zh-CN" altLang="en-US" sz="700" dirty="0" smtClean="0"/>
          </a:p>
          <a:p>
            <a:pPr marL="365760" indent="-256032" eaLnBrk="1" fontAlgn="auto" hangingPunct="1">
              <a:spcAft>
                <a:spcPts val="0"/>
              </a:spcAft>
              <a:buFont typeface="Wingdings 3"/>
              <a:buChar char=""/>
              <a:defRPr/>
            </a:pPr>
            <a:endParaRPr lang="zh-CN" altLang="en-US" sz="1000" dirty="0" smtClean="0"/>
          </a:p>
          <a:p>
            <a:pPr marL="365760" indent="-256032" eaLnBrk="1" fontAlgn="auto" hangingPunct="1">
              <a:spcAft>
                <a:spcPts val="0"/>
              </a:spcAft>
              <a:buFont typeface="Wingdings" pitchFamily="2" charset="2"/>
              <a:buNone/>
              <a:defRPr/>
            </a:pPr>
            <a:r>
              <a:rPr lang="zh-CN" altLang="en-US" sz="1000" dirty="0" smtClean="0"/>
              <a:t>       </a:t>
            </a:r>
          </a:p>
        </p:txBody>
      </p:sp>
      <p:sp>
        <p:nvSpPr>
          <p:cNvPr id="15362" name="Rectangle 2"/>
          <p:cNvSpPr>
            <a:spLocks noGrp="1" noChangeArrowheads="1"/>
          </p:cNvSpPr>
          <p:nvPr>
            <p:ph type="title"/>
          </p:nvPr>
        </p:nvSpPr>
        <p:spPr/>
        <p:txBody>
          <a:bodyPr>
            <a:normAutofit fontScale="90000"/>
          </a:bodyPr>
          <a:lstStyle/>
          <a:p>
            <a:pPr eaLnBrk="1" fontAlgn="auto" hangingPunct="1">
              <a:spcAft>
                <a:spcPts val="0"/>
              </a:spcAft>
              <a:defRPr/>
            </a:pPr>
            <a:r>
              <a:rPr lang="zh-CN" altLang="en-US" dirty="0" smtClean="0"/>
              <a:t>5.1.3  主要知识点 </a:t>
            </a:r>
            <a:br>
              <a:rPr lang="zh-CN" altLang="en-US" dirty="0" smtClean="0"/>
            </a:br>
            <a:endParaRPr lang="zh-CN" altLang="en-US" dirty="0" smtClean="0"/>
          </a:p>
        </p:txBody>
      </p:sp>
      <p:sp>
        <p:nvSpPr>
          <p:cNvPr id="25604"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fld id="{7BBBAE37-8486-49F5-8D91-0E572E3AB2CF}" type="datetime1">
              <a:rPr lang="zh-CN" altLang="en-US"/>
              <a:pPr eaLnBrk="1" hangingPunct="1"/>
              <a:t>2014-11-17</a:t>
            </a:fld>
            <a:endParaRPr lang="en-US" altLang="zh-CN"/>
          </a:p>
        </p:txBody>
      </p:sp>
      <p:sp>
        <p:nvSpPr>
          <p:cNvPr id="25605" name="页脚占位符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a:t>制作人：王惠斌    孟晓峰                                            办公中的数据处理</a:t>
            </a:r>
            <a:endParaRPr lang="en-US" altLang="zh-CN"/>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626" y="2348880"/>
            <a:ext cx="9124374" cy="41263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71800" y="2744787"/>
            <a:ext cx="5942929" cy="38129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5363">
                                            <p:txEl>
                                              <p:pRg st="1" end="1"/>
                                            </p:txEl>
                                          </p:spTgt>
                                        </p:tgtEl>
                                        <p:attrNameLst>
                                          <p:attrName>style.visibility</p:attrName>
                                        </p:attrNameLst>
                                      </p:cBhvr>
                                      <p:to>
                                        <p:strVal val="visible"/>
                                      </p:to>
                                    </p:set>
                                    <p:animEffect transition="in" filter="blinds(horizontal)">
                                      <p:cBhvr>
                                        <p:cTn id="7" dur="500"/>
                                        <p:tgtEl>
                                          <p:spTgt spid="15363">
                                            <p:txEl>
                                              <p:pRg st="1" end="1"/>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5363">
                                            <p:txEl>
                                              <p:pRg st="2" end="2"/>
                                            </p:txEl>
                                          </p:spTgt>
                                        </p:tgtEl>
                                        <p:attrNameLst>
                                          <p:attrName>style.visibility</p:attrName>
                                        </p:attrNameLst>
                                      </p:cBhvr>
                                      <p:to>
                                        <p:strVal val="visible"/>
                                      </p:to>
                                    </p:set>
                                    <p:animEffect transition="in" filter="blinds(horizontal)">
                                      <p:cBhvr>
                                        <p:cTn id="12" dur="500"/>
                                        <p:tgtEl>
                                          <p:spTgt spid="15363">
                                            <p:txEl>
                                              <p:pRg st="2" end="2"/>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5363">
                                            <p:txEl>
                                              <p:pRg st="3" end="3"/>
                                            </p:txEl>
                                          </p:spTgt>
                                        </p:tgtEl>
                                        <p:attrNameLst>
                                          <p:attrName>style.visibility</p:attrName>
                                        </p:attrNameLst>
                                      </p:cBhvr>
                                      <p:to>
                                        <p:strVal val="visible"/>
                                      </p:to>
                                    </p:set>
                                    <p:animEffect transition="in" filter="blinds(horizontal)">
                                      <p:cBhvr>
                                        <p:cTn id="17" dur="500"/>
                                        <p:tgtEl>
                                          <p:spTgt spid="15363">
                                            <p:txEl>
                                              <p:pRg st="3" end="3"/>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15363">
                                            <p:txEl>
                                              <p:pRg st="4" end="4"/>
                                            </p:txEl>
                                          </p:spTgt>
                                        </p:tgtEl>
                                        <p:attrNameLst>
                                          <p:attrName>style.visibility</p:attrName>
                                        </p:attrNameLst>
                                      </p:cBhvr>
                                      <p:to>
                                        <p:strVal val="visible"/>
                                      </p:to>
                                    </p:set>
                                    <p:animEffect transition="in" filter="blinds(horizontal)">
                                      <p:cBhvr>
                                        <p:cTn id="22" dur="500"/>
                                        <p:tgtEl>
                                          <p:spTgt spid="1536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4098"/>
                                        </p:tgtEl>
                                        <p:attrNameLst>
                                          <p:attrName>style.visibility</p:attrName>
                                        </p:attrNameLst>
                                      </p:cBhvr>
                                      <p:to>
                                        <p:strVal val="visible"/>
                                      </p:to>
                                    </p:set>
                                    <p:animEffect transition="in" filter="fade">
                                      <p:cBhvr>
                                        <p:cTn id="27" dur="1000"/>
                                        <p:tgtEl>
                                          <p:spTgt spid="4098"/>
                                        </p:tgtEl>
                                      </p:cBhvr>
                                    </p:animEffect>
                                    <p:anim calcmode="lin" valueType="num">
                                      <p:cBhvr>
                                        <p:cTn id="28" dur="1000" fill="hold"/>
                                        <p:tgtEl>
                                          <p:spTgt spid="4098"/>
                                        </p:tgtEl>
                                        <p:attrNameLst>
                                          <p:attrName>ppt_x</p:attrName>
                                        </p:attrNameLst>
                                      </p:cBhvr>
                                      <p:tavLst>
                                        <p:tav tm="0">
                                          <p:val>
                                            <p:strVal val="#ppt_x"/>
                                          </p:val>
                                        </p:tav>
                                        <p:tav tm="100000">
                                          <p:val>
                                            <p:strVal val="#ppt_x"/>
                                          </p:val>
                                        </p:tav>
                                      </p:tavLst>
                                    </p:anim>
                                    <p:anim calcmode="lin" valueType="num">
                                      <p:cBhvr>
                                        <p:cTn id="29" dur="1000" fill="hold"/>
                                        <p:tgtEl>
                                          <p:spTgt spid="4098"/>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xit" presetSubtype="4" fill="hold" nodeType="clickEffect">
                                  <p:stCondLst>
                                    <p:cond delay="0"/>
                                  </p:stCondLst>
                                  <p:childTnLst>
                                    <p:anim calcmode="lin" valueType="num">
                                      <p:cBhvr additive="base">
                                        <p:cTn id="33" dur="500"/>
                                        <p:tgtEl>
                                          <p:spTgt spid="4098"/>
                                        </p:tgtEl>
                                        <p:attrNameLst>
                                          <p:attrName>ppt_x</p:attrName>
                                        </p:attrNameLst>
                                      </p:cBhvr>
                                      <p:tavLst>
                                        <p:tav tm="0">
                                          <p:val>
                                            <p:strVal val="ppt_x"/>
                                          </p:val>
                                        </p:tav>
                                        <p:tav tm="100000">
                                          <p:val>
                                            <p:strVal val="ppt_x"/>
                                          </p:val>
                                        </p:tav>
                                      </p:tavLst>
                                    </p:anim>
                                    <p:anim calcmode="lin" valueType="num">
                                      <p:cBhvr additive="base">
                                        <p:cTn id="34" dur="500"/>
                                        <p:tgtEl>
                                          <p:spTgt spid="4098"/>
                                        </p:tgtEl>
                                        <p:attrNameLst>
                                          <p:attrName>ppt_y</p:attrName>
                                        </p:attrNameLst>
                                      </p:cBhvr>
                                      <p:tavLst>
                                        <p:tav tm="0">
                                          <p:val>
                                            <p:strVal val="ppt_y"/>
                                          </p:val>
                                        </p:tav>
                                        <p:tav tm="100000">
                                          <p:val>
                                            <p:strVal val="1+ppt_h/2"/>
                                          </p:val>
                                        </p:tav>
                                      </p:tavLst>
                                    </p:anim>
                                    <p:set>
                                      <p:cBhvr>
                                        <p:cTn id="35" dur="1" fill="hold">
                                          <p:stCondLst>
                                            <p:cond delay="499"/>
                                          </p:stCondLst>
                                        </p:cTn>
                                        <p:tgtEl>
                                          <p:spTgt spid="4098"/>
                                        </p:tgtEl>
                                        <p:attrNameLst>
                                          <p:attrName>style.visibility</p:attrName>
                                        </p:attrNameLst>
                                      </p:cBhvr>
                                      <p:to>
                                        <p:strVal val="hidden"/>
                                      </p:to>
                                    </p:set>
                                  </p:childTnLst>
                                </p:cTn>
                              </p:par>
                            </p:childTnLst>
                          </p:cTn>
                        </p:par>
                      </p:childTnLst>
                    </p:cTn>
                  </p:par>
                  <p:par>
                    <p:cTn id="36" fill="hold" nodeType="clickPar">
                      <p:stCondLst>
                        <p:cond delay="indefinite"/>
                      </p:stCondLst>
                      <p:childTnLst>
                        <p:par>
                          <p:cTn id="37" fill="hold" nodeType="withGroup">
                            <p:stCondLst>
                              <p:cond delay="0"/>
                            </p:stCondLst>
                            <p:childTnLst>
                              <p:par>
                                <p:cTn id="38" presetID="3" presetClass="entr" presetSubtype="10" fill="hold" nodeType="clickEffect">
                                  <p:stCondLst>
                                    <p:cond delay="0"/>
                                  </p:stCondLst>
                                  <p:childTnLst>
                                    <p:set>
                                      <p:cBhvr>
                                        <p:cTn id="39" dur="1" fill="hold">
                                          <p:stCondLst>
                                            <p:cond delay="0"/>
                                          </p:stCondLst>
                                        </p:cTn>
                                        <p:tgtEl>
                                          <p:spTgt spid="15363">
                                            <p:txEl>
                                              <p:pRg st="5" end="5"/>
                                            </p:txEl>
                                          </p:spTgt>
                                        </p:tgtEl>
                                        <p:attrNameLst>
                                          <p:attrName>style.visibility</p:attrName>
                                        </p:attrNameLst>
                                      </p:cBhvr>
                                      <p:to>
                                        <p:strVal val="visible"/>
                                      </p:to>
                                    </p:set>
                                    <p:animEffect transition="in" filter="blinds(horizontal)">
                                      <p:cBhvr>
                                        <p:cTn id="40" dur="500"/>
                                        <p:tgtEl>
                                          <p:spTgt spid="15363">
                                            <p:txEl>
                                              <p:pRg st="5" end="5"/>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nodeType="clickEffect">
                                  <p:stCondLst>
                                    <p:cond delay="0"/>
                                  </p:stCondLst>
                                  <p:childTnLst>
                                    <p:set>
                                      <p:cBhvr>
                                        <p:cTn id="44" dur="1" fill="hold">
                                          <p:stCondLst>
                                            <p:cond delay="0"/>
                                          </p:stCondLst>
                                        </p:cTn>
                                        <p:tgtEl>
                                          <p:spTgt spid="4099"/>
                                        </p:tgtEl>
                                        <p:attrNameLst>
                                          <p:attrName>style.visibility</p:attrName>
                                        </p:attrNameLst>
                                      </p:cBhvr>
                                      <p:to>
                                        <p:strVal val="visible"/>
                                      </p:to>
                                    </p:set>
                                    <p:animEffect transition="in" filter="fade">
                                      <p:cBhvr>
                                        <p:cTn id="45" dur="1000"/>
                                        <p:tgtEl>
                                          <p:spTgt spid="4099"/>
                                        </p:tgtEl>
                                      </p:cBhvr>
                                    </p:animEffect>
                                    <p:anim calcmode="lin" valueType="num">
                                      <p:cBhvr>
                                        <p:cTn id="46" dur="1000" fill="hold"/>
                                        <p:tgtEl>
                                          <p:spTgt spid="4099"/>
                                        </p:tgtEl>
                                        <p:attrNameLst>
                                          <p:attrName>ppt_x</p:attrName>
                                        </p:attrNameLst>
                                      </p:cBhvr>
                                      <p:tavLst>
                                        <p:tav tm="0">
                                          <p:val>
                                            <p:strVal val="#ppt_x"/>
                                          </p:val>
                                        </p:tav>
                                        <p:tav tm="100000">
                                          <p:val>
                                            <p:strVal val="#ppt_x"/>
                                          </p:val>
                                        </p:tav>
                                      </p:tavLst>
                                    </p:anim>
                                    <p:anim calcmode="lin" valueType="num">
                                      <p:cBhvr>
                                        <p:cTn id="47" dur="1000" fill="hold"/>
                                        <p:tgtEl>
                                          <p:spTgt spid="4099"/>
                                        </p:tgtEl>
                                        <p:attrNameLst>
                                          <p:attrName>ppt_y</p:attrName>
                                        </p:attrNameLst>
                                      </p:cBhvr>
                                      <p:tavLst>
                                        <p:tav tm="0">
                                          <p:val>
                                            <p:strVal val="#ppt_y+.1"/>
                                          </p:val>
                                        </p:tav>
                                        <p:tav tm="100000">
                                          <p:val>
                                            <p:strVal val="#ppt_y"/>
                                          </p:val>
                                        </p:tav>
                                      </p:tavLst>
                                    </p:anim>
                                  </p:childTnLst>
                                </p:cTn>
                              </p:par>
                              <p:par>
                                <p:cTn id="48" presetID="2" presetClass="exit" presetSubtype="4" fill="hold" nodeType="withEffect">
                                  <p:stCondLst>
                                    <p:cond delay="0"/>
                                  </p:stCondLst>
                                  <p:childTnLst>
                                    <p:anim calcmode="lin" valueType="num">
                                      <p:cBhvr additive="base">
                                        <p:cTn id="49" dur="500"/>
                                        <p:tgtEl>
                                          <p:spTgt spid="4099"/>
                                        </p:tgtEl>
                                        <p:attrNameLst>
                                          <p:attrName>ppt_x</p:attrName>
                                        </p:attrNameLst>
                                      </p:cBhvr>
                                      <p:tavLst>
                                        <p:tav tm="0">
                                          <p:val>
                                            <p:strVal val="ppt_x"/>
                                          </p:val>
                                        </p:tav>
                                        <p:tav tm="100000">
                                          <p:val>
                                            <p:strVal val="ppt_x"/>
                                          </p:val>
                                        </p:tav>
                                      </p:tavLst>
                                    </p:anim>
                                    <p:anim calcmode="lin" valueType="num">
                                      <p:cBhvr additive="base">
                                        <p:cTn id="50" dur="500"/>
                                        <p:tgtEl>
                                          <p:spTgt spid="4099"/>
                                        </p:tgtEl>
                                        <p:attrNameLst>
                                          <p:attrName>ppt_y</p:attrName>
                                        </p:attrNameLst>
                                      </p:cBhvr>
                                      <p:tavLst>
                                        <p:tav tm="0">
                                          <p:val>
                                            <p:strVal val="ppt_y"/>
                                          </p:val>
                                        </p:tav>
                                        <p:tav tm="100000">
                                          <p:val>
                                            <p:strVal val="1+ppt_h/2"/>
                                          </p:val>
                                        </p:tav>
                                      </p:tavLst>
                                    </p:anim>
                                    <p:set>
                                      <p:cBhvr>
                                        <p:cTn id="51" dur="1" fill="hold">
                                          <p:stCondLst>
                                            <p:cond delay="499"/>
                                          </p:stCondLst>
                                        </p:cTn>
                                        <p:tgtEl>
                                          <p:spTgt spid="4099"/>
                                        </p:tgtEl>
                                        <p:attrNameLst>
                                          <p:attrName>style.visibility</p:attrName>
                                        </p:attrNameLst>
                                      </p:cBhvr>
                                      <p:to>
                                        <p:strVal val="hidden"/>
                                      </p:to>
                                    </p:set>
                                  </p:childTnLst>
                                </p:cTn>
                              </p:par>
                            </p:childTnLst>
                          </p:cTn>
                        </p:par>
                      </p:childTnLst>
                    </p:cTn>
                  </p:par>
                  <p:par>
                    <p:cTn id="52" fill="hold" nodeType="clickPar">
                      <p:stCondLst>
                        <p:cond delay="indefinite"/>
                      </p:stCondLst>
                      <p:childTnLst>
                        <p:par>
                          <p:cTn id="53" fill="hold" nodeType="withGroup">
                            <p:stCondLst>
                              <p:cond delay="0"/>
                            </p:stCondLst>
                            <p:childTnLst>
                              <p:par>
                                <p:cTn id="54" presetID="3" presetClass="entr" presetSubtype="10" fill="hold" nodeType="clickEffect">
                                  <p:stCondLst>
                                    <p:cond delay="0"/>
                                  </p:stCondLst>
                                  <p:childTnLst>
                                    <p:set>
                                      <p:cBhvr>
                                        <p:cTn id="55" dur="1" fill="hold">
                                          <p:stCondLst>
                                            <p:cond delay="0"/>
                                          </p:stCondLst>
                                        </p:cTn>
                                        <p:tgtEl>
                                          <p:spTgt spid="15363">
                                            <p:txEl>
                                              <p:pRg st="6" end="6"/>
                                            </p:txEl>
                                          </p:spTgt>
                                        </p:tgtEl>
                                        <p:attrNameLst>
                                          <p:attrName>style.visibility</p:attrName>
                                        </p:attrNameLst>
                                      </p:cBhvr>
                                      <p:to>
                                        <p:strVal val="visible"/>
                                      </p:to>
                                    </p:set>
                                    <p:animEffect transition="in" filter="blinds(horizontal)">
                                      <p:cBhvr>
                                        <p:cTn id="56" dur="500"/>
                                        <p:tgtEl>
                                          <p:spTgt spid="15363">
                                            <p:txEl>
                                              <p:pRg st="6" end="6"/>
                                            </p:txEl>
                                          </p:spTgt>
                                        </p:tgtEl>
                                      </p:cBhvr>
                                    </p:animEffect>
                                  </p:childTnLst>
                                </p:cTn>
                              </p:par>
                            </p:childTnLst>
                          </p:cTn>
                        </p:par>
                      </p:childTnLst>
                    </p:cTn>
                  </p:par>
                  <p:par>
                    <p:cTn id="57" fill="hold" nodeType="clickPar">
                      <p:stCondLst>
                        <p:cond delay="indefinite"/>
                      </p:stCondLst>
                      <p:childTnLst>
                        <p:par>
                          <p:cTn id="58" fill="hold" nodeType="withGroup">
                            <p:stCondLst>
                              <p:cond delay="0"/>
                            </p:stCondLst>
                            <p:childTnLst>
                              <p:par>
                                <p:cTn id="59" presetID="3" presetClass="entr" presetSubtype="10" fill="hold" nodeType="clickEffect">
                                  <p:stCondLst>
                                    <p:cond delay="0"/>
                                  </p:stCondLst>
                                  <p:childTnLst>
                                    <p:set>
                                      <p:cBhvr>
                                        <p:cTn id="60" dur="1" fill="hold">
                                          <p:stCondLst>
                                            <p:cond delay="0"/>
                                          </p:stCondLst>
                                        </p:cTn>
                                        <p:tgtEl>
                                          <p:spTgt spid="15363">
                                            <p:txEl>
                                              <p:pRg st="7" end="7"/>
                                            </p:txEl>
                                          </p:spTgt>
                                        </p:tgtEl>
                                        <p:attrNameLst>
                                          <p:attrName>style.visibility</p:attrName>
                                        </p:attrNameLst>
                                      </p:cBhvr>
                                      <p:to>
                                        <p:strVal val="visible"/>
                                      </p:to>
                                    </p:set>
                                    <p:animEffect transition="in" filter="blinds(horizontal)">
                                      <p:cBhvr>
                                        <p:cTn id="61" dur="500"/>
                                        <p:tgtEl>
                                          <p:spTgt spid="1536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3"/>
          <p:cNvSpPr>
            <a:spLocks noGrp="1" noChangeArrowheads="1"/>
          </p:cNvSpPr>
          <p:nvPr>
            <p:ph idx="1"/>
          </p:nvPr>
        </p:nvSpPr>
        <p:spPr/>
        <p:txBody>
          <a:bodyPr/>
          <a:lstStyle/>
          <a:p>
            <a:pPr eaLnBrk="1" hangingPunct="1"/>
            <a:r>
              <a:rPr lang="zh-CN" altLang="en-US" sz="2400" dirty="0" smtClean="0"/>
              <a:t>5.2.1  分析企业产品销售实例</a:t>
            </a:r>
          </a:p>
          <a:p>
            <a:pPr eaLnBrk="1" hangingPunct="1"/>
            <a:r>
              <a:rPr lang="zh-CN" altLang="en-US" sz="2400" dirty="0" smtClean="0"/>
              <a:t>5.2.2  操作步骤</a:t>
            </a:r>
          </a:p>
          <a:p>
            <a:pPr eaLnBrk="1" hangingPunct="1"/>
            <a:r>
              <a:rPr lang="zh-CN" altLang="en-US" sz="2400" dirty="0" smtClean="0"/>
              <a:t>5.2.3  主要知识点</a:t>
            </a:r>
            <a:r>
              <a:rPr lang="zh-CN" altLang="en-US" dirty="0" smtClean="0"/>
              <a:t>  </a:t>
            </a:r>
          </a:p>
          <a:p>
            <a:pPr eaLnBrk="1" hangingPunct="1"/>
            <a:endParaRPr lang="zh-CN" altLang="en-US" sz="2400" dirty="0" smtClean="0"/>
          </a:p>
        </p:txBody>
      </p:sp>
      <p:sp>
        <p:nvSpPr>
          <p:cNvPr id="14338" name="Rectangle 2"/>
          <p:cNvSpPr>
            <a:spLocks noGrp="1" noChangeArrowheads="1"/>
          </p:cNvSpPr>
          <p:nvPr>
            <p:ph type="title"/>
          </p:nvPr>
        </p:nvSpPr>
        <p:spPr/>
        <p:txBody>
          <a:bodyPr>
            <a:normAutofit fontScale="90000"/>
          </a:bodyPr>
          <a:lstStyle/>
          <a:p>
            <a:pPr eaLnBrk="1" fontAlgn="auto" hangingPunct="1">
              <a:spcAft>
                <a:spcPts val="0"/>
              </a:spcAft>
              <a:defRPr/>
            </a:pPr>
            <a:r>
              <a:rPr lang="zh-CN" altLang="en-US" dirty="0" smtClean="0"/>
              <a:t>5.2   利用Excel分析企业产品销售</a:t>
            </a:r>
            <a:br>
              <a:rPr lang="zh-CN" altLang="en-US" dirty="0" smtClean="0"/>
            </a:br>
            <a:endParaRPr lang="zh-CN" altLang="en-US" dirty="0" smtClean="0"/>
          </a:p>
        </p:txBody>
      </p:sp>
      <p:sp>
        <p:nvSpPr>
          <p:cNvPr id="26628"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fld id="{8E289E89-E1DA-4C7E-A614-60B8035416B3}" type="datetime1">
              <a:rPr lang="zh-CN" altLang="en-US"/>
              <a:pPr eaLnBrk="1" hangingPunct="1"/>
              <a:t>2014-11-17</a:t>
            </a:fld>
            <a:endParaRPr lang="en-US" altLang="zh-CN"/>
          </a:p>
        </p:txBody>
      </p:sp>
      <p:sp>
        <p:nvSpPr>
          <p:cNvPr id="26629" name="页脚占位符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a:t>制作人：王惠斌    孟晓峰                                            办公中的数据处理</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6387">
                                            <p:txEl>
                                              <p:pRg st="0" end="0"/>
                                            </p:txEl>
                                          </p:spTgt>
                                        </p:tgtEl>
                                        <p:attrNameLst>
                                          <p:attrName>style.visibility</p:attrName>
                                        </p:attrNameLst>
                                      </p:cBhvr>
                                      <p:to>
                                        <p:strVal val="visible"/>
                                      </p:to>
                                    </p:set>
                                    <p:animEffect transition="in" filter="blinds(horizontal)">
                                      <p:cBhvr>
                                        <p:cTn id="7" dur="500"/>
                                        <p:tgtEl>
                                          <p:spTgt spid="1638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6387">
                                            <p:txEl>
                                              <p:pRg st="1" end="1"/>
                                            </p:txEl>
                                          </p:spTgt>
                                        </p:tgtEl>
                                        <p:attrNameLst>
                                          <p:attrName>style.visibility</p:attrName>
                                        </p:attrNameLst>
                                      </p:cBhvr>
                                      <p:to>
                                        <p:strVal val="visible"/>
                                      </p:to>
                                    </p:set>
                                    <p:animEffect transition="in" filter="blinds(horizontal)">
                                      <p:cBhvr>
                                        <p:cTn id="12" dur="500"/>
                                        <p:tgtEl>
                                          <p:spTgt spid="16387">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6387">
                                            <p:txEl>
                                              <p:pRg st="2" end="2"/>
                                            </p:txEl>
                                          </p:spTgt>
                                        </p:tgtEl>
                                        <p:attrNameLst>
                                          <p:attrName>style.visibility</p:attrName>
                                        </p:attrNameLst>
                                      </p:cBhvr>
                                      <p:to>
                                        <p:strVal val="visible"/>
                                      </p:to>
                                    </p:set>
                                    <p:animEffect transition="in" filter="blinds(horizontal)">
                                      <p:cBhvr>
                                        <p:cTn id="17" dur="500"/>
                                        <p:tgtEl>
                                          <p:spTgt spid="1638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3"/>
          <p:cNvSpPr>
            <a:spLocks noGrp="1" noChangeArrowheads="1"/>
          </p:cNvSpPr>
          <p:nvPr>
            <p:ph idx="1"/>
          </p:nvPr>
        </p:nvSpPr>
        <p:spPr>
          <a:xfrm>
            <a:off x="395288" y="1628775"/>
            <a:ext cx="8229600" cy="4411663"/>
          </a:xfrm>
        </p:spPr>
        <p:txBody>
          <a:bodyPr/>
          <a:lstStyle/>
          <a:p>
            <a:pPr eaLnBrk="1" hangingPunct="1"/>
            <a:r>
              <a:rPr lang="zh-CN" altLang="en-US" sz="2800" dirty="0" smtClean="0"/>
              <a:t>实例内容</a:t>
            </a:r>
          </a:p>
          <a:p>
            <a:pPr lvl="1" eaLnBrk="1" hangingPunct="1">
              <a:buFont typeface="Wingdings" pitchFamily="2" charset="2"/>
              <a:buChar char="Ø"/>
            </a:pPr>
            <a:r>
              <a:rPr lang="zh-CN" altLang="en-US" sz="2400" dirty="0" smtClean="0">
                <a:sym typeface="Arial" charset="0"/>
              </a:rPr>
              <a:t>（1）制作企业产品销售统计表。该表中包含产品销售的基础数据</a:t>
            </a:r>
          </a:p>
          <a:p>
            <a:pPr lvl="1" eaLnBrk="1" hangingPunct="1">
              <a:buFont typeface="Wingdings" pitchFamily="2" charset="2"/>
              <a:buChar char="Ø"/>
            </a:pPr>
            <a:r>
              <a:rPr lang="zh-CN" altLang="en-US" sz="2400" dirty="0" smtClean="0"/>
              <a:t>（2）利用分类汇总功能对销售数据进行分析</a:t>
            </a:r>
          </a:p>
          <a:p>
            <a:pPr lvl="1" eaLnBrk="1" hangingPunct="1">
              <a:buFont typeface="Wingdings" pitchFamily="2" charset="2"/>
              <a:buChar char="Ø"/>
            </a:pPr>
            <a:r>
              <a:rPr lang="zh-CN" altLang="en-US" sz="2400" dirty="0" smtClean="0"/>
              <a:t>（3）利用函数得到不同的销售员销售汇总情况</a:t>
            </a:r>
          </a:p>
          <a:p>
            <a:pPr lvl="1" eaLnBrk="1" hangingPunct="1">
              <a:buFont typeface="Wingdings" pitchFamily="2" charset="2"/>
              <a:buChar char="Ø"/>
            </a:pPr>
            <a:r>
              <a:rPr lang="zh-CN" altLang="en-US" sz="2400" dirty="0" smtClean="0"/>
              <a:t>（4）建立数据透视表</a:t>
            </a:r>
          </a:p>
        </p:txBody>
      </p:sp>
      <p:sp>
        <p:nvSpPr>
          <p:cNvPr id="17410" name="Rectangle 2"/>
          <p:cNvSpPr>
            <a:spLocks noGrp="1" noChangeArrowheads="1"/>
          </p:cNvSpPr>
          <p:nvPr>
            <p:ph type="title"/>
          </p:nvPr>
        </p:nvSpPr>
        <p:spPr/>
        <p:txBody>
          <a:bodyPr>
            <a:normAutofit fontScale="90000"/>
          </a:bodyPr>
          <a:lstStyle/>
          <a:p>
            <a:pPr eaLnBrk="1" fontAlgn="auto" hangingPunct="1">
              <a:spcAft>
                <a:spcPts val="0"/>
              </a:spcAft>
              <a:defRPr/>
            </a:pPr>
            <a:r>
              <a:rPr lang="zh-CN" altLang="en-US" sz="3500" dirty="0" smtClean="0"/>
              <a:t/>
            </a:r>
            <a:br>
              <a:rPr lang="zh-CN" altLang="en-US" sz="3500" dirty="0" smtClean="0"/>
            </a:br>
            <a:r>
              <a:rPr lang="zh-CN" altLang="en-US" sz="3500" dirty="0" smtClean="0"/>
              <a:t>5.2.1  分析企业产品销售实例</a:t>
            </a:r>
          </a:p>
        </p:txBody>
      </p:sp>
      <p:sp>
        <p:nvSpPr>
          <p:cNvPr id="27652"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fld id="{706D7824-8756-4F04-92FC-35A121392158}" type="datetime1">
              <a:rPr lang="zh-CN" altLang="en-US"/>
              <a:pPr eaLnBrk="1" hangingPunct="1"/>
              <a:t>2014-11-17</a:t>
            </a:fld>
            <a:endParaRPr lang="en-US" altLang="zh-CN"/>
          </a:p>
        </p:txBody>
      </p:sp>
      <p:sp>
        <p:nvSpPr>
          <p:cNvPr id="27653" name="页脚占位符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a:t>制作人：王惠斌    孟晓峰                                            办公中的数据处理</a:t>
            </a:r>
            <a:endParaRPr lang="en-US" altLang="zh-CN"/>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47988" y="764704"/>
            <a:ext cx="6452337" cy="5184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7429" y="1268760"/>
            <a:ext cx="6380078" cy="52912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07429" y="1897964"/>
            <a:ext cx="7701660" cy="61499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5"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47963" y="2592388"/>
            <a:ext cx="8585222" cy="39675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6"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47988" y="3081116"/>
            <a:ext cx="9905938" cy="45963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7"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481263" y="2682874"/>
            <a:ext cx="11600506" cy="417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animEffect transition="in" filter="blinds(horizontal)">
                                      <p:cBhvr>
                                        <p:cTn id="7" dur="500"/>
                                        <p:tgtEl>
                                          <p:spTgt spid="1741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7411">
                                            <p:txEl>
                                              <p:pRg st="1" end="1"/>
                                            </p:txEl>
                                          </p:spTgt>
                                        </p:tgtEl>
                                        <p:attrNameLst>
                                          <p:attrName>style.visibility</p:attrName>
                                        </p:attrNameLst>
                                      </p:cBhvr>
                                      <p:to>
                                        <p:strVal val="visible"/>
                                      </p:to>
                                    </p:set>
                                    <p:animEffect transition="in" filter="blinds(horizontal)">
                                      <p:cBhvr>
                                        <p:cTn id="12" dur="500"/>
                                        <p:tgtEl>
                                          <p:spTgt spid="1741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repeatCount="indefinite" fill="remove" nodeType="clickEffect">
                                  <p:stCondLst>
                                    <p:cond delay="0"/>
                                  </p:stCondLst>
                                  <p:endCondLst>
                                    <p:cond evt="onNext" delay="0">
                                      <p:tgtEl>
                                        <p:sldTgt/>
                                      </p:tgtEl>
                                    </p:cond>
                                  </p:endCondLst>
                                  <p:childTnLst>
                                    <p:set>
                                      <p:cBhvr>
                                        <p:cTn id="16" dur="1" fill="hold">
                                          <p:stCondLst>
                                            <p:cond delay="0"/>
                                          </p:stCondLst>
                                        </p:cTn>
                                        <p:tgtEl>
                                          <p:spTgt spid="5122"/>
                                        </p:tgtEl>
                                        <p:attrNameLst>
                                          <p:attrName>style.visibility</p:attrName>
                                        </p:attrNameLst>
                                      </p:cBhvr>
                                      <p:to>
                                        <p:strVal val="visible"/>
                                      </p:to>
                                    </p:set>
                                    <p:animEffect transition="in" filter="fade">
                                      <p:cBhvr>
                                        <p:cTn id="17" dur="1000"/>
                                        <p:tgtEl>
                                          <p:spTgt spid="5122"/>
                                        </p:tgtEl>
                                      </p:cBhvr>
                                    </p:animEffect>
                                    <p:anim calcmode="lin" valueType="num">
                                      <p:cBhvr>
                                        <p:cTn id="18" dur="1000" fill="hold"/>
                                        <p:tgtEl>
                                          <p:spTgt spid="5122"/>
                                        </p:tgtEl>
                                        <p:attrNameLst>
                                          <p:attrName>ppt_x</p:attrName>
                                        </p:attrNameLst>
                                      </p:cBhvr>
                                      <p:tavLst>
                                        <p:tav tm="0">
                                          <p:val>
                                            <p:strVal val="#ppt_x"/>
                                          </p:val>
                                        </p:tav>
                                        <p:tav tm="100000">
                                          <p:val>
                                            <p:strVal val="#ppt_x"/>
                                          </p:val>
                                        </p:tav>
                                      </p:tavLst>
                                    </p:anim>
                                    <p:anim calcmode="lin" valueType="num">
                                      <p:cBhvr>
                                        <p:cTn id="19" dur="1000" fill="hold"/>
                                        <p:tgtEl>
                                          <p:spTgt spid="5122"/>
                                        </p:tgtEl>
                                        <p:attrNameLst>
                                          <p:attrName>ppt_y</p:attrName>
                                        </p:attrNameLst>
                                      </p:cBhvr>
                                      <p:tavLst>
                                        <p:tav tm="0">
                                          <p:val>
                                            <p:strVal val="#ppt_y+.1"/>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2" presetClass="exit" presetSubtype="4" fill="hold" nodeType="clickEffect">
                                  <p:stCondLst>
                                    <p:cond delay="0"/>
                                  </p:stCondLst>
                                  <p:childTnLst>
                                    <p:anim calcmode="lin" valueType="num">
                                      <p:cBhvr additive="base">
                                        <p:cTn id="23" dur="500"/>
                                        <p:tgtEl>
                                          <p:spTgt spid="5122"/>
                                        </p:tgtEl>
                                        <p:attrNameLst>
                                          <p:attrName>ppt_x</p:attrName>
                                        </p:attrNameLst>
                                      </p:cBhvr>
                                      <p:tavLst>
                                        <p:tav tm="0">
                                          <p:val>
                                            <p:strVal val="ppt_x"/>
                                          </p:val>
                                        </p:tav>
                                        <p:tav tm="100000">
                                          <p:val>
                                            <p:strVal val="ppt_x"/>
                                          </p:val>
                                        </p:tav>
                                      </p:tavLst>
                                    </p:anim>
                                    <p:anim calcmode="lin" valueType="num">
                                      <p:cBhvr additive="base">
                                        <p:cTn id="24" dur="500"/>
                                        <p:tgtEl>
                                          <p:spTgt spid="5122"/>
                                        </p:tgtEl>
                                        <p:attrNameLst>
                                          <p:attrName>ppt_y</p:attrName>
                                        </p:attrNameLst>
                                      </p:cBhvr>
                                      <p:tavLst>
                                        <p:tav tm="0">
                                          <p:val>
                                            <p:strVal val="ppt_y"/>
                                          </p:val>
                                        </p:tav>
                                        <p:tav tm="100000">
                                          <p:val>
                                            <p:strVal val="1+ppt_h/2"/>
                                          </p:val>
                                        </p:tav>
                                      </p:tavLst>
                                    </p:anim>
                                    <p:set>
                                      <p:cBhvr>
                                        <p:cTn id="25" dur="1" fill="hold">
                                          <p:stCondLst>
                                            <p:cond delay="499"/>
                                          </p:stCondLst>
                                        </p:cTn>
                                        <p:tgtEl>
                                          <p:spTgt spid="5122"/>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nodeType="clickEffect">
                                  <p:stCondLst>
                                    <p:cond delay="0"/>
                                  </p:stCondLst>
                                  <p:childTnLst>
                                    <p:set>
                                      <p:cBhvr>
                                        <p:cTn id="29" dur="1" fill="hold">
                                          <p:stCondLst>
                                            <p:cond delay="0"/>
                                          </p:stCondLst>
                                        </p:cTn>
                                        <p:tgtEl>
                                          <p:spTgt spid="17411">
                                            <p:txEl>
                                              <p:pRg st="2" end="2"/>
                                            </p:txEl>
                                          </p:spTgt>
                                        </p:tgtEl>
                                        <p:attrNameLst>
                                          <p:attrName>style.visibility</p:attrName>
                                        </p:attrNameLst>
                                      </p:cBhvr>
                                      <p:to>
                                        <p:strVal val="visible"/>
                                      </p:to>
                                    </p:set>
                                    <p:animEffect transition="in" filter="blinds(horizontal)">
                                      <p:cBhvr>
                                        <p:cTn id="30" dur="500"/>
                                        <p:tgtEl>
                                          <p:spTgt spid="17411">
                                            <p:txEl>
                                              <p:pRg st="2" end="2"/>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42" presetClass="entr" presetSubtype="0" repeatCount="indefinite" fill="hold" nodeType="clickEffect">
                                  <p:stCondLst>
                                    <p:cond delay="0"/>
                                  </p:stCondLst>
                                  <p:endCondLst>
                                    <p:cond evt="onNext" delay="0">
                                      <p:tgtEl>
                                        <p:sldTgt/>
                                      </p:tgtEl>
                                    </p:cond>
                                  </p:endCondLst>
                                  <p:childTnLst>
                                    <p:set>
                                      <p:cBhvr>
                                        <p:cTn id="34" dur="1" fill="hold">
                                          <p:stCondLst>
                                            <p:cond delay="0"/>
                                          </p:stCondLst>
                                        </p:cTn>
                                        <p:tgtEl>
                                          <p:spTgt spid="5123"/>
                                        </p:tgtEl>
                                        <p:attrNameLst>
                                          <p:attrName>style.visibility</p:attrName>
                                        </p:attrNameLst>
                                      </p:cBhvr>
                                      <p:to>
                                        <p:strVal val="visible"/>
                                      </p:to>
                                    </p:set>
                                    <p:animEffect transition="in" filter="fade">
                                      <p:cBhvr>
                                        <p:cTn id="35" dur="1000"/>
                                        <p:tgtEl>
                                          <p:spTgt spid="5123"/>
                                        </p:tgtEl>
                                      </p:cBhvr>
                                    </p:animEffect>
                                    <p:anim calcmode="lin" valueType="num">
                                      <p:cBhvr>
                                        <p:cTn id="36" dur="1000" fill="hold"/>
                                        <p:tgtEl>
                                          <p:spTgt spid="5123"/>
                                        </p:tgtEl>
                                        <p:attrNameLst>
                                          <p:attrName>ppt_x</p:attrName>
                                        </p:attrNameLst>
                                      </p:cBhvr>
                                      <p:tavLst>
                                        <p:tav tm="0">
                                          <p:val>
                                            <p:strVal val="#ppt_x"/>
                                          </p:val>
                                        </p:tav>
                                        <p:tav tm="100000">
                                          <p:val>
                                            <p:strVal val="#ppt_x"/>
                                          </p:val>
                                        </p:tav>
                                      </p:tavLst>
                                    </p:anim>
                                    <p:anim calcmode="lin" valueType="num">
                                      <p:cBhvr>
                                        <p:cTn id="37" dur="1000" fill="hold"/>
                                        <p:tgtEl>
                                          <p:spTgt spid="5123"/>
                                        </p:tgtEl>
                                        <p:attrNameLst>
                                          <p:attrName>ppt_y</p:attrName>
                                        </p:attrNameLst>
                                      </p:cBhvr>
                                      <p:tavLst>
                                        <p:tav tm="0">
                                          <p:val>
                                            <p:strVal val="#ppt_y+.1"/>
                                          </p:val>
                                        </p:tav>
                                        <p:tav tm="100000">
                                          <p:val>
                                            <p:strVal val="#ppt_y"/>
                                          </p:val>
                                        </p:tav>
                                      </p:tavLst>
                                    </p:anim>
                                  </p:childTnLst>
                                </p:cTn>
                              </p:par>
                              <p:par>
                                <p:cTn id="38" presetID="2" presetClass="exit" presetSubtype="4" fill="hold" nodeType="withEffect">
                                  <p:stCondLst>
                                    <p:cond delay="0"/>
                                  </p:stCondLst>
                                  <p:childTnLst>
                                    <p:anim calcmode="lin" valueType="num">
                                      <p:cBhvr additive="base">
                                        <p:cTn id="39" dur="500"/>
                                        <p:tgtEl>
                                          <p:spTgt spid="5123"/>
                                        </p:tgtEl>
                                        <p:attrNameLst>
                                          <p:attrName>ppt_x</p:attrName>
                                        </p:attrNameLst>
                                      </p:cBhvr>
                                      <p:tavLst>
                                        <p:tav tm="0">
                                          <p:val>
                                            <p:strVal val="ppt_x"/>
                                          </p:val>
                                        </p:tav>
                                        <p:tav tm="100000">
                                          <p:val>
                                            <p:strVal val="ppt_x"/>
                                          </p:val>
                                        </p:tav>
                                      </p:tavLst>
                                    </p:anim>
                                    <p:anim calcmode="lin" valueType="num">
                                      <p:cBhvr additive="base">
                                        <p:cTn id="40" dur="500"/>
                                        <p:tgtEl>
                                          <p:spTgt spid="5123"/>
                                        </p:tgtEl>
                                        <p:attrNameLst>
                                          <p:attrName>ppt_y</p:attrName>
                                        </p:attrNameLst>
                                      </p:cBhvr>
                                      <p:tavLst>
                                        <p:tav tm="0">
                                          <p:val>
                                            <p:strVal val="ppt_y"/>
                                          </p:val>
                                        </p:tav>
                                        <p:tav tm="100000">
                                          <p:val>
                                            <p:strVal val="1+ppt_h/2"/>
                                          </p:val>
                                        </p:tav>
                                      </p:tavLst>
                                    </p:anim>
                                    <p:set>
                                      <p:cBhvr>
                                        <p:cTn id="41" dur="1" fill="hold">
                                          <p:stCondLst>
                                            <p:cond delay="499"/>
                                          </p:stCondLst>
                                        </p:cTn>
                                        <p:tgtEl>
                                          <p:spTgt spid="5123"/>
                                        </p:tgtEl>
                                        <p:attrNameLst>
                                          <p:attrName>style.visibility</p:attrName>
                                        </p:attrNameLst>
                                      </p:cBhvr>
                                      <p:to>
                                        <p:strVal val="hidden"/>
                                      </p:to>
                                    </p:set>
                                  </p:childTnLst>
                                </p:cTn>
                              </p:par>
                            </p:childTnLst>
                          </p:cTn>
                        </p:par>
                      </p:childTnLst>
                    </p:cTn>
                  </p:par>
                  <p:par>
                    <p:cTn id="42" fill="hold">
                      <p:stCondLst>
                        <p:cond delay="indefinite"/>
                      </p:stCondLst>
                      <p:childTnLst>
                        <p:par>
                          <p:cTn id="43" fill="hold">
                            <p:stCondLst>
                              <p:cond delay="0"/>
                            </p:stCondLst>
                            <p:childTnLst>
                              <p:par>
                                <p:cTn id="44" presetID="42" presetClass="entr" presetSubtype="0" repeatCount="indefinite" fill="hold" nodeType="clickEffect">
                                  <p:stCondLst>
                                    <p:cond delay="0"/>
                                  </p:stCondLst>
                                  <p:endCondLst>
                                    <p:cond evt="onNext" delay="0">
                                      <p:tgtEl>
                                        <p:sldTgt/>
                                      </p:tgtEl>
                                    </p:cond>
                                  </p:endCondLst>
                                  <p:childTnLst>
                                    <p:set>
                                      <p:cBhvr>
                                        <p:cTn id="45" dur="1" fill="hold">
                                          <p:stCondLst>
                                            <p:cond delay="0"/>
                                          </p:stCondLst>
                                        </p:cTn>
                                        <p:tgtEl>
                                          <p:spTgt spid="5124"/>
                                        </p:tgtEl>
                                        <p:attrNameLst>
                                          <p:attrName>style.visibility</p:attrName>
                                        </p:attrNameLst>
                                      </p:cBhvr>
                                      <p:to>
                                        <p:strVal val="visible"/>
                                      </p:to>
                                    </p:set>
                                    <p:animEffect transition="in" filter="fade">
                                      <p:cBhvr>
                                        <p:cTn id="46" dur="1000"/>
                                        <p:tgtEl>
                                          <p:spTgt spid="5124"/>
                                        </p:tgtEl>
                                      </p:cBhvr>
                                    </p:animEffect>
                                    <p:anim calcmode="lin" valueType="num">
                                      <p:cBhvr>
                                        <p:cTn id="47" dur="1000" fill="hold"/>
                                        <p:tgtEl>
                                          <p:spTgt spid="5124"/>
                                        </p:tgtEl>
                                        <p:attrNameLst>
                                          <p:attrName>ppt_x</p:attrName>
                                        </p:attrNameLst>
                                      </p:cBhvr>
                                      <p:tavLst>
                                        <p:tav tm="0">
                                          <p:val>
                                            <p:strVal val="#ppt_x"/>
                                          </p:val>
                                        </p:tav>
                                        <p:tav tm="100000">
                                          <p:val>
                                            <p:strVal val="#ppt_x"/>
                                          </p:val>
                                        </p:tav>
                                      </p:tavLst>
                                    </p:anim>
                                    <p:anim calcmode="lin" valueType="num">
                                      <p:cBhvr>
                                        <p:cTn id="48" dur="1000" fill="hold"/>
                                        <p:tgtEl>
                                          <p:spTgt spid="5124"/>
                                        </p:tgtEl>
                                        <p:attrNameLst>
                                          <p:attrName>ppt_y</p:attrName>
                                        </p:attrNameLst>
                                      </p:cBhvr>
                                      <p:tavLst>
                                        <p:tav tm="0">
                                          <p:val>
                                            <p:strVal val="#ppt_y+.1"/>
                                          </p:val>
                                        </p:tav>
                                        <p:tav tm="100000">
                                          <p:val>
                                            <p:strVal val="#ppt_y"/>
                                          </p:val>
                                        </p:tav>
                                      </p:tavLst>
                                    </p:anim>
                                  </p:childTnLst>
                                </p:cTn>
                              </p:par>
                              <p:par>
                                <p:cTn id="49" presetID="2" presetClass="exit" presetSubtype="4" fill="hold" nodeType="withEffect">
                                  <p:stCondLst>
                                    <p:cond delay="0"/>
                                  </p:stCondLst>
                                  <p:childTnLst>
                                    <p:anim calcmode="lin" valueType="num">
                                      <p:cBhvr additive="base">
                                        <p:cTn id="50" dur="500"/>
                                        <p:tgtEl>
                                          <p:spTgt spid="5124"/>
                                        </p:tgtEl>
                                        <p:attrNameLst>
                                          <p:attrName>ppt_x</p:attrName>
                                        </p:attrNameLst>
                                      </p:cBhvr>
                                      <p:tavLst>
                                        <p:tav tm="0">
                                          <p:val>
                                            <p:strVal val="ppt_x"/>
                                          </p:val>
                                        </p:tav>
                                        <p:tav tm="100000">
                                          <p:val>
                                            <p:strVal val="ppt_x"/>
                                          </p:val>
                                        </p:tav>
                                      </p:tavLst>
                                    </p:anim>
                                    <p:anim calcmode="lin" valueType="num">
                                      <p:cBhvr additive="base">
                                        <p:cTn id="51" dur="500"/>
                                        <p:tgtEl>
                                          <p:spTgt spid="5124"/>
                                        </p:tgtEl>
                                        <p:attrNameLst>
                                          <p:attrName>ppt_y</p:attrName>
                                        </p:attrNameLst>
                                      </p:cBhvr>
                                      <p:tavLst>
                                        <p:tav tm="0">
                                          <p:val>
                                            <p:strVal val="ppt_y"/>
                                          </p:val>
                                        </p:tav>
                                        <p:tav tm="100000">
                                          <p:val>
                                            <p:strVal val="1+ppt_h/2"/>
                                          </p:val>
                                        </p:tav>
                                      </p:tavLst>
                                    </p:anim>
                                    <p:set>
                                      <p:cBhvr>
                                        <p:cTn id="52" dur="1" fill="hold">
                                          <p:stCondLst>
                                            <p:cond delay="499"/>
                                          </p:stCondLst>
                                        </p:cTn>
                                        <p:tgtEl>
                                          <p:spTgt spid="5124"/>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nodeType="clickEffect">
                                  <p:stCondLst>
                                    <p:cond delay="0"/>
                                  </p:stCondLst>
                                  <p:childTnLst>
                                    <p:set>
                                      <p:cBhvr>
                                        <p:cTn id="56" dur="1" fill="hold">
                                          <p:stCondLst>
                                            <p:cond delay="0"/>
                                          </p:stCondLst>
                                        </p:cTn>
                                        <p:tgtEl>
                                          <p:spTgt spid="17411">
                                            <p:txEl>
                                              <p:pRg st="3" end="3"/>
                                            </p:txEl>
                                          </p:spTgt>
                                        </p:tgtEl>
                                        <p:attrNameLst>
                                          <p:attrName>style.visibility</p:attrName>
                                        </p:attrNameLst>
                                      </p:cBhvr>
                                      <p:to>
                                        <p:strVal val="visible"/>
                                      </p:to>
                                    </p:set>
                                    <p:animEffect transition="in" filter="blinds(horizontal)">
                                      <p:cBhvr>
                                        <p:cTn id="57" dur="500"/>
                                        <p:tgtEl>
                                          <p:spTgt spid="17411">
                                            <p:txEl>
                                              <p:pRg st="3" end="3"/>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42" presetClass="entr" presetSubtype="0" repeatCount="indefinite" fill="hold" nodeType="clickEffect">
                                  <p:stCondLst>
                                    <p:cond delay="0"/>
                                  </p:stCondLst>
                                  <p:endCondLst>
                                    <p:cond evt="onNext" delay="0">
                                      <p:tgtEl>
                                        <p:sldTgt/>
                                      </p:tgtEl>
                                    </p:cond>
                                  </p:endCondLst>
                                  <p:childTnLst>
                                    <p:set>
                                      <p:cBhvr>
                                        <p:cTn id="61" dur="1" fill="hold">
                                          <p:stCondLst>
                                            <p:cond delay="0"/>
                                          </p:stCondLst>
                                        </p:cTn>
                                        <p:tgtEl>
                                          <p:spTgt spid="5125"/>
                                        </p:tgtEl>
                                        <p:attrNameLst>
                                          <p:attrName>style.visibility</p:attrName>
                                        </p:attrNameLst>
                                      </p:cBhvr>
                                      <p:to>
                                        <p:strVal val="visible"/>
                                      </p:to>
                                    </p:set>
                                    <p:animEffect transition="in" filter="fade">
                                      <p:cBhvr>
                                        <p:cTn id="62" dur="1000"/>
                                        <p:tgtEl>
                                          <p:spTgt spid="5125"/>
                                        </p:tgtEl>
                                      </p:cBhvr>
                                    </p:animEffect>
                                    <p:anim calcmode="lin" valueType="num">
                                      <p:cBhvr>
                                        <p:cTn id="63" dur="1000" fill="hold"/>
                                        <p:tgtEl>
                                          <p:spTgt spid="5125"/>
                                        </p:tgtEl>
                                        <p:attrNameLst>
                                          <p:attrName>ppt_x</p:attrName>
                                        </p:attrNameLst>
                                      </p:cBhvr>
                                      <p:tavLst>
                                        <p:tav tm="0">
                                          <p:val>
                                            <p:strVal val="#ppt_x"/>
                                          </p:val>
                                        </p:tav>
                                        <p:tav tm="100000">
                                          <p:val>
                                            <p:strVal val="#ppt_x"/>
                                          </p:val>
                                        </p:tav>
                                      </p:tavLst>
                                    </p:anim>
                                    <p:anim calcmode="lin" valueType="num">
                                      <p:cBhvr>
                                        <p:cTn id="64" dur="1000" fill="hold"/>
                                        <p:tgtEl>
                                          <p:spTgt spid="5125"/>
                                        </p:tgtEl>
                                        <p:attrNameLst>
                                          <p:attrName>ppt_y</p:attrName>
                                        </p:attrNameLst>
                                      </p:cBhvr>
                                      <p:tavLst>
                                        <p:tav tm="0">
                                          <p:val>
                                            <p:strVal val="#ppt_y+.1"/>
                                          </p:val>
                                        </p:tav>
                                        <p:tav tm="100000">
                                          <p:val>
                                            <p:strVal val="#ppt_y"/>
                                          </p:val>
                                        </p:tav>
                                      </p:tavLst>
                                    </p:anim>
                                  </p:childTnLst>
                                </p:cTn>
                              </p:par>
                              <p:par>
                                <p:cTn id="65" presetID="2" presetClass="exit" presetSubtype="4" fill="hold" nodeType="withEffect">
                                  <p:stCondLst>
                                    <p:cond delay="0"/>
                                  </p:stCondLst>
                                  <p:childTnLst>
                                    <p:anim calcmode="lin" valueType="num">
                                      <p:cBhvr additive="base">
                                        <p:cTn id="66" dur="500"/>
                                        <p:tgtEl>
                                          <p:spTgt spid="5125"/>
                                        </p:tgtEl>
                                        <p:attrNameLst>
                                          <p:attrName>ppt_x</p:attrName>
                                        </p:attrNameLst>
                                      </p:cBhvr>
                                      <p:tavLst>
                                        <p:tav tm="0">
                                          <p:val>
                                            <p:strVal val="ppt_x"/>
                                          </p:val>
                                        </p:tav>
                                        <p:tav tm="100000">
                                          <p:val>
                                            <p:strVal val="ppt_x"/>
                                          </p:val>
                                        </p:tav>
                                      </p:tavLst>
                                    </p:anim>
                                    <p:anim calcmode="lin" valueType="num">
                                      <p:cBhvr additive="base">
                                        <p:cTn id="67" dur="500"/>
                                        <p:tgtEl>
                                          <p:spTgt spid="5125"/>
                                        </p:tgtEl>
                                        <p:attrNameLst>
                                          <p:attrName>ppt_y</p:attrName>
                                        </p:attrNameLst>
                                      </p:cBhvr>
                                      <p:tavLst>
                                        <p:tav tm="0">
                                          <p:val>
                                            <p:strVal val="ppt_y"/>
                                          </p:val>
                                        </p:tav>
                                        <p:tav tm="100000">
                                          <p:val>
                                            <p:strVal val="1+ppt_h/2"/>
                                          </p:val>
                                        </p:tav>
                                      </p:tavLst>
                                    </p:anim>
                                    <p:set>
                                      <p:cBhvr>
                                        <p:cTn id="68" dur="1" fill="hold">
                                          <p:stCondLst>
                                            <p:cond delay="499"/>
                                          </p:stCondLst>
                                        </p:cTn>
                                        <p:tgtEl>
                                          <p:spTgt spid="5125"/>
                                        </p:tgtEl>
                                        <p:attrNameLst>
                                          <p:attrName>style.visibility</p:attrName>
                                        </p:attrNameLst>
                                      </p:cBhvr>
                                      <p:to>
                                        <p:strVal val="hidden"/>
                                      </p:to>
                                    </p:set>
                                  </p:childTnLst>
                                </p:cTn>
                              </p:par>
                            </p:childTnLst>
                          </p:cTn>
                        </p:par>
                      </p:childTnLst>
                    </p:cTn>
                  </p:par>
                  <p:par>
                    <p:cTn id="69" fill="hold">
                      <p:stCondLst>
                        <p:cond delay="indefinite"/>
                      </p:stCondLst>
                      <p:childTnLst>
                        <p:par>
                          <p:cTn id="70" fill="hold">
                            <p:stCondLst>
                              <p:cond delay="0"/>
                            </p:stCondLst>
                            <p:childTnLst>
                              <p:par>
                                <p:cTn id="71" presetID="3" presetClass="entr" presetSubtype="10" fill="hold" nodeType="clickEffect">
                                  <p:stCondLst>
                                    <p:cond delay="0"/>
                                  </p:stCondLst>
                                  <p:childTnLst>
                                    <p:set>
                                      <p:cBhvr>
                                        <p:cTn id="72" dur="1" fill="hold">
                                          <p:stCondLst>
                                            <p:cond delay="0"/>
                                          </p:stCondLst>
                                        </p:cTn>
                                        <p:tgtEl>
                                          <p:spTgt spid="17411">
                                            <p:txEl>
                                              <p:pRg st="4" end="4"/>
                                            </p:txEl>
                                          </p:spTgt>
                                        </p:tgtEl>
                                        <p:attrNameLst>
                                          <p:attrName>style.visibility</p:attrName>
                                        </p:attrNameLst>
                                      </p:cBhvr>
                                      <p:to>
                                        <p:strVal val="visible"/>
                                      </p:to>
                                    </p:set>
                                    <p:animEffect transition="in" filter="blinds(horizontal)">
                                      <p:cBhvr>
                                        <p:cTn id="73" dur="500"/>
                                        <p:tgtEl>
                                          <p:spTgt spid="17411">
                                            <p:txEl>
                                              <p:pRg st="4" end="4"/>
                                            </p:txEl>
                                          </p:spTgt>
                                        </p:tgtEl>
                                      </p:cBhvr>
                                    </p:animEffect>
                                  </p:childTnLst>
                                </p:cTn>
                              </p:par>
                            </p:childTnLst>
                          </p:cTn>
                        </p:par>
                      </p:childTnLst>
                    </p:cTn>
                  </p:par>
                  <p:par>
                    <p:cTn id="74" fill="hold">
                      <p:stCondLst>
                        <p:cond delay="indefinite"/>
                      </p:stCondLst>
                      <p:childTnLst>
                        <p:par>
                          <p:cTn id="75" fill="hold">
                            <p:stCondLst>
                              <p:cond delay="0"/>
                            </p:stCondLst>
                            <p:childTnLst>
                              <p:par>
                                <p:cTn id="76" presetID="42" presetClass="entr" presetSubtype="0" repeatCount="indefinite" fill="hold" nodeType="clickEffect">
                                  <p:stCondLst>
                                    <p:cond delay="0"/>
                                  </p:stCondLst>
                                  <p:endCondLst>
                                    <p:cond evt="onNext" delay="0">
                                      <p:tgtEl>
                                        <p:sldTgt/>
                                      </p:tgtEl>
                                    </p:cond>
                                  </p:endCondLst>
                                  <p:childTnLst>
                                    <p:set>
                                      <p:cBhvr>
                                        <p:cTn id="77" dur="1" fill="hold">
                                          <p:stCondLst>
                                            <p:cond delay="0"/>
                                          </p:stCondLst>
                                        </p:cTn>
                                        <p:tgtEl>
                                          <p:spTgt spid="5126"/>
                                        </p:tgtEl>
                                        <p:attrNameLst>
                                          <p:attrName>style.visibility</p:attrName>
                                        </p:attrNameLst>
                                      </p:cBhvr>
                                      <p:to>
                                        <p:strVal val="visible"/>
                                      </p:to>
                                    </p:set>
                                    <p:animEffect transition="in" filter="fade">
                                      <p:cBhvr>
                                        <p:cTn id="78" dur="1000"/>
                                        <p:tgtEl>
                                          <p:spTgt spid="5126"/>
                                        </p:tgtEl>
                                      </p:cBhvr>
                                    </p:animEffect>
                                    <p:anim calcmode="lin" valueType="num">
                                      <p:cBhvr>
                                        <p:cTn id="79" dur="1000" fill="hold"/>
                                        <p:tgtEl>
                                          <p:spTgt spid="5126"/>
                                        </p:tgtEl>
                                        <p:attrNameLst>
                                          <p:attrName>ppt_x</p:attrName>
                                        </p:attrNameLst>
                                      </p:cBhvr>
                                      <p:tavLst>
                                        <p:tav tm="0">
                                          <p:val>
                                            <p:strVal val="#ppt_x"/>
                                          </p:val>
                                        </p:tav>
                                        <p:tav tm="100000">
                                          <p:val>
                                            <p:strVal val="#ppt_x"/>
                                          </p:val>
                                        </p:tav>
                                      </p:tavLst>
                                    </p:anim>
                                    <p:anim calcmode="lin" valueType="num">
                                      <p:cBhvr>
                                        <p:cTn id="80" dur="1000" fill="hold"/>
                                        <p:tgtEl>
                                          <p:spTgt spid="5126"/>
                                        </p:tgtEl>
                                        <p:attrNameLst>
                                          <p:attrName>ppt_y</p:attrName>
                                        </p:attrNameLst>
                                      </p:cBhvr>
                                      <p:tavLst>
                                        <p:tav tm="0">
                                          <p:val>
                                            <p:strVal val="#ppt_y+.1"/>
                                          </p:val>
                                        </p:tav>
                                        <p:tav tm="100000">
                                          <p:val>
                                            <p:strVal val="#ppt_y"/>
                                          </p:val>
                                        </p:tav>
                                      </p:tavLst>
                                    </p:anim>
                                  </p:childTnLst>
                                </p:cTn>
                              </p:par>
                              <p:par>
                                <p:cTn id="81" presetID="2" presetClass="exit" presetSubtype="4" fill="hold" nodeType="withEffect">
                                  <p:stCondLst>
                                    <p:cond delay="0"/>
                                  </p:stCondLst>
                                  <p:childTnLst>
                                    <p:anim calcmode="lin" valueType="num">
                                      <p:cBhvr additive="base">
                                        <p:cTn id="82" dur="500"/>
                                        <p:tgtEl>
                                          <p:spTgt spid="5126"/>
                                        </p:tgtEl>
                                        <p:attrNameLst>
                                          <p:attrName>ppt_x</p:attrName>
                                        </p:attrNameLst>
                                      </p:cBhvr>
                                      <p:tavLst>
                                        <p:tav tm="0">
                                          <p:val>
                                            <p:strVal val="ppt_x"/>
                                          </p:val>
                                        </p:tav>
                                        <p:tav tm="100000">
                                          <p:val>
                                            <p:strVal val="ppt_x"/>
                                          </p:val>
                                        </p:tav>
                                      </p:tavLst>
                                    </p:anim>
                                    <p:anim calcmode="lin" valueType="num">
                                      <p:cBhvr additive="base">
                                        <p:cTn id="83" dur="500"/>
                                        <p:tgtEl>
                                          <p:spTgt spid="5126"/>
                                        </p:tgtEl>
                                        <p:attrNameLst>
                                          <p:attrName>ppt_y</p:attrName>
                                        </p:attrNameLst>
                                      </p:cBhvr>
                                      <p:tavLst>
                                        <p:tav tm="0">
                                          <p:val>
                                            <p:strVal val="ppt_y"/>
                                          </p:val>
                                        </p:tav>
                                        <p:tav tm="100000">
                                          <p:val>
                                            <p:strVal val="1+ppt_h/2"/>
                                          </p:val>
                                        </p:tav>
                                      </p:tavLst>
                                    </p:anim>
                                    <p:set>
                                      <p:cBhvr>
                                        <p:cTn id="84" dur="1" fill="hold">
                                          <p:stCondLst>
                                            <p:cond delay="499"/>
                                          </p:stCondLst>
                                        </p:cTn>
                                        <p:tgtEl>
                                          <p:spTgt spid="5126"/>
                                        </p:tgtEl>
                                        <p:attrNameLst>
                                          <p:attrName>style.visibility</p:attrName>
                                        </p:attrNameLst>
                                      </p:cBhvr>
                                      <p:to>
                                        <p:strVal val="hidden"/>
                                      </p:to>
                                    </p:set>
                                  </p:childTnLst>
                                </p:cTn>
                              </p:par>
                            </p:childTnLst>
                          </p:cTn>
                        </p:par>
                      </p:childTnLst>
                    </p:cTn>
                  </p:par>
                  <p:par>
                    <p:cTn id="85" fill="hold">
                      <p:stCondLst>
                        <p:cond delay="indefinite"/>
                      </p:stCondLst>
                      <p:childTnLst>
                        <p:par>
                          <p:cTn id="86" fill="hold">
                            <p:stCondLst>
                              <p:cond delay="0"/>
                            </p:stCondLst>
                            <p:childTnLst>
                              <p:par>
                                <p:cTn id="87" presetID="42" presetClass="entr" presetSubtype="0" repeatCount="indefinite" fill="hold" nodeType="clickEffect">
                                  <p:stCondLst>
                                    <p:cond delay="0"/>
                                  </p:stCondLst>
                                  <p:endCondLst>
                                    <p:cond evt="onNext" delay="0">
                                      <p:tgtEl>
                                        <p:sldTgt/>
                                      </p:tgtEl>
                                    </p:cond>
                                  </p:endCondLst>
                                  <p:childTnLst>
                                    <p:set>
                                      <p:cBhvr>
                                        <p:cTn id="88" dur="1" fill="hold">
                                          <p:stCondLst>
                                            <p:cond delay="0"/>
                                          </p:stCondLst>
                                        </p:cTn>
                                        <p:tgtEl>
                                          <p:spTgt spid="5127"/>
                                        </p:tgtEl>
                                        <p:attrNameLst>
                                          <p:attrName>style.visibility</p:attrName>
                                        </p:attrNameLst>
                                      </p:cBhvr>
                                      <p:to>
                                        <p:strVal val="visible"/>
                                      </p:to>
                                    </p:set>
                                    <p:animEffect transition="in" filter="fade">
                                      <p:cBhvr>
                                        <p:cTn id="89" dur="1000"/>
                                        <p:tgtEl>
                                          <p:spTgt spid="5127"/>
                                        </p:tgtEl>
                                      </p:cBhvr>
                                    </p:animEffect>
                                    <p:anim calcmode="lin" valueType="num">
                                      <p:cBhvr>
                                        <p:cTn id="90" dur="1000" fill="hold"/>
                                        <p:tgtEl>
                                          <p:spTgt spid="5127"/>
                                        </p:tgtEl>
                                        <p:attrNameLst>
                                          <p:attrName>ppt_x</p:attrName>
                                        </p:attrNameLst>
                                      </p:cBhvr>
                                      <p:tavLst>
                                        <p:tav tm="0">
                                          <p:val>
                                            <p:strVal val="#ppt_x"/>
                                          </p:val>
                                        </p:tav>
                                        <p:tav tm="100000">
                                          <p:val>
                                            <p:strVal val="#ppt_x"/>
                                          </p:val>
                                        </p:tav>
                                      </p:tavLst>
                                    </p:anim>
                                    <p:anim calcmode="lin" valueType="num">
                                      <p:cBhvr>
                                        <p:cTn id="91" dur="1000" fill="hold"/>
                                        <p:tgtEl>
                                          <p:spTgt spid="5127"/>
                                        </p:tgtEl>
                                        <p:attrNameLst>
                                          <p:attrName>ppt_y</p:attrName>
                                        </p:attrNameLst>
                                      </p:cBhvr>
                                      <p:tavLst>
                                        <p:tav tm="0">
                                          <p:val>
                                            <p:strVal val="#ppt_y+.1"/>
                                          </p:val>
                                        </p:tav>
                                        <p:tav tm="100000">
                                          <p:val>
                                            <p:strVal val="#ppt_y"/>
                                          </p:val>
                                        </p:tav>
                                      </p:tavLst>
                                    </p:anim>
                                  </p:childTnLst>
                                </p:cTn>
                              </p:par>
                              <p:par>
                                <p:cTn id="92" presetID="2" presetClass="exit" presetSubtype="4" fill="hold" nodeType="withEffect">
                                  <p:stCondLst>
                                    <p:cond delay="0"/>
                                  </p:stCondLst>
                                  <p:childTnLst>
                                    <p:anim calcmode="lin" valueType="num">
                                      <p:cBhvr additive="base">
                                        <p:cTn id="93" dur="500"/>
                                        <p:tgtEl>
                                          <p:spTgt spid="5127"/>
                                        </p:tgtEl>
                                        <p:attrNameLst>
                                          <p:attrName>ppt_x</p:attrName>
                                        </p:attrNameLst>
                                      </p:cBhvr>
                                      <p:tavLst>
                                        <p:tav tm="0">
                                          <p:val>
                                            <p:strVal val="ppt_x"/>
                                          </p:val>
                                        </p:tav>
                                        <p:tav tm="100000">
                                          <p:val>
                                            <p:strVal val="ppt_x"/>
                                          </p:val>
                                        </p:tav>
                                      </p:tavLst>
                                    </p:anim>
                                    <p:anim calcmode="lin" valueType="num">
                                      <p:cBhvr additive="base">
                                        <p:cTn id="94" dur="500"/>
                                        <p:tgtEl>
                                          <p:spTgt spid="5127"/>
                                        </p:tgtEl>
                                        <p:attrNameLst>
                                          <p:attrName>ppt_y</p:attrName>
                                        </p:attrNameLst>
                                      </p:cBhvr>
                                      <p:tavLst>
                                        <p:tav tm="0">
                                          <p:val>
                                            <p:strVal val="ppt_y"/>
                                          </p:val>
                                        </p:tav>
                                        <p:tav tm="100000">
                                          <p:val>
                                            <p:strVal val="1+ppt_h/2"/>
                                          </p:val>
                                        </p:tav>
                                      </p:tavLst>
                                    </p:anim>
                                    <p:set>
                                      <p:cBhvr>
                                        <p:cTn id="95" dur="1" fill="hold">
                                          <p:stCondLst>
                                            <p:cond delay="499"/>
                                          </p:stCondLst>
                                        </p:cTn>
                                        <p:tgtEl>
                                          <p:spTgt spid="512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3"/>
          <p:cNvSpPr>
            <a:spLocks noGrp="1" noChangeArrowheads="1"/>
          </p:cNvSpPr>
          <p:nvPr>
            <p:ph idx="1"/>
          </p:nvPr>
        </p:nvSpPr>
        <p:spPr>
          <a:xfrm>
            <a:off x="396875" y="1414463"/>
            <a:ext cx="8748713" cy="4411662"/>
          </a:xfrm>
        </p:spPr>
        <p:txBody>
          <a:bodyPr/>
          <a:lstStyle/>
          <a:p>
            <a:pPr eaLnBrk="1" hangingPunct="1">
              <a:buClr>
                <a:schemeClr val="accent2"/>
              </a:buClr>
            </a:pPr>
            <a:r>
              <a:rPr lang="zh-CN" altLang="en-US" sz="2400" dirty="0" smtClean="0">
                <a:sym typeface="Arial" charset="0"/>
              </a:rPr>
              <a:t>1．创建工作表框架</a:t>
            </a:r>
          </a:p>
          <a:p>
            <a:pPr eaLnBrk="1" hangingPunct="1">
              <a:buClr>
                <a:schemeClr val="accent2"/>
              </a:buClr>
            </a:pPr>
            <a:r>
              <a:rPr lang="zh-CN" altLang="en-US" sz="2400" dirty="0" smtClean="0">
                <a:sym typeface="Arial" charset="0"/>
              </a:rPr>
              <a:t>2．创建产品销售统计工作表</a:t>
            </a:r>
          </a:p>
          <a:p>
            <a:pPr eaLnBrk="1" hangingPunct="1">
              <a:buClr>
                <a:schemeClr val="accent2"/>
              </a:buClr>
            </a:pPr>
            <a:r>
              <a:rPr lang="zh-CN" altLang="en-US" sz="2400" dirty="0" smtClean="0">
                <a:sym typeface="Arial" charset="0"/>
              </a:rPr>
              <a:t>3．利用分类汇总功能汇总销售数据</a:t>
            </a:r>
          </a:p>
          <a:p>
            <a:pPr eaLnBrk="1" hangingPunct="1">
              <a:buClr>
                <a:schemeClr val="accent2"/>
              </a:buClr>
            </a:pPr>
            <a:r>
              <a:rPr lang="zh-CN" altLang="en-US" sz="2400" dirty="0" smtClean="0">
                <a:sym typeface="Arial" charset="0"/>
              </a:rPr>
              <a:t>4．使用函数显示每位销售员的销售数量和销售金额</a:t>
            </a:r>
          </a:p>
          <a:p>
            <a:pPr eaLnBrk="1" hangingPunct="1">
              <a:buClr>
                <a:schemeClr val="accent2"/>
              </a:buClr>
            </a:pPr>
            <a:r>
              <a:rPr lang="zh-CN" altLang="en-US" sz="2400" dirty="0" smtClean="0">
                <a:sym typeface="Arial" charset="0"/>
              </a:rPr>
              <a:t>5．销售数据的透视分析</a:t>
            </a:r>
          </a:p>
        </p:txBody>
      </p:sp>
      <p:sp>
        <p:nvSpPr>
          <p:cNvPr id="18434" name="Rectangle 2"/>
          <p:cNvSpPr>
            <a:spLocks noGrp="1" noChangeArrowheads="1"/>
          </p:cNvSpPr>
          <p:nvPr>
            <p:ph type="title"/>
          </p:nvPr>
        </p:nvSpPr>
        <p:spPr/>
        <p:txBody>
          <a:bodyPr>
            <a:normAutofit fontScale="90000"/>
          </a:bodyPr>
          <a:lstStyle/>
          <a:p>
            <a:pPr eaLnBrk="1" fontAlgn="auto" hangingPunct="1">
              <a:spcAft>
                <a:spcPts val="0"/>
              </a:spcAft>
              <a:defRPr/>
            </a:pPr>
            <a:r>
              <a:rPr lang="zh-CN" altLang="en-US" dirty="0" smtClean="0">
                <a:sym typeface="Arial" charset="0"/>
              </a:rPr>
              <a:t>5.2.2  操作步骤</a:t>
            </a:r>
            <a:r>
              <a:rPr lang="zh-CN" altLang="en-US" u="sng" dirty="0" smtClean="0"/>
              <a:t/>
            </a:r>
            <a:br>
              <a:rPr lang="zh-CN" altLang="en-US" u="sng" dirty="0" smtClean="0"/>
            </a:br>
            <a:endParaRPr lang="zh-CN" altLang="en-US" u="sng" dirty="0" smtClean="0"/>
          </a:p>
        </p:txBody>
      </p:sp>
      <p:sp>
        <p:nvSpPr>
          <p:cNvPr id="28676"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fld id="{33BBDB0A-4197-4B4E-AD8D-3F11B3B5DD62}" type="datetime1">
              <a:rPr lang="zh-CN" altLang="en-US"/>
              <a:pPr eaLnBrk="1" hangingPunct="1"/>
              <a:t>2014-11-17</a:t>
            </a:fld>
            <a:endParaRPr lang="en-US" altLang="zh-CN"/>
          </a:p>
        </p:txBody>
      </p:sp>
      <p:sp>
        <p:nvSpPr>
          <p:cNvPr id="28677" name="页脚占位符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a:t>制作人：王惠斌    孟晓峰                                            办公中的数据处理</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8435">
                                            <p:txEl>
                                              <p:pRg st="0" end="0"/>
                                            </p:txEl>
                                          </p:spTgt>
                                        </p:tgtEl>
                                        <p:attrNameLst>
                                          <p:attrName>style.visibility</p:attrName>
                                        </p:attrNameLst>
                                      </p:cBhvr>
                                      <p:to>
                                        <p:strVal val="visible"/>
                                      </p:to>
                                    </p:set>
                                    <p:animEffect transition="in" filter="blinds(horizontal)">
                                      <p:cBhvr>
                                        <p:cTn id="7" dur="500"/>
                                        <p:tgtEl>
                                          <p:spTgt spid="1843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8435">
                                            <p:txEl>
                                              <p:pRg st="1" end="1"/>
                                            </p:txEl>
                                          </p:spTgt>
                                        </p:tgtEl>
                                        <p:attrNameLst>
                                          <p:attrName>style.visibility</p:attrName>
                                        </p:attrNameLst>
                                      </p:cBhvr>
                                      <p:to>
                                        <p:strVal val="visible"/>
                                      </p:to>
                                    </p:set>
                                    <p:animEffect transition="in" filter="blinds(horizontal)">
                                      <p:cBhvr>
                                        <p:cTn id="12" dur="500"/>
                                        <p:tgtEl>
                                          <p:spTgt spid="18435">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8435">
                                            <p:txEl>
                                              <p:pRg st="2" end="2"/>
                                            </p:txEl>
                                          </p:spTgt>
                                        </p:tgtEl>
                                        <p:attrNameLst>
                                          <p:attrName>style.visibility</p:attrName>
                                        </p:attrNameLst>
                                      </p:cBhvr>
                                      <p:to>
                                        <p:strVal val="visible"/>
                                      </p:to>
                                    </p:set>
                                    <p:animEffect transition="in" filter="blinds(horizontal)">
                                      <p:cBhvr>
                                        <p:cTn id="17" dur="500"/>
                                        <p:tgtEl>
                                          <p:spTgt spid="18435">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18435">
                                            <p:txEl>
                                              <p:pRg st="3" end="3"/>
                                            </p:txEl>
                                          </p:spTgt>
                                        </p:tgtEl>
                                        <p:attrNameLst>
                                          <p:attrName>style.visibility</p:attrName>
                                        </p:attrNameLst>
                                      </p:cBhvr>
                                      <p:to>
                                        <p:strVal val="visible"/>
                                      </p:to>
                                    </p:set>
                                    <p:animEffect transition="in" filter="blinds(horizontal)">
                                      <p:cBhvr>
                                        <p:cTn id="22" dur="500"/>
                                        <p:tgtEl>
                                          <p:spTgt spid="18435">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18435">
                                            <p:txEl>
                                              <p:pRg st="4" end="4"/>
                                            </p:txEl>
                                          </p:spTgt>
                                        </p:tgtEl>
                                        <p:attrNameLst>
                                          <p:attrName>style.visibility</p:attrName>
                                        </p:attrNameLst>
                                      </p:cBhvr>
                                      <p:to>
                                        <p:strVal val="visible"/>
                                      </p:to>
                                    </p:set>
                                    <p:animEffect transition="in" filter="blinds(horizontal)">
                                      <p:cBhvr>
                                        <p:cTn id="27" dur="500"/>
                                        <p:tgtEl>
                                          <p:spTgt spid="1843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内容占位符 2"/>
          <p:cNvSpPr>
            <a:spLocks noGrp="1"/>
          </p:cNvSpPr>
          <p:nvPr>
            <p:ph idx="1"/>
          </p:nvPr>
        </p:nvSpPr>
        <p:spPr/>
        <p:txBody>
          <a:bodyPr/>
          <a:lstStyle/>
          <a:p>
            <a:pPr eaLnBrk="1" hangingPunct="1">
              <a:lnSpc>
                <a:spcPts val="3100"/>
              </a:lnSpc>
            </a:pPr>
            <a:r>
              <a:rPr lang="zh-CN" altLang="zh-CN" sz="2400" dirty="0" smtClean="0"/>
              <a:t>新建一个工作薄，命名为“企业产品销售统计”，在原有的</a:t>
            </a:r>
            <a:r>
              <a:rPr lang="en-US" altLang="zh-CN" sz="2400" dirty="0" smtClean="0"/>
              <a:t>3</a:t>
            </a:r>
            <a:r>
              <a:rPr lang="zh-CN" altLang="zh-CN" sz="2400" dirty="0" smtClean="0"/>
              <a:t>张工作表上再插入一张工作表，将</a:t>
            </a:r>
            <a:r>
              <a:rPr lang="en-US" altLang="zh-CN" sz="2400" dirty="0" smtClean="0"/>
              <a:t>4</a:t>
            </a:r>
            <a:r>
              <a:rPr lang="zh-CN" altLang="zh-CN" sz="2400" dirty="0" smtClean="0"/>
              <a:t>张工作表的名称依次更改为：“产品销售统计”、“按销售员分类汇总”、“按产品类型分类汇总”、“销售员销售数据统计”。</a:t>
            </a:r>
          </a:p>
          <a:p>
            <a:pPr eaLnBrk="1" hangingPunct="1"/>
            <a:endParaRPr lang="zh-CN" altLang="en-US" sz="2400" dirty="0" smtClean="0"/>
          </a:p>
        </p:txBody>
      </p:sp>
      <p:sp>
        <p:nvSpPr>
          <p:cNvPr id="19458" name="标题 1"/>
          <p:cNvSpPr>
            <a:spLocks noGrp="1"/>
          </p:cNvSpPr>
          <p:nvPr>
            <p:ph type="title"/>
          </p:nvPr>
        </p:nvSpPr>
        <p:spPr/>
        <p:txBody>
          <a:bodyPr>
            <a:normAutofit fontScale="90000"/>
          </a:bodyPr>
          <a:lstStyle/>
          <a:p>
            <a:pPr eaLnBrk="1" fontAlgn="auto" hangingPunct="1">
              <a:spcAft>
                <a:spcPts val="0"/>
              </a:spcAft>
              <a:defRPr/>
            </a:pPr>
            <a:r>
              <a:rPr lang="zh-CN" altLang="en-US" sz="4000" dirty="0" smtClean="0">
                <a:sym typeface="Arial" charset="0"/>
              </a:rPr>
              <a:t>1．创建工作表框架</a:t>
            </a:r>
            <a:br>
              <a:rPr lang="zh-CN" altLang="en-US" sz="4000" dirty="0" smtClean="0">
                <a:sym typeface="Arial" charset="0"/>
              </a:rPr>
            </a:br>
            <a:endParaRPr lang="zh-CN" altLang="en-US" dirty="0" smtClean="0"/>
          </a:p>
        </p:txBody>
      </p:sp>
      <p:sp>
        <p:nvSpPr>
          <p:cNvPr id="29700"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fld id="{CAF21B84-1F82-46F7-A7BC-94C73A31BCC3}" type="datetime1">
              <a:rPr lang="zh-CN" altLang="en-US"/>
              <a:pPr eaLnBrk="1" hangingPunct="1"/>
              <a:t>2014-11-17</a:t>
            </a:fld>
            <a:endParaRPr lang="en-US" altLang="zh-CN"/>
          </a:p>
        </p:txBody>
      </p:sp>
      <p:sp>
        <p:nvSpPr>
          <p:cNvPr id="29701" name="页脚占位符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a:t>制作人：王惠斌    孟晓峰                                            办公中的数据处理</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9459">
                                            <p:txEl>
                                              <p:pRg st="0" end="0"/>
                                            </p:txEl>
                                          </p:spTgt>
                                        </p:tgtEl>
                                        <p:attrNameLst>
                                          <p:attrName>style.visibility</p:attrName>
                                        </p:attrNameLst>
                                      </p:cBhvr>
                                      <p:to>
                                        <p:strVal val="visible"/>
                                      </p:to>
                                    </p:set>
                                    <p:animEffect transition="in" filter="blinds(horizontal)">
                                      <p:cBhvr>
                                        <p:cTn id="7" dur="500"/>
                                        <p:tgtEl>
                                          <p:spTgt spid="1945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内容占位符 2"/>
          <p:cNvSpPr>
            <a:spLocks noGrp="1"/>
          </p:cNvSpPr>
          <p:nvPr>
            <p:ph idx="1"/>
          </p:nvPr>
        </p:nvSpPr>
        <p:spPr>
          <a:xfrm>
            <a:off x="179388" y="1196975"/>
            <a:ext cx="8569325" cy="5400675"/>
          </a:xfrm>
        </p:spPr>
        <p:txBody>
          <a:bodyPr/>
          <a:lstStyle/>
          <a:p>
            <a:pPr eaLnBrk="1" hangingPunct="1">
              <a:buFont typeface="Wingdings" pitchFamily="2" charset="2"/>
              <a:buChar char="Ø"/>
            </a:pPr>
            <a:r>
              <a:rPr lang="zh-CN" altLang="zh-CN" sz="2000" dirty="0" smtClean="0"/>
              <a:t>（</a:t>
            </a:r>
            <a:r>
              <a:rPr lang="en-US" altLang="zh-CN" sz="2000" dirty="0" smtClean="0"/>
              <a:t>1</a:t>
            </a:r>
            <a:r>
              <a:rPr lang="zh-CN" altLang="zh-CN" sz="2000" dirty="0" smtClean="0"/>
              <a:t>）打开“产品销售统计”。在该工作表中输入标题“××公司产品销售统计表”和各字段。设置标题、字段格式、行高和列宽、单元格对齐方式、边框与底纹等，创建好工作表框架。</a:t>
            </a:r>
          </a:p>
          <a:p>
            <a:pPr eaLnBrk="1" hangingPunct="1">
              <a:buFont typeface="Wingdings" pitchFamily="2" charset="2"/>
              <a:buChar char="Ø"/>
            </a:pPr>
            <a:r>
              <a:rPr lang="zh-CN" altLang="zh-CN" sz="2000" dirty="0" smtClean="0"/>
              <a:t>（</a:t>
            </a:r>
            <a:r>
              <a:rPr lang="en-US" altLang="zh-CN" sz="2000" dirty="0" smtClean="0"/>
              <a:t>2</a:t>
            </a:r>
            <a:r>
              <a:rPr lang="zh-CN" altLang="zh-CN" sz="2000" dirty="0" smtClean="0"/>
              <a:t>）输入产品销售数据到对应的字段列，并计算出各产品的销售金额。在</a:t>
            </a:r>
            <a:r>
              <a:rPr lang="en-US" altLang="zh-CN" sz="2000" dirty="0" smtClean="0"/>
              <a:t>H3</a:t>
            </a:r>
            <a:r>
              <a:rPr lang="zh-CN" altLang="zh-CN" sz="2000" dirty="0" smtClean="0"/>
              <a:t>单元格输入公式“</a:t>
            </a:r>
            <a:r>
              <a:rPr lang="en-US" altLang="zh-CN" sz="2000" dirty="0" smtClean="0"/>
              <a:t>=E3*G3</a:t>
            </a:r>
            <a:r>
              <a:rPr lang="zh-CN" altLang="zh-CN" sz="2000" dirty="0" smtClean="0"/>
              <a:t>”，复制公式完成其他产品销售金额计算。</a:t>
            </a:r>
          </a:p>
          <a:p>
            <a:pPr eaLnBrk="1" hangingPunct="1">
              <a:buFont typeface="Wingdings" pitchFamily="2" charset="2"/>
              <a:buChar char="Ø"/>
            </a:pPr>
            <a:r>
              <a:rPr lang="zh-CN" altLang="zh-CN" sz="2000" dirty="0" smtClean="0"/>
              <a:t>（</a:t>
            </a:r>
            <a:r>
              <a:rPr lang="en-US" altLang="zh-CN" sz="2000" dirty="0" smtClean="0"/>
              <a:t>3</a:t>
            </a:r>
            <a:r>
              <a:rPr lang="zh-CN" altLang="zh-CN" sz="2000" dirty="0" smtClean="0"/>
              <a:t>）冻结窗格。当销售数据记录太多时，使用鼠标向下滚动翻看数据时，标题行就不会显示。如果想让标题行始终可见，可以使用</a:t>
            </a:r>
            <a:r>
              <a:rPr lang="en-US" altLang="zh-CN" sz="2000" dirty="0" smtClean="0"/>
              <a:t>Excel</a:t>
            </a:r>
            <a:r>
              <a:rPr lang="zh-CN" altLang="zh-CN" sz="2000" dirty="0" smtClean="0"/>
              <a:t>提供的“冻结窗格”功能来实现。将光标定位到</a:t>
            </a:r>
            <a:r>
              <a:rPr lang="en-US" altLang="zh-CN" sz="2000" dirty="0" smtClean="0"/>
              <a:t>A3</a:t>
            </a:r>
            <a:r>
              <a:rPr lang="zh-CN" altLang="zh-CN" sz="2000" dirty="0" smtClean="0"/>
              <a:t>单元格（即所要冻结行的下一行中任一单元格），选择“视图”功能区</a:t>
            </a:r>
            <a:r>
              <a:rPr lang="en-US" altLang="zh-CN" sz="2000" dirty="0" smtClean="0"/>
              <a:t>/</a:t>
            </a:r>
            <a:r>
              <a:rPr lang="zh-CN" altLang="zh-CN" sz="2000" dirty="0" smtClean="0"/>
              <a:t>“窗口”工具组</a:t>
            </a:r>
            <a:r>
              <a:rPr lang="en-US" altLang="zh-CN" sz="2000" dirty="0" smtClean="0"/>
              <a:t>/</a:t>
            </a:r>
            <a:r>
              <a:rPr lang="zh-CN" altLang="zh-CN" sz="2000" dirty="0" smtClean="0"/>
              <a:t>“冻结窗格”命令，即可实现标题与字段行的冻结。在翻滚数据时，标题行始终可见。</a:t>
            </a:r>
          </a:p>
          <a:p>
            <a:r>
              <a:rPr lang="zh-CN" altLang="zh-CN" sz="2000" dirty="0" smtClean="0"/>
              <a:t>（</a:t>
            </a:r>
            <a:r>
              <a:rPr lang="en-US" altLang="zh-CN" sz="2000" dirty="0" smtClean="0"/>
              <a:t>4</a:t>
            </a:r>
            <a:r>
              <a:rPr lang="zh-CN" altLang="zh-CN" sz="2000" dirty="0" smtClean="0"/>
              <a:t>）为使数据显示清晰，浏览记录方便，可将数据表中相邻行之间设置成阴影间隔效果。</a:t>
            </a:r>
            <a:r>
              <a:rPr lang="zh-CN" altLang="zh-CN" sz="2000" dirty="0"/>
              <a:t>设置方法有两种</a:t>
            </a:r>
            <a:r>
              <a:rPr lang="zh-CN" altLang="zh-CN" sz="2000" dirty="0" smtClean="0"/>
              <a:t>：①</a:t>
            </a:r>
            <a:r>
              <a:rPr lang="zh-CN" altLang="zh-CN" sz="2000" dirty="0"/>
              <a:t>复制格式法</a:t>
            </a:r>
            <a:r>
              <a:rPr lang="zh-CN" altLang="zh-CN" sz="2000" dirty="0" smtClean="0"/>
              <a:t>。</a:t>
            </a:r>
            <a:r>
              <a:rPr lang="zh-CN" altLang="zh-CN" sz="2000" dirty="0"/>
              <a:t>②条件格式化方法。 </a:t>
            </a:r>
            <a:endParaRPr lang="zh-CN" altLang="en-US" sz="2000" dirty="0" smtClean="0"/>
          </a:p>
        </p:txBody>
      </p:sp>
      <p:sp>
        <p:nvSpPr>
          <p:cNvPr id="20482" name="标题 1"/>
          <p:cNvSpPr>
            <a:spLocks noGrp="1"/>
          </p:cNvSpPr>
          <p:nvPr>
            <p:ph type="title"/>
          </p:nvPr>
        </p:nvSpPr>
        <p:spPr>
          <a:xfrm>
            <a:off x="539750" y="115888"/>
            <a:ext cx="7543800" cy="1295400"/>
          </a:xfrm>
        </p:spPr>
        <p:txBody>
          <a:bodyPr>
            <a:normAutofit fontScale="90000"/>
          </a:bodyPr>
          <a:lstStyle/>
          <a:p>
            <a:pPr eaLnBrk="1" fontAlgn="auto" hangingPunct="1">
              <a:spcAft>
                <a:spcPts val="0"/>
              </a:spcAft>
              <a:defRPr/>
            </a:pPr>
            <a:r>
              <a:rPr lang="en-US" altLang="zh-CN" dirty="0" smtClean="0"/>
              <a:t/>
            </a:r>
            <a:br>
              <a:rPr lang="en-US" altLang="zh-CN" dirty="0" smtClean="0"/>
            </a:br>
            <a:r>
              <a:rPr lang="zh-CN" altLang="zh-CN" dirty="0" smtClean="0"/>
              <a:t>2．创建产品销售统计工作表</a:t>
            </a:r>
            <a:br>
              <a:rPr lang="zh-CN" altLang="zh-CN" dirty="0" smtClean="0"/>
            </a:br>
            <a:endParaRPr lang="zh-CN" altLang="en-US" dirty="0" smtClean="0"/>
          </a:p>
        </p:txBody>
      </p:sp>
      <p:sp>
        <p:nvSpPr>
          <p:cNvPr id="30724"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fld id="{60BEEA2C-386B-4D53-B4EC-C31ABC2BBD00}" type="datetime1">
              <a:rPr lang="zh-CN" altLang="en-US"/>
              <a:pPr eaLnBrk="1" hangingPunct="1"/>
              <a:t>2014-11-17</a:t>
            </a:fld>
            <a:endParaRPr lang="en-US" altLang="zh-CN"/>
          </a:p>
        </p:txBody>
      </p:sp>
      <p:sp>
        <p:nvSpPr>
          <p:cNvPr id="30725" name="页脚占位符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a:t>制作人：王惠斌    孟晓峰                                            办公中的数据处理</a:t>
            </a:r>
            <a:endParaRPr lang="en-US" altLang="zh-CN"/>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9" y="2452688"/>
            <a:ext cx="5007620" cy="43896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8063" y="2449513"/>
            <a:ext cx="5205633" cy="50119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20483">
                                            <p:txEl>
                                              <p:pRg st="0" end="0"/>
                                            </p:txEl>
                                          </p:spTgt>
                                        </p:tgtEl>
                                        <p:attrNameLst>
                                          <p:attrName>style.visibility</p:attrName>
                                        </p:attrNameLst>
                                      </p:cBhvr>
                                      <p:to>
                                        <p:strVal val="visible"/>
                                      </p:to>
                                    </p:set>
                                    <p:animEffect transition="in" filter="blinds(horizontal)">
                                      <p:cBhvr>
                                        <p:cTn id="7" dur="500"/>
                                        <p:tgtEl>
                                          <p:spTgt spid="2048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20483">
                                            <p:txEl>
                                              <p:pRg st="1" end="1"/>
                                            </p:txEl>
                                          </p:spTgt>
                                        </p:tgtEl>
                                        <p:attrNameLst>
                                          <p:attrName>style.visibility</p:attrName>
                                        </p:attrNameLst>
                                      </p:cBhvr>
                                      <p:to>
                                        <p:strVal val="visible"/>
                                      </p:to>
                                    </p:set>
                                    <p:animEffect transition="in" filter="blinds(horizontal)">
                                      <p:cBhvr>
                                        <p:cTn id="12" dur="500"/>
                                        <p:tgtEl>
                                          <p:spTgt spid="2048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20483">
                                            <p:txEl>
                                              <p:pRg st="2" end="2"/>
                                            </p:txEl>
                                          </p:spTgt>
                                        </p:tgtEl>
                                        <p:attrNameLst>
                                          <p:attrName>style.visibility</p:attrName>
                                        </p:attrNameLst>
                                      </p:cBhvr>
                                      <p:to>
                                        <p:strVal val="visible"/>
                                      </p:to>
                                    </p:set>
                                    <p:animEffect transition="in" filter="blinds(horizontal)">
                                      <p:cBhvr>
                                        <p:cTn id="17" dur="500"/>
                                        <p:tgtEl>
                                          <p:spTgt spid="2048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20483">
                                            <p:txEl>
                                              <p:pRg st="3" end="3"/>
                                            </p:txEl>
                                          </p:spTgt>
                                        </p:tgtEl>
                                        <p:attrNameLst>
                                          <p:attrName>style.visibility</p:attrName>
                                        </p:attrNameLst>
                                      </p:cBhvr>
                                      <p:to>
                                        <p:strVal val="visible"/>
                                      </p:to>
                                    </p:set>
                                    <p:animEffect transition="in" filter="blinds(horizontal)">
                                      <p:cBhvr>
                                        <p:cTn id="22" dur="500"/>
                                        <p:tgtEl>
                                          <p:spTgt spid="2048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6146"/>
                                        </p:tgtEl>
                                        <p:attrNameLst>
                                          <p:attrName>style.visibility</p:attrName>
                                        </p:attrNameLst>
                                      </p:cBhvr>
                                      <p:to>
                                        <p:strVal val="visible"/>
                                      </p:to>
                                    </p:set>
                                    <p:animEffect transition="in" filter="fade">
                                      <p:cBhvr>
                                        <p:cTn id="27" dur="1000"/>
                                        <p:tgtEl>
                                          <p:spTgt spid="6146"/>
                                        </p:tgtEl>
                                      </p:cBhvr>
                                    </p:animEffect>
                                    <p:anim calcmode="lin" valueType="num">
                                      <p:cBhvr>
                                        <p:cTn id="28" dur="1000" fill="hold"/>
                                        <p:tgtEl>
                                          <p:spTgt spid="6146"/>
                                        </p:tgtEl>
                                        <p:attrNameLst>
                                          <p:attrName>ppt_x</p:attrName>
                                        </p:attrNameLst>
                                      </p:cBhvr>
                                      <p:tavLst>
                                        <p:tav tm="0">
                                          <p:val>
                                            <p:strVal val="#ppt_x"/>
                                          </p:val>
                                        </p:tav>
                                        <p:tav tm="100000">
                                          <p:val>
                                            <p:strVal val="#ppt_x"/>
                                          </p:val>
                                        </p:tav>
                                      </p:tavLst>
                                    </p:anim>
                                    <p:anim calcmode="lin" valueType="num">
                                      <p:cBhvr>
                                        <p:cTn id="29" dur="1000" fill="hold"/>
                                        <p:tgtEl>
                                          <p:spTgt spid="6146"/>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xit" presetSubtype="4" fill="hold" nodeType="clickEffect">
                                  <p:stCondLst>
                                    <p:cond delay="0"/>
                                  </p:stCondLst>
                                  <p:childTnLst>
                                    <p:anim calcmode="lin" valueType="num">
                                      <p:cBhvr additive="base">
                                        <p:cTn id="33" dur="500"/>
                                        <p:tgtEl>
                                          <p:spTgt spid="6146"/>
                                        </p:tgtEl>
                                        <p:attrNameLst>
                                          <p:attrName>ppt_x</p:attrName>
                                        </p:attrNameLst>
                                      </p:cBhvr>
                                      <p:tavLst>
                                        <p:tav tm="0">
                                          <p:val>
                                            <p:strVal val="ppt_x"/>
                                          </p:val>
                                        </p:tav>
                                        <p:tav tm="100000">
                                          <p:val>
                                            <p:strVal val="ppt_x"/>
                                          </p:val>
                                        </p:tav>
                                      </p:tavLst>
                                    </p:anim>
                                    <p:anim calcmode="lin" valueType="num">
                                      <p:cBhvr additive="base">
                                        <p:cTn id="34" dur="500"/>
                                        <p:tgtEl>
                                          <p:spTgt spid="6146"/>
                                        </p:tgtEl>
                                        <p:attrNameLst>
                                          <p:attrName>ppt_y</p:attrName>
                                        </p:attrNameLst>
                                      </p:cBhvr>
                                      <p:tavLst>
                                        <p:tav tm="0">
                                          <p:val>
                                            <p:strVal val="ppt_y"/>
                                          </p:val>
                                        </p:tav>
                                        <p:tav tm="100000">
                                          <p:val>
                                            <p:strVal val="1+ppt_h/2"/>
                                          </p:val>
                                        </p:tav>
                                      </p:tavLst>
                                    </p:anim>
                                    <p:set>
                                      <p:cBhvr>
                                        <p:cTn id="35" dur="1" fill="hold">
                                          <p:stCondLst>
                                            <p:cond delay="499"/>
                                          </p:stCondLst>
                                        </p:cTn>
                                        <p:tgtEl>
                                          <p:spTgt spid="6146"/>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nodeType="clickEffect">
                                  <p:stCondLst>
                                    <p:cond delay="0"/>
                                  </p:stCondLst>
                                  <p:childTnLst>
                                    <p:set>
                                      <p:cBhvr>
                                        <p:cTn id="39" dur="1" fill="hold">
                                          <p:stCondLst>
                                            <p:cond delay="0"/>
                                          </p:stCondLst>
                                        </p:cTn>
                                        <p:tgtEl>
                                          <p:spTgt spid="6147"/>
                                        </p:tgtEl>
                                        <p:attrNameLst>
                                          <p:attrName>style.visibility</p:attrName>
                                        </p:attrNameLst>
                                      </p:cBhvr>
                                      <p:to>
                                        <p:strVal val="visible"/>
                                      </p:to>
                                    </p:set>
                                    <p:animEffect transition="in" filter="fade">
                                      <p:cBhvr>
                                        <p:cTn id="40" dur="1000"/>
                                        <p:tgtEl>
                                          <p:spTgt spid="6147"/>
                                        </p:tgtEl>
                                      </p:cBhvr>
                                    </p:animEffect>
                                    <p:anim calcmode="lin" valueType="num">
                                      <p:cBhvr>
                                        <p:cTn id="41" dur="1000" fill="hold"/>
                                        <p:tgtEl>
                                          <p:spTgt spid="6147"/>
                                        </p:tgtEl>
                                        <p:attrNameLst>
                                          <p:attrName>ppt_x</p:attrName>
                                        </p:attrNameLst>
                                      </p:cBhvr>
                                      <p:tavLst>
                                        <p:tav tm="0">
                                          <p:val>
                                            <p:strVal val="#ppt_x"/>
                                          </p:val>
                                        </p:tav>
                                        <p:tav tm="100000">
                                          <p:val>
                                            <p:strVal val="#ppt_x"/>
                                          </p:val>
                                        </p:tav>
                                      </p:tavLst>
                                    </p:anim>
                                    <p:anim calcmode="lin" valueType="num">
                                      <p:cBhvr>
                                        <p:cTn id="42" dur="1000" fill="hold"/>
                                        <p:tgtEl>
                                          <p:spTgt spid="6147"/>
                                        </p:tgtEl>
                                        <p:attrNameLst>
                                          <p:attrName>ppt_y</p:attrName>
                                        </p:attrNameLst>
                                      </p:cBhvr>
                                      <p:tavLst>
                                        <p:tav tm="0">
                                          <p:val>
                                            <p:strVal val="#ppt_y+.1"/>
                                          </p:val>
                                        </p:tav>
                                        <p:tav tm="100000">
                                          <p:val>
                                            <p:strVal val="#ppt_y"/>
                                          </p:val>
                                        </p:tav>
                                      </p:tavLst>
                                    </p:anim>
                                  </p:childTnLst>
                                </p:cTn>
                              </p:par>
                              <p:par>
                                <p:cTn id="43" presetID="2" presetClass="exit" presetSubtype="4" fill="hold" nodeType="withEffect">
                                  <p:stCondLst>
                                    <p:cond delay="0"/>
                                  </p:stCondLst>
                                  <p:childTnLst>
                                    <p:anim calcmode="lin" valueType="num">
                                      <p:cBhvr additive="base">
                                        <p:cTn id="44" dur="500"/>
                                        <p:tgtEl>
                                          <p:spTgt spid="6147"/>
                                        </p:tgtEl>
                                        <p:attrNameLst>
                                          <p:attrName>ppt_x</p:attrName>
                                        </p:attrNameLst>
                                      </p:cBhvr>
                                      <p:tavLst>
                                        <p:tav tm="0">
                                          <p:val>
                                            <p:strVal val="ppt_x"/>
                                          </p:val>
                                        </p:tav>
                                        <p:tav tm="100000">
                                          <p:val>
                                            <p:strVal val="ppt_x"/>
                                          </p:val>
                                        </p:tav>
                                      </p:tavLst>
                                    </p:anim>
                                    <p:anim calcmode="lin" valueType="num">
                                      <p:cBhvr additive="base">
                                        <p:cTn id="45" dur="500"/>
                                        <p:tgtEl>
                                          <p:spTgt spid="6147"/>
                                        </p:tgtEl>
                                        <p:attrNameLst>
                                          <p:attrName>ppt_y</p:attrName>
                                        </p:attrNameLst>
                                      </p:cBhvr>
                                      <p:tavLst>
                                        <p:tav tm="0">
                                          <p:val>
                                            <p:strVal val="ppt_y"/>
                                          </p:val>
                                        </p:tav>
                                        <p:tav tm="100000">
                                          <p:val>
                                            <p:strVal val="1+ppt_h/2"/>
                                          </p:val>
                                        </p:tav>
                                      </p:tavLst>
                                    </p:anim>
                                    <p:set>
                                      <p:cBhvr>
                                        <p:cTn id="46" dur="1" fill="hold">
                                          <p:stCondLst>
                                            <p:cond delay="499"/>
                                          </p:stCondLst>
                                        </p:cTn>
                                        <p:tgtEl>
                                          <p:spTgt spid="614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页脚占位符 3"/>
          <p:cNvSpPr txBox="1">
            <a:spLocks noGrp="1" noChangeArrowheads="1"/>
          </p:cNvSpPr>
          <p:nvPr/>
        </p:nvSpPr>
        <p:spPr bwMode="auto">
          <a:xfrm>
            <a:off x="5651500" y="6381750"/>
            <a:ext cx="3240088"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r" eaLnBrk="1" hangingPunct="1"/>
            <a:endParaRPr lang="en-US" altLang="zh-CN" sz="1200">
              <a:solidFill>
                <a:srgbClr val="CC3300"/>
              </a:solidFill>
            </a:endParaRPr>
          </a:p>
        </p:txBody>
      </p:sp>
      <p:sp>
        <p:nvSpPr>
          <p:cNvPr id="14339" name="灯片编号占位符 4"/>
          <p:cNvSpPr txBox="1">
            <a:spLocks noGrp="1" noChangeArrowheads="1"/>
          </p:cNvSpPr>
          <p:nvPr/>
        </p:nvSpPr>
        <p:spPr bwMode="auto">
          <a:xfrm>
            <a:off x="107950" y="6596063"/>
            <a:ext cx="719138"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fld id="{CD81059D-DBCD-4030-98B7-148E8CDAA44C}" type="slidenum">
              <a:rPr lang="en-US" altLang="zh-CN" sz="1000">
                <a:solidFill>
                  <a:srgbClr val="000000"/>
                </a:solidFill>
                <a:latin typeface="Verdana" pitchFamily="34" charset="0"/>
              </a:rPr>
              <a:pPr eaLnBrk="1" hangingPunct="1"/>
              <a:t>2</a:t>
            </a:fld>
            <a:endParaRPr lang="en-US" altLang="zh-CN" sz="1000">
              <a:solidFill>
                <a:srgbClr val="000000"/>
              </a:solidFill>
              <a:latin typeface="Verdana" pitchFamily="34" charset="0"/>
            </a:endParaRPr>
          </a:p>
        </p:txBody>
      </p:sp>
      <p:sp>
        <p:nvSpPr>
          <p:cNvPr id="5124" name="Rectangle 2"/>
          <p:cNvSpPr>
            <a:spLocks noGrp="1" noChangeArrowheads="1"/>
          </p:cNvSpPr>
          <p:nvPr>
            <p:ph type="title" idx="4294967295"/>
          </p:nvPr>
        </p:nvSpPr>
        <p:spPr>
          <a:xfrm>
            <a:off x="0" y="122238"/>
            <a:ext cx="7543800" cy="1295400"/>
          </a:xfrm>
        </p:spPr>
        <p:txBody>
          <a:bodyPr/>
          <a:lstStyle/>
          <a:p>
            <a:pPr eaLnBrk="1" fontAlgn="auto" hangingPunct="1">
              <a:spcAft>
                <a:spcPts val="0"/>
              </a:spcAft>
              <a:defRPr/>
            </a:pPr>
            <a:r>
              <a:rPr lang="zh-CN" altLang="en-US" dirty="0" smtClean="0">
                <a:solidFill>
                  <a:schemeClr val="tx1"/>
                </a:solidFill>
                <a:effectLst>
                  <a:outerShdw blurRad="38100" dist="38100" dir="2700000" algn="tl">
                    <a:srgbClr val="C0C0C0"/>
                  </a:outerShdw>
                </a:effectLst>
                <a:latin typeface="Verdana" pitchFamily="34" charset="0"/>
              </a:rPr>
              <a:t>学习目标</a:t>
            </a:r>
            <a:endParaRPr lang="zh-CN" altLang="en-US" dirty="0" smtClean="0">
              <a:effectLst>
                <a:outerShdw blurRad="38100" dist="38100" dir="2700000" algn="tl">
                  <a:srgbClr val="C0C0C0"/>
                </a:outerShdw>
              </a:effectLst>
            </a:endParaRPr>
          </a:p>
        </p:txBody>
      </p:sp>
      <p:sp>
        <p:nvSpPr>
          <p:cNvPr id="4101" name="Rectangle 3"/>
          <p:cNvSpPr>
            <a:spLocks noGrp="1" noChangeArrowheads="1"/>
          </p:cNvSpPr>
          <p:nvPr>
            <p:ph type="body" idx="4294967295"/>
          </p:nvPr>
        </p:nvSpPr>
        <p:spPr>
          <a:xfrm>
            <a:off x="0" y="1719263"/>
            <a:ext cx="8229600" cy="4411662"/>
          </a:xfrm>
        </p:spPr>
        <p:txBody>
          <a:bodyPr/>
          <a:lstStyle/>
          <a:p>
            <a:pPr eaLnBrk="1" hangingPunct="1"/>
            <a:endParaRPr lang="zh-CN" altLang="en-US" dirty="0" smtClean="0"/>
          </a:p>
          <a:p>
            <a:pPr eaLnBrk="1" hangingPunct="1"/>
            <a:r>
              <a:rPr lang="zh-CN" altLang="en-US" dirty="0" smtClean="0"/>
              <a:t>熟悉Excel中数据的输入方法</a:t>
            </a:r>
          </a:p>
          <a:p>
            <a:pPr eaLnBrk="1" hangingPunct="1"/>
            <a:r>
              <a:rPr lang="zh-CN" altLang="en-US" dirty="0" smtClean="0"/>
              <a:t>掌握Excel中图表、数据透视表的制作方法</a:t>
            </a:r>
          </a:p>
          <a:p>
            <a:pPr eaLnBrk="1" hangingPunct="1"/>
            <a:r>
              <a:rPr lang="zh-CN" altLang="en-US" dirty="0" smtClean="0"/>
              <a:t>熟练掌握工作表中数据的排序、筛选和分类汇总操作</a:t>
            </a:r>
          </a:p>
        </p:txBody>
      </p:sp>
      <p:sp>
        <p:nvSpPr>
          <p:cNvPr id="14342"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l" eaLnBrk="1" hangingPunct="1"/>
            <a:fld id="{18EC7ACB-7015-4069-819C-1254520C349E}" type="datetime1">
              <a:rPr lang="zh-CN" altLang="en-US"/>
              <a:pPr algn="l" eaLnBrk="1" hangingPunct="1"/>
              <a:t>2014-11-17</a:t>
            </a:fld>
            <a:endParaRPr lang="en-US" altLang="zh-CN"/>
          </a:p>
        </p:txBody>
      </p:sp>
      <p:sp>
        <p:nvSpPr>
          <p:cNvPr id="14343" name="页脚占位符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a:t>制作人：王惠斌    孟晓峰                                            办公中的数据处理</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4101">
                                            <p:txEl>
                                              <p:pRg st="1" end="1"/>
                                            </p:txEl>
                                          </p:spTgt>
                                        </p:tgtEl>
                                        <p:attrNameLst>
                                          <p:attrName>style.visibility</p:attrName>
                                        </p:attrNameLst>
                                      </p:cBhvr>
                                      <p:to>
                                        <p:strVal val="visible"/>
                                      </p:to>
                                    </p:set>
                                    <p:animEffect transition="in" filter="blinds(horizontal)">
                                      <p:cBhvr>
                                        <p:cTn id="7" dur="500"/>
                                        <p:tgtEl>
                                          <p:spTgt spid="4101">
                                            <p:txEl>
                                              <p:pRg st="1" end="1"/>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4101">
                                            <p:txEl>
                                              <p:pRg st="2" end="2"/>
                                            </p:txEl>
                                          </p:spTgt>
                                        </p:tgtEl>
                                        <p:attrNameLst>
                                          <p:attrName>style.visibility</p:attrName>
                                        </p:attrNameLst>
                                      </p:cBhvr>
                                      <p:to>
                                        <p:strVal val="visible"/>
                                      </p:to>
                                    </p:set>
                                    <p:animEffect transition="in" filter="blinds(horizontal)">
                                      <p:cBhvr>
                                        <p:cTn id="12" dur="500"/>
                                        <p:tgtEl>
                                          <p:spTgt spid="4101">
                                            <p:txEl>
                                              <p:pRg st="2" end="2"/>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4101">
                                            <p:txEl>
                                              <p:pRg st="3" end="3"/>
                                            </p:txEl>
                                          </p:spTgt>
                                        </p:tgtEl>
                                        <p:attrNameLst>
                                          <p:attrName>style.visibility</p:attrName>
                                        </p:attrNameLst>
                                      </p:cBhvr>
                                      <p:to>
                                        <p:strVal val="visible"/>
                                      </p:to>
                                    </p:set>
                                    <p:animEffect transition="in" filter="blinds(horizontal)">
                                      <p:cBhvr>
                                        <p:cTn id="17" dur="500"/>
                                        <p:tgtEl>
                                          <p:spTgt spid="410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内容占位符 2"/>
          <p:cNvSpPr>
            <a:spLocks noGrp="1"/>
          </p:cNvSpPr>
          <p:nvPr>
            <p:ph idx="1"/>
          </p:nvPr>
        </p:nvSpPr>
        <p:spPr/>
        <p:txBody>
          <a:bodyPr/>
          <a:lstStyle/>
          <a:p>
            <a:pPr eaLnBrk="1" hangingPunct="1"/>
            <a:r>
              <a:rPr lang="zh-CN" altLang="zh-CN" sz="2800" dirty="0" smtClean="0"/>
              <a:t>本例中，数据汇总可以按销售员分类汇总，也可以按产品类别分类，还可以按其他需要的字段进行。在执行分类汇总之前，首先应该对数据库进行排序，将数据库中关键字相同的一些记录集中到一起，然后再进行分类汇总。</a:t>
            </a:r>
          </a:p>
          <a:p>
            <a:pPr eaLnBrk="1" hangingPunct="1"/>
            <a:r>
              <a:rPr lang="zh-CN" altLang="en-US" dirty="0" smtClean="0"/>
              <a:t>本例</a:t>
            </a:r>
            <a:r>
              <a:rPr lang="zh-CN" altLang="zh-CN" dirty="0" smtClean="0"/>
              <a:t>以按销售员分类汇总为例来汇总每位销售员的总销售金额</a:t>
            </a:r>
            <a:r>
              <a:rPr lang="zh-CN" altLang="en-US" dirty="0" smtClean="0"/>
              <a:t>，教师进行</a:t>
            </a:r>
            <a:r>
              <a:rPr lang="zh-CN" altLang="zh-CN" dirty="0" smtClean="0"/>
              <a:t>操作</a:t>
            </a:r>
            <a:r>
              <a:rPr lang="zh-CN" altLang="en-US" dirty="0" smtClean="0"/>
              <a:t>演示。</a:t>
            </a:r>
            <a:endParaRPr lang="zh-CN" altLang="zh-CN" dirty="0" smtClean="0"/>
          </a:p>
          <a:p>
            <a:pPr eaLnBrk="1" hangingPunct="1"/>
            <a:endParaRPr lang="zh-CN" altLang="en-US" dirty="0" smtClean="0"/>
          </a:p>
        </p:txBody>
      </p:sp>
      <p:sp>
        <p:nvSpPr>
          <p:cNvPr id="2" name="标题 1"/>
          <p:cNvSpPr>
            <a:spLocks noGrp="1"/>
          </p:cNvSpPr>
          <p:nvPr>
            <p:ph type="title"/>
          </p:nvPr>
        </p:nvSpPr>
        <p:spPr/>
        <p:txBody>
          <a:bodyPr>
            <a:normAutofit fontScale="90000"/>
          </a:bodyPr>
          <a:lstStyle/>
          <a:p>
            <a:pPr eaLnBrk="1" fontAlgn="auto" hangingPunct="1">
              <a:spcAft>
                <a:spcPts val="0"/>
              </a:spcAft>
              <a:defRPr/>
            </a:pPr>
            <a:r>
              <a:rPr lang="en-US" altLang="zh-CN" dirty="0" smtClean="0"/>
              <a:t/>
            </a:r>
            <a:br>
              <a:rPr lang="en-US" altLang="zh-CN" dirty="0" smtClean="0"/>
            </a:br>
            <a:r>
              <a:rPr lang="zh-CN" altLang="zh-CN" dirty="0" smtClean="0"/>
              <a:t>3．利用分类汇总功能汇总销售数据</a:t>
            </a:r>
            <a:br>
              <a:rPr lang="zh-CN" altLang="zh-CN" dirty="0" smtClean="0"/>
            </a:br>
            <a:endParaRPr lang="zh-CN" altLang="en-US" dirty="0" smtClean="0"/>
          </a:p>
        </p:txBody>
      </p:sp>
      <p:sp>
        <p:nvSpPr>
          <p:cNvPr id="31748" name="日期占位符 2"/>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fld id="{099ABAD5-DF75-48B8-A471-7BF523D12D3B}" type="datetime1">
              <a:rPr lang="zh-CN" altLang="en-US"/>
              <a:pPr eaLnBrk="1" hangingPunct="1"/>
              <a:t>2014-11-17</a:t>
            </a:fld>
            <a:endParaRPr lang="en-US" altLang="zh-CN"/>
          </a:p>
        </p:txBody>
      </p:sp>
      <p:sp>
        <p:nvSpPr>
          <p:cNvPr id="31749"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a:t>制作人：王惠斌    孟晓峰                                            办公中的数据处理</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21507">
                                            <p:txEl>
                                              <p:pRg st="0" end="0"/>
                                            </p:txEl>
                                          </p:spTgt>
                                        </p:tgtEl>
                                        <p:attrNameLst>
                                          <p:attrName>style.visibility</p:attrName>
                                        </p:attrNameLst>
                                      </p:cBhvr>
                                      <p:to>
                                        <p:strVal val="visible"/>
                                      </p:to>
                                    </p:set>
                                    <p:animEffect transition="in" filter="blinds(horizontal)">
                                      <p:cBhvr>
                                        <p:cTn id="7" dur="500"/>
                                        <p:tgtEl>
                                          <p:spTgt spid="2150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21507">
                                            <p:txEl>
                                              <p:pRg st="1" end="1"/>
                                            </p:txEl>
                                          </p:spTgt>
                                        </p:tgtEl>
                                        <p:attrNameLst>
                                          <p:attrName>style.visibility</p:attrName>
                                        </p:attrNameLst>
                                      </p:cBhvr>
                                      <p:to>
                                        <p:strVal val="visible"/>
                                      </p:to>
                                    </p:set>
                                    <p:animEffect transition="in" filter="blinds(horizontal)">
                                      <p:cBhvr>
                                        <p:cTn id="12" dur="500"/>
                                        <p:tgtEl>
                                          <p:spTgt spid="2150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marL="109537" indent="0">
              <a:buNone/>
            </a:pPr>
            <a:r>
              <a:rPr lang="zh-CN" altLang="zh-CN" sz="2000" dirty="0"/>
              <a:t>操作步骤如下：</a:t>
            </a:r>
          </a:p>
          <a:p>
            <a:r>
              <a:rPr lang="zh-CN" altLang="zh-CN" sz="2000" dirty="0"/>
              <a:t>（</a:t>
            </a:r>
            <a:r>
              <a:rPr lang="en-US" altLang="zh-CN" sz="2000" dirty="0"/>
              <a:t>1</a:t>
            </a:r>
            <a:r>
              <a:rPr lang="zh-CN" altLang="zh-CN" sz="2000" dirty="0"/>
              <a:t>）打开“按销售员分类汇总”工作表。将“产品销售统计”表复制到“按销售员分类汇总”表中，并将标题更改为：“××公司产品销售按销售员分类汇总”。</a:t>
            </a:r>
          </a:p>
          <a:p>
            <a:r>
              <a:rPr lang="zh-CN" altLang="zh-CN" sz="2000" dirty="0"/>
              <a:t>（</a:t>
            </a:r>
            <a:r>
              <a:rPr lang="en-US" altLang="zh-CN" sz="2000" dirty="0"/>
              <a:t>2</a:t>
            </a:r>
            <a:r>
              <a:rPr lang="zh-CN" altLang="zh-CN" sz="2000" dirty="0"/>
              <a:t>）将光标置于“销售员”列下任一单元格，对销售员列进行升序或降序排列。</a:t>
            </a:r>
          </a:p>
          <a:p>
            <a:r>
              <a:rPr lang="zh-CN" altLang="zh-CN" sz="2000" dirty="0"/>
              <a:t>（</a:t>
            </a:r>
            <a:r>
              <a:rPr lang="en-US" altLang="zh-CN" sz="2000" dirty="0"/>
              <a:t>3</a:t>
            </a:r>
            <a:r>
              <a:rPr lang="zh-CN" altLang="zh-CN" sz="2000" dirty="0"/>
              <a:t>）选择“数据”功能区</a:t>
            </a:r>
            <a:r>
              <a:rPr lang="en-US" altLang="zh-CN" sz="2000" dirty="0"/>
              <a:t>/</a:t>
            </a:r>
            <a:r>
              <a:rPr lang="zh-CN" altLang="zh-CN" sz="2000" dirty="0"/>
              <a:t>“分级显示”工具组</a:t>
            </a:r>
            <a:r>
              <a:rPr lang="en-US" altLang="zh-CN" sz="2000" dirty="0"/>
              <a:t>/</a:t>
            </a:r>
            <a:r>
              <a:rPr lang="zh-CN" altLang="zh-CN" sz="2000" dirty="0"/>
              <a:t>“分类汇总”命令，打开“分类汇总”对话框，在“分类字段”列表框中选择“销售员”；在“汇总方式”列表中选择“求和”；在“选定汇总项”列表中选中“金额”</a:t>
            </a:r>
            <a:r>
              <a:rPr lang="zh-CN" altLang="zh-CN" sz="2000" dirty="0" smtClean="0"/>
              <a:t>，</a:t>
            </a:r>
            <a:r>
              <a:rPr lang="zh-CN" altLang="en-US" sz="2000" dirty="0" smtClean="0"/>
              <a:t>点击确定。</a:t>
            </a:r>
            <a:endParaRPr lang="en-US" altLang="zh-CN" sz="2000" dirty="0" smtClean="0"/>
          </a:p>
          <a:p>
            <a:r>
              <a:rPr lang="zh-CN" altLang="zh-CN" sz="2000" dirty="0"/>
              <a:t>（</a:t>
            </a:r>
            <a:r>
              <a:rPr lang="en-US" altLang="zh-CN" sz="2000" dirty="0"/>
              <a:t>4</a:t>
            </a:r>
            <a:r>
              <a:rPr lang="zh-CN" altLang="zh-CN" sz="2000" dirty="0"/>
              <a:t>）打开“按产品类型分类汇总”工作表，按产品类别分类汇总时，分类字段为“产品类别”；汇总方式和选定汇总项同上。</a:t>
            </a:r>
            <a:endParaRPr lang="zh-CN" altLang="en-US" sz="2000" dirty="0"/>
          </a:p>
        </p:txBody>
      </p:sp>
      <p:sp>
        <p:nvSpPr>
          <p:cNvPr id="3" name="标题 2"/>
          <p:cNvSpPr>
            <a:spLocks noGrp="1"/>
          </p:cNvSpPr>
          <p:nvPr>
            <p:ph type="title"/>
          </p:nvPr>
        </p:nvSpPr>
        <p:spPr/>
        <p:txBody>
          <a:bodyPr>
            <a:noAutofit/>
          </a:bodyPr>
          <a:lstStyle/>
          <a:p>
            <a:r>
              <a:rPr lang="zh-CN" altLang="zh-CN" sz="3600" dirty="0"/>
              <a:t>以按销售员分类汇总为例来汇总每位销售员的总销售金额</a:t>
            </a:r>
            <a:endParaRPr lang="zh-CN" altLang="en-US" sz="3600" dirty="0"/>
          </a:p>
        </p:txBody>
      </p:sp>
      <p:sp>
        <p:nvSpPr>
          <p:cNvPr id="4" name="日期占位符 3"/>
          <p:cNvSpPr>
            <a:spLocks noGrp="1"/>
          </p:cNvSpPr>
          <p:nvPr>
            <p:ph type="dt" sz="half" idx="10"/>
          </p:nvPr>
        </p:nvSpPr>
        <p:spPr/>
        <p:txBody>
          <a:bodyPr/>
          <a:lstStyle/>
          <a:p>
            <a:pPr>
              <a:defRPr/>
            </a:pPr>
            <a:fld id="{87FC8737-2843-4FD5-B29A-A2B77F8D551B}" type="datetime1">
              <a:rPr lang="zh-CN" altLang="en-US" smtClean="0"/>
              <a:pPr>
                <a:defRPr/>
              </a:pPr>
              <a:t>2014-11-17</a:t>
            </a:fld>
            <a:endParaRPr lang="en-US" altLang="zh-CN" dirty="0"/>
          </a:p>
        </p:txBody>
      </p:sp>
      <p:sp>
        <p:nvSpPr>
          <p:cNvPr id="5" name="页脚占位符 4"/>
          <p:cNvSpPr>
            <a:spLocks noGrp="1"/>
          </p:cNvSpPr>
          <p:nvPr>
            <p:ph type="ftr" sz="quarter" idx="11"/>
          </p:nvPr>
        </p:nvSpPr>
        <p:spPr/>
        <p:txBody>
          <a:bodyPr/>
          <a:lstStyle/>
          <a:p>
            <a:pPr>
              <a:defRPr/>
            </a:pPr>
            <a:r>
              <a:rPr lang="zh-CN" altLang="en-US" smtClean="0"/>
              <a:t>制作人：王惠斌    孟晓峰                                                  办公中的数据处理</a:t>
            </a:r>
            <a:endParaRPr lang="en-US" altLang="zh-CN"/>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19488" y="2228850"/>
            <a:ext cx="4043645" cy="4629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69523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Effect transition="in" filter="fade">
                                      <p:cBhvr>
                                        <p:cTn id="14" dur="1000"/>
                                        <p:tgtEl>
                                          <p:spTgt spid="2">
                                            <p:txEl>
                                              <p:pRg st="1" end="1"/>
                                            </p:txEl>
                                          </p:spTgt>
                                        </p:tgtEl>
                                      </p:cBhvr>
                                    </p:animEffect>
                                    <p:anim calcmode="lin" valueType="num">
                                      <p:cBhvr>
                                        <p:cTn id="15"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
                                            <p:txEl>
                                              <p:pRg st="2" end="2"/>
                                            </p:txEl>
                                          </p:spTgt>
                                        </p:tgtEl>
                                        <p:attrNameLst>
                                          <p:attrName>style.visibility</p:attrName>
                                        </p:attrNameLst>
                                      </p:cBhvr>
                                      <p:to>
                                        <p:strVal val="visible"/>
                                      </p:to>
                                    </p:set>
                                    <p:animEffect transition="in" filter="fade">
                                      <p:cBhvr>
                                        <p:cTn id="21" dur="1000"/>
                                        <p:tgtEl>
                                          <p:spTgt spid="2">
                                            <p:txEl>
                                              <p:pRg st="2" end="2"/>
                                            </p:txEl>
                                          </p:spTgt>
                                        </p:tgtEl>
                                      </p:cBhvr>
                                    </p:animEffect>
                                    <p:anim calcmode="lin" valueType="num">
                                      <p:cBhvr>
                                        <p:cTn id="22"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
                                            <p:txEl>
                                              <p:pRg st="3" end="3"/>
                                            </p:txEl>
                                          </p:spTgt>
                                        </p:tgtEl>
                                        <p:attrNameLst>
                                          <p:attrName>style.visibility</p:attrName>
                                        </p:attrNameLst>
                                      </p:cBhvr>
                                      <p:to>
                                        <p:strVal val="visible"/>
                                      </p:to>
                                    </p:set>
                                    <p:animEffect transition="in" filter="fade">
                                      <p:cBhvr>
                                        <p:cTn id="28" dur="1000"/>
                                        <p:tgtEl>
                                          <p:spTgt spid="2">
                                            <p:txEl>
                                              <p:pRg st="3" end="3"/>
                                            </p:txEl>
                                          </p:spTgt>
                                        </p:tgtEl>
                                      </p:cBhvr>
                                    </p:animEffect>
                                    <p:anim calcmode="lin" valueType="num">
                                      <p:cBhvr>
                                        <p:cTn id="29"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7170"/>
                                        </p:tgtEl>
                                        <p:attrNameLst>
                                          <p:attrName>style.visibility</p:attrName>
                                        </p:attrNameLst>
                                      </p:cBhvr>
                                      <p:to>
                                        <p:strVal val="visible"/>
                                      </p:to>
                                    </p:set>
                                    <p:animEffect transition="in" filter="fade">
                                      <p:cBhvr>
                                        <p:cTn id="35" dur="1000"/>
                                        <p:tgtEl>
                                          <p:spTgt spid="7170"/>
                                        </p:tgtEl>
                                      </p:cBhvr>
                                    </p:animEffect>
                                    <p:anim calcmode="lin" valueType="num">
                                      <p:cBhvr>
                                        <p:cTn id="36" dur="1000" fill="hold"/>
                                        <p:tgtEl>
                                          <p:spTgt spid="7170"/>
                                        </p:tgtEl>
                                        <p:attrNameLst>
                                          <p:attrName>ppt_x</p:attrName>
                                        </p:attrNameLst>
                                      </p:cBhvr>
                                      <p:tavLst>
                                        <p:tav tm="0">
                                          <p:val>
                                            <p:strVal val="#ppt_x"/>
                                          </p:val>
                                        </p:tav>
                                        <p:tav tm="100000">
                                          <p:val>
                                            <p:strVal val="#ppt_x"/>
                                          </p:val>
                                        </p:tav>
                                      </p:tavLst>
                                    </p:anim>
                                    <p:anim calcmode="lin" valueType="num">
                                      <p:cBhvr>
                                        <p:cTn id="37" dur="1000" fill="hold"/>
                                        <p:tgtEl>
                                          <p:spTgt spid="7170"/>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xit" presetSubtype="4" fill="hold" nodeType="clickEffect">
                                  <p:stCondLst>
                                    <p:cond delay="0"/>
                                  </p:stCondLst>
                                  <p:childTnLst>
                                    <p:anim calcmode="lin" valueType="num">
                                      <p:cBhvr additive="base">
                                        <p:cTn id="41" dur="500"/>
                                        <p:tgtEl>
                                          <p:spTgt spid="7170"/>
                                        </p:tgtEl>
                                        <p:attrNameLst>
                                          <p:attrName>ppt_x</p:attrName>
                                        </p:attrNameLst>
                                      </p:cBhvr>
                                      <p:tavLst>
                                        <p:tav tm="0">
                                          <p:val>
                                            <p:strVal val="ppt_x"/>
                                          </p:val>
                                        </p:tav>
                                        <p:tav tm="100000">
                                          <p:val>
                                            <p:strVal val="ppt_x"/>
                                          </p:val>
                                        </p:tav>
                                      </p:tavLst>
                                    </p:anim>
                                    <p:anim calcmode="lin" valueType="num">
                                      <p:cBhvr additive="base">
                                        <p:cTn id="42" dur="500"/>
                                        <p:tgtEl>
                                          <p:spTgt spid="7170"/>
                                        </p:tgtEl>
                                        <p:attrNameLst>
                                          <p:attrName>ppt_y</p:attrName>
                                        </p:attrNameLst>
                                      </p:cBhvr>
                                      <p:tavLst>
                                        <p:tav tm="0">
                                          <p:val>
                                            <p:strVal val="ppt_y"/>
                                          </p:val>
                                        </p:tav>
                                        <p:tav tm="100000">
                                          <p:val>
                                            <p:strVal val="1+ppt_h/2"/>
                                          </p:val>
                                        </p:tav>
                                      </p:tavLst>
                                    </p:anim>
                                    <p:set>
                                      <p:cBhvr>
                                        <p:cTn id="43" dur="1" fill="hold">
                                          <p:stCondLst>
                                            <p:cond delay="499"/>
                                          </p:stCondLst>
                                        </p:cTn>
                                        <p:tgtEl>
                                          <p:spTgt spid="7170"/>
                                        </p:tgtEl>
                                        <p:attrNameLst>
                                          <p:attrName>style.visibility</p:attrName>
                                        </p:attrNameLst>
                                      </p:cBhvr>
                                      <p:to>
                                        <p:strVal val="hidden"/>
                                      </p:to>
                                    </p:set>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grpId="0" nodeType="clickEffect">
                                  <p:stCondLst>
                                    <p:cond delay="0"/>
                                  </p:stCondLst>
                                  <p:childTnLst>
                                    <p:set>
                                      <p:cBhvr>
                                        <p:cTn id="47" dur="1" fill="hold">
                                          <p:stCondLst>
                                            <p:cond delay="0"/>
                                          </p:stCondLst>
                                        </p:cTn>
                                        <p:tgtEl>
                                          <p:spTgt spid="2">
                                            <p:txEl>
                                              <p:pRg st="4" end="4"/>
                                            </p:txEl>
                                          </p:spTgt>
                                        </p:tgtEl>
                                        <p:attrNameLst>
                                          <p:attrName>style.visibility</p:attrName>
                                        </p:attrNameLst>
                                      </p:cBhvr>
                                      <p:to>
                                        <p:strVal val="visible"/>
                                      </p:to>
                                    </p:set>
                                    <p:animEffect transition="in" filter="fade">
                                      <p:cBhvr>
                                        <p:cTn id="48" dur="1000"/>
                                        <p:tgtEl>
                                          <p:spTgt spid="2">
                                            <p:txEl>
                                              <p:pRg st="4" end="4"/>
                                            </p:txEl>
                                          </p:spTgt>
                                        </p:tgtEl>
                                      </p:cBhvr>
                                    </p:animEffect>
                                    <p:anim calcmode="lin" valueType="num">
                                      <p:cBhvr>
                                        <p:cTn id="49"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50" dur="1000" fill="hold"/>
                                        <p:tgtEl>
                                          <p:spTgt spid="2">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内容占位符 2"/>
          <p:cNvSpPr>
            <a:spLocks noGrp="1"/>
          </p:cNvSpPr>
          <p:nvPr>
            <p:ph idx="1"/>
          </p:nvPr>
        </p:nvSpPr>
        <p:spPr/>
        <p:txBody>
          <a:bodyPr/>
          <a:lstStyle/>
          <a:p>
            <a:pPr eaLnBrk="1" hangingPunct="1"/>
            <a:r>
              <a:rPr lang="zh-CN" altLang="zh-CN" sz="2800" dirty="0" smtClean="0"/>
              <a:t>对数据分类汇总除上上面的方法之外，还可以利用函数来实现。</a:t>
            </a:r>
            <a:endParaRPr lang="en-US" altLang="zh-CN" sz="2800" dirty="0" smtClean="0"/>
          </a:p>
          <a:p>
            <a:r>
              <a:rPr lang="zh-CN" altLang="zh-CN" sz="2800" dirty="0" smtClean="0"/>
              <a:t>打开</a:t>
            </a:r>
            <a:r>
              <a:rPr lang="zh-CN" altLang="zh-CN" sz="2800" dirty="0"/>
              <a:t>“销售员销售数据统计”工作表。输入标题、</a:t>
            </a:r>
            <a:r>
              <a:rPr lang="zh-CN" altLang="zh-CN" sz="2800" dirty="0" smtClean="0"/>
              <a:t>字段名</a:t>
            </a:r>
            <a:r>
              <a:rPr lang="zh-CN" altLang="en-US" sz="2800" dirty="0" smtClean="0"/>
              <a:t>，</a:t>
            </a:r>
            <a:r>
              <a:rPr lang="zh-CN" altLang="zh-CN" sz="2800" dirty="0" smtClean="0"/>
              <a:t>在单元格</a:t>
            </a:r>
            <a:r>
              <a:rPr lang="zh-CN" altLang="zh-CN" sz="2800" dirty="0"/>
              <a:t>中输入公式</a:t>
            </a:r>
            <a:r>
              <a:rPr lang="zh-CN" altLang="zh-CN" sz="2800" dirty="0" smtClean="0"/>
              <a:t>：</a:t>
            </a:r>
            <a:r>
              <a:rPr lang="zh-CN" altLang="en-US" sz="2800" dirty="0" smtClean="0"/>
              <a:t>“</a:t>
            </a:r>
            <a:r>
              <a:rPr lang="en-US" altLang="zh-CN" sz="2800" dirty="0" smtClean="0"/>
              <a:t>=SUMIF</a:t>
            </a:r>
            <a:r>
              <a:rPr lang="zh-CN" altLang="en-US" sz="2800" dirty="0" smtClean="0"/>
              <a:t>（）”，</a:t>
            </a:r>
            <a:r>
              <a:rPr lang="zh-CN" altLang="zh-CN" sz="2800" dirty="0"/>
              <a:t>按回车键可</a:t>
            </a:r>
            <a:r>
              <a:rPr lang="zh-CN" altLang="zh-CN" sz="2800" dirty="0" smtClean="0"/>
              <a:t>统计</a:t>
            </a:r>
            <a:r>
              <a:rPr lang="zh-CN" altLang="en-US" sz="2800" dirty="0" smtClean="0"/>
              <a:t>。</a:t>
            </a:r>
            <a:endParaRPr lang="en-US" altLang="zh-CN" sz="2800" dirty="0"/>
          </a:p>
          <a:p>
            <a:endParaRPr lang="zh-CN" altLang="en-US" sz="2800" dirty="0" smtClean="0"/>
          </a:p>
        </p:txBody>
      </p:sp>
      <p:sp>
        <p:nvSpPr>
          <p:cNvPr id="2" name="标题 1"/>
          <p:cNvSpPr>
            <a:spLocks noGrp="1"/>
          </p:cNvSpPr>
          <p:nvPr>
            <p:ph type="title"/>
          </p:nvPr>
        </p:nvSpPr>
        <p:spPr/>
        <p:txBody>
          <a:bodyPr>
            <a:normAutofit fontScale="90000"/>
          </a:bodyPr>
          <a:lstStyle/>
          <a:p>
            <a:pPr eaLnBrk="1" fontAlgn="auto" hangingPunct="1">
              <a:spcAft>
                <a:spcPts val="0"/>
              </a:spcAft>
              <a:defRPr/>
            </a:pPr>
            <a:r>
              <a:rPr lang="en-US" altLang="zh-CN" sz="4000" dirty="0" smtClean="0">
                <a:sym typeface="Arial" pitchFamily="34" charset="0"/>
              </a:rPr>
              <a:t>4.</a:t>
            </a:r>
            <a:r>
              <a:rPr lang="zh-CN" altLang="en-US" sz="4000" dirty="0" smtClean="0">
                <a:sym typeface="Arial" pitchFamily="34" charset="0"/>
              </a:rPr>
              <a:t>使用函数显示每位销售员的销售数量和销售金额</a:t>
            </a:r>
            <a:endParaRPr lang="zh-CN" altLang="en-US" dirty="0" smtClean="0"/>
          </a:p>
        </p:txBody>
      </p:sp>
      <p:sp>
        <p:nvSpPr>
          <p:cNvPr id="32772" name="日期占位符 2"/>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fld id="{7D86C005-1E2F-49F0-A484-5B9905F10D8A}" type="datetime1">
              <a:rPr lang="zh-CN" altLang="en-US"/>
              <a:pPr eaLnBrk="1" hangingPunct="1"/>
              <a:t>2014-11-17</a:t>
            </a:fld>
            <a:endParaRPr lang="en-US" altLang="zh-CN"/>
          </a:p>
        </p:txBody>
      </p:sp>
      <p:sp>
        <p:nvSpPr>
          <p:cNvPr id="32773"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a:t>制作人：王惠斌    孟晓峰                                            办公中的数据处理</a:t>
            </a:r>
            <a:endParaRPr lang="en-US" altLang="zh-CN"/>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552" y="2348880"/>
            <a:ext cx="8958021" cy="417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22531">
                                            <p:txEl>
                                              <p:pRg st="0" end="0"/>
                                            </p:txEl>
                                          </p:spTgt>
                                        </p:tgtEl>
                                        <p:attrNameLst>
                                          <p:attrName>style.visibility</p:attrName>
                                        </p:attrNameLst>
                                      </p:cBhvr>
                                      <p:to>
                                        <p:strVal val="visible"/>
                                      </p:to>
                                    </p:set>
                                    <p:animEffect transition="in" filter="blinds(horizontal)">
                                      <p:cBhvr>
                                        <p:cTn id="7" dur="500"/>
                                        <p:tgtEl>
                                          <p:spTgt spid="2253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2531">
                                            <p:txEl>
                                              <p:pRg st="1" end="1"/>
                                            </p:txEl>
                                          </p:spTgt>
                                        </p:tgtEl>
                                        <p:attrNameLst>
                                          <p:attrName>style.visibility</p:attrName>
                                        </p:attrNameLst>
                                      </p:cBhvr>
                                      <p:to>
                                        <p:strVal val="visible"/>
                                      </p:to>
                                    </p:set>
                                    <p:animEffect transition="in" filter="blinds(horizontal)">
                                      <p:cBhvr>
                                        <p:cTn id="12" dur="500"/>
                                        <p:tgtEl>
                                          <p:spTgt spid="2253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8194"/>
                                        </p:tgtEl>
                                        <p:attrNameLst>
                                          <p:attrName>style.visibility</p:attrName>
                                        </p:attrNameLst>
                                      </p:cBhvr>
                                      <p:to>
                                        <p:strVal val="visible"/>
                                      </p:to>
                                    </p:set>
                                    <p:animEffect transition="in" filter="fade">
                                      <p:cBhvr>
                                        <p:cTn id="17" dur="1000"/>
                                        <p:tgtEl>
                                          <p:spTgt spid="8194"/>
                                        </p:tgtEl>
                                      </p:cBhvr>
                                    </p:animEffect>
                                    <p:anim calcmode="lin" valueType="num">
                                      <p:cBhvr>
                                        <p:cTn id="18" dur="1000" fill="hold"/>
                                        <p:tgtEl>
                                          <p:spTgt spid="8194"/>
                                        </p:tgtEl>
                                        <p:attrNameLst>
                                          <p:attrName>ppt_x</p:attrName>
                                        </p:attrNameLst>
                                      </p:cBhvr>
                                      <p:tavLst>
                                        <p:tav tm="0">
                                          <p:val>
                                            <p:strVal val="#ppt_x"/>
                                          </p:val>
                                        </p:tav>
                                        <p:tav tm="100000">
                                          <p:val>
                                            <p:strVal val="#ppt_x"/>
                                          </p:val>
                                        </p:tav>
                                      </p:tavLst>
                                    </p:anim>
                                    <p:anim calcmode="lin" valueType="num">
                                      <p:cBhvr>
                                        <p:cTn id="19" dur="1000" fill="hold"/>
                                        <p:tgtEl>
                                          <p:spTgt spid="8194"/>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xit" presetSubtype="4" fill="hold" nodeType="clickEffect">
                                  <p:stCondLst>
                                    <p:cond delay="0"/>
                                  </p:stCondLst>
                                  <p:childTnLst>
                                    <p:anim calcmode="lin" valueType="num">
                                      <p:cBhvr additive="base">
                                        <p:cTn id="23" dur="500"/>
                                        <p:tgtEl>
                                          <p:spTgt spid="8194"/>
                                        </p:tgtEl>
                                        <p:attrNameLst>
                                          <p:attrName>ppt_x</p:attrName>
                                        </p:attrNameLst>
                                      </p:cBhvr>
                                      <p:tavLst>
                                        <p:tav tm="0">
                                          <p:val>
                                            <p:strVal val="ppt_x"/>
                                          </p:val>
                                        </p:tav>
                                        <p:tav tm="100000">
                                          <p:val>
                                            <p:strVal val="ppt_x"/>
                                          </p:val>
                                        </p:tav>
                                      </p:tavLst>
                                    </p:anim>
                                    <p:anim calcmode="lin" valueType="num">
                                      <p:cBhvr additive="base">
                                        <p:cTn id="24" dur="500"/>
                                        <p:tgtEl>
                                          <p:spTgt spid="8194"/>
                                        </p:tgtEl>
                                        <p:attrNameLst>
                                          <p:attrName>ppt_y</p:attrName>
                                        </p:attrNameLst>
                                      </p:cBhvr>
                                      <p:tavLst>
                                        <p:tav tm="0">
                                          <p:val>
                                            <p:strVal val="ppt_y"/>
                                          </p:val>
                                        </p:tav>
                                        <p:tav tm="100000">
                                          <p:val>
                                            <p:strVal val="1+ppt_h/2"/>
                                          </p:val>
                                        </p:tav>
                                      </p:tavLst>
                                    </p:anim>
                                    <p:set>
                                      <p:cBhvr>
                                        <p:cTn id="25" dur="1" fill="hold">
                                          <p:stCondLst>
                                            <p:cond delay="499"/>
                                          </p:stCondLst>
                                        </p:cTn>
                                        <p:tgtEl>
                                          <p:spTgt spid="819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内容占位符 2"/>
          <p:cNvSpPr>
            <a:spLocks noGrp="1"/>
          </p:cNvSpPr>
          <p:nvPr>
            <p:ph idx="1"/>
          </p:nvPr>
        </p:nvSpPr>
        <p:spPr>
          <a:xfrm>
            <a:off x="251520" y="836712"/>
            <a:ext cx="8352928" cy="5400600"/>
          </a:xfrm>
        </p:spPr>
        <p:txBody>
          <a:bodyPr/>
          <a:lstStyle/>
          <a:p>
            <a:pPr marL="109537" indent="0" eaLnBrk="1" hangingPunct="1">
              <a:buNone/>
            </a:pPr>
            <a:r>
              <a:rPr lang="en-US" altLang="zh-CN" sz="2800" dirty="0" smtClean="0"/>
              <a:t>1</a:t>
            </a:r>
            <a:r>
              <a:rPr lang="zh-CN" altLang="zh-CN" sz="2800" dirty="0" smtClean="0"/>
              <a:t>）建立按产品类别统计销售员的销售数量数据透视表</a:t>
            </a:r>
            <a:endParaRPr lang="en-US" altLang="zh-CN" sz="2800" dirty="0" smtClean="0"/>
          </a:p>
          <a:p>
            <a:pPr eaLnBrk="1" hangingPunct="1"/>
            <a:r>
              <a:rPr lang="zh-CN" altLang="zh-CN" sz="2000" dirty="0"/>
              <a:t>将光标定位在“产品销售统计”表中需要透视分析数据中的任一单元格上，选择“插入”功能区</a:t>
            </a:r>
            <a:r>
              <a:rPr lang="en-US" altLang="zh-CN" sz="2000" dirty="0"/>
              <a:t>/</a:t>
            </a:r>
            <a:r>
              <a:rPr lang="zh-CN" altLang="zh-CN" sz="2000" dirty="0"/>
              <a:t>“数据透视表”命令，打开 “创建数据透视表”对话框</a:t>
            </a:r>
            <a:r>
              <a:rPr lang="zh-CN" altLang="zh-CN" sz="2000" dirty="0" smtClean="0"/>
              <a:t>。</a:t>
            </a:r>
            <a:endParaRPr lang="en-US" altLang="zh-CN" sz="2000" dirty="0" smtClean="0"/>
          </a:p>
          <a:p>
            <a:pPr eaLnBrk="1" hangingPunct="1"/>
            <a:r>
              <a:rPr lang="zh-CN" altLang="zh-CN" sz="2000" dirty="0" smtClean="0"/>
              <a:t>在</a:t>
            </a:r>
            <a:r>
              <a:rPr lang="zh-CN" altLang="zh-CN" sz="2000" dirty="0"/>
              <a:t>对话框的“请选择要分析的数据”区域中，确保选中“选择一个表或区域”单选按钮，在“表或区域”文本框中输入要进行分析的数据范围（一般情况下，系统会自动选择与当前光标所在单元格连续的数据区域或表格，此处为整个表）；在“选择放置数据透视表的位置”区域中确定放置数据透视表的位置，新工作表或现有工作表，本例选择“新工作表”</a:t>
            </a:r>
            <a:r>
              <a:rPr lang="zh-CN" altLang="zh-CN" sz="2000" dirty="0" smtClean="0"/>
              <a:t>。</a:t>
            </a:r>
            <a:endParaRPr lang="en-US" altLang="zh-CN" sz="2000" dirty="0" smtClean="0"/>
          </a:p>
          <a:p>
            <a:pPr eaLnBrk="1" hangingPunct="1"/>
            <a:r>
              <a:rPr lang="zh-CN" altLang="zh-CN" sz="2000" dirty="0"/>
              <a:t>单击“确定”按钮，系统便会在一个新工作表中插入空白的数据透视</a:t>
            </a:r>
            <a:r>
              <a:rPr lang="zh-CN" altLang="zh-CN" sz="2000" dirty="0" smtClean="0"/>
              <a:t>表</a:t>
            </a:r>
            <a:r>
              <a:rPr lang="zh-CN" altLang="en-US" sz="2000" dirty="0" smtClean="0"/>
              <a:t>，</a:t>
            </a:r>
            <a:r>
              <a:rPr lang="zh-CN" altLang="zh-CN" sz="2000" dirty="0" smtClean="0"/>
              <a:t>由</a:t>
            </a:r>
            <a:r>
              <a:rPr lang="zh-CN" altLang="zh-CN" sz="2000" dirty="0"/>
              <a:t>蓝色的线条分出</a:t>
            </a:r>
            <a:r>
              <a:rPr lang="en-US" altLang="zh-CN" sz="2000" dirty="0"/>
              <a:t>4</a:t>
            </a:r>
            <a:r>
              <a:rPr lang="zh-CN" altLang="zh-CN" sz="2000" dirty="0"/>
              <a:t>个区域，分别为页字段、行字段、列字段和数据项区域；同时还显示“数据透视表字段列表”</a:t>
            </a:r>
            <a:r>
              <a:rPr lang="zh-CN" altLang="zh-CN" sz="2000" dirty="0" smtClean="0"/>
              <a:t>。</a:t>
            </a:r>
            <a:endParaRPr lang="en-US" altLang="zh-CN" sz="2000" dirty="0" smtClean="0"/>
          </a:p>
          <a:p>
            <a:pPr eaLnBrk="1" hangingPunct="1"/>
            <a:r>
              <a:rPr lang="zh-CN" altLang="zh-CN" sz="2000" dirty="0"/>
              <a:t>最后将工作表更名为“按产品类别统计销售员的销售数量”</a:t>
            </a:r>
          </a:p>
          <a:p>
            <a:pPr eaLnBrk="1" hangingPunct="1"/>
            <a:endParaRPr lang="zh-CN" altLang="zh-CN" sz="2000" dirty="0"/>
          </a:p>
          <a:p>
            <a:pPr eaLnBrk="1" hangingPunct="1"/>
            <a:endParaRPr lang="zh-CN" altLang="zh-CN" dirty="0" smtClean="0"/>
          </a:p>
        </p:txBody>
      </p:sp>
      <p:sp>
        <p:nvSpPr>
          <p:cNvPr id="23554" name="标题 1"/>
          <p:cNvSpPr>
            <a:spLocks noGrp="1"/>
          </p:cNvSpPr>
          <p:nvPr>
            <p:ph type="title"/>
          </p:nvPr>
        </p:nvSpPr>
        <p:spPr/>
        <p:txBody>
          <a:bodyPr>
            <a:normAutofit fontScale="90000"/>
          </a:bodyPr>
          <a:lstStyle/>
          <a:p>
            <a:pPr eaLnBrk="1" fontAlgn="auto" hangingPunct="1">
              <a:spcAft>
                <a:spcPts val="0"/>
              </a:spcAft>
              <a:defRPr/>
            </a:pPr>
            <a:r>
              <a:rPr lang="zh-CN" altLang="zh-CN" dirty="0" smtClean="0"/>
              <a:t>5．销售数据的透视分析</a:t>
            </a:r>
            <a:br>
              <a:rPr lang="zh-CN" altLang="zh-CN" dirty="0" smtClean="0"/>
            </a:br>
            <a:endParaRPr lang="zh-CN" altLang="en-US" dirty="0" smtClean="0"/>
          </a:p>
        </p:txBody>
      </p:sp>
      <p:sp>
        <p:nvSpPr>
          <p:cNvPr id="33796"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fld id="{D0656DD4-C35B-4027-97F5-5BF64F652C5C}" type="datetime1">
              <a:rPr lang="zh-CN" altLang="en-US"/>
              <a:pPr eaLnBrk="1" hangingPunct="1"/>
              <a:t>2014-11-17</a:t>
            </a:fld>
            <a:endParaRPr lang="en-US" altLang="zh-CN"/>
          </a:p>
        </p:txBody>
      </p:sp>
      <p:sp>
        <p:nvSpPr>
          <p:cNvPr id="33797" name="页脚占位符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a:t>制作人：王惠斌    孟晓峰                                            办公中的数据处理</a:t>
            </a:r>
            <a:endParaRPr lang="en-US" altLang="zh-CN"/>
          </a:p>
        </p:txBody>
      </p:sp>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7704" y="1916832"/>
            <a:ext cx="4981425" cy="3320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1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23728" y="3116915"/>
            <a:ext cx="6354429" cy="37275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20"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14749" y="2382838"/>
            <a:ext cx="3633943" cy="446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23555">
                                            <p:txEl>
                                              <p:pRg st="0" end="0"/>
                                            </p:txEl>
                                          </p:spTgt>
                                        </p:tgtEl>
                                        <p:attrNameLst>
                                          <p:attrName>style.visibility</p:attrName>
                                        </p:attrNameLst>
                                      </p:cBhvr>
                                      <p:to>
                                        <p:strVal val="visible"/>
                                      </p:to>
                                    </p:set>
                                    <p:animEffect transition="in" filter="blinds(horizontal)">
                                      <p:cBhvr>
                                        <p:cTn id="7" dur="500"/>
                                        <p:tgtEl>
                                          <p:spTgt spid="2355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3555">
                                            <p:txEl>
                                              <p:pRg st="1" end="1"/>
                                            </p:txEl>
                                          </p:spTgt>
                                        </p:tgtEl>
                                        <p:attrNameLst>
                                          <p:attrName>style.visibility</p:attrName>
                                        </p:attrNameLst>
                                      </p:cBhvr>
                                      <p:to>
                                        <p:strVal val="visible"/>
                                      </p:to>
                                    </p:set>
                                    <p:animEffect transition="in" filter="blinds(horizontal)">
                                      <p:cBhvr>
                                        <p:cTn id="12" dur="500"/>
                                        <p:tgtEl>
                                          <p:spTgt spid="2355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9218"/>
                                        </p:tgtEl>
                                        <p:attrNameLst>
                                          <p:attrName>style.visibility</p:attrName>
                                        </p:attrNameLst>
                                      </p:cBhvr>
                                      <p:to>
                                        <p:strVal val="visible"/>
                                      </p:to>
                                    </p:set>
                                    <p:animEffect transition="in" filter="fade">
                                      <p:cBhvr>
                                        <p:cTn id="17" dur="1000"/>
                                        <p:tgtEl>
                                          <p:spTgt spid="9218"/>
                                        </p:tgtEl>
                                      </p:cBhvr>
                                    </p:animEffect>
                                    <p:anim calcmode="lin" valueType="num">
                                      <p:cBhvr>
                                        <p:cTn id="18" dur="1000" fill="hold"/>
                                        <p:tgtEl>
                                          <p:spTgt spid="9218"/>
                                        </p:tgtEl>
                                        <p:attrNameLst>
                                          <p:attrName>ppt_x</p:attrName>
                                        </p:attrNameLst>
                                      </p:cBhvr>
                                      <p:tavLst>
                                        <p:tav tm="0">
                                          <p:val>
                                            <p:strVal val="#ppt_x"/>
                                          </p:val>
                                        </p:tav>
                                        <p:tav tm="100000">
                                          <p:val>
                                            <p:strVal val="#ppt_x"/>
                                          </p:val>
                                        </p:tav>
                                      </p:tavLst>
                                    </p:anim>
                                    <p:anim calcmode="lin" valueType="num">
                                      <p:cBhvr>
                                        <p:cTn id="19" dur="1000" fill="hold"/>
                                        <p:tgtEl>
                                          <p:spTgt spid="9218"/>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xit" presetSubtype="4" fill="hold" nodeType="clickEffect">
                                  <p:stCondLst>
                                    <p:cond delay="0"/>
                                  </p:stCondLst>
                                  <p:childTnLst>
                                    <p:anim calcmode="lin" valueType="num">
                                      <p:cBhvr additive="base">
                                        <p:cTn id="23" dur="500"/>
                                        <p:tgtEl>
                                          <p:spTgt spid="9218"/>
                                        </p:tgtEl>
                                        <p:attrNameLst>
                                          <p:attrName>ppt_x</p:attrName>
                                        </p:attrNameLst>
                                      </p:cBhvr>
                                      <p:tavLst>
                                        <p:tav tm="0">
                                          <p:val>
                                            <p:strVal val="ppt_x"/>
                                          </p:val>
                                        </p:tav>
                                        <p:tav tm="100000">
                                          <p:val>
                                            <p:strVal val="ppt_x"/>
                                          </p:val>
                                        </p:tav>
                                      </p:tavLst>
                                    </p:anim>
                                    <p:anim calcmode="lin" valueType="num">
                                      <p:cBhvr additive="base">
                                        <p:cTn id="24" dur="500"/>
                                        <p:tgtEl>
                                          <p:spTgt spid="9218"/>
                                        </p:tgtEl>
                                        <p:attrNameLst>
                                          <p:attrName>ppt_y</p:attrName>
                                        </p:attrNameLst>
                                      </p:cBhvr>
                                      <p:tavLst>
                                        <p:tav tm="0">
                                          <p:val>
                                            <p:strVal val="ppt_y"/>
                                          </p:val>
                                        </p:tav>
                                        <p:tav tm="100000">
                                          <p:val>
                                            <p:strVal val="1+ppt_h/2"/>
                                          </p:val>
                                        </p:tav>
                                      </p:tavLst>
                                    </p:anim>
                                    <p:set>
                                      <p:cBhvr>
                                        <p:cTn id="25" dur="1" fill="hold">
                                          <p:stCondLst>
                                            <p:cond delay="499"/>
                                          </p:stCondLst>
                                        </p:cTn>
                                        <p:tgtEl>
                                          <p:spTgt spid="9218"/>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nodeType="clickEffect">
                                  <p:stCondLst>
                                    <p:cond delay="0"/>
                                  </p:stCondLst>
                                  <p:childTnLst>
                                    <p:set>
                                      <p:cBhvr>
                                        <p:cTn id="29" dur="1" fill="hold">
                                          <p:stCondLst>
                                            <p:cond delay="0"/>
                                          </p:stCondLst>
                                        </p:cTn>
                                        <p:tgtEl>
                                          <p:spTgt spid="23555">
                                            <p:txEl>
                                              <p:pRg st="2" end="2"/>
                                            </p:txEl>
                                          </p:spTgt>
                                        </p:tgtEl>
                                        <p:attrNameLst>
                                          <p:attrName>style.visibility</p:attrName>
                                        </p:attrNameLst>
                                      </p:cBhvr>
                                      <p:to>
                                        <p:strVal val="visible"/>
                                      </p:to>
                                    </p:set>
                                    <p:animEffect transition="in" filter="blinds(horizontal)">
                                      <p:cBhvr>
                                        <p:cTn id="30" dur="500"/>
                                        <p:tgtEl>
                                          <p:spTgt spid="23555">
                                            <p:txEl>
                                              <p:pRg st="2" end="2"/>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nodeType="clickEffect">
                                  <p:stCondLst>
                                    <p:cond delay="0"/>
                                  </p:stCondLst>
                                  <p:childTnLst>
                                    <p:set>
                                      <p:cBhvr>
                                        <p:cTn id="34" dur="1" fill="hold">
                                          <p:stCondLst>
                                            <p:cond delay="0"/>
                                          </p:stCondLst>
                                        </p:cTn>
                                        <p:tgtEl>
                                          <p:spTgt spid="23555">
                                            <p:txEl>
                                              <p:pRg st="3" end="3"/>
                                            </p:txEl>
                                          </p:spTgt>
                                        </p:tgtEl>
                                        <p:attrNameLst>
                                          <p:attrName>style.visibility</p:attrName>
                                        </p:attrNameLst>
                                      </p:cBhvr>
                                      <p:to>
                                        <p:strVal val="visible"/>
                                      </p:to>
                                    </p:set>
                                    <p:animEffect transition="in" filter="blinds(horizontal)">
                                      <p:cBhvr>
                                        <p:cTn id="35" dur="500"/>
                                        <p:tgtEl>
                                          <p:spTgt spid="23555">
                                            <p:txEl>
                                              <p:pRg st="3" end="3"/>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nodeType="clickEffect">
                                  <p:stCondLst>
                                    <p:cond delay="0"/>
                                  </p:stCondLst>
                                  <p:childTnLst>
                                    <p:set>
                                      <p:cBhvr>
                                        <p:cTn id="39" dur="1" fill="hold">
                                          <p:stCondLst>
                                            <p:cond delay="0"/>
                                          </p:stCondLst>
                                        </p:cTn>
                                        <p:tgtEl>
                                          <p:spTgt spid="9219"/>
                                        </p:tgtEl>
                                        <p:attrNameLst>
                                          <p:attrName>style.visibility</p:attrName>
                                        </p:attrNameLst>
                                      </p:cBhvr>
                                      <p:to>
                                        <p:strVal val="visible"/>
                                      </p:to>
                                    </p:set>
                                    <p:animEffect transition="in" filter="fade">
                                      <p:cBhvr>
                                        <p:cTn id="40" dur="1000"/>
                                        <p:tgtEl>
                                          <p:spTgt spid="9219"/>
                                        </p:tgtEl>
                                      </p:cBhvr>
                                    </p:animEffect>
                                    <p:anim calcmode="lin" valueType="num">
                                      <p:cBhvr>
                                        <p:cTn id="41" dur="1000" fill="hold"/>
                                        <p:tgtEl>
                                          <p:spTgt spid="9219"/>
                                        </p:tgtEl>
                                        <p:attrNameLst>
                                          <p:attrName>ppt_x</p:attrName>
                                        </p:attrNameLst>
                                      </p:cBhvr>
                                      <p:tavLst>
                                        <p:tav tm="0">
                                          <p:val>
                                            <p:strVal val="#ppt_x"/>
                                          </p:val>
                                        </p:tav>
                                        <p:tav tm="100000">
                                          <p:val>
                                            <p:strVal val="#ppt_x"/>
                                          </p:val>
                                        </p:tav>
                                      </p:tavLst>
                                    </p:anim>
                                    <p:anim calcmode="lin" valueType="num">
                                      <p:cBhvr>
                                        <p:cTn id="42" dur="1000" fill="hold"/>
                                        <p:tgtEl>
                                          <p:spTgt spid="9219"/>
                                        </p:tgtEl>
                                        <p:attrNameLst>
                                          <p:attrName>ppt_y</p:attrName>
                                        </p:attrNameLst>
                                      </p:cBhvr>
                                      <p:tavLst>
                                        <p:tav tm="0">
                                          <p:val>
                                            <p:strVal val="#ppt_y+.1"/>
                                          </p:val>
                                        </p:tav>
                                        <p:tav tm="100000">
                                          <p:val>
                                            <p:strVal val="#ppt_y"/>
                                          </p:val>
                                        </p:tav>
                                      </p:tavLst>
                                    </p:anim>
                                  </p:childTnLst>
                                </p:cTn>
                              </p:par>
                              <p:par>
                                <p:cTn id="43" presetID="2" presetClass="exit" presetSubtype="4" fill="hold" nodeType="withEffect">
                                  <p:stCondLst>
                                    <p:cond delay="0"/>
                                  </p:stCondLst>
                                  <p:childTnLst>
                                    <p:anim calcmode="lin" valueType="num">
                                      <p:cBhvr additive="base">
                                        <p:cTn id="44" dur="500"/>
                                        <p:tgtEl>
                                          <p:spTgt spid="9219"/>
                                        </p:tgtEl>
                                        <p:attrNameLst>
                                          <p:attrName>ppt_x</p:attrName>
                                        </p:attrNameLst>
                                      </p:cBhvr>
                                      <p:tavLst>
                                        <p:tav tm="0">
                                          <p:val>
                                            <p:strVal val="ppt_x"/>
                                          </p:val>
                                        </p:tav>
                                        <p:tav tm="100000">
                                          <p:val>
                                            <p:strVal val="ppt_x"/>
                                          </p:val>
                                        </p:tav>
                                      </p:tavLst>
                                    </p:anim>
                                    <p:anim calcmode="lin" valueType="num">
                                      <p:cBhvr additive="base">
                                        <p:cTn id="45" dur="500"/>
                                        <p:tgtEl>
                                          <p:spTgt spid="9219"/>
                                        </p:tgtEl>
                                        <p:attrNameLst>
                                          <p:attrName>ppt_y</p:attrName>
                                        </p:attrNameLst>
                                      </p:cBhvr>
                                      <p:tavLst>
                                        <p:tav tm="0">
                                          <p:val>
                                            <p:strVal val="ppt_y"/>
                                          </p:val>
                                        </p:tav>
                                        <p:tav tm="100000">
                                          <p:val>
                                            <p:strVal val="1+ppt_h/2"/>
                                          </p:val>
                                        </p:tav>
                                      </p:tavLst>
                                    </p:anim>
                                    <p:set>
                                      <p:cBhvr>
                                        <p:cTn id="46" dur="1" fill="hold">
                                          <p:stCondLst>
                                            <p:cond delay="499"/>
                                          </p:stCondLst>
                                        </p:cTn>
                                        <p:tgtEl>
                                          <p:spTgt spid="9219"/>
                                        </p:tgtEl>
                                        <p:attrNameLst>
                                          <p:attrName>style.visibility</p:attrName>
                                        </p:attrNameLst>
                                      </p:cBhvr>
                                      <p:to>
                                        <p:strVal val="hidden"/>
                                      </p:to>
                                    </p:set>
                                  </p:childTnLst>
                                </p:cTn>
                              </p:par>
                            </p:childTnLst>
                          </p:cTn>
                        </p:par>
                      </p:childTnLst>
                    </p:cTn>
                  </p:par>
                  <p:par>
                    <p:cTn id="47" fill="hold">
                      <p:stCondLst>
                        <p:cond delay="indefinite"/>
                      </p:stCondLst>
                      <p:childTnLst>
                        <p:par>
                          <p:cTn id="48" fill="hold">
                            <p:stCondLst>
                              <p:cond delay="0"/>
                            </p:stCondLst>
                            <p:childTnLst>
                              <p:par>
                                <p:cTn id="49" presetID="3" presetClass="entr" presetSubtype="10" fill="hold" nodeType="clickEffect">
                                  <p:stCondLst>
                                    <p:cond delay="0"/>
                                  </p:stCondLst>
                                  <p:childTnLst>
                                    <p:set>
                                      <p:cBhvr>
                                        <p:cTn id="50" dur="1" fill="hold">
                                          <p:stCondLst>
                                            <p:cond delay="0"/>
                                          </p:stCondLst>
                                        </p:cTn>
                                        <p:tgtEl>
                                          <p:spTgt spid="23555">
                                            <p:txEl>
                                              <p:pRg st="4" end="4"/>
                                            </p:txEl>
                                          </p:spTgt>
                                        </p:tgtEl>
                                        <p:attrNameLst>
                                          <p:attrName>style.visibility</p:attrName>
                                        </p:attrNameLst>
                                      </p:cBhvr>
                                      <p:to>
                                        <p:strVal val="visible"/>
                                      </p:to>
                                    </p:set>
                                    <p:animEffect transition="in" filter="blinds(horizontal)">
                                      <p:cBhvr>
                                        <p:cTn id="51" dur="500"/>
                                        <p:tgtEl>
                                          <p:spTgt spid="23555">
                                            <p:txEl>
                                              <p:pRg st="4" end="4"/>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9220"/>
                                        </p:tgtEl>
                                        <p:attrNameLst>
                                          <p:attrName>style.visibility</p:attrName>
                                        </p:attrNameLst>
                                      </p:cBhvr>
                                      <p:to>
                                        <p:strVal val="visible"/>
                                      </p:to>
                                    </p:set>
                                    <p:animEffect transition="in" filter="fade">
                                      <p:cBhvr>
                                        <p:cTn id="56" dur="1000"/>
                                        <p:tgtEl>
                                          <p:spTgt spid="9220"/>
                                        </p:tgtEl>
                                      </p:cBhvr>
                                    </p:animEffect>
                                    <p:anim calcmode="lin" valueType="num">
                                      <p:cBhvr>
                                        <p:cTn id="57" dur="1000" fill="hold"/>
                                        <p:tgtEl>
                                          <p:spTgt spid="9220"/>
                                        </p:tgtEl>
                                        <p:attrNameLst>
                                          <p:attrName>ppt_x</p:attrName>
                                        </p:attrNameLst>
                                      </p:cBhvr>
                                      <p:tavLst>
                                        <p:tav tm="0">
                                          <p:val>
                                            <p:strVal val="#ppt_x"/>
                                          </p:val>
                                        </p:tav>
                                        <p:tav tm="100000">
                                          <p:val>
                                            <p:strVal val="#ppt_x"/>
                                          </p:val>
                                        </p:tav>
                                      </p:tavLst>
                                    </p:anim>
                                    <p:anim calcmode="lin" valueType="num">
                                      <p:cBhvr>
                                        <p:cTn id="58" dur="1000" fill="hold"/>
                                        <p:tgtEl>
                                          <p:spTgt spid="9220"/>
                                        </p:tgtEl>
                                        <p:attrNameLst>
                                          <p:attrName>ppt_y</p:attrName>
                                        </p:attrNameLst>
                                      </p:cBhvr>
                                      <p:tavLst>
                                        <p:tav tm="0">
                                          <p:val>
                                            <p:strVal val="#ppt_y+.1"/>
                                          </p:val>
                                        </p:tav>
                                        <p:tav tm="100000">
                                          <p:val>
                                            <p:strVal val="#ppt_y"/>
                                          </p:val>
                                        </p:tav>
                                      </p:tavLst>
                                    </p:anim>
                                  </p:childTnLst>
                                </p:cTn>
                              </p:par>
                              <p:par>
                                <p:cTn id="59" presetID="2" presetClass="exit" presetSubtype="4" fill="hold" nodeType="withEffect">
                                  <p:stCondLst>
                                    <p:cond delay="0"/>
                                  </p:stCondLst>
                                  <p:childTnLst>
                                    <p:anim calcmode="lin" valueType="num">
                                      <p:cBhvr additive="base">
                                        <p:cTn id="60" dur="500"/>
                                        <p:tgtEl>
                                          <p:spTgt spid="9220"/>
                                        </p:tgtEl>
                                        <p:attrNameLst>
                                          <p:attrName>ppt_x</p:attrName>
                                        </p:attrNameLst>
                                      </p:cBhvr>
                                      <p:tavLst>
                                        <p:tav tm="0">
                                          <p:val>
                                            <p:strVal val="ppt_x"/>
                                          </p:val>
                                        </p:tav>
                                        <p:tav tm="100000">
                                          <p:val>
                                            <p:strVal val="ppt_x"/>
                                          </p:val>
                                        </p:tav>
                                      </p:tavLst>
                                    </p:anim>
                                    <p:anim calcmode="lin" valueType="num">
                                      <p:cBhvr additive="base">
                                        <p:cTn id="61" dur="500"/>
                                        <p:tgtEl>
                                          <p:spTgt spid="9220"/>
                                        </p:tgtEl>
                                        <p:attrNameLst>
                                          <p:attrName>ppt_y</p:attrName>
                                        </p:attrNameLst>
                                      </p:cBhvr>
                                      <p:tavLst>
                                        <p:tav tm="0">
                                          <p:val>
                                            <p:strVal val="ppt_y"/>
                                          </p:val>
                                        </p:tav>
                                        <p:tav tm="100000">
                                          <p:val>
                                            <p:strVal val="1+ppt_h/2"/>
                                          </p:val>
                                        </p:tav>
                                      </p:tavLst>
                                    </p:anim>
                                    <p:set>
                                      <p:cBhvr>
                                        <p:cTn id="62" dur="1" fill="hold">
                                          <p:stCondLst>
                                            <p:cond delay="499"/>
                                          </p:stCondLst>
                                        </p:cTn>
                                        <p:tgtEl>
                                          <p:spTgt spid="92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179512" y="908720"/>
            <a:ext cx="8686800" cy="5170388"/>
          </a:xfrm>
        </p:spPr>
        <p:txBody>
          <a:bodyPr/>
          <a:lstStyle/>
          <a:p>
            <a:pPr marL="109537" indent="0" eaLnBrk="1" hangingPunct="1">
              <a:buNone/>
            </a:pPr>
            <a:r>
              <a:rPr lang="zh-CN" altLang="zh-CN" sz="2400" dirty="0" smtClean="0"/>
              <a:t>（</a:t>
            </a:r>
            <a:r>
              <a:rPr lang="en-US" altLang="zh-CN" sz="2400" dirty="0"/>
              <a:t>2</a:t>
            </a:r>
            <a:r>
              <a:rPr lang="zh-CN" altLang="zh-CN" sz="2400" dirty="0"/>
              <a:t>）按销售员统计销售商品的销售数量和销售金额</a:t>
            </a:r>
          </a:p>
          <a:p>
            <a:r>
              <a:rPr lang="zh-CN" altLang="zh-CN" sz="2400" dirty="0"/>
              <a:t>建立一个以“按销售员统计销售商品的销售数量和销售金额”命名的空白数据透视表，将“销售员”字段拖动到“行字段”处，将“产品类别”拖放到“列中的处，将“数量”及“金额”字段依次拖放到“数据项”区域。单击“确定”</a:t>
            </a:r>
            <a:r>
              <a:rPr lang="zh-CN" altLang="zh-CN" sz="2400" dirty="0" smtClean="0"/>
              <a:t>按钮</a:t>
            </a:r>
            <a:endParaRPr lang="en-US" altLang="zh-CN" sz="2400" dirty="0" smtClean="0"/>
          </a:p>
          <a:p>
            <a:r>
              <a:rPr lang="zh-CN" altLang="zh-CN" sz="2400" dirty="0"/>
              <a:t>在</a:t>
            </a:r>
            <a:r>
              <a:rPr lang="en-US" altLang="zh-CN" sz="2400" dirty="0"/>
              <a:t>B5</a:t>
            </a:r>
            <a:r>
              <a:rPr lang="zh-CN" altLang="zh-CN" sz="2400" dirty="0"/>
              <a:t>单元格右击，在弹出的快捷菜单上选择“字段设置”，在打开的“字段设置”对话框中，选择“汇总方式”为“计数”，则将“数量”的汇总方式更改为“计数”。单击“确定”</a:t>
            </a:r>
            <a:r>
              <a:rPr lang="zh-CN" altLang="zh-CN" sz="2400" dirty="0" smtClean="0"/>
              <a:t>按钮</a:t>
            </a:r>
            <a:r>
              <a:rPr lang="zh-CN" altLang="en-US" sz="2400" dirty="0" smtClean="0"/>
              <a:t>。</a:t>
            </a:r>
            <a:endParaRPr lang="en-US" altLang="zh-CN" sz="2400" dirty="0" smtClean="0"/>
          </a:p>
          <a:p>
            <a:r>
              <a:rPr lang="zh-CN" altLang="zh-CN" sz="2400" dirty="0" smtClean="0"/>
              <a:t>本</a:t>
            </a:r>
            <a:r>
              <a:rPr lang="zh-CN" altLang="zh-CN" sz="2400" dirty="0"/>
              <a:t>例也可以直接在“按产品类别统计其销售数量”透视表中制作。制作时，将行字段项“产品类别”和汇总项“数量”从透视表中脱离，还原到透视表框架样式后再进行操作。</a:t>
            </a:r>
          </a:p>
          <a:p>
            <a:r>
              <a:rPr lang="zh-CN" altLang="zh-CN" sz="2400" dirty="0" smtClean="0"/>
              <a:t>，</a:t>
            </a:r>
            <a:endParaRPr lang="zh-CN" altLang="en-US" sz="2400" dirty="0"/>
          </a:p>
        </p:txBody>
      </p:sp>
      <p:sp>
        <p:nvSpPr>
          <p:cNvPr id="3" name="标题 2"/>
          <p:cNvSpPr>
            <a:spLocks noGrp="1"/>
          </p:cNvSpPr>
          <p:nvPr>
            <p:ph type="title"/>
          </p:nvPr>
        </p:nvSpPr>
        <p:spPr/>
        <p:txBody>
          <a:bodyPr>
            <a:normAutofit fontScale="90000"/>
          </a:bodyPr>
          <a:lstStyle/>
          <a:p>
            <a:r>
              <a:rPr lang="zh-CN" altLang="zh-CN" dirty="0"/>
              <a:t>5．销售数据的透视分析</a:t>
            </a:r>
            <a:br>
              <a:rPr lang="zh-CN" altLang="zh-CN" dirty="0"/>
            </a:br>
            <a:endParaRPr lang="zh-CN" altLang="en-US" dirty="0"/>
          </a:p>
        </p:txBody>
      </p:sp>
      <p:sp>
        <p:nvSpPr>
          <p:cNvPr id="4" name="日期占位符 3"/>
          <p:cNvSpPr>
            <a:spLocks noGrp="1"/>
          </p:cNvSpPr>
          <p:nvPr>
            <p:ph type="dt" sz="half" idx="10"/>
          </p:nvPr>
        </p:nvSpPr>
        <p:spPr/>
        <p:txBody>
          <a:bodyPr/>
          <a:lstStyle/>
          <a:p>
            <a:pPr>
              <a:defRPr/>
            </a:pPr>
            <a:fld id="{87FC8737-2843-4FD5-B29A-A2B77F8D551B}" type="datetime1">
              <a:rPr lang="zh-CN" altLang="en-US" smtClean="0"/>
              <a:pPr>
                <a:defRPr/>
              </a:pPr>
              <a:t>2014-11-17</a:t>
            </a:fld>
            <a:endParaRPr lang="en-US" altLang="zh-CN" dirty="0"/>
          </a:p>
        </p:txBody>
      </p:sp>
      <p:sp>
        <p:nvSpPr>
          <p:cNvPr id="5" name="页脚占位符 4"/>
          <p:cNvSpPr>
            <a:spLocks noGrp="1"/>
          </p:cNvSpPr>
          <p:nvPr>
            <p:ph type="ftr" sz="quarter" idx="11"/>
          </p:nvPr>
        </p:nvSpPr>
        <p:spPr/>
        <p:txBody>
          <a:bodyPr/>
          <a:lstStyle/>
          <a:p>
            <a:pPr>
              <a:defRPr/>
            </a:pPr>
            <a:r>
              <a:rPr lang="zh-CN" altLang="en-US" smtClean="0"/>
              <a:t>制作人：王惠斌    孟晓峰                                                  办公中的数据处理</a:t>
            </a:r>
            <a:endParaRPr lang="en-US" altLang="zh-CN"/>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0457" y="1484784"/>
            <a:ext cx="8683543" cy="32515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41090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Effect transition="in" filter="fade">
                                      <p:cBhvr>
                                        <p:cTn id="14" dur="1000"/>
                                        <p:tgtEl>
                                          <p:spTgt spid="2">
                                            <p:txEl>
                                              <p:pRg st="1" end="1"/>
                                            </p:txEl>
                                          </p:spTgt>
                                        </p:tgtEl>
                                      </p:cBhvr>
                                    </p:animEffect>
                                    <p:anim calcmode="lin" valueType="num">
                                      <p:cBhvr>
                                        <p:cTn id="15"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repeatCount="indefinite" fill="remove" nodeType="clickEffect">
                                  <p:stCondLst>
                                    <p:cond delay="0"/>
                                  </p:stCondLst>
                                  <p:endCondLst>
                                    <p:cond evt="onNext" delay="0">
                                      <p:tgtEl>
                                        <p:sldTgt/>
                                      </p:tgtEl>
                                    </p:cond>
                                  </p:endCondLst>
                                  <p:childTnLst>
                                    <p:set>
                                      <p:cBhvr>
                                        <p:cTn id="20" dur="1" fill="hold">
                                          <p:stCondLst>
                                            <p:cond delay="0"/>
                                          </p:stCondLst>
                                        </p:cTn>
                                        <p:tgtEl>
                                          <p:spTgt spid="10242"/>
                                        </p:tgtEl>
                                        <p:attrNameLst>
                                          <p:attrName>style.visibility</p:attrName>
                                        </p:attrNameLst>
                                      </p:cBhvr>
                                      <p:to>
                                        <p:strVal val="visible"/>
                                      </p:to>
                                    </p:set>
                                    <p:animEffect transition="in" filter="fade">
                                      <p:cBhvr>
                                        <p:cTn id="21" dur="1000"/>
                                        <p:tgtEl>
                                          <p:spTgt spid="10242"/>
                                        </p:tgtEl>
                                      </p:cBhvr>
                                    </p:animEffect>
                                    <p:anim calcmode="lin" valueType="num">
                                      <p:cBhvr>
                                        <p:cTn id="22" dur="1000" fill="hold"/>
                                        <p:tgtEl>
                                          <p:spTgt spid="10242"/>
                                        </p:tgtEl>
                                        <p:attrNameLst>
                                          <p:attrName>ppt_x</p:attrName>
                                        </p:attrNameLst>
                                      </p:cBhvr>
                                      <p:tavLst>
                                        <p:tav tm="0">
                                          <p:val>
                                            <p:strVal val="#ppt_x"/>
                                          </p:val>
                                        </p:tav>
                                        <p:tav tm="100000">
                                          <p:val>
                                            <p:strVal val="#ppt_x"/>
                                          </p:val>
                                        </p:tav>
                                      </p:tavLst>
                                    </p:anim>
                                    <p:anim calcmode="lin" valueType="num">
                                      <p:cBhvr>
                                        <p:cTn id="23" dur="1000" fill="hold"/>
                                        <p:tgtEl>
                                          <p:spTgt spid="10242"/>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xit" presetSubtype="4" fill="hold" nodeType="clickEffect">
                                  <p:stCondLst>
                                    <p:cond delay="0"/>
                                  </p:stCondLst>
                                  <p:childTnLst>
                                    <p:anim calcmode="lin" valueType="num">
                                      <p:cBhvr additive="base">
                                        <p:cTn id="27" dur="500"/>
                                        <p:tgtEl>
                                          <p:spTgt spid="10242"/>
                                        </p:tgtEl>
                                        <p:attrNameLst>
                                          <p:attrName>ppt_x</p:attrName>
                                        </p:attrNameLst>
                                      </p:cBhvr>
                                      <p:tavLst>
                                        <p:tav tm="0">
                                          <p:val>
                                            <p:strVal val="ppt_x"/>
                                          </p:val>
                                        </p:tav>
                                        <p:tav tm="100000">
                                          <p:val>
                                            <p:strVal val="ppt_x"/>
                                          </p:val>
                                        </p:tav>
                                      </p:tavLst>
                                    </p:anim>
                                    <p:anim calcmode="lin" valueType="num">
                                      <p:cBhvr additive="base">
                                        <p:cTn id="28" dur="500"/>
                                        <p:tgtEl>
                                          <p:spTgt spid="10242"/>
                                        </p:tgtEl>
                                        <p:attrNameLst>
                                          <p:attrName>ppt_y</p:attrName>
                                        </p:attrNameLst>
                                      </p:cBhvr>
                                      <p:tavLst>
                                        <p:tav tm="0">
                                          <p:val>
                                            <p:strVal val="ppt_y"/>
                                          </p:val>
                                        </p:tav>
                                        <p:tav tm="100000">
                                          <p:val>
                                            <p:strVal val="1+ppt_h/2"/>
                                          </p:val>
                                        </p:tav>
                                      </p:tavLst>
                                    </p:anim>
                                    <p:set>
                                      <p:cBhvr>
                                        <p:cTn id="29" dur="1" fill="hold">
                                          <p:stCondLst>
                                            <p:cond delay="499"/>
                                          </p:stCondLst>
                                        </p:cTn>
                                        <p:tgtEl>
                                          <p:spTgt spid="10242"/>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2">
                                            <p:txEl>
                                              <p:pRg st="2" end="2"/>
                                            </p:txEl>
                                          </p:spTgt>
                                        </p:tgtEl>
                                        <p:attrNameLst>
                                          <p:attrName>style.visibility</p:attrName>
                                        </p:attrNameLst>
                                      </p:cBhvr>
                                      <p:to>
                                        <p:strVal val="visible"/>
                                      </p:to>
                                    </p:set>
                                    <p:animEffect transition="in" filter="fade">
                                      <p:cBhvr>
                                        <p:cTn id="34" dur="1000"/>
                                        <p:tgtEl>
                                          <p:spTgt spid="2">
                                            <p:txEl>
                                              <p:pRg st="2" end="2"/>
                                            </p:txEl>
                                          </p:spTgt>
                                        </p:tgtEl>
                                      </p:cBhvr>
                                    </p:animEffect>
                                    <p:anim calcmode="lin" valueType="num">
                                      <p:cBhvr>
                                        <p:cTn id="35"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36"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2">
                                            <p:txEl>
                                              <p:pRg st="3" end="3"/>
                                            </p:txEl>
                                          </p:spTgt>
                                        </p:tgtEl>
                                        <p:attrNameLst>
                                          <p:attrName>style.visibility</p:attrName>
                                        </p:attrNameLst>
                                      </p:cBhvr>
                                      <p:to>
                                        <p:strVal val="visible"/>
                                      </p:to>
                                    </p:set>
                                    <p:animEffect transition="in" filter="fade">
                                      <p:cBhvr>
                                        <p:cTn id="41" dur="1000"/>
                                        <p:tgtEl>
                                          <p:spTgt spid="2">
                                            <p:txEl>
                                              <p:pRg st="3" end="3"/>
                                            </p:txEl>
                                          </p:spTgt>
                                        </p:tgtEl>
                                      </p:cBhvr>
                                    </p:animEffect>
                                    <p:anim calcmode="lin" valueType="num">
                                      <p:cBhvr>
                                        <p:cTn id="42"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43"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grpId="0" nodeType="clickEffect">
                                  <p:stCondLst>
                                    <p:cond delay="0"/>
                                  </p:stCondLst>
                                  <p:childTnLst>
                                    <p:set>
                                      <p:cBhvr>
                                        <p:cTn id="47" dur="1" fill="hold">
                                          <p:stCondLst>
                                            <p:cond delay="0"/>
                                          </p:stCondLst>
                                        </p:cTn>
                                        <p:tgtEl>
                                          <p:spTgt spid="2">
                                            <p:txEl>
                                              <p:pRg st="4" end="4"/>
                                            </p:txEl>
                                          </p:spTgt>
                                        </p:tgtEl>
                                        <p:attrNameLst>
                                          <p:attrName>style.visibility</p:attrName>
                                        </p:attrNameLst>
                                      </p:cBhvr>
                                      <p:to>
                                        <p:strVal val="visible"/>
                                      </p:to>
                                    </p:set>
                                    <p:animEffect transition="in" filter="fade">
                                      <p:cBhvr>
                                        <p:cTn id="48" dur="1000"/>
                                        <p:tgtEl>
                                          <p:spTgt spid="2">
                                            <p:txEl>
                                              <p:pRg st="4" end="4"/>
                                            </p:txEl>
                                          </p:spTgt>
                                        </p:tgtEl>
                                      </p:cBhvr>
                                    </p:animEffect>
                                    <p:anim calcmode="lin" valueType="num">
                                      <p:cBhvr>
                                        <p:cTn id="49"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50" dur="1000" fill="hold"/>
                                        <p:tgtEl>
                                          <p:spTgt spid="2">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3"/>
          <p:cNvSpPr>
            <a:spLocks noGrp="1" noChangeArrowheads="1"/>
          </p:cNvSpPr>
          <p:nvPr>
            <p:ph idx="1"/>
          </p:nvPr>
        </p:nvSpPr>
        <p:spPr>
          <a:xfrm>
            <a:off x="250825" y="1196975"/>
            <a:ext cx="8435975" cy="4933950"/>
          </a:xfrm>
        </p:spPr>
        <p:txBody>
          <a:bodyPr>
            <a:normAutofit lnSpcReduction="10000"/>
          </a:bodyPr>
          <a:lstStyle/>
          <a:p>
            <a:pPr marL="365760" indent="-256032" eaLnBrk="1" fontAlgn="auto" hangingPunct="1">
              <a:spcAft>
                <a:spcPts val="0"/>
              </a:spcAft>
              <a:buFont typeface="Wingdings 3"/>
              <a:buChar char=""/>
              <a:defRPr/>
            </a:pPr>
            <a:r>
              <a:rPr lang="zh-CN" altLang="en-US" sz="2200" dirty="0" smtClean="0"/>
              <a:t>1．分类汇总</a:t>
            </a:r>
            <a:r>
              <a:rPr lang="en-US" altLang="zh-CN" sz="2200" dirty="0" smtClean="0"/>
              <a:t>     Excel </a:t>
            </a:r>
            <a:r>
              <a:rPr lang="zh-CN" altLang="zh-CN" sz="2200" dirty="0" smtClean="0"/>
              <a:t>中的分类汇总功能可以进行分类求和、计数、求平均值等。</a:t>
            </a:r>
          </a:p>
          <a:p>
            <a:pPr marL="365760" indent="-256032" eaLnBrk="1" fontAlgn="auto" hangingPunct="1">
              <a:spcAft>
                <a:spcPts val="0"/>
              </a:spcAft>
              <a:buFont typeface="Wingdings" pitchFamily="2" charset="2"/>
              <a:buChar char="Ø"/>
              <a:defRPr/>
            </a:pPr>
            <a:r>
              <a:rPr lang="zh-CN" altLang="zh-CN" sz="2200" dirty="0" smtClean="0"/>
              <a:t>（</a:t>
            </a:r>
            <a:r>
              <a:rPr lang="en-US" altLang="zh-CN" sz="2200" dirty="0" smtClean="0"/>
              <a:t>1</a:t>
            </a:r>
            <a:r>
              <a:rPr lang="zh-CN" altLang="zh-CN" sz="2200" dirty="0" smtClean="0"/>
              <a:t>）分类汇总数据的分级显示。进行分类汇总后，</a:t>
            </a:r>
            <a:r>
              <a:rPr lang="en-US" altLang="zh-CN" sz="2200" dirty="0" smtClean="0"/>
              <a:t>Excel</a:t>
            </a:r>
            <a:r>
              <a:rPr lang="zh-CN" altLang="zh-CN" sz="2200" dirty="0" smtClean="0"/>
              <a:t>会自动对列表中的数据分级显示。在显示分类汇总结果的同时，分类汇总的左侧自动显示一些分级显示按钮。单击左侧的“</a:t>
            </a:r>
            <a:r>
              <a:rPr lang="en-US" altLang="zh-CN" sz="2200" dirty="0" smtClean="0"/>
              <a:t>+</a:t>
            </a:r>
            <a:r>
              <a:rPr lang="zh-CN" altLang="zh-CN" sz="2200" dirty="0" smtClean="0"/>
              <a:t>”和“</a:t>
            </a:r>
            <a:r>
              <a:rPr lang="en-US" altLang="zh-CN" sz="2200" dirty="0" smtClean="0"/>
              <a:t>-</a:t>
            </a:r>
            <a:r>
              <a:rPr lang="zh-CN" altLang="zh-CN" sz="2200" dirty="0" smtClean="0"/>
              <a:t>”按钮分别可以展开和隐藏细节数据； “</a:t>
            </a:r>
            <a:r>
              <a:rPr lang="en-US" altLang="zh-CN" sz="2200" dirty="0" smtClean="0"/>
              <a:t>1</a:t>
            </a:r>
            <a:r>
              <a:rPr lang="zh-CN" altLang="zh-CN" sz="2200" dirty="0" smtClean="0"/>
              <a:t>”、“</a:t>
            </a:r>
            <a:r>
              <a:rPr lang="en-US" altLang="zh-CN" sz="2200" dirty="0" smtClean="0"/>
              <a:t>2</a:t>
            </a:r>
            <a:r>
              <a:rPr lang="zh-CN" altLang="zh-CN" sz="2200" dirty="0" smtClean="0"/>
              <a:t>”、“</a:t>
            </a:r>
            <a:r>
              <a:rPr lang="en-US" altLang="zh-CN" sz="2200" dirty="0" smtClean="0"/>
              <a:t>3</a:t>
            </a:r>
            <a:r>
              <a:rPr lang="zh-CN" altLang="zh-CN" sz="2200" dirty="0" smtClean="0"/>
              <a:t>”按钮表示显示数据的层次，“</a:t>
            </a:r>
            <a:r>
              <a:rPr lang="en-US" altLang="zh-CN" sz="2200" dirty="0" smtClean="0"/>
              <a:t>1</a:t>
            </a:r>
            <a:r>
              <a:rPr lang="zh-CN" altLang="zh-CN" sz="2200" dirty="0" smtClean="0"/>
              <a:t>”只显示总计数据，“</a:t>
            </a:r>
            <a:r>
              <a:rPr lang="en-US" altLang="zh-CN" sz="2200" dirty="0" smtClean="0"/>
              <a:t>2</a:t>
            </a:r>
            <a:r>
              <a:rPr lang="zh-CN" altLang="zh-CN" sz="2200" dirty="0" smtClean="0"/>
              <a:t>”显示部分数据以及汇总结果，“</a:t>
            </a:r>
            <a:r>
              <a:rPr lang="en-US" altLang="zh-CN" sz="2200" dirty="0" smtClean="0"/>
              <a:t>3</a:t>
            </a:r>
            <a:r>
              <a:rPr lang="zh-CN" altLang="zh-CN" sz="2200" dirty="0" smtClean="0"/>
              <a:t>”显示所有数据； “</a:t>
            </a:r>
            <a:r>
              <a:rPr lang="en-US" altLang="zh-CN" sz="2200" dirty="0" smtClean="0"/>
              <a:t>|</a:t>
            </a:r>
            <a:r>
              <a:rPr lang="zh-CN" altLang="zh-CN" sz="2200" dirty="0" smtClean="0"/>
              <a:t>” 形状为级别条，用来指示属于某一级别的细节行或列的范围。</a:t>
            </a:r>
          </a:p>
          <a:p>
            <a:pPr marL="365760" indent="-256032" eaLnBrk="1" fontAlgn="auto" hangingPunct="1">
              <a:spcAft>
                <a:spcPts val="0"/>
              </a:spcAft>
              <a:buFont typeface="Wingdings" pitchFamily="2" charset="2"/>
              <a:buChar char="Ø"/>
              <a:defRPr/>
            </a:pPr>
            <a:r>
              <a:rPr lang="zh-CN" altLang="zh-CN" sz="2200" dirty="0" smtClean="0"/>
              <a:t>（</a:t>
            </a:r>
            <a:r>
              <a:rPr lang="en-US" altLang="zh-CN" sz="2200" dirty="0" smtClean="0"/>
              <a:t>2</a:t>
            </a:r>
            <a:r>
              <a:rPr lang="zh-CN" altLang="zh-CN" sz="2200" dirty="0" smtClean="0"/>
              <a:t>）嵌套汇总。如果要对同一数据进行不同汇总方式的分类汇总，可以再重复分类汇总的操作。</a:t>
            </a:r>
          </a:p>
          <a:p>
            <a:pPr marL="365760" indent="-256032" eaLnBrk="1" fontAlgn="auto" hangingPunct="1">
              <a:spcAft>
                <a:spcPts val="0"/>
              </a:spcAft>
              <a:buFont typeface="Wingdings" pitchFamily="2" charset="2"/>
              <a:buChar char="Ø"/>
              <a:defRPr/>
            </a:pPr>
            <a:r>
              <a:rPr lang="zh-CN" altLang="zh-CN" sz="2200" dirty="0" smtClean="0"/>
              <a:t>（</a:t>
            </a:r>
            <a:r>
              <a:rPr lang="en-US" altLang="zh-CN" sz="2200" dirty="0" smtClean="0"/>
              <a:t>3</a:t>
            </a:r>
            <a:r>
              <a:rPr lang="zh-CN" altLang="zh-CN" sz="2200" dirty="0" smtClean="0"/>
              <a:t>）取消分类汇总。分类汇总效果可以清除，打开分类汇总对话框，然后单击“全部删除”按钮即可；但是为了保险，在汇总之前最好进行数据库备份。</a:t>
            </a:r>
            <a:endParaRPr lang="en-US" altLang="zh-CN" sz="2200" dirty="0" smtClean="0"/>
          </a:p>
          <a:p>
            <a:pPr marL="0" indent="0" eaLnBrk="1" fontAlgn="auto" hangingPunct="1">
              <a:spcAft>
                <a:spcPts val="0"/>
              </a:spcAft>
              <a:buFont typeface="Wingdings" pitchFamily="2" charset="2"/>
              <a:buNone/>
              <a:defRPr/>
            </a:pPr>
            <a:endParaRPr lang="zh-CN" altLang="zh-CN" sz="2200" dirty="0" smtClean="0"/>
          </a:p>
          <a:p>
            <a:pPr marL="0" indent="0" eaLnBrk="1" fontAlgn="auto" hangingPunct="1">
              <a:spcAft>
                <a:spcPts val="0"/>
              </a:spcAft>
              <a:buFont typeface="Wingdings" pitchFamily="2" charset="2"/>
              <a:buNone/>
              <a:defRPr/>
            </a:pPr>
            <a:endParaRPr lang="zh-CN" altLang="en-US" sz="2000" dirty="0" smtClean="0"/>
          </a:p>
        </p:txBody>
      </p:sp>
      <p:sp>
        <p:nvSpPr>
          <p:cNvPr id="24578" name="Rectangle 2"/>
          <p:cNvSpPr>
            <a:spLocks noGrp="1" noChangeArrowheads="1"/>
          </p:cNvSpPr>
          <p:nvPr>
            <p:ph type="title"/>
          </p:nvPr>
        </p:nvSpPr>
        <p:spPr/>
        <p:txBody>
          <a:bodyPr>
            <a:normAutofit fontScale="90000"/>
          </a:bodyPr>
          <a:lstStyle/>
          <a:p>
            <a:pPr eaLnBrk="1" fontAlgn="auto" hangingPunct="1">
              <a:spcAft>
                <a:spcPts val="0"/>
              </a:spcAft>
              <a:defRPr/>
            </a:pPr>
            <a:r>
              <a:rPr lang="zh-CN" altLang="en-US" dirty="0" smtClean="0"/>
              <a:t>5.2.3  主要知识点</a:t>
            </a:r>
            <a:r>
              <a:rPr lang="zh-CN" altLang="en-US" u="sng" dirty="0" smtClean="0">
                <a:hlinkClick r:id="" action="ppaction://noaction"/>
              </a:rPr>
              <a:t/>
            </a:r>
            <a:br>
              <a:rPr lang="zh-CN" altLang="en-US" u="sng" dirty="0" smtClean="0">
                <a:hlinkClick r:id="" action="ppaction://noaction"/>
              </a:rPr>
            </a:br>
            <a:endParaRPr lang="zh-CN" altLang="en-US" u="sng" dirty="0" smtClean="0"/>
          </a:p>
        </p:txBody>
      </p:sp>
      <p:sp>
        <p:nvSpPr>
          <p:cNvPr id="34820"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fld id="{E75CBB19-9586-4854-8BE5-821B1AE6FB81}" type="datetime1">
              <a:rPr lang="zh-CN" altLang="en-US"/>
              <a:pPr eaLnBrk="1" hangingPunct="1"/>
              <a:t>2014-11-17</a:t>
            </a:fld>
            <a:endParaRPr lang="en-US" altLang="zh-CN"/>
          </a:p>
        </p:txBody>
      </p:sp>
      <p:sp>
        <p:nvSpPr>
          <p:cNvPr id="34821" name="页脚占位符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a:t>制作人：王惠斌    孟晓峰                                            办公中的数据处理</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animEffect transition="in" filter="blinds(horizontal)">
                                      <p:cBhvr>
                                        <p:cTn id="7" dur="500"/>
                                        <p:tgtEl>
                                          <p:spTgt spid="1741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7411">
                                            <p:txEl>
                                              <p:pRg st="1" end="1"/>
                                            </p:txEl>
                                          </p:spTgt>
                                        </p:tgtEl>
                                        <p:attrNameLst>
                                          <p:attrName>style.visibility</p:attrName>
                                        </p:attrNameLst>
                                      </p:cBhvr>
                                      <p:to>
                                        <p:strVal val="visible"/>
                                      </p:to>
                                    </p:set>
                                    <p:animEffect transition="in" filter="blinds(horizontal)">
                                      <p:cBhvr>
                                        <p:cTn id="12" dur="500"/>
                                        <p:tgtEl>
                                          <p:spTgt spid="17411">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7411">
                                            <p:txEl>
                                              <p:pRg st="2" end="2"/>
                                            </p:txEl>
                                          </p:spTgt>
                                        </p:tgtEl>
                                        <p:attrNameLst>
                                          <p:attrName>style.visibility</p:attrName>
                                        </p:attrNameLst>
                                      </p:cBhvr>
                                      <p:to>
                                        <p:strVal val="visible"/>
                                      </p:to>
                                    </p:set>
                                    <p:animEffect transition="in" filter="blinds(horizontal)">
                                      <p:cBhvr>
                                        <p:cTn id="17" dur="500"/>
                                        <p:tgtEl>
                                          <p:spTgt spid="17411">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17411">
                                            <p:txEl>
                                              <p:pRg st="3" end="3"/>
                                            </p:txEl>
                                          </p:spTgt>
                                        </p:tgtEl>
                                        <p:attrNameLst>
                                          <p:attrName>style.visibility</p:attrName>
                                        </p:attrNameLst>
                                      </p:cBhvr>
                                      <p:to>
                                        <p:strVal val="visible"/>
                                      </p:to>
                                    </p:set>
                                    <p:animEffect transition="in" filter="blinds(horizontal)">
                                      <p:cBhvr>
                                        <p:cTn id="22" dur="500"/>
                                        <p:tgtEl>
                                          <p:spTgt spid="1741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内容占位符 2"/>
          <p:cNvSpPr>
            <a:spLocks noGrp="1"/>
          </p:cNvSpPr>
          <p:nvPr>
            <p:ph idx="1"/>
          </p:nvPr>
        </p:nvSpPr>
        <p:spPr>
          <a:xfrm>
            <a:off x="251520" y="1268759"/>
            <a:ext cx="8640960" cy="5293493"/>
          </a:xfrm>
        </p:spPr>
        <p:txBody>
          <a:bodyPr/>
          <a:lstStyle/>
          <a:p>
            <a:pPr eaLnBrk="1" hangingPunct="1"/>
            <a:r>
              <a:rPr lang="zh-CN" altLang="en-US" sz="2400" dirty="0" smtClean="0"/>
              <a:t>2．数据透视表：</a:t>
            </a:r>
            <a:r>
              <a:rPr lang="zh-CN" altLang="zh-CN" sz="2400" dirty="0" smtClean="0"/>
              <a:t>一种让用户可以根据不同的分类、不同的汇总方式、快速查看各种形式的数据汇总报表。简单来说，就是快速分类汇总数据，能够对数据表中的行与列进行交换，以查看源数据的不同汇总结果。它是一种动态工作表，通过对数据的重新组织与显示，提供了一种以不同角度观察数据清单的方法。</a:t>
            </a:r>
            <a:endParaRPr lang="en-US" altLang="zh-CN" sz="2400" dirty="0" smtClean="0"/>
          </a:p>
          <a:p>
            <a:pPr eaLnBrk="1" hangingPunct="1">
              <a:buFont typeface="Wingdings" pitchFamily="2" charset="2"/>
              <a:buChar char="Ø"/>
            </a:pPr>
            <a:r>
              <a:rPr lang="zh-CN" altLang="zh-CN" sz="2400" dirty="0" smtClean="0"/>
              <a:t>（</a:t>
            </a:r>
            <a:r>
              <a:rPr lang="en-US" altLang="zh-CN" sz="2400" dirty="0" smtClean="0"/>
              <a:t>1</a:t>
            </a:r>
            <a:r>
              <a:rPr lang="zh-CN" altLang="zh-CN" sz="2400" dirty="0" smtClean="0"/>
              <a:t>）数据透视表结构</a:t>
            </a:r>
            <a:r>
              <a:rPr lang="zh-CN" altLang="en-US" sz="2400" dirty="0" smtClean="0"/>
              <a:t>：</a:t>
            </a:r>
            <a:r>
              <a:rPr lang="zh-CN" altLang="zh-CN" sz="2400" dirty="0" smtClean="0"/>
              <a:t>一般由报表筛选字段、行字段、列字段、值字段和数据区域等</a:t>
            </a:r>
            <a:r>
              <a:rPr lang="en-US" altLang="zh-CN" sz="2400" dirty="0" smtClean="0"/>
              <a:t>5</a:t>
            </a:r>
            <a:r>
              <a:rPr lang="zh-CN" altLang="zh-CN" sz="2400" dirty="0" smtClean="0"/>
              <a:t>部分组成。</a:t>
            </a:r>
            <a:endParaRPr lang="en-US" altLang="zh-CN" sz="2400" dirty="0" smtClean="0"/>
          </a:p>
          <a:p>
            <a:r>
              <a:rPr lang="zh-CN" altLang="zh-CN" sz="2400" dirty="0" smtClean="0"/>
              <a:t>（</a:t>
            </a:r>
            <a:r>
              <a:rPr lang="en-US" altLang="zh-CN" sz="2400" dirty="0" smtClean="0"/>
              <a:t>2</a:t>
            </a:r>
            <a:r>
              <a:rPr lang="zh-CN" altLang="zh-CN" sz="2400" dirty="0" smtClean="0"/>
              <a:t>）创建数据透视图</a:t>
            </a:r>
            <a:r>
              <a:rPr lang="zh-CN" altLang="en-US" sz="2400" dirty="0" smtClean="0"/>
              <a:t>：</a:t>
            </a:r>
            <a:r>
              <a:rPr lang="zh-CN" altLang="zh-CN" sz="2400" dirty="0"/>
              <a:t>建立数据透视表以后， </a:t>
            </a:r>
            <a:r>
              <a:rPr lang="en-US" altLang="zh-CN" sz="2400" dirty="0"/>
              <a:t>Excel</a:t>
            </a:r>
            <a:r>
              <a:rPr lang="zh-CN" altLang="zh-CN" sz="2400" dirty="0"/>
              <a:t>功能区就会增加“选项”和“设计”两个功能</a:t>
            </a:r>
            <a:r>
              <a:rPr lang="zh-CN" altLang="zh-CN" sz="2400" dirty="0" smtClean="0"/>
              <a:t>区</a:t>
            </a:r>
            <a:r>
              <a:rPr lang="zh-CN" altLang="en-US" sz="2400" dirty="0" smtClean="0"/>
              <a:t>。</a:t>
            </a:r>
            <a:endParaRPr lang="zh-CN" altLang="zh-CN" sz="2400" dirty="0"/>
          </a:p>
          <a:p>
            <a:r>
              <a:rPr lang="zh-CN" altLang="zh-CN" sz="2400" dirty="0"/>
              <a:t>在“选项”功能区中，用户可以增减不同的内容设置，如可以在透视表的基础上添加一个数据透视图或数据源发生变化时更新数据。</a:t>
            </a:r>
          </a:p>
          <a:p>
            <a:pPr eaLnBrk="1" hangingPunct="1">
              <a:buFont typeface="Wingdings" pitchFamily="2" charset="2"/>
              <a:buChar char="Ø"/>
            </a:pPr>
            <a:endParaRPr lang="en-US" altLang="zh-CN" sz="2400" dirty="0" smtClean="0"/>
          </a:p>
          <a:p>
            <a:pPr eaLnBrk="1" hangingPunct="1">
              <a:buFont typeface="Wingdings" pitchFamily="2" charset="2"/>
              <a:buChar char="Ø"/>
            </a:pPr>
            <a:endParaRPr lang="zh-CN" altLang="zh-CN" sz="2400" dirty="0" smtClean="0"/>
          </a:p>
          <a:p>
            <a:pPr eaLnBrk="1" hangingPunct="1">
              <a:buFont typeface="Wingdings" pitchFamily="2" charset="2"/>
              <a:buChar char="Ø"/>
            </a:pPr>
            <a:endParaRPr lang="zh-CN" altLang="zh-CN" sz="2400" dirty="0" smtClean="0"/>
          </a:p>
          <a:p>
            <a:pPr eaLnBrk="1" hangingPunct="1"/>
            <a:endParaRPr lang="zh-CN" altLang="en-US" sz="3200" dirty="0" smtClean="0"/>
          </a:p>
          <a:p>
            <a:pPr eaLnBrk="1" hangingPunct="1"/>
            <a:endParaRPr lang="zh-CN" altLang="en-US" dirty="0" smtClean="0"/>
          </a:p>
        </p:txBody>
      </p:sp>
      <p:sp>
        <p:nvSpPr>
          <p:cNvPr id="25602" name="标题 1"/>
          <p:cNvSpPr>
            <a:spLocks noGrp="1"/>
          </p:cNvSpPr>
          <p:nvPr>
            <p:ph type="title"/>
          </p:nvPr>
        </p:nvSpPr>
        <p:spPr/>
        <p:txBody>
          <a:bodyPr>
            <a:normAutofit/>
          </a:bodyPr>
          <a:lstStyle/>
          <a:p>
            <a:pPr eaLnBrk="1" fontAlgn="auto" hangingPunct="1">
              <a:spcAft>
                <a:spcPts val="0"/>
              </a:spcAft>
              <a:defRPr/>
            </a:pPr>
            <a:r>
              <a:rPr lang="zh-CN" altLang="en-US" sz="3600" dirty="0" smtClean="0"/>
              <a:t>主要知识点</a:t>
            </a:r>
          </a:p>
        </p:txBody>
      </p:sp>
      <p:sp>
        <p:nvSpPr>
          <p:cNvPr id="35844"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fld id="{066B38FD-482E-48FB-AD76-ED958321E59C}" type="datetime1">
              <a:rPr lang="zh-CN" altLang="en-US"/>
              <a:pPr eaLnBrk="1" hangingPunct="1"/>
              <a:t>2014-11-17</a:t>
            </a:fld>
            <a:endParaRPr lang="en-US" altLang="zh-CN"/>
          </a:p>
        </p:txBody>
      </p:sp>
      <p:sp>
        <p:nvSpPr>
          <p:cNvPr id="35845" name="页脚占位符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a:t>制作人：王惠斌    孟晓峰                                            办公中的数据处理</a:t>
            </a:r>
            <a:endParaRPr lang="en-US" altLang="zh-CN"/>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92777" y="1268760"/>
            <a:ext cx="10009112" cy="15303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32040" y="1700808"/>
            <a:ext cx="7669849" cy="48614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25603">
                                            <p:txEl>
                                              <p:pRg st="0" end="0"/>
                                            </p:txEl>
                                          </p:spTgt>
                                        </p:tgtEl>
                                        <p:attrNameLst>
                                          <p:attrName>style.visibility</p:attrName>
                                        </p:attrNameLst>
                                      </p:cBhvr>
                                      <p:to>
                                        <p:strVal val="visible"/>
                                      </p:to>
                                    </p:set>
                                    <p:animEffect transition="in" filter="blinds(horizontal)">
                                      <p:cBhvr>
                                        <p:cTn id="7" dur="500"/>
                                        <p:tgtEl>
                                          <p:spTgt spid="2560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25603">
                                            <p:txEl>
                                              <p:pRg st="1" end="1"/>
                                            </p:txEl>
                                          </p:spTgt>
                                        </p:tgtEl>
                                        <p:attrNameLst>
                                          <p:attrName>style.visibility</p:attrName>
                                        </p:attrNameLst>
                                      </p:cBhvr>
                                      <p:to>
                                        <p:strVal val="visible"/>
                                      </p:to>
                                    </p:set>
                                    <p:animEffect transition="in" filter="blinds(horizontal)">
                                      <p:cBhvr>
                                        <p:cTn id="12" dur="500"/>
                                        <p:tgtEl>
                                          <p:spTgt spid="2560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5603">
                                            <p:txEl>
                                              <p:pRg st="2" end="2"/>
                                            </p:txEl>
                                          </p:spTgt>
                                        </p:tgtEl>
                                        <p:attrNameLst>
                                          <p:attrName>style.visibility</p:attrName>
                                        </p:attrNameLst>
                                      </p:cBhvr>
                                      <p:to>
                                        <p:strVal val="visible"/>
                                      </p:to>
                                    </p:set>
                                    <p:animEffect transition="in" filter="blinds(horizontal)">
                                      <p:cBhvr>
                                        <p:cTn id="17" dur="500"/>
                                        <p:tgtEl>
                                          <p:spTgt spid="2560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5603">
                                            <p:txEl>
                                              <p:pRg st="3" end="3"/>
                                            </p:txEl>
                                          </p:spTgt>
                                        </p:tgtEl>
                                        <p:attrNameLst>
                                          <p:attrName>style.visibility</p:attrName>
                                        </p:attrNameLst>
                                      </p:cBhvr>
                                      <p:to>
                                        <p:strVal val="visible"/>
                                      </p:to>
                                    </p:set>
                                    <p:animEffect transition="in" filter="blinds(horizontal)">
                                      <p:cBhvr>
                                        <p:cTn id="22" dur="500"/>
                                        <p:tgtEl>
                                          <p:spTgt spid="2560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11266"/>
                                        </p:tgtEl>
                                        <p:attrNameLst>
                                          <p:attrName>style.visibility</p:attrName>
                                        </p:attrNameLst>
                                      </p:cBhvr>
                                      <p:to>
                                        <p:strVal val="visible"/>
                                      </p:to>
                                    </p:set>
                                    <p:animEffect transition="in" filter="fade">
                                      <p:cBhvr>
                                        <p:cTn id="27" dur="1000"/>
                                        <p:tgtEl>
                                          <p:spTgt spid="11266"/>
                                        </p:tgtEl>
                                      </p:cBhvr>
                                    </p:animEffect>
                                    <p:anim calcmode="lin" valueType="num">
                                      <p:cBhvr>
                                        <p:cTn id="28" dur="1000" fill="hold"/>
                                        <p:tgtEl>
                                          <p:spTgt spid="11266"/>
                                        </p:tgtEl>
                                        <p:attrNameLst>
                                          <p:attrName>ppt_x</p:attrName>
                                        </p:attrNameLst>
                                      </p:cBhvr>
                                      <p:tavLst>
                                        <p:tav tm="0">
                                          <p:val>
                                            <p:strVal val="#ppt_x"/>
                                          </p:val>
                                        </p:tav>
                                        <p:tav tm="100000">
                                          <p:val>
                                            <p:strVal val="#ppt_x"/>
                                          </p:val>
                                        </p:tav>
                                      </p:tavLst>
                                    </p:anim>
                                    <p:anim calcmode="lin" valueType="num">
                                      <p:cBhvr>
                                        <p:cTn id="29" dur="1000" fill="hold"/>
                                        <p:tgtEl>
                                          <p:spTgt spid="11266"/>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nodeType="clickEffect">
                                  <p:stCondLst>
                                    <p:cond delay="0"/>
                                  </p:stCondLst>
                                  <p:childTnLst>
                                    <p:set>
                                      <p:cBhvr>
                                        <p:cTn id="33" dur="1" fill="hold">
                                          <p:stCondLst>
                                            <p:cond delay="0"/>
                                          </p:stCondLst>
                                        </p:cTn>
                                        <p:tgtEl>
                                          <p:spTgt spid="11267"/>
                                        </p:tgtEl>
                                        <p:attrNameLst>
                                          <p:attrName>style.visibility</p:attrName>
                                        </p:attrNameLst>
                                      </p:cBhvr>
                                      <p:to>
                                        <p:strVal val="visible"/>
                                      </p:to>
                                    </p:set>
                                    <p:animEffect transition="in" filter="fade">
                                      <p:cBhvr>
                                        <p:cTn id="34" dur="1000"/>
                                        <p:tgtEl>
                                          <p:spTgt spid="11267"/>
                                        </p:tgtEl>
                                      </p:cBhvr>
                                    </p:animEffect>
                                    <p:anim calcmode="lin" valueType="num">
                                      <p:cBhvr>
                                        <p:cTn id="35" dur="1000" fill="hold"/>
                                        <p:tgtEl>
                                          <p:spTgt spid="11267"/>
                                        </p:tgtEl>
                                        <p:attrNameLst>
                                          <p:attrName>ppt_x</p:attrName>
                                        </p:attrNameLst>
                                      </p:cBhvr>
                                      <p:tavLst>
                                        <p:tav tm="0">
                                          <p:val>
                                            <p:strVal val="#ppt_x"/>
                                          </p:val>
                                        </p:tav>
                                        <p:tav tm="100000">
                                          <p:val>
                                            <p:strVal val="#ppt_x"/>
                                          </p:val>
                                        </p:tav>
                                      </p:tavLst>
                                    </p:anim>
                                    <p:anim calcmode="lin" valueType="num">
                                      <p:cBhvr>
                                        <p:cTn id="36" dur="1000" fill="hold"/>
                                        <p:tgtEl>
                                          <p:spTgt spid="1126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eaLnBrk="1" hangingPunct="1">
              <a:buFont typeface="Wingdings" pitchFamily="2" charset="2"/>
              <a:buChar char="Ø"/>
            </a:pPr>
            <a:r>
              <a:rPr lang="zh-CN" altLang="zh-CN" sz="2800" dirty="0"/>
              <a:t>（</a:t>
            </a:r>
            <a:r>
              <a:rPr lang="en-US" altLang="zh-CN" sz="2800" dirty="0"/>
              <a:t>3</a:t>
            </a:r>
            <a:r>
              <a:rPr lang="zh-CN" altLang="zh-CN" sz="2800" dirty="0"/>
              <a:t>）数据透视表的编辑与</a:t>
            </a:r>
            <a:r>
              <a:rPr lang="zh-CN" altLang="zh-CN" sz="2800" dirty="0" smtClean="0"/>
              <a:t>修改</a:t>
            </a:r>
            <a:r>
              <a:rPr lang="zh-CN" altLang="en-US" sz="2800" dirty="0" smtClean="0"/>
              <a:t>：</a:t>
            </a:r>
            <a:r>
              <a:rPr lang="zh-CN" altLang="zh-CN" sz="2800" dirty="0"/>
              <a:t>编辑操作包括设置数据透视表的格式、修改布局、添加</a:t>
            </a:r>
            <a:r>
              <a:rPr lang="en-US" altLang="zh-CN" sz="2800" dirty="0"/>
              <a:t>/</a:t>
            </a:r>
            <a:r>
              <a:rPr lang="zh-CN" altLang="zh-CN" sz="2800" dirty="0"/>
              <a:t>删除字段等</a:t>
            </a:r>
            <a:r>
              <a:rPr lang="zh-CN" altLang="zh-CN" sz="2800" dirty="0" smtClean="0"/>
              <a:t>。通过</a:t>
            </a:r>
            <a:r>
              <a:rPr lang="zh-CN" altLang="zh-CN" sz="2800" dirty="0"/>
              <a:t>“选项”和“设计”功能区来</a:t>
            </a:r>
            <a:r>
              <a:rPr lang="zh-CN" altLang="zh-CN" sz="2800" dirty="0" smtClean="0"/>
              <a:t>实现，</a:t>
            </a:r>
            <a:r>
              <a:rPr lang="zh-CN" altLang="zh-CN" sz="2800" dirty="0"/>
              <a:t>还可以利用“选项”功能区中的“更改数据源”来重新选择数据源。</a:t>
            </a:r>
          </a:p>
          <a:p>
            <a:r>
              <a:rPr lang="zh-CN" altLang="zh-CN" sz="2800" dirty="0" smtClean="0"/>
              <a:t>（</a:t>
            </a:r>
            <a:r>
              <a:rPr lang="en-US" altLang="zh-CN" sz="2800" dirty="0"/>
              <a:t>4</a:t>
            </a:r>
            <a:r>
              <a:rPr lang="zh-CN" altLang="zh-CN" sz="2800" dirty="0"/>
              <a:t>）数据透视表的数据</a:t>
            </a:r>
            <a:r>
              <a:rPr lang="zh-CN" altLang="zh-CN" sz="2800" dirty="0" smtClean="0"/>
              <a:t>更新</a:t>
            </a:r>
            <a:r>
              <a:rPr lang="zh-CN" altLang="en-US" sz="2800" dirty="0" smtClean="0"/>
              <a:t>：</a:t>
            </a:r>
            <a:r>
              <a:rPr lang="zh-CN" altLang="zh-CN" sz="2700" kern="1200" dirty="0" smtClean="0">
                <a:solidFill>
                  <a:schemeClr val="tx1"/>
                </a:solidFill>
                <a:effectLst/>
                <a:latin typeface="+mn-lt"/>
                <a:ea typeface="+mn-ea"/>
                <a:cs typeface="+mn-cs"/>
              </a:rPr>
              <a:t>不能在透视表中直接修改；即使源数据库中的数据被修改了，透视表中的数据也不会自动更新，必须执行更新数据操作，数据透视图也这样</a:t>
            </a:r>
            <a:r>
              <a:rPr lang="zh-CN" altLang="en-US" sz="2700" kern="1200" dirty="0" smtClean="0">
                <a:solidFill>
                  <a:schemeClr val="tx1"/>
                </a:solidFill>
                <a:effectLst/>
                <a:latin typeface="+mn-lt"/>
                <a:ea typeface="+mn-ea"/>
                <a:cs typeface="+mn-cs"/>
              </a:rPr>
              <a:t>。</a:t>
            </a:r>
            <a:endParaRPr lang="en-US" altLang="zh-CN" sz="2700" kern="1200" dirty="0" smtClean="0">
              <a:solidFill>
                <a:schemeClr val="tx1"/>
              </a:solidFill>
              <a:effectLst/>
              <a:latin typeface="+mn-lt"/>
              <a:ea typeface="+mn-ea"/>
              <a:cs typeface="+mn-cs"/>
            </a:endParaRPr>
          </a:p>
          <a:p>
            <a:r>
              <a:rPr lang="zh-CN" altLang="zh-CN" sz="2700" kern="1200" dirty="0" smtClean="0">
                <a:solidFill>
                  <a:schemeClr val="tx1"/>
                </a:solidFill>
                <a:effectLst/>
                <a:latin typeface="+mn-lt"/>
                <a:ea typeface="+mn-ea"/>
                <a:cs typeface="+mn-cs"/>
              </a:rPr>
              <a:t>更新数据透视表有两种方法：一是“选项”功能区</a:t>
            </a:r>
            <a:r>
              <a:rPr lang="en-US" altLang="zh-CN" sz="2700" kern="1200" dirty="0" smtClean="0">
                <a:solidFill>
                  <a:schemeClr val="tx1"/>
                </a:solidFill>
                <a:effectLst/>
                <a:latin typeface="+mn-lt"/>
                <a:ea typeface="+mn-ea"/>
                <a:cs typeface="+mn-cs"/>
              </a:rPr>
              <a:t>/</a:t>
            </a:r>
            <a:r>
              <a:rPr lang="zh-CN" altLang="zh-CN" sz="2700" kern="1200" dirty="0" smtClean="0">
                <a:solidFill>
                  <a:schemeClr val="tx1"/>
                </a:solidFill>
                <a:effectLst/>
                <a:latin typeface="+mn-lt"/>
                <a:ea typeface="+mn-ea"/>
                <a:cs typeface="+mn-cs"/>
              </a:rPr>
              <a:t>“数据”工具组</a:t>
            </a:r>
            <a:r>
              <a:rPr lang="en-US" altLang="zh-CN" sz="2700" kern="1200" dirty="0" smtClean="0">
                <a:solidFill>
                  <a:schemeClr val="tx1"/>
                </a:solidFill>
                <a:effectLst/>
                <a:latin typeface="+mn-lt"/>
                <a:ea typeface="+mn-ea"/>
                <a:cs typeface="+mn-cs"/>
              </a:rPr>
              <a:t>/</a:t>
            </a:r>
            <a:r>
              <a:rPr lang="zh-CN" altLang="zh-CN" sz="2700" kern="1200" dirty="0" smtClean="0">
                <a:solidFill>
                  <a:schemeClr val="tx1"/>
                </a:solidFill>
                <a:effectLst/>
                <a:latin typeface="+mn-lt"/>
                <a:ea typeface="+mn-ea"/>
                <a:cs typeface="+mn-cs"/>
              </a:rPr>
              <a:t>“刷新”命令；二是在数据区域中右击，在弹出的快捷菜单中选择“刷新”命令。</a:t>
            </a:r>
          </a:p>
          <a:p>
            <a:pPr eaLnBrk="1" hangingPunct="1">
              <a:buFont typeface="Wingdings" pitchFamily="2" charset="2"/>
              <a:buChar char="Ø"/>
            </a:pPr>
            <a:endParaRPr lang="zh-CN" altLang="zh-CN" sz="2800" dirty="0"/>
          </a:p>
          <a:p>
            <a:pPr eaLnBrk="1" hangingPunct="1">
              <a:buFont typeface="Wingdings" pitchFamily="2" charset="2"/>
              <a:buChar char="Ø"/>
            </a:pPr>
            <a:endParaRPr lang="zh-CN" altLang="zh-CN" sz="2800" dirty="0"/>
          </a:p>
          <a:p>
            <a:pPr eaLnBrk="1" hangingPunct="1">
              <a:buFont typeface="Wingdings" pitchFamily="2" charset="2"/>
              <a:buChar char="Ø"/>
            </a:pPr>
            <a:endParaRPr lang="zh-CN" altLang="zh-CN" sz="2800" dirty="0"/>
          </a:p>
          <a:p>
            <a:endParaRPr lang="zh-CN" altLang="en-US" dirty="0"/>
          </a:p>
        </p:txBody>
      </p:sp>
      <p:sp>
        <p:nvSpPr>
          <p:cNvPr id="3" name="标题 2"/>
          <p:cNvSpPr>
            <a:spLocks noGrp="1"/>
          </p:cNvSpPr>
          <p:nvPr>
            <p:ph type="title"/>
          </p:nvPr>
        </p:nvSpPr>
        <p:spPr/>
        <p:txBody>
          <a:bodyPr/>
          <a:lstStyle/>
          <a:p>
            <a:r>
              <a:rPr lang="zh-CN" altLang="en-US" sz="4400" dirty="0"/>
              <a:t>2．数据透视表：</a:t>
            </a:r>
            <a:endParaRPr lang="zh-CN" altLang="en-US" dirty="0"/>
          </a:p>
        </p:txBody>
      </p:sp>
      <p:sp>
        <p:nvSpPr>
          <p:cNvPr id="4" name="日期占位符 3"/>
          <p:cNvSpPr>
            <a:spLocks noGrp="1"/>
          </p:cNvSpPr>
          <p:nvPr>
            <p:ph type="dt" sz="half" idx="10"/>
          </p:nvPr>
        </p:nvSpPr>
        <p:spPr/>
        <p:txBody>
          <a:bodyPr/>
          <a:lstStyle/>
          <a:p>
            <a:pPr>
              <a:defRPr/>
            </a:pPr>
            <a:fld id="{87FC8737-2843-4FD5-B29A-A2B77F8D551B}" type="datetime1">
              <a:rPr lang="zh-CN" altLang="en-US" smtClean="0"/>
              <a:pPr>
                <a:defRPr/>
              </a:pPr>
              <a:t>2014-11-17</a:t>
            </a:fld>
            <a:endParaRPr lang="en-US" altLang="zh-CN" dirty="0"/>
          </a:p>
        </p:txBody>
      </p:sp>
      <p:sp>
        <p:nvSpPr>
          <p:cNvPr id="5" name="页脚占位符 4"/>
          <p:cNvSpPr>
            <a:spLocks noGrp="1"/>
          </p:cNvSpPr>
          <p:nvPr>
            <p:ph type="ftr" sz="quarter" idx="11"/>
          </p:nvPr>
        </p:nvSpPr>
        <p:spPr/>
        <p:txBody>
          <a:bodyPr/>
          <a:lstStyle/>
          <a:p>
            <a:pPr>
              <a:defRPr/>
            </a:pPr>
            <a:r>
              <a:rPr lang="zh-CN" altLang="en-US" smtClean="0"/>
              <a:t>制作人：王惠斌    孟晓峰                                                  办公中的数据处理</a:t>
            </a:r>
            <a:endParaRPr lang="en-US" altLang="zh-CN"/>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52713" y="2038350"/>
            <a:ext cx="6072489" cy="44149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594936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2290"/>
                                        </p:tgtEl>
                                        <p:attrNameLst>
                                          <p:attrName>style.visibility</p:attrName>
                                        </p:attrNameLst>
                                      </p:cBhvr>
                                      <p:to>
                                        <p:strVal val="visible"/>
                                      </p:to>
                                    </p:set>
                                    <p:animEffect transition="in" filter="fade">
                                      <p:cBhvr>
                                        <p:cTn id="14" dur="1000"/>
                                        <p:tgtEl>
                                          <p:spTgt spid="12290"/>
                                        </p:tgtEl>
                                      </p:cBhvr>
                                    </p:animEffect>
                                    <p:anim calcmode="lin" valueType="num">
                                      <p:cBhvr>
                                        <p:cTn id="15" dur="1000" fill="hold"/>
                                        <p:tgtEl>
                                          <p:spTgt spid="12290"/>
                                        </p:tgtEl>
                                        <p:attrNameLst>
                                          <p:attrName>ppt_x</p:attrName>
                                        </p:attrNameLst>
                                      </p:cBhvr>
                                      <p:tavLst>
                                        <p:tav tm="0">
                                          <p:val>
                                            <p:strVal val="#ppt_x"/>
                                          </p:val>
                                        </p:tav>
                                        <p:tav tm="100000">
                                          <p:val>
                                            <p:strVal val="#ppt_x"/>
                                          </p:val>
                                        </p:tav>
                                      </p:tavLst>
                                    </p:anim>
                                    <p:anim calcmode="lin" valueType="num">
                                      <p:cBhvr>
                                        <p:cTn id="16" dur="1000" fill="hold"/>
                                        <p:tgtEl>
                                          <p:spTgt spid="1229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xit" presetSubtype="4" fill="hold" nodeType="clickEffect">
                                  <p:stCondLst>
                                    <p:cond delay="0"/>
                                  </p:stCondLst>
                                  <p:childTnLst>
                                    <p:anim calcmode="lin" valueType="num">
                                      <p:cBhvr additive="base">
                                        <p:cTn id="20" dur="500"/>
                                        <p:tgtEl>
                                          <p:spTgt spid="12290"/>
                                        </p:tgtEl>
                                        <p:attrNameLst>
                                          <p:attrName>ppt_x</p:attrName>
                                        </p:attrNameLst>
                                      </p:cBhvr>
                                      <p:tavLst>
                                        <p:tav tm="0">
                                          <p:val>
                                            <p:strVal val="ppt_x"/>
                                          </p:val>
                                        </p:tav>
                                        <p:tav tm="100000">
                                          <p:val>
                                            <p:strVal val="ppt_x"/>
                                          </p:val>
                                        </p:tav>
                                      </p:tavLst>
                                    </p:anim>
                                    <p:anim calcmode="lin" valueType="num">
                                      <p:cBhvr additive="base">
                                        <p:cTn id="21" dur="500"/>
                                        <p:tgtEl>
                                          <p:spTgt spid="12290"/>
                                        </p:tgtEl>
                                        <p:attrNameLst>
                                          <p:attrName>ppt_y</p:attrName>
                                        </p:attrNameLst>
                                      </p:cBhvr>
                                      <p:tavLst>
                                        <p:tav tm="0">
                                          <p:val>
                                            <p:strVal val="ppt_y"/>
                                          </p:val>
                                        </p:tav>
                                        <p:tav tm="100000">
                                          <p:val>
                                            <p:strVal val="1+ppt_h/2"/>
                                          </p:val>
                                        </p:tav>
                                      </p:tavLst>
                                    </p:anim>
                                    <p:set>
                                      <p:cBhvr>
                                        <p:cTn id="22" dur="1" fill="hold">
                                          <p:stCondLst>
                                            <p:cond delay="499"/>
                                          </p:stCondLst>
                                        </p:cTn>
                                        <p:tgtEl>
                                          <p:spTgt spid="1229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2">
                                            <p:txEl>
                                              <p:pRg st="1" end="1"/>
                                            </p:txEl>
                                          </p:spTgt>
                                        </p:tgtEl>
                                        <p:attrNameLst>
                                          <p:attrName>style.visibility</p:attrName>
                                        </p:attrNameLst>
                                      </p:cBhvr>
                                      <p:to>
                                        <p:strVal val="visible"/>
                                      </p:to>
                                    </p:set>
                                    <p:animEffect transition="in" filter="fade">
                                      <p:cBhvr>
                                        <p:cTn id="27" dur="1000"/>
                                        <p:tgtEl>
                                          <p:spTgt spid="2">
                                            <p:txEl>
                                              <p:pRg st="1" end="1"/>
                                            </p:txEl>
                                          </p:spTgt>
                                        </p:tgtEl>
                                      </p:cBhvr>
                                    </p:animEffect>
                                    <p:anim calcmode="lin" valueType="num">
                                      <p:cBhvr>
                                        <p:cTn id="28"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29"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2">
                                            <p:txEl>
                                              <p:pRg st="2" end="2"/>
                                            </p:txEl>
                                          </p:spTgt>
                                        </p:tgtEl>
                                        <p:attrNameLst>
                                          <p:attrName>style.visibility</p:attrName>
                                        </p:attrNameLst>
                                      </p:cBhvr>
                                      <p:to>
                                        <p:strVal val="visible"/>
                                      </p:to>
                                    </p:set>
                                    <p:animEffect transition="in" filter="fade">
                                      <p:cBhvr>
                                        <p:cTn id="34" dur="1000"/>
                                        <p:tgtEl>
                                          <p:spTgt spid="2">
                                            <p:txEl>
                                              <p:pRg st="2" end="2"/>
                                            </p:txEl>
                                          </p:spTgt>
                                        </p:tgtEl>
                                      </p:cBhvr>
                                    </p:animEffect>
                                    <p:anim calcmode="lin" valueType="num">
                                      <p:cBhvr>
                                        <p:cTn id="35"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36"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内容占位符 2"/>
          <p:cNvSpPr>
            <a:spLocks noGrp="1"/>
          </p:cNvSpPr>
          <p:nvPr>
            <p:ph idx="1"/>
          </p:nvPr>
        </p:nvSpPr>
        <p:spPr/>
        <p:txBody>
          <a:bodyPr/>
          <a:lstStyle/>
          <a:p>
            <a:pPr eaLnBrk="1" hangingPunct="1"/>
            <a:r>
              <a:rPr lang="zh-CN" altLang="zh-CN" sz="2400" dirty="0" smtClean="0"/>
              <a:t>对于本章的学生成绩数据处理和公司产品销售数据处理实例，要求</a:t>
            </a:r>
            <a:r>
              <a:rPr lang="zh-CN" altLang="en-US" sz="2400" dirty="0" smtClean="0"/>
              <a:t>学生</a:t>
            </a:r>
            <a:r>
              <a:rPr lang="zh-CN" altLang="zh-CN" sz="2400" dirty="0" smtClean="0"/>
              <a:t>掌握操作的方法、步骤、注意问题，应该能利用</a:t>
            </a:r>
            <a:r>
              <a:rPr lang="en-US" altLang="zh-CN" sz="2400" dirty="0" smtClean="0"/>
              <a:t>Excel</a:t>
            </a:r>
            <a:r>
              <a:rPr lang="zh-CN" altLang="zh-CN" sz="2400" dirty="0" smtClean="0"/>
              <a:t>快速创建数据库表格、进行特殊格式设置，并能够熟练掌握数据排序、筛选、统计、分析、汇总等操作。</a:t>
            </a:r>
            <a:endParaRPr lang="en-US" altLang="zh-CN" sz="2400" dirty="0" smtClean="0"/>
          </a:p>
          <a:p>
            <a:pPr eaLnBrk="1" hangingPunct="1"/>
            <a:r>
              <a:rPr lang="zh-CN" altLang="zh-CN" sz="2400" dirty="0"/>
              <a:t>对数据库的操作主要包括数据计算、数据排序、数据筛选、分类汇总以及数据透视分析等</a:t>
            </a:r>
            <a:r>
              <a:rPr lang="zh-CN" altLang="zh-CN" sz="2400" dirty="0" smtClean="0"/>
              <a:t>。</a:t>
            </a:r>
            <a:endParaRPr lang="en-US" altLang="zh-CN" sz="2400" dirty="0" smtClean="0"/>
          </a:p>
          <a:p>
            <a:pPr eaLnBrk="1" hangingPunct="1"/>
            <a:r>
              <a:rPr lang="zh-CN" altLang="zh-CN" sz="2400" dirty="0"/>
              <a:t>数据分类汇总可以将数据库中的数值，按照某一项内容进行分类核算，使得汇总结果清晰明了，操作时注意必须首先按照汇总字段排序</a:t>
            </a:r>
            <a:r>
              <a:rPr lang="zh-CN" altLang="zh-CN" sz="2400" dirty="0" smtClean="0"/>
              <a:t>。</a:t>
            </a:r>
            <a:endParaRPr lang="en-US" altLang="zh-CN" sz="2400" dirty="0" smtClean="0"/>
          </a:p>
          <a:p>
            <a:pPr eaLnBrk="1" hangingPunct="1"/>
            <a:r>
              <a:rPr lang="zh-CN" altLang="zh-CN" sz="2400" dirty="0" smtClean="0"/>
              <a:t>数据</a:t>
            </a:r>
            <a:r>
              <a:rPr lang="zh-CN" altLang="zh-CN" sz="2400" dirty="0"/>
              <a:t>透视表是一种对大量数据快速汇总和建立交叉列表的动态工作表，而数据透视图是形象生动的图表，还可以根据数据透视表制作不同格式的数据透视报告。</a:t>
            </a:r>
          </a:p>
          <a:p>
            <a:pPr eaLnBrk="1" hangingPunct="1"/>
            <a:endParaRPr lang="zh-CN" altLang="zh-CN" sz="2400" dirty="0" smtClean="0"/>
          </a:p>
          <a:p>
            <a:pPr eaLnBrk="1" hangingPunct="1"/>
            <a:endParaRPr lang="zh-CN" altLang="en-US" sz="2400" dirty="0" smtClean="0"/>
          </a:p>
        </p:txBody>
      </p:sp>
      <p:sp>
        <p:nvSpPr>
          <p:cNvPr id="26626" name="标题 1"/>
          <p:cNvSpPr>
            <a:spLocks noGrp="1"/>
          </p:cNvSpPr>
          <p:nvPr>
            <p:ph type="title"/>
          </p:nvPr>
        </p:nvSpPr>
        <p:spPr/>
        <p:txBody>
          <a:bodyPr/>
          <a:lstStyle/>
          <a:p>
            <a:pPr eaLnBrk="1" fontAlgn="auto" hangingPunct="1">
              <a:spcAft>
                <a:spcPts val="0"/>
              </a:spcAft>
              <a:defRPr/>
            </a:pPr>
            <a:r>
              <a:rPr lang="zh-CN" altLang="en-US" dirty="0" smtClean="0"/>
              <a:t>本章小结</a:t>
            </a:r>
          </a:p>
        </p:txBody>
      </p:sp>
      <p:sp>
        <p:nvSpPr>
          <p:cNvPr id="36868"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fld id="{9D4527A9-B92F-4D3C-9722-4D2488AF75B7}" type="datetime1">
              <a:rPr lang="zh-CN" altLang="en-US"/>
              <a:pPr eaLnBrk="1" hangingPunct="1"/>
              <a:t>2014-11-17</a:t>
            </a:fld>
            <a:endParaRPr lang="en-US" altLang="zh-CN"/>
          </a:p>
        </p:txBody>
      </p:sp>
      <p:sp>
        <p:nvSpPr>
          <p:cNvPr id="36869" name="页脚占位符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a:t>制作人：王惠斌    孟晓峰                                            办公中的数据处理</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26627">
                                            <p:txEl>
                                              <p:pRg st="0" end="0"/>
                                            </p:txEl>
                                          </p:spTgt>
                                        </p:tgtEl>
                                        <p:attrNameLst>
                                          <p:attrName>style.visibility</p:attrName>
                                        </p:attrNameLst>
                                      </p:cBhvr>
                                      <p:to>
                                        <p:strVal val="visible"/>
                                      </p:to>
                                    </p:set>
                                    <p:animEffect transition="in" filter="blinds(horizontal)">
                                      <p:cBhvr>
                                        <p:cTn id="7" dur="500"/>
                                        <p:tgtEl>
                                          <p:spTgt spid="2662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6627">
                                            <p:txEl>
                                              <p:pRg st="1" end="1"/>
                                            </p:txEl>
                                          </p:spTgt>
                                        </p:tgtEl>
                                        <p:attrNameLst>
                                          <p:attrName>style.visibility</p:attrName>
                                        </p:attrNameLst>
                                      </p:cBhvr>
                                      <p:to>
                                        <p:strVal val="visible"/>
                                      </p:to>
                                    </p:set>
                                    <p:animEffect transition="in" filter="blinds(horizontal)">
                                      <p:cBhvr>
                                        <p:cTn id="12" dur="500"/>
                                        <p:tgtEl>
                                          <p:spTgt spid="2662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6627">
                                            <p:txEl>
                                              <p:pRg st="2" end="2"/>
                                            </p:txEl>
                                          </p:spTgt>
                                        </p:tgtEl>
                                        <p:attrNameLst>
                                          <p:attrName>style.visibility</p:attrName>
                                        </p:attrNameLst>
                                      </p:cBhvr>
                                      <p:to>
                                        <p:strVal val="visible"/>
                                      </p:to>
                                    </p:set>
                                    <p:animEffect transition="in" filter="blinds(horizontal)">
                                      <p:cBhvr>
                                        <p:cTn id="17" dur="500"/>
                                        <p:tgtEl>
                                          <p:spTgt spid="2662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6627">
                                            <p:txEl>
                                              <p:pRg st="3" end="3"/>
                                            </p:txEl>
                                          </p:spTgt>
                                        </p:tgtEl>
                                        <p:attrNameLst>
                                          <p:attrName>style.visibility</p:attrName>
                                        </p:attrNameLst>
                                      </p:cBhvr>
                                      <p:to>
                                        <p:strVal val="visible"/>
                                      </p:to>
                                    </p:set>
                                    <p:animEffect transition="in" filter="blinds(horizontal)">
                                      <p:cBhvr>
                                        <p:cTn id="22" dur="500"/>
                                        <p:tgtEl>
                                          <p:spTgt spid="2662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内容占位符 2"/>
          <p:cNvSpPr>
            <a:spLocks noGrp="1"/>
          </p:cNvSpPr>
          <p:nvPr>
            <p:ph idx="1"/>
          </p:nvPr>
        </p:nvSpPr>
        <p:spPr/>
        <p:txBody>
          <a:bodyPr/>
          <a:lstStyle/>
          <a:p>
            <a:pPr eaLnBrk="1" hangingPunct="1"/>
            <a:r>
              <a:rPr lang="zh-CN" altLang="zh-CN" smtClean="0"/>
              <a:t>实训一</a:t>
            </a:r>
            <a:r>
              <a:rPr lang="en-US" altLang="zh-CN" smtClean="0"/>
              <a:t>   </a:t>
            </a:r>
            <a:r>
              <a:rPr lang="zh-CN" altLang="zh-CN" smtClean="0"/>
              <a:t>学生成绩表的数据处理</a:t>
            </a:r>
          </a:p>
          <a:p>
            <a:pPr eaLnBrk="1" hangingPunct="1"/>
            <a:r>
              <a:rPr lang="zh-CN" altLang="zh-CN" smtClean="0"/>
              <a:t>实训二</a:t>
            </a:r>
            <a:r>
              <a:rPr lang="en-US" altLang="zh-CN" smtClean="0"/>
              <a:t>  </a:t>
            </a:r>
            <a:r>
              <a:rPr lang="zh-CN" altLang="zh-CN" smtClean="0"/>
              <a:t>产品销售表的数据处理</a:t>
            </a:r>
          </a:p>
          <a:p>
            <a:pPr eaLnBrk="1" hangingPunct="1"/>
            <a:endParaRPr lang="zh-CN" altLang="en-US" smtClean="0"/>
          </a:p>
        </p:txBody>
      </p:sp>
      <p:sp>
        <p:nvSpPr>
          <p:cNvPr id="27650" name="标题 1"/>
          <p:cNvSpPr>
            <a:spLocks noGrp="1"/>
          </p:cNvSpPr>
          <p:nvPr>
            <p:ph type="title"/>
          </p:nvPr>
        </p:nvSpPr>
        <p:spPr/>
        <p:txBody>
          <a:bodyPr/>
          <a:lstStyle/>
          <a:p>
            <a:pPr eaLnBrk="1" fontAlgn="auto" hangingPunct="1">
              <a:spcAft>
                <a:spcPts val="0"/>
              </a:spcAft>
              <a:defRPr/>
            </a:pPr>
            <a:r>
              <a:rPr lang="zh-CN" altLang="en-US" dirty="0" smtClean="0"/>
              <a:t>实训</a:t>
            </a:r>
          </a:p>
        </p:txBody>
      </p:sp>
      <p:sp>
        <p:nvSpPr>
          <p:cNvPr id="37892"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fld id="{CAA66CFA-8CD1-4BFE-80E0-A0F932BA929C}" type="datetime1">
              <a:rPr lang="zh-CN" altLang="en-US"/>
              <a:pPr eaLnBrk="1" hangingPunct="1"/>
              <a:t>2014-11-17</a:t>
            </a:fld>
            <a:endParaRPr lang="en-US" altLang="zh-CN"/>
          </a:p>
        </p:txBody>
      </p:sp>
      <p:sp>
        <p:nvSpPr>
          <p:cNvPr id="37893" name="页脚占位符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a:t>制作人：王惠斌    孟晓峰                                            办公中的数据处理</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27651">
                                            <p:txEl>
                                              <p:pRg st="0" end="0"/>
                                            </p:txEl>
                                          </p:spTgt>
                                        </p:tgtEl>
                                        <p:attrNameLst>
                                          <p:attrName>style.visibility</p:attrName>
                                        </p:attrNameLst>
                                      </p:cBhvr>
                                      <p:to>
                                        <p:strVal val="visible"/>
                                      </p:to>
                                    </p:set>
                                    <p:animEffect transition="in" filter="blinds(horizontal)">
                                      <p:cBhvr>
                                        <p:cTn id="7" dur="500"/>
                                        <p:tgtEl>
                                          <p:spTgt spid="2765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27651">
                                            <p:txEl>
                                              <p:pRg st="1" end="1"/>
                                            </p:txEl>
                                          </p:spTgt>
                                        </p:tgtEl>
                                        <p:attrNameLst>
                                          <p:attrName>style.visibility</p:attrName>
                                        </p:attrNameLst>
                                      </p:cBhvr>
                                      <p:to>
                                        <p:strVal val="visible"/>
                                      </p:to>
                                    </p:set>
                                    <p:animEffect transition="in" filter="blinds(horizontal)">
                                      <p:cBhvr>
                                        <p:cTn id="12" dur="500"/>
                                        <p:tgtEl>
                                          <p:spTgt spid="2765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
          <p:cNvSpPr>
            <a:spLocks noGrp="1"/>
          </p:cNvSpPr>
          <p:nvPr>
            <p:ph type="title" idx="4294967295"/>
          </p:nvPr>
        </p:nvSpPr>
        <p:spPr>
          <a:xfrm>
            <a:off x="0" y="476250"/>
            <a:ext cx="7461250" cy="930275"/>
          </a:xfrm>
        </p:spPr>
        <p:txBody>
          <a:bodyPr/>
          <a:lstStyle/>
          <a:p>
            <a:pPr eaLnBrk="1" fontAlgn="auto" hangingPunct="1">
              <a:spcAft>
                <a:spcPts val="0"/>
              </a:spcAft>
              <a:defRPr/>
            </a:pPr>
            <a:r>
              <a:rPr lang="zh-CN" altLang="en-US" dirty="0" smtClean="0">
                <a:effectLst>
                  <a:outerShdw blurRad="38100" dist="38100" dir="2700000" algn="tl">
                    <a:srgbClr val="C0C0C0"/>
                  </a:outerShdw>
                </a:effectLst>
              </a:rPr>
              <a:t>章节内容</a:t>
            </a:r>
          </a:p>
        </p:txBody>
      </p:sp>
      <p:sp>
        <p:nvSpPr>
          <p:cNvPr id="5123" name="内容占位符 2"/>
          <p:cNvSpPr>
            <a:spLocks noGrp="1"/>
          </p:cNvSpPr>
          <p:nvPr>
            <p:ph idx="4294967295"/>
          </p:nvPr>
        </p:nvSpPr>
        <p:spPr>
          <a:xfrm>
            <a:off x="0" y="1844675"/>
            <a:ext cx="7775575" cy="4752975"/>
          </a:xfrm>
        </p:spPr>
        <p:txBody>
          <a:bodyPr/>
          <a:lstStyle/>
          <a:p>
            <a:pPr eaLnBrk="1" hangingPunct="1"/>
            <a:r>
              <a:rPr lang="zh-CN" altLang="en-US" sz="2600" dirty="0" smtClean="0"/>
              <a:t>5.1 利用Excel数据库处理学生成绩</a:t>
            </a:r>
          </a:p>
          <a:p>
            <a:pPr eaLnBrk="1" hangingPunct="1"/>
            <a:r>
              <a:rPr lang="zh-CN" altLang="en-US" sz="2600" dirty="0" smtClean="0"/>
              <a:t>5.2 利用Excel分析企业产品销售</a:t>
            </a:r>
          </a:p>
          <a:p>
            <a:pPr eaLnBrk="1" hangingPunct="1"/>
            <a:r>
              <a:rPr lang="zh-CN" altLang="en-US" sz="2600" dirty="0" smtClean="0"/>
              <a:t>5.3 实训</a:t>
            </a:r>
          </a:p>
        </p:txBody>
      </p:sp>
      <p:sp>
        <p:nvSpPr>
          <p:cNvPr id="15364" name="页脚占位符 3"/>
          <p:cNvSpPr txBox="1">
            <a:spLocks noGrp="1" noChangeArrowheads="1"/>
          </p:cNvSpPr>
          <p:nvPr/>
        </p:nvSpPr>
        <p:spPr bwMode="auto">
          <a:xfrm>
            <a:off x="5508625" y="6453188"/>
            <a:ext cx="3240088"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r" eaLnBrk="1" hangingPunct="1"/>
            <a:endParaRPr lang="en-US" altLang="zh-CN" sz="1200">
              <a:solidFill>
                <a:srgbClr val="CC3300"/>
              </a:solidFill>
            </a:endParaRPr>
          </a:p>
        </p:txBody>
      </p:sp>
      <p:sp>
        <p:nvSpPr>
          <p:cNvPr id="15365" name="灯片编号占位符 4"/>
          <p:cNvSpPr txBox="1">
            <a:spLocks noGrp="1" noChangeArrowheads="1"/>
          </p:cNvSpPr>
          <p:nvPr/>
        </p:nvSpPr>
        <p:spPr bwMode="auto">
          <a:xfrm>
            <a:off x="107950" y="6596063"/>
            <a:ext cx="719138"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endParaRPr lang="en-US" altLang="zh-CN" sz="1000">
              <a:solidFill>
                <a:srgbClr val="000000"/>
              </a:solidFill>
              <a:latin typeface="Verdana" pitchFamily="34" charset="0"/>
            </a:endParaRPr>
          </a:p>
        </p:txBody>
      </p:sp>
      <p:sp>
        <p:nvSpPr>
          <p:cNvPr id="15366"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l" eaLnBrk="1" hangingPunct="1"/>
            <a:fld id="{C212DDA3-C61C-4E05-B4D2-F984CF5D5D2C}" type="datetime1">
              <a:rPr lang="zh-CN" altLang="en-US"/>
              <a:pPr algn="l" eaLnBrk="1" hangingPunct="1"/>
              <a:t>2014-11-17</a:t>
            </a:fld>
            <a:endParaRPr lang="en-US" altLang="zh-CN"/>
          </a:p>
        </p:txBody>
      </p:sp>
      <p:sp>
        <p:nvSpPr>
          <p:cNvPr id="15367" name="页脚占位符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a:t>制作人：王惠斌    孟晓峰                                            办公中的数据处理</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5123">
                                            <p:txEl>
                                              <p:pRg st="0" end="0"/>
                                            </p:txEl>
                                          </p:spTgt>
                                        </p:tgtEl>
                                        <p:attrNameLst>
                                          <p:attrName>style.visibility</p:attrName>
                                        </p:attrNameLst>
                                      </p:cBhvr>
                                      <p:to>
                                        <p:strVal val="visible"/>
                                      </p:to>
                                    </p:set>
                                    <p:animEffect transition="in" filter="blinds(horizontal)">
                                      <p:cBhvr>
                                        <p:cTn id="7" dur="500"/>
                                        <p:tgtEl>
                                          <p:spTgt spid="512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5123">
                                            <p:txEl>
                                              <p:pRg st="1" end="1"/>
                                            </p:txEl>
                                          </p:spTgt>
                                        </p:tgtEl>
                                        <p:attrNameLst>
                                          <p:attrName>style.visibility</p:attrName>
                                        </p:attrNameLst>
                                      </p:cBhvr>
                                      <p:to>
                                        <p:strVal val="visible"/>
                                      </p:to>
                                    </p:set>
                                    <p:animEffect transition="in" filter="blinds(horizontal)">
                                      <p:cBhvr>
                                        <p:cTn id="12" dur="500"/>
                                        <p:tgtEl>
                                          <p:spTgt spid="512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5123">
                                            <p:txEl>
                                              <p:pRg st="2" end="2"/>
                                            </p:txEl>
                                          </p:spTgt>
                                        </p:tgtEl>
                                        <p:attrNameLst>
                                          <p:attrName>style.visibility</p:attrName>
                                        </p:attrNameLst>
                                      </p:cBhvr>
                                      <p:to>
                                        <p:strVal val="visible"/>
                                      </p:to>
                                    </p:set>
                                    <p:animEffect transition="in" filter="blinds(horizontal)">
                                      <p:cBhvr>
                                        <p:cTn id="17" dur="500"/>
                                        <p:tgtEl>
                                          <p:spTgt spid="512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3"/>
          <p:cNvSpPr>
            <a:spLocks noGrp="1" noChangeArrowheads="1"/>
          </p:cNvSpPr>
          <p:nvPr>
            <p:ph idx="1"/>
          </p:nvPr>
        </p:nvSpPr>
        <p:spPr/>
        <p:txBody>
          <a:bodyPr/>
          <a:lstStyle/>
          <a:p>
            <a:pPr eaLnBrk="1" hangingPunct="1"/>
            <a:r>
              <a:rPr lang="zh-CN" altLang="en-US" dirty="0" smtClean="0">
                <a:hlinkClick r:id="rId2" action="ppaction://hlinksldjump"/>
              </a:rPr>
              <a:t>引言</a:t>
            </a:r>
            <a:endParaRPr lang="en-US" altLang="zh-CN" dirty="0" smtClean="0"/>
          </a:p>
          <a:p>
            <a:pPr eaLnBrk="1" hangingPunct="1"/>
            <a:r>
              <a:rPr lang="zh-CN" altLang="en-US" dirty="0" smtClean="0"/>
              <a:t>5.1.1  学生成绩处理实例</a:t>
            </a:r>
          </a:p>
          <a:p>
            <a:pPr eaLnBrk="1" hangingPunct="1"/>
            <a:r>
              <a:rPr lang="zh-CN" altLang="en-US" dirty="0" smtClean="0"/>
              <a:t>5.1.2  操作步骤</a:t>
            </a:r>
          </a:p>
          <a:p>
            <a:pPr eaLnBrk="1" hangingPunct="1"/>
            <a:r>
              <a:rPr lang="zh-CN" altLang="en-US" dirty="0" smtClean="0"/>
              <a:t>5.1.3  主要知识点</a:t>
            </a:r>
          </a:p>
          <a:p>
            <a:pPr eaLnBrk="1" hangingPunct="1">
              <a:buFont typeface="Wingdings" pitchFamily="2" charset="2"/>
              <a:buNone/>
            </a:pPr>
            <a:endParaRPr lang="zh-CN" altLang="en-US" dirty="0" smtClean="0"/>
          </a:p>
          <a:p>
            <a:pPr eaLnBrk="1" hangingPunct="1">
              <a:buFont typeface="Wingdings" pitchFamily="2" charset="2"/>
              <a:buNone/>
            </a:pPr>
            <a:endParaRPr lang="zh-CN" altLang="en-US" dirty="0" smtClean="0"/>
          </a:p>
          <a:p>
            <a:pPr eaLnBrk="1" hangingPunct="1">
              <a:buFont typeface="Wingdings" pitchFamily="2" charset="2"/>
              <a:buNone/>
            </a:pPr>
            <a:endParaRPr lang="zh-CN" altLang="en-US" dirty="0" smtClean="0"/>
          </a:p>
        </p:txBody>
      </p:sp>
      <p:sp>
        <p:nvSpPr>
          <p:cNvPr id="6146" name="Rectangle 2"/>
          <p:cNvSpPr>
            <a:spLocks noGrp="1" noChangeArrowheads="1"/>
          </p:cNvSpPr>
          <p:nvPr>
            <p:ph type="title"/>
          </p:nvPr>
        </p:nvSpPr>
        <p:spPr/>
        <p:txBody>
          <a:bodyPr>
            <a:normAutofit fontScale="90000"/>
          </a:bodyPr>
          <a:lstStyle/>
          <a:p>
            <a:pPr eaLnBrk="1" fontAlgn="auto" hangingPunct="1">
              <a:spcAft>
                <a:spcPts val="0"/>
              </a:spcAft>
              <a:defRPr/>
            </a:pPr>
            <a:r>
              <a:rPr lang="zh-CN" altLang="en-US" sz="3500" dirty="0" smtClean="0"/>
              <a:t>5.1   利用Excel数据库处理学生成绩</a:t>
            </a:r>
            <a:br>
              <a:rPr lang="zh-CN" altLang="en-US" sz="3500" dirty="0" smtClean="0"/>
            </a:br>
            <a:endParaRPr lang="zh-CN" altLang="en-US" sz="3500" dirty="0" smtClean="0"/>
          </a:p>
        </p:txBody>
      </p:sp>
      <p:sp>
        <p:nvSpPr>
          <p:cNvPr id="16388"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fld id="{5C8AE536-3DE7-4CC2-AE81-53048C6C6AE9}" type="datetime1">
              <a:rPr lang="zh-CN" altLang="en-US"/>
              <a:pPr eaLnBrk="1" hangingPunct="1"/>
              <a:t>2014-11-17</a:t>
            </a:fld>
            <a:endParaRPr lang="en-US" altLang="zh-CN"/>
          </a:p>
        </p:txBody>
      </p:sp>
      <p:sp>
        <p:nvSpPr>
          <p:cNvPr id="16389" name="页脚占位符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a:t>制作人：王惠斌    孟晓峰                                            办公中的数据处理</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147">
                                            <p:txEl>
                                              <p:pRg st="1" end="1"/>
                                            </p:txEl>
                                          </p:spTgt>
                                        </p:tgtEl>
                                        <p:attrNameLst>
                                          <p:attrName>style.visibility</p:attrName>
                                        </p:attrNameLst>
                                      </p:cBhvr>
                                      <p:to>
                                        <p:strVal val="visible"/>
                                      </p:to>
                                    </p:set>
                                    <p:animEffect transition="in" filter="blinds(horizontal)">
                                      <p:cBhvr>
                                        <p:cTn id="7" dur="500"/>
                                        <p:tgtEl>
                                          <p:spTgt spid="614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147">
                                            <p:txEl>
                                              <p:pRg st="0" end="0"/>
                                            </p:txEl>
                                          </p:spTgt>
                                        </p:tgtEl>
                                        <p:attrNameLst>
                                          <p:attrName>style.visibility</p:attrName>
                                        </p:attrNameLst>
                                      </p:cBhvr>
                                      <p:to>
                                        <p:strVal val="visible"/>
                                      </p:to>
                                    </p:set>
                                    <p:animEffect transition="in" filter="blinds(horizontal)">
                                      <p:cBhvr>
                                        <p:cTn id="12" dur="500"/>
                                        <p:tgtEl>
                                          <p:spTgt spid="6147">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6147">
                                            <p:txEl>
                                              <p:pRg st="2" end="2"/>
                                            </p:txEl>
                                          </p:spTgt>
                                        </p:tgtEl>
                                        <p:attrNameLst>
                                          <p:attrName>style.visibility</p:attrName>
                                        </p:attrNameLst>
                                      </p:cBhvr>
                                      <p:to>
                                        <p:strVal val="visible"/>
                                      </p:to>
                                    </p:set>
                                    <p:animEffect transition="in" filter="blinds(horizontal)">
                                      <p:cBhvr>
                                        <p:cTn id="17" dur="500"/>
                                        <p:tgtEl>
                                          <p:spTgt spid="6147">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6147">
                                            <p:txEl>
                                              <p:pRg st="3" end="3"/>
                                            </p:txEl>
                                          </p:spTgt>
                                        </p:tgtEl>
                                        <p:attrNameLst>
                                          <p:attrName>style.visibility</p:attrName>
                                        </p:attrNameLst>
                                      </p:cBhvr>
                                      <p:to>
                                        <p:strVal val="visible"/>
                                      </p:to>
                                    </p:set>
                                    <p:animEffect transition="in" filter="blinds(horizontal)">
                                      <p:cBhvr>
                                        <p:cTn id="22" dur="500"/>
                                        <p:tgtEl>
                                          <p:spTgt spid="614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23528" y="1481138"/>
            <a:ext cx="8820472" cy="5116214"/>
          </a:xfrm>
        </p:spPr>
        <p:txBody>
          <a:bodyPr/>
          <a:lstStyle/>
          <a:p>
            <a:pPr marL="109537" indent="0">
              <a:buNone/>
            </a:pPr>
            <a:r>
              <a:rPr lang="zh-CN" altLang="en-US" sz="2000" dirty="0"/>
              <a:t>名词</a:t>
            </a:r>
            <a:r>
              <a:rPr lang="zh-CN" altLang="en-US" sz="2000" dirty="0" smtClean="0"/>
              <a:t>术语：</a:t>
            </a:r>
            <a:r>
              <a:rPr lang="zh-CN" altLang="zh-CN" sz="2000" dirty="0"/>
              <a:t>“数据库”是指以一定的方式组织存储在一起的相关数据的集合</a:t>
            </a:r>
            <a:r>
              <a:rPr lang="zh-CN" altLang="zh-CN" sz="2000" dirty="0" smtClean="0"/>
              <a:t>。</a:t>
            </a:r>
            <a:r>
              <a:rPr lang="zh-CN" altLang="zh-CN" sz="2000" dirty="0"/>
              <a:t>数据库表中每一行数据被称为一条记录，每一列被称为一个字段，每一列的标题为该字段的字段名</a:t>
            </a:r>
            <a:r>
              <a:rPr lang="zh-CN" altLang="zh-CN" sz="2000" dirty="0" smtClean="0"/>
              <a:t>。</a:t>
            </a:r>
            <a:endParaRPr lang="en-US" altLang="zh-CN" sz="2000" dirty="0" smtClean="0"/>
          </a:p>
          <a:p>
            <a:pPr marL="109537" indent="0">
              <a:buNone/>
            </a:pPr>
            <a:r>
              <a:rPr lang="zh-CN" altLang="zh-CN" sz="2000" dirty="0" smtClean="0"/>
              <a:t>使用</a:t>
            </a:r>
            <a:r>
              <a:rPr lang="en-US" altLang="zh-CN" sz="2000" dirty="0"/>
              <a:t>Excel</a:t>
            </a:r>
            <a:r>
              <a:rPr lang="zh-CN" altLang="zh-CN" sz="2000" dirty="0"/>
              <a:t>的数据库管理功能在创建</a:t>
            </a:r>
            <a:r>
              <a:rPr lang="en-US" altLang="zh-CN" sz="2000" dirty="0"/>
              <a:t>Excel</a:t>
            </a:r>
            <a:r>
              <a:rPr lang="zh-CN" altLang="zh-CN" sz="2000" dirty="0"/>
              <a:t>工作表时，</a:t>
            </a:r>
            <a:r>
              <a:rPr lang="zh-CN" altLang="zh-CN" sz="2000" dirty="0" smtClean="0"/>
              <a:t>必遵循</a:t>
            </a:r>
            <a:r>
              <a:rPr lang="zh-CN" altLang="zh-CN" sz="2000" dirty="0"/>
              <a:t>以下准则：</a:t>
            </a:r>
          </a:p>
          <a:p>
            <a:pPr>
              <a:buFont typeface="Wingdings" panose="05000000000000000000" pitchFamily="2" charset="2"/>
              <a:buChar char="l"/>
            </a:pPr>
            <a:r>
              <a:rPr lang="zh-CN" altLang="zh-CN" sz="2000" dirty="0"/>
              <a:t>（</a:t>
            </a:r>
            <a:r>
              <a:rPr lang="en-US" altLang="zh-CN" sz="2000" dirty="0"/>
              <a:t>1</a:t>
            </a:r>
            <a:r>
              <a:rPr lang="zh-CN" altLang="zh-CN" sz="2000" dirty="0"/>
              <a:t>）避免在一张工作表中建立多个数据库表，如果工作表中还有其他数据，数据库表应与其他数据间至少留出一个空白列和一个空白行。</a:t>
            </a:r>
          </a:p>
          <a:p>
            <a:pPr>
              <a:buFont typeface="Wingdings" panose="05000000000000000000" pitchFamily="2" charset="2"/>
              <a:buChar char="l"/>
            </a:pPr>
            <a:r>
              <a:rPr lang="zh-CN" altLang="zh-CN" sz="2000" dirty="0"/>
              <a:t>（</a:t>
            </a:r>
            <a:r>
              <a:rPr lang="en-US" altLang="zh-CN" sz="2000" dirty="0"/>
              <a:t>2</a:t>
            </a:r>
            <a:r>
              <a:rPr lang="zh-CN" altLang="zh-CN" sz="2000" dirty="0"/>
              <a:t>）数据库表的第一行应有字段名，字段名使用的格式应与数据表中其他数据有所区别。</a:t>
            </a:r>
          </a:p>
          <a:p>
            <a:pPr>
              <a:buFont typeface="Wingdings" panose="05000000000000000000" pitchFamily="2" charset="2"/>
              <a:buChar char="l"/>
            </a:pPr>
            <a:r>
              <a:rPr lang="zh-CN" altLang="zh-CN" sz="2000" dirty="0"/>
              <a:t>（</a:t>
            </a:r>
            <a:r>
              <a:rPr lang="en-US" altLang="zh-CN" sz="2000" dirty="0"/>
              <a:t>3</a:t>
            </a:r>
            <a:r>
              <a:rPr lang="zh-CN" altLang="zh-CN" sz="2000" dirty="0"/>
              <a:t>）字段名必须唯一，且数据库表中的同一列数据类型必须相同。</a:t>
            </a:r>
          </a:p>
          <a:p>
            <a:pPr>
              <a:buFont typeface="Wingdings" panose="05000000000000000000" pitchFamily="2" charset="2"/>
              <a:buChar char="l"/>
            </a:pPr>
            <a:r>
              <a:rPr lang="zh-CN" altLang="zh-CN" sz="2000" dirty="0"/>
              <a:t>（</a:t>
            </a:r>
            <a:r>
              <a:rPr lang="en-US" altLang="zh-CN" sz="2000" dirty="0"/>
              <a:t>4</a:t>
            </a:r>
            <a:r>
              <a:rPr lang="zh-CN" altLang="zh-CN" sz="2000" dirty="0"/>
              <a:t>）任意两行的内容不能完全相同，单元格内容不要以空格开头。</a:t>
            </a:r>
          </a:p>
          <a:p>
            <a:pPr marL="109537" indent="0">
              <a:buNone/>
            </a:pPr>
            <a:endParaRPr lang="zh-CN" altLang="en-US" sz="2000" dirty="0"/>
          </a:p>
        </p:txBody>
      </p:sp>
      <p:sp>
        <p:nvSpPr>
          <p:cNvPr id="3" name="标题 2"/>
          <p:cNvSpPr>
            <a:spLocks noGrp="1"/>
          </p:cNvSpPr>
          <p:nvPr>
            <p:ph type="title"/>
          </p:nvPr>
        </p:nvSpPr>
        <p:spPr/>
        <p:txBody>
          <a:bodyPr>
            <a:normAutofit/>
          </a:bodyPr>
          <a:lstStyle/>
          <a:p>
            <a:r>
              <a:rPr lang="zh-CN" altLang="en-US" sz="3600" dirty="0"/>
              <a:t>引言</a:t>
            </a:r>
          </a:p>
        </p:txBody>
      </p:sp>
      <p:sp>
        <p:nvSpPr>
          <p:cNvPr id="4" name="日期占位符 3"/>
          <p:cNvSpPr>
            <a:spLocks noGrp="1"/>
          </p:cNvSpPr>
          <p:nvPr>
            <p:ph type="dt" sz="half" idx="10"/>
          </p:nvPr>
        </p:nvSpPr>
        <p:spPr/>
        <p:txBody>
          <a:bodyPr/>
          <a:lstStyle/>
          <a:p>
            <a:pPr>
              <a:defRPr/>
            </a:pPr>
            <a:fld id="{87FC8737-2843-4FD5-B29A-A2B77F8D551B}" type="datetime1">
              <a:rPr lang="zh-CN" altLang="en-US" smtClean="0"/>
              <a:pPr>
                <a:defRPr/>
              </a:pPr>
              <a:t>2014-11-17</a:t>
            </a:fld>
            <a:endParaRPr lang="en-US" altLang="zh-CN" dirty="0"/>
          </a:p>
        </p:txBody>
      </p:sp>
      <p:sp>
        <p:nvSpPr>
          <p:cNvPr id="5" name="页脚占位符 4"/>
          <p:cNvSpPr>
            <a:spLocks noGrp="1"/>
          </p:cNvSpPr>
          <p:nvPr>
            <p:ph type="ftr" sz="quarter" idx="11"/>
          </p:nvPr>
        </p:nvSpPr>
        <p:spPr/>
        <p:txBody>
          <a:bodyPr/>
          <a:lstStyle/>
          <a:p>
            <a:pPr>
              <a:defRPr/>
            </a:pPr>
            <a:r>
              <a:rPr lang="zh-CN" altLang="en-US" smtClean="0"/>
              <a:t>制作人：王惠斌    孟晓峰                                                  办公中的数据处理</a:t>
            </a:r>
            <a:endParaRPr lang="en-US" altLang="zh-CN"/>
          </a:p>
        </p:txBody>
      </p:sp>
    </p:spTree>
    <p:extLst>
      <p:ext uri="{BB962C8B-B14F-4D97-AF65-F5344CB8AC3E}">
        <p14:creationId xmlns:p14="http://schemas.microsoft.com/office/powerpoint/2010/main" val="3838556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Effect transition="in" filter="fade">
                                      <p:cBhvr>
                                        <p:cTn id="14" dur="1000"/>
                                        <p:tgtEl>
                                          <p:spTgt spid="2">
                                            <p:txEl>
                                              <p:pRg st="1" end="1"/>
                                            </p:txEl>
                                          </p:spTgt>
                                        </p:tgtEl>
                                      </p:cBhvr>
                                    </p:animEffect>
                                    <p:anim calcmode="lin" valueType="num">
                                      <p:cBhvr>
                                        <p:cTn id="15"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
                                            <p:txEl>
                                              <p:pRg st="2" end="2"/>
                                            </p:txEl>
                                          </p:spTgt>
                                        </p:tgtEl>
                                        <p:attrNameLst>
                                          <p:attrName>style.visibility</p:attrName>
                                        </p:attrNameLst>
                                      </p:cBhvr>
                                      <p:to>
                                        <p:strVal val="visible"/>
                                      </p:to>
                                    </p:set>
                                    <p:animEffect transition="in" filter="fade">
                                      <p:cBhvr>
                                        <p:cTn id="21" dur="1000"/>
                                        <p:tgtEl>
                                          <p:spTgt spid="2">
                                            <p:txEl>
                                              <p:pRg st="2" end="2"/>
                                            </p:txEl>
                                          </p:spTgt>
                                        </p:tgtEl>
                                      </p:cBhvr>
                                    </p:animEffect>
                                    <p:anim calcmode="lin" valueType="num">
                                      <p:cBhvr>
                                        <p:cTn id="22"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
                                            <p:txEl>
                                              <p:pRg st="3" end="3"/>
                                            </p:txEl>
                                          </p:spTgt>
                                        </p:tgtEl>
                                        <p:attrNameLst>
                                          <p:attrName>style.visibility</p:attrName>
                                        </p:attrNameLst>
                                      </p:cBhvr>
                                      <p:to>
                                        <p:strVal val="visible"/>
                                      </p:to>
                                    </p:set>
                                    <p:animEffect transition="in" filter="fade">
                                      <p:cBhvr>
                                        <p:cTn id="28" dur="1000"/>
                                        <p:tgtEl>
                                          <p:spTgt spid="2">
                                            <p:txEl>
                                              <p:pRg st="3" end="3"/>
                                            </p:txEl>
                                          </p:spTgt>
                                        </p:tgtEl>
                                      </p:cBhvr>
                                    </p:animEffect>
                                    <p:anim calcmode="lin" valueType="num">
                                      <p:cBhvr>
                                        <p:cTn id="29"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2">
                                            <p:txEl>
                                              <p:pRg st="4" end="4"/>
                                            </p:txEl>
                                          </p:spTgt>
                                        </p:tgtEl>
                                        <p:attrNameLst>
                                          <p:attrName>style.visibility</p:attrName>
                                        </p:attrNameLst>
                                      </p:cBhvr>
                                      <p:to>
                                        <p:strVal val="visible"/>
                                      </p:to>
                                    </p:set>
                                    <p:animEffect transition="in" filter="fade">
                                      <p:cBhvr>
                                        <p:cTn id="35" dur="1000"/>
                                        <p:tgtEl>
                                          <p:spTgt spid="2">
                                            <p:txEl>
                                              <p:pRg st="4" end="4"/>
                                            </p:txEl>
                                          </p:spTgt>
                                        </p:tgtEl>
                                      </p:cBhvr>
                                    </p:animEffect>
                                    <p:anim calcmode="lin" valueType="num">
                                      <p:cBhvr>
                                        <p:cTn id="36"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2">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2">
                                            <p:txEl>
                                              <p:pRg st="5" end="5"/>
                                            </p:txEl>
                                          </p:spTgt>
                                        </p:tgtEl>
                                        <p:attrNameLst>
                                          <p:attrName>style.visibility</p:attrName>
                                        </p:attrNameLst>
                                      </p:cBhvr>
                                      <p:to>
                                        <p:strVal val="visible"/>
                                      </p:to>
                                    </p:set>
                                    <p:animEffect transition="in" filter="fade">
                                      <p:cBhvr>
                                        <p:cTn id="42" dur="1000"/>
                                        <p:tgtEl>
                                          <p:spTgt spid="2">
                                            <p:txEl>
                                              <p:pRg st="5" end="5"/>
                                            </p:txEl>
                                          </p:spTgt>
                                        </p:tgtEl>
                                      </p:cBhvr>
                                    </p:animEffect>
                                    <p:anim calcmode="lin" valueType="num">
                                      <p:cBhvr>
                                        <p:cTn id="43" dur="1000" fill="hold"/>
                                        <p:tgtEl>
                                          <p:spTgt spid="2">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2">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3"/>
          <p:cNvSpPr>
            <a:spLocks noGrp="1" noChangeArrowheads="1"/>
          </p:cNvSpPr>
          <p:nvPr>
            <p:ph idx="1"/>
          </p:nvPr>
        </p:nvSpPr>
        <p:spPr>
          <a:xfrm>
            <a:off x="323850" y="1052513"/>
            <a:ext cx="8291513" cy="5040783"/>
          </a:xfrm>
        </p:spPr>
        <p:txBody>
          <a:bodyPr/>
          <a:lstStyle/>
          <a:p>
            <a:r>
              <a:rPr lang="zh-CN" altLang="zh-CN" sz="2000" dirty="0"/>
              <a:t>本实例要求对学生的期末成绩作如下处理</a:t>
            </a:r>
            <a:r>
              <a:rPr lang="zh-CN" altLang="zh-CN" sz="2000" dirty="0" smtClean="0"/>
              <a:t>：（</a:t>
            </a:r>
            <a:r>
              <a:rPr lang="en-US" altLang="zh-CN" sz="2000" dirty="0"/>
              <a:t>1</a:t>
            </a:r>
            <a:r>
              <a:rPr lang="zh-CN" altLang="zh-CN" sz="2000" dirty="0"/>
              <a:t>）制作本学期成绩综合评定表</a:t>
            </a:r>
            <a:r>
              <a:rPr lang="zh-CN" altLang="zh-CN" sz="2000" dirty="0" smtClean="0"/>
              <a:t>。（</a:t>
            </a:r>
            <a:r>
              <a:rPr lang="en-US" altLang="zh-CN" sz="2000" dirty="0"/>
              <a:t>2</a:t>
            </a:r>
            <a:r>
              <a:rPr lang="zh-CN" altLang="zh-CN" sz="2000" dirty="0"/>
              <a:t>）筛选出优秀学生名单和不及格学生名单</a:t>
            </a:r>
            <a:r>
              <a:rPr lang="zh-CN" altLang="zh-CN" sz="2000" dirty="0" smtClean="0"/>
              <a:t>。</a:t>
            </a:r>
            <a:r>
              <a:rPr lang="zh-CN" altLang="zh-CN" sz="2000" dirty="0"/>
              <a:t>（</a:t>
            </a:r>
            <a:r>
              <a:rPr lang="en-US" altLang="zh-CN" sz="2000" dirty="0"/>
              <a:t>3</a:t>
            </a:r>
            <a:r>
              <a:rPr lang="zh-CN" altLang="zh-CN" sz="2000" dirty="0"/>
              <a:t>）单科成绩统计分析</a:t>
            </a:r>
            <a:r>
              <a:rPr lang="zh-CN" altLang="zh-CN" sz="2000" dirty="0" smtClean="0"/>
              <a:t>。（</a:t>
            </a:r>
            <a:r>
              <a:rPr lang="en-US" altLang="zh-CN" sz="2000" dirty="0"/>
              <a:t>4</a:t>
            </a:r>
            <a:r>
              <a:rPr lang="zh-CN" altLang="zh-CN" sz="2000" dirty="0"/>
              <a:t>）单科成绩统计图。</a:t>
            </a:r>
          </a:p>
          <a:p>
            <a:r>
              <a:rPr lang="zh-CN" altLang="en-US" sz="2000" b="1" dirty="0" smtClean="0"/>
              <a:t>实例制作要求</a:t>
            </a:r>
            <a:r>
              <a:rPr lang="zh-CN" altLang="en-US" sz="2000" dirty="0" smtClean="0"/>
              <a:t>：</a:t>
            </a:r>
          </a:p>
          <a:p>
            <a:pPr eaLnBrk="1" hangingPunct="1">
              <a:lnSpc>
                <a:spcPts val="2800"/>
              </a:lnSpc>
              <a:buFont typeface="Wingdings" pitchFamily="2" charset="2"/>
              <a:buNone/>
            </a:pPr>
            <a:r>
              <a:rPr lang="zh-CN" altLang="en-US" sz="1800" dirty="0" smtClean="0"/>
              <a:t> </a:t>
            </a:r>
            <a:r>
              <a:rPr lang="zh-CN" altLang="en-US" sz="2000" dirty="0" smtClean="0"/>
              <a:t>（1）为了便于在屏幕上查看，需要将数据表格中单元格文字、数字的格式（字体、边框、底纹等）进行适当处理。</a:t>
            </a:r>
          </a:p>
          <a:p>
            <a:pPr eaLnBrk="1" hangingPunct="1">
              <a:lnSpc>
                <a:spcPts val="2800"/>
              </a:lnSpc>
              <a:buFont typeface="Wingdings" pitchFamily="2" charset="2"/>
              <a:buNone/>
            </a:pPr>
            <a:r>
              <a:rPr lang="zh-CN" altLang="en-US" sz="2000" dirty="0" smtClean="0"/>
              <a:t> （2）为了保障数据准确，各类原始成绩数据输入前要进行数据有效性设置。</a:t>
            </a:r>
          </a:p>
          <a:p>
            <a:pPr eaLnBrk="1" hangingPunct="1">
              <a:lnSpc>
                <a:spcPts val="2800"/>
              </a:lnSpc>
              <a:buFont typeface="Wingdings" pitchFamily="2" charset="2"/>
              <a:buNone/>
            </a:pPr>
            <a:r>
              <a:rPr lang="zh-CN" altLang="en-US" sz="2000" dirty="0" smtClean="0"/>
              <a:t> （3）为了直观显示优秀和不及格学生的考试成绩，利用数据的条件格式化对高于90分和低于60分的成绩采用不同字体颜色显示。</a:t>
            </a:r>
          </a:p>
          <a:p>
            <a:pPr eaLnBrk="1" hangingPunct="1">
              <a:lnSpc>
                <a:spcPts val="2800"/>
              </a:lnSpc>
              <a:buFont typeface="Wingdings" pitchFamily="2" charset="2"/>
              <a:buNone/>
            </a:pPr>
            <a:r>
              <a:rPr lang="zh-CN" altLang="en-US" sz="2000" dirty="0" smtClean="0"/>
              <a:t> （4）名次和奖学金以及单科成绩分析中的数据需要使用公示和函数进行计算得</a:t>
            </a:r>
          </a:p>
          <a:p>
            <a:pPr eaLnBrk="1" hangingPunct="1">
              <a:lnSpc>
                <a:spcPts val="2800"/>
              </a:lnSpc>
              <a:buFont typeface="Wingdings" pitchFamily="2" charset="2"/>
              <a:buNone/>
            </a:pPr>
            <a:r>
              <a:rPr lang="zh-CN" altLang="en-US" sz="2000" dirty="0" smtClean="0"/>
              <a:t> （5）为了输入优秀学生和不及学生的名单，使用高级筛选将符合条件的名单显示出来。</a:t>
            </a:r>
          </a:p>
        </p:txBody>
      </p:sp>
      <p:sp>
        <p:nvSpPr>
          <p:cNvPr id="7170" name="Rectangle 2"/>
          <p:cNvSpPr>
            <a:spLocks noGrp="1" noChangeArrowheads="1"/>
          </p:cNvSpPr>
          <p:nvPr>
            <p:ph type="title"/>
          </p:nvPr>
        </p:nvSpPr>
        <p:spPr>
          <a:xfrm>
            <a:off x="684213" y="0"/>
            <a:ext cx="7254875" cy="981075"/>
          </a:xfrm>
        </p:spPr>
        <p:txBody>
          <a:bodyPr/>
          <a:lstStyle/>
          <a:p>
            <a:pPr eaLnBrk="1" fontAlgn="auto" hangingPunct="1">
              <a:spcAft>
                <a:spcPts val="0"/>
              </a:spcAft>
              <a:defRPr/>
            </a:pPr>
            <a:r>
              <a:rPr lang="zh-CN" altLang="zh-CN" dirty="0" smtClean="0"/>
              <a:t>5.1.1  学生成绩处理实例</a:t>
            </a:r>
          </a:p>
        </p:txBody>
      </p:sp>
      <p:sp>
        <p:nvSpPr>
          <p:cNvPr id="17412"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fld id="{08768263-E105-452F-B901-D96D3417672F}" type="datetime1">
              <a:rPr lang="zh-CN" altLang="en-US"/>
              <a:pPr eaLnBrk="1" hangingPunct="1"/>
              <a:t>2014-11-17</a:t>
            </a:fld>
            <a:endParaRPr lang="en-US" altLang="zh-CN"/>
          </a:p>
        </p:txBody>
      </p:sp>
      <p:sp>
        <p:nvSpPr>
          <p:cNvPr id="17413" name="页脚占位符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a:t>制作人：王惠斌    孟晓峰                                            办公中的数据处理</a:t>
            </a:r>
            <a:endParaRPr lang="en-US" altLang="zh-CN"/>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1653" y="399222"/>
            <a:ext cx="5759138" cy="30081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72041" y="805777"/>
            <a:ext cx="9156537" cy="21950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71600" y="2477640"/>
            <a:ext cx="7101036" cy="38159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76538" y="2562225"/>
            <a:ext cx="6087637" cy="29550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944330" y="2708920"/>
            <a:ext cx="6142018" cy="39719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Effect transition="in" filter="fade">
                                      <p:cBhvr>
                                        <p:cTn id="7" dur="1000"/>
                                        <p:tgtEl>
                                          <p:spTgt spid="7171">
                                            <p:txEl>
                                              <p:pRg st="0" end="0"/>
                                            </p:txEl>
                                          </p:spTgt>
                                        </p:tgtEl>
                                      </p:cBhvr>
                                    </p:animEffect>
                                    <p:anim calcmode="lin" valueType="num">
                                      <p:cBhvr>
                                        <p:cTn id="8" dur="1000" fill="hold"/>
                                        <p:tgtEl>
                                          <p:spTgt spid="7171">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026"/>
                                        </p:tgtEl>
                                        <p:attrNameLst>
                                          <p:attrName>style.visibility</p:attrName>
                                        </p:attrNameLst>
                                      </p:cBhvr>
                                      <p:to>
                                        <p:strVal val="visible"/>
                                      </p:to>
                                    </p:set>
                                    <p:animEffect transition="in" filter="fade">
                                      <p:cBhvr>
                                        <p:cTn id="14" dur="1000"/>
                                        <p:tgtEl>
                                          <p:spTgt spid="1026"/>
                                        </p:tgtEl>
                                      </p:cBhvr>
                                    </p:animEffect>
                                    <p:anim calcmode="lin" valueType="num">
                                      <p:cBhvr>
                                        <p:cTn id="15" dur="1000" fill="hold"/>
                                        <p:tgtEl>
                                          <p:spTgt spid="1026"/>
                                        </p:tgtEl>
                                        <p:attrNameLst>
                                          <p:attrName>ppt_x</p:attrName>
                                        </p:attrNameLst>
                                      </p:cBhvr>
                                      <p:tavLst>
                                        <p:tav tm="0">
                                          <p:val>
                                            <p:strVal val="#ppt_x"/>
                                          </p:val>
                                        </p:tav>
                                        <p:tav tm="100000">
                                          <p:val>
                                            <p:strVal val="#ppt_x"/>
                                          </p:val>
                                        </p:tav>
                                      </p:tavLst>
                                    </p:anim>
                                    <p:anim calcmode="lin" valueType="num">
                                      <p:cBhvr>
                                        <p:cTn id="16"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xit" presetSubtype="4" fill="hold" nodeType="clickEffect">
                                  <p:stCondLst>
                                    <p:cond delay="0"/>
                                  </p:stCondLst>
                                  <p:childTnLst>
                                    <p:anim calcmode="lin" valueType="num">
                                      <p:cBhvr additive="base">
                                        <p:cTn id="20" dur="500"/>
                                        <p:tgtEl>
                                          <p:spTgt spid="1026"/>
                                        </p:tgtEl>
                                        <p:attrNameLst>
                                          <p:attrName>ppt_x</p:attrName>
                                        </p:attrNameLst>
                                      </p:cBhvr>
                                      <p:tavLst>
                                        <p:tav tm="0">
                                          <p:val>
                                            <p:strVal val="ppt_x"/>
                                          </p:val>
                                        </p:tav>
                                        <p:tav tm="100000">
                                          <p:val>
                                            <p:strVal val="ppt_x"/>
                                          </p:val>
                                        </p:tav>
                                      </p:tavLst>
                                    </p:anim>
                                    <p:anim calcmode="lin" valueType="num">
                                      <p:cBhvr additive="base">
                                        <p:cTn id="21" dur="500"/>
                                        <p:tgtEl>
                                          <p:spTgt spid="1026"/>
                                        </p:tgtEl>
                                        <p:attrNameLst>
                                          <p:attrName>ppt_y</p:attrName>
                                        </p:attrNameLst>
                                      </p:cBhvr>
                                      <p:tavLst>
                                        <p:tav tm="0">
                                          <p:val>
                                            <p:strVal val="ppt_y"/>
                                          </p:val>
                                        </p:tav>
                                        <p:tav tm="100000">
                                          <p:val>
                                            <p:strVal val="1+ppt_h/2"/>
                                          </p:val>
                                        </p:tav>
                                      </p:tavLst>
                                    </p:anim>
                                    <p:set>
                                      <p:cBhvr>
                                        <p:cTn id="22" dur="1" fill="hold">
                                          <p:stCondLst>
                                            <p:cond delay="499"/>
                                          </p:stCondLst>
                                        </p:cTn>
                                        <p:tgtEl>
                                          <p:spTgt spid="1026"/>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1027"/>
                                        </p:tgtEl>
                                        <p:attrNameLst>
                                          <p:attrName>style.visibility</p:attrName>
                                        </p:attrNameLst>
                                      </p:cBhvr>
                                      <p:to>
                                        <p:strVal val="visible"/>
                                      </p:to>
                                    </p:set>
                                    <p:animEffect transition="in" filter="fade">
                                      <p:cBhvr>
                                        <p:cTn id="27" dur="1000"/>
                                        <p:tgtEl>
                                          <p:spTgt spid="1027"/>
                                        </p:tgtEl>
                                      </p:cBhvr>
                                    </p:animEffect>
                                    <p:anim calcmode="lin" valueType="num">
                                      <p:cBhvr>
                                        <p:cTn id="28" dur="1000" fill="hold"/>
                                        <p:tgtEl>
                                          <p:spTgt spid="1027"/>
                                        </p:tgtEl>
                                        <p:attrNameLst>
                                          <p:attrName>ppt_x</p:attrName>
                                        </p:attrNameLst>
                                      </p:cBhvr>
                                      <p:tavLst>
                                        <p:tav tm="0">
                                          <p:val>
                                            <p:strVal val="#ppt_x"/>
                                          </p:val>
                                        </p:tav>
                                        <p:tav tm="100000">
                                          <p:val>
                                            <p:strVal val="#ppt_x"/>
                                          </p:val>
                                        </p:tav>
                                      </p:tavLst>
                                    </p:anim>
                                    <p:anim calcmode="lin" valueType="num">
                                      <p:cBhvr>
                                        <p:cTn id="29" dur="1000" fill="hold"/>
                                        <p:tgtEl>
                                          <p:spTgt spid="1027"/>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xit" presetSubtype="4" fill="hold" nodeType="clickEffect">
                                  <p:stCondLst>
                                    <p:cond delay="0"/>
                                  </p:stCondLst>
                                  <p:childTnLst>
                                    <p:anim calcmode="lin" valueType="num">
                                      <p:cBhvr additive="base">
                                        <p:cTn id="33" dur="1000"/>
                                        <p:tgtEl>
                                          <p:spTgt spid="1027"/>
                                        </p:tgtEl>
                                        <p:attrNameLst>
                                          <p:attrName>ppt_x</p:attrName>
                                        </p:attrNameLst>
                                      </p:cBhvr>
                                      <p:tavLst>
                                        <p:tav tm="0">
                                          <p:val>
                                            <p:strVal val="ppt_x"/>
                                          </p:val>
                                        </p:tav>
                                        <p:tav tm="100000">
                                          <p:val>
                                            <p:strVal val="ppt_x"/>
                                          </p:val>
                                        </p:tav>
                                      </p:tavLst>
                                    </p:anim>
                                    <p:anim calcmode="lin" valueType="num">
                                      <p:cBhvr additive="base">
                                        <p:cTn id="34" dur="1000"/>
                                        <p:tgtEl>
                                          <p:spTgt spid="1027"/>
                                        </p:tgtEl>
                                        <p:attrNameLst>
                                          <p:attrName>ppt_y</p:attrName>
                                        </p:attrNameLst>
                                      </p:cBhvr>
                                      <p:tavLst>
                                        <p:tav tm="0">
                                          <p:val>
                                            <p:strVal val="ppt_y"/>
                                          </p:val>
                                        </p:tav>
                                        <p:tav tm="100000">
                                          <p:val>
                                            <p:strVal val="1+ppt_h/2"/>
                                          </p:val>
                                        </p:tav>
                                      </p:tavLst>
                                    </p:anim>
                                    <p:set>
                                      <p:cBhvr>
                                        <p:cTn id="35" dur="1" fill="hold">
                                          <p:stCondLst>
                                            <p:cond delay="999"/>
                                          </p:stCondLst>
                                        </p:cTn>
                                        <p:tgtEl>
                                          <p:spTgt spid="1027"/>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nodeType="clickEffect">
                                  <p:stCondLst>
                                    <p:cond delay="0"/>
                                  </p:stCondLst>
                                  <p:childTnLst>
                                    <p:set>
                                      <p:cBhvr>
                                        <p:cTn id="39" dur="1" fill="hold">
                                          <p:stCondLst>
                                            <p:cond delay="0"/>
                                          </p:stCondLst>
                                        </p:cTn>
                                        <p:tgtEl>
                                          <p:spTgt spid="1028"/>
                                        </p:tgtEl>
                                        <p:attrNameLst>
                                          <p:attrName>style.visibility</p:attrName>
                                        </p:attrNameLst>
                                      </p:cBhvr>
                                      <p:to>
                                        <p:strVal val="visible"/>
                                      </p:to>
                                    </p:set>
                                    <p:animEffect transition="in" filter="fade">
                                      <p:cBhvr>
                                        <p:cTn id="40" dur="1000"/>
                                        <p:tgtEl>
                                          <p:spTgt spid="1028"/>
                                        </p:tgtEl>
                                      </p:cBhvr>
                                    </p:animEffect>
                                    <p:anim calcmode="lin" valueType="num">
                                      <p:cBhvr>
                                        <p:cTn id="41" dur="1000" fill="hold"/>
                                        <p:tgtEl>
                                          <p:spTgt spid="1028"/>
                                        </p:tgtEl>
                                        <p:attrNameLst>
                                          <p:attrName>ppt_x</p:attrName>
                                        </p:attrNameLst>
                                      </p:cBhvr>
                                      <p:tavLst>
                                        <p:tav tm="0">
                                          <p:val>
                                            <p:strVal val="#ppt_x"/>
                                          </p:val>
                                        </p:tav>
                                        <p:tav tm="100000">
                                          <p:val>
                                            <p:strVal val="#ppt_x"/>
                                          </p:val>
                                        </p:tav>
                                      </p:tavLst>
                                    </p:anim>
                                    <p:anim calcmode="lin" valueType="num">
                                      <p:cBhvr>
                                        <p:cTn id="42" dur="1000" fill="hold"/>
                                        <p:tgtEl>
                                          <p:spTgt spid="1028"/>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xit" presetSubtype="4" fill="hold" nodeType="clickEffect">
                                  <p:stCondLst>
                                    <p:cond delay="0"/>
                                  </p:stCondLst>
                                  <p:childTnLst>
                                    <p:anim calcmode="lin" valueType="num">
                                      <p:cBhvr additive="base">
                                        <p:cTn id="46" dur="500"/>
                                        <p:tgtEl>
                                          <p:spTgt spid="1028"/>
                                        </p:tgtEl>
                                        <p:attrNameLst>
                                          <p:attrName>ppt_x</p:attrName>
                                        </p:attrNameLst>
                                      </p:cBhvr>
                                      <p:tavLst>
                                        <p:tav tm="0">
                                          <p:val>
                                            <p:strVal val="ppt_x"/>
                                          </p:val>
                                        </p:tav>
                                        <p:tav tm="100000">
                                          <p:val>
                                            <p:strVal val="ppt_x"/>
                                          </p:val>
                                        </p:tav>
                                      </p:tavLst>
                                    </p:anim>
                                    <p:anim calcmode="lin" valueType="num">
                                      <p:cBhvr additive="base">
                                        <p:cTn id="47" dur="500"/>
                                        <p:tgtEl>
                                          <p:spTgt spid="1028"/>
                                        </p:tgtEl>
                                        <p:attrNameLst>
                                          <p:attrName>ppt_y</p:attrName>
                                        </p:attrNameLst>
                                      </p:cBhvr>
                                      <p:tavLst>
                                        <p:tav tm="0">
                                          <p:val>
                                            <p:strVal val="ppt_y"/>
                                          </p:val>
                                        </p:tav>
                                        <p:tav tm="100000">
                                          <p:val>
                                            <p:strVal val="1+ppt_h/2"/>
                                          </p:val>
                                        </p:tav>
                                      </p:tavLst>
                                    </p:anim>
                                    <p:set>
                                      <p:cBhvr>
                                        <p:cTn id="48" dur="1" fill="hold">
                                          <p:stCondLst>
                                            <p:cond delay="499"/>
                                          </p:stCondLst>
                                        </p:cTn>
                                        <p:tgtEl>
                                          <p:spTgt spid="1028"/>
                                        </p:tgtEl>
                                        <p:attrNameLst>
                                          <p:attrName>style.visibility</p:attrName>
                                        </p:attrNameLst>
                                      </p:cBhvr>
                                      <p:to>
                                        <p:strVal val="hidden"/>
                                      </p:to>
                                    </p:set>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nodeType="clickEffect">
                                  <p:stCondLst>
                                    <p:cond delay="0"/>
                                  </p:stCondLst>
                                  <p:childTnLst>
                                    <p:set>
                                      <p:cBhvr>
                                        <p:cTn id="52" dur="1" fill="hold">
                                          <p:stCondLst>
                                            <p:cond delay="0"/>
                                          </p:stCondLst>
                                        </p:cTn>
                                        <p:tgtEl>
                                          <p:spTgt spid="1029"/>
                                        </p:tgtEl>
                                        <p:attrNameLst>
                                          <p:attrName>style.visibility</p:attrName>
                                        </p:attrNameLst>
                                      </p:cBhvr>
                                      <p:to>
                                        <p:strVal val="visible"/>
                                      </p:to>
                                    </p:set>
                                    <p:animEffect transition="in" filter="fade">
                                      <p:cBhvr>
                                        <p:cTn id="53" dur="1000"/>
                                        <p:tgtEl>
                                          <p:spTgt spid="1029"/>
                                        </p:tgtEl>
                                      </p:cBhvr>
                                    </p:animEffect>
                                    <p:anim calcmode="lin" valueType="num">
                                      <p:cBhvr>
                                        <p:cTn id="54" dur="1000" fill="hold"/>
                                        <p:tgtEl>
                                          <p:spTgt spid="1029"/>
                                        </p:tgtEl>
                                        <p:attrNameLst>
                                          <p:attrName>ppt_x</p:attrName>
                                        </p:attrNameLst>
                                      </p:cBhvr>
                                      <p:tavLst>
                                        <p:tav tm="0">
                                          <p:val>
                                            <p:strVal val="#ppt_x"/>
                                          </p:val>
                                        </p:tav>
                                        <p:tav tm="100000">
                                          <p:val>
                                            <p:strVal val="#ppt_x"/>
                                          </p:val>
                                        </p:tav>
                                      </p:tavLst>
                                    </p:anim>
                                    <p:anim calcmode="lin" valueType="num">
                                      <p:cBhvr>
                                        <p:cTn id="55" dur="1000" fill="hold"/>
                                        <p:tgtEl>
                                          <p:spTgt spid="1029"/>
                                        </p:tgtEl>
                                        <p:attrNameLst>
                                          <p:attrName>ppt_y</p:attrName>
                                        </p:attrNameLst>
                                      </p:cBhvr>
                                      <p:tavLst>
                                        <p:tav tm="0">
                                          <p:val>
                                            <p:strVal val="#ppt_y+.1"/>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 presetClass="exit" presetSubtype="4" fill="hold" nodeType="clickEffect">
                                  <p:stCondLst>
                                    <p:cond delay="0"/>
                                  </p:stCondLst>
                                  <p:childTnLst>
                                    <p:anim calcmode="lin" valueType="num">
                                      <p:cBhvr additive="base">
                                        <p:cTn id="59" dur="500"/>
                                        <p:tgtEl>
                                          <p:spTgt spid="1029"/>
                                        </p:tgtEl>
                                        <p:attrNameLst>
                                          <p:attrName>ppt_x</p:attrName>
                                        </p:attrNameLst>
                                      </p:cBhvr>
                                      <p:tavLst>
                                        <p:tav tm="0">
                                          <p:val>
                                            <p:strVal val="ppt_x"/>
                                          </p:val>
                                        </p:tav>
                                        <p:tav tm="100000">
                                          <p:val>
                                            <p:strVal val="ppt_x"/>
                                          </p:val>
                                        </p:tav>
                                      </p:tavLst>
                                    </p:anim>
                                    <p:anim calcmode="lin" valueType="num">
                                      <p:cBhvr additive="base">
                                        <p:cTn id="60" dur="500"/>
                                        <p:tgtEl>
                                          <p:spTgt spid="1029"/>
                                        </p:tgtEl>
                                        <p:attrNameLst>
                                          <p:attrName>ppt_y</p:attrName>
                                        </p:attrNameLst>
                                      </p:cBhvr>
                                      <p:tavLst>
                                        <p:tav tm="0">
                                          <p:val>
                                            <p:strVal val="ppt_y"/>
                                          </p:val>
                                        </p:tav>
                                        <p:tav tm="100000">
                                          <p:val>
                                            <p:strVal val="1+ppt_h/2"/>
                                          </p:val>
                                        </p:tav>
                                      </p:tavLst>
                                    </p:anim>
                                    <p:set>
                                      <p:cBhvr>
                                        <p:cTn id="61" dur="1" fill="hold">
                                          <p:stCondLst>
                                            <p:cond delay="499"/>
                                          </p:stCondLst>
                                        </p:cTn>
                                        <p:tgtEl>
                                          <p:spTgt spid="1029"/>
                                        </p:tgtEl>
                                        <p:attrNameLst>
                                          <p:attrName>style.visibility</p:attrName>
                                        </p:attrNameLst>
                                      </p:cBhvr>
                                      <p:to>
                                        <p:strVal val="hidden"/>
                                      </p:to>
                                    </p:set>
                                  </p:childTnLst>
                                </p:cTn>
                              </p:par>
                            </p:childTnLst>
                          </p:cTn>
                        </p:par>
                      </p:childTnLst>
                    </p:cTn>
                  </p:par>
                  <p:par>
                    <p:cTn id="62" fill="hold">
                      <p:stCondLst>
                        <p:cond delay="indefinite"/>
                      </p:stCondLst>
                      <p:childTnLst>
                        <p:par>
                          <p:cTn id="63" fill="hold">
                            <p:stCondLst>
                              <p:cond delay="0"/>
                            </p:stCondLst>
                            <p:childTnLst>
                              <p:par>
                                <p:cTn id="64" presetID="42" presetClass="entr" presetSubtype="0" fill="hold" nodeType="clickEffect">
                                  <p:stCondLst>
                                    <p:cond delay="0"/>
                                  </p:stCondLst>
                                  <p:childTnLst>
                                    <p:set>
                                      <p:cBhvr>
                                        <p:cTn id="65" dur="1" fill="hold">
                                          <p:stCondLst>
                                            <p:cond delay="0"/>
                                          </p:stCondLst>
                                        </p:cTn>
                                        <p:tgtEl>
                                          <p:spTgt spid="1030"/>
                                        </p:tgtEl>
                                        <p:attrNameLst>
                                          <p:attrName>style.visibility</p:attrName>
                                        </p:attrNameLst>
                                      </p:cBhvr>
                                      <p:to>
                                        <p:strVal val="visible"/>
                                      </p:to>
                                    </p:set>
                                    <p:animEffect transition="in" filter="fade">
                                      <p:cBhvr>
                                        <p:cTn id="66" dur="1000"/>
                                        <p:tgtEl>
                                          <p:spTgt spid="1030"/>
                                        </p:tgtEl>
                                      </p:cBhvr>
                                    </p:animEffect>
                                    <p:anim calcmode="lin" valueType="num">
                                      <p:cBhvr>
                                        <p:cTn id="67" dur="1000" fill="hold"/>
                                        <p:tgtEl>
                                          <p:spTgt spid="1030"/>
                                        </p:tgtEl>
                                        <p:attrNameLst>
                                          <p:attrName>ppt_x</p:attrName>
                                        </p:attrNameLst>
                                      </p:cBhvr>
                                      <p:tavLst>
                                        <p:tav tm="0">
                                          <p:val>
                                            <p:strVal val="#ppt_x"/>
                                          </p:val>
                                        </p:tav>
                                        <p:tav tm="100000">
                                          <p:val>
                                            <p:strVal val="#ppt_x"/>
                                          </p:val>
                                        </p:tav>
                                      </p:tavLst>
                                    </p:anim>
                                    <p:anim calcmode="lin" valueType="num">
                                      <p:cBhvr>
                                        <p:cTn id="68" dur="1000" fill="hold"/>
                                        <p:tgtEl>
                                          <p:spTgt spid="1030"/>
                                        </p:tgtEl>
                                        <p:attrNameLst>
                                          <p:attrName>ppt_y</p:attrName>
                                        </p:attrNameLst>
                                      </p:cBhvr>
                                      <p:tavLst>
                                        <p:tav tm="0">
                                          <p:val>
                                            <p:strVal val="#ppt_y+.1"/>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xit" presetSubtype="4" fill="hold" nodeType="clickEffect">
                                  <p:stCondLst>
                                    <p:cond delay="0"/>
                                  </p:stCondLst>
                                  <p:childTnLst>
                                    <p:anim calcmode="lin" valueType="num">
                                      <p:cBhvr additive="base">
                                        <p:cTn id="72" dur="500"/>
                                        <p:tgtEl>
                                          <p:spTgt spid="1030"/>
                                        </p:tgtEl>
                                        <p:attrNameLst>
                                          <p:attrName>ppt_x</p:attrName>
                                        </p:attrNameLst>
                                      </p:cBhvr>
                                      <p:tavLst>
                                        <p:tav tm="0">
                                          <p:val>
                                            <p:strVal val="ppt_x"/>
                                          </p:val>
                                        </p:tav>
                                        <p:tav tm="100000">
                                          <p:val>
                                            <p:strVal val="ppt_x"/>
                                          </p:val>
                                        </p:tav>
                                      </p:tavLst>
                                    </p:anim>
                                    <p:anim calcmode="lin" valueType="num">
                                      <p:cBhvr additive="base">
                                        <p:cTn id="73" dur="500"/>
                                        <p:tgtEl>
                                          <p:spTgt spid="1030"/>
                                        </p:tgtEl>
                                        <p:attrNameLst>
                                          <p:attrName>ppt_y</p:attrName>
                                        </p:attrNameLst>
                                      </p:cBhvr>
                                      <p:tavLst>
                                        <p:tav tm="0">
                                          <p:val>
                                            <p:strVal val="ppt_y"/>
                                          </p:val>
                                        </p:tav>
                                        <p:tav tm="100000">
                                          <p:val>
                                            <p:strVal val="1+ppt_h/2"/>
                                          </p:val>
                                        </p:tav>
                                      </p:tavLst>
                                    </p:anim>
                                    <p:set>
                                      <p:cBhvr>
                                        <p:cTn id="74" dur="1" fill="hold">
                                          <p:stCondLst>
                                            <p:cond delay="499"/>
                                          </p:stCondLst>
                                        </p:cTn>
                                        <p:tgtEl>
                                          <p:spTgt spid="1030"/>
                                        </p:tgtEl>
                                        <p:attrNameLst>
                                          <p:attrName>style.visibility</p:attrName>
                                        </p:attrNameLst>
                                      </p:cBhvr>
                                      <p:to>
                                        <p:strVal val="hidden"/>
                                      </p:to>
                                    </p:set>
                                  </p:childTnLst>
                                </p:cTn>
                              </p:par>
                            </p:childTnLst>
                          </p:cTn>
                        </p:par>
                      </p:childTnLst>
                    </p:cTn>
                  </p:par>
                  <p:par>
                    <p:cTn id="75" fill="hold">
                      <p:stCondLst>
                        <p:cond delay="indefinite"/>
                      </p:stCondLst>
                      <p:childTnLst>
                        <p:par>
                          <p:cTn id="76" fill="hold">
                            <p:stCondLst>
                              <p:cond delay="0"/>
                            </p:stCondLst>
                            <p:childTnLst>
                              <p:par>
                                <p:cTn id="77" presetID="3" presetClass="entr" presetSubtype="10" fill="hold" nodeType="clickEffect">
                                  <p:stCondLst>
                                    <p:cond delay="0"/>
                                  </p:stCondLst>
                                  <p:childTnLst>
                                    <p:set>
                                      <p:cBhvr>
                                        <p:cTn id="78" dur="1" fill="hold">
                                          <p:stCondLst>
                                            <p:cond delay="0"/>
                                          </p:stCondLst>
                                        </p:cTn>
                                        <p:tgtEl>
                                          <p:spTgt spid="7171">
                                            <p:txEl>
                                              <p:pRg st="1" end="1"/>
                                            </p:txEl>
                                          </p:spTgt>
                                        </p:tgtEl>
                                        <p:attrNameLst>
                                          <p:attrName>style.visibility</p:attrName>
                                        </p:attrNameLst>
                                      </p:cBhvr>
                                      <p:to>
                                        <p:strVal val="visible"/>
                                      </p:to>
                                    </p:set>
                                    <p:animEffect transition="in" filter="blinds(horizontal)">
                                      <p:cBhvr>
                                        <p:cTn id="79" dur="500"/>
                                        <p:tgtEl>
                                          <p:spTgt spid="7171">
                                            <p:txEl>
                                              <p:pRg st="1" end="1"/>
                                            </p:txEl>
                                          </p:spTgt>
                                        </p:tgtEl>
                                      </p:cBhvr>
                                    </p:animEffect>
                                  </p:childTnLst>
                                </p:cTn>
                              </p:par>
                              <p:par>
                                <p:cTn id="80" presetID="3" presetClass="entr" presetSubtype="10" fill="hold" nodeType="withEffect">
                                  <p:stCondLst>
                                    <p:cond delay="0"/>
                                  </p:stCondLst>
                                  <p:childTnLst>
                                    <p:set>
                                      <p:cBhvr>
                                        <p:cTn id="81" dur="1" fill="hold">
                                          <p:stCondLst>
                                            <p:cond delay="0"/>
                                          </p:stCondLst>
                                        </p:cTn>
                                        <p:tgtEl>
                                          <p:spTgt spid="7171">
                                            <p:txEl>
                                              <p:pRg st="2" end="2"/>
                                            </p:txEl>
                                          </p:spTgt>
                                        </p:tgtEl>
                                        <p:attrNameLst>
                                          <p:attrName>style.visibility</p:attrName>
                                        </p:attrNameLst>
                                      </p:cBhvr>
                                      <p:to>
                                        <p:strVal val="visible"/>
                                      </p:to>
                                    </p:set>
                                    <p:animEffect transition="in" filter="blinds(horizontal)">
                                      <p:cBhvr>
                                        <p:cTn id="82" dur="500"/>
                                        <p:tgtEl>
                                          <p:spTgt spid="7171">
                                            <p:txEl>
                                              <p:pRg st="2" end="2"/>
                                            </p:txEl>
                                          </p:spTgt>
                                        </p:tgtEl>
                                      </p:cBhvr>
                                    </p:animEffect>
                                  </p:childTnLst>
                                </p:cTn>
                              </p:par>
                            </p:childTnLst>
                          </p:cTn>
                        </p:par>
                      </p:childTnLst>
                    </p:cTn>
                  </p:par>
                  <p:par>
                    <p:cTn id="83" fill="hold" nodeType="clickPar">
                      <p:stCondLst>
                        <p:cond delay="indefinite"/>
                      </p:stCondLst>
                      <p:childTnLst>
                        <p:par>
                          <p:cTn id="84" fill="hold" nodeType="withGroup">
                            <p:stCondLst>
                              <p:cond delay="0"/>
                            </p:stCondLst>
                            <p:childTnLst>
                              <p:par>
                                <p:cTn id="85" presetID="3" presetClass="entr" presetSubtype="10" fill="hold" nodeType="clickEffect">
                                  <p:stCondLst>
                                    <p:cond delay="0"/>
                                  </p:stCondLst>
                                  <p:childTnLst>
                                    <p:set>
                                      <p:cBhvr>
                                        <p:cTn id="86" dur="1" fill="hold">
                                          <p:stCondLst>
                                            <p:cond delay="0"/>
                                          </p:stCondLst>
                                        </p:cTn>
                                        <p:tgtEl>
                                          <p:spTgt spid="7171">
                                            <p:txEl>
                                              <p:pRg st="3" end="3"/>
                                            </p:txEl>
                                          </p:spTgt>
                                        </p:tgtEl>
                                        <p:attrNameLst>
                                          <p:attrName>style.visibility</p:attrName>
                                        </p:attrNameLst>
                                      </p:cBhvr>
                                      <p:to>
                                        <p:strVal val="visible"/>
                                      </p:to>
                                    </p:set>
                                    <p:animEffect transition="in" filter="blinds(horizontal)">
                                      <p:cBhvr>
                                        <p:cTn id="87" dur="500"/>
                                        <p:tgtEl>
                                          <p:spTgt spid="7171">
                                            <p:txEl>
                                              <p:pRg st="3" end="3"/>
                                            </p:txEl>
                                          </p:spTgt>
                                        </p:tgtEl>
                                      </p:cBhvr>
                                    </p:animEffect>
                                  </p:childTnLst>
                                </p:cTn>
                              </p:par>
                            </p:childTnLst>
                          </p:cTn>
                        </p:par>
                      </p:childTnLst>
                    </p:cTn>
                  </p:par>
                  <p:par>
                    <p:cTn id="88" fill="hold" nodeType="clickPar">
                      <p:stCondLst>
                        <p:cond delay="indefinite"/>
                      </p:stCondLst>
                      <p:childTnLst>
                        <p:par>
                          <p:cTn id="89" fill="hold" nodeType="withGroup">
                            <p:stCondLst>
                              <p:cond delay="0"/>
                            </p:stCondLst>
                            <p:childTnLst>
                              <p:par>
                                <p:cTn id="90" presetID="3" presetClass="entr" presetSubtype="10" fill="hold" nodeType="clickEffect">
                                  <p:stCondLst>
                                    <p:cond delay="0"/>
                                  </p:stCondLst>
                                  <p:childTnLst>
                                    <p:set>
                                      <p:cBhvr>
                                        <p:cTn id="91" dur="1" fill="hold">
                                          <p:stCondLst>
                                            <p:cond delay="0"/>
                                          </p:stCondLst>
                                        </p:cTn>
                                        <p:tgtEl>
                                          <p:spTgt spid="7171">
                                            <p:txEl>
                                              <p:pRg st="4" end="4"/>
                                            </p:txEl>
                                          </p:spTgt>
                                        </p:tgtEl>
                                        <p:attrNameLst>
                                          <p:attrName>style.visibility</p:attrName>
                                        </p:attrNameLst>
                                      </p:cBhvr>
                                      <p:to>
                                        <p:strVal val="visible"/>
                                      </p:to>
                                    </p:set>
                                    <p:animEffect transition="in" filter="blinds(horizontal)">
                                      <p:cBhvr>
                                        <p:cTn id="92" dur="500"/>
                                        <p:tgtEl>
                                          <p:spTgt spid="7171">
                                            <p:txEl>
                                              <p:pRg st="4" end="4"/>
                                            </p:txEl>
                                          </p:spTgt>
                                        </p:tgtEl>
                                      </p:cBhvr>
                                    </p:animEffect>
                                  </p:childTnLst>
                                </p:cTn>
                              </p:par>
                            </p:childTnLst>
                          </p:cTn>
                        </p:par>
                      </p:childTnLst>
                    </p:cTn>
                  </p:par>
                  <p:par>
                    <p:cTn id="93" fill="hold" nodeType="clickPar">
                      <p:stCondLst>
                        <p:cond delay="indefinite"/>
                      </p:stCondLst>
                      <p:childTnLst>
                        <p:par>
                          <p:cTn id="94" fill="hold" nodeType="withGroup">
                            <p:stCondLst>
                              <p:cond delay="0"/>
                            </p:stCondLst>
                            <p:childTnLst>
                              <p:par>
                                <p:cTn id="95" presetID="3" presetClass="entr" presetSubtype="10" fill="hold" nodeType="clickEffect">
                                  <p:stCondLst>
                                    <p:cond delay="0"/>
                                  </p:stCondLst>
                                  <p:childTnLst>
                                    <p:set>
                                      <p:cBhvr>
                                        <p:cTn id="96" dur="1" fill="hold">
                                          <p:stCondLst>
                                            <p:cond delay="0"/>
                                          </p:stCondLst>
                                        </p:cTn>
                                        <p:tgtEl>
                                          <p:spTgt spid="7171">
                                            <p:txEl>
                                              <p:pRg st="5" end="5"/>
                                            </p:txEl>
                                          </p:spTgt>
                                        </p:tgtEl>
                                        <p:attrNameLst>
                                          <p:attrName>style.visibility</p:attrName>
                                        </p:attrNameLst>
                                      </p:cBhvr>
                                      <p:to>
                                        <p:strVal val="visible"/>
                                      </p:to>
                                    </p:set>
                                    <p:animEffect transition="in" filter="blinds(horizontal)">
                                      <p:cBhvr>
                                        <p:cTn id="97" dur="500"/>
                                        <p:tgtEl>
                                          <p:spTgt spid="7171">
                                            <p:txEl>
                                              <p:pRg st="5" end="5"/>
                                            </p:txEl>
                                          </p:spTgt>
                                        </p:tgtEl>
                                      </p:cBhvr>
                                    </p:animEffect>
                                  </p:childTnLst>
                                </p:cTn>
                              </p:par>
                            </p:childTnLst>
                          </p:cTn>
                        </p:par>
                      </p:childTnLst>
                    </p:cTn>
                  </p:par>
                  <p:par>
                    <p:cTn id="98" fill="hold" nodeType="clickPar">
                      <p:stCondLst>
                        <p:cond delay="indefinite"/>
                      </p:stCondLst>
                      <p:childTnLst>
                        <p:par>
                          <p:cTn id="99" fill="hold" nodeType="withGroup">
                            <p:stCondLst>
                              <p:cond delay="0"/>
                            </p:stCondLst>
                            <p:childTnLst>
                              <p:par>
                                <p:cTn id="100" presetID="3" presetClass="entr" presetSubtype="10" fill="hold" nodeType="clickEffect">
                                  <p:stCondLst>
                                    <p:cond delay="0"/>
                                  </p:stCondLst>
                                  <p:childTnLst>
                                    <p:set>
                                      <p:cBhvr>
                                        <p:cTn id="101" dur="1" fill="hold">
                                          <p:stCondLst>
                                            <p:cond delay="0"/>
                                          </p:stCondLst>
                                        </p:cTn>
                                        <p:tgtEl>
                                          <p:spTgt spid="7171">
                                            <p:txEl>
                                              <p:pRg st="6" end="6"/>
                                            </p:txEl>
                                          </p:spTgt>
                                        </p:tgtEl>
                                        <p:attrNameLst>
                                          <p:attrName>style.visibility</p:attrName>
                                        </p:attrNameLst>
                                      </p:cBhvr>
                                      <p:to>
                                        <p:strVal val="visible"/>
                                      </p:to>
                                    </p:set>
                                    <p:animEffect transition="in" filter="blinds(horizontal)">
                                      <p:cBhvr>
                                        <p:cTn id="102" dur="500"/>
                                        <p:tgtEl>
                                          <p:spTgt spid="7171">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idx="1"/>
          </p:nvPr>
        </p:nvSpPr>
        <p:spPr>
          <a:xfrm>
            <a:off x="323850" y="1052513"/>
            <a:ext cx="8291513" cy="4789487"/>
          </a:xfrm>
        </p:spPr>
        <p:txBody>
          <a:bodyPr/>
          <a:lstStyle/>
          <a:p>
            <a:pPr eaLnBrk="1" hangingPunct="1">
              <a:lnSpc>
                <a:spcPct val="145000"/>
              </a:lnSpc>
              <a:buFont typeface="Wingdings" pitchFamily="2" charset="2"/>
              <a:buNone/>
            </a:pPr>
            <a:endParaRPr lang="zh-CN" altLang="en-US" sz="1600" b="1" smtClean="0">
              <a:sym typeface="Arial" charset="0"/>
            </a:endParaRPr>
          </a:p>
          <a:p>
            <a:pPr eaLnBrk="1" hangingPunct="1">
              <a:lnSpc>
                <a:spcPct val="145000"/>
              </a:lnSpc>
              <a:buFont typeface="Wingdings" pitchFamily="2" charset="2"/>
              <a:buNone/>
            </a:pPr>
            <a:r>
              <a:rPr lang="zh-CN" altLang="en-US" sz="2400" b="1" smtClean="0">
                <a:sym typeface="Arial" charset="0"/>
              </a:rPr>
              <a:t>主要解决的问题 </a:t>
            </a:r>
            <a:r>
              <a:rPr lang="zh-CN" altLang="en-US" sz="2400" smtClean="0"/>
              <a:t>：</a:t>
            </a:r>
          </a:p>
          <a:p>
            <a:pPr eaLnBrk="1" hangingPunct="1">
              <a:lnSpc>
                <a:spcPct val="145000"/>
              </a:lnSpc>
              <a:buFont typeface="Wingdings" pitchFamily="2" charset="2"/>
              <a:buChar char="Ø"/>
            </a:pPr>
            <a:r>
              <a:rPr lang="zh-CN" altLang="en-US" sz="2400" smtClean="0"/>
              <a:t>如何利用数据的有效性输入数据。</a:t>
            </a:r>
          </a:p>
          <a:p>
            <a:pPr eaLnBrk="1" hangingPunct="1">
              <a:lnSpc>
                <a:spcPct val="145000"/>
              </a:lnSpc>
              <a:buFont typeface="Wingdings" pitchFamily="2" charset="2"/>
              <a:buChar char="Ø"/>
            </a:pPr>
            <a:r>
              <a:rPr lang="zh-CN" altLang="en-US" sz="2400" smtClean="0"/>
              <a:t>如何利用公式和函数对数据进行计算、统计和分析。</a:t>
            </a:r>
          </a:p>
          <a:p>
            <a:pPr eaLnBrk="1" hangingPunct="1">
              <a:lnSpc>
                <a:spcPct val="145000"/>
              </a:lnSpc>
              <a:buFont typeface="Wingdings" pitchFamily="2" charset="2"/>
              <a:buChar char="Ø"/>
            </a:pPr>
            <a:r>
              <a:rPr lang="zh-CN" altLang="en-US" sz="2400" smtClean="0"/>
              <a:t>如何实现数据的自动筛选和高级筛选。</a:t>
            </a:r>
          </a:p>
        </p:txBody>
      </p:sp>
      <p:sp>
        <p:nvSpPr>
          <p:cNvPr id="8195" name="Rectangle 3"/>
          <p:cNvSpPr>
            <a:spLocks noGrp="1" noChangeArrowheads="1"/>
          </p:cNvSpPr>
          <p:nvPr>
            <p:ph type="title"/>
          </p:nvPr>
        </p:nvSpPr>
        <p:spPr>
          <a:xfrm>
            <a:off x="684213" y="0"/>
            <a:ext cx="7254875" cy="981075"/>
          </a:xfrm>
        </p:spPr>
        <p:txBody>
          <a:bodyPr/>
          <a:lstStyle/>
          <a:p>
            <a:pPr eaLnBrk="1" fontAlgn="auto" hangingPunct="1">
              <a:spcAft>
                <a:spcPts val="0"/>
              </a:spcAft>
              <a:defRPr/>
            </a:pPr>
            <a:r>
              <a:rPr lang="zh-CN" altLang="zh-CN" dirty="0" smtClean="0"/>
              <a:t>5.1.1  学生成绩处理实例</a:t>
            </a:r>
          </a:p>
        </p:txBody>
      </p:sp>
      <p:sp>
        <p:nvSpPr>
          <p:cNvPr id="18436"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fld id="{2D545145-1469-4A46-B6A0-63EE75C959AA}" type="datetime1">
              <a:rPr lang="zh-CN" altLang="en-US"/>
              <a:pPr eaLnBrk="1" hangingPunct="1"/>
              <a:t>2014-11-17</a:t>
            </a:fld>
            <a:endParaRPr lang="en-US" altLang="zh-CN"/>
          </a:p>
        </p:txBody>
      </p:sp>
      <p:sp>
        <p:nvSpPr>
          <p:cNvPr id="18437" name="页脚占位符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a:t>制作人：王惠斌    孟晓峰                                            办公中的数据处理</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8194">
                                            <p:txEl>
                                              <p:pRg st="1" end="1"/>
                                            </p:txEl>
                                          </p:spTgt>
                                        </p:tgtEl>
                                        <p:attrNameLst>
                                          <p:attrName>style.visibility</p:attrName>
                                        </p:attrNameLst>
                                      </p:cBhvr>
                                      <p:to>
                                        <p:strVal val="visible"/>
                                      </p:to>
                                    </p:set>
                                    <p:animEffect transition="in" filter="blinds(horizontal)">
                                      <p:cBhvr>
                                        <p:cTn id="7" dur="500"/>
                                        <p:tgtEl>
                                          <p:spTgt spid="8194">
                                            <p:txEl>
                                              <p:pRg st="1" end="1"/>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8194">
                                            <p:txEl>
                                              <p:pRg st="2" end="2"/>
                                            </p:txEl>
                                          </p:spTgt>
                                        </p:tgtEl>
                                        <p:attrNameLst>
                                          <p:attrName>style.visibility</p:attrName>
                                        </p:attrNameLst>
                                      </p:cBhvr>
                                      <p:to>
                                        <p:strVal val="visible"/>
                                      </p:to>
                                    </p:set>
                                    <p:animEffect transition="in" filter="blinds(horizontal)">
                                      <p:cBhvr>
                                        <p:cTn id="12" dur="500"/>
                                        <p:tgtEl>
                                          <p:spTgt spid="8194">
                                            <p:txEl>
                                              <p:pRg st="2" end="2"/>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8194">
                                            <p:txEl>
                                              <p:pRg st="3" end="3"/>
                                            </p:txEl>
                                          </p:spTgt>
                                        </p:tgtEl>
                                        <p:attrNameLst>
                                          <p:attrName>style.visibility</p:attrName>
                                        </p:attrNameLst>
                                      </p:cBhvr>
                                      <p:to>
                                        <p:strVal val="visible"/>
                                      </p:to>
                                    </p:set>
                                    <p:animEffect transition="in" filter="blinds(horizontal)">
                                      <p:cBhvr>
                                        <p:cTn id="17" dur="500"/>
                                        <p:tgtEl>
                                          <p:spTgt spid="8194">
                                            <p:txEl>
                                              <p:pRg st="3" end="3"/>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8194">
                                            <p:txEl>
                                              <p:pRg st="4" end="4"/>
                                            </p:txEl>
                                          </p:spTgt>
                                        </p:tgtEl>
                                        <p:attrNameLst>
                                          <p:attrName>style.visibility</p:attrName>
                                        </p:attrNameLst>
                                      </p:cBhvr>
                                      <p:to>
                                        <p:strVal val="visible"/>
                                      </p:to>
                                    </p:set>
                                    <p:animEffect transition="in" filter="blinds(horizontal)">
                                      <p:cBhvr>
                                        <p:cTn id="22" dur="500"/>
                                        <p:tgtEl>
                                          <p:spTgt spid="819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3"/>
          <p:cNvSpPr>
            <a:spLocks noGrp="1" noChangeArrowheads="1"/>
          </p:cNvSpPr>
          <p:nvPr>
            <p:ph idx="1"/>
          </p:nvPr>
        </p:nvSpPr>
        <p:spPr>
          <a:xfrm>
            <a:off x="179388" y="1412875"/>
            <a:ext cx="8858250" cy="5040313"/>
          </a:xfrm>
        </p:spPr>
        <p:txBody>
          <a:bodyPr/>
          <a:lstStyle/>
          <a:p>
            <a:pPr marL="355600" eaLnBrk="1" hangingPunct="1">
              <a:lnSpc>
                <a:spcPct val="145000"/>
              </a:lnSpc>
            </a:pPr>
            <a:r>
              <a:rPr lang="zh-CN" altLang="zh-CN" sz="2400" dirty="0" smtClean="0">
                <a:hlinkClick r:id="rId2" action="ppaction://hlinksldjump"/>
              </a:rPr>
              <a:t>1．新建“学生成绩处理”工作簿</a:t>
            </a:r>
            <a:endParaRPr lang="zh-CN" altLang="zh-CN" sz="2400" dirty="0" smtClean="0"/>
          </a:p>
          <a:p>
            <a:pPr marL="355600" eaLnBrk="1" hangingPunct="1">
              <a:lnSpc>
                <a:spcPct val="145000"/>
              </a:lnSpc>
            </a:pPr>
            <a:r>
              <a:rPr lang="zh-CN" altLang="zh-CN" sz="2400" dirty="0" smtClean="0"/>
              <a:t>2．制作“成绩综合评定” 表</a:t>
            </a:r>
            <a:endParaRPr lang="zh-CN" altLang="zh-CN" sz="2000" dirty="0" smtClean="0"/>
          </a:p>
          <a:p>
            <a:pPr marL="355600" eaLnBrk="1" hangingPunct="1">
              <a:lnSpc>
                <a:spcPct val="145000"/>
              </a:lnSpc>
            </a:pPr>
            <a:r>
              <a:rPr lang="zh-CN" altLang="zh-CN" sz="2400" dirty="0" smtClean="0">
                <a:sym typeface="Arial" charset="0"/>
              </a:rPr>
              <a:t>3、利用高级筛选制作“优秀学生筛选”表和“不及格学生筛选”表</a:t>
            </a:r>
          </a:p>
          <a:p>
            <a:pPr marL="355600" eaLnBrk="1" hangingPunct="1">
              <a:lnSpc>
                <a:spcPct val="145000"/>
              </a:lnSpc>
            </a:pPr>
            <a:r>
              <a:rPr lang="zh-CN" altLang="zh-CN" sz="2400" dirty="0" smtClean="0">
                <a:sym typeface="Arial" charset="0"/>
              </a:rPr>
              <a:t>4、建立“单科成绩分析”表</a:t>
            </a:r>
          </a:p>
          <a:p>
            <a:pPr marL="355600" eaLnBrk="1" hangingPunct="1">
              <a:lnSpc>
                <a:spcPct val="145000"/>
              </a:lnSpc>
            </a:pPr>
            <a:r>
              <a:rPr lang="zh-CN" altLang="zh-CN" sz="2400" dirty="0" smtClean="0">
                <a:sym typeface="Arial" charset="0"/>
              </a:rPr>
              <a:t>5．创建单科成绩统计图，实现不连续区域图表的制作</a:t>
            </a:r>
            <a:endParaRPr lang="en-US" altLang="zh-CN" sz="2400" dirty="0" smtClean="0">
              <a:sym typeface="Arial" charset="0"/>
            </a:endParaRPr>
          </a:p>
        </p:txBody>
      </p:sp>
      <p:sp>
        <p:nvSpPr>
          <p:cNvPr id="9218" name="Rectangle 2"/>
          <p:cNvSpPr>
            <a:spLocks noGrp="1" noChangeArrowheads="1"/>
          </p:cNvSpPr>
          <p:nvPr>
            <p:ph type="title"/>
          </p:nvPr>
        </p:nvSpPr>
        <p:spPr>
          <a:xfrm>
            <a:off x="395288" y="404813"/>
            <a:ext cx="7543800" cy="1295400"/>
          </a:xfrm>
        </p:spPr>
        <p:txBody>
          <a:bodyPr>
            <a:normAutofit fontScale="90000"/>
          </a:bodyPr>
          <a:lstStyle/>
          <a:p>
            <a:pPr eaLnBrk="1" fontAlgn="auto" hangingPunct="1">
              <a:spcAft>
                <a:spcPts val="0"/>
              </a:spcAft>
              <a:defRPr/>
            </a:pPr>
            <a:r>
              <a:rPr lang="zh-CN" altLang="en-US" sz="4000" dirty="0" smtClean="0"/>
              <a:t>5.1.2  操作步骤</a:t>
            </a:r>
            <a:r>
              <a:rPr lang="zh-CN" altLang="en-US" dirty="0" smtClean="0"/>
              <a:t/>
            </a:r>
            <a:br>
              <a:rPr lang="zh-CN" altLang="en-US" dirty="0" smtClean="0"/>
            </a:br>
            <a:endParaRPr lang="zh-CN" altLang="en-US" dirty="0" smtClean="0"/>
          </a:p>
        </p:txBody>
      </p:sp>
      <p:sp>
        <p:nvSpPr>
          <p:cNvPr id="19460"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fld id="{3E5D2071-4DBF-45CF-82CA-C0A9D6CFB627}" type="datetime1">
              <a:rPr lang="zh-CN" altLang="en-US"/>
              <a:pPr eaLnBrk="1" hangingPunct="1"/>
              <a:t>2014-11-17</a:t>
            </a:fld>
            <a:endParaRPr lang="en-US" altLang="zh-CN"/>
          </a:p>
        </p:txBody>
      </p:sp>
      <p:sp>
        <p:nvSpPr>
          <p:cNvPr id="19461" name="页脚占位符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a:t>制作人：王惠斌    孟晓峰                                            办公中的数据处理</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9219">
                                            <p:txEl>
                                              <p:pRg st="0" end="0"/>
                                            </p:txEl>
                                          </p:spTgt>
                                        </p:tgtEl>
                                        <p:attrNameLst>
                                          <p:attrName>style.visibility</p:attrName>
                                        </p:attrNameLst>
                                      </p:cBhvr>
                                      <p:to>
                                        <p:strVal val="visible"/>
                                      </p:to>
                                    </p:set>
                                    <p:animEffect transition="in" filter="blinds(horizontal)">
                                      <p:cBhvr>
                                        <p:cTn id="7" dur="500"/>
                                        <p:tgtEl>
                                          <p:spTgt spid="9219">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9219">
                                            <p:txEl>
                                              <p:pRg st="1" end="1"/>
                                            </p:txEl>
                                          </p:spTgt>
                                        </p:tgtEl>
                                        <p:attrNameLst>
                                          <p:attrName>style.visibility</p:attrName>
                                        </p:attrNameLst>
                                      </p:cBhvr>
                                      <p:to>
                                        <p:strVal val="visible"/>
                                      </p:to>
                                    </p:set>
                                    <p:animEffect transition="in" filter="blinds(horizontal)">
                                      <p:cBhvr>
                                        <p:cTn id="12" dur="500"/>
                                        <p:tgtEl>
                                          <p:spTgt spid="9219">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9219">
                                            <p:txEl>
                                              <p:pRg st="2" end="2"/>
                                            </p:txEl>
                                          </p:spTgt>
                                        </p:tgtEl>
                                        <p:attrNameLst>
                                          <p:attrName>style.visibility</p:attrName>
                                        </p:attrNameLst>
                                      </p:cBhvr>
                                      <p:to>
                                        <p:strVal val="visible"/>
                                      </p:to>
                                    </p:set>
                                    <p:animEffect transition="in" filter="blinds(horizontal)">
                                      <p:cBhvr>
                                        <p:cTn id="17" dur="500"/>
                                        <p:tgtEl>
                                          <p:spTgt spid="9219">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9219">
                                            <p:txEl>
                                              <p:pRg st="3" end="3"/>
                                            </p:txEl>
                                          </p:spTgt>
                                        </p:tgtEl>
                                        <p:attrNameLst>
                                          <p:attrName>style.visibility</p:attrName>
                                        </p:attrNameLst>
                                      </p:cBhvr>
                                      <p:to>
                                        <p:strVal val="visible"/>
                                      </p:to>
                                    </p:set>
                                    <p:animEffect transition="in" filter="blinds(horizontal)">
                                      <p:cBhvr>
                                        <p:cTn id="22" dur="500"/>
                                        <p:tgtEl>
                                          <p:spTgt spid="9219">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9219">
                                            <p:txEl>
                                              <p:pRg st="4" end="4"/>
                                            </p:txEl>
                                          </p:spTgt>
                                        </p:tgtEl>
                                        <p:attrNameLst>
                                          <p:attrName>style.visibility</p:attrName>
                                        </p:attrNameLst>
                                      </p:cBhvr>
                                      <p:to>
                                        <p:strVal val="visible"/>
                                      </p:to>
                                    </p:set>
                                    <p:animEffect transition="in" filter="blinds(horizontal)">
                                      <p:cBhvr>
                                        <p:cTn id="27" dur="500"/>
                                        <p:tgtEl>
                                          <p:spTgt spid="921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marL="0" indent="0" eaLnBrk="1" fontAlgn="auto" hangingPunct="1">
              <a:spcAft>
                <a:spcPts val="0"/>
              </a:spcAft>
              <a:buFont typeface="Wingdings" pitchFamily="2" charset="2"/>
              <a:buNone/>
              <a:defRPr/>
            </a:pPr>
            <a:r>
              <a:rPr lang="en-US" altLang="zh-CN" sz="2400" dirty="0" smtClean="0">
                <a:latin typeface="+mn-ea"/>
              </a:rPr>
              <a:t>    </a:t>
            </a:r>
            <a:r>
              <a:rPr lang="zh-CN" altLang="zh-CN" sz="2400" dirty="0" smtClean="0">
                <a:latin typeface="+mn-ea"/>
              </a:rPr>
              <a:t>启动</a:t>
            </a:r>
            <a:r>
              <a:rPr lang="en-US" altLang="zh-CN" sz="2400" dirty="0" smtClean="0">
                <a:latin typeface="+mn-ea"/>
              </a:rPr>
              <a:t>Excel</a:t>
            </a:r>
            <a:r>
              <a:rPr lang="zh-CN" altLang="zh-CN" sz="2400" dirty="0" smtClean="0">
                <a:latin typeface="+mn-ea"/>
              </a:rPr>
              <a:t>，插入两张新的工作表，将五个工作表的名称依次更改为：“成绩综合评定”、 “优秀学生筛选”、“不及格学生筛选” 、“单科成绩分析”、“单科成绩统计图”。工作表命名结束后，以“学生成绩处理”为名保存工作簿。</a:t>
            </a:r>
          </a:p>
          <a:p>
            <a:pPr marL="365760" indent="-256032" eaLnBrk="1" fontAlgn="auto" hangingPunct="1">
              <a:spcAft>
                <a:spcPts val="0"/>
              </a:spcAft>
              <a:buFont typeface="Wingdings 3"/>
              <a:buChar char=""/>
              <a:defRPr/>
            </a:pPr>
            <a:endParaRPr lang="zh-CN" altLang="en-US" sz="2400" dirty="0" smtClean="0">
              <a:latin typeface="+mn-ea"/>
            </a:endParaRPr>
          </a:p>
        </p:txBody>
      </p:sp>
      <p:sp>
        <p:nvSpPr>
          <p:cNvPr id="10242" name="标题 1"/>
          <p:cNvSpPr>
            <a:spLocks noGrp="1"/>
          </p:cNvSpPr>
          <p:nvPr>
            <p:ph type="title"/>
          </p:nvPr>
        </p:nvSpPr>
        <p:spPr/>
        <p:txBody>
          <a:bodyPr>
            <a:normAutofit/>
          </a:bodyPr>
          <a:lstStyle/>
          <a:p>
            <a:pPr eaLnBrk="1" fontAlgn="auto" hangingPunct="1">
              <a:spcAft>
                <a:spcPts val="0"/>
              </a:spcAft>
              <a:defRPr/>
            </a:pPr>
            <a:r>
              <a:rPr lang="en-US" altLang="zh-CN" sz="3600" dirty="0" smtClean="0"/>
              <a:t>1.</a:t>
            </a:r>
            <a:r>
              <a:rPr lang="zh-CN" altLang="en-US" sz="3600" dirty="0" smtClean="0"/>
              <a:t>新建“学生成绩处理”工作薄</a:t>
            </a:r>
          </a:p>
        </p:txBody>
      </p:sp>
      <p:sp>
        <p:nvSpPr>
          <p:cNvPr id="20484"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fld id="{C5225C1B-A5C1-47C9-AA46-04F5CBDF9961}" type="datetime1">
              <a:rPr lang="zh-CN" altLang="en-US"/>
              <a:pPr eaLnBrk="1" hangingPunct="1"/>
              <a:t>2014-11-17</a:t>
            </a:fld>
            <a:endParaRPr lang="en-US" altLang="zh-CN"/>
          </a:p>
        </p:txBody>
      </p:sp>
      <p:sp>
        <p:nvSpPr>
          <p:cNvPr id="20485"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a:t>制作人：王惠斌    孟晓峰                                            办公中的数据处理</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聚合">
  <a:themeElements>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聚合">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聚合">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2.xml><?xml version="1.0" encoding="utf-8"?>
<a:themeOverride xmlns:a="http://schemas.openxmlformats.org/drawingml/2006/main">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3.xml><?xml version="1.0" encoding="utf-8"?>
<a:themeOverride xmlns:a="http://schemas.openxmlformats.org/drawingml/2006/main">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4.xml><?xml version="1.0" encoding="utf-8"?>
<a:themeOverride xmlns:a="http://schemas.openxmlformats.org/drawingml/2006/main">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5.xml><?xml version="1.0" encoding="utf-8"?>
<a:themeOverride xmlns:a="http://schemas.openxmlformats.org/drawingml/2006/main">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6.xml><?xml version="1.0" encoding="utf-8"?>
<a:themeOverride xmlns:a="http://schemas.openxmlformats.org/drawingml/2006/main">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docProps/app.xml><?xml version="1.0" encoding="utf-8"?>
<Properties xmlns="http://schemas.openxmlformats.org/officeDocument/2006/extended-properties" xmlns:vt="http://schemas.openxmlformats.org/officeDocument/2006/docPropsVTypes">
  <Template>Concourse</Template>
  <TotalTime>343</TotalTime>
  <Pages>0</Pages>
  <Words>3793</Words>
  <Characters>0</Characters>
  <Application>Microsoft Office PowerPoint</Application>
  <DocSecurity>0</DocSecurity>
  <PresentationFormat>全屏显示(4:3)</PresentationFormat>
  <Lines>0</Lines>
  <Paragraphs>225</Paragraphs>
  <Slides>29</Slides>
  <Notes>5</Notes>
  <HiddenSlides>0</HiddenSlides>
  <MMClips>0</MMClips>
  <ScaleCrop>false</ScaleCrop>
  <HeadingPairs>
    <vt:vector size="4" baseType="variant">
      <vt:variant>
        <vt:lpstr>主题</vt:lpstr>
      </vt:variant>
      <vt:variant>
        <vt:i4>1</vt:i4>
      </vt:variant>
      <vt:variant>
        <vt:lpstr>幻灯片标题</vt:lpstr>
      </vt:variant>
      <vt:variant>
        <vt:i4>29</vt:i4>
      </vt:variant>
    </vt:vector>
  </HeadingPairs>
  <TitlesOfParts>
    <vt:vector size="30" baseType="lpstr">
      <vt:lpstr>聚合</vt:lpstr>
      <vt:lpstr>办公信息化实例教程</vt:lpstr>
      <vt:lpstr>学习目标</vt:lpstr>
      <vt:lpstr>章节内容</vt:lpstr>
      <vt:lpstr>5.1   利用Excel数据库处理学生成绩 </vt:lpstr>
      <vt:lpstr>引言</vt:lpstr>
      <vt:lpstr>5.1.1  学生成绩处理实例</vt:lpstr>
      <vt:lpstr>5.1.1  学生成绩处理实例</vt:lpstr>
      <vt:lpstr>5.1.2  操作步骤 </vt:lpstr>
      <vt:lpstr>1.新建“学生成绩处理”工作薄</vt:lpstr>
      <vt:lpstr>2．制作“成绩综合评定” 表</vt:lpstr>
      <vt:lpstr>3、利用高级筛选制作“优秀学生筛选”表和“不及格学生筛选”表 </vt:lpstr>
      <vt:lpstr>4、建立“单科成绩分析”表</vt:lpstr>
      <vt:lpstr>5．创建单科成绩统计图，实现不连续区域图表的制作</vt:lpstr>
      <vt:lpstr>5.1.3  主要知识点  </vt:lpstr>
      <vt:lpstr>5.2   利用Excel分析企业产品销售 </vt:lpstr>
      <vt:lpstr> 5.2.1  分析企业产品销售实例</vt:lpstr>
      <vt:lpstr>5.2.2  操作步骤 </vt:lpstr>
      <vt:lpstr>1．创建工作表框架 </vt:lpstr>
      <vt:lpstr> 2．创建产品销售统计工作表 </vt:lpstr>
      <vt:lpstr> 3．利用分类汇总功能汇总销售数据 </vt:lpstr>
      <vt:lpstr>以按销售员分类汇总为例来汇总每位销售员的总销售金额</vt:lpstr>
      <vt:lpstr>4.使用函数显示每位销售员的销售数量和销售金额</vt:lpstr>
      <vt:lpstr>5．销售数据的透视分析 </vt:lpstr>
      <vt:lpstr>5．销售数据的透视分析 </vt:lpstr>
      <vt:lpstr>5.2.3  主要知识点 </vt:lpstr>
      <vt:lpstr>主要知识点</vt:lpstr>
      <vt:lpstr>2．数据透视表：</vt:lpstr>
      <vt:lpstr>本章小结</vt:lpstr>
      <vt:lpstr>实训</vt:lpstr>
    </vt:vector>
  </TitlesOfParts>
  <Manager/>
  <Company>Sky123.Org</Company>
  <LinksUpToDate>false</LinksUpToDate>
  <CharactersWithSpaces>0</CharactersWithSpaces>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Administrator</dc:creator>
  <cp:keywords/>
  <dc:description/>
  <cp:lastModifiedBy>微软用户</cp:lastModifiedBy>
  <cp:revision>53</cp:revision>
  <dcterms:created xsi:type="dcterms:W3CDTF">2002-01-05T13:59:54Z</dcterms:created>
  <dcterms:modified xsi:type="dcterms:W3CDTF">2014-11-17T07:56:58Z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2052-9.1.0.4715</vt:lpwstr>
  </property>
</Properties>
</file>