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0"/>
  </p:notesMasterIdLst>
  <p:sldIdLst>
    <p:sldId id="257" r:id="rId3"/>
    <p:sldId id="258" r:id="rId4"/>
    <p:sldId id="259" r:id="rId5"/>
    <p:sldId id="292" r:id="rId6"/>
    <p:sldId id="260" r:id="rId7"/>
    <p:sldId id="291" r:id="rId8"/>
    <p:sldId id="293" r:id="rId9"/>
    <p:sldId id="290" r:id="rId10"/>
    <p:sldId id="294" r:id="rId11"/>
    <p:sldId id="295" r:id="rId12"/>
    <p:sldId id="296" r:id="rId13"/>
    <p:sldId id="297" r:id="rId14"/>
    <p:sldId id="261" r:id="rId15"/>
    <p:sldId id="298" r:id="rId16"/>
    <p:sldId id="263" r:id="rId17"/>
    <p:sldId id="299" r:id="rId18"/>
    <p:sldId id="300" r:id="rId19"/>
    <p:sldId id="302" r:id="rId20"/>
    <p:sldId id="303" r:id="rId21"/>
    <p:sldId id="264" r:id="rId22"/>
    <p:sldId id="301" r:id="rId23"/>
    <p:sldId id="266" r:id="rId24"/>
    <p:sldId id="304" r:id="rId25"/>
    <p:sldId id="275" r:id="rId26"/>
    <p:sldId id="305" r:id="rId27"/>
    <p:sldId id="271" r:id="rId28"/>
    <p:sldId id="276" r:id="rId29"/>
    <p:sldId id="307" r:id="rId30"/>
    <p:sldId id="306" r:id="rId31"/>
    <p:sldId id="277" r:id="rId32"/>
    <p:sldId id="308" r:id="rId33"/>
    <p:sldId id="309" r:id="rId34"/>
    <p:sldId id="310" r:id="rId35"/>
    <p:sldId id="311" r:id="rId36"/>
    <p:sldId id="278" r:id="rId37"/>
    <p:sldId id="273" r:id="rId38"/>
    <p:sldId id="274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488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8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8890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61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025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025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61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305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 panose="05000000000000000000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10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 panose="05000000000000000000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950" indent="-228600" algn="l" rtl="0" eaLnBrk="1" latinLnBrk="0" hangingPunct="1">
        <a:spcBef>
          <a:spcPct val="20000"/>
        </a:spcBef>
        <a:buClr>
          <a:schemeClr val="accent2"/>
        </a:buClr>
        <a:buFont typeface="Wingdings 2" panose="05020102010507070707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745" indent="-228600" algn="l" rtl="0" eaLnBrk="1" latinLnBrk="0" hangingPunct="1">
        <a:spcBef>
          <a:spcPct val="20000"/>
        </a:spcBef>
        <a:buClr>
          <a:schemeClr val="accent3"/>
        </a:buClr>
        <a:buFont typeface="Wingdings 3" panose="05040102010807070707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4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0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825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423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566" y="0"/>
            <a:ext cx="1008112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560" y="110189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第十一</a:t>
            </a:r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章：网络编程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6990" y="1968582"/>
            <a:ext cx="2729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3200" b="1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86677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41095"/>
            <a:ext cx="7886700" cy="50361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00B0F0"/>
                </a:solidFill>
              </a:rPr>
              <a:t>Handler 的常用方法及</a:t>
            </a:r>
            <a:r>
              <a:rPr lang="zh-CN" altLang="en-US" sz="2400" dirty="0" smtClean="0">
                <a:solidFill>
                  <a:srgbClr val="00B0F0"/>
                </a:solidFill>
              </a:rPr>
              <a:t>说明。</a:t>
            </a:r>
            <a:endParaRPr lang="zh-CN" altLang="en-US" sz="2400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00B0F0"/>
              </a:solidFill>
            </a:endParaRP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2304044647"/>
              </p:ext>
            </p:extLst>
          </p:nvPr>
        </p:nvGraphicFramePr>
        <p:xfrm>
          <a:off x="781112" y="2401593"/>
          <a:ext cx="7797800" cy="306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8900"/>
                <a:gridCol w="3898900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void handleMessage(Message msg)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消息发送后在这个方法中接收处理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boolean sendMessage(Message msg)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发送消息到 Handler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boolean sendEmptyMessage(int what)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发送只有一个 what 值的消息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boolean sendMessageDelayed(Message msg, long delayMillis)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延时发送消息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void removeMessages(int what)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删除消息/取消定时消息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11760" y="1736716"/>
            <a:ext cx="4536504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表</a:t>
            </a:r>
            <a:r>
              <a:rPr lang="en-US" altLang="zh-CN" dirty="0" smtClean="0">
                <a:solidFill>
                  <a:srgbClr val="00B0F0"/>
                </a:solidFill>
              </a:rPr>
              <a:t>11-1 </a:t>
            </a:r>
            <a:r>
              <a:rPr lang="zh-CN" altLang="en-US" dirty="0">
                <a:solidFill>
                  <a:srgbClr val="00B0F0"/>
                </a:solidFill>
              </a:rPr>
              <a:t>Handler 的常用方法</a:t>
            </a:r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9377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7620"/>
            <a:ext cx="7886700" cy="4899660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B0F0"/>
                </a:solidFill>
              </a:rPr>
              <a:t>当 MessageQueue 有消息进来时，将它取出并传递给 Handler 的 handleMessage()方法。在主线程创建 Handler 对象时，系统已经创建了Looper 对象，不需要程序开发者手动创建。Handler 消息处理流程如下图 11-2 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346075" y="1754505"/>
            <a:ext cx="3232785" cy="4114800"/>
          </a:xfrm>
        </p:spPr>
        <p:txBody>
          <a:bodyPr/>
          <a:lstStyle/>
          <a:p>
            <a:pPr algn="just"/>
            <a:r>
              <a:rPr lang="zh-CN" altLang="en-US" sz="2000" dirty="0">
                <a:solidFill>
                  <a:srgbClr val="00B050"/>
                </a:solidFill>
              </a:rPr>
              <a:t>从图 11-2 可以看到整个 Handler 消息处理流程。先在 UI 线程中创建一个Handler 对象，然后在子线程中使用 Handler 的 sendMessage()方法，接着将此消息存放到 MessageQueue 中，之后使用 Looper 对象取出 MessageQueue中的消息，最后发送给Handler 对象的 handleMessage()方法做后续操作处理。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470" y="1261745"/>
            <a:ext cx="4629150" cy="46075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16016" y="5877272"/>
            <a:ext cx="3240479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11-2 </a:t>
            </a:r>
            <a:r>
              <a:rPr lang="zh-CN" altLang="en-US" dirty="0">
                <a:solidFill>
                  <a:srgbClr val="00B050"/>
                </a:solidFill>
              </a:rPr>
              <a:t>Handler </a:t>
            </a:r>
            <a:r>
              <a:rPr lang="zh-CN" altLang="en-US" dirty="0" smtClean="0">
                <a:solidFill>
                  <a:srgbClr val="00B050"/>
                </a:solidFill>
              </a:rPr>
              <a:t>消息处理流程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dirty="0" smtClean="0">
                <a:solidFill>
                  <a:srgbClr val="92D050"/>
                </a:solidFill>
              </a:rPr>
              <a:t/>
            </a:r>
            <a:br>
              <a:rPr lang="zh-CN" altLang="zh-CN" sz="2800" dirty="0" smtClean="0">
                <a:solidFill>
                  <a:srgbClr val="92D050"/>
                </a:solidFill>
              </a:rPr>
            </a:br>
            <a:r>
              <a:rPr lang="zh-CN" altLang="en-US" sz="3200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sz="3200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sz="3200" b="1" dirty="0">
                <a:solidFill>
                  <a:srgbClr val="FFC000"/>
                </a:solidFill>
                <a:sym typeface="+mn-ea"/>
              </a:rPr>
              <a:t>消息机制原理</a:t>
            </a:r>
            <a:r>
              <a:rPr lang="zh-CN" altLang="en-US" sz="3200" dirty="0">
                <a:solidFill>
                  <a:srgbClr val="92D050"/>
                </a:solidFill>
              </a:rPr>
              <a:t/>
            </a:r>
            <a:br>
              <a:rPr lang="zh-CN" altLang="en-US" sz="3200" dirty="0">
                <a:solidFill>
                  <a:srgbClr val="92D050"/>
                </a:solidFill>
              </a:rPr>
            </a:br>
            <a:r>
              <a:rPr lang="zh-CN" altLang="zh-CN" sz="2800" dirty="0"/>
              <a:t/>
            </a:r>
            <a:br>
              <a:rPr lang="zh-CN" altLang="zh-CN" sz="2800" dirty="0"/>
            </a:b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【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例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11.1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】通过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Handler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实现每隔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1S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钟更换一个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TextView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背景色一次，并在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TextView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中设置文字显示的内容为当前的颜色</a:t>
            </a: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。【说明】本例主要使用两个类，一个是继承 Activity 的类，在其中声明 Handler 对象，并重写 handleMessage()方法，在此方法中根据消息的值来更改 TextView 背景色以及文字的内容；另一个是继承 Thread 的类，并重写 run()方法，在此类下使用 sendEmptyMessage()方法向 Handler发送消息。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FFFF00"/>
                </a:solidFill>
              </a:rPr>
              <a:t>【运行结果】在 Eclipse 中启动 Android 模拟器，接着运行 Handler_test 项目，显示效果如图 11-3 所示，点击“启动”按钮后的效果如图 11-4 所示。</a:t>
            </a:r>
          </a:p>
          <a:p>
            <a:pPr marL="0" indent="0">
              <a:buNone/>
            </a:pPr>
            <a:endParaRPr lang="zh-CN" altLang="en-US" sz="2400" dirty="0">
              <a:solidFill>
                <a:srgbClr val="FFFF00"/>
              </a:solidFill>
            </a:endParaRPr>
          </a:p>
        </p:txBody>
      </p:sp>
      <p:pic>
        <p:nvPicPr>
          <p:cNvPr id="7" name="内容占位符 5"/>
          <p:cNvPicPr>
            <a:picLocks noGr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80" y="2420888"/>
            <a:ext cx="2915920" cy="3755757"/>
          </a:xfrm>
          <a:prstGeom prst="rect">
            <a:avLst/>
          </a:prstGeom>
        </p:spPr>
      </p:pic>
      <p:pic>
        <p:nvPicPr>
          <p:cNvPr id="8" name="内容占位符 7"/>
          <p:cNvPicPr>
            <a:picLocks noGr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085" y="2420888"/>
            <a:ext cx="2912745" cy="37570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0673" y="6285864"/>
            <a:ext cx="2117229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11-3</a:t>
            </a:r>
            <a:r>
              <a:rPr lang="zh-CN" altLang="en-US" sz="1400" dirty="0" smtClean="0"/>
              <a:t>运行效果</a:t>
            </a: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4589148" y="6177915"/>
            <a:ext cx="3672408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11-4 </a:t>
            </a:r>
            <a:r>
              <a:rPr lang="zh-CN" altLang="en-US" sz="1400" dirty="0" smtClean="0"/>
              <a:t>点击“启动”后效果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三、</a:t>
            </a:r>
            <a:r>
              <a:rPr lang="en-US" altLang="zh-CN" sz="3200" b="1" dirty="0" err="1">
                <a:solidFill>
                  <a:srgbClr val="FFC000"/>
                </a:solidFill>
              </a:rPr>
              <a:t>Asynctask</a:t>
            </a:r>
            <a:r>
              <a:rPr lang="zh-CN" altLang="zh-CN" b="1" dirty="0"/>
              <a:t/>
            </a:r>
            <a:br>
              <a:rPr lang="zh-CN" altLang="zh-CN" b="1" dirty="0"/>
            </a:b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412777"/>
            <a:ext cx="8212112" cy="488368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err="1">
                <a:solidFill>
                  <a:srgbClr val="92D050"/>
                </a:solidFill>
              </a:rPr>
              <a:t>Asynctask</a:t>
            </a:r>
            <a:r>
              <a:rPr lang="zh-CN" altLang="zh-CN" dirty="0">
                <a:solidFill>
                  <a:srgbClr val="92D050"/>
                </a:solidFill>
              </a:rPr>
              <a:t>是抽象类，创建一个类继承此类时，可以指定三个泛型参数，这个三个参数的作用分别如下：</a:t>
            </a:r>
          </a:p>
          <a:p>
            <a:pPr algn="just">
              <a:lnSpc>
                <a:spcPct val="150000"/>
              </a:lnSpc>
            </a:pPr>
            <a:r>
              <a:rPr lang="en-US" altLang="zh-CN" dirty="0" err="1">
                <a:solidFill>
                  <a:srgbClr val="92D050"/>
                </a:solidFill>
              </a:rPr>
              <a:t>Params</a:t>
            </a:r>
            <a:r>
              <a:rPr lang="zh-CN" altLang="zh-CN" dirty="0">
                <a:solidFill>
                  <a:srgbClr val="92D050"/>
                </a:solidFill>
              </a:rPr>
              <a:t>：在执行</a:t>
            </a:r>
            <a:r>
              <a:rPr lang="en-US" altLang="zh-CN" dirty="0" err="1">
                <a:solidFill>
                  <a:srgbClr val="92D050"/>
                </a:solidFill>
              </a:rPr>
              <a:t>Asynctask</a:t>
            </a:r>
            <a:r>
              <a:rPr lang="zh-CN" altLang="zh-CN" dirty="0">
                <a:solidFill>
                  <a:srgbClr val="92D050"/>
                </a:solidFill>
              </a:rPr>
              <a:t>时需要传入的参数，用于后台任务中使用。比如</a:t>
            </a:r>
            <a:r>
              <a:rPr lang="en-US" altLang="zh-CN" dirty="0">
                <a:solidFill>
                  <a:srgbClr val="92D050"/>
                </a:solidFill>
              </a:rPr>
              <a:t>HTTP</a:t>
            </a:r>
            <a:r>
              <a:rPr lang="zh-CN" altLang="zh-CN" dirty="0">
                <a:solidFill>
                  <a:srgbClr val="92D050"/>
                </a:solidFill>
              </a:rPr>
              <a:t>请求的</a:t>
            </a:r>
            <a:r>
              <a:rPr lang="en-US" altLang="zh-CN" dirty="0">
                <a:solidFill>
                  <a:srgbClr val="92D050"/>
                </a:solidFill>
              </a:rPr>
              <a:t>URL</a:t>
            </a:r>
            <a:r>
              <a:rPr lang="zh-CN" altLang="zh-CN" dirty="0">
                <a:solidFill>
                  <a:srgbClr val="92D050"/>
                </a:solidFill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92D050"/>
                </a:solidFill>
              </a:rPr>
              <a:t>Progress</a:t>
            </a:r>
            <a:r>
              <a:rPr lang="zh-CN" altLang="zh-CN" dirty="0">
                <a:solidFill>
                  <a:srgbClr val="92D050"/>
                </a:solidFill>
              </a:rPr>
              <a:t>：在后台任务执行时，如果需要的界面上显示进度，此参数将作为百分比。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92D050"/>
                </a:solidFill>
              </a:rPr>
              <a:t>Result</a:t>
            </a:r>
            <a:r>
              <a:rPr lang="zh-CN" altLang="zh-CN" dirty="0">
                <a:solidFill>
                  <a:srgbClr val="92D050"/>
                </a:solidFill>
              </a:rPr>
              <a:t>：后台执行任务最终返回的结果，比如</a:t>
            </a:r>
            <a:r>
              <a:rPr lang="en-US" altLang="zh-CN" dirty="0">
                <a:solidFill>
                  <a:srgbClr val="92D050"/>
                </a:solidFill>
              </a:rPr>
              <a:t>String</a:t>
            </a:r>
            <a:r>
              <a:rPr lang="zh-CN" altLang="zh-CN" dirty="0">
                <a:solidFill>
                  <a:srgbClr val="92D050"/>
                </a:solidFill>
              </a:rPr>
              <a:t>类型。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317625"/>
            <a:ext cx="7886700" cy="4859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>
                <a:solidFill>
                  <a:srgbClr val="00B050"/>
                </a:solidFill>
              </a:rPr>
              <a:t>Asynctask 的执行过程分以下四个步骤，每一步对应一个回调方法。</a:t>
            </a:r>
          </a:p>
          <a:p>
            <a:pPr marL="0" indent="0">
              <a:buNone/>
            </a:pPr>
            <a:r>
              <a:rPr lang="zh-CN" altLang="en-US" sz="2400">
                <a:solidFill>
                  <a:srgbClr val="00B050"/>
                </a:solidFill>
              </a:rPr>
              <a:t>（1）onPreExecute()，此方法在执行后台操作前被主线程调用。可以在此方法中做一些前期准备工作，如显示一个进度条。</a:t>
            </a:r>
          </a:p>
          <a:p>
            <a:pPr marL="0" indent="0">
              <a:buNone/>
            </a:pPr>
            <a:r>
              <a:rPr lang="zh-CN" altLang="en-US" sz="2400">
                <a:solidFill>
                  <a:srgbClr val="00B050"/>
                </a:solidFill>
              </a:rPr>
              <a:t>（2）doInBackground(Params…)，此方法在 onPreExecute()方法执行后马上执行，在后台线程中运行，这里主要用来处理一些耗时操作。注意，此方法是抽象方法，子类必须实现它。</a:t>
            </a:r>
          </a:p>
          <a:p>
            <a:pPr marL="0" indent="0">
              <a:buNone/>
            </a:pPr>
            <a:r>
              <a:rPr lang="zh-CN" altLang="en-US" sz="2400">
                <a:solidFill>
                  <a:srgbClr val="00B050"/>
                </a:solidFill>
              </a:rPr>
              <a:t>在这个方法中可以使用 publicProgress(Progress…)来更新任务的进度。</a:t>
            </a:r>
          </a:p>
          <a:p>
            <a:pPr marL="0" indent="0">
              <a:buNone/>
            </a:pPr>
            <a:endParaRPr lang="zh-CN" altLang="en-US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208912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  <a:sym typeface="+mn-ea"/>
              </a:rPr>
              <a:t>（3）onProgressUpdate(Progress…)，在 publishProgress(Progress…)方法被调用后，UI 线程将调用此方法来更新界面展示任务的进度，方法中携带的参数是后台任务中传递过来的数据。</a:t>
            </a:r>
            <a:endParaRPr lang="zh-CN" altLang="en-US" dirty="0">
              <a:solidFill>
                <a:srgbClr val="00B050"/>
              </a:solidFill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  <a:sym typeface="+mn-ea"/>
              </a:rPr>
              <a:t>（4）onPostExecute(Result)，在 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doInBackground（） 方法</a:t>
            </a:r>
            <a:r>
              <a:rPr lang="zh-CN" altLang="en-US" dirty="0">
                <a:solidFill>
                  <a:srgbClr val="00B050"/>
                </a:solidFill>
                <a:sym typeface="+mn-ea"/>
              </a:rPr>
              <a:t>执行完成后返回的参数传递到此方法中，进行后续处理，如提醒当前任务已经完成。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88415"/>
            <a:ext cx="7886700" cy="48983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Asynctask 的执行过程如图 11-5 所示。</a:t>
            </a:r>
          </a:p>
        </p:txBody>
      </p:sp>
      <p:pic>
        <p:nvPicPr>
          <p:cNvPr id="5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75" y="1914923"/>
            <a:ext cx="7348165" cy="41494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5354" y="5941562"/>
            <a:ext cx="404897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>
                <a:solidFill>
                  <a:srgbClr val="00B050"/>
                </a:solidFill>
              </a:rPr>
              <a:t>11-5 </a:t>
            </a:r>
            <a:r>
              <a:rPr lang="zh-CN" altLang="en-US" dirty="0">
                <a:solidFill>
                  <a:srgbClr val="00B050"/>
                </a:solidFill>
              </a:rPr>
              <a:t>Asynctask 的执行过程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627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FFFF00"/>
                </a:solidFill>
              </a:rPr>
              <a:t>Asynctask 的使用还要用到一些其他方法，如表 11-2 所示。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FFFF00"/>
                </a:solidFill>
              </a:rPr>
              <a:t>                       </a:t>
            </a:r>
            <a:r>
              <a:rPr lang="zh-CN" altLang="en-US" sz="2400" dirty="0" smtClean="0">
                <a:solidFill>
                  <a:srgbClr val="FFFF00"/>
                </a:solidFill>
              </a:rPr>
              <a:t>                </a:t>
            </a:r>
            <a:r>
              <a:rPr lang="zh-CN" altLang="en-US" sz="1600" dirty="0" smtClean="0">
                <a:solidFill>
                  <a:srgbClr val="FFFF00"/>
                </a:solidFill>
              </a:rPr>
              <a:t>表 </a:t>
            </a:r>
            <a:r>
              <a:rPr lang="zh-CN" altLang="en-US" sz="1600" dirty="0">
                <a:solidFill>
                  <a:srgbClr val="FFFF00"/>
                </a:solidFill>
              </a:rPr>
              <a:t>11-2 Asynctask 的常用方法</a:t>
            </a:r>
          </a:p>
          <a:p>
            <a:pPr marL="0" indent="0">
              <a:buNone/>
            </a:pPr>
            <a:endParaRPr lang="zh-CN" altLang="en-US" sz="24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FFFF00"/>
              </a:solidFill>
            </a:endParaRP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1409455285"/>
              </p:ext>
            </p:extLst>
          </p:nvPr>
        </p:nvGraphicFramePr>
        <p:xfrm>
          <a:off x="740410" y="2204864"/>
          <a:ext cx="766318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4225"/>
                <a:gridCol w="3068955"/>
              </a:tblGrid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AsyncTask execute(Params... params)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开启任务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boolean cancel(boolean mayInterruptIfRunning)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取消任务的执行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AsyncTask.Status getStatus()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获取任务的当前状态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boolean isCancelled()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如果任务正常后取消任务返回 true，否则为 false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67744" y="1052736"/>
            <a:ext cx="3960440" cy="576064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95250" algn="l"/>
                <a:tab pos="1255395" algn="l"/>
                <a:tab pos="2155825" algn="l"/>
              </a:tabLst>
            </a:pPr>
            <a:r>
              <a:rPr lang="zh-CN" altLang="zh-CN" sz="2400" dirty="0">
                <a:solidFill>
                  <a:srgbClr val="92D050"/>
                </a:solidFill>
              </a:rPr>
              <a:t> </a:t>
            </a:r>
            <a:r>
              <a:rPr lang="en-US" altLang="zh-CN" sz="2400" b="1" dirty="0">
                <a:solidFill>
                  <a:srgbClr val="92D050"/>
                </a:solidFill>
                <a:latin typeface="+mn-ea"/>
              </a:rPr>
              <a:t>HTTP</a:t>
            </a:r>
            <a:r>
              <a:rPr lang="zh-CN" altLang="zh-CN" sz="2400" b="1" dirty="0">
                <a:solidFill>
                  <a:srgbClr val="92D050"/>
                </a:solidFill>
                <a:latin typeface="+mn-ea"/>
              </a:rPr>
              <a:t>协议</a:t>
            </a:r>
          </a:p>
        </p:txBody>
      </p:sp>
      <p:sp>
        <p:nvSpPr>
          <p:cNvPr id="11" name="矩形 10"/>
          <p:cNvSpPr/>
          <p:nvPr/>
        </p:nvSpPr>
        <p:spPr>
          <a:xfrm>
            <a:off x="2339752" y="1700808"/>
            <a:ext cx="3744416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Handle</a:t>
            </a:r>
            <a:r>
              <a:rPr lang="zh-CN" altLang="zh-CN" sz="2400" b="1" dirty="0">
                <a:solidFill>
                  <a:schemeClr val="accent2"/>
                </a:solidFill>
              </a:rPr>
              <a:t>消息机制原理</a:t>
            </a:r>
          </a:p>
        </p:txBody>
      </p:sp>
      <p:sp>
        <p:nvSpPr>
          <p:cNvPr id="14" name="矩形 13"/>
          <p:cNvSpPr/>
          <p:nvPr/>
        </p:nvSpPr>
        <p:spPr>
          <a:xfrm>
            <a:off x="2195736" y="2348880"/>
            <a:ext cx="4752528" cy="631389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zh-CN" sz="2400" dirty="0">
                <a:latin typeface="+mn-ea"/>
              </a:rPr>
              <a:t> </a:t>
            </a:r>
            <a:r>
              <a:rPr lang="en-US" altLang="zh-CN" sz="2800" b="1" dirty="0" err="1">
                <a:solidFill>
                  <a:srgbClr val="00B0F0"/>
                </a:solidFill>
                <a:latin typeface="+mn-ea"/>
              </a:rPr>
              <a:t>Asynctask</a:t>
            </a:r>
            <a:endParaRPr lang="zh-CN" altLang="en-US" sz="2800" b="1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39752" y="3284984"/>
            <a:ext cx="3600400" cy="570273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srgbClr val="92D050"/>
                </a:solidFill>
              </a:rPr>
              <a:t>网络状态</a:t>
            </a:r>
          </a:p>
          <a:p>
            <a:r>
              <a:rPr lang="en-US" altLang="zh-CN" sz="2400" b="1" dirty="0" smtClean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zh-CN" sz="2400" b="1" dirty="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86208" y="3717032"/>
            <a:ext cx="4646032" cy="72008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4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 err="1" smtClean="0">
                <a:solidFill>
                  <a:srgbClr val="FFC000"/>
                </a:solidFill>
                <a:latin typeface="+mj-ea"/>
                <a:ea typeface="+mj-ea"/>
              </a:rPr>
              <a:t>Http</a:t>
            </a:r>
            <a:r>
              <a:rPr lang="en-US" altLang="zh-CN" sz="2800" b="1" dirty="0" err="1" smtClean="0">
                <a:solidFill>
                  <a:srgbClr val="FFC000"/>
                </a:solidFill>
                <a:latin typeface="+mj-ea"/>
                <a:ea typeface="+mj-ea"/>
              </a:rPr>
              <a:t>URLC</a:t>
            </a:r>
            <a:r>
              <a:rPr lang="en-US" altLang="zh-CN" sz="2400" b="1" dirty="0" err="1" smtClean="0">
                <a:solidFill>
                  <a:srgbClr val="FFC000"/>
                </a:solidFill>
                <a:latin typeface="+mj-ea"/>
                <a:ea typeface="+mj-ea"/>
              </a:rPr>
              <a:t>onnection</a:t>
            </a:r>
            <a:r>
              <a:rPr lang="zh-CN" altLang="zh-CN" sz="2400" b="1" dirty="0">
                <a:solidFill>
                  <a:srgbClr val="FFC000"/>
                </a:solidFill>
                <a:latin typeface="+mj-ea"/>
                <a:ea typeface="+mj-ea"/>
              </a:rPr>
              <a:t>访问网络</a:t>
            </a:r>
          </a:p>
        </p:txBody>
      </p:sp>
      <p:sp>
        <p:nvSpPr>
          <p:cNvPr id="23" name="矩形 22"/>
          <p:cNvSpPr/>
          <p:nvPr/>
        </p:nvSpPr>
        <p:spPr>
          <a:xfrm>
            <a:off x="2358408" y="4509120"/>
            <a:ext cx="4590865" cy="639958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srgbClr val="FFFF00"/>
                </a:solidFill>
                <a:latin typeface="+mn-ea"/>
              </a:rPr>
              <a:t>数据提交方式</a:t>
            </a:r>
          </a:p>
        </p:txBody>
      </p:sp>
      <p:sp>
        <p:nvSpPr>
          <p:cNvPr id="26" name="矩形 25"/>
          <p:cNvSpPr/>
          <p:nvPr/>
        </p:nvSpPr>
        <p:spPr>
          <a:xfrm>
            <a:off x="2339752" y="5157192"/>
            <a:ext cx="3798777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00B0F0"/>
                </a:solidFill>
                <a:latin typeface="+mn-ea"/>
              </a:rPr>
              <a:t>JSON</a:t>
            </a:r>
            <a:r>
              <a:rPr lang="zh-CN" altLang="zh-CN" sz="2400" b="1" dirty="0">
                <a:solidFill>
                  <a:srgbClr val="00B0F0"/>
                </a:solidFill>
                <a:latin typeface="+mn-ea"/>
              </a:rPr>
              <a:t>解析</a:t>
            </a:r>
          </a:p>
        </p:txBody>
      </p:sp>
      <p:sp>
        <p:nvSpPr>
          <p:cNvPr id="31" name="矩形 30"/>
          <p:cNvSpPr/>
          <p:nvPr/>
        </p:nvSpPr>
        <p:spPr>
          <a:xfrm>
            <a:off x="2339752" y="5949280"/>
            <a:ext cx="3798777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srgbClr val="FFC000"/>
                </a:solidFill>
                <a:latin typeface="+mn-ea"/>
              </a:rPr>
              <a:t>本章小结</a:t>
            </a:r>
          </a:p>
        </p:txBody>
      </p:sp>
      <p:sp>
        <p:nvSpPr>
          <p:cNvPr id="32" name="文本框 32"/>
          <p:cNvSpPr txBox="1">
            <a:spLocks noChangeArrowheads="1"/>
          </p:cNvSpPr>
          <p:nvPr/>
        </p:nvSpPr>
        <p:spPr bwMode="auto">
          <a:xfrm>
            <a:off x="1306001" y="432664"/>
            <a:ext cx="3668713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5576" y="198311"/>
            <a:ext cx="179917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600" y="474889"/>
            <a:ext cx="250045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57" y="980728"/>
            <a:ext cx="733425" cy="6572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82" y="1682956"/>
            <a:ext cx="714375" cy="67627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57" y="3087412"/>
            <a:ext cx="733425" cy="65722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494" y="4510918"/>
            <a:ext cx="666750" cy="63817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04234"/>
            <a:ext cx="752475" cy="6381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82" y="3789640"/>
            <a:ext cx="714375" cy="67627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194096"/>
            <a:ext cx="752475" cy="6381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82" y="5877272"/>
            <a:ext cx="714375" cy="6762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64896" cy="122413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712968" cy="4448810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zh-CN" dirty="0">
                <a:solidFill>
                  <a:srgbClr val="92D050"/>
                </a:solidFill>
                <a:sym typeface="+mn-ea"/>
              </a:rPr>
              <a:t>【例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11.2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】通过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Asynctask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求用户输入一个数内的所包含的合数，并把这些合数显示在用户界面上。</a:t>
            </a:r>
            <a:br>
              <a:rPr lang="zh-CN" altLang="zh-CN" dirty="0">
                <a:solidFill>
                  <a:srgbClr val="92D050"/>
                </a:solidFill>
                <a:sym typeface="+mn-ea"/>
              </a:rPr>
            </a:br>
            <a:r>
              <a:rPr lang="zh-CN" altLang="zh-CN" dirty="0">
                <a:solidFill>
                  <a:srgbClr val="92D050"/>
                </a:solidFill>
                <a:sym typeface="+mn-ea"/>
              </a:rPr>
              <a:t>【说明】本例主要使用 Asynctask 类的四个方法，onPreExecute()方法控制按钮的可用状态，</a:t>
            </a:r>
            <a:br>
              <a:rPr lang="zh-CN" altLang="zh-CN" dirty="0">
                <a:solidFill>
                  <a:srgbClr val="92D050"/>
                </a:solidFill>
                <a:sym typeface="+mn-ea"/>
              </a:rPr>
            </a:br>
            <a:r>
              <a:rPr lang="zh-CN" altLang="zh-CN" dirty="0">
                <a:solidFill>
                  <a:srgbClr val="92D050"/>
                </a:solidFill>
                <a:sym typeface="+mn-ea"/>
              </a:rPr>
              <a:t>onPostExecute(Result) 方 法 输 出 最 终结 果 ， doInBackground(Params…) 与 onProgressUpdate</a:t>
            </a:r>
            <a:br>
              <a:rPr lang="zh-CN" altLang="zh-CN" dirty="0">
                <a:solidFill>
                  <a:srgbClr val="92D050"/>
                </a:solidFill>
                <a:sym typeface="+mn-ea"/>
              </a:rPr>
            </a:br>
            <a:r>
              <a:rPr lang="zh-CN" altLang="zh-CN" dirty="0">
                <a:solidFill>
                  <a:srgbClr val="92D050"/>
                </a:solidFill>
                <a:sym typeface="+mn-ea"/>
              </a:rPr>
              <a:t>(Progress…) 实时处理得到的合数并显示在用户界面上。</a:t>
            </a:r>
            <a:r>
              <a:rPr lang="zh-CN" altLang="zh-CN" dirty="0">
                <a:sym typeface="+mn-ea"/>
              </a:rPr>
              <a:t/>
            </a:r>
            <a:br>
              <a:rPr lang="zh-CN" altLang="zh-CN" dirty="0">
                <a:sym typeface="+mn-ea"/>
              </a:rPr>
            </a:b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5536" y="0"/>
            <a:ext cx="2949178" cy="1380494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Asynctask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395536" y="1268760"/>
            <a:ext cx="2949178" cy="3811588"/>
          </a:xfrm>
        </p:spPr>
        <p:txBody>
          <a:bodyPr/>
          <a:lstStyle/>
          <a:p>
            <a:pPr algn="just"/>
            <a:r>
              <a:rPr lang="zh-CN" altLang="en-US" sz="2000" dirty="0">
                <a:solidFill>
                  <a:srgbClr val="FFFF00"/>
                </a:solidFill>
                <a:sym typeface="+mn-ea"/>
              </a:rPr>
              <a:t>【运行结果】在 Eclipse 中启动 Android 模拟器，接着运行 Asynctask_test 项目，显示效果如图 11-6 所示，输入 100，点击“开始计算”按钮后的效果如图 11-7 所示。</a:t>
            </a:r>
            <a:endParaRPr lang="zh-CN" altLang="en-US" sz="2000" dirty="0">
              <a:solidFill>
                <a:srgbClr val="FFFF00"/>
              </a:solidFill>
            </a:endParaRPr>
          </a:p>
          <a:p>
            <a:endParaRPr lang="zh-CN" altLang="en-US" sz="2000" dirty="0"/>
          </a:p>
        </p:txBody>
      </p:sp>
      <p:pic>
        <p:nvPicPr>
          <p:cNvPr id="6" name="内容占位符 4"/>
          <p:cNvPicPr>
            <a:picLocks noGr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235" y="1412558"/>
            <a:ext cx="3384000" cy="460851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670" y="2564904"/>
            <a:ext cx="3384550" cy="37222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44235" y="6021070"/>
            <a:ext cx="1800339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  <a:sym typeface="+mn-ea"/>
              </a:rPr>
              <a:t>图 11-</a:t>
            </a:r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6运行效果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13678" y="6375077"/>
            <a:ext cx="2934786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  <a:sym typeface="+mn-ea"/>
              </a:rPr>
              <a:t>图 11-</a:t>
            </a:r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7“开始计算”效果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84688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四、</a:t>
            </a:r>
            <a:r>
              <a:rPr lang="zh-CN" altLang="zh-CN" sz="3200" dirty="0">
                <a:solidFill>
                  <a:srgbClr val="FFC000"/>
                </a:solidFill>
              </a:rPr>
              <a:t>网络状态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268760"/>
            <a:ext cx="7848872" cy="465475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现在大量的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应用程序需要在网络上获取数据，但是在获取网络数据之前，先要对数据状态进行判断，这样可以提升用户</a:t>
            </a:r>
            <a:r>
              <a:rPr lang="zh-CN" altLang="zh-CN" dirty="0" smtClean="0">
                <a:solidFill>
                  <a:srgbClr val="00B050"/>
                </a:solidFill>
              </a:rPr>
              <a:t>体验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>
                <a:solidFill>
                  <a:srgbClr val="00B050"/>
                </a:solidFill>
              </a:rPr>
              <a:t>网络</a:t>
            </a:r>
            <a:r>
              <a:rPr lang="zh-CN" altLang="zh-CN" dirty="0">
                <a:solidFill>
                  <a:srgbClr val="00B050"/>
                </a:solidFill>
              </a:rPr>
              <a:t>使用的场景：</a:t>
            </a:r>
          </a:p>
          <a:p>
            <a:pPr lvl="0">
              <a:lnSpc>
                <a:spcPct val="150000"/>
              </a:lnSpc>
            </a:pPr>
            <a:r>
              <a:rPr lang="zh-CN" altLang="zh-CN" dirty="0">
                <a:solidFill>
                  <a:srgbClr val="00B050"/>
                </a:solidFill>
              </a:rPr>
              <a:t>用户界面上需要表述当前网络状态；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应用程序后台要根据不同的网络状态来处理数据；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应用程序后台要根据网络情况来开启相关服务。</a:t>
            </a:r>
          </a:p>
          <a:p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四、</a:t>
            </a:r>
            <a:r>
              <a:rPr lang="zh-CN" altLang="zh-CN" dirty="0">
                <a:solidFill>
                  <a:srgbClr val="FFC000"/>
                </a:solidFill>
                <a:sym typeface="+mn-ea"/>
              </a:rPr>
              <a:t>网络状态</a:t>
            </a:r>
            <a:r>
              <a:rPr lang="en-US" altLang="zh-CN" dirty="0" smtClean="0">
                <a:sym typeface="+mn-ea"/>
              </a:rPr>
              <a:t/>
            </a:r>
            <a:br>
              <a:rPr lang="en-US" altLang="zh-CN" dirty="0" smtClean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253172"/>
            <a:ext cx="8146231" cy="4351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获取网络服务的步骤：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（1）获得系统服务。ConnectivityManager 负责管理所有的连接服务。使用 getSystemService()获得系统服务，系统服务包括 3G/4G、WiFi、蓝牙服务。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（2）获得网络服务。通过 ConnectivityManager 的 getActiveNetworkInfo()方法获得 </a:t>
            </a:r>
            <a:r>
              <a:rPr lang="zh-CN" altLang="en-US" dirty="0" smtClean="0">
                <a:solidFill>
                  <a:srgbClr val="FFFF00"/>
                </a:solidFill>
              </a:rPr>
              <a:t>NetworkInfo类</a:t>
            </a:r>
            <a:r>
              <a:rPr lang="zh-CN" altLang="en-US" dirty="0">
                <a:solidFill>
                  <a:srgbClr val="FFFF00"/>
                </a:solidFill>
              </a:rPr>
              <a:t>，此类即可用来检测网络的状态与类型。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64896" cy="1224136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四、</a:t>
            </a:r>
            <a:r>
              <a:rPr lang="zh-CN" altLang="zh-CN" dirty="0">
                <a:solidFill>
                  <a:srgbClr val="FFC000"/>
                </a:solidFill>
                <a:sym typeface="+mn-ea"/>
              </a:rPr>
              <a:t>网络状态</a:t>
            </a:r>
            <a:endParaRPr lang="zh-CN" altLang="zh-CN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92D050"/>
                </a:solidFill>
                <a:sym typeface="+mn-ea"/>
              </a:rPr>
              <a:t>【例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11.3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】判断当前手机的网络连接状态与类型。</a:t>
            </a:r>
            <a:br>
              <a:rPr lang="zh-CN" altLang="zh-CN" dirty="0">
                <a:solidFill>
                  <a:srgbClr val="92D050"/>
                </a:solidFill>
                <a:sym typeface="+mn-ea"/>
              </a:rPr>
            </a:br>
            <a:r>
              <a:rPr lang="zh-CN" altLang="zh-CN" dirty="0">
                <a:solidFill>
                  <a:srgbClr val="92D050"/>
                </a:solidFill>
                <a:sym typeface="+mn-ea"/>
              </a:rPr>
              <a:t>【说明】本例通过使用</a:t>
            </a: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ConnectivityManager</a:t>
            </a:r>
            <a:r>
              <a:rPr lang="en-US" altLang="zh-CN" dirty="0" smtClean="0">
                <a:solidFill>
                  <a:srgbClr val="92D050"/>
                </a:solidFill>
                <a:sym typeface="+mn-ea"/>
              </a:rPr>
              <a:t>.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 </a:t>
            </a: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getA</a:t>
            </a:r>
            <a:r>
              <a:rPr lang="en-US" altLang="zh-CN" dirty="0" smtClean="0">
                <a:solidFill>
                  <a:srgbClr val="92D050"/>
                </a:solidFill>
                <a:sym typeface="+mn-ea"/>
              </a:rPr>
              <a:t>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ctiveNetworkInfo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()方法获得 NetworkInfo 类，然后检测网络连接状态与类型。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四、</a:t>
            </a:r>
            <a:r>
              <a:rPr lang="zh-CN" altLang="zh-CN" dirty="0">
                <a:solidFill>
                  <a:srgbClr val="FFC000"/>
                </a:solidFill>
                <a:sym typeface="+mn-ea"/>
              </a:rPr>
              <a:t>网络状态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33170"/>
            <a:ext cx="7886700" cy="4944110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【运行结果】在 Eclipse 中启动 Android 模拟器，接着运行 NetworkConnectivity_test 项目，移动网络打开时的显示效果如图 11-8 所示，WiFi 打开时的显示效果如图 11-9 所示。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8" name="内容占位符 7"/>
          <p:cNvPicPr>
            <a:picLocks noGr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2894965"/>
            <a:ext cx="3024505" cy="32823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45" y="2894965"/>
            <a:ext cx="3312160" cy="3272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6374" y="6309360"/>
            <a:ext cx="2256155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11-8</a:t>
            </a:r>
            <a:r>
              <a:rPr lang="zh-CN" altLang="en-US" dirty="0" smtClean="0">
                <a:solidFill>
                  <a:srgbClr val="FFFF00"/>
                </a:solidFill>
              </a:rPr>
              <a:t>移动网络效果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6096" y="6299807"/>
            <a:ext cx="2303859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  <a:sym typeface="+mn-ea"/>
              </a:rPr>
              <a:t>图 11-</a:t>
            </a:r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9 </a:t>
            </a:r>
            <a:r>
              <a:rPr lang="en-US" altLang="zh-CN" dirty="0" smtClean="0">
                <a:solidFill>
                  <a:srgbClr val="FFFF00"/>
                </a:solidFill>
                <a:sym typeface="+mn-ea"/>
              </a:rPr>
              <a:t>WIFI</a:t>
            </a:r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打开效果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五、</a:t>
            </a:r>
            <a:r>
              <a:rPr lang="en-US" altLang="zh-CN" sz="3200" b="1" dirty="0" err="1" smtClean="0">
                <a:solidFill>
                  <a:srgbClr val="FFC000"/>
                </a:solidFill>
              </a:rPr>
              <a:t>HttpURLConnection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访问</a:t>
            </a:r>
            <a:r>
              <a:rPr lang="zh-CN" altLang="zh-CN" sz="3200" b="1" dirty="0">
                <a:solidFill>
                  <a:srgbClr val="FFC000"/>
                </a:solidFill>
              </a:rPr>
              <a:t>网络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942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在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开发应用中，大量应用程序需要与服务器进行数据交互，此时就可以使用</a:t>
            </a:r>
            <a:r>
              <a:rPr lang="en-US" altLang="zh-CN" dirty="0" err="1">
                <a:solidFill>
                  <a:srgbClr val="00B050"/>
                </a:solidFill>
              </a:rPr>
              <a:t>HttpURLConnection</a:t>
            </a:r>
            <a:r>
              <a:rPr lang="zh-CN" altLang="zh-CN" dirty="0">
                <a:solidFill>
                  <a:srgbClr val="00B050"/>
                </a:solidFill>
              </a:rPr>
              <a:t>对象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B050"/>
                </a:solidFill>
              </a:rPr>
              <a:t>HttpURLConnection</a:t>
            </a:r>
            <a:r>
              <a:rPr lang="zh-CN" altLang="zh-CN" dirty="0">
                <a:solidFill>
                  <a:srgbClr val="00B050"/>
                </a:solidFill>
              </a:rPr>
              <a:t>的通信基本流程：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1. </a:t>
            </a:r>
            <a:r>
              <a:rPr lang="zh-CN" altLang="zh-CN" dirty="0">
                <a:solidFill>
                  <a:srgbClr val="00B050"/>
                </a:solidFill>
              </a:rPr>
              <a:t>创建</a:t>
            </a:r>
            <a:r>
              <a:rPr lang="en-US" altLang="zh-CN" dirty="0">
                <a:solidFill>
                  <a:srgbClr val="00B050"/>
                </a:solidFill>
              </a:rPr>
              <a:t>URL</a:t>
            </a:r>
            <a:r>
              <a:rPr lang="zh-CN" altLang="zh-CN" dirty="0">
                <a:solidFill>
                  <a:srgbClr val="00B050"/>
                </a:solidFill>
              </a:rPr>
              <a:t>；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2. </a:t>
            </a:r>
            <a:r>
              <a:rPr lang="zh-CN" altLang="zh-CN" dirty="0">
                <a:solidFill>
                  <a:srgbClr val="00B050"/>
                </a:solidFill>
              </a:rPr>
              <a:t>创建</a:t>
            </a:r>
            <a:r>
              <a:rPr lang="en-US" altLang="zh-CN" dirty="0" err="1">
                <a:solidFill>
                  <a:srgbClr val="00B050"/>
                </a:solidFill>
              </a:rPr>
              <a:t>HttpURLConnection</a:t>
            </a:r>
            <a:r>
              <a:rPr lang="zh-CN" altLang="zh-CN" dirty="0">
                <a:solidFill>
                  <a:srgbClr val="00B050"/>
                </a:solidFill>
              </a:rPr>
              <a:t>；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3. </a:t>
            </a:r>
            <a:r>
              <a:rPr lang="zh-CN" altLang="zh-CN" dirty="0">
                <a:solidFill>
                  <a:srgbClr val="00B050"/>
                </a:solidFill>
              </a:rPr>
              <a:t>设置</a:t>
            </a:r>
            <a:r>
              <a:rPr lang="en-US" altLang="zh-CN" dirty="0" err="1">
                <a:solidFill>
                  <a:srgbClr val="00B050"/>
                </a:solidFill>
              </a:rPr>
              <a:t>HttpURLConnection</a:t>
            </a:r>
            <a:r>
              <a:rPr lang="zh-CN" altLang="zh-CN" dirty="0">
                <a:solidFill>
                  <a:srgbClr val="00B050"/>
                </a:solidFill>
              </a:rPr>
              <a:t>请求参数；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4. </a:t>
            </a:r>
            <a:r>
              <a:rPr lang="en-US" altLang="zh-CN" dirty="0" err="1">
                <a:solidFill>
                  <a:srgbClr val="00B050"/>
                </a:solidFill>
              </a:rPr>
              <a:t>URLConnection</a:t>
            </a:r>
            <a:r>
              <a:rPr lang="zh-CN" altLang="zh-CN" dirty="0">
                <a:solidFill>
                  <a:srgbClr val="00B050"/>
                </a:solidFill>
              </a:rPr>
              <a:t>建立连接；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5. </a:t>
            </a:r>
            <a:r>
              <a:rPr lang="en-US" altLang="zh-CN" dirty="0" err="1">
                <a:solidFill>
                  <a:srgbClr val="00B050"/>
                </a:solidFill>
              </a:rPr>
              <a:t>HttpURLConnection</a:t>
            </a:r>
            <a:r>
              <a:rPr lang="zh-CN" altLang="zh-CN" dirty="0">
                <a:solidFill>
                  <a:srgbClr val="00B050"/>
                </a:solidFill>
              </a:rPr>
              <a:t>发送请求；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6. </a:t>
            </a:r>
            <a:r>
              <a:rPr lang="en-US" altLang="zh-CN" dirty="0" err="1">
                <a:solidFill>
                  <a:srgbClr val="00B050"/>
                </a:solidFill>
              </a:rPr>
              <a:t>HttpURLConneciton</a:t>
            </a:r>
            <a:r>
              <a:rPr lang="zh-CN" altLang="zh-CN" dirty="0">
                <a:solidFill>
                  <a:srgbClr val="00B050"/>
                </a:solidFill>
              </a:rPr>
              <a:t>获取响应。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64896" cy="1224136"/>
          </a:xfrm>
        </p:spPr>
        <p:txBody>
          <a:bodyPr/>
          <a:lstStyle/>
          <a:p>
            <a:r>
              <a:rPr lang="zh-CN" altLang="zh-CN" sz="2800" dirty="0">
                <a:solidFill>
                  <a:srgbClr val="FFC000"/>
                </a:solidFill>
              </a:rPr>
              <a:t>【例</a:t>
            </a:r>
            <a:r>
              <a:rPr lang="en-US" altLang="zh-CN" sz="2800" dirty="0">
                <a:solidFill>
                  <a:srgbClr val="FFC000"/>
                </a:solidFill>
              </a:rPr>
              <a:t>11.4</a:t>
            </a:r>
            <a:r>
              <a:rPr lang="zh-CN" altLang="zh-CN" sz="2800" dirty="0">
                <a:solidFill>
                  <a:srgbClr val="FFC000"/>
                </a:solidFill>
              </a:rPr>
              <a:t>】从网络获取一个图片并显示在</a:t>
            </a:r>
            <a:r>
              <a:rPr lang="en-US" altLang="zh-CN" sz="2800" dirty="0">
                <a:solidFill>
                  <a:srgbClr val="FFC000"/>
                </a:solidFill>
              </a:rPr>
              <a:t>Android</a:t>
            </a:r>
            <a:r>
              <a:rPr lang="zh-CN" altLang="zh-CN" sz="2800" dirty="0">
                <a:solidFill>
                  <a:srgbClr val="FFC000"/>
                </a:solidFill>
              </a:rPr>
              <a:t>应用程序界面上。</a:t>
            </a:r>
            <a:br>
              <a:rPr lang="zh-CN" altLang="zh-CN" sz="2800" dirty="0">
                <a:solidFill>
                  <a:srgbClr val="FFC000"/>
                </a:solidFill>
              </a:rPr>
            </a:br>
            <a:r>
              <a:rPr lang="zh-CN" altLang="zh-CN" sz="2800" dirty="0">
                <a:solidFill>
                  <a:srgbClr val="FFC000"/>
                </a:solidFill>
              </a:rPr>
              <a:t>【说明】访问网络资源使用 HttpURLConnection 对象来进行通信。结果如下图所</a:t>
            </a:r>
            <a:r>
              <a:rPr lang="zh-CN" altLang="zh-CN" sz="2800" dirty="0" smtClean="0">
                <a:solidFill>
                  <a:srgbClr val="FFC000"/>
                </a:solidFill>
              </a:rPr>
              <a:t>示</a:t>
            </a:r>
            <a:r>
              <a:rPr lang="zh-CN" altLang="en-US" sz="2800" dirty="0" smtClean="0">
                <a:solidFill>
                  <a:srgbClr val="FFC000"/>
                </a:solidFill>
              </a:rPr>
              <a:t>：</a:t>
            </a:r>
            <a:endParaRPr lang="zh-CN" altLang="zh-CN" sz="2800" dirty="0">
              <a:solidFill>
                <a:srgbClr val="FFC000"/>
              </a:solidFill>
            </a:endParaRPr>
          </a:p>
        </p:txBody>
      </p:sp>
      <p:pic>
        <p:nvPicPr>
          <p:cNvPr id="10" name="内容占位符 9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011562"/>
            <a:ext cx="2664000" cy="4176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71" y="2011700"/>
            <a:ext cx="2664296" cy="41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259" y="6299807"/>
            <a:ext cx="288032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11-10</a:t>
            </a:r>
            <a:r>
              <a:rPr lang="zh-CN" altLang="en-US" dirty="0" smtClean="0">
                <a:solidFill>
                  <a:srgbClr val="FFFF00"/>
                </a:solidFill>
              </a:rPr>
              <a:t>运行时项目效果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1" y="6309360"/>
            <a:ext cx="2736304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11-11 </a:t>
            </a:r>
            <a:r>
              <a:rPr lang="zh-CN" altLang="en-US" dirty="0" smtClean="0">
                <a:solidFill>
                  <a:srgbClr val="FFFF00"/>
                </a:solidFill>
              </a:rPr>
              <a:t>“提交”后效果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六、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数据提交方式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92D050"/>
                </a:solidFill>
                <a:sym typeface="+mn-ea"/>
              </a:rPr>
              <a:t>HTTP/1.1 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协议规定的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 HTTP 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请求方法有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 OPTIONS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GET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HEAD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POST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PUT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DELETE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、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TRACE</a:t>
            </a: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、这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八种</a:t>
            </a:r>
            <a:r>
              <a:rPr lang="zh-CN" altLang="zh-CN" dirty="0" smtClean="0">
                <a:solidFill>
                  <a:srgbClr val="92D050"/>
                </a:solidFill>
                <a:sym typeface="+mn-ea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六、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数据提交方式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B050"/>
                </a:solidFill>
                <a:sym typeface="+mn-ea"/>
              </a:rPr>
              <a:t>1. POST</a:t>
            </a:r>
            <a:r>
              <a:rPr lang="zh-CN" altLang="zh-CN" b="1" dirty="0">
                <a:solidFill>
                  <a:srgbClr val="00B050"/>
                </a:solidFill>
                <a:sym typeface="+mn-ea"/>
              </a:rPr>
              <a:t>与</a:t>
            </a:r>
            <a:r>
              <a:rPr lang="en-US" altLang="zh-CN" b="1" dirty="0">
                <a:solidFill>
                  <a:srgbClr val="00B050"/>
                </a:solidFill>
                <a:sym typeface="+mn-ea"/>
              </a:rPr>
              <a:t>GET</a:t>
            </a:r>
            <a:r>
              <a:rPr lang="zh-CN" altLang="zh-CN" b="1" dirty="0">
                <a:solidFill>
                  <a:srgbClr val="00B050"/>
                </a:solidFill>
                <a:sym typeface="+mn-ea"/>
              </a:rPr>
              <a:t>两种请求方式的区别</a:t>
            </a:r>
            <a:endParaRPr lang="zh-CN" altLang="zh-CN" b="1" dirty="0">
              <a:solidFill>
                <a:srgbClr val="00B050"/>
              </a:solidFill>
            </a:endParaRPr>
          </a:p>
          <a:p>
            <a:pPr algn="just">
              <a:buFont typeface="Wingdings" panose="05000000000000000000" charset="0"/>
              <a:buChar char=""/>
            </a:pPr>
            <a:r>
              <a:rPr lang="zh-CN" altLang="zh-CN" dirty="0">
                <a:solidFill>
                  <a:srgbClr val="00B050"/>
                </a:solidFill>
                <a:sym typeface="+mn-ea"/>
              </a:rPr>
              <a:t>GET 方式是以实体方式得到由请求 URL 所指向的资源信息，它向服务器提交的参数紧跟在 URL 后面。使用 GET 方式访问网络时 URL 的长度是有限制的， 一般情况下请求 URL 的长度不超过 1KB。</a:t>
            </a:r>
            <a:endParaRPr lang="zh-CN" altLang="zh-CN" dirty="0">
              <a:solidFill>
                <a:srgbClr val="00B050"/>
              </a:solidFill>
            </a:endParaRPr>
          </a:p>
          <a:p>
            <a:pPr algn="just">
              <a:buFont typeface="Wingdings" panose="05000000000000000000" charset="0"/>
              <a:buChar char=""/>
            </a:pPr>
            <a:r>
              <a:rPr lang="zh-CN" altLang="zh-CN" dirty="0">
                <a:solidFill>
                  <a:srgbClr val="00B050"/>
                </a:solidFill>
                <a:sym typeface="+mn-ea"/>
              </a:rPr>
              <a:t>POST 方式是向服务器发送请求，然后接收附在请求后的数据。它向服务器提交数据是以流的方式直接写给服务器的，这种方式对 URL 的长度没有限制。</a:t>
            </a:r>
            <a:endParaRPr lang="zh-CN" altLang="zh-CN" dirty="0">
              <a:solidFill>
                <a:srgbClr val="00B05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一、</a:t>
            </a:r>
            <a:r>
              <a:rPr lang="en-US" altLang="zh-CN" sz="3200" b="1" dirty="0">
                <a:solidFill>
                  <a:srgbClr val="FFC000"/>
                </a:solidFill>
              </a:rPr>
              <a:t>HTTP</a:t>
            </a:r>
            <a:r>
              <a:rPr lang="zh-CN" altLang="zh-CN" sz="3200" b="1" dirty="0">
                <a:solidFill>
                  <a:srgbClr val="FFC000"/>
                </a:solidFill>
              </a:rPr>
              <a:t>协议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WWW</a:t>
            </a:r>
            <a:r>
              <a:rPr lang="zh-CN" altLang="zh-CN" dirty="0">
                <a:solidFill>
                  <a:srgbClr val="00B050"/>
                </a:solidFill>
              </a:rPr>
              <a:t>是以</a:t>
            </a:r>
            <a:r>
              <a:rPr lang="en-US" altLang="zh-CN" dirty="0">
                <a:solidFill>
                  <a:srgbClr val="00B050"/>
                </a:solidFill>
              </a:rPr>
              <a:t>Internet</a:t>
            </a:r>
            <a:r>
              <a:rPr lang="zh-CN" altLang="zh-CN" dirty="0">
                <a:solidFill>
                  <a:srgbClr val="00B050"/>
                </a:solidFill>
              </a:rPr>
              <a:t>作为传输媒介的一个应用系统，</a:t>
            </a:r>
            <a:r>
              <a:rPr lang="en-US" altLang="zh-CN" dirty="0">
                <a:solidFill>
                  <a:srgbClr val="00B050"/>
                </a:solidFill>
              </a:rPr>
              <a:t>WWW</a:t>
            </a:r>
            <a:r>
              <a:rPr lang="zh-CN" altLang="zh-CN" dirty="0">
                <a:solidFill>
                  <a:srgbClr val="00B050"/>
                </a:solidFill>
              </a:rPr>
              <a:t>网上基本的传输单位是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zh-CN" dirty="0">
                <a:solidFill>
                  <a:srgbClr val="00B050"/>
                </a:solidFill>
              </a:rPr>
              <a:t>网页。</a:t>
            </a:r>
            <a:r>
              <a:rPr lang="en-US" altLang="zh-CN" dirty="0">
                <a:solidFill>
                  <a:srgbClr val="00B050"/>
                </a:solidFill>
              </a:rPr>
              <a:t>WWW</a:t>
            </a:r>
            <a:r>
              <a:rPr lang="zh-CN" altLang="zh-CN" dirty="0">
                <a:solidFill>
                  <a:srgbClr val="00B050"/>
                </a:solidFill>
              </a:rPr>
              <a:t>的工作是基于客户机</a:t>
            </a:r>
            <a:r>
              <a:rPr lang="en-US" altLang="zh-CN" dirty="0">
                <a:solidFill>
                  <a:srgbClr val="00B050"/>
                </a:solidFill>
              </a:rPr>
              <a:t>/</a:t>
            </a:r>
            <a:r>
              <a:rPr lang="zh-CN" altLang="zh-CN" dirty="0">
                <a:solidFill>
                  <a:srgbClr val="00B050"/>
                </a:solidFill>
              </a:rPr>
              <a:t>服务器计算模型，由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zh-CN" dirty="0">
                <a:solidFill>
                  <a:srgbClr val="00B050"/>
                </a:solidFill>
              </a:rPr>
              <a:t>浏览器和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zh-CN" dirty="0">
                <a:solidFill>
                  <a:srgbClr val="00B050"/>
                </a:solidFill>
              </a:rPr>
              <a:t>服务器构成，两者之间采用超文本传输协议</a:t>
            </a:r>
            <a:r>
              <a:rPr lang="en-US" altLang="zh-CN" dirty="0">
                <a:solidFill>
                  <a:srgbClr val="00B050"/>
                </a:solidFill>
              </a:rPr>
              <a:t>HTTP</a:t>
            </a:r>
            <a:r>
              <a:rPr lang="zh-CN" altLang="zh-CN" dirty="0">
                <a:solidFill>
                  <a:srgbClr val="00B050"/>
                </a:solidFill>
              </a:rPr>
              <a:t>进行通信。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HTTP</a:t>
            </a:r>
            <a:r>
              <a:rPr lang="zh-CN" altLang="zh-CN" dirty="0">
                <a:solidFill>
                  <a:srgbClr val="00B050"/>
                </a:solidFill>
              </a:rPr>
              <a:t>协议时基于</a:t>
            </a:r>
            <a:r>
              <a:rPr lang="en-US" altLang="zh-CN" dirty="0">
                <a:solidFill>
                  <a:srgbClr val="00B050"/>
                </a:solidFill>
              </a:rPr>
              <a:t>TCP/IP</a:t>
            </a:r>
            <a:r>
              <a:rPr lang="zh-CN" altLang="zh-CN" dirty="0">
                <a:solidFill>
                  <a:srgbClr val="00B050"/>
                </a:solidFill>
              </a:rPr>
              <a:t>协议之上的协议，是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zh-CN" dirty="0">
                <a:solidFill>
                  <a:srgbClr val="00B050"/>
                </a:solidFill>
              </a:rPr>
              <a:t>浏览器和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zh-CN" dirty="0">
                <a:solidFill>
                  <a:srgbClr val="00B050"/>
                </a:solidFill>
              </a:rPr>
              <a:t>服务器之间的应用层的协议，是通用的、无状态的面向对象的协议。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七、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 </a:t>
            </a:r>
            <a:r>
              <a:rPr lang="en-US" altLang="zh-CN" sz="3200" b="1" dirty="0">
                <a:solidFill>
                  <a:srgbClr val="FFC000"/>
                </a:solidFill>
              </a:rPr>
              <a:t>JSON</a:t>
            </a:r>
            <a:endParaRPr lang="zh-CN" altLang="zh-CN" sz="3200" b="1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1700" y="1253490"/>
            <a:ext cx="7702748" cy="3831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1. JSON</a:t>
            </a:r>
            <a:r>
              <a:rPr lang="zh-CN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定义</a:t>
            </a:r>
            <a:endParaRPr lang="zh-CN" altLang="zh-CN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en-US" altLang="zh-CN" dirty="0">
                <a:solidFill>
                  <a:srgbClr val="92D050"/>
                </a:solidFill>
              </a:rPr>
              <a:t>JSON(JavaScript Object Notation)</a:t>
            </a:r>
            <a:r>
              <a:rPr lang="zh-CN" altLang="zh-CN" dirty="0">
                <a:solidFill>
                  <a:srgbClr val="92D050"/>
                </a:solidFill>
              </a:rPr>
              <a:t>是</a:t>
            </a:r>
            <a:r>
              <a:rPr lang="en-US" altLang="zh-CN" dirty="0" err="1">
                <a:solidFill>
                  <a:srgbClr val="92D050"/>
                </a:solidFill>
              </a:rPr>
              <a:t>javscript</a:t>
            </a:r>
            <a:r>
              <a:rPr lang="zh-CN" altLang="zh-CN" dirty="0">
                <a:solidFill>
                  <a:srgbClr val="92D050"/>
                </a:solidFill>
              </a:rPr>
              <a:t>对象标记，是一种基于文本的、独立于语言的轻量级数据交换格式。易于阅读和编写，易于机器解析和生成。</a:t>
            </a:r>
          </a:p>
          <a:p>
            <a:endParaRPr lang="zh-CN" altLang="en-US" dirty="0">
              <a:solidFill>
                <a:schemeClr val="accent6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七、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JSON</a:t>
            </a:r>
            <a:r>
              <a:rPr lang="zh-CN" altLang="zh-CN" b="1" dirty="0">
                <a:solidFill>
                  <a:srgbClr val="FFC000"/>
                </a:solidFill>
              </a:rPr>
              <a:t/>
            </a:r>
            <a:br>
              <a:rPr lang="zh-CN" altLang="zh-CN" b="1" dirty="0">
                <a:solidFill>
                  <a:srgbClr val="FFC000"/>
                </a:solidFill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470025"/>
            <a:ext cx="7886700" cy="47072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JSON 数据的书写格式是：名称/值对。名称/值对包括字段名称（在双引号中），后面写一个冒号，然后是值，如"name":"zhangsan"。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JSON 对象在花括号中书写，对象可以包含多个名称/值对。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如：{ "name":" zhangsan", "age":"21" }。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JSON 数组在方括号中书写，数组可包含多个对象。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七、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JSON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如：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{ "employees":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[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{ "name":"zhangsan" , " age":"21" },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{ "name":"lisi" , "age" :"30" },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{"name":"wangwu" , "age" :"25" }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] }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七、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JSON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solidFill>
                  <a:schemeClr val="accent3">
                    <a:lumMod val="60000"/>
                    <a:lumOff val="40000"/>
                  </a:schemeClr>
                </a:solidFill>
                <a:sym typeface="+mn-ea"/>
              </a:rPr>
              <a:t>2. JSON</a:t>
            </a:r>
            <a:r>
              <a:rPr lang="zh-CN" altLang="zh-CN" b="1" dirty="0" smtClean="0">
                <a:solidFill>
                  <a:schemeClr val="accent3">
                    <a:lumMod val="60000"/>
                    <a:lumOff val="40000"/>
                  </a:schemeClr>
                </a:solidFill>
                <a:sym typeface="+mn-ea"/>
              </a:rPr>
              <a:t>解析</a:t>
            </a:r>
            <a:endParaRPr lang="en-US" altLang="zh-CN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indent="0" algn="just">
              <a:buNone/>
            </a:pP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JSONObject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代表了一个待解析的名称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/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值对集合，使用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JSONObject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  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jsonObject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 = new 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JSONObject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(data)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此语句获得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JSONObject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对象。如果值为基本数据类型时，然后使用相应的</a:t>
            </a:r>
            <a:r>
              <a:rPr lang="en-US" altLang="zh-CN" dirty="0" err="1">
                <a:solidFill>
                  <a:srgbClr val="92D050"/>
                </a:solidFill>
                <a:sym typeface="+mn-ea"/>
              </a:rPr>
              <a:t>getx</a:t>
            </a:r>
            <a:r>
              <a:rPr lang="en-US" altLang="zh-CN" dirty="0">
                <a:solidFill>
                  <a:srgbClr val="92D050"/>
                </a:solidFill>
                <a:sym typeface="+mn-ea"/>
              </a:rPr>
              <a:t>()</a:t>
            </a:r>
            <a:r>
              <a:rPr lang="zh-CN" altLang="zh-CN" dirty="0">
                <a:solidFill>
                  <a:srgbClr val="92D050"/>
                </a:solidFill>
                <a:sym typeface="+mn-ea"/>
              </a:rPr>
              <a:t>方法了取值。</a:t>
            </a:r>
            <a:endParaRPr lang="zh-CN" altLang="zh-CN" dirty="0">
              <a:solidFill>
                <a:srgbClr val="92D05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-387424"/>
            <a:ext cx="2948940" cy="114554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七、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JSON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>
          <a:xfrm>
            <a:off x="467544" y="973813"/>
            <a:ext cx="3111475" cy="381158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000" dirty="0">
                <a:solidFill>
                  <a:srgbClr val="FFC000"/>
                </a:solidFill>
                <a:sym typeface="+mn-ea"/>
              </a:rPr>
              <a:t>【例</a:t>
            </a:r>
            <a:r>
              <a:rPr lang="en-US" altLang="zh-CN" sz="2000" dirty="0">
                <a:solidFill>
                  <a:srgbClr val="FFC000"/>
                </a:solidFill>
                <a:sym typeface="+mn-ea"/>
              </a:rPr>
              <a:t>11.5</a:t>
            </a:r>
            <a:r>
              <a:rPr lang="zh-CN" altLang="zh-CN" sz="2000" dirty="0">
                <a:solidFill>
                  <a:srgbClr val="FFC000"/>
                </a:solidFill>
                <a:sym typeface="+mn-ea"/>
              </a:rPr>
              <a:t>】编程解析下面</a:t>
            </a:r>
            <a:r>
              <a:rPr lang="en-US" altLang="zh-CN" sz="2000" dirty="0" err="1">
                <a:solidFill>
                  <a:srgbClr val="FFC000"/>
                </a:solidFill>
                <a:sym typeface="+mn-ea"/>
              </a:rPr>
              <a:t>Json</a:t>
            </a:r>
            <a:r>
              <a:rPr lang="zh-CN" altLang="zh-CN" sz="2000" dirty="0">
                <a:solidFill>
                  <a:srgbClr val="FFC000"/>
                </a:solidFill>
                <a:sym typeface="+mn-ea"/>
              </a:rPr>
              <a:t>数据：</a:t>
            </a:r>
          </a:p>
          <a:p>
            <a:pPr marL="0" indent="0">
              <a:buNone/>
            </a:pPr>
            <a:r>
              <a:rPr lang="zh-CN" altLang="zh-CN" sz="2000" dirty="0">
                <a:solidFill>
                  <a:srgbClr val="FFC000"/>
                </a:solidFill>
                <a:sym typeface="+mn-ea"/>
              </a:rPr>
              <a:t>【说明】使用 JSONObject 封装上述 JSON 数据，然后使用相应的 getX()方法取得各个具体的值。</a:t>
            </a:r>
          </a:p>
          <a:p>
            <a:pPr marL="0" indent="0">
              <a:buNone/>
            </a:pPr>
            <a:endParaRPr lang="zh-CN" altLang="en-US" sz="2000" dirty="0"/>
          </a:p>
          <a:p>
            <a:endParaRPr lang="zh-CN" altLang="en-US" dirty="0">
              <a:solidFill>
                <a:srgbClr val="FFC000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960" y="987425"/>
            <a:ext cx="4279265" cy="417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344816" cy="1224136"/>
          </a:xfrm>
        </p:spPr>
        <p:txBody>
          <a:bodyPr/>
          <a:lstStyle/>
          <a:p>
            <a:r>
              <a:rPr altLang="zh-CN" sz="2000" dirty="0">
                <a:solidFill>
                  <a:srgbClr val="FFC000"/>
                </a:solidFill>
              </a:rPr>
              <a:t>【</a:t>
            </a:r>
            <a:r>
              <a:rPr altLang="zh-CN" sz="2000" dirty="0" err="1">
                <a:solidFill>
                  <a:srgbClr val="FFC000"/>
                </a:solidFill>
              </a:rPr>
              <a:t>运行结果】在</a:t>
            </a:r>
            <a:r>
              <a:rPr altLang="zh-CN" sz="2000" dirty="0">
                <a:solidFill>
                  <a:srgbClr val="FFC000"/>
                </a:solidFill>
              </a:rPr>
              <a:t> Eclipse </a:t>
            </a:r>
            <a:r>
              <a:rPr altLang="zh-CN" sz="2000" dirty="0" err="1">
                <a:solidFill>
                  <a:srgbClr val="FFC000"/>
                </a:solidFill>
              </a:rPr>
              <a:t>中启动</a:t>
            </a:r>
            <a:r>
              <a:rPr altLang="zh-CN" sz="2000" dirty="0">
                <a:solidFill>
                  <a:srgbClr val="FFC000"/>
                </a:solidFill>
              </a:rPr>
              <a:t> Android </a:t>
            </a:r>
            <a:r>
              <a:rPr altLang="zh-CN" sz="2000" dirty="0" err="1">
                <a:solidFill>
                  <a:srgbClr val="FFC000"/>
                </a:solidFill>
              </a:rPr>
              <a:t>模拟器，接着运行</a:t>
            </a:r>
            <a:r>
              <a:rPr altLang="zh-CN" sz="2000" dirty="0">
                <a:solidFill>
                  <a:srgbClr val="FFC000"/>
                </a:solidFill>
              </a:rPr>
              <a:t> </a:t>
            </a:r>
            <a:r>
              <a:rPr altLang="zh-CN" sz="2000" dirty="0" err="1">
                <a:solidFill>
                  <a:srgbClr val="FFC000"/>
                </a:solidFill>
              </a:rPr>
              <a:t>JSONObject_test</a:t>
            </a:r>
            <a:r>
              <a:rPr altLang="zh-CN" sz="2000" dirty="0">
                <a:solidFill>
                  <a:srgbClr val="FFC000"/>
                </a:solidFill>
              </a:rPr>
              <a:t> </a:t>
            </a:r>
            <a:r>
              <a:rPr altLang="zh-CN" sz="2000" dirty="0" err="1">
                <a:solidFill>
                  <a:srgbClr val="FFC000"/>
                </a:solidFill>
              </a:rPr>
              <a:t>项目，</a:t>
            </a:r>
            <a:r>
              <a:rPr altLang="zh-CN" sz="2000" dirty="0" err="1" smtClean="0">
                <a:solidFill>
                  <a:srgbClr val="FFC000"/>
                </a:solidFill>
              </a:rPr>
              <a:t>运行时显示效果如图</a:t>
            </a:r>
            <a:r>
              <a:rPr altLang="zh-CN" sz="2000" dirty="0" smtClean="0">
                <a:solidFill>
                  <a:srgbClr val="FFC000"/>
                </a:solidFill>
              </a:rPr>
              <a:t> </a:t>
            </a:r>
            <a:r>
              <a:rPr altLang="zh-CN" sz="2000" dirty="0">
                <a:solidFill>
                  <a:srgbClr val="FFC000"/>
                </a:solidFill>
              </a:rPr>
              <a:t>11-12 所示，点击</a:t>
            </a:r>
            <a:r>
              <a:rPr altLang="zh-CN" sz="2000" dirty="0" smtClean="0">
                <a:solidFill>
                  <a:srgbClr val="FFC000"/>
                </a:solidFill>
              </a:rPr>
              <a:t>“开始解析</a:t>
            </a:r>
            <a:r>
              <a:rPr altLang="zh-CN" sz="2000" dirty="0">
                <a:solidFill>
                  <a:srgbClr val="FFC000"/>
                </a:solidFill>
              </a:rPr>
              <a:t>”</a:t>
            </a:r>
            <a:r>
              <a:rPr altLang="zh-CN" sz="2000" dirty="0" smtClean="0">
                <a:solidFill>
                  <a:srgbClr val="FFC000"/>
                </a:solidFill>
              </a:rPr>
              <a:t>按钮的显示效果如图11-13所示</a:t>
            </a:r>
            <a:r>
              <a:rPr altLang="zh-CN" sz="2000" dirty="0">
                <a:solidFill>
                  <a:srgbClr val="FFC000"/>
                </a:solidFill>
              </a:rPr>
              <a:t>。</a:t>
            </a:r>
            <a:r>
              <a:rPr lang="zh-CN" altLang="zh-CN" sz="2800" dirty="0"/>
              <a:t/>
            </a:r>
            <a:br>
              <a:rPr lang="zh-CN" altLang="zh-CN" sz="2800" dirty="0"/>
            </a:br>
            <a:endParaRPr lang="zh-CN" altLang="zh-CN" sz="2800" dirty="0"/>
          </a:p>
        </p:txBody>
      </p:sp>
      <p:pic>
        <p:nvPicPr>
          <p:cNvPr id="7" name="内容占位符 6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56792"/>
            <a:ext cx="3240360" cy="4196943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" y="1556792"/>
            <a:ext cx="3240405" cy="41969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648" y="5939790"/>
            <a:ext cx="2520280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zh-CN" dirty="0">
                <a:solidFill>
                  <a:srgbClr val="FFC000"/>
                </a:solidFill>
                <a:sym typeface="+mn-ea"/>
              </a:rPr>
              <a:t>图 </a:t>
            </a:r>
            <a:r>
              <a:rPr altLang="zh-CN" dirty="0" smtClean="0">
                <a:solidFill>
                  <a:srgbClr val="FFC000"/>
                </a:solidFill>
                <a:sym typeface="+mn-ea"/>
              </a:rPr>
              <a:t>11-12</a:t>
            </a:r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项目效果</a:t>
            </a:r>
            <a:r>
              <a:rPr altLang="zh-CN" dirty="0" smtClean="0">
                <a:solidFill>
                  <a:srgbClr val="FFC000"/>
                </a:solidFill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20072" y="5939790"/>
            <a:ext cx="2592288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zh-CN" dirty="0">
                <a:solidFill>
                  <a:srgbClr val="FFC000"/>
                </a:solidFill>
                <a:sym typeface="+mn-ea"/>
              </a:rPr>
              <a:t>图 </a:t>
            </a:r>
            <a:r>
              <a:rPr altLang="zh-CN" dirty="0" smtClean="0">
                <a:solidFill>
                  <a:srgbClr val="FFC000"/>
                </a:solidFill>
                <a:sym typeface="+mn-ea"/>
              </a:rPr>
              <a:t>11-13</a:t>
            </a:r>
            <a:r>
              <a:rPr lang="en-US" altLang="zh-CN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解析结果</a:t>
            </a:r>
            <a:r>
              <a:rPr altLang="zh-CN" dirty="0" smtClean="0">
                <a:solidFill>
                  <a:srgbClr val="FFC000"/>
                </a:solidFill>
                <a:sym typeface="+mn-ea"/>
              </a:rPr>
              <a:t> 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八、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本章</a:t>
            </a:r>
            <a:r>
              <a:rPr lang="zh-CN" altLang="zh-CN" sz="3200" b="1" dirty="0">
                <a:solidFill>
                  <a:srgbClr val="FFC000"/>
                </a:solidFill>
              </a:rPr>
              <a:t>小结</a:t>
            </a:r>
            <a:r>
              <a:rPr lang="zh-CN" altLang="zh-CN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/>
            </a:r>
            <a:br>
              <a:rPr lang="zh-CN" altLang="zh-CN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endParaRPr lang="zh-CN" altLang="en-US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124744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本章主要讲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应用程序开发中网络连接协议、网络连接状态、网络连接数据交互、网络数据处理等。本章还介绍了</a:t>
            </a:r>
            <a:r>
              <a:rPr lang="en-US" altLang="zh-CN" dirty="0">
                <a:solidFill>
                  <a:srgbClr val="00B050"/>
                </a:solidFill>
              </a:rPr>
              <a:t>GET</a:t>
            </a:r>
            <a:r>
              <a:rPr lang="zh-CN" altLang="zh-CN" dirty="0">
                <a:solidFill>
                  <a:srgbClr val="00B050"/>
                </a:solidFill>
              </a:rPr>
              <a:t>方式与</a:t>
            </a:r>
            <a:r>
              <a:rPr lang="en-US" altLang="zh-CN" dirty="0">
                <a:solidFill>
                  <a:srgbClr val="00B050"/>
                </a:solidFill>
              </a:rPr>
              <a:t>POST</a:t>
            </a:r>
            <a:r>
              <a:rPr lang="zh-CN" altLang="zh-CN" dirty="0">
                <a:solidFill>
                  <a:srgbClr val="00B050"/>
                </a:solidFill>
              </a:rPr>
              <a:t>方式两种网络请求的区别，最后介绍了</a:t>
            </a:r>
            <a:r>
              <a:rPr lang="en-US" altLang="zh-CN" dirty="0">
                <a:solidFill>
                  <a:srgbClr val="00B050"/>
                </a:solidFill>
              </a:rPr>
              <a:t>JSON</a:t>
            </a:r>
            <a:r>
              <a:rPr lang="zh-CN" altLang="zh-CN" dirty="0">
                <a:solidFill>
                  <a:srgbClr val="00B050"/>
                </a:solidFill>
              </a:rPr>
              <a:t>的定义，并通过案例讲解了</a:t>
            </a:r>
            <a:r>
              <a:rPr lang="en-US" altLang="zh-CN" dirty="0">
                <a:solidFill>
                  <a:srgbClr val="00B050"/>
                </a:solidFill>
              </a:rPr>
              <a:t>JSON</a:t>
            </a:r>
            <a:r>
              <a:rPr lang="zh-CN" altLang="zh-CN" dirty="0">
                <a:solidFill>
                  <a:srgbClr val="00B050"/>
                </a:solidFill>
              </a:rPr>
              <a:t>解析过程。</a:t>
            </a:r>
          </a:p>
          <a:p>
            <a:pPr marL="6858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196752"/>
            <a:ext cx="7772400" cy="6048672"/>
          </a:xfrm>
        </p:spPr>
        <p:txBody>
          <a:bodyPr/>
          <a:lstStyle/>
          <a:p>
            <a:pPr marL="68580" indent="0">
              <a:buNone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60648"/>
            <a:ext cx="7128792" cy="33123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1543559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8000" b="1" cap="all" spc="0" dirty="0" smtClean="0"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Thank you</a:t>
            </a:r>
            <a:endParaRPr lang="zh-CN" altLang="en-US" sz="8000" b="1" cap="all" spc="0" dirty="0"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070" y="169546"/>
            <a:ext cx="7886700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一、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HTTP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协议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11250"/>
            <a:ext cx="7886700" cy="506603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FF0000"/>
                </a:solidFill>
              </a:rPr>
              <a:t>例如在日常生活中，当人们想看新闻时在手机浏览器输入www.163.com，即可进入网易新闻，此访问过程是通过 HTTP 协议完成的，手机端访问服务器端的图解过程如图 11-1 所示。</a:t>
            </a:r>
          </a:p>
          <a:p>
            <a:pPr marL="0" indent="0">
              <a:buNone/>
            </a:pP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" y="2517775"/>
            <a:ext cx="6486525" cy="3445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774" y="6165215"/>
            <a:ext cx="2952353" cy="503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图</a:t>
            </a:r>
            <a:r>
              <a:rPr lang="en-US" altLang="zh-CN" dirty="0" smtClean="0">
                <a:solidFill>
                  <a:srgbClr val="FF0000"/>
                </a:solidFill>
              </a:rPr>
              <a:t>11-1 HTT</a:t>
            </a:r>
            <a:r>
              <a:rPr lang="zh-CN" altLang="en-US" dirty="0" smtClean="0">
                <a:solidFill>
                  <a:srgbClr val="FF0000"/>
                </a:solidFill>
              </a:rPr>
              <a:t>请求与响应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二、</a:t>
            </a:r>
            <a:r>
              <a:rPr lang="en-US" altLang="zh-CN" sz="3200" b="1" dirty="0">
                <a:solidFill>
                  <a:srgbClr val="FFC000"/>
                </a:solidFill>
              </a:rPr>
              <a:t>Handle</a:t>
            </a:r>
            <a:r>
              <a:rPr lang="zh-CN" altLang="zh-CN" sz="3200" b="1" dirty="0">
                <a:solidFill>
                  <a:srgbClr val="FFC000"/>
                </a:solidFill>
              </a:rPr>
              <a:t>消息机制原理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在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系统整体优化性能的考虑，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的</a:t>
            </a:r>
            <a:r>
              <a:rPr lang="en-US" altLang="zh-CN" dirty="0">
                <a:solidFill>
                  <a:srgbClr val="00B050"/>
                </a:solidFill>
              </a:rPr>
              <a:t>UI</a:t>
            </a:r>
            <a:r>
              <a:rPr lang="zh-CN" altLang="zh-CN" dirty="0">
                <a:solidFill>
                  <a:srgbClr val="00B050"/>
                </a:solidFill>
              </a:rPr>
              <a:t>操作是线程安全的，这样导致有多个线程并发操作</a:t>
            </a:r>
            <a:r>
              <a:rPr lang="en-US" altLang="zh-CN" dirty="0">
                <a:solidFill>
                  <a:srgbClr val="00B050"/>
                </a:solidFill>
              </a:rPr>
              <a:t>UI</a:t>
            </a:r>
            <a:r>
              <a:rPr lang="zh-CN" altLang="zh-CN" dirty="0">
                <a:solidFill>
                  <a:srgbClr val="00B050"/>
                </a:solidFill>
              </a:rPr>
              <a:t>组件时，可能出现线程安全问题。当应用程序启动时，会开启一个主线程（也就是</a:t>
            </a:r>
            <a:r>
              <a:rPr lang="en-US" altLang="zh-CN" dirty="0">
                <a:solidFill>
                  <a:srgbClr val="00B050"/>
                </a:solidFill>
              </a:rPr>
              <a:t>UI</a:t>
            </a:r>
            <a:r>
              <a:rPr lang="zh-CN" altLang="zh-CN" dirty="0">
                <a:solidFill>
                  <a:srgbClr val="00B050"/>
                </a:solidFill>
              </a:rPr>
              <a:t>线程），由它来管理</a:t>
            </a:r>
            <a:r>
              <a:rPr lang="en-US" altLang="zh-CN" dirty="0">
                <a:solidFill>
                  <a:srgbClr val="00B050"/>
                </a:solidFill>
              </a:rPr>
              <a:t>UI</a:t>
            </a:r>
            <a:r>
              <a:rPr lang="zh-CN" altLang="zh-CN" dirty="0">
                <a:solidFill>
                  <a:srgbClr val="00B050"/>
                </a:solidFill>
              </a:rPr>
              <a:t>，监听用户点击，来响应用户并分发事件等。所以一般在主线程中不要执行比较耗时的操作，如联网下载数据等，否则出现</a:t>
            </a:r>
            <a:r>
              <a:rPr lang="en-US" altLang="zh-CN" dirty="0">
                <a:solidFill>
                  <a:srgbClr val="00B050"/>
                </a:solidFill>
              </a:rPr>
              <a:t>ANR</a:t>
            </a:r>
            <a:r>
              <a:rPr lang="zh-CN" altLang="zh-CN" dirty="0">
                <a:solidFill>
                  <a:srgbClr val="00B050"/>
                </a:solidFill>
              </a:rPr>
              <a:t>错误。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注意：</a:t>
            </a:r>
          </a:p>
          <a:p>
            <a:pPr algn="just">
              <a:buFont typeface="Wingdings" panose="05000000000000000000" charset="0"/>
              <a:buChar char=""/>
            </a:pPr>
            <a:r>
              <a:rPr lang="zh-CN" altLang="en-US" dirty="0">
                <a:solidFill>
                  <a:srgbClr val="FFFF00"/>
                </a:solidFill>
              </a:rPr>
              <a:t> 线程安全是指多线程访问时，采用加锁机制，当一个线程访问该类的某个数据时，对数据进行保护，其他线程不能进行访问，直到该线程读取完，这样做的目的是不会出现数据不一致或者数据污染。</a:t>
            </a:r>
          </a:p>
          <a:p>
            <a:pPr algn="just">
              <a:buFont typeface="Wingdings" panose="05000000000000000000" charset="0"/>
              <a:buChar char=""/>
            </a:pPr>
            <a:r>
              <a:rPr lang="zh-CN" altLang="en-US" dirty="0">
                <a:solidFill>
                  <a:srgbClr val="FFFF00"/>
                </a:solidFill>
              </a:rPr>
              <a:t> 线程不安全是指多线程访问时，不提供数据访问保护，有可能出现多个线程先后更改数据造成所得到的数据可能是脏数据。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B050"/>
                </a:solidFill>
              </a:rPr>
              <a:t>Handler 类主要做两件事：一是在新启动的子线程中发送消息；二是在主线程中获取、处理消息。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B050"/>
                </a:solidFill>
              </a:rPr>
              <a:t>主线程处理新的子线程发送过来的消息，主要是通过回调方法来</a:t>
            </a:r>
            <a:r>
              <a:rPr lang="zh-CN" altLang="en-US" dirty="0" smtClean="0">
                <a:solidFill>
                  <a:srgbClr val="00B050"/>
                </a:solidFill>
              </a:rPr>
              <a:t>实现程序</a:t>
            </a:r>
            <a:r>
              <a:rPr lang="zh-CN" altLang="en-US" dirty="0">
                <a:solidFill>
                  <a:srgbClr val="00B050"/>
                </a:solidFill>
              </a:rPr>
              <a:t>开发者重写 Handler 类处理消息方法，当新的子线程发送消息过来后，消息会与关联的 MessageQueue绑定，而 Handler 将从 MessageQueue 中获取消息。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0490" y="365125"/>
            <a:ext cx="8404860" cy="132588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r>
              <a:rPr lang="zh-CN" altLang="zh-CN" b="1" dirty="0">
                <a:solidFill>
                  <a:srgbClr val="FFC000"/>
                </a:solidFill>
              </a:rPr>
              <a:t/>
            </a:r>
            <a:br>
              <a:rPr lang="zh-CN" altLang="zh-CN" b="1" dirty="0">
                <a:solidFill>
                  <a:srgbClr val="FFC000"/>
                </a:solidFill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8415" y="1238885"/>
            <a:ext cx="8970645" cy="5427980"/>
          </a:xfrm>
        </p:spPr>
        <p:txBody>
          <a:bodyPr/>
          <a:lstStyle/>
          <a:p>
            <a:pPr marL="0" indent="0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Handler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机制主要包括</a:t>
            </a: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4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个对象，分别是</a:t>
            </a: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Message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、</a:t>
            </a:r>
            <a:r>
              <a:rPr lang="en-US" altLang="zh-CN" sz="2400" dirty="0" err="1">
                <a:solidFill>
                  <a:srgbClr val="00B050"/>
                </a:solidFill>
                <a:latin typeface="+mn-ea"/>
                <a:sym typeface="+mn-ea"/>
              </a:rPr>
              <a:t>MessageQueue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、</a:t>
            </a: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Handler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、</a:t>
            </a:r>
            <a:r>
              <a:rPr lang="en-US" altLang="zh-CN" sz="2400" dirty="0" err="1" smtClean="0">
                <a:solidFill>
                  <a:srgbClr val="00B050"/>
                </a:solidFill>
                <a:latin typeface="+mn-ea"/>
                <a:sym typeface="+mn-ea"/>
              </a:rPr>
              <a:t>Looper</a:t>
            </a:r>
            <a:r>
              <a:rPr lang="zh-CN" altLang="zh-CN" sz="2400" dirty="0" smtClean="0">
                <a:solidFill>
                  <a:srgbClr val="00B050"/>
                </a:solidFill>
                <a:latin typeface="+mn-ea"/>
                <a:sym typeface="+mn-ea"/>
              </a:rPr>
              <a:t>。</a:t>
            </a:r>
            <a:endParaRPr lang="en-US" altLang="zh-CN" sz="2400" dirty="0" smtClean="0">
              <a:solidFill>
                <a:srgbClr val="00B050"/>
              </a:solidFill>
              <a:latin typeface="+mn-ea"/>
            </a:endParaRPr>
          </a:p>
          <a:p>
            <a:pPr>
              <a:lnSpc>
                <a:spcPct val="170000"/>
              </a:lnSpc>
              <a:buFont typeface="Wingdings" panose="05000000000000000000" charset="0"/>
              <a:buChar char=""/>
            </a:pP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Message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：包含描述和任意数据对象的消息，用于发送给</a:t>
            </a: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Handler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。它主要在不同线程间进行数据交换</a:t>
            </a:r>
            <a:r>
              <a:rPr lang="zh-CN" altLang="zh-CN" sz="2400" dirty="0" smtClean="0">
                <a:solidFill>
                  <a:srgbClr val="00B050"/>
                </a:solidFill>
                <a:latin typeface="+mn-ea"/>
                <a:sym typeface="+mn-ea"/>
              </a:rPr>
              <a:t>。</a:t>
            </a:r>
            <a:endParaRPr lang="en-US" altLang="zh-CN" sz="2400" dirty="0" smtClean="0">
              <a:solidFill>
                <a:srgbClr val="00B050"/>
              </a:solidFill>
              <a:latin typeface="+mn-ea"/>
            </a:endParaRPr>
          </a:p>
          <a:p>
            <a:pPr>
              <a:lnSpc>
                <a:spcPct val="170000"/>
              </a:lnSpc>
              <a:buFont typeface="Wingdings" panose="05000000000000000000" charset="0"/>
              <a:buChar char=""/>
            </a:pPr>
            <a:r>
              <a:rPr lang="en-US" altLang="zh-CN" sz="2400" dirty="0" err="1">
                <a:solidFill>
                  <a:srgbClr val="00B050"/>
                </a:solidFill>
                <a:latin typeface="+mn-ea"/>
                <a:sym typeface="+mn-ea"/>
              </a:rPr>
              <a:t>MessageQueue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：是指消息队列，它主要用来接收</a:t>
            </a: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Handler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发送过来的消息，这些消息存放</a:t>
            </a:r>
            <a:r>
              <a:rPr lang="zh-CN" altLang="zh-CN" sz="2400" dirty="0" smtClean="0">
                <a:solidFill>
                  <a:srgbClr val="00B050"/>
                </a:solidFill>
                <a:latin typeface="+mn-ea"/>
                <a:sym typeface="+mn-ea"/>
              </a:rPr>
              <a:t>在</a:t>
            </a:r>
            <a:r>
              <a:rPr lang="en-US" altLang="zh-CN" sz="2400" dirty="0" err="1">
                <a:solidFill>
                  <a:srgbClr val="00B050"/>
                </a:solidFill>
                <a:latin typeface="+mn-ea"/>
                <a:sym typeface="+mn-ea"/>
              </a:rPr>
              <a:t>MessageQueue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中等待处理。</a:t>
            </a:r>
          </a:p>
          <a:p>
            <a:pPr>
              <a:lnSpc>
                <a:spcPct val="170000"/>
              </a:lnSpc>
              <a:buFont typeface="Wingdings" panose="05000000000000000000" charset="0"/>
              <a:buChar char=""/>
            </a:pPr>
            <a:r>
              <a:rPr lang="en-US" altLang="zh-CN" sz="2400" dirty="0">
                <a:solidFill>
                  <a:srgbClr val="00B050"/>
                </a:solidFill>
                <a:latin typeface="+mn-ea"/>
                <a:sym typeface="+mn-ea"/>
              </a:rPr>
              <a:t>Handler</a:t>
            </a:r>
            <a:r>
              <a:rPr lang="zh-CN" altLang="zh-CN" sz="2400" dirty="0">
                <a:solidFill>
                  <a:srgbClr val="00B050"/>
                </a:solidFill>
                <a:latin typeface="+mn-ea"/>
                <a:sym typeface="+mn-ea"/>
              </a:rPr>
              <a:t>：是指发送消息与处理消息的对象。</a:t>
            </a:r>
          </a:p>
          <a:p>
            <a:pPr>
              <a:lnSpc>
                <a:spcPct val="170000"/>
              </a:lnSpc>
              <a:buFont typeface="Wingdings" panose="05000000000000000000" charset="0"/>
              <a:buChar char=""/>
            </a:pPr>
            <a:r>
              <a:rPr lang="zh-CN" altLang="en-US" sz="2400" dirty="0">
                <a:solidFill>
                  <a:srgbClr val="00B050"/>
                </a:solidFill>
                <a:latin typeface="+mn-ea"/>
              </a:rPr>
              <a:t>Looper：是每个线程中的 MessageQueue 管理者。</a:t>
            </a:r>
          </a:p>
          <a:p>
            <a:endParaRPr lang="zh-CN" altLang="en-US" sz="2400" dirty="0">
              <a:solidFill>
                <a:schemeClr val="accent2"/>
              </a:solidFill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Handle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消息机制原理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Handler 处理消息的步骤如下：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（1）在 Activity 中声明 Handler 对象，然后重写 handleMessage()方法。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（2）在新启动的线程中调用 sendMessage()或 sendEmptyMessage()方法向 Handler 发送消息。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（3）在 Handler 对象中使用 handleMessage()方法接收消息，然后根据消息做后续操作处理。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2363</Words>
  <Application>Microsoft Office PowerPoint</Application>
  <PresentationFormat>全屏显示(4:3)</PresentationFormat>
  <Paragraphs>162</Paragraphs>
  <Slides>37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穿越</vt:lpstr>
      <vt:lpstr>2_Office 主题</vt:lpstr>
      <vt:lpstr>PowerPoint 演示文稿</vt:lpstr>
      <vt:lpstr>PowerPoint 演示文稿</vt:lpstr>
      <vt:lpstr>一、HTTP协议</vt:lpstr>
      <vt:lpstr>一、HTTP协议</vt:lpstr>
      <vt:lpstr>二、Handle消息机制原理</vt:lpstr>
      <vt:lpstr>二、Handle消息机制原理</vt:lpstr>
      <vt:lpstr>二、Handle消息机制原理 </vt:lpstr>
      <vt:lpstr>二、Handle消息机制原理 </vt:lpstr>
      <vt:lpstr>二、Handle消息机制原理</vt:lpstr>
      <vt:lpstr>二、Handle消息机制原理</vt:lpstr>
      <vt:lpstr>二、Handle消息机制原理 </vt:lpstr>
      <vt:lpstr>二、Handle消息机制原理 </vt:lpstr>
      <vt:lpstr> 二、Handle消息机制原理  </vt:lpstr>
      <vt:lpstr>二、Handle消息机制原理</vt:lpstr>
      <vt:lpstr>三、Asynctask  </vt:lpstr>
      <vt:lpstr>三、Asynctask </vt:lpstr>
      <vt:lpstr>三、Asynctask</vt:lpstr>
      <vt:lpstr>三、Asynctask </vt:lpstr>
      <vt:lpstr>三、Asynctask</vt:lpstr>
      <vt:lpstr>三、Asynctask </vt:lpstr>
      <vt:lpstr>三、Asynctask </vt:lpstr>
      <vt:lpstr>四、网络状态   </vt:lpstr>
      <vt:lpstr>四、网络状态 </vt:lpstr>
      <vt:lpstr>四、网络状态</vt:lpstr>
      <vt:lpstr>四、网络状态</vt:lpstr>
      <vt:lpstr>五、HttpURLConnection访问网络 </vt:lpstr>
      <vt:lpstr>【例11.4】从网络获取一个图片并显示在Android应用程序界面上。 【说明】访问网络资源使用 HttpURLConnection 对象来进行通信。结果如下图所示：</vt:lpstr>
      <vt:lpstr>六、数据提交方式</vt:lpstr>
      <vt:lpstr>六、数据提交方式</vt:lpstr>
      <vt:lpstr>七、 JSON</vt:lpstr>
      <vt:lpstr>七、 JSON </vt:lpstr>
      <vt:lpstr>七、 JSON</vt:lpstr>
      <vt:lpstr>七、 JSON</vt:lpstr>
      <vt:lpstr>七、 JSON</vt:lpstr>
      <vt:lpstr>【运行结果】在 Eclipse 中启动 Android 模拟器，接着运行 JSONObject_test 项目，运行时显示效果如图 11-12 所示，点击“开始解析”按钮的显示效果如图11-13所示。 </vt:lpstr>
      <vt:lpstr>八、本章小结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88</cp:revision>
  <dcterms:created xsi:type="dcterms:W3CDTF">2017-05-21T02:42:00Z</dcterms:created>
  <dcterms:modified xsi:type="dcterms:W3CDTF">2018-01-03T09:30:45Z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