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261" r:id="rId60"/>
  </p:sldIdLst>
  <p:sldSz cx="12192000" cy="6858000"/>
  <p:notesSz cx="6858000" cy="9144000"/>
  <p:embeddedFontLst>
    <p:embeddedFont>
      <p:font typeface="Calibri" panose="020F0502020204030204" pitchFamily="34" charset="0"/>
      <p:regular r:id="rId61"/>
      <p:bold r:id="rId62"/>
      <p:italic r:id="rId63"/>
      <p:boldItalic r:id="rId64"/>
    </p:embeddedFont>
    <p:embeddedFont>
      <p:font typeface="Calibri Light" panose="020F0302020204030204" pitchFamily="34" charset="0"/>
      <p:regular r:id="rId65"/>
      <p:italic r:id="rId66"/>
    </p:embeddedFont>
    <p:embeddedFont>
      <p:font typeface="黑体" panose="02010609060101010101" pitchFamily="49" charset="-122"/>
      <p:regular r:id="rId67"/>
    </p:embeddedFont>
    <p:embeddedFont>
      <p:font typeface="微软雅黑" panose="020B0503020204020204" pitchFamily="34" charset="-122"/>
      <p:regular r:id="rId68"/>
      <p:bold r:id="rId69"/>
    </p:embeddedFont>
    <p:embeddedFont>
      <p:font typeface="Malgun Gothic Semilight" panose="020B0502040204020203" pitchFamily="34" charset="-122"/>
      <p:regular r:id="rId7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5299"/>
    <a:srgbClr val="60F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3" autoAdjust="0"/>
    <p:restoredTop sz="94667" autoAdjust="0"/>
  </p:normalViewPr>
  <p:slideViewPr>
    <p:cSldViewPr snapToGrid="0" showGuides="1">
      <p:cViewPr varScale="1">
        <p:scale>
          <a:sx n="83" d="100"/>
          <a:sy n="83" d="100"/>
        </p:scale>
        <p:origin x="686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3.fntdata"/><Relationship Id="rId68" Type="http://schemas.openxmlformats.org/officeDocument/2006/relationships/font" Target="fonts/font8.fntdata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6.fntdata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5.fntdata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4.fntdata"/><Relationship Id="rId69" Type="http://schemas.openxmlformats.org/officeDocument/2006/relationships/font" Target="fonts/font9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2.fntdata"/><Relationship Id="rId7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1962681"/>
            <a:ext cx="12192000" cy="0"/>
          </a:xfrm>
          <a:prstGeom prst="line">
            <a:avLst/>
          </a:prstGeom>
          <a:ln w="76200">
            <a:solidFill>
              <a:srgbClr val="315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0" y="2087163"/>
            <a:ext cx="12192000" cy="3248167"/>
          </a:xfrm>
          <a:prstGeom prst="rect">
            <a:avLst/>
          </a:prstGeom>
          <a:solidFill>
            <a:srgbClr val="3152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91807" y="487680"/>
            <a:ext cx="7650480" cy="21447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0" y="5460623"/>
            <a:ext cx="12192000" cy="0"/>
          </a:xfrm>
          <a:prstGeom prst="line">
            <a:avLst/>
          </a:prstGeom>
          <a:ln w="76200">
            <a:solidFill>
              <a:srgbClr val="315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583300" y="2837573"/>
            <a:ext cx="54425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《</a:t>
            </a:r>
            <a:r>
              <a:rPr lang="en-US" altLang="zh-CN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Java </a:t>
            </a:r>
            <a:r>
              <a:rPr lang="zh-CN" altLang="en-US" sz="44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程</a:t>
            </a:r>
            <a:r>
              <a:rPr lang="zh-CN" altLang="en-US" sz="4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序设计</a:t>
            </a:r>
            <a:r>
              <a:rPr lang="zh-CN" altLang="zh-CN" sz="4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》</a:t>
            </a:r>
            <a:r>
              <a:rPr lang="zh-CN" altLang="zh-CN" sz="4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课程</a:t>
            </a:r>
            <a:endParaRPr lang="en-US" altLang="zh-CN" sz="4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lgun Gothic Semilight" panose="020B0502040204020203" pitchFamily="34" charset="-122"/>
              <a:ea typeface="Malgun Gothic Semilight" panose="020B0502040204020203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14441" y="4489658"/>
            <a:ext cx="3653790" cy="6788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主讲人</a:t>
            </a: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  谢先伟</a:t>
            </a:r>
          </a:p>
        </p:txBody>
      </p:sp>
      <p:sp>
        <p:nvSpPr>
          <p:cNvPr id="10" name="矩形 9"/>
          <p:cNvSpPr/>
          <p:nvPr/>
        </p:nvSpPr>
        <p:spPr>
          <a:xfrm>
            <a:off x="7732017" y="3656459"/>
            <a:ext cx="31774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第五</a:t>
            </a:r>
            <a:r>
              <a:rPr lang="zh-CN" altLang="en-US" sz="4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章 集合</a:t>
            </a:r>
          </a:p>
        </p:txBody>
      </p:sp>
      <p:sp>
        <p:nvSpPr>
          <p:cNvPr id="31" name="矩形 30"/>
          <p:cNvSpPr/>
          <p:nvPr/>
        </p:nvSpPr>
        <p:spPr>
          <a:xfrm>
            <a:off x="8640499" y="5575220"/>
            <a:ext cx="1935480" cy="548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2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45" y="344805"/>
            <a:ext cx="2829560" cy="742315"/>
          </a:xfrm>
          <a:prstGeom prst="rect">
            <a:avLst/>
          </a:prstGeom>
        </p:spPr>
      </p:pic>
      <p:pic>
        <p:nvPicPr>
          <p:cNvPr id="12" name="图片 11" descr="u=3068836537,896708926&amp;fm=23&amp;gp=0"/>
          <p:cNvPicPr>
            <a:picLocks noChangeAspect="1"/>
          </p:cNvPicPr>
          <p:nvPr/>
        </p:nvPicPr>
        <p:blipFill>
          <a:blip r:embed="rId3"/>
          <a:srcRect l="-883" r="883"/>
          <a:stretch>
            <a:fillRect/>
          </a:stretch>
        </p:blipFill>
        <p:spPr>
          <a:xfrm>
            <a:off x="4217035" y="53340"/>
            <a:ext cx="5390515" cy="2455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2012" y="941696"/>
            <a:ext cx="1165518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lst.add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(100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lst.add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(100.0);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lst.add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("Hello");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lst.add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(new Date());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for(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=0;i&lt;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lst.size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++)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遍历集合元素</a:t>
            </a:r>
          </a:p>
          <a:p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{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个元素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---");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Object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obj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lst.get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获取第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个元素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类型：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obj.getClass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().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getName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()+"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值：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obj.toString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641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2012" y="941696"/>
            <a:ext cx="116551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序运行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结果如图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5.2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</a:p>
        </p:txBody>
      </p:sp>
      <p:pic>
        <p:nvPicPr>
          <p:cNvPr id="8" name="图片 7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9353" y="1522474"/>
            <a:ext cx="7162772" cy="203959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3874102" y="3734956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5.2 List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基本功能测试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9868" y="4548454"/>
            <a:ext cx="110653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b="1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提醒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List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的添加方法参数类型为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Object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，意味着可以存放任意对象，体现了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List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这种容器的包容特性。当参数为基本类型时，会被自动封装为对应类型的对象（如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类型的参数会被封装为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Integer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对象）。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3343275"/>
            <a:ext cx="190500" cy="17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7924" y="4683113"/>
            <a:ext cx="313897" cy="2898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631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2012" y="941696"/>
            <a:ext cx="116551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）泛型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JDK1.5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之前，通过将类型定义为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Object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来实现参数类型“任意化”，在使用时，要将参数进行显式的强制类型转换，这种转换在开发者对参数具体类型预先知晓的情况下才能进行。对于强制类型转换错误的情况，编译器时不会提示错误，在运行的时候才出现异常，造成安全隐患。另外，将集合元素的类型定义为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Object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，任意类型的对象都可以存入集合，不便于对集合元素进行归类。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泛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型是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JDK 1.5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的新特性，泛型的本质是数据类型参数化，即所操作的数据类型被指定为一个参数。数据类型参数化可以用在类、接口和方法的创建中，分别称为泛型类、泛型接口、泛型方法。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的举例说明泛型类的用法：</a:t>
            </a:r>
          </a:p>
        </p:txBody>
      </p:sp>
      <p:sp>
        <p:nvSpPr>
          <p:cNvPr id="2" name="矩形 1"/>
          <p:cNvSpPr/>
          <p:nvPr/>
        </p:nvSpPr>
        <p:spPr>
          <a:xfrm>
            <a:off x="438276" y="4358016"/>
            <a:ext cx="3579506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ts val="2000"/>
              </a:lnSpc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5-2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：泛型类的定义和使用</a:t>
            </a:r>
          </a:p>
        </p:txBody>
      </p:sp>
      <p:sp>
        <p:nvSpPr>
          <p:cNvPr id="3" name="矩形 2"/>
          <p:cNvSpPr/>
          <p:nvPr/>
        </p:nvSpPr>
        <p:spPr>
          <a:xfrm>
            <a:off x="659640" y="4706829"/>
            <a:ext cx="1087271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class General&lt;T&gt; 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该类中会用到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类型（此时类型尚未确定）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private 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obj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  //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定义泛型成员变量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public General(T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obj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758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2012" y="941696"/>
            <a:ext cx="11655188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this.obj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obj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public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getObj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{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return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obj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public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void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setObj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(T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obj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{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this.obj =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obj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public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void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showType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{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的实际类型是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 " +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obj.getClass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().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getName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2346" y="5604511"/>
            <a:ext cx="6096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public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class Test {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511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2012" y="941696"/>
            <a:ext cx="1165518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public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static void main(String[]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args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{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定义并创建泛型类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General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的对象，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类型具体化为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Integer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General&lt;Integer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&gt;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intObj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new General&lt;Integer&gt;(100);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intObj.showType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intObj.getObj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("value=" +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定义并创建泛型类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General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的对象，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类型具体化为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General&lt;String&gt;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strObj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new General&lt;String&gt;("Hello!");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strObj.showType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String s =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strObj.getObj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1779" y="5067069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("value=" + s);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972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2012" y="941696"/>
            <a:ext cx="116551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程序运行结果如图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5.3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0937" y="1368586"/>
            <a:ext cx="7206018" cy="242352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3869872" y="3837824"/>
            <a:ext cx="3223959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5.3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泛型类的定义和使用</a:t>
            </a:r>
          </a:p>
        </p:txBody>
      </p:sp>
      <p:sp>
        <p:nvSpPr>
          <p:cNvPr id="3" name="矩形 2"/>
          <p:cNvSpPr/>
          <p:nvPr/>
        </p:nvSpPr>
        <p:spPr>
          <a:xfrm>
            <a:off x="1149417" y="4280702"/>
            <a:ext cx="1088790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JDK 1.5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以后的集合类都支持泛型，例如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的定义为：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interface List&lt;E&gt; extends Collection&lt;E&gt;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add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方法定义为：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add(E element)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void add(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index, E element)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251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8405" y="695226"/>
            <a:ext cx="11655188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）泛型通配和泛型限定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1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）泛型通配符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引用泛型类时，无法预先知道泛型类被具体化为什么类型，所以语法上需要用借助通配符来描述。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泛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型通配符用“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”表示，例如，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Collections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reverse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方法实现列表元素逆序，该方法申明为：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public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static void reverse(List&lt;?&gt; list)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这样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的申明表示，参数可以和元素为任意类型的列表匹配，如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List&lt;String&gt;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List&lt;Integer&gt;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均可。</a:t>
            </a:r>
          </a:p>
        </p:txBody>
      </p:sp>
      <p:sp>
        <p:nvSpPr>
          <p:cNvPr id="2" name="矩形 1"/>
          <p:cNvSpPr/>
          <p:nvPr/>
        </p:nvSpPr>
        <p:spPr>
          <a:xfrm>
            <a:off x="570931" y="3091135"/>
            <a:ext cx="1148686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）泛型限定符</a:t>
            </a: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extends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限定符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通配符“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”对类型未加任何限制，但在某些时候需要对类型进行限定，例如，在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JDK1.5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addAll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方法申明为：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addAll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(Collection&lt;? extends E&gt; c)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其中“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 extends 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”表示具体类别必须是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类或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类的子类（派生自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类）。</a:t>
            </a: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super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限定符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除了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extends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限定之外，还有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super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限定，例如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Collections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copy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方法实现列表的拷贝，方法申明为：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static &lt;T&gt; void copy(List&lt;? super T&gt;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dest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 List&lt;? extends T&gt;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src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328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8405" y="866814"/>
            <a:ext cx="11655188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其中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第一个参数为目标列表，其中的“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 super 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”表示类型必须是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类或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类的父类，第二个参数为源列表，其中“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 extends 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”表示具体类别必须是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类或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类的子类，这样从语法层面保证类型匹配。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）利用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Collections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处理列表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Collections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类提供了一系列静态方法来对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的元素进行处理，常用的有复制、排序、逆序、比较、混淆、循环移动等，这些方法定义如下：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复制：将所有元素从列表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src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复制到列表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dest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static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&lt;T&gt; void copy(List&lt;? super T&gt;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dest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 List&lt;? extends T&gt;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src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交换元素：将位置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处的元素交换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static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void swap(List&lt;?&gt; list,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j) 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比较：如果两个指定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collection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中没有相同的元素，则返回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true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static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disjoint(Collection&lt;?&gt; c1, Collection&lt;?&gt; c2) 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逆序：反转指定列表中元素的顺序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static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void reverse(List&lt;?&gt; list) 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838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7474" y="707055"/>
            <a:ext cx="1165518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混淆：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默认随机源混淆列表的元素顺序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static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void shuffle(List&lt;?&gt; list) 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指定随机源混淆列表的元素顺序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static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void shuffle(List&lt;?&gt; list, Random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rnd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循环移动：根据指定的距离循环移动列表中的元素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static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void rotate(List&lt;?&gt; list,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distance) 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排序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元素的自然顺序，对指定列表按升序进行排序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static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&lt;T extends Comparable&lt;? super T&gt;&gt; void sort(List&lt;T&gt; list) 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比较器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产生的顺序对指定列表进行排序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static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&lt;T&gt; void sort(List&lt;T&gt; list, Comparator&lt;? super T&gt; c) 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列表元素排序过程中，需要进行元素比较，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中采取两种方法来实现，一种是让集合元素自身实现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Comparable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接口，另一种是用实现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Comparator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接口的第三方比较器进行比较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550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06189" y="695226"/>
            <a:ext cx="1071698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Comparable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接口定义为：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interface Comparable&lt;T&gt;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{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比较当前对象和参数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根据当前对象小于、等于或大于参数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，分别返回负数、零或正数。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compareTo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(T o);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Comparator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接口定义为：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interface Comparator&lt;T&gt;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{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比较参数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o1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o2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根据参数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o1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小于、等于或大于参数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o2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，分别返回负数、零或正数。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compare(T o1, T o2); 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653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Group 26"/>
          <p:cNvGrpSpPr/>
          <p:nvPr/>
        </p:nvGrpSpPr>
        <p:grpSpPr bwMode="auto">
          <a:xfrm>
            <a:off x="5424849" y="1486301"/>
            <a:ext cx="5565775" cy="433387"/>
            <a:chOff x="1042" y="1011"/>
            <a:chExt cx="3506" cy="273"/>
          </a:xfrm>
        </p:grpSpPr>
        <p:sp>
          <p:nvSpPr>
            <p:cNvPr id="34" name="矩形 1"/>
            <p:cNvSpPr>
              <a:spLocks noChangeArrowheads="1"/>
            </p:cNvSpPr>
            <p:nvPr/>
          </p:nvSpPr>
          <p:spPr bwMode="auto">
            <a:xfrm>
              <a:off x="1042" y="1011"/>
              <a:ext cx="3493" cy="27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5" name="组合 6"/>
            <p:cNvGrpSpPr/>
            <p:nvPr/>
          </p:nvGrpSpPr>
          <p:grpSpPr bwMode="auto">
            <a:xfrm>
              <a:off x="1138" y="1079"/>
              <a:ext cx="227" cy="137"/>
              <a:chOff x="611560" y="990749"/>
              <a:chExt cx="360040" cy="288032"/>
            </a:xfrm>
          </p:grpSpPr>
          <p:sp>
            <p:nvSpPr>
              <p:cNvPr id="37" name="燕尾形 7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" name="燕尾形 8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6" name="Rectangle 6"/>
            <p:cNvSpPr>
              <a:spLocks noChangeArrowheads="1"/>
            </p:cNvSpPr>
            <p:nvPr/>
          </p:nvSpPr>
          <p:spPr bwMode="auto">
            <a:xfrm>
              <a:off x="1441" y="1031"/>
              <a:ext cx="310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1</a:t>
              </a:r>
              <a:r>
                <a:rPr lang="zh-CN" altLang="en-US" sz="2000" dirty="0" smtClean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、</a:t>
              </a:r>
              <a:r>
                <a:rPr lang="en-US" altLang="zh-CN" sz="2000" dirty="0"/>
                <a:t> </a:t>
              </a:r>
              <a:r>
                <a:rPr lang="en-US" altLang="zh-CN" sz="2000" dirty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Java</a:t>
              </a:r>
              <a:r>
                <a:rPr lang="zh-CN" altLang="zh-CN" sz="2000" dirty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集合框架</a:t>
              </a:r>
            </a:p>
          </p:txBody>
        </p:sp>
      </p:grp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5420656" y="776521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rgbClr val="0D5BA6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 主要内容</a:t>
            </a:r>
            <a:endParaRPr lang="zh-CN" altLang="zh-CN" sz="3200" dirty="0">
              <a:solidFill>
                <a:srgbClr val="0D5BA6"/>
              </a:solidFill>
              <a:latin typeface="Malgun Gothic Semilight" panose="020B0502040204020203" pitchFamily="34" charset="-122"/>
              <a:ea typeface="Malgun Gothic Semilight" panose="020B0502040204020203" pitchFamily="34" charset="-122"/>
            </a:endParaRPr>
          </a:p>
        </p:txBody>
      </p:sp>
      <p:pic>
        <p:nvPicPr>
          <p:cNvPr id="40" name="Picture 59" descr="line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656" y="1244452"/>
            <a:ext cx="6478587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" name="Group 27"/>
          <p:cNvGrpSpPr/>
          <p:nvPr/>
        </p:nvGrpSpPr>
        <p:grpSpPr bwMode="auto">
          <a:xfrm>
            <a:off x="5404211" y="2198503"/>
            <a:ext cx="5580062" cy="431800"/>
            <a:chOff x="1043" y="1454"/>
            <a:chExt cx="3515" cy="272"/>
          </a:xfrm>
        </p:grpSpPr>
        <p:sp>
          <p:nvSpPr>
            <p:cNvPr id="42" name="矩形 80"/>
            <p:cNvSpPr>
              <a:spLocks noChangeArrowheads="1"/>
            </p:cNvSpPr>
            <p:nvPr/>
          </p:nvSpPr>
          <p:spPr bwMode="auto">
            <a:xfrm>
              <a:off x="1043" y="1454"/>
              <a:ext cx="3493" cy="27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" name="Rectangle 6"/>
            <p:cNvSpPr>
              <a:spLocks noChangeArrowheads="1"/>
            </p:cNvSpPr>
            <p:nvPr/>
          </p:nvSpPr>
          <p:spPr bwMode="auto">
            <a:xfrm>
              <a:off x="1451" y="1489"/>
              <a:ext cx="310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dirty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2000" dirty="0" smtClean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、</a:t>
              </a:r>
              <a:r>
                <a:rPr lang="en-US" altLang="zh-CN" sz="2000" dirty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List</a:t>
              </a:r>
              <a:r>
                <a:rPr lang="zh-CN" altLang="zh-CN" sz="2000" dirty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接口、泛型</a:t>
              </a:r>
            </a:p>
          </p:txBody>
        </p:sp>
        <p:grpSp>
          <p:nvGrpSpPr>
            <p:cNvPr id="44" name="组合 6"/>
            <p:cNvGrpSpPr/>
            <p:nvPr/>
          </p:nvGrpSpPr>
          <p:grpSpPr bwMode="auto">
            <a:xfrm>
              <a:off x="1132" y="1530"/>
              <a:ext cx="227" cy="136"/>
              <a:chOff x="611560" y="990749"/>
              <a:chExt cx="360040" cy="288032"/>
            </a:xfrm>
          </p:grpSpPr>
          <p:sp>
            <p:nvSpPr>
              <p:cNvPr id="45" name="燕尾形 11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燕尾形 12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47" name="Group 28"/>
          <p:cNvGrpSpPr/>
          <p:nvPr/>
        </p:nvGrpSpPr>
        <p:grpSpPr bwMode="auto">
          <a:xfrm>
            <a:off x="5420656" y="2924457"/>
            <a:ext cx="5580062" cy="431800"/>
            <a:chOff x="1043" y="1893"/>
            <a:chExt cx="3515" cy="272"/>
          </a:xfrm>
        </p:grpSpPr>
        <p:sp>
          <p:nvSpPr>
            <p:cNvPr id="48" name="矩形 80"/>
            <p:cNvSpPr>
              <a:spLocks noChangeArrowheads="1"/>
            </p:cNvSpPr>
            <p:nvPr/>
          </p:nvSpPr>
          <p:spPr bwMode="auto">
            <a:xfrm>
              <a:off x="1043" y="1893"/>
              <a:ext cx="3493" cy="27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9" name="Rectangle 6"/>
            <p:cNvSpPr>
              <a:spLocks noChangeArrowheads="1"/>
            </p:cNvSpPr>
            <p:nvPr/>
          </p:nvSpPr>
          <p:spPr bwMode="auto">
            <a:xfrm>
              <a:off x="1451" y="1926"/>
              <a:ext cx="310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dirty="0" smtClean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r>
                <a:rPr lang="zh-CN" altLang="en-US" sz="2000" dirty="0" smtClean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、</a:t>
              </a:r>
              <a:r>
                <a:rPr lang="en-US" altLang="zh-CN" sz="2000" dirty="0" smtClean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Iterator</a:t>
              </a:r>
              <a:r>
                <a:rPr lang="zh-CN" altLang="zh-CN" sz="2000" dirty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（迭代器）接口</a:t>
              </a:r>
            </a:p>
          </p:txBody>
        </p:sp>
        <p:grpSp>
          <p:nvGrpSpPr>
            <p:cNvPr id="50" name="组合 6"/>
            <p:cNvGrpSpPr/>
            <p:nvPr/>
          </p:nvGrpSpPr>
          <p:grpSpPr bwMode="auto">
            <a:xfrm>
              <a:off x="1132" y="1967"/>
              <a:ext cx="227" cy="136"/>
              <a:chOff x="611560" y="990749"/>
              <a:chExt cx="360040" cy="288032"/>
            </a:xfrm>
          </p:grpSpPr>
          <p:sp>
            <p:nvSpPr>
              <p:cNvPr id="51" name="燕尾形 16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" name="燕尾形 17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050473" y="3678187"/>
            <a:ext cx="3094807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Java</a:t>
            </a:r>
            <a:r>
              <a:rPr lang="zh-CN" altLang="en-US" sz="320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程</a:t>
            </a:r>
            <a:r>
              <a:rPr lang="zh-CN" altLang="en-US" sz="320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序设计</a:t>
            </a:r>
            <a:endParaRPr lang="zh-CN" altLang="en-US" sz="32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lgun Gothic Semilight" panose="020B0502040204020203" pitchFamily="34" charset="-122"/>
              <a:ea typeface="Malgun Gothic Semilight" panose="020B0502040204020203" pitchFamily="34" charset="-122"/>
            </a:endParaRPr>
          </a:p>
        </p:txBody>
      </p:sp>
      <p:grpSp>
        <p:nvGrpSpPr>
          <p:cNvPr id="29" name="Group 26"/>
          <p:cNvGrpSpPr/>
          <p:nvPr/>
        </p:nvGrpSpPr>
        <p:grpSpPr bwMode="auto">
          <a:xfrm>
            <a:off x="5434943" y="3709737"/>
            <a:ext cx="5565775" cy="433387"/>
            <a:chOff x="1042" y="1011"/>
            <a:chExt cx="3506" cy="273"/>
          </a:xfrm>
        </p:grpSpPr>
        <p:sp>
          <p:nvSpPr>
            <p:cNvPr id="30" name="矩形 1"/>
            <p:cNvSpPr>
              <a:spLocks noChangeArrowheads="1"/>
            </p:cNvSpPr>
            <p:nvPr/>
          </p:nvSpPr>
          <p:spPr bwMode="auto">
            <a:xfrm>
              <a:off x="1042" y="1011"/>
              <a:ext cx="3493" cy="27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1" name="组合 6"/>
            <p:cNvGrpSpPr/>
            <p:nvPr/>
          </p:nvGrpSpPr>
          <p:grpSpPr bwMode="auto">
            <a:xfrm>
              <a:off x="1138" y="1079"/>
              <a:ext cx="227" cy="137"/>
              <a:chOff x="611560" y="990749"/>
              <a:chExt cx="360040" cy="288032"/>
            </a:xfrm>
          </p:grpSpPr>
          <p:sp>
            <p:nvSpPr>
              <p:cNvPr id="54" name="燕尾形 7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5" name="燕尾形 8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3" name="Rectangle 6"/>
            <p:cNvSpPr>
              <a:spLocks noChangeArrowheads="1"/>
            </p:cNvSpPr>
            <p:nvPr/>
          </p:nvSpPr>
          <p:spPr bwMode="auto">
            <a:xfrm>
              <a:off x="1441" y="1031"/>
              <a:ext cx="310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dirty="0" smtClean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r>
                <a:rPr lang="zh-CN" altLang="en-US" sz="2000" dirty="0" smtClean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、</a:t>
              </a:r>
              <a:r>
                <a:rPr lang="en-US" altLang="zh-CN" sz="2000" dirty="0" smtClean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Set</a:t>
              </a:r>
              <a:r>
                <a:rPr lang="zh-CN" altLang="zh-CN" sz="2000" dirty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接口、</a:t>
              </a:r>
              <a:r>
                <a:rPr lang="en-US" altLang="zh-CN" sz="2000" dirty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Map</a:t>
              </a:r>
              <a:r>
                <a:rPr lang="zh-CN" altLang="zh-CN" sz="2000" dirty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接口</a:t>
              </a:r>
            </a:p>
          </p:txBody>
        </p:sp>
      </p:grpSp>
      <p:pic>
        <p:nvPicPr>
          <p:cNvPr id="3" name="图片 2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00" y="1670050"/>
            <a:ext cx="3256280" cy="1809750"/>
          </a:xfrm>
          <a:prstGeom prst="rect">
            <a:avLst/>
          </a:prstGeom>
        </p:spPr>
      </p:pic>
      <p:grpSp>
        <p:nvGrpSpPr>
          <p:cNvPr id="32" name="Group 26"/>
          <p:cNvGrpSpPr/>
          <p:nvPr/>
        </p:nvGrpSpPr>
        <p:grpSpPr bwMode="auto">
          <a:xfrm>
            <a:off x="5434943" y="4445443"/>
            <a:ext cx="5565775" cy="433387"/>
            <a:chOff x="1042" y="1011"/>
            <a:chExt cx="3506" cy="273"/>
          </a:xfrm>
        </p:grpSpPr>
        <p:sp>
          <p:nvSpPr>
            <p:cNvPr id="56" name="矩形 1"/>
            <p:cNvSpPr>
              <a:spLocks noChangeArrowheads="1"/>
            </p:cNvSpPr>
            <p:nvPr/>
          </p:nvSpPr>
          <p:spPr bwMode="auto">
            <a:xfrm>
              <a:off x="1042" y="1011"/>
              <a:ext cx="3493" cy="27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57" name="组合 6"/>
            <p:cNvGrpSpPr/>
            <p:nvPr/>
          </p:nvGrpSpPr>
          <p:grpSpPr bwMode="auto">
            <a:xfrm>
              <a:off x="1138" y="1079"/>
              <a:ext cx="227" cy="137"/>
              <a:chOff x="611560" y="990749"/>
              <a:chExt cx="360040" cy="288032"/>
            </a:xfrm>
          </p:grpSpPr>
          <p:sp>
            <p:nvSpPr>
              <p:cNvPr id="59" name="燕尾形 7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0" name="燕尾形 8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8" name="Rectangle 6"/>
            <p:cNvSpPr>
              <a:spLocks noChangeArrowheads="1"/>
            </p:cNvSpPr>
            <p:nvPr/>
          </p:nvSpPr>
          <p:spPr bwMode="auto">
            <a:xfrm>
              <a:off x="1441" y="1031"/>
              <a:ext cx="310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dirty="0" smtClean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r>
                <a:rPr lang="zh-CN" altLang="en-US" sz="2000" dirty="0" smtClean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、</a:t>
              </a:r>
              <a:r>
                <a:rPr lang="en-US" altLang="zh-CN" sz="2000" dirty="0" err="1" smtClean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LinkedHashMap</a:t>
              </a:r>
              <a:r>
                <a:rPr lang="zh-CN" altLang="zh-CN" sz="2000" dirty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类</a:t>
              </a:r>
            </a:p>
          </p:txBody>
        </p:sp>
      </p:grpSp>
      <p:grpSp>
        <p:nvGrpSpPr>
          <p:cNvPr id="61" name="Group 26"/>
          <p:cNvGrpSpPr/>
          <p:nvPr/>
        </p:nvGrpSpPr>
        <p:grpSpPr bwMode="auto">
          <a:xfrm>
            <a:off x="5434943" y="5180971"/>
            <a:ext cx="5565775" cy="433387"/>
            <a:chOff x="1042" y="1011"/>
            <a:chExt cx="3506" cy="273"/>
          </a:xfrm>
        </p:grpSpPr>
        <p:sp>
          <p:nvSpPr>
            <p:cNvPr id="62" name="矩形 1"/>
            <p:cNvSpPr>
              <a:spLocks noChangeArrowheads="1"/>
            </p:cNvSpPr>
            <p:nvPr/>
          </p:nvSpPr>
          <p:spPr bwMode="auto">
            <a:xfrm>
              <a:off x="1042" y="1011"/>
              <a:ext cx="3493" cy="27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63" name="组合 6"/>
            <p:cNvGrpSpPr/>
            <p:nvPr/>
          </p:nvGrpSpPr>
          <p:grpSpPr bwMode="auto">
            <a:xfrm>
              <a:off x="1138" y="1079"/>
              <a:ext cx="227" cy="137"/>
              <a:chOff x="611560" y="990749"/>
              <a:chExt cx="360040" cy="288032"/>
            </a:xfrm>
          </p:grpSpPr>
          <p:sp>
            <p:nvSpPr>
              <p:cNvPr id="65" name="燕尾形 7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6" name="燕尾形 8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4" name="Rectangle 6"/>
            <p:cNvSpPr>
              <a:spLocks noChangeArrowheads="1"/>
            </p:cNvSpPr>
            <p:nvPr/>
          </p:nvSpPr>
          <p:spPr bwMode="auto">
            <a:xfrm>
              <a:off x="1441" y="1031"/>
              <a:ext cx="310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dirty="0" smtClean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r>
                <a:rPr lang="zh-CN" altLang="en-US" sz="2000" dirty="0" smtClean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、</a:t>
              </a:r>
              <a:r>
                <a:rPr lang="en-US" altLang="zh-CN" sz="2000" dirty="0" smtClean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Collections</a:t>
              </a:r>
              <a:r>
                <a:rPr lang="zh-CN" altLang="zh-CN" sz="2000" dirty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类</a:t>
              </a:r>
            </a:p>
          </p:txBody>
        </p:sp>
      </p:grpSp>
      <p:grpSp>
        <p:nvGrpSpPr>
          <p:cNvPr id="67" name="Group 26"/>
          <p:cNvGrpSpPr/>
          <p:nvPr/>
        </p:nvGrpSpPr>
        <p:grpSpPr bwMode="auto">
          <a:xfrm>
            <a:off x="5424624" y="5852394"/>
            <a:ext cx="5565775" cy="433387"/>
            <a:chOff x="1042" y="1011"/>
            <a:chExt cx="3506" cy="273"/>
          </a:xfrm>
        </p:grpSpPr>
        <p:sp>
          <p:nvSpPr>
            <p:cNvPr id="68" name="矩形 1"/>
            <p:cNvSpPr>
              <a:spLocks noChangeArrowheads="1"/>
            </p:cNvSpPr>
            <p:nvPr/>
          </p:nvSpPr>
          <p:spPr bwMode="auto">
            <a:xfrm>
              <a:off x="1042" y="1011"/>
              <a:ext cx="3493" cy="27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69" name="组合 6"/>
            <p:cNvGrpSpPr/>
            <p:nvPr/>
          </p:nvGrpSpPr>
          <p:grpSpPr bwMode="auto">
            <a:xfrm>
              <a:off x="1138" y="1079"/>
              <a:ext cx="227" cy="137"/>
              <a:chOff x="611560" y="990749"/>
              <a:chExt cx="360040" cy="288032"/>
            </a:xfrm>
          </p:grpSpPr>
          <p:sp>
            <p:nvSpPr>
              <p:cNvPr id="71" name="燕尾形 7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" name="燕尾形 8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0" name="Rectangle 6"/>
            <p:cNvSpPr>
              <a:spLocks noChangeArrowheads="1"/>
            </p:cNvSpPr>
            <p:nvPr/>
          </p:nvSpPr>
          <p:spPr bwMode="auto">
            <a:xfrm>
              <a:off x="1441" y="1031"/>
              <a:ext cx="310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dirty="0" smtClean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7</a:t>
              </a:r>
              <a:r>
                <a:rPr lang="zh-CN" altLang="en-US" sz="2000" dirty="0" smtClean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、</a:t>
              </a:r>
              <a:r>
                <a:rPr lang="en-US" altLang="zh-CN" sz="2000" dirty="0" smtClean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Comparable</a:t>
              </a:r>
              <a:r>
                <a:rPr lang="zh-CN" altLang="zh-CN" sz="2000" dirty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与</a:t>
              </a:r>
              <a:r>
                <a:rPr lang="en-US" altLang="zh-CN" sz="2000" dirty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Comparator</a:t>
              </a:r>
              <a:r>
                <a:rPr lang="zh-CN" altLang="zh-CN" sz="2000" dirty="0">
                  <a:solidFill>
                    <a:srgbClr val="3152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接口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8405" y="724577"/>
            <a:ext cx="1165518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定义可知，这两个接口具有通用性，能用于任何类型对象的比较。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的通过实例来理解两种接口的用法：</a:t>
            </a: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b="1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5-3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Comparable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Comparator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接口测试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05551" y="1880627"/>
            <a:ext cx="10217624" cy="4597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import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java.util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.*;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class Employee implements Comparable&lt;Employee&gt;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//Comparable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接口规定要实现的方法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compareTo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(Employee e)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比较当前象与指定对象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的顺序。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如果当前对象小于、等于或大于指定对象，则分别返回负数、零或正数。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return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this.titleIdx-e.titleIdx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String name;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5334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职称编号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(1-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技术员，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助理工程师，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3-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工程师，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4-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高级工程师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116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4" name="矩形 3"/>
          <p:cNvSpPr/>
          <p:nvPr/>
        </p:nvSpPr>
        <p:spPr>
          <a:xfrm>
            <a:off x="891653" y="730250"/>
            <a:ext cx="10681647" cy="5844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34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titleIdx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5334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学历编号（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1-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小学，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中学，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3-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专科，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4-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本科，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5-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研究生）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degreeIdx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Employee(String name,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titleIdx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degreeIdx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this.name = name;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this.titleIdx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titleIdx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this.degreeIdx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degreeIdx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//Employee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对象的比较器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以职称作为比较依据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class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EmpTitleComparator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implements Comparator&lt;Employee&gt;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//Comparator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接口规定要实现的方法</a:t>
            </a:r>
          </a:p>
        </p:txBody>
      </p:sp>
    </p:spTree>
    <p:extLst>
      <p:ext uri="{BB962C8B-B14F-4D97-AF65-F5344CB8AC3E}">
        <p14:creationId xmlns:p14="http://schemas.microsoft.com/office/powerpoint/2010/main" val="309840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918950" y="783391"/>
            <a:ext cx="1085906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compare(Employee e1, Employee e2)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比较当前象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e1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与指定对象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e2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的顺序。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e1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小于、等于或大于指定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e2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，则分别返回负数、零或正数。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return e1.titleIdx-e2.titleIdx;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//Employee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对象的比较器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以学历作为比较依据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class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EmpDegreeComparator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implements Comparator&lt;Employee&gt;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//Comparator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接口规定要实现的方法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compare(Employee e1, Employee e2)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		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比较当前象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e1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与指定对象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e2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的顺序。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99731" y="5327888"/>
            <a:ext cx="83069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e1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小于、等于或大于指定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e2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，则分别返回负数、零或正数。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return e1.degreeIdx-e2.degreeIdx;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}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62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1232848" y="680522"/>
            <a:ext cx="1065435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class Test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static void main(String[]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args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Employee e1=new Employee("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张三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",3,3);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职称：工程师，学历：专科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Employee e2=new Employee("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李四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",2,4);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职称：助理工程师，学历：</a:t>
            </a:r>
            <a:r>
              <a:rPr lang="zh-CN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本科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	if(e1.compareTo(e2)&gt;0)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(e1.name+"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的职称排在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"+e2.name+"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前面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else if(e1.compareTo(e2)&lt;0)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(e2.name+"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的职称排在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"+e1.name+"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前面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else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(e2.name+"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"+e1.name+"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职称相同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EmpTitleComparator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cmp1=new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EmpTitleComparator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if(cmp1.compare(e1, e2)&gt;0)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(e1.name+"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的职称排在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"+e2.name+"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前面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else if(cmp1.compare(e1, e2)&lt;0)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689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1205550" y="783391"/>
            <a:ext cx="10326807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(e2.name+"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的职称排在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"+e1.name+"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前面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else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(e2.name+"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"+e1.name+"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职称相同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EmpDegreeComparator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cmp2=new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EmpDegreeComparator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if(cmp2.compare(e1, e2)&gt;0)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(e1.name+"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的学历排在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"+e2.name+"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前面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else if(cmp2.compare(e1, e2)&lt;0)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(e2.name+"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的学历排在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"+e1.name+"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前面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else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(e2.name+"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"+e1.name+"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学历相同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05550" y="5446206"/>
            <a:ext cx="2646878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程序运行结果如图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5.4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19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pic>
        <p:nvPicPr>
          <p:cNvPr id="6" name="图片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60202" y="1137598"/>
            <a:ext cx="4882795" cy="204233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3060202" y="3284965"/>
            <a:ext cx="4608954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5.4 Comparable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Comparator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接口测试</a:t>
            </a:r>
          </a:p>
        </p:txBody>
      </p:sp>
      <p:sp>
        <p:nvSpPr>
          <p:cNvPr id="3" name="矩形 2"/>
          <p:cNvSpPr/>
          <p:nvPr/>
        </p:nvSpPr>
        <p:spPr>
          <a:xfrm>
            <a:off x="672404" y="4063835"/>
            <a:ext cx="1111926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b="1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提醒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集合元素自身实现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Comparable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接口时，只能依据一种标准进行比较（例子中只依据职称进行比较），用实现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Comparator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接口的第三方比较器，则可以通过实现多个比较器，从多个方面进行比较（例子中两个比较器分别对职称和学历进行比较）。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4" name="图片 18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925" y="4173018"/>
            <a:ext cx="411644" cy="37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672404" y="5288674"/>
            <a:ext cx="1090089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上述两种元素的比较方法，可以对元素为任意类型的列表进行排序，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Collections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类已经实现了用来排序的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sort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方法，下面的程序用冒泡排序法自己实现一遍，进一步理解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Comparable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Comparator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接口的用法。</a:t>
            </a:r>
          </a:p>
        </p:txBody>
      </p:sp>
    </p:spTree>
    <p:extLst>
      <p:ext uri="{BB962C8B-B14F-4D97-AF65-F5344CB8AC3E}">
        <p14:creationId xmlns:p14="http://schemas.microsoft.com/office/powerpoint/2010/main" val="427161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564106" y="783391"/>
            <a:ext cx="8525301" cy="632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50000"/>
              </a:lnSpc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5-4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：使用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Comparable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Comparator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接口排序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import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java.util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.*;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class Employee implements Comparable&lt;Employee&gt;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（略）同案例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5-3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//Employee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对象的比较器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以职称作为比较依据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class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EmpTitleComparator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implements Comparator&lt;Employee&gt;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（略）同案例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5-3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//Employee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对象的比较器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以学历作为比较依据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class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EmpDegreeComparator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implements Comparator&lt;Employee&gt;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（略）同案例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5-3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918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809768" y="899448"/>
            <a:ext cx="11077432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class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CollectionTools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集合工具类（模拟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Collections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类）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冒泡排序（从大到小，借助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Comparable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接口）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static &lt;T extends Comparable&lt;? super T&gt;&gt; void sort(List&lt;T&gt; list)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tmp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for(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=0;i&lt;=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list.size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()-2;i++)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for(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j=0;j&lt;=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list.size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()-2-i;j++)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	T obj1=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list.get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(j);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	T obj2=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list.get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(j+1);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	if(obj1.compareTo(obj2)&lt;0)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Comparable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对象的方法进行</a:t>
            </a:r>
            <a:r>
              <a:rPr lang="zh-CN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	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259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627797" y="849764"/>
            <a:ext cx="1024946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tmp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list.get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(j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list.set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(j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list.get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(j+1));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list.set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(j+1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tmp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5334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冒泡排序（从大到小，借助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Comparator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接口）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static &lt;T&gt; void sort(List&lt;T&gt; list, Comparator&lt;? super T&gt; c)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tmp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for(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=0;i&lt;=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list.size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()-2;i++)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for(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j=0;j&lt;=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list.size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()-2-i;j++)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	T obj1=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list.get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(j);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	T obj2=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list.get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(j+1);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228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396650" y="783391"/>
            <a:ext cx="11398698" cy="5770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if(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c.compare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(obj1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 obj2)&lt;0)//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Comparator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对象的方法进行比较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	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{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tmp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list.get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(j);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list.set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(j,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list.get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(j+1));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list.set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(j+1,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tmp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public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class Test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public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static void main(String[]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args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List&lt;Employee&gt;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empList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ArrayList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&lt;Employee&gt;();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empList.add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(new Employee("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赵六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",1,2));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职称：技术员，学历：高中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empList.add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(new Employee("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张三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",3,3));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职称：工程师，学历：专科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empList.add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(new Employee("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李四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",2,4));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职称：助理工程师，学历：本科</a:t>
            </a:r>
          </a:p>
        </p:txBody>
      </p:sp>
    </p:spTree>
    <p:extLst>
      <p:ext uri="{BB962C8B-B14F-4D97-AF65-F5344CB8AC3E}">
        <p14:creationId xmlns:p14="http://schemas.microsoft.com/office/powerpoint/2010/main" val="344705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zh-CN" altLang="en-US" sz="3200" dirty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学习</a:t>
            </a:r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目标：</a:t>
            </a:r>
            <a:endParaRPr lang="zh-CN" altLang="zh-CN" sz="3200" dirty="0">
              <a:solidFill>
                <a:schemeClr val="bg1"/>
              </a:solidFill>
              <a:latin typeface="Malgun Gothic Semilight" panose="020B0502040204020203" pitchFamily="34" charset="-122"/>
              <a:ea typeface="Malgun Gothic Semilight" panose="020B0502040204020203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8377" y="928048"/>
            <a:ext cx="11589766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了解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集合框架的构成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掌握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实现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接口的相关类用法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掌握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泛型的用法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掌握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Iterator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（迭代器）接口遍历集合的方法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掌握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接口、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接口的用法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掌握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Collections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类处理集合问题的方法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864358" y="783391"/>
            <a:ext cx="10790830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empList.add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(new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Employee("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王五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",4,5));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职称：高级工程师，学历：研究生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CollectionTools.sort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empList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Comparable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排序（默认按职称排序）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\n");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for(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=0;i&lt;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empList.size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++)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empList.get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).name+" 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("\n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Comparator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按职称排序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\n");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CollectionTools.sort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empList,new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EmpTitleComparator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for(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=0;i&lt;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empList.size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++)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empList.get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).name+" 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736" y="4543743"/>
            <a:ext cx="9357815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("\n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Comparator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按学历排序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\n");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CollectionTools.sort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empList,new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EmpDegreeComparator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for(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=0;i&lt;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empList.size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++)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empList.get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).name+" 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301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528107" y="783391"/>
            <a:ext cx="2646878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程序运行结果如图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5.5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4558" y="1447269"/>
            <a:ext cx="6516863" cy="215574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440977" y="3685225"/>
            <a:ext cx="49552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5.5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Comparable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Comparator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接口排序</a:t>
            </a:r>
          </a:p>
        </p:txBody>
      </p:sp>
      <p:sp>
        <p:nvSpPr>
          <p:cNvPr id="4" name="矩形 3"/>
          <p:cNvSpPr/>
          <p:nvPr/>
        </p:nvSpPr>
        <p:spPr>
          <a:xfrm>
            <a:off x="953067" y="4307187"/>
            <a:ext cx="102858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b="1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提醒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JDK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提供了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Collection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类，其中的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sort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方法与例子中的定义完全一样，将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main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函数中的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CollectionTools.sort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改为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Collections.sort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，即可以对列表进行排序。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89143" y="4307187"/>
            <a:ext cx="384815" cy="4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856887" y="5245221"/>
            <a:ext cx="1816523" cy="4553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6000"/>
              </a:lnSpc>
              <a:spcBef>
                <a:spcPts val="1400"/>
              </a:spcBef>
              <a:spcAft>
                <a:spcPts val="1450"/>
              </a:spcAft>
            </a:pP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5.1.3 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项目实施</a:t>
            </a:r>
          </a:p>
        </p:txBody>
      </p:sp>
      <p:sp>
        <p:nvSpPr>
          <p:cNvPr id="6" name="矩形 5"/>
          <p:cNvSpPr/>
          <p:nvPr/>
        </p:nvSpPr>
        <p:spPr>
          <a:xfrm>
            <a:off x="1089143" y="5849409"/>
            <a:ext cx="1463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）功能分析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598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441277" y="783391"/>
            <a:ext cx="11364036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斗地主游戏发牌程序要实现的功能包括：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用一个类表示一张扑克牌；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用一个列表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cards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来存储所有的牌，再用三个列表分别存放各个玩家的牌，并用一个列表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p_cards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来统一管理三个玩家扑克牌列表；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发牌时，首先将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cards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中的元素顺序打乱（洗牌），再依次将最上面的牌取出，添加到各个玩家的扑克牌列表中，最后将每个玩家的列表进行排序；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将三个玩家的牌和底牌输出。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）编码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通过分析我们可以编写以下代码实现功能：</a:t>
            </a:r>
          </a:p>
        </p:txBody>
      </p:sp>
      <p:sp>
        <p:nvSpPr>
          <p:cNvPr id="3" name="矩形 2"/>
          <p:cNvSpPr/>
          <p:nvPr/>
        </p:nvSpPr>
        <p:spPr>
          <a:xfrm>
            <a:off x="809767" y="4363944"/>
            <a:ext cx="1088636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import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java.util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.*;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class Card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牌面符号表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private static String face[]=new String[]{"J","Q","K","A","2","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小王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","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大王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"};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68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600502" y="770383"/>
            <a:ext cx="10331355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花色表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private static String suit[]=new String[]{"♦","♣","♥","♠"};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private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rank;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牌的点数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private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suitIdx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花色编号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getRank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return rank;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getSuitIdx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return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suitIdx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Card(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rank,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suitIdx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构造方法 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19451" y="5189389"/>
            <a:ext cx="6096000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this.rank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rank;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this.suitIdx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suitIdx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290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705134" y="729124"/>
            <a:ext cx="10781730" cy="5770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String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toString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显示输出（重载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Object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toString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方法）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if(rank&lt;=10) return suit[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suitIdx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]+rank;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else if(rank&lt;=15) return suit[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suitIdx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]+face[rank-11];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else return face[rank-11];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大小王不显示花色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扑克牌对象的比较器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以点数、花色作为比较依据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class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CardComparator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implements Comparator&lt;Card&gt;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//Comparator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接口规定要实现的方法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compare(Card c1, Card c2)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if(c1.getRank()==c2.getRank())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点数相同比较花色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068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641445" y="730250"/>
            <a:ext cx="1035865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return c2.getSuitIdx()-c1.getSuitIdx();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return c2.getRank()-c1.getRank();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class Test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static void main(String[]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args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List&lt;Card&gt; cards=new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ArrayList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&lt;Card&gt;();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List&lt;List&lt;Card&gt;&gt;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p_cards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ArrayList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&lt;List&lt;Card&gt;&gt;();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for(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=0;i&lt;3;i++)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创建每个玩家的列表对象</a:t>
            </a:r>
          </a:p>
          <a:p>
            <a:pPr indent="1066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p_cards.add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ArrayList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&lt;Card&gt;());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for(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=3;i&lt;=15;i++) //11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分别表示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for(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j=0;j&lt;4;j++) //4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中花色</a:t>
            </a:r>
          </a:p>
        </p:txBody>
      </p:sp>
      <p:sp>
        <p:nvSpPr>
          <p:cNvPr id="3" name="矩形 2"/>
          <p:cNvSpPr/>
          <p:nvPr/>
        </p:nvSpPr>
        <p:spPr>
          <a:xfrm>
            <a:off x="3047999" y="554045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cards.add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(new Card(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 j));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添加扑克到集合中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cards.add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(new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Card(16, 0));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添加小王</a:t>
            </a:r>
          </a:p>
        </p:txBody>
      </p:sp>
    </p:spTree>
    <p:extLst>
      <p:ext uri="{BB962C8B-B14F-4D97-AF65-F5344CB8AC3E}">
        <p14:creationId xmlns:p14="http://schemas.microsoft.com/office/powerpoint/2010/main" val="61380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717615" y="665758"/>
            <a:ext cx="11812763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Cards.add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(new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Card(17, 0));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添加大王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Collections.shuffle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(cards);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洗牌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CardComparator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comparator = 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CardComparator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分发给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个玩家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for(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=0;i&lt;3;i++)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for(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j=0;j&lt;17;j++)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每个玩家依次取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张牌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p_cards.get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).add(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cards.remove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(0));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Collections.sort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p_cards.get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),comparator);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对每个玩家的牌进行排序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}		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显示输出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for(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=0;i&lt;3;i++)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"+(i+1)+"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个玩家：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115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1191903" y="783391"/>
            <a:ext cx="7761027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for(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j=0;j&lt;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p_cards.get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).size();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j++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p_cards.get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).get(j).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toString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()+" 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底牌：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for(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=0;i&lt;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cards.size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++)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cards.get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).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toString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()+" 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8949" y="512116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）调试运行，显示结果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该程序的运行结果如图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5.6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所示：</a:t>
            </a:r>
          </a:p>
        </p:txBody>
      </p:sp>
    </p:spTree>
    <p:extLst>
      <p:ext uri="{BB962C8B-B14F-4D97-AF65-F5344CB8AC3E}">
        <p14:creationId xmlns:p14="http://schemas.microsoft.com/office/powerpoint/2010/main" val="62704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pic>
        <p:nvPicPr>
          <p:cNvPr id="6" name="图片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9743" y="963953"/>
            <a:ext cx="7915702" cy="251622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4047291" y="3524372"/>
            <a:ext cx="3223959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5.6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斗地主游戏发牌结果</a:t>
            </a:r>
          </a:p>
        </p:txBody>
      </p:sp>
      <p:sp>
        <p:nvSpPr>
          <p:cNvPr id="3" name="矩形 2"/>
          <p:cNvSpPr/>
          <p:nvPr/>
        </p:nvSpPr>
        <p:spPr>
          <a:xfrm>
            <a:off x="838021" y="4202836"/>
            <a:ext cx="1699504" cy="4553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6000"/>
              </a:lnSpc>
              <a:spcBef>
                <a:spcPts val="1400"/>
              </a:spcBef>
              <a:spcAft>
                <a:spcPts val="1450"/>
              </a:spcAft>
            </a:pP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4.1.4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能力拓展</a:t>
            </a:r>
          </a:p>
        </p:txBody>
      </p:sp>
      <p:sp>
        <p:nvSpPr>
          <p:cNvPr id="4" name="矩形 3"/>
          <p:cNvSpPr/>
          <p:nvPr/>
        </p:nvSpPr>
        <p:spPr>
          <a:xfrm>
            <a:off x="700585" y="4689907"/>
            <a:ext cx="6096000" cy="159530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）选择题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中的元素是（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有序且不能重复的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B.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有序且可以重复的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无序且不能重复的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D.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无序且可以重复的</a:t>
            </a:r>
          </a:p>
        </p:txBody>
      </p:sp>
    </p:spTree>
    <p:extLst>
      <p:ext uri="{BB962C8B-B14F-4D97-AF65-F5344CB8AC3E}">
        <p14:creationId xmlns:p14="http://schemas.microsoft.com/office/powerpoint/2010/main" val="38810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768823" y="783391"/>
            <a:ext cx="8429767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②表示泛型所使用的符号是（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A.[]  B.{}  C.&lt;&gt;  D.()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③在申明方法时，要求列表的元素类型为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类或其子类，下列申明正确的是（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A.List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&lt;T&gt;  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B.List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&lt;?&gt; 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C.List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&lt;? super T&gt; 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D.List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&lt;? extends T&gt;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④关于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Comparable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Comparator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接口，下列说法错误的是（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  <a:p>
            <a:pPr indent="4000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可以供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Collections.sort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方法使用，用于排序中元素大小的比较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B.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一个类实现了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Camparable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接口，表明这个类的对象之间是可以相互比较的</a:t>
            </a:r>
          </a:p>
          <a:p>
            <a:pPr marL="266700" indent="1333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 Comparator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比较固定，和一个具体类相绑定，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Comparable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比较灵活，它可以被各个需要比较功能的类使用</a:t>
            </a:r>
          </a:p>
        </p:txBody>
      </p:sp>
      <p:sp>
        <p:nvSpPr>
          <p:cNvPr id="3" name="矩形 2"/>
          <p:cNvSpPr/>
          <p:nvPr/>
        </p:nvSpPr>
        <p:spPr>
          <a:xfrm>
            <a:off x="891654" y="4492379"/>
            <a:ext cx="100947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 Comparable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只能实现一种排序标准，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Comparator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可以实现多种排序标准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⑤下列哪个方法是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LinkedList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类有而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ArrayList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类没有的（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 add(Object o)       B. add(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index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Object o)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 remove(Object o)    D.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removeLast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994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2012" y="941696"/>
            <a:ext cx="11655188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5.1.1 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项目描述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设计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一个程序完成扑克牌游戏“斗地主”的随机发牌功能，输出发牌结果（以扑克牌大小、花色为序）。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5.1.2 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项目知识准备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）集合概述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集合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是具有共同性质的一类元素构成的一个整体。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中设计了集合框架（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 Collections Framework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，简称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JCF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），对与集合相关的一些数据结构和算法进行封装。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JCF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的内容如图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，其中短虚线表示接口，实线表示接口的具体实现。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JCF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中最关键的接口有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个：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，其特点是：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List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接口继承自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Collection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，里面的元素可以重复，元素有先后顺序；</a:t>
            </a:r>
          </a:p>
        </p:txBody>
      </p:sp>
      <p:sp>
        <p:nvSpPr>
          <p:cNvPr id="4" name="矩形 3"/>
          <p:cNvSpPr/>
          <p:nvPr/>
        </p:nvSpPr>
        <p:spPr>
          <a:xfrm>
            <a:off x="700585" y="4756664"/>
            <a:ext cx="11186615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接口继承自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Collection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，里面的元素不能重复，元素无先后顺序；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8574" y="5333515"/>
            <a:ext cx="11527808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接口是“键－值”对的集合，关键字不能重复，元素无先后顺序。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452109" y="783391"/>
            <a:ext cx="11739891" cy="4919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）填空题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集合框架的四种主要接口是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Collection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 </a:t>
            </a:r>
            <a:r>
              <a:rPr lang="en-US" altLang="zh-CN" u="sng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u="sng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Comparable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接口规定要实现的方法是</a:t>
            </a:r>
            <a:r>
              <a:rPr lang="en-US" altLang="zh-CN" u="sng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Comparator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接口规定要实现的方法是</a:t>
            </a:r>
            <a:r>
              <a:rPr lang="en-US" altLang="zh-CN" u="sng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Collections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是一个工具类，所有方法都是</a:t>
            </a:r>
            <a:r>
              <a:rPr lang="en-US" altLang="zh-CN" u="sng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）编程题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约瑟夫问题：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只猴子要选猴王，所有的猴子按照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........n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编号围成一圆，从第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号开始按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....m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报数，凡是报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的猴子退出圈外，如此循环直到圈内剩下一只猴子，这只猴子就是猴王。编写程序解决该问题，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由键盘输入。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在斗地主游戏发牌程序的基础上，增加随机确定一名玩家为“地主”的功能，并且将三张底牌加到“地主”的牌中，并按从大小、花色排序输出。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的基础上设计堆栈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(Stack)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、队列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(Queue)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类，实现这两个类的基本功能。</a:t>
            </a:r>
          </a:p>
        </p:txBody>
      </p:sp>
    </p:spTree>
    <p:extLst>
      <p:ext uri="{BB962C8B-B14F-4D97-AF65-F5344CB8AC3E}">
        <p14:creationId xmlns:p14="http://schemas.microsoft.com/office/powerpoint/2010/main" val="82145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chemeClr val="bg1"/>
                </a:solidFill>
              </a:rPr>
              <a:t>5.2 Set</a:t>
            </a:r>
            <a:r>
              <a:rPr lang="zh-CN" altLang="zh-CN" sz="3200" b="1" dirty="0">
                <a:solidFill>
                  <a:schemeClr val="bg1"/>
                </a:solidFill>
              </a:rPr>
              <a:t>和</a:t>
            </a:r>
            <a:r>
              <a:rPr lang="en-US" altLang="zh-CN" sz="3200" b="1" dirty="0">
                <a:solidFill>
                  <a:schemeClr val="bg1"/>
                </a:solidFill>
              </a:rPr>
              <a:t>Map</a:t>
            </a:r>
            <a:r>
              <a:rPr lang="zh-CN" altLang="zh-CN" sz="3200" b="1" dirty="0">
                <a:solidFill>
                  <a:schemeClr val="bg1"/>
                </a:solidFill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338377" y="697291"/>
            <a:ext cx="11425993" cy="4216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6000"/>
              </a:lnSpc>
              <a:spcBef>
                <a:spcPts val="1400"/>
              </a:spcBef>
              <a:spcAft>
                <a:spcPts val="1450"/>
              </a:spcAft>
            </a:pPr>
            <a:r>
              <a:rPr lang="en-US" altLang="zh-CN" sz="2800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5.2.1 </a:t>
            </a:r>
            <a:r>
              <a:rPr lang="zh-CN" altLang="zh-CN" sz="2800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项目描述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设计一个选举得票统计程序，输入选票上勾选的候选人姓名，统计每个候选人的得票数，并按从多到少排序。</a:t>
            </a:r>
          </a:p>
          <a:p>
            <a:pPr algn="just">
              <a:lnSpc>
                <a:spcPct val="156000"/>
              </a:lnSpc>
              <a:spcBef>
                <a:spcPts val="1400"/>
              </a:spcBef>
              <a:spcAft>
                <a:spcPts val="1450"/>
              </a:spcAft>
            </a:pPr>
            <a:r>
              <a:rPr lang="en-US" altLang="zh-CN" sz="2800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5.2.2 </a:t>
            </a:r>
            <a:r>
              <a:rPr lang="zh-CN" altLang="zh-CN" sz="2800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项目知识准备</a:t>
            </a:r>
          </a:p>
          <a:p>
            <a:pPr algn="just">
              <a:spcAft>
                <a:spcPts val="0"/>
              </a:spcAft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概述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接口也继承自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Collection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，表示多个元素的集合，与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不同的是，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中包含的元素是无序的，并且不能重复。在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JDK1.5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接口定义是：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interface Set&lt;E&gt; extends Collection&lt;E&gt;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Set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接口提供的方法如下：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19201" y="4788560"/>
            <a:ext cx="106543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add(E o)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中不存在指定的元素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，则添加此元素</a:t>
            </a:r>
            <a:r>
              <a:rPr lang="zh-CN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kern="100" dirty="0" smtClean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addAll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(Collection&lt;? extends E&gt; c)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中不存在集合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中包含的元素，则将其添加到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</a:t>
            </a:r>
            <a:r>
              <a:rPr lang="zh-CN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kern="100" dirty="0" smtClean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void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clear()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清除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中的所有元素。</a:t>
            </a:r>
          </a:p>
        </p:txBody>
      </p:sp>
    </p:spTree>
    <p:extLst>
      <p:ext uri="{BB962C8B-B14F-4D97-AF65-F5344CB8AC3E}">
        <p14:creationId xmlns:p14="http://schemas.microsoft.com/office/powerpoint/2010/main" val="206222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chemeClr val="bg1"/>
                </a:solidFill>
              </a:rPr>
              <a:t>5.2 Set</a:t>
            </a:r>
            <a:r>
              <a:rPr lang="zh-CN" altLang="zh-CN" sz="3200" b="1" dirty="0">
                <a:solidFill>
                  <a:schemeClr val="bg1"/>
                </a:solidFill>
              </a:rPr>
              <a:t>和</a:t>
            </a:r>
            <a:r>
              <a:rPr lang="en-US" altLang="zh-CN" sz="3200" b="1" dirty="0">
                <a:solidFill>
                  <a:schemeClr val="bg1"/>
                </a:solidFill>
              </a:rPr>
              <a:t>Map</a:t>
            </a:r>
            <a:r>
              <a:rPr lang="zh-CN" altLang="zh-CN" sz="3200" b="1" dirty="0">
                <a:solidFill>
                  <a:schemeClr val="bg1"/>
                </a:solidFill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464024" y="695226"/>
            <a:ext cx="11559653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contains(Object o)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包含元素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，则返回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true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containsAll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(Collection&lt;?&gt; c)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包含集合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的所有元素，则返回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true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isEmpty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为空（不包含元素），则返回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true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Iterator&lt;E&gt; iterator()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的迭代器，用于遍历集合。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remove(Object o)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中存在元素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，则将其移除。 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removeAll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(Collection&lt;?&gt; c)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移除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中那些包含在集合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中的元素。 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retainAll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(Collection&lt;?&gt; c)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仅保留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中那些包含在集合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中的元素。 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size()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中的元素个数。 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Object[]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toArray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返回包含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中所有元素的数组。</a:t>
            </a:r>
          </a:p>
          <a:p>
            <a:pPr algn="just">
              <a:spcAft>
                <a:spcPts val="0"/>
              </a:spcAft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的遍历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1778" y="4804043"/>
            <a:ext cx="10640705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对比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Set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List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的方法可以发现，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Set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中没有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get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set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方法，无法通过顺序号对元素进行访问，所以遍历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List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的方法不能用于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Set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。为了解决这个问题，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JCF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中引入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Iterator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（迭代器）接口，来遍历无序集合，凡是实现了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Iterable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接口的类的对象，都可以获取到迭代器，并通过迭代器遍历集合元素。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520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chemeClr val="bg1"/>
                </a:solidFill>
              </a:rPr>
              <a:t>5.2 Set</a:t>
            </a:r>
            <a:r>
              <a:rPr lang="zh-CN" altLang="zh-CN" sz="3200" b="1" dirty="0">
                <a:solidFill>
                  <a:schemeClr val="bg1"/>
                </a:solidFill>
              </a:rPr>
              <a:t>和</a:t>
            </a:r>
            <a:r>
              <a:rPr lang="en-US" altLang="zh-CN" sz="3200" b="1" dirty="0">
                <a:solidFill>
                  <a:schemeClr val="bg1"/>
                </a:solidFill>
              </a:rPr>
              <a:t>Map</a:t>
            </a:r>
            <a:r>
              <a:rPr lang="zh-CN" altLang="zh-CN" sz="3200" b="1" dirty="0">
                <a:solidFill>
                  <a:schemeClr val="bg1"/>
                </a:solidFill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409319" y="783391"/>
            <a:ext cx="1160341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Iterator&lt;E&gt;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接口提供的方法如下：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hasNext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判断是否还有元素可以获取，是则返回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true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	E next()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返回获取到的下一个元素。 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void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remove()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从集合中移除迭代器获取到的最后一个元素。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下面是一段遍历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的程序：</a:t>
            </a:r>
          </a:p>
          <a:p>
            <a:pPr indent="267970">
              <a:lnSpc>
                <a:spcPct val="150000"/>
              </a:lnSpc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5-5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：遍历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9074" y="3329363"/>
            <a:ext cx="10572465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import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java.util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.*;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class Test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static void main(String[]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args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8001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//Set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接口的具体实现是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HashSet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Set&lt;String&gt; books=new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HashSet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&lt;String&gt;();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38065" y="5245272"/>
            <a:ext cx="6096000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books.add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("C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程序设计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books.add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("Java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编程基础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books.add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("Java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编程基础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843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chemeClr val="bg1"/>
                </a:solidFill>
              </a:rPr>
              <a:t>5.2 Set</a:t>
            </a:r>
            <a:r>
              <a:rPr lang="zh-CN" altLang="zh-CN" sz="3200" b="1" dirty="0">
                <a:solidFill>
                  <a:schemeClr val="bg1"/>
                </a:solidFill>
              </a:rPr>
              <a:t>和</a:t>
            </a:r>
            <a:r>
              <a:rPr lang="en-US" altLang="zh-CN" sz="3200" b="1" dirty="0">
                <a:solidFill>
                  <a:schemeClr val="bg1"/>
                </a:solidFill>
              </a:rPr>
              <a:t>Map</a:t>
            </a:r>
            <a:r>
              <a:rPr lang="zh-CN" altLang="zh-CN" sz="3200" b="1" dirty="0">
                <a:solidFill>
                  <a:schemeClr val="bg1"/>
                </a:solidFill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905301" y="783391"/>
            <a:ext cx="10381398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books.add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软件工程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Iterator&lt;String&gt; it=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books.iterator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while(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it.hasNext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())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判断是否存在下一个元素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String book=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it.next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取出一个元素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(book);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786" y="4342159"/>
            <a:ext cx="108909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723900" algn="l"/>
              </a:tabLst>
            </a:pP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b="1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zh-CN" b="1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提醒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中的元素是无序的，所以输出的结果和添加时的顺序可能不一样。另外，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中的元素不能重复，相同的项目只能添加一次。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67" y="4452223"/>
            <a:ext cx="390668" cy="35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709967" y="5327888"/>
            <a:ext cx="110134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接口概述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是键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值对的集合，相当于是一个只有“关键字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(key)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”和“值（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value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）”两列的一个表，关键字是无序的，并且不能重复。在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JDK1.5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接口定义是：</a:t>
            </a:r>
          </a:p>
        </p:txBody>
      </p:sp>
    </p:spTree>
    <p:extLst>
      <p:ext uri="{BB962C8B-B14F-4D97-AF65-F5344CB8AC3E}">
        <p14:creationId xmlns:p14="http://schemas.microsoft.com/office/powerpoint/2010/main" val="236097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chemeClr val="bg1"/>
                </a:solidFill>
              </a:rPr>
              <a:t>5.2 Set</a:t>
            </a:r>
            <a:r>
              <a:rPr lang="zh-CN" altLang="zh-CN" sz="3200" b="1" dirty="0">
                <a:solidFill>
                  <a:schemeClr val="bg1"/>
                </a:solidFill>
              </a:rPr>
              <a:t>和</a:t>
            </a:r>
            <a:r>
              <a:rPr lang="en-US" altLang="zh-CN" sz="3200" b="1" dirty="0">
                <a:solidFill>
                  <a:schemeClr val="bg1"/>
                </a:solidFill>
              </a:rPr>
              <a:t>Map</a:t>
            </a:r>
            <a:r>
              <a:rPr lang="zh-CN" altLang="zh-CN" sz="3200" b="1" dirty="0">
                <a:solidFill>
                  <a:schemeClr val="bg1"/>
                </a:solidFill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338377" y="730250"/>
            <a:ext cx="11617061" cy="5013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interface Map&lt;K,V&gt;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接口提供的方法如下：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 put(K key, V value)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添加一个键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值对到集合中，如果关键字存在，则修改对应值。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 get(Object key)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获取关键字对应的值。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size()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返回该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中的键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值对的数量。 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 remove(Object key)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如果存在关键字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key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，则将该键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值对从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中移除。 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void clear()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移除集合中所有的键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值对。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containsKey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(Object key)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如果集合中包含指定的关键字，则返回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true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containsValue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(Object value)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如果集合中包含指定的值，则返回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true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Set&lt;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Map.Entry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&lt;K,V&gt;&gt;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entrySet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包含所有实体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存入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isEmpty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判断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中是否包含键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值对，如未包含则返回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true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Set&lt;K&gt;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keySet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() 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返回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Map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中所有关键字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存入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Set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 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8377" y="5636350"/>
            <a:ext cx="11466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Collection&lt;V&gt; values()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中所有值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存入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Collection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void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putAll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(Map&lt;? extends K,? extends V&gt; t)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从参数指定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中将所有键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值对复制到当前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55852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chemeClr val="bg1"/>
                </a:solidFill>
              </a:rPr>
              <a:t>5.2 Set</a:t>
            </a:r>
            <a:r>
              <a:rPr lang="zh-CN" altLang="zh-CN" sz="3200" b="1" dirty="0">
                <a:solidFill>
                  <a:schemeClr val="bg1"/>
                </a:solidFill>
              </a:rPr>
              <a:t>和</a:t>
            </a:r>
            <a:r>
              <a:rPr lang="en-US" altLang="zh-CN" sz="3200" b="1" dirty="0">
                <a:solidFill>
                  <a:schemeClr val="bg1"/>
                </a:solidFill>
              </a:rPr>
              <a:t>Map</a:t>
            </a:r>
            <a:r>
              <a:rPr lang="zh-CN" altLang="zh-CN" sz="3200" b="1" dirty="0">
                <a:solidFill>
                  <a:schemeClr val="bg1"/>
                </a:solidFill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338377" y="730250"/>
            <a:ext cx="1168530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的遍历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7970">
              <a:lnSpc>
                <a:spcPct val="150000"/>
              </a:lnSpc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5-6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：遍历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import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java.util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.*;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import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java.util.Map.Entry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class Test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static void main(String[]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args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Map&lt;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String,String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&gt; books=new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HashMap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&lt;String, String&gt;();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books.put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("A001", "C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程序设计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books.put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("A002", "Java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编程基础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books.put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("A003", 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软件工程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使用包含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key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进行遍历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Set&lt;String&gt;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bookNo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books.keySet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只包含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key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Iterator&lt;String&gt; it=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bookNo.iterator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while(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it.hasNext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332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chemeClr val="bg1"/>
                </a:solidFill>
              </a:rPr>
              <a:t>5.2 Set</a:t>
            </a:r>
            <a:r>
              <a:rPr lang="zh-CN" altLang="zh-CN" sz="3200" b="1" dirty="0">
                <a:solidFill>
                  <a:schemeClr val="bg1"/>
                </a:solidFill>
              </a:rPr>
              <a:t>和</a:t>
            </a:r>
            <a:r>
              <a:rPr lang="en-US" altLang="zh-CN" sz="3200" b="1" dirty="0">
                <a:solidFill>
                  <a:schemeClr val="bg1"/>
                </a:solidFill>
              </a:rPr>
              <a:t>Map</a:t>
            </a:r>
            <a:r>
              <a:rPr lang="zh-CN" altLang="zh-CN" sz="3200" b="1" dirty="0">
                <a:solidFill>
                  <a:schemeClr val="bg1"/>
                </a:solidFill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338377" y="695226"/>
            <a:ext cx="1160341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String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No=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it.next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String Name=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books.get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(No);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(No+","+Name);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使用包含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Entry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进行遍历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Set&lt;Entry&lt;String, String&gt;&gt;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kvs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books.entrySet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包含键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值的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Iterator&lt;Entry&lt;String, String&gt;&gt; it2=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kvs.iterator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while(it2.hasNext())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Entry&lt;String, String&gt;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kv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 it2.next();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kv.getKey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()+","+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kv.getValue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19702" y="560488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}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6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chemeClr val="bg1"/>
                </a:solidFill>
              </a:rPr>
              <a:t>5.2 Set</a:t>
            </a:r>
            <a:r>
              <a:rPr lang="zh-CN" altLang="zh-CN" sz="3200" b="1" dirty="0">
                <a:solidFill>
                  <a:schemeClr val="bg1"/>
                </a:solidFill>
              </a:rPr>
              <a:t>和</a:t>
            </a:r>
            <a:r>
              <a:rPr lang="en-US" altLang="zh-CN" sz="3200" b="1" dirty="0">
                <a:solidFill>
                  <a:schemeClr val="bg1"/>
                </a:solidFill>
              </a:rPr>
              <a:t>Map</a:t>
            </a:r>
            <a:r>
              <a:rPr lang="zh-CN" altLang="zh-CN" sz="3200" b="1" dirty="0">
                <a:solidFill>
                  <a:schemeClr val="bg1"/>
                </a:solidFill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523164" y="783391"/>
            <a:ext cx="113913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b="1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提醒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Map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的遍历方法是将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Map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转换为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Set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，再获取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Iterator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进行遍历。可以获取只包含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key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Set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，遍历时根据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key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得到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value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，也可以获取包含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Entry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（键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值对）的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Set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，直接进行遍历。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9711" y="914401"/>
            <a:ext cx="371167" cy="330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523164" y="1559888"/>
            <a:ext cx="11391330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b="1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foreach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循环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foreach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循环本质上调用了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Iterator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接口，凡是实现了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Iterable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接口的类实例，都可以用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foreach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循环进行遍历。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Foreach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循环的语法格式如下：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for(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元素类型 对象名称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: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集合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{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处理单个对象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下面通过例子来体验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foreach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循环的用法：</a:t>
            </a:r>
          </a:p>
          <a:p>
            <a:pPr indent="267970">
              <a:lnSpc>
                <a:spcPct val="150000"/>
              </a:lnSpc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5-7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：用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foreach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循环遍历集合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import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java.util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.*;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import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java.util.Map.Entry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public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class Test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714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chemeClr val="bg1"/>
                </a:solidFill>
              </a:rPr>
              <a:t>5.2 Set</a:t>
            </a:r>
            <a:r>
              <a:rPr lang="zh-CN" altLang="zh-CN" sz="3200" b="1" dirty="0">
                <a:solidFill>
                  <a:schemeClr val="bg1"/>
                </a:solidFill>
              </a:rPr>
              <a:t>和</a:t>
            </a:r>
            <a:r>
              <a:rPr lang="en-US" altLang="zh-CN" sz="3200" b="1" dirty="0">
                <a:solidFill>
                  <a:schemeClr val="bg1"/>
                </a:solidFill>
              </a:rPr>
              <a:t>Map</a:t>
            </a:r>
            <a:r>
              <a:rPr lang="zh-CN" altLang="zh-CN" sz="3200" b="1" dirty="0">
                <a:solidFill>
                  <a:schemeClr val="bg1"/>
                </a:solidFill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1246495" y="783391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static void main(String[]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args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遍历数组：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8867" y="1603571"/>
            <a:ext cx="10986446" cy="5013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a[]=new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[]{1,2,3,4,5};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for(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: a)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("\n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遍历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List&lt;String&gt; list=new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ArrayList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&lt;String&gt;();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list.add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("spring");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list.add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("summer");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list.add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("autumn");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list.add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("winter");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for(String s : list)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(s+" 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("\n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遍历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Set&lt;String&gt; set=new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HashSet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&lt;String&gt;();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set.add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("spring");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set.add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("summer");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set.add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("autumn");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set.add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("winter");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for(String s : set)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922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517409" y="5418307"/>
            <a:ext cx="3937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简化的集合框架图</a:t>
            </a:r>
          </a:p>
        </p:txBody>
      </p:sp>
      <p:pic>
        <p:nvPicPr>
          <p:cNvPr id="8" name="图片 7" descr="9208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1379" y="1126182"/>
            <a:ext cx="8311487" cy="389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6809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chemeClr val="bg1"/>
                </a:solidFill>
              </a:rPr>
              <a:t>5.2 Set</a:t>
            </a:r>
            <a:r>
              <a:rPr lang="zh-CN" altLang="zh-CN" sz="3200" b="1" dirty="0">
                <a:solidFill>
                  <a:schemeClr val="bg1"/>
                </a:solidFill>
              </a:rPr>
              <a:t>和</a:t>
            </a:r>
            <a:r>
              <a:rPr lang="en-US" altLang="zh-CN" sz="3200" b="1" dirty="0">
                <a:solidFill>
                  <a:schemeClr val="bg1"/>
                </a:solidFill>
              </a:rPr>
              <a:t>Map</a:t>
            </a:r>
            <a:r>
              <a:rPr lang="zh-CN" altLang="zh-CN" sz="3200" b="1" dirty="0">
                <a:solidFill>
                  <a:schemeClr val="bg1"/>
                </a:solidFill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1478507" y="783391"/>
            <a:ext cx="10135738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+" 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("\n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遍历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Map&lt;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String,String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&gt; map=new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HashMap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&lt;String, String&gt;();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map.put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("01", "spring"); 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map.put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("02", "summer");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8001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map.put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("03", "autumn"); 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map.put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("04", "winter");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for(Entry&lt;String, String&gt;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kv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: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map.entrySet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kv.getKey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()+","+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kv.getValue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()+" 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9523" y="4550256"/>
            <a:ext cx="3801041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该程序的运行结果如图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5.7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所示：</a:t>
            </a:r>
          </a:p>
        </p:txBody>
      </p:sp>
      <p:pic>
        <p:nvPicPr>
          <p:cNvPr id="8" name="图片 7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33184" y="3848669"/>
            <a:ext cx="5375091" cy="186974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5155323" y="5931296"/>
            <a:ext cx="35702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5.7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foreach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循环遍历集合</a:t>
            </a:r>
          </a:p>
        </p:txBody>
      </p:sp>
    </p:spTree>
    <p:extLst>
      <p:ext uri="{BB962C8B-B14F-4D97-AF65-F5344CB8AC3E}">
        <p14:creationId xmlns:p14="http://schemas.microsoft.com/office/powerpoint/2010/main" val="382785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chemeClr val="bg1"/>
                </a:solidFill>
              </a:rPr>
              <a:t>5.2 Set</a:t>
            </a:r>
            <a:r>
              <a:rPr lang="zh-CN" altLang="zh-CN" sz="3200" b="1" dirty="0">
                <a:solidFill>
                  <a:schemeClr val="bg1"/>
                </a:solidFill>
              </a:rPr>
              <a:t>和</a:t>
            </a:r>
            <a:r>
              <a:rPr lang="en-US" altLang="zh-CN" sz="3200" b="1" dirty="0">
                <a:solidFill>
                  <a:schemeClr val="bg1"/>
                </a:solidFill>
              </a:rPr>
              <a:t>Map</a:t>
            </a:r>
            <a:r>
              <a:rPr lang="zh-CN" altLang="zh-CN" sz="3200" b="1" dirty="0">
                <a:solidFill>
                  <a:schemeClr val="bg1"/>
                </a:solidFill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632346" y="783391"/>
            <a:ext cx="11132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b="1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提醒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foreach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Java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中的一种“语法糖”，这种语法对语言的功能没有影响，但是更方便程序员使用。本质上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foreach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循环遍历和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Iterator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遍历没有区别，只是程序书写上更加简洁。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9836" y="940352"/>
            <a:ext cx="439406" cy="30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632346" y="1508701"/>
            <a:ext cx="11132024" cy="5021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400"/>
              </a:spcBef>
              <a:spcAft>
                <a:spcPts val="1450"/>
              </a:spcAft>
            </a:pPr>
            <a:r>
              <a:rPr lang="en-US" altLang="zh-CN" sz="2800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5.2.3 </a:t>
            </a:r>
            <a:r>
              <a:rPr lang="zh-CN" altLang="zh-CN" sz="2800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项目实施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）功能分析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程序运行时，从键盘输入得票人编号，将该候选人票数加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。为了能快速通过编号找到记录，将编号作为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的关键字，得票人的相关信息封装成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Vote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类，将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Vote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对象作为值。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得票数排序借助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来完成，调用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Values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方法得到所有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Vote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对象，并添加到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中，借助工具类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Collections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sort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方法完成排序。为了配合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sort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Vote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类实现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Comparable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）编码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通过分析我们可以编写以下代码实现功能：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import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java.util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.*;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class Vote implements Comparable&lt;Vote&gt;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742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chemeClr val="bg1"/>
                </a:solidFill>
              </a:rPr>
              <a:t>5.2 Set</a:t>
            </a:r>
            <a:r>
              <a:rPr lang="zh-CN" altLang="zh-CN" sz="3200" b="1" dirty="0">
                <a:solidFill>
                  <a:schemeClr val="bg1"/>
                </a:solidFill>
              </a:rPr>
              <a:t>和</a:t>
            </a:r>
            <a:r>
              <a:rPr lang="en-US" altLang="zh-CN" sz="3200" b="1" dirty="0">
                <a:solidFill>
                  <a:schemeClr val="bg1"/>
                </a:solidFill>
              </a:rPr>
              <a:t>Map</a:t>
            </a:r>
            <a:r>
              <a:rPr lang="zh-CN" altLang="zh-CN" sz="3200" b="1" dirty="0">
                <a:solidFill>
                  <a:schemeClr val="bg1"/>
                </a:solidFill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1505802" y="783391"/>
            <a:ext cx="8784609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String ID;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候选人编号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count;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候选人得票数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Vote(String ID,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count)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this.ID = ID;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this.count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count;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compareTo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(Vote v) {  //Comparable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接口的方法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return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v.count-this.count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class Test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	public static void main(String[]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args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 {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34822" y="560488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Map&lt;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String,Vote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&gt; votes=new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HashMap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String,Vote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&gt;();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初始化候选人集合</a:t>
            </a:r>
          </a:p>
        </p:txBody>
      </p:sp>
    </p:spTree>
    <p:extLst>
      <p:ext uri="{BB962C8B-B14F-4D97-AF65-F5344CB8AC3E}">
        <p14:creationId xmlns:p14="http://schemas.microsoft.com/office/powerpoint/2010/main" val="251890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chemeClr val="bg1"/>
                </a:solidFill>
              </a:rPr>
              <a:t>5.2 Set</a:t>
            </a:r>
            <a:r>
              <a:rPr lang="zh-CN" altLang="zh-CN" sz="3200" b="1" dirty="0">
                <a:solidFill>
                  <a:schemeClr val="bg1"/>
                </a:solidFill>
              </a:rPr>
              <a:t>和</a:t>
            </a:r>
            <a:r>
              <a:rPr lang="en-US" altLang="zh-CN" sz="3200" b="1" dirty="0">
                <a:solidFill>
                  <a:schemeClr val="bg1"/>
                </a:solidFill>
              </a:rPr>
              <a:t>Map</a:t>
            </a:r>
            <a:r>
              <a:rPr lang="zh-CN" altLang="zh-CN" sz="3200" b="1" dirty="0">
                <a:solidFill>
                  <a:schemeClr val="bg1"/>
                </a:solidFill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465757" y="867624"/>
            <a:ext cx="11726243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votes.put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("01", new Vote("01", 0));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votes.put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("02", new Vote("02", 0));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votes.put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("03", new Vote("03", 0));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votes.put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("04", new Vote("04", 0));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请录入得票人编号：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Scanner scanner=new Scanner(System.in);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String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scanner.nextLine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while(!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str.equals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("over"))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输入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over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结束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if(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votes.containsKey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))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输入的编号存在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votes.get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).count++;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票数增加</a:t>
            </a:r>
          </a:p>
        </p:txBody>
      </p:sp>
    </p:spTree>
    <p:extLst>
      <p:ext uri="{BB962C8B-B14F-4D97-AF65-F5344CB8AC3E}">
        <p14:creationId xmlns:p14="http://schemas.microsoft.com/office/powerpoint/2010/main" val="246484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chemeClr val="bg1"/>
                </a:solidFill>
              </a:rPr>
              <a:t>5.2 Set</a:t>
            </a:r>
            <a:r>
              <a:rPr lang="zh-CN" altLang="zh-CN" sz="3200" b="1" dirty="0">
                <a:solidFill>
                  <a:schemeClr val="bg1"/>
                </a:solidFill>
              </a:rPr>
              <a:t>和</a:t>
            </a:r>
            <a:r>
              <a:rPr lang="en-US" altLang="zh-CN" sz="3200" b="1" dirty="0">
                <a:solidFill>
                  <a:schemeClr val="bg1"/>
                </a:solidFill>
              </a:rPr>
              <a:t>Map</a:t>
            </a:r>
            <a:r>
              <a:rPr lang="zh-CN" altLang="zh-CN" sz="3200" b="1" dirty="0">
                <a:solidFill>
                  <a:schemeClr val="bg1"/>
                </a:solidFill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518615" y="672669"/>
            <a:ext cx="9744501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else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编号不存在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scanner.nextLine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List&lt;Vote&gt; v=new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ArrayList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&lt;Vote&gt;();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v.addAll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votes.values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Collections.sort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(v);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排序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for(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=0;i&lt;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v.size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++)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v.get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).ID+":"+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v.get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).count+"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8824" y="533548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）调试运行，显示结果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该程序的运行结果如图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5.8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所示：</a:t>
            </a:r>
          </a:p>
        </p:txBody>
      </p:sp>
    </p:spTree>
    <p:extLst>
      <p:ext uri="{BB962C8B-B14F-4D97-AF65-F5344CB8AC3E}">
        <p14:creationId xmlns:p14="http://schemas.microsoft.com/office/powerpoint/2010/main" val="118946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chemeClr val="bg1"/>
                </a:solidFill>
              </a:rPr>
              <a:t>5.2 Set</a:t>
            </a:r>
            <a:r>
              <a:rPr lang="zh-CN" altLang="zh-CN" sz="3200" b="1" dirty="0">
                <a:solidFill>
                  <a:schemeClr val="bg1"/>
                </a:solidFill>
              </a:rPr>
              <a:t>和</a:t>
            </a:r>
            <a:r>
              <a:rPr lang="en-US" altLang="zh-CN" sz="3200" b="1" dirty="0">
                <a:solidFill>
                  <a:schemeClr val="bg1"/>
                </a:solidFill>
              </a:rPr>
              <a:t>Map</a:t>
            </a:r>
            <a:r>
              <a:rPr lang="zh-CN" altLang="zh-CN" sz="3200" b="1" dirty="0">
                <a:solidFill>
                  <a:schemeClr val="bg1"/>
                </a:solidFill>
              </a:rPr>
              <a:t>接口</a:t>
            </a:r>
          </a:p>
        </p:txBody>
      </p:sp>
      <p:pic>
        <p:nvPicPr>
          <p:cNvPr id="6" name="图片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21624" y="783391"/>
            <a:ext cx="3875964" cy="305163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4408368" y="4062189"/>
            <a:ext cx="2993127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5.8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统计得票数并排序</a:t>
            </a:r>
          </a:p>
        </p:txBody>
      </p:sp>
      <p:sp>
        <p:nvSpPr>
          <p:cNvPr id="3" name="矩形 2"/>
          <p:cNvSpPr/>
          <p:nvPr/>
        </p:nvSpPr>
        <p:spPr>
          <a:xfrm>
            <a:off x="639170" y="4599800"/>
            <a:ext cx="10531522" cy="1804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6000"/>
              </a:lnSpc>
              <a:spcBef>
                <a:spcPts val="1400"/>
              </a:spcBef>
              <a:spcAft>
                <a:spcPts val="1450"/>
              </a:spcAft>
            </a:pP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5.2.4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能力拓展</a:t>
            </a:r>
          </a:p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）选择题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①判断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中是否存在某个元素的方法是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   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have       B. exists      C. contains         D.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containsAll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369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chemeClr val="bg1"/>
                </a:solidFill>
              </a:rPr>
              <a:t>5.2 Set</a:t>
            </a:r>
            <a:r>
              <a:rPr lang="zh-CN" altLang="zh-CN" sz="3200" b="1" dirty="0">
                <a:solidFill>
                  <a:schemeClr val="bg1"/>
                </a:solidFill>
              </a:rPr>
              <a:t>和</a:t>
            </a:r>
            <a:r>
              <a:rPr lang="en-US" altLang="zh-CN" sz="3200" b="1" dirty="0">
                <a:solidFill>
                  <a:schemeClr val="bg1"/>
                </a:solidFill>
              </a:rPr>
              <a:t>Map</a:t>
            </a:r>
            <a:r>
              <a:rPr lang="zh-CN" altLang="zh-CN" sz="3200" b="1" dirty="0">
                <a:solidFill>
                  <a:schemeClr val="bg1"/>
                </a:solidFill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273820" y="692798"/>
            <a:ext cx="1164435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Iterator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循环遍历集合中的每个元素，并将其移除，横线处应填入的代码是（   ）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ArrayList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list = 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ArrayList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list.add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("java");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list.add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php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list.add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.net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Iterator it=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list.iterator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u="sng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 while(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it.hasNext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()){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it.next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it.remove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 }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 while(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it.hasNext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()){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it.remove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 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 while(it.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hasNext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()){ Object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obj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it.next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list.remove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obj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); }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 while(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it.hasNext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()){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list.remove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 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③横线处要实现的功能是把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key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为“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Jack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”的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value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值在原有基础上增加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，下列选项正确的是（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</p:txBody>
      </p:sp>
      <p:sp>
        <p:nvSpPr>
          <p:cNvPr id="3" name="矩形 2"/>
          <p:cNvSpPr/>
          <p:nvPr/>
        </p:nvSpPr>
        <p:spPr>
          <a:xfrm>
            <a:off x="837063" y="4688355"/>
            <a:ext cx="10217624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 map=new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HashMap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map.put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("Tom",123.5);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map.put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("Jack",234.5);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map.put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("Rose",456.3); 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15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chemeClr val="bg1"/>
                </a:solidFill>
              </a:rPr>
              <a:t>5.2 Set</a:t>
            </a:r>
            <a:r>
              <a:rPr lang="zh-CN" altLang="zh-CN" sz="3200" b="1" dirty="0">
                <a:solidFill>
                  <a:schemeClr val="bg1"/>
                </a:solidFill>
              </a:rPr>
              <a:t>和</a:t>
            </a:r>
            <a:r>
              <a:rPr lang="en-US" altLang="zh-CN" sz="3200" b="1" dirty="0">
                <a:solidFill>
                  <a:schemeClr val="bg1"/>
                </a:solidFill>
              </a:rPr>
              <a:t>Map</a:t>
            </a:r>
            <a:r>
              <a:rPr lang="zh-CN" altLang="zh-CN" sz="3200" b="1" dirty="0">
                <a:solidFill>
                  <a:schemeClr val="bg1"/>
                </a:solidFill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491320" y="585010"/>
            <a:ext cx="1142317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u="sng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map.put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("Jack",234.5);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map.set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("Jack",234.5);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map.put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("Jack",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map.get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("Jack")+100);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map.set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("Jack",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map.get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("Jack")+100);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）填空题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集合框架中最主要的三个接口是</a:t>
            </a:r>
            <a:r>
              <a:rPr lang="en-US" altLang="zh-CN" u="sng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u="sng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u="sng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②下面的代码遍历输出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Map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当中的每个元素，请补全横线处的内容。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 map=new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HashMap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map.put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("A",100);  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map.put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("B",200);  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map.put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("C",300);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en-US" altLang="zh-CN" u="sng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</a:t>
            </a:r>
            <a:r>
              <a:rPr lang="en-US" altLang="zh-CN" u="sng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for (</a:t>
            </a:r>
            <a:r>
              <a:rPr lang="en-US" altLang="zh-CN" u="sng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one : set)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66700"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{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one.getKey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+ ":" +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one.getValue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()); 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③下面的代码用于输出字符数组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中每个字符出现的次数，应该填入的代码是：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73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chemeClr val="bg1"/>
                </a:solidFill>
              </a:rPr>
              <a:t>5.2 Set</a:t>
            </a:r>
            <a:r>
              <a:rPr lang="zh-CN" altLang="zh-CN" sz="3200" b="1" dirty="0">
                <a:solidFill>
                  <a:schemeClr val="bg1"/>
                </a:solidFill>
              </a:rPr>
              <a:t>和</a:t>
            </a:r>
            <a:r>
              <a:rPr lang="en-US" altLang="zh-CN" sz="3200" b="1" dirty="0">
                <a:solidFill>
                  <a:schemeClr val="bg1"/>
                </a:solidFill>
              </a:rPr>
              <a:t>Map</a:t>
            </a:r>
            <a:r>
              <a:rPr lang="zh-CN" altLang="zh-CN" sz="3200" b="1" dirty="0">
                <a:solidFill>
                  <a:schemeClr val="bg1"/>
                </a:solidFill>
              </a:rPr>
              <a:t>接口</a:t>
            </a:r>
          </a:p>
        </p:txBody>
      </p:sp>
      <p:sp>
        <p:nvSpPr>
          <p:cNvPr id="2" name="矩形 1"/>
          <p:cNvSpPr/>
          <p:nvPr/>
        </p:nvSpPr>
        <p:spPr>
          <a:xfrm>
            <a:off x="362531" y="673793"/>
            <a:ext cx="11466935" cy="6601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public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static void main(String[]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args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{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char[]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{ 'a', 'c', 'a', 'b', 'c', 'b' };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66700" indent="1333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HashMap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 = 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HashMap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66700" indent="1333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for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0;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&lt;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ch.length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++) {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66700" indent="1333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if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u="sng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</a:t>
            </a:r>
            <a:r>
              <a:rPr lang="en-US" altLang="zh-CN" u="sng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66700" indent="1333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else </a:t>
            </a:r>
            <a:r>
              <a:rPr lang="en-US" altLang="zh-CN" u="sng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66700" indent="133350" algn="just"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}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33350"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(map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);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）编程题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Map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接口管理员工集合，员工包括编号、姓名、工资这三个属性。实现的功能如下：</a:t>
            </a:r>
          </a:p>
          <a:p>
            <a:pPr marL="266700" indent="133350" algn="just"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●添加若干条员工</a:t>
            </a:r>
            <a:r>
              <a:rPr lang="zh-CN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信息</a:t>
            </a:r>
            <a:endParaRPr lang="en-US" altLang="zh-CN" kern="100" dirty="0" smtClean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66700" indent="1333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列出所有员工的编号、姓名和工资</a:t>
            </a:r>
          </a:p>
          <a:p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删除编号为“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03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”的员工</a:t>
            </a:r>
            <a:r>
              <a:rPr lang="zh-CN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信息</a:t>
            </a:r>
            <a:endParaRPr lang="en-US" altLang="zh-CN" kern="100" dirty="0" smtClean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将姓名为“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Tom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”的员工工资改为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3000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将所有工资低于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2000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的员工工资上涨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10%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66700" indent="133350" algn="just">
              <a:lnSpc>
                <a:spcPct val="150000"/>
              </a:lnSpc>
              <a:spcAft>
                <a:spcPts val="0"/>
              </a:spcAft>
            </a:pP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576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2074463"/>
            <a:ext cx="12192000" cy="3248167"/>
          </a:xfrm>
          <a:prstGeom prst="rect">
            <a:avLst/>
          </a:prstGeom>
          <a:solidFill>
            <a:srgbClr val="3152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0" y="5460623"/>
            <a:ext cx="12192000" cy="0"/>
          </a:xfrm>
          <a:prstGeom prst="line">
            <a:avLst/>
          </a:prstGeom>
          <a:ln w="76200">
            <a:solidFill>
              <a:srgbClr val="315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6"/>
          <p:cNvSpPr txBox="1"/>
          <p:nvPr/>
        </p:nvSpPr>
        <p:spPr>
          <a:xfrm>
            <a:off x="3191807" y="2834390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zh-CN" altLang="en-US" sz="13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1962681"/>
            <a:ext cx="12192000" cy="0"/>
          </a:xfrm>
          <a:prstGeom prst="line">
            <a:avLst/>
          </a:prstGeom>
          <a:ln w="76200">
            <a:solidFill>
              <a:srgbClr val="315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3191807" y="487680"/>
            <a:ext cx="7650480" cy="21447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u=3068836537,896708926&amp;fm=23&amp;gp=0"/>
          <p:cNvPicPr>
            <a:picLocks noChangeAspect="1"/>
          </p:cNvPicPr>
          <p:nvPr/>
        </p:nvPicPr>
        <p:blipFill>
          <a:blip r:embed="rId2"/>
          <a:srcRect l="-883" r="883"/>
          <a:stretch>
            <a:fillRect/>
          </a:stretch>
        </p:blipFill>
        <p:spPr>
          <a:xfrm>
            <a:off x="4217035" y="53340"/>
            <a:ext cx="5390515" cy="2455545"/>
          </a:xfrm>
          <a:prstGeom prst="rect">
            <a:avLst/>
          </a:prstGeom>
        </p:spPr>
      </p:pic>
      <p:pic>
        <p:nvPicPr>
          <p:cNvPr id="9" name="图片 8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45" y="344805"/>
            <a:ext cx="2829560" cy="742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2011" y="783391"/>
            <a:ext cx="11655188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接口提供的方法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List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接口提供了对线性列表进行操作的一系列方法，如添加、删除集合元素，获取、搜索集合元素等，常用方法如下：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add(Object element) 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将指定的元素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element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添加到此列表的末尾。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void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add(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index, Object element) 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将指定的元素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element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插入此列表中的位置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index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addAll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(Collection c) 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将集合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中的所有元素添加到此列表末尾（添加顺序为集合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元素的遍历顺序）。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addAll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index, Collection c) 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将集合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中的所有元素插入此列表中的位置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index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（插入顺序为集合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元素的遍历顺序）。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Object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remove(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index) 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移除此列表中位置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index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上的元素。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remove(Object element) 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从列表中移除指定元素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element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4232" y="5276964"/>
            <a:ext cx="111729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removeAll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(Collection c)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从列表中移除指定集合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中包含的所有元素。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retainAll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(Collection c)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仅在列表中保留指定集合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中所包含的元素。</a:t>
            </a:r>
          </a:p>
          <a:p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void clear() 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移除此列表中的所有元素。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282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2012" y="941696"/>
            <a:ext cx="1165518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isEmpty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测试此列表是否为空。 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size() 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返回此列表中的元素数。 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Object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index) 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返回此列表中位置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index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上的元素。 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Object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index, Object element)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用元素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element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替代此列表中位置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index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上的元素。 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contains(Object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elem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如果此列表中包含指定的元素，则返回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true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indexOf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(Object element) 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搜索元素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element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第一次出现的位置，如果列表中不包含此元素，则返回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-1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lastIndexOf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(Object element) 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搜索元素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element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最后一次出现的位置，如果列表中不包含此元素，则返回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-1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List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subList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fromIndex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toIndex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返回列表中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fromIndex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（包括 ）和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toIndex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（不包括）之间的部分元素集合。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1528" y="5063680"/>
            <a:ext cx="11145672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Object[]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toArray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返回包含列表中的所有元素的数组。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ListIterator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listIterator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返回元素的列表迭代器。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ListIterator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listIterator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index)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返回元素的列表迭代器（从位置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index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开始）。</a:t>
            </a:r>
          </a:p>
        </p:txBody>
      </p:sp>
    </p:spTree>
    <p:extLst>
      <p:ext uri="{BB962C8B-B14F-4D97-AF65-F5344CB8AC3E}">
        <p14:creationId xmlns:p14="http://schemas.microsoft.com/office/powerpoint/2010/main" val="64880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38377" y="939196"/>
            <a:ext cx="11655188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b="1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ArrayList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b="1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LinkedList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List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接口有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ArrayList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LinkedList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两种实现，实际应用时根据需要进行选择：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1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ArrayList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ArrayList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适合元素添加、删除操作不频繁的情况，支持元素的随机访问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ArrayList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的构造方法：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ArrayList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构造一个初始容量为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的空列表。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ArrayList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(Collection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c)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构造一个包含指定集合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的元素的列表。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ArrayList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initialCapacity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构造一个具有指定初始容量的空列表。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2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LinkedList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LinkedList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适合元素添加、删除操作频繁，但顺序的访问列表元素的情况。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LinkedList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的构造方法：</a:t>
            </a:r>
          </a:p>
        </p:txBody>
      </p:sp>
      <p:sp>
        <p:nvSpPr>
          <p:cNvPr id="2" name="矩形 1"/>
          <p:cNvSpPr/>
          <p:nvPr/>
        </p:nvSpPr>
        <p:spPr>
          <a:xfrm>
            <a:off x="768824" y="5602011"/>
            <a:ext cx="104223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LinkedList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构造一个空列表。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LinkedList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(Collection c)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构造一个包含指定集合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的元素的列表。</a:t>
            </a:r>
          </a:p>
        </p:txBody>
      </p:sp>
    </p:spTree>
    <p:extLst>
      <p:ext uri="{BB962C8B-B14F-4D97-AF65-F5344CB8AC3E}">
        <p14:creationId xmlns:p14="http://schemas.microsoft.com/office/powerpoint/2010/main" val="3815993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5.1 List</a:t>
            </a:r>
            <a:r>
              <a:rPr lang="zh-CN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2012" y="941696"/>
            <a:ext cx="11655188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除了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接口规定的方法，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LinkedList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的实现方法还有：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void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addFirst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(Object element) 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将给定元素插入此列表的开头。 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void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addLast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(Object element) 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将给定元素追加到此列表的结尾。 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Object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getFirst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返回此列表的第一个元素。 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Object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getLast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返回此列表的最后一个元素。 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Object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removeFirst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移除并返回此列表的第一个元素。 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Object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removeLast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移除并返回此列表的最后一个元素。 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的程序对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的基本功能进行测试，从实践角度了解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的用法：</a:t>
            </a: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zh-CN" b="1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5-1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List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基本功能测试</a:t>
            </a:r>
          </a:p>
        </p:txBody>
      </p:sp>
      <p:sp>
        <p:nvSpPr>
          <p:cNvPr id="2" name="矩形 1"/>
          <p:cNvSpPr/>
          <p:nvPr/>
        </p:nvSpPr>
        <p:spPr>
          <a:xfrm>
            <a:off x="1028131" y="4773514"/>
            <a:ext cx="6096000" cy="168937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import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java.util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.*;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class Test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static void main(String[]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args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List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lst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ArrayList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767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6951</Words>
  <Application>Microsoft Office PowerPoint</Application>
  <PresentationFormat>宽屏</PresentationFormat>
  <Paragraphs>788</Paragraphs>
  <Slides>59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8" baseType="lpstr">
      <vt:lpstr>宋体</vt:lpstr>
      <vt:lpstr>Calibri</vt:lpstr>
      <vt:lpstr>Calibri Light</vt:lpstr>
      <vt:lpstr>Times New Roman</vt:lpstr>
      <vt:lpstr>黑体</vt:lpstr>
      <vt:lpstr>微软雅黑</vt:lpstr>
      <vt:lpstr>Malgun Gothic Semilight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刘万辉</dc:creator>
  <cp:lastModifiedBy>王卫</cp:lastModifiedBy>
  <cp:revision>84</cp:revision>
  <dcterms:created xsi:type="dcterms:W3CDTF">2014-07-13T07:15:00Z</dcterms:created>
  <dcterms:modified xsi:type="dcterms:W3CDTF">2017-03-13T08:38:56Z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