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5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35" autoAdjust="0"/>
    <p:restoredTop sz="94660"/>
  </p:normalViewPr>
  <p:slideViewPr>
    <p:cSldViewPr>
      <p:cViewPr varScale="1">
        <p:scale>
          <a:sx n="63" d="100"/>
          <a:sy n="63" d="100"/>
        </p:scale>
        <p:origin x="-150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t>2014-3-5</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2014-3-5</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2014-3-5</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2014-3-5</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2014-3-5</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t>2014-3-5</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t>2014-3-5</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t>2014-3-5</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5-4.10.pptx"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11-4.17.ppt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18-4.21.ppt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22-4.27.ppt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22270;&#34920;/&#34920;4.3.pptx" TargetMode="External"/><Relationship Id="rId2" Type="http://schemas.openxmlformats.org/officeDocument/2006/relationships/hyperlink" Target="&#22270;&#34920;/&#34920;4.2.pptx" TargetMode="External"/><Relationship Id="rId1" Type="http://schemas.openxmlformats.org/officeDocument/2006/relationships/slideLayout" Target="../slideLayouts/slideLayout2.xml"/><Relationship Id="rId5" Type="http://schemas.openxmlformats.org/officeDocument/2006/relationships/hyperlink" Target="&#22270;&#34920;/&#34920;4.5-8.pptx" TargetMode="External"/><Relationship Id="rId4" Type="http://schemas.openxmlformats.org/officeDocument/2006/relationships/hyperlink" Target="&#22270;&#34920;/&#34920;4.4.pptx"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22270;&#34920;/&#34920;4.10.pptx" TargetMode="External"/><Relationship Id="rId2" Type="http://schemas.openxmlformats.org/officeDocument/2006/relationships/hyperlink" Target="&#22270;&#34920;/&#34920;4.9.pptx"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22270;&#34920;/&#22270;4.28.pptx"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22270;&#34920;/&#22270;4.29.pptx"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30-4.33.ppt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34-4.35.pptx"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22270;&#34920;/&#34920;4.11.pptx" TargetMode="External"/><Relationship Id="rId2" Type="http://schemas.openxmlformats.org/officeDocument/2006/relationships/hyperlink" Target="&#22270;&#34920;/&#22270;4.34.pptx"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22270;&#34920;/&#22270;4.36.pptx" TargetMode="External"/><Relationship Id="rId2" Type="http://schemas.openxmlformats.org/officeDocument/2006/relationships/hyperlink" Target="&#22270;&#34920;/&#22270;4.35.pptx" TargetMode="External"/><Relationship Id="rId1" Type="http://schemas.openxmlformats.org/officeDocument/2006/relationships/slideLayout" Target="../slideLayouts/slideLayout2.xml"/><Relationship Id="rId5" Type="http://schemas.openxmlformats.org/officeDocument/2006/relationships/hyperlink" Target="&#31034;&#20363;&#25968;&#25454;&#24211;.accdb" TargetMode="External"/><Relationship Id="rId4" Type="http://schemas.openxmlformats.org/officeDocument/2006/relationships/hyperlink" Target="&#22270;&#34920;/&#22270;4.37.pptx"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38-4.41.pptx"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42-4.43.pptx"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44-4.46.pptx"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47.pptx"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22270;&#34920;/&#22270;4.48.pptx"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49-4.51.pptx" TargetMode="External"/><Relationship Id="rId1" Type="http://schemas.openxmlformats.org/officeDocument/2006/relationships/slideLayout" Target="../slideLayouts/slideLayout2.xml"/><Relationship Id="rId4" Type="http://schemas.openxmlformats.org/officeDocument/2006/relationships/hyperlink" Target="&#22270;&#34920;/&#22270;4.52-4.57.pptx"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58-4.61.pptx"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62.pptx"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63-4.64.pptx"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22270;&#34920;/&#22270;4.66-4.68.pptx" TargetMode="External"/><Relationship Id="rId2" Type="http://schemas.openxmlformats.org/officeDocument/2006/relationships/hyperlink" Target="&#22270;&#34920;/&#22270;4.65.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22270;&#34920;/&#22270;4.69.pptx"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70-4.71.pptx"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22270;&#34920;/&#22270;4.1.pptx"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4.73-4.75.pptx"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22270;&#34920;/&#22270;4.2.ppt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22270;&#34920;/&#22270;4.3.ppt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22270;&#34920;/&#22270;4.4.ppt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z="4400" dirty="0" smtClean="0"/>
              <a:t>Access</a:t>
            </a:r>
            <a:r>
              <a:rPr lang="zh-CN" altLang="en-US" sz="4400" dirty="0" smtClean="0"/>
              <a:t>基础教程（第四版）</a:t>
            </a:r>
            <a:endParaRPr lang="zh-CN" altLang="en-US" sz="4400" dirty="0"/>
          </a:p>
        </p:txBody>
      </p:sp>
      <p:sp>
        <p:nvSpPr>
          <p:cNvPr id="3" name="副标题 2"/>
          <p:cNvSpPr>
            <a:spLocks noGrp="1"/>
          </p:cNvSpPr>
          <p:nvPr>
            <p:ph type="subTitle" idx="1"/>
          </p:nvPr>
        </p:nvSpPr>
        <p:spPr/>
        <p:txBody>
          <a:bodyPr>
            <a:normAutofit/>
          </a:bodyPr>
          <a:lstStyle/>
          <a:p>
            <a:r>
              <a:rPr lang="zh-CN" altLang="en-US" sz="2800" dirty="0" smtClean="0"/>
              <a:t>长春师范大学计算机科学与技术学院</a:t>
            </a:r>
            <a:endParaRPr lang="zh-CN" altLang="en-US" sz="2800" dirty="0"/>
          </a:p>
        </p:txBody>
      </p:sp>
    </p:spTree>
    <p:extLst>
      <p:ext uri="{BB962C8B-B14F-4D97-AF65-F5344CB8AC3E}">
        <p14:creationId xmlns:p14="http://schemas.microsoft.com/office/powerpoint/2010/main" val="323229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smtClean="0"/>
              <a:t>可以</a:t>
            </a:r>
            <a:r>
              <a:rPr lang="zh-CN" altLang="zh-CN" sz="2400" dirty="0"/>
              <a:t>使用查询向导创建查询，常用的查询向导有：</a:t>
            </a:r>
          </a:p>
          <a:p>
            <a:pPr lvl="0" indent="612000"/>
            <a:r>
              <a:rPr lang="zh-CN" altLang="zh-CN" sz="2400" dirty="0"/>
              <a:t>简单查询向导。</a:t>
            </a:r>
          </a:p>
          <a:p>
            <a:pPr lvl="0" indent="612000"/>
            <a:r>
              <a:rPr lang="zh-CN" altLang="zh-CN" sz="2400" dirty="0"/>
              <a:t>交叉表查询向导。</a:t>
            </a:r>
          </a:p>
          <a:p>
            <a:pPr lvl="0" indent="612000"/>
            <a:r>
              <a:rPr lang="zh-CN" altLang="zh-CN" sz="2400" dirty="0"/>
              <a:t>查找重复项查询向导。</a:t>
            </a:r>
          </a:p>
          <a:p>
            <a:pPr indent="612000"/>
            <a:r>
              <a:rPr lang="zh-CN" altLang="zh-CN" sz="2400" dirty="0"/>
              <a:t>查找不匹配项查询向导。</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4.3  </a:t>
            </a:r>
            <a:r>
              <a:rPr lang="zh-CN" altLang="zh-CN" sz="4100" b="1" dirty="0" smtClean="0">
                <a:effectLst>
                  <a:outerShdw blurRad="38100" dist="38100" dir="2700000" algn="tl">
                    <a:srgbClr val="000000">
                      <a:alpha val="43137"/>
                    </a:srgbClr>
                  </a:outerShdw>
                </a:effectLst>
              </a:rPr>
              <a:t>使用</a:t>
            </a:r>
            <a:r>
              <a:rPr lang="zh-CN" altLang="zh-CN" sz="4100" b="1" dirty="0">
                <a:effectLst>
                  <a:outerShdw blurRad="38100" dist="38100" dir="2700000" algn="tl">
                    <a:srgbClr val="000000">
                      <a:alpha val="43137"/>
                    </a:srgbClr>
                  </a:outerShdw>
                </a:effectLst>
              </a:rPr>
              <a:t>查询向导创建查询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466329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4.3.1  </a:t>
            </a:r>
            <a:r>
              <a:rPr lang="zh-CN" altLang="zh-CN" sz="2400" b="1" dirty="0"/>
              <a:t>简单查询向导</a:t>
            </a:r>
          </a:p>
          <a:p>
            <a:pPr marL="109728" indent="612000">
              <a:buNone/>
            </a:pPr>
            <a:r>
              <a:rPr lang="zh-CN" altLang="zh-CN" sz="2400" dirty="0"/>
              <a:t>在</a:t>
            </a:r>
            <a:r>
              <a:rPr lang="en-US" altLang="zh-CN" sz="2400" dirty="0"/>
              <a:t>Access</a:t>
            </a:r>
            <a:r>
              <a:rPr lang="zh-CN" altLang="zh-CN" sz="2400" dirty="0"/>
              <a:t>中可以利用简单查询向导创建查询，可以在一个或多个表（或其他查询）指定的字段中检索数据。而且，通过向导也可以对一组记录或全部记录进行总计、计数以及求平均值的运算，还可以</a:t>
            </a:r>
            <a:r>
              <a:rPr lang="zh-CN" altLang="zh-CN" sz="2400" dirty="0" smtClean="0"/>
              <a:t>计算</a:t>
            </a:r>
            <a:r>
              <a:rPr lang="zh-CN" altLang="zh-CN" sz="2400" dirty="0"/>
              <a:t>字段中的最大值和最小值等</a:t>
            </a:r>
            <a:r>
              <a:rPr lang="zh-CN" altLang="zh-CN" sz="2400" dirty="0" smtClean="0"/>
              <a:t>。</a:t>
            </a:r>
            <a:endParaRPr lang="en-US" altLang="zh-CN" sz="2400" dirty="0" smtClean="0"/>
          </a:p>
          <a:p>
            <a:pPr marL="109728" indent="612000">
              <a:buNone/>
            </a:pPr>
            <a:r>
              <a:rPr lang="zh-CN" altLang="zh-CN" sz="2400" dirty="0"/>
              <a:t>使用简单查询向导创建查询的操作步骤</a:t>
            </a:r>
            <a:r>
              <a:rPr lang="zh-CN" altLang="zh-CN"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4.5-4.10</a:t>
            </a:r>
            <a:r>
              <a:rPr lang="zh-CN" altLang="en-US" sz="2400" dirty="0" smtClean="0"/>
              <a:t>所示。    </a:t>
            </a:r>
            <a:r>
              <a:rPr lang="zh-CN" altLang="en-US" sz="2400" dirty="0" smtClean="0">
                <a:hlinkClick r:id="rId3" action="ppaction://hlinkfile"/>
              </a:rPr>
              <a:t>学生档案表 查询（见示例数据库）</a:t>
            </a:r>
            <a:endParaRPr lang="en-US" altLang="zh-CN" sz="2400" dirty="0" smtClean="0"/>
          </a:p>
          <a:p>
            <a:pPr marL="109728" indent="612000">
              <a:buNone/>
            </a:pPr>
            <a:r>
              <a:rPr lang="zh-CN" altLang="zh-CN" sz="2400" dirty="0">
                <a:solidFill>
                  <a:srgbClr val="FF0000"/>
                </a:solidFill>
              </a:rPr>
              <a:t>注意</a:t>
            </a:r>
            <a:r>
              <a:rPr lang="zh-CN" altLang="zh-CN" sz="2400" dirty="0"/>
              <a:t>：如果生成的查询不完全符合要求，可以重新执行向导或在“设计”视图中更改查询。</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4.3  </a:t>
            </a:r>
            <a:r>
              <a:rPr lang="zh-CN" altLang="zh-CN" sz="4100" b="1" dirty="0" smtClean="0">
                <a:effectLst>
                  <a:outerShdw blurRad="38100" dist="38100" dir="2700000" algn="tl">
                    <a:srgbClr val="000000">
                      <a:alpha val="43137"/>
                    </a:srgbClr>
                  </a:outerShdw>
                </a:effectLst>
              </a:rPr>
              <a:t>使用</a:t>
            </a:r>
            <a:r>
              <a:rPr lang="zh-CN" altLang="zh-CN" sz="4100" b="1" dirty="0">
                <a:effectLst>
                  <a:outerShdw blurRad="38100" dist="38100" dir="2700000" algn="tl">
                    <a:srgbClr val="000000">
                      <a:alpha val="43137"/>
                    </a:srgbClr>
                  </a:outerShdw>
                </a:effectLst>
              </a:rPr>
              <a:t>查询向导创建查询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817879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pPr marL="109728" indent="0">
              <a:buNone/>
            </a:pPr>
            <a:r>
              <a:rPr lang="en-US" altLang="zh-CN" sz="2600" b="1" dirty="0"/>
              <a:t>4.3.2  </a:t>
            </a:r>
            <a:r>
              <a:rPr lang="zh-CN" altLang="zh-CN" sz="2600" b="1" dirty="0"/>
              <a:t>交叉表查询向导</a:t>
            </a:r>
          </a:p>
          <a:p>
            <a:pPr marL="109728" indent="612000">
              <a:buNone/>
            </a:pPr>
            <a:r>
              <a:rPr lang="zh-CN" altLang="zh-CN" sz="2600" dirty="0"/>
              <a:t>使用向导创建交叉表查询，可以将数据组合成表，并利用累计工具将数值显示为电子报表式的格式。交叉表查询可以将数据分为两组显示，一组显示在左边，一组显示在上面，左边和上面的数据在表中的交叉点可以进行求和、求平均值、计数或其他计算。</a:t>
            </a:r>
          </a:p>
          <a:p>
            <a:pPr marL="109728" indent="612000">
              <a:buNone/>
            </a:pPr>
            <a:r>
              <a:rPr lang="zh-CN" altLang="zh-CN" sz="2600" dirty="0" smtClean="0"/>
              <a:t>统计</a:t>
            </a:r>
            <a:r>
              <a:rPr lang="zh-CN" altLang="zh-CN" sz="2600" dirty="0"/>
              <a:t>各院系男女生人</a:t>
            </a:r>
            <a:r>
              <a:rPr lang="zh-CN" altLang="zh-CN" sz="2600" dirty="0" smtClean="0"/>
              <a:t>数的</a:t>
            </a:r>
            <a:r>
              <a:rPr lang="zh-CN" altLang="zh-CN" sz="2600" dirty="0"/>
              <a:t>操作</a:t>
            </a:r>
            <a:r>
              <a:rPr lang="zh-CN" altLang="zh-CN" sz="2600" dirty="0" smtClean="0"/>
              <a:t>步骤</a:t>
            </a:r>
            <a:r>
              <a:rPr lang="zh-CN" altLang="en-US" sz="2600" dirty="0" smtClean="0"/>
              <a:t>如</a:t>
            </a:r>
            <a:r>
              <a:rPr lang="zh-CN" altLang="en-US" sz="2600" dirty="0" smtClean="0">
                <a:hlinkClick r:id="rId2" action="ppaction://hlinkpres?slideindex=1&amp;slidetitle="/>
              </a:rPr>
              <a:t>图</a:t>
            </a:r>
            <a:r>
              <a:rPr lang="en-US" altLang="zh-CN" sz="2600" dirty="0" smtClean="0">
                <a:hlinkClick r:id="rId2" action="ppaction://hlinkpres?slideindex=1&amp;slidetitle="/>
              </a:rPr>
              <a:t>4.11-4.17</a:t>
            </a:r>
            <a:r>
              <a:rPr lang="zh-CN" altLang="en-US" sz="2600" dirty="0" smtClean="0"/>
              <a:t>所示</a:t>
            </a:r>
            <a:r>
              <a:rPr lang="zh-CN" altLang="zh-CN" sz="2600" dirty="0" smtClean="0"/>
              <a:t>：</a:t>
            </a:r>
            <a:endParaRPr lang="en-US" altLang="zh-CN" sz="2600" dirty="0" smtClean="0"/>
          </a:p>
          <a:p>
            <a:pPr marL="109728" indent="612000">
              <a:buNone/>
            </a:pPr>
            <a:r>
              <a:rPr lang="zh-CN" altLang="en-US" sz="2600" dirty="0">
                <a:hlinkClick r:id="rId3" action="ppaction://hlinkfile"/>
              </a:rPr>
              <a:t>各院系男女生人数</a:t>
            </a:r>
            <a:r>
              <a:rPr lang="zh-CN" altLang="en-US" sz="2600" dirty="0" smtClean="0">
                <a:hlinkClick r:id="rId3" action="ppaction://hlinkfile"/>
              </a:rPr>
              <a:t>统计（见示例数据库）</a:t>
            </a:r>
            <a:endParaRPr lang="en-US" altLang="zh-CN" sz="2600" dirty="0" smtClean="0"/>
          </a:p>
          <a:p>
            <a:pPr marL="109728" indent="612000">
              <a:buNone/>
            </a:pPr>
            <a:r>
              <a:rPr lang="zh-CN" altLang="zh-CN" sz="2600" dirty="0">
                <a:solidFill>
                  <a:srgbClr val="FF0000"/>
                </a:solidFill>
              </a:rPr>
              <a:t>注意</a:t>
            </a:r>
            <a:r>
              <a:rPr lang="zh-CN" altLang="zh-CN" sz="2600" dirty="0"/>
              <a:t>：在数据库中，可以通过在窗体中使用“数据透视表向导”或在数据访问页中创建数据透视表列表来显示交叉表数据，而无须创建单独的查询。使用数据透视表窗体或数据透视表列表可以按照不同的方法来分析数据，更改所需的行标题和列标题</a:t>
            </a:r>
            <a:r>
              <a:rPr lang="zh-CN" altLang="zh-CN" sz="2400" dirty="0"/>
              <a:t>。</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4.3  </a:t>
            </a:r>
            <a:r>
              <a:rPr lang="zh-CN" altLang="zh-CN" sz="4100" b="1" dirty="0" smtClean="0">
                <a:effectLst>
                  <a:outerShdw blurRad="38100" dist="38100" dir="2700000" algn="tl">
                    <a:srgbClr val="000000">
                      <a:alpha val="43137"/>
                    </a:srgbClr>
                  </a:outerShdw>
                </a:effectLst>
              </a:rPr>
              <a:t>使用</a:t>
            </a:r>
            <a:r>
              <a:rPr lang="zh-CN" altLang="zh-CN" sz="4100" b="1" dirty="0">
                <a:effectLst>
                  <a:outerShdw blurRad="38100" dist="38100" dir="2700000" algn="tl">
                    <a:srgbClr val="000000">
                      <a:alpha val="43137"/>
                    </a:srgbClr>
                  </a:outerShdw>
                </a:effectLst>
              </a:rPr>
              <a:t>查询向导创建查询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665096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4.3.3  </a:t>
            </a:r>
            <a:r>
              <a:rPr lang="zh-CN" altLang="zh-CN" sz="2400" b="1" dirty="0"/>
              <a:t>查找重复项查询向导</a:t>
            </a:r>
          </a:p>
          <a:p>
            <a:pPr marL="109728" indent="612000">
              <a:buNone/>
            </a:pPr>
            <a:r>
              <a:rPr lang="zh-CN" altLang="zh-CN" sz="2400" dirty="0"/>
              <a:t>根据“查找重复项”查询的结果，可以确定在表中是否有重复的记录，或记录在表中是否共享相同的值</a:t>
            </a:r>
            <a:r>
              <a:rPr lang="zh-CN" altLang="zh-CN" sz="2400" dirty="0" smtClean="0"/>
              <a:t>。</a:t>
            </a:r>
            <a:endParaRPr lang="en-US" altLang="zh-CN" sz="2400" dirty="0" smtClean="0"/>
          </a:p>
          <a:p>
            <a:pPr marL="109728" indent="612000">
              <a:buNone/>
            </a:pPr>
            <a:r>
              <a:rPr lang="zh-CN" altLang="zh-CN" sz="2400" dirty="0" smtClean="0"/>
              <a:t>例如</a:t>
            </a:r>
            <a:r>
              <a:rPr lang="zh-CN" altLang="zh-CN" sz="2400" dirty="0"/>
              <a:t>，可以搜索“姓名”字段中的重复值来确定同名学生是否为重复记录</a:t>
            </a:r>
            <a:r>
              <a:rPr lang="zh-CN" altLang="zh-CN" sz="2400" dirty="0" smtClean="0"/>
              <a:t>。</a:t>
            </a:r>
            <a:r>
              <a:rPr lang="zh-CN" altLang="en-US" sz="2400" dirty="0" smtClean="0"/>
              <a:t>步骤如</a:t>
            </a:r>
            <a:r>
              <a:rPr lang="zh-CN" altLang="en-US" sz="2400" dirty="0" smtClean="0">
                <a:hlinkClick r:id="rId2" action="ppaction://hlinkpres?slideindex=1&amp;slidetitle="/>
              </a:rPr>
              <a:t>图</a:t>
            </a:r>
            <a:r>
              <a:rPr lang="en-US" altLang="zh-CN" sz="2400" dirty="0" smtClean="0">
                <a:hlinkClick r:id="rId2" action="ppaction://hlinkpres?slideindex=1&amp;slidetitle="/>
              </a:rPr>
              <a:t>4.18-4.21</a:t>
            </a:r>
            <a:r>
              <a:rPr lang="zh-CN" altLang="en-US" sz="2400" dirty="0" smtClean="0"/>
              <a:t>所示。</a:t>
            </a:r>
            <a:endParaRPr lang="en-US" altLang="zh-CN" sz="2400" dirty="0" smtClean="0"/>
          </a:p>
          <a:p>
            <a:pPr marL="109728" indent="612000">
              <a:buNone/>
            </a:pPr>
            <a:r>
              <a:rPr lang="zh-CN" altLang="en-US" sz="2400" dirty="0">
                <a:hlinkClick r:id="rId3" action="ppaction://hlinkfile"/>
              </a:rPr>
              <a:t>查找 学生档案表 的重复</a:t>
            </a:r>
            <a:r>
              <a:rPr lang="zh-CN" altLang="en-US" sz="2400" dirty="0" smtClean="0">
                <a:hlinkClick r:id="rId3" action="ppaction://hlinkfile"/>
              </a:rPr>
              <a:t>项（见示例数据库）</a:t>
            </a:r>
            <a:endParaRPr lang="en-US" altLang="zh-CN" sz="2400" dirty="0" smtClean="0"/>
          </a:p>
          <a:p>
            <a:pPr marL="109728" indent="612000">
              <a:buNone/>
            </a:pPr>
            <a:r>
              <a:rPr lang="zh-CN" altLang="zh-CN" sz="2400" dirty="0" smtClean="0">
                <a:solidFill>
                  <a:srgbClr val="FF0000"/>
                </a:solidFill>
              </a:rPr>
              <a:t>注</a:t>
            </a:r>
            <a:r>
              <a:rPr lang="zh-CN" altLang="zh-CN" sz="2400" dirty="0"/>
              <a:t>：本例中结果为空，因为没有重名学生；为查看结果，可自行添加重名学生记录。</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4.3  </a:t>
            </a:r>
            <a:r>
              <a:rPr lang="zh-CN" altLang="zh-CN" sz="4100" b="1" dirty="0" smtClean="0">
                <a:effectLst>
                  <a:outerShdw blurRad="38100" dist="38100" dir="2700000" algn="tl">
                    <a:srgbClr val="000000">
                      <a:alpha val="43137"/>
                    </a:srgbClr>
                  </a:outerShdw>
                </a:effectLst>
              </a:rPr>
              <a:t>使用</a:t>
            </a:r>
            <a:r>
              <a:rPr lang="zh-CN" altLang="zh-CN" sz="4100" b="1" dirty="0">
                <a:effectLst>
                  <a:outerShdw blurRad="38100" dist="38100" dir="2700000" algn="tl">
                    <a:srgbClr val="000000">
                      <a:alpha val="43137"/>
                    </a:srgbClr>
                  </a:outerShdw>
                </a:effectLst>
              </a:rPr>
              <a:t>查询向导创建查询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684435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4.3.4  </a:t>
            </a:r>
            <a:r>
              <a:rPr lang="zh-CN" altLang="zh-CN" sz="2400" b="1" dirty="0"/>
              <a:t>查找不匹配项查询向导</a:t>
            </a:r>
          </a:p>
          <a:p>
            <a:pPr marL="109728" indent="612000">
              <a:buNone/>
            </a:pPr>
            <a:r>
              <a:rPr lang="zh-CN" altLang="zh-CN" sz="2400" dirty="0"/>
              <a:t>使用“查找不匹配项查询向导”，可以在表中查找与其他记录不相关的记录</a:t>
            </a:r>
            <a:r>
              <a:rPr lang="zh-CN" altLang="zh-CN" sz="2400" dirty="0" smtClean="0"/>
              <a:t>。</a:t>
            </a:r>
            <a:endParaRPr lang="en-US" altLang="zh-CN" sz="2400" dirty="0" smtClean="0"/>
          </a:p>
          <a:p>
            <a:pPr marL="109728" indent="612000">
              <a:buNone/>
            </a:pPr>
            <a:r>
              <a:rPr lang="zh-CN" altLang="zh-CN" sz="2400" dirty="0" smtClean="0"/>
              <a:t>查找</a:t>
            </a:r>
            <a:r>
              <a:rPr lang="zh-CN" altLang="zh-CN" sz="2400" dirty="0"/>
              <a:t>未选课</a:t>
            </a:r>
            <a:r>
              <a:rPr lang="zh-CN" altLang="zh-CN" sz="2400" dirty="0" smtClean="0"/>
              <a:t>学生的</a:t>
            </a:r>
            <a:r>
              <a:rPr lang="zh-CN" altLang="zh-CN" sz="2400" dirty="0"/>
              <a:t>操作</a:t>
            </a:r>
            <a:r>
              <a:rPr lang="zh-CN" altLang="zh-CN" sz="2400" dirty="0" smtClean="0"/>
              <a:t>步骤</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4.22-4.27</a:t>
            </a:r>
            <a:r>
              <a:rPr lang="zh-CN" altLang="en-US" sz="2400" dirty="0" smtClean="0"/>
              <a:t>所示。</a:t>
            </a:r>
            <a:endParaRPr lang="en-US" altLang="zh-CN" sz="2400" dirty="0" smtClean="0"/>
          </a:p>
          <a:p>
            <a:pPr marL="109728" indent="612000">
              <a:buNone/>
            </a:pPr>
            <a:r>
              <a:rPr lang="zh-CN" altLang="en-US" sz="2400" dirty="0">
                <a:hlinkClick r:id="rId3" action="ppaction://hlinkfile"/>
              </a:rPr>
              <a:t>学生档案表 与 学生选课表 不</a:t>
            </a:r>
            <a:r>
              <a:rPr lang="zh-CN" altLang="en-US" sz="2400" dirty="0" smtClean="0">
                <a:hlinkClick r:id="rId3" action="ppaction://hlinkfile"/>
              </a:rPr>
              <a:t>匹配（见示例数据库）</a:t>
            </a:r>
            <a:endParaRPr lang="zh-CN" altLang="zh-CN" sz="2400" dirty="0"/>
          </a:p>
          <a:p>
            <a:pPr marL="109728" indent="612000">
              <a:buNone/>
            </a:pPr>
            <a:r>
              <a:rPr lang="zh-CN" altLang="zh-CN" sz="2400" dirty="0">
                <a:solidFill>
                  <a:srgbClr val="FF0000"/>
                </a:solidFill>
              </a:rPr>
              <a:t>说明</a:t>
            </a:r>
            <a:r>
              <a:rPr lang="zh-CN" altLang="zh-CN" sz="2400" dirty="0"/>
              <a:t>：“学生档案表”中是所有学生的记录，而“学生选课表”中是选课学生的记录，两者进行不匹配查询，就是找出在“学生档案表”中而不在“学生选课表”中的记录，这些记录就是没有选课的学生，或者说实际上是两张表做了一个差运算。</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4.3  </a:t>
            </a:r>
            <a:r>
              <a:rPr lang="zh-CN" altLang="zh-CN" sz="4100" b="1" dirty="0" smtClean="0">
                <a:effectLst>
                  <a:outerShdw blurRad="38100" dist="38100" dir="2700000" algn="tl">
                    <a:srgbClr val="000000">
                      <a:alpha val="43137"/>
                    </a:srgbClr>
                  </a:outerShdw>
                </a:effectLst>
              </a:rPr>
              <a:t>使用</a:t>
            </a:r>
            <a:r>
              <a:rPr lang="zh-CN" altLang="zh-CN" sz="4100" b="1" dirty="0">
                <a:effectLst>
                  <a:outerShdw blurRad="38100" dist="38100" dir="2700000" algn="tl">
                    <a:srgbClr val="000000">
                      <a:alpha val="43137"/>
                    </a:srgbClr>
                  </a:outerShdw>
                </a:effectLst>
              </a:rPr>
              <a:t>查询向导创建查询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824136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“条件”是指在查询中用来限制检索记录的条件表达式，它是算术运算符、逻辑运算符、常量、字段值和函数等的组合。通过条件可以过滤掉很多不需要的数据。</a:t>
            </a:r>
          </a:p>
          <a:p>
            <a:pPr marL="109728" indent="612000">
              <a:buNone/>
            </a:pPr>
            <a:r>
              <a:rPr lang="en-US" altLang="zh-CN" sz="2400" b="1" dirty="0"/>
              <a:t>1</a:t>
            </a:r>
            <a:r>
              <a:rPr lang="zh-CN" altLang="zh-CN" sz="2400" b="1" dirty="0"/>
              <a:t>．简单条件表达式</a:t>
            </a:r>
          </a:p>
          <a:p>
            <a:pPr marL="109728" indent="612000">
              <a:buNone/>
            </a:pPr>
            <a:r>
              <a:rPr lang="zh-CN" altLang="zh-CN" sz="2400" dirty="0"/>
              <a:t>简单条件表达式有字符型、数字型和表示空字段值的条件表达式。</a:t>
            </a:r>
          </a:p>
          <a:p>
            <a:pPr marL="109728" indent="612000">
              <a:buNone/>
            </a:pPr>
            <a:r>
              <a:rPr lang="zh-CN" altLang="zh-CN" sz="2400" dirty="0"/>
              <a:t>（</a:t>
            </a:r>
            <a:r>
              <a:rPr lang="en-US" altLang="zh-CN" sz="2400" dirty="0"/>
              <a:t>1</a:t>
            </a:r>
            <a:r>
              <a:rPr lang="zh-CN" altLang="zh-CN" sz="2400" dirty="0"/>
              <a:t>）字符型。</a:t>
            </a:r>
          </a:p>
          <a:p>
            <a:pPr marL="109728" indent="612000">
              <a:buNone/>
            </a:pPr>
            <a:r>
              <a:rPr lang="zh-CN" altLang="zh-CN" sz="2400" dirty="0"/>
              <a:t>例如：“计算机系”表示字段值等于“计算机系”的字符串。“</a:t>
            </a:r>
            <a:r>
              <a:rPr lang="en-US" altLang="zh-CN" sz="2400" dirty="0"/>
              <a:t>*</a:t>
            </a:r>
            <a:r>
              <a:rPr lang="zh-CN" altLang="zh-CN" sz="2400" dirty="0"/>
              <a:t>计算机</a:t>
            </a:r>
            <a:r>
              <a:rPr lang="en-US" altLang="zh-CN" sz="2400" dirty="0"/>
              <a:t>*</a:t>
            </a:r>
            <a:r>
              <a:rPr lang="zh-CN" altLang="zh-CN" sz="2400" dirty="0"/>
              <a:t>”表示其中含有“计算机”三个字的任何字符串。“计算机？”表示有四个字而且前三个字是“计算机”的所有字符串</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4.4  </a:t>
            </a:r>
            <a:r>
              <a:rPr lang="zh-CN" altLang="zh-CN" sz="4100" b="1" dirty="0" smtClean="0">
                <a:effectLst>
                  <a:outerShdw blurRad="38100" dist="38100" dir="2700000" algn="tl">
                    <a:srgbClr val="000000">
                      <a:alpha val="43137"/>
                    </a:srgbClr>
                  </a:outerShdw>
                </a:effectLst>
              </a:rPr>
              <a:t>查询</a:t>
            </a:r>
            <a:r>
              <a:rPr lang="zh-CN" altLang="en-US" sz="4100" b="1" dirty="0" smtClean="0">
                <a:effectLst>
                  <a:outerShdw blurRad="38100" dist="38100" dir="2700000" algn="tl">
                    <a:srgbClr val="000000">
                      <a:alpha val="43137"/>
                    </a:srgbClr>
                  </a:outerShdw>
                </a:effectLst>
              </a:rPr>
              <a:t>条件</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284065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a:t>
            </a:r>
            <a:r>
              <a:rPr lang="en-US" altLang="zh-CN" sz="2400" dirty="0"/>
              <a:t>2</a:t>
            </a:r>
            <a:r>
              <a:rPr lang="zh-CN" altLang="zh-CN" sz="2400" dirty="0"/>
              <a:t>）数字型。</a:t>
            </a:r>
          </a:p>
          <a:p>
            <a:pPr marL="109728" indent="612000">
              <a:buNone/>
            </a:pPr>
            <a:r>
              <a:rPr lang="zh-CN" altLang="zh-CN" sz="2400" dirty="0"/>
              <a:t>例如：“</a:t>
            </a:r>
            <a:r>
              <a:rPr lang="en-US" altLang="zh-CN" sz="2400" dirty="0"/>
              <a:t>20</a:t>
            </a:r>
            <a:r>
              <a:rPr lang="zh-CN" altLang="zh-CN" sz="2400" dirty="0"/>
              <a:t>”表示数字</a:t>
            </a:r>
            <a:r>
              <a:rPr lang="en-US" altLang="zh-CN" sz="2400" dirty="0"/>
              <a:t>20</a:t>
            </a:r>
            <a:r>
              <a:rPr lang="zh-CN" altLang="zh-CN" sz="2400" dirty="0"/>
              <a:t>或是</a:t>
            </a:r>
            <a:r>
              <a:rPr lang="en-US" altLang="zh-CN" sz="2400" dirty="0"/>
              <a:t>20</a:t>
            </a:r>
            <a:r>
              <a:rPr lang="zh-CN" altLang="zh-CN" sz="2400" dirty="0"/>
              <a:t>元钱、编号</a:t>
            </a:r>
            <a:r>
              <a:rPr lang="en-US" altLang="zh-CN" sz="2400" dirty="0"/>
              <a:t>20</a:t>
            </a:r>
            <a:r>
              <a:rPr lang="zh-CN" altLang="zh-CN" sz="2400" dirty="0"/>
              <a:t>。“</a:t>
            </a:r>
            <a:r>
              <a:rPr lang="en-US" altLang="zh-CN" sz="2400" dirty="0"/>
              <a:t>20*5-3”与表达式“97</a:t>
            </a:r>
            <a:r>
              <a:rPr lang="zh-CN" altLang="zh-CN" sz="2400" dirty="0"/>
              <a:t>”等价。</a:t>
            </a:r>
          </a:p>
          <a:p>
            <a:pPr marL="109728" indent="612000">
              <a:buNone/>
            </a:pPr>
            <a:r>
              <a:rPr lang="zh-CN" altLang="zh-CN" sz="2400" dirty="0"/>
              <a:t>（</a:t>
            </a:r>
            <a:r>
              <a:rPr lang="en-US" altLang="zh-CN" sz="2400" dirty="0"/>
              <a:t>3</a:t>
            </a:r>
            <a:r>
              <a:rPr lang="zh-CN" altLang="zh-CN" sz="2400" dirty="0"/>
              <a:t>）表示空字段值。</a:t>
            </a:r>
          </a:p>
          <a:p>
            <a:pPr marL="109728" indent="612000">
              <a:buNone/>
            </a:pPr>
            <a:r>
              <a:rPr lang="zh-CN" altLang="zh-CN" sz="2400" dirty="0"/>
              <a:t>例如：“</a:t>
            </a:r>
            <a:r>
              <a:rPr lang="en-US" altLang="zh-CN" sz="2400" dirty="0"/>
              <a:t>Is Null</a:t>
            </a:r>
            <a:r>
              <a:rPr lang="zh-CN" altLang="zh-CN" sz="2400" dirty="0"/>
              <a:t>”或“为空”表示为空白的字段值。“</a:t>
            </a:r>
            <a:r>
              <a:rPr lang="en-US" altLang="zh-CN" sz="2400" dirty="0"/>
              <a:t>Is Not Null</a:t>
            </a:r>
            <a:r>
              <a:rPr lang="zh-CN" altLang="zh-CN" sz="2400" dirty="0"/>
              <a:t>”或“为非空”表示不为空白的字段值</a:t>
            </a:r>
            <a:r>
              <a:rPr lang="zh-CN" altLang="zh-CN" sz="2400" dirty="0" smtClean="0"/>
              <a:t>。</a:t>
            </a:r>
            <a:endParaRPr lang="en-US" altLang="zh-CN" sz="2400" dirty="0" smtClean="0"/>
          </a:p>
          <a:p>
            <a:pPr marL="109728" indent="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4.4  </a:t>
            </a:r>
            <a:r>
              <a:rPr lang="zh-CN" altLang="zh-CN" sz="4100" b="1" dirty="0" smtClean="0">
                <a:effectLst>
                  <a:outerShdw blurRad="38100" dist="38100" dir="2700000" algn="tl">
                    <a:srgbClr val="000000">
                      <a:alpha val="43137"/>
                    </a:srgbClr>
                  </a:outerShdw>
                </a:effectLst>
              </a:rPr>
              <a:t>查询</a:t>
            </a:r>
            <a:r>
              <a:rPr lang="zh-CN" altLang="en-US" sz="4100" b="1" dirty="0" smtClean="0">
                <a:effectLst>
                  <a:outerShdw blurRad="38100" dist="38100" dir="2700000" algn="tl">
                    <a:srgbClr val="000000">
                      <a:alpha val="43137"/>
                    </a:srgbClr>
                  </a:outerShdw>
                </a:effectLst>
              </a:rPr>
              <a:t>条件</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844799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．运算符</a:t>
            </a:r>
          </a:p>
          <a:p>
            <a:pPr marL="109728" indent="612000">
              <a:buNone/>
            </a:pPr>
            <a:r>
              <a:rPr lang="zh-CN" altLang="zh-CN" sz="2400" dirty="0"/>
              <a:t>运算符主要有关系运算符、逻辑运算符和特殊运算符。</a:t>
            </a:r>
          </a:p>
          <a:p>
            <a:pPr marL="109728" indent="612000">
              <a:buNone/>
            </a:pPr>
            <a:r>
              <a:rPr lang="zh-CN" altLang="en-US" sz="2400" dirty="0" smtClean="0"/>
              <a:t>（</a:t>
            </a:r>
            <a:r>
              <a:rPr lang="en-US" altLang="zh-CN" sz="2400" dirty="0" smtClean="0"/>
              <a:t>1</a:t>
            </a:r>
            <a:r>
              <a:rPr lang="zh-CN" altLang="en-US" sz="2400" dirty="0" smtClean="0"/>
              <a:t>）</a:t>
            </a:r>
            <a:r>
              <a:rPr lang="zh-CN" altLang="zh-CN" sz="2400" dirty="0" smtClean="0"/>
              <a:t>关系</a:t>
            </a:r>
            <a:r>
              <a:rPr lang="zh-CN" altLang="zh-CN" sz="2400" dirty="0"/>
              <a:t>操作符，如</a:t>
            </a:r>
            <a:r>
              <a:rPr lang="zh-CN" altLang="zh-CN" sz="2400" dirty="0">
                <a:hlinkClick r:id="rId2" action="ppaction://hlinkpres?slideindex=1&amp;slidetitle="/>
              </a:rPr>
              <a:t>表</a:t>
            </a:r>
            <a:r>
              <a:rPr lang="en-US" altLang="zh-CN" sz="2400" dirty="0">
                <a:hlinkClick r:id="rId2" action="ppaction://hlinkpres?slideindex=1&amp;slidetitle="/>
              </a:rPr>
              <a:t>4.2</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2</a:t>
            </a:r>
            <a:r>
              <a:rPr lang="zh-CN" altLang="zh-CN" sz="2400" dirty="0"/>
              <a:t>）逻辑运算符，如</a:t>
            </a:r>
            <a:r>
              <a:rPr lang="zh-CN" altLang="zh-CN" sz="2400" dirty="0">
                <a:hlinkClick r:id="rId3" action="ppaction://hlinkpres?slideindex=1&amp;slidetitle="/>
              </a:rPr>
              <a:t>表</a:t>
            </a:r>
            <a:r>
              <a:rPr lang="en-US" altLang="zh-CN" sz="2400" dirty="0">
                <a:hlinkClick r:id="rId3" action="ppaction://hlinkpres?slideindex=1&amp;slidetitle="/>
              </a:rPr>
              <a:t>4.3</a:t>
            </a:r>
            <a:r>
              <a:rPr lang="zh-CN" altLang="zh-CN" sz="2400" dirty="0"/>
              <a:t>所示。</a:t>
            </a:r>
          </a:p>
          <a:p>
            <a:pPr marL="109728" indent="612000">
              <a:buNone/>
            </a:pPr>
            <a:r>
              <a:rPr lang="zh-CN" altLang="zh-CN" sz="2400" dirty="0"/>
              <a:t>（</a:t>
            </a:r>
            <a:r>
              <a:rPr lang="en-US" altLang="zh-CN" sz="2400" dirty="0"/>
              <a:t>3</a:t>
            </a:r>
            <a:r>
              <a:rPr lang="zh-CN" altLang="zh-CN" sz="2400" dirty="0"/>
              <a:t>）特殊运算符，如</a:t>
            </a:r>
            <a:r>
              <a:rPr lang="zh-CN" altLang="zh-CN" sz="2400" dirty="0">
                <a:hlinkClick r:id="rId4" action="ppaction://hlinkpres?slideindex=1&amp;slidetitle="/>
              </a:rPr>
              <a:t>表</a:t>
            </a:r>
            <a:r>
              <a:rPr lang="en-US" altLang="zh-CN" sz="2400" dirty="0">
                <a:hlinkClick r:id="rId4" action="ppaction://hlinkpres?slideindex=1&amp;slidetitle="/>
              </a:rPr>
              <a:t>4.4</a:t>
            </a:r>
            <a:r>
              <a:rPr lang="zh-CN" altLang="zh-CN" sz="2400" dirty="0"/>
              <a:t>所示。</a:t>
            </a:r>
          </a:p>
          <a:p>
            <a:pPr marL="109728" indent="612000">
              <a:buNone/>
            </a:pPr>
            <a:r>
              <a:rPr lang="en-US" altLang="zh-CN" sz="2400" b="1" dirty="0"/>
              <a:t>3</a:t>
            </a:r>
            <a:r>
              <a:rPr lang="zh-CN" altLang="zh-CN" sz="2400" b="1" dirty="0"/>
              <a:t>．函数</a:t>
            </a:r>
          </a:p>
          <a:p>
            <a:pPr marL="109728" indent="612000">
              <a:buNone/>
            </a:pPr>
            <a:r>
              <a:rPr lang="en-US" altLang="zh-CN" sz="2400" dirty="0"/>
              <a:t>Access</a:t>
            </a:r>
            <a:r>
              <a:rPr lang="zh-CN" altLang="zh-CN" sz="2400" dirty="0"/>
              <a:t>提供了大量的标准函数，如数值函数、字符函数、日期</a:t>
            </a:r>
            <a:r>
              <a:rPr lang="en-US" altLang="zh-CN" sz="2400" dirty="0"/>
              <a:t>/</a:t>
            </a:r>
            <a:r>
              <a:rPr lang="zh-CN" altLang="zh-CN" sz="2400" dirty="0"/>
              <a:t>时间函数和统计函数等。利用这些函数可以更好地构造查询准则，也为用户更准确地进行统计计算、实现数据处理提供了有效的方法。</a:t>
            </a:r>
            <a:r>
              <a:rPr lang="zh-CN" altLang="zh-CN" sz="2400" dirty="0">
                <a:hlinkClick r:id="rId5" action="ppaction://hlinkpres?slideindex=1&amp;slidetitle="/>
              </a:rPr>
              <a:t>表</a:t>
            </a:r>
            <a:r>
              <a:rPr lang="en-US" altLang="zh-CN" sz="2400" dirty="0">
                <a:hlinkClick r:id="rId5" action="ppaction://hlinkpres?slideindex=1&amp;slidetitle="/>
              </a:rPr>
              <a:t>4.5</a:t>
            </a:r>
            <a:r>
              <a:rPr lang="zh-CN" altLang="zh-CN" sz="2400" dirty="0">
                <a:hlinkClick r:id="rId5" action="ppaction://hlinkpres?slideindex=1&amp;slidetitle="/>
              </a:rPr>
              <a:t>至表</a:t>
            </a:r>
            <a:r>
              <a:rPr lang="en-US" altLang="zh-CN" sz="2400" dirty="0">
                <a:hlinkClick r:id="rId5" action="ppaction://hlinkpres?slideindex=1&amp;slidetitle="/>
              </a:rPr>
              <a:t>4.8</a:t>
            </a:r>
            <a:r>
              <a:rPr lang="zh-CN" altLang="zh-CN" sz="2400" dirty="0"/>
              <a:t>分别给出了四种类型函数的说明。</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4.4  </a:t>
            </a:r>
            <a:r>
              <a:rPr lang="zh-CN" altLang="zh-CN" sz="4100" b="1" dirty="0" smtClean="0">
                <a:effectLst>
                  <a:outerShdw blurRad="38100" dist="38100" dir="2700000" algn="tl">
                    <a:srgbClr val="000000">
                      <a:alpha val="43137"/>
                    </a:srgbClr>
                  </a:outerShdw>
                </a:effectLst>
              </a:rPr>
              <a:t>查询</a:t>
            </a:r>
            <a:r>
              <a:rPr lang="zh-CN" altLang="en-US" sz="4100" b="1" dirty="0" smtClean="0">
                <a:effectLst>
                  <a:outerShdw blurRad="38100" dist="38100" dir="2700000" algn="tl">
                    <a:srgbClr val="000000">
                      <a:alpha val="43137"/>
                    </a:srgbClr>
                  </a:outerShdw>
                </a:effectLst>
              </a:rPr>
              <a:t>条件</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040580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a:t>
            </a:r>
            <a:r>
              <a:rPr lang="en-US" altLang="zh-CN" sz="2400" dirty="0"/>
              <a:t>Access</a:t>
            </a:r>
            <a:r>
              <a:rPr lang="zh-CN" altLang="zh-CN" sz="2400" dirty="0"/>
              <a:t>中建立查询时，经常会使用文本值作为查询的条件，</a:t>
            </a:r>
            <a:r>
              <a:rPr lang="zh-CN" altLang="zh-CN" sz="2400" dirty="0">
                <a:hlinkClick r:id="rId2" action="ppaction://hlinkpres?slideindex=1&amp;slidetitle="/>
              </a:rPr>
              <a:t>表</a:t>
            </a:r>
            <a:r>
              <a:rPr lang="en-US" altLang="zh-CN" sz="2400" dirty="0">
                <a:hlinkClick r:id="rId2" action="ppaction://hlinkpres?slideindex=1&amp;slidetitle="/>
              </a:rPr>
              <a:t>4.9</a:t>
            </a:r>
            <a:r>
              <a:rPr lang="zh-CN" altLang="zh-CN" sz="2400" dirty="0"/>
              <a:t>给出了以文本值作为条件的示例和功能说明</a:t>
            </a:r>
            <a:r>
              <a:rPr lang="zh-CN" altLang="zh-CN" sz="2400" dirty="0" smtClean="0"/>
              <a:t>。</a:t>
            </a:r>
            <a:endParaRPr lang="en-US" altLang="zh-CN" sz="2400" dirty="0" smtClean="0"/>
          </a:p>
          <a:p>
            <a:pPr marL="109728" indent="612000">
              <a:buNone/>
            </a:pPr>
            <a:r>
              <a:rPr lang="zh-CN" altLang="zh-CN" sz="2400" dirty="0"/>
              <a:t>在</a:t>
            </a:r>
            <a:r>
              <a:rPr lang="en-US" altLang="zh-CN" sz="2400" dirty="0"/>
              <a:t>Access</a:t>
            </a:r>
            <a:r>
              <a:rPr lang="zh-CN" altLang="zh-CN" sz="2400" dirty="0"/>
              <a:t>中建立查询时，有时需要以计算或处理日期所得到的结果作为条件，</a:t>
            </a:r>
            <a:r>
              <a:rPr lang="zh-CN" altLang="zh-CN" sz="2400" dirty="0">
                <a:hlinkClick r:id="rId3" action="ppaction://hlinkpres?slideindex=1&amp;slidetitle="/>
              </a:rPr>
              <a:t>表</a:t>
            </a:r>
            <a:r>
              <a:rPr lang="en-US" altLang="zh-CN" sz="2400" dirty="0">
                <a:hlinkClick r:id="rId3" action="ppaction://hlinkpres?slideindex=1&amp;slidetitle="/>
              </a:rPr>
              <a:t>4.10</a:t>
            </a:r>
            <a:r>
              <a:rPr lang="zh-CN" altLang="zh-CN" sz="2400" dirty="0"/>
              <a:t>列举了一些应用示例和功能说明</a:t>
            </a:r>
            <a:r>
              <a:rPr lang="zh-CN" altLang="zh-CN" sz="2400" dirty="0" smtClean="0"/>
              <a:t>。</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4.4  </a:t>
            </a:r>
            <a:r>
              <a:rPr lang="zh-CN" altLang="zh-CN" sz="4100" b="1" dirty="0" smtClean="0">
                <a:effectLst>
                  <a:outerShdw blurRad="38100" dist="38100" dir="2700000" algn="tl">
                    <a:srgbClr val="000000">
                      <a:alpha val="43137"/>
                    </a:srgbClr>
                  </a:outerShdw>
                </a:effectLst>
              </a:rPr>
              <a:t>查询</a:t>
            </a:r>
            <a:r>
              <a:rPr lang="zh-CN" altLang="en-US" sz="4100" b="1" dirty="0" smtClean="0">
                <a:effectLst>
                  <a:outerShdw blurRad="38100" dist="38100" dir="2700000" algn="tl">
                    <a:srgbClr val="000000">
                      <a:alpha val="43137"/>
                    </a:srgbClr>
                  </a:outerShdw>
                </a:effectLst>
              </a:rPr>
              <a:t>条件</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63934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4.5.1  </a:t>
            </a:r>
            <a:r>
              <a:rPr lang="zh-CN" altLang="zh-CN" sz="2400" b="1" dirty="0"/>
              <a:t>编辑查询中的字段</a:t>
            </a:r>
          </a:p>
          <a:p>
            <a:pPr marL="109728" indent="612000">
              <a:buNone/>
            </a:pPr>
            <a:r>
              <a:rPr lang="en-US" altLang="zh-CN" sz="2400" b="1" dirty="0"/>
              <a:t>1</a:t>
            </a:r>
            <a:r>
              <a:rPr lang="zh-CN" altLang="zh-CN" sz="2400" b="1" dirty="0"/>
              <a:t>．增加字段</a:t>
            </a:r>
          </a:p>
          <a:p>
            <a:pPr marL="109728" indent="612000">
              <a:buNone/>
            </a:pPr>
            <a:r>
              <a:rPr lang="zh-CN" altLang="zh-CN" sz="2400" dirty="0"/>
              <a:t>在查询设计视图中增加一个或多个字段的操作步骤如下：</a:t>
            </a:r>
          </a:p>
          <a:p>
            <a:pPr marL="109728" indent="612000">
              <a:buNone/>
            </a:pPr>
            <a:r>
              <a:rPr lang="zh-CN" altLang="zh-CN" sz="2400" dirty="0"/>
              <a:t>（</a:t>
            </a:r>
            <a:r>
              <a:rPr lang="en-US" altLang="zh-CN" sz="2400" dirty="0"/>
              <a:t>1</a:t>
            </a:r>
            <a:r>
              <a:rPr lang="zh-CN" altLang="zh-CN" sz="2400" dirty="0"/>
              <a:t>）在查询设计视图中打开需要修改的查询。</a:t>
            </a:r>
          </a:p>
          <a:p>
            <a:pPr marL="109728" indent="612000">
              <a:buNone/>
            </a:pPr>
            <a:r>
              <a:rPr lang="zh-CN" altLang="zh-CN" sz="2400" dirty="0"/>
              <a:t>（</a:t>
            </a:r>
            <a:r>
              <a:rPr lang="en-US" altLang="zh-CN" sz="2400" dirty="0"/>
              <a:t>2</a:t>
            </a:r>
            <a:r>
              <a:rPr lang="zh-CN" altLang="zh-CN" sz="2400" dirty="0"/>
              <a:t>）根据需要分别</a:t>
            </a:r>
            <a:r>
              <a:rPr lang="zh-CN" altLang="zh-CN" sz="2400" dirty="0" smtClean="0"/>
              <a:t>采用</a:t>
            </a:r>
            <a:r>
              <a:rPr lang="zh-CN" altLang="en-US" sz="2400" dirty="0" smtClean="0"/>
              <a:t>合适的</a:t>
            </a:r>
            <a:r>
              <a:rPr lang="zh-CN" altLang="zh-CN" sz="2400" dirty="0" smtClean="0"/>
              <a:t>方法</a:t>
            </a:r>
            <a:r>
              <a:rPr lang="zh-CN" altLang="zh-CN" sz="2400" dirty="0"/>
              <a:t>在查询中加入</a:t>
            </a:r>
            <a:r>
              <a:rPr lang="zh-CN" altLang="zh-CN" sz="2400" dirty="0" smtClean="0"/>
              <a:t>字段</a:t>
            </a:r>
            <a:r>
              <a:rPr lang="zh-CN" altLang="en-US" sz="2400" dirty="0" smtClean="0"/>
              <a:t>。</a:t>
            </a:r>
            <a:endParaRPr lang="zh-CN" altLang="zh-CN" sz="2400" dirty="0"/>
          </a:p>
          <a:p>
            <a:pPr marL="109728" indent="612000">
              <a:buNone/>
            </a:pPr>
            <a:r>
              <a:rPr lang="zh-CN" altLang="zh-CN" sz="2400" dirty="0" smtClean="0"/>
              <a:t>（</a:t>
            </a:r>
            <a:r>
              <a:rPr lang="en-US" altLang="zh-CN" sz="2400" dirty="0"/>
              <a:t>3</a:t>
            </a:r>
            <a:r>
              <a:rPr lang="zh-CN" altLang="zh-CN" sz="2400" dirty="0"/>
              <a:t>）单击快速访问工具栏上的“保存”按钮，保存对查询的修改</a:t>
            </a:r>
            <a:r>
              <a:rPr lang="zh-CN" altLang="zh-CN" sz="2400" dirty="0" smtClean="0"/>
              <a:t>。</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4.5  </a:t>
            </a:r>
            <a:r>
              <a:rPr lang="zh-CN" altLang="zh-CN" sz="4100" b="1" dirty="0" smtClean="0">
                <a:effectLst>
                  <a:outerShdw blurRad="38100" dist="38100" dir="2700000" algn="tl">
                    <a:srgbClr val="000000">
                      <a:alpha val="43137"/>
                    </a:srgbClr>
                  </a:outerShdw>
                </a:effectLst>
              </a:rPr>
              <a:t>对</a:t>
            </a:r>
            <a:r>
              <a:rPr lang="zh-CN" altLang="zh-CN" sz="4100" b="1" dirty="0">
                <a:effectLst>
                  <a:outerShdw blurRad="38100" dist="38100" dir="2700000" algn="tl">
                    <a:srgbClr val="000000">
                      <a:alpha val="43137"/>
                    </a:srgbClr>
                  </a:outerShdw>
                </a:effectLst>
              </a:rPr>
              <a:t>查询进行编辑</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439957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lnSpcReduction="10000"/>
          </a:bodyPr>
          <a:lstStyle/>
          <a:p>
            <a:pPr marL="0" lvl="1" indent="0">
              <a:buNone/>
            </a:pPr>
            <a:r>
              <a:rPr lang="en-US" altLang="zh-CN" sz="3200" b="1" dirty="0"/>
              <a:t>4</a:t>
            </a:r>
            <a:r>
              <a:rPr lang="en-US" altLang="zh-CN" sz="3200" b="1" dirty="0" smtClean="0"/>
              <a:t>.1  </a:t>
            </a:r>
            <a:r>
              <a:rPr lang="zh-CN" altLang="en-US" sz="3200" b="1" dirty="0" smtClean="0"/>
              <a:t>查询</a:t>
            </a:r>
            <a:r>
              <a:rPr lang="zh-CN" altLang="zh-CN" sz="3200" b="1" dirty="0" smtClean="0"/>
              <a:t>简介</a:t>
            </a:r>
            <a:endParaRPr lang="en-US" altLang="zh-CN" sz="3200" b="1" dirty="0" smtClean="0"/>
          </a:p>
          <a:p>
            <a:pPr marL="0" lvl="1" indent="0">
              <a:buNone/>
            </a:pPr>
            <a:r>
              <a:rPr lang="en-US" altLang="zh-CN" sz="3200" b="1" dirty="0" smtClean="0"/>
              <a:t>4.2  </a:t>
            </a:r>
            <a:r>
              <a:rPr lang="zh-CN" altLang="en-US" sz="3200" b="1" dirty="0" smtClean="0"/>
              <a:t>查询</a:t>
            </a:r>
            <a:r>
              <a:rPr lang="zh-CN" altLang="en-US" sz="3200" b="1" dirty="0"/>
              <a:t>视图</a:t>
            </a:r>
            <a:endParaRPr lang="en-US" altLang="zh-CN" sz="3200" b="1" dirty="0" smtClean="0"/>
          </a:p>
          <a:p>
            <a:pPr marL="0" lvl="1" indent="0">
              <a:buNone/>
            </a:pPr>
            <a:r>
              <a:rPr lang="en-US" altLang="zh-CN" sz="3200" b="1" dirty="0" smtClean="0"/>
              <a:t>4.3  </a:t>
            </a:r>
            <a:r>
              <a:rPr lang="zh-CN" altLang="zh-CN" sz="3200" b="1" dirty="0" smtClean="0"/>
              <a:t>使用</a:t>
            </a:r>
            <a:r>
              <a:rPr lang="zh-CN" altLang="zh-CN" sz="3200" b="1" dirty="0"/>
              <a:t>查询向导创建查询</a:t>
            </a:r>
            <a:endParaRPr lang="en-US" altLang="zh-CN" sz="3200" b="1" dirty="0" smtClean="0"/>
          </a:p>
          <a:p>
            <a:pPr marL="0" lvl="1" indent="0">
              <a:buNone/>
            </a:pPr>
            <a:r>
              <a:rPr lang="en-US" altLang="zh-CN" sz="3200" b="1" dirty="0"/>
              <a:t>4</a:t>
            </a:r>
            <a:r>
              <a:rPr lang="en-US" altLang="zh-CN" sz="3200" b="1" dirty="0" smtClean="0"/>
              <a:t>.4  </a:t>
            </a:r>
            <a:r>
              <a:rPr lang="zh-CN" altLang="en-US" sz="3200" b="1" dirty="0" smtClean="0"/>
              <a:t>查询条件</a:t>
            </a:r>
            <a:endParaRPr lang="en-US" altLang="zh-CN" sz="3200" b="1" dirty="0" smtClean="0"/>
          </a:p>
          <a:p>
            <a:pPr marL="0" lvl="1" indent="0">
              <a:buNone/>
            </a:pPr>
            <a:r>
              <a:rPr lang="en-US" altLang="zh-CN" sz="3200" b="1" dirty="0" smtClean="0"/>
              <a:t>4.5  </a:t>
            </a:r>
            <a:r>
              <a:rPr lang="zh-CN" altLang="zh-CN" sz="3200" b="1" dirty="0" smtClean="0"/>
              <a:t>对</a:t>
            </a:r>
            <a:r>
              <a:rPr lang="zh-CN" altLang="zh-CN" sz="3200" b="1" dirty="0"/>
              <a:t>查询进行</a:t>
            </a:r>
            <a:r>
              <a:rPr lang="zh-CN" altLang="zh-CN" sz="3200" b="1" dirty="0" smtClean="0"/>
              <a:t>编辑</a:t>
            </a:r>
            <a:endParaRPr lang="en-US" altLang="zh-CN" sz="3200" b="1" dirty="0"/>
          </a:p>
          <a:p>
            <a:pPr marL="0" lvl="1" indent="0">
              <a:buNone/>
            </a:pPr>
            <a:r>
              <a:rPr lang="en-US" altLang="zh-CN" sz="3200" b="1" dirty="0" smtClean="0"/>
              <a:t>4.6  </a:t>
            </a:r>
            <a:r>
              <a:rPr lang="zh-CN" altLang="en-US" sz="3200" b="1" dirty="0" smtClean="0"/>
              <a:t>选择</a:t>
            </a:r>
            <a:r>
              <a:rPr lang="zh-CN" altLang="zh-CN" sz="3200" b="1" dirty="0" smtClean="0"/>
              <a:t>查询</a:t>
            </a:r>
            <a:endParaRPr lang="en-US" altLang="zh-CN" sz="3200" b="1" dirty="0" smtClean="0"/>
          </a:p>
          <a:p>
            <a:pPr marL="0" lvl="1" indent="0">
              <a:buNone/>
            </a:pPr>
            <a:r>
              <a:rPr lang="en-US" altLang="zh-CN" sz="3200" b="1" dirty="0" smtClean="0"/>
              <a:t>4.7  </a:t>
            </a:r>
            <a:r>
              <a:rPr lang="zh-CN" altLang="en-US" sz="3200" b="1" dirty="0" smtClean="0"/>
              <a:t>参数</a:t>
            </a:r>
            <a:r>
              <a:rPr lang="zh-CN" altLang="zh-CN" sz="3200" b="1" dirty="0" smtClean="0"/>
              <a:t>查询</a:t>
            </a:r>
            <a:endParaRPr lang="en-US" altLang="zh-CN" sz="3200" b="1" dirty="0" smtClean="0"/>
          </a:p>
          <a:p>
            <a:pPr marL="0" lvl="1" indent="0">
              <a:buNone/>
            </a:pPr>
            <a:r>
              <a:rPr lang="en-US" altLang="zh-CN" sz="3200" b="1" dirty="0" smtClean="0"/>
              <a:t>4.8  </a:t>
            </a:r>
            <a:r>
              <a:rPr lang="zh-CN" altLang="en-US" sz="3200" b="1" dirty="0" smtClean="0"/>
              <a:t>操作</a:t>
            </a:r>
            <a:r>
              <a:rPr lang="zh-CN" altLang="zh-CN" sz="3200" b="1" dirty="0" smtClean="0"/>
              <a:t>查询</a:t>
            </a:r>
            <a:endParaRPr lang="en-US" altLang="zh-CN" sz="3200" b="1" dirty="0" smtClean="0"/>
          </a:p>
          <a:p>
            <a:pPr marL="0" lvl="1" indent="0">
              <a:buNone/>
            </a:pPr>
            <a:r>
              <a:rPr lang="en-US" altLang="zh-CN" sz="3200" b="1" dirty="0" smtClean="0"/>
              <a:t>4.9  </a:t>
            </a:r>
            <a:r>
              <a:rPr lang="en-US" altLang="zh-CN" sz="3200" b="1" dirty="0"/>
              <a:t>SQL</a:t>
            </a:r>
            <a:r>
              <a:rPr lang="zh-CN" altLang="zh-CN" sz="3200" b="1" dirty="0"/>
              <a:t>查询</a:t>
            </a:r>
            <a:endParaRPr lang="en-US" altLang="zh-CN" sz="3200" b="1" dirty="0" smtClean="0"/>
          </a:p>
        </p:txBody>
      </p:sp>
      <p:sp>
        <p:nvSpPr>
          <p:cNvPr id="6" name="标题 5"/>
          <p:cNvSpPr>
            <a:spLocks noGrp="1"/>
          </p:cNvSpPr>
          <p:nvPr>
            <p:ph type="title"/>
          </p:nvPr>
        </p:nvSpPr>
        <p:spPr/>
        <p:txBody>
          <a:bodyPr/>
          <a:lstStyle/>
          <a:p>
            <a:r>
              <a:rPr lang="zh-CN" altLang="zh-CN" dirty="0" smtClean="0"/>
              <a:t>第</a:t>
            </a:r>
            <a:r>
              <a:rPr lang="en-US" altLang="zh-CN" dirty="0" smtClean="0"/>
              <a:t>4</a:t>
            </a:r>
            <a:r>
              <a:rPr lang="zh-CN" altLang="zh-CN" dirty="0" smtClean="0"/>
              <a:t>章 </a:t>
            </a:r>
            <a:r>
              <a:rPr lang="zh-CN" altLang="en-US" dirty="0" smtClean="0"/>
              <a:t>查询</a:t>
            </a:r>
            <a:endParaRPr lang="zh-CN" altLang="en-US" dirty="0"/>
          </a:p>
        </p:txBody>
      </p:sp>
    </p:spTree>
    <p:extLst>
      <p:ext uri="{BB962C8B-B14F-4D97-AF65-F5344CB8AC3E}">
        <p14:creationId xmlns:p14="http://schemas.microsoft.com/office/powerpoint/2010/main" val="1876803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．删除字段</a:t>
            </a:r>
          </a:p>
          <a:p>
            <a:pPr marL="109728" indent="612000">
              <a:buNone/>
            </a:pPr>
            <a:r>
              <a:rPr lang="zh-CN" altLang="zh-CN" sz="2400" dirty="0"/>
              <a:t>在查询设计视图中删除字段的方法很简单。操作步骤如下：</a:t>
            </a:r>
          </a:p>
          <a:p>
            <a:pPr marL="109728" indent="612000">
              <a:buNone/>
            </a:pPr>
            <a:r>
              <a:rPr lang="zh-CN" altLang="zh-CN" sz="2400" dirty="0"/>
              <a:t>（</a:t>
            </a:r>
            <a:r>
              <a:rPr lang="en-US" altLang="zh-CN" sz="2400" dirty="0"/>
              <a:t>1</a:t>
            </a:r>
            <a:r>
              <a:rPr lang="zh-CN" altLang="zh-CN" sz="2400" dirty="0"/>
              <a:t>）在查询设计视图中打开需要修改的查询。</a:t>
            </a:r>
          </a:p>
          <a:p>
            <a:pPr marL="109728" indent="612000">
              <a:buNone/>
            </a:pPr>
            <a:r>
              <a:rPr lang="zh-CN" altLang="zh-CN" sz="2400" dirty="0"/>
              <a:t>（</a:t>
            </a:r>
            <a:r>
              <a:rPr lang="en-US" altLang="zh-CN" sz="2400" dirty="0"/>
              <a:t>2</a:t>
            </a:r>
            <a:r>
              <a:rPr lang="zh-CN" altLang="zh-CN" sz="2400" dirty="0"/>
              <a:t>）在查询设计视图的设计网格中，单击要删除字段的选择器，或按下</a:t>
            </a:r>
            <a:r>
              <a:rPr lang="en-US" altLang="zh-CN" sz="2400" dirty="0"/>
              <a:t>Shift</a:t>
            </a:r>
            <a:r>
              <a:rPr lang="zh-CN" altLang="zh-CN" sz="2400" dirty="0"/>
              <a:t>键单击选择器以选取多个字段，如</a:t>
            </a:r>
            <a:r>
              <a:rPr lang="zh-CN" altLang="zh-CN" sz="2400" dirty="0">
                <a:hlinkClick r:id="rId2" action="ppaction://hlinkpres?slideindex=1&amp;slidetitle="/>
              </a:rPr>
              <a:t>图</a:t>
            </a:r>
            <a:r>
              <a:rPr lang="en-US" altLang="zh-CN" sz="2400" dirty="0">
                <a:hlinkClick r:id="rId2" action="ppaction://hlinkpres?slideindex=1&amp;slidetitle="/>
              </a:rPr>
              <a:t>4.28</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3</a:t>
            </a:r>
            <a:r>
              <a:rPr lang="zh-CN" altLang="zh-CN" sz="2400" dirty="0"/>
              <a:t>）按</a:t>
            </a:r>
            <a:r>
              <a:rPr lang="en-US" altLang="zh-CN" sz="2400" dirty="0"/>
              <a:t>Delete</a:t>
            </a:r>
            <a:r>
              <a:rPr lang="zh-CN" altLang="zh-CN" sz="2400" dirty="0"/>
              <a:t>键或单击功能区“查询工具</a:t>
            </a:r>
            <a:r>
              <a:rPr lang="en-US" altLang="zh-CN" sz="2400" dirty="0"/>
              <a:t>/</a:t>
            </a:r>
            <a:r>
              <a:rPr lang="zh-CN" altLang="zh-CN" sz="2400" dirty="0"/>
              <a:t>设计”选项卡下“查询设置”组中</a:t>
            </a:r>
            <a:r>
              <a:rPr lang="zh-CN" altLang="zh-CN" sz="2400" dirty="0" smtClean="0"/>
              <a:t>的</a:t>
            </a:r>
            <a:r>
              <a:rPr lang="zh-CN" altLang="en-US" sz="2400" dirty="0" smtClean="0"/>
              <a:t>“删除列”</a:t>
            </a:r>
            <a:r>
              <a:rPr lang="zh-CN" altLang="zh-CN" sz="2400" dirty="0" smtClean="0"/>
              <a:t>按钮</a:t>
            </a:r>
            <a:r>
              <a:rPr lang="zh-CN" altLang="zh-CN" sz="2400" dirty="0"/>
              <a:t>，删除选中字段。</a:t>
            </a:r>
          </a:p>
          <a:p>
            <a:pPr marL="109728" indent="612000">
              <a:buNone/>
            </a:pPr>
            <a:r>
              <a:rPr lang="zh-CN" altLang="zh-CN" sz="2400" dirty="0"/>
              <a:t>（</a:t>
            </a:r>
            <a:r>
              <a:rPr lang="en-US" altLang="zh-CN" sz="2400" dirty="0"/>
              <a:t>4</a:t>
            </a:r>
            <a:r>
              <a:rPr lang="zh-CN" altLang="zh-CN" sz="2400" dirty="0"/>
              <a:t>）单击快速访问工具栏中的“保存”按钮，保存对查询的修改。</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4.5  </a:t>
            </a:r>
            <a:r>
              <a:rPr lang="zh-CN" altLang="zh-CN" sz="4100" b="1" dirty="0" smtClean="0">
                <a:effectLst>
                  <a:outerShdw blurRad="38100" dist="38100" dir="2700000" algn="tl">
                    <a:srgbClr val="000000">
                      <a:alpha val="43137"/>
                    </a:srgbClr>
                  </a:outerShdw>
                </a:effectLst>
              </a:rPr>
              <a:t>对</a:t>
            </a:r>
            <a:r>
              <a:rPr lang="zh-CN" altLang="zh-CN" sz="4100" b="1" dirty="0">
                <a:effectLst>
                  <a:outerShdw blurRad="38100" dist="38100" dir="2700000" algn="tl">
                    <a:srgbClr val="000000">
                      <a:alpha val="43137"/>
                    </a:srgbClr>
                  </a:outerShdw>
                </a:effectLst>
              </a:rPr>
              <a:t>查询进行编辑</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868631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3</a:t>
            </a:r>
            <a:r>
              <a:rPr lang="zh-CN" altLang="zh-CN" sz="2400" b="1" dirty="0"/>
              <a:t>．移动字段</a:t>
            </a:r>
          </a:p>
          <a:p>
            <a:pPr marL="109728" indent="612000">
              <a:buNone/>
            </a:pPr>
            <a:r>
              <a:rPr lang="zh-CN" altLang="zh-CN" sz="2400" dirty="0"/>
              <a:t>移动字段的操作步骤如下：</a:t>
            </a:r>
          </a:p>
          <a:p>
            <a:pPr marL="109728" indent="612000">
              <a:buNone/>
            </a:pPr>
            <a:r>
              <a:rPr lang="zh-CN" altLang="zh-CN" sz="2400" dirty="0"/>
              <a:t>（</a:t>
            </a:r>
            <a:r>
              <a:rPr lang="en-US" altLang="zh-CN" sz="2400" dirty="0"/>
              <a:t>1</a:t>
            </a:r>
            <a:r>
              <a:rPr lang="zh-CN" altLang="zh-CN" sz="2400" dirty="0"/>
              <a:t>）在查询设计视图中打开需要修改的查询。</a:t>
            </a:r>
          </a:p>
          <a:p>
            <a:pPr marL="109728" indent="612000">
              <a:buNone/>
            </a:pPr>
            <a:r>
              <a:rPr lang="zh-CN" altLang="zh-CN" sz="2400" dirty="0"/>
              <a:t>（</a:t>
            </a:r>
            <a:r>
              <a:rPr lang="en-US" altLang="zh-CN" sz="2400" dirty="0"/>
              <a:t>2</a:t>
            </a:r>
            <a:r>
              <a:rPr lang="zh-CN" altLang="zh-CN" sz="2400" dirty="0"/>
              <a:t>）在查询设计视图的设计网格中，选取要移动的一个或多个字段。</a:t>
            </a:r>
          </a:p>
          <a:p>
            <a:pPr marL="109728" indent="612000">
              <a:buNone/>
            </a:pPr>
            <a:r>
              <a:rPr lang="zh-CN" altLang="zh-CN" sz="2400" dirty="0"/>
              <a:t>（</a:t>
            </a:r>
            <a:r>
              <a:rPr lang="en-US" altLang="zh-CN" sz="2400" dirty="0"/>
              <a:t>3</a:t>
            </a:r>
            <a:r>
              <a:rPr lang="zh-CN" altLang="zh-CN" sz="2400" dirty="0"/>
              <a:t>）单击要选取字段的选择器，将它们拖到合适的位置。</a:t>
            </a:r>
          </a:p>
          <a:p>
            <a:pPr marL="109728" indent="612000">
              <a:buNone/>
            </a:pPr>
            <a:r>
              <a:rPr lang="zh-CN" altLang="zh-CN" sz="2400" dirty="0"/>
              <a:t>（</a:t>
            </a:r>
            <a:r>
              <a:rPr lang="en-US" altLang="zh-CN" sz="2400" dirty="0"/>
              <a:t>4</a:t>
            </a:r>
            <a:r>
              <a:rPr lang="zh-CN" altLang="zh-CN" sz="2400" dirty="0"/>
              <a:t>）保存修改后，关闭设计视图即可。</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4.5  </a:t>
            </a:r>
            <a:r>
              <a:rPr lang="zh-CN" altLang="zh-CN" sz="4100" b="1" dirty="0" smtClean="0">
                <a:effectLst>
                  <a:outerShdw blurRad="38100" dist="38100" dir="2700000" algn="tl">
                    <a:srgbClr val="000000">
                      <a:alpha val="43137"/>
                    </a:srgbClr>
                  </a:outerShdw>
                </a:effectLst>
              </a:rPr>
              <a:t>对</a:t>
            </a:r>
            <a:r>
              <a:rPr lang="zh-CN" altLang="zh-CN" sz="4100" b="1" dirty="0">
                <a:effectLst>
                  <a:outerShdw blurRad="38100" dist="38100" dir="2700000" algn="tl">
                    <a:srgbClr val="000000">
                      <a:alpha val="43137"/>
                    </a:srgbClr>
                  </a:outerShdw>
                </a:effectLst>
              </a:rPr>
              <a:t>查询进行编辑</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157416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4</a:t>
            </a:r>
            <a:r>
              <a:rPr lang="zh-CN" altLang="zh-CN" sz="2400" b="1" dirty="0"/>
              <a:t>．在查询中修改字段的标题</a:t>
            </a:r>
          </a:p>
          <a:p>
            <a:pPr marL="109728" indent="612000">
              <a:buNone/>
            </a:pPr>
            <a:r>
              <a:rPr lang="zh-CN" altLang="zh-CN" sz="2400" dirty="0"/>
              <a:t>设计网格中“字段”单元格中的字段名用来表示所选择的字段，一般情况下，它们将直接显示在查询结果表的字段名中。一旦需要在结果中显示不同于字段名的信息时，就需要修改字段的标题。操作步骤如下：</a:t>
            </a:r>
          </a:p>
          <a:p>
            <a:pPr marL="109728" indent="612000">
              <a:buNone/>
            </a:pPr>
            <a:r>
              <a:rPr lang="zh-CN" altLang="zh-CN" sz="2400" dirty="0"/>
              <a:t>（</a:t>
            </a:r>
            <a:r>
              <a:rPr lang="en-US" altLang="zh-CN" sz="2400" dirty="0"/>
              <a:t>1</a:t>
            </a:r>
            <a:r>
              <a:rPr lang="zh-CN" altLang="zh-CN" sz="2400" dirty="0"/>
              <a:t>）在查询设计视图中打开需要修改的查询。</a:t>
            </a:r>
          </a:p>
          <a:p>
            <a:pPr marL="109728" indent="612000">
              <a:buNone/>
            </a:pPr>
            <a:r>
              <a:rPr lang="zh-CN" altLang="zh-CN" sz="2400" dirty="0"/>
              <a:t>（</a:t>
            </a:r>
            <a:r>
              <a:rPr lang="en-US" altLang="zh-CN" sz="2400" dirty="0"/>
              <a:t>2</a:t>
            </a:r>
            <a:r>
              <a:rPr lang="zh-CN" altLang="zh-CN" sz="2400" dirty="0"/>
              <a:t>）将光标移动到需要修改的字段上。</a:t>
            </a:r>
          </a:p>
          <a:p>
            <a:pPr marL="109728" indent="612000">
              <a:buNone/>
            </a:pPr>
            <a:r>
              <a:rPr lang="zh-CN" altLang="zh-CN" sz="2400" dirty="0"/>
              <a:t>（</a:t>
            </a:r>
            <a:r>
              <a:rPr lang="en-US" altLang="zh-CN" sz="2400" dirty="0"/>
              <a:t>3</a:t>
            </a:r>
            <a:r>
              <a:rPr lang="zh-CN" altLang="zh-CN" sz="2400" dirty="0"/>
              <a:t>）单击功能区“查询工具</a:t>
            </a:r>
            <a:r>
              <a:rPr lang="en-US" altLang="zh-CN" sz="2400" dirty="0"/>
              <a:t>/</a:t>
            </a:r>
            <a:r>
              <a:rPr lang="zh-CN" altLang="zh-CN" sz="2400" dirty="0"/>
              <a:t>设计”选项卡下“显示</a:t>
            </a:r>
            <a:r>
              <a:rPr lang="en-US" altLang="zh-CN" sz="2400" dirty="0"/>
              <a:t>/</a:t>
            </a:r>
            <a:r>
              <a:rPr lang="zh-CN" altLang="zh-CN" sz="2400" dirty="0"/>
              <a:t>隐藏”组中</a:t>
            </a:r>
            <a:r>
              <a:rPr lang="zh-CN" altLang="zh-CN" sz="2400" dirty="0" smtClean="0"/>
              <a:t>的</a:t>
            </a:r>
            <a:r>
              <a:rPr lang="zh-CN" altLang="en-US" sz="2400" dirty="0" smtClean="0"/>
              <a:t>“属性表”</a:t>
            </a:r>
            <a:r>
              <a:rPr lang="zh-CN" altLang="zh-CN" sz="2400" dirty="0" smtClean="0"/>
              <a:t>按钮</a:t>
            </a:r>
            <a:r>
              <a:rPr lang="zh-CN" altLang="zh-CN" sz="2400" dirty="0"/>
              <a:t>，打开如</a:t>
            </a:r>
            <a:r>
              <a:rPr lang="zh-CN" altLang="zh-CN" sz="2400" dirty="0">
                <a:hlinkClick r:id="rId2" action="ppaction://hlinkpres?slideindex=1&amp;slidetitle="/>
              </a:rPr>
              <a:t>图</a:t>
            </a:r>
            <a:r>
              <a:rPr lang="en-US" altLang="zh-CN" sz="2400" dirty="0">
                <a:hlinkClick r:id="rId2" action="ppaction://hlinkpres?slideindex=1&amp;slidetitle="/>
              </a:rPr>
              <a:t>4.29</a:t>
            </a:r>
            <a:r>
              <a:rPr lang="zh-CN" altLang="zh-CN" sz="2400" dirty="0"/>
              <a:t>所示的“属性表”窗格</a:t>
            </a:r>
            <a:r>
              <a:rPr lang="zh-CN" altLang="zh-CN" sz="2400" dirty="0" smtClean="0"/>
              <a:t>。</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4.5  </a:t>
            </a:r>
            <a:r>
              <a:rPr lang="zh-CN" altLang="zh-CN" sz="4100" b="1" dirty="0" smtClean="0">
                <a:effectLst>
                  <a:outerShdw blurRad="38100" dist="38100" dir="2700000" algn="tl">
                    <a:srgbClr val="000000">
                      <a:alpha val="43137"/>
                    </a:srgbClr>
                  </a:outerShdw>
                </a:effectLst>
              </a:rPr>
              <a:t>对</a:t>
            </a:r>
            <a:r>
              <a:rPr lang="zh-CN" altLang="zh-CN" sz="4100" b="1" dirty="0">
                <a:effectLst>
                  <a:outerShdw blurRad="38100" dist="38100" dir="2700000" algn="tl">
                    <a:srgbClr val="000000">
                      <a:alpha val="43137"/>
                    </a:srgbClr>
                  </a:outerShdw>
                </a:effectLst>
              </a:rPr>
              <a:t>查询进行编辑</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348268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a:t>
            </a:r>
            <a:r>
              <a:rPr lang="en-US" altLang="zh-CN" sz="2400" dirty="0"/>
              <a:t>4</a:t>
            </a:r>
            <a:r>
              <a:rPr lang="zh-CN" altLang="zh-CN" sz="2400" dirty="0"/>
              <a:t>）在“属性表”窗格“常规”选项卡下的“标题”属性框中输入字段的标题。 </a:t>
            </a:r>
            <a:endParaRPr lang="en-US" altLang="zh-CN" sz="2400" dirty="0" smtClean="0"/>
          </a:p>
          <a:p>
            <a:pPr marL="109728" indent="612000">
              <a:buNone/>
            </a:pPr>
            <a:r>
              <a:rPr lang="zh-CN" altLang="zh-CN" sz="2400" dirty="0" smtClean="0"/>
              <a:t>（</a:t>
            </a:r>
            <a:r>
              <a:rPr lang="en-US" altLang="zh-CN" sz="2400" dirty="0"/>
              <a:t>5</a:t>
            </a:r>
            <a:r>
              <a:rPr lang="zh-CN" altLang="zh-CN" sz="2400" dirty="0"/>
              <a:t>）关闭“属性表”窗格。</a:t>
            </a:r>
          </a:p>
          <a:p>
            <a:pPr marL="109728" indent="612000">
              <a:buNone/>
            </a:pPr>
            <a:r>
              <a:rPr lang="zh-CN" altLang="zh-CN" sz="2400" dirty="0"/>
              <a:t>（</a:t>
            </a:r>
            <a:r>
              <a:rPr lang="en-US" altLang="zh-CN" sz="2400" dirty="0"/>
              <a:t>6</a:t>
            </a:r>
            <a:r>
              <a:rPr lang="zh-CN" altLang="zh-CN" sz="2400" dirty="0"/>
              <a:t>）单击快速访问工具栏中的“保存”按钮即可。</a:t>
            </a:r>
          </a:p>
          <a:p>
            <a:pPr marL="109728" indent="612000">
              <a:buNone/>
            </a:pPr>
            <a:r>
              <a:rPr lang="zh-CN" altLang="zh-CN" sz="2400" dirty="0"/>
              <a:t>切换到“数据表视图”，将会看见在数据表中字段名称已经变成了标题栏中的内容。</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4.5  </a:t>
            </a:r>
            <a:r>
              <a:rPr lang="zh-CN" altLang="zh-CN" sz="4100" b="1" dirty="0" smtClean="0">
                <a:effectLst>
                  <a:outerShdw blurRad="38100" dist="38100" dir="2700000" algn="tl">
                    <a:srgbClr val="000000">
                      <a:alpha val="43137"/>
                    </a:srgbClr>
                  </a:outerShdw>
                </a:effectLst>
              </a:rPr>
              <a:t>对</a:t>
            </a:r>
            <a:r>
              <a:rPr lang="zh-CN" altLang="zh-CN" sz="4100" b="1" dirty="0">
                <a:effectLst>
                  <a:outerShdw blurRad="38100" dist="38100" dir="2700000" algn="tl">
                    <a:srgbClr val="000000">
                      <a:alpha val="43137"/>
                    </a:srgbClr>
                  </a:outerShdw>
                </a:effectLst>
              </a:rPr>
              <a:t>查询进行编辑</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443793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5</a:t>
            </a:r>
            <a:r>
              <a:rPr lang="zh-CN" altLang="zh-CN" sz="2400" b="1" dirty="0"/>
              <a:t>．改变字段顺序</a:t>
            </a:r>
          </a:p>
          <a:p>
            <a:pPr marL="109728" indent="612000">
              <a:buNone/>
            </a:pPr>
            <a:r>
              <a:rPr lang="zh-CN" altLang="zh-CN" sz="2400" dirty="0"/>
              <a:t>设计好一个查询后，在设计视图中看到的字段之间的排列顺序就是将来在查询中看到的顺序。如果对当初设计的字段排列顺序不满意，可以使用拖动的方法，改变字段之间的排列顺序。具体操作步骤如下：</a:t>
            </a:r>
          </a:p>
          <a:p>
            <a:pPr marL="109728" indent="612000">
              <a:buNone/>
            </a:pPr>
            <a:r>
              <a:rPr lang="zh-CN" altLang="zh-CN" sz="2400" dirty="0" smtClean="0"/>
              <a:t>（</a:t>
            </a:r>
            <a:r>
              <a:rPr lang="en-US" altLang="zh-CN" sz="2400" dirty="0" smtClean="0"/>
              <a:t>1</a:t>
            </a:r>
            <a:r>
              <a:rPr lang="zh-CN" altLang="zh-CN" sz="2400" dirty="0"/>
              <a:t>）在查询设计视图中打开需要修改的查询。</a:t>
            </a:r>
          </a:p>
          <a:p>
            <a:pPr marL="109728" indent="612000">
              <a:buNone/>
            </a:pPr>
            <a:r>
              <a:rPr lang="zh-CN" altLang="zh-CN" sz="2400" dirty="0"/>
              <a:t>（</a:t>
            </a:r>
            <a:r>
              <a:rPr lang="en-US" altLang="zh-CN" sz="2400" dirty="0"/>
              <a:t>2</a:t>
            </a:r>
            <a:r>
              <a:rPr lang="zh-CN" altLang="zh-CN" sz="2400" dirty="0"/>
              <a:t>）单击要改变顺序的字段上方的列选择器来选择整个列。</a:t>
            </a:r>
          </a:p>
          <a:p>
            <a:pPr marL="109728" indent="612000">
              <a:buNone/>
            </a:pPr>
            <a:r>
              <a:rPr lang="zh-CN" altLang="zh-CN" sz="2400" dirty="0"/>
              <a:t>（</a:t>
            </a:r>
            <a:r>
              <a:rPr lang="en-US" altLang="zh-CN" sz="2400" dirty="0"/>
              <a:t>3</a:t>
            </a:r>
            <a:r>
              <a:rPr lang="zh-CN" altLang="zh-CN" sz="2400" dirty="0"/>
              <a:t>）拖动该列移动到新位置上（在拖动过程中，可以看到字段的新位置将出现黑竖条，可以据此确定字段的新位置）。</a:t>
            </a:r>
          </a:p>
          <a:p>
            <a:pPr marL="109728" indent="612000">
              <a:buNone/>
            </a:pPr>
            <a:r>
              <a:rPr lang="zh-CN" altLang="zh-CN" sz="2400" dirty="0"/>
              <a:t>（</a:t>
            </a:r>
            <a:r>
              <a:rPr lang="en-US" altLang="zh-CN" sz="2400" dirty="0"/>
              <a:t>4</a:t>
            </a:r>
            <a:r>
              <a:rPr lang="zh-CN" altLang="zh-CN" sz="2400" dirty="0"/>
              <a:t>）释放鼠标左键，可以看到该字段已经移动到新位置上。</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4.5  </a:t>
            </a:r>
            <a:r>
              <a:rPr lang="zh-CN" altLang="zh-CN" sz="4100" b="1" dirty="0" smtClean="0">
                <a:effectLst>
                  <a:outerShdw blurRad="38100" dist="38100" dir="2700000" algn="tl">
                    <a:srgbClr val="000000">
                      <a:alpha val="43137"/>
                    </a:srgbClr>
                  </a:outerShdw>
                </a:effectLst>
              </a:rPr>
              <a:t>对</a:t>
            </a:r>
            <a:r>
              <a:rPr lang="zh-CN" altLang="zh-CN" sz="4100" b="1" dirty="0">
                <a:effectLst>
                  <a:outerShdw blurRad="38100" dist="38100" dir="2700000" algn="tl">
                    <a:srgbClr val="000000">
                      <a:alpha val="43137"/>
                    </a:srgbClr>
                  </a:outerShdw>
                </a:effectLst>
              </a:rPr>
              <a:t>查询进行编辑</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804232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4.5.2  </a:t>
            </a:r>
            <a:r>
              <a:rPr lang="zh-CN" altLang="zh-CN" sz="2400" b="1" dirty="0"/>
              <a:t>运行查询</a:t>
            </a:r>
          </a:p>
          <a:p>
            <a:pPr marL="109728" indent="612000">
              <a:buNone/>
            </a:pPr>
            <a:r>
              <a:rPr lang="zh-CN" altLang="zh-CN" sz="2400" dirty="0"/>
              <a:t>在建立完成查询对象之后，应该保存设计完成的查询对象。其方法是，关闭查询设计视图，在随后出现的“另存为”对话框中指定查询对象的名称，然后确定；或者单击快速访问工具栏中的“保存”按钮，在“另存为”对话框指定查询名称。</a:t>
            </a:r>
          </a:p>
          <a:p>
            <a:pPr marL="109728" indent="612000">
              <a:buNone/>
            </a:pPr>
            <a:r>
              <a:rPr lang="zh-CN" altLang="zh-CN" sz="2400" dirty="0"/>
              <a:t>对于一个设计完成的查询对象，可以在当前数据库窗口中“导航”窗格下的查询对象列表中看到它的图标，用鼠标在一个查询对象上双击，即可运行这个查询对象。使用查询对象操作数据也就是运行上述查询语句，称为运行查询</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4.5  </a:t>
            </a:r>
            <a:r>
              <a:rPr lang="zh-CN" altLang="zh-CN" sz="4100" b="1" dirty="0" smtClean="0">
                <a:effectLst>
                  <a:outerShdw blurRad="38100" dist="38100" dir="2700000" algn="tl">
                    <a:srgbClr val="000000">
                      <a:alpha val="43137"/>
                    </a:srgbClr>
                  </a:outerShdw>
                </a:effectLst>
              </a:rPr>
              <a:t>对</a:t>
            </a:r>
            <a:r>
              <a:rPr lang="zh-CN" altLang="zh-CN" sz="4100" b="1" dirty="0">
                <a:effectLst>
                  <a:outerShdw blurRad="38100" dist="38100" dir="2700000" algn="tl">
                    <a:srgbClr val="000000">
                      <a:alpha val="43137"/>
                    </a:srgbClr>
                  </a:outerShdw>
                </a:effectLst>
              </a:rPr>
              <a:t>查询进行编辑</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79828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在数据库窗口“导航”窗格下的查询对象列表中，选择需要打开的查询对象鼠标右键单击，从快捷菜单中选择“打开”；或双击需要打开的查询对象图标，即进入查询的数据表视图。在打开后的视图中可以看到，查询的数据表视图与表的数据表视图是形式完全相同的视图，不同的是查询的数据视图中显示的是一个动态数据集。</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4.5  </a:t>
            </a:r>
            <a:r>
              <a:rPr lang="zh-CN" altLang="zh-CN" sz="4100" b="1" dirty="0" smtClean="0">
                <a:effectLst>
                  <a:outerShdw blurRad="38100" dist="38100" dir="2700000" algn="tl">
                    <a:srgbClr val="000000">
                      <a:alpha val="43137"/>
                    </a:srgbClr>
                  </a:outerShdw>
                </a:effectLst>
              </a:rPr>
              <a:t>对</a:t>
            </a:r>
            <a:r>
              <a:rPr lang="zh-CN" altLang="zh-CN" sz="4100" b="1" dirty="0">
                <a:effectLst>
                  <a:outerShdw blurRad="38100" dist="38100" dir="2700000" algn="tl">
                    <a:srgbClr val="000000">
                      <a:alpha val="43137"/>
                    </a:srgbClr>
                  </a:outerShdw>
                </a:effectLst>
              </a:rPr>
              <a:t>查询进行编辑</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367182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4.5.3  </a:t>
            </a:r>
            <a:r>
              <a:rPr lang="zh-CN" altLang="zh-CN" sz="2400" b="1" dirty="0"/>
              <a:t>排序查询的结果</a:t>
            </a:r>
          </a:p>
          <a:p>
            <a:pPr marL="109728" indent="612000">
              <a:buNone/>
            </a:pPr>
            <a:r>
              <a:rPr lang="zh-CN" altLang="zh-CN" sz="2400" dirty="0"/>
              <a:t>排序可以令某一列数据有顺序地排列，便于查看。在设计查询对象时，若需要哪一列数据有顺序地排列，可单击位于该列排序行上的下拉式列表框，从中选择所需的排序种类。</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4.5  </a:t>
            </a:r>
            <a:r>
              <a:rPr lang="zh-CN" altLang="zh-CN" sz="4100" b="1" dirty="0" smtClean="0">
                <a:effectLst>
                  <a:outerShdw blurRad="38100" dist="38100" dir="2700000" algn="tl">
                    <a:srgbClr val="000000">
                      <a:alpha val="43137"/>
                    </a:srgbClr>
                  </a:outerShdw>
                </a:effectLst>
              </a:rPr>
              <a:t>对</a:t>
            </a:r>
            <a:r>
              <a:rPr lang="zh-CN" altLang="zh-CN" sz="4100" b="1" dirty="0">
                <a:effectLst>
                  <a:outerShdw blurRad="38100" dist="38100" dir="2700000" algn="tl">
                    <a:srgbClr val="000000">
                      <a:alpha val="43137"/>
                    </a:srgbClr>
                  </a:outerShdw>
                </a:effectLst>
              </a:rPr>
              <a:t>查询进行编辑</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004171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选择查询是</a:t>
            </a:r>
            <a:r>
              <a:rPr lang="en-US" altLang="zh-CN" sz="2400" dirty="0"/>
              <a:t>Access</a:t>
            </a:r>
            <a:r>
              <a:rPr lang="zh-CN" altLang="zh-CN" sz="2400" dirty="0"/>
              <a:t>支持的多种类型查询对象中最常见、最重要的一种，它从一个或多个表中根据条件检索数据。它的优点在于能将一个或多个表中的数据集合在一起。选择查询不仅可以完成数据的筛选、排序等操作，更常见的功能在于它的计算功能、总汇统计功能以及接受外部参数的功能，即计算查询和参数查询。同时，选择查询还是创建其他类型查询的基础。</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4.6  </a:t>
            </a:r>
            <a:r>
              <a:rPr lang="zh-CN" altLang="en-US" sz="4100" b="1" dirty="0">
                <a:effectLst>
                  <a:outerShdw blurRad="38100" dist="38100" dir="2700000" algn="tl">
                    <a:srgbClr val="000000">
                      <a:alpha val="43137"/>
                    </a:srgbClr>
                  </a:outerShdw>
                </a:effectLst>
              </a:rPr>
              <a:t>选择</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691475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4.6.1 </a:t>
            </a:r>
            <a:r>
              <a:rPr lang="zh-CN" altLang="zh-CN" sz="2400" b="1" dirty="0"/>
              <a:t>创建选择查询</a:t>
            </a:r>
          </a:p>
          <a:p>
            <a:pPr marL="109728" indent="612000">
              <a:buNone/>
            </a:pPr>
            <a:r>
              <a:rPr lang="zh-CN" altLang="zh-CN" sz="2400" dirty="0"/>
              <a:t>本节将通过示例介绍如何设计一个简单的选择查询。例如，查找单科成绩大于</a:t>
            </a:r>
            <a:r>
              <a:rPr lang="en-US" altLang="zh-CN" sz="2400" dirty="0"/>
              <a:t>85</a:t>
            </a:r>
            <a:r>
              <a:rPr lang="zh-CN" altLang="zh-CN" sz="2400" dirty="0"/>
              <a:t>分的学生记录，并显示学生所在院系、学号、姓名（注意：两张表的协同操作，应当预先建立好表与表之间的关联关系，否则结果会有错误）。在这个查询中需要将“学生档案表”和“学生成绩表”的数据放在一起，找出单科成绩大于</a:t>
            </a:r>
            <a:r>
              <a:rPr lang="en-US" altLang="zh-CN" sz="2400" dirty="0"/>
              <a:t>85</a:t>
            </a:r>
            <a:r>
              <a:rPr lang="zh-CN" altLang="zh-CN" sz="2400" dirty="0"/>
              <a:t>分的学生，创建查询的步骤</a:t>
            </a:r>
            <a:r>
              <a:rPr lang="zh-CN" altLang="zh-CN"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4.30-4.33</a:t>
            </a:r>
            <a:r>
              <a:rPr lang="zh-CN" altLang="en-US" sz="2400" dirty="0" smtClean="0"/>
              <a:t>所示。</a:t>
            </a:r>
            <a:endParaRPr lang="en-US" altLang="zh-CN" sz="2400" dirty="0" smtClean="0"/>
          </a:p>
          <a:p>
            <a:pPr marL="109728" indent="612000">
              <a:buNone/>
            </a:pPr>
            <a:r>
              <a:rPr lang="zh-CN" altLang="zh-CN" sz="2400" dirty="0">
                <a:solidFill>
                  <a:srgbClr val="FF0000"/>
                </a:solidFill>
              </a:rPr>
              <a:t>提示</a:t>
            </a:r>
            <a:r>
              <a:rPr lang="zh-CN" altLang="zh-CN" sz="2400" dirty="0"/>
              <a:t>：如果生成的查询不完全符合要求，可以在“设计”视图中更改查询。</a:t>
            </a:r>
            <a:endParaRPr lang="en-US" altLang="zh-CN" sz="2400" dirty="0">
              <a:hlinkClick r:id="rId3" action="ppaction://hlinkfile"/>
            </a:endParaRPr>
          </a:p>
          <a:p>
            <a:pPr marL="109728" indent="612000">
              <a:buNone/>
            </a:pPr>
            <a:r>
              <a:rPr lang="zh-CN" altLang="en-US" sz="2400" dirty="0" smtClean="0">
                <a:hlinkClick r:id="rId3" action="ppaction://hlinkfile"/>
              </a:rPr>
              <a:t>单</a:t>
            </a:r>
            <a:r>
              <a:rPr lang="zh-CN" altLang="en-US" sz="2400" dirty="0">
                <a:hlinkClick r:id="rId3" action="ppaction://hlinkfile"/>
              </a:rPr>
              <a:t>科成绩大于</a:t>
            </a:r>
            <a:r>
              <a:rPr lang="en-US" altLang="zh-CN" sz="2400" dirty="0">
                <a:hlinkClick r:id="rId3" action="ppaction://hlinkfile"/>
              </a:rPr>
              <a:t>85</a:t>
            </a:r>
            <a:r>
              <a:rPr lang="zh-CN" altLang="en-US" sz="2400" dirty="0">
                <a:hlinkClick r:id="rId3" action="ppaction://hlinkfile"/>
              </a:rPr>
              <a:t>分（见示例数据库）</a:t>
            </a:r>
            <a:endParaRPr lang="en-US" altLang="zh-CN" sz="2400" dirty="0" smtClean="0"/>
          </a:p>
          <a:p>
            <a:pPr marL="109728" indent="612000">
              <a:buNone/>
            </a:pPr>
            <a:endParaRPr lang="en-US" altLang="zh-CN" sz="2400" dirty="0" smtClean="0"/>
          </a:p>
          <a:p>
            <a:pPr marL="109728" indent="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4.6  </a:t>
            </a:r>
            <a:r>
              <a:rPr lang="zh-CN" altLang="en-US" sz="4100" b="1" dirty="0">
                <a:effectLst>
                  <a:outerShdw blurRad="38100" dist="38100" dir="2700000" algn="tl">
                    <a:srgbClr val="000000">
                      <a:alpha val="43137"/>
                    </a:srgbClr>
                  </a:outerShdw>
                </a:effectLst>
              </a:rPr>
              <a:t>选择</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984371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数据库操作中，很大一部分工作是对数据进行统计、计算与检索。虽然可以在数据表中进行筛选、排序、浏览甚至汇总等操作，但是数据表在执行数据计算以及检索多个表时，就显得无能为力了。此时，我们可以利用查询轻而易举地完成以上操作。</a:t>
            </a:r>
          </a:p>
          <a:p>
            <a:pPr marL="109728" indent="612000">
              <a:buNone/>
            </a:pPr>
            <a:r>
              <a:rPr lang="zh-CN" altLang="zh-CN" sz="2400" dirty="0"/>
              <a:t>查询是</a:t>
            </a:r>
            <a:r>
              <a:rPr lang="en-US" altLang="zh-CN" sz="2400" dirty="0"/>
              <a:t>Access</a:t>
            </a:r>
            <a:r>
              <a:rPr lang="zh-CN" altLang="zh-CN" sz="2400" dirty="0"/>
              <a:t>数据库中的一个重要对象。查询实际上就是收集一个或几个表中用户认为有用的字段的工具。我们可以将查询到的数据组成一个集合，这个集合中的字段可能来自一个表，也可能来自多个不同的表，这个集合就称为查询。在</a:t>
            </a:r>
            <a:r>
              <a:rPr lang="en-US" altLang="zh-CN" sz="2400" dirty="0"/>
              <a:t>Access</a:t>
            </a:r>
            <a:r>
              <a:rPr lang="zh-CN" altLang="zh-CN" sz="2400" dirty="0"/>
              <a:t>中查询可以用来生成窗体、报表，甚至是生成其他查询的基础</a:t>
            </a:r>
            <a:r>
              <a:rPr lang="zh-CN" altLang="zh-CN" sz="2400" dirty="0" smtClean="0"/>
              <a:t>。</a:t>
            </a:r>
            <a:endParaRPr lang="zh-CN" altLang="en-US" sz="2400" dirty="0"/>
          </a:p>
        </p:txBody>
      </p:sp>
      <p:sp>
        <p:nvSpPr>
          <p:cNvPr id="2" name="标题 1"/>
          <p:cNvSpPr>
            <a:spLocks noGrp="1"/>
          </p:cNvSpPr>
          <p:nvPr>
            <p:ph type="title"/>
          </p:nvPr>
        </p:nvSpPr>
        <p:spPr/>
        <p:txBody>
          <a:bodyPr/>
          <a:lstStyle/>
          <a:p>
            <a:r>
              <a:rPr lang="zh-CN" altLang="zh-CN" dirty="0" smtClean="0"/>
              <a:t>第</a:t>
            </a:r>
            <a:r>
              <a:rPr lang="en-US" altLang="zh-CN" dirty="0"/>
              <a:t>4</a:t>
            </a:r>
            <a:r>
              <a:rPr lang="zh-CN" altLang="zh-CN" dirty="0" smtClean="0"/>
              <a:t>章 </a:t>
            </a:r>
            <a:r>
              <a:rPr lang="zh-CN" altLang="en-US" dirty="0" smtClean="0"/>
              <a:t>查询</a:t>
            </a:r>
            <a:endParaRPr lang="zh-CN" altLang="en-US" dirty="0"/>
          </a:p>
        </p:txBody>
      </p:sp>
    </p:spTree>
    <p:extLst>
      <p:ext uri="{BB962C8B-B14F-4D97-AF65-F5344CB8AC3E}">
        <p14:creationId xmlns:p14="http://schemas.microsoft.com/office/powerpoint/2010/main" val="25322350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4.6.2  </a:t>
            </a:r>
            <a:r>
              <a:rPr lang="zh-CN" altLang="zh-CN" sz="2400" b="1" dirty="0"/>
              <a:t>查询中的计算功能</a:t>
            </a:r>
          </a:p>
          <a:p>
            <a:pPr marL="109728" indent="612000">
              <a:buNone/>
            </a:pPr>
            <a:r>
              <a:rPr lang="en-US" altLang="zh-CN" sz="2400" b="1" dirty="0"/>
              <a:t>1</a:t>
            </a:r>
            <a:r>
              <a:rPr lang="zh-CN" altLang="zh-CN" sz="2400" b="1" dirty="0"/>
              <a:t>．在选择查询中计算</a:t>
            </a:r>
          </a:p>
          <a:p>
            <a:pPr marL="109728" indent="612000">
              <a:buNone/>
            </a:pPr>
            <a:r>
              <a:rPr lang="zh-CN" altLang="zh-CN" sz="2400" dirty="0"/>
              <a:t>在建立查询时，有时可能关心查询记录，有时可能关心记录的计算结果。通过查询操作完成表内部或各表之间数据的运算，是建立查询对象的一个常用的功能。完成计算操作是通过在查询的对象中设计计算查询列实现的。下面以院系统计学生人数为例介绍计算查询的创建</a:t>
            </a:r>
            <a:r>
              <a:rPr lang="zh-CN" altLang="zh-CN" sz="2400" dirty="0" smtClean="0"/>
              <a:t>过程</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4.34-4.35</a:t>
            </a:r>
            <a:r>
              <a:rPr lang="zh-CN" altLang="en-US" sz="2400" dirty="0" smtClean="0"/>
              <a:t>所示。</a:t>
            </a:r>
            <a:endParaRPr lang="en-US" altLang="zh-CN" sz="2400" dirty="0" smtClean="0"/>
          </a:p>
          <a:p>
            <a:pPr marL="109728" indent="612000">
              <a:buNone/>
            </a:pPr>
            <a:r>
              <a:rPr lang="zh-CN" altLang="en-US" sz="2400" dirty="0">
                <a:hlinkClick r:id="rId3" action="ppaction://hlinkfile"/>
              </a:rPr>
              <a:t>按院系统计学生人</a:t>
            </a:r>
            <a:r>
              <a:rPr lang="zh-CN" altLang="en-US" sz="2400" dirty="0" smtClean="0">
                <a:hlinkClick r:id="rId3" action="ppaction://hlinkfile"/>
              </a:rPr>
              <a:t>数（见示例数据库）</a:t>
            </a:r>
            <a:endParaRPr lang="en-US" altLang="zh-CN" sz="2400" dirty="0" smtClean="0"/>
          </a:p>
          <a:p>
            <a:pPr marL="109728" indent="612000">
              <a:buNone/>
            </a:pPr>
            <a:endParaRPr lang="en-US" altLang="zh-CN" sz="2400" dirty="0" smtClean="0"/>
          </a:p>
          <a:p>
            <a:pPr marL="109728" indent="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4.6  </a:t>
            </a:r>
            <a:r>
              <a:rPr lang="zh-CN" altLang="en-US" sz="4100" b="1" dirty="0">
                <a:effectLst>
                  <a:outerShdw blurRad="38100" dist="38100" dir="2700000" algn="tl">
                    <a:srgbClr val="000000">
                      <a:alpha val="43137"/>
                    </a:srgbClr>
                  </a:outerShdw>
                </a:effectLst>
              </a:rPr>
              <a:t>选择</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849689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在查询中执行计算的注意事项：</a:t>
            </a:r>
          </a:p>
          <a:p>
            <a:pPr marL="109728" indent="612000">
              <a:buNone/>
            </a:pPr>
            <a:r>
              <a:rPr lang="zh-CN" altLang="zh-CN" sz="2400" dirty="0"/>
              <a:t>（</a:t>
            </a:r>
            <a:r>
              <a:rPr lang="en-US" altLang="zh-CN" sz="2400" dirty="0"/>
              <a:t>1</a:t>
            </a:r>
            <a:r>
              <a:rPr lang="zh-CN" altLang="zh-CN" sz="2400" dirty="0"/>
              <a:t>）如果要在字段中显示计算的结果，可以使用</a:t>
            </a:r>
            <a:r>
              <a:rPr lang="en-US" altLang="zh-CN" sz="2400" dirty="0"/>
              <a:t>Microsoft Access</a:t>
            </a:r>
            <a:r>
              <a:rPr lang="zh-CN" altLang="zh-CN" sz="2400" dirty="0"/>
              <a:t>所提供的预定义计算或自定义计算。使用所谓“总计”的预定义计算，可计算出记录组或全部记录的下列量值：合计（</a:t>
            </a:r>
            <a:r>
              <a:rPr lang="en-US" altLang="zh-CN" sz="2400" dirty="0"/>
              <a:t>Sum</a:t>
            </a:r>
            <a:r>
              <a:rPr lang="zh-CN" altLang="zh-CN" sz="2400" dirty="0"/>
              <a:t>）、平均值（</a:t>
            </a:r>
            <a:r>
              <a:rPr lang="en-US" altLang="zh-CN" sz="2400" dirty="0" err="1"/>
              <a:t>Avg</a:t>
            </a:r>
            <a:r>
              <a:rPr lang="zh-CN" altLang="zh-CN" sz="2400" dirty="0"/>
              <a:t>）、计数（</a:t>
            </a:r>
            <a:r>
              <a:rPr lang="en-US" altLang="zh-CN" sz="2400" dirty="0"/>
              <a:t>Count</a:t>
            </a:r>
            <a:r>
              <a:rPr lang="zh-CN" altLang="zh-CN" sz="2400" dirty="0"/>
              <a:t>）、最小值（</a:t>
            </a:r>
            <a:r>
              <a:rPr lang="en-US" altLang="zh-CN" sz="2400" dirty="0"/>
              <a:t>Min</a:t>
            </a:r>
            <a:r>
              <a:rPr lang="zh-CN" altLang="zh-CN" sz="2400" dirty="0"/>
              <a:t>）、最大值（</a:t>
            </a:r>
            <a:r>
              <a:rPr lang="en-US" altLang="zh-CN" sz="2400" dirty="0"/>
              <a:t>Max</a:t>
            </a:r>
            <a:r>
              <a:rPr lang="zh-CN" altLang="zh-CN" sz="2400" dirty="0"/>
              <a:t>）和标准偏差（</a:t>
            </a:r>
            <a:r>
              <a:rPr lang="en-US" altLang="zh-CN" sz="2400" dirty="0" err="1"/>
              <a:t>StDev</a:t>
            </a:r>
            <a:r>
              <a:rPr lang="zh-CN" altLang="zh-CN" sz="2400" dirty="0"/>
              <a:t>）等。可以对每个字段选择要进行的总计计算。 </a:t>
            </a:r>
          </a:p>
          <a:p>
            <a:pPr marL="109728" indent="612000">
              <a:buNone/>
            </a:pPr>
            <a:r>
              <a:rPr lang="zh-CN" altLang="zh-CN" sz="2400" dirty="0"/>
              <a:t>（</a:t>
            </a:r>
            <a:r>
              <a:rPr lang="en-US" altLang="zh-CN" sz="2400" dirty="0"/>
              <a:t>2</a:t>
            </a:r>
            <a:r>
              <a:rPr lang="zh-CN" altLang="zh-CN" sz="2400" dirty="0"/>
              <a:t>）“计数”（</a:t>
            </a:r>
            <a:r>
              <a:rPr lang="en-US" altLang="zh-CN" sz="2400" dirty="0"/>
              <a:t>Count</a:t>
            </a:r>
            <a:r>
              <a:rPr lang="zh-CN" altLang="zh-CN" sz="2400" dirty="0"/>
              <a:t>）在计算时不能包括有空值（</a:t>
            </a:r>
            <a:r>
              <a:rPr lang="en-US" altLang="zh-CN" sz="2400" dirty="0"/>
              <a:t>Null</a:t>
            </a:r>
            <a:r>
              <a:rPr lang="zh-CN" altLang="zh-CN" sz="2400" dirty="0"/>
              <a:t>）的记录，即“计数”（</a:t>
            </a:r>
            <a:r>
              <a:rPr lang="en-US" altLang="zh-CN" sz="2400" dirty="0"/>
              <a:t>Count</a:t>
            </a:r>
            <a:r>
              <a:rPr lang="zh-CN" altLang="zh-CN" sz="2400" dirty="0"/>
              <a:t>）返回所有无</a:t>
            </a:r>
            <a:r>
              <a:rPr lang="en-US" altLang="zh-CN" sz="2400" dirty="0"/>
              <a:t> Null </a:t>
            </a:r>
            <a:r>
              <a:rPr lang="zh-CN" altLang="zh-CN" sz="2400" dirty="0"/>
              <a:t>值记录的数量。有一种方法可以对</a:t>
            </a:r>
            <a:r>
              <a:rPr lang="en-US" altLang="zh-CN" sz="2400" dirty="0"/>
              <a:t>Null</a:t>
            </a:r>
            <a:r>
              <a:rPr lang="zh-CN" altLang="zh-CN" sz="2400" dirty="0"/>
              <a:t>值进行计数，另外也可以将</a:t>
            </a:r>
            <a:r>
              <a:rPr lang="en-US" altLang="zh-CN" sz="2400" dirty="0"/>
              <a:t>Null</a:t>
            </a:r>
            <a:r>
              <a:rPr lang="zh-CN" altLang="zh-CN" sz="2400" dirty="0"/>
              <a:t>值转换为零以便进行计算。如果要查找包含</a:t>
            </a:r>
            <a:r>
              <a:rPr lang="en-US" altLang="zh-CN" sz="2400" dirty="0"/>
              <a:t>Null</a:t>
            </a:r>
            <a:r>
              <a:rPr lang="zh-CN" altLang="zh-CN" sz="2400" dirty="0"/>
              <a:t>值的记录总数，请在“计数”（</a:t>
            </a:r>
            <a:r>
              <a:rPr lang="en-US" altLang="zh-CN" sz="2400" dirty="0"/>
              <a:t>Count</a:t>
            </a:r>
            <a:r>
              <a:rPr lang="zh-CN" altLang="zh-CN" sz="2400" dirty="0"/>
              <a:t>）中使用星号（</a:t>
            </a:r>
            <a:r>
              <a:rPr lang="en-US" altLang="zh-CN" sz="2400" dirty="0"/>
              <a:t>*</a:t>
            </a:r>
            <a:r>
              <a:rPr lang="zh-CN" altLang="zh-CN" sz="2400" dirty="0"/>
              <a:t>）通配符。</a:t>
            </a:r>
            <a:endParaRPr lang="en-US" altLang="zh-CN" sz="2400" dirty="0" smtClean="0"/>
          </a:p>
          <a:p>
            <a:pPr marL="109728" indent="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4.6  </a:t>
            </a:r>
            <a:r>
              <a:rPr lang="zh-CN" altLang="en-US" sz="4100" b="1" dirty="0">
                <a:effectLst>
                  <a:outerShdw blurRad="38100" dist="38100" dir="2700000" algn="tl">
                    <a:srgbClr val="000000">
                      <a:alpha val="43137"/>
                    </a:srgbClr>
                  </a:outerShdw>
                </a:effectLst>
              </a:rPr>
              <a:t>选择</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635552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）在字段中显示计算结果时，结果实际并不存储在查询中。相反地，</a:t>
            </a:r>
            <a:r>
              <a:rPr lang="en-US" altLang="zh-CN" sz="2400" dirty="0"/>
              <a:t>Microsoft Access </a:t>
            </a:r>
            <a:r>
              <a:rPr lang="zh-CN" altLang="zh-CN" sz="2400" dirty="0"/>
              <a:t>在每次执行查询时都将重新进行计算，以使计算结果永远以数据库中最新的数据为准。因此，不能人工更新计算结果。</a:t>
            </a:r>
          </a:p>
          <a:p>
            <a:pPr marL="109728" indent="612000">
              <a:buNone/>
            </a:pPr>
            <a:r>
              <a:rPr lang="zh-CN" altLang="zh-CN" sz="2400" dirty="0"/>
              <a:t>如</a:t>
            </a:r>
            <a:r>
              <a:rPr lang="zh-CN" altLang="zh-CN" sz="2400" dirty="0">
                <a:hlinkClick r:id="rId2" action="ppaction://hlinkpres?slideindex=1&amp;slidetitle="/>
              </a:rPr>
              <a:t>图</a:t>
            </a:r>
            <a:r>
              <a:rPr lang="en-US" altLang="zh-CN" sz="2400" dirty="0">
                <a:hlinkClick r:id="rId2" action="ppaction://hlinkpres?slideindex=1&amp;slidetitle="/>
              </a:rPr>
              <a:t>4.34</a:t>
            </a:r>
            <a:r>
              <a:rPr lang="zh-CN" altLang="zh-CN" sz="2400" dirty="0"/>
              <a:t>所示窗口中总计行中其他值的含义如</a:t>
            </a:r>
            <a:r>
              <a:rPr lang="zh-CN" altLang="zh-CN" sz="2400" dirty="0">
                <a:hlinkClick r:id="rId3" action="ppaction://hlinkpres?slideindex=1&amp;slidetitle="/>
              </a:rPr>
              <a:t>表</a:t>
            </a:r>
            <a:r>
              <a:rPr lang="en-US" altLang="zh-CN" sz="2400" dirty="0">
                <a:hlinkClick r:id="rId3" action="ppaction://hlinkpres?slideindex=1&amp;slidetitle="/>
              </a:rPr>
              <a:t>4.11</a:t>
            </a:r>
            <a:r>
              <a:rPr lang="zh-CN" altLang="zh-CN" sz="2400" dirty="0"/>
              <a:t>所示</a:t>
            </a:r>
            <a:r>
              <a:rPr lang="zh-CN" altLang="zh-CN" sz="2400" dirty="0" smtClean="0"/>
              <a:t>。</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4.6  </a:t>
            </a:r>
            <a:r>
              <a:rPr lang="zh-CN" altLang="en-US" sz="4100" b="1" dirty="0">
                <a:effectLst>
                  <a:outerShdw blurRad="38100" dist="38100" dir="2700000" algn="tl">
                    <a:srgbClr val="000000">
                      <a:alpha val="43137"/>
                    </a:srgbClr>
                  </a:outerShdw>
                </a:effectLst>
              </a:rPr>
              <a:t>选择</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079914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．修改显示标题</a:t>
            </a:r>
          </a:p>
          <a:p>
            <a:pPr marL="109728" indent="612000">
              <a:buNone/>
            </a:pPr>
            <a:r>
              <a:rPr lang="zh-CN" altLang="zh-CN" sz="2400" dirty="0"/>
              <a:t>在如</a:t>
            </a:r>
            <a:r>
              <a:rPr lang="zh-CN" altLang="zh-CN" sz="2400" dirty="0">
                <a:hlinkClick r:id="rId2" action="ppaction://hlinkpres?slideindex=1&amp;slidetitle="/>
              </a:rPr>
              <a:t>图</a:t>
            </a:r>
            <a:r>
              <a:rPr lang="en-US" altLang="zh-CN" sz="2400" dirty="0">
                <a:hlinkClick r:id="rId2" action="ppaction://hlinkpres?slideindex=1&amp;slidetitle="/>
              </a:rPr>
              <a:t>4.35</a:t>
            </a:r>
            <a:r>
              <a:rPr lang="zh-CN" altLang="zh-CN" sz="2400" dirty="0"/>
              <a:t>所示的查询结果中，用来计数的字段标题为“学号之计数”，显然这样的显示可读性差，应该调整。方法有两种，第一种方法是采用</a:t>
            </a:r>
            <a:r>
              <a:rPr lang="en-US" altLang="zh-CN" sz="2400" dirty="0"/>
              <a:t>4.5.1</a:t>
            </a:r>
            <a:r>
              <a:rPr lang="zh-CN" altLang="zh-CN" sz="2400" dirty="0"/>
              <a:t>节中通过“属性表”在查询中修改字段的标题；第二种方法是直接在设计网格区的“字段”行进行修改，操作步骤如下</a:t>
            </a:r>
            <a:r>
              <a:rPr lang="zh-CN" altLang="zh-CN" sz="2400" dirty="0" smtClean="0"/>
              <a:t>：</a:t>
            </a:r>
            <a:endParaRPr lang="en-US" altLang="zh-CN" sz="2400" dirty="0" smtClean="0"/>
          </a:p>
          <a:p>
            <a:pPr marL="109728" indent="0">
              <a:buNone/>
            </a:pPr>
            <a:r>
              <a:rPr lang="zh-CN" altLang="zh-CN" sz="2400" dirty="0" smtClean="0"/>
              <a:t>（</a:t>
            </a:r>
            <a:r>
              <a:rPr lang="en-US" altLang="zh-CN" sz="2400" dirty="0"/>
              <a:t>1</a:t>
            </a:r>
            <a:r>
              <a:rPr lang="zh-CN" altLang="zh-CN" sz="2400" dirty="0"/>
              <a:t>）在查询设计视图中打开“按院系统计学生人数”查询。</a:t>
            </a:r>
          </a:p>
          <a:p>
            <a:pPr marL="109728" indent="0">
              <a:buNone/>
            </a:pPr>
            <a:r>
              <a:rPr lang="zh-CN" altLang="zh-CN" sz="2400" dirty="0"/>
              <a:t>（</a:t>
            </a:r>
            <a:r>
              <a:rPr lang="en-US" altLang="zh-CN" sz="2400" dirty="0"/>
              <a:t>2</a:t>
            </a:r>
            <a:r>
              <a:rPr lang="zh-CN" altLang="zh-CN" sz="2400" dirty="0"/>
              <a:t>）在“字段”行的“学号”单元格中加入“人数</a:t>
            </a:r>
            <a:r>
              <a:rPr lang="en-US" altLang="zh-CN" sz="2400" dirty="0"/>
              <a:t>:</a:t>
            </a:r>
            <a:r>
              <a:rPr lang="zh-CN" altLang="zh-CN" sz="2400" dirty="0"/>
              <a:t>”，如</a:t>
            </a:r>
            <a:r>
              <a:rPr lang="zh-CN" altLang="zh-CN" sz="2400" dirty="0">
                <a:hlinkClick r:id="rId3" action="ppaction://hlinkpres?slideindex=1&amp;slidetitle="/>
              </a:rPr>
              <a:t>图</a:t>
            </a:r>
            <a:r>
              <a:rPr lang="en-US" altLang="zh-CN" sz="2400" dirty="0">
                <a:hlinkClick r:id="rId3" action="ppaction://hlinkpres?slideindex=1&amp;slidetitle="/>
              </a:rPr>
              <a:t>4.36</a:t>
            </a:r>
            <a:r>
              <a:rPr lang="zh-CN" altLang="zh-CN" sz="2400" dirty="0"/>
              <a:t>所示。</a:t>
            </a:r>
          </a:p>
          <a:p>
            <a:pPr marL="109728" indent="0">
              <a:buNone/>
            </a:pPr>
            <a:r>
              <a:rPr lang="zh-CN" altLang="zh-CN" sz="2400" dirty="0"/>
              <a:t>（</a:t>
            </a:r>
            <a:r>
              <a:rPr lang="en-US" altLang="zh-CN" sz="2400" dirty="0"/>
              <a:t>3</a:t>
            </a:r>
            <a:r>
              <a:rPr lang="zh-CN" altLang="zh-CN" sz="2400" dirty="0"/>
              <a:t>）保存对查询的修改。</a:t>
            </a:r>
          </a:p>
          <a:p>
            <a:pPr marL="109728" indent="612000">
              <a:buNone/>
            </a:pPr>
            <a:r>
              <a:rPr lang="zh-CN" altLang="zh-CN" sz="2400" dirty="0"/>
              <a:t>运行查询的结果如</a:t>
            </a:r>
            <a:r>
              <a:rPr lang="zh-CN" altLang="zh-CN" sz="2400" dirty="0">
                <a:hlinkClick r:id="rId4" action="ppaction://hlinkpres?slideindex=1&amp;slidetitle="/>
              </a:rPr>
              <a:t>图</a:t>
            </a:r>
            <a:r>
              <a:rPr lang="en-US" altLang="zh-CN" sz="2400" dirty="0">
                <a:hlinkClick r:id="rId4" action="ppaction://hlinkpres?slideindex=1&amp;slidetitle="/>
              </a:rPr>
              <a:t>4.37</a:t>
            </a:r>
            <a:r>
              <a:rPr lang="zh-CN" altLang="zh-CN" sz="2400" dirty="0"/>
              <a:t>所示</a:t>
            </a:r>
            <a:r>
              <a:rPr lang="zh-CN" altLang="zh-CN" sz="2400" dirty="0" smtClean="0"/>
              <a:t>。</a:t>
            </a:r>
            <a:endParaRPr lang="en-US" altLang="zh-CN" sz="2400" dirty="0" smtClean="0"/>
          </a:p>
          <a:p>
            <a:pPr marL="109728" indent="612000">
              <a:buNone/>
            </a:pPr>
            <a:r>
              <a:rPr lang="zh-CN" altLang="en-US" sz="2400" dirty="0">
                <a:hlinkClick r:id="rId5" action="ppaction://hlinkfile"/>
              </a:rPr>
              <a:t>按院系统计学生人数（见示例数据库）</a:t>
            </a:r>
            <a:endParaRPr lang="en-US" altLang="zh-CN" sz="2400" dirty="0"/>
          </a:p>
          <a:p>
            <a:pPr marL="109728" indent="612000">
              <a:buNone/>
            </a:pP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4.6  </a:t>
            </a:r>
            <a:r>
              <a:rPr lang="zh-CN" altLang="en-US" sz="4100" b="1" dirty="0">
                <a:effectLst>
                  <a:outerShdw blurRad="38100" dist="38100" dir="2700000" algn="tl">
                    <a:srgbClr val="000000">
                      <a:alpha val="43137"/>
                    </a:srgbClr>
                  </a:outerShdw>
                </a:effectLst>
              </a:rPr>
              <a:t>选择</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781526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a:t>
            </a:r>
            <a:r>
              <a:rPr lang="zh-CN" altLang="zh-CN" sz="2400" b="1" dirty="0"/>
              <a:t>．添加计算字段</a:t>
            </a:r>
          </a:p>
          <a:p>
            <a:pPr marL="109728" indent="612000">
              <a:buNone/>
            </a:pPr>
            <a:r>
              <a:rPr lang="zh-CN" altLang="zh-CN" sz="2400" dirty="0"/>
              <a:t>当需要统计的数据在表中没有相应的字段，或者用于计算的数据值来源于多个字段时，这时应该在“设计网格”中添加一个计算字段，计算字段是指根据一个或多个表中的一个或多个字段并使用表达式建立的新字段。</a:t>
            </a:r>
          </a:p>
          <a:p>
            <a:pPr marL="109728" indent="612000">
              <a:buNone/>
            </a:pPr>
            <a:r>
              <a:rPr lang="zh-CN" altLang="zh-CN" sz="2400" dirty="0"/>
              <a:t>下面以计算每位学生每门课程的重修费用为例介绍添加计算字段的操作</a:t>
            </a:r>
            <a:r>
              <a:rPr lang="zh-CN" altLang="zh-CN" sz="2400" dirty="0" smtClean="0"/>
              <a:t>步骤</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4.38-4.41</a:t>
            </a:r>
            <a:r>
              <a:rPr lang="zh-CN" altLang="en-US" sz="2400" dirty="0" smtClean="0"/>
              <a:t>所示。</a:t>
            </a:r>
            <a:endParaRPr lang="en-US" altLang="zh-CN" sz="2400" dirty="0" smtClean="0"/>
          </a:p>
          <a:p>
            <a:pPr marL="109728" indent="612000">
              <a:buNone/>
            </a:pPr>
            <a:r>
              <a:rPr lang="zh-CN" altLang="en-US" sz="2400" dirty="0">
                <a:hlinkClick r:id="rId3" action="ppaction://hlinkfile"/>
              </a:rPr>
              <a:t>重修</a:t>
            </a:r>
            <a:r>
              <a:rPr lang="zh-CN" altLang="en-US" sz="2400" dirty="0" smtClean="0">
                <a:hlinkClick r:id="rId3" action="ppaction://hlinkfile"/>
              </a:rPr>
              <a:t>费用（见示例数据库）</a:t>
            </a:r>
            <a:endParaRPr lang="en-US" altLang="zh-CN" sz="2400" dirty="0" smtClean="0"/>
          </a:p>
          <a:p>
            <a:pPr marL="109728" indent="612000">
              <a:buNone/>
            </a:pP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4.6  </a:t>
            </a:r>
            <a:r>
              <a:rPr lang="zh-CN" altLang="en-US" sz="4100" b="1" dirty="0">
                <a:effectLst>
                  <a:outerShdw blurRad="38100" dist="38100" dir="2700000" algn="tl">
                    <a:srgbClr val="000000">
                      <a:alpha val="43137"/>
                    </a:srgbClr>
                  </a:outerShdw>
                </a:effectLst>
              </a:rPr>
              <a:t>选择</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666185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某些情况下，我们需要将某几个字段的内容合二为一输出，最简单快捷的方法也是通过添加计算字段来实现的。下面以“学生档案表”为例，要求将“学号”和“姓名”字段合二为一输出，字段的标题为“学号姓名”，其操作步骤</a:t>
            </a:r>
            <a:r>
              <a:rPr lang="zh-CN" altLang="zh-CN"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4.42-4.43</a:t>
            </a:r>
            <a:r>
              <a:rPr lang="zh-CN" altLang="en-US" sz="2400" dirty="0" smtClean="0"/>
              <a:t>所示。</a:t>
            </a:r>
            <a:endParaRPr lang="en-US" altLang="zh-CN" sz="2400" dirty="0" smtClean="0"/>
          </a:p>
          <a:p>
            <a:pPr marL="109728" indent="612000">
              <a:buNone/>
            </a:pPr>
            <a:r>
              <a:rPr lang="zh-CN" altLang="en-US" sz="2400" dirty="0">
                <a:hlinkClick r:id="rId3" action="ppaction://hlinkfile"/>
              </a:rPr>
              <a:t>学号</a:t>
            </a:r>
            <a:r>
              <a:rPr lang="zh-CN" altLang="en-US" sz="2400" dirty="0" smtClean="0">
                <a:hlinkClick r:id="rId3" action="ppaction://hlinkfile"/>
              </a:rPr>
              <a:t>姓名（见示例数据库）</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4.6  </a:t>
            </a:r>
            <a:r>
              <a:rPr lang="zh-CN" altLang="en-US" sz="4100" b="1" dirty="0">
                <a:effectLst>
                  <a:outerShdw blurRad="38100" dist="38100" dir="2700000" algn="tl">
                    <a:srgbClr val="000000">
                      <a:alpha val="43137"/>
                    </a:srgbClr>
                  </a:outerShdw>
                </a:effectLst>
              </a:rPr>
              <a:t>选择</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5267756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为了方便用户的查询，</a:t>
            </a:r>
            <a:r>
              <a:rPr lang="en-US" altLang="zh-CN" sz="2400" dirty="0"/>
              <a:t>Access</a:t>
            </a:r>
            <a:r>
              <a:rPr lang="zh-CN" altLang="zh-CN" sz="2400" dirty="0"/>
              <a:t>提供了参数查询。参数查询是动态的，它利用对话框提示用户输入参数并检索符合所输入参数的记录或值。</a:t>
            </a:r>
          </a:p>
          <a:p>
            <a:pPr marL="109728" indent="612000">
              <a:buNone/>
            </a:pPr>
            <a:r>
              <a:rPr lang="zh-CN" altLang="zh-CN" sz="2400" dirty="0"/>
              <a:t>要创建参数查询，必须在查询列的“条件”单元格中输入参数表达式（括在方括号中），而不是输入特定的条件。运行该查询时，</a:t>
            </a:r>
            <a:r>
              <a:rPr lang="en-US" altLang="zh-CN" sz="2400" dirty="0"/>
              <a:t>Access</a:t>
            </a:r>
            <a:r>
              <a:rPr lang="zh-CN" altLang="zh-CN" sz="2400" dirty="0"/>
              <a:t>将显示包含参数表达式文本的参数提示框。在输入数据后，</a:t>
            </a:r>
            <a:r>
              <a:rPr lang="en-US" altLang="zh-CN" sz="2400" dirty="0" err="1"/>
              <a:t>Accees</a:t>
            </a:r>
            <a:r>
              <a:rPr lang="zh-CN" altLang="zh-CN" sz="2400" dirty="0"/>
              <a:t>使用输入的数据作为查询条件。下面简单介绍“按院系查找不及格学生”查询的创建</a:t>
            </a:r>
            <a:r>
              <a:rPr lang="zh-CN" altLang="zh-CN" sz="2400" dirty="0" smtClean="0"/>
              <a:t>过程</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4.44-4.46</a:t>
            </a:r>
            <a:r>
              <a:rPr lang="zh-CN" altLang="en-US" sz="2400" dirty="0" smtClean="0"/>
              <a:t>所示。</a:t>
            </a:r>
            <a:endParaRPr lang="en-US" altLang="zh-CN" sz="2400" dirty="0" smtClean="0"/>
          </a:p>
          <a:p>
            <a:pPr marL="109728" indent="612000">
              <a:buNone/>
            </a:pPr>
            <a:r>
              <a:rPr lang="zh-CN" altLang="en-US" sz="2400" dirty="0">
                <a:hlinkClick r:id="rId3" action="ppaction://hlinkfile"/>
              </a:rPr>
              <a:t>按院系查找不及格</a:t>
            </a:r>
            <a:r>
              <a:rPr lang="zh-CN" altLang="en-US" sz="2400" dirty="0" smtClean="0">
                <a:hlinkClick r:id="rId3" action="ppaction://hlinkfile"/>
              </a:rPr>
              <a:t>学生（见示例数据库）</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4.7  </a:t>
            </a:r>
            <a:r>
              <a:rPr lang="zh-CN" altLang="en-US" sz="4100" b="1" dirty="0" smtClean="0">
                <a:effectLst>
                  <a:outerShdw blurRad="38100" dist="38100" dir="2700000" algn="tl">
                    <a:srgbClr val="000000">
                      <a:alpha val="43137"/>
                    </a:srgbClr>
                  </a:outerShdw>
                </a:effectLst>
              </a:rPr>
              <a:t>参数</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113384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创建参数查询时，不仅可以使用一个参数，也可以使用两个或两个以上的参数。多个参数查询的创建过程与一个参数查询的创建过程完全一样，只是在查询设计视图窗口中将多个参数的条件都放在“条件”行上，如</a:t>
            </a:r>
            <a:r>
              <a:rPr lang="zh-CN" altLang="zh-CN" sz="2400" dirty="0">
                <a:hlinkClick r:id="rId2" action="ppaction://hlinkpres?slideindex=1&amp;slidetitle="/>
              </a:rPr>
              <a:t>图</a:t>
            </a:r>
            <a:r>
              <a:rPr lang="en-US" altLang="zh-CN" sz="2400" dirty="0">
                <a:hlinkClick r:id="rId2" action="ppaction://hlinkpres?slideindex=1&amp;slidetitle="/>
              </a:rPr>
              <a:t>4.47</a:t>
            </a:r>
            <a:r>
              <a:rPr lang="zh-CN" altLang="zh-CN" sz="2400" dirty="0"/>
              <a:t>所示的“按学号和课程名称查询学生成绩”，运行查询时会依次弹出两个“输入参数值”的消息框，分别提示用户输入“学号”和“课程名称”</a:t>
            </a:r>
            <a:r>
              <a:rPr lang="zh-CN" altLang="zh-CN" sz="2400" dirty="0" smtClean="0"/>
              <a:t>。</a:t>
            </a:r>
            <a:endParaRPr lang="en-US" altLang="zh-CN" sz="2400" dirty="0" smtClean="0"/>
          </a:p>
          <a:p>
            <a:pPr marL="109728" indent="612000">
              <a:buNone/>
            </a:pPr>
            <a:r>
              <a:rPr lang="zh-CN" altLang="en-US" sz="2400" dirty="0">
                <a:hlinkClick r:id="rId3" action="ppaction://hlinkfile"/>
              </a:rPr>
              <a:t>按学号和课程名称查询学生</a:t>
            </a:r>
            <a:r>
              <a:rPr lang="zh-CN" altLang="en-US" sz="2400" dirty="0" smtClean="0">
                <a:hlinkClick r:id="rId3" action="ppaction://hlinkfile"/>
              </a:rPr>
              <a:t>成绩（见示例数据库）</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4.7  </a:t>
            </a:r>
            <a:r>
              <a:rPr lang="zh-CN" altLang="en-US" sz="4100" b="1" dirty="0" smtClean="0">
                <a:effectLst>
                  <a:outerShdw blurRad="38100" dist="38100" dir="2700000" algn="tl">
                    <a:srgbClr val="000000">
                      <a:alpha val="43137"/>
                    </a:srgbClr>
                  </a:outerShdw>
                </a:effectLst>
              </a:rPr>
              <a:t>参数</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868786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选择查询从表中检索数据，通过利用表达式对字段中的数据进行计算来筛选数据。但是，如果要修改数据，就要使用操作查询。</a:t>
            </a:r>
          </a:p>
          <a:p>
            <a:pPr marL="109728" indent="612000">
              <a:buNone/>
            </a:pPr>
            <a:r>
              <a:rPr lang="en-US" altLang="zh-CN" sz="2400" dirty="0"/>
              <a:t>Access</a:t>
            </a:r>
            <a:r>
              <a:rPr lang="zh-CN" altLang="zh-CN" sz="2400" dirty="0"/>
              <a:t>中有</a:t>
            </a:r>
            <a:r>
              <a:rPr lang="en-US" altLang="zh-CN" sz="2400" dirty="0"/>
              <a:t>4</a:t>
            </a:r>
            <a:r>
              <a:rPr lang="zh-CN" altLang="zh-CN" sz="2400" dirty="0"/>
              <a:t>种类型的操作查询。</a:t>
            </a:r>
          </a:p>
          <a:p>
            <a:pPr indent="615600"/>
            <a:r>
              <a:rPr lang="zh-CN" altLang="zh-CN" sz="2400" dirty="0"/>
              <a:t>更新查询：替换现有数据。</a:t>
            </a:r>
          </a:p>
          <a:p>
            <a:pPr indent="615600"/>
            <a:r>
              <a:rPr lang="zh-CN" altLang="zh-CN" sz="2400" dirty="0"/>
              <a:t>追加查询：在现有表中添加新记录。</a:t>
            </a:r>
          </a:p>
          <a:p>
            <a:pPr indent="615600"/>
            <a:r>
              <a:rPr lang="zh-CN" altLang="zh-CN" sz="2400" dirty="0"/>
              <a:t>删除查询：从现有表中删除记录。</a:t>
            </a:r>
          </a:p>
          <a:p>
            <a:pPr indent="615600"/>
            <a:r>
              <a:rPr lang="zh-CN" altLang="zh-CN" sz="2400" dirty="0"/>
              <a:t>生成表查询：创建新表</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4.8  </a:t>
            </a:r>
            <a:r>
              <a:rPr lang="zh-CN" altLang="en-US" sz="4100" b="1" dirty="0">
                <a:effectLst>
                  <a:outerShdw blurRad="38100" dist="38100" dir="2700000" algn="tl">
                    <a:srgbClr val="000000">
                      <a:alpha val="43137"/>
                    </a:srgbClr>
                  </a:outerShdw>
                </a:effectLst>
              </a:rPr>
              <a:t>操作</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327966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操作查询运行时会受到</a:t>
            </a:r>
            <a:r>
              <a:rPr lang="en-US" altLang="zh-CN" sz="2400" dirty="0"/>
              <a:t>Microsoft Office</a:t>
            </a:r>
            <a:r>
              <a:rPr lang="zh-CN" altLang="zh-CN" sz="2400" dirty="0"/>
              <a:t>安全选项的限制，可能会出现“操作或事件已被禁用模式阻止”的提示信息而无法执行，这时需进行如下设置：打开</a:t>
            </a:r>
            <a:r>
              <a:rPr lang="en-US" altLang="zh-CN" sz="2400" dirty="0"/>
              <a:t>Access</a:t>
            </a:r>
            <a:r>
              <a:rPr lang="zh-CN" altLang="zh-CN" sz="2400" dirty="0"/>
              <a:t>后</a:t>
            </a:r>
            <a:r>
              <a:rPr lang="en-US" altLang="zh-CN" sz="2400" dirty="0"/>
              <a:t>→</a:t>
            </a:r>
            <a:r>
              <a:rPr lang="zh-CN" altLang="zh-CN" sz="2400" dirty="0"/>
              <a:t>单击“文件”选项卡</a:t>
            </a:r>
            <a:r>
              <a:rPr lang="en-US" altLang="zh-CN" sz="2400" dirty="0"/>
              <a:t>→</a:t>
            </a:r>
            <a:r>
              <a:rPr lang="zh-CN" altLang="zh-CN" sz="2400" dirty="0"/>
              <a:t>单击“选项”</a:t>
            </a:r>
            <a:r>
              <a:rPr lang="en-US" altLang="zh-CN" sz="2400" dirty="0"/>
              <a:t>→</a:t>
            </a:r>
            <a:r>
              <a:rPr lang="zh-CN" altLang="zh-CN" sz="2400" dirty="0"/>
              <a:t>单击“信任中心”</a:t>
            </a:r>
            <a:r>
              <a:rPr lang="en-US" altLang="zh-CN" sz="2400" dirty="0"/>
              <a:t>→</a:t>
            </a:r>
            <a:r>
              <a:rPr lang="zh-CN" altLang="zh-CN" sz="2400" dirty="0"/>
              <a:t>单击“信任中心设置”按钮</a:t>
            </a:r>
            <a:r>
              <a:rPr lang="en-US" altLang="zh-CN" sz="2400" dirty="0"/>
              <a:t>→</a:t>
            </a:r>
            <a:r>
              <a:rPr lang="zh-CN" altLang="zh-CN" sz="2400" dirty="0"/>
              <a:t>单击“宏设置”</a:t>
            </a:r>
            <a:r>
              <a:rPr lang="en-US" altLang="zh-CN" sz="2400" dirty="0"/>
              <a:t>→</a:t>
            </a:r>
            <a:r>
              <a:rPr lang="zh-CN" altLang="zh-CN" sz="2400" dirty="0"/>
              <a:t>选择第四个</a:t>
            </a:r>
            <a:r>
              <a:rPr lang="en-US" altLang="zh-CN" sz="2400" dirty="0"/>
              <a:t>"</a:t>
            </a:r>
            <a:r>
              <a:rPr lang="zh-CN" altLang="zh-CN" sz="2400" dirty="0"/>
              <a:t>启用所有宏</a:t>
            </a:r>
            <a:r>
              <a:rPr lang="en-US" altLang="zh-CN" sz="2400" dirty="0"/>
              <a:t>"</a:t>
            </a:r>
            <a:r>
              <a:rPr lang="zh-CN" altLang="zh-CN" sz="2400" dirty="0"/>
              <a:t>单选项</a:t>
            </a:r>
            <a:r>
              <a:rPr lang="en-US" altLang="zh-CN" sz="2400" dirty="0"/>
              <a:t>→</a:t>
            </a:r>
            <a:r>
              <a:rPr lang="zh-CN" altLang="zh-CN" sz="2400" dirty="0"/>
              <a:t>单击“确定”按钮</a:t>
            </a:r>
            <a:r>
              <a:rPr lang="en-US" altLang="zh-CN" sz="2400" dirty="0"/>
              <a:t>→</a:t>
            </a:r>
            <a:r>
              <a:rPr lang="zh-CN" altLang="zh-CN" sz="2400" dirty="0"/>
              <a:t>单击“确定”按钮，退出</a:t>
            </a:r>
            <a:r>
              <a:rPr lang="en-US" altLang="zh-CN" sz="2400" dirty="0"/>
              <a:t>Access</a:t>
            </a:r>
            <a:r>
              <a:rPr lang="zh-CN" altLang="zh-CN" sz="2400" dirty="0"/>
              <a:t>再重新进入即可。</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4.8  </a:t>
            </a:r>
            <a:r>
              <a:rPr lang="zh-CN" altLang="en-US" sz="4100" b="1" dirty="0">
                <a:effectLst>
                  <a:outerShdw blurRad="38100" dist="38100" dir="2700000" algn="tl">
                    <a:srgbClr val="000000">
                      <a:alpha val="43137"/>
                    </a:srgbClr>
                  </a:outerShdw>
                </a:effectLst>
              </a:rPr>
              <a:t>操作</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55318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612000">
              <a:buNone/>
            </a:pPr>
            <a:r>
              <a:rPr lang="zh-CN" altLang="zh-CN" sz="2400" dirty="0"/>
              <a:t>查询是关系数据库中的一个重要概念，查询对象不是数据的集合，而是操作的集合。可以理解为查询是针对数据表中数据源的操作命令。在</a:t>
            </a:r>
            <a:r>
              <a:rPr lang="en-US" altLang="zh-CN" sz="2400" dirty="0"/>
              <a:t>Access</a:t>
            </a:r>
            <a:r>
              <a:rPr lang="zh-CN" altLang="zh-CN" sz="2400" dirty="0"/>
              <a:t>数据库中，查询是一种统计和分析数据的工作，是对数据库中的数据进行分类、筛选、添加、删除和修改。从表面现象上看查询似乎是建立了一个新表，但是，查询的记录集实际上并不存在。每次运行查询时，</a:t>
            </a:r>
            <a:r>
              <a:rPr lang="en-US" altLang="zh-CN" sz="2400" dirty="0"/>
              <a:t>Access</a:t>
            </a:r>
            <a:r>
              <a:rPr lang="zh-CN" altLang="zh-CN" sz="2400" dirty="0"/>
              <a:t>便从查询源表的数据中创建一个新的记录集，使查询中的数据能够和源表中的数据保持同步。每次打开查询，就相当于重新按条件进行查询。查询可以作为结果，也可以作为来源，即查询可以根据条件从数据表中检索数据，并将结果存储起来；查询也可以作为创建表、查询、窗体或报表的数据源。</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a:effectLst>
                  <a:outerShdw blurRad="38100" dist="38100" dir="2700000" algn="tl">
                    <a:srgbClr val="000000">
                      <a:alpha val="43137"/>
                    </a:srgbClr>
                  </a:outerShdw>
                </a:effectLst>
              </a:rPr>
              <a:t>4</a:t>
            </a:r>
            <a:r>
              <a:rPr lang="en-US" altLang="zh-CN" sz="4100" b="1" dirty="0" smtClean="0">
                <a:effectLst>
                  <a:outerShdw blurRad="38100" dist="38100" dir="2700000" algn="tl">
                    <a:srgbClr val="000000">
                      <a:alpha val="43137"/>
                    </a:srgbClr>
                  </a:outerShdw>
                </a:effectLst>
              </a:rPr>
              <a:t>.1 </a:t>
            </a:r>
            <a:r>
              <a:rPr lang="zh-CN" altLang="en-US" sz="4100" b="1" dirty="0" smtClean="0">
                <a:effectLst>
                  <a:outerShdw blurRad="38100" dist="38100" dir="2700000" algn="tl">
                    <a:srgbClr val="000000">
                      <a:alpha val="43137"/>
                    </a:srgbClr>
                  </a:outerShdw>
                </a:effectLst>
              </a:rPr>
              <a:t>查询</a:t>
            </a:r>
            <a:r>
              <a:rPr lang="zh-CN" altLang="zh-CN" sz="4100" b="1" dirty="0" smtClean="0">
                <a:effectLst>
                  <a:outerShdw blurRad="38100" dist="38100" dir="2700000" algn="tl">
                    <a:srgbClr val="000000">
                      <a:alpha val="43137"/>
                    </a:srgbClr>
                  </a:outerShdw>
                </a:effectLst>
              </a:rPr>
              <a:t>简介</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859290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4.8.1  </a:t>
            </a:r>
            <a:r>
              <a:rPr lang="zh-CN" altLang="zh-CN" sz="2400" b="1" dirty="0"/>
              <a:t>保护数据</a:t>
            </a:r>
          </a:p>
          <a:p>
            <a:pPr marL="109728" indent="612000">
              <a:buNone/>
            </a:pPr>
            <a:r>
              <a:rPr lang="zh-CN" altLang="zh-CN" sz="2400" dirty="0"/>
              <a:t>创建操作查询时，首先要考虑保护数据，因为操作查询会改变数据。在多数情况下，这些改变是不能恢复的，这就意味着操作查询具有破坏数据的能力</a:t>
            </a:r>
            <a:r>
              <a:rPr lang="zh-CN" altLang="zh-CN" sz="2400" dirty="0" smtClean="0"/>
              <a:t>。在使用删除、更新或追加查询时，如果希望操作更安全一些，就应该先对相应的表进行备份，然后再运行操作查询。</a:t>
            </a:r>
            <a:endParaRPr lang="zh-CN" altLang="zh-CN" sz="2400" dirty="0"/>
          </a:p>
          <a:p>
            <a:pPr marL="109728" indent="612000">
              <a:buNone/>
            </a:pPr>
            <a:r>
              <a:rPr lang="zh-CN" altLang="zh-CN" sz="2400" dirty="0"/>
              <a:t>创建表的备份的操作步骤如下：</a:t>
            </a:r>
          </a:p>
          <a:p>
            <a:pPr marL="109728" indent="612000">
              <a:buNone/>
            </a:pPr>
            <a:r>
              <a:rPr lang="zh-CN" altLang="zh-CN" sz="2400" dirty="0"/>
              <a:t>（</a:t>
            </a:r>
            <a:r>
              <a:rPr lang="en-US" altLang="zh-CN" sz="2400" dirty="0"/>
              <a:t>1</a:t>
            </a:r>
            <a:r>
              <a:rPr lang="zh-CN" altLang="zh-CN" sz="2400" dirty="0"/>
              <a:t>）单击“导航”窗格中“表”对象列表下所需要备份的表，按</a:t>
            </a:r>
            <a:r>
              <a:rPr lang="en-US" altLang="zh-CN" sz="2400" dirty="0" err="1"/>
              <a:t>Ctrl+C</a:t>
            </a:r>
            <a:r>
              <a:rPr lang="zh-CN" altLang="zh-CN" sz="2400" dirty="0"/>
              <a:t>键复制。</a:t>
            </a:r>
          </a:p>
          <a:p>
            <a:pPr marL="109728" indent="612000">
              <a:buNone/>
            </a:pPr>
            <a:r>
              <a:rPr lang="zh-CN" altLang="zh-CN" sz="2400" dirty="0"/>
              <a:t>（</a:t>
            </a:r>
            <a:r>
              <a:rPr lang="en-US" altLang="zh-CN" sz="2400" dirty="0"/>
              <a:t>2</a:t>
            </a:r>
            <a:r>
              <a:rPr lang="zh-CN" altLang="zh-CN" sz="2400" dirty="0"/>
              <a:t>）按</a:t>
            </a:r>
            <a:r>
              <a:rPr lang="en-US" altLang="zh-CN" sz="2400" dirty="0" err="1"/>
              <a:t>Ctrl+V</a:t>
            </a:r>
            <a:r>
              <a:rPr lang="zh-CN" altLang="zh-CN" sz="2400" dirty="0"/>
              <a:t>键粘贴，</a:t>
            </a:r>
            <a:r>
              <a:rPr lang="en-US" altLang="zh-CN" sz="2400" dirty="0"/>
              <a:t>Access</a:t>
            </a:r>
            <a:r>
              <a:rPr lang="zh-CN" altLang="zh-CN" sz="2400" dirty="0"/>
              <a:t>会显示“粘贴表方式”对话框，如</a:t>
            </a:r>
            <a:r>
              <a:rPr lang="zh-CN" altLang="zh-CN" sz="2400" dirty="0">
                <a:hlinkClick r:id="rId2" action="ppaction://hlinkpres?slideindex=1&amp;slidetitle="/>
              </a:rPr>
              <a:t>图</a:t>
            </a:r>
            <a:r>
              <a:rPr lang="en-US" altLang="zh-CN" sz="2400" dirty="0">
                <a:hlinkClick r:id="rId2" action="ppaction://hlinkpres?slideindex=1&amp;slidetitle="/>
              </a:rPr>
              <a:t>4.48</a:t>
            </a:r>
            <a:r>
              <a:rPr lang="zh-CN" altLang="zh-CN" sz="2400" dirty="0"/>
              <a:t>所示</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4.8  </a:t>
            </a:r>
            <a:r>
              <a:rPr lang="zh-CN" altLang="en-US" sz="4100" b="1" dirty="0">
                <a:effectLst>
                  <a:outerShdw blurRad="38100" dist="38100" dir="2700000" algn="tl">
                    <a:srgbClr val="000000">
                      <a:alpha val="43137"/>
                    </a:srgbClr>
                  </a:outerShdw>
                </a:effectLst>
              </a:rPr>
              <a:t>操作</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573497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a:t>
            </a:r>
            <a:r>
              <a:rPr lang="en-US" altLang="zh-CN" sz="2400" dirty="0"/>
              <a:t>3</a:t>
            </a:r>
            <a:r>
              <a:rPr lang="zh-CN" altLang="zh-CN" sz="2400" dirty="0"/>
              <a:t>）为备份的表指定新表名。</a:t>
            </a:r>
          </a:p>
          <a:p>
            <a:pPr marL="109728" indent="612000">
              <a:buNone/>
            </a:pPr>
            <a:r>
              <a:rPr lang="zh-CN" altLang="zh-CN" sz="2400" dirty="0"/>
              <a:t>（</a:t>
            </a:r>
            <a:r>
              <a:rPr lang="en-US" altLang="zh-CN" sz="2400" dirty="0"/>
              <a:t>4</a:t>
            </a:r>
            <a:r>
              <a:rPr lang="zh-CN" altLang="zh-CN" sz="2400" dirty="0"/>
              <a:t>）选中“结构和数据”选项，然后单击“确定”按钮将新表添加到数据库窗口中，此备份的表和原表完全相同。</a:t>
            </a:r>
          </a:p>
          <a:p>
            <a:pPr marL="109728" indent="612000">
              <a:buNone/>
            </a:pPr>
            <a:r>
              <a:rPr lang="zh-CN" altLang="zh-CN" sz="2400" dirty="0"/>
              <a:t>也可通过鼠标右键的快捷菜单来完成表备份的操作过程。</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4.8  </a:t>
            </a:r>
            <a:r>
              <a:rPr lang="zh-CN" altLang="en-US" sz="4100" b="1" dirty="0">
                <a:effectLst>
                  <a:outerShdw blurRad="38100" dist="38100" dir="2700000" algn="tl">
                    <a:srgbClr val="000000">
                      <a:alpha val="43137"/>
                    </a:srgbClr>
                  </a:outerShdw>
                </a:effectLst>
              </a:rPr>
              <a:t>操作</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407042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4.8.2  </a:t>
            </a:r>
            <a:r>
              <a:rPr lang="zh-CN" altLang="zh-CN" sz="2400" b="1" dirty="0"/>
              <a:t>更新查询</a:t>
            </a:r>
          </a:p>
          <a:p>
            <a:pPr marL="109728" indent="612000">
              <a:buNone/>
            </a:pPr>
            <a:r>
              <a:rPr lang="zh-CN" altLang="zh-CN" sz="2400" dirty="0"/>
              <a:t>如果要对数据表中的某些数据进行有规律的成批的更新替换操作，就可以使用更新查询来实现。例如，现需要将“学生档案表”中院系为</a:t>
            </a:r>
            <a:r>
              <a:rPr lang="zh-CN" altLang="zh-CN" sz="2400" dirty="0" smtClean="0"/>
              <a:t>“</a:t>
            </a:r>
            <a:r>
              <a:rPr lang="zh-CN" altLang="en-US" sz="2400" dirty="0"/>
              <a:t>数</a:t>
            </a:r>
            <a:r>
              <a:rPr lang="zh-CN" altLang="zh-CN" sz="2400" dirty="0" smtClean="0"/>
              <a:t>理学院”</a:t>
            </a:r>
            <a:r>
              <a:rPr lang="zh-CN" altLang="zh-CN" sz="2400" dirty="0"/>
              <a:t>的记录改为“数学学院”。如果在数据表视图中采用手工操作，将是一件很繁琐的事情，而设计一个更新查询可以很方便地完成这样的操作。步骤</a:t>
            </a:r>
            <a:r>
              <a:rPr lang="zh-CN" altLang="zh-CN"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4.49-4.51</a:t>
            </a:r>
            <a:r>
              <a:rPr lang="zh-CN" altLang="en-US" sz="2400" dirty="0" smtClean="0"/>
              <a:t>所示。    </a:t>
            </a:r>
            <a:r>
              <a:rPr lang="zh-CN" altLang="en-US" sz="2400" dirty="0" smtClean="0">
                <a:hlinkClick r:id="rId3" action="ppaction://hlinkfile"/>
              </a:rPr>
              <a:t>更新</a:t>
            </a:r>
            <a:r>
              <a:rPr lang="zh-CN" altLang="en-US" sz="2400" dirty="0">
                <a:hlinkClick r:id="rId3" action="ppaction://hlinkfile"/>
              </a:rPr>
              <a:t>院</a:t>
            </a:r>
            <a:r>
              <a:rPr lang="zh-CN" altLang="en-US" sz="2400" dirty="0" smtClean="0">
                <a:hlinkClick r:id="rId3" action="ppaction://hlinkfile"/>
              </a:rPr>
              <a:t>系（见示例数据库）</a:t>
            </a:r>
            <a:endParaRPr lang="en-US" altLang="zh-CN" sz="2400" dirty="0" smtClean="0"/>
          </a:p>
          <a:p>
            <a:pPr marL="109728" indent="612000">
              <a:buNone/>
            </a:pPr>
            <a:r>
              <a:rPr lang="zh-CN" altLang="zh-CN" sz="2400" dirty="0"/>
              <a:t>有些情况下，更新工作是在字段值原有基础上来进行的，或者说是要求原有字段内容是更新后字段内容的组成部分。例如：将“学生档案表备份”中的“学号”字段前加“</a:t>
            </a:r>
            <a:r>
              <a:rPr lang="en-US" altLang="zh-CN" sz="2400" dirty="0"/>
              <a:t>20</a:t>
            </a:r>
            <a:r>
              <a:rPr lang="zh-CN" altLang="zh-CN" sz="2400" dirty="0"/>
              <a:t>”，其操作步骤</a:t>
            </a:r>
            <a:r>
              <a:rPr lang="zh-CN" altLang="zh-CN" sz="2400" dirty="0" smtClean="0"/>
              <a:t>如</a:t>
            </a:r>
            <a:r>
              <a:rPr lang="zh-CN" altLang="en-US" sz="2400" dirty="0" smtClean="0">
                <a:hlinkClick r:id="rId4" action="ppaction://hlinkpres?slideindex=1&amp;slidetitle="/>
              </a:rPr>
              <a:t>图</a:t>
            </a:r>
            <a:r>
              <a:rPr lang="en-US" altLang="zh-CN" sz="2400" dirty="0" smtClean="0">
                <a:hlinkClick r:id="rId4" action="ppaction://hlinkpres?slideindex=1&amp;slidetitle="/>
              </a:rPr>
              <a:t>4.52-4.57</a:t>
            </a:r>
            <a:r>
              <a:rPr lang="zh-CN" altLang="en-US" sz="2400" dirty="0" smtClean="0"/>
              <a:t>所示。</a:t>
            </a:r>
            <a:endParaRPr lang="en-US" altLang="zh-CN" sz="2400" dirty="0" smtClean="0"/>
          </a:p>
          <a:p>
            <a:pPr marL="109728" indent="612000">
              <a:buNone/>
            </a:pPr>
            <a:r>
              <a:rPr lang="zh-CN" altLang="en-US" sz="2400" dirty="0" smtClean="0">
                <a:hlinkClick r:id="rId3" action="ppaction://hlinkfile"/>
              </a:rPr>
              <a:t>更新学号（见示例数据库）</a:t>
            </a:r>
            <a:endParaRPr lang="en-US" altLang="zh-CN" sz="2400" dirty="0" smtClean="0"/>
          </a:p>
          <a:p>
            <a:pPr marL="109728" indent="612000">
              <a:buNone/>
            </a:pPr>
            <a:endParaRPr lang="en-US" altLang="zh-CN" sz="2400" dirty="0" smtClean="0"/>
          </a:p>
          <a:p>
            <a:pPr marL="109728" indent="612000">
              <a:buNone/>
            </a:pPr>
            <a:endParaRPr lang="zh-CN" altLang="zh-CN" sz="2400" dirty="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4.8  </a:t>
            </a:r>
            <a:r>
              <a:rPr lang="zh-CN" altLang="en-US" sz="4100" b="1" dirty="0">
                <a:effectLst>
                  <a:outerShdw blurRad="38100" dist="38100" dir="2700000" algn="tl">
                    <a:srgbClr val="000000">
                      <a:alpha val="43137"/>
                    </a:srgbClr>
                  </a:outerShdw>
                </a:effectLst>
              </a:rPr>
              <a:t>操作</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555090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4.8.3  </a:t>
            </a:r>
            <a:r>
              <a:rPr lang="zh-CN" altLang="zh-CN" sz="2400" b="1" dirty="0"/>
              <a:t>追加查询</a:t>
            </a:r>
          </a:p>
          <a:p>
            <a:pPr marL="109728" indent="612000">
              <a:buNone/>
            </a:pPr>
            <a:r>
              <a:rPr lang="zh-CN" altLang="zh-CN" sz="2400" dirty="0"/>
              <a:t>如果需要从数据库的某个数据表中筛选数据，可以使用选择查询。如果需要将这些筛选出来的数据追加到另外一个结果相同的数据表中，则必须使用追加查询。因此，可以使用追加查询从外部数据源中导入数据，然后将它们追加到现有表中，也可以从其他的</a:t>
            </a:r>
            <a:r>
              <a:rPr lang="en-US" altLang="zh-CN" sz="2400" dirty="0"/>
              <a:t>Access</a:t>
            </a:r>
            <a:r>
              <a:rPr lang="zh-CN" altLang="zh-CN" sz="2400" dirty="0"/>
              <a:t>数据库甚至同一数据库的其他表中导入数据。与选择查询和更新查询类似，追加查询的范围也可以利用条件加以限制</a:t>
            </a:r>
            <a:r>
              <a:rPr lang="zh-CN" altLang="zh-CN" sz="2400" dirty="0" smtClean="0"/>
              <a:t>。</a:t>
            </a:r>
            <a:endParaRPr lang="en-US" altLang="zh-CN" sz="2400" dirty="0" smtClean="0"/>
          </a:p>
          <a:p>
            <a:pPr marL="109728" indent="612000">
              <a:buNone/>
            </a:pPr>
            <a:r>
              <a:rPr lang="zh-CN" altLang="zh-CN" sz="2400" dirty="0" smtClean="0"/>
              <a:t>按照</a:t>
            </a:r>
            <a:r>
              <a:rPr lang="zh-CN" altLang="zh-CN" sz="2400" dirty="0"/>
              <a:t>下面的步骤将“学生档案表”中的记录追加到一个结构类似、内容为空的表中</a:t>
            </a:r>
            <a:r>
              <a:rPr lang="zh-CN" altLang="zh-CN" sz="2400" dirty="0" smtClean="0"/>
              <a:t>。</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4.58-4.</a:t>
            </a:r>
            <a:r>
              <a:rPr lang="en-US" altLang="zh-CN" sz="2400" dirty="0" smtClean="0"/>
              <a:t>61</a:t>
            </a:r>
            <a:r>
              <a:rPr lang="zh-CN" altLang="en-US" sz="2400" dirty="0" smtClean="0"/>
              <a:t>所示。</a:t>
            </a:r>
            <a:endParaRPr lang="en-US" altLang="zh-CN" sz="2400" dirty="0" smtClean="0"/>
          </a:p>
          <a:p>
            <a:pPr marL="109728" indent="612000">
              <a:buNone/>
            </a:pPr>
            <a:r>
              <a:rPr lang="zh-CN" altLang="en-US" sz="2400" dirty="0">
                <a:hlinkClick r:id="rId3" action="ppaction://hlinkfile"/>
              </a:rPr>
              <a:t>追加学生档案表</a:t>
            </a:r>
            <a:r>
              <a:rPr lang="zh-CN" altLang="en-US" sz="2400" dirty="0" smtClean="0">
                <a:hlinkClick r:id="rId3" action="ppaction://hlinkfile"/>
              </a:rPr>
              <a:t>副本（见示例数据库）</a:t>
            </a:r>
            <a:endParaRPr lang="zh-CN" altLang="zh-CN" sz="2400" dirty="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4.8  </a:t>
            </a:r>
            <a:r>
              <a:rPr lang="zh-CN" altLang="en-US" sz="4100" b="1" dirty="0">
                <a:effectLst>
                  <a:outerShdw blurRad="38100" dist="38100" dir="2700000" algn="tl">
                    <a:srgbClr val="000000">
                      <a:alpha val="43137"/>
                    </a:srgbClr>
                  </a:outerShdw>
                </a:effectLst>
              </a:rPr>
              <a:t>操作</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0287938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在实际的应用过程中，追加查询往往是带有条件的操作，如</a:t>
            </a:r>
            <a:r>
              <a:rPr lang="zh-CN" altLang="zh-CN" sz="2400" dirty="0">
                <a:hlinkClick r:id="rId2" action="ppaction://hlinkpres?slideindex=1&amp;slidetitle="/>
              </a:rPr>
              <a:t>图</a:t>
            </a:r>
            <a:r>
              <a:rPr lang="en-US" altLang="zh-CN" sz="2400" dirty="0">
                <a:hlinkClick r:id="rId2" action="ppaction://hlinkpres?slideindex=1&amp;slidetitle="/>
              </a:rPr>
              <a:t>4.62</a:t>
            </a:r>
            <a:r>
              <a:rPr lang="zh-CN" altLang="zh-CN" sz="2400" dirty="0"/>
              <a:t>所示的查询设计视图，就是将成绩大于</a:t>
            </a:r>
            <a:r>
              <a:rPr lang="en-US" altLang="zh-CN" sz="2400" dirty="0"/>
              <a:t>85</a:t>
            </a:r>
            <a:r>
              <a:rPr lang="zh-CN" altLang="zh-CN" sz="2400" dirty="0"/>
              <a:t>分的学生记录追加到“优秀学生表”中（注意：应先建立“优秀学生表”，其中包含“学号”，“姓名”，“院系”和“专业”四个字段，数据类型及字段属性同“学生档案表”）</a:t>
            </a:r>
            <a:r>
              <a:rPr lang="zh-CN" altLang="zh-CN" sz="2400" dirty="0" smtClean="0"/>
              <a:t>。</a:t>
            </a:r>
            <a:endParaRPr lang="en-US" altLang="zh-CN" sz="2400" dirty="0" smtClean="0"/>
          </a:p>
          <a:p>
            <a:pPr marL="109728" indent="612000">
              <a:buNone/>
            </a:pPr>
            <a:r>
              <a:rPr lang="zh-CN" altLang="en-US" sz="2400" dirty="0">
                <a:hlinkClick r:id="rId3" action="ppaction://hlinkfile"/>
              </a:rPr>
              <a:t>追加优秀学生</a:t>
            </a:r>
            <a:r>
              <a:rPr lang="zh-CN" altLang="en-US" sz="2400" dirty="0" smtClean="0">
                <a:hlinkClick r:id="rId3" action="ppaction://hlinkfile"/>
              </a:rPr>
              <a:t>表（见示例数据库）</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4.8  </a:t>
            </a:r>
            <a:r>
              <a:rPr lang="zh-CN" altLang="en-US" sz="4100" b="1" dirty="0">
                <a:effectLst>
                  <a:outerShdw blurRad="38100" dist="38100" dir="2700000" algn="tl">
                    <a:srgbClr val="000000">
                      <a:alpha val="43137"/>
                    </a:srgbClr>
                  </a:outerShdw>
                </a:effectLst>
              </a:rPr>
              <a:t>操作</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585724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4.8.4  </a:t>
            </a:r>
            <a:r>
              <a:rPr lang="zh-CN" altLang="zh-CN" sz="2400" b="1" dirty="0"/>
              <a:t>删除查询</a:t>
            </a:r>
          </a:p>
          <a:p>
            <a:pPr marL="109728" indent="612000">
              <a:buNone/>
            </a:pPr>
            <a:r>
              <a:rPr lang="zh-CN" altLang="zh-CN" sz="2400" dirty="0"/>
              <a:t>如果需要从数据库的某个数据表中有规律地成批删除一些记录，可以使用删除查询来解决。应用删除查询对象成批地删除数据表中的记录，应该指定相应的删除条件，否则就会删除数据表中的全部数据。下面通过一个示例——删除“学生档案表副本”中所有</a:t>
            </a:r>
            <a:r>
              <a:rPr lang="en-US" altLang="zh-CN" sz="2400" dirty="0"/>
              <a:t>10</a:t>
            </a:r>
            <a:r>
              <a:rPr lang="zh-CN" altLang="zh-CN" sz="2400" dirty="0"/>
              <a:t>级学生记录来学习删除查询（假设学号的前两位表示年级），步骤</a:t>
            </a:r>
            <a:r>
              <a:rPr lang="zh-CN" altLang="zh-CN"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4.63-4.64</a:t>
            </a:r>
            <a:r>
              <a:rPr lang="zh-CN" altLang="en-US" sz="2400" dirty="0" smtClean="0"/>
              <a:t>所示。</a:t>
            </a:r>
            <a:endParaRPr lang="en-US" altLang="zh-CN" sz="2400" dirty="0" smtClean="0"/>
          </a:p>
          <a:p>
            <a:pPr marL="109728" indent="612000">
              <a:buNone/>
            </a:pPr>
            <a:r>
              <a:rPr lang="zh-CN" altLang="en-US" sz="2400" dirty="0">
                <a:hlinkClick r:id="rId3" action="ppaction://hlinkfile"/>
              </a:rPr>
              <a:t>删除</a:t>
            </a:r>
            <a:r>
              <a:rPr lang="en-US" altLang="zh-CN" sz="2400" dirty="0">
                <a:hlinkClick r:id="rId3" action="ppaction://hlinkfile"/>
              </a:rPr>
              <a:t>10</a:t>
            </a:r>
            <a:r>
              <a:rPr lang="zh-CN" altLang="en-US" sz="2400" dirty="0">
                <a:hlinkClick r:id="rId3" action="ppaction://hlinkfile"/>
              </a:rPr>
              <a:t>级学生</a:t>
            </a:r>
            <a:r>
              <a:rPr lang="zh-CN" altLang="en-US" sz="2400" dirty="0" smtClean="0">
                <a:hlinkClick r:id="rId3" action="ppaction://hlinkfile"/>
              </a:rPr>
              <a:t>记录（见示例数据库）</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4.8  </a:t>
            </a:r>
            <a:r>
              <a:rPr lang="zh-CN" altLang="en-US" sz="4100" b="1" dirty="0">
                <a:effectLst>
                  <a:outerShdw blurRad="38100" dist="38100" dir="2700000" algn="tl">
                    <a:srgbClr val="000000">
                      <a:alpha val="43137"/>
                    </a:srgbClr>
                  </a:outerShdw>
                </a:effectLst>
              </a:rPr>
              <a:t>操作</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6692453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4.8.5 </a:t>
            </a:r>
            <a:r>
              <a:rPr lang="zh-CN" altLang="zh-CN" sz="2400" b="1" dirty="0"/>
              <a:t>生成表查询</a:t>
            </a:r>
          </a:p>
          <a:p>
            <a:pPr marL="109728" indent="612000">
              <a:buNone/>
            </a:pPr>
            <a:r>
              <a:rPr lang="zh-CN" altLang="zh-CN" sz="2400" dirty="0"/>
              <a:t>在</a:t>
            </a:r>
            <a:r>
              <a:rPr lang="en-US" altLang="zh-CN" sz="2400" dirty="0"/>
              <a:t>Access</a:t>
            </a:r>
            <a:r>
              <a:rPr lang="zh-CN" altLang="zh-CN" sz="2400" dirty="0"/>
              <a:t>中，从表中访问数据要比从查询中访问数据快得多，如果经常要从几个表中提取数据，最好的方法是使用</a:t>
            </a:r>
            <a:r>
              <a:rPr lang="en-US" altLang="zh-CN" sz="2400" dirty="0"/>
              <a:t>Access</a:t>
            </a:r>
            <a:r>
              <a:rPr lang="zh-CN" altLang="zh-CN" sz="2400" dirty="0"/>
              <a:t>提供的生成表查询，即从多个表中提取数据组合起来生成一个新表永久保存。例如：以“学生档案表”和“学生成绩表”为数据源生成如</a:t>
            </a:r>
            <a:r>
              <a:rPr lang="zh-CN" altLang="zh-CN" sz="2400" dirty="0">
                <a:hlinkClick r:id="rId2" action="ppaction://hlinkpres?slideindex=1&amp;slidetitle="/>
              </a:rPr>
              <a:t>图</a:t>
            </a:r>
            <a:r>
              <a:rPr lang="en-US" altLang="zh-CN" sz="2400" dirty="0">
                <a:hlinkClick r:id="rId2" action="ppaction://hlinkpres?slideindex=1&amp;slidetitle="/>
              </a:rPr>
              <a:t>4.65</a:t>
            </a:r>
            <a:r>
              <a:rPr lang="zh-CN" altLang="zh-CN" sz="2400" dirty="0"/>
              <a:t>所示的新表“外语学院学生成绩”步骤</a:t>
            </a:r>
            <a:r>
              <a:rPr lang="zh-CN" altLang="zh-CN" sz="2400" dirty="0" smtClean="0"/>
              <a:t>如</a:t>
            </a:r>
            <a:r>
              <a:rPr lang="zh-CN" altLang="en-US" sz="2400" dirty="0" smtClean="0">
                <a:hlinkClick r:id="rId3" action="ppaction://hlinkpres?slideindex=1&amp;slidetitle="/>
              </a:rPr>
              <a:t>图</a:t>
            </a:r>
            <a:r>
              <a:rPr lang="en-US" altLang="zh-CN" sz="2400" dirty="0" smtClean="0">
                <a:hlinkClick r:id="rId3" action="ppaction://hlinkpres?slideindex=1&amp;slidetitle="/>
              </a:rPr>
              <a:t>4.66-4.68</a:t>
            </a:r>
            <a:r>
              <a:rPr lang="zh-CN" altLang="en-US" sz="2400" dirty="0" smtClean="0"/>
              <a:t>所示。</a:t>
            </a:r>
            <a:endParaRPr lang="en-US" altLang="zh-CN" sz="2400" dirty="0" smtClean="0"/>
          </a:p>
          <a:p>
            <a:pPr marL="109728" indent="612000">
              <a:buNone/>
            </a:pPr>
            <a:r>
              <a:rPr lang="zh-CN" altLang="en-US" sz="2400" dirty="0">
                <a:hlinkClick r:id="rId4" action="ppaction://hlinkfile"/>
              </a:rPr>
              <a:t>生成外语学院学生成绩</a:t>
            </a:r>
            <a:r>
              <a:rPr lang="zh-CN" altLang="en-US" sz="2400" dirty="0" smtClean="0">
                <a:hlinkClick r:id="rId4" action="ppaction://hlinkfile"/>
              </a:rPr>
              <a:t>表（见示例数据库）</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4.8  </a:t>
            </a:r>
            <a:r>
              <a:rPr lang="zh-CN" altLang="en-US" sz="4100" b="1" dirty="0">
                <a:effectLst>
                  <a:outerShdw blurRad="38100" dist="38100" dir="2700000" algn="tl">
                    <a:srgbClr val="000000">
                      <a:alpha val="43137"/>
                    </a:srgbClr>
                  </a:outerShdw>
                </a:effectLst>
              </a:rPr>
              <a:t>操作</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7056970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SQL</a:t>
            </a:r>
            <a:r>
              <a:rPr lang="zh-CN" altLang="zh-CN" sz="2400" dirty="0"/>
              <a:t>语言作为一种通用的数据库操作语言，并不是</a:t>
            </a:r>
            <a:r>
              <a:rPr lang="en-US" altLang="zh-CN" sz="2400" dirty="0"/>
              <a:t>Access</a:t>
            </a:r>
            <a:r>
              <a:rPr lang="zh-CN" altLang="zh-CN" sz="2400" dirty="0"/>
              <a:t>用户必须要掌握的，但在实际的工作中有时必须用到这种语言才能完成一些特殊的工作</a:t>
            </a:r>
            <a:r>
              <a:rPr lang="zh-CN" altLang="zh-CN" sz="2400" dirty="0" smtClean="0"/>
              <a:t>。</a:t>
            </a:r>
            <a:endParaRPr lang="en-US" altLang="zh-CN" sz="2400" dirty="0" smtClean="0"/>
          </a:p>
          <a:p>
            <a:pPr marL="109728" indent="612000">
              <a:buNone/>
            </a:pPr>
            <a:r>
              <a:rPr lang="zh-CN" altLang="zh-CN" sz="2400" dirty="0"/>
              <a:t>使用</a:t>
            </a:r>
            <a:r>
              <a:rPr lang="en-US" altLang="zh-CN" sz="2400" dirty="0"/>
              <a:t>SQL</a:t>
            </a:r>
            <a:r>
              <a:rPr lang="zh-CN" altLang="zh-CN" sz="2400" dirty="0"/>
              <a:t>查询创建的查询有以下</a:t>
            </a:r>
            <a:r>
              <a:rPr lang="en-US" altLang="zh-CN" sz="2400" dirty="0"/>
              <a:t>4</a:t>
            </a:r>
            <a:r>
              <a:rPr lang="zh-CN" altLang="zh-CN" sz="2400" dirty="0"/>
              <a:t>种：联合查询、传递查询、数据定义查询和子查询</a:t>
            </a:r>
            <a:r>
              <a:rPr lang="zh-CN" altLang="zh-CN" sz="2400" dirty="0" smtClean="0"/>
              <a:t>。</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554232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4.9.1  SQL</a:t>
            </a:r>
            <a:r>
              <a:rPr lang="zh-CN" altLang="zh-CN" sz="2400" b="1" dirty="0"/>
              <a:t>查询视图的切换</a:t>
            </a:r>
          </a:p>
          <a:p>
            <a:pPr marL="109728" indent="612000">
              <a:buNone/>
            </a:pPr>
            <a:r>
              <a:rPr lang="zh-CN" altLang="zh-CN" sz="2400" dirty="0"/>
              <a:t>在建立查询的时候可以切换到</a:t>
            </a:r>
            <a:r>
              <a:rPr lang="en-US" altLang="zh-CN" sz="2400" dirty="0"/>
              <a:t>SQL</a:t>
            </a:r>
            <a:r>
              <a:rPr lang="zh-CN" altLang="zh-CN" sz="2400" dirty="0"/>
              <a:t>视图中，下面看看是怎么切换的。</a:t>
            </a:r>
          </a:p>
          <a:p>
            <a:pPr marL="109728" indent="612000">
              <a:buNone/>
            </a:pPr>
            <a:r>
              <a:rPr lang="zh-CN" altLang="zh-CN" sz="2400" dirty="0"/>
              <a:t>在功能区“创建”选项卡下的“查询”组中，</a:t>
            </a:r>
            <a:r>
              <a:rPr lang="zh-CN" altLang="zh-CN" sz="2400" dirty="0" smtClean="0"/>
              <a:t>单击</a:t>
            </a:r>
            <a:r>
              <a:rPr lang="zh-CN" altLang="en-US" sz="2400" dirty="0" smtClean="0"/>
              <a:t>“查询设计”</a:t>
            </a:r>
            <a:r>
              <a:rPr lang="zh-CN" altLang="zh-CN" sz="2400" dirty="0" smtClean="0"/>
              <a:t>按钮</a:t>
            </a:r>
            <a:r>
              <a:rPr lang="zh-CN" altLang="zh-CN" sz="2400" dirty="0"/>
              <a:t>，打开查询设计视图，并弹出 “显示表”对话框，直接关闭“显示表”对话框，功能区“查询工具</a:t>
            </a:r>
            <a:r>
              <a:rPr lang="en-US" altLang="zh-CN" sz="2400" dirty="0"/>
              <a:t>/</a:t>
            </a:r>
            <a:r>
              <a:rPr lang="zh-CN" altLang="zh-CN" sz="2400" dirty="0"/>
              <a:t>设计”选项卡下的“结果”组中</a:t>
            </a:r>
            <a:r>
              <a:rPr lang="zh-CN" altLang="zh-CN" sz="2400" dirty="0" smtClean="0"/>
              <a:t>出现</a:t>
            </a:r>
            <a:r>
              <a:rPr lang="zh-CN" altLang="en-US" sz="2400" dirty="0" smtClean="0"/>
              <a:t>“</a:t>
            </a:r>
            <a:r>
              <a:rPr lang="en-US" altLang="zh-CN" sz="2400" dirty="0" smtClean="0"/>
              <a:t>SQL</a:t>
            </a:r>
            <a:r>
              <a:rPr lang="zh-CN" altLang="en-US" sz="2400" dirty="0" smtClean="0"/>
              <a:t>视图”</a:t>
            </a:r>
            <a:r>
              <a:rPr lang="zh-CN" altLang="zh-CN" sz="2400" dirty="0" smtClean="0"/>
              <a:t>按钮</a:t>
            </a:r>
            <a:r>
              <a:rPr lang="zh-CN" altLang="zh-CN" sz="2400" dirty="0"/>
              <a:t>，单击该按钮切换到如</a:t>
            </a:r>
            <a:r>
              <a:rPr lang="zh-CN" altLang="zh-CN" sz="2400" dirty="0">
                <a:hlinkClick r:id="rId2" action="ppaction://hlinkpres?slideindex=1&amp;slidetitle="/>
              </a:rPr>
              <a:t>图</a:t>
            </a:r>
            <a:r>
              <a:rPr lang="en-US" altLang="zh-CN" sz="2400" dirty="0">
                <a:hlinkClick r:id="rId2" action="ppaction://hlinkpres?slideindex=1&amp;slidetitle="/>
              </a:rPr>
              <a:t>4.69</a:t>
            </a:r>
            <a:r>
              <a:rPr lang="zh-CN" altLang="zh-CN" sz="2400" dirty="0"/>
              <a:t>所示的</a:t>
            </a:r>
            <a:r>
              <a:rPr lang="en-US" altLang="zh-CN" sz="2400" dirty="0"/>
              <a:t>SQL</a:t>
            </a:r>
            <a:r>
              <a:rPr lang="zh-CN" altLang="zh-CN" sz="2400" dirty="0"/>
              <a:t>视图。如果是已经建好的查询，可以从“结果”组中的视图下拉列表中选择“</a:t>
            </a:r>
            <a:r>
              <a:rPr lang="en-US" altLang="zh-CN" sz="2400" dirty="0"/>
              <a:t>SQL</a:t>
            </a:r>
            <a:r>
              <a:rPr lang="zh-CN" altLang="zh-CN" sz="2400" dirty="0"/>
              <a:t>视图”进行切换。</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9221581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4.9.2  </a:t>
            </a:r>
            <a:r>
              <a:rPr lang="zh-CN" altLang="zh-CN" sz="2400" b="1" dirty="0"/>
              <a:t>联合查询</a:t>
            </a:r>
          </a:p>
          <a:p>
            <a:pPr marL="109728" indent="612000">
              <a:buNone/>
            </a:pPr>
            <a:r>
              <a:rPr lang="zh-CN" altLang="zh-CN" sz="2400" dirty="0"/>
              <a:t>联合查询可以将两个或两个以上的表或查询所对应的多个字段的记录合并为一个查询表中的记录。执行联合查询时，将返回所包含的表或查询中对应字段的记录。创建联合查询的惟一方法是使用</a:t>
            </a:r>
            <a:r>
              <a:rPr lang="en-US" altLang="zh-CN" sz="2400" dirty="0"/>
              <a:t>SQL</a:t>
            </a:r>
            <a:r>
              <a:rPr lang="zh-CN" altLang="zh-CN" sz="2400" dirty="0"/>
              <a:t>窗口。</a:t>
            </a:r>
          </a:p>
          <a:p>
            <a:pPr marL="109728" indent="612000">
              <a:buNone/>
            </a:pPr>
            <a:r>
              <a:rPr lang="en-US" altLang="zh-CN" sz="2400" dirty="0" smtClean="0"/>
              <a:t>SELECT</a:t>
            </a:r>
            <a:r>
              <a:rPr lang="zh-CN" altLang="zh-CN" sz="2400" dirty="0"/>
              <a:t>语句的一般语法格式为：</a:t>
            </a:r>
          </a:p>
          <a:p>
            <a:pPr marL="109728" indent="0">
              <a:buNone/>
            </a:pPr>
            <a:r>
              <a:rPr lang="en-US" altLang="zh-CN" sz="1600" b="1" dirty="0"/>
              <a:t>SELECT[predicate]{*|table.*|[table.]field1[AS alias1][,[table.]field2[AS alias2][,…]]}</a:t>
            </a:r>
            <a:endParaRPr lang="zh-CN" altLang="zh-CN" sz="1600" b="1" dirty="0"/>
          </a:p>
          <a:p>
            <a:pPr marL="109728" indent="0">
              <a:buNone/>
            </a:pPr>
            <a:r>
              <a:rPr lang="en-US" altLang="zh-CN" sz="1600" b="1" dirty="0"/>
              <a:t>FROM </a:t>
            </a:r>
            <a:r>
              <a:rPr lang="en-US" altLang="zh-CN" sz="1600" b="1" dirty="0" err="1"/>
              <a:t>tableexpression</a:t>
            </a:r>
            <a:r>
              <a:rPr lang="en-US" altLang="zh-CN" sz="1600" b="1" dirty="0"/>
              <a:t>[,…][IN </a:t>
            </a:r>
            <a:r>
              <a:rPr lang="en-US" altLang="zh-CN" sz="1600" b="1" dirty="0" err="1"/>
              <a:t>externaldatabase</a:t>
            </a:r>
            <a:r>
              <a:rPr lang="en-US" altLang="zh-CN" sz="1600" b="1" dirty="0"/>
              <a:t>]</a:t>
            </a:r>
            <a:endParaRPr lang="zh-CN" altLang="zh-CN" sz="1600" b="1" dirty="0"/>
          </a:p>
          <a:p>
            <a:pPr marL="109728" indent="0">
              <a:buNone/>
            </a:pPr>
            <a:r>
              <a:rPr lang="en-US" altLang="zh-CN" sz="1600" b="1" dirty="0"/>
              <a:t>[WHERE…]</a:t>
            </a:r>
            <a:endParaRPr lang="zh-CN" altLang="zh-CN" sz="1600" b="1" dirty="0"/>
          </a:p>
          <a:p>
            <a:pPr marL="109728" indent="0">
              <a:buNone/>
            </a:pPr>
            <a:r>
              <a:rPr lang="en-US" altLang="zh-CN" sz="1600" b="1" dirty="0"/>
              <a:t>[GROUP BY…]</a:t>
            </a:r>
            <a:endParaRPr lang="zh-CN" altLang="zh-CN" sz="1600" b="1" dirty="0"/>
          </a:p>
          <a:p>
            <a:pPr marL="109728" indent="0">
              <a:buNone/>
            </a:pPr>
            <a:r>
              <a:rPr lang="en-US" altLang="zh-CN" sz="1600" b="1" dirty="0"/>
              <a:t>[HAVING…]</a:t>
            </a:r>
            <a:endParaRPr lang="zh-CN" altLang="zh-CN" sz="1600" b="1" dirty="0"/>
          </a:p>
          <a:p>
            <a:pPr marL="109728" indent="0">
              <a:buNone/>
            </a:pPr>
            <a:r>
              <a:rPr lang="en-US" altLang="zh-CN" sz="1600" b="1" dirty="0"/>
              <a:t>[ORDER BY…]</a:t>
            </a:r>
            <a:endParaRPr lang="zh-CN" altLang="zh-CN" sz="1600" b="1" dirty="0"/>
          </a:p>
          <a:p>
            <a:pPr marL="109728" indent="0">
              <a:buNone/>
            </a:pPr>
            <a:r>
              <a:rPr lang="en-US" altLang="zh-CN" sz="1600" b="1" dirty="0"/>
              <a:t>[WITH OWNERACCESS OPTION]</a:t>
            </a:r>
            <a:endParaRPr lang="en-US" altLang="zh-CN" sz="1600" b="1"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138885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612000">
              <a:buNone/>
            </a:pPr>
            <a:r>
              <a:rPr lang="zh-CN" altLang="zh-CN" sz="2400" dirty="0"/>
              <a:t>根据其应用目的不同，可以将</a:t>
            </a:r>
            <a:r>
              <a:rPr lang="en-US" altLang="zh-CN" sz="2400" dirty="0"/>
              <a:t>Access</a:t>
            </a:r>
            <a:r>
              <a:rPr lang="zh-CN" altLang="zh-CN" sz="2400" dirty="0"/>
              <a:t>的查询分为以下</a:t>
            </a:r>
            <a:r>
              <a:rPr lang="en-US" altLang="zh-CN" sz="2400" dirty="0"/>
              <a:t>5</a:t>
            </a:r>
            <a:r>
              <a:rPr lang="zh-CN" altLang="zh-CN" sz="2400" dirty="0"/>
              <a:t>种</a:t>
            </a:r>
            <a:r>
              <a:rPr lang="zh-CN" altLang="zh-CN" sz="2400" dirty="0" smtClean="0"/>
              <a:t>类型</a:t>
            </a:r>
            <a:r>
              <a:rPr lang="zh-CN" altLang="en-US" sz="2400" dirty="0" smtClean="0"/>
              <a:t>：</a:t>
            </a:r>
            <a:endParaRPr lang="zh-CN" altLang="zh-CN" sz="2400" dirty="0"/>
          </a:p>
          <a:p>
            <a:pPr marL="109728" indent="612000">
              <a:buNone/>
            </a:pPr>
            <a:r>
              <a:rPr lang="zh-CN" altLang="zh-CN" sz="2400" dirty="0"/>
              <a:t>（</a:t>
            </a:r>
            <a:r>
              <a:rPr lang="en-US" altLang="zh-CN" sz="2400" dirty="0"/>
              <a:t>1</a:t>
            </a:r>
            <a:r>
              <a:rPr lang="zh-CN" altLang="zh-CN" sz="2400" dirty="0"/>
              <a:t>）选择</a:t>
            </a:r>
            <a:r>
              <a:rPr lang="zh-CN" altLang="zh-CN" sz="2400" dirty="0" smtClean="0"/>
              <a:t>查询</a:t>
            </a:r>
            <a:endParaRPr lang="en-US" altLang="zh-CN" sz="2400" dirty="0" smtClean="0"/>
          </a:p>
          <a:p>
            <a:pPr marL="109728" indent="612000">
              <a:buNone/>
            </a:pPr>
            <a:r>
              <a:rPr lang="zh-CN" altLang="zh-CN" sz="2400" dirty="0" smtClean="0"/>
              <a:t>（</a:t>
            </a:r>
            <a:r>
              <a:rPr lang="en-US" altLang="zh-CN" sz="2400" dirty="0"/>
              <a:t>2</a:t>
            </a:r>
            <a:r>
              <a:rPr lang="zh-CN" altLang="zh-CN" sz="2400" dirty="0"/>
              <a:t>）交叉表</a:t>
            </a:r>
            <a:r>
              <a:rPr lang="zh-CN" altLang="zh-CN" sz="2400" dirty="0" smtClean="0"/>
              <a:t>查询</a:t>
            </a:r>
            <a:endParaRPr lang="en-US" altLang="zh-CN" sz="2400" dirty="0" smtClean="0"/>
          </a:p>
          <a:p>
            <a:pPr marL="109728" indent="612000">
              <a:buNone/>
            </a:pPr>
            <a:r>
              <a:rPr lang="zh-CN" altLang="zh-CN" sz="2400" dirty="0" smtClean="0"/>
              <a:t>（</a:t>
            </a:r>
            <a:r>
              <a:rPr lang="en-US" altLang="zh-CN" sz="2400" dirty="0"/>
              <a:t>3</a:t>
            </a:r>
            <a:r>
              <a:rPr lang="zh-CN" altLang="zh-CN" sz="2400" dirty="0"/>
              <a:t>）参数</a:t>
            </a:r>
            <a:r>
              <a:rPr lang="zh-CN" altLang="zh-CN" sz="2400" dirty="0" smtClean="0"/>
              <a:t>查询</a:t>
            </a:r>
            <a:endParaRPr lang="en-US" altLang="zh-CN" sz="2400" dirty="0" smtClean="0"/>
          </a:p>
          <a:p>
            <a:pPr marL="109728" indent="612000">
              <a:buNone/>
            </a:pPr>
            <a:r>
              <a:rPr lang="zh-CN" altLang="zh-CN" sz="2400" dirty="0" smtClean="0"/>
              <a:t>（</a:t>
            </a:r>
            <a:r>
              <a:rPr lang="en-US" altLang="zh-CN" sz="2400" dirty="0"/>
              <a:t>4</a:t>
            </a:r>
            <a:r>
              <a:rPr lang="zh-CN" altLang="zh-CN" sz="2400" dirty="0"/>
              <a:t>）操作</a:t>
            </a:r>
            <a:r>
              <a:rPr lang="zh-CN" altLang="zh-CN" sz="2400" dirty="0" smtClean="0"/>
              <a:t>查询</a:t>
            </a:r>
            <a:r>
              <a:rPr lang="zh-CN" altLang="en-US" sz="2400" dirty="0" smtClean="0"/>
              <a:t>：</a:t>
            </a:r>
            <a:r>
              <a:rPr lang="zh-CN" altLang="zh-CN" sz="2400" dirty="0"/>
              <a:t>操作查询是在一次查询操作中对所得到的结果进行编辑等操作。操作查询分为四种类型：删除、追加、更改与生成表</a:t>
            </a:r>
            <a:r>
              <a:rPr lang="zh-CN" altLang="zh-CN" sz="2400" dirty="0" smtClean="0"/>
              <a:t>。</a:t>
            </a:r>
            <a:endParaRPr lang="en-US" altLang="zh-CN" sz="2400" dirty="0" smtClean="0"/>
          </a:p>
          <a:p>
            <a:pPr marL="109728" indent="612000">
              <a:buNone/>
            </a:pPr>
            <a:r>
              <a:rPr lang="zh-CN" altLang="zh-CN" sz="2400" dirty="0" smtClean="0"/>
              <a:t>（</a:t>
            </a:r>
            <a:r>
              <a:rPr lang="en-US" altLang="zh-CN" sz="2400" dirty="0" smtClean="0"/>
              <a:t>5</a:t>
            </a:r>
            <a:r>
              <a:rPr lang="zh-CN" altLang="zh-CN" sz="2400" dirty="0"/>
              <a:t>）</a:t>
            </a:r>
            <a:r>
              <a:rPr lang="en-US" altLang="zh-CN" sz="2400" dirty="0"/>
              <a:t>SQL</a:t>
            </a:r>
            <a:r>
              <a:rPr lang="zh-CN" altLang="zh-CN" sz="2400" dirty="0"/>
              <a:t>查询：这种查询需要一些特定的</a:t>
            </a:r>
            <a:r>
              <a:rPr lang="en-US" altLang="zh-CN" sz="2400" dirty="0"/>
              <a:t>SQL</a:t>
            </a:r>
            <a:r>
              <a:rPr lang="zh-CN" altLang="zh-CN" sz="2400" dirty="0"/>
              <a:t>命令，这些命令必须写在</a:t>
            </a:r>
            <a:r>
              <a:rPr lang="en-US" altLang="zh-CN" sz="2400" dirty="0"/>
              <a:t>SQL</a:t>
            </a:r>
            <a:r>
              <a:rPr lang="zh-CN" altLang="zh-CN" sz="2400" dirty="0"/>
              <a:t>视图中（</a:t>
            </a:r>
            <a:r>
              <a:rPr lang="en-US" altLang="zh-CN" sz="2400" dirty="0"/>
              <a:t>SQL</a:t>
            </a:r>
            <a:r>
              <a:rPr lang="zh-CN" altLang="zh-CN" sz="2400" dirty="0"/>
              <a:t>查询不能使用设计视图）。</a:t>
            </a:r>
            <a:r>
              <a:rPr lang="en-US" altLang="zh-CN" sz="2400" dirty="0"/>
              <a:t>SQL</a:t>
            </a:r>
            <a:r>
              <a:rPr lang="zh-CN" altLang="zh-CN" sz="2400" dirty="0"/>
              <a:t>查询包括联合查询、传递查询、数据定义查询和子查询四种类型。</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a:effectLst>
                  <a:outerShdw blurRad="38100" dist="38100" dir="2700000" algn="tl">
                    <a:srgbClr val="000000">
                      <a:alpha val="43137"/>
                    </a:srgbClr>
                  </a:outerShdw>
                </a:effectLst>
              </a:rPr>
              <a:t>4</a:t>
            </a:r>
            <a:r>
              <a:rPr lang="en-US" altLang="zh-CN" sz="4100" b="1" dirty="0" smtClean="0">
                <a:effectLst>
                  <a:outerShdw blurRad="38100" dist="38100" dir="2700000" algn="tl">
                    <a:srgbClr val="000000">
                      <a:alpha val="43137"/>
                    </a:srgbClr>
                  </a:outerShdw>
                </a:effectLst>
              </a:rPr>
              <a:t>.1 </a:t>
            </a:r>
            <a:r>
              <a:rPr lang="zh-CN" altLang="en-US" sz="4100" b="1" dirty="0" smtClean="0">
                <a:effectLst>
                  <a:outerShdw blurRad="38100" dist="38100" dir="2700000" algn="tl">
                    <a:srgbClr val="000000">
                      <a:alpha val="43137"/>
                    </a:srgbClr>
                  </a:outerShdw>
                </a:effectLst>
              </a:rPr>
              <a:t>查询</a:t>
            </a:r>
            <a:r>
              <a:rPr lang="zh-CN" altLang="zh-CN" sz="4100" b="1" dirty="0" smtClean="0">
                <a:effectLst>
                  <a:outerShdw blurRad="38100" dist="38100" dir="2700000" algn="tl">
                    <a:srgbClr val="000000">
                      <a:alpha val="43137"/>
                    </a:srgbClr>
                  </a:outerShdw>
                </a:effectLst>
              </a:rPr>
              <a:t>简介</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9931617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下面使用联合查询将“教师表”中的“教师姓名”和“所属院系名称”字段与“学生档案表”中的“姓名”和“院系”字段内容合并起来显示</a:t>
            </a:r>
            <a:r>
              <a:rPr lang="zh-CN" altLang="zh-CN" sz="2400" dirty="0" smtClean="0"/>
              <a:t>输出</a:t>
            </a:r>
            <a:r>
              <a:rPr lang="zh-CN" altLang="en-US" sz="2400" dirty="0" smtClean="0"/>
              <a:t>，</a:t>
            </a:r>
            <a:r>
              <a:rPr lang="zh-CN" altLang="zh-CN" sz="2400" dirty="0" smtClean="0"/>
              <a:t>步骤如</a:t>
            </a:r>
            <a:r>
              <a:rPr lang="zh-CN" altLang="en-US" sz="2400" dirty="0" smtClean="0">
                <a:hlinkClick r:id="rId2" action="ppaction://hlinkpres?slideindex=1&amp;slidetitle="/>
              </a:rPr>
              <a:t>图</a:t>
            </a:r>
            <a:r>
              <a:rPr lang="en-US" altLang="zh-CN" sz="2400" dirty="0" smtClean="0">
                <a:hlinkClick r:id="rId2" action="ppaction://hlinkpres?slideindex=1&amp;slidetitle="/>
              </a:rPr>
              <a:t>4.70-4.71</a:t>
            </a:r>
            <a:r>
              <a:rPr lang="zh-CN" altLang="en-US" sz="2400" dirty="0" smtClean="0"/>
              <a:t>所示。</a:t>
            </a:r>
            <a:endParaRPr lang="en-US" altLang="zh-CN" sz="2400" b="1" dirty="0"/>
          </a:p>
          <a:p>
            <a:pPr marL="109728" indent="612000">
              <a:buNone/>
            </a:pPr>
            <a:r>
              <a:rPr lang="zh-CN" altLang="en-US" sz="2400" dirty="0" smtClean="0">
                <a:hlinkClick r:id="rId3" action="ppaction://hlinkfile"/>
              </a:rPr>
              <a:t>教师学生（见示例数据库）</a:t>
            </a:r>
            <a:endParaRPr lang="en-US" altLang="zh-CN" sz="2400" dirty="0" smtClean="0"/>
          </a:p>
          <a:p>
            <a:pPr marL="109728" indent="612000">
              <a:buNone/>
            </a:pPr>
            <a:r>
              <a:rPr lang="zh-CN" altLang="zh-CN" sz="2400" dirty="0">
                <a:solidFill>
                  <a:srgbClr val="FF0000"/>
                </a:solidFill>
              </a:rPr>
              <a:t>注意：</a:t>
            </a:r>
          </a:p>
          <a:p>
            <a:pPr marL="109728" indent="612000">
              <a:buNone/>
            </a:pPr>
            <a:r>
              <a:rPr lang="zh-CN" altLang="zh-CN" sz="2400" dirty="0"/>
              <a:t>（</a:t>
            </a:r>
            <a:r>
              <a:rPr lang="en-US" altLang="zh-CN" sz="2400" dirty="0"/>
              <a:t>1</a:t>
            </a:r>
            <a:r>
              <a:rPr lang="zh-CN" altLang="zh-CN" sz="2400" dirty="0"/>
              <a:t>）要为两个</a:t>
            </a:r>
            <a:r>
              <a:rPr lang="en-US" altLang="zh-CN" sz="2400" dirty="0"/>
              <a:t>SELCET</a:t>
            </a:r>
            <a:r>
              <a:rPr lang="zh-CN" altLang="zh-CN" sz="2400" dirty="0"/>
              <a:t>语句以相同的顺序指定相同的字段</a:t>
            </a:r>
            <a:r>
              <a:rPr lang="en-US" altLang="zh-CN" sz="2400" dirty="0"/>
              <a:t>——SQL</a:t>
            </a:r>
            <a:r>
              <a:rPr lang="zh-CN" altLang="zh-CN" sz="2400" dirty="0"/>
              <a:t>语句的列数相同，并且相应列的数据类型也相同。此时，</a:t>
            </a:r>
            <a:r>
              <a:rPr lang="en-US" altLang="zh-CN" sz="2400" dirty="0"/>
              <a:t>Access</a:t>
            </a:r>
            <a:r>
              <a:rPr lang="zh-CN" altLang="zh-CN" sz="2400" dirty="0"/>
              <a:t>不会关心每个列的名称。当列的名称不相同时，查询会使用来自第一个</a:t>
            </a:r>
            <a:r>
              <a:rPr lang="en-US" altLang="zh-CN" sz="2400" dirty="0"/>
              <a:t>SELECT</a:t>
            </a:r>
            <a:r>
              <a:rPr lang="zh-CN" altLang="zh-CN" sz="2400" dirty="0"/>
              <a:t>语句的名称。</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616887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）如果不需要返回重复记录，可以输入带有</a:t>
            </a:r>
            <a:r>
              <a:rPr lang="en-US" altLang="zh-CN" sz="2400" dirty="0"/>
              <a:t>UNION</a:t>
            </a:r>
            <a:r>
              <a:rPr lang="zh-CN" altLang="zh-CN" sz="2400" dirty="0"/>
              <a:t>运算的</a:t>
            </a:r>
            <a:r>
              <a:rPr lang="en-US" altLang="zh-CN" sz="2400" dirty="0"/>
              <a:t>SQL SELECT</a:t>
            </a:r>
            <a:r>
              <a:rPr lang="zh-CN" altLang="zh-CN" sz="2400" dirty="0"/>
              <a:t>语句；如果需要返回重复记录，可以输入带有</a:t>
            </a:r>
            <a:r>
              <a:rPr lang="en-US" altLang="zh-CN" sz="2400" dirty="0"/>
              <a:t>UNION ALL</a:t>
            </a:r>
            <a:r>
              <a:rPr lang="zh-CN" altLang="zh-CN" sz="2400" dirty="0"/>
              <a:t>运算的</a:t>
            </a:r>
            <a:r>
              <a:rPr lang="en-US" altLang="zh-CN" sz="2400" dirty="0"/>
              <a:t>SQL SELECT</a:t>
            </a:r>
            <a:r>
              <a:rPr lang="zh-CN" altLang="zh-CN" sz="2400" dirty="0"/>
              <a:t>语句。即将上面的例子改为：</a:t>
            </a:r>
          </a:p>
          <a:p>
            <a:pPr marL="109728" indent="612000">
              <a:buNone/>
            </a:pPr>
            <a:r>
              <a:rPr lang="en-US" altLang="zh-CN" sz="2400" dirty="0"/>
              <a:t>SELECT </a:t>
            </a:r>
            <a:r>
              <a:rPr lang="zh-CN" altLang="zh-CN" sz="2400" dirty="0"/>
              <a:t>教师姓名</a:t>
            </a:r>
            <a:r>
              <a:rPr lang="en-US" altLang="zh-CN" sz="2400" dirty="0"/>
              <a:t>,</a:t>
            </a:r>
            <a:r>
              <a:rPr lang="zh-CN" altLang="zh-CN" sz="2400" dirty="0"/>
              <a:t>所属院系名称</a:t>
            </a:r>
            <a:r>
              <a:rPr lang="en-US" altLang="zh-CN" sz="2400" dirty="0"/>
              <a:t> </a:t>
            </a:r>
            <a:endParaRPr lang="zh-CN" altLang="zh-CN" sz="2400" dirty="0"/>
          </a:p>
          <a:p>
            <a:pPr marL="109728" indent="612000">
              <a:buNone/>
            </a:pPr>
            <a:r>
              <a:rPr lang="en-US" altLang="zh-CN" sz="2400" dirty="0"/>
              <a:t>FROM </a:t>
            </a:r>
            <a:r>
              <a:rPr lang="zh-CN" altLang="zh-CN" sz="2400" dirty="0"/>
              <a:t>教师档案表</a:t>
            </a:r>
          </a:p>
          <a:p>
            <a:pPr marL="109728" indent="612000">
              <a:buNone/>
            </a:pPr>
            <a:r>
              <a:rPr lang="en-US" altLang="zh-CN" sz="2400" dirty="0"/>
              <a:t>UNION ALL SELECT </a:t>
            </a:r>
            <a:r>
              <a:rPr lang="zh-CN" altLang="zh-CN" sz="2400" dirty="0"/>
              <a:t>姓名</a:t>
            </a:r>
            <a:r>
              <a:rPr lang="en-US" altLang="zh-CN" sz="2400" dirty="0"/>
              <a:t>,</a:t>
            </a:r>
            <a:r>
              <a:rPr lang="zh-CN" altLang="zh-CN" sz="2400" dirty="0"/>
              <a:t>院系</a:t>
            </a:r>
            <a:r>
              <a:rPr lang="en-US" altLang="zh-CN" sz="2400" dirty="0"/>
              <a:t> </a:t>
            </a:r>
            <a:endParaRPr lang="zh-CN" altLang="zh-CN" sz="2400" dirty="0"/>
          </a:p>
          <a:p>
            <a:pPr marL="109728" indent="612000">
              <a:buNone/>
            </a:pPr>
            <a:r>
              <a:rPr lang="en-US" altLang="zh-CN" sz="2400" dirty="0"/>
              <a:t>FROM </a:t>
            </a:r>
            <a:r>
              <a:rPr lang="zh-CN" altLang="zh-CN" sz="2400" dirty="0"/>
              <a:t>学生档案表</a:t>
            </a:r>
            <a:r>
              <a:rPr lang="en-US" altLang="zh-CN" sz="2400" dirty="0"/>
              <a:t>;</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803015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）如果要在联合查询中指定排序，应在最后一个</a:t>
            </a:r>
            <a:r>
              <a:rPr lang="en-US" altLang="zh-CN" sz="2400" dirty="0"/>
              <a:t>SELECT</a:t>
            </a:r>
            <a:r>
              <a:rPr lang="zh-CN" altLang="zh-CN" sz="2400" dirty="0"/>
              <a:t>语句的末端添加一个</a:t>
            </a:r>
            <a:r>
              <a:rPr lang="en-US" altLang="zh-CN" sz="2400" dirty="0"/>
              <a:t>ORDER BY</a:t>
            </a:r>
            <a:r>
              <a:rPr lang="zh-CN" altLang="zh-CN" sz="2400" dirty="0"/>
              <a:t>从句。在</a:t>
            </a:r>
            <a:r>
              <a:rPr lang="en-US" altLang="zh-CN" sz="2400" dirty="0"/>
              <a:t>ORDER BY</a:t>
            </a:r>
            <a:r>
              <a:rPr lang="zh-CN" altLang="zh-CN" sz="2400" dirty="0"/>
              <a:t>从句中指定要排序的字段名，并且该字段必须来源于第一个</a:t>
            </a:r>
            <a:r>
              <a:rPr lang="en-US" altLang="zh-CN" sz="2400" dirty="0"/>
              <a:t>SELECT</a:t>
            </a:r>
            <a:r>
              <a:rPr lang="zh-CN" altLang="zh-CN" sz="2400" dirty="0"/>
              <a:t>语句。即将上面的例子改为：</a:t>
            </a:r>
          </a:p>
          <a:p>
            <a:pPr marL="109728" indent="612000">
              <a:buNone/>
            </a:pPr>
            <a:r>
              <a:rPr lang="en-US" altLang="zh-CN" sz="2400" dirty="0"/>
              <a:t>SELECT </a:t>
            </a:r>
            <a:r>
              <a:rPr lang="zh-CN" altLang="zh-CN" sz="2400" dirty="0"/>
              <a:t>教师姓名</a:t>
            </a:r>
            <a:r>
              <a:rPr lang="en-US" altLang="zh-CN" sz="2400" dirty="0"/>
              <a:t>,</a:t>
            </a:r>
            <a:r>
              <a:rPr lang="zh-CN" altLang="zh-CN" sz="2400" dirty="0"/>
              <a:t>所属院系名称</a:t>
            </a:r>
            <a:r>
              <a:rPr lang="en-US" altLang="zh-CN" sz="2400" dirty="0"/>
              <a:t> </a:t>
            </a:r>
            <a:endParaRPr lang="zh-CN" altLang="zh-CN" sz="2400" dirty="0"/>
          </a:p>
          <a:p>
            <a:pPr marL="109728" indent="612000">
              <a:buNone/>
            </a:pPr>
            <a:r>
              <a:rPr lang="en-US" altLang="zh-CN" sz="2400" dirty="0"/>
              <a:t>FROM </a:t>
            </a:r>
            <a:r>
              <a:rPr lang="zh-CN" altLang="zh-CN" sz="2400" dirty="0"/>
              <a:t>教师档案表</a:t>
            </a:r>
          </a:p>
          <a:p>
            <a:pPr marL="109728" indent="612000">
              <a:buNone/>
            </a:pPr>
            <a:r>
              <a:rPr lang="en-US" altLang="zh-CN" sz="2400" dirty="0"/>
              <a:t>UNION SELECT </a:t>
            </a:r>
            <a:r>
              <a:rPr lang="zh-CN" altLang="zh-CN" sz="2400" dirty="0"/>
              <a:t>姓名</a:t>
            </a:r>
            <a:r>
              <a:rPr lang="en-US" altLang="zh-CN" sz="2400" dirty="0"/>
              <a:t>,</a:t>
            </a:r>
            <a:r>
              <a:rPr lang="zh-CN" altLang="zh-CN" sz="2400" dirty="0"/>
              <a:t>院系</a:t>
            </a:r>
            <a:r>
              <a:rPr lang="en-US" altLang="zh-CN" sz="2400" dirty="0"/>
              <a:t> </a:t>
            </a:r>
            <a:endParaRPr lang="zh-CN" altLang="zh-CN" sz="2400" dirty="0"/>
          </a:p>
          <a:p>
            <a:pPr marL="109728" indent="612000">
              <a:buNone/>
            </a:pPr>
            <a:r>
              <a:rPr lang="en-US" altLang="zh-CN" sz="2400" dirty="0"/>
              <a:t>FROM </a:t>
            </a:r>
            <a:r>
              <a:rPr lang="zh-CN" altLang="zh-CN" sz="2400" dirty="0"/>
              <a:t>学生档案表</a:t>
            </a:r>
          </a:p>
          <a:p>
            <a:pPr marL="109728" indent="612000">
              <a:buNone/>
            </a:pPr>
            <a:r>
              <a:rPr lang="en-US" altLang="zh-CN" sz="2400" dirty="0"/>
              <a:t>ORDER BY </a:t>
            </a:r>
            <a:r>
              <a:rPr lang="zh-CN" altLang="zh-CN" sz="2400" dirty="0"/>
              <a:t>教师姓名</a:t>
            </a:r>
            <a:r>
              <a:rPr lang="en-US" altLang="zh-CN" sz="2400" dirty="0"/>
              <a:t>;</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8058963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4.9.3  </a:t>
            </a:r>
            <a:r>
              <a:rPr lang="zh-CN" altLang="zh-CN" sz="2400" b="1" dirty="0"/>
              <a:t>传递查询</a:t>
            </a:r>
          </a:p>
          <a:p>
            <a:pPr marL="109728" indent="612000">
              <a:buNone/>
            </a:pPr>
            <a:r>
              <a:rPr lang="en-US" altLang="zh-CN" sz="2400" dirty="0"/>
              <a:t>Access</a:t>
            </a:r>
            <a:r>
              <a:rPr lang="zh-CN" altLang="zh-CN" sz="2400" dirty="0"/>
              <a:t>传递查询可直接将命令发送到</a:t>
            </a:r>
            <a:r>
              <a:rPr lang="en-US" altLang="zh-CN" sz="2400" dirty="0"/>
              <a:t>ODBC</a:t>
            </a:r>
            <a:r>
              <a:rPr lang="zh-CN" altLang="zh-CN" sz="2400" dirty="0"/>
              <a:t>数据库服务器。使用传递查询，不必连接服务器上的表，就可直接使用相应的表。应用传递查询的主要目的是为了减少网络负荷。使用传递查询会为查询添加</a:t>
            </a:r>
            <a:r>
              <a:rPr lang="en-US" altLang="zh-CN" sz="2400" dirty="0"/>
              <a:t>3</a:t>
            </a:r>
            <a:r>
              <a:rPr lang="zh-CN" altLang="zh-CN" sz="2400" dirty="0"/>
              <a:t>个新属性，分别是：</a:t>
            </a:r>
          </a:p>
          <a:p>
            <a:pPr marL="109728" indent="612000">
              <a:buNone/>
            </a:pPr>
            <a:r>
              <a:rPr lang="zh-CN" altLang="zh-CN" sz="2400" dirty="0"/>
              <a:t>（</a:t>
            </a:r>
            <a:r>
              <a:rPr lang="en-US" altLang="zh-CN" sz="2400" dirty="0"/>
              <a:t>1</a:t>
            </a:r>
            <a:r>
              <a:rPr lang="zh-CN" altLang="zh-CN" sz="2400" dirty="0"/>
              <a:t>）</a:t>
            </a:r>
            <a:r>
              <a:rPr lang="en-US" altLang="zh-CN" sz="2400" dirty="0"/>
              <a:t>ODBC</a:t>
            </a:r>
            <a:r>
              <a:rPr lang="zh-CN" altLang="zh-CN" sz="2400" dirty="0"/>
              <a:t>连接字符串：指定</a:t>
            </a:r>
            <a:r>
              <a:rPr lang="en-US" altLang="zh-CN" sz="2400" dirty="0"/>
              <a:t>ODBC</a:t>
            </a:r>
            <a:r>
              <a:rPr lang="zh-CN" altLang="zh-CN" sz="2400" dirty="0"/>
              <a:t>连接字符串，默认值为</a:t>
            </a:r>
            <a:r>
              <a:rPr lang="en-US" altLang="zh-CN" sz="2400" dirty="0"/>
              <a:t>ODBC</a:t>
            </a:r>
            <a:r>
              <a:rPr lang="zh-CN" altLang="zh-CN" sz="2400" dirty="0"/>
              <a:t>。</a:t>
            </a:r>
          </a:p>
          <a:p>
            <a:pPr marL="109728" indent="612000">
              <a:buNone/>
            </a:pPr>
            <a:r>
              <a:rPr lang="zh-CN" altLang="zh-CN" sz="2400" dirty="0"/>
              <a:t>（</a:t>
            </a:r>
            <a:r>
              <a:rPr lang="en-US" altLang="zh-CN" sz="2400" dirty="0"/>
              <a:t>2</a:t>
            </a:r>
            <a:r>
              <a:rPr lang="zh-CN" altLang="zh-CN" sz="2400" dirty="0"/>
              <a:t>）返回记录：指定查询是否返回记录，默认值为“是”。</a:t>
            </a:r>
          </a:p>
          <a:p>
            <a:pPr marL="109728" indent="612000">
              <a:buNone/>
            </a:pPr>
            <a:r>
              <a:rPr lang="zh-CN" altLang="zh-CN" sz="2400" dirty="0"/>
              <a:t>（</a:t>
            </a:r>
            <a:r>
              <a:rPr lang="en-US" altLang="zh-CN" sz="2400" dirty="0"/>
              <a:t>3</a:t>
            </a:r>
            <a:r>
              <a:rPr lang="zh-CN" altLang="zh-CN" sz="2400" dirty="0"/>
              <a:t>）日志消息：指定</a:t>
            </a:r>
            <a:r>
              <a:rPr lang="en-US" altLang="zh-CN" sz="2400" dirty="0"/>
              <a:t>Access</a:t>
            </a:r>
            <a:r>
              <a:rPr lang="zh-CN" altLang="zh-CN" sz="2400" dirty="0"/>
              <a:t>是否将来自服务器的警告和信息记录在本地表中，默认值为“否”。</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5982855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4.9.4  </a:t>
            </a:r>
            <a:r>
              <a:rPr lang="zh-CN" altLang="zh-CN" sz="2400" b="1" dirty="0"/>
              <a:t>数据定义查询</a:t>
            </a:r>
          </a:p>
          <a:p>
            <a:pPr marL="109728" indent="612000">
              <a:buNone/>
            </a:pPr>
            <a:r>
              <a:rPr lang="zh-CN" altLang="zh-CN" sz="2400" dirty="0"/>
              <a:t>数据定义查询是</a:t>
            </a:r>
            <a:r>
              <a:rPr lang="en-US" altLang="zh-CN" sz="2400" dirty="0"/>
              <a:t>SQL</a:t>
            </a:r>
            <a:r>
              <a:rPr lang="zh-CN" altLang="zh-CN" sz="2400" dirty="0"/>
              <a:t>的一种特定查询。使用数据定义查询可以在数据库中创建或更改对象。使用数据定义查询可以在当前数据库中创建、删除、更改表或创建索引，每个数据定义查询只包含一条数据定义语句。</a:t>
            </a:r>
            <a:r>
              <a:rPr lang="en-US" altLang="zh-CN" sz="2400" dirty="0"/>
              <a:t> </a:t>
            </a:r>
            <a:endParaRPr lang="zh-CN" altLang="zh-CN" sz="2400" dirty="0"/>
          </a:p>
          <a:p>
            <a:pPr marL="109728" indent="612000">
              <a:buNone/>
            </a:pPr>
            <a:r>
              <a:rPr lang="zh-CN" altLang="zh-CN" sz="2400" dirty="0"/>
              <a:t>用</a:t>
            </a:r>
            <a:r>
              <a:rPr lang="en-US" altLang="zh-CN" sz="2400" dirty="0"/>
              <a:t>SQL</a:t>
            </a:r>
            <a:r>
              <a:rPr lang="zh-CN" altLang="zh-CN" sz="2400" dirty="0"/>
              <a:t>数据定义查询来处理表或索引的操作步骤如下：</a:t>
            </a:r>
          </a:p>
          <a:p>
            <a:pPr marL="109728" indent="612000">
              <a:buNone/>
            </a:pPr>
            <a:r>
              <a:rPr lang="zh-CN" altLang="zh-CN" sz="2400" dirty="0"/>
              <a:t>（</a:t>
            </a:r>
            <a:r>
              <a:rPr lang="en-US" altLang="zh-CN" sz="2400" dirty="0"/>
              <a:t>1</a:t>
            </a:r>
            <a:r>
              <a:rPr lang="zh-CN" altLang="zh-CN" sz="2400" dirty="0"/>
              <a:t>）在功能区“创建”选项卡下的“查询”组中，</a:t>
            </a:r>
            <a:r>
              <a:rPr lang="zh-CN" altLang="zh-CN" sz="2400" dirty="0" smtClean="0"/>
              <a:t>单击</a:t>
            </a:r>
            <a:r>
              <a:rPr lang="zh-CN" altLang="en-US" sz="2400" dirty="0" smtClean="0"/>
              <a:t>“查询设计”</a:t>
            </a:r>
            <a:r>
              <a:rPr lang="zh-CN" altLang="zh-CN" sz="2400" dirty="0" smtClean="0"/>
              <a:t>按钮</a:t>
            </a:r>
            <a:r>
              <a:rPr lang="zh-CN" altLang="zh-CN" sz="2400" dirty="0"/>
              <a:t>，打开查询设计视图，并弹出 “显示表”对话框，直接关闭“显示表”对话框，在功能区“查询工具</a:t>
            </a:r>
            <a:r>
              <a:rPr lang="en-US" altLang="zh-CN" sz="2400" dirty="0"/>
              <a:t>/</a:t>
            </a:r>
            <a:r>
              <a:rPr lang="zh-CN" altLang="zh-CN" sz="2400" dirty="0"/>
              <a:t>设计”选项卡下的“查询类型”组中</a:t>
            </a:r>
            <a:r>
              <a:rPr lang="zh-CN" altLang="zh-CN" sz="2400" dirty="0" smtClean="0"/>
              <a:t>单击</a:t>
            </a:r>
            <a:r>
              <a:rPr lang="zh-CN" altLang="en-US" sz="2400" dirty="0" smtClean="0"/>
              <a:t>“数据定义”</a:t>
            </a:r>
            <a:r>
              <a:rPr lang="zh-CN" altLang="zh-CN" sz="2400" dirty="0" smtClean="0"/>
              <a:t>按钮</a:t>
            </a:r>
            <a:r>
              <a:rPr lang="zh-CN" altLang="zh-CN" sz="2400" dirty="0"/>
              <a:t>，切换到</a:t>
            </a:r>
            <a:r>
              <a:rPr lang="en-US" altLang="zh-CN" sz="2400" dirty="0"/>
              <a:t>SQL</a:t>
            </a:r>
            <a:r>
              <a:rPr lang="zh-CN" altLang="zh-CN" sz="2400" dirty="0"/>
              <a:t>视图</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449601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a:t>
            </a:r>
            <a:r>
              <a:rPr lang="en-US" altLang="zh-CN" sz="2400" dirty="0"/>
              <a:t>2</a:t>
            </a:r>
            <a:r>
              <a:rPr lang="zh-CN" altLang="zh-CN" sz="2400" dirty="0"/>
              <a:t>）在“数据定义查询”窗口中输入</a:t>
            </a:r>
            <a:r>
              <a:rPr lang="en-US" altLang="zh-CN" sz="2400" dirty="0"/>
              <a:t>SQL</a:t>
            </a:r>
            <a:r>
              <a:rPr lang="zh-CN" altLang="zh-CN" sz="2400" dirty="0"/>
              <a:t>语句，</a:t>
            </a:r>
            <a:r>
              <a:rPr lang="en-US" altLang="zh-CN" sz="2400" dirty="0"/>
              <a:t>Access</a:t>
            </a:r>
            <a:r>
              <a:rPr lang="zh-CN" altLang="zh-CN" sz="2400" dirty="0"/>
              <a:t>支持下列数据定义语句</a:t>
            </a:r>
            <a:r>
              <a:rPr lang="zh-CN" altLang="zh-CN" sz="2400" dirty="0" smtClean="0"/>
              <a:t>。</a:t>
            </a:r>
            <a:endParaRPr lang="en-US" altLang="zh-CN" sz="2400" dirty="0" smtClean="0"/>
          </a:p>
          <a:p>
            <a:pPr marL="109728" indent="612000">
              <a:buNone/>
            </a:pPr>
            <a:r>
              <a:rPr lang="zh-CN" altLang="zh-CN" sz="2400" dirty="0"/>
              <a:t>（</a:t>
            </a:r>
            <a:r>
              <a:rPr lang="en-US" altLang="zh-CN" sz="2400" dirty="0"/>
              <a:t>3</a:t>
            </a:r>
            <a:r>
              <a:rPr lang="zh-CN" altLang="zh-CN" sz="2400" dirty="0"/>
              <a:t>）运行查询。</a:t>
            </a:r>
          </a:p>
          <a:p>
            <a:pPr marL="109728" indent="612000">
              <a:buNone/>
            </a:pPr>
            <a:endParaRPr lang="en-US" altLang="zh-CN" sz="2400" dirty="0" smtClean="0"/>
          </a:p>
          <a:p>
            <a:pPr marL="109728" indent="612000">
              <a:buNone/>
            </a:pPr>
            <a:r>
              <a:rPr lang="en-US" altLang="zh-CN" sz="2400" dirty="0"/>
              <a:t>CREATE TABLE</a:t>
            </a:r>
            <a:r>
              <a:rPr lang="zh-CN" altLang="zh-CN" sz="2400" dirty="0"/>
              <a:t>：创建表。</a:t>
            </a:r>
            <a:r>
              <a:rPr lang="en-US" altLang="zh-CN" sz="2400" dirty="0"/>
              <a:t>CREATE TABLE</a:t>
            </a:r>
            <a:r>
              <a:rPr lang="zh-CN" altLang="zh-CN" sz="2400" dirty="0"/>
              <a:t>语句不会覆盖已经存在的同名表，如果表已经存在，会返回一个错误消息，并取消这一任务。</a:t>
            </a:r>
            <a:r>
              <a:rPr lang="en-US" altLang="zh-CN" sz="2400" dirty="0"/>
              <a:t/>
            </a:r>
            <a:br>
              <a:rPr lang="en-US" altLang="zh-CN" sz="2400" dirty="0"/>
            </a:br>
            <a:endParaRPr lang="en-US" altLang="zh-CN" sz="2400" dirty="0" smtClean="0"/>
          </a:p>
          <a:p>
            <a:pPr marL="109728" indent="612000">
              <a:buNone/>
            </a:pPr>
            <a:r>
              <a:rPr lang="zh-CN" altLang="zh-CN" sz="2400" dirty="0" smtClean="0"/>
              <a:t>下面</a:t>
            </a:r>
            <a:r>
              <a:rPr lang="zh-CN" altLang="zh-CN" sz="2400" dirty="0"/>
              <a:t>的语句创建一个名为</a:t>
            </a:r>
            <a:r>
              <a:rPr lang="en-US" altLang="zh-CN" sz="2400" dirty="0" err="1"/>
              <a:t>Newtable</a:t>
            </a:r>
            <a:r>
              <a:rPr lang="zh-CN" altLang="zh-CN" sz="2400" dirty="0"/>
              <a:t>的新表，表中有两个字段</a:t>
            </a:r>
            <a:r>
              <a:rPr lang="en-US" altLang="zh-CN" sz="2400" dirty="0"/>
              <a:t>name1</a:t>
            </a:r>
            <a:r>
              <a:rPr lang="zh-CN" altLang="zh-CN" sz="2400" dirty="0"/>
              <a:t>和</a:t>
            </a:r>
            <a:r>
              <a:rPr lang="en-US" altLang="zh-CN" sz="2400" dirty="0"/>
              <a:t>name2</a:t>
            </a:r>
            <a:r>
              <a:rPr lang="zh-CN" altLang="zh-CN" sz="2400" dirty="0"/>
              <a:t>。</a:t>
            </a:r>
            <a:r>
              <a:rPr lang="en-US" altLang="zh-CN" sz="2400" dirty="0"/>
              <a:t/>
            </a:r>
            <a:br>
              <a:rPr lang="en-US" altLang="zh-CN" sz="2400" dirty="0"/>
            </a:br>
            <a:r>
              <a:rPr lang="en-US" altLang="zh-CN" sz="2400" dirty="0"/>
              <a:t>CREATE TABLE </a:t>
            </a:r>
            <a:r>
              <a:rPr lang="en-US" altLang="zh-CN" sz="2400" dirty="0" err="1"/>
              <a:t>Newtable</a:t>
            </a:r>
            <a:r>
              <a:rPr lang="en-US" altLang="zh-CN" sz="2400" dirty="0"/>
              <a:t> ( name1 TEXT,name2 TEXT );</a:t>
            </a:r>
            <a:endParaRPr lang="zh-CN" altLang="zh-CN" sz="2400" dirty="0"/>
          </a:p>
          <a:p>
            <a:pPr marL="109728" indent="0">
              <a:buNone/>
            </a:pP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7577710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ALTER TABLE</a:t>
            </a:r>
            <a:r>
              <a:rPr lang="zh-CN" altLang="zh-CN" sz="2400" dirty="0"/>
              <a:t>：在已有表中添加新字段、删除字段和添加约束等。</a:t>
            </a:r>
          </a:p>
          <a:p>
            <a:pPr marL="109728" indent="612000">
              <a:buNone/>
            </a:pPr>
            <a:r>
              <a:rPr lang="zh-CN" altLang="zh-CN" sz="2400" dirty="0"/>
              <a:t>添加字段、约束：</a:t>
            </a:r>
            <a:r>
              <a:rPr lang="en-US" altLang="zh-CN" sz="2400" dirty="0"/>
              <a:t>ALTER TABLE </a:t>
            </a:r>
            <a:r>
              <a:rPr lang="zh-CN" altLang="zh-CN" sz="2400" dirty="0"/>
              <a:t>表名 </a:t>
            </a:r>
            <a:r>
              <a:rPr lang="en-US" altLang="zh-CN" sz="2400" dirty="0"/>
              <a:t>ADD </a:t>
            </a:r>
            <a:r>
              <a:rPr lang="zh-CN" altLang="zh-CN" sz="2400" dirty="0"/>
              <a:t>字段名称 数据类型</a:t>
            </a:r>
            <a:r>
              <a:rPr lang="en-US" altLang="zh-CN" sz="2400" dirty="0"/>
              <a:t> </a:t>
            </a:r>
            <a:endParaRPr lang="en-US" altLang="zh-CN" sz="2400" dirty="0" smtClean="0"/>
          </a:p>
          <a:p>
            <a:pPr marL="109728" indent="612000">
              <a:buNone/>
            </a:pPr>
            <a:r>
              <a:rPr lang="zh-CN" altLang="zh-CN" sz="2400" dirty="0" smtClean="0"/>
              <a:t>删除</a:t>
            </a:r>
            <a:r>
              <a:rPr lang="zh-CN" altLang="zh-CN" sz="2400" dirty="0"/>
              <a:t>字段、约束：</a:t>
            </a:r>
            <a:r>
              <a:rPr lang="en-US" altLang="zh-CN" sz="2400" dirty="0"/>
              <a:t>ALTER TABLE </a:t>
            </a:r>
            <a:r>
              <a:rPr lang="zh-CN" altLang="zh-CN" sz="2400" dirty="0"/>
              <a:t>表名 </a:t>
            </a:r>
            <a:r>
              <a:rPr lang="en-US" altLang="zh-CN" sz="2400" dirty="0"/>
              <a:t>DROP</a:t>
            </a:r>
            <a:r>
              <a:rPr lang="zh-CN" altLang="zh-CN" sz="2400" dirty="0"/>
              <a:t>字段名称</a:t>
            </a:r>
          </a:p>
          <a:p>
            <a:pPr marL="109728" indent="612000">
              <a:buNone/>
            </a:pPr>
            <a:r>
              <a:rPr lang="zh-CN" altLang="zh-CN" sz="2400" dirty="0" smtClean="0"/>
              <a:t>修改</a:t>
            </a:r>
            <a:r>
              <a:rPr lang="zh-CN" altLang="zh-CN" sz="2400" dirty="0"/>
              <a:t>字段：</a:t>
            </a:r>
            <a:r>
              <a:rPr lang="en-US" altLang="zh-CN" sz="2400" dirty="0"/>
              <a:t>ALTER TABLE </a:t>
            </a:r>
            <a:r>
              <a:rPr lang="zh-CN" altLang="zh-CN" sz="2400" dirty="0"/>
              <a:t>表名</a:t>
            </a:r>
            <a:r>
              <a:rPr lang="en-US" altLang="zh-CN" sz="2400" dirty="0"/>
              <a:t> ALTER </a:t>
            </a:r>
            <a:r>
              <a:rPr lang="zh-CN" altLang="zh-CN" sz="2400" dirty="0"/>
              <a:t>字段名称 数据类型</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3109965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DROP</a:t>
            </a:r>
            <a:r>
              <a:rPr lang="zh-CN" altLang="zh-CN" sz="2400" dirty="0"/>
              <a:t>：从数据库中删除表，或者从字段或字段组中删除索引。注意，一定要慎用</a:t>
            </a:r>
            <a:r>
              <a:rPr lang="en-US" altLang="zh-CN" sz="2400" dirty="0"/>
              <a:t>DROP TABLE</a:t>
            </a:r>
            <a:r>
              <a:rPr lang="zh-CN" altLang="zh-CN" sz="2400" dirty="0"/>
              <a:t>语句，一旦使用以后就无法恢复表或其中的数据</a:t>
            </a:r>
            <a:r>
              <a:rPr lang="zh-CN" altLang="zh-CN" sz="2400" dirty="0" smtClean="0"/>
              <a:t>。</a:t>
            </a:r>
            <a:endParaRPr lang="en-US" altLang="zh-CN" sz="2400" dirty="0" smtClean="0"/>
          </a:p>
          <a:p>
            <a:pPr marL="109728" indent="612000">
              <a:buNone/>
            </a:pPr>
            <a:r>
              <a:rPr lang="zh-CN" altLang="zh-CN" sz="2400" dirty="0" smtClean="0"/>
              <a:t>下面</a:t>
            </a:r>
            <a:r>
              <a:rPr lang="zh-CN" altLang="zh-CN" sz="2400" dirty="0"/>
              <a:t>的语句从“学生选课管理系统”数据库中删除“学生档案表备份”</a:t>
            </a:r>
            <a:r>
              <a:rPr lang="zh-CN" altLang="zh-CN" sz="2400" dirty="0" smtClean="0"/>
              <a:t>。</a:t>
            </a:r>
            <a:endParaRPr lang="en-US" altLang="zh-CN" sz="2400" dirty="0"/>
          </a:p>
          <a:p>
            <a:pPr marL="109728" indent="612000">
              <a:buNone/>
            </a:pPr>
            <a:r>
              <a:rPr lang="en-US" altLang="zh-CN" sz="2400" dirty="0" smtClean="0"/>
              <a:t>DROP </a:t>
            </a:r>
            <a:r>
              <a:rPr lang="en-US" altLang="zh-CN" sz="2400" dirty="0"/>
              <a:t>TABLE </a:t>
            </a:r>
            <a:r>
              <a:rPr lang="zh-CN" altLang="zh-CN" sz="2400" dirty="0"/>
              <a:t>学生档案表备份</a:t>
            </a:r>
            <a:r>
              <a:rPr lang="en-US" altLang="zh-CN" sz="2400" dirty="0" smtClean="0"/>
              <a:t>;</a:t>
            </a:r>
          </a:p>
          <a:p>
            <a:pPr marL="109728" indent="612000">
              <a:buNone/>
            </a:pPr>
            <a:r>
              <a:rPr lang="zh-CN" altLang="zh-CN" sz="2400" dirty="0" smtClean="0"/>
              <a:t>下面</a:t>
            </a:r>
            <a:r>
              <a:rPr lang="zh-CN" altLang="zh-CN" sz="2400" dirty="0"/>
              <a:t>的语句从“学生选课管理系统”数据库中删除“学生档案表”中名为“姓名”的索引</a:t>
            </a:r>
            <a:r>
              <a:rPr lang="zh-CN" altLang="zh-CN" sz="2400" dirty="0" smtClean="0"/>
              <a:t>。</a:t>
            </a:r>
            <a:endParaRPr lang="en-US" altLang="zh-CN" sz="2400" dirty="0" smtClean="0"/>
          </a:p>
          <a:p>
            <a:pPr marL="109728" indent="612000">
              <a:buNone/>
            </a:pPr>
            <a:r>
              <a:rPr lang="en-US" altLang="zh-CN" sz="2400" dirty="0" smtClean="0"/>
              <a:t>DROP </a:t>
            </a:r>
            <a:r>
              <a:rPr lang="en-US" altLang="zh-CN" sz="2400" dirty="0"/>
              <a:t>INDEX </a:t>
            </a:r>
            <a:r>
              <a:rPr lang="zh-CN" altLang="zh-CN" sz="2400" dirty="0"/>
              <a:t>姓名</a:t>
            </a:r>
            <a:r>
              <a:rPr lang="en-US" altLang="zh-CN" sz="2400" dirty="0"/>
              <a:t> ON </a:t>
            </a:r>
            <a:r>
              <a:rPr lang="zh-CN" altLang="zh-CN" sz="2400" dirty="0"/>
              <a:t>学生档案表</a:t>
            </a:r>
            <a:r>
              <a:rPr lang="en-US" altLang="zh-CN" sz="2400" dirty="0"/>
              <a:t>;</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6926793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CREATE INDEX</a:t>
            </a:r>
            <a:r>
              <a:rPr lang="zh-CN" altLang="zh-CN" sz="2400" dirty="0"/>
              <a:t>：为字段或字段组创建索引。索引可以由多个字段组成，只需列出多个字段，并用逗号分隔这些字段。该语句的最简单形式如下</a:t>
            </a:r>
            <a:r>
              <a:rPr lang="zh-CN" altLang="zh-CN" sz="2400" dirty="0" smtClean="0"/>
              <a:t>：</a:t>
            </a:r>
            <a:endParaRPr lang="en-US" altLang="zh-CN" sz="2400" dirty="0" smtClean="0"/>
          </a:p>
          <a:p>
            <a:pPr marL="109728" indent="612000">
              <a:buNone/>
            </a:pPr>
            <a:r>
              <a:rPr lang="en-US" altLang="zh-CN" sz="2400" dirty="0" smtClean="0"/>
              <a:t>CREATE </a:t>
            </a:r>
            <a:r>
              <a:rPr lang="en-US" altLang="zh-CN" sz="2400" dirty="0"/>
              <a:t>INDEX </a:t>
            </a:r>
            <a:r>
              <a:rPr lang="zh-CN" altLang="zh-CN" sz="2400" dirty="0"/>
              <a:t>索引</a:t>
            </a:r>
            <a:r>
              <a:rPr lang="zh-CN" altLang="zh-CN" sz="2400" dirty="0" smtClean="0"/>
              <a:t>名</a:t>
            </a:r>
            <a:endParaRPr lang="en-US" altLang="zh-CN" sz="2400" dirty="0" smtClean="0"/>
          </a:p>
          <a:p>
            <a:pPr marL="109728" indent="612000">
              <a:buNone/>
            </a:pPr>
            <a:r>
              <a:rPr lang="en-US" altLang="zh-CN" sz="2400" dirty="0" smtClean="0"/>
              <a:t>ON </a:t>
            </a:r>
            <a:r>
              <a:rPr lang="zh-CN" altLang="zh-CN" sz="2400" dirty="0"/>
              <a:t>表</a:t>
            </a:r>
            <a:r>
              <a:rPr lang="en-US" altLang="zh-CN" sz="2400" dirty="0"/>
              <a:t>(</a:t>
            </a:r>
            <a:r>
              <a:rPr lang="zh-CN" altLang="zh-CN" sz="2400" dirty="0"/>
              <a:t>字段</a:t>
            </a:r>
            <a:r>
              <a:rPr lang="en-US" altLang="zh-CN" sz="2400" dirty="0"/>
              <a:t>)</a:t>
            </a:r>
            <a:r>
              <a:rPr lang="zh-CN" altLang="zh-CN" sz="2400" dirty="0" smtClean="0"/>
              <a:t>；</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7331595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4.9.5  </a:t>
            </a:r>
            <a:r>
              <a:rPr lang="zh-CN" altLang="zh-CN" sz="2400" b="1" dirty="0"/>
              <a:t>子查询</a:t>
            </a:r>
          </a:p>
          <a:p>
            <a:pPr marL="109728" indent="612000">
              <a:buNone/>
            </a:pPr>
            <a:r>
              <a:rPr lang="zh-CN" altLang="zh-CN" sz="2400" dirty="0"/>
              <a:t>使用子查询可以定义字段或定义字段的条件，但子查询不能单独作为一个查询，它必须与其他查询相结合，通常是作为另外一个查询的字段或条件来使用，操作步骤如下：</a:t>
            </a:r>
          </a:p>
          <a:p>
            <a:pPr marL="109728" indent="612000">
              <a:buNone/>
            </a:pPr>
            <a:r>
              <a:rPr lang="zh-CN" altLang="zh-CN" sz="2400" dirty="0"/>
              <a:t>（</a:t>
            </a:r>
            <a:r>
              <a:rPr lang="en-US" altLang="zh-CN" sz="2400" dirty="0"/>
              <a:t>1</a:t>
            </a:r>
            <a:r>
              <a:rPr lang="zh-CN" altLang="zh-CN" sz="2400" dirty="0"/>
              <a:t>）新建一个查询，将所需的字段添加到设计视图的设计网格中。</a:t>
            </a:r>
          </a:p>
          <a:p>
            <a:pPr marL="109728" indent="612000">
              <a:buNone/>
            </a:pPr>
            <a:r>
              <a:rPr lang="zh-CN" altLang="zh-CN" sz="2400" dirty="0"/>
              <a:t>（</a:t>
            </a:r>
            <a:r>
              <a:rPr lang="en-US" altLang="zh-CN" sz="2400" dirty="0"/>
              <a:t>2</a:t>
            </a:r>
            <a:r>
              <a:rPr lang="zh-CN" altLang="zh-CN" sz="2400" dirty="0"/>
              <a:t>）如果要用子查询来定义字段的条件，在要设置条件的“条件”单元格中输入一条</a:t>
            </a:r>
            <a:r>
              <a:rPr lang="en-US" altLang="zh-CN" sz="2400" dirty="0"/>
              <a:t>SELECT</a:t>
            </a:r>
            <a:r>
              <a:rPr lang="zh-CN" altLang="zh-CN" sz="2400" dirty="0"/>
              <a:t>语句，并将</a:t>
            </a:r>
            <a:r>
              <a:rPr lang="en-US" altLang="zh-CN" sz="2400" dirty="0"/>
              <a:t>SELECT</a:t>
            </a:r>
            <a:r>
              <a:rPr lang="zh-CN" altLang="zh-CN" sz="2400" dirty="0"/>
              <a:t>语句放置在括号中。</a:t>
            </a:r>
          </a:p>
          <a:p>
            <a:pPr marL="109728" indent="612000">
              <a:buNone/>
            </a:pPr>
            <a:r>
              <a:rPr lang="zh-CN" altLang="zh-CN" sz="2400" dirty="0"/>
              <a:t>（</a:t>
            </a:r>
            <a:r>
              <a:rPr lang="en-US" altLang="zh-CN" sz="2400" dirty="0"/>
              <a:t>3</a:t>
            </a:r>
            <a:r>
              <a:rPr lang="zh-CN" altLang="zh-CN" sz="2400" dirty="0"/>
              <a:t>）如果要用子查询定义“字段”单元格，可以在“字段”单元格的括号内输入一条</a:t>
            </a:r>
            <a:r>
              <a:rPr lang="en-US" altLang="zh-CN" sz="2400" dirty="0"/>
              <a:t>SELECT</a:t>
            </a:r>
            <a:r>
              <a:rPr lang="zh-CN" altLang="zh-CN" sz="2400" dirty="0"/>
              <a:t>语句。</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298858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dirty="0"/>
              <a:t>Access2010</a:t>
            </a:r>
            <a:r>
              <a:rPr lang="zh-CN" altLang="zh-CN" sz="2400" dirty="0"/>
              <a:t>的查询视图有数据表视图、设计视图、</a:t>
            </a:r>
            <a:r>
              <a:rPr lang="en-US" altLang="zh-CN" sz="2400" dirty="0"/>
              <a:t>SQL</a:t>
            </a:r>
            <a:r>
              <a:rPr lang="zh-CN" altLang="zh-CN" sz="2400" dirty="0"/>
              <a:t>视图、数据透视表视图和数据透视图视图五种，本节仅介绍常用的前三种视图方式。</a:t>
            </a:r>
          </a:p>
          <a:p>
            <a:pPr marL="109728" indent="0">
              <a:buNone/>
            </a:pPr>
            <a:r>
              <a:rPr lang="en-US" altLang="zh-CN" sz="2400" b="1" dirty="0"/>
              <a:t>4.2.1  </a:t>
            </a:r>
            <a:r>
              <a:rPr lang="zh-CN" altLang="zh-CN" sz="2400" b="1" dirty="0"/>
              <a:t>数据表视图</a:t>
            </a:r>
          </a:p>
          <a:p>
            <a:pPr marL="109728" indent="612000">
              <a:buNone/>
            </a:pPr>
            <a:r>
              <a:rPr lang="zh-CN" altLang="zh-CN" sz="2400" dirty="0"/>
              <a:t>数据表视图主要用于在行和列格式下显示表、查询以及窗体中的数据，如</a:t>
            </a:r>
            <a:r>
              <a:rPr lang="zh-CN" altLang="zh-CN" sz="2400" dirty="0">
                <a:hlinkClick r:id="rId2" action="ppaction://hlinkpres?slideindex=1&amp;slidetitle="/>
              </a:rPr>
              <a:t>图</a:t>
            </a:r>
            <a:r>
              <a:rPr lang="en-US" altLang="zh-CN" sz="2400" dirty="0">
                <a:hlinkClick r:id="rId2" action="ppaction://hlinkpres?slideindex=1&amp;slidetitle="/>
              </a:rPr>
              <a:t>4.1</a:t>
            </a:r>
            <a:r>
              <a:rPr lang="zh-CN" altLang="zh-CN" sz="2400" dirty="0"/>
              <a:t>所示的“所有男同学”查询的数据表视图。对于选择查询，在对象列表下选中“查询”，双击要打开的查询便可以以数据表视图方式打开查询。用户可以通过这种方式进行打开查询、查看信息、更改数据、追加记录和删除记录等操作。</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4.2 </a:t>
            </a:r>
            <a:r>
              <a:rPr lang="zh-CN" altLang="en-US" sz="4100" b="1" dirty="0" smtClean="0">
                <a:effectLst>
                  <a:outerShdw blurRad="38100" dist="38100" dir="2700000" algn="tl">
                    <a:srgbClr val="000000">
                      <a:alpha val="43137"/>
                    </a:srgbClr>
                  </a:outerShdw>
                </a:effectLst>
              </a:rPr>
              <a:t>查询视图</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7703049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下面以查询比胡佳年龄小的同学记录为例介绍子查询的使用方法</a:t>
            </a:r>
            <a:r>
              <a:rPr lang="zh-CN" altLang="zh-CN" sz="2400" dirty="0" smtClean="0"/>
              <a:t>。</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4.73-4.75</a:t>
            </a:r>
            <a:r>
              <a:rPr lang="zh-CN" altLang="en-US" sz="2400" dirty="0" smtClean="0"/>
              <a:t>所示。</a:t>
            </a:r>
            <a:endParaRPr lang="en-US" altLang="zh-CN" sz="2400" dirty="0" smtClean="0"/>
          </a:p>
          <a:p>
            <a:pPr marL="109728" indent="612000">
              <a:buNone/>
            </a:pPr>
            <a:r>
              <a:rPr lang="zh-CN" altLang="en-US" sz="2400" dirty="0">
                <a:hlinkClick r:id="rId3" action="ppaction://hlinkfile"/>
              </a:rPr>
              <a:t>年龄比胡佳小的</a:t>
            </a:r>
            <a:r>
              <a:rPr lang="zh-CN" altLang="en-US" sz="2400" dirty="0" smtClean="0">
                <a:hlinkClick r:id="rId3" action="ppaction://hlinkfile"/>
              </a:rPr>
              <a:t>同学（见示例数据库）</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9525207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4.9.6  </a:t>
            </a:r>
            <a:r>
              <a:rPr lang="zh-CN" altLang="zh-CN" sz="2400" b="1" dirty="0"/>
              <a:t>用</a:t>
            </a:r>
            <a:r>
              <a:rPr lang="en-US" altLang="zh-CN" sz="2400" b="1" dirty="0"/>
              <a:t>SQL</a:t>
            </a:r>
            <a:r>
              <a:rPr lang="zh-CN" altLang="zh-CN" sz="2400" b="1" dirty="0"/>
              <a:t>语句实现各种</a:t>
            </a:r>
            <a:r>
              <a:rPr lang="zh-CN" altLang="zh-CN" sz="2400" b="1" dirty="0" smtClean="0"/>
              <a:t>查询</a:t>
            </a:r>
            <a:endParaRPr lang="en-US" altLang="zh-CN" sz="2400" b="1" dirty="0" smtClean="0"/>
          </a:p>
          <a:p>
            <a:pPr marL="109728" indent="612000">
              <a:buNone/>
            </a:pPr>
            <a:r>
              <a:rPr lang="en-US" altLang="zh-CN" sz="2400" b="1" dirty="0"/>
              <a:t>1</a:t>
            </a:r>
            <a:r>
              <a:rPr lang="zh-CN" altLang="zh-CN" sz="2400" b="1" dirty="0"/>
              <a:t>．选择查询</a:t>
            </a:r>
          </a:p>
          <a:p>
            <a:pPr marL="109728" indent="612000">
              <a:buNone/>
            </a:pPr>
            <a:r>
              <a:rPr lang="zh-CN" altLang="zh-CN" sz="2400" dirty="0"/>
              <a:t>例如，查找没有选课的学生，并显示学生所在的院系和姓名。</a:t>
            </a:r>
          </a:p>
          <a:p>
            <a:pPr marL="109728" indent="612000">
              <a:buNone/>
            </a:pPr>
            <a:r>
              <a:rPr lang="en-US" altLang="zh-CN" sz="2400" dirty="0"/>
              <a:t>SELECT </a:t>
            </a:r>
            <a:r>
              <a:rPr lang="zh-CN" altLang="zh-CN" sz="2400" dirty="0"/>
              <a:t>院系</a:t>
            </a:r>
            <a:r>
              <a:rPr lang="en-US" altLang="zh-CN" sz="2400" dirty="0"/>
              <a:t>,</a:t>
            </a:r>
            <a:r>
              <a:rPr lang="zh-CN" altLang="zh-CN" sz="2400" dirty="0"/>
              <a:t>姓名</a:t>
            </a:r>
          </a:p>
          <a:p>
            <a:pPr marL="109728" indent="612000">
              <a:buNone/>
            </a:pPr>
            <a:r>
              <a:rPr lang="en-US" altLang="zh-CN" sz="2400" dirty="0"/>
              <a:t>FROM </a:t>
            </a:r>
            <a:r>
              <a:rPr lang="zh-CN" altLang="zh-CN" sz="2400" dirty="0"/>
              <a:t>学生档案表</a:t>
            </a:r>
          </a:p>
          <a:p>
            <a:pPr marL="109728" indent="612000">
              <a:buNone/>
            </a:pPr>
            <a:r>
              <a:rPr lang="en-US" altLang="zh-CN" sz="2400" dirty="0"/>
              <a:t>WHERE </a:t>
            </a:r>
            <a:r>
              <a:rPr lang="zh-CN" altLang="zh-CN" sz="2400" dirty="0"/>
              <a:t>学号</a:t>
            </a:r>
            <a:r>
              <a:rPr lang="en-US" altLang="zh-CN" sz="2400" dirty="0"/>
              <a:t> NOT IN</a:t>
            </a:r>
            <a:endParaRPr lang="zh-CN" altLang="zh-CN" sz="2400" dirty="0"/>
          </a:p>
          <a:p>
            <a:pPr marL="109728" indent="612000">
              <a:buNone/>
            </a:pPr>
            <a:r>
              <a:rPr lang="en-US" altLang="zh-CN" sz="2400" dirty="0" smtClean="0"/>
              <a:t>( </a:t>
            </a:r>
            <a:r>
              <a:rPr lang="en-US" altLang="zh-CN" sz="2400" dirty="0"/>
              <a:t>SELECT </a:t>
            </a:r>
            <a:r>
              <a:rPr lang="zh-CN" altLang="zh-CN" sz="2400" dirty="0"/>
              <a:t>学号</a:t>
            </a:r>
          </a:p>
          <a:p>
            <a:pPr marL="109728" indent="612000">
              <a:buNone/>
            </a:pPr>
            <a:r>
              <a:rPr lang="en-US" altLang="zh-CN" sz="2400" dirty="0"/>
              <a:t>FROM </a:t>
            </a:r>
            <a:r>
              <a:rPr lang="zh-CN" altLang="zh-CN" sz="2400" dirty="0"/>
              <a:t>学生选课表</a:t>
            </a:r>
            <a:r>
              <a:rPr lang="en-US" altLang="zh-CN" sz="2400" dirty="0"/>
              <a:t> );</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5825924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．计算查询</a:t>
            </a:r>
          </a:p>
          <a:p>
            <a:pPr marL="109728" indent="612000">
              <a:buNone/>
            </a:pPr>
            <a:r>
              <a:rPr lang="zh-CN" altLang="zh-CN" sz="2400" dirty="0"/>
              <a:t>例如，计算各院系教师人数。</a:t>
            </a:r>
          </a:p>
          <a:p>
            <a:pPr marL="109728" indent="612000">
              <a:buNone/>
            </a:pPr>
            <a:r>
              <a:rPr lang="en-US" altLang="zh-CN" sz="2400" dirty="0"/>
              <a:t>SELECT</a:t>
            </a:r>
            <a:r>
              <a:rPr lang="zh-CN" altLang="zh-CN" sz="2400" dirty="0"/>
              <a:t>所属院系名称</a:t>
            </a:r>
            <a:r>
              <a:rPr lang="en-US" altLang="zh-CN" sz="2400" dirty="0"/>
              <a:t>, Count(</a:t>
            </a:r>
            <a:r>
              <a:rPr lang="zh-CN" altLang="zh-CN" sz="2400" dirty="0"/>
              <a:t>教师姓名</a:t>
            </a:r>
            <a:r>
              <a:rPr lang="en-US" altLang="zh-CN" sz="2400" dirty="0"/>
              <a:t>) AS </a:t>
            </a:r>
            <a:r>
              <a:rPr lang="zh-CN" altLang="zh-CN" sz="2400" dirty="0"/>
              <a:t>教师人数</a:t>
            </a:r>
          </a:p>
          <a:p>
            <a:pPr marL="109728" indent="612000">
              <a:buNone/>
            </a:pPr>
            <a:r>
              <a:rPr lang="en-US" altLang="zh-CN" sz="2400" dirty="0"/>
              <a:t>FROM </a:t>
            </a:r>
            <a:r>
              <a:rPr lang="zh-CN" altLang="zh-CN" sz="2400" dirty="0"/>
              <a:t>教师档案表</a:t>
            </a:r>
          </a:p>
          <a:p>
            <a:pPr marL="109728" indent="612000">
              <a:buNone/>
            </a:pPr>
            <a:r>
              <a:rPr lang="en-US" altLang="zh-CN" sz="2400" dirty="0"/>
              <a:t>GROUP BY </a:t>
            </a:r>
            <a:r>
              <a:rPr lang="zh-CN" altLang="zh-CN" sz="2400" dirty="0"/>
              <a:t>所属院系名称</a:t>
            </a:r>
            <a:r>
              <a:rPr lang="en-US" altLang="zh-CN" sz="2400" dirty="0" smtClean="0"/>
              <a:t>;</a:t>
            </a:r>
            <a:endParaRPr lang="en-US" altLang="zh-CN" sz="2400" dirty="0"/>
          </a:p>
          <a:p>
            <a:pPr marL="109728" indent="612000">
              <a:buNone/>
            </a:pPr>
            <a:r>
              <a:rPr lang="en-US" altLang="zh-CN" sz="2400" b="1" dirty="0"/>
              <a:t>3</a:t>
            </a:r>
            <a:r>
              <a:rPr lang="zh-CN" altLang="zh-CN" sz="2400" b="1" dirty="0"/>
              <a:t>．参数查询</a:t>
            </a:r>
          </a:p>
          <a:p>
            <a:pPr marL="109728" indent="612000">
              <a:buNone/>
            </a:pPr>
            <a:r>
              <a:rPr lang="zh-CN" altLang="zh-CN" sz="2400" dirty="0"/>
              <a:t>例如，按输入的院系名称查找该院系的学生。</a:t>
            </a:r>
          </a:p>
          <a:p>
            <a:pPr marL="109728" indent="612000">
              <a:buNone/>
            </a:pPr>
            <a:r>
              <a:rPr lang="en-US" altLang="zh-CN" sz="2400" dirty="0"/>
              <a:t>SELECT </a:t>
            </a:r>
            <a:r>
              <a:rPr lang="zh-CN" altLang="zh-CN" sz="2400" dirty="0"/>
              <a:t>学号</a:t>
            </a:r>
            <a:r>
              <a:rPr lang="en-US" altLang="zh-CN" sz="2400" dirty="0"/>
              <a:t>,</a:t>
            </a:r>
            <a:r>
              <a:rPr lang="zh-CN" altLang="zh-CN" sz="2400" dirty="0"/>
              <a:t>姓名</a:t>
            </a:r>
            <a:r>
              <a:rPr lang="en-US" altLang="zh-CN" sz="2400" dirty="0"/>
              <a:t>,</a:t>
            </a:r>
            <a:r>
              <a:rPr lang="zh-CN" altLang="zh-CN" sz="2400" dirty="0"/>
              <a:t>性别</a:t>
            </a:r>
          </a:p>
          <a:p>
            <a:pPr marL="109728" indent="612000">
              <a:buNone/>
            </a:pPr>
            <a:r>
              <a:rPr lang="en-US" altLang="zh-CN" sz="2400" dirty="0"/>
              <a:t>FROM </a:t>
            </a:r>
            <a:r>
              <a:rPr lang="zh-CN" altLang="zh-CN" sz="2400" dirty="0"/>
              <a:t>学生档案表</a:t>
            </a:r>
          </a:p>
          <a:p>
            <a:pPr marL="109728" indent="612000">
              <a:buNone/>
            </a:pPr>
            <a:r>
              <a:rPr lang="en-US" altLang="zh-CN" sz="2400" dirty="0"/>
              <a:t>WHERE </a:t>
            </a:r>
            <a:r>
              <a:rPr lang="zh-CN" altLang="zh-CN" sz="2400" dirty="0"/>
              <a:t>院系</a:t>
            </a:r>
            <a:r>
              <a:rPr lang="en-US" altLang="zh-CN" sz="2400" dirty="0"/>
              <a:t>=[</a:t>
            </a:r>
            <a:r>
              <a:rPr lang="zh-CN" altLang="zh-CN" sz="2400" dirty="0"/>
              <a:t>请输入院系名称：</a:t>
            </a:r>
            <a:r>
              <a:rPr lang="en-US" altLang="zh-CN" sz="2400" dirty="0"/>
              <a:t>];</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156805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4</a:t>
            </a:r>
            <a:r>
              <a:rPr lang="zh-CN" altLang="zh-CN" sz="2400" b="1" dirty="0"/>
              <a:t>．操作查询</a:t>
            </a:r>
          </a:p>
          <a:p>
            <a:pPr marL="109728" indent="612000">
              <a:buNone/>
            </a:pPr>
            <a:r>
              <a:rPr lang="zh-CN" altLang="zh-CN" sz="2400" dirty="0"/>
              <a:t>（</a:t>
            </a:r>
            <a:r>
              <a:rPr lang="en-US" altLang="zh-CN" sz="2400" dirty="0"/>
              <a:t>1</a:t>
            </a:r>
            <a:r>
              <a:rPr lang="zh-CN" altLang="zh-CN" sz="2400" dirty="0"/>
              <a:t>）更新查询。</a:t>
            </a:r>
          </a:p>
          <a:p>
            <a:pPr marL="109728" indent="612000">
              <a:buNone/>
            </a:pPr>
            <a:r>
              <a:rPr lang="en-US" altLang="zh-CN" sz="2400" dirty="0"/>
              <a:t>UPDATE </a:t>
            </a:r>
            <a:r>
              <a:rPr lang="zh-CN" altLang="zh-CN" sz="2400" dirty="0"/>
              <a:t>学生成绩表</a:t>
            </a:r>
            <a:r>
              <a:rPr lang="en-US" altLang="zh-CN" sz="2400" dirty="0"/>
              <a:t> SET </a:t>
            </a:r>
            <a:r>
              <a:rPr lang="zh-CN" altLang="zh-CN" sz="2400" dirty="0"/>
              <a:t>成绩</a:t>
            </a:r>
            <a:r>
              <a:rPr lang="en-US" altLang="zh-CN" sz="2400" dirty="0"/>
              <a:t>=[</a:t>
            </a:r>
            <a:r>
              <a:rPr lang="zh-CN" altLang="zh-CN" sz="2400" dirty="0"/>
              <a:t>成绩</a:t>
            </a:r>
            <a:r>
              <a:rPr lang="en-US" altLang="zh-CN" sz="2400" dirty="0"/>
              <a:t>]+10</a:t>
            </a:r>
            <a:endParaRPr lang="zh-CN" altLang="zh-CN" sz="2400" dirty="0"/>
          </a:p>
          <a:p>
            <a:pPr marL="109728" indent="612000">
              <a:buNone/>
            </a:pPr>
            <a:r>
              <a:rPr lang="en-US" altLang="zh-CN" sz="2400" dirty="0"/>
              <a:t>WHERE </a:t>
            </a:r>
            <a:r>
              <a:rPr lang="zh-CN" altLang="zh-CN" sz="2400" dirty="0"/>
              <a:t>学号</a:t>
            </a:r>
            <a:r>
              <a:rPr lang="en-US" altLang="zh-CN" sz="2400" dirty="0"/>
              <a:t>=”1021325014” AND </a:t>
            </a:r>
            <a:r>
              <a:rPr lang="zh-CN" altLang="zh-CN" sz="2400" dirty="0"/>
              <a:t>课程代码</a:t>
            </a:r>
            <a:r>
              <a:rPr lang="en-US" altLang="zh-CN" sz="2400" dirty="0"/>
              <a:t>=”001”;</a:t>
            </a:r>
            <a:endParaRPr lang="zh-CN" altLang="zh-CN" sz="2400" dirty="0"/>
          </a:p>
          <a:p>
            <a:pPr marL="109728" indent="612000">
              <a:buNone/>
            </a:pPr>
            <a:r>
              <a:rPr lang="zh-CN" altLang="zh-CN" sz="2400" dirty="0"/>
              <a:t>（</a:t>
            </a:r>
            <a:r>
              <a:rPr lang="en-US" altLang="zh-CN" sz="2400" dirty="0"/>
              <a:t>2</a:t>
            </a:r>
            <a:r>
              <a:rPr lang="zh-CN" altLang="zh-CN" sz="2400" dirty="0"/>
              <a:t>）追加查询。</a:t>
            </a:r>
          </a:p>
          <a:p>
            <a:pPr marL="109728" indent="612000">
              <a:buNone/>
            </a:pPr>
            <a:r>
              <a:rPr lang="en-US" altLang="zh-CN" sz="2400" dirty="0"/>
              <a:t>INSERT INTO </a:t>
            </a:r>
            <a:r>
              <a:rPr lang="zh-CN" altLang="zh-CN" sz="2400" dirty="0"/>
              <a:t>学生档案表副本</a:t>
            </a:r>
          </a:p>
          <a:p>
            <a:pPr marL="109728" indent="612000">
              <a:buNone/>
            </a:pPr>
            <a:r>
              <a:rPr lang="en-US" altLang="zh-CN" sz="2400" dirty="0"/>
              <a:t>SELECT </a:t>
            </a:r>
            <a:r>
              <a:rPr lang="zh-CN" altLang="zh-CN" sz="2400" dirty="0"/>
              <a:t>学生档案表</a:t>
            </a:r>
            <a:r>
              <a:rPr lang="en-US" altLang="zh-CN" sz="2400" dirty="0"/>
              <a:t>.*</a:t>
            </a:r>
            <a:endParaRPr lang="zh-CN" altLang="zh-CN" sz="2400" dirty="0"/>
          </a:p>
          <a:p>
            <a:pPr marL="109728" indent="612000">
              <a:buNone/>
            </a:pPr>
            <a:r>
              <a:rPr lang="en-US" altLang="zh-CN" sz="2400" dirty="0"/>
              <a:t>FROM </a:t>
            </a:r>
            <a:r>
              <a:rPr lang="zh-CN" altLang="zh-CN" sz="2400" dirty="0"/>
              <a:t>学生档案表</a:t>
            </a:r>
            <a:r>
              <a:rPr lang="en-US" altLang="zh-CN" sz="2400" dirty="0"/>
              <a:t>;</a:t>
            </a:r>
            <a:endParaRPr lang="zh-CN" altLang="zh-CN" sz="2400" dirty="0"/>
          </a:p>
          <a:p>
            <a:pPr marL="109728" indent="612000">
              <a:buNone/>
            </a:pPr>
            <a:r>
              <a:rPr lang="zh-CN" altLang="zh-CN" sz="2400" dirty="0"/>
              <a:t>（</a:t>
            </a:r>
            <a:r>
              <a:rPr lang="en-US" altLang="zh-CN" sz="2400" dirty="0"/>
              <a:t>3</a:t>
            </a:r>
            <a:r>
              <a:rPr lang="zh-CN" altLang="zh-CN" sz="2400" dirty="0"/>
              <a:t>）删除查询。</a:t>
            </a:r>
          </a:p>
          <a:p>
            <a:pPr marL="109728" indent="612000">
              <a:buNone/>
            </a:pPr>
            <a:r>
              <a:rPr lang="en-US" altLang="zh-CN" sz="2400" dirty="0"/>
              <a:t>DELETE * FROM </a:t>
            </a:r>
            <a:r>
              <a:rPr lang="zh-CN" altLang="zh-CN" sz="2400" dirty="0"/>
              <a:t>学生选课表</a:t>
            </a:r>
          </a:p>
          <a:p>
            <a:pPr marL="109728" indent="612000">
              <a:buNone/>
            </a:pPr>
            <a:r>
              <a:rPr lang="en-US" altLang="zh-CN" sz="2400" dirty="0"/>
              <a:t>WHERE </a:t>
            </a:r>
            <a:r>
              <a:rPr lang="zh-CN" altLang="zh-CN" sz="2400" dirty="0"/>
              <a:t>学号</a:t>
            </a:r>
            <a:r>
              <a:rPr lang="en-US" altLang="zh-CN" sz="2400" dirty="0"/>
              <a:t>=”1021325014”;</a:t>
            </a:r>
            <a:endParaRPr lang="en-US" altLang="zh-CN" sz="2400" dirty="0" smtClean="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4.9  SQL</a:t>
            </a:r>
            <a:r>
              <a:rPr lang="zh-CN" altLang="zh-CN" sz="4100" b="1" dirty="0" smtClean="0">
                <a:effectLst>
                  <a:outerShdw blurRad="38100" dist="38100" dir="2700000" algn="tl">
                    <a:srgbClr val="000000">
                      <a:alpha val="43137"/>
                    </a:srgbClr>
                  </a:outerShdw>
                </a:effectLst>
              </a:rPr>
              <a:t>查询</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2245721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通过本章的学习，应理解</a:t>
            </a:r>
            <a:r>
              <a:rPr lang="en-US" altLang="zh-CN" sz="2400" dirty="0"/>
              <a:t>Access</a:t>
            </a:r>
            <a:r>
              <a:rPr lang="zh-CN" altLang="zh-CN" sz="2400" dirty="0"/>
              <a:t>查询对象的作用及其实质，了解</a:t>
            </a:r>
            <a:r>
              <a:rPr lang="en-US" altLang="zh-CN" sz="2400" dirty="0"/>
              <a:t>SQL</a:t>
            </a:r>
            <a:r>
              <a:rPr lang="zh-CN" altLang="zh-CN" sz="2400" dirty="0"/>
              <a:t>语言的基本知识，掌握</a:t>
            </a:r>
            <a:r>
              <a:rPr lang="en-US" altLang="zh-CN" sz="2400" dirty="0"/>
              <a:t>Access</a:t>
            </a:r>
            <a:r>
              <a:rPr lang="zh-CN" altLang="zh-CN" sz="2400" dirty="0"/>
              <a:t>查询对象的创建与设计方法，学习</a:t>
            </a:r>
            <a:r>
              <a:rPr lang="en-US" altLang="zh-CN" sz="2400" dirty="0"/>
              <a:t>Access</a:t>
            </a:r>
            <a:r>
              <a:rPr lang="zh-CN" altLang="zh-CN" sz="2400" dirty="0"/>
              <a:t>查询对象的应用技术。</a:t>
            </a:r>
          </a:p>
          <a:p>
            <a:pPr marL="109728" indent="612000">
              <a:buNone/>
            </a:pPr>
            <a:r>
              <a:rPr lang="zh-CN" altLang="zh-CN" sz="2400" dirty="0"/>
              <a:t>应用</a:t>
            </a:r>
            <a:r>
              <a:rPr lang="en-US" altLang="zh-CN" sz="2400" dirty="0"/>
              <a:t>Access</a:t>
            </a:r>
            <a:r>
              <a:rPr lang="zh-CN" altLang="zh-CN" sz="2400" dirty="0"/>
              <a:t>的查询对象是实现关系数据库操作的主要方法，借助于</a:t>
            </a:r>
            <a:r>
              <a:rPr lang="en-US" altLang="zh-CN" sz="2400" dirty="0"/>
              <a:t>Access</a:t>
            </a:r>
            <a:r>
              <a:rPr lang="zh-CN" altLang="zh-CN" sz="2400" dirty="0"/>
              <a:t>为查询对象提供的可视化工具，不仅可以很方便地进行</a:t>
            </a:r>
            <a:r>
              <a:rPr lang="en-US" altLang="zh-CN" sz="2400" dirty="0"/>
              <a:t>Access</a:t>
            </a:r>
            <a:r>
              <a:rPr lang="zh-CN" altLang="zh-CN" sz="2400" dirty="0"/>
              <a:t>查询对象的创建、修改和运行，而且还可以使用这个工具生成合适的</a:t>
            </a:r>
            <a:r>
              <a:rPr lang="en-US" altLang="zh-CN" sz="2400" dirty="0"/>
              <a:t>SQL</a:t>
            </a:r>
            <a:r>
              <a:rPr lang="zh-CN" altLang="zh-CN" sz="2400" dirty="0"/>
              <a:t>语句，直接将其粘贴到需要该语句的程序代码或模块中。这将会非常有效地减轻编程工作量，也可以完全避免在程序中编写</a:t>
            </a:r>
            <a:r>
              <a:rPr lang="en-US" altLang="zh-CN" sz="2400" dirty="0"/>
              <a:t>SQL</a:t>
            </a:r>
            <a:r>
              <a:rPr lang="zh-CN" altLang="zh-CN" sz="2400" dirty="0"/>
              <a:t>语句时容易产生的错误。</a:t>
            </a:r>
            <a:endParaRPr lang="en-US" altLang="zh-CN" sz="2400" dirty="0" smtClean="0"/>
          </a:p>
        </p:txBody>
      </p:sp>
      <p:sp>
        <p:nvSpPr>
          <p:cNvPr id="2" name="标题 1"/>
          <p:cNvSpPr>
            <a:spLocks noGrp="1"/>
          </p:cNvSpPr>
          <p:nvPr>
            <p:ph type="title"/>
          </p:nvPr>
        </p:nvSpPr>
        <p:spPr/>
        <p:txBody>
          <a:bodyPr>
            <a:normAutofit/>
          </a:bodyPr>
          <a:lstStyle/>
          <a:p>
            <a:pPr marL="0" lvl="1" indent="0"/>
            <a:r>
              <a:rPr lang="zh-CN" altLang="en-US" sz="4100" b="1" dirty="0" smtClean="0">
                <a:effectLst>
                  <a:outerShdw blurRad="38100" dist="38100" dir="2700000" algn="tl">
                    <a:srgbClr val="000000">
                      <a:alpha val="43137"/>
                    </a:srgbClr>
                  </a:outerShdw>
                </a:effectLst>
              </a:rPr>
              <a:t>本章小结</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204637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4.2.2  </a:t>
            </a:r>
            <a:r>
              <a:rPr lang="zh-CN" altLang="zh-CN" sz="2400" b="1" dirty="0"/>
              <a:t>设计视图</a:t>
            </a:r>
          </a:p>
          <a:p>
            <a:pPr marL="109728" indent="612000">
              <a:buNone/>
            </a:pPr>
            <a:r>
              <a:rPr lang="zh-CN" altLang="zh-CN" sz="2400" dirty="0"/>
              <a:t>设计视图是一个设计查询的窗口，包含了创建查询所需要的各个组件。用户只需在各个组件中设置一定的内容就可以创建一个查询。查询设计窗口分为上下两部分，上部为表／查询的字段列表，显示添加到查询中的数据表或查询的字段列表；下部为查询的设计网格区，定义查询的字段，并将表达式作为条件，限制查询的结果；中间是可以调节的分隔线；标题栏显示查询的名称，如</a:t>
            </a:r>
            <a:r>
              <a:rPr lang="zh-CN" altLang="zh-CN" sz="2400" dirty="0">
                <a:hlinkClick r:id="rId2" action="ppaction://hlinkpres?slideindex=1&amp;slidetitle="/>
              </a:rPr>
              <a:t>图</a:t>
            </a:r>
            <a:r>
              <a:rPr lang="en-US" altLang="zh-CN" sz="2400" dirty="0">
                <a:hlinkClick r:id="rId2" action="ppaction://hlinkpres?slideindex=1&amp;slidetitle="/>
              </a:rPr>
              <a:t>4.2</a:t>
            </a:r>
            <a:r>
              <a:rPr lang="zh-CN" altLang="zh-CN" sz="2400" dirty="0"/>
              <a:t>所示。用户只需要在各个组件中设置一定的内容就可以创建一个查询。</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4.2 </a:t>
            </a:r>
            <a:r>
              <a:rPr lang="zh-CN" altLang="en-US" sz="4100" b="1" dirty="0" smtClean="0">
                <a:effectLst>
                  <a:outerShdw blurRad="38100" dist="38100" dir="2700000" algn="tl">
                    <a:srgbClr val="000000">
                      <a:alpha val="43137"/>
                    </a:srgbClr>
                  </a:outerShdw>
                </a:effectLst>
              </a:rPr>
              <a:t>查询视图</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982019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在查询设计网格中，可以详细设置查询的内容，具体内容的功能如下：</a:t>
            </a:r>
          </a:p>
          <a:p>
            <a:pPr marL="109728" indent="612000">
              <a:buNone/>
            </a:pPr>
            <a:r>
              <a:rPr lang="zh-CN" altLang="zh-CN" sz="2400" dirty="0"/>
              <a:t>（</a:t>
            </a:r>
            <a:r>
              <a:rPr lang="en-US" altLang="zh-CN" sz="2400" dirty="0"/>
              <a:t>1</a:t>
            </a:r>
            <a:r>
              <a:rPr lang="zh-CN" altLang="zh-CN" sz="2400" dirty="0"/>
              <a:t>）字段：查询所需要的字段。每个查询至少包括一个字段，也可以包含多个字段。如果与字段对应的“显示”复选框被选中，则表示该字段将显示在查询的结果中。</a:t>
            </a:r>
          </a:p>
          <a:p>
            <a:pPr marL="109728" indent="612000">
              <a:buNone/>
            </a:pPr>
            <a:r>
              <a:rPr lang="zh-CN" altLang="zh-CN" sz="2400" dirty="0"/>
              <a:t>（</a:t>
            </a:r>
            <a:r>
              <a:rPr lang="en-US" altLang="zh-CN" sz="2400" dirty="0"/>
              <a:t>2</a:t>
            </a:r>
            <a:r>
              <a:rPr lang="zh-CN" altLang="zh-CN" sz="2400" dirty="0"/>
              <a:t>）表：指定查询的数据来源表或其他查询。</a:t>
            </a:r>
          </a:p>
          <a:p>
            <a:pPr marL="109728" indent="612000">
              <a:buNone/>
            </a:pPr>
            <a:r>
              <a:rPr lang="zh-CN" altLang="zh-CN" sz="2400" dirty="0"/>
              <a:t>（</a:t>
            </a:r>
            <a:r>
              <a:rPr lang="en-US" altLang="zh-CN" sz="2400" dirty="0"/>
              <a:t>3</a:t>
            </a:r>
            <a:r>
              <a:rPr lang="zh-CN" altLang="zh-CN" sz="2400" dirty="0"/>
              <a:t>）排序：指定查询的结果是否进行排序。排序方式包括“升序”、“降序”和“不排序”三种。</a:t>
            </a:r>
          </a:p>
          <a:p>
            <a:pPr marL="109728" indent="612000">
              <a:buNone/>
            </a:pPr>
            <a:r>
              <a:rPr lang="zh-CN" altLang="zh-CN" sz="2400" dirty="0"/>
              <a:t>（</a:t>
            </a:r>
            <a:r>
              <a:rPr lang="en-US" altLang="zh-CN" sz="2400" dirty="0"/>
              <a:t>4</a:t>
            </a:r>
            <a:r>
              <a:rPr lang="zh-CN" altLang="zh-CN" sz="2400" dirty="0"/>
              <a:t>）条件：指定用户用于查询的条件或要求。</a:t>
            </a:r>
          </a:p>
          <a:p>
            <a:pPr marL="109728" indent="612000">
              <a:buNone/>
            </a:pPr>
            <a:r>
              <a:rPr lang="zh-CN" altLang="zh-CN" sz="2400" dirty="0"/>
              <a:t>在如</a:t>
            </a:r>
            <a:r>
              <a:rPr lang="zh-CN" altLang="zh-CN" sz="2400" dirty="0">
                <a:hlinkClick r:id="rId2" action="ppaction://hlinkpres?slideindex=1&amp;slidetitle="/>
              </a:rPr>
              <a:t>图</a:t>
            </a:r>
            <a:r>
              <a:rPr lang="en-US" altLang="zh-CN" sz="2400" dirty="0">
                <a:hlinkClick r:id="rId2" action="ppaction://hlinkpres?slideindex=1&amp;slidetitle="/>
              </a:rPr>
              <a:t>4.3</a:t>
            </a:r>
            <a:r>
              <a:rPr lang="zh-CN" altLang="zh-CN" sz="2400" dirty="0"/>
              <a:t>所示的“查询工具</a:t>
            </a:r>
            <a:r>
              <a:rPr lang="en-US" altLang="zh-CN" sz="2400" dirty="0"/>
              <a:t>/</a:t>
            </a:r>
            <a:r>
              <a:rPr lang="zh-CN" altLang="zh-CN" sz="2400" dirty="0"/>
              <a:t>设计”组中还包含许多按钮，可以帮助用户方便、快捷地进行查询</a:t>
            </a:r>
            <a:r>
              <a:rPr lang="zh-CN" altLang="zh-CN" sz="2400" dirty="0" smtClean="0"/>
              <a:t>设计。</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4.2 </a:t>
            </a:r>
            <a:r>
              <a:rPr lang="zh-CN" altLang="en-US" sz="4100" b="1" dirty="0" smtClean="0">
                <a:effectLst>
                  <a:outerShdw blurRad="38100" dist="38100" dir="2700000" algn="tl">
                    <a:srgbClr val="000000">
                      <a:alpha val="43137"/>
                    </a:srgbClr>
                  </a:outerShdw>
                </a:effectLst>
              </a:rPr>
              <a:t>查询视图</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070139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4.2.3  SQL</a:t>
            </a:r>
            <a:r>
              <a:rPr lang="zh-CN" altLang="zh-CN" sz="2400" b="1" dirty="0"/>
              <a:t>视图</a:t>
            </a:r>
          </a:p>
          <a:p>
            <a:pPr marL="109728" indent="612000">
              <a:buNone/>
            </a:pPr>
            <a:r>
              <a:rPr lang="zh-CN" altLang="zh-CN" sz="2400" dirty="0"/>
              <a:t>用户可以使用设计视图创建和查看查询，但并不能与查询进行直接交互。</a:t>
            </a:r>
            <a:r>
              <a:rPr lang="en-US" altLang="zh-CN" sz="2400" dirty="0"/>
              <a:t>Access</a:t>
            </a:r>
            <a:r>
              <a:rPr lang="zh-CN" altLang="zh-CN" sz="2400" dirty="0"/>
              <a:t>能将设计视图中的查询翻译成</a:t>
            </a:r>
            <a:r>
              <a:rPr lang="en-US" altLang="zh-CN" sz="2400" dirty="0"/>
              <a:t>SQL</a:t>
            </a:r>
            <a:r>
              <a:rPr lang="zh-CN" altLang="zh-CN" sz="2400" dirty="0"/>
              <a:t>语句。</a:t>
            </a:r>
            <a:r>
              <a:rPr lang="en-US" altLang="zh-CN" sz="2400" dirty="0"/>
              <a:t>SQL</a:t>
            </a:r>
            <a:r>
              <a:rPr lang="zh-CN" altLang="zh-CN" sz="2400" dirty="0"/>
              <a:t>是“结构化查询语言”的缩写。虽然</a:t>
            </a:r>
            <a:r>
              <a:rPr lang="en-US" altLang="zh-CN" sz="2400" dirty="0"/>
              <a:t>SQL</a:t>
            </a:r>
            <a:r>
              <a:rPr lang="zh-CN" altLang="zh-CN" sz="2400" dirty="0"/>
              <a:t>语言是大型的、多样的语言，但用户只需要简单了解</a:t>
            </a:r>
            <a:r>
              <a:rPr lang="en-US" altLang="zh-CN" sz="2400" dirty="0"/>
              <a:t>SQL</a:t>
            </a:r>
            <a:r>
              <a:rPr lang="zh-CN" altLang="zh-CN" sz="2400" dirty="0"/>
              <a:t>就能够使用它。当用户在设计视图中创建查询时，</a:t>
            </a:r>
            <a:r>
              <a:rPr lang="en-US" altLang="zh-CN" sz="2400" dirty="0"/>
              <a:t>Access</a:t>
            </a:r>
            <a:r>
              <a:rPr lang="zh-CN" altLang="zh-CN" sz="2400" dirty="0"/>
              <a:t>在</a:t>
            </a:r>
            <a:r>
              <a:rPr lang="en-US" altLang="zh-CN" sz="2400" dirty="0"/>
              <a:t>SQL</a:t>
            </a:r>
            <a:r>
              <a:rPr lang="zh-CN" altLang="zh-CN" sz="2400" dirty="0"/>
              <a:t>视图中自动创建与查询对应的</a:t>
            </a:r>
            <a:r>
              <a:rPr lang="en-US" altLang="zh-CN" sz="2400" dirty="0"/>
              <a:t>SQL</a:t>
            </a:r>
            <a:r>
              <a:rPr lang="zh-CN" altLang="zh-CN" sz="2400" dirty="0"/>
              <a:t>语句。用户可以在</a:t>
            </a:r>
            <a:r>
              <a:rPr lang="en-US" altLang="zh-CN" sz="2400" dirty="0"/>
              <a:t>SQL</a:t>
            </a:r>
            <a:r>
              <a:rPr lang="zh-CN" altLang="zh-CN" sz="2400" dirty="0"/>
              <a:t>视图中查看或改变</a:t>
            </a:r>
            <a:r>
              <a:rPr lang="en-US" altLang="zh-CN" sz="2400" dirty="0"/>
              <a:t>SQL</a:t>
            </a:r>
            <a:r>
              <a:rPr lang="zh-CN" altLang="zh-CN" sz="2400" dirty="0"/>
              <a:t>语句，进而改变查询</a:t>
            </a:r>
            <a:r>
              <a:rPr lang="zh-CN" altLang="zh-CN" sz="2400" dirty="0" smtClean="0"/>
              <a:t>。</a:t>
            </a:r>
            <a:endParaRPr lang="en-US" altLang="zh-CN" sz="2400" dirty="0"/>
          </a:p>
          <a:p>
            <a:pPr marL="109728" indent="612000">
              <a:buNone/>
            </a:pPr>
            <a:r>
              <a:rPr lang="en-US" altLang="zh-CN" sz="2400" dirty="0" smtClean="0"/>
              <a:t>SQL</a:t>
            </a:r>
            <a:r>
              <a:rPr lang="zh-CN" altLang="en-US" sz="2400" dirty="0" smtClean="0"/>
              <a:t>视图</a:t>
            </a:r>
            <a:r>
              <a:rPr lang="zh-CN" altLang="zh-CN" sz="2400" dirty="0" smtClean="0"/>
              <a:t>如</a:t>
            </a:r>
            <a:r>
              <a:rPr lang="zh-CN" altLang="zh-CN" sz="2400" dirty="0">
                <a:hlinkClick r:id="rId2" action="ppaction://hlinkpres?slideindex=1&amp;slidetitle="/>
              </a:rPr>
              <a:t>图</a:t>
            </a:r>
            <a:r>
              <a:rPr lang="en-US" altLang="zh-CN" sz="2400" dirty="0">
                <a:hlinkClick r:id="rId2" action="ppaction://hlinkpres?slideindex=1&amp;slidetitle="/>
              </a:rPr>
              <a:t>4.4</a:t>
            </a:r>
            <a:r>
              <a:rPr lang="zh-CN" altLang="zh-CN" sz="2400" dirty="0"/>
              <a:t>所示</a:t>
            </a:r>
            <a:r>
              <a:rPr lang="zh-CN" altLang="zh-CN" sz="2400" dirty="0" smtClean="0"/>
              <a:t>。</a:t>
            </a:r>
            <a:r>
              <a:rPr lang="en-US" altLang="zh-CN" sz="2400" dirty="0" smtClean="0"/>
              <a:t> </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4.2 </a:t>
            </a:r>
            <a:r>
              <a:rPr lang="zh-CN" altLang="en-US" sz="4100" b="1" dirty="0" smtClean="0">
                <a:effectLst>
                  <a:outerShdw blurRad="38100" dist="38100" dir="2700000" algn="tl">
                    <a:srgbClr val="000000">
                      <a:alpha val="43137"/>
                    </a:srgbClr>
                  </a:outerShdw>
                </a:effectLst>
              </a:rPr>
              <a:t>查询视图</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9266595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632</TotalTime>
  <Words>6699</Words>
  <Application>Microsoft Office PowerPoint</Application>
  <PresentationFormat>全屏显示(4:3)</PresentationFormat>
  <Paragraphs>336</Paragraphs>
  <Slides>64</Slides>
  <Notes>0</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聚合</vt:lpstr>
      <vt:lpstr>Access基础教程（第四版）</vt:lpstr>
      <vt:lpstr>第4章 查询</vt:lpstr>
      <vt:lpstr>第4章 查询</vt:lpstr>
      <vt:lpstr>4.1 查询简介</vt:lpstr>
      <vt:lpstr>4.1 查询简介</vt:lpstr>
      <vt:lpstr>4.2 查询视图</vt:lpstr>
      <vt:lpstr>4.2 查询视图</vt:lpstr>
      <vt:lpstr>4.2 查询视图</vt:lpstr>
      <vt:lpstr>4.2 查询视图</vt:lpstr>
      <vt:lpstr>4.3  使用查询向导创建查询</vt:lpstr>
      <vt:lpstr>4.3  使用查询向导创建查询</vt:lpstr>
      <vt:lpstr>4.3  使用查询向导创建查询</vt:lpstr>
      <vt:lpstr>4.3  使用查询向导创建查询</vt:lpstr>
      <vt:lpstr>4.3  使用查询向导创建查询</vt:lpstr>
      <vt:lpstr>4.4  查询条件</vt:lpstr>
      <vt:lpstr>4.4  查询条件</vt:lpstr>
      <vt:lpstr>4.4  查询条件</vt:lpstr>
      <vt:lpstr>4.4  查询条件</vt:lpstr>
      <vt:lpstr>4.5  对查询进行编辑</vt:lpstr>
      <vt:lpstr>4.5  对查询进行编辑</vt:lpstr>
      <vt:lpstr>4.5  对查询进行编辑</vt:lpstr>
      <vt:lpstr>4.5  对查询进行编辑</vt:lpstr>
      <vt:lpstr>4.5  对查询进行编辑</vt:lpstr>
      <vt:lpstr>4.5  对查询进行编辑</vt:lpstr>
      <vt:lpstr>4.5  对查询进行编辑</vt:lpstr>
      <vt:lpstr>4.5  对查询进行编辑</vt:lpstr>
      <vt:lpstr>4.5  对查询进行编辑</vt:lpstr>
      <vt:lpstr>4.6  选择查询</vt:lpstr>
      <vt:lpstr>4.6  选择查询</vt:lpstr>
      <vt:lpstr>4.6  选择查询</vt:lpstr>
      <vt:lpstr>4.6  选择查询</vt:lpstr>
      <vt:lpstr>4.6  选择查询</vt:lpstr>
      <vt:lpstr>4.6  选择查询</vt:lpstr>
      <vt:lpstr>4.6  选择查询</vt:lpstr>
      <vt:lpstr>4.6  选择查询</vt:lpstr>
      <vt:lpstr>4.7  参数查询</vt:lpstr>
      <vt:lpstr>4.7  参数查询</vt:lpstr>
      <vt:lpstr>4.8  操作查询</vt:lpstr>
      <vt:lpstr>4.8  操作查询</vt:lpstr>
      <vt:lpstr>4.8  操作查询</vt:lpstr>
      <vt:lpstr>4.8  操作查询</vt:lpstr>
      <vt:lpstr>4.8  操作查询</vt:lpstr>
      <vt:lpstr>4.8  操作查询</vt:lpstr>
      <vt:lpstr>4.8  操作查询</vt:lpstr>
      <vt:lpstr>4.8  操作查询</vt:lpstr>
      <vt:lpstr>4.8  操作查询</vt:lpstr>
      <vt:lpstr>4.9  SQL查询</vt:lpstr>
      <vt:lpstr>4.9  SQL查询</vt:lpstr>
      <vt:lpstr>4.9  SQL查询</vt:lpstr>
      <vt:lpstr>4.9  SQL查询</vt:lpstr>
      <vt:lpstr>4.9  SQL查询</vt:lpstr>
      <vt:lpstr>4.9  SQL查询</vt:lpstr>
      <vt:lpstr>4.9  SQL查询</vt:lpstr>
      <vt:lpstr>4.9  SQL查询</vt:lpstr>
      <vt:lpstr>4.9  SQL查询</vt:lpstr>
      <vt:lpstr>4.9  SQL查询</vt:lpstr>
      <vt:lpstr>4.9  SQL查询</vt:lpstr>
      <vt:lpstr>4.9  SQL查询</vt:lpstr>
      <vt:lpstr>4.9  SQL查询</vt:lpstr>
      <vt:lpstr>4.9  SQL查询</vt:lpstr>
      <vt:lpstr>4.9  SQL查询</vt:lpstr>
      <vt:lpstr>4.9  SQL查询</vt:lpstr>
      <vt:lpstr>4.9  SQL查询</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Access基础教程（第四版）</dc:title>
  <cp:lastModifiedBy>USER</cp:lastModifiedBy>
  <cp:revision>226</cp:revision>
  <dcterms:modified xsi:type="dcterms:W3CDTF">2014-03-05T02:21:24Z</dcterms:modified>
</cp:coreProperties>
</file>