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8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9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39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pPr/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pPr/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566" y="0"/>
            <a:ext cx="1008112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560" y="110189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第六章：</a:t>
            </a:r>
            <a:r>
              <a:rPr lang="zh-CN" altLang="zh-CN" sz="4800" b="1" dirty="0">
                <a:solidFill>
                  <a:srgbClr val="FFFF00"/>
                </a:solidFill>
              </a:rPr>
              <a:t>菜单</a:t>
            </a:r>
            <a:r>
              <a:rPr lang="zh-CN" altLang="zh-CN" sz="4800" b="1" dirty="0" smtClean="0">
                <a:solidFill>
                  <a:srgbClr val="FFFF00"/>
                </a:solidFill>
              </a:rPr>
              <a:t>与</a:t>
            </a:r>
            <a:r>
              <a:rPr lang="zh-CN" altLang="en-US" sz="4800" b="1" dirty="0" smtClean="0">
                <a:solidFill>
                  <a:srgbClr val="FFFF00"/>
                </a:solidFill>
              </a:rPr>
              <a:t>相关控件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6990" y="1968582"/>
            <a:ext cx="2729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3200" b="1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二、</a:t>
            </a:r>
            <a:r>
              <a:rPr lang="en-US" altLang="zh-CN" sz="3200" b="1" dirty="0" err="1">
                <a:solidFill>
                  <a:srgbClr val="FFC000"/>
                </a:solidFill>
              </a:rPr>
              <a:t>ActionBar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4942784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err="1" smtClean="0">
                <a:solidFill>
                  <a:srgbClr val="00B050"/>
                </a:solidFill>
              </a:rPr>
              <a:t>ActionBar</a:t>
            </a:r>
            <a:r>
              <a:rPr lang="zh-CN" altLang="zh-CN" dirty="0">
                <a:solidFill>
                  <a:srgbClr val="00B050"/>
                </a:solidFill>
              </a:rPr>
              <a:t>中文名称是动作栏，它为用户提供一种导航模式，标识应用程序的位置。大多数的手机应用软件在运行的过程中，其界面最上面都会有一块区域来显示程序的图标、标题和登录用户的用户头像。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ActionBar</a:t>
            </a:r>
            <a:r>
              <a:rPr lang="zh-CN" altLang="zh-CN" sz="3200" dirty="0">
                <a:solidFill>
                  <a:srgbClr val="FFC000"/>
                </a:solidFill>
              </a:rPr>
              <a:t>的创建与使用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914400" y="1412776"/>
            <a:ext cx="7772400" cy="4942784"/>
          </a:xfrm>
        </p:spPr>
        <p:txBody>
          <a:bodyPr>
            <a:normAutofit/>
          </a:bodyPr>
          <a:lstStyle/>
          <a:p>
            <a:pPr marL="0" indent="720090">
              <a:buNone/>
            </a:pPr>
            <a:r>
              <a:rPr lang="zh-CN" altLang="zh-CN" sz="2600" dirty="0">
                <a:solidFill>
                  <a:srgbClr val="92D050"/>
                </a:solidFill>
              </a:rPr>
              <a:t>既然</a:t>
            </a:r>
            <a:r>
              <a:rPr lang="en-US" altLang="zh-CN" sz="2600" dirty="0" err="1">
                <a:solidFill>
                  <a:srgbClr val="92D050"/>
                </a:solidFill>
              </a:rPr>
              <a:t>ActionBar</a:t>
            </a:r>
            <a:r>
              <a:rPr lang="zh-CN" altLang="zh-CN" sz="2600" dirty="0">
                <a:solidFill>
                  <a:srgbClr val="92D050"/>
                </a:solidFill>
              </a:rPr>
              <a:t>是</a:t>
            </a:r>
            <a:r>
              <a:rPr lang="en-US" altLang="zh-CN" sz="2600" dirty="0">
                <a:solidFill>
                  <a:srgbClr val="92D050"/>
                </a:solidFill>
              </a:rPr>
              <a:t>Android</a:t>
            </a:r>
            <a:r>
              <a:rPr lang="zh-CN" altLang="zh-CN" sz="2600" dirty="0">
                <a:solidFill>
                  <a:srgbClr val="92D050"/>
                </a:solidFill>
              </a:rPr>
              <a:t>项目默认就有的，那么怎么才能把</a:t>
            </a:r>
            <a:r>
              <a:rPr lang="en-US" altLang="zh-CN" sz="2600" dirty="0" err="1">
                <a:solidFill>
                  <a:srgbClr val="92D050"/>
                </a:solidFill>
              </a:rPr>
              <a:t>ActionBar</a:t>
            </a:r>
            <a:r>
              <a:rPr lang="zh-CN" altLang="zh-CN" sz="2600" dirty="0">
                <a:solidFill>
                  <a:srgbClr val="92D050"/>
                </a:solidFill>
              </a:rPr>
              <a:t>移除掉或者不显示</a:t>
            </a:r>
            <a:r>
              <a:rPr lang="en-US" altLang="zh-CN" sz="2600" dirty="0" err="1">
                <a:solidFill>
                  <a:srgbClr val="92D050"/>
                </a:solidFill>
              </a:rPr>
              <a:t>ActionBar</a:t>
            </a:r>
            <a:r>
              <a:rPr lang="zh-CN" altLang="zh-CN" sz="2600" dirty="0">
                <a:solidFill>
                  <a:srgbClr val="92D050"/>
                </a:solidFill>
              </a:rPr>
              <a:t>呢</a:t>
            </a:r>
            <a:r>
              <a:rPr lang="zh-CN" altLang="zh-CN" sz="2600" dirty="0" smtClean="0">
                <a:solidFill>
                  <a:srgbClr val="92D050"/>
                </a:solidFill>
              </a:rPr>
              <a:t>？</a:t>
            </a:r>
            <a:endParaRPr lang="en-US" altLang="zh-CN" sz="2600" dirty="0" smtClean="0"/>
          </a:p>
          <a:p>
            <a:r>
              <a:rPr lang="zh-CN" altLang="en-US" sz="2600" dirty="0" smtClean="0">
                <a:solidFill>
                  <a:srgbClr val="00B0F0"/>
                </a:solidFill>
              </a:rPr>
              <a:t>方法一：在</a:t>
            </a:r>
            <a:r>
              <a:rPr lang="en-US" altLang="zh-CN" sz="2600" dirty="0" smtClean="0">
                <a:solidFill>
                  <a:srgbClr val="00B0F0"/>
                </a:solidFill>
              </a:rPr>
              <a:t>AndroidManiffest.xml</a:t>
            </a:r>
            <a:r>
              <a:rPr lang="zh-CN" altLang="zh-CN" sz="2600" dirty="0">
                <a:solidFill>
                  <a:srgbClr val="00B0F0"/>
                </a:solidFill>
              </a:rPr>
              <a:t>里面修改对应</a:t>
            </a:r>
            <a:r>
              <a:rPr lang="en-US" altLang="zh-CN" sz="2600" dirty="0">
                <a:solidFill>
                  <a:srgbClr val="00B0F0"/>
                </a:solidFill>
              </a:rPr>
              <a:t>Activity</a:t>
            </a:r>
            <a:r>
              <a:rPr lang="zh-CN" altLang="zh-CN" sz="2600" dirty="0">
                <a:solidFill>
                  <a:srgbClr val="00B0F0"/>
                </a:solidFill>
              </a:rPr>
              <a:t>的主题。把默认的主题修改为：</a:t>
            </a:r>
            <a:r>
              <a:rPr lang="en-US" altLang="zh-CN" sz="2600" dirty="0">
                <a:solidFill>
                  <a:srgbClr val="00B0F0"/>
                </a:solidFill>
              </a:rPr>
              <a:t>&lt;activity </a:t>
            </a:r>
            <a:r>
              <a:rPr lang="en-US" altLang="zh-CN" sz="2600" dirty="0" err="1">
                <a:solidFill>
                  <a:srgbClr val="00B0F0"/>
                </a:solidFill>
              </a:rPr>
              <a:t>android:theme</a:t>
            </a:r>
            <a:r>
              <a:rPr lang="en-US" altLang="zh-CN" sz="2600" dirty="0">
                <a:solidFill>
                  <a:srgbClr val="00B0F0"/>
                </a:solidFill>
              </a:rPr>
              <a:t>:”@</a:t>
            </a:r>
            <a:r>
              <a:rPr lang="en-US" altLang="zh-CN" sz="2600" dirty="0" err="1">
                <a:solidFill>
                  <a:srgbClr val="00B0F0"/>
                </a:solidFill>
              </a:rPr>
              <a:t>android:style</a:t>
            </a:r>
            <a:r>
              <a:rPr lang="en-US" altLang="zh-CN" sz="2600" dirty="0">
                <a:solidFill>
                  <a:srgbClr val="00B0F0"/>
                </a:solidFill>
              </a:rPr>
              <a:t>/</a:t>
            </a:r>
            <a:r>
              <a:rPr lang="en-US" altLang="zh-CN" sz="2600" dirty="0" err="1">
                <a:solidFill>
                  <a:srgbClr val="00B0F0"/>
                </a:solidFill>
              </a:rPr>
              <a:t>Theme.Holo.NoActionBar</a:t>
            </a:r>
            <a:r>
              <a:rPr lang="en-US" altLang="zh-CN" sz="2600" dirty="0">
                <a:solidFill>
                  <a:srgbClr val="00B0F0"/>
                </a:solidFill>
              </a:rPr>
              <a:t>”&gt;</a:t>
            </a:r>
            <a:r>
              <a:rPr lang="zh-CN" altLang="zh-CN" sz="2600" dirty="0" smtClean="0">
                <a:solidFill>
                  <a:srgbClr val="00B0F0"/>
                </a:solidFill>
              </a:rPr>
              <a:t>。</a:t>
            </a:r>
            <a:endParaRPr lang="en-US" altLang="zh-CN" sz="2600" dirty="0" smtClean="0">
              <a:solidFill>
                <a:srgbClr val="00B0F0"/>
              </a:solidFill>
            </a:endParaRPr>
          </a:p>
          <a:p>
            <a:r>
              <a:rPr lang="zh-CN" altLang="en-US" sz="2600" dirty="0" smtClean="0">
                <a:solidFill>
                  <a:srgbClr val="00B0F0"/>
                </a:solidFill>
              </a:rPr>
              <a:t>方法二：</a:t>
            </a:r>
            <a:r>
              <a:rPr lang="zh-CN" altLang="zh-CN" sz="2600" dirty="0">
                <a:solidFill>
                  <a:srgbClr val="00B0F0"/>
                </a:solidFill>
              </a:rPr>
              <a:t>后台</a:t>
            </a:r>
            <a:r>
              <a:rPr lang="en-US" altLang="zh-CN" sz="2600" dirty="0">
                <a:solidFill>
                  <a:srgbClr val="00B0F0"/>
                </a:solidFill>
              </a:rPr>
              <a:t>Activity</a:t>
            </a:r>
            <a:r>
              <a:rPr lang="zh-CN" altLang="zh-CN" sz="2600" dirty="0">
                <a:solidFill>
                  <a:srgbClr val="00B0F0"/>
                </a:solidFill>
              </a:rPr>
              <a:t>代码里的</a:t>
            </a:r>
            <a:r>
              <a:rPr lang="en-US" altLang="zh-CN" sz="2600" dirty="0" err="1">
                <a:solidFill>
                  <a:srgbClr val="00B0F0"/>
                </a:solidFill>
              </a:rPr>
              <a:t>onCreate</a:t>
            </a:r>
            <a:r>
              <a:rPr lang="en-US" altLang="zh-CN" sz="2600" dirty="0">
                <a:solidFill>
                  <a:srgbClr val="00B0F0"/>
                </a:solidFill>
              </a:rPr>
              <a:t>()</a:t>
            </a:r>
            <a:r>
              <a:rPr lang="zh-CN" altLang="zh-CN" sz="2600" dirty="0">
                <a:solidFill>
                  <a:srgbClr val="00B0F0"/>
                </a:solidFill>
              </a:rPr>
              <a:t>方法里面将动作栏给隐藏起来，即在</a:t>
            </a:r>
            <a:r>
              <a:rPr lang="en-US" altLang="zh-CN" sz="2600" dirty="0" err="1">
                <a:solidFill>
                  <a:srgbClr val="00B0F0"/>
                </a:solidFill>
              </a:rPr>
              <a:t>onCreate</a:t>
            </a:r>
            <a:r>
              <a:rPr lang="en-US" altLang="zh-CN" sz="2600" dirty="0">
                <a:solidFill>
                  <a:srgbClr val="00B0F0"/>
                </a:solidFill>
              </a:rPr>
              <a:t>()</a:t>
            </a:r>
            <a:r>
              <a:rPr lang="zh-CN" altLang="zh-CN" sz="2600" dirty="0">
                <a:solidFill>
                  <a:srgbClr val="00B0F0"/>
                </a:solidFill>
              </a:rPr>
              <a:t>方法里面添加如下代码：</a:t>
            </a:r>
            <a:r>
              <a:rPr lang="en-US" altLang="zh-CN" sz="2600" dirty="0" err="1">
                <a:solidFill>
                  <a:srgbClr val="00B0F0"/>
                </a:solidFill>
              </a:rPr>
              <a:t>getActionBard</a:t>
            </a:r>
            <a:r>
              <a:rPr lang="en-US" altLang="zh-CN" sz="2600" dirty="0">
                <a:solidFill>
                  <a:srgbClr val="00B0F0"/>
                </a:solidFill>
              </a:rPr>
              <a:t>().hide</a:t>
            </a:r>
            <a:r>
              <a:rPr lang="en-US" altLang="zh-CN" sz="2600" dirty="0" smtClean="0">
                <a:solidFill>
                  <a:srgbClr val="00B0F0"/>
                </a:solidFill>
              </a:rPr>
              <a:t>()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ActionBar</a:t>
            </a:r>
            <a:r>
              <a:rPr lang="zh-CN" altLang="zh-CN" sz="3200" dirty="0">
                <a:solidFill>
                  <a:srgbClr val="FFC000"/>
                </a:solidFill>
              </a:rPr>
              <a:t>的不同样式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605" y="1340485"/>
            <a:ext cx="4119245" cy="461518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1. </a:t>
            </a:r>
            <a:r>
              <a:rPr lang="zh-CN" altLang="zh-CN" dirty="0">
                <a:solidFill>
                  <a:srgbClr val="00B050"/>
                </a:solidFill>
              </a:rPr>
              <a:t>把选项菜单项作为动作项添加到</a:t>
            </a:r>
            <a:r>
              <a:rPr lang="en-US" altLang="zh-CN" dirty="0" err="1">
                <a:solidFill>
                  <a:srgbClr val="00B050"/>
                </a:solidFill>
              </a:rPr>
              <a:t>ActionBar</a:t>
            </a:r>
            <a:r>
              <a:rPr lang="zh-CN" altLang="zh-CN" dirty="0" smtClean="0">
                <a:solidFill>
                  <a:srgbClr val="00B050"/>
                </a:solidFill>
              </a:rPr>
              <a:t>里面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zh-CN" altLang="en-US" dirty="0"/>
          </a:p>
          <a:p>
            <a:r>
              <a:rPr lang="zh-CN" altLang="zh-CN" dirty="0">
                <a:solidFill>
                  <a:srgbClr val="00B050"/>
                </a:solidFill>
              </a:rPr>
              <a:t>【例 6.4】在例 6.1 的 Activity 中有“区”“住宿”“美食”“交通”“设置”五个选项菜单。当用户点击动作栏中的 overflow 按钮时，就会弹出这五个选项菜单。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980728"/>
            <a:ext cx="3115945" cy="4464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6096" y="551723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6-4</a:t>
            </a:r>
            <a:r>
              <a:rPr lang="zh-CN" altLang="en-US" dirty="0" smtClean="0">
                <a:solidFill>
                  <a:srgbClr val="FFFF00"/>
                </a:solidFill>
              </a:rPr>
              <a:t>添加 </a:t>
            </a:r>
            <a:r>
              <a:rPr lang="en-US" altLang="zh-CN" dirty="0" smtClean="0">
                <a:solidFill>
                  <a:srgbClr val="FFFF00"/>
                </a:solidFill>
              </a:rPr>
              <a:t>Action Item</a:t>
            </a:r>
            <a:r>
              <a:rPr lang="zh-CN" altLang="en-US" dirty="0" smtClean="0">
                <a:solidFill>
                  <a:srgbClr val="FFFF00"/>
                </a:solidFill>
              </a:rPr>
              <a:t>项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ActionBar</a:t>
            </a:r>
            <a:r>
              <a:rPr lang="zh-CN" altLang="zh-CN" sz="3200" dirty="0">
                <a:solidFill>
                  <a:srgbClr val="FFC000"/>
                </a:solidFill>
              </a:rPr>
              <a:t>的不同样式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034415"/>
            <a:ext cx="4549140" cy="526161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2. </a:t>
            </a:r>
            <a:r>
              <a:rPr lang="zh-CN" altLang="zh-CN" dirty="0">
                <a:solidFill>
                  <a:srgbClr val="00B050"/>
                </a:solidFill>
              </a:rPr>
              <a:t>在动作栏里添加动视图（</a:t>
            </a:r>
            <a:r>
              <a:rPr lang="en-US" altLang="zh-CN" dirty="0">
                <a:solidFill>
                  <a:srgbClr val="00B050"/>
                </a:solidFill>
              </a:rPr>
              <a:t>Action View</a:t>
            </a:r>
            <a:r>
              <a:rPr lang="zh-CN" altLang="zh-CN" dirty="0" smtClean="0">
                <a:solidFill>
                  <a:srgbClr val="00B050"/>
                </a:solidFill>
              </a:rPr>
              <a:t>）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zh-CN" altLang="zh-CN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00B050"/>
                </a:solidFill>
              </a:rPr>
              <a:t>【例 6.5】有一个关于旅游景区的信息列表，现在动作栏里添加一个搜索视图按钮，当点击这个搜索按钮时，可弹出搜索框，在该搜索框中输入搜索内容，就可以从景区列表中进行搜索，将搜索结果显示出来。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8064" y="1134110"/>
            <a:ext cx="3672409" cy="45991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580526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6-5 </a:t>
            </a:r>
            <a:r>
              <a:rPr lang="zh-CN" altLang="en-US" dirty="0" smtClean="0">
                <a:solidFill>
                  <a:srgbClr val="FFFF00"/>
                </a:solidFill>
              </a:rPr>
              <a:t>动作栏中的动作视图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4685" y="222250"/>
            <a:ext cx="7772400" cy="610235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三、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对话框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395605" y="832485"/>
            <a:ext cx="8291195" cy="2751455"/>
          </a:xfrm>
        </p:spPr>
        <p:txBody>
          <a:bodyPr/>
          <a:lstStyle/>
          <a:p>
            <a:r>
              <a:rPr lang="zh-CN" altLang="zh-CN" sz="2800" dirty="0">
                <a:solidFill>
                  <a:srgbClr val="00B050"/>
                </a:solidFill>
              </a:rPr>
              <a:t>Dialog（对话框)的表示形式常常是一个小窗口，当对话框弹出之后，Activity 界面暂时失去焦点，此刻就由对话框负责与用户进行交互。对话框有提示、可供选择、可供设置和显示进度等功能。其中提示功能是对话框中最常用的功能。</a:t>
            </a: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B050"/>
                </a:solidFill>
              </a:rPr>
              <a:t>Activity</a:t>
            </a:r>
            <a:r>
              <a:rPr lang="zh-CN" altLang="zh-CN" sz="2800" dirty="0">
                <a:solidFill>
                  <a:srgbClr val="00B050"/>
                </a:solidFill>
              </a:rPr>
              <a:t>类中最常见的与对话框相关的方法</a:t>
            </a:r>
            <a:r>
              <a:rPr lang="zh-CN" altLang="zh-CN" sz="2800" dirty="0" smtClean="0">
                <a:solidFill>
                  <a:srgbClr val="00B050"/>
                </a:solidFill>
              </a:rPr>
              <a:t>：</a:t>
            </a:r>
            <a:endParaRPr lang="en-US" altLang="zh-CN" sz="2800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/>
              <a:t/>
            </a:r>
            <a:br>
              <a:rPr lang="zh-CN" altLang="zh-CN" sz="3200" dirty="0"/>
            </a:b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929005"/>
              </p:ext>
            </p:extLst>
          </p:nvPr>
        </p:nvGraphicFramePr>
        <p:xfrm>
          <a:off x="395536" y="4077072"/>
          <a:ext cx="8352927" cy="2275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8865"/>
                <a:gridCol w="3105575"/>
                <a:gridCol w="2998487"/>
              </a:tblGrid>
              <a:tr h="419735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</a:t>
                      </a:r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             </a:t>
                      </a:r>
                      <a:r>
                        <a:rPr lang="zh-CN" altLang="en-US" dirty="0" smtClean="0"/>
                        <a:t>类型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        </a:t>
                      </a:r>
                      <a:r>
                        <a:rPr lang="zh-CN" altLang="en-US" dirty="0" smtClean="0"/>
                        <a:t>参数说明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      </a:t>
                      </a:r>
                      <a:r>
                        <a:rPr lang="zh-CN" altLang="en-US" dirty="0" smtClean="0"/>
                        <a:t>方法说明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645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 void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showDialog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id)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整数型数的参数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是对话框的唯一标识。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用来显示一个对话框。</a:t>
                      </a:r>
                      <a:endParaRPr lang="zh-CN" altLang="en-US" dirty="0"/>
                    </a:p>
                  </a:txBody>
                  <a:tcPr/>
                </a:tc>
              </a:tr>
              <a:tr h="87058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 Dialog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onCreateDialog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id)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这个整型的参数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，是对话框的唯一标识。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为了创建对话框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07904" y="361366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6-1</a:t>
            </a:r>
            <a:r>
              <a:rPr lang="zh-CN" altLang="zh-CN" dirty="0">
                <a:solidFill>
                  <a:srgbClr val="FFFF00"/>
                </a:solidFill>
              </a:rPr>
              <a:t>对话框相关的方法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2064"/>
            <a:ext cx="7772400" cy="756696"/>
          </a:xfrm>
        </p:spPr>
        <p:txBody>
          <a:bodyPr/>
          <a:lstStyle/>
          <a:p>
            <a:r>
              <a:rPr lang="en-US" altLang="zh-CN" sz="2800" dirty="0" err="1">
                <a:solidFill>
                  <a:srgbClr val="FFC000"/>
                </a:solidFill>
              </a:rPr>
              <a:t>AlertDialog.Builder</a:t>
            </a:r>
            <a:r>
              <a:rPr lang="zh-CN" altLang="zh-CN" sz="2800" dirty="0">
                <a:solidFill>
                  <a:srgbClr val="FFC000"/>
                </a:solidFill>
              </a:rPr>
              <a:t>类中最常用的方法：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0425597"/>
              </p:ext>
            </p:extLst>
          </p:nvPr>
        </p:nvGraphicFramePr>
        <p:xfrm>
          <a:off x="870902" y="1670050"/>
          <a:ext cx="7402195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3480"/>
                <a:gridCol w="2443480"/>
                <a:gridCol w="2515235"/>
              </a:tblGrid>
              <a:tr h="36576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类型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参数说明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setTitle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charSequence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title)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字符序列的参数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表示对话框的标题。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为对话框设置标题。</a:t>
                      </a:r>
                      <a:endParaRPr lang="zh-CN" altLang="en-US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setTitle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titleId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整型的参数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表示对话框标题的文本资源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为对话框设置标题。</a:t>
                      </a:r>
                      <a:endParaRPr lang="zh-CN" altLang="en-US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setIcon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Drawable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icon)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Drawable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类型的参数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icon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表示要设置的对话框图标。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为对话框设置图标。</a:t>
                      </a:r>
                      <a:endParaRPr lang="zh-CN" altLang="en-US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setIcon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iconId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整型的参数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iconId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表示要设置对话框图标所对应的资源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为对话框设置图标。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99792" y="126876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6-2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en-US" altLang="zh-CN" dirty="0" err="1" smtClean="0">
                <a:solidFill>
                  <a:srgbClr val="FFFF00"/>
                </a:solidFill>
              </a:rPr>
              <a:t>AlertDialog.Builder</a:t>
            </a:r>
            <a:r>
              <a:rPr lang="zh-CN" altLang="zh-CN" dirty="0" smtClean="0">
                <a:solidFill>
                  <a:srgbClr val="FFFF00"/>
                </a:solidFill>
              </a:rPr>
              <a:t>常用</a:t>
            </a:r>
            <a:r>
              <a:rPr lang="zh-CN" altLang="zh-CN" dirty="0">
                <a:solidFill>
                  <a:srgbClr val="FFFF00"/>
                </a:solidFill>
              </a:rPr>
              <a:t>的方法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72400" cy="914400"/>
          </a:xfrm>
        </p:spPr>
        <p:txBody>
          <a:bodyPr/>
          <a:lstStyle/>
          <a:p>
            <a:r>
              <a:rPr lang="en-US" altLang="zh-CN" sz="2800" dirty="0" err="1">
                <a:solidFill>
                  <a:srgbClr val="FFC000"/>
                </a:solidFill>
              </a:rPr>
              <a:t>AlertDialog.Builder</a:t>
            </a:r>
            <a:r>
              <a:rPr lang="zh-CN" altLang="zh-CN" sz="2800" dirty="0">
                <a:solidFill>
                  <a:srgbClr val="FFC000"/>
                </a:solidFill>
              </a:rPr>
              <a:t>类中最常用的方法：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850894"/>
              </p:ext>
            </p:extLst>
          </p:nvPr>
        </p:nvGraphicFramePr>
        <p:xfrm>
          <a:off x="685800" y="2132856"/>
          <a:ext cx="77724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611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         类型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     参数说明</a:t>
                      </a:r>
                    </a:p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       方法说明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setPositiveButton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CharSequence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text,DialogInterface.OnClickListener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listener)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字符序列类型的参数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，是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“YES”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按钮上要显示的文本内容。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为对话设置一个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“YES”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按钮，即确认性质的按钮。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setPositiveButton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textId,DialogInterface.OnClickListener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listener)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整型的参数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，是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“YES”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按钮上要显示的文本的资源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为对话设置一个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“YES”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按钮，即确认性质的按钮。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setMessage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CharSequence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message)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显示的主体信息的文本内容。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设置对话框主体信息的内容。</a:t>
                      </a:r>
                      <a:endParaRPr lang="zh-CN" altLang="en-US" dirty="0"/>
                    </a:p>
                  </a:txBody>
                  <a:tcPr/>
                </a:tc>
              </a:tr>
              <a:tr h="734888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setMessage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messageId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显示的主体信息文本的资源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设置对话框主体信息的内容。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1760" y="163809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6-3 </a:t>
            </a:r>
            <a:r>
              <a:rPr lang="en-US" altLang="zh-CN" dirty="0" err="1" smtClean="0">
                <a:solidFill>
                  <a:srgbClr val="FFFF00"/>
                </a:solidFill>
              </a:rPr>
              <a:t>AlertDialog.Builder</a:t>
            </a:r>
            <a:r>
              <a:rPr lang="zh-CN" altLang="zh-CN" dirty="0" smtClean="0">
                <a:solidFill>
                  <a:srgbClr val="FFFF00"/>
                </a:solidFill>
              </a:rPr>
              <a:t>常用</a:t>
            </a:r>
            <a:r>
              <a:rPr lang="zh-CN" altLang="zh-CN" dirty="0">
                <a:solidFill>
                  <a:srgbClr val="FFFF00"/>
                </a:solidFill>
              </a:rPr>
              <a:t>的方法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323528" y="620688"/>
            <a:ext cx="79178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50"/>
                </a:solidFill>
              </a:rPr>
              <a:t>【例 6.6</a:t>
            </a:r>
            <a:r>
              <a:rPr lang="en-US" altLang="zh-CN" sz="2400" dirty="0" smtClean="0">
                <a:solidFill>
                  <a:srgbClr val="00B050"/>
                </a:solidFill>
              </a:rPr>
              <a:t>】</a:t>
            </a:r>
            <a:r>
              <a:rPr lang="zh-CN" altLang="en-US" sz="2400" dirty="0">
                <a:solidFill>
                  <a:srgbClr val="00B050"/>
                </a:solidFill>
              </a:rPr>
              <a:t>假定有一个关于旅游景区的信息列表，每个景区名称的右边有一个“详情”按钮，点击“详情”按钮，则弹出一个介绍景区详细信息的提示对话框，请选择合适的控件和方法来实现该功能。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934" y="1844662"/>
            <a:ext cx="2591549" cy="4310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292080" y="6211983"/>
            <a:ext cx="1927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6-6 </a:t>
            </a:r>
            <a:r>
              <a:rPr lang="zh-CN" altLang="en-US" dirty="0" smtClean="0">
                <a:solidFill>
                  <a:srgbClr val="FFFF00"/>
                </a:solidFill>
              </a:rPr>
              <a:t>提示对话框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99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886700" cy="1325563"/>
          </a:xfrm>
        </p:spPr>
        <p:txBody>
          <a:bodyPr/>
          <a:lstStyle/>
          <a:p>
            <a:r>
              <a:rPr lang="en-US" altLang="zh-CN" sz="3200" dirty="0">
                <a:solidFill>
                  <a:srgbClr val="FFC000"/>
                </a:solidFill>
              </a:rPr>
              <a:t>Toast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764704"/>
            <a:ext cx="8291264" cy="52308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dirty="0">
                <a:solidFill>
                  <a:srgbClr val="92D050"/>
                </a:solidFill>
              </a:rPr>
              <a:t>Toast</a:t>
            </a:r>
            <a:r>
              <a:rPr lang="zh-CN" altLang="zh-CN" dirty="0">
                <a:solidFill>
                  <a:srgbClr val="92D050"/>
                </a:solidFill>
              </a:rPr>
              <a:t>与</a:t>
            </a:r>
            <a:r>
              <a:rPr lang="en-US" altLang="zh-CN" dirty="0" err="1" smtClean="0">
                <a:solidFill>
                  <a:srgbClr val="92D050"/>
                </a:solidFill>
              </a:rPr>
              <a:t>AlertDialog</a:t>
            </a:r>
            <a:r>
              <a:rPr lang="zh-CN" altLang="en-US" dirty="0" smtClean="0">
                <a:solidFill>
                  <a:srgbClr val="92D050"/>
                </a:solidFill>
              </a:rPr>
              <a:t>的差别：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 err="1">
                <a:solidFill>
                  <a:srgbClr val="00B050"/>
                </a:solidFill>
              </a:rPr>
              <a:t>AlertDialog</a:t>
            </a:r>
            <a:r>
              <a:rPr lang="zh-CN" altLang="zh-CN" dirty="0">
                <a:solidFill>
                  <a:srgbClr val="00B050"/>
                </a:solidFill>
              </a:rPr>
              <a:t>作为对话框是有焦点的，而且当对话框弹出之后，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则失去焦点。用户须与对话框对话完毕之后，对话框才消失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00B050"/>
                </a:solidFill>
              </a:rPr>
              <a:t>Toast</a:t>
            </a:r>
            <a:r>
              <a:rPr lang="zh-CN" altLang="zh-CN" dirty="0">
                <a:solidFill>
                  <a:srgbClr val="00B050"/>
                </a:solidFill>
              </a:rPr>
              <a:t>没有焦点，它也不会使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失去焦点。其次它提供的是一种快速的即时消息，也就是说这个消息所停留的时间不会很长，然后自行消失。另外它的消息提示内容往往很短。</a:t>
            </a:r>
          </a:p>
          <a:p>
            <a:pPr algn="just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792088"/>
          </a:xfrm>
        </p:spPr>
        <p:txBody>
          <a:bodyPr/>
          <a:lstStyle/>
          <a:p>
            <a:r>
              <a:rPr lang="zh-CN" altLang="zh-CN" sz="3200" dirty="0">
                <a:solidFill>
                  <a:srgbClr val="FFC000"/>
                </a:solidFill>
              </a:rPr>
              <a:t>常见的与</a:t>
            </a:r>
            <a:r>
              <a:rPr lang="en-US" altLang="zh-CN" sz="3200" dirty="0">
                <a:solidFill>
                  <a:srgbClr val="FFC000"/>
                </a:solidFill>
              </a:rPr>
              <a:t>Toast</a:t>
            </a:r>
            <a:r>
              <a:rPr lang="zh-CN" altLang="zh-CN" sz="3200" dirty="0">
                <a:solidFill>
                  <a:srgbClr val="FFC000"/>
                </a:solidFill>
              </a:rPr>
              <a:t>相关的方法</a:t>
            </a:r>
            <a:r>
              <a:rPr lang="zh-CN" altLang="zh-CN" sz="3200" dirty="0" smtClean="0">
                <a:solidFill>
                  <a:srgbClr val="FFC000"/>
                </a:solidFill>
              </a:rPr>
              <a:t>有</a:t>
            </a:r>
            <a:r>
              <a:rPr lang="zh-CN" altLang="en-US" sz="3200" dirty="0" smtClean="0">
                <a:solidFill>
                  <a:srgbClr val="FFC000"/>
                </a:solidFill>
              </a:rPr>
              <a:t>：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193458"/>
              </p:ext>
            </p:extLst>
          </p:nvPr>
        </p:nvGraphicFramePr>
        <p:xfrm>
          <a:off x="899592" y="1556792"/>
          <a:ext cx="77724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38100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类型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参数说明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79832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makeText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(Context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context,String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message,int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duration)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类型的参数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指的是当前的上下文，字符串类型的参数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message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指的是提示信息的内容。整型的参数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指的是的提示信息在屏幕中的持续时间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完成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Toast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对象的创建和初始化。</a:t>
                      </a:r>
                      <a:endParaRPr lang="zh-CN" altLang="en-US" dirty="0"/>
                    </a:p>
                  </a:txBody>
                  <a:tcPr/>
                </a:tc>
              </a:tr>
              <a:tr h="9398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makeText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(Context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context,int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resId,int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duration)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整型的参数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指的是提示信息文本对应的资源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值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完成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Toast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对象的创建和初始化</a:t>
                      </a:r>
                      <a:endParaRPr lang="zh-CN" altLang="en-US" dirty="0"/>
                    </a:p>
                  </a:txBody>
                  <a:tcPr/>
                </a:tc>
              </a:tr>
              <a:tr h="141478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setGravity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gravity,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xOffset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yOffset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整型参数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gravity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是设置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toast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在屏幕中显示的位置</a:t>
                      </a:r>
                      <a:r>
                        <a:rPr kumimoji="0" lang="zh-CN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整型参数</a:t>
                      </a:r>
                      <a:r>
                        <a:rPr kumimoji="0" lang="en-US" altLang="zh-CN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xOffset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是设置相对于第一个参数设置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toast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位置的横向</a:t>
                      </a:r>
                      <a:r>
                        <a:rPr kumimoji="0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zh-CN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轴的偏移量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设置提示信息的位置</a:t>
                      </a:r>
                      <a:endParaRPr lang="zh-CN" altLang="en-US" dirty="0"/>
                    </a:p>
                  </a:txBody>
                  <a:tcPr/>
                </a:tc>
              </a:tr>
              <a:tr h="6578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show()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将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Toast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对象的消息提示内容显示在屏幕上面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9912" y="112474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6-4</a:t>
            </a:r>
            <a:r>
              <a:rPr lang="en-US" altLang="zh-CN" dirty="0">
                <a:solidFill>
                  <a:srgbClr val="FFFF00"/>
                </a:solidFill>
              </a:rPr>
              <a:t> Toast</a:t>
            </a:r>
            <a:r>
              <a:rPr lang="zh-CN" altLang="zh-CN" dirty="0">
                <a:solidFill>
                  <a:srgbClr val="FFFF00"/>
                </a:solidFill>
              </a:rPr>
              <a:t>相关的方法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512064"/>
            <a:ext cx="7772400" cy="914400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zh-CN" altLang="en-US" dirty="0" smtClean="0"/>
              <a:t>   </a:t>
            </a: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620688"/>
            <a:ext cx="28803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632" y="764704"/>
            <a:ext cx="288032" cy="36004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1760" y="1772816"/>
            <a:ext cx="3888432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zh-CN" sz="24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2340158" y="2700097"/>
            <a:ext cx="3672408" cy="50405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000" dirty="0"/>
              <a:t> </a:t>
            </a:r>
            <a:r>
              <a:rPr lang="en-US" altLang="zh-CN" sz="2400" dirty="0" err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ActionBar</a:t>
            </a:r>
            <a:endParaRPr lang="zh-CN" altLang="en-US" sz="240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96040" y="3429000"/>
            <a:ext cx="3560644" cy="576064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zh-CN" sz="24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对话框</a:t>
            </a:r>
            <a:endParaRPr lang="zh-CN" altLang="en-US" sz="24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96040" y="4210895"/>
            <a:ext cx="3784578" cy="65486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17" y="1772816"/>
            <a:ext cx="733425" cy="657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42" y="2604171"/>
            <a:ext cx="714375" cy="676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54" y="3454576"/>
            <a:ext cx="666750" cy="6381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992" y="4266881"/>
            <a:ext cx="752475" cy="6381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605" y="433070"/>
            <a:ext cx="8311515" cy="1293495"/>
          </a:xfrm>
        </p:spPr>
        <p:txBody>
          <a:bodyPr/>
          <a:lstStyle/>
          <a:p>
            <a:r>
              <a:rPr altLang="zh-CN" sz="3200" dirty="0">
                <a:solidFill>
                  <a:srgbClr val="FFC000"/>
                </a:solidFill>
              </a:rPr>
              <a:t>Toast 对象</a:t>
            </a:r>
            <a:br>
              <a:rPr altLang="zh-CN" sz="3200" dirty="0">
                <a:solidFill>
                  <a:srgbClr val="FFC000"/>
                </a:solidFill>
              </a:rPr>
            </a:br>
            <a:r>
              <a:rPr lang="zh-CN" altLang="zh-CN" sz="24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【例 6.7】点击“刷新”按钮完成列表内容的刷新，并且使用 Toast 对象来显示“刷新成功”的提示信息。</a:t>
            </a:r>
            <a:r>
              <a:rPr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/>
            </a:r>
            <a:br>
              <a:rPr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</a:br>
            <a:endParaRPr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内容占位符 3"/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273040" y="3129915"/>
            <a:ext cx="2665095" cy="2963381"/>
          </a:xfrm>
          <a:prstGeom prst="rect">
            <a:avLst/>
          </a:prstGeom>
        </p:spPr>
      </p:pic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396240" y="1726565"/>
            <a:ext cx="8458835" cy="1403350"/>
          </a:xfrm>
        </p:spPr>
        <p:txBody>
          <a:bodyPr/>
          <a:lstStyle/>
          <a:p>
            <a:pPr marL="68580" indent="0" algn="just">
              <a:buNone/>
            </a:pPr>
            <a:r>
              <a:rPr lang="zh-CN" altLang="zh-CN" dirty="0">
                <a:solidFill>
                  <a:srgbClr val="FFC000"/>
                </a:solidFill>
                <a:sym typeface="+mn-ea"/>
              </a:rPr>
              <a:t>其他</a:t>
            </a:r>
            <a:r>
              <a:rPr lang="en-US" altLang="zh-CN" dirty="0">
                <a:solidFill>
                  <a:srgbClr val="FFC000"/>
                </a:solidFill>
                <a:sym typeface="+mn-ea"/>
              </a:rPr>
              <a:t>Dialog</a:t>
            </a:r>
            <a:endParaRPr lang="zh-CN" altLang="zh-CN" dirty="0">
              <a:solidFill>
                <a:srgbClr val="00B050"/>
              </a:solidFill>
              <a:sym typeface="+mn-ea"/>
            </a:endParaRPr>
          </a:p>
          <a:p>
            <a:pPr marL="68580" indent="0" algn="just">
              <a:buNone/>
            </a:pPr>
            <a:r>
              <a:rPr lang="zh-CN" altLang="zh-CN" sz="2400" dirty="0">
                <a:solidFill>
                  <a:srgbClr val="00B050"/>
                </a:solidFill>
              </a:rPr>
              <a:t>【例 6.8】日期及时间选择对话框可以为用户提供自由选择和设定时间的功能，它们都要用到</a:t>
            </a:r>
            <a:r>
              <a:rPr lang="en-US" altLang="zh-CN" sz="2400" dirty="0">
                <a:solidFill>
                  <a:srgbClr val="00B050"/>
                </a:solidFill>
              </a:rPr>
              <a:t>Calendar</a:t>
            </a:r>
            <a:r>
              <a:rPr lang="zh-CN" altLang="zh-CN" sz="2400" dirty="0">
                <a:solidFill>
                  <a:srgbClr val="00B050"/>
                </a:solidFill>
              </a:rPr>
              <a:t>类。</a:t>
            </a:r>
          </a:p>
          <a:p>
            <a:pPr marL="6858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12570" y="3129914"/>
            <a:ext cx="2722245" cy="2963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1720" y="616530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6-7  Toast</a:t>
            </a:r>
            <a:r>
              <a:rPr lang="zh-CN" altLang="en-US" dirty="0" smtClean="0">
                <a:solidFill>
                  <a:srgbClr val="FFFF00"/>
                </a:solidFill>
              </a:rPr>
              <a:t>消息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616530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6-8 </a:t>
            </a:r>
            <a:r>
              <a:rPr lang="zh-CN" altLang="zh-CN" dirty="0" smtClean="0">
                <a:solidFill>
                  <a:srgbClr val="FFFF00"/>
                </a:solidFill>
              </a:rPr>
              <a:t>日期</a:t>
            </a:r>
            <a:r>
              <a:rPr lang="zh-CN" altLang="zh-CN" dirty="0">
                <a:solidFill>
                  <a:srgbClr val="FFFF00"/>
                </a:solidFill>
              </a:rPr>
              <a:t>及时间选择对话框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ProgressDialog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892175"/>
            <a:ext cx="7886700" cy="15106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>
                <a:solidFill>
                  <a:srgbClr val="00B050"/>
                </a:solidFill>
              </a:rPr>
              <a:t>进度</a:t>
            </a:r>
            <a:r>
              <a:rPr lang="zh-CN" altLang="en-US" dirty="0" smtClean="0">
                <a:solidFill>
                  <a:srgbClr val="00B050"/>
                </a:solidFill>
              </a:rPr>
              <a:t>（</a:t>
            </a:r>
            <a:r>
              <a:rPr lang="en-US" altLang="zh-CN" dirty="0" err="1">
                <a:solidFill>
                  <a:srgbClr val="00B050"/>
                </a:solidFill>
              </a:rPr>
              <a:t>ProgressDialog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zh-CN" dirty="0" smtClean="0">
                <a:solidFill>
                  <a:srgbClr val="00B050"/>
                </a:solidFill>
              </a:rPr>
              <a:t>对话框</a:t>
            </a:r>
            <a:r>
              <a:rPr lang="zh-CN" altLang="zh-CN" dirty="0">
                <a:solidFill>
                  <a:srgbClr val="00B050"/>
                </a:solidFill>
              </a:rPr>
              <a:t>广泛运动到复杂计算、数据获取等耗时的复杂操作应用</a:t>
            </a:r>
            <a:r>
              <a:rPr lang="zh-CN" altLang="zh-CN" dirty="0" smtClean="0">
                <a:solidFill>
                  <a:srgbClr val="00B050"/>
                </a:solidFill>
              </a:rPr>
              <a:t>中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r>
              <a:rPr lang="zh-CN" altLang="zh-CN" dirty="0" smtClean="0">
                <a:solidFill>
                  <a:srgbClr val="00B050"/>
                </a:solidFill>
                <a:sym typeface="+mn-ea"/>
              </a:rPr>
              <a:t>【例 6.9】设计一个进度对话框来实现 1+2+3+…+100 这个计算过程。</a:t>
            </a:r>
            <a:endParaRPr lang="zh-CN" altLang="en-U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8590" y="2259330"/>
            <a:ext cx="3496310" cy="37619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427984" y="6073175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6-9 </a:t>
            </a:r>
            <a:r>
              <a:rPr lang="zh-CN" altLang="en-US" dirty="0" smtClean="0">
                <a:solidFill>
                  <a:srgbClr val="FFFF00"/>
                </a:solidFill>
              </a:rPr>
              <a:t>进度条对话框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四、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本章</a:t>
            </a:r>
            <a:r>
              <a:rPr lang="zh-CN" altLang="zh-CN" sz="3200" b="1" dirty="0">
                <a:solidFill>
                  <a:srgbClr val="FFC000"/>
                </a:solidFill>
              </a:rPr>
              <a:t>小结</a:t>
            </a:r>
            <a:r>
              <a:rPr lang="zh-CN" altLang="zh-CN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zh-CN" altLang="zh-CN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4464496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本章主要讲解了菜单的简介，菜单的各种类型与使用场景，接着介绍了</a:t>
            </a:r>
            <a:r>
              <a:rPr lang="en-US" altLang="zh-CN" dirty="0" err="1">
                <a:solidFill>
                  <a:srgbClr val="00B050"/>
                </a:solidFill>
              </a:rPr>
              <a:t>ActionBar</a:t>
            </a:r>
            <a:r>
              <a:rPr lang="zh-CN" altLang="zh-CN" dirty="0">
                <a:solidFill>
                  <a:srgbClr val="00B050"/>
                </a:solidFill>
              </a:rPr>
              <a:t>的基本属性与方法，最后讲解了对话框</a:t>
            </a:r>
            <a:r>
              <a:rPr lang="en-US" altLang="zh-CN" dirty="0">
                <a:solidFill>
                  <a:srgbClr val="00B050"/>
                </a:solidFill>
              </a:rPr>
              <a:t>Dialog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Toast</a:t>
            </a:r>
            <a:r>
              <a:rPr lang="zh-CN" altLang="zh-CN" dirty="0">
                <a:solidFill>
                  <a:srgbClr val="00B050"/>
                </a:solidFill>
              </a:rPr>
              <a:t>以及其它的</a:t>
            </a:r>
            <a:r>
              <a:rPr lang="en-US" altLang="zh-CN" dirty="0">
                <a:solidFill>
                  <a:srgbClr val="00B050"/>
                </a:solidFill>
              </a:rPr>
              <a:t>Dialog</a:t>
            </a:r>
            <a:r>
              <a:rPr lang="zh-CN" altLang="zh-CN" dirty="0">
                <a:solidFill>
                  <a:srgbClr val="00B050"/>
                </a:solidFill>
              </a:rPr>
              <a:t>控件，并相应给出了案例。</a:t>
            </a:r>
          </a:p>
          <a:p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628800"/>
            <a:ext cx="7344816" cy="4438728"/>
          </a:xfrm>
        </p:spPr>
        <p:txBody>
          <a:bodyPr>
            <a:prstTxWarp prst="textCanUp">
              <a:avLst/>
            </a:prstTxWarp>
          </a:bodyPr>
          <a:lstStyle/>
          <a:p>
            <a:pPr marL="68580" indent="0">
              <a:buNone/>
            </a:pPr>
            <a:r>
              <a:rPr lang="en-US" altLang="zh-CN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>
                    <a:alpha val="5700"/>
                  </a:srgb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Thank you</a:t>
            </a:r>
            <a:endParaRPr lang="zh-CN" altLang="en-US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>
                  <a:alpha val="5700"/>
                </a:srgb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一、菜单简介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380" y="1412776"/>
            <a:ext cx="8075240" cy="45720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程序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菜单为</a:t>
            </a:r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应用程序提供了十分人性化的人机交互功能界面</a:t>
            </a:r>
            <a:r>
              <a:rPr lang="zh-CN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92D050"/>
                </a:solidFill>
              </a:rPr>
              <a:t>      </a:t>
            </a:r>
            <a:r>
              <a:rPr lang="zh-CN" altLang="zh-CN" dirty="0" smtClean="0">
                <a:solidFill>
                  <a:srgbClr val="92D050"/>
                </a:solidFill>
              </a:rPr>
              <a:t>菜单</a:t>
            </a:r>
            <a:r>
              <a:rPr lang="zh-CN" altLang="zh-CN" dirty="0">
                <a:solidFill>
                  <a:srgbClr val="92D050"/>
                </a:solidFill>
              </a:rPr>
              <a:t>的三</a:t>
            </a:r>
            <a:r>
              <a:rPr lang="zh-CN" altLang="zh-CN" dirty="0" smtClean="0">
                <a:solidFill>
                  <a:srgbClr val="92D050"/>
                </a:solidFill>
              </a:rPr>
              <a:t>种</a:t>
            </a:r>
            <a:r>
              <a:rPr lang="zh-CN" altLang="en-US" dirty="0" smtClean="0">
                <a:solidFill>
                  <a:srgbClr val="92D050"/>
                </a:solidFill>
              </a:rPr>
              <a:t>基本</a:t>
            </a:r>
            <a:r>
              <a:rPr lang="zh-CN" altLang="zh-CN" dirty="0" smtClean="0">
                <a:solidFill>
                  <a:srgbClr val="92D050"/>
                </a:solidFill>
              </a:rPr>
              <a:t>类型</a:t>
            </a:r>
            <a:r>
              <a:rPr lang="zh-CN" altLang="en-US" dirty="0" smtClean="0">
                <a:solidFill>
                  <a:srgbClr val="92D050"/>
                </a:solidFill>
              </a:rPr>
              <a:t>：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 marL="582930" indent="720090">
              <a:buFont typeface="+mj-ea"/>
              <a:buAutoNum type="circleNumDbPlain"/>
            </a:pPr>
            <a:r>
              <a:rPr lang="zh-CN" altLang="zh-CN" dirty="0">
                <a:solidFill>
                  <a:srgbClr val="92D050"/>
                </a:solidFill>
              </a:rPr>
              <a:t>选项菜单（</a:t>
            </a:r>
            <a:r>
              <a:rPr lang="en-US" altLang="zh-CN" dirty="0" err="1">
                <a:solidFill>
                  <a:srgbClr val="92D050"/>
                </a:solidFill>
              </a:rPr>
              <a:t>OptionMenu</a:t>
            </a:r>
            <a:r>
              <a:rPr lang="zh-CN" altLang="zh-CN" dirty="0" smtClean="0">
                <a:solidFill>
                  <a:srgbClr val="92D050"/>
                </a:solidFill>
              </a:rPr>
              <a:t>）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 marL="582930" indent="720090">
              <a:buFont typeface="+mj-ea"/>
              <a:buAutoNum type="circleNumDbPlain"/>
            </a:pPr>
            <a:r>
              <a:rPr lang="zh-CN" altLang="zh-CN" dirty="0">
                <a:solidFill>
                  <a:srgbClr val="92D050"/>
                </a:solidFill>
              </a:rPr>
              <a:t>子菜单（</a:t>
            </a:r>
            <a:r>
              <a:rPr lang="en-US" altLang="zh-CN" dirty="0" err="1">
                <a:solidFill>
                  <a:srgbClr val="92D050"/>
                </a:solidFill>
              </a:rPr>
              <a:t>SubMenu</a:t>
            </a:r>
            <a:r>
              <a:rPr lang="zh-CN" altLang="zh-CN" dirty="0" smtClean="0">
                <a:solidFill>
                  <a:srgbClr val="92D050"/>
                </a:solidFill>
              </a:rPr>
              <a:t>）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 marL="582930" indent="720090">
              <a:buFont typeface="+mj-ea"/>
              <a:buAutoNum type="circleNumDbPlain"/>
            </a:pPr>
            <a:r>
              <a:rPr lang="zh-CN" altLang="zh-CN" dirty="0">
                <a:solidFill>
                  <a:srgbClr val="92D050"/>
                </a:solidFill>
              </a:rPr>
              <a:t>上下文菜单（</a:t>
            </a:r>
            <a:r>
              <a:rPr lang="en-US" altLang="zh-CN" dirty="0">
                <a:solidFill>
                  <a:srgbClr val="92D050"/>
                </a:solidFill>
              </a:rPr>
              <a:t>Context Menu</a:t>
            </a:r>
            <a:r>
              <a:rPr lang="zh-CN" altLang="zh-CN" dirty="0">
                <a:solidFill>
                  <a:srgbClr val="92D050"/>
                </a:solidFill>
              </a:rPr>
              <a:t>）。</a:t>
            </a:r>
          </a:p>
          <a:p>
            <a:pPr marL="68580" indent="0">
              <a:buNone/>
            </a:pPr>
            <a:endParaRPr lang="en-US" altLang="zh-CN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708" y="260648"/>
            <a:ext cx="7886700" cy="831626"/>
          </a:xfrm>
        </p:spPr>
        <p:txBody>
          <a:bodyPr/>
          <a:lstStyle/>
          <a:p>
            <a:r>
              <a:rPr lang="zh-CN" altLang="zh-CN" sz="3200" dirty="0">
                <a:solidFill>
                  <a:srgbClr val="FFC000"/>
                </a:solidFill>
              </a:rPr>
              <a:t>选项</a:t>
            </a:r>
            <a:r>
              <a:rPr lang="zh-CN" altLang="zh-CN" sz="3200" dirty="0" smtClean="0">
                <a:solidFill>
                  <a:srgbClr val="FFC000"/>
                </a:solidFill>
              </a:rPr>
              <a:t>菜单</a:t>
            </a:r>
            <a:r>
              <a:rPr lang="en-US" altLang="zh-CN" dirty="0" smtClean="0">
                <a:solidFill>
                  <a:schemeClr val="accent4"/>
                </a:solidFill>
              </a:rPr>
              <a:t/>
            </a:r>
            <a:br>
              <a:rPr lang="en-US" altLang="zh-CN" dirty="0" smtClean="0">
                <a:solidFill>
                  <a:schemeClr val="accent4"/>
                </a:solidFill>
              </a:rPr>
            </a:br>
            <a:r>
              <a: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82453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public </a:t>
            </a:r>
            <a:r>
              <a:rPr lang="en-US" altLang="zh-CN" sz="21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boolean</a:t>
            </a:r>
            <a:r>
              <a:rPr lang="en-US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1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onCreateOptionsMenu</a:t>
            </a:r>
            <a:r>
              <a:rPr lang="en-US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(Menu menu)</a:t>
            </a:r>
            <a:r>
              <a:rPr lang="zh-CN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：菜单在初始化的时候所使用的方法，首次显示时被调用。菜单项的添加操作均可在此方法里面实现。参数说明：</a:t>
            </a:r>
            <a:r>
              <a:rPr lang="en-US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</a:t>
            </a:r>
            <a:r>
              <a:rPr lang="zh-CN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是一个菜单（</a:t>
            </a:r>
            <a:r>
              <a:rPr lang="en-US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</a:t>
            </a:r>
            <a:r>
              <a:rPr lang="zh-CN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）对象，这个对象可以添加多个菜单项</a:t>
            </a:r>
            <a:r>
              <a:rPr lang="en-US" altLang="zh-CN" sz="21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MenuItem</a:t>
            </a:r>
            <a:r>
              <a:rPr lang="zh-CN" altLang="zh-CN" sz="2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1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public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boolean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onOptionItemSelected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MenuItem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item)</a:t>
            </a:r>
            <a:r>
              <a:rPr lang="zh-CN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：当菜单里面的某一项被选中时将调用此方法</a:t>
            </a:r>
            <a:r>
              <a:rPr lang="zh-CN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public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boolean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onPrepareOptionsMenu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(Menu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memu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：每次显示选项菜单都会调用此方法。在这个方法里面可以实现菜项项的修改，或者定义菜单的可用与否</a:t>
            </a:r>
            <a:r>
              <a:rPr lang="zh-CN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public void </a:t>
            </a:r>
            <a:r>
              <a:rPr lang="en-US" altLang="zh-CN"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onOptionsMenuClosed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(Menu menu)</a:t>
            </a:r>
            <a:r>
              <a:rPr lang="zh-CN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：当用户选择了某个菜单项，或者用户点击了返回键，或者菜单被关闭的时候，将调用此方法。</a:t>
            </a:r>
          </a:p>
          <a:p>
            <a:endParaRPr lang="zh-CN" altLang="en-US" sz="2000" dirty="0"/>
          </a:p>
          <a:p>
            <a:endParaRPr lang="zh-CN" altLang="zh-CN" sz="20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900" dirty="0" smtClean="0">
              <a:solidFill>
                <a:schemeClr val="tx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88524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zh-CN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选项菜单中常用的回调方法和说明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08624"/>
          </a:xfrm>
        </p:spPr>
        <p:txBody>
          <a:bodyPr/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。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0"/>
            <a:ext cx="8132440" cy="6858000"/>
          </a:xfrm>
        </p:spPr>
        <p:txBody>
          <a:bodyPr>
            <a:normAutofit/>
          </a:bodyPr>
          <a:lstStyle/>
          <a:p>
            <a:pPr lvl="0"/>
            <a:endParaRPr lang="en-US" altLang="zh-CN" dirty="0" smtClean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US" altLang="zh-CN" sz="18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18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选项</a:t>
            </a:r>
            <a:r>
              <a:rPr lang="zh-CN" altLang="zh-CN" sz="1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菜单常用的方法和说明</a:t>
            </a:r>
            <a:endParaRPr lang="en-US" altLang="zh-CN" sz="18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MenuItem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add(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groupid,int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itemId,int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order,CharSequence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title)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：向菜单里面添加一个菜单项，返回一个菜单项对象。</a:t>
            </a:r>
            <a:endParaRPr lang="en-US" altLang="zh-CN" sz="19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参数说明：</a:t>
            </a:r>
            <a:endParaRPr lang="en-US" altLang="zh-CN" sz="19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groupId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表示菜单项所在的组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9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itemId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表示菜单项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9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order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表示菜单项顺序</a:t>
            </a:r>
            <a:r>
              <a:rPr lang="zh-CN" altLang="en-US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9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title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表示菜单项的标题，其中菜单项的标题也可以使用文本资源符的方式来表示</a:t>
            </a:r>
            <a:r>
              <a:rPr lang="zh-CN" altLang="en-US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42" y="980728"/>
            <a:ext cx="3105150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886700" cy="1325563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sz="half" idx="1"/>
          </p:nvPr>
        </p:nvSpPr>
        <p:spPr>
          <a:xfrm>
            <a:off x="518795" y="962025"/>
            <a:ext cx="3886200" cy="4606290"/>
          </a:xfrm>
        </p:spPr>
        <p:txBody>
          <a:bodyPr>
            <a:normAutofit fontScale="97500"/>
          </a:bodyPr>
          <a:lstStyle/>
          <a:p>
            <a:pPr marL="0" indent="0" algn="just">
              <a:buNone/>
            </a:pPr>
            <a:r>
              <a:rPr lang="zh-CN" altLang="zh-CN" sz="2400" dirty="0" smtClean="0">
                <a:solidFill>
                  <a:srgbClr val="00B050"/>
                </a:solidFill>
              </a:rPr>
              <a:t>【例 6.1】</a:t>
            </a:r>
            <a:r>
              <a:rPr lang="zh-CN" altLang="zh-CN" sz="2400" dirty="0">
                <a:solidFill>
                  <a:srgbClr val="00B050"/>
                </a:solidFill>
              </a:rPr>
              <a:t>开发一款关于贺州景点导游的手机 App。假定这款软件在运行过程中，如果用户点击手机“菜单”键，则可以弹出“景区”“住宿”“美食”“交通”“设置”等菜单项供游客使用。当点击这些菜单项之后，文本控件显示用户选择的</a:t>
            </a:r>
            <a:r>
              <a:rPr lang="zh-CN" altLang="zh-CN" sz="2400" dirty="0" smtClean="0">
                <a:solidFill>
                  <a:srgbClr val="00B050"/>
                </a:solidFill>
              </a:rPr>
              <a:t>内容</a:t>
            </a:r>
            <a:r>
              <a:rPr lang="zh-CN" altLang="en-US" sz="2400" dirty="0" smtClean="0">
                <a:solidFill>
                  <a:srgbClr val="00B050"/>
                </a:solidFill>
              </a:rPr>
              <a:t>。</a:t>
            </a:r>
            <a:endParaRPr lang="zh-CN" altLang="zh-CN" sz="24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6950" y="5821733"/>
            <a:ext cx="189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6-1 </a:t>
            </a:r>
            <a:r>
              <a:rPr lang="zh-CN" altLang="en-US" dirty="0" smtClean="0">
                <a:solidFill>
                  <a:srgbClr val="FFFF00"/>
                </a:solidFill>
              </a:rPr>
              <a:t>选项菜单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2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886700" cy="1325563"/>
          </a:xfrm>
        </p:spPr>
        <p:txBody>
          <a:bodyPr/>
          <a:lstStyle/>
          <a:p>
            <a:r>
              <a:rPr lang="zh-CN" altLang="zh-CN" sz="3200" b="1" dirty="0">
                <a:solidFill>
                  <a:srgbClr val="FFC000"/>
                </a:solidFill>
              </a:rPr>
              <a:t>子菜单应用介绍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248" y="1124744"/>
            <a:ext cx="8003232" cy="45720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>
                <a:solidFill>
                  <a:srgbClr val="00B050"/>
                </a:solidFill>
              </a:rPr>
              <a:t>添加</a:t>
            </a:r>
            <a:r>
              <a:rPr lang="zh-CN" altLang="zh-CN" dirty="0">
                <a:solidFill>
                  <a:srgbClr val="00B050"/>
                </a:solidFill>
              </a:rPr>
              <a:t>一个子菜单和添加了一个菜单项的的方法差不多。添加子菜单的方法为：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00B050"/>
                </a:solidFill>
              </a:rPr>
              <a:t>SubMenu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addSubMenu</a:t>
            </a:r>
            <a:r>
              <a:rPr lang="en-US" altLang="zh-CN" dirty="0">
                <a:solidFill>
                  <a:srgbClr val="00B050"/>
                </a:solidFill>
              </a:rPr>
              <a:t>(</a:t>
            </a:r>
            <a:r>
              <a:rPr lang="en-US" altLang="zh-CN" dirty="0" err="1">
                <a:solidFill>
                  <a:srgbClr val="00B050"/>
                </a:solidFill>
              </a:rPr>
              <a:t>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groupId,int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itemId,int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order,int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titleRes</a:t>
            </a:r>
            <a:r>
              <a:rPr lang="en-US" altLang="zh-CN" dirty="0">
                <a:solidFill>
                  <a:srgbClr val="00B050"/>
                </a:solidFill>
              </a:rPr>
              <a:t>)</a:t>
            </a:r>
            <a:endParaRPr lang="zh-CN" altLang="zh-CN" dirty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err="1" smtClean="0">
                <a:solidFill>
                  <a:srgbClr val="00B050"/>
                </a:solidFill>
              </a:rPr>
              <a:t>SubMenu</a:t>
            </a:r>
            <a:r>
              <a:rPr lang="en-US" altLang="zh-CN" dirty="0" smtClean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addSubMenu</a:t>
            </a:r>
            <a:r>
              <a:rPr lang="en-US" altLang="zh-CN" dirty="0">
                <a:solidFill>
                  <a:srgbClr val="00B050"/>
                </a:solidFill>
              </a:rPr>
              <a:t>(</a:t>
            </a:r>
            <a:r>
              <a:rPr lang="en-US" altLang="zh-CN" dirty="0" err="1">
                <a:solidFill>
                  <a:srgbClr val="00B050"/>
                </a:solidFill>
              </a:rPr>
              <a:t>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groupId,int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itemId,int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order,ChardSequences</a:t>
            </a:r>
            <a:r>
              <a:rPr lang="en-US" altLang="zh-CN" dirty="0">
                <a:solidFill>
                  <a:srgbClr val="00B050"/>
                </a:solidFill>
              </a:rPr>
              <a:t> title)</a:t>
            </a:r>
            <a:endParaRPr lang="zh-CN" altLang="zh-CN" dirty="0">
              <a:solidFill>
                <a:srgbClr val="00B050"/>
              </a:solidFill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886700" cy="1325563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zh-CN" altLang="zh-CN" sz="3200" dirty="0">
                <a:solidFill>
                  <a:srgbClr val="FFC000"/>
                </a:solidFill>
              </a:rPr>
              <a:t>子菜单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8795" y="962025"/>
            <a:ext cx="3886200" cy="4606290"/>
          </a:xfrm>
        </p:spPr>
        <p:txBody>
          <a:bodyPr>
            <a:normAutofit fontScale="75000" lnSpcReduction="20000"/>
          </a:bodyPr>
          <a:lstStyle/>
          <a:p>
            <a:pPr marL="0" indent="0" algn="just">
              <a:buNone/>
            </a:pPr>
            <a:r>
              <a:rPr lang="zh-CN" altLang="zh-CN" sz="2400" dirty="0">
                <a:solidFill>
                  <a:srgbClr val="00B050"/>
                </a:solidFill>
              </a:rPr>
              <a:t>子菜单（</a:t>
            </a:r>
            <a:r>
              <a:rPr lang="en-US" altLang="zh-CN" sz="2400" dirty="0" err="1">
                <a:solidFill>
                  <a:srgbClr val="00B050"/>
                </a:solidFill>
              </a:rPr>
              <a:t>SubMenu</a:t>
            </a:r>
            <a:r>
              <a:rPr lang="zh-CN" altLang="zh-CN" sz="2400" dirty="0">
                <a:solidFill>
                  <a:srgbClr val="00B050"/>
                </a:solidFill>
              </a:rPr>
              <a:t>）是菜单类（</a:t>
            </a:r>
            <a:r>
              <a:rPr lang="en-US" altLang="zh-CN" sz="2400" dirty="0">
                <a:solidFill>
                  <a:srgbClr val="00B050"/>
                </a:solidFill>
              </a:rPr>
              <a:t>Menu</a:t>
            </a:r>
            <a:r>
              <a:rPr lang="zh-CN" altLang="zh-CN" sz="2400" dirty="0">
                <a:solidFill>
                  <a:srgbClr val="00B050"/>
                </a:solidFill>
              </a:rPr>
              <a:t>）的子类。所以子菜单（</a:t>
            </a:r>
            <a:r>
              <a:rPr lang="en-US" altLang="zh-CN" sz="2400" dirty="0" err="1">
                <a:solidFill>
                  <a:srgbClr val="00B050"/>
                </a:solidFill>
              </a:rPr>
              <a:t>SubMenu</a:t>
            </a:r>
            <a:r>
              <a:rPr lang="zh-CN" altLang="zh-CN" sz="2400" dirty="0">
                <a:solidFill>
                  <a:srgbClr val="00B050"/>
                </a:solidFill>
              </a:rPr>
              <a:t>）类继承了菜单（</a:t>
            </a:r>
            <a:r>
              <a:rPr lang="en-US" altLang="zh-CN" sz="2400" dirty="0">
                <a:solidFill>
                  <a:srgbClr val="00B050"/>
                </a:solidFill>
              </a:rPr>
              <a:t>Menu</a:t>
            </a:r>
            <a:r>
              <a:rPr lang="zh-CN" altLang="zh-CN" sz="2400" dirty="0">
                <a:solidFill>
                  <a:srgbClr val="00B050"/>
                </a:solidFill>
              </a:rPr>
              <a:t>）类里面的方法。</a:t>
            </a:r>
          </a:p>
          <a:p>
            <a:pPr marL="0" indent="0" algn="just">
              <a:buNone/>
            </a:pPr>
            <a:endParaRPr lang="zh-CN" altLang="zh-CN" sz="2400" dirty="0">
              <a:solidFill>
                <a:srgbClr val="00B050"/>
              </a:solidFill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zh-CN" sz="2400" dirty="0">
                <a:solidFill>
                  <a:srgbClr val="00B050"/>
                </a:solidFill>
              </a:rPr>
              <a:t>【例 6.</a:t>
            </a:r>
            <a:r>
              <a:rPr lang="en-US" altLang="zh-CN" sz="2400" dirty="0">
                <a:solidFill>
                  <a:srgbClr val="00B050"/>
                </a:solidFill>
              </a:rPr>
              <a:t>2</a:t>
            </a:r>
            <a:r>
              <a:rPr lang="zh-CN" altLang="zh-CN" sz="2400" dirty="0">
                <a:solidFill>
                  <a:srgbClr val="00B050"/>
                </a:solidFill>
              </a:rPr>
              <a:t>】</a:t>
            </a:r>
            <a:r>
              <a:rPr lang="zh-CN" altLang="en-US" sz="2400" dirty="0">
                <a:solidFill>
                  <a:srgbClr val="00B050"/>
                </a:solidFill>
              </a:rPr>
              <a:t>现在我们开发一款关于贺州景点导游的手机</a:t>
            </a:r>
            <a:r>
              <a:rPr lang="en-US" altLang="zh-CN" sz="2400" dirty="0">
                <a:solidFill>
                  <a:srgbClr val="00B050"/>
                </a:solidFill>
              </a:rPr>
              <a:t>App</a:t>
            </a:r>
            <a:r>
              <a:rPr lang="zh-CN" altLang="en-US" sz="2400" dirty="0">
                <a:solidFill>
                  <a:srgbClr val="00B050"/>
                </a:solidFill>
              </a:rPr>
              <a:t>。假定该项目在运行过程中，如果用户点击手机菜单键，则可以弹出“景区”“住宿”“美食”等子菜单，当点击子菜单之后就可以弹出子菜单下的菜单项，例如点击景区子菜单，则弹出“姑婆山”“十八水”和“黄瑶古镇”等菜单项供游客使用。当点击这些菜单项之后，文本控件显示用户选择的内容。</a:t>
            </a:r>
            <a:endParaRPr lang="zh-CN" altLang="zh-CN" sz="2400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06950" y="553085"/>
            <a:ext cx="3072130" cy="3672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26089" y="2373129"/>
            <a:ext cx="3024336" cy="36724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258137" y="613881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6-2 </a:t>
            </a:r>
            <a:r>
              <a:rPr lang="zh-CN" altLang="en-US" dirty="0" smtClean="0">
                <a:solidFill>
                  <a:srgbClr val="FFFF00"/>
                </a:solidFill>
              </a:rPr>
              <a:t>子菜单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" y="399415"/>
            <a:ext cx="7886700" cy="699135"/>
          </a:xfrm>
        </p:spPr>
        <p:txBody>
          <a:bodyPr/>
          <a:lstStyle/>
          <a:p>
            <a:r>
              <a:rPr lang="zh-CN" altLang="zh-CN" sz="3200" dirty="0">
                <a:solidFill>
                  <a:srgbClr val="FFC000"/>
                </a:solidFill>
              </a:rPr>
              <a:t>上下菜单主要内容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" y="1098550"/>
            <a:ext cx="4320540" cy="4845050"/>
          </a:xfrm>
        </p:spPr>
        <p:txBody>
          <a:bodyPr>
            <a:normAutofit fontScale="97500" lnSpcReduction="10000"/>
          </a:bodyPr>
          <a:lstStyle/>
          <a:p>
            <a:pPr marL="0" indent="0" algn="just">
              <a:buNone/>
            </a:pP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上下文菜单</a:t>
            </a:r>
            <a:r>
              <a:rPr lang="zh-CN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ContextMenu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）也是</a:t>
            </a:r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的一个子类。与选项菜单不同的是，上下文菜单不具有独立的操作功能，它的应用必须要依托与某一个视图（</a:t>
            </a:r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View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）控件。当用户点击这个视图控件的时候（一般是长按</a:t>
            </a:r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秒），才会弹出上下文菜单。</a:t>
            </a:r>
          </a:p>
          <a:p>
            <a:pPr marL="0" indent="0" algn="just">
              <a:buNone/>
            </a:pP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【例 6.3】假定我们开发一张有关图片浏览的应用程序。长按页面上的图片，程序弹出“收</a:t>
            </a:r>
            <a:r>
              <a:rPr lang="zh-CN" altLang="en-US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藏”和“分享”两个菜单项，分别点击这两个菜单项之后，系统会提示“收藏成功”或“分享成功”的信息。</a:t>
            </a:r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45122" y="1252627"/>
            <a:ext cx="3759144" cy="4351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724128" y="580526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6-3 </a:t>
            </a:r>
            <a:r>
              <a:rPr lang="zh-CN" altLang="en-US" dirty="0" smtClean="0">
                <a:solidFill>
                  <a:srgbClr val="FFFF00"/>
                </a:solidFill>
              </a:rPr>
              <a:t>上下文菜单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1779</Words>
  <Application>Microsoft Office PowerPoint</Application>
  <PresentationFormat>全屏显示(4:3)</PresentationFormat>
  <Paragraphs>146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   目录</vt:lpstr>
      <vt:lpstr>一、菜单简介</vt:lpstr>
      <vt:lpstr>选项菜单  </vt:lpstr>
      <vt:lpstr>。</vt:lpstr>
      <vt:lpstr>  </vt:lpstr>
      <vt:lpstr>子菜单应用介绍 </vt:lpstr>
      <vt:lpstr> 子菜单 </vt:lpstr>
      <vt:lpstr>上下菜单主要内容</vt:lpstr>
      <vt:lpstr>二、ActionBar </vt:lpstr>
      <vt:lpstr>ActionBar的创建与使用</vt:lpstr>
      <vt:lpstr>ActionBar的不同样式 </vt:lpstr>
      <vt:lpstr>ActionBar的不同样式</vt:lpstr>
      <vt:lpstr>三、对话框  </vt:lpstr>
      <vt:lpstr>AlertDialog.Builder类中最常用的方法： </vt:lpstr>
      <vt:lpstr>AlertDialog.Builder类中最常用的方法：</vt:lpstr>
      <vt:lpstr>PowerPoint 演示文稿</vt:lpstr>
      <vt:lpstr>Toast</vt:lpstr>
      <vt:lpstr>常见的与Toast相关的方法有：</vt:lpstr>
      <vt:lpstr>Toast 对象 【例 6.7】点击“刷新”按钮完成列表内容的刷新，并且使用 Toast 对象来显示“刷新成功”的提示信息。 </vt:lpstr>
      <vt:lpstr>ProgressDialog</vt:lpstr>
      <vt:lpstr>四、本章小结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70</cp:revision>
  <dcterms:created xsi:type="dcterms:W3CDTF">2017-05-20T09:03:00Z</dcterms:created>
  <dcterms:modified xsi:type="dcterms:W3CDTF">2018-01-03T09:02:28Z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