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05"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8" r:id="rId22"/>
    <p:sldId id="279" r:id="rId23"/>
    <p:sldId id="280" r:id="rId24"/>
    <p:sldId id="281" r:id="rId25"/>
    <p:sldId id="282" r:id="rId26"/>
    <p:sldId id="275" r:id="rId27"/>
    <p:sldId id="276" r:id="rId28"/>
    <p:sldId id="277"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7" r:id="rId43"/>
    <p:sldId id="298" r:id="rId44"/>
    <p:sldId id="299" r:id="rId45"/>
    <p:sldId id="300" r:id="rId46"/>
    <p:sldId id="301" r:id="rId47"/>
    <p:sldId id="302" r:id="rId48"/>
    <p:sldId id="296" r:id="rId49"/>
    <p:sldId id="303" r:id="rId50"/>
    <p:sldId id="304" r:id="rId51"/>
    <p:sldId id="307" r:id="rId5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45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
          <p:cNvGrpSpPr>
            <a:grpSpLocks/>
          </p:cNvGrpSpPr>
          <p:nvPr/>
        </p:nvGrpSpPr>
        <p:grpSpPr bwMode="auto">
          <a:xfrm>
            <a:off x="-3175" y="4953000"/>
            <a:ext cx="9147175" cy="1911350"/>
            <a:chOff x="-3765" y="4832896"/>
            <a:chExt cx="9147765" cy="2032192"/>
          </a:xfrm>
        </p:grpSpPr>
        <p:sp>
          <p:nvSpPr>
            <p:cNvPr id="6" name="任意多边形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8"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smtClean="0">
                <a:solidFill>
                  <a:srgbClr val="FFFFFF"/>
                </a:solidFill>
              </a:defRPr>
            </a:lvl1pPr>
            <a:extLst/>
          </a:lstStyle>
          <a:p>
            <a:pPr>
              <a:defRPr/>
            </a:pPr>
            <a:fld id="{19ABABF2-1DEC-4C4A-A7C1-B29F000D6B7E}" type="datetimeFigureOut">
              <a:rPr lang="zh-CN" altLang="en-US"/>
              <a:pPr>
                <a:defRPr/>
              </a:pPr>
              <a:t>2010-5-26</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smtClean="0">
                <a:solidFill>
                  <a:srgbClr val="FFFFFF"/>
                </a:solidFill>
              </a:defRPr>
            </a:lvl1pPr>
            <a:extLst/>
          </a:lstStyle>
          <a:p>
            <a:pPr>
              <a:defRPr/>
            </a:pPr>
            <a:fld id="{51E5A657-BA96-4F9B-8098-405BB6C2D48F}"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E6144D0A-CC16-4797-85C4-A90F22689441}" type="datetimeFigureOut">
              <a:rPr lang="zh-CN" altLang="en-US"/>
              <a:pPr>
                <a:defRPr/>
              </a:pPr>
              <a:t>2010-5-26</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D2D2B3C1-5B4A-4FB9-820F-D3F863025CF9}"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A6990D56-F6F0-411C-8E24-E5718C0CBDEF}" type="datetimeFigureOut">
              <a:rPr lang="zh-CN" altLang="en-US"/>
              <a:pPr>
                <a:defRPr/>
              </a:pPr>
              <a:t>2010-5-26</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DAA9F148-E98A-40B2-9F24-268521041E6B}"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58D80E35-B425-4D27-A710-C7314C451E41}" type="datetimeFigureOut">
              <a:rPr lang="zh-CN" altLang="en-US"/>
              <a:pPr>
                <a:defRPr/>
              </a:pPr>
              <a:t>2010-5-26</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A436891C-6284-4A70-9BA6-6E5CB696B29C}"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42E39419-556E-4018-8570-4112A7AD7E28}" type="datetimeFigureOut">
              <a:rPr lang="zh-CN" altLang="en-US"/>
              <a:pPr>
                <a:defRPr/>
              </a:pPr>
              <a:t>2010-5-26</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7CE179AE-876B-406B-AE1A-ED288A9FD1D1}"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76802DA3-34DA-4F96-BB23-8FDBB9239102}" type="datetimeFigureOut">
              <a:rPr lang="zh-CN" altLang="en-US"/>
              <a:pPr>
                <a:defRPr/>
              </a:pPr>
              <a:t>2010-5-26</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7BB8FD86-9E41-43FE-B978-4C6DB922DF62}"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F5A339DD-3A16-4C10-B8AE-B2D9EA609D74}" type="datetimeFigureOut">
              <a:rPr lang="zh-CN" altLang="en-US"/>
              <a:pPr>
                <a:defRPr/>
              </a:pPr>
              <a:t>2010-5-26</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6A7D30CD-2B58-4338-914E-ECD59A006C55}"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04BD5C48-BD32-484B-9DE1-3F56DFD7B175}" type="datetimeFigureOut">
              <a:rPr lang="zh-CN" altLang="en-US"/>
              <a:pPr>
                <a:defRPr/>
              </a:pPr>
              <a:t>2010-5-26</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A4ACD7DB-033C-4C63-A2D9-2E270B0BBEC4}"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207F28CB-0398-41F3-AAFF-DE2E96E22C6E}" type="datetimeFigureOut">
              <a:rPr lang="zh-CN" altLang="en-US"/>
              <a:pPr>
                <a:defRPr/>
              </a:pPr>
              <a:t>2010-5-26</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2FDF03E6-0E15-472C-A5BA-804A1B5D04DA}"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2C893F5B-2C86-427D-B6CA-611E54023099}" type="datetimeFigureOut">
              <a:rPr lang="zh-CN" altLang="en-US"/>
              <a:pPr>
                <a:defRPr/>
              </a:pPr>
              <a:t>2010-5-26</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2986EACF-0305-4AB6-9015-318D1B9DF9A6}"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7"/>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8"/>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直角三角形 9"/>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smtClean="0">
                <a:solidFill>
                  <a:schemeClr val="tx1"/>
                </a:solidFill>
              </a:defRPr>
            </a:lvl1pPr>
            <a:extLst/>
          </a:lstStyle>
          <a:p>
            <a:pPr>
              <a:defRPr/>
            </a:pPr>
            <a:fld id="{7903B384-245D-45AD-B9F6-34013889F0B5}" type="datetimeFigureOut">
              <a:rPr lang="zh-CN" altLang="en-US"/>
              <a:pPr>
                <a:defRPr/>
              </a:pPr>
              <a:t>2010-5-26</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smtClean="0">
                <a:solidFill>
                  <a:schemeClr val="tx1"/>
                </a:solidFill>
              </a:defRPr>
            </a:lvl1pPr>
            <a:extLst/>
          </a:lstStyle>
          <a:p>
            <a:pPr>
              <a:defRPr/>
            </a:pPr>
            <a:fld id="{E3776523-8A05-41FA-8716-25C224650E70}"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2" name="任意多边形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ea typeface="+mn-ea"/>
              </a:defRPr>
            </a:lvl1pPr>
            <a:extLst/>
          </a:lstStyle>
          <a:p>
            <a:pPr>
              <a:defRPr/>
            </a:pPr>
            <a:fld id="{96AD7DBE-B4B0-4D61-8388-063A651B0421}" type="datetimeFigureOut">
              <a:rPr lang="zh-CN" altLang="en-US"/>
              <a:pPr>
                <a:defRPr/>
              </a:pPr>
              <a:t>2010-5-26</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ea typeface="+mn-ea"/>
              </a:defRPr>
            </a:lvl1pPr>
            <a:extLst/>
          </a:lstStyle>
          <a:p>
            <a:pPr>
              <a:defRPr/>
            </a:pPr>
            <a:fld id="{7ACCDB40-99E9-4375-8053-0A221A908C53}"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4" r:id="rId4"/>
    <p:sldLayoutId id="2147483675" r:id="rId5"/>
    <p:sldLayoutId id="2147483676" r:id="rId6"/>
    <p:sldLayoutId id="2147483670" r:id="rId7"/>
    <p:sldLayoutId id="2147483677" r:id="rId8"/>
    <p:sldLayoutId id="2147483678" r:id="rId9"/>
    <p:sldLayoutId id="2147483669" r:id="rId10"/>
    <p:sldLayoutId id="2147483668" r:id="rId11"/>
  </p:sldLayoutIdLst>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ea typeface="黑体" pitchFamily="2" charset="-122"/>
        </a:defRPr>
      </a:lvl2pPr>
      <a:lvl3pPr algn="l" rtl="0" fontAlgn="base">
        <a:spcBef>
          <a:spcPct val="0"/>
        </a:spcBef>
        <a:spcAft>
          <a:spcPct val="0"/>
        </a:spcAft>
        <a:defRPr sz="4100" b="1">
          <a:solidFill>
            <a:schemeClr val="tx2"/>
          </a:solidFill>
          <a:latin typeface="Lucida Sans Unicode" pitchFamily="34" charset="0"/>
          <a:ea typeface="黑体" pitchFamily="2" charset="-122"/>
        </a:defRPr>
      </a:lvl3pPr>
      <a:lvl4pPr algn="l" rtl="0" fontAlgn="base">
        <a:spcBef>
          <a:spcPct val="0"/>
        </a:spcBef>
        <a:spcAft>
          <a:spcPct val="0"/>
        </a:spcAft>
        <a:defRPr sz="4100" b="1">
          <a:solidFill>
            <a:schemeClr val="tx2"/>
          </a:solidFill>
          <a:latin typeface="Lucida Sans Unicode" pitchFamily="34" charset="0"/>
          <a:ea typeface="黑体" pitchFamily="2" charset="-122"/>
        </a:defRPr>
      </a:lvl4pPr>
      <a:lvl5pPr algn="l" rtl="0" fontAlgn="base">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c114.net/keyword/%BD%BB%BB%BB%BB%FA" TargetMode="External"/><Relationship Id="rId2" Type="http://schemas.openxmlformats.org/officeDocument/2006/relationships/hyperlink" Target="http://www.c114.net/keyword/%CD%F8%C2%E7"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3800hk.com/"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www.3800hk.com/"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www.3800hk.co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www.3800hk.com/"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www.c114.net/keyword/%C2%B7%D3%C9%C6%F7" TargetMode="External"/><Relationship Id="rId2" Type="http://schemas.openxmlformats.org/officeDocument/2006/relationships/hyperlink" Target="http://www.c114.net/keyword/%CD%F8%B9%D8"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fontAlgn="auto">
              <a:spcAft>
                <a:spcPts val="0"/>
              </a:spcAft>
              <a:defRPr/>
            </a:pPr>
            <a:r>
              <a:rPr lang="zh-CN" altLang="en-US" dirty="0"/>
              <a:t>第</a:t>
            </a:r>
            <a:r>
              <a:rPr lang="en-US" dirty="0"/>
              <a:t>6</a:t>
            </a:r>
            <a:r>
              <a:rPr lang="zh-CN" altLang="en-US" dirty="0"/>
              <a:t>章</a:t>
            </a:r>
            <a:r>
              <a:rPr lang="en-US" dirty="0"/>
              <a:t> IP</a:t>
            </a:r>
            <a:r>
              <a:rPr lang="zh-CN" altLang="en-US" dirty="0"/>
              <a:t>安全与</a:t>
            </a:r>
            <a:r>
              <a:rPr lang="en-US" dirty="0"/>
              <a:t>VPN</a:t>
            </a:r>
            <a:r>
              <a:rPr lang="zh-CN" altLang="en-US" dirty="0"/>
              <a:t>技术</a:t>
            </a:r>
            <a:br>
              <a:rPr lang="zh-CN" altLang="en-US" dirty="0"/>
            </a:b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marL="365760" indent="-256032" fontAlgn="auto">
              <a:spcAft>
                <a:spcPts val="0"/>
              </a:spcAft>
              <a:buFont typeface="Wingdings 3"/>
              <a:buChar char=""/>
              <a:defRPr/>
            </a:pPr>
            <a:r>
              <a:rPr lang="zh-CN" altLang="en-US" dirty="0" smtClean="0"/>
              <a:t>（</a:t>
            </a:r>
            <a:r>
              <a:rPr lang="en-US" dirty="0" smtClean="0"/>
              <a:t>3</a:t>
            </a:r>
            <a:r>
              <a:rPr lang="zh-CN" altLang="en-US" dirty="0" smtClean="0"/>
              <a:t>）</a:t>
            </a:r>
            <a:r>
              <a:rPr lang="en-US" dirty="0" smtClean="0"/>
              <a:t>AH</a:t>
            </a:r>
            <a:r>
              <a:rPr lang="zh-CN" altLang="en-US" dirty="0" smtClean="0"/>
              <a:t>（</a:t>
            </a:r>
            <a:r>
              <a:rPr lang="en-US" dirty="0" smtClean="0"/>
              <a:t>Authentication Header</a:t>
            </a:r>
            <a:r>
              <a:rPr lang="zh-CN" altLang="en-US" dirty="0" smtClean="0"/>
              <a:t>，认证头）协议：设计</a:t>
            </a:r>
            <a:r>
              <a:rPr lang="en-US" dirty="0" smtClean="0"/>
              <a:t>AH</a:t>
            </a:r>
            <a:r>
              <a:rPr lang="zh-CN" altLang="en-US" dirty="0" smtClean="0"/>
              <a:t>认证协议的目的是用来增加</a:t>
            </a:r>
            <a:r>
              <a:rPr lang="en-US" dirty="0" smtClean="0"/>
              <a:t>IP</a:t>
            </a:r>
            <a:r>
              <a:rPr lang="zh-CN" altLang="en-US" dirty="0" smtClean="0"/>
              <a:t>数据报的安全性。</a:t>
            </a:r>
            <a:r>
              <a:rPr lang="en-US" dirty="0" smtClean="0"/>
              <a:t>AH</a:t>
            </a:r>
            <a:r>
              <a:rPr lang="zh-CN" altLang="en-US" dirty="0" smtClean="0"/>
              <a:t>协议提供无连接的完整性、数据源认证和抗重放保护服务，但是</a:t>
            </a:r>
            <a:r>
              <a:rPr lang="en-US" dirty="0" smtClean="0"/>
              <a:t>AH</a:t>
            </a:r>
            <a:r>
              <a:rPr lang="zh-CN" altLang="en-US" dirty="0" smtClean="0"/>
              <a:t>不提供任何保密性服务。</a:t>
            </a:r>
            <a:r>
              <a:rPr lang="en-US" dirty="0" smtClean="0"/>
              <a:t>IPSec</a:t>
            </a:r>
            <a:r>
              <a:rPr lang="zh-CN" altLang="en-US" dirty="0" smtClean="0"/>
              <a:t>验证报头</a:t>
            </a:r>
            <a:r>
              <a:rPr lang="en-US" dirty="0" smtClean="0"/>
              <a:t>AH</a:t>
            </a:r>
            <a:r>
              <a:rPr lang="zh-CN" altLang="en-US" dirty="0" smtClean="0"/>
              <a:t>是个用于提供</a:t>
            </a:r>
            <a:r>
              <a:rPr lang="en-US" dirty="0" smtClean="0"/>
              <a:t>IP</a:t>
            </a:r>
            <a:r>
              <a:rPr lang="zh-CN" altLang="en-US" dirty="0" smtClean="0"/>
              <a:t>数据报完整性、身份认证和可选的抗重传攻击的机制，但是不提供数据机密性保护。 验证报头的认证算法有两种： 一种是基于对称加密算法（如</a:t>
            </a:r>
            <a:r>
              <a:rPr lang="en-US" dirty="0" smtClean="0"/>
              <a:t>DES</a:t>
            </a:r>
            <a:r>
              <a:rPr lang="zh-CN" altLang="en-US" dirty="0" smtClean="0"/>
              <a:t>），另一种是基于单向哈希算法（如</a:t>
            </a:r>
            <a:r>
              <a:rPr lang="en-US" dirty="0" smtClean="0"/>
              <a:t>MD5</a:t>
            </a:r>
            <a:r>
              <a:rPr lang="zh-CN" altLang="en-US" dirty="0" smtClean="0"/>
              <a:t>或</a:t>
            </a:r>
            <a:r>
              <a:rPr lang="en-US" dirty="0" smtClean="0"/>
              <a:t>SHA-1</a:t>
            </a:r>
            <a:r>
              <a:rPr lang="zh-CN" altLang="en-US" dirty="0" smtClean="0"/>
              <a:t>）。 验证报头的工作方式有传输模式和隧道模式。传输模式只对上层协议数据（传输层数据）和</a:t>
            </a:r>
            <a:r>
              <a:rPr lang="en-US" dirty="0" smtClean="0"/>
              <a:t>IP</a:t>
            </a:r>
            <a:r>
              <a:rPr lang="zh-CN" altLang="en-US" dirty="0" smtClean="0"/>
              <a:t>头中的固定字段提供认证保护，把</a:t>
            </a:r>
            <a:r>
              <a:rPr lang="en-US" dirty="0" smtClean="0"/>
              <a:t>AH</a:t>
            </a:r>
            <a:r>
              <a:rPr lang="zh-CN" altLang="en-US" dirty="0" smtClean="0"/>
              <a:t>插在</a:t>
            </a:r>
            <a:r>
              <a:rPr lang="en-US" dirty="0" smtClean="0"/>
              <a:t>IP</a:t>
            </a:r>
            <a:r>
              <a:rPr lang="zh-CN" altLang="en-US" dirty="0" smtClean="0"/>
              <a:t>报头的后面，主要适合于主机实现。隧道模式把需要保护的</a:t>
            </a:r>
            <a:r>
              <a:rPr lang="en-US" dirty="0" smtClean="0"/>
              <a:t>IP</a:t>
            </a:r>
            <a:r>
              <a:rPr lang="zh-CN" altLang="en-US" dirty="0" smtClean="0"/>
              <a:t>包封装在新的</a:t>
            </a:r>
            <a:r>
              <a:rPr lang="en-US" dirty="0" smtClean="0"/>
              <a:t>IP</a:t>
            </a:r>
            <a:r>
              <a:rPr lang="zh-CN" altLang="en-US" dirty="0" smtClean="0"/>
              <a:t>包中，作为新报文的载荷， 然后把</a:t>
            </a:r>
            <a:r>
              <a:rPr lang="en-US" dirty="0" smtClean="0"/>
              <a:t>AH</a:t>
            </a:r>
            <a:r>
              <a:rPr lang="zh-CN" altLang="en-US" dirty="0" smtClean="0"/>
              <a:t>插在新的</a:t>
            </a:r>
            <a:r>
              <a:rPr lang="en-US" dirty="0" smtClean="0"/>
              <a:t>IP</a:t>
            </a:r>
            <a:r>
              <a:rPr lang="zh-CN" altLang="en-US" dirty="0" smtClean="0"/>
              <a:t>报头的后面。隧道模式对整个</a:t>
            </a:r>
            <a:r>
              <a:rPr lang="en-US" dirty="0" smtClean="0"/>
              <a:t>IP</a:t>
            </a:r>
            <a:r>
              <a:rPr lang="zh-CN" altLang="en-US" dirty="0" smtClean="0"/>
              <a:t>数据报提供认证保护。 </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b="0" dirty="0" smtClean="0"/>
              <a:t>IPSec</a:t>
            </a:r>
            <a:r>
              <a:rPr lang="zh-CN" altLang="en-US" b="0" dirty="0" smtClean="0"/>
              <a:t>安全协议</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1"/>
          <p:cNvSpPr>
            <a:spLocks noGrp="1"/>
          </p:cNvSpPr>
          <p:nvPr>
            <p:ph idx="1"/>
          </p:nvPr>
        </p:nvSpPr>
        <p:spPr/>
        <p:txBody>
          <a:bodyPr/>
          <a:lstStyle/>
          <a:p>
            <a:r>
              <a:rPr lang="zh-CN" altLang="en-US" smtClean="0"/>
              <a:t>（</a:t>
            </a:r>
            <a:r>
              <a:rPr lang="en-US" altLang="zh-CN" smtClean="0"/>
              <a:t>4</a:t>
            </a:r>
            <a:r>
              <a:rPr lang="zh-CN" altLang="en-US" smtClean="0"/>
              <a:t>）</a:t>
            </a:r>
            <a:r>
              <a:rPr lang="en-US" altLang="zh-CN" smtClean="0"/>
              <a:t>ESP</a:t>
            </a:r>
            <a:r>
              <a:rPr lang="zh-CN" altLang="en-US" smtClean="0"/>
              <a:t>（</a:t>
            </a:r>
            <a:r>
              <a:rPr lang="en-US" altLang="zh-CN" smtClean="0"/>
              <a:t>Encapsulate Security Payload</a:t>
            </a:r>
            <a:r>
              <a:rPr lang="zh-CN" altLang="en-US" smtClean="0"/>
              <a:t>，封装安全载荷）协议：封装安全载荷（</a:t>
            </a:r>
            <a:r>
              <a:rPr lang="en-US" altLang="zh-CN" smtClean="0"/>
              <a:t>ESP</a:t>
            </a:r>
            <a:r>
              <a:rPr lang="zh-CN" altLang="en-US" smtClean="0"/>
              <a:t>）用于提高</a:t>
            </a:r>
            <a:r>
              <a:rPr lang="en-US" altLang="zh-CN" smtClean="0"/>
              <a:t>Internet</a:t>
            </a:r>
            <a:r>
              <a:rPr lang="zh-CN" altLang="en-US" smtClean="0"/>
              <a:t>协议（</a:t>
            </a:r>
            <a:r>
              <a:rPr lang="en-US" altLang="zh-CN" smtClean="0"/>
              <a:t>IP</a:t>
            </a:r>
            <a:r>
              <a:rPr lang="zh-CN" altLang="en-US" smtClean="0"/>
              <a:t>）协议的安全性。它可为</a:t>
            </a:r>
            <a:r>
              <a:rPr lang="en-US" altLang="zh-CN" smtClean="0"/>
              <a:t>IP</a:t>
            </a:r>
            <a:r>
              <a:rPr lang="zh-CN" altLang="en-US" smtClean="0"/>
              <a:t>提供机密性、数据源验证、抗重放以及数据完整性等安全服务。</a:t>
            </a:r>
            <a:r>
              <a:rPr lang="en-US" altLang="zh-CN" smtClean="0"/>
              <a:t>ESP</a:t>
            </a:r>
            <a:r>
              <a:rPr lang="zh-CN" altLang="en-US" smtClean="0"/>
              <a:t>属于</a:t>
            </a:r>
            <a:r>
              <a:rPr lang="en-US" altLang="zh-CN" smtClean="0"/>
              <a:t>IPSec</a:t>
            </a:r>
            <a:r>
              <a:rPr lang="zh-CN" altLang="en-US" smtClean="0"/>
              <a:t>的机密性服务。其中，数据机密性是</a:t>
            </a:r>
            <a:r>
              <a:rPr lang="en-US" altLang="zh-CN" smtClean="0"/>
              <a:t>ESP</a:t>
            </a:r>
            <a:r>
              <a:rPr lang="zh-CN" altLang="en-US" smtClean="0"/>
              <a:t>的基本功能，而数据源身份认证、数据完整性检验以及抗重传保护都是可选的。</a:t>
            </a:r>
            <a:r>
              <a:rPr lang="en-US" altLang="zh-CN" smtClean="0"/>
              <a:t>ESP</a:t>
            </a:r>
            <a:r>
              <a:rPr lang="zh-CN" altLang="en-US" smtClean="0"/>
              <a:t>主要支持</a:t>
            </a:r>
            <a:r>
              <a:rPr lang="en-US" altLang="zh-CN" smtClean="0"/>
              <a:t>IP</a:t>
            </a:r>
            <a:r>
              <a:rPr lang="zh-CN" altLang="en-US" smtClean="0"/>
              <a:t>数据包的机密性，它将需要保护的用户数据进行加密后再重新封装到新的</a:t>
            </a:r>
            <a:r>
              <a:rPr lang="en-US" altLang="zh-CN" smtClean="0"/>
              <a:t>IP</a:t>
            </a:r>
            <a:r>
              <a:rPr lang="zh-CN" altLang="en-US" smtClean="0"/>
              <a:t>数据包中。</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b="0" dirty="0" smtClean="0"/>
              <a:t>IPSec</a:t>
            </a:r>
            <a:r>
              <a:rPr lang="zh-CN" altLang="en-US" b="0" dirty="0" smtClean="0"/>
              <a:t>安全协议</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zh-CN" altLang="en-US" dirty="0" smtClean="0"/>
              <a:t>（</a:t>
            </a:r>
            <a:r>
              <a:rPr lang="en-US" dirty="0" smtClean="0"/>
              <a:t>5</a:t>
            </a:r>
            <a:r>
              <a:rPr lang="zh-CN" altLang="en-US" dirty="0" smtClean="0"/>
              <a:t>）</a:t>
            </a:r>
            <a:r>
              <a:rPr lang="en-US" dirty="0" smtClean="0"/>
              <a:t>Internet </a:t>
            </a:r>
            <a:r>
              <a:rPr lang="zh-CN" altLang="en-US" dirty="0" smtClean="0"/>
              <a:t>密钥交换协议（</a:t>
            </a:r>
            <a:r>
              <a:rPr lang="en-US" dirty="0" smtClean="0"/>
              <a:t>IKE</a:t>
            </a:r>
            <a:r>
              <a:rPr lang="zh-CN" altLang="en-US" dirty="0" smtClean="0"/>
              <a:t>）：</a:t>
            </a:r>
            <a:r>
              <a:rPr lang="en-US" dirty="0" smtClean="0"/>
              <a:t>Internet</a:t>
            </a:r>
            <a:r>
              <a:rPr lang="zh-CN" altLang="en-US" dirty="0" smtClean="0"/>
              <a:t>密钥交换协议（</a:t>
            </a:r>
            <a:r>
              <a:rPr lang="en-US" dirty="0" smtClean="0"/>
              <a:t>IKE</a:t>
            </a:r>
            <a:r>
              <a:rPr lang="zh-CN" altLang="en-US" dirty="0" smtClean="0"/>
              <a:t>）是</a:t>
            </a:r>
            <a:r>
              <a:rPr lang="en-US" dirty="0" smtClean="0"/>
              <a:t>IPSec</a:t>
            </a:r>
            <a:r>
              <a:rPr lang="zh-CN" altLang="en-US" dirty="0" smtClean="0"/>
              <a:t>默认的安全密钥协商方法。</a:t>
            </a:r>
            <a:r>
              <a:rPr lang="en-US" dirty="0" smtClean="0"/>
              <a:t>IKE</a:t>
            </a:r>
            <a:r>
              <a:rPr lang="zh-CN" altLang="en-US" dirty="0" smtClean="0"/>
              <a:t>通过一系列报文交换为两个实体（如</a:t>
            </a:r>
            <a:r>
              <a:rPr lang="en-US" dirty="0" err="1" smtClean="0">
                <a:hlinkClick r:id="rId2"/>
              </a:rPr>
              <a:t>网络</a:t>
            </a:r>
            <a:r>
              <a:rPr lang="zh-CN" altLang="en-US" dirty="0" smtClean="0"/>
              <a:t>终端或网关）进行安全通信派生会话密钥。</a:t>
            </a:r>
            <a:r>
              <a:rPr lang="en-US" dirty="0" smtClean="0"/>
              <a:t>IKE</a:t>
            </a:r>
            <a:r>
              <a:rPr lang="zh-CN" altLang="en-US" dirty="0" smtClean="0"/>
              <a:t>建立在</a:t>
            </a:r>
            <a:r>
              <a:rPr lang="en-US" dirty="0" smtClean="0"/>
              <a:t>Internet</a:t>
            </a:r>
            <a:r>
              <a:rPr lang="zh-CN" altLang="en-US" dirty="0" smtClean="0"/>
              <a:t>安全关联和密钥管理协议（</a:t>
            </a:r>
            <a:r>
              <a:rPr lang="en-US" dirty="0" smtClean="0"/>
              <a:t>ISAKMP</a:t>
            </a:r>
            <a:r>
              <a:rPr lang="zh-CN" altLang="en-US" dirty="0" smtClean="0"/>
              <a:t>）定义的一个框架之上。</a:t>
            </a:r>
            <a:r>
              <a:rPr lang="en-US" dirty="0" smtClean="0"/>
              <a:t>IKE</a:t>
            </a:r>
            <a:r>
              <a:rPr lang="zh-CN" altLang="en-US" dirty="0" smtClean="0"/>
              <a:t>是</a:t>
            </a:r>
            <a:r>
              <a:rPr lang="en-US" dirty="0" smtClean="0"/>
              <a:t>IPSec</a:t>
            </a:r>
            <a:r>
              <a:rPr lang="zh-CN" altLang="en-US" dirty="0" smtClean="0"/>
              <a:t>目前正式确定的密钥交换协议，</a:t>
            </a:r>
            <a:r>
              <a:rPr lang="en-US" dirty="0" smtClean="0"/>
              <a:t>IKE</a:t>
            </a:r>
            <a:r>
              <a:rPr lang="zh-CN" altLang="en-US" dirty="0" smtClean="0"/>
              <a:t>为</a:t>
            </a:r>
            <a:r>
              <a:rPr lang="en-US" dirty="0" smtClean="0"/>
              <a:t>IPSec</a:t>
            </a:r>
            <a:r>
              <a:rPr lang="zh-CN" altLang="en-US" dirty="0" smtClean="0"/>
              <a:t>的</a:t>
            </a:r>
            <a:r>
              <a:rPr lang="en-US" dirty="0" smtClean="0"/>
              <a:t>AH</a:t>
            </a:r>
            <a:r>
              <a:rPr lang="zh-CN" altLang="en-US" dirty="0" smtClean="0"/>
              <a:t>和</a:t>
            </a:r>
            <a:r>
              <a:rPr lang="en-US" dirty="0" smtClean="0"/>
              <a:t>ESP</a:t>
            </a:r>
            <a:r>
              <a:rPr lang="zh-CN" altLang="en-US" dirty="0" smtClean="0"/>
              <a:t>协议提供密钥交换管理和</a:t>
            </a:r>
            <a:r>
              <a:rPr lang="en-US" dirty="0" smtClean="0"/>
              <a:t>SA</a:t>
            </a:r>
            <a:r>
              <a:rPr lang="zh-CN" altLang="en-US" dirty="0" smtClean="0"/>
              <a:t>管理，同时也为</a:t>
            </a:r>
            <a:r>
              <a:rPr lang="en-US" dirty="0" smtClean="0"/>
              <a:t>ISAKMP</a:t>
            </a:r>
            <a:r>
              <a:rPr lang="zh-CN" altLang="en-US" dirty="0" smtClean="0"/>
              <a:t>提供密钥管理和安全管理。</a:t>
            </a:r>
            <a:r>
              <a:rPr lang="en-US" dirty="0" smtClean="0"/>
              <a:t>IKE</a:t>
            </a:r>
            <a:r>
              <a:rPr lang="zh-CN" altLang="en-US" dirty="0" smtClean="0"/>
              <a:t>具有两种密钥管理协议（</a:t>
            </a:r>
            <a:r>
              <a:rPr lang="en-US" dirty="0" smtClean="0"/>
              <a:t>Oakley</a:t>
            </a:r>
            <a:r>
              <a:rPr lang="zh-CN" altLang="en-US" dirty="0" smtClean="0"/>
              <a:t>和</a:t>
            </a:r>
            <a:r>
              <a:rPr lang="en-US" dirty="0" smtClean="0"/>
              <a:t>SKEME</a:t>
            </a:r>
            <a:r>
              <a:rPr lang="zh-CN" altLang="en-US" dirty="0" smtClean="0"/>
              <a:t>安全密钥</a:t>
            </a:r>
            <a:r>
              <a:rPr lang="en-US" dirty="0" err="1" smtClean="0">
                <a:hlinkClick r:id="rId3"/>
              </a:rPr>
              <a:t>交换机</a:t>
            </a:r>
            <a:r>
              <a:rPr lang="zh-CN" altLang="en-US" dirty="0" smtClean="0"/>
              <a:t>制）的一部分功能，并综合了</a:t>
            </a:r>
            <a:r>
              <a:rPr lang="en-US" dirty="0" smtClean="0"/>
              <a:t>Oakley</a:t>
            </a:r>
            <a:r>
              <a:rPr lang="zh-CN" altLang="en-US" dirty="0" smtClean="0"/>
              <a:t>和</a:t>
            </a:r>
            <a:r>
              <a:rPr lang="en-US" dirty="0" smtClean="0"/>
              <a:t>SKEME</a:t>
            </a:r>
            <a:r>
              <a:rPr lang="zh-CN" altLang="en-US" dirty="0" smtClean="0"/>
              <a:t>的密钥交换方案，形成了自己独一无二的受鉴别保护的加密信息生成技术。</a:t>
            </a:r>
            <a:endParaRPr lang="zh-CN" altLang="en-US" dirty="0"/>
          </a:p>
        </p:txBody>
      </p:sp>
      <p:sp>
        <p:nvSpPr>
          <p:cNvPr id="3" name="标题 2"/>
          <p:cNvSpPr>
            <a:spLocks noGrp="1"/>
          </p:cNvSpPr>
          <p:nvPr>
            <p:ph type="title"/>
          </p:nvPr>
        </p:nvSpPr>
        <p:spPr/>
        <p:txBody>
          <a:bodyPr/>
          <a:lstStyle/>
          <a:p>
            <a:pPr fontAlgn="auto">
              <a:spcAft>
                <a:spcPts val="0"/>
              </a:spcAft>
              <a:defRPr/>
            </a:pPr>
            <a:r>
              <a:rPr lang="en-US" b="0" dirty="0" smtClean="0"/>
              <a:t>IPSec</a:t>
            </a:r>
            <a:r>
              <a:rPr lang="zh-CN" altLang="en-US" b="0" dirty="0" smtClean="0"/>
              <a:t>安全协议</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1"/>
          <p:cNvSpPr>
            <a:spLocks noGrp="1"/>
          </p:cNvSpPr>
          <p:nvPr>
            <p:ph idx="1"/>
          </p:nvPr>
        </p:nvSpPr>
        <p:spPr/>
        <p:txBody>
          <a:bodyPr/>
          <a:lstStyle/>
          <a:p>
            <a:r>
              <a:rPr lang="zh-CN" altLang="en-US" smtClean="0"/>
              <a:t> </a:t>
            </a:r>
            <a:r>
              <a:rPr lang="en-US" altLang="zh-CN" smtClean="0"/>
              <a:t>IPSec</a:t>
            </a:r>
            <a:r>
              <a:rPr lang="zh-CN" altLang="en-US" smtClean="0"/>
              <a:t>通过两种模式在应用上提供更多的弹性，即传送模式和隧道模式。两种模式都可用于保护通信。</a:t>
            </a:r>
          </a:p>
        </p:txBody>
      </p:sp>
      <p:sp>
        <p:nvSpPr>
          <p:cNvPr id="3" name="标题 2"/>
          <p:cNvSpPr>
            <a:spLocks noGrp="1"/>
          </p:cNvSpPr>
          <p:nvPr>
            <p:ph type="title"/>
          </p:nvPr>
        </p:nvSpPr>
        <p:spPr/>
        <p:txBody>
          <a:bodyPr>
            <a:normAutofit fontScale="90000"/>
          </a:bodyPr>
          <a:lstStyle/>
          <a:p>
            <a:pPr fontAlgn="auto">
              <a:spcAft>
                <a:spcPts val="0"/>
              </a:spcAft>
              <a:defRPr/>
            </a:pPr>
            <a:r>
              <a:rPr lang="en-US" b="0" dirty="0" smtClean="0"/>
              <a:t>IPSec </a:t>
            </a:r>
            <a:r>
              <a:rPr lang="zh-CN" altLang="en-US" b="0" dirty="0" smtClean="0"/>
              <a:t>的工作模式</a:t>
            </a:r>
            <a:r>
              <a:rPr lang="zh-CN" altLang="en-US" dirty="0" smtClean="0"/>
              <a:t/>
            </a:r>
            <a:br>
              <a:rPr lang="zh-CN" altLang="en-US" dirty="0" smtClean="0"/>
            </a:b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1"/>
          <p:cNvSpPr>
            <a:spLocks noGrp="1"/>
          </p:cNvSpPr>
          <p:nvPr>
            <p:ph idx="1"/>
          </p:nvPr>
        </p:nvSpPr>
        <p:spPr/>
        <p:txBody>
          <a:bodyPr/>
          <a:lstStyle/>
          <a:p>
            <a:r>
              <a:rPr lang="en-US" altLang="zh-CN" smtClean="0"/>
              <a:t>1</a:t>
            </a:r>
            <a:r>
              <a:rPr lang="zh-CN" altLang="en-US" smtClean="0"/>
              <a:t>．传输模式</a:t>
            </a:r>
          </a:p>
          <a:p>
            <a:r>
              <a:rPr lang="zh-CN" altLang="en-US" smtClean="0"/>
              <a:t>传输模式用于两台主机之间，保护传输层协议头，实现端到端的安全性。当数据包从传输层传送给网络层时，</a:t>
            </a:r>
            <a:r>
              <a:rPr lang="en-US" altLang="zh-CN" smtClean="0"/>
              <a:t>AH</a:t>
            </a:r>
            <a:r>
              <a:rPr lang="zh-CN" altLang="en-US" smtClean="0"/>
              <a:t>协议和</a:t>
            </a:r>
            <a:r>
              <a:rPr lang="en-US" altLang="zh-CN" smtClean="0"/>
              <a:t>ESP</a:t>
            </a:r>
            <a:r>
              <a:rPr lang="zh-CN" altLang="en-US" smtClean="0"/>
              <a:t>协议会进行拦截，在</a:t>
            </a:r>
            <a:r>
              <a:rPr lang="en-US" altLang="zh-CN" smtClean="0"/>
              <a:t>IP</a:t>
            </a:r>
            <a:r>
              <a:rPr lang="zh-CN" altLang="en-US" smtClean="0"/>
              <a:t>头与上层协议之间需插入一个</a:t>
            </a:r>
            <a:r>
              <a:rPr lang="en-US" altLang="zh-CN" smtClean="0"/>
              <a:t>IPSec</a:t>
            </a:r>
            <a:r>
              <a:rPr lang="zh-CN" altLang="en-US" smtClean="0"/>
              <a:t>头。当同时应用</a:t>
            </a:r>
            <a:r>
              <a:rPr lang="en-US" altLang="zh-CN" smtClean="0"/>
              <a:t>AH</a:t>
            </a:r>
            <a:r>
              <a:rPr lang="zh-CN" altLang="en-US" smtClean="0"/>
              <a:t>协议和</a:t>
            </a:r>
            <a:r>
              <a:rPr lang="en-US" altLang="zh-CN" smtClean="0"/>
              <a:t>ESP</a:t>
            </a:r>
            <a:r>
              <a:rPr lang="zh-CN" altLang="en-US" smtClean="0"/>
              <a:t>协议到传输模式时，应该先应用</a:t>
            </a:r>
            <a:r>
              <a:rPr lang="en-US" altLang="zh-CN" smtClean="0"/>
              <a:t>ESP</a:t>
            </a:r>
            <a:r>
              <a:rPr lang="zh-CN" altLang="en-US" smtClean="0"/>
              <a:t>协议，再应用</a:t>
            </a:r>
            <a:r>
              <a:rPr lang="en-US" altLang="zh-CN" smtClean="0"/>
              <a:t>AH</a:t>
            </a:r>
            <a:r>
              <a:rPr lang="zh-CN" altLang="en-US" smtClean="0"/>
              <a:t>协议。通常当</a:t>
            </a:r>
            <a:r>
              <a:rPr lang="en-US" altLang="zh-CN" smtClean="0"/>
              <a:t>ESP</a:t>
            </a:r>
            <a:r>
              <a:rPr lang="zh-CN" altLang="en-US" smtClean="0"/>
              <a:t>在一台主机（客户机或服务器）上实现时使用，传输模式使用原始明文</a:t>
            </a:r>
            <a:r>
              <a:rPr lang="en-US" altLang="zh-CN" smtClean="0"/>
              <a:t>IP</a:t>
            </a:r>
            <a:r>
              <a:rPr lang="zh-CN" altLang="en-US" smtClean="0"/>
              <a:t>头，并且只加密数据，包括它的</a:t>
            </a:r>
            <a:r>
              <a:rPr lang="en-US" altLang="zh-CN" smtClean="0"/>
              <a:t>TCP</a:t>
            </a:r>
            <a:r>
              <a:rPr lang="zh-CN" altLang="en-US" smtClean="0"/>
              <a:t>和</a:t>
            </a:r>
            <a:r>
              <a:rPr lang="en-US" altLang="zh-CN" smtClean="0"/>
              <a:t>UDP</a:t>
            </a:r>
            <a:r>
              <a:rPr lang="zh-CN" altLang="en-US" smtClean="0"/>
              <a:t>头。</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传输模式</a:t>
            </a:r>
            <a:br>
              <a:rPr lang="zh-CN" altLang="en-US" dirty="0" smtClean="0"/>
            </a:b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1"/>
          <p:cNvSpPr>
            <a:spLocks noGrp="1"/>
          </p:cNvSpPr>
          <p:nvPr>
            <p:ph idx="1"/>
          </p:nvPr>
        </p:nvSpPr>
        <p:spPr/>
        <p:txBody>
          <a:bodyPr/>
          <a:lstStyle/>
          <a:p>
            <a:r>
              <a:rPr lang="en-US" altLang="zh-CN" smtClean="0"/>
              <a:t>2</a:t>
            </a:r>
            <a:r>
              <a:rPr lang="zh-CN" altLang="en-US" smtClean="0"/>
              <a:t>．隧道模式</a:t>
            </a:r>
          </a:p>
          <a:p>
            <a:r>
              <a:rPr lang="zh-CN" altLang="en-US" smtClean="0"/>
              <a:t>另一种方式为隧道模式，隧道模式用于主机与路由器或两部路由器之间，保护整个</a:t>
            </a:r>
            <a:r>
              <a:rPr lang="en-US" altLang="zh-CN" smtClean="0"/>
              <a:t>IP</a:t>
            </a:r>
            <a:r>
              <a:rPr lang="zh-CN" altLang="en-US" smtClean="0"/>
              <a:t>数据包。将整个</a:t>
            </a:r>
            <a:r>
              <a:rPr lang="en-US" altLang="zh-CN" smtClean="0"/>
              <a:t>IP</a:t>
            </a:r>
            <a:r>
              <a:rPr lang="zh-CN" altLang="en-US" smtClean="0"/>
              <a:t>数据包进行封装</a:t>
            </a:r>
            <a:r>
              <a:rPr lang="en-US" altLang="zh-CN" smtClean="0"/>
              <a:t>(</a:t>
            </a:r>
            <a:r>
              <a:rPr lang="zh-CN" altLang="en-US" smtClean="0"/>
              <a:t>称为内部</a:t>
            </a:r>
            <a:r>
              <a:rPr lang="en-US" altLang="zh-CN" smtClean="0"/>
              <a:t>IP</a:t>
            </a:r>
            <a:r>
              <a:rPr lang="zh-CN" altLang="en-US" smtClean="0"/>
              <a:t>头</a:t>
            </a:r>
            <a:r>
              <a:rPr lang="en-US" altLang="zh-CN" smtClean="0"/>
              <a:t>)</a:t>
            </a:r>
            <a:r>
              <a:rPr lang="zh-CN" altLang="en-US" smtClean="0"/>
              <a:t>，然后增加一个</a:t>
            </a:r>
            <a:r>
              <a:rPr lang="en-US" altLang="zh-CN" smtClean="0"/>
              <a:t>IP</a:t>
            </a:r>
            <a:r>
              <a:rPr lang="zh-CN" altLang="en-US" smtClean="0"/>
              <a:t>头</a:t>
            </a:r>
            <a:r>
              <a:rPr lang="en-US" altLang="zh-CN" smtClean="0"/>
              <a:t>(</a:t>
            </a:r>
            <a:r>
              <a:rPr lang="zh-CN" altLang="en-US" smtClean="0"/>
              <a:t>称为外部</a:t>
            </a:r>
            <a:r>
              <a:rPr lang="en-US" altLang="zh-CN" smtClean="0"/>
              <a:t>IP</a:t>
            </a:r>
            <a:r>
              <a:rPr lang="zh-CN" altLang="en-US" smtClean="0"/>
              <a:t>头</a:t>
            </a:r>
            <a:r>
              <a:rPr lang="en-US" altLang="zh-CN" smtClean="0"/>
              <a:t>)</a:t>
            </a:r>
            <a:r>
              <a:rPr lang="zh-CN" altLang="en-US" smtClean="0"/>
              <a:t>，并在外部与内部</a:t>
            </a:r>
            <a:r>
              <a:rPr lang="en-US" altLang="zh-CN" smtClean="0"/>
              <a:t>IP</a:t>
            </a:r>
            <a:r>
              <a:rPr lang="zh-CN" altLang="en-US" smtClean="0"/>
              <a:t>头之间插入一个</a:t>
            </a:r>
            <a:r>
              <a:rPr lang="en-US" altLang="zh-CN" smtClean="0"/>
              <a:t>IPSec</a:t>
            </a:r>
            <a:r>
              <a:rPr lang="zh-CN" altLang="en-US" smtClean="0"/>
              <a:t>头。隧道模式处理整个</a:t>
            </a:r>
            <a:r>
              <a:rPr lang="en-US" altLang="zh-CN" smtClean="0"/>
              <a:t>IP</a:t>
            </a:r>
            <a:r>
              <a:rPr lang="zh-CN" altLang="en-US" smtClean="0"/>
              <a:t>数据包：包括全部</a:t>
            </a:r>
            <a:r>
              <a:rPr lang="en-US" altLang="zh-CN" smtClean="0"/>
              <a:t>TCP/IP</a:t>
            </a:r>
            <a:r>
              <a:rPr lang="zh-CN" altLang="en-US" smtClean="0"/>
              <a:t>或</a:t>
            </a:r>
            <a:r>
              <a:rPr lang="en-US" altLang="zh-CN" smtClean="0"/>
              <a:t>UDP/IP</a:t>
            </a:r>
            <a:r>
              <a:rPr lang="zh-CN" altLang="en-US" smtClean="0"/>
              <a:t>头和数据，它用自己的地址做为源地址加入到新的</a:t>
            </a:r>
            <a:r>
              <a:rPr lang="en-US" altLang="zh-CN" smtClean="0"/>
              <a:t>IP</a:t>
            </a:r>
            <a:r>
              <a:rPr lang="zh-CN" altLang="en-US" smtClean="0"/>
              <a:t>头。当隧道模式用在用户终端设置时，它可以提供更多的便利来隐藏内部服务器主机和客户机的地址。</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隧道模式</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1"/>
          <p:cNvSpPr>
            <a:spLocks noGrp="1"/>
          </p:cNvSpPr>
          <p:nvPr>
            <p:ph idx="1"/>
          </p:nvPr>
        </p:nvSpPr>
        <p:spPr/>
        <p:txBody>
          <a:bodyPr/>
          <a:lstStyle/>
          <a:p>
            <a:r>
              <a:rPr lang="en-US" altLang="zh-CN" smtClean="0"/>
              <a:t>AH</a:t>
            </a:r>
            <a:r>
              <a:rPr lang="zh-CN" altLang="en-US" smtClean="0"/>
              <a:t>协议为</a:t>
            </a:r>
            <a:r>
              <a:rPr lang="en-US" altLang="zh-CN" smtClean="0"/>
              <a:t>IP</a:t>
            </a:r>
            <a:r>
              <a:rPr lang="zh-CN" altLang="en-US" smtClean="0"/>
              <a:t>通信提供数据源认证、数据完整性和反重播保证，它能保护通信免受篡改，但不能防止窃听，适合用于传输非机密数据。</a:t>
            </a:r>
            <a:r>
              <a:rPr lang="en-US" altLang="zh-CN" smtClean="0"/>
              <a:t>AH</a:t>
            </a:r>
            <a:r>
              <a:rPr lang="zh-CN" altLang="en-US" smtClean="0"/>
              <a:t>不对受保护的</a:t>
            </a:r>
            <a:r>
              <a:rPr lang="en-US" altLang="zh-CN" smtClean="0"/>
              <a:t>IP</a:t>
            </a:r>
            <a:r>
              <a:rPr lang="zh-CN" altLang="en-US" smtClean="0"/>
              <a:t>数据报的任何部分进行加密，除此之外，</a:t>
            </a:r>
            <a:r>
              <a:rPr lang="en-US" altLang="zh-CN" smtClean="0"/>
              <a:t>AH</a:t>
            </a:r>
            <a:r>
              <a:rPr lang="zh-CN" altLang="en-US" smtClean="0"/>
              <a:t>协议具有</a:t>
            </a:r>
            <a:r>
              <a:rPr lang="en-US" altLang="zh-CN" smtClean="0"/>
              <a:t>ESP</a:t>
            </a:r>
            <a:r>
              <a:rPr lang="zh-CN" altLang="en-US" smtClean="0"/>
              <a:t>协议的所有其他功能。</a:t>
            </a:r>
            <a:r>
              <a:rPr lang="en-US" altLang="zh-CN" smtClean="0"/>
              <a:t>AH</a:t>
            </a:r>
            <a:r>
              <a:rPr lang="zh-CN" altLang="en-US" smtClean="0"/>
              <a:t>协议的协议分配数为</a:t>
            </a:r>
            <a:r>
              <a:rPr lang="en-US" altLang="zh-CN" smtClean="0"/>
              <a:t>51</a:t>
            </a:r>
            <a:r>
              <a:rPr lang="zh-CN" altLang="en-US" smtClean="0"/>
              <a:t>，它和</a:t>
            </a:r>
            <a:r>
              <a:rPr lang="en-US" altLang="zh-CN" smtClean="0"/>
              <a:t>ESP</a:t>
            </a:r>
            <a:r>
              <a:rPr lang="zh-CN" altLang="en-US" smtClean="0"/>
              <a:t>同时保护数据，在顺序上，</a:t>
            </a:r>
            <a:r>
              <a:rPr lang="en-US" altLang="zh-CN" smtClean="0"/>
              <a:t>AH</a:t>
            </a:r>
            <a:r>
              <a:rPr lang="zh-CN" altLang="en-US" smtClean="0"/>
              <a:t>协议在</a:t>
            </a:r>
            <a:r>
              <a:rPr lang="en-US" altLang="zh-CN" smtClean="0"/>
              <a:t>ESP</a:t>
            </a:r>
            <a:r>
              <a:rPr lang="zh-CN" altLang="en-US" smtClean="0"/>
              <a:t>之后。</a:t>
            </a:r>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验证头</a:t>
            </a:r>
            <a:r>
              <a:rPr lang="en-US" b="0" dirty="0" smtClean="0"/>
              <a:t>AH</a:t>
            </a:r>
            <a:r>
              <a:rPr lang="zh-CN" altLang="en-US" dirty="0" smtClean="0"/>
              <a:t/>
            </a:r>
            <a:br>
              <a:rPr lang="zh-CN" altLang="en-US" dirty="0" smtClean="0"/>
            </a:b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marL="365760" indent="-256032" fontAlgn="auto">
              <a:spcAft>
                <a:spcPts val="0"/>
              </a:spcAft>
              <a:buFont typeface="Wingdings 3"/>
              <a:buChar char=""/>
              <a:defRPr/>
            </a:pPr>
            <a:r>
              <a:rPr lang="zh-CN" altLang="en-US" dirty="0" smtClean="0"/>
              <a:t>鉴别首部是由下面的字段组成的：</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）下一个首部</a:t>
            </a:r>
            <a:r>
              <a:rPr lang="en-US" dirty="0" smtClean="0"/>
              <a:t>(8</a:t>
            </a:r>
            <a:r>
              <a:rPr lang="zh-CN" altLang="en-US" dirty="0" smtClean="0"/>
              <a:t>比特</a:t>
            </a:r>
            <a:r>
              <a:rPr lang="en-US" dirty="0" smtClean="0"/>
              <a:t>)</a:t>
            </a:r>
            <a:r>
              <a:rPr lang="zh-CN" altLang="en-US" dirty="0" smtClean="0"/>
              <a:t>：标识了紧跟着这个首部的下</a:t>
            </a:r>
            <a:r>
              <a:rPr lang="en-US" altLang="zh-CN" dirty="0" smtClean="0"/>
              <a:t>—</a:t>
            </a:r>
            <a:r>
              <a:rPr lang="zh-CN" altLang="en-US" dirty="0" smtClean="0"/>
              <a:t>个首部的类型。</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）裁荷长度</a:t>
            </a:r>
            <a:r>
              <a:rPr lang="en-US" dirty="0" smtClean="0"/>
              <a:t>(8</a:t>
            </a:r>
            <a:r>
              <a:rPr lang="zh-CN" altLang="en-US" dirty="0" smtClean="0"/>
              <a:t>比特</a:t>
            </a:r>
            <a:r>
              <a:rPr lang="en-US" dirty="0" smtClean="0"/>
              <a:t>)</a:t>
            </a:r>
            <a:r>
              <a:rPr lang="zh-CN" altLang="en-US" dirty="0" smtClean="0"/>
              <a:t>：整个</a:t>
            </a:r>
            <a:r>
              <a:rPr lang="en-US" dirty="0" smtClean="0"/>
              <a:t>AH</a:t>
            </a:r>
            <a:r>
              <a:rPr lang="zh-CN" altLang="en-US" dirty="0" smtClean="0"/>
              <a:t>的长度减</a:t>
            </a:r>
            <a:r>
              <a:rPr lang="en-US" dirty="0" smtClean="0"/>
              <a:t>2</a:t>
            </a:r>
            <a:r>
              <a:rPr lang="zh-CN" altLang="en-US" dirty="0" smtClean="0"/>
              <a:t>，长度以</a:t>
            </a:r>
            <a:r>
              <a:rPr lang="en-US" dirty="0" smtClean="0"/>
              <a:t>32</a:t>
            </a:r>
            <a:r>
              <a:rPr lang="zh-CN" altLang="en-US" dirty="0" smtClean="0"/>
              <a:t>位为单位。</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）保留</a:t>
            </a:r>
            <a:r>
              <a:rPr lang="en-US" dirty="0" smtClean="0"/>
              <a:t>(16</a:t>
            </a:r>
            <a:r>
              <a:rPr lang="zh-CN" altLang="en-US" dirty="0" smtClean="0"/>
              <a:t>比特</a:t>
            </a:r>
            <a:r>
              <a:rPr lang="en-US" dirty="0" smtClean="0"/>
              <a:t>)</a:t>
            </a:r>
            <a:r>
              <a:rPr lang="zh-CN" altLang="en-US" dirty="0" smtClean="0"/>
              <a:t>；为了将来使用。</a:t>
            </a:r>
          </a:p>
          <a:p>
            <a:pPr marL="365760" indent="-256032" fontAlgn="auto">
              <a:spcAft>
                <a:spcPts val="0"/>
              </a:spcAft>
              <a:buFont typeface="Wingdings 3"/>
              <a:buChar char=""/>
              <a:defRPr/>
            </a:pPr>
            <a:r>
              <a:rPr lang="zh-CN" altLang="en-US" dirty="0" smtClean="0"/>
              <a:t>（</a:t>
            </a:r>
            <a:r>
              <a:rPr lang="en-US" dirty="0" smtClean="0"/>
              <a:t>4</a:t>
            </a:r>
            <a:r>
              <a:rPr lang="zh-CN" altLang="en-US" dirty="0" smtClean="0"/>
              <a:t>）安全参数索引</a:t>
            </a:r>
            <a:r>
              <a:rPr lang="en-US" dirty="0" smtClean="0"/>
              <a:t>(32</a:t>
            </a:r>
            <a:r>
              <a:rPr lang="zh-CN" altLang="en-US" dirty="0" smtClean="0"/>
              <a:t>比特</a:t>
            </a:r>
            <a:r>
              <a:rPr lang="en-US" dirty="0" smtClean="0"/>
              <a:t>)</a:t>
            </a:r>
            <a:r>
              <a:rPr lang="zh-CN" altLang="en-US" dirty="0" smtClean="0"/>
              <a:t>；标识了</a:t>
            </a:r>
            <a:r>
              <a:rPr lang="en-US" altLang="zh-CN" dirty="0" smtClean="0"/>
              <a:t>—</a:t>
            </a:r>
            <a:r>
              <a:rPr lang="zh-CN" altLang="en-US" dirty="0" smtClean="0"/>
              <a:t>个安全关联。</a:t>
            </a:r>
          </a:p>
          <a:p>
            <a:pPr marL="365760" indent="-256032" fontAlgn="auto">
              <a:spcAft>
                <a:spcPts val="0"/>
              </a:spcAft>
              <a:buFont typeface="Wingdings 3"/>
              <a:buChar char=""/>
              <a:defRPr/>
            </a:pPr>
            <a:r>
              <a:rPr lang="zh-CN" altLang="en-US" dirty="0" smtClean="0"/>
              <a:t>（</a:t>
            </a:r>
            <a:r>
              <a:rPr lang="en-US" dirty="0" smtClean="0"/>
              <a:t>5</a:t>
            </a:r>
            <a:r>
              <a:rPr lang="zh-CN" altLang="en-US" dirty="0" smtClean="0"/>
              <a:t>）序号</a:t>
            </a:r>
            <a:r>
              <a:rPr lang="en-US" dirty="0" smtClean="0"/>
              <a:t>(32</a:t>
            </a:r>
            <a:r>
              <a:rPr lang="zh-CN" altLang="en-US" dirty="0" smtClean="0"/>
              <a:t>比持</a:t>
            </a:r>
            <a:r>
              <a:rPr lang="en-US" dirty="0" smtClean="0"/>
              <a:t>)</a:t>
            </a:r>
            <a:r>
              <a:rPr lang="zh-CN" altLang="en-US" dirty="0" smtClean="0"/>
              <a:t>：一个单调递增的计数器的值，在后面讨论。</a:t>
            </a:r>
          </a:p>
          <a:p>
            <a:pPr marL="365760" indent="-256032" fontAlgn="auto">
              <a:spcAft>
                <a:spcPts val="0"/>
              </a:spcAft>
              <a:buFont typeface="Wingdings 3"/>
              <a:buChar char=""/>
              <a:defRPr/>
            </a:pPr>
            <a:r>
              <a:rPr lang="zh-CN" altLang="en-US" dirty="0" smtClean="0"/>
              <a:t>（</a:t>
            </a:r>
            <a:r>
              <a:rPr lang="en-US" dirty="0" smtClean="0"/>
              <a:t>6</a:t>
            </a:r>
            <a:r>
              <a:rPr lang="zh-CN" altLang="en-US" dirty="0" smtClean="0"/>
              <a:t>）安全参数索引</a:t>
            </a:r>
            <a:r>
              <a:rPr lang="en-US" dirty="0" smtClean="0"/>
              <a:t>(32</a:t>
            </a:r>
            <a:r>
              <a:rPr lang="zh-CN" altLang="en-US" dirty="0" smtClean="0"/>
              <a:t>位</a:t>
            </a:r>
            <a:r>
              <a:rPr lang="en-US" dirty="0" smtClean="0"/>
              <a:t>)</a:t>
            </a:r>
            <a:r>
              <a:rPr lang="zh-CN" altLang="en-US" dirty="0" smtClean="0"/>
              <a:t>与外部</a:t>
            </a:r>
            <a:r>
              <a:rPr lang="en-US" dirty="0" smtClean="0"/>
              <a:t>IP</a:t>
            </a:r>
            <a:r>
              <a:rPr lang="zh-CN" altLang="en-US" dirty="0" smtClean="0"/>
              <a:t>头的目的地址一起标志对这个报文进行身份验证和完整性校验的安全关联。序列号</a:t>
            </a:r>
            <a:r>
              <a:rPr lang="en-US" dirty="0" smtClean="0"/>
              <a:t>(32</a:t>
            </a:r>
            <a:r>
              <a:rPr lang="zh-CN" altLang="en-US" dirty="0" smtClean="0"/>
              <a:t>位</a:t>
            </a:r>
            <a:r>
              <a:rPr lang="en-US" dirty="0" smtClean="0"/>
              <a:t>)</a:t>
            </a:r>
            <a:r>
              <a:rPr lang="zh-CN" altLang="en-US" dirty="0" smtClean="0"/>
              <a:t>是一个单向递增的计数器，提供抗重播功能。</a:t>
            </a: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b="0" dirty="0" smtClean="0"/>
              <a:t>验证头</a:t>
            </a:r>
            <a:r>
              <a:rPr lang="en-US" b="0" dirty="0" smtClean="0"/>
              <a:t>AH</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en-US" dirty="0" smtClean="0"/>
              <a:t>AH</a:t>
            </a:r>
            <a:r>
              <a:rPr lang="zh-CN" altLang="en-US" dirty="0" smtClean="0"/>
              <a:t>的作用如下</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）为</a:t>
            </a:r>
            <a:r>
              <a:rPr lang="en-US" dirty="0" smtClean="0"/>
              <a:t>IP</a:t>
            </a:r>
            <a:r>
              <a:rPr lang="zh-CN" altLang="en-US" dirty="0" smtClean="0"/>
              <a:t>数据包提供完整性服务，这意味着</a:t>
            </a:r>
            <a:r>
              <a:rPr lang="en-US" dirty="0" smtClean="0"/>
              <a:t>AH</a:t>
            </a:r>
            <a:r>
              <a:rPr lang="zh-CN" altLang="en-US" dirty="0" smtClean="0"/>
              <a:t>可用于为</a:t>
            </a:r>
            <a:r>
              <a:rPr lang="en-US" dirty="0" smtClean="0"/>
              <a:t>IP</a:t>
            </a:r>
            <a:r>
              <a:rPr lang="zh-CN" altLang="en-US" dirty="0" smtClean="0"/>
              <a:t>数据包承载内容验证数据。</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）为</a:t>
            </a:r>
            <a:r>
              <a:rPr lang="en-US" dirty="0" smtClean="0"/>
              <a:t>IP</a:t>
            </a:r>
            <a:r>
              <a:rPr lang="zh-CN" altLang="en-US" dirty="0" smtClean="0"/>
              <a:t>数据包提供强大的身份验证，这意味着</a:t>
            </a:r>
            <a:r>
              <a:rPr lang="en-US" dirty="0" smtClean="0"/>
              <a:t>AH</a:t>
            </a:r>
            <a:r>
              <a:rPr lang="zh-CN" altLang="en-US" dirty="0" smtClean="0"/>
              <a:t>可用于将实体与数据包内容相连接。</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）如果在完整性服务中使用了公共密钥数字签名算法，则</a:t>
            </a:r>
            <a:r>
              <a:rPr lang="en-US" dirty="0" smtClean="0"/>
              <a:t>AH</a:t>
            </a:r>
            <a:r>
              <a:rPr lang="zh-CN" altLang="en-US" dirty="0" smtClean="0"/>
              <a:t>可以为</a:t>
            </a:r>
            <a:r>
              <a:rPr lang="en-US" dirty="0" smtClean="0"/>
              <a:t>IP</a:t>
            </a:r>
            <a:r>
              <a:rPr lang="zh-CN" altLang="en-US" dirty="0" smtClean="0"/>
              <a:t>数据包提供不可抵赖服务。</a:t>
            </a:r>
          </a:p>
          <a:p>
            <a:pPr marL="365760" indent="-256032" fontAlgn="auto">
              <a:spcAft>
                <a:spcPts val="0"/>
              </a:spcAft>
              <a:buFont typeface="Wingdings 3"/>
              <a:buChar char=""/>
              <a:defRPr/>
            </a:pPr>
            <a:r>
              <a:rPr lang="zh-CN" altLang="en-US" dirty="0" smtClean="0"/>
              <a:t>（</a:t>
            </a:r>
            <a:r>
              <a:rPr lang="en-US" dirty="0" smtClean="0"/>
              <a:t>4</a:t>
            </a:r>
            <a:r>
              <a:rPr lang="zh-CN" altLang="en-US" dirty="0" smtClean="0"/>
              <a:t>）通过使用顺序号字段来防止重放攻击。</a:t>
            </a:r>
          </a:p>
          <a:p>
            <a:pPr marL="365760" indent="-256032" fontAlgn="auto">
              <a:spcAft>
                <a:spcPts val="0"/>
              </a:spcAft>
              <a:buFont typeface="Wingdings 3"/>
              <a:buChar char=""/>
              <a:defRPr/>
            </a:pPr>
            <a:r>
              <a:rPr lang="zh-CN" altLang="en-US" dirty="0" smtClean="0"/>
              <a:t>（</a:t>
            </a:r>
            <a:r>
              <a:rPr lang="en-US" dirty="0" smtClean="0"/>
              <a:t>5</a:t>
            </a:r>
            <a:r>
              <a:rPr lang="zh-CN" altLang="en-US" dirty="0" smtClean="0"/>
              <a:t>）</a:t>
            </a:r>
            <a:r>
              <a:rPr lang="en-US" dirty="0" smtClean="0"/>
              <a:t>AH</a:t>
            </a:r>
            <a:r>
              <a:rPr lang="zh-CN" altLang="en-US" dirty="0" smtClean="0"/>
              <a:t>可以在隧道模式或传输模式下使用，这意味着它既可用于为两个节点间简单、直接的数据包传提供身份验证和保护，也可用于对发给安全性网关或由安全性网关发出的整个数据包流进行封装。</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b="0" dirty="0" smtClean="0"/>
              <a:t>验证头</a:t>
            </a:r>
            <a:r>
              <a:rPr lang="en-US" b="0" dirty="0" smtClean="0"/>
              <a:t>AH</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1"/>
          <p:cNvSpPr>
            <a:spLocks noGrp="1"/>
          </p:cNvSpPr>
          <p:nvPr>
            <p:ph idx="1"/>
          </p:nvPr>
        </p:nvSpPr>
        <p:spPr/>
        <p:txBody>
          <a:bodyPr/>
          <a:lstStyle/>
          <a:p>
            <a:r>
              <a:rPr lang="zh-CN" altLang="en-US" smtClean="0"/>
              <a:t> 认证协议头（</a:t>
            </a:r>
            <a:r>
              <a:rPr lang="en-US" altLang="zh-CN" smtClean="0"/>
              <a:t>AH</a:t>
            </a:r>
            <a:r>
              <a:rPr lang="zh-CN" altLang="en-US" smtClean="0"/>
              <a:t>）是在所有数据包头加入一个密码。正如整个名称所示，</a:t>
            </a:r>
            <a:r>
              <a:rPr lang="en-US" altLang="zh-CN" smtClean="0"/>
              <a:t>AH</a:t>
            </a:r>
            <a:r>
              <a:rPr lang="zh-CN" altLang="en-US" smtClean="0"/>
              <a:t>通过一个只有密钥持有人才知道的“数字签名”来对用户进行认证。这个签名是数据包通过特别的算法得出的独特结果；</a:t>
            </a:r>
            <a:r>
              <a:rPr lang="en-US" altLang="zh-CN" smtClean="0"/>
              <a:t>AH</a:t>
            </a:r>
            <a:r>
              <a:rPr lang="zh-CN" altLang="en-US" smtClean="0"/>
              <a:t>还能维持数据的完整性，因为在传输过程中无论多小的变化被加载，数据包头的数字签名都能把它检测出来。不过由于</a:t>
            </a:r>
            <a:r>
              <a:rPr lang="en-US" altLang="zh-CN" smtClean="0"/>
              <a:t>AH</a:t>
            </a:r>
            <a:r>
              <a:rPr lang="zh-CN" altLang="en-US" smtClean="0"/>
              <a:t>不能加密数据包所加载的内容，因而它不保证任何的机密性。</a:t>
            </a:r>
          </a:p>
        </p:txBody>
      </p:sp>
      <p:sp>
        <p:nvSpPr>
          <p:cNvPr id="3" name="标题 2"/>
          <p:cNvSpPr>
            <a:spLocks noGrp="1"/>
          </p:cNvSpPr>
          <p:nvPr>
            <p:ph type="title"/>
          </p:nvPr>
        </p:nvSpPr>
        <p:spPr/>
        <p:txBody>
          <a:bodyPr/>
          <a:lstStyle/>
          <a:p>
            <a:pPr fontAlgn="auto">
              <a:spcAft>
                <a:spcPts val="0"/>
              </a:spcAft>
              <a:defRPr/>
            </a:pPr>
            <a:r>
              <a:rPr lang="zh-CN" altLang="en-US" b="0" dirty="0" smtClean="0"/>
              <a:t>验证头</a:t>
            </a:r>
            <a:r>
              <a:rPr lang="en-US" b="0" dirty="0" smtClean="0"/>
              <a:t>AH</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1"/>
          <p:cNvSpPr>
            <a:spLocks noGrp="1"/>
          </p:cNvSpPr>
          <p:nvPr>
            <p:ph idx="1"/>
          </p:nvPr>
        </p:nvSpPr>
        <p:spPr/>
        <p:txBody>
          <a:bodyPr/>
          <a:lstStyle/>
          <a:p>
            <a:r>
              <a:rPr lang="en-US" altLang="zh-CN" smtClean="0"/>
              <a:t>IPSec</a:t>
            </a:r>
            <a:r>
              <a:rPr lang="zh-CN" altLang="en-US" smtClean="0"/>
              <a:t>安全协议，验证头</a:t>
            </a:r>
            <a:r>
              <a:rPr lang="en-US" altLang="zh-CN" smtClean="0"/>
              <a:t>AH</a:t>
            </a:r>
            <a:r>
              <a:rPr lang="zh-CN" altLang="en-US" smtClean="0"/>
              <a:t>、封装安全有效载货</a:t>
            </a:r>
            <a:r>
              <a:rPr lang="en-US" altLang="zh-CN" smtClean="0"/>
              <a:t>ESP.</a:t>
            </a:r>
            <a:endParaRPr lang="zh-CN" altLang="en-US" smtClean="0"/>
          </a:p>
          <a:p>
            <a:r>
              <a:rPr lang="en-US" altLang="zh-CN" smtClean="0"/>
              <a:t>VPN</a:t>
            </a:r>
            <a:r>
              <a:rPr lang="zh-CN" altLang="en-US" smtClean="0"/>
              <a:t>的概念、关键技术和应用领域</a:t>
            </a:r>
            <a:r>
              <a:rPr lang="en-US" altLang="zh-CN" smtClean="0"/>
              <a:t>.</a:t>
            </a:r>
            <a:endParaRPr lang="zh-CN" altLang="en-US" smtClean="0"/>
          </a:p>
          <a:p>
            <a:endParaRPr lang="zh-CN" altLang="en-US" smtClean="0"/>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本章学习要点</a:t>
            </a:r>
            <a:r>
              <a:rPr lang="en-US" altLang="zh-CN" dirty="0" smtClean="0"/>
              <a:t>:</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内容占位符 1"/>
          <p:cNvSpPr>
            <a:spLocks noGrp="1"/>
          </p:cNvSpPr>
          <p:nvPr>
            <p:ph idx="1"/>
          </p:nvPr>
        </p:nvSpPr>
        <p:spPr/>
        <p:txBody>
          <a:bodyPr/>
          <a:lstStyle/>
          <a:p>
            <a:r>
              <a:rPr lang="en-US" altLang="zh-CN" smtClean="0"/>
              <a:t>ESP</a:t>
            </a:r>
            <a:r>
              <a:rPr lang="zh-CN" altLang="en-US" smtClean="0"/>
              <a:t>为</a:t>
            </a:r>
            <a:r>
              <a:rPr lang="en-US" altLang="zh-CN" smtClean="0"/>
              <a:t>IP</a:t>
            </a:r>
            <a:r>
              <a:rPr lang="zh-CN" altLang="en-US" smtClean="0"/>
              <a:t>数据包提供完整性检查、认证和加密，可以看作是“超级</a:t>
            </a:r>
            <a:r>
              <a:rPr lang="en-US" altLang="zh-CN" smtClean="0"/>
              <a:t>AH</a:t>
            </a:r>
            <a:r>
              <a:rPr lang="zh-CN" altLang="en-US" smtClean="0"/>
              <a:t>”， 因为它提供机密性并可防止篡改。</a:t>
            </a:r>
            <a:r>
              <a:rPr lang="en-US" altLang="zh-CN" smtClean="0"/>
              <a:t>ESP</a:t>
            </a:r>
            <a:r>
              <a:rPr lang="zh-CN" altLang="en-US" smtClean="0"/>
              <a:t>服务依据建立的安全关联（</a:t>
            </a:r>
            <a:r>
              <a:rPr lang="en-US" altLang="zh-CN" smtClean="0"/>
              <a:t>SA</a:t>
            </a:r>
            <a:r>
              <a:rPr lang="zh-CN" altLang="en-US" smtClean="0"/>
              <a:t>）是可选的。除了</a:t>
            </a:r>
            <a:r>
              <a:rPr lang="en-US" altLang="zh-CN" smtClean="0"/>
              <a:t>AH</a:t>
            </a:r>
            <a:r>
              <a:rPr lang="zh-CN" altLang="en-US" smtClean="0"/>
              <a:t>提供的所有服务外，还提供机密性服务。</a:t>
            </a:r>
            <a:r>
              <a:rPr lang="en-US" altLang="zh-CN" smtClean="0"/>
              <a:t>ESP</a:t>
            </a:r>
            <a:r>
              <a:rPr lang="zh-CN" altLang="en-US" smtClean="0"/>
              <a:t>可在传输模式和隧道模式下使用，</a:t>
            </a:r>
            <a:r>
              <a:rPr lang="en-US" altLang="zh-CN" smtClean="0"/>
              <a:t>ESP</a:t>
            </a:r>
            <a:r>
              <a:rPr lang="zh-CN" altLang="en-US" smtClean="0"/>
              <a:t>头可以位于</a:t>
            </a:r>
            <a:r>
              <a:rPr lang="en-US" altLang="zh-CN" smtClean="0"/>
              <a:t>IP</a:t>
            </a:r>
            <a:r>
              <a:rPr lang="zh-CN" altLang="en-US" smtClean="0"/>
              <a:t>头与上层协议之间，或者用它封装整个</a:t>
            </a:r>
            <a:r>
              <a:rPr lang="en-US" altLang="zh-CN" smtClean="0"/>
              <a:t>IP</a:t>
            </a:r>
            <a:r>
              <a:rPr lang="zh-CN" altLang="en-US" smtClean="0"/>
              <a:t>数据报。</a:t>
            </a:r>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封装安全有效载荷</a:t>
            </a:r>
            <a:r>
              <a:rPr lang="en-US" b="0" dirty="0" smtClean="0"/>
              <a:t>ESP</a:t>
            </a:r>
            <a:r>
              <a:rPr lang="zh-CN" altLang="en-US" dirty="0" smtClean="0"/>
              <a:t/>
            </a:r>
            <a:br>
              <a:rPr lang="zh-CN" altLang="en-US" dirty="0" smtClean="0"/>
            </a:b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77500" lnSpcReduction="20000"/>
          </a:bodyPr>
          <a:lstStyle/>
          <a:p>
            <a:pPr marL="365760" indent="-256032" fontAlgn="auto">
              <a:spcAft>
                <a:spcPts val="0"/>
              </a:spcAft>
              <a:buFont typeface="Wingdings 3"/>
              <a:buChar char=""/>
              <a:defRPr/>
            </a:pPr>
            <a:r>
              <a:rPr lang="en-US" dirty="0" smtClean="0"/>
              <a:t>ESP</a:t>
            </a:r>
            <a:r>
              <a:rPr lang="zh-CN" altLang="en-US" dirty="0" smtClean="0"/>
              <a:t>的头部组成</a:t>
            </a:r>
          </a:p>
          <a:p>
            <a:pPr marL="365760" indent="-256032" fontAlgn="auto">
              <a:spcAft>
                <a:spcPts val="0"/>
              </a:spcAft>
              <a:buFont typeface="Wingdings 3"/>
              <a:buChar char=""/>
              <a:defRPr/>
            </a:pPr>
            <a:r>
              <a:rPr lang="zh-CN" altLang="en-US" dirty="0" smtClean="0"/>
              <a:t>它包含了下面一些字段：</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）安全参数索引</a:t>
            </a:r>
            <a:r>
              <a:rPr lang="en-US" dirty="0" smtClean="0"/>
              <a:t>(32</a:t>
            </a:r>
            <a:r>
              <a:rPr lang="zh-CN" altLang="en-US" dirty="0" smtClean="0"/>
              <a:t>比特</a:t>
            </a:r>
            <a:r>
              <a:rPr lang="en-US" dirty="0" smtClean="0"/>
              <a:t>)</a:t>
            </a:r>
            <a:r>
              <a:rPr lang="zh-CN" altLang="en-US" dirty="0" smtClean="0"/>
              <a:t>：标识了一个安全关联。</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）序号</a:t>
            </a:r>
            <a:r>
              <a:rPr lang="en-US" dirty="0" smtClean="0"/>
              <a:t>(32</a:t>
            </a:r>
            <a:r>
              <a:rPr lang="zh-CN" altLang="en-US" dirty="0" smtClean="0"/>
              <a:t>比特</a:t>
            </a:r>
            <a:r>
              <a:rPr lang="en-US" dirty="0" smtClean="0"/>
              <a:t>)</a:t>
            </a:r>
            <a:r>
              <a:rPr lang="zh-CN" altLang="en-US" dirty="0" smtClean="0"/>
              <a:t>：一个单调递增的计数器的值；和</a:t>
            </a:r>
            <a:r>
              <a:rPr lang="en-US" dirty="0" smtClean="0"/>
              <a:t>AH</a:t>
            </a:r>
            <a:r>
              <a:rPr lang="zh-CN" altLang="en-US" dirty="0" smtClean="0"/>
              <a:t>讨论的一样，提供了反重放功能。</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）有效载荷数据</a:t>
            </a:r>
            <a:r>
              <a:rPr lang="en-US" dirty="0" smtClean="0"/>
              <a:t>(</a:t>
            </a:r>
            <a:r>
              <a:rPr lang="zh-CN" altLang="en-US" dirty="0" smtClean="0"/>
              <a:t>可变</a:t>
            </a:r>
            <a:r>
              <a:rPr lang="en-US" dirty="0" smtClean="0"/>
              <a:t>)</a:t>
            </a:r>
            <a:r>
              <a:rPr lang="zh-CN" altLang="en-US" dirty="0" smtClean="0"/>
              <a:t>：这是通过加密保护的传输级报文段</a:t>
            </a:r>
            <a:r>
              <a:rPr lang="en-US" dirty="0" smtClean="0"/>
              <a:t>(</a:t>
            </a:r>
            <a:r>
              <a:rPr lang="zh-CN" altLang="en-US" dirty="0" smtClean="0"/>
              <a:t>传输方式</a:t>
            </a:r>
            <a:r>
              <a:rPr lang="en-US" dirty="0" smtClean="0"/>
              <a:t>)</a:t>
            </a:r>
            <a:r>
              <a:rPr lang="zh-CN" altLang="en-US" dirty="0" smtClean="0"/>
              <a:t>或</a:t>
            </a:r>
            <a:r>
              <a:rPr lang="en-US" dirty="0" smtClean="0"/>
              <a:t>IP</a:t>
            </a:r>
            <a:r>
              <a:rPr lang="zh-CN" altLang="en-US" dirty="0" smtClean="0"/>
              <a:t>分组</a:t>
            </a:r>
            <a:r>
              <a:rPr lang="en-US" dirty="0" smtClean="0"/>
              <a:t>(</a:t>
            </a:r>
            <a:r>
              <a:rPr lang="zh-CN" altLang="en-US" dirty="0" smtClean="0"/>
              <a:t>隧道方式</a:t>
            </a:r>
            <a:r>
              <a:rPr lang="en-US" dirty="0" smtClean="0"/>
              <a:t>)</a:t>
            </a:r>
            <a:r>
              <a:rPr lang="zh-CN" altLang="en-US" dirty="0" smtClean="0"/>
              <a:t>。</a:t>
            </a:r>
          </a:p>
          <a:p>
            <a:pPr marL="365760" indent="-256032" fontAlgn="auto">
              <a:spcAft>
                <a:spcPts val="0"/>
              </a:spcAft>
              <a:buFont typeface="Wingdings 3"/>
              <a:buChar char=""/>
              <a:defRPr/>
            </a:pPr>
            <a:r>
              <a:rPr lang="zh-CN" altLang="en-US" dirty="0" smtClean="0"/>
              <a:t>（</a:t>
            </a:r>
            <a:r>
              <a:rPr lang="en-US" dirty="0" smtClean="0"/>
              <a:t>4</a:t>
            </a:r>
            <a:r>
              <a:rPr lang="zh-CN" altLang="en-US" dirty="0" smtClean="0"/>
              <a:t>）填充</a:t>
            </a:r>
            <a:r>
              <a:rPr lang="en-US" dirty="0" smtClean="0"/>
              <a:t>(0--255</a:t>
            </a:r>
            <a:r>
              <a:rPr lang="zh-CN" altLang="en-US" dirty="0" smtClean="0"/>
              <a:t>字节</a:t>
            </a:r>
            <a:r>
              <a:rPr lang="en-US" dirty="0" smtClean="0"/>
              <a:t>)</a:t>
            </a:r>
            <a:r>
              <a:rPr lang="zh-CN" altLang="en-US" dirty="0" smtClean="0"/>
              <a:t>：长度由具体的加密算法决定。</a:t>
            </a:r>
          </a:p>
          <a:p>
            <a:pPr marL="365760" indent="-256032" fontAlgn="auto">
              <a:spcAft>
                <a:spcPts val="0"/>
              </a:spcAft>
              <a:buFont typeface="Wingdings 3"/>
              <a:buChar char=""/>
              <a:defRPr/>
            </a:pPr>
            <a:r>
              <a:rPr lang="zh-CN" altLang="en-US" dirty="0" smtClean="0"/>
              <a:t>（</a:t>
            </a:r>
            <a:r>
              <a:rPr lang="en-US" dirty="0" smtClean="0"/>
              <a:t>5</a:t>
            </a:r>
            <a:r>
              <a:rPr lang="zh-CN" altLang="en-US" dirty="0" smtClean="0"/>
              <a:t>）填充长度</a:t>
            </a:r>
            <a:r>
              <a:rPr lang="en-US" dirty="0" smtClean="0"/>
              <a:t>(8</a:t>
            </a:r>
            <a:r>
              <a:rPr lang="zh-CN" altLang="en-US" dirty="0" smtClean="0"/>
              <a:t>比特</a:t>
            </a:r>
            <a:r>
              <a:rPr lang="en-US" dirty="0" smtClean="0"/>
              <a:t>)</a:t>
            </a:r>
            <a:r>
              <a:rPr lang="zh-CN" altLang="en-US" dirty="0" smtClean="0"/>
              <a:t>：指出在这个字段前面填充字节的数目。</a:t>
            </a:r>
          </a:p>
          <a:p>
            <a:pPr marL="365760" indent="-256032" fontAlgn="auto">
              <a:spcAft>
                <a:spcPts val="0"/>
              </a:spcAft>
              <a:buFont typeface="Wingdings 3"/>
              <a:buChar char=""/>
              <a:defRPr/>
            </a:pPr>
            <a:r>
              <a:rPr lang="zh-CN" altLang="en-US" dirty="0" smtClean="0"/>
              <a:t>（</a:t>
            </a:r>
            <a:r>
              <a:rPr lang="en-US" dirty="0" smtClean="0"/>
              <a:t>6</a:t>
            </a:r>
            <a:r>
              <a:rPr lang="zh-CN" altLang="en-US" dirty="0" smtClean="0"/>
              <a:t>）下一个首部</a:t>
            </a:r>
            <a:r>
              <a:rPr lang="en-US" dirty="0" smtClean="0"/>
              <a:t>(8</a:t>
            </a:r>
            <a:r>
              <a:rPr lang="zh-CN" altLang="en-US" dirty="0" smtClean="0"/>
              <a:t>比特</a:t>
            </a:r>
            <a:r>
              <a:rPr lang="en-US" dirty="0" smtClean="0"/>
              <a:t>)</a:t>
            </a:r>
            <a:r>
              <a:rPr lang="zh-CN" altLang="en-US" dirty="0" smtClean="0"/>
              <a:t>：表示受</a:t>
            </a:r>
            <a:r>
              <a:rPr lang="en-US" dirty="0" smtClean="0"/>
              <a:t>ESP</a:t>
            </a:r>
            <a:r>
              <a:rPr lang="zh-CN" altLang="en-US" dirty="0" smtClean="0"/>
              <a:t>保护的载荷的类型。在传输模式下可能是</a:t>
            </a:r>
            <a:r>
              <a:rPr lang="en-US" dirty="0" smtClean="0"/>
              <a:t>6(TCP)</a:t>
            </a:r>
            <a:r>
              <a:rPr lang="zh-CN" altLang="en-US" dirty="0" smtClean="0"/>
              <a:t>或者</a:t>
            </a:r>
            <a:r>
              <a:rPr lang="en-US" dirty="0" smtClean="0"/>
              <a:t>17(UDP)</a:t>
            </a:r>
            <a:r>
              <a:rPr lang="zh-CN" altLang="en-US" dirty="0" smtClean="0"/>
              <a:t>；在隧道模式下可能是</a:t>
            </a:r>
            <a:r>
              <a:rPr lang="en-US" dirty="0" smtClean="0"/>
              <a:t>5(IPv4)</a:t>
            </a:r>
            <a:r>
              <a:rPr lang="zh-CN" altLang="en-US" dirty="0" smtClean="0"/>
              <a:t>或者</a:t>
            </a:r>
            <a:r>
              <a:rPr lang="en-US" dirty="0" smtClean="0"/>
              <a:t>41(IPv6)</a:t>
            </a:r>
            <a:r>
              <a:rPr lang="zh-CN" altLang="en-US" dirty="0" smtClean="0"/>
              <a:t>。</a:t>
            </a:r>
          </a:p>
          <a:p>
            <a:pPr marL="365760" indent="-256032" fontAlgn="auto">
              <a:spcAft>
                <a:spcPts val="0"/>
              </a:spcAft>
              <a:buFont typeface="Wingdings 3"/>
              <a:buChar char=""/>
              <a:defRPr/>
            </a:pPr>
            <a:r>
              <a:rPr lang="zh-CN" altLang="en-US" dirty="0" smtClean="0"/>
              <a:t>（</a:t>
            </a:r>
            <a:r>
              <a:rPr lang="en-US" dirty="0" smtClean="0"/>
              <a:t>7</a:t>
            </a:r>
            <a:r>
              <a:rPr lang="zh-CN" altLang="en-US" dirty="0" smtClean="0"/>
              <a:t>）验证数据</a:t>
            </a:r>
            <a:r>
              <a:rPr lang="en-US" dirty="0" smtClean="0"/>
              <a:t>(</a:t>
            </a:r>
            <a:r>
              <a:rPr lang="zh-CN" altLang="en-US" dirty="0" smtClean="0"/>
              <a:t>可变</a:t>
            </a:r>
            <a:r>
              <a:rPr lang="en-US" dirty="0" smtClean="0"/>
              <a:t>)</a:t>
            </a:r>
            <a:r>
              <a:rPr lang="zh-CN" altLang="en-US" dirty="0" smtClean="0"/>
              <a:t>：一个包含了完整性检查值的可变长度字段</a:t>
            </a:r>
            <a:r>
              <a:rPr lang="en-US" dirty="0" smtClean="0"/>
              <a:t>(</a:t>
            </a:r>
            <a:r>
              <a:rPr lang="zh-CN" altLang="en-US" dirty="0" smtClean="0"/>
              <a:t>必须是</a:t>
            </a:r>
            <a:r>
              <a:rPr lang="en-US" dirty="0" smtClean="0"/>
              <a:t>32bit</a:t>
            </a:r>
            <a:r>
              <a:rPr lang="zh-CN" altLang="en-US" dirty="0" smtClean="0"/>
              <a:t>字的整数倍</a:t>
            </a:r>
            <a:r>
              <a:rPr lang="en-US" dirty="0" smtClean="0"/>
              <a:t>)</a:t>
            </a:r>
            <a:r>
              <a:rPr lang="zh-CN" altLang="en-US" dirty="0" smtClean="0"/>
              <a:t>，完整性检查值是通过在</a:t>
            </a:r>
            <a:r>
              <a:rPr lang="en-US" dirty="0" smtClean="0"/>
              <a:t>ESP</a:t>
            </a:r>
            <a:r>
              <a:rPr lang="zh-CN" altLang="en-US" dirty="0" smtClean="0"/>
              <a:t>分组减去鉴别数据字段上计算得来的。</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b="0" dirty="0" smtClean="0"/>
              <a:t>封装安全有效载荷</a:t>
            </a:r>
            <a:r>
              <a:rPr lang="en-US" b="0" dirty="0" smtClean="0"/>
              <a:t>ESP</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ESP</a:t>
            </a:r>
            <a:r>
              <a:rPr lang="zh-CN" altLang="en-US" dirty="0" smtClean="0"/>
              <a:t>的作用</a:t>
            </a:r>
          </a:p>
          <a:p>
            <a:pPr marL="365760" indent="-256032" fontAlgn="auto">
              <a:spcAft>
                <a:spcPts val="0"/>
              </a:spcAft>
              <a:buFont typeface="Wingdings 3"/>
              <a:buChar char=""/>
              <a:defRPr/>
            </a:pPr>
            <a:r>
              <a:rPr lang="zh-CN" altLang="en-US" dirty="0" smtClean="0"/>
              <a:t>安全加载封装（</a:t>
            </a:r>
            <a:r>
              <a:rPr lang="en-US" dirty="0" smtClean="0"/>
              <a:t>ESP</a:t>
            </a:r>
            <a:r>
              <a:rPr lang="zh-CN" altLang="en-US" dirty="0" smtClean="0"/>
              <a:t>）通过对数据包的全部数据和加载内容进行全加密来严格保证传输信息的机密性，这样可以避免其他用户通过监听来打开信息交换的内容，因为只有受信任的用户拥有密匙打开内容。</a:t>
            </a:r>
            <a:r>
              <a:rPr lang="en-US" dirty="0" smtClean="0"/>
              <a:t>ESP</a:t>
            </a:r>
            <a:r>
              <a:rPr lang="zh-CN" altLang="en-US" dirty="0" smtClean="0"/>
              <a:t>也能提供认证和维持数据的完整性。最主要的</a:t>
            </a:r>
            <a:r>
              <a:rPr lang="en-US" dirty="0" smtClean="0"/>
              <a:t>ESP</a:t>
            </a:r>
            <a:r>
              <a:rPr lang="zh-CN" altLang="en-US" dirty="0" smtClean="0"/>
              <a:t>标准是数据加密标准（</a:t>
            </a:r>
            <a:r>
              <a:rPr lang="en-US" dirty="0" smtClean="0"/>
              <a:t>DES</a:t>
            </a:r>
            <a:r>
              <a:rPr lang="zh-CN" altLang="en-US" dirty="0" smtClean="0"/>
              <a:t>），</a:t>
            </a:r>
            <a:r>
              <a:rPr lang="en-US" dirty="0" smtClean="0"/>
              <a:t>DES</a:t>
            </a:r>
            <a:r>
              <a:rPr lang="zh-CN" altLang="en-US" dirty="0" smtClean="0"/>
              <a:t>最高支持</a:t>
            </a:r>
            <a:r>
              <a:rPr lang="en-US" dirty="0" smtClean="0"/>
              <a:t>56</a:t>
            </a:r>
            <a:r>
              <a:rPr lang="zh-CN" altLang="en-US" dirty="0" smtClean="0"/>
              <a:t>位的密匙，而</a:t>
            </a:r>
            <a:r>
              <a:rPr lang="en-US" dirty="0" smtClean="0"/>
              <a:t>Triple-DES</a:t>
            </a:r>
            <a:r>
              <a:rPr lang="zh-CN" altLang="en-US" dirty="0" smtClean="0"/>
              <a:t>使用三套密匙加密，那就相当于使用最高到</a:t>
            </a:r>
            <a:r>
              <a:rPr lang="en-US" dirty="0" smtClean="0"/>
              <a:t>168</a:t>
            </a:r>
            <a:r>
              <a:rPr lang="zh-CN" altLang="en-US" dirty="0" smtClean="0"/>
              <a:t>位的密匙。由于</a:t>
            </a:r>
            <a:r>
              <a:rPr lang="en-US" dirty="0" smtClean="0"/>
              <a:t>ESP</a:t>
            </a:r>
            <a:r>
              <a:rPr lang="zh-CN" altLang="en-US" dirty="0" smtClean="0"/>
              <a:t>实际上加密所有的数据，因而它比</a:t>
            </a:r>
            <a:r>
              <a:rPr lang="en-US" dirty="0" smtClean="0"/>
              <a:t>AH</a:t>
            </a:r>
            <a:r>
              <a:rPr lang="zh-CN" altLang="en-US" dirty="0" smtClean="0"/>
              <a:t>需要更多的处理时间，从而导致性能下降。</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b="0" dirty="0" smtClean="0"/>
              <a:t>封装安全有效载荷</a:t>
            </a:r>
            <a:r>
              <a:rPr lang="en-US" b="0" dirty="0" smtClean="0"/>
              <a:t>ESP</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1"/>
          <p:cNvSpPr>
            <a:spLocks noGrp="1"/>
          </p:cNvSpPr>
          <p:nvPr>
            <p:ph idx="1"/>
          </p:nvPr>
        </p:nvSpPr>
        <p:spPr/>
        <p:txBody>
          <a:bodyPr/>
          <a:lstStyle/>
          <a:p>
            <a:r>
              <a:rPr lang="zh-CN" altLang="en-US" smtClean="0"/>
              <a:t>两台</a:t>
            </a:r>
            <a:r>
              <a:rPr lang="en-US" altLang="zh-CN" smtClean="0"/>
              <a:t>IPSec</a:t>
            </a:r>
            <a:r>
              <a:rPr lang="zh-CN" altLang="en-US" smtClean="0"/>
              <a:t>计算机在交换</a:t>
            </a:r>
            <a:r>
              <a:rPr lang="en-US" smtClean="0">
                <a:ea typeface="黑体" pitchFamily="2" charset="-122"/>
                <a:hlinkClick r:id="rId2"/>
              </a:rPr>
              <a:t>数据</a:t>
            </a:r>
            <a:r>
              <a:rPr lang="zh-CN" altLang="en-US" smtClean="0"/>
              <a:t>之前，必须首先建立某种约定，这种约定，称为“安全关联”，指双方需要就如何保护信息、交换信息等公用的安全设置达成一致，更重要的是，必须有一种方法，使那两台计算机安全地交换一套密钥，以便在它们的连接中使用</a:t>
            </a:r>
            <a:r>
              <a:rPr lang="en-US" altLang="zh-CN" smtClean="0"/>
              <a:t>.</a:t>
            </a:r>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密钥交换协议</a:t>
            </a:r>
            <a:r>
              <a:rPr lang="en-US" dirty="0" smtClean="0"/>
              <a:t> IKE </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内容占位符 1"/>
          <p:cNvSpPr>
            <a:spLocks noGrp="1"/>
          </p:cNvSpPr>
          <p:nvPr>
            <p:ph idx="1"/>
          </p:nvPr>
        </p:nvSpPr>
        <p:spPr/>
        <p:txBody>
          <a:bodyPr/>
          <a:lstStyle/>
          <a:p>
            <a:r>
              <a:rPr lang="en-US" altLang="zh-CN" smtClean="0"/>
              <a:t>Internet </a:t>
            </a:r>
            <a:r>
              <a:rPr lang="zh-CN" altLang="en-US" smtClean="0"/>
              <a:t>工程任务组</a:t>
            </a:r>
            <a:r>
              <a:rPr lang="en-US" altLang="zh-CN" smtClean="0"/>
              <a:t>IETF</a:t>
            </a:r>
            <a:r>
              <a:rPr lang="zh-CN" altLang="en-US" smtClean="0"/>
              <a:t>制定的安全关联标准法和密钥交换解决方案</a:t>
            </a:r>
            <a:r>
              <a:rPr lang="en-US" altLang="zh-CN" smtClean="0"/>
              <a:t>IKE</a:t>
            </a:r>
            <a:r>
              <a:rPr lang="zh-CN" altLang="en-US" smtClean="0"/>
              <a:t>（</a:t>
            </a:r>
            <a:r>
              <a:rPr lang="en-US" altLang="zh-CN" smtClean="0"/>
              <a:t>Internet</a:t>
            </a:r>
            <a:r>
              <a:rPr lang="zh-CN" altLang="en-US" smtClean="0"/>
              <a:t>密钥交换）负责这些任务，它提供一种方法供两台计算机建立安全关联</a:t>
            </a:r>
            <a:r>
              <a:rPr lang="en-US" smtClean="0">
                <a:ea typeface="黑体" pitchFamily="2" charset="-122"/>
              </a:rPr>
              <a:t> </a:t>
            </a:r>
            <a:r>
              <a:rPr lang="en-US" altLang="zh-CN" smtClean="0"/>
              <a:t>(SA)</a:t>
            </a:r>
            <a:r>
              <a:rPr lang="zh-CN" altLang="en-US" smtClean="0"/>
              <a:t>。</a:t>
            </a:r>
            <a:r>
              <a:rPr lang="en-US" altLang="zh-CN" smtClean="0"/>
              <a:t>SA </a:t>
            </a:r>
            <a:r>
              <a:rPr lang="zh-CN" altLang="en-US" smtClean="0"/>
              <a:t>对两台计算机之间的策略协议进行编码，指定它们将使用哪些算法和什么样的密钥长度，以及实际的密钥本身。</a:t>
            </a:r>
            <a:r>
              <a:rPr lang="en-US" altLang="zh-CN" smtClean="0"/>
              <a:t>IKE</a:t>
            </a:r>
            <a:r>
              <a:rPr lang="zh-CN" altLang="en-US" smtClean="0"/>
              <a:t>主要完成两个作用：一是安全关联的集中化管理，减少连接时间；另一个是密钥的生成和管理</a:t>
            </a:r>
            <a:r>
              <a:rPr lang="en-US" smtClean="0">
                <a:ea typeface="黑体" pitchFamily="2" charset="-122"/>
              </a:rPr>
              <a:t> </a:t>
            </a:r>
            <a:endParaRPr lang="zh-CN" altLang="en-US" smtClean="0"/>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密钥交换协议</a:t>
            </a:r>
            <a:r>
              <a:rPr lang="en-US" dirty="0" smtClean="0"/>
              <a:t> IKE </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1</a:t>
            </a:r>
            <a:r>
              <a:rPr lang="zh-CN" altLang="en-US" dirty="0" smtClean="0"/>
              <a:t>．安全关联</a:t>
            </a:r>
            <a:r>
              <a:rPr lang="en-US" dirty="0" smtClean="0"/>
              <a:t>SA </a:t>
            </a:r>
            <a:endParaRPr lang="zh-CN" altLang="en-US" dirty="0" smtClean="0"/>
          </a:p>
          <a:p>
            <a:pPr marL="365760" indent="-256032" fontAlgn="auto">
              <a:spcAft>
                <a:spcPts val="0"/>
              </a:spcAft>
              <a:buFont typeface="Wingdings 3"/>
              <a:buChar char=""/>
              <a:defRPr/>
            </a:pPr>
            <a:r>
              <a:rPr lang="zh-CN" altLang="en-US" dirty="0" smtClean="0"/>
              <a:t>安全关联</a:t>
            </a:r>
            <a:r>
              <a:rPr lang="en-US" dirty="0" smtClean="0"/>
              <a:t>SA</a:t>
            </a:r>
            <a:r>
              <a:rPr lang="zh-CN" altLang="en-US" dirty="0" smtClean="0"/>
              <a:t>（</a:t>
            </a:r>
            <a:r>
              <a:rPr lang="en-US" dirty="0" smtClean="0"/>
              <a:t>Security Association</a:t>
            </a:r>
            <a:r>
              <a:rPr lang="zh-CN" altLang="en-US" dirty="0" smtClean="0"/>
              <a:t>）是单向的，在两个使用 </a:t>
            </a:r>
            <a:r>
              <a:rPr lang="en-US" dirty="0" smtClean="0"/>
              <a:t>IPSec</a:t>
            </a:r>
            <a:r>
              <a:rPr lang="zh-CN" altLang="en-US" dirty="0" smtClean="0"/>
              <a:t>的实体（主机或路由器）间建立的逻辑连接，定义了实体间如何使用安全</a:t>
            </a:r>
            <a:r>
              <a:rPr lang="en-US" dirty="0" err="1" smtClean="0">
                <a:hlinkClick r:id="rId2"/>
              </a:rPr>
              <a:t>服务</a:t>
            </a:r>
            <a:r>
              <a:rPr lang="zh-CN" altLang="en-US" dirty="0" smtClean="0"/>
              <a:t>（如加密）进行通信。它由下列元素组成：</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）安全参数索引</a:t>
            </a:r>
            <a:r>
              <a:rPr lang="en-US" dirty="0" smtClean="0"/>
              <a:t>SPI</a:t>
            </a:r>
            <a:r>
              <a:rPr lang="zh-CN" altLang="en-US" dirty="0" smtClean="0"/>
              <a:t>。</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a:t>
            </a:r>
            <a:r>
              <a:rPr lang="en-US" dirty="0" smtClean="0"/>
              <a:t>IP</a:t>
            </a:r>
            <a:r>
              <a:rPr lang="zh-CN" altLang="en-US" dirty="0" smtClean="0"/>
              <a:t>目的地址。</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）安全协议。</a:t>
            </a:r>
            <a:r>
              <a:rPr lang="en-US" dirty="0" smtClean="0"/>
              <a:t> </a:t>
            </a:r>
            <a:endParaRPr lang="zh-CN" altLang="en-US" dirty="0" smtClean="0"/>
          </a:p>
          <a:p>
            <a:pPr marL="365760" indent="-256032" fontAlgn="auto">
              <a:spcAft>
                <a:spcPts val="0"/>
              </a:spcAft>
              <a:buFont typeface="Wingdings 3"/>
              <a:buChar char=""/>
              <a:defRPr/>
            </a:pPr>
            <a:r>
              <a:rPr lang="en-US" dirty="0" smtClean="0"/>
              <a:t>    SA</a:t>
            </a:r>
            <a:r>
              <a:rPr lang="zh-CN" altLang="en-US" dirty="0" smtClean="0"/>
              <a:t>是一个单向的逻辑连接，也就是说，在一次通信中，</a:t>
            </a:r>
            <a:r>
              <a:rPr lang="en-US" dirty="0" smtClean="0"/>
              <a:t>IPSec </a:t>
            </a:r>
            <a:r>
              <a:rPr lang="zh-CN" altLang="en-US" dirty="0" smtClean="0"/>
              <a:t>需要建立两个</a:t>
            </a:r>
            <a:r>
              <a:rPr lang="en-US" dirty="0" smtClean="0"/>
              <a:t>SA</a:t>
            </a:r>
            <a:r>
              <a:rPr lang="zh-CN" altLang="en-US" dirty="0" smtClean="0"/>
              <a:t>，一个用于入站通信，另一个用于出站通信。</a:t>
            </a: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密钥交换协议</a:t>
            </a:r>
            <a:r>
              <a:rPr lang="en-US" dirty="0" smtClean="0"/>
              <a:t> IKE </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1"/>
          <p:cNvSpPr>
            <a:spLocks noGrp="1"/>
          </p:cNvSpPr>
          <p:nvPr>
            <p:ph idx="1"/>
          </p:nvPr>
        </p:nvSpPr>
        <p:spPr/>
        <p:txBody>
          <a:bodyPr/>
          <a:lstStyle/>
          <a:p>
            <a:r>
              <a:rPr lang="zh-CN" altLang="en-US" smtClean="0"/>
              <a:t>第一阶段</a:t>
            </a:r>
            <a:r>
              <a:rPr lang="en-US" altLang="zh-CN" smtClean="0"/>
              <a:t>SA</a:t>
            </a:r>
            <a:endParaRPr lang="zh-CN" altLang="en-US" smtClean="0"/>
          </a:p>
          <a:p>
            <a:r>
              <a:rPr lang="en-US" altLang="zh-CN" smtClean="0"/>
              <a:t>IKE</a:t>
            </a:r>
            <a:r>
              <a:rPr lang="zh-CN" altLang="en-US" smtClean="0"/>
              <a:t>建立</a:t>
            </a:r>
            <a:r>
              <a:rPr lang="en-US" altLang="zh-CN" smtClean="0"/>
              <a:t>SA</a:t>
            </a:r>
            <a:r>
              <a:rPr lang="zh-CN" altLang="en-US" smtClean="0"/>
              <a:t>分两个阶段，第一阶段</a:t>
            </a:r>
            <a:r>
              <a:rPr lang="en-US" altLang="zh-CN" smtClean="0"/>
              <a:t>SA</a:t>
            </a:r>
            <a:r>
              <a:rPr lang="zh-CN" altLang="en-US" smtClean="0"/>
              <a:t>，为主模式</a:t>
            </a:r>
            <a:r>
              <a:rPr lang="en-US" altLang="zh-CN" smtClean="0"/>
              <a:t>SA</a:t>
            </a:r>
            <a:r>
              <a:rPr lang="zh-CN" altLang="en-US" smtClean="0"/>
              <a:t>，为建立信道而进行的安全关联，协商创建一个通信信道（</a:t>
            </a:r>
            <a:r>
              <a:rPr lang="en-US" altLang="zh-CN" smtClean="0"/>
              <a:t>IKE SA</a:t>
            </a:r>
            <a:r>
              <a:rPr lang="zh-CN" altLang="en-US" smtClean="0"/>
              <a:t>），并对该信道进行认证，为双方进一步的</a:t>
            </a:r>
            <a:r>
              <a:rPr lang="en-US" altLang="zh-CN" smtClean="0"/>
              <a:t>IKE</a:t>
            </a:r>
            <a:r>
              <a:rPr lang="zh-CN" altLang="en-US" smtClean="0"/>
              <a:t>通信提供机密性、</a:t>
            </a:r>
            <a:r>
              <a:rPr lang="en-US" smtClean="0">
                <a:ea typeface="黑体" pitchFamily="2" charset="-122"/>
                <a:hlinkClick r:id="rId2"/>
              </a:rPr>
              <a:t>数据</a:t>
            </a:r>
            <a:r>
              <a:rPr lang="zh-CN" altLang="en-US" smtClean="0"/>
              <a:t>完整性以及</a:t>
            </a:r>
            <a:r>
              <a:rPr lang="en-US" smtClean="0">
                <a:ea typeface="黑体" pitchFamily="2" charset="-122"/>
                <a:hlinkClick r:id="rId2"/>
              </a:rPr>
              <a:t>数据</a:t>
            </a:r>
            <a:r>
              <a:rPr lang="zh-CN" altLang="en-US" smtClean="0"/>
              <a:t>源认证</a:t>
            </a:r>
            <a:r>
              <a:rPr lang="en-US" smtClean="0">
                <a:ea typeface="黑体" pitchFamily="2" charset="-122"/>
                <a:hlinkClick r:id="rId2"/>
              </a:rPr>
              <a:t>服务</a:t>
            </a:r>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密钥交换协议</a:t>
            </a:r>
            <a:r>
              <a:rPr lang="en-US" dirty="0" smtClean="0"/>
              <a:t> IKE </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内容占位符 1"/>
          <p:cNvSpPr>
            <a:spLocks noGrp="1"/>
          </p:cNvSpPr>
          <p:nvPr>
            <p:ph idx="1"/>
          </p:nvPr>
        </p:nvSpPr>
        <p:spPr/>
        <p:txBody>
          <a:bodyPr/>
          <a:lstStyle/>
          <a:p>
            <a:r>
              <a:rPr lang="zh-CN" altLang="en-US" smtClean="0"/>
              <a:t>第二阶段</a:t>
            </a:r>
            <a:r>
              <a:rPr lang="en-US" altLang="zh-CN" smtClean="0"/>
              <a:t>SA </a:t>
            </a:r>
            <a:endParaRPr lang="zh-CN" altLang="en-US" smtClean="0"/>
          </a:p>
          <a:p>
            <a:r>
              <a:rPr lang="en-US" altLang="zh-CN" smtClean="0"/>
              <a:t>    </a:t>
            </a:r>
            <a:r>
              <a:rPr lang="zh-CN" altLang="en-US" smtClean="0"/>
              <a:t>第二阶段协商消息受第一阶段</a:t>
            </a:r>
            <a:r>
              <a:rPr lang="en-US" altLang="zh-CN" smtClean="0"/>
              <a:t>SA</a:t>
            </a:r>
            <a:r>
              <a:rPr lang="zh-CN" altLang="en-US" smtClean="0"/>
              <a:t>保护，第二阶段使用已建立的</a:t>
            </a:r>
            <a:r>
              <a:rPr lang="en-US" altLang="zh-CN" smtClean="0"/>
              <a:t>IKE SA</a:t>
            </a:r>
            <a:r>
              <a:rPr lang="zh-CN" altLang="en-US" smtClean="0"/>
              <a:t>建立</a:t>
            </a:r>
            <a:r>
              <a:rPr lang="en-US" altLang="zh-CN" smtClean="0"/>
              <a:t>IPSec SA</a:t>
            </a:r>
            <a:r>
              <a:rPr lang="zh-CN" altLang="en-US" smtClean="0"/>
              <a:t>。分两个阶段来完成这些</a:t>
            </a:r>
            <a:r>
              <a:rPr lang="en-US" smtClean="0">
                <a:ea typeface="黑体" pitchFamily="2" charset="-122"/>
                <a:hlinkClick r:id="rId2"/>
              </a:rPr>
              <a:t>服务</a:t>
            </a:r>
            <a:r>
              <a:rPr lang="zh-CN" altLang="en-US" smtClean="0"/>
              <a:t>有助于提高密钥交换的速度。任何没有第一阶段</a:t>
            </a:r>
            <a:r>
              <a:rPr lang="en-US" altLang="zh-CN" smtClean="0"/>
              <a:t>SA</a:t>
            </a:r>
            <a:r>
              <a:rPr lang="zh-CN" altLang="en-US" smtClean="0"/>
              <a:t>保护的消息将被拒收。</a:t>
            </a:r>
          </a:p>
        </p:txBody>
      </p:sp>
      <p:sp>
        <p:nvSpPr>
          <p:cNvPr id="3" name="标题 2"/>
          <p:cNvSpPr>
            <a:spLocks noGrp="1"/>
          </p:cNvSpPr>
          <p:nvPr>
            <p:ph type="title"/>
          </p:nvPr>
        </p:nvSpPr>
        <p:spPr/>
        <p:txBody>
          <a:bodyPr/>
          <a:lstStyle/>
          <a:p>
            <a:pPr fontAlgn="auto">
              <a:spcAft>
                <a:spcPts val="0"/>
              </a:spcAft>
              <a:defRPr/>
            </a:pPr>
            <a:r>
              <a:rPr lang="zh-CN" altLang="en-US" dirty="0" smtClean="0"/>
              <a:t>密钥交换协议</a:t>
            </a:r>
            <a:r>
              <a:rPr lang="en-US" dirty="0" smtClean="0"/>
              <a:t> IKE </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1"/>
          <p:cNvSpPr>
            <a:spLocks noGrp="1"/>
          </p:cNvSpPr>
          <p:nvPr>
            <p:ph idx="1"/>
          </p:nvPr>
        </p:nvSpPr>
        <p:spPr/>
        <p:txBody>
          <a:bodyPr/>
          <a:lstStyle/>
          <a:p>
            <a:r>
              <a:rPr lang="en-US" altLang="zh-CN" smtClean="0"/>
              <a:t>SA</a:t>
            </a:r>
            <a:r>
              <a:rPr lang="zh-CN" altLang="en-US" smtClean="0"/>
              <a:t>生命期 </a:t>
            </a:r>
          </a:p>
          <a:p>
            <a:r>
              <a:rPr lang="en-US" altLang="zh-CN" smtClean="0"/>
              <a:t>    </a:t>
            </a:r>
            <a:r>
              <a:rPr lang="zh-CN" altLang="en-US" smtClean="0"/>
              <a:t>第一阶段</a:t>
            </a:r>
            <a:r>
              <a:rPr lang="en-US" altLang="zh-CN" smtClean="0"/>
              <a:t>SA</a:t>
            </a:r>
            <a:r>
              <a:rPr lang="zh-CN" altLang="en-US" smtClean="0"/>
              <a:t>有一个缺省有效时间，如果</a:t>
            </a:r>
            <a:r>
              <a:rPr lang="en-US" altLang="zh-CN" smtClean="0"/>
              <a:t>SA</a:t>
            </a:r>
            <a:r>
              <a:rPr lang="zh-CN" altLang="en-US" smtClean="0"/>
              <a:t>超时，或“主密钥”和“会话密钥”中任何一个生命期时间到，都要向对方发送第一阶段</a:t>
            </a:r>
            <a:r>
              <a:rPr lang="en-US" altLang="zh-CN" smtClean="0"/>
              <a:t>SA</a:t>
            </a:r>
            <a:r>
              <a:rPr lang="zh-CN" altLang="en-US" smtClean="0"/>
              <a:t>删除消息，通知对方第一阶段</a:t>
            </a:r>
            <a:r>
              <a:rPr lang="en-US" altLang="zh-CN" smtClean="0"/>
              <a:t>SA</a:t>
            </a:r>
            <a:r>
              <a:rPr lang="zh-CN" altLang="en-US" smtClean="0"/>
              <a:t>已经过期。之后需要重新进行</a:t>
            </a:r>
            <a:r>
              <a:rPr lang="en-US" altLang="zh-CN" smtClean="0"/>
              <a:t>SA</a:t>
            </a:r>
            <a:r>
              <a:rPr lang="zh-CN" altLang="en-US" smtClean="0"/>
              <a:t>协商。第二阶段</a:t>
            </a:r>
            <a:r>
              <a:rPr lang="en-US" altLang="zh-CN" smtClean="0"/>
              <a:t>SA</a:t>
            </a:r>
            <a:r>
              <a:rPr lang="zh-CN" altLang="en-US" smtClean="0"/>
              <a:t>的有效时间由</a:t>
            </a:r>
            <a:r>
              <a:rPr lang="en-US" altLang="zh-CN" smtClean="0"/>
              <a:t>IPSec</a:t>
            </a:r>
            <a:r>
              <a:rPr lang="zh-CN" altLang="en-US" smtClean="0"/>
              <a:t>驱动程序决定。</a:t>
            </a:r>
          </a:p>
        </p:txBody>
      </p:sp>
      <p:sp>
        <p:nvSpPr>
          <p:cNvPr id="3" name="标题 2"/>
          <p:cNvSpPr>
            <a:spLocks noGrp="1"/>
          </p:cNvSpPr>
          <p:nvPr>
            <p:ph type="title"/>
          </p:nvPr>
        </p:nvSpPr>
        <p:spPr/>
        <p:txBody>
          <a:bodyPr/>
          <a:lstStyle/>
          <a:p>
            <a:pPr fontAlgn="auto">
              <a:spcAft>
                <a:spcPts val="0"/>
              </a:spcAft>
              <a:defRPr/>
            </a:pPr>
            <a:r>
              <a:rPr lang="zh-CN" altLang="en-US" dirty="0" smtClean="0"/>
              <a:t>密钥交换协议</a:t>
            </a:r>
            <a:r>
              <a:rPr lang="en-US" dirty="0" smtClean="0"/>
              <a:t> IKE </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zh-CN" altLang="en-US" dirty="0" smtClean="0"/>
              <a:t> </a:t>
            </a:r>
            <a:r>
              <a:rPr lang="en-US" dirty="0" smtClean="0"/>
              <a:t>IPSec</a:t>
            </a:r>
            <a:r>
              <a:rPr lang="zh-CN" altLang="en-US" dirty="0" smtClean="0"/>
              <a:t>提供了在局域网、专用和公用的广域网</a:t>
            </a:r>
            <a:r>
              <a:rPr lang="en-US" dirty="0" smtClean="0"/>
              <a:t>(WAN)</a:t>
            </a:r>
            <a:r>
              <a:rPr lang="zh-CN" altLang="en-US" dirty="0" smtClean="0"/>
              <a:t>和</a:t>
            </a:r>
            <a:r>
              <a:rPr lang="en-US" dirty="0" smtClean="0"/>
              <a:t>Internet</a:t>
            </a:r>
            <a:r>
              <a:rPr lang="zh-CN" altLang="en-US" dirty="0" smtClean="0"/>
              <a:t>上安全通信的能力，使用</a:t>
            </a:r>
            <a:r>
              <a:rPr lang="en-US" dirty="0" smtClean="0"/>
              <a:t>IPSec</a:t>
            </a:r>
            <a:r>
              <a:rPr lang="zh-CN" altLang="en-US" dirty="0" smtClean="0"/>
              <a:t>具有如下优势：</a:t>
            </a:r>
          </a:p>
          <a:p>
            <a:pPr marL="365760" indent="-256032" fontAlgn="auto">
              <a:spcAft>
                <a:spcPts val="0"/>
              </a:spcAft>
              <a:buFont typeface="Wingdings 3"/>
              <a:buChar char=""/>
              <a:defRPr/>
            </a:pPr>
            <a:r>
              <a:rPr lang="en-US" dirty="0" smtClean="0"/>
              <a:t>1</a:t>
            </a:r>
            <a:r>
              <a:rPr lang="zh-CN" altLang="en-US" dirty="0" smtClean="0"/>
              <a:t>．互操作性</a:t>
            </a:r>
          </a:p>
          <a:p>
            <a:pPr marL="365760" indent="-256032" fontAlgn="auto">
              <a:spcAft>
                <a:spcPts val="0"/>
              </a:spcAft>
              <a:buFont typeface="Wingdings 3"/>
              <a:buChar char=""/>
              <a:defRPr/>
            </a:pPr>
            <a:r>
              <a:rPr lang="en-US" dirty="0" smtClean="0"/>
              <a:t>    </a:t>
            </a:r>
            <a:r>
              <a:rPr lang="zh-CN" altLang="en-US" dirty="0" smtClean="0"/>
              <a:t>体现在</a:t>
            </a:r>
            <a:r>
              <a:rPr lang="en-US" dirty="0" smtClean="0"/>
              <a:t>RFC2402</a:t>
            </a:r>
            <a:r>
              <a:rPr lang="zh-CN" altLang="en-US" dirty="0" smtClean="0"/>
              <a:t>和</a:t>
            </a:r>
            <a:r>
              <a:rPr lang="en-US" dirty="0" smtClean="0"/>
              <a:t>RFC2406</a:t>
            </a:r>
            <a:r>
              <a:rPr lang="zh-CN" altLang="en-US" dirty="0" smtClean="0"/>
              <a:t>中。无论是传输模式还是隧道模式，都要在数据包中插入</a:t>
            </a:r>
            <a:r>
              <a:rPr lang="en-US" dirty="0" smtClean="0"/>
              <a:t>IPSec</a:t>
            </a:r>
            <a:r>
              <a:rPr lang="zh-CN" altLang="en-US" dirty="0" smtClean="0"/>
              <a:t>头，而</a:t>
            </a:r>
            <a:r>
              <a:rPr lang="en-US" dirty="0" smtClean="0"/>
              <a:t>IPSec</a:t>
            </a:r>
            <a:r>
              <a:rPr lang="zh-CN" altLang="en-US" dirty="0" smtClean="0"/>
              <a:t>头中包含互操作性所要求的字段，如加密和验证算法字段以统一的编号来标识，安全参数索引由发送方和接收方通过协商指定，协商基于共享的安全策略。因此，只要</a:t>
            </a:r>
            <a:r>
              <a:rPr lang="en-US" dirty="0" smtClean="0"/>
              <a:t>IPSec</a:t>
            </a:r>
            <a:r>
              <a:rPr lang="zh-CN" altLang="en-US" dirty="0" smtClean="0"/>
              <a:t>实体在同一个安全域中，或者通过传递性规则可推导在一个安全域中，就可满足互操作性。</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 </a:t>
            </a:r>
            <a:r>
              <a:rPr lang="en-US" b="0" dirty="0" smtClean="0"/>
              <a:t>IPSec</a:t>
            </a:r>
            <a:r>
              <a:rPr lang="zh-CN" altLang="en-US" b="0" dirty="0" smtClean="0"/>
              <a:t>安全协议的优点及应用</a:t>
            </a:r>
            <a:r>
              <a:rPr lang="zh-CN" altLang="en-US" dirty="0" smtClean="0"/>
              <a:t/>
            </a:r>
            <a:br>
              <a:rPr lang="zh-CN" altLang="en-US" dirty="0" smtClean="0"/>
            </a:b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zh-CN" altLang="en-US" dirty="0" smtClean="0"/>
              <a:t>目前占统治地位的</a:t>
            </a:r>
            <a:r>
              <a:rPr lang="en-US" dirty="0" smtClean="0"/>
              <a:t>IPv4</a:t>
            </a:r>
            <a:r>
              <a:rPr lang="zh-CN" altLang="en-US" dirty="0" smtClean="0"/>
              <a:t>在设计之初没考虑安全性，</a:t>
            </a:r>
            <a:r>
              <a:rPr lang="en-US" dirty="0" smtClean="0"/>
              <a:t>IP</a:t>
            </a:r>
            <a:r>
              <a:rPr lang="zh-CN" altLang="en-US" dirty="0" smtClean="0"/>
              <a:t>包本身不包含任何的安全特性，</a:t>
            </a:r>
            <a:r>
              <a:rPr lang="en-US" dirty="0" smtClean="0"/>
              <a:t>IP</a:t>
            </a:r>
            <a:r>
              <a:rPr lang="zh-CN" altLang="en-US" dirty="0" smtClean="0"/>
              <a:t>包的数据没机密性，真实性，完整性等安全认证。从而导致目前</a:t>
            </a:r>
            <a:r>
              <a:rPr lang="en-US" dirty="0" smtClean="0"/>
              <a:t>Internet</a:t>
            </a:r>
            <a:r>
              <a:rPr lang="zh-CN" altLang="en-US" dirty="0" smtClean="0"/>
              <a:t>中的许多应用系统处于不设防或很少设防的状态，存在较多的安全隐患，并且情况日趋严重和复杂。</a:t>
            </a:r>
            <a:r>
              <a:rPr lang="en-US" dirty="0" smtClean="0"/>
              <a:t>IPv4</a:t>
            </a:r>
            <a:r>
              <a:rPr lang="zh-CN" altLang="en-US" dirty="0" smtClean="0"/>
              <a:t>网络中，伪装源地址非常容易，如</a:t>
            </a:r>
            <a:r>
              <a:rPr lang="en-US" dirty="0" err="1" smtClean="0"/>
              <a:t>SendIP</a:t>
            </a:r>
            <a:r>
              <a:rPr lang="zh-CN" altLang="en-US" dirty="0" smtClean="0"/>
              <a:t>便可以发送任意源地址、源端口等的数据包，数据包的接收者无法判断数据包中的</a:t>
            </a:r>
            <a:r>
              <a:rPr lang="en-US" dirty="0" smtClean="0"/>
              <a:t>IP</a:t>
            </a:r>
            <a:r>
              <a:rPr lang="zh-CN" altLang="en-US" dirty="0" smtClean="0"/>
              <a:t>地址是否为真正的发送者的</a:t>
            </a:r>
            <a:r>
              <a:rPr lang="en-US" dirty="0" smtClean="0"/>
              <a:t>IP</a:t>
            </a:r>
            <a:r>
              <a:rPr lang="zh-CN" altLang="en-US" dirty="0" smtClean="0"/>
              <a:t>，由于数据采用明文传送，中途经过了许多未知的网络，在到达目的地之前很可能已被攻击者捕获、解码，并恶意修改，如此，数据也就毫无完整性和机密性可言了。</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en-US" b="0" dirty="0" smtClean="0"/>
              <a:t>IP</a:t>
            </a:r>
            <a:r>
              <a:rPr lang="zh-CN" altLang="en-US" b="0" dirty="0" smtClean="0"/>
              <a:t>安全概述</a:t>
            </a:r>
            <a:r>
              <a:rPr lang="zh-CN" altLang="en-US" dirty="0" smtClean="0"/>
              <a:t/>
            </a:r>
            <a:br>
              <a:rPr lang="zh-CN" altLang="en-US" dirty="0" smtClean="0"/>
            </a:b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内容占位符 1"/>
          <p:cNvSpPr>
            <a:spLocks noGrp="1"/>
          </p:cNvSpPr>
          <p:nvPr>
            <p:ph idx="1"/>
          </p:nvPr>
        </p:nvSpPr>
        <p:spPr/>
        <p:txBody>
          <a:bodyPr/>
          <a:lstStyle/>
          <a:p>
            <a:r>
              <a:rPr lang="en-US" altLang="zh-CN" smtClean="0"/>
              <a:t>2</a:t>
            </a:r>
            <a:r>
              <a:rPr lang="zh-CN" altLang="en-US" smtClean="0"/>
              <a:t>．安全可靠</a:t>
            </a:r>
          </a:p>
          <a:p>
            <a:r>
              <a:rPr lang="en-US" altLang="zh-CN" smtClean="0"/>
              <a:t>IPSec</a:t>
            </a:r>
            <a:r>
              <a:rPr lang="zh-CN" altLang="en-US" smtClean="0"/>
              <a:t>对数据包进行加密和验证，密钥也是通过强壮的</a:t>
            </a:r>
            <a:r>
              <a:rPr lang="en-US" altLang="zh-CN" smtClean="0"/>
              <a:t>IKE</a:t>
            </a:r>
            <a:r>
              <a:rPr lang="zh-CN" altLang="en-US" smtClean="0"/>
              <a:t>协商的，因此可确保数据包的机密性和可信性。同时，</a:t>
            </a:r>
            <a:r>
              <a:rPr lang="en-US" altLang="zh-CN" smtClean="0"/>
              <a:t>IPSec</a:t>
            </a:r>
            <a:r>
              <a:rPr lang="zh-CN" altLang="en-US" smtClean="0"/>
              <a:t>对数据包进行封装，隐藏数据包的一些通信特征，可抵抗通信分析。</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 </a:t>
            </a:r>
            <a:r>
              <a:rPr lang="en-US" b="0" dirty="0" smtClean="0"/>
              <a:t>IPSec</a:t>
            </a:r>
            <a:r>
              <a:rPr lang="zh-CN" altLang="en-US" b="0" dirty="0" smtClean="0"/>
              <a:t>安全协议的优点及应用</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3</a:t>
            </a:r>
            <a:r>
              <a:rPr lang="zh-CN" altLang="en-US" dirty="0" smtClean="0"/>
              <a:t>．实施灵活</a:t>
            </a:r>
          </a:p>
          <a:p>
            <a:pPr marL="365760" indent="-256032" fontAlgn="auto">
              <a:spcAft>
                <a:spcPts val="0"/>
              </a:spcAft>
              <a:buFont typeface="Wingdings 3"/>
              <a:buChar char=""/>
              <a:defRPr/>
            </a:pPr>
            <a:r>
              <a:rPr lang="zh-CN" altLang="en-US" dirty="0" smtClean="0"/>
              <a:t>灵活性至少表现在三个方面。</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a:t>
            </a:r>
            <a:r>
              <a:rPr lang="en-US" dirty="0" smtClean="0"/>
              <a:t>IPSec</a:t>
            </a:r>
            <a:r>
              <a:rPr lang="zh-CN" altLang="en-US" dirty="0" smtClean="0"/>
              <a:t>可在主机、网关和路由器中实施，也可在硬件设备中实施。</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）可选择只对数据包进行验证（尤其适合于那些不能应用密码的国家），或选择对数据包进行加密和验证。</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）安全关联可以是粗粒度的，如整个网关内的主机都使用一个安全关联，也可以是细粒度的，如每个数据包使用一个安全关联。对于不希望得到安全服务的数据包，可绕过</a:t>
            </a:r>
            <a:r>
              <a:rPr lang="en-US" dirty="0" smtClean="0"/>
              <a:t>IPSec</a:t>
            </a:r>
            <a:r>
              <a:rPr lang="zh-CN" altLang="en-US" dirty="0" smtClean="0"/>
              <a:t>处理。</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b="0" dirty="0" smtClean="0"/>
              <a:t> </a:t>
            </a:r>
            <a:r>
              <a:rPr lang="en-US" b="0" dirty="0" smtClean="0"/>
              <a:t>IPSec</a:t>
            </a:r>
            <a:r>
              <a:rPr lang="zh-CN" altLang="en-US" b="0" dirty="0" smtClean="0"/>
              <a:t>安全协议的优点及应用</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en-US" dirty="0" smtClean="0"/>
              <a:t>4</a:t>
            </a:r>
            <a:r>
              <a:rPr lang="zh-CN" altLang="en-US" dirty="0" smtClean="0"/>
              <a:t>．节省费用</a:t>
            </a:r>
          </a:p>
          <a:p>
            <a:pPr marL="365760" indent="-256032" fontAlgn="auto">
              <a:spcAft>
                <a:spcPts val="0"/>
              </a:spcAft>
              <a:buFont typeface="Wingdings 3"/>
              <a:buChar char=""/>
              <a:defRPr/>
            </a:pPr>
            <a:r>
              <a:rPr lang="zh-CN" altLang="en-US" dirty="0" smtClean="0"/>
              <a:t>节省费用至少表现在三个方面：</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a:t>
            </a:r>
            <a:r>
              <a:rPr lang="en-US" dirty="0" smtClean="0"/>
              <a:t>IPSec</a:t>
            </a:r>
            <a:r>
              <a:rPr lang="zh-CN" altLang="en-US" dirty="0" smtClean="0"/>
              <a:t>在防火墙或路由器中实施时，为跨越边界的所有通信流提供高强度安全性。公司或工作组内部的通信不涉及与安全有关的费用。</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a:t>
            </a:r>
            <a:r>
              <a:rPr lang="en-US" dirty="0" smtClean="0"/>
              <a:t>IPSec</a:t>
            </a:r>
            <a:r>
              <a:rPr lang="zh-CN" altLang="en-US" dirty="0" smtClean="0"/>
              <a:t>位于传输层（</a:t>
            </a:r>
            <a:r>
              <a:rPr lang="en-US" dirty="0" smtClean="0"/>
              <a:t>TCP</a:t>
            </a:r>
            <a:r>
              <a:rPr lang="zh-CN" altLang="en-US" dirty="0" smtClean="0"/>
              <a:t>，</a:t>
            </a:r>
            <a:r>
              <a:rPr lang="en-US" dirty="0" smtClean="0"/>
              <a:t>UDP</a:t>
            </a:r>
            <a:r>
              <a:rPr lang="zh-CN" altLang="en-US" dirty="0" smtClean="0"/>
              <a:t>）之下，对应用透明。</a:t>
            </a:r>
            <a:r>
              <a:rPr lang="en-US" dirty="0" smtClean="0"/>
              <a:t>IPSec</a:t>
            </a:r>
            <a:r>
              <a:rPr lang="zh-CN" altLang="en-US" dirty="0" smtClean="0"/>
              <a:t>在防火墙或路由器中实施时，不必改变用户或服务器系统中的软件。即使</a:t>
            </a:r>
            <a:r>
              <a:rPr lang="en-US" dirty="0" smtClean="0"/>
              <a:t>IPSec</a:t>
            </a:r>
            <a:r>
              <a:rPr lang="zh-CN" altLang="en-US" dirty="0" smtClean="0"/>
              <a:t>在终端系统中实施，上层软件和应用也不会受到影响。</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a:t>
            </a:r>
            <a:r>
              <a:rPr lang="en-US" dirty="0" smtClean="0"/>
              <a:t>IPSec</a:t>
            </a:r>
            <a:r>
              <a:rPr lang="zh-CN" altLang="en-US" dirty="0" smtClean="0"/>
              <a:t>可对终端用户透明，不必对用户进行安全机制方面的培训，也不必给每个用户发放密钥素材。</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b="0" dirty="0" smtClean="0"/>
              <a:t> </a:t>
            </a:r>
            <a:r>
              <a:rPr lang="en-US" b="0" dirty="0" smtClean="0"/>
              <a:t>IPSec</a:t>
            </a:r>
            <a:r>
              <a:rPr lang="zh-CN" altLang="en-US" b="0" dirty="0" smtClean="0"/>
              <a:t>安全协议的优点及应用</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内容占位符 1"/>
          <p:cNvSpPr>
            <a:spLocks noGrp="1"/>
          </p:cNvSpPr>
          <p:nvPr>
            <p:ph idx="1"/>
          </p:nvPr>
        </p:nvSpPr>
        <p:spPr/>
        <p:txBody>
          <a:bodyPr/>
          <a:lstStyle/>
          <a:p>
            <a:r>
              <a:rPr lang="en-US" altLang="zh-CN" smtClean="0"/>
              <a:t>5</a:t>
            </a:r>
            <a:r>
              <a:rPr lang="zh-CN" altLang="en-US" smtClean="0"/>
              <a:t>．用途广泛</a:t>
            </a:r>
          </a:p>
          <a:p>
            <a:r>
              <a:rPr lang="en-US" altLang="zh-CN" smtClean="0"/>
              <a:t>IPSec</a:t>
            </a:r>
            <a:r>
              <a:rPr lang="zh-CN" altLang="en-US" smtClean="0"/>
              <a:t>在</a:t>
            </a:r>
            <a:r>
              <a:rPr lang="en-US" altLang="zh-CN" smtClean="0"/>
              <a:t>IP</a:t>
            </a:r>
            <a:r>
              <a:rPr lang="zh-CN" altLang="en-US" smtClean="0"/>
              <a:t>层提供安全服务，有利于实现隧道技术，构筑</a:t>
            </a:r>
            <a:r>
              <a:rPr lang="en-US" altLang="zh-CN" smtClean="0"/>
              <a:t>VPN</a:t>
            </a:r>
            <a:r>
              <a:rPr lang="zh-CN" altLang="en-US" smtClean="0"/>
              <a:t>（虚拟专用网），也有利于建立</a:t>
            </a:r>
            <a:r>
              <a:rPr lang="en-US" altLang="zh-CN" smtClean="0"/>
              <a:t>Extranet</a:t>
            </a:r>
            <a:r>
              <a:rPr lang="zh-CN" altLang="en-US" smtClean="0"/>
              <a:t>。</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 </a:t>
            </a:r>
            <a:r>
              <a:rPr lang="en-US" b="0" dirty="0" smtClean="0"/>
              <a:t>IPSec</a:t>
            </a:r>
            <a:r>
              <a:rPr lang="zh-CN" altLang="en-US" b="0" dirty="0" smtClean="0"/>
              <a:t>安全协议的优点及应用</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85000" lnSpcReduction="10000"/>
          </a:bodyPr>
          <a:lstStyle/>
          <a:p>
            <a:pPr marL="365760" indent="-256032" fontAlgn="auto">
              <a:spcAft>
                <a:spcPts val="0"/>
              </a:spcAft>
              <a:buFont typeface="Wingdings 3"/>
              <a:buChar char=""/>
              <a:defRPr/>
            </a:pPr>
            <a:r>
              <a:rPr lang="en-US" dirty="0" smtClean="0"/>
              <a:t>IPSec</a:t>
            </a:r>
            <a:r>
              <a:rPr lang="zh-CN" altLang="en-US" dirty="0" smtClean="0"/>
              <a:t>的应用</a:t>
            </a:r>
            <a:endParaRPr lang="zh-CN" altLang="en-US" b="1" dirty="0" smtClean="0"/>
          </a:p>
          <a:p>
            <a:pPr marL="365760" indent="-256032" fontAlgn="auto">
              <a:spcAft>
                <a:spcPts val="0"/>
              </a:spcAft>
              <a:buFont typeface="Wingdings 3"/>
              <a:buChar char=""/>
              <a:defRPr/>
            </a:pPr>
            <a:r>
              <a:rPr lang="en-US" dirty="0" smtClean="0"/>
              <a:t>IPSec</a:t>
            </a:r>
            <a:r>
              <a:rPr lang="zh-CN" altLang="en-US" dirty="0" smtClean="0"/>
              <a:t>提供了在局域网、专用和公用的广域网</a:t>
            </a:r>
            <a:r>
              <a:rPr lang="en-US" dirty="0" smtClean="0"/>
              <a:t>(WAN)</a:t>
            </a:r>
            <a:r>
              <a:rPr lang="zh-CN" altLang="en-US" dirty="0" smtClean="0"/>
              <a:t>和</a:t>
            </a:r>
            <a:r>
              <a:rPr lang="en-US" dirty="0" smtClean="0"/>
              <a:t>Internet</a:t>
            </a:r>
            <a:r>
              <a:rPr lang="zh-CN" altLang="en-US" dirty="0" smtClean="0"/>
              <a:t>上安全通信的能力。使用它的例子包括下面一些：</a:t>
            </a:r>
          </a:p>
          <a:p>
            <a:pPr marL="365760" indent="-256032" fontAlgn="auto">
              <a:spcAft>
                <a:spcPts val="0"/>
              </a:spcAft>
              <a:buFont typeface="Wingdings 3"/>
              <a:buChar char=""/>
              <a:defRPr/>
            </a:pPr>
            <a:r>
              <a:rPr lang="en-US" dirty="0" smtClean="0"/>
              <a:t>1</a:t>
            </a:r>
            <a:r>
              <a:rPr lang="zh-CN" altLang="en-US" dirty="0" smtClean="0"/>
              <a:t>．</a:t>
            </a:r>
            <a:r>
              <a:rPr lang="en-US" dirty="0" smtClean="0"/>
              <a:t>Internet</a:t>
            </a:r>
            <a:r>
              <a:rPr lang="zh-CN" altLang="en-US" dirty="0" smtClean="0"/>
              <a:t>上的安全分支办公连接</a:t>
            </a:r>
          </a:p>
          <a:p>
            <a:pPr marL="365760" indent="-256032" fontAlgn="auto">
              <a:spcAft>
                <a:spcPts val="0"/>
              </a:spcAft>
              <a:buFont typeface="Wingdings 3"/>
              <a:buChar char=""/>
              <a:defRPr/>
            </a:pPr>
            <a:r>
              <a:rPr lang="zh-CN" altLang="en-US" dirty="0" smtClean="0"/>
              <a:t>一个公司可以在</a:t>
            </a:r>
            <a:r>
              <a:rPr lang="en-US" dirty="0" smtClean="0"/>
              <a:t>Internet</a:t>
            </a:r>
            <a:r>
              <a:rPr lang="zh-CN" altLang="en-US" dirty="0" smtClean="0"/>
              <a:t>或者公用广域网上建立安全的虚拟专用网络。这可以使得企业主要依赖</a:t>
            </a:r>
            <a:r>
              <a:rPr lang="en-US" dirty="0" smtClean="0"/>
              <a:t>Internet</a:t>
            </a:r>
            <a:r>
              <a:rPr lang="zh-CN" altLang="en-US" dirty="0" smtClean="0"/>
              <a:t>，减少它构造专用网络的需求，节省了费用和网络管理的负担。</a:t>
            </a:r>
          </a:p>
          <a:p>
            <a:pPr marL="365760" indent="-256032" fontAlgn="auto">
              <a:spcAft>
                <a:spcPts val="0"/>
              </a:spcAft>
              <a:buFont typeface="Wingdings 3"/>
              <a:buChar char=""/>
              <a:defRPr/>
            </a:pPr>
            <a:r>
              <a:rPr lang="en-US" dirty="0" smtClean="0"/>
              <a:t>2</a:t>
            </a:r>
            <a:r>
              <a:rPr lang="zh-CN" altLang="en-US" dirty="0" smtClean="0"/>
              <a:t>．</a:t>
            </a:r>
            <a:r>
              <a:rPr lang="en-US" dirty="0" smtClean="0"/>
              <a:t>Internet</a:t>
            </a:r>
            <a:r>
              <a:rPr lang="zh-CN" altLang="en-US" dirty="0" smtClean="0"/>
              <a:t>上安全的远程访问</a:t>
            </a:r>
          </a:p>
          <a:p>
            <a:pPr marL="365760" indent="-256032" fontAlgn="auto">
              <a:spcAft>
                <a:spcPts val="0"/>
              </a:spcAft>
              <a:buFont typeface="Wingdings 3"/>
              <a:buChar char=""/>
              <a:defRPr/>
            </a:pPr>
            <a:r>
              <a:rPr lang="zh-CN" altLang="en-US" dirty="0" smtClean="0"/>
              <a:t>一个系统上配备了</a:t>
            </a:r>
            <a:r>
              <a:rPr lang="en-US" dirty="0" smtClean="0"/>
              <a:t>IP</a:t>
            </a:r>
            <a:r>
              <a:rPr lang="zh-CN" altLang="en-US" dirty="0" smtClean="0"/>
              <a:t>安全协议的最终用户可以通过调用本地的</a:t>
            </a:r>
            <a:r>
              <a:rPr lang="en-US" dirty="0" smtClean="0"/>
              <a:t>Internet</a:t>
            </a:r>
            <a:r>
              <a:rPr lang="zh-CN" altLang="en-US" dirty="0" smtClean="0"/>
              <a:t>服务提供商</a:t>
            </a:r>
            <a:r>
              <a:rPr lang="en-US" dirty="0" smtClean="0"/>
              <a:t>(ISP)</a:t>
            </a:r>
            <a:r>
              <a:rPr lang="zh-CN" altLang="en-US" dirty="0" smtClean="0"/>
              <a:t>来获得对一个公司网络的安全访问，这样为在外旅行的雇员利远程工作者减少了长途通信的费用。</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b="0" dirty="0" smtClean="0"/>
              <a:t> </a:t>
            </a:r>
            <a:r>
              <a:rPr lang="en-US" b="0" dirty="0" smtClean="0"/>
              <a:t>IPSec</a:t>
            </a:r>
            <a:r>
              <a:rPr lang="zh-CN" altLang="en-US" b="0" dirty="0" smtClean="0"/>
              <a:t>安全协议的优点及应用</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3</a:t>
            </a:r>
            <a:r>
              <a:rPr lang="zh-CN" altLang="en-US" dirty="0" smtClean="0"/>
              <a:t>．与合作者之间建立企业内部和外部的连接</a:t>
            </a:r>
          </a:p>
          <a:p>
            <a:pPr marL="365760" indent="-256032" fontAlgn="auto">
              <a:spcAft>
                <a:spcPts val="0"/>
              </a:spcAft>
              <a:buFont typeface="Wingdings 3"/>
              <a:buChar char=""/>
              <a:defRPr/>
            </a:pPr>
            <a:r>
              <a:rPr lang="en-US" dirty="0" smtClean="0"/>
              <a:t>IPSec</a:t>
            </a:r>
            <a:r>
              <a:rPr lang="zh-CN" altLang="en-US" dirty="0" smtClean="0"/>
              <a:t>可以用于与其他组织之间的安全通信，保让鉴别和机密性，并且提供密钥交换机制。</a:t>
            </a:r>
          </a:p>
          <a:p>
            <a:pPr marL="365760" indent="-256032" fontAlgn="auto">
              <a:spcAft>
                <a:spcPts val="0"/>
              </a:spcAft>
              <a:buFont typeface="Wingdings 3"/>
              <a:buChar char=""/>
              <a:defRPr/>
            </a:pPr>
            <a:r>
              <a:rPr lang="en-US" dirty="0" smtClean="0"/>
              <a:t>4</a:t>
            </a:r>
            <a:r>
              <a:rPr lang="zh-CN" altLang="en-US" dirty="0" smtClean="0"/>
              <a:t>．增强电子商务的安全性</a:t>
            </a:r>
          </a:p>
          <a:p>
            <a:pPr marL="365760" indent="-256032" fontAlgn="auto">
              <a:spcAft>
                <a:spcPts val="0"/>
              </a:spcAft>
              <a:buFont typeface="Wingdings 3"/>
              <a:buChar char=""/>
              <a:defRPr/>
            </a:pPr>
            <a:r>
              <a:rPr lang="zh-CN" altLang="en-US" dirty="0" smtClean="0"/>
              <a:t>尽管一些</a:t>
            </a:r>
            <a:r>
              <a:rPr lang="en-US" dirty="0" smtClean="0"/>
              <a:t>WEB</a:t>
            </a:r>
            <a:r>
              <a:rPr lang="zh-CN" altLang="en-US" dirty="0" smtClean="0"/>
              <a:t>和电了商务应用巳经有了内置的安全协议，使用</a:t>
            </a:r>
            <a:r>
              <a:rPr lang="en-US" dirty="0" smtClean="0"/>
              <a:t>IPSec</a:t>
            </a:r>
            <a:r>
              <a:rPr lang="zh-CN" altLang="en-US" dirty="0" smtClean="0"/>
              <a:t>可以增加其安全性。</a:t>
            </a:r>
          </a:p>
          <a:p>
            <a:pPr marL="365760" indent="-256032" fontAlgn="auto">
              <a:spcAft>
                <a:spcPts val="0"/>
              </a:spcAft>
              <a:buFont typeface="Wingdings 3"/>
              <a:buChar char=""/>
              <a:defRPr/>
            </a:pPr>
            <a:r>
              <a:rPr lang="en-US" dirty="0" smtClean="0"/>
              <a:t>IPSec</a:t>
            </a:r>
            <a:r>
              <a:rPr lang="zh-CN" altLang="en-US" dirty="0" smtClean="0"/>
              <a:t>能够支持这些不同应用的主要特征就是它能够加密</a:t>
            </a:r>
            <a:r>
              <a:rPr lang="en-US" dirty="0" smtClean="0"/>
              <a:t>/</a:t>
            </a:r>
            <a:r>
              <a:rPr lang="zh-CN" altLang="en-US" dirty="0" smtClean="0"/>
              <a:t>或鉴别在</a:t>
            </a:r>
            <a:r>
              <a:rPr lang="en-US" dirty="0" smtClean="0"/>
              <a:t>IP</a:t>
            </a:r>
            <a:r>
              <a:rPr lang="zh-CN" altLang="en-US" dirty="0" smtClean="0"/>
              <a:t>层的所有通信量。因此，所有的分布式应用、包括远程注册、客户／服务器、电子邮件、文件伶输、</a:t>
            </a:r>
            <a:r>
              <a:rPr lang="en-US" dirty="0" smtClean="0"/>
              <a:t>Web</a:t>
            </a:r>
            <a:r>
              <a:rPr lang="zh-CN" altLang="en-US" dirty="0" smtClean="0"/>
              <a:t>访问等等，都可以增加安全特征。</a:t>
            </a: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b="0" dirty="0" smtClean="0"/>
              <a:t> </a:t>
            </a:r>
            <a:r>
              <a:rPr lang="en-US" b="0" dirty="0" smtClean="0"/>
              <a:t>IPSec</a:t>
            </a:r>
            <a:r>
              <a:rPr lang="zh-CN" altLang="en-US" b="0" dirty="0" smtClean="0"/>
              <a:t>安全协议的优点及应用</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内容占位符 1"/>
          <p:cNvSpPr>
            <a:spLocks noGrp="1"/>
          </p:cNvSpPr>
          <p:nvPr>
            <p:ph idx="1"/>
          </p:nvPr>
        </p:nvSpPr>
        <p:spPr/>
        <p:txBody>
          <a:bodyPr/>
          <a:lstStyle/>
          <a:p>
            <a:r>
              <a:rPr lang="en-US" altLang="zh-CN" smtClean="0"/>
              <a:t>1</a:t>
            </a:r>
            <a:r>
              <a:rPr lang="zh-CN" altLang="en-US" smtClean="0"/>
              <a:t>．</a:t>
            </a:r>
            <a:r>
              <a:rPr lang="en-US" altLang="zh-CN" smtClean="0"/>
              <a:t>VPN</a:t>
            </a:r>
            <a:r>
              <a:rPr lang="zh-CN" altLang="en-US" smtClean="0"/>
              <a:t>概念</a:t>
            </a:r>
          </a:p>
          <a:p>
            <a:r>
              <a:rPr lang="en-US" altLang="zh-CN" smtClean="0"/>
              <a:t>  </a:t>
            </a:r>
            <a:r>
              <a:rPr lang="zh-CN" altLang="en-US" smtClean="0"/>
              <a:t>　</a:t>
            </a:r>
            <a:r>
              <a:rPr lang="en-US" altLang="zh-CN" smtClean="0"/>
              <a:t>VPN</a:t>
            </a:r>
            <a:r>
              <a:rPr lang="zh-CN" altLang="en-US" smtClean="0"/>
              <a:t>是英文</a:t>
            </a:r>
            <a:r>
              <a:rPr lang="en-US" altLang="zh-CN" smtClean="0"/>
              <a:t>Virtual Private Network</a:t>
            </a:r>
            <a:r>
              <a:rPr lang="zh-CN" altLang="en-US" smtClean="0"/>
              <a:t>的缩写，现已被人们作为一个专门术语来接受。对于术语</a:t>
            </a:r>
            <a:r>
              <a:rPr lang="en-US" altLang="zh-CN" smtClean="0"/>
              <a:t>VPN</a:t>
            </a:r>
            <a:r>
              <a:rPr lang="zh-CN" altLang="en-US" smtClean="0"/>
              <a:t>，在研究人员、开发商、网络集成商和用户看来，都有侧重面不同的理解和认识，但将字面意义和虚拟组网技术综合起来分析，不难从一般意义上给</a:t>
            </a:r>
            <a:r>
              <a:rPr lang="en-US" altLang="zh-CN" smtClean="0"/>
              <a:t>VPN</a:t>
            </a:r>
            <a:r>
              <a:rPr lang="zh-CN" altLang="en-US" smtClean="0"/>
              <a:t>以较为准确的定义。</a:t>
            </a:r>
          </a:p>
        </p:txBody>
      </p:sp>
      <p:sp>
        <p:nvSpPr>
          <p:cNvPr id="3" name="标题 2"/>
          <p:cNvSpPr>
            <a:spLocks noGrp="1"/>
          </p:cNvSpPr>
          <p:nvPr>
            <p:ph type="title"/>
          </p:nvPr>
        </p:nvSpPr>
        <p:spPr/>
        <p:txBody>
          <a:bodyPr>
            <a:normAutofit fontScale="90000"/>
          </a:bodyPr>
          <a:lstStyle/>
          <a:p>
            <a:pPr fontAlgn="auto">
              <a:spcAft>
                <a:spcPts val="0"/>
              </a:spcAft>
              <a:defRPr/>
            </a:pPr>
            <a:r>
              <a:rPr lang="en-US" b="0" dirty="0" smtClean="0"/>
              <a:t> VPN</a:t>
            </a:r>
            <a:r>
              <a:rPr lang="zh-CN" altLang="en-US" b="0" dirty="0" smtClean="0"/>
              <a:t>虚拟专用网</a:t>
            </a:r>
            <a:r>
              <a:rPr lang="zh-CN" altLang="en-US" dirty="0" smtClean="0"/>
              <a:t/>
            </a:r>
            <a:br>
              <a:rPr lang="zh-CN" altLang="en-US" dirty="0" smtClean="0"/>
            </a:b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内容占位符 1"/>
          <p:cNvSpPr>
            <a:spLocks noGrp="1"/>
          </p:cNvSpPr>
          <p:nvPr>
            <p:ph idx="1"/>
          </p:nvPr>
        </p:nvSpPr>
        <p:spPr/>
        <p:txBody>
          <a:bodyPr/>
          <a:lstStyle/>
          <a:p>
            <a:r>
              <a:rPr lang="zh-CN" altLang="en-US" smtClean="0"/>
              <a:t>从字面意义上看，术语</a:t>
            </a:r>
            <a:r>
              <a:rPr lang="en-US" altLang="zh-CN" smtClean="0"/>
              <a:t>VPN</a:t>
            </a:r>
            <a:r>
              <a:rPr lang="zh-CN" altLang="en-US" smtClean="0"/>
              <a:t>由“虚拟”</a:t>
            </a:r>
            <a:r>
              <a:rPr lang="en-US" altLang="zh-CN" smtClean="0"/>
              <a:t>(Virtual)</a:t>
            </a:r>
            <a:r>
              <a:rPr lang="zh-CN" altLang="en-US" smtClean="0"/>
              <a:t>、“专用或私有”</a:t>
            </a:r>
            <a:r>
              <a:rPr lang="en-US" altLang="zh-CN" smtClean="0"/>
              <a:t>(Private)</a:t>
            </a:r>
            <a:r>
              <a:rPr lang="zh-CN" altLang="en-US" smtClean="0"/>
              <a:t>以及“网络”</a:t>
            </a:r>
            <a:r>
              <a:rPr lang="en-US" altLang="zh-CN" smtClean="0"/>
              <a:t>(Network)3</a:t>
            </a:r>
            <a:r>
              <a:rPr lang="zh-CN" altLang="en-US" smtClean="0"/>
              <a:t>个词组成。如果将</a:t>
            </a:r>
            <a:r>
              <a:rPr lang="en-US" altLang="zh-CN" smtClean="0"/>
              <a:t>3</a:t>
            </a:r>
            <a:r>
              <a:rPr lang="zh-CN" altLang="en-US" smtClean="0"/>
              <a:t>个词进行详考，然后以简明贴切、符合常理并具有内涵的方式将其联系起来，就可以认为这种对</a:t>
            </a:r>
            <a:r>
              <a:rPr lang="en-US" altLang="zh-CN" smtClean="0"/>
              <a:t>VPN</a:t>
            </a:r>
            <a:r>
              <a:rPr lang="zh-CN" altLang="en-US" smtClean="0"/>
              <a:t>的定义比较确切了。所以，</a:t>
            </a:r>
            <a:r>
              <a:rPr lang="en-US" altLang="zh-CN" smtClean="0"/>
              <a:t>VPN</a:t>
            </a:r>
            <a:r>
              <a:rPr lang="zh-CN" altLang="en-US" smtClean="0"/>
              <a:t>在这里专指在公共通信基础设备上构建的虚拟专用或私有</a:t>
            </a:r>
            <a:r>
              <a:rPr lang="en-US" altLang="zh-CN" smtClean="0"/>
              <a:t>(Private)</a:t>
            </a:r>
            <a:r>
              <a:rPr lang="zh-CN" altLang="en-US" smtClean="0"/>
              <a:t>网络，简称虚拟专用网或虚拟专网，可以被认为是一种公共网络中隔离出来的网络。</a:t>
            </a:r>
          </a:p>
        </p:txBody>
      </p:sp>
      <p:sp>
        <p:nvSpPr>
          <p:cNvPr id="3" name="标题 2"/>
          <p:cNvSpPr>
            <a:spLocks noGrp="1"/>
          </p:cNvSpPr>
          <p:nvPr>
            <p:ph type="title"/>
          </p:nvPr>
        </p:nvSpPr>
        <p:spPr/>
        <p:txBody>
          <a:bodyPr/>
          <a:lstStyle/>
          <a:p>
            <a:pPr fontAlgn="auto">
              <a:spcAft>
                <a:spcPts val="0"/>
              </a:spcAft>
              <a:defRPr/>
            </a:pPr>
            <a:r>
              <a:rPr lang="en-US" b="0" dirty="0" smtClean="0"/>
              <a:t> VPN</a:t>
            </a:r>
            <a:r>
              <a:rPr lang="zh-CN" altLang="en-US" b="0" dirty="0" smtClean="0"/>
              <a:t>虚拟专用网</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内容占位符 1"/>
          <p:cNvSpPr>
            <a:spLocks noGrp="1"/>
          </p:cNvSpPr>
          <p:nvPr>
            <p:ph idx="1"/>
          </p:nvPr>
        </p:nvSpPr>
        <p:spPr/>
        <p:txBody>
          <a:bodyPr/>
          <a:lstStyle/>
          <a:p>
            <a:r>
              <a:rPr lang="zh-CN" altLang="en-US" smtClean="0"/>
              <a:t> </a:t>
            </a:r>
            <a:r>
              <a:rPr lang="en-US" altLang="zh-CN" smtClean="0"/>
              <a:t>VPN </a:t>
            </a:r>
            <a:r>
              <a:rPr lang="zh-CN" altLang="en-US" smtClean="0"/>
              <a:t>可以构建在两个端系统之间或两个组组机构之间，一个组织机构内部的多个端系统之间或跨越全局性因特网的多个组织之间，以及单个应用或组合应用之间。不难理解，任何通信连接只要是全部或部分地通过公共通信基础设施来实现，这种连接所组成的网络就不是真正的私有网络，换句话说，除非一个组织部署自己专有的通信介质和层次化传输系统，任何网络都存在“虚拟化”连接服务。</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b="0" dirty="0" smtClean="0"/>
              <a:t> VPN</a:t>
            </a:r>
            <a:r>
              <a:rPr lang="zh-CN" altLang="en-US" b="0" dirty="0" smtClean="0"/>
              <a:t>虚拟专用网</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zh-CN" altLang="en-US" dirty="0" smtClean="0"/>
              <a:t>近年来人们重视、正视</a:t>
            </a:r>
            <a:r>
              <a:rPr lang="en-US" dirty="0" smtClean="0"/>
              <a:t>VPN</a:t>
            </a:r>
            <a:r>
              <a:rPr lang="zh-CN" altLang="en-US" dirty="0" smtClean="0"/>
              <a:t>，注入新的机制以逐步丰富和完善</a:t>
            </a:r>
            <a:r>
              <a:rPr lang="en-US" dirty="0" smtClean="0"/>
              <a:t>VPN</a:t>
            </a:r>
            <a:r>
              <a:rPr lang="zh-CN" altLang="en-US" dirty="0" smtClean="0"/>
              <a:t>的实现方法，并积极探索支撑各种安全网络平台的</a:t>
            </a:r>
            <a:r>
              <a:rPr lang="en-US" dirty="0" smtClean="0"/>
              <a:t>VPN</a:t>
            </a:r>
            <a:r>
              <a:rPr lang="zh-CN" altLang="en-US" dirty="0" smtClean="0"/>
              <a:t>技术，目的在于利用公共通信网络设施在某一相同的安全策略下将具有某种利益的网络或主机连接成一个可管理的、“自己”的专用网络这样一种“自己专用”的网络，不需要花钱投资建立、也不需要维护远程通信线路和网络设备．同时可以在一定程度上对穿过公共通信区域</a:t>
            </a:r>
            <a:r>
              <a:rPr lang="en-US" dirty="0" smtClean="0"/>
              <a:t>(</a:t>
            </a:r>
            <a:r>
              <a:rPr lang="zh-CN" altLang="en-US" dirty="0" smtClean="0"/>
              <a:t>这是一个充满危险的互不信任的环境</a:t>
            </a:r>
            <a:r>
              <a:rPr lang="en-US" dirty="0" smtClean="0"/>
              <a:t>)</a:t>
            </a:r>
            <a:r>
              <a:rPr lang="zh-CN" altLang="en-US" dirty="0" smtClean="0"/>
              <a:t>的数据内容保持隐蔽性。这就是说，可以利用</a:t>
            </a:r>
            <a:r>
              <a:rPr lang="en-US" dirty="0" smtClean="0"/>
              <a:t>VPN</a:t>
            </a:r>
            <a:r>
              <a:rPr lang="zh-CN" altLang="en-US" dirty="0" smtClean="0"/>
              <a:t>技术在公共通信网络基础设施中“虚拟”出</a:t>
            </a:r>
            <a:r>
              <a:rPr lang="en-US" altLang="zh-CN" dirty="0" smtClean="0"/>
              <a:t>—</a:t>
            </a:r>
            <a:r>
              <a:rPr lang="zh-CN" altLang="en-US" dirty="0" smtClean="0"/>
              <a:t>组织机构内或某种共同体内通信的某些部分。</a:t>
            </a: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VPN</a:t>
            </a:r>
            <a:r>
              <a:rPr lang="zh-CN" altLang="en-US" dirty="0" smtClean="0"/>
              <a:t>的应用前景</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1"/>
          <p:cNvSpPr>
            <a:spLocks noGrp="1"/>
          </p:cNvSpPr>
          <p:nvPr>
            <p:ph idx="1"/>
          </p:nvPr>
        </p:nvSpPr>
        <p:spPr/>
        <p:txBody>
          <a:bodyPr/>
          <a:lstStyle/>
          <a:p>
            <a:r>
              <a:rPr lang="zh-CN" altLang="en-US" smtClean="0"/>
              <a:t>为了加强</a:t>
            </a:r>
            <a:r>
              <a:rPr lang="en-US" altLang="zh-CN" smtClean="0"/>
              <a:t>Internet</a:t>
            </a:r>
            <a:r>
              <a:rPr lang="zh-CN" altLang="en-US" smtClean="0"/>
              <a:t>的安全性，从</a:t>
            </a:r>
            <a:r>
              <a:rPr lang="en-US" altLang="zh-CN" smtClean="0"/>
              <a:t>1995</a:t>
            </a:r>
            <a:r>
              <a:rPr lang="zh-CN" altLang="en-US" smtClean="0"/>
              <a:t>年开始，</a:t>
            </a:r>
            <a:r>
              <a:rPr lang="en-US" altLang="zh-CN" smtClean="0"/>
              <a:t>IETF</a:t>
            </a:r>
            <a:r>
              <a:rPr lang="zh-CN" altLang="en-US" smtClean="0"/>
              <a:t>着手制定了一套用于保护</a:t>
            </a:r>
            <a:r>
              <a:rPr lang="en-US" altLang="zh-CN" smtClean="0"/>
              <a:t>IP</a:t>
            </a:r>
            <a:r>
              <a:rPr lang="zh-CN" altLang="en-US" smtClean="0"/>
              <a:t>通信的</a:t>
            </a:r>
            <a:r>
              <a:rPr lang="en-US" altLang="zh-CN" smtClean="0"/>
              <a:t>IP</a:t>
            </a:r>
            <a:r>
              <a:rPr lang="zh-CN" altLang="en-US" smtClean="0"/>
              <a:t>安全协议</a:t>
            </a:r>
            <a:r>
              <a:rPr lang="en-US" altLang="zh-CN" smtClean="0"/>
              <a:t>(IP Security</a:t>
            </a:r>
            <a:r>
              <a:rPr lang="zh-CN" altLang="en-US" smtClean="0"/>
              <a:t>，</a:t>
            </a:r>
            <a:r>
              <a:rPr lang="en-US" altLang="zh-CN" smtClean="0"/>
              <a:t>IPSec)</a:t>
            </a:r>
            <a:r>
              <a:rPr lang="zh-CN" altLang="en-US" smtClean="0"/>
              <a:t>。</a:t>
            </a:r>
            <a:r>
              <a:rPr lang="en-US" altLang="zh-CN" smtClean="0"/>
              <a:t>IPSec</a:t>
            </a:r>
            <a:r>
              <a:rPr lang="zh-CN" altLang="en-US" smtClean="0"/>
              <a:t>是</a:t>
            </a:r>
            <a:r>
              <a:rPr lang="en-US" altLang="zh-CN" smtClean="0"/>
              <a:t>IPv6</a:t>
            </a:r>
            <a:r>
              <a:rPr lang="zh-CN" altLang="en-US" smtClean="0"/>
              <a:t>的一个组成部分，是</a:t>
            </a:r>
            <a:r>
              <a:rPr lang="en-US" altLang="zh-CN" smtClean="0"/>
              <a:t>IPv4</a:t>
            </a:r>
            <a:r>
              <a:rPr lang="zh-CN" altLang="en-US" smtClean="0"/>
              <a:t>的一个可选扩展协议，它弥补了</a:t>
            </a:r>
            <a:r>
              <a:rPr lang="en-US" altLang="zh-CN" smtClean="0"/>
              <a:t>IPv4</a:t>
            </a:r>
            <a:r>
              <a:rPr lang="zh-CN" altLang="en-US" smtClean="0"/>
              <a:t>在协议设计时缺乏安全性考虑的不足。</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b="0" dirty="0" smtClean="0"/>
              <a:t>IP</a:t>
            </a:r>
            <a:r>
              <a:rPr lang="zh-CN" altLang="en-US" b="0" dirty="0" smtClean="0"/>
              <a:t>安全概述</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内容占位符 1"/>
          <p:cNvSpPr>
            <a:spLocks noGrp="1"/>
          </p:cNvSpPr>
          <p:nvPr>
            <p:ph idx="1"/>
          </p:nvPr>
        </p:nvSpPr>
        <p:spPr/>
        <p:txBody>
          <a:bodyPr/>
          <a:lstStyle/>
          <a:p>
            <a:r>
              <a:rPr lang="en-US" altLang="zh-CN" smtClean="0"/>
              <a:t>VPN</a:t>
            </a:r>
            <a:r>
              <a:rPr lang="zh-CN" altLang="en-US" smtClean="0"/>
              <a:t>作为一种网络技术概念，本身并不是具有“固定”形态的实体。由于这样</a:t>
            </a:r>
            <a:r>
              <a:rPr lang="en-US" altLang="zh-CN" smtClean="0"/>
              <a:t>—</a:t>
            </a:r>
            <a:r>
              <a:rPr lang="zh-CN" altLang="en-US" smtClean="0"/>
              <a:t>种技术具有上述两种独特优势，因此为企事业单位，党政机关和金融系统等跨地域组建“自己专用”的网络提供了经济能力可承受且相对安全的技术手段。可以预见，这将是企事业单位、党政机关和金融系统等组成内联网、外联网和实现远程接入网的基本的、主要的方法。与此同时，各种</a:t>
            </a:r>
            <a:r>
              <a:rPr lang="en-US" altLang="zh-CN" smtClean="0"/>
              <a:t>ISP</a:t>
            </a:r>
            <a:r>
              <a:rPr lang="zh-CN" altLang="en-US" smtClean="0"/>
              <a:t>也必将投入更大的力星，为各种用户提供</a:t>
            </a:r>
            <a:r>
              <a:rPr lang="en-US" altLang="zh-CN" smtClean="0"/>
              <a:t>VPN</a:t>
            </a:r>
            <a:r>
              <a:rPr lang="zh-CN" altLang="en-US" smtClean="0"/>
              <a:t>服务。</a:t>
            </a:r>
          </a:p>
        </p:txBody>
      </p:sp>
      <p:sp>
        <p:nvSpPr>
          <p:cNvPr id="3" name="标题 2"/>
          <p:cNvSpPr>
            <a:spLocks noGrp="1"/>
          </p:cNvSpPr>
          <p:nvPr>
            <p:ph type="title"/>
          </p:nvPr>
        </p:nvSpPr>
        <p:spPr/>
        <p:txBody>
          <a:bodyPr/>
          <a:lstStyle/>
          <a:p>
            <a:pPr fontAlgn="auto">
              <a:spcAft>
                <a:spcPts val="0"/>
              </a:spcAft>
              <a:defRPr/>
            </a:pPr>
            <a:r>
              <a:rPr lang="en-US" dirty="0" smtClean="0"/>
              <a:t>VPN</a:t>
            </a:r>
            <a:r>
              <a:rPr lang="zh-CN" altLang="en-US" dirty="0" smtClean="0"/>
              <a:t>的应用前景</a:t>
            </a: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1</a:t>
            </a:r>
            <a:r>
              <a:rPr lang="zh-CN" altLang="en-US" dirty="0" smtClean="0"/>
              <a:t>．远程访问</a:t>
            </a:r>
          </a:p>
          <a:p>
            <a:pPr marL="365760" indent="-256032" fontAlgn="auto">
              <a:spcAft>
                <a:spcPts val="0"/>
              </a:spcAft>
              <a:buFont typeface="Wingdings 3"/>
              <a:buChar char=""/>
              <a:defRPr/>
            </a:pPr>
            <a:r>
              <a:rPr lang="zh-CN" altLang="en-US" dirty="0" smtClean="0"/>
              <a:t>远程移动用户通过</a:t>
            </a:r>
            <a:r>
              <a:rPr lang="en-US" dirty="0" smtClean="0"/>
              <a:t>VPN</a:t>
            </a:r>
            <a:r>
              <a:rPr lang="zh-CN" altLang="en-US" dirty="0" smtClean="0"/>
              <a:t>技术可以在任何时间、任何地点采用拨号、</a:t>
            </a:r>
            <a:r>
              <a:rPr lang="en-US" dirty="0" smtClean="0"/>
              <a:t>ISDN</a:t>
            </a:r>
            <a:r>
              <a:rPr lang="zh-CN" altLang="en-US" dirty="0" smtClean="0"/>
              <a:t>、</a:t>
            </a:r>
            <a:r>
              <a:rPr lang="en-US" dirty="0" smtClean="0"/>
              <a:t>DSL</a:t>
            </a:r>
            <a:r>
              <a:rPr lang="zh-CN" altLang="en-US" dirty="0" smtClean="0"/>
              <a:t>、移动</a:t>
            </a:r>
            <a:r>
              <a:rPr lang="en-US" dirty="0" smtClean="0"/>
              <a:t>IP</a:t>
            </a:r>
            <a:r>
              <a:rPr lang="zh-CN" altLang="en-US" dirty="0" smtClean="0"/>
              <a:t>和电缆技术与公司总部、公司内联网的</a:t>
            </a:r>
            <a:r>
              <a:rPr lang="en-US" dirty="0" smtClean="0"/>
              <a:t>VPN</a:t>
            </a:r>
            <a:r>
              <a:rPr lang="zh-CN" altLang="en-US" dirty="0" smtClean="0"/>
              <a:t>设备建立起隧道或秘密信道，实现访问连接。此时的远程用户终端设备上必须加装相应的</a:t>
            </a:r>
            <a:r>
              <a:rPr lang="en-US" dirty="0" smtClean="0"/>
              <a:t>VPN</a:t>
            </a:r>
            <a:r>
              <a:rPr lang="zh-CN" altLang="en-US" dirty="0" smtClean="0"/>
              <a:t>软件。推而广之，远程用户可与任何一台主机或网络在相同策略下利用公共通信网络实现远程</a:t>
            </a:r>
            <a:r>
              <a:rPr lang="en-US" dirty="0" smtClean="0"/>
              <a:t>VPN</a:t>
            </a:r>
            <a:r>
              <a:rPr lang="zh-CN" altLang="en-US" dirty="0" smtClean="0"/>
              <a:t>访问。这种应用类型也叫</a:t>
            </a:r>
            <a:r>
              <a:rPr lang="en-US" dirty="0" smtClean="0"/>
              <a:t>Access VPN(</a:t>
            </a:r>
            <a:r>
              <a:rPr lang="zh-CN" altLang="en-US" dirty="0" smtClean="0"/>
              <a:t>访问型</a:t>
            </a:r>
            <a:r>
              <a:rPr lang="en-US" dirty="0" smtClean="0"/>
              <a:t>VPN)</a:t>
            </a:r>
            <a:r>
              <a:rPr lang="zh-CN" altLang="en-US" dirty="0" smtClean="0"/>
              <a:t>，这是基本的</a:t>
            </a:r>
            <a:r>
              <a:rPr lang="en-US" dirty="0" smtClean="0"/>
              <a:t>VPN</a:t>
            </a:r>
            <a:r>
              <a:rPr lang="zh-CN" altLang="en-US" dirty="0" smtClean="0"/>
              <a:t>应用类型，其他类型的</a:t>
            </a:r>
            <a:r>
              <a:rPr lang="en-US" dirty="0" smtClean="0"/>
              <a:t>VPN</a:t>
            </a:r>
            <a:r>
              <a:rPr lang="zh-CN" altLang="en-US" dirty="0" smtClean="0"/>
              <a:t>都是</a:t>
            </a:r>
            <a:r>
              <a:rPr lang="en-US" dirty="0" smtClean="0"/>
              <a:t>Access VPN</a:t>
            </a:r>
            <a:r>
              <a:rPr lang="zh-CN" altLang="en-US" dirty="0" smtClean="0"/>
              <a:t>的组合、延伸和扩展。</a:t>
            </a: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 </a:t>
            </a:r>
            <a:r>
              <a:rPr lang="en-US" b="0" dirty="0" smtClean="0"/>
              <a:t>VPN</a:t>
            </a:r>
            <a:r>
              <a:rPr lang="zh-CN" altLang="en-US" b="0" dirty="0" smtClean="0"/>
              <a:t>的应用领域</a:t>
            </a:r>
            <a:r>
              <a:rPr lang="zh-CN" altLang="en-US" dirty="0" smtClean="0"/>
              <a:t/>
            </a:r>
            <a:br>
              <a:rPr lang="zh-CN" altLang="en-US" dirty="0" smtClean="0"/>
            </a:b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内容占位符 1"/>
          <p:cNvSpPr>
            <a:spLocks noGrp="1"/>
          </p:cNvSpPr>
          <p:nvPr>
            <p:ph idx="1"/>
          </p:nvPr>
        </p:nvSpPr>
        <p:spPr/>
        <p:txBody>
          <a:bodyPr/>
          <a:lstStyle/>
          <a:p>
            <a:r>
              <a:rPr lang="en-US" altLang="zh-CN" smtClean="0"/>
              <a:t>2</a:t>
            </a:r>
            <a:r>
              <a:rPr lang="zh-CN" altLang="en-US" smtClean="0"/>
              <a:t>．组建内联网</a:t>
            </a:r>
          </a:p>
          <a:p>
            <a:r>
              <a:rPr lang="zh-CN" altLang="en-US" smtClean="0"/>
              <a:t>一个组织机构的总部或中心网络与跨地域的分支机构网络在公共通信基础设施上采用隧道技术和密码技术等</a:t>
            </a:r>
            <a:r>
              <a:rPr lang="en-US" altLang="zh-CN" smtClean="0"/>
              <a:t>VPN</a:t>
            </a:r>
            <a:r>
              <a:rPr lang="zh-CN" altLang="en-US" smtClean="0"/>
              <a:t>技术构成组织机构“内部”的虚拟专用网络，当其将公司所有权的</a:t>
            </a:r>
            <a:r>
              <a:rPr lang="en-US" altLang="zh-CN" smtClean="0"/>
              <a:t>VPN</a:t>
            </a:r>
            <a:r>
              <a:rPr lang="zh-CN" altLang="en-US" smtClean="0"/>
              <a:t>设备配置在各个公司网络与公共网络之间时，这样的内联网还具有管理上的自主可控、策略集中配置和分布式安全控制等安全特性。</a:t>
            </a:r>
            <a:r>
              <a:rPr lang="en-US" altLang="zh-CN" smtClean="0"/>
              <a:t>VPN</a:t>
            </a:r>
            <a:r>
              <a:rPr lang="zh-CN" altLang="en-US" smtClean="0"/>
              <a:t>利用组建的内联网也叫</a:t>
            </a:r>
            <a:r>
              <a:rPr lang="en-US" altLang="zh-CN" smtClean="0"/>
              <a:t>Intranet  VPN</a:t>
            </a:r>
            <a:r>
              <a:rPr lang="zh-CN" altLang="en-US" smtClean="0"/>
              <a:t>。如图</a:t>
            </a:r>
            <a:r>
              <a:rPr lang="en-US" altLang="zh-CN" smtClean="0"/>
              <a:t>6-9</a:t>
            </a:r>
            <a:r>
              <a:rPr lang="zh-CN" altLang="en-US" smtClean="0"/>
              <a:t>所示，</a:t>
            </a:r>
            <a:r>
              <a:rPr lang="en-US" altLang="zh-CN" smtClean="0"/>
              <a:t>Intranet VPN</a:t>
            </a:r>
            <a:r>
              <a:rPr lang="zh-CN" altLang="en-US" smtClean="0"/>
              <a:t>是解决内联网的结构安全、连接安全和传输安全的主要方法。</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 </a:t>
            </a:r>
            <a:r>
              <a:rPr lang="en-US" b="0" dirty="0" smtClean="0"/>
              <a:t>VPN</a:t>
            </a:r>
            <a:r>
              <a:rPr lang="zh-CN" altLang="en-US" b="0" dirty="0" smtClean="0"/>
              <a:t>的应用领域</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en-US" dirty="0" smtClean="0"/>
              <a:t>3</a:t>
            </a:r>
            <a:r>
              <a:rPr lang="zh-CN" altLang="en-US" dirty="0" smtClean="0"/>
              <a:t>．构建外联网</a:t>
            </a:r>
          </a:p>
          <a:p>
            <a:pPr marL="365760" indent="-256032" fontAlgn="auto">
              <a:spcAft>
                <a:spcPts val="0"/>
              </a:spcAft>
              <a:buFont typeface="Wingdings 3"/>
              <a:buChar char=""/>
              <a:defRPr/>
            </a:pPr>
            <a:r>
              <a:rPr lang="zh-CN" altLang="en-US" dirty="0" smtClean="0"/>
              <a:t>如图</a:t>
            </a:r>
            <a:r>
              <a:rPr lang="en-US" dirty="0" smtClean="0"/>
              <a:t>6-10</a:t>
            </a:r>
            <a:r>
              <a:rPr lang="zh-CN" altLang="en-US" dirty="0" smtClean="0"/>
              <a:t>所示，使用虚拟专用网络技术在公共通信基础设施上将合作伙件或共同利益的主机或网络联网，根据安全策略、资源共享约定规则，实施内联网的特定主机和网络资源与外部特定的主机和网络资源应相互共享，这在业务机构和具有相互协作关系的内联网之间具有广泛的应用价值。这样组建的外联网也叫</a:t>
            </a:r>
            <a:r>
              <a:rPr lang="en-US" dirty="0" smtClean="0"/>
              <a:t>Extranet VPN</a:t>
            </a:r>
            <a:r>
              <a:rPr lang="zh-CN" altLang="en-US" dirty="0" smtClean="0"/>
              <a:t>。</a:t>
            </a:r>
            <a:r>
              <a:rPr lang="en-US" dirty="0" smtClean="0"/>
              <a:t>Extranet VPN</a:t>
            </a:r>
            <a:r>
              <a:rPr lang="zh-CN" altLang="en-US" dirty="0" smtClean="0"/>
              <a:t>是解决外联网结构安全的连接安全、传输安全的主要方法。当外联网</a:t>
            </a:r>
            <a:r>
              <a:rPr lang="en-US" dirty="0" smtClean="0"/>
              <a:t>VPN</a:t>
            </a:r>
            <a:r>
              <a:rPr lang="zh-CN" altLang="en-US" dirty="0" smtClean="0"/>
              <a:t>的连接和传输中使用了密码技术时，必须解决其中的密码分发、管理的一致性等问题。</a:t>
            </a:r>
          </a:p>
          <a:p>
            <a:pPr marL="365760" indent="-256032" fontAlgn="auto">
              <a:spcAft>
                <a:spcPts val="0"/>
              </a:spcAft>
              <a:buFont typeface="Wingdings 3"/>
              <a:buChar char=""/>
              <a:defRPr/>
            </a:pPr>
            <a:r>
              <a:rPr lang="en-US" dirty="0" smtClean="0"/>
              <a:t> </a:t>
            </a:r>
            <a:endParaRPr lang="zh-CN" altLang="en-US" dirty="0" smtClean="0"/>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b="0" dirty="0" smtClean="0"/>
              <a:t> </a:t>
            </a:r>
            <a:r>
              <a:rPr lang="en-US" b="0" dirty="0" smtClean="0"/>
              <a:t>VPN</a:t>
            </a:r>
            <a:r>
              <a:rPr lang="zh-CN" altLang="en-US" b="0" dirty="0" smtClean="0"/>
              <a:t>的应用领域</a:t>
            </a:r>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目前</a:t>
            </a:r>
            <a:r>
              <a:rPr lang="en-US" dirty="0" smtClean="0"/>
              <a:t>VPN</a:t>
            </a:r>
            <a:r>
              <a:rPr lang="zh-CN" altLang="en-US" dirty="0" smtClean="0"/>
              <a:t>主要采用</a:t>
            </a:r>
            <a:r>
              <a:rPr lang="en-US" dirty="0" smtClean="0"/>
              <a:t>4</a:t>
            </a:r>
            <a:r>
              <a:rPr lang="zh-CN" altLang="en-US" dirty="0" smtClean="0"/>
              <a:t>项技术来保证安全，这</a:t>
            </a:r>
            <a:r>
              <a:rPr lang="en-US" dirty="0" smtClean="0"/>
              <a:t>4</a:t>
            </a:r>
            <a:r>
              <a:rPr lang="zh-CN" altLang="en-US" dirty="0" smtClean="0"/>
              <a:t>项技术分别是隧道技术</a:t>
            </a:r>
            <a:r>
              <a:rPr lang="en-US" dirty="0" smtClean="0"/>
              <a:t>(Tunneling)</a:t>
            </a:r>
            <a:r>
              <a:rPr lang="zh-CN" altLang="en-US" dirty="0" smtClean="0"/>
              <a:t>、加解密技术</a:t>
            </a:r>
            <a:r>
              <a:rPr lang="en-US" dirty="0" smtClean="0"/>
              <a:t>(</a:t>
            </a:r>
            <a:r>
              <a:rPr lang="en-US" dirty="0" err="1" smtClean="0"/>
              <a:t>Encryption&amp;Decryption</a:t>
            </a:r>
            <a:r>
              <a:rPr lang="en-US" dirty="0" smtClean="0"/>
              <a:t>)</a:t>
            </a:r>
            <a:r>
              <a:rPr lang="zh-CN" altLang="en-US" dirty="0" smtClean="0"/>
              <a:t>、密钥管理技术</a:t>
            </a:r>
            <a:r>
              <a:rPr lang="en-US" dirty="0" smtClean="0"/>
              <a:t>(Key Management)</a:t>
            </a:r>
            <a:r>
              <a:rPr lang="zh-CN" altLang="en-US" dirty="0" smtClean="0"/>
              <a:t>、使用者与设备身份认证技术</a:t>
            </a:r>
            <a:r>
              <a:rPr lang="en-US" dirty="0" smtClean="0"/>
              <a:t>(Authentication)</a:t>
            </a:r>
            <a:r>
              <a:rPr lang="zh-CN" altLang="en-US" dirty="0" smtClean="0"/>
              <a:t>。</a:t>
            </a:r>
          </a:p>
          <a:p>
            <a:pPr marL="365760" indent="-256032" fontAlgn="auto">
              <a:spcAft>
                <a:spcPts val="0"/>
              </a:spcAft>
              <a:buFont typeface="Wingdings 3"/>
              <a:buChar char=""/>
              <a:defRPr/>
            </a:pPr>
            <a:r>
              <a:rPr lang="en-US" dirty="0" smtClean="0"/>
              <a:t>1</a:t>
            </a:r>
            <a:r>
              <a:rPr lang="zh-CN" altLang="en-US" dirty="0" smtClean="0"/>
              <a:t>．隧道技术</a:t>
            </a:r>
          </a:p>
          <a:p>
            <a:pPr marL="365760" indent="-256032" fontAlgn="auto">
              <a:spcAft>
                <a:spcPts val="0"/>
              </a:spcAft>
              <a:buFont typeface="Wingdings 3"/>
              <a:buChar char=""/>
              <a:defRPr/>
            </a:pPr>
            <a:r>
              <a:rPr lang="zh-CN" altLang="en-US" dirty="0" smtClean="0"/>
              <a:t>隧道技术是将分组在</a:t>
            </a:r>
            <a:r>
              <a:rPr lang="en-US" dirty="0" smtClean="0"/>
              <a:t>VPN</a:t>
            </a:r>
            <a:r>
              <a:rPr lang="zh-CN" altLang="en-US" dirty="0" smtClean="0"/>
              <a:t>设备间进行封装</a:t>
            </a:r>
            <a:r>
              <a:rPr lang="en-US" dirty="0" smtClean="0"/>
              <a:t>(Encapsulate)</a:t>
            </a:r>
            <a:r>
              <a:rPr lang="zh-CN" altLang="en-US" dirty="0" smtClean="0"/>
              <a:t>的技术，封装数据的</a:t>
            </a:r>
            <a:r>
              <a:rPr lang="en-US" dirty="0" smtClean="0"/>
              <a:t>IP</a:t>
            </a:r>
            <a:r>
              <a:rPr lang="zh-CN" altLang="en-US" dirty="0" smtClean="0"/>
              <a:t>通信路径逻辑上被称做隧道，它是</a:t>
            </a:r>
            <a:r>
              <a:rPr lang="en-US" dirty="0" smtClean="0"/>
              <a:t>VPN</a:t>
            </a:r>
            <a:r>
              <a:rPr lang="zh-CN" altLang="en-US" dirty="0" smtClean="0"/>
              <a:t>实现以内部网地址通信以及多协议通信的基础。隧道技术是建立</a:t>
            </a:r>
            <a:r>
              <a:rPr lang="en-US" dirty="0" smtClean="0"/>
              <a:t>VPN</a:t>
            </a:r>
            <a:r>
              <a:rPr lang="zh-CN" altLang="en-US" dirty="0" smtClean="0"/>
              <a:t>的关键技术，它确保数据包在通过通信隧道进行封装后的传送中具备机密性和完整性。</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en-US" dirty="0" smtClean="0"/>
              <a:t> VPN</a:t>
            </a:r>
            <a:r>
              <a:rPr lang="zh-CN" altLang="en-US" dirty="0" smtClean="0"/>
              <a:t>的关键技术</a:t>
            </a: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内容占位符 1"/>
          <p:cNvSpPr>
            <a:spLocks noGrp="1"/>
          </p:cNvSpPr>
          <p:nvPr>
            <p:ph idx="1"/>
          </p:nvPr>
        </p:nvSpPr>
        <p:spPr/>
        <p:txBody>
          <a:bodyPr/>
          <a:lstStyle/>
          <a:p>
            <a:r>
              <a:rPr lang="en-US" altLang="zh-CN" smtClean="0"/>
              <a:t>2</a:t>
            </a:r>
            <a:r>
              <a:rPr lang="zh-CN" altLang="en-US" smtClean="0"/>
              <a:t>．加／解密技术</a:t>
            </a:r>
          </a:p>
          <a:p>
            <a:r>
              <a:rPr lang="zh-CN" altLang="en-US" smtClean="0"/>
              <a:t>对通过公共互联网络传递的数据必须经过加密，确保网络其他未授权的用户无法读取该信息，这主要是通过加／解密技术来实现。加解密技术是数据通信中一项较成熟的技术，</a:t>
            </a:r>
            <a:r>
              <a:rPr lang="en-US" altLang="zh-CN" smtClean="0"/>
              <a:t>VPN</a:t>
            </a:r>
            <a:r>
              <a:rPr lang="zh-CN" altLang="en-US" smtClean="0"/>
              <a:t>可直接利用现有技术。</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 VPN</a:t>
            </a:r>
            <a:r>
              <a:rPr lang="zh-CN" altLang="en-US" dirty="0" smtClean="0"/>
              <a:t>的关键技术</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内容占位符 1"/>
          <p:cNvSpPr>
            <a:spLocks noGrp="1"/>
          </p:cNvSpPr>
          <p:nvPr>
            <p:ph idx="1"/>
          </p:nvPr>
        </p:nvSpPr>
        <p:spPr/>
        <p:txBody>
          <a:bodyPr/>
          <a:lstStyle/>
          <a:p>
            <a:r>
              <a:rPr lang="en-US" altLang="zh-CN" smtClean="0"/>
              <a:t>3</a:t>
            </a:r>
            <a:r>
              <a:rPr lang="zh-CN" altLang="en-US" smtClean="0"/>
              <a:t>．密钥管理技术</a:t>
            </a:r>
          </a:p>
          <a:p>
            <a:r>
              <a:rPr lang="en-US" altLang="zh-CN" smtClean="0"/>
              <a:t>VPN</a:t>
            </a:r>
            <a:r>
              <a:rPr lang="zh-CN" altLang="en-US" smtClean="0"/>
              <a:t>方案必须能够生成并更新客户端和服务器的加密密钥。</a:t>
            </a:r>
          </a:p>
          <a:p>
            <a:r>
              <a:rPr lang="en-US" altLang="zh-CN" smtClean="0"/>
              <a:t>4</a:t>
            </a:r>
            <a:r>
              <a:rPr lang="zh-CN" altLang="en-US" smtClean="0"/>
              <a:t>．身份认证技术</a:t>
            </a:r>
          </a:p>
          <a:p>
            <a:r>
              <a:rPr lang="en-US" altLang="zh-CN" smtClean="0"/>
              <a:t>VPN</a:t>
            </a:r>
            <a:r>
              <a:rPr lang="zh-CN" altLang="en-US" smtClean="0"/>
              <a:t>方案必须能够验证用户身份并严格控制只有授权用户才能访问</a:t>
            </a:r>
            <a:r>
              <a:rPr lang="en-US" altLang="zh-CN" smtClean="0"/>
              <a:t>VPN</a:t>
            </a:r>
            <a:r>
              <a:rPr lang="zh-CN" altLang="en-US" smtClean="0"/>
              <a:t>。另外，方案还必须能够提供审计和记费功能，显示何人在何时访问了何种信息。</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 VPN</a:t>
            </a:r>
            <a:r>
              <a:rPr lang="zh-CN" altLang="en-US" dirty="0" smtClean="0"/>
              <a:t>的关键技术</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内容占位符 1"/>
          <p:cNvSpPr>
            <a:spLocks noGrp="1"/>
          </p:cNvSpPr>
          <p:nvPr>
            <p:ph idx="1"/>
          </p:nvPr>
        </p:nvSpPr>
        <p:spPr/>
        <p:txBody>
          <a:bodyPr/>
          <a:lstStyle/>
          <a:p>
            <a:r>
              <a:rPr lang="zh-CN" altLang="en-US" smtClean="0"/>
              <a:t>利用</a:t>
            </a:r>
            <a:r>
              <a:rPr lang="en-US" altLang="zh-CN" smtClean="0"/>
              <a:t>VPN</a:t>
            </a:r>
            <a:r>
              <a:rPr lang="zh-CN" altLang="en-US" smtClean="0"/>
              <a:t>来开展电子商务，正是因为</a:t>
            </a:r>
            <a:r>
              <a:rPr lang="en-US" altLang="zh-CN" smtClean="0"/>
              <a:t>VPN</a:t>
            </a:r>
            <a:r>
              <a:rPr lang="zh-CN" altLang="en-US" smtClean="0"/>
              <a:t>能通过安全的数据通道将加密的技术数据和关键性的商务应用及数据进行传输，公司可以通过</a:t>
            </a:r>
            <a:r>
              <a:rPr lang="en-US" altLang="zh-CN" smtClean="0"/>
              <a:t>Intemet</a:t>
            </a:r>
            <a:r>
              <a:rPr lang="zh-CN" altLang="en-US" smtClean="0"/>
              <a:t>实现远程办公、开会，可以实现在家里上班；也可以和客户直接远程谈判，协商业务，签订合同。因此，</a:t>
            </a:r>
            <a:r>
              <a:rPr lang="en-US" altLang="zh-CN" smtClean="0"/>
              <a:t>VPN</a:t>
            </a:r>
            <a:r>
              <a:rPr lang="zh-CN" altLang="en-US" smtClean="0"/>
              <a:t>不但给我们的工作带来了巨大的方便，节省了大量的时间，大大提高了工作效率，而且直接节约了大量的费用。具体如下。</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VPN</a:t>
            </a:r>
            <a:r>
              <a:rPr lang="zh-CN" altLang="en-US" dirty="0" smtClean="0"/>
              <a:t>的优势</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内容占位符 1"/>
          <p:cNvSpPr>
            <a:spLocks noGrp="1"/>
          </p:cNvSpPr>
          <p:nvPr>
            <p:ph idx="1"/>
          </p:nvPr>
        </p:nvSpPr>
        <p:spPr/>
        <p:txBody>
          <a:bodyPr/>
          <a:lstStyle/>
          <a:p>
            <a:r>
              <a:rPr lang="en-US" altLang="zh-CN" smtClean="0"/>
              <a:t>1</a:t>
            </a:r>
            <a:r>
              <a:rPr lang="zh-CN" altLang="en-US" smtClean="0"/>
              <a:t>．不受地理位置的限制</a:t>
            </a:r>
          </a:p>
          <a:p>
            <a:r>
              <a:rPr lang="en-US" altLang="zh-CN" smtClean="0"/>
              <a:t>Intemet</a:t>
            </a:r>
            <a:r>
              <a:rPr lang="zh-CN" altLang="en-US" smtClean="0"/>
              <a:t>发展到现在几乎无处不在，虽然接入方式各种各样，例如，</a:t>
            </a:r>
            <a:r>
              <a:rPr lang="en-US" altLang="zh-CN" smtClean="0"/>
              <a:t>ATM</a:t>
            </a:r>
            <a:r>
              <a:rPr lang="zh-CN" altLang="en-US" smtClean="0"/>
              <a:t>、光纤等，但它们的费用高昂。而</a:t>
            </a:r>
            <a:r>
              <a:rPr lang="en-US" altLang="zh-CN" smtClean="0"/>
              <a:t>VPN</a:t>
            </a:r>
            <a:r>
              <a:rPr lang="zh-CN" altLang="en-US" smtClean="0"/>
              <a:t>的接入非常方便，并且到处都有，我们只需要将各个接入点都接在</a:t>
            </a:r>
            <a:r>
              <a:rPr lang="en-US" altLang="zh-CN" smtClean="0"/>
              <a:t>Internet</a:t>
            </a:r>
            <a:r>
              <a:rPr lang="zh-CN" altLang="en-US" smtClean="0"/>
              <a:t>上，然后再实现</a:t>
            </a:r>
            <a:r>
              <a:rPr lang="en-US" altLang="zh-CN" smtClean="0"/>
              <a:t>VPN</a:t>
            </a:r>
            <a:r>
              <a:rPr lang="zh-CN" altLang="en-US" smtClean="0"/>
              <a:t>，就可以将有关关键性的数据进行安全地传输。</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VPN</a:t>
            </a:r>
            <a:r>
              <a:rPr lang="zh-CN" altLang="en-US" dirty="0" smtClean="0"/>
              <a:t>的优势</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内容占位符 1"/>
          <p:cNvSpPr>
            <a:spLocks noGrp="1"/>
          </p:cNvSpPr>
          <p:nvPr>
            <p:ph idx="1"/>
          </p:nvPr>
        </p:nvSpPr>
        <p:spPr/>
        <p:txBody>
          <a:bodyPr/>
          <a:lstStyle/>
          <a:p>
            <a:r>
              <a:rPr lang="en-US" altLang="zh-CN" smtClean="0"/>
              <a:t>2</a:t>
            </a:r>
            <a:r>
              <a:rPr lang="zh-CN" altLang="en-US" smtClean="0"/>
              <a:t>．可扩展性强</a:t>
            </a:r>
          </a:p>
          <a:p>
            <a:r>
              <a:rPr lang="en-US" altLang="zh-CN" smtClean="0"/>
              <a:t>Internet</a:t>
            </a:r>
            <a:r>
              <a:rPr lang="zh-CN" altLang="en-US" smtClean="0"/>
              <a:t>的无处不在决定了增加或减少用户接入是非常容易的。而专线就不同，减少几个接入点还好办，要是增加几个用户，首先得搞清楚附近有没有接入点，即使有了接入点，还必须进行工程布线才能接入。用户可控的广域网建网方式，可根据地点环境、业务需要灵活配置，将网络配置和管理集中化，大大减少网络设计、部署和管理复杂度以及成本。极大简化了网络的调整和扩充。</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VPN</a:t>
            </a:r>
            <a:r>
              <a:rPr lang="zh-CN" altLang="en-US" dirty="0" smtClean="0"/>
              <a:t>的优势</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内容占位符 1"/>
          <p:cNvSpPr>
            <a:spLocks noGrp="1"/>
          </p:cNvSpPr>
          <p:nvPr>
            <p:ph idx="1"/>
          </p:nvPr>
        </p:nvSpPr>
        <p:spPr/>
        <p:txBody>
          <a:bodyPr/>
          <a:lstStyle/>
          <a:p>
            <a:r>
              <a:rPr lang="en-US" altLang="zh-CN" smtClean="0"/>
              <a:t>IPSec</a:t>
            </a:r>
            <a:r>
              <a:rPr lang="zh-CN" altLang="en-US" smtClean="0"/>
              <a:t>定义了一种标准的、健壮的及包容广泛的机制，可用它为</a:t>
            </a:r>
            <a:r>
              <a:rPr lang="en-US" altLang="zh-CN" smtClean="0"/>
              <a:t>IP</a:t>
            </a:r>
            <a:r>
              <a:rPr lang="zh-CN" altLang="en-US" smtClean="0"/>
              <a:t>及上层协议（比如</a:t>
            </a:r>
            <a:r>
              <a:rPr lang="en-US" altLang="zh-CN" smtClean="0"/>
              <a:t>TCP</a:t>
            </a:r>
            <a:r>
              <a:rPr lang="zh-CN" altLang="en-US" smtClean="0"/>
              <a:t>或</a:t>
            </a:r>
            <a:r>
              <a:rPr lang="en-US" altLang="zh-CN" smtClean="0"/>
              <a:t>UDP)</a:t>
            </a:r>
            <a:r>
              <a:rPr lang="zh-CN" altLang="en-US" smtClean="0"/>
              <a:t>提供安全保证。</a:t>
            </a:r>
            <a:r>
              <a:rPr lang="en-US" altLang="zh-CN" smtClean="0"/>
              <a:t>IPSec</a:t>
            </a:r>
            <a:r>
              <a:rPr lang="zh-CN" altLang="en-US" smtClean="0"/>
              <a:t>的目标是为</a:t>
            </a:r>
            <a:r>
              <a:rPr lang="en-US" altLang="zh-CN" smtClean="0"/>
              <a:t>IPv4</a:t>
            </a:r>
            <a:r>
              <a:rPr lang="zh-CN" altLang="en-US" smtClean="0"/>
              <a:t>和</a:t>
            </a:r>
            <a:r>
              <a:rPr lang="en-US" altLang="zh-CN" smtClean="0"/>
              <a:t>IPv6</a:t>
            </a:r>
            <a:r>
              <a:rPr lang="zh-CN" altLang="en-US" smtClean="0"/>
              <a:t>提供具有较强的互操作能力、高质量和基于密码的安全功能，在</a:t>
            </a:r>
            <a:r>
              <a:rPr lang="en-US" altLang="zh-CN" smtClean="0"/>
              <a:t>IP</a:t>
            </a:r>
            <a:r>
              <a:rPr lang="zh-CN" altLang="en-US" smtClean="0"/>
              <a:t>层实现多种安全服务，包括访问控制、数据完整性、机密性等。</a:t>
            </a:r>
            <a:r>
              <a:rPr lang="en-US" altLang="zh-CN" smtClean="0"/>
              <a:t>IPSec</a:t>
            </a:r>
            <a:r>
              <a:rPr lang="zh-CN" altLang="en-US" smtClean="0"/>
              <a:t>通过支持一系列加密算法如</a:t>
            </a:r>
            <a:r>
              <a:rPr lang="en-US" altLang="zh-CN" smtClean="0"/>
              <a:t>DES</a:t>
            </a:r>
            <a:r>
              <a:rPr lang="zh-CN" altLang="en-US" smtClean="0"/>
              <a:t>、三重</a:t>
            </a:r>
            <a:r>
              <a:rPr lang="en-US" altLang="zh-CN" smtClean="0"/>
              <a:t>DES</a:t>
            </a:r>
            <a:r>
              <a:rPr lang="zh-CN" altLang="en-US" smtClean="0"/>
              <a:t>、</a:t>
            </a:r>
            <a:r>
              <a:rPr lang="en-US" altLang="zh-CN" smtClean="0"/>
              <a:t>IDEA</a:t>
            </a:r>
            <a:r>
              <a:rPr lang="zh-CN" altLang="en-US" smtClean="0"/>
              <a:t>和</a:t>
            </a:r>
            <a:r>
              <a:rPr lang="en-US" altLang="zh-CN" smtClean="0"/>
              <a:t>AES</a:t>
            </a:r>
            <a:r>
              <a:rPr lang="zh-CN" altLang="en-US" smtClean="0"/>
              <a:t>等确保通信双方的机密性。</a:t>
            </a:r>
          </a:p>
        </p:txBody>
      </p:sp>
      <p:sp>
        <p:nvSpPr>
          <p:cNvPr id="3" name="标题 2"/>
          <p:cNvSpPr>
            <a:spLocks noGrp="1"/>
          </p:cNvSpPr>
          <p:nvPr>
            <p:ph type="title"/>
          </p:nvPr>
        </p:nvSpPr>
        <p:spPr/>
        <p:txBody>
          <a:bodyPr/>
          <a:lstStyle/>
          <a:p>
            <a:pPr fontAlgn="auto">
              <a:spcAft>
                <a:spcPts val="0"/>
              </a:spcAft>
              <a:defRPr/>
            </a:pPr>
            <a:r>
              <a:rPr lang="en-US" b="0" dirty="0" smtClean="0"/>
              <a:t>IP</a:t>
            </a:r>
            <a:r>
              <a:rPr lang="zh-CN" altLang="en-US" b="0" dirty="0" smtClean="0"/>
              <a:t>安全概述</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内容占位符 1"/>
          <p:cNvSpPr>
            <a:spLocks noGrp="1"/>
          </p:cNvSpPr>
          <p:nvPr>
            <p:ph idx="1"/>
          </p:nvPr>
        </p:nvSpPr>
        <p:spPr/>
        <p:txBody>
          <a:bodyPr/>
          <a:lstStyle/>
          <a:p>
            <a:r>
              <a:rPr lang="en-US" altLang="zh-CN" smtClean="0"/>
              <a:t>3</a:t>
            </a:r>
            <a:r>
              <a:rPr lang="zh-CN" altLang="en-US" smtClean="0"/>
              <a:t>．节省大量费用</a:t>
            </a:r>
          </a:p>
          <a:p>
            <a:r>
              <a:rPr lang="zh-CN" altLang="en-US" smtClean="0"/>
              <a:t>使用</a:t>
            </a:r>
            <a:r>
              <a:rPr lang="en-US" altLang="zh-CN" smtClean="0"/>
              <a:t>VPN</a:t>
            </a:r>
            <a:r>
              <a:rPr lang="zh-CN" altLang="en-US" smtClean="0"/>
              <a:t>通过远程办公，远程商务洽谈，远程技术支持，不仅可以节约大量的时间，还可以节约办公费用，庞大的出差费用，以及构建企业网络时原本需要的昂贵的租用线路费用，拨号费用和带宽升级而重新布线所产生的费用。</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dirty="0" smtClean="0"/>
              <a:t>VPN</a:t>
            </a:r>
            <a:r>
              <a:rPr lang="zh-CN" altLang="en-US" dirty="0" smtClean="0"/>
              <a:t>的优势</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3"/>
          <p:cNvSpPr>
            <a:spLocks noGrp="1"/>
          </p:cNvSpPr>
          <p:nvPr>
            <p:ph type="body" idx="4294967295"/>
          </p:nvPr>
        </p:nvSpPr>
        <p:spPr/>
        <p:txBody>
          <a:bodyPr/>
          <a:lstStyle/>
          <a:p>
            <a:endParaRPr lang="zh-CN" altLang="en-US" smtClean="0"/>
          </a:p>
          <a:p>
            <a:endParaRPr lang="zh-CN" altLang="en-US" smtClean="0"/>
          </a:p>
          <a:p>
            <a:pPr algn="ctr"/>
            <a:r>
              <a:rPr lang="zh-CN" altLang="en-US" sz="6600" b="1" smtClean="0"/>
              <a:t>本章结束</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内容占位符 1"/>
          <p:cNvSpPr>
            <a:spLocks noGrp="1"/>
          </p:cNvSpPr>
          <p:nvPr>
            <p:ph idx="1"/>
          </p:nvPr>
        </p:nvSpPr>
        <p:spPr/>
        <p:txBody>
          <a:bodyPr/>
          <a:lstStyle/>
          <a:p>
            <a:r>
              <a:rPr lang="en-US" altLang="zh-CN" smtClean="0"/>
              <a:t>IPSec</a:t>
            </a:r>
            <a:r>
              <a:rPr lang="zh-CN" altLang="en-US" smtClean="0"/>
              <a:t>是一系列基于</a:t>
            </a:r>
            <a:r>
              <a:rPr lang="en-US" altLang="zh-CN" smtClean="0"/>
              <a:t>IP</a:t>
            </a:r>
            <a:r>
              <a:rPr lang="zh-CN" altLang="en-US" smtClean="0"/>
              <a:t>网络（包括</a:t>
            </a:r>
            <a:r>
              <a:rPr lang="en-US" altLang="zh-CN" smtClean="0"/>
              <a:t>Intranet</a:t>
            </a:r>
            <a:r>
              <a:rPr lang="zh-CN" altLang="en-US" smtClean="0"/>
              <a:t>、</a:t>
            </a:r>
            <a:r>
              <a:rPr lang="en-US" altLang="zh-CN" smtClean="0"/>
              <a:t>Extranet</a:t>
            </a:r>
            <a:r>
              <a:rPr lang="zh-CN" altLang="en-US" smtClean="0"/>
              <a:t>和</a:t>
            </a:r>
            <a:r>
              <a:rPr lang="en-US" altLang="zh-CN" smtClean="0"/>
              <a:t>Internet</a:t>
            </a:r>
            <a:r>
              <a:rPr lang="zh-CN" altLang="en-US" smtClean="0"/>
              <a:t>）的，由</a:t>
            </a:r>
            <a:r>
              <a:rPr lang="en-US" altLang="zh-CN" smtClean="0"/>
              <a:t>IETF</a:t>
            </a:r>
            <a:r>
              <a:rPr lang="zh-CN" altLang="en-US" smtClean="0"/>
              <a:t>正式定制的开放性</a:t>
            </a:r>
            <a:r>
              <a:rPr lang="en-US" altLang="zh-CN" smtClean="0"/>
              <a:t>IP</a:t>
            </a:r>
            <a:r>
              <a:rPr lang="zh-CN" altLang="en-US" smtClean="0"/>
              <a:t>安全标准，是虚拟专网的基础，已经相当成熟可靠。</a:t>
            </a:r>
            <a:r>
              <a:rPr lang="en-US" altLang="zh-CN" smtClean="0"/>
              <a:t>IPSec</a:t>
            </a:r>
            <a:r>
              <a:rPr lang="zh-CN" altLang="en-US" smtClean="0"/>
              <a:t>可以保证局域网、专用或公用的广域网及</a:t>
            </a:r>
            <a:r>
              <a:rPr lang="en-US" altLang="zh-CN" smtClean="0"/>
              <a:t>Internet</a:t>
            </a:r>
            <a:r>
              <a:rPr lang="zh-CN" altLang="en-US" smtClean="0"/>
              <a:t>上信息传输的安全。</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en-US" b="0" dirty="0" smtClean="0"/>
              <a:t>IPSec</a:t>
            </a:r>
            <a:r>
              <a:rPr lang="zh-CN" altLang="en-US" b="0" dirty="0" smtClean="0"/>
              <a:t>安全协议</a:t>
            </a:r>
            <a:r>
              <a:rPr lang="zh-CN" altLang="en-US" dirty="0" smtClean="0"/>
              <a:t/>
            </a:r>
            <a:br>
              <a:rPr lang="zh-CN" altLang="en-US" dirty="0" smtClean="0"/>
            </a:b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1"/>
          <p:cNvSpPr>
            <a:spLocks noGrp="1"/>
          </p:cNvSpPr>
          <p:nvPr>
            <p:ph idx="1"/>
          </p:nvPr>
        </p:nvSpPr>
        <p:spPr/>
        <p:txBody>
          <a:bodyPr/>
          <a:lstStyle/>
          <a:p>
            <a:r>
              <a:rPr lang="en-US" altLang="zh-CN" smtClean="0"/>
              <a:t>IPSec</a:t>
            </a:r>
            <a:r>
              <a:rPr lang="zh-CN" altLang="en-US" smtClean="0"/>
              <a:t>的基本目的是把密码学的安全机制引入</a:t>
            </a:r>
            <a:r>
              <a:rPr lang="en-US" smtClean="0">
                <a:ea typeface="黑体" pitchFamily="2" charset="-122"/>
              </a:rPr>
              <a:t> </a:t>
            </a:r>
            <a:r>
              <a:rPr lang="en-US" altLang="zh-CN" smtClean="0"/>
              <a:t>IP</a:t>
            </a:r>
            <a:r>
              <a:rPr lang="zh-CN" altLang="en-US" smtClean="0"/>
              <a:t>协议，通过使用现代密码学方法支持保密和认证服务，使用户能有选择地使用，并得到所期望的安全服务。</a:t>
            </a:r>
            <a:r>
              <a:rPr lang="en-US" altLang="zh-CN" smtClean="0"/>
              <a:t>IPSec</a:t>
            </a:r>
            <a:r>
              <a:rPr lang="zh-CN" altLang="en-US" smtClean="0"/>
              <a:t>是随着</a:t>
            </a:r>
            <a:r>
              <a:rPr lang="en-US" altLang="zh-CN" smtClean="0"/>
              <a:t>IPv6</a:t>
            </a:r>
            <a:r>
              <a:rPr lang="zh-CN" altLang="en-US" smtClean="0"/>
              <a:t>的制定而产生的，鉴于</a:t>
            </a:r>
            <a:r>
              <a:rPr lang="en-US" altLang="zh-CN" smtClean="0"/>
              <a:t>IPv4</a:t>
            </a:r>
            <a:r>
              <a:rPr lang="zh-CN" altLang="en-US" smtClean="0"/>
              <a:t>的应用仍然很广泛，所以后来在</a:t>
            </a:r>
            <a:r>
              <a:rPr lang="en-US" altLang="zh-CN" smtClean="0"/>
              <a:t>IPSec</a:t>
            </a:r>
            <a:r>
              <a:rPr lang="zh-CN" altLang="en-US" smtClean="0"/>
              <a:t>的制定中也增加了对</a:t>
            </a:r>
            <a:r>
              <a:rPr lang="en-US" altLang="zh-CN" smtClean="0"/>
              <a:t>IPv4</a:t>
            </a:r>
            <a:r>
              <a:rPr lang="zh-CN" altLang="en-US" smtClean="0"/>
              <a:t>的支持。</a:t>
            </a:r>
            <a:r>
              <a:rPr lang="en-US" altLang="zh-CN" smtClean="0"/>
              <a:t>IPSec</a:t>
            </a:r>
            <a:r>
              <a:rPr lang="zh-CN" altLang="en-US" smtClean="0"/>
              <a:t>在</a:t>
            </a:r>
            <a:r>
              <a:rPr lang="en-US" altLang="zh-CN" smtClean="0"/>
              <a:t>IPv6</a:t>
            </a:r>
            <a:r>
              <a:rPr lang="zh-CN" altLang="en-US" smtClean="0"/>
              <a:t>中是必须支持的。</a:t>
            </a:r>
            <a:r>
              <a:rPr lang="en-US" altLang="zh-CN" smtClean="0"/>
              <a:t>IPSec</a:t>
            </a:r>
            <a:r>
              <a:rPr lang="zh-CN" altLang="en-US" smtClean="0"/>
              <a:t>将几种安全技术结合形成一个完整的安全体系，它包括安全协议部分和密钥协商部分。</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b="0" dirty="0" smtClean="0"/>
              <a:t>IPSec</a:t>
            </a:r>
            <a:r>
              <a:rPr lang="zh-CN" altLang="en-US" b="0" dirty="0" smtClean="0"/>
              <a:t>安全协议</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1"/>
          <p:cNvSpPr>
            <a:spLocks noGrp="1"/>
          </p:cNvSpPr>
          <p:nvPr>
            <p:ph idx="1"/>
          </p:nvPr>
        </p:nvSpPr>
        <p:spPr/>
        <p:txBody>
          <a:bodyPr/>
          <a:lstStyle/>
          <a:p>
            <a:r>
              <a:rPr lang="zh-CN" altLang="en-US" smtClean="0"/>
              <a:t>（</a:t>
            </a:r>
            <a:r>
              <a:rPr lang="en-US" altLang="zh-CN" smtClean="0"/>
              <a:t>1</a:t>
            </a:r>
            <a:r>
              <a:rPr lang="zh-CN" altLang="en-US" smtClean="0"/>
              <a:t>）安全关联和安全策略：安全关联（</a:t>
            </a:r>
            <a:r>
              <a:rPr lang="en-US" altLang="zh-CN" smtClean="0"/>
              <a:t>Security Association</a:t>
            </a:r>
            <a:r>
              <a:rPr lang="zh-CN" altLang="en-US" smtClean="0"/>
              <a:t>，</a:t>
            </a:r>
            <a:r>
              <a:rPr lang="en-US" altLang="zh-CN" smtClean="0"/>
              <a:t>SA</a:t>
            </a:r>
            <a:r>
              <a:rPr lang="zh-CN" altLang="en-US" smtClean="0"/>
              <a:t>）是构成</a:t>
            </a:r>
            <a:r>
              <a:rPr lang="en-US" altLang="zh-CN" smtClean="0"/>
              <a:t>IPSec</a:t>
            </a:r>
            <a:r>
              <a:rPr lang="zh-CN" altLang="en-US" smtClean="0"/>
              <a:t>的基础，是两个通信实体经协商建立起来的一种协定，它们决定了用来保护数据包安全的安全协议（</a:t>
            </a:r>
            <a:r>
              <a:rPr lang="en-US" altLang="zh-CN" smtClean="0"/>
              <a:t>AH</a:t>
            </a:r>
            <a:r>
              <a:rPr lang="zh-CN" altLang="en-US" smtClean="0"/>
              <a:t>协议或者</a:t>
            </a:r>
            <a:r>
              <a:rPr lang="en-US" altLang="zh-CN" smtClean="0"/>
              <a:t>ESP</a:t>
            </a:r>
            <a:r>
              <a:rPr lang="zh-CN" altLang="en-US" smtClean="0"/>
              <a:t>协议）、转码方式、密钥及密钥的有效存在时间等。 </a:t>
            </a:r>
          </a:p>
        </p:txBody>
      </p:sp>
      <p:sp>
        <p:nvSpPr>
          <p:cNvPr id="3" name="标题 2"/>
          <p:cNvSpPr>
            <a:spLocks noGrp="1"/>
          </p:cNvSpPr>
          <p:nvPr>
            <p:ph type="title"/>
          </p:nvPr>
        </p:nvSpPr>
        <p:spPr/>
        <p:txBody>
          <a:bodyPr/>
          <a:lstStyle/>
          <a:p>
            <a:pPr fontAlgn="auto">
              <a:spcAft>
                <a:spcPts val="0"/>
              </a:spcAft>
              <a:defRPr/>
            </a:pPr>
            <a:r>
              <a:rPr lang="en-US" b="0" dirty="0" smtClean="0"/>
              <a:t>IPSec</a:t>
            </a:r>
            <a:r>
              <a:rPr lang="zh-CN" altLang="en-US" b="0" dirty="0" smtClean="0"/>
              <a:t>安全协议</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1"/>
          <p:cNvSpPr>
            <a:spLocks noGrp="1"/>
          </p:cNvSpPr>
          <p:nvPr>
            <p:ph idx="1"/>
          </p:nvPr>
        </p:nvSpPr>
        <p:spPr/>
        <p:txBody>
          <a:bodyPr/>
          <a:lstStyle/>
          <a:p>
            <a:r>
              <a:rPr lang="zh-CN" altLang="en-US" smtClean="0"/>
              <a:t>（</a:t>
            </a:r>
            <a:r>
              <a:rPr lang="en-US" altLang="zh-CN" smtClean="0"/>
              <a:t>2</a:t>
            </a:r>
            <a:r>
              <a:rPr lang="zh-CN" altLang="en-US" smtClean="0"/>
              <a:t>）</a:t>
            </a:r>
            <a:r>
              <a:rPr lang="en-US" altLang="zh-CN" smtClean="0"/>
              <a:t>IPSec</a:t>
            </a:r>
            <a:r>
              <a:rPr lang="zh-CN" altLang="en-US" smtClean="0"/>
              <a:t>协议的运行模式：</a:t>
            </a:r>
            <a:r>
              <a:rPr lang="en-US" altLang="zh-CN" smtClean="0"/>
              <a:t>IPSec</a:t>
            </a:r>
            <a:r>
              <a:rPr lang="zh-CN" altLang="en-US" smtClean="0"/>
              <a:t>协议的运行模式有两种，</a:t>
            </a:r>
            <a:r>
              <a:rPr lang="en-US" altLang="zh-CN" smtClean="0"/>
              <a:t>IPSec</a:t>
            </a:r>
            <a:r>
              <a:rPr lang="zh-CN" altLang="en-US" smtClean="0"/>
              <a:t>隧道模式及</a:t>
            </a:r>
            <a:r>
              <a:rPr lang="en-US" altLang="zh-CN" smtClean="0"/>
              <a:t>IPSec</a:t>
            </a:r>
            <a:r>
              <a:rPr lang="zh-CN" altLang="en-US" smtClean="0"/>
              <a:t>传输模式。隧道模式的特点是数据包最终目的地不是安全终点。通常情况下，只要</a:t>
            </a:r>
            <a:r>
              <a:rPr lang="en-US" altLang="zh-CN" smtClean="0"/>
              <a:t>IPSec</a:t>
            </a:r>
            <a:r>
              <a:rPr lang="zh-CN" altLang="en-US" smtClean="0"/>
              <a:t>双方有一方是安全</a:t>
            </a:r>
            <a:r>
              <a:rPr lang="en-US" smtClean="0">
                <a:ea typeface="黑体" pitchFamily="2" charset="-122"/>
                <a:hlinkClick r:id="rId2"/>
              </a:rPr>
              <a:t>网关</a:t>
            </a:r>
            <a:r>
              <a:rPr lang="zh-CN" altLang="en-US" smtClean="0"/>
              <a:t>或</a:t>
            </a:r>
            <a:r>
              <a:rPr lang="en-US" smtClean="0">
                <a:ea typeface="黑体" pitchFamily="2" charset="-122"/>
                <a:hlinkClick r:id="rId3"/>
              </a:rPr>
              <a:t>路由器</a:t>
            </a:r>
            <a:r>
              <a:rPr lang="zh-CN" altLang="en-US" smtClean="0"/>
              <a:t>，就必须使用隧道模式。传输模式下，</a:t>
            </a:r>
            <a:r>
              <a:rPr lang="en-US" altLang="zh-CN" smtClean="0"/>
              <a:t>IPSec</a:t>
            </a:r>
            <a:r>
              <a:rPr lang="zh-CN" altLang="en-US" smtClean="0"/>
              <a:t>主要对上层协议即</a:t>
            </a:r>
            <a:r>
              <a:rPr lang="en-US" altLang="zh-CN" smtClean="0"/>
              <a:t>IP</a:t>
            </a:r>
            <a:r>
              <a:rPr lang="zh-CN" altLang="en-US" smtClean="0"/>
              <a:t>包的载荷进行封装保护，通常情况下，传输模式只用于两台主机之间的安全通信。 </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en-US" b="0" dirty="0" smtClean="0"/>
              <a:t>IPSec</a:t>
            </a:r>
            <a:r>
              <a:rPr lang="zh-CN" altLang="en-US" b="0" dirty="0" smtClean="0"/>
              <a:t>安全协议</a:t>
            </a:r>
            <a:endParaRPr lang="zh-CN" alt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42</TotalTime>
  <Words>7085</Words>
  <Application>Microsoft Office PowerPoint</Application>
  <PresentationFormat>全屏显示(4:3)</PresentationFormat>
  <Paragraphs>118</Paragraphs>
  <Slides>51</Slides>
  <Notes>0</Notes>
  <HiddenSlides>0</HiddenSlides>
  <MMClips>0</MMClips>
  <ScaleCrop>false</ScaleCrop>
  <HeadingPairs>
    <vt:vector size="6" baseType="variant">
      <vt:variant>
        <vt:lpstr>已用的字体</vt:lpstr>
      </vt:variant>
      <vt:variant>
        <vt:i4>8</vt:i4>
      </vt:variant>
      <vt:variant>
        <vt:lpstr>演示文稿设计模板</vt:lpstr>
      </vt:variant>
      <vt:variant>
        <vt:i4>8</vt:i4>
      </vt:variant>
      <vt:variant>
        <vt:lpstr>幻灯片标题</vt:lpstr>
      </vt:variant>
      <vt:variant>
        <vt:i4>51</vt:i4>
      </vt:variant>
    </vt:vector>
  </HeadingPairs>
  <TitlesOfParts>
    <vt:vector size="67" baseType="lpstr">
      <vt:lpstr>Lucida Sans Unicode</vt:lpstr>
      <vt:lpstr>黑体</vt:lpstr>
      <vt:lpstr>Arial</vt:lpstr>
      <vt:lpstr>Wingdings 3</vt:lpstr>
      <vt:lpstr>Verdana</vt:lpstr>
      <vt:lpstr>Wingdings 2</vt:lpstr>
      <vt:lpstr>Calibri</vt:lpstr>
      <vt:lpstr>宋体</vt:lpstr>
      <vt:lpstr>聚合</vt:lpstr>
      <vt:lpstr>聚合</vt:lpstr>
      <vt:lpstr>聚合</vt:lpstr>
      <vt:lpstr>聚合</vt:lpstr>
      <vt:lpstr>聚合</vt:lpstr>
      <vt:lpstr>聚合</vt:lpstr>
      <vt:lpstr>聚合</vt:lpstr>
      <vt:lpstr>聚合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第6章 IP安全与VPN技术 </dc:title>
  <dc:creator>Administrator</dc:creator>
  <cp:lastModifiedBy>MS USER</cp:lastModifiedBy>
  <cp:revision>15</cp:revision>
  <dcterms:created xsi:type="dcterms:W3CDTF">2009-08-16T07:31:28Z</dcterms:created>
  <dcterms:modified xsi:type="dcterms:W3CDTF">2010-05-26T02:42:22Z</dcterms:modified>
</cp:coreProperties>
</file>