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57"/>
  </p:notesMasterIdLst>
  <p:sldIdLst>
    <p:sldId id="2604" r:id="rId2"/>
    <p:sldId id="2668" r:id="rId3"/>
    <p:sldId id="2669" r:id="rId4"/>
    <p:sldId id="2689" r:id="rId5"/>
    <p:sldId id="2691" r:id="rId6"/>
    <p:sldId id="2690" r:id="rId7"/>
    <p:sldId id="2692" r:id="rId8"/>
    <p:sldId id="2694" r:id="rId9"/>
    <p:sldId id="2693" r:id="rId10"/>
    <p:sldId id="2696" r:id="rId11"/>
    <p:sldId id="2695" r:id="rId12"/>
    <p:sldId id="2697" r:id="rId13"/>
    <p:sldId id="2698" r:id="rId14"/>
    <p:sldId id="2700" r:id="rId15"/>
    <p:sldId id="2699" r:id="rId16"/>
    <p:sldId id="2701" r:id="rId17"/>
    <p:sldId id="2702" r:id="rId18"/>
    <p:sldId id="2710" r:id="rId19"/>
    <p:sldId id="2711" r:id="rId20"/>
    <p:sldId id="2712" r:id="rId21"/>
    <p:sldId id="2706" r:id="rId22"/>
    <p:sldId id="2713" r:id="rId23"/>
    <p:sldId id="2714" r:id="rId24"/>
    <p:sldId id="2704" r:id="rId25"/>
    <p:sldId id="2715" r:id="rId26"/>
    <p:sldId id="2716" r:id="rId27"/>
    <p:sldId id="2717" r:id="rId28"/>
    <p:sldId id="2703" r:id="rId29"/>
    <p:sldId id="2719" r:id="rId30"/>
    <p:sldId id="2720" r:id="rId31"/>
    <p:sldId id="2705" r:id="rId32"/>
    <p:sldId id="2707" r:id="rId33"/>
    <p:sldId id="2721" r:id="rId34"/>
    <p:sldId id="2718" r:id="rId35"/>
    <p:sldId id="2722" r:id="rId36"/>
    <p:sldId id="2723" r:id="rId37"/>
    <p:sldId id="2724" r:id="rId38"/>
    <p:sldId id="2708" r:id="rId39"/>
    <p:sldId id="2725" r:id="rId40"/>
    <p:sldId id="2726" r:id="rId41"/>
    <p:sldId id="2727" r:id="rId42"/>
    <p:sldId id="2728" r:id="rId43"/>
    <p:sldId id="2729" r:id="rId44"/>
    <p:sldId id="2730" r:id="rId45"/>
    <p:sldId id="2732" r:id="rId46"/>
    <p:sldId id="2733" r:id="rId47"/>
    <p:sldId id="2709" r:id="rId48"/>
    <p:sldId id="2731" r:id="rId49"/>
    <p:sldId id="2734" r:id="rId50"/>
    <p:sldId id="2735" r:id="rId51"/>
    <p:sldId id="2736" r:id="rId52"/>
    <p:sldId id="2737" r:id="rId53"/>
    <p:sldId id="2738" r:id="rId54"/>
    <p:sldId id="2739" r:id="rId55"/>
    <p:sldId id="2740" r:id="rId56"/>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4624"/>
            <a:ext cx="8997950" cy="6768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IDXFileName</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指定建立</a:t>
            </a:r>
            <a:r>
              <a:rPr lang="zh-CN" altLang="en-US" sz="2100" dirty="0">
                <a:latin typeface="Arial" pitchFamily="34" charset="0"/>
                <a:ea typeface="黑体" pitchFamily="49" charset="-122"/>
              </a:rPr>
              <a:t>单索引文件的文件名，扩展名为</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TagName</a:t>
            </a:r>
            <a:r>
              <a:rPr lang="zh-CN" altLang="en-US" sz="2100" dirty="0">
                <a:latin typeface="Arial" pitchFamily="34" charset="0"/>
                <a:ea typeface="黑体" pitchFamily="49" charset="-122"/>
              </a:rPr>
              <a:t>：指定建立复合索引文件的索引标记，或增加索引标记。</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OF </a:t>
            </a:r>
            <a:r>
              <a:rPr lang="en-US" altLang="zh-CN" sz="2100" dirty="0" err="1">
                <a:latin typeface="Arial" pitchFamily="34" charset="0"/>
                <a:ea typeface="黑体" pitchFamily="49" charset="-122"/>
              </a:rPr>
              <a:t>CDXFileName</a:t>
            </a:r>
            <a:r>
              <a:rPr lang="zh-CN" altLang="en-US" sz="2100" dirty="0">
                <a:latin typeface="Arial" pitchFamily="34" charset="0"/>
                <a:ea typeface="黑体" pitchFamily="49" charset="-122"/>
              </a:rPr>
              <a:t>：指定索引标记所隶属的非结构复合索引文件的名称。若缺省则表示创建或在结构复合索引文件中添加新的索引标记。</a:t>
            </a: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FOR  </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：记录的筛选条件，缺省时为全部记录。</a:t>
            </a:r>
          </a:p>
          <a:p>
            <a:r>
              <a:rPr lang="zh-CN" altLang="en-US" sz="2100" dirty="0" smtClean="0">
                <a:latin typeface="Arial" pitchFamily="34" charset="0"/>
                <a:ea typeface="黑体" pitchFamily="49" charset="-122"/>
              </a:rPr>
              <a:t>       ⑹</a:t>
            </a:r>
            <a:r>
              <a:rPr lang="en-US" altLang="zh-CN" sz="2100" dirty="0">
                <a:latin typeface="Arial" pitchFamily="34" charset="0"/>
                <a:ea typeface="黑体" pitchFamily="49" charset="-122"/>
              </a:rPr>
              <a:t>COMPACT</a:t>
            </a:r>
            <a:r>
              <a:rPr lang="zh-CN" altLang="en-US" sz="2100" dirty="0">
                <a:latin typeface="Arial" pitchFamily="34" charset="0"/>
                <a:ea typeface="黑体" pitchFamily="49" charset="-122"/>
              </a:rPr>
              <a:t>：指定生成一个压缩的单索引文件，缺省表示不压缩。</a:t>
            </a:r>
          </a:p>
          <a:p>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ASCENDING|DESCENDING</a:t>
            </a:r>
            <a:r>
              <a:rPr lang="zh-CN" altLang="en-US" sz="2100" dirty="0">
                <a:latin typeface="Arial" pitchFamily="34" charset="0"/>
                <a:ea typeface="黑体" pitchFamily="49" charset="-122"/>
              </a:rPr>
              <a:t>：指定升序或降序索引，仅对复合索引有效。缺省为升序。</a:t>
            </a:r>
          </a:p>
          <a:p>
            <a:r>
              <a:rPr lang="zh-CN" altLang="en-US" sz="2100" dirty="0" smtClean="0">
                <a:latin typeface="Arial" pitchFamily="34" charset="0"/>
                <a:ea typeface="黑体" pitchFamily="49" charset="-122"/>
              </a:rPr>
              <a:t>       ⑻</a:t>
            </a:r>
            <a:r>
              <a:rPr lang="en-US" altLang="zh-CN" sz="2100" dirty="0">
                <a:latin typeface="Arial" pitchFamily="34" charset="0"/>
                <a:ea typeface="黑体" pitchFamily="49" charset="-122"/>
              </a:rPr>
              <a:t>UNIQUE|CANDIDATE</a:t>
            </a:r>
            <a:r>
              <a:rPr lang="zh-CN" altLang="en-US" sz="2100" dirty="0">
                <a:latin typeface="Arial" pitchFamily="34" charset="0"/>
                <a:ea typeface="黑体" pitchFamily="49" charset="-122"/>
              </a:rPr>
              <a:t>：用于指定索引</a:t>
            </a:r>
            <a:r>
              <a:rPr lang="zh-CN" altLang="en-US" sz="2100" dirty="0" smtClean="0">
                <a:latin typeface="Arial" pitchFamily="34" charset="0"/>
                <a:ea typeface="黑体" pitchFamily="49" charset="-122"/>
              </a:rPr>
              <a:t>类型是惟一索引还是候选</a:t>
            </a:r>
            <a:r>
              <a:rPr lang="zh-CN" altLang="en-US" sz="2100" dirty="0">
                <a:latin typeface="Arial" pitchFamily="34" charset="0"/>
                <a:ea typeface="黑体" pitchFamily="49" charset="-122"/>
              </a:rPr>
              <a:t>索引，缺省为普通索引。</a:t>
            </a:r>
          </a:p>
          <a:p>
            <a:r>
              <a:rPr lang="zh-CN" altLang="en-US" sz="2100" dirty="0" smtClean="0">
                <a:latin typeface="Arial" pitchFamily="34" charset="0"/>
                <a:ea typeface="黑体" pitchFamily="49" charset="-122"/>
              </a:rPr>
              <a:t>       ⑼</a:t>
            </a:r>
            <a:r>
              <a:rPr lang="en-US" altLang="zh-CN" sz="2100" dirty="0">
                <a:latin typeface="Arial" pitchFamily="34" charset="0"/>
                <a:ea typeface="黑体" pitchFamily="49" charset="-122"/>
              </a:rPr>
              <a:t>ADDITIVE</a:t>
            </a:r>
            <a:r>
              <a:rPr lang="zh-CN" altLang="en-US" sz="2100" dirty="0">
                <a:latin typeface="Arial" pitchFamily="34" charset="0"/>
                <a:ea typeface="黑体" pitchFamily="49" charset="-122"/>
              </a:rPr>
              <a:t>：建立索引的同时不关闭先前已打开的索引。缺省时表示在创建本索引的同时关闭除结构复合索引之外的其它所有索引</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5-3】  </a:t>
            </a:r>
            <a:r>
              <a:rPr lang="zh-CN" altLang="en-US" sz="2100" dirty="0">
                <a:latin typeface="Arial" pitchFamily="34" charset="0"/>
                <a:ea typeface="黑体" pitchFamily="49" charset="-122"/>
              </a:rPr>
              <a:t>利用表“学生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建立单索引文件。①按“出生日期”建立单索引文件</a:t>
            </a:r>
            <a:r>
              <a:rPr lang="en-US" altLang="zh-CN" sz="2100" dirty="0" err="1">
                <a:latin typeface="Arial" pitchFamily="34" charset="0"/>
                <a:ea typeface="黑体" pitchFamily="49" charset="-122"/>
              </a:rPr>
              <a:t>csrq.idx</a:t>
            </a:r>
            <a:r>
              <a:rPr lang="zh-CN" altLang="en-US" sz="2100" dirty="0">
                <a:latin typeface="Arial" pitchFamily="34" charset="0"/>
                <a:ea typeface="黑体" pitchFamily="49" charset="-122"/>
              </a:rPr>
              <a:t>；②按“总分”的降序建立单索引文件</a:t>
            </a:r>
            <a:r>
              <a:rPr lang="en-US" altLang="zh-CN" sz="2100" dirty="0" err="1">
                <a:latin typeface="Arial" pitchFamily="34" charset="0"/>
                <a:ea typeface="黑体" pitchFamily="49" charset="-122"/>
              </a:rPr>
              <a:t>zf_d.idx</a:t>
            </a:r>
            <a:r>
              <a:rPr lang="zh-CN" altLang="en-US" sz="2100" dirty="0">
                <a:latin typeface="Arial" pitchFamily="34" charset="0"/>
                <a:ea typeface="黑体" pitchFamily="49" charset="-122"/>
              </a:rPr>
              <a:t>；③按“性别”和“总分”建立单击索引文件</a:t>
            </a:r>
            <a:r>
              <a:rPr lang="en-US" altLang="zh-CN" sz="2100" dirty="0" err="1">
                <a:latin typeface="Arial" pitchFamily="34" charset="0"/>
                <a:ea typeface="黑体" pitchFamily="49" charset="-122"/>
              </a:rPr>
              <a:t>xb_zf.idx</a:t>
            </a:r>
            <a:r>
              <a:rPr lang="zh-CN" altLang="en-US" sz="2100" dirty="0">
                <a:latin typeface="Arial" pitchFamily="34" charset="0"/>
                <a:ea typeface="黑体" pitchFamily="49" charset="-122"/>
              </a:rPr>
              <a:t>，要求性别相同者，再按总分的降序索引。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出生日期 </a:t>
            </a:r>
            <a:r>
              <a:rPr lang="en-US" altLang="zh-CN" sz="2100" dirty="0">
                <a:latin typeface="Arial" pitchFamily="34" charset="0"/>
                <a:ea typeface="黑体" pitchFamily="49" charset="-122"/>
              </a:rPr>
              <a:t>TO </a:t>
            </a:r>
            <a:r>
              <a:rPr lang="en-US" altLang="zh-CN" sz="2100" dirty="0" err="1" smtClean="0">
                <a:latin typeface="Arial" pitchFamily="34" charset="0"/>
                <a:ea typeface="黑体" pitchFamily="49" charset="-122"/>
              </a:rPr>
              <a:t>csrq</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zf_d.idx</a:t>
            </a:r>
            <a:r>
              <a:rPr lang="en-US" altLang="zh-CN" sz="2100" dirty="0">
                <a:latin typeface="Arial" pitchFamily="34" charset="0"/>
                <a:ea typeface="黑体" pitchFamily="49" charset="-122"/>
              </a:rPr>
              <a:t> ADDITIVE</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+STR(750-</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xb_zf.idx</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ADDITIVE</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098636740"/>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6064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5-4】  </a:t>
            </a:r>
            <a:r>
              <a:rPr lang="zh-CN" altLang="en-US" sz="2100" dirty="0">
                <a:latin typeface="Arial" pitchFamily="34" charset="0"/>
                <a:ea typeface="黑体" pitchFamily="49" charset="-122"/>
              </a:rPr>
              <a:t>对表“学生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建立复合索引，其中包含</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个索引：</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以“姓名”降序排列，索引标识为</a:t>
            </a:r>
            <a:r>
              <a:rPr lang="en-US" altLang="zh-CN" sz="2100" dirty="0" err="1">
                <a:latin typeface="Arial" pitchFamily="34" charset="0"/>
                <a:ea typeface="黑体" pitchFamily="49" charset="-122"/>
              </a:rPr>
              <a:t>xm</a:t>
            </a:r>
            <a:r>
              <a:rPr lang="zh-CN" altLang="en-US" sz="2100" dirty="0">
                <a:latin typeface="Arial" pitchFamily="34" charset="0"/>
                <a:ea typeface="黑体" pitchFamily="49" charset="-122"/>
              </a:rPr>
              <a:t>，索引类型为普通索引。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姓名 </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xm</a:t>
            </a:r>
            <a:r>
              <a:rPr lang="en-US" altLang="zh-CN" sz="2100" dirty="0">
                <a:latin typeface="Arial" pitchFamily="34" charset="0"/>
                <a:ea typeface="黑体" pitchFamily="49" charset="-122"/>
              </a:rPr>
              <a:t> DESCENDING</a:t>
            </a:r>
          </a:p>
          <a:p>
            <a:r>
              <a:rPr lang="en-US" altLang="zh-CN" sz="2100" dirty="0" smtClean="0">
                <a:latin typeface="Arial" pitchFamily="34" charset="0"/>
                <a:ea typeface="黑体" pitchFamily="49" charset="-122"/>
              </a:rPr>
              <a:t>       LIST</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②</a:t>
            </a:r>
            <a:r>
              <a:rPr lang="zh-CN" altLang="en-US" sz="2100" dirty="0">
                <a:latin typeface="Arial" pitchFamily="34" charset="0"/>
                <a:ea typeface="黑体" pitchFamily="49" charset="-122"/>
              </a:rPr>
              <a:t>以“性别”升序排列，性别相同时以“总分”升序排列，索引标识为</a:t>
            </a:r>
            <a:r>
              <a:rPr lang="en-US" altLang="zh-CN" sz="2100" dirty="0" err="1">
                <a:latin typeface="Arial" pitchFamily="34" charset="0"/>
                <a:ea typeface="黑体" pitchFamily="49" charset="-122"/>
              </a:rPr>
              <a:t>xb_zfa</a:t>
            </a:r>
            <a:r>
              <a:rPr lang="zh-CN" altLang="en-US" sz="2100" dirty="0">
                <a:latin typeface="Arial" pitchFamily="34" charset="0"/>
                <a:ea typeface="黑体" pitchFamily="49" charset="-122"/>
              </a:rPr>
              <a:t>，索引类型为普通索引。</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+STR(</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,3) TAG </a:t>
            </a:r>
            <a:r>
              <a:rPr lang="en-US" altLang="zh-CN" sz="2100" dirty="0" err="1" smtClean="0">
                <a:latin typeface="Arial" pitchFamily="34" charset="0"/>
                <a:ea typeface="黑体" pitchFamily="49" charset="-122"/>
              </a:rPr>
              <a:t>xb_zfa</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LIST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以“性别”升序排列，性别相同时以“出生日期”降序排列，索引标识</a:t>
            </a:r>
            <a:r>
              <a:rPr lang="en-US" altLang="zh-CN" sz="2100" dirty="0" err="1">
                <a:latin typeface="Arial" pitchFamily="34" charset="0"/>
                <a:ea typeface="黑体" pitchFamily="49" charset="-122"/>
              </a:rPr>
              <a:t>xb_csrq</a:t>
            </a:r>
            <a:r>
              <a:rPr lang="zh-CN" altLang="en-US" sz="2100" dirty="0">
                <a:latin typeface="Arial" pitchFamily="34" charset="0"/>
                <a:ea typeface="黑体" pitchFamily="49" charset="-122"/>
              </a:rPr>
              <a:t>，索引类型为候选索引。</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+STR(DATE()-</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 TAG </a:t>
            </a:r>
            <a:r>
              <a:rPr lang="en-US" altLang="zh-CN" sz="2100" dirty="0" err="1">
                <a:latin typeface="Arial" pitchFamily="34" charset="0"/>
                <a:ea typeface="黑体" pitchFamily="49" charset="-122"/>
              </a:rPr>
              <a:t>xb_csrq</a:t>
            </a:r>
            <a:r>
              <a:rPr lang="en-US" altLang="zh-CN" sz="2100" dirty="0">
                <a:latin typeface="Arial" pitchFamily="34" charset="0"/>
                <a:ea typeface="黑体" pitchFamily="49" charset="-122"/>
              </a:rPr>
              <a:t> CANDIDATE</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5-5】  </a:t>
            </a:r>
            <a:r>
              <a:rPr lang="zh-CN" altLang="en-US" sz="2100" dirty="0">
                <a:latin typeface="Arial" pitchFamily="34" charset="0"/>
                <a:ea typeface="黑体" pitchFamily="49" charset="-122"/>
              </a:rPr>
              <a:t>对表“学生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的团员学生建立非结构复合索引</a:t>
            </a:r>
            <a:r>
              <a:rPr lang="en-US" altLang="zh-CN" sz="2100" dirty="0">
                <a:latin typeface="Arial" pitchFamily="34" charset="0"/>
                <a:ea typeface="黑体" pitchFamily="49" charset="-122"/>
              </a:rPr>
              <a:t>non_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，以“系别”升序排列，系别相同者，再以“总分”降序排列，索引标识</a:t>
            </a:r>
            <a:r>
              <a:rPr lang="en-US" altLang="zh-CN" sz="2100" dirty="0" err="1">
                <a:latin typeface="Arial" pitchFamily="34" charset="0"/>
                <a:ea typeface="黑体" pitchFamily="49" charset="-122"/>
              </a:rPr>
              <a:t>depart_zfd</a:t>
            </a:r>
            <a:r>
              <a:rPr lang="zh-CN" altLang="en-US" sz="2100" dirty="0">
                <a:latin typeface="Arial" pitchFamily="34" charset="0"/>
                <a:ea typeface="黑体" pitchFamily="49" charset="-122"/>
              </a:rPr>
              <a:t>，索引类型为普通索引。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+STR(750-</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 TAG </a:t>
            </a:r>
            <a:r>
              <a:rPr lang="en-US" altLang="zh-CN" sz="2100" dirty="0" err="1">
                <a:latin typeface="Arial" pitchFamily="34" charset="0"/>
                <a:ea typeface="黑体" pitchFamily="49" charset="-122"/>
              </a:rPr>
              <a:t>depart_zfd</a:t>
            </a:r>
            <a:r>
              <a:rPr lang="en-US" altLang="zh-CN" sz="2100" dirty="0">
                <a:latin typeface="Arial" pitchFamily="34" charset="0"/>
                <a:ea typeface="黑体" pitchFamily="49" charset="-122"/>
              </a:rPr>
              <a:t> OF non_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For </a:t>
            </a:r>
            <a:r>
              <a:rPr lang="zh-CN" altLang="en-US" sz="2100" dirty="0" smtClean="0">
                <a:latin typeface="Arial" pitchFamily="34" charset="0"/>
                <a:ea typeface="黑体" pitchFamily="49" charset="-122"/>
              </a:rPr>
              <a:t>团员</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LIST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014355078"/>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确保当前表已打开的下，执行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系统主菜单“显示”中的“表设计器”命令（也可使用命令</a:t>
            </a:r>
            <a:r>
              <a:rPr lang="en-US" altLang="zh-CN" sz="2100" dirty="0">
                <a:latin typeface="Arial" pitchFamily="34" charset="0"/>
                <a:ea typeface="黑体" pitchFamily="49" charset="-122"/>
              </a:rPr>
              <a:t>MODIFY STRUCTURE</a:t>
            </a:r>
            <a:r>
              <a:rPr lang="zh-CN" altLang="en-US" sz="2100" dirty="0">
                <a:latin typeface="Arial" pitchFamily="34" charset="0"/>
                <a:ea typeface="黑体" pitchFamily="49" charset="-122"/>
              </a:rPr>
              <a:t>），在弹出的“表设计器”对话框。单击对话框中的“索引”选项卡，显示或直接在该界面中建立或修改</a:t>
            </a:r>
            <a:r>
              <a:rPr lang="zh-CN" altLang="en-US" sz="2100" dirty="0" smtClean="0">
                <a:latin typeface="Arial" pitchFamily="34" charset="0"/>
                <a:ea typeface="黑体" pitchFamily="49" charset="-122"/>
              </a:rPr>
              <a:t>索引。</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．利用表设计器建立索引文件</a:t>
            </a:r>
          </a:p>
        </p:txBody>
      </p:sp>
      <p:sp>
        <p:nvSpPr>
          <p:cNvPr id="4" name="矩形 3"/>
          <p:cNvSpPr/>
          <p:nvPr/>
        </p:nvSpPr>
        <p:spPr>
          <a:xfrm>
            <a:off x="1074921" y="3923764"/>
            <a:ext cx="378048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5-10  </a:t>
            </a:r>
            <a:r>
              <a:rPr lang="zh-CN" altLang="en-US" dirty="0">
                <a:solidFill>
                  <a:srgbClr val="FFFFFF"/>
                </a:solidFill>
                <a:latin typeface="Arial" pitchFamily="34" charset="0"/>
                <a:ea typeface="黑体" pitchFamily="49" charset="-122"/>
              </a:rPr>
              <a:t>表设计器中”索引”选项卡</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736968"/>
            <a:ext cx="3873099" cy="28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1988840"/>
            <a:ext cx="4641403"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5-6】  </a:t>
            </a:r>
            <a:r>
              <a:rPr lang="zh-CN" altLang="en-US" sz="2100" dirty="0">
                <a:latin typeface="Arial" pitchFamily="34" charset="0"/>
                <a:ea typeface="黑体" pitchFamily="49" charset="-122"/>
              </a:rPr>
              <a:t>利用表设计器对表“学生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的非团员学生，建立以“性别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学号”为索引表达式，索引标识为</a:t>
            </a:r>
            <a:r>
              <a:rPr lang="en-US" altLang="zh-CN" sz="2100" dirty="0" err="1">
                <a:latin typeface="Arial" pitchFamily="34" charset="0"/>
                <a:ea typeface="黑体" pitchFamily="49" charset="-122"/>
              </a:rPr>
              <a:t>xb_xh</a:t>
            </a:r>
            <a:r>
              <a:rPr lang="zh-CN" altLang="en-US" sz="2100" dirty="0">
                <a:latin typeface="Arial" pitchFamily="34" charset="0"/>
                <a:ea typeface="黑体" pitchFamily="49" charset="-122"/>
              </a:rPr>
              <a:t>的索引的候选索引。</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P172</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5-10</a:t>
            </a:r>
            <a:r>
              <a:rPr lang="zh-CN" altLang="en-US" sz="2100" dirty="0" smtClean="0">
                <a:latin typeface="Arial" pitchFamily="34" charset="0"/>
                <a:ea typeface="黑体" pitchFamily="49" charset="-122"/>
              </a:rPr>
              <a:t>所示。</a:t>
            </a:r>
            <a:endParaRPr lang="en-US" altLang="zh-CN" sz="2100" dirty="0">
              <a:latin typeface="Arial" pitchFamily="34" charset="0"/>
              <a:ea typeface="黑体" pitchFamily="49" charset="-122"/>
            </a:endParaRPr>
          </a:p>
        </p:txBody>
      </p:sp>
      <p:sp>
        <p:nvSpPr>
          <p:cNvPr id="8" name="Rectangle 4"/>
          <p:cNvSpPr>
            <a:spLocks noChangeArrowheads="1"/>
          </p:cNvSpPr>
          <p:nvPr/>
        </p:nvSpPr>
        <p:spPr bwMode="auto">
          <a:xfrm>
            <a:off x="74613" y="5085184"/>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索引时必须满足条件：①打开表；②打开索引文件；③确定主控索引文件；④对于复合索引文件还需确定主控索引。</a:t>
            </a:r>
          </a:p>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文件的类型不同打开与关闭的方法也不尽相同。结构复合索引文件始终与表自动同时打开和关闭。单索引和非结构复合索引既可以与表同时打开和关闭，也可以在表文件打开之后单独打开和关闭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9" name="Rectangle 4"/>
          <p:cNvSpPr>
            <a:spLocks noChangeArrowheads="1"/>
          </p:cNvSpPr>
          <p:nvPr/>
        </p:nvSpPr>
        <p:spPr bwMode="auto">
          <a:xfrm>
            <a:off x="74613" y="4653176"/>
            <a:ext cx="5182543"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5.2.3  </a:t>
            </a:r>
            <a:r>
              <a:rPr lang="zh-CN" altLang="en-US" sz="2200" dirty="0">
                <a:ea typeface="黑体" pitchFamily="49" charset="-122"/>
              </a:rPr>
              <a:t>索引的打开、更新、删除与关闭</a:t>
            </a:r>
          </a:p>
        </p:txBody>
      </p:sp>
    </p:spTree>
    <p:extLst>
      <p:ext uri="{BB962C8B-B14F-4D97-AF65-F5344CB8AC3E}">
        <p14:creationId xmlns:p14="http://schemas.microsoft.com/office/powerpoint/2010/main" val="1040538436"/>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76672"/>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索引时，必须同时打开表文件和索引文件。打开一个表文件时，结构复合索引文件随表文件的打开而打开，如果要使用其他索引文件，则要使用命令来打开索引文件。</a:t>
            </a:r>
          </a:p>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表文件可以打开多个索引文件，但任何时刻只有一个索引文件起作用，当前起作用的索引文件称为主控索引文件。只有主索引文件对表文件才有控制作用，记录指针总是指向满足条件的主索引文件关键字值的第一个记录上。同一个复合索引文件可能包含多个索引标识，但任何时刻只有一个索引标识起作用，当前起作用的索引标识称为主控索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⑴</a:t>
            </a:r>
            <a:r>
              <a:rPr lang="zh-CN" altLang="en-US" sz="2100" dirty="0">
                <a:solidFill>
                  <a:srgbClr val="FFFF00"/>
                </a:solidFill>
                <a:latin typeface="Arial" pitchFamily="34" charset="0"/>
                <a:ea typeface="黑体" pitchFamily="49" charset="-122"/>
              </a:rPr>
              <a:t>索引文件与表同时打开</a:t>
            </a:r>
          </a:p>
          <a:p>
            <a:r>
              <a:rPr lang="zh-CN" altLang="en-US" sz="2100" dirty="0" smtClean="0">
                <a:latin typeface="Arial" pitchFamily="34" charset="0"/>
                <a:ea typeface="黑体" pitchFamily="49" charset="-122"/>
              </a:rPr>
              <a:t>       由于</a:t>
            </a:r>
            <a:r>
              <a:rPr lang="zh-CN" altLang="en-US" sz="2100" dirty="0">
                <a:latin typeface="Arial" pitchFamily="34" charset="0"/>
                <a:ea typeface="黑体" pitchFamily="49" charset="-122"/>
              </a:rPr>
              <a:t>结构复合索引可随着表的打开而打开，对此用户不必关心它的打开方式。要打开单索引和非结构复合索引，可使用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命令中的</a:t>
            </a:r>
            <a:r>
              <a:rPr lang="en-US" altLang="zh-CN" sz="2100" dirty="0">
                <a:latin typeface="Arial" pitchFamily="34" charset="0"/>
                <a:ea typeface="黑体" pitchFamily="49" charset="-122"/>
              </a:rPr>
              <a:t>INDEX</a:t>
            </a:r>
            <a:r>
              <a:rPr lang="zh-CN" altLang="en-US" sz="2100" dirty="0">
                <a:latin typeface="Arial" pitchFamily="34" charset="0"/>
                <a:ea typeface="黑体" pitchFamily="49" charset="-122"/>
              </a:rPr>
              <a:t>子句来实现与表文件的同时打开。下面给出</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命令的完整格式。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USE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DatabaseName</a:t>
            </a:r>
            <a:r>
              <a:rPr lang="en-US" altLang="zh-CN" sz="2100" dirty="0">
                <a:solidFill>
                  <a:srgbClr val="FFFF00"/>
                </a:solidFill>
                <a:latin typeface="Arial" pitchFamily="34" charset="0"/>
                <a:ea typeface="黑体" pitchFamily="49" charset="-122"/>
              </a:rPr>
              <a:t>!]Table | </a:t>
            </a:r>
            <a:r>
              <a:rPr lang="en-US" altLang="zh-CN" sz="2100" dirty="0" err="1">
                <a:solidFill>
                  <a:srgbClr val="FFFF00"/>
                </a:solidFill>
                <a:latin typeface="Arial" pitchFamily="34" charset="0"/>
                <a:ea typeface="黑体" pitchFamily="49" charset="-122"/>
              </a:rPr>
              <a:t>SQLViewName</a:t>
            </a:r>
            <a:r>
              <a:rPr lang="en-US" altLang="zh-CN" sz="2100" dirty="0">
                <a:solidFill>
                  <a:srgbClr val="FFFF00"/>
                </a:solidFill>
                <a:latin typeface="Arial" pitchFamily="34" charset="0"/>
                <a:ea typeface="黑体" pitchFamily="49" charset="-122"/>
              </a:rPr>
              <a:t> | ?] [IN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smtClean="0">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 [AGAIN</a:t>
            </a:r>
            <a:r>
              <a:rPr lang="en-US" altLang="zh-CN" sz="2100" dirty="0" smtClean="0">
                <a:solidFill>
                  <a:srgbClr val="FFFF00"/>
                </a:solidFill>
                <a:latin typeface="Arial" pitchFamily="34" charset="0"/>
                <a:ea typeface="黑体" pitchFamily="49" charset="-122"/>
              </a:rPr>
              <a:t>] [INDEX </a:t>
            </a:r>
            <a:r>
              <a:rPr lang="en-US" altLang="zh-CN" sz="2100" dirty="0" err="1" smtClean="0">
                <a:solidFill>
                  <a:srgbClr val="FFFF00"/>
                </a:solidFill>
                <a:latin typeface="Arial" pitchFamily="34" charset="0"/>
                <a:ea typeface="黑体" pitchFamily="49" charset="-122"/>
              </a:rPr>
              <a:t>IndexFileList</a:t>
            </a:r>
            <a:r>
              <a:rPr lang="en-US" altLang="zh-CN" sz="2100" dirty="0" smtClean="0">
                <a:solidFill>
                  <a:srgbClr val="FFFF00"/>
                </a:solidFill>
                <a:latin typeface="Arial" pitchFamily="34" charset="0"/>
                <a:ea typeface="黑体" pitchFamily="49" charset="-122"/>
              </a:rPr>
              <a:t> | ?</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ORDER [</a:t>
            </a:r>
            <a:r>
              <a:rPr lang="en-US" altLang="zh-CN" sz="2100" dirty="0" err="1">
                <a:solidFill>
                  <a:srgbClr val="FFFF00"/>
                </a:solidFill>
                <a:latin typeface="Arial" pitchFamily="34" charset="0"/>
                <a:ea typeface="黑体" pitchFamily="49" charset="-122"/>
              </a:rPr>
              <a:t>nIndexNumber</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IDXFileName</a:t>
            </a:r>
            <a:r>
              <a:rPr lang="en-US" altLang="zh-CN" sz="2100" dirty="0">
                <a:solidFill>
                  <a:srgbClr val="FFFF00"/>
                </a:solidFill>
                <a:latin typeface="Arial" pitchFamily="34" charset="0"/>
                <a:ea typeface="黑体" pitchFamily="49" charset="-122"/>
              </a:rPr>
              <a:t> | [TAG] </a:t>
            </a:r>
            <a:r>
              <a:rPr lang="en-US" altLang="zh-CN" sz="2100" dirty="0" err="1">
                <a:solidFill>
                  <a:srgbClr val="FFFF00"/>
                </a:solidFill>
                <a:latin typeface="Arial" pitchFamily="34" charset="0"/>
                <a:ea typeface="黑体" pitchFamily="49" charset="-122"/>
              </a:rPr>
              <a:t>TagName</a:t>
            </a:r>
            <a:r>
              <a:rPr lang="en-US" altLang="zh-CN" sz="2100" dirty="0">
                <a:solidFill>
                  <a:srgbClr val="FFFF00"/>
                </a:solidFill>
                <a:latin typeface="Arial" pitchFamily="34" charset="0"/>
                <a:ea typeface="黑体" pitchFamily="49" charset="-122"/>
              </a:rPr>
              <a:t> [OF </a:t>
            </a:r>
            <a:r>
              <a:rPr lang="en-US" altLang="zh-CN" sz="2100" dirty="0" err="1" smtClean="0">
                <a:solidFill>
                  <a:srgbClr val="FFFF00"/>
                </a:solidFill>
                <a:latin typeface="Arial" pitchFamily="34" charset="0"/>
                <a:ea typeface="黑体" pitchFamily="49" charset="-122"/>
              </a:rPr>
              <a:t>CDXFileName</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ASCENDING | DESCENDING]]]]</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ALIAS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 [EXCLUSIVE] [SHARED] [NOUPDATE]</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的功能是：在打开表或关闭表的同时打开或关闭索引文件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．打开索引文件</a:t>
            </a:r>
          </a:p>
        </p:txBody>
      </p:sp>
    </p:spTree>
    <p:extLst>
      <p:ext uri="{BB962C8B-B14F-4D97-AF65-F5344CB8AC3E}">
        <p14:creationId xmlns:p14="http://schemas.microsoft.com/office/powerpoint/2010/main" val="1716453749"/>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INDEX </a:t>
            </a:r>
            <a:r>
              <a:rPr lang="en-US" altLang="zh-CN" sz="2100" dirty="0" err="1">
                <a:latin typeface="Arial" pitchFamily="34" charset="0"/>
                <a:ea typeface="黑体" pitchFamily="49" charset="-122"/>
              </a:rPr>
              <a:t>IndexFileList</a:t>
            </a:r>
            <a:r>
              <a:rPr lang="zh-CN" altLang="en-US" sz="2100" dirty="0">
                <a:latin typeface="Arial" pitchFamily="34" charset="0"/>
                <a:ea typeface="黑体" pitchFamily="49" charset="-122"/>
              </a:rPr>
              <a:t>：指明要和表同时打开的非结构复合索引和单索引文件的名称。缺省时指将表按普通方式打开。</a:t>
            </a:r>
            <a:r>
              <a:rPr lang="en-US" altLang="zh-CN" sz="2100" dirty="0" err="1">
                <a:latin typeface="Arial" pitchFamily="34" charset="0"/>
                <a:ea typeface="黑体" pitchFamily="49" charset="-122"/>
              </a:rPr>
              <a:t>IndexFileList</a:t>
            </a:r>
            <a:r>
              <a:rPr lang="zh-CN" altLang="en-US" sz="2100" dirty="0">
                <a:latin typeface="Arial" pitchFamily="34" charset="0"/>
                <a:ea typeface="黑体" pitchFamily="49" charset="-122"/>
              </a:rPr>
              <a:t>可以包含任何</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单项索引文件和</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复合索引文件的文件名。</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索引文件列表中的第一个单索引文件是主控索引文件，该文件控制表中的记录如何访问和显示。然而，如果第一个索引文件是一个</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复合索引文件，则表中的记录按记录的物理顺序显示和访问。</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INDEX ?</a:t>
            </a:r>
            <a:r>
              <a:rPr lang="zh-CN" altLang="en-US" sz="2100" dirty="0">
                <a:latin typeface="Arial" pitchFamily="34" charset="0"/>
                <a:ea typeface="黑体" pitchFamily="49" charset="-122"/>
              </a:rPr>
              <a:t>：显示“打开”对话框，列出所有可供选择的索引文件。</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ORDER [</a:t>
            </a:r>
            <a:r>
              <a:rPr lang="en-US" altLang="zh-CN" sz="2100" dirty="0" err="1">
                <a:latin typeface="Arial" pitchFamily="34" charset="0"/>
                <a:ea typeface="黑体" pitchFamily="49" charset="-122"/>
              </a:rPr>
              <a:t>nIndexNumber</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IDXFileName</a:t>
            </a:r>
            <a:r>
              <a:rPr lang="en-US" altLang="zh-CN" sz="2100" dirty="0">
                <a:latin typeface="Arial" pitchFamily="34" charset="0"/>
                <a:ea typeface="黑体" pitchFamily="49" charset="-122"/>
              </a:rPr>
              <a:t> | [TAG] </a:t>
            </a:r>
            <a:r>
              <a:rPr lang="en-US" altLang="zh-CN" sz="2100" dirty="0" err="1">
                <a:latin typeface="Arial" pitchFamily="34" charset="0"/>
                <a:ea typeface="黑体" pitchFamily="49" charset="-122"/>
              </a:rPr>
              <a:t>TagName</a:t>
            </a:r>
            <a:r>
              <a:rPr lang="en-US" altLang="zh-CN" sz="2100" dirty="0">
                <a:latin typeface="Arial" pitchFamily="34" charset="0"/>
                <a:ea typeface="黑体" pitchFamily="49" charset="-122"/>
              </a:rPr>
              <a:t> [OF </a:t>
            </a:r>
            <a:r>
              <a:rPr lang="en-US" altLang="zh-CN" sz="2100" dirty="0" err="1">
                <a:latin typeface="Arial" pitchFamily="34" charset="0"/>
                <a:ea typeface="黑体" pitchFamily="49" charset="-122"/>
              </a:rPr>
              <a:t>CDXFileName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：指定主控索引。</a:t>
            </a:r>
            <a:r>
              <a:rPr lang="en-US" altLang="zh-CN" sz="2100" dirty="0" err="1">
                <a:latin typeface="Arial" pitchFamily="34" charset="0"/>
                <a:ea typeface="黑体" pitchFamily="49" charset="-122"/>
              </a:rPr>
              <a:t>nIndexNumber</a:t>
            </a:r>
            <a:r>
              <a:rPr lang="zh-CN" altLang="en-US" sz="2100" dirty="0">
                <a:latin typeface="Arial" pitchFamily="34" charset="0"/>
                <a:ea typeface="黑体" pitchFamily="49" charset="-122"/>
              </a:rPr>
              <a:t>为索引的编号，</a:t>
            </a:r>
            <a:r>
              <a:rPr lang="en-US" altLang="zh-CN" sz="2100" dirty="0" err="1">
                <a:latin typeface="Arial" pitchFamily="34" charset="0"/>
                <a:ea typeface="黑体" pitchFamily="49" charset="-122"/>
              </a:rPr>
              <a:t>IDXFileName</a:t>
            </a:r>
            <a:r>
              <a:rPr lang="zh-CN" altLang="en-US" sz="2100" dirty="0">
                <a:latin typeface="Arial" pitchFamily="34" charset="0"/>
                <a:ea typeface="黑体" pitchFamily="49" charset="-122"/>
              </a:rPr>
              <a:t>为单索引的名字，</a:t>
            </a:r>
            <a:r>
              <a:rPr lang="en-US" altLang="zh-CN" sz="2100" dirty="0" err="1">
                <a:latin typeface="Arial" pitchFamily="34" charset="0"/>
                <a:ea typeface="黑体" pitchFamily="49" charset="-122"/>
              </a:rPr>
              <a:t>TagName</a:t>
            </a:r>
            <a:r>
              <a:rPr lang="zh-CN" altLang="en-US" sz="2100" dirty="0">
                <a:latin typeface="Arial" pitchFamily="34" charset="0"/>
                <a:ea typeface="黑体" pitchFamily="49" charset="-122"/>
              </a:rPr>
              <a:t>为结构复合索引的标记名称，</a:t>
            </a:r>
            <a:r>
              <a:rPr lang="en-US" altLang="zh-CN" sz="2100" dirty="0" err="1">
                <a:latin typeface="Arial" pitchFamily="34" charset="0"/>
                <a:ea typeface="黑体" pitchFamily="49" charset="-122"/>
              </a:rPr>
              <a:t>CDXFileName</a:t>
            </a:r>
            <a:r>
              <a:rPr lang="zh-CN" altLang="en-US" sz="2100" dirty="0">
                <a:latin typeface="Arial" pitchFamily="34" charset="0"/>
                <a:ea typeface="黑体" pitchFamily="49" charset="-122"/>
              </a:rPr>
              <a:t>为非结构复合索引文件的名称。</a:t>
            </a:r>
          </a:p>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编号按如下方式：首先编号</a:t>
            </a:r>
            <a:r>
              <a:rPr lang="en-US" altLang="zh-CN" sz="2100" dirty="0">
                <a:latin typeface="Arial" pitchFamily="34" charset="0"/>
                <a:ea typeface="黑体" pitchFamily="49" charset="-122"/>
              </a:rPr>
              <a:t>.IDX </a:t>
            </a:r>
            <a:r>
              <a:rPr lang="zh-CN" altLang="en-US" sz="2100" dirty="0">
                <a:latin typeface="Arial" pitchFamily="34" charset="0"/>
                <a:ea typeface="黑体" pitchFamily="49" charset="-122"/>
              </a:rPr>
              <a:t>索引文件，编号顺序是其出现在索引文件列表（</a:t>
            </a:r>
            <a:r>
              <a:rPr lang="en-US" altLang="zh-CN" sz="2100" dirty="0" err="1">
                <a:latin typeface="Arial" pitchFamily="34" charset="0"/>
                <a:ea typeface="黑体" pitchFamily="49" charset="-122"/>
              </a:rPr>
              <a:t>IndexFileList</a:t>
            </a:r>
            <a:r>
              <a:rPr lang="zh-CN" altLang="en-US" sz="2100" dirty="0">
                <a:latin typeface="Arial" pitchFamily="34" charset="0"/>
                <a:ea typeface="黑体" pitchFamily="49" charset="-122"/>
              </a:rPr>
              <a:t>）中的顺序。然后对结构复合索引文件（如果存在）中的标识按其创建顺序编号。最后，对任何独立的复合索引文件的标识按其创建顺序</a:t>
            </a:r>
            <a:r>
              <a:rPr lang="zh-CN" altLang="en-US" sz="2100" dirty="0" smtClean="0">
                <a:latin typeface="Arial" pitchFamily="34" charset="0"/>
                <a:ea typeface="黑体" pitchFamily="49" charset="-122"/>
              </a:rPr>
              <a:t>编号。</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⑷</a:t>
            </a:r>
            <a:r>
              <a:rPr lang="en-US" altLang="zh-CN" sz="2100" dirty="0">
                <a:latin typeface="Arial" pitchFamily="34" charset="0"/>
                <a:ea typeface="黑体" pitchFamily="49" charset="-122"/>
              </a:rPr>
              <a:t>ASCENDING | DESCENDING</a:t>
            </a:r>
            <a:r>
              <a:rPr lang="zh-CN" altLang="en-US" sz="2100" dirty="0">
                <a:latin typeface="Arial" pitchFamily="34" charset="0"/>
                <a:ea typeface="黑体" pitchFamily="49" charset="-122"/>
              </a:rPr>
              <a:t>：指明不管表的索引创建时是升序还是降序，这里都临时以升序或降序显示和操作。缺省时以创建索引时的次序为准。</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其它子句，含义请参阅第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章中</a:t>
            </a:r>
            <a:r>
              <a:rPr lang="en-US" altLang="zh-CN" sz="2100" dirty="0">
                <a:latin typeface="Arial" pitchFamily="34" charset="0"/>
                <a:ea typeface="黑体" pitchFamily="49" charset="-122"/>
              </a:rPr>
              <a:t>4.1.2</a:t>
            </a:r>
            <a:r>
              <a:rPr lang="zh-CN" altLang="en-US" sz="2100" dirty="0">
                <a:latin typeface="Arial" pitchFamily="34" charset="0"/>
                <a:ea typeface="黑体" pitchFamily="49" charset="-122"/>
              </a:rPr>
              <a:t>节介绍的</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288450322"/>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5-7】  </a:t>
            </a:r>
            <a:r>
              <a:rPr lang="zh-CN" altLang="en-US" sz="2100" dirty="0">
                <a:latin typeface="Arial" pitchFamily="34" charset="0"/>
                <a:ea typeface="黑体" pitchFamily="49" charset="-122"/>
              </a:rPr>
              <a:t>在上节中</a:t>
            </a:r>
            <a:r>
              <a:rPr lang="zh-CN" altLang="en-US" sz="2100" dirty="0" smtClean="0">
                <a:latin typeface="Arial" pitchFamily="34" charset="0"/>
                <a:ea typeface="黑体" pitchFamily="49" charset="-122"/>
              </a:rPr>
              <a:t>，已经</a:t>
            </a:r>
            <a:r>
              <a:rPr lang="zh-CN" altLang="en-US" sz="2100" dirty="0">
                <a:latin typeface="Arial" pitchFamily="34" charset="0"/>
                <a:ea typeface="黑体" pitchFamily="49" charset="-122"/>
              </a:rPr>
              <a:t>为“学生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创建了单索引文件</a:t>
            </a:r>
            <a:r>
              <a:rPr lang="en-US" altLang="zh-CN" sz="2100" dirty="0" err="1">
                <a:latin typeface="Arial" pitchFamily="34" charset="0"/>
                <a:ea typeface="黑体" pitchFamily="49" charset="-122"/>
              </a:rPr>
              <a:t>csrq.idx</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zf_d.idx</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xb_zf.idx</a:t>
            </a:r>
            <a:r>
              <a:rPr lang="zh-CN" altLang="en-US" sz="2100" dirty="0">
                <a:latin typeface="Arial" pitchFamily="34" charset="0"/>
                <a:ea typeface="黑体" pitchFamily="49" charset="-122"/>
              </a:rPr>
              <a:t>，非结构复合索引文件</a:t>
            </a:r>
            <a:r>
              <a:rPr lang="en-US" altLang="zh-CN" sz="2100" dirty="0">
                <a:latin typeface="Arial" pitchFamily="34" charset="0"/>
                <a:ea typeface="黑体" pitchFamily="49" charset="-122"/>
              </a:rPr>
              <a:t>non_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，以及在结构复合索引文件中创建了已经存在了索引名为</a:t>
            </a:r>
            <a:r>
              <a:rPr lang="en-US" altLang="zh-CN" sz="2100" dirty="0">
                <a:latin typeface="Arial" pitchFamily="34" charset="0"/>
                <a:ea typeface="黑体" pitchFamily="49" charset="-122"/>
              </a:rPr>
              <a:t>XM</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XB_ZFA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XB_CSRQ</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XB_XH</a:t>
            </a:r>
            <a:r>
              <a:rPr lang="zh-CN" altLang="en-US" sz="2100" dirty="0">
                <a:latin typeface="Arial" pitchFamily="34" charset="0"/>
                <a:ea typeface="黑体" pitchFamily="49" charset="-122"/>
              </a:rPr>
              <a:t>的索引，请将它们和表一起同时打开，并将索引名“</a:t>
            </a:r>
            <a:r>
              <a:rPr lang="en-US" altLang="zh-CN" sz="2100" dirty="0">
                <a:latin typeface="Arial" pitchFamily="34" charset="0"/>
                <a:ea typeface="黑体" pitchFamily="49" charset="-122"/>
              </a:rPr>
              <a:t>XM”</a:t>
            </a:r>
            <a:r>
              <a:rPr lang="zh-CN" altLang="en-US" sz="2100" dirty="0">
                <a:latin typeface="Arial" pitchFamily="34" charset="0"/>
                <a:ea typeface="黑体" pitchFamily="49" charset="-122"/>
              </a:rPr>
              <a:t>设置为主控索引。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INDEX  </a:t>
            </a:r>
            <a:r>
              <a:rPr lang="en-US" altLang="zh-CN" sz="2100" dirty="0" err="1">
                <a:latin typeface="Arial" pitchFamily="34" charset="0"/>
                <a:ea typeface="黑体" pitchFamily="49" charset="-122"/>
              </a:rPr>
              <a:t>csrq,zf_d,xb_zf,non</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ORDER </a:t>
            </a:r>
            <a:r>
              <a:rPr lang="en-US" altLang="zh-CN" sz="2100" dirty="0" err="1">
                <a:latin typeface="Arial" pitchFamily="34" charset="0"/>
                <a:ea typeface="黑体" pitchFamily="49" charset="-122"/>
              </a:rPr>
              <a:t>xm</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用</a:t>
            </a:r>
            <a:r>
              <a:rPr lang="en-US" altLang="zh-CN" sz="2100" dirty="0" smtClean="0">
                <a:latin typeface="Arial" pitchFamily="34" charset="0"/>
                <a:ea typeface="黑体" pitchFamily="49" charset="-122"/>
              </a:rPr>
              <a:t>DISPLAY STATUS</a:t>
            </a:r>
            <a:r>
              <a:rPr lang="zh-CN" altLang="en-US" sz="2100" dirty="0" smtClean="0">
                <a:latin typeface="Arial" pitchFamily="34" charset="0"/>
                <a:ea typeface="黑体" pitchFamily="49" charset="-122"/>
              </a:rPr>
              <a:t>命令察看有</a:t>
            </a:r>
            <a:r>
              <a:rPr lang="zh-CN" altLang="en-US" sz="2100" dirty="0">
                <a:latin typeface="Arial" pitchFamily="34" charset="0"/>
                <a:ea typeface="黑体" pitchFamily="49" charset="-122"/>
              </a:rPr>
              <a:t>多少单索引被打开、复合索引中有多少个索引标记，各标记创建的</a:t>
            </a:r>
            <a:r>
              <a:rPr lang="zh-CN" altLang="en-US" sz="2100" dirty="0" smtClean="0">
                <a:latin typeface="Arial" pitchFamily="34" charset="0"/>
                <a:ea typeface="黑体" pitchFamily="49" charset="-122"/>
              </a:rPr>
              <a:t>次序。</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STATUS</a:t>
            </a:r>
            <a:r>
              <a:rPr lang="zh-CN" altLang="en-US" sz="2100" dirty="0">
                <a:latin typeface="Arial" pitchFamily="34" charset="0"/>
                <a:ea typeface="黑体" pitchFamily="49" charset="-122"/>
              </a:rPr>
              <a:t>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DISPLAY </a:t>
            </a:r>
            <a:r>
              <a:rPr lang="en-US" altLang="zh-CN" sz="2100" dirty="0">
                <a:solidFill>
                  <a:srgbClr val="FFFF00"/>
                </a:solidFill>
                <a:latin typeface="Arial" pitchFamily="34" charset="0"/>
                <a:ea typeface="黑体" pitchFamily="49" charset="-122"/>
              </a:rPr>
              <a:t>STATUS [NOCONSOLE] [TO PRINTER [PROMPT] | TO 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命令的功能是：显示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环境的状态，命令中的各子句意义同前所述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4943040" y="6165304"/>
            <a:ext cx="322210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5-12  “</a:t>
            </a:r>
            <a:r>
              <a:rPr lang="zh-CN" altLang="en-US" dirty="0">
                <a:solidFill>
                  <a:srgbClr val="FFFFFF"/>
                </a:solidFill>
                <a:latin typeface="Arial" pitchFamily="34" charset="0"/>
                <a:ea typeface="黑体" pitchFamily="49" charset="-122"/>
              </a:rPr>
              <a:t>学生</a:t>
            </a:r>
            <a:r>
              <a:rPr lang="en-US" altLang="zh-CN" dirty="0">
                <a:solidFill>
                  <a:srgbClr val="FFFFFF"/>
                </a:solidFill>
                <a:latin typeface="Arial" pitchFamily="34" charset="0"/>
                <a:ea typeface="黑体" pitchFamily="49" charset="-122"/>
              </a:rPr>
              <a:t>.dbf”</a:t>
            </a:r>
            <a:r>
              <a:rPr lang="zh-CN" altLang="en-US" dirty="0">
                <a:solidFill>
                  <a:srgbClr val="FFFFFF"/>
                </a:solidFill>
                <a:latin typeface="Arial" pitchFamily="34" charset="0"/>
                <a:ea typeface="黑体" pitchFamily="49" charset="-122"/>
              </a:rPr>
              <a:t>的使用状态</a:t>
            </a:r>
            <a:endParaRPr lang="en-US" altLang="zh-CN" dirty="0">
              <a:solidFill>
                <a:srgbClr val="FFFFFF"/>
              </a:solidFill>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5705" y="4146004"/>
            <a:ext cx="4676775"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4293096"/>
            <a:ext cx="4065339"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5-8】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5-7</a:t>
            </a:r>
            <a:r>
              <a:rPr lang="zh-CN" altLang="en-US" sz="2100" dirty="0">
                <a:latin typeface="Arial" pitchFamily="34" charset="0"/>
                <a:ea typeface="黑体" pitchFamily="49" charset="-122"/>
              </a:rPr>
              <a:t>的基础上，使用</a:t>
            </a:r>
            <a:r>
              <a:rPr lang="en-US" altLang="zh-CN" sz="2100" dirty="0">
                <a:latin typeface="Arial" pitchFamily="34" charset="0"/>
                <a:ea typeface="黑体" pitchFamily="49" charset="-122"/>
              </a:rPr>
              <a:t>DISPLAY STATUS</a:t>
            </a:r>
            <a:r>
              <a:rPr lang="zh-CN" altLang="en-US" sz="2100" dirty="0">
                <a:latin typeface="Arial" pitchFamily="34" charset="0"/>
                <a:ea typeface="黑体" pitchFamily="49" charset="-122"/>
              </a:rPr>
              <a:t>察看“学生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的当前使用索引的状态，如图</a:t>
            </a:r>
            <a:r>
              <a:rPr lang="en-US" altLang="zh-CN" sz="2100" dirty="0">
                <a:latin typeface="Arial" pitchFamily="34" charset="0"/>
                <a:ea typeface="黑体" pitchFamily="49" charset="-122"/>
              </a:rPr>
              <a:t>5-12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DISPLAY STATUS</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912226419"/>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索引文件的单独打开</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打开</a:t>
            </a:r>
            <a:r>
              <a:rPr lang="zh-CN" altLang="en-US" sz="2100" dirty="0" smtClean="0">
                <a:latin typeface="Arial" pitchFamily="34" charset="0"/>
                <a:ea typeface="黑体" pitchFamily="49" charset="-122"/>
              </a:rPr>
              <a:t>后再打开一些单</a:t>
            </a:r>
            <a:r>
              <a:rPr lang="zh-CN" altLang="en-US" sz="2100" dirty="0">
                <a:latin typeface="Arial" pitchFamily="34" charset="0"/>
                <a:ea typeface="黑体" pitchFamily="49" charset="-122"/>
              </a:rPr>
              <a:t>索引文件或非结构复合索引文件。此时，应使用单独打开索引的命令</a:t>
            </a:r>
            <a:r>
              <a:rPr lang="en-US" altLang="zh-CN" sz="2100" dirty="0">
                <a:latin typeface="Arial" pitchFamily="34" charset="0"/>
                <a:ea typeface="黑体" pitchFamily="49" charset="-122"/>
              </a:rPr>
              <a:t>SET INDEX TO</a:t>
            </a:r>
            <a:r>
              <a:rPr lang="zh-CN" altLang="en-US" sz="2100" dirty="0">
                <a:latin typeface="Arial" pitchFamily="34" charset="0"/>
                <a:ea typeface="黑体" pitchFamily="49" charset="-122"/>
              </a:rPr>
              <a:t>。命令格式如下：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INDEX TO [</a:t>
            </a:r>
            <a:r>
              <a:rPr lang="en-US" altLang="zh-CN" sz="2100" dirty="0" err="1">
                <a:solidFill>
                  <a:srgbClr val="FFFF00"/>
                </a:solidFill>
                <a:latin typeface="Arial" pitchFamily="34" charset="0"/>
                <a:ea typeface="黑体" pitchFamily="49" charset="-122"/>
              </a:rPr>
              <a:t>IndexFileList</a:t>
            </a:r>
            <a:r>
              <a:rPr lang="en-US" altLang="zh-CN" sz="2100" dirty="0">
                <a:solidFill>
                  <a:srgbClr val="FFFF00"/>
                </a:solidFill>
                <a:latin typeface="Arial" pitchFamily="34" charset="0"/>
                <a:ea typeface="黑体" pitchFamily="49" charset="-122"/>
              </a:rPr>
              <a:t> | ?]</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ORDER [</a:t>
            </a:r>
            <a:r>
              <a:rPr lang="en-US" altLang="zh-CN" sz="2100" dirty="0" err="1">
                <a:solidFill>
                  <a:srgbClr val="FFFF00"/>
                </a:solidFill>
                <a:latin typeface="Arial" pitchFamily="34" charset="0"/>
                <a:ea typeface="黑体" pitchFamily="49" charset="-122"/>
              </a:rPr>
              <a:t>nIndexNumber</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IDXFileName</a:t>
            </a:r>
            <a:r>
              <a:rPr lang="en-US" altLang="zh-CN" sz="2100" dirty="0">
                <a:solidFill>
                  <a:srgbClr val="FFFF00"/>
                </a:solidFill>
                <a:latin typeface="Arial" pitchFamily="34" charset="0"/>
                <a:ea typeface="黑体" pitchFamily="49" charset="-122"/>
              </a:rPr>
              <a:t> | [TAG] </a:t>
            </a:r>
            <a:r>
              <a:rPr lang="en-US" altLang="zh-CN" sz="2100" dirty="0" err="1">
                <a:solidFill>
                  <a:srgbClr val="FFFF00"/>
                </a:solidFill>
                <a:latin typeface="Arial" pitchFamily="34" charset="0"/>
                <a:ea typeface="黑体" pitchFamily="49" charset="-122"/>
              </a:rPr>
              <a:t>TagName</a:t>
            </a:r>
            <a:r>
              <a:rPr lang="en-US" altLang="zh-CN" sz="2100" dirty="0">
                <a:solidFill>
                  <a:srgbClr val="FFFF00"/>
                </a:solidFill>
                <a:latin typeface="Arial" pitchFamily="34" charset="0"/>
                <a:ea typeface="黑体" pitchFamily="49" charset="-122"/>
              </a:rPr>
              <a:t> [OF </a:t>
            </a:r>
            <a:r>
              <a:rPr lang="en-US" altLang="zh-CN" sz="2100" dirty="0" err="1">
                <a:solidFill>
                  <a:srgbClr val="FFFF00"/>
                </a:solidFill>
                <a:latin typeface="Arial" pitchFamily="34" charset="0"/>
                <a:ea typeface="黑体" pitchFamily="49" charset="-122"/>
              </a:rPr>
              <a:t>CDXFileName</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ASCENDING | DESCENDING]]</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ADDITIVE]</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命令的功能是：打开一个或多个与当前表有关的索引。</a:t>
            </a:r>
          </a:p>
          <a:p>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ADDITIVE</a:t>
            </a:r>
            <a:r>
              <a:rPr lang="zh-CN" altLang="en-US" sz="2100" dirty="0">
                <a:latin typeface="Arial" pitchFamily="34" charset="0"/>
                <a:ea typeface="黑体" pitchFamily="49" charset="-122"/>
              </a:rPr>
              <a:t>：指定在打开新的索引文件时，是否关闭除结构复合索引之外的原已打开的索引。有此关键字，表示不关闭原来打开的索引，从而使新老索引同时起作用，否则表示关闭原来打开的索引。</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本命令中的其他子句，与</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命令中的意义相同。</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5-9】  </a:t>
            </a:r>
            <a:r>
              <a:rPr lang="zh-CN" altLang="en-US" sz="2100" dirty="0">
                <a:latin typeface="Arial" pitchFamily="34" charset="0"/>
                <a:ea typeface="黑体" pitchFamily="49" charset="-122"/>
              </a:rPr>
              <a:t>打开“学生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之后，再打开与之相关的单索引文件</a:t>
            </a:r>
            <a:r>
              <a:rPr lang="en-US" altLang="zh-CN" sz="2100" dirty="0" err="1">
                <a:latin typeface="Arial" pitchFamily="34" charset="0"/>
                <a:ea typeface="黑体" pitchFamily="49" charset="-122"/>
              </a:rPr>
              <a:t>csrq.idx</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zf_d.idx</a:t>
            </a:r>
            <a:r>
              <a:rPr lang="zh-CN" altLang="en-US" sz="2100" dirty="0">
                <a:latin typeface="Arial" pitchFamily="34" charset="0"/>
                <a:ea typeface="黑体" pitchFamily="49" charset="-122"/>
              </a:rPr>
              <a:t>和非结构复合索引文件</a:t>
            </a:r>
            <a:r>
              <a:rPr lang="en-US" altLang="zh-CN" sz="2100" dirty="0">
                <a:latin typeface="Arial" pitchFamily="34" charset="0"/>
                <a:ea typeface="黑体" pitchFamily="49" charset="-122"/>
              </a:rPr>
              <a:t>non_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，并将索引名“</a:t>
            </a:r>
            <a:r>
              <a:rPr lang="en-US" altLang="zh-CN" sz="2100" dirty="0" err="1">
                <a:latin typeface="Arial" pitchFamily="34" charset="0"/>
                <a:ea typeface="黑体" pitchFamily="49" charset="-122"/>
              </a:rPr>
              <a:t>zf_d.idx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设置为主控索引。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INDEX TO </a:t>
            </a:r>
            <a:r>
              <a:rPr lang="en-US" altLang="zh-CN" sz="2100" dirty="0" err="1">
                <a:latin typeface="Arial" pitchFamily="34" charset="0"/>
                <a:ea typeface="黑体" pitchFamily="49" charset="-122"/>
              </a:rPr>
              <a:t>csrq,zf_d,non</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ORDER </a:t>
            </a:r>
            <a:r>
              <a:rPr lang="en-US" altLang="zh-CN" sz="2100" dirty="0" err="1" smtClean="0">
                <a:latin typeface="Arial" pitchFamily="34" charset="0"/>
                <a:ea typeface="黑体" pitchFamily="49" charset="-122"/>
              </a:rPr>
              <a:t>zf_d</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399622487"/>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4651"/>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为一个表创建了多个索引后，对于每个索引，记录的逻辑排序次序不同，但在某一时刻，只能由一个索引控制表的显示和操作次序，这个索引叫主控索引或称为当前索引。如果只打开一个单索引文件，则该索引文件就是主控索引文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．确定主控索引</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0916" y="1630540"/>
            <a:ext cx="2620466" cy="216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4437112"/>
            <a:ext cx="8997950"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命令方式下，</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SET INDEX</a:t>
            </a:r>
            <a:r>
              <a:rPr lang="zh-CN" altLang="en-US" sz="2100" dirty="0">
                <a:latin typeface="Arial" pitchFamily="34" charset="0"/>
                <a:ea typeface="黑体" pitchFamily="49" charset="-122"/>
              </a:rPr>
              <a:t>命令中均含有而设置主索引的短语</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这里</a:t>
            </a:r>
            <a:r>
              <a:rPr lang="zh-CN" altLang="en-US" sz="2100" dirty="0" smtClean="0">
                <a:latin typeface="Arial" pitchFamily="34" charset="0"/>
                <a:ea typeface="黑体" pitchFamily="49" charset="-122"/>
              </a:rPr>
              <a:t>介绍</a:t>
            </a:r>
            <a:r>
              <a:rPr lang="zh-CN" altLang="en-US" sz="2100" dirty="0">
                <a:latin typeface="Arial" pitchFamily="34" charset="0"/>
                <a:ea typeface="黑体" pitchFamily="49" charset="-122"/>
              </a:rPr>
              <a:t>单独设置主控索引的命令，其命令格式如下。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ORDER </a:t>
            </a:r>
            <a:r>
              <a:rPr lang="en-US" altLang="zh-CN" sz="2100" dirty="0" smtClean="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nIndexNumber</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IDXIndexFileName</a:t>
            </a:r>
            <a:r>
              <a:rPr lang="en-US" altLang="zh-CN" sz="2100" dirty="0">
                <a:solidFill>
                  <a:srgbClr val="FFFF00"/>
                </a:solidFill>
                <a:latin typeface="Arial" pitchFamily="34" charset="0"/>
                <a:ea typeface="黑体" pitchFamily="49" charset="-122"/>
              </a:rPr>
              <a:t> | [TAG] </a:t>
            </a:r>
            <a:r>
              <a:rPr lang="en-US" altLang="zh-CN" sz="2100" dirty="0" err="1">
                <a:solidFill>
                  <a:srgbClr val="FFFF00"/>
                </a:solidFill>
                <a:latin typeface="Arial" pitchFamily="34" charset="0"/>
                <a:ea typeface="黑体" pitchFamily="49" charset="-122"/>
              </a:rPr>
              <a:t>TagName</a:t>
            </a:r>
            <a:r>
              <a:rPr lang="en-US" altLang="zh-CN" sz="2100" dirty="0">
                <a:solidFill>
                  <a:srgbClr val="FFFF00"/>
                </a:solidFill>
                <a:latin typeface="Arial" pitchFamily="34" charset="0"/>
                <a:ea typeface="黑体" pitchFamily="49" charset="-122"/>
              </a:rPr>
              <a:t> [OF </a:t>
            </a:r>
            <a:r>
              <a:rPr lang="en-US" altLang="zh-CN" sz="2100" dirty="0" err="1">
                <a:solidFill>
                  <a:srgbClr val="FFFF00"/>
                </a:solidFill>
                <a:latin typeface="Arial" pitchFamily="34" charset="0"/>
                <a:ea typeface="黑体" pitchFamily="49" charset="-122"/>
              </a:rPr>
              <a:t>CDXFileName</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[ASCENDING | DESCENDING]]</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的功能是：将单索引或复合索引文件中指定索引标记设为主控索引或取消先前已设置的主控索引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矩形 3"/>
          <p:cNvSpPr/>
          <p:nvPr/>
        </p:nvSpPr>
        <p:spPr>
          <a:xfrm>
            <a:off x="5329735" y="3790781"/>
            <a:ext cx="374282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5-13  </a:t>
            </a:r>
            <a:r>
              <a:rPr lang="zh-CN" altLang="en-US" dirty="0">
                <a:solidFill>
                  <a:srgbClr val="FFFFFF"/>
                </a:solidFill>
                <a:latin typeface="Arial" pitchFamily="34" charset="0"/>
                <a:ea typeface="黑体" pitchFamily="49" charset="-122"/>
              </a:rPr>
              <a:t>在“工作区属性”对话框中设置索引顺序</a:t>
            </a:r>
          </a:p>
        </p:txBody>
      </p:sp>
      <p:sp>
        <p:nvSpPr>
          <p:cNvPr id="8" name="Rectangle 4"/>
          <p:cNvSpPr>
            <a:spLocks noChangeArrowheads="1"/>
          </p:cNvSpPr>
          <p:nvPr/>
        </p:nvSpPr>
        <p:spPr bwMode="auto">
          <a:xfrm>
            <a:off x="74613" y="1868814"/>
            <a:ext cx="5505499"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主控索引的方法有命令法和菜单方法。菜单法的操作方法是：在表的“浏览”状态下，执行“表”菜单中的“属性”</a:t>
            </a:r>
            <a:r>
              <a:rPr lang="zh-CN" altLang="en-US" sz="2100" dirty="0" smtClean="0">
                <a:latin typeface="Arial" pitchFamily="34" charset="0"/>
                <a:ea typeface="黑体" pitchFamily="49" charset="-122"/>
              </a:rPr>
              <a:t>命令，</a:t>
            </a:r>
            <a:r>
              <a:rPr lang="zh-CN" altLang="en-US" sz="2100" dirty="0">
                <a:latin typeface="Arial" pitchFamily="34" charset="0"/>
                <a:ea typeface="黑体" pitchFamily="49" charset="-122"/>
              </a:rPr>
              <a:t>单击“数据工作期”对话框中的“属性”按钮），弹出如图</a:t>
            </a:r>
            <a:r>
              <a:rPr lang="en-US" altLang="zh-CN" sz="2100" dirty="0">
                <a:latin typeface="Arial" pitchFamily="34" charset="0"/>
                <a:ea typeface="黑体" pitchFamily="49" charset="-122"/>
              </a:rPr>
              <a:t>5-13</a:t>
            </a:r>
            <a:r>
              <a:rPr lang="zh-CN" altLang="en-US" sz="2100" dirty="0">
                <a:latin typeface="Arial" pitchFamily="34" charset="0"/>
                <a:ea typeface="黑体" pitchFamily="49" charset="-122"/>
              </a:rPr>
              <a:t>所示的“工作区属性”对话框。在“索引顺序”列表框中索引排序的标识名，如：学生</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Xb_csrq</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1466134311"/>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中的子句均与</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命令中的意义相同。如果在</a:t>
            </a:r>
            <a:r>
              <a:rPr lang="en-US" altLang="zh-CN" sz="2100" dirty="0">
                <a:latin typeface="Arial" pitchFamily="34" charset="0"/>
                <a:ea typeface="黑体" pitchFamily="49" charset="-122"/>
              </a:rPr>
              <a:t>SET ORDER TO</a:t>
            </a:r>
            <a:r>
              <a:rPr lang="zh-CN" altLang="en-US" sz="2100" dirty="0">
                <a:latin typeface="Arial" pitchFamily="34" charset="0"/>
                <a:ea typeface="黑体" pitchFamily="49" charset="-122"/>
              </a:rPr>
              <a:t>之后无子句时，或使用</a:t>
            </a:r>
            <a:r>
              <a:rPr lang="en-US" altLang="zh-CN" sz="2100" dirty="0">
                <a:latin typeface="Arial" pitchFamily="34" charset="0"/>
                <a:ea typeface="黑体" pitchFamily="49" charset="-122"/>
              </a:rPr>
              <a:t>SET ORDER TO 0</a:t>
            </a:r>
            <a:r>
              <a:rPr lang="zh-CN" altLang="en-US" sz="2100" dirty="0">
                <a:latin typeface="Arial" pitchFamily="34" charset="0"/>
                <a:ea typeface="黑体" pitchFamily="49" charset="-122"/>
              </a:rPr>
              <a:t>，则表示取消先前的主控索引而改按物理顺序方式进行操作。</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5-10】  </a:t>
            </a:r>
            <a:r>
              <a:rPr lang="zh-CN" altLang="en-US" sz="2100" dirty="0">
                <a:latin typeface="Arial" pitchFamily="34" charset="0"/>
                <a:ea typeface="黑体" pitchFamily="49" charset="-122"/>
              </a:rPr>
              <a:t>设置“学生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表的主控索引为复合索引文件“学生</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的第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个，即以“</a:t>
            </a:r>
            <a:r>
              <a:rPr lang="en-US" altLang="zh-CN" sz="2100" dirty="0">
                <a:latin typeface="Arial" pitchFamily="34" charset="0"/>
                <a:ea typeface="黑体" pitchFamily="49" charset="-122"/>
              </a:rPr>
              <a:t>XB-ZFA”</a:t>
            </a:r>
            <a:r>
              <a:rPr lang="zh-CN" altLang="en-US" sz="2100" dirty="0">
                <a:latin typeface="Arial" pitchFamily="34" charset="0"/>
                <a:ea typeface="黑体" pitchFamily="49" charset="-122"/>
              </a:rPr>
              <a:t>为主索引。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ORDER TO </a:t>
            </a:r>
            <a:r>
              <a:rPr lang="en-US" altLang="zh-CN" sz="2100" dirty="0" smtClean="0">
                <a:latin typeface="Arial" pitchFamily="34" charset="0"/>
                <a:ea typeface="黑体" pitchFamily="49" charset="-122"/>
              </a:rPr>
              <a:t>2</a:t>
            </a:r>
          </a:p>
          <a:p>
            <a:r>
              <a:rPr lang="en-US" altLang="zh-CN" sz="2100" dirty="0" smtClean="0">
                <a:latin typeface="Arial" pitchFamily="34" charset="0"/>
                <a:ea typeface="黑体" pitchFamily="49" charset="-122"/>
              </a:rPr>
              <a:t>       &amp;&amp;</a:t>
            </a:r>
            <a:r>
              <a:rPr lang="zh-CN" altLang="en-US" sz="2100" dirty="0">
                <a:latin typeface="Arial" pitchFamily="34" charset="0"/>
                <a:ea typeface="黑体" pitchFamily="49" charset="-122"/>
              </a:rPr>
              <a:t>指定“学生</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中的索引序号</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（即</a:t>
            </a:r>
            <a:r>
              <a:rPr lang="en-US" altLang="zh-CN" sz="2100" dirty="0" err="1">
                <a:latin typeface="Arial" pitchFamily="34" charset="0"/>
                <a:ea typeface="黑体" pitchFamily="49" charset="-122"/>
              </a:rPr>
              <a:t>xbzfa</a:t>
            </a:r>
            <a:r>
              <a:rPr lang="zh-CN" altLang="en-US" sz="2100" dirty="0">
                <a:latin typeface="Arial" pitchFamily="34" charset="0"/>
                <a:ea typeface="黑体" pitchFamily="49" charset="-122"/>
              </a:rPr>
              <a:t>）为主控索引</a:t>
            </a:r>
          </a:p>
          <a:p>
            <a:r>
              <a:rPr lang="en-US" altLang="zh-CN" sz="2100" dirty="0" smtClean="0">
                <a:latin typeface="Arial" pitchFamily="34" charset="0"/>
                <a:ea typeface="黑体" pitchFamily="49" charset="-122"/>
              </a:rPr>
              <a:t>       LIST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339301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．更新索引</a:t>
            </a:r>
          </a:p>
        </p:txBody>
      </p:sp>
      <p:sp>
        <p:nvSpPr>
          <p:cNvPr id="4" name="Rectangle 4"/>
          <p:cNvSpPr>
            <a:spLocks noChangeArrowheads="1"/>
          </p:cNvSpPr>
          <p:nvPr/>
        </p:nvSpPr>
        <p:spPr bwMode="auto">
          <a:xfrm>
            <a:off x="74613" y="3789040"/>
            <a:ext cx="8997950" cy="2931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对表文件进行插入、删除、添加或更新等操作后，所有当时已打开的索引文件系统自动将其更新，但未打开的索引文件系统则不能将其进行更新。为了使这些索引文件仍然有效，可以利用重新索引命令</a:t>
            </a:r>
            <a:r>
              <a:rPr lang="en-US" altLang="zh-CN" sz="2100" dirty="0">
                <a:latin typeface="Arial" pitchFamily="34" charset="0"/>
                <a:ea typeface="黑体" pitchFamily="49" charset="-122"/>
              </a:rPr>
              <a:t>REINDEX</a:t>
            </a:r>
            <a:r>
              <a:rPr lang="zh-CN" altLang="en-US" sz="2100" dirty="0">
                <a:latin typeface="Arial" pitchFamily="34" charset="0"/>
                <a:ea typeface="黑体" pitchFamily="49" charset="-122"/>
              </a:rPr>
              <a:t>，使其与修改后的表文件保持一致。</a:t>
            </a:r>
            <a:r>
              <a:rPr lang="en-US" altLang="zh-CN" sz="2100" dirty="0">
                <a:latin typeface="Arial" pitchFamily="34" charset="0"/>
                <a:ea typeface="黑体" pitchFamily="49" charset="-122"/>
              </a:rPr>
              <a:t>REINDEX</a:t>
            </a:r>
            <a:r>
              <a:rPr lang="zh-CN" altLang="en-US" sz="2100" dirty="0">
                <a:latin typeface="Arial" pitchFamily="34" charset="0"/>
                <a:ea typeface="黑体" pitchFamily="49" charset="-122"/>
              </a:rPr>
              <a:t>命令语法如下：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REINDEX </a:t>
            </a:r>
            <a:r>
              <a:rPr lang="en-US" altLang="zh-CN" sz="2100" dirty="0">
                <a:solidFill>
                  <a:srgbClr val="FFFF00"/>
                </a:solidFill>
                <a:latin typeface="Arial" pitchFamily="34" charset="0"/>
                <a:ea typeface="黑体" pitchFamily="49" charset="-122"/>
              </a:rPr>
              <a:t>[COMPACT]</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的功能是：重新建立打开的索引文件。</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在更新索引之前，应打开表文件和相应的索引文件。</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选择</a:t>
            </a:r>
            <a:r>
              <a:rPr lang="en-US" altLang="zh-CN" sz="2100" dirty="0">
                <a:latin typeface="Arial" pitchFamily="34" charset="0"/>
                <a:ea typeface="黑体" pitchFamily="49" charset="-122"/>
              </a:rPr>
              <a:t>COMPACT</a:t>
            </a:r>
            <a:r>
              <a:rPr lang="zh-CN" altLang="en-US" sz="2100" dirty="0">
                <a:latin typeface="Arial" pitchFamily="34" charset="0"/>
                <a:ea typeface="黑体" pitchFamily="49" charset="-122"/>
              </a:rPr>
              <a:t>，将非压缩单索引文件转换为压缩单索引文件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383213453"/>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5-11】  </a:t>
            </a:r>
            <a:r>
              <a:rPr lang="zh-CN" altLang="en-US" sz="2100" dirty="0">
                <a:latin typeface="Arial" pitchFamily="34" charset="0"/>
                <a:ea typeface="黑体" pitchFamily="49" charset="-122"/>
              </a:rPr>
              <a:t>更新索引命令的命令。</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LIST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显示有</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条记录</a:t>
            </a:r>
          </a:p>
          <a:p>
            <a:r>
              <a:rPr lang="en-US" altLang="zh-CN" sz="2100" dirty="0" smtClean="0">
                <a:latin typeface="Arial" pitchFamily="34" charset="0"/>
                <a:ea typeface="黑体" pitchFamily="49" charset="-122"/>
              </a:rPr>
              <a:t>       APPEND</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追加一条记录，进入编辑窗口并录入有关数据</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INDEX TO </a:t>
            </a:r>
            <a:r>
              <a:rPr lang="en-US" altLang="zh-CN" sz="2100" dirty="0" err="1">
                <a:latin typeface="Arial" pitchFamily="34" charset="0"/>
                <a:ea typeface="黑体" pitchFamily="49" charset="-122"/>
              </a:rPr>
              <a:t>csrq,zf_d,non</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打开有关的索引文件</a:t>
            </a:r>
          </a:p>
          <a:p>
            <a:r>
              <a:rPr lang="en-US" altLang="zh-CN" sz="2100" dirty="0" smtClean="0">
                <a:latin typeface="Arial" pitchFamily="34" charset="0"/>
                <a:ea typeface="黑体" pitchFamily="49" charset="-122"/>
              </a:rPr>
              <a:t>       LIST</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显示有</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条记录被索引</a:t>
            </a:r>
          </a:p>
          <a:p>
            <a:r>
              <a:rPr lang="en-US" altLang="zh-CN" sz="2100" dirty="0" smtClean="0">
                <a:latin typeface="Arial" pitchFamily="34" charset="0"/>
                <a:ea typeface="黑体" pitchFamily="49" charset="-122"/>
              </a:rPr>
              <a:t>       REINDEX</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LIST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显示有</a:t>
            </a:r>
            <a:r>
              <a:rPr lang="en-US" altLang="zh-CN" sz="2100" dirty="0">
                <a:latin typeface="Arial" pitchFamily="34" charset="0"/>
                <a:ea typeface="黑体" pitchFamily="49" charset="-122"/>
              </a:rPr>
              <a:t>13</a:t>
            </a:r>
            <a:r>
              <a:rPr lang="zh-CN" altLang="en-US" sz="2100" dirty="0">
                <a:latin typeface="Arial" pitchFamily="34" charset="0"/>
                <a:ea typeface="黑体" pitchFamily="49" charset="-122"/>
              </a:rPr>
              <a:t>条记录被</a:t>
            </a:r>
            <a:r>
              <a:rPr lang="zh-CN" altLang="en-US" sz="2100" dirty="0" smtClean="0">
                <a:latin typeface="Arial" pitchFamily="34" charset="0"/>
                <a:ea typeface="黑体" pitchFamily="49" charset="-122"/>
              </a:rPr>
              <a:t>索引</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285295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．删除索引</a:t>
            </a:r>
          </a:p>
        </p:txBody>
      </p:sp>
      <p:sp>
        <p:nvSpPr>
          <p:cNvPr id="4" name="Rectangle 4"/>
          <p:cNvSpPr>
            <a:spLocks noChangeArrowheads="1"/>
          </p:cNvSpPr>
          <p:nvPr/>
        </p:nvSpPr>
        <p:spPr bwMode="auto">
          <a:xfrm>
            <a:off x="74613" y="335699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删除索引文件</a:t>
            </a:r>
          </a:p>
          <a:p>
            <a:r>
              <a:rPr lang="zh-CN" altLang="en-US" sz="2100" dirty="0" smtClean="0">
                <a:latin typeface="Arial" pitchFamily="34" charset="0"/>
                <a:ea typeface="黑体" pitchFamily="49" charset="-122"/>
              </a:rPr>
              <a:t>       命令</a:t>
            </a:r>
            <a:r>
              <a:rPr lang="en-US" altLang="zh-CN" sz="2100" dirty="0">
                <a:latin typeface="Arial" pitchFamily="34" charset="0"/>
                <a:ea typeface="黑体" pitchFamily="49" charset="-122"/>
              </a:rPr>
              <a:t>DELETE FILE</a:t>
            </a:r>
            <a:r>
              <a:rPr lang="zh-CN" altLang="en-US" sz="2100" dirty="0">
                <a:latin typeface="Arial" pitchFamily="34" charset="0"/>
                <a:ea typeface="黑体" pitchFamily="49" charset="-122"/>
              </a:rPr>
              <a:t>删除索引文件的使用格式如下：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DELETE </a:t>
            </a:r>
            <a:r>
              <a:rPr lang="en-US" altLang="zh-CN" sz="2100" dirty="0">
                <a:solidFill>
                  <a:srgbClr val="FFFF00"/>
                </a:solidFill>
                <a:latin typeface="Arial" pitchFamily="34" charset="0"/>
                <a:ea typeface="黑体" pitchFamily="49" charset="-122"/>
              </a:rPr>
              <a:t>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 ?] [RECYCLE]</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命令的功能是：从磁盘上删除任何指定的文件。例如，</a:t>
            </a:r>
            <a:r>
              <a:rPr lang="en-US" altLang="zh-CN" sz="2100" dirty="0">
                <a:latin typeface="Arial" pitchFamily="34" charset="0"/>
                <a:ea typeface="黑体" pitchFamily="49" charset="-122"/>
              </a:rPr>
              <a:t>DELETE FILE </a:t>
            </a:r>
            <a:r>
              <a:rPr lang="en-US" altLang="zh-CN" sz="2100" dirty="0" err="1">
                <a:latin typeface="Arial" pitchFamily="34" charset="0"/>
                <a:ea typeface="黑体" pitchFamily="49" charset="-122"/>
              </a:rPr>
              <a:t>xm.idx</a:t>
            </a:r>
            <a:r>
              <a:rPr lang="zh-CN" altLang="en-US" sz="2100" dirty="0">
                <a:latin typeface="Arial" pitchFamily="34" charset="0"/>
                <a:ea typeface="黑体" pitchFamily="49" charset="-122"/>
              </a:rPr>
              <a:t>，可删除</a:t>
            </a:r>
            <a:r>
              <a:rPr lang="en-US" altLang="zh-CN" sz="2100" dirty="0" err="1">
                <a:latin typeface="Arial" pitchFamily="34" charset="0"/>
                <a:ea typeface="黑体" pitchFamily="49" charset="-122"/>
              </a:rPr>
              <a:t>xm.idx</a:t>
            </a:r>
            <a:r>
              <a:rPr lang="zh-CN" altLang="en-US" sz="2100" dirty="0">
                <a:latin typeface="Arial" pitchFamily="34" charset="0"/>
                <a:ea typeface="黑体" pitchFamily="49" charset="-122"/>
              </a:rPr>
              <a:t>索引文件。</a:t>
            </a:r>
          </a:p>
          <a:p>
            <a:r>
              <a:rPr lang="zh-CN" altLang="en-US" sz="2100" dirty="0" smtClean="0">
                <a:latin typeface="Arial" pitchFamily="34" charset="0"/>
                <a:ea typeface="黑体" pitchFamily="49" charset="-122"/>
              </a:rPr>
              <a:t>       说明：</a:t>
            </a:r>
            <a:r>
              <a:rPr lang="en-US" altLang="zh-CN" sz="2100" dirty="0" smtClean="0">
                <a:latin typeface="Arial" pitchFamily="34" charset="0"/>
                <a:ea typeface="黑体" pitchFamily="49" charset="-122"/>
              </a:rPr>
              <a:t>RECYCLE</a:t>
            </a:r>
            <a:r>
              <a:rPr lang="zh-CN" altLang="en-US" sz="2100" dirty="0">
                <a:latin typeface="Arial" pitchFamily="34" charset="0"/>
                <a:ea typeface="黑体" pitchFamily="49" charset="-122"/>
              </a:rPr>
              <a:t>：指定将删除的文件放入到</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回收站。</a:t>
            </a:r>
          </a:p>
          <a:p>
            <a:r>
              <a:rPr lang="zh-CN" altLang="en-US" sz="2100" dirty="0" smtClean="0">
                <a:latin typeface="Arial" pitchFamily="34" charset="0"/>
                <a:ea typeface="黑体" pitchFamily="49" charset="-122"/>
              </a:rPr>
              <a:t>       注意：</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删除</a:t>
            </a:r>
            <a:r>
              <a:rPr lang="zh-CN" altLang="en-US" sz="2100" dirty="0">
                <a:latin typeface="Arial" pitchFamily="34" charset="0"/>
                <a:ea typeface="黑体" pitchFamily="49" charset="-122"/>
              </a:rPr>
              <a:t>文件不做任何提示警告，且不能恢复</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当</a:t>
            </a:r>
            <a:r>
              <a:rPr lang="zh-CN" altLang="en-US" sz="2100" dirty="0">
                <a:latin typeface="Arial" pitchFamily="34" charset="0"/>
                <a:ea typeface="黑体" pitchFamily="49" charset="-122"/>
              </a:rPr>
              <a:t>执行</a:t>
            </a:r>
            <a:r>
              <a:rPr lang="en-US" altLang="zh-CN" sz="2100" dirty="0">
                <a:latin typeface="Arial" pitchFamily="34" charset="0"/>
                <a:ea typeface="黑体" pitchFamily="49" charset="-122"/>
              </a:rPr>
              <a:t>DELETE FILE</a:t>
            </a:r>
            <a:r>
              <a:rPr lang="zh-CN" altLang="en-US" sz="2100" dirty="0">
                <a:latin typeface="Arial" pitchFamily="34" charset="0"/>
                <a:ea typeface="黑体" pitchFamily="49" charset="-122"/>
              </a:rPr>
              <a:t>命令时，想删除的文件不能是打开的</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删除数据库表之前，应执行</a:t>
            </a:r>
            <a:r>
              <a:rPr lang="en-US" altLang="zh-CN" sz="2100" dirty="0">
                <a:latin typeface="Arial" pitchFamily="34" charset="0"/>
                <a:ea typeface="黑体" pitchFamily="49" charset="-122"/>
              </a:rPr>
              <a:t>REMOVE TABLE</a:t>
            </a:r>
            <a:r>
              <a:rPr lang="zh-CN" altLang="en-US" sz="2100" dirty="0">
                <a:latin typeface="Arial" pitchFamily="34" charset="0"/>
                <a:ea typeface="黑体" pitchFamily="49" charset="-122"/>
              </a:rPr>
              <a:t>从数据库中删除对表的引用。如果删除的表带有</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fpt</a:t>
            </a:r>
            <a:r>
              <a:rPr lang="zh-CN" altLang="en-US" sz="2100" dirty="0">
                <a:latin typeface="Arial" pitchFamily="34" charset="0"/>
                <a:ea typeface="黑体" pitchFamily="49" charset="-122"/>
              </a:rPr>
              <a:t>备注文件，还应要确保删除此备注文件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90962690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2420888"/>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5</a:t>
            </a:r>
            <a:r>
              <a:rPr lang="zh-CN" altLang="en-US" sz="5200" dirty="0" smtClean="0">
                <a:ea typeface="黑体" pitchFamily="49" charset="-122"/>
              </a:rPr>
              <a:t>章  数据库（表）的使用</a:t>
            </a:r>
            <a:endParaRPr lang="zh-CN" altLang="en-US" sz="5200" dirty="0">
              <a:ea typeface="黑体" pitchFamily="49" charset="-122"/>
            </a:endParaRPr>
          </a:p>
        </p:txBody>
      </p:sp>
      <p:sp>
        <p:nvSpPr>
          <p:cNvPr id="361475" name="Text Box 3"/>
          <p:cNvSpPr txBox="1">
            <a:spLocks noChangeArrowheads="1"/>
          </p:cNvSpPr>
          <p:nvPr/>
        </p:nvSpPr>
        <p:spPr bwMode="auto">
          <a:xfrm>
            <a:off x="104775" y="3590875"/>
            <a:ext cx="8997950" cy="1922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了解排序和索引的概念、建立方法和使用。</a:t>
            </a:r>
          </a:p>
          <a:p>
            <a:pPr marL="1085850" lvl="1" indent="-342900" fontAlgn="ctr">
              <a:buSzPct val="100000"/>
              <a:buFont typeface="Wingdings" pitchFamily="2" charset="2"/>
              <a:buChar char="l"/>
            </a:pPr>
            <a:r>
              <a:rPr lang="zh-CN" altLang="zh-CN" sz="2400" dirty="0">
                <a:ea typeface="黑体" pitchFamily="49" charset="-122"/>
              </a:rPr>
              <a:t>掌握数据统计和查询（检索）的方法</a:t>
            </a:r>
          </a:p>
          <a:p>
            <a:pPr marL="1085850" lvl="1" indent="-342900" fontAlgn="ctr">
              <a:buSzPct val="100000"/>
              <a:buFont typeface="Wingdings" pitchFamily="2" charset="2"/>
              <a:buChar char="l"/>
            </a:pPr>
            <a:r>
              <a:rPr lang="zh-CN" altLang="zh-CN" sz="2400" dirty="0">
                <a:ea typeface="黑体" pitchFamily="49" charset="-122"/>
              </a:rPr>
              <a:t>熟悉多表的临时关系和永久关系的设计与使用。</a:t>
            </a:r>
          </a:p>
          <a:p>
            <a:pPr marL="1085850" lvl="1" indent="-342900" fontAlgn="ctr">
              <a:buSzPct val="100000"/>
              <a:buFont typeface="Wingdings" pitchFamily="2" charset="2"/>
              <a:buChar char="l"/>
            </a:pPr>
            <a:r>
              <a:rPr lang="zh-CN" altLang="zh-CN" sz="2400" dirty="0">
                <a:ea typeface="黑体" pitchFamily="49" charset="-122"/>
              </a:rPr>
              <a:t>了解参照完整性的设置。</a:t>
            </a:r>
          </a:p>
          <a:p>
            <a:endParaRPr lang="zh-CN" altLang="en-US" sz="2300" dirty="0">
              <a:latin typeface="Arial" pitchFamily="34" charset="0"/>
              <a:ea typeface="黑体" pitchFamily="49" charset="-122"/>
            </a:endParaRP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solidFill>
                  <a:srgbClr val="FFFF00"/>
                </a:solidFill>
                <a:latin typeface="Arial" pitchFamily="34" charset="0"/>
                <a:ea typeface="黑体" pitchFamily="49" charset="-122"/>
              </a:rPr>
              <a:t>       ⑵</a:t>
            </a:r>
            <a:r>
              <a:rPr lang="zh-CN" altLang="en-US" sz="2100" dirty="0">
                <a:solidFill>
                  <a:srgbClr val="FFFF00"/>
                </a:solidFill>
                <a:latin typeface="Arial" pitchFamily="34" charset="0"/>
                <a:ea typeface="黑体" pitchFamily="49" charset="-122"/>
              </a:rPr>
              <a:t>删除索引标识</a:t>
            </a:r>
          </a:p>
          <a:p>
            <a:r>
              <a:rPr lang="zh-CN" altLang="en-US" sz="2100" dirty="0" smtClean="0">
                <a:latin typeface="Arial" pitchFamily="34" charset="0"/>
                <a:ea typeface="黑体" pitchFamily="49" charset="-122"/>
              </a:rPr>
              <a:t>       命令</a:t>
            </a:r>
            <a:r>
              <a:rPr lang="en-US" altLang="zh-CN" sz="2100" dirty="0">
                <a:latin typeface="Arial" pitchFamily="34" charset="0"/>
                <a:ea typeface="黑体" pitchFamily="49" charset="-122"/>
              </a:rPr>
              <a:t>DELETE TAG</a:t>
            </a:r>
            <a:r>
              <a:rPr lang="zh-CN" altLang="en-US" sz="2100" dirty="0">
                <a:latin typeface="Arial" pitchFamily="34" charset="0"/>
                <a:ea typeface="黑体" pitchFamily="49" charset="-122"/>
              </a:rPr>
              <a:t>可删除复合中的索引标识，命令使用格式如下：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DELETE </a:t>
            </a:r>
            <a:r>
              <a:rPr lang="en-US" altLang="zh-CN" sz="2100" dirty="0">
                <a:solidFill>
                  <a:srgbClr val="FFFF00"/>
                </a:solidFill>
                <a:latin typeface="Arial" pitchFamily="34" charset="0"/>
                <a:ea typeface="黑体" pitchFamily="49" charset="-122"/>
              </a:rPr>
              <a:t>TAG TagName1 [OF CDXFileName1][, TagName2 [OF CDXFileName2]] ...</a:t>
            </a:r>
          </a:p>
          <a:p>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DELETE </a:t>
            </a:r>
            <a:r>
              <a:rPr lang="en-US" altLang="zh-CN" sz="2100" dirty="0">
                <a:solidFill>
                  <a:srgbClr val="FFFF00"/>
                </a:solidFill>
                <a:latin typeface="Arial" pitchFamily="34" charset="0"/>
                <a:ea typeface="黑体" pitchFamily="49" charset="-122"/>
              </a:rPr>
              <a:t>TAG ALL [OF </a:t>
            </a:r>
            <a:r>
              <a:rPr lang="en-US" altLang="zh-CN" sz="2100" dirty="0" err="1">
                <a:solidFill>
                  <a:srgbClr val="FFFF00"/>
                </a:solidFill>
                <a:latin typeface="Arial" pitchFamily="34" charset="0"/>
                <a:ea typeface="黑体" pitchFamily="49" charset="-122"/>
              </a:rPr>
              <a:t>CDXFileName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或使用</a:t>
            </a:r>
            <a:r>
              <a:rPr lang="zh-CN" altLang="en-US" sz="2100" dirty="0">
                <a:latin typeface="Arial" pitchFamily="34" charset="0"/>
                <a:ea typeface="黑体" pitchFamily="49" charset="-122"/>
              </a:rPr>
              <a:t>“表设计器”对话框，在“索引”选项卡中删除指定的“索引名”。</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从指定复合索引文件中删除指定索引标识</a:t>
            </a:r>
            <a:r>
              <a:rPr lang="zh-CN" altLang="en-US" sz="2100" dirty="0" smtClean="0">
                <a:latin typeface="Arial" pitchFamily="34" charset="0"/>
                <a:ea typeface="黑体" pitchFamily="49" charset="-122"/>
              </a:rPr>
              <a:t>，当</a:t>
            </a:r>
            <a:r>
              <a:rPr lang="zh-CN" altLang="en-US" sz="2100" dirty="0">
                <a:latin typeface="Arial" pitchFamily="34" charset="0"/>
                <a:ea typeface="黑体" pitchFamily="49" charset="-122"/>
              </a:rPr>
              <a:t>删除指定复合索引文件中的全部标识后，该复合索引文件将自动被删除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74494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．关闭索引文件</a:t>
            </a:r>
          </a:p>
        </p:txBody>
      </p:sp>
      <p:sp>
        <p:nvSpPr>
          <p:cNvPr id="4" name="Rectangle 4"/>
          <p:cNvSpPr>
            <a:spLocks noChangeArrowheads="1"/>
          </p:cNvSpPr>
          <p:nvPr/>
        </p:nvSpPr>
        <p:spPr bwMode="auto">
          <a:xfrm>
            <a:off x="74613" y="3140968"/>
            <a:ext cx="8997950" cy="3591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关闭</a:t>
            </a:r>
            <a:r>
              <a:rPr lang="zh-CN" altLang="en-US" sz="2100" dirty="0">
                <a:latin typeface="Arial" pitchFamily="34" charset="0"/>
                <a:ea typeface="黑体" pitchFamily="49" charset="-122"/>
              </a:rPr>
              <a:t>索引文件，就是取消索引文件对表文件的控制作用。关闭索引文件可以使用命令是：</a:t>
            </a:r>
          </a:p>
          <a:p>
            <a:r>
              <a:rPr lang="en-US" altLang="zh-CN" sz="2100" dirty="0" smtClean="0">
                <a:latin typeface="Arial" pitchFamily="34" charset="0"/>
                <a:ea typeface="黑体" pitchFamily="49" charset="-122"/>
              </a:rPr>
              <a:t>       ①SET </a:t>
            </a:r>
            <a:r>
              <a:rPr lang="en-US" altLang="zh-CN" sz="2100" dirty="0">
                <a:latin typeface="Arial" pitchFamily="34" charset="0"/>
                <a:ea typeface="黑体" pitchFamily="49" charset="-122"/>
              </a:rPr>
              <a:t>INDEX TO</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是：关闭当前打开的所有索引文件（结构复合索引文件除外）。</a:t>
            </a:r>
          </a:p>
          <a:p>
            <a:r>
              <a:rPr lang="en-US" altLang="zh-CN" sz="2100" dirty="0" smtClean="0">
                <a:latin typeface="Arial" pitchFamily="34" charset="0"/>
                <a:ea typeface="黑体" pitchFamily="49" charset="-122"/>
              </a:rPr>
              <a:t>       ②CLOSE </a:t>
            </a:r>
            <a:r>
              <a:rPr lang="en-US" altLang="zh-CN" sz="2100" dirty="0">
                <a:latin typeface="Arial" pitchFamily="34" charset="0"/>
                <a:ea typeface="黑体" pitchFamily="49" charset="-122"/>
              </a:rPr>
              <a:t>INDEXES</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是：关闭当前工作区内所有</a:t>
            </a:r>
            <a:r>
              <a:rPr lang="zh-CN" altLang="en-US" sz="2100" dirty="0" smtClean="0">
                <a:latin typeface="Arial" pitchFamily="34" charset="0"/>
                <a:ea typeface="黑体" pitchFamily="49" charset="-122"/>
              </a:rPr>
              <a:t>打开的单项</a:t>
            </a:r>
            <a:r>
              <a:rPr lang="zh-CN" altLang="en-US" sz="2100" dirty="0">
                <a:latin typeface="Arial" pitchFamily="34" charset="0"/>
                <a:ea typeface="黑体" pitchFamily="49" charset="-122"/>
              </a:rPr>
              <a:t>索引</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和独立复合</a:t>
            </a:r>
            <a:r>
              <a:rPr lang="en-US" altLang="zh-CN" sz="2100" dirty="0">
                <a:latin typeface="Arial" pitchFamily="34" charset="0"/>
                <a:ea typeface="黑体" pitchFamily="49" charset="-122"/>
              </a:rPr>
              <a:t>.CDX</a:t>
            </a:r>
            <a:r>
              <a:rPr lang="zh-CN" altLang="en-US" sz="2100" dirty="0" smtClean="0">
                <a:latin typeface="Arial" pitchFamily="34" charset="0"/>
                <a:ea typeface="黑体" pitchFamily="49" charset="-122"/>
              </a:rPr>
              <a:t>文件，</a:t>
            </a:r>
            <a:r>
              <a:rPr lang="zh-CN" altLang="en-US" sz="2100" dirty="0">
                <a:latin typeface="Arial" pitchFamily="34" charset="0"/>
                <a:ea typeface="黑体" pitchFamily="49" charset="-122"/>
              </a:rPr>
              <a:t>不关闭结构复合索引。</a:t>
            </a:r>
          </a:p>
          <a:p>
            <a:r>
              <a:rPr lang="en-US" altLang="zh-CN" sz="2100" dirty="0" smtClean="0">
                <a:latin typeface="Arial" pitchFamily="34" charset="0"/>
                <a:ea typeface="黑体" pitchFamily="49" charset="-122"/>
              </a:rPr>
              <a:t>       ③USE </a:t>
            </a:r>
            <a:r>
              <a:rPr lang="zh-CN" altLang="en-US" sz="2100" dirty="0">
                <a:latin typeface="Arial" pitchFamily="34" charset="0"/>
                <a:ea typeface="黑体" pitchFamily="49" charset="-122"/>
              </a:rPr>
              <a:t>或 </a:t>
            </a:r>
            <a:r>
              <a:rPr lang="en-US" altLang="zh-CN" sz="2100" dirty="0">
                <a:latin typeface="Arial" pitchFamily="34" charset="0"/>
                <a:ea typeface="黑体" pitchFamily="49" charset="-122"/>
              </a:rPr>
              <a:t>CLOSE ALL</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是：关闭表文件的同时，关闭索引文件。</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5-12】  </a:t>
            </a:r>
            <a:r>
              <a:rPr lang="zh-CN" altLang="en-US" sz="2100" dirty="0">
                <a:latin typeface="Arial" pitchFamily="34" charset="0"/>
                <a:ea typeface="黑体" pitchFamily="49" charset="-122"/>
              </a:rPr>
              <a:t>关闭表“学生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及其全部打开的索引。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或  </a:t>
            </a:r>
            <a:r>
              <a:rPr lang="en-US" altLang="zh-CN" sz="2100" dirty="0">
                <a:latin typeface="Arial" pitchFamily="34" charset="0"/>
                <a:ea typeface="黑体" pitchFamily="49" charset="-122"/>
              </a:rPr>
              <a:t>CLOSE </a:t>
            </a:r>
            <a:r>
              <a:rPr lang="en-US" altLang="zh-CN" sz="2100" dirty="0" smtClean="0">
                <a:latin typeface="Arial" pitchFamily="34" charset="0"/>
                <a:ea typeface="黑体" pitchFamily="49" charset="-122"/>
              </a:rPr>
              <a:t>ALL</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103321218"/>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5.3  </a:t>
            </a:r>
            <a:r>
              <a:rPr lang="zh-CN" altLang="en-US" sz="2400" dirty="0">
                <a:latin typeface="黑体" pitchFamily="49" charset="-122"/>
                <a:ea typeface="黑体" pitchFamily="49" charset="-122"/>
              </a:rPr>
              <a:t>数据检索</a:t>
            </a:r>
          </a:p>
        </p:txBody>
      </p:sp>
      <p:sp>
        <p:nvSpPr>
          <p:cNvPr id="3" name="Rectangle 4"/>
          <p:cNvSpPr>
            <a:spLocks noChangeArrowheads="1"/>
          </p:cNvSpPr>
          <p:nvPr/>
        </p:nvSpPr>
        <p:spPr bwMode="auto">
          <a:xfrm>
            <a:off x="74613" y="577330"/>
            <a:ext cx="8997950" cy="1282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数据检索</a:t>
            </a:r>
            <a:r>
              <a:rPr lang="zh-CN" altLang="en-US" sz="2100" dirty="0">
                <a:latin typeface="Arial" pitchFamily="34" charset="0"/>
                <a:ea typeface="黑体" pitchFamily="49" charset="-122"/>
              </a:rPr>
              <a:t>，就是按指定的检索（查询）条件查找到符合条件的记录</a:t>
            </a:r>
            <a:r>
              <a:rPr lang="zh-CN" altLang="en-US" sz="2100" dirty="0" smtClean="0">
                <a:latin typeface="Arial" pitchFamily="34" charset="0"/>
                <a:ea typeface="黑体" pitchFamily="49" charset="-122"/>
              </a:rPr>
              <a:t>。方法有在</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章的第</a:t>
            </a:r>
            <a:r>
              <a:rPr lang="en-US" altLang="zh-CN" sz="2100" dirty="0">
                <a:latin typeface="Arial" pitchFamily="34" charset="0"/>
                <a:ea typeface="黑体" pitchFamily="49" charset="-122"/>
              </a:rPr>
              <a:t>4.3.2</a:t>
            </a:r>
            <a:r>
              <a:rPr lang="zh-CN" altLang="en-US" sz="2100" dirty="0">
                <a:latin typeface="Arial" pitchFamily="34" charset="0"/>
                <a:ea typeface="黑体" pitchFamily="49" charset="-122"/>
              </a:rPr>
              <a:t>节中介绍的</a:t>
            </a:r>
            <a:r>
              <a:rPr lang="en-US" altLang="zh-CN" sz="2100" dirty="0">
                <a:latin typeface="Arial" pitchFamily="34" charset="0"/>
                <a:ea typeface="黑体" pitchFamily="49" charset="-122"/>
              </a:rPr>
              <a:t>LOCATE-CONTINUE</a:t>
            </a:r>
            <a:r>
              <a:rPr lang="zh-CN" altLang="en-US" sz="2100" dirty="0">
                <a:latin typeface="Arial" pitchFamily="34" charset="0"/>
                <a:ea typeface="黑体" pitchFamily="49" charset="-122"/>
              </a:rPr>
              <a:t>命令，有使用查询设计器进行查询</a:t>
            </a:r>
            <a:r>
              <a:rPr lang="zh-CN" altLang="en-US" sz="2100" dirty="0" smtClean="0">
                <a:latin typeface="Arial" pitchFamily="34" charset="0"/>
                <a:ea typeface="黑体" pitchFamily="49" charset="-122"/>
              </a:rPr>
              <a:t>，第</a:t>
            </a:r>
            <a:r>
              <a:rPr lang="en-US" altLang="zh-CN" sz="2100" dirty="0">
                <a:latin typeface="Arial" pitchFamily="34" charset="0"/>
                <a:ea typeface="黑体" pitchFamily="49" charset="-122"/>
              </a:rPr>
              <a:t>6</a:t>
            </a:r>
            <a:r>
              <a:rPr lang="zh-CN" altLang="en-US" sz="2100" dirty="0" smtClean="0">
                <a:latin typeface="Arial" pitchFamily="34" charset="0"/>
                <a:ea typeface="黑体" pitchFamily="49" charset="-122"/>
              </a:rPr>
              <a:t>章中将介绍</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查询命令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本节介绍</a:t>
            </a:r>
            <a:r>
              <a:rPr lang="en-US" altLang="zh-CN" sz="2100" dirty="0" smtClean="0">
                <a:latin typeface="Arial" pitchFamily="34" charset="0"/>
                <a:ea typeface="黑体" pitchFamily="49" charset="-122"/>
              </a:rPr>
              <a:t>FIND</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命令，以及通过查询设计器进行查询设计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188813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5.3.1  </a:t>
            </a:r>
            <a:r>
              <a:rPr lang="zh-CN" altLang="en-US" sz="2200" dirty="0">
                <a:ea typeface="黑体" pitchFamily="49" charset="-122"/>
              </a:rPr>
              <a:t>数据检索</a:t>
            </a:r>
          </a:p>
        </p:txBody>
      </p:sp>
      <p:sp>
        <p:nvSpPr>
          <p:cNvPr id="7" name="Rectangle 4"/>
          <p:cNvSpPr>
            <a:spLocks noChangeArrowheads="1"/>
          </p:cNvSpPr>
          <p:nvPr/>
        </p:nvSpPr>
        <p:spPr bwMode="auto">
          <a:xfrm>
            <a:off x="74613" y="2276832"/>
            <a:ext cx="8997950" cy="4509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FIND</a:t>
            </a:r>
            <a:r>
              <a:rPr lang="zh-CN" altLang="en-US" sz="2100" dirty="0">
                <a:latin typeface="Arial" pitchFamily="34" charset="0"/>
                <a:ea typeface="黑体" pitchFamily="49" charset="-122"/>
              </a:rPr>
              <a:t>检索</a:t>
            </a:r>
            <a:r>
              <a:rPr lang="zh-CN" altLang="en-US" sz="2100" dirty="0" smtClean="0">
                <a:latin typeface="Arial" pitchFamily="34" charset="0"/>
                <a:ea typeface="黑体" pitchFamily="49" charset="-122"/>
              </a:rPr>
              <a:t>命令向后</a:t>
            </a:r>
            <a:r>
              <a:rPr lang="zh-CN" altLang="en-US" sz="2100" dirty="0">
                <a:latin typeface="Arial" pitchFamily="34" charset="0"/>
                <a:ea typeface="黑体" pitchFamily="49" charset="-122"/>
              </a:rPr>
              <a:t>兼容性。</a:t>
            </a:r>
            <a:r>
              <a:rPr lang="en-US" altLang="zh-CN" sz="2100" dirty="0">
                <a:latin typeface="Arial" pitchFamily="34" charset="0"/>
                <a:ea typeface="黑体" pitchFamily="49" charset="-122"/>
              </a:rPr>
              <a:t>FIND</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FIND </a:t>
            </a:r>
            <a:r>
              <a:rPr lang="en-US" altLang="zh-CN" sz="2100" dirty="0" err="1">
                <a:solidFill>
                  <a:srgbClr val="FFFF00"/>
                </a:solidFill>
                <a:latin typeface="Arial" pitchFamily="34" charset="0"/>
                <a:ea typeface="黑体" pitchFamily="49" charset="-122"/>
              </a:rPr>
              <a:t>cExpression</a:t>
            </a:r>
            <a:r>
              <a:rPr lang="en-US" altLang="zh-CN" sz="2100" dirty="0">
                <a:solidFill>
                  <a:srgbClr val="FFFF00"/>
                </a:solidFill>
                <a:latin typeface="Arial" pitchFamily="34" charset="0"/>
                <a:ea typeface="黑体" pitchFamily="49" charset="-122"/>
              </a:rPr>
              <a:t> | Numeral</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是：在</a:t>
            </a:r>
            <a:r>
              <a:rPr lang="en-US" altLang="zh-CN" sz="2100" dirty="0" err="1">
                <a:latin typeface="Arial" pitchFamily="34" charset="0"/>
                <a:ea typeface="黑体" pitchFamily="49" charset="-122"/>
              </a:rPr>
              <a:t>cExpression</a:t>
            </a:r>
            <a:r>
              <a:rPr lang="en-US" altLang="zh-CN" sz="2100" dirty="0">
                <a:latin typeface="Arial" pitchFamily="34" charset="0"/>
                <a:ea typeface="黑体" pitchFamily="49" charset="-122"/>
              </a:rPr>
              <a:t> | Numeral</a:t>
            </a:r>
            <a:r>
              <a:rPr lang="zh-CN" altLang="en-US" sz="2100" dirty="0">
                <a:latin typeface="Arial" pitchFamily="34" charset="0"/>
                <a:ea typeface="黑体" pitchFamily="49" charset="-122"/>
              </a:rPr>
              <a:t>相对应的索引文件（或索引标识）中进行检索，符合条件的第一条记录，如没有查到，系统将显示：没有找到。若找到函数</a:t>
            </a:r>
            <a:r>
              <a:rPr lang="en-US" altLang="zh-CN" sz="2100" dirty="0">
                <a:latin typeface="Arial" pitchFamily="34" charset="0"/>
                <a:ea typeface="黑体" pitchFamily="49" charset="-122"/>
              </a:rPr>
              <a:t>FOUND()</a:t>
            </a:r>
            <a:r>
              <a:rPr lang="zh-CN" altLang="en-US" sz="2100" dirty="0">
                <a:latin typeface="Arial" pitchFamily="34" charset="0"/>
                <a:ea typeface="黑体" pitchFamily="49" charset="-122"/>
              </a:rPr>
              <a:t>的值为“真”（</a:t>
            </a:r>
            <a:r>
              <a:rPr lang="en-US" altLang="zh-CN" sz="2100" dirty="0">
                <a:latin typeface="Arial" pitchFamily="34" charset="0"/>
                <a:ea typeface="黑体" pitchFamily="49" charset="-122"/>
              </a:rPr>
              <a:t>.T.</a:t>
            </a:r>
            <a:r>
              <a:rPr lang="zh-CN" altLang="en-US" sz="2100" dirty="0" smtClean="0">
                <a:latin typeface="Arial" pitchFamily="34" charset="0"/>
                <a:ea typeface="黑体" pitchFamily="49" charset="-122"/>
              </a:rPr>
              <a:t>）。说明：字符串</a:t>
            </a:r>
            <a:r>
              <a:rPr lang="zh-CN" altLang="en-US" sz="2100" dirty="0">
                <a:latin typeface="Arial" pitchFamily="34" charset="0"/>
                <a:ea typeface="黑体" pitchFamily="49" charset="-122"/>
              </a:rPr>
              <a:t>可不用界限符</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5-13】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中，要求：①检索显示所有男生的信息；②另外检索显示出姓名为“花仙子”的学生信息；③检索出成绩为</a:t>
            </a:r>
            <a:r>
              <a:rPr lang="en-US" altLang="zh-CN" sz="2100" dirty="0">
                <a:latin typeface="Arial" pitchFamily="34" charset="0"/>
                <a:ea typeface="黑体" pitchFamily="49" charset="-122"/>
              </a:rPr>
              <a:t>578</a:t>
            </a:r>
            <a:r>
              <a:rPr lang="zh-CN" altLang="en-US" sz="2100" dirty="0">
                <a:latin typeface="Arial" pitchFamily="34" charset="0"/>
                <a:ea typeface="黑体" pitchFamily="49" charset="-122"/>
              </a:rPr>
              <a:t>的学生信息。</a:t>
            </a: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中使用的命令如下：</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TAG XB descending</a:t>
            </a:r>
          </a:p>
          <a:p>
            <a:r>
              <a:rPr lang="en-US" altLang="zh-CN" sz="2100" dirty="0" smtClean="0">
                <a:latin typeface="Arial" pitchFamily="34" charset="0"/>
                <a:ea typeface="黑体" pitchFamily="49" charset="-122"/>
              </a:rPr>
              <a:t>       FIND </a:t>
            </a:r>
            <a:r>
              <a:rPr lang="zh-CN" altLang="en-US" sz="2100" dirty="0">
                <a:latin typeface="Arial" pitchFamily="34" charset="0"/>
                <a:ea typeface="黑体" pitchFamily="49" charset="-122"/>
              </a:rPr>
              <a:t>男</a:t>
            </a:r>
          </a:p>
          <a:p>
            <a:r>
              <a:rPr lang="en-US" altLang="zh-CN" sz="2100" dirty="0" smtClean="0">
                <a:latin typeface="Arial" pitchFamily="34" charset="0"/>
                <a:ea typeface="黑体" pitchFamily="49" charset="-122"/>
              </a:rPr>
              <a:t>       DISP </a:t>
            </a:r>
            <a:r>
              <a:rPr lang="en-US" altLang="zh-CN" sz="2100" dirty="0">
                <a:latin typeface="Arial" pitchFamily="34" charset="0"/>
                <a:ea typeface="黑体" pitchFamily="49" charset="-122"/>
              </a:rPr>
              <a:t>REST for </a:t>
            </a:r>
            <a:r>
              <a:rPr lang="zh-CN" altLang="en-US" sz="2100" dirty="0">
                <a:latin typeface="Arial" pitchFamily="34" charset="0"/>
                <a:ea typeface="黑体" pitchFamily="49" charset="-122"/>
              </a:rPr>
              <a:t>团员  </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屏幕显示 </a:t>
            </a:r>
          </a:p>
          <a:p>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a:p>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6911583"/>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165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⑴</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由于</a:t>
            </a:r>
            <a:r>
              <a:rPr lang="en-US" altLang="zh-CN" sz="2100" dirty="0">
                <a:latin typeface="Arial" pitchFamily="34" charset="0"/>
                <a:ea typeface="黑体" pitchFamily="49" charset="-122"/>
              </a:rPr>
              <a:t>FIND</a:t>
            </a:r>
            <a:r>
              <a:rPr lang="zh-CN" altLang="en-US" sz="2100" dirty="0">
                <a:latin typeface="Arial" pitchFamily="34" charset="0"/>
                <a:ea typeface="黑体" pitchFamily="49" charset="-122"/>
              </a:rPr>
              <a:t>只能在索引文件进行字符串和数字的查询，查询限制较大，因而</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系统提供了一个限制条件较小的快速查询命令</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SEEK </a:t>
            </a:r>
            <a:r>
              <a:rPr lang="en-US" altLang="zh-CN" sz="2100" dirty="0" err="1" smtClean="0">
                <a:solidFill>
                  <a:srgbClr val="FFFF00"/>
                </a:solidFill>
                <a:latin typeface="Arial" pitchFamily="34" charset="0"/>
                <a:ea typeface="黑体" pitchFamily="49" charset="-122"/>
              </a:rPr>
              <a:t>eExpression</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ORDER </a:t>
            </a:r>
            <a:r>
              <a:rPr lang="en-US" altLang="zh-CN" sz="2100" dirty="0" err="1">
                <a:solidFill>
                  <a:srgbClr val="FFFF00"/>
                </a:solidFill>
                <a:latin typeface="Arial" pitchFamily="34" charset="0"/>
                <a:ea typeface="黑体" pitchFamily="49" charset="-122"/>
              </a:rPr>
              <a:t>nIndexNumber</a:t>
            </a:r>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IDXIndexFileName</a:t>
            </a:r>
            <a:r>
              <a:rPr lang="en-US" altLang="zh-CN" sz="2100" dirty="0">
                <a:solidFill>
                  <a:srgbClr val="FFFF00"/>
                </a:solidFill>
                <a:latin typeface="Arial" pitchFamily="34" charset="0"/>
                <a:ea typeface="黑体" pitchFamily="49" charset="-122"/>
              </a:rPr>
              <a:t> </a:t>
            </a:r>
            <a:endParaRPr lang="en-US" altLang="zh-CN" sz="2100" dirty="0" smtClean="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[TAG] </a:t>
            </a:r>
            <a:r>
              <a:rPr lang="en-US" altLang="zh-CN" sz="2100" dirty="0" err="1">
                <a:solidFill>
                  <a:srgbClr val="FFFF00"/>
                </a:solidFill>
                <a:latin typeface="Arial" pitchFamily="34" charset="0"/>
                <a:ea typeface="黑体" pitchFamily="49" charset="-122"/>
              </a:rPr>
              <a:t>TagName</a:t>
            </a:r>
            <a:r>
              <a:rPr lang="en-US" altLang="zh-CN" sz="2100" dirty="0">
                <a:solidFill>
                  <a:srgbClr val="FFFF00"/>
                </a:solidFill>
                <a:latin typeface="Arial" pitchFamily="34" charset="0"/>
                <a:ea typeface="黑体" pitchFamily="49" charset="-122"/>
              </a:rPr>
              <a:t> [OF </a:t>
            </a:r>
            <a:r>
              <a:rPr lang="en-US" altLang="zh-CN" sz="2100" dirty="0" err="1">
                <a:solidFill>
                  <a:srgbClr val="FFFF00"/>
                </a:solidFill>
                <a:latin typeface="Arial" pitchFamily="34" charset="0"/>
                <a:ea typeface="黑体" pitchFamily="49" charset="-122"/>
              </a:rPr>
              <a:t>CDXFileName</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ASCENDING | DESCENDING]] [IN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a:t>
            </a:r>
            <a:r>
              <a:rPr lang="en-US" altLang="zh-CN" sz="2100" dirty="0">
                <a:latin typeface="Arial" pitchFamily="34" charset="0"/>
                <a:ea typeface="黑体" pitchFamily="49" charset="-122"/>
              </a:rPr>
              <a:t>SEEK </a:t>
            </a:r>
            <a:r>
              <a:rPr lang="zh-CN" altLang="en-US" sz="2100" dirty="0">
                <a:latin typeface="Arial" pitchFamily="34" charset="0"/>
                <a:ea typeface="黑体" pitchFamily="49" charset="-122"/>
              </a:rPr>
              <a:t>在一个表中搜索首次出现的一个记录，这个记录的索引关键字必须与指定的表达式匹配。</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eExpression</a:t>
            </a:r>
            <a:r>
              <a:rPr lang="zh-CN" altLang="en-US" sz="2100" dirty="0">
                <a:latin typeface="Arial" pitchFamily="34" charset="0"/>
                <a:ea typeface="黑体" pitchFamily="49" charset="-122"/>
              </a:rPr>
              <a:t>：是指定搜索的索引关键字，可以是空字符串。</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ORDER </a:t>
            </a:r>
            <a:r>
              <a:rPr lang="en-US" altLang="zh-CN" sz="2100" dirty="0" err="1">
                <a:latin typeface="Arial" pitchFamily="34" charset="0"/>
                <a:ea typeface="黑体" pitchFamily="49" charset="-122"/>
              </a:rPr>
              <a:t>nIndexNumber</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IDXIndexFileName</a:t>
            </a:r>
            <a:r>
              <a:rPr lang="zh-CN" altLang="en-US" sz="2100" dirty="0">
                <a:latin typeface="Arial" pitchFamily="34" charset="0"/>
                <a:ea typeface="黑体" pitchFamily="49" charset="-122"/>
              </a:rPr>
              <a:t>：指定用来搜索关键字的索引文件或索引标识编号。</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ORDER [TAG] </a:t>
            </a:r>
            <a:r>
              <a:rPr lang="en-US" altLang="zh-CN" sz="2100" dirty="0" err="1">
                <a:latin typeface="Arial" pitchFamily="34" charset="0"/>
                <a:ea typeface="黑体" pitchFamily="49" charset="-122"/>
              </a:rPr>
              <a:t>TagName</a:t>
            </a:r>
            <a:r>
              <a:rPr lang="en-US" altLang="zh-CN" sz="2100" dirty="0">
                <a:latin typeface="Arial" pitchFamily="34" charset="0"/>
                <a:ea typeface="黑体" pitchFamily="49" charset="-122"/>
              </a:rPr>
              <a:t> [OF </a:t>
            </a:r>
            <a:r>
              <a:rPr lang="en-US" altLang="zh-CN" sz="2100" dirty="0" err="1">
                <a:latin typeface="Arial" pitchFamily="34" charset="0"/>
                <a:ea typeface="黑体" pitchFamily="49" charset="-122"/>
              </a:rPr>
              <a:t>CDXFileName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：指定用来搜索索引关键字的</a:t>
            </a:r>
            <a:r>
              <a:rPr lang="en-US" altLang="zh-CN" sz="2100" dirty="0">
                <a:latin typeface="Arial" pitchFamily="34" charset="0"/>
                <a:ea typeface="黑体" pitchFamily="49" charset="-122"/>
              </a:rPr>
              <a:t>.CDX </a:t>
            </a:r>
            <a:r>
              <a:rPr lang="zh-CN" altLang="en-US" sz="2100" dirty="0">
                <a:latin typeface="Arial" pitchFamily="34" charset="0"/>
                <a:ea typeface="黑体" pitchFamily="49" charset="-122"/>
              </a:rPr>
              <a:t>文件中的标识。标识名称可能在一个</a:t>
            </a:r>
            <a:r>
              <a:rPr lang="en-US" altLang="zh-CN" sz="2100" dirty="0">
                <a:latin typeface="Arial" pitchFamily="34" charset="0"/>
                <a:ea typeface="黑体" pitchFamily="49" charset="-122"/>
              </a:rPr>
              <a:t>.CDX </a:t>
            </a:r>
            <a:r>
              <a:rPr lang="zh-CN" altLang="en-US" sz="2100" dirty="0">
                <a:latin typeface="Arial" pitchFamily="34" charset="0"/>
                <a:ea typeface="黑体" pitchFamily="49" charset="-122"/>
              </a:rPr>
              <a:t>结构文件中，也可以在任何其他打开的独立</a:t>
            </a:r>
            <a:r>
              <a:rPr lang="en-US" altLang="zh-CN" sz="2100" dirty="0">
                <a:latin typeface="Arial" pitchFamily="34" charset="0"/>
                <a:ea typeface="黑体" pitchFamily="49" charset="-122"/>
              </a:rPr>
              <a:t>.CDX </a:t>
            </a:r>
            <a:r>
              <a:rPr lang="zh-CN" altLang="en-US" sz="2100" dirty="0">
                <a:latin typeface="Arial" pitchFamily="34" charset="0"/>
                <a:ea typeface="黑体" pitchFamily="49" charset="-122"/>
              </a:rPr>
              <a:t>文件中。</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在几个打开的独立</a:t>
            </a:r>
            <a:r>
              <a:rPr lang="en-US" altLang="zh-CN" sz="2100" dirty="0">
                <a:latin typeface="Arial" pitchFamily="34" charset="0"/>
                <a:ea typeface="黑体" pitchFamily="49" charset="-122"/>
              </a:rPr>
              <a:t>.CDX </a:t>
            </a:r>
            <a:r>
              <a:rPr lang="zh-CN" altLang="en-US" sz="2100" dirty="0">
                <a:latin typeface="Arial" pitchFamily="34" charset="0"/>
                <a:ea typeface="黑体" pitchFamily="49" charset="-122"/>
              </a:rPr>
              <a:t>文件中存在相同标识名称，则应使用</a:t>
            </a:r>
            <a:r>
              <a:rPr lang="en-US" altLang="zh-CN" sz="2100" dirty="0">
                <a:latin typeface="Arial" pitchFamily="34" charset="0"/>
                <a:ea typeface="黑体" pitchFamily="49" charset="-122"/>
              </a:rPr>
              <a:t>OF </a:t>
            </a:r>
            <a:r>
              <a:rPr lang="en-US" altLang="zh-CN" sz="2100" dirty="0" err="1">
                <a:latin typeface="Arial" pitchFamily="34" charset="0"/>
                <a:ea typeface="黑体" pitchFamily="49" charset="-122"/>
              </a:rPr>
              <a:t>CDXFileName</a:t>
            </a:r>
            <a:r>
              <a:rPr lang="zh-CN" altLang="en-US" sz="2100" dirty="0">
                <a:latin typeface="Arial" pitchFamily="34" charset="0"/>
                <a:ea typeface="黑体" pitchFamily="49" charset="-122"/>
              </a:rPr>
              <a:t>指出包含所用标识的</a:t>
            </a:r>
            <a:r>
              <a:rPr lang="en-US" altLang="zh-CN" sz="2100" dirty="0">
                <a:latin typeface="Arial" pitchFamily="34" charset="0"/>
                <a:ea typeface="黑体" pitchFamily="49" charset="-122"/>
              </a:rPr>
              <a:t>.CDX </a:t>
            </a:r>
            <a:r>
              <a:rPr lang="zh-CN" altLang="en-US" sz="2100" dirty="0">
                <a:latin typeface="Arial" pitchFamily="34" charset="0"/>
                <a:ea typeface="黑体" pitchFamily="49" charset="-122"/>
              </a:rPr>
              <a:t>文件。如果存在相同的</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文件和标识名称时，</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文件具有优先权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950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．快速查询</a:t>
            </a:r>
            <a:r>
              <a:rPr lang="en-US" altLang="zh-CN" sz="2200" dirty="0">
                <a:ea typeface="黑体" pitchFamily="49" charset="-122"/>
              </a:rPr>
              <a:t>SEEK</a:t>
            </a:r>
          </a:p>
        </p:txBody>
      </p:sp>
    </p:spTree>
    <p:extLst>
      <p:ext uri="{BB962C8B-B14F-4D97-AF65-F5344CB8AC3E}">
        <p14:creationId xmlns:p14="http://schemas.microsoft.com/office/powerpoint/2010/main" val="1790106443"/>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88640"/>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ASCENDING</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DESCENDING</a:t>
            </a:r>
            <a:r>
              <a:rPr lang="zh-CN" altLang="en-US" sz="2100" dirty="0">
                <a:latin typeface="Arial" pitchFamily="34" charset="0"/>
                <a:ea typeface="黑体" pitchFamily="49" charset="-122"/>
              </a:rPr>
              <a:t>，指定按升序或降序搜索表。</a:t>
            </a:r>
          </a:p>
          <a:p>
            <a:r>
              <a:rPr lang="zh-CN" altLang="en-US" sz="2100" dirty="0" smtClean="0">
                <a:latin typeface="Arial" pitchFamily="34" charset="0"/>
                <a:ea typeface="黑体" pitchFamily="49" charset="-122"/>
              </a:rPr>
              <a:t>       ⑤</a:t>
            </a:r>
            <a:r>
              <a:rPr lang="en-US" altLang="zh-CN" sz="2100" dirty="0">
                <a:latin typeface="Arial" pitchFamily="34" charset="0"/>
                <a:ea typeface="黑体" pitchFamily="49" charset="-122"/>
              </a:rPr>
              <a:t>IN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IN </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：指定要搜索的表所在的工作区编号或别名。如果省略了该子句，则在当前选定的工作区中搜索。</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5-14】  </a:t>
            </a:r>
            <a:r>
              <a:rPr lang="zh-CN" altLang="en-US" sz="2100" dirty="0">
                <a:latin typeface="Arial" pitchFamily="34" charset="0"/>
                <a:ea typeface="黑体" pitchFamily="49" charset="-122"/>
              </a:rPr>
              <a:t>使用命令</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表中查询系别为“</a:t>
            </a:r>
            <a:r>
              <a:rPr lang="en-US" altLang="zh-CN" sz="2100" dirty="0">
                <a:latin typeface="Arial" pitchFamily="34" charset="0"/>
                <a:ea typeface="黑体" pitchFamily="49" charset="-122"/>
              </a:rPr>
              <a:t>05”</a:t>
            </a:r>
            <a:r>
              <a:rPr lang="zh-CN" altLang="en-US" sz="2100" dirty="0">
                <a:latin typeface="Arial" pitchFamily="34" charset="0"/>
                <a:ea typeface="黑体" pitchFamily="49" charset="-122"/>
              </a:rPr>
              <a:t>的所有记录。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系别 </a:t>
            </a:r>
            <a:r>
              <a:rPr lang="en-US" altLang="zh-CN" sz="2100" dirty="0">
                <a:latin typeface="Arial" pitchFamily="34" charset="0"/>
                <a:ea typeface="黑体" pitchFamily="49" charset="-122"/>
              </a:rPr>
              <a:t>TAG XB_DEPA</a:t>
            </a:r>
          </a:p>
          <a:p>
            <a:r>
              <a:rPr lang="en-US" altLang="zh-CN" sz="2100" dirty="0" smtClean="0">
                <a:latin typeface="Arial" pitchFamily="34" charset="0"/>
                <a:ea typeface="黑体" pitchFamily="49" charset="-122"/>
              </a:rPr>
              <a:t>　　SEEK </a:t>
            </a:r>
            <a:r>
              <a:rPr lang="en-US" altLang="zh-CN" sz="2100" dirty="0">
                <a:latin typeface="Arial" pitchFamily="34" charset="0"/>
                <a:ea typeface="黑体" pitchFamily="49" charset="-122"/>
              </a:rPr>
              <a:t>“05”</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REST</a:t>
            </a:r>
          </a:p>
          <a:p>
            <a:r>
              <a:rPr lang="en-US" altLang="zh-CN" sz="2100" dirty="0" smtClean="0">
                <a:latin typeface="Arial" pitchFamily="34" charset="0"/>
                <a:ea typeface="黑体" pitchFamily="49" charset="-122"/>
              </a:rPr>
              <a:t>　　⑵</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函数</a:t>
            </a:r>
          </a:p>
          <a:p>
            <a:r>
              <a:rPr lang="en-US" altLang="zh-CN" sz="2100" dirty="0" smtClean="0">
                <a:latin typeface="Arial" pitchFamily="34" charset="0"/>
                <a:ea typeface="黑体" pitchFamily="49" charset="-122"/>
              </a:rPr>
              <a:t>　　SEEK</a:t>
            </a:r>
            <a:r>
              <a:rPr lang="zh-CN" altLang="en-US" sz="2100" dirty="0">
                <a:latin typeface="Arial" pitchFamily="34" charset="0"/>
                <a:ea typeface="黑体" pitchFamily="49" charset="-122"/>
              </a:rPr>
              <a:t>函数可以起到</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命令和</a:t>
            </a:r>
            <a:r>
              <a:rPr lang="en-US" altLang="zh-CN" sz="2100" dirty="0">
                <a:latin typeface="Arial" pitchFamily="34" charset="0"/>
                <a:ea typeface="黑体" pitchFamily="49" charset="-122"/>
              </a:rPr>
              <a:t>FOUND()</a:t>
            </a:r>
            <a:r>
              <a:rPr lang="zh-CN" altLang="en-US" sz="2100" dirty="0">
                <a:latin typeface="Arial" pitchFamily="34" charset="0"/>
                <a:ea typeface="黑体" pitchFamily="49" charset="-122"/>
              </a:rPr>
              <a:t>函数二者的联合作用。既查找到希望的第一条记录或确定无希望的记录，又返回是否找到的逻辑值。</a:t>
            </a:r>
          </a:p>
          <a:p>
            <a:r>
              <a:rPr lang="en-US" altLang="zh-CN" sz="2100" dirty="0" smtClean="0">
                <a:latin typeface="Arial" pitchFamily="34" charset="0"/>
                <a:ea typeface="黑体" pitchFamily="49" charset="-122"/>
              </a:rPr>
              <a:t>　　SEEK</a:t>
            </a:r>
            <a:r>
              <a:rPr lang="zh-CN" altLang="en-US" sz="2100" dirty="0">
                <a:latin typeface="Arial" pitchFamily="34" charset="0"/>
                <a:ea typeface="黑体" pitchFamily="49" charset="-122"/>
              </a:rPr>
              <a:t>函数的使用格式如下：</a:t>
            </a:r>
          </a:p>
          <a:p>
            <a:r>
              <a:rPr lang="en-US" altLang="zh-CN" sz="2100" dirty="0" smtClean="0">
                <a:latin typeface="Arial" pitchFamily="34" charset="0"/>
                <a:ea typeface="黑体" pitchFamily="49" charset="-122"/>
              </a:rPr>
              <a:t>　　SEEK(</a:t>
            </a:r>
            <a:r>
              <a:rPr lang="en-US" altLang="zh-CN" sz="2100" dirty="0" err="1" smtClean="0">
                <a:latin typeface="Arial" pitchFamily="34" charset="0"/>
                <a:ea typeface="黑体" pitchFamily="49" charset="-122"/>
              </a:rPr>
              <a:t>eExpression</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cTableAlias</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nIndexNumber</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cIDXIndexFileName</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cTagName</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函数的功能是：在指定的工作区中快速查询索引关键字与查询表达式相匹配的第一条记录，如查到则返回“真”（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），并将记录指针指向该记录；否则返回“假”（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），并将记录指针指向表文件的尾部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85670345"/>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5-15】  </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函数在“学生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中查询有关记录。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女</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","XB"),RECNO(),FOUND</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777690"/>
            <a:ext cx="312923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．进入查询设计器</a:t>
            </a:r>
          </a:p>
        </p:txBody>
      </p:sp>
      <p:sp>
        <p:nvSpPr>
          <p:cNvPr id="4" name="Rectangle 4"/>
          <p:cNvSpPr>
            <a:spLocks noChangeArrowheads="1"/>
          </p:cNvSpPr>
          <p:nvPr/>
        </p:nvSpPr>
        <p:spPr bwMode="auto">
          <a:xfrm>
            <a:off x="74613" y="119543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5.3.2  </a:t>
            </a:r>
            <a:r>
              <a:rPr lang="zh-CN" altLang="en-US" sz="2200" dirty="0">
                <a:ea typeface="黑体" pitchFamily="49" charset="-122"/>
              </a:rPr>
              <a:t>查询设计器</a:t>
            </a:r>
          </a:p>
        </p:txBody>
      </p:sp>
      <p:sp>
        <p:nvSpPr>
          <p:cNvPr id="5" name="Rectangle 4"/>
          <p:cNvSpPr>
            <a:spLocks noChangeArrowheads="1"/>
          </p:cNvSpPr>
          <p:nvPr/>
        </p:nvSpPr>
        <p:spPr bwMode="auto">
          <a:xfrm>
            <a:off x="74613" y="1556792"/>
            <a:ext cx="8997950" cy="992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“查询设计器”</a:t>
            </a:r>
            <a:r>
              <a:rPr lang="zh-CN" altLang="en-US" sz="2100" dirty="0">
                <a:latin typeface="Arial" pitchFamily="34" charset="0"/>
                <a:ea typeface="黑体" pitchFamily="49" charset="-122"/>
              </a:rPr>
              <a:t>产生的查询结果除了当场可以浏览外，还可以有多种输出方式，如输出到屏幕、浏览窗口、表、临时表等。查询的实质上是定义一个</a:t>
            </a:r>
            <a:r>
              <a:rPr lang="en-US" altLang="zh-CN" sz="2100" dirty="0">
                <a:latin typeface="Arial" pitchFamily="34" charset="0"/>
                <a:ea typeface="黑体" pitchFamily="49" charset="-122"/>
              </a:rPr>
              <a:t>SELECT-SQL</a:t>
            </a:r>
            <a:r>
              <a:rPr lang="zh-CN" altLang="en-US" sz="2100" dirty="0">
                <a:latin typeface="Arial" pitchFamily="34" charset="0"/>
                <a:ea typeface="黑体" pitchFamily="49" charset="-122"/>
              </a:rPr>
              <a:t>语句，并把它存放在一个指定的查询文件中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3140967"/>
            <a:ext cx="3129235" cy="2249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单击“文件”</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“新建”命令并选择查询类型</a:t>
            </a:r>
            <a:r>
              <a:rPr lang="zh-CN" altLang="en-US" sz="2100" dirty="0">
                <a:latin typeface="Arial" pitchFamily="34" charset="0"/>
                <a:ea typeface="黑体" pitchFamily="49" charset="-122"/>
              </a:rPr>
              <a:t>，即可进入查询设计器。使用命令</a:t>
            </a:r>
            <a:r>
              <a:rPr lang="en-US" altLang="zh-CN" sz="2100" dirty="0">
                <a:latin typeface="Arial" pitchFamily="34" charset="0"/>
                <a:ea typeface="黑体" pitchFamily="49" charset="-122"/>
              </a:rPr>
              <a:t>CREATE QUERY</a:t>
            </a:r>
            <a:r>
              <a:rPr lang="zh-CN" altLang="en-US" sz="2100" dirty="0">
                <a:latin typeface="Arial" pitchFamily="34" charset="0"/>
                <a:ea typeface="黑体" pitchFamily="49" charset="-122"/>
              </a:rPr>
              <a:t>也可进入查询设计器。查询设计器的界面，如图</a:t>
            </a:r>
            <a:r>
              <a:rPr lang="en-US" altLang="zh-CN" sz="2100" dirty="0">
                <a:latin typeface="Arial" pitchFamily="34" charset="0"/>
                <a:ea typeface="黑体" pitchFamily="49" charset="-122"/>
              </a:rPr>
              <a:t>5-15</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
        <p:nvSpPr>
          <p:cNvPr id="7" name="Rectangle 4"/>
          <p:cNvSpPr>
            <a:spLocks noChangeArrowheads="1"/>
          </p:cNvSpPr>
          <p:nvPr/>
        </p:nvSpPr>
        <p:spPr bwMode="auto">
          <a:xfrm>
            <a:off x="74613" y="5544616"/>
            <a:ext cx="6455391" cy="1196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solidFill>
                  <a:srgbClr val="FFFF00"/>
                </a:solidFill>
                <a:latin typeface="Arial" pitchFamily="34" charset="0"/>
                <a:ea typeface="黑体" pitchFamily="49" charset="-122"/>
              </a:rPr>
              <a:t>　　在</a:t>
            </a:r>
            <a:r>
              <a:rPr lang="zh-CN" altLang="en-US" dirty="0">
                <a:solidFill>
                  <a:srgbClr val="FFFF00"/>
                </a:solidFill>
                <a:latin typeface="Arial" pitchFamily="34" charset="0"/>
                <a:ea typeface="黑体" pitchFamily="49" charset="-122"/>
              </a:rPr>
              <a:t>“查询设计器”的上部显示的是在查询中用到的数据表，如果数据表间存在关联关系，将显示关联的直线。在设计器的下部，有几个选项卡，可以分别对查询的字段、连接、筛选、排序依据、分组依据、杂项进行设置</a:t>
            </a:r>
            <a:r>
              <a:rPr lang="zh-CN" altLang="en-US" dirty="0" smtClean="0">
                <a:solidFill>
                  <a:srgbClr val="FFFF00"/>
                </a:solidFill>
                <a:latin typeface="Arial" pitchFamily="34" charset="0"/>
                <a:ea typeface="黑体" pitchFamily="49" charset="-122"/>
              </a:rPr>
              <a:t>。</a:t>
            </a:r>
            <a:endParaRPr lang="zh-CN" altLang="en-US" dirty="0">
              <a:solidFill>
                <a:srgbClr val="FFFF00"/>
              </a:solidFill>
              <a:latin typeface="Arial" pitchFamily="34" charset="0"/>
              <a:ea typeface="黑体" pitchFamily="49" charset="-122"/>
            </a:endParaRPr>
          </a:p>
        </p:txBody>
      </p:sp>
      <p:sp>
        <p:nvSpPr>
          <p:cNvPr id="8" name="矩形 7"/>
          <p:cNvSpPr/>
          <p:nvPr/>
        </p:nvSpPr>
        <p:spPr>
          <a:xfrm>
            <a:off x="3563888" y="5229200"/>
            <a:ext cx="2966116"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5-15  “</a:t>
            </a:r>
            <a:r>
              <a:rPr lang="zh-CN" altLang="en-US" dirty="0">
                <a:solidFill>
                  <a:srgbClr val="FFFFFF"/>
                </a:solidFill>
                <a:latin typeface="Arial" pitchFamily="34" charset="0"/>
                <a:ea typeface="黑体" pitchFamily="49" charset="-122"/>
              </a:rPr>
              <a:t>查询设计器”窗口 </a:t>
            </a:r>
            <a:endParaRPr lang="zh-CN" altLang="en-US" dirty="0"/>
          </a:p>
        </p:txBody>
      </p:sp>
      <p:sp>
        <p:nvSpPr>
          <p:cNvPr id="9" name="矩形 8"/>
          <p:cNvSpPr/>
          <p:nvPr/>
        </p:nvSpPr>
        <p:spPr>
          <a:xfrm>
            <a:off x="7380312" y="3068960"/>
            <a:ext cx="1739280" cy="923330"/>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5-16  “</a:t>
            </a:r>
            <a:r>
              <a:rPr lang="zh-CN" altLang="en-US" dirty="0">
                <a:solidFill>
                  <a:srgbClr val="FFFFFF"/>
                </a:solidFill>
                <a:latin typeface="Arial" pitchFamily="34" charset="0"/>
                <a:ea typeface="黑体" pitchFamily="49" charset="-122"/>
              </a:rPr>
              <a:t>添加表或视图”对话框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564904"/>
            <a:ext cx="4003104" cy="26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0004" y="4148377"/>
            <a:ext cx="2613996" cy="24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876087"/>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⑴表和视图选取</a:t>
            </a:r>
          </a:p>
          <a:p>
            <a:r>
              <a:rPr lang="zh-CN" altLang="en-US" sz="2100" dirty="0" smtClean="0">
                <a:latin typeface="Arial" pitchFamily="34" charset="0"/>
                <a:ea typeface="黑体" pitchFamily="49" charset="-122"/>
              </a:rPr>
              <a:t>　　进入查询设计器后，首先选择查询中要使用的数据库及数据库表或视图（有关视图，我们将在第</a:t>
            </a:r>
            <a:r>
              <a:rPr lang="en-US" altLang="zh-CN" sz="2100" dirty="0" smtClean="0">
                <a:latin typeface="Arial" pitchFamily="34" charset="0"/>
                <a:ea typeface="黑体" pitchFamily="49" charset="-122"/>
              </a:rPr>
              <a:t>5.8</a:t>
            </a:r>
            <a:r>
              <a:rPr lang="zh-CN" altLang="en-US" sz="2100" dirty="0" smtClean="0">
                <a:latin typeface="Arial" pitchFamily="34" charset="0"/>
                <a:ea typeface="黑体" pitchFamily="49" charset="-122"/>
              </a:rPr>
              <a:t>节进行介绍）。</a:t>
            </a:r>
          </a:p>
          <a:p>
            <a:r>
              <a:rPr lang="zh-CN" altLang="en-US" sz="2100" dirty="0" smtClean="0">
                <a:latin typeface="Arial" pitchFamily="34" charset="0"/>
                <a:ea typeface="黑体" pitchFamily="49" charset="-122"/>
              </a:rPr>
              <a:t>　　⑵字段选取</a:t>
            </a:r>
          </a:p>
          <a:p>
            <a:r>
              <a:rPr lang="zh-CN" altLang="en-US" sz="2100" dirty="0" smtClean="0">
                <a:latin typeface="Arial" pitchFamily="34" charset="0"/>
                <a:ea typeface="黑体" pitchFamily="49" charset="-122"/>
              </a:rPr>
              <a:t>　　通过“查询设计器”提供的“字段”选项卡可以指定查询的字段及函数和表达式。</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联接条件</a:t>
            </a:r>
          </a:p>
          <a:p>
            <a:r>
              <a:rPr lang="zh-CN" altLang="en-US" sz="2100" dirty="0" smtClean="0">
                <a:latin typeface="Arial" pitchFamily="34" charset="0"/>
                <a:ea typeface="黑体" pitchFamily="49" charset="-122"/>
              </a:rPr>
              <a:t>　　连接</a:t>
            </a:r>
            <a:r>
              <a:rPr lang="zh-CN" altLang="en-US" sz="2100" dirty="0">
                <a:latin typeface="Arial" pitchFamily="34" charset="0"/>
                <a:ea typeface="黑体" pitchFamily="49" charset="-122"/>
              </a:rPr>
              <a:t>选项卡用来指定连接表达式，如果表之间已设置了连接后，则不需要进行此项的设置。如果表之间没有建立连接，将会出现“连接条件”对话框（或双击已存在的连接线），如图</a:t>
            </a:r>
            <a:r>
              <a:rPr lang="en-US" altLang="zh-CN" sz="2100" dirty="0">
                <a:latin typeface="Arial" pitchFamily="34" charset="0"/>
                <a:ea typeface="黑体" pitchFamily="49" charset="-122"/>
              </a:rPr>
              <a:t>5-18</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“连接条件”对话框中，可以指定连接条件的左边字段和右边字段，也可以指定连接的类型（见连接选项卡中的类型说明）</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785860" y="6287386"/>
            <a:ext cx="268483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5-18  </a:t>
            </a:r>
            <a:r>
              <a:rPr lang="zh-CN" altLang="en-US" dirty="0">
                <a:solidFill>
                  <a:srgbClr val="FFFFFF"/>
                </a:solidFill>
                <a:latin typeface="Arial" pitchFamily="34" charset="0"/>
                <a:ea typeface="黑体" pitchFamily="49" charset="-122"/>
              </a:rPr>
              <a:t>连接条件对话框</a:t>
            </a:r>
          </a:p>
        </p:txBody>
      </p:sp>
      <p:sp>
        <p:nvSpPr>
          <p:cNvPr id="5" name="矩形 4"/>
          <p:cNvSpPr/>
          <p:nvPr/>
        </p:nvSpPr>
        <p:spPr>
          <a:xfrm>
            <a:off x="5098207" y="6275080"/>
            <a:ext cx="268483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5-19  “</a:t>
            </a:r>
            <a:r>
              <a:rPr lang="zh-CN" altLang="en-US" dirty="0">
                <a:solidFill>
                  <a:srgbClr val="FFFFFF"/>
                </a:solidFill>
                <a:latin typeface="Arial" pitchFamily="34" charset="0"/>
                <a:ea typeface="黑体" pitchFamily="49" charset="-122"/>
              </a:rPr>
              <a:t>联接”选项卡</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30568"/>
            <a:ext cx="3465483" cy="21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t="47224"/>
          <a:stretch>
            <a:fillRect/>
          </a:stretch>
        </p:blipFill>
        <p:spPr bwMode="auto">
          <a:xfrm>
            <a:off x="4067944" y="4498568"/>
            <a:ext cx="4745360"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9638092"/>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4624"/>
            <a:ext cx="8997950"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如</a:t>
            </a:r>
            <a:r>
              <a:rPr lang="zh-CN" altLang="en-US" sz="2000" dirty="0">
                <a:latin typeface="Arial" pitchFamily="34" charset="0"/>
                <a:ea typeface="黑体" pitchFamily="49" charset="-122"/>
              </a:rPr>
              <a:t>图</a:t>
            </a:r>
            <a:r>
              <a:rPr lang="en-US" altLang="zh-CN" sz="2000" dirty="0">
                <a:latin typeface="Arial" pitchFamily="34" charset="0"/>
                <a:ea typeface="黑体" pitchFamily="49" charset="-122"/>
              </a:rPr>
              <a:t>5-19</a:t>
            </a:r>
            <a:r>
              <a:rPr lang="zh-CN" altLang="en-US" sz="2000" dirty="0">
                <a:latin typeface="Arial" pitchFamily="34" charset="0"/>
                <a:ea typeface="黑体" pitchFamily="49" charset="-122"/>
              </a:rPr>
              <a:t>所示，在连接选项卡中提供以下选项</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①</a:t>
            </a:r>
            <a:r>
              <a:rPr lang="zh-CN" altLang="en-US" sz="2000" dirty="0">
                <a:latin typeface="Arial" pitchFamily="34" charset="0"/>
                <a:ea typeface="黑体" pitchFamily="49" charset="-122"/>
              </a:rPr>
              <a:t>条件按钮 ：如果有多个表连接在一起，则会显示此按钮。单击此按钮可以编辑已选条件和查询规则。</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类型：指定连接的类型。默认连接类型是“内部连接”。</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Inner </a:t>
            </a:r>
            <a:r>
              <a:rPr lang="en-US" altLang="zh-CN" sz="2000" dirty="0">
                <a:solidFill>
                  <a:srgbClr val="FFFF00"/>
                </a:solidFill>
                <a:latin typeface="Arial" pitchFamily="34" charset="0"/>
                <a:ea typeface="黑体" pitchFamily="49" charset="-122"/>
              </a:rPr>
              <a:t>Join</a:t>
            </a:r>
            <a:r>
              <a:rPr lang="zh-CN" altLang="en-US" sz="2000" dirty="0">
                <a:solidFill>
                  <a:srgbClr val="FFFF00"/>
                </a:solidFill>
                <a:latin typeface="Arial" pitchFamily="34" charset="0"/>
                <a:ea typeface="黑体" pitchFamily="49" charset="-122"/>
              </a:rPr>
              <a:t>（内部连接）</a:t>
            </a:r>
            <a:r>
              <a:rPr lang="zh-CN" altLang="en-US" sz="2000" dirty="0">
                <a:latin typeface="Arial" pitchFamily="34" charset="0"/>
                <a:ea typeface="黑体" pitchFamily="49" charset="-122"/>
              </a:rPr>
              <a:t>：只返回完全满足条件的记录</a:t>
            </a:r>
            <a:r>
              <a:rPr lang="zh-CN" altLang="en-US" sz="2000" dirty="0" smtClean="0">
                <a:latin typeface="Arial" pitchFamily="34" charset="0"/>
                <a:ea typeface="黑体" pitchFamily="49" charset="-122"/>
              </a:rPr>
              <a:t>，最常用。</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Right Outer Join</a:t>
            </a:r>
            <a:r>
              <a:rPr lang="zh-CN" altLang="en-US" sz="2000" dirty="0">
                <a:solidFill>
                  <a:srgbClr val="FFFF00"/>
                </a:solidFill>
                <a:latin typeface="Arial" pitchFamily="34" charset="0"/>
                <a:ea typeface="黑体" pitchFamily="49" charset="-122"/>
              </a:rPr>
              <a:t>（右连接）</a:t>
            </a:r>
            <a:r>
              <a:rPr lang="zh-CN" altLang="en-US" sz="2000" dirty="0">
                <a:latin typeface="Arial" pitchFamily="34" charset="0"/>
                <a:ea typeface="黑体" pitchFamily="49" charset="-122"/>
              </a:rPr>
              <a:t>：返回右侧表中的所有记录以及左侧表中匹配的记录。</a:t>
            </a:r>
          </a:p>
          <a:p>
            <a:r>
              <a:rPr lang="zh-CN" altLang="en-US" sz="2000" dirty="0" smtClean="0">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Left Outer Join</a:t>
            </a:r>
            <a:r>
              <a:rPr lang="zh-CN" altLang="en-US" sz="2000" dirty="0">
                <a:solidFill>
                  <a:srgbClr val="FFFF00"/>
                </a:solidFill>
                <a:latin typeface="Arial" pitchFamily="34" charset="0"/>
                <a:ea typeface="黑体" pitchFamily="49" charset="-122"/>
              </a:rPr>
              <a:t>（左连接）</a:t>
            </a:r>
            <a:r>
              <a:rPr lang="zh-CN" altLang="en-US" sz="2000" dirty="0">
                <a:latin typeface="Arial" pitchFamily="34" charset="0"/>
                <a:ea typeface="黑体" pitchFamily="49" charset="-122"/>
              </a:rPr>
              <a:t>：返回左侧表中的所有记录以及右侧表中匹配的记录。</a:t>
            </a:r>
          </a:p>
          <a:p>
            <a:r>
              <a:rPr lang="zh-CN" altLang="en-US" sz="2000" dirty="0" smtClean="0">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Full Join</a:t>
            </a:r>
            <a:r>
              <a:rPr lang="zh-CN" altLang="en-US" sz="2000" dirty="0">
                <a:solidFill>
                  <a:srgbClr val="FFFF00"/>
                </a:solidFill>
                <a:latin typeface="Arial" pitchFamily="34" charset="0"/>
                <a:ea typeface="黑体" pitchFamily="49" charset="-122"/>
              </a:rPr>
              <a:t>（完全连接）</a:t>
            </a:r>
            <a:r>
              <a:rPr lang="zh-CN" altLang="en-US" sz="2000" dirty="0">
                <a:latin typeface="Arial" pitchFamily="34" charset="0"/>
                <a:ea typeface="黑体" pitchFamily="49" charset="-122"/>
              </a:rPr>
              <a:t>：返回两个表中所有记录。</a:t>
            </a: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字段名：指定连接条件的第一个字段，可在下拉列表中进行选择。</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否：排除与该条件相反的记录。</a:t>
            </a:r>
          </a:p>
          <a:p>
            <a:r>
              <a:rPr lang="zh-CN" altLang="en-US" sz="2000" dirty="0" smtClean="0">
                <a:latin typeface="Arial" pitchFamily="34" charset="0"/>
                <a:ea typeface="黑体" pitchFamily="49" charset="-122"/>
              </a:rPr>
              <a:t>　　⑤</a:t>
            </a:r>
            <a:r>
              <a:rPr lang="zh-CN" altLang="en-US" sz="2000" dirty="0">
                <a:latin typeface="Arial" pitchFamily="34" charset="0"/>
                <a:ea typeface="黑体" pitchFamily="49" charset="-122"/>
              </a:rPr>
              <a:t>条件：指定比较类型。在下拉列表框中可进行选择。</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Equal</a:t>
            </a:r>
            <a:r>
              <a:rPr lang="en-US" altLang="zh-CN" sz="2000" dirty="0">
                <a:latin typeface="Arial" pitchFamily="34" charset="0"/>
                <a:ea typeface="黑体" pitchFamily="49" charset="-122"/>
              </a:rPr>
              <a: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Like</a:t>
            </a:r>
            <a:r>
              <a:rPr lang="zh-CN" altLang="en-US" sz="2000" dirty="0">
                <a:latin typeface="Arial" pitchFamily="34" charset="0"/>
                <a:ea typeface="黑体" pitchFamily="49" charset="-122"/>
              </a:rPr>
              <a:t>：指定字段包含与右边的值相匹配的记录</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Exactly </a:t>
            </a:r>
            <a:r>
              <a:rPr lang="en-US" altLang="zh-CN" sz="2000" dirty="0">
                <a:latin typeface="Arial" pitchFamily="34" charset="0"/>
                <a:ea typeface="黑体" pitchFamily="49" charset="-122"/>
              </a:rPr>
              <a:t>Like(= =)</a:t>
            </a:r>
            <a:r>
              <a:rPr lang="zh-CN" altLang="en-US" sz="2000" dirty="0">
                <a:latin typeface="Arial" pitchFamily="34" charset="0"/>
                <a:ea typeface="黑体" pitchFamily="49" charset="-122"/>
              </a:rPr>
              <a:t>：指定字段必须与右边的值逐字符完全匹配</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Great </a:t>
            </a:r>
            <a:r>
              <a:rPr lang="en-US" altLang="zh-CN" sz="2000" dirty="0">
                <a:latin typeface="Arial" pitchFamily="34" charset="0"/>
                <a:ea typeface="黑体" pitchFamily="49" charset="-122"/>
              </a:rPr>
              <a:t>Than(&gt;)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Great </a:t>
            </a:r>
            <a:r>
              <a:rPr lang="en-US" altLang="zh-CN" sz="2000" dirty="0">
                <a:latin typeface="Arial" pitchFamily="34" charset="0"/>
                <a:ea typeface="黑体" pitchFamily="49" charset="-122"/>
              </a:rPr>
              <a:t>Than or Equal To(&gt;=)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Less </a:t>
            </a:r>
            <a:r>
              <a:rPr lang="en-US" altLang="zh-CN" sz="2000" dirty="0">
                <a:latin typeface="Arial" pitchFamily="34" charset="0"/>
                <a:ea typeface="黑体" pitchFamily="49" charset="-122"/>
              </a:rPr>
              <a:t>Than(&lt;)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Less </a:t>
            </a:r>
            <a:r>
              <a:rPr lang="en-US" altLang="zh-CN" sz="2000" dirty="0">
                <a:latin typeface="Arial" pitchFamily="34" charset="0"/>
                <a:ea typeface="黑体" pitchFamily="49" charset="-122"/>
              </a:rPr>
              <a:t>Than or Equal To(&lt;=)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Is </a:t>
            </a:r>
            <a:r>
              <a:rPr lang="en-US" altLang="zh-CN" sz="2000" dirty="0">
                <a:latin typeface="Arial" pitchFamily="34" charset="0"/>
                <a:ea typeface="黑体" pitchFamily="49" charset="-122"/>
              </a:rPr>
              <a:t>NULL</a:t>
            </a:r>
            <a:r>
              <a:rPr lang="zh-CN" altLang="en-US" sz="2000" dirty="0">
                <a:latin typeface="Arial" pitchFamily="34" charset="0"/>
                <a:ea typeface="黑体" pitchFamily="49" charset="-122"/>
              </a:rPr>
              <a:t>：指定字段包含</a:t>
            </a:r>
            <a:r>
              <a:rPr lang="en-US" altLang="zh-CN" sz="2000" dirty="0">
                <a:latin typeface="Arial" pitchFamily="34" charset="0"/>
                <a:ea typeface="黑体" pitchFamily="49" charset="-122"/>
              </a:rPr>
              <a:t>NULL</a:t>
            </a:r>
            <a:r>
              <a:rPr lang="zh-CN" altLang="en-US" sz="2000" dirty="0">
                <a:latin typeface="Arial" pitchFamily="34" charset="0"/>
                <a:ea typeface="黑体" pitchFamily="49" charset="-122"/>
              </a:rPr>
              <a:t>值</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Between</a:t>
            </a:r>
            <a:r>
              <a:rPr lang="zh-CN" altLang="en-US" sz="2000" dirty="0">
                <a:latin typeface="Arial" pitchFamily="34" charset="0"/>
                <a:ea typeface="黑体" pitchFamily="49" charset="-122"/>
              </a:rPr>
              <a:t>：指定字段大于等于右边的低值并小于等于右边的高值</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In</a:t>
            </a:r>
            <a:r>
              <a:rPr lang="zh-CN" altLang="en-US" sz="2000" dirty="0">
                <a:latin typeface="Arial" pitchFamily="34" charset="0"/>
                <a:ea typeface="黑体" pitchFamily="49" charset="-122"/>
              </a:rPr>
              <a:t>：指定字段必须与右边用逗号相隔的几个值中的一个相匹配。</a:t>
            </a:r>
          </a:p>
          <a:p>
            <a:r>
              <a:rPr lang="zh-CN" altLang="en-US" sz="2000" dirty="0" smtClean="0">
                <a:latin typeface="Arial" pitchFamily="34" charset="0"/>
                <a:ea typeface="黑体" pitchFamily="49" charset="-122"/>
              </a:rPr>
              <a:t>　　⑥</a:t>
            </a:r>
            <a:r>
              <a:rPr lang="zh-CN" altLang="en-US" sz="2000" dirty="0">
                <a:latin typeface="Arial" pitchFamily="34" charset="0"/>
                <a:ea typeface="黑体" pitchFamily="49" charset="-122"/>
              </a:rPr>
              <a:t>值：指定连接条件中的其他表和字段。</a:t>
            </a:r>
          </a:p>
          <a:p>
            <a:r>
              <a:rPr lang="zh-CN" altLang="en-US" sz="2000" dirty="0" smtClean="0">
                <a:latin typeface="Arial" pitchFamily="34" charset="0"/>
                <a:ea typeface="黑体" pitchFamily="49" charset="-122"/>
              </a:rPr>
              <a:t>　　⑦</a:t>
            </a:r>
            <a:r>
              <a:rPr lang="zh-CN" altLang="en-US" sz="2000" dirty="0">
                <a:latin typeface="Arial" pitchFamily="34" charset="0"/>
                <a:ea typeface="黑体" pitchFamily="49" charset="-122"/>
              </a:rPr>
              <a:t>逻辑：在连接条件中添加</a:t>
            </a:r>
            <a:r>
              <a:rPr lang="en-US" altLang="zh-CN" sz="2000" dirty="0">
                <a:latin typeface="Arial" pitchFamily="34" charset="0"/>
                <a:ea typeface="黑体" pitchFamily="49" charset="-122"/>
              </a:rPr>
              <a:t>AND</a:t>
            </a:r>
            <a:r>
              <a:rPr lang="zh-CN" altLang="en-US" sz="2000" dirty="0">
                <a:latin typeface="Arial" pitchFamily="34" charset="0"/>
                <a:ea typeface="黑体" pitchFamily="49" charset="-122"/>
              </a:rPr>
              <a:t>或</a:t>
            </a:r>
            <a:r>
              <a:rPr lang="en-US" altLang="zh-CN" sz="2000" dirty="0">
                <a:latin typeface="Arial" pitchFamily="34" charset="0"/>
                <a:ea typeface="黑体" pitchFamily="49" charset="-122"/>
              </a:rPr>
              <a:t>OR</a:t>
            </a:r>
            <a:r>
              <a:rPr lang="zh-CN" altLang="en-US" sz="2000" dirty="0">
                <a:latin typeface="Arial" pitchFamily="34" charset="0"/>
                <a:ea typeface="黑体" pitchFamily="49" charset="-122"/>
              </a:rPr>
              <a:t>条件，默认为“无”即</a:t>
            </a:r>
            <a:r>
              <a:rPr lang="en-US" altLang="zh-CN" sz="2000" dirty="0">
                <a:latin typeface="Arial" pitchFamily="34" charset="0"/>
                <a:ea typeface="黑体" pitchFamily="49" charset="-122"/>
              </a:rPr>
              <a:t>AND</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⑧</a:t>
            </a:r>
            <a:r>
              <a:rPr lang="zh-CN" altLang="en-US" sz="2000" dirty="0">
                <a:latin typeface="Arial" pitchFamily="34" charset="0"/>
                <a:ea typeface="黑体" pitchFamily="49" charset="-122"/>
              </a:rPr>
              <a:t>插入按钮：在选定连接条件之上添加一个空连接条件。</a:t>
            </a:r>
          </a:p>
          <a:p>
            <a:r>
              <a:rPr lang="zh-CN" altLang="en-US" sz="2000" dirty="0" smtClean="0">
                <a:latin typeface="Arial" pitchFamily="34" charset="0"/>
                <a:ea typeface="黑体" pitchFamily="49" charset="-122"/>
              </a:rPr>
              <a:t>　　⑨</a:t>
            </a:r>
            <a:r>
              <a:rPr lang="zh-CN" altLang="en-US" sz="2000" dirty="0">
                <a:latin typeface="Arial" pitchFamily="34" charset="0"/>
                <a:ea typeface="黑体" pitchFamily="49" charset="-122"/>
              </a:rPr>
              <a:t>移去按钮：将所选定的连接条件删除</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1926920509"/>
      </p:ext>
    </p:ext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888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筛选记录</a:t>
            </a: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5-20</a:t>
            </a:r>
            <a:r>
              <a:rPr lang="zh-CN" altLang="en-US" sz="2100" dirty="0">
                <a:latin typeface="Arial" pitchFamily="34" charset="0"/>
                <a:ea typeface="黑体" pitchFamily="49" charset="-122"/>
              </a:rPr>
              <a:t>所示，在“筛选”选项卡中，可以指定选择记录的条件</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排序</a:t>
            </a: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为输出的记录进行排序</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分组</a:t>
            </a: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5-22</a:t>
            </a:r>
            <a:r>
              <a:rPr lang="zh-CN" altLang="en-US" sz="2100" dirty="0">
                <a:latin typeface="Arial" pitchFamily="34" charset="0"/>
                <a:ea typeface="黑体" pitchFamily="49" charset="-122"/>
              </a:rPr>
              <a:t>所示，在“分组依据”选项卡可以控制记录的分组</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记录输出限制</a:t>
            </a: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5-23</a:t>
            </a:r>
            <a:r>
              <a:rPr lang="zh-CN" altLang="en-US" sz="2100" dirty="0">
                <a:latin typeface="Arial" pitchFamily="34" charset="0"/>
                <a:ea typeface="黑体" pitchFamily="49" charset="-122"/>
              </a:rPr>
              <a:t>所示，在“杂项”选项卡指定是否要对重复的记录进行检索，同时是否对记录的数量做限制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t="47147"/>
          <a:stretch>
            <a:fillRect/>
          </a:stretch>
        </p:blipFill>
        <p:spPr bwMode="auto">
          <a:xfrm>
            <a:off x="343862" y="3210558"/>
            <a:ext cx="4092000"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t="47301"/>
          <a:stretch>
            <a:fillRect/>
          </a:stretch>
        </p:blipFill>
        <p:spPr bwMode="auto">
          <a:xfrm>
            <a:off x="4644455" y="3180953"/>
            <a:ext cx="4161388"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t="47147"/>
          <a:stretch>
            <a:fillRect/>
          </a:stretch>
        </p:blipFill>
        <p:spPr bwMode="auto">
          <a:xfrm>
            <a:off x="409862" y="5038501"/>
            <a:ext cx="3960000" cy="138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t="47052"/>
          <a:stretch>
            <a:fillRect/>
          </a:stretch>
        </p:blipFill>
        <p:spPr bwMode="auto">
          <a:xfrm>
            <a:off x="4679440" y="5038501"/>
            <a:ext cx="4126403"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16613" y="4662412"/>
            <a:ext cx="260799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5-20  “</a:t>
            </a:r>
            <a:r>
              <a:rPr lang="zh-CN" altLang="en-US" dirty="0">
                <a:solidFill>
                  <a:srgbClr val="FFFFFF"/>
                </a:solidFill>
                <a:latin typeface="Arial" pitchFamily="34" charset="0"/>
                <a:ea typeface="黑体" pitchFamily="49" charset="-122"/>
              </a:rPr>
              <a:t>筛选”选项卡</a:t>
            </a:r>
          </a:p>
        </p:txBody>
      </p:sp>
      <p:sp>
        <p:nvSpPr>
          <p:cNvPr id="5" name="矩形 4"/>
          <p:cNvSpPr/>
          <p:nvPr/>
        </p:nvSpPr>
        <p:spPr>
          <a:xfrm>
            <a:off x="5117206" y="4576181"/>
            <a:ext cx="304952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5-21  “</a:t>
            </a:r>
            <a:r>
              <a:rPr lang="zh-CN" altLang="en-US" dirty="0">
                <a:solidFill>
                  <a:srgbClr val="FFFFFF"/>
                </a:solidFill>
                <a:latin typeface="Arial" pitchFamily="34" charset="0"/>
                <a:ea typeface="黑体" pitchFamily="49" charset="-122"/>
              </a:rPr>
              <a:t>排序依据”选项卡</a:t>
            </a:r>
          </a:p>
        </p:txBody>
      </p:sp>
      <p:sp>
        <p:nvSpPr>
          <p:cNvPr id="6" name="矩形 5"/>
          <p:cNvSpPr/>
          <p:nvPr/>
        </p:nvSpPr>
        <p:spPr>
          <a:xfrm>
            <a:off x="595850" y="6444044"/>
            <a:ext cx="304952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5-22  “</a:t>
            </a:r>
            <a:r>
              <a:rPr lang="zh-CN" altLang="en-US" dirty="0">
                <a:solidFill>
                  <a:srgbClr val="FFFFFF"/>
                </a:solidFill>
                <a:latin typeface="Arial" pitchFamily="34" charset="0"/>
                <a:ea typeface="黑体" pitchFamily="49" charset="-122"/>
              </a:rPr>
              <a:t>分组依据”选项卡</a:t>
            </a:r>
          </a:p>
        </p:txBody>
      </p:sp>
      <p:sp>
        <p:nvSpPr>
          <p:cNvPr id="7" name="矩形 6"/>
          <p:cNvSpPr/>
          <p:nvPr/>
        </p:nvSpPr>
        <p:spPr>
          <a:xfrm>
            <a:off x="5200387" y="6444044"/>
            <a:ext cx="304952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5-23  “</a:t>
            </a:r>
            <a:r>
              <a:rPr lang="zh-CN" altLang="en-US" dirty="0">
                <a:solidFill>
                  <a:srgbClr val="FFFFFF"/>
                </a:solidFill>
                <a:latin typeface="Arial" pitchFamily="34" charset="0"/>
                <a:ea typeface="黑体" pitchFamily="49" charset="-122"/>
              </a:rPr>
              <a:t>分组依据”选项卡</a:t>
            </a:r>
          </a:p>
        </p:txBody>
      </p:sp>
    </p:spTree>
    <p:extLst>
      <p:ext uri="{BB962C8B-B14F-4D97-AF65-F5344CB8AC3E}">
        <p14:creationId xmlns:p14="http://schemas.microsoft.com/office/powerpoint/2010/main" val="1333265201"/>
      </p:ext>
    </p:ext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一个查询可以使用“查询向导”和“查询设计器”两种方法</a:t>
            </a:r>
            <a:r>
              <a:rPr lang="zh-CN" altLang="en-US" sz="2100" dirty="0" smtClean="0">
                <a:latin typeface="Arial" pitchFamily="34" charset="0"/>
                <a:ea typeface="黑体" pitchFamily="49" charset="-122"/>
              </a:rPr>
              <a:t>，这里</a:t>
            </a:r>
            <a:r>
              <a:rPr lang="zh-CN" altLang="en-US" sz="2100" dirty="0">
                <a:latin typeface="Arial" pitchFamily="34" charset="0"/>
                <a:ea typeface="黑体" pitchFamily="49" charset="-122"/>
              </a:rPr>
              <a:t>介绍命令法。</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创建一个新查询，其命令如下：</a:t>
            </a:r>
          </a:p>
          <a:p>
            <a:r>
              <a:rPr lang="en-US" altLang="zh-CN" sz="2100" dirty="0" smtClean="0">
                <a:solidFill>
                  <a:srgbClr val="FFFF00"/>
                </a:solidFill>
                <a:latin typeface="Arial" pitchFamily="34" charset="0"/>
                <a:ea typeface="黑体" pitchFamily="49" charset="-122"/>
              </a:rPr>
              <a:t>       CREATE </a:t>
            </a:r>
            <a:r>
              <a:rPr lang="en-US" altLang="zh-CN" sz="2100" dirty="0">
                <a:solidFill>
                  <a:srgbClr val="FFFF00"/>
                </a:solidFill>
                <a:latin typeface="Arial" pitchFamily="34" charset="0"/>
                <a:ea typeface="黑体" pitchFamily="49" charset="-122"/>
              </a:rPr>
              <a:t>QUERY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 ?]</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命令的功能是：打开查询设计器。</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：指定查询的文件名。如果没有为文件指定一个扩展名，</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自动指定</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为扩展名。</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：显示“创建”对话框，提示用户为要创建的查询命名。</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要修改一个查询，其命令如下：</a:t>
            </a:r>
          </a:p>
          <a:p>
            <a:r>
              <a:rPr lang="en-US" altLang="zh-CN" sz="2100" dirty="0" smtClean="0">
                <a:latin typeface="Arial" pitchFamily="34" charset="0"/>
                <a:ea typeface="黑体" pitchFamily="49" charset="-122"/>
              </a:rPr>
              <a:t>       MODIFY </a:t>
            </a:r>
            <a:r>
              <a:rPr lang="en-US" altLang="zh-CN" sz="2100" dirty="0">
                <a:latin typeface="Arial" pitchFamily="34" charset="0"/>
                <a:ea typeface="黑体" pitchFamily="49" charset="-122"/>
              </a:rPr>
              <a:t>QUERY [</a:t>
            </a:r>
            <a:r>
              <a:rPr lang="en-US" altLang="zh-CN" sz="2100" dirty="0" err="1">
                <a:latin typeface="Arial" pitchFamily="34" charset="0"/>
                <a:ea typeface="黑体" pitchFamily="49" charset="-122"/>
              </a:rPr>
              <a:t>FileName</a:t>
            </a:r>
            <a:r>
              <a:rPr lang="en-US" altLang="zh-CN" sz="2100" dirty="0">
                <a:latin typeface="Arial" pitchFamily="34" charset="0"/>
                <a:ea typeface="黑体" pitchFamily="49" charset="-122"/>
              </a:rPr>
              <a:t> | ?]</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命令的功能是：打开查询设计器，从中可以修改或创建一个查询。</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：指定查询的文件名。如果未指定扩展名，</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自动指定扩展名为</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显示“打开”对话框，从中可以选择一个已存在的查询，或者输入要创建的新查询的名称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20753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．创建查询</a:t>
            </a:r>
          </a:p>
        </p:txBody>
      </p:sp>
    </p:spTree>
    <p:extLst>
      <p:ext uri="{BB962C8B-B14F-4D97-AF65-F5344CB8AC3E}">
        <p14:creationId xmlns:p14="http://schemas.microsoft.com/office/powerpoint/2010/main" val="1948393614"/>
      </p:ext>
    </p:extLst>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查询设计完成后，在“查询设计器”中点击右键，选择“输出设置”（或单击“查询设计器”工具栏中的“查询去向 ”按钮），可进行“查询去向”的选择，如图</a:t>
            </a:r>
            <a:r>
              <a:rPr lang="en-US" altLang="zh-CN" sz="2100" dirty="0">
                <a:latin typeface="Arial" pitchFamily="34" charset="0"/>
                <a:ea typeface="黑体" pitchFamily="49" charset="-122"/>
              </a:rPr>
              <a:t>5-24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．指定查询去向</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59" y="1700808"/>
            <a:ext cx="4285984" cy="19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077072"/>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该对话框中，共包括了</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个按钮，表示查询结果不同的输出类型。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“浏览 ”按钮：在浏览窗口中显示查询结果（默认输出方式）。</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“临时表 ”按钮：将查询的结果保存于临时表中。</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“表 ”按钮：将查询的结果作为表文件保存。</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“图形 ”按钮：将查询的结果作为图形输出。</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“屏幕 ”按钮：将查询的结果在当前的窗口中显示。</a:t>
            </a:r>
          </a:p>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“报表 ”按钮：将查询的结果发送到报表文件。</a:t>
            </a: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“标签 ”按钮：将查询的结果发送到标签文件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3097424" y="3688950"/>
            <a:ext cx="295232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5-24  “</a:t>
            </a:r>
            <a:r>
              <a:rPr lang="zh-CN" altLang="en-US" dirty="0">
                <a:solidFill>
                  <a:srgbClr val="FFFFFF"/>
                </a:solidFill>
                <a:latin typeface="Arial" pitchFamily="34" charset="0"/>
                <a:ea typeface="黑体" pitchFamily="49" charset="-122"/>
              </a:rPr>
              <a:t>查询去向”对话框</a:t>
            </a:r>
          </a:p>
        </p:txBody>
      </p:sp>
    </p:spTree>
    <p:extLst>
      <p:ext uri="{BB962C8B-B14F-4D97-AF65-F5344CB8AC3E}">
        <p14:creationId xmlns:p14="http://schemas.microsoft.com/office/powerpoint/2010/main" val="137695038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5.1  </a:t>
            </a:r>
            <a:r>
              <a:rPr lang="zh-CN" altLang="en-US" sz="2400" dirty="0">
                <a:ea typeface="黑体" pitchFamily="49" charset="-122"/>
              </a:rPr>
              <a:t>排序</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5.2  </a:t>
            </a:r>
            <a:r>
              <a:rPr lang="zh-CN" altLang="en-US" sz="2400" dirty="0">
                <a:ea typeface="黑体" pitchFamily="49" charset="-122"/>
              </a:rPr>
              <a:t>索引</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5.3  </a:t>
            </a:r>
            <a:r>
              <a:rPr lang="zh-CN" altLang="en-US" sz="2400" dirty="0">
                <a:ea typeface="黑体" pitchFamily="49" charset="-122"/>
              </a:rPr>
              <a:t>数据检索	</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5.4  </a:t>
            </a:r>
            <a:r>
              <a:rPr lang="zh-CN" altLang="en-US" sz="2400" dirty="0">
                <a:ea typeface="黑体" pitchFamily="49" charset="-122"/>
              </a:rPr>
              <a:t>统计与汇总</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5.5  </a:t>
            </a:r>
            <a:r>
              <a:rPr lang="zh-CN" altLang="en-US" sz="2400" dirty="0">
                <a:ea typeface="黑体" pitchFamily="49" charset="-122"/>
              </a:rPr>
              <a:t>表的关联和连接</a:t>
            </a:r>
          </a:p>
        </p:txBody>
      </p:sp>
      <p:sp>
        <p:nvSpPr>
          <p:cNvPr id="362504" name="AutoShape 8"/>
          <p:cNvSpPr>
            <a:spLocks noChangeArrowheads="1"/>
          </p:cNvSpPr>
          <p:nvPr/>
        </p:nvSpPr>
        <p:spPr bwMode="auto">
          <a:xfrm>
            <a:off x="2266950" y="3551238"/>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5.6  </a:t>
            </a:r>
            <a:r>
              <a:rPr lang="zh-CN" altLang="en-US" sz="2400" dirty="0">
                <a:ea typeface="黑体" pitchFamily="49" charset="-122"/>
              </a:rPr>
              <a:t>永久关系</a:t>
            </a:r>
          </a:p>
        </p:txBody>
      </p:sp>
      <p:sp>
        <p:nvSpPr>
          <p:cNvPr id="362505" name="AutoShape 9"/>
          <p:cNvSpPr>
            <a:spLocks noChangeArrowheads="1"/>
          </p:cNvSpPr>
          <p:nvPr/>
        </p:nvSpPr>
        <p:spPr bwMode="auto">
          <a:xfrm>
            <a:off x="2266950" y="4179888"/>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5.7  </a:t>
            </a:r>
            <a:r>
              <a:rPr lang="zh-CN" altLang="en-US" sz="2400" dirty="0">
                <a:ea typeface="黑体" pitchFamily="49" charset="-122"/>
              </a:rPr>
              <a:t>设置参照完整性</a:t>
            </a:r>
          </a:p>
        </p:txBody>
      </p:sp>
      <p:sp>
        <p:nvSpPr>
          <p:cNvPr id="362506" name="AutoShape 10"/>
          <p:cNvSpPr>
            <a:spLocks noChangeArrowheads="1"/>
          </p:cNvSpPr>
          <p:nvPr/>
        </p:nvSpPr>
        <p:spPr bwMode="auto">
          <a:xfrm>
            <a:off x="2266950" y="4810125"/>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5.8  </a:t>
            </a:r>
            <a:r>
              <a:rPr lang="zh-CN" altLang="en-US" sz="2400" dirty="0">
                <a:ea typeface="黑体" pitchFamily="49" charset="-122"/>
              </a:rPr>
              <a:t>视图</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1121"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．查看</a:t>
            </a:r>
            <a:r>
              <a:rPr lang="en-US" altLang="zh-CN" sz="2200" dirty="0">
                <a:ea typeface="黑体" pitchFamily="49" charset="-122"/>
              </a:rPr>
              <a:t>SQL</a:t>
            </a:r>
          </a:p>
        </p:txBody>
      </p:sp>
      <p:sp>
        <p:nvSpPr>
          <p:cNvPr id="3" name="Rectangle 4"/>
          <p:cNvSpPr>
            <a:spLocks noChangeArrowheads="1"/>
          </p:cNvSpPr>
          <p:nvPr/>
        </p:nvSpPr>
        <p:spPr bwMode="auto">
          <a:xfrm>
            <a:off x="71121" y="548680"/>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“查询设计器”中点击右键，选择“查看</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（或单击“查询设计器”工具栏中的“显示</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窗口 ”按钮），可以显示由查询操作所产生的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命令，显示出来的命令只能阅读，不能修改，如图</a:t>
            </a:r>
            <a:r>
              <a:rPr lang="en-US" altLang="zh-CN" sz="2100" dirty="0">
                <a:latin typeface="Arial" pitchFamily="34" charset="0"/>
                <a:ea typeface="黑体" pitchFamily="49" charset="-122"/>
              </a:rPr>
              <a:t>5-25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利用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窗口，对于读者学习第</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章将起到很大的帮助</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1023120" y="3719393"/>
            <a:ext cx="309438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5-25  “</a:t>
            </a:r>
            <a:r>
              <a:rPr lang="zh-CN" altLang="en-US" dirty="0">
                <a:solidFill>
                  <a:srgbClr val="FFFFFF"/>
                </a:solidFill>
                <a:latin typeface="Arial" pitchFamily="34" charset="0"/>
                <a:ea typeface="黑体" pitchFamily="49" charset="-122"/>
              </a:rPr>
              <a:t>查询去向”对话框 </a:t>
            </a:r>
            <a:endParaRPr lang="zh-CN" altLang="en-US" dirty="0"/>
          </a:p>
        </p:txBody>
      </p:sp>
      <p:sp>
        <p:nvSpPr>
          <p:cNvPr id="5" name="矩形 4"/>
          <p:cNvSpPr/>
          <p:nvPr/>
        </p:nvSpPr>
        <p:spPr>
          <a:xfrm>
            <a:off x="5769106" y="3719393"/>
            <a:ext cx="194248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5-26  </a:t>
            </a:r>
            <a:r>
              <a:rPr lang="zh-CN" altLang="en-US" dirty="0">
                <a:solidFill>
                  <a:srgbClr val="FFFFFF"/>
                </a:solidFill>
                <a:latin typeface="Arial" pitchFamily="34" charset="0"/>
                <a:ea typeface="黑体" pitchFamily="49" charset="-122"/>
              </a:rPr>
              <a:t>查询结果</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532" y="2060848"/>
            <a:ext cx="3539562"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114" y="2043201"/>
            <a:ext cx="3341302"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4653136"/>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建立完成后，可以马上运行，也可以保存起来以后运行。在“查询设计器”中点击右键，选择快捷菜单中“运行查询”命令（或单击</a:t>
            </a:r>
            <a:r>
              <a:rPr lang="en-US" altLang="zh-CN" sz="2100" dirty="0">
                <a:latin typeface="Arial" pitchFamily="34" charset="0"/>
                <a:ea typeface="黑体" pitchFamily="49" charset="-122"/>
              </a:rPr>
              <a:t>Visual </a:t>
            </a:r>
            <a:r>
              <a:rPr lang="en-US" altLang="zh-CN" sz="2100" dirty="0" smtClean="0">
                <a:latin typeface="Arial" pitchFamily="34" charset="0"/>
                <a:ea typeface="黑体" pitchFamily="49" charset="-122"/>
              </a:rPr>
              <a:t>FoxPro</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常用”工具栏中的“运行 ”按钮，也可执行“查询”菜单中的“运行查询”命令）可得到查询的结果。运行查询的默认输出方式为“游览”，如图</a:t>
            </a:r>
            <a:r>
              <a:rPr lang="en-US" altLang="zh-CN" sz="2100" dirty="0">
                <a:latin typeface="Arial" pitchFamily="34" charset="0"/>
                <a:ea typeface="黑体" pitchFamily="49" charset="-122"/>
              </a:rPr>
              <a:t>5-26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4613" y="423274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．运行、保存和修改查询</a:t>
            </a:r>
          </a:p>
        </p:txBody>
      </p:sp>
    </p:spTree>
    <p:extLst>
      <p:ext uri="{BB962C8B-B14F-4D97-AF65-F5344CB8AC3E}">
        <p14:creationId xmlns:p14="http://schemas.microsoft.com/office/powerpoint/2010/main" val="4021409274"/>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92746"/>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运行一个存在的查询文件，用户也可在命令窗口输入以下命令：</a:t>
            </a:r>
          </a:p>
          <a:p>
            <a:r>
              <a:rPr lang="en-US" altLang="zh-CN" sz="2100" dirty="0" smtClean="0">
                <a:latin typeface="Arial" pitchFamily="34" charset="0"/>
                <a:ea typeface="黑体" pitchFamily="49" charset="-122"/>
              </a:rPr>
              <a:t>       DO </a:t>
            </a:r>
            <a:r>
              <a:rPr lang="en-US" altLang="zh-CN" sz="2100" dirty="0" err="1">
                <a:latin typeface="Arial" pitchFamily="34" charset="0"/>
                <a:ea typeface="黑体" pitchFamily="49" charset="-122"/>
              </a:rPr>
              <a:t>FileName.QPR</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其中，是</a:t>
            </a:r>
            <a:r>
              <a:rPr lang="zh-CN" altLang="en-US" sz="2100" dirty="0">
                <a:latin typeface="Arial" pitchFamily="34" charset="0"/>
                <a:ea typeface="黑体" pitchFamily="49" charset="-122"/>
              </a:rPr>
              <a:t>查询的扩展名</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不能少。</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关闭“查询设计器”窗口或按组合键</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就可以保存查询，查询文件的扩展名为</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5-16】  </a:t>
            </a:r>
            <a:r>
              <a:rPr lang="zh-CN" altLang="en-US" sz="2100" dirty="0">
                <a:latin typeface="Arial" pitchFamily="34" charset="0"/>
                <a:ea typeface="黑体" pitchFamily="49" charset="-122"/>
              </a:rPr>
              <a:t>查询男生所修课程的的平均成绩，并按平均成绩按学号由高到低进行排序，查询文件以</a:t>
            </a:r>
            <a:r>
              <a:rPr lang="en-US" altLang="zh-CN" sz="2100" dirty="0" err="1">
                <a:latin typeface="Arial" pitchFamily="34" charset="0"/>
                <a:ea typeface="黑体" pitchFamily="49" charset="-122"/>
              </a:rPr>
              <a:t>xscj.qpr</a:t>
            </a:r>
            <a:r>
              <a:rPr lang="zh-CN" altLang="en-US" sz="2100" dirty="0">
                <a:latin typeface="Arial" pitchFamily="34" charset="0"/>
                <a:ea typeface="黑体" pitchFamily="49" charset="-122"/>
              </a:rPr>
              <a:t>进行保存。</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P186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．指定查询去向</a:t>
            </a:r>
          </a:p>
        </p:txBody>
      </p:sp>
      <p:sp>
        <p:nvSpPr>
          <p:cNvPr id="5" name="Rectangle 3"/>
          <p:cNvSpPr>
            <a:spLocks noChangeArrowheads="1"/>
          </p:cNvSpPr>
          <p:nvPr/>
        </p:nvSpPr>
        <p:spPr bwMode="auto">
          <a:xfrm>
            <a:off x="74613" y="322914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5.4  </a:t>
            </a:r>
            <a:r>
              <a:rPr lang="zh-CN" altLang="en-US" sz="2400" dirty="0">
                <a:latin typeface="黑体" pitchFamily="49" charset="-122"/>
                <a:ea typeface="黑体" pitchFamily="49" charset="-122"/>
              </a:rPr>
              <a:t>统计与汇总</a:t>
            </a:r>
          </a:p>
        </p:txBody>
      </p:sp>
      <p:sp>
        <p:nvSpPr>
          <p:cNvPr id="6" name="Rectangle 4"/>
          <p:cNvSpPr>
            <a:spLocks noChangeArrowheads="1"/>
          </p:cNvSpPr>
          <p:nvPr/>
        </p:nvSpPr>
        <p:spPr bwMode="auto">
          <a:xfrm>
            <a:off x="74613" y="3705246"/>
            <a:ext cx="8997950" cy="696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统计操作包括</a:t>
            </a:r>
            <a:r>
              <a:rPr lang="zh-CN" altLang="en-US" sz="2100" dirty="0">
                <a:latin typeface="Arial" pitchFamily="34" charset="0"/>
                <a:ea typeface="黑体" pitchFamily="49" charset="-122"/>
              </a:rPr>
              <a:t>计数、求和、求平均值和计算，也可进行分类汇总等计算处理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850266"/>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计数</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COUNT</a:t>
            </a:r>
            <a:r>
              <a:rPr lang="zh-CN" altLang="en-US" sz="2100" dirty="0">
                <a:latin typeface="Arial" pitchFamily="34" charset="0"/>
                <a:ea typeface="黑体" pitchFamily="49" charset="-122"/>
              </a:rPr>
              <a:t>的使用语法如下：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COUNT </a:t>
            </a:r>
            <a:r>
              <a:rPr lang="en-US" altLang="zh-CN" sz="2100" dirty="0">
                <a:solidFill>
                  <a:srgbClr val="FFFF00"/>
                </a:solidFill>
                <a:latin typeface="Arial" pitchFamily="34" charset="0"/>
                <a:ea typeface="黑体" pitchFamily="49" charset="-122"/>
              </a:rPr>
              <a:t>[Scope] [FOR lExpression1] [WHILE lExpression2] [TO </a:t>
            </a:r>
            <a:r>
              <a:rPr lang="en-US" altLang="zh-CN" sz="2100" dirty="0" err="1">
                <a:solidFill>
                  <a:srgbClr val="FFFF00"/>
                </a:solidFill>
                <a:latin typeface="Arial" pitchFamily="34" charset="0"/>
                <a:ea typeface="黑体" pitchFamily="49" charset="-122"/>
              </a:rPr>
              <a:t>MemVarName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命令的功能是：统计当前表文件中指定范围内符合条件的记录个数</a:t>
            </a:r>
            <a:r>
              <a:rPr lang="zh-CN" altLang="en-US" sz="2100" dirty="0" smtClean="0">
                <a:latin typeface="Arial" pitchFamily="34" charset="0"/>
                <a:ea typeface="黑体" pitchFamily="49" charset="-122"/>
              </a:rPr>
              <a:t>。其中：</a:t>
            </a:r>
            <a:r>
              <a:rPr lang="en-US" altLang="zh-CN" sz="2100" dirty="0" smtClean="0">
                <a:latin typeface="Arial" pitchFamily="34" charset="0"/>
                <a:ea typeface="黑体" pitchFamily="49" charset="-122"/>
              </a:rPr>
              <a:t>TO </a:t>
            </a:r>
            <a:r>
              <a:rPr lang="en-US" altLang="zh-CN" sz="2100" dirty="0" err="1">
                <a:latin typeface="Arial" pitchFamily="34" charset="0"/>
                <a:ea typeface="黑体" pitchFamily="49" charset="-122"/>
              </a:rPr>
              <a:t>MemVarName</a:t>
            </a:r>
            <a:r>
              <a:rPr lang="zh-CN" altLang="en-US" sz="2100" dirty="0">
                <a:latin typeface="Arial" pitchFamily="34" charset="0"/>
                <a:ea typeface="黑体" pitchFamily="49" charset="-122"/>
              </a:rPr>
              <a:t>：指定把统计结果写入的内存变量名；否则，不保存统计结果，仅在屏幕上显示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3" y="4446161"/>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5.4.1  </a:t>
            </a:r>
            <a:r>
              <a:rPr lang="zh-CN" altLang="en-US" sz="2200" dirty="0">
                <a:ea typeface="黑体" pitchFamily="49" charset="-122"/>
              </a:rPr>
              <a:t>计数命令</a:t>
            </a:r>
            <a:r>
              <a:rPr lang="en-US" altLang="zh-CN" sz="2200" dirty="0">
                <a:ea typeface="黑体" pitchFamily="49" charset="-122"/>
              </a:rPr>
              <a:t>COUNT</a:t>
            </a:r>
          </a:p>
        </p:txBody>
      </p:sp>
    </p:spTree>
    <p:extLst>
      <p:ext uri="{BB962C8B-B14F-4D97-AF65-F5344CB8AC3E}">
        <p14:creationId xmlns:p14="http://schemas.microsoft.com/office/powerpoint/2010/main" val="2816635451"/>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16632"/>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5-17】  </a:t>
            </a:r>
            <a:r>
              <a:rPr lang="zh-CN" altLang="en-US" sz="2100" dirty="0">
                <a:latin typeface="Arial" pitchFamily="34" charset="0"/>
                <a:ea typeface="黑体" pitchFamily="49" charset="-122"/>
              </a:rPr>
              <a:t>统计表“学生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中学生的总人数和男生人数。</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COUNT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xszrs</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COUNT </a:t>
            </a:r>
            <a:r>
              <a:rPr lang="en-US" altLang="zh-CN" sz="2100" dirty="0">
                <a:latin typeface="Arial" pitchFamily="34" charset="0"/>
                <a:ea typeface="黑体" pitchFamily="49" charset="-122"/>
              </a:rPr>
              <a:t>FOR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nsrs</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xszrs,nsrs</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屏幕显示：</a:t>
            </a:r>
            <a:r>
              <a:rPr lang="en-US" altLang="zh-CN" sz="2100" dirty="0">
                <a:latin typeface="Arial" pitchFamily="34" charset="0"/>
                <a:ea typeface="黑体" pitchFamily="49" charset="-122"/>
              </a:rPr>
              <a:t>12   </a:t>
            </a:r>
            <a:r>
              <a:rPr lang="en-US" altLang="zh-CN" sz="2100" dirty="0" smtClean="0">
                <a:latin typeface="Arial" pitchFamily="34" charset="0"/>
                <a:ea typeface="黑体" pitchFamily="49" charset="-122"/>
              </a:rPr>
              <a:t>7</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8088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5.4.2  </a:t>
            </a:r>
            <a:r>
              <a:rPr lang="zh-CN" altLang="en-US" sz="2200" dirty="0">
                <a:ea typeface="黑体" pitchFamily="49" charset="-122"/>
              </a:rPr>
              <a:t>求和命令</a:t>
            </a:r>
            <a:r>
              <a:rPr lang="en-US" altLang="zh-CN" sz="2200" dirty="0">
                <a:ea typeface="黑体" pitchFamily="49" charset="-122"/>
              </a:rPr>
              <a:t>SUM</a:t>
            </a:r>
          </a:p>
        </p:txBody>
      </p:sp>
      <p:sp>
        <p:nvSpPr>
          <p:cNvPr id="5" name="Rectangle 4"/>
          <p:cNvSpPr>
            <a:spLocks noChangeArrowheads="1"/>
          </p:cNvSpPr>
          <p:nvPr/>
        </p:nvSpPr>
        <p:spPr bwMode="auto">
          <a:xfrm>
            <a:off x="74613" y="2204864"/>
            <a:ext cx="8997950" cy="4539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a:latin typeface="Arial" pitchFamily="34" charset="0"/>
                <a:ea typeface="黑体" pitchFamily="49" charset="-122"/>
              </a:rPr>
              <a:t>	</a:t>
            </a:r>
            <a:r>
              <a:rPr lang="zh-CN" altLang="en-US" sz="2100" dirty="0" smtClean="0">
                <a:latin typeface="Arial" pitchFamily="34" charset="0"/>
                <a:ea typeface="黑体" pitchFamily="49" charset="-122"/>
              </a:rPr>
              <a:t>求和</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SUM</a:t>
            </a:r>
            <a:r>
              <a:rPr lang="zh-CN" altLang="en-US" sz="2100" dirty="0">
                <a:latin typeface="Arial" pitchFamily="34" charset="0"/>
                <a:ea typeface="黑体" pitchFamily="49" charset="-122"/>
              </a:rPr>
              <a:t>的使用语法如下：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SUM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eExpressionList</a:t>
            </a:r>
            <a:r>
              <a:rPr lang="en-US" altLang="zh-CN" sz="2100" dirty="0">
                <a:solidFill>
                  <a:srgbClr val="FFFF00"/>
                </a:solidFill>
                <a:latin typeface="Arial" pitchFamily="34" charset="0"/>
                <a:ea typeface="黑体" pitchFamily="49" charset="-122"/>
              </a:rPr>
              <a:t>] [Scope] [FOR lExpression1] [WHILE lExpression2</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MemVarNameList</a:t>
            </a:r>
            <a:r>
              <a:rPr lang="en-US" altLang="zh-CN" sz="2100" dirty="0">
                <a:solidFill>
                  <a:srgbClr val="FFFF00"/>
                </a:solidFill>
                <a:latin typeface="Arial" pitchFamily="34" charset="0"/>
                <a:ea typeface="黑体" pitchFamily="49" charset="-122"/>
              </a:rPr>
              <a:t> | TO ARRAY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是：对当前选定表的指定数值字段或全部数值字段进行求和。</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eExpressionList</a:t>
            </a:r>
            <a:r>
              <a:rPr lang="zh-CN" altLang="en-US" sz="2100" dirty="0">
                <a:latin typeface="Arial" pitchFamily="34" charset="0"/>
                <a:ea typeface="黑体" pitchFamily="49" charset="-122"/>
              </a:rPr>
              <a:t>：指定要总计的一个或多个字段或者字段表达式。如果省略字段表达式列表，则总计所有数值型字段。</a:t>
            </a:r>
          </a:p>
          <a:p>
            <a:r>
              <a:rPr lang="zh-CN" altLang="en-US" sz="2100" dirty="0" smtClean="0">
                <a:latin typeface="Arial" pitchFamily="34" charset="0"/>
                <a:ea typeface="黑体" pitchFamily="49" charset="-122"/>
              </a:rPr>
              <a:t>       ⑵</a:t>
            </a:r>
            <a:r>
              <a:rPr lang="en-US" altLang="zh-CN" sz="2100" dirty="0" smtClean="0">
                <a:latin typeface="Arial" pitchFamily="34" charset="0"/>
                <a:ea typeface="黑体" pitchFamily="49" charset="-122"/>
              </a:rPr>
              <a:t>Scope</a:t>
            </a:r>
            <a:r>
              <a:rPr lang="zh-CN" altLang="en-US" sz="2100" dirty="0" smtClean="0">
                <a:latin typeface="Arial" pitchFamily="34" charset="0"/>
                <a:ea typeface="黑体" pitchFamily="49" charset="-122"/>
              </a:rPr>
              <a:t>：省略时，默认的范围是所有记录（</a:t>
            </a:r>
            <a:r>
              <a:rPr lang="en-US" altLang="zh-CN" sz="2100" dirty="0" smtClean="0">
                <a:latin typeface="Arial" pitchFamily="34" charset="0"/>
                <a:ea typeface="黑体" pitchFamily="49" charset="-122"/>
              </a:rPr>
              <a:t>ALL</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en-US" altLang="zh-CN" sz="2100" dirty="0" smtClean="0">
                <a:latin typeface="Arial" pitchFamily="34" charset="0"/>
                <a:ea typeface="黑体" pitchFamily="49" charset="-122"/>
              </a:rPr>
              <a:t>TO </a:t>
            </a:r>
            <a:r>
              <a:rPr lang="en-US" altLang="zh-CN" sz="2100" dirty="0" err="1">
                <a:latin typeface="Arial" pitchFamily="34" charset="0"/>
                <a:ea typeface="黑体" pitchFamily="49" charset="-122"/>
              </a:rPr>
              <a:t>MemVarNameList</a:t>
            </a:r>
            <a:r>
              <a:rPr lang="zh-CN" altLang="en-US" sz="2100" dirty="0">
                <a:latin typeface="Arial" pitchFamily="34" charset="0"/>
                <a:ea typeface="黑体" pitchFamily="49" charset="-122"/>
              </a:rPr>
              <a:t>：将每个总计值存入一个内存变量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⑷</a:t>
            </a:r>
            <a:r>
              <a:rPr lang="en-US" altLang="zh-CN" sz="2100" dirty="0" smtClean="0">
                <a:latin typeface="Arial" pitchFamily="34" charset="0"/>
                <a:ea typeface="黑体" pitchFamily="49" charset="-122"/>
              </a:rPr>
              <a:t>TO </a:t>
            </a:r>
            <a:r>
              <a:rPr lang="en-US" altLang="zh-CN" sz="2100" dirty="0">
                <a:latin typeface="Arial" pitchFamily="34" charset="0"/>
                <a:ea typeface="黑体" pitchFamily="49" charset="-122"/>
              </a:rPr>
              <a:t>ARRAY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：将总计值存入内存变量数组中，如果该数组不存在，则系统自动创建；如果数组太小</a:t>
            </a:r>
            <a:r>
              <a:rPr lang="zh-CN" altLang="en-US" sz="2100" dirty="0" smtClean="0">
                <a:latin typeface="Arial" pitchFamily="34" charset="0"/>
                <a:ea typeface="黑体" pitchFamily="49" charset="-122"/>
              </a:rPr>
              <a:t>，不能</a:t>
            </a:r>
            <a:r>
              <a:rPr lang="zh-CN" altLang="en-US" sz="2100" dirty="0">
                <a:latin typeface="Arial" pitchFamily="34" charset="0"/>
                <a:ea typeface="黑体" pitchFamily="49" charset="-122"/>
              </a:rPr>
              <a:t>包含所有的总计值</a:t>
            </a:r>
            <a:r>
              <a:rPr lang="zh-CN" altLang="en-US" sz="2100" dirty="0" smtClean="0">
                <a:latin typeface="Arial" pitchFamily="34" charset="0"/>
                <a:ea typeface="黑体" pitchFamily="49" charset="-122"/>
              </a:rPr>
              <a:t>，自动</a:t>
            </a:r>
            <a:r>
              <a:rPr lang="zh-CN" altLang="en-US" sz="2100" dirty="0">
                <a:latin typeface="Arial" pitchFamily="34" charset="0"/>
                <a:ea typeface="黑体" pitchFamily="49" charset="-122"/>
              </a:rPr>
              <a:t>增加数组的</a:t>
            </a:r>
            <a:r>
              <a:rPr lang="zh-CN" altLang="en-US" sz="2100" dirty="0" smtClean="0">
                <a:latin typeface="Arial" pitchFamily="34" charset="0"/>
                <a:ea typeface="黑体" pitchFamily="49" charset="-122"/>
              </a:rPr>
              <a:t>大小。</a:t>
            </a:r>
            <a:r>
              <a:rPr lang="zh-CN" altLang="en-US" sz="2100" dirty="0">
                <a:latin typeface="Arial" pitchFamily="34" charset="0"/>
                <a:ea typeface="黑体" pitchFamily="49" charset="-122"/>
              </a:rPr>
              <a:t>若数组比需要的大，多余元素的内容保持不变。</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⑸如果</a:t>
            </a:r>
            <a:r>
              <a:rPr lang="en-US" altLang="zh-CN" sz="2100" dirty="0">
                <a:latin typeface="Arial" pitchFamily="34" charset="0"/>
                <a:ea typeface="黑体" pitchFamily="49" charset="-122"/>
              </a:rPr>
              <a:t>SET TALK</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，则结果显示在屏幕上。如果</a:t>
            </a:r>
            <a:r>
              <a:rPr lang="en-US" altLang="zh-CN" sz="2100" dirty="0">
                <a:latin typeface="Arial" pitchFamily="34" charset="0"/>
                <a:ea typeface="黑体" pitchFamily="49" charset="-122"/>
              </a:rPr>
              <a:t>SET HEADINGS</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，字段名或包括字段名的表达式将显示在结果的上面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443674016"/>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244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5-18】  </a:t>
            </a:r>
            <a:r>
              <a:rPr lang="zh-CN" altLang="en-US" sz="2100" dirty="0">
                <a:latin typeface="Arial" pitchFamily="34" charset="0"/>
                <a:ea typeface="黑体" pitchFamily="49" charset="-122"/>
              </a:rPr>
              <a:t>对表“教师</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中的教师工资求和。</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教师</a:t>
            </a:r>
          </a:p>
          <a:p>
            <a:r>
              <a:rPr lang="en-US" altLang="zh-CN" sz="2100" dirty="0" smtClean="0">
                <a:latin typeface="Arial" pitchFamily="34" charset="0"/>
                <a:ea typeface="黑体" pitchFamily="49" charset="-122"/>
              </a:rPr>
              <a:t>       SUM </a:t>
            </a:r>
            <a:r>
              <a:rPr lang="zh-CN" altLang="en-US" sz="2100" dirty="0">
                <a:latin typeface="Arial" pitchFamily="34" charset="0"/>
                <a:ea typeface="黑体" pitchFamily="49" charset="-122"/>
              </a:rPr>
              <a:t>工资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gzze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 </a:t>
            </a:r>
            <a:r>
              <a:rPr lang="en-US" altLang="zh-CN" sz="2100" dirty="0" err="1" smtClean="0">
                <a:latin typeface="Arial" pitchFamily="34" charset="0"/>
                <a:ea typeface="黑体" pitchFamily="49" charset="-122"/>
              </a:rPr>
              <a:t>gzze</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5-19】  </a:t>
            </a:r>
            <a:r>
              <a:rPr lang="zh-CN" altLang="en-US" sz="2100" dirty="0">
                <a:latin typeface="Arial" pitchFamily="34" charset="0"/>
                <a:ea typeface="黑体" pitchFamily="49" charset="-122"/>
              </a:rPr>
              <a:t>统计“成绩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中的选修课程“</a:t>
            </a:r>
            <a:r>
              <a:rPr lang="en-US" altLang="zh-CN" sz="2100" dirty="0">
                <a:latin typeface="Arial" pitchFamily="34" charset="0"/>
                <a:ea typeface="黑体" pitchFamily="49" charset="-122"/>
              </a:rPr>
              <a:t>K01”</a:t>
            </a:r>
            <a:r>
              <a:rPr lang="zh-CN" altLang="en-US" sz="2100" dirty="0">
                <a:latin typeface="Arial" pitchFamily="34" charset="0"/>
                <a:ea typeface="黑体" pitchFamily="49" charset="-122"/>
              </a:rPr>
              <a:t>所有学生的成绩和。</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TALK OFF		</a:t>
            </a:r>
            <a:r>
              <a:rPr lang="zh-CN" altLang="en-US" sz="2100" dirty="0">
                <a:latin typeface="Arial" pitchFamily="34" charset="0"/>
                <a:ea typeface="黑体" pitchFamily="49" charset="-122"/>
              </a:rPr>
              <a:t>关闭对话方式</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成绩</a:t>
            </a:r>
          </a:p>
          <a:p>
            <a:r>
              <a:rPr lang="en-US" altLang="zh-CN" sz="2100" dirty="0" smtClean="0">
                <a:latin typeface="Arial" pitchFamily="34" charset="0"/>
                <a:ea typeface="黑体" pitchFamily="49" charset="-122"/>
              </a:rPr>
              <a:t>       SUM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TO K01_Sum</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TALK ON</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选修课程</a:t>
            </a:r>
            <a:r>
              <a:rPr lang="en-US" altLang="zh-CN" sz="2100" dirty="0">
                <a:latin typeface="Arial" pitchFamily="34" charset="0"/>
                <a:ea typeface="黑体" pitchFamily="49" charset="-122"/>
              </a:rPr>
              <a:t>K01</a:t>
            </a:r>
            <a:r>
              <a:rPr lang="zh-CN" altLang="en-US" sz="2100" dirty="0">
                <a:latin typeface="Arial" pitchFamily="34" charset="0"/>
                <a:ea typeface="黑体" pitchFamily="49" charset="-122"/>
              </a:rPr>
              <a:t>所有学生的成绩和是：”</a:t>
            </a:r>
            <a:r>
              <a:rPr lang="en-US" altLang="zh-CN" sz="2100" dirty="0">
                <a:latin typeface="Arial" pitchFamily="34" charset="0"/>
                <a:ea typeface="黑体" pitchFamily="49" charset="-122"/>
              </a:rPr>
              <a:t>+STR(K01_Sum,6,1</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3466887"/>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5.4.3  </a:t>
            </a:r>
            <a:r>
              <a:rPr lang="zh-CN" altLang="en-US" sz="2200" dirty="0">
                <a:ea typeface="黑体" pitchFamily="49" charset="-122"/>
              </a:rPr>
              <a:t>求平均命令 </a:t>
            </a:r>
            <a:r>
              <a:rPr lang="en-US" altLang="zh-CN" sz="2200" dirty="0">
                <a:ea typeface="黑体" pitchFamily="49" charset="-122"/>
              </a:rPr>
              <a:t>AVERAGE</a:t>
            </a:r>
          </a:p>
        </p:txBody>
      </p:sp>
      <p:sp>
        <p:nvSpPr>
          <p:cNvPr id="4" name="Rectangle 4"/>
          <p:cNvSpPr>
            <a:spLocks noChangeArrowheads="1"/>
          </p:cNvSpPr>
          <p:nvPr/>
        </p:nvSpPr>
        <p:spPr bwMode="auto">
          <a:xfrm>
            <a:off x="74613" y="3933056"/>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求</a:t>
            </a:r>
            <a:r>
              <a:rPr lang="zh-CN" altLang="en-US" sz="2100" dirty="0">
                <a:latin typeface="Arial" pitchFamily="34" charset="0"/>
                <a:ea typeface="黑体" pitchFamily="49" charset="-122"/>
              </a:rPr>
              <a:t>平均命令</a:t>
            </a:r>
            <a:r>
              <a:rPr lang="en-US" altLang="zh-CN" sz="2100" dirty="0">
                <a:latin typeface="Arial" pitchFamily="34" charset="0"/>
                <a:ea typeface="黑体" pitchFamily="49" charset="-122"/>
              </a:rPr>
              <a:t>AVERAGE</a:t>
            </a:r>
            <a:r>
              <a:rPr lang="zh-CN" altLang="en-US" sz="2100" dirty="0">
                <a:latin typeface="Arial" pitchFamily="34" charset="0"/>
                <a:ea typeface="黑体" pitchFamily="49" charset="-122"/>
              </a:rPr>
              <a:t>的使用语法如下：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AVERAGE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ExpressionList</a:t>
            </a:r>
            <a:r>
              <a:rPr lang="en-US" altLang="zh-CN" sz="2100" dirty="0">
                <a:solidFill>
                  <a:srgbClr val="FFFF00"/>
                </a:solidFill>
                <a:latin typeface="Arial" pitchFamily="34" charset="0"/>
                <a:ea typeface="黑体" pitchFamily="49" charset="-122"/>
              </a:rPr>
              <a:t>] [Scope] [FOR lExpression1] [WHILE lExpression2</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MemVarList</a:t>
            </a:r>
            <a:r>
              <a:rPr lang="en-US" altLang="zh-CN" sz="2100" dirty="0">
                <a:solidFill>
                  <a:srgbClr val="FFFF00"/>
                </a:solidFill>
                <a:latin typeface="Arial" pitchFamily="34" charset="0"/>
                <a:ea typeface="黑体" pitchFamily="49" charset="-122"/>
              </a:rPr>
              <a:t> | TO ARRAY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命令的功能是：计算当前表中数值型表达式或字段的算术平均值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5-20】 </a:t>
            </a:r>
            <a:r>
              <a:rPr lang="zh-CN" altLang="en-US" sz="2100" dirty="0">
                <a:latin typeface="Arial" pitchFamily="34" charset="0"/>
                <a:ea typeface="黑体" pitchFamily="49" charset="-122"/>
              </a:rPr>
              <a:t>在表“学生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中求出学生的平均年龄。</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AVERAGE </a:t>
            </a:r>
            <a:r>
              <a:rPr lang="en-US" altLang="zh-CN" sz="2100" dirty="0">
                <a:latin typeface="Arial" pitchFamily="34" charset="0"/>
                <a:ea typeface="黑体" pitchFamily="49" charset="-122"/>
              </a:rPr>
              <a:t>year(date())-year(</a:t>
            </a:r>
            <a:r>
              <a:rPr lang="zh-CN" altLang="en-US" sz="2100" dirty="0">
                <a:latin typeface="Arial" pitchFamily="34" charset="0"/>
                <a:ea typeface="黑体" pitchFamily="49" charset="-122"/>
              </a:rPr>
              <a:t>出生年月</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pjnl</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pjnl</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屏幕显示：</a:t>
            </a:r>
            <a:r>
              <a:rPr lang="en-US" altLang="zh-CN" sz="2100" dirty="0" smtClean="0">
                <a:latin typeface="Arial" pitchFamily="34" charset="0"/>
                <a:ea typeface="黑体" pitchFamily="49" charset="-122"/>
              </a:rPr>
              <a:t>17.92</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589913275"/>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5.4.4  </a:t>
            </a:r>
            <a:r>
              <a:rPr lang="zh-CN" altLang="en-US" sz="2200" dirty="0">
                <a:ea typeface="黑体" pitchFamily="49" charset="-122"/>
              </a:rPr>
              <a:t>计算命令</a:t>
            </a:r>
            <a:r>
              <a:rPr lang="en-US" altLang="zh-CN" sz="2200" dirty="0">
                <a:ea typeface="黑体" pitchFamily="49" charset="-122"/>
              </a:rPr>
              <a:t>CALCULATE</a:t>
            </a:r>
          </a:p>
        </p:txBody>
      </p:sp>
      <p:sp>
        <p:nvSpPr>
          <p:cNvPr id="4" name="Rectangle 4"/>
          <p:cNvSpPr>
            <a:spLocks noChangeArrowheads="1"/>
          </p:cNvSpPr>
          <p:nvPr/>
        </p:nvSpPr>
        <p:spPr bwMode="auto">
          <a:xfrm>
            <a:off x="74613" y="656672"/>
            <a:ext cx="8997950" cy="2268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计算</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CALCULATE</a:t>
            </a:r>
            <a:r>
              <a:rPr lang="zh-CN" altLang="en-US" sz="2100" dirty="0">
                <a:latin typeface="Arial" pitchFamily="34" charset="0"/>
                <a:ea typeface="黑体" pitchFamily="49" charset="-122"/>
              </a:rPr>
              <a:t>的使用语法如下：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CALCULATE </a:t>
            </a:r>
            <a:r>
              <a:rPr lang="en-US" altLang="zh-CN" sz="2100" dirty="0" err="1">
                <a:solidFill>
                  <a:srgbClr val="FFFF00"/>
                </a:solidFill>
                <a:latin typeface="Arial" pitchFamily="34" charset="0"/>
                <a:ea typeface="黑体" pitchFamily="49" charset="-122"/>
              </a:rPr>
              <a:t>eExpressionList</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Scope] [FOR lExpression1] [WHILE lExpression2]</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MemVarList</a:t>
            </a:r>
            <a:r>
              <a:rPr lang="en-US" altLang="zh-CN" sz="2100" dirty="0">
                <a:solidFill>
                  <a:srgbClr val="FFFF00"/>
                </a:solidFill>
                <a:latin typeface="Arial" pitchFamily="34" charset="0"/>
                <a:ea typeface="黑体" pitchFamily="49" charset="-122"/>
              </a:rPr>
              <a:t> | TO ARRAY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命令功能</a:t>
            </a:r>
            <a:r>
              <a:rPr lang="zh-CN" altLang="en-US" sz="2100" dirty="0">
                <a:latin typeface="Arial" pitchFamily="34" charset="0"/>
                <a:ea typeface="黑体" pitchFamily="49" charset="-122"/>
              </a:rPr>
              <a:t>是：对当前表中符合条件和范围的字段或包含字段的表达式进行财务和统计操作。含有</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值的记录不包含在</a:t>
            </a:r>
            <a:r>
              <a:rPr lang="en-US" altLang="zh-CN" sz="2100" dirty="0">
                <a:latin typeface="Arial" pitchFamily="34" charset="0"/>
                <a:ea typeface="黑体" pitchFamily="49" charset="-122"/>
              </a:rPr>
              <a:t>CALCULATE</a:t>
            </a:r>
            <a:r>
              <a:rPr lang="zh-CN" altLang="en-US" sz="2100" dirty="0">
                <a:latin typeface="Arial" pitchFamily="34" charset="0"/>
                <a:ea typeface="黑体" pitchFamily="49" charset="-122"/>
              </a:rPr>
              <a:t>的操作中。</a:t>
            </a:r>
          </a:p>
          <a:p>
            <a:r>
              <a:rPr lang="zh-CN" altLang="en-US" sz="2100" dirty="0" smtClean="0">
                <a:latin typeface="Arial" pitchFamily="34" charset="0"/>
                <a:ea typeface="黑体" pitchFamily="49" charset="-122"/>
              </a:rPr>
              <a:t>       说明：在</a:t>
            </a:r>
            <a:r>
              <a:rPr lang="en-US" altLang="zh-CN" sz="2100" dirty="0" err="1" smtClean="0">
                <a:latin typeface="Arial" pitchFamily="34" charset="0"/>
                <a:ea typeface="黑体" pitchFamily="49" charset="-122"/>
              </a:rPr>
              <a:t>eExpressionList</a:t>
            </a:r>
            <a:r>
              <a:rPr lang="zh-CN" altLang="en-US" sz="2100" dirty="0" smtClean="0">
                <a:latin typeface="Arial" pitchFamily="34" charset="0"/>
                <a:ea typeface="黑体" pitchFamily="49" charset="-122"/>
              </a:rPr>
              <a:t>表达式中可以包含如表</a:t>
            </a:r>
            <a:r>
              <a:rPr lang="en-US" altLang="zh-CN" sz="2100" dirty="0" smtClean="0">
                <a:latin typeface="Arial" pitchFamily="34" charset="0"/>
                <a:ea typeface="黑体" pitchFamily="49" charset="-122"/>
              </a:rPr>
              <a:t>5-2</a:t>
            </a:r>
            <a:r>
              <a:rPr lang="zh-CN" altLang="en-US" sz="2100" dirty="0" smtClean="0">
                <a:latin typeface="Arial" pitchFamily="34" charset="0"/>
                <a:ea typeface="黑体" pitchFamily="49" charset="-122"/>
              </a:rPr>
              <a:t>所示的函数的任意组合。</a:t>
            </a:r>
          </a:p>
        </p:txBody>
      </p:sp>
      <p:graphicFrame>
        <p:nvGraphicFramePr>
          <p:cNvPr id="5" name="表格 4"/>
          <p:cNvGraphicFramePr>
            <a:graphicFrameLocks noGrp="1"/>
          </p:cNvGraphicFramePr>
          <p:nvPr>
            <p:extLst>
              <p:ext uri="{D42A27DB-BD31-4B8C-83A1-F6EECF244321}">
                <p14:modId xmlns:p14="http://schemas.microsoft.com/office/powerpoint/2010/main" val="4008107690"/>
              </p:ext>
            </p:extLst>
          </p:nvPr>
        </p:nvGraphicFramePr>
        <p:xfrm>
          <a:off x="143887" y="3566120"/>
          <a:ext cx="8889874" cy="3185160"/>
        </p:xfrm>
        <a:graphic>
          <a:graphicData uri="http://schemas.openxmlformats.org/drawingml/2006/table">
            <a:tbl>
              <a:tblPr firstRow="1" firstCol="1" lastRow="1" lastCol="1" bandRow="1" bandCol="1"/>
              <a:tblGrid>
                <a:gridCol w="2193130"/>
                <a:gridCol w="6696744"/>
              </a:tblGrid>
              <a:tr h="0">
                <a:tc>
                  <a:txBody>
                    <a:bodyPr/>
                    <a:lstStyle/>
                    <a:p>
                      <a:pPr algn="just" fontAlgn="ctr">
                        <a:spcAft>
                          <a:spcPts val="0"/>
                        </a:spcAft>
                      </a:pPr>
                      <a:r>
                        <a:rPr lang="zh-CN" sz="1900" kern="100" dirty="0">
                          <a:effectLst/>
                          <a:latin typeface="Times New Roman"/>
                          <a:ea typeface="宋体"/>
                        </a:rPr>
                        <a:t>计算函数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dirty="0">
                          <a:effectLst/>
                          <a:latin typeface="Times New Roman"/>
                          <a:ea typeface="宋体"/>
                        </a:rPr>
                        <a:t>含义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900" kern="100">
                          <a:effectLst/>
                          <a:latin typeface="Times New Roman"/>
                          <a:ea typeface="宋体"/>
                        </a:rPr>
                        <a:t>AVG(nExpression)</a:t>
                      </a:r>
                      <a:endParaRPr lang="zh-CN" sz="19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a:effectLst/>
                          <a:latin typeface="Times New Roman"/>
                          <a:ea typeface="宋体"/>
                        </a:rPr>
                        <a:t>计算</a:t>
                      </a:r>
                      <a:r>
                        <a:rPr lang="en-US" sz="1900" kern="100">
                          <a:effectLst/>
                          <a:latin typeface="Times New Roman"/>
                          <a:ea typeface="宋体"/>
                        </a:rPr>
                        <a:t>nExpression </a:t>
                      </a:r>
                      <a:r>
                        <a:rPr lang="zh-CN" sz="1900" kern="100">
                          <a:effectLst/>
                          <a:latin typeface="Times New Roman"/>
                          <a:ea typeface="宋体"/>
                        </a:rPr>
                        <a:t>的算术平均值，</a:t>
                      </a:r>
                      <a:r>
                        <a:rPr lang="en-US" sz="1900" kern="100">
                          <a:effectLst/>
                          <a:latin typeface="Times New Roman"/>
                          <a:ea typeface="宋体"/>
                        </a:rPr>
                        <a:t>CALCULATE AVG(</a:t>
                      </a:r>
                      <a:r>
                        <a:rPr lang="zh-CN" sz="1900" kern="100">
                          <a:effectLst/>
                          <a:latin typeface="Times New Roman"/>
                          <a:ea typeface="宋体"/>
                        </a:rPr>
                        <a:t>数学</a:t>
                      </a:r>
                      <a:r>
                        <a:rPr lang="en-US" sz="1900" kern="100">
                          <a:effectLst/>
                          <a:latin typeface="Times New Roman"/>
                          <a:ea typeface="宋体"/>
                        </a:rPr>
                        <a:t>) FOR </a:t>
                      </a:r>
                      <a:r>
                        <a:rPr lang="zh-CN" sz="1900" kern="100">
                          <a:effectLst/>
                          <a:latin typeface="Times New Roman"/>
                          <a:ea typeface="宋体"/>
                        </a:rPr>
                        <a:t>性别</a:t>
                      </a:r>
                      <a:r>
                        <a:rPr lang="en-US" sz="1900" kern="100">
                          <a:effectLst/>
                          <a:latin typeface="Times New Roman"/>
                          <a:ea typeface="宋体"/>
                        </a:rPr>
                        <a:t>=’</a:t>
                      </a:r>
                      <a:r>
                        <a:rPr lang="zh-CN" sz="1900" kern="100">
                          <a:effectLst/>
                          <a:latin typeface="Times New Roman"/>
                          <a:ea typeface="宋体"/>
                        </a:rPr>
                        <a:t>男</a:t>
                      </a:r>
                      <a:r>
                        <a:rPr lang="en-US" sz="1900" kern="100">
                          <a:effectLst/>
                          <a:latin typeface="Times New Roman"/>
                          <a:ea typeface="宋体"/>
                        </a:rPr>
                        <a:t>’</a:t>
                      </a:r>
                      <a:r>
                        <a:rPr lang="zh-CN" sz="19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900" kern="100">
                          <a:effectLst/>
                          <a:latin typeface="Times New Roman"/>
                          <a:ea typeface="宋体"/>
                        </a:rPr>
                        <a:t>CNT( )</a:t>
                      </a:r>
                      <a:endParaRPr lang="zh-CN" sz="19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a:effectLst/>
                          <a:latin typeface="Times New Roman"/>
                          <a:ea typeface="宋体"/>
                        </a:rPr>
                        <a:t>返回表中记录的数目，如：</a:t>
                      </a:r>
                      <a:r>
                        <a:rPr lang="en-US" sz="1900" kern="100">
                          <a:effectLst/>
                          <a:latin typeface="Times New Roman"/>
                          <a:ea typeface="宋体"/>
                        </a:rPr>
                        <a:t>CALCULATE CNT() FOR RECNO()&gt;=3</a:t>
                      </a:r>
                      <a:r>
                        <a:rPr lang="zh-CN" sz="19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900" kern="100">
                          <a:effectLst/>
                          <a:latin typeface="Times New Roman"/>
                          <a:ea typeface="宋体"/>
                        </a:rPr>
                        <a:t>MAX(eExpression)</a:t>
                      </a:r>
                      <a:endParaRPr lang="zh-CN" sz="19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a:effectLst/>
                          <a:latin typeface="Times New Roman"/>
                          <a:ea typeface="宋体"/>
                        </a:rPr>
                        <a:t>计算</a:t>
                      </a:r>
                      <a:r>
                        <a:rPr lang="en-US" sz="1900" kern="100">
                          <a:effectLst/>
                          <a:latin typeface="Times New Roman"/>
                          <a:ea typeface="宋体"/>
                        </a:rPr>
                        <a:t>eExpression </a:t>
                      </a:r>
                      <a:r>
                        <a:rPr lang="zh-CN" sz="1900" kern="100">
                          <a:effectLst/>
                          <a:latin typeface="Times New Roman"/>
                          <a:ea typeface="宋体"/>
                        </a:rPr>
                        <a:t>的最大值或最新值，如：</a:t>
                      </a:r>
                      <a:r>
                        <a:rPr lang="en-US" sz="1900" kern="100">
                          <a:effectLst/>
                          <a:latin typeface="Times New Roman"/>
                          <a:ea typeface="宋体"/>
                        </a:rPr>
                        <a:t>CALCULATE MAX(</a:t>
                      </a:r>
                      <a:r>
                        <a:rPr lang="zh-CN" sz="1900" kern="100">
                          <a:effectLst/>
                          <a:latin typeface="Times New Roman"/>
                          <a:ea typeface="宋体"/>
                        </a:rPr>
                        <a:t>金牌</a:t>
                      </a:r>
                      <a:r>
                        <a:rPr lang="en-US" sz="1900" kern="100">
                          <a:effectLst/>
                          <a:latin typeface="Times New Roman"/>
                          <a:ea typeface="宋体"/>
                        </a:rPr>
                        <a:t>)</a:t>
                      </a:r>
                      <a:r>
                        <a:rPr lang="zh-CN" sz="19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900" kern="100">
                          <a:effectLst/>
                          <a:latin typeface="Times New Roman"/>
                          <a:ea typeface="宋体"/>
                        </a:rPr>
                        <a:t>MIN(eExpression)</a:t>
                      </a:r>
                      <a:endParaRPr lang="zh-CN" sz="19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a:effectLst/>
                          <a:latin typeface="Times New Roman"/>
                          <a:ea typeface="宋体"/>
                        </a:rPr>
                        <a:t>计算</a:t>
                      </a:r>
                      <a:r>
                        <a:rPr lang="en-US" sz="1900" kern="100">
                          <a:effectLst/>
                          <a:latin typeface="Times New Roman"/>
                          <a:ea typeface="宋体"/>
                        </a:rPr>
                        <a:t>eExpression </a:t>
                      </a:r>
                      <a:r>
                        <a:rPr lang="zh-CN" sz="1900" kern="100">
                          <a:effectLst/>
                          <a:latin typeface="Times New Roman"/>
                          <a:ea typeface="宋体"/>
                        </a:rPr>
                        <a:t>的最小值或最早值，</a:t>
                      </a:r>
                      <a:r>
                        <a:rPr lang="en-US" sz="1900" kern="100">
                          <a:effectLst/>
                          <a:latin typeface="Times New Roman"/>
                          <a:ea typeface="宋体"/>
                        </a:rPr>
                        <a:t>CALCULATE MIN(</a:t>
                      </a:r>
                      <a:r>
                        <a:rPr lang="zh-CN" sz="1900" kern="100">
                          <a:effectLst/>
                          <a:latin typeface="Times New Roman"/>
                          <a:ea typeface="宋体"/>
                        </a:rPr>
                        <a:t>金牌</a:t>
                      </a:r>
                      <a:r>
                        <a:rPr lang="en-US" sz="1900" kern="100">
                          <a:effectLst/>
                          <a:latin typeface="Times New Roman"/>
                          <a:ea typeface="宋体"/>
                        </a:rPr>
                        <a:t>)</a:t>
                      </a:r>
                      <a:r>
                        <a:rPr lang="zh-CN" sz="19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900" kern="100">
                          <a:effectLst/>
                          <a:latin typeface="Times New Roman"/>
                          <a:ea typeface="宋体"/>
                        </a:rPr>
                        <a:t>SUM(nExpression)</a:t>
                      </a:r>
                      <a:endParaRPr lang="zh-CN" sz="19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900" kern="100" dirty="0">
                          <a:effectLst/>
                          <a:latin typeface="Times New Roman"/>
                          <a:ea typeface="宋体"/>
                        </a:rPr>
                        <a:t>对</a:t>
                      </a:r>
                      <a:r>
                        <a:rPr lang="en-US" sz="1900" kern="100" dirty="0" err="1">
                          <a:effectLst/>
                          <a:latin typeface="Times New Roman"/>
                          <a:ea typeface="宋体"/>
                        </a:rPr>
                        <a:t>nExpression</a:t>
                      </a:r>
                      <a:r>
                        <a:rPr lang="en-US" sz="1900" kern="100" dirty="0">
                          <a:effectLst/>
                          <a:latin typeface="Times New Roman"/>
                          <a:ea typeface="宋体"/>
                        </a:rPr>
                        <a:t> </a:t>
                      </a:r>
                      <a:r>
                        <a:rPr lang="zh-CN" sz="1900" kern="100" dirty="0">
                          <a:effectLst/>
                          <a:latin typeface="Times New Roman"/>
                          <a:ea typeface="宋体"/>
                        </a:rPr>
                        <a:t>的值求和，如：</a:t>
                      </a:r>
                      <a:r>
                        <a:rPr lang="en-US" sz="1900" kern="100" dirty="0">
                          <a:effectLst/>
                          <a:latin typeface="Times New Roman"/>
                          <a:ea typeface="宋体"/>
                        </a:rPr>
                        <a:t>CALCULATE SUM(</a:t>
                      </a:r>
                      <a:r>
                        <a:rPr lang="zh-CN" sz="1900" kern="100" dirty="0">
                          <a:effectLst/>
                          <a:latin typeface="Times New Roman"/>
                          <a:ea typeface="宋体"/>
                        </a:rPr>
                        <a:t>总数</a:t>
                      </a:r>
                      <a:r>
                        <a:rPr lang="en-US" sz="1900" kern="100" dirty="0">
                          <a:effectLst/>
                          <a:latin typeface="Times New Roman"/>
                          <a:ea typeface="宋体"/>
                        </a:rPr>
                        <a:t>) FOR RECNO()&lt;=3</a:t>
                      </a:r>
                      <a:r>
                        <a:rPr lang="zh-CN" sz="1900" kern="100" dirty="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矩形 1"/>
          <p:cNvSpPr/>
          <p:nvPr/>
        </p:nvSpPr>
        <p:spPr>
          <a:xfrm>
            <a:off x="1945296" y="3150622"/>
            <a:ext cx="5256584" cy="415498"/>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表</a:t>
            </a:r>
            <a:r>
              <a:rPr lang="en-US" altLang="zh-CN" sz="2000" dirty="0">
                <a:solidFill>
                  <a:srgbClr val="FFFFFF"/>
                </a:solidFill>
                <a:latin typeface="Arial" pitchFamily="34" charset="0"/>
                <a:ea typeface="黑体" pitchFamily="49" charset="-122"/>
              </a:rPr>
              <a:t>5-2  </a:t>
            </a:r>
            <a:r>
              <a:rPr lang="zh-CN" altLang="en-US" sz="2000" dirty="0">
                <a:solidFill>
                  <a:srgbClr val="FFFFFF"/>
                </a:solidFill>
                <a:latin typeface="Arial" pitchFamily="34" charset="0"/>
                <a:ea typeface="黑体" pitchFamily="49" charset="-122"/>
              </a:rPr>
              <a:t>计算命令</a:t>
            </a:r>
            <a:r>
              <a:rPr lang="en-US" altLang="zh-CN" sz="2000" dirty="0">
                <a:solidFill>
                  <a:srgbClr val="FFFFFF"/>
                </a:solidFill>
                <a:latin typeface="Arial" pitchFamily="34" charset="0"/>
                <a:ea typeface="黑体" pitchFamily="49" charset="-122"/>
              </a:rPr>
              <a:t>CALCULATE</a:t>
            </a:r>
            <a:r>
              <a:rPr lang="zh-CN" altLang="en-US" sz="2000" dirty="0">
                <a:solidFill>
                  <a:srgbClr val="FFFFFF"/>
                </a:solidFill>
                <a:latin typeface="Arial" pitchFamily="34" charset="0"/>
                <a:ea typeface="黑体" pitchFamily="49" charset="-122"/>
              </a:rPr>
              <a:t>中的常用函数</a:t>
            </a:r>
          </a:p>
        </p:txBody>
      </p:sp>
    </p:spTree>
    <p:extLst>
      <p:ext uri="{BB962C8B-B14F-4D97-AF65-F5344CB8AC3E}">
        <p14:creationId xmlns:p14="http://schemas.microsoft.com/office/powerpoint/2010/main" val="2971300652"/>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344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5-21】 </a:t>
            </a:r>
            <a:r>
              <a:rPr lang="zh-CN" altLang="en-US" sz="2100" dirty="0">
                <a:latin typeface="Arial" pitchFamily="34" charset="0"/>
                <a:ea typeface="黑体" pitchFamily="49" charset="-122"/>
              </a:rPr>
              <a:t>求表“学生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中的“总分”字段中的最高分</a:t>
            </a:r>
            <a:r>
              <a:rPr lang="zh-CN" altLang="en-US" sz="2100" dirty="0" smtClean="0">
                <a:latin typeface="Arial" pitchFamily="34" charset="0"/>
                <a:ea typeface="黑体" pitchFamily="49" charset="-122"/>
              </a:rPr>
              <a:t>、平均</a:t>
            </a:r>
            <a:r>
              <a:rPr lang="zh-CN" altLang="en-US" sz="2100" dirty="0">
                <a:latin typeface="Arial" pitchFamily="34" charset="0"/>
                <a:ea typeface="黑体" pitchFamily="49" charset="-122"/>
              </a:rPr>
              <a:t>分以及学生的平均年龄。</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CALCULATE </a:t>
            </a:r>
            <a:r>
              <a:rPr lang="en-US" altLang="zh-CN" sz="2100" dirty="0">
                <a:latin typeface="Arial" pitchFamily="34" charset="0"/>
                <a:ea typeface="黑体" pitchFamily="49" charset="-122"/>
              </a:rPr>
              <a:t>MAX(</a:t>
            </a:r>
            <a:r>
              <a:rPr lang="zh-CN" altLang="en-US" sz="2100" dirty="0">
                <a:latin typeface="Arial" pitchFamily="34" charset="0"/>
                <a:ea typeface="黑体" pitchFamily="49" charset="-122"/>
              </a:rPr>
              <a:t>总分</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AVG(</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),AVG((DATE()-</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)/365</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48478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5.4.5  </a:t>
            </a:r>
            <a:r>
              <a:rPr lang="zh-CN" altLang="en-US" sz="2200" dirty="0">
                <a:ea typeface="黑体" pitchFamily="49" charset="-122"/>
              </a:rPr>
              <a:t>汇总命令</a:t>
            </a:r>
            <a:r>
              <a:rPr lang="en-US" altLang="zh-CN" sz="2200" dirty="0">
                <a:ea typeface="黑体" pitchFamily="49" charset="-122"/>
              </a:rPr>
              <a:t>TOTAL</a:t>
            </a:r>
          </a:p>
        </p:txBody>
      </p:sp>
      <p:sp>
        <p:nvSpPr>
          <p:cNvPr id="4" name="Rectangle 4"/>
          <p:cNvSpPr>
            <a:spLocks noChangeArrowheads="1"/>
          </p:cNvSpPr>
          <p:nvPr/>
        </p:nvSpPr>
        <p:spPr bwMode="auto">
          <a:xfrm>
            <a:off x="74613" y="1916832"/>
            <a:ext cx="899795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汇总</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TOTAL</a:t>
            </a:r>
            <a:r>
              <a:rPr lang="zh-CN" altLang="en-US" sz="2100" dirty="0">
                <a:latin typeface="Arial" pitchFamily="34" charset="0"/>
                <a:ea typeface="黑体" pitchFamily="49" charset="-122"/>
              </a:rPr>
              <a:t>可对数据进行分类求和，如对教师表可按职称进行工资汇总。该命令使用的语法为：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TOTAL </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TableName</a:t>
            </a:r>
            <a:r>
              <a:rPr lang="en-US" altLang="zh-CN" sz="2100" dirty="0">
                <a:solidFill>
                  <a:srgbClr val="FFFF00"/>
                </a:solidFill>
                <a:latin typeface="Arial" pitchFamily="34" charset="0"/>
                <a:ea typeface="黑体" pitchFamily="49" charset="-122"/>
              </a:rPr>
              <a:t> ON </a:t>
            </a:r>
            <a:r>
              <a:rPr lang="en-US" altLang="zh-CN" sz="2100" dirty="0" err="1">
                <a:solidFill>
                  <a:srgbClr val="FFFF00"/>
                </a:solidFill>
                <a:latin typeface="Arial" pitchFamily="34" charset="0"/>
                <a:ea typeface="黑体" pitchFamily="49" charset="-122"/>
              </a:rPr>
              <a:t>FieldName</a:t>
            </a:r>
            <a:r>
              <a:rPr lang="en-US" altLang="zh-CN" sz="2100" dirty="0">
                <a:solidFill>
                  <a:srgbClr val="FFFF00"/>
                </a:solidFill>
                <a:latin typeface="Arial" pitchFamily="34" charset="0"/>
                <a:ea typeface="黑体" pitchFamily="49" charset="-122"/>
              </a:rPr>
              <a:t> [FIELDS </a:t>
            </a:r>
            <a:r>
              <a:rPr lang="en-US" altLang="zh-CN" sz="2100" dirty="0" err="1">
                <a:solidFill>
                  <a:srgbClr val="FFFF00"/>
                </a:solidFill>
                <a:latin typeface="Arial" pitchFamily="34" charset="0"/>
                <a:ea typeface="黑体" pitchFamily="49" charset="-122"/>
              </a:rPr>
              <a:t>FieldNameList</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[Scope] [FOR lExpression1] [WHILE lExpression2]</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功能</a:t>
            </a:r>
            <a:r>
              <a:rPr lang="zh-CN" altLang="en-US" sz="2100" dirty="0">
                <a:latin typeface="Arial" pitchFamily="34" charset="0"/>
                <a:ea typeface="黑体" pitchFamily="49" charset="-122"/>
              </a:rPr>
              <a:t>为：计算当前表中数值型字段的总和，并保存到汇总表中。</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TableName</a:t>
            </a:r>
            <a:r>
              <a:rPr lang="zh-CN" altLang="en-US" sz="2100" dirty="0">
                <a:latin typeface="Arial" pitchFamily="34" charset="0"/>
                <a:ea typeface="黑体" pitchFamily="49" charset="-122"/>
              </a:rPr>
              <a:t>：指定存放计算结果的表的名称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ON </a:t>
            </a:r>
            <a:r>
              <a:rPr lang="en-US" altLang="zh-CN" sz="2100" dirty="0" err="1">
                <a:latin typeface="Arial" pitchFamily="34" charset="0"/>
                <a:ea typeface="黑体" pitchFamily="49" charset="-122"/>
              </a:rPr>
              <a:t>FieldName</a:t>
            </a:r>
            <a:r>
              <a:rPr lang="zh-CN" altLang="en-US" sz="2100" dirty="0">
                <a:latin typeface="Arial" pitchFamily="34" charset="0"/>
                <a:ea typeface="黑体" pitchFamily="49" charset="-122"/>
              </a:rPr>
              <a:t>：指定总计时作为分组依据的字段。表必须以该字段排序，或者打开的索引或索引标识必须以该字段作为其关键字表达式。</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FieldNameList</a:t>
            </a:r>
            <a:r>
              <a:rPr lang="zh-CN" altLang="en-US" sz="2100" dirty="0">
                <a:latin typeface="Arial" pitchFamily="34" charset="0"/>
                <a:ea typeface="黑体" pitchFamily="49" charset="-122"/>
              </a:rPr>
              <a:t>：指定要总计的字段，如果省略了</a:t>
            </a:r>
            <a:r>
              <a:rPr lang="en-US" altLang="zh-CN" sz="2100" dirty="0">
                <a:latin typeface="Arial" pitchFamily="34" charset="0"/>
                <a:ea typeface="黑体" pitchFamily="49" charset="-122"/>
              </a:rPr>
              <a:t>FIELDS</a:t>
            </a:r>
            <a:r>
              <a:rPr lang="zh-CN" altLang="en-US" sz="2100" dirty="0">
                <a:latin typeface="Arial" pitchFamily="34" charset="0"/>
                <a:ea typeface="黑体" pitchFamily="49" charset="-122"/>
              </a:rPr>
              <a:t>子句，默认合计所有的数值型字段。</a:t>
            </a:r>
          </a:p>
          <a:p>
            <a:r>
              <a:rPr lang="zh-CN" altLang="en-US" sz="2100" dirty="0" smtClean="0">
                <a:latin typeface="Arial" pitchFamily="34" charset="0"/>
                <a:ea typeface="黑体" pitchFamily="49" charset="-122"/>
              </a:rPr>
              <a:t>       ⑷要</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TOTAL</a:t>
            </a:r>
            <a:r>
              <a:rPr lang="zh-CN" altLang="en-US" sz="2100" dirty="0">
                <a:latin typeface="Arial" pitchFamily="34" charset="0"/>
                <a:ea typeface="黑体" pitchFamily="49" charset="-122"/>
              </a:rPr>
              <a:t>命令时，当前工作区中的表必须经过排序或索引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⑸如果</a:t>
            </a:r>
            <a:r>
              <a:rPr lang="zh-CN" altLang="en-US" sz="2100" dirty="0">
                <a:latin typeface="Arial" pitchFamily="34" charset="0"/>
                <a:ea typeface="黑体" pitchFamily="49" charset="-122"/>
              </a:rPr>
              <a:t>输出的汇总表中数值字段的宽度不足以放置总计值，将会发生数值溢出</a:t>
            </a:r>
            <a:r>
              <a:rPr lang="zh-CN" altLang="en-US" sz="2100" dirty="0" smtClean="0">
                <a:latin typeface="Arial" pitchFamily="34" charset="0"/>
                <a:ea typeface="黑体" pitchFamily="49" charset="-122"/>
              </a:rPr>
              <a:t>错误并用</a:t>
            </a:r>
            <a:r>
              <a:rPr lang="zh-CN" altLang="en-US" sz="2100" dirty="0">
                <a:latin typeface="Arial" pitchFamily="34" charset="0"/>
                <a:ea typeface="黑体" pitchFamily="49" charset="-122"/>
              </a:rPr>
              <a:t>星号代替字段的内容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536519872"/>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268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5-22】  </a:t>
            </a:r>
            <a:r>
              <a:rPr lang="zh-CN" altLang="en-US" sz="2100" dirty="0">
                <a:latin typeface="Arial" pitchFamily="34" charset="0"/>
                <a:ea typeface="黑体" pitchFamily="49" charset="-122"/>
              </a:rPr>
              <a:t>对表文件“教师</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按性别统计工资情况，按职称统计工资</a:t>
            </a:r>
            <a:r>
              <a:rPr lang="zh-CN" altLang="en-US" sz="2100" dirty="0" smtClean="0">
                <a:latin typeface="Arial" pitchFamily="34" charset="0"/>
                <a:ea typeface="黑体" pitchFamily="49" charset="-122"/>
              </a:rPr>
              <a:t>情况，如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5-27</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教师</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xb</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TOTAL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xb_gz</a:t>
            </a:r>
            <a:r>
              <a:rPr lang="en-US" altLang="zh-CN" sz="2100" dirty="0">
                <a:latin typeface="Arial" pitchFamily="34" charset="0"/>
                <a:ea typeface="黑体" pitchFamily="49" charset="-122"/>
              </a:rPr>
              <a:t> FIELDS </a:t>
            </a:r>
            <a:r>
              <a:rPr lang="zh-CN" altLang="en-US" sz="2100" dirty="0">
                <a:latin typeface="Arial" pitchFamily="34" charset="0"/>
                <a:ea typeface="黑体" pitchFamily="49" charset="-122"/>
              </a:rPr>
              <a:t>工资</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职称 </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zc</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4358" y="699720"/>
            <a:ext cx="5159700"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940152" y="1167720"/>
            <a:ext cx="2808287"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5-27  </a:t>
            </a:r>
            <a:r>
              <a:rPr lang="zh-CN" altLang="en-US" dirty="0">
                <a:solidFill>
                  <a:srgbClr val="FFFFFF"/>
                </a:solidFill>
                <a:latin typeface="Arial" pitchFamily="34" charset="0"/>
                <a:ea typeface="黑体" pitchFamily="49" charset="-122"/>
              </a:rPr>
              <a:t>按性别进行分类汇总后的结果</a:t>
            </a:r>
            <a:endParaRPr lang="zh-CN" altLang="en-US" dirty="0"/>
          </a:p>
        </p:txBody>
      </p:sp>
      <p:sp>
        <p:nvSpPr>
          <p:cNvPr id="5" name="Rectangle 4"/>
          <p:cNvSpPr>
            <a:spLocks noChangeArrowheads="1"/>
          </p:cNvSpPr>
          <p:nvPr/>
        </p:nvSpPr>
        <p:spPr bwMode="auto">
          <a:xfrm>
            <a:off x="74613" y="2852896"/>
            <a:ext cx="8997950" cy="3855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利用</a:t>
            </a:r>
            <a:r>
              <a:rPr lang="en-US" altLang="zh-CN" sz="2100" dirty="0" smtClean="0">
                <a:latin typeface="Arial" pitchFamily="34" charset="0"/>
                <a:ea typeface="黑体" pitchFamily="49" charset="-122"/>
              </a:rPr>
              <a:t>UPDATE</a:t>
            </a:r>
            <a:r>
              <a:rPr lang="zh-CN" altLang="en-US" sz="2100" dirty="0">
                <a:latin typeface="Arial" pitchFamily="34" charset="0"/>
                <a:ea typeface="黑体" pitchFamily="49" charset="-122"/>
              </a:rPr>
              <a:t>命令可以实现各数据库之间的数据更新。</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UPDATE </a:t>
            </a:r>
            <a:r>
              <a:rPr lang="en-US" altLang="zh-CN" sz="2100" dirty="0">
                <a:solidFill>
                  <a:srgbClr val="FFFF00"/>
                </a:solidFill>
                <a:latin typeface="Arial" pitchFamily="34" charset="0"/>
                <a:ea typeface="黑体" pitchFamily="49" charset="-122"/>
              </a:rPr>
              <a:t>ON FieldName1 FROM </a:t>
            </a:r>
            <a:r>
              <a:rPr lang="en-US" altLang="zh-CN" sz="2100" dirty="0" err="1">
                <a:solidFill>
                  <a:srgbClr val="FFFF00"/>
                </a:solidFill>
                <a:latin typeface="Arial" pitchFamily="34" charset="0"/>
                <a:ea typeface="黑体" pitchFamily="49" charset="-122"/>
              </a:rPr>
              <a:t>FileName</a:t>
            </a:r>
            <a:r>
              <a:rPr lang="zh-CN" altLang="en-US"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cTableAlias</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REPLACE </a:t>
            </a:r>
            <a:r>
              <a:rPr lang="en-US" altLang="zh-CN" sz="2100" dirty="0">
                <a:solidFill>
                  <a:srgbClr val="FFFF00"/>
                </a:solidFill>
                <a:latin typeface="Arial" pitchFamily="34" charset="0"/>
                <a:ea typeface="黑体" pitchFamily="49" charset="-122"/>
              </a:rPr>
              <a:t>FieldName2 WITH eExpression1 [,FieldName3 WITH </a:t>
            </a:r>
            <a:r>
              <a:rPr lang="en-US" altLang="zh-CN" sz="2100" dirty="0" smtClean="0">
                <a:solidFill>
                  <a:srgbClr val="FFFF00"/>
                </a:solidFill>
                <a:latin typeface="Arial" pitchFamily="34" charset="0"/>
                <a:ea typeface="黑体" pitchFamily="49" charset="-122"/>
              </a:rPr>
              <a:t>eExpression2 …][</a:t>
            </a:r>
            <a:r>
              <a:rPr lang="en-US" altLang="zh-CN" sz="2100" dirty="0">
                <a:solidFill>
                  <a:srgbClr val="FFFF00"/>
                </a:solidFill>
                <a:latin typeface="Arial" pitchFamily="34" charset="0"/>
                <a:ea typeface="黑体" pitchFamily="49" charset="-122"/>
              </a:rPr>
              <a:t>RANDOM]</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是：用其他工作区中的表中数据来更新当前工作区中打开的表。此命令可用</a:t>
            </a:r>
            <a:r>
              <a:rPr lang="en-US" altLang="zh-CN" sz="2100" dirty="0">
                <a:latin typeface="Arial" pitchFamily="34" charset="0"/>
                <a:ea typeface="黑体" pitchFamily="49" charset="-122"/>
              </a:rPr>
              <a:t>UPDATE-SQL</a:t>
            </a:r>
            <a:r>
              <a:rPr lang="zh-CN" altLang="en-US" sz="2100" dirty="0">
                <a:latin typeface="Arial" pitchFamily="34" charset="0"/>
                <a:ea typeface="黑体" pitchFamily="49" charset="-122"/>
              </a:rPr>
              <a:t>命令替代。</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⑴ON </a:t>
            </a:r>
            <a:r>
              <a:rPr lang="en-US" altLang="zh-CN" sz="2100" dirty="0">
                <a:latin typeface="Arial" pitchFamily="34" charset="0"/>
                <a:ea typeface="黑体" pitchFamily="49" charset="-122"/>
              </a:rPr>
              <a:t>FieldName1</a:t>
            </a:r>
            <a:r>
              <a:rPr lang="zh-CN" altLang="en-US" sz="2100" dirty="0">
                <a:latin typeface="Arial" pitchFamily="34" charset="0"/>
                <a:ea typeface="黑体" pitchFamily="49" charset="-122"/>
              </a:rPr>
              <a:t>：指定控制更新的关键（公共）字段。若要使用</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命令，当前表和作为更新数据来源的表必须有公共字段，当前表必须按公共字段的进行索引或排序。如果数据来源表也已经排序或索引，则可提高更新速度</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249289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5.4.6  </a:t>
            </a:r>
            <a:r>
              <a:rPr lang="zh-CN" altLang="en-US" sz="2200" dirty="0">
                <a:ea typeface="黑体" pitchFamily="49" charset="-122"/>
              </a:rPr>
              <a:t>记录的更新命令</a:t>
            </a:r>
            <a:r>
              <a:rPr lang="en-US" altLang="zh-CN" sz="2200" dirty="0">
                <a:ea typeface="黑体" pitchFamily="49" charset="-122"/>
              </a:rPr>
              <a:t>UPDATE*</a:t>
            </a:r>
          </a:p>
        </p:txBody>
      </p:sp>
    </p:spTree>
    <p:extLst>
      <p:ext uri="{BB962C8B-B14F-4D97-AF65-F5344CB8AC3E}">
        <p14:creationId xmlns:p14="http://schemas.microsoft.com/office/powerpoint/2010/main" val="2168155283"/>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⑵FROM </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：指定在别的工作区打开的表名或别名，该表中包含更新数据。在当前工作区中打开的表将被</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指定的表中的数据更新。</a:t>
            </a:r>
          </a:p>
          <a:p>
            <a:r>
              <a:rPr lang="en-US" altLang="zh-CN" sz="2100" dirty="0" smtClean="0">
                <a:latin typeface="Arial" pitchFamily="34" charset="0"/>
                <a:ea typeface="黑体" pitchFamily="49" charset="-122"/>
              </a:rPr>
              <a:t>　　⑶REPLACE </a:t>
            </a:r>
            <a:r>
              <a:rPr lang="en-US" altLang="zh-CN" sz="2100" dirty="0">
                <a:latin typeface="Arial" pitchFamily="34" charset="0"/>
                <a:ea typeface="黑体" pitchFamily="49" charset="-122"/>
              </a:rPr>
              <a:t>FieldName2 WITH eExpression1 …</a:t>
            </a:r>
            <a:r>
              <a:rPr lang="zh-CN" altLang="en-US" sz="2100" dirty="0">
                <a:latin typeface="Arial" pitchFamily="34" charset="0"/>
                <a:ea typeface="黑体" pitchFamily="49" charset="-122"/>
              </a:rPr>
              <a:t>：用一个更新表达式（</a:t>
            </a:r>
            <a:r>
              <a:rPr lang="en-US" altLang="zh-CN" sz="2100" dirty="0">
                <a:latin typeface="Arial" pitchFamily="34" charset="0"/>
                <a:ea typeface="黑体" pitchFamily="49" charset="-122"/>
              </a:rPr>
              <a:t>eExpression1</a:t>
            </a:r>
            <a:r>
              <a:rPr lang="zh-CN" altLang="en-US" sz="2100" dirty="0">
                <a:latin typeface="Arial" pitchFamily="34" charset="0"/>
                <a:ea typeface="黑体" pitchFamily="49" charset="-122"/>
              </a:rPr>
              <a:t>）替换当前选定的字段（</a:t>
            </a:r>
            <a:r>
              <a:rPr lang="en-US" altLang="zh-CN" sz="2100" dirty="0">
                <a:latin typeface="Arial" pitchFamily="34" charset="0"/>
                <a:ea typeface="黑体" pitchFamily="49" charset="-122"/>
              </a:rPr>
              <a:t>FieldName2</a:t>
            </a:r>
            <a:r>
              <a:rPr lang="zh-CN" altLang="en-US" sz="2100" dirty="0">
                <a:latin typeface="Arial" pitchFamily="34" charset="0"/>
                <a:ea typeface="黑体" pitchFamily="49" charset="-122"/>
              </a:rPr>
              <a:t>）。可以更新当前表中的多个字段。</a:t>
            </a:r>
          </a:p>
          <a:p>
            <a:r>
              <a:rPr lang="en-US" altLang="zh-CN" sz="2100" dirty="0" smtClean="0">
                <a:latin typeface="Arial" pitchFamily="34" charset="0"/>
                <a:ea typeface="黑体" pitchFamily="49" charset="-122"/>
              </a:rPr>
              <a:t>　　⑷RANDOM</a:t>
            </a:r>
            <a:r>
              <a:rPr lang="zh-CN" altLang="en-US" sz="2100" dirty="0">
                <a:latin typeface="Arial" pitchFamily="34" charset="0"/>
                <a:ea typeface="黑体" pitchFamily="49" charset="-122"/>
              </a:rPr>
              <a:t>：如果更新表没有按升序索引或排序，就必须包含</a:t>
            </a:r>
            <a:r>
              <a:rPr lang="en-US" altLang="zh-CN" sz="2100" dirty="0">
                <a:latin typeface="Arial" pitchFamily="34" charset="0"/>
                <a:ea typeface="黑体" pitchFamily="49" charset="-122"/>
              </a:rPr>
              <a:t>RANDOM</a:t>
            </a:r>
            <a:r>
              <a:rPr lang="zh-CN" altLang="en-US" sz="2100" dirty="0">
                <a:latin typeface="Arial" pitchFamily="34" charset="0"/>
                <a:ea typeface="黑体" pitchFamily="49" charset="-122"/>
              </a:rPr>
              <a:t>子句，否则，可能会得到一个不想要的结果。</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5-23】  </a:t>
            </a:r>
            <a:r>
              <a:rPr lang="zh-CN" altLang="en-US" sz="2100" dirty="0" smtClean="0">
                <a:latin typeface="Arial" pitchFamily="34" charset="0"/>
                <a:ea typeface="黑体" pitchFamily="49" charset="-122"/>
              </a:rPr>
              <a:t>内容及操作参见</a:t>
            </a:r>
            <a:r>
              <a:rPr lang="en-US" altLang="zh-CN" sz="2100" dirty="0" smtClean="0">
                <a:latin typeface="Arial" pitchFamily="34" charset="0"/>
                <a:ea typeface="黑体" pitchFamily="49" charset="-122"/>
              </a:rPr>
              <a:t>P190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3141016"/>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5.5  </a:t>
            </a:r>
            <a:r>
              <a:rPr lang="zh-CN" altLang="en-US" sz="2400" dirty="0">
                <a:latin typeface="黑体" pitchFamily="49" charset="-122"/>
                <a:ea typeface="黑体" pitchFamily="49" charset="-122"/>
              </a:rPr>
              <a:t>表的关联和连接</a:t>
            </a:r>
          </a:p>
        </p:txBody>
      </p:sp>
      <p:sp>
        <p:nvSpPr>
          <p:cNvPr id="6" name="Rectangle 4"/>
          <p:cNvSpPr>
            <a:spLocks noChangeArrowheads="1"/>
          </p:cNvSpPr>
          <p:nvPr/>
        </p:nvSpPr>
        <p:spPr bwMode="auto">
          <a:xfrm>
            <a:off x="74613" y="3573016"/>
            <a:ext cx="8997950" cy="321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所谓</a:t>
            </a:r>
            <a:r>
              <a:rPr lang="zh-CN" altLang="en-US" sz="2100" dirty="0">
                <a:latin typeface="Arial" pitchFamily="34" charset="0"/>
                <a:ea typeface="黑体" pitchFamily="49" charset="-122"/>
              </a:rPr>
              <a:t>关联（</a:t>
            </a:r>
            <a:r>
              <a:rPr lang="en-US" altLang="zh-CN" sz="2100" dirty="0">
                <a:latin typeface="Arial" pitchFamily="34" charset="0"/>
                <a:ea typeface="黑体" pitchFamily="49" charset="-122"/>
              </a:rPr>
              <a:t>interconnected</a:t>
            </a:r>
            <a:r>
              <a:rPr lang="zh-CN" altLang="en-US" sz="2100" dirty="0">
                <a:latin typeface="Arial" pitchFamily="34" charset="0"/>
                <a:ea typeface="黑体" pitchFamily="49" charset="-122"/>
              </a:rPr>
              <a:t>）就是在两个表文件的记录指针之间建立一种临时关系，当一个表的记录指针移动时，与之关联的另一个表的记录指针也做相应的移动</a:t>
            </a:r>
            <a:r>
              <a:rPr lang="zh-CN" altLang="en-US" sz="2100" dirty="0" smtClean="0">
                <a:latin typeface="Arial" pitchFamily="34" charset="0"/>
                <a:ea typeface="黑体" pitchFamily="49" charset="-122"/>
              </a:rPr>
              <a:t>。关联后两表记录的对应关系有一对一</a:t>
            </a:r>
            <a:r>
              <a:rPr lang="zh-CN" altLang="en-US" sz="2100" dirty="0">
                <a:latin typeface="Arial" pitchFamily="34" charset="0"/>
                <a:ea typeface="黑体" pitchFamily="49" charset="-122"/>
              </a:rPr>
              <a:t>关系（</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a:t>
            </a:r>
            <a:r>
              <a:rPr lang="zh-CN" altLang="en-US" sz="2100" dirty="0" smtClean="0">
                <a:latin typeface="Arial" pitchFamily="34" charset="0"/>
                <a:ea typeface="黑体" pitchFamily="49" charset="-122"/>
              </a:rPr>
              <a:t>）、一对</a:t>
            </a:r>
            <a:r>
              <a:rPr lang="zh-CN" altLang="en-US" sz="2100" dirty="0">
                <a:latin typeface="Arial" pitchFamily="34" charset="0"/>
                <a:ea typeface="黑体" pitchFamily="49" charset="-122"/>
              </a:rPr>
              <a:t>多关系（</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a:t>
            </a:r>
            <a:r>
              <a:rPr lang="zh-CN" altLang="en-US" sz="2100" dirty="0" smtClean="0">
                <a:latin typeface="Arial" pitchFamily="34" charset="0"/>
                <a:ea typeface="黑体" pitchFamily="49" charset="-122"/>
              </a:rPr>
              <a:t>）、多</a:t>
            </a:r>
            <a:r>
              <a:rPr lang="zh-CN" altLang="en-US" sz="2100" dirty="0">
                <a:latin typeface="Arial" pitchFamily="34" charset="0"/>
                <a:ea typeface="黑体" pitchFamily="49" charset="-122"/>
              </a:rPr>
              <a:t>对一关系（</a:t>
            </a:r>
            <a:r>
              <a:rPr lang="en-US" altLang="zh-CN" sz="2100" dirty="0">
                <a:latin typeface="Arial" pitchFamily="34" charset="0"/>
                <a:ea typeface="黑体" pitchFamily="49" charset="-122"/>
              </a:rPr>
              <a:t>M</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a:t>
            </a:r>
            <a:r>
              <a:rPr lang="zh-CN" altLang="en-US" sz="2100" dirty="0" smtClean="0">
                <a:latin typeface="Arial" pitchFamily="34" charset="0"/>
                <a:ea typeface="黑体" pitchFamily="49" charset="-122"/>
              </a:rPr>
              <a:t>）和多</a:t>
            </a:r>
            <a:r>
              <a:rPr lang="zh-CN" altLang="en-US" sz="2100" dirty="0">
                <a:latin typeface="Arial" pitchFamily="34" charset="0"/>
                <a:ea typeface="黑体" pitchFamily="49" charset="-122"/>
              </a:rPr>
              <a:t>对多关系（</a:t>
            </a:r>
            <a:r>
              <a:rPr lang="en-US" altLang="zh-CN" sz="2100" dirty="0">
                <a:latin typeface="Arial" pitchFamily="34" charset="0"/>
                <a:ea typeface="黑体" pitchFamily="49" charset="-122"/>
              </a:rPr>
              <a:t>M</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中，系统不处理多对多关系，若出现多对多关系则可以拆分为多对一关系或一对多关系进行相关的处理。</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中，数据表之间的关联除有临时关系外，还可建立永久关系。永久关系将作为数据库结构的一部分被永久地保存下来</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有时</a:t>
            </a:r>
            <a:r>
              <a:rPr lang="zh-CN" altLang="en-US" sz="2100" dirty="0">
                <a:latin typeface="Arial" pitchFamily="34" charset="0"/>
                <a:ea typeface="黑体" pitchFamily="49" charset="-122"/>
              </a:rPr>
              <a:t>需要将不同表的内容按某种条件重新组成一个新表，这时可用到表文件之间的连接（</a:t>
            </a:r>
            <a:r>
              <a:rPr lang="en-US" altLang="zh-CN" sz="2100" dirty="0">
                <a:latin typeface="Arial" pitchFamily="34" charset="0"/>
                <a:ea typeface="黑体" pitchFamily="49" charset="-122"/>
              </a:rPr>
              <a:t>Connect</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846984202"/>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父</a:t>
            </a:r>
            <a:r>
              <a:rPr lang="zh-CN" altLang="en-US" sz="2100" dirty="0">
                <a:latin typeface="Arial" pitchFamily="34" charset="0"/>
                <a:ea typeface="黑体" pitchFamily="49" charset="-122"/>
              </a:rPr>
              <a:t>表与子表建立临时关联时可使用</a:t>
            </a:r>
            <a:r>
              <a:rPr lang="en-US" altLang="zh-CN" sz="2100" dirty="0">
                <a:latin typeface="Arial" pitchFamily="34" charset="0"/>
                <a:ea typeface="黑体" pitchFamily="49" charset="-122"/>
              </a:rPr>
              <a:t>SET RELATION TO</a:t>
            </a:r>
            <a:r>
              <a:rPr lang="zh-CN" altLang="en-US" sz="2100" dirty="0">
                <a:latin typeface="Arial" pitchFamily="34" charset="0"/>
                <a:ea typeface="黑体" pitchFamily="49" charset="-122"/>
              </a:rPr>
              <a:t>命令，该命令语法如下：</a:t>
            </a:r>
          </a:p>
          <a:p>
            <a:r>
              <a:rPr lang="en-US" altLang="zh-CN" sz="2100" dirty="0" smtClean="0">
                <a:solidFill>
                  <a:srgbClr val="FFFF00"/>
                </a:solidFill>
                <a:latin typeface="Arial" pitchFamily="34" charset="0"/>
                <a:ea typeface="黑体" pitchFamily="49" charset="-122"/>
              </a:rPr>
              <a:t>       SET </a:t>
            </a:r>
            <a:r>
              <a:rPr lang="en-US" altLang="zh-CN" sz="2100" dirty="0">
                <a:solidFill>
                  <a:srgbClr val="FFFF00"/>
                </a:solidFill>
                <a:latin typeface="Arial" pitchFamily="34" charset="0"/>
                <a:ea typeface="黑体" pitchFamily="49" charset="-122"/>
              </a:rPr>
              <a:t>RELATION TO</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eExpression1 INTO nWorkArea1 | </a:t>
            </a:r>
            <a:r>
              <a:rPr lang="en-US" altLang="zh-CN" sz="2100" dirty="0" smtClean="0">
                <a:solidFill>
                  <a:srgbClr val="FFFF00"/>
                </a:solidFill>
                <a:latin typeface="Arial" pitchFamily="34" charset="0"/>
                <a:ea typeface="黑体" pitchFamily="49" charset="-122"/>
              </a:rPr>
              <a:t>cTableAlias1[, </a:t>
            </a:r>
            <a:r>
              <a:rPr lang="en-US" altLang="zh-CN" sz="2100" dirty="0">
                <a:solidFill>
                  <a:srgbClr val="FFFF00"/>
                </a:solidFill>
                <a:latin typeface="Arial" pitchFamily="34" charset="0"/>
                <a:ea typeface="黑体" pitchFamily="49" charset="-122"/>
              </a:rPr>
              <a:t>eExpression2 </a:t>
            </a:r>
            <a:endParaRPr lang="en-US" altLang="zh-CN" sz="2100" dirty="0" smtClean="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INTO </a:t>
            </a:r>
            <a:r>
              <a:rPr lang="en-US" altLang="zh-CN" sz="2100" dirty="0">
                <a:solidFill>
                  <a:srgbClr val="FFFF00"/>
                </a:solidFill>
                <a:latin typeface="Arial" pitchFamily="34" charset="0"/>
                <a:ea typeface="黑体" pitchFamily="49" charset="-122"/>
              </a:rPr>
              <a:t>nWorkArea2 | cTableAlias2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ADDITIVE]]</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命令的功能是：在当前表文件（父表）与其它表文件（子表）之间建立临时关联。</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Expression1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Expression2</a:t>
            </a:r>
            <a:r>
              <a:rPr lang="zh-CN" altLang="en-US" sz="2100" dirty="0">
                <a:latin typeface="Arial" pitchFamily="34" charset="0"/>
                <a:ea typeface="黑体" pitchFamily="49" charset="-122"/>
              </a:rPr>
              <a:t>：指定在父表和子表之间建立临时关系所用的关系表达式。它通常是用来控制子表索引的一个索引表达式。如果</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是数值型的，则当父表的记录指针移动时它将计算出对应值。子表的记录指针将移动到</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的值给出的记录上。如果缺省了所有参数和子句，</a:t>
            </a:r>
            <a:r>
              <a:rPr lang="en-US" altLang="zh-CN" sz="2100" dirty="0">
                <a:latin typeface="Arial" pitchFamily="34" charset="0"/>
                <a:ea typeface="黑体" pitchFamily="49" charset="-122"/>
              </a:rPr>
              <a:t>SET RELATION TO</a:t>
            </a:r>
            <a:r>
              <a:rPr lang="zh-CN" altLang="en-US" sz="2100" dirty="0">
                <a:latin typeface="Arial" pitchFamily="34" charset="0"/>
                <a:ea typeface="黑体" pitchFamily="49" charset="-122"/>
              </a:rPr>
              <a:t>将解除当前工作区的所有临时关系。</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INTO nWorkArea1 | cTableAlias1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INTO nWorkArea2 | cTableAlias2…</a:t>
            </a:r>
            <a:r>
              <a:rPr lang="zh-CN" altLang="en-US" sz="2100" dirty="0">
                <a:latin typeface="Arial" pitchFamily="34" charset="0"/>
                <a:ea typeface="黑体" pitchFamily="49" charset="-122"/>
              </a:rPr>
              <a:t>：指定子表的工作区号或别名。</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IN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：指定父表的工作区或别名。</a:t>
            </a:r>
            <a:r>
              <a:rPr lang="en-US" altLang="zh-CN" sz="2100" dirty="0">
                <a:latin typeface="Arial" pitchFamily="34" charset="0"/>
                <a:ea typeface="黑体" pitchFamily="49" charset="-122"/>
              </a:rPr>
              <a:t>IN</a:t>
            </a:r>
            <a:r>
              <a:rPr lang="zh-CN" altLang="en-US" sz="2100" dirty="0">
                <a:latin typeface="Arial" pitchFamily="34" charset="0"/>
                <a:ea typeface="黑体" pitchFamily="49" charset="-122"/>
              </a:rPr>
              <a:t>子句允许创建关联时，不必首先选择父表所在工作区。如确缺省本子句，则父表必须在当前工作区打开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5.5.1  </a:t>
            </a:r>
            <a:r>
              <a:rPr lang="zh-CN" altLang="en-US" sz="2200" dirty="0">
                <a:ea typeface="黑体" pitchFamily="49" charset="-122"/>
              </a:rPr>
              <a:t>用命令建立关联</a:t>
            </a:r>
          </a:p>
        </p:txBody>
      </p:sp>
    </p:spTree>
    <p:extLst>
      <p:ext uri="{BB962C8B-B14F-4D97-AF65-F5344CB8AC3E}">
        <p14:creationId xmlns:p14="http://schemas.microsoft.com/office/powerpoint/2010/main" val="1581129443"/>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116632"/>
            <a:ext cx="8997950"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ADDITIVE</a:t>
            </a:r>
            <a:r>
              <a:rPr lang="zh-CN" altLang="en-US" sz="2100" dirty="0">
                <a:latin typeface="Arial" pitchFamily="34" charset="0"/>
                <a:ea typeface="黑体" pitchFamily="49" charset="-122"/>
              </a:rPr>
              <a:t>：保留当前工作区中已存在的所有关联关系，并创建新的关联关系。如缺省</a:t>
            </a:r>
            <a:r>
              <a:rPr lang="en-US" altLang="zh-CN" sz="2100" dirty="0">
                <a:latin typeface="Arial" pitchFamily="34" charset="0"/>
                <a:ea typeface="黑体" pitchFamily="49" charset="-122"/>
              </a:rPr>
              <a:t>ADDITIVE</a:t>
            </a:r>
            <a:r>
              <a:rPr lang="zh-CN" altLang="en-US" sz="2100" dirty="0">
                <a:latin typeface="Arial" pitchFamily="34" charset="0"/>
                <a:ea typeface="黑体" pitchFamily="49" charset="-122"/>
              </a:rPr>
              <a:t>关键字，则首先是取消原存在的关联关系，再创建新的关联关系。</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建立两个表临时关联的条件</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两</a:t>
            </a:r>
            <a:r>
              <a:rPr lang="zh-CN" altLang="en-US" sz="2100" dirty="0">
                <a:latin typeface="Arial" pitchFamily="34" charset="0"/>
                <a:ea typeface="黑体" pitchFamily="49" charset="-122"/>
              </a:rPr>
              <a:t>个表必须同时分别在不同的工作区打开。</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两</a:t>
            </a:r>
            <a:r>
              <a:rPr lang="zh-CN" altLang="en-US" sz="2100" dirty="0">
                <a:latin typeface="Arial" pitchFamily="34" charset="0"/>
                <a:ea typeface="黑体" pitchFamily="49" charset="-122"/>
              </a:rPr>
              <a:t>个表中都必须拥有“相同”的字段。所谓相同字段，并不是指字段名一定相同，而是指字段的值域必须一致，字段名可以不相同。</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间关系可以有两种方式，若在创建命令中表达式</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是索引表达式，则子表必须用此索引表达式创建了索引，且此索引已打开。若</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是数值表达式，则此时子表不必索引。</a:t>
            </a:r>
          </a:p>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记录指针的跟随方式</a:t>
            </a:r>
          </a:p>
          <a:p>
            <a:r>
              <a:rPr lang="zh-CN" altLang="en-US" sz="2100" dirty="0" smtClean="0">
                <a:latin typeface="Arial" pitchFamily="34" charset="0"/>
                <a:ea typeface="黑体" pitchFamily="49" charset="-122"/>
              </a:rPr>
              <a:t>　　两</a:t>
            </a:r>
            <a:r>
              <a:rPr lang="zh-CN" altLang="en-US" sz="2100" dirty="0">
                <a:latin typeface="Arial" pitchFamily="34" charset="0"/>
                <a:ea typeface="黑体" pitchFamily="49" charset="-122"/>
              </a:rPr>
              <a:t>表建立关联后，每当父表中的记录指针移动时，子表中的记录指针便按指定的关联条件而随之移动，移动方法也分两种情况。</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若按表达式建立关联，此时在子表中便自动执行一次</a:t>
            </a:r>
            <a:r>
              <a:rPr lang="en-US" altLang="zh-CN" sz="2100" dirty="0">
                <a:latin typeface="Arial" pitchFamily="34" charset="0"/>
                <a:ea typeface="黑体" pitchFamily="49" charset="-122"/>
              </a:rPr>
              <a:t>SEEK</a:t>
            </a:r>
            <a:r>
              <a:rPr lang="zh-CN" altLang="en-US" sz="2100" dirty="0">
                <a:latin typeface="Arial" pitchFamily="34" charset="0"/>
                <a:ea typeface="黑体" pitchFamily="49" charset="-122"/>
              </a:rPr>
              <a:t>命令，若在子表中找到与关键字表达式值相匹配的记录，则子表的记录指针就定位于与之匹配的首条记录上。若找不到，则子表指针移至文件末尾。</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两</a:t>
            </a:r>
            <a:r>
              <a:rPr lang="zh-CN" altLang="en-US" sz="2100" dirty="0">
                <a:latin typeface="Arial" pitchFamily="34" charset="0"/>
                <a:ea typeface="黑体" pitchFamily="49" charset="-122"/>
              </a:rPr>
              <a:t>表若按数值表达式建立关联，则在子表中便自动执行一次</a:t>
            </a:r>
            <a:r>
              <a:rPr lang="en-US" altLang="zh-CN" sz="2100" dirty="0">
                <a:latin typeface="Arial" pitchFamily="34" charset="0"/>
                <a:ea typeface="黑体" pitchFamily="49" charset="-122"/>
              </a:rPr>
              <a:t>GO</a:t>
            </a:r>
            <a:r>
              <a:rPr lang="zh-CN" altLang="en-US" sz="2100" dirty="0">
                <a:latin typeface="Arial" pitchFamily="34" charset="0"/>
                <a:ea typeface="黑体" pitchFamily="49" charset="-122"/>
              </a:rPr>
              <a:t>命令，将记录指针定位于记录号等于此数值表达式值的那条记录上。</a:t>
            </a: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关联的撤消。不带任何选择项的</a:t>
            </a:r>
            <a:r>
              <a:rPr lang="en-US" altLang="zh-CN" sz="2100" dirty="0">
                <a:latin typeface="Arial" pitchFamily="34" charset="0"/>
                <a:ea typeface="黑体" pitchFamily="49" charset="-122"/>
              </a:rPr>
              <a:t>SET RELATION TO</a:t>
            </a:r>
            <a:r>
              <a:rPr lang="zh-CN" altLang="en-US" sz="2100" dirty="0">
                <a:latin typeface="Arial" pitchFamily="34" charset="0"/>
                <a:ea typeface="黑体" pitchFamily="49" charset="-122"/>
              </a:rPr>
              <a:t>命令将删除当前父表与其他子表的关联。</a:t>
            </a:r>
          </a:p>
          <a:p>
            <a:r>
              <a:rPr lang="zh-CN" altLang="en-US" sz="2100" dirty="0" smtClean="0">
                <a:latin typeface="Arial" pitchFamily="34" charset="0"/>
                <a:ea typeface="黑体" pitchFamily="49" charset="-122"/>
              </a:rPr>
              <a:t>　　⑻</a:t>
            </a:r>
            <a:r>
              <a:rPr lang="en-US" altLang="zh-CN" sz="2100" dirty="0">
                <a:latin typeface="Arial" pitchFamily="34" charset="0"/>
                <a:ea typeface="黑体" pitchFamily="49" charset="-122"/>
              </a:rPr>
              <a:t>SET RELATION TO</a:t>
            </a:r>
            <a:r>
              <a:rPr lang="zh-CN" altLang="en-US" sz="2100" dirty="0">
                <a:latin typeface="Arial" pitchFamily="34" charset="0"/>
                <a:ea typeface="黑体" pitchFamily="49" charset="-122"/>
              </a:rPr>
              <a:t>命令默认建立的关系是多对一关系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974861849"/>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5.1  </a:t>
            </a:r>
            <a:r>
              <a:rPr lang="zh-CN" altLang="en-US" sz="2400" dirty="0">
                <a:latin typeface="黑体" pitchFamily="49" charset="-122"/>
                <a:ea typeface="黑体" pitchFamily="49" charset="-122"/>
              </a:rPr>
              <a:t>排序</a:t>
            </a:r>
          </a:p>
        </p:txBody>
      </p:sp>
      <p:sp>
        <p:nvSpPr>
          <p:cNvPr id="363524" name="Rectangle 4"/>
          <p:cNvSpPr>
            <a:spLocks noChangeArrowheads="1"/>
          </p:cNvSpPr>
          <p:nvPr/>
        </p:nvSpPr>
        <p:spPr bwMode="auto">
          <a:xfrm>
            <a:off x="74613" y="526751"/>
            <a:ext cx="8997950" cy="6070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排序</a:t>
            </a:r>
            <a:r>
              <a:rPr lang="zh-CN" altLang="en-US" sz="2100" dirty="0">
                <a:latin typeface="Arial" pitchFamily="34" charset="0"/>
                <a:ea typeface="黑体" pitchFamily="49" charset="-122"/>
              </a:rPr>
              <a:t>，又称数据表的物理排序，就是把数据表中的记录按照某个字段值的大小顺序物理地按顺序进行重新排列，作为排序依据的字段称为</a:t>
            </a:r>
            <a:r>
              <a:rPr lang="zh-CN" altLang="en-US" sz="2100" dirty="0">
                <a:solidFill>
                  <a:srgbClr val="FFFF00"/>
                </a:solidFill>
                <a:latin typeface="Arial" pitchFamily="34" charset="0"/>
                <a:ea typeface="黑体" pitchFamily="49" charset="-122"/>
              </a:rPr>
              <a:t>关键字</a:t>
            </a:r>
            <a:r>
              <a:rPr lang="zh-CN" altLang="en-US" sz="2100" dirty="0">
                <a:latin typeface="Arial" pitchFamily="34" charset="0"/>
                <a:ea typeface="黑体" pitchFamily="49" charset="-122"/>
              </a:rPr>
              <a:t>。排序操作后将生成一个新的表文件。新文件的结构和数据可以与源文件完全相同，也可以只取源文件的部分字段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数据表</a:t>
            </a:r>
            <a:r>
              <a:rPr lang="zh-CN" altLang="en-US" sz="2100" dirty="0">
                <a:latin typeface="Arial" pitchFamily="34" charset="0"/>
                <a:ea typeface="黑体" pitchFamily="49" charset="-122"/>
              </a:rPr>
              <a:t>的排序可用</a:t>
            </a:r>
            <a:r>
              <a:rPr lang="en-US" altLang="zh-CN" sz="2100" dirty="0">
                <a:latin typeface="Arial" pitchFamily="34" charset="0"/>
                <a:ea typeface="黑体" pitchFamily="49" charset="-122"/>
              </a:rPr>
              <a:t>SORT</a:t>
            </a:r>
            <a:r>
              <a:rPr lang="zh-CN" altLang="en-US" sz="2100" dirty="0">
                <a:latin typeface="Arial" pitchFamily="34" charset="0"/>
                <a:ea typeface="黑体" pitchFamily="49" charset="-122"/>
              </a:rPr>
              <a:t>命令实现，</a:t>
            </a:r>
            <a:r>
              <a:rPr lang="en-US" altLang="zh-CN" sz="2100" dirty="0">
                <a:latin typeface="Arial" pitchFamily="34" charset="0"/>
                <a:ea typeface="黑体" pitchFamily="49" charset="-122"/>
              </a:rPr>
              <a:t>SORT</a:t>
            </a:r>
            <a:r>
              <a:rPr lang="zh-CN" altLang="en-US" sz="2100" dirty="0">
                <a:latin typeface="Arial" pitchFamily="34" charset="0"/>
                <a:ea typeface="黑体" pitchFamily="49" charset="-122"/>
              </a:rPr>
              <a:t>命令的使用方法如下：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SORT </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TableName</a:t>
            </a:r>
            <a:r>
              <a:rPr lang="en-US" altLang="zh-CN" sz="2100" dirty="0">
                <a:solidFill>
                  <a:srgbClr val="FFFF00"/>
                </a:solidFill>
                <a:latin typeface="Arial" pitchFamily="34" charset="0"/>
                <a:ea typeface="黑体" pitchFamily="49" charset="-122"/>
              </a:rPr>
              <a:t> ON FieldName1 [/A | /D] [/C] [, FieldName2 [/A | /D] [/C]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ASCENDING | DESCENDING]</a:t>
            </a:r>
          </a:p>
          <a:p>
            <a:r>
              <a:rPr lang="en-US" altLang="zh-CN" sz="2100" dirty="0">
                <a:solidFill>
                  <a:srgbClr val="FFFF00"/>
                </a:solidFill>
                <a:latin typeface="Arial" pitchFamily="34" charset="0"/>
                <a:ea typeface="黑体" pitchFamily="49" charset="-122"/>
              </a:rPr>
              <a:t>[Scope] [FOR lExpression1] [WHILE lExpression2]</a:t>
            </a:r>
          </a:p>
          <a:p>
            <a:r>
              <a:rPr lang="en-US" altLang="zh-CN" sz="2100" dirty="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FieldNameList</a:t>
            </a:r>
            <a:r>
              <a:rPr lang="en-US" altLang="zh-CN" sz="2100" dirty="0">
                <a:solidFill>
                  <a:srgbClr val="FFFF00"/>
                </a:solidFill>
                <a:latin typeface="Arial" pitchFamily="34" charset="0"/>
                <a:ea typeface="黑体" pitchFamily="49" charset="-122"/>
              </a:rPr>
              <a:t> | FIELDS LIKE Skeleton | FIELDS EXCEPT Skeleton]</a:t>
            </a:r>
          </a:p>
          <a:p>
            <a:r>
              <a:rPr lang="en-US" altLang="zh-CN" sz="2100" dirty="0" smtClean="0">
                <a:latin typeface="Arial" pitchFamily="34" charset="0"/>
                <a:ea typeface="黑体" pitchFamily="49" charset="-122"/>
              </a:rPr>
              <a:t>       SORT</a:t>
            </a:r>
            <a:r>
              <a:rPr lang="zh-CN" altLang="en-US" sz="2100" dirty="0">
                <a:latin typeface="Arial" pitchFamily="34" charset="0"/>
                <a:ea typeface="黑体" pitchFamily="49" charset="-122"/>
              </a:rPr>
              <a:t>命令的功能是：对当前表中指定范围内、满足条件的记录按指定字段进行升序或降序重新排序，并将排序结果存入到新文件中，其记录按新的物理顺序排列，但原文件不变。</a:t>
            </a:r>
          </a:p>
          <a:p>
            <a:r>
              <a:rPr lang="zh-CN" altLang="en-US" sz="2100" dirty="0" smtClean="0">
                <a:latin typeface="Arial" pitchFamily="34" charset="0"/>
                <a:ea typeface="黑体" pitchFamily="49" charset="-122"/>
              </a:rPr>
              <a:t>       说明</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⑴</a:t>
            </a:r>
            <a:r>
              <a:rPr lang="en-US" altLang="zh-CN" sz="2100" dirty="0" smtClean="0">
                <a:latin typeface="Arial" pitchFamily="34" charset="0"/>
                <a:ea typeface="黑体" pitchFamily="49" charset="-122"/>
              </a:rPr>
              <a:t>TO </a:t>
            </a:r>
            <a:r>
              <a:rPr lang="en-US" altLang="zh-CN" sz="2100" dirty="0" err="1">
                <a:latin typeface="Arial" pitchFamily="34" charset="0"/>
                <a:ea typeface="黑体" pitchFamily="49" charset="-122"/>
              </a:rPr>
              <a:t>TableName</a:t>
            </a:r>
            <a:r>
              <a:rPr lang="zh-CN" altLang="en-US" sz="2100" dirty="0">
                <a:latin typeface="Arial" pitchFamily="34" charset="0"/>
                <a:ea typeface="黑体" pitchFamily="49" charset="-122"/>
              </a:rPr>
              <a:t>：指定排序结果存入的新表</a:t>
            </a:r>
            <a:r>
              <a:rPr lang="zh-CN" altLang="en-US" sz="2100" dirty="0" smtClean="0">
                <a:latin typeface="Arial" pitchFamily="34" charset="0"/>
                <a:ea typeface="黑体" pitchFamily="49" charset="-122"/>
              </a:rPr>
              <a:t>文件（</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DBF</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⑵ON </a:t>
            </a:r>
            <a:r>
              <a:rPr lang="en-US" altLang="zh-CN" sz="2100" dirty="0">
                <a:latin typeface="Arial" pitchFamily="34" charset="0"/>
                <a:ea typeface="黑体" pitchFamily="49" charset="-122"/>
              </a:rPr>
              <a:t>FieldName1</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子句中的字段名表示排序的关键字段。当使用一个关键字时，叫单排序；使用多个关键字时，叫复合排序</a:t>
            </a:r>
            <a:r>
              <a:rPr lang="zh-CN" altLang="en-US" sz="2100" dirty="0" smtClean="0">
                <a:latin typeface="Arial" pitchFamily="34" charset="0"/>
                <a:ea typeface="黑体" pitchFamily="49" charset="-122"/>
              </a:rPr>
              <a:t>。复合排序时，主关键字排在前面，次关键字排在后面。执行排序操作时，先按主关键字排列，当在主关键字出现相同字段值时，再按次关键字排序。</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5-24】  </a:t>
            </a:r>
            <a:r>
              <a:rPr lang="zh-CN" altLang="en-US" sz="2100" dirty="0">
                <a:latin typeface="Arial" pitchFamily="34" charset="0"/>
                <a:ea typeface="黑体" pitchFamily="49" charset="-122"/>
              </a:rPr>
              <a:t>通过“学生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、“选课</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三个表文件显示学生选课的课程名称与该课程的成绩情况，如图</a:t>
            </a:r>
            <a:r>
              <a:rPr lang="en-US" altLang="zh-CN" sz="2100" dirty="0">
                <a:latin typeface="Arial" pitchFamily="34" charset="0"/>
                <a:ea typeface="黑体" pitchFamily="49" charset="-122"/>
              </a:rPr>
              <a:t>5-29</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分析：表“学生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与“选课</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之间可以通过学号建立关联，表“课程</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与“选课</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之间可以通过课程号建立关联。</a:t>
            </a:r>
          </a:p>
          <a:p>
            <a:r>
              <a:rPr lang="en-US" altLang="zh-CN" sz="2100" dirty="0" smtClean="0">
                <a:latin typeface="Arial" pitchFamily="34" charset="0"/>
                <a:ea typeface="黑体" pitchFamily="49" charset="-122"/>
              </a:rPr>
              <a:t>       CLEAR </a:t>
            </a:r>
            <a:r>
              <a:rPr lang="en-US" altLang="zh-CN" sz="2100" dirty="0">
                <a:latin typeface="Arial" pitchFamily="34" charset="0"/>
                <a:ea typeface="黑体" pitchFamily="49" charset="-122"/>
              </a:rPr>
              <a:t>ALL</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1</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xh</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2</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课程</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TAG </a:t>
            </a:r>
            <a:r>
              <a:rPr lang="en-US" altLang="zh-CN" sz="2100" dirty="0" err="1">
                <a:latin typeface="Arial" pitchFamily="34" charset="0"/>
                <a:ea typeface="黑体" pitchFamily="49" charset="-122"/>
              </a:rPr>
              <a:t>ckh</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3</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成绩</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RELATION TO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INTO A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RELATION TO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INTO B </a:t>
            </a:r>
            <a:r>
              <a:rPr lang="en-US" altLang="zh-CN" sz="2100" dirty="0" smtClean="0">
                <a:latin typeface="Arial" pitchFamily="34" charset="0"/>
                <a:ea typeface="黑体" pitchFamily="49" charset="-122"/>
              </a:rPr>
              <a:t>ADDITIVE</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&amp;&amp;</a:t>
            </a:r>
            <a:r>
              <a:rPr lang="zh-CN" altLang="en-US" sz="2100" dirty="0" smtClean="0">
                <a:latin typeface="Arial" pitchFamily="34" charset="0"/>
                <a:ea typeface="黑体" pitchFamily="49" charset="-122"/>
              </a:rPr>
              <a:t>上面</a:t>
            </a:r>
            <a:r>
              <a:rPr lang="zh-CN" altLang="en-US" sz="2100" dirty="0">
                <a:latin typeface="Arial" pitchFamily="34" charset="0"/>
                <a:ea typeface="黑体" pitchFamily="49" charset="-122"/>
              </a:rPr>
              <a:t>两条命令可全成一条命令，即：</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RELATION TO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INTO A, </a:t>
            </a:r>
            <a:r>
              <a:rPr lang="zh-CN" altLang="en-US" sz="2100" dirty="0">
                <a:latin typeface="Arial" pitchFamily="34" charset="0"/>
                <a:ea typeface="黑体" pitchFamily="49" charset="-122"/>
              </a:rPr>
              <a:t>课程号 </a:t>
            </a:r>
            <a:r>
              <a:rPr lang="en-US" altLang="zh-CN" sz="2100" dirty="0">
                <a:latin typeface="Arial" pitchFamily="34" charset="0"/>
                <a:ea typeface="黑体" pitchFamily="49" charset="-122"/>
              </a:rPr>
              <a:t>INTO B ADDITIVE</a:t>
            </a:r>
          </a:p>
          <a:p>
            <a:r>
              <a:rPr lang="en-US" altLang="zh-CN" sz="2100" dirty="0" smtClean="0">
                <a:latin typeface="Arial" pitchFamily="34" charset="0"/>
                <a:ea typeface="黑体" pitchFamily="49" charset="-122"/>
              </a:rPr>
              <a:t>　　LIST </a:t>
            </a:r>
            <a:r>
              <a:rPr lang="en-US" altLang="zh-CN" sz="2100" dirty="0">
                <a:latin typeface="Arial" pitchFamily="34" charset="0"/>
                <a:ea typeface="黑体" pitchFamily="49" charset="-122"/>
              </a:rPr>
              <a:t>FIELDS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,A-&gt;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,B-&gt;</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成绩</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166649730"/>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“数据工作期”</a:t>
            </a:r>
            <a:r>
              <a:rPr lang="zh-CN" altLang="en-US" sz="2100" dirty="0">
                <a:latin typeface="Arial" pitchFamily="34" charset="0"/>
                <a:ea typeface="黑体" pitchFamily="49" charset="-122"/>
              </a:rPr>
              <a:t>是多表操作的动态的、可视化的工作环境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5-25】  </a:t>
            </a:r>
            <a:r>
              <a:rPr lang="zh-CN" altLang="en-US" sz="2100" dirty="0">
                <a:latin typeface="Arial" pitchFamily="34" charset="0"/>
                <a:ea typeface="黑体" pitchFamily="49" charset="-122"/>
              </a:rPr>
              <a:t>利用“数据工作期”窗口，建立“学生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、“选课</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三个表之间的关系，然后显示学生选课的课程名称与该课程的成绩情况，最后，将该“数据工作期”以文件名</a:t>
            </a:r>
            <a:r>
              <a:rPr lang="en-US" altLang="zh-CN" sz="2100" dirty="0" err="1">
                <a:latin typeface="Arial" pitchFamily="34" charset="0"/>
                <a:ea typeface="黑体" pitchFamily="49" charset="-122"/>
              </a:rPr>
              <a:t>xscj.vue</a:t>
            </a:r>
            <a:r>
              <a:rPr lang="zh-CN" altLang="en-US" sz="2100" dirty="0">
                <a:latin typeface="Arial" pitchFamily="34" charset="0"/>
                <a:ea typeface="黑体" pitchFamily="49" charset="-122"/>
              </a:rPr>
              <a:t>保存，以备下次使用。</a:t>
            </a:r>
          </a:p>
          <a:p>
            <a:r>
              <a:rPr lang="zh-CN" altLang="en-US" sz="2100" dirty="0" smtClean="0">
                <a:latin typeface="Arial" pitchFamily="34" charset="0"/>
                <a:ea typeface="黑体" pitchFamily="49" charset="-122"/>
              </a:rPr>
              <a:t>　　操作步骤参见</a:t>
            </a:r>
            <a:r>
              <a:rPr lang="en-US" altLang="zh-CN" sz="2100" dirty="0" smtClean="0">
                <a:latin typeface="Arial" pitchFamily="34" charset="0"/>
                <a:ea typeface="黑体" pitchFamily="49" charset="-122"/>
              </a:rPr>
              <a:t>P193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5.5.2  “</a:t>
            </a:r>
            <a:r>
              <a:rPr lang="zh-CN" altLang="en-US" sz="2200" dirty="0">
                <a:ea typeface="黑体" pitchFamily="49" charset="-122"/>
              </a:rPr>
              <a:t>数据工作期”窗口建立关联</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1503" y="4329328"/>
            <a:ext cx="3072515" cy="20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580112" y="6381328"/>
            <a:ext cx="3046027" cy="369332"/>
          </a:xfrm>
          <a:prstGeom prst="rect">
            <a:avLst/>
          </a:prstGeom>
        </p:spPr>
        <p:txBody>
          <a:bodyPr wrap="none">
            <a:spAutoFit/>
          </a:bodyPr>
          <a:lstStyle/>
          <a:p>
            <a:pPr fontAlgn="ctr"/>
            <a:r>
              <a:rPr lang="zh-CN" altLang="zh-CN" b="1" dirty="0"/>
              <a:t>图</a:t>
            </a:r>
            <a:r>
              <a:rPr lang="en-US" altLang="zh-CN" b="1" dirty="0"/>
              <a:t>5-30  “</a:t>
            </a:r>
            <a:r>
              <a:rPr lang="zh-CN" altLang="zh-CN" b="1" dirty="0"/>
              <a:t>数据工作期</a:t>
            </a:r>
            <a:r>
              <a:rPr lang="en-US" altLang="zh-CN" b="1" dirty="0"/>
              <a:t>”</a:t>
            </a:r>
            <a:r>
              <a:rPr lang="zh-CN" altLang="zh-CN" b="1" dirty="0"/>
              <a:t>对话框</a:t>
            </a:r>
          </a:p>
        </p:txBody>
      </p:sp>
      <p:sp>
        <p:nvSpPr>
          <p:cNvPr id="6" name="Rectangle 4"/>
          <p:cNvSpPr>
            <a:spLocks noChangeArrowheads="1"/>
          </p:cNvSpPr>
          <p:nvPr/>
        </p:nvSpPr>
        <p:spPr bwMode="auto">
          <a:xfrm>
            <a:off x="74613" y="2564904"/>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以</a:t>
            </a:r>
            <a:r>
              <a:rPr lang="zh-CN" altLang="en-US" sz="2100" dirty="0">
                <a:latin typeface="Arial" pitchFamily="34" charset="0"/>
                <a:ea typeface="黑体" pitchFamily="49" charset="-122"/>
              </a:rPr>
              <a:t>文件名</a:t>
            </a:r>
            <a:r>
              <a:rPr lang="en-US" altLang="zh-CN" sz="2100" dirty="0" err="1">
                <a:latin typeface="Arial" pitchFamily="34" charset="0"/>
                <a:ea typeface="黑体" pitchFamily="49" charset="-122"/>
              </a:rPr>
              <a:t>xscj.vue</a:t>
            </a:r>
            <a:r>
              <a:rPr lang="zh-CN" altLang="en-US" sz="2100" dirty="0">
                <a:latin typeface="Arial" pitchFamily="34" charset="0"/>
                <a:ea typeface="黑体" pitchFamily="49" charset="-122"/>
              </a:rPr>
              <a:t>保存的“数据工作期”，在以后需要时，可随时打开。打开的方法有二种是：一是菜单法；二是命令法。</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利用菜单法打开“数据工作期”，其方法步骤是：</a:t>
            </a:r>
          </a:p>
          <a:p>
            <a:r>
              <a:rPr lang="zh-CN" altLang="en-US" sz="2100" dirty="0" smtClean="0">
                <a:latin typeface="Arial" pitchFamily="34" charset="0"/>
                <a:ea typeface="黑体" pitchFamily="49" charset="-122"/>
              </a:rPr>
              <a:t>　　执行</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文件”菜单中的“打开”命令，在弹出的“打开”对话框中选择要打开的“视图”文件</a:t>
            </a:r>
            <a:r>
              <a:rPr lang="en-US" altLang="zh-CN" sz="2100" dirty="0" err="1">
                <a:latin typeface="Arial" pitchFamily="34" charset="0"/>
                <a:ea typeface="黑体" pitchFamily="49" charset="-122"/>
              </a:rPr>
              <a:t>Xscj.vue</a:t>
            </a:r>
            <a:r>
              <a:rPr lang="zh-CN" altLang="en-US" sz="2100" dirty="0">
                <a:latin typeface="Arial" pitchFamily="34" charset="0"/>
                <a:ea typeface="黑体" pitchFamily="49" charset="-122"/>
              </a:rPr>
              <a:t>。接着，执行</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窗口”菜单中的“数据工作期”命令</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581128"/>
            <a:ext cx="5505499" cy="2052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利用命令法打开“数据工作期”，其命令是：</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VIEW TO XSCJ</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VIEW </a:t>
            </a:r>
            <a:r>
              <a:rPr lang="en-US" altLang="zh-CN" sz="2100" dirty="0" smtClean="0">
                <a:latin typeface="Arial" pitchFamily="34" charset="0"/>
                <a:ea typeface="黑体" pitchFamily="49" charset="-122"/>
              </a:rPr>
              <a:t>ON</a:t>
            </a:r>
          </a:p>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SET VIEW OFF</a:t>
            </a:r>
            <a:r>
              <a:rPr lang="zh-CN" altLang="en-US" sz="2100" dirty="0">
                <a:latin typeface="Arial" pitchFamily="34" charset="0"/>
                <a:ea typeface="黑体" pitchFamily="49" charset="-122"/>
              </a:rPr>
              <a:t>命令可关闭“数据工作期”</a:t>
            </a:r>
            <a:r>
              <a:rPr lang="zh-CN" altLang="en-US" sz="2100" dirty="0" smtClean="0">
                <a:latin typeface="Arial" pitchFamily="34" charset="0"/>
                <a:ea typeface="黑体" pitchFamily="49" charset="-122"/>
              </a:rPr>
              <a:t>窗口，如图</a:t>
            </a:r>
            <a:r>
              <a:rPr lang="en-US" altLang="zh-CN" sz="2100" dirty="0" smtClean="0">
                <a:latin typeface="Arial" pitchFamily="34" charset="0"/>
                <a:ea typeface="黑体" pitchFamily="49" charset="-122"/>
              </a:rPr>
              <a:t>5-30</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667012937"/>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SET RELATION</a:t>
            </a:r>
            <a:r>
              <a:rPr lang="zh-CN" altLang="en-US" sz="2100" dirty="0">
                <a:latin typeface="Arial" pitchFamily="34" charset="0"/>
                <a:ea typeface="黑体" pitchFamily="49" charset="-122"/>
              </a:rPr>
              <a:t>和利用“数据工作期”窗口建立的关联默认为“多对一关系”。有必要时，可以说明建立的关联为“一对多关系”。</a:t>
            </a:r>
          </a:p>
          <a:p>
            <a:r>
              <a:rPr lang="zh-CN" altLang="en-US" sz="2100" dirty="0">
                <a:latin typeface="Arial" pitchFamily="34" charset="0"/>
                <a:ea typeface="黑体" pitchFamily="49" charset="-122"/>
              </a:rPr>
              <a:t>利用</a:t>
            </a:r>
            <a:r>
              <a:rPr lang="en-US" altLang="zh-CN" sz="2100" dirty="0">
                <a:latin typeface="Arial" pitchFamily="34" charset="0"/>
                <a:ea typeface="黑体" pitchFamily="49" charset="-122"/>
              </a:rPr>
              <a:t>SET SKIP TO</a:t>
            </a:r>
            <a:r>
              <a:rPr lang="zh-CN" altLang="en-US" sz="2100" dirty="0">
                <a:latin typeface="Arial" pitchFamily="34" charset="0"/>
                <a:ea typeface="黑体" pitchFamily="49" charset="-122"/>
              </a:rPr>
              <a:t>命令或使用“数据工作期”窗口中的“一对多”按钮，可以对子表进行一对多说明，这里介绍命令说明 一对多关系。</a:t>
            </a:r>
            <a:r>
              <a:rPr lang="en-US" altLang="zh-CN" sz="2100" dirty="0">
                <a:latin typeface="Arial" pitchFamily="34" charset="0"/>
                <a:ea typeface="黑体" pitchFamily="49" charset="-122"/>
              </a:rPr>
              <a:t>SET SKIP TO</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SKIP TO [TableAlias1 [, TableAlias2] ...]</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是：创建表与表之间的一对多关系。当浏览父表时，父表的记录指针将一直保持不动，直到记录指针移过子表中所有相关的记录为止。</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TO TableAlias1 [, TableAlias2] ... </a:t>
            </a:r>
            <a:r>
              <a:rPr lang="zh-CN" altLang="en-US" sz="2100" dirty="0">
                <a:latin typeface="Arial" pitchFamily="34" charset="0"/>
                <a:ea typeface="黑体" pitchFamily="49" charset="-122"/>
              </a:rPr>
              <a:t>：指定多个子表的别名或工作区编号。这些子表用来与父表创建一对多关系。表别名之间用逗号分隔。在支持范围的命令（</a:t>
            </a:r>
            <a:r>
              <a:rPr lang="en-US" altLang="zh-CN" sz="2100" dirty="0">
                <a:latin typeface="Arial" pitchFamily="34" charset="0"/>
                <a:ea typeface="黑体" pitchFamily="49" charset="-122"/>
              </a:rPr>
              <a:t>DISPLAY</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LIST</a:t>
            </a:r>
            <a:r>
              <a:rPr lang="zh-CN" altLang="en-US" sz="2100" dirty="0">
                <a:latin typeface="Arial" pitchFamily="34" charset="0"/>
                <a:ea typeface="黑体" pitchFamily="49" charset="-122"/>
              </a:rPr>
              <a:t>等）中，对于子表中每一个对应记录都重复父表的记录。</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不带参数的</a:t>
            </a:r>
            <a:r>
              <a:rPr lang="en-US" altLang="zh-CN" sz="2100" dirty="0">
                <a:latin typeface="Arial" pitchFamily="34" charset="0"/>
                <a:ea typeface="黑体" pitchFamily="49" charset="-122"/>
              </a:rPr>
              <a:t>SET SKIP TO</a:t>
            </a:r>
            <a:r>
              <a:rPr lang="zh-CN" altLang="en-US" sz="2100" dirty="0">
                <a:latin typeface="Arial" pitchFamily="34" charset="0"/>
                <a:ea typeface="黑体" pitchFamily="49" charset="-122"/>
              </a:rPr>
              <a:t>命令从当前选定工作区的已打开父表中删除该一对多关系。</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5-26】  </a:t>
            </a:r>
            <a:r>
              <a:rPr lang="zh-CN" altLang="en-US" sz="2100" dirty="0">
                <a:latin typeface="Arial" pitchFamily="34" charset="0"/>
                <a:ea typeface="黑体" pitchFamily="49" charset="-122"/>
              </a:rPr>
              <a:t>建立“学生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表之间的关联，比较多对一和一对多关系在“浏览“窗口中的显示情况。</a:t>
            </a:r>
          </a:p>
          <a:p>
            <a:r>
              <a:rPr lang="zh-CN" altLang="en-US" sz="2100" dirty="0" smtClean="0">
                <a:latin typeface="Arial" pitchFamily="34" charset="0"/>
                <a:ea typeface="黑体" pitchFamily="49" charset="-122"/>
              </a:rPr>
              <a:t>       操作步骤参见</a:t>
            </a:r>
            <a:r>
              <a:rPr lang="en-US" altLang="zh-CN" sz="2100" dirty="0" smtClean="0">
                <a:latin typeface="Arial" pitchFamily="34" charset="0"/>
                <a:ea typeface="黑体" pitchFamily="49" charset="-122"/>
              </a:rPr>
              <a:t>P195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5.5.3  </a:t>
            </a:r>
            <a:r>
              <a:rPr lang="zh-CN" altLang="en-US" sz="2200" dirty="0">
                <a:ea typeface="黑体" pitchFamily="49" charset="-122"/>
              </a:rPr>
              <a:t>说明一对多关系的命令</a:t>
            </a:r>
          </a:p>
        </p:txBody>
      </p:sp>
    </p:spTree>
    <p:extLst>
      <p:ext uri="{BB962C8B-B14F-4D97-AF65-F5344CB8AC3E}">
        <p14:creationId xmlns:p14="http://schemas.microsoft.com/office/powerpoint/2010/main" val="756335981"/>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文件之间的</a:t>
            </a:r>
            <a:r>
              <a:rPr lang="zh-CN" altLang="en-US" sz="2100" dirty="0" smtClean="0">
                <a:latin typeface="Arial" pitchFamily="34" charset="0"/>
                <a:ea typeface="黑体" pitchFamily="49" charset="-122"/>
              </a:rPr>
              <a:t>连接称为</a:t>
            </a:r>
            <a:r>
              <a:rPr lang="zh-CN" altLang="en-US" sz="2100" dirty="0">
                <a:latin typeface="Arial" pitchFamily="34" charset="0"/>
                <a:ea typeface="黑体" pitchFamily="49" charset="-122"/>
              </a:rPr>
              <a:t>物理连接。物理连接分为横向和纵向两种，横向连接是指在数据结构相同的情况下，实现记录的追加，详细第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章中的</a:t>
            </a:r>
            <a:r>
              <a:rPr lang="en-US" altLang="zh-CN" sz="2100" dirty="0">
                <a:latin typeface="Arial" pitchFamily="34" charset="0"/>
                <a:ea typeface="黑体" pitchFamily="49" charset="-122"/>
              </a:rPr>
              <a:t>4.3</a:t>
            </a:r>
            <a:r>
              <a:rPr lang="zh-CN" altLang="en-US" sz="2100" dirty="0">
                <a:latin typeface="Arial" pitchFamily="34" charset="0"/>
                <a:ea typeface="黑体" pitchFamily="49" charset="-122"/>
              </a:rPr>
              <a:t>节。这里，我们向读者介绍数据表之间的纵向连接。要实现数据表之间的纵向连接，可使用</a:t>
            </a:r>
            <a:r>
              <a:rPr lang="en-US" altLang="zh-CN" sz="2100" dirty="0">
                <a:latin typeface="Arial" pitchFamily="34" charset="0"/>
                <a:ea typeface="黑体" pitchFamily="49" charset="-122"/>
              </a:rPr>
              <a:t>JOIN</a:t>
            </a:r>
            <a:r>
              <a:rPr lang="zh-CN" altLang="en-US" sz="2100" dirty="0">
                <a:latin typeface="Arial" pitchFamily="34" charset="0"/>
                <a:ea typeface="黑体" pitchFamily="49" charset="-122"/>
              </a:rPr>
              <a:t>命令。该命令的使用格式如下：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JOIN </a:t>
            </a:r>
            <a:r>
              <a:rPr lang="en-US" altLang="zh-CN" sz="2100" dirty="0">
                <a:solidFill>
                  <a:srgbClr val="FFFF00"/>
                </a:solidFill>
                <a:latin typeface="Arial" pitchFamily="34" charset="0"/>
                <a:ea typeface="黑体" pitchFamily="49" charset="-122"/>
              </a:rPr>
              <a:t>WITH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 TO </a:t>
            </a:r>
            <a:r>
              <a:rPr lang="en-US" altLang="zh-CN" sz="2100" dirty="0" err="1">
                <a:solidFill>
                  <a:srgbClr val="FFFF00"/>
                </a:solidFill>
                <a:latin typeface="Arial" pitchFamily="34" charset="0"/>
                <a:ea typeface="黑体" pitchFamily="49" charset="-122"/>
              </a:rPr>
              <a:t>dbfFileName</a:t>
            </a:r>
            <a:r>
              <a:rPr lang="en-US" altLang="zh-CN" sz="2100" dirty="0">
                <a:solidFill>
                  <a:srgbClr val="FFFF00"/>
                </a:solidFill>
                <a:latin typeface="Arial" pitchFamily="34" charset="0"/>
                <a:ea typeface="黑体" pitchFamily="49" charset="-122"/>
              </a:rPr>
              <a:t> FOR </a:t>
            </a:r>
            <a:r>
              <a:rPr lang="en-US" altLang="zh-CN" sz="2100" dirty="0" err="1" smtClean="0">
                <a:solidFill>
                  <a:srgbClr val="FFFF00"/>
                </a:solidFill>
                <a:latin typeface="Arial" pitchFamily="34" charset="0"/>
                <a:ea typeface="黑体" pitchFamily="49" charset="-122"/>
              </a:rPr>
              <a:t>lExpression</a:t>
            </a:r>
            <a:r>
              <a:rPr lang="en-US" altLang="zh-CN" sz="2100" dirty="0" smtClean="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命令功能</a:t>
            </a:r>
            <a:r>
              <a:rPr lang="zh-CN" altLang="en-US" sz="2100" dirty="0">
                <a:latin typeface="Arial" pitchFamily="34" charset="0"/>
                <a:ea typeface="黑体" pitchFamily="49" charset="-122"/>
              </a:rPr>
              <a:t>是：将当前表文件与指定工作区（或别名）的表文件之间连接生成一个新的</a:t>
            </a:r>
            <a:r>
              <a:rPr lang="zh-CN" altLang="en-US" sz="2100" dirty="0">
                <a:solidFill>
                  <a:srgbClr val="FFFF00"/>
                </a:solidFill>
                <a:latin typeface="Arial" pitchFamily="34" charset="0"/>
                <a:ea typeface="黑体" pitchFamily="49" charset="-122"/>
              </a:rPr>
              <a:t>表文件</a:t>
            </a:r>
            <a:r>
              <a:rPr lang="zh-CN" altLang="en-US" sz="2100" dirty="0">
                <a:latin typeface="Arial" pitchFamily="34" charset="0"/>
                <a:ea typeface="黑体" pitchFamily="49" charset="-122"/>
              </a:rPr>
              <a:t>。被连接的两个表文件，一个是当前表文件，另一个是在</a:t>
            </a:r>
            <a:r>
              <a:rPr lang="en-US" altLang="zh-CN" sz="2100" dirty="0">
                <a:latin typeface="Arial" pitchFamily="34" charset="0"/>
                <a:ea typeface="黑体" pitchFamily="49" charset="-122"/>
              </a:rPr>
              <a:t>&lt;</a:t>
            </a:r>
            <a:r>
              <a:rPr lang="zh-CN" altLang="en-US" sz="2100" dirty="0">
                <a:latin typeface="Arial" pitchFamily="34" charset="0"/>
                <a:ea typeface="黑体" pitchFamily="49" charset="-122"/>
              </a:rPr>
              <a:t>工作区号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别名</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中指定的表文件，生成的新表文件扩展名为</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连接的过程是：从当前表文件的第一条记录开始，在指定的别名工作区中查找符合条件的记录，每找到一条，就将当前记录与别名工作区找到的记录连接生成一个新记录并存入新表文件中。重复上述操作，直到把当前工作区中的所有记录处理完毕为止。</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smtClean="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：指定新表中所包含的字段列表，生成的新表按此字段顺序排列；省略子句，当前表的字段在前面，别名表文件的字段在后面。如果两表的字段总数超过</a:t>
            </a:r>
            <a:r>
              <a:rPr lang="en-US" altLang="zh-CN" sz="2100" dirty="0">
                <a:latin typeface="Arial" pitchFamily="34" charset="0"/>
                <a:ea typeface="黑体" pitchFamily="49" charset="-122"/>
              </a:rPr>
              <a:t>256</a:t>
            </a:r>
            <a:r>
              <a:rPr lang="zh-CN" altLang="en-US" sz="2100" dirty="0">
                <a:latin typeface="Arial" pitchFamily="34" charset="0"/>
                <a:ea typeface="黑体" pitchFamily="49" charset="-122"/>
              </a:rPr>
              <a:t>个，则系统自动截去别名表中多余的字段</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⑵如果</a:t>
            </a:r>
            <a:r>
              <a:rPr lang="zh-CN" altLang="en-US" sz="2100" dirty="0">
                <a:latin typeface="Arial" pitchFamily="34" charset="0"/>
                <a:ea typeface="黑体" pitchFamily="49" charset="-122"/>
              </a:rPr>
              <a:t>要连接的表超过了两张表，则连接时，须两两连接，生成一个新表后，新表再与第三张表进行连接，依次进行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5.5.4  </a:t>
            </a:r>
            <a:r>
              <a:rPr lang="zh-CN" altLang="en-US" sz="2200" dirty="0">
                <a:ea typeface="黑体" pitchFamily="49" charset="-122"/>
              </a:rPr>
              <a:t>表之间的连接</a:t>
            </a:r>
          </a:p>
        </p:txBody>
      </p:sp>
    </p:spTree>
    <p:extLst>
      <p:ext uri="{BB962C8B-B14F-4D97-AF65-F5344CB8AC3E}">
        <p14:creationId xmlns:p14="http://schemas.microsoft.com/office/powerpoint/2010/main" val="1941150598"/>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7257"/>
            <a:ext cx="5577507" cy="2003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5-27】  </a:t>
            </a:r>
            <a:r>
              <a:rPr lang="zh-CN" altLang="en-US" sz="2100" dirty="0">
                <a:latin typeface="Arial" pitchFamily="34" charset="0"/>
                <a:ea typeface="黑体" pitchFamily="49" charset="-122"/>
              </a:rPr>
              <a:t>利用“学生”、“成绩”和“课程”三个表文件，新生成一个表“学生课程成绩”，新表中包含由学号、姓名、性别、课程名称、课时数和成绩等</a:t>
            </a:r>
            <a:r>
              <a:rPr lang="zh-CN" altLang="en-US" sz="2100" dirty="0" smtClean="0">
                <a:latin typeface="Arial" pitchFamily="34" charset="0"/>
                <a:ea typeface="黑体" pitchFamily="49" charset="-122"/>
              </a:rPr>
              <a:t>字段。</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分析：连接</a:t>
            </a:r>
            <a:r>
              <a:rPr lang="zh-CN" altLang="en-US" sz="2100" dirty="0">
                <a:latin typeface="Arial" pitchFamily="34" charset="0"/>
                <a:ea typeface="黑体" pitchFamily="49" charset="-122"/>
              </a:rPr>
              <a:t>的过程是两两连接。命令执行后，屏幕显示的结果，如图</a:t>
            </a:r>
            <a:r>
              <a:rPr lang="en-US" altLang="zh-CN" sz="2100" dirty="0">
                <a:latin typeface="Arial" pitchFamily="34" charset="0"/>
                <a:ea typeface="黑体" pitchFamily="49" charset="-122"/>
              </a:rPr>
              <a:t>5-36</a:t>
            </a:r>
            <a:r>
              <a:rPr lang="zh-CN" altLang="en-US" sz="2100" dirty="0">
                <a:latin typeface="Arial" pitchFamily="34" charset="0"/>
                <a:ea typeface="黑体" pitchFamily="49" charset="-122"/>
              </a:rPr>
              <a:t>所示。</a:t>
            </a:r>
          </a:p>
          <a:p>
            <a:endParaRPr lang="zh-CN" altLang="en-US" sz="2100" dirty="0" smtClean="0">
              <a:latin typeface="Arial" pitchFamily="34" charset="0"/>
              <a:ea typeface="黑体" pitchFamily="49" charset="-122"/>
            </a:endParaRPr>
          </a:p>
        </p:txBody>
      </p:sp>
      <p:sp>
        <p:nvSpPr>
          <p:cNvPr id="3" name="Rectangle 4"/>
          <p:cNvSpPr>
            <a:spLocks noChangeArrowheads="1"/>
          </p:cNvSpPr>
          <p:nvPr/>
        </p:nvSpPr>
        <p:spPr bwMode="auto">
          <a:xfrm>
            <a:off x="74613" y="2420888"/>
            <a:ext cx="8997950"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SELECT 1</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a:t>
            </a:r>
          </a:p>
          <a:p>
            <a:r>
              <a:rPr lang="en-US" altLang="zh-CN" sz="2100" dirty="0" smtClean="0">
                <a:latin typeface="Arial" pitchFamily="34" charset="0"/>
                <a:ea typeface="黑体" pitchFamily="49" charset="-122"/>
              </a:rPr>
              <a:t>　　SELECT 2</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成绩</a:t>
            </a:r>
          </a:p>
          <a:p>
            <a:r>
              <a:rPr lang="en-US" altLang="zh-CN" sz="2100" dirty="0" smtClean="0">
                <a:latin typeface="Arial" pitchFamily="34" charset="0"/>
                <a:ea typeface="黑体" pitchFamily="49" charset="-122"/>
              </a:rPr>
              <a:t>　　JOIN WITH A TO </a:t>
            </a:r>
            <a:r>
              <a:rPr lang="zh-CN" altLang="en-US" sz="2100" dirty="0" smtClean="0">
                <a:latin typeface="Arial" pitchFamily="34" charset="0"/>
                <a:ea typeface="黑体" pitchFamily="49" charset="-122"/>
              </a:rPr>
              <a:t>学生</a:t>
            </a:r>
            <a:r>
              <a:rPr lang="en-US" altLang="zh-CN" sz="2100" dirty="0" smtClean="0">
                <a:latin typeface="Arial" pitchFamily="34" charset="0"/>
                <a:ea typeface="黑体" pitchFamily="49" charset="-122"/>
              </a:rPr>
              <a:t>_</a:t>
            </a:r>
            <a:r>
              <a:rPr lang="zh-CN" altLang="en-US" sz="2100" dirty="0" smtClean="0">
                <a:latin typeface="Arial" pitchFamily="34" charset="0"/>
                <a:ea typeface="黑体" pitchFamily="49" charset="-122"/>
              </a:rPr>
              <a:t>成绩 </a:t>
            </a:r>
            <a:r>
              <a:rPr lang="en-US" altLang="zh-CN" sz="2100" dirty="0" smtClean="0">
                <a:latin typeface="Arial" pitchFamily="34" charset="0"/>
                <a:ea typeface="黑体" pitchFamily="49" charset="-122"/>
              </a:rPr>
              <a:t>FOR </a:t>
            </a:r>
            <a:r>
              <a:rPr lang="zh-CN" altLang="en-US" sz="2100" dirty="0" smtClean="0">
                <a:latin typeface="Arial" pitchFamily="34" charset="0"/>
                <a:ea typeface="黑体" pitchFamily="49" charset="-122"/>
              </a:rPr>
              <a:t>学号</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学号 </a:t>
            </a:r>
            <a:r>
              <a:rPr lang="en-US" altLang="zh-CN" sz="2100" dirty="0" smtClean="0">
                <a:latin typeface="Arial" pitchFamily="34" charset="0"/>
                <a:ea typeface="黑体" pitchFamily="49" charset="-122"/>
              </a:rPr>
              <a:t>FIELDS A.</a:t>
            </a:r>
            <a:r>
              <a:rPr lang="zh-CN" altLang="en-US" sz="2100" dirty="0" smtClean="0">
                <a:latin typeface="Arial" pitchFamily="34" charset="0"/>
                <a:ea typeface="黑体" pitchFamily="49" charset="-122"/>
              </a:rPr>
              <a:t>学号</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姓名</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课程号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成绩</a:t>
            </a:r>
          </a:p>
          <a:p>
            <a:r>
              <a:rPr lang="en-US" altLang="zh-CN" sz="2100" dirty="0" smtClean="0">
                <a:latin typeface="Arial" pitchFamily="34" charset="0"/>
                <a:ea typeface="黑体" pitchFamily="49" charset="-122"/>
              </a:rPr>
              <a:t>　　USE</a:t>
            </a:r>
            <a:r>
              <a:rPr lang="zh-CN" altLang="en-US" sz="2100" dirty="0" smtClean="0">
                <a:latin typeface="Arial" pitchFamily="34" charset="0"/>
                <a:ea typeface="黑体" pitchFamily="49" charset="-122"/>
              </a:rPr>
              <a:t>学生</a:t>
            </a:r>
            <a:r>
              <a:rPr lang="en-US" altLang="zh-CN" sz="2100" dirty="0" smtClean="0">
                <a:latin typeface="Arial" pitchFamily="34" charset="0"/>
                <a:ea typeface="黑体" pitchFamily="49" charset="-122"/>
              </a:rPr>
              <a:t>_</a:t>
            </a:r>
            <a:r>
              <a:rPr lang="zh-CN" altLang="en-US" sz="2100" dirty="0" smtClean="0">
                <a:latin typeface="Arial" pitchFamily="34" charset="0"/>
                <a:ea typeface="黑体" pitchFamily="49" charset="-122"/>
              </a:rPr>
              <a:t>成绩</a:t>
            </a:r>
          </a:p>
          <a:p>
            <a:r>
              <a:rPr lang="en-US" altLang="zh-CN" sz="2100" dirty="0" smtClean="0">
                <a:latin typeface="Arial" pitchFamily="34" charset="0"/>
                <a:ea typeface="黑体" pitchFamily="49" charset="-122"/>
              </a:rPr>
              <a:t>　　SELECT 3</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课程</a:t>
            </a:r>
          </a:p>
          <a:p>
            <a:r>
              <a:rPr lang="en-US" altLang="zh-CN" sz="2100" dirty="0" smtClean="0">
                <a:latin typeface="Arial" pitchFamily="34" charset="0"/>
                <a:ea typeface="黑体" pitchFamily="49" charset="-122"/>
              </a:rPr>
              <a:t>　　JOIN WITH B TO </a:t>
            </a:r>
            <a:r>
              <a:rPr lang="zh-CN" altLang="en-US" sz="2100" dirty="0" smtClean="0">
                <a:latin typeface="Arial" pitchFamily="34" charset="0"/>
                <a:ea typeface="黑体" pitchFamily="49" charset="-122"/>
              </a:rPr>
              <a:t>学生课程  </a:t>
            </a:r>
            <a:r>
              <a:rPr lang="en-US" altLang="zh-CN" sz="2100" dirty="0" smtClean="0">
                <a:latin typeface="Arial" pitchFamily="34" charset="0"/>
                <a:ea typeface="黑体" pitchFamily="49" charset="-122"/>
              </a:rPr>
              <a:t>FOR </a:t>
            </a:r>
            <a:r>
              <a:rPr lang="zh-CN" altLang="en-US" sz="2100" dirty="0" smtClean="0">
                <a:latin typeface="Arial" pitchFamily="34" charset="0"/>
                <a:ea typeface="黑体" pitchFamily="49" charset="-122"/>
              </a:rPr>
              <a:t>课程号</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课程号 </a:t>
            </a:r>
            <a:r>
              <a:rPr lang="en-US" altLang="zh-CN" sz="2100" dirty="0" smtClean="0">
                <a:latin typeface="Arial" pitchFamily="34" charset="0"/>
                <a:ea typeface="黑体" pitchFamily="49" charset="-122"/>
              </a:rPr>
              <a:t>FIELDS B.</a:t>
            </a:r>
            <a:r>
              <a:rPr lang="zh-CN" altLang="en-US" sz="2100" dirty="0" smtClean="0">
                <a:latin typeface="Arial" pitchFamily="34" charset="0"/>
                <a:ea typeface="黑体" pitchFamily="49" charset="-122"/>
              </a:rPr>
              <a:t>学号，</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姓名，课程名，课时，</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成绩</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学生课程成绩</a:t>
            </a:r>
          </a:p>
          <a:p>
            <a:r>
              <a:rPr lang="en-US" altLang="zh-CN" sz="2100" dirty="0" smtClean="0">
                <a:latin typeface="Arial" pitchFamily="34" charset="0"/>
                <a:ea typeface="黑体" pitchFamily="49" charset="-122"/>
              </a:rPr>
              <a:t>　　BROWSE</a:t>
            </a:r>
          </a:p>
          <a:p>
            <a:r>
              <a:rPr lang="zh-CN" altLang="en-US" sz="2100" dirty="0" smtClean="0">
                <a:latin typeface="Arial" pitchFamily="34" charset="0"/>
                <a:ea typeface="黑体" pitchFamily="49" charset="-122"/>
              </a:rPr>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3971" y="57257"/>
            <a:ext cx="2908800" cy="36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73204" y="2420888"/>
            <a:ext cx="2800767" cy="369332"/>
          </a:xfrm>
          <a:prstGeom prst="rect">
            <a:avLst/>
          </a:prstGeom>
        </p:spPr>
        <p:txBody>
          <a:bodyPr wrap="none">
            <a:spAutoFit/>
          </a:bodyPr>
          <a:lstStyle/>
          <a:p>
            <a:r>
              <a:rPr lang="zh-CN" altLang="zh-CN" b="1" dirty="0"/>
              <a:t>图</a:t>
            </a:r>
            <a:r>
              <a:rPr lang="en-US" altLang="zh-CN" b="1" dirty="0"/>
              <a:t>5-36  </a:t>
            </a:r>
            <a:r>
              <a:rPr lang="zh-CN" altLang="zh-CN" b="1" dirty="0"/>
              <a:t>三表连接后的结果</a:t>
            </a:r>
          </a:p>
        </p:txBody>
      </p:sp>
    </p:spTree>
    <p:extLst>
      <p:ext uri="{BB962C8B-B14F-4D97-AF65-F5344CB8AC3E}">
        <p14:creationId xmlns:p14="http://schemas.microsoft.com/office/powerpoint/2010/main" val="561095628"/>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92696"/>
            <a:ext cx="8997950" cy="2991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永久</a:t>
            </a:r>
            <a:r>
              <a:rPr lang="zh-CN" altLang="en-US" sz="2100" dirty="0">
                <a:latin typeface="Arial" pitchFamily="34" charset="0"/>
                <a:ea typeface="黑体" pitchFamily="49" charset="-122"/>
              </a:rPr>
              <a:t>关系在数据库设计器中表现为主索引或候选索引与其他索引之间的连线，永久关系一经建立后便作为数据库的一部分存储在数据字典之中，直到将其删除为止，因此称为“永久关系”。而自由表只能在运行时建立一种临时关系，运行结束后该关系就不存在了。临时关系每次使用时需要重新建立，但是永久关系并不控制表间的记录指针间的关系，因此在实际应用中既需要永久关系，又需要临时关系。</a:t>
            </a:r>
          </a:p>
          <a:p>
            <a:r>
              <a:rPr lang="zh-CN" altLang="en-US" sz="2100" dirty="0" smtClean="0">
                <a:latin typeface="Arial" pitchFamily="34" charset="0"/>
                <a:ea typeface="黑体" pitchFamily="49" charset="-122"/>
              </a:rPr>
              <a:t>　　永久</a:t>
            </a:r>
            <a:r>
              <a:rPr lang="zh-CN" altLang="en-US" sz="2100" dirty="0">
                <a:latin typeface="Arial" pitchFamily="34" charset="0"/>
                <a:ea typeface="黑体" pitchFamily="49" charset="-122"/>
              </a:rPr>
              <a:t>关系可分为二种。一种是一对一的关系，连线的两端只有一个分支。另一种是一对多的关系，连线的一端只有一个分去表示“一方”），而另一端则有三个分支（表示“多方”），如图</a:t>
            </a:r>
            <a:r>
              <a:rPr lang="en-US" altLang="zh-CN" sz="2100" dirty="0">
                <a:latin typeface="Arial" pitchFamily="34" charset="0"/>
                <a:ea typeface="黑体" pitchFamily="49" charset="-122"/>
              </a:rPr>
              <a:t>5-37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5.6  </a:t>
            </a:r>
            <a:r>
              <a:rPr lang="zh-CN" altLang="en-US" sz="2400" dirty="0">
                <a:latin typeface="黑体" pitchFamily="49" charset="-122"/>
                <a:ea typeface="黑体" pitchFamily="49" charset="-122"/>
              </a:rPr>
              <a:t>永久关系</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6321" y="3789040"/>
            <a:ext cx="521017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739220" y="5958561"/>
            <a:ext cx="338437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5-37  </a:t>
            </a:r>
            <a:r>
              <a:rPr lang="zh-CN" altLang="en-US" dirty="0">
                <a:solidFill>
                  <a:srgbClr val="FFFFFF"/>
                </a:solidFill>
                <a:latin typeface="Arial" pitchFamily="34" charset="0"/>
                <a:ea typeface="黑体" pitchFamily="49" charset="-122"/>
              </a:rPr>
              <a:t>一对一和一对多的关系</a:t>
            </a:r>
          </a:p>
        </p:txBody>
      </p:sp>
      <p:sp>
        <p:nvSpPr>
          <p:cNvPr id="6" name="Rectangle 4"/>
          <p:cNvSpPr>
            <a:spLocks noChangeArrowheads="1"/>
          </p:cNvSpPr>
          <p:nvPr/>
        </p:nvSpPr>
        <p:spPr bwMode="auto">
          <a:xfrm>
            <a:off x="74613" y="3645024"/>
            <a:ext cx="3751708"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永久</a:t>
            </a:r>
            <a:r>
              <a:rPr lang="zh-CN" altLang="en-US" sz="2100" dirty="0">
                <a:latin typeface="Arial" pitchFamily="34" charset="0"/>
                <a:ea typeface="黑体" pitchFamily="49" charset="-122"/>
              </a:rPr>
              <a:t>关系</a:t>
            </a:r>
            <a:r>
              <a:rPr lang="zh-CN" altLang="en-US" sz="2100" dirty="0" smtClean="0">
                <a:latin typeface="Arial" pitchFamily="34" charset="0"/>
                <a:ea typeface="黑体" pitchFamily="49" charset="-122"/>
              </a:rPr>
              <a:t>的表现</a:t>
            </a:r>
            <a:r>
              <a:rPr lang="zh-CN" altLang="en-US" sz="2100" dirty="0">
                <a:latin typeface="Arial" pitchFamily="34" charset="0"/>
                <a:ea typeface="黑体" pitchFamily="49" charset="-122"/>
              </a:rPr>
              <a:t>范围：</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“查询设计器”和“视图设计器”中，自动作为默认联接条件。</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作为</a:t>
            </a:r>
            <a:r>
              <a:rPr lang="zh-CN" altLang="en-US" sz="2100" dirty="0">
                <a:latin typeface="Arial" pitchFamily="34" charset="0"/>
                <a:ea typeface="黑体" pitchFamily="49" charset="-122"/>
              </a:rPr>
              <a:t>表单和报表的默认关系，在“数据环境设计器”中显示。</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用于</a:t>
            </a:r>
            <a:r>
              <a:rPr lang="zh-CN" altLang="en-US" sz="2100" dirty="0">
                <a:latin typeface="Arial" pitchFamily="34" charset="0"/>
                <a:ea typeface="黑体" pitchFamily="49" charset="-122"/>
              </a:rPr>
              <a:t>存储参照完整性信息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670616521"/>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数据库设计器，可以很方便地建立或删除数据库之间的永久关系。为了创建和说明永久关系，通常把数据库中的表分为主表（主动去建关系的表，也称为父表）和子表，这种关系通过具有公共字段或主键相关的字段进行关联来体现。主表必须按关键字建主索引或候选索引，子表则可以建立主索引、候选索引、惟一索引、普通索引中的任何一种。永久关系所用的索引必须结构化复合索引。</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建立一对一永久关系时，主表须主索引，子表须主索引或候选索引；而建立一对多永久关系时主表须主索引，子表须普通索引。</a:t>
            </a:r>
          </a:p>
          <a:p>
            <a:r>
              <a:rPr lang="zh-CN" altLang="en-US" sz="2100" dirty="0" smtClean="0">
                <a:latin typeface="Arial" pitchFamily="34" charset="0"/>
                <a:ea typeface="黑体" pitchFamily="49" charset="-122"/>
              </a:rPr>
              <a:t>       有关</a:t>
            </a:r>
            <a:r>
              <a:rPr lang="zh-CN" altLang="en-US" sz="2100" dirty="0">
                <a:latin typeface="Arial" pitchFamily="34" charset="0"/>
                <a:ea typeface="黑体" pitchFamily="49" charset="-122"/>
              </a:rPr>
              <a:t>索引建立完毕后，为建立永久关系，只需要在数据库设计器中将父表的主索引或候选索引拖放到子表中与其匹配的上即可。此时，两表间（实际上是相关的两个索引之间）便会出现一条相应的的连线，表示永久关系已经建立成功。</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5-28】   </a:t>
            </a:r>
            <a:r>
              <a:rPr lang="zh-CN" altLang="en-US" sz="2100" dirty="0">
                <a:latin typeface="Arial" pitchFamily="34" charset="0"/>
                <a:ea typeface="黑体" pitchFamily="49" charset="-122"/>
              </a:rPr>
              <a:t>将“学生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两张表建立一个“一对一”的永久关系。将“学生”表与“成绩”表之间建立一对多永久关系</a:t>
            </a:r>
          </a:p>
          <a:p>
            <a:r>
              <a:rPr lang="zh-CN" altLang="en-US" sz="2100" dirty="0">
                <a:latin typeface="Arial" pitchFamily="34" charset="0"/>
                <a:ea typeface="黑体" pitchFamily="49" charset="-122"/>
              </a:rPr>
              <a:t>分析：为了建立“一对一”永久关系，将“学生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表按学号作主索引（主索引索引标识符处有“ ”图标）；“通讯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表按学号作主索引或候选索引；“成绩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表按学号作普通索引。</a:t>
            </a:r>
          </a:p>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“一对一”或“一对多”永久关系的操作</a:t>
            </a:r>
            <a:r>
              <a:rPr lang="zh-CN" altLang="en-US" sz="2100" dirty="0" smtClean="0">
                <a:latin typeface="Arial" pitchFamily="34" charset="0"/>
                <a:ea typeface="黑体" pitchFamily="49" charset="-122"/>
              </a:rPr>
              <a:t>步骤参见</a:t>
            </a:r>
            <a:r>
              <a:rPr lang="en-US" altLang="zh-CN" sz="2100" dirty="0" smtClean="0">
                <a:latin typeface="Arial" pitchFamily="34" charset="0"/>
                <a:ea typeface="黑体" pitchFamily="49" charset="-122"/>
              </a:rPr>
              <a:t>P198</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a:p>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118777958"/>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92696"/>
            <a:ext cx="8997950" cy="2941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“参照完整性”</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Referential Integrity</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RI</a:t>
            </a:r>
            <a:r>
              <a:rPr lang="zh-CN" altLang="en-US" sz="2100" dirty="0" smtClean="0">
                <a:latin typeface="Arial" pitchFamily="34" charset="0"/>
                <a:ea typeface="黑体" pitchFamily="49" charset="-122"/>
              </a:rPr>
              <a:t>）用于对</a:t>
            </a:r>
            <a:r>
              <a:rPr lang="zh-CN" altLang="en-US" sz="2100" dirty="0">
                <a:latin typeface="Arial" pitchFamily="34" charset="0"/>
                <a:ea typeface="黑体" pitchFamily="49" charset="-122"/>
              </a:rPr>
              <a:t>建立了参照完整性的数据库表，用于控制记录在相关表中被更新、删除、插入时应遵循的一组规则，从而保证实现库中各表之间记录数据的一致。</a:t>
            </a:r>
          </a:p>
          <a:p>
            <a:r>
              <a:rPr lang="zh-CN" altLang="en-US" sz="2100" dirty="0" smtClean="0">
                <a:latin typeface="Arial" pitchFamily="34" charset="0"/>
                <a:ea typeface="黑体" pitchFamily="49" charset="-122"/>
              </a:rPr>
              <a:t>       数据库</a:t>
            </a:r>
            <a:r>
              <a:rPr lang="zh-CN" altLang="en-US" sz="2100" dirty="0">
                <a:latin typeface="Arial" pitchFamily="34" charset="0"/>
                <a:ea typeface="黑体" pitchFamily="49" charset="-122"/>
              </a:rPr>
              <a:t>表之间的参照完整性设置的前提是，首先必须在表间已经建立了一对一或一对多永久关系，其次对数据执行了“清理数据库”操作。所谓“清理数据库”实质上是对数据库执行一次</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命令，从而使数据库中所包含的表和索引都处于正确状态。“清理数据库”命令在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中的“数据库”菜单中。</a:t>
            </a:r>
          </a:p>
          <a:p>
            <a:r>
              <a:rPr lang="zh-CN" altLang="en-US" sz="2100" dirty="0" smtClean="0">
                <a:latin typeface="Arial" pitchFamily="34" charset="0"/>
                <a:ea typeface="黑体" pitchFamily="49" charset="-122"/>
              </a:rPr>
              <a:t>       本</a:t>
            </a:r>
            <a:r>
              <a:rPr lang="zh-CN" altLang="en-US" sz="2100" dirty="0">
                <a:latin typeface="Arial" pitchFamily="34" charset="0"/>
                <a:ea typeface="黑体" pitchFamily="49" charset="-122"/>
              </a:rPr>
              <a:t>节，我们介绍用“参照完整生成器”设置参照完整性</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5.7  </a:t>
            </a:r>
            <a:r>
              <a:rPr lang="zh-CN" altLang="en-US" sz="2400" dirty="0">
                <a:latin typeface="黑体" pitchFamily="49" charset="-122"/>
                <a:ea typeface="黑体" pitchFamily="49" charset="-122"/>
              </a:rPr>
              <a:t>设置参照完整性</a:t>
            </a:r>
          </a:p>
        </p:txBody>
      </p:sp>
      <p:sp>
        <p:nvSpPr>
          <p:cNvPr id="4" name="Rectangle 4"/>
          <p:cNvSpPr>
            <a:spLocks noChangeArrowheads="1"/>
          </p:cNvSpPr>
          <p:nvPr/>
        </p:nvSpPr>
        <p:spPr bwMode="auto">
          <a:xfrm>
            <a:off x="74613" y="4085692"/>
            <a:ext cx="8997950" cy="2295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a:t>
            </a:r>
            <a:r>
              <a:rPr lang="zh-CN" altLang="en-US" sz="2100" dirty="0">
                <a:latin typeface="Arial" pitchFamily="34" charset="0"/>
                <a:ea typeface="黑体" pitchFamily="49" charset="-122"/>
              </a:rPr>
              <a:t>打开</a:t>
            </a:r>
            <a:r>
              <a:rPr lang="en-US" altLang="zh-CN" sz="2100" dirty="0">
                <a:latin typeface="Arial" pitchFamily="34" charset="0"/>
                <a:ea typeface="黑体" pitchFamily="49" charset="-122"/>
              </a:rPr>
              <a:t>RI</a:t>
            </a:r>
            <a:r>
              <a:rPr lang="zh-CN" altLang="en-US" sz="2100" dirty="0">
                <a:latin typeface="Arial" pitchFamily="34" charset="0"/>
                <a:ea typeface="黑体" pitchFamily="49" charset="-122"/>
              </a:rPr>
              <a:t>生成器，应先打开相应的数据库（在此为“教学管理</a:t>
            </a:r>
            <a:r>
              <a:rPr lang="en-US" altLang="zh-CN" sz="2100" dirty="0">
                <a:latin typeface="Arial" pitchFamily="34" charset="0"/>
                <a:ea typeface="黑体" pitchFamily="49" charset="-122"/>
              </a:rPr>
              <a:t>.dbc”</a:t>
            </a:r>
            <a:r>
              <a:rPr lang="zh-CN" altLang="en-US" sz="2100" dirty="0">
                <a:latin typeface="Arial" pitchFamily="34" charset="0"/>
                <a:ea typeface="黑体" pitchFamily="49" charset="-122"/>
              </a:rPr>
              <a:t>）的数据库设计器，再按以下方法之一进行操作。</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在“数据库设计器”中双击两表之间的关系连线，并在随之打开的“编辑关系”对话框中单击“参照完整性 ”按钮，如图</a:t>
            </a:r>
            <a:r>
              <a:rPr lang="en-US" altLang="zh-CN" sz="2100" dirty="0">
                <a:latin typeface="Arial" pitchFamily="34" charset="0"/>
                <a:ea typeface="黑体" pitchFamily="49" charset="-122"/>
              </a:rPr>
              <a:t>5-38</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选择“数据库”菜单中的“编辑参照完整性”命令。</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右击数据库设计器，关在弹出的快捷菜单中的“编辑参照完整性”命令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364502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5.7.1  </a:t>
            </a:r>
            <a:r>
              <a:rPr lang="zh-CN" altLang="en-US" sz="2200" dirty="0">
                <a:ea typeface="黑体" pitchFamily="49" charset="-122"/>
              </a:rPr>
              <a:t>参照完整性生成器</a:t>
            </a:r>
          </a:p>
        </p:txBody>
      </p:sp>
    </p:spTree>
    <p:extLst>
      <p:ext uri="{BB962C8B-B14F-4D97-AF65-F5344CB8AC3E}">
        <p14:creationId xmlns:p14="http://schemas.microsoft.com/office/powerpoint/2010/main" val="3817602536"/>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RI</a:t>
            </a:r>
            <a:r>
              <a:rPr lang="zh-CN" altLang="en-US" sz="2100" dirty="0">
                <a:latin typeface="Arial" pitchFamily="34" charset="0"/>
                <a:ea typeface="黑体" pitchFamily="49" charset="-122"/>
              </a:rPr>
              <a:t>生成器打开后，将显示如图</a:t>
            </a:r>
            <a:r>
              <a:rPr lang="en-US" altLang="zh-CN" sz="2100" dirty="0">
                <a:latin typeface="Arial" pitchFamily="34" charset="0"/>
                <a:ea typeface="黑体" pitchFamily="49" charset="-122"/>
              </a:rPr>
              <a:t>5-39(a)</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5-39(b)</a:t>
            </a:r>
            <a:r>
              <a:rPr lang="zh-CN" altLang="en-US" sz="2100" dirty="0">
                <a:latin typeface="Arial" pitchFamily="34" charset="0"/>
                <a:ea typeface="黑体" pitchFamily="49" charset="-122"/>
              </a:rPr>
              <a:t>和图</a:t>
            </a:r>
            <a:r>
              <a:rPr lang="en-US" altLang="zh-CN" sz="2100" dirty="0">
                <a:latin typeface="Arial" pitchFamily="34" charset="0"/>
                <a:ea typeface="黑体" pitchFamily="49" charset="-122"/>
              </a:rPr>
              <a:t>5-39(c)</a:t>
            </a:r>
            <a:r>
              <a:rPr lang="zh-CN" altLang="en-US" sz="2100" dirty="0">
                <a:latin typeface="Arial" pitchFamily="34" charset="0"/>
                <a:ea typeface="黑体" pitchFamily="49" charset="-122"/>
              </a:rPr>
              <a:t>所示的“参照完整性生成器”对话框。</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该对话框中，包含了“更新规则”、“删除规则”和“插入规则”</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个选项卡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99785"/>
            <a:ext cx="4031426" cy="22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815" y="2082217"/>
            <a:ext cx="4045500" cy="22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39" y="2637160"/>
            <a:ext cx="4045500" cy="22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0054" y="3810712"/>
            <a:ext cx="2027759" cy="646331"/>
          </a:xfrm>
          <a:prstGeom prst="rect">
            <a:avLst/>
          </a:prstGeom>
        </p:spPr>
        <p:txBody>
          <a:bodyPr wrap="square">
            <a:spAutoFit/>
          </a:bodyPr>
          <a:lstStyle/>
          <a:p>
            <a:r>
              <a:rPr lang="en-US" altLang="zh-CN" b="1" dirty="0"/>
              <a:t>(a)  “</a:t>
            </a:r>
            <a:r>
              <a:rPr lang="zh-CN" altLang="en-US" b="1" dirty="0"/>
              <a:t>更新规则”选项</a:t>
            </a:r>
            <a:r>
              <a:rPr lang="zh-CN" altLang="en-US" b="1" dirty="0" smtClean="0"/>
              <a:t>卡</a:t>
            </a:r>
            <a:endParaRPr lang="zh-CN" altLang="en-US" b="1" dirty="0"/>
          </a:p>
        </p:txBody>
      </p:sp>
      <p:sp>
        <p:nvSpPr>
          <p:cNvPr id="7" name="矩形 6"/>
          <p:cNvSpPr/>
          <p:nvPr/>
        </p:nvSpPr>
        <p:spPr>
          <a:xfrm>
            <a:off x="1909292" y="4531538"/>
            <a:ext cx="2664296" cy="369332"/>
          </a:xfrm>
          <a:prstGeom prst="rect">
            <a:avLst/>
          </a:prstGeom>
        </p:spPr>
        <p:txBody>
          <a:bodyPr wrap="square">
            <a:spAutoFit/>
          </a:bodyPr>
          <a:lstStyle/>
          <a:p>
            <a:r>
              <a:rPr lang="en-US" altLang="zh-CN" b="1" dirty="0" smtClean="0"/>
              <a:t>(b)  </a:t>
            </a:r>
            <a:r>
              <a:rPr lang="en-US" altLang="zh-CN" b="1" dirty="0"/>
              <a:t>“</a:t>
            </a:r>
            <a:r>
              <a:rPr lang="zh-CN" altLang="en-US" b="1" dirty="0"/>
              <a:t>删除规则”选项</a:t>
            </a:r>
            <a:r>
              <a:rPr lang="zh-CN" altLang="en-US" b="1" dirty="0" smtClean="0"/>
              <a:t>卡</a:t>
            </a:r>
            <a:endParaRPr lang="zh-CN" altLang="en-US" b="1" dirty="0"/>
          </a:p>
        </p:txBody>
      </p:sp>
      <p:sp>
        <p:nvSpPr>
          <p:cNvPr id="8" name="矩形 7"/>
          <p:cNvSpPr/>
          <p:nvPr/>
        </p:nvSpPr>
        <p:spPr>
          <a:xfrm>
            <a:off x="5305957" y="4900870"/>
            <a:ext cx="2734716" cy="369332"/>
          </a:xfrm>
          <a:prstGeom prst="rect">
            <a:avLst/>
          </a:prstGeom>
        </p:spPr>
        <p:txBody>
          <a:bodyPr wrap="square">
            <a:spAutoFit/>
          </a:bodyPr>
          <a:lstStyle/>
          <a:p>
            <a:r>
              <a:rPr lang="en-US" altLang="zh-CN" b="1" dirty="0" smtClean="0"/>
              <a:t>(c)  </a:t>
            </a:r>
            <a:r>
              <a:rPr lang="en-US" altLang="zh-CN" b="1" dirty="0"/>
              <a:t>“</a:t>
            </a:r>
            <a:r>
              <a:rPr lang="zh-CN" altLang="en-US" b="1" dirty="0"/>
              <a:t>插入规则”选项</a:t>
            </a:r>
            <a:r>
              <a:rPr lang="zh-CN" altLang="en-US" b="1" dirty="0" smtClean="0"/>
              <a:t>卡</a:t>
            </a:r>
            <a:endParaRPr lang="zh-CN" altLang="en-US" b="1" dirty="0"/>
          </a:p>
        </p:txBody>
      </p:sp>
      <p:sp>
        <p:nvSpPr>
          <p:cNvPr id="9" name="Rectangle 4"/>
          <p:cNvSpPr>
            <a:spLocks noChangeArrowheads="1"/>
          </p:cNvSpPr>
          <p:nvPr/>
        </p:nvSpPr>
        <p:spPr bwMode="auto">
          <a:xfrm>
            <a:off x="74613" y="5301208"/>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RI</a:t>
            </a:r>
            <a:r>
              <a:rPr lang="zh-CN" altLang="en-US" sz="2100" dirty="0">
                <a:latin typeface="Arial" pitchFamily="34" charset="0"/>
                <a:ea typeface="黑体" pitchFamily="49" charset="-122"/>
              </a:rPr>
              <a:t>生成器对话框中各选项卡的下部，是一个具有相同结构的表格，主要用于设置各数据库表之间的连接情况以及是否要为其保持参照完整性的规则。该表包含有以下</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个不同的列。</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“父表”列：用于显示数据库表间连接关系中的父表名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矩形 9"/>
          <p:cNvSpPr/>
          <p:nvPr/>
        </p:nvSpPr>
        <p:spPr>
          <a:xfrm>
            <a:off x="341813" y="4941168"/>
            <a:ext cx="4572000" cy="369332"/>
          </a:xfrm>
          <a:prstGeom prst="rect">
            <a:avLst/>
          </a:prstGeom>
        </p:spPr>
        <p:txBody>
          <a:bodyPr>
            <a:spAutoFit/>
          </a:bodyPr>
          <a:lstStyle/>
          <a:p>
            <a:r>
              <a:rPr lang="zh-CN" altLang="en-US" b="1" dirty="0" smtClean="0"/>
              <a:t>图</a:t>
            </a:r>
            <a:r>
              <a:rPr lang="en-US" altLang="zh-CN" b="1" dirty="0"/>
              <a:t>5-39  “</a:t>
            </a:r>
            <a:r>
              <a:rPr lang="zh-CN" altLang="en-US" b="1" dirty="0"/>
              <a:t>参照完整性生成器”对话框</a:t>
            </a:r>
          </a:p>
        </p:txBody>
      </p:sp>
    </p:spTree>
    <p:extLst>
      <p:ext uri="{BB962C8B-B14F-4D97-AF65-F5344CB8AC3E}">
        <p14:creationId xmlns:p14="http://schemas.microsoft.com/office/powerpoint/2010/main" val="324174429"/>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“子表”列：用于显示数据库表间连接关系中的子表名。</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“更新”列：是一个下拉列表框，用于设置表间连接关系中的“更新”参照完整性类型（级联、限制或忽略）。</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“删除”列：是一个下拉列表框，用于设置表间连接关系中的“删除”参照完整性类型（级联、限制或忽略）。</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“插入”列：是一个下拉列表框，用于设置表间连接关系中的“插入”参照完整性类型（限制或忽略）。</a:t>
            </a:r>
          </a:p>
          <a:p>
            <a:r>
              <a:rPr lang="zh-CN" altLang="en-US" sz="2100" dirty="0" smtClean="0">
                <a:latin typeface="Arial" pitchFamily="34" charset="0"/>
                <a:ea typeface="黑体" pitchFamily="49" charset="-122"/>
              </a:rPr>
              <a:t>　　⑹</a:t>
            </a:r>
            <a:r>
              <a:rPr lang="zh-CN" altLang="en-US" sz="2100" dirty="0">
                <a:latin typeface="Arial" pitchFamily="34" charset="0"/>
                <a:ea typeface="黑体" pitchFamily="49" charset="-122"/>
              </a:rPr>
              <a:t>“父标记”列：用于显示数据库表间连接关系中的父表的主索引或候选索引标识名。</a:t>
            </a:r>
          </a:p>
          <a:p>
            <a:r>
              <a:rPr lang="zh-CN" altLang="en-US" sz="2100" dirty="0" smtClean="0">
                <a:latin typeface="Arial" pitchFamily="34" charset="0"/>
                <a:ea typeface="黑体" pitchFamily="49" charset="-122"/>
              </a:rPr>
              <a:t>　　⑺</a:t>
            </a:r>
            <a:r>
              <a:rPr lang="zh-CN" altLang="en-US" sz="2100" dirty="0">
                <a:latin typeface="Arial" pitchFamily="34" charset="0"/>
                <a:ea typeface="黑体" pitchFamily="49" charset="-122"/>
              </a:rPr>
              <a:t>“子标记”列</a:t>
            </a:r>
            <a:r>
              <a:rPr lang="zh-CN" altLang="en-US" sz="2100" dirty="0" smtClean="0">
                <a:latin typeface="Arial" pitchFamily="34" charset="0"/>
                <a:ea typeface="黑体" pitchFamily="49" charset="-122"/>
              </a:rPr>
              <a:t>：显示</a:t>
            </a:r>
            <a:r>
              <a:rPr lang="zh-CN" altLang="en-US" sz="2100" dirty="0">
                <a:latin typeface="Arial" pitchFamily="34" charset="0"/>
                <a:ea typeface="黑体" pitchFamily="49" charset="-122"/>
              </a:rPr>
              <a:t>数据库表间连接关系中的子表的索引标识名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5640094" y="5932923"/>
            <a:ext cx="3036362"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5-42  </a:t>
            </a:r>
            <a:r>
              <a:rPr lang="zh-CN" altLang="en-US" dirty="0">
                <a:solidFill>
                  <a:srgbClr val="FFFFFF"/>
                </a:solidFill>
                <a:latin typeface="Arial" pitchFamily="34" charset="0"/>
                <a:ea typeface="黑体" pitchFamily="49" charset="-122"/>
              </a:rPr>
              <a:t>设置“成绩</a:t>
            </a:r>
            <a:r>
              <a:rPr lang="en-US" altLang="zh-CN" dirty="0">
                <a:solidFill>
                  <a:srgbClr val="FFFFFF"/>
                </a:solidFill>
                <a:latin typeface="Arial" pitchFamily="34" charset="0"/>
                <a:ea typeface="黑体" pitchFamily="49" charset="-122"/>
              </a:rPr>
              <a:t>.dbf”</a:t>
            </a:r>
            <a:r>
              <a:rPr lang="zh-CN" altLang="en-US" dirty="0">
                <a:solidFill>
                  <a:srgbClr val="FFFFFF"/>
                </a:solidFill>
                <a:latin typeface="Arial" pitchFamily="34" charset="0"/>
                <a:ea typeface="黑体" pitchFamily="49" charset="-122"/>
              </a:rPr>
              <a:t>和“课程</a:t>
            </a:r>
            <a:r>
              <a:rPr lang="en-US" altLang="zh-CN" dirty="0">
                <a:solidFill>
                  <a:srgbClr val="FFFFFF"/>
                </a:solidFill>
                <a:latin typeface="Arial" pitchFamily="34" charset="0"/>
                <a:ea typeface="黑体" pitchFamily="49" charset="-122"/>
              </a:rPr>
              <a:t>.dbf”</a:t>
            </a:r>
            <a:r>
              <a:rPr lang="zh-CN" altLang="en-US" dirty="0">
                <a:solidFill>
                  <a:srgbClr val="FFFFFF"/>
                </a:solidFill>
                <a:latin typeface="Arial" pitchFamily="34" charset="0"/>
                <a:ea typeface="黑体" pitchFamily="49" charset="-122"/>
              </a:rPr>
              <a:t>的参照完整性</a:t>
            </a:r>
          </a:p>
        </p:txBody>
      </p:sp>
      <p:sp>
        <p:nvSpPr>
          <p:cNvPr id="6" name="Rectangle 4"/>
          <p:cNvSpPr>
            <a:spLocks noChangeArrowheads="1"/>
          </p:cNvSpPr>
          <p:nvPr/>
        </p:nvSpPr>
        <p:spPr bwMode="auto">
          <a:xfrm>
            <a:off x="74613" y="3429000"/>
            <a:ext cx="5073451"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5-29】  </a:t>
            </a:r>
            <a:r>
              <a:rPr lang="zh-CN" altLang="en-US" sz="2100" dirty="0">
                <a:latin typeface="Arial" pitchFamily="34" charset="0"/>
                <a:ea typeface="黑体" pitchFamily="49" charset="-122"/>
              </a:rPr>
              <a:t>创建“成绩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和“课程</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二张表的参照完整性的更新规则应选为“级联”。这样，当在课程表中修改课程号时，成绩表中的课程号可做相应的改动。</a:t>
            </a:r>
          </a:p>
          <a:p>
            <a:r>
              <a:rPr lang="zh-CN" altLang="en-US" sz="2100" dirty="0" smtClean="0">
                <a:latin typeface="Arial" pitchFamily="34" charset="0"/>
                <a:ea typeface="黑体" pitchFamily="49" charset="-122"/>
              </a:rPr>
              <a:t>       操作方法参见</a:t>
            </a:r>
            <a:r>
              <a:rPr lang="en-US" altLang="zh-CN" sz="2100" dirty="0" smtClean="0">
                <a:latin typeface="Arial" pitchFamily="34" charset="0"/>
                <a:ea typeface="黑体" pitchFamily="49" charset="-122"/>
              </a:rPr>
              <a:t>P200</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5-42</a:t>
            </a:r>
            <a:r>
              <a:rPr lang="zh-CN" altLang="en-US" sz="2100" dirty="0" smtClean="0">
                <a:latin typeface="Arial" pitchFamily="34" charset="0"/>
                <a:ea typeface="黑体" pitchFamily="49" charset="-122"/>
              </a:rPr>
              <a:t>所示。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参照完整性后，不能再用</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APPEND</a:t>
            </a:r>
            <a:r>
              <a:rPr lang="zh-CN" altLang="en-US" sz="2100" dirty="0">
                <a:latin typeface="Arial" pitchFamily="34" charset="0"/>
                <a:ea typeface="黑体" pitchFamily="49" charset="-122"/>
              </a:rPr>
              <a:t>方便地插入记录和追加记录，以后只能用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命令插入记录。</a:t>
            </a:r>
          </a:p>
          <a:p>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0" y="3808923"/>
            <a:ext cx="3812301" cy="21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9939322"/>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8997950" cy="518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⑶/</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ASCENDING</a:t>
            </a:r>
            <a:r>
              <a:rPr lang="zh-CN" altLang="en-US" sz="2100" dirty="0">
                <a:latin typeface="Arial" pitchFamily="34" charset="0"/>
                <a:ea typeface="黑体" pitchFamily="49" charset="-122"/>
              </a:rPr>
              <a:t>表示升序排序；</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DESCENDING</a:t>
            </a:r>
            <a:r>
              <a:rPr lang="zh-CN" altLang="en-US" sz="2100" dirty="0">
                <a:latin typeface="Arial" pitchFamily="34" charset="0"/>
                <a:ea typeface="黑体" pitchFamily="49" charset="-122"/>
              </a:rPr>
              <a:t>表示降序排序，但</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比</a:t>
            </a:r>
            <a:r>
              <a:rPr lang="en-US" altLang="zh-CN" sz="2100" dirty="0">
                <a:latin typeface="Arial" pitchFamily="34" charset="0"/>
                <a:ea typeface="黑体" pitchFamily="49" charset="-122"/>
              </a:rPr>
              <a:t>ASCENDING</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DESCENDING</a:t>
            </a:r>
            <a:r>
              <a:rPr lang="zh-CN" altLang="en-US" sz="2100" dirty="0">
                <a:latin typeface="Arial" pitchFamily="34" charset="0"/>
                <a:ea typeface="黑体" pitchFamily="49" charset="-122"/>
              </a:rPr>
              <a:t>优先级高。省略时，表示升序；</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表示按指定的字符型字段排序时，不区分字母的大小写。</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可以与</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合用，如</a:t>
            </a:r>
            <a:r>
              <a:rPr lang="en-US" altLang="zh-CN" sz="2100" dirty="0">
                <a:latin typeface="Arial" pitchFamily="34" charset="0"/>
                <a:ea typeface="黑体" pitchFamily="49" charset="-122"/>
              </a:rPr>
              <a:t>/AC</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/DC</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⑷</a:t>
            </a:r>
            <a:r>
              <a:rPr lang="zh-CN" altLang="en-US" sz="2100" dirty="0" smtClean="0">
                <a:latin typeface="Arial" pitchFamily="34" charset="0"/>
                <a:ea typeface="黑体" pitchFamily="49" charset="-122"/>
              </a:rPr>
              <a:t>排序</a:t>
            </a:r>
            <a:r>
              <a:rPr lang="zh-CN" altLang="en-US" sz="2100" dirty="0">
                <a:latin typeface="Arial" pitchFamily="34" charset="0"/>
                <a:ea typeface="黑体" pitchFamily="49" charset="-122"/>
              </a:rPr>
              <a:t>时大小比较的方法：数值型按数值大小比较；日期型按年月日先后比较；字符按</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值比较，字符型中的汉字按拼音序比较。</a:t>
            </a:r>
          </a:p>
          <a:p>
            <a:r>
              <a:rPr lang="zh-CN" altLang="en-US" sz="2100" dirty="0" smtClean="0">
                <a:latin typeface="Arial" pitchFamily="34" charset="0"/>
                <a:ea typeface="黑体" pitchFamily="49" charset="-122"/>
              </a:rPr>
              <a:t>       ⑸字段名</a:t>
            </a:r>
            <a:r>
              <a:rPr lang="zh-CN" altLang="en-US" sz="2100" dirty="0">
                <a:latin typeface="Arial" pitchFamily="34" charset="0"/>
                <a:ea typeface="黑体" pitchFamily="49" charset="-122"/>
              </a:rPr>
              <a:t>表可以包含其他工作区中的表文件字段，但必须使用别名调用格式：</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工作区</a:t>
            </a:r>
            <a:r>
              <a:rPr lang="zh-CN" altLang="en-US" sz="2100" dirty="0">
                <a:solidFill>
                  <a:srgbClr val="FFFF00"/>
                </a:solidFill>
                <a:latin typeface="Arial" pitchFamily="34" charset="0"/>
                <a:ea typeface="黑体" pitchFamily="49" charset="-122"/>
              </a:rPr>
              <a:t>名</a:t>
            </a:r>
            <a:r>
              <a:rPr lang="en-US" altLang="zh-CN" sz="2100" dirty="0">
                <a:solidFill>
                  <a:srgbClr val="FFFF00"/>
                </a:solidFill>
                <a:latin typeface="Arial" pitchFamily="34" charset="0"/>
                <a:ea typeface="黑体" pitchFamily="49" charset="-122"/>
              </a:rPr>
              <a:t>-&gt;</a:t>
            </a:r>
            <a:r>
              <a:rPr lang="zh-CN" altLang="en-US" sz="2100" dirty="0">
                <a:solidFill>
                  <a:srgbClr val="FFFF00"/>
                </a:solidFill>
                <a:latin typeface="Arial" pitchFamily="34" charset="0"/>
                <a:ea typeface="黑体" pitchFamily="49" charset="-122"/>
              </a:rPr>
              <a:t>字段名  或  别名</a:t>
            </a:r>
            <a:r>
              <a:rPr lang="en-US" altLang="zh-CN" sz="2100" dirty="0">
                <a:solidFill>
                  <a:srgbClr val="FFFF00"/>
                </a:solidFill>
                <a:latin typeface="Arial" pitchFamily="34" charset="0"/>
                <a:ea typeface="黑体" pitchFamily="49" charset="-122"/>
              </a:rPr>
              <a:t>-&gt;</a:t>
            </a:r>
            <a:r>
              <a:rPr lang="zh-CN" altLang="en-US" sz="2100" dirty="0">
                <a:solidFill>
                  <a:srgbClr val="FFFF00"/>
                </a:solidFill>
                <a:latin typeface="Arial" pitchFamily="34" charset="0"/>
                <a:ea typeface="黑体" pitchFamily="49" charset="-122"/>
              </a:rPr>
              <a:t>字段名  或 别名</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字段名</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  </a:t>
            </a:r>
            <a:r>
              <a:rPr lang="zh-CN" altLang="en-US" sz="2100" dirty="0">
                <a:latin typeface="Arial" pitchFamily="34" charset="0"/>
                <a:ea typeface="黑体" pitchFamily="49" charset="-122"/>
              </a:rPr>
              <a:t>对表文件“学生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中的学生按“总分“降序排序，生成新文件“</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，新表中只包含学号、姓名、总分</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a:t>
            </a:r>
            <a:r>
              <a:rPr lang="zh-CN" altLang="en-US" sz="2100" dirty="0" smtClean="0">
                <a:latin typeface="Arial" pitchFamily="34" charset="0"/>
                <a:ea typeface="黑体" pitchFamily="49" charset="-122"/>
              </a:rPr>
              <a:t>字段，如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5-1</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SORT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/D FIELDS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p>
          <a:p>
            <a:r>
              <a:rPr lang="en-US" altLang="zh-CN" sz="2100" dirty="0" smtClean="0">
                <a:latin typeface="Arial" pitchFamily="34" charset="0"/>
                <a:ea typeface="黑体" pitchFamily="49" charset="-122"/>
              </a:rPr>
              <a:t>       USE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_</a:t>
            </a:r>
            <a:r>
              <a:rPr lang="zh-CN" altLang="en-US" sz="2100" dirty="0" smtClean="0">
                <a:latin typeface="Arial" pitchFamily="34" charset="0"/>
                <a:ea typeface="黑体" pitchFamily="49" charset="-122"/>
              </a:rPr>
              <a:t>总分</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LIST</a:t>
            </a:r>
            <a:endParaRPr lang="zh-CN" altLang="en-US" sz="2100" dirty="0">
              <a:latin typeface="Arial" pitchFamily="34" charset="0"/>
              <a:ea typeface="黑体" pitchFamily="49" charset="-122"/>
            </a:endParaRPr>
          </a:p>
        </p:txBody>
      </p:sp>
      <p:sp>
        <p:nvSpPr>
          <p:cNvPr id="3" name="矩形 2"/>
          <p:cNvSpPr/>
          <p:nvPr/>
        </p:nvSpPr>
        <p:spPr>
          <a:xfrm>
            <a:off x="1259632" y="5773969"/>
            <a:ext cx="38164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  “</a:t>
            </a:r>
            <a:r>
              <a:rPr lang="en-US" altLang="zh-CN" dirty="0" err="1">
                <a:solidFill>
                  <a:srgbClr val="FFFFFF"/>
                </a:solidFill>
                <a:latin typeface="Arial" pitchFamily="34" charset="0"/>
                <a:ea typeface="黑体" pitchFamily="49" charset="-122"/>
              </a:rPr>
              <a:t>xs</a:t>
            </a:r>
            <a:r>
              <a:rPr lang="en-US" altLang="zh-CN" dirty="0">
                <a:solidFill>
                  <a:srgbClr val="FFFFFF"/>
                </a:solidFill>
                <a:latin typeface="Arial" pitchFamily="34" charset="0"/>
                <a:ea typeface="黑体" pitchFamily="49" charset="-122"/>
              </a:rPr>
              <a:t>_</a:t>
            </a:r>
            <a:r>
              <a:rPr lang="zh-CN" altLang="en-US" dirty="0">
                <a:solidFill>
                  <a:srgbClr val="FFFFFF"/>
                </a:solidFill>
                <a:latin typeface="Arial" pitchFamily="34" charset="0"/>
                <a:ea typeface="黑体" pitchFamily="49" charset="-122"/>
              </a:rPr>
              <a:t>总分</a:t>
            </a:r>
            <a:r>
              <a:rPr lang="en-US" altLang="zh-CN" dirty="0">
                <a:solidFill>
                  <a:srgbClr val="FFFFFF"/>
                </a:solidFill>
                <a:latin typeface="Arial" pitchFamily="34" charset="0"/>
                <a:ea typeface="黑体" pitchFamily="49" charset="-122"/>
              </a:rPr>
              <a:t>.DBF”</a:t>
            </a:r>
            <a:r>
              <a:rPr lang="zh-CN" altLang="en-US" dirty="0">
                <a:solidFill>
                  <a:srgbClr val="FFFFFF"/>
                </a:solidFill>
                <a:latin typeface="Arial" pitchFamily="34" charset="0"/>
                <a:ea typeface="黑体" pitchFamily="49" charset="-122"/>
              </a:rPr>
              <a:t>的显示结果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7" y="4786996"/>
            <a:ext cx="2970000" cy="19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998416"/>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052736"/>
            <a:ext cx="8997950"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视图</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View</a:t>
            </a:r>
            <a:r>
              <a:rPr lang="zh-CN" altLang="en-US" sz="2100" dirty="0">
                <a:latin typeface="Arial" pitchFamily="34" charset="0"/>
                <a:ea typeface="黑体" pitchFamily="49" charset="-122"/>
              </a:rPr>
              <a:t>）是以数据库表（基本表）为基础导出的一个虚拟表。它可像表一样的打开、操作、关闭，但它却不是一个真正的表。它并没有数据，它的数据来源于数据库表。它本身的定义也仅存在于数据库的数据字典中。视图文件的扩展名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vue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视图的目的是为了统一更新库表数据。利用视图，可以将与之有关的多个表中的数据提取出来组成视图的记录，对这些记录的更新，将被反馈回原所在表中，从而实现对多个表中记录的同时更新，确保数据库中各表数据的一致。需要说明的是，若视图是从建立了参照完整性约束的表中导出的，则利用视图更新表时，此约束依然起作用。</a:t>
            </a:r>
          </a:p>
          <a:p>
            <a:r>
              <a:rPr lang="zh-CN" altLang="en-US" sz="2100" dirty="0" smtClean="0">
                <a:latin typeface="Arial" pitchFamily="34" charset="0"/>
                <a:ea typeface="黑体" pitchFamily="49" charset="-122"/>
              </a:rPr>
              <a:t>       根据</a:t>
            </a:r>
            <a:r>
              <a:rPr lang="zh-CN" altLang="en-US" sz="2100" dirty="0">
                <a:latin typeface="Arial" pitchFamily="34" charset="0"/>
                <a:ea typeface="黑体" pitchFamily="49" charset="-122"/>
              </a:rPr>
              <a:t>数据来源的将视图分为本地视图（</a:t>
            </a:r>
            <a:r>
              <a:rPr lang="en-US" altLang="zh-CN" sz="2100" dirty="0">
                <a:latin typeface="Arial" pitchFamily="34" charset="0"/>
                <a:ea typeface="黑体" pitchFamily="49" charset="-122"/>
              </a:rPr>
              <a:t>Local View</a:t>
            </a:r>
            <a:r>
              <a:rPr lang="zh-CN" altLang="en-US" sz="2100" dirty="0">
                <a:latin typeface="Arial" pitchFamily="34" charset="0"/>
                <a:ea typeface="黑体" pitchFamily="49" charset="-122"/>
              </a:rPr>
              <a:t>）和远程视图（</a:t>
            </a:r>
            <a:r>
              <a:rPr lang="en-US" altLang="zh-CN" sz="2100" dirty="0">
                <a:latin typeface="Arial" pitchFamily="34" charset="0"/>
                <a:ea typeface="黑体" pitchFamily="49" charset="-122"/>
              </a:rPr>
              <a:t>Remote View</a:t>
            </a:r>
            <a:r>
              <a:rPr lang="zh-CN" altLang="en-US" sz="2100" dirty="0">
                <a:latin typeface="Arial" pitchFamily="34" charset="0"/>
                <a:ea typeface="黑体" pitchFamily="49" charset="-122"/>
              </a:rPr>
              <a:t>）。使用当前</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数据库中的表所建立的视图称为“本地视图”；如果数据源用本机中由其它数据库系统生成的数据库或使用网络服务器的数据库，所建立的视图称为“远程视图”。</a:t>
            </a:r>
          </a:p>
          <a:p>
            <a:r>
              <a:rPr lang="zh-CN" altLang="en-US" sz="2100" dirty="0" smtClean="0">
                <a:latin typeface="Arial" pitchFamily="34" charset="0"/>
                <a:ea typeface="黑体" pitchFamily="49" charset="-122"/>
              </a:rPr>
              <a:t>       本</a:t>
            </a:r>
            <a:r>
              <a:rPr lang="zh-CN" altLang="en-US" sz="2100" dirty="0">
                <a:latin typeface="Arial" pitchFamily="34" charset="0"/>
                <a:ea typeface="黑体" pitchFamily="49" charset="-122"/>
              </a:rPr>
              <a:t>节仅向读者介绍“本地视图”的创建和使用方法，“远程视图”的创建和使用，请参考有关书籍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5.8  </a:t>
            </a:r>
            <a:r>
              <a:rPr lang="zh-CN" altLang="en-US" sz="2400" dirty="0">
                <a:latin typeface="黑体" pitchFamily="49" charset="-122"/>
                <a:ea typeface="黑体" pitchFamily="49" charset="-122"/>
              </a:rPr>
              <a:t>视图</a:t>
            </a:r>
          </a:p>
        </p:txBody>
      </p:sp>
      <p:sp>
        <p:nvSpPr>
          <p:cNvPr id="4" name="Rectangle 4"/>
          <p:cNvSpPr>
            <a:spLocks noChangeArrowheads="1"/>
          </p:cNvSpPr>
          <p:nvPr/>
        </p:nvSpPr>
        <p:spPr bwMode="auto">
          <a:xfrm>
            <a:off x="74613" y="62068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5.8.1  </a:t>
            </a:r>
            <a:r>
              <a:rPr lang="zh-CN" altLang="en-US" sz="2200" dirty="0">
                <a:ea typeface="黑体" pitchFamily="49" charset="-122"/>
              </a:rPr>
              <a:t>视图的概念</a:t>
            </a:r>
          </a:p>
        </p:txBody>
      </p:sp>
    </p:spTree>
    <p:extLst>
      <p:ext uri="{BB962C8B-B14F-4D97-AF65-F5344CB8AC3E}">
        <p14:creationId xmlns:p14="http://schemas.microsoft.com/office/powerpoint/2010/main" val="2061825181"/>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16666"/>
            <a:ext cx="8997950" cy="387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本地视图（简称为“视图”）也分为菜单方式和命令方式两种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5.8.2  </a:t>
            </a:r>
            <a:r>
              <a:rPr lang="zh-CN" altLang="en-US" sz="2200" dirty="0">
                <a:ea typeface="黑体" pitchFamily="49" charset="-122"/>
              </a:rPr>
              <a:t>创建本地视图</a:t>
            </a:r>
          </a:p>
        </p:txBody>
      </p:sp>
      <p:sp>
        <p:nvSpPr>
          <p:cNvPr id="4" name="Rectangle 3"/>
          <p:cNvSpPr>
            <a:spLocks noChangeArrowheads="1"/>
          </p:cNvSpPr>
          <p:nvPr/>
        </p:nvSpPr>
        <p:spPr bwMode="auto">
          <a:xfrm>
            <a:off x="74613" y="107265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．使用视图设计器创建视图</a:t>
            </a:r>
          </a:p>
        </p:txBody>
      </p:sp>
      <p:sp>
        <p:nvSpPr>
          <p:cNvPr id="5" name="Rectangle 4"/>
          <p:cNvSpPr>
            <a:spLocks noChangeArrowheads="1"/>
          </p:cNvSpPr>
          <p:nvPr/>
        </p:nvSpPr>
        <p:spPr bwMode="auto">
          <a:xfrm>
            <a:off x="74613" y="1500676"/>
            <a:ext cx="8997950" cy="5168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“视图设计器”创建视图首先应该打开数据库，然后打开“视图设计器”进行设计。打开“视图设计器”方法同于打开任何设计器。主要有</a:t>
            </a:r>
            <a:r>
              <a:rPr lang="zh-CN" altLang="en-US" sz="2100" dirty="0" smtClean="0">
                <a:latin typeface="Arial" pitchFamily="34" charset="0"/>
                <a:ea typeface="黑体" pitchFamily="49" charset="-122"/>
              </a:rPr>
              <a:t>如下</a:t>
            </a:r>
            <a:r>
              <a:rPr lang="en-US" altLang="zh-CN" sz="2100" dirty="0" smtClean="0">
                <a:latin typeface="Arial" pitchFamily="34" charset="0"/>
                <a:ea typeface="黑体" pitchFamily="49" charset="-122"/>
              </a:rPr>
              <a:t>6</a:t>
            </a:r>
            <a:r>
              <a:rPr lang="zh-CN" altLang="en-US" sz="2100" dirty="0" smtClean="0">
                <a:latin typeface="Arial" pitchFamily="34" charset="0"/>
                <a:ea typeface="黑体" pitchFamily="49" charset="-122"/>
              </a:rPr>
              <a:t>种</a:t>
            </a:r>
            <a:r>
              <a:rPr lang="zh-CN" altLang="en-US" sz="2100" dirty="0">
                <a:latin typeface="Arial" pitchFamily="34" charset="0"/>
                <a:ea typeface="黑体" pitchFamily="49" charset="-122"/>
              </a:rPr>
              <a:t>方法之一。</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项目管理</a:t>
            </a:r>
            <a:r>
              <a:rPr lang="zh-CN" altLang="en-US" sz="2100" dirty="0">
                <a:latin typeface="Arial" pitchFamily="34" charset="0"/>
                <a:ea typeface="黑体" pitchFamily="49" charset="-122"/>
              </a:rPr>
              <a:t>器：在“项目项目管理器”中，单击选择“数据”选项卡中的“本地视图 ”图标，再单击“新建”按钮。</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菜单</a:t>
            </a:r>
            <a:r>
              <a:rPr lang="zh-CN" altLang="en-US" sz="2100" dirty="0">
                <a:latin typeface="Arial" pitchFamily="34" charset="0"/>
                <a:ea typeface="黑体" pitchFamily="49" charset="-122"/>
              </a:rPr>
              <a:t>方法：执行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的“文件”菜单中的“新建”命令，在打开的“新建”对话框中，选择“视图”文件类型，再单击“新建”（或“向导”）按钮。</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“数据库”菜单，选择“新建本地视图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或“新建远程视图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命令，也可以用向导或视图设计器建立视图。</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数据库设计器后，单击右键，在弹出的快捷菜单中选择“新建本地视图”或“新建远程视图”命令，可创建视图。</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命令</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CREATE VIEW </a:t>
            </a:r>
            <a:r>
              <a:rPr lang="en-US" altLang="zh-CN" sz="2100" dirty="0" err="1">
                <a:latin typeface="Arial" pitchFamily="34" charset="0"/>
                <a:ea typeface="黑体" pitchFamily="49" charset="-122"/>
              </a:rPr>
              <a:t>vueFileName</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CREATE VIEW</a:t>
            </a:r>
            <a:r>
              <a:rPr lang="zh-CN" altLang="en-US" sz="2100" dirty="0" smtClean="0">
                <a:latin typeface="Arial" pitchFamily="34" charset="0"/>
                <a:ea typeface="黑体" pitchFamily="49" charset="-122"/>
              </a:rPr>
              <a:t>打开设计</a:t>
            </a:r>
            <a:r>
              <a:rPr lang="zh-CN" altLang="en-US" sz="2100" dirty="0">
                <a:latin typeface="Arial" pitchFamily="34" charset="0"/>
                <a:ea typeface="黑体" pitchFamily="49" charset="-122"/>
              </a:rPr>
              <a:t>器。</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语言中的</a:t>
            </a:r>
            <a:r>
              <a:rPr lang="en-US" altLang="zh-CN" sz="2100" dirty="0">
                <a:latin typeface="Arial" pitchFamily="34" charset="0"/>
                <a:ea typeface="黑体" pitchFamily="49" charset="-122"/>
              </a:rPr>
              <a:t>CREATE VIEW … AS …</a:t>
            </a:r>
            <a:r>
              <a:rPr lang="zh-CN" altLang="en-US" sz="2100" dirty="0">
                <a:latin typeface="Arial" pitchFamily="34" charset="0"/>
                <a:ea typeface="黑体" pitchFamily="49" charset="-122"/>
              </a:rPr>
              <a:t>命令创建查询。</a:t>
            </a:r>
          </a:p>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以上任何一种方法后，在视图设计器选定表后就会出现如图</a:t>
            </a:r>
            <a:r>
              <a:rPr lang="en-US" altLang="zh-CN" sz="2100" dirty="0">
                <a:latin typeface="Arial" pitchFamily="34" charset="0"/>
                <a:ea typeface="黑体" pitchFamily="49" charset="-122"/>
              </a:rPr>
              <a:t>5-43</a:t>
            </a:r>
            <a:r>
              <a:rPr lang="zh-CN" altLang="en-US" sz="2100" dirty="0">
                <a:latin typeface="Arial" pitchFamily="34" charset="0"/>
                <a:ea typeface="黑体" pitchFamily="49" charset="-122"/>
              </a:rPr>
              <a:t>所示的视图设计器窗口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185426553"/>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171" y="4005064"/>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“视图设计器”</a:t>
            </a:r>
            <a:r>
              <a:rPr lang="zh-CN" altLang="en-US" sz="2100" dirty="0">
                <a:latin typeface="Arial" pitchFamily="34" charset="0"/>
                <a:ea typeface="黑体" pitchFamily="49" charset="-122"/>
              </a:rPr>
              <a:t>的使用说明：</a:t>
            </a:r>
          </a:p>
          <a:p>
            <a:r>
              <a:rPr lang="zh-CN" altLang="en-US" sz="2100" dirty="0" smtClean="0">
                <a:latin typeface="Arial" pitchFamily="34" charset="0"/>
                <a:ea typeface="黑体" pitchFamily="49" charset="-122"/>
              </a:rPr>
              <a:t>　　与“查询设计器”不同的是，“视图设计器”有一个更新</a:t>
            </a:r>
            <a:r>
              <a:rPr lang="zh-CN" altLang="en-US" sz="2100" dirty="0">
                <a:latin typeface="Arial" pitchFamily="34" charset="0"/>
                <a:ea typeface="黑体" pitchFamily="49" charset="-122"/>
              </a:rPr>
              <a:t>条件。单击“更新条件”选项卡，用户可以设置更新属性，以便使用视图来更新</a:t>
            </a:r>
            <a:r>
              <a:rPr lang="zh-CN" altLang="en-US" sz="2100" dirty="0" smtClean="0">
                <a:latin typeface="Arial" pitchFamily="34" charset="0"/>
                <a:ea typeface="黑体" pitchFamily="49" charset="-122"/>
              </a:rPr>
              <a:t>数据源。</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① </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列表框。单击“表”列表框，指定视图可以更新的源表，系统默认可以更新“全部表”的相关字段（指在“字段”选项卡中选择的输出字段）。如果只允许更新某表的数据，从下拉列表框中选择该表。</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“重置关键字”</a:t>
            </a:r>
            <a:r>
              <a:rPr lang="zh-CN" altLang="en-US" sz="2100" dirty="0">
                <a:latin typeface="Arial" pitchFamily="34" charset="0"/>
                <a:ea typeface="黑体" pitchFamily="49" charset="-122"/>
              </a:rPr>
              <a:t>按钮。可以在改变了关键字段后重新把它们恢复到源表中的初始设置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3034180" y="3540009"/>
            <a:ext cx="334511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5-43  “</a:t>
            </a:r>
            <a:r>
              <a:rPr lang="zh-CN" altLang="en-US" dirty="0">
                <a:solidFill>
                  <a:srgbClr val="FFFFFF"/>
                </a:solidFill>
                <a:latin typeface="Arial" pitchFamily="34" charset="0"/>
                <a:ea typeface="黑体" pitchFamily="49" charset="-122"/>
              </a:rPr>
              <a:t>视图设计器”窗口</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88640"/>
            <a:ext cx="5022000" cy="33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882063"/>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171"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“全部更新”</a:t>
            </a:r>
            <a:r>
              <a:rPr lang="zh-CN" altLang="en-US" sz="2100" dirty="0">
                <a:latin typeface="Arial" pitchFamily="34" charset="0"/>
                <a:ea typeface="黑体" pitchFamily="49" charset="-122"/>
              </a:rPr>
              <a:t>按钮。可以使表中的所有字段可更新（此时表中需有已定义的关键字）。</a:t>
            </a:r>
          </a:p>
          <a:p>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发送</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更新”复选框。若将视图记录中的修改回送到源表，必须至少一个关键字段，同时选中“发送</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更新”选项，否则，视图的修改结果不回传到源表。</a:t>
            </a:r>
          </a:p>
          <a:p>
            <a:r>
              <a:rPr lang="en-US" altLang="zh-CN" sz="2100" dirty="0" smtClean="0">
                <a:latin typeface="Arial" pitchFamily="34" charset="0"/>
                <a:ea typeface="黑体" pitchFamily="49" charset="-122"/>
              </a:rPr>
              <a:t>       ⑤</a:t>
            </a:r>
            <a:r>
              <a:rPr lang="zh-CN" altLang="en-US" sz="2100" dirty="0" smtClean="0">
                <a:latin typeface="Arial" pitchFamily="34" charset="0"/>
                <a:ea typeface="黑体" pitchFamily="49" charset="-122"/>
              </a:rPr>
              <a:t>“字段名”</a:t>
            </a:r>
            <a:r>
              <a:rPr lang="zh-CN" altLang="en-US" sz="2100" dirty="0">
                <a:latin typeface="Arial" pitchFamily="34" charset="0"/>
                <a:ea typeface="黑体" pitchFamily="49" charset="-122"/>
              </a:rPr>
              <a:t>列表框。在此框中设置关键字和可更新的字段，在字段名左边有两列标记：钥匙符“ ”和铅笔符“ ”。</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钥匙符。</a:t>
            </a:r>
            <a:r>
              <a:rPr lang="zh-CN" altLang="en-US" sz="2100" dirty="0">
                <a:latin typeface="Arial" pitchFamily="34" charset="0"/>
                <a:ea typeface="黑体" pitchFamily="49" charset="-122"/>
              </a:rPr>
              <a:t>表示该行的字段为关键字段，选取关键字段可使视图中修改的记录与表中原始记录相匹配。如果源表中有一个主关键字并且已被选为输出字段，则视图设计器将自动使用这个主关键字段作为视图的关键字段。设置关键字段的方法很简单，只要在该字段前、 按钮下方单击使之加上“√”即可。</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铅笔符。</a:t>
            </a:r>
            <a:r>
              <a:rPr lang="zh-CN" altLang="en-US" sz="2100" dirty="0">
                <a:latin typeface="Arial" pitchFamily="34" charset="0"/>
                <a:ea typeface="黑体" pitchFamily="49" charset="-122"/>
              </a:rPr>
              <a:t>该符号对应的对号表示该行的字段为可更新的字段。设置办法与设置关键字段</a:t>
            </a:r>
            <a:r>
              <a:rPr lang="zh-CN" altLang="en-US" sz="2100" dirty="0" smtClean="0">
                <a:latin typeface="Arial" pitchFamily="34" charset="0"/>
                <a:ea typeface="黑体" pitchFamily="49" charset="-122"/>
              </a:rPr>
              <a:t>类似可</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⑥</a:t>
            </a:r>
            <a:r>
              <a:rPr lang="zh-CN" altLang="en-US" sz="2100" dirty="0" smtClean="0">
                <a:latin typeface="Arial" pitchFamily="34" charset="0"/>
                <a:ea typeface="黑体" pitchFamily="49" charset="-122"/>
              </a:rPr>
              <a:t>“使用更新”</a:t>
            </a:r>
            <a:r>
              <a:rPr lang="zh-CN" altLang="en-US" sz="2100" dirty="0">
                <a:latin typeface="Arial" pitchFamily="34" charset="0"/>
                <a:ea typeface="黑体" pitchFamily="49" charset="-122"/>
              </a:rPr>
              <a:t>选项</a:t>
            </a:r>
            <a:r>
              <a:rPr lang="zh-CN" altLang="en-US" sz="2100" dirty="0" smtClean="0">
                <a:latin typeface="Arial" pitchFamily="34" charset="0"/>
                <a:ea typeface="黑体" pitchFamily="49" charset="-122"/>
              </a:rPr>
              <a:t>。设置</a:t>
            </a:r>
            <a:r>
              <a:rPr lang="zh-CN" altLang="en-US" sz="2100" dirty="0">
                <a:latin typeface="Arial" pitchFamily="34" charset="0"/>
                <a:ea typeface="黑体" pitchFamily="49" charset="-122"/>
              </a:rPr>
              <a:t>当向源表发送</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更新时的更新方式。一般选中“</a:t>
            </a:r>
            <a:r>
              <a:rPr lang="en-US" altLang="zh-CN" sz="2100" dirty="0">
                <a:latin typeface="Arial" pitchFamily="34" charset="0"/>
                <a:ea typeface="黑体" pitchFamily="49" charset="-122"/>
              </a:rPr>
              <a:t>SQL UPDATE”</a:t>
            </a:r>
            <a:r>
              <a:rPr lang="zh-CN" altLang="en-US" sz="2100" dirty="0">
                <a:latin typeface="Arial" pitchFamily="34" charset="0"/>
                <a:ea typeface="黑体" pitchFamily="49" charset="-122"/>
              </a:rPr>
              <a:t>方式，表示用视图中的更新结果来修改源表的记录</a:t>
            </a:r>
            <a:r>
              <a:rPr lang="zh-CN" altLang="en-US" sz="2100" dirty="0" smtClean="0">
                <a:latin typeface="Arial" pitchFamily="34" charset="0"/>
                <a:ea typeface="黑体" pitchFamily="49" charset="-122"/>
              </a:rPr>
              <a:t>。而选中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SQL DELETE </a:t>
            </a:r>
            <a:r>
              <a:rPr lang="zh-CN" altLang="en-US" sz="2100" dirty="0">
                <a:latin typeface="Arial" pitchFamily="34" charset="0"/>
                <a:ea typeface="黑体" pitchFamily="49" charset="-122"/>
              </a:rPr>
              <a:t>然后</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方式，则表示先删除源表中被更新的原记录，再向源表插入更新后的新记录。</a:t>
            </a:r>
          </a:p>
          <a:p>
            <a:r>
              <a:rPr lang="en-US" altLang="zh-CN" sz="2100" dirty="0" smtClean="0">
                <a:latin typeface="Arial" pitchFamily="34" charset="0"/>
                <a:ea typeface="黑体" pitchFamily="49" charset="-122"/>
              </a:rPr>
              <a:t>       ⑦</a:t>
            </a:r>
            <a:r>
              <a:rPr lang="zh-CN" altLang="en-US" sz="2100" dirty="0" smtClean="0">
                <a:latin typeface="Arial" pitchFamily="34" charset="0"/>
                <a:ea typeface="黑体" pitchFamily="49" charset="-122"/>
              </a:rPr>
              <a:t>“</a:t>
            </a:r>
            <a:r>
              <a:rPr lang="en-US" altLang="zh-CN" sz="2100" dirty="0">
                <a:latin typeface="Arial" pitchFamily="34" charset="0"/>
                <a:ea typeface="黑体" pitchFamily="49" charset="-122"/>
              </a:rPr>
              <a:t>SQL WHERE</a:t>
            </a:r>
            <a:r>
              <a:rPr lang="zh-CN" altLang="en-US" sz="2100" dirty="0">
                <a:latin typeface="Arial" pitchFamily="34" charset="0"/>
                <a:ea typeface="黑体" pitchFamily="49" charset="-122"/>
              </a:rPr>
              <a:t>子包括”选项。用于控制检查更新</a:t>
            </a:r>
            <a:r>
              <a:rPr lang="zh-CN" altLang="en-US" sz="2100" dirty="0" smtClean="0">
                <a:latin typeface="Arial" pitchFamily="34" charset="0"/>
                <a:ea typeface="黑体" pitchFamily="49" charset="-122"/>
              </a:rPr>
              <a:t>。本</a:t>
            </a:r>
            <a:r>
              <a:rPr lang="zh-CN" altLang="en-US" sz="2100" dirty="0">
                <a:latin typeface="Arial" pitchFamily="34" charset="0"/>
                <a:ea typeface="黑体" pitchFamily="49" charset="-122"/>
              </a:rPr>
              <a:t>书中，选中“关键字和已修改字段”选项即可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760254748"/>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171" y="116632"/>
            <a:ext cx="8997950" cy="1331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5-30】  </a:t>
            </a:r>
            <a:r>
              <a:rPr lang="zh-CN" altLang="en-US" sz="2100" dirty="0">
                <a:latin typeface="Arial" pitchFamily="34" charset="0"/>
                <a:ea typeface="黑体" pitchFamily="49" charset="-122"/>
              </a:rPr>
              <a:t>利用“成绩</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和“学生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三张数据表，用“视图设计器”建立一个视图“学生成绩</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vue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，然后利用视图去修改“成绩”的学生成绩</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171" y="1574421"/>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．视图的运行和使用</a:t>
            </a:r>
          </a:p>
        </p:txBody>
      </p:sp>
      <p:sp>
        <p:nvSpPr>
          <p:cNvPr id="4" name="Rectangle 4"/>
          <p:cNvSpPr>
            <a:spLocks noChangeArrowheads="1"/>
          </p:cNvSpPr>
          <p:nvPr/>
        </p:nvSpPr>
        <p:spPr bwMode="auto">
          <a:xfrm>
            <a:off x="74171" y="2060808"/>
            <a:ext cx="8997950" cy="453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视图</a:t>
            </a:r>
            <a:r>
              <a:rPr lang="zh-CN" altLang="en-US" sz="2100" dirty="0">
                <a:latin typeface="Arial" pitchFamily="34" charset="0"/>
                <a:ea typeface="黑体" pitchFamily="49" charset="-122"/>
              </a:rPr>
              <a:t>建立之后，就可以像数据表一样使用，要显示数据或更新数据等</a:t>
            </a:r>
            <a:r>
              <a:rPr lang="zh-CN" altLang="en-US" sz="2100" dirty="0" smtClean="0">
                <a:latin typeface="Arial" pitchFamily="34" charset="0"/>
                <a:ea typeface="黑体" pitchFamily="49" charset="-122"/>
              </a:rPr>
              <a:t>。对</a:t>
            </a:r>
            <a:r>
              <a:rPr lang="zh-CN" altLang="en-US" sz="2100" dirty="0">
                <a:latin typeface="Arial" pitchFamily="34" charset="0"/>
                <a:ea typeface="黑体" pitchFamily="49" charset="-122"/>
              </a:rPr>
              <a:t>视图的操作可以在下面几个方面进行。</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运行</a:t>
            </a:r>
            <a:r>
              <a:rPr lang="zh-CN" altLang="en-US" sz="2100" dirty="0">
                <a:latin typeface="Arial" pitchFamily="34" charset="0"/>
                <a:ea typeface="黑体" pitchFamily="49" charset="-122"/>
              </a:rPr>
              <a:t>。打开视图设计器，执行快捷菜单的“运行查询”可以运行视图，在屏幕上以表的形式显示查询结果，也可更改表中的数据，通过发送更新，将基表中的数据修改。用户可以使用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命令打开或关闭视图，并用命令</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，在浏览窗口中显示或修改视图数据。</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使用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语句操作视图。</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文本框、表格控件、表单或报表中使用视图作为数据源。</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5-31】  </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命令打开“学生课程成绩”视图，并在浏览窗口观察数据。</a:t>
            </a: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方法如下：</a:t>
            </a:r>
          </a:p>
          <a:p>
            <a:r>
              <a:rPr lang="en-US" altLang="zh-CN" sz="2100" dirty="0" smtClean="0">
                <a:latin typeface="Arial" pitchFamily="34" charset="0"/>
                <a:ea typeface="黑体" pitchFamily="49" charset="-122"/>
              </a:rPr>
              <a:t>　　OPEN </a:t>
            </a:r>
            <a:r>
              <a:rPr lang="en-US" altLang="zh-CN" sz="2100" dirty="0">
                <a:latin typeface="Arial" pitchFamily="34" charset="0"/>
                <a:ea typeface="黑体" pitchFamily="49" charset="-122"/>
              </a:rPr>
              <a:t>DATABASE </a:t>
            </a:r>
            <a:r>
              <a:rPr lang="zh-CN" altLang="en-US" sz="2100" dirty="0">
                <a:latin typeface="Arial" pitchFamily="34" charset="0"/>
                <a:ea typeface="黑体" pitchFamily="49" charset="-122"/>
              </a:rPr>
              <a:t>学生学籍</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学生成绩</a:t>
            </a:r>
          </a:p>
          <a:p>
            <a:r>
              <a:rPr lang="en-US" altLang="zh-CN" sz="2100" dirty="0" smtClean="0">
                <a:latin typeface="Arial" pitchFamily="34" charset="0"/>
                <a:ea typeface="黑体" pitchFamily="49" charset="-122"/>
              </a:rPr>
              <a:t>　　BROWSE  </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运行结果如图</a:t>
            </a:r>
            <a:r>
              <a:rPr lang="en-US" altLang="zh-CN" sz="2100" dirty="0">
                <a:latin typeface="Arial" pitchFamily="34" charset="0"/>
                <a:ea typeface="黑体" pitchFamily="49" charset="-122"/>
              </a:rPr>
              <a:t>5-53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084942910"/>
      </p:ext>
    </p:extLst>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171" y="188640"/>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使用下面的命令对所创建的视图进行修改、打开、删除、重新命名、利用视图修改数据库表等。它们的操作同于表的操作，只是由于视图存在于数据字典中，因此必须首先打开数据库。</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打开“视图设计器”窗口：</a:t>
            </a:r>
            <a:r>
              <a:rPr lang="en-US" altLang="zh-CN" sz="2100" dirty="0">
                <a:latin typeface="Arial" pitchFamily="34" charset="0"/>
                <a:ea typeface="黑体" pitchFamily="49" charset="-122"/>
              </a:rPr>
              <a:t>MODIFY VIEW </a:t>
            </a:r>
            <a:r>
              <a:rPr lang="en-US" altLang="zh-CN" sz="2100" dirty="0" err="1">
                <a:latin typeface="Arial" pitchFamily="34" charset="0"/>
                <a:ea typeface="黑体" pitchFamily="49" charset="-122"/>
              </a:rPr>
              <a:t>ViewName</a:t>
            </a:r>
            <a:r>
              <a:rPr lang="en-US" altLang="zh-CN" sz="2100" dirty="0">
                <a:latin typeface="Arial" pitchFamily="34" charset="0"/>
                <a:ea typeface="黑体" pitchFamily="49" charset="-122"/>
              </a:rPr>
              <a:t> [REMOTE]</a:t>
            </a:r>
          </a:p>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做为一张表时的“视图”打开命令：</a:t>
            </a:r>
            <a:r>
              <a:rPr lang="en-US" altLang="zh-CN" sz="2100" dirty="0">
                <a:latin typeface="Arial" pitchFamily="34" charset="0"/>
                <a:ea typeface="黑体" pitchFamily="49" charset="-122"/>
              </a:rPr>
              <a:t>USE </a:t>
            </a:r>
            <a:r>
              <a:rPr lang="en-US" altLang="zh-CN" sz="2100" dirty="0" err="1">
                <a:latin typeface="Arial" pitchFamily="34" charset="0"/>
                <a:ea typeface="黑体" pitchFamily="49" charset="-122"/>
              </a:rPr>
              <a:t>ViewName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⑶</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视图”的删除命令：</a:t>
            </a:r>
            <a:r>
              <a:rPr lang="en-US" altLang="zh-CN" sz="2100" dirty="0">
                <a:latin typeface="Arial" pitchFamily="34" charset="0"/>
                <a:ea typeface="黑体" pitchFamily="49" charset="-122"/>
              </a:rPr>
              <a:t>DELETE VIEW </a:t>
            </a:r>
            <a:r>
              <a:rPr lang="en-US" altLang="zh-CN" sz="2100" dirty="0" err="1">
                <a:latin typeface="Arial" pitchFamily="34" charset="0"/>
                <a:ea typeface="黑体" pitchFamily="49" charset="-122"/>
              </a:rPr>
              <a:t>ViewName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视图”的更名命令：</a:t>
            </a:r>
            <a:r>
              <a:rPr lang="en-US" altLang="zh-CN" sz="2100" dirty="0">
                <a:latin typeface="Arial" pitchFamily="34" charset="0"/>
                <a:ea typeface="黑体" pitchFamily="49" charset="-122"/>
              </a:rPr>
              <a:t>RENAME VIEW </a:t>
            </a:r>
            <a:r>
              <a:rPr lang="en-US" altLang="zh-CN" sz="2100" dirty="0" err="1">
                <a:latin typeface="Arial" pitchFamily="34" charset="0"/>
                <a:ea typeface="黑体" pitchFamily="49" charset="-122"/>
              </a:rPr>
              <a:t>OldViewName</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NewViewName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⑸</a:t>
            </a:r>
            <a:r>
              <a:rPr lang="zh-CN" altLang="en-US" sz="2100" dirty="0">
                <a:latin typeface="Arial" pitchFamily="34" charset="0"/>
                <a:ea typeface="黑体" pitchFamily="49" charset="-122"/>
              </a:rPr>
              <a:t>利用视图修改表：创建视图的根本目的，是用来更新与之相关的表。用户可在“浏览”窗口中或使用命令，如</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修改视图中的数据，从而达到修改相关表的数据等。</a:t>
            </a:r>
          </a:p>
        </p:txBody>
      </p:sp>
      <p:sp>
        <p:nvSpPr>
          <p:cNvPr id="3"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86652271"/>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2924944"/>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5.2  </a:t>
            </a:r>
            <a:r>
              <a:rPr lang="zh-CN" altLang="en-US" sz="2400" dirty="0">
                <a:latin typeface="黑体" pitchFamily="49" charset="-122"/>
                <a:ea typeface="黑体" pitchFamily="49" charset="-122"/>
              </a:rPr>
              <a:t>索引</a:t>
            </a:r>
          </a:p>
        </p:txBody>
      </p:sp>
      <p:sp>
        <p:nvSpPr>
          <p:cNvPr id="3" name="Rectangle 4"/>
          <p:cNvSpPr>
            <a:spLocks noChangeArrowheads="1"/>
          </p:cNvSpPr>
          <p:nvPr/>
        </p:nvSpPr>
        <p:spPr bwMode="auto">
          <a:xfrm>
            <a:off x="74613" y="3429000"/>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，又称为逻辑排序。与排序相比，索引是一种逻辑排序方法，它不改变记录在物理上的排列顺序，而是建立一个与原文件相对应的索引文件，索引文件中存储了一组记录指针，它指向原文件的记录。</a:t>
            </a:r>
          </a:p>
          <a:p>
            <a:r>
              <a:rPr lang="zh-CN" altLang="en-US" sz="2100" dirty="0" smtClean="0">
                <a:latin typeface="Arial" pitchFamily="34" charset="0"/>
                <a:ea typeface="黑体" pitchFamily="49" charset="-122"/>
              </a:rPr>
              <a:t>       与</a:t>
            </a:r>
            <a:r>
              <a:rPr lang="zh-CN" altLang="en-US" sz="2100" dirty="0">
                <a:latin typeface="Arial" pitchFamily="34" charset="0"/>
                <a:ea typeface="黑体" pitchFamily="49" charset="-122"/>
              </a:rPr>
              <a:t>排序相比，两者都能改变记录的输出顺序。但排序需要临时文件中转，排序后的文件要占据与原文件同样大小的空间，花费时间长，特别原文件发生变化时，排序文件不会自动同步修改，可能导致数据不一致，排序后，新的表文件和原表文件没有任何依附关系，两者是彼此独立的；而索引，则依附于原表文件增加一个索引文件，存储的是指定的逻辑顺序，当原文件发生变化时，索引文件会自动同步修改，不会产生数据不一致的现象</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矩形 3"/>
          <p:cNvSpPr/>
          <p:nvPr/>
        </p:nvSpPr>
        <p:spPr>
          <a:xfrm>
            <a:off x="4909748" y="2483604"/>
            <a:ext cx="374195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  “ZC_</a:t>
            </a:r>
            <a:r>
              <a:rPr lang="zh-CN" altLang="en-US" dirty="0">
                <a:solidFill>
                  <a:srgbClr val="FFFFFF"/>
                </a:solidFill>
                <a:latin typeface="Arial" pitchFamily="34" charset="0"/>
                <a:ea typeface="黑体" pitchFamily="49" charset="-122"/>
              </a:rPr>
              <a:t>教师</a:t>
            </a:r>
            <a:r>
              <a:rPr lang="en-US" altLang="zh-CN" dirty="0">
                <a:solidFill>
                  <a:srgbClr val="FFFFFF"/>
                </a:solidFill>
                <a:latin typeface="Arial" pitchFamily="34" charset="0"/>
                <a:ea typeface="黑体" pitchFamily="49" charset="-122"/>
              </a:rPr>
              <a:t>.DBF”</a:t>
            </a:r>
            <a:r>
              <a:rPr lang="zh-CN" altLang="en-US" dirty="0">
                <a:solidFill>
                  <a:srgbClr val="FFFFFF"/>
                </a:solidFill>
                <a:latin typeface="Arial" pitchFamily="34" charset="0"/>
                <a:ea typeface="黑体" pitchFamily="49" charset="-122"/>
              </a:rPr>
              <a:t>的显示结果</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5680" y="1825947"/>
            <a:ext cx="4270092" cy="6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74613" y="116632"/>
            <a:ext cx="9000000" cy="2354491"/>
          </a:xfrm>
          <a:prstGeom prst="rect">
            <a:avLst/>
          </a:prstGeom>
        </p:spPr>
        <p:txBody>
          <a:bodyPr>
            <a:spAutoFit/>
          </a:bodyPr>
          <a:lstStyle/>
          <a:p>
            <a:pPr lvl="0"/>
            <a:r>
              <a:rPr lang="en-US" altLang="zh-CN" sz="2100" dirty="0" smtClean="0">
                <a:solidFill>
                  <a:srgbClr val="FFFFFF"/>
                </a:solidFill>
                <a:latin typeface="Arial" pitchFamily="34" charset="0"/>
                <a:ea typeface="黑体" pitchFamily="49" charset="-122"/>
              </a:rPr>
              <a:t>       【</a:t>
            </a:r>
            <a:r>
              <a:rPr lang="zh-CN" altLang="en-US" sz="2100" dirty="0">
                <a:solidFill>
                  <a:srgbClr val="FFFFFF"/>
                </a:solidFill>
                <a:latin typeface="Arial" pitchFamily="34" charset="0"/>
                <a:ea typeface="黑体" pitchFamily="49" charset="-122"/>
              </a:rPr>
              <a:t>例</a:t>
            </a:r>
            <a:r>
              <a:rPr lang="en-US" altLang="zh-CN" sz="2100" dirty="0">
                <a:solidFill>
                  <a:srgbClr val="FFFFFF"/>
                </a:solidFill>
                <a:latin typeface="Arial" pitchFamily="34" charset="0"/>
                <a:ea typeface="黑体" pitchFamily="49" charset="-122"/>
              </a:rPr>
              <a:t>5-2】 </a:t>
            </a:r>
            <a:r>
              <a:rPr lang="zh-CN" altLang="en-US" sz="2100" dirty="0">
                <a:solidFill>
                  <a:srgbClr val="FFFFFF"/>
                </a:solidFill>
                <a:latin typeface="Arial" pitchFamily="34" charset="0"/>
                <a:ea typeface="黑体" pitchFamily="49" charset="-122"/>
              </a:rPr>
              <a:t>对表“教师</a:t>
            </a:r>
            <a:r>
              <a:rPr lang="en-US" altLang="zh-CN" sz="2100" dirty="0">
                <a:solidFill>
                  <a:srgbClr val="FFFFFF"/>
                </a:solidFill>
                <a:latin typeface="Arial" pitchFamily="34" charset="0"/>
                <a:ea typeface="黑体" pitchFamily="49" charset="-122"/>
              </a:rPr>
              <a:t>.DBF”</a:t>
            </a:r>
            <a:r>
              <a:rPr lang="zh-CN" altLang="en-US" sz="2100" dirty="0">
                <a:solidFill>
                  <a:srgbClr val="FFFFFF"/>
                </a:solidFill>
                <a:latin typeface="Arial" pitchFamily="34" charset="0"/>
                <a:ea typeface="黑体" pitchFamily="49" charset="-122"/>
              </a:rPr>
              <a:t>中工资大于</a:t>
            </a:r>
            <a:r>
              <a:rPr lang="en-US" altLang="zh-CN" sz="2100" dirty="0">
                <a:solidFill>
                  <a:srgbClr val="FFFFFF"/>
                </a:solidFill>
                <a:latin typeface="Arial" pitchFamily="34" charset="0"/>
                <a:ea typeface="黑体" pitchFamily="49" charset="-122"/>
              </a:rPr>
              <a:t>2000</a:t>
            </a:r>
            <a:r>
              <a:rPr lang="zh-CN" altLang="en-US" sz="2100" dirty="0">
                <a:solidFill>
                  <a:srgbClr val="FFFFFF"/>
                </a:solidFill>
                <a:latin typeface="Arial" pitchFamily="34" charset="0"/>
                <a:ea typeface="黑体" pitchFamily="49" charset="-122"/>
              </a:rPr>
              <a:t>的记录，按职称升序排列；职称相同的按性别降序排序，并生成新文件“</a:t>
            </a:r>
            <a:r>
              <a:rPr lang="en-US" altLang="zh-CN" sz="2100" dirty="0" err="1">
                <a:solidFill>
                  <a:srgbClr val="FFFFFF"/>
                </a:solidFill>
                <a:latin typeface="Arial" pitchFamily="34" charset="0"/>
                <a:ea typeface="黑体" pitchFamily="49" charset="-122"/>
              </a:rPr>
              <a:t>zc</a:t>
            </a:r>
            <a:r>
              <a:rPr lang="en-US" altLang="zh-CN" sz="2100" dirty="0">
                <a:solidFill>
                  <a:srgbClr val="FFFFFF"/>
                </a:solidFill>
                <a:latin typeface="Arial" pitchFamily="34" charset="0"/>
                <a:ea typeface="黑体" pitchFamily="49" charset="-122"/>
              </a:rPr>
              <a:t>_</a:t>
            </a:r>
            <a:r>
              <a:rPr lang="zh-CN" altLang="en-US" sz="2100" dirty="0">
                <a:solidFill>
                  <a:srgbClr val="FFFFFF"/>
                </a:solidFill>
                <a:latin typeface="Arial" pitchFamily="34" charset="0"/>
                <a:ea typeface="黑体" pitchFamily="49" charset="-122"/>
              </a:rPr>
              <a:t>教师</a:t>
            </a:r>
            <a:r>
              <a:rPr lang="en-US" altLang="zh-CN" sz="2100" dirty="0">
                <a:solidFill>
                  <a:srgbClr val="FFFFFF"/>
                </a:solidFill>
                <a:latin typeface="Arial" pitchFamily="34" charset="0"/>
                <a:ea typeface="黑体" pitchFamily="49" charset="-122"/>
              </a:rPr>
              <a:t>.DBF”</a:t>
            </a:r>
            <a:r>
              <a:rPr lang="zh-CN" altLang="en-US" sz="2100" dirty="0">
                <a:solidFill>
                  <a:srgbClr val="FFFFFF"/>
                </a:solidFill>
                <a:latin typeface="Arial" pitchFamily="34" charset="0"/>
                <a:ea typeface="黑体" pitchFamily="49" charset="-122"/>
              </a:rPr>
              <a:t>。</a:t>
            </a:r>
          </a:p>
          <a:p>
            <a:pPr lvl="0"/>
            <a:r>
              <a:rPr lang="en-US" altLang="zh-CN" sz="2100" dirty="0" smtClean="0">
                <a:solidFill>
                  <a:srgbClr val="FFFFFF"/>
                </a:solidFill>
                <a:latin typeface="Arial" pitchFamily="34" charset="0"/>
                <a:ea typeface="黑体" pitchFamily="49" charset="-122"/>
              </a:rPr>
              <a:t>       USE </a:t>
            </a:r>
            <a:r>
              <a:rPr lang="zh-CN" altLang="en-US" sz="2100" dirty="0">
                <a:solidFill>
                  <a:srgbClr val="FFFFFF"/>
                </a:solidFill>
                <a:latin typeface="Arial" pitchFamily="34" charset="0"/>
                <a:ea typeface="黑体" pitchFamily="49" charset="-122"/>
              </a:rPr>
              <a:t>教师</a:t>
            </a:r>
          </a:p>
          <a:p>
            <a:pPr lvl="0"/>
            <a:r>
              <a:rPr lang="en-US" altLang="zh-CN" sz="2100" dirty="0" smtClean="0">
                <a:solidFill>
                  <a:srgbClr val="FFFFFF"/>
                </a:solidFill>
                <a:latin typeface="Arial" pitchFamily="34" charset="0"/>
                <a:ea typeface="黑体" pitchFamily="49" charset="-122"/>
              </a:rPr>
              <a:t>       SORT </a:t>
            </a:r>
            <a:r>
              <a:rPr lang="en-US" altLang="zh-CN" sz="2100" dirty="0">
                <a:solidFill>
                  <a:srgbClr val="FFFFFF"/>
                </a:solidFill>
                <a:latin typeface="Arial" pitchFamily="34" charset="0"/>
                <a:ea typeface="黑体" pitchFamily="49" charset="-122"/>
              </a:rPr>
              <a:t>TO </a:t>
            </a:r>
            <a:r>
              <a:rPr lang="en-US" altLang="zh-CN" sz="2100" dirty="0" err="1">
                <a:solidFill>
                  <a:srgbClr val="FFFFFF"/>
                </a:solidFill>
                <a:latin typeface="Arial" pitchFamily="34" charset="0"/>
                <a:ea typeface="黑体" pitchFamily="49" charset="-122"/>
              </a:rPr>
              <a:t>zc</a:t>
            </a:r>
            <a:r>
              <a:rPr lang="en-US" altLang="zh-CN" sz="2100" dirty="0">
                <a:solidFill>
                  <a:srgbClr val="FFFFFF"/>
                </a:solidFill>
                <a:latin typeface="Arial" pitchFamily="34" charset="0"/>
                <a:ea typeface="黑体" pitchFamily="49" charset="-122"/>
              </a:rPr>
              <a:t>_</a:t>
            </a:r>
            <a:r>
              <a:rPr lang="zh-CN" altLang="en-US" sz="2100" dirty="0">
                <a:solidFill>
                  <a:srgbClr val="FFFFFF"/>
                </a:solidFill>
                <a:latin typeface="Arial" pitchFamily="34" charset="0"/>
                <a:ea typeface="黑体" pitchFamily="49" charset="-122"/>
              </a:rPr>
              <a:t>教师 </a:t>
            </a:r>
            <a:r>
              <a:rPr lang="en-US" altLang="zh-CN" sz="2100" dirty="0">
                <a:solidFill>
                  <a:srgbClr val="FFFFFF"/>
                </a:solidFill>
                <a:latin typeface="Arial" pitchFamily="34" charset="0"/>
                <a:ea typeface="黑体" pitchFamily="49" charset="-122"/>
              </a:rPr>
              <a:t>ON </a:t>
            </a:r>
            <a:r>
              <a:rPr lang="zh-CN" altLang="en-US" sz="2100" dirty="0">
                <a:solidFill>
                  <a:srgbClr val="FFFFFF"/>
                </a:solidFill>
                <a:latin typeface="Arial" pitchFamily="34" charset="0"/>
                <a:ea typeface="黑体" pitchFamily="49" charset="-122"/>
              </a:rPr>
              <a:t>职称</a:t>
            </a:r>
            <a:r>
              <a:rPr lang="en-US" altLang="zh-CN" sz="2100" dirty="0">
                <a:solidFill>
                  <a:srgbClr val="FFFFFF"/>
                </a:solidFill>
                <a:latin typeface="Arial" pitchFamily="34" charset="0"/>
                <a:ea typeface="黑体" pitchFamily="49" charset="-122"/>
              </a:rPr>
              <a:t>,</a:t>
            </a:r>
            <a:r>
              <a:rPr lang="zh-CN" altLang="en-US" sz="2100" dirty="0">
                <a:solidFill>
                  <a:srgbClr val="FFFFFF"/>
                </a:solidFill>
                <a:latin typeface="Arial" pitchFamily="34" charset="0"/>
                <a:ea typeface="黑体" pitchFamily="49" charset="-122"/>
              </a:rPr>
              <a:t>性别</a:t>
            </a:r>
            <a:r>
              <a:rPr lang="en-US" altLang="zh-CN" sz="2100" dirty="0">
                <a:solidFill>
                  <a:srgbClr val="FFFFFF"/>
                </a:solidFill>
                <a:latin typeface="Arial" pitchFamily="34" charset="0"/>
                <a:ea typeface="黑体" pitchFamily="49" charset="-122"/>
              </a:rPr>
              <a:t>/D FOR </a:t>
            </a:r>
            <a:r>
              <a:rPr lang="zh-CN" altLang="en-US" sz="2100" dirty="0">
                <a:solidFill>
                  <a:srgbClr val="FFFFFF"/>
                </a:solidFill>
                <a:latin typeface="Arial" pitchFamily="34" charset="0"/>
                <a:ea typeface="黑体" pitchFamily="49" charset="-122"/>
              </a:rPr>
              <a:t>工资</a:t>
            </a:r>
            <a:r>
              <a:rPr lang="en-US" altLang="zh-CN" sz="2100" dirty="0">
                <a:solidFill>
                  <a:srgbClr val="FFFFFF"/>
                </a:solidFill>
                <a:latin typeface="Arial" pitchFamily="34" charset="0"/>
                <a:ea typeface="黑体" pitchFamily="49" charset="-122"/>
              </a:rPr>
              <a:t>&gt;=2000</a:t>
            </a:r>
          </a:p>
          <a:p>
            <a:pPr lvl="0"/>
            <a:r>
              <a:rPr lang="en-US" altLang="zh-CN" sz="2100" dirty="0" smtClean="0">
                <a:solidFill>
                  <a:srgbClr val="FFFFFF"/>
                </a:solidFill>
                <a:latin typeface="Arial" pitchFamily="34" charset="0"/>
                <a:ea typeface="黑体" pitchFamily="49" charset="-122"/>
              </a:rPr>
              <a:t>       USE </a:t>
            </a:r>
            <a:r>
              <a:rPr lang="en-US" altLang="zh-CN" sz="2100" dirty="0" err="1">
                <a:solidFill>
                  <a:srgbClr val="FFFFFF"/>
                </a:solidFill>
                <a:latin typeface="Arial" pitchFamily="34" charset="0"/>
                <a:ea typeface="黑体" pitchFamily="49" charset="-122"/>
              </a:rPr>
              <a:t>zc</a:t>
            </a:r>
            <a:r>
              <a:rPr lang="en-US" altLang="zh-CN" sz="2100" dirty="0">
                <a:solidFill>
                  <a:srgbClr val="FFFFFF"/>
                </a:solidFill>
                <a:latin typeface="Arial" pitchFamily="34" charset="0"/>
                <a:ea typeface="黑体" pitchFamily="49" charset="-122"/>
              </a:rPr>
              <a:t>_</a:t>
            </a:r>
            <a:r>
              <a:rPr lang="zh-CN" altLang="en-US" sz="2100" dirty="0">
                <a:solidFill>
                  <a:srgbClr val="FFFFFF"/>
                </a:solidFill>
                <a:latin typeface="Arial" pitchFamily="34" charset="0"/>
                <a:ea typeface="黑体" pitchFamily="49" charset="-122"/>
              </a:rPr>
              <a:t>教师</a:t>
            </a:r>
          </a:p>
          <a:p>
            <a:pPr lvl="0"/>
            <a:r>
              <a:rPr lang="en-US" altLang="zh-CN" sz="2100" dirty="0" smtClean="0">
                <a:solidFill>
                  <a:srgbClr val="FFFFFF"/>
                </a:solidFill>
                <a:latin typeface="Arial" pitchFamily="34" charset="0"/>
                <a:ea typeface="黑体" pitchFamily="49" charset="-122"/>
              </a:rPr>
              <a:t>       LIST</a:t>
            </a:r>
            <a:endParaRPr lang="en-US" altLang="zh-CN" sz="2100" dirty="0">
              <a:solidFill>
                <a:srgbClr val="FFFFFF"/>
              </a:solidFill>
              <a:latin typeface="Arial" pitchFamily="34" charset="0"/>
              <a:ea typeface="黑体" pitchFamily="49" charset="-122"/>
            </a:endParaRPr>
          </a:p>
          <a:p>
            <a:pPr lvl="0"/>
            <a:r>
              <a:rPr lang="zh-CN" altLang="en-US" sz="2100" dirty="0" smtClean="0">
                <a:solidFill>
                  <a:srgbClr val="FFFFFF"/>
                </a:solidFill>
                <a:latin typeface="Arial" pitchFamily="34" charset="0"/>
                <a:ea typeface="黑体" pitchFamily="49" charset="-122"/>
              </a:rPr>
              <a:t>       显示</a:t>
            </a:r>
            <a:r>
              <a:rPr lang="zh-CN" altLang="en-US" sz="2100" dirty="0">
                <a:solidFill>
                  <a:srgbClr val="FFFFFF"/>
                </a:solidFill>
                <a:latin typeface="Arial" pitchFamily="34" charset="0"/>
                <a:ea typeface="黑体" pitchFamily="49" charset="-122"/>
              </a:rPr>
              <a:t>结果如图</a:t>
            </a:r>
            <a:r>
              <a:rPr lang="en-US" altLang="zh-CN" sz="2100" dirty="0">
                <a:solidFill>
                  <a:srgbClr val="FFFFFF"/>
                </a:solidFill>
                <a:latin typeface="Arial" pitchFamily="34" charset="0"/>
                <a:ea typeface="黑体" pitchFamily="49" charset="-122"/>
              </a:rPr>
              <a:t>5-2</a:t>
            </a:r>
            <a:r>
              <a:rPr lang="zh-CN" altLang="en-US" sz="2100" dirty="0">
                <a:solidFill>
                  <a:srgbClr val="FFFFFF"/>
                </a:solidFill>
                <a:latin typeface="Arial" pitchFamily="34" charset="0"/>
                <a:ea typeface="黑体" pitchFamily="49" charset="-122"/>
              </a:rPr>
              <a:t>所示</a:t>
            </a:r>
            <a:endParaRPr lang="zh-CN" altLang="en-US" dirty="0"/>
          </a:p>
        </p:txBody>
      </p:sp>
    </p:spTree>
    <p:extLst>
      <p:ext uri="{BB962C8B-B14F-4D97-AF65-F5344CB8AC3E}">
        <p14:creationId xmlns:p14="http://schemas.microsoft.com/office/powerpoint/2010/main" val="4177744915"/>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62204"/>
            <a:ext cx="8997950" cy="1327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文件则有索引关键字的内容以及对应的各记录的记录号两项内容。索引是一种不可显示文件。</a:t>
            </a:r>
          </a:p>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操作后，索引关键字与记录号建立的顺序就是一种逻辑</a:t>
            </a:r>
            <a:r>
              <a:rPr lang="zh-CN" altLang="en-US" sz="2100" dirty="0" smtClean="0">
                <a:latin typeface="Arial" pitchFamily="34" charset="0"/>
                <a:ea typeface="黑体" pitchFamily="49" charset="-122"/>
              </a:rPr>
              <a:t>顺序</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索引</a:t>
            </a:r>
            <a:r>
              <a:rPr lang="zh-CN" altLang="en-US" sz="2100" dirty="0">
                <a:latin typeface="Arial" pitchFamily="34" charset="0"/>
                <a:ea typeface="黑体" pitchFamily="49" charset="-122"/>
              </a:rPr>
              <a:t>文件依赖于表文件而存在，因此索引文件必须与表文件一起才能使用</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5.2.1  </a:t>
            </a:r>
            <a:r>
              <a:rPr lang="zh-CN" altLang="en-US" sz="2200" dirty="0">
                <a:ea typeface="黑体" pitchFamily="49" charset="-122"/>
              </a:rPr>
              <a:t>索引的概念</a:t>
            </a:r>
          </a:p>
        </p:txBody>
      </p:sp>
      <p:sp>
        <p:nvSpPr>
          <p:cNvPr id="4" name="Rectangle 3"/>
          <p:cNvSpPr>
            <a:spLocks noChangeArrowheads="1"/>
          </p:cNvSpPr>
          <p:nvPr/>
        </p:nvSpPr>
        <p:spPr bwMode="auto">
          <a:xfrm>
            <a:off x="74613" y="190334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．索引的类型</a:t>
            </a:r>
          </a:p>
        </p:txBody>
      </p:sp>
      <p:sp>
        <p:nvSpPr>
          <p:cNvPr id="5" name="Rectangle 4"/>
          <p:cNvSpPr>
            <a:spLocks noChangeArrowheads="1"/>
          </p:cNvSpPr>
          <p:nvPr/>
        </p:nvSpPr>
        <p:spPr bwMode="auto">
          <a:xfrm>
            <a:off x="74613" y="2276872"/>
            <a:ext cx="8997950" cy="4509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分为单索引和复合索引。</a:t>
            </a:r>
          </a:p>
          <a:p>
            <a:r>
              <a:rPr lang="zh-CN" altLang="en-US" sz="2100" dirty="0" smtClean="0">
                <a:latin typeface="Arial" pitchFamily="34" charset="0"/>
                <a:ea typeface="黑体" pitchFamily="49" charset="-122"/>
              </a:rPr>
              <a:t>       ⑴</a:t>
            </a:r>
            <a:r>
              <a:rPr lang="zh-CN" altLang="en-US" sz="2100" dirty="0">
                <a:solidFill>
                  <a:srgbClr val="FFFF00"/>
                </a:solidFill>
                <a:latin typeface="Arial" pitchFamily="34" charset="0"/>
                <a:ea typeface="黑体" pitchFamily="49" charset="-122"/>
              </a:rPr>
              <a:t>单索引</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只包含一个索引项的索引文件，称为单索引文件或称独立索引文件。单索引文件扩展名为</a:t>
            </a:r>
            <a:r>
              <a:rPr lang="en-US" altLang="zh-CN" sz="2100" dirty="0">
                <a:latin typeface="Arial" pitchFamily="34" charset="0"/>
                <a:ea typeface="黑体" pitchFamily="49" charset="-122"/>
              </a:rPr>
              <a:t>.IDX</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⑵</a:t>
            </a:r>
            <a:r>
              <a:rPr lang="zh-CN" altLang="en-US" sz="2100" dirty="0">
                <a:solidFill>
                  <a:srgbClr val="FFFF00"/>
                </a:solidFill>
                <a:latin typeface="Arial" pitchFamily="34" charset="0"/>
                <a:ea typeface="黑体" pitchFamily="49" charset="-122"/>
              </a:rPr>
              <a:t>结构复合索引</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含有多个索引项的索引文件。每个索引项称为索引标识（</a:t>
            </a:r>
            <a:r>
              <a:rPr lang="en-US" altLang="zh-CN" sz="2100" dirty="0">
                <a:latin typeface="Arial" pitchFamily="34" charset="0"/>
                <a:ea typeface="黑体" pitchFamily="49" charset="-122"/>
              </a:rPr>
              <a:t>Index Tag</a:t>
            </a:r>
            <a:r>
              <a:rPr lang="zh-CN" altLang="en-US" sz="2100" dirty="0">
                <a:latin typeface="Arial" pitchFamily="34" charset="0"/>
                <a:ea typeface="黑体" pitchFamily="49" charset="-122"/>
              </a:rPr>
              <a:t>），代表索引的名称。索引标识必须以字母或下划线开头，可以包含字母、数字、下划线，且长度不能超过</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个字符。结构复合索引文件的扩展名为</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，它具有以下几个特点：</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结构</a:t>
            </a:r>
            <a:r>
              <a:rPr lang="zh-CN" altLang="en-US" sz="2100" dirty="0">
                <a:latin typeface="Arial" pitchFamily="34" charset="0"/>
                <a:ea typeface="黑体" pitchFamily="49" charset="-122"/>
              </a:rPr>
              <a:t>复合索引的文件名与数据表文件名相同。</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同一索引文件中包含多个索引关键字。</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打开数据表时自动打开，如对数据表进行添加、修改、更新、删除等操作时自动更新索引内容。</a:t>
            </a:r>
          </a:p>
          <a:p>
            <a:r>
              <a:rPr lang="zh-CN" altLang="en-US" sz="2100" dirty="0" smtClean="0">
                <a:latin typeface="Arial" pitchFamily="34" charset="0"/>
                <a:ea typeface="黑体" pitchFamily="49" charset="-122"/>
              </a:rPr>
              <a:t>　　⑶</a:t>
            </a:r>
            <a:r>
              <a:rPr lang="zh-CN" altLang="en-US" sz="2100" dirty="0">
                <a:solidFill>
                  <a:srgbClr val="FFFF00"/>
                </a:solidFill>
                <a:latin typeface="Arial" pitchFamily="34" charset="0"/>
                <a:ea typeface="黑体" pitchFamily="49" charset="-122"/>
              </a:rPr>
              <a:t>非结构复合索引</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扩展名为</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，但文件名与数据表文件名不相同，它不会随数据表文件的打开而打开，需要时使用单独的打开命令。</a:t>
            </a:r>
          </a:p>
          <a:p>
            <a:r>
              <a:rPr lang="zh-CN" altLang="en-US" sz="2100" dirty="0">
                <a:latin typeface="Arial" pitchFamily="34" charset="0"/>
                <a:ea typeface="黑体" pitchFamily="49" charset="-122"/>
              </a:rPr>
              <a:t>复合索引文件全部被自动压缩</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895635006"/>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60004" y="11739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．索引关键字和索引类型</a:t>
            </a:r>
          </a:p>
        </p:txBody>
      </p:sp>
      <p:sp>
        <p:nvSpPr>
          <p:cNvPr id="3" name="Rectangle 4"/>
          <p:cNvSpPr>
            <a:spLocks noChangeArrowheads="1"/>
          </p:cNvSpPr>
          <p:nvPr/>
        </p:nvSpPr>
        <p:spPr bwMode="auto">
          <a:xfrm>
            <a:off x="60004" y="552146"/>
            <a:ext cx="8997950" cy="6117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关键字</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指在数据表中建立索引用的字段或字段表达式，它可以是表中的单个字段，也可以是表中几个字段组成的表达式。</a:t>
            </a:r>
          </a:p>
          <a:p>
            <a:r>
              <a:rPr lang="zh-CN" altLang="en-US" sz="2100" dirty="0" smtClean="0">
                <a:latin typeface="Arial" pitchFamily="34" charset="0"/>
                <a:ea typeface="黑体" pitchFamily="49" charset="-122"/>
              </a:rPr>
              <a:t>       索引</a:t>
            </a:r>
            <a:r>
              <a:rPr lang="zh-CN" altLang="en-US" sz="2100" dirty="0">
                <a:latin typeface="Arial" pitchFamily="34" charset="0"/>
                <a:ea typeface="黑体" pitchFamily="49" charset="-122"/>
              </a:rPr>
              <a:t>类型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根据功能不同，复合索引可以分为主索引、候选索引、普通索引和惟一索引</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种类型。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主索引（</a:t>
            </a:r>
            <a:r>
              <a:rPr lang="en-US" altLang="zh-CN" sz="2100" dirty="0">
                <a:latin typeface="Arial" pitchFamily="34" charset="0"/>
                <a:ea typeface="黑体" pitchFamily="49" charset="-122"/>
              </a:rPr>
              <a:t>Primary Indexes</a:t>
            </a:r>
            <a:r>
              <a:rPr lang="zh-CN" altLang="en-US" sz="2100" dirty="0">
                <a:latin typeface="Arial" pitchFamily="34" charset="0"/>
                <a:ea typeface="黑体" pitchFamily="49" charset="-122"/>
              </a:rPr>
              <a:t>）：主索引是设定有主关键字的索引</a:t>
            </a:r>
            <a:r>
              <a:rPr lang="zh-CN" altLang="en-US" sz="2100" dirty="0" smtClean="0">
                <a:latin typeface="Arial" pitchFamily="34" charset="0"/>
                <a:ea typeface="黑体" pitchFamily="49" charset="-122"/>
              </a:rPr>
              <a:t>，它</a:t>
            </a:r>
            <a:r>
              <a:rPr lang="zh-CN" altLang="en-US" sz="2100" dirty="0">
                <a:latin typeface="Arial" pitchFamily="34" charset="0"/>
                <a:ea typeface="黑体" pitchFamily="49" charset="-122"/>
              </a:rPr>
              <a:t>不允许在指定字段中出现重复值。如果在任何已经包含了重复数据的字段中指定主索引，</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将返回一个错误信息。如，将姓名字段作为主索引</a:t>
            </a:r>
            <a:r>
              <a:rPr lang="zh-CN" altLang="en-US" sz="2100" dirty="0" smtClean="0">
                <a:latin typeface="Arial" pitchFamily="34" charset="0"/>
                <a:ea typeface="黑体" pitchFamily="49" charset="-122"/>
              </a:rPr>
              <a:t>关键字。</a:t>
            </a:r>
            <a:r>
              <a:rPr lang="zh-CN" altLang="en-US" sz="2100" dirty="0">
                <a:latin typeface="Arial" pitchFamily="34" charset="0"/>
                <a:ea typeface="黑体" pitchFamily="49" charset="-122"/>
              </a:rPr>
              <a:t>主索引仅适用于数据库表，一个数据表只能创建一个主索引，且只能存储于结构复合索引文件中。自由表不能创建主索引。</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候选索引（</a:t>
            </a:r>
            <a:r>
              <a:rPr lang="en-US" altLang="zh-CN" sz="2100" dirty="0">
                <a:latin typeface="Arial" pitchFamily="34" charset="0"/>
                <a:ea typeface="黑体" pitchFamily="49" charset="-122"/>
              </a:rPr>
              <a:t>Candidate Indexes</a:t>
            </a:r>
            <a:r>
              <a:rPr lang="zh-CN" altLang="en-US" sz="2100" dirty="0">
                <a:latin typeface="Arial" pitchFamily="34" charset="0"/>
                <a:ea typeface="黑体" pitchFamily="49" charset="-122"/>
              </a:rPr>
              <a:t>）：候选索引和主索引一样要求字段值的惟一性。一个数据表或自由表中都可以建立多个候选索引。在数据库表中，若有多个候选索引，可将其中一个指定为主索引。候选索引只能存储于结构复合索引文件中。</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惟一索引（</a:t>
            </a:r>
            <a:r>
              <a:rPr lang="en-US" altLang="zh-CN" sz="2100" dirty="0">
                <a:latin typeface="Arial" pitchFamily="34" charset="0"/>
                <a:ea typeface="黑体" pitchFamily="49" charset="-122"/>
              </a:rPr>
              <a:t>Unique Indexes</a:t>
            </a:r>
            <a:r>
              <a:rPr lang="zh-CN" altLang="en-US" sz="2100" dirty="0">
                <a:latin typeface="Arial" pitchFamily="34" charset="0"/>
                <a:ea typeface="黑体" pitchFamily="49" charset="-122"/>
              </a:rPr>
              <a:t>）：指索引文件中对每一个特定的关键字值只存储一次，而忽略后面出现重复的记录。一个数据表或自由表中可以有多个惟一索引。</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普通索引（</a:t>
            </a:r>
            <a:r>
              <a:rPr lang="en-US" altLang="zh-CN" sz="2100" dirty="0">
                <a:latin typeface="Arial" pitchFamily="34" charset="0"/>
                <a:ea typeface="黑体" pitchFamily="49" charset="-122"/>
              </a:rPr>
              <a:t>Regular Indexes</a:t>
            </a:r>
            <a:r>
              <a:rPr lang="zh-CN" altLang="en-US" sz="2100" dirty="0">
                <a:latin typeface="Arial" pitchFamily="34" charset="0"/>
                <a:ea typeface="黑体" pitchFamily="49" charset="-122"/>
              </a:rPr>
              <a:t>）：普通索引不要求字段值具有惟一性，即允许字段中出现重复值，并且索引项中也允许出现重复值。一个数据表可以有多个普通索引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769629021"/>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8997950" cy="685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索引文件的方法既有命令法，又有“表设计器”设置法。对单击索引文件来讲，只能命令命令法来建立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4613"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5.2.2  </a:t>
            </a:r>
            <a:r>
              <a:rPr lang="zh-CN" altLang="en-US" sz="2200" dirty="0">
                <a:ea typeface="黑体" pitchFamily="49" charset="-122"/>
              </a:rPr>
              <a:t>索引文件的建立</a:t>
            </a:r>
          </a:p>
        </p:txBody>
      </p:sp>
      <p:sp>
        <p:nvSpPr>
          <p:cNvPr id="4" name="Rectangle 3"/>
          <p:cNvSpPr>
            <a:spLocks noChangeArrowheads="1"/>
          </p:cNvSpPr>
          <p:nvPr/>
        </p:nvSpPr>
        <p:spPr bwMode="auto">
          <a:xfrm>
            <a:off x="74613" y="134076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．命令方式建立索引文件</a:t>
            </a:r>
          </a:p>
        </p:txBody>
      </p:sp>
      <p:sp>
        <p:nvSpPr>
          <p:cNvPr id="5" name="Rectangle 4"/>
          <p:cNvSpPr>
            <a:spLocks noChangeArrowheads="1"/>
          </p:cNvSpPr>
          <p:nvPr/>
        </p:nvSpPr>
        <p:spPr bwMode="auto">
          <a:xfrm>
            <a:off x="74613" y="1772816"/>
            <a:ext cx="899795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建立</a:t>
            </a:r>
            <a:r>
              <a:rPr lang="zh-CN" altLang="en-US" sz="2100" dirty="0">
                <a:latin typeface="Arial" pitchFamily="34" charset="0"/>
                <a:ea typeface="黑体" pitchFamily="49" charset="-122"/>
              </a:rPr>
              <a:t>索引文件的命令是</a:t>
            </a:r>
            <a:r>
              <a:rPr lang="en-US" altLang="zh-CN" sz="2100" dirty="0">
                <a:latin typeface="Arial" pitchFamily="34" charset="0"/>
                <a:ea typeface="黑体" pitchFamily="49" charset="-122"/>
              </a:rPr>
              <a:t>INDEX</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INDEX</a:t>
            </a:r>
            <a:r>
              <a:rPr lang="zh-CN" altLang="en-US" sz="2100" dirty="0">
                <a:latin typeface="Arial" pitchFamily="34" charset="0"/>
                <a:ea typeface="黑体" pitchFamily="49" charset="-122"/>
              </a:rPr>
              <a:t>命令既可创建复合索引，又可创建单索引。命令的使用格式如下：</a:t>
            </a:r>
          </a:p>
          <a:p>
            <a:r>
              <a:rPr lang="en-US" altLang="zh-CN" sz="2100" dirty="0" smtClean="0">
                <a:latin typeface="Arial" pitchFamily="34" charset="0"/>
                <a:ea typeface="黑体" pitchFamily="49" charset="-122"/>
              </a:rPr>
              <a:t>       INDEX </a:t>
            </a:r>
            <a:r>
              <a:rPr lang="en-US" altLang="zh-CN" sz="2100" dirty="0">
                <a:latin typeface="Arial" pitchFamily="34" charset="0"/>
                <a:ea typeface="黑体" pitchFamily="49" charset="-122"/>
              </a:rPr>
              <a:t>ON </a:t>
            </a:r>
            <a:r>
              <a:rPr lang="en-US" altLang="zh-CN" sz="2100" dirty="0" err="1">
                <a:latin typeface="Arial" pitchFamily="34" charset="0"/>
                <a:ea typeface="黑体" pitchFamily="49" charset="-122"/>
              </a:rPr>
              <a:t>eExpression</a:t>
            </a:r>
            <a:r>
              <a:rPr lang="en-US" altLang="zh-CN" sz="2100" dirty="0">
                <a:latin typeface="Arial" pitchFamily="34" charset="0"/>
                <a:ea typeface="黑体" pitchFamily="49" charset="-122"/>
              </a:rPr>
              <a:t> TO </a:t>
            </a:r>
            <a:r>
              <a:rPr lang="en-US" altLang="zh-CN" sz="2100" dirty="0" err="1">
                <a:latin typeface="Arial" pitchFamily="34" charset="0"/>
                <a:ea typeface="黑体" pitchFamily="49" charset="-122"/>
              </a:rPr>
              <a:t>IDXFileName</a:t>
            </a:r>
            <a:r>
              <a:rPr lang="en-US" altLang="zh-CN" sz="2100" dirty="0">
                <a:latin typeface="Arial" pitchFamily="34" charset="0"/>
                <a:ea typeface="黑体" pitchFamily="49" charset="-122"/>
              </a:rPr>
              <a:t> | TAG </a:t>
            </a:r>
            <a:r>
              <a:rPr lang="en-US" altLang="zh-CN" sz="2100" dirty="0" err="1">
                <a:latin typeface="Arial" pitchFamily="34" charset="0"/>
                <a:ea typeface="黑体" pitchFamily="49" charset="-122"/>
              </a:rPr>
              <a:t>TagName</a:t>
            </a:r>
            <a:r>
              <a:rPr lang="en-US" altLang="zh-CN" sz="2100" dirty="0">
                <a:latin typeface="Arial" pitchFamily="34" charset="0"/>
                <a:ea typeface="黑体" pitchFamily="49" charset="-122"/>
              </a:rPr>
              <a:t> [OF </a:t>
            </a:r>
            <a:r>
              <a:rPr lang="en-US" altLang="zh-CN" sz="2100" dirty="0" err="1">
                <a:latin typeface="Arial" pitchFamily="34" charset="0"/>
                <a:ea typeface="黑体" pitchFamily="49" charset="-122"/>
              </a:rPr>
              <a:t>CDXFileName</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FOR </a:t>
            </a:r>
            <a:r>
              <a:rPr lang="en-US" altLang="zh-CN" sz="2100" dirty="0" err="1">
                <a:latin typeface="Arial" pitchFamily="34" charset="0"/>
                <a:ea typeface="黑体" pitchFamily="49" charset="-122"/>
              </a:rPr>
              <a:t>lExpression</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COMPACT]</a:t>
            </a:r>
          </a:p>
          <a:p>
            <a:r>
              <a:rPr lang="en-US" altLang="zh-CN" sz="2100" dirty="0">
                <a:latin typeface="Arial" pitchFamily="34" charset="0"/>
                <a:ea typeface="黑体" pitchFamily="49" charset="-122"/>
              </a:rPr>
              <a:t>[ASCENDING | DESCENDING</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UNIQUE | CANDIDATE] [ADDITIVE]</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命令的功能是：创建一个索引文件，利用该文件可以按某种逻辑顺序显示和访问表记录。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：指定的索引表达式，该表达式中可以包含当前表中的字段名</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使用这些关键字来显示和访问表中的记录。备注字段不能单独用于索引文件表达式中</a:t>
            </a:r>
            <a:r>
              <a:rPr lang="zh-CN" altLang="en-US" sz="2100" dirty="0" smtClean="0">
                <a:latin typeface="Arial" pitchFamily="34" charset="0"/>
                <a:ea typeface="黑体" pitchFamily="49" charset="-122"/>
              </a:rPr>
              <a:t>，必须</a:t>
            </a:r>
            <a:r>
              <a:rPr lang="zh-CN" altLang="en-US" sz="2100" dirty="0">
                <a:latin typeface="Arial" pitchFamily="34" charset="0"/>
                <a:ea typeface="黑体" pitchFamily="49" charset="-122"/>
              </a:rPr>
              <a:t>与其他的字符表达式结合起来</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索引</a:t>
            </a:r>
            <a:r>
              <a:rPr lang="zh-CN" altLang="en-US" sz="2100" dirty="0">
                <a:latin typeface="Arial" pitchFamily="34" charset="0"/>
                <a:ea typeface="黑体" pitchFamily="49" charset="-122"/>
              </a:rPr>
              <a:t>表达式为多字段时</a:t>
            </a:r>
            <a:r>
              <a:rPr lang="zh-CN" altLang="en-US" sz="2100" dirty="0" smtClean="0">
                <a:latin typeface="Arial" pitchFamily="34" charset="0"/>
                <a:ea typeface="黑体" pitchFamily="49" charset="-122"/>
              </a:rPr>
              <a:t>，须</a:t>
            </a:r>
            <a:r>
              <a:rPr lang="zh-CN" altLang="en-US" sz="2100" dirty="0">
                <a:latin typeface="Arial" pitchFamily="34" charset="0"/>
                <a:ea typeface="黑体" pitchFamily="49" charset="-122"/>
              </a:rPr>
              <a:t>将多个字段组成合理的有效表达式。一般组成字符串表达式。对于数值型字段，需用</a:t>
            </a:r>
            <a:r>
              <a:rPr lang="en-US" altLang="zh-CN" sz="2100" dirty="0">
                <a:latin typeface="Arial" pitchFamily="34" charset="0"/>
                <a:ea typeface="黑体" pitchFamily="49" charset="-122"/>
              </a:rPr>
              <a:t>STR()</a:t>
            </a:r>
            <a:r>
              <a:rPr lang="zh-CN" altLang="en-US" sz="2100" dirty="0">
                <a:latin typeface="Arial" pitchFamily="34" charset="0"/>
                <a:ea typeface="黑体" pitchFamily="49" charset="-122"/>
              </a:rPr>
              <a:t>函数将数值型数据转换成字符串，对于日期型数据，需用</a:t>
            </a:r>
            <a:r>
              <a:rPr lang="en-US" altLang="zh-CN" sz="2100" dirty="0">
                <a:latin typeface="Arial" pitchFamily="34" charset="0"/>
                <a:ea typeface="黑体" pitchFamily="49" charset="-122"/>
              </a:rPr>
              <a:t>DTOC()</a:t>
            </a:r>
            <a:r>
              <a:rPr lang="zh-CN" altLang="en-US" sz="2100" dirty="0">
                <a:latin typeface="Arial" pitchFamily="34" charset="0"/>
                <a:ea typeface="黑体" pitchFamily="49" charset="-122"/>
              </a:rPr>
              <a:t>函数将其转换成字符串，然后将它们用运算符“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连接起来</a:t>
            </a:r>
            <a:r>
              <a:rPr lang="zh-CN" altLang="en-US" sz="2100" dirty="0" smtClean="0">
                <a:latin typeface="Arial" pitchFamily="34" charset="0"/>
                <a:ea typeface="黑体" pitchFamily="49" charset="-122"/>
              </a:rPr>
              <a:t>。索引</a:t>
            </a:r>
            <a:r>
              <a:rPr lang="zh-CN" altLang="en-US" sz="2100" dirty="0">
                <a:latin typeface="Arial" pitchFamily="34" charset="0"/>
                <a:ea typeface="黑体" pitchFamily="49" charset="-122"/>
              </a:rPr>
              <a:t>表达式的类型可以是</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型、</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型、</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型或</a:t>
            </a:r>
            <a:r>
              <a:rPr lang="en-US" altLang="zh-CN" sz="2100" dirty="0">
                <a:latin typeface="Arial" pitchFamily="34" charset="0"/>
                <a:ea typeface="黑体" pitchFamily="49" charset="-122"/>
              </a:rPr>
              <a:t>L</a:t>
            </a:r>
            <a:r>
              <a:rPr lang="zh-CN" altLang="en-US" sz="2100" dirty="0">
                <a:latin typeface="Arial" pitchFamily="34" charset="0"/>
                <a:ea typeface="黑体" pitchFamily="49" charset="-122"/>
              </a:rPr>
              <a:t>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166743438"/>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2005</TotalTime>
  <Pages>0</Pages>
  <Words>8892</Words>
  <Characters>0</Characters>
  <Application>Microsoft Office PowerPoint</Application>
  <DocSecurity>0</DocSecurity>
  <PresentationFormat>全屏显示(4:3)</PresentationFormat>
  <Lines>0</Lines>
  <Paragraphs>596</Paragraphs>
  <Slides>55</Slides>
  <Notes>0</Notes>
  <HiddenSlides>0</HiddenSlides>
  <MMClips>1</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2859</cp:revision>
  <dcterms:created xsi:type="dcterms:W3CDTF">1999-01-28T02:15:27Z</dcterms:created>
  <dcterms:modified xsi:type="dcterms:W3CDTF">2015-11-10T03:49:01Z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