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2"/>
  </p:notesMasterIdLst>
  <p:handoutMasterIdLst>
    <p:handoutMasterId r:id="rId23"/>
  </p:handoutMasterIdLst>
  <p:sldIdLst>
    <p:sldId id="344" r:id="rId2"/>
    <p:sldId id="343" r:id="rId3"/>
    <p:sldId id="345" r:id="rId4"/>
    <p:sldId id="352" r:id="rId5"/>
    <p:sldId id="350" r:id="rId6"/>
    <p:sldId id="353" r:id="rId7"/>
    <p:sldId id="354" r:id="rId8"/>
    <p:sldId id="355" r:id="rId9"/>
    <p:sldId id="356" r:id="rId10"/>
    <p:sldId id="357" r:id="rId11"/>
    <p:sldId id="358" r:id="rId12"/>
    <p:sldId id="359" r:id="rId13"/>
    <p:sldId id="360" r:id="rId14"/>
    <p:sldId id="361" r:id="rId15"/>
    <p:sldId id="362" r:id="rId16"/>
    <p:sldId id="363" r:id="rId17"/>
    <p:sldId id="364" r:id="rId18"/>
    <p:sldId id="365" r:id="rId19"/>
    <p:sldId id="366" r:id="rId20"/>
    <p:sldId id="367" r:id="rId21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70D25548-8C85-47F5-BDC9-7DD15659744E}">
          <p14:sldIdLst>
            <p14:sldId id="344"/>
            <p14:sldId id="343"/>
          </p14:sldIdLst>
        </p14:section>
        <p14:section name="循环嵌套" id="{926AD8DE-D7F7-4313-A1EB-2C472E1088AB}">
          <p14:sldIdLst>
            <p14:sldId id="345"/>
            <p14:sldId id="352"/>
            <p14:sldId id="350"/>
            <p14:sldId id="353"/>
            <p14:sldId id="354"/>
          </p14:sldIdLst>
        </p14:section>
        <p14:section name="迭代法" id="{10AE72B8-9A9E-4074-AE0E-CA77325592B9}">
          <p14:sldIdLst>
            <p14:sldId id="355"/>
            <p14:sldId id="356"/>
            <p14:sldId id="357"/>
            <p14:sldId id="358"/>
            <p14:sldId id="359"/>
            <p14:sldId id="360"/>
            <p14:sldId id="361"/>
            <p14:sldId id="362"/>
            <p14:sldId id="363"/>
            <p14:sldId id="364"/>
            <p14:sldId id="365"/>
            <p14:sldId id="366"/>
            <p14:sldId id="36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  <a:srgbClr val="008000"/>
    <a:srgbClr val="336600"/>
    <a:srgbClr val="FF3300"/>
    <a:srgbClr val="669900"/>
    <a:srgbClr val="003366"/>
    <a:srgbClr val="663300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5" autoAdjust="0"/>
    <p:restoredTop sz="92593" autoAdjust="0"/>
  </p:normalViewPr>
  <p:slideViewPr>
    <p:cSldViewPr>
      <p:cViewPr varScale="1">
        <p:scale>
          <a:sx n="105" d="100"/>
          <a:sy n="105" d="100"/>
        </p:scale>
        <p:origin x="179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2262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4F7C43-7044-4BCD-96FA-8ADBE31D46A4}" type="doc">
      <dgm:prSet loTypeId="urn:microsoft.com/office/officeart/2005/8/layout/vList4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F4C15E0C-F148-45E9-8C36-FB34E1D31675}">
      <dgm:prSet phldrT="[文本]" custT="1"/>
      <dgm:spPr/>
      <dgm:t>
        <a:bodyPr/>
        <a:lstStyle/>
        <a:p>
          <a:r>
            <a:rPr lang="zh-CN" altLang="en-US" sz="2400" dirty="0">
              <a:latin typeface="微软雅黑" pitchFamily="34" charset="-122"/>
              <a:ea typeface="微软雅黑" pitchFamily="34" charset="-122"/>
            </a:rPr>
            <a:t>迭代法</a:t>
          </a:r>
        </a:p>
      </dgm:t>
    </dgm:pt>
    <dgm:pt modelId="{DB861FEB-F804-4038-B724-A27C6C2320E4}" type="parTrans" cxnId="{B14DD994-85D4-4F0A-A374-28FDBCDFAB03}">
      <dgm:prSet/>
      <dgm:spPr/>
      <dgm:t>
        <a:bodyPr/>
        <a:lstStyle/>
        <a:p>
          <a:endParaRPr lang="zh-CN" altLang="en-US"/>
        </a:p>
      </dgm:t>
    </dgm:pt>
    <dgm:pt modelId="{63DFB6E0-E8DC-483B-A7C6-65BAEF29790A}" type="sibTrans" cxnId="{B14DD994-85D4-4F0A-A374-28FDBCDFAB03}">
      <dgm:prSet/>
      <dgm:spPr/>
      <dgm:t>
        <a:bodyPr/>
        <a:lstStyle/>
        <a:p>
          <a:endParaRPr lang="zh-CN" altLang="en-US"/>
        </a:p>
      </dgm:t>
    </dgm:pt>
    <dgm:pt modelId="{866D29A3-8DF6-4A5C-8AE4-1084689D2B3A}">
      <dgm:prSet phldrT="[文本]" custT="1"/>
      <dgm:spPr/>
      <dgm:t>
        <a:bodyPr/>
        <a:lstStyle/>
        <a:p>
          <a:r>
            <a:rPr lang="zh-CN" altLang="en-US" sz="2400" dirty="0">
              <a:latin typeface="微软雅黑" pitchFamily="34" charset="-122"/>
              <a:ea typeface="微软雅黑" pitchFamily="34" charset="-122"/>
            </a:rPr>
            <a:t>循环嵌套</a:t>
          </a:r>
        </a:p>
      </dgm:t>
    </dgm:pt>
    <dgm:pt modelId="{52A7FDE4-E31F-43B1-91A8-617B5D88F30B}" type="parTrans" cxnId="{8AAAA27C-6141-4787-8BD2-A630C40898D4}">
      <dgm:prSet/>
      <dgm:spPr/>
      <dgm:t>
        <a:bodyPr/>
        <a:lstStyle/>
        <a:p>
          <a:endParaRPr lang="zh-CN" altLang="en-US"/>
        </a:p>
      </dgm:t>
    </dgm:pt>
    <dgm:pt modelId="{D292A34C-013B-4AB3-ACAE-E9767D5A57F7}" type="sibTrans" cxnId="{8AAAA27C-6141-4787-8BD2-A630C40898D4}">
      <dgm:prSet/>
      <dgm:spPr/>
      <dgm:t>
        <a:bodyPr/>
        <a:lstStyle/>
        <a:p>
          <a:endParaRPr lang="zh-CN" altLang="en-US"/>
        </a:p>
      </dgm:t>
    </dgm:pt>
    <dgm:pt modelId="{C8DA8B5A-4FE8-4989-A219-4BD3B2148CDB}">
      <dgm:prSet phldrT="[文本]" custT="1"/>
      <dgm:spPr/>
      <dgm:t>
        <a:bodyPr/>
        <a:lstStyle/>
        <a:p>
          <a:r>
            <a:rPr lang="zh-CN" altLang="en-US" sz="2400" dirty="0">
              <a:latin typeface="微软雅黑" pitchFamily="34" charset="-122"/>
              <a:ea typeface="微软雅黑" pitchFamily="34" charset="-122"/>
            </a:rPr>
            <a:t>穷举法</a:t>
          </a:r>
        </a:p>
      </dgm:t>
    </dgm:pt>
    <dgm:pt modelId="{F250E477-CC37-4871-BDA0-DFD6652F403C}" type="parTrans" cxnId="{BD8898F3-BC3C-4970-9766-72B23E21D09E}">
      <dgm:prSet/>
      <dgm:spPr/>
      <dgm:t>
        <a:bodyPr/>
        <a:lstStyle/>
        <a:p>
          <a:endParaRPr lang="zh-CN" altLang="en-US"/>
        </a:p>
      </dgm:t>
    </dgm:pt>
    <dgm:pt modelId="{9E77D5A4-F3F2-43B7-B942-A70D435BD4B0}" type="sibTrans" cxnId="{BD8898F3-BC3C-4970-9766-72B23E21D09E}">
      <dgm:prSet/>
      <dgm:spPr/>
      <dgm:t>
        <a:bodyPr/>
        <a:lstStyle/>
        <a:p>
          <a:endParaRPr lang="zh-CN" altLang="en-US"/>
        </a:p>
      </dgm:t>
    </dgm:pt>
    <dgm:pt modelId="{62961C7F-5E97-4D11-8A04-F383529356AE}" type="pres">
      <dgm:prSet presAssocID="{3A4F7C43-7044-4BCD-96FA-8ADBE31D46A4}" presName="linear" presStyleCnt="0">
        <dgm:presLayoutVars>
          <dgm:dir/>
          <dgm:resizeHandles val="exact"/>
        </dgm:presLayoutVars>
      </dgm:prSet>
      <dgm:spPr/>
    </dgm:pt>
    <dgm:pt modelId="{9557ED93-87ED-4A3A-9A7D-9479A29998BE}" type="pres">
      <dgm:prSet presAssocID="{866D29A3-8DF6-4A5C-8AE4-1084689D2B3A}" presName="comp" presStyleCnt="0"/>
      <dgm:spPr/>
    </dgm:pt>
    <dgm:pt modelId="{8FB2C38C-A3AA-4DE1-A768-920472AE0EED}" type="pres">
      <dgm:prSet presAssocID="{866D29A3-8DF6-4A5C-8AE4-1084689D2B3A}" presName="box" presStyleLbl="node1" presStyleIdx="0" presStyleCnt="3"/>
      <dgm:spPr/>
    </dgm:pt>
    <dgm:pt modelId="{14165B4E-7FDC-45F4-8781-4CAE7AA1B7D4}" type="pres">
      <dgm:prSet presAssocID="{866D29A3-8DF6-4A5C-8AE4-1084689D2B3A}" presName="img" presStyleLbl="fgImgPlace1" presStyleIdx="0" presStyleCnt="3"/>
      <dgm:spPr/>
    </dgm:pt>
    <dgm:pt modelId="{E2DEA15B-2B20-4B9B-89B1-D67EDFD974EB}" type="pres">
      <dgm:prSet presAssocID="{866D29A3-8DF6-4A5C-8AE4-1084689D2B3A}" presName="text" presStyleLbl="node1" presStyleIdx="0" presStyleCnt="3">
        <dgm:presLayoutVars>
          <dgm:bulletEnabled val="1"/>
        </dgm:presLayoutVars>
      </dgm:prSet>
      <dgm:spPr/>
    </dgm:pt>
    <dgm:pt modelId="{8AF405C7-5F79-4732-BB89-FA9D8ABF104D}" type="pres">
      <dgm:prSet presAssocID="{D292A34C-013B-4AB3-ACAE-E9767D5A57F7}" presName="spacer" presStyleCnt="0"/>
      <dgm:spPr/>
    </dgm:pt>
    <dgm:pt modelId="{4594122D-AFE5-46F6-8D45-97B8569E80BF}" type="pres">
      <dgm:prSet presAssocID="{F4C15E0C-F148-45E9-8C36-FB34E1D31675}" presName="comp" presStyleCnt="0"/>
      <dgm:spPr/>
    </dgm:pt>
    <dgm:pt modelId="{F1AD0843-7B84-473B-A28C-43B44A3A1C73}" type="pres">
      <dgm:prSet presAssocID="{F4C15E0C-F148-45E9-8C36-FB34E1D31675}" presName="box" presStyleLbl="node1" presStyleIdx="1" presStyleCnt="3"/>
      <dgm:spPr/>
    </dgm:pt>
    <dgm:pt modelId="{2B377D62-574A-4CC6-AB71-1889AE63532D}" type="pres">
      <dgm:prSet presAssocID="{F4C15E0C-F148-45E9-8C36-FB34E1D31675}" presName="img" presStyleLbl="fgImgPlace1" presStyleIdx="1" presStyleCnt="3"/>
      <dgm:spPr/>
    </dgm:pt>
    <dgm:pt modelId="{978AFD2E-A00F-4EDA-9CD4-B11C94558135}" type="pres">
      <dgm:prSet presAssocID="{F4C15E0C-F148-45E9-8C36-FB34E1D31675}" presName="text" presStyleLbl="node1" presStyleIdx="1" presStyleCnt="3">
        <dgm:presLayoutVars>
          <dgm:bulletEnabled val="1"/>
        </dgm:presLayoutVars>
      </dgm:prSet>
      <dgm:spPr/>
    </dgm:pt>
    <dgm:pt modelId="{C31F20BA-0C4D-4526-B37C-E93C111D5EFA}" type="pres">
      <dgm:prSet presAssocID="{63DFB6E0-E8DC-483B-A7C6-65BAEF29790A}" presName="spacer" presStyleCnt="0"/>
      <dgm:spPr/>
    </dgm:pt>
    <dgm:pt modelId="{DF6B3450-1172-44D4-B325-82A32D39FA1F}" type="pres">
      <dgm:prSet presAssocID="{C8DA8B5A-4FE8-4989-A219-4BD3B2148CDB}" presName="comp" presStyleCnt="0"/>
      <dgm:spPr/>
    </dgm:pt>
    <dgm:pt modelId="{81BAD7A7-CB54-4D42-B7ED-D540B6146123}" type="pres">
      <dgm:prSet presAssocID="{C8DA8B5A-4FE8-4989-A219-4BD3B2148CDB}" presName="box" presStyleLbl="node1" presStyleIdx="2" presStyleCnt="3"/>
      <dgm:spPr/>
    </dgm:pt>
    <dgm:pt modelId="{9080F96B-B9CB-4BF3-9D14-02F52ABA7EDE}" type="pres">
      <dgm:prSet presAssocID="{C8DA8B5A-4FE8-4989-A219-4BD3B2148CDB}" presName="img" presStyleLbl="fgImgPlace1" presStyleIdx="2" presStyleCnt="3"/>
      <dgm:spPr/>
    </dgm:pt>
    <dgm:pt modelId="{94FA17ED-6D5D-4478-B936-C2D5F6D755E1}" type="pres">
      <dgm:prSet presAssocID="{C8DA8B5A-4FE8-4989-A219-4BD3B2148CDB}" presName="text" presStyleLbl="node1" presStyleIdx="2" presStyleCnt="3">
        <dgm:presLayoutVars>
          <dgm:bulletEnabled val="1"/>
        </dgm:presLayoutVars>
      </dgm:prSet>
      <dgm:spPr/>
    </dgm:pt>
  </dgm:ptLst>
  <dgm:cxnLst>
    <dgm:cxn modelId="{D68C9D0A-1B0D-4E02-AEF2-7036B53C802F}" type="presOf" srcId="{C8DA8B5A-4FE8-4989-A219-4BD3B2148CDB}" destId="{94FA17ED-6D5D-4478-B936-C2D5F6D755E1}" srcOrd="1" destOrd="0" presId="urn:microsoft.com/office/officeart/2005/8/layout/vList4"/>
    <dgm:cxn modelId="{93D44635-DD41-42AE-AFF8-635CB40F7F5F}" type="presOf" srcId="{3A4F7C43-7044-4BCD-96FA-8ADBE31D46A4}" destId="{62961C7F-5E97-4D11-8A04-F383529356AE}" srcOrd="0" destOrd="0" presId="urn:microsoft.com/office/officeart/2005/8/layout/vList4"/>
    <dgm:cxn modelId="{A8D3BE71-4C08-497E-968F-3CD03D0D7D35}" type="presOf" srcId="{C8DA8B5A-4FE8-4989-A219-4BD3B2148CDB}" destId="{81BAD7A7-CB54-4D42-B7ED-D540B6146123}" srcOrd="0" destOrd="0" presId="urn:microsoft.com/office/officeart/2005/8/layout/vList4"/>
    <dgm:cxn modelId="{8AAAA27C-6141-4787-8BD2-A630C40898D4}" srcId="{3A4F7C43-7044-4BCD-96FA-8ADBE31D46A4}" destId="{866D29A3-8DF6-4A5C-8AE4-1084689D2B3A}" srcOrd="0" destOrd="0" parTransId="{52A7FDE4-E31F-43B1-91A8-617B5D88F30B}" sibTransId="{D292A34C-013B-4AB3-ACAE-E9767D5A57F7}"/>
    <dgm:cxn modelId="{B14DD994-85D4-4F0A-A374-28FDBCDFAB03}" srcId="{3A4F7C43-7044-4BCD-96FA-8ADBE31D46A4}" destId="{F4C15E0C-F148-45E9-8C36-FB34E1D31675}" srcOrd="1" destOrd="0" parTransId="{DB861FEB-F804-4038-B724-A27C6C2320E4}" sibTransId="{63DFB6E0-E8DC-483B-A7C6-65BAEF29790A}"/>
    <dgm:cxn modelId="{7C605DA6-1C42-4D7E-BD8D-2795B8AF18F4}" type="presOf" srcId="{F4C15E0C-F148-45E9-8C36-FB34E1D31675}" destId="{978AFD2E-A00F-4EDA-9CD4-B11C94558135}" srcOrd="1" destOrd="0" presId="urn:microsoft.com/office/officeart/2005/8/layout/vList4"/>
    <dgm:cxn modelId="{CBD528D1-06C3-46BD-8E0E-CE237891BA77}" type="presOf" srcId="{866D29A3-8DF6-4A5C-8AE4-1084689D2B3A}" destId="{E2DEA15B-2B20-4B9B-89B1-D67EDFD974EB}" srcOrd="1" destOrd="0" presId="urn:microsoft.com/office/officeart/2005/8/layout/vList4"/>
    <dgm:cxn modelId="{6DCA06EA-9F5D-4B9C-9349-61C2C66B4FED}" type="presOf" srcId="{866D29A3-8DF6-4A5C-8AE4-1084689D2B3A}" destId="{8FB2C38C-A3AA-4DE1-A768-920472AE0EED}" srcOrd="0" destOrd="0" presId="urn:microsoft.com/office/officeart/2005/8/layout/vList4"/>
    <dgm:cxn modelId="{C496ADEC-8E14-4BFA-8FC8-BB4037740FBC}" type="presOf" srcId="{F4C15E0C-F148-45E9-8C36-FB34E1D31675}" destId="{F1AD0843-7B84-473B-A28C-43B44A3A1C73}" srcOrd="0" destOrd="0" presId="urn:microsoft.com/office/officeart/2005/8/layout/vList4"/>
    <dgm:cxn modelId="{BD8898F3-BC3C-4970-9766-72B23E21D09E}" srcId="{3A4F7C43-7044-4BCD-96FA-8ADBE31D46A4}" destId="{C8DA8B5A-4FE8-4989-A219-4BD3B2148CDB}" srcOrd="2" destOrd="0" parTransId="{F250E477-CC37-4871-BDA0-DFD6652F403C}" sibTransId="{9E77D5A4-F3F2-43B7-B942-A70D435BD4B0}"/>
    <dgm:cxn modelId="{4D6C1975-F508-4994-A96E-E136B0046BF1}" type="presParOf" srcId="{62961C7F-5E97-4D11-8A04-F383529356AE}" destId="{9557ED93-87ED-4A3A-9A7D-9479A29998BE}" srcOrd="0" destOrd="0" presId="urn:microsoft.com/office/officeart/2005/8/layout/vList4"/>
    <dgm:cxn modelId="{416711E8-8E96-40C6-9E67-5578CF3A4FD9}" type="presParOf" srcId="{9557ED93-87ED-4A3A-9A7D-9479A29998BE}" destId="{8FB2C38C-A3AA-4DE1-A768-920472AE0EED}" srcOrd="0" destOrd="0" presId="urn:microsoft.com/office/officeart/2005/8/layout/vList4"/>
    <dgm:cxn modelId="{B63FD016-5780-4E3D-94CD-48D7E88859AB}" type="presParOf" srcId="{9557ED93-87ED-4A3A-9A7D-9479A29998BE}" destId="{14165B4E-7FDC-45F4-8781-4CAE7AA1B7D4}" srcOrd="1" destOrd="0" presId="urn:microsoft.com/office/officeart/2005/8/layout/vList4"/>
    <dgm:cxn modelId="{CDBB9E17-86AE-40C1-B937-DD46791B70A3}" type="presParOf" srcId="{9557ED93-87ED-4A3A-9A7D-9479A29998BE}" destId="{E2DEA15B-2B20-4B9B-89B1-D67EDFD974EB}" srcOrd="2" destOrd="0" presId="urn:microsoft.com/office/officeart/2005/8/layout/vList4"/>
    <dgm:cxn modelId="{08E14549-A979-41E7-8B81-33A6C8910B81}" type="presParOf" srcId="{62961C7F-5E97-4D11-8A04-F383529356AE}" destId="{8AF405C7-5F79-4732-BB89-FA9D8ABF104D}" srcOrd="1" destOrd="0" presId="urn:microsoft.com/office/officeart/2005/8/layout/vList4"/>
    <dgm:cxn modelId="{C587FD8B-7DC5-450C-8DFC-660F04201AB3}" type="presParOf" srcId="{62961C7F-5E97-4D11-8A04-F383529356AE}" destId="{4594122D-AFE5-46F6-8D45-97B8569E80BF}" srcOrd="2" destOrd="0" presId="urn:microsoft.com/office/officeart/2005/8/layout/vList4"/>
    <dgm:cxn modelId="{ACDB8F87-FACE-4FDA-9A01-A7691B754149}" type="presParOf" srcId="{4594122D-AFE5-46F6-8D45-97B8569E80BF}" destId="{F1AD0843-7B84-473B-A28C-43B44A3A1C73}" srcOrd="0" destOrd="0" presId="urn:microsoft.com/office/officeart/2005/8/layout/vList4"/>
    <dgm:cxn modelId="{92AF9526-45DD-4F45-BF4B-D8820D7BB90E}" type="presParOf" srcId="{4594122D-AFE5-46F6-8D45-97B8569E80BF}" destId="{2B377D62-574A-4CC6-AB71-1889AE63532D}" srcOrd="1" destOrd="0" presId="urn:microsoft.com/office/officeart/2005/8/layout/vList4"/>
    <dgm:cxn modelId="{513C0BA1-B42F-4F6A-9B24-409B529109B0}" type="presParOf" srcId="{4594122D-AFE5-46F6-8D45-97B8569E80BF}" destId="{978AFD2E-A00F-4EDA-9CD4-B11C94558135}" srcOrd="2" destOrd="0" presId="urn:microsoft.com/office/officeart/2005/8/layout/vList4"/>
    <dgm:cxn modelId="{5BBE912D-C87F-4525-8085-0A23EE8E7399}" type="presParOf" srcId="{62961C7F-5E97-4D11-8A04-F383529356AE}" destId="{C31F20BA-0C4D-4526-B37C-E93C111D5EFA}" srcOrd="3" destOrd="0" presId="urn:microsoft.com/office/officeart/2005/8/layout/vList4"/>
    <dgm:cxn modelId="{66F48CFC-13E4-440B-A092-DF357CA6B544}" type="presParOf" srcId="{62961C7F-5E97-4D11-8A04-F383529356AE}" destId="{DF6B3450-1172-44D4-B325-82A32D39FA1F}" srcOrd="4" destOrd="0" presId="urn:microsoft.com/office/officeart/2005/8/layout/vList4"/>
    <dgm:cxn modelId="{95190AB4-7709-4240-B582-C00623B913D3}" type="presParOf" srcId="{DF6B3450-1172-44D4-B325-82A32D39FA1F}" destId="{81BAD7A7-CB54-4D42-B7ED-D540B6146123}" srcOrd="0" destOrd="0" presId="urn:microsoft.com/office/officeart/2005/8/layout/vList4"/>
    <dgm:cxn modelId="{EFAB625B-D317-4BCC-92D4-FFD4F41B813A}" type="presParOf" srcId="{DF6B3450-1172-44D4-B325-82A32D39FA1F}" destId="{9080F96B-B9CB-4BF3-9D14-02F52ABA7EDE}" srcOrd="1" destOrd="0" presId="urn:microsoft.com/office/officeart/2005/8/layout/vList4"/>
    <dgm:cxn modelId="{49EC35B0-8100-49DA-88F3-DC4F68682C03}" type="presParOf" srcId="{DF6B3450-1172-44D4-B325-82A32D39FA1F}" destId="{94FA17ED-6D5D-4478-B936-C2D5F6D755E1}" srcOrd="2" destOrd="0" presId="urn:microsoft.com/office/officeart/2005/8/layout/vList4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B2C38C-A3AA-4DE1-A768-920472AE0EED}">
      <dsp:nvSpPr>
        <dsp:cNvPr id="0" name=""/>
        <dsp:cNvSpPr/>
      </dsp:nvSpPr>
      <dsp:spPr>
        <a:xfrm>
          <a:off x="0" y="0"/>
          <a:ext cx="7924800" cy="13096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>
              <a:latin typeface="微软雅黑" pitchFamily="34" charset="-122"/>
              <a:ea typeface="微软雅黑" pitchFamily="34" charset="-122"/>
            </a:rPr>
            <a:t>循环嵌套</a:t>
          </a:r>
        </a:p>
      </dsp:txBody>
      <dsp:txXfrm>
        <a:off x="1715928" y="0"/>
        <a:ext cx="6208871" cy="1309687"/>
      </dsp:txXfrm>
    </dsp:sp>
    <dsp:sp modelId="{14165B4E-7FDC-45F4-8781-4CAE7AA1B7D4}">
      <dsp:nvSpPr>
        <dsp:cNvPr id="0" name=""/>
        <dsp:cNvSpPr/>
      </dsp:nvSpPr>
      <dsp:spPr>
        <a:xfrm>
          <a:off x="130968" y="130968"/>
          <a:ext cx="1584960" cy="1047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tint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tint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tint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F1AD0843-7B84-473B-A28C-43B44A3A1C73}">
      <dsp:nvSpPr>
        <dsp:cNvPr id="0" name=""/>
        <dsp:cNvSpPr/>
      </dsp:nvSpPr>
      <dsp:spPr>
        <a:xfrm>
          <a:off x="0" y="1440656"/>
          <a:ext cx="7924800" cy="13096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5319050"/>
                <a:satOff val="-230"/>
                <a:lumOff val="-10491"/>
                <a:alphaOff val="0"/>
                <a:shade val="51000"/>
                <a:satMod val="130000"/>
              </a:schemeClr>
            </a:gs>
            <a:gs pos="80000">
              <a:schemeClr val="accent5">
                <a:hueOff val="5319050"/>
                <a:satOff val="-230"/>
                <a:lumOff val="-10491"/>
                <a:alphaOff val="0"/>
                <a:shade val="93000"/>
                <a:satMod val="130000"/>
              </a:schemeClr>
            </a:gs>
            <a:gs pos="100000">
              <a:schemeClr val="accent5">
                <a:hueOff val="5319050"/>
                <a:satOff val="-230"/>
                <a:lumOff val="-1049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>
              <a:latin typeface="微软雅黑" pitchFamily="34" charset="-122"/>
              <a:ea typeface="微软雅黑" pitchFamily="34" charset="-122"/>
            </a:rPr>
            <a:t>迭代法</a:t>
          </a:r>
        </a:p>
      </dsp:txBody>
      <dsp:txXfrm>
        <a:off x="1715928" y="1440656"/>
        <a:ext cx="6208871" cy="1309687"/>
      </dsp:txXfrm>
    </dsp:sp>
    <dsp:sp modelId="{2B377D62-574A-4CC6-AB71-1889AE63532D}">
      <dsp:nvSpPr>
        <dsp:cNvPr id="0" name=""/>
        <dsp:cNvSpPr/>
      </dsp:nvSpPr>
      <dsp:spPr>
        <a:xfrm>
          <a:off x="130968" y="1571625"/>
          <a:ext cx="1584960" cy="1047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tint val="50000"/>
                <a:hueOff val="5522817"/>
                <a:satOff val="-4874"/>
                <a:lumOff val="-3034"/>
                <a:alphaOff val="0"/>
                <a:shade val="51000"/>
                <a:satMod val="130000"/>
              </a:schemeClr>
            </a:gs>
            <a:gs pos="80000">
              <a:schemeClr val="accent5">
                <a:tint val="50000"/>
                <a:hueOff val="5522817"/>
                <a:satOff val="-4874"/>
                <a:lumOff val="-3034"/>
                <a:alphaOff val="0"/>
                <a:shade val="93000"/>
                <a:satMod val="130000"/>
              </a:schemeClr>
            </a:gs>
            <a:gs pos="100000">
              <a:schemeClr val="accent5">
                <a:tint val="50000"/>
                <a:hueOff val="5522817"/>
                <a:satOff val="-4874"/>
                <a:lumOff val="-303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81BAD7A7-CB54-4D42-B7ED-D540B6146123}">
      <dsp:nvSpPr>
        <dsp:cNvPr id="0" name=""/>
        <dsp:cNvSpPr/>
      </dsp:nvSpPr>
      <dsp:spPr>
        <a:xfrm>
          <a:off x="0" y="2881312"/>
          <a:ext cx="7924800" cy="13096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10638099"/>
                <a:satOff val="-460"/>
                <a:lumOff val="-20981"/>
                <a:alphaOff val="0"/>
                <a:shade val="51000"/>
                <a:satMod val="130000"/>
              </a:schemeClr>
            </a:gs>
            <a:gs pos="80000">
              <a:schemeClr val="accent5">
                <a:hueOff val="10638099"/>
                <a:satOff val="-460"/>
                <a:lumOff val="-20981"/>
                <a:alphaOff val="0"/>
                <a:shade val="93000"/>
                <a:satMod val="130000"/>
              </a:schemeClr>
            </a:gs>
            <a:gs pos="100000">
              <a:schemeClr val="accent5">
                <a:hueOff val="10638099"/>
                <a:satOff val="-460"/>
                <a:lumOff val="-2098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>
              <a:latin typeface="微软雅黑" pitchFamily="34" charset="-122"/>
              <a:ea typeface="微软雅黑" pitchFamily="34" charset="-122"/>
            </a:rPr>
            <a:t>穷举法</a:t>
          </a:r>
        </a:p>
      </dsp:txBody>
      <dsp:txXfrm>
        <a:off x="1715928" y="2881312"/>
        <a:ext cx="6208871" cy="1309687"/>
      </dsp:txXfrm>
    </dsp:sp>
    <dsp:sp modelId="{9080F96B-B9CB-4BF3-9D14-02F52ABA7EDE}">
      <dsp:nvSpPr>
        <dsp:cNvPr id="0" name=""/>
        <dsp:cNvSpPr/>
      </dsp:nvSpPr>
      <dsp:spPr>
        <a:xfrm>
          <a:off x="130968" y="3012281"/>
          <a:ext cx="1584960" cy="10477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tint val="50000"/>
                <a:hueOff val="11045633"/>
                <a:satOff val="-9747"/>
                <a:lumOff val="-6067"/>
                <a:alphaOff val="0"/>
                <a:shade val="51000"/>
                <a:satMod val="130000"/>
              </a:schemeClr>
            </a:gs>
            <a:gs pos="80000">
              <a:schemeClr val="accent5">
                <a:tint val="50000"/>
                <a:hueOff val="11045633"/>
                <a:satOff val="-9747"/>
                <a:lumOff val="-6067"/>
                <a:alphaOff val="0"/>
                <a:shade val="93000"/>
                <a:satMod val="130000"/>
              </a:schemeClr>
            </a:gs>
            <a:gs pos="100000">
              <a:schemeClr val="accent5">
                <a:tint val="50000"/>
                <a:hueOff val="11045633"/>
                <a:satOff val="-9747"/>
                <a:lumOff val="-606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CE2A38F-8B93-4F98-AA9B-5332D4ECE3B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764254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85115FF-ED37-44F4-B509-FEFC1C6DF26F}" type="datetimeFigureOut">
              <a:rPr lang="zh-CN" altLang="en-US"/>
              <a:pPr>
                <a:defRPr/>
              </a:pPr>
              <a:t>2018-2-24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B46F3FE-CFAD-47B7-A68B-2B086308F0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834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46F3FE-CFAD-47B7-A68B-2B086308F013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9601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Sub Test()</a:t>
            </a:r>
          </a:p>
          <a:p>
            <a:r>
              <a:rPr lang="en-US" altLang="zh-CN" dirty="0"/>
              <a:t>    Dim t As Integer, i As Integer</a:t>
            </a:r>
          </a:p>
          <a:p>
            <a:r>
              <a:rPr lang="en-US" altLang="zh-CN" dirty="0"/>
              <a:t>    t = 1</a:t>
            </a:r>
          </a:p>
          <a:p>
            <a:r>
              <a:rPr lang="en-US" altLang="zh-CN" dirty="0"/>
              <a:t>    For i = 6 To 1 Step -1</a:t>
            </a:r>
          </a:p>
          <a:p>
            <a:r>
              <a:rPr lang="en-US" altLang="zh-CN" dirty="0"/>
              <a:t>        t = (t + 1) * 2</a:t>
            </a:r>
          </a:p>
          <a:p>
            <a:r>
              <a:rPr lang="en-US" altLang="zh-CN" dirty="0"/>
              <a:t>        Cells(8 - i, 2) = t</a:t>
            </a:r>
          </a:p>
          <a:p>
            <a:r>
              <a:rPr lang="en-US" altLang="zh-CN" dirty="0"/>
              <a:t>    Next i</a:t>
            </a:r>
          </a:p>
          <a:p>
            <a:r>
              <a:rPr lang="en-US" altLang="zh-CN" dirty="0"/>
              <a:t>End Sub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46F3FE-CFAD-47B7-A68B-2B086308F013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7175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Sub Test()  </a:t>
            </a:r>
            <a:endParaRPr lang="zh-CN" altLang="en-US" dirty="0"/>
          </a:p>
          <a:p>
            <a:r>
              <a:rPr lang="zh-CN" altLang="en-US" dirty="0"/>
              <a:t>    </a:t>
            </a:r>
            <a:r>
              <a:rPr lang="en-US" altLang="zh-CN" dirty="0"/>
              <a:t>Dim x As Integer, y As Integer, z As Integer</a:t>
            </a:r>
          </a:p>
          <a:p>
            <a:r>
              <a:rPr lang="en-US" altLang="zh-CN" dirty="0"/>
              <a:t>    Randomize</a:t>
            </a:r>
          </a:p>
          <a:p>
            <a:r>
              <a:rPr lang="en-US" altLang="zh-CN" dirty="0"/>
              <a:t>    x = </a:t>
            </a:r>
            <a:r>
              <a:rPr lang="en-US" altLang="zh-CN" dirty="0" err="1"/>
              <a:t>Int</a:t>
            </a:r>
            <a:r>
              <a:rPr lang="en-US" altLang="zh-CN" dirty="0"/>
              <a:t>(</a:t>
            </a:r>
            <a:r>
              <a:rPr lang="en-US" altLang="zh-CN" dirty="0" err="1"/>
              <a:t>Rnd</a:t>
            </a:r>
            <a:r>
              <a:rPr lang="en-US" altLang="zh-CN" dirty="0"/>
              <a:t>() * 90) + 10</a:t>
            </a:r>
          </a:p>
          <a:p>
            <a:r>
              <a:rPr lang="en-US" altLang="zh-CN" dirty="0"/>
              <a:t>    y = </a:t>
            </a:r>
            <a:r>
              <a:rPr lang="en-US" altLang="zh-CN" dirty="0" err="1"/>
              <a:t>Int</a:t>
            </a:r>
            <a:r>
              <a:rPr lang="en-US" altLang="zh-CN" dirty="0"/>
              <a:t>(</a:t>
            </a:r>
            <a:r>
              <a:rPr lang="en-US" altLang="zh-CN" dirty="0" err="1"/>
              <a:t>Rnd</a:t>
            </a:r>
            <a:r>
              <a:rPr lang="en-US" altLang="zh-CN" dirty="0"/>
              <a:t>() * 90) + 10</a:t>
            </a:r>
          </a:p>
          <a:p>
            <a:r>
              <a:rPr lang="en-US" altLang="zh-CN" dirty="0"/>
              <a:t>    Range("A2").Value = x</a:t>
            </a:r>
          </a:p>
          <a:p>
            <a:r>
              <a:rPr lang="en-US" altLang="zh-CN" dirty="0"/>
              <a:t>    Range("B2").Value = y</a:t>
            </a:r>
          </a:p>
          <a:p>
            <a:r>
              <a:rPr lang="en-US" altLang="zh-CN" dirty="0"/>
              <a:t>    For z = x To 1 Step -1</a:t>
            </a:r>
          </a:p>
          <a:p>
            <a:r>
              <a:rPr lang="en-US" altLang="zh-CN" dirty="0"/>
              <a:t>        If x Mod z = 0 And y Mod z = 0 Then</a:t>
            </a:r>
          </a:p>
          <a:p>
            <a:r>
              <a:rPr lang="en-US" altLang="zh-CN" dirty="0"/>
              <a:t>            Range("C2").Value = z</a:t>
            </a:r>
          </a:p>
          <a:p>
            <a:r>
              <a:rPr lang="en-US" altLang="zh-CN" dirty="0"/>
              <a:t>            Exit For</a:t>
            </a:r>
          </a:p>
          <a:p>
            <a:r>
              <a:rPr lang="en-US" altLang="zh-CN" dirty="0"/>
              <a:t>        End If</a:t>
            </a:r>
          </a:p>
          <a:p>
            <a:r>
              <a:rPr lang="en-US" altLang="zh-CN" dirty="0"/>
              <a:t>    Next z</a:t>
            </a:r>
          </a:p>
          <a:p>
            <a:r>
              <a:rPr lang="en-US" altLang="zh-CN" dirty="0"/>
              <a:t>End Sub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46F3FE-CFAD-47B7-A68B-2B086308F013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9312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/>
              <a:t>单击此处编辑母版标题样式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E1B4F-DFE1-4376-9538-240CDBCBF31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74793546"/>
      </p:ext>
    </p:extLst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9A4836-02A7-4BAF-90BD-A88FD9A9816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98356439"/>
      </p:ext>
    </p:extLst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988" y="152400"/>
            <a:ext cx="2057400" cy="597376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6021388" cy="597376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0250C-0407-4DC1-B121-0FD115B0576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0079442"/>
      </p:ext>
    </p:extLst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标题，剪贴画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剪贴画占位符 2"/>
          <p:cNvSpPr>
            <a:spLocks noGrp="1"/>
          </p:cNvSpPr>
          <p:nvPr>
            <p:ph type="clipArt" sz="half" idx="1"/>
          </p:nvPr>
        </p:nvSpPr>
        <p:spPr>
          <a:xfrm>
            <a:off x="457200" y="1371600"/>
            <a:ext cx="4038600" cy="4754563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48200" y="1371600"/>
            <a:ext cx="4040188" cy="47545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5A2548-3017-4E63-90C5-7E4B072C260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84623327"/>
      </p:ext>
    </p:extLst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238010-B475-4B23-935E-CC843BDAA55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51754799"/>
      </p:ext>
    </p:extLst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0288FF-218A-4B06-B7B1-D4980A24374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91470449"/>
      </p:ext>
    </p:extLst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71600"/>
            <a:ext cx="4038600" cy="4754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040188" cy="4754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8D365D-DECC-4A1F-AE03-190A81BB826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12482248"/>
      </p:ext>
    </p:extLst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461C7F-F054-4F44-B1AE-28DE2F0A697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6914488"/>
      </p:ext>
    </p:extLst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D6DB0E-1CC4-4437-BB87-18BFDE0729A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1216625"/>
      </p:ext>
    </p:extLst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D214B9-DD21-4BB6-AF6F-7B9E1C08D8E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8556914"/>
      </p:ext>
    </p:extLst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F82720-EB9A-468E-BBB3-9B523873C48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18018235"/>
      </p:ext>
    </p:extLst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2C399F-D736-4DAE-B132-61DC35D1AAB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92499490"/>
      </p:ext>
    </p:extLst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5240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71600"/>
            <a:ext cx="8231188" cy="475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40D6091C-5BC6-4467-8AF9-012EA30C094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ransition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5B7378"/>
          </a:solidFill>
          <a:latin typeface="Comic Sans MS" pitchFamily="66" charset="0"/>
          <a:ea typeface="微软雅黑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5B7378"/>
          </a:solidFill>
          <a:latin typeface="Comic Sans MS" pitchFamily="66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5B7378"/>
          </a:solidFill>
          <a:latin typeface="Comic Sans MS" pitchFamily="66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5B7378"/>
          </a:solidFill>
          <a:latin typeface="Comic Sans MS" pitchFamily="66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5B7378"/>
          </a:solidFill>
          <a:latin typeface="Comic Sans MS" pitchFamily="66" charset="0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华文行楷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华文行楷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华文行楷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华文行楷" pitchFamily="2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ts val="600"/>
        </a:spcBef>
        <a:spcAft>
          <a:spcPts val="600"/>
        </a:spcAft>
        <a:buSzPct val="75000"/>
        <a:buFont typeface="Wingdings" pitchFamily="2" charset="2"/>
        <a:buChar char="l"/>
        <a:defRPr sz="3200">
          <a:solidFill>
            <a:srgbClr val="5B7378"/>
          </a:solidFill>
          <a:latin typeface="Comic Sans MS" pitchFamily="66" charset="0"/>
          <a:ea typeface="微软雅黑" pitchFamily="34" charset="-122"/>
          <a:cs typeface="+mn-cs"/>
        </a:defRPr>
      </a:lvl1pPr>
      <a:lvl2pPr marL="742950" indent="-285750" algn="l" rtl="0" eaLnBrk="0" fontAlgn="base" hangingPunct="0">
        <a:lnSpc>
          <a:spcPct val="120000"/>
        </a:lnSpc>
        <a:spcBef>
          <a:spcPts val="600"/>
        </a:spcBef>
        <a:spcAft>
          <a:spcPts val="600"/>
        </a:spcAft>
        <a:buSzPct val="75000"/>
        <a:buFont typeface="Wingdings" pitchFamily="2" charset="2"/>
        <a:buChar char="l"/>
        <a:defRPr sz="2800">
          <a:solidFill>
            <a:srgbClr val="5B7378"/>
          </a:solidFill>
          <a:latin typeface="Comic Sans MS" pitchFamily="66" charset="0"/>
          <a:ea typeface="微软雅黑" pitchFamily="34" charset="-122"/>
        </a:defRPr>
      </a:lvl2pPr>
      <a:lvl3pPr marL="1143000" indent="-228600" algn="l" rtl="0" eaLnBrk="0" fontAlgn="base" hangingPunct="0">
        <a:lnSpc>
          <a:spcPct val="120000"/>
        </a:lnSpc>
        <a:spcBef>
          <a:spcPts val="600"/>
        </a:spcBef>
        <a:spcAft>
          <a:spcPts val="600"/>
        </a:spcAft>
        <a:buSzPct val="75000"/>
        <a:buFont typeface="Wingdings" pitchFamily="2" charset="2"/>
        <a:buChar char="l"/>
        <a:defRPr sz="2400">
          <a:solidFill>
            <a:srgbClr val="5B7378"/>
          </a:solidFill>
          <a:latin typeface="Comic Sans MS" pitchFamily="66" charset="0"/>
          <a:ea typeface="微软雅黑" pitchFamily="34" charset="-122"/>
        </a:defRPr>
      </a:lvl3pPr>
      <a:lvl4pPr marL="1600200" indent="-228600" algn="l" rtl="0" eaLnBrk="0" fontAlgn="base" hangingPunct="0">
        <a:lnSpc>
          <a:spcPct val="120000"/>
        </a:lnSpc>
        <a:spcBef>
          <a:spcPts val="600"/>
        </a:spcBef>
        <a:spcAft>
          <a:spcPts val="600"/>
        </a:spcAft>
        <a:buSzPct val="75000"/>
        <a:buFont typeface="Wingdings" pitchFamily="2" charset="2"/>
        <a:buChar char="l"/>
        <a:defRPr sz="2000">
          <a:solidFill>
            <a:srgbClr val="5B7378"/>
          </a:solidFill>
          <a:latin typeface="Comic Sans MS" pitchFamily="66" charset="0"/>
          <a:ea typeface="微软雅黑" pitchFamily="34" charset="-122"/>
        </a:defRPr>
      </a:lvl4pPr>
      <a:lvl5pPr marL="2057400" indent="-228600" algn="l" rtl="0" eaLnBrk="0" fontAlgn="base" hangingPunct="0">
        <a:lnSpc>
          <a:spcPct val="120000"/>
        </a:lnSpc>
        <a:spcBef>
          <a:spcPts val="600"/>
        </a:spcBef>
        <a:spcAft>
          <a:spcPts val="600"/>
        </a:spcAft>
        <a:buSzPct val="75000"/>
        <a:buFont typeface="Wingdings" pitchFamily="2" charset="2"/>
        <a:buChar char="l"/>
        <a:defRPr sz="2000">
          <a:solidFill>
            <a:srgbClr val="5B7378"/>
          </a:solidFill>
          <a:latin typeface="Comic Sans MS" pitchFamily="66" charset="0"/>
          <a:ea typeface="微软雅黑" pitchFamily="34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20820;&#23376;&#38382;&#39064;.xls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m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&#30334;&#40481;&#38382;&#39064;.xlsm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30334;&#40481;&#38382;&#39064;.xlsm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mp"/><Relationship Id="rId2" Type="http://schemas.openxmlformats.org/officeDocument/2006/relationships/hyperlink" Target="&#32032;&#25968;&#21028;&#26029;.xls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tmp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&#26368;&#22823;&#20844;&#32422;&#25968;.xlsm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tm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mp"/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hyperlink" Target="&#23383;&#31526;&#22270;&#24418;.xlsm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sz="5400" dirty="0"/>
              <a:t>VBA </a:t>
            </a:r>
            <a:r>
              <a:rPr lang="zh-CN" altLang="en-US" sz="5400" dirty="0"/>
              <a:t>程序控制结构</a:t>
            </a:r>
            <a:endParaRPr lang="en-US" altLang="zh-CN" sz="5400" dirty="0"/>
          </a:p>
        </p:txBody>
      </p:sp>
      <p:sp>
        <p:nvSpPr>
          <p:cNvPr id="3075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r" eaLnBrk="1" hangingPunct="1"/>
            <a:r>
              <a:rPr lang="zh-CN" altLang="en-US" dirty="0"/>
              <a:t>循环嵌套</a:t>
            </a:r>
            <a:endParaRPr lang="en-US" altLang="zh-CN" dirty="0"/>
          </a:p>
          <a:p>
            <a:pPr algn="r" eaLnBrk="1" hangingPunct="1"/>
            <a:r>
              <a:rPr lang="zh-CN" altLang="en-US" dirty="0"/>
              <a:t>常用算法</a:t>
            </a: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迭代法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FF6699"/>
                </a:solidFill>
              </a:rPr>
              <a:t>迭代法</a:t>
            </a:r>
            <a:endParaRPr lang="en-US" altLang="zh-CN" dirty="0">
              <a:solidFill>
                <a:srgbClr val="FF6699"/>
              </a:solidFill>
            </a:endParaRPr>
          </a:p>
          <a:p>
            <a:pPr lvl="1"/>
            <a:r>
              <a:rPr lang="zh-CN" altLang="en-US" sz="3200" dirty="0"/>
              <a:t>也称</a:t>
            </a:r>
            <a:r>
              <a:rPr lang="zh-CN" altLang="en-US" sz="3200" dirty="0">
                <a:solidFill>
                  <a:srgbClr val="FF6699"/>
                </a:solidFill>
              </a:rPr>
              <a:t>辗转法</a:t>
            </a:r>
            <a:r>
              <a:rPr lang="zh-CN" altLang="en-US" sz="3200" dirty="0"/>
              <a:t>，是一种</a:t>
            </a:r>
            <a:r>
              <a:rPr lang="zh-CN" altLang="en-US" sz="3200" u="sng" dirty="0"/>
              <a:t>不断用变量的旧值递推新值的过程</a:t>
            </a:r>
          </a:p>
          <a:p>
            <a:r>
              <a:rPr lang="zh-CN" altLang="en-US" dirty="0"/>
              <a:t>例如</a:t>
            </a:r>
          </a:p>
          <a:p>
            <a:pPr lvl="1">
              <a:spcBef>
                <a:spcPts val="0"/>
              </a:spcBef>
            </a:pPr>
            <a:r>
              <a:rPr lang="zh-CN" altLang="en-US" sz="3200" dirty="0"/>
              <a:t>累加：</a:t>
            </a:r>
            <a:r>
              <a:rPr lang="en-US" altLang="zh-CN" sz="3200" dirty="0">
                <a:solidFill>
                  <a:srgbClr val="7030A0"/>
                </a:solidFill>
              </a:rPr>
              <a:t>Sum = Sum + i</a:t>
            </a:r>
          </a:p>
          <a:p>
            <a:pPr lvl="1"/>
            <a:r>
              <a:rPr lang="zh-CN" altLang="en-US" sz="3200" dirty="0"/>
              <a:t>累乘：</a:t>
            </a:r>
            <a:r>
              <a:rPr lang="en-US" altLang="zh-CN" sz="3200" dirty="0">
                <a:solidFill>
                  <a:srgbClr val="7030A0"/>
                </a:solidFill>
              </a:rPr>
              <a:t>T = T * i</a:t>
            </a:r>
          </a:p>
        </p:txBody>
      </p:sp>
      <p:sp>
        <p:nvSpPr>
          <p:cNvPr id="4" name="圆角矩形 3">
            <a:hlinkClick r:id="rId3" action="ppaction://hlinkfile"/>
          </p:cNvPr>
          <p:cNvSpPr/>
          <p:nvPr/>
        </p:nvSpPr>
        <p:spPr bwMode="auto">
          <a:xfrm>
            <a:off x="6934200" y="4800600"/>
            <a:ext cx="1828800" cy="609600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宋体" pitchFamily="2" charset="-122"/>
              </a:rPr>
              <a:t>解决兔子问题</a:t>
            </a:r>
          </a:p>
        </p:txBody>
      </p:sp>
    </p:spTree>
    <p:extLst>
      <p:ext uri="{BB962C8B-B14F-4D97-AF65-F5344CB8AC3E}">
        <p14:creationId xmlns:p14="http://schemas.microsoft.com/office/powerpoint/2010/main" val="4252988796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迭代法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>
                <a:solidFill>
                  <a:srgbClr val="0070C0"/>
                </a:solidFill>
              </a:rPr>
              <a:t>实践</a:t>
            </a:r>
            <a:r>
              <a:rPr lang="en-US" altLang="zh-CN" sz="2400" dirty="0">
                <a:solidFill>
                  <a:srgbClr val="0070C0"/>
                </a:solidFill>
              </a:rPr>
              <a:t>3</a:t>
            </a:r>
            <a:r>
              <a:rPr lang="zh-CN" altLang="en-US" sz="2400" dirty="0"/>
              <a:t>：一只小猴某天摘了若干个桃子，当天吃掉了一半多一个，第二天吃了剩下的一半多一个，以后</a:t>
            </a:r>
            <a:r>
              <a:rPr lang="zh-CN" altLang="en-US" sz="2400" dirty="0">
                <a:solidFill>
                  <a:srgbClr val="FF6699"/>
                </a:solidFill>
              </a:rPr>
              <a:t>每天都吃尚存的一半多一个</a:t>
            </a:r>
            <a:r>
              <a:rPr lang="zh-CN" altLang="en-US" sz="2400" dirty="0"/>
              <a:t>，到</a:t>
            </a:r>
            <a:r>
              <a:rPr lang="zh-CN" altLang="en-US" sz="2400" dirty="0">
                <a:solidFill>
                  <a:srgbClr val="7030A0"/>
                </a:solidFill>
              </a:rPr>
              <a:t>第七天</a:t>
            </a:r>
            <a:r>
              <a:rPr lang="zh-CN" altLang="en-US" sz="2400" dirty="0"/>
              <a:t>早上要吃时，猴子发现</a:t>
            </a:r>
            <a:r>
              <a:rPr lang="zh-CN" altLang="en-US" sz="2400" dirty="0">
                <a:solidFill>
                  <a:srgbClr val="7030A0"/>
                </a:solidFill>
              </a:rPr>
              <a:t>只剩下一个</a:t>
            </a:r>
            <a:r>
              <a:rPr lang="zh-CN" altLang="en-US" sz="2400" dirty="0"/>
              <a:t>桃子了。请问小猴一开始摘的桃子总共有几个？</a:t>
            </a:r>
          </a:p>
        </p:txBody>
      </p:sp>
      <p:pic>
        <p:nvPicPr>
          <p:cNvPr id="4" name="图片 3" descr="屏幕剪辑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1050" y="3429000"/>
            <a:ext cx="3181901" cy="2133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89201399"/>
      </p:ext>
    </p:extLst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迭代法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70C0"/>
                </a:solidFill>
              </a:rPr>
              <a:t>实践</a:t>
            </a:r>
            <a:r>
              <a:rPr lang="en-US" altLang="zh-CN" dirty="0">
                <a:solidFill>
                  <a:srgbClr val="0070C0"/>
                </a:solidFill>
              </a:rPr>
              <a:t>4</a:t>
            </a:r>
            <a:r>
              <a:rPr lang="zh-CN" altLang="en-US" dirty="0"/>
              <a:t>：</a:t>
            </a:r>
            <a:endParaRPr lang="en-US" altLang="zh-CN" dirty="0"/>
          </a:p>
          <a:p>
            <a:pPr lvl="1"/>
            <a:r>
              <a:rPr lang="zh-CN" altLang="en-US" dirty="0"/>
              <a:t>已知</a:t>
            </a:r>
            <a:r>
              <a:rPr lang="zh-CN" altLang="en-US" dirty="0">
                <a:solidFill>
                  <a:srgbClr val="FF6699"/>
                </a:solidFill>
              </a:rPr>
              <a:t>斐波纳契（</a:t>
            </a:r>
            <a:r>
              <a:rPr lang="en-US" altLang="zh-CN" dirty="0">
                <a:solidFill>
                  <a:srgbClr val="FF6699"/>
                </a:solidFill>
              </a:rPr>
              <a:t>Fibonacci</a:t>
            </a:r>
            <a:r>
              <a:rPr lang="zh-CN" altLang="en-US" dirty="0">
                <a:solidFill>
                  <a:srgbClr val="FF6699"/>
                </a:solidFill>
              </a:rPr>
              <a:t>）数列</a:t>
            </a:r>
            <a:r>
              <a:rPr lang="zh-CN" altLang="en-US" dirty="0"/>
              <a:t>指的是这样一个数列：</a:t>
            </a:r>
            <a:r>
              <a:rPr lang="en-US" altLang="zh-CN" dirty="0">
                <a:solidFill>
                  <a:srgbClr val="7030A0"/>
                </a:solidFill>
              </a:rPr>
              <a:t>1</a:t>
            </a:r>
            <a:r>
              <a:rPr lang="zh-CN" altLang="en-US" dirty="0">
                <a:solidFill>
                  <a:srgbClr val="7030A0"/>
                </a:solidFill>
              </a:rPr>
              <a:t>，</a:t>
            </a:r>
            <a:r>
              <a:rPr lang="en-US" altLang="zh-CN" dirty="0">
                <a:solidFill>
                  <a:srgbClr val="7030A0"/>
                </a:solidFill>
              </a:rPr>
              <a:t>1</a:t>
            </a:r>
            <a:r>
              <a:rPr lang="zh-CN" altLang="en-US" dirty="0">
                <a:solidFill>
                  <a:srgbClr val="7030A0"/>
                </a:solidFill>
              </a:rPr>
              <a:t>，</a:t>
            </a:r>
            <a:r>
              <a:rPr lang="en-US" altLang="zh-CN" dirty="0">
                <a:solidFill>
                  <a:srgbClr val="7030A0"/>
                </a:solidFill>
              </a:rPr>
              <a:t>2</a:t>
            </a:r>
            <a:r>
              <a:rPr lang="zh-CN" altLang="en-US" dirty="0">
                <a:solidFill>
                  <a:srgbClr val="7030A0"/>
                </a:solidFill>
              </a:rPr>
              <a:t>，</a:t>
            </a:r>
            <a:r>
              <a:rPr lang="en-US" altLang="zh-CN" dirty="0">
                <a:solidFill>
                  <a:srgbClr val="7030A0"/>
                </a:solidFill>
              </a:rPr>
              <a:t>3</a:t>
            </a:r>
            <a:r>
              <a:rPr lang="zh-CN" altLang="en-US" dirty="0">
                <a:solidFill>
                  <a:srgbClr val="7030A0"/>
                </a:solidFill>
              </a:rPr>
              <a:t>，</a:t>
            </a:r>
            <a:r>
              <a:rPr lang="en-US" altLang="zh-CN" dirty="0">
                <a:solidFill>
                  <a:srgbClr val="7030A0"/>
                </a:solidFill>
              </a:rPr>
              <a:t>5</a:t>
            </a:r>
            <a:r>
              <a:rPr lang="zh-CN" altLang="en-US" dirty="0">
                <a:solidFill>
                  <a:srgbClr val="7030A0"/>
                </a:solidFill>
              </a:rPr>
              <a:t>，</a:t>
            </a:r>
            <a:r>
              <a:rPr lang="en-US" altLang="zh-CN" dirty="0">
                <a:solidFill>
                  <a:srgbClr val="7030A0"/>
                </a:solidFill>
              </a:rPr>
              <a:t>8</a:t>
            </a:r>
            <a:r>
              <a:rPr lang="zh-CN" altLang="en-US" dirty="0">
                <a:solidFill>
                  <a:srgbClr val="7030A0"/>
                </a:solidFill>
              </a:rPr>
              <a:t>，</a:t>
            </a:r>
            <a:r>
              <a:rPr lang="en-US" altLang="zh-CN" dirty="0">
                <a:solidFill>
                  <a:srgbClr val="7030A0"/>
                </a:solidFill>
              </a:rPr>
              <a:t>13</a:t>
            </a:r>
            <a:r>
              <a:rPr lang="zh-CN" altLang="en-US" dirty="0">
                <a:solidFill>
                  <a:srgbClr val="7030A0"/>
                </a:solidFill>
              </a:rPr>
              <a:t>，</a:t>
            </a:r>
            <a:r>
              <a:rPr lang="en-US" altLang="zh-CN" dirty="0">
                <a:solidFill>
                  <a:srgbClr val="7030A0"/>
                </a:solidFill>
              </a:rPr>
              <a:t>21</a:t>
            </a:r>
            <a:r>
              <a:rPr lang="zh-CN" altLang="en-US" dirty="0">
                <a:solidFill>
                  <a:srgbClr val="7030A0"/>
                </a:solidFill>
              </a:rPr>
              <a:t>，</a:t>
            </a:r>
            <a:r>
              <a:rPr lang="en-US" altLang="zh-CN" dirty="0">
                <a:solidFill>
                  <a:srgbClr val="7030A0"/>
                </a:solidFill>
              </a:rPr>
              <a:t>……</a:t>
            </a:r>
            <a:r>
              <a:rPr lang="zh-CN" altLang="en-US" dirty="0"/>
              <a:t>，即这个数列从第三项开始，每一项都等于前两项之和。试编写一个宏，</a:t>
            </a:r>
            <a:r>
              <a:rPr lang="zh-CN" altLang="en-US" dirty="0">
                <a:solidFill>
                  <a:srgbClr val="0070C0"/>
                </a:solidFill>
              </a:rPr>
              <a:t>在</a:t>
            </a:r>
            <a:r>
              <a:rPr lang="en-US" altLang="zh-CN" dirty="0">
                <a:solidFill>
                  <a:srgbClr val="0070C0"/>
                </a:solidFill>
              </a:rPr>
              <a:t>A1:A20</a:t>
            </a:r>
            <a:r>
              <a:rPr lang="zh-CN" altLang="en-US" dirty="0">
                <a:solidFill>
                  <a:srgbClr val="0070C0"/>
                </a:solidFill>
              </a:rPr>
              <a:t>区域中列出此数列的前</a:t>
            </a:r>
            <a:r>
              <a:rPr lang="en-US" altLang="zh-CN" dirty="0">
                <a:solidFill>
                  <a:srgbClr val="0070C0"/>
                </a:solidFill>
              </a:rPr>
              <a:t>20</a:t>
            </a:r>
            <a:r>
              <a:rPr lang="zh-CN" altLang="en-US" dirty="0">
                <a:solidFill>
                  <a:srgbClr val="0070C0"/>
                </a:solidFill>
              </a:rPr>
              <a:t>项？</a:t>
            </a:r>
          </a:p>
        </p:txBody>
      </p:sp>
    </p:spTree>
    <p:extLst>
      <p:ext uri="{BB962C8B-B14F-4D97-AF65-F5344CB8AC3E}">
        <p14:creationId xmlns:p14="http://schemas.microsoft.com/office/powerpoint/2010/main" val="2538219890"/>
      </p:ext>
    </p:extLst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另一个问题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中国古代约</a:t>
            </a:r>
            <a:r>
              <a:rPr lang="en-US" altLang="zh-CN" dirty="0"/>
              <a:t>5-6</a:t>
            </a:r>
            <a:r>
              <a:rPr lang="zh-CN" altLang="en-US" dirty="0"/>
              <a:t>世纪成书的</a:t>
            </a:r>
            <a:r>
              <a:rPr lang="en-US" altLang="zh-CN" dirty="0"/>
              <a:t>《</a:t>
            </a:r>
            <a:r>
              <a:rPr lang="zh-CN" altLang="en-US" dirty="0"/>
              <a:t>张邱建算经</a:t>
            </a:r>
            <a:r>
              <a:rPr lang="en-US" altLang="zh-CN" dirty="0"/>
              <a:t>》</a:t>
            </a:r>
            <a:r>
              <a:rPr lang="zh-CN" altLang="en-US" dirty="0"/>
              <a:t>中记载了一算题：</a:t>
            </a:r>
            <a:r>
              <a:rPr lang="zh-CN" altLang="en-US" dirty="0">
                <a:solidFill>
                  <a:srgbClr val="0070C0"/>
                </a:solidFill>
              </a:rPr>
              <a:t>今有鸡翁一，值钱伍；鸡母一，值钱三；鸡鶵三，值钱一。凡百钱买鸡百只，问鸡翁、母、鶵各几何？</a:t>
            </a:r>
          </a:p>
        </p:txBody>
      </p:sp>
    </p:spTree>
    <p:extLst>
      <p:ext uri="{BB962C8B-B14F-4D97-AF65-F5344CB8AC3E}">
        <p14:creationId xmlns:p14="http://schemas.microsoft.com/office/powerpoint/2010/main" val="2068379794"/>
      </p:ext>
    </p:extLst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另一个问题（续）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两个方程，三个未知量，即</a:t>
            </a:r>
            <a:r>
              <a:rPr lang="zh-CN" altLang="en-US" dirty="0">
                <a:solidFill>
                  <a:srgbClr val="7030A0"/>
                </a:solidFill>
              </a:rPr>
              <a:t>不定方程组</a:t>
            </a:r>
            <a:r>
              <a:rPr lang="zh-CN" altLang="en-US" dirty="0"/>
              <a:t>，有多种解： </a:t>
            </a:r>
          </a:p>
        </p:txBody>
      </p:sp>
      <p:pic>
        <p:nvPicPr>
          <p:cNvPr id="4" name="Picture 5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3956" y="2895600"/>
            <a:ext cx="4256088" cy="1828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6352351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穷举法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FF6699"/>
                </a:solidFill>
              </a:rPr>
              <a:t>穷举法</a:t>
            </a:r>
            <a:endParaRPr lang="en-US" altLang="zh-CN" dirty="0">
              <a:solidFill>
                <a:srgbClr val="FF6699"/>
              </a:solidFill>
            </a:endParaRPr>
          </a:p>
          <a:p>
            <a:pPr lvl="1"/>
            <a:r>
              <a:rPr lang="zh-CN" altLang="en-US" sz="3200" dirty="0"/>
              <a:t>又称</a:t>
            </a:r>
            <a:r>
              <a:rPr lang="zh-CN" altLang="en-US" sz="3200" dirty="0">
                <a:solidFill>
                  <a:srgbClr val="FF6699"/>
                </a:solidFill>
              </a:rPr>
              <a:t>蛮力法</a:t>
            </a:r>
            <a:r>
              <a:rPr lang="zh-CN" altLang="en-US" sz="3200" dirty="0"/>
              <a:t>，它的思路是</a:t>
            </a:r>
            <a:r>
              <a:rPr lang="zh-CN" altLang="en-US" sz="3200" dirty="0">
                <a:solidFill>
                  <a:srgbClr val="7030A0"/>
                </a:solidFill>
              </a:rPr>
              <a:t>列举出所有可能的情况</a:t>
            </a:r>
            <a:r>
              <a:rPr lang="zh-CN" altLang="en-US" sz="3200" dirty="0"/>
              <a:t>，逐个判断哪些符合问题所设的条件，从而得到问题的解</a:t>
            </a:r>
          </a:p>
        </p:txBody>
      </p:sp>
      <p:sp>
        <p:nvSpPr>
          <p:cNvPr id="4" name="圆角矩形 3">
            <a:hlinkClick r:id="rId2" action="ppaction://hlinkfile"/>
          </p:cNvPr>
          <p:cNvSpPr/>
          <p:nvPr/>
        </p:nvSpPr>
        <p:spPr bwMode="auto">
          <a:xfrm>
            <a:off x="6477000" y="4664597"/>
            <a:ext cx="1828800" cy="609600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宋体" pitchFamily="2" charset="-122"/>
              </a:rPr>
              <a:t>解决百鸡问题</a:t>
            </a:r>
          </a:p>
        </p:txBody>
      </p:sp>
    </p:spTree>
    <p:extLst>
      <p:ext uri="{BB962C8B-B14F-4D97-AF65-F5344CB8AC3E}">
        <p14:creationId xmlns:p14="http://schemas.microsoft.com/office/powerpoint/2010/main" val="766774230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穷举法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hlinkClick r:id="rId2" action="ppaction://hlinkfile"/>
              </a:rPr>
              <a:t>实例</a:t>
            </a:r>
            <a:r>
              <a:rPr lang="en-US" altLang="zh-CN" dirty="0">
                <a:hlinkClick r:id="rId2" action="ppaction://hlinkfile"/>
              </a:rPr>
              <a:t>2</a:t>
            </a:r>
            <a:r>
              <a:rPr lang="zh-CN" altLang="en-US" dirty="0"/>
              <a:t>：</a:t>
            </a:r>
            <a:endParaRPr lang="en-US" altLang="zh-CN" dirty="0"/>
          </a:p>
          <a:p>
            <a:pPr lvl="1"/>
            <a:r>
              <a:rPr lang="zh-CN" altLang="en-US" dirty="0"/>
              <a:t>编写一个宏，在</a:t>
            </a:r>
            <a:r>
              <a:rPr lang="en-US" altLang="zh-CN" dirty="0"/>
              <a:t>A2</a:t>
            </a:r>
            <a:r>
              <a:rPr lang="zh-CN" altLang="en-US" dirty="0"/>
              <a:t>单元格随机生成一个</a:t>
            </a:r>
            <a:r>
              <a:rPr lang="en-US" altLang="zh-CN" dirty="0">
                <a:solidFill>
                  <a:srgbClr val="7030A0"/>
                </a:solidFill>
              </a:rPr>
              <a:t>[10, 99]</a:t>
            </a:r>
            <a:r>
              <a:rPr lang="zh-CN" altLang="en-US" dirty="0"/>
              <a:t>之间的整数，然后判断此数</a:t>
            </a:r>
            <a:r>
              <a:rPr lang="zh-CN" altLang="en-US" dirty="0">
                <a:solidFill>
                  <a:srgbClr val="FF6699"/>
                </a:solidFill>
              </a:rPr>
              <a:t>是否为素数</a:t>
            </a:r>
            <a:r>
              <a:rPr lang="zh-CN" altLang="en-US" dirty="0"/>
              <a:t>，并以</a:t>
            </a:r>
            <a:r>
              <a:rPr lang="zh-CN" altLang="en-US" dirty="0">
                <a:solidFill>
                  <a:srgbClr val="0070C0"/>
                </a:solidFill>
              </a:rPr>
              <a:t>“是”或“否”</a:t>
            </a:r>
            <a:r>
              <a:rPr lang="zh-CN" altLang="en-US" dirty="0"/>
              <a:t>的结果输出在</a:t>
            </a:r>
            <a:r>
              <a:rPr lang="en-US" altLang="zh-CN" dirty="0"/>
              <a:t>B2</a:t>
            </a:r>
            <a:r>
              <a:rPr lang="zh-CN" altLang="en-US" dirty="0"/>
              <a:t>单元格</a:t>
            </a:r>
          </a:p>
        </p:txBody>
      </p:sp>
      <p:pic>
        <p:nvPicPr>
          <p:cNvPr id="4" name="图片 3" descr="屏幕剪辑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724" y="4033777"/>
            <a:ext cx="2867891" cy="102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 descr="屏幕剪辑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4033777"/>
            <a:ext cx="2743200" cy="102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22135946"/>
      </p:ext>
    </p:extLst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穷举法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FF6699"/>
                </a:solidFill>
              </a:rPr>
              <a:t>素数</a:t>
            </a:r>
            <a:endParaRPr lang="en-US" altLang="zh-CN" dirty="0">
              <a:solidFill>
                <a:srgbClr val="FF6699"/>
              </a:solidFill>
            </a:endParaRPr>
          </a:p>
          <a:p>
            <a:pPr lvl="1"/>
            <a:r>
              <a:rPr lang="zh-CN" altLang="en-US" sz="3200" dirty="0"/>
              <a:t>又称为</a:t>
            </a:r>
            <a:r>
              <a:rPr lang="zh-CN" altLang="en-US" sz="3200" dirty="0">
                <a:solidFill>
                  <a:srgbClr val="FF6699"/>
                </a:solidFill>
              </a:rPr>
              <a:t>质数</a:t>
            </a:r>
            <a:r>
              <a:rPr lang="zh-CN" altLang="en-US" sz="3200" dirty="0"/>
              <a:t>，是指在一个大于</a:t>
            </a:r>
            <a:r>
              <a:rPr lang="en-US" altLang="zh-CN" sz="3200" dirty="0"/>
              <a:t>1</a:t>
            </a:r>
            <a:r>
              <a:rPr lang="zh-CN" altLang="en-US" sz="3200" dirty="0"/>
              <a:t>的自然数中，除了</a:t>
            </a:r>
            <a:r>
              <a:rPr lang="en-US" altLang="zh-CN" sz="3200" dirty="0"/>
              <a:t>1</a:t>
            </a:r>
            <a:r>
              <a:rPr lang="zh-CN" altLang="en-US" sz="3200" dirty="0"/>
              <a:t>和此整数自身外，没法被其他自然数整除的数。换句话说，</a:t>
            </a:r>
            <a:r>
              <a:rPr lang="zh-CN" altLang="en-US" sz="3200" dirty="0">
                <a:solidFill>
                  <a:srgbClr val="7030A0"/>
                </a:solidFill>
              </a:rPr>
              <a:t>只能被</a:t>
            </a:r>
            <a:r>
              <a:rPr lang="en-US" altLang="zh-CN" sz="3200" dirty="0">
                <a:solidFill>
                  <a:srgbClr val="7030A0"/>
                </a:solidFill>
              </a:rPr>
              <a:t>1</a:t>
            </a:r>
            <a:r>
              <a:rPr lang="zh-CN" altLang="en-US" sz="3200" dirty="0">
                <a:solidFill>
                  <a:srgbClr val="7030A0"/>
                </a:solidFill>
              </a:rPr>
              <a:t>和自身整除的自然数即为素数</a:t>
            </a:r>
          </a:p>
        </p:txBody>
      </p:sp>
    </p:spTree>
    <p:extLst>
      <p:ext uri="{BB962C8B-B14F-4D97-AF65-F5344CB8AC3E}">
        <p14:creationId xmlns:p14="http://schemas.microsoft.com/office/powerpoint/2010/main" val="1759755851"/>
      </p:ext>
    </p:extLst>
  </p:cSld>
  <p:clrMapOvr>
    <a:masterClrMapping/>
  </p:clrMapOvr>
  <p:transition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穷举法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70C0"/>
                </a:solidFill>
              </a:rPr>
              <a:t>实践</a:t>
            </a:r>
            <a:r>
              <a:rPr lang="en-US" altLang="zh-CN" dirty="0">
                <a:solidFill>
                  <a:srgbClr val="0070C0"/>
                </a:solidFill>
              </a:rPr>
              <a:t>5</a:t>
            </a:r>
            <a:r>
              <a:rPr lang="zh-CN" altLang="en-US" dirty="0"/>
              <a:t>：</a:t>
            </a:r>
            <a:endParaRPr lang="en-US" altLang="zh-CN" dirty="0"/>
          </a:p>
          <a:p>
            <a:pPr lvl="1"/>
            <a:r>
              <a:rPr lang="zh-CN" altLang="en-US" dirty="0"/>
              <a:t>大约在</a:t>
            </a:r>
            <a:r>
              <a:rPr lang="en-US" altLang="zh-CN" dirty="0"/>
              <a:t>1500</a:t>
            </a:r>
            <a:r>
              <a:rPr lang="zh-CN" altLang="en-US" dirty="0"/>
              <a:t>年前，</a:t>
            </a:r>
            <a:r>
              <a:rPr lang="en-US" altLang="zh-CN" dirty="0"/>
              <a:t>《</a:t>
            </a:r>
            <a:r>
              <a:rPr lang="zh-CN" altLang="en-US" dirty="0"/>
              <a:t>孙子算经</a:t>
            </a:r>
            <a:r>
              <a:rPr lang="en-US" altLang="zh-CN" dirty="0"/>
              <a:t>》</a:t>
            </a:r>
            <a:r>
              <a:rPr lang="zh-CN" altLang="en-US" dirty="0"/>
              <a:t>中记载了这样一个算题：</a:t>
            </a:r>
            <a:r>
              <a:rPr lang="zh-CN" altLang="en-US" dirty="0">
                <a:solidFill>
                  <a:srgbClr val="7030A0"/>
                </a:solidFill>
              </a:rPr>
              <a:t>今有雉兔同笼，上有三十五头，下有九十四足，问雉兔各几何？</a:t>
            </a:r>
            <a:r>
              <a:rPr lang="zh-CN" altLang="en-US" dirty="0"/>
              <a:t>新建一个工作簿，试编写一个宏，</a:t>
            </a:r>
            <a:r>
              <a:rPr lang="zh-CN" altLang="en-US" dirty="0">
                <a:solidFill>
                  <a:srgbClr val="0070C0"/>
                </a:solidFill>
              </a:rPr>
              <a:t>在 </a:t>
            </a:r>
            <a:r>
              <a:rPr lang="en-US" altLang="zh-CN" dirty="0">
                <a:solidFill>
                  <a:srgbClr val="0070C0"/>
                </a:solidFill>
              </a:rPr>
              <a:t>Sheet1 </a:t>
            </a:r>
            <a:r>
              <a:rPr lang="zh-CN" altLang="en-US" dirty="0">
                <a:solidFill>
                  <a:srgbClr val="0070C0"/>
                </a:solidFill>
              </a:rPr>
              <a:t>工作表的 </a:t>
            </a:r>
            <a:r>
              <a:rPr lang="en-US" altLang="zh-CN" dirty="0">
                <a:solidFill>
                  <a:srgbClr val="0070C0"/>
                </a:solidFill>
              </a:rPr>
              <a:t>A1 </a:t>
            </a:r>
            <a:r>
              <a:rPr lang="zh-CN" altLang="en-US" dirty="0">
                <a:solidFill>
                  <a:srgbClr val="0070C0"/>
                </a:solidFill>
              </a:rPr>
              <a:t>单元格中输出鸡的数量，在 </a:t>
            </a:r>
            <a:r>
              <a:rPr lang="en-US" altLang="zh-CN" dirty="0">
                <a:solidFill>
                  <a:srgbClr val="0070C0"/>
                </a:solidFill>
              </a:rPr>
              <a:t>B1 </a:t>
            </a:r>
            <a:r>
              <a:rPr lang="zh-CN" altLang="en-US" dirty="0">
                <a:solidFill>
                  <a:srgbClr val="0070C0"/>
                </a:solidFill>
              </a:rPr>
              <a:t>单元格中输出兔的数量？</a:t>
            </a:r>
          </a:p>
        </p:txBody>
      </p:sp>
    </p:spTree>
    <p:extLst>
      <p:ext uri="{BB962C8B-B14F-4D97-AF65-F5344CB8AC3E}">
        <p14:creationId xmlns:p14="http://schemas.microsoft.com/office/powerpoint/2010/main" val="1245847268"/>
      </p:ext>
    </p:extLst>
  </p:cSld>
  <p:clrMapOvr>
    <a:masterClrMapping/>
  </p:clrMapOvr>
  <p:transition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穷举法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实践</a:t>
            </a:r>
            <a:r>
              <a:rPr lang="en-US" altLang="zh-CN" dirty="0"/>
              <a:t>6</a:t>
            </a:r>
            <a:r>
              <a:rPr lang="zh-CN" altLang="en-US" dirty="0"/>
              <a:t>：</a:t>
            </a:r>
            <a:endParaRPr lang="en-US" altLang="zh-CN" dirty="0"/>
          </a:p>
          <a:p>
            <a:pPr lvl="1"/>
            <a:r>
              <a:rPr lang="zh-CN" altLang="en-US" dirty="0"/>
              <a:t>在“</a:t>
            </a:r>
            <a:r>
              <a:rPr lang="zh-CN" altLang="en-US" dirty="0">
                <a:hlinkClick r:id="rId3" action="ppaction://hlinkfile"/>
              </a:rPr>
              <a:t>最大公约数</a:t>
            </a:r>
            <a:r>
              <a:rPr lang="zh-CN" altLang="en-US" dirty="0"/>
              <a:t>”工作簿中编写一个宏，先随机生成两个 </a:t>
            </a:r>
            <a:r>
              <a:rPr lang="en-US" altLang="zh-CN" dirty="0">
                <a:solidFill>
                  <a:srgbClr val="7030A0"/>
                </a:solidFill>
              </a:rPr>
              <a:t>[10, 99] </a:t>
            </a:r>
            <a:r>
              <a:rPr lang="zh-CN" altLang="en-US" dirty="0"/>
              <a:t>之间的整数并写入 </a:t>
            </a:r>
            <a:r>
              <a:rPr lang="en-US" altLang="zh-CN" dirty="0"/>
              <a:t>A2 </a:t>
            </a:r>
            <a:r>
              <a:rPr lang="zh-CN" altLang="en-US" dirty="0"/>
              <a:t>和 </a:t>
            </a:r>
            <a:r>
              <a:rPr lang="en-US" altLang="zh-CN" dirty="0"/>
              <a:t>B2 </a:t>
            </a:r>
            <a:r>
              <a:rPr lang="zh-CN" altLang="en-US" dirty="0"/>
              <a:t>单元格，然后求出这两个数的</a:t>
            </a:r>
            <a:r>
              <a:rPr lang="zh-CN" altLang="en-US" dirty="0">
                <a:solidFill>
                  <a:srgbClr val="FF6699"/>
                </a:solidFill>
              </a:rPr>
              <a:t>最大公约数</a:t>
            </a:r>
            <a:r>
              <a:rPr lang="zh-CN" altLang="en-US" dirty="0"/>
              <a:t>并写入到 </a:t>
            </a:r>
            <a:r>
              <a:rPr lang="en-US" altLang="zh-CN" dirty="0"/>
              <a:t>C2 </a:t>
            </a:r>
            <a:r>
              <a:rPr lang="zh-CN" altLang="en-US" dirty="0"/>
              <a:t>单元格？</a:t>
            </a:r>
          </a:p>
        </p:txBody>
      </p:sp>
      <p:pic>
        <p:nvPicPr>
          <p:cNvPr id="4" name="图片 3" descr="屏幕剪辑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3417" y="4419600"/>
            <a:ext cx="4859383" cy="1219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97447089"/>
      </p:ext>
    </p:extLst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本讲内容</a:t>
            </a:r>
          </a:p>
        </p:txBody>
      </p:sp>
      <p:graphicFrame>
        <p:nvGraphicFramePr>
          <p:cNvPr id="9" name="内容占位符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6778422"/>
              </p:ext>
            </p:extLst>
          </p:nvPr>
        </p:nvGraphicFramePr>
        <p:xfrm>
          <a:off x="609600" y="1371601"/>
          <a:ext cx="79248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72186" y="2967335"/>
            <a:ext cx="519963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66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Thank You</a:t>
            </a:r>
            <a:endParaRPr lang="zh-CN" altLang="en-US" sz="6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61772636"/>
      </p:ext>
    </p:extLst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循环嵌套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dirty="0"/>
              <a:t>编写一个宏，用于在工作表中输出下图所示的 </a:t>
            </a:r>
            <a:r>
              <a:rPr lang="en-US" altLang="zh-CN" sz="2800" dirty="0">
                <a:solidFill>
                  <a:srgbClr val="7030A0"/>
                </a:solidFill>
              </a:rPr>
              <a:t>5 </a:t>
            </a:r>
            <a:r>
              <a:rPr lang="zh-CN" altLang="en-US" sz="2800" dirty="0">
                <a:solidFill>
                  <a:srgbClr val="7030A0"/>
                </a:solidFill>
              </a:rPr>
              <a:t>个“</a:t>
            </a:r>
            <a:r>
              <a:rPr lang="en-US" altLang="zh-CN" sz="2800" dirty="0">
                <a:solidFill>
                  <a:srgbClr val="7030A0"/>
                </a:solidFill>
              </a:rPr>
              <a:t>*</a:t>
            </a:r>
            <a:r>
              <a:rPr lang="zh-CN" altLang="en-US" sz="2800" dirty="0">
                <a:solidFill>
                  <a:srgbClr val="7030A0"/>
                </a:solidFill>
              </a:rPr>
              <a:t>”</a:t>
            </a:r>
            <a:r>
              <a:rPr lang="zh-CN" altLang="en-US" sz="2800" dirty="0"/>
              <a:t>？</a:t>
            </a:r>
            <a:endParaRPr lang="en-US" altLang="zh-CN" sz="2800" dirty="0"/>
          </a:p>
          <a:p>
            <a:endParaRPr lang="en-US" altLang="zh-CN" sz="2800" dirty="0"/>
          </a:p>
          <a:p>
            <a:r>
              <a:rPr lang="zh-CN" altLang="en-US" sz="2800" dirty="0"/>
              <a:t>编写一个宏，用于在工作表中输出下图所示的 </a:t>
            </a:r>
            <a:r>
              <a:rPr lang="en-US" altLang="zh-CN" sz="2800" dirty="0">
                <a:solidFill>
                  <a:srgbClr val="7030A0"/>
                </a:solidFill>
              </a:rPr>
              <a:t>5</a:t>
            </a:r>
            <a:r>
              <a:rPr lang="zh-CN" altLang="en-US" sz="2800" dirty="0">
                <a:solidFill>
                  <a:srgbClr val="7030A0"/>
                </a:solidFill>
              </a:rPr>
              <a:t>行的 </a:t>
            </a:r>
            <a:r>
              <a:rPr lang="en-US" altLang="zh-CN" sz="2800" dirty="0">
                <a:solidFill>
                  <a:srgbClr val="7030A0"/>
                </a:solidFill>
              </a:rPr>
              <a:t>5 </a:t>
            </a:r>
            <a:r>
              <a:rPr lang="zh-CN" altLang="en-US" sz="2800" dirty="0">
                <a:solidFill>
                  <a:srgbClr val="7030A0"/>
                </a:solidFill>
              </a:rPr>
              <a:t>个“</a:t>
            </a:r>
            <a:r>
              <a:rPr lang="en-US" altLang="zh-CN" sz="2800" dirty="0">
                <a:solidFill>
                  <a:srgbClr val="7030A0"/>
                </a:solidFill>
              </a:rPr>
              <a:t>*</a:t>
            </a:r>
            <a:r>
              <a:rPr lang="zh-CN" altLang="en-US" sz="2800" dirty="0">
                <a:solidFill>
                  <a:srgbClr val="7030A0"/>
                </a:solidFill>
              </a:rPr>
              <a:t>”</a:t>
            </a:r>
            <a:r>
              <a:rPr lang="zh-CN" altLang="en-US" sz="2800" dirty="0"/>
              <a:t>？</a:t>
            </a:r>
          </a:p>
        </p:txBody>
      </p:sp>
      <p:pic>
        <p:nvPicPr>
          <p:cNvPr id="4" name="图片 3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2133599"/>
            <a:ext cx="2133600" cy="8150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 descr="屏幕剪辑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4343400"/>
            <a:ext cx="2133600" cy="15795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77869388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循环嵌套</a:t>
            </a:r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zh-CN" altLang="en-US" sz="2800" dirty="0"/>
              <a:t>一个循环结构的循环体内又包含另一个循环结构即称为</a:t>
            </a:r>
            <a:r>
              <a:rPr lang="zh-CN" altLang="en-US" sz="2800" b="1" dirty="0">
                <a:solidFill>
                  <a:srgbClr val="7030A0"/>
                </a:solidFill>
              </a:rPr>
              <a:t>循环的嵌套</a:t>
            </a:r>
            <a:r>
              <a:rPr lang="zh-CN" altLang="en-US" sz="2800" dirty="0"/>
              <a:t>。内嵌的循环中还可以再嵌套循环，这就是所谓的</a:t>
            </a:r>
            <a:r>
              <a:rPr lang="zh-CN" altLang="en-US" sz="2800" b="1" dirty="0">
                <a:solidFill>
                  <a:srgbClr val="FF6699"/>
                </a:solidFill>
              </a:rPr>
              <a:t>多重循环</a:t>
            </a:r>
          </a:p>
          <a:p>
            <a:pPr>
              <a:spcBef>
                <a:spcPts val="0"/>
              </a:spcBef>
            </a:pPr>
            <a:r>
              <a:rPr lang="zh-CN" altLang="en-US" sz="2800" dirty="0"/>
              <a:t>三种循环结构，即</a:t>
            </a:r>
            <a:r>
              <a:rPr lang="en-US" altLang="zh-CN" sz="2800" dirty="0">
                <a:solidFill>
                  <a:srgbClr val="0070C0"/>
                </a:solidFill>
              </a:rPr>
              <a:t>For…Next</a:t>
            </a:r>
            <a:r>
              <a:rPr lang="zh-CN" altLang="en-US" sz="2800" dirty="0"/>
              <a:t>、</a:t>
            </a:r>
            <a:r>
              <a:rPr lang="en-US" altLang="zh-CN" sz="2800" dirty="0">
                <a:solidFill>
                  <a:srgbClr val="0070C0"/>
                </a:solidFill>
              </a:rPr>
              <a:t>For Each…Next</a:t>
            </a:r>
            <a:r>
              <a:rPr lang="zh-CN" altLang="en-US" sz="2800" dirty="0"/>
              <a:t>和</a:t>
            </a:r>
            <a:r>
              <a:rPr lang="en-US" altLang="zh-CN" sz="2800" dirty="0">
                <a:solidFill>
                  <a:srgbClr val="0070C0"/>
                </a:solidFill>
              </a:rPr>
              <a:t>Do…Loop</a:t>
            </a:r>
            <a:r>
              <a:rPr lang="zh-CN" altLang="en-US" sz="2800" dirty="0"/>
              <a:t>可以互相嵌套</a:t>
            </a:r>
          </a:p>
          <a:p>
            <a:pPr>
              <a:spcBef>
                <a:spcPts val="0"/>
              </a:spcBef>
            </a:pPr>
            <a:r>
              <a:rPr lang="zh-CN" altLang="en-US" sz="2800" dirty="0"/>
              <a:t>多重循环的执行次数为各层相嵌的各单个循环次数的</a:t>
            </a:r>
            <a:r>
              <a:rPr lang="zh-CN" altLang="en-US" sz="2800" b="1" u="sng" dirty="0"/>
              <a:t>乘积</a:t>
            </a:r>
          </a:p>
          <a:p>
            <a:pPr>
              <a:spcBef>
                <a:spcPts val="0"/>
              </a:spcBef>
            </a:pPr>
            <a:r>
              <a:rPr lang="zh-CN" altLang="en-US" sz="2800" dirty="0"/>
              <a:t>多重循环</a:t>
            </a:r>
            <a:r>
              <a:rPr lang="zh-CN" altLang="en-US" sz="2800" b="1" dirty="0">
                <a:solidFill>
                  <a:srgbClr val="FF6699"/>
                </a:solidFill>
              </a:rPr>
              <a:t>不能出现交叉结构</a:t>
            </a:r>
          </a:p>
        </p:txBody>
      </p:sp>
    </p:spTree>
    <p:extLst>
      <p:ext uri="{BB962C8B-B14F-4D97-AF65-F5344CB8AC3E}">
        <p14:creationId xmlns:p14="http://schemas.microsoft.com/office/powerpoint/2010/main" val="773985659"/>
      </p:ext>
    </p:extLst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循环嵌套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实例</a:t>
            </a:r>
            <a:r>
              <a:rPr lang="en-US" altLang="zh-CN" dirty="0"/>
              <a:t>1</a:t>
            </a:r>
            <a:r>
              <a:rPr lang="zh-CN" altLang="en-US" dirty="0"/>
              <a:t>：编写一个宏，用于在工作表中输出下图所示的</a:t>
            </a:r>
            <a:r>
              <a:rPr lang="zh-CN" altLang="en-US" dirty="0">
                <a:solidFill>
                  <a:srgbClr val="7030A0"/>
                </a:solidFill>
              </a:rPr>
              <a:t>字符“</a:t>
            </a:r>
            <a:r>
              <a:rPr lang="en-US" altLang="zh-CN" dirty="0">
                <a:solidFill>
                  <a:srgbClr val="7030A0"/>
                </a:solidFill>
              </a:rPr>
              <a:t>*</a:t>
            </a:r>
            <a:r>
              <a:rPr lang="zh-CN" altLang="en-US" dirty="0">
                <a:solidFill>
                  <a:srgbClr val="7030A0"/>
                </a:solidFill>
              </a:rPr>
              <a:t>”组成的金字塔图形</a:t>
            </a:r>
            <a:r>
              <a:rPr lang="zh-CN" altLang="en-US" dirty="0"/>
              <a:t>？</a:t>
            </a:r>
          </a:p>
        </p:txBody>
      </p:sp>
      <p:pic>
        <p:nvPicPr>
          <p:cNvPr id="4" name="图片 3" descr="屏幕剪辑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5488" y="3048000"/>
            <a:ext cx="4253024" cy="1905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06688671"/>
      </p:ext>
    </p:extLst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循环嵌套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70C0"/>
                </a:solidFill>
              </a:rPr>
              <a:t>实践</a:t>
            </a:r>
            <a:r>
              <a:rPr lang="en-US" altLang="zh-CN" dirty="0">
                <a:solidFill>
                  <a:srgbClr val="0070C0"/>
                </a:solidFill>
              </a:rPr>
              <a:t>1</a:t>
            </a:r>
            <a:r>
              <a:rPr lang="zh-CN" altLang="en-US" dirty="0"/>
              <a:t>：编写一个宏，用于在工作表中输出下图所示的</a:t>
            </a:r>
            <a:r>
              <a:rPr lang="zh-CN" altLang="en-US" dirty="0">
                <a:solidFill>
                  <a:srgbClr val="7030A0"/>
                </a:solidFill>
              </a:rPr>
              <a:t>字符“</a:t>
            </a:r>
            <a:r>
              <a:rPr lang="en-US" altLang="zh-CN" dirty="0">
                <a:solidFill>
                  <a:srgbClr val="7030A0"/>
                </a:solidFill>
              </a:rPr>
              <a:t>*</a:t>
            </a:r>
            <a:r>
              <a:rPr lang="zh-CN" altLang="en-US" dirty="0">
                <a:solidFill>
                  <a:srgbClr val="7030A0"/>
                </a:solidFill>
              </a:rPr>
              <a:t>”组成的金字塔图形</a:t>
            </a:r>
            <a:r>
              <a:rPr lang="zh-CN" altLang="en-US" dirty="0"/>
              <a:t>？</a:t>
            </a:r>
          </a:p>
        </p:txBody>
      </p:sp>
      <p:pic>
        <p:nvPicPr>
          <p:cNvPr id="5" name="图片 4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200" y="3050006"/>
            <a:ext cx="4251600" cy="19791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01696661"/>
      </p:ext>
    </p:extLst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循环嵌套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70C0"/>
                </a:solidFill>
              </a:rPr>
              <a:t>实践</a:t>
            </a:r>
            <a:r>
              <a:rPr lang="en-US" altLang="zh-CN" dirty="0">
                <a:solidFill>
                  <a:srgbClr val="0070C0"/>
                </a:solidFill>
              </a:rPr>
              <a:t>2</a:t>
            </a:r>
            <a:r>
              <a:rPr lang="zh-CN" altLang="en-US" dirty="0"/>
              <a:t>：编写一个宏，用于在工作表中输出下图所示的</a:t>
            </a:r>
            <a:r>
              <a:rPr lang="zh-CN" altLang="en-US" dirty="0">
                <a:solidFill>
                  <a:srgbClr val="7030A0"/>
                </a:solidFill>
              </a:rPr>
              <a:t>字符“</a:t>
            </a:r>
            <a:r>
              <a:rPr lang="en-US" altLang="zh-CN" dirty="0">
                <a:solidFill>
                  <a:srgbClr val="7030A0"/>
                </a:solidFill>
              </a:rPr>
              <a:t>*</a:t>
            </a:r>
            <a:r>
              <a:rPr lang="zh-CN" altLang="en-US" dirty="0">
                <a:solidFill>
                  <a:srgbClr val="7030A0"/>
                </a:solidFill>
              </a:rPr>
              <a:t>”组成的菱形图形</a:t>
            </a:r>
            <a:r>
              <a:rPr lang="zh-CN" altLang="en-US" dirty="0"/>
              <a:t>？</a:t>
            </a:r>
          </a:p>
        </p:txBody>
      </p:sp>
      <p:pic>
        <p:nvPicPr>
          <p:cNvPr id="4" name="图片 3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165" y="2895600"/>
            <a:ext cx="3677671" cy="259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45320678"/>
      </p:ext>
    </p:extLst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一个问题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一个饲养场引进一只刚出生的新品种兔子，这种兔子</a:t>
            </a:r>
            <a:r>
              <a:rPr lang="zh-CN" altLang="en-US" dirty="0">
                <a:solidFill>
                  <a:srgbClr val="0070C0"/>
                </a:solidFill>
              </a:rPr>
              <a:t>从出生的下一个月开始，每月新生一只兔子</a:t>
            </a:r>
            <a:r>
              <a:rPr lang="zh-CN" altLang="en-US" dirty="0"/>
              <a:t>，新生的兔子也如此繁殖。如果所有的兔子都不死去，问到</a:t>
            </a:r>
            <a:r>
              <a:rPr lang="zh-CN" altLang="en-US" dirty="0">
                <a:solidFill>
                  <a:srgbClr val="FF6699"/>
                </a:solidFill>
              </a:rPr>
              <a:t>第 </a:t>
            </a:r>
            <a:r>
              <a:rPr lang="en-US" altLang="zh-CN" dirty="0">
                <a:solidFill>
                  <a:srgbClr val="FF6699"/>
                </a:solidFill>
              </a:rPr>
              <a:t>12 </a:t>
            </a:r>
            <a:r>
              <a:rPr lang="zh-CN" altLang="en-US" dirty="0">
                <a:solidFill>
                  <a:srgbClr val="FF6699"/>
                </a:solidFill>
              </a:rPr>
              <a:t>个月</a:t>
            </a:r>
            <a:r>
              <a:rPr lang="zh-CN" altLang="en-US" dirty="0"/>
              <a:t>时，该</a:t>
            </a:r>
            <a:r>
              <a:rPr lang="zh-CN" altLang="en-US" dirty="0">
                <a:solidFill>
                  <a:srgbClr val="7030A0"/>
                </a:solidFill>
              </a:rPr>
              <a:t>饲养场共有兔子多少只</a:t>
            </a:r>
            <a:r>
              <a:rPr lang="zh-CN" altLang="en-US" dirty="0"/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val="70614026"/>
      </p:ext>
    </p:extLst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一个问题（续）</a:t>
            </a:r>
            <a:endParaRPr lang="en-US" altLang="zh-CN" dirty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dirty="0"/>
              <a:t>递推：</a:t>
            </a:r>
          </a:p>
          <a:p>
            <a:pPr lvl="1">
              <a:lnSpc>
                <a:spcPct val="100000"/>
              </a:lnSpc>
            </a:pPr>
            <a:r>
              <a:rPr lang="en-US" altLang="zh-CN" dirty="0">
                <a:solidFill>
                  <a:srgbClr val="7030A0"/>
                </a:solidFill>
              </a:rPr>
              <a:t>T1 = 1</a:t>
            </a:r>
          </a:p>
          <a:p>
            <a:pPr lvl="1">
              <a:lnSpc>
                <a:spcPct val="100000"/>
              </a:lnSpc>
            </a:pPr>
            <a:r>
              <a:rPr lang="en-US" altLang="zh-CN" dirty="0">
                <a:solidFill>
                  <a:srgbClr val="7030A0"/>
                </a:solidFill>
              </a:rPr>
              <a:t>T2 = T1 + T1</a:t>
            </a:r>
          </a:p>
          <a:p>
            <a:pPr lvl="1">
              <a:lnSpc>
                <a:spcPct val="100000"/>
              </a:lnSpc>
            </a:pPr>
            <a:r>
              <a:rPr lang="en-US" altLang="zh-CN" dirty="0">
                <a:solidFill>
                  <a:srgbClr val="7030A0"/>
                </a:solidFill>
              </a:rPr>
              <a:t>T3 = T2 + T2</a:t>
            </a:r>
          </a:p>
          <a:p>
            <a:pPr lvl="1">
              <a:lnSpc>
                <a:spcPct val="100000"/>
              </a:lnSpc>
            </a:pPr>
            <a:r>
              <a:rPr lang="en-US" altLang="zh-CN" dirty="0">
                <a:solidFill>
                  <a:srgbClr val="7030A0"/>
                </a:solidFill>
              </a:rPr>
              <a:t>……</a:t>
            </a:r>
          </a:p>
          <a:p>
            <a:pPr lvl="1">
              <a:lnSpc>
                <a:spcPct val="100000"/>
              </a:lnSpc>
            </a:pPr>
            <a:r>
              <a:rPr lang="en-US" altLang="zh-CN" dirty="0" err="1">
                <a:solidFill>
                  <a:srgbClr val="7030A0"/>
                </a:solidFill>
              </a:rPr>
              <a:t>Tn</a:t>
            </a:r>
            <a:r>
              <a:rPr lang="en-US" altLang="zh-CN" dirty="0">
                <a:solidFill>
                  <a:srgbClr val="7030A0"/>
                </a:solidFill>
              </a:rPr>
              <a:t> = Tn-1 + Tn-1</a:t>
            </a:r>
          </a:p>
          <a:p>
            <a:pPr>
              <a:lnSpc>
                <a:spcPct val="100000"/>
              </a:lnSpc>
            </a:pPr>
            <a:r>
              <a:rPr lang="zh-CN" altLang="en-US" dirty="0"/>
              <a:t>归纳：</a:t>
            </a:r>
            <a:r>
              <a:rPr lang="en-US" altLang="zh-CN" dirty="0" err="1">
                <a:solidFill>
                  <a:srgbClr val="FF6699"/>
                </a:solidFill>
              </a:rPr>
              <a:t>Tn</a:t>
            </a:r>
            <a:r>
              <a:rPr lang="en-US" altLang="zh-CN" dirty="0">
                <a:solidFill>
                  <a:srgbClr val="FF6699"/>
                </a:solidFill>
              </a:rPr>
              <a:t> = Tn-1 * 2</a:t>
            </a:r>
            <a:r>
              <a:rPr lang="en-US" altLang="zh-CN" dirty="0"/>
              <a:t>	</a:t>
            </a:r>
            <a:r>
              <a:rPr lang="en-US" altLang="zh-CN" dirty="0">
                <a:solidFill>
                  <a:srgbClr val="0070C0"/>
                </a:solidFill>
              </a:rPr>
              <a:t>(n&gt;=2)</a:t>
            </a:r>
          </a:p>
        </p:txBody>
      </p:sp>
    </p:spTree>
    <p:extLst>
      <p:ext uri="{BB962C8B-B14F-4D97-AF65-F5344CB8AC3E}">
        <p14:creationId xmlns:p14="http://schemas.microsoft.com/office/powerpoint/2010/main" val="1312400725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清新自然">
  <a:themeElements>
    <a:clrScheme name="角度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清新自然">
      <a:majorFont>
        <a:latin typeface="Arial"/>
        <a:ea typeface="华文行楷"/>
        <a:cs typeface=""/>
      </a:majorFont>
      <a:minorFont>
        <a:latin typeface="Arial"/>
        <a:ea typeface="华文行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清新自然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清新自然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清新自然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清新自然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清新自然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清新自然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清新自然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清新自然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清新自然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清新自然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清新自然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清新自然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清新自然</Template>
  <TotalTime>2938</TotalTime>
  <Words>1026</Words>
  <Application>Microsoft Office PowerPoint</Application>
  <PresentationFormat>全屏显示(4:3)</PresentationFormat>
  <Paragraphs>90</Paragraphs>
  <Slides>20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华文行楷</vt:lpstr>
      <vt:lpstr>宋体</vt:lpstr>
      <vt:lpstr>微软雅黑</vt:lpstr>
      <vt:lpstr>Arial</vt:lpstr>
      <vt:lpstr>Calibri</vt:lpstr>
      <vt:lpstr>Comic Sans MS</vt:lpstr>
      <vt:lpstr>Wingdings</vt:lpstr>
      <vt:lpstr>清新自然</vt:lpstr>
      <vt:lpstr>VBA 程序控制结构</vt:lpstr>
      <vt:lpstr>本讲内容</vt:lpstr>
      <vt:lpstr>循环嵌套</vt:lpstr>
      <vt:lpstr>循环嵌套</vt:lpstr>
      <vt:lpstr>循环嵌套</vt:lpstr>
      <vt:lpstr>循环嵌套</vt:lpstr>
      <vt:lpstr>循环嵌套</vt:lpstr>
      <vt:lpstr>一个问题</vt:lpstr>
      <vt:lpstr>一个问题（续）</vt:lpstr>
      <vt:lpstr>迭代法</vt:lpstr>
      <vt:lpstr>迭代法</vt:lpstr>
      <vt:lpstr>迭代法</vt:lpstr>
      <vt:lpstr>另一个问题</vt:lpstr>
      <vt:lpstr>另一个问题（续）</vt:lpstr>
      <vt:lpstr>穷举法</vt:lpstr>
      <vt:lpstr>穷举法</vt:lpstr>
      <vt:lpstr>穷举法</vt:lpstr>
      <vt:lpstr>穷举法</vt:lpstr>
      <vt:lpstr>穷举法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bbbb</dc:creator>
  <cp:lastModifiedBy>林永兴</cp:lastModifiedBy>
  <cp:revision>542</cp:revision>
  <cp:lastPrinted>1601-01-01T00:00:00Z</cp:lastPrinted>
  <dcterms:created xsi:type="dcterms:W3CDTF">1601-01-01T00:00:00Z</dcterms:created>
  <dcterms:modified xsi:type="dcterms:W3CDTF">2018-02-24T05:59:10Z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