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300" r:id="rId2"/>
    <p:sldId id="277" r:id="rId3"/>
    <p:sldId id="302" r:id="rId4"/>
    <p:sldId id="303" r:id="rId5"/>
    <p:sldId id="328" r:id="rId6"/>
    <p:sldId id="341" r:id="rId7"/>
    <p:sldId id="342" r:id="rId8"/>
    <p:sldId id="343" r:id="rId9"/>
    <p:sldId id="345" r:id="rId10"/>
    <p:sldId id="344" r:id="rId11"/>
    <p:sldId id="347" r:id="rId12"/>
    <p:sldId id="346" r:id="rId13"/>
    <p:sldId id="330" r:id="rId14"/>
    <p:sldId id="340" r:id="rId15"/>
    <p:sldId id="348" r:id="rId16"/>
    <p:sldId id="349" r:id="rId17"/>
    <p:sldId id="350" r:id="rId18"/>
    <p:sldId id="351" r:id="rId19"/>
    <p:sldId id="352" r:id="rId20"/>
    <p:sldId id="353" r:id="rId21"/>
    <p:sldId id="301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E5D"/>
    <a:srgbClr val="FFD28F"/>
    <a:srgbClr val="743A00"/>
    <a:srgbClr val="5F5F5F"/>
    <a:srgbClr val="EAEAEA"/>
    <a:srgbClr val="B2B2B2"/>
    <a:srgbClr val="DE8400"/>
    <a:srgbClr val="D40A2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00" autoAdjust="0"/>
    <p:restoredTop sz="94660"/>
  </p:normalViewPr>
  <p:slideViewPr>
    <p:cSldViewPr>
      <p:cViewPr varScale="1">
        <p:scale>
          <a:sx n="64" d="100"/>
          <a:sy n="64" d="100"/>
        </p:scale>
        <p:origin x="-846" y="-96"/>
      </p:cViewPr>
      <p:guideLst>
        <p:guide orient="horz" pos="206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7" name="矩形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652" name="矩形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矩形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6390" name="矩形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91" name="矩形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fld id="{736AED5F-78EF-48B1-97F3-3483E2053D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F7AA7-0B7B-412E-9AA6-35A39F4846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C00BD-1400-487A-90AB-C797022633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F0FE3-5D66-4CA9-91A7-EF2C45D22E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A3241-131F-4A36-96C9-6EAB40CF4E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E268-D602-4D54-9FAF-F256A5ECE6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7BED9-150C-40C4-9FB5-C6699D0D8B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93455-B37B-406D-8810-D898FA2647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29220-14F0-4D00-9145-5B0915B7F2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F55A3-B346-4902-9BEC-0CD9B26B6F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AD7CE-ED6E-43FF-8EDB-676D8DC585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D581A-5BE0-4FC5-8742-F11FF2E0AB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5B09EFD-8A51-4EA4-A064-9CFC100BEF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1" name="文本框 7"/>
          <p:cNvSpPr txBox="1">
            <a:spLocks noChangeArrowheads="1"/>
          </p:cNvSpPr>
          <p:nvPr userDrawn="1"/>
        </p:nvSpPr>
        <p:spPr bwMode="auto">
          <a:xfrm>
            <a:off x="5580063" y="188913"/>
            <a:ext cx="3382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</a:rPr>
              <a:t>第八章  汽车与经济</a:t>
            </a:r>
          </a:p>
        </p:txBody>
      </p:sp>
      <p:sp>
        <p:nvSpPr>
          <p:cNvPr id="1032" name="文本框 8"/>
          <p:cNvSpPr txBox="1">
            <a:spLocks noChangeArrowheads="1"/>
          </p:cNvSpPr>
          <p:nvPr userDrawn="1"/>
        </p:nvSpPr>
        <p:spPr bwMode="auto">
          <a:xfrm>
            <a:off x="755650" y="1052513"/>
            <a:ext cx="698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 descr="CollageGlobal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25" y="2819400"/>
            <a:ext cx="4349750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​​ 3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8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4000"/>
            <a:ext cx="7315200" cy="243840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汽车文化</a:t>
            </a:r>
            <a:endParaRPr lang="en-US" altLang="zh-CN" sz="48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衍生文化</a:t>
            </a:r>
            <a:endParaRPr lang="zh-CN" altLang="en-US" sz="3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​​ 5"/>
          <p:cNvSpPr/>
          <p:nvPr/>
        </p:nvSpPr>
        <p:spPr>
          <a:xfrm>
            <a:off x="-2241" y="6468960"/>
            <a:ext cx="9144000" cy="381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8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2058" name="矩形​​ 8"/>
          <p:cNvSpPr>
            <a:spLocks noChangeArrowheads="1"/>
          </p:cNvSpPr>
          <p:nvPr/>
        </p:nvSpPr>
        <p:spPr bwMode="auto">
          <a:xfrm>
            <a:off x="3276600" y="3429000"/>
            <a:ext cx="3048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主讲：方晓汾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4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2013</a:t>
            </a:r>
            <a:r>
              <a:rPr lang="zh-CN" altLang="en-US" sz="24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年</a:t>
            </a:r>
            <a:r>
              <a:rPr lang="en-US" altLang="zh-CN" sz="240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12</a:t>
            </a:r>
            <a:r>
              <a:rPr lang="zh-CN" altLang="en-US" sz="240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月</a:t>
            </a:r>
          </a:p>
        </p:txBody>
      </p:sp>
      <p:pic>
        <p:nvPicPr>
          <p:cNvPr id="2059" name="图片 6" descr="http://www.72sc.com/png/UploadFiles_4404/200810/200810041216417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878263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汽车运动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9752" y="6165304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F1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法拉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利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赛车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(2001)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5841" name="图片 6" descr="2001_1_Ferrari_F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64704"/>
            <a:ext cx="8208912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活动二汽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车杂志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7890" name="Picture 2" descr="10367688_270742"/>
          <p:cNvPicPr>
            <a:picLocks noChangeAspect="1" noChangeArrowheads="1"/>
          </p:cNvPicPr>
          <p:nvPr/>
        </p:nvPicPr>
        <p:blipFill>
          <a:blip r:embed="rId2" cstate="print"/>
          <a:srcRect l="6200" t="29730" r="4800" b="17117"/>
          <a:stretch>
            <a:fillRect/>
          </a:stretch>
        </p:blipFill>
        <p:spPr bwMode="auto">
          <a:xfrm>
            <a:off x="899592" y="980728"/>
            <a:ext cx="7344816" cy="2921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3203848" y="3501008"/>
            <a:ext cx="23567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TOYOTA 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车队赛车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7891" name="sp-image" descr="9f510fb30f2442a7320635ebd143ad4bd11302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789040"/>
            <a:ext cx="172402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sp-image" descr="6f061d950a7b0208091ebaaf62d9f2d3562cc8a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5" y="4509120"/>
            <a:ext cx="4625129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2627784" y="5733256"/>
            <a:ext cx="5670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丰田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TF109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车手意大利亚诺·特鲁利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(1974.7-  )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汽车运动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9752" y="6165304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F1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赛车空气动力学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3794" name="Picture 2" descr="http://bizhi.zhuoku.com/2009/06/04/f12008/f12008_3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91707"/>
            <a:ext cx="8712968" cy="54456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活动二汽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车杂志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4210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3528" y="1556792"/>
            <a:ext cx="45365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汽车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杂志和报纸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等各类出版物是汽车文化的传播载体，它们将汽车人的思想文化传播给大众，并使之接受。随着汽车工业的快速发展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, 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汽车杂志市场也在逐步走向成熟和细分。从最初的内容“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杂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”为主要标志的杂志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逐步过渡到类别杂志上来。汽车杂志类别大致包括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学术类、科普类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和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消费时尚类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3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种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。</a:t>
            </a:r>
            <a:endParaRPr lang="zh-CN" altLang="en-US" sz="2400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908720"/>
            <a:ext cx="3960440" cy="533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活动二汽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车杂志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4210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1520" y="836712"/>
            <a:ext cx="5400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国外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汽车发展已有几十年的历史，发展速度很快，带动起来的汽车类杂志也已经成为一种比较成熟的、早已实现市场细分的行业媒体，在市场定位上几乎囊括了与汽车相关的方方面面，出现了</a:t>
            </a:r>
            <a:r>
              <a:rPr lang="en-US" altLang="zh-CN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《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越野车</a:t>
            </a:r>
            <a:r>
              <a:rPr lang="en-US" altLang="zh-CN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》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《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跑车</a:t>
            </a:r>
            <a:r>
              <a:rPr lang="en-US" altLang="zh-CN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》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《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老爷车</a:t>
            </a:r>
            <a:r>
              <a:rPr lang="en-US" altLang="zh-CN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》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《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汽车收藏家</a:t>
            </a:r>
            <a:r>
              <a:rPr lang="en-US" altLang="zh-CN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》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《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汽车噪音与安全</a:t>
            </a:r>
            <a:r>
              <a:rPr lang="en-US" altLang="zh-CN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》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等多种专门分类的汽车杂志。在德国、美国等地，优秀的汽车期刊发行量都超过百万册，美国有好几种汽车杂志发行量达到二三百万册。国外比较著名的汽车杂志有英国</a:t>
            </a:r>
            <a:r>
              <a:rPr lang="en-US" altLang="zh-CN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《Auto Express》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、德国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《</a:t>
            </a:r>
            <a:r>
              <a:rPr lang="en-US" altLang="zh-CN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auto motor und sport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》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、美国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《</a:t>
            </a:r>
            <a:r>
              <a:rPr lang="en-US" altLang="zh-CN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Auto Week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》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等。</a:t>
            </a:r>
            <a:endParaRPr lang="zh-CN" altLang="en-US" sz="2400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2050" name="Picture 2" descr="订阅《Option》日本汽车杂志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052736"/>
            <a:ext cx="357373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活动二汽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车杂志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80728"/>
            <a:ext cx="3514986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 descr="IPB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980728"/>
            <a:ext cx="388843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活动二汽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车杂志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9938" name="Picture 2" descr="IPB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2"/>
            <a:ext cx="3960440" cy="523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 descr="IPB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836711"/>
            <a:ext cx="3744416" cy="5213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2771800" y="6021288"/>
            <a:ext cx="33329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latin typeface="Adobe 仿宋 Std R" pitchFamily="18" charset="-122"/>
                <a:ea typeface="Adobe 仿宋 Std R" pitchFamily="18" charset="-122"/>
              </a:rPr>
              <a:t>LandRover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单一品牌的杂志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活动三汽车电影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539552" y="980728"/>
            <a:ext cx="770485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汽车电影院</a:t>
            </a:r>
            <a:r>
              <a:rPr kumimoji="0" lang="en-US" altLang="zh-CN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(Drive-in)</a:t>
            </a:r>
            <a:r>
              <a:rPr kumimoji="0" lang="zh-CN" alt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，它是一种源于</a:t>
            </a:r>
            <a:r>
              <a:rPr kumimoji="0" lang="zh-CN" altLang="en-US" sz="22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美国崇尚个人自由</a:t>
            </a:r>
            <a:r>
              <a:rPr kumimoji="0" lang="zh-CN" alt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的汽车文化。电影银幕采用全钢铸的大屏幕，观众坐在车内，在不同的位置都能看到清晰逼真、稳定的图像。这种时尚的娱乐休闲方式随着汽车的普及将成为流行趋势。</a:t>
            </a:r>
            <a:endParaRPr kumimoji="0" lang="zh-CN" altLang="en-US" sz="2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  <p:pic>
        <p:nvPicPr>
          <p:cNvPr id="40963" name="Picture 3" descr="http://image11.m1905.cn/uploadfile/2008/1005/1363985889.jpg"/>
          <p:cNvPicPr>
            <a:picLocks noChangeAspect="1" noChangeArrowheads="1"/>
          </p:cNvPicPr>
          <p:nvPr/>
        </p:nvPicPr>
        <p:blipFill>
          <a:blip r:embed="rId2" cstate="print"/>
          <a:srcRect b="11538"/>
          <a:stretch>
            <a:fillRect/>
          </a:stretch>
        </p:blipFill>
        <p:spPr bwMode="auto">
          <a:xfrm>
            <a:off x="539552" y="2564904"/>
            <a:ext cx="7888517" cy="3312368"/>
          </a:xfrm>
          <a:prstGeom prst="rect">
            <a:avLst/>
          </a:prstGeom>
          <a:noFill/>
        </p:spPr>
      </p:pic>
      <p:sp>
        <p:nvSpPr>
          <p:cNvPr id="14" name="矩形 13"/>
          <p:cNvSpPr/>
          <p:nvPr/>
        </p:nvSpPr>
        <p:spPr>
          <a:xfrm>
            <a:off x="3339175" y="5909210"/>
            <a:ext cx="20249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汽车总动员剧照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活动三汽车电影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43010" name="Picture 2" descr="全程体验汽车电影院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764704"/>
            <a:ext cx="8064896" cy="5338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3339175" y="6053226"/>
            <a:ext cx="26324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汽车电影院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(Drive-in)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活动三汽车电影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39175" y="6053226"/>
            <a:ext cx="35670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007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量子危机中的阿斯顿马丁</a:t>
            </a:r>
            <a:endParaRPr lang="zh-CN" altLang="en-US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764704"/>
            <a:ext cx="8525406" cy="5216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3081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2" name="Line 2"/>
          <p:cNvSpPr>
            <a:spLocks noChangeShapeType="1"/>
          </p:cNvSpPr>
          <p:nvPr/>
        </p:nvSpPr>
        <p:spPr bwMode="black">
          <a:xfrm>
            <a:off x="2914130" y="510237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black">
          <a:xfrm>
            <a:off x="3491880" y="468507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总结提升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black">
          <a:xfrm>
            <a:off x="2956992" y="23020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black">
          <a:xfrm>
            <a:off x="3642792" y="19210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引言：案例三 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black">
          <a:xfrm>
            <a:off x="3447530" y="29878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black">
          <a:xfrm>
            <a:off x="4099992" y="26068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汽车运动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8" name="Line 11"/>
          <p:cNvSpPr>
            <a:spLocks noChangeShapeType="1"/>
          </p:cNvSpPr>
          <p:nvPr/>
        </p:nvSpPr>
        <p:spPr bwMode="black">
          <a:xfrm>
            <a:off x="3642792" y="3713312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black">
          <a:xfrm>
            <a:off x="4328592" y="3332312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活动二 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汽车杂志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0" name="Line 13"/>
          <p:cNvSpPr>
            <a:spLocks noChangeShapeType="1"/>
          </p:cNvSpPr>
          <p:nvPr/>
        </p:nvSpPr>
        <p:spPr bwMode="black">
          <a:xfrm>
            <a:off x="3447530" y="44356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black">
          <a:xfrm>
            <a:off x="4099992" y="40546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活动三 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汽车电影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grpSp>
        <p:nvGrpSpPr>
          <p:cNvPr id="22" name="Group 94"/>
          <p:cNvGrpSpPr>
            <a:grpSpLocks/>
          </p:cNvGrpSpPr>
          <p:nvPr/>
        </p:nvGrpSpPr>
        <p:grpSpPr bwMode="auto">
          <a:xfrm>
            <a:off x="2776017" y="1921024"/>
            <a:ext cx="393700" cy="393700"/>
            <a:chOff x="2543" y="1006"/>
            <a:chExt cx="416" cy="416"/>
          </a:xfrm>
        </p:grpSpPr>
        <p:sp>
          <p:nvSpPr>
            <p:cNvPr id="23" name="Oval 52"/>
            <p:cNvSpPr>
              <a:spLocks noChangeArrowheads="1"/>
            </p:cNvSpPr>
            <p:nvPr/>
          </p:nvSpPr>
          <p:spPr bwMode="gray">
            <a:xfrm>
              <a:off x="254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24" name="Group 53"/>
            <p:cNvGrpSpPr>
              <a:grpSpLocks/>
            </p:cNvGrpSpPr>
            <p:nvPr/>
          </p:nvGrpSpPr>
          <p:grpSpPr bwMode="auto">
            <a:xfrm rot="-2288454">
              <a:off x="2578" y="1034"/>
              <a:ext cx="348" cy="356"/>
              <a:chOff x="887" y="2040"/>
              <a:chExt cx="433" cy="422"/>
            </a:xfrm>
          </p:grpSpPr>
          <p:pic>
            <p:nvPicPr>
              <p:cNvPr id="26" name="Picture 5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27" name="Oval 5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1">
                      <a:alpha val="75000"/>
                    </a:schemeClr>
                  </a:gs>
                  <a:gs pos="100000">
                    <a:schemeClr val="accent1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28" name="Picture 5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25" name="Picture 57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257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9" name="Group 93"/>
          <p:cNvGrpSpPr>
            <a:grpSpLocks/>
          </p:cNvGrpSpPr>
          <p:nvPr/>
        </p:nvGrpSpPr>
        <p:grpSpPr bwMode="auto">
          <a:xfrm>
            <a:off x="3311005" y="2608412"/>
            <a:ext cx="393700" cy="393700"/>
            <a:chOff x="3071" y="1006"/>
            <a:chExt cx="416" cy="416"/>
          </a:xfrm>
        </p:grpSpPr>
        <p:sp>
          <p:nvSpPr>
            <p:cNvPr id="30" name="Oval 62"/>
            <p:cNvSpPr>
              <a:spLocks noChangeArrowheads="1"/>
            </p:cNvSpPr>
            <p:nvPr/>
          </p:nvSpPr>
          <p:spPr bwMode="gray">
            <a:xfrm>
              <a:off x="3071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31" name="Group 63"/>
            <p:cNvGrpSpPr>
              <a:grpSpLocks/>
            </p:cNvGrpSpPr>
            <p:nvPr/>
          </p:nvGrpSpPr>
          <p:grpSpPr bwMode="auto">
            <a:xfrm rot="-2288454">
              <a:off x="3106" y="1034"/>
              <a:ext cx="348" cy="356"/>
              <a:chOff x="887" y="2040"/>
              <a:chExt cx="433" cy="422"/>
            </a:xfrm>
          </p:grpSpPr>
          <p:pic>
            <p:nvPicPr>
              <p:cNvPr id="33" name="Picture 6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34" name="Oval 6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2">
                      <a:alpha val="75000"/>
                    </a:schemeClr>
                  </a:gs>
                  <a:gs pos="10000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35" name="Picture 6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32" name="Picture 86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3098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6" name="Group 92"/>
          <p:cNvGrpSpPr>
            <a:grpSpLocks/>
          </p:cNvGrpSpPr>
          <p:nvPr/>
        </p:nvGrpSpPr>
        <p:grpSpPr bwMode="auto">
          <a:xfrm>
            <a:off x="3479280" y="3330724"/>
            <a:ext cx="393700" cy="393700"/>
            <a:chOff x="3647" y="1006"/>
            <a:chExt cx="416" cy="416"/>
          </a:xfrm>
        </p:grpSpPr>
        <p:sp>
          <p:nvSpPr>
            <p:cNvPr id="37" name="Oval 67"/>
            <p:cNvSpPr>
              <a:spLocks noChangeArrowheads="1"/>
            </p:cNvSpPr>
            <p:nvPr/>
          </p:nvSpPr>
          <p:spPr bwMode="gray">
            <a:xfrm>
              <a:off x="3647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38" name="Group 68"/>
            <p:cNvGrpSpPr>
              <a:grpSpLocks/>
            </p:cNvGrpSpPr>
            <p:nvPr/>
          </p:nvGrpSpPr>
          <p:grpSpPr bwMode="auto">
            <a:xfrm rot="-2288454">
              <a:off x="3682" y="1034"/>
              <a:ext cx="348" cy="356"/>
              <a:chOff x="887" y="2040"/>
              <a:chExt cx="433" cy="422"/>
            </a:xfrm>
          </p:grpSpPr>
          <p:pic>
            <p:nvPicPr>
              <p:cNvPr id="40" name="Picture 69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41" name="Oval 70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hlink">
                      <a:alpha val="75000"/>
                    </a:schemeClr>
                  </a:gs>
                  <a:gs pos="10000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42" name="Picture 71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39" name="Picture 87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3676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43" name="Group 91"/>
          <p:cNvGrpSpPr>
            <a:grpSpLocks/>
          </p:cNvGrpSpPr>
          <p:nvPr/>
        </p:nvGrpSpPr>
        <p:grpSpPr bwMode="auto">
          <a:xfrm>
            <a:off x="3261792" y="4043512"/>
            <a:ext cx="393700" cy="393700"/>
            <a:chOff x="4213" y="1006"/>
            <a:chExt cx="416" cy="416"/>
          </a:xfrm>
        </p:grpSpPr>
        <p:sp>
          <p:nvSpPr>
            <p:cNvPr id="44" name="Oval 72"/>
            <p:cNvSpPr>
              <a:spLocks noChangeArrowheads="1"/>
            </p:cNvSpPr>
            <p:nvPr/>
          </p:nvSpPr>
          <p:spPr bwMode="gray">
            <a:xfrm>
              <a:off x="421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45" name="Group 73"/>
            <p:cNvGrpSpPr>
              <a:grpSpLocks/>
            </p:cNvGrpSpPr>
            <p:nvPr/>
          </p:nvGrpSpPr>
          <p:grpSpPr bwMode="auto">
            <a:xfrm rot="-2288454">
              <a:off x="4248" y="1034"/>
              <a:ext cx="348" cy="356"/>
              <a:chOff x="887" y="2040"/>
              <a:chExt cx="433" cy="422"/>
            </a:xfrm>
          </p:grpSpPr>
          <p:pic>
            <p:nvPicPr>
              <p:cNvPr id="47" name="Picture 7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48" name="Oval 7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folHlink">
                      <a:alpha val="75000"/>
                    </a:schemeClr>
                  </a:gs>
                  <a:gs pos="10000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49" name="Picture 7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46" name="Picture 88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424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50" name="Group 90"/>
          <p:cNvGrpSpPr>
            <a:grpSpLocks/>
          </p:cNvGrpSpPr>
          <p:nvPr/>
        </p:nvGrpSpPr>
        <p:grpSpPr bwMode="auto">
          <a:xfrm>
            <a:off x="2717280" y="4707087"/>
            <a:ext cx="393700" cy="393700"/>
            <a:chOff x="4803" y="1006"/>
            <a:chExt cx="416" cy="416"/>
          </a:xfrm>
        </p:grpSpPr>
        <p:sp>
          <p:nvSpPr>
            <p:cNvPr id="51" name="Oval 81"/>
            <p:cNvSpPr>
              <a:spLocks noChangeArrowheads="1"/>
            </p:cNvSpPr>
            <p:nvPr/>
          </p:nvSpPr>
          <p:spPr bwMode="gray">
            <a:xfrm>
              <a:off x="480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52" name="Group 82"/>
            <p:cNvGrpSpPr>
              <a:grpSpLocks/>
            </p:cNvGrpSpPr>
            <p:nvPr/>
          </p:nvGrpSpPr>
          <p:grpSpPr bwMode="auto">
            <a:xfrm rot="-2288454">
              <a:off x="4838" y="1034"/>
              <a:ext cx="348" cy="356"/>
              <a:chOff x="887" y="2040"/>
              <a:chExt cx="433" cy="422"/>
            </a:xfrm>
          </p:grpSpPr>
          <p:pic>
            <p:nvPicPr>
              <p:cNvPr id="54" name="Picture 8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55" name="Oval 84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solidFill>
                <a:srgbClr val="FB4F2D">
                  <a:alpha val="75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56" name="Picture 85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53" name="Picture 89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483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90" name="Picture 18" descr="http://www.52design.com/pic/20096/20096916525423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132856"/>
            <a:ext cx="3436640" cy="3436640"/>
          </a:xfrm>
          <a:prstGeom prst="rect">
            <a:avLst/>
          </a:prstGeom>
          <a:noFill/>
        </p:spPr>
      </p:pic>
      <p:sp>
        <p:nvSpPr>
          <p:cNvPr id="59" name="TextBox 58"/>
          <p:cNvSpPr txBox="1"/>
          <p:nvPr/>
        </p:nvSpPr>
        <p:spPr>
          <a:xfrm>
            <a:off x="2339752" y="0"/>
            <a:ext cx="4464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Adobe Gothic Std B" pitchFamily="34" charset="-128"/>
                <a:ea typeface="Adobe Gothic Std B" pitchFamily="34" charset="-128"/>
              </a:rPr>
              <a:t>Contents</a:t>
            </a:r>
            <a:endParaRPr lang="zh-CN" altLang="en-US" sz="4400" dirty="0">
              <a:latin typeface="Adobe Gothic Std B" pitchFamily="34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活动三汽车电影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67812" y="6125234"/>
            <a:ext cx="12362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变形金刚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45058" name="Picture 2" descr="《变形金刚》宣传图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818710"/>
            <a:ext cx="7128792" cy="5346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​​ 6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6629" name="组合 7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9" name="矩形​​ 8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26635" name="TextBox 9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26636" name="矩形​​ 10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26631" name="TextBox 1"/>
          <p:cNvSpPr txBox="1">
            <a:spLocks noChangeArrowheads="1"/>
          </p:cNvSpPr>
          <p:nvPr/>
        </p:nvSpPr>
        <p:spPr bwMode="auto">
          <a:xfrm>
            <a:off x="1866900" y="1340768"/>
            <a:ext cx="54102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dirty="0">
                <a:solidFill>
                  <a:srgbClr val="000000"/>
                </a:solidFill>
                <a:ea typeface="宋体" charset="-122"/>
              </a:rPr>
              <a:t> </a:t>
            </a:r>
            <a:endParaRPr lang="en-US" altLang="zh-CN" sz="5400" dirty="0">
              <a:solidFill>
                <a:srgbClr val="000000"/>
              </a:solidFill>
            </a:endParaRPr>
          </a:p>
          <a:p>
            <a:pPr algn="ctr"/>
            <a:r>
              <a:rPr lang="en-US" altLang="zh-CN" sz="5400" dirty="0" smtClean="0">
                <a:solidFill>
                  <a:srgbClr val="000000"/>
                </a:solidFill>
              </a:rPr>
              <a:t>Q/A</a:t>
            </a:r>
          </a:p>
          <a:p>
            <a:pPr algn="ctr"/>
            <a:r>
              <a:rPr lang="en-US" altLang="zh-CN" sz="5400" dirty="0" smtClean="0">
                <a:solidFill>
                  <a:srgbClr val="000000"/>
                </a:solidFill>
              </a:rPr>
              <a:t>Thank </a:t>
            </a:r>
            <a:r>
              <a:rPr lang="en-US" altLang="zh-CN" sz="5400" dirty="0">
                <a:solidFill>
                  <a:srgbClr val="000000"/>
                </a:solidFill>
              </a:rPr>
              <a:t>You!</a:t>
            </a:r>
          </a:p>
          <a:p>
            <a:pPr algn="ctr"/>
            <a:r>
              <a:rPr lang="en-US" altLang="zh-CN" sz="5400" dirty="0" err="1">
                <a:solidFill>
                  <a:srgbClr val="000000"/>
                </a:solidFill>
              </a:rPr>
              <a:t>Vielen</a:t>
            </a:r>
            <a:r>
              <a:rPr lang="en-US" altLang="zh-CN" sz="5400" dirty="0">
                <a:solidFill>
                  <a:srgbClr val="000000"/>
                </a:solidFill>
              </a:rPr>
              <a:t> </a:t>
            </a:r>
            <a:r>
              <a:rPr lang="en-US" altLang="zh-CN" sz="5400" dirty="0" err="1">
                <a:solidFill>
                  <a:srgbClr val="000000"/>
                </a:solidFill>
              </a:rPr>
              <a:t>Danke</a:t>
            </a:r>
            <a:r>
              <a:rPr lang="en-US" altLang="zh-CN" sz="5400" dirty="0">
                <a:solidFill>
                  <a:srgbClr val="000000"/>
                </a:solidFill>
              </a:rPr>
              <a:t>!</a:t>
            </a:r>
          </a:p>
          <a:p>
            <a:endParaRPr lang="en-US" altLang="zh-CN" dirty="0">
              <a:solidFill>
                <a:srgbClr val="000000"/>
              </a:solidFill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</a:rPr>
              <a:t>Email: </a:t>
            </a:r>
            <a:r>
              <a:rPr lang="en-US" altLang="zh-CN" dirty="0" smtClean="0">
                <a:solidFill>
                  <a:srgbClr val="000000"/>
                </a:solidFill>
              </a:rPr>
              <a:t>fangxiaofen1985@hotmail.com</a:t>
            </a:r>
            <a:endParaRPr lang="zh-CN" altLang="en-US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总结提升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2339752" y="46365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itchFamily="2" charset="-122"/>
                <a:ea typeface="华文宋体" pitchFamily="2" charset="-122"/>
              </a:rPr>
              <a:t>案例三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79512" y="836712"/>
            <a:ext cx="554461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汽车文明的进步同全球化进程一样，是矛盾的统一体，是合理的悖论。如果从各国情况看，汽车产业演变是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从分散走向集中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，它将早期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各国分散的作坊制作，集聚成少数垄断的超级汽车集团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，转变为基于全球平台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/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架构生产的规模经济产业。如果从世界角度看，汽车工业演变又是从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单极化走向多极化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，它将原先由一国主宰的单一市场格局演变为美欧日三足鼎立格局，并正形成一个多极化的全球汽车市场。</a:t>
            </a:r>
          </a:p>
          <a:p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……</a:t>
            </a:r>
          </a:p>
          <a:p>
            <a:endParaRPr lang="en-US" altLang="zh-CN" sz="2400" dirty="0" smtClean="0">
              <a:latin typeface="Adobe 仿宋 Std R" pitchFamily="18" charset="-122"/>
              <a:ea typeface="Adobe 仿宋 Std R" pitchFamily="18" charset="-122"/>
            </a:endParaRPr>
          </a:p>
          <a:p>
            <a:r>
              <a:rPr lang="zh-CN" alt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仿宋 Std R" pitchFamily="18" charset="-122"/>
                <a:ea typeface="Adobe 仿宋 Std R" pitchFamily="18" charset="-122"/>
              </a:rPr>
              <a:t>你认为全球汽车产业将会变得怎么样？</a:t>
            </a:r>
            <a:endParaRPr lang="zh-CN" altLang="en-US" sz="2400" dirty="0">
              <a:solidFill>
                <a:schemeClr val="tx2">
                  <a:lumMod val="60000"/>
                  <a:lumOff val="40000"/>
                </a:schemeClr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16386" name="Picture 2" descr="http://www.jamabj.cn/children/encyclopedia/images/11_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501008"/>
            <a:ext cx="2880320" cy="1558761"/>
          </a:xfrm>
          <a:prstGeom prst="rect">
            <a:avLst/>
          </a:prstGeom>
          <a:noFill/>
        </p:spPr>
      </p:pic>
      <p:pic>
        <p:nvPicPr>
          <p:cNvPr id="16388" name="Picture 4" descr="http://www.jamabj.cn/children/encyclopedia/images/11_0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556792"/>
            <a:ext cx="1428750" cy="1228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运动</a:t>
            </a: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51520" y="1136933"/>
            <a:ext cx="4680520" cy="4524315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汽车竞赛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，又叫赛车运动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(Automobile racing)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，是一项风行世界的体育运动项目。 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从汽车发明之后，人们就自然想到用汽车进行比赛，看看谁的汽车跑得更快。 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汽车运动，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直接推动了汽车工业的发展 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汽车运动，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要求赛车有强大的功率、最小的空气阻力及最轻的质量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，因此要求厂家为此作出最大的努力。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5365" name="Picture 5" descr="http://pic16.nipic.com/20110903/6608733_183414418000_2.jpg"/>
          <p:cNvPicPr>
            <a:picLocks noChangeAspect="1" noChangeArrowheads="1"/>
          </p:cNvPicPr>
          <p:nvPr/>
        </p:nvPicPr>
        <p:blipFill>
          <a:blip r:embed="rId2" cstate="print"/>
          <a:srcRect b="3247"/>
          <a:stretch>
            <a:fillRect/>
          </a:stretch>
        </p:blipFill>
        <p:spPr bwMode="auto">
          <a:xfrm>
            <a:off x="5112568" y="980728"/>
            <a:ext cx="3851920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8640960" cy="5737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汽车运动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images.sport.org.cn/Image/2013/08/20/09334493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8640960" cy="5760640"/>
          </a:xfrm>
          <a:prstGeom prst="rect">
            <a:avLst/>
          </a:prstGeom>
          <a:noFill/>
        </p:spPr>
      </p:pic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汽车运动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汽车运动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2772" name="Picture 4" descr="http://file1.gtuu.com/news/uploadfile/2013/0328/201303281038061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3"/>
            <a:ext cx="9144000" cy="476894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339752" y="5373216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F1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赛车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汽车运动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61267" y="1844824"/>
            <a:ext cx="341987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AE5D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汽车运动分类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1.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汽车道路比赛 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2.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汽车耐久赛 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3.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汽车场地赛 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其他还有创车速记录赛、汽车冲刺赛、卡丁车赛、老爷车赛、节油车赛以及五花八门的各种汽车竞赛。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7163" y="1824792"/>
            <a:ext cx="5267325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4777283" y="5065152"/>
            <a:ext cx="29001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0" dirty="0" smtClean="0">
                <a:latin typeface="Adobe 仿宋 Std R" pitchFamily="18" charset="-122"/>
                <a:ea typeface="Adobe 仿宋 Std R" pitchFamily="18" charset="-122"/>
              </a:rPr>
              <a:t>格拉纳达</a:t>
            </a:r>
            <a:r>
              <a:rPr lang="en-US" altLang="zh-CN" b="0" dirty="0" smtClean="0">
                <a:latin typeface="Adobe 仿宋 Std R" pitchFamily="18" charset="-122"/>
                <a:ea typeface="Adobe 仿宋 Std R" pitchFamily="18" charset="-122"/>
              </a:rPr>
              <a:t>-</a:t>
            </a:r>
            <a:r>
              <a:rPr lang="zh-CN" altLang="zh-CN" b="0" dirty="0" smtClean="0">
                <a:latin typeface="Adobe 仿宋 Std R" pitchFamily="18" charset="-122"/>
                <a:ea typeface="Adobe 仿宋 Std R" pitchFamily="18" charset="-122"/>
              </a:rPr>
              <a:t>达喀尔拉力赛</a:t>
            </a:r>
            <a:endParaRPr lang="zh-CN" altLang="en-US" b="0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汽车运动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6866" name="图片 3" descr="头盔被坦克履带碾过的照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908720"/>
            <a:ext cx="6077297" cy="3014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图片 2" descr="舒伯特的头盔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430" y="908720"/>
            <a:ext cx="256196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图片 4" descr="FERRARI_thum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861048"/>
            <a:ext cx="2952327" cy="2449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3491880" y="4365104"/>
            <a:ext cx="49685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dirty="0" smtClean="0">
                <a:latin typeface="Adobe 仿宋 Std R" pitchFamily="18" charset="-122"/>
                <a:ea typeface="Adobe 仿宋 Std R" pitchFamily="18" charset="-122"/>
              </a:rPr>
              <a:t>F1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赛车，几乎把所有的控制及显示元件全部都集中在车手的正前方，也就是方向盘上，方向盘因此成为车辆与车手之间沟通的最重要界面。</a:t>
            </a:r>
            <a:endParaRPr lang="zh-CN" altLang="en-US" sz="2200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2393</TotalTime>
  <Words>1017</Words>
  <Application>Microsoft Office PowerPoint</Application>
  <PresentationFormat>全屏显示(4:3)</PresentationFormat>
  <Paragraphs>104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LXY</dc:creator>
  <cp:lastModifiedBy>方晓汾</cp:lastModifiedBy>
  <cp:revision>806</cp:revision>
  <dcterms:created xsi:type="dcterms:W3CDTF">2008-11-29T01:41:59Z</dcterms:created>
  <dcterms:modified xsi:type="dcterms:W3CDTF">2013-08-20T02:39:24Z</dcterms:modified>
</cp:coreProperties>
</file>