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4.xml" ContentType="application/vnd.openxmlformats-officedocument.them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4" r:id="rId3"/>
  </p:sldMasterIdLst>
  <p:notesMasterIdLst>
    <p:notesMasterId r:id="rId41"/>
  </p:notesMasterIdLst>
  <p:sldIdLst>
    <p:sldId id="326" r:id="rId4"/>
    <p:sldId id="325" r:id="rId5"/>
    <p:sldId id="328" r:id="rId6"/>
    <p:sldId id="264" r:id="rId7"/>
    <p:sldId id="267" r:id="rId8"/>
    <p:sldId id="268" r:id="rId9"/>
    <p:sldId id="331" r:id="rId10"/>
    <p:sldId id="272" r:id="rId11"/>
    <p:sldId id="305" r:id="rId12"/>
    <p:sldId id="304" r:id="rId13"/>
    <p:sldId id="330" r:id="rId14"/>
    <p:sldId id="277" r:id="rId15"/>
    <p:sldId id="281" r:id="rId16"/>
    <p:sldId id="311" r:id="rId17"/>
    <p:sldId id="312" r:id="rId18"/>
    <p:sldId id="308" r:id="rId19"/>
    <p:sldId id="280" r:id="rId20"/>
    <p:sldId id="313" r:id="rId21"/>
    <p:sldId id="314" r:id="rId22"/>
    <p:sldId id="282" r:id="rId23"/>
    <p:sldId id="283" r:id="rId24"/>
    <p:sldId id="302" r:id="rId25"/>
    <p:sldId id="286" r:id="rId26"/>
    <p:sldId id="315" r:id="rId27"/>
    <p:sldId id="287" r:id="rId28"/>
    <p:sldId id="288" r:id="rId29"/>
    <p:sldId id="289" r:id="rId30"/>
    <p:sldId id="309" r:id="rId31"/>
    <p:sldId id="316" r:id="rId32"/>
    <p:sldId id="317" r:id="rId33"/>
    <p:sldId id="318" r:id="rId34"/>
    <p:sldId id="332" r:id="rId35"/>
    <p:sldId id="290" r:id="rId36"/>
    <p:sldId id="322" r:id="rId37"/>
    <p:sldId id="320" r:id="rId38"/>
    <p:sldId id="321" r:id="rId39"/>
    <p:sldId id="327"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1"/>
    <a:srgbClr val="FFFFCC"/>
    <a:srgbClr val="FFFFE5"/>
    <a:srgbClr val="F4EADC"/>
    <a:srgbClr val="F3E8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519" autoAdjust="0"/>
  </p:normalViewPr>
  <p:slideViewPr>
    <p:cSldViewPr>
      <p:cViewPr varScale="1">
        <p:scale>
          <a:sx n="84" d="100"/>
          <a:sy n="84" d="100"/>
        </p:scale>
        <p:origin x="-1152" y="-90"/>
      </p:cViewPr>
      <p:guideLst>
        <p:guide orient="horz" pos="2160"/>
        <p:guide pos="2880"/>
      </p:guideLst>
    </p:cSldViewPr>
  </p:slideViewPr>
  <p:outlineViewPr>
    <p:cViewPr>
      <p:scale>
        <a:sx n="33" d="100"/>
        <a:sy n="33" d="100"/>
      </p:scale>
      <p:origin x="0" y="117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5" Type="http://schemas.openxmlformats.org/officeDocument/2006/relationships/image" Target="../media/image10.jpeg"/><Relationship Id="rId4" Type="http://schemas.openxmlformats.org/officeDocument/2006/relationships/image" Target="../media/image9.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5" Type="http://schemas.openxmlformats.org/officeDocument/2006/relationships/image" Target="../media/image10.jpeg"/><Relationship Id="rId4"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E4D7772F-9572-41E4-8F1F-C16E40D61ECD}" type="presOf" srcId="{A62A7514-2DD7-41B7-80ED-F693EACC02A5}" destId="{4F72C2E5-C0F0-49B9-9693-6A68F13804F4}"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11A62575-552D-43B2-844B-78B76D2C4FF2}" type="presOf" srcId="{BE7FC79C-9CFE-4C59-A295-EA1E3A68FF87}" destId="{370B7215-43AF-46BF-A735-20A368491720}" srcOrd="0" destOrd="0" presId="urn:microsoft.com/office/officeart/2005/8/layout/hChevron3"/>
    <dgm:cxn modelId="{B1A013C3-BD89-4374-AFF9-E98CDA16D90B}" srcId="{A62A7514-2DD7-41B7-80ED-F693EACC02A5}" destId="{BE7FC79C-9CFE-4C59-A295-EA1E3A68FF87}" srcOrd="1" destOrd="0" parTransId="{74763B2D-C6CD-4E8F-8938-2BFD9C1939E5}" sibTransId="{32B28509-5994-4D9D-AF45-70A62F913BDE}"/>
    <dgm:cxn modelId="{725671B3-AA4F-4BE5-AB57-C4F1288BA0F7}" type="presOf" srcId="{4AFE0152-52EB-4B95-B7AD-68475D9B1B55}" destId="{78707572-11B1-43F0-B56F-5E4AB636DFB3}"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F5FF90EE-A3E0-44BC-83F0-61B2EFB44DE1}" type="presOf" srcId="{1A422BF9-8E40-4D40-82F3-D7ADF7825116}" destId="{A587EFE1-A3DE-4730-996C-C43C76C9687D}" srcOrd="0" destOrd="0" presId="urn:microsoft.com/office/officeart/2005/8/layout/hChevron3"/>
    <dgm:cxn modelId="{E47F48BF-8B04-4B7A-A914-9A69CC218964}" type="presParOf" srcId="{4F72C2E5-C0F0-49B9-9693-6A68F13804F4}" destId="{78707572-11B1-43F0-B56F-5E4AB636DFB3}" srcOrd="0" destOrd="0" presId="urn:microsoft.com/office/officeart/2005/8/layout/hChevron3"/>
    <dgm:cxn modelId="{9163730A-D94F-4FEF-B02C-099C4C3EED90}" type="presParOf" srcId="{4F72C2E5-C0F0-49B9-9693-6A68F13804F4}" destId="{DF1A3B44-7C86-47AC-889C-B1EF619618EA}" srcOrd="1" destOrd="0" presId="urn:microsoft.com/office/officeart/2005/8/layout/hChevron3"/>
    <dgm:cxn modelId="{12809593-3C4C-4B16-AB17-DA8F30534282}" type="presParOf" srcId="{4F72C2E5-C0F0-49B9-9693-6A68F13804F4}" destId="{370B7215-43AF-46BF-A735-20A368491720}" srcOrd="2" destOrd="0" presId="urn:microsoft.com/office/officeart/2005/8/layout/hChevron3"/>
    <dgm:cxn modelId="{EB8D76AA-7703-41D2-B40A-7070306E463B}" type="presParOf" srcId="{4F72C2E5-C0F0-49B9-9693-6A68F13804F4}" destId="{E079EB35-79C3-4272-8F6A-95B4FB054A82}" srcOrd="3" destOrd="0" presId="urn:microsoft.com/office/officeart/2005/8/layout/hChevron3"/>
    <dgm:cxn modelId="{0411DD78-6443-4C84-BF29-03A1494F178E}"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1FA359-2861-46B7-AE66-B489029B070E}" type="doc">
      <dgm:prSet loTypeId="urn:microsoft.com/office/officeart/2005/8/layout/vList3#2" loCatId="list" qsTypeId="urn:microsoft.com/office/officeart/2005/8/quickstyle/simple1" qsCatId="simple" csTypeId="urn:microsoft.com/office/officeart/2005/8/colors/accent3_1" csCatId="accent3" phldr="1"/>
      <dgm:spPr/>
    </dgm:pt>
    <dgm:pt modelId="{1A5B322E-C200-4AA2-89A7-497767535D3D}">
      <dgm:prSet phldrT="[文本]" custT="1"/>
      <dgm:spPr/>
      <dgm:t>
        <a:bodyPr/>
        <a:lstStyle/>
        <a:p>
          <a:pPr algn="l">
            <a:lnSpc>
              <a:spcPct val="100000"/>
            </a:lnSpc>
          </a:pPr>
          <a:r>
            <a:rPr lang="zh-CN" sz="1400" b="1" dirty="0" smtClean="0">
              <a:latin typeface="微软雅黑" panose="020B0503020204020204" pitchFamily="34" charset="-122"/>
              <a:ea typeface="微软雅黑" panose="020B0503020204020204" pitchFamily="34" charset="-122"/>
            </a:rPr>
            <a:t>安全性：</a:t>
          </a:r>
          <a:r>
            <a:rPr lang="zh-CN" sz="1400" dirty="0" smtClean="0">
              <a:latin typeface="微软雅黑" panose="020B0503020204020204" pitchFamily="34" charset="-122"/>
              <a:ea typeface="微软雅黑" panose="020B0503020204020204" pitchFamily="34" charset="-122"/>
            </a:rPr>
            <a:t>智能建筑不仅要保证生命、财产、建筑物的安全，还要考虑信息的安全性，防止信息网中发生信息泄露和被干扰，特别是防止信息数据被破坏、被篡改，防止黑客入侵。</a:t>
          </a:r>
          <a:endParaRPr lang="zh-CN" altLang="en-US" sz="1400" dirty="0">
            <a:latin typeface="微软雅黑" panose="020B0503020204020204" pitchFamily="34" charset="-122"/>
            <a:ea typeface="微软雅黑" panose="020B0503020204020204" pitchFamily="34" charset="-122"/>
          </a:endParaRPr>
        </a:p>
      </dgm:t>
    </dgm:pt>
    <dgm:pt modelId="{1DC8982C-C41E-484C-9DF3-29419358FD1D}" type="parTrans" cxnId="{72406A7D-CA64-4444-9A13-2A57325B70B9}">
      <dgm:prSet/>
      <dgm:spPr/>
      <dgm:t>
        <a:bodyPr/>
        <a:lstStyle/>
        <a:p>
          <a:endParaRPr lang="zh-CN" altLang="en-US"/>
        </a:p>
      </dgm:t>
    </dgm:pt>
    <dgm:pt modelId="{0FBDE76E-96D7-4973-8B80-5618923B73AC}" type="sibTrans" cxnId="{72406A7D-CA64-4444-9A13-2A57325B70B9}">
      <dgm:prSet/>
      <dgm:spPr/>
      <dgm:t>
        <a:bodyPr/>
        <a:lstStyle/>
        <a:p>
          <a:endParaRPr lang="zh-CN" altLang="en-US"/>
        </a:p>
      </dgm:t>
    </dgm:pt>
    <dgm:pt modelId="{746FA979-40C3-4923-AF73-96DF305DFBB8}">
      <dgm:prSet phldrT="[文本]" custT="1"/>
      <dgm:spPr/>
      <dgm:t>
        <a:bodyPr/>
        <a:lstStyle/>
        <a:p>
          <a:pPr algn="l">
            <a:lnSpc>
              <a:spcPct val="100000"/>
            </a:lnSpc>
          </a:pPr>
          <a:r>
            <a:rPr lang="zh-CN" sz="1400" b="1" dirty="0" smtClean="0">
              <a:latin typeface="微软雅黑" panose="020B0503020204020204" pitchFamily="34" charset="-122"/>
              <a:ea typeface="微软雅黑" panose="020B0503020204020204" pitchFamily="34" charset="-122"/>
            </a:rPr>
            <a:t>舒适性：</a:t>
          </a:r>
          <a:r>
            <a:rPr lang="zh-CN" sz="1400" b="0" dirty="0" smtClean="0">
              <a:latin typeface="微软雅黑" panose="020B0503020204020204" pitchFamily="34" charset="-122"/>
              <a:ea typeface="微软雅黑" panose="020B0503020204020204" pitchFamily="34" charset="-122"/>
            </a:rPr>
            <a:t>智能化楼宇创造了安全、健康、舒适、宜人的办公、生活环境，使得生活和工作（包括公共区域）在其中的人们，无论是心理上还是生理上均感到放松。为此，空调、照明、噪音、绿化、自然光及其他环境条件应达到较佳或最佳状态</a:t>
          </a:r>
          <a:endParaRPr lang="zh-CN" altLang="en-US" sz="1400" b="0" dirty="0">
            <a:latin typeface="微软雅黑" panose="020B0503020204020204" pitchFamily="34" charset="-122"/>
            <a:ea typeface="微软雅黑" panose="020B0503020204020204" pitchFamily="34" charset="-122"/>
          </a:endParaRPr>
        </a:p>
      </dgm:t>
    </dgm:pt>
    <dgm:pt modelId="{8E1EB8CE-AF6E-4251-8B81-89C215669017}" type="parTrans" cxnId="{DE1828A9-0204-46A5-A892-5AB5475DB29C}">
      <dgm:prSet/>
      <dgm:spPr/>
      <dgm:t>
        <a:bodyPr/>
        <a:lstStyle/>
        <a:p>
          <a:endParaRPr lang="zh-CN" altLang="en-US"/>
        </a:p>
      </dgm:t>
    </dgm:pt>
    <dgm:pt modelId="{22C04C04-01E7-4FDB-944D-17113D2AE38C}" type="sibTrans" cxnId="{DE1828A9-0204-46A5-A892-5AB5475DB29C}">
      <dgm:prSet/>
      <dgm:spPr/>
      <dgm:t>
        <a:bodyPr/>
        <a:lstStyle/>
        <a:p>
          <a:endParaRPr lang="zh-CN" altLang="en-US"/>
        </a:p>
      </dgm:t>
    </dgm:pt>
    <dgm:pt modelId="{D5A45603-CFC4-4716-9629-424EC6C7C2DE}">
      <dgm:prSet phldrT="[文本]" custT="1"/>
      <dgm:spPr/>
      <dgm:t>
        <a:bodyPr/>
        <a:lstStyle/>
        <a:p>
          <a:pPr algn="l"/>
          <a:r>
            <a:rPr lang="zh-CN" sz="1400" b="1" dirty="0" smtClean="0">
              <a:latin typeface="微软雅黑" panose="020B0503020204020204" pitchFamily="34" charset="-122"/>
              <a:ea typeface="微软雅黑" panose="020B0503020204020204" pitchFamily="34" charset="-122"/>
            </a:rPr>
            <a:t>高效性：</a:t>
          </a:r>
          <a:r>
            <a:rPr lang="zh-CN" sz="1400" b="0" dirty="0" smtClean="0">
              <a:latin typeface="微软雅黑" panose="020B0503020204020204" pitchFamily="34" charset="-122"/>
              <a:ea typeface="微软雅黑" panose="020B0503020204020204" pitchFamily="34" charset="-122"/>
            </a:rPr>
            <a:t>提高办公、通信、决策方面的工作效率，节省人力、时间、空间、资源、能耗以及建筑物所需设备使用管理的效率。</a:t>
          </a:r>
          <a:endParaRPr lang="zh-CN" altLang="en-US" sz="1400" b="0" dirty="0" smtClean="0">
            <a:latin typeface="微软雅黑" panose="020B0503020204020204" pitchFamily="34" charset="-122"/>
            <a:ea typeface="微软雅黑" panose="020B0503020204020204" pitchFamily="34" charset="-122"/>
          </a:endParaRPr>
        </a:p>
      </dgm:t>
    </dgm:pt>
    <dgm:pt modelId="{4414B95F-002A-4D61-B18A-288B55AB3FCC}" type="parTrans" cxnId="{0824B627-15D1-4FD1-A0FD-C362344C7EF5}">
      <dgm:prSet/>
      <dgm:spPr/>
      <dgm:t>
        <a:bodyPr/>
        <a:lstStyle/>
        <a:p>
          <a:endParaRPr lang="zh-CN" altLang="en-US"/>
        </a:p>
      </dgm:t>
    </dgm:pt>
    <dgm:pt modelId="{15AFFFBB-1584-4849-89DC-CAEBFE60E4B3}" type="sibTrans" cxnId="{0824B627-15D1-4FD1-A0FD-C362344C7EF5}">
      <dgm:prSet/>
      <dgm:spPr/>
      <dgm:t>
        <a:bodyPr/>
        <a:lstStyle/>
        <a:p>
          <a:endParaRPr lang="zh-CN" altLang="en-US"/>
        </a:p>
      </dgm:t>
    </dgm:pt>
    <dgm:pt modelId="{5B6F3062-8439-4388-BC27-F3DA6EB85ABC}">
      <dgm:prSet phldrT="[文本]" custT="1"/>
      <dgm:spPr/>
      <dgm:t>
        <a:bodyPr/>
        <a:lstStyle/>
        <a:p>
          <a:pPr algn="l"/>
          <a:r>
            <a:rPr lang="zh-CN" sz="1400" b="1" dirty="0" smtClean="0">
              <a:latin typeface="微软雅黑" panose="020B0503020204020204" pitchFamily="34" charset="-122"/>
              <a:ea typeface="微软雅黑" panose="020B0503020204020204" pitchFamily="34" charset="-122"/>
            </a:rPr>
            <a:t>可靠性：</a:t>
          </a:r>
          <a:r>
            <a:rPr lang="zh-CN" sz="1400" b="0" dirty="0" smtClean="0">
              <a:latin typeface="微软雅黑" panose="020B0503020204020204" pitchFamily="34" charset="-122"/>
              <a:ea typeface="微软雅黑" panose="020B0503020204020204" pitchFamily="34" charset="-122"/>
            </a:rPr>
            <a:t>选用技术成熟的硬件设备和软件，使得系统运行良好，易于维护，出现故障时能及时修复。</a:t>
          </a:r>
          <a:endParaRPr lang="en-US" altLang="zh-CN" sz="1400" b="0" dirty="0" smtClean="0">
            <a:latin typeface="微软雅黑" panose="020B0503020204020204" pitchFamily="34" charset="-122"/>
            <a:ea typeface="微软雅黑" panose="020B0503020204020204" pitchFamily="34" charset="-122"/>
          </a:endParaRPr>
        </a:p>
      </dgm:t>
    </dgm:pt>
    <dgm:pt modelId="{14437015-E9CE-4205-A271-E85910D75B44}" type="parTrans" cxnId="{B545C5CB-F385-479B-928E-FC354A4F0E0D}">
      <dgm:prSet/>
      <dgm:spPr/>
      <dgm:t>
        <a:bodyPr/>
        <a:lstStyle/>
        <a:p>
          <a:endParaRPr lang="zh-CN" altLang="en-US"/>
        </a:p>
      </dgm:t>
    </dgm:pt>
    <dgm:pt modelId="{050E5762-983B-4AA5-8F73-F741557A67C6}" type="sibTrans" cxnId="{B545C5CB-F385-479B-928E-FC354A4F0E0D}">
      <dgm:prSet/>
      <dgm:spPr/>
      <dgm:t>
        <a:bodyPr/>
        <a:lstStyle/>
        <a:p>
          <a:endParaRPr lang="zh-CN" altLang="en-US"/>
        </a:p>
      </dgm:t>
    </dgm:pt>
    <dgm:pt modelId="{85557600-0C87-482D-82EB-C39AAF2CAFD9}">
      <dgm:prSet phldrT="[文本]" custT="1"/>
      <dgm:spPr/>
      <dgm:t>
        <a:bodyPr/>
        <a:lstStyle/>
        <a:p>
          <a:pPr algn="l"/>
          <a:r>
            <a:rPr lang="zh-CN" sz="1400" b="1" dirty="0" smtClean="0">
              <a:latin typeface="微软雅黑" panose="020B0503020204020204" pitchFamily="34" charset="-122"/>
              <a:ea typeface="微软雅黑" panose="020B0503020204020204" pitchFamily="34" charset="-122"/>
            </a:rPr>
            <a:t>方便性：</a:t>
          </a:r>
          <a:r>
            <a:rPr lang="zh-CN" sz="1400" b="0" dirty="0" smtClean="0">
              <a:latin typeface="微软雅黑" panose="020B0503020204020204" pitchFamily="34" charset="-122"/>
              <a:ea typeface="微软雅黑" panose="020B0503020204020204" pitchFamily="34" charset="-122"/>
            </a:rPr>
            <a:t>除了集中管理、易于维护外，还增加了多项高效的信息增值服务，足不出户，轻松购物。</a:t>
          </a:r>
          <a:endParaRPr lang="en-US" altLang="zh-CN" sz="1400" b="0" dirty="0" smtClean="0">
            <a:latin typeface="微软雅黑" panose="020B0503020204020204" pitchFamily="34" charset="-122"/>
            <a:ea typeface="微软雅黑" panose="020B0503020204020204" pitchFamily="34" charset="-122"/>
          </a:endParaRPr>
        </a:p>
      </dgm:t>
    </dgm:pt>
    <dgm:pt modelId="{40C831DA-D4AB-4075-B09C-35E529264173}" type="parTrans" cxnId="{53468C03-63EB-4F56-8AD6-3F3D2DA07DE1}">
      <dgm:prSet/>
      <dgm:spPr/>
      <dgm:t>
        <a:bodyPr/>
        <a:lstStyle/>
        <a:p>
          <a:endParaRPr lang="zh-CN" altLang="en-US"/>
        </a:p>
      </dgm:t>
    </dgm:pt>
    <dgm:pt modelId="{CC0A8B62-4EF8-4BD5-9657-B82E44DC12A1}" type="sibTrans" cxnId="{53468C03-63EB-4F56-8AD6-3F3D2DA07DE1}">
      <dgm:prSet/>
      <dgm:spPr/>
      <dgm:t>
        <a:bodyPr/>
        <a:lstStyle/>
        <a:p>
          <a:endParaRPr lang="zh-CN" altLang="en-US"/>
        </a:p>
      </dgm:t>
    </dgm:pt>
    <dgm:pt modelId="{1E19AA99-AAA9-47A5-820E-9CF0B6112678}" type="pres">
      <dgm:prSet presAssocID="{0D1FA359-2861-46B7-AE66-B489029B070E}" presName="linearFlow" presStyleCnt="0">
        <dgm:presLayoutVars>
          <dgm:dir/>
          <dgm:resizeHandles val="exact"/>
        </dgm:presLayoutVars>
      </dgm:prSet>
      <dgm:spPr/>
    </dgm:pt>
    <dgm:pt modelId="{FBCAC0B9-233F-4244-8B34-1DAC881EB6B0}" type="pres">
      <dgm:prSet presAssocID="{1A5B322E-C200-4AA2-89A7-497767535D3D}" presName="composite" presStyleCnt="0"/>
      <dgm:spPr/>
    </dgm:pt>
    <dgm:pt modelId="{35F3B35B-F2F4-4CE2-965E-C2E847A70C60}" type="pres">
      <dgm:prSet presAssocID="{1A5B322E-C200-4AA2-89A7-497767535D3D}" presName="imgShp" presStyleLbl="fgImgPlace1" presStyleIdx="0" presStyleCnt="5" custLinFactX="-10437" custLinFactNeighborX="-100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dgm:spPr>
    </dgm:pt>
    <dgm:pt modelId="{F3ACD60B-58EC-4B34-A57E-8EFEEF9743F8}" type="pres">
      <dgm:prSet presAssocID="{1A5B322E-C200-4AA2-89A7-497767535D3D}" presName="txShp" presStyleLbl="node1" presStyleIdx="0" presStyleCnt="5" custScaleX="125027" custScaleY="150968">
        <dgm:presLayoutVars>
          <dgm:bulletEnabled val="1"/>
        </dgm:presLayoutVars>
      </dgm:prSet>
      <dgm:spPr/>
      <dgm:t>
        <a:bodyPr/>
        <a:lstStyle/>
        <a:p>
          <a:endParaRPr lang="zh-CN" altLang="en-US"/>
        </a:p>
      </dgm:t>
    </dgm:pt>
    <dgm:pt modelId="{58B77036-387E-42B2-88C6-6851EC4E8A01}" type="pres">
      <dgm:prSet presAssocID="{0FBDE76E-96D7-4973-8B80-5618923B73AC}" presName="spacing" presStyleCnt="0"/>
      <dgm:spPr/>
    </dgm:pt>
    <dgm:pt modelId="{0DE7AEDD-CE3B-4CCF-8D10-388B44C66E43}" type="pres">
      <dgm:prSet presAssocID="{746FA979-40C3-4923-AF73-96DF305DFBB8}" presName="composite" presStyleCnt="0"/>
      <dgm:spPr/>
    </dgm:pt>
    <dgm:pt modelId="{B835D358-6198-49C9-8FA9-6C2A67820210}" type="pres">
      <dgm:prSet presAssocID="{746FA979-40C3-4923-AF73-96DF305DFBB8}" presName="imgShp" presStyleLbl="fgImgPlace1" presStyleIdx="1" presStyleCnt="5" custLinFactX="-10437" custLinFactNeighborX="-100000"/>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7000" r="-17000"/>
          </a:stretch>
        </a:blipFill>
      </dgm:spPr>
    </dgm:pt>
    <dgm:pt modelId="{98AF8571-D067-42EA-9760-D89F258FF1C5}" type="pres">
      <dgm:prSet presAssocID="{746FA979-40C3-4923-AF73-96DF305DFBB8}" presName="txShp" presStyleLbl="node1" presStyleIdx="1" presStyleCnt="5" custScaleX="125027" custScaleY="137829">
        <dgm:presLayoutVars>
          <dgm:bulletEnabled val="1"/>
        </dgm:presLayoutVars>
      </dgm:prSet>
      <dgm:spPr/>
      <dgm:t>
        <a:bodyPr/>
        <a:lstStyle/>
        <a:p>
          <a:endParaRPr lang="zh-CN" altLang="en-US"/>
        </a:p>
      </dgm:t>
    </dgm:pt>
    <dgm:pt modelId="{27599D13-5702-4399-93E9-107BCE8AFEEC}" type="pres">
      <dgm:prSet presAssocID="{22C04C04-01E7-4FDB-944D-17113D2AE38C}" presName="spacing" presStyleCnt="0"/>
      <dgm:spPr/>
    </dgm:pt>
    <dgm:pt modelId="{3AD082E8-9AF2-4133-ABEA-0213AFF85526}" type="pres">
      <dgm:prSet presAssocID="{D5A45603-CFC4-4716-9629-424EC6C7C2DE}" presName="composite" presStyleCnt="0"/>
      <dgm:spPr/>
    </dgm:pt>
    <dgm:pt modelId="{A2B8B5EA-E050-4550-9005-769ED6E53B87}" type="pres">
      <dgm:prSet presAssocID="{D5A45603-CFC4-4716-9629-424EC6C7C2DE}" presName="imgShp" presStyleLbl="fgImgPlace1" presStyleIdx="2" presStyleCnt="5" custLinFactX="-10437" custLinFactNeighborX="-100000"/>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7000" r="-17000"/>
          </a:stretch>
        </a:blipFill>
      </dgm:spPr>
    </dgm:pt>
    <dgm:pt modelId="{D598F74D-DAB7-47FD-9404-D0A66A350A2F}" type="pres">
      <dgm:prSet presAssocID="{D5A45603-CFC4-4716-9629-424EC6C7C2DE}" presName="txShp" presStyleLbl="node1" presStyleIdx="2" presStyleCnt="5" custScaleX="125027">
        <dgm:presLayoutVars>
          <dgm:bulletEnabled val="1"/>
        </dgm:presLayoutVars>
      </dgm:prSet>
      <dgm:spPr/>
      <dgm:t>
        <a:bodyPr/>
        <a:lstStyle/>
        <a:p>
          <a:endParaRPr lang="zh-CN" altLang="en-US"/>
        </a:p>
      </dgm:t>
    </dgm:pt>
    <dgm:pt modelId="{4F3FC3DB-E00B-41C4-9153-56720B12DC30}" type="pres">
      <dgm:prSet presAssocID="{15AFFFBB-1584-4849-89DC-CAEBFE60E4B3}" presName="spacing" presStyleCnt="0"/>
      <dgm:spPr/>
    </dgm:pt>
    <dgm:pt modelId="{AC966939-0011-4124-8FD5-2915E09B150C}" type="pres">
      <dgm:prSet presAssocID="{5B6F3062-8439-4388-BC27-F3DA6EB85ABC}" presName="composite" presStyleCnt="0"/>
      <dgm:spPr/>
    </dgm:pt>
    <dgm:pt modelId="{37CD1944-1129-4CDB-B4CB-D273115FCB1D}" type="pres">
      <dgm:prSet presAssocID="{5B6F3062-8439-4388-BC27-F3DA6EB85ABC}" presName="imgShp" presStyleLbl="fgImgPlace1" presStyleIdx="3" presStyleCnt="5" custLinFactX="-6201" custLinFactNeighborX="-100000" custLinFactNeighborY="-1613"/>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17000" r="-17000"/>
          </a:stretch>
        </a:blipFill>
      </dgm:spPr>
    </dgm:pt>
    <dgm:pt modelId="{F2AF961A-A317-447E-AD16-804D62AFCF92}" type="pres">
      <dgm:prSet presAssocID="{5B6F3062-8439-4388-BC27-F3DA6EB85ABC}" presName="txShp" presStyleLbl="node1" presStyleIdx="3" presStyleCnt="5" custScaleX="125027">
        <dgm:presLayoutVars>
          <dgm:bulletEnabled val="1"/>
        </dgm:presLayoutVars>
      </dgm:prSet>
      <dgm:spPr/>
      <dgm:t>
        <a:bodyPr/>
        <a:lstStyle/>
        <a:p>
          <a:endParaRPr lang="zh-CN" altLang="en-US"/>
        </a:p>
      </dgm:t>
    </dgm:pt>
    <dgm:pt modelId="{A617D567-A1DC-4797-BAC5-093B563B09E3}" type="pres">
      <dgm:prSet presAssocID="{050E5762-983B-4AA5-8F73-F741557A67C6}" presName="spacing" presStyleCnt="0"/>
      <dgm:spPr/>
    </dgm:pt>
    <dgm:pt modelId="{50A13E06-D7C2-456D-8B40-017B4BB54A9A}" type="pres">
      <dgm:prSet presAssocID="{85557600-0C87-482D-82EB-C39AAF2CAFD9}" presName="composite" presStyleCnt="0"/>
      <dgm:spPr/>
    </dgm:pt>
    <dgm:pt modelId="{1245005B-A57D-4342-9A8A-690CD2CE2AFF}" type="pres">
      <dgm:prSet presAssocID="{85557600-0C87-482D-82EB-C39AAF2CAFD9}" presName="imgShp" presStyleLbl="fgImgPlace1" presStyleIdx="4" presStyleCnt="5" custLinFactX="-6201" custLinFactNeighborX="-100000"/>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17000" r="-17000"/>
          </a:stretch>
        </a:blipFill>
      </dgm:spPr>
    </dgm:pt>
    <dgm:pt modelId="{06131C62-3609-484B-AD3F-8D605A17E99E}" type="pres">
      <dgm:prSet presAssocID="{85557600-0C87-482D-82EB-C39AAF2CAFD9}" presName="txShp" presStyleLbl="node1" presStyleIdx="4" presStyleCnt="5" custScaleX="125027">
        <dgm:presLayoutVars>
          <dgm:bulletEnabled val="1"/>
        </dgm:presLayoutVars>
      </dgm:prSet>
      <dgm:spPr/>
      <dgm:t>
        <a:bodyPr/>
        <a:lstStyle/>
        <a:p>
          <a:endParaRPr lang="zh-CN" altLang="en-US"/>
        </a:p>
      </dgm:t>
    </dgm:pt>
  </dgm:ptLst>
  <dgm:cxnLst>
    <dgm:cxn modelId="{DE1828A9-0204-46A5-A892-5AB5475DB29C}" srcId="{0D1FA359-2861-46B7-AE66-B489029B070E}" destId="{746FA979-40C3-4923-AF73-96DF305DFBB8}" srcOrd="1" destOrd="0" parTransId="{8E1EB8CE-AF6E-4251-8B81-89C215669017}" sibTransId="{22C04C04-01E7-4FDB-944D-17113D2AE38C}"/>
    <dgm:cxn modelId="{5E93BD21-0280-470D-A9D8-FCF662002345}" type="presOf" srcId="{746FA979-40C3-4923-AF73-96DF305DFBB8}" destId="{98AF8571-D067-42EA-9760-D89F258FF1C5}" srcOrd="0" destOrd="0" presId="urn:microsoft.com/office/officeart/2005/8/layout/vList3#2"/>
    <dgm:cxn modelId="{B545C5CB-F385-479B-928E-FC354A4F0E0D}" srcId="{0D1FA359-2861-46B7-AE66-B489029B070E}" destId="{5B6F3062-8439-4388-BC27-F3DA6EB85ABC}" srcOrd="3" destOrd="0" parTransId="{14437015-E9CE-4205-A271-E85910D75B44}" sibTransId="{050E5762-983B-4AA5-8F73-F741557A67C6}"/>
    <dgm:cxn modelId="{0824B627-15D1-4FD1-A0FD-C362344C7EF5}" srcId="{0D1FA359-2861-46B7-AE66-B489029B070E}" destId="{D5A45603-CFC4-4716-9629-424EC6C7C2DE}" srcOrd="2" destOrd="0" parTransId="{4414B95F-002A-4D61-B18A-288B55AB3FCC}" sibTransId="{15AFFFBB-1584-4849-89DC-CAEBFE60E4B3}"/>
    <dgm:cxn modelId="{999B4B26-04C7-4DC5-82F9-04D966005E9F}" type="presOf" srcId="{85557600-0C87-482D-82EB-C39AAF2CAFD9}" destId="{06131C62-3609-484B-AD3F-8D605A17E99E}" srcOrd="0" destOrd="0" presId="urn:microsoft.com/office/officeart/2005/8/layout/vList3#2"/>
    <dgm:cxn modelId="{1CF69925-0EEA-40C0-8EB1-5BC7E15E863F}" type="presOf" srcId="{0D1FA359-2861-46B7-AE66-B489029B070E}" destId="{1E19AA99-AAA9-47A5-820E-9CF0B6112678}" srcOrd="0" destOrd="0" presId="urn:microsoft.com/office/officeart/2005/8/layout/vList3#2"/>
    <dgm:cxn modelId="{53468C03-63EB-4F56-8AD6-3F3D2DA07DE1}" srcId="{0D1FA359-2861-46B7-AE66-B489029B070E}" destId="{85557600-0C87-482D-82EB-C39AAF2CAFD9}" srcOrd="4" destOrd="0" parTransId="{40C831DA-D4AB-4075-B09C-35E529264173}" sibTransId="{CC0A8B62-4EF8-4BD5-9657-B82E44DC12A1}"/>
    <dgm:cxn modelId="{72406A7D-CA64-4444-9A13-2A57325B70B9}" srcId="{0D1FA359-2861-46B7-AE66-B489029B070E}" destId="{1A5B322E-C200-4AA2-89A7-497767535D3D}" srcOrd="0" destOrd="0" parTransId="{1DC8982C-C41E-484C-9DF3-29419358FD1D}" sibTransId="{0FBDE76E-96D7-4973-8B80-5618923B73AC}"/>
    <dgm:cxn modelId="{F1D3399C-FC48-4220-AD9C-963D958E99E6}" type="presOf" srcId="{1A5B322E-C200-4AA2-89A7-497767535D3D}" destId="{F3ACD60B-58EC-4B34-A57E-8EFEEF9743F8}" srcOrd="0" destOrd="0" presId="urn:microsoft.com/office/officeart/2005/8/layout/vList3#2"/>
    <dgm:cxn modelId="{E0E8249B-5D22-4D81-A984-E22E1F39F6A8}" type="presOf" srcId="{D5A45603-CFC4-4716-9629-424EC6C7C2DE}" destId="{D598F74D-DAB7-47FD-9404-D0A66A350A2F}" srcOrd="0" destOrd="0" presId="urn:microsoft.com/office/officeart/2005/8/layout/vList3#2"/>
    <dgm:cxn modelId="{05ADCB5B-3E85-432F-A4E5-9B5412BBF198}" type="presOf" srcId="{5B6F3062-8439-4388-BC27-F3DA6EB85ABC}" destId="{F2AF961A-A317-447E-AD16-804D62AFCF92}" srcOrd="0" destOrd="0" presId="urn:microsoft.com/office/officeart/2005/8/layout/vList3#2"/>
    <dgm:cxn modelId="{C9919F0C-0DE3-48E7-97CF-55AB290B81D7}" type="presParOf" srcId="{1E19AA99-AAA9-47A5-820E-9CF0B6112678}" destId="{FBCAC0B9-233F-4244-8B34-1DAC881EB6B0}" srcOrd="0" destOrd="0" presId="urn:microsoft.com/office/officeart/2005/8/layout/vList3#2"/>
    <dgm:cxn modelId="{E6619165-C78C-4D60-AA7B-01A798FA27D5}" type="presParOf" srcId="{FBCAC0B9-233F-4244-8B34-1DAC881EB6B0}" destId="{35F3B35B-F2F4-4CE2-965E-C2E847A70C60}" srcOrd="0" destOrd="0" presId="urn:microsoft.com/office/officeart/2005/8/layout/vList3#2"/>
    <dgm:cxn modelId="{C9461274-325F-4328-922F-305803BCD1EE}" type="presParOf" srcId="{FBCAC0B9-233F-4244-8B34-1DAC881EB6B0}" destId="{F3ACD60B-58EC-4B34-A57E-8EFEEF9743F8}" srcOrd="1" destOrd="0" presId="urn:microsoft.com/office/officeart/2005/8/layout/vList3#2"/>
    <dgm:cxn modelId="{79733C79-CA30-43F4-BAEC-2ED8C8D50DCE}" type="presParOf" srcId="{1E19AA99-AAA9-47A5-820E-9CF0B6112678}" destId="{58B77036-387E-42B2-88C6-6851EC4E8A01}" srcOrd="1" destOrd="0" presId="urn:microsoft.com/office/officeart/2005/8/layout/vList3#2"/>
    <dgm:cxn modelId="{2501C922-F41D-43A2-ABFB-08ECE032C991}" type="presParOf" srcId="{1E19AA99-AAA9-47A5-820E-9CF0B6112678}" destId="{0DE7AEDD-CE3B-4CCF-8D10-388B44C66E43}" srcOrd="2" destOrd="0" presId="urn:microsoft.com/office/officeart/2005/8/layout/vList3#2"/>
    <dgm:cxn modelId="{EC7E1FE3-89B4-419B-87F9-1FB0D9F47533}" type="presParOf" srcId="{0DE7AEDD-CE3B-4CCF-8D10-388B44C66E43}" destId="{B835D358-6198-49C9-8FA9-6C2A67820210}" srcOrd="0" destOrd="0" presId="urn:microsoft.com/office/officeart/2005/8/layout/vList3#2"/>
    <dgm:cxn modelId="{2BB0F1EB-E421-42CF-9BE9-BA7539FD28B4}" type="presParOf" srcId="{0DE7AEDD-CE3B-4CCF-8D10-388B44C66E43}" destId="{98AF8571-D067-42EA-9760-D89F258FF1C5}" srcOrd="1" destOrd="0" presId="urn:microsoft.com/office/officeart/2005/8/layout/vList3#2"/>
    <dgm:cxn modelId="{DA8F87C4-06E1-440C-A085-3C2773D8DC81}" type="presParOf" srcId="{1E19AA99-AAA9-47A5-820E-9CF0B6112678}" destId="{27599D13-5702-4399-93E9-107BCE8AFEEC}" srcOrd="3" destOrd="0" presId="urn:microsoft.com/office/officeart/2005/8/layout/vList3#2"/>
    <dgm:cxn modelId="{07F3717C-DA80-4308-9718-F5B566F3AF9B}" type="presParOf" srcId="{1E19AA99-AAA9-47A5-820E-9CF0B6112678}" destId="{3AD082E8-9AF2-4133-ABEA-0213AFF85526}" srcOrd="4" destOrd="0" presId="urn:microsoft.com/office/officeart/2005/8/layout/vList3#2"/>
    <dgm:cxn modelId="{49375B6E-99B0-4AD3-B38E-3A6A5E689F3C}" type="presParOf" srcId="{3AD082E8-9AF2-4133-ABEA-0213AFF85526}" destId="{A2B8B5EA-E050-4550-9005-769ED6E53B87}" srcOrd="0" destOrd="0" presId="urn:microsoft.com/office/officeart/2005/8/layout/vList3#2"/>
    <dgm:cxn modelId="{6B76417F-DC75-4219-B941-15D49BEC7C05}" type="presParOf" srcId="{3AD082E8-9AF2-4133-ABEA-0213AFF85526}" destId="{D598F74D-DAB7-47FD-9404-D0A66A350A2F}" srcOrd="1" destOrd="0" presId="urn:microsoft.com/office/officeart/2005/8/layout/vList3#2"/>
    <dgm:cxn modelId="{6135F85E-DD12-49DF-9F69-BC526273B71B}" type="presParOf" srcId="{1E19AA99-AAA9-47A5-820E-9CF0B6112678}" destId="{4F3FC3DB-E00B-41C4-9153-56720B12DC30}" srcOrd="5" destOrd="0" presId="urn:microsoft.com/office/officeart/2005/8/layout/vList3#2"/>
    <dgm:cxn modelId="{32AA23F7-5CAB-4624-BD6E-0E3E8878B58A}" type="presParOf" srcId="{1E19AA99-AAA9-47A5-820E-9CF0B6112678}" destId="{AC966939-0011-4124-8FD5-2915E09B150C}" srcOrd="6" destOrd="0" presId="urn:microsoft.com/office/officeart/2005/8/layout/vList3#2"/>
    <dgm:cxn modelId="{1252F1DD-40AC-49EB-A4DA-5DCEE920E904}" type="presParOf" srcId="{AC966939-0011-4124-8FD5-2915E09B150C}" destId="{37CD1944-1129-4CDB-B4CB-D273115FCB1D}" srcOrd="0" destOrd="0" presId="urn:microsoft.com/office/officeart/2005/8/layout/vList3#2"/>
    <dgm:cxn modelId="{DD5F4833-0642-49D3-97D7-9183405D6F82}" type="presParOf" srcId="{AC966939-0011-4124-8FD5-2915E09B150C}" destId="{F2AF961A-A317-447E-AD16-804D62AFCF92}" srcOrd="1" destOrd="0" presId="urn:microsoft.com/office/officeart/2005/8/layout/vList3#2"/>
    <dgm:cxn modelId="{2C164CCC-2439-443A-A2DF-E2D72BEEBC9E}" type="presParOf" srcId="{1E19AA99-AAA9-47A5-820E-9CF0B6112678}" destId="{A617D567-A1DC-4797-BAC5-093B563B09E3}" srcOrd="7" destOrd="0" presId="urn:microsoft.com/office/officeart/2005/8/layout/vList3#2"/>
    <dgm:cxn modelId="{7165EC44-5B9E-49C1-B38D-03B81EEC69B0}" type="presParOf" srcId="{1E19AA99-AAA9-47A5-820E-9CF0B6112678}" destId="{50A13E06-D7C2-456D-8B40-017B4BB54A9A}" srcOrd="8" destOrd="0" presId="urn:microsoft.com/office/officeart/2005/8/layout/vList3#2"/>
    <dgm:cxn modelId="{0DC5011C-BE81-4767-A04B-739BCB20CF82}" type="presParOf" srcId="{50A13E06-D7C2-456D-8B40-017B4BB54A9A}" destId="{1245005B-A57D-4342-9A8A-690CD2CE2AFF}" srcOrd="0" destOrd="0" presId="urn:microsoft.com/office/officeart/2005/8/layout/vList3#2"/>
    <dgm:cxn modelId="{65A0FB3F-E0CE-4FB6-BAB9-D68E6FC72562}" type="presParOf" srcId="{50A13E06-D7C2-456D-8B40-017B4BB54A9A}" destId="{06131C62-3609-484B-AD3F-8D605A17E99E}" srcOrd="1" destOrd="0" presId="urn:microsoft.com/office/officeart/2005/8/layout/vList3#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ACD60B-58EC-4B34-A57E-8EFEEF9743F8}">
      <dsp:nvSpPr>
        <dsp:cNvPr id="0" name=""/>
        <dsp:cNvSpPr/>
      </dsp:nvSpPr>
      <dsp:spPr>
        <a:xfrm rot="10800000">
          <a:off x="755573" y="1062"/>
          <a:ext cx="7453340" cy="938622"/>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4168" tIns="53340" rIns="99568" bIns="53340" numCol="1" spcCol="1270" anchor="ctr" anchorCtr="0">
          <a:noAutofit/>
        </a:bodyPr>
        <a:lstStyle/>
        <a:p>
          <a:pPr lvl="0" algn="l" defTabSz="622300">
            <a:lnSpc>
              <a:spcPct val="100000"/>
            </a:lnSpc>
            <a:spcBef>
              <a:spcPct val="0"/>
            </a:spcBef>
            <a:spcAft>
              <a:spcPct val="35000"/>
            </a:spcAft>
          </a:pPr>
          <a:r>
            <a:rPr lang="zh-CN" sz="1400" b="1" kern="1200" dirty="0" smtClean="0">
              <a:latin typeface="微软雅黑" panose="020B0503020204020204" pitchFamily="34" charset="-122"/>
              <a:ea typeface="微软雅黑" panose="020B0503020204020204" pitchFamily="34" charset="-122"/>
            </a:rPr>
            <a:t>安全性：</a:t>
          </a:r>
          <a:r>
            <a:rPr lang="zh-CN" sz="1400" kern="1200" dirty="0" smtClean="0">
              <a:latin typeface="微软雅黑" panose="020B0503020204020204" pitchFamily="34" charset="-122"/>
              <a:ea typeface="微软雅黑" panose="020B0503020204020204" pitchFamily="34" charset="-122"/>
            </a:rPr>
            <a:t>智能建筑不仅要保证生命、财产、建筑物的安全，还要考虑信息的安全性，防止信息网中发生信息泄露和被干扰，特别是防止信息数据被破坏、被篡改，防止黑客入侵。</a:t>
          </a:r>
          <a:endParaRPr lang="zh-CN" altLang="en-US" sz="1400" kern="1200" dirty="0">
            <a:latin typeface="微软雅黑" panose="020B0503020204020204" pitchFamily="34" charset="-122"/>
            <a:ea typeface="微软雅黑" panose="020B0503020204020204" pitchFamily="34" charset="-122"/>
          </a:endParaRPr>
        </a:p>
      </dsp:txBody>
      <dsp:txXfrm rot="10800000">
        <a:off x="990228" y="1062"/>
        <a:ext cx="7218685" cy="938622"/>
      </dsp:txXfrm>
    </dsp:sp>
    <dsp:sp modelId="{35F3B35B-F2F4-4CE2-965E-C2E847A70C60}">
      <dsp:nvSpPr>
        <dsp:cNvPr id="0" name=""/>
        <dsp:cNvSpPr/>
      </dsp:nvSpPr>
      <dsp:spPr>
        <a:xfrm>
          <a:off x="504056" y="159506"/>
          <a:ext cx="621736" cy="621736"/>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AF8571-D067-42EA-9760-D89F258FF1C5}">
      <dsp:nvSpPr>
        <dsp:cNvPr id="0" name=""/>
        <dsp:cNvSpPr/>
      </dsp:nvSpPr>
      <dsp:spPr>
        <a:xfrm rot="10800000">
          <a:off x="755573" y="1125278"/>
          <a:ext cx="7453340" cy="856932"/>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4168" tIns="53340" rIns="99568" bIns="53340" numCol="1" spcCol="1270" anchor="ctr" anchorCtr="0">
          <a:noAutofit/>
        </a:bodyPr>
        <a:lstStyle/>
        <a:p>
          <a:pPr lvl="0" algn="l" defTabSz="622300">
            <a:lnSpc>
              <a:spcPct val="100000"/>
            </a:lnSpc>
            <a:spcBef>
              <a:spcPct val="0"/>
            </a:spcBef>
            <a:spcAft>
              <a:spcPct val="35000"/>
            </a:spcAft>
          </a:pPr>
          <a:r>
            <a:rPr lang="zh-CN" sz="1400" b="1" kern="1200" dirty="0" smtClean="0">
              <a:latin typeface="微软雅黑" panose="020B0503020204020204" pitchFamily="34" charset="-122"/>
              <a:ea typeface="微软雅黑" panose="020B0503020204020204" pitchFamily="34" charset="-122"/>
            </a:rPr>
            <a:t>舒适性：</a:t>
          </a:r>
          <a:r>
            <a:rPr lang="zh-CN" sz="1400" b="0" kern="1200" dirty="0" smtClean="0">
              <a:latin typeface="微软雅黑" panose="020B0503020204020204" pitchFamily="34" charset="-122"/>
              <a:ea typeface="微软雅黑" panose="020B0503020204020204" pitchFamily="34" charset="-122"/>
            </a:rPr>
            <a:t>智能化楼宇创造了安全、健康、舒适、宜人的办公、生活环境，使得生活和工作（包括公共区域）在其中的人们，无论是心理上还是生理上均感到放松。为此，空调、照明、噪音、绿化、自然光及其他环境条件应达到较佳或最佳状态</a:t>
          </a:r>
          <a:endParaRPr lang="zh-CN" altLang="en-US" sz="1400" b="0" kern="1200" dirty="0">
            <a:latin typeface="微软雅黑" panose="020B0503020204020204" pitchFamily="34" charset="-122"/>
            <a:ea typeface="微软雅黑" panose="020B0503020204020204" pitchFamily="34" charset="-122"/>
          </a:endParaRPr>
        </a:p>
      </dsp:txBody>
      <dsp:txXfrm rot="10800000">
        <a:off x="969806" y="1125278"/>
        <a:ext cx="7239107" cy="856932"/>
      </dsp:txXfrm>
    </dsp:sp>
    <dsp:sp modelId="{B835D358-6198-49C9-8FA9-6C2A67820210}">
      <dsp:nvSpPr>
        <dsp:cNvPr id="0" name=""/>
        <dsp:cNvSpPr/>
      </dsp:nvSpPr>
      <dsp:spPr>
        <a:xfrm>
          <a:off x="504056" y="1242876"/>
          <a:ext cx="621736" cy="621736"/>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7000" r="-17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98F74D-DAB7-47FD-9404-D0A66A350A2F}">
      <dsp:nvSpPr>
        <dsp:cNvPr id="0" name=""/>
        <dsp:cNvSpPr/>
      </dsp:nvSpPr>
      <dsp:spPr>
        <a:xfrm rot="10800000">
          <a:off x="755573" y="2167804"/>
          <a:ext cx="7453340" cy="621736"/>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4168" tIns="53340" rIns="99568" bIns="53340" numCol="1" spcCol="1270" anchor="ctr" anchorCtr="0">
          <a:noAutofit/>
        </a:bodyPr>
        <a:lstStyle/>
        <a:p>
          <a:pPr lvl="0" algn="l" defTabSz="622300">
            <a:lnSpc>
              <a:spcPct val="90000"/>
            </a:lnSpc>
            <a:spcBef>
              <a:spcPct val="0"/>
            </a:spcBef>
            <a:spcAft>
              <a:spcPct val="35000"/>
            </a:spcAft>
          </a:pPr>
          <a:r>
            <a:rPr lang="zh-CN" sz="1400" b="1" kern="1200" dirty="0" smtClean="0">
              <a:latin typeface="微软雅黑" panose="020B0503020204020204" pitchFamily="34" charset="-122"/>
              <a:ea typeface="微软雅黑" panose="020B0503020204020204" pitchFamily="34" charset="-122"/>
            </a:rPr>
            <a:t>高效性：</a:t>
          </a:r>
          <a:r>
            <a:rPr lang="zh-CN" sz="1400" b="0" kern="1200" dirty="0" smtClean="0">
              <a:latin typeface="微软雅黑" panose="020B0503020204020204" pitchFamily="34" charset="-122"/>
              <a:ea typeface="微软雅黑" panose="020B0503020204020204" pitchFamily="34" charset="-122"/>
            </a:rPr>
            <a:t>提高办公、通信、决策方面的工作效率，节省人力、时间、空间、资源、能耗以及建筑物所需设备使用管理的效率。</a:t>
          </a:r>
          <a:endParaRPr lang="zh-CN" altLang="en-US" sz="1400" b="0" kern="1200" dirty="0" smtClean="0">
            <a:latin typeface="微软雅黑" panose="020B0503020204020204" pitchFamily="34" charset="-122"/>
            <a:ea typeface="微软雅黑" panose="020B0503020204020204" pitchFamily="34" charset="-122"/>
          </a:endParaRPr>
        </a:p>
      </dsp:txBody>
      <dsp:txXfrm rot="10800000">
        <a:off x="911007" y="2167804"/>
        <a:ext cx="7297906" cy="621736"/>
      </dsp:txXfrm>
    </dsp:sp>
    <dsp:sp modelId="{A2B8B5EA-E050-4550-9005-769ED6E53B87}">
      <dsp:nvSpPr>
        <dsp:cNvPr id="0" name=""/>
        <dsp:cNvSpPr/>
      </dsp:nvSpPr>
      <dsp:spPr>
        <a:xfrm>
          <a:off x="504056" y="2167804"/>
          <a:ext cx="621736" cy="621736"/>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7000" r="-17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AF961A-A317-447E-AD16-804D62AFCF92}">
      <dsp:nvSpPr>
        <dsp:cNvPr id="0" name=""/>
        <dsp:cNvSpPr/>
      </dsp:nvSpPr>
      <dsp:spPr>
        <a:xfrm rot="10800000">
          <a:off x="755573" y="2975133"/>
          <a:ext cx="7453340" cy="621736"/>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4168" tIns="53340" rIns="99568" bIns="53340" numCol="1" spcCol="1270" anchor="ctr" anchorCtr="0">
          <a:noAutofit/>
        </a:bodyPr>
        <a:lstStyle/>
        <a:p>
          <a:pPr lvl="0" algn="l" defTabSz="622300">
            <a:lnSpc>
              <a:spcPct val="90000"/>
            </a:lnSpc>
            <a:spcBef>
              <a:spcPct val="0"/>
            </a:spcBef>
            <a:spcAft>
              <a:spcPct val="35000"/>
            </a:spcAft>
          </a:pPr>
          <a:r>
            <a:rPr lang="zh-CN" sz="1400" b="1" kern="1200" dirty="0" smtClean="0">
              <a:latin typeface="微软雅黑" panose="020B0503020204020204" pitchFamily="34" charset="-122"/>
              <a:ea typeface="微软雅黑" panose="020B0503020204020204" pitchFamily="34" charset="-122"/>
            </a:rPr>
            <a:t>可靠性：</a:t>
          </a:r>
          <a:r>
            <a:rPr lang="zh-CN" sz="1400" b="0" kern="1200" dirty="0" smtClean="0">
              <a:latin typeface="微软雅黑" panose="020B0503020204020204" pitchFamily="34" charset="-122"/>
              <a:ea typeface="微软雅黑" panose="020B0503020204020204" pitchFamily="34" charset="-122"/>
            </a:rPr>
            <a:t>选用技术成熟的硬件设备和软件，使得系统运行良好，易于维护，出现故障时能及时修复。</a:t>
          </a:r>
          <a:endParaRPr lang="en-US" altLang="zh-CN" sz="1400" b="0" kern="1200" dirty="0" smtClean="0">
            <a:latin typeface="微软雅黑" panose="020B0503020204020204" pitchFamily="34" charset="-122"/>
            <a:ea typeface="微软雅黑" panose="020B0503020204020204" pitchFamily="34" charset="-122"/>
          </a:endParaRPr>
        </a:p>
      </dsp:txBody>
      <dsp:txXfrm rot="10800000">
        <a:off x="911007" y="2975133"/>
        <a:ext cx="7297906" cy="621736"/>
      </dsp:txXfrm>
    </dsp:sp>
    <dsp:sp modelId="{37CD1944-1129-4CDB-B4CB-D273115FCB1D}">
      <dsp:nvSpPr>
        <dsp:cNvPr id="0" name=""/>
        <dsp:cNvSpPr/>
      </dsp:nvSpPr>
      <dsp:spPr>
        <a:xfrm>
          <a:off x="530393" y="2965105"/>
          <a:ext cx="621736" cy="621736"/>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17000" r="-17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131C62-3609-484B-AD3F-8D605A17E99E}">
      <dsp:nvSpPr>
        <dsp:cNvPr id="0" name=""/>
        <dsp:cNvSpPr/>
      </dsp:nvSpPr>
      <dsp:spPr>
        <a:xfrm rot="10800000">
          <a:off x="755573" y="3782462"/>
          <a:ext cx="7453340" cy="621736"/>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4168" tIns="53340" rIns="99568" bIns="53340" numCol="1" spcCol="1270" anchor="ctr" anchorCtr="0">
          <a:noAutofit/>
        </a:bodyPr>
        <a:lstStyle/>
        <a:p>
          <a:pPr lvl="0" algn="l" defTabSz="622300">
            <a:lnSpc>
              <a:spcPct val="90000"/>
            </a:lnSpc>
            <a:spcBef>
              <a:spcPct val="0"/>
            </a:spcBef>
            <a:spcAft>
              <a:spcPct val="35000"/>
            </a:spcAft>
          </a:pPr>
          <a:r>
            <a:rPr lang="zh-CN" sz="1400" b="1" kern="1200" dirty="0" smtClean="0">
              <a:latin typeface="微软雅黑" panose="020B0503020204020204" pitchFamily="34" charset="-122"/>
              <a:ea typeface="微软雅黑" panose="020B0503020204020204" pitchFamily="34" charset="-122"/>
            </a:rPr>
            <a:t>方便性：</a:t>
          </a:r>
          <a:r>
            <a:rPr lang="zh-CN" sz="1400" b="0" kern="1200" dirty="0" smtClean="0">
              <a:latin typeface="微软雅黑" panose="020B0503020204020204" pitchFamily="34" charset="-122"/>
              <a:ea typeface="微软雅黑" panose="020B0503020204020204" pitchFamily="34" charset="-122"/>
            </a:rPr>
            <a:t>除了集中管理、易于维护外，还增加了多项高效的信息增值服务，足不出户，轻松购物。</a:t>
          </a:r>
          <a:endParaRPr lang="en-US" altLang="zh-CN" sz="1400" b="0" kern="1200" dirty="0" smtClean="0">
            <a:latin typeface="微软雅黑" panose="020B0503020204020204" pitchFamily="34" charset="-122"/>
            <a:ea typeface="微软雅黑" panose="020B0503020204020204" pitchFamily="34" charset="-122"/>
          </a:endParaRPr>
        </a:p>
      </dsp:txBody>
      <dsp:txXfrm rot="10800000">
        <a:off x="911007" y="3782462"/>
        <a:ext cx="7297906" cy="621736"/>
      </dsp:txXfrm>
    </dsp:sp>
    <dsp:sp modelId="{1245005B-A57D-4342-9A8A-690CD2CE2AFF}">
      <dsp:nvSpPr>
        <dsp:cNvPr id="0" name=""/>
        <dsp:cNvSpPr/>
      </dsp:nvSpPr>
      <dsp:spPr>
        <a:xfrm>
          <a:off x="530393" y="3782462"/>
          <a:ext cx="621736" cy="621736"/>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17000" r="-17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61BE89-4F7D-4CFC-B092-24A6B45F0E36}" type="datetimeFigureOut">
              <a:rPr lang="zh-CN" altLang="en-US" smtClean="0"/>
              <a:pPr/>
              <a:t>2016/4/29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C87576-EF30-42D0-93D9-80935F93C96F}" type="slidenum">
              <a:rPr lang="zh-CN" altLang="en-US" smtClean="0"/>
              <a:pPr/>
              <a:t>‹#›</a:t>
            </a:fld>
            <a:endParaRPr lang="zh-CN" altLang="en-US"/>
          </a:p>
        </p:txBody>
      </p:sp>
    </p:spTree>
    <p:extLst>
      <p:ext uri="{BB962C8B-B14F-4D97-AF65-F5344CB8AC3E}">
        <p14:creationId xmlns:p14="http://schemas.microsoft.com/office/powerpoint/2010/main" val="3025508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9C87576-EF30-42D0-93D9-80935F93C96F}" type="slidenum">
              <a:rPr lang="zh-CN" altLang="en-US" smtClean="0"/>
              <a:pPr/>
              <a:t>18</a:t>
            </a:fld>
            <a:endParaRPr lang="zh-CN" altLang="en-US"/>
          </a:p>
        </p:txBody>
      </p:sp>
    </p:spTree>
    <p:extLst>
      <p:ext uri="{BB962C8B-B14F-4D97-AF65-F5344CB8AC3E}">
        <p14:creationId xmlns:p14="http://schemas.microsoft.com/office/powerpoint/2010/main" val="1105826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9206673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1041720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20290454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999976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3497466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8425295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04647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4540201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pic>
        <p:nvPicPr>
          <p:cNvPr id="7" name="Picture 2" descr="http://img2.imgtn.bdimg.com/it/u=1272809859,1184982761&amp;fm=21&amp;gp=0.jpg"/>
          <p:cNvPicPr>
            <a:picLocks noChangeAspect="1" noChangeArrowheads="1"/>
          </p:cNvPicPr>
          <p:nvPr userDrawn="1"/>
        </p:nvPicPr>
        <p:blipFill>
          <a:blip r:embed="rId2"/>
          <a:srcRect/>
          <a:stretch>
            <a:fillRect/>
          </a:stretch>
        </p:blipFill>
        <p:spPr bwMode="auto">
          <a:xfrm>
            <a:off x="6932720" y="5786455"/>
            <a:ext cx="2211280" cy="1071546"/>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197204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0891628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3730" name="Picture 2" descr="http://img2.imgtn.bdimg.com/it/u=1272809859,1184982761&amp;fm=21&amp;gp=0.jpg"/>
          <p:cNvPicPr>
            <a:picLocks noChangeAspect="1" noChangeArrowheads="1"/>
          </p:cNvPicPr>
          <p:nvPr userDrawn="1"/>
        </p:nvPicPr>
        <p:blipFill>
          <a:blip r:embed="rId3"/>
          <a:srcRect/>
          <a:stretch>
            <a:fillRect/>
          </a:stretch>
        </p:blipFill>
        <p:spPr bwMode="auto">
          <a:xfrm>
            <a:off x="7227564" y="5929330"/>
            <a:ext cx="1916436" cy="928670"/>
          </a:xfrm>
          <a:prstGeom prst="rect">
            <a:avLst/>
          </a:prstGeom>
          <a:noFill/>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0004430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endParaRPr>
          </a:p>
        </p:txBody>
      </p:sp>
      <p:pic>
        <p:nvPicPr>
          <p:cNvPr id="1026" name="Picture 2"/>
          <p:cNvPicPr>
            <a:picLocks noChangeAspect="1" noChangeArrowheads="1"/>
          </p:cNvPicPr>
          <p:nvPr userDrawn="1"/>
        </p:nvPicPr>
        <p:blipFill>
          <a:blip r:embed="rId2"/>
          <a:srcRect/>
          <a:stretch>
            <a:fillRect/>
          </a:stretch>
        </p:blipFill>
        <p:spPr bwMode="auto">
          <a:xfrm>
            <a:off x="714348" y="642918"/>
            <a:ext cx="4162425" cy="5610225"/>
          </a:xfrm>
          <a:prstGeom prst="rect">
            <a:avLst/>
          </a:prstGeom>
          <a:noFill/>
          <a:ln w="9525">
            <a:noFill/>
            <a:miter lim="800000"/>
            <a:headEnd/>
            <a:tailEnd/>
          </a:ln>
          <a:effectLst/>
        </p:spPr>
      </p:pic>
    </p:spTree>
    <p:extLst>
      <p:ext uri="{BB962C8B-B14F-4D97-AF65-F5344CB8AC3E}">
        <p14:creationId xmlns:p14="http://schemas.microsoft.com/office/powerpoint/2010/main" val="21321085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2352706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128876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85336521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6723680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1606193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3154171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2960564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688456"/>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6773356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8099770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8772316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8997219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05304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2016/4/29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2.jpe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D1A3D8-303F-405E-AC84-6B6FEB9CB7A2}" type="datetimeFigureOut">
              <a:rPr lang="zh-CN" altLang="en-US" smtClean="0"/>
              <a:pPr/>
              <a:t>2016/4/29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EE830-AAC0-43BD-A8E4-29B9B9A704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Arial" charset="0"/>
              </a:rPr>
              <a:t>单击此处编辑母版标题样式</a:t>
            </a:r>
          </a:p>
        </p:txBody>
      </p:sp>
      <p:sp>
        <p:nvSpPr>
          <p:cNvPr id="4099"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Arial" charset="0"/>
              </a:rPr>
              <a:t>单击此处编辑母版文本样式</a:t>
            </a:r>
          </a:p>
          <a:p>
            <a:pPr lvl="1"/>
            <a:r>
              <a:rPr lang="zh-CN" smtClean="0">
                <a:sym typeface="Arial" charset="0"/>
              </a:rPr>
              <a:t>第二级</a:t>
            </a:r>
          </a:p>
          <a:p>
            <a:pPr lvl="2"/>
            <a:r>
              <a:rPr lang="zh-CN" smtClean="0">
                <a:sym typeface="Arial" charset="0"/>
              </a:rPr>
              <a:t>第三级</a:t>
            </a:r>
          </a:p>
          <a:p>
            <a:pPr lvl="3"/>
            <a:r>
              <a:rPr lang="zh-CN" smtClean="0">
                <a:sym typeface="Arial" charset="0"/>
              </a:rPr>
              <a:t>第四级</a:t>
            </a:r>
          </a:p>
          <a:p>
            <a:pPr lvl="4"/>
            <a:r>
              <a:rPr lang="zh-CN" smtClean="0">
                <a:sym typeface="Arial" charset="0"/>
              </a:rPr>
              <a:t>第五级</a:t>
            </a:r>
          </a:p>
        </p:txBody>
      </p:sp>
    </p:spTree>
    <p:extLst>
      <p:ext uri="{BB962C8B-B14F-4D97-AF65-F5344CB8AC3E}">
        <p14:creationId xmlns:p14="http://schemas.microsoft.com/office/powerpoint/2010/main" val="374738814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fade/>
  </p:transition>
  <p:txStyles>
    <p:titleStyle>
      <a:lvl1pPr algn="l" rtl="0" eaLnBrk="0" fontAlgn="base" hangingPunct="0">
        <a:spcBef>
          <a:spcPct val="0"/>
        </a:spcBef>
        <a:spcAft>
          <a:spcPct val="0"/>
        </a:spcAft>
        <a:defRPr sz="2400">
          <a:solidFill>
            <a:schemeClr val="bg1"/>
          </a:solidFill>
          <a:latin typeface="+mj-lt"/>
          <a:ea typeface="+mj-ea"/>
          <a:cs typeface="+mj-cs"/>
          <a:sym typeface="Arial" charset="0"/>
        </a:defRPr>
      </a:lvl1pPr>
      <a:lvl2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2pPr>
      <a:lvl3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3pPr>
      <a:lvl4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4pPr>
      <a:lvl5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5pPr>
      <a:lvl6pPr marL="4572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6pPr>
      <a:lvl7pPr marL="9144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7pPr>
      <a:lvl8pPr marL="13716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8pPr>
      <a:lvl9pPr marL="18288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sym typeface="Arial" charset="0"/>
        </a:defRPr>
      </a:lvl1pPr>
      <a:lvl2pPr marL="742950" indent="-285750" algn="l" defTabSz="0" rtl="0" eaLnBrk="0" fontAlgn="base" hangingPunct="0">
        <a:spcBef>
          <a:spcPct val="20000"/>
        </a:spcBef>
        <a:spcAft>
          <a:spcPct val="0"/>
        </a:spcAft>
        <a:buClr>
          <a:srgbClr val="FF6600"/>
        </a:buClr>
        <a:buFont typeface="Wingdings" pitchFamily="2" charset="2"/>
        <a:buChar char="–"/>
        <a:defRPr sz="1600">
          <a:solidFill>
            <a:schemeClr val="tx1"/>
          </a:solidFill>
          <a:latin typeface="宋体" pitchFamily="2" charset="-122"/>
          <a:ea typeface="宋体" pitchFamily="2" charset="-122"/>
          <a:sym typeface="Arial" charset="0"/>
        </a:defRPr>
      </a:lvl2pPr>
      <a:lvl3pPr marL="1143000" indent="-228600" algn="l" defTabSz="0" rtl="0" eaLnBrk="0" fontAlgn="base" hangingPunct="0">
        <a:spcBef>
          <a:spcPct val="20000"/>
        </a:spcBef>
        <a:spcAft>
          <a:spcPct val="0"/>
        </a:spcAft>
        <a:buClr>
          <a:srgbClr val="FF6600"/>
        </a:buClr>
        <a:buFont typeface="Wingdings" pitchFamily="2" charset="2"/>
        <a:buChar char="•"/>
        <a:defRPr sz="1400">
          <a:solidFill>
            <a:schemeClr val="tx1"/>
          </a:solidFill>
          <a:latin typeface="宋体" pitchFamily="2" charset="-122"/>
          <a:ea typeface="宋体" pitchFamily="2" charset="-122"/>
          <a:sym typeface="Arial" charset="0"/>
        </a:defRPr>
      </a:lvl3pPr>
      <a:lvl4pPr marL="1600200" indent="-228600" algn="l" defTabSz="0" rtl="0" eaLnBrk="0" fontAlgn="base" hangingPunct="0">
        <a:spcBef>
          <a:spcPct val="20000"/>
        </a:spcBef>
        <a:spcAft>
          <a:spcPct val="0"/>
        </a:spcAft>
        <a:buClr>
          <a:srgbClr val="FF6600"/>
        </a:buClr>
        <a:buFont typeface="Wingdings" pitchFamily="2" charset="2"/>
        <a:buChar char="–"/>
        <a:defRPr sz="1200">
          <a:solidFill>
            <a:schemeClr val="tx1"/>
          </a:solidFill>
          <a:latin typeface="宋体" pitchFamily="2" charset="-122"/>
          <a:ea typeface="宋体" pitchFamily="2" charset="-122"/>
          <a:sym typeface="Arial" charset="0"/>
        </a:defRPr>
      </a:lvl4pPr>
      <a:lvl5pPr marL="20574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charset="0"/>
        </a:defRPr>
      </a:lvl5pPr>
      <a:lvl6pPr marL="25146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6pPr>
      <a:lvl7pPr marL="29718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7pPr>
      <a:lvl8pPr marL="34290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8pPr>
      <a:lvl9pPr marL="38862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101378" name="Picture 2" descr="http://img2.imgtn.bdimg.com/it/u=1272809859,1184982761&amp;fm=21&amp;gp=0.jpg"/>
          <p:cNvPicPr>
            <a:picLocks noChangeAspect="1" noChangeArrowheads="1"/>
          </p:cNvPicPr>
          <p:nvPr userDrawn="1"/>
        </p:nvPicPr>
        <p:blipFill>
          <a:blip r:embed="rId16"/>
          <a:srcRect/>
          <a:stretch>
            <a:fillRect/>
          </a:stretch>
        </p:blipFill>
        <p:spPr bwMode="auto">
          <a:xfrm>
            <a:off x="6932720" y="5786455"/>
            <a:ext cx="2211280" cy="1071546"/>
          </a:xfrm>
          <a:prstGeom prst="rect">
            <a:avLst/>
          </a:prstGeom>
          <a:noFill/>
        </p:spPr>
      </p:pic>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extLst>
      <p:ext uri="{BB962C8B-B14F-4D97-AF65-F5344CB8AC3E}">
        <p14:creationId xmlns:p14="http://schemas.microsoft.com/office/powerpoint/2010/main" val="123601402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emf"/></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0.emf"/></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9.png"/><Relationship Id="rId4" Type="http://schemas.openxmlformats.org/officeDocument/2006/relationships/image" Target="../media/image38.emf"/></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3</a:t>
            </a:r>
            <a:r>
              <a:rPr b="1" dirty="0" smtClean="0">
                <a:solidFill>
                  <a:schemeClr val="tx1"/>
                </a:solidFill>
              </a:rPr>
              <a:t>章 </a:t>
            </a:r>
            <a:r>
              <a:rPr lang="en-US" b="1" dirty="0">
                <a:solidFill>
                  <a:schemeClr val="tx1"/>
                </a:solidFill>
              </a:rPr>
              <a:t/>
            </a:r>
            <a:br>
              <a:rPr lang="en-US" b="1" dirty="0">
                <a:solidFill>
                  <a:schemeClr val="tx1"/>
                </a:solidFill>
              </a:rPr>
            </a:br>
            <a:r>
              <a:rPr lang="zh-CN" altLang="en-US" b="1" dirty="0" smtClean="0">
                <a:solidFill>
                  <a:schemeClr val="tx1"/>
                </a:solidFill>
              </a:rPr>
              <a:t>智能楼宇</a:t>
            </a:r>
            <a:endParaRPr dirty="0" smtClean="0">
              <a:solidFill>
                <a:schemeClr val="tx1"/>
              </a:solidFill>
            </a:endParaRPr>
          </a:p>
        </p:txBody>
      </p:sp>
    </p:spTree>
    <p:extLst>
      <p:ext uri="{BB962C8B-B14F-4D97-AF65-F5344CB8AC3E}">
        <p14:creationId xmlns:p14="http://schemas.microsoft.com/office/powerpoint/2010/main" val="222845698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908" y="142852"/>
            <a:ext cx="5362980" cy="714356"/>
          </a:xfrm>
        </p:spPr>
        <p:txBody>
          <a:bodyPr>
            <a:normAutofit fontScale="90000"/>
          </a:bodyPr>
          <a:lstStyle/>
          <a:p>
            <a:r>
              <a:rPr lang="en-US" altLang="en-US" sz="2800" b="1" dirty="0">
                <a:solidFill>
                  <a:schemeClr val="bg1"/>
                </a:solidFill>
                <a:latin typeface="微软雅黑" pitchFamily="34" charset="-122"/>
                <a:ea typeface="微软雅黑" pitchFamily="34" charset="-122"/>
              </a:rPr>
              <a:t>3.2</a:t>
            </a:r>
            <a:r>
              <a:rPr lang="zh-CN" altLang="en-US" sz="2800" b="1" dirty="0">
                <a:solidFill>
                  <a:schemeClr val="bg1"/>
                </a:solidFill>
                <a:latin typeface="微软雅黑" pitchFamily="34" charset="-122"/>
                <a:ea typeface="微软雅黑" pitchFamily="34" charset="-122"/>
              </a:rPr>
              <a:t>基于物联网智能楼宇的三层架构</a:t>
            </a:r>
            <a:endParaRPr lang="zh-CN" altLang="en-US" sz="2800" b="1" dirty="0" smtClean="0">
              <a:solidFill>
                <a:schemeClr val="bg1"/>
              </a:solidFill>
              <a:latin typeface="微软雅黑" pitchFamily="34" charset="-122"/>
              <a:ea typeface="微软雅黑" pitchFamily="34" charset="-122"/>
            </a:endParaRPr>
          </a:p>
        </p:txBody>
      </p:sp>
      <p:sp>
        <p:nvSpPr>
          <p:cNvPr id="7" name="Rectangle 1"/>
          <p:cNvSpPr>
            <a:spLocks noChangeArrowheads="1"/>
          </p:cNvSpPr>
          <p:nvPr/>
        </p:nvSpPr>
        <p:spPr bwMode="auto">
          <a:xfrm>
            <a:off x="325624" y="1124744"/>
            <a:ext cx="8424936" cy="5099986"/>
          </a:xfrm>
          <a:prstGeom prst="rect">
            <a:avLst/>
          </a:prstGeom>
          <a:noFill/>
          <a:ln w="9525">
            <a:solidFill>
              <a:schemeClr val="bg1">
                <a:lumMod val="65000"/>
              </a:schemeClr>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50000"/>
              </a:lnSpc>
              <a:spcBef>
                <a:spcPct val="0"/>
              </a:spcBef>
              <a:spcAft>
                <a:spcPct val="0"/>
              </a:spcAft>
              <a:buClrTx/>
              <a:buSzTx/>
              <a:buFontTx/>
              <a:buNone/>
              <a:tabLst/>
            </a:pPr>
            <a:endParaRPr lang="en-US" altLang="zh-CN" sz="900" b="1" dirty="0" smtClean="0">
              <a:solidFill>
                <a:srgbClr val="0000FF"/>
              </a:solidFill>
              <a:latin typeface="微软雅黑" panose="020B0503020204020204" pitchFamily="34" charset="-122"/>
              <a:ea typeface="微软雅黑" panose="020B0503020204020204" pitchFamily="34" charset="-122"/>
            </a:endParaRPr>
          </a:p>
          <a:p>
            <a:pPr lvl="0" indent="236538" fontAlgn="base">
              <a:lnSpc>
                <a:spcPct val="150000"/>
              </a:lnSpc>
              <a:spcBef>
                <a:spcPct val="0"/>
              </a:spcBef>
              <a:spcAft>
                <a:spcPct val="0"/>
              </a:spcAft>
            </a:pPr>
            <a:r>
              <a:rPr lang="en-US" altLang="zh-CN" sz="2000" b="1" dirty="0" smtClean="0">
                <a:solidFill>
                  <a:srgbClr val="0000FF"/>
                </a:solidFill>
                <a:latin typeface="微软雅黑" panose="020B0503020204020204" pitchFamily="34" charset="-122"/>
                <a:ea typeface="微软雅黑" panose="020B0503020204020204" pitchFamily="34" charset="-122"/>
              </a:rPr>
              <a:t>2. </a:t>
            </a:r>
            <a:r>
              <a:rPr lang="zh-CN" altLang="en-US" sz="2000" b="1" dirty="0" smtClean="0">
                <a:solidFill>
                  <a:srgbClr val="0000FF"/>
                </a:solidFill>
                <a:latin typeface="微软雅黑" panose="020B0503020204020204" pitchFamily="34" charset="-122"/>
                <a:ea typeface="微软雅黑" panose="020B0503020204020204" pitchFamily="34" charset="-122"/>
              </a:rPr>
              <a:t>完备网络层</a:t>
            </a:r>
            <a:endParaRPr lang="zh-CN" altLang="en-US" sz="900" b="1" dirty="0" smtClean="0">
              <a:solidFill>
                <a:srgbClr val="0000FF"/>
              </a:solidFill>
              <a:latin typeface="微软雅黑" panose="020B0503020204020204" pitchFamily="34" charset="-122"/>
              <a:ea typeface="微软雅黑" panose="020B0503020204020204" pitchFamily="34" charset="-122"/>
            </a:endParaRPr>
          </a:p>
          <a:p>
            <a:pPr lvl="0" indent="236538" eaLnBrk="0" fontAlgn="base" hangingPunct="0">
              <a:lnSpc>
                <a:spcPct val="150000"/>
              </a:lnSpc>
              <a:spcBef>
                <a:spcPct val="0"/>
              </a:spcBef>
              <a:spcAft>
                <a:spcPct val="0"/>
              </a:spcAft>
            </a:pPr>
            <a:r>
              <a:rPr lang="zh-CN" altLang="en-US" sz="1600" dirty="0">
                <a:latin typeface="微软雅黑" panose="020B0503020204020204" pitchFamily="34" charset="-122"/>
                <a:ea typeface="微软雅黑" panose="020B0503020204020204" pitchFamily="34" charset="-122"/>
              </a:rPr>
              <a:t>网络层是感知层与应用层的连接纽带，可实现采集数据的可靠传送和广泛互联。</a:t>
            </a:r>
          </a:p>
          <a:p>
            <a:pPr lvl="0" indent="236538" eaLnBrk="0" fontAlgn="base" hangingPunct="0">
              <a:lnSpc>
                <a:spcPct val="150000"/>
              </a:lnSpc>
              <a:spcBef>
                <a:spcPct val="0"/>
              </a:spcBef>
              <a:spcAft>
                <a:spcPct val="0"/>
              </a:spcAft>
            </a:pPr>
            <a:r>
              <a:rPr lang="zh-CN" altLang="en-US" sz="1600" dirty="0">
                <a:latin typeface="微软雅黑" panose="020B0503020204020204" pitchFamily="34" charset="-122"/>
                <a:ea typeface="微软雅黑" panose="020B0503020204020204" pitchFamily="34" charset="-122"/>
              </a:rPr>
              <a:t>智能建筑内采用有线、无线技术单独组网或统一组网的通信架构，用于承载楼宇自动化、安防、消防、办公自动化、综合布线、公共广播、一卡通等智能化专业子系统。网络层可根据各子系统功能和业务流量需求，通过</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a:t>
            </a:r>
            <a:r>
              <a:rPr lang="en-US" altLang="zh-CN" sz="1600" dirty="0" err="1">
                <a:latin typeface="微软雅黑" panose="020B0503020204020204" pitchFamily="34" charset="-122"/>
                <a:ea typeface="微软雅黑" panose="020B0503020204020204" pitchFamily="34" charset="-122"/>
              </a:rPr>
              <a:t>QoS</a:t>
            </a:r>
            <a:r>
              <a:rPr lang="zh-CN" altLang="en-US" sz="1600" dirty="0">
                <a:latin typeface="微软雅黑" panose="020B0503020204020204" pitchFamily="34" charset="-122"/>
                <a:ea typeface="微软雅黑" panose="020B0503020204020204" pitchFamily="34" charset="-122"/>
              </a:rPr>
              <a:t>等保障策略提供流量级高可靠性、高实时性和高安全性的传输承载</a:t>
            </a:r>
            <a:r>
              <a:rPr lang="zh-CN" altLang="en-US" sz="1600" dirty="0" smtClean="0">
                <a:latin typeface="微软雅黑" panose="020B0503020204020204" pitchFamily="34" charset="-122"/>
                <a:ea typeface="微软雅黑" panose="020B0503020204020204" pitchFamily="34" charset="-122"/>
              </a:rPr>
              <a:t>服务</a:t>
            </a:r>
            <a:r>
              <a:rPr kumimoji="0" lang="zh-CN" altLang="en-US"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rPr>
              <a:t>。</a:t>
            </a:r>
            <a:endParaRPr kumimoji="0" lang="en-US" altLang="zh-CN"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endParaRPr>
          </a:p>
          <a:p>
            <a:pPr lvl="0" indent="236538" eaLnBrk="0" fontAlgn="base" hangingPunct="0">
              <a:lnSpc>
                <a:spcPct val="150000"/>
              </a:lnSpc>
              <a:spcBef>
                <a:spcPct val="0"/>
              </a:spcBef>
              <a:spcAft>
                <a:spcPct val="0"/>
              </a:spcAft>
            </a:pPr>
            <a:endParaRPr kumimoji="0" lang="en-US" altLang="zh-CN"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endParaRPr>
          </a:p>
          <a:p>
            <a:pPr indent="236538" fontAlgn="base">
              <a:lnSpc>
                <a:spcPct val="150000"/>
              </a:lnSpc>
              <a:spcBef>
                <a:spcPct val="0"/>
              </a:spcBef>
              <a:spcAft>
                <a:spcPct val="0"/>
              </a:spcAft>
            </a:pPr>
            <a:r>
              <a:rPr lang="en-US" altLang="zh-CN" sz="2000" b="1" dirty="0" smtClean="0">
                <a:solidFill>
                  <a:srgbClr val="0000FF"/>
                </a:solidFill>
                <a:latin typeface="微软雅黑" panose="020B0503020204020204" pitchFamily="34" charset="-122"/>
                <a:ea typeface="微软雅黑" panose="020B0503020204020204" pitchFamily="34" charset="-122"/>
              </a:rPr>
              <a:t>3. </a:t>
            </a:r>
            <a:r>
              <a:rPr lang="zh-CN" altLang="zh-CN" sz="2000" b="1" dirty="0" smtClean="0">
                <a:solidFill>
                  <a:srgbClr val="0000FF"/>
                </a:solidFill>
                <a:latin typeface="微软雅黑" panose="020B0503020204020204" pitchFamily="34" charset="-122"/>
                <a:ea typeface="微软雅黑" panose="020B0503020204020204" pitchFamily="34" charset="-122"/>
              </a:rPr>
              <a:t>集成应用层</a:t>
            </a:r>
            <a:endParaRPr lang="en-US" altLang="zh-CN" sz="2000" b="1" dirty="0" smtClean="0">
              <a:solidFill>
                <a:srgbClr val="0000FF"/>
              </a:solidFill>
              <a:latin typeface="微软雅黑" panose="020B0503020204020204" pitchFamily="34" charset="-122"/>
              <a:ea typeface="微软雅黑" panose="020B0503020204020204" pitchFamily="34" charset="-122"/>
            </a:endParaRPr>
          </a:p>
          <a:p>
            <a:pPr indent="236538" fontAlgn="base">
              <a:lnSpc>
                <a:spcPct val="150000"/>
              </a:lnSpc>
              <a:spcBef>
                <a:spcPct val="0"/>
              </a:spcBef>
              <a:spcAft>
                <a:spcPct val="0"/>
              </a:spcAft>
            </a:pPr>
            <a:r>
              <a:rPr lang="zh-CN" altLang="zh-CN" sz="1600" dirty="0">
                <a:latin typeface="微软雅黑" panose="020B0503020204020204" pitchFamily="34" charset="-122"/>
                <a:ea typeface="微软雅黑" panose="020B0503020204020204" pitchFamily="34" charset="-122"/>
              </a:rPr>
              <a:t>集成应用层包括应用服务器、数据库服务器、云计算引擎、</a:t>
            </a:r>
            <a:r>
              <a:rPr lang="en-US" altLang="zh-CN" sz="1600" dirty="0">
                <a:latin typeface="微软雅黑" panose="020B0503020204020204" pitchFamily="34" charset="-122"/>
                <a:ea typeface="微软雅黑" panose="020B0503020204020204" pitchFamily="34" charset="-122"/>
              </a:rPr>
              <a:t>web</a:t>
            </a:r>
            <a:r>
              <a:rPr lang="zh-CN" altLang="zh-CN" sz="1600" dirty="0">
                <a:latin typeface="微软雅黑" panose="020B0503020204020204" pitchFamily="34" charset="-122"/>
                <a:ea typeface="微软雅黑" panose="020B0503020204020204" pitchFamily="34" charset="-122"/>
              </a:rPr>
              <a:t>服务器等，对建筑物（群）内的所有采集数据进行分析、处理、交互及存储，并使各种应用跨越子系统局限，实现相互融合，完成设备实时运行监测、指令调用、历史数据查询、系统联动、子系统运维管理及二维</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三维综合展示等，并为用户的具体应用提供有效</a:t>
            </a:r>
            <a:r>
              <a:rPr lang="zh-CN" altLang="zh-CN" sz="1600" dirty="0" smtClean="0">
                <a:latin typeface="微软雅黑" panose="020B0503020204020204" pitchFamily="34" charset="-122"/>
                <a:ea typeface="微软雅黑" panose="020B0503020204020204" pitchFamily="34" charset="-122"/>
              </a:rPr>
              <a:t>支撑</a:t>
            </a:r>
            <a:r>
              <a:rPr lang="zh-CN" altLang="en-US" sz="1600" dirty="0" smtClean="0">
                <a:latin typeface="微软雅黑" panose="020B0503020204020204" pitchFamily="34" charset="-122"/>
                <a:ea typeface="微软雅黑" panose="020B0503020204020204" pitchFamily="34" charset="-122"/>
              </a:rPr>
              <a:t>。</a:t>
            </a:r>
            <a:endParaRPr kumimoji="0" lang="en-US" altLang="zh-CN"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endParaRPr>
          </a:p>
          <a:p>
            <a:pPr marL="0" marR="0" lvl="0" indent="236538" algn="l" defTabSz="914400" rtl="0" eaLnBrk="0" fontAlgn="base" latinLnBrk="0" hangingPunct="0">
              <a:lnSpc>
                <a:spcPct val="150000"/>
              </a:lnSpc>
              <a:spcBef>
                <a:spcPct val="0"/>
              </a:spcBef>
              <a:spcAft>
                <a:spcPct val="0"/>
              </a:spcAft>
              <a:buClrTx/>
              <a:buSzTx/>
              <a:buFontTx/>
              <a:buNone/>
              <a:tabLst/>
            </a:pPr>
            <a:endParaRPr kumimoji="0" lang="zh-CN" altLang="en-US" sz="9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3872271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solidFill>
                <a:srgbClr val="000000"/>
              </a:solidFill>
            </a:endParaRP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solidFill>
                <a:srgbClr val="000000"/>
              </a:solidFill>
            </a:endParaRPr>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3.4</a:t>
            </a:r>
            <a:r>
              <a:rPr lang="zh-CN" altLang="en-US" u="sng" dirty="0">
                <a:solidFill>
                  <a:srgbClr val="000000"/>
                </a:solidFill>
                <a:sym typeface="Arial" pitchFamily="34" charset="0"/>
              </a:rPr>
              <a:t>智能楼宇的发展趋势 </a:t>
            </a:r>
          </a:p>
        </p:txBody>
      </p:sp>
      <p:sp>
        <p:nvSpPr>
          <p:cNvPr id="56" name="AutoShape 50"/>
          <p:cNvSpPr>
            <a:spLocks noChangeArrowheads="1"/>
          </p:cNvSpPr>
          <p:nvPr/>
        </p:nvSpPr>
        <p:spPr bwMode="auto">
          <a:xfrm>
            <a:off x="2355850" y="4073525"/>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3.3</a:t>
            </a:r>
            <a:r>
              <a:rPr lang="zh-CN" altLang="en-US" u="sng" dirty="0">
                <a:solidFill>
                  <a:srgbClr val="000000"/>
                </a:solidFill>
                <a:sym typeface="Arial" pitchFamily="34" charset="0"/>
              </a:rPr>
              <a:t>智能楼宇系统组成、功能和</a:t>
            </a:r>
            <a:r>
              <a:rPr lang="zh-CN" altLang="en-US" u="sng" dirty="0" smtClean="0">
                <a:solidFill>
                  <a:srgbClr val="000000"/>
                </a:solidFill>
                <a:sym typeface="Arial" pitchFamily="34" charset="0"/>
              </a:rPr>
              <a:t>应用</a:t>
            </a:r>
            <a:endParaRPr lang="zh-CN" altLang="en-US" u="sng" dirty="0">
              <a:solidFill>
                <a:srgbClr val="000000"/>
              </a:solidFill>
              <a:sym typeface="Arial" pitchFamily="34" charset="0"/>
            </a:endParaRPr>
          </a:p>
        </p:txBody>
      </p:sp>
      <p:sp>
        <p:nvSpPr>
          <p:cNvPr id="57" name="AutoShape 51"/>
          <p:cNvSpPr>
            <a:spLocks noChangeArrowheads="1"/>
          </p:cNvSpPr>
          <p:nvPr/>
        </p:nvSpPr>
        <p:spPr bwMode="auto">
          <a:xfrm>
            <a:off x="2366963" y="2924175"/>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3.2</a:t>
            </a:r>
            <a:r>
              <a:rPr lang="zh-CN" altLang="en-US" u="sng" dirty="0">
                <a:solidFill>
                  <a:srgbClr val="000000"/>
                </a:solidFill>
                <a:sym typeface="Arial" pitchFamily="34" charset="0"/>
              </a:rPr>
              <a:t>基于物联网智能楼宇的三层架构</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3.1</a:t>
            </a:r>
            <a:r>
              <a:rPr lang="zh-CN" altLang="en-US" u="sng" dirty="0">
                <a:solidFill>
                  <a:srgbClr val="000000"/>
                </a:solidFill>
                <a:sym typeface="Arial" pitchFamily="34" charset="0"/>
              </a:rPr>
              <a:t>智能楼宇概述</a:t>
            </a: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66" name="Group 16"/>
          <p:cNvGrpSpPr>
            <a:grpSpLocks/>
          </p:cNvGrpSpPr>
          <p:nvPr/>
        </p:nvGrpSpPr>
        <p:grpSpPr bwMode="auto">
          <a:xfrm>
            <a:off x="2062163" y="3032125"/>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73" name="Group 23"/>
          <p:cNvGrpSpPr>
            <a:grpSpLocks/>
          </p:cNvGrpSpPr>
          <p:nvPr/>
        </p:nvGrpSpPr>
        <p:grpSpPr bwMode="auto">
          <a:xfrm>
            <a:off x="2051050" y="4149725"/>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80" name="Group 30"/>
          <p:cNvGrpSpPr>
            <a:grpSpLocks/>
          </p:cNvGrpSpPr>
          <p:nvPr/>
        </p:nvGrpSpPr>
        <p:grpSpPr bwMode="auto">
          <a:xfrm>
            <a:off x="1474788" y="5426075"/>
            <a:ext cx="381000" cy="381000"/>
            <a:chOff x="0" y="0"/>
            <a:chExt cx="1615" cy="1615"/>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83" name="Oval 77"/>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84" name="Oval 78"/>
            <p:cNvSpPr>
              <a:spLocks noChangeArrowheads="1"/>
            </p:cNvSpPr>
            <p:nvPr/>
          </p:nvSpPr>
          <p:spPr bwMode="auto">
            <a:xfrm>
              <a:off x="176" y="176"/>
              <a:ext cx="1262" cy="1264"/>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85" name="Oval 79"/>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86" name="Oval 80"/>
            <p:cNvSpPr>
              <a:spLocks noChangeArrowheads="1"/>
            </p:cNvSpPr>
            <p:nvPr/>
          </p:nvSpPr>
          <p:spPr bwMode="auto">
            <a:xfrm>
              <a:off x="259" y="259"/>
              <a:ext cx="1096" cy="1098"/>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spTree>
    <p:extLst>
      <p:ext uri="{BB962C8B-B14F-4D97-AF65-F5344CB8AC3E}">
        <p14:creationId xmlns:p14="http://schemas.microsoft.com/office/powerpoint/2010/main" val="66199790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5762" y="214290"/>
            <a:ext cx="5266358" cy="582594"/>
          </a:xfrm>
        </p:spPr>
        <p:txBody>
          <a:bodyPr>
            <a:normAutofit fontScale="90000"/>
          </a:bodyPr>
          <a:lstStyle/>
          <a:p>
            <a:r>
              <a:rPr lang="en-US" altLang="zh-CN" sz="2800" b="1" dirty="0" smtClean="0">
                <a:solidFill>
                  <a:schemeClr val="bg1"/>
                </a:solidFill>
                <a:latin typeface="微软雅黑" pitchFamily="34" charset="-122"/>
                <a:ea typeface="微软雅黑" pitchFamily="34" charset="-122"/>
              </a:rPr>
              <a:t>3.3</a:t>
            </a:r>
            <a:r>
              <a:rPr lang="zh-CN" altLang="en-US" sz="2800" b="1" dirty="0" smtClean="0">
                <a:solidFill>
                  <a:schemeClr val="bg1"/>
                </a:solidFill>
                <a:latin typeface="微软雅黑" pitchFamily="34" charset="-122"/>
                <a:ea typeface="微软雅黑" pitchFamily="34" charset="-122"/>
              </a:rPr>
              <a:t>智能楼宇系统组成、功能及应用</a:t>
            </a:r>
          </a:p>
        </p:txBody>
      </p:sp>
      <p:sp>
        <p:nvSpPr>
          <p:cNvPr id="3" name="矩形 2"/>
          <p:cNvSpPr/>
          <p:nvPr/>
        </p:nvSpPr>
        <p:spPr>
          <a:xfrm>
            <a:off x="179512" y="980728"/>
            <a:ext cx="8640960" cy="2308324"/>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智能</a:t>
            </a:r>
            <a:r>
              <a:rPr lang="zh-CN" altLang="zh-CN" sz="1600" dirty="0">
                <a:latin typeface="微软雅黑" panose="020B0503020204020204" pitchFamily="34" charset="-122"/>
                <a:ea typeface="微软雅黑" panose="020B0503020204020204" pitchFamily="34" charset="-122"/>
              </a:rPr>
              <a:t>楼宇主要由三部分组成，即：楼宇自动化（</a:t>
            </a:r>
            <a:r>
              <a:rPr lang="en-US" altLang="zh-CN" sz="1600" dirty="0">
                <a:latin typeface="微软雅黑" panose="020B0503020204020204" pitchFamily="34" charset="-122"/>
                <a:ea typeface="微软雅黑" panose="020B0503020204020204" pitchFamily="34" charset="-122"/>
              </a:rPr>
              <a:t>BA</a:t>
            </a:r>
            <a:r>
              <a:rPr lang="zh-CN" altLang="zh-CN" sz="1600" dirty="0">
                <a:latin typeface="微软雅黑" panose="020B0503020204020204" pitchFamily="34" charset="-122"/>
                <a:ea typeface="微软雅黑" panose="020B0503020204020204" pitchFamily="34" charset="-122"/>
              </a:rPr>
              <a:t>）、通信自动化（</a:t>
            </a:r>
            <a:r>
              <a:rPr lang="en-US" altLang="zh-CN" sz="1600" dirty="0">
                <a:latin typeface="微软雅黑" panose="020B0503020204020204" pitchFamily="34" charset="-122"/>
                <a:ea typeface="微软雅黑" panose="020B0503020204020204" pitchFamily="34" charset="-122"/>
              </a:rPr>
              <a:t>CA</a:t>
            </a:r>
            <a:r>
              <a:rPr lang="zh-CN" altLang="zh-CN" sz="1600" dirty="0">
                <a:latin typeface="微软雅黑" panose="020B0503020204020204" pitchFamily="34" charset="-122"/>
                <a:ea typeface="微软雅黑" panose="020B0503020204020204" pitchFamily="34" charset="-122"/>
              </a:rPr>
              <a:t>）、办公自动化（</a:t>
            </a:r>
            <a:r>
              <a:rPr lang="en-US" altLang="zh-CN" sz="1600" dirty="0">
                <a:latin typeface="微软雅黑" panose="020B0503020204020204" pitchFamily="34" charset="-122"/>
                <a:ea typeface="微软雅黑" panose="020B0503020204020204" pitchFamily="34" charset="-122"/>
              </a:rPr>
              <a:t>OA</a:t>
            </a:r>
            <a:r>
              <a:rPr lang="zh-CN" altLang="zh-CN" sz="1600" dirty="0">
                <a:latin typeface="微软雅黑" panose="020B0503020204020204" pitchFamily="34" charset="-122"/>
                <a:ea typeface="微软雅黑" panose="020B0503020204020204" pitchFamily="34" charset="-122"/>
              </a:rPr>
              <a:t>），这三个自动化通常称为“</a:t>
            </a:r>
            <a:r>
              <a:rPr lang="en-US" altLang="zh-CN" sz="1600" dirty="0">
                <a:latin typeface="微软雅黑" panose="020B0503020204020204" pitchFamily="34" charset="-122"/>
                <a:ea typeface="微软雅黑" panose="020B0503020204020204" pitchFamily="34" charset="-122"/>
              </a:rPr>
              <a:t>3A</a:t>
            </a:r>
            <a:r>
              <a:rPr lang="zh-CN" altLang="zh-CN" sz="1600" dirty="0">
                <a:latin typeface="微软雅黑" panose="020B0503020204020204" pitchFamily="34" charset="-122"/>
                <a:ea typeface="微软雅黑" panose="020B0503020204020204" pitchFamily="34" charset="-122"/>
              </a:rPr>
              <a:t>”，它们是智能楼宇必须具备的基本功能。然而，有些房地产开发商为了显示其更高的楼宇智能化程度，把安防自动化（</a:t>
            </a:r>
            <a:r>
              <a:rPr lang="en-US" altLang="zh-CN" sz="1600" dirty="0">
                <a:latin typeface="微软雅黑" panose="020B0503020204020204" pitchFamily="34" charset="-122"/>
                <a:ea typeface="微软雅黑" panose="020B0503020204020204" pitchFamily="34" charset="-122"/>
              </a:rPr>
              <a:t>SA</a:t>
            </a:r>
            <a:r>
              <a:rPr lang="zh-CN" altLang="zh-CN" sz="1600" dirty="0">
                <a:latin typeface="微软雅黑" panose="020B0503020204020204" pitchFamily="34" charset="-122"/>
                <a:ea typeface="微软雅黑" panose="020B0503020204020204" pitchFamily="34" charset="-122"/>
              </a:rPr>
              <a:t>）及消防自动化（</a:t>
            </a:r>
            <a:r>
              <a:rPr lang="en-US" altLang="zh-CN" sz="1600" dirty="0">
                <a:latin typeface="微软雅黑" panose="020B0503020204020204" pitchFamily="34" charset="-122"/>
                <a:ea typeface="微软雅黑" panose="020B0503020204020204" pitchFamily="34" charset="-122"/>
              </a:rPr>
              <a:t>FA</a:t>
            </a:r>
            <a:r>
              <a:rPr lang="zh-CN" altLang="zh-CN" sz="1600" dirty="0">
                <a:latin typeface="微软雅黑" panose="020B0503020204020204" pitchFamily="34" charset="-122"/>
                <a:ea typeface="微软雅黑" panose="020B0503020204020204" pitchFamily="34" charset="-122"/>
              </a:rPr>
              <a:t>）从楼宇自动化</a:t>
            </a:r>
            <a:r>
              <a:rPr lang="en-US" altLang="zh-CN" sz="1600" dirty="0">
                <a:latin typeface="微软雅黑" panose="020B0503020204020204" pitchFamily="34" charset="-122"/>
                <a:ea typeface="微软雅黑" panose="020B0503020204020204" pitchFamily="34" charset="-122"/>
              </a:rPr>
              <a:t>BA</a:t>
            </a:r>
            <a:r>
              <a:rPr lang="zh-CN" altLang="zh-CN" sz="1600" dirty="0">
                <a:latin typeface="微软雅黑" panose="020B0503020204020204" pitchFamily="34" charset="-122"/>
                <a:ea typeface="微软雅黑" panose="020B0503020204020204" pitchFamily="34" charset="-122"/>
              </a:rPr>
              <a:t>中分离出来，提出“</a:t>
            </a:r>
            <a:r>
              <a:rPr lang="en-US" altLang="zh-CN" sz="1600" dirty="0">
                <a:latin typeface="微软雅黑" panose="020B0503020204020204" pitchFamily="34" charset="-122"/>
                <a:ea typeface="微软雅黑" panose="020B0503020204020204" pitchFamily="34" charset="-122"/>
              </a:rPr>
              <a:t>5A</a:t>
            </a:r>
            <a:r>
              <a:rPr lang="zh-CN" altLang="zh-CN" sz="1600" dirty="0">
                <a:latin typeface="微软雅黑" panose="020B0503020204020204" pitchFamily="34" charset="-122"/>
                <a:ea typeface="微软雅黑" panose="020B0503020204020204" pitchFamily="34" charset="-122"/>
              </a:rPr>
              <a:t>”型智能楼宇</a:t>
            </a:r>
            <a:r>
              <a:rPr lang="zh-CN" altLang="zh-CN"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随着</a:t>
            </a:r>
            <a:r>
              <a:rPr lang="zh-CN" altLang="en-US" sz="1600" dirty="0">
                <a:latin typeface="微软雅黑" panose="020B0503020204020204" pitchFamily="34" charset="-122"/>
                <a:ea typeface="微软雅黑" panose="020B0503020204020204" pitchFamily="34" charset="-122"/>
              </a:rPr>
              <a:t>建筑智能化程度的提升</a:t>
            </a:r>
            <a:r>
              <a:rPr lang="zh-CN" altLang="en-US" sz="1600" dirty="0" smtClean="0">
                <a:latin typeface="微软雅黑" panose="020B0503020204020204" pitchFamily="34" charset="-122"/>
                <a:ea typeface="微软雅黑" panose="020B0503020204020204" pitchFamily="34" charset="-122"/>
              </a:rPr>
              <a:t>，智能</a:t>
            </a:r>
            <a:r>
              <a:rPr lang="zh-CN" altLang="en-US" sz="1600" dirty="0">
                <a:latin typeface="微软雅黑" panose="020B0503020204020204" pitchFamily="34" charset="-122"/>
                <a:ea typeface="微软雅黑" panose="020B0503020204020204" pitchFamily="34" charset="-122"/>
              </a:rPr>
              <a:t>楼宇</a:t>
            </a:r>
            <a:r>
              <a:rPr lang="zh-CN" altLang="en-US" sz="1600" dirty="0" smtClean="0">
                <a:latin typeface="微软雅黑" panose="020B0503020204020204" pitchFamily="34" charset="-122"/>
                <a:ea typeface="微软雅黑" panose="020B0503020204020204" pitchFamily="34" charset="-122"/>
              </a:rPr>
              <a:t>系统的划分越来越细致。以下将从</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个系统来详细阐述智能</a:t>
            </a:r>
            <a:r>
              <a:rPr lang="zh-CN" altLang="en-US" sz="1600" dirty="0" smtClean="0">
                <a:latin typeface="微软雅黑" panose="020B0503020204020204" pitchFamily="34" charset="-122"/>
                <a:ea typeface="微软雅黑" panose="020B0503020204020204" pitchFamily="34" charset="-122"/>
              </a:rPr>
              <a:t>楼宇。</a:t>
            </a:r>
            <a:endParaRPr lang="zh-CN" altLang="zh-CN" sz="1600" dirty="0">
              <a:latin typeface="微软雅黑" panose="020B0503020204020204" pitchFamily="34" charset="-122"/>
              <a:ea typeface="微软雅黑" panose="020B0503020204020204" pitchFamily="34" charset="-122"/>
            </a:endParaRPr>
          </a:p>
        </p:txBody>
      </p:sp>
      <p:pic>
        <p:nvPicPr>
          <p:cNvPr id="35" name="图片 34"/>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852936"/>
            <a:ext cx="5719744" cy="400506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3.3.1</a:t>
            </a:r>
            <a:r>
              <a:rPr lang="zh-CN" altLang="en-US" sz="3100" b="1" dirty="0" smtClean="0">
                <a:solidFill>
                  <a:schemeClr val="bg1"/>
                </a:solidFill>
                <a:latin typeface="微软雅黑" pitchFamily="34" charset="-122"/>
                <a:ea typeface="微软雅黑" pitchFamily="34" charset="-122"/>
              </a:rPr>
              <a:t>楼宇自动化系统</a:t>
            </a:r>
            <a:endParaRPr lang="zh-CN" altLang="en-US" sz="3100" dirty="0"/>
          </a:p>
        </p:txBody>
      </p:sp>
      <p:sp>
        <p:nvSpPr>
          <p:cNvPr id="6" name="矩形 5"/>
          <p:cNvSpPr/>
          <p:nvPr/>
        </p:nvSpPr>
        <p:spPr>
          <a:xfrm>
            <a:off x="385313" y="1196752"/>
            <a:ext cx="8352000" cy="2385268"/>
          </a:xfrm>
          <a:prstGeom prst="rect">
            <a:avLst/>
          </a:prstGeom>
        </p:spPr>
        <p:txBody>
          <a:bodyPr wrap="square">
            <a:spAutoFit/>
          </a:bodyPr>
          <a:lstStyle/>
          <a:p>
            <a:pPr indent="457200" algn="just">
              <a:lnSpc>
                <a:spcPct val="150000"/>
              </a:lnSpc>
              <a:spcBef>
                <a:spcPts val="600"/>
              </a:spcBef>
              <a:defRPr/>
            </a:pPr>
            <a:r>
              <a:rPr lang="zh-CN" altLang="en-US" sz="1600" dirty="0">
                <a:latin typeface="微软雅黑" pitchFamily="34" charset="-122"/>
                <a:ea typeface="微软雅黑" pitchFamily="34" charset="-122"/>
              </a:rPr>
              <a:t>楼宇自动化系统是智能楼宇的重要组成部分，该</a:t>
            </a:r>
            <a:r>
              <a:rPr lang="zh-CN" altLang="en-US" sz="1600" dirty="0" smtClean="0">
                <a:latin typeface="微软雅黑" pitchFamily="34" charset="-122"/>
                <a:ea typeface="微软雅黑" pitchFamily="34" charset="-122"/>
              </a:rPr>
              <a:t>系统由</a:t>
            </a:r>
            <a:r>
              <a:rPr lang="zh-CN" altLang="en-US" sz="1600" dirty="0">
                <a:latin typeface="微软雅黑" pitchFamily="34" charset="-122"/>
                <a:ea typeface="微软雅黑" pitchFamily="34" charset="-122"/>
              </a:rPr>
              <a:t>冷热源、暖通空调、送排风、给排水、变配电、电梯等监控系统组成，通过在机电设备附近布设传感器、控制器等感知设备，采集机电设备的各项状态</a:t>
            </a:r>
            <a:r>
              <a:rPr lang="zh-CN" altLang="en-US" sz="1600" dirty="0" smtClean="0">
                <a:latin typeface="微软雅黑" pitchFamily="34" charset="-122"/>
                <a:ea typeface="微软雅黑" pitchFamily="34" charset="-122"/>
              </a:rPr>
              <a:t>信息</a:t>
            </a:r>
            <a:r>
              <a:rPr lang="zh-CN" altLang="en-US" sz="1600" dirty="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并</a:t>
            </a:r>
            <a:r>
              <a:rPr lang="zh-CN" altLang="en-US" sz="1600" dirty="0">
                <a:latin typeface="微软雅黑" pitchFamily="34" charset="-122"/>
                <a:ea typeface="微软雅黑" pitchFamily="34" charset="-122"/>
              </a:rPr>
              <a:t>利用现代计算机技术和网络技术，进行数据处理及联动控制，实现对所有机电设备的集中管理、一体化控制和自动</a:t>
            </a:r>
            <a:r>
              <a:rPr lang="zh-CN" altLang="en-US" sz="1600" dirty="0" smtClean="0">
                <a:latin typeface="微软雅黑" pitchFamily="34" charset="-122"/>
                <a:ea typeface="微软雅黑" pitchFamily="34" charset="-122"/>
              </a:rPr>
              <a:t>监测。</a:t>
            </a:r>
            <a:endParaRPr lang="en-US" altLang="zh-CN" sz="1600" dirty="0" smtClean="0">
              <a:latin typeface="微软雅黑" pitchFamily="34" charset="-122"/>
              <a:ea typeface="微软雅黑" pitchFamily="34" charset="-122"/>
            </a:endParaRPr>
          </a:p>
          <a:p>
            <a:pPr indent="457200" algn="just">
              <a:lnSpc>
                <a:spcPct val="150000"/>
              </a:lnSpc>
              <a:spcBef>
                <a:spcPts val="600"/>
              </a:spcBef>
              <a:defRPr/>
            </a:pPr>
            <a:r>
              <a:rPr lang="zh-CN" altLang="en-US" sz="1600" dirty="0" smtClean="0">
                <a:latin typeface="微软雅黑" pitchFamily="34" charset="-122"/>
                <a:ea typeface="微软雅黑" pitchFamily="34" charset="-122"/>
              </a:rPr>
              <a:t>该系统既</a:t>
            </a:r>
            <a:r>
              <a:rPr lang="zh-CN" altLang="en-US" sz="1600" dirty="0">
                <a:latin typeface="微软雅黑" pitchFamily="34" charset="-122"/>
                <a:ea typeface="微软雅黑" pitchFamily="34" charset="-122"/>
              </a:rPr>
              <a:t>确保建筑</a:t>
            </a:r>
            <a:r>
              <a:rPr lang="zh-CN" altLang="en-US" sz="1600" dirty="0" smtClean="0">
                <a:latin typeface="微软雅黑" pitchFamily="34" charset="-122"/>
                <a:ea typeface="微软雅黑" pitchFamily="34" charset="-122"/>
              </a:rPr>
              <a:t>内设备</a:t>
            </a:r>
            <a:r>
              <a:rPr lang="zh-CN" altLang="en-US" sz="1600" dirty="0">
                <a:latin typeface="微软雅黑" pitchFamily="34" charset="-122"/>
                <a:ea typeface="微软雅黑" pitchFamily="34" charset="-122"/>
              </a:rPr>
              <a:t>的安全可靠</a:t>
            </a:r>
            <a:r>
              <a:rPr lang="zh-CN" altLang="en-US" sz="1600" dirty="0" smtClean="0">
                <a:latin typeface="微软雅黑" pitchFamily="34" charset="-122"/>
                <a:ea typeface="微软雅黑" pitchFamily="34" charset="-122"/>
              </a:rPr>
              <a:t>运行，</a:t>
            </a:r>
            <a:r>
              <a:rPr lang="zh-CN" altLang="en-US" sz="1600" dirty="0">
                <a:latin typeface="微软雅黑" pitchFamily="34" charset="-122"/>
                <a:ea typeface="微软雅黑" pitchFamily="34" charset="-122"/>
              </a:rPr>
              <a:t>又</a:t>
            </a:r>
            <a:r>
              <a:rPr lang="zh-CN" altLang="en-US" sz="1600" dirty="0" smtClean="0">
                <a:latin typeface="微软雅黑" pitchFamily="34" charset="-122"/>
                <a:ea typeface="微软雅黑" pitchFamily="34" charset="-122"/>
              </a:rPr>
              <a:t>可节省</a:t>
            </a:r>
            <a:r>
              <a:rPr lang="zh-CN" altLang="en-US" sz="1600" dirty="0">
                <a:latin typeface="微软雅黑" pitchFamily="34" charset="-122"/>
                <a:ea typeface="微软雅黑" pitchFamily="34" charset="-122"/>
              </a:rPr>
              <a:t>系统的运行能耗，及时发现故障，最大限度的延长设备的使用寿命。同时，还可以提高楼内人员的舒适感和工作效率</a:t>
            </a:r>
            <a:endParaRPr lang="zh-CN" altLang="en-US" sz="1600" dirty="0">
              <a:solidFill>
                <a:schemeClr val="tx1"/>
              </a:solidFill>
              <a:latin typeface="微软雅黑" pitchFamily="34" charset="-122"/>
              <a:ea typeface="微软雅黑" pitchFamily="34" charset="-122"/>
            </a:endParaRPr>
          </a:p>
        </p:txBody>
      </p:sp>
      <p:sp>
        <p:nvSpPr>
          <p:cNvPr id="54" name="圆角矩形 53"/>
          <p:cNvSpPr>
            <a:spLocks noChangeArrowheads="1"/>
          </p:cNvSpPr>
          <p:nvPr/>
        </p:nvSpPr>
        <p:spPr bwMode="auto">
          <a:xfrm>
            <a:off x="224821" y="1196752"/>
            <a:ext cx="8667659" cy="2385269"/>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55" name="Group 6"/>
          <p:cNvGrpSpPr>
            <a:grpSpLocks/>
          </p:cNvGrpSpPr>
          <p:nvPr/>
        </p:nvGrpSpPr>
        <p:grpSpPr bwMode="auto">
          <a:xfrm>
            <a:off x="142875" y="1005442"/>
            <a:ext cx="1404789" cy="355530"/>
            <a:chOff x="816" y="2304"/>
            <a:chExt cx="1440" cy="448"/>
          </a:xfrm>
        </p:grpSpPr>
        <p:sp>
          <p:nvSpPr>
            <p:cNvPr id="5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pic>
        <p:nvPicPr>
          <p:cNvPr id="58" name="图片 57" descr="E:\国电通\论文\书-刘亚坤\第一章 智能楼宇\02配图-楼宇\图片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645024"/>
            <a:ext cx="7704856" cy="319874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3.3.1</a:t>
            </a:r>
            <a:r>
              <a:rPr lang="zh-CN" altLang="en-US" sz="3100" b="1" dirty="0" smtClean="0">
                <a:solidFill>
                  <a:schemeClr val="bg1"/>
                </a:solidFill>
                <a:latin typeface="微软雅黑" pitchFamily="34" charset="-122"/>
                <a:ea typeface="微软雅黑" pitchFamily="34" charset="-122"/>
              </a:rPr>
              <a:t>楼宇自动化系统</a:t>
            </a:r>
            <a:endParaRPr lang="zh-CN" altLang="en-US" sz="3100" dirty="0"/>
          </a:p>
        </p:txBody>
      </p:sp>
      <p:sp>
        <p:nvSpPr>
          <p:cNvPr id="62" name="Rectangle 3"/>
          <p:cNvSpPr>
            <a:spLocks noChangeArrowheads="1"/>
          </p:cNvSpPr>
          <p:nvPr/>
        </p:nvSpPr>
        <p:spPr bwMode="ltGray">
          <a:xfrm>
            <a:off x="636588" y="1397322"/>
            <a:ext cx="3652837" cy="2247702"/>
          </a:xfrm>
          <a:prstGeom prst="rect">
            <a:avLst/>
          </a:prstGeom>
          <a:gradFill rotWithShape="1">
            <a:gsLst>
              <a:gs pos="0">
                <a:srgbClr val="8F038F"/>
              </a:gs>
              <a:gs pos="100000">
                <a:srgbClr val="8F038F">
                  <a:gamma/>
                  <a:shade val="46275"/>
                  <a:invGamma/>
                </a:srgbClr>
              </a:gs>
            </a:gsLst>
            <a:lin ang="5400000" scaled="1"/>
          </a:gradFill>
          <a:ln>
            <a:noFill/>
          </a:ln>
          <a:effectLst/>
          <a:scene3d>
            <a:camera prst="legacyPerspectiveBottomRight"/>
            <a:lightRig rig="legacyFlat3" dir="b"/>
          </a:scene3d>
          <a:sp3d extrusionH="430200" prstMaterial="legacyMatte">
            <a:bevelT w="13500" h="13500" prst="angle"/>
            <a:bevelB w="13500" h="13500" prst="angle"/>
            <a:extrusionClr>
              <a:srgbClr val="8F038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63" name="Rectangle 4"/>
          <p:cNvSpPr>
            <a:spLocks noChangeArrowheads="1"/>
          </p:cNvSpPr>
          <p:nvPr/>
        </p:nvSpPr>
        <p:spPr bwMode="gray">
          <a:xfrm>
            <a:off x="2843808" y="1772816"/>
            <a:ext cx="12207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zh-CN" dirty="0">
                <a:latin typeface="微软雅黑" panose="020B0503020204020204" pitchFamily="34" charset="-122"/>
                <a:ea typeface="微软雅黑" panose="020B0503020204020204" pitchFamily="34" charset="-122"/>
              </a:rPr>
              <a:t>冷源系统</a:t>
            </a:r>
          </a:p>
        </p:txBody>
      </p:sp>
      <p:sp>
        <p:nvSpPr>
          <p:cNvPr id="64" name="Rectangle 5"/>
          <p:cNvSpPr>
            <a:spLocks noChangeArrowheads="1"/>
          </p:cNvSpPr>
          <p:nvPr/>
        </p:nvSpPr>
        <p:spPr bwMode="gray">
          <a:xfrm>
            <a:off x="4672013" y="1392560"/>
            <a:ext cx="3786187" cy="2252464"/>
          </a:xfrm>
          <a:prstGeom prst="rect">
            <a:avLst/>
          </a:prstGeom>
          <a:gradFill rotWithShape="1">
            <a:gsLst>
              <a:gs pos="0">
                <a:srgbClr val="5BBE4E"/>
              </a:gs>
              <a:gs pos="100000">
                <a:srgbClr val="5BBE4E">
                  <a:gamma/>
                  <a:shade val="46275"/>
                  <a:invGamma/>
                </a:srgb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rgbClr val="5BBE4E"/>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65" name="Rectangle 6"/>
          <p:cNvSpPr>
            <a:spLocks noChangeArrowheads="1"/>
          </p:cNvSpPr>
          <p:nvPr/>
        </p:nvSpPr>
        <p:spPr bwMode="gray">
          <a:xfrm>
            <a:off x="4860032" y="1750236"/>
            <a:ext cx="1219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dirty="0">
                <a:latin typeface="微软雅黑" panose="020B0503020204020204" pitchFamily="34" charset="-122"/>
                <a:ea typeface="微软雅黑" panose="020B0503020204020204" pitchFamily="34" charset="-122"/>
              </a:rPr>
              <a:t>热源系统</a:t>
            </a:r>
          </a:p>
        </p:txBody>
      </p:sp>
      <p:sp>
        <p:nvSpPr>
          <p:cNvPr id="66" name="Rectangle 7"/>
          <p:cNvSpPr>
            <a:spLocks noChangeArrowheads="1"/>
          </p:cNvSpPr>
          <p:nvPr/>
        </p:nvSpPr>
        <p:spPr bwMode="gray">
          <a:xfrm>
            <a:off x="635000" y="4121274"/>
            <a:ext cx="3652838" cy="2116038"/>
          </a:xfrm>
          <a:prstGeom prst="rect">
            <a:avLst/>
          </a:prstGeom>
          <a:gradFill rotWithShape="1">
            <a:gsLst>
              <a:gs pos="0">
                <a:srgbClr val="4AB1E4">
                  <a:gamma/>
                  <a:shade val="46275"/>
                  <a:invGamma/>
                </a:srgbClr>
              </a:gs>
              <a:gs pos="100000">
                <a:srgbClr val="4AB1E4"/>
              </a:gs>
            </a:gsLst>
            <a:lin ang="5400000" scaled="1"/>
          </a:gradFill>
          <a:ln>
            <a:noFill/>
          </a:ln>
          <a:effectLst/>
          <a:scene3d>
            <a:camera prst="legacyPerspectiveTopRight"/>
            <a:lightRig rig="legacyFlat3" dir="b"/>
          </a:scene3d>
          <a:sp3d extrusionH="430200" prstMaterial="legacyMatte">
            <a:bevelT w="13500" h="13500" prst="angle"/>
            <a:bevelB w="13500" h="13500" prst="angle"/>
            <a:extrusionClr>
              <a:srgbClr val="4AB1E4"/>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67" name="Rectangle 8"/>
          <p:cNvSpPr>
            <a:spLocks noChangeArrowheads="1"/>
          </p:cNvSpPr>
          <p:nvPr/>
        </p:nvSpPr>
        <p:spPr bwMode="gray">
          <a:xfrm>
            <a:off x="2806064" y="5582567"/>
            <a:ext cx="1219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dirty="0">
                <a:latin typeface="微软雅黑" panose="020B0503020204020204" pitchFamily="34" charset="-122"/>
                <a:ea typeface="微软雅黑" panose="020B0503020204020204" pitchFamily="34" charset="-122"/>
              </a:rPr>
              <a:t>空调</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新风系统</a:t>
            </a:r>
            <a:endParaRPr lang="en-US" altLang="zh-CN" dirty="0">
              <a:latin typeface="微软雅黑" panose="020B0503020204020204" pitchFamily="34" charset="-122"/>
              <a:ea typeface="微软雅黑" panose="020B0503020204020204" pitchFamily="34" charset="-122"/>
            </a:endParaRPr>
          </a:p>
        </p:txBody>
      </p:sp>
      <p:sp>
        <p:nvSpPr>
          <p:cNvPr id="68" name="Rectangle 9"/>
          <p:cNvSpPr>
            <a:spLocks noChangeArrowheads="1"/>
          </p:cNvSpPr>
          <p:nvPr/>
        </p:nvSpPr>
        <p:spPr bwMode="gray">
          <a:xfrm>
            <a:off x="4676775" y="4122862"/>
            <a:ext cx="3790950" cy="2114450"/>
          </a:xfrm>
          <a:prstGeom prst="rect">
            <a:avLst/>
          </a:prstGeom>
          <a:gradFill rotWithShape="1">
            <a:gsLst>
              <a:gs pos="0">
                <a:srgbClr val="F77A1D">
                  <a:gamma/>
                  <a:shade val="46275"/>
                  <a:invGamma/>
                </a:srgbClr>
              </a:gs>
              <a:gs pos="100000">
                <a:srgbClr val="F77A1D"/>
              </a:gs>
            </a:gsLst>
            <a:lin ang="5400000" scaled="1"/>
          </a:gradFill>
          <a:ln>
            <a:noFill/>
          </a:ln>
          <a:effectLst/>
          <a:scene3d>
            <a:camera prst="legacyPerspectiveTopLeft"/>
            <a:lightRig rig="legacyFlat3" dir="b"/>
          </a:scene3d>
          <a:sp3d extrusionH="430200" prstMaterial="legacyMatte">
            <a:bevelT w="13500" h="13500" prst="angle"/>
            <a:bevelB w="13500" h="13500" prst="angle"/>
            <a:extrusionClr>
              <a:srgbClr val="F77A1D"/>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latin typeface="Arial" charset="0"/>
            </a:endParaRPr>
          </a:p>
        </p:txBody>
      </p:sp>
      <p:sp>
        <p:nvSpPr>
          <p:cNvPr id="69" name="Rectangle 10"/>
          <p:cNvSpPr>
            <a:spLocks noChangeArrowheads="1"/>
          </p:cNvSpPr>
          <p:nvPr/>
        </p:nvSpPr>
        <p:spPr bwMode="gray">
          <a:xfrm>
            <a:off x="4935215" y="5582567"/>
            <a:ext cx="12207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dirty="0">
                <a:latin typeface="微软雅黑" panose="020B0503020204020204" pitchFamily="34" charset="-122"/>
                <a:ea typeface="微软雅黑" panose="020B0503020204020204" pitchFamily="34" charset="-122"/>
              </a:rPr>
              <a:t>送</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排风系统</a:t>
            </a:r>
            <a:endParaRPr lang="en-US" altLang="zh-CN" dirty="0">
              <a:latin typeface="微软雅黑" panose="020B0503020204020204" pitchFamily="34" charset="-122"/>
              <a:ea typeface="微软雅黑" panose="020B0503020204020204" pitchFamily="34" charset="-122"/>
            </a:endParaRPr>
          </a:p>
        </p:txBody>
      </p:sp>
      <p:sp>
        <p:nvSpPr>
          <p:cNvPr id="70" name="Text Box 11"/>
          <p:cNvSpPr txBox="1">
            <a:spLocks noChangeArrowheads="1"/>
          </p:cNvSpPr>
          <p:nvPr/>
        </p:nvSpPr>
        <p:spPr bwMode="gray">
          <a:xfrm>
            <a:off x="683568" y="4224453"/>
            <a:ext cx="2095977"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eaLnBrk="0" fontAlgn="base" hangingPunct="0">
              <a:lnSpc>
                <a:spcPct val="130000"/>
              </a:lnSpc>
              <a:spcBef>
                <a:spcPct val="0"/>
              </a:spcBef>
              <a:spcAft>
                <a:spcPct val="0"/>
              </a:spcAft>
              <a:defRPr sz="1200">
                <a:solidFill>
                  <a:srgbClr val="F8F8F8"/>
                </a:solidFill>
                <a:latin typeface="微软雅黑" panose="020B0503020204020204" pitchFamily="34" charset="-122"/>
                <a:ea typeface="微软雅黑" panose="020B0503020204020204" pitchFamily="34" charset="-122"/>
              </a:defRPr>
            </a:lvl1pPr>
          </a:lstStyle>
          <a:p>
            <a:r>
              <a:rPr lang="zh-CN" altLang="zh-CN" dirty="0"/>
              <a:t>监控送、回风机手</a:t>
            </a:r>
            <a:r>
              <a:rPr lang="en-US" altLang="zh-CN" dirty="0"/>
              <a:t>/</a:t>
            </a:r>
            <a:r>
              <a:rPr lang="zh-CN" altLang="zh-CN" dirty="0"/>
              <a:t>自动状态、运行状态和故障状态的监测；</a:t>
            </a:r>
          </a:p>
          <a:p>
            <a:r>
              <a:rPr lang="zh-CN" altLang="zh-CN" dirty="0"/>
              <a:t>监控每台风机的启动和关机均有预先时间程序控制；</a:t>
            </a:r>
          </a:p>
          <a:p>
            <a:r>
              <a:rPr lang="zh-CN" altLang="zh-CN" dirty="0"/>
              <a:t>监控新风门的开度或调节控制；</a:t>
            </a:r>
          </a:p>
          <a:p>
            <a:r>
              <a:rPr lang="en-US" altLang="zh-CN" dirty="0" smtClean="0"/>
              <a:t>……</a:t>
            </a:r>
            <a:endParaRPr lang="zh-CN" altLang="zh-CN" dirty="0"/>
          </a:p>
        </p:txBody>
      </p:sp>
      <p:sp>
        <p:nvSpPr>
          <p:cNvPr id="71" name="Text Box 12"/>
          <p:cNvSpPr txBox="1">
            <a:spLocks noChangeArrowheads="1"/>
          </p:cNvSpPr>
          <p:nvPr/>
        </p:nvSpPr>
        <p:spPr bwMode="gray">
          <a:xfrm>
            <a:off x="698500" y="1516385"/>
            <a:ext cx="2081690"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lnSpc>
                <a:spcPct val="130000"/>
              </a:lnSpc>
              <a:spcBef>
                <a:spcPct val="0"/>
              </a:spcBef>
              <a:spcAft>
                <a:spcPct val="0"/>
              </a:spcAft>
            </a:pPr>
            <a:r>
              <a:rPr lang="zh-CN" altLang="en-US" sz="1200" dirty="0">
                <a:solidFill>
                  <a:srgbClr val="F8F8F8"/>
                </a:solidFill>
                <a:latin typeface="微软雅黑" panose="020B0503020204020204" pitchFamily="34" charset="-122"/>
                <a:ea typeface="微软雅黑" panose="020B0503020204020204" pitchFamily="34" charset="-122"/>
              </a:rPr>
              <a:t>包含的设备由制冷机、冷却水循环泵、冷冻水泵、冷却塔等组成。系统通过智能接口及标准协议与冷冻机组上的控制器直接连接，以获得机组内各种状态及过程参数，从而实现对整个制冷系统的全面监视。</a:t>
            </a:r>
            <a:endParaRPr lang="en-US" altLang="zh-CN" sz="1200" dirty="0" smtClean="0">
              <a:solidFill>
                <a:srgbClr val="F8F8F8"/>
              </a:solidFill>
              <a:latin typeface="微软雅黑" panose="020B0503020204020204" pitchFamily="34" charset="-122"/>
              <a:ea typeface="微软雅黑" panose="020B0503020204020204" pitchFamily="34" charset="-122"/>
            </a:endParaRPr>
          </a:p>
        </p:txBody>
      </p:sp>
      <p:sp>
        <p:nvSpPr>
          <p:cNvPr id="72" name="Text Box 13"/>
          <p:cNvSpPr txBox="1">
            <a:spLocks noChangeArrowheads="1"/>
          </p:cNvSpPr>
          <p:nvPr/>
        </p:nvSpPr>
        <p:spPr bwMode="gray">
          <a:xfrm>
            <a:off x="6079232" y="1559248"/>
            <a:ext cx="2378968"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eaLnBrk="0" fontAlgn="base" hangingPunct="0">
              <a:lnSpc>
                <a:spcPct val="130000"/>
              </a:lnSpc>
              <a:spcBef>
                <a:spcPct val="0"/>
              </a:spcBef>
              <a:spcAft>
                <a:spcPct val="0"/>
              </a:spcAft>
              <a:defRPr sz="1200">
                <a:solidFill>
                  <a:srgbClr val="F8F8F8"/>
                </a:solidFill>
                <a:latin typeface="微软雅黑" panose="020B0503020204020204" pitchFamily="34" charset="-122"/>
                <a:ea typeface="微软雅黑" panose="020B0503020204020204" pitchFamily="34" charset="-122"/>
              </a:defRPr>
            </a:lvl1pPr>
          </a:lstStyle>
          <a:p>
            <a:r>
              <a:rPr lang="zh-CN" altLang="zh-CN" dirty="0"/>
              <a:t>检测换热器供、回水温度；</a:t>
            </a:r>
          </a:p>
          <a:p>
            <a:r>
              <a:rPr lang="zh-CN" altLang="zh-CN" dirty="0"/>
              <a:t>热交换器供水阀门调节；</a:t>
            </a:r>
          </a:p>
          <a:p>
            <a:r>
              <a:rPr lang="zh-CN" altLang="zh-CN" dirty="0"/>
              <a:t>检测热水循环水泵的工作状态、故障报警和手</a:t>
            </a:r>
            <a:r>
              <a:rPr lang="en-US" altLang="zh-CN" dirty="0"/>
              <a:t>/</a:t>
            </a:r>
            <a:r>
              <a:rPr lang="zh-CN" altLang="zh-CN" dirty="0"/>
              <a:t>自动运行状态；</a:t>
            </a:r>
          </a:p>
          <a:p>
            <a:r>
              <a:rPr lang="zh-CN" altLang="zh-CN" dirty="0"/>
              <a:t>控制热水循环水泵启停；</a:t>
            </a:r>
          </a:p>
          <a:p>
            <a:r>
              <a:rPr lang="zh-CN" altLang="zh-CN" dirty="0"/>
              <a:t>水管压力检测，调节热水循环水泵频率；</a:t>
            </a:r>
          </a:p>
          <a:p>
            <a:r>
              <a:rPr lang="en-US" altLang="zh-CN" dirty="0" smtClean="0"/>
              <a:t>……</a:t>
            </a:r>
            <a:endParaRPr lang="zh-CN" altLang="zh-CN" dirty="0"/>
          </a:p>
        </p:txBody>
      </p:sp>
      <p:sp>
        <p:nvSpPr>
          <p:cNvPr id="73" name="Text Box 14"/>
          <p:cNvSpPr txBox="1">
            <a:spLocks noChangeArrowheads="1"/>
          </p:cNvSpPr>
          <p:nvPr/>
        </p:nvSpPr>
        <p:spPr bwMode="gray">
          <a:xfrm>
            <a:off x="6156002" y="4221088"/>
            <a:ext cx="2214886" cy="201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eaLnBrk="0" fontAlgn="base" hangingPunct="0">
              <a:lnSpc>
                <a:spcPct val="130000"/>
              </a:lnSpc>
              <a:spcBef>
                <a:spcPct val="0"/>
              </a:spcBef>
              <a:spcAft>
                <a:spcPct val="0"/>
              </a:spcAft>
              <a:defRPr sz="1200">
                <a:solidFill>
                  <a:srgbClr val="F8F8F8"/>
                </a:solidFill>
                <a:latin typeface="微软雅黑" panose="020B0503020204020204" pitchFamily="34" charset="-122"/>
                <a:ea typeface="微软雅黑" panose="020B0503020204020204" pitchFamily="34" charset="-122"/>
              </a:defRPr>
            </a:lvl1pPr>
          </a:lstStyle>
          <a:p>
            <a:r>
              <a:rPr lang="zh-CN" altLang="zh-CN" dirty="0"/>
              <a:t>风机手</a:t>
            </a:r>
            <a:r>
              <a:rPr lang="en-US" altLang="zh-CN" dirty="0"/>
              <a:t>/</a:t>
            </a:r>
            <a:r>
              <a:rPr lang="zh-CN" altLang="zh-CN" dirty="0"/>
              <a:t>自动状态、运行状态和故障状态的监测；</a:t>
            </a:r>
          </a:p>
          <a:p>
            <a:r>
              <a:rPr lang="zh-CN" altLang="zh-CN" dirty="0"/>
              <a:t>每台风机的启动和关机均有预先时间程序控制；</a:t>
            </a:r>
          </a:p>
          <a:p>
            <a:r>
              <a:rPr lang="zh-CN" altLang="zh-CN" dirty="0"/>
              <a:t>中央站彩色图形显示，记录各种参数、状态、报警，记录启停时间、累计运行时间及其历史数据</a:t>
            </a:r>
            <a:r>
              <a:rPr lang="zh-CN" altLang="zh-CN" dirty="0" smtClean="0"/>
              <a:t>等</a:t>
            </a:r>
            <a:r>
              <a:rPr lang="zh-CN" altLang="en-US" dirty="0" smtClean="0"/>
              <a:t>。</a:t>
            </a:r>
            <a:endParaRPr lang="en-US" altLang="zh-CN" dirty="0"/>
          </a:p>
        </p:txBody>
      </p:sp>
      <p:grpSp>
        <p:nvGrpSpPr>
          <p:cNvPr id="92" name="Group 33"/>
          <p:cNvGrpSpPr>
            <a:grpSpLocks/>
          </p:cNvGrpSpPr>
          <p:nvPr/>
        </p:nvGrpSpPr>
        <p:grpSpPr bwMode="auto">
          <a:xfrm>
            <a:off x="3608388" y="3184252"/>
            <a:ext cx="1660525" cy="1612900"/>
            <a:chOff x="2457" y="2000"/>
            <a:chExt cx="901" cy="888"/>
          </a:xfrm>
        </p:grpSpPr>
        <p:pic>
          <p:nvPicPr>
            <p:cNvPr id="93" name="Picture 34"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2457" y="2000"/>
              <a:ext cx="901" cy="886"/>
            </a:xfrm>
            <a:prstGeom prst="rect">
              <a:avLst/>
            </a:prstGeom>
            <a:noFill/>
            <a:extLst>
              <a:ext uri="{909E8E84-426E-40DD-AFC4-6F175D3DCCD1}">
                <a14:hiddenFill xmlns:a14="http://schemas.microsoft.com/office/drawing/2010/main">
                  <a:solidFill>
                    <a:srgbClr val="FFFFFF"/>
                  </a:solidFill>
                </a14:hiddenFill>
              </a:ext>
            </a:extLst>
          </p:spPr>
        </p:pic>
        <p:sp>
          <p:nvSpPr>
            <p:cNvPr id="94" name="Oval 35"/>
            <p:cNvSpPr>
              <a:spLocks noChangeArrowheads="1"/>
            </p:cNvSpPr>
            <p:nvPr/>
          </p:nvSpPr>
          <p:spPr bwMode="gray">
            <a:xfrm>
              <a:off x="2457" y="2000"/>
              <a:ext cx="895" cy="888"/>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57150" algn="ctr">
              <a:solidFill>
                <a:srgbClr val="F8F8F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95" name="Freeform 36"/>
            <p:cNvSpPr>
              <a:spLocks/>
            </p:cNvSpPr>
            <p:nvPr/>
          </p:nvSpPr>
          <p:spPr bwMode="gray">
            <a:xfrm>
              <a:off x="2550" y="2018"/>
              <a:ext cx="703" cy="30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E2E1B7"/>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pPr fontAlgn="base">
                <a:spcBef>
                  <a:spcPct val="0"/>
                </a:spcBef>
                <a:spcAft>
                  <a:spcPct val="0"/>
                </a:spcAft>
              </a:pPr>
              <a:endParaRPr lang="zh-CN" altLang="en-US" smtClean="0">
                <a:solidFill>
                  <a:srgbClr val="080808"/>
                </a:solidFill>
                <a:latin typeface="Arial" charset="0"/>
              </a:endParaRPr>
            </a:p>
          </p:txBody>
        </p:sp>
        <p:grpSp>
          <p:nvGrpSpPr>
            <p:cNvPr id="96" name="Group 37"/>
            <p:cNvGrpSpPr>
              <a:grpSpLocks/>
            </p:cNvGrpSpPr>
            <p:nvPr/>
          </p:nvGrpSpPr>
          <p:grpSpPr bwMode="auto">
            <a:xfrm rot="-1297425" flipH="1" flipV="1">
              <a:off x="2525" y="2693"/>
              <a:ext cx="781" cy="188"/>
              <a:chOff x="2532" y="1051"/>
              <a:chExt cx="893" cy="246"/>
            </a:xfrm>
          </p:grpSpPr>
          <p:grpSp>
            <p:nvGrpSpPr>
              <p:cNvPr id="97" name="Group 38"/>
              <p:cNvGrpSpPr>
                <a:grpSpLocks/>
              </p:cNvGrpSpPr>
              <p:nvPr/>
            </p:nvGrpSpPr>
            <p:grpSpPr bwMode="auto">
              <a:xfrm>
                <a:off x="2532" y="1051"/>
                <a:ext cx="743" cy="185"/>
                <a:chOff x="1565" y="2568"/>
                <a:chExt cx="1118" cy="279"/>
              </a:xfrm>
            </p:grpSpPr>
            <p:sp>
              <p:nvSpPr>
                <p:cNvPr id="103" name="AutoShape 39"/>
                <p:cNvSpPr>
                  <a:spLocks noChangeArrowheads="1"/>
                </p:cNvSpPr>
                <p:nvPr/>
              </p:nvSpPr>
              <p:spPr bwMode="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104" name="AutoShape 40"/>
                <p:cNvSpPr>
                  <a:spLocks noChangeArrowheads="1"/>
                </p:cNvSpPr>
                <p:nvPr/>
              </p:nvSpPr>
              <p:spPr bwMode="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105" name="AutoShape 41"/>
                <p:cNvSpPr>
                  <a:spLocks noChangeArrowheads="1"/>
                </p:cNvSpPr>
                <p:nvPr/>
              </p:nvSpPr>
              <p:spPr bwMode="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106" name="AutoShape 42"/>
                <p:cNvSpPr>
                  <a:spLocks noChangeArrowheads="1"/>
                </p:cNvSpPr>
                <p:nvPr/>
              </p:nvSpPr>
              <p:spPr bwMode="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grpSp>
          <p:grpSp>
            <p:nvGrpSpPr>
              <p:cNvPr id="98" name="Group 43"/>
              <p:cNvGrpSpPr>
                <a:grpSpLocks/>
              </p:cNvGrpSpPr>
              <p:nvPr/>
            </p:nvGrpSpPr>
            <p:grpSpPr bwMode="auto">
              <a:xfrm rot="1353540">
                <a:off x="2682" y="1111"/>
                <a:ext cx="743" cy="186"/>
                <a:chOff x="1565" y="2568"/>
                <a:chExt cx="1118" cy="279"/>
              </a:xfrm>
            </p:grpSpPr>
            <p:sp>
              <p:nvSpPr>
                <p:cNvPr id="99" name="AutoShape 44"/>
                <p:cNvSpPr>
                  <a:spLocks noChangeArrowheads="1"/>
                </p:cNvSpPr>
                <p:nvPr/>
              </p:nvSpPr>
              <p:spPr bwMode="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100" name="AutoShape 45"/>
                <p:cNvSpPr>
                  <a:spLocks noChangeArrowheads="1"/>
                </p:cNvSpPr>
                <p:nvPr/>
              </p:nvSpPr>
              <p:spPr bwMode="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101" name="AutoShape 46"/>
                <p:cNvSpPr>
                  <a:spLocks noChangeArrowheads="1"/>
                </p:cNvSpPr>
                <p:nvPr/>
              </p:nvSpPr>
              <p:spPr bwMode="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sp>
              <p:nvSpPr>
                <p:cNvPr id="102" name="AutoShape 47"/>
                <p:cNvSpPr>
                  <a:spLocks noChangeArrowheads="1"/>
                </p:cNvSpPr>
                <p:nvPr/>
              </p:nvSpPr>
              <p:spPr bwMode="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80808"/>
                    </a:solidFill>
                    <a:latin typeface="Arial" charset="0"/>
                  </a:endParaRPr>
                </a:p>
              </p:txBody>
            </p:sp>
          </p:grpSp>
        </p:grpSp>
      </p:grpSp>
      <p:sp>
        <p:nvSpPr>
          <p:cNvPr id="107" name="Text Box 48"/>
          <p:cNvSpPr txBox="1">
            <a:spLocks noChangeArrowheads="1"/>
          </p:cNvSpPr>
          <p:nvPr/>
        </p:nvSpPr>
        <p:spPr bwMode="gray">
          <a:xfrm>
            <a:off x="3787775" y="3789040"/>
            <a:ext cx="12890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pPr>
            <a:r>
              <a:rPr lang="zh-CN" altLang="en-US" sz="2000" b="1" dirty="0" smtClean="0">
                <a:solidFill>
                  <a:srgbClr val="FF0000"/>
                </a:solidFill>
                <a:latin typeface="微软雅黑" panose="020B0503020204020204" pitchFamily="34" charset="-122"/>
                <a:ea typeface="微软雅黑" panose="020B0503020204020204" pitchFamily="34" charset="-122"/>
              </a:rPr>
              <a:t>功能应用</a:t>
            </a:r>
            <a:endParaRPr lang="en-US" altLang="zh-CN" sz="2000" b="1" dirty="0" smtClean="0">
              <a:solidFill>
                <a:srgbClr val="FF0000"/>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019" y="2432767"/>
            <a:ext cx="92392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0761" y="2317601"/>
            <a:ext cx="9239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7841" y="4535939"/>
            <a:ext cx="9144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5400" y="4592388"/>
            <a:ext cx="1027952"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8218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3.3.2</a:t>
            </a:r>
            <a:r>
              <a:rPr lang="zh-CN" altLang="en-US" sz="3100" b="1" dirty="0" smtClean="0">
                <a:solidFill>
                  <a:schemeClr val="bg1"/>
                </a:solidFill>
                <a:latin typeface="微软雅黑" pitchFamily="34" charset="-122"/>
                <a:ea typeface="微软雅黑" pitchFamily="34" charset="-122"/>
              </a:rPr>
              <a:t>安全防范系统</a:t>
            </a:r>
            <a:endParaRPr lang="zh-CN" altLang="en-US" dirty="0"/>
          </a:p>
        </p:txBody>
      </p:sp>
      <p:sp>
        <p:nvSpPr>
          <p:cNvPr id="8" name="矩形 7"/>
          <p:cNvSpPr/>
          <p:nvPr/>
        </p:nvSpPr>
        <p:spPr>
          <a:xfrm>
            <a:off x="467544" y="1916832"/>
            <a:ext cx="8064896" cy="1200329"/>
          </a:xfrm>
          <a:prstGeom prst="rect">
            <a:avLst/>
          </a:prstGeom>
        </p:spPr>
        <p:txBody>
          <a:bodyPr wrap="square">
            <a:spAutoFit/>
          </a:bodyPr>
          <a:lstStyle/>
          <a:p>
            <a:pPr algn="just">
              <a:lnSpc>
                <a:spcPct val="150000"/>
              </a:lnSpc>
              <a:spcBef>
                <a:spcPts val="600"/>
              </a:spcBef>
              <a:spcAft>
                <a:spcPts val="600"/>
              </a:spcAft>
              <a:defRPr/>
            </a:pPr>
            <a:r>
              <a:rPr lang="en-US" altLang="zh-CN" sz="1600" dirty="0" smtClean="0">
                <a:latin typeface="微软雅黑" pitchFamily="34" charset="-122"/>
                <a:ea typeface="微软雅黑" pitchFamily="34" charset="-122"/>
              </a:rPr>
              <a:t>       </a:t>
            </a:r>
            <a:r>
              <a:rPr lang="zh-CN" altLang="zh-CN" sz="1600" dirty="0" smtClean="0">
                <a:latin typeface="微软雅黑" pitchFamily="34" charset="-122"/>
                <a:ea typeface="微软雅黑" pitchFamily="34" charset="-122"/>
              </a:rPr>
              <a:t>视频</a:t>
            </a:r>
            <a:r>
              <a:rPr lang="zh-CN" altLang="zh-CN" sz="1600" dirty="0">
                <a:latin typeface="微软雅黑" pitchFamily="34" charset="-122"/>
                <a:ea typeface="微软雅黑" pitchFamily="34" charset="-122"/>
              </a:rPr>
              <a:t>监控系统采用全数字化视频网络传输、存储与控制</a:t>
            </a:r>
            <a:r>
              <a:rPr lang="zh-CN" altLang="en-US" sz="1600" dirty="0">
                <a:latin typeface="微软雅黑" pitchFamily="34" charset="-122"/>
                <a:ea typeface="微软雅黑" pitchFamily="34" charset="-122"/>
              </a:rPr>
              <a:t>，</a:t>
            </a:r>
            <a:r>
              <a:rPr lang="zh-CN" altLang="zh-CN" sz="1600" dirty="0">
                <a:latin typeface="微软雅黑" pitchFamily="34" charset="-122"/>
                <a:ea typeface="微软雅黑" pitchFamily="34" charset="-122"/>
              </a:rPr>
              <a:t>由前端</a:t>
            </a:r>
            <a:r>
              <a:rPr lang="zh-CN" altLang="en-US" sz="1600" dirty="0">
                <a:latin typeface="微软雅黑" pitchFamily="34" charset="-122"/>
                <a:ea typeface="微软雅黑" pitchFamily="34" charset="-122"/>
              </a:rPr>
              <a:t>网络</a:t>
            </a:r>
            <a:r>
              <a:rPr lang="zh-CN" altLang="zh-CN" sz="1600" dirty="0">
                <a:latin typeface="微软雅黑" pitchFamily="34" charset="-122"/>
                <a:ea typeface="微软雅黑" pitchFamily="34" charset="-122"/>
              </a:rPr>
              <a:t>摄像机设备、数字化视频编解码器、系统管理服务器、多媒体工作站</a:t>
            </a:r>
            <a:r>
              <a:rPr lang="zh-CN" altLang="en-US" sz="1600" dirty="0">
                <a:latin typeface="微软雅黑" pitchFamily="34" charset="-122"/>
                <a:ea typeface="微软雅黑" pitchFamily="34" charset="-122"/>
              </a:rPr>
              <a:t>及</a:t>
            </a:r>
            <a:r>
              <a:rPr lang="zh-CN" altLang="zh-CN" sz="1600" dirty="0">
                <a:latin typeface="微软雅黑" pitchFamily="34" charset="-122"/>
                <a:ea typeface="微软雅黑" pitchFamily="34" charset="-122"/>
              </a:rPr>
              <a:t>相关应用软件组成。</a:t>
            </a:r>
            <a:r>
              <a:rPr lang="zh-CN" altLang="en-US" sz="1600" dirty="0">
                <a:latin typeface="微软雅黑" pitchFamily="34" charset="-122"/>
                <a:ea typeface="微软雅黑" pitchFamily="34" charset="-122"/>
              </a:rPr>
              <a:t>主要实现园区内的安防监控、历史追溯等功能。</a:t>
            </a:r>
          </a:p>
        </p:txBody>
      </p:sp>
      <p:sp>
        <p:nvSpPr>
          <p:cNvPr id="9" name="TextBox 8"/>
          <p:cNvSpPr txBox="1"/>
          <p:nvPr/>
        </p:nvSpPr>
        <p:spPr>
          <a:xfrm>
            <a:off x="1494287"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周界防范</a:t>
            </a:r>
            <a:endParaRPr lang="zh-CN" altLang="en-US" sz="1600" dirty="0"/>
          </a:p>
        </p:txBody>
      </p:sp>
      <p:sp>
        <p:nvSpPr>
          <p:cNvPr id="10" name="TextBox 9"/>
          <p:cNvSpPr txBox="1"/>
          <p:nvPr/>
        </p:nvSpPr>
        <p:spPr>
          <a:xfrm>
            <a:off x="0" y="1125151"/>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视频监控</a:t>
            </a:r>
            <a:endParaRPr lang="zh-CN" altLang="en-US" sz="1600" dirty="0"/>
          </a:p>
        </p:txBody>
      </p:sp>
      <p:sp>
        <p:nvSpPr>
          <p:cNvPr id="11" name="圆角矩形 10"/>
          <p:cNvSpPr>
            <a:spLocks noChangeArrowheads="1"/>
          </p:cNvSpPr>
          <p:nvPr/>
        </p:nvSpPr>
        <p:spPr bwMode="auto">
          <a:xfrm>
            <a:off x="142875" y="1850047"/>
            <a:ext cx="8389565" cy="1332223"/>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2" name="Group 6"/>
          <p:cNvGrpSpPr>
            <a:grpSpLocks/>
          </p:cNvGrpSpPr>
          <p:nvPr/>
        </p:nvGrpSpPr>
        <p:grpSpPr bwMode="auto">
          <a:xfrm>
            <a:off x="60929" y="1628800"/>
            <a:ext cx="1404789" cy="355530"/>
            <a:chOff x="816" y="2304"/>
            <a:chExt cx="1440" cy="448"/>
          </a:xfrm>
        </p:grpSpPr>
        <p:sp>
          <p:nvSpPr>
            <p:cNvPr id="13"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4"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15" name="TextBox 14"/>
          <p:cNvSpPr txBox="1"/>
          <p:nvPr/>
        </p:nvSpPr>
        <p:spPr>
          <a:xfrm>
            <a:off x="3000181" y="1130288"/>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入侵报警</a:t>
            </a:r>
            <a:endParaRPr lang="zh-CN" altLang="en-US" sz="1600" dirty="0"/>
          </a:p>
        </p:txBody>
      </p:sp>
      <p:sp>
        <p:nvSpPr>
          <p:cNvPr id="16" name="TextBox 15"/>
          <p:cNvSpPr txBox="1"/>
          <p:nvPr/>
        </p:nvSpPr>
        <p:spPr>
          <a:xfrm>
            <a:off x="4506266"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电子巡更</a:t>
            </a:r>
            <a:endParaRPr lang="zh-CN" altLang="en-US" sz="1600" dirty="0"/>
          </a:p>
        </p:txBody>
      </p:sp>
      <p:sp>
        <p:nvSpPr>
          <p:cNvPr id="17" name="TextBox 16"/>
          <p:cNvSpPr txBox="1"/>
          <p:nvPr/>
        </p:nvSpPr>
        <p:spPr>
          <a:xfrm>
            <a:off x="6012160" y="112799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停车场管理</a:t>
            </a:r>
            <a:endParaRPr lang="zh-CN" altLang="en-US" sz="1600" dirty="0"/>
          </a:p>
        </p:txBody>
      </p:sp>
      <p:graphicFrame>
        <p:nvGraphicFramePr>
          <p:cNvPr id="3" name="对象 2"/>
          <p:cNvGraphicFramePr>
            <a:graphicFrameLocks noChangeAspect="1"/>
          </p:cNvGraphicFramePr>
          <p:nvPr>
            <p:extLst>
              <p:ext uri="{D42A27DB-BD31-4B8C-83A1-F6EECF244321}">
                <p14:modId xmlns:p14="http://schemas.microsoft.com/office/powerpoint/2010/main" val="767922378"/>
              </p:ext>
            </p:extLst>
          </p:nvPr>
        </p:nvGraphicFramePr>
        <p:xfrm>
          <a:off x="1206478" y="3166072"/>
          <a:ext cx="6389858" cy="3575296"/>
        </p:xfrm>
        <a:graphic>
          <a:graphicData uri="http://schemas.openxmlformats.org/presentationml/2006/ole">
            <mc:AlternateContent xmlns:mc="http://schemas.openxmlformats.org/markup-compatibility/2006">
              <mc:Choice xmlns:v="urn:schemas-microsoft-com:vml" Requires="v">
                <p:oleObj spid="_x0000_s3121" name="Visio" r:id="rId3" imgW="7794813" imgH="4856645" progId="Visio.Drawing.11">
                  <p:embed/>
                </p:oleObj>
              </mc:Choice>
              <mc:Fallback>
                <p:oleObj name="Visio" r:id="rId3" imgW="7794813" imgH="4856645" progId="Visio.Drawing.11">
                  <p:embed/>
                  <p:pic>
                    <p:nvPicPr>
                      <p:cNvPr id="0" name="对象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478" y="3166072"/>
                        <a:ext cx="6389858" cy="357529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44058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3.3.2</a:t>
            </a:r>
            <a:r>
              <a:rPr lang="zh-CN" altLang="en-US" sz="3100" b="1" dirty="0" smtClean="0">
                <a:solidFill>
                  <a:schemeClr val="bg1"/>
                </a:solidFill>
                <a:latin typeface="微软雅黑" pitchFamily="34" charset="-122"/>
                <a:ea typeface="微软雅黑" pitchFamily="34" charset="-122"/>
              </a:rPr>
              <a:t>安全防范系统</a:t>
            </a:r>
            <a:endParaRPr lang="zh-CN" altLang="en-US" dirty="0"/>
          </a:p>
        </p:txBody>
      </p:sp>
      <p:sp>
        <p:nvSpPr>
          <p:cNvPr id="15" name="矩形 14"/>
          <p:cNvSpPr/>
          <p:nvPr/>
        </p:nvSpPr>
        <p:spPr>
          <a:xfrm>
            <a:off x="487486" y="1847140"/>
            <a:ext cx="3600400" cy="4634730"/>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a:latin typeface="微软雅黑" pitchFamily="34" charset="-122"/>
                <a:ea typeface="微软雅黑" pitchFamily="34" charset="-122"/>
              </a:rPr>
              <a:t>周界防范是指，为阻止入侵者以攀爬翻越围墙的方式进入建筑物（群）内所采用的一种安防方式</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indent="457200" algn="just">
              <a:lnSpc>
                <a:spcPct val="150000"/>
              </a:lnSpc>
              <a:spcBef>
                <a:spcPts val="600"/>
              </a:spcBef>
              <a:spcAft>
                <a:spcPts val="600"/>
              </a:spcAft>
              <a:defRPr/>
            </a:pPr>
            <a:r>
              <a:rPr lang="zh-CN" altLang="en-US" sz="1600" dirty="0" smtClean="0">
                <a:latin typeface="微软雅黑" pitchFamily="34" charset="-122"/>
                <a:ea typeface="微软雅黑" pitchFamily="34" charset="-122"/>
              </a:rPr>
              <a:t>这种</a:t>
            </a:r>
            <a:r>
              <a:rPr lang="zh-CN" altLang="en-US" sz="1600" dirty="0">
                <a:latin typeface="微软雅黑" pitchFamily="34" charset="-122"/>
                <a:ea typeface="微软雅黑" pitchFamily="34" charset="-122"/>
              </a:rPr>
              <a:t>方式将探测单元布置在建筑物（群）四周，当有人入侵时，探测单元将感应到的入侵信号传输到附近的报警主机，信号经过报警主机的分析处理转为报警信号，发出声光报警指示，并将报警信号传输给相应的联动设备，实现周界报警防范。常用的周界探测器有电子围栏、振动光缆、地埋线圈等。</a:t>
            </a:r>
            <a:endParaRPr lang="zh-CN" altLang="en-US" sz="1600" dirty="0">
              <a:solidFill>
                <a:schemeClr val="tx1"/>
              </a:solidFill>
              <a:latin typeface="微软雅黑" pitchFamily="34" charset="-122"/>
              <a:ea typeface="微软雅黑" pitchFamily="34" charset="-122"/>
            </a:endParaRPr>
          </a:p>
        </p:txBody>
      </p:sp>
      <p:sp>
        <p:nvSpPr>
          <p:cNvPr id="19" name="圆角矩形 18"/>
          <p:cNvSpPr>
            <a:spLocks noChangeArrowheads="1"/>
          </p:cNvSpPr>
          <p:nvPr/>
        </p:nvSpPr>
        <p:spPr bwMode="auto">
          <a:xfrm>
            <a:off x="298181" y="1809161"/>
            <a:ext cx="4005730" cy="4716183"/>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20" name="Group 6"/>
          <p:cNvGrpSpPr>
            <a:grpSpLocks/>
          </p:cNvGrpSpPr>
          <p:nvPr/>
        </p:nvGrpSpPr>
        <p:grpSpPr bwMode="auto">
          <a:xfrm>
            <a:off x="216234" y="1587914"/>
            <a:ext cx="1404789" cy="355530"/>
            <a:chOff x="816" y="2304"/>
            <a:chExt cx="1440" cy="448"/>
          </a:xfrm>
        </p:grpSpPr>
        <p:sp>
          <p:nvSpPr>
            <p:cNvPr id="21"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2"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11" name="TextBox 10"/>
          <p:cNvSpPr txBox="1"/>
          <p:nvPr/>
        </p:nvSpPr>
        <p:spPr>
          <a:xfrm>
            <a:off x="1494287" y="1140686"/>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周界防范</a:t>
            </a:r>
          </a:p>
        </p:txBody>
      </p:sp>
      <p:sp>
        <p:nvSpPr>
          <p:cNvPr id="12" name="TextBox 11"/>
          <p:cNvSpPr txBox="1"/>
          <p:nvPr/>
        </p:nvSpPr>
        <p:spPr>
          <a:xfrm>
            <a:off x="0" y="1141093"/>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视频监控</a:t>
            </a:r>
          </a:p>
        </p:txBody>
      </p:sp>
      <p:sp>
        <p:nvSpPr>
          <p:cNvPr id="13" name="TextBox 12"/>
          <p:cNvSpPr txBox="1"/>
          <p:nvPr/>
        </p:nvSpPr>
        <p:spPr>
          <a:xfrm>
            <a:off x="3000181" y="1146230"/>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入侵报警</a:t>
            </a:r>
            <a:endParaRPr lang="zh-CN" altLang="en-US" sz="1600" dirty="0"/>
          </a:p>
        </p:txBody>
      </p:sp>
      <p:sp>
        <p:nvSpPr>
          <p:cNvPr id="14" name="TextBox 13"/>
          <p:cNvSpPr txBox="1"/>
          <p:nvPr/>
        </p:nvSpPr>
        <p:spPr>
          <a:xfrm>
            <a:off x="4506266" y="114068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电子巡更</a:t>
            </a:r>
            <a:endParaRPr lang="zh-CN" altLang="en-US" sz="1600" dirty="0"/>
          </a:p>
        </p:txBody>
      </p:sp>
      <p:sp>
        <p:nvSpPr>
          <p:cNvPr id="23" name="TextBox 22"/>
          <p:cNvSpPr txBox="1"/>
          <p:nvPr/>
        </p:nvSpPr>
        <p:spPr>
          <a:xfrm>
            <a:off x="6012160" y="1143938"/>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停车场管理</a:t>
            </a:r>
            <a:endParaRPr lang="zh-CN" altLang="en-US" sz="1600" dirty="0"/>
          </a:p>
        </p:txBody>
      </p:sp>
      <p:pic>
        <p:nvPicPr>
          <p:cNvPr id="16" name="图片 15"/>
          <p:cNvPicPr/>
          <p:nvPr/>
        </p:nvPicPr>
        <p:blipFill>
          <a:blip r:embed="rId2"/>
          <a:stretch>
            <a:fillRect/>
          </a:stretch>
        </p:blipFill>
        <p:spPr>
          <a:xfrm>
            <a:off x="4506266" y="2780928"/>
            <a:ext cx="4314206" cy="3083853"/>
          </a:xfrm>
          <a:prstGeom prst="rect">
            <a:avLst/>
          </a:prstGeom>
        </p:spPr>
      </p:pic>
    </p:spTree>
    <p:extLst>
      <p:ext uri="{BB962C8B-B14F-4D97-AF65-F5344CB8AC3E}">
        <p14:creationId xmlns:p14="http://schemas.microsoft.com/office/powerpoint/2010/main" val="4039099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3.3.2</a:t>
            </a:r>
            <a:r>
              <a:rPr lang="zh-CN" altLang="en-US" sz="3100" b="1" dirty="0" smtClean="0">
                <a:solidFill>
                  <a:schemeClr val="bg1"/>
                </a:solidFill>
                <a:latin typeface="微软雅黑" pitchFamily="34" charset="-122"/>
                <a:ea typeface="微软雅黑" pitchFamily="34" charset="-122"/>
              </a:rPr>
              <a:t>安全防范系统</a:t>
            </a:r>
            <a:endParaRPr lang="zh-CN" altLang="en-US" dirty="0"/>
          </a:p>
        </p:txBody>
      </p:sp>
      <p:sp>
        <p:nvSpPr>
          <p:cNvPr id="8" name="矩形 7"/>
          <p:cNvSpPr/>
          <p:nvPr/>
        </p:nvSpPr>
        <p:spPr>
          <a:xfrm>
            <a:off x="142875" y="2010320"/>
            <a:ext cx="3781053" cy="4524315"/>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smtClean="0">
                <a:solidFill>
                  <a:schemeClr val="tx1"/>
                </a:solidFill>
                <a:latin typeface="微软雅黑" pitchFamily="34" charset="-122"/>
                <a:ea typeface="微软雅黑" pitchFamily="34" charset="-122"/>
              </a:rPr>
              <a:t>入侵报警系统由前端报警器、中间传输和中心控制三部分</a:t>
            </a:r>
            <a:r>
              <a:rPr lang="zh-CN" altLang="en-US" sz="1600" dirty="0">
                <a:latin typeface="微软雅黑" pitchFamily="34" charset="-122"/>
                <a:ea typeface="微软雅黑" pitchFamily="34" charset="-122"/>
              </a:rPr>
              <a:t>组成。具有防破坏功能，在报警线路被切断、报警探头被破坏等情况下均能报警。只要有人非法闯入，即会触发报警信息。一方面，系统会自动把报警信号传送至控制中心，值班人员可通过报警键盘和电子地图的显示确定报警定位；而另一方面，也可以通过声光报警的形式提醒值班人员的注意。常用的报警探测器有：壁挂双鉴探测器、吸顶双鉴探测器、玻璃破碎探测器、紧急报警按钮、声光报警等。</a:t>
            </a:r>
            <a:endParaRPr lang="zh-CN" altLang="en-US" sz="1600" dirty="0">
              <a:solidFill>
                <a:schemeClr val="tx1"/>
              </a:solidFill>
              <a:latin typeface="微软雅黑" pitchFamily="34" charset="-122"/>
              <a:ea typeface="微软雅黑" pitchFamily="34" charset="-122"/>
            </a:endParaRPr>
          </a:p>
        </p:txBody>
      </p:sp>
      <p:sp>
        <p:nvSpPr>
          <p:cNvPr id="11" name="圆角矩形 10"/>
          <p:cNvSpPr>
            <a:spLocks noChangeArrowheads="1"/>
          </p:cNvSpPr>
          <p:nvPr/>
        </p:nvSpPr>
        <p:spPr bwMode="auto">
          <a:xfrm>
            <a:off x="142875" y="2024769"/>
            <a:ext cx="3925069" cy="4509866"/>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2" name="Group 6"/>
          <p:cNvGrpSpPr>
            <a:grpSpLocks/>
          </p:cNvGrpSpPr>
          <p:nvPr/>
        </p:nvGrpSpPr>
        <p:grpSpPr bwMode="auto">
          <a:xfrm>
            <a:off x="60929" y="1803522"/>
            <a:ext cx="1404789" cy="355530"/>
            <a:chOff x="816" y="2304"/>
            <a:chExt cx="1440" cy="448"/>
          </a:xfrm>
        </p:grpSpPr>
        <p:sp>
          <p:nvSpPr>
            <p:cNvPr id="13"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4"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15" name="TextBox 14"/>
          <p:cNvSpPr txBox="1"/>
          <p:nvPr/>
        </p:nvSpPr>
        <p:spPr>
          <a:xfrm>
            <a:off x="1494287"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周界防范</a:t>
            </a:r>
            <a:endParaRPr lang="zh-CN" altLang="en-US" sz="1600" dirty="0"/>
          </a:p>
        </p:txBody>
      </p:sp>
      <p:sp>
        <p:nvSpPr>
          <p:cNvPr id="16" name="TextBox 15"/>
          <p:cNvSpPr txBox="1"/>
          <p:nvPr/>
        </p:nvSpPr>
        <p:spPr>
          <a:xfrm>
            <a:off x="0" y="1125151"/>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视频监控</a:t>
            </a:r>
          </a:p>
        </p:txBody>
      </p:sp>
      <p:sp>
        <p:nvSpPr>
          <p:cNvPr id="17" name="TextBox 16"/>
          <p:cNvSpPr txBox="1"/>
          <p:nvPr/>
        </p:nvSpPr>
        <p:spPr>
          <a:xfrm>
            <a:off x="3000181" y="1130288"/>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入侵报警</a:t>
            </a:r>
          </a:p>
        </p:txBody>
      </p:sp>
      <p:sp>
        <p:nvSpPr>
          <p:cNvPr id="18" name="TextBox 17"/>
          <p:cNvSpPr txBox="1"/>
          <p:nvPr/>
        </p:nvSpPr>
        <p:spPr>
          <a:xfrm>
            <a:off x="4506266"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电子巡更</a:t>
            </a:r>
            <a:endParaRPr lang="zh-CN" altLang="en-US" sz="1600" dirty="0"/>
          </a:p>
        </p:txBody>
      </p:sp>
      <p:sp>
        <p:nvSpPr>
          <p:cNvPr id="19" name="TextBox 18"/>
          <p:cNvSpPr txBox="1"/>
          <p:nvPr/>
        </p:nvSpPr>
        <p:spPr>
          <a:xfrm>
            <a:off x="6012160" y="112799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停车场管理</a:t>
            </a:r>
            <a:endParaRPr lang="zh-CN" altLang="en-US" sz="1600" dirty="0"/>
          </a:p>
        </p:txBody>
      </p:sp>
      <p:pic>
        <p:nvPicPr>
          <p:cNvPr id="20" name="图片 19" descr="C:\Users\Administrator\Desktop\图片3.png"/>
          <p:cNvPicPr/>
          <p:nvPr/>
        </p:nvPicPr>
        <p:blipFill rotWithShape="1">
          <a:blip r:embed="rId2">
            <a:extLst>
              <a:ext uri="{28A0092B-C50C-407E-A947-70E740481C1C}">
                <a14:useLocalDpi xmlns:a14="http://schemas.microsoft.com/office/drawing/2010/main" val="0"/>
              </a:ext>
            </a:extLst>
          </a:blip>
          <a:srcRect t="1154" r="1369" b="4143"/>
          <a:stretch/>
        </p:blipFill>
        <p:spPr bwMode="auto">
          <a:xfrm>
            <a:off x="4478922" y="1803522"/>
            <a:ext cx="4210585" cy="4433790"/>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3.3.2</a:t>
            </a:r>
            <a:r>
              <a:rPr lang="zh-CN" altLang="en-US" sz="3100" b="1" dirty="0" smtClean="0">
                <a:solidFill>
                  <a:schemeClr val="bg1"/>
                </a:solidFill>
                <a:latin typeface="微软雅黑" pitchFamily="34" charset="-122"/>
                <a:ea typeface="微软雅黑" pitchFamily="34" charset="-122"/>
              </a:rPr>
              <a:t>安全防范系统</a:t>
            </a:r>
            <a:endParaRPr lang="zh-CN" altLang="en-US" dirty="0"/>
          </a:p>
        </p:txBody>
      </p:sp>
      <p:sp>
        <p:nvSpPr>
          <p:cNvPr id="8" name="矩形 7"/>
          <p:cNvSpPr/>
          <p:nvPr/>
        </p:nvSpPr>
        <p:spPr>
          <a:xfrm>
            <a:off x="323528" y="1909933"/>
            <a:ext cx="8136904" cy="2308324"/>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a:latin typeface="微软雅黑" pitchFamily="34" charset="-122"/>
                <a:ea typeface="微软雅黑" pitchFamily="34" charset="-122"/>
              </a:rPr>
              <a:t>电子巡更</a:t>
            </a:r>
            <a:r>
              <a:rPr lang="zh-CN" altLang="en-US" sz="1600" dirty="0" smtClean="0">
                <a:latin typeface="微软雅黑" pitchFamily="34" charset="-122"/>
                <a:ea typeface="微软雅黑" pitchFamily="34" charset="-122"/>
              </a:rPr>
              <a:t>系统可以帮助</a:t>
            </a:r>
            <a:r>
              <a:rPr lang="zh-CN" altLang="en-US" sz="1600" dirty="0">
                <a:latin typeface="微软雅黑" pitchFamily="34" charset="-122"/>
                <a:ea typeface="微软雅黑" pitchFamily="34" charset="-122"/>
              </a:rPr>
              <a:t>建筑物的管理</a:t>
            </a:r>
            <a:r>
              <a:rPr lang="zh-CN" altLang="en-US" sz="1600" dirty="0" smtClean="0">
                <a:latin typeface="微软雅黑" pitchFamily="34" charset="-122"/>
                <a:ea typeface="微软雅黑" pitchFamily="34" charset="-122"/>
              </a:rPr>
              <a:t>人员对</a:t>
            </a:r>
            <a:r>
              <a:rPr lang="zh-CN" altLang="en-US" sz="1600" dirty="0">
                <a:latin typeface="微软雅黑" pitchFamily="34" charset="-122"/>
                <a:ea typeface="微软雅黑" pitchFamily="34" charset="-122"/>
              </a:rPr>
              <a:t>巡更人员及巡更记录进行有效的监督和管理，同时，还可以对一段时期的巡更线路做详细记录。电子巡更分为在线式和离线式</a:t>
            </a:r>
            <a:r>
              <a:rPr lang="zh-CN" altLang="en-US" sz="1600" dirty="0" smtClean="0">
                <a:latin typeface="微软雅黑" pitchFamily="34" charset="-122"/>
                <a:ea typeface="微软雅黑" pitchFamily="34" charset="-122"/>
              </a:rPr>
              <a:t>两种：</a:t>
            </a:r>
            <a:r>
              <a:rPr lang="zh-CN" altLang="zh-CN" sz="1600" dirty="0">
                <a:latin typeface="微软雅黑" pitchFamily="34" charset="-122"/>
                <a:ea typeface="微软雅黑" pitchFamily="34" charset="-122"/>
              </a:rPr>
              <a:t>在线式电子巡更系统使用现有门禁读卡器作为在线巡更前端设备，可以任意指定某一门禁点作为巡更点，巡更记录会自动上传到中心数据库，通过巡更软件处理巡更数据得到需要的结果与报表</a:t>
            </a:r>
            <a:r>
              <a:rPr lang="zh-CN" altLang="en-US" sz="1600" dirty="0">
                <a:latin typeface="微软雅黑" pitchFamily="34" charset="-122"/>
                <a:ea typeface="微软雅黑" pitchFamily="34" charset="-122"/>
              </a:rPr>
              <a:t>；</a:t>
            </a:r>
            <a:r>
              <a:rPr lang="zh-CN" altLang="zh-CN" sz="1600" dirty="0">
                <a:latin typeface="微软雅黑" pitchFamily="34" charset="-122"/>
                <a:ea typeface="微软雅黑" pitchFamily="34" charset="-122"/>
              </a:rPr>
              <a:t>离线式电子巡更系统是将巡更点安放在巡逻路线的关键点上，保安在巡逻的过程中使用随身携带的巡更棒读取自己的人员点，然后按线路顺序读取巡更</a:t>
            </a:r>
            <a:r>
              <a:rPr lang="zh-CN" altLang="zh-CN" sz="1600" dirty="0" smtClean="0">
                <a:latin typeface="微软雅黑" pitchFamily="34" charset="-122"/>
                <a:ea typeface="微软雅黑" pitchFamily="34" charset="-122"/>
              </a:rPr>
              <a:t>点</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
        <p:nvSpPr>
          <p:cNvPr id="11" name="圆角矩形 10"/>
          <p:cNvSpPr>
            <a:spLocks noChangeArrowheads="1"/>
          </p:cNvSpPr>
          <p:nvPr/>
        </p:nvSpPr>
        <p:spPr bwMode="auto">
          <a:xfrm>
            <a:off x="142875" y="1850047"/>
            <a:ext cx="8533581" cy="2368210"/>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2" name="Group 6"/>
          <p:cNvGrpSpPr>
            <a:grpSpLocks/>
          </p:cNvGrpSpPr>
          <p:nvPr/>
        </p:nvGrpSpPr>
        <p:grpSpPr bwMode="auto">
          <a:xfrm>
            <a:off x="60929" y="1628800"/>
            <a:ext cx="1404789" cy="355530"/>
            <a:chOff x="816" y="2304"/>
            <a:chExt cx="1440" cy="448"/>
          </a:xfrm>
        </p:grpSpPr>
        <p:sp>
          <p:nvSpPr>
            <p:cNvPr id="13"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4"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15" name="TextBox 14"/>
          <p:cNvSpPr txBox="1"/>
          <p:nvPr/>
        </p:nvSpPr>
        <p:spPr>
          <a:xfrm>
            <a:off x="1494287"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周界防范</a:t>
            </a:r>
            <a:endParaRPr lang="zh-CN" altLang="en-US" sz="1600" dirty="0"/>
          </a:p>
        </p:txBody>
      </p:sp>
      <p:sp>
        <p:nvSpPr>
          <p:cNvPr id="16" name="TextBox 15"/>
          <p:cNvSpPr txBox="1"/>
          <p:nvPr/>
        </p:nvSpPr>
        <p:spPr>
          <a:xfrm>
            <a:off x="0" y="1125151"/>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视频监控</a:t>
            </a:r>
          </a:p>
        </p:txBody>
      </p:sp>
      <p:sp>
        <p:nvSpPr>
          <p:cNvPr id="17" name="TextBox 16"/>
          <p:cNvSpPr txBox="1"/>
          <p:nvPr/>
        </p:nvSpPr>
        <p:spPr>
          <a:xfrm>
            <a:off x="3000181" y="1130288"/>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入侵报警</a:t>
            </a:r>
          </a:p>
        </p:txBody>
      </p:sp>
      <p:sp>
        <p:nvSpPr>
          <p:cNvPr id="18" name="TextBox 17"/>
          <p:cNvSpPr txBox="1"/>
          <p:nvPr/>
        </p:nvSpPr>
        <p:spPr>
          <a:xfrm>
            <a:off x="4506266" y="1124744"/>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电子巡更</a:t>
            </a:r>
          </a:p>
        </p:txBody>
      </p:sp>
      <p:sp>
        <p:nvSpPr>
          <p:cNvPr id="19" name="TextBox 18"/>
          <p:cNvSpPr txBox="1"/>
          <p:nvPr/>
        </p:nvSpPr>
        <p:spPr>
          <a:xfrm>
            <a:off x="6012160" y="1127996"/>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停车场管理</a:t>
            </a:r>
            <a:endParaRPr lang="zh-CN" altLang="en-US" sz="1600" dirty="0"/>
          </a:p>
        </p:txBody>
      </p:sp>
      <p:pic>
        <p:nvPicPr>
          <p:cNvPr id="20" name="图片 19"/>
          <p:cNvPicPr/>
          <p:nvPr/>
        </p:nvPicPr>
        <p:blipFill>
          <a:blip r:embed="rId3"/>
          <a:stretch>
            <a:fillRect/>
          </a:stretch>
        </p:blipFill>
        <p:spPr>
          <a:xfrm>
            <a:off x="1043608" y="4365104"/>
            <a:ext cx="4389120" cy="2360295"/>
          </a:xfrm>
          <a:prstGeom prst="rect">
            <a:avLst/>
          </a:prstGeom>
          <a:ln>
            <a:noFill/>
          </a:ln>
          <a:effectLst>
            <a:softEdge rad="112500"/>
          </a:effectLst>
        </p:spPr>
      </p:pic>
      <p:sp>
        <p:nvSpPr>
          <p:cNvPr id="3" name="矩形 2"/>
          <p:cNvSpPr/>
          <p:nvPr/>
        </p:nvSpPr>
        <p:spPr>
          <a:xfrm>
            <a:off x="6398493" y="5303447"/>
            <a:ext cx="1980029" cy="307777"/>
          </a:xfrm>
          <a:prstGeom prst="rect">
            <a:avLst/>
          </a:prstGeom>
        </p:spPr>
        <p:txBody>
          <a:bodyPr wrap="none">
            <a:spAutoFit/>
          </a:bodyPr>
          <a:lstStyle/>
          <a:p>
            <a:r>
              <a:rPr lang="zh-CN" altLang="zh-CN" sz="1400" dirty="0">
                <a:latin typeface="微软雅黑" panose="020B0503020204020204" pitchFamily="34" charset="-122"/>
                <a:ea typeface="微软雅黑" panose="020B0503020204020204" pitchFamily="34" charset="-122"/>
              </a:rPr>
              <a:t>离线式电子巡更实物图</a:t>
            </a:r>
            <a:endParaRPr lang="zh-CN" altLang="en-US" sz="1400" dirty="0">
              <a:latin typeface="微软雅黑" panose="020B0503020204020204" pitchFamily="34" charset="-122"/>
              <a:ea typeface="微软雅黑" panose="020B0503020204020204" pitchFamily="34" charset="-122"/>
            </a:endParaRPr>
          </a:p>
        </p:txBody>
      </p:sp>
      <p:sp>
        <p:nvSpPr>
          <p:cNvPr id="22" name="Oval 45"/>
          <p:cNvSpPr>
            <a:spLocks noChangeArrowheads="1"/>
          </p:cNvSpPr>
          <p:nvPr/>
        </p:nvSpPr>
        <p:spPr bwMode="gray">
          <a:xfrm>
            <a:off x="6084168" y="5303447"/>
            <a:ext cx="314325" cy="330200"/>
          </a:xfrm>
          <a:prstGeom prst="ellipse">
            <a:avLst/>
          </a:prstGeom>
          <a:gradFill rotWithShape="1">
            <a:gsLst>
              <a:gs pos="0">
                <a:srgbClr val="DE585B"/>
              </a:gs>
              <a:gs pos="100000">
                <a:srgbClr val="DE585B">
                  <a:gamma/>
                  <a:shade val="66667"/>
                  <a:invGamma/>
                </a:srgbClr>
              </a:gs>
            </a:gsLst>
            <a:path path="shape">
              <a:fillToRect l="50000" t="50000" r="50000" b="50000"/>
            </a:path>
          </a:gradFill>
          <a:ln w="19050">
            <a:solidFill>
              <a:srgbClr val="FFFFFF"/>
            </a:solidFill>
            <a:round/>
            <a:headEnd/>
            <a:tailEnd/>
          </a:ln>
          <a:effectLst>
            <a:outerShdw dist="63500" dir="2212194" algn="ctr" rotWithShape="0">
              <a:srgbClr val="5F5F5F">
                <a:alpha val="50000"/>
              </a:srgbClr>
            </a:outerShdw>
          </a:effectLst>
        </p:spPr>
        <p:txBody>
          <a:bodyPr wrap="none" anchor="ctr"/>
          <a:lstStyle/>
          <a:p>
            <a:pPr marL="0" marR="0" lvl="0" indent="0" algn="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rgbClr val="FFFFFF"/>
              </a:solidFill>
              <a:effectLst/>
              <a:uLnTx/>
              <a:uFillTx/>
              <a:latin typeface="Arial" charset="0"/>
            </a:endParaRPr>
          </a:p>
        </p:txBody>
      </p:sp>
    </p:spTree>
    <p:extLst>
      <p:ext uri="{BB962C8B-B14F-4D97-AF65-F5344CB8AC3E}">
        <p14:creationId xmlns:p14="http://schemas.microsoft.com/office/powerpoint/2010/main" val="2999585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3.3.2</a:t>
            </a:r>
            <a:r>
              <a:rPr lang="zh-CN" altLang="en-US" sz="3100" b="1" dirty="0" smtClean="0">
                <a:solidFill>
                  <a:schemeClr val="bg1"/>
                </a:solidFill>
                <a:latin typeface="微软雅黑" pitchFamily="34" charset="-122"/>
                <a:ea typeface="微软雅黑" pitchFamily="34" charset="-122"/>
              </a:rPr>
              <a:t>安全防范系统</a:t>
            </a:r>
            <a:endParaRPr lang="zh-CN" altLang="en-US" dirty="0"/>
          </a:p>
        </p:txBody>
      </p:sp>
      <p:sp>
        <p:nvSpPr>
          <p:cNvPr id="15" name="TextBox 14"/>
          <p:cNvSpPr txBox="1"/>
          <p:nvPr/>
        </p:nvSpPr>
        <p:spPr>
          <a:xfrm>
            <a:off x="1494287"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周界防范</a:t>
            </a:r>
            <a:endParaRPr lang="zh-CN" altLang="en-US" sz="1600" dirty="0"/>
          </a:p>
        </p:txBody>
      </p:sp>
      <p:sp>
        <p:nvSpPr>
          <p:cNvPr id="16" name="TextBox 15"/>
          <p:cNvSpPr txBox="1"/>
          <p:nvPr/>
        </p:nvSpPr>
        <p:spPr>
          <a:xfrm>
            <a:off x="0" y="1125151"/>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视频监控</a:t>
            </a:r>
          </a:p>
        </p:txBody>
      </p:sp>
      <p:sp>
        <p:nvSpPr>
          <p:cNvPr id="17" name="TextBox 16"/>
          <p:cNvSpPr txBox="1"/>
          <p:nvPr/>
        </p:nvSpPr>
        <p:spPr>
          <a:xfrm>
            <a:off x="3000181" y="1130288"/>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入侵报警</a:t>
            </a:r>
          </a:p>
        </p:txBody>
      </p:sp>
      <p:sp>
        <p:nvSpPr>
          <p:cNvPr id="18" name="TextBox 17"/>
          <p:cNvSpPr txBox="1"/>
          <p:nvPr/>
        </p:nvSpPr>
        <p:spPr>
          <a:xfrm>
            <a:off x="4506266" y="1124744"/>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电子巡更</a:t>
            </a:r>
            <a:endParaRPr lang="zh-CN" altLang="en-US" sz="1600" dirty="0"/>
          </a:p>
        </p:txBody>
      </p:sp>
      <p:sp>
        <p:nvSpPr>
          <p:cNvPr id="19" name="TextBox 18"/>
          <p:cNvSpPr txBox="1"/>
          <p:nvPr/>
        </p:nvSpPr>
        <p:spPr>
          <a:xfrm>
            <a:off x="6012160" y="1127996"/>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停车场管理</a:t>
            </a:r>
          </a:p>
        </p:txBody>
      </p:sp>
      <p:sp>
        <p:nvSpPr>
          <p:cNvPr id="29" name="矩形 28"/>
          <p:cNvSpPr/>
          <p:nvPr/>
        </p:nvSpPr>
        <p:spPr>
          <a:xfrm>
            <a:off x="343909" y="1894552"/>
            <a:ext cx="8476563" cy="1200329"/>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a:latin typeface="微软雅黑" pitchFamily="34" charset="-122"/>
                <a:ea typeface="微软雅黑" pitchFamily="34" charset="-122"/>
              </a:rPr>
              <a:t>停车场管理系统是通过非接触式卡或车牌识别来对出入停车场的车辆实施判断识别、准入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拒绝、引导、记录、收费、放行等智能管理，其目的是有效的控制车辆与人员的出入，记录所有详细资料并自动计算收费额度，实现对场内车辆与收费的安全管理。</a:t>
            </a:r>
            <a:endParaRPr lang="zh-CN" altLang="en-US" sz="1600" dirty="0">
              <a:solidFill>
                <a:schemeClr val="tx1"/>
              </a:solidFill>
              <a:latin typeface="微软雅黑" pitchFamily="34" charset="-122"/>
              <a:ea typeface="微软雅黑" pitchFamily="34" charset="-122"/>
            </a:endParaRPr>
          </a:p>
        </p:txBody>
      </p:sp>
      <p:sp>
        <p:nvSpPr>
          <p:cNvPr id="30" name="圆角矩形 29"/>
          <p:cNvSpPr>
            <a:spLocks noChangeArrowheads="1"/>
          </p:cNvSpPr>
          <p:nvPr/>
        </p:nvSpPr>
        <p:spPr bwMode="auto">
          <a:xfrm>
            <a:off x="199768" y="1761960"/>
            <a:ext cx="8620704" cy="1332921"/>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31" name="Group 6"/>
          <p:cNvGrpSpPr>
            <a:grpSpLocks/>
          </p:cNvGrpSpPr>
          <p:nvPr/>
        </p:nvGrpSpPr>
        <p:grpSpPr bwMode="auto">
          <a:xfrm>
            <a:off x="100972" y="1581662"/>
            <a:ext cx="1404789" cy="355530"/>
            <a:chOff x="816" y="2304"/>
            <a:chExt cx="1440" cy="448"/>
          </a:xfrm>
        </p:grpSpPr>
        <p:sp>
          <p:nvSpPr>
            <p:cNvPr id="32"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3"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pic>
        <p:nvPicPr>
          <p:cNvPr id="34" name="图片 33" descr="停车通道2"/>
          <p:cNvPicPr/>
          <p:nvPr/>
        </p:nvPicPr>
        <p:blipFill rotWithShape="1">
          <a:blip r:embed="rId2">
            <a:extLst>
              <a:ext uri="{28A0092B-C50C-407E-A947-70E740481C1C}">
                <a14:useLocalDpi xmlns:a14="http://schemas.microsoft.com/office/drawing/2010/main" val="0"/>
              </a:ext>
            </a:extLst>
          </a:blip>
          <a:srcRect l="5306" t="7525" r="2894" b="10016"/>
          <a:stretch/>
        </p:blipFill>
        <p:spPr bwMode="auto">
          <a:xfrm>
            <a:off x="611560" y="3212976"/>
            <a:ext cx="7684591" cy="35658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9585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a:buFont typeface="Wingdings" pitchFamily="2" charset="2"/>
              <a:buChar char="l"/>
            </a:pPr>
            <a:r>
              <a:rPr lang="zh-CN" altLang="en-US" sz="2400" dirty="0" smtClean="0"/>
              <a:t>智能楼宇概述</a:t>
            </a:r>
            <a:endParaRPr lang="en-US" altLang="zh-CN" sz="2400" dirty="0" smtClean="0"/>
          </a:p>
          <a:p>
            <a:pPr>
              <a:buFont typeface="Wingdings" pitchFamily="2" charset="2"/>
              <a:buChar char="l"/>
            </a:pPr>
            <a:endParaRPr lang="zh-CN" altLang="en-US" sz="2400" dirty="0" smtClean="0"/>
          </a:p>
          <a:p>
            <a:pPr>
              <a:buFont typeface="Wingdings" pitchFamily="2" charset="2"/>
              <a:buChar char="l"/>
            </a:pPr>
            <a:r>
              <a:rPr lang="zh-CN" altLang="en-US" sz="2400" dirty="0" smtClean="0"/>
              <a:t>基于物联网智能楼宇的三层架构</a:t>
            </a:r>
            <a:endParaRPr lang="en-US" altLang="zh-CN" sz="2400" dirty="0" smtClean="0"/>
          </a:p>
          <a:p>
            <a:pPr>
              <a:buFont typeface="Wingdings" pitchFamily="2" charset="2"/>
              <a:buChar char="l"/>
            </a:pPr>
            <a:endParaRPr lang="zh-CN" altLang="en-US" sz="2400" dirty="0" smtClean="0"/>
          </a:p>
          <a:p>
            <a:pPr>
              <a:buFont typeface="Wingdings" pitchFamily="2" charset="2"/>
              <a:buChar char="l"/>
            </a:pPr>
            <a:r>
              <a:rPr lang="zh-CN" altLang="en-US" sz="2400" dirty="0" smtClean="0"/>
              <a:t>智能楼宇系统组成、功能和应用</a:t>
            </a:r>
            <a:endParaRPr lang="en-US" altLang="zh-CN" sz="2400" dirty="0" smtClean="0"/>
          </a:p>
          <a:p>
            <a:pPr>
              <a:buFont typeface="Wingdings" pitchFamily="2" charset="2"/>
              <a:buChar char="l"/>
            </a:pPr>
            <a:endParaRPr lang="en-US" altLang="zh-CN" sz="2400" dirty="0" smtClean="0"/>
          </a:p>
          <a:p>
            <a:pPr>
              <a:buFont typeface="Wingdings" pitchFamily="2" charset="2"/>
              <a:buChar char="l"/>
            </a:pPr>
            <a:r>
              <a:rPr lang="zh-CN" altLang="en-US" sz="2400" dirty="0" smtClean="0"/>
              <a:t>智能楼宇的发展趋势</a:t>
            </a:r>
          </a:p>
        </p:txBody>
      </p:sp>
      <p:sp>
        <p:nvSpPr>
          <p:cNvPr id="7" name="标题 1"/>
          <p:cNvSpPr>
            <a:spLocks noGrp="1"/>
          </p:cNvSpPr>
          <p:nvPr>
            <p:ph type="title"/>
          </p:nvPr>
        </p:nvSpPr>
        <p:spPr/>
        <p:txBody>
          <a:bodyPr/>
          <a:lstStyle/>
          <a:p>
            <a:pPr eaLnBrk="1" hangingPunct="1"/>
            <a:r>
              <a:rPr lang="zh-CN" altLang="en-US" dirty="0" smtClean="0"/>
              <a:t>学习要点</a:t>
            </a:r>
          </a:p>
        </p:txBody>
      </p:sp>
    </p:spTree>
    <p:extLst>
      <p:ext uri="{BB962C8B-B14F-4D97-AF65-F5344CB8AC3E}">
        <p14:creationId xmlns:p14="http://schemas.microsoft.com/office/powerpoint/2010/main" val="97893879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3.3.3</a:t>
            </a:r>
            <a:r>
              <a:rPr lang="zh-CN" altLang="en-US" sz="3100" b="1" dirty="0" smtClean="0">
                <a:solidFill>
                  <a:schemeClr val="bg1"/>
                </a:solidFill>
                <a:latin typeface="微软雅黑" pitchFamily="34" charset="-122"/>
                <a:ea typeface="微软雅黑" pitchFamily="34" charset="-122"/>
              </a:rPr>
              <a:t>消防系统</a:t>
            </a:r>
            <a:endParaRPr lang="zh-CN" altLang="en-US" dirty="0"/>
          </a:p>
        </p:txBody>
      </p:sp>
      <p:sp>
        <p:nvSpPr>
          <p:cNvPr id="8" name="矩形 7"/>
          <p:cNvSpPr/>
          <p:nvPr/>
        </p:nvSpPr>
        <p:spPr>
          <a:xfrm>
            <a:off x="467544" y="1229155"/>
            <a:ext cx="8280920" cy="1895519"/>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a:latin typeface="微软雅黑" pitchFamily="34" charset="-122"/>
                <a:ea typeface="微软雅黑" pitchFamily="34" charset="-122"/>
              </a:rPr>
              <a:t>消防系统，又称火灾报警系统，它是由触发装置、火灾报警控制器、声光报警器以及具有其它辅助功能的装置组成。它能在火灾初期，将燃烧产生的烟雾、热量、火焰等物理量，通过火灾探测器变成电信号，传输到火灾报警控制器，同时，显示出火灾发生的部位、时间等，使人们能够及时发现火灾，并采取有效措施将其消除在萌芽状态，最大限度的减少因火灾造成的生命、财产损失</a:t>
            </a:r>
            <a:r>
              <a:rPr lang="zh-CN" altLang="zh-CN" sz="1600" dirty="0" smtClean="0">
                <a:solidFill>
                  <a:schemeClr val="tx1"/>
                </a:solidFill>
                <a:latin typeface="微软雅黑" pitchFamily="34" charset="-122"/>
                <a:ea typeface="微软雅黑" pitchFamily="34" charset="-122"/>
              </a:rPr>
              <a:t>。</a:t>
            </a:r>
            <a:endParaRPr lang="zh-CN" altLang="en-US" sz="1600" dirty="0">
              <a:solidFill>
                <a:schemeClr val="tx1"/>
              </a:solidFill>
              <a:latin typeface="微软雅黑" pitchFamily="34" charset="-122"/>
              <a:ea typeface="微软雅黑" pitchFamily="34" charset="-122"/>
            </a:endParaRPr>
          </a:p>
        </p:txBody>
      </p:sp>
      <p:sp>
        <p:nvSpPr>
          <p:cNvPr id="9" name="圆角矩形 8"/>
          <p:cNvSpPr>
            <a:spLocks noChangeArrowheads="1"/>
          </p:cNvSpPr>
          <p:nvPr/>
        </p:nvSpPr>
        <p:spPr bwMode="auto">
          <a:xfrm>
            <a:off x="258027" y="1161026"/>
            <a:ext cx="8634453" cy="2123958"/>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0" name="Group 6"/>
          <p:cNvGrpSpPr>
            <a:grpSpLocks/>
          </p:cNvGrpSpPr>
          <p:nvPr/>
        </p:nvGrpSpPr>
        <p:grpSpPr bwMode="auto">
          <a:xfrm>
            <a:off x="159231" y="980728"/>
            <a:ext cx="1404789" cy="355530"/>
            <a:chOff x="816" y="2304"/>
            <a:chExt cx="1440" cy="448"/>
          </a:xfrm>
        </p:grpSpPr>
        <p:sp>
          <p:nvSpPr>
            <p:cNvPr id="11"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2"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pic>
        <p:nvPicPr>
          <p:cNvPr id="13" name="图片 1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3356992"/>
            <a:ext cx="6552728" cy="324036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3.3.4</a:t>
            </a:r>
            <a:r>
              <a:rPr lang="zh-CN" altLang="en-US" sz="3100" b="1" dirty="0" smtClean="0">
                <a:solidFill>
                  <a:schemeClr val="bg1"/>
                </a:solidFill>
                <a:latin typeface="微软雅黑" pitchFamily="34" charset="-122"/>
                <a:ea typeface="微软雅黑" pitchFamily="34" charset="-122"/>
              </a:rPr>
              <a:t>物业管理系统</a:t>
            </a:r>
            <a:endParaRPr lang="zh-CN" altLang="en-US" dirty="0"/>
          </a:p>
        </p:txBody>
      </p:sp>
      <p:sp>
        <p:nvSpPr>
          <p:cNvPr id="21" name="矩形 20"/>
          <p:cNvSpPr/>
          <p:nvPr/>
        </p:nvSpPr>
        <p:spPr>
          <a:xfrm>
            <a:off x="467544" y="1229155"/>
            <a:ext cx="8280920" cy="1569660"/>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a:latin typeface="微软雅黑" pitchFamily="34" charset="-122"/>
                <a:ea typeface="微软雅黑" pitchFamily="34" charset="-122"/>
              </a:rPr>
              <a:t>物业管理系统是一个综合的信息管理平台，可以应用在办公大楼、场馆、厂区以及住宅小区等的不同楼宇和区域，它主要是在信息管理和分析的基础上，汇总其子系统数据，进行查询、统计和管理。物业管理系统应用在不同类型的智能建筑中，关注和管理的重点也不相同</a:t>
            </a:r>
            <a:r>
              <a:rPr lang="zh-CN" altLang="zh-CN" sz="1600" dirty="0" smtClean="0">
                <a:solidFill>
                  <a:schemeClr val="tx1"/>
                </a:solidFill>
                <a:latin typeface="微软雅黑" pitchFamily="34" charset="-122"/>
                <a:ea typeface="微软雅黑" pitchFamily="34" charset="-122"/>
              </a:rPr>
              <a:t>。</a:t>
            </a:r>
            <a:endParaRPr lang="zh-CN" altLang="en-US" sz="1600" dirty="0">
              <a:solidFill>
                <a:schemeClr val="tx1"/>
              </a:solidFill>
              <a:latin typeface="微软雅黑" pitchFamily="34" charset="-122"/>
              <a:ea typeface="微软雅黑" pitchFamily="34" charset="-122"/>
            </a:endParaRPr>
          </a:p>
        </p:txBody>
      </p:sp>
      <p:sp>
        <p:nvSpPr>
          <p:cNvPr id="22" name="圆角矩形 21"/>
          <p:cNvSpPr>
            <a:spLocks noChangeArrowheads="1"/>
          </p:cNvSpPr>
          <p:nvPr/>
        </p:nvSpPr>
        <p:spPr bwMode="auto">
          <a:xfrm>
            <a:off x="258027" y="1161026"/>
            <a:ext cx="8634453" cy="1580297"/>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23" name="Group 6"/>
          <p:cNvGrpSpPr>
            <a:grpSpLocks/>
          </p:cNvGrpSpPr>
          <p:nvPr/>
        </p:nvGrpSpPr>
        <p:grpSpPr bwMode="auto">
          <a:xfrm>
            <a:off x="159231" y="980728"/>
            <a:ext cx="1404789" cy="355530"/>
            <a:chOff x="816" y="2304"/>
            <a:chExt cx="1440" cy="448"/>
          </a:xfrm>
        </p:grpSpPr>
        <p:sp>
          <p:nvSpPr>
            <p:cNvPr id="24"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5"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graphicFrame>
        <p:nvGraphicFramePr>
          <p:cNvPr id="2" name="表格 1"/>
          <p:cNvGraphicFramePr>
            <a:graphicFrameLocks noGrp="1"/>
          </p:cNvGraphicFramePr>
          <p:nvPr>
            <p:extLst>
              <p:ext uri="{D42A27DB-BD31-4B8C-83A1-F6EECF244321}">
                <p14:modId xmlns:p14="http://schemas.microsoft.com/office/powerpoint/2010/main" val="520497920"/>
              </p:ext>
            </p:extLst>
          </p:nvPr>
        </p:nvGraphicFramePr>
        <p:xfrm>
          <a:off x="487554" y="3068960"/>
          <a:ext cx="8116894" cy="3456383"/>
        </p:xfrm>
        <a:graphic>
          <a:graphicData uri="http://schemas.openxmlformats.org/drawingml/2006/table">
            <a:tbl>
              <a:tblPr firstRow="1" firstCol="1" bandRow="1">
                <a:tableStyleId>{5C22544A-7EE6-4342-B048-85BDC9FD1C3A}</a:tableStyleId>
              </a:tblPr>
              <a:tblGrid>
                <a:gridCol w="2398303"/>
                <a:gridCol w="5718591"/>
              </a:tblGrid>
              <a:tr h="624986">
                <a:tc>
                  <a:txBody>
                    <a:bodyPr/>
                    <a:lstStyle/>
                    <a:p>
                      <a:pPr algn="ctr">
                        <a:spcAft>
                          <a:spcPts val="0"/>
                        </a:spcAft>
                      </a:pPr>
                      <a:r>
                        <a:rPr lang="zh-CN" sz="1800" kern="100" dirty="0">
                          <a:solidFill>
                            <a:schemeClr val="tx1"/>
                          </a:solidFill>
                          <a:effectLst/>
                          <a:latin typeface="微软雅黑" panose="020B0503020204020204" pitchFamily="34" charset="-122"/>
                          <a:ea typeface="微软雅黑" panose="020B0503020204020204" pitchFamily="34" charset="-122"/>
                        </a:rPr>
                        <a:t>智能建筑应用类型</a:t>
                      </a:r>
                    </a:p>
                  </a:txBody>
                  <a:tcPr marL="68580" marR="68580" marT="0" marB="0" anchor="ctr"/>
                </a:tc>
                <a:tc>
                  <a:txBody>
                    <a:bodyPr/>
                    <a:lstStyle/>
                    <a:p>
                      <a:pPr algn="ctr">
                        <a:spcAft>
                          <a:spcPts val="0"/>
                        </a:spcAft>
                      </a:pPr>
                      <a:r>
                        <a:rPr lang="zh-CN" sz="1800" kern="100" dirty="0">
                          <a:solidFill>
                            <a:schemeClr val="tx1"/>
                          </a:solidFill>
                          <a:effectLst/>
                          <a:latin typeface="微软雅黑" panose="020B0503020204020204" pitchFamily="34" charset="-122"/>
                          <a:ea typeface="微软雅黑" panose="020B0503020204020204" pitchFamily="34" charset="-122"/>
                        </a:rPr>
                        <a:t>主要物业管理内容</a:t>
                      </a:r>
                    </a:p>
                  </a:txBody>
                  <a:tcPr marL="68580" marR="68580" marT="0" marB="0" anchor="ctr"/>
                </a:tc>
              </a:tr>
              <a:tr h="1061774">
                <a:tc>
                  <a:txBody>
                    <a:bodyPr/>
                    <a:lstStyle/>
                    <a:p>
                      <a:pPr algn="ctr">
                        <a:spcAft>
                          <a:spcPts val="0"/>
                        </a:spcAft>
                      </a:pPr>
                      <a:r>
                        <a:rPr lang="zh-CN" sz="1400" kern="100" dirty="0">
                          <a:effectLst/>
                          <a:latin typeface="微软雅黑" panose="020B0503020204020204" pitchFamily="34" charset="-122"/>
                          <a:ea typeface="微软雅黑" panose="020B0503020204020204" pitchFamily="34" charset="-122"/>
                        </a:rPr>
                        <a:t>办公大楼</a:t>
                      </a:r>
                    </a:p>
                  </a:txBody>
                  <a:tcPr marL="68580" marR="68580" marT="0" marB="0" anchor="ctr"/>
                </a:tc>
                <a:tc>
                  <a:txBody>
                    <a:bodyPr/>
                    <a:lstStyle/>
                    <a:p>
                      <a:pPr algn="l">
                        <a:spcAft>
                          <a:spcPts val="0"/>
                        </a:spcAft>
                      </a:pPr>
                      <a:r>
                        <a:rPr lang="zh-CN" sz="1400" kern="100">
                          <a:effectLst/>
                          <a:latin typeface="微软雅黑" panose="020B0503020204020204" pitchFamily="34" charset="-122"/>
                          <a:ea typeface="微软雅黑" panose="020B0503020204020204" pitchFamily="34" charset="-122"/>
                        </a:rPr>
                        <a:t>空间管理、设备管理、维修管理、能耗数据采集、环境管理、保安消防、停车场、车辆管理、办公管理、行政人事管理、监控管理物业租赁、收费业务等</a:t>
                      </a:r>
                    </a:p>
                  </a:txBody>
                  <a:tcPr marL="68580" marR="68580" marT="0" marB="0" anchor="ctr"/>
                </a:tc>
              </a:tr>
              <a:tr h="707849">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场馆</a:t>
                      </a:r>
                    </a:p>
                  </a:txBody>
                  <a:tcPr marL="68580" marR="68580" marT="0" marB="0" anchor="ctr"/>
                </a:tc>
                <a:tc>
                  <a:txBody>
                    <a:bodyPr/>
                    <a:lstStyle/>
                    <a:p>
                      <a:pPr algn="l">
                        <a:spcAft>
                          <a:spcPts val="0"/>
                        </a:spcAft>
                      </a:pPr>
                      <a:r>
                        <a:rPr lang="zh-CN" sz="1400" kern="100">
                          <a:effectLst/>
                          <a:latin typeface="微软雅黑" panose="020B0503020204020204" pitchFamily="34" charset="-122"/>
                          <a:ea typeface="微软雅黑" panose="020B0503020204020204" pitchFamily="34" charset="-122"/>
                        </a:rPr>
                        <a:t>设备管理、维修管理、能耗数据采集、环境管理、保安消防、车辆管理、停车场、收费管理、监控管理等</a:t>
                      </a:r>
                    </a:p>
                  </a:txBody>
                  <a:tcPr marL="68580" marR="68580" marT="0" marB="0" anchor="ctr"/>
                </a:tc>
              </a:tr>
              <a:tr h="707849">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住宅小区</a:t>
                      </a:r>
                    </a:p>
                  </a:txBody>
                  <a:tcPr marL="68580" marR="68580" marT="0" marB="0" anchor="ctr"/>
                </a:tc>
                <a:tc>
                  <a:txBody>
                    <a:bodyPr/>
                    <a:lstStyle/>
                    <a:p>
                      <a:pPr algn="l">
                        <a:spcAft>
                          <a:spcPts val="0"/>
                        </a:spcAft>
                      </a:pPr>
                      <a:r>
                        <a:rPr lang="zh-CN" sz="1400" kern="100">
                          <a:effectLst/>
                          <a:latin typeface="微软雅黑" panose="020B0503020204020204" pitchFamily="34" charset="-122"/>
                          <a:ea typeface="微软雅黑" panose="020B0503020204020204" pitchFamily="34" charset="-122"/>
                        </a:rPr>
                        <a:t>租赁管理、收费管理、房产管理、便民服务、维修管理、保安消防、装修管理、环境管理、办公管理、监控管理等</a:t>
                      </a:r>
                    </a:p>
                  </a:txBody>
                  <a:tcPr marL="68580" marR="68580" marT="0" marB="0" anchor="ctr"/>
                </a:tc>
              </a:tr>
              <a:tr h="353925">
                <a:tc>
                  <a:txBody>
                    <a:bodyPr/>
                    <a:lstStyle/>
                    <a:p>
                      <a:pPr algn="ctr">
                        <a:spcAft>
                          <a:spcPts val="0"/>
                        </a:spcAft>
                      </a:pPr>
                      <a:r>
                        <a:rPr lang="zh-CN" sz="1400" kern="100">
                          <a:effectLst/>
                          <a:latin typeface="微软雅黑" panose="020B0503020204020204" pitchFamily="34" charset="-122"/>
                          <a:ea typeface="微软雅黑" panose="020B0503020204020204" pitchFamily="34" charset="-122"/>
                        </a:rPr>
                        <a:t>厂区</a:t>
                      </a:r>
                    </a:p>
                  </a:txBody>
                  <a:tcPr marL="68580" marR="68580" marT="0" marB="0" anchor="ctr"/>
                </a:tc>
                <a:tc>
                  <a:txBody>
                    <a:bodyPr/>
                    <a:lstStyle/>
                    <a:p>
                      <a:pPr algn="l">
                        <a:spcAft>
                          <a:spcPts val="0"/>
                        </a:spcAft>
                      </a:pPr>
                      <a:r>
                        <a:rPr lang="zh-CN" sz="1400" kern="100" dirty="0">
                          <a:effectLst/>
                          <a:latin typeface="微软雅黑" panose="020B0503020204020204" pitchFamily="34" charset="-122"/>
                          <a:ea typeface="微软雅黑" panose="020B0503020204020204" pitchFamily="34" charset="-122"/>
                        </a:rPr>
                        <a:t>设备管理、保安消防、生产安全、电子地图导航、监控管理等</a:t>
                      </a:r>
                    </a:p>
                  </a:txBody>
                  <a:tcPr marL="68580" marR="68580" marT="0" marB="0" anchor="ct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457200" y="142852"/>
            <a:ext cx="4829180" cy="65403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100" b="1" dirty="0" smtClean="0">
                <a:solidFill>
                  <a:schemeClr val="bg1"/>
                </a:solidFill>
                <a:latin typeface="微软雅黑" pitchFamily="34" charset="-122"/>
                <a:ea typeface="微软雅黑" pitchFamily="34" charset="-122"/>
              </a:rPr>
              <a:t>3.3.5</a:t>
            </a:r>
            <a:r>
              <a:rPr lang="zh-CN" altLang="en-US" sz="3100" b="1" dirty="0" smtClean="0">
                <a:solidFill>
                  <a:schemeClr val="bg1"/>
                </a:solidFill>
                <a:latin typeface="微软雅黑" pitchFamily="34" charset="-122"/>
                <a:ea typeface="微软雅黑" pitchFamily="34" charset="-122"/>
              </a:rPr>
              <a:t>综合布线系统</a:t>
            </a:r>
            <a:endParaRPr lang="zh-CN" altLang="en-US" dirty="0"/>
          </a:p>
        </p:txBody>
      </p:sp>
      <p:grpSp>
        <p:nvGrpSpPr>
          <p:cNvPr id="9" name="组合 8"/>
          <p:cNvGrpSpPr/>
          <p:nvPr/>
        </p:nvGrpSpPr>
        <p:grpSpPr>
          <a:xfrm>
            <a:off x="1331640" y="3438951"/>
            <a:ext cx="5688632" cy="3158401"/>
            <a:chOff x="5734247" y="1638088"/>
            <a:chExt cx="7478713" cy="4243054"/>
          </a:xfrm>
        </p:grpSpPr>
        <p:pic>
          <p:nvPicPr>
            <p:cNvPr id="10" name="Picture 5"/>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4247" y="5141367"/>
              <a:ext cx="1641475"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6"/>
            <p:cNvSpPr>
              <a:spLocks/>
            </p:cNvSpPr>
            <p:nvPr/>
          </p:nvSpPr>
          <p:spPr bwMode="auto">
            <a:xfrm>
              <a:off x="8137722" y="4730204"/>
              <a:ext cx="5024438" cy="1108075"/>
            </a:xfrm>
            <a:custGeom>
              <a:avLst/>
              <a:gdLst>
                <a:gd name="T0" fmla="*/ 0 w 3165"/>
                <a:gd name="T1" fmla="*/ 697 h 698"/>
                <a:gd name="T2" fmla="*/ 2064 w 3165"/>
                <a:gd name="T3" fmla="*/ 697 h 698"/>
                <a:gd name="T4" fmla="*/ 3164 w 3165"/>
                <a:gd name="T5" fmla="*/ 0 h 698"/>
                <a:gd name="T6" fmla="*/ 1379 w 3165"/>
                <a:gd name="T7" fmla="*/ 0 h 698"/>
                <a:gd name="T8" fmla="*/ 0 w 3165"/>
                <a:gd name="T9" fmla="*/ 697 h 698"/>
              </a:gdLst>
              <a:ahLst/>
              <a:cxnLst>
                <a:cxn ang="0">
                  <a:pos x="T0" y="T1"/>
                </a:cxn>
                <a:cxn ang="0">
                  <a:pos x="T2" y="T3"/>
                </a:cxn>
                <a:cxn ang="0">
                  <a:pos x="T4" y="T5"/>
                </a:cxn>
                <a:cxn ang="0">
                  <a:pos x="T6" y="T7"/>
                </a:cxn>
                <a:cxn ang="0">
                  <a:pos x="T8" y="T9"/>
                </a:cxn>
              </a:cxnLst>
              <a:rect l="0" t="0" r="r" b="b"/>
              <a:pathLst>
                <a:path w="3165" h="698">
                  <a:moveTo>
                    <a:pt x="0" y="697"/>
                  </a:moveTo>
                  <a:lnTo>
                    <a:pt x="2064" y="697"/>
                  </a:lnTo>
                  <a:lnTo>
                    <a:pt x="3164" y="0"/>
                  </a:lnTo>
                  <a:lnTo>
                    <a:pt x="1379" y="0"/>
                  </a:lnTo>
                  <a:lnTo>
                    <a:pt x="0" y="697"/>
                  </a:lnTo>
                </a:path>
              </a:pathLst>
            </a:custGeom>
            <a:solidFill>
              <a:srgbClr val="48B8C5"/>
            </a:solidFill>
            <a:ln w="12700" cap="rnd" cmpd="sng">
              <a:solidFill>
                <a:srgbClr val="48B8C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Freeform 7"/>
            <p:cNvSpPr>
              <a:spLocks/>
            </p:cNvSpPr>
            <p:nvPr/>
          </p:nvSpPr>
          <p:spPr bwMode="auto">
            <a:xfrm>
              <a:off x="8118672" y="4723854"/>
              <a:ext cx="5037138" cy="1157288"/>
            </a:xfrm>
            <a:custGeom>
              <a:avLst/>
              <a:gdLst>
                <a:gd name="T0" fmla="*/ 0 w 3173"/>
                <a:gd name="T1" fmla="*/ 689 h 729"/>
                <a:gd name="T2" fmla="*/ 0 w 3173"/>
                <a:gd name="T3" fmla="*/ 728 h 729"/>
                <a:gd name="T4" fmla="*/ 2072 w 3173"/>
                <a:gd name="T5" fmla="*/ 728 h 729"/>
                <a:gd name="T6" fmla="*/ 3172 w 3173"/>
                <a:gd name="T7" fmla="*/ 23 h 729"/>
                <a:gd name="T8" fmla="*/ 3172 w 3173"/>
                <a:gd name="T9" fmla="*/ 0 h 729"/>
                <a:gd name="T10" fmla="*/ 2064 w 3173"/>
                <a:gd name="T11" fmla="*/ 689 h 729"/>
                <a:gd name="T12" fmla="*/ 0 w 3173"/>
                <a:gd name="T13" fmla="*/ 689 h 729"/>
              </a:gdLst>
              <a:ahLst/>
              <a:cxnLst>
                <a:cxn ang="0">
                  <a:pos x="T0" y="T1"/>
                </a:cxn>
                <a:cxn ang="0">
                  <a:pos x="T2" y="T3"/>
                </a:cxn>
                <a:cxn ang="0">
                  <a:pos x="T4" y="T5"/>
                </a:cxn>
                <a:cxn ang="0">
                  <a:pos x="T6" y="T7"/>
                </a:cxn>
                <a:cxn ang="0">
                  <a:pos x="T8" y="T9"/>
                </a:cxn>
                <a:cxn ang="0">
                  <a:pos x="T10" y="T11"/>
                </a:cxn>
                <a:cxn ang="0">
                  <a:pos x="T12" y="T13"/>
                </a:cxn>
              </a:cxnLst>
              <a:rect l="0" t="0" r="r" b="b"/>
              <a:pathLst>
                <a:path w="3173" h="729">
                  <a:moveTo>
                    <a:pt x="0" y="689"/>
                  </a:moveTo>
                  <a:lnTo>
                    <a:pt x="0" y="728"/>
                  </a:lnTo>
                  <a:lnTo>
                    <a:pt x="2072" y="728"/>
                  </a:lnTo>
                  <a:lnTo>
                    <a:pt x="3172" y="23"/>
                  </a:lnTo>
                  <a:lnTo>
                    <a:pt x="3172" y="0"/>
                  </a:lnTo>
                  <a:lnTo>
                    <a:pt x="2064" y="689"/>
                  </a:lnTo>
                  <a:lnTo>
                    <a:pt x="0" y="689"/>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Freeform 8"/>
            <p:cNvSpPr>
              <a:spLocks/>
            </p:cNvSpPr>
            <p:nvPr/>
          </p:nvSpPr>
          <p:spPr bwMode="auto">
            <a:xfrm>
              <a:off x="8118672" y="2360067"/>
              <a:ext cx="5037138" cy="760412"/>
            </a:xfrm>
            <a:custGeom>
              <a:avLst/>
              <a:gdLst>
                <a:gd name="T0" fmla="*/ 0 w 3173"/>
                <a:gd name="T1" fmla="*/ 478 h 479"/>
                <a:gd name="T2" fmla="*/ 2064 w 3173"/>
                <a:gd name="T3" fmla="*/ 478 h 479"/>
                <a:gd name="T4" fmla="*/ 3172 w 3173"/>
                <a:gd name="T5" fmla="*/ 0 h 479"/>
                <a:gd name="T6" fmla="*/ 1379 w 3173"/>
                <a:gd name="T7" fmla="*/ 0 h 479"/>
                <a:gd name="T8" fmla="*/ 0 w 3173"/>
                <a:gd name="T9" fmla="*/ 478 h 479"/>
              </a:gdLst>
              <a:ahLst/>
              <a:cxnLst>
                <a:cxn ang="0">
                  <a:pos x="T0" y="T1"/>
                </a:cxn>
                <a:cxn ang="0">
                  <a:pos x="T2" y="T3"/>
                </a:cxn>
                <a:cxn ang="0">
                  <a:pos x="T4" y="T5"/>
                </a:cxn>
                <a:cxn ang="0">
                  <a:pos x="T6" y="T7"/>
                </a:cxn>
                <a:cxn ang="0">
                  <a:pos x="T8" y="T9"/>
                </a:cxn>
              </a:cxnLst>
              <a:rect l="0" t="0" r="r" b="b"/>
              <a:pathLst>
                <a:path w="3173" h="479">
                  <a:moveTo>
                    <a:pt x="0" y="478"/>
                  </a:moveTo>
                  <a:lnTo>
                    <a:pt x="2064" y="478"/>
                  </a:lnTo>
                  <a:lnTo>
                    <a:pt x="3172" y="0"/>
                  </a:lnTo>
                  <a:lnTo>
                    <a:pt x="1379" y="0"/>
                  </a:lnTo>
                  <a:lnTo>
                    <a:pt x="0" y="478"/>
                  </a:lnTo>
                </a:path>
              </a:pathLst>
            </a:custGeom>
            <a:solidFill>
              <a:srgbClr val="48B8C5"/>
            </a:solidFill>
            <a:ln w="12700" cap="rnd" cmpd="sng">
              <a:solidFill>
                <a:srgbClr val="48B8C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Freeform 9"/>
            <p:cNvSpPr>
              <a:spLocks/>
            </p:cNvSpPr>
            <p:nvPr/>
          </p:nvSpPr>
          <p:spPr bwMode="auto">
            <a:xfrm>
              <a:off x="8118672" y="3430042"/>
              <a:ext cx="5049838" cy="984250"/>
            </a:xfrm>
            <a:custGeom>
              <a:avLst/>
              <a:gdLst>
                <a:gd name="T0" fmla="*/ 0 w 3181"/>
                <a:gd name="T1" fmla="*/ 619 h 620"/>
                <a:gd name="T2" fmla="*/ 2104 w 3181"/>
                <a:gd name="T3" fmla="*/ 619 h 620"/>
                <a:gd name="T4" fmla="*/ 3180 w 3181"/>
                <a:gd name="T5" fmla="*/ 0 h 620"/>
                <a:gd name="T6" fmla="*/ 1490 w 3181"/>
                <a:gd name="T7" fmla="*/ 0 h 620"/>
                <a:gd name="T8" fmla="*/ 0 w 3181"/>
                <a:gd name="T9" fmla="*/ 619 h 620"/>
              </a:gdLst>
              <a:ahLst/>
              <a:cxnLst>
                <a:cxn ang="0">
                  <a:pos x="T0" y="T1"/>
                </a:cxn>
                <a:cxn ang="0">
                  <a:pos x="T2" y="T3"/>
                </a:cxn>
                <a:cxn ang="0">
                  <a:pos x="T4" y="T5"/>
                </a:cxn>
                <a:cxn ang="0">
                  <a:pos x="T6" y="T7"/>
                </a:cxn>
                <a:cxn ang="0">
                  <a:pos x="T8" y="T9"/>
                </a:cxn>
              </a:cxnLst>
              <a:rect l="0" t="0" r="r" b="b"/>
              <a:pathLst>
                <a:path w="3181" h="620">
                  <a:moveTo>
                    <a:pt x="0" y="619"/>
                  </a:moveTo>
                  <a:lnTo>
                    <a:pt x="2104" y="619"/>
                  </a:lnTo>
                  <a:lnTo>
                    <a:pt x="3180" y="0"/>
                  </a:lnTo>
                  <a:lnTo>
                    <a:pt x="1490" y="0"/>
                  </a:lnTo>
                  <a:lnTo>
                    <a:pt x="0" y="619"/>
                  </a:lnTo>
                </a:path>
              </a:pathLst>
            </a:custGeom>
            <a:solidFill>
              <a:srgbClr val="48B8C5"/>
            </a:solidFill>
            <a:ln w="12700" cap="rnd" cmpd="sng">
              <a:solidFill>
                <a:srgbClr val="48B8C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Freeform 10"/>
            <p:cNvSpPr>
              <a:spLocks/>
            </p:cNvSpPr>
            <p:nvPr/>
          </p:nvSpPr>
          <p:spPr bwMode="auto">
            <a:xfrm>
              <a:off x="8864797" y="4649242"/>
              <a:ext cx="2206625" cy="774700"/>
            </a:xfrm>
            <a:custGeom>
              <a:avLst/>
              <a:gdLst>
                <a:gd name="T0" fmla="*/ 0 w 1390"/>
                <a:gd name="T1" fmla="*/ 0 h 488"/>
                <a:gd name="T2" fmla="*/ 1389 w 1390"/>
                <a:gd name="T3" fmla="*/ 0 h 488"/>
                <a:gd name="T4" fmla="*/ 1389 w 1390"/>
                <a:gd name="T5" fmla="*/ 487 h 488"/>
                <a:gd name="T6" fmla="*/ 0 w 1390"/>
                <a:gd name="T7" fmla="*/ 487 h 488"/>
                <a:gd name="T8" fmla="*/ 0 w 1390"/>
                <a:gd name="T9" fmla="*/ 0 h 488"/>
              </a:gdLst>
              <a:ahLst/>
              <a:cxnLst>
                <a:cxn ang="0">
                  <a:pos x="T0" y="T1"/>
                </a:cxn>
                <a:cxn ang="0">
                  <a:pos x="T2" y="T3"/>
                </a:cxn>
                <a:cxn ang="0">
                  <a:pos x="T4" y="T5"/>
                </a:cxn>
                <a:cxn ang="0">
                  <a:pos x="T6" y="T7"/>
                </a:cxn>
                <a:cxn ang="0">
                  <a:pos x="T8" y="T9"/>
                </a:cxn>
              </a:cxnLst>
              <a:rect l="0" t="0" r="r" b="b"/>
              <a:pathLst>
                <a:path w="1390" h="488">
                  <a:moveTo>
                    <a:pt x="0" y="0"/>
                  </a:moveTo>
                  <a:lnTo>
                    <a:pt x="1389" y="0"/>
                  </a:lnTo>
                  <a:lnTo>
                    <a:pt x="1389" y="487"/>
                  </a:lnTo>
                  <a:lnTo>
                    <a:pt x="0" y="487"/>
                  </a:lnTo>
                  <a:lnTo>
                    <a:pt x="0" y="0"/>
                  </a:lnTo>
                </a:path>
              </a:pathLst>
            </a:custGeom>
            <a:solidFill>
              <a:srgbClr val="C9EAEE"/>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Rectangle 11"/>
            <p:cNvSpPr>
              <a:spLocks noChangeArrowheads="1"/>
            </p:cNvSpPr>
            <p:nvPr/>
          </p:nvSpPr>
          <p:spPr bwMode="auto">
            <a:xfrm>
              <a:off x="8871147" y="4655592"/>
              <a:ext cx="2205038" cy="773112"/>
            </a:xfrm>
            <a:prstGeom prst="rect">
              <a:avLst/>
            </a:prstGeom>
            <a:noFill/>
            <a:ln w="12700">
              <a:solidFill>
                <a:srgbClr val="C9EAEE"/>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Freeform 12"/>
            <p:cNvSpPr>
              <a:spLocks/>
            </p:cNvSpPr>
            <p:nvPr/>
          </p:nvSpPr>
          <p:spPr bwMode="auto">
            <a:xfrm>
              <a:off x="8105972" y="4649242"/>
              <a:ext cx="760413" cy="1169987"/>
            </a:xfrm>
            <a:custGeom>
              <a:avLst/>
              <a:gdLst>
                <a:gd name="T0" fmla="*/ 0 w 479"/>
                <a:gd name="T1" fmla="*/ 736 h 737"/>
                <a:gd name="T2" fmla="*/ 0 w 479"/>
                <a:gd name="T3" fmla="*/ 203 h 737"/>
                <a:gd name="T4" fmla="*/ 478 w 479"/>
                <a:gd name="T5" fmla="*/ 0 h 737"/>
                <a:gd name="T6" fmla="*/ 478 w 479"/>
                <a:gd name="T7" fmla="*/ 501 h 737"/>
                <a:gd name="T8" fmla="*/ 0 w 479"/>
                <a:gd name="T9" fmla="*/ 736 h 737"/>
              </a:gdLst>
              <a:ahLst/>
              <a:cxnLst>
                <a:cxn ang="0">
                  <a:pos x="T0" y="T1"/>
                </a:cxn>
                <a:cxn ang="0">
                  <a:pos x="T2" y="T3"/>
                </a:cxn>
                <a:cxn ang="0">
                  <a:pos x="T4" y="T5"/>
                </a:cxn>
                <a:cxn ang="0">
                  <a:pos x="T6" y="T7"/>
                </a:cxn>
                <a:cxn ang="0">
                  <a:pos x="T8" y="T9"/>
                </a:cxn>
              </a:cxnLst>
              <a:rect l="0" t="0" r="r" b="b"/>
              <a:pathLst>
                <a:path w="479" h="737">
                  <a:moveTo>
                    <a:pt x="0" y="736"/>
                  </a:moveTo>
                  <a:lnTo>
                    <a:pt x="0" y="203"/>
                  </a:lnTo>
                  <a:lnTo>
                    <a:pt x="478" y="0"/>
                  </a:lnTo>
                  <a:lnTo>
                    <a:pt x="478" y="501"/>
                  </a:lnTo>
                  <a:lnTo>
                    <a:pt x="0" y="736"/>
                  </a:lnTo>
                </a:path>
              </a:pathLst>
            </a:custGeom>
            <a:solidFill>
              <a:srgbClr val="92D4DC"/>
            </a:solidFill>
            <a:ln w="12700" cap="rnd" cmpd="sng">
              <a:solidFill>
                <a:srgbClr val="92D4D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Freeform 13"/>
            <p:cNvSpPr>
              <a:spLocks/>
            </p:cNvSpPr>
            <p:nvPr/>
          </p:nvSpPr>
          <p:spPr bwMode="auto">
            <a:xfrm>
              <a:off x="8316416" y="5157192"/>
              <a:ext cx="179387" cy="387350"/>
            </a:xfrm>
            <a:custGeom>
              <a:avLst/>
              <a:gdLst>
                <a:gd name="T0" fmla="*/ 112 w 113"/>
                <a:gd name="T1" fmla="*/ 0 h 244"/>
                <a:gd name="T2" fmla="*/ 80 w 113"/>
                <a:gd name="T3" fmla="*/ 0 h 244"/>
                <a:gd name="T4" fmla="*/ 0 w 113"/>
                <a:gd name="T5" fmla="*/ 39 h 244"/>
                <a:gd name="T6" fmla="*/ 0 w 113"/>
                <a:gd name="T7" fmla="*/ 243 h 244"/>
                <a:gd name="T8" fmla="*/ 32 w 113"/>
                <a:gd name="T9" fmla="*/ 243 h 244"/>
                <a:gd name="T10" fmla="*/ 112 w 113"/>
                <a:gd name="T11" fmla="*/ 0 h 244"/>
              </a:gdLst>
              <a:ahLst/>
              <a:cxnLst>
                <a:cxn ang="0">
                  <a:pos x="T0" y="T1"/>
                </a:cxn>
                <a:cxn ang="0">
                  <a:pos x="T2" y="T3"/>
                </a:cxn>
                <a:cxn ang="0">
                  <a:pos x="T4" y="T5"/>
                </a:cxn>
                <a:cxn ang="0">
                  <a:pos x="T6" y="T7"/>
                </a:cxn>
                <a:cxn ang="0">
                  <a:pos x="T8" y="T9"/>
                </a:cxn>
                <a:cxn ang="0">
                  <a:pos x="T10" y="T11"/>
                </a:cxn>
              </a:cxnLst>
              <a:rect l="0" t="0" r="r" b="b"/>
              <a:pathLst>
                <a:path w="113" h="244">
                  <a:moveTo>
                    <a:pt x="112" y="0"/>
                  </a:moveTo>
                  <a:lnTo>
                    <a:pt x="80" y="0"/>
                  </a:lnTo>
                  <a:lnTo>
                    <a:pt x="0" y="39"/>
                  </a:lnTo>
                  <a:lnTo>
                    <a:pt x="0" y="243"/>
                  </a:lnTo>
                  <a:lnTo>
                    <a:pt x="32" y="243"/>
                  </a:lnTo>
                  <a:lnTo>
                    <a:pt x="112" y="0"/>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Freeform 14"/>
            <p:cNvSpPr>
              <a:spLocks/>
            </p:cNvSpPr>
            <p:nvPr/>
          </p:nvSpPr>
          <p:spPr bwMode="auto">
            <a:xfrm>
              <a:off x="8459985" y="4698454"/>
              <a:ext cx="596900" cy="735013"/>
            </a:xfrm>
            <a:custGeom>
              <a:avLst/>
              <a:gdLst>
                <a:gd name="T0" fmla="*/ 0 w 376"/>
                <a:gd name="T1" fmla="*/ 407 h 463"/>
                <a:gd name="T2" fmla="*/ 0 w 376"/>
                <a:gd name="T3" fmla="*/ 454 h 463"/>
                <a:gd name="T4" fmla="*/ 8 w 376"/>
                <a:gd name="T5" fmla="*/ 462 h 463"/>
                <a:gd name="T6" fmla="*/ 32 w 376"/>
                <a:gd name="T7" fmla="*/ 462 h 463"/>
                <a:gd name="T8" fmla="*/ 271 w 376"/>
                <a:gd name="T9" fmla="*/ 360 h 463"/>
                <a:gd name="T10" fmla="*/ 287 w 376"/>
                <a:gd name="T11" fmla="*/ 321 h 463"/>
                <a:gd name="T12" fmla="*/ 287 w 376"/>
                <a:gd name="T13" fmla="*/ 23 h 463"/>
                <a:gd name="T14" fmla="*/ 287 w 376"/>
                <a:gd name="T15" fmla="*/ 16 h 463"/>
                <a:gd name="T16" fmla="*/ 303 w 376"/>
                <a:gd name="T17" fmla="*/ 0 h 463"/>
                <a:gd name="T18" fmla="*/ 351 w 376"/>
                <a:gd name="T19" fmla="*/ 0 h 463"/>
                <a:gd name="T20" fmla="*/ 359 w 376"/>
                <a:gd name="T21" fmla="*/ 0 h 463"/>
                <a:gd name="T22" fmla="*/ 375 w 376"/>
                <a:gd name="T23" fmla="*/ 16 h 463"/>
                <a:gd name="T24" fmla="*/ 375 w 376"/>
                <a:gd name="T25" fmla="*/ 3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6" h="463">
                  <a:moveTo>
                    <a:pt x="0" y="407"/>
                  </a:moveTo>
                  <a:lnTo>
                    <a:pt x="0" y="454"/>
                  </a:lnTo>
                  <a:lnTo>
                    <a:pt x="8" y="462"/>
                  </a:lnTo>
                  <a:lnTo>
                    <a:pt x="32" y="462"/>
                  </a:lnTo>
                  <a:lnTo>
                    <a:pt x="271" y="360"/>
                  </a:lnTo>
                  <a:lnTo>
                    <a:pt x="287" y="321"/>
                  </a:lnTo>
                  <a:lnTo>
                    <a:pt x="287" y="23"/>
                  </a:lnTo>
                  <a:lnTo>
                    <a:pt x="287" y="16"/>
                  </a:lnTo>
                  <a:lnTo>
                    <a:pt x="303" y="0"/>
                  </a:lnTo>
                  <a:lnTo>
                    <a:pt x="351" y="0"/>
                  </a:lnTo>
                  <a:lnTo>
                    <a:pt x="359" y="0"/>
                  </a:lnTo>
                  <a:lnTo>
                    <a:pt x="375" y="16"/>
                  </a:lnTo>
                  <a:lnTo>
                    <a:pt x="375" y="31"/>
                  </a:lnTo>
                </a:path>
              </a:pathLst>
            </a:custGeom>
            <a:noFill/>
            <a:ln w="25400" cap="rnd" cmpd="sng">
              <a:solidFill>
                <a:srgbClr val="00FF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Freeform 15"/>
            <p:cNvSpPr>
              <a:spLocks/>
            </p:cNvSpPr>
            <p:nvPr/>
          </p:nvSpPr>
          <p:spPr bwMode="auto">
            <a:xfrm>
              <a:off x="8388424" y="5229200"/>
              <a:ext cx="141287" cy="400050"/>
            </a:xfrm>
            <a:custGeom>
              <a:avLst/>
              <a:gdLst>
                <a:gd name="T0" fmla="*/ 0 w 89"/>
                <a:gd name="T1" fmla="*/ 251 h 252"/>
                <a:gd name="T2" fmla="*/ 0 w 89"/>
                <a:gd name="T3" fmla="*/ 39 h 252"/>
                <a:gd name="T4" fmla="*/ 88 w 89"/>
                <a:gd name="T5" fmla="*/ 0 h 252"/>
                <a:gd name="T6" fmla="*/ 88 w 89"/>
                <a:gd name="T7" fmla="*/ 211 h 252"/>
                <a:gd name="T8" fmla="*/ 0 w 89"/>
                <a:gd name="T9" fmla="*/ 251 h 252"/>
              </a:gdLst>
              <a:ahLst/>
              <a:cxnLst>
                <a:cxn ang="0">
                  <a:pos x="T0" y="T1"/>
                </a:cxn>
                <a:cxn ang="0">
                  <a:pos x="T2" y="T3"/>
                </a:cxn>
                <a:cxn ang="0">
                  <a:pos x="T4" y="T5"/>
                </a:cxn>
                <a:cxn ang="0">
                  <a:pos x="T6" y="T7"/>
                </a:cxn>
                <a:cxn ang="0">
                  <a:pos x="T8" y="T9"/>
                </a:cxn>
              </a:cxnLst>
              <a:rect l="0" t="0" r="r" b="b"/>
              <a:pathLst>
                <a:path w="89" h="252">
                  <a:moveTo>
                    <a:pt x="0" y="251"/>
                  </a:moveTo>
                  <a:lnTo>
                    <a:pt x="0" y="39"/>
                  </a:lnTo>
                  <a:lnTo>
                    <a:pt x="88" y="0"/>
                  </a:lnTo>
                  <a:lnTo>
                    <a:pt x="88" y="211"/>
                  </a:lnTo>
                  <a:lnTo>
                    <a:pt x="0" y="251"/>
                  </a:lnTo>
                </a:path>
              </a:pathLst>
            </a:custGeom>
            <a:solidFill>
              <a:srgbClr val="FF0000"/>
            </a:solidFill>
            <a:ln w="12700" cap="rnd" cmpd="sng">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Freeform 16"/>
            <p:cNvSpPr>
              <a:spLocks/>
            </p:cNvSpPr>
            <p:nvPr/>
          </p:nvSpPr>
          <p:spPr bwMode="auto">
            <a:xfrm>
              <a:off x="9269610" y="4685754"/>
              <a:ext cx="230187" cy="238125"/>
            </a:xfrm>
            <a:custGeom>
              <a:avLst/>
              <a:gdLst>
                <a:gd name="T0" fmla="*/ 0 w 145"/>
                <a:gd name="T1" fmla="*/ 39 h 150"/>
                <a:gd name="T2" fmla="*/ 0 w 145"/>
                <a:gd name="T3" fmla="*/ 16 h 150"/>
                <a:gd name="T4" fmla="*/ 0 w 145"/>
                <a:gd name="T5" fmla="*/ 8 h 150"/>
                <a:gd name="T6" fmla="*/ 16 w 145"/>
                <a:gd name="T7" fmla="*/ 0 h 150"/>
                <a:gd name="T8" fmla="*/ 120 w 145"/>
                <a:gd name="T9" fmla="*/ 0 h 150"/>
                <a:gd name="T10" fmla="*/ 136 w 145"/>
                <a:gd name="T11" fmla="*/ 8 h 150"/>
                <a:gd name="T12" fmla="*/ 144 w 145"/>
                <a:gd name="T13" fmla="*/ 24 h 150"/>
                <a:gd name="T14" fmla="*/ 144 w 145"/>
                <a:gd name="T15" fmla="*/ 149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50">
                  <a:moveTo>
                    <a:pt x="0" y="39"/>
                  </a:moveTo>
                  <a:lnTo>
                    <a:pt x="0" y="16"/>
                  </a:lnTo>
                  <a:lnTo>
                    <a:pt x="0" y="8"/>
                  </a:lnTo>
                  <a:lnTo>
                    <a:pt x="16" y="0"/>
                  </a:lnTo>
                  <a:lnTo>
                    <a:pt x="120" y="0"/>
                  </a:lnTo>
                  <a:lnTo>
                    <a:pt x="136" y="8"/>
                  </a:lnTo>
                  <a:lnTo>
                    <a:pt x="144" y="24"/>
                  </a:lnTo>
                  <a:lnTo>
                    <a:pt x="144" y="149"/>
                  </a:lnTo>
                </a:path>
              </a:pathLst>
            </a:custGeom>
            <a:noFill/>
            <a:ln w="25400" cap="rnd" cmpd="sng">
              <a:solidFill>
                <a:srgbClr val="9234D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Freeform 17"/>
            <p:cNvSpPr>
              <a:spLocks/>
            </p:cNvSpPr>
            <p:nvPr/>
          </p:nvSpPr>
          <p:spPr bwMode="auto">
            <a:xfrm>
              <a:off x="9598222" y="4685754"/>
              <a:ext cx="230188" cy="238125"/>
            </a:xfrm>
            <a:custGeom>
              <a:avLst/>
              <a:gdLst>
                <a:gd name="T0" fmla="*/ 144 w 145"/>
                <a:gd name="T1" fmla="*/ 39 h 150"/>
                <a:gd name="T2" fmla="*/ 144 w 145"/>
                <a:gd name="T3" fmla="*/ 16 h 150"/>
                <a:gd name="T4" fmla="*/ 144 w 145"/>
                <a:gd name="T5" fmla="*/ 8 h 150"/>
                <a:gd name="T6" fmla="*/ 128 w 145"/>
                <a:gd name="T7" fmla="*/ 0 h 150"/>
                <a:gd name="T8" fmla="*/ 16 w 145"/>
                <a:gd name="T9" fmla="*/ 0 h 150"/>
                <a:gd name="T10" fmla="*/ 8 w 145"/>
                <a:gd name="T11" fmla="*/ 8 h 150"/>
                <a:gd name="T12" fmla="*/ 0 w 145"/>
                <a:gd name="T13" fmla="*/ 24 h 150"/>
                <a:gd name="T14" fmla="*/ 0 w 145"/>
                <a:gd name="T15" fmla="*/ 149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50">
                  <a:moveTo>
                    <a:pt x="144" y="39"/>
                  </a:moveTo>
                  <a:lnTo>
                    <a:pt x="144" y="16"/>
                  </a:lnTo>
                  <a:lnTo>
                    <a:pt x="144" y="8"/>
                  </a:lnTo>
                  <a:lnTo>
                    <a:pt x="128" y="0"/>
                  </a:lnTo>
                  <a:lnTo>
                    <a:pt x="16" y="0"/>
                  </a:lnTo>
                  <a:lnTo>
                    <a:pt x="8" y="8"/>
                  </a:lnTo>
                  <a:lnTo>
                    <a:pt x="0" y="24"/>
                  </a:lnTo>
                  <a:lnTo>
                    <a:pt x="0" y="149"/>
                  </a:lnTo>
                </a:path>
              </a:pathLst>
            </a:custGeom>
            <a:noFill/>
            <a:ln w="25400" cap="rnd" cmpd="sng">
              <a:solidFill>
                <a:srgbClr val="9234D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18"/>
            <p:cNvSpPr>
              <a:spLocks noChangeShapeType="1"/>
            </p:cNvSpPr>
            <p:nvPr/>
          </p:nvSpPr>
          <p:spPr bwMode="auto">
            <a:xfrm flipV="1">
              <a:off x="10003035" y="4436517"/>
              <a:ext cx="1587" cy="323850"/>
            </a:xfrm>
            <a:prstGeom prst="line">
              <a:avLst/>
            </a:prstGeom>
            <a:noFill/>
            <a:ln w="25400">
              <a:solidFill>
                <a:srgbClr val="CF0E3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19"/>
            <p:cNvSpPr>
              <a:spLocks noChangeShapeType="1"/>
            </p:cNvSpPr>
            <p:nvPr/>
          </p:nvSpPr>
          <p:spPr bwMode="auto">
            <a:xfrm flipV="1">
              <a:off x="10079235" y="4449217"/>
              <a:ext cx="1587" cy="323850"/>
            </a:xfrm>
            <a:prstGeom prst="line">
              <a:avLst/>
            </a:prstGeom>
            <a:noFill/>
            <a:ln w="25400">
              <a:solidFill>
                <a:srgbClr val="CF0E3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Freeform 20"/>
            <p:cNvSpPr>
              <a:spLocks/>
            </p:cNvSpPr>
            <p:nvPr/>
          </p:nvSpPr>
          <p:spPr bwMode="auto">
            <a:xfrm>
              <a:off x="8137722" y="3449092"/>
              <a:ext cx="5075238" cy="1046162"/>
            </a:xfrm>
            <a:custGeom>
              <a:avLst/>
              <a:gdLst>
                <a:gd name="T0" fmla="*/ 0 w 3197"/>
                <a:gd name="T1" fmla="*/ 619 h 659"/>
                <a:gd name="T2" fmla="*/ 0 w 3197"/>
                <a:gd name="T3" fmla="*/ 658 h 659"/>
                <a:gd name="T4" fmla="*/ 2112 w 3197"/>
                <a:gd name="T5" fmla="*/ 658 h 659"/>
                <a:gd name="T6" fmla="*/ 3196 w 3197"/>
                <a:gd name="T7" fmla="*/ 31 h 659"/>
                <a:gd name="T8" fmla="*/ 3196 w 3197"/>
                <a:gd name="T9" fmla="*/ 0 h 659"/>
                <a:gd name="T10" fmla="*/ 2104 w 3197"/>
                <a:gd name="T11" fmla="*/ 619 h 659"/>
                <a:gd name="T12" fmla="*/ 0 w 3197"/>
                <a:gd name="T13" fmla="*/ 619 h 659"/>
              </a:gdLst>
              <a:ahLst/>
              <a:cxnLst>
                <a:cxn ang="0">
                  <a:pos x="T0" y="T1"/>
                </a:cxn>
                <a:cxn ang="0">
                  <a:pos x="T2" y="T3"/>
                </a:cxn>
                <a:cxn ang="0">
                  <a:pos x="T4" y="T5"/>
                </a:cxn>
                <a:cxn ang="0">
                  <a:pos x="T6" y="T7"/>
                </a:cxn>
                <a:cxn ang="0">
                  <a:pos x="T8" y="T9"/>
                </a:cxn>
                <a:cxn ang="0">
                  <a:pos x="T10" y="T11"/>
                </a:cxn>
                <a:cxn ang="0">
                  <a:pos x="T12" y="T13"/>
                </a:cxn>
              </a:cxnLst>
              <a:rect l="0" t="0" r="r" b="b"/>
              <a:pathLst>
                <a:path w="3197" h="659">
                  <a:moveTo>
                    <a:pt x="0" y="619"/>
                  </a:moveTo>
                  <a:lnTo>
                    <a:pt x="0" y="658"/>
                  </a:lnTo>
                  <a:lnTo>
                    <a:pt x="2112" y="658"/>
                  </a:lnTo>
                  <a:lnTo>
                    <a:pt x="3196" y="31"/>
                  </a:lnTo>
                  <a:lnTo>
                    <a:pt x="3196" y="0"/>
                  </a:lnTo>
                  <a:lnTo>
                    <a:pt x="2104" y="619"/>
                  </a:lnTo>
                  <a:lnTo>
                    <a:pt x="0" y="619"/>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Freeform 21"/>
            <p:cNvSpPr>
              <a:spLocks/>
            </p:cNvSpPr>
            <p:nvPr/>
          </p:nvSpPr>
          <p:spPr bwMode="auto">
            <a:xfrm>
              <a:off x="8864797" y="3330029"/>
              <a:ext cx="2092325" cy="776288"/>
            </a:xfrm>
            <a:custGeom>
              <a:avLst/>
              <a:gdLst>
                <a:gd name="T0" fmla="*/ 0 w 1318"/>
                <a:gd name="T1" fmla="*/ 0 h 489"/>
                <a:gd name="T2" fmla="*/ 1317 w 1318"/>
                <a:gd name="T3" fmla="*/ 0 h 489"/>
                <a:gd name="T4" fmla="*/ 1317 w 1318"/>
                <a:gd name="T5" fmla="*/ 488 h 489"/>
                <a:gd name="T6" fmla="*/ 0 w 1318"/>
                <a:gd name="T7" fmla="*/ 488 h 489"/>
                <a:gd name="T8" fmla="*/ 0 w 1318"/>
                <a:gd name="T9" fmla="*/ 0 h 489"/>
              </a:gdLst>
              <a:ahLst/>
              <a:cxnLst>
                <a:cxn ang="0">
                  <a:pos x="T0" y="T1"/>
                </a:cxn>
                <a:cxn ang="0">
                  <a:pos x="T2" y="T3"/>
                </a:cxn>
                <a:cxn ang="0">
                  <a:pos x="T4" y="T5"/>
                </a:cxn>
                <a:cxn ang="0">
                  <a:pos x="T6" y="T7"/>
                </a:cxn>
                <a:cxn ang="0">
                  <a:pos x="T8" y="T9"/>
                </a:cxn>
              </a:cxnLst>
              <a:rect l="0" t="0" r="r" b="b"/>
              <a:pathLst>
                <a:path w="1318" h="489">
                  <a:moveTo>
                    <a:pt x="0" y="0"/>
                  </a:moveTo>
                  <a:lnTo>
                    <a:pt x="1317" y="0"/>
                  </a:lnTo>
                  <a:lnTo>
                    <a:pt x="1317" y="488"/>
                  </a:lnTo>
                  <a:lnTo>
                    <a:pt x="0" y="488"/>
                  </a:lnTo>
                  <a:lnTo>
                    <a:pt x="0" y="0"/>
                  </a:lnTo>
                </a:path>
              </a:pathLst>
            </a:custGeom>
            <a:solidFill>
              <a:srgbClr val="C9EAEE"/>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Rectangle 22"/>
            <p:cNvSpPr>
              <a:spLocks noChangeArrowheads="1"/>
            </p:cNvSpPr>
            <p:nvPr/>
          </p:nvSpPr>
          <p:spPr bwMode="auto">
            <a:xfrm>
              <a:off x="8871147" y="3336379"/>
              <a:ext cx="2090738" cy="774700"/>
            </a:xfrm>
            <a:prstGeom prst="rect">
              <a:avLst/>
            </a:prstGeom>
            <a:noFill/>
            <a:ln w="12700">
              <a:solidFill>
                <a:srgbClr val="C9EAEE"/>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Freeform 23"/>
            <p:cNvSpPr>
              <a:spLocks/>
            </p:cNvSpPr>
            <p:nvPr/>
          </p:nvSpPr>
          <p:spPr bwMode="auto">
            <a:xfrm>
              <a:off x="10763447" y="2882354"/>
              <a:ext cx="1709738" cy="1519238"/>
            </a:xfrm>
            <a:custGeom>
              <a:avLst/>
              <a:gdLst>
                <a:gd name="T0" fmla="*/ 0 w 1077"/>
                <a:gd name="T1" fmla="*/ 956 h 957"/>
                <a:gd name="T2" fmla="*/ 0 w 1077"/>
                <a:gd name="T3" fmla="*/ 478 h 957"/>
                <a:gd name="T4" fmla="*/ 1076 w 1077"/>
                <a:gd name="T5" fmla="*/ 0 h 957"/>
                <a:gd name="T6" fmla="*/ 1076 w 1077"/>
                <a:gd name="T7" fmla="*/ 345 h 957"/>
                <a:gd name="T8" fmla="*/ 0 w 1077"/>
                <a:gd name="T9" fmla="*/ 956 h 957"/>
              </a:gdLst>
              <a:ahLst/>
              <a:cxnLst>
                <a:cxn ang="0">
                  <a:pos x="T0" y="T1"/>
                </a:cxn>
                <a:cxn ang="0">
                  <a:pos x="T2" y="T3"/>
                </a:cxn>
                <a:cxn ang="0">
                  <a:pos x="T4" y="T5"/>
                </a:cxn>
                <a:cxn ang="0">
                  <a:pos x="T6" y="T7"/>
                </a:cxn>
                <a:cxn ang="0">
                  <a:pos x="T8" y="T9"/>
                </a:cxn>
              </a:cxnLst>
              <a:rect l="0" t="0" r="r" b="b"/>
              <a:pathLst>
                <a:path w="1077" h="957">
                  <a:moveTo>
                    <a:pt x="0" y="956"/>
                  </a:moveTo>
                  <a:lnTo>
                    <a:pt x="0" y="478"/>
                  </a:lnTo>
                  <a:lnTo>
                    <a:pt x="1076" y="0"/>
                  </a:lnTo>
                  <a:lnTo>
                    <a:pt x="1076" y="345"/>
                  </a:lnTo>
                  <a:lnTo>
                    <a:pt x="0" y="956"/>
                  </a:lnTo>
                </a:path>
              </a:pathLst>
            </a:custGeom>
            <a:solidFill>
              <a:srgbClr val="92D4DC"/>
            </a:solidFill>
            <a:ln w="12700" cap="rnd" cmpd="sng">
              <a:solidFill>
                <a:srgbClr val="92D4D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Freeform 24"/>
            <p:cNvSpPr>
              <a:spLocks/>
            </p:cNvSpPr>
            <p:nvPr/>
          </p:nvSpPr>
          <p:spPr bwMode="auto">
            <a:xfrm>
              <a:off x="10079235" y="3391942"/>
              <a:ext cx="242887" cy="811212"/>
            </a:xfrm>
            <a:custGeom>
              <a:avLst/>
              <a:gdLst>
                <a:gd name="T0" fmla="*/ 0 w 153"/>
                <a:gd name="T1" fmla="*/ 510 h 511"/>
                <a:gd name="T2" fmla="*/ 0 w 153"/>
                <a:gd name="T3" fmla="*/ 32 h 511"/>
                <a:gd name="T4" fmla="*/ 8 w 153"/>
                <a:gd name="T5" fmla="*/ 16 h 511"/>
                <a:gd name="T6" fmla="*/ 24 w 153"/>
                <a:gd name="T7" fmla="*/ 0 h 511"/>
                <a:gd name="T8" fmla="*/ 128 w 153"/>
                <a:gd name="T9" fmla="*/ 0 h 511"/>
                <a:gd name="T10" fmla="*/ 136 w 153"/>
                <a:gd name="T11" fmla="*/ 0 h 511"/>
                <a:gd name="T12" fmla="*/ 152 w 153"/>
                <a:gd name="T13" fmla="*/ 8 h 511"/>
                <a:gd name="T14" fmla="*/ 152 w 153"/>
                <a:gd name="T15" fmla="*/ 32 h 5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511">
                  <a:moveTo>
                    <a:pt x="0" y="510"/>
                  </a:moveTo>
                  <a:lnTo>
                    <a:pt x="0" y="32"/>
                  </a:lnTo>
                  <a:lnTo>
                    <a:pt x="8" y="16"/>
                  </a:lnTo>
                  <a:lnTo>
                    <a:pt x="24" y="0"/>
                  </a:lnTo>
                  <a:lnTo>
                    <a:pt x="128" y="0"/>
                  </a:lnTo>
                  <a:lnTo>
                    <a:pt x="136" y="0"/>
                  </a:lnTo>
                  <a:lnTo>
                    <a:pt x="152" y="8"/>
                  </a:lnTo>
                  <a:lnTo>
                    <a:pt x="152" y="32"/>
                  </a:lnTo>
                </a:path>
              </a:pathLst>
            </a:custGeom>
            <a:noFill/>
            <a:ln w="25400" cap="rnd" cmpd="sng">
              <a:solidFill>
                <a:srgbClr val="CF0E3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25"/>
            <p:cNvSpPr>
              <a:spLocks noChangeShapeType="1"/>
            </p:cNvSpPr>
            <p:nvPr/>
          </p:nvSpPr>
          <p:spPr bwMode="auto">
            <a:xfrm flipV="1">
              <a:off x="10003035" y="3131592"/>
              <a:ext cx="1587" cy="1082675"/>
            </a:xfrm>
            <a:prstGeom prst="line">
              <a:avLst/>
            </a:prstGeom>
            <a:noFill/>
            <a:ln w="25400">
              <a:solidFill>
                <a:srgbClr val="CF0E3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Freeform 26"/>
            <p:cNvSpPr>
              <a:spLocks/>
            </p:cNvSpPr>
            <p:nvPr/>
          </p:nvSpPr>
          <p:spPr bwMode="auto">
            <a:xfrm>
              <a:off x="8137722" y="2379117"/>
              <a:ext cx="5037138" cy="809625"/>
            </a:xfrm>
            <a:custGeom>
              <a:avLst/>
              <a:gdLst>
                <a:gd name="T0" fmla="*/ 0 w 3173"/>
                <a:gd name="T1" fmla="*/ 478 h 510"/>
                <a:gd name="T2" fmla="*/ 0 w 3173"/>
                <a:gd name="T3" fmla="*/ 509 h 510"/>
                <a:gd name="T4" fmla="*/ 2072 w 3173"/>
                <a:gd name="T5" fmla="*/ 509 h 510"/>
                <a:gd name="T6" fmla="*/ 3172 w 3173"/>
                <a:gd name="T7" fmla="*/ 23 h 510"/>
                <a:gd name="T8" fmla="*/ 3172 w 3173"/>
                <a:gd name="T9" fmla="*/ 0 h 510"/>
                <a:gd name="T10" fmla="*/ 2064 w 3173"/>
                <a:gd name="T11" fmla="*/ 478 h 510"/>
                <a:gd name="T12" fmla="*/ 0 w 3173"/>
                <a:gd name="T13" fmla="*/ 478 h 510"/>
              </a:gdLst>
              <a:ahLst/>
              <a:cxnLst>
                <a:cxn ang="0">
                  <a:pos x="T0" y="T1"/>
                </a:cxn>
                <a:cxn ang="0">
                  <a:pos x="T2" y="T3"/>
                </a:cxn>
                <a:cxn ang="0">
                  <a:pos x="T4" y="T5"/>
                </a:cxn>
                <a:cxn ang="0">
                  <a:pos x="T6" y="T7"/>
                </a:cxn>
                <a:cxn ang="0">
                  <a:pos x="T8" y="T9"/>
                </a:cxn>
                <a:cxn ang="0">
                  <a:pos x="T10" y="T11"/>
                </a:cxn>
                <a:cxn ang="0">
                  <a:pos x="T12" y="T13"/>
                </a:cxn>
              </a:cxnLst>
              <a:rect l="0" t="0" r="r" b="b"/>
              <a:pathLst>
                <a:path w="3173" h="510">
                  <a:moveTo>
                    <a:pt x="0" y="478"/>
                  </a:moveTo>
                  <a:lnTo>
                    <a:pt x="0" y="509"/>
                  </a:lnTo>
                  <a:lnTo>
                    <a:pt x="2072" y="509"/>
                  </a:lnTo>
                  <a:lnTo>
                    <a:pt x="3172" y="23"/>
                  </a:lnTo>
                  <a:lnTo>
                    <a:pt x="3172" y="0"/>
                  </a:lnTo>
                  <a:lnTo>
                    <a:pt x="2064" y="478"/>
                  </a:lnTo>
                  <a:lnTo>
                    <a:pt x="0" y="478"/>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Freeform 27"/>
            <p:cNvSpPr>
              <a:spLocks/>
            </p:cNvSpPr>
            <p:nvPr/>
          </p:nvSpPr>
          <p:spPr bwMode="auto">
            <a:xfrm>
              <a:off x="10572947" y="3268117"/>
              <a:ext cx="1027113" cy="163512"/>
            </a:xfrm>
            <a:custGeom>
              <a:avLst/>
              <a:gdLst>
                <a:gd name="T0" fmla="*/ 0 w 647"/>
                <a:gd name="T1" fmla="*/ 102 h 103"/>
                <a:gd name="T2" fmla="*/ 0 w 647"/>
                <a:gd name="T3" fmla="*/ 31 h 103"/>
                <a:gd name="T4" fmla="*/ 0 w 647"/>
                <a:gd name="T5" fmla="*/ 16 h 103"/>
                <a:gd name="T6" fmla="*/ 40 w 647"/>
                <a:gd name="T7" fmla="*/ 0 h 103"/>
                <a:gd name="T8" fmla="*/ 606 w 647"/>
                <a:gd name="T9" fmla="*/ 0 h 103"/>
                <a:gd name="T10" fmla="*/ 622 w 647"/>
                <a:gd name="T11" fmla="*/ 8 h 103"/>
                <a:gd name="T12" fmla="*/ 646 w 647"/>
                <a:gd name="T13" fmla="*/ 31 h 103"/>
              </a:gdLst>
              <a:ahLst/>
              <a:cxnLst>
                <a:cxn ang="0">
                  <a:pos x="T0" y="T1"/>
                </a:cxn>
                <a:cxn ang="0">
                  <a:pos x="T2" y="T3"/>
                </a:cxn>
                <a:cxn ang="0">
                  <a:pos x="T4" y="T5"/>
                </a:cxn>
                <a:cxn ang="0">
                  <a:pos x="T6" y="T7"/>
                </a:cxn>
                <a:cxn ang="0">
                  <a:pos x="T8" y="T9"/>
                </a:cxn>
                <a:cxn ang="0">
                  <a:pos x="T10" y="T11"/>
                </a:cxn>
                <a:cxn ang="0">
                  <a:pos x="T12" y="T13"/>
                </a:cxn>
              </a:cxnLst>
              <a:rect l="0" t="0" r="r" b="b"/>
              <a:pathLst>
                <a:path w="647" h="103">
                  <a:moveTo>
                    <a:pt x="0" y="102"/>
                  </a:moveTo>
                  <a:lnTo>
                    <a:pt x="0" y="31"/>
                  </a:lnTo>
                  <a:lnTo>
                    <a:pt x="0" y="16"/>
                  </a:lnTo>
                  <a:lnTo>
                    <a:pt x="40" y="0"/>
                  </a:lnTo>
                  <a:lnTo>
                    <a:pt x="606" y="0"/>
                  </a:lnTo>
                  <a:lnTo>
                    <a:pt x="622" y="8"/>
                  </a:lnTo>
                  <a:lnTo>
                    <a:pt x="646" y="31"/>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Freeform 28"/>
            <p:cNvSpPr>
              <a:spLocks/>
            </p:cNvSpPr>
            <p:nvPr/>
          </p:nvSpPr>
          <p:spPr bwMode="auto">
            <a:xfrm>
              <a:off x="11585772" y="3342729"/>
              <a:ext cx="17463"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Freeform 29"/>
            <p:cNvSpPr>
              <a:spLocks/>
            </p:cNvSpPr>
            <p:nvPr/>
          </p:nvSpPr>
          <p:spPr bwMode="auto">
            <a:xfrm>
              <a:off x="11585772" y="3391942"/>
              <a:ext cx="17463"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Freeform 30"/>
            <p:cNvSpPr>
              <a:spLocks/>
            </p:cNvSpPr>
            <p:nvPr/>
          </p:nvSpPr>
          <p:spPr bwMode="auto">
            <a:xfrm>
              <a:off x="11585772" y="3442742"/>
              <a:ext cx="17463"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 name="Freeform 31"/>
            <p:cNvSpPr>
              <a:spLocks/>
            </p:cNvSpPr>
            <p:nvPr/>
          </p:nvSpPr>
          <p:spPr bwMode="auto">
            <a:xfrm>
              <a:off x="11585772" y="3491954"/>
              <a:ext cx="17463"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Freeform 32"/>
            <p:cNvSpPr>
              <a:spLocks/>
            </p:cNvSpPr>
            <p:nvPr/>
          </p:nvSpPr>
          <p:spPr bwMode="auto">
            <a:xfrm>
              <a:off x="11585772" y="3541167"/>
              <a:ext cx="17463"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Freeform 33"/>
            <p:cNvSpPr>
              <a:spLocks/>
            </p:cNvSpPr>
            <p:nvPr/>
          </p:nvSpPr>
          <p:spPr bwMode="auto">
            <a:xfrm>
              <a:off x="11585772" y="3591967"/>
              <a:ext cx="17463"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 name="Freeform 34"/>
            <p:cNvSpPr>
              <a:spLocks/>
            </p:cNvSpPr>
            <p:nvPr/>
          </p:nvSpPr>
          <p:spPr bwMode="auto">
            <a:xfrm>
              <a:off x="11585772" y="3641179"/>
              <a:ext cx="17463"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Freeform 35"/>
            <p:cNvSpPr>
              <a:spLocks/>
            </p:cNvSpPr>
            <p:nvPr/>
          </p:nvSpPr>
          <p:spPr bwMode="auto">
            <a:xfrm>
              <a:off x="11585772" y="3690392"/>
              <a:ext cx="17463"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Freeform 36"/>
            <p:cNvSpPr>
              <a:spLocks/>
            </p:cNvSpPr>
            <p:nvPr/>
          </p:nvSpPr>
          <p:spPr bwMode="auto">
            <a:xfrm>
              <a:off x="11585772" y="3741192"/>
              <a:ext cx="17463" cy="4762"/>
            </a:xfrm>
            <a:custGeom>
              <a:avLst/>
              <a:gdLst>
                <a:gd name="T0" fmla="*/ 0 w 11"/>
                <a:gd name="T1" fmla="*/ 0 h 3"/>
                <a:gd name="T2" fmla="*/ 10 w 11"/>
                <a:gd name="T3" fmla="*/ 0 h 3"/>
                <a:gd name="T4" fmla="*/ 10 w 11"/>
                <a:gd name="T5" fmla="*/ 2 h 3"/>
                <a:gd name="T6" fmla="*/ 0 w 11"/>
                <a:gd name="T7" fmla="*/ 2 h 3"/>
                <a:gd name="T8" fmla="*/ 0 w 11"/>
                <a:gd name="T9" fmla="*/ 0 h 3"/>
              </a:gdLst>
              <a:ahLst/>
              <a:cxnLst>
                <a:cxn ang="0">
                  <a:pos x="T0" y="T1"/>
                </a:cxn>
                <a:cxn ang="0">
                  <a:pos x="T2" y="T3"/>
                </a:cxn>
                <a:cxn ang="0">
                  <a:pos x="T4" y="T5"/>
                </a:cxn>
                <a:cxn ang="0">
                  <a:pos x="T6" y="T7"/>
                </a:cxn>
                <a:cxn ang="0">
                  <a:pos x="T8" y="T9"/>
                </a:cxn>
              </a:cxnLst>
              <a:rect l="0" t="0" r="r" b="b"/>
              <a:pathLst>
                <a:path w="11" h="3">
                  <a:moveTo>
                    <a:pt x="0" y="0"/>
                  </a:moveTo>
                  <a:lnTo>
                    <a:pt x="10" y="0"/>
                  </a:lnTo>
                  <a:lnTo>
                    <a:pt x="10" y="2"/>
                  </a:lnTo>
                  <a:lnTo>
                    <a:pt x="0" y="2"/>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Freeform 37"/>
            <p:cNvSpPr>
              <a:spLocks/>
            </p:cNvSpPr>
            <p:nvPr/>
          </p:nvSpPr>
          <p:spPr bwMode="auto">
            <a:xfrm>
              <a:off x="11566722" y="3796754"/>
              <a:ext cx="90488" cy="163513"/>
            </a:xfrm>
            <a:custGeom>
              <a:avLst/>
              <a:gdLst>
                <a:gd name="T0" fmla="*/ 0 w 57"/>
                <a:gd name="T1" fmla="*/ 24 h 103"/>
                <a:gd name="T2" fmla="*/ 0 w 57"/>
                <a:gd name="T3" fmla="*/ 102 h 103"/>
                <a:gd name="T4" fmla="*/ 56 w 57"/>
                <a:gd name="T5" fmla="*/ 78 h 103"/>
                <a:gd name="T6" fmla="*/ 56 w 57"/>
                <a:gd name="T7" fmla="*/ 0 h 103"/>
                <a:gd name="T8" fmla="*/ 0 w 57"/>
                <a:gd name="T9" fmla="*/ 24 h 103"/>
              </a:gdLst>
              <a:ahLst/>
              <a:cxnLst>
                <a:cxn ang="0">
                  <a:pos x="T0" y="T1"/>
                </a:cxn>
                <a:cxn ang="0">
                  <a:pos x="T2" y="T3"/>
                </a:cxn>
                <a:cxn ang="0">
                  <a:pos x="T4" y="T5"/>
                </a:cxn>
                <a:cxn ang="0">
                  <a:pos x="T6" y="T7"/>
                </a:cxn>
                <a:cxn ang="0">
                  <a:pos x="T8" y="T9"/>
                </a:cxn>
              </a:cxnLst>
              <a:rect l="0" t="0" r="r" b="b"/>
              <a:pathLst>
                <a:path w="57" h="103">
                  <a:moveTo>
                    <a:pt x="0" y="24"/>
                  </a:moveTo>
                  <a:lnTo>
                    <a:pt x="0" y="102"/>
                  </a:lnTo>
                  <a:lnTo>
                    <a:pt x="56" y="78"/>
                  </a:lnTo>
                  <a:lnTo>
                    <a:pt x="56" y="0"/>
                  </a:lnTo>
                  <a:lnTo>
                    <a:pt x="0" y="24"/>
                  </a:lnTo>
                </a:path>
              </a:pathLst>
            </a:custGeom>
            <a:solidFill>
              <a:srgbClr val="618FFD"/>
            </a:solidFill>
            <a:ln w="12700" cap="rnd" cmpd="sng">
              <a:solidFill>
                <a:srgbClr val="00883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Freeform 38"/>
            <p:cNvSpPr>
              <a:spLocks/>
            </p:cNvSpPr>
            <p:nvPr/>
          </p:nvSpPr>
          <p:spPr bwMode="auto">
            <a:xfrm>
              <a:off x="10496747" y="3218904"/>
              <a:ext cx="1254125" cy="212725"/>
            </a:xfrm>
            <a:custGeom>
              <a:avLst/>
              <a:gdLst>
                <a:gd name="T0" fmla="*/ 0 w 790"/>
                <a:gd name="T1" fmla="*/ 133 h 134"/>
                <a:gd name="T2" fmla="*/ 0 w 790"/>
                <a:gd name="T3" fmla="*/ 23 h 134"/>
                <a:gd name="T4" fmla="*/ 8 w 790"/>
                <a:gd name="T5" fmla="*/ 8 h 134"/>
                <a:gd name="T6" fmla="*/ 40 w 790"/>
                <a:gd name="T7" fmla="*/ 0 h 134"/>
                <a:gd name="T8" fmla="*/ 750 w 790"/>
                <a:gd name="T9" fmla="*/ 0 h 134"/>
                <a:gd name="T10" fmla="*/ 773 w 790"/>
                <a:gd name="T11" fmla="*/ 0 h 134"/>
                <a:gd name="T12" fmla="*/ 789 w 790"/>
                <a:gd name="T13" fmla="*/ 23 h 134"/>
              </a:gdLst>
              <a:ahLst/>
              <a:cxnLst>
                <a:cxn ang="0">
                  <a:pos x="T0" y="T1"/>
                </a:cxn>
                <a:cxn ang="0">
                  <a:pos x="T2" y="T3"/>
                </a:cxn>
                <a:cxn ang="0">
                  <a:pos x="T4" y="T5"/>
                </a:cxn>
                <a:cxn ang="0">
                  <a:pos x="T6" y="T7"/>
                </a:cxn>
                <a:cxn ang="0">
                  <a:pos x="T8" y="T9"/>
                </a:cxn>
                <a:cxn ang="0">
                  <a:pos x="T10" y="T11"/>
                </a:cxn>
                <a:cxn ang="0">
                  <a:pos x="T12" y="T13"/>
                </a:cxn>
              </a:cxnLst>
              <a:rect l="0" t="0" r="r" b="b"/>
              <a:pathLst>
                <a:path w="790" h="134">
                  <a:moveTo>
                    <a:pt x="0" y="133"/>
                  </a:moveTo>
                  <a:lnTo>
                    <a:pt x="0" y="23"/>
                  </a:lnTo>
                  <a:lnTo>
                    <a:pt x="8" y="8"/>
                  </a:lnTo>
                  <a:lnTo>
                    <a:pt x="40" y="0"/>
                  </a:lnTo>
                  <a:lnTo>
                    <a:pt x="750" y="0"/>
                  </a:lnTo>
                  <a:lnTo>
                    <a:pt x="773" y="0"/>
                  </a:lnTo>
                  <a:lnTo>
                    <a:pt x="789" y="23"/>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Freeform 39"/>
            <p:cNvSpPr>
              <a:spLocks/>
            </p:cNvSpPr>
            <p:nvPr/>
          </p:nvSpPr>
          <p:spPr bwMode="auto">
            <a:xfrm>
              <a:off x="11736585" y="3280817"/>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Freeform 40"/>
            <p:cNvSpPr>
              <a:spLocks/>
            </p:cNvSpPr>
            <p:nvPr/>
          </p:nvSpPr>
          <p:spPr bwMode="auto">
            <a:xfrm>
              <a:off x="11736585" y="3330029"/>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Freeform 41"/>
            <p:cNvSpPr>
              <a:spLocks/>
            </p:cNvSpPr>
            <p:nvPr/>
          </p:nvSpPr>
          <p:spPr bwMode="auto">
            <a:xfrm>
              <a:off x="11736585" y="3380829"/>
              <a:ext cx="17462"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Freeform 42"/>
            <p:cNvSpPr>
              <a:spLocks/>
            </p:cNvSpPr>
            <p:nvPr/>
          </p:nvSpPr>
          <p:spPr bwMode="auto">
            <a:xfrm>
              <a:off x="11736585" y="3430042"/>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 name="Freeform 43"/>
            <p:cNvSpPr>
              <a:spLocks/>
            </p:cNvSpPr>
            <p:nvPr/>
          </p:nvSpPr>
          <p:spPr bwMode="auto">
            <a:xfrm>
              <a:off x="11736585" y="3479254"/>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 name="Freeform 44"/>
            <p:cNvSpPr>
              <a:spLocks/>
            </p:cNvSpPr>
            <p:nvPr/>
          </p:nvSpPr>
          <p:spPr bwMode="auto">
            <a:xfrm>
              <a:off x="11736585" y="3530054"/>
              <a:ext cx="17462"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 name="Freeform 45"/>
            <p:cNvSpPr>
              <a:spLocks/>
            </p:cNvSpPr>
            <p:nvPr/>
          </p:nvSpPr>
          <p:spPr bwMode="auto">
            <a:xfrm>
              <a:off x="11736585" y="3579267"/>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Freeform 46"/>
            <p:cNvSpPr>
              <a:spLocks/>
            </p:cNvSpPr>
            <p:nvPr/>
          </p:nvSpPr>
          <p:spPr bwMode="auto">
            <a:xfrm>
              <a:off x="11736585" y="3628479"/>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 name="Freeform 47"/>
            <p:cNvSpPr>
              <a:spLocks/>
            </p:cNvSpPr>
            <p:nvPr/>
          </p:nvSpPr>
          <p:spPr bwMode="auto">
            <a:xfrm>
              <a:off x="11736585" y="3679279"/>
              <a:ext cx="17462" cy="3175"/>
            </a:xfrm>
            <a:custGeom>
              <a:avLst/>
              <a:gdLst>
                <a:gd name="T0" fmla="*/ 0 w 11"/>
                <a:gd name="T1" fmla="*/ 0 h 2"/>
                <a:gd name="T2" fmla="*/ 10 w 11"/>
                <a:gd name="T3" fmla="*/ 0 h 2"/>
                <a:gd name="T4" fmla="*/ 10 w 11"/>
                <a:gd name="T5" fmla="*/ 1 h 2"/>
                <a:gd name="T6" fmla="*/ 0 w 11"/>
                <a:gd name="T7" fmla="*/ 1 h 2"/>
                <a:gd name="T8" fmla="*/ 0 w 11"/>
                <a:gd name="T9" fmla="*/ 0 h 2"/>
              </a:gdLst>
              <a:ahLst/>
              <a:cxnLst>
                <a:cxn ang="0">
                  <a:pos x="T0" y="T1"/>
                </a:cxn>
                <a:cxn ang="0">
                  <a:pos x="T2" y="T3"/>
                </a:cxn>
                <a:cxn ang="0">
                  <a:pos x="T4" y="T5"/>
                </a:cxn>
                <a:cxn ang="0">
                  <a:pos x="T6" y="T7"/>
                </a:cxn>
                <a:cxn ang="0">
                  <a:pos x="T8" y="T9"/>
                </a:cxn>
              </a:cxnLst>
              <a:rect l="0" t="0" r="r" b="b"/>
              <a:pathLst>
                <a:path w="11" h="2">
                  <a:moveTo>
                    <a:pt x="0" y="0"/>
                  </a:moveTo>
                  <a:lnTo>
                    <a:pt x="10" y="0"/>
                  </a:lnTo>
                  <a:lnTo>
                    <a:pt x="10" y="1"/>
                  </a:lnTo>
                  <a:lnTo>
                    <a:pt x="0" y="1"/>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 name="Freeform 48"/>
            <p:cNvSpPr>
              <a:spLocks/>
            </p:cNvSpPr>
            <p:nvPr/>
          </p:nvSpPr>
          <p:spPr bwMode="auto">
            <a:xfrm>
              <a:off x="11730235" y="3696742"/>
              <a:ext cx="77787" cy="163512"/>
            </a:xfrm>
            <a:custGeom>
              <a:avLst/>
              <a:gdLst>
                <a:gd name="T0" fmla="*/ 0 w 49"/>
                <a:gd name="T1" fmla="*/ 24 h 103"/>
                <a:gd name="T2" fmla="*/ 0 w 49"/>
                <a:gd name="T3" fmla="*/ 102 h 103"/>
                <a:gd name="T4" fmla="*/ 48 w 49"/>
                <a:gd name="T5" fmla="*/ 79 h 103"/>
                <a:gd name="T6" fmla="*/ 48 w 49"/>
                <a:gd name="T7" fmla="*/ 0 h 103"/>
                <a:gd name="T8" fmla="*/ 0 w 49"/>
                <a:gd name="T9" fmla="*/ 24 h 103"/>
              </a:gdLst>
              <a:ahLst/>
              <a:cxnLst>
                <a:cxn ang="0">
                  <a:pos x="T0" y="T1"/>
                </a:cxn>
                <a:cxn ang="0">
                  <a:pos x="T2" y="T3"/>
                </a:cxn>
                <a:cxn ang="0">
                  <a:pos x="T4" y="T5"/>
                </a:cxn>
                <a:cxn ang="0">
                  <a:pos x="T6" y="T7"/>
                </a:cxn>
                <a:cxn ang="0">
                  <a:pos x="T8" y="T9"/>
                </a:cxn>
              </a:cxnLst>
              <a:rect l="0" t="0" r="r" b="b"/>
              <a:pathLst>
                <a:path w="49" h="103">
                  <a:moveTo>
                    <a:pt x="0" y="24"/>
                  </a:moveTo>
                  <a:lnTo>
                    <a:pt x="0" y="102"/>
                  </a:lnTo>
                  <a:lnTo>
                    <a:pt x="48" y="79"/>
                  </a:lnTo>
                  <a:lnTo>
                    <a:pt x="48" y="0"/>
                  </a:lnTo>
                  <a:lnTo>
                    <a:pt x="0" y="24"/>
                  </a:lnTo>
                </a:path>
              </a:pathLst>
            </a:custGeom>
            <a:solidFill>
              <a:srgbClr val="618FFD"/>
            </a:solidFill>
            <a:ln w="12700" cap="rnd" cmpd="sng">
              <a:solidFill>
                <a:srgbClr val="00883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4" name="Freeform 49"/>
            <p:cNvSpPr>
              <a:spLocks/>
            </p:cNvSpPr>
            <p:nvPr/>
          </p:nvSpPr>
          <p:spPr bwMode="auto">
            <a:xfrm>
              <a:off x="11293672" y="3741192"/>
              <a:ext cx="495300" cy="261937"/>
            </a:xfrm>
            <a:custGeom>
              <a:avLst/>
              <a:gdLst>
                <a:gd name="T0" fmla="*/ 184 w 312"/>
                <a:gd name="T1" fmla="*/ 78 h 165"/>
                <a:gd name="T2" fmla="*/ 311 w 312"/>
                <a:gd name="T3" fmla="*/ 78 h 165"/>
                <a:gd name="T4" fmla="*/ 311 w 312"/>
                <a:gd name="T5" fmla="*/ 164 h 165"/>
                <a:gd name="T6" fmla="*/ 0 w 312"/>
                <a:gd name="T7" fmla="*/ 164 h 165"/>
                <a:gd name="T8" fmla="*/ 0 w 312"/>
                <a:gd name="T9" fmla="*/ 0 h 165"/>
              </a:gdLst>
              <a:ahLst/>
              <a:cxnLst>
                <a:cxn ang="0">
                  <a:pos x="T0" y="T1"/>
                </a:cxn>
                <a:cxn ang="0">
                  <a:pos x="T2" y="T3"/>
                </a:cxn>
                <a:cxn ang="0">
                  <a:pos x="T4" y="T5"/>
                </a:cxn>
                <a:cxn ang="0">
                  <a:pos x="T6" y="T7"/>
                </a:cxn>
                <a:cxn ang="0">
                  <a:pos x="T8" y="T9"/>
                </a:cxn>
              </a:cxnLst>
              <a:rect l="0" t="0" r="r" b="b"/>
              <a:pathLst>
                <a:path w="312" h="165">
                  <a:moveTo>
                    <a:pt x="184" y="78"/>
                  </a:moveTo>
                  <a:lnTo>
                    <a:pt x="311" y="78"/>
                  </a:lnTo>
                  <a:lnTo>
                    <a:pt x="311" y="164"/>
                  </a:lnTo>
                  <a:lnTo>
                    <a:pt x="0" y="164"/>
                  </a:lnTo>
                  <a:lnTo>
                    <a:pt x="0" y="0"/>
                  </a:lnTo>
                </a:path>
              </a:pathLst>
            </a:custGeom>
            <a:noFill/>
            <a:ln w="25400" cap="rnd" cmpd="sng">
              <a:solidFill>
                <a:srgbClr val="6E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 name="Freeform 50"/>
            <p:cNvSpPr>
              <a:spLocks/>
            </p:cNvSpPr>
            <p:nvPr/>
          </p:nvSpPr>
          <p:spPr bwMode="auto">
            <a:xfrm>
              <a:off x="11749285" y="3703092"/>
              <a:ext cx="419100" cy="63500"/>
            </a:xfrm>
            <a:custGeom>
              <a:avLst/>
              <a:gdLst>
                <a:gd name="T0" fmla="*/ 0 w 264"/>
                <a:gd name="T1" fmla="*/ 39 h 40"/>
                <a:gd name="T2" fmla="*/ 136 w 264"/>
                <a:gd name="T3" fmla="*/ 39 h 40"/>
                <a:gd name="T4" fmla="*/ 176 w 264"/>
                <a:gd name="T5" fmla="*/ 32 h 40"/>
                <a:gd name="T6" fmla="*/ 263 w 264"/>
                <a:gd name="T7" fmla="*/ 0 h 40"/>
              </a:gdLst>
              <a:ahLst/>
              <a:cxnLst>
                <a:cxn ang="0">
                  <a:pos x="T0" y="T1"/>
                </a:cxn>
                <a:cxn ang="0">
                  <a:pos x="T2" y="T3"/>
                </a:cxn>
                <a:cxn ang="0">
                  <a:pos x="T4" y="T5"/>
                </a:cxn>
                <a:cxn ang="0">
                  <a:pos x="T6" y="T7"/>
                </a:cxn>
              </a:cxnLst>
              <a:rect l="0" t="0" r="r" b="b"/>
              <a:pathLst>
                <a:path w="264" h="40">
                  <a:moveTo>
                    <a:pt x="0" y="39"/>
                  </a:moveTo>
                  <a:lnTo>
                    <a:pt x="136" y="39"/>
                  </a:lnTo>
                  <a:lnTo>
                    <a:pt x="176" y="32"/>
                  </a:lnTo>
                  <a:lnTo>
                    <a:pt x="263" y="0"/>
                  </a:lnTo>
                </a:path>
              </a:pathLst>
            </a:custGeom>
            <a:noFill/>
            <a:ln w="25400" cap="rnd" cmpd="sng">
              <a:solidFill>
                <a:srgbClr val="6E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Freeform 51"/>
            <p:cNvSpPr>
              <a:spLocks/>
            </p:cNvSpPr>
            <p:nvPr/>
          </p:nvSpPr>
          <p:spPr bwMode="auto">
            <a:xfrm>
              <a:off x="12173147" y="3660229"/>
              <a:ext cx="369888" cy="38100"/>
            </a:xfrm>
            <a:custGeom>
              <a:avLst/>
              <a:gdLst>
                <a:gd name="T0" fmla="*/ 0 w 233"/>
                <a:gd name="T1" fmla="*/ 23 h 24"/>
                <a:gd name="T2" fmla="*/ 168 w 233"/>
                <a:gd name="T3" fmla="*/ 23 h 24"/>
                <a:gd name="T4" fmla="*/ 232 w 233"/>
                <a:gd name="T5" fmla="*/ 0 h 24"/>
                <a:gd name="T6" fmla="*/ 64 w 233"/>
                <a:gd name="T7" fmla="*/ 0 h 24"/>
                <a:gd name="T8" fmla="*/ 0 w 233"/>
                <a:gd name="T9" fmla="*/ 23 h 24"/>
              </a:gdLst>
              <a:ahLst/>
              <a:cxnLst>
                <a:cxn ang="0">
                  <a:pos x="T0" y="T1"/>
                </a:cxn>
                <a:cxn ang="0">
                  <a:pos x="T2" y="T3"/>
                </a:cxn>
                <a:cxn ang="0">
                  <a:pos x="T4" y="T5"/>
                </a:cxn>
                <a:cxn ang="0">
                  <a:pos x="T6" y="T7"/>
                </a:cxn>
                <a:cxn ang="0">
                  <a:pos x="T8" y="T9"/>
                </a:cxn>
              </a:cxnLst>
              <a:rect l="0" t="0" r="r" b="b"/>
              <a:pathLst>
                <a:path w="233" h="24">
                  <a:moveTo>
                    <a:pt x="0" y="23"/>
                  </a:moveTo>
                  <a:lnTo>
                    <a:pt x="168" y="23"/>
                  </a:lnTo>
                  <a:lnTo>
                    <a:pt x="232" y="0"/>
                  </a:lnTo>
                  <a:lnTo>
                    <a:pt x="64" y="0"/>
                  </a:lnTo>
                  <a:lnTo>
                    <a:pt x="0" y="23"/>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 name="Oval 52"/>
            <p:cNvSpPr>
              <a:spLocks noChangeArrowheads="1"/>
            </p:cNvSpPr>
            <p:nvPr/>
          </p:nvSpPr>
          <p:spPr bwMode="auto">
            <a:xfrm>
              <a:off x="12274747" y="3647529"/>
              <a:ext cx="92075" cy="15875"/>
            </a:xfrm>
            <a:prstGeom prst="ellipse">
              <a:avLst/>
            </a:prstGeom>
            <a:solidFill>
              <a:srgbClr val="666666"/>
            </a:solidFill>
            <a:ln w="12700">
              <a:solidFill>
                <a:srgbClr val="6666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Freeform 53"/>
            <p:cNvSpPr>
              <a:spLocks/>
            </p:cNvSpPr>
            <p:nvPr/>
          </p:nvSpPr>
          <p:spPr bwMode="auto">
            <a:xfrm>
              <a:off x="12408097" y="3491954"/>
              <a:ext cx="90488" cy="163513"/>
            </a:xfrm>
            <a:custGeom>
              <a:avLst/>
              <a:gdLst>
                <a:gd name="T0" fmla="*/ 0 w 57"/>
                <a:gd name="T1" fmla="*/ 0 h 103"/>
                <a:gd name="T2" fmla="*/ 56 w 57"/>
                <a:gd name="T3" fmla="*/ 16 h 103"/>
                <a:gd name="T4" fmla="*/ 56 w 57"/>
                <a:gd name="T5" fmla="*/ 71 h 103"/>
                <a:gd name="T6" fmla="*/ 0 w 57"/>
                <a:gd name="T7" fmla="*/ 102 h 103"/>
                <a:gd name="T8" fmla="*/ 0 w 57"/>
                <a:gd name="T9" fmla="*/ 0 h 103"/>
              </a:gdLst>
              <a:ahLst/>
              <a:cxnLst>
                <a:cxn ang="0">
                  <a:pos x="T0" y="T1"/>
                </a:cxn>
                <a:cxn ang="0">
                  <a:pos x="T2" y="T3"/>
                </a:cxn>
                <a:cxn ang="0">
                  <a:pos x="T4" y="T5"/>
                </a:cxn>
                <a:cxn ang="0">
                  <a:pos x="T6" y="T7"/>
                </a:cxn>
                <a:cxn ang="0">
                  <a:pos x="T8" y="T9"/>
                </a:cxn>
              </a:cxnLst>
              <a:rect l="0" t="0" r="r" b="b"/>
              <a:pathLst>
                <a:path w="57" h="103">
                  <a:moveTo>
                    <a:pt x="0" y="0"/>
                  </a:moveTo>
                  <a:lnTo>
                    <a:pt x="56" y="16"/>
                  </a:lnTo>
                  <a:lnTo>
                    <a:pt x="56" y="71"/>
                  </a:lnTo>
                  <a:lnTo>
                    <a:pt x="0" y="102"/>
                  </a:lnTo>
                  <a:lnTo>
                    <a:pt x="0" y="0"/>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 name="Freeform 54"/>
            <p:cNvSpPr>
              <a:spLocks/>
            </p:cNvSpPr>
            <p:nvPr/>
          </p:nvSpPr>
          <p:spPr bwMode="auto">
            <a:xfrm>
              <a:off x="12217597" y="3491954"/>
              <a:ext cx="169863" cy="141288"/>
            </a:xfrm>
            <a:custGeom>
              <a:avLst/>
              <a:gdLst>
                <a:gd name="T0" fmla="*/ 0 w 107"/>
                <a:gd name="T1" fmla="*/ 0 h 89"/>
                <a:gd name="T2" fmla="*/ 106 w 107"/>
                <a:gd name="T3" fmla="*/ 0 h 89"/>
                <a:gd name="T4" fmla="*/ 106 w 107"/>
                <a:gd name="T5" fmla="*/ 88 h 89"/>
                <a:gd name="T6" fmla="*/ 0 w 107"/>
                <a:gd name="T7" fmla="*/ 88 h 89"/>
                <a:gd name="T8" fmla="*/ 0 w 107"/>
                <a:gd name="T9" fmla="*/ 0 h 89"/>
              </a:gdLst>
              <a:ahLst/>
              <a:cxnLst>
                <a:cxn ang="0">
                  <a:pos x="T0" y="T1"/>
                </a:cxn>
                <a:cxn ang="0">
                  <a:pos x="T2" y="T3"/>
                </a:cxn>
                <a:cxn ang="0">
                  <a:pos x="T4" y="T5"/>
                </a:cxn>
                <a:cxn ang="0">
                  <a:pos x="T6" y="T7"/>
                </a:cxn>
                <a:cxn ang="0">
                  <a:pos x="T8" y="T9"/>
                </a:cxn>
              </a:cxnLst>
              <a:rect l="0" t="0" r="r" b="b"/>
              <a:pathLst>
                <a:path w="107" h="89">
                  <a:moveTo>
                    <a:pt x="0" y="0"/>
                  </a:moveTo>
                  <a:lnTo>
                    <a:pt x="106" y="0"/>
                  </a:lnTo>
                  <a:lnTo>
                    <a:pt x="106" y="88"/>
                  </a:lnTo>
                  <a:lnTo>
                    <a:pt x="0" y="88"/>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 name="Rectangle 55"/>
            <p:cNvSpPr>
              <a:spLocks noChangeArrowheads="1"/>
            </p:cNvSpPr>
            <p:nvPr/>
          </p:nvSpPr>
          <p:spPr bwMode="auto">
            <a:xfrm>
              <a:off x="12223947" y="3498304"/>
              <a:ext cx="168275" cy="139700"/>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AutoShape 56"/>
            <p:cNvSpPr>
              <a:spLocks noChangeArrowheads="1"/>
            </p:cNvSpPr>
            <p:nvPr/>
          </p:nvSpPr>
          <p:spPr bwMode="auto">
            <a:xfrm>
              <a:off x="12230297" y="3517354"/>
              <a:ext cx="142875" cy="101600"/>
            </a:xfrm>
            <a:prstGeom prst="roundRect">
              <a:avLst>
                <a:gd name="adj" fmla="val 21421"/>
              </a:avLst>
            </a:prstGeom>
            <a:solidFill>
              <a:srgbClr val="FFFFFF"/>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 name="AutoShape 57"/>
            <p:cNvSpPr>
              <a:spLocks noChangeArrowheads="1"/>
            </p:cNvSpPr>
            <p:nvPr/>
          </p:nvSpPr>
          <p:spPr bwMode="auto">
            <a:xfrm>
              <a:off x="12236647" y="3523704"/>
              <a:ext cx="142875" cy="101600"/>
            </a:xfrm>
            <a:prstGeom prst="roundRect">
              <a:avLst>
                <a:gd name="adj" fmla="val 19222"/>
              </a:avLst>
            </a:prstGeom>
            <a:noFill/>
            <a:ln w="12700">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Freeform 58"/>
            <p:cNvSpPr>
              <a:spLocks/>
            </p:cNvSpPr>
            <p:nvPr/>
          </p:nvSpPr>
          <p:spPr bwMode="auto">
            <a:xfrm>
              <a:off x="12154097" y="3690392"/>
              <a:ext cx="258763" cy="66675"/>
            </a:xfrm>
            <a:custGeom>
              <a:avLst/>
              <a:gdLst>
                <a:gd name="T0" fmla="*/ 0 w 163"/>
                <a:gd name="T1" fmla="*/ 0 h 42"/>
                <a:gd name="T2" fmla="*/ 162 w 163"/>
                <a:gd name="T3" fmla="*/ 0 h 42"/>
                <a:gd name="T4" fmla="*/ 162 w 163"/>
                <a:gd name="T5" fmla="*/ 41 h 42"/>
                <a:gd name="T6" fmla="*/ 0 w 163"/>
                <a:gd name="T7" fmla="*/ 41 h 42"/>
                <a:gd name="T8" fmla="*/ 0 w 163"/>
                <a:gd name="T9" fmla="*/ 0 h 42"/>
              </a:gdLst>
              <a:ahLst/>
              <a:cxnLst>
                <a:cxn ang="0">
                  <a:pos x="T0" y="T1"/>
                </a:cxn>
                <a:cxn ang="0">
                  <a:pos x="T2" y="T3"/>
                </a:cxn>
                <a:cxn ang="0">
                  <a:pos x="T4" y="T5"/>
                </a:cxn>
                <a:cxn ang="0">
                  <a:pos x="T6" y="T7"/>
                </a:cxn>
                <a:cxn ang="0">
                  <a:pos x="T8" y="T9"/>
                </a:cxn>
              </a:cxnLst>
              <a:rect l="0" t="0" r="r" b="b"/>
              <a:pathLst>
                <a:path w="163" h="42">
                  <a:moveTo>
                    <a:pt x="0" y="0"/>
                  </a:moveTo>
                  <a:lnTo>
                    <a:pt x="162" y="0"/>
                  </a:lnTo>
                  <a:lnTo>
                    <a:pt x="162" y="41"/>
                  </a:lnTo>
                  <a:lnTo>
                    <a:pt x="0" y="41"/>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 name="Rectangle 59"/>
            <p:cNvSpPr>
              <a:spLocks noChangeArrowheads="1"/>
            </p:cNvSpPr>
            <p:nvPr/>
          </p:nvSpPr>
          <p:spPr bwMode="auto">
            <a:xfrm>
              <a:off x="12160447" y="3696742"/>
              <a:ext cx="257175" cy="65087"/>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 name="Freeform 60"/>
            <p:cNvSpPr>
              <a:spLocks/>
            </p:cNvSpPr>
            <p:nvPr/>
          </p:nvSpPr>
          <p:spPr bwMode="auto">
            <a:xfrm>
              <a:off x="12420797" y="3641179"/>
              <a:ext cx="103188" cy="125413"/>
            </a:xfrm>
            <a:custGeom>
              <a:avLst/>
              <a:gdLst>
                <a:gd name="T0" fmla="*/ 0 w 65"/>
                <a:gd name="T1" fmla="*/ 24 h 79"/>
                <a:gd name="T2" fmla="*/ 64 w 65"/>
                <a:gd name="T3" fmla="*/ 0 h 79"/>
                <a:gd name="T4" fmla="*/ 64 w 65"/>
                <a:gd name="T5" fmla="*/ 47 h 79"/>
                <a:gd name="T6" fmla="*/ 0 w 65"/>
                <a:gd name="T7" fmla="*/ 78 h 79"/>
                <a:gd name="T8" fmla="*/ 0 w 65"/>
                <a:gd name="T9" fmla="*/ 24 h 79"/>
              </a:gdLst>
              <a:ahLst/>
              <a:cxnLst>
                <a:cxn ang="0">
                  <a:pos x="T0" y="T1"/>
                </a:cxn>
                <a:cxn ang="0">
                  <a:pos x="T2" y="T3"/>
                </a:cxn>
                <a:cxn ang="0">
                  <a:pos x="T4" y="T5"/>
                </a:cxn>
                <a:cxn ang="0">
                  <a:pos x="T6" y="T7"/>
                </a:cxn>
                <a:cxn ang="0">
                  <a:pos x="T8" y="T9"/>
                </a:cxn>
              </a:cxnLst>
              <a:rect l="0" t="0" r="r" b="b"/>
              <a:pathLst>
                <a:path w="65" h="79">
                  <a:moveTo>
                    <a:pt x="0" y="24"/>
                  </a:moveTo>
                  <a:lnTo>
                    <a:pt x="64" y="0"/>
                  </a:lnTo>
                  <a:lnTo>
                    <a:pt x="64" y="47"/>
                  </a:lnTo>
                  <a:lnTo>
                    <a:pt x="0" y="78"/>
                  </a:lnTo>
                  <a:lnTo>
                    <a:pt x="0" y="24"/>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Freeform 61"/>
            <p:cNvSpPr>
              <a:spLocks/>
            </p:cNvSpPr>
            <p:nvPr/>
          </p:nvSpPr>
          <p:spPr bwMode="auto">
            <a:xfrm>
              <a:off x="12331897" y="3690392"/>
              <a:ext cx="68263" cy="4762"/>
            </a:xfrm>
            <a:custGeom>
              <a:avLst/>
              <a:gdLst>
                <a:gd name="T0" fmla="*/ 0 w 43"/>
                <a:gd name="T1" fmla="*/ 0 h 3"/>
                <a:gd name="T2" fmla="*/ 42 w 43"/>
                <a:gd name="T3" fmla="*/ 0 h 3"/>
                <a:gd name="T4" fmla="*/ 42 w 43"/>
                <a:gd name="T5" fmla="*/ 2 h 3"/>
                <a:gd name="T6" fmla="*/ 0 w 43"/>
                <a:gd name="T7" fmla="*/ 2 h 3"/>
                <a:gd name="T8" fmla="*/ 0 w 43"/>
                <a:gd name="T9" fmla="*/ 0 h 3"/>
              </a:gdLst>
              <a:ahLst/>
              <a:cxnLst>
                <a:cxn ang="0">
                  <a:pos x="T0" y="T1"/>
                </a:cxn>
                <a:cxn ang="0">
                  <a:pos x="T2" y="T3"/>
                </a:cxn>
                <a:cxn ang="0">
                  <a:pos x="T4" y="T5"/>
                </a:cxn>
                <a:cxn ang="0">
                  <a:pos x="T6" y="T7"/>
                </a:cxn>
                <a:cxn ang="0">
                  <a:pos x="T8" y="T9"/>
                </a:cxn>
              </a:cxnLst>
              <a:rect l="0" t="0" r="r" b="b"/>
              <a:pathLst>
                <a:path w="43" h="3">
                  <a:moveTo>
                    <a:pt x="0" y="0"/>
                  </a:moveTo>
                  <a:lnTo>
                    <a:pt x="42" y="0"/>
                  </a:lnTo>
                  <a:lnTo>
                    <a:pt x="42" y="2"/>
                  </a:lnTo>
                  <a:lnTo>
                    <a:pt x="0" y="2"/>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 name="Rectangle 62"/>
            <p:cNvSpPr>
              <a:spLocks noChangeArrowheads="1"/>
            </p:cNvSpPr>
            <p:nvPr/>
          </p:nvSpPr>
          <p:spPr bwMode="auto">
            <a:xfrm>
              <a:off x="12338247" y="3696742"/>
              <a:ext cx="66675" cy="3175"/>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Freeform 63"/>
            <p:cNvSpPr>
              <a:spLocks/>
            </p:cNvSpPr>
            <p:nvPr/>
          </p:nvSpPr>
          <p:spPr bwMode="auto">
            <a:xfrm>
              <a:off x="8864797" y="2074317"/>
              <a:ext cx="2092325" cy="776287"/>
            </a:xfrm>
            <a:custGeom>
              <a:avLst/>
              <a:gdLst>
                <a:gd name="T0" fmla="*/ 0 w 1318"/>
                <a:gd name="T1" fmla="*/ 0 h 489"/>
                <a:gd name="T2" fmla="*/ 1317 w 1318"/>
                <a:gd name="T3" fmla="*/ 0 h 489"/>
                <a:gd name="T4" fmla="*/ 1317 w 1318"/>
                <a:gd name="T5" fmla="*/ 488 h 489"/>
                <a:gd name="T6" fmla="*/ 0 w 1318"/>
                <a:gd name="T7" fmla="*/ 488 h 489"/>
                <a:gd name="T8" fmla="*/ 0 w 1318"/>
                <a:gd name="T9" fmla="*/ 0 h 489"/>
              </a:gdLst>
              <a:ahLst/>
              <a:cxnLst>
                <a:cxn ang="0">
                  <a:pos x="T0" y="T1"/>
                </a:cxn>
                <a:cxn ang="0">
                  <a:pos x="T2" y="T3"/>
                </a:cxn>
                <a:cxn ang="0">
                  <a:pos x="T4" y="T5"/>
                </a:cxn>
                <a:cxn ang="0">
                  <a:pos x="T6" y="T7"/>
                </a:cxn>
                <a:cxn ang="0">
                  <a:pos x="T8" y="T9"/>
                </a:cxn>
              </a:cxnLst>
              <a:rect l="0" t="0" r="r" b="b"/>
              <a:pathLst>
                <a:path w="1318" h="489">
                  <a:moveTo>
                    <a:pt x="0" y="0"/>
                  </a:moveTo>
                  <a:lnTo>
                    <a:pt x="1317" y="0"/>
                  </a:lnTo>
                  <a:lnTo>
                    <a:pt x="1317" y="488"/>
                  </a:lnTo>
                  <a:lnTo>
                    <a:pt x="0" y="488"/>
                  </a:lnTo>
                  <a:lnTo>
                    <a:pt x="0" y="0"/>
                  </a:lnTo>
                </a:path>
              </a:pathLst>
            </a:custGeom>
            <a:solidFill>
              <a:srgbClr val="C9EAEE"/>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 name="Rectangle 64"/>
            <p:cNvSpPr>
              <a:spLocks noChangeArrowheads="1"/>
            </p:cNvSpPr>
            <p:nvPr/>
          </p:nvSpPr>
          <p:spPr bwMode="auto">
            <a:xfrm>
              <a:off x="8871147" y="2080667"/>
              <a:ext cx="2090738" cy="773112"/>
            </a:xfrm>
            <a:prstGeom prst="rect">
              <a:avLst/>
            </a:prstGeom>
            <a:noFill/>
            <a:ln w="12700">
              <a:solidFill>
                <a:srgbClr val="C9EAEE"/>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Freeform 65"/>
            <p:cNvSpPr>
              <a:spLocks/>
            </p:cNvSpPr>
            <p:nvPr/>
          </p:nvSpPr>
          <p:spPr bwMode="auto">
            <a:xfrm>
              <a:off x="10763447" y="1837779"/>
              <a:ext cx="1709738" cy="1257300"/>
            </a:xfrm>
            <a:custGeom>
              <a:avLst/>
              <a:gdLst>
                <a:gd name="T0" fmla="*/ 0 w 1077"/>
                <a:gd name="T1" fmla="*/ 791 h 792"/>
                <a:gd name="T2" fmla="*/ 0 w 1077"/>
                <a:gd name="T3" fmla="*/ 353 h 792"/>
                <a:gd name="T4" fmla="*/ 1076 w 1077"/>
                <a:gd name="T5" fmla="*/ 0 h 792"/>
                <a:gd name="T6" fmla="*/ 1076 w 1077"/>
                <a:gd name="T7" fmla="*/ 329 h 792"/>
                <a:gd name="T8" fmla="*/ 0 w 1077"/>
                <a:gd name="T9" fmla="*/ 791 h 792"/>
              </a:gdLst>
              <a:ahLst/>
              <a:cxnLst>
                <a:cxn ang="0">
                  <a:pos x="T0" y="T1"/>
                </a:cxn>
                <a:cxn ang="0">
                  <a:pos x="T2" y="T3"/>
                </a:cxn>
                <a:cxn ang="0">
                  <a:pos x="T4" y="T5"/>
                </a:cxn>
                <a:cxn ang="0">
                  <a:pos x="T6" y="T7"/>
                </a:cxn>
                <a:cxn ang="0">
                  <a:pos x="T8" y="T9"/>
                </a:cxn>
              </a:cxnLst>
              <a:rect l="0" t="0" r="r" b="b"/>
              <a:pathLst>
                <a:path w="1077" h="792">
                  <a:moveTo>
                    <a:pt x="0" y="791"/>
                  </a:moveTo>
                  <a:lnTo>
                    <a:pt x="0" y="353"/>
                  </a:lnTo>
                  <a:lnTo>
                    <a:pt x="1076" y="0"/>
                  </a:lnTo>
                  <a:lnTo>
                    <a:pt x="1076" y="329"/>
                  </a:lnTo>
                  <a:lnTo>
                    <a:pt x="0" y="791"/>
                  </a:lnTo>
                </a:path>
              </a:pathLst>
            </a:custGeom>
            <a:solidFill>
              <a:srgbClr val="92D4DC"/>
            </a:solidFill>
            <a:ln w="12700" cap="rnd" cmpd="sng">
              <a:solidFill>
                <a:srgbClr val="92D4D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 name="Freeform 66"/>
            <p:cNvSpPr>
              <a:spLocks/>
            </p:cNvSpPr>
            <p:nvPr/>
          </p:nvSpPr>
          <p:spPr bwMode="auto">
            <a:xfrm>
              <a:off x="10003035" y="2347367"/>
              <a:ext cx="319087" cy="611187"/>
            </a:xfrm>
            <a:custGeom>
              <a:avLst/>
              <a:gdLst>
                <a:gd name="T0" fmla="*/ 0 w 201"/>
                <a:gd name="T1" fmla="*/ 384 h 385"/>
                <a:gd name="T2" fmla="*/ 0 w 201"/>
                <a:gd name="T3" fmla="*/ 32 h 385"/>
                <a:gd name="T4" fmla="*/ 8 w 201"/>
                <a:gd name="T5" fmla="*/ 16 h 385"/>
                <a:gd name="T6" fmla="*/ 24 w 201"/>
                <a:gd name="T7" fmla="*/ 0 h 385"/>
                <a:gd name="T8" fmla="*/ 176 w 201"/>
                <a:gd name="T9" fmla="*/ 0 h 385"/>
                <a:gd name="T10" fmla="*/ 184 w 201"/>
                <a:gd name="T11" fmla="*/ 0 h 385"/>
                <a:gd name="T12" fmla="*/ 200 w 201"/>
                <a:gd name="T13" fmla="*/ 16 h 385"/>
                <a:gd name="T14" fmla="*/ 200 w 201"/>
                <a:gd name="T15" fmla="*/ 5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385">
                  <a:moveTo>
                    <a:pt x="0" y="384"/>
                  </a:moveTo>
                  <a:lnTo>
                    <a:pt x="0" y="32"/>
                  </a:lnTo>
                  <a:lnTo>
                    <a:pt x="8" y="16"/>
                  </a:lnTo>
                  <a:lnTo>
                    <a:pt x="24" y="0"/>
                  </a:lnTo>
                  <a:lnTo>
                    <a:pt x="176" y="0"/>
                  </a:lnTo>
                  <a:lnTo>
                    <a:pt x="184" y="0"/>
                  </a:lnTo>
                  <a:lnTo>
                    <a:pt x="200" y="16"/>
                  </a:lnTo>
                  <a:lnTo>
                    <a:pt x="200" y="55"/>
                  </a:lnTo>
                </a:path>
              </a:pathLst>
            </a:custGeom>
            <a:noFill/>
            <a:ln w="25400" cap="rnd" cmpd="sng">
              <a:solidFill>
                <a:srgbClr val="CF0E3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 name="Freeform 67"/>
            <p:cNvSpPr>
              <a:spLocks/>
            </p:cNvSpPr>
            <p:nvPr/>
          </p:nvSpPr>
          <p:spPr bwMode="auto">
            <a:xfrm>
              <a:off x="10572947" y="2025104"/>
              <a:ext cx="1027113" cy="150813"/>
            </a:xfrm>
            <a:custGeom>
              <a:avLst/>
              <a:gdLst>
                <a:gd name="T0" fmla="*/ 0 w 647"/>
                <a:gd name="T1" fmla="*/ 94 h 95"/>
                <a:gd name="T2" fmla="*/ 0 w 647"/>
                <a:gd name="T3" fmla="*/ 31 h 95"/>
                <a:gd name="T4" fmla="*/ 0 w 647"/>
                <a:gd name="T5" fmla="*/ 15 h 95"/>
                <a:gd name="T6" fmla="*/ 40 w 647"/>
                <a:gd name="T7" fmla="*/ 0 h 95"/>
                <a:gd name="T8" fmla="*/ 606 w 647"/>
                <a:gd name="T9" fmla="*/ 0 h 95"/>
                <a:gd name="T10" fmla="*/ 630 w 647"/>
                <a:gd name="T11" fmla="*/ 8 h 95"/>
                <a:gd name="T12" fmla="*/ 646 w 647"/>
                <a:gd name="T13" fmla="*/ 15 h 95"/>
                <a:gd name="T14" fmla="*/ 646 w 647"/>
                <a:gd name="T15" fmla="*/ 5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7" h="95">
                  <a:moveTo>
                    <a:pt x="0" y="94"/>
                  </a:moveTo>
                  <a:lnTo>
                    <a:pt x="0" y="31"/>
                  </a:lnTo>
                  <a:lnTo>
                    <a:pt x="0" y="15"/>
                  </a:lnTo>
                  <a:lnTo>
                    <a:pt x="40" y="0"/>
                  </a:lnTo>
                  <a:lnTo>
                    <a:pt x="606" y="0"/>
                  </a:lnTo>
                  <a:lnTo>
                    <a:pt x="630" y="8"/>
                  </a:lnTo>
                  <a:lnTo>
                    <a:pt x="646" y="15"/>
                  </a:lnTo>
                  <a:lnTo>
                    <a:pt x="646" y="55"/>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 name="Freeform 68"/>
            <p:cNvSpPr>
              <a:spLocks/>
            </p:cNvSpPr>
            <p:nvPr/>
          </p:nvSpPr>
          <p:spPr bwMode="auto">
            <a:xfrm>
              <a:off x="11585772" y="2136229"/>
              <a:ext cx="17463"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 name="Freeform 69"/>
            <p:cNvSpPr>
              <a:spLocks/>
            </p:cNvSpPr>
            <p:nvPr/>
          </p:nvSpPr>
          <p:spPr bwMode="auto">
            <a:xfrm>
              <a:off x="11585772" y="2187029"/>
              <a:ext cx="17463"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5" name="Freeform 70"/>
            <p:cNvSpPr>
              <a:spLocks/>
            </p:cNvSpPr>
            <p:nvPr/>
          </p:nvSpPr>
          <p:spPr bwMode="auto">
            <a:xfrm>
              <a:off x="11585772" y="2236242"/>
              <a:ext cx="17463"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6" name="Freeform 71"/>
            <p:cNvSpPr>
              <a:spLocks/>
            </p:cNvSpPr>
            <p:nvPr/>
          </p:nvSpPr>
          <p:spPr bwMode="auto">
            <a:xfrm>
              <a:off x="11585772" y="2285454"/>
              <a:ext cx="17463"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 name="Freeform 72"/>
            <p:cNvSpPr>
              <a:spLocks/>
            </p:cNvSpPr>
            <p:nvPr/>
          </p:nvSpPr>
          <p:spPr bwMode="auto">
            <a:xfrm>
              <a:off x="11585772" y="2336254"/>
              <a:ext cx="17463"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 name="Freeform 73"/>
            <p:cNvSpPr>
              <a:spLocks/>
            </p:cNvSpPr>
            <p:nvPr/>
          </p:nvSpPr>
          <p:spPr bwMode="auto">
            <a:xfrm>
              <a:off x="11585772" y="2385467"/>
              <a:ext cx="17463"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Freeform 74"/>
            <p:cNvSpPr>
              <a:spLocks/>
            </p:cNvSpPr>
            <p:nvPr/>
          </p:nvSpPr>
          <p:spPr bwMode="auto">
            <a:xfrm>
              <a:off x="11585772" y="2434679"/>
              <a:ext cx="17463"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 name="Freeform 75"/>
            <p:cNvSpPr>
              <a:spLocks/>
            </p:cNvSpPr>
            <p:nvPr/>
          </p:nvSpPr>
          <p:spPr bwMode="auto">
            <a:xfrm>
              <a:off x="11585772" y="2485479"/>
              <a:ext cx="17463"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1" name="Freeform 76"/>
            <p:cNvSpPr>
              <a:spLocks/>
            </p:cNvSpPr>
            <p:nvPr/>
          </p:nvSpPr>
          <p:spPr bwMode="auto">
            <a:xfrm>
              <a:off x="11585772" y="2534692"/>
              <a:ext cx="17463" cy="4762"/>
            </a:xfrm>
            <a:custGeom>
              <a:avLst/>
              <a:gdLst>
                <a:gd name="T0" fmla="*/ 0 w 11"/>
                <a:gd name="T1" fmla="*/ 0 h 3"/>
                <a:gd name="T2" fmla="*/ 10 w 11"/>
                <a:gd name="T3" fmla="*/ 0 h 3"/>
                <a:gd name="T4" fmla="*/ 10 w 11"/>
                <a:gd name="T5" fmla="*/ 2 h 3"/>
                <a:gd name="T6" fmla="*/ 0 w 11"/>
                <a:gd name="T7" fmla="*/ 2 h 3"/>
                <a:gd name="T8" fmla="*/ 0 w 11"/>
                <a:gd name="T9" fmla="*/ 0 h 3"/>
              </a:gdLst>
              <a:ahLst/>
              <a:cxnLst>
                <a:cxn ang="0">
                  <a:pos x="T0" y="T1"/>
                </a:cxn>
                <a:cxn ang="0">
                  <a:pos x="T2" y="T3"/>
                </a:cxn>
                <a:cxn ang="0">
                  <a:pos x="T4" y="T5"/>
                </a:cxn>
                <a:cxn ang="0">
                  <a:pos x="T6" y="T7"/>
                </a:cxn>
                <a:cxn ang="0">
                  <a:pos x="T8" y="T9"/>
                </a:cxn>
              </a:cxnLst>
              <a:rect l="0" t="0" r="r" b="b"/>
              <a:pathLst>
                <a:path w="11" h="3">
                  <a:moveTo>
                    <a:pt x="0" y="0"/>
                  </a:moveTo>
                  <a:lnTo>
                    <a:pt x="10" y="0"/>
                  </a:lnTo>
                  <a:lnTo>
                    <a:pt x="10" y="2"/>
                  </a:lnTo>
                  <a:lnTo>
                    <a:pt x="0" y="2"/>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 name="Freeform 77"/>
            <p:cNvSpPr>
              <a:spLocks/>
            </p:cNvSpPr>
            <p:nvPr/>
          </p:nvSpPr>
          <p:spPr bwMode="auto">
            <a:xfrm>
              <a:off x="11566722" y="2590254"/>
              <a:ext cx="90488" cy="163513"/>
            </a:xfrm>
            <a:custGeom>
              <a:avLst/>
              <a:gdLst>
                <a:gd name="T0" fmla="*/ 0 w 57"/>
                <a:gd name="T1" fmla="*/ 16 h 103"/>
                <a:gd name="T2" fmla="*/ 0 w 57"/>
                <a:gd name="T3" fmla="*/ 102 h 103"/>
                <a:gd name="T4" fmla="*/ 56 w 57"/>
                <a:gd name="T5" fmla="*/ 78 h 103"/>
                <a:gd name="T6" fmla="*/ 56 w 57"/>
                <a:gd name="T7" fmla="*/ 0 h 103"/>
                <a:gd name="T8" fmla="*/ 0 w 57"/>
                <a:gd name="T9" fmla="*/ 16 h 103"/>
              </a:gdLst>
              <a:ahLst/>
              <a:cxnLst>
                <a:cxn ang="0">
                  <a:pos x="T0" y="T1"/>
                </a:cxn>
                <a:cxn ang="0">
                  <a:pos x="T2" y="T3"/>
                </a:cxn>
                <a:cxn ang="0">
                  <a:pos x="T4" y="T5"/>
                </a:cxn>
                <a:cxn ang="0">
                  <a:pos x="T6" y="T7"/>
                </a:cxn>
                <a:cxn ang="0">
                  <a:pos x="T8" y="T9"/>
                </a:cxn>
              </a:cxnLst>
              <a:rect l="0" t="0" r="r" b="b"/>
              <a:pathLst>
                <a:path w="57" h="103">
                  <a:moveTo>
                    <a:pt x="0" y="16"/>
                  </a:moveTo>
                  <a:lnTo>
                    <a:pt x="0" y="102"/>
                  </a:lnTo>
                  <a:lnTo>
                    <a:pt x="56" y="78"/>
                  </a:lnTo>
                  <a:lnTo>
                    <a:pt x="56" y="0"/>
                  </a:lnTo>
                  <a:lnTo>
                    <a:pt x="0" y="16"/>
                  </a:lnTo>
                </a:path>
              </a:pathLst>
            </a:custGeom>
            <a:solidFill>
              <a:srgbClr val="618FFD"/>
            </a:solidFill>
            <a:ln w="12700" cap="rnd" cmpd="sng">
              <a:solidFill>
                <a:srgbClr val="00883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 name="Freeform 78"/>
            <p:cNvSpPr>
              <a:spLocks/>
            </p:cNvSpPr>
            <p:nvPr/>
          </p:nvSpPr>
          <p:spPr bwMode="auto">
            <a:xfrm>
              <a:off x="10496747" y="1963192"/>
              <a:ext cx="1254125" cy="212725"/>
            </a:xfrm>
            <a:custGeom>
              <a:avLst/>
              <a:gdLst>
                <a:gd name="T0" fmla="*/ 0 w 790"/>
                <a:gd name="T1" fmla="*/ 133 h 134"/>
                <a:gd name="T2" fmla="*/ 0 w 790"/>
                <a:gd name="T3" fmla="*/ 31 h 134"/>
                <a:gd name="T4" fmla="*/ 8 w 790"/>
                <a:gd name="T5" fmla="*/ 15 h 134"/>
                <a:gd name="T6" fmla="*/ 40 w 790"/>
                <a:gd name="T7" fmla="*/ 0 h 134"/>
                <a:gd name="T8" fmla="*/ 750 w 790"/>
                <a:gd name="T9" fmla="*/ 0 h 134"/>
                <a:gd name="T10" fmla="*/ 773 w 790"/>
                <a:gd name="T11" fmla="*/ 0 h 134"/>
                <a:gd name="T12" fmla="*/ 789 w 790"/>
                <a:gd name="T13" fmla="*/ 15 h 134"/>
                <a:gd name="T14" fmla="*/ 789 w 790"/>
                <a:gd name="T15" fmla="*/ 5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0" h="134">
                  <a:moveTo>
                    <a:pt x="0" y="133"/>
                  </a:moveTo>
                  <a:lnTo>
                    <a:pt x="0" y="31"/>
                  </a:lnTo>
                  <a:lnTo>
                    <a:pt x="8" y="15"/>
                  </a:lnTo>
                  <a:lnTo>
                    <a:pt x="40" y="0"/>
                  </a:lnTo>
                  <a:lnTo>
                    <a:pt x="750" y="0"/>
                  </a:lnTo>
                  <a:lnTo>
                    <a:pt x="773" y="0"/>
                  </a:lnTo>
                  <a:lnTo>
                    <a:pt x="789" y="15"/>
                  </a:lnTo>
                  <a:lnTo>
                    <a:pt x="789" y="54"/>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4" name="Freeform 79"/>
            <p:cNvSpPr>
              <a:spLocks/>
            </p:cNvSpPr>
            <p:nvPr/>
          </p:nvSpPr>
          <p:spPr bwMode="auto">
            <a:xfrm>
              <a:off x="11736585" y="2074317"/>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 name="Freeform 80"/>
            <p:cNvSpPr>
              <a:spLocks/>
            </p:cNvSpPr>
            <p:nvPr/>
          </p:nvSpPr>
          <p:spPr bwMode="auto">
            <a:xfrm>
              <a:off x="11736585" y="2123529"/>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 name="Freeform 81"/>
            <p:cNvSpPr>
              <a:spLocks/>
            </p:cNvSpPr>
            <p:nvPr/>
          </p:nvSpPr>
          <p:spPr bwMode="auto">
            <a:xfrm>
              <a:off x="11736585" y="2174329"/>
              <a:ext cx="17462"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 name="Freeform 82"/>
            <p:cNvSpPr>
              <a:spLocks/>
            </p:cNvSpPr>
            <p:nvPr/>
          </p:nvSpPr>
          <p:spPr bwMode="auto">
            <a:xfrm>
              <a:off x="11736585" y="2223542"/>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 name="Freeform 83"/>
            <p:cNvSpPr>
              <a:spLocks/>
            </p:cNvSpPr>
            <p:nvPr/>
          </p:nvSpPr>
          <p:spPr bwMode="auto">
            <a:xfrm>
              <a:off x="11736585" y="2272754"/>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 name="Freeform 84"/>
            <p:cNvSpPr>
              <a:spLocks/>
            </p:cNvSpPr>
            <p:nvPr/>
          </p:nvSpPr>
          <p:spPr bwMode="auto">
            <a:xfrm>
              <a:off x="11736585" y="2323554"/>
              <a:ext cx="17462"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0" name="Freeform 85"/>
            <p:cNvSpPr>
              <a:spLocks/>
            </p:cNvSpPr>
            <p:nvPr/>
          </p:nvSpPr>
          <p:spPr bwMode="auto">
            <a:xfrm>
              <a:off x="11736585" y="2372767"/>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 name="Freeform 86"/>
            <p:cNvSpPr>
              <a:spLocks/>
            </p:cNvSpPr>
            <p:nvPr/>
          </p:nvSpPr>
          <p:spPr bwMode="auto">
            <a:xfrm>
              <a:off x="11736585" y="2421979"/>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 name="Freeform 87"/>
            <p:cNvSpPr>
              <a:spLocks/>
            </p:cNvSpPr>
            <p:nvPr/>
          </p:nvSpPr>
          <p:spPr bwMode="auto">
            <a:xfrm>
              <a:off x="11736585" y="2472779"/>
              <a:ext cx="17462" cy="4763"/>
            </a:xfrm>
            <a:custGeom>
              <a:avLst/>
              <a:gdLst>
                <a:gd name="T0" fmla="*/ 0 w 11"/>
                <a:gd name="T1" fmla="*/ 0 h 3"/>
                <a:gd name="T2" fmla="*/ 10 w 11"/>
                <a:gd name="T3" fmla="*/ 0 h 3"/>
                <a:gd name="T4" fmla="*/ 10 w 11"/>
                <a:gd name="T5" fmla="*/ 2 h 3"/>
                <a:gd name="T6" fmla="*/ 0 w 11"/>
                <a:gd name="T7" fmla="*/ 2 h 3"/>
                <a:gd name="T8" fmla="*/ 0 w 11"/>
                <a:gd name="T9" fmla="*/ 0 h 3"/>
              </a:gdLst>
              <a:ahLst/>
              <a:cxnLst>
                <a:cxn ang="0">
                  <a:pos x="T0" y="T1"/>
                </a:cxn>
                <a:cxn ang="0">
                  <a:pos x="T2" y="T3"/>
                </a:cxn>
                <a:cxn ang="0">
                  <a:pos x="T4" y="T5"/>
                </a:cxn>
                <a:cxn ang="0">
                  <a:pos x="T6" y="T7"/>
                </a:cxn>
                <a:cxn ang="0">
                  <a:pos x="T8" y="T9"/>
                </a:cxn>
              </a:cxnLst>
              <a:rect l="0" t="0" r="r" b="b"/>
              <a:pathLst>
                <a:path w="11" h="3">
                  <a:moveTo>
                    <a:pt x="0" y="0"/>
                  </a:moveTo>
                  <a:lnTo>
                    <a:pt x="10" y="0"/>
                  </a:lnTo>
                  <a:lnTo>
                    <a:pt x="10" y="2"/>
                  </a:lnTo>
                  <a:lnTo>
                    <a:pt x="0" y="2"/>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 name="Freeform 88"/>
            <p:cNvSpPr>
              <a:spLocks/>
            </p:cNvSpPr>
            <p:nvPr/>
          </p:nvSpPr>
          <p:spPr bwMode="auto">
            <a:xfrm>
              <a:off x="11730235" y="2515642"/>
              <a:ext cx="90487" cy="176212"/>
            </a:xfrm>
            <a:custGeom>
              <a:avLst/>
              <a:gdLst>
                <a:gd name="T0" fmla="*/ 0 w 57"/>
                <a:gd name="T1" fmla="*/ 24 h 111"/>
                <a:gd name="T2" fmla="*/ 0 w 57"/>
                <a:gd name="T3" fmla="*/ 110 h 111"/>
                <a:gd name="T4" fmla="*/ 56 w 57"/>
                <a:gd name="T5" fmla="*/ 86 h 111"/>
                <a:gd name="T6" fmla="*/ 56 w 57"/>
                <a:gd name="T7" fmla="*/ 0 h 111"/>
                <a:gd name="T8" fmla="*/ 0 w 57"/>
                <a:gd name="T9" fmla="*/ 24 h 111"/>
              </a:gdLst>
              <a:ahLst/>
              <a:cxnLst>
                <a:cxn ang="0">
                  <a:pos x="T0" y="T1"/>
                </a:cxn>
                <a:cxn ang="0">
                  <a:pos x="T2" y="T3"/>
                </a:cxn>
                <a:cxn ang="0">
                  <a:pos x="T4" y="T5"/>
                </a:cxn>
                <a:cxn ang="0">
                  <a:pos x="T6" y="T7"/>
                </a:cxn>
                <a:cxn ang="0">
                  <a:pos x="T8" y="T9"/>
                </a:cxn>
              </a:cxnLst>
              <a:rect l="0" t="0" r="r" b="b"/>
              <a:pathLst>
                <a:path w="57" h="111">
                  <a:moveTo>
                    <a:pt x="0" y="24"/>
                  </a:moveTo>
                  <a:lnTo>
                    <a:pt x="0" y="110"/>
                  </a:lnTo>
                  <a:lnTo>
                    <a:pt x="56" y="86"/>
                  </a:lnTo>
                  <a:lnTo>
                    <a:pt x="56" y="0"/>
                  </a:lnTo>
                  <a:lnTo>
                    <a:pt x="0" y="24"/>
                  </a:lnTo>
                </a:path>
              </a:pathLst>
            </a:custGeom>
            <a:solidFill>
              <a:srgbClr val="618FFD"/>
            </a:solidFill>
            <a:ln w="12700" cap="rnd" cmpd="sng">
              <a:solidFill>
                <a:srgbClr val="00883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 name="Line 89"/>
            <p:cNvSpPr>
              <a:spLocks noChangeShapeType="1"/>
            </p:cNvSpPr>
            <p:nvPr/>
          </p:nvSpPr>
          <p:spPr bwMode="auto">
            <a:xfrm>
              <a:off x="11623872" y="2658517"/>
              <a:ext cx="252413" cy="1587"/>
            </a:xfrm>
            <a:prstGeom prst="line">
              <a:avLst/>
            </a:prstGeom>
            <a:noFill/>
            <a:ln w="25400">
              <a:solidFill>
                <a:srgbClr val="6E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Freeform 90"/>
            <p:cNvSpPr>
              <a:spLocks/>
            </p:cNvSpPr>
            <p:nvPr/>
          </p:nvSpPr>
          <p:spPr bwMode="auto">
            <a:xfrm>
              <a:off x="11838185" y="2671217"/>
              <a:ext cx="271462" cy="66675"/>
            </a:xfrm>
            <a:custGeom>
              <a:avLst/>
              <a:gdLst>
                <a:gd name="T0" fmla="*/ 0 w 171"/>
                <a:gd name="T1" fmla="*/ 0 h 42"/>
                <a:gd name="T2" fmla="*/ 170 w 171"/>
                <a:gd name="T3" fmla="*/ 0 h 42"/>
                <a:gd name="T4" fmla="*/ 170 w 171"/>
                <a:gd name="T5" fmla="*/ 41 h 42"/>
                <a:gd name="T6" fmla="*/ 0 w 171"/>
                <a:gd name="T7" fmla="*/ 41 h 42"/>
                <a:gd name="T8" fmla="*/ 0 w 171"/>
                <a:gd name="T9" fmla="*/ 0 h 42"/>
              </a:gdLst>
              <a:ahLst/>
              <a:cxnLst>
                <a:cxn ang="0">
                  <a:pos x="T0" y="T1"/>
                </a:cxn>
                <a:cxn ang="0">
                  <a:pos x="T2" y="T3"/>
                </a:cxn>
                <a:cxn ang="0">
                  <a:pos x="T4" y="T5"/>
                </a:cxn>
                <a:cxn ang="0">
                  <a:pos x="T6" y="T7"/>
                </a:cxn>
                <a:cxn ang="0">
                  <a:pos x="T8" y="T9"/>
                </a:cxn>
              </a:cxnLst>
              <a:rect l="0" t="0" r="r" b="b"/>
              <a:pathLst>
                <a:path w="171" h="42">
                  <a:moveTo>
                    <a:pt x="0" y="0"/>
                  </a:moveTo>
                  <a:lnTo>
                    <a:pt x="170" y="0"/>
                  </a:lnTo>
                  <a:lnTo>
                    <a:pt x="170" y="41"/>
                  </a:lnTo>
                  <a:lnTo>
                    <a:pt x="0" y="41"/>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 name="Rectangle 91"/>
            <p:cNvSpPr>
              <a:spLocks noChangeArrowheads="1"/>
            </p:cNvSpPr>
            <p:nvPr/>
          </p:nvSpPr>
          <p:spPr bwMode="auto">
            <a:xfrm>
              <a:off x="11844535" y="2677567"/>
              <a:ext cx="269875" cy="65087"/>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7" name="Freeform 92"/>
            <p:cNvSpPr>
              <a:spLocks/>
            </p:cNvSpPr>
            <p:nvPr/>
          </p:nvSpPr>
          <p:spPr bwMode="auto">
            <a:xfrm>
              <a:off x="11876285" y="2683917"/>
              <a:ext cx="207962" cy="53975"/>
            </a:xfrm>
            <a:custGeom>
              <a:avLst/>
              <a:gdLst>
                <a:gd name="T0" fmla="*/ 0 w 131"/>
                <a:gd name="T1" fmla="*/ 0 h 34"/>
                <a:gd name="T2" fmla="*/ 130 w 131"/>
                <a:gd name="T3" fmla="*/ 0 h 34"/>
                <a:gd name="T4" fmla="*/ 130 w 131"/>
                <a:gd name="T5" fmla="*/ 33 h 34"/>
                <a:gd name="T6" fmla="*/ 0 w 131"/>
                <a:gd name="T7" fmla="*/ 33 h 34"/>
                <a:gd name="T8" fmla="*/ 0 w 131"/>
                <a:gd name="T9" fmla="*/ 0 h 34"/>
              </a:gdLst>
              <a:ahLst/>
              <a:cxnLst>
                <a:cxn ang="0">
                  <a:pos x="T0" y="T1"/>
                </a:cxn>
                <a:cxn ang="0">
                  <a:pos x="T2" y="T3"/>
                </a:cxn>
                <a:cxn ang="0">
                  <a:pos x="T4" y="T5"/>
                </a:cxn>
                <a:cxn ang="0">
                  <a:pos x="T6" y="T7"/>
                </a:cxn>
                <a:cxn ang="0">
                  <a:pos x="T8" y="T9"/>
                </a:cxn>
              </a:cxnLst>
              <a:rect l="0" t="0" r="r" b="b"/>
              <a:pathLst>
                <a:path w="131" h="34">
                  <a:moveTo>
                    <a:pt x="0" y="0"/>
                  </a:moveTo>
                  <a:lnTo>
                    <a:pt x="130" y="0"/>
                  </a:lnTo>
                  <a:lnTo>
                    <a:pt x="130" y="33"/>
                  </a:lnTo>
                  <a:lnTo>
                    <a:pt x="0" y="33"/>
                  </a:lnTo>
                  <a:lnTo>
                    <a:pt x="0" y="0"/>
                  </a:lnTo>
                </a:path>
              </a:pathLst>
            </a:custGeom>
            <a:solidFill>
              <a:srgbClr val="000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 name="Rectangle 93"/>
            <p:cNvSpPr>
              <a:spLocks noChangeArrowheads="1"/>
            </p:cNvSpPr>
            <p:nvPr/>
          </p:nvSpPr>
          <p:spPr bwMode="auto">
            <a:xfrm>
              <a:off x="11882635" y="2690267"/>
              <a:ext cx="206375" cy="52387"/>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Freeform 94"/>
            <p:cNvSpPr>
              <a:spLocks/>
            </p:cNvSpPr>
            <p:nvPr/>
          </p:nvSpPr>
          <p:spPr bwMode="auto">
            <a:xfrm>
              <a:off x="11838185" y="2634704"/>
              <a:ext cx="381000" cy="38100"/>
            </a:xfrm>
            <a:custGeom>
              <a:avLst/>
              <a:gdLst>
                <a:gd name="T0" fmla="*/ 0 w 240"/>
                <a:gd name="T1" fmla="*/ 15 h 24"/>
                <a:gd name="T2" fmla="*/ 168 w 240"/>
                <a:gd name="T3" fmla="*/ 23 h 24"/>
                <a:gd name="T4" fmla="*/ 239 w 240"/>
                <a:gd name="T5" fmla="*/ 0 h 24"/>
                <a:gd name="T6" fmla="*/ 80 w 240"/>
                <a:gd name="T7" fmla="*/ 0 h 24"/>
                <a:gd name="T8" fmla="*/ 0 w 240"/>
                <a:gd name="T9" fmla="*/ 15 h 24"/>
              </a:gdLst>
              <a:ahLst/>
              <a:cxnLst>
                <a:cxn ang="0">
                  <a:pos x="T0" y="T1"/>
                </a:cxn>
                <a:cxn ang="0">
                  <a:pos x="T2" y="T3"/>
                </a:cxn>
                <a:cxn ang="0">
                  <a:pos x="T4" y="T5"/>
                </a:cxn>
                <a:cxn ang="0">
                  <a:pos x="T6" y="T7"/>
                </a:cxn>
                <a:cxn ang="0">
                  <a:pos x="T8" y="T9"/>
                </a:cxn>
              </a:cxnLst>
              <a:rect l="0" t="0" r="r" b="b"/>
              <a:pathLst>
                <a:path w="240" h="24">
                  <a:moveTo>
                    <a:pt x="0" y="15"/>
                  </a:moveTo>
                  <a:lnTo>
                    <a:pt x="168" y="23"/>
                  </a:lnTo>
                  <a:lnTo>
                    <a:pt x="239" y="0"/>
                  </a:lnTo>
                  <a:lnTo>
                    <a:pt x="80" y="0"/>
                  </a:lnTo>
                  <a:lnTo>
                    <a:pt x="0" y="15"/>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0" name="Freeform 95"/>
            <p:cNvSpPr>
              <a:spLocks/>
            </p:cNvSpPr>
            <p:nvPr/>
          </p:nvSpPr>
          <p:spPr bwMode="auto">
            <a:xfrm>
              <a:off x="12117585" y="2634704"/>
              <a:ext cx="101600" cy="125413"/>
            </a:xfrm>
            <a:custGeom>
              <a:avLst/>
              <a:gdLst>
                <a:gd name="T0" fmla="*/ 0 w 64"/>
                <a:gd name="T1" fmla="*/ 23 h 79"/>
                <a:gd name="T2" fmla="*/ 63 w 64"/>
                <a:gd name="T3" fmla="*/ 0 h 79"/>
                <a:gd name="T4" fmla="*/ 63 w 64"/>
                <a:gd name="T5" fmla="*/ 39 h 79"/>
                <a:gd name="T6" fmla="*/ 0 w 64"/>
                <a:gd name="T7" fmla="*/ 78 h 79"/>
                <a:gd name="T8" fmla="*/ 0 w 64"/>
                <a:gd name="T9" fmla="*/ 23 h 79"/>
              </a:gdLst>
              <a:ahLst/>
              <a:cxnLst>
                <a:cxn ang="0">
                  <a:pos x="T0" y="T1"/>
                </a:cxn>
                <a:cxn ang="0">
                  <a:pos x="T2" y="T3"/>
                </a:cxn>
                <a:cxn ang="0">
                  <a:pos x="T4" y="T5"/>
                </a:cxn>
                <a:cxn ang="0">
                  <a:pos x="T6" y="T7"/>
                </a:cxn>
                <a:cxn ang="0">
                  <a:pos x="T8" y="T9"/>
                </a:cxn>
              </a:cxnLst>
              <a:rect l="0" t="0" r="r" b="b"/>
              <a:pathLst>
                <a:path w="64" h="79">
                  <a:moveTo>
                    <a:pt x="0" y="23"/>
                  </a:moveTo>
                  <a:lnTo>
                    <a:pt x="63" y="0"/>
                  </a:lnTo>
                  <a:lnTo>
                    <a:pt x="63" y="39"/>
                  </a:lnTo>
                  <a:lnTo>
                    <a:pt x="0" y="78"/>
                  </a:lnTo>
                  <a:lnTo>
                    <a:pt x="0" y="23"/>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1" name="Freeform 96"/>
            <p:cNvSpPr>
              <a:spLocks/>
            </p:cNvSpPr>
            <p:nvPr/>
          </p:nvSpPr>
          <p:spPr bwMode="auto">
            <a:xfrm>
              <a:off x="11787385" y="2696617"/>
              <a:ext cx="293687" cy="38100"/>
            </a:xfrm>
            <a:custGeom>
              <a:avLst/>
              <a:gdLst>
                <a:gd name="T0" fmla="*/ 0 w 185"/>
                <a:gd name="T1" fmla="*/ 23 h 24"/>
                <a:gd name="T2" fmla="*/ 120 w 185"/>
                <a:gd name="T3" fmla="*/ 23 h 24"/>
                <a:gd name="T4" fmla="*/ 184 w 185"/>
                <a:gd name="T5" fmla="*/ 0 h 24"/>
                <a:gd name="T6" fmla="*/ 72 w 185"/>
                <a:gd name="T7" fmla="*/ 0 h 24"/>
                <a:gd name="T8" fmla="*/ 0 w 185"/>
                <a:gd name="T9" fmla="*/ 23 h 24"/>
              </a:gdLst>
              <a:ahLst/>
              <a:cxnLst>
                <a:cxn ang="0">
                  <a:pos x="T0" y="T1"/>
                </a:cxn>
                <a:cxn ang="0">
                  <a:pos x="T2" y="T3"/>
                </a:cxn>
                <a:cxn ang="0">
                  <a:pos x="T4" y="T5"/>
                </a:cxn>
                <a:cxn ang="0">
                  <a:pos x="T6" y="T7"/>
                </a:cxn>
                <a:cxn ang="0">
                  <a:pos x="T8" y="T9"/>
                </a:cxn>
              </a:cxnLst>
              <a:rect l="0" t="0" r="r" b="b"/>
              <a:pathLst>
                <a:path w="185" h="24">
                  <a:moveTo>
                    <a:pt x="0" y="23"/>
                  </a:moveTo>
                  <a:lnTo>
                    <a:pt x="120" y="23"/>
                  </a:lnTo>
                  <a:lnTo>
                    <a:pt x="184" y="0"/>
                  </a:lnTo>
                  <a:lnTo>
                    <a:pt x="72" y="0"/>
                  </a:lnTo>
                  <a:lnTo>
                    <a:pt x="0" y="23"/>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 name="Freeform 97"/>
            <p:cNvSpPr>
              <a:spLocks/>
            </p:cNvSpPr>
            <p:nvPr/>
          </p:nvSpPr>
          <p:spPr bwMode="auto">
            <a:xfrm>
              <a:off x="11787385" y="2733129"/>
              <a:ext cx="182562" cy="4763"/>
            </a:xfrm>
            <a:custGeom>
              <a:avLst/>
              <a:gdLst>
                <a:gd name="T0" fmla="*/ 0 w 115"/>
                <a:gd name="T1" fmla="*/ 0 h 3"/>
                <a:gd name="T2" fmla="*/ 114 w 115"/>
                <a:gd name="T3" fmla="*/ 0 h 3"/>
                <a:gd name="T4" fmla="*/ 114 w 115"/>
                <a:gd name="T5" fmla="*/ 2 h 3"/>
                <a:gd name="T6" fmla="*/ 0 w 115"/>
                <a:gd name="T7" fmla="*/ 2 h 3"/>
                <a:gd name="T8" fmla="*/ 0 w 115"/>
                <a:gd name="T9" fmla="*/ 0 h 3"/>
              </a:gdLst>
              <a:ahLst/>
              <a:cxnLst>
                <a:cxn ang="0">
                  <a:pos x="T0" y="T1"/>
                </a:cxn>
                <a:cxn ang="0">
                  <a:pos x="T2" y="T3"/>
                </a:cxn>
                <a:cxn ang="0">
                  <a:pos x="T4" y="T5"/>
                </a:cxn>
                <a:cxn ang="0">
                  <a:pos x="T6" y="T7"/>
                </a:cxn>
                <a:cxn ang="0">
                  <a:pos x="T8" y="T9"/>
                </a:cxn>
              </a:cxnLst>
              <a:rect l="0" t="0" r="r" b="b"/>
              <a:pathLst>
                <a:path w="115" h="3">
                  <a:moveTo>
                    <a:pt x="0" y="0"/>
                  </a:moveTo>
                  <a:lnTo>
                    <a:pt x="114" y="0"/>
                  </a:lnTo>
                  <a:lnTo>
                    <a:pt x="114" y="2"/>
                  </a:lnTo>
                  <a:lnTo>
                    <a:pt x="0" y="2"/>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 name="Rectangle 98"/>
            <p:cNvSpPr>
              <a:spLocks noChangeArrowheads="1"/>
            </p:cNvSpPr>
            <p:nvPr/>
          </p:nvSpPr>
          <p:spPr bwMode="auto">
            <a:xfrm>
              <a:off x="11793735" y="2739479"/>
              <a:ext cx="180975" cy="3175"/>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 name="Freeform 99"/>
            <p:cNvSpPr>
              <a:spLocks/>
            </p:cNvSpPr>
            <p:nvPr/>
          </p:nvSpPr>
          <p:spPr bwMode="auto">
            <a:xfrm>
              <a:off x="11977885" y="2696617"/>
              <a:ext cx="103187" cy="63500"/>
            </a:xfrm>
            <a:custGeom>
              <a:avLst/>
              <a:gdLst>
                <a:gd name="T0" fmla="*/ 0 w 65"/>
                <a:gd name="T1" fmla="*/ 23 h 40"/>
                <a:gd name="T2" fmla="*/ 64 w 65"/>
                <a:gd name="T3" fmla="*/ 0 h 40"/>
                <a:gd name="T4" fmla="*/ 64 w 65"/>
                <a:gd name="T5" fmla="*/ 31 h 40"/>
                <a:gd name="T6" fmla="*/ 0 w 65"/>
                <a:gd name="T7" fmla="*/ 39 h 40"/>
                <a:gd name="T8" fmla="*/ 0 w 65"/>
                <a:gd name="T9" fmla="*/ 23 h 40"/>
              </a:gdLst>
              <a:ahLst/>
              <a:cxnLst>
                <a:cxn ang="0">
                  <a:pos x="T0" y="T1"/>
                </a:cxn>
                <a:cxn ang="0">
                  <a:pos x="T2" y="T3"/>
                </a:cxn>
                <a:cxn ang="0">
                  <a:pos x="T4" y="T5"/>
                </a:cxn>
                <a:cxn ang="0">
                  <a:pos x="T6" y="T7"/>
                </a:cxn>
                <a:cxn ang="0">
                  <a:pos x="T8" y="T9"/>
                </a:cxn>
              </a:cxnLst>
              <a:rect l="0" t="0" r="r" b="b"/>
              <a:pathLst>
                <a:path w="65" h="40">
                  <a:moveTo>
                    <a:pt x="0" y="23"/>
                  </a:moveTo>
                  <a:lnTo>
                    <a:pt x="64" y="0"/>
                  </a:lnTo>
                  <a:lnTo>
                    <a:pt x="64" y="31"/>
                  </a:lnTo>
                  <a:lnTo>
                    <a:pt x="0" y="39"/>
                  </a:lnTo>
                  <a:lnTo>
                    <a:pt x="0" y="23"/>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 name="Freeform 100"/>
            <p:cNvSpPr>
              <a:spLocks/>
            </p:cNvSpPr>
            <p:nvPr/>
          </p:nvSpPr>
          <p:spPr bwMode="auto">
            <a:xfrm>
              <a:off x="11838185" y="2696617"/>
              <a:ext cx="204787" cy="25400"/>
            </a:xfrm>
            <a:custGeom>
              <a:avLst/>
              <a:gdLst>
                <a:gd name="T0" fmla="*/ 40 w 129"/>
                <a:gd name="T1" fmla="*/ 0 h 16"/>
                <a:gd name="T2" fmla="*/ 128 w 129"/>
                <a:gd name="T3" fmla="*/ 0 h 16"/>
                <a:gd name="T4" fmla="*/ 80 w 129"/>
                <a:gd name="T5" fmla="*/ 15 h 16"/>
                <a:gd name="T6" fmla="*/ 0 w 129"/>
                <a:gd name="T7" fmla="*/ 15 h 16"/>
                <a:gd name="T8" fmla="*/ 40 w 129"/>
                <a:gd name="T9" fmla="*/ 0 h 16"/>
              </a:gdLst>
              <a:ahLst/>
              <a:cxnLst>
                <a:cxn ang="0">
                  <a:pos x="T0" y="T1"/>
                </a:cxn>
                <a:cxn ang="0">
                  <a:pos x="T2" y="T3"/>
                </a:cxn>
                <a:cxn ang="0">
                  <a:pos x="T4" y="T5"/>
                </a:cxn>
                <a:cxn ang="0">
                  <a:pos x="T6" y="T7"/>
                </a:cxn>
                <a:cxn ang="0">
                  <a:pos x="T8" y="T9"/>
                </a:cxn>
              </a:cxnLst>
              <a:rect l="0" t="0" r="r" b="b"/>
              <a:pathLst>
                <a:path w="129" h="16">
                  <a:moveTo>
                    <a:pt x="40" y="0"/>
                  </a:moveTo>
                  <a:lnTo>
                    <a:pt x="128" y="0"/>
                  </a:lnTo>
                  <a:lnTo>
                    <a:pt x="80" y="15"/>
                  </a:lnTo>
                  <a:lnTo>
                    <a:pt x="0" y="15"/>
                  </a:lnTo>
                  <a:lnTo>
                    <a:pt x="40" y="0"/>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 name="Freeform 101"/>
            <p:cNvSpPr>
              <a:spLocks/>
            </p:cNvSpPr>
            <p:nvPr/>
          </p:nvSpPr>
          <p:spPr bwMode="auto">
            <a:xfrm>
              <a:off x="11927085" y="2634704"/>
              <a:ext cx="228600" cy="12700"/>
            </a:xfrm>
            <a:custGeom>
              <a:avLst/>
              <a:gdLst>
                <a:gd name="T0" fmla="*/ 40 w 144"/>
                <a:gd name="T1" fmla="*/ 0 h 8"/>
                <a:gd name="T2" fmla="*/ 143 w 144"/>
                <a:gd name="T3" fmla="*/ 0 h 8"/>
                <a:gd name="T4" fmla="*/ 112 w 144"/>
                <a:gd name="T5" fmla="*/ 7 h 8"/>
                <a:gd name="T6" fmla="*/ 0 w 144"/>
                <a:gd name="T7" fmla="*/ 7 h 8"/>
                <a:gd name="T8" fmla="*/ 40 w 144"/>
                <a:gd name="T9" fmla="*/ 0 h 8"/>
              </a:gdLst>
              <a:ahLst/>
              <a:cxnLst>
                <a:cxn ang="0">
                  <a:pos x="T0" y="T1"/>
                </a:cxn>
                <a:cxn ang="0">
                  <a:pos x="T2" y="T3"/>
                </a:cxn>
                <a:cxn ang="0">
                  <a:pos x="T4" y="T5"/>
                </a:cxn>
                <a:cxn ang="0">
                  <a:pos x="T6" y="T7"/>
                </a:cxn>
                <a:cxn ang="0">
                  <a:pos x="T8" y="T9"/>
                </a:cxn>
              </a:cxnLst>
              <a:rect l="0" t="0" r="r" b="b"/>
              <a:pathLst>
                <a:path w="144" h="8">
                  <a:moveTo>
                    <a:pt x="40" y="0"/>
                  </a:moveTo>
                  <a:lnTo>
                    <a:pt x="143" y="0"/>
                  </a:lnTo>
                  <a:lnTo>
                    <a:pt x="112" y="7"/>
                  </a:lnTo>
                  <a:lnTo>
                    <a:pt x="0" y="7"/>
                  </a:lnTo>
                  <a:lnTo>
                    <a:pt x="40" y="0"/>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 name="Freeform 102"/>
            <p:cNvSpPr>
              <a:spLocks/>
            </p:cNvSpPr>
            <p:nvPr/>
          </p:nvSpPr>
          <p:spPr bwMode="auto">
            <a:xfrm>
              <a:off x="11761985" y="2534692"/>
              <a:ext cx="419100" cy="50800"/>
            </a:xfrm>
            <a:custGeom>
              <a:avLst/>
              <a:gdLst>
                <a:gd name="T0" fmla="*/ 0 w 264"/>
                <a:gd name="T1" fmla="*/ 31 h 32"/>
                <a:gd name="T2" fmla="*/ 144 w 264"/>
                <a:gd name="T3" fmla="*/ 31 h 32"/>
                <a:gd name="T4" fmla="*/ 176 w 264"/>
                <a:gd name="T5" fmla="*/ 31 h 32"/>
                <a:gd name="T6" fmla="*/ 263 w 264"/>
                <a:gd name="T7" fmla="*/ 0 h 32"/>
              </a:gdLst>
              <a:ahLst/>
              <a:cxnLst>
                <a:cxn ang="0">
                  <a:pos x="T0" y="T1"/>
                </a:cxn>
                <a:cxn ang="0">
                  <a:pos x="T2" y="T3"/>
                </a:cxn>
                <a:cxn ang="0">
                  <a:pos x="T4" y="T5"/>
                </a:cxn>
                <a:cxn ang="0">
                  <a:pos x="T6" y="T7"/>
                </a:cxn>
              </a:cxnLst>
              <a:rect l="0" t="0" r="r" b="b"/>
              <a:pathLst>
                <a:path w="264" h="32">
                  <a:moveTo>
                    <a:pt x="0" y="31"/>
                  </a:moveTo>
                  <a:lnTo>
                    <a:pt x="144" y="31"/>
                  </a:lnTo>
                  <a:lnTo>
                    <a:pt x="176" y="31"/>
                  </a:lnTo>
                  <a:lnTo>
                    <a:pt x="263" y="0"/>
                  </a:lnTo>
                </a:path>
              </a:pathLst>
            </a:custGeom>
            <a:noFill/>
            <a:ln w="25400" cap="rnd" cmpd="sng">
              <a:solidFill>
                <a:srgbClr val="6E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 name="Freeform 103"/>
            <p:cNvSpPr>
              <a:spLocks/>
            </p:cNvSpPr>
            <p:nvPr/>
          </p:nvSpPr>
          <p:spPr bwMode="auto">
            <a:xfrm>
              <a:off x="12185847" y="2490242"/>
              <a:ext cx="369888" cy="39687"/>
            </a:xfrm>
            <a:custGeom>
              <a:avLst/>
              <a:gdLst>
                <a:gd name="T0" fmla="*/ 0 w 233"/>
                <a:gd name="T1" fmla="*/ 24 h 25"/>
                <a:gd name="T2" fmla="*/ 168 w 233"/>
                <a:gd name="T3" fmla="*/ 24 h 25"/>
                <a:gd name="T4" fmla="*/ 232 w 233"/>
                <a:gd name="T5" fmla="*/ 0 h 25"/>
                <a:gd name="T6" fmla="*/ 64 w 233"/>
                <a:gd name="T7" fmla="*/ 0 h 25"/>
                <a:gd name="T8" fmla="*/ 0 w 233"/>
                <a:gd name="T9" fmla="*/ 24 h 25"/>
              </a:gdLst>
              <a:ahLst/>
              <a:cxnLst>
                <a:cxn ang="0">
                  <a:pos x="T0" y="T1"/>
                </a:cxn>
                <a:cxn ang="0">
                  <a:pos x="T2" y="T3"/>
                </a:cxn>
                <a:cxn ang="0">
                  <a:pos x="T4" y="T5"/>
                </a:cxn>
                <a:cxn ang="0">
                  <a:pos x="T6" y="T7"/>
                </a:cxn>
                <a:cxn ang="0">
                  <a:pos x="T8" y="T9"/>
                </a:cxn>
              </a:cxnLst>
              <a:rect l="0" t="0" r="r" b="b"/>
              <a:pathLst>
                <a:path w="233" h="25">
                  <a:moveTo>
                    <a:pt x="0" y="24"/>
                  </a:moveTo>
                  <a:lnTo>
                    <a:pt x="168" y="24"/>
                  </a:lnTo>
                  <a:lnTo>
                    <a:pt x="232" y="0"/>
                  </a:lnTo>
                  <a:lnTo>
                    <a:pt x="64" y="0"/>
                  </a:lnTo>
                  <a:lnTo>
                    <a:pt x="0" y="24"/>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9" name="Oval 104"/>
            <p:cNvSpPr>
              <a:spLocks noChangeArrowheads="1"/>
            </p:cNvSpPr>
            <p:nvPr/>
          </p:nvSpPr>
          <p:spPr bwMode="auto">
            <a:xfrm>
              <a:off x="12300147" y="2466429"/>
              <a:ext cx="79375" cy="26988"/>
            </a:xfrm>
            <a:prstGeom prst="ellipse">
              <a:avLst/>
            </a:prstGeom>
            <a:solidFill>
              <a:srgbClr val="666666"/>
            </a:solidFill>
            <a:ln w="12700">
              <a:solidFill>
                <a:srgbClr val="6666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Freeform 105"/>
            <p:cNvSpPr>
              <a:spLocks/>
            </p:cNvSpPr>
            <p:nvPr/>
          </p:nvSpPr>
          <p:spPr bwMode="auto">
            <a:xfrm>
              <a:off x="12420797" y="2323554"/>
              <a:ext cx="90488" cy="150813"/>
            </a:xfrm>
            <a:custGeom>
              <a:avLst/>
              <a:gdLst>
                <a:gd name="T0" fmla="*/ 0 w 57"/>
                <a:gd name="T1" fmla="*/ 0 h 95"/>
                <a:gd name="T2" fmla="*/ 56 w 57"/>
                <a:gd name="T3" fmla="*/ 8 h 95"/>
                <a:gd name="T4" fmla="*/ 56 w 57"/>
                <a:gd name="T5" fmla="*/ 62 h 95"/>
                <a:gd name="T6" fmla="*/ 0 w 57"/>
                <a:gd name="T7" fmla="*/ 94 h 95"/>
                <a:gd name="T8" fmla="*/ 0 w 57"/>
                <a:gd name="T9" fmla="*/ 0 h 95"/>
              </a:gdLst>
              <a:ahLst/>
              <a:cxnLst>
                <a:cxn ang="0">
                  <a:pos x="T0" y="T1"/>
                </a:cxn>
                <a:cxn ang="0">
                  <a:pos x="T2" y="T3"/>
                </a:cxn>
                <a:cxn ang="0">
                  <a:pos x="T4" y="T5"/>
                </a:cxn>
                <a:cxn ang="0">
                  <a:pos x="T6" y="T7"/>
                </a:cxn>
                <a:cxn ang="0">
                  <a:pos x="T8" y="T9"/>
                </a:cxn>
              </a:cxnLst>
              <a:rect l="0" t="0" r="r" b="b"/>
              <a:pathLst>
                <a:path w="57" h="95">
                  <a:moveTo>
                    <a:pt x="0" y="0"/>
                  </a:moveTo>
                  <a:lnTo>
                    <a:pt x="56" y="8"/>
                  </a:lnTo>
                  <a:lnTo>
                    <a:pt x="56" y="62"/>
                  </a:lnTo>
                  <a:lnTo>
                    <a:pt x="0" y="94"/>
                  </a:lnTo>
                  <a:lnTo>
                    <a:pt x="0" y="0"/>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1" name="Freeform 106"/>
            <p:cNvSpPr>
              <a:spLocks/>
            </p:cNvSpPr>
            <p:nvPr/>
          </p:nvSpPr>
          <p:spPr bwMode="auto">
            <a:xfrm>
              <a:off x="12230297" y="2323554"/>
              <a:ext cx="169863" cy="141288"/>
            </a:xfrm>
            <a:custGeom>
              <a:avLst/>
              <a:gdLst>
                <a:gd name="T0" fmla="*/ 0 w 107"/>
                <a:gd name="T1" fmla="*/ 0 h 89"/>
                <a:gd name="T2" fmla="*/ 106 w 107"/>
                <a:gd name="T3" fmla="*/ 0 h 89"/>
                <a:gd name="T4" fmla="*/ 106 w 107"/>
                <a:gd name="T5" fmla="*/ 88 h 89"/>
                <a:gd name="T6" fmla="*/ 0 w 107"/>
                <a:gd name="T7" fmla="*/ 88 h 89"/>
                <a:gd name="T8" fmla="*/ 0 w 107"/>
                <a:gd name="T9" fmla="*/ 0 h 89"/>
              </a:gdLst>
              <a:ahLst/>
              <a:cxnLst>
                <a:cxn ang="0">
                  <a:pos x="T0" y="T1"/>
                </a:cxn>
                <a:cxn ang="0">
                  <a:pos x="T2" y="T3"/>
                </a:cxn>
                <a:cxn ang="0">
                  <a:pos x="T4" y="T5"/>
                </a:cxn>
                <a:cxn ang="0">
                  <a:pos x="T6" y="T7"/>
                </a:cxn>
                <a:cxn ang="0">
                  <a:pos x="T8" y="T9"/>
                </a:cxn>
              </a:cxnLst>
              <a:rect l="0" t="0" r="r" b="b"/>
              <a:pathLst>
                <a:path w="107" h="89">
                  <a:moveTo>
                    <a:pt x="0" y="0"/>
                  </a:moveTo>
                  <a:lnTo>
                    <a:pt x="106" y="0"/>
                  </a:lnTo>
                  <a:lnTo>
                    <a:pt x="106" y="88"/>
                  </a:lnTo>
                  <a:lnTo>
                    <a:pt x="0" y="88"/>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 name="Rectangle 107"/>
            <p:cNvSpPr>
              <a:spLocks noChangeArrowheads="1"/>
            </p:cNvSpPr>
            <p:nvPr/>
          </p:nvSpPr>
          <p:spPr bwMode="auto">
            <a:xfrm>
              <a:off x="12236647" y="2329904"/>
              <a:ext cx="168275" cy="139700"/>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 name="AutoShape 108"/>
            <p:cNvSpPr>
              <a:spLocks noChangeArrowheads="1"/>
            </p:cNvSpPr>
            <p:nvPr/>
          </p:nvSpPr>
          <p:spPr bwMode="auto">
            <a:xfrm>
              <a:off x="12242997" y="2336254"/>
              <a:ext cx="142875" cy="114300"/>
            </a:xfrm>
            <a:prstGeom prst="roundRect">
              <a:avLst>
                <a:gd name="adj" fmla="val 19222"/>
              </a:avLst>
            </a:prstGeom>
            <a:solidFill>
              <a:srgbClr val="FFFFFF"/>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09"/>
            <p:cNvSpPr>
              <a:spLocks noChangeArrowheads="1"/>
            </p:cNvSpPr>
            <p:nvPr/>
          </p:nvSpPr>
          <p:spPr bwMode="auto">
            <a:xfrm>
              <a:off x="12249347" y="2342604"/>
              <a:ext cx="142875" cy="114300"/>
            </a:xfrm>
            <a:prstGeom prst="roundRect">
              <a:avLst>
                <a:gd name="adj" fmla="val 17435"/>
              </a:avLst>
            </a:prstGeom>
            <a:noFill/>
            <a:ln w="12700">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 name="Freeform 110"/>
            <p:cNvSpPr>
              <a:spLocks/>
            </p:cNvSpPr>
            <p:nvPr/>
          </p:nvSpPr>
          <p:spPr bwMode="auto">
            <a:xfrm>
              <a:off x="12166797" y="2521992"/>
              <a:ext cx="258763" cy="66675"/>
            </a:xfrm>
            <a:custGeom>
              <a:avLst/>
              <a:gdLst>
                <a:gd name="T0" fmla="*/ 0 w 163"/>
                <a:gd name="T1" fmla="*/ 0 h 42"/>
                <a:gd name="T2" fmla="*/ 162 w 163"/>
                <a:gd name="T3" fmla="*/ 0 h 42"/>
                <a:gd name="T4" fmla="*/ 162 w 163"/>
                <a:gd name="T5" fmla="*/ 41 h 42"/>
                <a:gd name="T6" fmla="*/ 0 w 163"/>
                <a:gd name="T7" fmla="*/ 41 h 42"/>
                <a:gd name="T8" fmla="*/ 0 w 163"/>
                <a:gd name="T9" fmla="*/ 0 h 42"/>
              </a:gdLst>
              <a:ahLst/>
              <a:cxnLst>
                <a:cxn ang="0">
                  <a:pos x="T0" y="T1"/>
                </a:cxn>
                <a:cxn ang="0">
                  <a:pos x="T2" y="T3"/>
                </a:cxn>
                <a:cxn ang="0">
                  <a:pos x="T4" y="T5"/>
                </a:cxn>
                <a:cxn ang="0">
                  <a:pos x="T6" y="T7"/>
                </a:cxn>
                <a:cxn ang="0">
                  <a:pos x="T8" y="T9"/>
                </a:cxn>
              </a:cxnLst>
              <a:rect l="0" t="0" r="r" b="b"/>
              <a:pathLst>
                <a:path w="163" h="42">
                  <a:moveTo>
                    <a:pt x="0" y="0"/>
                  </a:moveTo>
                  <a:lnTo>
                    <a:pt x="162" y="0"/>
                  </a:lnTo>
                  <a:lnTo>
                    <a:pt x="162" y="41"/>
                  </a:lnTo>
                  <a:lnTo>
                    <a:pt x="0" y="41"/>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 name="Rectangle 111"/>
            <p:cNvSpPr>
              <a:spLocks noChangeArrowheads="1"/>
            </p:cNvSpPr>
            <p:nvPr/>
          </p:nvSpPr>
          <p:spPr bwMode="auto">
            <a:xfrm>
              <a:off x="12173147" y="2528342"/>
              <a:ext cx="257175" cy="65087"/>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 name="Freeform 112"/>
            <p:cNvSpPr>
              <a:spLocks/>
            </p:cNvSpPr>
            <p:nvPr/>
          </p:nvSpPr>
          <p:spPr bwMode="auto">
            <a:xfrm>
              <a:off x="12433497" y="2472779"/>
              <a:ext cx="103188" cy="125413"/>
            </a:xfrm>
            <a:custGeom>
              <a:avLst/>
              <a:gdLst>
                <a:gd name="T0" fmla="*/ 0 w 65"/>
                <a:gd name="T1" fmla="*/ 23 h 79"/>
                <a:gd name="T2" fmla="*/ 64 w 65"/>
                <a:gd name="T3" fmla="*/ 0 h 79"/>
                <a:gd name="T4" fmla="*/ 64 w 65"/>
                <a:gd name="T5" fmla="*/ 39 h 79"/>
                <a:gd name="T6" fmla="*/ 0 w 65"/>
                <a:gd name="T7" fmla="*/ 78 h 79"/>
                <a:gd name="T8" fmla="*/ 0 w 65"/>
                <a:gd name="T9" fmla="*/ 23 h 79"/>
              </a:gdLst>
              <a:ahLst/>
              <a:cxnLst>
                <a:cxn ang="0">
                  <a:pos x="T0" y="T1"/>
                </a:cxn>
                <a:cxn ang="0">
                  <a:pos x="T2" y="T3"/>
                </a:cxn>
                <a:cxn ang="0">
                  <a:pos x="T4" y="T5"/>
                </a:cxn>
                <a:cxn ang="0">
                  <a:pos x="T6" y="T7"/>
                </a:cxn>
                <a:cxn ang="0">
                  <a:pos x="T8" y="T9"/>
                </a:cxn>
              </a:cxnLst>
              <a:rect l="0" t="0" r="r" b="b"/>
              <a:pathLst>
                <a:path w="65" h="79">
                  <a:moveTo>
                    <a:pt x="0" y="23"/>
                  </a:moveTo>
                  <a:lnTo>
                    <a:pt x="64" y="0"/>
                  </a:lnTo>
                  <a:lnTo>
                    <a:pt x="64" y="39"/>
                  </a:lnTo>
                  <a:lnTo>
                    <a:pt x="0" y="78"/>
                  </a:lnTo>
                  <a:lnTo>
                    <a:pt x="0" y="23"/>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8" name="Freeform 113"/>
            <p:cNvSpPr>
              <a:spLocks/>
            </p:cNvSpPr>
            <p:nvPr/>
          </p:nvSpPr>
          <p:spPr bwMode="auto">
            <a:xfrm>
              <a:off x="12357297" y="2521992"/>
              <a:ext cx="55563" cy="4762"/>
            </a:xfrm>
            <a:custGeom>
              <a:avLst/>
              <a:gdLst>
                <a:gd name="T0" fmla="*/ 0 w 35"/>
                <a:gd name="T1" fmla="*/ 0 h 3"/>
                <a:gd name="T2" fmla="*/ 34 w 35"/>
                <a:gd name="T3" fmla="*/ 0 h 3"/>
                <a:gd name="T4" fmla="*/ 34 w 35"/>
                <a:gd name="T5" fmla="*/ 2 h 3"/>
                <a:gd name="T6" fmla="*/ 0 w 35"/>
                <a:gd name="T7" fmla="*/ 2 h 3"/>
                <a:gd name="T8" fmla="*/ 0 w 35"/>
                <a:gd name="T9" fmla="*/ 0 h 3"/>
              </a:gdLst>
              <a:ahLst/>
              <a:cxnLst>
                <a:cxn ang="0">
                  <a:pos x="T0" y="T1"/>
                </a:cxn>
                <a:cxn ang="0">
                  <a:pos x="T2" y="T3"/>
                </a:cxn>
                <a:cxn ang="0">
                  <a:pos x="T4" y="T5"/>
                </a:cxn>
                <a:cxn ang="0">
                  <a:pos x="T6" y="T7"/>
                </a:cxn>
                <a:cxn ang="0">
                  <a:pos x="T8" y="T9"/>
                </a:cxn>
              </a:cxnLst>
              <a:rect l="0" t="0" r="r" b="b"/>
              <a:pathLst>
                <a:path w="35" h="3">
                  <a:moveTo>
                    <a:pt x="0" y="0"/>
                  </a:moveTo>
                  <a:lnTo>
                    <a:pt x="34" y="0"/>
                  </a:lnTo>
                  <a:lnTo>
                    <a:pt x="34" y="2"/>
                  </a:lnTo>
                  <a:lnTo>
                    <a:pt x="0" y="2"/>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 name="Rectangle 114"/>
            <p:cNvSpPr>
              <a:spLocks noChangeArrowheads="1"/>
            </p:cNvSpPr>
            <p:nvPr/>
          </p:nvSpPr>
          <p:spPr bwMode="auto">
            <a:xfrm>
              <a:off x="12363647" y="2528342"/>
              <a:ext cx="53975" cy="3175"/>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 name="Freeform 115"/>
            <p:cNvSpPr>
              <a:spLocks/>
            </p:cNvSpPr>
            <p:nvPr/>
          </p:nvSpPr>
          <p:spPr bwMode="auto">
            <a:xfrm>
              <a:off x="9042597" y="3355429"/>
              <a:ext cx="1317625" cy="212725"/>
            </a:xfrm>
            <a:custGeom>
              <a:avLst/>
              <a:gdLst>
                <a:gd name="T0" fmla="*/ 829 w 830"/>
                <a:gd name="T1" fmla="*/ 70 h 134"/>
                <a:gd name="T2" fmla="*/ 829 w 830"/>
                <a:gd name="T3" fmla="*/ 0 h 134"/>
                <a:gd name="T4" fmla="*/ 0 w 830"/>
                <a:gd name="T5" fmla="*/ 0 h 134"/>
                <a:gd name="T6" fmla="*/ 0 w 830"/>
                <a:gd name="T7" fmla="*/ 133 h 134"/>
              </a:gdLst>
              <a:ahLst/>
              <a:cxnLst>
                <a:cxn ang="0">
                  <a:pos x="T0" y="T1"/>
                </a:cxn>
                <a:cxn ang="0">
                  <a:pos x="T2" y="T3"/>
                </a:cxn>
                <a:cxn ang="0">
                  <a:pos x="T4" y="T5"/>
                </a:cxn>
                <a:cxn ang="0">
                  <a:pos x="T6" y="T7"/>
                </a:cxn>
              </a:cxnLst>
              <a:rect l="0" t="0" r="r" b="b"/>
              <a:pathLst>
                <a:path w="830" h="134">
                  <a:moveTo>
                    <a:pt x="829" y="70"/>
                  </a:moveTo>
                  <a:lnTo>
                    <a:pt x="829" y="0"/>
                  </a:lnTo>
                  <a:lnTo>
                    <a:pt x="0" y="0"/>
                  </a:lnTo>
                  <a:lnTo>
                    <a:pt x="0" y="133"/>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1" name="Line 116"/>
            <p:cNvSpPr>
              <a:spLocks noChangeShapeType="1"/>
            </p:cNvSpPr>
            <p:nvPr/>
          </p:nvSpPr>
          <p:spPr bwMode="auto">
            <a:xfrm flipV="1">
              <a:off x="8928297" y="3553867"/>
              <a:ext cx="23813" cy="82550"/>
            </a:xfrm>
            <a:prstGeom prst="line">
              <a:avLst/>
            </a:prstGeom>
            <a:noFill/>
            <a:ln w="50800">
              <a:solidFill>
                <a:srgbClr val="66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 name="Line 117"/>
            <p:cNvSpPr>
              <a:spLocks noChangeShapeType="1"/>
            </p:cNvSpPr>
            <p:nvPr/>
          </p:nvSpPr>
          <p:spPr bwMode="auto">
            <a:xfrm flipV="1">
              <a:off x="8953697" y="3553867"/>
              <a:ext cx="9525" cy="136525"/>
            </a:xfrm>
            <a:prstGeom prst="line">
              <a:avLst/>
            </a:prstGeom>
            <a:noFill/>
            <a:ln w="50800">
              <a:solidFill>
                <a:srgbClr val="7F7F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3" name="Line 118"/>
            <p:cNvSpPr>
              <a:spLocks noChangeShapeType="1"/>
            </p:cNvSpPr>
            <p:nvPr/>
          </p:nvSpPr>
          <p:spPr bwMode="auto">
            <a:xfrm flipV="1">
              <a:off x="8953697" y="3553867"/>
              <a:ext cx="42863" cy="184150"/>
            </a:xfrm>
            <a:prstGeom prst="line">
              <a:avLst/>
            </a:prstGeom>
            <a:noFill/>
            <a:ln w="50800">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4" name="Line 119"/>
            <p:cNvSpPr>
              <a:spLocks noChangeShapeType="1"/>
            </p:cNvSpPr>
            <p:nvPr/>
          </p:nvSpPr>
          <p:spPr bwMode="auto">
            <a:xfrm flipV="1">
              <a:off x="8975922" y="3553867"/>
              <a:ext cx="53975" cy="200025"/>
            </a:xfrm>
            <a:prstGeom prst="line">
              <a:avLst/>
            </a:prstGeom>
            <a:noFill/>
            <a:ln w="50800">
              <a:solidFill>
                <a:srgbClr val="B3B3B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5" name="Line 120"/>
            <p:cNvSpPr>
              <a:spLocks noChangeShapeType="1"/>
            </p:cNvSpPr>
            <p:nvPr/>
          </p:nvSpPr>
          <p:spPr bwMode="auto">
            <a:xfrm flipV="1">
              <a:off x="8998147" y="3579267"/>
              <a:ext cx="44450" cy="174625"/>
            </a:xfrm>
            <a:prstGeom prst="line">
              <a:avLst/>
            </a:prstGeom>
            <a:noFill/>
            <a:ln w="50800">
              <a:solidFill>
                <a:srgbClr val="CCCC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6" name="Line 121"/>
            <p:cNvSpPr>
              <a:spLocks noChangeShapeType="1"/>
            </p:cNvSpPr>
            <p:nvPr/>
          </p:nvSpPr>
          <p:spPr bwMode="auto">
            <a:xfrm flipV="1">
              <a:off x="9033072" y="3625304"/>
              <a:ext cx="9525" cy="128588"/>
            </a:xfrm>
            <a:prstGeom prst="line">
              <a:avLst/>
            </a:prstGeom>
            <a:noFill/>
            <a:ln w="50800">
              <a:solidFill>
                <a:srgbClr val="E6E6E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7" name="Line 122"/>
            <p:cNvSpPr>
              <a:spLocks noChangeShapeType="1"/>
            </p:cNvSpPr>
            <p:nvPr/>
          </p:nvSpPr>
          <p:spPr bwMode="auto">
            <a:xfrm flipV="1">
              <a:off x="9048947" y="3677692"/>
              <a:ext cx="19050" cy="76200"/>
            </a:xfrm>
            <a:prstGeom prst="line">
              <a:avLst/>
            </a:prstGeom>
            <a:noFill/>
            <a:ln w="508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8" name="Line 123"/>
            <p:cNvSpPr>
              <a:spLocks noChangeShapeType="1"/>
            </p:cNvSpPr>
            <p:nvPr/>
          </p:nvSpPr>
          <p:spPr bwMode="auto">
            <a:xfrm flipV="1">
              <a:off x="8940997" y="3677692"/>
              <a:ext cx="15875" cy="47625"/>
            </a:xfrm>
            <a:prstGeom prst="line">
              <a:avLst/>
            </a:prstGeom>
            <a:noFill/>
            <a:ln w="254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 name="Line 124"/>
            <p:cNvSpPr>
              <a:spLocks noChangeShapeType="1"/>
            </p:cNvSpPr>
            <p:nvPr/>
          </p:nvSpPr>
          <p:spPr bwMode="auto">
            <a:xfrm flipV="1">
              <a:off x="8955285" y="3677692"/>
              <a:ext cx="9525" cy="74612"/>
            </a:xfrm>
            <a:prstGeom prst="line">
              <a:avLst/>
            </a:prstGeom>
            <a:noFill/>
            <a:ln w="25400">
              <a:solidFill>
                <a:srgbClr val="44444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 name="Line 125"/>
            <p:cNvSpPr>
              <a:spLocks noChangeShapeType="1"/>
            </p:cNvSpPr>
            <p:nvPr/>
          </p:nvSpPr>
          <p:spPr bwMode="auto">
            <a:xfrm flipV="1">
              <a:off x="8975922" y="3677692"/>
              <a:ext cx="3175" cy="76200"/>
            </a:xfrm>
            <a:prstGeom prst="line">
              <a:avLst/>
            </a:prstGeom>
            <a:noFill/>
            <a:ln w="25400">
              <a:solidFill>
                <a:srgbClr val="5555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1" name="Line 126"/>
            <p:cNvSpPr>
              <a:spLocks noChangeShapeType="1"/>
            </p:cNvSpPr>
            <p:nvPr/>
          </p:nvSpPr>
          <p:spPr bwMode="auto">
            <a:xfrm flipV="1">
              <a:off x="8988622" y="3677692"/>
              <a:ext cx="11113" cy="76200"/>
            </a:xfrm>
            <a:prstGeom prst="line">
              <a:avLst/>
            </a:prstGeom>
            <a:noFill/>
            <a:ln w="25400">
              <a:solidFill>
                <a:srgbClr val="6666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2" name="Line 127"/>
            <p:cNvSpPr>
              <a:spLocks noChangeShapeType="1"/>
            </p:cNvSpPr>
            <p:nvPr/>
          </p:nvSpPr>
          <p:spPr bwMode="auto">
            <a:xfrm flipV="1">
              <a:off x="9010847" y="3690392"/>
              <a:ext cx="1588" cy="63500"/>
            </a:xfrm>
            <a:prstGeom prst="line">
              <a:avLst/>
            </a:prstGeom>
            <a:noFill/>
            <a:ln w="25400">
              <a:solidFill>
                <a:srgbClr val="7777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 name="Line 128"/>
            <p:cNvSpPr>
              <a:spLocks noChangeShapeType="1"/>
            </p:cNvSpPr>
            <p:nvPr/>
          </p:nvSpPr>
          <p:spPr bwMode="auto">
            <a:xfrm flipV="1">
              <a:off x="9009260" y="3703092"/>
              <a:ext cx="20637" cy="50800"/>
            </a:xfrm>
            <a:prstGeom prst="line">
              <a:avLst/>
            </a:prstGeom>
            <a:noFill/>
            <a:ln w="25400">
              <a:solidFill>
                <a:srgbClr val="88888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4" name="Line 129"/>
            <p:cNvSpPr>
              <a:spLocks noChangeShapeType="1"/>
            </p:cNvSpPr>
            <p:nvPr/>
          </p:nvSpPr>
          <p:spPr bwMode="auto">
            <a:xfrm>
              <a:off x="9028310" y="3741192"/>
              <a:ext cx="1587" cy="1587"/>
            </a:xfrm>
            <a:prstGeom prst="line">
              <a:avLst/>
            </a:prstGeom>
            <a:noFill/>
            <a:ln w="25400">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5" name="Line 130"/>
            <p:cNvSpPr>
              <a:spLocks noChangeShapeType="1"/>
            </p:cNvSpPr>
            <p:nvPr/>
          </p:nvSpPr>
          <p:spPr bwMode="auto">
            <a:xfrm flipV="1">
              <a:off x="8966397" y="3504654"/>
              <a:ext cx="23813" cy="80963"/>
            </a:xfrm>
            <a:prstGeom prst="line">
              <a:avLst/>
            </a:prstGeom>
            <a:noFill/>
            <a:ln w="50800">
              <a:solidFill>
                <a:srgbClr val="F0E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6" name="Line 131"/>
            <p:cNvSpPr>
              <a:spLocks noChangeShapeType="1"/>
            </p:cNvSpPr>
            <p:nvPr/>
          </p:nvSpPr>
          <p:spPr bwMode="auto">
            <a:xfrm flipV="1">
              <a:off x="8991797" y="3504654"/>
              <a:ext cx="6350" cy="131763"/>
            </a:xfrm>
            <a:prstGeom prst="line">
              <a:avLst/>
            </a:prstGeom>
            <a:noFill/>
            <a:ln w="50800">
              <a:solidFill>
                <a:srgbClr val="E2D4A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7" name="Line 132"/>
            <p:cNvSpPr>
              <a:spLocks noChangeShapeType="1"/>
            </p:cNvSpPr>
            <p:nvPr/>
          </p:nvSpPr>
          <p:spPr bwMode="auto">
            <a:xfrm flipV="1">
              <a:off x="8991797" y="3515767"/>
              <a:ext cx="33338" cy="168275"/>
            </a:xfrm>
            <a:prstGeom prst="line">
              <a:avLst/>
            </a:prstGeom>
            <a:noFill/>
            <a:ln w="50800">
              <a:solidFill>
                <a:srgbClr val="D3C08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8" name="Line 133"/>
            <p:cNvSpPr>
              <a:spLocks noChangeShapeType="1"/>
            </p:cNvSpPr>
            <p:nvPr/>
          </p:nvSpPr>
          <p:spPr bwMode="auto">
            <a:xfrm flipV="1">
              <a:off x="8991797" y="3539579"/>
              <a:ext cx="38100" cy="174625"/>
            </a:xfrm>
            <a:prstGeom prst="line">
              <a:avLst/>
            </a:prstGeom>
            <a:noFill/>
            <a:ln w="50800">
              <a:solidFill>
                <a:srgbClr val="C4AC6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9" name="Line 134"/>
            <p:cNvSpPr>
              <a:spLocks noChangeShapeType="1"/>
            </p:cNvSpPr>
            <p:nvPr/>
          </p:nvSpPr>
          <p:spPr bwMode="auto">
            <a:xfrm flipV="1">
              <a:off x="8994972" y="3595142"/>
              <a:ext cx="34925" cy="158750"/>
            </a:xfrm>
            <a:prstGeom prst="line">
              <a:avLst/>
            </a:prstGeom>
            <a:noFill/>
            <a:ln w="50800">
              <a:solidFill>
                <a:srgbClr val="B6985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0" name="Line 135"/>
            <p:cNvSpPr>
              <a:spLocks noChangeShapeType="1"/>
            </p:cNvSpPr>
            <p:nvPr/>
          </p:nvSpPr>
          <p:spPr bwMode="auto">
            <a:xfrm flipV="1">
              <a:off x="9007672" y="3625304"/>
              <a:ext cx="22225" cy="141288"/>
            </a:xfrm>
            <a:prstGeom prst="line">
              <a:avLst/>
            </a:prstGeom>
            <a:noFill/>
            <a:ln w="50800">
              <a:solidFill>
                <a:srgbClr val="A7843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1" name="Line 136"/>
            <p:cNvSpPr>
              <a:spLocks noChangeShapeType="1"/>
            </p:cNvSpPr>
            <p:nvPr/>
          </p:nvSpPr>
          <p:spPr bwMode="auto">
            <a:xfrm flipV="1">
              <a:off x="9009260" y="3676104"/>
              <a:ext cx="46037" cy="114300"/>
            </a:xfrm>
            <a:prstGeom prst="line">
              <a:avLst/>
            </a:prstGeom>
            <a:noFill/>
            <a:ln w="50800">
              <a:solidFill>
                <a:srgbClr val="98701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Line 137"/>
            <p:cNvSpPr>
              <a:spLocks noChangeShapeType="1"/>
            </p:cNvSpPr>
            <p:nvPr/>
          </p:nvSpPr>
          <p:spPr bwMode="auto">
            <a:xfrm flipV="1">
              <a:off x="9044185" y="3725317"/>
              <a:ext cx="11112" cy="65087"/>
            </a:xfrm>
            <a:prstGeom prst="line">
              <a:avLst/>
            </a:prstGeom>
            <a:noFill/>
            <a:ln w="50800">
              <a:solidFill>
                <a:srgbClr val="8A5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 name="Freeform 138"/>
            <p:cNvSpPr>
              <a:spLocks/>
            </p:cNvSpPr>
            <p:nvPr/>
          </p:nvSpPr>
          <p:spPr bwMode="auto">
            <a:xfrm>
              <a:off x="9066410" y="3552279"/>
              <a:ext cx="279400" cy="238125"/>
            </a:xfrm>
            <a:custGeom>
              <a:avLst/>
              <a:gdLst>
                <a:gd name="T0" fmla="*/ 8 w 176"/>
                <a:gd name="T1" fmla="*/ 24 h 150"/>
                <a:gd name="T2" fmla="*/ 0 w 176"/>
                <a:gd name="T3" fmla="*/ 149 h 150"/>
                <a:gd name="T4" fmla="*/ 167 w 176"/>
                <a:gd name="T5" fmla="*/ 118 h 150"/>
                <a:gd name="T6" fmla="*/ 175 w 176"/>
                <a:gd name="T7" fmla="*/ 0 h 150"/>
                <a:gd name="T8" fmla="*/ 8 w 176"/>
                <a:gd name="T9" fmla="*/ 24 h 150"/>
              </a:gdLst>
              <a:ahLst/>
              <a:cxnLst>
                <a:cxn ang="0">
                  <a:pos x="T0" y="T1"/>
                </a:cxn>
                <a:cxn ang="0">
                  <a:pos x="T2" y="T3"/>
                </a:cxn>
                <a:cxn ang="0">
                  <a:pos x="T4" y="T5"/>
                </a:cxn>
                <a:cxn ang="0">
                  <a:pos x="T6" y="T7"/>
                </a:cxn>
                <a:cxn ang="0">
                  <a:pos x="T8" y="T9"/>
                </a:cxn>
              </a:cxnLst>
              <a:rect l="0" t="0" r="r" b="b"/>
              <a:pathLst>
                <a:path w="176" h="150">
                  <a:moveTo>
                    <a:pt x="8" y="24"/>
                  </a:moveTo>
                  <a:lnTo>
                    <a:pt x="0" y="149"/>
                  </a:lnTo>
                  <a:lnTo>
                    <a:pt x="167" y="118"/>
                  </a:lnTo>
                  <a:lnTo>
                    <a:pt x="175" y="0"/>
                  </a:lnTo>
                  <a:lnTo>
                    <a:pt x="8" y="24"/>
                  </a:lnTo>
                </a:path>
              </a:pathLst>
            </a:custGeom>
            <a:solidFill>
              <a:srgbClr val="8A5C00"/>
            </a:solidFill>
            <a:ln w="12700" cap="rnd" cmpd="sng">
              <a:solidFill>
                <a:srgbClr val="8A5C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4" name="Freeform 139"/>
            <p:cNvSpPr>
              <a:spLocks/>
            </p:cNvSpPr>
            <p:nvPr/>
          </p:nvSpPr>
          <p:spPr bwMode="auto">
            <a:xfrm>
              <a:off x="9067997" y="3553867"/>
              <a:ext cx="228600" cy="188912"/>
            </a:xfrm>
            <a:custGeom>
              <a:avLst/>
              <a:gdLst>
                <a:gd name="T0" fmla="*/ 8 w 144"/>
                <a:gd name="T1" fmla="*/ 16 h 119"/>
                <a:gd name="T2" fmla="*/ 0 w 144"/>
                <a:gd name="T3" fmla="*/ 118 h 119"/>
                <a:gd name="T4" fmla="*/ 135 w 144"/>
                <a:gd name="T5" fmla="*/ 94 h 119"/>
                <a:gd name="T6" fmla="*/ 143 w 144"/>
                <a:gd name="T7" fmla="*/ 0 h 119"/>
                <a:gd name="T8" fmla="*/ 8 w 144"/>
                <a:gd name="T9" fmla="*/ 16 h 119"/>
              </a:gdLst>
              <a:ahLst/>
              <a:cxnLst>
                <a:cxn ang="0">
                  <a:pos x="T0" y="T1"/>
                </a:cxn>
                <a:cxn ang="0">
                  <a:pos x="T2" y="T3"/>
                </a:cxn>
                <a:cxn ang="0">
                  <a:pos x="T4" y="T5"/>
                </a:cxn>
                <a:cxn ang="0">
                  <a:pos x="T6" y="T7"/>
                </a:cxn>
                <a:cxn ang="0">
                  <a:pos x="T8" y="T9"/>
                </a:cxn>
              </a:cxnLst>
              <a:rect l="0" t="0" r="r" b="b"/>
              <a:pathLst>
                <a:path w="144" h="119">
                  <a:moveTo>
                    <a:pt x="8" y="16"/>
                  </a:moveTo>
                  <a:lnTo>
                    <a:pt x="0" y="118"/>
                  </a:lnTo>
                  <a:lnTo>
                    <a:pt x="135" y="94"/>
                  </a:lnTo>
                  <a:lnTo>
                    <a:pt x="143" y="0"/>
                  </a:lnTo>
                  <a:lnTo>
                    <a:pt x="8" y="16"/>
                  </a:lnTo>
                </a:path>
              </a:pathLst>
            </a:custGeom>
            <a:solidFill>
              <a:srgbClr val="9AD9E9"/>
            </a:solidFill>
            <a:ln w="12700" cap="rnd" cmpd="sng">
              <a:solidFill>
                <a:srgbClr val="9AD9E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5" name="Line 140"/>
            <p:cNvSpPr>
              <a:spLocks noChangeShapeType="1"/>
            </p:cNvSpPr>
            <p:nvPr/>
          </p:nvSpPr>
          <p:spPr bwMode="auto">
            <a:xfrm flipV="1">
              <a:off x="8983860" y="3479254"/>
              <a:ext cx="26987" cy="87313"/>
            </a:xfrm>
            <a:prstGeom prst="line">
              <a:avLst/>
            </a:prstGeom>
            <a:noFill/>
            <a:ln w="50800">
              <a:solidFill>
                <a:srgbClr val="A8996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 name="Line 141"/>
            <p:cNvSpPr>
              <a:spLocks noChangeShapeType="1"/>
            </p:cNvSpPr>
            <p:nvPr/>
          </p:nvSpPr>
          <p:spPr bwMode="auto">
            <a:xfrm flipV="1">
              <a:off x="9009260" y="3479254"/>
              <a:ext cx="36512" cy="100013"/>
            </a:xfrm>
            <a:prstGeom prst="line">
              <a:avLst/>
            </a:prstGeom>
            <a:noFill/>
            <a:ln w="50800">
              <a:solidFill>
                <a:srgbClr val="9E906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7" name="Line 142"/>
            <p:cNvSpPr>
              <a:spLocks noChangeShapeType="1"/>
            </p:cNvSpPr>
            <p:nvPr/>
          </p:nvSpPr>
          <p:spPr bwMode="auto">
            <a:xfrm flipV="1">
              <a:off x="9029897" y="3479254"/>
              <a:ext cx="46038" cy="112713"/>
            </a:xfrm>
            <a:prstGeom prst="line">
              <a:avLst/>
            </a:prstGeom>
            <a:noFill/>
            <a:ln w="50800">
              <a:solidFill>
                <a:srgbClr val="94866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8" name="Line 143"/>
            <p:cNvSpPr>
              <a:spLocks noChangeShapeType="1"/>
            </p:cNvSpPr>
            <p:nvPr/>
          </p:nvSpPr>
          <p:spPr bwMode="auto">
            <a:xfrm flipV="1">
              <a:off x="9064822" y="3479254"/>
              <a:ext cx="46038" cy="112713"/>
            </a:xfrm>
            <a:prstGeom prst="line">
              <a:avLst/>
            </a:prstGeom>
            <a:noFill/>
            <a:ln w="50800">
              <a:solidFill>
                <a:srgbClr val="8A7D6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9" name="Line 144"/>
            <p:cNvSpPr>
              <a:spLocks noChangeShapeType="1"/>
            </p:cNvSpPr>
            <p:nvPr/>
          </p:nvSpPr>
          <p:spPr bwMode="auto">
            <a:xfrm flipV="1">
              <a:off x="9099747" y="3479254"/>
              <a:ext cx="46038" cy="112713"/>
            </a:xfrm>
            <a:prstGeom prst="line">
              <a:avLst/>
            </a:prstGeom>
            <a:noFill/>
            <a:ln w="50800">
              <a:solidFill>
                <a:srgbClr val="7F73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 name="Line 145"/>
            <p:cNvSpPr>
              <a:spLocks noChangeShapeType="1"/>
            </p:cNvSpPr>
            <p:nvPr/>
          </p:nvSpPr>
          <p:spPr bwMode="auto">
            <a:xfrm flipV="1">
              <a:off x="9121972" y="3479254"/>
              <a:ext cx="44450" cy="112713"/>
            </a:xfrm>
            <a:prstGeom prst="line">
              <a:avLst/>
            </a:prstGeom>
            <a:noFill/>
            <a:ln w="50800">
              <a:solidFill>
                <a:srgbClr val="756A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1" name="Line 146"/>
            <p:cNvSpPr>
              <a:spLocks noChangeShapeType="1"/>
            </p:cNvSpPr>
            <p:nvPr/>
          </p:nvSpPr>
          <p:spPr bwMode="auto">
            <a:xfrm flipV="1">
              <a:off x="9161660" y="3479254"/>
              <a:ext cx="41275" cy="112713"/>
            </a:xfrm>
            <a:prstGeom prst="line">
              <a:avLst/>
            </a:prstGeom>
            <a:noFill/>
            <a:ln w="50800">
              <a:solidFill>
                <a:srgbClr val="6B615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2" name="Line 147"/>
            <p:cNvSpPr>
              <a:spLocks noChangeShapeType="1"/>
            </p:cNvSpPr>
            <p:nvPr/>
          </p:nvSpPr>
          <p:spPr bwMode="auto">
            <a:xfrm flipV="1">
              <a:off x="9188647" y="3479254"/>
              <a:ext cx="46038" cy="112713"/>
            </a:xfrm>
            <a:prstGeom prst="line">
              <a:avLst/>
            </a:prstGeom>
            <a:noFill/>
            <a:ln w="50800">
              <a:solidFill>
                <a:srgbClr val="6057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 name="Line 148"/>
            <p:cNvSpPr>
              <a:spLocks noChangeShapeType="1"/>
            </p:cNvSpPr>
            <p:nvPr/>
          </p:nvSpPr>
          <p:spPr bwMode="auto">
            <a:xfrm flipV="1">
              <a:off x="9221985" y="3479254"/>
              <a:ext cx="46037" cy="112713"/>
            </a:xfrm>
            <a:prstGeom prst="line">
              <a:avLst/>
            </a:prstGeom>
            <a:noFill/>
            <a:ln w="50800">
              <a:solidFill>
                <a:srgbClr val="564E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4" name="Line 149"/>
            <p:cNvSpPr>
              <a:spLocks noChangeShapeType="1"/>
            </p:cNvSpPr>
            <p:nvPr/>
          </p:nvSpPr>
          <p:spPr bwMode="auto">
            <a:xfrm flipV="1">
              <a:off x="9256910" y="3479254"/>
              <a:ext cx="46037" cy="112713"/>
            </a:xfrm>
            <a:prstGeom prst="line">
              <a:avLst/>
            </a:prstGeom>
            <a:noFill/>
            <a:ln w="50800">
              <a:solidFill>
                <a:srgbClr val="4C44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5" name="Line 150"/>
            <p:cNvSpPr>
              <a:spLocks noChangeShapeType="1"/>
            </p:cNvSpPr>
            <p:nvPr/>
          </p:nvSpPr>
          <p:spPr bwMode="auto">
            <a:xfrm flipV="1">
              <a:off x="9279135" y="3491954"/>
              <a:ext cx="36512" cy="100013"/>
            </a:xfrm>
            <a:prstGeom prst="line">
              <a:avLst/>
            </a:prstGeom>
            <a:noFill/>
            <a:ln w="50800">
              <a:solidFill>
                <a:srgbClr val="423B5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6" name="Line 151"/>
            <p:cNvSpPr>
              <a:spLocks noChangeShapeType="1"/>
            </p:cNvSpPr>
            <p:nvPr/>
          </p:nvSpPr>
          <p:spPr bwMode="auto">
            <a:xfrm flipV="1">
              <a:off x="9093397" y="3615779"/>
              <a:ext cx="4763" cy="123825"/>
            </a:xfrm>
            <a:prstGeom prst="line">
              <a:avLst/>
            </a:prstGeom>
            <a:noFill/>
            <a:ln w="508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7" name="Line 152"/>
            <p:cNvSpPr>
              <a:spLocks noChangeShapeType="1"/>
            </p:cNvSpPr>
            <p:nvPr/>
          </p:nvSpPr>
          <p:spPr bwMode="auto">
            <a:xfrm flipV="1">
              <a:off x="9093397" y="3615779"/>
              <a:ext cx="33338" cy="150813"/>
            </a:xfrm>
            <a:prstGeom prst="line">
              <a:avLst/>
            </a:prstGeom>
            <a:noFill/>
            <a:ln w="50800">
              <a:solidFill>
                <a:srgbClr val="D5EBD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8" name="Line 153"/>
            <p:cNvSpPr>
              <a:spLocks noChangeShapeType="1"/>
            </p:cNvSpPr>
            <p:nvPr/>
          </p:nvSpPr>
          <p:spPr bwMode="auto">
            <a:xfrm flipV="1">
              <a:off x="9136260" y="3615779"/>
              <a:ext cx="19050" cy="150813"/>
            </a:xfrm>
            <a:prstGeom prst="line">
              <a:avLst/>
            </a:prstGeom>
            <a:noFill/>
            <a:ln w="50800">
              <a:solidFill>
                <a:srgbClr val="AAD7B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 name="Line 154"/>
            <p:cNvSpPr>
              <a:spLocks noChangeShapeType="1"/>
            </p:cNvSpPr>
            <p:nvPr/>
          </p:nvSpPr>
          <p:spPr bwMode="auto">
            <a:xfrm flipV="1">
              <a:off x="9171185" y="3615779"/>
              <a:ext cx="19050" cy="150813"/>
            </a:xfrm>
            <a:prstGeom prst="line">
              <a:avLst/>
            </a:prstGeom>
            <a:noFill/>
            <a:ln w="50800">
              <a:solidFill>
                <a:srgbClr val="80C39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0" name="Line 155"/>
            <p:cNvSpPr>
              <a:spLocks noChangeShapeType="1"/>
            </p:cNvSpPr>
            <p:nvPr/>
          </p:nvSpPr>
          <p:spPr bwMode="auto">
            <a:xfrm flipV="1">
              <a:off x="9198172" y="3615779"/>
              <a:ext cx="33338" cy="150813"/>
            </a:xfrm>
            <a:prstGeom prst="line">
              <a:avLst/>
            </a:prstGeom>
            <a:noFill/>
            <a:ln w="50800">
              <a:solidFill>
                <a:srgbClr val="55B07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 name="Line 156"/>
            <p:cNvSpPr>
              <a:spLocks noChangeShapeType="1"/>
            </p:cNvSpPr>
            <p:nvPr/>
          </p:nvSpPr>
          <p:spPr bwMode="auto">
            <a:xfrm flipV="1">
              <a:off x="9236272" y="3615779"/>
              <a:ext cx="19050" cy="150813"/>
            </a:xfrm>
            <a:prstGeom prst="line">
              <a:avLst/>
            </a:prstGeom>
            <a:noFill/>
            <a:ln w="50800">
              <a:solidFill>
                <a:srgbClr val="2B9C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 name="Line 157"/>
            <p:cNvSpPr>
              <a:spLocks noChangeShapeType="1"/>
            </p:cNvSpPr>
            <p:nvPr/>
          </p:nvSpPr>
          <p:spPr bwMode="auto">
            <a:xfrm flipV="1">
              <a:off x="9269610" y="3644354"/>
              <a:ext cx="1587" cy="122238"/>
            </a:xfrm>
            <a:prstGeom prst="line">
              <a:avLst/>
            </a:prstGeom>
            <a:noFill/>
            <a:ln w="50800">
              <a:solidFill>
                <a:srgbClr val="00883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 name="Line 158"/>
            <p:cNvSpPr>
              <a:spLocks noChangeShapeType="1"/>
            </p:cNvSpPr>
            <p:nvPr/>
          </p:nvSpPr>
          <p:spPr bwMode="auto">
            <a:xfrm flipV="1">
              <a:off x="9225160" y="3641179"/>
              <a:ext cx="17462" cy="100013"/>
            </a:xfrm>
            <a:prstGeom prst="line">
              <a:avLst/>
            </a:prstGeom>
            <a:noFill/>
            <a:ln w="50800">
              <a:solidFill>
                <a:srgbClr val="90212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 name="Line 159"/>
            <p:cNvSpPr>
              <a:spLocks noChangeShapeType="1"/>
            </p:cNvSpPr>
            <p:nvPr/>
          </p:nvSpPr>
          <p:spPr bwMode="auto">
            <a:xfrm flipV="1">
              <a:off x="9194997" y="3641179"/>
              <a:ext cx="17463" cy="100013"/>
            </a:xfrm>
            <a:prstGeom prst="line">
              <a:avLst/>
            </a:prstGeom>
            <a:noFill/>
            <a:ln w="50800">
              <a:solidFill>
                <a:srgbClr val="A0414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5" name="Line 160"/>
            <p:cNvSpPr>
              <a:spLocks noChangeShapeType="1"/>
            </p:cNvSpPr>
            <p:nvPr/>
          </p:nvSpPr>
          <p:spPr bwMode="auto">
            <a:xfrm flipV="1">
              <a:off x="9156897" y="3641179"/>
              <a:ext cx="49213" cy="100013"/>
            </a:xfrm>
            <a:prstGeom prst="line">
              <a:avLst/>
            </a:prstGeom>
            <a:noFill/>
            <a:ln w="50800">
              <a:solidFill>
                <a:srgbClr val="B0616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6" name="Line 161"/>
            <p:cNvSpPr>
              <a:spLocks noChangeShapeType="1"/>
            </p:cNvSpPr>
            <p:nvPr/>
          </p:nvSpPr>
          <p:spPr bwMode="auto">
            <a:xfrm flipV="1">
              <a:off x="9153722" y="3641179"/>
              <a:ext cx="15875" cy="98425"/>
            </a:xfrm>
            <a:prstGeom prst="line">
              <a:avLst/>
            </a:prstGeom>
            <a:noFill/>
            <a:ln w="50800">
              <a:solidFill>
                <a:srgbClr val="C0808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7" name="Line 162"/>
            <p:cNvSpPr>
              <a:spLocks noChangeShapeType="1"/>
            </p:cNvSpPr>
            <p:nvPr/>
          </p:nvSpPr>
          <p:spPr bwMode="auto">
            <a:xfrm flipV="1">
              <a:off x="9128322" y="3641179"/>
              <a:ext cx="11113" cy="85725"/>
            </a:xfrm>
            <a:prstGeom prst="line">
              <a:avLst/>
            </a:prstGeom>
            <a:noFill/>
            <a:ln w="50800">
              <a:solidFill>
                <a:srgbClr val="D0A0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8" name="Line 163"/>
            <p:cNvSpPr>
              <a:spLocks noChangeShapeType="1"/>
            </p:cNvSpPr>
            <p:nvPr/>
          </p:nvSpPr>
          <p:spPr bwMode="auto">
            <a:xfrm flipV="1">
              <a:off x="9098160" y="3641179"/>
              <a:ext cx="15875" cy="74613"/>
            </a:xfrm>
            <a:prstGeom prst="line">
              <a:avLst/>
            </a:prstGeom>
            <a:noFill/>
            <a:ln w="50800">
              <a:solidFill>
                <a:srgbClr val="E0C0C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9" name="Line 164"/>
            <p:cNvSpPr>
              <a:spLocks noChangeShapeType="1"/>
            </p:cNvSpPr>
            <p:nvPr/>
          </p:nvSpPr>
          <p:spPr bwMode="auto">
            <a:xfrm flipV="1">
              <a:off x="9090222" y="3641179"/>
              <a:ext cx="3175" cy="61913"/>
            </a:xfrm>
            <a:prstGeom prst="line">
              <a:avLst/>
            </a:prstGeom>
            <a:noFill/>
            <a:ln w="50800">
              <a:solidFill>
                <a:srgbClr val="F0E0E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0" name="Freeform 165"/>
            <p:cNvSpPr>
              <a:spLocks/>
            </p:cNvSpPr>
            <p:nvPr/>
          </p:nvSpPr>
          <p:spPr bwMode="auto">
            <a:xfrm>
              <a:off x="11393685" y="3652292"/>
              <a:ext cx="65087" cy="125412"/>
            </a:xfrm>
            <a:custGeom>
              <a:avLst/>
              <a:gdLst>
                <a:gd name="T0" fmla="*/ 0 w 41"/>
                <a:gd name="T1" fmla="*/ 78 h 79"/>
                <a:gd name="T2" fmla="*/ 16 w 41"/>
                <a:gd name="T3" fmla="*/ 8 h 79"/>
                <a:gd name="T4" fmla="*/ 40 w 41"/>
                <a:gd name="T5" fmla="*/ 0 h 79"/>
                <a:gd name="T6" fmla="*/ 32 w 41"/>
                <a:gd name="T7" fmla="*/ 70 h 79"/>
                <a:gd name="T8" fmla="*/ 0 w 41"/>
                <a:gd name="T9" fmla="*/ 78 h 79"/>
              </a:gdLst>
              <a:ahLst/>
              <a:cxnLst>
                <a:cxn ang="0">
                  <a:pos x="T0" y="T1"/>
                </a:cxn>
                <a:cxn ang="0">
                  <a:pos x="T2" y="T3"/>
                </a:cxn>
                <a:cxn ang="0">
                  <a:pos x="T4" y="T5"/>
                </a:cxn>
                <a:cxn ang="0">
                  <a:pos x="T6" y="T7"/>
                </a:cxn>
                <a:cxn ang="0">
                  <a:pos x="T8" y="T9"/>
                </a:cxn>
              </a:cxnLst>
              <a:rect l="0" t="0" r="r" b="b"/>
              <a:pathLst>
                <a:path w="41" h="79">
                  <a:moveTo>
                    <a:pt x="0" y="78"/>
                  </a:moveTo>
                  <a:lnTo>
                    <a:pt x="16" y="8"/>
                  </a:lnTo>
                  <a:lnTo>
                    <a:pt x="40" y="0"/>
                  </a:lnTo>
                  <a:lnTo>
                    <a:pt x="32" y="70"/>
                  </a:lnTo>
                  <a:lnTo>
                    <a:pt x="0" y="78"/>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1" name="Freeform 166"/>
            <p:cNvSpPr>
              <a:spLocks/>
            </p:cNvSpPr>
            <p:nvPr/>
          </p:nvSpPr>
          <p:spPr bwMode="auto">
            <a:xfrm>
              <a:off x="11269860" y="3579267"/>
              <a:ext cx="165100" cy="63500"/>
            </a:xfrm>
            <a:custGeom>
              <a:avLst/>
              <a:gdLst>
                <a:gd name="T0" fmla="*/ 0 w 104"/>
                <a:gd name="T1" fmla="*/ 8 h 40"/>
                <a:gd name="T2" fmla="*/ 31 w 104"/>
                <a:gd name="T3" fmla="*/ 0 h 40"/>
                <a:gd name="T4" fmla="*/ 103 w 104"/>
                <a:gd name="T5" fmla="*/ 23 h 40"/>
                <a:gd name="T6" fmla="*/ 79 w 104"/>
                <a:gd name="T7" fmla="*/ 39 h 40"/>
                <a:gd name="T8" fmla="*/ 0 w 104"/>
                <a:gd name="T9" fmla="*/ 8 h 40"/>
              </a:gdLst>
              <a:ahLst/>
              <a:cxnLst>
                <a:cxn ang="0">
                  <a:pos x="T0" y="T1"/>
                </a:cxn>
                <a:cxn ang="0">
                  <a:pos x="T2" y="T3"/>
                </a:cxn>
                <a:cxn ang="0">
                  <a:pos x="T4" y="T5"/>
                </a:cxn>
                <a:cxn ang="0">
                  <a:pos x="T6" y="T7"/>
                </a:cxn>
                <a:cxn ang="0">
                  <a:pos x="T8" y="T9"/>
                </a:cxn>
              </a:cxnLst>
              <a:rect l="0" t="0" r="r" b="b"/>
              <a:pathLst>
                <a:path w="104" h="40">
                  <a:moveTo>
                    <a:pt x="0" y="8"/>
                  </a:moveTo>
                  <a:lnTo>
                    <a:pt x="31" y="0"/>
                  </a:lnTo>
                  <a:lnTo>
                    <a:pt x="103" y="23"/>
                  </a:lnTo>
                  <a:lnTo>
                    <a:pt x="79" y="39"/>
                  </a:lnTo>
                  <a:lnTo>
                    <a:pt x="0" y="8"/>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2" name="Freeform 167"/>
            <p:cNvSpPr>
              <a:spLocks/>
            </p:cNvSpPr>
            <p:nvPr/>
          </p:nvSpPr>
          <p:spPr bwMode="auto">
            <a:xfrm>
              <a:off x="11382572" y="3679279"/>
              <a:ext cx="52388" cy="63500"/>
            </a:xfrm>
            <a:custGeom>
              <a:avLst/>
              <a:gdLst>
                <a:gd name="T0" fmla="*/ 32 w 33"/>
                <a:gd name="T1" fmla="*/ 7 h 40"/>
                <a:gd name="T2" fmla="*/ 0 w 33"/>
                <a:gd name="T3" fmla="*/ 0 h 40"/>
                <a:gd name="T4" fmla="*/ 0 w 33"/>
                <a:gd name="T5" fmla="*/ 31 h 40"/>
                <a:gd name="T6" fmla="*/ 24 w 33"/>
                <a:gd name="T7" fmla="*/ 39 h 40"/>
                <a:gd name="T8" fmla="*/ 32 w 33"/>
                <a:gd name="T9" fmla="*/ 7 h 40"/>
              </a:gdLst>
              <a:ahLst/>
              <a:cxnLst>
                <a:cxn ang="0">
                  <a:pos x="T0" y="T1"/>
                </a:cxn>
                <a:cxn ang="0">
                  <a:pos x="T2" y="T3"/>
                </a:cxn>
                <a:cxn ang="0">
                  <a:pos x="T4" y="T5"/>
                </a:cxn>
                <a:cxn ang="0">
                  <a:pos x="T6" y="T7"/>
                </a:cxn>
                <a:cxn ang="0">
                  <a:pos x="T8" y="T9"/>
                </a:cxn>
              </a:cxnLst>
              <a:rect l="0" t="0" r="r" b="b"/>
              <a:pathLst>
                <a:path w="33" h="40">
                  <a:moveTo>
                    <a:pt x="32" y="7"/>
                  </a:moveTo>
                  <a:lnTo>
                    <a:pt x="0" y="0"/>
                  </a:lnTo>
                  <a:lnTo>
                    <a:pt x="0" y="31"/>
                  </a:lnTo>
                  <a:lnTo>
                    <a:pt x="24" y="39"/>
                  </a:lnTo>
                  <a:lnTo>
                    <a:pt x="32" y="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3" name="Freeform 168"/>
            <p:cNvSpPr>
              <a:spLocks/>
            </p:cNvSpPr>
            <p:nvPr/>
          </p:nvSpPr>
          <p:spPr bwMode="auto">
            <a:xfrm>
              <a:off x="11269860" y="3591967"/>
              <a:ext cx="139700" cy="163512"/>
            </a:xfrm>
            <a:custGeom>
              <a:avLst/>
              <a:gdLst>
                <a:gd name="T0" fmla="*/ 87 w 88"/>
                <a:gd name="T1" fmla="*/ 31 h 103"/>
                <a:gd name="T2" fmla="*/ 71 w 88"/>
                <a:gd name="T3" fmla="*/ 102 h 103"/>
                <a:gd name="T4" fmla="*/ 0 w 88"/>
                <a:gd name="T5" fmla="*/ 86 h 103"/>
                <a:gd name="T6" fmla="*/ 0 w 88"/>
                <a:gd name="T7" fmla="*/ 0 h 103"/>
                <a:gd name="T8" fmla="*/ 87 w 88"/>
                <a:gd name="T9" fmla="*/ 31 h 103"/>
              </a:gdLst>
              <a:ahLst/>
              <a:cxnLst>
                <a:cxn ang="0">
                  <a:pos x="T0" y="T1"/>
                </a:cxn>
                <a:cxn ang="0">
                  <a:pos x="T2" y="T3"/>
                </a:cxn>
                <a:cxn ang="0">
                  <a:pos x="T4" y="T5"/>
                </a:cxn>
                <a:cxn ang="0">
                  <a:pos x="T6" y="T7"/>
                </a:cxn>
                <a:cxn ang="0">
                  <a:pos x="T8" y="T9"/>
                </a:cxn>
              </a:cxnLst>
              <a:rect l="0" t="0" r="r" b="b"/>
              <a:pathLst>
                <a:path w="88" h="103">
                  <a:moveTo>
                    <a:pt x="87" y="31"/>
                  </a:moveTo>
                  <a:lnTo>
                    <a:pt x="71" y="102"/>
                  </a:lnTo>
                  <a:lnTo>
                    <a:pt x="0" y="86"/>
                  </a:lnTo>
                  <a:lnTo>
                    <a:pt x="0" y="0"/>
                  </a:lnTo>
                  <a:lnTo>
                    <a:pt x="87" y="3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 name="Freeform 169"/>
            <p:cNvSpPr>
              <a:spLocks/>
            </p:cNvSpPr>
            <p:nvPr/>
          </p:nvSpPr>
          <p:spPr bwMode="auto">
            <a:xfrm>
              <a:off x="11280972" y="3715792"/>
              <a:ext cx="52388" cy="76200"/>
            </a:xfrm>
            <a:custGeom>
              <a:avLst/>
              <a:gdLst>
                <a:gd name="T0" fmla="*/ 32 w 33"/>
                <a:gd name="T1" fmla="*/ 0 h 48"/>
                <a:gd name="T2" fmla="*/ 8 w 33"/>
                <a:gd name="T3" fmla="*/ 47 h 48"/>
                <a:gd name="T4" fmla="*/ 0 w 33"/>
                <a:gd name="T5" fmla="*/ 47 h 48"/>
              </a:gdLst>
              <a:ahLst/>
              <a:cxnLst>
                <a:cxn ang="0">
                  <a:pos x="T0" y="T1"/>
                </a:cxn>
                <a:cxn ang="0">
                  <a:pos x="T2" y="T3"/>
                </a:cxn>
                <a:cxn ang="0">
                  <a:pos x="T4" y="T5"/>
                </a:cxn>
              </a:cxnLst>
              <a:rect l="0" t="0" r="r" b="b"/>
              <a:pathLst>
                <a:path w="33" h="48">
                  <a:moveTo>
                    <a:pt x="32" y="0"/>
                  </a:moveTo>
                  <a:lnTo>
                    <a:pt x="8" y="47"/>
                  </a:lnTo>
                  <a:lnTo>
                    <a:pt x="0" y="47"/>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5" name="Oval 170"/>
            <p:cNvSpPr>
              <a:spLocks noChangeArrowheads="1"/>
            </p:cNvSpPr>
            <p:nvPr/>
          </p:nvSpPr>
          <p:spPr bwMode="auto">
            <a:xfrm>
              <a:off x="11414322" y="3685629"/>
              <a:ext cx="28575" cy="52388"/>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6" name="Oval 171"/>
            <p:cNvSpPr>
              <a:spLocks noChangeArrowheads="1"/>
            </p:cNvSpPr>
            <p:nvPr/>
          </p:nvSpPr>
          <p:spPr bwMode="auto">
            <a:xfrm>
              <a:off x="11433372" y="3696742"/>
              <a:ext cx="3175" cy="15875"/>
            </a:xfrm>
            <a:prstGeom prst="ellipse">
              <a:avLst/>
            </a:prstGeom>
            <a:solidFill>
              <a:srgbClr val="CCCCCC"/>
            </a:solidFill>
            <a:ln w="12700">
              <a:solidFill>
                <a:srgbClr val="CCCC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 name="Freeform 172"/>
            <p:cNvSpPr>
              <a:spLocks/>
            </p:cNvSpPr>
            <p:nvPr/>
          </p:nvSpPr>
          <p:spPr bwMode="auto">
            <a:xfrm>
              <a:off x="10142735" y="4685754"/>
              <a:ext cx="596900" cy="423863"/>
            </a:xfrm>
            <a:custGeom>
              <a:avLst/>
              <a:gdLst>
                <a:gd name="T0" fmla="*/ 375 w 376"/>
                <a:gd name="T1" fmla="*/ 266 h 267"/>
                <a:gd name="T2" fmla="*/ 375 w 376"/>
                <a:gd name="T3" fmla="*/ 16 h 267"/>
                <a:gd name="T4" fmla="*/ 375 w 376"/>
                <a:gd name="T5" fmla="*/ 8 h 267"/>
                <a:gd name="T6" fmla="*/ 359 w 376"/>
                <a:gd name="T7" fmla="*/ 0 h 267"/>
                <a:gd name="T8" fmla="*/ 16 w 376"/>
                <a:gd name="T9" fmla="*/ 0 h 267"/>
                <a:gd name="T10" fmla="*/ 8 w 376"/>
                <a:gd name="T11" fmla="*/ 8 h 267"/>
                <a:gd name="T12" fmla="*/ 0 w 376"/>
                <a:gd name="T13" fmla="*/ 24 h 267"/>
                <a:gd name="T14" fmla="*/ 0 w 376"/>
                <a:gd name="T15" fmla="*/ 86 h 2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67">
                  <a:moveTo>
                    <a:pt x="375" y="266"/>
                  </a:moveTo>
                  <a:lnTo>
                    <a:pt x="375" y="16"/>
                  </a:lnTo>
                  <a:lnTo>
                    <a:pt x="375" y="8"/>
                  </a:lnTo>
                  <a:lnTo>
                    <a:pt x="359" y="0"/>
                  </a:lnTo>
                  <a:lnTo>
                    <a:pt x="16" y="0"/>
                  </a:lnTo>
                  <a:lnTo>
                    <a:pt x="8" y="8"/>
                  </a:lnTo>
                  <a:lnTo>
                    <a:pt x="0" y="24"/>
                  </a:lnTo>
                  <a:lnTo>
                    <a:pt x="0" y="86"/>
                  </a:lnTo>
                </a:path>
              </a:pathLst>
            </a:custGeom>
            <a:noFill/>
            <a:ln w="25400" cap="rnd" cmpd="sng">
              <a:solidFill>
                <a:srgbClr val="9234D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8" name="Freeform 173"/>
            <p:cNvSpPr>
              <a:spLocks/>
            </p:cNvSpPr>
            <p:nvPr/>
          </p:nvSpPr>
          <p:spPr bwMode="auto">
            <a:xfrm>
              <a:off x="10522147" y="5084217"/>
              <a:ext cx="233363" cy="488950"/>
            </a:xfrm>
            <a:custGeom>
              <a:avLst/>
              <a:gdLst>
                <a:gd name="T0" fmla="*/ 0 w 147"/>
                <a:gd name="T1" fmla="*/ 0 h 308"/>
                <a:gd name="T2" fmla="*/ 146 w 147"/>
                <a:gd name="T3" fmla="*/ 0 h 308"/>
                <a:gd name="T4" fmla="*/ 146 w 147"/>
                <a:gd name="T5" fmla="*/ 307 h 308"/>
                <a:gd name="T6" fmla="*/ 0 w 147"/>
                <a:gd name="T7" fmla="*/ 307 h 308"/>
                <a:gd name="T8" fmla="*/ 0 w 147"/>
                <a:gd name="T9" fmla="*/ 0 h 308"/>
              </a:gdLst>
              <a:ahLst/>
              <a:cxnLst>
                <a:cxn ang="0">
                  <a:pos x="T0" y="T1"/>
                </a:cxn>
                <a:cxn ang="0">
                  <a:pos x="T2" y="T3"/>
                </a:cxn>
                <a:cxn ang="0">
                  <a:pos x="T4" y="T5"/>
                </a:cxn>
                <a:cxn ang="0">
                  <a:pos x="T6" y="T7"/>
                </a:cxn>
                <a:cxn ang="0">
                  <a:pos x="T8" y="T9"/>
                </a:cxn>
              </a:cxnLst>
              <a:rect l="0" t="0" r="r" b="b"/>
              <a:pathLst>
                <a:path w="147" h="308">
                  <a:moveTo>
                    <a:pt x="0" y="0"/>
                  </a:moveTo>
                  <a:lnTo>
                    <a:pt x="146" y="0"/>
                  </a:lnTo>
                  <a:lnTo>
                    <a:pt x="146" y="307"/>
                  </a:lnTo>
                  <a:lnTo>
                    <a:pt x="0" y="307"/>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9" name="Rectangle 174"/>
            <p:cNvSpPr>
              <a:spLocks noChangeArrowheads="1"/>
            </p:cNvSpPr>
            <p:nvPr/>
          </p:nvSpPr>
          <p:spPr bwMode="auto">
            <a:xfrm>
              <a:off x="10528497" y="5090567"/>
              <a:ext cx="231775" cy="487362"/>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0" name="Freeform 175"/>
            <p:cNvSpPr>
              <a:spLocks/>
            </p:cNvSpPr>
            <p:nvPr/>
          </p:nvSpPr>
          <p:spPr bwMode="auto">
            <a:xfrm>
              <a:off x="10522147" y="5009604"/>
              <a:ext cx="368300" cy="88900"/>
            </a:xfrm>
            <a:custGeom>
              <a:avLst/>
              <a:gdLst>
                <a:gd name="T0" fmla="*/ 0 w 232"/>
                <a:gd name="T1" fmla="*/ 55 h 56"/>
                <a:gd name="T2" fmla="*/ 104 w 232"/>
                <a:gd name="T3" fmla="*/ 0 h 56"/>
                <a:gd name="T4" fmla="*/ 231 w 232"/>
                <a:gd name="T5" fmla="*/ 0 h 56"/>
                <a:gd name="T6" fmla="*/ 144 w 232"/>
                <a:gd name="T7" fmla="*/ 55 h 56"/>
                <a:gd name="T8" fmla="*/ 0 w 232"/>
                <a:gd name="T9" fmla="*/ 55 h 56"/>
              </a:gdLst>
              <a:ahLst/>
              <a:cxnLst>
                <a:cxn ang="0">
                  <a:pos x="T0" y="T1"/>
                </a:cxn>
                <a:cxn ang="0">
                  <a:pos x="T2" y="T3"/>
                </a:cxn>
                <a:cxn ang="0">
                  <a:pos x="T4" y="T5"/>
                </a:cxn>
                <a:cxn ang="0">
                  <a:pos x="T6" y="T7"/>
                </a:cxn>
                <a:cxn ang="0">
                  <a:pos x="T8" y="T9"/>
                </a:cxn>
              </a:cxnLst>
              <a:rect l="0" t="0" r="r" b="b"/>
              <a:pathLst>
                <a:path w="232" h="56">
                  <a:moveTo>
                    <a:pt x="0" y="55"/>
                  </a:moveTo>
                  <a:lnTo>
                    <a:pt x="104" y="0"/>
                  </a:lnTo>
                  <a:lnTo>
                    <a:pt x="231" y="0"/>
                  </a:lnTo>
                  <a:lnTo>
                    <a:pt x="144" y="55"/>
                  </a:lnTo>
                  <a:lnTo>
                    <a:pt x="0" y="55"/>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1" name="Freeform 176"/>
            <p:cNvSpPr>
              <a:spLocks/>
            </p:cNvSpPr>
            <p:nvPr/>
          </p:nvSpPr>
          <p:spPr bwMode="auto">
            <a:xfrm>
              <a:off x="10763447" y="5009604"/>
              <a:ext cx="139700" cy="573088"/>
            </a:xfrm>
            <a:custGeom>
              <a:avLst/>
              <a:gdLst>
                <a:gd name="T0" fmla="*/ 0 w 88"/>
                <a:gd name="T1" fmla="*/ 360 h 361"/>
                <a:gd name="T2" fmla="*/ 0 w 88"/>
                <a:gd name="T3" fmla="*/ 55 h 361"/>
                <a:gd name="T4" fmla="*/ 87 w 88"/>
                <a:gd name="T5" fmla="*/ 0 h 361"/>
                <a:gd name="T6" fmla="*/ 87 w 88"/>
                <a:gd name="T7" fmla="*/ 290 h 361"/>
                <a:gd name="T8" fmla="*/ 0 w 88"/>
                <a:gd name="T9" fmla="*/ 360 h 361"/>
              </a:gdLst>
              <a:ahLst/>
              <a:cxnLst>
                <a:cxn ang="0">
                  <a:pos x="T0" y="T1"/>
                </a:cxn>
                <a:cxn ang="0">
                  <a:pos x="T2" y="T3"/>
                </a:cxn>
                <a:cxn ang="0">
                  <a:pos x="T4" y="T5"/>
                </a:cxn>
                <a:cxn ang="0">
                  <a:pos x="T6" y="T7"/>
                </a:cxn>
                <a:cxn ang="0">
                  <a:pos x="T8" y="T9"/>
                </a:cxn>
              </a:cxnLst>
              <a:rect l="0" t="0" r="r" b="b"/>
              <a:pathLst>
                <a:path w="88" h="361">
                  <a:moveTo>
                    <a:pt x="0" y="360"/>
                  </a:moveTo>
                  <a:lnTo>
                    <a:pt x="0" y="55"/>
                  </a:lnTo>
                  <a:lnTo>
                    <a:pt x="87" y="0"/>
                  </a:lnTo>
                  <a:lnTo>
                    <a:pt x="87" y="290"/>
                  </a:lnTo>
                  <a:lnTo>
                    <a:pt x="0" y="360"/>
                  </a:lnTo>
                </a:path>
              </a:pathLst>
            </a:custGeom>
            <a:solidFill>
              <a:srgbClr val="7F7F7F"/>
            </a:solidFill>
            <a:ln w="12700" cap="rnd" cmpd="sng">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2" name="Freeform 177"/>
            <p:cNvSpPr>
              <a:spLocks/>
            </p:cNvSpPr>
            <p:nvPr/>
          </p:nvSpPr>
          <p:spPr bwMode="auto">
            <a:xfrm>
              <a:off x="10522147" y="5208042"/>
              <a:ext cx="233363" cy="79375"/>
            </a:xfrm>
            <a:custGeom>
              <a:avLst/>
              <a:gdLst>
                <a:gd name="T0" fmla="*/ 0 w 147"/>
                <a:gd name="T1" fmla="*/ 0 h 50"/>
                <a:gd name="T2" fmla="*/ 146 w 147"/>
                <a:gd name="T3" fmla="*/ 0 h 50"/>
                <a:gd name="T4" fmla="*/ 146 w 147"/>
                <a:gd name="T5" fmla="*/ 49 h 50"/>
                <a:gd name="T6" fmla="*/ 0 w 147"/>
                <a:gd name="T7" fmla="*/ 49 h 50"/>
                <a:gd name="T8" fmla="*/ 0 w 147"/>
                <a:gd name="T9" fmla="*/ 0 h 50"/>
              </a:gdLst>
              <a:ahLst/>
              <a:cxnLst>
                <a:cxn ang="0">
                  <a:pos x="T0" y="T1"/>
                </a:cxn>
                <a:cxn ang="0">
                  <a:pos x="T2" y="T3"/>
                </a:cxn>
                <a:cxn ang="0">
                  <a:pos x="T4" y="T5"/>
                </a:cxn>
                <a:cxn ang="0">
                  <a:pos x="T6" y="T7"/>
                </a:cxn>
                <a:cxn ang="0">
                  <a:pos x="T8" y="T9"/>
                </a:cxn>
              </a:cxnLst>
              <a:rect l="0" t="0" r="r" b="b"/>
              <a:pathLst>
                <a:path w="147" h="50">
                  <a:moveTo>
                    <a:pt x="0" y="0"/>
                  </a:moveTo>
                  <a:lnTo>
                    <a:pt x="146" y="0"/>
                  </a:lnTo>
                  <a:lnTo>
                    <a:pt x="146" y="49"/>
                  </a:lnTo>
                  <a:lnTo>
                    <a:pt x="0" y="49"/>
                  </a:lnTo>
                  <a:lnTo>
                    <a:pt x="0" y="0"/>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3" name="Rectangle 178"/>
            <p:cNvSpPr>
              <a:spLocks noChangeArrowheads="1"/>
            </p:cNvSpPr>
            <p:nvPr/>
          </p:nvSpPr>
          <p:spPr bwMode="auto">
            <a:xfrm>
              <a:off x="10528497" y="5214392"/>
              <a:ext cx="231775" cy="77787"/>
            </a:xfrm>
            <a:prstGeom prst="rect">
              <a:avLst/>
            </a:prstGeom>
            <a:noFill/>
            <a:ln w="12700">
              <a:solidFill>
                <a:srgbClr val="3333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 name="Line 179"/>
            <p:cNvSpPr>
              <a:spLocks noChangeShapeType="1"/>
            </p:cNvSpPr>
            <p:nvPr/>
          </p:nvSpPr>
          <p:spPr bwMode="auto">
            <a:xfrm>
              <a:off x="10528497" y="5493792"/>
              <a:ext cx="215900" cy="1587"/>
            </a:xfrm>
            <a:prstGeom prst="line">
              <a:avLst/>
            </a:prstGeom>
            <a:noFill/>
            <a:ln w="127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5" name="Line 180"/>
            <p:cNvSpPr>
              <a:spLocks noChangeShapeType="1"/>
            </p:cNvSpPr>
            <p:nvPr/>
          </p:nvSpPr>
          <p:spPr bwMode="auto">
            <a:xfrm>
              <a:off x="10515797" y="5519192"/>
              <a:ext cx="241300" cy="1587"/>
            </a:xfrm>
            <a:prstGeom prst="line">
              <a:avLst/>
            </a:prstGeom>
            <a:noFill/>
            <a:ln w="127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6" name="Line 181"/>
            <p:cNvSpPr>
              <a:spLocks noChangeShapeType="1"/>
            </p:cNvSpPr>
            <p:nvPr/>
          </p:nvSpPr>
          <p:spPr bwMode="auto">
            <a:xfrm>
              <a:off x="10515797" y="5555704"/>
              <a:ext cx="241300" cy="1588"/>
            </a:xfrm>
            <a:prstGeom prst="line">
              <a:avLst/>
            </a:prstGeom>
            <a:noFill/>
            <a:ln w="127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7" name="Freeform 182"/>
            <p:cNvSpPr>
              <a:spLocks/>
            </p:cNvSpPr>
            <p:nvPr/>
          </p:nvSpPr>
          <p:spPr bwMode="auto">
            <a:xfrm>
              <a:off x="10522147" y="5406479"/>
              <a:ext cx="233363" cy="42863"/>
            </a:xfrm>
            <a:custGeom>
              <a:avLst/>
              <a:gdLst>
                <a:gd name="T0" fmla="*/ 0 w 147"/>
                <a:gd name="T1" fmla="*/ 0 h 27"/>
                <a:gd name="T2" fmla="*/ 146 w 147"/>
                <a:gd name="T3" fmla="*/ 0 h 27"/>
                <a:gd name="T4" fmla="*/ 146 w 147"/>
                <a:gd name="T5" fmla="*/ 26 h 27"/>
                <a:gd name="T6" fmla="*/ 0 w 147"/>
                <a:gd name="T7" fmla="*/ 26 h 27"/>
                <a:gd name="T8" fmla="*/ 0 w 147"/>
                <a:gd name="T9" fmla="*/ 0 h 27"/>
              </a:gdLst>
              <a:ahLst/>
              <a:cxnLst>
                <a:cxn ang="0">
                  <a:pos x="T0" y="T1"/>
                </a:cxn>
                <a:cxn ang="0">
                  <a:pos x="T2" y="T3"/>
                </a:cxn>
                <a:cxn ang="0">
                  <a:pos x="T4" y="T5"/>
                </a:cxn>
                <a:cxn ang="0">
                  <a:pos x="T6" y="T7"/>
                </a:cxn>
                <a:cxn ang="0">
                  <a:pos x="T8" y="T9"/>
                </a:cxn>
              </a:cxnLst>
              <a:rect l="0" t="0" r="r" b="b"/>
              <a:pathLst>
                <a:path w="147" h="27">
                  <a:moveTo>
                    <a:pt x="0" y="0"/>
                  </a:moveTo>
                  <a:lnTo>
                    <a:pt x="146" y="0"/>
                  </a:lnTo>
                  <a:lnTo>
                    <a:pt x="146" y="26"/>
                  </a:lnTo>
                  <a:lnTo>
                    <a:pt x="0" y="26"/>
                  </a:lnTo>
                  <a:lnTo>
                    <a:pt x="0" y="0"/>
                  </a:lnTo>
                </a:path>
              </a:pathLst>
            </a:custGeom>
            <a:solidFill>
              <a:srgbClr val="33333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8" name="Rectangle 183"/>
            <p:cNvSpPr>
              <a:spLocks noChangeArrowheads="1"/>
            </p:cNvSpPr>
            <p:nvPr/>
          </p:nvSpPr>
          <p:spPr bwMode="auto">
            <a:xfrm>
              <a:off x="10528497" y="5412829"/>
              <a:ext cx="231775" cy="41275"/>
            </a:xfrm>
            <a:prstGeom prst="rect">
              <a:avLst/>
            </a:prstGeom>
            <a:noFill/>
            <a:ln w="12700">
              <a:solidFill>
                <a:srgbClr val="3333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9" name="Freeform 184"/>
            <p:cNvSpPr>
              <a:spLocks/>
            </p:cNvSpPr>
            <p:nvPr/>
          </p:nvSpPr>
          <p:spPr bwMode="auto">
            <a:xfrm>
              <a:off x="11130160" y="2745829"/>
              <a:ext cx="77787" cy="176213"/>
            </a:xfrm>
            <a:custGeom>
              <a:avLst/>
              <a:gdLst>
                <a:gd name="T0" fmla="*/ 0 w 49"/>
                <a:gd name="T1" fmla="*/ 24 h 111"/>
                <a:gd name="T2" fmla="*/ 0 w 49"/>
                <a:gd name="T3" fmla="*/ 110 h 111"/>
                <a:gd name="T4" fmla="*/ 48 w 49"/>
                <a:gd name="T5" fmla="*/ 86 h 111"/>
                <a:gd name="T6" fmla="*/ 48 w 49"/>
                <a:gd name="T7" fmla="*/ 0 h 111"/>
                <a:gd name="T8" fmla="*/ 0 w 49"/>
                <a:gd name="T9" fmla="*/ 24 h 111"/>
              </a:gdLst>
              <a:ahLst/>
              <a:cxnLst>
                <a:cxn ang="0">
                  <a:pos x="T0" y="T1"/>
                </a:cxn>
                <a:cxn ang="0">
                  <a:pos x="T2" y="T3"/>
                </a:cxn>
                <a:cxn ang="0">
                  <a:pos x="T4" y="T5"/>
                </a:cxn>
                <a:cxn ang="0">
                  <a:pos x="T6" y="T7"/>
                </a:cxn>
                <a:cxn ang="0">
                  <a:pos x="T8" y="T9"/>
                </a:cxn>
              </a:cxnLst>
              <a:rect l="0" t="0" r="r" b="b"/>
              <a:pathLst>
                <a:path w="49" h="111">
                  <a:moveTo>
                    <a:pt x="0" y="24"/>
                  </a:moveTo>
                  <a:lnTo>
                    <a:pt x="0" y="110"/>
                  </a:lnTo>
                  <a:lnTo>
                    <a:pt x="48" y="86"/>
                  </a:lnTo>
                  <a:lnTo>
                    <a:pt x="48" y="0"/>
                  </a:lnTo>
                  <a:lnTo>
                    <a:pt x="0" y="24"/>
                  </a:lnTo>
                </a:path>
              </a:pathLst>
            </a:custGeom>
            <a:solidFill>
              <a:srgbClr val="618FFD"/>
            </a:solidFill>
            <a:ln w="12700" cap="rnd" cmpd="sng">
              <a:solidFill>
                <a:srgbClr val="00883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0" name="Line 185"/>
            <p:cNvSpPr>
              <a:spLocks noChangeShapeType="1"/>
            </p:cNvSpPr>
            <p:nvPr/>
          </p:nvSpPr>
          <p:spPr bwMode="auto">
            <a:xfrm>
              <a:off x="11193660" y="2833142"/>
              <a:ext cx="252412" cy="1587"/>
            </a:xfrm>
            <a:prstGeom prst="line">
              <a:avLst/>
            </a:prstGeom>
            <a:noFill/>
            <a:ln w="25400">
              <a:solidFill>
                <a:srgbClr val="6E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1" name="Freeform 186"/>
            <p:cNvSpPr>
              <a:spLocks/>
            </p:cNvSpPr>
            <p:nvPr/>
          </p:nvSpPr>
          <p:spPr bwMode="auto">
            <a:xfrm>
              <a:off x="11142860" y="2460079"/>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2" name="Freeform 187"/>
            <p:cNvSpPr>
              <a:spLocks/>
            </p:cNvSpPr>
            <p:nvPr/>
          </p:nvSpPr>
          <p:spPr bwMode="auto">
            <a:xfrm>
              <a:off x="11142860" y="2509292"/>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3" name="Freeform 188"/>
            <p:cNvSpPr>
              <a:spLocks/>
            </p:cNvSpPr>
            <p:nvPr/>
          </p:nvSpPr>
          <p:spPr bwMode="auto">
            <a:xfrm>
              <a:off x="11142860" y="2560092"/>
              <a:ext cx="17462"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 name="Freeform 189"/>
            <p:cNvSpPr>
              <a:spLocks/>
            </p:cNvSpPr>
            <p:nvPr/>
          </p:nvSpPr>
          <p:spPr bwMode="auto">
            <a:xfrm>
              <a:off x="11142860" y="2609304"/>
              <a:ext cx="17462" cy="17463"/>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 name="Freeform 190"/>
            <p:cNvSpPr>
              <a:spLocks/>
            </p:cNvSpPr>
            <p:nvPr/>
          </p:nvSpPr>
          <p:spPr bwMode="auto">
            <a:xfrm>
              <a:off x="11142860" y="2658517"/>
              <a:ext cx="17462" cy="17462"/>
            </a:xfrm>
            <a:custGeom>
              <a:avLst/>
              <a:gdLst>
                <a:gd name="T0" fmla="*/ 0 w 11"/>
                <a:gd name="T1" fmla="*/ 0 h 11"/>
                <a:gd name="T2" fmla="*/ 10 w 11"/>
                <a:gd name="T3" fmla="*/ 0 h 11"/>
                <a:gd name="T4" fmla="*/ 10 w 11"/>
                <a:gd name="T5" fmla="*/ 10 h 11"/>
                <a:gd name="T6" fmla="*/ 0 w 11"/>
                <a:gd name="T7" fmla="*/ 10 h 11"/>
                <a:gd name="T8" fmla="*/ 0 w 11"/>
                <a:gd name="T9" fmla="*/ 0 h 11"/>
              </a:gdLst>
              <a:ahLst/>
              <a:cxnLst>
                <a:cxn ang="0">
                  <a:pos x="T0" y="T1"/>
                </a:cxn>
                <a:cxn ang="0">
                  <a:pos x="T2" y="T3"/>
                </a:cxn>
                <a:cxn ang="0">
                  <a:pos x="T4" y="T5"/>
                </a:cxn>
                <a:cxn ang="0">
                  <a:pos x="T6" y="T7"/>
                </a:cxn>
                <a:cxn ang="0">
                  <a:pos x="T8" y="T9"/>
                </a:cxn>
              </a:cxnLst>
              <a:rect l="0" t="0" r="r" b="b"/>
              <a:pathLst>
                <a:path w="11" h="11">
                  <a:moveTo>
                    <a:pt x="0" y="0"/>
                  </a:moveTo>
                  <a:lnTo>
                    <a:pt x="10" y="0"/>
                  </a:lnTo>
                  <a:lnTo>
                    <a:pt x="10" y="10"/>
                  </a:lnTo>
                  <a:lnTo>
                    <a:pt x="0" y="10"/>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6" name="Freeform 191"/>
            <p:cNvSpPr>
              <a:spLocks/>
            </p:cNvSpPr>
            <p:nvPr/>
          </p:nvSpPr>
          <p:spPr bwMode="auto">
            <a:xfrm>
              <a:off x="11142860" y="2709317"/>
              <a:ext cx="17462" cy="15875"/>
            </a:xfrm>
            <a:custGeom>
              <a:avLst/>
              <a:gdLst>
                <a:gd name="T0" fmla="*/ 0 w 11"/>
                <a:gd name="T1" fmla="*/ 0 h 10"/>
                <a:gd name="T2" fmla="*/ 10 w 11"/>
                <a:gd name="T3" fmla="*/ 0 h 10"/>
                <a:gd name="T4" fmla="*/ 10 w 11"/>
                <a:gd name="T5" fmla="*/ 9 h 10"/>
                <a:gd name="T6" fmla="*/ 0 w 11"/>
                <a:gd name="T7" fmla="*/ 9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lnTo>
                    <a:pt x="10" y="0"/>
                  </a:lnTo>
                  <a:lnTo>
                    <a:pt x="10" y="9"/>
                  </a:lnTo>
                  <a:lnTo>
                    <a:pt x="0" y="9"/>
                  </a:lnTo>
                  <a:lnTo>
                    <a:pt x="0" y="0"/>
                  </a:lnTo>
                </a:path>
              </a:pathLst>
            </a:custGeom>
            <a:solidFill>
              <a:srgbClr val="618FFD"/>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7" name="Freeform 192"/>
            <p:cNvSpPr>
              <a:spLocks/>
            </p:cNvSpPr>
            <p:nvPr/>
          </p:nvSpPr>
          <p:spPr bwMode="auto">
            <a:xfrm>
              <a:off x="10585647" y="2347367"/>
              <a:ext cx="571500" cy="150812"/>
            </a:xfrm>
            <a:custGeom>
              <a:avLst/>
              <a:gdLst>
                <a:gd name="T0" fmla="*/ 0 w 360"/>
                <a:gd name="T1" fmla="*/ 94 h 95"/>
                <a:gd name="T2" fmla="*/ 0 w 360"/>
                <a:gd name="T3" fmla="*/ 24 h 95"/>
                <a:gd name="T4" fmla="*/ 8 w 360"/>
                <a:gd name="T5" fmla="*/ 8 h 95"/>
                <a:gd name="T6" fmla="*/ 40 w 360"/>
                <a:gd name="T7" fmla="*/ 0 h 95"/>
                <a:gd name="T8" fmla="*/ 319 w 360"/>
                <a:gd name="T9" fmla="*/ 0 h 95"/>
                <a:gd name="T10" fmla="*/ 335 w 360"/>
                <a:gd name="T11" fmla="*/ 0 h 95"/>
                <a:gd name="T12" fmla="*/ 351 w 360"/>
                <a:gd name="T13" fmla="*/ 16 h 95"/>
                <a:gd name="T14" fmla="*/ 359 w 360"/>
                <a:gd name="T15" fmla="*/ 47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0" h="95">
                  <a:moveTo>
                    <a:pt x="0" y="94"/>
                  </a:moveTo>
                  <a:lnTo>
                    <a:pt x="0" y="24"/>
                  </a:lnTo>
                  <a:lnTo>
                    <a:pt x="8" y="8"/>
                  </a:lnTo>
                  <a:lnTo>
                    <a:pt x="40" y="0"/>
                  </a:lnTo>
                  <a:lnTo>
                    <a:pt x="319" y="0"/>
                  </a:lnTo>
                  <a:lnTo>
                    <a:pt x="335" y="0"/>
                  </a:lnTo>
                  <a:lnTo>
                    <a:pt x="351" y="16"/>
                  </a:lnTo>
                  <a:lnTo>
                    <a:pt x="359" y="47"/>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8" name="Freeform 193"/>
            <p:cNvSpPr>
              <a:spLocks/>
            </p:cNvSpPr>
            <p:nvPr/>
          </p:nvSpPr>
          <p:spPr bwMode="auto">
            <a:xfrm>
              <a:off x="9610922" y="2161629"/>
              <a:ext cx="647700" cy="150813"/>
            </a:xfrm>
            <a:custGeom>
              <a:avLst/>
              <a:gdLst>
                <a:gd name="T0" fmla="*/ 0 w 408"/>
                <a:gd name="T1" fmla="*/ 94 h 95"/>
                <a:gd name="T2" fmla="*/ 0 w 408"/>
                <a:gd name="T3" fmla="*/ 31 h 95"/>
                <a:gd name="T4" fmla="*/ 0 w 408"/>
                <a:gd name="T5" fmla="*/ 16 h 95"/>
                <a:gd name="T6" fmla="*/ 40 w 408"/>
                <a:gd name="T7" fmla="*/ 0 h 95"/>
                <a:gd name="T8" fmla="*/ 367 w 408"/>
                <a:gd name="T9" fmla="*/ 0 h 95"/>
                <a:gd name="T10" fmla="*/ 391 w 408"/>
                <a:gd name="T11" fmla="*/ 8 h 95"/>
                <a:gd name="T12" fmla="*/ 407 w 408"/>
                <a:gd name="T13" fmla="*/ 23 h 95"/>
                <a:gd name="T14" fmla="*/ 407 w 408"/>
                <a:gd name="T15" fmla="*/ 5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8" h="95">
                  <a:moveTo>
                    <a:pt x="0" y="94"/>
                  </a:moveTo>
                  <a:lnTo>
                    <a:pt x="0" y="31"/>
                  </a:lnTo>
                  <a:lnTo>
                    <a:pt x="0" y="16"/>
                  </a:lnTo>
                  <a:lnTo>
                    <a:pt x="40" y="0"/>
                  </a:lnTo>
                  <a:lnTo>
                    <a:pt x="367" y="0"/>
                  </a:lnTo>
                  <a:lnTo>
                    <a:pt x="391" y="8"/>
                  </a:lnTo>
                  <a:lnTo>
                    <a:pt x="407" y="23"/>
                  </a:lnTo>
                  <a:lnTo>
                    <a:pt x="407" y="55"/>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9" name="Oval 194"/>
            <p:cNvSpPr>
              <a:spLocks noChangeArrowheads="1"/>
            </p:cNvSpPr>
            <p:nvPr/>
          </p:nvSpPr>
          <p:spPr bwMode="auto">
            <a:xfrm>
              <a:off x="9706172" y="2236242"/>
              <a:ext cx="15875" cy="3175"/>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 name="Line 195"/>
            <p:cNvSpPr>
              <a:spLocks noChangeShapeType="1"/>
            </p:cNvSpPr>
            <p:nvPr/>
          </p:nvSpPr>
          <p:spPr bwMode="auto">
            <a:xfrm flipH="1">
              <a:off x="9680772" y="2255292"/>
              <a:ext cx="50800" cy="3651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1" name="Oval 196"/>
            <p:cNvSpPr>
              <a:spLocks noChangeArrowheads="1"/>
            </p:cNvSpPr>
            <p:nvPr/>
          </p:nvSpPr>
          <p:spPr bwMode="auto">
            <a:xfrm>
              <a:off x="9542660" y="2204492"/>
              <a:ext cx="141287" cy="127000"/>
            </a:xfrm>
            <a:prstGeom prst="ellipse">
              <a:avLst/>
            </a:prstGeom>
            <a:solidFill>
              <a:srgbClr val="FF0000"/>
            </a:solidFill>
            <a:ln w="12700">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 name="Oval 197"/>
            <p:cNvSpPr>
              <a:spLocks noChangeArrowheads="1"/>
            </p:cNvSpPr>
            <p:nvPr/>
          </p:nvSpPr>
          <p:spPr bwMode="auto">
            <a:xfrm>
              <a:off x="9604572" y="2255292"/>
              <a:ext cx="15875" cy="14287"/>
            </a:xfrm>
            <a:prstGeom prst="ellipse">
              <a:avLst/>
            </a:prstGeom>
            <a:solidFill>
              <a:srgbClr val="CCCCCC"/>
            </a:solidFill>
            <a:ln w="12700">
              <a:solidFill>
                <a:srgbClr val="9999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3" name="Freeform 198"/>
            <p:cNvSpPr>
              <a:spLocks/>
            </p:cNvSpPr>
            <p:nvPr/>
          </p:nvSpPr>
          <p:spPr bwMode="auto">
            <a:xfrm>
              <a:off x="9129910" y="2099717"/>
              <a:ext cx="1204912" cy="174625"/>
            </a:xfrm>
            <a:custGeom>
              <a:avLst/>
              <a:gdLst>
                <a:gd name="T0" fmla="*/ 0 w 759"/>
                <a:gd name="T1" fmla="*/ 109 h 110"/>
                <a:gd name="T2" fmla="*/ 0 w 759"/>
                <a:gd name="T3" fmla="*/ 31 h 110"/>
                <a:gd name="T4" fmla="*/ 8 w 759"/>
                <a:gd name="T5" fmla="*/ 15 h 110"/>
                <a:gd name="T6" fmla="*/ 40 w 759"/>
                <a:gd name="T7" fmla="*/ 0 h 110"/>
                <a:gd name="T8" fmla="*/ 718 w 759"/>
                <a:gd name="T9" fmla="*/ 0 h 110"/>
                <a:gd name="T10" fmla="*/ 742 w 759"/>
                <a:gd name="T11" fmla="*/ 0 h 110"/>
                <a:gd name="T12" fmla="*/ 758 w 759"/>
                <a:gd name="T13" fmla="*/ 15 h 110"/>
                <a:gd name="T14" fmla="*/ 758 w 759"/>
                <a:gd name="T15" fmla="*/ 47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9" h="110">
                  <a:moveTo>
                    <a:pt x="0" y="109"/>
                  </a:moveTo>
                  <a:lnTo>
                    <a:pt x="0" y="31"/>
                  </a:lnTo>
                  <a:lnTo>
                    <a:pt x="8" y="15"/>
                  </a:lnTo>
                  <a:lnTo>
                    <a:pt x="40" y="0"/>
                  </a:lnTo>
                  <a:lnTo>
                    <a:pt x="718" y="0"/>
                  </a:lnTo>
                  <a:lnTo>
                    <a:pt x="742" y="0"/>
                  </a:lnTo>
                  <a:lnTo>
                    <a:pt x="758" y="15"/>
                  </a:lnTo>
                  <a:lnTo>
                    <a:pt x="758" y="47"/>
                  </a:lnTo>
                </a:path>
              </a:pathLst>
            </a:custGeom>
            <a:noFill/>
            <a:ln w="25400" cap="rnd" cmpd="sng">
              <a:solidFill>
                <a:srgbClr val="618FF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 name="Freeform 199"/>
            <p:cNvSpPr>
              <a:spLocks/>
            </p:cNvSpPr>
            <p:nvPr/>
          </p:nvSpPr>
          <p:spPr bwMode="auto">
            <a:xfrm>
              <a:off x="11439722" y="2839492"/>
              <a:ext cx="266700" cy="125412"/>
            </a:xfrm>
            <a:custGeom>
              <a:avLst/>
              <a:gdLst>
                <a:gd name="T0" fmla="*/ 167 w 168"/>
                <a:gd name="T1" fmla="*/ 31 h 79"/>
                <a:gd name="T2" fmla="*/ 160 w 168"/>
                <a:gd name="T3" fmla="*/ 47 h 79"/>
                <a:gd name="T4" fmla="*/ 104 w 168"/>
                <a:gd name="T5" fmla="*/ 78 h 79"/>
                <a:gd name="T6" fmla="*/ 0 w 168"/>
                <a:gd name="T7" fmla="*/ 15 h 79"/>
                <a:gd name="T8" fmla="*/ 8 w 168"/>
                <a:gd name="T9" fmla="*/ 0 h 79"/>
                <a:gd name="T10" fmla="*/ 167 w 168"/>
                <a:gd name="T11" fmla="*/ 31 h 79"/>
              </a:gdLst>
              <a:ahLst/>
              <a:cxnLst>
                <a:cxn ang="0">
                  <a:pos x="T0" y="T1"/>
                </a:cxn>
                <a:cxn ang="0">
                  <a:pos x="T2" y="T3"/>
                </a:cxn>
                <a:cxn ang="0">
                  <a:pos x="T4" y="T5"/>
                </a:cxn>
                <a:cxn ang="0">
                  <a:pos x="T6" y="T7"/>
                </a:cxn>
                <a:cxn ang="0">
                  <a:pos x="T8" y="T9"/>
                </a:cxn>
                <a:cxn ang="0">
                  <a:pos x="T10" y="T11"/>
                </a:cxn>
              </a:cxnLst>
              <a:rect l="0" t="0" r="r" b="b"/>
              <a:pathLst>
                <a:path w="168" h="79">
                  <a:moveTo>
                    <a:pt x="167" y="31"/>
                  </a:moveTo>
                  <a:lnTo>
                    <a:pt x="160" y="47"/>
                  </a:lnTo>
                  <a:lnTo>
                    <a:pt x="104" y="78"/>
                  </a:lnTo>
                  <a:lnTo>
                    <a:pt x="0" y="15"/>
                  </a:lnTo>
                  <a:lnTo>
                    <a:pt x="8" y="0"/>
                  </a:lnTo>
                  <a:lnTo>
                    <a:pt x="167" y="31"/>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 name="Freeform 200"/>
            <p:cNvSpPr>
              <a:spLocks/>
            </p:cNvSpPr>
            <p:nvPr/>
          </p:nvSpPr>
          <p:spPr bwMode="auto">
            <a:xfrm>
              <a:off x="11433372" y="2771229"/>
              <a:ext cx="242888" cy="150813"/>
            </a:xfrm>
            <a:custGeom>
              <a:avLst/>
              <a:gdLst>
                <a:gd name="T0" fmla="*/ 64 w 153"/>
                <a:gd name="T1" fmla="*/ 0 h 95"/>
                <a:gd name="T2" fmla="*/ 152 w 153"/>
                <a:gd name="T3" fmla="*/ 55 h 95"/>
                <a:gd name="T4" fmla="*/ 96 w 153"/>
                <a:gd name="T5" fmla="*/ 94 h 95"/>
                <a:gd name="T6" fmla="*/ 0 w 153"/>
                <a:gd name="T7" fmla="*/ 23 h 95"/>
                <a:gd name="T8" fmla="*/ 64 w 153"/>
                <a:gd name="T9" fmla="*/ 0 h 95"/>
              </a:gdLst>
              <a:ahLst/>
              <a:cxnLst>
                <a:cxn ang="0">
                  <a:pos x="T0" y="T1"/>
                </a:cxn>
                <a:cxn ang="0">
                  <a:pos x="T2" y="T3"/>
                </a:cxn>
                <a:cxn ang="0">
                  <a:pos x="T4" y="T5"/>
                </a:cxn>
                <a:cxn ang="0">
                  <a:pos x="T6" y="T7"/>
                </a:cxn>
                <a:cxn ang="0">
                  <a:pos x="T8" y="T9"/>
                </a:cxn>
              </a:cxnLst>
              <a:rect l="0" t="0" r="r" b="b"/>
              <a:pathLst>
                <a:path w="153" h="95">
                  <a:moveTo>
                    <a:pt x="64" y="0"/>
                  </a:moveTo>
                  <a:lnTo>
                    <a:pt x="152" y="55"/>
                  </a:lnTo>
                  <a:lnTo>
                    <a:pt x="96" y="94"/>
                  </a:lnTo>
                  <a:lnTo>
                    <a:pt x="0" y="23"/>
                  </a:lnTo>
                  <a:lnTo>
                    <a:pt x="64" y="0"/>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 name="Freeform 201"/>
            <p:cNvSpPr>
              <a:spLocks/>
            </p:cNvSpPr>
            <p:nvPr/>
          </p:nvSpPr>
          <p:spPr bwMode="auto">
            <a:xfrm>
              <a:off x="11446072" y="2869654"/>
              <a:ext cx="128588" cy="52388"/>
            </a:xfrm>
            <a:custGeom>
              <a:avLst/>
              <a:gdLst>
                <a:gd name="T0" fmla="*/ 80 w 81"/>
                <a:gd name="T1" fmla="*/ 32 h 33"/>
                <a:gd name="T2" fmla="*/ 0 w 81"/>
                <a:gd name="T3" fmla="*/ 24 h 33"/>
                <a:gd name="T4" fmla="*/ 24 w 81"/>
                <a:gd name="T5" fmla="*/ 0 h 33"/>
              </a:gdLst>
              <a:ahLst/>
              <a:cxnLst>
                <a:cxn ang="0">
                  <a:pos x="T0" y="T1"/>
                </a:cxn>
                <a:cxn ang="0">
                  <a:pos x="T2" y="T3"/>
                </a:cxn>
                <a:cxn ang="0">
                  <a:pos x="T4" y="T5"/>
                </a:cxn>
              </a:cxnLst>
              <a:rect l="0" t="0" r="r" b="b"/>
              <a:pathLst>
                <a:path w="81" h="33">
                  <a:moveTo>
                    <a:pt x="80" y="32"/>
                  </a:moveTo>
                  <a:lnTo>
                    <a:pt x="0" y="24"/>
                  </a:lnTo>
                  <a:lnTo>
                    <a:pt x="24"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7" name="Freeform 202"/>
            <p:cNvSpPr>
              <a:spLocks/>
            </p:cNvSpPr>
            <p:nvPr/>
          </p:nvSpPr>
          <p:spPr bwMode="auto">
            <a:xfrm>
              <a:off x="11458772" y="2795042"/>
              <a:ext cx="141288" cy="114300"/>
            </a:xfrm>
            <a:custGeom>
              <a:avLst/>
              <a:gdLst>
                <a:gd name="T0" fmla="*/ 88 w 89"/>
                <a:gd name="T1" fmla="*/ 47 h 72"/>
                <a:gd name="T2" fmla="*/ 88 w 89"/>
                <a:gd name="T3" fmla="*/ 63 h 72"/>
                <a:gd name="T4" fmla="*/ 80 w 89"/>
                <a:gd name="T5" fmla="*/ 71 h 72"/>
                <a:gd name="T6" fmla="*/ 72 w 89"/>
                <a:gd name="T7" fmla="*/ 63 h 72"/>
                <a:gd name="T8" fmla="*/ 72 w 89"/>
                <a:gd name="T9" fmla="*/ 55 h 72"/>
                <a:gd name="T10" fmla="*/ 24 w 89"/>
                <a:gd name="T11" fmla="*/ 24 h 72"/>
                <a:gd name="T12" fmla="*/ 16 w 89"/>
                <a:gd name="T13" fmla="*/ 32 h 72"/>
                <a:gd name="T14" fmla="*/ 0 w 89"/>
                <a:gd name="T15" fmla="*/ 16 h 72"/>
                <a:gd name="T16" fmla="*/ 16 w 89"/>
                <a:gd name="T17" fmla="*/ 0 h 72"/>
                <a:gd name="T18" fmla="*/ 24 w 89"/>
                <a:gd name="T19" fmla="*/ 0 h 72"/>
                <a:gd name="T20" fmla="*/ 88 w 89"/>
                <a:gd name="T21" fmla="*/ 4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72">
                  <a:moveTo>
                    <a:pt x="88" y="47"/>
                  </a:moveTo>
                  <a:lnTo>
                    <a:pt x="88" y="63"/>
                  </a:lnTo>
                  <a:lnTo>
                    <a:pt x="80" y="71"/>
                  </a:lnTo>
                  <a:lnTo>
                    <a:pt x="72" y="63"/>
                  </a:lnTo>
                  <a:lnTo>
                    <a:pt x="72" y="55"/>
                  </a:lnTo>
                  <a:lnTo>
                    <a:pt x="24" y="24"/>
                  </a:lnTo>
                  <a:lnTo>
                    <a:pt x="16" y="32"/>
                  </a:lnTo>
                  <a:lnTo>
                    <a:pt x="0" y="16"/>
                  </a:lnTo>
                  <a:lnTo>
                    <a:pt x="16" y="0"/>
                  </a:lnTo>
                  <a:lnTo>
                    <a:pt x="24" y="0"/>
                  </a:lnTo>
                  <a:lnTo>
                    <a:pt x="88" y="47"/>
                  </a:lnTo>
                </a:path>
              </a:pathLst>
            </a:custGeom>
            <a:solidFill>
              <a:srgbClr val="0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8" name="Freeform 203"/>
            <p:cNvSpPr>
              <a:spLocks/>
            </p:cNvSpPr>
            <p:nvPr/>
          </p:nvSpPr>
          <p:spPr bwMode="auto">
            <a:xfrm>
              <a:off x="11522272" y="2783929"/>
              <a:ext cx="141288" cy="100013"/>
            </a:xfrm>
            <a:custGeom>
              <a:avLst/>
              <a:gdLst>
                <a:gd name="T0" fmla="*/ 16 w 89"/>
                <a:gd name="T1" fmla="*/ 0 h 63"/>
                <a:gd name="T2" fmla="*/ 88 w 89"/>
                <a:gd name="T3" fmla="*/ 47 h 63"/>
                <a:gd name="T4" fmla="*/ 72 w 89"/>
                <a:gd name="T5" fmla="*/ 62 h 63"/>
                <a:gd name="T6" fmla="*/ 0 w 89"/>
                <a:gd name="T7" fmla="*/ 15 h 63"/>
                <a:gd name="T8" fmla="*/ 16 w 89"/>
                <a:gd name="T9" fmla="*/ 0 h 63"/>
              </a:gdLst>
              <a:ahLst/>
              <a:cxnLst>
                <a:cxn ang="0">
                  <a:pos x="T0" y="T1"/>
                </a:cxn>
                <a:cxn ang="0">
                  <a:pos x="T2" y="T3"/>
                </a:cxn>
                <a:cxn ang="0">
                  <a:pos x="T4" y="T5"/>
                </a:cxn>
                <a:cxn ang="0">
                  <a:pos x="T6" y="T7"/>
                </a:cxn>
                <a:cxn ang="0">
                  <a:pos x="T8" y="T9"/>
                </a:cxn>
              </a:cxnLst>
              <a:rect l="0" t="0" r="r" b="b"/>
              <a:pathLst>
                <a:path w="89" h="63">
                  <a:moveTo>
                    <a:pt x="16" y="0"/>
                  </a:moveTo>
                  <a:lnTo>
                    <a:pt x="88" y="47"/>
                  </a:lnTo>
                  <a:lnTo>
                    <a:pt x="72" y="62"/>
                  </a:lnTo>
                  <a:lnTo>
                    <a:pt x="0" y="15"/>
                  </a:lnTo>
                  <a:lnTo>
                    <a:pt x="16" y="0"/>
                  </a:lnTo>
                </a:path>
              </a:pathLst>
            </a:custGeom>
            <a:solidFill>
              <a:srgbClr val="FFFFFF"/>
            </a:solidFill>
            <a:ln w="12700" cap="rnd"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9" name="Freeform 204"/>
            <p:cNvSpPr>
              <a:spLocks/>
            </p:cNvSpPr>
            <p:nvPr/>
          </p:nvSpPr>
          <p:spPr bwMode="auto">
            <a:xfrm>
              <a:off x="11598472" y="2882354"/>
              <a:ext cx="77788" cy="63500"/>
            </a:xfrm>
            <a:custGeom>
              <a:avLst/>
              <a:gdLst>
                <a:gd name="T0" fmla="*/ 0 w 49"/>
                <a:gd name="T1" fmla="*/ 0 h 40"/>
                <a:gd name="T2" fmla="*/ 8 w 49"/>
                <a:gd name="T3" fmla="*/ 8 h 40"/>
                <a:gd name="T4" fmla="*/ 8 w 49"/>
                <a:gd name="T5" fmla="*/ 24 h 40"/>
                <a:gd name="T6" fmla="*/ 16 w 49"/>
                <a:gd name="T7" fmla="*/ 16 h 40"/>
                <a:gd name="T8" fmla="*/ 8 w 49"/>
                <a:gd name="T9" fmla="*/ 24 h 40"/>
                <a:gd name="T10" fmla="*/ 24 w 49"/>
                <a:gd name="T11" fmla="*/ 24 h 40"/>
                <a:gd name="T12" fmla="*/ 16 w 49"/>
                <a:gd name="T13" fmla="*/ 32 h 40"/>
                <a:gd name="T14" fmla="*/ 24 w 49"/>
                <a:gd name="T15" fmla="*/ 24 h 40"/>
                <a:gd name="T16" fmla="*/ 32 w 49"/>
                <a:gd name="T17" fmla="*/ 39 h 40"/>
                <a:gd name="T18" fmla="*/ 32 w 49"/>
                <a:gd name="T19" fmla="*/ 24 h 40"/>
                <a:gd name="T20" fmla="*/ 40 w 49"/>
                <a:gd name="T21" fmla="*/ 32 h 40"/>
                <a:gd name="T22" fmla="*/ 40 w 49"/>
                <a:gd name="T23" fmla="*/ 24 h 40"/>
                <a:gd name="T24" fmla="*/ 48 w 49"/>
                <a:gd name="T25" fmla="*/ 24 h 40"/>
                <a:gd name="T26" fmla="*/ 40 w 49"/>
                <a:gd name="T27" fmla="*/ 16 h 40"/>
                <a:gd name="T28" fmla="*/ 48 w 49"/>
                <a:gd name="T29" fmla="*/ 16 h 40"/>
                <a:gd name="T30" fmla="*/ 32 w 49"/>
                <a:gd name="T31" fmla="*/ 16 h 40"/>
                <a:gd name="T32" fmla="*/ 40 w 49"/>
                <a:gd name="T33" fmla="*/ 8 h 40"/>
                <a:gd name="T34" fmla="*/ 32 w 49"/>
                <a:gd name="T35" fmla="*/ 8 h 40"/>
                <a:gd name="T36" fmla="*/ 32 w 49"/>
                <a:gd name="T37" fmla="*/ 0 h 40"/>
                <a:gd name="T38" fmla="*/ 24 w 49"/>
                <a:gd name="T39" fmla="*/ 8 h 40"/>
                <a:gd name="T40" fmla="*/ 16 w 49"/>
                <a:gd name="T41" fmla="*/ 0 h 40"/>
                <a:gd name="T42" fmla="*/ 16 w 49"/>
                <a:gd name="T43" fmla="*/ 8 h 40"/>
                <a:gd name="T44" fmla="*/ 8 w 49"/>
                <a:gd name="T45" fmla="*/ 0 h 40"/>
                <a:gd name="T46" fmla="*/ 0 w 49"/>
                <a:gd name="T4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0">
                  <a:moveTo>
                    <a:pt x="0" y="0"/>
                  </a:moveTo>
                  <a:lnTo>
                    <a:pt x="8" y="8"/>
                  </a:lnTo>
                  <a:lnTo>
                    <a:pt x="8" y="24"/>
                  </a:lnTo>
                  <a:lnTo>
                    <a:pt x="16" y="16"/>
                  </a:lnTo>
                  <a:lnTo>
                    <a:pt x="8" y="24"/>
                  </a:lnTo>
                  <a:lnTo>
                    <a:pt x="24" y="24"/>
                  </a:lnTo>
                  <a:lnTo>
                    <a:pt x="16" y="32"/>
                  </a:lnTo>
                  <a:lnTo>
                    <a:pt x="24" y="24"/>
                  </a:lnTo>
                  <a:lnTo>
                    <a:pt x="32" y="39"/>
                  </a:lnTo>
                  <a:lnTo>
                    <a:pt x="32" y="24"/>
                  </a:lnTo>
                  <a:lnTo>
                    <a:pt x="40" y="32"/>
                  </a:lnTo>
                  <a:lnTo>
                    <a:pt x="40" y="24"/>
                  </a:lnTo>
                  <a:lnTo>
                    <a:pt x="48" y="24"/>
                  </a:lnTo>
                  <a:lnTo>
                    <a:pt x="40" y="16"/>
                  </a:lnTo>
                  <a:lnTo>
                    <a:pt x="48" y="16"/>
                  </a:lnTo>
                  <a:lnTo>
                    <a:pt x="32" y="16"/>
                  </a:lnTo>
                  <a:lnTo>
                    <a:pt x="40" y="8"/>
                  </a:lnTo>
                  <a:lnTo>
                    <a:pt x="32" y="8"/>
                  </a:lnTo>
                  <a:lnTo>
                    <a:pt x="32" y="0"/>
                  </a:lnTo>
                  <a:lnTo>
                    <a:pt x="24" y="8"/>
                  </a:lnTo>
                  <a:lnTo>
                    <a:pt x="16" y="0"/>
                  </a:lnTo>
                  <a:lnTo>
                    <a:pt x="16" y="8"/>
                  </a:lnTo>
                  <a:lnTo>
                    <a:pt x="8" y="0"/>
                  </a:lnTo>
                  <a:lnTo>
                    <a:pt x="0"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0" name="Line 205"/>
            <p:cNvSpPr>
              <a:spLocks noChangeShapeType="1"/>
            </p:cNvSpPr>
            <p:nvPr/>
          </p:nvSpPr>
          <p:spPr bwMode="auto">
            <a:xfrm>
              <a:off x="8928297" y="2285454"/>
              <a:ext cx="417513" cy="1588"/>
            </a:xfrm>
            <a:prstGeom prst="line">
              <a:avLst/>
            </a:prstGeom>
            <a:noFill/>
            <a:ln w="50800">
              <a:solidFill>
                <a:srgbClr val="FFF34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 name="Line 206"/>
            <p:cNvSpPr>
              <a:spLocks noChangeShapeType="1"/>
            </p:cNvSpPr>
            <p:nvPr/>
          </p:nvSpPr>
          <p:spPr bwMode="auto">
            <a:xfrm>
              <a:off x="8928297" y="2298154"/>
              <a:ext cx="417513" cy="1588"/>
            </a:xfrm>
            <a:prstGeom prst="line">
              <a:avLst/>
            </a:prstGeom>
            <a:noFill/>
            <a:ln w="50800">
              <a:solidFill>
                <a:srgbClr val="FFF5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 name="Line 207"/>
            <p:cNvSpPr>
              <a:spLocks noChangeShapeType="1"/>
            </p:cNvSpPr>
            <p:nvPr/>
          </p:nvSpPr>
          <p:spPr bwMode="auto">
            <a:xfrm>
              <a:off x="8928297" y="2323554"/>
              <a:ext cx="417513" cy="1588"/>
            </a:xfrm>
            <a:prstGeom prst="line">
              <a:avLst/>
            </a:prstGeom>
            <a:noFill/>
            <a:ln w="50800">
              <a:solidFill>
                <a:srgbClr val="FFF78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3" name="Line 208"/>
            <p:cNvSpPr>
              <a:spLocks noChangeShapeType="1"/>
            </p:cNvSpPr>
            <p:nvPr/>
          </p:nvSpPr>
          <p:spPr bwMode="auto">
            <a:xfrm>
              <a:off x="8928297" y="2347367"/>
              <a:ext cx="417513" cy="1587"/>
            </a:xfrm>
            <a:prstGeom prst="line">
              <a:avLst/>
            </a:prstGeom>
            <a:noFill/>
            <a:ln w="50800">
              <a:solidFill>
                <a:srgbClr val="FFF9A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4" name="Line 209"/>
            <p:cNvSpPr>
              <a:spLocks noChangeShapeType="1"/>
            </p:cNvSpPr>
            <p:nvPr/>
          </p:nvSpPr>
          <p:spPr bwMode="auto">
            <a:xfrm>
              <a:off x="8928297" y="2372767"/>
              <a:ext cx="417513" cy="1587"/>
            </a:xfrm>
            <a:prstGeom prst="line">
              <a:avLst/>
            </a:prstGeom>
            <a:noFill/>
            <a:ln w="50800">
              <a:solidFill>
                <a:srgbClr val="FFFBC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 name="Line 210"/>
            <p:cNvSpPr>
              <a:spLocks noChangeShapeType="1"/>
            </p:cNvSpPr>
            <p:nvPr/>
          </p:nvSpPr>
          <p:spPr bwMode="auto">
            <a:xfrm>
              <a:off x="8928297" y="2398167"/>
              <a:ext cx="417513" cy="1587"/>
            </a:xfrm>
            <a:prstGeom prst="line">
              <a:avLst/>
            </a:prstGeom>
            <a:noFill/>
            <a:ln w="50800">
              <a:solidFill>
                <a:srgbClr val="FFFDE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6" name="Line 211"/>
            <p:cNvSpPr>
              <a:spLocks noChangeShapeType="1"/>
            </p:cNvSpPr>
            <p:nvPr/>
          </p:nvSpPr>
          <p:spPr bwMode="auto">
            <a:xfrm>
              <a:off x="8928297" y="2421979"/>
              <a:ext cx="417513" cy="1588"/>
            </a:xfrm>
            <a:prstGeom prst="line">
              <a:avLst/>
            </a:prstGeom>
            <a:noFill/>
            <a:ln w="508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7" name="Freeform 212"/>
            <p:cNvSpPr>
              <a:spLocks/>
            </p:cNvSpPr>
            <p:nvPr/>
          </p:nvSpPr>
          <p:spPr bwMode="auto">
            <a:xfrm>
              <a:off x="8998147" y="2236242"/>
              <a:ext cx="279400" cy="101600"/>
            </a:xfrm>
            <a:custGeom>
              <a:avLst/>
              <a:gdLst>
                <a:gd name="T0" fmla="*/ 56 w 176"/>
                <a:gd name="T1" fmla="*/ 0 h 64"/>
                <a:gd name="T2" fmla="*/ 16 w 176"/>
                <a:gd name="T3" fmla="*/ 47 h 64"/>
                <a:gd name="T4" fmla="*/ 0 w 176"/>
                <a:gd name="T5" fmla="*/ 63 h 64"/>
                <a:gd name="T6" fmla="*/ 175 w 176"/>
                <a:gd name="T7" fmla="*/ 63 h 64"/>
                <a:gd name="T8" fmla="*/ 119 w 176"/>
                <a:gd name="T9" fmla="*/ 0 h 64"/>
                <a:gd name="T10" fmla="*/ 56 w 176"/>
                <a:gd name="T11" fmla="*/ 0 h 64"/>
              </a:gdLst>
              <a:ahLst/>
              <a:cxnLst>
                <a:cxn ang="0">
                  <a:pos x="T0" y="T1"/>
                </a:cxn>
                <a:cxn ang="0">
                  <a:pos x="T2" y="T3"/>
                </a:cxn>
                <a:cxn ang="0">
                  <a:pos x="T4" y="T5"/>
                </a:cxn>
                <a:cxn ang="0">
                  <a:pos x="T6" y="T7"/>
                </a:cxn>
                <a:cxn ang="0">
                  <a:pos x="T8" y="T9"/>
                </a:cxn>
                <a:cxn ang="0">
                  <a:pos x="T10" y="T11"/>
                </a:cxn>
              </a:cxnLst>
              <a:rect l="0" t="0" r="r" b="b"/>
              <a:pathLst>
                <a:path w="176" h="64">
                  <a:moveTo>
                    <a:pt x="56" y="0"/>
                  </a:moveTo>
                  <a:lnTo>
                    <a:pt x="16" y="47"/>
                  </a:lnTo>
                  <a:lnTo>
                    <a:pt x="0" y="63"/>
                  </a:lnTo>
                  <a:lnTo>
                    <a:pt x="175" y="63"/>
                  </a:lnTo>
                  <a:lnTo>
                    <a:pt x="119" y="0"/>
                  </a:lnTo>
                  <a:lnTo>
                    <a:pt x="56" y="0"/>
                  </a:lnTo>
                </a:path>
              </a:pathLst>
            </a:custGeom>
            <a:solidFill>
              <a:srgbClr val="CCCCCC"/>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 name="Freeform 213"/>
            <p:cNvSpPr>
              <a:spLocks/>
            </p:cNvSpPr>
            <p:nvPr/>
          </p:nvSpPr>
          <p:spPr bwMode="auto">
            <a:xfrm>
              <a:off x="10231635" y="2223542"/>
              <a:ext cx="169862"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9" name="Rectangle 214"/>
            <p:cNvSpPr>
              <a:spLocks noChangeArrowheads="1"/>
            </p:cNvSpPr>
            <p:nvPr/>
          </p:nvSpPr>
          <p:spPr bwMode="auto">
            <a:xfrm>
              <a:off x="10237985" y="2229892"/>
              <a:ext cx="166687" cy="90487"/>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 name="Freeform 215"/>
            <p:cNvSpPr>
              <a:spLocks/>
            </p:cNvSpPr>
            <p:nvPr/>
          </p:nvSpPr>
          <p:spPr bwMode="auto">
            <a:xfrm>
              <a:off x="10231635" y="2410867"/>
              <a:ext cx="169862"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1" name="Rectangle 216"/>
            <p:cNvSpPr>
              <a:spLocks noChangeArrowheads="1"/>
            </p:cNvSpPr>
            <p:nvPr/>
          </p:nvSpPr>
          <p:spPr bwMode="auto">
            <a:xfrm>
              <a:off x="10237985" y="2417217"/>
              <a:ext cx="166687"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 name="Freeform 217"/>
            <p:cNvSpPr>
              <a:spLocks/>
            </p:cNvSpPr>
            <p:nvPr/>
          </p:nvSpPr>
          <p:spPr bwMode="auto">
            <a:xfrm>
              <a:off x="10484047" y="2223542"/>
              <a:ext cx="169863"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3" name="Rectangle 218"/>
            <p:cNvSpPr>
              <a:spLocks noChangeArrowheads="1"/>
            </p:cNvSpPr>
            <p:nvPr/>
          </p:nvSpPr>
          <p:spPr bwMode="auto">
            <a:xfrm>
              <a:off x="10490397" y="2229892"/>
              <a:ext cx="168275" cy="90487"/>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4" name="Freeform 219"/>
            <p:cNvSpPr>
              <a:spLocks/>
            </p:cNvSpPr>
            <p:nvPr/>
          </p:nvSpPr>
          <p:spPr bwMode="auto">
            <a:xfrm>
              <a:off x="10496747" y="2410867"/>
              <a:ext cx="169863"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 name="Rectangle 220"/>
            <p:cNvSpPr>
              <a:spLocks noChangeArrowheads="1"/>
            </p:cNvSpPr>
            <p:nvPr/>
          </p:nvSpPr>
          <p:spPr bwMode="auto">
            <a:xfrm>
              <a:off x="10503097" y="2417217"/>
              <a:ext cx="168275"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 name="Freeform 221"/>
            <p:cNvSpPr>
              <a:spLocks/>
            </p:cNvSpPr>
            <p:nvPr/>
          </p:nvSpPr>
          <p:spPr bwMode="auto">
            <a:xfrm>
              <a:off x="10206235" y="2198142"/>
              <a:ext cx="169862"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7" name="Rectangle 222"/>
            <p:cNvSpPr>
              <a:spLocks noChangeArrowheads="1"/>
            </p:cNvSpPr>
            <p:nvPr/>
          </p:nvSpPr>
          <p:spPr bwMode="auto">
            <a:xfrm>
              <a:off x="10212585" y="2204492"/>
              <a:ext cx="168275" cy="90487"/>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8" name="Freeform 223"/>
            <p:cNvSpPr>
              <a:spLocks/>
            </p:cNvSpPr>
            <p:nvPr/>
          </p:nvSpPr>
          <p:spPr bwMode="auto">
            <a:xfrm>
              <a:off x="10206235" y="2385467"/>
              <a:ext cx="169862"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9" name="Rectangle 224"/>
            <p:cNvSpPr>
              <a:spLocks noChangeArrowheads="1"/>
            </p:cNvSpPr>
            <p:nvPr/>
          </p:nvSpPr>
          <p:spPr bwMode="auto">
            <a:xfrm>
              <a:off x="10212585" y="2391817"/>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0" name="Freeform 225"/>
            <p:cNvSpPr>
              <a:spLocks/>
            </p:cNvSpPr>
            <p:nvPr/>
          </p:nvSpPr>
          <p:spPr bwMode="auto">
            <a:xfrm>
              <a:off x="10471347" y="2198142"/>
              <a:ext cx="169863"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1" name="Rectangle 226"/>
            <p:cNvSpPr>
              <a:spLocks noChangeArrowheads="1"/>
            </p:cNvSpPr>
            <p:nvPr/>
          </p:nvSpPr>
          <p:spPr bwMode="auto">
            <a:xfrm>
              <a:off x="10477697" y="2204492"/>
              <a:ext cx="168275" cy="90487"/>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 name="Freeform 227"/>
            <p:cNvSpPr>
              <a:spLocks/>
            </p:cNvSpPr>
            <p:nvPr/>
          </p:nvSpPr>
          <p:spPr bwMode="auto">
            <a:xfrm>
              <a:off x="10458647" y="2385467"/>
              <a:ext cx="169863"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3" name="Rectangle 228"/>
            <p:cNvSpPr>
              <a:spLocks noChangeArrowheads="1"/>
            </p:cNvSpPr>
            <p:nvPr/>
          </p:nvSpPr>
          <p:spPr bwMode="auto">
            <a:xfrm>
              <a:off x="10464997" y="2391817"/>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4" name="Freeform 229"/>
            <p:cNvSpPr>
              <a:spLocks/>
            </p:cNvSpPr>
            <p:nvPr/>
          </p:nvSpPr>
          <p:spPr bwMode="auto">
            <a:xfrm>
              <a:off x="10307835" y="2272754"/>
              <a:ext cx="203200" cy="201613"/>
            </a:xfrm>
            <a:custGeom>
              <a:avLst/>
              <a:gdLst>
                <a:gd name="T0" fmla="*/ 0 w 128"/>
                <a:gd name="T1" fmla="*/ 0 h 127"/>
                <a:gd name="T2" fmla="*/ 79 w 128"/>
                <a:gd name="T3" fmla="*/ 0 h 127"/>
                <a:gd name="T4" fmla="*/ 79 w 128"/>
                <a:gd name="T5" fmla="*/ 126 h 127"/>
                <a:gd name="T6" fmla="*/ 127 w 128"/>
                <a:gd name="T7" fmla="*/ 126 h 127"/>
              </a:gdLst>
              <a:ahLst/>
              <a:cxnLst>
                <a:cxn ang="0">
                  <a:pos x="T0" y="T1"/>
                </a:cxn>
                <a:cxn ang="0">
                  <a:pos x="T2" y="T3"/>
                </a:cxn>
                <a:cxn ang="0">
                  <a:pos x="T4" y="T5"/>
                </a:cxn>
                <a:cxn ang="0">
                  <a:pos x="T6" y="T7"/>
                </a:cxn>
              </a:cxnLst>
              <a:rect l="0" t="0" r="r" b="b"/>
              <a:pathLst>
                <a:path w="128" h="127">
                  <a:moveTo>
                    <a:pt x="0" y="0"/>
                  </a:moveTo>
                  <a:lnTo>
                    <a:pt x="79" y="0"/>
                  </a:lnTo>
                  <a:lnTo>
                    <a:pt x="79" y="126"/>
                  </a:lnTo>
                  <a:lnTo>
                    <a:pt x="127" y="126"/>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 name="Line 230"/>
            <p:cNvSpPr>
              <a:spLocks noChangeShapeType="1"/>
            </p:cNvSpPr>
            <p:nvPr/>
          </p:nvSpPr>
          <p:spPr bwMode="auto">
            <a:xfrm>
              <a:off x="10320535" y="2223542"/>
              <a:ext cx="176212" cy="1587"/>
            </a:xfrm>
            <a:prstGeom prst="line">
              <a:avLst/>
            </a:prstGeom>
            <a:noFill/>
            <a:ln w="25400">
              <a:solidFill>
                <a:srgbClr val="FF703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6" name="Freeform 231"/>
            <p:cNvSpPr>
              <a:spLocks/>
            </p:cNvSpPr>
            <p:nvPr/>
          </p:nvSpPr>
          <p:spPr bwMode="auto">
            <a:xfrm>
              <a:off x="10358635" y="2261642"/>
              <a:ext cx="203200" cy="161925"/>
            </a:xfrm>
            <a:custGeom>
              <a:avLst/>
              <a:gdLst>
                <a:gd name="T0" fmla="*/ 0 w 128"/>
                <a:gd name="T1" fmla="*/ 101 h 102"/>
                <a:gd name="T2" fmla="*/ 127 w 128"/>
                <a:gd name="T3" fmla="*/ 101 h 102"/>
                <a:gd name="T4" fmla="*/ 127 w 128"/>
                <a:gd name="T5" fmla="*/ 0 h 102"/>
              </a:gdLst>
              <a:ahLst/>
              <a:cxnLst>
                <a:cxn ang="0">
                  <a:pos x="T0" y="T1"/>
                </a:cxn>
                <a:cxn ang="0">
                  <a:pos x="T2" y="T3"/>
                </a:cxn>
                <a:cxn ang="0">
                  <a:pos x="T4" y="T5"/>
                </a:cxn>
              </a:cxnLst>
              <a:rect l="0" t="0" r="r" b="b"/>
              <a:pathLst>
                <a:path w="128" h="102">
                  <a:moveTo>
                    <a:pt x="0" y="101"/>
                  </a:moveTo>
                  <a:lnTo>
                    <a:pt x="127" y="101"/>
                  </a:lnTo>
                  <a:lnTo>
                    <a:pt x="127" y="0"/>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7" name="Freeform 232"/>
            <p:cNvSpPr>
              <a:spLocks/>
            </p:cNvSpPr>
            <p:nvPr/>
          </p:nvSpPr>
          <p:spPr bwMode="auto">
            <a:xfrm>
              <a:off x="10231635" y="3479254"/>
              <a:ext cx="169862"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8" name="Rectangle 233"/>
            <p:cNvSpPr>
              <a:spLocks noChangeArrowheads="1"/>
            </p:cNvSpPr>
            <p:nvPr/>
          </p:nvSpPr>
          <p:spPr bwMode="auto">
            <a:xfrm>
              <a:off x="10237985" y="3485604"/>
              <a:ext cx="166687" cy="103188"/>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9" name="Freeform 234"/>
            <p:cNvSpPr>
              <a:spLocks/>
            </p:cNvSpPr>
            <p:nvPr/>
          </p:nvSpPr>
          <p:spPr bwMode="auto">
            <a:xfrm>
              <a:off x="10231635" y="3666579"/>
              <a:ext cx="169862" cy="103188"/>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0" name="Rectangle 235"/>
            <p:cNvSpPr>
              <a:spLocks noChangeArrowheads="1"/>
            </p:cNvSpPr>
            <p:nvPr/>
          </p:nvSpPr>
          <p:spPr bwMode="auto">
            <a:xfrm>
              <a:off x="10237985" y="3672929"/>
              <a:ext cx="166687"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Freeform 236"/>
            <p:cNvSpPr>
              <a:spLocks/>
            </p:cNvSpPr>
            <p:nvPr/>
          </p:nvSpPr>
          <p:spPr bwMode="auto">
            <a:xfrm>
              <a:off x="10484047" y="3479254"/>
              <a:ext cx="169863"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2" name="Rectangle 237"/>
            <p:cNvSpPr>
              <a:spLocks noChangeArrowheads="1"/>
            </p:cNvSpPr>
            <p:nvPr/>
          </p:nvSpPr>
          <p:spPr bwMode="auto">
            <a:xfrm>
              <a:off x="10490397" y="3485604"/>
              <a:ext cx="168275" cy="103188"/>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3" name="Freeform 238"/>
            <p:cNvSpPr>
              <a:spLocks/>
            </p:cNvSpPr>
            <p:nvPr/>
          </p:nvSpPr>
          <p:spPr bwMode="auto">
            <a:xfrm>
              <a:off x="10496747" y="3666579"/>
              <a:ext cx="169863" cy="103188"/>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4" name="Rectangle 239"/>
            <p:cNvSpPr>
              <a:spLocks noChangeArrowheads="1"/>
            </p:cNvSpPr>
            <p:nvPr/>
          </p:nvSpPr>
          <p:spPr bwMode="auto">
            <a:xfrm>
              <a:off x="10503097" y="3672929"/>
              <a:ext cx="168275"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 name="Freeform 240"/>
            <p:cNvSpPr>
              <a:spLocks/>
            </p:cNvSpPr>
            <p:nvPr/>
          </p:nvSpPr>
          <p:spPr bwMode="auto">
            <a:xfrm>
              <a:off x="10206235" y="3455442"/>
              <a:ext cx="169862"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 name="Rectangle 241"/>
            <p:cNvSpPr>
              <a:spLocks noChangeArrowheads="1"/>
            </p:cNvSpPr>
            <p:nvPr/>
          </p:nvSpPr>
          <p:spPr bwMode="auto">
            <a:xfrm>
              <a:off x="10212585" y="3461792"/>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Freeform 242"/>
            <p:cNvSpPr>
              <a:spLocks/>
            </p:cNvSpPr>
            <p:nvPr/>
          </p:nvSpPr>
          <p:spPr bwMode="auto">
            <a:xfrm>
              <a:off x="10206235" y="3653879"/>
              <a:ext cx="169862"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8" name="Rectangle 243"/>
            <p:cNvSpPr>
              <a:spLocks noChangeArrowheads="1"/>
            </p:cNvSpPr>
            <p:nvPr/>
          </p:nvSpPr>
          <p:spPr bwMode="auto">
            <a:xfrm>
              <a:off x="10212585" y="3660229"/>
              <a:ext cx="168275" cy="889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9" name="Freeform 244"/>
            <p:cNvSpPr>
              <a:spLocks/>
            </p:cNvSpPr>
            <p:nvPr/>
          </p:nvSpPr>
          <p:spPr bwMode="auto">
            <a:xfrm>
              <a:off x="10471347" y="3455442"/>
              <a:ext cx="169863"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0" name="Rectangle 245"/>
            <p:cNvSpPr>
              <a:spLocks noChangeArrowheads="1"/>
            </p:cNvSpPr>
            <p:nvPr/>
          </p:nvSpPr>
          <p:spPr bwMode="auto">
            <a:xfrm>
              <a:off x="10477697" y="3461792"/>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1" name="Freeform 246"/>
            <p:cNvSpPr>
              <a:spLocks/>
            </p:cNvSpPr>
            <p:nvPr/>
          </p:nvSpPr>
          <p:spPr bwMode="auto">
            <a:xfrm>
              <a:off x="10458647" y="3653879"/>
              <a:ext cx="169863"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2" name="Rectangle 247"/>
            <p:cNvSpPr>
              <a:spLocks noChangeArrowheads="1"/>
            </p:cNvSpPr>
            <p:nvPr/>
          </p:nvSpPr>
          <p:spPr bwMode="auto">
            <a:xfrm>
              <a:off x="10464997" y="3660229"/>
              <a:ext cx="168275" cy="889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3" name="Freeform 248"/>
            <p:cNvSpPr>
              <a:spLocks/>
            </p:cNvSpPr>
            <p:nvPr/>
          </p:nvSpPr>
          <p:spPr bwMode="auto">
            <a:xfrm>
              <a:off x="10307835" y="3541167"/>
              <a:ext cx="203200" cy="188912"/>
            </a:xfrm>
            <a:custGeom>
              <a:avLst/>
              <a:gdLst>
                <a:gd name="T0" fmla="*/ 0 w 128"/>
                <a:gd name="T1" fmla="*/ 0 h 119"/>
                <a:gd name="T2" fmla="*/ 79 w 128"/>
                <a:gd name="T3" fmla="*/ 0 h 119"/>
                <a:gd name="T4" fmla="*/ 79 w 128"/>
                <a:gd name="T5" fmla="*/ 118 h 119"/>
                <a:gd name="T6" fmla="*/ 127 w 128"/>
                <a:gd name="T7" fmla="*/ 118 h 119"/>
              </a:gdLst>
              <a:ahLst/>
              <a:cxnLst>
                <a:cxn ang="0">
                  <a:pos x="T0" y="T1"/>
                </a:cxn>
                <a:cxn ang="0">
                  <a:pos x="T2" y="T3"/>
                </a:cxn>
                <a:cxn ang="0">
                  <a:pos x="T4" y="T5"/>
                </a:cxn>
                <a:cxn ang="0">
                  <a:pos x="T6" y="T7"/>
                </a:cxn>
              </a:cxnLst>
              <a:rect l="0" t="0" r="r" b="b"/>
              <a:pathLst>
                <a:path w="128" h="119">
                  <a:moveTo>
                    <a:pt x="0" y="0"/>
                  </a:moveTo>
                  <a:lnTo>
                    <a:pt x="79" y="0"/>
                  </a:lnTo>
                  <a:lnTo>
                    <a:pt x="79" y="118"/>
                  </a:lnTo>
                  <a:lnTo>
                    <a:pt x="127" y="118"/>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4" name="Line 249"/>
            <p:cNvSpPr>
              <a:spLocks noChangeShapeType="1"/>
            </p:cNvSpPr>
            <p:nvPr/>
          </p:nvSpPr>
          <p:spPr bwMode="auto">
            <a:xfrm>
              <a:off x="10320535" y="3491954"/>
              <a:ext cx="176212" cy="1588"/>
            </a:xfrm>
            <a:prstGeom prst="line">
              <a:avLst/>
            </a:prstGeom>
            <a:noFill/>
            <a:ln w="25400">
              <a:solidFill>
                <a:srgbClr val="FF703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5" name="Freeform 250"/>
            <p:cNvSpPr>
              <a:spLocks/>
            </p:cNvSpPr>
            <p:nvPr/>
          </p:nvSpPr>
          <p:spPr bwMode="auto">
            <a:xfrm>
              <a:off x="10358635" y="3517354"/>
              <a:ext cx="203200" cy="163513"/>
            </a:xfrm>
            <a:custGeom>
              <a:avLst/>
              <a:gdLst>
                <a:gd name="T0" fmla="*/ 0 w 128"/>
                <a:gd name="T1" fmla="*/ 102 h 103"/>
                <a:gd name="T2" fmla="*/ 127 w 128"/>
                <a:gd name="T3" fmla="*/ 102 h 103"/>
                <a:gd name="T4" fmla="*/ 127 w 128"/>
                <a:gd name="T5" fmla="*/ 0 h 103"/>
              </a:gdLst>
              <a:ahLst/>
              <a:cxnLst>
                <a:cxn ang="0">
                  <a:pos x="T0" y="T1"/>
                </a:cxn>
                <a:cxn ang="0">
                  <a:pos x="T2" y="T3"/>
                </a:cxn>
                <a:cxn ang="0">
                  <a:pos x="T4" y="T5"/>
                </a:cxn>
              </a:cxnLst>
              <a:rect l="0" t="0" r="r" b="b"/>
              <a:pathLst>
                <a:path w="128" h="103">
                  <a:moveTo>
                    <a:pt x="0" y="102"/>
                  </a:moveTo>
                  <a:lnTo>
                    <a:pt x="127" y="102"/>
                  </a:lnTo>
                  <a:lnTo>
                    <a:pt x="127" y="0"/>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 name="Freeform 251"/>
            <p:cNvSpPr>
              <a:spLocks/>
            </p:cNvSpPr>
            <p:nvPr/>
          </p:nvSpPr>
          <p:spPr bwMode="auto">
            <a:xfrm>
              <a:off x="9776022" y="4785767"/>
              <a:ext cx="169863"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7" name="Rectangle 252"/>
            <p:cNvSpPr>
              <a:spLocks noChangeArrowheads="1"/>
            </p:cNvSpPr>
            <p:nvPr/>
          </p:nvSpPr>
          <p:spPr bwMode="auto">
            <a:xfrm>
              <a:off x="9782372" y="4792117"/>
              <a:ext cx="168275"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8" name="Freeform 253"/>
            <p:cNvSpPr>
              <a:spLocks/>
            </p:cNvSpPr>
            <p:nvPr/>
          </p:nvSpPr>
          <p:spPr bwMode="auto">
            <a:xfrm>
              <a:off x="9776022" y="4971504"/>
              <a:ext cx="169863"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9" name="Rectangle 254"/>
            <p:cNvSpPr>
              <a:spLocks noChangeArrowheads="1"/>
            </p:cNvSpPr>
            <p:nvPr/>
          </p:nvSpPr>
          <p:spPr bwMode="auto">
            <a:xfrm>
              <a:off x="9782372" y="4977854"/>
              <a:ext cx="168275" cy="103188"/>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0" name="Freeform 255"/>
            <p:cNvSpPr>
              <a:spLocks/>
            </p:cNvSpPr>
            <p:nvPr/>
          </p:nvSpPr>
          <p:spPr bwMode="auto">
            <a:xfrm>
              <a:off x="10028435" y="4785767"/>
              <a:ext cx="169862"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1" name="Rectangle 256"/>
            <p:cNvSpPr>
              <a:spLocks noChangeArrowheads="1"/>
            </p:cNvSpPr>
            <p:nvPr/>
          </p:nvSpPr>
          <p:spPr bwMode="auto">
            <a:xfrm>
              <a:off x="10034785" y="4792117"/>
              <a:ext cx="168275"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2" name="Freeform 257"/>
            <p:cNvSpPr>
              <a:spLocks/>
            </p:cNvSpPr>
            <p:nvPr/>
          </p:nvSpPr>
          <p:spPr bwMode="auto">
            <a:xfrm>
              <a:off x="10041135" y="4971504"/>
              <a:ext cx="169862"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 name="Rectangle 258"/>
            <p:cNvSpPr>
              <a:spLocks noChangeArrowheads="1"/>
            </p:cNvSpPr>
            <p:nvPr/>
          </p:nvSpPr>
          <p:spPr bwMode="auto">
            <a:xfrm>
              <a:off x="10047485" y="4977854"/>
              <a:ext cx="168275" cy="103188"/>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4" name="Freeform 259"/>
            <p:cNvSpPr>
              <a:spLocks/>
            </p:cNvSpPr>
            <p:nvPr/>
          </p:nvSpPr>
          <p:spPr bwMode="auto">
            <a:xfrm>
              <a:off x="9750622" y="4760367"/>
              <a:ext cx="169863"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5" name="Rectangle 260"/>
            <p:cNvSpPr>
              <a:spLocks noChangeArrowheads="1"/>
            </p:cNvSpPr>
            <p:nvPr/>
          </p:nvSpPr>
          <p:spPr bwMode="auto">
            <a:xfrm>
              <a:off x="9756972" y="4766717"/>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Freeform 261"/>
            <p:cNvSpPr>
              <a:spLocks/>
            </p:cNvSpPr>
            <p:nvPr/>
          </p:nvSpPr>
          <p:spPr bwMode="auto">
            <a:xfrm>
              <a:off x="9750622" y="4958804"/>
              <a:ext cx="169863"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7" name="Rectangle 262"/>
            <p:cNvSpPr>
              <a:spLocks noChangeArrowheads="1"/>
            </p:cNvSpPr>
            <p:nvPr/>
          </p:nvSpPr>
          <p:spPr bwMode="auto">
            <a:xfrm>
              <a:off x="9756972" y="4965154"/>
              <a:ext cx="168275" cy="90488"/>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Freeform 263"/>
            <p:cNvSpPr>
              <a:spLocks/>
            </p:cNvSpPr>
            <p:nvPr/>
          </p:nvSpPr>
          <p:spPr bwMode="auto">
            <a:xfrm>
              <a:off x="10015735" y="4760367"/>
              <a:ext cx="169862"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9" name="Rectangle 264"/>
            <p:cNvSpPr>
              <a:spLocks noChangeArrowheads="1"/>
            </p:cNvSpPr>
            <p:nvPr/>
          </p:nvSpPr>
          <p:spPr bwMode="auto">
            <a:xfrm>
              <a:off x="10022085" y="4766717"/>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0" name="Freeform 265"/>
            <p:cNvSpPr>
              <a:spLocks/>
            </p:cNvSpPr>
            <p:nvPr/>
          </p:nvSpPr>
          <p:spPr bwMode="auto">
            <a:xfrm>
              <a:off x="10003035" y="4958804"/>
              <a:ext cx="169862"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1" name="Rectangle 266"/>
            <p:cNvSpPr>
              <a:spLocks noChangeArrowheads="1"/>
            </p:cNvSpPr>
            <p:nvPr/>
          </p:nvSpPr>
          <p:spPr bwMode="auto">
            <a:xfrm>
              <a:off x="10009385" y="4965154"/>
              <a:ext cx="168275" cy="90488"/>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2" name="Freeform 267"/>
            <p:cNvSpPr>
              <a:spLocks/>
            </p:cNvSpPr>
            <p:nvPr/>
          </p:nvSpPr>
          <p:spPr bwMode="auto">
            <a:xfrm>
              <a:off x="9852222" y="4847679"/>
              <a:ext cx="203200" cy="187325"/>
            </a:xfrm>
            <a:custGeom>
              <a:avLst/>
              <a:gdLst>
                <a:gd name="T0" fmla="*/ 0 w 128"/>
                <a:gd name="T1" fmla="*/ 0 h 118"/>
                <a:gd name="T2" fmla="*/ 80 w 128"/>
                <a:gd name="T3" fmla="*/ 0 h 118"/>
                <a:gd name="T4" fmla="*/ 80 w 128"/>
                <a:gd name="T5" fmla="*/ 117 h 118"/>
                <a:gd name="T6" fmla="*/ 127 w 128"/>
                <a:gd name="T7" fmla="*/ 117 h 118"/>
              </a:gdLst>
              <a:ahLst/>
              <a:cxnLst>
                <a:cxn ang="0">
                  <a:pos x="T0" y="T1"/>
                </a:cxn>
                <a:cxn ang="0">
                  <a:pos x="T2" y="T3"/>
                </a:cxn>
                <a:cxn ang="0">
                  <a:pos x="T4" y="T5"/>
                </a:cxn>
                <a:cxn ang="0">
                  <a:pos x="T6" y="T7"/>
                </a:cxn>
              </a:cxnLst>
              <a:rect l="0" t="0" r="r" b="b"/>
              <a:pathLst>
                <a:path w="128" h="118">
                  <a:moveTo>
                    <a:pt x="0" y="0"/>
                  </a:moveTo>
                  <a:lnTo>
                    <a:pt x="80" y="0"/>
                  </a:lnTo>
                  <a:lnTo>
                    <a:pt x="80" y="117"/>
                  </a:lnTo>
                  <a:lnTo>
                    <a:pt x="127" y="117"/>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3" name="Line 268"/>
            <p:cNvSpPr>
              <a:spLocks noChangeShapeType="1"/>
            </p:cNvSpPr>
            <p:nvPr/>
          </p:nvSpPr>
          <p:spPr bwMode="auto">
            <a:xfrm>
              <a:off x="9864922" y="4798467"/>
              <a:ext cx="176213" cy="1587"/>
            </a:xfrm>
            <a:prstGeom prst="line">
              <a:avLst/>
            </a:prstGeom>
            <a:noFill/>
            <a:ln w="25400">
              <a:solidFill>
                <a:srgbClr val="FF703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4" name="Freeform 269"/>
            <p:cNvSpPr>
              <a:spLocks/>
            </p:cNvSpPr>
            <p:nvPr/>
          </p:nvSpPr>
          <p:spPr bwMode="auto">
            <a:xfrm>
              <a:off x="9903022" y="4822279"/>
              <a:ext cx="203200" cy="163513"/>
            </a:xfrm>
            <a:custGeom>
              <a:avLst/>
              <a:gdLst>
                <a:gd name="T0" fmla="*/ 0 w 128"/>
                <a:gd name="T1" fmla="*/ 102 h 103"/>
                <a:gd name="T2" fmla="*/ 127 w 128"/>
                <a:gd name="T3" fmla="*/ 102 h 103"/>
                <a:gd name="T4" fmla="*/ 127 w 128"/>
                <a:gd name="T5" fmla="*/ 0 h 103"/>
              </a:gdLst>
              <a:ahLst/>
              <a:cxnLst>
                <a:cxn ang="0">
                  <a:pos x="T0" y="T1"/>
                </a:cxn>
                <a:cxn ang="0">
                  <a:pos x="T2" y="T3"/>
                </a:cxn>
                <a:cxn ang="0">
                  <a:pos x="T4" y="T5"/>
                </a:cxn>
              </a:cxnLst>
              <a:rect l="0" t="0" r="r" b="b"/>
              <a:pathLst>
                <a:path w="128" h="103">
                  <a:moveTo>
                    <a:pt x="0" y="102"/>
                  </a:moveTo>
                  <a:lnTo>
                    <a:pt x="127" y="102"/>
                  </a:lnTo>
                  <a:lnTo>
                    <a:pt x="127" y="0"/>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5" name="Freeform 270"/>
            <p:cNvSpPr>
              <a:spLocks/>
            </p:cNvSpPr>
            <p:nvPr/>
          </p:nvSpPr>
          <p:spPr bwMode="auto">
            <a:xfrm>
              <a:off x="8979097" y="4785767"/>
              <a:ext cx="168275" cy="103187"/>
            </a:xfrm>
            <a:custGeom>
              <a:avLst/>
              <a:gdLst>
                <a:gd name="T0" fmla="*/ 0 w 106"/>
                <a:gd name="T1" fmla="*/ 0 h 65"/>
                <a:gd name="T2" fmla="*/ 105 w 106"/>
                <a:gd name="T3" fmla="*/ 0 h 65"/>
                <a:gd name="T4" fmla="*/ 105 w 106"/>
                <a:gd name="T5" fmla="*/ 64 h 65"/>
                <a:gd name="T6" fmla="*/ 0 w 106"/>
                <a:gd name="T7" fmla="*/ 64 h 65"/>
                <a:gd name="T8" fmla="*/ 0 w 106"/>
                <a:gd name="T9" fmla="*/ 0 h 65"/>
              </a:gdLst>
              <a:ahLst/>
              <a:cxnLst>
                <a:cxn ang="0">
                  <a:pos x="T0" y="T1"/>
                </a:cxn>
                <a:cxn ang="0">
                  <a:pos x="T2" y="T3"/>
                </a:cxn>
                <a:cxn ang="0">
                  <a:pos x="T4" y="T5"/>
                </a:cxn>
                <a:cxn ang="0">
                  <a:pos x="T6" y="T7"/>
                </a:cxn>
                <a:cxn ang="0">
                  <a:pos x="T8" y="T9"/>
                </a:cxn>
              </a:cxnLst>
              <a:rect l="0" t="0" r="r" b="b"/>
              <a:pathLst>
                <a:path w="106" h="65">
                  <a:moveTo>
                    <a:pt x="0" y="0"/>
                  </a:moveTo>
                  <a:lnTo>
                    <a:pt x="105" y="0"/>
                  </a:lnTo>
                  <a:lnTo>
                    <a:pt x="105"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 name="Rectangle 271"/>
            <p:cNvSpPr>
              <a:spLocks noChangeArrowheads="1"/>
            </p:cNvSpPr>
            <p:nvPr/>
          </p:nvSpPr>
          <p:spPr bwMode="auto">
            <a:xfrm>
              <a:off x="8985447" y="4792117"/>
              <a:ext cx="166688"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7" name="Freeform 272"/>
            <p:cNvSpPr>
              <a:spLocks/>
            </p:cNvSpPr>
            <p:nvPr/>
          </p:nvSpPr>
          <p:spPr bwMode="auto">
            <a:xfrm>
              <a:off x="8979097" y="4971504"/>
              <a:ext cx="168275" cy="104775"/>
            </a:xfrm>
            <a:custGeom>
              <a:avLst/>
              <a:gdLst>
                <a:gd name="T0" fmla="*/ 0 w 106"/>
                <a:gd name="T1" fmla="*/ 0 h 66"/>
                <a:gd name="T2" fmla="*/ 105 w 106"/>
                <a:gd name="T3" fmla="*/ 0 h 66"/>
                <a:gd name="T4" fmla="*/ 105 w 106"/>
                <a:gd name="T5" fmla="*/ 65 h 66"/>
                <a:gd name="T6" fmla="*/ 0 w 106"/>
                <a:gd name="T7" fmla="*/ 65 h 66"/>
                <a:gd name="T8" fmla="*/ 0 w 106"/>
                <a:gd name="T9" fmla="*/ 0 h 66"/>
              </a:gdLst>
              <a:ahLst/>
              <a:cxnLst>
                <a:cxn ang="0">
                  <a:pos x="T0" y="T1"/>
                </a:cxn>
                <a:cxn ang="0">
                  <a:pos x="T2" y="T3"/>
                </a:cxn>
                <a:cxn ang="0">
                  <a:pos x="T4" y="T5"/>
                </a:cxn>
                <a:cxn ang="0">
                  <a:pos x="T6" y="T7"/>
                </a:cxn>
                <a:cxn ang="0">
                  <a:pos x="T8" y="T9"/>
                </a:cxn>
              </a:cxnLst>
              <a:rect l="0" t="0" r="r" b="b"/>
              <a:pathLst>
                <a:path w="106" h="66">
                  <a:moveTo>
                    <a:pt x="0" y="0"/>
                  </a:moveTo>
                  <a:lnTo>
                    <a:pt x="105" y="0"/>
                  </a:lnTo>
                  <a:lnTo>
                    <a:pt x="105" y="65"/>
                  </a:lnTo>
                  <a:lnTo>
                    <a:pt x="0" y="65"/>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8" name="Rectangle 273"/>
            <p:cNvSpPr>
              <a:spLocks noChangeArrowheads="1"/>
            </p:cNvSpPr>
            <p:nvPr/>
          </p:nvSpPr>
          <p:spPr bwMode="auto">
            <a:xfrm>
              <a:off x="8985447" y="4977854"/>
              <a:ext cx="166688" cy="103188"/>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9" name="Freeform 274"/>
            <p:cNvSpPr>
              <a:spLocks/>
            </p:cNvSpPr>
            <p:nvPr/>
          </p:nvSpPr>
          <p:spPr bwMode="auto">
            <a:xfrm>
              <a:off x="9231510" y="4785767"/>
              <a:ext cx="169862" cy="103187"/>
            </a:xfrm>
            <a:custGeom>
              <a:avLst/>
              <a:gdLst>
                <a:gd name="T0" fmla="*/ 0 w 107"/>
                <a:gd name="T1" fmla="*/ 0 h 65"/>
                <a:gd name="T2" fmla="*/ 106 w 107"/>
                <a:gd name="T3" fmla="*/ 0 h 65"/>
                <a:gd name="T4" fmla="*/ 106 w 107"/>
                <a:gd name="T5" fmla="*/ 64 h 65"/>
                <a:gd name="T6" fmla="*/ 0 w 107"/>
                <a:gd name="T7" fmla="*/ 64 h 65"/>
                <a:gd name="T8" fmla="*/ 0 w 107"/>
                <a:gd name="T9" fmla="*/ 0 h 65"/>
              </a:gdLst>
              <a:ahLst/>
              <a:cxnLst>
                <a:cxn ang="0">
                  <a:pos x="T0" y="T1"/>
                </a:cxn>
                <a:cxn ang="0">
                  <a:pos x="T2" y="T3"/>
                </a:cxn>
                <a:cxn ang="0">
                  <a:pos x="T4" y="T5"/>
                </a:cxn>
                <a:cxn ang="0">
                  <a:pos x="T6" y="T7"/>
                </a:cxn>
                <a:cxn ang="0">
                  <a:pos x="T8" y="T9"/>
                </a:cxn>
              </a:cxnLst>
              <a:rect l="0" t="0" r="r" b="b"/>
              <a:pathLst>
                <a:path w="107" h="65">
                  <a:moveTo>
                    <a:pt x="0" y="0"/>
                  </a:moveTo>
                  <a:lnTo>
                    <a:pt x="106" y="0"/>
                  </a:lnTo>
                  <a:lnTo>
                    <a:pt x="106" y="64"/>
                  </a:lnTo>
                  <a:lnTo>
                    <a:pt x="0" y="64"/>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0" name="Rectangle 275"/>
            <p:cNvSpPr>
              <a:spLocks noChangeArrowheads="1"/>
            </p:cNvSpPr>
            <p:nvPr/>
          </p:nvSpPr>
          <p:spPr bwMode="auto">
            <a:xfrm>
              <a:off x="9237860" y="4792117"/>
              <a:ext cx="168275" cy="101600"/>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1" name="Freeform 276"/>
            <p:cNvSpPr>
              <a:spLocks/>
            </p:cNvSpPr>
            <p:nvPr/>
          </p:nvSpPr>
          <p:spPr bwMode="auto">
            <a:xfrm>
              <a:off x="9231510" y="4971504"/>
              <a:ext cx="169862"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6666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2" name="Rectangle 277"/>
            <p:cNvSpPr>
              <a:spLocks noChangeArrowheads="1"/>
            </p:cNvSpPr>
            <p:nvPr/>
          </p:nvSpPr>
          <p:spPr bwMode="auto">
            <a:xfrm>
              <a:off x="9237860" y="4977854"/>
              <a:ext cx="168275" cy="103188"/>
            </a:xfrm>
            <a:prstGeom prst="rect">
              <a:avLst/>
            </a:prstGeom>
            <a:noFill/>
            <a:ln w="12700">
              <a:solidFill>
                <a:srgbClr val="6666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3" name="Freeform 278"/>
            <p:cNvSpPr>
              <a:spLocks/>
            </p:cNvSpPr>
            <p:nvPr/>
          </p:nvSpPr>
          <p:spPr bwMode="auto">
            <a:xfrm>
              <a:off x="8940997" y="4760367"/>
              <a:ext cx="180975" cy="104775"/>
            </a:xfrm>
            <a:custGeom>
              <a:avLst/>
              <a:gdLst>
                <a:gd name="T0" fmla="*/ 0 w 114"/>
                <a:gd name="T1" fmla="*/ 0 h 66"/>
                <a:gd name="T2" fmla="*/ 113 w 114"/>
                <a:gd name="T3" fmla="*/ 0 h 66"/>
                <a:gd name="T4" fmla="*/ 113 w 114"/>
                <a:gd name="T5" fmla="*/ 65 h 66"/>
                <a:gd name="T6" fmla="*/ 0 w 114"/>
                <a:gd name="T7" fmla="*/ 65 h 66"/>
                <a:gd name="T8" fmla="*/ 0 w 114"/>
                <a:gd name="T9" fmla="*/ 0 h 66"/>
              </a:gdLst>
              <a:ahLst/>
              <a:cxnLst>
                <a:cxn ang="0">
                  <a:pos x="T0" y="T1"/>
                </a:cxn>
                <a:cxn ang="0">
                  <a:pos x="T2" y="T3"/>
                </a:cxn>
                <a:cxn ang="0">
                  <a:pos x="T4" y="T5"/>
                </a:cxn>
                <a:cxn ang="0">
                  <a:pos x="T6" y="T7"/>
                </a:cxn>
                <a:cxn ang="0">
                  <a:pos x="T8" y="T9"/>
                </a:cxn>
              </a:cxnLst>
              <a:rect l="0" t="0" r="r" b="b"/>
              <a:pathLst>
                <a:path w="114" h="66">
                  <a:moveTo>
                    <a:pt x="0" y="0"/>
                  </a:moveTo>
                  <a:lnTo>
                    <a:pt x="113" y="0"/>
                  </a:lnTo>
                  <a:lnTo>
                    <a:pt x="113" y="65"/>
                  </a:lnTo>
                  <a:lnTo>
                    <a:pt x="0" y="65"/>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4" name="Rectangle 279"/>
            <p:cNvSpPr>
              <a:spLocks noChangeArrowheads="1"/>
            </p:cNvSpPr>
            <p:nvPr/>
          </p:nvSpPr>
          <p:spPr bwMode="auto">
            <a:xfrm>
              <a:off x="8947347" y="4766717"/>
              <a:ext cx="179388"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5" name="Freeform 280"/>
            <p:cNvSpPr>
              <a:spLocks/>
            </p:cNvSpPr>
            <p:nvPr/>
          </p:nvSpPr>
          <p:spPr bwMode="auto">
            <a:xfrm>
              <a:off x="8940997" y="4958804"/>
              <a:ext cx="180975" cy="92075"/>
            </a:xfrm>
            <a:custGeom>
              <a:avLst/>
              <a:gdLst>
                <a:gd name="T0" fmla="*/ 0 w 114"/>
                <a:gd name="T1" fmla="*/ 0 h 58"/>
                <a:gd name="T2" fmla="*/ 113 w 114"/>
                <a:gd name="T3" fmla="*/ 0 h 58"/>
                <a:gd name="T4" fmla="*/ 113 w 114"/>
                <a:gd name="T5" fmla="*/ 57 h 58"/>
                <a:gd name="T6" fmla="*/ 0 w 114"/>
                <a:gd name="T7" fmla="*/ 57 h 58"/>
                <a:gd name="T8" fmla="*/ 0 w 114"/>
                <a:gd name="T9" fmla="*/ 0 h 58"/>
              </a:gdLst>
              <a:ahLst/>
              <a:cxnLst>
                <a:cxn ang="0">
                  <a:pos x="T0" y="T1"/>
                </a:cxn>
                <a:cxn ang="0">
                  <a:pos x="T2" y="T3"/>
                </a:cxn>
                <a:cxn ang="0">
                  <a:pos x="T4" y="T5"/>
                </a:cxn>
                <a:cxn ang="0">
                  <a:pos x="T6" y="T7"/>
                </a:cxn>
                <a:cxn ang="0">
                  <a:pos x="T8" y="T9"/>
                </a:cxn>
              </a:cxnLst>
              <a:rect l="0" t="0" r="r" b="b"/>
              <a:pathLst>
                <a:path w="114" h="58">
                  <a:moveTo>
                    <a:pt x="0" y="0"/>
                  </a:moveTo>
                  <a:lnTo>
                    <a:pt x="113" y="0"/>
                  </a:lnTo>
                  <a:lnTo>
                    <a:pt x="113"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 name="Rectangle 281"/>
            <p:cNvSpPr>
              <a:spLocks noChangeArrowheads="1"/>
            </p:cNvSpPr>
            <p:nvPr/>
          </p:nvSpPr>
          <p:spPr bwMode="auto">
            <a:xfrm>
              <a:off x="8947347" y="4965154"/>
              <a:ext cx="179388" cy="90488"/>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 name="Freeform 282"/>
            <p:cNvSpPr>
              <a:spLocks/>
            </p:cNvSpPr>
            <p:nvPr/>
          </p:nvSpPr>
          <p:spPr bwMode="auto">
            <a:xfrm>
              <a:off x="9206110" y="4760367"/>
              <a:ext cx="169862" cy="104775"/>
            </a:xfrm>
            <a:custGeom>
              <a:avLst/>
              <a:gdLst>
                <a:gd name="T0" fmla="*/ 0 w 107"/>
                <a:gd name="T1" fmla="*/ 0 h 66"/>
                <a:gd name="T2" fmla="*/ 106 w 107"/>
                <a:gd name="T3" fmla="*/ 0 h 66"/>
                <a:gd name="T4" fmla="*/ 106 w 107"/>
                <a:gd name="T5" fmla="*/ 65 h 66"/>
                <a:gd name="T6" fmla="*/ 0 w 107"/>
                <a:gd name="T7" fmla="*/ 65 h 66"/>
                <a:gd name="T8" fmla="*/ 0 w 107"/>
                <a:gd name="T9" fmla="*/ 0 h 66"/>
              </a:gdLst>
              <a:ahLst/>
              <a:cxnLst>
                <a:cxn ang="0">
                  <a:pos x="T0" y="T1"/>
                </a:cxn>
                <a:cxn ang="0">
                  <a:pos x="T2" y="T3"/>
                </a:cxn>
                <a:cxn ang="0">
                  <a:pos x="T4" y="T5"/>
                </a:cxn>
                <a:cxn ang="0">
                  <a:pos x="T6" y="T7"/>
                </a:cxn>
                <a:cxn ang="0">
                  <a:pos x="T8" y="T9"/>
                </a:cxn>
              </a:cxnLst>
              <a:rect l="0" t="0" r="r" b="b"/>
              <a:pathLst>
                <a:path w="107" h="66">
                  <a:moveTo>
                    <a:pt x="0" y="0"/>
                  </a:moveTo>
                  <a:lnTo>
                    <a:pt x="106" y="0"/>
                  </a:lnTo>
                  <a:lnTo>
                    <a:pt x="106" y="65"/>
                  </a:lnTo>
                  <a:lnTo>
                    <a:pt x="0" y="65"/>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8" name="Rectangle 283"/>
            <p:cNvSpPr>
              <a:spLocks noChangeArrowheads="1"/>
            </p:cNvSpPr>
            <p:nvPr/>
          </p:nvSpPr>
          <p:spPr bwMode="auto">
            <a:xfrm>
              <a:off x="9212460" y="4766717"/>
              <a:ext cx="168275" cy="101600"/>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9" name="Freeform 284"/>
            <p:cNvSpPr>
              <a:spLocks/>
            </p:cNvSpPr>
            <p:nvPr/>
          </p:nvSpPr>
          <p:spPr bwMode="auto">
            <a:xfrm>
              <a:off x="9206110" y="4958804"/>
              <a:ext cx="169862" cy="92075"/>
            </a:xfrm>
            <a:custGeom>
              <a:avLst/>
              <a:gdLst>
                <a:gd name="T0" fmla="*/ 0 w 107"/>
                <a:gd name="T1" fmla="*/ 0 h 58"/>
                <a:gd name="T2" fmla="*/ 106 w 107"/>
                <a:gd name="T3" fmla="*/ 0 h 58"/>
                <a:gd name="T4" fmla="*/ 106 w 107"/>
                <a:gd name="T5" fmla="*/ 57 h 58"/>
                <a:gd name="T6" fmla="*/ 0 w 107"/>
                <a:gd name="T7" fmla="*/ 57 h 58"/>
                <a:gd name="T8" fmla="*/ 0 w 107"/>
                <a:gd name="T9" fmla="*/ 0 h 58"/>
              </a:gdLst>
              <a:ahLst/>
              <a:cxnLst>
                <a:cxn ang="0">
                  <a:pos x="T0" y="T1"/>
                </a:cxn>
                <a:cxn ang="0">
                  <a:pos x="T2" y="T3"/>
                </a:cxn>
                <a:cxn ang="0">
                  <a:pos x="T4" y="T5"/>
                </a:cxn>
                <a:cxn ang="0">
                  <a:pos x="T6" y="T7"/>
                </a:cxn>
                <a:cxn ang="0">
                  <a:pos x="T8" y="T9"/>
                </a:cxn>
              </a:cxnLst>
              <a:rect l="0" t="0" r="r" b="b"/>
              <a:pathLst>
                <a:path w="107" h="58">
                  <a:moveTo>
                    <a:pt x="0" y="0"/>
                  </a:moveTo>
                  <a:lnTo>
                    <a:pt x="106" y="0"/>
                  </a:lnTo>
                  <a:lnTo>
                    <a:pt x="106" y="57"/>
                  </a:lnTo>
                  <a:lnTo>
                    <a:pt x="0" y="57"/>
                  </a:lnTo>
                  <a:lnTo>
                    <a:pt x="0" y="0"/>
                  </a:lnTo>
                </a:path>
              </a:pathLst>
            </a:custGeom>
            <a:solidFill>
              <a:srgbClr val="B3B3B3"/>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0" name="Rectangle 285"/>
            <p:cNvSpPr>
              <a:spLocks noChangeArrowheads="1"/>
            </p:cNvSpPr>
            <p:nvPr/>
          </p:nvSpPr>
          <p:spPr bwMode="auto">
            <a:xfrm>
              <a:off x="9212460" y="4965154"/>
              <a:ext cx="168275" cy="90488"/>
            </a:xfrm>
            <a:prstGeom prst="rect">
              <a:avLst/>
            </a:prstGeom>
            <a:noFill/>
            <a:ln w="12700">
              <a:solidFill>
                <a:srgbClr val="B3B3B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1" name="Freeform 286"/>
            <p:cNvSpPr>
              <a:spLocks/>
            </p:cNvSpPr>
            <p:nvPr/>
          </p:nvSpPr>
          <p:spPr bwMode="auto">
            <a:xfrm>
              <a:off x="9055297" y="4847679"/>
              <a:ext cx="203200" cy="187325"/>
            </a:xfrm>
            <a:custGeom>
              <a:avLst/>
              <a:gdLst>
                <a:gd name="T0" fmla="*/ 0 w 128"/>
                <a:gd name="T1" fmla="*/ 0 h 118"/>
                <a:gd name="T2" fmla="*/ 79 w 128"/>
                <a:gd name="T3" fmla="*/ 0 h 118"/>
                <a:gd name="T4" fmla="*/ 79 w 128"/>
                <a:gd name="T5" fmla="*/ 117 h 118"/>
                <a:gd name="T6" fmla="*/ 127 w 128"/>
                <a:gd name="T7" fmla="*/ 117 h 118"/>
              </a:gdLst>
              <a:ahLst/>
              <a:cxnLst>
                <a:cxn ang="0">
                  <a:pos x="T0" y="T1"/>
                </a:cxn>
                <a:cxn ang="0">
                  <a:pos x="T2" y="T3"/>
                </a:cxn>
                <a:cxn ang="0">
                  <a:pos x="T4" y="T5"/>
                </a:cxn>
                <a:cxn ang="0">
                  <a:pos x="T6" y="T7"/>
                </a:cxn>
              </a:cxnLst>
              <a:rect l="0" t="0" r="r" b="b"/>
              <a:pathLst>
                <a:path w="128" h="118">
                  <a:moveTo>
                    <a:pt x="0" y="0"/>
                  </a:moveTo>
                  <a:lnTo>
                    <a:pt x="79" y="0"/>
                  </a:lnTo>
                  <a:lnTo>
                    <a:pt x="79" y="117"/>
                  </a:lnTo>
                  <a:lnTo>
                    <a:pt x="127" y="117"/>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2" name="Line 287"/>
            <p:cNvSpPr>
              <a:spLocks noChangeShapeType="1"/>
            </p:cNvSpPr>
            <p:nvPr/>
          </p:nvSpPr>
          <p:spPr bwMode="auto">
            <a:xfrm>
              <a:off x="9067997" y="4798467"/>
              <a:ext cx="176213" cy="1587"/>
            </a:xfrm>
            <a:prstGeom prst="line">
              <a:avLst/>
            </a:prstGeom>
            <a:noFill/>
            <a:ln w="25400">
              <a:solidFill>
                <a:srgbClr val="FF703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3" name="Freeform 288"/>
            <p:cNvSpPr>
              <a:spLocks/>
            </p:cNvSpPr>
            <p:nvPr/>
          </p:nvSpPr>
          <p:spPr bwMode="auto">
            <a:xfrm>
              <a:off x="9106097" y="4822279"/>
              <a:ext cx="203200" cy="163513"/>
            </a:xfrm>
            <a:custGeom>
              <a:avLst/>
              <a:gdLst>
                <a:gd name="T0" fmla="*/ 0 w 128"/>
                <a:gd name="T1" fmla="*/ 102 h 103"/>
                <a:gd name="T2" fmla="*/ 127 w 128"/>
                <a:gd name="T3" fmla="*/ 102 h 103"/>
                <a:gd name="T4" fmla="*/ 127 w 128"/>
                <a:gd name="T5" fmla="*/ 0 h 103"/>
              </a:gdLst>
              <a:ahLst/>
              <a:cxnLst>
                <a:cxn ang="0">
                  <a:pos x="T0" y="T1"/>
                </a:cxn>
                <a:cxn ang="0">
                  <a:pos x="T2" y="T3"/>
                </a:cxn>
                <a:cxn ang="0">
                  <a:pos x="T4" y="T5"/>
                </a:cxn>
              </a:cxnLst>
              <a:rect l="0" t="0" r="r" b="b"/>
              <a:pathLst>
                <a:path w="128" h="103">
                  <a:moveTo>
                    <a:pt x="0" y="102"/>
                  </a:moveTo>
                  <a:lnTo>
                    <a:pt x="127" y="102"/>
                  </a:lnTo>
                  <a:lnTo>
                    <a:pt x="127" y="0"/>
                  </a:lnTo>
                </a:path>
              </a:pathLst>
            </a:custGeom>
            <a:noFill/>
            <a:ln w="25400" cap="rnd" cmpd="sng">
              <a:solidFill>
                <a:srgbClr val="FF703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4" name="Freeform 289"/>
            <p:cNvSpPr>
              <a:spLocks/>
            </p:cNvSpPr>
            <p:nvPr/>
          </p:nvSpPr>
          <p:spPr bwMode="auto">
            <a:xfrm>
              <a:off x="9591872" y="4928642"/>
              <a:ext cx="153988" cy="673100"/>
            </a:xfrm>
            <a:custGeom>
              <a:avLst/>
              <a:gdLst>
                <a:gd name="T0" fmla="*/ 0 w 97"/>
                <a:gd name="T1" fmla="*/ 47 h 424"/>
                <a:gd name="T2" fmla="*/ 96 w 97"/>
                <a:gd name="T3" fmla="*/ 0 h 424"/>
                <a:gd name="T4" fmla="*/ 96 w 97"/>
                <a:gd name="T5" fmla="*/ 360 h 424"/>
                <a:gd name="T6" fmla="*/ 0 w 97"/>
                <a:gd name="T7" fmla="*/ 423 h 424"/>
                <a:gd name="T8" fmla="*/ 0 w 97"/>
                <a:gd name="T9" fmla="*/ 47 h 424"/>
              </a:gdLst>
              <a:ahLst/>
              <a:cxnLst>
                <a:cxn ang="0">
                  <a:pos x="T0" y="T1"/>
                </a:cxn>
                <a:cxn ang="0">
                  <a:pos x="T2" y="T3"/>
                </a:cxn>
                <a:cxn ang="0">
                  <a:pos x="T4" y="T5"/>
                </a:cxn>
                <a:cxn ang="0">
                  <a:pos x="T6" y="T7"/>
                </a:cxn>
                <a:cxn ang="0">
                  <a:pos x="T8" y="T9"/>
                </a:cxn>
              </a:cxnLst>
              <a:rect l="0" t="0" r="r" b="b"/>
              <a:pathLst>
                <a:path w="97" h="424">
                  <a:moveTo>
                    <a:pt x="0" y="47"/>
                  </a:moveTo>
                  <a:lnTo>
                    <a:pt x="96" y="0"/>
                  </a:lnTo>
                  <a:lnTo>
                    <a:pt x="96" y="360"/>
                  </a:lnTo>
                  <a:lnTo>
                    <a:pt x="0" y="423"/>
                  </a:lnTo>
                  <a:lnTo>
                    <a:pt x="0" y="47"/>
                  </a:lnTo>
                </a:path>
              </a:pathLst>
            </a:custGeom>
            <a:solidFill>
              <a:srgbClr val="666666"/>
            </a:solidFill>
            <a:ln w="12700" cap="rnd" cmpd="sng">
              <a:solidFill>
                <a:srgbClr val="6666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5" name="Freeform 290"/>
            <p:cNvSpPr>
              <a:spLocks/>
            </p:cNvSpPr>
            <p:nvPr/>
          </p:nvSpPr>
          <p:spPr bwMode="auto">
            <a:xfrm>
              <a:off x="9244210" y="4909592"/>
              <a:ext cx="482600" cy="76200"/>
            </a:xfrm>
            <a:custGeom>
              <a:avLst/>
              <a:gdLst>
                <a:gd name="T0" fmla="*/ 0 w 304"/>
                <a:gd name="T1" fmla="*/ 47 h 48"/>
                <a:gd name="T2" fmla="*/ 207 w 304"/>
                <a:gd name="T3" fmla="*/ 47 h 48"/>
                <a:gd name="T4" fmla="*/ 303 w 304"/>
                <a:gd name="T5" fmla="*/ 0 h 48"/>
                <a:gd name="T6" fmla="*/ 112 w 304"/>
                <a:gd name="T7" fmla="*/ 0 h 48"/>
                <a:gd name="T8" fmla="*/ 0 w 304"/>
                <a:gd name="T9" fmla="*/ 47 h 48"/>
              </a:gdLst>
              <a:ahLst/>
              <a:cxnLst>
                <a:cxn ang="0">
                  <a:pos x="T0" y="T1"/>
                </a:cxn>
                <a:cxn ang="0">
                  <a:pos x="T2" y="T3"/>
                </a:cxn>
                <a:cxn ang="0">
                  <a:pos x="T4" y="T5"/>
                </a:cxn>
                <a:cxn ang="0">
                  <a:pos x="T6" y="T7"/>
                </a:cxn>
                <a:cxn ang="0">
                  <a:pos x="T8" y="T9"/>
                </a:cxn>
              </a:cxnLst>
              <a:rect l="0" t="0" r="r" b="b"/>
              <a:pathLst>
                <a:path w="304" h="48">
                  <a:moveTo>
                    <a:pt x="0" y="47"/>
                  </a:moveTo>
                  <a:lnTo>
                    <a:pt x="207" y="47"/>
                  </a:lnTo>
                  <a:lnTo>
                    <a:pt x="303" y="0"/>
                  </a:lnTo>
                  <a:lnTo>
                    <a:pt x="112" y="0"/>
                  </a:lnTo>
                  <a:lnTo>
                    <a:pt x="0" y="47"/>
                  </a:lnTo>
                </a:path>
              </a:pathLst>
            </a:custGeom>
            <a:solidFill>
              <a:srgbClr val="999999"/>
            </a:solidFill>
            <a:ln w="12700" cap="rnd" cmpd="sng">
              <a:solidFill>
                <a:srgbClr val="9999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6" name="Freeform 291"/>
            <p:cNvSpPr>
              <a:spLocks/>
            </p:cNvSpPr>
            <p:nvPr/>
          </p:nvSpPr>
          <p:spPr bwMode="auto">
            <a:xfrm>
              <a:off x="9244210" y="4984204"/>
              <a:ext cx="320675" cy="576263"/>
            </a:xfrm>
            <a:custGeom>
              <a:avLst/>
              <a:gdLst>
                <a:gd name="T0" fmla="*/ 0 w 202"/>
                <a:gd name="T1" fmla="*/ 0 h 363"/>
                <a:gd name="T2" fmla="*/ 201 w 202"/>
                <a:gd name="T3" fmla="*/ 0 h 363"/>
                <a:gd name="T4" fmla="*/ 201 w 202"/>
                <a:gd name="T5" fmla="*/ 362 h 363"/>
                <a:gd name="T6" fmla="*/ 0 w 202"/>
                <a:gd name="T7" fmla="*/ 362 h 363"/>
                <a:gd name="T8" fmla="*/ 0 w 202"/>
                <a:gd name="T9" fmla="*/ 0 h 363"/>
              </a:gdLst>
              <a:ahLst/>
              <a:cxnLst>
                <a:cxn ang="0">
                  <a:pos x="T0" y="T1"/>
                </a:cxn>
                <a:cxn ang="0">
                  <a:pos x="T2" y="T3"/>
                </a:cxn>
                <a:cxn ang="0">
                  <a:pos x="T4" y="T5"/>
                </a:cxn>
                <a:cxn ang="0">
                  <a:pos x="T6" y="T7"/>
                </a:cxn>
                <a:cxn ang="0">
                  <a:pos x="T8" y="T9"/>
                </a:cxn>
              </a:cxnLst>
              <a:rect l="0" t="0" r="r" b="b"/>
              <a:pathLst>
                <a:path w="202" h="363">
                  <a:moveTo>
                    <a:pt x="0" y="0"/>
                  </a:moveTo>
                  <a:lnTo>
                    <a:pt x="201" y="0"/>
                  </a:lnTo>
                  <a:lnTo>
                    <a:pt x="201" y="362"/>
                  </a:lnTo>
                  <a:lnTo>
                    <a:pt x="0" y="362"/>
                  </a:lnTo>
                  <a:lnTo>
                    <a:pt x="0" y="0"/>
                  </a:lnTo>
                </a:path>
              </a:pathLst>
            </a:custGeom>
            <a:solidFill>
              <a:srgbClr val="CCCCCC"/>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 name="Rectangle 292"/>
            <p:cNvSpPr>
              <a:spLocks noChangeArrowheads="1"/>
            </p:cNvSpPr>
            <p:nvPr/>
          </p:nvSpPr>
          <p:spPr bwMode="auto">
            <a:xfrm>
              <a:off x="9250560" y="4990554"/>
              <a:ext cx="319087" cy="574675"/>
            </a:xfrm>
            <a:prstGeom prst="rect">
              <a:avLst/>
            </a:prstGeom>
            <a:noFill/>
            <a:ln w="12700">
              <a:solidFill>
                <a:srgbClr val="CCCC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8" name="Oval 293"/>
            <p:cNvSpPr>
              <a:spLocks noChangeArrowheads="1"/>
            </p:cNvSpPr>
            <p:nvPr/>
          </p:nvSpPr>
          <p:spPr bwMode="auto">
            <a:xfrm>
              <a:off x="9288660" y="5039767"/>
              <a:ext cx="92075" cy="90487"/>
            </a:xfrm>
            <a:prstGeom prst="ellipse">
              <a:avLst/>
            </a:prstGeom>
            <a:solidFill>
              <a:srgbClr val="666666"/>
            </a:solidFill>
            <a:ln w="12700">
              <a:solidFill>
                <a:srgbClr val="6666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9" name="Oval 294"/>
            <p:cNvSpPr>
              <a:spLocks noChangeArrowheads="1"/>
            </p:cNvSpPr>
            <p:nvPr/>
          </p:nvSpPr>
          <p:spPr bwMode="auto">
            <a:xfrm>
              <a:off x="9314060" y="5065167"/>
              <a:ext cx="41275" cy="39687"/>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0" name="Oval 295"/>
            <p:cNvSpPr>
              <a:spLocks noChangeArrowheads="1"/>
            </p:cNvSpPr>
            <p:nvPr/>
          </p:nvSpPr>
          <p:spPr bwMode="auto">
            <a:xfrm>
              <a:off x="9441060" y="5039767"/>
              <a:ext cx="92075" cy="90487"/>
            </a:xfrm>
            <a:prstGeom prst="ellipse">
              <a:avLst/>
            </a:prstGeom>
            <a:solidFill>
              <a:srgbClr val="666666"/>
            </a:solidFill>
            <a:ln w="12700">
              <a:solidFill>
                <a:srgbClr val="6666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1" name="Oval 296"/>
            <p:cNvSpPr>
              <a:spLocks noChangeArrowheads="1"/>
            </p:cNvSpPr>
            <p:nvPr/>
          </p:nvSpPr>
          <p:spPr bwMode="auto">
            <a:xfrm>
              <a:off x="9466460" y="5065167"/>
              <a:ext cx="41275" cy="39687"/>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2" name="Line 297"/>
            <p:cNvSpPr>
              <a:spLocks noChangeShapeType="1"/>
            </p:cNvSpPr>
            <p:nvPr/>
          </p:nvSpPr>
          <p:spPr bwMode="auto">
            <a:xfrm>
              <a:off x="9250560" y="5158829"/>
              <a:ext cx="328612" cy="1588"/>
            </a:xfrm>
            <a:prstGeom prst="line">
              <a:avLst/>
            </a:prstGeom>
            <a:noFill/>
            <a:ln w="12700">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3" name="Line 298"/>
            <p:cNvSpPr>
              <a:spLocks noChangeShapeType="1"/>
            </p:cNvSpPr>
            <p:nvPr/>
          </p:nvSpPr>
          <p:spPr bwMode="auto">
            <a:xfrm>
              <a:off x="9250560" y="5208042"/>
              <a:ext cx="328612" cy="1587"/>
            </a:xfrm>
            <a:prstGeom prst="line">
              <a:avLst/>
            </a:prstGeom>
            <a:noFill/>
            <a:ln w="12700">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4" name="Line 299"/>
            <p:cNvSpPr>
              <a:spLocks noChangeShapeType="1"/>
            </p:cNvSpPr>
            <p:nvPr/>
          </p:nvSpPr>
          <p:spPr bwMode="auto">
            <a:xfrm flipV="1">
              <a:off x="9579172" y="5065167"/>
              <a:ext cx="139700" cy="100012"/>
            </a:xfrm>
            <a:prstGeom prst="line">
              <a:avLst/>
            </a:prstGeom>
            <a:noFill/>
            <a:ln w="127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5" name="Line 300"/>
            <p:cNvSpPr>
              <a:spLocks noChangeShapeType="1"/>
            </p:cNvSpPr>
            <p:nvPr/>
          </p:nvSpPr>
          <p:spPr bwMode="auto">
            <a:xfrm flipV="1">
              <a:off x="9579172" y="5114379"/>
              <a:ext cx="139700" cy="100013"/>
            </a:xfrm>
            <a:prstGeom prst="line">
              <a:avLst/>
            </a:prstGeom>
            <a:noFill/>
            <a:ln w="127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6" name="Freeform 318"/>
            <p:cNvSpPr>
              <a:spLocks/>
            </p:cNvSpPr>
            <p:nvPr/>
          </p:nvSpPr>
          <p:spPr bwMode="auto">
            <a:xfrm>
              <a:off x="7396360" y="5433467"/>
              <a:ext cx="1022350" cy="74612"/>
            </a:xfrm>
            <a:custGeom>
              <a:avLst/>
              <a:gdLst>
                <a:gd name="T0" fmla="*/ 840 w 841"/>
                <a:gd name="T1" fmla="*/ 0 h 29"/>
                <a:gd name="T2" fmla="*/ 840 w 841"/>
                <a:gd name="T3" fmla="*/ 21 h 29"/>
                <a:gd name="T4" fmla="*/ 830 w 841"/>
                <a:gd name="T5" fmla="*/ 24 h 29"/>
                <a:gd name="T6" fmla="*/ 800 w 841"/>
                <a:gd name="T7" fmla="*/ 28 h 29"/>
                <a:gd name="T8" fmla="*/ 0 w 841"/>
                <a:gd name="T9" fmla="*/ 28 h 29"/>
                <a:gd name="T10" fmla="*/ 0 w 841"/>
                <a:gd name="T11" fmla="*/ 4 h 29"/>
              </a:gdLst>
              <a:ahLst/>
              <a:cxnLst>
                <a:cxn ang="0">
                  <a:pos x="T0" y="T1"/>
                </a:cxn>
                <a:cxn ang="0">
                  <a:pos x="T2" y="T3"/>
                </a:cxn>
                <a:cxn ang="0">
                  <a:pos x="T4" y="T5"/>
                </a:cxn>
                <a:cxn ang="0">
                  <a:pos x="T6" y="T7"/>
                </a:cxn>
                <a:cxn ang="0">
                  <a:pos x="T8" y="T9"/>
                </a:cxn>
                <a:cxn ang="0">
                  <a:pos x="T10" y="T11"/>
                </a:cxn>
              </a:cxnLst>
              <a:rect l="0" t="0" r="r" b="b"/>
              <a:pathLst>
                <a:path w="841" h="29">
                  <a:moveTo>
                    <a:pt x="840" y="0"/>
                  </a:moveTo>
                  <a:lnTo>
                    <a:pt x="840" y="21"/>
                  </a:lnTo>
                  <a:lnTo>
                    <a:pt x="830" y="24"/>
                  </a:lnTo>
                  <a:lnTo>
                    <a:pt x="800" y="28"/>
                  </a:lnTo>
                  <a:lnTo>
                    <a:pt x="0" y="28"/>
                  </a:lnTo>
                  <a:lnTo>
                    <a:pt x="0" y="4"/>
                  </a:lnTo>
                </a:path>
              </a:pathLst>
            </a:custGeom>
            <a:noFill/>
            <a:ln w="25400" cap="rnd" cmpd="sng">
              <a:solidFill>
                <a:srgbClr val="00FF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 name="Rectangle 319"/>
            <p:cNvSpPr>
              <a:spLocks noChangeArrowheads="1"/>
            </p:cNvSpPr>
            <p:nvPr/>
          </p:nvSpPr>
          <p:spPr bwMode="auto">
            <a:xfrm>
              <a:off x="10644384" y="1638088"/>
              <a:ext cx="952185" cy="27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kumimoji="0" lang="zh-CN" altLang="en-US" sz="1200" b="1" dirty="0" smtClean="0">
                  <a:solidFill>
                    <a:schemeClr val="tx1"/>
                  </a:solidFill>
                  <a:latin typeface="微软雅黑" panose="020B0503020204020204" pitchFamily="34" charset="-122"/>
                  <a:ea typeface="微软雅黑" panose="020B0503020204020204" pitchFamily="34" charset="-122"/>
                </a:rPr>
                <a:t>水平子系统</a:t>
              </a:r>
              <a:endParaRPr kumimoji="0" lang="en-US" altLang="zh-CN" sz="1200" b="1" dirty="0">
                <a:solidFill>
                  <a:schemeClr val="tx1"/>
                </a:solidFill>
                <a:latin typeface="微软雅黑" panose="020B0503020204020204" pitchFamily="34" charset="-122"/>
                <a:ea typeface="微软雅黑" panose="020B0503020204020204" pitchFamily="34" charset="-122"/>
              </a:endParaRPr>
            </a:p>
          </p:txBody>
        </p:sp>
        <p:sp>
          <p:nvSpPr>
            <p:cNvPr id="308" name="Rectangle 319"/>
            <p:cNvSpPr>
              <a:spLocks noChangeArrowheads="1"/>
            </p:cNvSpPr>
            <p:nvPr/>
          </p:nvSpPr>
          <p:spPr bwMode="auto">
            <a:xfrm>
              <a:off x="8290263" y="2809058"/>
              <a:ext cx="1656442" cy="368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kumimoji="0" lang="zh-CN" altLang="en-US" sz="1200" b="1" dirty="0" smtClean="0">
                  <a:solidFill>
                    <a:schemeClr val="tx1"/>
                  </a:solidFill>
                  <a:latin typeface="微软雅黑" panose="020B0503020204020204" pitchFamily="34" charset="-122"/>
                  <a:ea typeface="微软雅黑" panose="020B0503020204020204" pitchFamily="34" charset="-122"/>
                </a:rPr>
                <a:t>垂直干线子系统</a:t>
              </a:r>
              <a:endParaRPr kumimoji="0" lang="en-US" altLang="zh-CN" sz="1200" b="1" dirty="0">
                <a:solidFill>
                  <a:schemeClr val="tx1"/>
                </a:solidFill>
                <a:latin typeface="微软雅黑" panose="020B0503020204020204" pitchFamily="34" charset="-122"/>
                <a:ea typeface="微软雅黑" panose="020B0503020204020204" pitchFamily="34" charset="-122"/>
              </a:endParaRPr>
            </a:p>
          </p:txBody>
        </p:sp>
        <p:sp>
          <p:nvSpPr>
            <p:cNvPr id="309" name="Rectangle 319"/>
            <p:cNvSpPr>
              <a:spLocks noChangeArrowheads="1"/>
            </p:cNvSpPr>
            <p:nvPr/>
          </p:nvSpPr>
          <p:spPr bwMode="auto">
            <a:xfrm>
              <a:off x="10779658" y="2880574"/>
              <a:ext cx="1106073" cy="27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kumimoji="0" lang="zh-CN" altLang="en-US" sz="1200" b="1" dirty="0" smtClean="0">
                  <a:solidFill>
                    <a:schemeClr val="tx1"/>
                  </a:solidFill>
                  <a:latin typeface="微软雅黑" panose="020B0503020204020204" pitchFamily="34" charset="-122"/>
                  <a:ea typeface="微软雅黑" panose="020B0503020204020204" pitchFamily="34" charset="-122"/>
                </a:rPr>
                <a:t>工作区子系统</a:t>
              </a:r>
              <a:endParaRPr kumimoji="0" lang="en-US" altLang="zh-CN" sz="1200" b="1" dirty="0">
                <a:solidFill>
                  <a:schemeClr val="tx1"/>
                </a:solidFill>
                <a:latin typeface="微软雅黑" panose="020B0503020204020204" pitchFamily="34" charset="-122"/>
                <a:ea typeface="微软雅黑" panose="020B0503020204020204" pitchFamily="34" charset="-122"/>
              </a:endParaRPr>
            </a:p>
          </p:txBody>
        </p:sp>
        <p:sp>
          <p:nvSpPr>
            <p:cNvPr id="310" name="Rectangle 319"/>
            <p:cNvSpPr>
              <a:spLocks noChangeArrowheads="1"/>
            </p:cNvSpPr>
            <p:nvPr/>
          </p:nvSpPr>
          <p:spPr bwMode="auto">
            <a:xfrm>
              <a:off x="10028527" y="3874067"/>
              <a:ext cx="952185" cy="27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zh-CN" altLang="en-US" sz="1200" b="1" dirty="0">
                  <a:solidFill>
                    <a:schemeClr val="tx1"/>
                  </a:solidFill>
                  <a:latin typeface="微软雅黑" panose="020B0503020204020204" pitchFamily="34" charset="-122"/>
                  <a:ea typeface="微软雅黑" panose="020B0503020204020204" pitchFamily="34" charset="-122"/>
                </a:rPr>
                <a:t>管理</a:t>
              </a:r>
              <a:r>
                <a:rPr kumimoji="0" lang="zh-CN" altLang="en-US" sz="1200" b="1" dirty="0" smtClean="0">
                  <a:solidFill>
                    <a:schemeClr val="tx1"/>
                  </a:solidFill>
                  <a:latin typeface="微软雅黑" panose="020B0503020204020204" pitchFamily="34" charset="-122"/>
                  <a:ea typeface="微软雅黑" panose="020B0503020204020204" pitchFamily="34" charset="-122"/>
                </a:rPr>
                <a:t>子系统</a:t>
              </a:r>
              <a:endParaRPr kumimoji="0" lang="en-US" altLang="zh-CN" sz="1200" b="1" dirty="0">
                <a:solidFill>
                  <a:schemeClr val="tx1"/>
                </a:solidFill>
                <a:latin typeface="微软雅黑" panose="020B0503020204020204" pitchFamily="34" charset="-122"/>
                <a:ea typeface="微软雅黑" panose="020B0503020204020204" pitchFamily="34" charset="-122"/>
              </a:endParaRPr>
            </a:p>
          </p:txBody>
        </p:sp>
        <p:sp>
          <p:nvSpPr>
            <p:cNvPr id="311" name="Rectangle 319"/>
            <p:cNvSpPr>
              <a:spLocks noChangeArrowheads="1"/>
            </p:cNvSpPr>
            <p:nvPr/>
          </p:nvSpPr>
          <p:spPr bwMode="auto">
            <a:xfrm>
              <a:off x="10216868" y="4654208"/>
              <a:ext cx="1106073" cy="27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kumimoji="0" lang="zh-CN" altLang="en-US" sz="1200" b="1" dirty="0" smtClean="0">
                  <a:solidFill>
                    <a:schemeClr val="tx1"/>
                  </a:solidFill>
                  <a:latin typeface="微软雅黑" panose="020B0503020204020204" pitchFamily="34" charset="-122"/>
                  <a:ea typeface="微软雅黑" panose="020B0503020204020204" pitchFamily="34" charset="-122"/>
                </a:rPr>
                <a:t>设备间子系统</a:t>
              </a:r>
              <a:endParaRPr kumimoji="0" lang="en-US" altLang="zh-CN" sz="1200" b="1" dirty="0">
                <a:solidFill>
                  <a:schemeClr val="tx1"/>
                </a:solidFill>
                <a:latin typeface="微软雅黑" panose="020B0503020204020204" pitchFamily="34" charset="-122"/>
                <a:ea typeface="微软雅黑" panose="020B0503020204020204" pitchFamily="34" charset="-122"/>
              </a:endParaRPr>
            </a:p>
          </p:txBody>
        </p:sp>
        <p:sp>
          <p:nvSpPr>
            <p:cNvPr id="312" name="Rectangle 319"/>
            <p:cNvSpPr>
              <a:spLocks noChangeArrowheads="1"/>
            </p:cNvSpPr>
            <p:nvPr/>
          </p:nvSpPr>
          <p:spPr bwMode="auto">
            <a:xfrm>
              <a:off x="7758724" y="4710462"/>
              <a:ext cx="1106073" cy="27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kumimoji="0" lang="zh-CN" altLang="en-US" sz="1200" b="1" dirty="0" smtClean="0">
                  <a:solidFill>
                    <a:schemeClr val="tx1"/>
                  </a:solidFill>
                  <a:latin typeface="微软雅黑" panose="020B0503020204020204" pitchFamily="34" charset="-122"/>
                  <a:ea typeface="微软雅黑" panose="020B0503020204020204" pitchFamily="34" charset="-122"/>
                </a:rPr>
                <a:t>建筑群子系统</a:t>
              </a:r>
              <a:endParaRPr kumimoji="0" lang="en-US" altLang="zh-CN" sz="1200" b="1" dirty="0">
                <a:solidFill>
                  <a:schemeClr val="tx1"/>
                </a:solidFill>
                <a:latin typeface="微软雅黑" panose="020B0503020204020204" pitchFamily="34" charset="-122"/>
                <a:ea typeface="微软雅黑" panose="020B0503020204020204" pitchFamily="34" charset="-122"/>
              </a:endParaRPr>
            </a:p>
          </p:txBody>
        </p:sp>
      </p:grpSp>
      <p:sp>
        <p:nvSpPr>
          <p:cNvPr id="313" name="TextBox 312"/>
          <p:cNvSpPr txBox="1"/>
          <p:nvPr/>
        </p:nvSpPr>
        <p:spPr>
          <a:xfrm>
            <a:off x="323528" y="1345992"/>
            <a:ext cx="8352000" cy="1938992"/>
          </a:xfrm>
          <a:prstGeom prst="rect">
            <a:avLst/>
          </a:prstGeom>
          <a:noFill/>
        </p:spPr>
        <p:txBody>
          <a:bodyPr wrap="square" rtlCol="0">
            <a:spAutoFit/>
          </a:bodyPr>
          <a:lstStyle/>
          <a:p>
            <a:pPr algn="just">
              <a:lnSpc>
                <a:spcPct val="150000"/>
              </a:lnSpc>
            </a:pPr>
            <a:r>
              <a:rPr lang="zh-CN" altLang="en-US" sz="1600" dirty="0" smtClean="0">
                <a:latin typeface="微软雅黑" pitchFamily="34" charset="-122"/>
                <a:ea typeface="微软雅黑" pitchFamily="34" charset="-122"/>
              </a:rPr>
              <a:t>       综合</a:t>
            </a:r>
            <a:r>
              <a:rPr lang="zh-CN" altLang="en-US" sz="1600" dirty="0">
                <a:latin typeface="微软雅黑" pitchFamily="34" charset="-122"/>
                <a:ea typeface="微软雅黑" pitchFamily="34" charset="-122"/>
              </a:rPr>
              <a:t>布线系统是大厦内部和大厦之间数据、语音的传输网络基础，它使通信设备、信息交换设备、建筑设备、物业管理设备彼此相连，也能使建筑物内部通信网络设备与外部通信网络设备互联，传输语音、数据、图像及各类控制信号</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lnSpc>
                <a:spcPct val="150000"/>
              </a:lnSpc>
            </a:pPr>
            <a:r>
              <a:rPr lang="zh-CN" altLang="en-US" sz="1600" dirty="0" smtClean="0">
                <a:latin typeface="微软雅黑" pitchFamily="34" charset="-122"/>
                <a:ea typeface="微软雅黑" pitchFamily="34" charset="-122"/>
              </a:rPr>
              <a:t>      综合</a:t>
            </a:r>
            <a:r>
              <a:rPr lang="zh-CN" altLang="en-US" sz="1600" dirty="0">
                <a:latin typeface="微软雅黑" pitchFamily="34" charset="-122"/>
                <a:ea typeface="微软雅黑" pitchFamily="34" charset="-122"/>
              </a:rPr>
              <a:t>布线系统是计算机网络及通信基础平台，实现信息通讯、网络联接及智能化，从而达到信息的高度共享，为信息的融合提供一个高效、便利的</a:t>
            </a:r>
            <a:r>
              <a:rPr lang="zh-CN" altLang="en-US" sz="1600" dirty="0" smtClean="0">
                <a:latin typeface="微软雅黑" pitchFamily="34" charset="-122"/>
                <a:ea typeface="微软雅黑" pitchFamily="34" charset="-122"/>
              </a:rPr>
              <a:t>环境</a:t>
            </a:r>
            <a:r>
              <a:rPr lang="zh-CN" altLang="en-US" sz="1600" dirty="0">
                <a:latin typeface="微软雅黑" pitchFamily="34" charset="-122"/>
                <a:ea typeface="微软雅黑" pitchFamily="34" charset="-122"/>
              </a:rPr>
              <a:t>。</a:t>
            </a:r>
            <a:endParaRPr lang="zh-CN" altLang="en-US" sz="1600" dirty="0">
              <a:solidFill>
                <a:schemeClr val="tx1"/>
              </a:solidFill>
              <a:latin typeface="微软雅黑" pitchFamily="34" charset="-122"/>
              <a:ea typeface="微软雅黑" pitchFamily="34" charset="-122"/>
            </a:endParaRPr>
          </a:p>
        </p:txBody>
      </p:sp>
      <p:sp>
        <p:nvSpPr>
          <p:cNvPr id="314" name="圆角矩形 313"/>
          <p:cNvSpPr>
            <a:spLocks noChangeArrowheads="1"/>
          </p:cNvSpPr>
          <p:nvPr/>
        </p:nvSpPr>
        <p:spPr bwMode="auto">
          <a:xfrm>
            <a:off x="224821" y="1255400"/>
            <a:ext cx="8667659" cy="2039084"/>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315" name="Group 6"/>
          <p:cNvGrpSpPr>
            <a:grpSpLocks/>
          </p:cNvGrpSpPr>
          <p:nvPr/>
        </p:nvGrpSpPr>
        <p:grpSpPr bwMode="auto">
          <a:xfrm>
            <a:off x="142875" y="1034153"/>
            <a:ext cx="1404789" cy="355530"/>
            <a:chOff x="816" y="2304"/>
            <a:chExt cx="1440" cy="448"/>
          </a:xfrm>
        </p:grpSpPr>
        <p:sp>
          <p:nvSpPr>
            <p:cNvPr id="316"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17"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Tree>
    <p:extLst>
      <p:ext uri="{BB962C8B-B14F-4D97-AF65-F5344CB8AC3E}">
        <p14:creationId xmlns:p14="http://schemas.microsoft.com/office/powerpoint/2010/main" val="673393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3.3.6</a:t>
            </a:r>
            <a:r>
              <a:rPr lang="zh-CN" altLang="en-US" sz="3100" b="1" dirty="0" smtClean="0">
                <a:solidFill>
                  <a:schemeClr val="bg1"/>
                </a:solidFill>
                <a:latin typeface="微软雅黑" pitchFamily="34" charset="-122"/>
                <a:ea typeface="微软雅黑" pitchFamily="34" charset="-122"/>
              </a:rPr>
              <a:t>信息网络系统</a:t>
            </a:r>
            <a:endParaRPr lang="zh-CN" altLang="en-US" dirty="0"/>
          </a:p>
        </p:txBody>
      </p:sp>
      <p:sp>
        <p:nvSpPr>
          <p:cNvPr id="13" name="TextBox 12"/>
          <p:cNvSpPr txBox="1"/>
          <p:nvPr/>
        </p:nvSpPr>
        <p:spPr>
          <a:xfrm>
            <a:off x="395536" y="1408708"/>
            <a:ext cx="8352000" cy="1526187"/>
          </a:xfrm>
          <a:prstGeom prst="rect">
            <a:avLst/>
          </a:prstGeom>
          <a:noFill/>
        </p:spPr>
        <p:txBody>
          <a:bodyPr wrap="square" rtlCol="0">
            <a:spAutoFit/>
          </a:bodyPr>
          <a:lstStyle/>
          <a:p>
            <a:pPr algn="just">
              <a:lnSpc>
                <a:spcPct val="150000"/>
              </a:lnSpc>
            </a:pPr>
            <a:r>
              <a:rPr lang="zh-CN" altLang="en-US" sz="16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      信息</a:t>
            </a:r>
            <a:r>
              <a:rPr lang="zh-CN" altLang="en-US" sz="1600" dirty="0">
                <a:latin typeface="微软雅黑" pitchFamily="34" charset="-122"/>
                <a:ea typeface="微软雅黑" pitchFamily="34" charset="-122"/>
              </a:rPr>
              <a:t>网络系统是由计算机硬件、计算机软件、网络通信设备和信息资源组成的以处理信息流为目的的人机一体化系统。信息网络系统主要负责建筑物（群）全网底层业务数据承载及转发工作，是整个管理信息系统的重中之重的基础底层架构。各栋建筑的安防系统、楼控系统、一卡通系统、公共广播系统等子系统的数据都将在信息网络上进行</a:t>
            </a:r>
            <a:r>
              <a:rPr lang="zh-CN" altLang="en-US" sz="1600" dirty="0" smtClean="0">
                <a:latin typeface="微软雅黑" pitchFamily="34" charset="-122"/>
                <a:ea typeface="微软雅黑" pitchFamily="34" charset="-122"/>
              </a:rPr>
              <a:t>传输。</a:t>
            </a:r>
            <a:endParaRPr lang="zh-CN" altLang="en-US" sz="1600" dirty="0">
              <a:solidFill>
                <a:schemeClr val="tx1"/>
              </a:solidFill>
              <a:latin typeface="微软雅黑" pitchFamily="34" charset="-122"/>
              <a:ea typeface="微软雅黑" pitchFamily="34" charset="-122"/>
            </a:endParaRPr>
          </a:p>
        </p:txBody>
      </p:sp>
      <p:pic>
        <p:nvPicPr>
          <p:cNvPr id="1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8811" y="3438292"/>
            <a:ext cx="6845449" cy="3159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a:spLocks noChangeArrowheads="1"/>
          </p:cNvSpPr>
          <p:nvPr/>
        </p:nvSpPr>
        <p:spPr bwMode="auto">
          <a:xfrm>
            <a:off x="224821" y="1345991"/>
            <a:ext cx="8667659" cy="1722969"/>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6" name="Group 6"/>
          <p:cNvGrpSpPr>
            <a:grpSpLocks/>
          </p:cNvGrpSpPr>
          <p:nvPr/>
        </p:nvGrpSpPr>
        <p:grpSpPr bwMode="auto">
          <a:xfrm>
            <a:off x="142875" y="1124744"/>
            <a:ext cx="1404789" cy="355530"/>
            <a:chOff x="816" y="2304"/>
            <a:chExt cx="1440" cy="448"/>
          </a:xfrm>
        </p:grpSpPr>
        <p:sp>
          <p:nvSpPr>
            <p:cNvPr id="17"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3.3.6</a:t>
            </a:r>
            <a:r>
              <a:rPr lang="zh-CN" altLang="en-US" sz="3100" b="1" dirty="0" smtClean="0">
                <a:solidFill>
                  <a:schemeClr val="bg1"/>
                </a:solidFill>
                <a:latin typeface="微软雅黑" pitchFamily="34" charset="-122"/>
                <a:ea typeface="微软雅黑" pitchFamily="34" charset="-122"/>
              </a:rPr>
              <a:t>信息网络系统</a:t>
            </a:r>
            <a:endParaRPr lang="zh-CN" altLang="en-US" dirty="0"/>
          </a:p>
        </p:txBody>
      </p:sp>
      <p:sp>
        <p:nvSpPr>
          <p:cNvPr id="46" name="Freeform 3"/>
          <p:cNvSpPr>
            <a:spLocks/>
          </p:cNvSpPr>
          <p:nvPr/>
        </p:nvSpPr>
        <p:spPr bwMode="gray">
          <a:xfrm>
            <a:off x="107504" y="3355305"/>
            <a:ext cx="8784976" cy="2676525"/>
          </a:xfrm>
          <a:custGeom>
            <a:avLst/>
            <a:gdLst>
              <a:gd name="T0" fmla="*/ 1422 w 4728"/>
              <a:gd name="T1" fmla="*/ 3 h 1686"/>
              <a:gd name="T2" fmla="*/ 192 w 4728"/>
              <a:gd name="T3" fmla="*/ 705 h 1686"/>
              <a:gd name="T4" fmla="*/ 1096 w 4728"/>
              <a:gd name="T5" fmla="*/ 1292 h 1686"/>
              <a:gd name="T6" fmla="*/ 2388 w 4728"/>
              <a:gd name="T7" fmla="*/ 1428 h 1686"/>
              <a:gd name="T8" fmla="*/ 3672 w 4728"/>
              <a:gd name="T9" fmla="*/ 1275 h 1686"/>
              <a:gd name="T10" fmla="*/ 4524 w 4728"/>
              <a:gd name="T11" fmla="*/ 705 h 1686"/>
              <a:gd name="T12" fmla="*/ 3294 w 4728"/>
              <a:gd name="T13" fmla="*/ 27 h 1686"/>
              <a:gd name="T14" fmla="*/ 4704 w 4728"/>
              <a:gd name="T15" fmla="*/ 717 h 1686"/>
              <a:gd name="T16" fmla="*/ 3798 w 4728"/>
              <a:gd name="T17" fmla="*/ 1488 h 1686"/>
              <a:gd name="T18" fmla="*/ 2412 w 4728"/>
              <a:gd name="T19" fmla="*/ 1683 h 1686"/>
              <a:gd name="T20" fmla="*/ 972 w 4728"/>
              <a:gd name="T21" fmla="*/ 1506 h 1686"/>
              <a:gd name="T22" fmla="*/ 24 w 4728"/>
              <a:gd name="T23" fmla="*/ 723 h 1686"/>
              <a:gd name="T24" fmla="*/ 1422 w 4728"/>
              <a:gd name="T25" fmla="*/ 3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28" h="1686">
                <a:moveTo>
                  <a:pt x="1422" y="3"/>
                </a:moveTo>
                <a:cubicBezTo>
                  <a:pt x="1450" y="0"/>
                  <a:pt x="252" y="159"/>
                  <a:pt x="192" y="705"/>
                </a:cubicBezTo>
                <a:cubicBezTo>
                  <a:pt x="222" y="1041"/>
                  <a:pt x="828" y="1203"/>
                  <a:pt x="1096" y="1292"/>
                </a:cubicBezTo>
                <a:cubicBezTo>
                  <a:pt x="1364" y="1381"/>
                  <a:pt x="1955" y="1428"/>
                  <a:pt x="2388" y="1428"/>
                </a:cubicBezTo>
                <a:cubicBezTo>
                  <a:pt x="2821" y="1428"/>
                  <a:pt x="3307" y="1379"/>
                  <a:pt x="3672" y="1275"/>
                </a:cubicBezTo>
                <a:cubicBezTo>
                  <a:pt x="4037" y="1171"/>
                  <a:pt x="4506" y="987"/>
                  <a:pt x="4524" y="705"/>
                </a:cubicBezTo>
                <a:cubicBezTo>
                  <a:pt x="4518" y="207"/>
                  <a:pt x="3269" y="50"/>
                  <a:pt x="3294" y="27"/>
                </a:cubicBezTo>
                <a:cubicBezTo>
                  <a:pt x="3324" y="29"/>
                  <a:pt x="4674" y="201"/>
                  <a:pt x="4704" y="717"/>
                </a:cubicBezTo>
                <a:cubicBezTo>
                  <a:pt x="4728" y="1077"/>
                  <a:pt x="4236" y="1365"/>
                  <a:pt x="3798" y="1488"/>
                </a:cubicBezTo>
                <a:cubicBezTo>
                  <a:pt x="3360" y="1611"/>
                  <a:pt x="2883" y="1680"/>
                  <a:pt x="2412" y="1683"/>
                </a:cubicBezTo>
                <a:cubicBezTo>
                  <a:pt x="1941" y="1686"/>
                  <a:pt x="1374" y="1644"/>
                  <a:pt x="972" y="1506"/>
                </a:cubicBezTo>
                <a:cubicBezTo>
                  <a:pt x="570" y="1368"/>
                  <a:pt x="0" y="1173"/>
                  <a:pt x="24" y="723"/>
                </a:cubicBezTo>
                <a:cubicBezTo>
                  <a:pt x="42" y="117"/>
                  <a:pt x="1394" y="6"/>
                  <a:pt x="1422" y="3"/>
                </a:cubicBezTo>
                <a:close/>
              </a:path>
            </a:pathLst>
          </a:custGeom>
          <a:gradFill rotWithShape="1">
            <a:gsLst>
              <a:gs pos="0">
                <a:srgbClr val="080808"/>
              </a:gs>
              <a:gs pos="100000">
                <a:srgbClr val="080808">
                  <a:gamma/>
                  <a:tint val="19216"/>
                  <a:invGamma/>
                </a:srgbClr>
              </a:gs>
            </a:gsLst>
            <a:lin ang="5400000" scaled="1"/>
          </a:gradFill>
          <a:ln>
            <a:noFill/>
          </a:ln>
          <a:effectLst/>
          <a:scene3d>
            <a:camera prst="legacyObliqueBottom">
              <a:rot lat="21299999" lon="0" rev="0"/>
            </a:camera>
            <a:lightRig rig="legacyFlat3" dir="b"/>
          </a:scene3d>
          <a:sp3d extrusionH="100000" prstMaterial="legacyMatte">
            <a:bevelT w="13500" h="13500" prst="angle"/>
            <a:bevelB w="13500" h="13500" prst="angle"/>
            <a:extrusionClr>
              <a:srgbClr val="080808"/>
            </a:extrusionClr>
          </a:sp3d>
          <a:extLst>
            <a:ext uri="{91240B29-F687-4F45-9708-019B960494DF}">
              <a14:hiddenLine xmlns:a14="http://schemas.microsoft.com/office/drawing/2010/main" w="9525" cap="flat" cmpd="sng">
                <a:noFill/>
                <a:prstDash val="solid"/>
                <a:round/>
                <a:headEnd/>
                <a:tailEnd/>
              </a14:hiddenLine>
            </a:ext>
            <a:ext uri="{AF507438-7753-43E0-B8FC-AC1667EBCBE1}">
              <a14:hiddenEffects xmlns:a14="http://schemas.microsoft.com/office/drawing/2010/main">
                <a:effectLst>
                  <a:outerShdw dist="237256" dir="4468553" algn="ctr" rotWithShape="0">
                    <a:schemeClr val="tx1">
                      <a:alpha val="50000"/>
                    </a:schemeClr>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 name="AutoShape 4"/>
          <p:cNvSpPr>
            <a:spLocks noChangeArrowheads="1"/>
          </p:cNvSpPr>
          <p:nvPr/>
        </p:nvSpPr>
        <p:spPr bwMode="ltGray">
          <a:xfrm>
            <a:off x="251519" y="1268760"/>
            <a:ext cx="8704361" cy="1083022"/>
          </a:xfrm>
          <a:prstGeom prst="roundRect">
            <a:avLst>
              <a:gd name="adj" fmla="val 50000"/>
            </a:avLst>
          </a:prstGeom>
          <a:solidFill>
            <a:srgbClr val="009999"/>
          </a:solidFill>
          <a:ln w="28575" algn="ctr">
            <a:solidFill>
              <a:srgbClr val="FEFEFE"/>
            </a:solidFill>
            <a:round/>
            <a:headEnd/>
            <a:tailEnd/>
          </a:ln>
          <a:effectLst>
            <a:outerShdw dist="35921" dir="2700000" algn="ctr" rotWithShape="0">
              <a:srgbClr val="B2B2B2"/>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Rectangle 5"/>
          <p:cNvSpPr>
            <a:spLocks noChangeArrowheads="1"/>
          </p:cNvSpPr>
          <p:nvPr/>
        </p:nvSpPr>
        <p:spPr bwMode="gray">
          <a:xfrm>
            <a:off x="251520" y="2844130"/>
            <a:ext cx="2208213" cy="1582738"/>
          </a:xfrm>
          <a:prstGeom prst="rect">
            <a:avLst/>
          </a:prstGeom>
          <a:solidFill>
            <a:srgbClr val="C47C40"/>
          </a:solidFill>
          <a:ln>
            <a:noFill/>
          </a:ln>
          <a:effectLst/>
          <a:scene3d>
            <a:camera prst="legacyPerspectiveBottomRight"/>
            <a:lightRig rig="legacyFlat3" dir="r"/>
          </a:scene3d>
          <a:sp3d extrusionH="121893000" prstMaterial="legacyMetal">
            <a:bevelT w="13500" h="13500" prst="angle"/>
            <a:bevelB w="13500" h="13500" prst="angle"/>
            <a:extrusionClr>
              <a:srgbClr val="C47C40"/>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49" name="Rectangle 6"/>
          <p:cNvSpPr>
            <a:spLocks noChangeArrowheads="1"/>
          </p:cNvSpPr>
          <p:nvPr/>
        </p:nvSpPr>
        <p:spPr bwMode="gray">
          <a:xfrm>
            <a:off x="6876256" y="2844130"/>
            <a:ext cx="2206625" cy="1582738"/>
          </a:xfrm>
          <a:prstGeom prst="rect">
            <a:avLst/>
          </a:prstGeom>
          <a:solidFill>
            <a:srgbClr val="BBC557"/>
          </a:solidFill>
          <a:ln>
            <a:noFill/>
          </a:ln>
          <a:effectLst/>
          <a:scene3d>
            <a:camera prst="legacyPerspectiveBottomLeft"/>
            <a:lightRig rig="legacyFlat3" dir="r"/>
          </a:scene3d>
          <a:sp3d extrusionH="121893000" prstMaterial="legacyMetal">
            <a:bevelT w="13500" h="13500" prst="angle"/>
            <a:bevelB w="13500" h="13500" prst="angle"/>
            <a:extrusionClr>
              <a:srgbClr val="BBC557"/>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74" name="Rectangle 7"/>
          <p:cNvSpPr>
            <a:spLocks noChangeArrowheads="1"/>
          </p:cNvSpPr>
          <p:nvPr/>
        </p:nvSpPr>
        <p:spPr bwMode="gray">
          <a:xfrm>
            <a:off x="4690622" y="2838177"/>
            <a:ext cx="2208212" cy="1582738"/>
          </a:xfrm>
          <a:prstGeom prst="rect">
            <a:avLst/>
          </a:prstGeom>
          <a:solidFill>
            <a:srgbClr val="417799"/>
          </a:solidFill>
          <a:ln>
            <a:noFill/>
          </a:ln>
          <a:effectLst/>
          <a:scene3d>
            <a:camera prst="legacyPerspectiveBottom"/>
            <a:lightRig rig="legacyFlat3" dir="r"/>
          </a:scene3d>
          <a:sp3d extrusionH="121893000" prstMaterial="legacyMatte">
            <a:bevelT w="13500" h="13500" prst="angle"/>
            <a:bevelB w="13500" h="13500" prst="angle"/>
            <a:extrusionClr>
              <a:srgbClr val="417799"/>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50" name="Rectangle 7"/>
          <p:cNvSpPr>
            <a:spLocks noChangeArrowheads="1"/>
          </p:cNvSpPr>
          <p:nvPr/>
        </p:nvSpPr>
        <p:spPr bwMode="gray">
          <a:xfrm>
            <a:off x="2483768" y="2844130"/>
            <a:ext cx="2208212" cy="1582738"/>
          </a:xfrm>
          <a:prstGeom prst="rect">
            <a:avLst/>
          </a:prstGeom>
          <a:solidFill>
            <a:srgbClr val="7030A0"/>
          </a:solidFill>
          <a:ln>
            <a:noFill/>
          </a:ln>
          <a:effectLst/>
          <a:scene3d>
            <a:camera prst="legacyPerspectiveBottom"/>
            <a:lightRig rig="legacyFlat3" dir="r"/>
          </a:scene3d>
          <a:sp3d extrusionH="121893000" prstMaterial="legacyMatte">
            <a:bevelT w="13500" h="13500" prst="angle"/>
            <a:bevelB w="13500" h="13500" prst="angle"/>
            <a:extrusionClr>
              <a:srgbClr val="7030A0"/>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51" name="AutoShape 8"/>
          <p:cNvSpPr>
            <a:spLocks noChangeArrowheads="1"/>
          </p:cNvSpPr>
          <p:nvPr/>
        </p:nvSpPr>
        <p:spPr bwMode="ltGray">
          <a:xfrm>
            <a:off x="383283" y="2955255"/>
            <a:ext cx="1947862" cy="1368425"/>
          </a:xfrm>
          <a:prstGeom prst="bevel">
            <a:avLst>
              <a:gd name="adj" fmla="val 1648"/>
            </a:avLst>
          </a:prstGeom>
          <a:solidFill>
            <a:srgbClr val="C47C40"/>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52" name="AutoShape 9"/>
          <p:cNvSpPr>
            <a:spLocks noChangeArrowheads="1"/>
          </p:cNvSpPr>
          <p:nvPr/>
        </p:nvSpPr>
        <p:spPr bwMode="ltGray">
          <a:xfrm>
            <a:off x="2606005" y="2947318"/>
            <a:ext cx="1966913" cy="1384300"/>
          </a:xfrm>
          <a:prstGeom prst="bevel">
            <a:avLst>
              <a:gd name="adj" fmla="val 1648"/>
            </a:avLst>
          </a:prstGeom>
          <a:solidFill>
            <a:srgbClr val="7030A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53" name="AutoShape 10"/>
          <p:cNvSpPr>
            <a:spLocks noChangeArrowheads="1"/>
          </p:cNvSpPr>
          <p:nvPr/>
        </p:nvSpPr>
        <p:spPr bwMode="ltGray">
          <a:xfrm>
            <a:off x="7008019" y="2955255"/>
            <a:ext cx="1947862" cy="1368425"/>
          </a:xfrm>
          <a:prstGeom prst="bevel">
            <a:avLst>
              <a:gd name="adj" fmla="val 1648"/>
            </a:avLst>
          </a:prstGeom>
          <a:solidFill>
            <a:srgbClr val="BBC557"/>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grpSp>
        <p:nvGrpSpPr>
          <p:cNvPr id="54" name="Group 11"/>
          <p:cNvGrpSpPr>
            <a:grpSpLocks/>
          </p:cNvGrpSpPr>
          <p:nvPr/>
        </p:nvGrpSpPr>
        <p:grpSpPr bwMode="auto">
          <a:xfrm>
            <a:off x="3635896" y="4422353"/>
            <a:ext cx="2020887" cy="1958975"/>
            <a:chOff x="2457" y="2000"/>
            <a:chExt cx="901" cy="888"/>
          </a:xfrm>
        </p:grpSpPr>
        <p:pic>
          <p:nvPicPr>
            <p:cNvPr id="55" name="Picture 12"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ltGray">
            <a:xfrm>
              <a:off x="2457" y="2000"/>
              <a:ext cx="901" cy="886"/>
            </a:xfrm>
            <a:prstGeom prst="rect">
              <a:avLst/>
            </a:prstGeom>
            <a:noFill/>
            <a:extLst>
              <a:ext uri="{909E8E84-426E-40DD-AFC4-6F175D3DCCD1}">
                <a14:hiddenFill xmlns:a14="http://schemas.microsoft.com/office/drawing/2010/main">
                  <a:solidFill>
                    <a:srgbClr val="FFFFFF"/>
                  </a:solidFill>
                </a14:hiddenFill>
              </a:ext>
            </a:extLst>
          </p:spPr>
        </p:pic>
        <p:sp>
          <p:nvSpPr>
            <p:cNvPr id="56" name="Oval 13"/>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7" name="Freeform 14"/>
            <p:cNvSpPr>
              <a:spLocks/>
            </p:cNvSpPr>
            <p:nvPr/>
          </p:nvSpPr>
          <p:spPr bwMode="ltGray">
            <a:xfrm>
              <a:off x="2550" y="2018"/>
              <a:ext cx="703" cy="30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DDDDDD"/>
                </a:gs>
              </a:gsLst>
              <a:lin ang="5400000" scaled="1"/>
            </a:gradFill>
            <a:ln>
              <a:noFill/>
            </a:ln>
            <a:extLst>
              <a:ext uri="{91240B29-F687-4F45-9708-019B960494DF}">
                <a14:hiddenLine xmlns:a14="http://schemas.microsoft.com/office/drawing/2010/main" w="0">
                  <a:solidFill>
                    <a:srgbClr val="BBF6EE"/>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58" name="Group 15"/>
            <p:cNvGrpSpPr>
              <a:grpSpLocks/>
            </p:cNvGrpSpPr>
            <p:nvPr/>
          </p:nvGrpSpPr>
          <p:grpSpPr bwMode="auto">
            <a:xfrm rot="-1297425" flipH="1" flipV="1">
              <a:off x="2525" y="2693"/>
              <a:ext cx="781" cy="188"/>
              <a:chOff x="2532" y="1051"/>
              <a:chExt cx="893" cy="246"/>
            </a:xfrm>
          </p:grpSpPr>
          <p:grpSp>
            <p:nvGrpSpPr>
              <p:cNvPr id="59" name="Group 16"/>
              <p:cNvGrpSpPr>
                <a:grpSpLocks/>
              </p:cNvGrpSpPr>
              <p:nvPr/>
            </p:nvGrpSpPr>
            <p:grpSpPr bwMode="auto">
              <a:xfrm>
                <a:off x="2532" y="1051"/>
                <a:ext cx="743" cy="185"/>
                <a:chOff x="1565" y="2568"/>
                <a:chExt cx="1118" cy="279"/>
              </a:xfrm>
            </p:grpSpPr>
            <p:sp>
              <p:nvSpPr>
                <p:cNvPr id="65" name="AutoShape 17"/>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6" name="AutoShape 18"/>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7" name="AutoShape 19"/>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8" name="AutoShape 20"/>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60" name="Group 21"/>
              <p:cNvGrpSpPr>
                <a:grpSpLocks/>
              </p:cNvGrpSpPr>
              <p:nvPr/>
            </p:nvGrpSpPr>
            <p:grpSpPr bwMode="auto">
              <a:xfrm rot="1353540">
                <a:off x="2682" y="1111"/>
                <a:ext cx="743" cy="186"/>
                <a:chOff x="1565" y="2568"/>
                <a:chExt cx="1118" cy="279"/>
              </a:xfrm>
            </p:grpSpPr>
            <p:sp>
              <p:nvSpPr>
                <p:cNvPr id="61" name="AutoShape 22"/>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2" name="AutoShape 23"/>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3" name="AutoShape 24"/>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4" name="AutoShape 25"/>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grpSp>
      <p:sp>
        <p:nvSpPr>
          <p:cNvPr id="69" name="Text Box 26"/>
          <p:cNvSpPr txBox="1">
            <a:spLocks noChangeArrowheads="1"/>
          </p:cNvSpPr>
          <p:nvPr/>
        </p:nvSpPr>
        <p:spPr bwMode="auto">
          <a:xfrm>
            <a:off x="539552" y="1412776"/>
            <a:ext cx="802253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为了</a:t>
            </a:r>
            <a:r>
              <a:rPr lang="zh-CN" altLang="zh-CN" dirty="0">
                <a:latin typeface="微软雅黑" panose="020B0503020204020204" pitchFamily="34" charset="-122"/>
                <a:ea typeface="微软雅黑" panose="020B0503020204020204" pitchFamily="34" charset="-122"/>
              </a:rPr>
              <a:t>适应楼层数量多、网络规模庞大、性能要求高，并充分考虑网络可用性、智能性、安全性及可管理性等一系列要求，信息网络系统的建设应遵循以下</a:t>
            </a:r>
            <a:r>
              <a:rPr lang="zh-CN" altLang="zh-CN" dirty="0" smtClean="0">
                <a:latin typeface="微软雅黑" panose="020B0503020204020204" pitchFamily="34" charset="-122"/>
                <a:ea typeface="微软雅黑" panose="020B0503020204020204" pitchFamily="34" charset="-122"/>
              </a:rPr>
              <a:t>思路</a:t>
            </a:r>
            <a:r>
              <a:rPr lang="zh-CN" altLang="en-US" dirty="0" smtClean="0">
                <a:latin typeface="微软雅黑" panose="020B0503020204020204" pitchFamily="34" charset="-122"/>
                <a:ea typeface="微软雅黑" panose="020B0503020204020204" pitchFamily="34" charset="-122"/>
              </a:rPr>
              <a:t>。</a:t>
            </a:r>
            <a:endParaRPr lang="en-US" altLang="zh-CN" b="1" dirty="0">
              <a:solidFill>
                <a:srgbClr val="FEFEFE"/>
              </a:solidFill>
              <a:latin typeface="微软雅黑" panose="020B0503020204020204" pitchFamily="34" charset="-122"/>
              <a:ea typeface="微软雅黑" panose="020B0503020204020204" pitchFamily="34" charset="-122"/>
              <a:cs typeface="Arial" charset="0"/>
            </a:endParaRPr>
          </a:p>
        </p:txBody>
      </p:sp>
      <p:sp>
        <p:nvSpPr>
          <p:cNvPr id="70" name="Rectangle 27"/>
          <p:cNvSpPr>
            <a:spLocks noChangeArrowheads="1"/>
          </p:cNvSpPr>
          <p:nvPr/>
        </p:nvSpPr>
        <p:spPr bwMode="auto">
          <a:xfrm>
            <a:off x="570608" y="3212976"/>
            <a:ext cx="15335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rPr>
              <a:t>先进性和</a:t>
            </a:r>
            <a:r>
              <a:rPr lang="zh-CN" altLang="zh-CN" sz="2400" dirty="0" smtClean="0">
                <a:solidFill>
                  <a:schemeClr val="bg1"/>
                </a:solidFill>
                <a:latin typeface="微软雅黑" panose="020B0503020204020204" pitchFamily="34" charset="-122"/>
                <a:ea typeface="微软雅黑" panose="020B0503020204020204" pitchFamily="34" charset="-122"/>
              </a:rPr>
              <a:t>成熟</a:t>
            </a:r>
            <a:r>
              <a:rPr lang="zh-CN" altLang="en-US" sz="2400" dirty="0">
                <a:solidFill>
                  <a:schemeClr val="bg1"/>
                </a:solidFill>
                <a:latin typeface="微软雅黑" panose="020B0503020204020204" pitchFamily="34" charset="-122"/>
                <a:ea typeface="微软雅黑" panose="020B0503020204020204" pitchFamily="34" charset="-122"/>
              </a:rPr>
              <a:t>性</a:t>
            </a:r>
            <a:endParaRPr lang="en-US" altLang="zh-CN" sz="2400" b="1" dirty="0">
              <a:solidFill>
                <a:schemeClr val="bg1"/>
              </a:solidFill>
              <a:latin typeface="微软雅黑" panose="020B0503020204020204" pitchFamily="34" charset="-122"/>
              <a:ea typeface="微软雅黑" panose="020B0503020204020204" pitchFamily="34" charset="-122"/>
              <a:cs typeface="Arial" charset="0"/>
            </a:endParaRPr>
          </a:p>
        </p:txBody>
      </p:sp>
      <p:sp>
        <p:nvSpPr>
          <p:cNvPr id="71" name="Rectangle 28"/>
          <p:cNvSpPr>
            <a:spLocks noChangeArrowheads="1"/>
          </p:cNvSpPr>
          <p:nvPr/>
        </p:nvSpPr>
        <p:spPr bwMode="auto">
          <a:xfrm>
            <a:off x="2891780" y="3174067"/>
            <a:ext cx="15351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rPr>
              <a:t>可靠性和稳定性</a:t>
            </a:r>
          </a:p>
        </p:txBody>
      </p:sp>
      <p:sp>
        <p:nvSpPr>
          <p:cNvPr id="72" name="Rectangle 29"/>
          <p:cNvSpPr>
            <a:spLocks noChangeArrowheads="1"/>
          </p:cNvSpPr>
          <p:nvPr/>
        </p:nvSpPr>
        <p:spPr bwMode="auto">
          <a:xfrm>
            <a:off x="7204869" y="3063205"/>
            <a:ext cx="15335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rPr>
              <a:t>可扩展性和易维护性</a:t>
            </a:r>
          </a:p>
        </p:txBody>
      </p:sp>
      <p:sp>
        <p:nvSpPr>
          <p:cNvPr id="73" name="Rectangle 30"/>
          <p:cNvSpPr>
            <a:spLocks noChangeArrowheads="1"/>
          </p:cNvSpPr>
          <p:nvPr/>
        </p:nvSpPr>
        <p:spPr bwMode="auto">
          <a:xfrm>
            <a:off x="3779912" y="5162650"/>
            <a:ext cx="1670050"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120000"/>
              </a:lnSpc>
            </a:pPr>
            <a:r>
              <a:rPr lang="zh-CN" altLang="en-US" sz="2200" b="1" i="1" dirty="0" smtClean="0">
                <a:solidFill>
                  <a:srgbClr val="080808"/>
                </a:solidFill>
                <a:latin typeface="微软雅黑" panose="020B0503020204020204" pitchFamily="34" charset="-122"/>
                <a:ea typeface="微软雅黑" panose="020B0503020204020204" pitchFamily="34" charset="-122"/>
                <a:cs typeface="Arial" charset="0"/>
              </a:rPr>
              <a:t>建设思路</a:t>
            </a:r>
            <a:endParaRPr lang="en-US" altLang="zh-CN" sz="2200" b="1" i="1" dirty="0">
              <a:solidFill>
                <a:srgbClr val="080808"/>
              </a:solidFill>
              <a:latin typeface="微软雅黑" panose="020B0503020204020204" pitchFamily="34" charset="-122"/>
              <a:ea typeface="微软雅黑" panose="020B0503020204020204" pitchFamily="34" charset="-122"/>
              <a:cs typeface="Arial" charset="0"/>
            </a:endParaRPr>
          </a:p>
        </p:txBody>
      </p:sp>
      <p:sp>
        <p:nvSpPr>
          <p:cNvPr id="75" name="AutoShape 9"/>
          <p:cNvSpPr>
            <a:spLocks noChangeArrowheads="1"/>
          </p:cNvSpPr>
          <p:nvPr/>
        </p:nvSpPr>
        <p:spPr bwMode="ltGray">
          <a:xfrm>
            <a:off x="4812859" y="2941365"/>
            <a:ext cx="1966913" cy="1384300"/>
          </a:xfrm>
          <a:prstGeom prst="bevel">
            <a:avLst>
              <a:gd name="adj" fmla="val 1648"/>
            </a:avLst>
          </a:prstGeom>
          <a:solidFill>
            <a:srgbClr val="417799"/>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76" name="Rectangle 28"/>
          <p:cNvSpPr>
            <a:spLocks noChangeArrowheads="1"/>
          </p:cNvSpPr>
          <p:nvPr/>
        </p:nvSpPr>
        <p:spPr bwMode="auto">
          <a:xfrm>
            <a:off x="5000184" y="3174067"/>
            <a:ext cx="15351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rPr>
              <a:t>安全性和保密性</a:t>
            </a:r>
          </a:p>
        </p:txBody>
      </p:sp>
    </p:spTree>
    <p:extLst>
      <p:ext uri="{BB962C8B-B14F-4D97-AF65-F5344CB8AC3E}">
        <p14:creationId xmlns:p14="http://schemas.microsoft.com/office/powerpoint/2010/main" val="2275579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3.3.7</a:t>
            </a:r>
            <a:r>
              <a:rPr lang="zh-CN" altLang="en-US" sz="3100" b="1" dirty="0" smtClean="0">
                <a:solidFill>
                  <a:schemeClr val="bg1"/>
                </a:solidFill>
                <a:latin typeface="微软雅黑" pitchFamily="34" charset="-122"/>
                <a:ea typeface="微软雅黑" pitchFamily="34" charset="-122"/>
              </a:rPr>
              <a:t>公共广播系统</a:t>
            </a:r>
            <a:endParaRPr lang="zh-CN" altLang="en-US" dirty="0"/>
          </a:p>
        </p:txBody>
      </p:sp>
      <p:pic>
        <p:nvPicPr>
          <p:cNvPr id="11" name="Picture 2" descr="c:\users\ye\appdata\roaming\360se6\USERDA~1\Temp\5DB0A3~1.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02813" y="1488023"/>
            <a:ext cx="4373643" cy="425418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a:spLocks noChangeArrowheads="1"/>
          </p:cNvSpPr>
          <p:nvPr/>
        </p:nvSpPr>
        <p:spPr bwMode="auto">
          <a:xfrm>
            <a:off x="631333" y="1415673"/>
            <a:ext cx="3311440"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sz="1200">
                <a:solidFill>
                  <a:schemeClr val="tx1"/>
                </a:solidFill>
                <a:latin typeface="Times New Roman" pitchFamily="18" charset="0"/>
                <a:ea typeface="宋体" pitchFamily="2" charset="-122"/>
              </a:defRPr>
            </a:lvl1pPr>
            <a:lvl2pPr marL="742950" indent="-285750" eaLnBrk="0" hangingPunct="0">
              <a:defRPr sz="1200">
                <a:solidFill>
                  <a:schemeClr val="tx1"/>
                </a:solidFill>
                <a:latin typeface="Times New Roman" pitchFamily="18" charset="0"/>
                <a:ea typeface="宋体" pitchFamily="2" charset="-122"/>
              </a:defRPr>
            </a:lvl2pPr>
            <a:lvl3pPr marL="1143000" indent="-228600" eaLnBrk="0" hangingPunct="0">
              <a:defRPr sz="1200">
                <a:solidFill>
                  <a:schemeClr val="tx1"/>
                </a:solidFill>
                <a:latin typeface="Times New Roman" pitchFamily="18" charset="0"/>
                <a:ea typeface="宋体" pitchFamily="2" charset="-122"/>
              </a:defRPr>
            </a:lvl3pPr>
            <a:lvl4pPr marL="1600200" indent="-228600" eaLnBrk="0" hangingPunct="0">
              <a:defRPr sz="1200">
                <a:solidFill>
                  <a:schemeClr val="tx1"/>
                </a:solidFill>
                <a:latin typeface="Times New Roman" pitchFamily="18" charset="0"/>
                <a:ea typeface="宋体" pitchFamily="2" charset="-122"/>
              </a:defRPr>
            </a:lvl4pPr>
            <a:lvl5pPr marL="2057400" indent="-228600" eaLnBrk="0" hangingPunct="0">
              <a:defRPr sz="12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1200">
                <a:solidFill>
                  <a:schemeClr val="tx1"/>
                </a:solidFill>
                <a:latin typeface="Times New Roman" pitchFamily="18" charset="0"/>
                <a:ea typeface="宋体" pitchFamily="2" charset="-122"/>
              </a:defRPr>
            </a:lvl9pPr>
          </a:lstStyle>
          <a:p>
            <a:pPr indent="0" algn="just">
              <a:lnSpc>
                <a:spcPct val="150000"/>
              </a:lnSpc>
              <a:defRPr/>
            </a:pPr>
            <a:r>
              <a:rPr lang="zh-CN" altLang="en-US" sz="1400" dirty="0" smtClean="0">
                <a:latin typeface="微软雅黑" pitchFamily="34" charset="-122"/>
                <a:ea typeface="微软雅黑" pitchFamily="34" charset="-122"/>
              </a:rPr>
              <a:t>       公共</a:t>
            </a:r>
            <a:r>
              <a:rPr lang="zh-CN" altLang="en-US" sz="1400" dirty="0">
                <a:latin typeface="微软雅黑" pitchFamily="34" charset="-122"/>
                <a:ea typeface="微软雅黑" pitchFamily="34" charset="-122"/>
              </a:rPr>
              <a:t>广播系统是最早的以语音广泛传递为目标的信息引导及发布系统。</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公共广播系统工程技术规范</a:t>
            </a:r>
            <a:r>
              <a:rPr lang="en-US" altLang="zh-CN" sz="1400" dirty="0">
                <a:latin typeface="微软雅黑" pitchFamily="34" charset="-122"/>
                <a:ea typeface="微软雅黑" pitchFamily="34" charset="-122"/>
              </a:rPr>
              <a:t>》GB 50526-2010</a:t>
            </a:r>
            <a:r>
              <a:rPr lang="zh-CN" altLang="en-US" sz="1400" dirty="0">
                <a:latin typeface="微软雅黑" pitchFamily="34" charset="-122"/>
                <a:ea typeface="微软雅黑" pitchFamily="34" charset="-122"/>
              </a:rPr>
              <a:t>规定：公共广播是“由使用单位自行管理的，在本单位范围内为公众服务的声音广播。包括业务广播、背景广播和紧急广播等”。在智能建筑工程中，它拓展了消防广播的</a:t>
            </a:r>
            <a:r>
              <a:rPr lang="zh-CN" altLang="en-US" sz="1400" dirty="0" smtClean="0">
                <a:latin typeface="微软雅黑" pitchFamily="34" charset="-122"/>
                <a:ea typeface="微软雅黑" pitchFamily="34" charset="-122"/>
              </a:rPr>
              <a:t>功能。</a:t>
            </a:r>
            <a:endParaRPr lang="en-US" altLang="zh-CN" sz="1400" dirty="0">
              <a:latin typeface="微软雅黑" pitchFamily="34" charset="-122"/>
              <a:ea typeface="微软雅黑" pitchFamily="34" charset="-122"/>
            </a:endParaRPr>
          </a:p>
          <a:p>
            <a:pPr indent="0" algn="just">
              <a:lnSpc>
                <a:spcPct val="150000"/>
              </a:lnSpc>
              <a:defRPr/>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背景音乐</a:t>
            </a:r>
            <a:r>
              <a:rPr lang="zh-CN" altLang="en-US" sz="1400" dirty="0">
                <a:latin typeface="微软雅黑" pitchFamily="34" charset="-122"/>
                <a:ea typeface="微软雅黑" pitchFamily="34" charset="-122"/>
              </a:rPr>
              <a:t>广播、业务广播系统、紧急广播与消防广播系统共用一台前端扬声器。广播优先顺序为：背景音乐</a:t>
            </a:r>
            <a:r>
              <a:rPr lang="en-US" altLang="zh-CN" sz="1400" dirty="0">
                <a:latin typeface="微软雅黑" pitchFamily="34" charset="-122"/>
                <a:ea typeface="微软雅黑" pitchFamily="34" charset="-122"/>
              </a:rPr>
              <a:t>&lt;</a:t>
            </a:r>
            <a:r>
              <a:rPr lang="zh-CN" altLang="en-US" sz="1400" dirty="0">
                <a:latin typeface="微软雅黑" pitchFamily="34" charset="-122"/>
                <a:ea typeface="微软雅黑" pitchFamily="34" charset="-122"/>
              </a:rPr>
              <a:t>业务广播</a:t>
            </a:r>
            <a:r>
              <a:rPr lang="en-US" altLang="zh-CN" sz="1400" dirty="0">
                <a:latin typeface="微软雅黑" pitchFamily="34" charset="-122"/>
                <a:ea typeface="微软雅黑" pitchFamily="34" charset="-122"/>
              </a:rPr>
              <a:t>&lt;</a:t>
            </a:r>
            <a:r>
              <a:rPr lang="zh-CN" altLang="en-US" sz="1400" dirty="0">
                <a:latin typeface="微软雅黑" pitchFamily="34" charset="-122"/>
                <a:ea typeface="微软雅黑" pitchFamily="34" charset="-122"/>
              </a:rPr>
              <a:t>紧急广播</a:t>
            </a:r>
            <a:r>
              <a:rPr lang="en-US" altLang="zh-CN" sz="1400" dirty="0">
                <a:latin typeface="微软雅黑" pitchFamily="34" charset="-122"/>
                <a:ea typeface="微软雅黑" pitchFamily="34" charset="-122"/>
              </a:rPr>
              <a:t>&lt;</a:t>
            </a:r>
            <a:r>
              <a:rPr lang="zh-CN" altLang="en-US" sz="1400" dirty="0">
                <a:latin typeface="微软雅黑" pitchFamily="34" charset="-122"/>
                <a:ea typeface="微软雅黑" pitchFamily="34" charset="-122"/>
              </a:rPr>
              <a:t>消防广播</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pPr indent="0" algn="just">
              <a:lnSpc>
                <a:spcPct val="150000"/>
              </a:lnSpc>
              <a:defRPr/>
            </a:pPr>
            <a:r>
              <a:rPr lang="en-US" altLang="zh-CN" sz="1400" dirty="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公共</a:t>
            </a:r>
            <a:r>
              <a:rPr lang="zh-CN" altLang="en-US" sz="1400" dirty="0">
                <a:latin typeface="微软雅黑" pitchFamily="34" charset="-122"/>
                <a:ea typeface="微软雅黑" pitchFamily="34" charset="-122"/>
              </a:rPr>
              <a:t>广播系统主要可分：节目音源设备、信号处理设备、传输线路、扬声系统、辅助设备等</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p:txBody>
      </p:sp>
      <p:sp>
        <p:nvSpPr>
          <p:cNvPr id="13" name="圆角矩形 12"/>
          <p:cNvSpPr>
            <a:spLocks noChangeArrowheads="1"/>
          </p:cNvSpPr>
          <p:nvPr/>
        </p:nvSpPr>
        <p:spPr bwMode="auto">
          <a:xfrm>
            <a:off x="459690" y="1273983"/>
            <a:ext cx="3699107" cy="5113740"/>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4" name="Group 6"/>
          <p:cNvGrpSpPr>
            <a:grpSpLocks/>
          </p:cNvGrpSpPr>
          <p:nvPr/>
        </p:nvGrpSpPr>
        <p:grpSpPr bwMode="auto">
          <a:xfrm>
            <a:off x="377744" y="1052736"/>
            <a:ext cx="1404789" cy="355530"/>
            <a:chOff x="816" y="2304"/>
            <a:chExt cx="1440" cy="448"/>
          </a:xfrm>
        </p:grpSpPr>
        <p:sp>
          <p:nvSpPr>
            <p:cNvPr id="15"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6"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3.3.8</a:t>
            </a:r>
            <a:r>
              <a:rPr lang="zh-CN" altLang="en-US" sz="3100" b="1" dirty="0" smtClean="0">
                <a:solidFill>
                  <a:schemeClr val="bg1"/>
                </a:solidFill>
                <a:latin typeface="微软雅黑" pitchFamily="34" charset="-122"/>
                <a:ea typeface="微软雅黑" pitchFamily="34" charset="-122"/>
              </a:rPr>
              <a:t>机房建设系统</a:t>
            </a:r>
            <a:endParaRPr lang="zh-CN" altLang="en-US" dirty="0"/>
          </a:p>
        </p:txBody>
      </p:sp>
      <p:sp>
        <p:nvSpPr>
          <p:cNvPr id="12" name="矩形 11"/>
          <p:cNvSpPr/>
          <p:nvPr/>
        </p:nvSpPr>
        <p:spPr>
          <a:xfrm>
            <a:off x="467544" y="1229155"/>
            <a:ext cx="8280920" cy="1938992"/>
          </a:xfrm>
          <a:prstGeom prst="rect">
            <a:avLst/>
          </a:prstGeom>
        </p:spPr>
        <p:txBody>
          <a:bodyPr wrap="square">
            <a:spAutoFit/>
          </a:bodyPr>
          <a:lstStyle/>
          <a:p>
            <a:pPr>
              <a:lnSpc>
                <a:spcPct val="150000"/>
              </a:lnSpc>
            </a:pPr>
            <a:r>
              <a:rPr lang="zh-CN" altLang="en-US" sz="1600" dirty="0" smtClean="0">
                <a:latin typeface="微软雅黑" pitchFamily="34" charset="-122"/>
                <a:ea typeface="微软雅黑" pitchFamily="34" charset="-122"/>
              </a:rPr>
              <a:t>      机房</a:t>
            </a:r>
            <a:r>
              <a:rPr lang="zh-CN" altLang="en-US" sz="1600" dirty="0">
                <a:latin typeface="微软雅黑" pitchFamily="34" charset="-122"/>
                <a:ea typeface="微软雅黑" pitchFamily="34" charset="-122"/>
              </a:rPr>
              <a:t>是建筑物内一个重要而特殊的专业功能区域，是整个智能化系统的核心</a:t>
            </a:r>
            <a:r>
              <a:rPr lang="zh-CN" altLang="en-US" sz="1600" dirty="0" smtClean="0">
                <a:latin typeface="微软雅黑" pitchFamily="34" charset="-122"/>
                <a:ea typeface="微软雅黑" pitchFamily="34" charset="-122"/>
              </a:rPr>
              <a:t>。机房</a:t>
            </a:r>
            <a:r>
              <a:rPr lang="zh-CN" altLang="en-US" sz="1600" dirty="0">
                <a:latin typeface="微软雅黑" pitchFamily="34" charset="-122"/>
                <a:ea typeface="微软雅黑" pitchFamily="34" charset="-122"/>
              </a:rPr>
              <a:t>工程是为智能化系统设备和装置等提供安装条件，并确保系统安全、稳定、可靠运行与维护的建筑环境而实施的综合</a:t>
            </a:r>
            <a:r>
              <a:rPr lang="zh-CN" altLang="en-US" sz="1600" dirty="0" smtClean="0">
                <a:latin typeface="微软雅黑" pitchFamily="34" charset="-122"/>
                <a:ea typeface="微软雅黑" pitchFamily="34" charset="-122"/>
              </a:rPr>
              <a:t>工程。</a:t>
            </a:r>
            <a:r>
              <a:rPr lang="zh-CN" altLang="en-US" sz="1600" dirty="0">
                <a:latin typeface="微软雅黑" pitchFamily="34" charset="-122"/>
                <a:ea typeface="微软雅黑" pitchFamily="34" charset="-122"/>
              </a:rPr>
              <a:t>主要</a:t>
            </a:r>
            <a:r>
              <a:rPr lang="zh-CN" altLang="en-US" sz="1600" dirty="0" smtClean="0">
                <a:solidFill>
                  <a:schemeClr val="tx1"/>
                </a:solidFill>
                <a:latin typeface="微软雅黑" pitchFamily="34" charset="-122"/>
                <a:ea typeface="微软雅黑" pitchFamily="34" charset="-122"/>
              </a:rPr>
              <a:t>建设</a:t>
            </a:r>
            <a:r>
              <a:rPr lang="zh-CN" altLang="en-US" sz="1600" dirty="0">
                <a:solidFill>
                  <a:schemeClr val="tx1"/>
                </a:solidFill>
                <a:latin typeface="微软雅黑" pitchFamily="34" charset="-122"/>
                <a:ea typeface="微软雅黑" pitchFamily="34" charset="-122"/>
              </a:rPr>
              <a:t>内容</a:t>
            </a:r>
            <a:r>
              <a:rPr lang="zh-CN" altLang="en-US" sz="1600" dirty="0" smtClean="0">
                <a:solidFill>
                  <a:schemeClr val="tx1"/>
                </a:solidFill>
                <a:latin typeface="微软雅黑" pitchFamily="34" charset="-122"/>
                <a:ea typeface="微软雅黑" pitchFamily="34" charset="-122"/>
              </a:rPr>
              <a:t>包括：</a:t>
            </a:r>
            <a:r>
              <a:rPr lang="en-US" altLang="zh-CN" sz="1600" dirty="0">
                <a:solidFill>
                  <a:schemeClr val="tx1"/>
                </a:solidFill>
                <a:latin typeface="微软雅黑" pitchFamily="34" charset="-122"/>
                <a:ea typeface="微软雅黑" pitchFamily="34" charset="-122"/>
              </a:rPr>
              <a:t>1</a:t>
            </a:r>
            <a:r>
              <a:rPr lang="zh-CN" altLang="zh-CN" sz="1600" dirty="0">
                <a:solidFill>
                  <a:schemeClr val="tx1"/>
                </a:solidFill>
                <a:latin typeface="微软雅黑" pitchFamily="34" charset="-122"/>
                <a:ea typeface="微软雅黑" pitchFamily="34" charset="-122"/>
              </a:rPr>
              <a:t>）装修装饰</a:t>
            </a:r>
            <a:r>
              <a:rPr lang="zh-CN" altLang="zh-CN" sz="1600" dirty="0" smtClean="0">
                <a:solidFill>
                  <a:schemeClr val="tx1"/>
                </a:solidFill>
                <a:latin typeface="微软雅黑" pitchFamily="34" charset="-122"/>
                <a:ea typeface="微软雅黑" pitchFamily="34" charset="-122"/>
              </a:rPr>
              <a:t>工程</a:t>
            </a:r>
            <a:r>
              <a:rPr lang="zh-CN" altLang="en-US" sz="1600" dirty="0" smtClean="0">
                <a:solidFill>
                  <a:schemeClr val="tx1"/>
                </a:solidFill>
                <a:latin typeface="微软雅黑" pitchFamily="34" charset="-122"/>
                <a:ea typeface="微软雅黑" pitchFamily="34" charset="-122"/>
              </a:rPr>
              <a:t>；</a:t>
            </a:r>
            <a:r>
              <a:rPr lang="en-US" altLang="zh-CN" sz="1600" dirty="0" smtClean="0">
                <a:solidFill>
                  <a:schemeClr val="tx1"/>
                </a:solidFill>
                <a:latin typeface="微软雅黑" pitchFamily="34" charset="-122"/>
                <a:ea typeface="微软雅黑" pitchFamily="34" charset="-122"/>
              </a:rPr>
              <a:t>2</a:t>
            </a:r>
            <a:r>
              <a:rPr lang="zh-CN" altLang="zh-CN" sz="1600" dirty="0">
                <a:solidFill>
                  <a:schemeClr val="tx1"/>
                </a:solidFill>
                <a:latin typeface="微软雅黑" pitchFamily="34" charset="-122"/>
                <a:ea typeface="微软雅黑" pitchFamily="34" charset="-122"/>
              </a:rPr>
              <a:t>）电气（配电）</a:t>
            </a:r>
            <a:r>
              <a:rPr lang="zh-CN" altLang="zh-CN" sz="1600" dirty="0" smtClean="0">
                <a:solidFill>
                  <a:schemeClr val="tx1"/>
                </a:solidFill>
                <a:latin typeface="微软雅黑" pitchFamily="34" charset="-122"/>
                <a:ea typeface="微软雅黑" pitchFamily="34" charset="-122"/>
              </a:rPr>
              <a:t>工程</a:t>
            </a:r>
            <a:r>
              <a:rPr lang="zh-CN" altLang="en-US" sz="1600" dirty="0" smtClean="0">
                <a:solidFill>
                  <a:schemeClr val="tx1"/>
                </a:solidFill>
                <a:latin typeface="微软雅黑" pitchFamily="34" charset="-122"/>
                <a:ea typeface="微软雅黑" pitchFamily="34" charset="-122"/>
              </a:rPr>
              <a:t>；</a:t>
            </a:r>
            <a:r>
              <a:rPr lang="en-US" altLang="zh-CN" sz="1600" dirty="0" smtClean="0">
                <a:solidFill>
                  <a:schemeClr val="tx1"/>
                </a:solidFill>
                <a:latin typeface="微软雅黑" pitchFamily="34" charset="-122"/>
                <a:ea typeface="微软雅黑" pitchFamily="34" charset="-122"/>
              </a:rPr>
              <a:t>3</a:t>
            </a:r>
            <a:r>
              <a:rPr lang="zh-CN" altLang="zh-CN" sz="1600" dirty="0">
                <a:solidFill>
                  <a:schemeClr val="tx1"/>
                </a:solidFill>
                <a:latin typeface="微软雅黑" pitchFamily="34" charset="-122"/>
                <a:ea typeface="微软雅黑" pitchFamily="34" charset="-122"/>
              </a:rPr>
              <a:t>）空调新风</a:t>
            </a:r>
            <a:r>
              <a:rPr lang="zh-CN" altLang="zh-CN" sz="1600" dirty="0" smtClean="0">
                <a:solidFill>
                  <a:schemeClr val="tx1"/>
                </a:solidFill>
                <a:latin typeface="微软雅黑" pitchFamily="34" charset="-122"/>
                <a:ea typeface="微软雅黑" pitchFamily="34" charset="-122"/>
              </a:rPr>
              <a:t>工程</a:t>
            </a:r>
            <a:r>
              <a:rPr lang="zh-CN" altLang="en-US" sz="1600" dirty="0" smtClean="0">
                <a:solidFill>
                  <a:schemeClr val="tx1"/>
                </a:solidFill>
                <a:latin typeface="微软雅黑" pitchFamily="34" charset="-122"/>
                <a:ea typeface="微软雅黑" pitchFamily="34" charset="-122"/>
              </a:rPr>
              <a:t>；</a:t>
            </a:r>
            <a:r>
              <a:rPr lang="en-US" altLang="zh-CN" sz="1600" dirty="0" smtClean="0">
                <a:solidFill>
                  <a:schemeClr val="tx1"/>
                </a:solidFill>
                <a:latin typeface="微软雅黑" pitchFamily="34" charset="-122"/>
                <a:ea typeface="微软雅黑" pitchFamily="34" charset="-122"/>
              </a:rPr>
              <a:t>4</a:t>
            </a:r>
            <a:r>
              <a:rPr lang="zh-CN" altLang="zh-CN" sz="1600" dirty="0" smtClean="0">
                <a:solidFill>
                  <a:schemeClr val="tx1"/>
                </a:solidFill>
                <a:latin typeface="微软雅黑" pitchFamily="34" charset="-122"/>
                <a:ea typeface="微软雅黑" pitchFamily="34" charset="-122"/>
              </a:rPr>
              <a:t>）</a:t>
            </a:r>
            <a:r>
              <a:rPr lang="zh-CN" altLang="en-US" sz="1600" dirty="0" smtClean="0">
                <a:solidFill>
                  <a:schemeClr val="tx1"/>
                </a:solidFill>
                <a:latin typeface="微软雅黑" pitchFamily="34" charset="-122"/>
                <a:ea typeface="微软雅黑" pitchFamily="34" charset="-122"/>
              </a:rPr>
              <a:t>图像</a:t>
            </a:r>
            <a:r>
              <a:rPr lang="zh-CN" altLang="zh-CN" sz="1600" dirty="0" smtClean="0">
                <a:solidFill>
                  <a:schemeClr val="tx1"/>
                </a:solidFill>
                <a:latin typeface="微软雅黑" pitchFamily="34" charset="-122"/>
                <a:ea typeface="微软雅黑" pitchFamily="34" charset="-122"/>
              </a:rPr>
              <a:t>监控工程</a:t>
            </a:r>
            <a:r>
              <a:rPr lang="zh-CN" altLang="en-US" sz="1600" dirty="0" smtClean="0">
                <a:solidFill>
                  <a:schemeClr val="tx1"/>
                </a:solidFill>
                <a:latin typeface="微软雅黑" pitchFamily="34" charset="-122"/>
                <a:ea typeface="微软雅黑" pitchFamily="34" charset="-122"/>
              </a:rPr>
              <a:t>；</a:t>
            </a:r>
            <a:r>
              <a:rPr lang="en-US" altLang="zh-CN" sz="1600" dirty="0" smtClean="0">
                <a:solidFill>
                  <a:schemeClr val="tx1"/>
                </a:solidFill>
                <a:latin typeface="微软雅黑" pitchFamily="34" charset="-122"/>
                <a:ea typeface="微软雅黑" pitchFamily="34" charset="-122"/>
              </a:rPr>
              <a:t>5</a:t>
            </a:r>
            <a:r>
              <a:rPr lang="zh-CN" altLang="zh-CN" sz="1600" dirty="0" smtClean="0">
                <a:solidFill>
                  <a:schemeClr val="tx1"/>
                </a:solidFill>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环境及网络监控</a:t>
            </a:r>
            <a:r>
              <a:rPr lang="zh-CN" altLang="zh-CN" sz="1600" dirty="0" smtClean="0">
                <a:solidFill>
                  <a:schemeClr val="tx1"/>
                </a:solidFill>
                <a:latin typeface="微软雅黑" pitchFamily="34" charset="-122"/>
                <a:ea typeface="微软雅黑" pitchFamily="34" charset="-122"/>
              </a:rPr>
              <a:t>工程</a:t>
            </a:r>
            <a:r>
              <a:rPr lang="zh-CN" altLang="en-US" sz="1600" dirty="0" smtClean="0">
                <a:solidFill>
                  <a:schemeClr val="tx1"/>
                </a:solidFill>
                <a:latin typeface="微软雅黑" pitchFamily="34" charset="-122"/>
                <a:ea typeface="微软雅黑" pitchFamily="34" charset="-122"/>
              </a:rPr>
              <a:t>；</a:t>
            </a:r>
            <a:r>
              <a:rPr lang="en-US" altLang="zh-CN" sz="1600" dirty="0" smtClean="0">
                <a:solidFill>
                  <a:schemeClr val="tx1"/>
                </a:solidFill>
                <a:latin typeface="微软雅黑" pitchFamily="34" charset="-122"/>
                <a:ea typeface="微软雅黑" pitchFamily="34" charset="-122"/>
              </a:rPr>
              <a:t>6</a:t>
            </a:r>
            <a:r>
              <a:rPr lang="zh-CN" altLang="zh-CN" sz="1600" dirty="0" smtClean="0">
                <a:solidFill>
                  <a:schemeClr val="tx1"/>
                </a:solidFill>
                <a:latin typeface="微软雅黑" pitchFamily="34" charset="-122"/>
                <a:ea typeface="微软雅黑" pitchFamily="34" charset="-122"/>
              </a:rPr>
              <a:t>）</a:t>
            </a:r>
            <a:r>
              <a:rPr lang="zh-CN" altLang="zh-CN" sz="1600" dirty="0">
                <a:solidFill>
                  <a:schemeClr val="tx1"/>
                </a:solidFill>
                <a:latin typeface="微软雅黑" pitchFamily="34" charset="-122"/>
                <a:ea typeface="微软雅黑" pitchFamily="34" charset="-122"/>
              </a:rPr>
              <a:t>无管网气体消防</a:t>
            </a:r>
            <a:r>
              <a:rPr lang="zh-CN" altLang="zh-CN" sz="1600" dirty="0" smtClean="0">
                <a:solidFill>
                  <a:schemeClr val="tx1"/>
                </a:solidFill>
                <a:latin typeface="微软雅黑" pitchFamily="34" charset="-122"/>
                <a:ea typeface="微软雅黑" pitchFamily="34" charset="-122"/>
              </a:rPr>
              <a:t>工程</a:t>
            </a:r>
            <a:r>
              <a:rPr lang="zh-CN" altLang="en-US" sz="1600" dirty="0" smtClean="0">
                <a:solidFill>
                  <a:schemeClr val="tx1"/>
                </a:solidFill>
                <a:latin typeface="微软雅黑" pitchFamily="34" charset="-122"/>
                <a:ea typeface="微软雅黑" pitchFamily="34" charset="-122"/>
              </a:rPr>
              <a:t>等。</a:t>
            </a:r>
            <a:endParaRPr lang="zh-CN" altLang="en-US" sz="1600" dirty="0">
              <a:solidFill>
                <a:schemeClr val="tx1"/>
              </a:solidFill>
              <a:latin typeface="微软雅黑" pitchFamily="34" charset="-122"/>
              <a:ea typeface="微软雅黑" pitchFamily="34" charset="-122"/>
            </a:endParaRPr>
          </a:p>
        </p:txBody>
      </p:sp>
      <p:sp>
        <p:nvSpPr>
          <p:cNvPr id="13" name="圆角矩形 12"/>
          <p:cNvSpPr>
            <a:spLocks noChangeArrowheads="1"/>
          </p:cNvSpPr>
          <p:nvPr/>
        </p:nvSpPr>
        <p:spPr bwMode="auto">
          <a:xfrm>
            <a:off x="258027" y="1161026"/>
            <a:ext cx="8634453" cy="2007121"/>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4" name="Group 6"/>
          <p:cNvGrpSpPr>
            <a:grpSpLocks/>
          </p:cNvGrpSpPr>
          <p:nvPr/>
        </p:nvGrpSpPr>
        <p:grpSpPr bwMode="auto">
          <a:xfrm>
            <a:off x="159231" y="980728"/>
            <a:ext cx="1404789" cy="355530"/>
            <a:chOff x="816" y="2304"/>
            <a:chExt cx="1440" cy="448"/>
          </a:xfrm>
        </p:grpSpPr>
        <p:sp>
          <p:nvSpPr>
            <p:cNvPr id="15"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6"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pic>
        <p:nvPicPr>
          <p:cNvPr id="10" name="图片 9"/>
          <p:cNvPicPr/>
          <p:nvPr/>
        </p:nvPicPr>
        <p:blipFill>
          <a:blip r:embed="rId2">
            <a:clrChange>
              <a:clrFrom>
                <a:srgbClr val="ACABB3"/>
              </a:clrFrom>
              <a:clrTo>
                <a:srgbClr val="ACABB3">
                  <a:alpha val="0"/>
                </a:srgbClr>
              </a:clrTo>
            </a:clrChange>
          </a:blip>
          <a:stretch>
            <a:fillRect/>
          </a:stretch>
        </p:blipFill>
        <p:spPr>
          <a:xfrm>
            <a:off x="1591746" y="3299059"/>
            <a:ext cx="5644550" cy="344230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3.3.9</a:t>
            </a:r>
            <a:r>
              <a:rPr lang="zh-CN" altLang="en-US" sz="3100" b="1" dirty="0" smtClean="0">
                <a:solidFill>
                  <a:schemeClr val="bg1"/>
                </a:solidFill>
                <a:latin typeface="微软雅黑" pitchFamily="34" charset="-122"/>
                <a:ea typeface="微软雅黑" pitchFamily="34" charset="-122"/>
              </a:rPr>
              <a:t>一卡通系统</a:t>
            </a:r>
            <a:endParaRPr lang="zh-CN" altLang="en-US" dirty="0"/>
          </a:p>
        </p:txBody>
      </p:sp>
      <p:sp>
        <p:nvSpPr>
          <p:cNvPr id="9" name="矩形 8"/>
          <p:cNvSpPr/>
          <p:nvPr/>
        </p:nvSpPr>
        <p:spPr>
          <a:xfrm>
            <a:off x="364910" y="1760459"/>
            <a:ext cx="8352000" cy="1569660"/>
          </a:xfrm>
          <a:prstGeom prst="rect">
            <a:avLst/>
          </a:prstGeom>
        </p:spPr>
        <p:txBody>
          <a:bodyPr wrap="square">
            <a:spAutoFit/>
          </a:bodyPr>
          <a:lstStyle/>
          <a:p>
            <a:pPr indent="457200" algn="just">
              <a:lnSpc>
                <a:spcPct val="150000"/>
              </a:lnSpc>
              <a:spcBef>
                <a:spcPts val="600"/>
              </a:spcBef>
              <a:spcAft>
                <a:spcPts val="600"/>
              </a:spcAft>
              <a:defRPr/>
            </a:pPr>
            <a:r>
              <a:rPr lang="zh-CN" altLang="en-US" sz="1600" dirty="0">
                <a:latin typeface="微软雅黑" pitchFamily="34" charset="-122"/>
                <a:ea typeface="微软雅黑" pitchFamily="34" charset="-122"/>
              </a:rPr>
              <a:t>一卡通系统</a:t>
            </a:r>
            <a:r>
              <a:rPr lang="zh-CN" altLang="en-US" sz="1600" dirty="0" smtClean="0">
                <a:latin typeface="微软雅黑" pitchFamily="34" charset="-122"/>
                <a:ea typeface="微软雅黑" pitchFamily="34" charset="-122"/>
              </a:rPr>
              <a:t>是在</a:t>
            </a:r>
            <a:r>
              <a:rPr lang="zh-CN" altLang="en-US" sz="1600" dirty="0">
                <a:latin typeface="微软雅黑" pitchFamily="34" charset="-122"/>
                <a:ea typeface="微软雅黑" pitchFamily="34" charset="-122"/>
              </a:rPr>
              <a:t>同一张智能卡上实现多种不同应用功能的综合管理。即在一张卡上可以满足多种应用需求</a:t>
            </a:r>
            <a:r>
              <a:rPr lang="zh-CN" altLang="en-US" sz="1600" dirty="0" smtClean="0">
                <a:latin typeface="微软雅黑" pitchFamily="34" charset="-122"/>
                <a:ea typeface="微软雅黑" pitchFamily="34" charset="-122"/>
              </a:rPr>
              <a:t>。如：实现</a:t>
            </a:r>
            <a:r>
              <a:rPr lang="zh-CN" altLang="en-US" sz="1600" dirty="0">
                <a:latin typeface="微软雅黑" pitchFamily="34" charset="-122"/>
                <a:ea typeface="微软雅黑" pitchFamily="34" charset="-122"/>
              </a:rPr>
              <a:t>发卡授权、门禁、考勤、消费、访客管理、电梯控制等功能，并可与第三方系统实现信息交互（如人事、财务），管理人员可以通过一卡通平台进行实时监控和智能管理。</a:t>
            </a:r>
            <a:endParaRPr lang="zh-CN" altLang="en-US" sz="1600" dirty="0">
              <a:solidFill>
                <a:schemeClr val="tx1"/>
              </a:solidFill>
              <a:latin typeface="微软雅黑" pitchFamily="34" charset="-122"/>
              <a:ea typeface="微软雅黑" pitchFamily="34" charset="-122"/>
            </a:endParaRPr>
          </a:p>
        </p:txBody>
      </p:sp>
      <p:sp>
        <p:nvSpPr>
          <p:cNvPr id="12" name="TextBox 11"/>
          <p:cNvSpPr txBox="1"/>
          <p:nvPr/>
        </p:nvSpPr>
        <p:spPr>
          <a:xfrm>
            <a:off x="1494287" y="1053163"/>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smtClean="0"/>
              <a:t>门禁系统</a:t>
            </a:r>
            <a:endParaRPr lang="zh-CN" altLang="en-US" sz="1600" dirty="0"/>
          </a:p>
        </p:txBody>
      </p:sp>
      <p:sp>
        <p:nvSpPr>
          <p:cNvPr id="13" name="TextBox 12"/>
          <p:cNvSpPr txBox="1"/>
          <p:nvPr/>
        </p:nvSpPr>
        <p:spPr>
          <a:xfrm>
            <a:off x="0" y="1053570"/>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ctr">
              <a:defRPr b="1">
                <a:solidFill>
                  <a:prstClr val="white"/>
                </a:solidFill>
                <a:latin typeface="微软雅黑" pitchFamily="34" charset="-122"/>
                <a:ea typeface="微软雅黑" pitchFamily="34" charset="-122"/>
              </a:defRPr>
            </a:lvl1pPr>
          </a:lstStyle>
          <a:p>
            <a:r>
              <a:rPr lang="zh-CN" altLang="en-US" sz="1600" dirty="0"/>
              <a:t>一</a:t>
            </a:r>
            <a:r>
              <a:rPr lang="zh-CN" altLang="en-US" sz="1600" dirty="0" smtClean="0"/>
              <a:t>卡通</a:t>
            </a:r>
            <a:endParaRPr lang="zh-CN" altLang="en-US" sz="1600" dirty="0"/>
          </a:p>
        </p:txBody>
      </p:sp>
      <p:sp>
        <p:nvSpPr>
          <p:cNvPr id="14" name="TextBox 13"/>
          <p:cNvSpPr txBox="1"/>
          <p:nvPr/>
        </p:nvSpPr>
        <p:spPr>
          <a:xfrm>
            <a:off x="3005705" y="1053163"/>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考勤系统</a:t>
            </a:r>
            <a:endParaRPr lang="zh-CN" altLang="en-US" sz="1600" b="1" dirty="0">
              <a:solidFill>
                <a:prstClr val="white"/>
              </a:solidFill>
              <a:latin typeface="微软雅黑" pitchFamily="34" charset="-122"/>
              <a:ea typeface="微软雅黑" pitchFamily="34" charset="-122"/>
            </a:endParaRPr>
          </a:p>
        </p:txBody>
      </p:sp>
      <p:sp>
        <p:nvSpPr>
          <p:cNvPr id="15" name="圆角矩形 14"/>
          <p:cNvSpPr>
            <a:spLocks noChangeArrowheads="1"/>
          </p:cNvSpPr>
          <p:nvPr/>
        </p:nvSpPr>
        <p:spPr bwMode="auto">
          <a:xfrm>
            <a:off x="142875" y="1695407"/>
            <a:ext cx="8667659" cy="1634711"/>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6" name="Group 6"/>
          <p:cNvGrpSpPr>
            <a:grpSpLocks/>
          </p:cNvGrpSpPr>
          <p:nvPr/>
        </p:nvGrpSpPr>
        <p:grpSpPr bwMode="auto">
          <a:xfrm>
            <a:off x="60929" y="1474160"/>
            <a:ext cx="1404789" cy="355530"/>
            <a:chOff x="816" y="2304"/>
            <a:chExt cx="1440" cy="448"/>
          </a:xfrm>
        </p:grpSpPr>
        <p:sp>
          <p:nvSpPr>
            <p:cNvPr id="17"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701860140"/>
              </p:ext>
            </p:extLst>
          </p:nvPr>
        </p:nvGraphicFramePr>
        <p:xfrm>
          <a:off x="1403648" y="3356992"/>
          <a:ext cx="6123654" cy="3508787"/>
        </p:xfrm>
        <a:graphic>
          <a:graphicData uri="http://schemas.openxmlformats.org/presentationml/2006/ole">
            <mc:AlternateContent xmlns:mc="http://schemas.openxmlformats.org/markup-compatibility/2006">
              <mc:Choice xmlns:v="urn:schemas-microsoft-com:vml" Requires="v">
                <p:oleObj spid="_x0000_s4127" name="Visio" r:id="rId3" imgW="10496790" imgH="6672262" progId="Visio.Drawing.11">
                  <p:embed/>
                </p:oleObj>
              </mc:Choice>
              <mc:Fallback>
                <p:oleObj name="Visio" r:id="rId3" imgW="10496790" imgH="667226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3356992"/>
                        <a:ext cx="6123654" cy="3508787"/>
                      </a:xfrm>
                      <a:prstGeom prst="rect">
                        <a:avLst/>
                      </a:prstGeom>
                      <a:noFill/>
                    </p:spPr>
                  </p:pic>
                </p:oleObj>
              </mc:Fallback>
            </mc:AlternateContent>
          </a:graphicData>
        </a:graphic>
      </p:graphicFrame>
      <p:sp>
        <p:nvSpPr>
          <p:cNvPr id="19" name="TextBox 18"/>
          <p:cNvSpPr txBox="1"/>
          <p:nvPr/>
        </p:nvSpPr>
        <p:spPr>
          <a:xfrm>
            <a:off x="4517873" y="1052736"/>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a:solidFill>
                  <a:prstClr val="white"/>
                </a:solidFill>
                <a:latin typeface="微软雅黑" pitchFamily="34" charset="-122"/>
                <a:ea typeface="微软雅黑" pitchFamily="34" charset="-122"/>
              </a:rPr>
              <a:t>消费</a:t>
            </a:r>
            <a:r>
              <a:rPr lang="zh-CN" altLang="en-US" sz="1600" b="1" dirty="0" smtClean="0">
                <a:solidFill>
                  <a:prstClr val="white"/>
                </a:solidFill>
                <a:latin typeface="微软雅黑" pitchFamily="34" charset="-122"/>
                <a:ea typeface="微软雅黑" pitchFamily="34" charset="-122"/>
              </a:rPr>
              <a:t>系统</a:t>
            </a:r>
            <a:endParaRPr lang="zh-CN" altLang="en-US" sz="1600" b="1" dirty="0">
              <a:solidFill>
                <a:prstClr val="white"/>
              </a:solidFill>
              <a:latin typeface="微软雅黑" pitchFamily="34" charset="-122"/>
              <a:ea typeface="微软雅黑" pitchFamily="34" charset="-122"/>
            </a:endParaRPr>
          </a:p>
        </p:txBody>
      </p:sp>
      <p:sp>
        <p:nvSpPr>
          <p:cNvPr id="20" name="TextBox 19"/>
          <p:cNvSpPr txBox="1"/>
          <p:nvPr/>
        </p:nvSpPr>
        <p:spPr>
          <a:xfrm>
            <a:off x="6012160" y="1054235"/>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访客系统</a:t>
            </a:r>
            <a:endParaRPr lang="zh-CN" altLang="en-US" sz="1600" b="1" dirty="0">
              <a:solidFill>
                <a:prstClr val="white"/>
              </a:solidFill>
              <a:latin typeface="微软雅黑" pitchFamily="34" charset="-122"/>
              <a:ea typeface="微软雅黑"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3.3.9</a:t>
            </a:r>
            <a:r>
              <a:rPr lang="zh-CN" altLang="en-US" sz="3100" b="1" dirty="0" smtClean="0">
                <a:solidFill>
                  <a:schemeClr val="bg1"/>
                </a:solidFill>
                <a:latin typeface="微软雅黑" pitchFamily="34" charset="-122"/>
                <a:ea typeface="微软雅黑" pitchFamily="34" charset="-122"/>
              </a:rPr>
              <a:t>一卡通系统</a:t>
            </a:r>
            <a:endParaRPr lang="zh-CN" altLang="en-US" dirty="0"/>
          </a:p>
        </p:txBody>
      </p:sp>
      <p:sp>
        <p:nvSpPr>
          <p:cNvPr id="36" name="TextBox 35"/>
          <p:cNvSpPr txBox="1"/>
          <p:nvPr/>
        </p:nvSpPr>
        <p:spPr>
          <a:xfrm>
            <a:off x="460584" y="1913726"/>
            <a:ext cx="7920880" cy="1200329"/>
          </a:xfrm>
          <a:prstGeom prst="rect">
            <a:avLst/>
          </a:prstGeom>
          <a:noFill/>
        </p:spPr>
        <p:txBody>
          <a:bodyPr wrap="square" rtlCol="0">
            <a:spAutoFit/>
          </a:bodyPr>
          <a:lstStyle/>
          <a:p>
            <a:pPr>
              <a:lnSpc>
                <a:spcPct val="150000"/>
              </a:lnSpc>
            </a:pPr>
            <a:r>
              <a:rPr lang="zh-CN" altLang="en-US" sz="1600" dirty="0" smtClean="0">
                <a:latin typeface="微软雅黑" pitchFamily="34" charset="-122"/>
                <a:ea typeface="微软雅黑" pitchFamily="34" charset="-122"/>
              </a:rPr>
              <a:t>       门禁</a:t>
            </a:r>
            <a:r>
              <a:rPr lang="zh-CN" altLang="en-US" sz="1600" dirty="0">
                <a:latin typeface="微软雅黑" pitchFamily="34" charset="-122"/>
                <a:ea typeface="微软雅黑" pitchFamily="34" charset="-122"/>
              </a:rPr>
              <a:t>系统是指基于现代电子与信息技术，在建筑物（群）内外的出入口安装智能卡电子自动识别系统。通过持有非接触式卡片来对人员的进出实施放行、拒绝、记录等操作，有效的控制了人员的出入，实现了对出入口的智能化安全管理</a:t>
            </a:r>
            <a:r>
              <a:rPr lang="zh-CN" altLang="en-US" sz="1600" dirty="0" smtClean="0">
                <a:latin typeface="微软雅黑" pitchFamily="34" charset="-122"/>
                <a:ea typeface="微软雅黑" pitchFamily="34" charset="-122"/>
              </a:rPr>
              <a:t>系统。</a:t>
            </a:r>
            <a:endParaRPr lang="zh-CN" altLang="en-US" dirty="0"/>
          </a:p>
        </p:txBody>
      </p:sp>
      <p:sp>
        <p:nvSpPr>
          <p:cNvPr id="41" name="圆角矩形 40"/>
          <p:cNvSpPr>
            <a:spLocks noChangeArrowheads="1"/>
          </p:cNvSpPr>
          <p:nvPr/>
        </p:nvSpPr>
        <p:spPr bwMode="auto">
          <a:xfrm>
            <a:off x="343231" y="1807984"/>
            <a:ext cx="8182249" cy="1306072"/>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42" name="Group 6"/>
          <p:cNvGrpSpPr>
            <a:grpSpLocks/>
          </p:cNvGrpSpPr>
          <p:nvPr/>
        </p:nvGrpSpPr>
        <p:grpSpPr bwMode="auto">
          <a:xfrm>
            <a:off x="244435" y="1627685"/>
            <a:ext cx="1404789" cy="355530"/>
            <a:chOff x="816" y="2304"/>
            <a:chExt cx="1440" cy="448"/>
          </a:xfrm>
        </p:grpSpPr>
        <p:sp>
          <p:nvSpPr>
            <p:cNvPr id="43"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49" name="TextBox 48"/>
          <p:cNvSpPr txBox="1"/>
          <p:nvPr/>
        </p:nvSpPr>
        <p:spPr>
          <a:xfrm>
            <a:off x="1494287" y="1053163"/>
            <a:ext cx="149353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门禁系统</a:t>
            </a:r>
          </a:p>
        </p:txBody>
      </p:sp>
      <p:sp>
        <p:nvSpPr>
          <p:cNvPr id="50" name="TextBox 49"/>
          <p:cNvSpPr txBox="1"/>
          <p:nvPr/>
        </p:nvSpPr>
        <p:spPr>
          <a:xfrm>
            <a:off x="0" y="1053570"/>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一</a:t>
            </a:r>
            <a:r>
              <a:rPr lang="zh-CN" altLang="en-US" dirty="0" smtClean="0"/>
              <a:t>卡通</a:t>
            </a:r>
            <a:endParaRPr lang="zh-CN" altLang="en-US" dirty="0"/>
          </a:p>
        </p:txBody>
      </p:sp>
      <p:sp>
        <p:nvSpPr>
          <p:cNvPr id="51" name="TextBox 50"/>
          <p:cNvSpPr txBox="1"/>
          <p:nvPr/>
        </p:nvSpPr>
        <p:spPr>
          <a:xfrm>
            <a:off x="3005705" y="1053163"/>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考勤系统</a:t>
            </a:r>
            <a:endParaRPr lang="zh-CN" altLang="en-US" sz="1600" b="1" dirty="0">
              <a:solidFill>
                <a:prstClr val="white"/>
              </a:solidFill>
              <a:latin typeface="微软雅黑" pitchFamily="34" charset="-122"/>
              <a:ea typeface="微软雅黑" pitchFamily="34" charset="-122"/>
            </a:endParaRPr>
          </a:p>
        </p:txBody>
      </p:sp>
      <p:sp>
        <p:nvSpPr>
          <p:cNvPr id="55" name="TextBox 54"/>
          <p:cNvSpPr txBox="1"/>
          <p:nvPr/>
        </p:nvSpPr>
        <p:spPr>
          <a:xfrm>
            <a:off x="4517873" y="1052736"/>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a:solidFill>
                  <a:prstClr val="white"/>
                </a:solidFill>
                <a:latin typeface="微软雅黑" pitchFamily="34" charset="-122"/>
                <a:ea typeface="微软雅黑" pitchFamily="34" charset="-122"/>
              </a:rPr>
              <a:t>消费</a:t>
            </a:r>
            <a:r>
              <a:rPr lang="zh-CN" altLang="en-US" sz="1600" b="1" dirty="0" smtClean="0">
                <a:solidFill>
                  <a:prstClr val="white"/>
                </a:solidFill>
                <a:latin typeface="微软雅黑" pitchFamily="34" charset="-122"/>
                <a:ea typeface="微软雅黑" pitchFamily="34" charset="-122"/>
              </a:rPr>
              <a:t>系统</a:t>
            </a:r>
            <a:endParaRPr lang="zh-CN" altLang="en-US" sz="1600" b="1" dirty="0">
              <a:solidFill>
                <a:prstClr val="white"/>
              </a:solidFill>
              <a:latin typeface="微软雅黑" pitchFamily="34" charset="-122"/>
              <a:ea typeface="微软雅黑" pitchFamily="34" charset="-122"/>
            </a:endParaRPr>
          </a:p>
        </p:txBody>
      </p:sp>
      <p:sp>
        <p:nvSpPr>
          <p:cNvPr id="56" name="TextBox 55"/>
          <p:cNvSpPr txBox="1"/>
          <p:nvPr/>
        </p:nvSpPr>
        <p:spPr>
          <a:xfrm>
            <a:off x="6012160" y="1054235"/>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访客系统</a:t>
            </a:r>
            <a:endParaRPr lang="zh-CN" altLang="en-US" sz="1600" b="1" dirty="0">
              <a:solidFill>
                <a:prstClr val="white"/>
              </a:solidFill>
              <a:latin typeface="微软雅黑" pitchFamily="34" charset="-122"/>
              <a:ea typeface="微软雅黑" pitchFamily="34" charset="-122"/>
            </a:endParaRPr>
          </a:p>
        </p:txBody>
      </p:sp>
      <p:pic>
        <p:nvPicPr>
          <p:cNvPr id="57" name="图片 56"/>
          <p:cNvPicPr/>
          <p:nvPr/>
        </p:nvPicPr>
        <p:blipFill>
          <a:blip r:embed="rId2"/>
          <a:stretch>
            <a:fillRect/>
          </a:stretch>
        </p:blipFill>
        <p:spPr>
          <a:xfrm>
            <a:off x="1566302" y="3212976"/>
            <a:ext cx="5309954" cy="3483296"/>
          </a:xfrm>
          <a:prstGeom prst="rect">
            <a:avLst/>
          </a:prstGeom>
        </p:spPr>
      </p:pic>
    </p:spTree>
    <p:extLst>
      <p:ext uri="{BB962C8B-B14F-4D97-AF65-F5344CB8AC3E}">
        <p14:creationId xmlns:p14="http://schemas.microsoft.com/office/powerpoint/2010/main" val="1029073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3.3.9</a:t>
            </a:r>
            <a:r>
              <a:rPr lang="zh-CN" altLang="en-US" sz="3100" b="1" dirty="0" smtClean="0">
                <a:solidFill>
                  <a:schemeClr val="bg1"/>
                </a:solidFill>
                <a:latin typeface="微软雅黑" pitchFamily="34" charset="-122"/>
                <a:ea typeface="微软雅黑" pitchFamily="34" charset="-122"/>
              </a:rPr>
              <a:t>一卡通系统</a:t>
            </a:r>
            <a:endParaRPr lang="zh-CN" altLang="en-US" dirty="0"/>
          </a:p>
        </p:txBody>
      </p:sp>
      <p:sp>
        <p:nvSpPr>
          <p:cNvPr id="36" name="TextBox 35"/>
          <p:cNvSpPr txBox="1"/>
          <p:nvPr/>
        </p:nvSpPr>
        <p:spPr>
          <a:xfrm>
            <a:off x="323528" y="1868630"/>
            <a:ext cx="7920880" cy="1200329"/>
          </a:xfrm>
          <a:prstGeom prst="rect">
            <a:avLst/>
          </a:prstGeom>
          <a:noFill/>
        </p:spPr>
        <p:txBody>
          <a:bodyPr wrap="square" rtlCol="0">
            <a:spAutoFit/>
          </a:bodyPr>
          <a:lstStyle/>
          <a:p>
            <a:pPr>
              <a:lnSpc>
                <a:spcPct val="150000"/>
              </a:lnSpc>
            </a:pPr>
            <a:r>
              <a:rPr lang="zh-CN" altLang="en-US" sz="1600" dirty="0" smtClean="0">
                <a:latin typeface="微软雅黑" pitchFamily="34" charset="-122"/>
                <a:ea typeface="微软雅黑" pitchFamily="34" charset="-122"/>
              </a:rPr>
              <a:t>       考勤</a:t>
            </a:r>
            <a:r>
              <a:rPr lang="zh-CN" altLang="en-US" sz="1600" dirty="0">
                <a:latin typeface="微软雅黑" pitchFamily="34" charset="-122"/>
                <a:ea typeface="微软雅黑" pitchFamily="34" charset="-122"/>
              </a:rPr>
              <a:t>系统是指一套管理公司的员工的上下班考勤记录等相关情况的管理系统，是考勤软件与考勤硬件结合的产品，一般为人力资源部门使用，掌握并管理企业的员工出勤动态。</a:t>
            </a:r>
            <a:endParaRPr lang="zh-CN" altLang="en-US" dirty="0"/>
          </a:p>
        </p:txBody>
      </p:sp>
      <p:sp>
        <p:nvSpPr>
          <p:cNvPr id="41" name="圆角矩形 40"/>
          <p:cNvSpPr>
            <a:spLocks noChangeArrowheads="1"/>
          </p:cNvSpPr>
          <p:nvPr/>
        </p:nvSpPr>
        <p:spPr bwMode="auto">
          <a:xfrm>
            <a:off x="206175" y="1762888"/>
            <a:ext cx="8326265" cy="1306072"/>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42" name="Group 6"/>
          <p:cNvGrpSpPr>
            <a:grpSpLocks/>
          </p:cNvGrpSpPr>
          <p:nvPr/>
        </p:nvGrpSpPr>
        <p:grpSpPr bwMode="auto">
          <a:xfrm>
            <a:off x="107379" y="1582589"/>
            <a:ext cx="1404789" cy="355530"/>
            <a:chOff x="816" y="2304"/>
            <a:chExt cx="1440" cy="448"/>
          </a:xfrm>
        </p:grpSpPr>
        <p:sp>
          <p:nvSpPr>
            <p:cNvPr id="43"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49" name="TextBox 48"/>
          <p:cNvSpPr txBox="1"/>
          <p:nvPr/>
        </p:nvSpPr>
        <p:spPr>
          <a:xfrm>
            <a:off x="1494287" y="1053163"/>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门禁系统</a:t>
            </a:r>
          </a:p>
        </p:txBody>
      </p:sp>
      <p:sp>
        <p:nvSpPr>
          <p:cNvPr id="50" name="TextBox 49"/>
          <p:cNvSpPr txBox="1"/>
          <p:nvPr/>
        </p:nvSpPr>
        <p:spPr>
          <a:xfrm>
            <a:off x="0" y="1053570"/>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一</a:t>
            </a:r>
            <a:r>
              <a:rPr lang="zh-CN" altLang="en-US" dirty="0" smtClean="0"/>
              <a:t>卡通</a:t>
            </a:r>
            <a:endParaRPr lang="zh-CN" altLang="en-US" dirty="0"/>
          </a:p>
        </p:txBody>
      </p:sp>
      <p:sp>
        <p:nvSpPr>
          <p:cNvPr id="51" name="TextBox 50"/>
          <p:cNvSpPr txBox="1"/>
          <p:nvPr/>
        </p:nvSpPr>
        <p:spPr>
          <a:xfrm>
            <a:off x="3005705" y="1053163"/>
            <a:ext cx="149428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考勤系统</a:t>
            </a:r>
          </a:p>
        </p:txBody>
      </p:sp>
      <p:sp>
        <p:nvSpPr>
          <p:cNvPr id="55" name="TextBox 54"/>
          <p:cNvSpPr txBox="1"/>
          <p:nvPr/>
        </p:nvSpPr>
        <p:spPr>
          <a:xfrm>
            <a:off x="4517873" y="1052736"/>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a:solidFill>
                  <a:prstClr val="white"/>
                </a:solidFill>
                <a:latin typeface="微软雅黑" pitchFamily="34" charset="-122"/>
                <a:ea typeface="微软雅黑" pitchFamily="34" charset="-122"/>
              </a:rPr>
              <a:t>消费</a:t>
            </a:r>
            <a:r>
              <a:rPr lang="zh-CN" altLang="en-US" sz="1600" b="1" dirty="0" smtClean="0">
                <a:solidFill>
                  <a:prstClr val="white"/>
                </a:solidFill>
                <a:latin typeface="微软雅黑" pitchFamily="34" charset="-122"/>
                <a:ea typeface="微软雅黑" pitchFamily="34" charset="-122"/>
              </a:rPr>
              <a:t>系统</a:t>
            </a:r>
            <a:endParaRPr lang="zh-CN" altLang="en-US" sz="1600" b="1" dirty="0">
              <a:solidFill>
                <a:prstClr val="white"/>
              </a:solidFill>
              <a:latin typeface="微软雅黑" pitchFamily="34" charset="-122"/>
              <a:ea typeface="微软雅黑" pitchFamily="34" charset="-122"/>
            </a:endParaRPr>
          </a:p>
        </p:txBody>
      </p:sp>
      <p:sp>
        <p:nvSpPr>
          <p:cNvPr id="56" name="TextBox 55"/>
          <p:cNvSpPr txBox="1"/>
          <p:nvPr/>
        </p:nvSpPr>
        <p:spPr>
          <a:xfrm>
            <a:off x="6012160" y="1054235"/>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访客系统</a:t>
            </a:r>
            <a:endParaRPr lang="zh-CN" altLang="en-US" sz="1600" b="1" dirty="0">
              <a:solidFill>
                <a:prstClr val="white"/>
              </a:solidFill>
              <a:latin typeface="微软雅黑" pitchFamily="34" charset="-122"/>
              <a:ea typeface="微软雅黑" pitchFamily="34" charset="-122"/>
            </a:endParaRPr>
          </a:p>
        </p:txBody>
      </p:sp>
      <p:pic>
        <p:nvPicPr>
          <p:cNvPr id="38" name="图片 37"/>
          <p:cNvPicPr/>
          <p:nvPr/>
        </p:nvPicPr>
        <p:blipFill>
          <a:blip r:embed="rId2"/>
          <a:stretch>
            <a:fillRect/>
          </a:stretch>
        </p:blipFill>
        <p:spPr>
          <a:xfrm>
            <a:off x="1792168" y="3212976"/>
            <a:ext cx="5372120" cy="3384376"/>
          </a:xfrm>
          <a:prstGeom prst="rect">
            <a:avLst/>
          </a:prstGeom>
        </p:spPr>
      </p:pic>
    </p:spTree>
    <p:extLst>
      <p:ext uri="{BB962C8B-B14F-4D97-AF65-F5344CB8AC3E}">
        <p14:creationId xmlns:p14="http://schemas.microsoft.com/office/powerpoint/2010/main" val="2426137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ea typeface="黑体" pitchFamily="2" charset="-122"/>
                <a:sym typeface="Arial" pitchFamily="34" charset="0"/>
              </a:rPr>
              <a:t>3.4</a:t>
            </a:r>
            <a:r>
              <a:rPr lang="zh-CN" altLang="en-US" u="sng" dirty="0">
                <a:ea typeface="黑体" pitchFamily="2" charset="-122"/>
                <a:sym typeface="Arial" pitchFamily="34" charset="0"/>
              </a:rPr>
              <a:t>智能楼宇的发展趋势 </a:t>
            </a:r>
          </a:p>
        </p:txBody>
      </p:sp>
      <p:sp>
        <p:nvSpPr>
          <p:cNvPr id="56" name="AutoShape 50"/>
          <p:cNvSpPr>
            <a:spLocks noChangeArrowheads="1"/>
          </p:cNvSpPr>
          <p:nvPr/>
        </p:nvSpPr>
        <p:spPr bwMode="auto">
          <a:xfrm>
            <a:off x="2355850" y="4073525"/>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ea typeface="黑体" pitchFamily="2" charset="-122"/>
                <a:sym typeface="Arial" pitchFamily="34" charset="0"/>
              </a:rPr>
              <a:t>3</a:t>
            </a:r>
            <a:r>
              <a:rPr lang="en-US" u="sng" dirty="0" smtClean="0">
                <a:ea typeface="黑体" pitchFamily="2" charset="-122"/>
                <a:sym typeface="Arial" pitchFamily="34" charset="0"/>
              </a:rPr>
              <a:t>.3</a:t>
            </a:r>
            <a:r>
              <a:rPr lang="zh-CN" altLang="en-US" u="sng" dirty="0">
                <a:ea typeface="黑体" pitchFamily="2" charset="-122"/>
                <a:sym typeface="Arial" pitchFamily="34" charset="0"/>
              </a:rPr>
              <a:t>智能楼宇系统组成、功能和</a:t>
            </a:r>
            <a:r>
              <a:rPr lang="zh-CN" altLang="en-US" u="sng" dirty="0" smtClean="0">
                <a:ea typeface="黑体" pitchFamily="2" charset="-122"/>
                <a:sym typeface="Arial" pitchFamily="34" charset="0"/>
              </a:rPr>
              <a:t>应用</a:t>
            </a:r>
            <a:endParaRPr lang="zh-CN" altLang="en-US" u="sng" dirty="0">
              <a:ea typeface="黑体" pitchFamily="2" charset="-122"/>
              <a:sym typeface="Arial" pitchFamily="34" charset="0"/>
            </a:endParaRPr>
          </a:p>
        </p:txBody>
      </p:sp>
      <p:sp>
        <p:nvSpPr>
          <p:cNvPr id="57" name="AutoShape 51"/>
          <p:cNvSpPr>
            <a:spLocks noChangeArrowheads="1"/>
          </p:cNvSpPr>
          <p:nvPr/>
        </p:nvSpPr>
        <p:spPr bwMode="auto">
          <a:xfrm>
            <a:off x="2366963" y="2924175"/>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ea typeface="黑体" pitchFamily="2" charset="-122"/>
                <a:sym typeface="Arial" pitchFamily="34" charset="0"/>
              </a:rPr>
              <a:t>3.2</a:t>
            </a:r>
            <a:r>
              <a:rPr lang="zh-CN" altLang="en-US" u="sng" dirty="0">
                <a:ea typeface="黑体" pitchFamily="2" charset="-122"/>
                <a:sym typeface="Arial" pitchFamily="34" charset="0"/>
              </a:rPr>
              <a:t>基于物联网智能楼宇的三层架构</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ea typeface="黑体" pitchFamily="2" charset="-122"/>
                <a:sym typeface="Arial" pitchFamily="34" charset="0"/>
              </a:rPr>
              <a:t>3.1</a:t>
            </a:r>
            <a:r>
              <a:rPr lang="zh-CN" altLang="en-US" u="sng" dirty="0">
                <a:ea typeface="黑体" pitchFamily="2" charset="-122"/>
                <a:sym typeface="Arial" pitchFamily="34" charset="0"/>
              </a:rPr>
              <a:t>智能楼宇概述</a:t>
            </a: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grpSp>
        <p:nvGrpSpPr>
          <p:cNvPr id="66" name="Group 16"/>
          <p:cNvGrpSpPr>
            <a:grpSpLocks/>
          </p:cNvGrpSpPr>
          <p:nvPr/>
        </p:nvGrpSpPr>
        <p:grpSpPr bwMode="auto">
          <a:xfrm>
            <a:off x="2062163" y="3032125"/>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grpSp>
        <p:nvGrpSpPr>
          <p:cNvPr id="73" name="Group 23"/>
          <p:cNvGrpSpPr>
            <a:grpSpLocks/>
          </p:cNvGrpSpPr>
          <p:nvPr/>
        </p:nvGrpSpPr>
        <p:grpSpPr bwMode="auto">
          <a:xfrm>
            <a:off x="2051050" y="4149725"/>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grpSp>
        <p:nvGrpSpPr>
          <p:cNvPr id="80" name="Group 30"/>
          <p:cNvGrpSpPr>
            <a:grpSpLocks/>
          </p:cNvGrpSpPr>
          <p:nvPr/>
        </p:nvGrpSpPr>
        <p:grpSpPr bwMode="auto">
          <a:xfrm>
            <a:off x="1474788" y="5426075"/>
            <a:ext cx="381000" cy="381000"/>
            <a:chOff x="0" y="0"/>
            <a:chExt cx="1615" cy="1615"/>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83" name="Oval 77"/>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84" name="Oval 78"/>
            <p:cNvSpPr>
              <a:spLocks noChangeArrowheads="1"/>
            </p:cNvSpPr>
            <p:nvPr/>
          </p:nvSpPr>
          <p:spPr bwMode="auto">
            <a:xfrm>
              <a:off x="176" y="176"/>
              <a:ext cx="1262" cy="1264"/>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85" name="Oval 79"/>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86" name="Oval 80"/>
            <p:cNvSpPr>
              <a:spLocks noChangeArrowheads="1"/>
            </p:cNvSpPr>
            <p:nvPr/>
          </p:nvSpPr>
          <p:spPr bwMode="auto">
            <a:xfrm>
              <a:off x="259" y="259"/>
              <a:ext cx="1096" cy="1098"/>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spTree>
    <p:extLst>
      <p:ext uri="{BB962C8B-B14F-4D97-AF65-F5344CB8AC3E}">
        <p14:creationId xmlns:p14="http://schemas.microsoft.com/office/powerpoint/2010/main" val="84378961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3.3.9</a:t>
            </a:r>
            <a:r>
              <a:rPr lang="zh-CN" altLang="en-US" sz="3100" b="1" dirty="0" smtClean="0">
                <a:solidFill>
                  <a:schemeClr val="bg1"/>
                </a:solidFill>
                <a:latin typeface="微软雅黑" pitchFamily="34" charset="-122"/>
                <a:ea typeface="微软雅黑" pitchFamily="34" charset="-122"/>
              </a:rPr>
              <a:t>一卡通系统</a:t>
            </a:r>
            <a:endParaRPr lang="zh-CN" altLang="en-US" dirty="0"/>
          </a:p>
        </p:txBody>
      </p:sp>
      <p:sp>
        <p:nvSpPr>
          <p:cNvPr id="36" name="TextBox 35"/>
          <p:cNvSpPr txBox="1"/>
          <p:nvPr/>
        </p:nvSpPr>
        <p:spPr>
          <a:xfrm>
            <a:off x="359732" y="1986849"/>
            <a:ext cx="7812668" cy="1160959"/>
          </a:xfrm>
          <a:prstGeom prst="rect">
            <a:avLst/>
          </a:prstGeom>
          <a:noFill/>
        </p:spPr>
        <p:txBody>
          <a:bodyPr wrap="square" rtlCol="0">
            <a:spAutoFit/>
          </a:bodyPr>
          <a:lstStyle/>
          <a:p>
            <a:pPr>
              <a:lnSpc>
                <a:spcPct val="150000"/>
              </a:lnSpc>
            </a:pPr>
            <a:r>
              <a:rPr lang="zh-CN" altLang="en-US" sz="1600" dirty="0" smtClean="0">
                <a:latin typeface="微软雅黑" pitchFamily="34" charset="-122"/>
                <a:ea typeface="微软雅黑" pitchFamily="34" charset="-122"/>
              </a:rPr>
              <a:t>      为</a:t>
            </a:r>
            <a:r>
              <a:rPr lang="zh-CN" altLang="en-US" sz="1600" dirty="0">
                <a:latin typeface="微软雅黑" pitchFamily="34" charset="-122"/>
                <a:ea typeface="微软雅黑" pitchFamily="34" charset="-122"/>
              </a:rPr>
              <a:t>方便建筑物（群）内人员在餐厅、小卖部、内部商场或超市进行消费，在一卡通系统中融入了消费管理系统。消费管理系统是以计算机管理为核心、以非接触式</a:t>
            </a:r>
            <a:r>
              <a:rPr lang="en-US" altLang="zh-CN" sz="1600" dirty="0">
                <a:latin typeface="微软雅黑" pitchFamily="34" charset="-122"/>
                <a:ea typeface="微软雅黑" pitchFamily="34" charset="-122"/>
              </a:rPr>
              <a:t>IC</a:t>
            </a:r>
            <a:r>
              <a:rPr lang="zh-CN" altLang="en-US" sz="1600" dirty="0">
                <a:latin typeface="微软雅黑" pitchFamily="34" charset="-122"/>
                <a:ea typeface="微软雅黑" pitchFamily="34" charset="-122"/>
              </a:rPr>
              <a:t>卡为信息载体、以消费</a:t>
            </a:r>
            <a:r>
              <a:rPr lang="en-US" altLang="zh-CN" sz="1600" dirty="0">
                <a:latin typeface="微软雅黑" pitchFamily="34" charset="-122"/>
                <a:ea typeface="微软雅黑" pitchFamily="34" charset="-122"/>
              </a:rPr>
              <a:t>POS</a:t>
            </a:r>
            <a:r>
              <a:rPr lang="zh-CN" altLang="en-US" sz="1600" dirty="0">
                <a:latin typeface="微软雅黑" pitchFamily="34" charset="-122"/>
                <a:ea typeface="微软雅黑" pitchFamily="34" charset="-122"/>
              </a:rPr>
              <a:t>机为消费终端的全新智能收费管理系统。</a:t>
            </a:r>
            <a:endParaRPr lang="zh-CN" altLang="en-US" dirty="0"/>
          </a:p>
        </p:txBody>
      </p:sp>
      <p:sp>
        <p:nvSpPr>
          <p:cNvPr id="41" name="圆角矩形 40"/>
          <p:cNvSpPr>
            <a:spLocks noChangeArrowheads="1"/>
          </p:cNvSpPr>
          <p:nvPr/>
        </p:nvSpPr>
        <p:spPr bwMode="auto">
          <a:xfrm>
            <a:off x="242379" y="1881107"/>
            <a:ext cx="8218053" cy="1266702"/>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42" name="Group 6"/>
          <p:cNvGrpSpPr>
            <a:grpSpLocks/>
          </p:cNvGrpSpPr>
          <p:nvPr/>
        </p:nvGrpSpPr>
        <p:grpSpPr bwMode="auto">
          <a:xfrm>
            <a:off x="143583" y="1700808"/>
            <a:ext cx="1404789" cy="355530"/>
            <a:chOff x="816" y="2304"/>
            <a:chExt cx="1440" cy="448"/>
          </a:xfrm>
        </p:grpSpPr>
        <p:sp>
          <p:nvSpPr>
            <p:cNvPr id="43"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sp>
        <p:nvSpPr>
          <p:cNvPr id="49" name="TextBox 48"/>
          <p:cNvSpPr txBox="1"/>
          <p:nvPr/>
        </p:nvSpPr>
        <p:spPr>
          <a:xfrm>
            <a:off x="1494287" y="1053163"/>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门禁系统</a:t>
            </a:r>
          </a:p>
        </p:txBody>
      </p:sp>
      <p:sp>
        <p:nvSpPr>
          <p:cNvPr id="50" name="TextBox 49"/>
          <p:cNvSpPr txBox="1"/>
          <p:nvPr/>
        </p:nvSpPr>
        <p:spPr>
          <a:xfrm>
            <a:off x="0" y="1053570"/>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一</a:t>
            </a:r>
            <a:r>
              <a:rPr lang="zh-CN" altLang="en-US" dirty="0" smtClean="0"/>
              <a:t>卡通</a:t>
            </a:r>
            <a:endParaRPr lang="zh-CN" altLang="en-US" dirty="0"/>
          </a:p>
        </p:txBody>
      </p:sp>
      <p:sp>
        <p:nvSpPr>
          <p:cNvPr id="51" name="TextBox 50"/>
          <p:cNvSpPr txBox="1"/>
          <p:nvPr/>
        </p:nvSpPr>
        <p:spPr>
          <a:xfrm>
            <a:off x="3005705" y="1053163"/>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考勤系统</a:t>
            </a:r>
            <a:endParaRPr lang="zh-CN" altLang="en-US" sz="1600" b="1" dirty="0">
              <a:solidFill>
                <a:prstClr val="white"/>
              </a:solidFill>
              <a:latin typeface="微软雅黑" pitchFamily="34" charset="-122"/>
              <a:ea typeface="微软雅黑" pitchFamily="34" charset="-122"/>
            </a:endParaRPr>
          </a:p>
        </p:txBody>
      </p:sp>
      <p:sp>
        <p:nvSpPr>
          <p:cNvPr id="55" name="TextBox 54"/>
          <p:cNvSpPr txBox="1"/>
          <p:nvPr/>
        </p:nvSpPr>
        <p:spPr>
          <a:xfrm>
            <a:off x="4517873" y="1052736"/>
            <a:ext cx="149428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消费系统</a:t>
            </a:r>
          </a:p>
        </p:txBody>
      </p:sp>
      <p:sp>
        <p:nvSpPr>
          <p:cNvPr id="56" name="TextBox 55"/>
          <p:cNvSpPr txBox="1"/>
          <p:nvPr/>
        </p:nvSpPr>
        <p:spPr>
          <a:xfrm>
            <a:off x="6012160" y="1054235"/>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访客系统</a:t>
            </a:r>
            <a:endParaRPr lang="zh-CN" altLang="en-US" sz="1600" b="1" dirty="0">
              <a:solidFill>
                <a:prstClr val="white"/>
              </a:solidFill>
              <a:latin typeface="微软雅黑" pitchFamily="34" charset="-122"/>
              <a:ea typeface="微软雅黑" pitchFamily="34" charset="-122"/>
            </a:endParaRPr>
          </a:p>
        </p:txBody>
      </p:sp>
      <p:sp>
        <p:nvSpPr>
          <p:cNvPr id="2" name="矩形 1"/>
          <p:cNvSpPr/>
          <p:nvPr/>
        </p:nvSpPr>
        <p:spPr>
          <a:xfrm>
            <a:off x="242379" y="3737853"/>
            <a:ext cx="4257613" cy="2677656"/>
          </a:xfrm>
          <a:prstGeom prst="rect">
            <a:avLst/>
          </a:prstGeom>
          <a:ln>
            <a:solidFill>
              <a:schemeClr val="accent1"/>
            </a:solidFill>
          </a:ln>
        </p:spPr>
        <p:txBody>
          <a:bodyPr wrap="square">
            <a:spAutoFit/>
          </a:bodyPr>
          <a:lstStyle/>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具有</a:t>
            </a:r>
            <a:r>
              <a:rPr lang="en-US" altLang="zh-CN" sz="1400" dirty="0">
                <a:latin typeface="微软雅黑" panose="020B0503020204020204" pitchFamily="34" charset="-122"/>
                <a:ea typeface="微软雅黑" panose="020B0503020204020204" pitchFamily="34" charset="-122"/>
              </a:rPr>
              <a:t>LED</a:t>
            </a:r>
            <a:r>
              <a:rPr lang="zh-CN" altLang="zh-CN" sz="1400" dirty="0">
                <a:latin typeface="微软雅黑" panose="020B0503020204020204" pitchFamily="34" charset="-122"/>
                <a:ea typeface="微软雅黑" panose="020B0503020204020204" pitchFamily="34" charset="-122"/>
              </a:rPr>
              <a:t>显示，显示应扣金额、卡中余额等；</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定额消费和不定消费可设定；</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充值消费和记帐消费可选；</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消费权限可设定（包括消费级别、限额等）；</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具有充值、更改、挂失、激活等功能；</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详细记录消费时间、金额、余额等信息；</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权限加密：防止其它</a:t>
            </a:r>
            <a:r>
              <a:rPr lang="en-US" altLang="zh-CN" sz="1400" dirty="0">
                <a:latin typeface="微软雅黑" panose="020B0503020204020204" pitchFamily="34" charset="-122"/>
                <a:ea typeface="微软雅黑" panose="020B0503020204020204" pitchFamily="34" charset="-122"/>
              </a:rPr>
              <a:t>IC</a:t>
            </a:r>
            <a:r>
              <a:rPr lang="zh-CN" altLang="zh-CN" sz="1400" dirty="0">
                <a:latin typeface="微软雅黑" panose="020B0503020204020204" pitchFamily="34" charset="-122"/>
                <a:ea typeface="微软雅黑" panose="020B0503020204020204" pitchFamily="34" charset="-122"/>
              </a:rPr>
              <a:t>卡流通使用；</a:t>
            </a:r>
          </a:p>
          <a:p>
            <a:pPr marL="285750" lvl="0" indent="-285750">
              <a:lnSpc>
                <a:spcPct val="150000"/>
              </a:lnSpc>
              <a:buFont typeface="Wingdings" panose="05000000000000000000" pitchFamily="2" charset="2"/>
              <a:buChar char="p"/>
            </a:pPr>
            <a:r>
              <a:rPr lang="zh-CN" altLang="zh-CN" sz="1400" dirty="0">
                <a:latin typeface="微软雅黑" panose="020B0503020204020204" pitchFamily="34" charset="-122"/>
                <a:ea typeface="微软雅黑" panose="020B0503020204020204" pitchFamily="34" charset="-122"/>
              </a:rPr>
              <a:t>消防</a:t>
            </a:r>
            <a:r>
              <a:rPr lang="en-US" altLang="zh-CN" sz="1400" dirty="0">
                <a:latin typeface="微软雅黑" panose="020B0503020204020204" pitchFamily="34" charset="-122"/>
                <a:ea typeface="微软雅黑" panose="020B0503020204020204" pitchFamily="34" charset="-122"/>
              </a:rPr>
              <a:t>POS</a:t>
            </a:r>
            <a:r>
              <a:rPr lang="zh-CN" altLang="zh-CN" sz="1400" dirty="0">
                <a:latin typeface="微软雅黑" panose="020B0503020204020204" pitchFamily="34" charset="-122"/>
                <a:ea typeface="微软雅黑" panose="020B0503020204020204" pitchFamily="34" charset="-122"/>
              </a:rPr>
              <a:t>机具有后备电池，断电后能继续使用；</a:t>
            </a:r>
          </a:p>
        </p:txBody>
      </p:sp>
      <p:sp>
        <p:nvSpPr>
          <p:cNvPr id="3" name="矩形 2"/>
          <p:cNvSpPr/>
          <p:nvPr/>
        </p:nvSpPr>
        <p:spPr>
          <a:xfrm>
            <a:off x="64820" y="3212976"/>
            <a:ext cx="1338828"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基本功能：</a:t>
            </a:r>
            <a:endParaRPr lang="zh-CN" altLang="en-US" b="1" dirty="0">
              <a:latin typeface="微软雅黑" panose="020B0503020204020204" pitchFamily="34" charset="-122"/>
              <a:ea typeface="微软雅黑" panose="020B0503020204020204" pitchFamily="34" charset="-122"/>
            </a:endParaRPr>
          </a:p>
        </p:txBody>
      </p:sp>
      <p:pic>
        <p:nvPicPr>
          <p:cNvPr id="38" name="图片 37"/>
          <p:cNvPicPr/>
          <p:nvPr/>
        </p:nvPicPr>
        <p:blipFill>
          <a:blip r:embed="rId2">
            <a:extLst>
              <a:ext uri="{28A0092B-C50C-407E-A947-70E740481C1C}">
                <a14:useLocalDpi xmlns:a14="http://schemas.microsoft.com/office/drawing/2010/main" val="0"/>
              </a:ext>
            </a:extLst>
          </a:blip>
          <a:srcRect/>
          <a:stretch>
            <a:fillRect/>
          </a:stretch>
        </p:blipFill>
        <p:spPr bwMode="auto">
          <a:xfrm>
            <a:off x="4757489" y="3645024"/>
            <a:ext cx="3990975" cy="2853055"/>
          </a:xfrm>
          <a:prstGeom prst="rect">
            <a:avLst/>
          </a:prstGeom>
          <a:noFill/>
          <a:ln>
            <a:noFill/>
          </a:ln>
        </p:spPr>
      </p:pic>
    </p:spTree>
    <p:extLst>
      <p:ext uri="{BB962C8B-B14F-4D97-AF65-F5344CB8AC3E}">
        <p14:creationId xmlns:p14="http://schemas.microsoft.com/office/powerpoint/2010/main" val="24261378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3.3.9</a:t>
            </a:r>
            <a:r>
              <a:rPr lang="zh-CN" altLang="en-US" sz="3100" b="1" dirty="0" smtClean="0">
                <a:solidFill>
                  <a:schemeClr val="bg1"/>
                </a:solidFill>
                <a:latin typeface="微软雅黑" pitchFamily="34" charset="-122"/>
                <a:ea typeface="微软雅黑" pitchFamily="34" charset="-122"/>
              </a:rPr>
              <a:t>一卡通系统</a:t>
            </a:r>
            <a:endParaRPr lang="zh-CN" altLang="en-US" dirty="0"/>
          </a:p>
        </p:txBody>
      </p:sp>
      <p:sp>
        <p:nvSpPr>
          <p:cNvPr id="49" name="TextBox 48"/>
          <p:cNvSpPr txBox="1"/>
          <p:nvPr/>
        </p:nvSpPr>
        <p:spPr>
          <a:xfrm>
            <a:off x="1494287" y="1053163"/>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门禁系统</a:t>
            </a:r>
          </a:p>
        </p:txBody>
      </p:sp>
      <p:sp>
        <p:nvSpPr>
          <p:cNvPr id="50" name="TextBox 49"/>
          <p:cNvSpPr txBox="1"/>
          <p:nvPr/>
        </p:nvSpPr>
        <p:spPr>
          <a:xfrm>
            <a:off x="0" y="1053570"/>
            <a:ext cx="149353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fontAlgn="base">
              <a:spcBef>
                <a:spcPct val="0"/>
              </a:spcBef>
              <a:spcAft>
                <a:spcPct val="0"/>
              </a:spcAft>
              <a:defRPr sz="1600" b="1">
                <a:solidFill>
                  <a:prstClr val="white"/>
                </a:solidFill>
                <a:latin typeface="微软雅黑" pitchFamily="34" charset="-122"/>
                <a:ea typeface="微软雅黑" pitchFamily="34" charset="-122"/>
              </a:defRPr>
            </a:lvl1pPr>
          </a:lstStyle>
          <a:p>
            <a:r>
              <a:rPr lang="zh-CN" altLang="en-US" dirty="0"/>
              <a:t>一</a:t>
            </a:r>
            <a:r>
              <a:rPr lang="zh-CN" altLang="en-US" dirty="0" smtClean="0"/>
              <a:t>卡通</a:t>
            </a:r>
            <a:endParaRPr lang="zh-CN" altLang="en-US" dirty="0"/>
          </a:p>
        </p:txBody>
      </p:sp>
      <p:sp>
        <p:nvSpPr>
          <p:cNvPr id="51" name="TextBox 50"/>
          <p:cNvSpPr txBox="1"/>
          <p:nvPr/>
        </p:nvSpPr>
        <p:spPr>
          <a:xfrm>
            <a:off x="3005705" y="1053163"/>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smtClean="0">
                <a:solidFill>
                  <a:prstClr val="white"/>
                </a:solidFill>
                <a:latin typeface="微软雅黑" pitchFamily="34" charset="-122"/>
                <a:ea typeface="微软雅黑" pitchFamily="34" charset="-122"/>
              </a:rPr>
              <a:t>考勤系统</a:t>
            </a:r>
            <a:endParaRPr lang="zh-CN" altLang="en-US" sz="1600" b="1" dirty="0">
              <a:solidFill>
                <a:prstClr val="white"/>
              </a:solidFill>
              <a:latin typeface="微软雅黑" pitchFamily="34" charset="-122"/>
              <a:ea typeface="微软雅黑" pitchFamily="34" charset="-122"/>
            </a:endParaRPr>
          </a:p>
        </p:txBody>
      </p:sp>
      <p:sp>
        <p:nvSpPr>
          <p:cNvPr id="55" name="TextBox 54"/>
          <p:cNvSpPr txBox="1"/>
          <p:nvPr/>
        </p:nvSpPr>
        <p:spPr>
          <a:xfrm>
            <a:off x="4517873" y="1052736"/>
            <a:ext cx="1494287" cy="338554"/>
          </a:xfrm>
          <a:prstGeom prst="rect">
            <a:avLst/>
          </a:prstGeom>
          <a:solidFill>
            <a:srgbClr val="A8B2AE"/>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fontAlgn="base">
              <a:spcBef>
                <a:spcPct val="0"/>
              </a:spcBef>
              <a:spcAft>
                <a:spcPct val="0"/>
              </a:spcAft>
            </a:pPr>
            <a:r>
              <a:rPr lang="zh-CN" altLang="en-US" sz="1600" b="1" dirty="0">
                <a:solidFill>
                  <a:prstClr val="white"/>
                </a:solidFill>
                <a:latin typeface="微软雅黑" pitchFamily="34" charset="-122"/>
                <a:ea typeface="微软雅黑" pitchFamily="34" charset="-122"/>
              </a:rPr>
              <a:t>消费</a:t>
            </a:r>
            <a:r>
              <a:rPr lang="zh-CN" altLang="en-US" sz="1600" b="1" dirty="0" smtClean="0">
                <a:solidFill>
                  <a:prstClr val="white"/>
                </a:solidFill>
                <a:latin typeface="微软雅黑" pitchFamily="34" charset="-122"/>
                <a:ea typeface="微软雅黑" pitchFamily="34" charset="-122"/>
              </a:rPr>
              <a:t>系统</a:t>
            </a:r>
            <a:endParaRPr lang="zh-CN" altLang="en-US" sz="1600" b="1" dirty="0">
              <a:solidFill>
                <a:prstClr val="white"/>
              </a:solidFill>
              <a:latin typeface="微软雅黑" pitchFamily="34" charset="-122"/>
              <a:ea typeface="微软雅黑" pitchFamily="34" charset="-122"/>
            </a:endParaRPr>
          </a:p>
        </p:txBody>
      </p:sp>
      <p:sp>
        <p:nvSpPr>
          <p:cNvPr id="56" name="TextBox 55"/>
          <p:cNvSpPr txBox="1"/>
          <p:nvPr/>
        </p:nvSpPr>
        <p:spPr>
          <a:xfrm>
            <a:off x="6012160" y="1054235"/>
            <a:ext cx="1494287" cy="338554"/>
          </a:xfrm>
          <a:prstGeom prst="rect">
            <a:avLst/>
          </a:prstGeom>
          <a:solidFill>
            <a:srgbClr val="40A686"/>
          </a:solidFill>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zh-CN"/>
            </a:defPPr>
            <a:lvl1pPr algn="ctr">
              <a:defRPr sz="1600" b="1">
                <a:solidFill>
                  <a:prstClr val="white"/>
                </a:solidFill>
                <a:latin typeface="微软雅黑" pitchFamily="34" charset="-122"/>
                <a:ea typeface="微软雅黑" pitchFamily="34" charset="-122"/>
              </a:defRPr>
            </a:lvl1pPr>
          </a:lstStyle>
          <a:p>
            <a:r>
              <a:rPr lang="zh-CN" altLang="en-US" dirty="0"/>
              <a:t>访客系统</a:t>
            </a:r>
          </a:p>
        </p:txBody>
      </p:sp>
      <p:sp>
        <p:nvSpPr>
          <p:cNvPr id="9" name="TextBox 8"/>
          <p:cNvSpPr txBox="1"/>
          <p:nvPr/>
        </p:nvSpPr>
        <p:spPr>
          <a:xfrm>
            <a:off x="359732" y="1986849"/>
            <a:ext cx="8244716" cy="1569660"/>
          </a:xfrm>
          <a:prstGeom prst="rect">
            <a:avLst/>
          </a:prstGeom>
          <a:noFill/>
        </p:spPr>
        <p:txBody>
          <a:bodyPr wrap="square" rtlCol="0">
            <a:spAutoFit/>
          </a:bodyPr>
          <a:lstStyle/>
          <a:p>
            <a:pPr>
              <a:lnSpc>
                <a:spcPct val="150000"/>
              </a:lnSpc>
            </a:pPr>
            <a:r>
              <a:rPr lang="zh-CN" altLang="en-US" sz="1600" dirty="0" smtClean="0">
                <a:latin typeface="微软雅黑" pitchFamily="34" charset="-122"/>
                <a:ea typeface="微软雅黑" pitchFamily="34" charset="-122"/>
              </a:rPr>
              <a:t>       访客</a:t>
            </a:r>
            <a:r>
              <a:rPr lang="zh-CN" altLang="en-US" sz="1600" dirty="0">
                <a:latin typeface="微软雅黑" pitchFamily="34" charset="-122"/>
                <a:ea typeface="微软雅黑" pitchFamily="34" charset="-122"/>
              </a:rPr>
              <a:t>管理系统是针对来访人员登记、拜访流程管理这一薄弱环节而提出。系统具有身份验证、身份证自动阅读及登记、各种证件扫描录入、来访人员自动拍照以及对访客发放进出凭证等功能，能高效记录访客的证件信息、出入图像信息及来访信息，并能够灵活查询及管理历史资料，可极大提高前台和门卫的</a:t>
            </a:r>
            <a:r>
              <a:rPr lang="zh-CN" altLang="en-US" sz="1600" dirty="0" smtClean="0">
                <a:latin typeface="微软雅黑" pitchFamily="34" charset="-122"/>
                <a:ea typeface="微软雅黑" pitchFamily="34" charset="-122"/>
              </a:rPr>
              <a:t>工作效率</a:t>
            </a:r>
            <a:r>
              <a:rPr lang="zh-CN" altLang="en-US" sz="1600" dirty="0">
                <a:latin typeface="微软雅黑" pitchFamily="34" charset="-122"/>
                <a:ea typeface="微软雅黑" pitchFamily="34" charset="-122"/>
              </a:rPr>
              <a:t>。</a:t>
            </a:r>
            <a:endParaRPr lang="zh-CN" altLang="en-US" dirty="0"/>
          </a:p>
        </p:txBody>
      </p:sp>
      <p:sp>
        <p:nvSpPr>
          <p:cNvPr id="10" name="圆角矩形 9"/>
          <p:cNvSpPr>
            <a:spLocks noChangeArrowheads="1"/>
          </p:cNvSpPr>
          <p:nvPr/>
        </p:nvSpPr>
        <p:spPr bwMode="auto">
          <a:xfrm>
            <a:off x="242379" y="1881107"/>
            <a:ext cx="8218053" cy="1675402"/>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grpSp>
        <p:nvGrpSpPr>
          <p:cNvPr id="11" name="Group 6"/>
          <p:cNvGrpSpPr>
            <a:grpSpLocks/>
          </p:cNvGrpSpPr>
          <p:nvPr/>
        </p:nvGrpSpPr>
        <p:grpSpPr bwMode="auto">
          <a:xfrm>
            <a:off x="143583" y="1700808"/>
            <a:ext cx="1404789" cy="355530"/>
            <a:chOff x="816" y="2304"/>
            <a:chExt cx="1440" cy="448"/>
          </a:xfrm>
        </p:grpSpPr>
        <p:sp>
          <p:nvSpPr>
            <p:cNvPr id="12" name="Freeform 7"/>
            <p:cNvSpPr>
              <a:spLocks/>
            </p:cNvSpPr>
            <p:nvPr/>
          </p:nvSpPr>
          <p:spPr bwMode="gray">
            <a:xfrm>
              <a:off x="900" y="2561"/>
              <a:ext cx="1271" cy="191"/>
            </a:xfrm>
            <a:custGeom>
              <a:avLst/>
              <a:gdLst>
                <a:gd name="T0" fmla="*/ 1852 w 1120"/>
                <a:gd name="T1" fmla="*/ 81 h 252"/>
                <a:gd name="T2" fmla="*/ 1844 w 1120"/>
                <a:gd name="T3" fmla="*/ 81 h 252"/>
                <a:gd name="T4" fmla="*/ 1818 w 1120"/>
                <a:gd name="T5" fmla="*/ 79 h 252"/>
                <a:gd name="T6" fmla="*/ 1776 w 1120"/>
                <a:gd name="T7" fmla="*/ 78 h 252"/>
                <a:gd name="T8" fmla="*/ 1717 w 1120"/>
                <a:gd name="T9" fmla="*/ 75 h 252"/>
                <a:gd name="T10" fmla="*/ 1641 w 1120"/>
                <a:gd name="T11" fmla="*/ 72 h 252"/>
                <a:gd name="T12" fmla="*/ 1552 w 1120"/>
                <a:gd name="T13" fmla="*/ 69 h 252"/>
                <a:gd name="T14" fmla="*/ 1448 w 1120"/>
                <a:gd name="T15" fmla="*/ 66 h 252"/>
                <a:gd name="T16" fmla="*/ 1332 w 1120"/>
                <a:gd name="T17" fmla="*/ 63 h 252"/>
                <a:gd name="T18" fmla="*/ 1208 w 1120"/>
                <a:gd name="T19" fmla="*/ 61 h 252"/>
                <a:gd name="T20" fmla="*/ 1068 w 1120"/>
                <a:gd name="T21" fmla="*/ 60 h 252"/>
                <a:gd name="T22" fmla="*/ 918 w 1120"/>
                <a:gd name="T23" fmla="*/ 60 h 252"/>
                <a:gd name="T24" fmla="*/ 770 w 1120"/>
                <a:gd name="T25" fmla="*/ 60 h 252"/>
                <a:gd name="T26" fmla="*/ 634 w 1120"/>
                <a:gd name="T27" fmla="*/ 61 h 252"/>
                <a:gd name="T28" fmla="*/ 509 w 1120"/>
                <a:gd name="T29" fmla="*/ 63 h 252"/>
                <a:gd name="T30" fmla="*/ 393 w 1120"/>
                <a:gd name="T31" fmla="*/ 66 h 252"/>
                <a:gd name="T32" fmla="*/ 295 w 1120"/>
                <a:gd name="T33" fmla="*/ 69 h 252"/>
                <a:gd name="T34" fmla="*/ 209 w 1120"/>
                <a:gd name="T35" fmla="*/ 72 h 252"/>
                <a:gd name="T36" fmla="*/ 135 w 1120"/>
                <a:gd name="T37" fmla="*/ 75 h 252"/>
                <a:gd name="T38" fmla="*/ 76 w 1120"/>
                <a:gd name="T39" fmla="*/ 78 h 252"/>
                <a:gd name="T40" fmla="*/ 33 w 1120"/>
                <a:gd name="T41" fmla="*/ 79 h 252"/>
                <a:gd name="T42" fmla="*/ 10 w 1120"/>
                <a:gd name="T43" fmla="*/ 81 h 252"/>
                <a:gd name="T44" fmla="*/ 0 w 1120"/>
                <a:gd name="T45" fmla="*/ 81 h 252"/>
                <a:gd name="T46" fmla="*/ 0 w 1120"/>
                <a:gd name="T47" fmla="*/ 20 h 252"/>
                <a:gd name="T48" fmla="*/ 925 w 1120"/>
                <a:gd name="T49" fmla="*/ 0 h 252"/>
                <a:gd name="T50" fmla="*/ 1852 w 1120"/>
                <a:gd name="T51" fmla="*/ 20 h 252"/>
                <a:gd name="T52" fmla="*/ 1852 w 1120"/>
                <a:gd name="T53" fmla="*/ 81 h 252"/>
                <a:gd name="T54" fmla="*/ 1852 w 1120"/>
                <a:gd name="T55" fmla="*/ 81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0">
              <a:noFill/>
              <a:round/>
              <a:headEnd/>
              <a:tailEnd/>
            </a:ln>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3" name="Rectangle 8"/>
            <p:cNvSpPr>
              <a:spLocks noChangeArrowheads="1"/>
            </p:cNvSpPr>
            <p:nvPr/>
          </p:nvSpPr>
          <p:spPr bwMode="gray">
            <a:xfrm>
              <a:off x="816" y="2304"/>
              <a:ext cx="1440" cy="393"/>
            </a:xfrm>
            <a:prstGeom prst="rect">
              <a:avLst/>
            </a:prstGeom>
            <a:gradFill rotWithShape="1">
              <a:gsLst>
                <a:gs pos="0">
                  <a:srgbClr val="5CB1FE"/>
                </a:gs>
                <a:gs pos="100000">
                  <a:srgbClr val="5CB1FE">
                    <a:gamma/>
                    <a:tint val="47451"/>
                    <a:invGamma/>
                  </a:srgbClr>
                </a:gs>
              </a:gsLst>
              <a:lin ang="2700000" scaled="1"/>
            </a:gradFill>
            <a:ln w="9525" algn="ctr">
              <a:noFill/>
              <a:miter lim="800000"/>
              <a:headEnd/>
              <a:tailEnd/>
            </a:ln>
          </p:spPr>
          <p:txBody>
            <a:bodyPr wrap="none" anchor="ctr"/>
            <a:lstStyle/>
            <a:p>
              <a:pPr algn="ctr" eaLnBrk="0" fontAlgn="auto" hangingPunct="0">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概述</a:t>
              </a:r>
            </a:p>
          </p:txBody>
        </p:sp>
      </p:gr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7872" y="3740587"/>
            <a:ext cx="2862439" cy="2874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574" y="3824185"/>
            <a:ext cx="2938586" cy="2777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61378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solidFill>
                <a:srgbClr val="000000"/>
              </a:solidFill>
            </a:endParaRP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solidFill>
                <a:srgbClr val="000000"/>
              </a:solidFill>
            </a:endParaRPr>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3.4</a:t>
            </a:r>
            <a:r>
              <a:rPr lang="zh-CN" altLang="en-US" u="sng" dirty="0">
                <a:solidFill>
                  <a:srgbClr val="000000"/>
                </a:solidFill>
                <a:sym typeface="Arial" pitchFamily="34" charset="0"/>
              </a:rPr>
              <a:t>智能楼宇的发展趋势 </a:t>
            </a:r>
          </a:p>
        </p:txBody>
      </p:sp>
      <p:sp>
        <p:nvSpPr>
          <p:cNvPr id="56" name="AutoShape 50"/>
          <p:cNvSpPr>
            <a:spLocks noChangeArrowheads="1"/>
          </p:cNvSpPr>
          <p:nvPr/>
        </p:nvSpPr>
        <p:spPr bwMode="auto">
          <a:xfrm>
            <a:off x="2355850" y="4073525"/>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3.3</a:t>
            </a:r>
            <a:r>
              <a:rPr lang="zh-CN" altLang="en-US" u="sng" dirty="0">
                <a:solidFill>
                  <a:srgbClr val="000000"/>
                </a:solidFill>
                <a:sym typeface="Arial" pitchFamily="34" charset="0"/>
              </a:rPr>
              <a:t>智能楼宇系统组成、功能和</a:t>
            </a:r>
            <a:r>
              <a:rPr lang="zh-CN" altLang="en-US" u="sng" dirty="0" smtClean="0">
                <a:solidFill>
                  <a:srgbClr val="000000"/>
                </a:solidFill>
                <a:sym typeface="Arial" pitchFamily="34" charset="0"/>
              </a:rPr>
              <a:t>应用</a:t>
            </a:r>
            <a:endParaRPr lang="zh-CN" altLang="en-US" u="sng" dirty="0">
              <a:solidFill>
                <a:srgbClr val="000000"/>
              </a:solidFill>
              <a:sym typeface="Arial" pitchFamily="34" charset="0"/>
            </a:endParaRPr>
          </a:p>
        </p:txBody>
      </p:sp>
      <p:sp>
        <p:nvSpPr>
          <p:cNvPr id="57" name="AutoShape 51"/>
          <p:cNvSpPr>
            <a:spLocks noChangeArrowheads="1"/>
          </p:cNvSpPr>
          <p:nvPr/>
        </p:nvSpPr>
        <p:spPr bwMode="auto">
          <a:xfrm>
            <a:off x="2366963" y="2924175"/>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3.2</a:t>
            </a:r>
            <a:r>
              <a:rPr lang="zh-CN" altLang="en-US" u="sng" dirty="0">
                <a:solidFill>
                  <a:srgbClr val="000000"/>
                </a:solidFill>
                <a:sym typeface="Arial" pitchFamily="34" charset="0"/>
              </a:rPr>
              <a:t>基于物联网智能楼宇的三层架构</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3.1</a:t>
            </a:r>
            <a:r>
              <a:rPr lang="zh-CN" altLang="en-US" u="sng" dirty="0">
                <a:solidFill>
                  <a:srgbClr val="000000"/>
                </a:solidFill>
                <a:sym typeface="Arial" pitchFamily="34" charset="0"/>
              </a:rPr>
              <a:t>智能楼宇概述</a:t>
            </a: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66" name="Group 16"/>
          <p:cNvGrpSpPr>
            <a:grpSpLocks/>
          </p:cNvGrpSpPr>
          <p:nvPr/>
        </p:nvGrpSpPr>
        <p:grpSpPr bwMode="auto">
          <a:xfrm>
            <a:off x="2062163" y="3032125"/>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73" name="Group 23"/>
          <p:cNvGrpSpPr>
            <a:grpSpLocks/>
          </p:cNvGrpSpPr>
          <p:nvPr/>
        </p:nvGrpSpPr>
        <p:grpSpPr bwMode="auto">
          <a:xfrm>
            <a:off x="2051050" y="4149725"/>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80" name="Group 30"/>
          <p:cNvGrpSpPr>
            <a:grpSpLocks/>
          </p:cNvGrpSpPr>
          <p:nvPr/>
        </p:nvGrpSpPr>
        <p:grpSpPr bwMode="auto">
          <a:xfrm>
            <a:off x="1474788" y="5426075"/>
            <a:ext cx="381000" cy="381000"/>
            <a:chOff x="0" y="0"/>
            <a:chExt cx="1615" cy="1615"/>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83" name="Oval 77"/>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84" name="Oval 78"/>
            <p:cNvSpPr>
              <a:spLocks noChangeArrowheads="1"/>
            </p:cNvSpPr>
            <p:nvPr/>
          </p:nvSpPr>
          <p:spPr bwMode="auto">
            <a:xfrm>
              <a:off x="176" y="176"/>
              <a:ext cx="1262" cy="1264"/>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85" name="Oval 79"/>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86" name="Oval 80"/>
            <p:cNvSpPr>
              <a:spLocks noChangeArrowheads="1"/>
            </p:cNvSpPr>
            <p:nvPr/>
          </p:nvSpPr>
          <p:spPr bwMode="auto">
            <a:xfrm>
              <a:off x="259" y="259"/>
              <a:ext cx="1096" cy="1098"/>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spTree>
    <p:extLst>
      <p:ext uri="{BB962C8B-B14F-4D97-AF65-F5344CB8AC3E}">
        <p14:creationId xmlns:p14="http://schemas.microsoft.com/office/powerpoint/2010/main" val="72817451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3.</a:t>
            </a:r>
            <a:r>
              <a:rPr lang="en-US" altLang="zh-CN" sz="2800" b="1" dirty="0" smtClean="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智能楼宇的发展趋势</a:t>
            </a:r>
          </a:p>
        </p:txBody>
      </p:sp>
      <p:sp>
        <p:nvSpPr>
          <p:cNvPr id="17" name="矩形 16"/>
          <p:cNvSpPr/>
          <p:nvPr/>
        </p:nvSpPr>
        <p:spPr>
          <a:xfrm>
            <a:off x="323528" y="1124744"/>
            <a:ext cx="8568952" cy="2585323"/>
          </a:xfrm>
          <a:prstGeom prst="rect">
            <a:avLst/>
          </a:prstGeom>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国内</a:t>
            </a:r>
            <a:r>
              <a:rPr lang="zh-CN" altLang="zh-CN" dirty="0">
                <a:latin typeface="微软雅黑" panose="020B0503020204020204" pitchFamily="34" charset="-122"/>
                <a:ea typeface="微软雅黑" panose="020B0503020204020204" pitchFamily="34" charset="-122"/>
              </a:rPr>
              <a:t>智能楼宇经过二十多年的发展，已经打造出较为完整的智能楼宇产业链，诞生了智能楼宇行业，初步形成了行业的标准体系、专业架构、技术系统、工程实施体系。建筑智能化技术显著改变了城市，改变了人们的生活方式。但是，随着我国经济、技术的发展，人们生活水平的提高，以及节能、环保政策的推动，智能建筑未来将有大的创新与发展</a:t>
            </a:r>
            <a:r>
              <a:rPr lang="zh-CN" altLang="zh-CN" dirty="0" smtClean="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以下</a:t>
            </a:r>
            <a:r>
              <a:rPr lang="zh-CN" altLang="zh-CN" dirty="0">
                <a:latin typeface="微软雅黑" panose="020B0503020204020204" pitchFamily="34" charset="-122"/>
                <a:ea typeface="微软雅黑" panose="020B0503020204020204" pitchFamily="34" charset="-122"/>
              </a:rPr>
              <a:t>为智能楼宇发展趋势的几点展望：</a:t>
            </a:r>
          </a:p>
        </p:txBody>
      </p:sp>
      <p:grpSp>
        <p:nvGrpSpPr>
          <p:cNvPr id="60" name="Group 43"/>
          <p:cNvGrpSpPr>
            <a:grpSpLocks/>
          </p:cNvGrpSpPr>
          <p:nvPr/>
        </p:nvGrpSpPr>
        <p:grpSpPr bwMode="auto">
          <a:xfrm>
            <a:off x="1547665" y="4077419"/>
            <a:ext cx="5222876" cy="2447925"/>
            <a:chOff x="1514" y="2010"/>
            <a:chExt cx="3290" cy="1542"/>
          </a:xfrm>
        </p:grpSpPr>
        <p:sp>
          <p:nvSpPr>
            <p:cNvPr id="61" name="Freeform 44"/>
            <p:cNvSpPr>
              <a:spLocks/>
            </p:cNvSpPr>
            <p:nvPr/>
          </p:nvSpPr>
          <p:spPr bwMode="gray">
            <a:xfrm>
              <a:off x="4318" y="2010"/>
              <a:ext cx="484" cy="590"/>
            </a:xfrm>
            <a:custGeom>
              <a:avLst/>
              <a:gdLst>
                <a:gd name="T0" fmla="*/ 308 w 308"/>
                <a:gd name="T1" fmla="*/ 120 h 444"/>
                <a:gd name="T2" fmla="*/ 0 w 308"/>
                <a:gd name="T3" fmla="*/ 444 h 444"/>
                <a:gd name="T4" fmla="*/ 0 w 308"/>
                <a:gd name="T5" fmla="*/ 286 h 444"/>
                <a:gd name="T6" fmla="*/ 308 w 308"/>
                <a:gd name="T7" fmla="*/ 0 h 444"/>
                <a:gd name="T8" fmla="*/ 308 w 308"/>
                <a:gd name="T9" fmla="*/ 120 h 444"/>
              </a:gdLst>
              <a:ahLst/>
              <a:cxnLst>
                <a:cxn ang="0">
                  <a:pos x="T0" y="T1"/>
                </a:cxn>
                <a:cxn ang="0">
                  <a:pos x="T2" y="T3"/>
                </a:cxn>
                <a:cxn ang="0">
                  <a:pos x="T4" y="T5"/>
                </a:cxn>
                <a:cxn ang="0">
                  <a:pos x="T6" y="T7"/>
                </a:cxn>
                <a:cxn ang="0">
                  <a:pos x="T8" y="T9"/>
                </a:cxn>
              </a:cxnLst>
              <a:rect l="0" t="0" r="r" b="b"/>
              <a:pathLst>
                <a:path w="308" h="444">
                  <a:moveTo>
                    <a:pt x="308" y="120"/>
                  </a:moveTo>
                  <a:lnTo>
                    <a:pt x="0" y="444"/>
                  </a:lnTo>
                  <a:lnTo>
                    <a:pt x="0" y="286"/>
                  </a:lnTo>
                  <a:lnTo>
                    <a:pt x="308" y="0"/>
                  </a:lnTo>
                  <a:lnTo>
                    <a:pt x="308" y="120"/>
                  </a:lnTo>
                  <a:close/>
                </a:path>
              </a:pathLst>
            </a:custGeom>
            <a:gradFill rotWithShape="1">
              <a:gsLst>
                <a:gs pos="0">
                  <a:srgbClr val="FF9900">
                    <a:gamma/>
                    <a:shade val="46275"/>
                    <a:invGamma/>
                  </a:srgbClr>
                </a:gs>
                <a:gs pos="50000">
                  <a:srgbClr val="FF9900"/>
                </a:gs>
                <a:gs pos="100000">
                  <a:srgbClr val="FF9900">
                    <a:gamma/>
                    <a:shade val="46275"/>
                    <a:invGamma/>
                  </a:srgbClr>
                </a:gs>
              </a:gsLst>
              <a:lin ang="2700000" scaled="1"/>
            </a:gradFill>
            <a:ln>
              <a:noFill/>
            </a:ln>
            <a:extLst>
              <a:ext uri="{91240B29-F687-4F45-9708-019B960494DF}">
                <a14:hiddenLine xmlns:a14="http://schemas.microsoft.com/office/drawing/2010/main" w="0">
                  <a:solidFill>
                    <a:srgbClr val="D1D1D1"/>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2" name="Freeform 45"/>
            <p:cNvSpPr>
              <a:spLocks/>
            </p:cNvSpPr>
            <p:nvPr/>
          </p:nvSpPr>
          <p:spPr bwMode="gray">
            <a:xfrm>
              <a:off x="2581" y="2010"/>
              <a:ext cx="2223" cy="301"/>
            </a:xfrm>
            <a:custGeom>
              <a:avLst/>
              <a:gdLst>
                <a:gd name="T0" fmla="*/ 1478 w 1786"/>
                <a:gd name="T1" fmla="*/ 284 h 284"/>
                <a:gd name="T2" fmla="*/ 0 w 1786"/>
                <a:gd name="T3" fmla="*/ 284 h 284"/>
                <a:gd name="T4" fmla="*/ 446 w 1786"/>
                <a:gd name="T5" fmla="*/ 0 h 284"/>
                <a:gd name="T6" fmla="*/ 1786 w 1786"/>
                <a:gd name="T7" fmla="*/ 0 h 284"/>
                <a:gd name="T8" fmla="*/ 1478 w 1786"/>
                <a:gd name="T9" fmla="*/ 284 h 284"/>
              </a:gdLst>
              <a:ahLst/>
              <a:cxnLst>
                <a:cxn ang="0">
                  <a:pos x="T0" y="T1"/>
                </a:cxn>
                <a:cxn ang="0">
                  <a:pos x="T2" y="T3"/>
                </a:cxn>
                <a:cxn ang="0">
                  <a:pos x="T4" y="T5"/>
                </a:cxn>
                <a:cxn ang="0">
                  <a:pos x="T6" y="T7"/>
                </a:cxn>
                <a:cxn ang="0">
                  <a:pos x="T8" y="T9"/>
                </a:cxn>
              </a:cxnLst>
              <a:rect l="0" t="0" r="r" b="b"/>
              <a:pathLst>
                <a:path w="1786" h="284">
                  <a:moveTo>
                    <a:pt x="1478" y="284"/>
                  </a:moveTo>
                  <a:lnTo>
                    <a:pt x="0" y="284"/>
                  </a:lnTo>
                  <a:lnTo>
                    <a:pt x="446" y="0"/>
                  </a:lnTo>
                  <a:lnTo>
                    <a:pt x="1786" y="0"/>
                  </a:lnTo>
                  <a:lnTo>
                    <a:pt x="1478" y="284"/>
                  </a:lnTo>
                  <a:close/>
                </a:path>
              </a:pathLst>
            </a:custGeom>
            <a:solidFill>
              <a:srgbClr val="FF9900"/>
            </a:solidFill>
            <a:ln>
              <a:noFill/>
            </a:ln>
            <a:extLst>
              <a:ext uri="{91240B29-F687-4F45-9708-019B960494DF}">
                <a14:hiddenLine xmlns:a14="http://schemas.microsoft.com/office/drawing/2010/main" w="0">
                  <a:solidFill>
                    <a:srgbClr val="80808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Freeform 48"/>
            <p:cNvSpPr>
              <a:spLocks/>
            </p:cNvSpPr>
            <p:nvPr/>
          </p:nvSpPr>
          <p:spPr bwMode="gray">
            <a:xfrm>
              <a:off x="4086" y="2494"/>
              <a:ext cx="361" cy="532"/>
            </a:xfrm>
            <a:custGeom>
              <a:avLst/>
              <a:gdLst>
                <a:gd name="T0" fmla="*/ 306 w 306"/>
                <a:gd name="T1" fmla="*/ 122 h 444"/>
                <a:gd name="T2" fmla="*/ 0 w 306"/>
                <a:gd name="T3" fmla="*/ 444 h 444"/>
                <a:gd name="T4" fmla="*/ 0 w 306"/>
                <a:gd name="T5" fmla="*/ 286 h 444"/>
                <a:gd name="T6" fmla="*/ 306 w 306"/>
                <a:gd name="T7" fmla="*/ 0 h 444"/>
                <a:gd name="T8" fmla="*/ 306 w 306"/>
                <a:gd name="T9" fmla="*/ 122 h 444"/>
              </a:gdLst>
              <a:ahLst/>
              <a:cxnLst>
                <a:cxn ang="0">
                  <a:pos x="T0" y="T1"/>
                </a:cxn>
                <a:cxn ang="0">
                  <a:pos x="T2" y="T3"/>
                </a:cxn>
                <a:cxn ang="0">
                  <a:pos x="T4" y="T5"/>
                </a:cxn>
                <a:cxn ang="0">
                  <a:pos x="T6" y="T7"/>
                </a:cxn>
                <a:cxn ang="0">
                  <a:pos x="T8" y="T9"/>
                </a:cxn>
              </a:cxnLst>
              <a:rect l="0" t="0" r="r" b="b"/>
              <a:pathLst>
                <a:path w="306" h="444">
                  <a:moveTo>
                    <a:pt x="306" y="122"/>
                  </a:moveTo>
                  <a:lnTo>
                    <a:pt x="0" y="444"/>
                  </a:lnTo>
                  <a:lnTo>
                    <a:pt x="0" y="286"/>
                  </a:lnTo>
                  <a:lnTo>
                    <a:pt x="306" y="0"/>
                  </a:lnTo>
                  <a:lnTo>
                    <a:pt x="306" y="122"/>
                  </a:lnTo>
                  <a:close/>
                </a:path>
              </a:pathLst>
            </a:custGeom>
            <a:gradFill rotWithShape="1">
              <a:gsLst>
                <a:gs pos="0">
                  <a:srgbClr val="969696">
                    <a:gamma/>
                    <a:shade val="46275"/>
                    <a:invGamma/>
                  </a:srgbClr>
                </a:gs>
                <a:gs pos="50000">
                  <a:srgbClr val="969696"/>
                </a:gs>
                <a:gs pos="100000">
                  <a:srgbClr val="969696">
                    <a:gamma/>
                    <a:shade val="46275"/>
                    <a:invGamma/>
                  </a:srgbClr>
                </a:gs>
              </a:gsLst>
              <a:lin ang="2700000" scaled="1"/>
            </a:gradFill>
            <a:ln>
              <a:noFill/>
            </a:ln>
            <a:extLst>
              <a:ext uri="{91240B29-F687-4F45-9708-019B960494DF}">
                <a14:hiddenLine xmlns:a14="http://schemas.microsoft.com/office/drawing/2010/main" w="0">
                  <a:solidFill>
                    <a:srgbClr val="D1D1D1"/>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6" name="Freeform 49"/>
            <p:cNvSpPr>
              <a:spLocks/>
            </p:cNvSpPr>
            <p:nvPr/>
          </p:nvSpPr>
          <p:spPr bwMode="gray">
            <a:xfrm>
              <a:off x="3722" y="3019"/>
              <a:ext cx="364" cy="533"/>
            </a:xfrm>
            <a:custGeom>
              <a:avLst/>
              <a:gdLst>
                <a:gd name="T0" fmla="*/ 308 w 308"/>
                <a:gd name="T1" fmla="*/ 122 h 444"/>
                <a:gd name="T2" fmla="*/ 0 w 308"/>
                <a:gd name="T3" fmla="*/ 444 h 444"/>
                <a:gd name="T4" fmla="*/ 0 w 308"/>
                <a:gd name="T5" fmla="*/ 286 h 444"/>
                <a:gd name="T6" fmla="*/ 308 w 308"/>
                <a:gd name="T7" fmla="*/ 0 h 444"/>
                <a:gd name="T8" fmla="*/ 308 w 308"/>
                <a:gd name="T9" fmla="*/ 122 h 444"/>
              </a:gdLst>
              <a:ahLst/>
              <a:cxnLst>
                <a:cxn ang="0">
                  <a:pos x="T0" y="T1"/>
                </a:cxn>
                <a:cxn ang="0">
                  <a:pos x="T2" y="T3"/>
                </a:cxn>
                <a:cxn ang="0">
                  <a:pos x="T4" y="T5"/>
                </a:cxn>
                <a:cxn ang="0">
                  <a:pos x="T6" y="T7"/>
                </a:cxn>
                <a:cxn ang="0">
                  <a:pos x="T8" y="T9"/>
                </a:cxn>
              </a:cxnLst>
              <a:rect l="0" t="0" r="r" b="b"/>
              <a:pathLst>
                <a:path w="308" h="444">
                  <a:moveTo>
                    <a:pt x="308" y="122"/>
                  </a:moveTo>
                  <a:lnTo>
                    <a:pt x="0" y="444"/>
                  </a:lnTo>
                  <a:lnTo>
                    <a:pt x="0" y="286"/>
                  </a:lnTo>
                  <a:lnTo>
                    <a:pt x="308" y="0"/>
                  </a:lnTo>
                  <a:lnTo>
                    <a:pt x="308" y="122"/>
                  </a:lnTo>
                  <a:close/>
                </a:path>
              </a:pathLst>
            </a:custGeom>
            <a:gradFill rotWithShape="1">
              <a:gsLst>
                <a:gs pos="0">
                  <a:srgbClr val="0099CC">
                    <a:gamma/>
                    <a:shade val="46275"/>
                    <a:invGamma/>
                  </a:srgbClr>
                </a:gs>
                <a:gs pos="50000">
                  <a:srgbClr val="0099CC"/>
                </a:gs>
                <a:gs pos="100000">
                  <a:srgbClr val="0099CC">
                    <a:gamma/>
                    <a:shade val="46275"/>
                    <a:invGamma/>
                  </a:srgbClr>
                </a:gs>
              </a:gsLst>
              <a:lin ang="2700000" scaled="1"/>
            </a:gradFill>
            <a:ln>
              <a:noFill/>
            </a:ln>
            <a:extLst>
              <a:ext uri="{91240B29-F687-4F45-9708-019B960494DF}">
                <a14:hiddenLine xmlns:a14="http://schemas.microsoft.com/office/drawing/2010/main" w="0">
                  <a:solidFill>
                    <a:srgbClr val="D1D1D1"/>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Freeform 50"/>
            <p:cNvSpPr>
              <a:spLocks/>
            </p:cNvSpPr>
            <p:nvPr/>
          </p:nvSpPr>
          <p:spPr bwMode="gray">
            <a:xfrm>
              <a:off x="1515" y="3022"/>
              <a:ext cx="2571" cy="340"/>
            </a:xfrm>
            <a:custGeom>
              <a:avLst/>
              <a:gdLst>
                <a:gd name="T0" fmla="*/ 1872 w 2180"/>
                <a:gd name="T1" fmla="*/ 284 h 284"/>
                <a:gd name="T2" fmla="*/ 0 w 2180"/>
                <a:gd name="T3" fmla="*/ 284 h 284"/>
                <a:gd name="T4" fmla="*/ 446 w 2180"/>
                <a:gd name="T5" fmla="*/ 0 h 284"/>
                <a:gd name="T6" fmla="*/ 2180 w 2180"/>
                <a:gd name="T7" fmla="*/ 0 h 284"/>
                <a:gd name="T8" fmla="*/ 1872 w 2180"/>
                <a:gd name="T9" fmla="*/ 284 h 284"/>
              </a:gdLst>
              <a:ahLst/>
              <a:cxnLst>
                <a:cxn ang="0">
                  <a:pos x="T0" y="T1"/>
                </a:cxn>
                <a:cxn ang="0">
                  <a:pos x="T2" y="T3"/>
                </a:cxn>
                <a:cxn ang="0">
                  <a:pos x="T4" y="T5"/>
                </a:cxn>
                <a:cxn ang="0">
                  <a:pos x="T6" y="T7"/>
                </a:cxn>
                <a:cxn ang="0">
                  <a:pos x="T8" y="T9"/>
                </a:cxn>
              </a:cxnLst>
              <a:rect l="0" t="0" r="r" b="b"/>
              <a:pathLst>
                <a:path w="2180" h="284">
                  <a:moveTo>
                    <a:pt x="1872" y="284"/>
                  </a:moveTo>
                  <a:lnTo>
                    <a:pt x="0" y="284"/>
                  </a:lnTo>
                  <a:lnTo>
                    <a:pt x="446" y="0"/>
                  </a:lnTo>
                  <a:lnTo>
                    <a:pt x="2180" y="0"/>
                  </a:lnTo>
                  <a:lnTo>
                    <a:pt x="1872" y="284"/>
                  </a:lnTo>
                  <a:close/>
                </a:path>
              </a:pathLst>
            </a:custGeom>
            <a:solidFill>
              <a:srgbClr val="0099CC"/>
            </a:solidFill>
            <a:ln>
              <a:noFill/>
            </a:ln>
            <a:extLst>
              <a:ext uri="{91240B29-F687-4F45-9708-019B960494DF}">
                <a14:hiddenLine xmlns:a14="http://schemas.microsoft.com/office/drawing/2010/main" w="0">
                  <a:solidFill>
                    <a:srgbClr val="80808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Freeform 51"/>
            <p:cNvSpPr>
              <a:spLocks/>
            </p:cNvSpPr>
            <p:nvPr/>
          </p:nvSpPr>
          <p:spPr bwMode="gray">
            <a:xfrm>
              <a:off x="1641" y="2010"/>
              <a:ext cx="1270" cy="1182"/>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Rectangle 52"/>
            <p:cNvSpPr>
              <a:spLocks noChangeArrowheads="1"/>
            </p:cNvSpPr>
            <p:nvPr/>
          </p:nvSpPr>
          <p:spPr bwMode="gray">
            <a:xfrm>
              <a:off x="2598" y="2317"/>
              <a:ext cx="1849" cy="192"/>
            </a:xfrm>
            <a:prstGeom prst="rect">
              <a:avLst/>
            </a:prstGeom>
            <a:gradFill rotWithShape="1">
              <a:gsLst>
                <a:gs pos="0">
                  <a:srgbClr val="FF9900">
                    <a:gamma/>
                    <a:shade val="72549"/>
                    <a:invGamma/>
                  </a:srgbClr>
                </a:gs>
                <a:gs pos="50000">
                  <a:srgbClr val="FF9900"/>
                </a:gs>
                <a:gs pos="100000">
                  <a:srgbClr val="FF9900">
                    <a:gamma/>
                    <a:shade val="72549"/>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绿色建筑</a:t>
              </a:r>
              <a:endParaRPr kumimoji="0" lang="en-US" altLang="zh-CN"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1" name="Freeform 54"/>
            <p:cNvSpPr>
              <a:spLocks/>
            </p:cNvSpPr>
            <p:nvPr/>
          </p:nvSpPr>
          <p:spPr bwMode="gray">
            <a:xfrm>
              <a:off x="2036" y="2494"/>
              <a:ext cx="2415" cy="343"/>
            </a:xfrm>
            <a:custGeom>
              <a:avLst/>
              <a:gdLst>
                <a:gd name="T0" fmla="*/ 1742 w 2048"/>
                <a:gd name="T1" fmla="*/ 286 h 286"/>
                <a:gd name="T2" fmla="*/ 0 w 2048"/>
                <a:gd name="T3" fmla="*/ 286 h 286"/>
                <a:gd name="T4" fmla="*/ 446 w 2048"/>
                <a:gd name="T5" fmla="*/ 0 h 286"/>
                <a:gd name="T6" fmla="*/ 2048 w 2048"/>
                <a:gd name="T7" fmla="*/ 0 h 286"/>
                <a:gd name="T8" fmla="*/ 1742 w 2048"/>
                <a:gd name="T9" fmla="*/ 286 h 286"/>
              </a:gdLst>
              <a:ahLst/>
              <a:cxnLst>
                <a:cxn ang="0">
                  <a:pos x="T0" y="T1"/>
                </a:cxn>
                <a:cxn ang="0">
                  <a:pos x="T2" y="T3"/>
                </a:cxn>
                <a:cxn ang="0">
                  <a:pos x="T4" y="T5"/>
                </a:cxn>
                <a:cxn ang="0">
                  <a:pos x="T6" y="T7"/>
                </a:cxn>
                <a:cxn ang="0">
                  <a:pos x="T8" y="T9"/>
                </a:cxn>
              </a:cxnLst>
              <a:rect l="0" t="0" r="r" b="b"/>
              <a:pathLst>
                <a:path w="2048" h="286">
                  <a:moveTo>
                    <a:pt x="1742" y="286"/>
                  </a:moveTo>
                  <a:lnTo>
                    <a:pt x="0" y="286"/>
                  </a:lnTo>
                  <a:lnTo>
                    <a:pt x="446" y="0"/>
                  </a:lnTo>
                  <a:lnTo>
                    <a:pt x="2048" y="0"/>
                  </a:lnTo>
                  <a:lnTo>
                    <a:pt x="1742" y="286"/>
                  </a:lnTo>
                  <a:close/>
                </a:path>
              </a:pathLst>
            </a:custGeom>
            <a:solidFill>
              <a:srgbClr val="969696"/>
            </a:solidFill>
            <a:ln>
              <a:noFill/>
            </a:ln>
            <a:extLst>
              <a:ext uri="{91240B29-F687-4F45-9708-019B960494DF}">
                <a14:hiddenLine xmlns:a14="http://schemas.microsoft.com/office/drawing/2010/main" w="0">
                  <a:solidFill>
                    <a:srgbClr val="808080"/>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2" name="Rectangle 55"/>
            <p:cNvSpPr>
              <a:spLocks noChangeArrowheads="1"/>
            </p:cNvSpPr>
            <p:nvPr/>
          </p:nvSpPr>
          <p:spPr bwMode="gray">
            <a:xfrm>
              <a:off x="2038" y="2836"/>
              <a:ext cx="2056" cy="188"/>
            </a:xfrm>
            <a:prstGeom prst="rect">
              <a:avLst/>
            </a:prstGeom>
            <a:gradFill rotWithShape="1">
              <a:gsLst>
                <a:gs pos="0">
                  <a:srgbClr val="969696">
                    <a:gamma/>
                    <a:shade val="72549"/>
                    <a:invGamma/>
                  </a:srgbClr>
                </a:gs>
                <a:gs pos="50000">
                  <a:srgbClr val="969696"/>
                </a:gs>
                <a:gs pos="100000">
                  <a:srgbClr val="969696">
                    <a:gamma/>
                    <a:shade val="72549"/>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四网合一</a:t>
              </a:r>
              <a:endParaRPr kumimoji="0" lang="en-US" altLang="zh-CN"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3" name="Rectangle 56"/>
            <p:cNvSpPr>
              <a:spLocks noChangeArrowheads="1"/>
            </p:cNvSpPr>
            <p:nvPr/>
          </p:nvSpPr>
          <p:spPr bwMode="gray">
            <a:xfrm>
              <a:off x="1514" y="3363"/>
              <a:ext cx="2213" cy="187"/>
            </a:xfrm>
            <a:prstGeom prst="rect">
              <a:avLst/>
            </a:prstGeom>
            <a:gradFill rotWithShape="1">
              <a:gsLst>
                <a:gs pos="0">
                  <a:srgbClr val="0099CC">
                    <a:gamma/>
                    <a:shade val="72549"/>
                    <a:invGamma/>
                  </a:srgbClr>
                </a:gs>
                <a:gs pos="50000">
                  <a:srgbClr val="0099CC"/>
                </a:gs>
                <a:gs pos="100000">
                  <a:srgbClr val="0099CC">
                    <a:gamma/>
                    <a:shade val="72549"/>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智能化融合</a:t>
              </a:r>
              <a:endParaRPr kumimoji="0" lang="en-US" altLang="zh-CN"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74" name="圆角矩形 73"/>
          <p:cNvSpPr>
            <a:spLocks noChangeArrowheads="1"/>
          </p:cNvSpPr>
          <p:nvPr/>
        </p:nvSpPr>
        <p:spPr bwMode="auto">
          <a:xfrm>
            <a:off x="184219" y="1131894"/>
            <a:ext cx="8636253" cy="2153089"/>
          </a:xfrm>
          <a:prstGeom prst="roundRect">
            <a:avLst>
              <a:gd name="adj" fmla="val 11426"/>
            </a:avLst>
          </a:prstGeom>
          <a:noFill/>
          <a:ln w="25400">
            <a:solidFill>
              <a:srgbClr val="A3C2FF"/>
            </a:solidFill>
            <a:prstDash val="sysDash"/>
            <a:round/>
            <a:headEnd/>
            <a:tailEnd/>
          </a:ln>
        </p:spPr>
        <p:txBody>
          <a:bodyPr anchor="ctr"/>
          <a:lstStyle/>
          <a:p>
            <a:pPr marL="533400" indent="-177800" algn="just" latinLnBrk="1">
              <a:lnSpc>
                <a:spcPct val="125000"/>
              </a:lnSpc>
              <a:buClr>
                <a:srgbClr val="6ABE98"/>
              </a:buClr>
              <a:buFont typeface="Arial" pitchFamily="34" charset="0"/>
              <a:buNone/>
            </a:pPr>
            <a:endParaRPr lang="zh-CN" altLang="en-US" sz="2000">
              <a:latin typeface="微软雅黑" panose="020B0503020204020204" pitchFamily="34" charset="-122"/>
              <a:ea typeface="微软雅黑" panose="020B0503020204020204" pitchFamily="34" charset="-122"/>
              <a:sym typeface="Calibri"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74638"/>
            <a:ext cx="4286280" cy="511156"/>
          </a:xfrm>
        </p:spPr>
        <p:txBody>
          <a:bodyPr>
            <a:noAutofit/>
          </a:bodyPr>
          <a:lstStyle/>
          <a:p>
            <a:pPr lvl="0"/>
            <a:r>
              <a:rPr lang="en-US" altLang="en-US" sz="2800" b="1" dirty="0">
                <a:solidFill>
                  <a:schemeClr val="bg1"/>
                </a:solidFill>
                <a:latin typeface="微软雅黑" pitchFamily="34" charset="-122"/>
                <a:ea typeface="微软雅黑" pitchFamily="34" charset="-122"/>
              </a:rPr>
              <a:t>3.</a:t>
            </a:r>
            <a:r>
              <a:rPr lang="en-US" altLang="zh-CN" sz="2800" b="1" dirty="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智能楼宇的发展趋势</a:t>
            </a:r>
          </a:p>
        </p:txBody>
      </p:sp>
      <p:sp>
        <p:nvSpPr>
          <p:cNvPr id="16" name="TextBox 15"/>
          <p:cNvSpPr txBox="1"/>
          <p:nvPr/>
        </p:nvSpPr>
        <p:spPr>
          <a:xfrm>
            <a:off x="395536" y="1259468"/>
            <a:ext cx="223224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一、智能化融合</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395536" y="1844824"/>
            <a:ext cx="8280920" cy="830997"/>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随着</a:t>
            </a:r>
            <a:r>
              <a:rPr lang="zh-CN" altLang="zh-CN" sz="1600" dirty="0">
                <a:latin typeface="微软雅黑" panose="020B0503020204020204" pitchFamily="34" charset="-122"/>
                <a:ea typeface="微软雅黑" panose="020B0503020204020204" pitchFamily="34" charset="-122"/>
              </a:rPr>
              <a:t>物联网技术、云计算技术、大数据技术、</a:t>
            </a:r>
            <a:r>
              <a:rPr lang="en-US" altLang="zh-CN" sz="1600" dirty="0">
                <a:latin typeface="微软雅黑" panose="020B0503020204020204" pitchFamily="34" charset="-122"/>
                <a:ea typeface="微软雅黑" panose="020B0503020204020204" pitchFamily="34" charset="-122"/>
              </a:rPr>
              <a:t>IPv6</a:t>
            </a:r>
            <a:r>
              <a:rPr lang="zh-CN" altLang="zh-CN" sz="1600" dirty="0">
                <a:latin typeface="微软雅黑" panose="020B0503020204020204" pitchFamily="34" charset="-122"/>
                <a:ea typeface="微软雅黑" panose="020B0503020204020204" pitchFamily="34" charset="-122"/>
              </a:rPr>
              <a:t>技术的不断发展，智能楼宇各个子系统的应用将跨越专业局限走进相互融合。</a:t>
            </a:r>
          </a:p>
        </p:txBody>
      </p:sp>
      <p:sp>
        <p:nvSpPr>
          <p:cNvPr id="5" name="Rectangle 5"/>
          <p:cNvSpPr>
            <a:spLocks noChangeArrowheads="1"/>
          </p:cNvSpPr>
          <p:nvPr/>
        </p:nvSpPr>
        <p:spPr bwMode="auto">
          <a:xfrm>
            <a:off x="467544" y="4738643"/>
            <a:ext cx="1273175" cy="1570677"/>
          </a:xfrm>
          <a:prstGeom prst="rect">
            <a:avLst/>
          </a:prstGeom>
          <a:solidFill>
            <a:schemeClr val="accent1">
              <a:lumMod val="50000"/>
            </a:schemeClr>
          </a:solidFill>
          <a:ln w="25400" cmpd="sng">
            <a:solidFill>
              <a:srgbClr val="FFFFFF"/>
            </a:solidFill>
            <a:miter lim="800000"/>
            <a:headEnd/>
            <a:tailEnd/>
          </a:ln>
          <a:effectLst>
            <a:outerShdw blurRad="50800" dist="38100" dir="2700000" algn="tl" rotWithShape="0">
              <a:prstClr val="black">
                <a:alpha val="40000"/>
              </a:prstClr>
            </a:outerShdw>
          </a:effectLst>
        </p:spPr>
        <p:txBody>
          <a:bodyPr lIns="72000" tIns="0" rIns="72000" bIns="0" anchor="ctr"/>
          <a:lstStyle/>
          <a:p>
            <a:pPr algn="ctr"/>
            <a:endParaRPr lang="en-US" altLang="en-US" sz="1800" b="1" dirty="0">
              <a:solidFill>
                <a:schemeClr val="bg1"/>
              </a:solidFill>
              <a:latin typeface="微软雅黑" pitchFamily="34" charset="-122"/>
              <a:ea typeface="微软雅黑" pitchFamily="34" charset="-122"/>
            </a:endParaRPr>
          </a:p>
        </p:txBody>
      </p:sp>
      <p:sp>
        <p:nvSpPr>
          <p:cNvPr id="6" name="AutoShape 6"/>
          <p:cNvSpPr>
            <a:spLocks noChangeArrowheads="1"/>
          </p:cNvSpPr>
          <p:nvPr/>
        </p:nvSpPr>
        <p:spPr bwMode="auto">
          <a:xfrm rot="5400000">
            <a:off x="1137942" y="5417619"/>
            <a:ext cx="1570677" cy="212725"/>
          </a:xfrm>
          <a:prstGeom prst="triangle">
            <a:avLst>
              <a:gd name="adj" fmla="val 50000"/>
            </a:avLst>
          </a:prstGeom>
          <a:solidFill>
            <a:srgbClr val="808080"/>
          </a:solidFill>
          <a:ln w="9525">
            <a:noFill/>
            <a:miter lim="800000"/>
            <a:headEnd/>
            <a:tailEnd/>
          </a:ln>
        </p:spPr>
        <p:txBody>
          <a:bodyPr rot="10800000" vert="eaVert" wrap="none" lIns="90488" tIns="44450" rIns="90488" bIns="44450"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altLang="en-US" sz="1600" b="1" i="0" u="none" strike="noStrike" kern="0" cap="none" spc="0" normalizeH="0" baseline="0" noProof="0" smtClean="0">
              <a:ln>
                <a:noFill/>
              </a:ln>
              <a:solidFill>
                <a:sysClr val="windowText" lastClr="000000"/>
              </a:solidFill>
              <a:effectLst/>
              <a:uLnTx/>
              <a:uFillTx/>
            </a:endParaRPr>
          </a:p>
        </p:txBody>
      </p:sp>
      <p:sp>
        <p:nvSpPr>
          <p:cNvPr id="7" name="Rectangle 7"/>
          <p:cNvSpPr>
            <a:spLocks noChangeArrowheads="1"/>
          </p:cNvSpPr>
          <p:nvPr/>
        </p:nvSpPr>
        <p:spPr bwMode="auto">
          <a:xfrm>
            <a:off x="2097906" y="4738643"/>
            <a:ext cx="6510511" cy="1570677"/>
          </a:xfrm>
          <a:prstGeom prst="rect">
            <a:avLst/>
          </a:prstGeom>
          <a:solidFill>
            <a:srgbClr val="FFFFFF"/>
          </a:solidFill>
          <a:ln w="15875">
            <a:solidFill>
              <a:schemeClr val="accent1">
                <a:lumMod val="50000"/>
              </a:schemeClr>
            </a:solidFill>
            <a:miter lim="800000"/>
            <a:headEnd/>
            <a:tailEnd/>
          </a:ln>
        </p:spPr>
        <p:txBody>
          <a:bodyPr lIns="144000" tIns="0" rIns="0" bIns="0" anchor="ctr"/>
          <a:lstStyle/>
          <a:p>
            <a:pPr marL="112713" lvl="0" indent="-112713" fontAlgn="auto">
              <a:lnSpc>
                <a:spcPct val="120000"/>
              </a:lnSpc>
              <a:spcBef>
                <a:spcPts val="300"/>
              </a:spcBef>
              <a:spcAft>
                <a:spcPts val="0"/>
              </a:spcAft>
              <a:buClr>
                <a:srgbClr val="7D0900"/>
              </a:buClr>
              <a:buFont typeface="Arial" pitchFamily="34" charset="0"/>
              <a:buChar char="•"/>
              <a:defRPr/>
            </a:pPr>
            <a:r>
              <a:rPr lang="zh-CN" altLang="en-US" sz="1400" kern="0" dirty="0">
                <a:solidFill>
                  <a:sysClr val="windowText" lastClr="000000"/>
                </a:solidFill>
                <a:ea typeface="微软雅黑" pitchFamily="34" charset="-122"/>
              </a:rPr>
              <a:t>云计算技术是分布式计算、并行计算、效用计算、网络存储、虚拟化、负载均衡、热备份冗余等传统计算机和网络技术发展融合的产物，通过互联网来提供动态、易扩展且虚拟化的资源。云计算可将所有信息进行融合，进而形成虚拟平台，把原本单一、孤立的系统功能转化成综合、智能的系统应用</a:t>
            </a:r>
            <a:r>
              <a:rPr lang="zh-CN" altLang="en-US" sz="1400" kern="0" dirty="0" smtClean="0">
                <a:solidFill>
                  <a:sysClr val="windowText" lastClr="000000"/>
                </a:solidFill>
                <a:ea typeface="微软雅黑" pitchFamily="34" charset="-122"/>
              </a:rPr>
              <a:t>。</a:t>
            </a:r>
            <a:endParaRPr lang="zh-CN" altLang="en-US" sz="1400" kern="0" dirty="0">
              <a:solidFill>
                <a:sysClr val="windowText" lastClr="000000"/>
              </a:solidFill>
              <a:ea typeface="微软雅黑" pitchFamily="34" charset="-122"/>
            </a:endParaRPr>
          </a:p>
        </p:txBody>
      </p:sp>
      <p:sp>
        <p:nvSpPr>
          <p:cNvPr id="8" name="Rectangle 5"/>
          <p:cNvSpPr>
            <a:spLocks noChangeArrowheads="1"/>
          </p:cNvSpPr>
          <p:nvPr/>
        </p:nvSpPr>
        <p:spPr bwMode="auto">
          <a:xfrm>
            <a:off x="480070" y="2924944"/>
            <a:ext cx="1273175" cy="1656184"/>
          </a:xfrm>
          <a:prstGeom prst="rect">
            <a:avLst/>
          </a:prstGeom>
          <a:solidFill>
            <a:schemeClr val="accent1">
              <a:lumMod val="50000"/>
            </a:schemeClr>
          </a:solidFill>
          <a:ln w="25400" cmpd="sng">
            <a:solidFill>
              <a:srgbClr val="FFFFFF"/>
            </a:solidFill>
            <a:miter lim="800000"/>
            <a:headEnd/>
            <a:tailEnd/>
          </a:ln>
          <a:effectLst>
            <a:outerShdw blurRad="50800" dist="38100" dir="2700000" algn="tl" rotWithShape="0">
              <a:prstClr val="black">
                <a:alpha val="40000"/>
              </a:prstClr>
            </a:outerShdw>
          </a:effectLst>
        </p:spPr>
        <p:txBody>
          <a:bodyPr lIns="72000" tIns="0" rIns="72000" bIns="0" anchor="ctr"/>
          <a:lstStyle/>
          <a:p>
            <a:pPr marL="0" marR="0" lvl="0" indent="0" algn="ctr" defTabSz="800100" eaLnBrk="0" fontAlgn="auto" latinLnBrk="0" hangingPunct="0">
              <a:lnSpc>
                <a:spcPct val="9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rgbClr val="FFFFFF"/>
              </a:solidFill>
              <a:effectLst/>
              <a:uLnTx/>
              <a:uFillTx/>
              <a:latin typeface="Verdana" pitchFamily="34" charset="0"/>
              <a:ea typeface="微软雅黑" pitchFamily="34" charset="-122"/>
            </a:endParaRPr>
          </a:p>
        </p:txBody>
      </p:sp>
      <p:sp>
        <p:nvSpPr>
          <p:cNvPr id="9" name="AutoShape 6"/>
          <p:cNvSpPr>
            <a:spLocks noChangeArrowheads="1"/>
          </p:cNvSpPr>
          <p:nvPr/>
        </p:nvSpPr>
        <p:spPr bwMode="auto">
          <a:xfrm rot="5400000">
            <a:off x="1107715" y="3646673"/>
            <a:ext cx="1656184" cy="212725"/>
          </a:xfrm>
          <a:prstGeom prst="triangle">
            <a:avLst>
              <a:gd name="adj" fmla="val 50000"/>
            </a:avLst>
          </a:prstGeom>
          <a:solidFill>
            <a:srgbClr val="808080"/>
          </a:solidFill>
          <a:ln w="9525">
            <a:noFill/>
            <a:miter lim="800000"/>
            <a:headEnd/>
            <a:tailEnd/>
          </a:ln>
        </p:spPr>
        <p:txBody>
          <a:bodyPr rot="10800000" vert="eaVert" wrap="none" lIns="90488" tIns="44450" rIns="90488" bIns="44450"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altLang="en-US" sz="1600" b="1" i="0" u="none" strike="noStrike" kern="0" cap="none" spc="0" normalizeH="0" baseline="0" noProof="0" smtClean="0">
              <a:ln>
                <a:noFill/>
              </a:ln>
              <a:solidFill>
                <a:sysClr val="windowText" lastClr="000000"/>
              </a:solidFill>
              <a:effectLst/>
              <a:uLnTx/>
              <a:uFillTx/>
            </a:endParaRPr>
          </a:p>
        </p:txBody>
      </p:sp>
      <p:sp>
        <p:nvSpPr>
          <p:cNvPr id="10" name="Rectangle 7"/>
          <p:cNvSpPr>
            <a:spLocks noChangeArrowheads="1"/>
          </p:cNvSpPr>
          <p:nvPr/>
        </p:nvSpPr>
        <p:spPr bwMode="auto">
          <a:xfrm>
            <a:off x="2110432" y="2924944"/>
            <a:ext cx="6510511" cy="1656184"/>
          </a:xfrm>
          <a:prstGeom prst="rect">
            <a:avLst/>
          </a:prstGeom>
          <a:solidFill>
            <a:srgbClr val="FFFFFF"/>
          </a:solidFill>
          <a:ln w="15875">
            <a:solidFill>
              <a:schemeClr val="accent1">
                <a:lumMod val="50000"/>
              </a:schemeClr>
            </a:solidFill>
            <a:miter lim="800000"/>
            <a:headEnd/>
            <a:tailEnd/>
          </a:ln>
        </p:spPr>
        <p:txBody>
          <a:bodyPr lIns="144000" tIns="0" rIns="0" bIns="0" anchor="ctr"/>
          <a:lstStyle/>
          <a:p>
            <a:pPr marL="112713" lvl="0" indent="-112713" fontAlgn="auto">
              <a:lnSpc>
                <a:spcPct val="120000"/>
              </a:lnSpc>
              <a:spcBef>
                <a:spcPts val="300"/>
              </a:spcBef>
              <a:spcAft>
                <a:spcPts val="0"/>
              </a:spcAft>
              <a:buClr>
                <a:srgbClr val="7D0900"/>
              </a:buClr>
              <a:buFont typeface="Arial" pitchFamily="34" charset="0"/>
              <a:buChar char="•"/>
              <a:defRPr/>
            </a:pPr>
            <a:r>
              <a:rPr lang="zh-CN" altLang="en-US" sz="1400" kern="0" dirty="0">
                <a:solidFill>
                  <a:sysClr val="windowText" lastClr="000000"/>
                </a:solidFill>
                <a:ea typeface="微软雅黑" pitchFamily="34" charset="-122"/>
              </a:rPr>
              <a:t>物联网技术能够智能感知环境、设备等信息，并将信息经过预处理后通过网络层进行可靠、实时的传输，最后进入应用层，实现数据信息的安全接入、海量存储、数据分析、智能应用及故障预测。物联网技术使得传感器、执行器、摄像头等各类前端设备实现数字化，再通过超大规模的</a:t>
            </a:r>
            <a:r>
              <a:rPr lang="en-US" altLang="zh-CN" sz="1400" kern="0" dirty="0">
                <a:solidFill>
                  <a:sysClr val="windowText" lastClr="000000"/>
                </a:solidFill>
                <a:ea typeface="微软雅黑" pitchFamily="34" charset="-122"/>
              </a:rPr>
              <a:t>IPv6</a:t>
            </a:r>
            <a:r>
              <a:rPr lang="zh-CN" altLang="en-US" sz="1400" kern="0" dirty="0">
                <a:solidFill>
                  <a:sysClr val="windowText" lastClr="000000"/>
                </a:solidFill>
                <a:ea typeface="微软雅黑" pitchFamily="34" charset="-122"/>
              </a:rPr>
              <a:t>下一代互联网地址集将所有设备</a:t>
            </a:r>
            <a:r>
              <a:rPr lang="en-US" altLang="zh-CN" sz="1400" kern="0" dirty="0">
                <a:solidFill>
                  <a:sysClr val="windowText" lastClr="000000"/>
                </a:solidFill>
                <a:ea typeface="微软雅黑" pitchFamily="34" charset="-122"/>
              </a:rPr>
              <a:t>IP</a:t>
            </a:r>
            <a:r>
              <a:rPr lang="zh-CN" altLang="en-US" sz="1400" kern="0" dirty="0" smtClean="0">
                <a:solidFill>
                  <a:sysClr val="windowText" lastClr="000000"/>
                </a:solidFill>
                <a:ea typeface="微软雅黑" pitchFamily="34" charset="-122"/>
              </a:rPr>
              <a:t>化。</a:t>
            </a:r>
            <a:endParaRPr lang="en-US" altLang="zh-CN" sz="1400" b="1" kern="0" dirty="0">
              <a:solidFill>
                <a:srgbClr val="C00000"/>
              </a:solidFill>
              <a:ea typeface="微软雅黑" pitchFamily="34" charset="-122"/>
            </a:endParaRPr>
          </a:p>
        </p:txBody>
      </p:sp>
    </p:spTree>
    <p:extLst>
      <p:ext uri="{BB962C8B-B14F-4D97-AF65-F5344CB8AC3E}">
        <p14:creationId xmlns:p14="http://schemas.microsoft.com/office/powerpoint/2010/main" val="19411011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74638"/>
            <a:ext cx="4286280" cy="511156"/>
          </a:xfrm>
        </p:spPr>
        <p:txBody>
          <a:bodyPr>
            <a:noAutofit/>
          </a:bodyPr>
          <a:lstStyle/>
          <a:p>
            <a:pPr lvl="0"/>
            <a:r>
              <a:rPr lang="en-US" altLang="en-US" sz="2800" b="1" dirty="0">
                <a:solidFill>
                  <a:schemeClr val="bg1"/>
                </a:solidFill>
                <a:latin typeface="微软雅黑" pitchFamily="34" charset="-122"/>
                <a:ea typeface="微软雅黑" pitchFamily="34" charset="-122"/>
              </a:rPr>
              <a:t>3.</a:t>
            </a:r>
            <a:r>
              <a:rPr lang="en-US" altLang="zh-CN" sz="2800" b="1" dirty="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智能楼宇的发展趋势</a:t>
            </a:r>
          </a:p>
        </p:txBody>
      </p:sp>
      <p:sp>
        <p:nvSpPr>
          <p:cNvPr id="16" name="TextBox 15"/>
          <p:cNvSpPr txBox="1"/>
          <p:nvPr/>
        </p:nvSpPr>
        <p:spPr>
          <a:xfrm>
            <a:off x="395536" y="1259468"/>
            <a:ext cx="223224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二、四网合一</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623180" y="1772816"/>
            <a:ext cx="7920880" cy="1569660"/>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随着</a:t>
            </a:r>
            <a:r>
              <a:rPr lang="zh-CN" altLang="zh-CN" sz="1600" dirty="0">
                <a:latin typeface="微软雅黑" panose="020B0503020204020204" pitchFamily="34" charset="-122"/>
                <a:ea typeface="微软雅黑" panose="020B0503020204020204" pitchFamily="34" charset="-122"/>
              </a:rPr>
              <a:t>传统强弱电界限越来越模糊，电话网、有线电视网、计算机网络、智能电网正逐步走向融合。通过电力线载波通信已经成为现实，进一步以电力线为传输媒介传输数据、语音、视频和电力，实现无缝的</a:t>
            </a:r>
            <a:r>
              <a:rPr lang="zh-CN" altLang="zh-CN" sz="1600" dirty="0" smtClean="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四网合一</a:t>
            </a:r>
            <a:r>
              <a:rPr lang="zh-CN" altLang="zh-CN" sz="1600" dirty="0" smtClean="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和智能网络管理，将成为今后基于物联网的智能建筑传输网络层发展的主流方向。</a:t>
            </a:r>
          </a:p>
        </p:txBody>
      </p:sp>
      <p:sp>
        <p:nvSpPr>
          <p:cNvPr id="121" name="AutoShape 3"/>
          <p:cNvSpPr>
            <a:spLocks noChangeArrowheads="1"/>
          </p:cNvSpPr>
          <p:nvPr/>
        </p:nvSpPr>
        <p:spPr bwMode="ltGray">
          <a:xfrm flipV="1">
            <a:off x="0" y="2017788"/>
            <a:ext cx="9144000" cy="3737866"/>
          </a:xfrm>
          <a:custGeom>
            <a:avLst/>
            <a:gdLst>
              <a:gd name="G0" fmla="+- 7224 0 0"/>
              <a:gd name="G1" fmla="+- -9175604 0 0"/>
              <a:gd name="G2" fmla="+- 0 0 -9175604"/>
              <a:gd name="T0" fmla="*/ 0 256 1"/>
              <a:gd name="T1" fmla="*/ 180 256 1"/>
              <a:gd name="G3" fmla="+- -9175604 T0 T1"/>
              <a:gd name="T2" fmla="*/ 0 256 1"/>
              <a:gd name="T3" fmla="*/ 90 256 1"/>
              <a:gd name="G4" fmla="+- -9175604 T2 T3"/>
              <a:gd name="G5" fmla="*/ G4 2 1"/>
              <a:gd name="T4" fmla="*/ 90 256 1"/>
              <a:gd name="T5" fmla="*/ 0 256 1"/>
              <a:gd name="G6" fmla="+- -9175604 T4 T5"/>
              <a:gd name="G7" fmla="*/ G6 2 1"/>
              <a:gd name="G8" fmla="abs -917560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224"/>
              <a:gd name="G18" fmla="*/ 7224 1 2"/>
              <a:gd name="G19" fmla="+- G18 5400 0"/>
              <a:gd name="G20" fmla="cos G19 -9175604"/>
              <a:gd name="G21" fmla="sin G19 -9175604"/>
              <a:gd name="G22" fmla="+- G20 10800 0"/>
              <a:gd name="G23" fmla="+- G21 10800 0"/>
              <a:gd name="G24" fmla="+- 10800 0 G20"/>
              <a:gd name="G25" fmla="+- 7224 10800 0"/>
              <a:gd name="G26" fmla="?: G9 G17 G25"/>
              <a:gd name="G27" fmla="?: G9 0 21600"/>
              <a:gd name="G28" fmla="cos 10800 -9175604"/>
              <a:gd name="G29" fmla="sin 10800 -9175604"/>
              <a:gd name="G30" fmla="sin 7224 -9175604"/>
              <a:gd name="G31" fmla="+- G28 10800 0"/>
              <a:gd name="G32" fmla="+- G29 10800 0"/>
              <a:gd name="G33" fmla="+- G30 10800 0"/>
              <a:gd name="G34" fmla="?: G4 0 G31"/>
              <a:gd name="G35" fmla="?: -9175604 G34 0"/>
              <a:gd name="G36" fmla="?: G6 G35 G31"/>
              <a:gd name="G37" fmla="+- 21600 0 G36"/>
              <a:gd name="G38" fmla="?: G4 0 G33"/>
              <a:gd name="G39" fmla="?: -9175604 G38 G32"/>
              <a:gd name="G40" fmla="?: G6 G39 0"/>
              <a:gd name="G41" fmla="?: G4 G32 21600"/>
              <a:gd name="G42" fmla="?: G6 G41 G33"/>
              <a:gd name="T12" fmla="*/ 10800 w 21600"/>
              <a:gd name="T13" fmla="*/ 0 h 21600"/>
              <a:gd name="T14" fmla="*/ 3895 w 21600"/>
              <a:gd name="T15" fmla="*/ 5008 h 21600"/>
              <a:gd name="T16" fmla="*/ 10800 w 21600"/>
              <a:gd name="T17" fmla="*/ 3576 h 21600"/>
              <a:gd name="T18" fmla="*/ 17705 w 21600"/>
              <a:gd name="T19" fmla="*/ 500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265" y="6157"/>
                </a:moveTo>
                <a:cubicBezTo>
                  <a:pt x="6637" y="4521"/>
                  <a:pt x="8664" y="3575"/>
                  <a:pt x="10800" y="3576"/>
                </a:cubicBezTo>
                <a:cubicBezTo>
                  <a:pt x="12935" y="3576"/>
                  <a:pt x="14962" y="4521"/>
                  <a:pt x="16334" y="6157"/>
                </a:cubicBezTo>
                <a:lnTo>
                  <a:pt x="19074" y="3859"/>
                </a:lnTo>
                <a:cubicBezTo>
                  <a:pt x="17022" y="1412"/>
                  <a:pt x="13992" y="-1"/>
                  <a:pt x="10799" y="0"/>
                </a:cubicBezTo>
                <a:cubicBezTo>
                  <a:pt x="7607" y="0"/>
                  <a:pt x="4577" y="1412"/>
                  <a:pt x="2525" y="3859"/>
                </a:cubicBezTo>
                <a:close/>
              </a:path>
            </a:pathLst>
          </a:custGeom>
          <a:gradFill rotWithShape="1">
            <a:gsLst>
              <a:gs pos="0">
                <a:srgbClr val="006699"/>
              </a:gs>
              <a:gs pos="100000">
                <a:srgbClr val="BDCBDB"/>
              </a:gs>
            </a:gsLst>
            <a:lin ang="0" scaled="1"/>
          </a:gradFill>
          <a:ln w="9525">
            <a:miter lim="800000"/>
            <a:headEnd/>
            <a:tailEnd/>
          </a:ln>
          <a:effectLst/>
          <a:scene3d>
            <a:camera prst="legacyPerspectiveBottom">
              <a:rot lat="20099999" lon="0" rev="0"/>
            </a:camera>
            <a:lightRig rig="legacyHarsh3" dir="l"/>
          </a:scene3d>
          <a:sp3d extrusionH="2259000" prstMaterial="legacyPlastic">
            <a:bevelT w="13500" h="13500" prst="angle"/>
            <a:bevelB w="13500" h="13500" prst="angle"/>
            <a:extrusionClr>
              <a:srgbClr val="0033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a:p>
        </p:txBody>
      </p:sp>
      <p:sp>
        <p:nvSpPr>
          <p:cNvPr id="123" name="Line 5"/>
          <p:cNvSpPr>
            <a:spLocks noChangeShapeType="1"/>
          </p:cNvSpPr>
          <p:nvPr/>
        </p:nvSpPr>
        <p:spPr bwMode="gray">
          <a:xfrm flipH="1">
            <a:off x="2216150" y="5364633"/>
            <a:ext cx="874713" cy="712788"/>
          </a:xfrm>
          <a:prstGeom prst="line">
            <a:avLst/>
          </a:prstGeom>
          <a:noFill/>
          <a:ln w="9525">
            <a:solidFill>
              <a:srgbClr val="F8F8F8">
                <a:alpha val="1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5" name="Line 7"/>
          <p:cNvSpPr>
            <a:spLocks noChangeShapeType="1"/>
          </p:cNvSpPr>
          <p:nvPr/>
        </p:nvSpPr>
        <p:spPr bwMode="gray">
          <a:xfrm flipH="1">
            <a:off x="666750" y="6518796"/>
            <a:ext cx="1143000" cy="331787"/>
          </a:xfrm>
          <a:prstGeom prst="line">
            <a:avLst/>
          </a:prstGeom>
          <a:noFill/>
          <a:ln w="9525">
            <a:solidFill>
              <a:srgbClr val="F8F8F8">
                <a:alpha val="1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6" name="Line 8"/>
          <p:cNvSpPr>
            <a:spLocks noChangeShapeType="1"/>
          </p:cNvSpPr>
          <p:nvPr/>
        </p:nvSpPr>
        <p:spPr bwMode="gray">
          <a:xfrm>
            <a:off x="7362825" y="6514033"/>
            <a:ext cx="1103313" cy="331788"/>
          </a:xfrm>
          <a:prstGeom prst="line">
            <a:avLst/>
          </a:prstGeom>
          <a:noFill/>
          <a:ln w="9525">
            <a:solidFill>
              <a:srgbClr val="F8F8F8">
                <a:alpha val="1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8" name="Line 10"/>
          <p:cNvSpPr>
            <a:spLocks noChangeShapeType="1"/>
          </p:cNvSpPr>
          <p:nvPr/>
        </p:nvSpPr>
        <p:spPr bwMode="gray">
          <a:xfrm flipH="1">
            <a:off x="2227263" y="4874146"/>
            <a:ext cx="874712" cy="712787"/>
          </a:xfrm>
          <a:prstGeom prst="line">
            <a:avLst/>
          </a:prstGeom>
          <a:noFill/>
          <a:ln w="9525">
            <a:solidFill>
              <a:srgbClr val="F8F8F8">
                <a:alpha val="39999"/>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9" name="Line 11"/>
          <p:cNvSpPr>
            <a:spLocks noChangeShapeType="1"/>
          </p:cNvSpPr>
          <p:nvPr/>
        </p:nvSpPr>
        <p:spPr bwMode="gray">
          <a:xfrm>
            <a:off x="5981700" y="4890021"/>
            <a:ext cx="874713" cy="712787"/>
          </a:xfrm>
          <a:prstGeom prst="line">
            <a:avLst/>
          </a:prstGeom>
          <a:noFill/>
          <a:ln w="9525">
            <a:solidFill>
              <a:srgbClr val="F8F8F8">
                <a:alpha val="39999"/>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0" name="Line 12"/>
          <p:cNvSpPr>
            <a:spLocks noChangeShapeType="1"/>
          </p:cNvSpPr>
          <p:nvPr/>
        </p:nvSpPr>
        <p:spPr bwMode="gray">
          <a:xfrm>
            <a:off x="4575175" y="5072583"/>
            <a:ext cx="0" cy="825500"/>
          </a:xfrm>
          <a:prstGeom prst="line">
            <a:avLst/>
          </a:prstGeom>
          <a:noFill/>
          <a:ln w="9525">
            <a:solidFill>
              <a:srgbClr val="F8F8F8">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 name="Freeform 13"/>
          <p:cNvSpPr>
            <a:spLocks/>
          </p:cNvSpPr>
          <p:nvPr/>
        </p:nvSpPr>
        <p:spPr bwMode="gray">
          <a:xfrm>
            <a:off x="722313" y="4599508"/>
            <a:ext cx="7743825" cy="1036638"/>
          </a:xfrm>
          <a:custGeom>
            <a:avLst/>
            <a:gdLst>
              <a:gd name="T0" fmla="*/ 0 w 4878"/>
              <a:gd name="T1" fmla="*/ 0 h 653"/>
              <a:gd name="T2" fmla="*/ 2443 w 4878"/>
              <a:gd name="T3" fmla="*/ 649 h 653"/>
              <a:gd name="T4" fmla="*/ 4878 w 4878"/>
              <a:gd name="T5" fmla="*/ 17 h 653"/>
            </a:gdLst>
            <a:ahLst/>
            <a:cxnLst>
              <a:cxn ang="0">
                <a:pos x="T0" y="T1"/>
              </a:cxn>
              <a:cxn ang="0">
                <a:pos x="T2" y="T3"/>
              </a:cxn>
              <a:cxn ang="0">
                <a:pos x="T4" y="T5"/>
              </a:cxn>
            </a:cxnLst>
            <a:rect l="0" t="0" r="r" b="b"/>
            <a:pathLst>
              <a:path w="4878" h="653">
                <a:moveTo>
                  <a:pt x="0" y="0"/>
                </a:moveTo>
                <a:cubicBezTo>
                  <a:pt x="522" y="422"/>
                  <a:pt x="1577" y="653"/>
                  <a:pt x="2443" y="649"/>
                </a:cubicBezTo>
                <a:cubicBezTo>
                  <a:pt x="3387" y="645"/>
                  <a:pt x="4229" y="447"/>
                  <a:pt x="4878" y="17"/>
                </a:cubicBezTo>
              </a:path>
            </a:pathLst>
          </a:custGeom>
          <a:noFill/>
          <a:ln w="28575" cmpd="sng">
            <a:solidFill>
              <a:srgbClr val="FFFFFF">
                <a:alpha val="80000"/>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32" name="Group 14"/>
          <p:cNvGrpSpPr>
            <a:grpSpLocks/>
          </p:cNvGrpSpPr>
          <p:nvPr/>
        </p:nvGrpSpPr>
        <p:grpSpPr bwMode="auto">
          <a:xfrm>
            <a:off x="1109663" y="3623196"/>
            <a:ext cx="1425575" cy="1508125"/>
            <a:chOff x="699" y="1238"/>
            <a:chExt cx="898" cy="950"/>
          </a:xfrm>
        </p:grpSpPr>
        <p:grpSp>
          <p:nvGrpSpPr>
            <p:cNvPr id="133" name="Group 15"/>
            <p:cNvGrpSpPr>
              <a:grpSpLocks/>
            </p:cNvGrpSpPr>
            <p:nvPr/>
          </p:nvGrpSpPr>
          <p:grpSpPr bwMode="auto">
            <a:xfrm>
              <a:off x="699" y="1238"/>
              <a:ext cx="898" cy="950"/>
              <a:chOff x="192" y="1917"/>
              <a:chExt cx="1042" cy="1102"/>
            </a:xfrm>
          </p:grpSpPr>
          <p:pic>
            <p:nvPicPr>
              <p:cNvPr id="135" name="Picture 16" descr="light_shadow"/>
              <p:cNvPicPr>
                <a:picLocks noChangeAspect="1" noChangeArrowheads="1"/>
              </p:cNvPicPr>
              <p:nvPr/>
            </p:nvPicPr>
            <p:blipFill>
              <a:blip r:embed="rId2"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17"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137" name="Oval 18"/>
              <p:cNvSpPr>
                <a:spLocks noChangeArrowheads="1"/>
              </p:cNvSpPr>
              <p:nvPr/>
            </p:nvSpPr>
            <p:spPr bwMode="gray">
              <a:xfrm>
                <a:off x="192" y="1917"/>
                <a:ext cx="1035" cy="1019"/>
              </a:xfrm>
              <a:prstGeom prst="ellipse">
                <a:avLst/>
              </a:prstGeom>
              <a:gradFill rotWithShape="1">
                <a:gsLst>
                  <a:gs pos="0">
                    <a:srgbClr val="FF9900">
                      <a:gamma/>
                      <a:shade val="63529"/>
                      <a:invGamma/>
                      <a:alpha val="89999"/>
                    </a:srgbClr>
                  </a:gs>
                  <a:gs pos="50000">
                    <a:srgbClr val="FF9900">
                      <a:alpha val="55000"/>
                    </a:srgbClr>
                  </a:gs>
                  <a:gs pos="100000">
                    <a:srgbClr val="FF9900">
                      <a:gamma/>
                      <a:shade val="63529"/>
                      <a:invGamma/>
                      <a:alpha val="89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134" name="Picture 1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789" y="1247"/>
              <a:ext cx="709" cy="3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8" name="Group 20"/>
          <p:cNvGrpSpPr>
            <a:grpSpLocks/>
          </p:cNvGrpSpPr>
          <p:nvPr/>
        </p:nvGrpSpPr>
        <p:grpSpPr bwMode="auto">
          <a:xfrm>
            <a:off x="6553200" y="3623196"/>
            <a:ext cx="1425575" cy="1508125"/>
            <a:chOff x="192" y="1917"/>
            <a:chExt cx="1042" cy="1102"/>
          </a:xfrm>
        </p:grpSpPr>
        <p:grpSp>
          <p:nvGrpSpPr>
            <p:cNvPr id="139" name="Group 21"/>
            <p:cNvGrpSpPr>
              <a:grpSpLocks/>
            </p:cNvGrpSpPr>
            <p:nvPr/>
          </p:nvGrpSpPr>
          <p:grpSpPr bwMode="auto">
            <a:xfrm>
              <a:off x="192" y="1917"/>
              <a:ext cx="1042" cy="1102"/>
              <a:chOff x="192" y="1917"/>
              <a:chExt cx="1042" cy="1102"/>
            </a:xfrm>
          </p:grpSpPr>
          <p:pic>
            <p:nvPicPr>
              <p:cNvPr id="141" name="Picture 22" descr="light_shadow"/>
              <p:cNvPicPr>
                <a:picLocks noChangeAspect="1" noChangeArrowheads="1"/>
              </p:cNvPicPr>
              <p:nvPr/>
            </p:nvPicPr>
            <p:blipFill>
              <a:blip r:embed="rId2"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143" name="Oval 24"/>
              <p:cNvSpPr>
                <a:spLocks noChangeArrowheads="1"/>
              </p:cNvSpPr>
              <p:nvPr/>
            </p:nvSpPr>
            <p:spPr bwMode="gray">
              <a:xfrm>
                <a:off x="192" y="1917"/>
                <a:ext cx="1035" cy="1019"/>
              </a:xfrm>
              <a:prstGeom prst="ellipse">
                <a:avLst/>
              </a:prstGeom>
              <a:gradFill rotWithShape="1">
                <a:gsLst>
                  <a:gs pos="0">
                    <a:schemeClr val="folHlink">
                      <a:gamma/>
                      <a:shade val="46275"/>
                      <a:invGamma/>
                      <a:alpha val="89999"/>
                    </a:schemeClr>
                  </a:gs>
                  <a:gs pos="50000">
                    <a:schemeClr val="folHlink">
                      <a:alpha val="55000"/>
                    </a:schemeClr>
                  </a:gs>
                  <a:gs pos="100000">
                    <a:schemeClr val="folHlink">
                      <a:gamma/>
                      <a:shade val="46275"/>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140"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296" y="1927"/>
              <a:ext cx="823" cy="360"/>
            </a:xfrm>
            <a:prstGeom prst="rect">
              <a:avLst/>
            </a:prstGeom>
            <a:noFill/>
            <a:extLst>
              <a:ext uri="{909E8E84-426E-40DD-AFC4-6F175D3DCCD1}">
                <a14:hiddenFill xmlns:a14="http://schemas.microsoft.com/office/drawing/2010/main">
                  <a:solidFill>
                    <a:srgbClr val="FFFFFF"/>
                  </a:solidFill>
                </a14:hiddenFill>
              </a:ext>
            </a:extLst>
          </p:spPr>
        </p:pic>
      </p:grpSp>
      <p:sp>
        <p:nvSpPr>
          <p:cNvPr id="144" name="Rectangle 26"/>
          <p:cNvSpPr>
            <a:spLocks noChangeArrowheads="1"/>
          </p:cNvSpPr>
          <p:nvPr/>
        </p:nvSpPr>
        <p:spPr bwMode="gray">
          <a:xfrm>
            <a:off x="1331640" y="4104208"/>
            <a:ext cx="9541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charset="0"/>
              <a:buNone/>
            </a:pPr>
            <a:r>
              <a:rPr lang="zh-CN" altLang="zh-CN" sz="2000" dirty="0">
                <a:latin typeface="微软雅黑" panose="020B0503020204020204" pitchFamily="34" charset="-122"/>
                <a:ea typeface="微软雅黑" panose="020B0503020204020204" pitchFamily="34" charset="-122"/>
              </a:rPr>
              <a:t>电话网</a:t>
            </a:r>
            <a:endParaRPr lang="en-US" altLang="zh-CN" sz="2000" b="1" dirty="0">
              <a:solidFill>
                <a:srgbClr val="080808"/>
              </a:solidFill>
              <a:ea typeface="宋体" charset="-122"/>
            </a:endParaRPr>
          </a:p>
        </p:txBody>
      </p:sp>
      <p:sp>
        <p:nvSpPr>
          <p:cNvPr id="145" name="Rectangle 27"/>
          <p:cNvSpPr>
            <a:spLocks noChangeArrowheads="1"/>
          </p:cNvSpPr>
          <p:nvPr/>
        </p:nvSpPr>
        <p:spPr bwMode="gray">
          <a:xfrm>
            <a:off x="6635750" y="4112146"/>
            <a:ext cx="12105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charset="0"/>
              <a:buNone/>
            </a:pPr>
            <a:r>
              <a:rPr lang="zh-CN" altLang="zh-CN" sz="2000" dirty="0">
                <a:latin typeface="微软雅黑" panose="020B0503020204020204" pitchFamily="34" charset="-122"/>
                <a:ea typeface="微软雅黑" panose="020B0503020204020204" pitchFamily="34" charset="-122"/>
              </a:rPr>
              <a:t>智能电网</a:t>
            </a:r>
            <a:endParaRPr lang="en-US" altLang="zh-CN" sz="2000" b="1" dirty="0">
              <a:solidFill>
                <a:srgbClr val="080808"/>
              </a:solidFill>
              <a:ea typeface="宋体" charset="-122"/>
            </a:endParaRPr>
          </a:p>
        </p:txBody>
      </p:sp>
      <p:grpSp>
        <p:nvGrpSpPr>
          <p:cNvPr id="146" name="Group 28"/>
          <p:cNvGrpSpPr>
            <a:grpSpLocks/>
          </p:cNvGrpSpPr>
          <p:nvPr/>
        </p:nvGrpSpPr>
        <p:grpSpPr bwMode="auto">
          <a:xfrm>
            <a:off x="2743200" y="3886721"/>
            <a:ext cx="1654175" cy="1749425"/>
            <a:chOff x="192" y="1917"/>
            <a:chExt cx="1042" cy="1102"/>
          </a:xfrm>
        </p:grpSpPr>
        <p:grpSp>
          <p:nvGrpSpPr>
            <p:cNvPr id="147" name="Group 29"/>
            <p:cNvGrpSpPr>
              <a:grpSpLocks/>
            </p:cNvGrpSpPr>
            <p:nvPr/>
          </p:nvGrpSpPr>
          <p:grpSpPr bwMode="auto">
            <a:xfrm>
              <a:off x="192" y="1917"/>
              <a:ext cx="1042" cy="1102"/>
              <a:chOff x="192" y="1917"/>
              <a:chExt cx="1042" cy="1102"/>
            </a:xfrm>
          </p:grpSpPr>
          <p:pic>
            <p:nvPicPr>
              <p:cNvPr id="149" name="Picture 30" descr="light_shadow"/>
              <p:cNvPicPr>
                <a:picLocks noChangeAspect="1" noChangeArrowheads="1"/>
              </p:cNvPicPr>
              <p:nvPr/>
            </p:nvPicPr>
            <p:blipFill>
              <a:blip r:embed="rId5"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31" descr="circuler_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151" name="Oval 32"/>
              <p:cNvSpPr>
                <a:spLocks noChangeArrowheads="1"/>
              </p:cNvSpPr>
              <p:nvPr/>
            </p:nvSpPr>
            <p:spPr bwMode="gray">
              <a:xfrm>
                <a:off x="192" y="1917"/>
                <a:ext cx="1035" cy="1019"/>
              </a:xfrm>
              <a:prstGeom prst="ellipse">
                <a:avLst/>
              </a:prstGeom>
              <a:gradFill rotWithShape="1">
                <a:gsLst>
                  <a:gs pos="0">
                    <a:schemeClr val="accent2">
                      <a:gamma/>
                      <a:shade val="36078"/>
                      <a:invGamma/>
                      <a:alpha val="89999"/>
                    </a:schemeClr>
                  </a:gs>
                  <a:gs pos="50000">
                    <a:schemeClr val="accent2">
                      <a:alpha val="55000"/>
                    </a:schemeClr>
                  </a:gs>
                  <a:gs pos="100000">
                    <a:schemeClr val="accent2">
                      <a:gamma/>
                      <a:shade val="36078"/>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148" name="Picture 3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296" y="1927"/>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2" name="Group 34"/>
          <p:cNvGrpSpPr>
            <a:grpSpLocks/>
          </p:cNvGrpSpPr>
          <p:nvPr/>
        </p:nvGrpSpPr>
        <p:grpSpPr bwMode="auto">
          <a:xfrm>
            <a:off x="4638675" y="3813696"/>
            <a:ext cx="1654175" cy="1749425"/>
            <a:chOff x="192" y="1917"/>
            <a:chExt cx="1042" cy="1102"/>
          </a:xfrm>
        </p:grpSpPr>
        <p:grpSp>
          <p:nvGrpSpPr>
            <p:cNvPr id="153" name="Group 35"/>
            <p:cNvGrpSpPr>
              <a:grpSpLocks/>
            </p:cNvGrpSpPr>
            <p:nvPr/>
          </p:nvGrpSpPr>
          <p:grpSpPr bwMode="auto">
            <a:xfrm>
              <a:off x="192" y="1917"/>
              <a:ext cx="1042" cy="1102"/>
              <a:chOff x="192" y="1917"/>
              <a:chExt cx="1042" cy="1102"/>
            </a:xfrm>
          </p:grpSpPr>
          <p:pic>
            <p:nvPicPr>
              <p:cNvPr id="155" name="Picture 36" descr="light_shadow"/>
              <p:cNvPicPr>
                <a:picLocks noChangeAspect="1" noChangeArrowheads="1"/>
              </p:cNvPicPr>
              <p:nvPr/>
            </p:nvPicPr>
            <p:blipFill>
              <a:blip r:embed="rId5"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37" descr="circuler_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157" name="Oval 38"/>
              <p:cNvSpPr>
                <a:spLocks noChangeArrowheads="1"/>
              </p:cNvSpPr>
              <p:nvPr/>
            </p:nvSpPr>
            <p:spPr bwMode="gray">
              <a:xfrm>
                <a:off x="192" y="1917"/>
                <a:ext cx="1035" cy="1019"/>
              </a:xfrm>
              <a:prstGeom prst="ellipse">
                <a:avLst/>
              </a:prstGeom>
              <a:gradFill rotWithShape="1">
                <a:gsLst>
                  <a:gs pos="0">
                    <a:schemeClr val="hlink">
                      <a:gamma/>
                      <a:shade val="26275"/>
                      <a:invGamma/>
                      <a:alpha val="89999"/>
                    </a:schemeClr>
                  </a:gs>
                  <a:gs pos="50000">
                    <a:schemeClr val="hlink">
                      <a:alpha val="55000"/>
                    </a:schemeClr>
                  </a:gs>
                  <a:gs pos="100000">
                    <a:schemeClr val="hlink">
                      <a:gamma/>
                      <a:shade val="26275"/>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154"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296" y="1927"/>
              <a:ext cx="823" cy="360"/>
            </a:xfrm>
            <a:prstGeom prst="rect">
              <a:avLst/>
            </a:prstGeom>
            <a:noFill/>
            <a:extLst>
              <a:ext uri="{909E8E84-426E-40DD-AFC4-6F175D3DCCD1}">
                <a14:hiddenFill xmlns:a14="http://schemas.microsoft.com/office/drawing/2010/main">
                  <a:solidFill>
                    <a:srgbClr val="FFFFFF"/>
                  </a:solidFill>
                </a14:hiddenFill>
              </a:ext>
            </a:extLst>
          </p:spPr>
        </p:pic>
      </p:grpSp>
      <p:sp>
        <p:nvSpPr>
          <p:cNvPr id="158" name="Rectangle 40"/>
          <p:cNvSpPr>
            <a:spLocks noChangeArrowheads="1"/>
          </p:cNvSpPr>
          <p:nvPr/>
        </p:nvSpPr>
        <p:spPr bwMode="gray">
          <a:xfrm>
            <a:off x="2843808" y="4542358"/>
            <a:ext cx="1467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charset="0"/>
              <a:buNone/>
            </a:pPr>
            <a:r>
              <a:rPr lang="zh-CN" altLang="zh-CN" sz="2000" dirty="0">
                <a:latin typeface="微软雅黑" panose="020B0503020204020204" pitchFamily="34" charset="-122"/>
                <a:ea typeface="微软雅黑" panose="020B0503020204020204" pitchFamily="34" charset="-122"/>
              </a:rPr>
              <a:t>有线电视网</a:t>
            </a:r>
            <a:endParaRPr lang="en-US" altLang="zh-CN" sz="2000" b="1" dirty="0">
              <a:solidFill>
                <a:srgbClr val="080808"/>
              </a:solidFill>
              <a:ea typeface="宋体" charset="-122"/>
            </a:endParaRPr>
          </a:p>
        </p:txBody>
      </p:sp>
      <p:sp>
        <p:nvSpPr>
          <p:cNvPr id="159" name="Rectangle 41"/>
          <p:cNvSpPr>
            <a:spLocks noChangeArrowheads="1"/>
          </p:cNvSpPr>
          <p:nvPr/>
        </p:nvSpPr>
        <p:spPr bwMode="gray">
          <a:xfrm>
            <a:off x="4761116" y="4418533"/>
            <a:ext cx="1467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charset="0"/>
              <a:buNone/>
            </a:pPr>
            <a:r>
              <a:rPr lang="zh-CN" altLang="zh-CN" sz="2000" dirty="0">
                <a:latin typeface="微软雅黑" panose="020B0503020204020204" pitchFamily="34" charset="-122"/>
                <a:ea typeface="微软雅黑" panose="020B0503020204020204" pitchFamily="34" charset="-122"/>
              </a:rPr>
              <a:t>计算机网络</a:t>
            </a:r>
            <a:endParaRPr lang="en-US" altLang="zh-CN" sz="2000" b="1" dirty="0">
              <a:solidFill>
                <a:srgbClr val="080808"/>
              </a:solidFill>
              <a:ea typeface="宋体" charset="-122"/>
            </a:endParaRPr>
          </a:p>
        </p:txBody>
      </p:sp>
      <p:sp>
        <p:nvSpPr>
          <p:cNvPr id="4" name="矩形 3"/>
          <p:cNvSpPr/>
          <p:nvPr/>
        </p:nvSpPr>
        <p:spPr>
          <a:xfrm>
            <a:off x="3616113" y="5902082"/>
            <a:ext cx="1963999" cy="461665"/>
          </a:xfrm>
          <a:prstGeom prst="rect">
            <a:avLst/>
          </a:prstGeom>
        </p:spPr>
        <p:txBody>
          <a:bodyPr wrap="none">
            <a:spAutoFit/>
          </a:bodyPr>
          <a:lstStyle/>
          <a:p>
            <a:r>
              <a:rPr lang="zh-CN" altLang="zh-CN" sz="2400" dirty="0" smtClean="0">
                <a:solidFill>
                  <a:schemeClr val="bg1"/>
                </a:solidFill>
                <a:latin typeface="微软雅黑" panose="020B0503020204020204" pitchFamily="34" charset="-122"/>
                <a:ea typeface="微软雅黑" panose="020B0503020204020204" pitchFamily="34" charset="-122"/>
              </a:rPr>
              <a:t>四</a:t>
            </a:r>
            <a:r>
              <a:rPr lang="en-US" altLang="zh-CN" sz="2400" dirty="0" smtClean="0">
                <a:solidFill>
                  <a:schemeClr val="bg1"/>
                </a:solidFill>
                <a:latin typeface="微软雅黑" panose="020B0503020204020204" pitchFamily="34" charset="-122"/>
                <a:ea typeface="微软雅黑" panose="020B0503020204020204" pitchFamily="34" charset="-122"/>
              </a:rPr>
              <a:t>  </a:t>
            </a:r>
            <a:r>
              <a:rPr lang="zh-CN" altLang="zh-CN" sz="2400" dirty="0" smtClean="0">
                <a:solidFill>
                  <a:schemeClr val="bg1"/>
                </a:solidFill>
                <a:latin typeface="微软雅黑" panose="020B0503020204020204" pitchFamily="34" charset="-122"/>
                <a:ea typeface="微软雅黑" panose="020B0503020204020204" pitchFamily="34" charset="-122"/>
              </a:rPr>
              <a:t>网</a:t>
            </a:r>
            <a:r>
              <a:rPr lang="en-US" altLang="zh-CN" sz="2400" dirty="0" smtClean="0">
                <a:solidFill>
                  <a:schemeClr val="bg1"/>
                </a:solidFill>
                <a:latin typeface="微软雅黑" panose="020B0503020204020204" pitchFamily="34" charset="-122"/>
                <a:ea typeface="微软雅黑" panose="020B0503020204020204" pitchFamily="34" charset="-122"/>
              </a:rPr>
              <a:t>  </a:t>
            </a:r>
            <a:r>
              <a:rPr lang="zh-CN" altLang="zh-CN" sz="2400" dirty="0" smtClean="0">
                <a:solidFill>
                  <a:schemeClr val="bg1"/>
                </a:solidFill>
                <a:latin typeface="微软雅黑" panose="020B0503020204020204" pitchFamily="34" charset="-122"/>
                <a:ea typeface="微软雅黑" panose="020B0503020204020204" pitchFamily="34" charset="-122"/>
              </a:rPr>
              <a:t>合</a:t>
            </a:r>
            <a:r>
              <a:rPr lang="en-US" altLang="zh-CN" sz="2400" dirty="0" smtClean="0">
                <a:solidFill>
                  <a:schemeClr val="bg1"/>
                </a:solidFill>
                <a:latin typeface="微软雅黑" panose="020B0503020204020204" pitchFamily="34" charset="-122"/>
                <a:ea typeface="微软雅黑" panose="020B0503020204020204" pitchFamily="34" charset="-122"/>
              </a:rPr>
              <a:t>  </a:t>
            </a:r>
            <a:r>
              <a:rPr lang="zh-CN" altLang="zh-CN" sz="2400" dirty="0" smtClean="0">
                <a:solidFill>
                  <a:schemeClr val="bg1"/>
                </a:solidFill>
                <a:latin typeface="微软雅黑" panose="020B0503020204020204" pitchFamily="34" charset="-122"/>
                <a:ea typeface="微软雅黑" panose="020B0503020204020204" pitchFamily="34" charset="-122"/>
              </a:rPr>
              <a:t>一</a:t>
            </a:r>
            <a:endParaRPr lang="zh-CN" altLang="en-US" sz="2400" dirty="0">
              <a:solidFill>
                <a:schemeClr val="bg1"/>
              </a:solidFill>
            </a:endParaRPr>
          </a:p>
        </p:txBody>
      </p:sp>
    </p:spTree>
    <p:extLst>
      <p:ext uri="{BB962C8B-B14F-4D97-AF65-F5344CB8AC3E}">
        <p14:creationId xmlns:p14="http://schemas.microsoft.com/office/powerpoint/2010/main" val="1544074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74638"/>
            <a:ext cx="4286280" cy="511156"/>
          </a:xfrm>
        </p:spPr>
        <p:txBody>
          <a:bodyPr>
            <a:noAutofit/>
          </a:bodyPr>
          <a:lstStyle/>
          <a:p>
            <a:pPr lvl="0"/>
            <a:r>
              <a:rPr lang="en-US" altLang="en-US" sz="2800" b="1" dirty="0">
                <a:solidFill>
                  <a:schemeClr val="bg1"/>
                </a:solidFill>
                <a:latin typeface="微软雅黑" pitchFamily="34" charset="-122"/>
                <a:ea typeface="微软雅黑" pitchFamily="34" charset="-122"/>
              </a:rPr>
              <a:t>3.</a:t>
            </a:r>
            <a:r>
              <a:rPr lang="en-US" altLang="zh-CN" sz="2800" b="1" dirty="0">
                <a:solidFill>
                  <a:schemeClr val="bg1"/>
                </a:solidFill>
                <a:latin typeface="微软雅黑" pitchFamily="34" charset="-122"/>
                <a:ea typeface="微软雅黑" pitchFamily="34" charset="-122"/>
              </a:rPr>
              <a:t>4</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智能楼宇的发展趋势</a:t>
            </a:r>
          </a:p>
        </p:txBody>
      </p:sp>
      <p:sp>
        <p:nvSpPr>
          <p:cNvPr id="16" name="TextBox 15"/>
          <p:cNvSpPr txBox="1"/>
          <p:nvPr/>
        </p:nvSpPr>
        <p:spPr>
          <a:xfrm>
            <a:off x="395536" y="1259468"/>
            <a:ext cx="223224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三、绿色建筑</a:t>
            </a: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395536" y="1700808"/>
            <a:ext cx="8565669" cy="1670073"/>
          </a:xfrm>
          <a:prstGeom prst="rect">
            <a:avLst/>
          </a:prstGeom>
        </p:spPr>
        <p:txBody>
          <a:bodyPr wrap="square">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随着</a:t>
            </a:r>
            <a:r>
              <a:rPr lang="zh-CN" altLang="zh-CN" sz="1400" dirty="0">
                <a:latin typeface="微软雅黑" panose="020B0503020204020204" pitchFamily="34" charset="-122"/>
                <a:ea typeface="微软雅黑" panose="020B0503020204020204" pitchFamily="34" charset="-122"/>
              </a:rPr>
              <a:t>生活水平的日益提高及信息技术的飞速发展，未来绿色、节能、环保、低碳的产业发展空间十分可观，“智能建筑”与“绿色建筑”的结合将成为未来的发展趋势</a:t>
            </a:r>
            <a:r>
              <a:rPr lang="zh-CN" altLang="zh-CN"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    </a:t>
            </a:r>
            <a:r>
              <a:rPr lang="zh-CN" altLang="zh-CN" sz="1400" dirty="0" smtClean="0">
                <a:latin typeface="微软雅黑" panose="020B0503020204020204" pitchFamily="34" charset="-122"/>
                <a:ea typeface="微软雅黑" panose="020B0503020204020204" pitchFamily="34" charset="-122"/>
              </a:rPr>
              <a:t>“绿色”</a:t>
            </a:r>
            <a:r>
              <a:rPr lang="zh-CN" altLang="zh-CN" sz="1400" dirty="0">
                <a:latin typeface="微软雅黑" panose="020B0503020204020204" pitchFamily="34" charset="-122"/>
                <a:ea typeface="微软雅黑" panose="020B0503020204020204" pitchFamily="34" charset="-122"/>
              </a:rPr>
              <a:t>是一种概念，“智能”是一种手段，这就要求绿色建筑的规划采用绿色的方式和概念，在应用智能技术的同时，加大绿色生态设施、新能源管理与监控的应用，最终满足节能、环保、绿色的可持续社会要求</a:t>
            </a:r>
            <a:r>
              <a:rPr lang="zh-CN" altLang="zh-CN"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4" name="矩形 3"/>
          <p:cNvSpPr/>
          <p:nvPr/>
        </p:nvSpPr>
        <p:spPr>
          <a:xfrm>
            <a:off x="467543" y="3521678"/>
            <a:ext cx="4968552" cy="1061829"/>
          </a:xfrm>
          <a:prstGeom prst="rect">
            <a:avLst/>
          </a:prstGeom>
        </p:spPr>
        <p:txBody>
          <a:bodyPr wrap="square">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      2012</a:t>
            </a:r>
            <a:r>
              <a:rPr lang="zh-CN" altLang="zh-CN" sz="1400" dirty="0">
                <a:latin typeface="微软雅黑" panose="020B0503020204020204" pitchFamily="34" charset="-122"/>
                <a:ea typeface="微软雅黑" panose="020B0503020204020204" pitchFamily="34" charset="-122"/>
              </a:rPr>
              <a:t>版《智能建筑设计标准》</a:t>
            </a:r>
            <a:r>
              <a:rPr lang="en-US" altLang="zh-CN" sz="1400" dirty="0">
                <a:latin typeface="微软雅黑" panose="020B0503020204020204" pitchFamily="34" charset="-122"/>
                <a:ea typeface="微软雅黑" panose="020B0503020204020204" pitchFamily="34" charset="-122"/>
              </a:rPr>
              <a:t>GB/T 50314</a:t>
            </a:r>
            <a:r>
              <a:rPr lang="zh-CN" altLang="zh-CN" sz="1400" dirty="0">
                <a:latin typeface="微软雅黑" panose="020B0503020204020204" pitchFamily="34" charset="-122"/>
                <a:ea typeface="微软雅黑" panose="020B0503020204020204" pitchFamily="34" charset="-122"/>
              </a:rPr>
              <a:t>（报批稿）中明确要求智能建筑“为人民提供高效、安全、便利及延续现代功能的（绿色建筑）环境”</a:t>
            </a:r>
            <a:r>
              <a:rPr lang="zh-CN" altLang="zh-CN"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4118226" y="4941168"/>
            <a:ext cx="4558230" cy="1708160"/>
          </a:xfrm>
          <a:prstGeom prst="rect">
            <a:avLst/>
          </a:prstGeom>
        </p:spPr>
        <p:txBody>
          <a:bodyPr wrap="square">
            <a:spAutoFit/>
          </a:bodyPr>
          <a:lstStyle/>
          <a:p>
            <a:pPr>
              <a:lnSpc>
                <a:spcPct val="150000"/>
              </a:lnSpc>
            </a:pPr>
            <a:r>
              <a:rPr lang="zh-CN" altLang="zh-CN" sz="1400" dirty="0">
                <a:latin typeface="微软雅黑" panose="020B0503020204020204" pitchFamily="34" charset="-122"/>
                <a:ea typeface="微软雅黑" panose="020B0503020204020204" pitchFamily="34" charset="-122"/>
              </a:rPr>
              <a:t>《绿色建筑评价标准》</a:t>
            </a:r>
            <a:r>
              <a:rPr lang="en-US" altLang="zh-CN" sz="1400" dirty="0">
                <a:latin typeface="微软雅黑" panose="020B0503020204020204" pitchFamily="34" charset="-122"/>
                <a:ea typeface="微软雅黑" panose="020B0503020204020204" pitchFamily="34" charset="-122"/>
              </a:rPr>
              <a:t>GB/T 50378-2006</a:t>
            </a:r>
            <a:r>
              <a:rPr lang="zh-CN" altLang="zh-CN" sz="1400" dirty="0">
                <a:latin typeface="微软雅黑" panose="020B0503020204020204" pitchFamily="34" charset="-122"/>
                <a:ea typeface="微软雅黑" panose="020B0503020204020204" pitchFamily="34" charset="-122"/>
              </a:rPr>
              <a:t>也对智能化作了相关规定，提出了“建筑智能化系统定位合理，信息网络系统功能完善”等要求。并按照满足一般项和优选项的程度，设计阶段和运营阶段的评价结果划分为三星、二星、一星三个等级。</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4225" y="3512150"/>
            <a:ext cx="1040143" cy="12094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7" y="5128116"/>
            <a:ext cx="1100767" cy="1334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矩形 5"/>
          <p:cNvSpPr/>
          <p:nvPr/>
        </p:nvSpPr>
        <p:spPr>
          <a:xfrm>
            <a:off x="356757" y="3410681"/>
            <a:ext cx="8319699" cy="1386471"/>
          </a:xfrm>
          <a:prstGeom prst="rect">
            <a:avLst/>
          </a:prstGeom>
          <a:solidFill>
            <a:schemeClr val="accent1">
              <a:alpha val="0"/>
            </a:schemeClr>
          </a:solid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755" y="4999091"/>
            <a:ext cx="8319699" cy="1592314"/>
          </a:xfrm>
          <a:prstGeom prst="rect">
            <a:avLst/>
          </a:prstGeom>
          <a:solidFill>
            <a:schemeClr val="accent1">
              <a:alpha val="0"/>
            </a:schemeClr>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4074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pPr fontAlgn="base">
              <a:spcBef>
                <a:spcPct val="0"/>
              </a:spcBef>
              <a:spcAft>
                <a:spcPct val="0"/>
              </a:spcAft>
            </a:pPr>
            <a:r>
              <a:rPr lang="zh-CN" altLang="en-US" sz="6000">
                <a:solidFill>
                  <a:srgbClr val="FFFFFF"/>
                </a:solidFill>
              </a:rPr>
              <a:t>谢谢！</a:t>
            </a:r>
          </a:p>
        </p:txBody>
      </p:sp>
    </p:spTree>
    <p:extLst>
      <p:ext uri="{BB962C8B-B14F-4D97-AF65-F5344CB8AC3E}">
        <p14:creationId xmlns:p14="http://schemas.microsoft.com/office/powerpoint/2010/main" val="68301191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71472" y="-71462"/>
            <a:ext cx="8229600" cy="1143000"/>
          </a:xfrm>
        </p:spPr>
        <p:txBody>
          <a:bodyPr>
            <a:normAutofit/>
          </a:bodyPr>
          <a:lstStyle/>
          <a:p>
            <a:pPr algn="l"/>
            <a:r>
              <a:rPr lang="en-US" altLang="zh-CN" sz="2800" b="1" dirty="0" smtClean="0">
                <a:solidFill>
                  <a:schemeClr val="bg1"/>
                </a:solidFill>
                <a:latin typeface="微软雅黑" pitchFamily="34" charset="-122"/>
                <a:ea typeface="微软雅黑" pitchFamily="34" charset="-122"/>
              </a:rPr>
              <a:t>3.1.1 </a:t>
            </a:r>
            <a:r>
              <a:rPr lang="zh-CN" altLang="zh-CN" sz="2800" b="1" dirty="0" smtClean="0">
                <a:solidFill>
                  <a:schemeClr val="bg1"/>
                </a:solidFill>
                <a:latin typeface="微软雅黑" pitchFamily="34" charset="-122"/>
                <a:ea typeface="微软雅黑" pitchFamily="34" charset="-122"/>
              </a:rPr>
              <a:t>智能</a:t>
            </a:r>
            <a:r>
              <a:rPr lang="zh-CN" altLang="en-US" sz="2800" b="1" dirty="0" smtClean="0">
                <a:solidFill>
                  <a:schemeClr val="bg1"/>
                </a:solidFill>
                <a:latin typeface="微软雅黑" pitchFamily="34" charset="-122"/>
                <a:ea typeface="微软雅黑" pitchFamily="34" charset="-122"/>
              </a:rPr>
              <a:t>楼宇的概念</a:t>
            </a:r>
            <a:endParaRPr lang="zh-CN" altLang="en-US" sz="2800" b="1" dirty="0">
              <a:solidFill>
                <a:schemeClr val="bg1"/>
              </a:solidFill>
              <a:latin typeface="微软雅黑" pitchFamily="34" charset="-122"/>
              <a:ea typeface="微软雅黑" pitchFamily="34" charset="-122"/>
            </a:endParaRPr>
          </a:p>
        </p:txBody>
      </p:sp>
      <p:sp>
        <p:nvSpPr>
          <p:cNvPr id="15" name="AutoShape 48"/>
          <p:cNvSpPr>
            <a:spLocks noChangeArrowheads="1"/>
          </p:cNvSpPr>
          <p:nvPr/>
        </p:nvSpPr>
        <p:spPr bwMode="gray">
          <a:xfrm>
            <a:off x="251520" y="2632437"/>
            <a:ext cx="1965994" cy="4030137"/>
          </a:xfrm>
          <a:prstGeom prst="roundRect">
            <a:avLst>
              <a:gd name="adj" fmla="val 17509"/>
            </a:avLst>
          </a:prstGeom>
          <a:gradFill rotWithShape="1">
            <a:gsLst>
              <a:gs pos="0">
                <a:srgbClr val="4E91D4"/>
              </a:gs>
              <a:gs pos="100000">
                <a:srgbClr val="3477A4"/>
              </a:gs>
            </a:gsLst>
            <a:lin ang="2700000" scaled="1"/>
          </a:gradFill>
          <a:ln>
            <a:noFill/>
          </a:ln>
          <a:effectLst>
            <a:prstShdw prst="shdw12">
              <a:srgbClr val="B2B2B2">
                <a:alpha val="50000"/>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zh-CN" altLang="en-US"/>
          </a:p>
        </p:txBody>
      </p:sp>
      <p:sp>
        <p:nvSpPr>
          <p:cNvPr id="16" name="AutoShape 49"/>
          <p:cNvSpPr>
            <a:spLocks noChangeArrowheads="1"/>
          </p:cNvSpPr>
          <p:nvPr/>
        </p:nvSpPr>
        <p:spPr bwMode="gray">
          <a:xfrm>
            <a:off x="281810" y="2643632"/>
            <a:ext cx="1906856" cy="3954012"/>
          </a:xfrm>
          <a:prstGeom prst="roundRect">
            <a:avLst>
              <a:gd name="adj" fmla="val 16667"/>
            </a:avLst>
          </a:prstGeom>
          <a:solidFill>
            <a:srgbClr val="3CA1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AutoShape 50"/>
          <p:cNvSpPr>
            <a:spLocks noChangeArrowheads="1"/>
          </p:cNvSpPr>
          <p:nvPr/>
        </p:nvSpPr>
        <p:spPr bwMode="gray">
          <a:xfrm>
            <a:off x="297677" y="5554286"/>
            <a:ext cx="1880892" cy="100081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51"/>
          <p:cNvSpPr>
            <a:spLocks noChangeArrowheads="1"/>
          </p:cNvSpPr>
          <p:nvPr/>
        </p:nvSpPr>
        <p:spPr bwMode="gray">
          <a:xfrm>
            <a:off x="297677" y="2674978"/>
            <a:ext cx="1880892" cy="998578"/>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组合 2"/>
          <p:cNvGrpSpPr/>
          <p:nvPr/>
        </p:nvGrpSpPr>
        <p:grpSpPr>
          <a:xfrm>
            <a:off x="791060" y="2282078"/>
            <a:ext cx="900620" cy="920937"/>
            <a:chOff x="791060" y="2148023"/>
            <a:chExt cx="900620" cy="920937"/>
          </a:xfrm>
        </p:grpSpPr>
        <p:grpSp>
          <p:nvGrpSpPr>
            <p:cNvPr id="19" name="Group 52"/>
            <p:cNvGrpSpPr>
              <a:grpSpLocks/>
            </p:cNvGrpSpPr>
            <p:nvPr/>
          </p:nvGrpSpPr>
          <p:grpSpPr bwMode="auto">
            <a:xfrm>
              <a:off x="791060" y="2148023"/>
              <a:ext cx="900620" cy="920937"/>
              <a:chOff x="1289" y="582"/>
              <a:chExt cx="668" cy="668"/>
            </a:xfrm>
          </p:grpSpPr>
          <p:sp>
            <p:nvSpPr>
              <p:cNvPr id="22" name="Oval 53"/>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23" name="Oval 54"/>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4" name="Oval 55"/>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5" name="Oval 56"/>
              <p:cNvSpPr>
                <a:spLocks noChangeArrowheads="1"/>
              </p:cNvSpPr>
              <p:nvPr/>
            </p:nvSpPr>
            <p:spPr bwMode="gray">
              <a:xfrm>
                <a:off x="1311" y="683"/>
                <a:ext cx="600" cy="503"/>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6" name="Oval 57"/>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20" name="Text Box 58"/>
            <p:cNvSpPr txBox="1">
              <a:spLocks noChangeArrowheads="1"/>
            </p:cNvSpPr>
            <p:nvPr/>
          </p:nvSpPr>
          <p:spPr bwMode="gray">
            <a:xfrm>
              <a:off x="867909" y="2411596"/>
              <a:ext cx="71860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dirty="0" smtClean="0">
                  <a:latin typeface="微软雅黑" panose="020B0503020204020204" pitchFamily="34" charset="-122"/>
                  <a:ea typeface="微软雅黑" panose="020B0503020204020204" pitchFamily="34" charset="-122"/>
                </a:rPr>
                <a:t>美国</a:t>
              </a:r>
              <a:endParaRPr lang="en-US" altLang="zh-CN" dirty="0">
                <a:latin typeface="微软雅黑" panose="020B0503020204020204" pitchFamily="34" charset="-122"/>
                <a:ea typeface="微软雅黑" panose="020B0503020204020204" pitchFamily="34" charset="-122"/>
              </a:endParaRPr>
            </a:p>
          </p:txBody>
        </p:sp>
      </p:grpSp>
      <p:sp>
        <p:nvSpPr>
          <p:cNvPr id="21" name="Text Box 59"/>
          <p:cNvSpPr txBox="1">
            <a:spLocks noChangeArrowheads="1"/>
          </p:cNvSpPr>
          <p:nvPr/>
        </p:nvSpPr>
        <p:spPr bwMode="gray">
          <a:xfrm>
            <a:off x="326383" y="3131007"/>
            <a:ext cx="1869353" cy="300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rgbClr val="000000"/>
                </a:solidFill>
                <a:latin typeface="微软雅黑" panose="020B0503020204020204" pitchFamily="34" charset="-122"/>
                <a:ea typeface="微软雅黑" panose="020B0503020204020204" pitchFamily="34" charset="-122"/>
              </a:rPr>
              <a:t>智能建筑学</a:t>
            </a:r>
            <a:r>
              <a:rPr lang="zh-CN" altLang="en-US" sz="1400" dirty="0" smtClean="0">
                <a:solidFill>
                  <a:srgbClr val="000000"/>
                </a:solidFill>
                <a:latin typeface="微软雅黑" panose="020B0503020204020204" pitchFamily="34" charset="-122"/>
                <a:ea typeface="微软雅黑" panose="020B0503020204020204" pitchFamily="34" charset="-122"/>
              </a:rPr>
              <a:t>会定义</a:t>
            </a:r>
            <a:r>
              <a:rPr lang="zh-CN" altLang="en-US" sz="1400" dirty="0">
                <a:solidFill>
                  <a:srgbClr val="000000"/>
                </a:solidFill>
                <a:latin typeface="微软雅黑" panose="020B0503020204020204" pitchFamily="34" charset="-122"/>
                <a:ea typeface="微软雅黑" panose="020B0503020204020204" pitchFamily="34" charset="-122"/>
              </a:rPr>
              <a:t>为</a:t>
            </a:r>
            <a:r>
              <a:rPr lang="zh-CN" altLang="en-US" sz="1400" dirty="0" smtClean="0">
                <a:solidFill>
                  <a:srgbClr val="000000"/>
                </a:solidFill>
                <a:latin typeface="微软雅黑" panose="020B0503020204020204" pitchFamily="34" charset="-122"/>
                <a:ea typeface="微软雅黑" panose="020B0503020204020204" pitchFamily="34" charset="-122"/>
              </a:rPr>
              <a:t>：通过</a:t>
            </a:r>
            <a:r>
              <a:rPr lang="zh-CN" altLang="en-US" sz="1400" dirty="0">
                <a:solidFill>
                  <a:srgbClr val="000000"/>
                </a:solidFill>
                <a:latin typeface="微软雅黑" panose="020B0503020204020204" pitchFamily="34" charset="-122"/>
                <a:ea typeface="微软雅黑" panose="020B0503020204020204" pitchFamily="34" charset="-122"/>
              </a:rPr>
              <a:t>对建筑物的四个要素，即结构、系统、服务和管理以及它们之间相互关联的最优考虑，为用户提供一个高效率、高功能、高舒适性和有经济效益的</a:t>
            </a:r>
            <a:r>
              <a:rPr lang="zh-CN" altLang="en-US" sz="1400" dirty="0" smtClean="0">
                <a:solidFill>
                  <a:srgbClr val="000000"/>
                </a:solidFill>
                <a:latin typeface="微软雅黑" panose="020B0503020204020204" pitchFamily="34" charset="-122"/>
                <a:ea typeface="微软雅黑" panose="020B0503020204020204" pitchFamily="34" charset="-122"/>
              </a:rPr>
              <a:t>环境。</a:t>
            </a:r>
            <a:endParaRPr lang="en-US" altLang="zh-CN" dirty="0">
              <a:latin typeface="微软雅黑" panose="020B0503020204020204" pitchFamily="34" charset="-122"/>
              <a:ea typeface="微软雅黑" panose="020B0503020204020204" pitchFamily="34" charset="-122"/>
            </a:endParaRPr>
          </a:p>
        </p:txBody>
      </p:sp>
      <p:sp>
        <p:nvSpPr>
          <p:cNvPr id="28" name="AutoShape 61"/>
          <p:cNvSpPr>
            <a:spLocks noChangeArrowheads="1"/>
          </p:cNvSpPr>
          <p:nvPr/>
        </p:nvSpPr>
        <p:spPr bwMode="gray">
          <a:xfrm>
            <a:off x="6994584" y="2639224"/>
            <a:ext cx="1965993" cy="4030136"/>
          </a:xfrm>
          <a:prstGeom prst="roundRect">
            <a:avLst>
              <a:gd name="adj" fmla="val 17509"/>
            </a:avLst>
          </a:prstGeom>
          <a:gradFill rotWithShape="1">
            <a:gsLst>
              <a:gs pos="0">
                <a:srgbClr val="B59F43"/>
              </a:gs>
              <a:gs pos="100000">
                <a:srgbClr val="8F8849"/>
              </a:gs>
            </a:gsLst>
            <a:lin ang="2700000" scaled="1"/>
          </a:gradFill>
          <a:ln>
            <a:noFill/>
          </a:ln>
          <a:effectLst>
            <a:prstShdw prst="shdw11">
              <a:srgbClr val="B2B2B2">
                <a:alpha val="50000"/>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zh-CN" altLang="en-US"/>
          </a:p>
        </p:txBody>
      </p:sp>
      <p:sp>
        <p:nvSpPr>
          <p:cNvPr id="29" name="AutoShape 62"/>
          <p:cNvSpPr>
            <a:spLocks noChangeArrowheads="1"/>
          </p:cNvSpPr>
          <p:nvPr/>
        </p:nvSpPr>
        <p:spPr bwMode="gray">
          <a:xfrm>
            <a:off x="7024874" y="2650419"/>
            <a:ext cx="1906855" cy="3954011"/>
          </a:xfrm>
          <a:prstGeom prst="roundRect">
            <a:avLst>
              <a:gd name="adj" fmla="val 16667"/>
            </a:avLst>
          </a:prstGeom>
          <a:solidFill>
            <a:srgbClr val="E9E06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63"/>
          <p:cNvSpPr>
            <a:spLocks noChangeArrowheads="1"/>
          </p:cNvSpPr>
          <p:nvPr/>
        </p:nvSpPr>
        <p:spPr bwMode="gray">
          <a:xfrm>
            <a:off x="7040741" y="5561073"/>
            <a:ext cx="1880891" cy="1000817"/>
          </a:xfrm>
          <a:prstGeom prst="roundRect">
            <a:avLst>
              <a:gd name="adj" fmla="val 50000"/>
            </a:avLst>
          </a:prstGeom>
          <a:gradFill rotWithShape="1">
            <a:gsLst>
              <a:gs pos="0">
                <a:srgbClr val="E9E065"/>
              </a:gs>
              <a:gs pos="100000">
                <a:srgbClr val="E9E065">
                  <a:gamma/>
                  <a:tint val="57647"/>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AutoShape 64"/>
          <p:cNvSpPr>
            <a:spLocks noChangeArrowheads="1"/>
          </p:cNvSpPr>
          <p:nvPr/>
        </p:nvSpPr>
        <p:spPr bwMode="gray">
          <a:xfrm>
            <a:off x="7040741" y="2681764"/>
            <a:ext cx="1880891" cy="998578"/>
          </a:xfrm>
          <a:prstGeom prst="roundRect">
            <a:avLst>
              <a:gd name="adj" fmla="val 50000"/>
            </a:avLst>
          </a:prstGeom>
          <a:gradFill rotWithShape="1">
            <a:gsLst>
              <a:gs pos="0">
                <a:srgbClr val="E9E065">
                  <a:gamma/>
                  <a:tint val="33333"/>
                  <a:invGamma/>
                </a:srgbClr>
              </a:gs>
              <a:gs pos="100000">
                <a:srgbClr val="E9E065"/>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 name="Text Box 72"/>
          <p:cNvSpPr txBox="1">
            <a:spLocks noChangeArrowheads="1"/>
          </p:cNvSpPr>
          <p:nvPr/>
        </p:nvSpPr>
        <p:spPr bwMode="gray">
          <a:xfrm>
            <a:off x="7063819" y="3279568"/>
            <a:ext cx="186935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200" dirty="0" smtClean="0">
                <a:latin typeface="微软雅黑" panose="020B0503020204020204" pitchFamily="34" charset="-122"/>
                <a:ea typeface="微软雅黑" panose="020B0503020204020204" pitchFamily="34" charset="-122"/>
              </a:rPr>
              <a:t>1</a:t>
            </a:r>
            <a:r>
              <a:rPr lang="zh-CN" altLang="en-US"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《智能建筑设计标准》定义</a:t>
            </a:r>
            <a:r>
              <a:rPr lang="zh-CN" altLang="zh-CN" sz="1200" dirty="0">
                <a:latin typeface="微软雅黑" panose="020B0503020204020204" pitchFamily="34" charset="-122"/>
                <a:ea typeface="微软雅黑" panose="020B0503020204020204" pitchFamily="34" charset="-122"/>
              </a:rPr>
              <a:t>为：以建筑物为平台，兼备信息设施系统、信息化应用系统、建筑设备管理系统、公共安全系统等，集结构、系统、服务、管理及其优化组合为一体，向人们提供安全、高效、便捷、节能、环保、健康的建筑环境</a:t>
            </a:r>
            <a:r>
              <a:rPr lang="zh-CN" altLang="zh-CN"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endParaRPr lang="en-US" altLang="zh-CN" sz="1200" dirty="0" smtClean="0">
              <a:latin typeface="微软雅黑" panose="020B0503020204020204" pitchFamily="34" charset="-122"/>
              <a:ea typeface="微软雅黑" panose="020B0503020204020204" pitchFamily="34" charset="-122"/>
            </a:endParaRPr>
          </a:p>
          <a:p>
            <a:r>
              <a:rPr lang="en-US" altLang="zh-CN" sz="1200" dirty="0" smtClean="0">
                <a:latin typeface="微软雅黑" panose="020B0503020204020204" pitchFamily="34" charset="-122"/>
                <a:ea typeface="微软雅黑" panose="020B0503020204020204" pitchFamily="34" charset="-122"/>
              </a:rPr>
              <a:t>2</a:t>
            </a:r>
            <a:r>
              <a:rPr lang="zh-CN" altLang="en-US"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《建筑智能化系统》定义</a:t>
            </a:r>
            <a:r>
              <a:rPr lang="zh-CN" altLang="zh-CN" sz="1200" dirty="0">
                <a:latin typeface="微软雅黑" panose="020B0503020204020204" pitchFamily="34" charset="-122"/>
                <a:ea typeface="微软雅黑" panose="020B0503020204020204" pitchFamily="34" charset="-122"/>
              </a:rPr>
              <a:t>为：智能楼宇也称智能建筑，又称智能大厦</a:t>
            </a:r>
            <a:r>
              <a:rPr lang="zh-CN" altLang="zh-CN" sz="1200" dirty="0" smtClean="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sp>
        <p:nvSpPr>
          <p:cNvPr id="41" name="AutoShape 74"/>
          <p:cNvSpPr>
            <a:spLocks noChangeArrowheads="1"/>
          </p:cNvSpPr>
          <p:nvPr/>
        </p:nvSpPr>
        <p:spPr bwMode="gray">
          <a:xfrm>
            <a:off x="2483768" y="2632437"/>
            <a:ext cx="1965994" cy="4030137"/>
          </a:xfrm>
          <a:prstGeom prst="roundRect">
            <a:avLst>
              <a:gd name="adj" fmla="val 17509"/>
            </a:avLst>
          </a:prstGeom>
          <a:gradFill rotWithShape="1">
            <a:gsLst>
              <a:gs pos="0">
                <a:srgbClr val="34B034"/>
              </a:gs>
              <a:gs pos="100000">
                <a:srgbClr val="3F8B4A"/>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75"/>
          <p:cNvSpPr>
            <a:spLocks noChangeArrowheads="1"/>
          </p:cNvSpPr>
          <p:nvPr/>
        </p:nvSpPr>
        <p:spPr bwMode="gray">
          <a:xfrm>
            <a:off x="2514058" y="2643632"/>
            <a:ext cx="1906856" cy="3954012"/>
          </a:xfrm>
          <a:prstGeom prst="roundRect">
            <a:avLst>
              <a:gd name="adj" fmla="val 16667"/>
            </a:avLst>
          </a:prstGeom>
          <a:solidFill>
            <a:srgbClr val="73E77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 name="AutoShape 76"/>
          <p:cNvSpPr>
            <a:spLocks noChangeArrowheads="1"/>
          </p:cNvSpPr>
          <p:nvPr/>
        </p:nvSpPr>
        <p:spPr bwMode="gray">
          <a:xfrm>
            <a:off x="2529925" y="5554286"/>
            <a:ext cx="1880892" cy="1000817"/>
          </a:xfrm>
          <a:prstGeom prst="roundRect">
            <a:avLst>
              <a:gd name="adj" fmla="val 50000"/>
            </a:avLst>
          </a:prstGeom>
          <a:gradFill rotWithShape="1">
            <a:gsLst>
              <a:gs pos="0">
                <a:srgbClr val="73E77E"/>
              </a:gs>
              <a:gs pos="100000">
                <a:srgbClr val="73E77E">
                  <a:gamma/>
                  <a:tint val="54510"/>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77"/>
          <p:cNvSpPr>
            <a:spLocks noChangeArrowheads="1"/>
          </p:cNvSpPr>
          <p:nvPr/>
        </p:nvSpPr>
        <p:spPr bwMode="gray">
          <a:xfrm>
            <a:off x="2529925" y="2674978"/>
            <a:ext cx="1880892" cy="998578"/>
          </a:xfrm>
          <a:prstGeom prst="roundRect">
            <a:avLst>
              <a:gd name="adj" fmla="val 50000"/>
            </a:avLst>
          </a:prstGeom>
          <a:gradFill rotWithShape="1">
            <a:gsLst>
              <a:gs pos="0">
                <a:srgbClr val="73E77E">
                  <a:gamma/>
                  <a:tint val="33333"/>
                  <a:invGamma/>
                </a:srgbClr>
              </a:gs>
              <a:gs pos="100000">
                <a:srgbClr val="73E77E"/>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Text Box 84"/>
          <p:cNvSpPr txBox="1">
            <a:spLocks noChangeArrowheads="1"/>
          </p:cNvSpPr>
          <p:nvPr/>
        </p:nvSpPr>
        <p:spPr bwMode="gray">
          <a:xfrm>
            <a:off x="2553003" y="3272781"/>
            <a:ext cx="186935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rPr>
              <a:t>智能建筑集团定义为：创造一种可以使住户有最大效益环境的建筑，同时该建筑可以有效地管理资源，而在硬件和设备方面的寿命成本最低。</a:t>
            </a:r>
          </a:p>
        </p:txBody>
      </p:sp>
      <p:sp>
        <p:nvSpPr>
          <p:cNvPr id="66" name="AutoShape 74"/>
          <p:cNvSpPr>
            <a:spLocks noChangeArrowheads="1"/>
          </p:cNvSpPr>
          <p:nvPr/>
        </p:nvSpPr>
        <p:spPr bwMode="gray">
          <a:xfrm>
            <a:off x="4716016" y="2627518"/>
            <a:ext cx="1965994" cy="4030137"/>
          </a:xfrm>
          <a:prstGeom prst="roundRect">
            <a:avLst>
              <a:gd name="adj" fmla="val 17509"/>
            </a:avLst>
          </a:prstGeom>
          <a:gradFill rotWithShape="1">
            <a:gsLst>
              <a:gs pos="0">
                <a:schemeClr val="accent2">
                  <a:lumMod val="60000"/>
                  <a:lumOff val="40000"/>
                </a:schemeClr>
              </a:gs>
              <a:gs pos="100000">
                <a:schemeClr val="accent2">
                  <a:lumMod val="75000"/>
                </a:schemeClr>
              </a:gs>
            </a:gsLst>
            <a:lin ang="2700000" scaled="1"/>
          </a:gradFill>
          <a:ln>
            <a:noFill/>
          </a:ln>
          <a:effectLst/>
        </p:spPr>
        <p:txBody>
          <a:bodyPr wrap="none" anchor="ctr"/>
          <a:lstStyle/>
          <a:p>
            <a:endParaRPr lang="zh-CN" altLang="en-US"/>
          </a:p>
        </p:txBody>
      </p:sp>
      <p:sp>
        <p:nvSpPr>
          <p:cNvPr id="67" name="AutoShape 75"/>
          <p:cNvSpPr>
            <a:spLocks noChangeArrowheads="1"/>
          </p:cNvSpPr>
          <p:nvPr/>
        </p:nvSpPr>
        <p:spPr bwMode="gray">
          <a:xfrm>
            <a:off x="4746306" y="2638713"/>
            <a:ext cx="1906856" cy="3954012"/>
          </a:xfrm>
          <a:prstGeom prst="roundRect">
            <a:avLst>
              <a:gd name="adj" fmla="val 16667"/>
            </a:avLst>
          </a:prstGeom>
          <a:solidFill>
            <a:schemeClr val="accent2">
              <a:lumMod val="60000"/>
              <a:lumOff val="40000"/>
            </a:schemeClr>
          </a:solidFill>
          <a:ln>
            <a:noFill/>
          </a:ln>
          <a:effectLst/>
        </p:spPr>
        <p:txBody>
          <a:bodyPr wrap="none" anchor="ctr"/>
          <a:lstStyle/>
          <a:p>
            <a:endParaRPr lang="zh-CN" altLang="en-US"/>
          </a:p>
        </p:txBody>
      </p:sp>
      <p:sp>
        <p:nvSpPr>
          <p:cNvPr id="68" name="AutoShape 76"/>
          <p:cNvSpPr>
            <a:spLocks noChangeArrowheads="1"/>
          </p:cNvSpPr>
          <p:nvPr/>
        </p:nvSpPr>
        <p:spPr bwMode="gray">
          <a:xfrm>
            <a:off x="4762173" y="5549367"/>
            <a:ext cx="1880892" cy="1000817"/>
          </a:xfrm>
          <a:prstGeom prst="roundRect">
            <a:avLst>
              <a:gd name="adj" fmla="val 50000"/>
            </a:avLst>
          </a:prstGeom>
          <a:gradFill rotWithShape="1">
            <a:gsLst>
              <a:gs pos="0">
                <a:schemeClr val="accent2">
                  <a:lumMod val="60000"/>
                  <a:lumOff val="40000"/>
                </a:schemeClr>
              </a:gs>
              <a:gs pos="100000">
                <a:schemeClr val="accent2">
                  <a:lumMod val="40000"/>
                  <a:lumOff val="60000"/>
                </a:schemeClr>
              </a:gs>
            </a:gsLst>
            <a:lin ang="5400000" scaled="1"/>
          </a:gradFill>
          <a:ln>
            <a:noFill/>
          </a:ln>
          <a:effectLst/>
        </p:spPr>
        <p:txBody>
          <a:bodyPr wrap="none" anchor="ctr"/>
          <a:lstStyle/>
          <a:p>
            <a:endParaRPr lang="zh-CN" altLang="en-US"/>
          </a:p>
        </p:txBody>
      </p:sp>
      <p:sp>
        <p:nvSpPr>
          <p:cNvPr id="69" name="AutoShape 77"/>
          <p:cNvSpPr>
            <a:spLocks noChangeArrowheads="1"/>
          </p:cNvSpPr>
          <p:nvPr/>
        </p:nvSpPr>
        <p:spPr bwMode="gray">
          <a:xfrm>
            <a:off x="4762173" y="2670059"/>
            <a:ext cx="1880892" cy="998578"/>
          </a:xfrm>
          <a:prstGeom prst="roundRect">
            <a:avLst>
              <a:gd name="adj" fmla="val 50000"/>
            </a:avLst>
          </a:prstGeom>
          <a:gradFill rotWithShape="1">
            <a:gsLst>
              <a:gs pos="0">
                <a:schemeClr val="accent2">
                  <a:lumMod val="40000"/>
                  <a:lumOff val="60000"/>
                </a:schemeClr>
              </a:gs>
              <a:gs pos="100000">
                <a:schemeClr val="accent2">
                  <a:lumMod val="60000"/>
                  <a:lumOff val="40000"/>
                </a:schemeClr>
              </a:gs>
            </a:gsLst>
            <a:lin ang="5400000" scaled="1"/>
          </a:gradFill>
          <a:ln>
            <a:noFill/>
          </a:ln>
          <a:effectLst/>
        </p:spPr>
        <p:txBody>
          <a:bodyPr wrap="none" anchor="ctr"/>
          <a:lstStyle/>
          <a:p>
            <a:endParaRPr lang="zh-CN" altLang="en-US"/>
          </a:p>
        </p:txBody>
      </p:sp>
      <p:sp>
        <p:nvSpPr>
          <p:cNvPr id="76" name="Text Box 84"/>
          <p:cNvSpPr txBox="1">
            <a:spLocks noChangeArrowheads="1"/>
          </p:cNvSpPr>
          <p:nvPr/>
        </p:nvSpPr>
        <p:spPr bwMode="gray">
          <a:xfrm>
            <a:off x="4785251" y="3267862"/>
            <a:ext cx="1869353"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1200" dirty="0">
                <a:solidFill>
                  <a:srgbClr val="000000"/>
                </a:solidFill>
                <a:latin typeface="微软雅黑" panose="020B0503020204020204" pitchFamily="34" charset="-122"/>
                <a:ea typeface="微软雅黑" panose="020B0503020204020204" pitchFamily="34" charset="-122"/>
              </a:rPr>
              <a:t>日本电机工业协会定义为：综合计算机、信息通信等方面的最先进技术，使建筑物内的电力、空调、照明、防灾、防盗、运输设备等协调工作，实现建筑物自动化</a:t>
            </a:r>
            <a:r>
              <a:rPr lang="en-US" altLang="zh-CN" sz="1200" dirty="0">
                <a:solidFill>
                  <a:srgbClr val="000000"/>
                </a:solidFill>
                <a:latin typeface="微软雅黑" panose="020B0503020204020204" pitchFamily="34" charset="-122"/>
                <a:ea typeface="微软雅黑" panose="020B0503020204020204" pitchFamily="34" charset="-122"/>
              </a:rPr>
              <a:t>(BA)</a:t>
            </a:r>
            <a:r>
              <a:rPr lang="zh-CN" altLang="zh-CN" sz="1200" dirty="0">
                <a:solidFill>
                  <a:srgbClr val="000000"/>
                </a:solidFill>
                <a:latin typeface="微软雅黑" panose="020B0503020204020204" pitchFamily="34" charset="-122"/>
                <a:ea typeface="微软雅黑" panose="020B0503020204020204" pitchFamily="34" charset="-122"/>
              </a:rPr>
              <a:t>、通信自动化</a:t>
            </a:r>
            <a:r>
              <a:rPr lang="en-US" altLang="zh-CN" sz="1200" dirty="0">
                <a:solidFill>
                  <a:srgbClr val="000000"/>
                </a:solidFill>
                <a:latin typeface="微软雅黑" panose="020B0503020204020204" pitchFamily="34" charset="-122"/>
                <a:ea typeface="微软雅黑" panose="020B0503020204020204" pitchFamily="34" charset="-122"/>
              </a:rPr>
              <a:t>(CA)</a:t>
            </a:r>
            <a:r>
              <a:rPr lang="zh-CN" altLang="zh-CN" sz="1200" dirty="0">
                <a:solidFill>
                  <a:srgbClr val="000000"/>
                </a:solidFill>
                <a:latin typeface="微软雅黑" panose="020B0503020204020204" pitchFamily="34" charset="-122"/>
                <a:ea typeface="微软雅黑" panose="020B0503020204020204" pitchFamily="34" charset="-122"/>
              </a:rPr>
              <a:t>、办公自动化</a:t>
            </a:r>
            <a:r>
              <a:rPr lang="en-US" altLang="zh-CN" sz="1200" dirty="0">
                <a:solidFill>
                  <a:srgbClr val="000000"/>
                </a:solidFill>
                <a:latin typeface="微软雅黑" panose="020B0503020204020204" pitchFamily="34" charset="-122"/>
                <a:ea typeface="微软雅黑" panose="020B0503020204020204" pitchFamily="34" charset="-122"/>
              </a:rPr>
              <a:t>(OA)</a:t>
            </a:r>
            <a:r>
              <a:rPr lang="zh-CN" altLang="zh-CN" sz="1200" dirty="0">
                <a:solidFill>
                  <a:srgbClr val="000000"/>
                </a:solidFill>
                <a:latin typeface="微软雅黑" panose="020B0503020204020204" pitchFamily="34" charset="-122"/>
                <a:ea typeface="微软雅黑" panose="020B0503020204020204" pitchFamily="34" charset="-122"/>
              </a:rPr>
              <a:t>、安全保卫自动化系统</a:t>
            </a:r>
            <a:r>
              <a:rPr lang="en-US" altLang="zh-CN" sz="1200" dirty="0">
                <a:solidFill>
                  <a:srgbClr val="000000"/>
                </a:solidFill>
                <a:latin typeface="微软雅黑" panose="020B0503020204020204" pitchFamily="34" charset="-122"/>
                <a:ea typeface="微软雅黑" panose="020B0503020204020204" pitchFamily="34" charset="-122"/>
              </a:rPr>
              <a:t>(SAS)</a:t>
            </a:r>
            <a:r>
              <a:rPr lang="zh-CN" altLang="zh-CN" sz="1200" dirty="0">
                <a:solidFill>
                  <a:srgbClr val="000000"/>
                </a:solidFill>
                <a:latin typeface="微软雅黑" panose="020B0503020204020204" pitchFamily="34" charset="-122"/>
                <a:ea typeface="微软雅黑" panose="020B0503020204020204" pitchFamily="34" charset="-122"/>
              </a:rPr>
              <a:t>和消防自动化系统</a:t>
            </a:r>
            <a:r>
              <a:rPr lang="en-US" altLang="zh-CN" sz="1200" dirty="0">
                <a:solidFill>
                  <a:srgbClr val="000000"/>
                </a:solidFill>
                <a:latin typeface="微软雅黑" panose="020B0503020204020204" pitchFamily="34" charset="-122"/>
                <a:ea typeface="微软雅黑" panose="020B0503020204020204" pitchFamily="34" charset="-122"/>
              </a:rPr>
              <a:t>(FAS)</a:t>
            </a:r>
            <a:r>
              <a:rPr lang="zh-CN" altLang="zh-CN" sz="1200" dirty="0">
                <a:solidFill>
                  <a:srgbClr val="000000"/>
                </a:solidFill>
                <a:latin typeface="微软雅黑" panose="020B0503020204020204" pitchFamily="34" charset="-122"/>
                <a:ea typeface="微软雅黑" panose="020B0503020204020204" pitchFamily="34" charset="-122"/>
              </a:rPr>
              <a:t>，将这</a:t>
            </a:r>
            <a:r>
              <a:rPr lang="en-US" altLang="zh-CN" sz="1200" dirty="0">
                <a:solidFill>
                  <a:srgbClr val="000000"/>
                </a:solidFill>
                <a:latin typeface="微软雅黑" panose="020B0503020204020204" pitchFamily="34" charset="-122"/>
                <a:ea typeface="微软雅黑" panose="020B0503020204020204" pitchFamily="34" charset="-122"/>
              </a:rPr>
              <a:t>5</a:t>
            </a:r>
            <a:r>
              <a:rPr lang="zh-CN" altLang="zh-CN" sz="1200" dirty="0">
                <a:solidFill>
                  <a:srgbClr val="000000"/>
                </a:solidFill>
                <a:latin typeface="微软雅黑" panose="020B0503020204020204" pitchFamily="34" charset="-122"/>
                <a:ea typeface="微软雅黑" panose="020B0503020204020204" pitchFamily="34" charset="-122"/>
              </a:rPr>
              <a:t>种功能结合起来的建筑。外加结构化综合布线系统</a:t>
            </a:r>
            <a:r>
              <a:rPr lang="en-US" altLang="zh-CN" sz="1200" dirty="0">
                <a:solidFill>
                  <a:srgbClr val="000000"/>
                </a:solidFill>
                <a:latin typeface="微软雅黑" panose="020B0503020204020204" pitchFamily="34" charset="-122"/>
                <a:ea typeface="微软雅黑" panose="020B0503020204020204" pitchFamily="34" charset="-122"/>
              </a:rPr>
              <a:t>(SCS)</a:t>
            </a:r>
            <a:r>
              <a:rPr lang="zh-CN" altLang="zh-CN" sz="1200" dirty="0">
                <a:solidFill>
                  <a:srgbClr val="000000"/>
                </a:solidFill>
                <a:latin typeface="微软雅黑" panose="020B0503020204020204" pitchFamily="34" charset="-122"/>
                <a:ea typeface="微软雅黑" panose="020B0503020204020204" pitchFamily="34" charset="-122"/>
              </a:rPr>
              <a:t>、结构化综合网络系统</a:t>
            </a:r>
            <a:r>
              <a:rPr lang="en-US" altLang="zh-CN" sz="1200" dirty="0">
                <a:solidFill>
                  <a:srgbClr val="000000"/>
                </a:solidFill>
                <a:latin typeface="微软雅黑" panose="020B0503020204020204" pitchFamily="34" charset="-122"/>
                <a:ea typeface="微软雅黑" panose="020B0503020204020204" pitchFamily="34" charset="-122"/>
              </a:rPr>
              <a:t>(SNS)</a:t>
            </a:r>
            <a:r>
              <a:rPr lang="zh-CN" altLang="zh-CN" sz="1200" dirty="0">
                <a:solidFill>
                  <a:srgbClr val="000000"/>
                </a:solidFill>
                <a:latin typeface="微软雅黑" panose="020B0503020204020204" pitchFamily="34" charset="-122"/>
                <a:ea typeface="微软雅黑" panose="020B0503020204020204" pitchFamily="34" charset="-122"/>
              </a:rPr>
              <a:t>、智能楼宇综合信息管理自动化系统</a:t>
            </a:r>
            <a:r>
              <a:rPr lang="en-US" altLang="zh-CN" sz="1200" dirty="0">
                <a:solidFill>
                  <a:srgbClr val="000000"/>
                </a:solidFill>
                <a:latin typeface="微软雅黑" panose="020B0503020204020204" pitchFamily="34" charset="-122"/>
                <a:ea typeface="微软雅黑" panose="020B0503020204020204" pitchFamily="34" charset="-122"/>
              </a:rPr>
              <a:t>(MAS)</a:t>
            </a:r>
            <a:r>
              <a:rPr lang="zh-CN" altLang="zh-CN" sz="1200" dirty="0">
                <a:solidFill>
                  <a:srgbClr val="000000"/>
                </a:solidFill>
                <a:latin typeface="微软雅黑" panose="020B0503020204020204" pitchFamily="34" charset="-122"/>
                <a:ea typeface="微软雅黑" panose="020B0503020204020204" pitchFamily="34" charset="-122"/>
              </a:rPr>
              <a:t>，就是智能化楼宇。</a:t>
            </a:r>
          </a:p>
        </p:txBody>
      </p:sp>
      <p:grpSp>
        <p:nvGrpSpPr>
          <p:cNvPr id="77" name="组合 76"/>
          <p:cNvGrpSpPr/>
          <p:nvPr/>
        </p:nvGrpSpPr>
        <p:grpSpPr>
          <a:xfrm>
            <a:off x="2987824" y="2271983"/>
            <a:ext cx="900620" cy="920937"/>
            <a:chOff x="791060" y="2148023"/>
            <a:chExt cx="900620" cy="920937"/>
          </a:xfrm>
        </p:grpSpPr>
        <p:grpSp>
          <p:nvGrpSpPr>
            <p:cNvPr id="78" name="Group 52"/>
            <p:cNvGrpSpPr>
              <a:grpSpLocks/>
            </p:cNvGrpSpPr>
            <p:nvPr/>
          </p:nvGrpSpPr>
          <p:grpSpPr bwMode="auto">
            <a:xfrm>
              <a:off x="791060" y="2148023"/>
              <a:ext cx="900620" cy="920937"/>
              <a:chOff x="1289" y="582"/>
              <a:chExt cx="668" cy="668"/>
            </a:xfrm>
          </p:grpSpPr>
          <p:sp>
            <p:nvSpPr>
              <p:cNvPr id="80" name="Oval 53"/>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81" name="Oval 54"/>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82" name="Oval 55"/>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83" name="Oval 56"/>
              <p:cNvSpPr>
                <a:spLocks noChangeArrowheads="1"/>
              </p:cNvSpPr>
              <p:nvPr/>
            </p:nvSpPr>
            <p:spPr bwMode="gray">
              <a:xfrm>
                <a:off x="1311" y="683"/>
                <a:ext cx="600" cy="503"/>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84" name="Oval 57"/>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79" name="Text Box 58"/>
            <p:cNvSpPr txBox="1">
              <a:spLocks noChangeArrowheads="1"/>
            </p:cNvSpPr>
            <p:nvPr/>
          </p:nvSpPr>
          <p:spPr bwMode="gray">
            <a:xfrm>
              <a:off x="897793" y="2410116"/>
              <a:ext cx="6499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ctr">
                <a:defRPr>
                  <a:latin typeface="微软雅黑" panose="020B0503020204020204" pitchFamily="34" charset="-122"/>
                  <a:ea typeface="微软雅黑" panose="020B0503020204020204" pitchFamily="34" charset="-122"/>
                </a:defRPr>
              </a:lvl1pPr>
            </a:lstStyle>
            <a:p>
              <a:r>
                <a:rPr lang="zh-CN" altLang="en-US" dirty="0"/>
                <a:t>欧洲</a:t>
              </a:r>
              <a:endParaRPr lang="en-US" altLang="zh-CN" dirty="0"/>
            </a:p>
          </p:txBody>
        </p:sp>
      </p:grpSp>
      <p:grpSp>
        <p:nvGrpSpPr>
          <p:cNvPr id="85" name="组合 84"/>
          <p:cNvGrpSpPr/>
          <p:nvPr/>
        </p:nvGrpSpPr>
        <p:grpSpPr>
          <a:xfrm>
            <a:off x="5269617" y="2248411"/>
            <a:ext cx="900620" cy="920937"/>
            <a:chOff x="791060" y="2148023"/>
            <a:chExt cx="900620" cy="920937"/>
          </a:xfrm>
        </p:grpSpPr>
        <p:grpSp>
          <p:nvGrpSpPr>
            <p:cNvPr id="86" name="Group 52"/>
            <p:cNvGrpSpPr>
              <a:grpSpLocks/>
            </p:cNvGrpSpPr>
            <p:nvPr/>
          </p:nvGrpSpPr>
          <p:grpSpPr bwMode="auto">
            <a:xfrm>
              <a:off x="791060" y="2148023"/>
              <a:ext cx="900620" cy="920937"/>
              <a:chOff x="1289" y="582"/>
              <a:chExt cx="668" cy="668"/>
            </a:xfrm>
          </p:grpSpPr>
          <p:sp>
            <p:nvSpPr>
              <p:cNvPr id="88" name="Oval 53"/>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89" name="Oval 54"/>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90" name="Oval 55"/>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91" name="Oval 56"/>
              <p:cNvSpPr>
                <a:spLocks noChangeArrowheads="1"/>
              </p:cNvSpPr>
              <p:nvPr/>
            </p:nvSpPr>
            <p:spPr bwMode="gray">
              <a:xfrm>
                <a:off x="1311" y="683"/>
                <a:ext cx="600" cy="503"/>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92" name="Oval 57"/>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87" name="Text Box 58"/>
            <p:cNvSpPr txBox="1">
              <a:spLocks noChangeArrowheads="1"/>
            </p:cNvSpPr>
            <p:nvPr/>
          </p:nvSpPr>
          <p:spPr bwMode="gray">
            <a:xfrm>
              <a:off x="863853" y="2394122"/>
              <a:ext cx="71860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dirty="0" smtClean="0">
                  <a:latin typeface="微软雅黑" panose="020B0503020204020204" pitchFamily="34" charset="-122"/>
                  <a:ea typeface="微软雅黑" panose="020B0503020204020204" pitchFamily="34" charset="-122"/>
                </a:rPr>
                <a:t>日本</a:t>
              </a:r>
              <a:endParaRPr lang="en-US" altLang="zh-CN" dirty="0">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7527270" y="2248411"/>
            <a:ext cx="900620" cy="920937"/>
            <a:chOff x="791060" y="2148023"/>
            <a:chExt cx="900620" cy="920937"/>
          </a:xfrm>
        </p:grpSpPr>
        <p:grpSp>
          <p:nvGrpSpPr>
            <p:cNvPr id="94" name="Group 52"/>
            <p:cNvGrpSpPr>
              <a:grpSpLocks/>
            </p:cNvGrpSpPr>
            <p:nvPr/>
          </p:nvGrpSpPr>
          <p:grpSpPr bwMode="auto">
            <a:xfrm>
              <a:off x="791060" y="2148023"/>
              <a:ext cx="900620" cy="920937"/>
              <a:chOff x="1289" y="582"/>
              <a:chExt cx="668" cy="668"/>
            </a:xfrm>
          </p:grpSpPr>
          <p:sp>
            <p:nvSpPr>
              <p:cNvPr id="96" name="Oval 53"/>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97" name="Oval 54"/>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98" name="Oval 55"/>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99" name="Oval 56"/>
              <p:cNvSpPr>
                <a:spLocks noChangeArrowheads="1"/>
              </p:cNvSpPr>
              <p:nvPr/>
            </p:nvSpPr>
            <p:spPr bwMode="gray">
              <a:xfrm>
                <a:off x="1311" y="683"/>
                <a:ext cx="600" cy="503"/>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00" name="Oval 57"/>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95" name="Text Box 58"/>
            <p:cNvSpPr txBox="1">
              <a:spLocks noChangeArrowheads="1"/>
            </p:cNvSpPr>
            <p:nvPr/>
          </p:nvSpPr>
          <p:spPr bwMode="gray">
            <a:xfrm>
              <a:off x="861598" y="2382547"/>
              <a:ext cx="71860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dirty="0" smtClean="0">
                  <a:latin typeface="微软雅黑" panose="020B0503020204020204" pitchFamily="34" charset="-122"/>
                  <a:ea typeface="微软雅黑" panose="020B0503020204020204" pitchFamily="34" charset="-122"/>
                </a:rPr>
                <a:t>中国</a:t>
              </a:r>
              <a:endParaRPr lang="en-US" altLang="zh-CN" dirty="0">
                <a:latin typeface="微软雅黑" panose="020B0503020204020204" pitchFamily="34" charset="-122"/>
                <a:ea typeface="微软雅黑" panose="020B0503020204020204" pitchFamily="34" charset="-122"/>
              </a:endParaRPr>
            </a:p>
          </p:txBody>
        </p:sp>
      </p:grpSp>
      <p:sp>
        <p:nvSpPr>
          <p:cNvPr id="101" name="矩形 100"/>
          <p:cNvSpPr/>
          <p:nvPr/>
        </p:nvSpPr>
        <p:spPr>
          <a:xfrm>
            <a:off x="251520" y="1086937"/>
            <a:ext cx="8670111" cy="1200329"/>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随着</a:t>
            </a:r>
            <a:r>
              <a:rPr lang="zh-CN" altLang="zh-CN" sz="1600" dirty="0">
                <a:latin typeface="微软雅黑" panose="020B0503020204020204" pitchFamily="34" charset="-122"/>
                <a:ea typeface="微软雅黑" panose="020B0503020204020204" pitchFamily="34" charset="-122"/>
              </a:rPr>
              <a:t>电子技术、通信技术、网络技术、计算机技术、新材料技术、自动化技术等的快速发展，人们对生活居住环境的要求也越来越高。我们将各种高新技术与传统建筑业相结合，就产生了“智能楼宇”。智能楼宇也叫智能建筑，世界上不同国家对智能建筑的定义都不尽</a:t>
            </a:r>
            <a:r>
              <a:rPr lang="zh-CN" altLang="zh-CN" sz="1600" dirty="0" smtClean="0">
                <a:latin typeface="微软雅黑" panose="020B0503020204020204" pitchFamily="34" charset="-122"/>
                <a:ea typeface="微软雅黑" panose="020B0503020204020204" pitchFamily="34" charset="-122"/>
              </a:rPr>
              <a:t>相同</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3.1.2 </a:t>
            </a:r>
            <a:r>
              <a:rPr lang="zh-CN" altLang="en-US" sz="2800" b="1" dirty="0" smtClean="0">
                <a:solidFill>
                  <a:schemeClr val="bg1"/>
                </a:solidFill>
                <a:latin typeface="微软雅黑" pitchFamily="34" charset="-122"/>
                <a:ea typeface="微软雅黑" pitchFamily="34" charset="-122"/>
              </a:rPr>
              <a:t>智能楼宇的特点</a:t>
            </a:r>
            <a:endParaRPr lang="zh-CN" altLang="en-US" sz="2800" b="1" dirty="0">
              <a:solidFill>
                <a:schemeClr val="bg1"/>
              </a:solidFill>
              <a:latin typeface="微软雅黑" pitchFamily="34" charset="-122"/>
              <a:ea typeface="微软雅黑" pitchFamily="34" charset="-122"/>
            </a:endParaRPr>
          </a:p>
        </p:txBody>
      </p:sp>
      <p:sp>
        <p:nvSpPr>
          <p:cNvPr id="2" name="矩形 1"/>
          <p:cNvSpPr/>
          <p:nvPr/>
        </p:nvSpPr>
        <p:spPr>
          <a:xfrm>
            <a:off x="467544" y="1268760"/>
            <a:ext cx="8280920" cy="923330"/>
          </a:xfrm>
          <a:prstGeom prst="rect">
            <a:avLst/>
          </a:prstGeom>
        </p:spPr>
        <p:txBody>
          <a:bodyPr wrap="square">
            <a:spAutoFit/>
          </a:bodyPr>
          <a:lstStyle/>
          <a:p>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智能楼宇</a:t>
            </a:r>
            <a:r>
              <a:rPr lang="zh-CN" altLang="zh-CN" dirty="0">
                <a:latin typeface="微软雅黑" panose="020B0503020204020204" pitchFamily="34" charset="-122"/>
                <a:ea typeface="微软雅黑" panose="020B0503020204020204" pitchFamily="34" charset="-122"/>
              </a:rPr>
              <a:t>是现代建筑技术、信息技术、自动化技术、电子技术等诸多方面相结合的产物，起源于</a:t>
            </a:r>
            <a:r>
              <a:rPr lang="en-US" altLang="zh-CN" dirty="0">
                <a:latin typeface="微软雅黑" panose="020B0503020204020204" pitchFamily="34" charset="-122"/>
                <a:ea typeface="微软雅黑" panose="020B0503020204020204" pitchFamily="34" charset="-122"/>
              </a:rPr>
              <a:t>20</a:t>
            </a:r>
            <a:r>
              <a:rPr lang="zh-CN" altLang="zh-CN" dirty="0">
                <a:latin typeface="微软雅黑" panose="020B0503020204020204" pitchFamily="34" charset="-122"/>
                <a:ea typeface="微软雅黑" panose="020B0503020204020204" pitchFamily="34" charset="-122"/>
              </a:rPr>
              <a:t>世纪</a:t>
            </a:r>
            <a:r>
              <a:rPr lang="en-US" altLang="zh-CN" dirty="0">
                <a:latin typeface="微软雅黑" panose="020B0503020204020204" pitchFamily="34" charset="-122"/>
                <a:ea typeface="微软雅黑" panose="020B0503020204020204" pitchFamily="34" charset="-122"/>
              </a:rPr>
              <a:t>80</a:t>
            </a:r>
            <a:r>
              <a:rPr lang="zh-CN" altLang="zh-CN" dirty="0">
                <a:latin typeface="微软雅黑" panose="020B0503020204020204" pitchFamily="34" charset="-122"/>
                <a:ea typeface="微软雅黑" panose="020B0503020204020204" pitchFamily="34" charset="-122"/>
              </a:rPr>
              <a:t>年代，</a:t>
            </a:r>
            <a:r>
              <a:rPr lang="en-US" altLang="zh-CN" dirty="0">
                <a:latin typeface="微软雅黑" panose="020B0503020204020204" pitchFamily="34" charset="-122"/>
                <a:ea typeface="微软雅黑" panose="020B0503020204020204" pitchFamily="34" charset="-122"/>
              </a:rPr>
              <a:t>90</a:t>
            </a:r>
            <a:r>
              <a:rPr lang="zh-CN" altLang="zh-CN" dirty="0">
                <a:latin typeface="微软雅黑" panose="020B0503020204020204" pitchFamily="34" charset="-122"/>
                <a:ea typeface="微软雅黑" panose="020B0503020204020204" pitchFamily="34" charset="-122"/>
              </a:rPr>
              <a:t>年代初逐渐被人们所认同，进入到</a:t>
            </a:r>
            <a:r>
              <a:rPr lang="en-US" altLang="zh-CN" dirty="0">
                <a:latin typeface="微软雅黑" panose="020B0503020204020204" pitchFamily="34" charset="-122"/>
                <a:ea typeface="微软雅黑" panose="020B0503020204020204" pitchFamily="34" charset="-122"/>
              </a:rPr>
              <a:t>21</a:t>
            </a:r>
            <a:r>
              <a:rPr lang="zh-CN" altLang="zh-CN" dirty="0">
                <a:latin typeface="微软雅黑" panose="020B0503020204020204" pitchFamily="34" charset="-122"/>
                <a:ea typeface="微软雅黑" panose="020B0503020204020204" pitchFamily="34" charset="-122"/>
              </a:rPr>
              <a:t>世纪，随着“绿色、生态、可持续发展”概念的提出，楼宇进入了智能化发展阶段。</a:t>
            </a:r>
            <a:endParaRPr lang="zh-CN" altLang="en-US" dirty="0">
              <a:latin typeface="微软雅黑" panose="020B0503020204020204" pitchFamily="34" charset="-122"/>
              <a:ea typeface="微软雅黑" panose="020B0503020204020204" pitchFamily="34" charset="-122"/>
            </a:endParaRPr>
          </a:p>
        </p:txBody>
      </p:sp>
      <p:graphicFrame>
        <p:nvGraphicFramePr>
          <p:cNvPr id="8" name="图示 7"/>
          <p:cNvGraphicFramePr/>
          <p:nvPr>
            <p:extLst>
              <p:ext uri="{D42A27DB-BD31-4B8C-83A1-F6EECF244321}">
                <p14:modId xmlns:p14="http://schemas.microsoft.com/office/powerpoint/2010/main" val="2496100386"/>
              </p:ext>
            </p:extLst>
          </p:nvPr>
        </p:nvGraphicFramePr>
        <p:xfrm>
          <a:off x="179512" y="2264098"/>
          <a:ext cx="8964488" cy="44052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1969497448"/>
              </p:ext>
            </p:extLst>
          </p:nvPr>
        </p:nvGraphicFramePr>
        <p:xfrm>
          <a:off x="323528" y="1340768"/>
          <a:ext cx="8496944" cy="4824537"/>
        </p:xfrm>
        <a:graphic>
          <a:graphicData uri="http://schemas.openxmlformats.org/drawingml/2006/table">
            <a:tbl>
              <a:tblPr firstRow="1" bandRow="1">
                <a:tableStyleId>{5C22544A-7EE6-4342-B048-85BDC9FD1C3A}</a:tableStyleId>
              </a:tblPr>
              <a:tblGrid>
                <a:gridCol w="664978"/>
                <a:gridCol w="7831966"/>
              </a:tblGrid>
              <a:tr h="907189">
                <a:tc>
                  <a:txBody>
                    <a:bodyPr/>
                    <a:lstStyle/>
                    <a:p>
                      <a:r>
                        <a:rPr lang="zh-CN" altLang="en-US" sz="1600" kern="1200" dirty="0" smtClean="0">
                          <a:latin typeface="微软雅黑" panose="020B0503020204020204" pitchFamily="34" charset="-122"/>
                          <a:ea typeface="微软雅黑" panose="020B0503020204020204" pitchFamily="34" charset="-122"/>
                        </a:rPr>
                        <a:t>时间</a:t>
                      </a:r>
                      <a:endParaRPr lang="zh-CN" altLang="en-US" sz="1600" b="1" kern="1200" dirty="0">
                        <a:solidFill>
                          <a:schemeClr val="bg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800" kern="1200" dirty="0" smtClean="0">
                          <a:latin typeface="微软雅黑" panose="020B0503020204020204" pitchFamily="34" charset="-122"/>
                          <a:ea typeface="微软雅黑" panose="020B0503020204020204" pitchFamily="34" charset="-122"/>
                        </a:rPr>
                        <a:t>国内外智能楼宇发展现状</a:t>
                      </a:r>
                      <a:endParaRPr lang="zh-CN" altLang="en-US" sz="1200" dirty="0">
                        <a:latin typeface="微软雅黑" panose="020B0503020204020204" pitchFamily="34" charset="-122"/>
                        <a:ea typeface="微软雅黑" panose="020B0503020204020204" pitchFamily="34" charset="-122"/>
                      </a:endParaRPr>
                    </a:p>
                  </a:txBody>
                  <a:tcPr anchor="ctr"/>
                </a:tc>
              </a:tr>
              <a:tr h="943471">
                <a:tc>
                  <a:txBody>
                    <a:bodyPr/>
                    <a:lstStyle/>
                    <a:p>
                      <a:r>
                        <a:rPr lang="en-US" altLang="zh-CN" sz="1400" dirty="0" smtClean="0">
                          <a:latin typeface="微软雅黑" panose="020B0503020204020204" pitchFamily="34" charset="-122"/>
                          <a:ea typeface="微软雅黑" panose="020B0503020204020204" pitchFamily="34" charset="-122"/>
                        </a:rPr>
                        <a:t>1984</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latin typeface="微软雅黑" panose="020B0503020204020204" pitchFamily="34" charset="-122"/>
                          <a:ea typeface="微软雅黑" panose="020B0503020204020204" pitchFamily="34" charset="-122"/>
                        </a:rPr>
                        <a:t>1984</a:t>
                      </a:r>
                      <a:r>
                        <a:rPr lang="zh-CN" altLang="en-US" sz="1400" kern="1200" dirty="0" smtClean="0">
                          <a:latin typeface="微软雅黑" panose="020B0503020204020204" pitchFamily="34" charset="-122"/>
                          <a:ea typeface="微软雅黑" panose="020B0503020204020204" pitchFamily="34" charset="-122"/>
                        </a:rPr>
                        <a:t>年，产生了智能建筑（</a:t>
                      </a:r>
                      <a:r>
                        <a:rPr lang="en-US" altLang="en-US" sz="1400" kern="1200" dirty="0" smtClean="0">
                          <a:latin typeface="微软雅黑" panose="020B0503020204020204" pitchFamily="34" charset="-122"/>
                          <a:ea typeface="微软雅黑" panose="020B0503020204020204" pitchFamily="34" charset="-122"/>
                        </a:rPr>
                        <a:t>Intelligent Building）</a:t>
                      </a:r>
                      <a:r>
                        <a:rPr lang="zh-CN" altLang="en-US" sz="1400" kern="1200" dirty="0" smtClean="0">
                          <a:latin typeface="微软雅黑" panose="020B0503020204020204" pitchFamily="34" charset="-122"/>
                          <a:ea typeface="微软雅黑" panose="020B0503020204020204" pitchFamily="34" charset="-122"/>
                        </a:rPr>
                        <a:t>的概念。在这一年，世界上第一座智能大厦</a:t>
                      </a:r>
                      <a:r>
                        <a:rPr lang="en-US" altLang="en-US" sz="1400" kern="1200" dirty="0" smtClean="0">
                          <a:latin typeface="微软雅黑" panose="020B0503020204020204" pitchFamily="34" charset="-122"/>
                          <a:ea typeface="微软雅黑" panose="020B0503020204020204" pitchFamily="34" charset="-122"/>
                        </a:rPr>
                        <a:t>City Place（</a:t>
                      </a:r>
                      <a:r>
                        <a:rPr lang="zh-CN" altLang="en-US" sz="1400" kern="1200" dirty="0" smtClean="0">
                          <a:latin typeface="微软雅黑" panose="020B0503020204020204" pitchFamily="34" charset="-122"/>
                          <a:ea typeface="微软雅黑" panose="020B0503020204020204" pitchFamily="34" charset="-122"/>
                        </a:rPr>
                        <a:t>都市大厦）诞生于美国哈特福德市。</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solidFill>
                            <a:schemeClr val="tx1"/>
                          </a:solidFill>
                          <a:latin typeface="微软雅黑" panose="020B0503020204020204" pitchFamily="34" charset="-122"/>
                          <a:ea typeface="微软雅黑" panose="020B0503020204020204" pitchFamily="34" charset="-122"/>
                          <a:cs typeface="+mn-cs"/>
                        </a:rPr>
                        <a:t>与此同时，日本、法国、英国、瑞典、新加坡、马来西亚等地的智能建筑也迅速发展。</a:t>
                      </a:r>
                    </a:p>
                  </a:txBody>
                  <a:tcPr anchor="ctr"/>
                </a:tc>
              </a:tr>
              <a:tr h="943471">
                <a:tc>
                  <a:txBody>
                    <a:bodyPr/>
                    <a:lstStyle/>
                    <a:p>
                      <a:r>
                        <a:rPr lang="en-US" altLang="zh-CN" sz="1400" dirty="0" smtClean="0">
                          <a:latin typeface="微软雅黑" panose="020B0503020204020204" pitchFamily="34" charset="-122"/>
                          <a:ea typeface="微软雅黑" panose="020B0503020204020204" pitchFamily="34" charset="-122"/>
                        </a:rPr>
                        <a:t>1990 -  1995</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latin typeface="微软雅黑" panose="020B0503020204020204" pitchFamily="34" charset="-122"/>
                          <a:ea typeface="微软雅黑" panose="020B0503020204020204" pitchFamily="34" charset="-122"/>
                        </a:rPr>
                        <a:t>我国的智能建筑主要是一些涉外酒店和特殊需要的工业建筑，采用的技术和设备主要是从国外引进，集成度不高，产品在功能上以最简单的直按式系统为主。</a:t>
                      </a:r>
                      <a:endParaRPr lang="en-US" altLang="zh-CN" sz="1400" kern="1200" dirty="0" smtClean="0">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tx1"/>
                          </a:solidFill>
                          <a:latin typeface="微软雅黑" panose="020B0503020204020204" pitchFamily="34" charset="-122"/>
                          <a:ea typeface="微软雅黑" panose="020B0503020204020204" pitchFamily="34" charset="-122"/>
                          <a:cs typeface="+mn-cs"/>
                        </a:rPr>
                        <a:t>1990</a:t>
                      </a:r>
                      <a:r>
                        <a:rPr lang="zh-CN" altLang="en-US" sz="1400" kern="1200" dirty="0" smtClean="0">
                          <a:solidFill>
                            <a:schemeClr val="tx1"/>
                          </a:solidFill>
                          <a:latin typeface="微软雅黑" panose="020B0503020204020204" pitchFamily="34" charset="-122"/>
                          <a:ea typeface="微软雅黑" panose="020B0503020204020204" pitchFamily="34" charset="-122"/>
                          <a:cs typeface="+mn-cs"/>
                        </a:rPr>
                        <a:t>年在北京建成的“北京发展大厦”为我国智能建筑建设开始的标志。</a:t>
                      </a:r>
                    </a:p>
                  </a:txBody>
                  <a:tcPr anchor="ctr"/>
                </a:tc>
              </a:tr>
              <a:tr h="819479">
                <a:tc>
                  <a:txBody>
                    <a:bodyPr/>
                    <a:lstStyle/>
                    <a:p>
                      <a:r>
                        <a:rPr lang="en-US" altLang="zh-CN" sz="1400" dirty="0" smtClean="0">
                          <a:latin typeface="微软雅黑" panose="020B0503020204020204" pitchFamily="34" charset="-122"/>
                          <a:ea typeface="微软雅黑" panose="020B0503020204020204" pitchFamily="34" charset="-122"/>
                        </a:rPr>
                        <a:t>1996-2000</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kern="1200" dirty="0" smtClean="0">
                          <a:latin typeface="微软雅黑" panose="020B0503020204020204" pitchFamily="34" charset="-122"/>
                          <a:ea typeface="微软雅黑" panose="020B0503020204020204" pitchFamily="34" charset="-122"/>
                        </a:rPr>
                        <a:t>在房地产经济的推动下，建筑智能化建设得到了快速发展。</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tc>
              </a:tr>
              <a:tr h="1210927">
                <a:tc>
                  <a:txBody>
                    <a:bodyPr/>
                    <a:lstStyle/>
                    <a:p>
                      <a:r>
                        <a:rPr lang="en-US" altLang="zh-CN" sz="1400" dirty="0" smtClean="0">
                          <a:latin typeface="微软雅黑" panose="020B0503020204020204" pitchFamily="34" charset="-122"/>
                          <a:ea typeface="微软雅黑" panose="020B0503020204020204" pitchFamily="34" charset="-122"/>
                        </a:rPr>
                        <a:t>2000</a:t>
                      </a:r>
                      <a:r>
                        <a:rPr lang="zh-CN" altLang="en-US" sz="1400" dirty="0" smtClean="0">
                          <a:latin typeface="微软雅黑" panose="020B0503020204020204" pitchFamily="34" charset="-122"/>
                          <a:ea typeface="微软雅黑" panose="020B0503020204020204" pitchFamily="34" charset="-122"/>
                        </a:rPr>
                        <a:t>以后</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r>
                        <a:rPr lang="en-US" altLang="zh-CN" sz="1400" kern="1200" dirty="0" smtClean="0">
                          <a:latin typeface="微软雅黑" panose="020B0503020204020204" pitchFamily="34" charset="-122"/>
                          <a:ea typeface="微软雅黑" panose="020B0503020204020204" pitchFamily="34" charset="-122"/>
                        </a:rPr>
                        <a:t>21</a:t>
                      </a:r>
                      <a:r>
                        <a:rPr lang="zh-CN" altLang="en-US" sz="1400" kern="1200" dirty="0" smtClean="0">
                          <a:latin typeface="微软雅黑" panose="020B0503020204020204" pitchFamily="34" charset="-122"/>
                          <a:ea typeface="微软雅黑" panose="020B0503020204020204" pitchFamily="34" charset="-122"/>
                        </a:rPr>
                        <a:t>世纪初，原信息产业部和建设部在全国开展了“数字城市”的试点示范工作，原信息产业部提出在政府系统建立“三网一库”为基本架构的政府信息化框架工作。</a:t>
                      </a:r>
                      <a:endParaRPr lang="en-US" altLang="zh-CN" sz="1400" kern="1200" dirty="0" smtClean="0">
                        <a:latin typeface="微软雅黑" panose="020B0503020204020204" pitchFamily="34" charset="-122"/>
                        <a:ea typeface="微软雅黑" panose="020B0503020204020204" pitchFamily="34" charset="-122"/>
                      </a:endParaRPr>
                    </a:p>
                    <a:p>
                      <a:r>
                        <a:rPr lang="zh-CN" altLang="en-US" sz="1400" kern="1200" dirty="0" smtClean="0">
                          <a:solidFill>
                            <a:schemeClr val="tx1"/>
                          </a:solidFill>
                          <a:latin typeface="微软雅黑" panose="020B0503020204020204" pitchFamily="34" charset="-122"/>
                          <a:ea typeface="微软雅黑" panose="020B0503020204020204" pitchFamily="34" charset="-122"/>
                          <a:cs typeface="+mn-cs"/>
                        </a:rPr>
                        <a:t>北京、上海、广州、深圳等发达地区先后成立了智能建筑专业委员会及学术研究机构，房地产开发商也大力开发了相当数量的智能建筑项目，如：国家大剧院、南京国际展览中心、广州汇景新城、广州白云国际会议中心、国家体育场等。</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3.1.3 </a:t>
            </a:r>
            <a:r>
              <a:rPr lang="zh-CN" altLang="en-US" sz="2800" b="1" dirty="0" smtClean="0">
                <a:solidFill>
                  <a:schemeClr val="bg1"/>
                </a:solidFill>
                <a:latin typeface="微软雅黑" pitchFamily="34" charset="-122"/>
                <a:ea typeface="微软雅黑" pitchFamily="34" charset="-122"/>
              </a:rPr>
              <a:t>国内外发展现状</a:t>
            </a:r>
            <a:endParaRPr lang="zh-CN" altLang="en-US" sz="28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solidFill>
                <a:srgbClr val="000000"/>
              </a:solidFill>
            </a:endParaRP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solidFill>
                <a:srgbClr val="000000"/>
              </a:solidFill>
            </a:endParaRPr>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3.4</a:t>
            </a:r>
            <a:r>
              <a:rPr lang="zh-CN" altLang="en-US" u="sng" dirty="0">
                <a:solidFill>
                  <a:srgbClr val="000000"/>
                </a:solidFill>
                <a:sym typeface="Arial" pitchFamily="34" charset="0"/>
              </a:rPr>
              <a:t>智能楼宇的发展趋势 </a:t>
            </a:r>
          </a:p>
        </p:txBody>
      </p:sp>
      <p:sp>
        <p:nvSpPr>
          <p:cNvPr id="56" name="AutoShape 50"/>
          <p:cNvSpPr>
            <a:spLocks noChangeArrowheads="1"/>
          </p:cNvSpPr>
          <p:nvPr/>
        </p:nvSpPr>
        <p:spPr bwMode="auto">
          <a:xfrm>
            <a:off x="2355850" y="4073525"/>
            <a:ext cx="3728318"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3.3</a:t>
            </a:r>
            <a:r>
              <a:rPr lang="zh-CN" altLang="en-US" u="sng" dirty="0">
                <a:solidFill>
                  <a:srgbClr val="000000"/>
                </a:solidFill>
                <a:sym typeface="Arial" pitchFamily="34" charset="0"/>
              </a:rPr>
              <a:t>智能楼宇系统组成、功能和</a:t>
            </a:r>
            <a:r>
              <a:rPr lang="zh-CN" altLang="en-US" u="sng" dirty="0" smtClean="0">
                <a:solidFill>
                  <a:srgbClr val="000000"/>
                </a:solidFill>
                <a:sym typeface="Arial" pitchFamily="34" charset="0"/>
              </a:rPr>
              <a:t>应用</a:t>
            </a:r>
            <a:endParaRPr lang="zh-CN" altLang="en-US" u="sng" dirty="0">
              <a:solidFill>
                <a:srgbClr val="000000"/>
              </a:solidFill>
              <a:sym typeface="Arial" pitchFamily="34" charset="0"/>
            </a:endParaRPr>
          </a:p>
        </p:txBody>
      </p:sp>
      <p:sp>
        <p:nvSpPr>
          <p:cNvPr id="57" name="AutoShape 51"/>
          <p:cNvSpPr>
            <a:spLocks noChangeArrowheads="1"/>
          </p:cNvSpPr>
          <p:nvPr/>
        </p:nvSpPr>
        <p:spPr bwMode="auto">
          <a:xfrm>
            <a:off x="2366963" y="2924175"/>
            <a:ext cx="371720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3.2</a:t>
            </a:r>
            <a:r>
              <a:rPr lang="zh-CN" altLang="en-US" u="sng" dirty="0">
                <a:solidFill>
                  <a:srgbClr val="000000"/>
                </a:solidFill>
                <a:sym typeface="Arial" pitchFamily="34" charset="0"/>
              </a:rPr>
              <a:t>基于物联网智能楼宇的三层架构</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smtClean="0">
                <a:solidFill>
                  <a:srgbClr val="000000"/>
                </a:solidFill>
                <a:sym typeface="Arial" pitchFamily="34" charset="0"/>
              </a:rPr>
              <a:t>3.1</a:t>
            </a:r>
            <a:r>
              <a:rPr lang="zh-CN" altLang="en-US" u="sng" dirty="0">
                <a:solidFill>
                  <a:srgbClr val="000000"/>
                </a:solidFill>
                <a:sym typeface="Arial" pitchFamily="34" charset="0"/>
              </a:rPr>
              <a:t>智能楼宇概述</a:t>
            </a: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66" name="Group 16"/>
          <p:cNvGrpSpPr>
            <a:grpSpLocks/>
          </p:cNvGrpSpPr>
          <p:nvPr/>
        </p:nvGrpSpPr>
        <p:grpSpPr bwMode="auto">
          <a:xfrm>
            <a:off x="2062163" y="3032125"/>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73" name="Group 23"/>
          <p:cNvGrpSpPr>
            <a:grpSpLocks/>
          </p:cNvGrpSpPr>
          <p:nvPr/>
        </p:nvGrpSpPr>
        <p:grpSpPr bwMode="auto">
          <a:xfrm>
            <a:off x="2051050" y="4149725"/>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grpSp>
        <p:nvGrpSpPr>
          <p:cNvPr id="80" name="Group 30"/>
          <p:cNvGrpSpPr>
            <a:grpSpLocks/>
          </p:cNvGrpSpPr>
          <p:nvPr/>
        </p:nvGrpSpPr>
        <p:grpSpPr bwMode="auto">
          <a:xfrm>
            <a:off x="1474788" y="5426075"/>
            <a:ext cx="381000" cy="381000"/>
            <a:chOff x="0" y="0"/>
            <a:chExt cx="1615" cy="1615"/>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solidFill>
                  <a:srgbClr val="000000"/>
                </a:solidFill>
                <a:sym typeface="Arial" pitchFamily="34" charset="0"/>
              </a:endParaRPr>
            </a:p>
          </p:txBody>
        </p:sp>
        <p:sp>
          <p:nvSpPr>
            <p:cNvPr id="83" name="Oval 77"/>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84" name="Oval 78"/>
            <p:cNvSpPr>
              <a:spLocks noChangeArrowheads="1"/>
            </p:cNvSpPr>
            <p:nvPr/>
          </p:nvSpPr>
          <p:spPr bwMode="auto">
            <a:xfrm>
              <a:off x="176" y="176"/>
              <a:ext cx="1262" cy="1264"/>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a:solidFill>
                  <a:srgbClr val="000000"/>
                </a:solidFill>
                <a:sym typeface="Arial" pitchFamily="34" charset="0"/>
              </a:endParaRPr>
            </a:p>
          </p:txBody>
        </p:sp>
        <p:sp>
          <p:nvSpPr>
            <p:cNvPr id="85" name="Oval 79"/>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solidFill>
                  <a:srgbClr val="000000"/>
                </a:solidFill>
                <a:sym typeface="Arial" pitchFamily="34" charset="0"/>
              </a:endParaRPr>
            </a:p>
          </p:txBody>
        </p:sp>
        <p:sp>
          <p:nvSpPr>
            <p:cNvPr id="86" name="Oval 80"/>
            <p:cNvSpPr>
              <a:spLocks noChangeArrowheads="1"/>
            </p:cNvSpPr>
            <p:nvPr/>
          </p:nvSpPr>
          <p:spPr bwMode="auto">
            <a:xfrm>
              <a:off x="259" y="259"/>
              <a:ext cx="1096" cy="1098"/>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a:solidFill>
                  <a:srgbClr val="000000"/>
                </a:solidFill>
                <a:sym typeface="Arial" pitchFamily="34" charset="0"/>
              </a:endParaRPr>
            </a:p>
          </p:txBody>
        </p:sp>
      </p:grpSp>
    </p:spTree>
    <p:extLst>
      <p:ext uri="{BB962C8B-B14F-4D97-AF65-F5344CB8AC3E}">
        <p14:creationId xmlns:p14="http://schemas.microsoft.com/office/powerpoint/2010/main" val="7281745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908" y="142852"/>
            <a:ext cx="5290972" cy="714356"/>
          </a:xfrm>
        </p:spPr>
        <p:txBody>
          <a:bodyPr>
            <a:normAutofit fontScale="90000"/>
          </a:bodyPr>
          <a:lstStyle/>
          <a:p>
            <a:r>
              <a:rPr lang="en-US" altLang="en-US" sz="2800" b="1" dirty="0" smtClean="0">
                <a:solidFill>
                  <a:schemeClr val="bg1"/>
                </a:solidFill>
                <a:latin typeface="微软雅黑" pitchFamily="34" charset="-122"/>
                <a:ea typeface="微软雅黑" pitchFamily="34" charset="-122"/>
              </a:rPr>
              <a:t>3.2</a:t>
            </a:r>
            <a:r>
              <a:rPr lang="zh-CN" altLang="en-US" sz="2800" b="1" dirty="0">
                <a:solidFill>
                  <a:schemeClr val="bg1"/>
                </a:solidFill>
                <a:latin typeface="微软雅黑" pitchFamily="34" charset="-122"/>
                <a:ea typeface="微软雅黑" pitchFamily="34" charset="-122"/>
              </a:rPr>
              <a:t>基于物联网智能楼宇的三层</a:t>
            </a:r>
            <a:r>
              <a:rPr lang="zh-CN" altLang="en-US" sz="2800" b="1" dirty="0" smtClean="0">
                <a:solidFill>
                  <a:schemeClr val="bg1"/>
                </a:solidFill>
                <a:latin typeface="微软雅黑" pitchFamily="34" charset="-122"/>
                <a:ea typeface="微软雅黑" pitchFamily="34" charset="-122"/>
              </a:rPr>
              <a:t>架构</a:t>
            </a:r>
            <a:endParaRPr lang="zh-CN" altLang="en-US" sz="2800" b="1" dirty="0" smtClean="0">
              <a:solidFill>
                <a:schemeClr val="bg1"/>
              </a:solidFill>
              <a:latin typeface="微软雅黑" pitchFamily="34" charset="-122"/>
              <a:ea typeface="微软雅黑" pitchFamily="34" charset="-122"/>
            </a:endParaRPr>
          </a:p>
        </p:txBody>
      </p:sp>
      <p:pic>
        <p:nvPicPr>
          <p:cNvPr id="6" name="图片 5"/>
          <p:cNvPicPr/>
          <p:nvPr/>
        </p:nvPicPr>
        <p:blipFill>
          <a:blip r:embed="rId2"/>
          <a:stretch>
            <a:fillRect/>
          </a:stretch>
        </p:blipFill>
        <p:spPr>
          <a:xfrm>
            <a:off x="611560" y="2348880"/>
            <a:ext cx="7632848" cy="4176464"/>
          </a:xfrm>
          <a:prstGeom prst="rect">
            <a:avLst/>
          </a:prstGeom>
        </p:spPr>
      </p:pic>
      <p:sp>
        <p:nvSpPr>
          <p:cNvPr id="3" name="矩形 2"/>
          <p:cNvSpPr/>
          <p:nvPr/>
        </p:nvSpPr>
        <p:spPr>
          <a:xfrm>
            <a:off x="179512" y="1052736"/>
            <a:ext cx="8784976" cy="1200329"/>
          </a:xfrm>
          <a:prstGeom prst="rect">
            <a:avLst/>
          </a:prstGeom>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物</a:t>
            </a:r>
            <a:r>
              <a:rPr lang="zh-CN" altLang="zh-CN" sz="1600" dirty="0">
                <a:latin typeface="微软雅黑" panose="020B0503020204020204" pitchFamily="34" charset="-122"/>
                <a:ea typeface="微软雅黑" panose="020B0503020204020204" pitchFamily="34" charset="-122"/>
              </a:rPr>
              <a:t>联网是通过多种具备感知能力的传感设备，按约定的协议形成自组织、智能化的传感器网络，再通过智能化的计算和互联技术的支撑，实现信息的采集、汇聚、交换、整合与共享。物联网是在互联网基础上的延伸和扩展，其架构主要分为</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个层次：感知层、网络层和</a:t>
            </a:r>
            <a:r>
              <a:rPr lang="zh-CN" altLang="zh-CN" sz="1600" dirty="0" smtClean="0">
                <a:latin typeface="微软雅黑" panose="020B0503020204020204" pitchFamily="34" charset="-122"/>
                <a:ea typeface="微软雅黑" panose="020B0503020204020204" pitchFamily="34" charset="-122"/>
              </a:rPr>
              <a:t>应用层</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908" y="142852"/>
            <a:ext cx="5218964" cy="714356"/>
          </a:xfrm>
        </p:spPr>
        <p:txBody>
          <a:bodyPr>
            <a:normAutofit fontScale="90000"/>
          </a:bodyPr>
          <a:lstStyle/>
          <a:p>
            <a:r>
              <a:rPr lang="en-US" altLang="en-US" sz="2800" b="1" dirty="0">
                <a:solidFill>
                  <a:schemeClr val="bg1"/>
                </a:solidFill>
                <a:latin typeface="微软雅黑" pitchFamily="34" charset="-122"/>
                <a:ea typeface="微软雅黑" pitchFamily="34" charset="-122"/>
              </a:rPr>
              <a:t>3.2</a:t>
            </a:r>
            <a:r>
              <a:rPr lang="zh-CN" altLang="en-US" sz="2800" b="1" dirty="0">
                <a:solidFill>
                  <a:schemeClr val="bg1"/>
                </a:solidFill>
                <a:latin typeface="微软雅黑" pitchFamily="34" charset="-122"/>
                <a:ea typeface="微软雅黑" pitchFamily="34" charset="-122"/>
              </a:rPr>
              <a:t>基于物联网智能楼宇的三层架构</a:t>
            </a:r>
            <a:endParaRPr lang="zh-CN" altLang="en-US" sz="2800" b="1" dirty="0" smtClean="0">
              <a:solidFill>
                <a:schemeClr val="bg1"/>
              </a:solidFill>
              <a:latin typeface="微软雅黑" pitchFamily="34" charset="-122"/>
              <a:ea typeface="微软雅黑" pitchFamily="34" charset="-122"/>
            </a:endParaRPr>
          </a:p>
        </p:txBody>
      </p:sp>
      <p:sp>
        <p:nvSpPr>
          <p:cNvPr id="7" name="Rectangle 1"/>
          <p:cNvSpPr>
            <a:spLocks noChangeArrowheads="1"/>
          </p:cNvSpPr>
          <p:nvPr/>
        </p:nvSpPr>
        <p:spPr bwMode="auto">
          <a:xfrm>
            <a:off x="395536" y="1309991"/>
            <a:ext cx="8424936" cy="1661993"/>
          </a:xfrm>
          <a:prstGeom prst="rect">
            <a:avLst/>
          </a:prstGeom>
          <a:noFill/>
          <a:ln w="9525">
            <a:solidFill>
              <a:schemeClr val="bg1">
                <a:lumMod val="65000"/>
              </a:schemeClr>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00000"/>
              </a:lnSpc>
              <a:spcBef>
                <a:spcPct val="0"/>
              </a:spcBef>
              <a:spcAft>
                <a:spcPct val="0"/>
              </a:spcAft>
              <a:buClrTx/>
              <a:buSzTx/>
              <a:buFontTx/>
              <a:buNone/>
              <a:tabLst/>
            </a:pPr>
            <a:endParaRPr lang="en-US" altLang="zh-CN" sz="900" b="1" dirty="0" smtClean="0">
              <a:solidFill>
                <a:srgbClr val="0000FF"/>
              </a:solidFill>
              <a:latin typeface="微软雅黑" panose="020B0503020204020204" pitchFamily="34" charset="-122"/>
              <a:ea typeface="微软雅黑" panose="020B0503020204020204" pitchFamily="34" charset="-122"/>
            </a:endParaRPr>
          </a:p>
          <a:p>
            <a:pPr lvl="0" indent="236538" fontAlgn="base">
              <a:spcBef>
                <a:spcPct val="0"/>
              </a:spcBef>
              <a:spcAft>
                <a:spcPct val="0"/>
              </a:spcAft>
            </a:pPr>
            <a:r>
              <a:rPr lang="en-US" altLang="zh-CN" sz="2000" b="1" dirty="0" smtClean="0">
                <a:solidFill>
                  <a:srgbClr val="0000FF"/>
                </a:solidFill>
                <a:latin typeface="微软雅黑" panose="020B0503020204020204" pitchFamily="34" charset="-122"/>
                <a:ea typeface="微软雅黑" panose="020B0503020204020204" pitchFamily="34" charset="-122"/>
              </a:rPr>
              <a:t>1.</a:t>
            </a:r>
            <a:r>
              <a:rPr lang="zh-CN" altLang="en-US" sz="2000" b="1" dirty="0">
                <a:solidFill>
                  <a:srgbClr val="0000FF"/>
                </a:solidFill>
                <a:latin typeface="微软雅黑" panose="020B0503020204020204" pitchFamily="34" charset="-122"/>
                <a:ea typeface="微软雅黑" panose="020B0503020204020204" pitchFamily="34" charset="-122"/>
              </a:rPr>
              <a:t> </a:t>
            </a:r>
            <a:r>
              <a:rPr lang="zh-CN" altLang="en-US" sz="2000" b="1" dirty="0" smtClean="0">
                <a:solidFill>
                  <a:srgbClr val="0000FF"/>
                </a:solidFill>
                <a:latin typeface="微软雅黑" panose="020B0503020204020204" pitchFamily="34" charset="-122"/>
                <a:ea typeface="微软雅黑" panose="020B0503020204020204" pitchFamily="34" charset="-122"/>
              </a:rPr>
              <a:t>广泛</a:t>
            </a:r>
            <a:r>
              <a:rPr lang="zh-CN" altLang="en-US" sz="2000" b="1" dirty="0">
                <a:solidFill>
                  <a:srgbClr val="0000FF"/>
                </a:solidFill>
                <a:latin typeface="微软雅黑" panose="020B0503020204020204" pitchFamily="34" charset="-122"/>
                <a:ea typeface="微软雅黑" panose="020B0503020204020204" pitchFamily="34" charset="-122"/>
              </a:rPr>
              <a:t>感知层</a:t>
            </a:r>
            <a:endParaRPr lang="zh-CN" altLang="en-US" sz="900" b="1" dirty="0" smtClean="0">
              <a:solidFill>
                <a:srgbClr val="0000FF"/>
              </a:solidFill>
              <a:latin typeface="微软雅黑" panose="020B0503020204020204" pitchFamily="34" charset="-122"/>
              <a:ea typeface="微软雅黑" panose="020B0503020204020204" pitchFamily="34" charset="-122"/>
            </a:endParaRPr>
          </a:p>
          <a:p>
            <a:pPr lvl="0" indent="236538" eaLnBrk="0" fontAlgn="base" hangingPunct="0">
              <a:spcBef>
                <a:spcPct val="0"/>
              </a:spcBef>
              <a:spcAft>
                <a:spcPct val="0"/>
              </a:spcAft>
            </a:pPr>
            <a:r>
              <a:rPr lang="zh-CN" altLang="zh-CN" sz="1600" dirty="0">
                <a:latin typeface="微软雅黑" panose="020B0503020204020204" pitchFamily="34" charset="-122"/>
                <a:ea typeface="微软雅黑" panose="020B0503020204020204" pitchFamily="34" charset="-122"/>
              </a:rPr>
              <a:t>该层主要负责初始数据的采集和汇聚，包括终端设备、汇聚设备和传输链路。终端设备即感知节点，如门禁读卡器、摄像头、烟感器、温度传感器等，它们对部署区域的各种监控指标进行采集，并定时传递给汇聚设备；汇聚设备即汇聚节点（如基站），它们对覆盖范围内的感知节点的数据进行汇总，并向上层服务器传递</a:t>
            </a:r>
            <a:r>
              <a:rPr kumimoji="0" lang="zh-CN" altLang="en-US"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rPr>
              <a:t>。</a:t>
            </a:r>
            <a:endParaRPr kumimoji="0" lang="en-US" altLang="zh-CN" sz="16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itchFamily="2" charset="-122"/>
            </a:endParaRPr>
          </a:p>
        </p:txBody>
      </p:sp>
      <p:pic>
        <p:nvPicPr>
          <p:cNvPr id="5" name="图片 4" descr="C:\Users\Yiying\AppData\Roaming\Tencent\Users\66151092\QQ\WinTemp\RichOle\FPIC0@WL86$2(56S@BG966U.png"/>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201268"/>
            <a:ext cx="6120680" cy="3573016"/>
          </a:xfrm>
          <a:prstGeom prst="rect">
            <a:avLst/>
          </a:prstGeom>
          <a:noFill/>
          <a:ln>
            <a:noFill/>
          </a:ln>
        </p:spPr>
      </p:pic>
    </p:spTree>
    <p:extLst>
      <p:ext uri="{BB962C8B-B14F-4D97-AF65-F5344CB8AC3E}">
        <p14:creationId xmlns:p14="http://schemas.microsoft.com/office/powerpoint/2010/main" val="41043783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物联网导论">
  <a:themeElements>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物联网导论">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3831</TotalTime>
  <Words>4382</Words>
  <Application>Microsoft Office PowerPoint</Application>
  <PresentationFormat>全屏显示(4:3)</PresentationFormat>
  <Paragraphs>266</Paragraphs>
  <Slides>37</Slides>
  <Notes>1</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37</vt:i4>
      </vt:variant>
    </vt:vector>
  </HeadingPairs>
  <TitlesOfParts>
    <vt:vector size="41" baseType="lpstr">
      <vt:lpstr>Office 主题</vt:lpstr>
      <vt:lpstr>物联网导论</vt:lpstr>
      <vt:lpstr>智能物流</vt:lpstr>
      <vt:lpstr>Visio</vt:lpstr>
      <vt:lpstr>第3章  智能楼宇</vt:lpstr>
      <vt:lpstr>学习要点</vt:lpstr>
      <vt:lpstr>目录</vt:lpstr>
      <vt:lpstr>3.1.1 智能楼宇的概念</vt:lpstr>
      <vt:lpstr>3.1.2 智能楼宇的特点</vt:lpstr>
      <vt:lpstr>3.1.3 国内外发展现状</vt:lpstr>
      <vt:lpstr>目录</vt:lpstr>
      <vt:lpstr>3.2基于物联网智能楼宇的三层架构</vt:lpstr>
      <vt:lpstr>3.2基于物联网智能楼宇的三层架构</vt:lpstr>
      <vt:lpstr>3.2基于物联网智能楼宇的三层架构</vt:lpstr>
      <vt:lpstr>目录</vt:lpstr>
      <vt:lpstr>3.3智能楼宇系统组成、功能及应用</vt:lpstr>
      <vt:lpstr>3.3.1楼宇自动化系统</vt:lpstr>
      <vt:lpstr>3.3.1楼宇自动化系统</vt:lpstr>
      <vt:lpstr>3.3.2安全防范系统</vt:lpstr>
      <vt:lpstr>3.3.2安全防范系统</vt:lpstr>
      <vt:lpstr>3.3.2安全防范系统</vt:lpstr>
      <vt:lpstr>3.3.2安全防范系统</vt:lpstr>
      <vt:lpstr>3.3.2安全防范系统</vt:lpstr>
      <vt:lpstr>3.3.3消防系统</vt:lpstr>
      <vt:lpstr>3.3.4物业管理系统</vt:lpstr>
      <vt:lpstr>PowerPoint 演示文稿</vt:lpstr>
      <vt:lpstr>3.3.6信息网络系统</vt:lpstr>
      <vt:lpstr>3.3.6信息网络系统</vt:lpstr>
      <vt:lpstr>3.3.7公共广播系统</vt:lpstr>
      <vt:lpstr>3.3.8机房建设系统</vt:lpstr>
      <vt:lpstr>3.3.9一卡通系统</vt:lpstr>
      <vt:lpstr>3.3.9一卡通系统</vt:lpstr>
      <vt:lpstr>3.3.9一卡通系统</vt:lpstr>
      <vt:lpstr>3.3.9一卡通系统</vt:lpstr>
      <vt:lpstr>3.3.9一卡通系统</vt:lpstr>
      <vt:lpstr>目录</vt:lpstr>
      <vt:lpstr>3.4 智能楼宇的发展趋势</vt:lpstr>
      <vt:lpstr>3.4 智能楼宇的发展趋势</vt:lpstr>
      <vt:lpstr>3.4 智能楼宇的发展趋势</vt:lpstr>
      <vt:lpstr>3.4 智能楼宇的发展趋势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lvsx-a</dc:creator>
  <cp:lastModifiedBy>USER-</cp:lastModifiedBy>
  <cp:revision>215</cp:revision>
  <dcterms:created xsi:type="dcterms:W3CDTF">2012-08-16T08:10:25Z</dcterms:created>
  <dcterms:modified xsi:type="dcterms:W3CDTF">2016-04-29T02:55:55Z</dcterms:modified>
</cp:coreProperties>
</file>