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29"/>
  </p:notesMasterIdLst>
  <p:handoutMasterIdLst>
    <p:handoutMasterId r:id="rId130"/>
  </p:handoutMasterIdLst>
  <p:sldIdLst>
    <p:sldId id="259" r:id="rId2"/>
    <p:sldId id="262" r:id="rId3"/>
    <p:sldId id="278" r:id="rId4"/>
    <p:sldId id="273" r:id="rId5"/>
    <p:sldId id="263" r:id="rId6"/>
    <p:sldId id="293" r:id="rId7"/>
    <p:sldId id="292" r:id="rId8"/>
    <p:sldId id="279" r:id="rId9"/>
    <p:sldId id="264" r:id="rId10"/>
    <p:sldId id="301" r:id="rId11"/>
    <p:sldId id="372" r:id="rId12"/>
    <p:sldId id="373" r:id="rId13"/>
    <p:sldId id="361" r:id="rId14"/>
    <p:sldId id="362" r:id="rId15"/>
    <p:sldId id="363" r:id="rId16"/>
    <p:sldId id="364" r:id="rId17"/>
    <p:sldId id="365" r:id="rId18"/>
    <p:sldId id="367" r:id="rId19"/>
    <p:sldId id="368" r:id="rId20"/>
    <p:sldId id="369" r:id="rId21"/>
    <p:sldId id="370" r:id="rId22"/>
    <p:sldId id="302" r:id="rId23"/>
    <p:sldId id="374" r:id="rId24"/>
    <p:sldId id="375" r:id="rId25"/>
    <p:sldId id="376" r:id="rId26"/>
    <p:sldId id="377" r:id="rId27"/>
    <p:sldId id="378" r:id="rId28"/>
    <p:sldId id="384" r:id="rId29"/>
    <p:sldId id="385" r:id="rId30"/>
    <p:sldId id="386" r:id="rId31"/>
    <p:sldId id="380" r:id="rId32"/>
    <p:sldId id="381" r:id="rId33"/>
    <p:sldId id="382" r:id="rId34"/>
    <p:sldId id="383" r:id="rId35"/>
    <p:sldId id="379" r:id="rId36"/>
    <p:sldId id="387" r:id="rId37"/>
    <p:sldId id="388" r:id="rId38"/>
    <p:sldId id="389" r:id="rId39"/>
    <p:sldId id="390" r:id="rId40"/>
    <p:sldId id="391" r:id="rId41"/>
    <p:sldId id="392" r:id="rId42"/>
    <p:sldId id="393" r:id="rId43"/>
    <p:sldId id="395" r:id="rId44"/>
    <p:sldId id="394" r:id="rId45"/>
    <p:sldId id="396" r:id="rId46"/>
    <p:sldId id="397" r:id="rId47"/>
    <p:sldId id="398" r:id="rId48"/>
    <p:sldId id="319" r:id="rId49"/>
    <p:sldId id="400" r:id="rId50"/>
    <p:sldId id="399" r:id="rId51"/>
    <p:sldId id="320" r:id="rId52"/>
    <p:sldId id="401" r:id="rId53"/>
    <p:sldId id="280" r:id="rId54"/>
    <p:sldId id="276" r:id="rId55"/>
    <p:sldId id="324" r:id="rId56"/>
    <p:sldId id="402" r:id="rId57"/>
    <p:sldId id="403" r:id="rId58"/>
    <p:sldId id="404" r:id="rId59"/>
    <p:sldId id="325" r:id="rId60"/>
    <p:sldId id="405" r:id="rId61"/>
    <p:sldId id="406" r:id="rId62"/>
    <p:sldId id="408" r:id="rId63"/>
    <p:sldId id="407" r:id="rId64"/>
    <p:sldId id="409" r:id="rId65"/>
    <p:sldId id="410" r:id="rId66"/>
    <p:sldId id="411" r:id="rId67"/>
    <p:sldId id="327" r:id="rId68"/>
    <p:sldId id="412" r:id="rId69"/>
    <p:sldId id="413" r:id="rId70"/>
    <p:sldId id="414" r:id="rId71"/>
    <p:sldId id="415" r:id="rId72"/>
    <p:sldId id="418" r:id="rId73"/>
    <p:sldId id="419" r:id="rId74"/>
    <p:sldId id="420" r:id="rId75"/>
    <p:sldId id="421" r:id="rId76"/>
    <p:sldId id="422" r:id="rId77"/>
    <p:sldId id="423" r:id="rId78"/>
    <p:sldId id="424" r:id="rId79"/>
    <p:sldId id="425" r:id="rId80"/>
    <p:sldId id="329" r:id="rId81"/>
    <p:sldId id="426" r:id="rId82"/>
    <p:sldId id="427" r:id="rId83"/>
    <p:sldId id="281" r:id="rId84"/>
    <p:sldId id="270" r:id="rId85"/>
    <p:sldId id="332" r:id="rId86"/>
    <p:sldId id="334" r:id="rId87"/>
    <p:sldId id="430" r:id="rId88"/>
    <p:sldId id="429" r:id="rId89"/>
    <p:sldId id="431" r:id="rId90"/>
    <p:sldId id="432" r:id="rId91"/>
    <p:sldId id="433" r:id="rId92"/>
    <p:sldId id="435" r:id="rId93"/>
    <p:sldId id="436" r:id="rId94"/>
    <p:sldId id="437" r:id="rId95"/>
    <p:sldId id="463" r:id="rId96"/>
    <p:sldId id="335" r:id="rId97"/>
    <p:sldId id="438" r:id="rId98"/>
    <p:sldId id="439" r:id="rId99"/>
    <p:sldId id="440" r:id="rId100"/>
    <p:sldId id="441" r:id="rId101"/>
    <p:sldId id="336" r:id="rId102"/>
    <p:sldId id="442" r:id="rId103"/>
    <p:sldId id="443" r:id="rId104"/>
    <p:sldId id="444" r:id="rId105"/>
    <p:sldId id="445" r:id="rId106"/>
    <p:sldId id="448" r:id="rId107"/>
    <p:sldId id="337" r:id="rId108"/>
    <p:sldId id="350" r:id="rId109"/>
    <p:sldId id="450" r:id="rId110"/>
    <p:sldId id="353" r:id="rId111"/>
    <p:sldId id="451" r:id="rId112"/>
    <p:sldId id="452" r:id="rId113"/>
    <p:sldId id="453" r:id="rId114"/>
    <p:sldId id="454" r:id="rId115"/>
    <p:sldId id="456" r:id="rId116"/>
    <p:sldId id="457" r:id="rId117"/>
    <p:sldId id="357" r:id="rId118"/>
    <p:sldId id="459" r:id="rId119"/>
    <p:sldId id="282" r:id="rId120"/>
    <p:sldId id="271" r:id="rId121"/>
    <p:sldId id="356" r:id="rId122"/>
    <p:sldId id="460" r:id="rId123"/>
    <p:sldId id="461" r:id="rId124"/>
    <p:sldId id="462" r:id="rId125"/>
    <p:sldId id="358" r:id="rId126"/>
    <p:sldId id="359" r:id="rId127"/>
    <p:sldId id="360" r:id="rId128"/>
  </p:sldIdLst>
  <p:sldSz cx="9144000" cy="6858000" type="screen4x3"/>
  <p:notesSz cx="6858000" cy="9144000"/>
  <p:defaultTextStyle>
    <a:defPPr>
      <a:defRPr lang="zh-CN"/>
    </a:defPPr>
    <a:lvl1pPr marL="0" algn="l" defTabSz="914400" rtl="0" eaLnBrk="1" latinLnBrk="0" hangingPunct="1">
      <a:defRPr lang="zh-CN" sz="1800" kern="1200">
        <a:solidFill>
          <a:schemeClr val="tx1"/>
        </a:solidFill>
        <a:latin typeface="+mn-lt"/>
        <a:ea typeface="+mn-ea"/>
        <a:cs typeface="+mn-cs"/>
      </a:defRPr>
    </a:lvl1pPr>
    <a:lvl2pPr marL="457200" algn="l" defTabSz="914400" rtl="0" eaLnBrk="1" latinLnBrk="0" hangingPunct="1">
      <a:defRPr lang="zh-CN" sz="1800" kern="1200">
        <a:solidFill>
          <a:schemeClr val="tx1"/>
        </a:solidFill>
        <a:latin typeface="+mn-lt"/>
        <a:ea typeface="+mn-ea"/>
        <a:cs typeface="+mn-cs"/>
      </a:defRPr>
    </a:lvl2pPr>
    <a:lvl3pPr marL="914400" algn="l" defTabSz="914400" rtl="0" eaLnBrk="1" latinLnBrk="0" hangingPunct="1">
      <a:defRPr lang="zh-CN" sz="1800" kern="1200">
        <a:solidFill>
          <a:schemeClr val="tx1"/>
        </a:solidFill>
        <a:latin typeface="+mn-lt"/>
        <a:ea typeface="+mn-ea"/>
        <a:cs typeface="+mn-cs"/>
      </a:defRPr>
    </a:lvl3pPr>
    <a:lvl4pPr marL="1371600" algn="l" defTabSz="914400" rtl="0" eaLnBrk="1" latinLnBrk="0" hangingPunct="1">
      <a:defRPr lang="zh-CN" sz="1800" kern="1200">
        <a:solidFill>
          <a:schemeClr val="tx1"/>
        </a:solidFill>
        <a:latin typeface="+mn-lt"/>
        <a:ea typeface="+mn-ea"/>
        <a:cs typeface="+mn-cs"/>
      </a:defRPr>
    </a:lvl4pPr>
    <a:lvl5pPr marL="1828800" algn="l" defTabSz="914400" rtl="0" eaLnBrk="1" latinLnBrk="0" hangingPunct="1">
      <a:defRPr lang="zh-CN" sz="1800" kern="1200">
        <a:solidFill>
          <a:schemeClr val="tx1"/>
        </a:solidFill>
        <a:latin typeface="+mn-lt"/>
        <a:ea typeface="+mn-ea"/>
        <a:cs typeface="+mn-cs"/>
      </a:defRPr>
    </a:lvl5pPr>
    <a:lvl6pPr marL="2286000" algn="l" defTabSz="914400" rtl="0" eaLnBrk="1" latinLnBrk="0" hangingPunct="1">
      <a:defRPr lang="zh-CN" sz="1800" kern="1200">
        <a:solidFill>
          <a:schemeClr val="tx1"/>
        </a:solidFill>
        <a:latin typeface="+mn-lt"/>
        <a:ea typeface="+mn-ea"/>
        <a:cs typeface="+mn-cs"/>
      </a:defRPr>
    </a:lvl6pPr>
    <a:lvl7pPr marL="2743200" algn="l" defTabSz="914400" rtl="0" eaLnBrk="1" latinLnBrk="0" hangingPunct="1">
      <a:defRPr lang="zh-CN" sz="1800" kern="1200">
        <a:solidFill>
          <a:schemeClr val="tx1"/>
        </a:solidFill>
        <a:latin typeface="+mn-lt"/>
        <a:ea typeface="+mn-ea"/>
        <a:cs typeface="+mn-cs"/>
      </a:defRPr>
    </a:lvl7pPr>
    <a:lvl8pPr marL="3200400" algn="l" defTabSz="914400" rtl="0" eaLnBrk="1" latinLnBrk="0" hangingPunct="1">
      <a:defRPr lang="zh-CN" sz="1800" kern="1200">
        <a:solidFill>
          <a:schemeClr val="tx1"/>
        </a:solidFill>
        <a:latin typeface="+mn-lt"/>
        <a:ea typeface="+mn-ea"/>
        <a:cs typeface="+mn-cs"/>
      </a:defRPr>
    </a:lvl8pPr>
    <a:lvl9pPr marL="3657600" algn="l" defTabSz="914400" rtl="0" eaLnBrk="1" latinLnBrk="0" hangingPunct="1">
      <a:defRPr lang="zh-CN"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779CC93D-E52E-4D84-901B-11D7331DD495}">
          <p14:sldIdLst>
            <p14:sldId id="259"/>
          </p14:sldIdLst>
        </p14:section>
        <p14:section name="目录导航" id="{ABA716BF-3A5C-4ADB-94C9-CFEF84EBA240}">
          <p14:sldIdLst>
            <p14:sldId id="262"/>
          </p14:sldIdLst>
        </p14:section>
        <p14:section name="2.1  认识操作系统" id="{E425219D-715B-440E-8FF0-7F5048F7E800}">
          <p14:sldIdLst>
            <p14:sldId id="278"/>
            <p14:sldId id="273"/>
            <p14:sldId id="263"/>
            <p14:sldId id="293"/>
            <p14:sldId id="292"/>
          </p14:sldIdLst>
        </p14:section>
        <p14:section name="2.2  Windows 7的基本操作" id="{D660F64A-0C33-473A-968D-12E485F389A5}">
          <p14:sldIdLst>
            <p14:sldId id="279"/>
            <p14:sldId id="264"/>
            <p14:sldId id="301"/>
            <p14:sldId id="372"/>
            <p14:sldId id="373"/>
            <p14:sldId id="361"/>
            <p14:sldId id="362"/>
            <p14:sldId id="363"/>
            <p14:sldId id="364"/>
            <p14:sldId id="365"/>
            <p14:sldId id="367"/>
            <p14:sldId id="368"/>
            <p14:sldId id="369"/>
            <p14:sldId id="370"/>
            <p14:sldId id="302"/>
            <p14:sldId id="374"/>
            <p14:sldId id="375"/>
            <p14:sldId id="376"/>
            <p14:sldId id="377"/>
            <p14:sldId id="378"/>
            <p14:sldId id="384"/>
            <p14:sldId id="385"/>
            <p14:sldId id="386"/>
            <p14:sldId id="380"/>
            <p14:sldId id="381"/>
            <p14:sldId id="382"/>
            <p14:sldId id="383"/>
            <p14:sldId id="379"/>
            <p14:sldId id="387"/>
            <p14:sldId id="388"/>
            <p14:sldId id="389"/>
            <p14:sldId id="390"/>
            <p14:sldId id="391"/>
            <p14:sldId id="392"/>
            <p14:sldId id="393"/>
            <p14:sldId id="395"/>
            <p14:sldId id="394"/>
            <p14:sldId id="396"/>
            <p14:sldId id="397"/>
            <p14:sldId id="398"/>
            <p14:sldId id="319"/>
            <p14:sldId id="400"/>
            <p14:sldId id="399"/>
            <p14:sldId id="320"/>
            <p14:sldId id="401"/>
          </p14:sldIdLst>
        </p14:section>
        <p14:section name="2.3  Windows 7的资源管理" id="{E0860094-FDA6-48F5-B131-E8535B7E3C48}">
          <p14:sldIdLst>
            <p14:sldId id="280"/>
            <p14:sldId id="276"/>
            <p14:sldId id="324"/>
            <p14:sldId id="402"/>
            <p14:sldId id="403"/>
            <p14:sldId id="404"/>
            <p14:sldId id="325"/>
            <p14:sldId id="405"/>
            <p14:sldId id="406"/>
            <p14:sldId id="408"/>
            <p14:sldId id="407"/>
            <p14:sldId id="409"/>
            <p14:sldId id="410"/>
            <p14:sldId id="411"/>
            <p14:sldId id="327"/>
            <p14:sldId id="412"/>
            <p14:sldId id="413"/>
            <p14:sldId id="414"/>
            <p14:sldId id="415"/>
            <p14:sldId id="418"/>
            <p14:sldId id="419"/>
            <p14:sldId id="420"/>
            <p14:sldId id="421"/>
            <p14:sldId id="422"/>
            <p14:sldId id="423"/>
            <p14:sldId id="424"/>
            <p14:sldId id="425"/>
            <p14:sldId id="329"/>
            <p14:sldId id="426"/>
            <p14:sldId id="427"/>
          </p14:sldIdLst>
        </p14:section>
        <p14:section name="2.4  Windows 7系统环境设置" id="{83971AB8-1548-44B4-B65C-9E27DC5B0759}">
          <p14:sldIdLst>
            <p14:sldId id="281"/>
            <p14:sldId id="270"/>
            <p14:sldId id="332"/>
            <p14:sldId id="334"/>
            <p14:sldId id="430"/>
            <p14:sldId id="429"/>
            <p14:sldId id="431"/>
            <p14:sldId id="432"/>
            <p14:sldId id="433"/>
            <p14:sldId id="435"/>
            <p14:sldId id="436"/>
            <p14:sldId id="437"/>
            <p14:sldId id="463"/>
            <p14:sldId id="335"/>
            <p14:sldId id="438"/>
            <p14:sldId id="439"/>
            <p14:sldId id="440"/>
            <p14:sldId id="441"/>
            <p14:sldId id="336"/>
            <p14:sldId id="442"/>
            <p14:sldId id="443"/>
            <p14:sldId id="444"/>
            <p14:sldId id="445"/>
            <p14:sldId id="448"/>
            <p14:sldId id="337"/>
            <p14:sldId id="350"/>
            <p14:sldId id="450"/>
            <p14:sldId id="353"/>
            <p14:sldId id="451"/>
            <p14:sldId id="452"/>
            <p14:sldId id="453"/>
            <p14:sldId id="454"/>
            <p14:sldId id="456"/>
            <p14:sldId id="457"/>
            <p14:sldId id="357"/>
            <p14:sldId id="459"/>
          </p14:sldIdLst>
        </p14:section>
        <p14:section name="2.5 Windows 7实用程序" id="{510A60B3-51D5-4A47-AC73-04660EB82052}">
          <p14:sldIdLst>
            <p14:sldId id="282"/>
            <p14:sldId id="271"/>
            <p14:sldId id="356"/>
            <p14:sldId id="460"/>
            <p14:sldId id="461"/>
            <p14:sldId id="462"/>
            <p14:sldId id="358"/>
            <p14:sldId id="359"/>
          </p14:sldIdLst>
        </p14:section>
        <p14:section name="第２章结束" id="{66DA8DAB-8764-47C1-9343-FD71675A9D85}">
          <p14:sldIdLst>
            <p14:sldId id="36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BFAF7"/>
    <a:srgbClr val="F8F7F2"/>
    <a:srgbClr val="F4F3EC"/>
    <a:srgbClr val="D816C1"/>
    <a:srgbClr val="FF0066"/>
    <a:srgbClr val="0E94B4"/>
    <a:srgbClr val="4293CA"/>
    <a:srgbClr val="009ED6"/>
    <a:srgbClr val="325A82"/>
    <a:srgbClr val="00330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15" autoAdjust="0"/>
    <p:restoredTop sz="86372" autoAdjust="0"/>
  </p:normalViewPr>
  <p:slideViewPr>
    <p:cSldViewPr>
      <p:cViewPr>
        <p:scale>
          <a:sx n="66" d="100"/>
          <a:sy n="66" d="100"/>
        </p:scale>
        <p:origin x="-954"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4" d="100"/>
        <a:sy n="154" d="100"/>
      </p:scale>
      <p:origin x="0" y="6354"/>
    </p:cViewPr>
  </p:sorterViewPr>
  <p:notesViewPr>
    <p:cSldViewPr>
      <p:cViewPr varScale="1">
        <p:scale>
          <a:sx n="83" d="100"/>
          <a:sy n="83" d="100"/>
        </p:scale>
        <p:origin x="-314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iagrams/_rels/data1.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53.xml"/><Relationship Id="rId1" Type="http://schemas.openxmlformats.org/officeDocument/2006/relationships/slide" Target="../slides/slide8.xml"/><Relationship Id="rId5" Type="http://schemas.openxmlformats.org/officeDocument/2006/relationships/slide" Target="../slides/slide119.xml"/><Relationship Id="rId4" Type="http://schemas.openxmlformats.org/officeDocument/2006/relationships/slide" Target="../slides/slide83.xml"/></Relationships>
</file>

<file path=ppt/diagrams/_rels/data2.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slide" Target="../slides/slide6.xml"/><Relationship Id="rId1" Type="http://schemas.openxmlformats.org/officeDocument/2006/relationships/slide" Target="../slides/slide5.xml"/></Relationships>
</file>

<file path=ppt/diagrams/_rels/data3.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42.xml"/><Relationship Id="rId1" Type="http://schemas.openxmlformats.org/officeDocument/2006/relationships/slide" Target="../slides/slide22.xml"/><Relationship Id="rId5" Type="http://schemas.openxmlformats.org/officeDocument/2006/relationships/slide" Target="../slides/slide51.xml"/><Relationship Id="rId4" Type="http://schemas.openxmlformats.org/officeDocument/2006/relationships/slide" Target="../slides/slide48.xml"/></Relationships>
</file>

<file path=ppt/diagrams/_rels/data4.xml.rels><?xml version="1.0" encoding="UTF-8" standalone="yes"?>
<Relationships xmlns="http://schemas.openxmlformats.org/package/2006/relationships"><Relationship Id="rId3" Type="http://schemas.openxmlformats.org/officeDocument/2006/relationships/slide" Target="../slides/slide55.xml"/><Relationship Id="rId2" Type="http://schemas.openxmlformats.org/officeDocument/2006/relationships/slide" Target="../slides/slide67.xml"/><Relationship Id="rId1" Type="http://schemas.openxmlformats.org/officeDocument/2006/relationships/slide" Target="../slides/slide59.xml"/><Relationship Id="rId4" Type="http://schemas.openxmlformats.org/officeDocument/2006/relationships/slide" Target="../slides/slide80.xml"/></Relationships>
</file>

<file path=ppt/diagrams/_rels/data5.xml.rels><?xml version="1.0" encoding="UTF-8" standalone="yes"?>
<Relationships xmlns="http://schemas.openxmlformats.org/package/2006/relationships"><Relationship Id="rId8" Type="http://schemas.openxmlformats.org/officeDocument/2006/relationships/slide" Target="../slides/slide110.xml"/><Relationship Id="rId3" Type="http://schemas.openxmlformats.org/officeDocument/2006/relationships/slide" Target="../slides/slide85.xml"/><Relationship Id="rId7" Type="http://schemas.openxmlformats.org/officeDocument/2006/relationships/slide" Target="../slides/slide117.xml"/><Relationship Id="rId2" Type="http://schemas.openxmlformats.org/officeDocument/2006/relationships/slide" Target="../slides/slide96.xml"/><Relationship Id="rId1" Type="http://schemas.openxmlformats.org/officeDocument/2006/relationships/slide" Target="../slides/slide86.xml"/><Relationship Id="rId6" Type="http://schemas.openxmlformats.org/officeDocument/2006/relationships/slide" Target="../slides/slide108.xml"/><Relationship Id="rId5" Type="http://schemas.openxmlformats.org/officeDocument/2006/relationships/slide" Target="../slides/slide107.xml"/><Relationship Id="rId4" Type="http://schemas.openxmlformats.org/officeDocument/2006/relationships/slide" Target="../slides/slide101.xml"/></Relationships>
</file>

<file path=ppt/diagrams/_rels/data6.xml.rels><?xml version="1.0" encoding="UTF-8" standalone="yes"?>
<Relationships xmlns="http://schemas.openxmlformats.org/package/2006/relationships"><Relationship Id="rId3" Type="http://schemas.openxmlformats.org/officeDocument/2006/relationships/slide" Target="../slides/slide121.xml"/><Relationship Id="rId2" Type="http://schemas.openxmlformats.org/officeDocument/2006/relationships/slide" Target="../slides/slide126.xml"/><Relationship Id="rId1" Type="http://schemas.openxmlformats.org/officeDocument/2006/relationships/slide" Target="../slides/slide125.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2"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en-US" altLang="zh-CN" sz="4400" dirty="0" smtClean="0"/>
            <a:t>2.</a:t>
          </a:r>
          <a:r>
            <a:rPr lang="zh-CN" sz="4400" dirty="0" smtClean="0"/>
            <a:t>1</a:t>
          </a:r>
          <a:endParaRPr lang="zh-CN" sz="44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en-US" altLang="zh-CN" sz="4400" dirty="0" smtClean="0"/>
            <a:t>2.</a:t>
          </a:r>
          <a:r>
            <a:rPr lang="zh-CN" sz="4400" dirty="0" smtClean="0"/>
            <a:t>2</a:t>
          </a:r>
          <a:endParaRPr lang="zh-CN" sz="44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zh-CN" sz="3200" dirty="0" smtClean="0"/>
            <a:t>Windows 7的基本操作</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D1776C8F-2B10-4075-8DF7-7F65AB725ED5}">
      <dgm:prSet phldrT="[Text]" custT="1"/>
      <dgm:spPr/>
      <dgm:t>
        <a:bodyPr/>
        <a:lstStyle/>
        <a:p>
          <a:r>
            <a:rPr lang="en-US" altLang="zh-CN" sz="4400" dirty="0" smtClean="0"/>
            <a:t>2.</a:t>
          </a:r>
          <a:r>
            <a:rPr lang="zh-CN" sz="4400" dirty="0" smtClean="0"/>
            <a:t>3</a:t>
          </a:r>
          <a:endParaRPr lang="zh-CN" sz="4400" dirty="0"/>
        </a:p>
      </dgm:t>
    </dgm:pt>
    <dgm:pt modelId="{7291E740-3E17-41B3-99D3-1D67AE37CC3F}" type="parTrans" cxnId="{7077B78D-FCDC-4519-8416-DC357ACD5043}">
      <dgm:prSet/>
      <dgm:spPr/>
      <dgm:t>
        <a:bodyPr/>
        <a:lstStyle/>
        <a:p>
          <a:endParaRPr lang="zh-CN" sz="3200"/>
        </a:p>
      </dgm:t>
    </dgm:pt>
    <dgm:pt modelId="{88B75C29-8054-417D-BCE3-878A55118F6D}" type="sibTrans" cxnId="{7077B78D-FCDC-4519-8416-DC357ACD5043}">
      <dgm:prSet/>
      <dgm:spPr/>
      <dgm:t>
        <a:bodyPr/>
        <a:lstStyle/>
        <a:p>
          <a:endParaRPr lang="zh-CN" sz="3200"/>
        </a:p>
      </dgm:t>
    </dgm:pt>
    <dgm:pt modelId="{6BE4E373-0656-4EDC-821E-BE09C952B1F6}">
      <dgm:prSet phldrT="[Text]" custT="1"/>
      <dgm:spPr/>
      <dgm:t>
        <a:bodyPr/>
        <a:lstStyle/>
        <a:p>
          <a:r>
            <a:rPr lang="zh-CN" sz="3200" dirty="0" smtClean="0"/>
            <a:t>Windows 7的资源管理</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4218063-BF94-4304-99BD-B3F7BA4D3C8F}" type="parTrans" cxnId="{119690D4-400B-468B-8BA0-5C9C9E2AFEAF}">
      <dgm:prSet/>
      <dgm:spPr/>
      <dgm:t>
        <a:bodyPr/>
        <a:lstStyle/>
        <a:p>
          <a:endParaRPr lang="zh-CN" sz="3200"/>
        </a:p>
      </dgm:t>
    </dgm:pt>
    <dgm:pt modelId="{E17B9BF1-2948-497F-8EC7-3BF734D839DB}" type="sibTrans" cxnId="{119690D4-400B-468B-8BA0-5C9C9E2AFEAF}">
      <dgm:prSet/>
      <dgm:spPr/>
      <dgm:t>
        <a:bodyPr/>
        <a:lstStyle/>
        <a:p>
          <a:endParaRPr lang="zh-CN" sz="3200"/>
        </a:p>
      </dgm:t>
    </dgm:pt>
    <dgm:pt modelId="{1E4D3931-0DBD-4211-A24A-6AF364284B1E}">
      <dgm:prSet phldrT="[Text]" custT="1"/>
      <dgm:spPr/>
      <dgm:t>
        <a:bodyPr/>
        <a:lstStyle/>
        <a:p>
          <a:pPr marL="280988" indent="-280988"/>
          <a:r>
            <a:rPr lang="zh-CN" sz="3200" dirty="0" smtClean="0"/>
            <a:t>认识</a:t>
          </a:r>
          <a:r>
            <a:rPr lang="zh-CN" altLang="en-US" sz="3200" dirty="0" smtClean="0"/>
            <a:t>操作系统</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04EDA9AC-00A5-408B-9BBF-5A8145EF2935}">
      <dgm:prSet/>
      <dgm:spPr/>
      <dgm:t>
        <a:bodyPr/>
        <a:lstStyle/>
        <a:p>
          <a:r>
            <a:rPr lang="en-US" altLang="zh-CN" dirty="0" smtClean="0"/>
            <a:t>2.4</a:t>
          </a:r>
          <a:endParaRPr lang="zh-CN" altLang="en-US" dirty="0"/>
        </a:p>
      </dgm:t>
    </dgm:pt>
    <dgm:pt modelId="{610892F7-608B-4DE9-9470-1E2A1D3C8D24}" type="parTrans" cxnId="{369E100D-3A1C-48CA-9EC7-2BDA55C007AF}">
      <dgm:prSet/>
      <dgm:spPr/>
      <dgm:t>
        <a:bodyPr/>
        <a:lstStyle/>
        <a:p>
          <a:endParaRPr lang="zh-CN" altLang="en-US"/>
        </a:p>
      </dgm:t>
    </dgm:pt>
    <dgm:pt modelId="{791F1C0E-B7A5-461B-BF41-01A992844AAD}" type="sibTrans" cxnId="{369E100D-3A1C-48CA-9EC7-2BDA55C007AF}">
      <dgm:prSet/>
      <dgm:spPr/>
      <dgm:t>
        <a:bodyPr/>
        <a:lstStyle/>
        <a:p>
          <a:endParaRPr lang="zh-CN" altLang="en-US"/>
        </a:p>
      </dgm:t>
    </dgm:pt>
    <dgm:pt modelId="{3D417A55-00BE-4E45-B4A7-3FFCA18B27D3}">
      <dgm:prSet/>
      <dgm:spPr/>
      <dgm:t>
        <a:bodyPr/>
        <a:lstStyle/>
        <a:p>
          <a:r>
            <a:rPr lang="en-US" altLang="zh-CN" dirty="0" smtClean="0"/>
            <a:t>2.5</a:t>
          </a:r>
          <a:endParaRPr lang="zh-CN" altLang="en-US" dirty="0"/>
        </a:p>
      </dgm:t>
    </dgm:pt>
    <dgm:pt modelId="{73E79827-A4DD-444E-B983-1B4F4EDA6589}" type="parTrans" cxnId="{E7418EBD-CCC0-4B7E-9012-FBC0E71726C8}">
      <dgm:prSet/>
      <dgm:spPr/>
      <dgm:t>
        <a:bodyPr/>
        <a:lstStyle/>
        <a:p>
          <a:endParaRPr lang="zh-CN" altLang="en-US"/>
        </a:p>
      </dgm:t>
    </dgm:pt>
    <dgm:pt modelId="{A23AA2BD-0531-42B2-B38F-AD97B114EA36}" type="sibTrans" cxnId="{E7418EBD-CCC0-4B7E-9012-FBC0E71726C8}">
      <dgm:prSet/>
      <dgm:spPr/>
      <dgm:t>
        <a:bodyPr/>
        <a:lstStyle/>
        <a:p>
          <a:endParaRPr lang="zh-CN" altLang="en-US"/>
        </a:p>
      </dgm:t>
    </dgm:pt>
    <dgm:pt modelId="{33AE4B16-DBC2-47F9-9C7B-AF39680E9ECA}">
      <dgm:prSet custT="1"/>
      <dgm:spPr/>
      <dgm:t>
        <a:bodyPr/>
        <a:lstStyle/>
        <a:p>
          <a:pPr indent="-284400">
            <a:spcAft>
              <a:spcPts val="576"/>
            </a:spcAft>
          </a:pPr>
          <a:r>
            <a:rPr lang="en-US" altLang="zh-CN" sz="3200" dirty="0" smtClean="0"/>
            <a:t>Windows 7</a:t>
          </a:r>
          <a:r>
            <a:rPr lang="zh-CN" altLang="en-US" sz="3200" dirty="0" smtClean="0"/>
            <a:t>系统环境设置</a:t>
          </a:r>
          <a:endParaRPr lang="zh-CN" altLang="en-US" sz="32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101077EB-CDC7-43E5-9B29-B38C041320C8}" type="parTrans" cxnId="{C96742E6-8B4C-4CC2-B210-B16C8599747E}">
      <dgm:prSet/>
      <dgm:spPr/>
      <dgm:t>
        <a:bodyPr/>
        <a:lstStyle/>
        <a:p>
          <a:endParaRPr lang="zh-CN" altLang="en-US"/>
        </a:p>
      </dgm:t>
    </dgm:pt>
    <dgm:pt modelId="{1A8FAE0E-9AF5-4751-BF1C-47B5D08F1C99}" type="sibTrans" cxnId="{C96742E6-8B4C-4CC2-B210-B16C8599747E}">
      <dgm:prSet/>
      <dgm:spPr/>
      <dgm:t>
        <a:bodyPr/>
        <a:lstStyle/>
        <a:p>
          <a:endParaRPr lang="zh-CN" altLang="en-US"/>
        </a:p>
      </dgm:t>
    </dgm:pt>
    <dgm:pt modelId="{C02E247A-8D9D-4D2A-AAC3-942670B2B543}">
      <dgm:prSet custT="1"/>
      <dgm:spPr/>
      <dgm:t>
        <a:bodyPr/>
        <a:lstStyle/>
        <a:p>
          <a:r>
            <a:rPr lang="en-US" altLang="zh-CN" sz="3200" dirty="0" smtClean="0"/>
            <a:t>Windows 7</a:t>
          </a:r>
          <a:r>
            <a:rPr lang="zh-CN" altLang="en-US" sz="3200" dirty="0" smtClean="0"/>
            <a:t>实用程序</a:t>
          </a:r>
          <a:endParaRPr lang="zh-CN" altLang="en-US" sz="3200" dirty="0"/>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67E61BB9-58D2-4262-8FD7-C64B67165B2D}" type="sibTrans" cxnId="{788427ED-36BC-46EF-992F-BCC336087D17}">
      <dgm:prSet/>
      <dgm:spPr/>
      <dgm:t>
        <a:bodyPr/>
        <a:lstStyle/>
        <a:p>
          <a:endParaRPr lang="zh-CN" altLang="en-US"/>
        </a:p>
      </dgm:t>
    </dgm:pt>
    <dgm:pt modelId="{30CC4D5E-0629-43DA-BD4B-87D881674A04}" type="parTrans" cxnId="{788427ED-36BC-46EF-992F-BCC336087D17}">
      <dgm:prSet/>
      <dgm:spPr/>
      <dgm:t>
        <a:bodyPr/>
        <a:lstStyle/>
        <a:p>
          <a:endParaRPr lang="zh-CN" altLang="en-US"/>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5"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5" custScaleX="259632">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5">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5" custScaleX="259632">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5">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5" custScaleX="259632">
        <dgm:presLayoutVars>
          <dgm:bulletEnabled val="1"/>
        </dgm:presLayoutVars>
      </dgm:prSet>
      <dgm:spPr>
        <a:prstGeom prst="rect">
          <a:avLst/>
        </a:prstGeom>
      </dgm:spPr>
      <dgm:t>
        <a:bodyPr/>
        <a:lstStyle/>
        <a:p>
          <a:endParaRPr lang="zh-CN"/>
        </a:p>
      </dgm:t>
    </dgm:pt>
    <dgm:pt modelId="{9A3D1A47-7C94-4141-A803-772790F213F5}" type="pres">
      <dgm:prSet presAssocID="{88B75C29-8054-417D-BCE3-878A55118F6D}" presName="sp" presStyleCnt="0"/>
      <dgm:spPr/>
      <dgm:t>
        <a:bodyPr/>
        <a:lstStyle/>
        <a:p>
          <a:endParaRPr lang="zh-CN" altLang="en-US"/>
        </a:p>
      </dgm:t>
    </dgm:pt>
    <dgm:pt modelId="{8B716EE5-6B00-49A5-9C68-9236A96F757E}" type="pres">
      <dgm:prSet presAssocID="{04EDA9AC-00A5-408B-9BBF-5A8145EF2935}" presName="linNode" presStyleCnt="0"/>
      <dgm:spPr/>
      <dgm:t>
        <a:bodyPr/>
        <a:lstStyle/>
        <a:p>
          <a:endParaRPr lang="zh-CN" altLang="en-US"/>
        </a:p>
      </dgm:t>
    </dgm:pt>
    <dgm:pt modelId="{AA9E8DB8-4378-4DE0-90FB-AC51BC38606A}" type="pres">
      <dgm:prSet presAssocID="{04EDA9AC-00A5-408B-9BBF-5A8145EF2935}" presName="parentText" presStyleLbl="node1" presStyleIdx="3" presStyleCnt="5" custScaleX="49541">
        <dgm:presLayoutVars>
          <dgm:chMax val="1"/>
          <dgm:bulletEnabled val="1"/>
        </dgm:presLayoutVars>
      </dgm:prSet>
      <dgm:spPr/>
      <dgm:t>
        <a:bodyPr/>
        <a:lstStyle/>
        <a:p>
          <a:endParaRPr lang="zh-CN" altLang="en-US"/>
        </a:p>
      </dgm:t>
    </dgm:pt>
    <dgm:pt modelId="{407D673B-FF7A-46E6-A3B0-96E86EB9836E}" type="pres">
      <dgm:prSet presAssocID="{04EDA9AC-00A5-408B-9BBF-5A8145EF2935}" presName="descendantText" presStyleLbl="alignAccFollowNode1" presStyleIdx="3" presStyleCnt="5" custScaleX="127327" custLinFactNeighborX="-466" custLinFactNeighborY="-1680">
        <dgm:presLayoutVars>
          <dgm:bulletEnabled val="1"/>
        </dgm:presLayoutVars>
      </dgm:prSet>
      <dgm:spPr/>
      <dgm:t>
        <a:bodyPr/>
        <a:lstStyle/>
        <a:p>
          <a:endParaRPr lang="zh-CN" altLang="en-US"/>
        </a:p>
      </dgm:t>
    </dgm:pt>
    <dgm:pt modelId="{E4B9BB4F-81C8-4A2E-9E7A-3E3B4B0533D2}" type="pres">
      <dgm:prSet presAssocID="{791F1C0E-B7A5-461B-BF41-01A992844AAD}" presName="sp" presStyleCnt="0"/>
      <dgm:spPr/>
    </dgm:pt>
    <dgm:pt modelId="{1F7F9F96-D72C-47EF-AC53-C193F5F4F553}" type="pres">
      <dgm:prSet presAssocID="{3D417A55-00BE-4E45-B4A7-3FFCA18B27D3}" presName="linNode" presStyleCnt="0"/>
      <dgm:spPr/>
    </dgm:pt>
    <dgm:pt modelId="{0034018F-E4F0-46AE-8455-451AB00EC526}" type="pres">
      <dgm:prSet presAssocID="{3D417A55-00BE-4E45-B4A7-3FFCA18B27D3}" presName="parentText" presStyleLbl="node1" presStyleIdx="4" presStyleCnt="5" custScaleX="49541">
        <dgm:presLayoutVars>
          <dgm:chMax val="1"/>
          <dgm:bulletEnabled val="1"/>
        </dgm:presLayoutVars>
      </dgm:prSet>
      <dgm:spPr/>
      <dgm:t>
        <a:bodyPr/>
        <a:lstStyle/>
        <a:p>
          <a:endParaRPr lang="zh-CN" altLang="en-US"/>
        </a:p>
      </dgm:t>
    </dgm:pt>
    <dgm:pt modelId="{1531ACF3-9BAD-4A34-AE36-DA8B5181A91C}" type="pres">
      <dgm:prSet presAssocID="{3D417A55-00BE-4E45-B4A7-3FFCA18B27D3}" presName="descendantText" presStyleLbl="alignAccFollowNode1" presStyleIdx="4" presStyleCnt="5" custScaleX="128244">
        <dgm:presLayoutVars>
          <dgm:bulletEnabled val="1"/>
        </dgm:presLayoutVars>
      </dgm:prSet>
      <dgm:spPr/>
      <dgm:t>
        <a:bodyPr/>
        <a:lstStyle/>
        <a:p>
          <a:endParaRPr lang="zh-CN" altLang="en-US"/>
        </a:p>
      </dgm:t>
    </dgm:pt>
  </dgm:ptLst>
  <dgm:cxnLst>
    <dgm:cxn modelId="{7077B78D-FCDC-4519-8416-DC357ACD5043}" srcId="{F6FEADD9-F67D-41F5-BA4C-3C84956E7F46}" destId="{D1776C8F-2B10-4075-8DF7-7F65AB725ED5}" srcOrd="2" destOrd="0" parTransId="{7291E740-3E17-41B3-99D3-1D67AE37CC3F}" sibTransId="{88B75C29-8054-417D-BCE3-878A55118F6D}"/>
    <dgm:cxn modelId="{119690D4-400B-468B-8BA0-5C9C9E2AFEAF}" srcId="{D1776C8F-2B10-4075-8DF7-7F65AB725ED5}" destId="{6BE4E373-0656-4EDC-821E-BE09C952B1F6}" srcOrd="0" destOrd="0" parTransId="{34218063-BF94-4304-99BD-B3F7BA4D3C8F}" sibTransId="{E17B9BF1-2948-497F-8EC7-3BF734D839DB}"/>
    <dgm:cxn modelId="{CAABA160-1AD7-4BED-A488-C5D672D81451}" type="presOf" srcId="{D1776C8F-2B10-4075-8DF7-7F65AB725ED5}" destId="{F5034101-5B7D-4FE7-B47A-5A48CF39606B}" srcOrd="0" destOrd="0" presId="urn:microsoft.com/office/officeart/2005/8/layout/vList5"/>
    <dgm:cxn modelId="{820DC389-9BED-4D96-B336-A09F3EB95D1C}" type="presOf" srcId="{C02E247A-8D9D-4D2A-AAC3-942670B2B543}" destId="{1531ACF3-9BAD-4A34-AE36-DA8B5181A91C}" srcOrd="0" destOrd="0" presId="urn:microsoft.com/office/officeart/2005/8/layout/vList5"/>
    <dgm:cxn modelId="{B6416E04-E5DE-46CA-AD27-47EBE280D636}" type="presOf" srcId="{C59269D0-92A5-481C-BA64-727AFB0DD545}" destId="{B37A5355-225B-4C6F-AED7-6C620F99EECC}" srcOrd="0" destOrd="0" presId="urn:microsoft.com/office/officeart/2005/8/layout/vList5"/>
    <dgm:cxn modelId="{369E100D-3A1C-48CA-9EC7-2BDA55C007AF}" srcId="{F6FEADD9-F67D-41F5-BA4C-3C84956E7F46}" destId="{04EDA9AC-00A5-408B-9BBF-5A8145EF2935}" srcOrd="3" destOrd="0" parTransId="{610892F7-608B-4DE9-9470-1E2A1D3C8D24}" sibTransId="{791F1C0E-B7A5-461B-BF41-01A992844AAD}"/>
    <dgm:cxn modelId="{45D2BE90-0D3A-41DD-AA89-85559CD94624}" type="presOf" srcId="{3D417A55-00BE-4E45-B4A7-3FFCA18B27D3}" destId="{0034018F-E4F0-46AE-8455-451AB00EC526}"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6D05BDAC-9825-4ED8-AF76-CA75C2C88B64}" type="presOf" srcId="{6BE4E373-0656-4EDC-821E-BE09C952B1F6}" destId="{C7C3E6FD-D83F-4BDA-907E-B5EE041DA931}" srcOrd="0" destOrd="0" presId="urn:microsoft.com/office/officeart/2005/8/layout/vList5"/>
    <dgm:cxn modelId="{B6DCD825-DFE9-4D00-992E-A9FA2261F15A}" type="presOf" srcId="{33AE4B16-DBC2-47F9-9C7B-AF39680E9ECA}" destId="{407D673B-FF7A-46E6-A3B0-96E86EB9836E}" srcOrd="0" destOrd="0" presId="urn:microsoft.com/office/officeart/2005/8/layout/vList5"/>
    <dgm:cxn modelId="{B8AF1086-D7BE-446F-9133-738B599E9A7D}" srcId="{F6FEADD9-F67D-41F5-BA4C-3C84956E7F46}" destId="{AA046201-5C4D-445E-BF0B-5C6D2B0A1945}" srcOrd="1" destOrd="0" parTransId="{FE92FC33-5E0F-4302-9E80-A69E8ACDDE56}" sibTransId="{40767EFF-7D52-4469-ACEE-7D28E67337E2}"/>
    <dgm:cxn modelId="{9071FB3B-D26B-4384-BD1A-80C12C62D02C}" srcId="{AA046201-5C4D-445E-BF0B-5C6D2B0A1945}" destId="{C59269D0-92A5-481C-BA64-727AFB0DD545}" srcOrd="0" destOrd="0" parTransId="{312CC84D-092F-422A-AA24-A4619DBBB7BE}" sibTransId="{266DE8E8-1339-41C4-B9A7-6148496C7FA9}"/>
    <dgm:cxn modelId="{DBCA7E61-D822-40A0-A27A-D7E092386A0B}" type="presOf" srcId="{F6FEADD9-F67D-41F5-BA4C-3C84956E7F46}" destId="{AAE7A1E6-6847-453D-B55B-8A82BF138C1D}" srcOrd="0" destOrd="0" presId="urn:microsoft.com/office/officeart/2005/8/layout/vList5"/>
    <dgm:cxn modelId="{9A0DCB65-9DCB-4972-9768-1762E4116F3C}" type="presOf" srcId="{74EE5CD8-078F-4590-BF9C-A341A294A016}" destId="{7E429971-BC57-430F-BB25-C0574E5E39E3}" srcOrd="0" destOrd="0" presId="urn:microsoft.com/office/officeart/2005/8/layout/vList5"/>
    <dgm:cxn modelId="{C96742E6-8B4C-4CC2-B210-B16C8599747E}" srcId="{04EDA9AC-00A5-408B-9BBF-5A8145EF2935}" destId="{33AE4B16-DBC2-47F9-9C7B-AF39680E9ECA}" srcOrd="0" destOrd="0" parTransId="{101077EB-CDC7-43E5-9B29-B38C041320C8}" sibTransId="{1A8FAE0E-9AF5-4751-BF1C-47B5D08F1C99}"/>
    <dgm:cxn modelId="{788427ED-36BC-46EF-992F-BCC336087D17}" srcId="{3D417A55-00BE-4E45-B4A7-3FFCA18B27D3}" destId="{C02E247A-8D9D-4D2A-AAC3-942670B2B543}" srcOrd="0" destOrd="0" parTransId="{30CC4D5E-0629-43DA-BD4B-87D881674A04}" sibTransId="{67E61BB9-58D2-4262-8FD7-C64B67165B2D}"/>
    <dgm:cxn modelId="{63E4D827-0083-4625-9FD6-043D8D32091E}" srcId="{74EE5CD8-078F-4590-BF9C-A341A294A016}" destId="{1E4D3931-0DBD-4211-A24A-6AF364284B1E}" srcOrd="0" destOrd="0" parTransId="{FC93695B-FD0E-4353-B1FD-4328F4386DEC}" sibTransId="{CADAA3D9-7C63-4729-85B0-64C8AF644EEF}"/>
    <dgm:cxn modelId="{E785BF37-618A-4F71-B2A2-FBCA2B86647A}" type="presOf" srcId="{04EDA9AC-00A5-408B-9BBF-5A8145EF2935}" destId="{AA9E8DB8-4378-4DE0-90FB-AC51BC38606A}" srcOrd="0" destOrd="0" presId="urn:microsoft.com/office/officeart/2005/8/layout/vList5"/>
    <dgm:cxn modelId="{E7418EBD-CCC0-4B7E-9012-FBC0E71726C8}" srcId="{F6FEADD9-F67D-41F5-BA4C-3C84956E7F46}" destId="{3D417A55-00BE-4E45-B4A7-3FFCA18B27D3}" srcOrd="4" destOrd="0" parTransId="{73E79827-A4DD-444E-B983-1B4F4EDA6589}" sibTransId="{A23AA2BD-0531-42B2-B38F-AD97B114EA36}"/>
    <dgm:cxn modelId="{1D12F37E-DF42-400C-B5B5-A8FAF49EC0EC}" type="presOf" srcId="{1E4D3931-0DBD-4211-A24A-6AF364284B1E}" destId="{D54B1729-BC98-42C1-9C6C-D65DCBA4358F}" srcOrd="0" destOrd="0" presId="urn:microsoft.com/office/officeart/2005/8/layout/vList5"/>
    <dgm:cxn modelId="{AFF7133D-5E9D-4613-9299-006F9E49301B}" type="presOf" srcId="{AA046201-5C4D-445E-BF0B-5C6D2B0A1945}" destId="{C04276DC-EE64-470A-B8BC-09067B8045FA}" srcOrd="0" destOrd="0" presId="urn:microsoft.com/office/officeart/2005/8/layout/vList5"/>
    <dgm:cxn modelId="{1E18118B-9778-4714-A249-2B714D5427F7}" type="presParOf" srcId="{AAE7A1E6-6847-453D-B55B-8A82BF138C1D}" destId="{C4407577-18A2-46E0-8805-2838042EB67A}" srcOrd="0" destOrd="0" presId="urn:microsoft.com/office/officeart/2005/8/layout/vList5"/>
    <dgm:cxn modelId="{84152E8A-21A6-4CAF-BC09-47C13F4FFFB8}" type="presParOf" srcId="{C4407577-18A2-46E0-8805-2838042EB67A}" destId="{7E429971-BC57-430F-BB25-C0574E5E39E3}" srcOrd="0" destOrd="0" presId="urn:microsoft.com/office/officeart/2005/8/layout/vList5"/>
    <dgm:cxn modelId="{1D51832F-3B38-483B-8C08-BDD413206841}" type="presParOf" srcId="{C4407577-18A2-46E0-8805-2838042EB67A}" destId="{D54B1729-BC98-42C1-9C6C-D65DCBA4358F}" srcOrd="1" destOrd="0" presId="urn:microsoft.com/office/officeart/2005/8/layout/vList5"/>
    <dgm:cxn modelId="{F2BB24AB-7DB6-4F0F-92D8-664E0F322520}" type="presParOf" srcId="{AAE7A1E6-6847-453D-B55B-8A82BF138C1D}" destId="{AB8574CC-D4F2-4555-AEE3-F4EE58B11D03}" srcOrd="1" destOrd="0" presId="urn:microsoft.com/office/officeart/2005/8/layout/vList5"/>
    <dgm:cxn modelId="{3F47CC38-27AC-4E4E-92A2-FDE046382C80}" type="presParOf" srcId="{AAE7A1E6-6847-453D-B55B-8A82BF138C1D}" destId="{85B8F607-FDD8-476A-ADBE-E1250824F294}" srcOrd="2" destOrd="0" presId="urn:microsoft.com/office/officeart/2005/8/layout/vList5"/>
    <dgm:cxn modelId="{B4BBC5E0-69C0-4FD2-84A6-C47E62DEA28D}" type="presParOf" srcId="{85B8F607-FDD8-476A-ADBE-E1250824F294}" destId="{C04276DC-EE64-470A-B8BC-09067B8045FA}" srcOrd="0" destOrd="0" presId="urn:microsoft.com/office/officeart/2005/8/layout/vList5"/>
    <dgm:cxn modelId="{71B90C6E-E0F2-4EE1-8864-5914AAFA20A7}" type="presParOf" srcId="{85B8F607-FDD8-476A-ADBE-E1250824F294}" destId="{B37A5355-225B-4C6F-AED7-6C620F99EECC}" srcOrd="1" destOrd="0" presId="urn:microsoft.com/office/officeart/2005/8/layout/vList5"/>
    <dgm:cxn modelId="{B6E62ED8-0ABF-41E3-998B-C51A41B67E4F}" type="presParOf" srcId="{AAE7A1E6-6847-453D-B55B-8A82BF138C1D}" destId="{5ACAA866-A8A8-4183-97B5-CEEAB1525C60}" srcOrd="3" destOrd="0" presId="urn:microsoft.com/office/officeart/2005/8/layout/vList5"/>
    <dgm:cxn modelId="{A531E815-38B6-42C3-B48C-6C349B17EC0C}" type="presParOf" srcId="{AAE7A1E6-6847-453D-B55B-8A82BF138C1D}" destId="{477213BE-9E91-4950-8451-7F60796F47F4}" srcOrd="4" destOrd="0" presId="urn:microsoft.com/office/officeart/2005/8/layout/vList5"/>
    <dgm:cxn modelId="{683CD989-4C37-43D4-8CC6-9BAD94013921}" type="presParOf" srcId="{477213BE-9E91-4950-8451-7F60796F47F4}" destId="{F5034101-5B7D-4FE7-B47A-5A48CF39606B}" srcOrd="0" destOrd="0" presId="urn:microsoft.com/office/officeart/2005/8/layout/vList5"/>
    <dgm:cxn modelId="{DBA2CB0A-9C6A-4B60-92E9-1F39BD8618E0}" type="presParOf" srcId="{477213BE-9E91-4950-8451-7F60796F47F4}" destId="{C7C3E6FD-D83F-4BDA-907E-B5EE041DA931}" srcOrd="1" destOrd="0" presId="urn:microsoft.com/office/officeart/2005/8/layout/vList5"/>
    <dgm:cxn modelId="{6088B172-440B-4271-BC9F-E797A951516E}" type="presParOf" srcId="{AAE7A1E6-6847-453D-B55B-8A82BF138C1D}" destId="{9A3D1A47-7C94-4141-A803-772790F213F5}" srcOrd="5" destOrd="0" presId="urn:microsoft.com/office/officeart/2005/8/layout/vList5"/>
    <dgm:cxn modelId="{0F65D3B1-5659-46B4-AEF2-9EE836760C07}" type="presParOf" srcId="{AAE7A1E6-6847-453D-B55B-8A82BF138C1D}" destId="{8B716EE5-6B00-49A5-9C68-9236A96F757E}" srcOrd="6" destOrd="0" presId="urn:microsoft.com/office/officeart/2005/8/layout/vList5"/>
    <dgm:cxn modelId="{B03F10C2-DC50-4C36-BBCC-9482D0C42380}" type="presParOf" srcId="{8B716EE5-6B00-49A5-9C68-9236A96F757E}" destId="{AA9E8DB8-4378-4DE0-90FB-AC51BC38606A}" srcOrd="0" destOrd="0" presId="urn:microsoft.com/office/officeart/2005/8/layout/vList5"/>
    <dgm:cxn modelId="{09A42C90-B8D3-421A-A2ED-06BC604C6301}" type="presParOf" srcId="{8B716EE5-6B00-49A5-9C68-9236A96F757E}" destId="{407D673B-FF7A-46E6-A3B0-96E86EB9836E}" srcOrd="1" destOrd="0" presId="urn:microsoft.com/office/officeart/2005/8/layout/vList5"/>
    <dgm:cxn modelId="{4AF725F7-6247-4B7B-94D0-A3FAFD7163F1}" type="presParOf" srcId="{AAE7A1E6-6847-453D-B55B-8A82BF138C1D}" destId="{E4B9BB4F-81C8-4A2E-9E7A-3E3B4B0533D2}" srcOrd="7" destOrd="0" presId="urn:microsoft.com/office/officeart/2005/8/layout/vList5"/>
    <dgm:cxn modelId="{46BF97D8-E6AC-47FB-A658-27804D192B33}" type="presParOf" srcId="{AAE7A1E6-6847-453D-B55B-8A82BF138C1D}" destId="{1F7F9F96-D72C-47EF-AC53-C193F5F4F553}" srcOrd="8" destOrd="0" presId="urn:microsoft.com/office/officeart/2005/8/layout/vList5"/>
    <dgm:cxn modelId="{ABD3BBDE-AC11-4EC4-981D-91A88E10F6C2}" type="presParOf" srcId="{1F7F9F96-D72C-47EF-AC53-C193F5F4F553}" destId="{0034018F-E4F0-46AE-8455-451AB00EC526}" srcOrd="0" destOrd="0" presId="urn:microsoft.com/office/officeart/2005/8/layout/vList5"/>
    <dgm:cxn modelId="{ECA9E419-2B4E-495B-9BB5-7A021401B89F}" type="presParOf" srcId="{1F7F9F96-D72C-47EF-AC53-C193F5F4F553}" destId="{1531ACF3-9BAD-4A34-AE36-DA8B5181A91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4400" dirty="0" smtClean="0"/>
            <a:t>1</a:t>
          </a:r>
          <a:endParaRPr lang="zh-CN" sz="44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zh-CN" sz="4400" dirty="0" smtClean="0"/>
            <a:t>2</a:t>
          </a:r>
          <a:endParaRPr lang="zh-CN" sz="44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zh-CN" sz="3200" dirty="0" smtClean="0"/>
            <a:t>了解</a:t>
          </a:r>
          <a:r>
            <a:rPr lang="en-US" sz="3200" dirty="0" smtClean="0"/>
            <a:t>Windows</a:t>
          </a:r>
          <a:r>
            <a:rPr lang="zh-CN" sz="3200" dirty="0" smtClean="0">
              <a:latin typeface="+mn-ea"/>
              <a:ea typeface="+mn-ea"/>
            </a:rPr>
            <a:t>操作系统</a:t>
          </a:r>
          <a:endParaRPr lang="zh-CN" sz="3200" dirty="0">
            <a:latin typeface="+mn-ea"/>
            <a:ea typeface="+mn-ea"/>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D1776C8F-2B10-4075-8DF7-7F65AB725ED5}">
      <dgm:prSet phldrT="[Text]" custT="1"/>
      <dgm:spPr/>
      <dgm:t>
        <a:bodyPr/>
        <a:lstStyle/>
        <a:p>
          <a:r>
            <a:rPr lang="zh-CN" sz="4400" dirty="0" smtClean="0"/>
            <a:t>3</a:t>
          </a:r>
          <a:endParaRPr lang="zh-CN" sz="4400" dirty="0"/>
        </a:p>
      </dgm:t>
    </dgm:pt>
    <dgm:pt modelId="{7291E740-3E17-41B3-99D3-1D67AE37CC3F}" type="parTrans" cxnId="{7077B78D-FCDC-4519-8416-DC357ACD5043}">
      <dgm:prSet/>
      <dgm:spPr/>
      <dgm:t>
        <a:bodyPr/>
        <a:lstStyle/>
        <a:p>
          <a:endParaRPr lang="zh-CN" sz="3200"/>
        </a:p>
      </dgm:t>
    </dgm:pt>
    <dgm:pt modelId="{88B75C29-8054-417D-BCE3-878A55118F6D}" type="sibTrans" cxnId="{7077B78D-FCDC-4519-8416-DC357ACD5043}">
      <dgm:prSet/>
      <dgm:spPr/>
      <dgm:t>
        <a:bodyPr/>
        <a:lstStyle/>
        <a:p>
          <a:endParaRPr lang="zh-CN" sz="3200"/>
        </a:p>
      </dgm:t>
    </dgm:pt>
    <dgm:pt modelId="{6BE4E373-0656-4EDC-821E-BE09C952B1F6}">
      <dgm:prSet phldrT="[Text]" custT="1"/>
      <dgm:spPr/>
      <dgm:t>
        <a:bodyPr/>
        <a:lstStyle/>
        <a:p>
          <a:r>
            <a:rPr lang="en-US" sz="3200" dirty="0" smtClean="0"/>
            <a:t>Windows 7</a:t>
          </a:r>
          <a:r>
            <a:rPr lang="zh-CN" sz="3200" dirty="0" smtClean="0"/>
            <a:t>的启动</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4218063-BF94-4304-99BD-B3F7BA4D3C8F}" type="parTrans" cxnId="{119690D4-400B-468B-8BA0-5C9C9E2AFEAF}">
      <dgm:prSet/>
      <dgm:spPr/>
      <dgm:t>
        <a:bodyPr/>
        <a:lstStyle/>
        <a:p>
          <a:endParaRPr lang="zh-CN" sz="3200"/>
        </a:p>
      </dgm:t>
    </dgm:pt>
    <dgm:pt modelId="{E17B9BF1-2948-497F-8EC7-3BF734D839DB}" type="sibTrans" cxnId="{119690D4-400B-468B-8BA0-5C9C9E2AFEAF}">
      <dgm:prSet/>
      <dgm:spPr/>
      <dgm:t>
        <a:bodyPr/>
        <a:lstStyle/>
        <a:p>
          <a:endParaRPr lang="zh-CN" sz="3200"/>
        </a:p>
      </dgm:t>
    </dgm:pt>
    <dgm:pt modelId="{1E4D3931-0DBD-4211-A24A-6AF364284B1E}">
      <dgm:prSet phldrT="[Text]" custT="1"/>
      <dgm:spPr/>
      <dgm:t>
        <a:bodyPr/>
        <a:lstStyle/>
        <a:p>
          <a:pPr marL="280988" indent="-280988"/>
          <a:r>
            <a:rPr lang="zh-CN" altLang="en-US" sz="3200" dirty="0" smtClean="0"/>
            <a:t>什么是操作系统</a:t>
          </a:r>
          <a:endParaRPr lang="zh-CN" sz="3200" dirty="0"/>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04EDA9AC-00A5-408B-9BBF-5A8145EF2935}">
      <dgm:prSet custT="1"/>
      <dgm:spPr/>
      <dgm:t>
        <a:bodyPr/>
        <a:lstStyle/>
        <a:p>
          <a:r>
            <a:rPr lang="en-US" altLang="zh-CN" sz="4400" dirty="0" smtClean="0"/>
            <a:t>4</a:t>
          </a:r>
          <a:endParaRPr lang="zh-CN" altLang="en-US" sz="4400" dirty="0"/>
        </a:p>
      </dgm:t>
    </dgm:pt>
    <dgm:pt modelId="{610892F7-608B-4DE9-9470-1E2A1D3C8D24}" type="parTrans" cxnId="{369E100D-3A1C-48CA-9EC7-2BDA55C007AF}">
      <dgm:prSet/>
      <dgm:spPr/>
      <dgm:t>
        <a:bodyPr/>
        <a:lstStyle/>
        <a:p>
          <a:endParaRPr lang="zh-CN" altLang="en-US"/>
        </a:p>
      </dgm:t>
    </dgm:pt>
    <dgm:pt modelId="{791F1C0E-B7A5-461B-BF41-01A992844AAD}" type="sibTrans" cxnId="{369E100D-3A1C-48CA-9EC7-2BDA55C007AF}">
      <dgm:prSet/>
      <dgm:spPr/>
      <dgm:t>
        <a:bodyPr/>
        <a:lstStyle/>
        <a:p>
          <a:endParaRPr lang="zh-CN" altLang="en-US"/>
        </a:p>
      </dgm:t>
    </dgm:pt>
    <dgm:pt modelId="{C02E247A-8D9D-4D2A-AAC3-942670B2B543}">
      <dgm:prSet custT="1"/>
      <dgm:spPr/>
      <dgm:t>
        <a:bodyPr/>
        <a:lstStyle/>
        <a:p>
          <a:r>
            <a:rPr lang="en-US" sz="3200" dirty="0" smtClean="0"/>
            <a:t>Windows 7</a:t>
          </a:r>
          <a:r>
            <a:rPr lang="zh-CN" sz="3200" dirty="0" smtClean="0"/>
            <a:t>的退出</a:t>
          </a:r>
          <a:endParaRPr lang="zh-CN" altLang="en-US" sz="2000" dirty="0"/>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30CC4D5E-0629-43DA-BD4B-87D881674A04}" type="parTrans" cxnId="{788427ED-36BC-46EF-992F-BCC336087D17}">
      <dgm:prSet/>
      <dgm:spPr/>
      <dgm:t>
        <a:bodyPr/>
        <a:lstStyle/>
        <a:p>
          <a:endParaRPr lang="zh-CN" altLang="en-US"/>
        </a:p>
      </dgm:t>
    </dgm:pt>
    <dgm:pt modelId="{67E61BB9-58D2-4262-8FD7-C64B67165B2D}" type="sibTrans" cxnId="{788427ED-36BC-46EF-992F-BCC336087D17}">
      <dgm:prSet/>
      <dgm:spPr/>
      <dgm:t>
        <a:bodyPr/>
        <a:lstStyle/>
        <a:p>
          <a:endParaRPr lang="zh-CN" altLang="en-US"/>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4"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4" custScaleX="259632">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4">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4" custScaleX="259632">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4">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4" custScaleX="259632">
        <dgm:presLayoutVars>
          <dgm:bulletEnabled val="1"/>
        </dgm:presLayoutVars>
      </dgm:prSet>
      <dgm:spPr>
        <a:prstGeom prst="rect">
          <a:avLst/>
        </a:prstGeom>
      </dgm:spPr>
      <dgm:t>
        <a:bodyPr/>
        <a:lstStyle/>
        <a:p>
          <a:endParaRPr lang="zh-CN"/>
        </a:p>
      </dgm:t>
    </dgm:pt>
    <dgm:pt modelId="{9A3D1A47-7C94-4141-A803-772790F213F5}" type="pres">
      <dgm:prSet presAssocID="{88B75C29-8054-417D-BCE3-878A55118F6D}" presName="sp" presStyleCnt="0"/>
      <dgm:spPr/>
      <dgm:t>
        <a:bodyPr/>
        <a:lstStyle/>
        <a:p>
          <a:endParaRPr lang="zh-CN" altLang="en-US"/>
        </a:p>
      </dgm:t>
    </dgm:pt>
    <dgm:pt modelId="{8B716EE5-6B00-49A5-9C68-9236A96F757E}" type="pres">
      <dgm:prSet presAssocID="{04EDA9AC-00A5-408B-9BBF-5A8145EF2935}" presName="linNode" presStyleCnt="0"/>
      <dgm:spPr/>
      <dgm:t>
        <a:bodyPr/>
        <a:lstStyle/>
        <a:p>
          <a:endParaRPr lang="zh-CN" altLang="en-US"/>
        </a:p>
      </dgm:t>
    </dgm:pt>
    <dgm:pt modelId="{AA9E8DB8-4378-4DE0-90FB-AC51BC38606A}" type="pres">
      <dgm:prSet presAssocID="{04EDA9AC-00A5-408B-9BBF-5A8145EF2935}" presName="parentText" presStyleLbl="node1" presStyleIdx="3" presStyleCnt="4" custScaleX="49541">
        <dgm:presLayoutVars>
          <dgm:chMax val="1"/>
          <dgm:bulletEnabled val="1"/>
        </dgm:presLayoutVars>
      </dgm:prSet>
      <dgm:spPr/>
      <dgm:t>
        <a:bodyPr/>
        <a:lstStyle/>
        <a:p>
          <a:endParaRPr lang="zh-CN" altLang="en-US"/>
        </a:p>
      </dgm:t>
    </dgm:pt>
    <dgm:pt modelId="{407D673B-FF7A-46E6-A3B0-96E86EB9836E}" type="pres">
      <dgm:prSet presAssocID="{04EDA9AC-00A5-408B-9BBF-5A8145EF2935}" presName="descendantText" presStyleLbl="alignAccFollowNode1" presStyleIdx="3" presStyleCnt="4" custScaleX="127327" custLinFactNeighborX="6234" custLinFactNeighborY="-1680">
        <dgm:presLayoutVars>
          <dgm:bulletEnabled val="1"/>
        </dgm:presLayoutVars>
      </dgm:prSet>
      <dgm:spPr/>
      <dgm:t>
        <a:bodyPr/>
        <a:lstStyle/>
        <a:p>
          <a:endParaRPr lang="zh-CN" altLang="en-US"/>
        </a:p>
      </dgm:t>
    </dgm:pt>
  </dgm:ptLst>
  <dgm:cxnLst>
    <dgm:cxn modelId="{7077B78D-FCDC-4519-8416-DC357ACD5043}" srcId="{F6FEADD9-F67D-41F5-BA4C-3C84956E7F46}" destId="{D1776C8F-2B10-4075-8DF7-7F65AB725ED5}" srcOrd="2" destOrd="0" parTransId="{7291E740-3E17-41B3-99D3-1D67AE37CC3F}" sibTransId="{88B75C29-8054-417D-BCE3-878A55118F6D}"/>
    <dgm:cxn modelId="{119690D4-400B-468B-8BA0-5C9C9E2AFEAF}" srcId="{D1776C8F-2B10-4075-8DF7-7F65AB725ED5}" destId="{6BE4E373-0656-4EDC-821E-BE09C952B1F6}" srcOrd="0" destOrd="0" parTransId="{34218063-BF94-4304-99BD-B3F7BA4D3C8F}" sibTransId="{E17B9BF1-2948-497F-8EC7-3BF734D839DB}"/>
    <dgm:cxn modelId="{CE96976A-2FF9-467C-BA6A-8838D2610C83}" type="presOf" srcId="{6BE4E373-0656-4EDC-821E-BE09C952B1F6}" destId="{C7C3E6FD-D83F-4BDA-907E-B5EE041DA931}" srcOrd="0" destOrd="0" presId="urn:microsoft.com/office/officeart/2005/8/layout/vList5"/>
    <dgm:cxn modelId="{6170C6A8-F11E-4983-86AC-CF5ED57A40A7}" type="presOf" srcId="{AA046201-5C4D-445E-BF0B-5C6D2B0A1945}" destId="{C04276DC-EE64-470A-B8BC-09067B8045FA}" srcOrd="0" destOrd="0" presId="urn:microsoft.com/office/officeart/2005/8/layout/vList5"/>
    <dgm:cxn modelId="{369E100D-3A1C-48CA-9EC7-2BDA55C007AF}" srcId="{F6FEADD9-F67D-41F5-BA4C-3C84956E7F46}" destId="{04EDA9AC-00A5-408B-9BBF-5A8145EF2935}" srcOrd="3" destOrd="0" parTransId="{610892F7-608B-4DE9-9470-1E2A1D3C8D24}" sibTransId="{791F1C0E-B7A5-461B-BF41-01A992844AAD}"/>
    <dgm:cxn modelId="{A2960093-8691-4CEF-B45F-789BBFD4BBE8}" type="presOf" srcId="{F6FEADD9-F67D-41F5-BA4C-3C84956E7F46}" destId="{AAE7A1E6-6847-453D-B55B-8A82BF138C1D}" srcOrd="0" destOrd="0" presId="urn:microsoft.com/office/officeart/2005/8/layout/vList5"/>
    <dgm:cxn modelId="{492F8D58-E609-4F20-8708-1C29F8264A27}" type="presOf" srcId="{1E4D3931-0DBD-4211-A24A-6AF364284B1E}" destId="{D54B1729-BC98-42C1-9C6C-D65DCBA4358F}" srcOrd="0" destOrd="0" presId="urn:microsoft.com/office/officeart/2005/8/layout/vList5"/>
    <dgm:cxn modelId="{6DD43ECC-F0FE-4D12-BF4B-E15DF7D211FF}" type="presOf" srcId="{74EE5CD8-078F-4590-BF9C-A341A294A016}" destId="{7E429971-BC57-430F-BB25-C0574E5E39E3}"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9071FB3B-D26B-4384-BD1A-80C12C62D02C}" srcId="{AA046201-5C4D-445E-BF0B-5C6D2B0A1945}" destId="{C59269D0-92A5-481C-BA64-727AFB0DD545}" srcOrd="0" destOrd="0" parTransId="{312CC84D-092F-422A-AA24-A4619DBBB7BE}" sibTransId="{266DE8E8-1339-41C4-B9A7-6148496C7FA9}"/>
    <dgm:cxn modelId="{B8AF1086-D7BE-446F-9133-738B599E9A7D}" srcId="{F6FEADD9-F67D-41F5-BA4C-3C84956E7F46}" destId="{AA046201-5C4D-445E-BF0B-5C6D2B0A1945}" srcOrd="1" destOrd="0" parTransId="{FE92FC33-5E0F-4302-9E80-A69E8ACDDE56}" sibTransId="{40767EFF-7D52-4469-ACEE-7D28E67337E2}"/>
    <dgm:cxn modelId="{FD7CC07F-EA9F-4D50-9251-3AB166F9E15C}" type="presOf" srcId="{C59269D0-92A5-481C-BA64-727AFB0DD545}" destId="{B37A5355-225B-4C6F-AED7-6C620F99EECC}" srcOrd="0" destOrd="0" presId="urn:microsoft.com/office/officeart/2005/8/layout/vList5"/>
    <dgm:cxn modelId="{F5AF0DC2-9B8D-4F34-9070-20D443655FFE}" type="presOf" srcId="{C02E247A-8D9D-4D2A-AAC3-942670B2B543}" destId="{407D673B-FF7A-46E6-A3B0-96E86EB9836E}" srcOrd="0" destOrd="0" presId="urn:microsoft.com/office/officeart/2005/8/layout/vList5"/>
    <dgm:cxn modelId="{788427ED-36BC-46EF-992F-BCC336087D17}" srcId="{04EDA9AC-00A5-408B-9BBF-5A8145EF2935}" destId="{C02E247A-8D9D-4D2A-AAC3-942670B2B543}" srcOrd="0" destOrd="0" parTransId="{30CC4D5E-0629-43DA-BD4B-87D881674A04}" sibTransId="{67E61BB9-58D2-4262-8FD7-C64B67165B2D}"/>
    <dgm:cxn modelId="{63E4D827-0083-4625-9FD6-043D8D32091E}" srcId="{74EE5CD8-078F-4590-BF9C-A341A294A016}" destId="{1E4D3931-0DBD-4211-A24A-6AF364284B1E}" srcOrd="0" destOrd="0" parTransId="{FC93695B-FD0E-4353-B1FD-4328F4386DEC}" sibTransId="{CADAA3D9-7C63-4729-85B0-64C8AF644EEF}"/>
    <dgm:cxn modelId="{8037E002-9E0D-478F-B40B-EE7DCA762BEB}" type="presOf" srcId="{D1776C8F-2B10-4075-8DF7-7F65AB725ED5}" destId="{F5034101-5B7D-4FE7-B47A-5A48CF39606B}" srcOrd="0" destOrd="0" presId="urn:microsoft.com/office/officeart/2005/8/layout/vList5"/>
    <dgm:cxn modelId="{5493A544-F43A-4FFE-80F3-F7C46622C5D3}" type="presOf" srcId="{04EDA9AC-00A5-408B-9BBF-5A8145EF2935}" destId="{AA9E8DB8-4378-4DE0-90FB-AC51BC38606A}" srcOrd="0" destOrd="0" presId="urn:microsoft.com/office/officeart/2005/8/layout/vList5"/>
    <dgm:cxn modelId="{1BB3221A-C9CA-404E-82AD-0D42CA9AE423}" type="presParOf" srcId="{AAE7A1E6-6847-453D-B55B-8A82BF138C1D}" destId="{C4407577-18A2-46E0-8805-2838042EB67A}" srcOrd="0" destOrd="0" presId="urn:microsoft.com/office/officeart/2005/8/layout/vList5"/>
    <dgm:cxn modelId="{BF4299E8-E7E1-4670-8F26-6AC42AF2F783}" type="presParOf" srcId="{C4407577-18A2-46E0-8805-2838042EB67A}" destId="{7E429971-BC57-430F-BB25-C0574E5E39E3}" srcOrd="0" destOrd="0" presId="urn:microsoft.com/office/officeart/2005/8/layout/vList5"/>
    <dgm:cxn modelId="{97FEFBA9-14E1-432F-B521-F03191A2765E}" type="presParOf" srcId="{C4407577-18A2-46E0-8805-2838042EB67A}" destId="{D54B1729-BC98-42C1-9C6C-D65DCBA4358F}" srcOrd="1" destOrd="0" presId="urn:microsoft.com/office/officeart/2005/8/layout/vList5"/>
    <dgm:cxn modelId="{0C61D79C-4241-4460-8C39-FAF18F7B0913}" type="presParOf" srcId="{AAE7A1E6-6847-453D-B55B-8A82BF138C1D}" destId="{AB8574CC-D4F2-4555-AEE3-F4EE58B11D03}" srcOrd="1" destOrd="0" presId="urn:microsoft.com/office/officeart/2005/8/layout/vList5"/>
    <dgm:cxn modelId="{0693D108-172F-43A7-9135-0550171062B7}" type="presParOf" srcId="{AAE7A1E6-6847-453D-B55B-8A82BF138C1D}" destId="{85B8F607-FDD8-476A-ADBE-E1250824F294}" srcOrd="2" destOrd="0" presId="urn:microsoft.com/office/officeart/2005/8/layout/vList5"/>
    <dgm:cxn modelId="{A46D2AD2-1AD5-4CCA-8C03-123B3D51AA0D}" type="presParOf" srcId="{85B8F607-FDD8-476A-ADBE-E1250824F294}" destId="{C04276DC-EE64-470A-B8BC-09067B8045FA}" srcOrd="0" destOrd="0" presId="urn:microsoft.com/office/officeart/2005/8/layout/vList5"/>
    <dgm:cxn modelId="{4EEC8B75-F3D0-4FE1-B8A2-DCDB8FCFD314}" type="presParOf" srcId="{85B8F607-FDD8-476A-ADBE-E1250824F294}" destId="{B37A5355-225B-4C6F-AED7-6C620F99EECC}" srcOrd="1" destOrd="0" presId="urn:microsoft.com/office/officeart/2005/8/layout/vList5"/>
    <dgm:cxn modelId="{7AB91B74-0543-4D64-8706-98F8A9A6A4D0}" type="presParOf" srcId="{AAE7A1E6-6847-453D-B55B-8A82BF138C1D}" destId="{5ACAA866-A8A8-4183-97B5-CEEAB1525C60}" srcOrd="3" destOrd="0" presId="urn:microsoft.com/office/officeart/2005/8/layout/vList5"/>
    <dgm:cxn modelId="{0E48B34C-7786-47D7-A731-3ECC396CBE3D}" type="presParOf" srcId="{AAE7A1E6-6847-453D-B55B-8A82BF138C1D}" destId="{477213BE-9E91-4950-8451-7F60796F47F4}" srcOrd="4" destOrd="0" presId="urn:microsoft.com/office/officeart/2005/8/layout/vList5"/>
    <dgm:cxn modelId="{8BF8EB5E-AF3D-4C98-928F-61A3F97AA1DA}" type="presParOf" srcId="{477213BE-9E91-4950-8451-7F60796F47F4}" destId="{F5034101-5B7D-4FE7-B47A-5A48CF39606B}" srcOrd="0" destOrd="0" presId="urn:microsoft.com/office/officeart/2005/8/layout/vList5"/>
    <dgm:cxn modelId="{A58CD7F6-21D8-40C4-A65C-00F7616413B0}" type="presParOf" srcId="{477213BE-9E91-4950-8451-7F60796F47F4}" destId="{C7C3E6FD-D83F-4BDA-907E-B5EE041DA931}" srcOrd="1" destOrd="0" presId="urn:microsoft.com/office/officeart/2005/8/layout/vList5"/>
    <dgm:cxn modelId="{DE61A7CA-2B67-4252-BDE3-FC99661F12FD}" type="presParOf" srcId="{AAE7A1E6-6847-453D-B55B-8A82BF138C1D}" destId="{9A3D1A47-7C94-4141-A803-772790F213F5}" srcOrd="5" destOrd="0" presId="urn:microsoft.com/office/officeart/2005/8/layout/vList5"/>
    <dgm:cxn modelId="{BFCDFB06-7AE0-4334-814A-6572B2DF2EFA}" type="presParOf" srcId="{AAE7A1E6-6847-453D-B55B-8A82BF138C1D}" destId="{8B716EE5-6B00-49A5-9C68-9236A96F757E}" srcOrd="6" destOrd="0" presId="urn:microsoft.com/office/officeart/2005/8/layout/vList5"/>
    <dgm:cxn modelId="{38BEFE4D-C919-4CCB-A9AA-CD0FFC99C8EF}" type="presParOf" srcId="{8B716EE5-6B00-49A5-9C68-9236A96F757E}" destId="{AA9E8DB8-4378-4DE0-90FB-AC51BC38606A}" srcOrd="0" destOrd="0" presId="urn:microsoft.com/office/officeart/2005/8/layout/vList5"/>
    <dgm:cxn modelId="{FA4B9519-987F-4AFB-A1C8-BF1012E329AC}" type="presParOf" srcId="{8B716EE5-6B00-49A5-9C68-9236A96F757E}" destId="{407D673B-FF7A-46E6-A3B0-96E86EB9836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4400" dirty="0" smtClean="0"/>
            <a:t>1</a:t>
          </a:r>
          <a:endParaRPr lang="zh-CN" sz="44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zh-CN" sz="4400" dirty="0" smtClean="0"/>
            <a:t>2</a:t>
          </a:r>
          <a:endParaRPr lang="zh-CN" sz="44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zh-CN" sz="3200" dirty="0" smtClean="0"/>
            <a:t>桌面的组成及操作</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D1776C8F-2B10-4075-8DF7-7F65AB725ED5}">
      <dgm:prSet phldrT="[Text]" custT="1"/>
      <dgm:spPr/>
      <dgm:t>
        <a:bodyPr/>
        <a:lstStyle/>
        <a:p>
          <a:r>
            <a:rPr lang="zh-CN" sz="4400" dirty="0" smtClean="0"/>
            <a:t>3</a:t>
          </a:r>
          <a:endParaRPr lang="zh-CN" sz="4400" dirty="0"/>
        </a:p>
      </dgm:t>
    </dgm:pt>
    <dgm:pt modelId="{7291E740-3E17-41B3-99D3-1D67AE37CC3F}" type="parTrans" cxnId="{7077B78D-FCDC-4519-8416-DC357ACD5043}">
      <dgm:prSet/>
      <dgm:spPr/>
      <dgm:t>
        <a:bodyPr/>
        <a:lstStyle/>
        <a:p>
          <a:endParaRPr lang="zh-CN" sz="3200"/>
        </a:p>
      </dgm:t>
    </dgm:pt>
    <dgm:pt modelId="{88B75C29-8054-417D-BCE3-878A55118F6D}" type="sibTrans" cxnId="{7077B78D-FCDC-4519-8416-DC357ACD5043}">
      <dgm:prSet/>
      <dgm:spPr/>
      <dgm:t>
        <a:bodyPr/>
        <a:lstStyle/>
        <a:p>
          <a:endParaRPr lang="zh-CN" sz="3200"/>
        </a:p>
      </dgm:t>
    </dgm:pt>
    <dgm:pt modelId="{6BE4E373-0656-4EDC-821E-BE09C952B1F6}">
      <dgm:prSet phldrT="[Text]" custT="1"/>
      <dgm:spPr/>
      <dgm:t>
        <a:bodyPr/>
        <a:lstStyle/>
        <a:p>
          <a:r>
            <a:rPr lang="zh-CN" sz="3200" dirty="0" smtClean="0"/>
            <a:t>窗口的组成及操作</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4218063-BF94-4304-99BD-B3F7BA4D3C8F}" type="parTrans" cxnId="{119690D4-400B-468B-8BA0-5C9C9E2AFEAF}">
      <dgm:prSet/>
      <dgm:spPr/>
      <dgm:t>
        <a:bodyPr/>
        <a:lstStyle/>
        <a:p>
          <a:endParaRPr lang="zh-CN" sz="3200"/>
        </a:p>
      </dgm:t>
    </dgm:pt>
    <dgm:pt modelId="{E17B9BF1-2948-497F-8EC7-3BF734D839DB}" type="sibTrans" cxnId="{119690D4-400B-468B-8BA0-5C9C9E2AFEAF}">
      <dgm:prSet/>
      <dgm:spPr/>
      <dgm:t>
        <a:bodyPr/>
        <a:lstStyle/>
        <a:p>
          <a:endParaRPr lang="zh-CN" sz="3200"/>
        </a:p>
      </dgm:t>
    </dgm:pt>
    <dgm:pt modelId="{1E4D3931-0DBD-4211-A24A-6AF364284B1E}">
      <dgm:prSet phldrT="[Text]" custT="1"/>
      <dgm:spPr/>
      <dgm:t>
        <a:bodyPr/>
        <a:lstStyle/>
        <a:p>
          <a:pPr marL="280988" indent="-280988"/>
          <a:r>
            <a:rPr lang="zh-CN" sz="3200" dirty="0" smtClean="0"/>
            <a:t>鼠标和键盘的操作</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04EDA9AC-00A5-408B-9BBF-5A8145EF2935}">
      <dgm:prSet custT="1"/>
      <dgm:spPr/>
      <dgm:t>
        <a:bodyPr/>
        <a:lstStyle/>
        <a:p>
          <a:r>
            <a:rPr lang="en-US" altLang="zh-CN" sz="4400" dirty="0" smtClean="0"/>
            <a:t>4</a:t>
          </a:r>
          <a:endParaRPr lang="zh-CN" altLang="en-US" sz="4400" dirty="0"/>
        </a:p>
      </dgm:t>
    </dgm:pt>
    <dgm:pt modelId="{610892F7-608B-4DE9-9470-1E2A1D3C8D24}" type="parTrans" cxnId="{369E100D-3A1C-48CA-9EC7-2BDA55C007AF}">
      <dgm:prSet/>
      <dgm:spPr/>
      <dgm:t>
        <a:bodyPr/>
        <a:lstStyle/>
        <a:p>
          <a:endParaRPr lang="zh-CN" altLang="en-US"/>
        </a:p>
      </dgm:t>
    </dgm:pt>
    <dgm:pt modelId="{791F1C0E-B7A5-461B-BF41-01A992844AAD}" type="sibTrans" cxnId="{369E100D-3A1C-48CA-9EC7-2BDA55C007AF}">
      <dgm:prSet/>
      <dgm:spPr/>
      <dgm:t>
        <a:bodyPr/>
        <a:lstStyle/>
        <a:p>
          <a:endParaRPr lang="zh-CN" altLang="en-US"/>
        </a:p>
      </dgm:t>
    </dgm:pt>
    <dgm:pt modelId="{1AF6F849-A7ED-48C8-A8F9-0C7CBF68C788}">
      <dgm:prSet custT="1"/>
      <dgm:spPr/>
      <dgm:t>
        <a:bodyPr/>
        <a:lstStyle/>
        <a:p>
          <a:r>
            <a:rPr lang="en-US" altLang="zh-CN" sz="4400" dirty="0" smtClean="0"/>
            <a:t>5</a:t>
          </a:r>
          <a:endParaRPr lang="zh-CN" altLang="en-US" sz="4400" dirty="0"/>
        </a:p>
      </dgm:t>
    </dgm:pt>
    <dgm:pt modelId="{0361C9DC-3AD7-4CBA-914C-BE47C729E380}" type="parTrans" cxnId="{D24A8241-4DF4-4BF1-B500-860AD941CBA3}">
      <dgm:prSet/>
      <dgm:spPr/>
      <dgm:t>
        <a:bodyPr/>
        <a:lstStyle/>
        <a:p>
          <a:endParaRPr lang="zh-CN" altLang="en-US"/>
        </a:p>
      </dgm:t>
    </dgm:pt>
    <dgm:pt modelId="{43724A95-714C-4DB9-909E-B12A024FD0CA}" type="sibTrans" cxnId="{D24A8241-4DF4-4BF1-B500-860AD941CBA3}">
      <dgm:prSet/>
      <dgm:spPr/>
      <dgm:t>
        <a:bodyPr/>
        <a:lstStyle/>
        <a:p>
          <a:endParaRPr lang="zh-CN" altLang="en-US"/>
        </a:p>
      </dgm:t>
    </dgm:pt>
    <dgm:pt modelId="{7359D2C4-6676-4AE6-9B1A-CB898A767ECC}">
      <dgm:prSet custT="1"/>
      <dgm:spPr/>
      <dgm:t>
        <a:bodyPr/>
        <a:lstStyle/>
        <a:p>
          <a:r>
            <a:rPr lang="zh-CN" sz="3200" dirty="0" smtClean="0"/>
            <a:t>菜单的使用</a:t>
          </a:r>
          <a:endParaRPr lang="zh-CN" altLang="en-US" sz="66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04E482C3-340A-4913-AB91-2EBD29D0383A}" type="parTrans" cxnId="{3417441E-5261-47B4-BF56-0C3484450E87}">
      <dgm:prSet/>
      <dgm:spPr/>
      <dgm:t>
        <a:bodyPr/>
        <a:lstStyle/>
        <a:p>
          <a:endParaRPr lang="zh-CN" altLang="en-US"/>
        </a:p>
      </dgm:t>
    </dgm:pt>
    <dgm:pt modelId="{7055649A-0ADD-4819-8AAB-4989E9FB9064}" type="sibTrans" cxnId="{3417441E-5261-47B4-BF56-0C3484450E87}">
      <dgm:prSet/>
      <dgm:spPr/>
      <dgm:t>
        <a:bodyPr/>
        <a:lstStyle/>
        <a:p>
          <a:endParaRPr lang="zh-CN" altLang="en-US"/>
        </a:p>
      </dgm:t>
    </dgm:pt>
    <dgm:pt modelId="{01E2DBEE-B2F6-4743-B52A-FD3E4FDB26DA}">
      <dgm:prSet custT="1"/>
      <dgm:spPr/>
      <dgm:t>
        <a:bodyPr/>
        <a:lstStyle/>
        <a:p>
          <a:r>
            <a:rPr lang="zh-CN" sz="3200" dirty="0" smtClean="0"/>
            <a:t>对话框的组成及操作</a:t>
          </a:r>
          <a:endParaRPr lang="zh-CN" altLang="en-US" sz="3200" dirty="0"/>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2BBCB2BB-E3AE-478E-9D2A-FDD8C21A3218}" type="parTrans" cxnId="{07D080DB-A7DC-421C-B902-7EA17B12D110}">
      <dgm:prSet/>
      <dgm:spPr/>
      <dgm:t>
        <a:bodyPr/>
        <a:lstStyle/>
        <a:p>
          <a:endParaRPr lang="zh-CN" altLang="en-US"/>
        </a:p>
      </dgm:t>
    </dgm:pt>
    <dgm:pt modelId="{89493C20-E399-4CD2-9476-A6F1E3B57D18}" type="sibTrans" cxnId="{07D080DB-A7DC-421C-B902-7EA17B12D110}">
      <dgm:prSet/>
      <dgm:spPr/>
      <dgm:t>
        <a:bodyPr/>
        <a:lstStyle/>
        <a:p>
          <a:endParaRPr lang="zh-CN" altLang="en-US"/>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5"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5" custScaleX="378527">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5">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5" custScaleX="378517">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5">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5" custScaleX="378517">
        <dgm:presLayoutVars>
          <dgm:bulletEnabled val="1"/>
        </dgm:presLayoutVars>
      </dgm:prSet>
      <dgm:spPr>
        <a:prstGeom prst="rect">
          <a:avLst/>
        </a:prstGeom>
      </dgm:spPr>
      <dgm:t>
        <a:bodyPr/>
        <a:lstStyle/>
        <a:p>
          <a:endParaRPr lang="zh-CN"/>
        </a:p>
      </dgm:t>
    </dgm:pt>
    <dgm:pt modelId="{9A3D1A47-7C94-4141-A803-772790F213F5}" type="pres">
      <dgm:prSet presAssocID="{88B75C29-8054-417D-BCE3-878A55118F6D}" presName="sp" presStyleCnt="0"/>
      <dgm:spPr/>
      <dgm:t>
        <a:bodyPr/>
        <a:lstStyle/>
        <a:p>
          <a:endParaRPr lang="zh-CN" altLang="en-US"/>
        </a:p>
      </dgm:t>
    </dgm:pt>
    <dgm:pt modelId="{8B716EE5-6B00-49A5-9C68-9236A96F757E}" type="pres">
      <dgm:prSet presAssocID="{04EDA9AC-00A5-408B-9BBF-5A8145EF2935}" presName="linNode" presStyleCnt="0"/>
      <dgm:spPr/>
      <dgm:t>
        <a:bodyPr/>
        <a:lstStyle/>
        <a:p>
          <a:endParaRPr lang="zh-CN" altLang="en-US"/>
        </a:p>
      </dgm:t>
    </dgm:pt>
    <dgm:pt modelId="{AA9E8DB8-4378-4DE0-90FB-AC51BC38606A}" type="pres">
      <dgm:prSet presAssocID="{04EDA9AC-00A5-408B-9BBF-5A8145EF2935}" presName="parentText" presStyleLbl="node1" presStyleIdx="3" presStyleCnt="5" custScaleX="49541">
        <dgm:presLayoutVars>
          <dgm:chMax val="1"/>
          <dgm:bulletEnabled val="1"/>
        </dgm:presLayoutVars>
      </dgm:prSet>
      <dgm:spPr/>
      <dgm:t>
        <a:bodyPr/>
        <a:lstStyle/>
        <a:p>
          <a:endParaRPr lang="zh-CN" altLang="en-US"/>
        </a:p>
      </dgm:t>
    </dgm:pt>
    <dgm:pt modelId="{407D673B-FF7A-46E6-A3B0-96E86EB9836E}" type="pres">
      <dgm:prSet presAssocID="{04EDA9AC-00A5-408B-9BBF-5A8145EF2935}" presName="descendantText" presStyleLbl="alignAccFollowNode1" presStyleIdx="3" presStyleCnt="5" custScaleX="184331" custLinFactNeighborX="6234" custLinFactNeighborY="-1680">
        <dgm:presLayoutVars>
          <dgm:bulletEnabled val="1"/>
        </dgm:presLayoutVars>
      </dgm:prSet>
      <dgm:spPr/>
      <dgm:t>
        <a:bodyPr/>
        <a:lstStyle/>
        <a:p>
          <a:endParaRPr lang="zh-CN" altLang="en-US"/>
        </a:p>
      </dgm:t>
    </dgm:pt>
    <dgm:pt modelId="{58490513-435D-443E-A7C0-8FB7D5A561A9}" type="pres">
      <dgm:prSet presAssocID="{791F1C0E-B7A5-461B-BF41-01A992844AAD}" presName="sp" presStyleCnt="0"/>
      <dgm:spPr/>
    </dgm:pt>
    <dgm:pt modelId="{009EF47F-C297-4A3D-BC5F-7074F6615414}" type="pres">
      <dgm:prSet presAssocID="{1AF6F849-A7ED-48C8-A8F9-0C7CBF68C788}" presName="linNode" presStyleCnt="0"/>
      <dgm:spPr/>
    </dgm:pt>
    <dgm:pt modelId="{16639EB5-35EB-410A-9E3B-8EFACFC9745D}" type="pres">
      <dgm:prSet presAssocID="{1AF6F849-A7ED-48C8-A8F9-0C7CBF68C788}" presName="parentText" presStyleLbl="node1" presStyleIdx="4" presStyleCnt="5" custScaleX="54320">
        <dgm:presLayoutVars>
          <dgm:chMax val="1"/>
          <dgm:bulletEnabled val="1"/>
        </dgm:presLayoutVars>
      </dgm:prSet>
      <dgm:spPr/>
      <dgm:t>
        <a:bodyPr/>
        <a:lstStyle/>
        <a:p>
          <a:endParaRPr lang="zh-CN" altLang="en-US"/>
        </a:p>
      </dgm:t>
    </dgm:pt>
    <dgm:pt modelId="{C3D54232-4F6C-4900-BCC6-02CAC25F2FB1}" type="pres">
      <dgm:prSet presAssocID="{1AF6F849-A7ED-48C8-A8F9-0C7CBF68C788}" presName="descendantText" presStyleLbl="alignAccFollowNode1" presStyleIdx="4" presStyleCnt="5" custScaleX="205775">
        <dgm:presLayoutVars>
          <dgm:bulletEnabled val="1"/>
        </dgm:presLayoutVars>
      </dgm:prSet>
      <dgm:spPr/>
      <dgm:t>
        <a:bodyPr/>
        <a:lstStyle/>
        <a:p>
          <a:endParaRPr lang="zh-CN" altLang="en-US"/>
        </a:p>
      </dgm:t>
    </dgm:pt>
  </dgm:ptLst>
  <dgm:cxnLst>
    <dgm:cxn modelId="{3417441E-5261-47B4-BF56-0C3484450E87}" srcId="{04EDA9AC-00A5-408B-9BBF-5A8145EF2935}" destId="{7359D2C4-6676-4AE6-9B1A-CB898A767ECC}" srcOrd="0" destOrd="0" parTransId="{04E482C3-340A-4913-AB91-2EBD29D0383A}" sibTransId="{7055649A-0ADD-4819-8AAB-4989E9FB9064}"/>
    <dgm:cxn modelId="{CC865FE6-CA75-4679-9211-D5E78DA2DCEA}" type="presOf" srcId="{1AF6F849-A7ED-48C8-A8F9-0C7CBF68C788}" destId="{16639EB5-35EB-410A-9E3B-8EFACFC9745D}" srcOrd="0" destOrd="0" presId="urn:microsoft.com/office/officeart/2005/8/layout/vList5"/>
    <dgm:cxn modelId="{07D080DB-A7DC-421C-B902-7EA17B12D110}" srcId="{1AF6F849-A7ED-48C8-A8F9-0C7CBF68C788}" destId="{01E2DBEE-B2F6-4743-B52A-FD3E4FDB26DA}" srcOrd="0" destOrd="0" parTransId="{2BBCB2BB-E3AE-478E-9D2A-FDD8C21A3218}" sibTransId="{89493C20-E399-4CD2-9476-A6F1E3B57D18}"/>
    <dgm:cxn modelId="{8352EEFB-F481-4B00-A98A-E6A1EC855E8A}" type="presOf" srcId="{04EDA9AC-00A5-408B-9BBF-5A8145EF2935}" destId="{AA9E8DB8-4378-4DE0-90FB-AC51BC38606A}" srcOrd="0" destOrd="0" presId="urn:microsoft.com/office/officeart/2005/8/layout/vList5"/>
    <dgm:cxn modelId="{9071FB3B-D26B-4384-BD1A-80C12C62D02C}" srcId="{AA046201-5C4D-445E-BF0B-5C6D2B0A1945}" destId="{C59269D0-92A5-481C-BA64-727AFB0DD545}" srcOrd="0" destOrd="0" parTransId="{312CC84D-092F-422A-AA24-A4619DBBB7BE}" sibTransId="{266DE8E8-1339-41C4-B9A7-6148496C7FA9}"/>
    <dgm:cxn modelId="{B8AF1086-D7BE-446F-9133-738B599E9A7D}" srcId="{F6FEADD9-F67D-41F5-BA4C-3C84956E7F46}" destId="{AA046201-5C4D-445E-BF0B-5C6D2B0A1945}" srcOrd="1" destOrd="0" parTransId="{FE92FC33-5E0F-4302-9E80-A69E8ACDDE56}" sibTransId="{40767EFF-7D52-4469-ACEE-7D28E67337E2}"/>
    <dgm:cxn modelId="{68335C68-77CB-4AA8-A3F1-BCDFD1406998}" type="presOf" srcId="{74EE5CD8-078F-4590-BF9C-A341A294A016}" destId="{7E429971-BC57-430F-BB25-C0574E5E39E3}" srcOrd="0" destOrd="0" presId="urn:microsoft.com/office/officeart/2005/8/layout/vList5"/>
    <dgm:cxn modelId="{D24A8241-4DF4-4BF1-B500-860AD941CBA3}" srcId="{F6FEADD9-F67D-41F5-BA4C-3C84956E7F46}" destId="{1AF6F849-A7ED-48C8-A8F9-0C7CBF68C788}" srcOrd="4" destOrd="0" parTransId="{0361C9DC-3AD7-4CBA-914C-BE47C729E380}" sibTransId="{43724A95-714C-4DB9-909E-B12A024FD0CA}"/>
    <dgm:cxn modelId="{7077B78D-FCDC-4519-8416-DC357ACD5043}" srcId="{F6FEADD9-F67D-41F5-BA4C-3C84956E7F46}" destId="{D1776C8F-2B10-4075-8DF7-7F65AB725ED5}" srcOrd="2" destOrd="0" parTransId="{7291E740-3E17-41B3-99D3-1D67AE37CC3F}" sibTransId="{88B75C29-8054-417D-BCE3-878A55118F6D}"/>
    <dgm:cxn modelId="{119690D4-400B-468B-8BA0-5C9C9E2AFEAF}" srcId="{D1776C8F-2B10-4075-8DF7-7F65AB725ED5}" destId="{6BE4E373-0656-4EDC-821E-BE09C952B1F6}" srcOrd="0" destOrd="0" parTransId="{34218063-BF94-4304-99BD-B3F7BA4D3C8F}" sibTransId="{E17B9BF1-2948-497F-8EC7-3BF734D839DB}"/>
    <dgm:cxn modelId="{83828A5F-36D6-4598-9943-1766E996F95C}" type="presOf" srcId="{AA046201-5C4D-445E-BF0B-5C6D2B0A1945}" destId="{C04276DC-EE64-470A-B8BC-09067B8045FA}" srcOrd="0" destOrd="0" presId="urn:microsoft.com/office/officeart/2005/8/layout/vList5"/>
    <dgm:cxn modelId="{594EEE5E-F355-405F-BC38-0BB40588DAB2}" type="presOf" srcId="{7359D2C4-6676-4AE6-9B1A-CB898A767ECC}" destId="{407D673B-FF7A-46E6-A3B0-96E86EB9836E}" srcOrd="0" destOrd="0" presId="urn:microsoft.com/office/officeart/2005/8/layout/vList5"/>
    <dgm:cxn modelId="{C15A0810-4DCB-4C6E-A050-F105AF395D51}" type="presOf" srcId="{6BE4E373-0656-4EDC-821E-BE09C952B1F6}" destId="{C7C3E6FD-D83F-4BDA-907E-B5EE041DA931}"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AAE31372-FC01-47E7-9190-9E8EA9B9B92B}" type="presOf" srcId="{1E4D3931-0DBD-4211-A24A-6AF364284B1E}" destId="{D54B1729-BC98-42C1-9C6C-D65DCBA4358F}" srcOrd="0" destOrd="0" presId="urn:microsoft.com/office/officeart/2005/8/layout/vList5"/>
    <dgm:cxn modelId="{8DBC313A-D3AE-4509-BAE6-C39B8E72EB8B}" type="presOf" srcId="{C59269D0-92A5-481C-BA64-727AFB0DD545}" destId="{B37A5355-225B-4C6F-AED7-6C620F99EECC}" srcOrd="0" destOrd="0" presId="urn:microsoft.com/office/officeart/2005/8/layout/vList5"/>
    <dgm:cxn modelId="{369E100D-3A1C-48CA-9EC7-2BDA55C007AF}" srcId="{F6FEADD9-F67D-41F5-BA4C-3C84956E7F46}" destId="{04EDA9AC-00A5-408B-9BBF-5A8145EF2935}" srcOrd="3" destOrd="0" parTransId="{610892F7-608B-4DE9-9470-1E2A1D3C8D24}" sibTransId="{791F1C0E-B7A5-461B-BF41-01A992844AAD}"/>
    <dgm:cxn modelId="{8C03C927-D594-4016-8245-248D35A9A330}" type="presOf" srcId="{F6FEADD9-F67D-41F5-BA4C-3C84956E7F46}" destId="{AAE7A1E6-6847-453D-B55B-8A82BF138C1D}" srcOrd="0" destOrd="0" presId="urn:microsoft.com/office/officeart/2005/8/layout/vList5"/>
    <dgm:cxn modelId="{E70A89C4-30FD-447E-846A-65087C2B01A6}" type="presOf" srcId="{01E2DBEE-B2F6-4743-B52A-FD3E4FDB26DA}" destId="{C3D54232-4F6C-4900-BCC6-02CAC25F2FB1}" srcOrd="0" destOrd="0" presId="urn:microsoft.com/office/officeart/2005/8/layout/vList5"/>
    <dgm:cxn modelId="{63E4D827-0083-4625-9FD6-043D8D32091E}" srcId="{74EE5CD8-078F-4590-BF9C-A341A294A016}" destId="{1E4D3931-0DBD-4211-A24A-6AF364284B1E}" srcOrd="0" destOrd="0" parTransId="{FC93695B-FD0E-4353-B1FD-4328F4386DEC}" sibTransId="{CADAA3D9-7C63-4729-85B0-64C8AF644EEF}"/>
    <dgm:cxn modelId="{A06D6ED2-0052-462B-B28F-58B9662CC690}" type="presOf" srcId="{D1776C8F-2B10-4075-8DF7-7F65AB725ED5}" destId="{F5034101-5B7D-4FE7-B47A-5A48CF39606B}" srcOrd="0" destOrd="0" presId="urn:microsoft.com/office/officeart/2005/8/layout/vList5"/>
    <dgm:cxn modelId="{8B02BF47-CC82-459D-9CCB-F14902ADCCDF}" type="presParOf" srcId="{AAE7A1E6-6847-453D-B55B-8A82BF138C1D}" destId="{C4407577-18A2-46E0-8805-2838042EB67A}" srcOrd="0" destOrd="0" presId="urn:microsoft.com/office/officeart/2005/8/layout/vList5"/>
    <dgm:cxn modelId="{985D319D-143A-4419-9956-4182C6F05529}" type="presParOf" srcId="{C4407577-18A2-46E0-8805-2838042EB67A}" destId="{7E429971-BC57-430F-BB25-C0574E5E39E3}" srcOrd="0" destOrd="0" presId="urn:microsoft.com/office/officeart/2005/8/layout/vList5"/>
    <dgm:cxn modelId="{42929D59-2959-492D-B5F1-667C32C7CDBD}" type="presParOf" srcId="{C4407577-18A2-46E0-8805-2838042EB67A}" destId="{D54B1729-BC98-42C1-9C6C-D65DCBA4358F}" srcOrd="1" destOrd="0" presId="urn:microsoft.com/office/officeart/2005/8/layout/vList5"/>
    <dgm:cxn modelId="{0AB490D7-8338-42C8-85F7-86583C8E6665}" type="presParOf" srcId="{AAE7A1E6-6847-453D-B55B-8A82BF138C1D}" destId="{AB8574CC-D4F2-4555-AEE3-F4EE58B11D03}" srcOrd="1" destOrd="0" presId="urn:microsoft.com/office/officeart/2005/8/layout/vList5"/>
    <dgm:cxn modelId="{5C01BD1F-75F7-4A6D-8F24-E791CFDA9315}" type="presParOf" srcId="{AAE7A1E6-6847-453D-B55B-8A82BF138C1D}" destId="{85B8F607-FDD8-476A-ADBE-E1250824F294}" srcOrd="2" destOrd="0" presId="urn:microsoft.com/office/officeart/2005/8/layout/vList5"/>
    <dgm:cxn modelId="{92EC2B07-1608-43C7-A3E5-26BE2C358E14}" type="presParOf" srcId="{85B8F607-FDD8-476A-ADBE-E1250824F294}" destId="{C04276DC-EE64-470A-B8BC-09067B8045FA}" srcOrd="0" destOrd="0" presId="urn:microsoft.com/office/officeart/2005/8/layout/vList5"/>
    <dgm:cxn modelId="{370AFB89-825B-44A4-A0AA-FA4DED163914}" type="presParOf" srcId="{85B8F607-FDD8-476A-ADBE-E1250824F294}" destId="{B37A5355-225B-4C6F-AED7-6C620F99EECC}" srcOrd="1" destOrd="0" presId="urn:microsoft.com/office/officeart/2005/8/layout/vList5"/>
    <dgm:cxn modelId="{88DDA323-814A-47CD-B473-F00ACD0B3328}" type="presParOf" srcId="{AAE7A1E6-6847-453D-B55B-8A82BF138C1D}" destId="{5ACAA866-A8A8-4183-97B5-CEEAB1525C60}" srcOrd="3" destOrd="0" presId="urn:microsoft.com/office/officeart/2005/8/layout/vList5"/>
    <dgm:cxn modelId="{896E8AAC-BDFE-4672-846E-9D68F8A062F0}" type="presParOf" srcId="{AAE7A1E6-6847-453D-B55B-8A82BF138C1D}" destId="{477213BE-9E91-4950-8451-7F60796F47F4}" srcOrd="4" destOrd="0" presId="urn:microsoft.com/office/officeart/2005/8/layout/vList5"/>
    <dgm:cxn modelId="{8C53C059-FF05-4A2F-96C0-087476FDF2F7}" type="presParOf" srcId="{477213BE-9E91-4950-8451-7F60796F47F4}" destId="{F5034101-5B7D-4FE7-B47A-5A48CF39606B}" srcOrd="0" destOrd="0" presId="urn:microsoft.com/office/officeart/2005/8/layout/vList5"/>
    <dgm:cxn modelId="{F432318A-EB91-4E1E-834F-04B89C04AA7F}" type="presParOf" srcId="{477213BE-9E91-4950-8451-7F60796F47F4}" destId="{C7C3E6FD-D83F-4BDA-907E-B5EE041DA931}" srcOrd="1" destOrd="0" presId="urn:microsoft.com/office/officeart/2005/8/layout/vList5"/>
    <dgm:cxn modelId="{31D57D70-B913-422C-B69B-49D09C4943BD}" type="presParOf" srcId="{AAE7A1E6-6847-453D-B55B-8A82BF138C1D}" destId="{9A3D1A47-7C94-4141-A803-772790F213F5}" srcOrd="5" destOrd="0" presId="urn:microsoft.com/office/officeart/2005/8/layout/vList5"/>
    <dgm:cxn modelId="{69FA7BAD-F0A0-46A2-BEB1-9241277814B2}" type="presParOf" srcId="{AAE7A1E6-6847-453D-B55B-8A82BF138C1D}" destId="{8B716EE5-6B00-49A5-9C68-9236A96F757E}" srcOrd="6" destOrd="0" presId="urn:microsoft.com/office/officeart/2005/8/layout/vList5"/>
    <dgm:cxn modelId="{77F21239-D3F5-4980-83A9-BC132FD1987C}" type="presParOf" srcId="{8B716EE5-6B00-49A5-9C68-9236A96F757E}" destId="{AA9E8DB8-4378-4DE0-90FB-AC51BC38606A}" srcOrd="0" destOrd="0" presId="urn:microsoft.com/office/officeart/2005/8/layout/vList5"/>
    <dgm:cxn modelId="{B406484B-0FEA-4E6C-8E79-911561CE983D}" type="presParOf" srcId="{8B716EE5-6B00-49A5-9C68-9236A96F757E}" destId="{407D673B-FF7A-46E6-A3B0-96E86EB9836E}" srcOrd="1" destOrd="0" presId="urn:microsoft.com/office/officeart/2005/8/layout/vList5"/>
    <dgm:cxn modelId="{920892E9-13B1-4D13-A7B5-C4AF18B64C20}" type="presParOf" srcId="{AAE7A1E6-6847-453D-B55B-8A82BF138C1D}" destId="{58490513-435D-443E-A7C0-8FB7D5A561A9}" srcOrd="7" destOrd="0" presId="urn:microsoft.com/office/officeart/2005/8/layout/vList5"/>
    <dgm:cxn modelId="{7FCC7F72-A89E-4996-8E71-26A46C84C571}" type="presParOf" srcId="{AAE7A1E6-6847-453D-B55B-8A82BF138C1D}" destId="{009EF47F-C297-4A3D-BC5F-7074F6615414}" srcOrd="8" destOrd="0" presId="urn:microsoft.com/office/officeart/2005/8/layout/vList5"/>
    <dgm:cxn modelId="{8851122F-D4AF-496C-9E5C-8112DE153C9A}" type="presParOf" srcId="{009EF47F-C297-4A3D-BC5F-7074F6615414}" destId="{16639EB5-35EB-410A-9E3B-8EFACFC9745D}" srcOrd="0" destOrd="0" presId="urn:microsoft.com/office/officeart/2005/8/layout/vList5"/>
    <dgm:cxn modelId="{58958940-6674-452B-945F-DE379C80CF8B}" type="presParOf" srcId="{009EF47F-C297-4A3D-BC5F-7074F6615414}" destId="{C3D54232-4F6C-4900-BCC6-02CAC25F2FB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4400" dirty="0" smtClean="0"/>
            <a:t>1</a:t>
          </a:r>
          <a:endParaRPr lang="zh-CN" sz="44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zh-CN" sz="4400" dirty="0" smtClean="0"/>
            <a:t>2</a:t>
          </a:r>
          <a:endParaRPr lang="zh-CN" sz="44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zh-CN" sz="3200" dirty="0" smtClean="0"/>
            <a:t>查看文件与文件夹</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D1776C8F-2B10-4075-8DF7-7F65AB725ED5}">
      <dgm:prSet phldrT="[Text]" custT="1"/>
      <dgm:spPr/>
      <dgm:t>
        <a:bodyPr/>
        <a:lstStyle/>
        <a:p>
          <a:r>
            <a:rPr lang="zh-CN" sz="4400" dirty="0" smtClean="0"/>
            <a:t>3</a:t>
          </a:r>
          <a:endParaRPr lang="zh-CN" sz="4400" dirty="0"/>
        </a:p>
      </dgm:t>
    </dgm:pt>
    <dgm:pt modelId="{7291E740-3E17-41B3-99D3-1D67AE37CC3F}" type="parTrans" cxnId="{7077B78D-FCDC-4519-8416-DC357ACD5043}">
      <dgm:prSet/>
      <dgm:spPr/>
      <dgm:t>
        <a:bodyPr/>
        <a:lstStyle/>
        <a:p>
          <a:endParaRPr lang="zh-CN" sz="3200"/>
        </a:p>
      </dgm:t>
    </dgm:pt>
    <dgm:pt modelId="{88B75C29-8054-417D-BCE3-878A55118F6D}" type="sibTrans" cxnId="{7077B78D-FCDC-4519-8416-DC357ACD5043}">
      <dgm:prSet/>
      <dgm:spPr/>
      <dgm:t>
        <a:bodyPr/>
        <a:lstStyle/>
        <a:p>
          <a:endParaRPr lang="zh-CN" sz="3200"/>
        </a:p>
      </dgm:t>
    </dgm:pt>
    <dgm:pt modelId="{6BE4E373-0656-4EDC-821E-BE09C952B1F6}">
      <dgm:prSet phldrT="[Text]" custT="1"/>
      <dgm:spPr/>
      <dgm:t>
        <a:bodyPr/>
        <a:lstStyle/>
        <a:p>
          <a:r>
            <a:rPr lang="zh-CN" sz="3200" dirty="0" smtClean="0"/>
            <a:t>文件与文件夹的管理</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4218063-BF94-4304-99BD-B3F7BA4D3C8F}" type="parTrans" cxnId="{119690D4-400B-468B-8BA0-5C9C9E2AFEAF}">
      <dgm:prSet/>
      <dgm:spPr/>
      <dgm:t>
        <a:bodyPr/>
        <a:lstStyle/>
        <a:p>
          <a:endParaRPr lang="zh-CN" sz="3200"/>
        </a:p>
      </dgm:t>
    </dgm:pt>
    <dgm:pt modelId="{E17B9BF1-2948-497F-8EC7-3BF734D839DB}" type="sibTrans" cxnId="{119690D4-400B-468B-8BA0-5C9C9E2AFEAF}">
      <dgm:prSet/>
      <dgm:spPr/>
      <dgm:t>
        <a:bodyPr/>
        <a:lstStyle/>
        <a:p>
          <a:endParaRPr lang="zh-CN" sz="3200"/>
        </a:p>
      </dgm:t>
    </dgm:pt>
    <dgm:pt modelId="{1E4D3931-0DBD-4211-A24A-6AF364284B1E}">
      <dgm:prSet phldrT="[Text]" custT="1"/>
      <dgm:spPr/>
      <dgm:t>
        <a:bodyPr/>
        <a:lstStyle/>
        <a:p>
          <a:pPr marL="280988" indent="-280988"/>
          <a:r>
            <a:rPr lang="zh-CN" sz="3200" dirty="0" smtClean="0"/>
            <a:t>磁盘、文件、文件夹与库</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04EDA9AC-00A5-408B-9BBF-5A8145EF2935}">
      <dgm:prSet custT="1"/>
      <dgm:spPr/>
      <dgm:t>
        <a:bodyPr/>
        <a:lstStyle/>
        <a:p>
          <a:r>
            <a:rPr lang="en-US" altLang="zh-CN" sz="4400" dirty="0" smtClean="0"/>
            <a:t>4</a:t>
          </a:r>
          <a:endParaRPr lang="zh-CN" altLang="en-US" sz="4400" dirty="0"/>
        </a:p>
      </dgm:t>
    </dgm:pt>
    <dgm:pt modelId="{610892F7-608B-4DE9-9470-1E2A1D3C8D24}" type="parTrans" cxnId="{369E100D-3A1C-48CA-9EC7-2BDA55C007AF}">
      <dgm:prSet/>
      <dgm:spPr/>
      <dgm:t>
        <a:bodyPr/>
        <a:lstStyle/>
        <a:p>
          <a:endParaRPr lang="zh-CN" altLang="en-US"/>
        </a:p>
      </dgm:t>
    </dgm:pt>
    <dgm:pt modelId="{791F1C0E-B7A5-461B-BF41-01A992844AAD}" type="sibTrans" cxnId="{369E100D-3A1C-48CA-9EC7-2BDA55C007AF}">
      <dgm:prSet/>
      <dgm:spPr/>
      <dgm:t>
        <a:bodyPr/>
        <a:lstStyle/>
        <a:p>
          <a:endParaRPr lang="zh-CN" altLang="en-US"/>
        </a:p>
      </dgm:t>
    </dgm:pt>
    <dgm:pt modelId="{C02E247A-8D9D-4D2A-AAC3-942670B2B543}">
      <dgm:prSet custT="1"/>
      <dgm:spPr/>
      <dgm:t>
        <a:bodyPr/>
        <a:lstStyle/>
        <a:p>
          <a:r>
            <a:rPr lang="zh-CN" sz="3200" dirty="0" smtClean="0"/>
            <a:t>磁盘管理与维护</a:t>
          </a:r>
          <a:endParaRPr lang="zh-CN" altLang="en-US" sz="32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30CC4D5E-0629-43DA-BD4B-87D881674A04}" type="parTrans" cxnId="{788427ED-36BC-46EF-992F-BCC336087D17}">
      <dgm:prSet/>
      <dgm:spPr/>
      <dgm:t>
        <a:bodyPr/>
        <a:lstStyle/>
        <a:p>
          <a:endParaRPr lang="zh-CN" altLang="en-US"/>
        </a:p>
      </dgm:t>
    </dgm:pt>
    <dgm:pt modelId="{67E61BB9-58D2-4262-8FD7-C64B67165B2D}" type="sibTrans" cxnId="{788427ED-36BC-46EF-992F-BCC336087D17}">
      <dgm:prSet/>
      <dgm:spPr/>
      <dgm:t>
        <a:bodyPr/>
        <a:lstStyle/>
        <a:p>
          <a:endParaRPr lang="zh-CN" altLang="en-US"/>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4"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4" custScaleX="398233">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4">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4" custScaleX="382693">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4">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4" custScaleX="398231">
        <dgm:presLayoutVars>
          <dgm:bulletEnabled val="1"/>
        </dgm:presLayoutVars>
      </dgm:prSet>
      <dgm:spPr>
        <a:prstGeom prst="rect">
          <a:avLst/>
        </a:prstGeom>
      </dgm:spPr>
      <dgm:t>
        <a:bodyPr/>
        <a:lstStyle/>
        <a:p>
          <a:endParaRPr lang="zh-CN"/>
        </a:p>
      </dgm:t>
    </dgm:pt>
    <dgm:pt modelId="{9A3D1A47-7C94-4141-A803-772790F213F5}" type="pres">
      <dgm:prSet presAssocID="{88B75C29-8054-417D-BCE3-878A55118F6D}" presName="sp" presStyleCnt="0"/>
      <dgm:spPr/>
      <dgm:t>
        <a:bodyPr/>
        <a:lstStyle/>
        <a:p>
          <a:endParaRPr lang="zh-CN" altLang="en-US"/>
        </a:p>
      </dgm:t>
    </dgm:pt>
    <dgm:pt modelId="{8B716EE5-6B00-49A5-9C68-9236A96F757E}" type="pres">
      <dgm:prSet presAssocID="{04EDA9AC-00A5-408B-9BBF-5A8145EF2935}" presName="linNode" presStyleCnt="0"/>
      <dgm:spPr/>
      <dgm:t>
        <a:bodyPr/>
        <a:lstStyle/>
        <a:p>
          <a:endParaRPr lang="zh-CN" altLang="en-US"/>
        </a:p>
      </dgm:t>
    </dgm:pt>
    <dgm:pt modelId="{AA9E8DB8-4378-4DE0-90FB-AC51BC38606A}" type="pres">
      <dgm:prSet presAssocID="{04EDA9AC-00A5-408B-9BBF-5A8145EF2935}" presName="parentText" presStyleLbl="node1" presStyleIdx="3" presStyleCnt="4" custScaleX="49541">
        <dgm:presLayoutVars>
          <dgm:chMax val="1"/>
          <dgm:bulletEnabled val="1"/>
        </dgm:presLayoutVars>
      </dgm:prSet>
      <dgm:spPr/>
      <dgm:t>
        <a:bodyPr/>
        <a:lstStyle/>
        <a:p>
          <a:endParaRPr lang="zh-CN" altLang="en-US"/>
        </a:p>
      </dgm:t>
    </dgm:pt>
    <dgm:pt modelId="{407D673B-FF7A-46E6-A3B0-96E86EB9836E}" type="pres">
      <dgm:prSet presAssocID="{04EDA9AC-00A5-408B-9BBF-5A8145EF2935}" presName="descendantText" presStyleLbl="alignAccFollowNode1" presStyleIdx="3" presStyleCnt="4" custScaleX="187158" custLinFactNeighborX="6234" custLinFactNeighborY="-1680">
        <dgm:presLayoutVars>
          <dgm:bulletEnabled val="1"/>
        </dgm:presLayoutVars>
      </dgm:prSet>
      <dgm:spPr/>
      <dgm:t>
        <a:bodyPr/>
        <a:lstStyle/>
        <a:p>
          <a:endParaRPr lang="zh-CN" altLang="en-US"/>
        </a:p>
      </dgm:t>
    </dgm:pt>
  </dgm:ptLst>
  <dgm:cxnLst>
    <dgm:cxn modelId="{16989857-0125-4E68-B83D-4EB488934EF4}" type="presOf" srcId="{F6FEADD9-F67D-41F5-BA4C-3C84956E7F46}" destId="{AAE7A1E6-6847-453D-B55B-8A82BF138C1D}" srcOrd="0" destOrd="0" presId="urn:microsoft.com/office/officeart/2005/8/layout/vList5"/>
    <dgm:cxn modelId="{7077B78D-FCDC-4519-8416-DC357ACD5043}" srcId="{F6FEADD9-F67D-41F5-BA4C-3C84956E7F46}" destId="{D1776C8F-2B10-4075-8DF7-7F65AB725ED5}" srcOrd="2" destOrd="0" parTransId="{7291E740-3E17-41B3-99D3-1D67AE37CC3F}" sibTransId="{88B75C29-8054-417D-BCE3-878A55118F6D}"/>
    <dgm:cxn modelId="{119690D4-400B-468B-8BA0-5C9C9E2AFEAF}" srcId="{D1776C8F-2B10-4075-8DF7-7F65AB725ED5}" destId="{6BE4E373-0656-4EDC-821E-BE09C952B1F6}" srcOrd="0" destOrd="0" parTransId="{34218063-BF94-4304-99BD-B3F7BA4D3C8F}" sibTransId="{E17B9BF1-2948-497F-8EC7-3BF734D839DB}"/>
    <dgm:cxn modelId="{5A2B82FE-2F49-4DDF-84AC-2E4C096C3C2E}" type="presOf" srcId="{74EE5CD8-078F-4590-BF9C-A341A294A016}" destId="{7E429971-BC57-430F-BB25-C0574E5E39E3}" srcOrd="0" destOrd="0" presId="urn:microsoft.com/office/officeart/2005/8/layout/vList5"/>
    <dgm:cxn modelId="{369E100D-3A1C-48CA-9EC7-2BDA55C007AF}" srcId="{F6FEADD9-F67D-41F5-BA4C-3C84956E7F46}" destId="{04EDA9AC-00A5-408B-9BBF-5A8145EF2935}" srcOrd="3" destOrd="0" parTransId="{610892F7-608B-4DE9-9470-1E2A1D3C8D24}" sibTransId="{791F1C0E-B7A5-461B-BF41-01A992844AAD}"/>
    <dgm:cxn modelId="{20AECDC7-F22B-433D-93BA-4DD705E24CBA}" type="presOf" srcId="{04EDA9AC-00A5-408B-9BBF-5A8145EF2935}" destId="{AA9E8DB8-4378-4DE0-90FB-AC51BC38606A}"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C85D58D9-A5D8-47F6-8A03-01FB3D53A83A}" type="presOf" srcId="{1E4D3931-0DBD-4211-A24A-6AF364284B1E}" destId="{D54B1729-BC98-42C1-9C6C-D65DCBA4358F}" srcOrd="0" destOrd="0" presId="urn:microsoft.com/office/officeart/2005/8/layout/vList5"/>
    <dgm:cxn modelId="{9071FB3B-D26B-4384-BD1A-80C12C62D02C}" srcId="{AA046201-5C4D-445E-BF0B-5C6D2B0A1945}" destId="{C59269D0-92A5-481C-BA64-727AFB0DD545}" srcOrd="0" destOrd="0" parTransId="{312CC84D-092F-422A-AA24-A4619DBBB7BE}" sibTransId="{266DE8E8-1339-41C4-B9A7-6148496C7FA9}"/>
    <dgm:cxn modelId="{B8AF1086-D7BE-446F-9133-738B599E9A7D}" srcId="{F6FEADD9-F67D-41F5-BA4C-3C84956E7F46}" destId="{AA046201-5C4D-445E-BF0B-5C6D2B0A1945}" srcOrd="1" destOrd="0" parTransId="{FE92FC33-5E0F-4302-9E80-A69E8ACDDE56}" sibTransId="{40767EFF-7D52-4469-ACEE-7D28E67337E2}"/>
    <dgm:cxn modelId="{40C6CD6C-8615-4BBD-BCDD-BFA71CD151D2}" type="presOf" srcId="{AA046201-5C4D-445E-BF0B-5C6D2B0A1945}" destId="{C04276DC-EE64-470A-B8BC-09067B8045FA}" srcOrd="0" destOrd="0" presId="urn:microsoft.com/office/officeart/2005/8/layout/vList5"/>
    <dgm:cxn modelId="{5F75377C-A88F-47AC-9FEF-8D9E647BAFC8}" type="presOf" srcId="{C02E247A-8D9D-4D2A-AAC3-942670B2B543}" destId="{407D673B-FF7A-46E6-A3B0-96E86EB9836E}" srcOrd="0" destOrd="0" presId="urn:microsoft.com/office/officeart/2005/8/layout/vList5"/>
    <dgm:cxn modelId="{89210489-E191-47D0-9E1C-424C29071A7F}" type="presOf" srcId="{6BE4E373-0656-4EDC-821E-BE09C952B1F6}" destId="{C7C3E6FD-D83F-4BDA-907E-B5EE041DA931}" srcOrd="0" destOrd="0" presId="urn:microsoft.com/office/officeart/2005/8/layout/vList5"/>
    <dgm:cxn modelId="{788427ED-36BC-46EF-992F-BCC336087D17}" srcId="{04EDA9AC-00A5-408B-9BBF-5A8145EF2935}" destId="{C02E247A-8D9D-4D2A-AAC3-942670B2B543}" srcOrd="0" destOrd="0" parTransId="{30CC4D5E-0629-43DA-BD4B-87D881674A04}" sibTransId="{67E61BB9-58D2-4262-8FD7-C64B67165B2D}"/>
    <dgm:cxn modelId="{63E4D827-0083-4625-9FD6-043D8D32091E}" srcId="{74EE5CD8-078F-4590-BF9C-A341A294A016}" destId="{1E4D3931-0DBD-4211-A24A-6AF364284B1E}" srcOrd="0" destOrd="0" parTransId="{FC93695B-FD0E-4353-B1FD-4328F4386DEC}" sibTransId="{CADAA3D9-7C63-4729-85B0-64C8AF644EEF}"/>
    <dgm:cxn modelId="{1C98D273-09FC-4C72-8FA8-7A5DED56BC94}" type="presOf" srcId="{D1776C8F-2B10-4075-8DF7-7F65AB725ED5}" destId="{F5034101-5B7D-4FE7-B47A-5A48CF39606B}" srcOrd="0" destOrd="0" presId="urn:microsoft.com/office/officeart/2005/8/layout/vList5"/>
    <dgm:cxn modelId="{81135DC3-E295-4431-A25C-35C376F6C72C}" type="presOf" srcId="{C59269D0-92A5-481C-BA64-727AFB0DD545}" destId="{B37A5355-225B-4C6F-AED7-6C620F99EECC}" srcOrd="0" destOrd="0" presId="urn:microsoft.com/office/officeart/2005/8/layout/vList5"/>
    <dgm:cxn modelId="{19B12841-25BF-46DE-9ECD-F9AAA18D89AA}" type="presParOf" srcId="{AAE7A1E6-6847-453D-B55B-8A82BF138C1D}" destId="{C4407577-18A2-46E0-8805-2838042EB67A}" srcOrd="0" destOrd="0" presId="urn:microsoft.com/office/officeart/2005/8/layout/vList5"/>
    <dgm:cxn modelId="{E490335A-3F18-4F08-AC8E-3959D1BB86AD}" type="presParOf" srcId="{C4407577-18A2-46E0-8805-2838042EB67A}" destId="{7E429971-BC57-430F-BB25-C0574E5E39E3}" srcOrd="0" destOrd="0" presId="urn:microsoft.com/office/officeart/2005/8/layout/vList5"/>
    <dgm:cxn modelId="{1D612853-FE3B-4DD0-A9A7-B6D1B9B03495}" type="presParOf" srcId="{C4407577-18A2-46E0-8805-2838042EB67A}" destId="{D54B1729-BC98-42C1-9C6C-D65DCBA4358F}" srcOrd="1" destOrd="0" presId="urn:microsoft.com/office/officeart/2005/8/layout/vList5"/>
    <dgm:cxn modelId="{FFF377CF-E2DE-45CC-81D7-A4C985A2C56B}" type="presParOf" srcId="{AAE7A1E6-6847-453D-B55B-8A82BF138C1D}" destId="{AB8574CC-D4F2-4555-AEE3-F4EE58B11D03}" srcOrd="1" destOrd="0" presId="urn:microsoft.com/office/officeart/2005/8/layout/vList5"/>
    <dgm:cxn modelId="{D375FE05-1373-44F4-839E-3ECE16559F91}" type="presParOf" srcId="{AAE7A1E6-6847-453D-B55B-8A82BF138C1D}" destId="{85B8F607-FDD8-476A-ADBE-E1250824F294}" srcOrd="2" destOrd="0" presId="urn:microsoft.com/office/officeart/2005/8/layout/vList5"/>
    <dgm:cxn modelId="{8C1958B9-F976-465C-88BE-73D2EECDB81E}" type="presParOf" srcId="{85B8F607-FDD8-476A-ADBE-E1250824F294}" destId="{C04276DC-EE64-470A-B8BC-09067B8045FA}" srcOrd="0" destOrd="0" presId="urn:microsoft.com/office/officeart/2005/8/layout/vList5"/>
    <dgm:cxn modelId="{2EFE8710-5A52-4652-B998-C04EBA9BA351}" type="presParOf" srcId="{85B8F607-FDD8-476A-ADBE-E1250824F294}" destId="{B37A5355-225B-4C6F-AED7-6C620F99EECC}" srcOrd="1" destOrd="0" presId="urn:microsoft.com/office/officeart/2005/8/layout/vList5"/>
    <dgm:cxn modelId="{559FADDE-D872-4FCA-846D-91EA1686F9B9}" type="presParOf" srcId="{AAE7A1E6-6847-453D-B55B-8A82BF138C1D}" destId="{5ACAA866-A8A8-4183-97B5-CEEAB1525C60}" srcOrd="3" destOrd="0" presId="urn:microsoft.com/office/officeart/2005/8/layout/vList5"/>
    <dgm:cxn modelId="{1FA6B7C0-7123-4071-8832-5C35E73463BD}" type="presParOf" srcId="{AAE7A1E6-6847-453D-B55B-8A82BF138C1D}" destId="{477213BE-9E91-4950-8451-7F60796F47F4}" srcOrd="4" destOrd="0" presId="urn:microsoft.com/office/officeart/2005/8/layout/vList5"/>
    <dgm:cxn modelId="{5C05418D-DB1E-4383-8FD0-0970C949159F}" type="presParOf" srcId="{477213BE-9E91-4950-8451-7F60796F47F4}" destId="{F5034101-5B7D-4FE7-B47A-5A48CF39606B}" srcOrd="0" destOrd="0" presId="urn:microsoft.com/office/officeart/2005/8/layout/vList5"/>
    <dgm:cxn modelId="{4BD24A71-2568-4BF3-A8B7-5B9BA37CA7F1}" type="presParOf" srcId="{477213BE-9E91-4950-8451-7F60796F47F4}" destId="{C7C3E6FD-D83F-4BDA-907E-B5EE041DA931}" srcOrd="1" destOrd="0" presId="urn:microsoft.com/office/officeart/2005/8/layout/vList5"/>
    <dgm:cxn modelId="{2C9A435E-0C7A-470B-83E9-41C1D5E945C7}" type="presParOf" srcId="{AAE7A1E6-6847-453D-B55B-8A82BF138C1D}" destId="{9A3D1A47-7C94-4141-A803-772790F213F5}" srcOrd="5" destOrd="0" presId="urn:microsoft.com/office/officeart/2005/8/layout/vList5"/>
    <dgm:cxn modelId="{D0FC2AD5-5D1B-4F98-A96C-017A57AC16DC}" type="presParOf" srcId="{AAE7A1E6-6847-453D-B55B-8A82BF138C1D}" destId="{8B716EE5-6B00-49A5-9C68-9236A96F757E}" srcOrd="6" destOrd="0" presId="urn:microsoft.com/office/officeart/2005/8/layout/vList5"/>
    <dgm:cxn modelId="{19BE2DFE-F145-4B7A-9D1C-D4DC6F6292C9}" type="presParOf" srcId="{8B716EE5-6B00-49A5-9C68-9236A96F757E}" destId="{AA9E8DB8-4378-4DE0-90FB-AC51BC38606A}" srcOrd="0" destOrd="0" presId="urn:microsoft.com/office/officeart/2005/8/layout/vList5"/>
    <dgm:cxn modelId="{B4B19FE9-0B9E-47F8-B83B-3258DEEA0011}" type="presParOf" srcId="{8B716EE5-6B00-49A5-9C68-9236A96F757E}" destId="{407D673B-FF7A-46E6-A3B0-96E86EB9836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3200" dirty="0" smtClean="0"/>
            <a:t>1</a:t>
          </a:r>
          <a:endParaRPr lang="zh-CN" sz="32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zh-CN" sz="3200" dirty="0" smtClean="0"/>
            <a:t>2</a:t>
          </a:r>
          <a:endParaRPr lang="zh-CN" sz="32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zh-CN" sz="3200" dirty="0" smtClean="0"/>
            <a:t>设置桌面外观</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D1776C8F-2B10-4075-8DF7-7F65AB725ED5}">
      <dgm:prSet phldrT="[Text]" custT="1"/>
      <dgm:spPr/>
      <dgm:t>
        <a:bodyPr/>
        <a:lstStyle/>
        <a:p>
          <a:r>
            <a:rPr lang="zh-CN" sz="3200" dirty="0" smtClean="0"/>
            <a:t>3</a:t>
          </a:r>
          <a:endParaRPr lang="zh-CN" sz="3200" dirty="0"/>
        </a:p>
      </dgm:t>
    </dgm:pt>
    <dgm:pt modelId="{7291E740-3E17-41B3-99D3-1D67AE37CC3F}" type="parTrans" cxnId="{7077B78D-FCDC-4519-8416-DC357ACD5043}">
      <dgm:prSet/>
      <dgm:spPr/>
      <dgm:t>
        <a:bodyPr/>
        <a:lstStyle/>
        <a:p>
          <a:endParaRPr lang="zh-CN" sz="3200"/>
        </a:p>
      </dgm:t>
    </dgm:pt>
    <dgm:pt modelId="{88B75C29-8054-417D-BCE3-878A55118F6D}" type="sibTrans" cxnId="{7077B78D-FCDC-4519-8416-DC357ACD5043}">
      <dgm:prSet/>
      <dgm:spPr/>
      <dgm:t>
        <a:bodyPr/>
        <a:lstStyle/>
        <a:p>
          <a:endParaRPr lang="zh-CN" sz="3200"/>
        </a:p>
      </dgm:t>
    </dgm:pt>
    <dgm:pt modelId="{6BE4E373-0656-4EDC-821E-BE09C952B1F6}">
      <dgm:prSet phldrT="[Text]" custT="1"/>
      <dgm:spPr/>
      <dgm:t>
        <a:bodyPr/>
        <a:lstStyle/>
        <a:p>
          <a:r>
            <a:rPr lang="zh-CN" sz="3200" dirty="0" smtClean="0"/>
            <a:t>设置“开始”菜单</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4218063-BF94-4304-99BD-B3F7BA4D3C8F}" type="parTrans" cxnId="{119690D4-400B-468B-8BA0-5C9C9E2AFEAF}">
      <dgm:prSet/>
      <dgm:spPr/>
      <dgm:t>
        <a:bodyPr/>
        <a:lstStyle/>
        <a:p>
          <a:endParaRPr lang="zh-CN" sz="3200"/>
        </a:p>
      </dgm:t>
    </dgm:pt>
    <dgm:pt modelId="{E17B9BF1-2948-497F-8EC7-3BF734D839DB}" type="sibTrans" cxnId="{119690D4-400B-468B-8BA0-5C9C9E2AFEAF}">
      <dgm:prSet/>
      <dgm:spPr/>
      <dgm:t>
        <a:bodyPr/>
        <a:lstStyle/>
        <a:p>
          <a:endParaRPr lang="zh-CN" sz="3200"/>
        </a:p>
      </dgm:t>
    </dgm:pt>
    <dgm:pt modelId="{1E4D3931-0DBD-4211-A24A-6AF364284B1E}">
      <dgm:prSet phldrT="[Text]" custT="1"/>
      <dgm:spPr/>
      <dgm:t>
        <a:bodyPr/>
        <a:lstStyle/>
        <a:p>
          <a:pPr marL="280988" indent="-280988"/>
          <a:r>
            <a:rPr lang="zh-CN" sz="3200" dirty="0" smtClean="0"/>
            <a:t>控制面板</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C02E247A-8D9D-4D2A-AAC3-942670B2B543}">
      <dgm:prSet custT="1"/>
      <dgm:spPr/>
      <dgm:t>
        <a:bodyPr/>
        <a:lstStyle/>
        <a:p>
          <a:r>
            <a:rPr lang="zh-CN" sz="3200" dirty="0" smtClean="0"/>
            <a:t>设置任务栏</a:t>
          </a:r>
          <a:endParaRPr lang="zh-CN" altLang="en-US" sz="32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30CC4D5E-0629-43DA-BD4B-87D881674A04}" type="parTrans" cxnId="{788427ED-36BC-46EF-992F-BCC336087D17}">
      <dgm:prSet/>
      <dgm:spPr/>
      <dgm:t>
        <a:bodyPr/>
        <a:lstStyle/>
        <a:p>
          <a:endParaRPr lang="zh-CN" altLang="en-US" sz="3200"/>
        </a:p>
      </dgm:t>
    </dgm:pt>
    <dgm:pt modelId="{67E61BB9-58D2-4262-8FD7-C64B67165B2D}" type="sibTrans" cxnId="{788427ED-36BC-46EF-992F-BCC336087D17}">
      <dgm:prSet/>
      <dgm:spPr/>
      <dgm:t>
        <a:bodyPr/>
        <a:lstStyle/>
        <a:p>
          <a:endParaRPr lang="zh-CN" altLang="en-US" sz="3200"/>
        </a:p>
      </dgm:t>
    </dgm:pt>
    <dgm:pt modelId="{8499D6DC-DBB6-4FFA-B475-9C005726D964}">
      <dgm:prSet custT="1"/>
      <dgm:spPr/>
      <dgm:t>
        <a:bodyPr/>
        <a:lstStyle/>
        <a:p>
          <a:r>
            <a:rPr lang="en-US" altLang="zh-CN" sz="3200" dirty="0" smtClean="0"/>
            <a:t>5</a:t>
          </a:r>
          <a:endParaRPr lang="zh-CN" altLang="en-US" sz="3200" dirty="0"/>
        </a:p>
      </dgm:t>
    </dgm:pt>
    <dgm:pt modelId="{AA621D65-209B-4CE6-999D-1317DC0A2E49}" type="parTrans" cxnId="{C9D247B7-1366-4762-B686-BC20E5EB0C54}">
      <dgm:prSet/>
      <dgm:spPr/>
      <dgm:t>
        <a:bodyPr/>
        <a:lstStyle/>
        <a:p>
          <a:endParaRPr lang="zh-CN" altLang="en-US" sz="3200"/>
        </a:p>
      </dgm:t>
    </dgm:pt>
    <dgm:pt modelId="{0E2F84AC-AE20-4827-B21D-57F0C05CB783}" type="sibTrans" cxnId="{C9D247B7-1366-4762-B686-BC20E5EB0C54}">
      <dgm:prSet/>
      <dgm:spPr/>
      <dgm:t>
        <a:bodyPr/>
        <a:lstStyle/>
        <a:p>
          <a:endParaRPr lang="zh-CN" altLang="en-US" sz="3200"/>
        </a:p>
      </dgm:t>
    </dgm:pt>
    <dgm:pt modelId="{AA6BFBCA-07F8-44EC-B860-06756315CD7F}">
      <dgm:prSet custT="1"/>
      <dgm:spPr/>
      <dgm:t>
        <a:bodyPr/>
        <a:lstStyle/>
        <a:p>
          <a:r>
            <a:rPr lang="zh-CN" sz="3200" dirty="0" smtClean="0"/>
            <a:t>设置系统日期和时间</a:t>
          </a:r>
          <a:endParaRPr lang="zh-CN" altLang="en-US"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F355F513-1A1F-44F2-B07D-359173242D70}" type="parTrans" cxnId="{46D89F4E-5F4D-4A1F-AD0A-9CE92F7DFBB6}">
      <dgm:prSet/>
      <dgm:spPr/>
      <dgm:t>
        <a:bodyPr/>
        <a:lstStyle/>
        <a:p>
          <a:endParaRPr lang="zh-CN" altLang="en-US" sz="3200"/>
        </a:p>
      </dgm:t>
    </dgm:pt>
    <dgm:pt modelId="{DD8BC8E7-A8DD-437F-BD0D-D1E6565E5C2A}" type="sibTrans" cxnId="{46D89F4E-5F4D-4A1F-AD0A-9CE92F7DFBB6}">
      <dgm:prSet/>
      <dgm:spPr/>
      <dgm:t>
        <a:bodyPr/>
        <a:lstStyle/>
        <a:p>
          <a:endParaRPr lang="zh-CN" altLang="en-US" sz="3200"/>
        </a:p>
      </dgm:t>
    </dgm:pt>
    <dgm:pt modelId="{3490FC2F-6F82-4EB0-8A15-693950065988}">
      <dgm:prSet custT="1"/>
      <dgm:spPr/>
      <dgm:t>
        <a:bodyPr/>
        <a:lstStyle/>
        <a:p>
          <a:r>
            <a:rPr lang="en-US" altLang="zh-CN" sz="3200" dirty="0" smtClean="0"/>
            <a:t>6</a:t>
          </a:r>
          <a:endParaRPr lang="zh-CN" altLang="en-US" sz="3200" dirty="0"/>
        </a:p>
      </dgm:t>
    </dgm:pt>
    <dgm:pt modelId="{B890F6FE-46A7-4C38-9D2B-0549E76A511C}" type="parTrans" cxnId="{7A18F41C-F080-4387-B37A-FA7B0F393016}">
      <dgm:prSet/>
      <dgm:spPr/>
      <dgm:t>
        <a:bodyPr/>
        <a:lstStyle/>
        <a:p>
          <a:endParaRPr lang="zh-CN" altLang="en-US" sz="3200"/>
        </a:p>
      </dgm:t>
    </dgm:pt>
    <dgm:pt modelId="{72AE124B-FB31-4C40-BD07-A7D8ECF6B689}" type="sibTrans" cxnId="{7A18F41C-F080-4387-B37A-FA7B0F393016}">
      <dgm:prSet/>
      <dgm:spPr/>
      <dgm:t>
        <a:bodyPr/>
        <a:lstStyle/>
        <a:p>
          <a:endParaRPr lang="zh-CN" altLang="en-US" sz="3200"/>
        </a:p>
      </dgm:t>
    </dgm:pt>
    <dgm:pt modelId="{5E29F6ED-AB5A-4CEC-88D1-0AC7AEEE7066}">
      <dgm:prSet custT="1"/>
      <dgm:spPr/>
      <dgm:t>
        <a:bodyPr/>
        <a:lstStyle/>
        <a:p>
          <a:r>
            <a:rPr lang="zh-CN" sz="3200" dirty="0" smtClean="0"/>
            <a:t>设置中文输入法</a:t>
          </a:r>
          <a:endParaRPr lang="zh-CN" altLang="en-US"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0E2F7A99-DEE1-42D3-924A-879447E77442}" type="parTrans" cxnId="{9D47EB9C-3772-46E4-82D1-711F1572B21B}">
      <dgm:prSet/>
      <dgm:spPr/>
      <dgm:t>
        <a:bodyPr/>
        <a:lstStyle/>
        <a:p>
          <a:endParaRPr lang="zh-CN" altLang="en-US" sz="3200"/>
        </a:p>
      </dgm:t>
    </dgm:pt>
    <dgm:pt modelId="{D57C6321-69C8-469C-AE28-134EC484DA92}" type="sibTrans" cxnId="{9D47EB9C-3772-46E4-82D1-711F1572B21B}">
      <dgm:prSet/>
      <dgm:spPr/>
      <dgm:t>
        <a:bodyPr/>
        <a:lstStyle/>
        <a:p>
          <a:endParaRPr lang="zh-CN" altLang="en-US" sz="3200"/>
        </a:p>
      </dgm:t>
    </dgm:pt>
    <dgm:pt modelId="{8A5DF729-19BE-49F5-9505-42F6E1BE77F2}">
      <dgm:prSet custT="1"/>
      <dgm:spPr/>
      <dgm:t>
        <a:bodyPr/>
        <a:lstStyle/>
        <a:p>
          <a:r>
            <a:rPr lang="en-US" altLang="zh-CN" sz="3200" dirty="0" smtClean="0"/>
            <a:t>7</a:t>
          </a:r>
          <a:endParaRPr lang="zh-CN" altLang="en-US" sz="3200" dirty="0"/>
        </a:p>
      </dgm:t>
    </dgm:pt>
    <dgm:pt modelId="{C96BBDD7-25F3-4EFB-B126-7556061A71FD}" type="parTrans" cxnId="{1176056A-02DD-4375-B97D-38598D1D89BF}">
      <dgm:prSet/>
      <dgm:spPr/>
      <dgm:t>
        <a:bodyPr/>
        <a:lstStyle/>
        <a:p>
          <a:endParaRPr lang="zh-CN" altLang="en-US" sz="3200"/>
        </a:p>
      </dgm:t>
    </dgm:pt>
    <dgm:pt modelId="{3FEA4943-5BFA-43FC-B901-C36FD85869C7}" type="sibTrans" cxnId="{1176056A-02DD-4375-B97D-38598D1D89BF}">
      <dgm:prSet/>
      <dgm:spPr/>
      <dgm:t>
        <a:bodyPr/>
        <a:lstStyle/>
        <a:p>
          <a:endParaRPr lang="zh-CN" altLang="en-US" sz="3200"/>
        </a:p>
      </dgm:t>
    </dgm:pt>
    <dgm:pt modelId="{3514FE50-77C1-4464-A88E-A892E3872A31}">
      <dgm:prSet custT="1"/>
      <dgm:spPr/>
      <dgm:t>
        <a:bodyPr/>
        <a:lstStyle/>
        <a:p>
          <a:r>
            <a:rPr lang="zh-CN" sz="3200" dirty="0" smtClean="0"/>
            <a:t>设置鼠标和键盘</a:t>
          </a:r>
          <a:endParaRPr lang="zh-CN" altLang="en-US"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0A5C29D5-2901-4DB2-BDC4-28FBA266EB1D}" type="parTrans" cxnId="{183D71C6-26C8-40FD-B7BF-E501EDF026EF}">
      <dgm:prSet/>
      <dgm:spPr/>
      <dgm:t>
        <a:bodyPr/>
        <a:lstStyle/>
        <a:p>
          <a:endParaRPr lang="zh-CN" altLang="en-US" sz="3200"/>
        </a:p>
      </dgm:t>
    </dgm:pt>
    <dgm:pt modelId="{CB1C112E-EEF1-4F0F-A4D1-4F05DBA4B58C}" type="sibTrans" cxnId="{183D71C6-26C8-40FD-B7BF-E501EDF026EF}">
      <dgm:prSet/>
      <dgm:spPr/>
      <dgm:t>
        <a:bodyPr/>
        <a:lstStyle/>
        <a:p>
          <a:endParaRPr lang="zh-CN" altLang="en-US" sz="3200"/>
        </a:p>
      </dgm:t>
    </dgm:pt>
    <dgm:pt modelId="{04EDA9AC-00A5-408B-9BBF-5A8145EF2935}">
      <dgm:prSet custT="1"/>
      <dgm:spPr/>
      <dgm:t>
        <a:bodyPr/>
        <a:lstStyle/>
        <a:p>
          <a:r>
            <a:rPr lang="en-US" altLang="zh-CN" sz="3200" dirty="0" smtClean="0"/>
            <a:t>4</a:t>
          </a:r>
          <a:endParaRPr lang="zh-CN" altLang="en-US" sz="3200" dirty="0"/>
        </a:p>
      </dgm:t>
    </dgm:pt>
    <dgm:pt modelId="{791F1C0E-B7A5-461B-BF41-01A992844AAD}" type="sibTrans" cxnId="{369E100D-3A1C-48CA-9EC7-2BDA55C007AF}">
      <dgm:prSet/>
      <dgm:spPr/>
      <dgm:t>
        <a:bodyPr/>
        <a:lstStyle/>
        <a:p>
          <a:endParaRPr lang="zh-CN" altLang="en-US" sz="3200"/>
        </a:p>
      </dgm:t>
    </dgm:pt>
    <dgm:pt modelId="{610892F7-608B-4DE9-9470-1E2A1D3C8D24}" type="parTrans" cxnId="{369E100D-3A1C-48CA-9EC7-2BDA55C007AF}">
      <dgm:prSet/>
      <dgm:spPr/>
      <dgm:t>
        <a:bodyPr/>
        <a:lstStyle/>
        <a:p>
          <a:endParaRPr lang="zh-CN" altLang="en-US" sz="3200"/>
        </a:p>
      </dgm:t>
    </dgm:pt>
    <dgm:pt modelId="{3490A680-0629-4492-A90C-ACEB9660DA18}">
      <dgm:prSet custT="1"/>
      <dgm:spPr/>
      <dgm:t>
        <a:bodyPr/>
        <a:lstStyle/>
        <a:p>
          <a:r>
            <a:rPr lang="en-US" altLang="zh-CN" sz="3200" dirty="0" smtClean="0"/>
            <a:t>8</a:t>
          </a:r>
          <a:endParaRPr lang="zh-CN" altLang="en-US" sz="3200" dirty="0"/>
        </a:p>
      </dgm:t>
    </dgm:pt>
    <dgm:pt modelId="{5D27FF97-8868-40BD-8A34-AB81115D79C5}" type="parTrans" cxnId="{7EA4F213-D91B-42E4-9CC4-75DD5A668D6B}">
      <dgm:prSet/>
      <dgm:spPr/>
      <dgm:t>
        <a:bodyPr/>
        <a:lstStyle/>
        <a:p>
          <a:endParaRPr lang="zh-CN" altLang="en-US"/>
        </a:p>
      </dgm:t>
    </dgm:pt>
    <dgm:pt modelId="{0A8590BD-FE4E-406C-B967-11FE2B77DB06}" type="sibTrans" cxnId="{7EA4F213-D91B-42E4-9CC4-75DD5A668D6B}">
      <dgm:prSet/>
      <dgm:spPr/>
      <dgm:t>
        <a:bodyPr/>
        <a:lstStyle/>
        <a:p>
          <a:endParaRPr lang="zh-CN" altLang="en-US"/>
        </a:p>
      </dgm:t>
    </dgm:pt>
    <dgm:pt modelId="{A352AB73-F961-4A8F-B1AC-522F603DE026}">
      <dgm:prSet custT="1"/>
      <dgm:spPr/>
      <dgm:t>
        <a:bodyPr/>
        <a:lstStyle/>
        <a:p>
          <a:r>
            <a:rPr lang="zh-CN" sz="3200" dirty="0" smtClean="0"/>
            <a:t>帐户管理</a:t>
          </a:r>
          <a:endParaRPr lang="zh-CN" altLang="en-US" sz="3200" dirty="0"/>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40A4A2-262C-40CF-BB32-AA005C2EDD90}" type="parTrans" cxnId="{5D7B729F-3C1C-47E8-880C-9E68FCF8F04B}">
      <dgm:prSet/>
      <dgm:spPr/>
      <dgm:t>
        <a:bodyPr/>
        <a:lstStyle/>
        <a:p>
          <a:endParaRPr lang="zh-CN" altLang="en-US"/>
        </a:p>
      </dgm:t>
    </dgm:pt>
    <dgm:pt modelId="{B3A0E2D1-9BF7-455C-ADEA-3B9AC20F29BC}" type="sibTrans" cxnId="{5D7B729F-3C1C-47E8-880C-9E68FCF8F04B}">
      <dgm:prSet/>
      <dgm:spPr/>
      <dgm:t>
        <a:bodyPr/>
        <a:lstStyle/>
        <a:p>
          <a:endParaRPr lang="zh-CN" altLang="en-US"/>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8"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8" custScaleX="528687">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8">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8" custScaleX="528687">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8">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8" custScaleX="528687">
        <dgm:presLayoutVars>
          <dgm:bulletEnabled val="1"/>
        </dgm:presLayoutVars>
      </dgm:prSet>
      <dgm:spPr>
        <a:prstGeom prst="rect">
          <a:avLst/>
        </a:prstGeom>
      </dgm:spPr>
      <dgm:t>
        <a:bodyPr/>
        <a:lstStyle/>
        <a:p>
          <a:endParaRPr lang="zh-CN"/>
        </a:p>
      </dgm:t>
    </dgm:pt>
    <dgm:pt modelId="{9A3D1A47-7C94-4141-A803-772790F213F5}" type="pres">
      <dgm:prSet presAssocID="{88B75C29-8054-417D-BCE3-878A55118F6D}" presName="sp" presStyleCnt="0"/>
      <dgm:spPr/>
      <dgm:t>
        <a:bodyPr/>
        <a:lstStyle/>
        <a:p>
          <a:endParaRPr lang="zh-CN" altLang="en-US"/>
        </a:p>
      </dgm:t>
    </dgm:pt>
    <dgm:pt modelId="{8B716EE5-6B00-49A5-9C68-9236A96F757E}" type="pres">
      <dgm:prSet presAssocID="{04EDA9AC-00A5-408B-9BBF-5A8145EF2935}" presName="linNode" presStyleCnt="0"/>
      <dgm:spPr/>
      <dgm:t>
        <a:bodyPr/>
        <a:lstStyle/>
        <a:p>
          <a:endParaRPr lang="zh-CN" altLang="en-US"/>
        </a:p>
      </dgm:t>
    </dgm:pt>
    <dgm:pt modelId="{AA9E8DB8-4378-4DE0-90FB-AC51BC38606A}" type="pres">
      <dgm:prSet presAssocID="{04EDA9AC-00A5-408B-9BBF-5A8145EF2935}" presName="parentText" presStyleLbl="node1" presStyleIdx="3" presStyleCnt="8" custScaleX="49541">
        <dgm:presLayoutVars>
          <dgm:chMax val="1"/>
          <dgm:bulletEnabled val="1"/>
        </dgm:presLayoutVars>
      </dgm:prSet>
      <dgm:spPr/>
      <dgm:t>
        <a:bodyPr/>
        <a:lstStyle/>
        <a:p>
          <a:endParaRPr lang="zh-CN" altLang="en-US"/>
        </a:p>
      </dgm:t>
    </dgm:pt>
    <dgm:pt modelId="{407D673B-FF7A-46E6-A3B0-96E86EB9836E}" type="pres">
      <dgm:prSet presAssocID="{04EDA9AC-00A5-408B-9BBF-5A8145EF2935}" presName="descendantText" presStyleLbl="alignAccFollowNode1" presStyleIdx="3" presStyleCnt="8" custScaleX="265127" custLinFactNeighborX="6234" custLinFactNeighborY="-1680">
        <dgm:presLayoutVars>
          <dgm:bulletEnabled val="1"/>
        </dgm:presLayoutVars>
      </dgm:prSet>
      <dgm:spPr/>
      <dgm:t>
        <a:bodyPr/>
        <a:lstStyle/>
        <a:p>
          <a:endParaRPr lang="zh-CN" altLang="en-US"/>
        </a:p>
      </dgm:t>
    </dgm:pt>
    <dgm:pt modelId="{8E38E736-CDB7-4B7F-9C7E-43DD34CF230E}" type="pres">
      <dgm:prSet presAssocID="{791F1C0E-B7A5-461B-BF41-01A992844AAD}" presName="sp" presStyleCnt="0"/>
      <dgm:spPr/>
      <dgm:t>
        <a:bodyPr/>
        <a:lstStyle/>
        <a:p>
          <a:endParaRPr lang="zh-CN" altLang="en-US"/>
        </a:p>
      </dgm:t>
    </dgm:pt>
    <dgm:pt modelId="{760B03CC-B8A5-46FC-9158-944B611C3A4F}" type="pres">
      <dgm:prSet presAssocID="{8499D6DC-DBB6-4FFA-B475-9C005726D964}" presName="linNode" presStyleCnt="0"/>
      <dgm:spPr/>
      <dgm:t>
        <a:bodyPr/>
        <a:lstStyle/>
        <a:p>
          <a:endParaRPr lang="zh-CN" altLang="en-US"/>
        </a:p>
      </dgm:t>
    </dgm:pt>
    <dgm:pt modelId="{B3AA8348-65DB-4A04-98CB-F6C2ED5489AF}" type="pres">
      <dgm:prSet presAssocID="{8499D6DC-DBB6-4FFA-B475-9C005726D964}" presName="parentText" presStyleLbl="node1" presStyleIdx="4" presStyleCnt="8" custScaleX="52181">
        <dgm:presLayoutVars>
          <dgm:chMax val="1"/>
          <dgm:bulletEnabled val="1"/>
        </dgm:presLayoutVars>
      </dgm:prSet>
      <dgm:spPr/>
      <dgm:t>
        <a:bodyPr/>
        <a:lstStyle/>
        <a:p>
          <a:endParaRPr lang="zh-CN" altLang="en-US"/>
        </a:p>
      </dgm:t>
    </dgm:pt>
    <dgm:pt modelId="{5CA4453B-DF0B-4B02-B0DD-33479BED4582}" type="pres">
      <dgm:prSet presAssocID="{8499D6DC-DBB6-4FFA-B475-9C005726D964}" presName="descendantText" presStyleLbl="alignAccFollowNode1" presStyleIdx="4" presStyleCnt="8" custScaleX="274208">
        <dgm:presLayoutVars>
          <dgm:bulletEnabled val="1"/>
        </dgm:presLayoutVars>
      </dgm:prSet>
      <dgm:spPr/>
      <dgm:t>
        <a:bodyPr/>
        <a:lstStyle/>
        <a:p>
          <a:endParaRPr lang="zh-CN" altLang="en-US"/>
        </a:p>
      </dgm:t>
    </dgm:pt>
    <dgm:pt modelId="{34FA12CE-83FE-455C-AE1F-13937E4D48C1}" type="pres">
      <dgm:prSet presAssocID="{0E2F84AC-AE20-4827-B21D-57F0C05CB783}" presName="sp" presStyleCnt="0"/>
      <dgm:spPr/>
    </dgm:pt>
    <dgm:pt modelId="{B7D86F78-56DC-4322-B161-99B83BA433BA}" type="pres">
      <dgm:prSet presAssocID="{3490FC2F-6F82-4EB0-8A15-693950065988}" presName="linNode" presStyleCnt="0"/>
      <dgm:spPr/>
    </dgm:pt>
    <dgm:pt modelId="{8D4B24CB-3EA5-4109-8E15-AA8A6DD58A1A}" type="pres">
      <dgm:prSet presAssocID="{3490FC2F-6F82-4EB0-8A15-693950065988}" presName="parentText" presStyleLbl="node1" presStyleIdx="5" presStyleCnt="8" custScaleX="51388">
        <dgm:presLayoutVars>
          <dgm:chMax val="1"/>
          <dgm:bulletEnabled val="1"/>
        </dgm:presLayoutVars>
      </dgm:prSet>
      <dgm:spPr/>
      <dgm:t>
        <a:bodyPr/>
        <a:lstStyle/>
        <a:p>
          <a:endParaRPr lang="zh-CN" altLang="en-US"/>
        </a:p>
      </dgm:t>
    </dgm:pt>
    <dgm:pt modelId="{D8A0BE10-3A80-4CE0-837E-0C2BDBD259D7}" type="pres">
      <dgm:prSet presAssocID="{3490FC2F-6F82-4EB0-8A15-693950065988}" presName="descendantText" presStyleLbl="alignAccFollowNode1" presStyleIdx="5" presStyleCnt="8" custScaleX="270688">
        <dgm:presLayoutVars>
          <dgm:bulletEnabled val="1"/>
        </dgm:presLayoutVars>
      </dgm:prSet>
      <dgm:spPr/>
      <dgm:t>
        <a:bodyPr/>
        <a:lstStyle/>
        <a:p>
          <a:endParaRPr lang="zh-CN" altLang="en-US"/>
        </a:p>
      </dgm:t>
    </dgm:pt>
    <dgm:pt modelId="{1ACF58D9-648B-4320-A65B-A953A9FA90A2}" type="pres">
      <dgm:prSet presAssocID="{72AE124B-FB31-4C40-BD07-A7D8ECF6B689}" presName="sp" presStyleCnt="0"/>
      <dgm:spPr/>
    </dgm:pt>
    <dgm:pt modelId="{9CECF015-94DD-47AA-AB52-D86CBE0A327C}" type="pres">
      <dgm:prSet presAssocID="{8A5DF729-19BE-49F5-9505-42F6E1BE77F2}" presName="linNode" presStyleCnt="0"/>
      <dgm:spPr/>
    </dgm:pt>
    <dgm:pt modelId="{B1E6EBC1-4C75-4AE9-A400-19BB380552A4}" type="pres">
      <dgm:prSet presAssocID="{8A5DF729-19BE-49F5-9505-42F6E1BE77F2}" presName="parentText" presStyleLbl="node1" presStyleIdx="6" presStyleCnt="8" custScaleX="49532" custLinFactNeighborX="-3" custLinFactNeighborY="4124">
        <dgm:presLayoutVars>
          <dgm:chMax val="1"/>
          <dgm:bulletEnabled val="1"/>
        </dgm:presLayoutVars>
      </dgm:prSet>
      <dgm:spPr/>
      <dgm:t>
        <a:bodyPr/>
        <a:lstStyle/>
        <a:p>
          <a:endParaRPr lang="zh-CN" altLang="en-US"/>
        </a:p>
      </dgm:t>
    </dgm:pt>
    <dgm:pt modelId="{C3D9F16F-D857-4163-8D01-62DFCF5B7F83}" type="pres">
      <dgm:prSet presAssocID="{8A5DF729-19BE-49F5-9505-42F6E1BE77F2}" presName="descendantText" presStyleLbl="alignAccFollowNode1" presStyleIdx="6" presStyleCnt="8" custScaleX="265696">
        <dgm:presLayoutVars>
          <dgm:bulletEnabled val="1"/>
        </dgm:presLayoutVars>
      </dgm:prSet>
      <dgm:spPr/>
      <dgm:t>
        <a:bodyPr/>
        <a:lstStyle/>
        <a:p>
          <a:endParaRPr lang="zh-CN" altLang="en-US"/>
        </a:p>
      </dgm:t>
    </dgm:pt>
    <dgm:pt modelId="{F76B6D49-3A31-4034-9A0B-405E870C5208}" type="pres">
      <dgm:prSet presAssocID="{3FEA4943-5BFA-43FC-B901-C36FD85869C7}" presName="sp" presStyleCnt="0"/>
      <dgm:spPr/>
    </dgm:pt>
    <dgm:pt modelId="{A6CD09C1-A352-475F-BEF5-6C12572B1049}" type="pres">
      <dgm:prSet presAssocID="{3490A680-0629-4492-A90C-ACEB9660DA18}" presName="linNode" presStyleCnt="0"/>
      <dgm:spPr/>
    </dgm:pt>
    <dgm:pt modelId="{0E60CE39-CFEC-4671-9BC2-D7F9DBBBCE4A}" type="pres">
      <dgm:prSet presAssocID="{3490A680-0629-4492-A90C-ACEB9660DA18}" presName="parentText" presStyleLbl="node1" presStyleIdx="7" presStyleCnt="8" custFlipHor="0" custScaleX="32314">
        <dgm:presLayoutVars>
          <dgm:chMax val="1"/>
          <dgm:bulletEnabled val="1"/>
        </dgm:presLayoutVars>
      </dgm:prSet>
      <dgm:spPr/>
      <dgm:t>
        <a:bodyPr/>
        <a:lstStyle/>
        <a:p>
          <a:endParaRPr lang="zh-CN" altLang="en-US"/>
        </a:p>
      </dgm:t>
    </dgm:pt>
    <dgm:pt modelId="{B01E2940-64BA-4CAC-9D27-67D58DC9C624}" type="pres">
      <dgm:prSet presAssocID="{3490A680-0629-4492-A90C-ACEB9660DA18}" presName="descendantText" presStyleLbl="alignAccFollowNode1" presStyleIdx="7" presStyleCnt="8" custScaleX="172797">
        <dgm:presLayoutVars>
          <dgm:bulletEnabled val="1"/>
        </dgm:presLayoutVars>
      </dgm:prSet>
      <dgm:spPr/>
      <dgm:t>
        <a:bodyPr/>
        <a:lstStyle/>
        <a:p>
          <a:endParaRPr lang="zh-CN" altLang="en-US"/>
        </a:p>
      </dgm:t>
    </dgm:pt>
  </dgm:ptLst>
  <dgm:cxnLst>
    <dgm:cxn modelId="{59304D48-DE4D-4ED5-937F-8C69A4C2EF43}" type="presOf" srcId="{3490A680-0629-4492-A90C-ACEB9660DA18}" destId="{0E60CE39-CFEC-4671-9BC2-D7F9DBBBCE4A}" srcOrd="0" destOrd="0" presId="urn:microsoft.com/office/officeart/2005/8/layout/vList5"/>
    <dgm:cxn modelId="{5D7B729F-3C1C-47E8-880C-9E68FCF8F04B}" srcId="{8A5DF729-19BE-49F5-9505-42F6E1BE77F2}" destId="{A352AB73-F961-4A8F-B1AC-522F603DE026}" srcOrd="0" destOrd="0" parTransId="{6A40A4A2-262C-40CF-BB32-AA005C2EDD90}" sibTransId="{B3A0E2D1-9BF7-455C-ADEA-3B9AC20F29BC}"/>
    <dgm:cxn modelId="{7A18F41C-F080-4387-B37A-FA7B0F393016}" srcId="{F6FEADD9-F67D-41F5-BA4C-3C84956E7F46}" destId="{3490FC2F-6F82-4EB0-8A15-693950065988}" srcOrd="5" destOrd="0" parTransId="{B890F6FE-46A7-4C38-9D2B-0549E76A511C}" sibTransId="{72AE124B-FB31-4C40-BD07-A7D8ECF6B689}"/>
    <dgm:cxn modelId="{69246B74-53DB-4B31-BE37-E41ADA323A43}" type="presOf" srcId="{5E29F6ED-AB5A-4CEC-88D1-0AC7AEEE7066}" destId="{D8A0BE10-3A80-4CE0-837E-0C2BDBD259D7}" srcOrd="0" destOrd="0" presId="urn:microsoft.com/office/officeart/2005/8/layout/vList5"/>
    <dgm:cxn modelId="{9D47EB9C-3772-46E4-82D1-711F1572B21B}" srcId="{3490FC2F-6F82-4EB0-8A15-693950065988}" destId="{5E29F6ED-AB5A-4CEC-88D1-0AC7AEEE7066}" srcOrd="0" destOrd="0" parTransId="{0E2F7A99-DEE1-42D3-924A-879447E77442}" sibTransId="{D57C6321-69C8-469C-AE28-134EC484DA92}"/>
    <dgm:cxn modelId="{CA8B6523-7A7D-47AE-B3FB-A69DBA842949}" type="presOf" srcId="{8A5DF729-19BE-49F5-9505-42F6E1BE77F2}" destId="{B1E6EBC1-4C75-4AE9-A400-19BB380552A4}" srcOrd="0" destOrd="0" presId="urn:microsoft.com/office/officeart/2005/8/layout/vList5"/>
    <dgm:cxn modelId="{187817C4-7C27-4B32-B8ED-2BFE7A69EE69}" type="presOf" srcId="{D1776C8F-2B10-4075-8DF7-7F65AB725ED5}" destId="{F5034101-5B7D-4FE7-B47A-5A48CF39606B}" srcOrd="0" destOrd="0" presId="urn:microsoft.com/office/officeart/2005/8/layout/vList5"/>
    <dgm:cxn modelId="{B085E978-87CE-482B-BE19-2534D282036F}" type="presOf" srcId="{3490FC2F-6F82-4EB0-8A15-693950065988}" destId="{8D4B24CB-3EA5-4109-8E15-AA8A6DD58A1A}" srcOrd="0" destOrd="0" presId="urn:microsoft.com/office/officeart/2005/8/layout/vList5"/>
    <dgm:cxn modelId="{183D71C6-26C8-40FD-B7BF-E501EDF026EF}" srcId="{3490A680-0629-4492-A90C-ACEB9660DA18}" destId="{3514FE50-77C1-4464-A88E-A892E3872A31}" srcOrd="0" destOrd="0" parTransId="{0A5C29D5-2901-4DB2-BDC4-28FBA266EB1D}" sibTransId="{CB1C112E-EEF1-4F0F-A4D1-4F05DBA4B58C}"/>
    <dgm:cxn modelId="{788427ED-36BC-46EF-992F-BCC336087D17}" srcId="{04EDA9AC-00A5-408B-9BBF-5A8145EF2935}" destId="{C02E247A-8D9D-4D2A-AAC3-942670B2B543}" srcOrd="0" destOrd="0" parTransId="{30CC4D5E-0629-43DA-BD4B-87D881674A04}" sibTransId="{67E61BB9-58D2-4262-8FD7-C64B67165B2D}"/>
    <dgm:cxn modelId="{CCB490B6-A7B9-430E-A8FF-511DA9212A14}" type="presOf" srcId="{74EE5CD8-078F-4590-BF9C-A341A294A016}" destId="{7E429971-BC57-430F-BB25-C0574E5E39E3}" srcOrd="0" destOrd="0" presId="urn:microsoft.com/office/officeart/2005/8/layout/vList5"/>
    <dgm:cxn modelId="{D6C55D86-DFD5-4B25-B08D-3CD777725453}" type="presOf" srcId="{C59269D0-92A5-481C-BA64-727AFB0DD545}" destId="{B37A5355-225B-4C6F-AED7-6C620F99EECC}" srcOrd="0" destOrd="0" presId="urn:microsoft.com/office/officeart/2005/8/layout/vList5"/>
    <dgm:cxn modelId="{AC9F9484-0D4B-4B0A-9D48-B90E3001AD5C}" type="presOf" srcId="{AA046201-5C4D-445E-BF0B-5C6D2B0A1945}" destId="{C04276DC-EE64-470A-B8BC-09067B8045FA}"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C9D247B7-1366-4762-B686-BC20E5EB0C54}" srcId="{F6FEADD9-F67D-41F5-BA4C-3C84956E7F46}" destId="{8499D6DC-DBB6-4FFA-B475-9C005726D964}" srcOrd="4" destOrd="0" parTransId="{AA621D65-209B-4CE6-999D-1317DC0A2E49}" sibTransId="{0E2F84AC-AE20-4827-B21D-57F0C05CB783}"/>
    <dgm:cxn modelId="{369E100D-3A1C-48CA-9EC7-2BDA55C007AF}" srcId="{F6FEADD9-F67D-41F5-BA4C-3C84956E7F46}" destId="{04EDA9AC-00A5-408B-9BBF-5A8145EF2935}" srcOrd="3" destOrd="0" parTransId="{610892F7-608B-4DE9-9470-1E2A1D3C8D24}" sibTransId="{791F1C0E-B7A5-461B-BF41-01A992844AAD}"/>
    <dgm:cxn modelId="{4AC3CCC2-169D-4F17-A223-C4B979ECC746}" type="presOf" srcId="{F6FEADD9-F67D-41F5-BA4C-3C84956E7F46}" destId="{AAE7A1E6-6847-453D-B55B-8A82BF138C1D}" srcOrd="0" destOrd="0" presId="urn:microsoft.com/office/officeart/2005/8/layout/vList5"/>
    <dgm:cxn modelId="{DA943CC0-61F8-4FFB-90FA-CB72ED7C4483}" type="presOf" srcId="{3514FE50-77C1-4464-A88E-A892E3872A31}" destId="{B01E2940-64BA-4CAC-9D27-67D58DC9C624}" srcOrd="0" destOrd="0" presId="urn:microsoft.com/office/officeart/2005/8/layout/vList5"/>
    <dgm:cxn modelId="{7EA4F213-D91B-42E4-9CC4-75DD5A668D6B}" srcId="{F6FEADD9-F67D-41F5-BA4C-3C84956E7F46}" destId="{3490A680-0629-4492-A90C-ACEB9660DA18}" srcOrd="7" destOrd="0" parTransId="{5D27FF97-8868-40BD-8A34-AB81115D79C5}" sibTransId="{0A8590BD-FE4E-406C-B967-11FE2B77DB06}"/>
    <dgm:cxn modelId="{741E206D-4272-4A7A-BC50-B128ACE464E1}" type="presOf" srcId="{6BE4E373-0656-4EDC-821E-BE09C952B1F6}" destId="{C7C3E6FD-D83F-4BDA-907E-B5EE041DA931}" srcOrd="0" destOrd="0" presId="urn:microsoft.com/office/officeart/2005/8/layout/vList5"/>
    <dgm:cxn modelId="{669C9F2F-D570-4199-AB37-DD14F4A06198}" type="presOf" srcId="{A352AB73-F961-4A8F-B1AC-522F603DE026}" destId="{C3D9F16F-D857-4163-8D01-62DFCF5B7F83}" srcOrd="0" destOrd="0" presId="urn:microsoft.com/office/officeart/2005/8/layout/vList5"/>
    <dgm:cxn modelId="{B8AF1086-D7BE-446F-9133-738B599E9A7D}" srcId="{F6FEADD9-F67D-41F5-BA4C-3C84956E7F46}" destId="{AA046201-5C4D-445E-BF0B-5C6D2B0A1945}" srcOrd="1" destOrd="0" parTransId="{FE92FC33-5E0F-4302-9E80-A69E8ACDDE56}" sibTransId="{40767EFF-7D52-4469-ACEE-7D28E67337E2}"/>
    <dgm:cxn modelId="{31FF1959-A766-478C-A3F6-38D4C97F7559}" type="presOf" srcId="{1E4D3931-0DBD-4211-A24A-6AF364284B1E}" destId="{D54B1729-BC98-42C1-9C6C-D65DCBA4358F}" srcOrd="0" destOrd="0" presId="urn:microsoft.com/office/officeart/2005/8/layout/vList5"/>
    <dgm:cxn modelId="{E0FC9E45-068D-4A24-AF30-1BCF2F91D258}" type="presOf" srcId="{C02E247A-8D9D-4D2A-AAC3-942670B2B543}" destId="{407D673B-FF7A-46E6-A3B0-96E86EB9836E}" srcOrd="0" destOrd="0" presId="urn:microsoft.com/office/officeart/2005/8/layout/vList5"/>
    <dgm:cxn modelId="{7077B78D-FCDC-4519-8416-DC357ACD5043}" srcId="{F6FEADD9-F67D-41F5-BA4C-3C84956E7F46}" destId="{D1776C8F-2B10-4075-8DF7-7F65AB725ED5}" srcOrd="2" destOrd="0" parTransId="{7291E740-3E17-41B3-99D3-1D67AE37CC3F}" sibTransId="{88B75C29-8054-417D-BCE3-878A55118F6D}"/>
    <dgm:cxn modelId="{1176056A-02DD-4375-B97D-38598D1D89BF}" srcId="{F6FEADD9-F67D-41F5-BA4C-3C84956E7F46}" destId="{8A5DF729-19BE-49F5-9505-42F6E1BE77F2}" srcOrd="6" destOrd="0" parTransId="{C96BBDD7-25F3-4EFB-B126-7556061A71FD}" sibTransId="{3FEA4943-5BFA-43FC-B901-C36FD85869C7}"/>
    <dgm:cxn modelId="{119690D4-400B-468B-8BA0-5C9C9E2AFEAF}" srcId="{D1776C8F-2B10-4075-8DF7-7F65AB725ED5}" destId="{6BE4E373-0656-4EDC-821E-BE09C952B1F6}" srcOrd="0" destOrd="0" parTransId="{34218063-BF94-4304-99BD-B3F7BA4D3C8F}" sibTransId="{E17B9BF1-2948-497F-8EC7-3BF734D839DB}"/>
    <dgm:cxn modelId="{63E4D827-0083-4625-9FD6-043D8D32091E}" srcId="{74EE5CD8-078F-4590-BF9C-A341A294A016}" destId="{1E4D3931-0DBD-4211-A24A-6AF364284B1E}" srcOrd="0" destOrd="0" parTransId="{FC93695B-FD0E-4353-B1FD-4328F4386DEC}" sibTransId="{CADAA3D9-7C63-4729-85B0-64C8AF644EEF}"/>
    <dgm:cxn modelId="{46D89F4E-5F4D-4A1F-AD0A-9CE92F7DFBB6}" srcId="{8499D6DC-DBB6-4FFA-B475-9C005726D964}" destId="{AA6BFBCA-07F8-44EC-B860-06756315CD7F}" srcOrd="0" destOrd="0" parTransId="{F355F513-1A1F-44F2-B07D-359173242D70}" sibTransId="{DD8BC8E7-A8DD-437F-BD0D-D1E6565E5C2A}"/>
    <dgm:cxn modelId="{C55DCB50-93E1-4F87-89DA-6FDEC0F3333E}" type="presOf" srcId="{AA6BFBCA-07F8-44EC-B860-06756315CD7F}" destId="{5CA4453B-DF0B-4B02-B0DD-33479BED4582}" srcOrd="0" destOrd="0" presId="urn:microsoft.com/office/officeart/2005/8/layout/vList5"/>
    <dgm:cxn modelId="{81A88FD6-64DE-4126-AA5B-D16EC212C4DA}" type="presOf" srcId="{04EDA9AC-00A5-408B-9BBF-5A8145EF2935}" destId="{AA9E8DB8-4378-4DE0-90FB-AC51BC38606A}" srcOrd="0" destOrd="0" presId="urn:microsoft.com/office/officeart/2005/8/layout/vList5"/>
    <dgm:cxn modelId="{9071FB3B-D26B-4384-BD1A-80C12C62D02C}" srcId="{AA046201-5C4D-445E-BF0B-5C6D2B0A1945}" destId="{C59269D0-92A5-481C-BA64-727AFB0DD545}" srcOrd="0" destOrd="0" parTransId="{312CC84D-092F-422A-AA24-A4619DBBB7BE}" sibTransId="{266DE8E8-1339-41C4-B9A7-6148496C7FA9}"/>
    <dgm:cxn modelId="{3D60D7BD-DE00-4F19-94D3-2821C19A42F1}" type="presOf" srcId="{8499D6DC-DBB6-4FFA-B475-9C005726D964}" destId="{B3AA8348-65DB-4A04-98CB-F6C2ED5489AF}" srcOrd="0" destOrd="0" presId="urn:microsoft.com/office/officeart/2005/8/layout/vList5"/>
    <dgm:cxn modelId="{5B1E2229-4A1A-45AD-AD94-F13B7D6C76D3}" type="presParOf" srcId="{AAE7A1E6-6847-453D-B55B-8A82BF138C1D}" destId="{C4407577-18A2-46E0-8805-2838042EB67A}" srcOrd="0" destOrd="0" presId="urn:microsoft.com/office/officeart/2005/8/layout/vList5"/>
    <dgm:cxn modelId="{CB5006B6-42B2-47E4-8AA8-667850149398}" type="presParOf" srcId="{C4407577-18A2-46E0-8805-2838042EB67A}" destId="{7E429971-BC57-430F-BB25-C0574E5E39E3}" srcOrd="0" destOrd="0" presId="urn:microsoft.com/office/officeart/2005/8/layout/vList5"/>
    <dgm:cxn modelId="{2FE28F22-71FB-44FB-B779-098DA1BA9AFC}" type="presParOf" srcId="{C4407577-18A2-46E0-8805-2838042EB67A}" destId="{D54B1729-BC98-42C1-9C6C-D65DCBA4358F}" srcOrd="1" destOrd="0" presId="urn:microsoft.com/office/officeart/2005/8/layout/vList5"/>
    <dgm:cxn modelId="{8D29DDC0-1E5A-47A8-BC94-7C45A857FA9A}" type="presParOf" srcId="{AAE7A1E6-6847-453D-B55B-8A82BF138C1D}" destId="{AB8574CC-D4F2-4555-AEE3-F4EE58B11D03}" srcOrd="1" destOrd="0" presId="urn:microsoft.com/office/officeart/2005/8/layout/vList5"/>
    <dgm:cxn modelId="{3EEE43F6-9C6C-4E08-9347-E7D8E3259F87}" type="presParOf" srcId="{AAE7A1E6-6847-453D-B55B-8A82BF138C1D}" destId="{85B8F607-FDD8-476A-ADBE-E1250824F294}" srcOrd="2" destOrd="0" presId="urn:microsoft.com/office/officeart/2005/8/layout/vList5"/>
    <dgm:cxn modelId="{BBEF9DF5-784E-4C55-9A67-9C1D1F885FE4}" type="presParOf" srcId="{85B8F607-FDD8-476A-ADBE-E1250824F294}" destId="{C04276DC-EE64-470A-B8BC-09067B8045FA}" srcOrd="0" destOrd="0" presId="urn:microsoft.com/office/officeart/2005/8/layout/vList5"/>
    <dgm:cxn modelId="{A856BC03-86A6-4F03-B99B-7BB4D8D2FCB1}" type="presParOf" srcId="{85B8F607-FDD8-476A-ADBE-E1250824F294}" destId="{B37A5355-225B-4C6F-AED7-6C620F99EECC}" srcOrd="1" destOrd="0" presId="urn:microsoft.com/office/officeart/2005/8/layout/vList5"/>
    <dgm:cxn modelId="{D4BD44A2-720C-46DA-9B3B-972CFEA053BA}" type="presParOf" srcId="{AAE7A1E6-6847-453D-B55B-8A82BF138C1D}" destId="{5ACAA866-A8A8-4183-97B5-CEEAB1525C60}" srcOrd="3" destOrd="0" presId="urn:microsoft.com/office/officeart/2005/8/layout/vList5"/>
    <dgm:cxn modelId="{59A040B9-7F0C-4656-8AA6-B3609DE23A3C}" type="presParOf" srcId="{AAE7A1E6-6847-453D-B55B-8A82BF138C1D}" destId="{477213BE-9E91-4950-8451-7F60796F47F4}" srcOrd="4" destOrd="0" presId="urn:microsoft.com/office/officeart/2005/8/layout/vList5"/>
    <dgm:cxn modelId="{556FCEEE-40EC-4950-B169-FCF07586FEDB}" type="presParOf" srcId="{477213BE-9E91-4950-8451-7F60796F47F4}" destId="{F5034101-5B7D-4FE7-B47A-5A48CF39606B}" srcOrd="0" destOrd="0" presId="urn:microsoft.com/office/officeart/2005/8/layout/vList5"/>
    <dgm:cxn modelId="{17578B14-E07C-4291-9DF1-EE5C72AABDF4}" type="presParOf" srcId="{477213BE-9E91-4950-8451-7F60796F47F4}" destId="{C7C3E6FD-D83F-4BDA-907E-B5EE041DA931}" srcOrd="1" destOrd="0" presId="urn:microsoft.com/office/officeart/2005/8/layout/vList5"/>
    <dgm:cxn modelId="{1E8929A4-F3FE-4FE0-95E3-879449C8F98F}" type="presParOf" srcId="{AAE7A1E6-6847-453D-B55B-8A82BF138C1D}" destId="{9A3D1A47-7C94-4141-A803-772790F213F5}" srcOrd="5" destOrd="0" presId="urn:microsoft.com/office/officeart/2005/8/layout/vList5"/>
    <dgm:cxn modelId="{255A327C-9970-47C5-B3C0-E409302F271F}" type="presParOf" srcId="{AAE7A1E6-6847-453D-B55B-8A82BF138C1D}" destId="{8B716EE5-6B00-49A5-9C68-9236A96F757E}" srcOrd="6" destOrd="0" presId="urn:microsoft.com/office/officeart/2005/8/layout/vList5"/>
    <dgm:cxn modelId="{217D3E5A-EA7D-420E-B969-D78761DFBB03}" type="presParOf" srcId="{8B716EE5-6B00-49A5-9C68-9236A96F757E}" destId="{AA9E8DB8-4378-4DE0-90FB-AC51BC38606A}" srcOrd="0" destOrd="0" presId="urn:microsoft.com/office/officeart/2005/8/layout/vList5"/>
    <dgm:cxn modelId="{3EC3F36F-A5C8-49A2-85C0-3CD345D79B27}" type="presParOf" srcId="{8B716EE5-6B00-49A5-9C68-9236A96F757E}" destId="{407D673B-FF7A-46E6-A3B0-96E86EB9836E}" srcOrd="1" destOrd="0" presId="urn:microsoft.com/office/officeart/2005/8/layout/vList5"/>
    <dgm:cxn modelId="{655120B4-6003-46A0-98F9-F70E9B612AEE}" type="presParOf" srcId="{AAE7A1E6-6847-453D-B55B-8A82BF138C1D}" destId="{8E38E736-CDB7-4B7F-9C7E-43DD34CF230E}" srcOrd="7" destOrd="0" presId="urn:microsoft.com/office/officeart/2005/8/layout/vList5"/>
    <dgm:cxn modelId="{ECD14E28-BCC7-4C10-A012-A1FB69F888A5}" type="presParOf" srcId="{AAE7A1E6-6847-453D-B55B-8A82BF138C1D}" destId="{760B03CC-B8A5-46FC-9158-944B611C3A4F}" srcOrd="8" destOrd="0" presId="urn:microsoft.com/office/officeart/2005/8/layout/vList5"/>
    <dgm:cxn modelId="{D95122B5-6C5B-4EF2-9DB4-CDD2FA56D238}" type="presParOf" srcId="{760B03CC-B8A5-46FC-9158-944B611C3A4F}" destId="{B3AA8348-65DB-4A04-98CB-F6C2ED5489AF}" srcOrd="0" destOrd="0" presId="urn:microsoft.com/office/officeart/2005/8/layout/vList5"/>
    <dgm:cxn modelId="{ACD5A9D4-23D7-463A-B263-DF6966948953}" type="presParOf" srcId="{760B03CC-B8A5-46FC-9158-944B611C3A4F}" destId="{5CA4453B-DF0B-4B02-B0DD-33479BED4582}" srcOrd="1" destOrd="0" presId="urn:microsoft.com/office/officeart/2005/8/layout/vList5"/>
    <dgm:cxn modelId="{4B02C2DF-FC53-43DF-A1F2-246075E4D6C8}" type="presParOf" srcId="{AAE7A1E6-6847-453D-B55B-8A82BF138C1D}" destId="{34FA12CE-83FE-455C-AE1F-13937E4D48C1}" srcOrd="9" destOrd="0" presId="urn:microsoft.com/office/officeart/2005/8/layout/vList5"/>
    <dgm:cxn modelId="{45C155BC-614E-4FCC-A9C0-EA92765295DE}" type="presParOf" srcId="{AAE7A1E6-6847-453D-B55B-8A82BF138C1D}" destId="{B7D86F78-56DC-4322-B161-99B83BA433BA}" srcOrd="10" destOrd="0" presId="urn:microsoft.com/office/officeart/2005/8/layout/vList5"/>
    <dgm:cxn modelId="{6C6741AF-3CFA-4802-A11E-B0C8F2B75B12}" type="presParOf" srcId="{B7D86F78-56DC-4322-B161-99B83BA433BA}" destId="{8D4B24CB-3EA5-4109-8E15-AA8A6DD58A1A}" srcOrd="0" destOrd="0" presId="urn:microsoft.com/office/officeart/2005/8/layout/vList5"/>
    <dgm:cxn modelId="{49BCA36A-BDCE-4A7E-A7EF-AB6983251781}" type="presParOf" srcId="{B7D86F78-56DC-4322-B161-99B83BA433BA}" destId="{D8A0BE10-3A80-4CE0-837E-0C2BDBD259D7}" srcOrd="1" destOrd="0" presId="urn:microsoft.com/office/officeart/2005/8/layout/vList5"/>
    <dgm:cxn modelId="{15682A02-4887-4F98-AE95-6FB54B476E48}" type="presParOf" srcId="{AAE7A1E6-6847-453D-B55B-8A82BF138C1D}" destId="{1ACF58D9-648B-4320-A65B-A953A9FA90A2}" srcOrd="11" destOrd="0" presId="urn:microsoft.com/office/officeart/2005/8/layout/vList5"/>
    <dgm:cxn modelId="{8C7C1C22-BE8A-42E9-ABC9-57A5749F7B8B}" type="presParOf" srcId="{AAE7A1E6-6847-453D-B55B-8A82BF138C1D}" destId="{9CECF015-94DD-47AA-AB52-D86CBE0A327C}" srcOrd="12" destOrd="0" presId="urn:microsoft.com/office/officeart/2005/8/layout/vList5"/>
    <dgm:cxn modelId="{C7465C1C-3505-4EF4-BA79-A9E0AF40EDB6}" type="presParOf" srcId="{9CECF015-94DD-47AA-AB52-D86CBE0A327C}" destId="{B1E6EBC1-4C75-4AE9-A400-19BB380552A4}" srcOrd="0" destOrd="0" presId="urn:microsoft.com/office/officeart/2005/8/layout/vList5"/>
    <dgm:cxn modelId="{09837E88-2719-41AB-9BF0-D087B7CA54C8}" type="presParOf" srcId="{9CECF015-94DD-47AA-AB52-D86CBE0A327C}" destId="{C3D9F16F-D857-4163-8D01-62DFCF5B7F83}" srcOrd="1" destOrd="0" presId="urn:microsoft.com/office/officeart/2005/8/layout/vList5"/>
    <dgm:cxn modelId="{D57CFBD8-52F6-4298-839E-B4256531C57A}" type="presParOf" srcId="{AAE7A1E6-6847-453D-B55B-8A82BF138C1D}" destId="{F76B6D49-3A31-4034-9A0B-405E870C5208}" srcOrd="13" destOrd="0" presId="urn:microsoft.com/office/officeart/2005/8/layout/vList5"/>
    <dgm:cxn modelId="{8904CB09-01B6-4272-A4D6-E77E226B05A7}" type="presParOf" srcId="{AAE7A1E6-6847-453D-B55B-8A82BF138C1D}" destId="{A6CD09C1-A352-475F-BEF5-6C12572B1049}" srcOrd="14" destOrd="0" presId="urn:microsoft.com/office/officeart/2005/8/layout/vList5"/>
    <dgm:cxn modelId="{0C55220F-5159-4D81-AE13-184CF50414A8}" type="presParOf" srcId="{A6CD09C1-A352-475F-BEF5-6C12572B1049}" destId="{0E60CE39-CFEC-4671-9BC2-D7F9DBBBCE4A}" srcOrd="0" destOrd="0" presId="urn:microsoft.com/office/officeart/2005/8/layout/vList5"/>
    <dgm:cxn modelId="{982B748E-5A74-4DCD-A6C1-EFD45F3EF2B7}" type="presParOf" srcId="{A6CD09C1-A352-475F-BEF5-6C12572B1049}" destId="{B01E2940-64BA-4CAC-9D27-67D58DC9C624}"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4400" dirty="0" smtClean="0"/>
            <a:t>1</a:t>
          </a:r>
          <a:endParaRPr lang="zh-CN" sz="44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zh-CN" sz="4400" dirty="0" smtClean="0"/>
            <a:t>2</a:t>
          </a:r>
          <a:endParaRPr lang="zh-CN" sz="44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zh-CN" sz="3200" dirty="0" smtClean="0"/>
            <a:t>记事本</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D1776C8F-2B10-4075-8DF7-7F65AB725ED5}">
      <dgm:prSet phldrT="[Text]" custT="1"/>
      <dgm:spPr/>
      <dgm:t>
        <a:bodyPr/>
        <a:lstStyle/>
        <a:p>
          <a:r>
            <a:rPr lang="zh-CN" sz="4400" dirty="0" smtClean="0"/>
            <a:t>3</a:t>
          </a:r>
          <a:endParaRPr lang="zh-CN" sz="4400" dirty="0"/>
        </a:p>
      </dgm:t>
    </dgm:pt>
    <dgm:pt modelId="{7291E740-3E17-41B3-99D3-1D67AE37CC3F}" type="parTrans" cxnId="{7077B78D-FCDC-4519-8416-DC357ACD5043}">
      <dgm:prSet/>
      <dgm:spPr/>
      <dgm:t>
        <a:bodyPr/>
        <a:lstStyle/>
        <a:p>
          <a:endParaRPr lang="zh-CN" sz="3200"/>
        </a:p>
      </dgm:t>
    </dgm:pt>
    <dgm:pt modelId="{88B75C29-8054-417D-BCE3-878A55118F6D}" type="sibTrans" cxnId="{7077B78D-FCDC-4519-8416-DC357ACD5043}">
      <dgm:prSet/>
      <dgm:spPr/>
      <dgm:t>
        <a:bodyPr/>
        <a:lstStyle/>
        <a:p>
          <a:endParaRPr lang="zh-CN" sz="3200"/>
        </a:p>
      </dgm:t>
    </dgm:pt>
    <dgm:pt modelId="{6BE4E373-0656-4EDC-821E-BE09C952B1F6}">
      <dgm:prSet phldrT="[Text]" custT="1"/>
      <dgm:spPr/>
      <dgm:t>
        <a:bodyPr/>
        <a:lstStyle/>
        <a:p>
          <a:r>
            <a:rPr lang="zh-CN" sz="3200" dirty="0" smtClean="0"/>
            <a:t>画图程序</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4218063-BF94-4304-99BD-B3F7BA4D3C8F}" type="parTrans" cxnId="{119690D4-400B-468B-8BA0-5C9C9E2AFEAF}">
      <dgm:prSet/>
      <dgm:spPr/>
      <dgm:t>
        <a:bodyPr/>
        <a:lstStyle/>
        <a:p>
          <a:endParaRPr lang="zh-CN" sz="3200"/>
        </a:p>
      </dgm:t>
    </dgm:pt>
    <dgm:pt modelId="{E17B9BF1-2948-497F-8EC7-3BF734D839DB}" type="sibTrans" cxnId="{119690D4-400B-468B-8BA0-5C9C9E2AFEAF}">
      <dgm:prSet/>
      <dgm:spPr/>
      <dgm:t>
        <a:bodyPr/>
        <a:lstStyle/>
        <a:p>
          <a:endParaRPr lang="zh-CN" sz="3200"/>
        </a:p>
      </dgm:t>
    </dgm:pt>
    <dgm:pt modelId="{1E4D3931-0DBD-4211-A24A-6AF364284B1E}">
      <dgm:prSet phldrT="[Text]" custT="1"/>
      <dgm:spPr/>
      <dgm:t>
        <a:bodyPr/>
        <a:lstStyle/>
        <a:p>
          <a:pPr marL="280988" indent="-280988"/>
          <a:r>
            <a:rPr lang="zh-CN" sz="3200" dirty="0" smtClean="0"/>
            <a:t>写字板</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3"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3" custScaleX="259632">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3">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3" custScaleX="259632">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3">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3" custScaleX="259632">
        <dgm:presLayoutVars>
          <dgm:bulletEnabled val="1"/>
        </dgm:presLayoutVars>
      </dgm:prSet>
      <dgm:spPr>
        <a:prstGeom prst="rect">
          <a:avLst/>
        </a:prstGeom>
      </dgm:spPr>
      <dgm:t>
        <a:bodyPr/>
        <a:lstStyle/>
        <a:p>
          <a:endParaRPr lang="zh-CN"/>
        </a:p>
      </dgm:t>
    </dgm:pt>
  </dgm:ptLst>
  <dgm:cxnLst>
    <dgm:cxn modelId="{7077B78D-FCDC-4519-8416-DC357ACD5043}" srcId="{F6FEADD9-F67D-41F5-BA4C-3C84956E7F46}" destId="{D1776C8F-2B10-4075-8DF7-7F65AB725ED5}" srcOrd="2" destOrd="0" parTransId="{7291E740-3E17-41B3-99D3-1D67AE37CC3F}" sibTransId="{88B75C29-8054-417D-BCE3-878A55118F6D}"/>
    <dgm:cxn modelId="{119690D4-400B-468B-8BA0-5C9C9E2AFEAF}" srcId="{D1776C8F-2B10-4075-8DF7-7F65AB725ED5}" destId="{6BE4E373-0656-4EDC-821E-BE09C952B1F6}" srcOrd="0" destOrd="0" parTransId="{34218063-BF94-4304-99BD-B3F7BA4D3C8F}" sibTransId="{E17B9BF1-2948-497F-8EC7-3BF734D839DB}"/>
    <dgm:cxn modelId="{D9C76E30-F0FC-4B69-92B9-BDA408C827AE}" type="presOf" srcId="{D1776C8F-2B10-4075-8DF7-7F65AB725ED5}" destId="{F5034101-5B7D-4FE7-B47A-5A48CF39606B}" srcOrd="0" destOrd="0" presId="urn:microsoft.com/office/officeart/2005/8/layout/vList5"/>
    <dgm:cxn modelId="{355309F7-B70A-4912-A646-6A7F73665CA5}" type="presOf" srcId="{F6FEADD9-F67D-41F5-BA4C-3C84956E7F46}" destId="{AAE7A1E6-6847-453D-B55B-8A82BF138C1D}" srcOrd="0" destOrd="0" presId="urn:microsoft.com/office/officeart/2005/8/layout/vList5"/>
    <dgm:cxn modelId="{A43291A8-9804-4988-AD3B-EFDF2D40B8BC}" type="presOf" srcId="{6BE4E373-0656-4EDC-821E-BE09C952B1F6}" destId="{C7C3E6FD-D83F-4BDA-907E-B5EE041DA931}"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2DF9C31C-BDCE-4D3B-BCA5-3D9510870818}" type="presOf" srcId="{AA046201-5C4D-445E-BF0B-5C6D2B0A1945}" destId="{C04276DC-EE64-470A-B8BC-09067B8045FA}" srcOrd="0" destOrd="0" presId="urn:microsoft.com/office/officeart/2005/8/layout/vList5"/>
    <dgm:cxn modelId="{9071FB3B-D26B-4384-BD1A-80C12C62D02C}" srcId="{AA046201-5C4D-445E-BF0B-5C6D2B0A1945}" destId="{C59269D0-92A5-481C-BA64-727AFB0DD545}" srcOrd="0" destOrd="0" parTransId="{312CC84D-092F-422A-AA24-A4619DBBB7BE}" sibTransId="{266DE8E8-1339-41C4-B9A7-6148496C7FA9}"/>
    <dgm:cxn modelId="{B8AF1086-D7BE-446F-9133-738B599E9A7D}" srcId="{F6FEADD9-F67D-41F5-BA4C-3C84956E7F46}" destId="{AA046201-5C4D-445E-BF0B-5C6D2B0A1945}" srcOrd="1" destOrd="0" parTransId="{FE92FC33-5E0F-4302-9E80-A69E8ACDDE56}" sibTransId="{40767EFF-7D52-4469-ACEE-7D28E67337E2}"/>
    <dgm:cxn modelId="{59567ED2-7AF0-417A-A3DD-1C0C7F6F7364}" type="presOf" srcId="{74EE5CD8-078F-4590-BF9C-A341A294A016}" destId="{7E429971-BC57-430F-BB25-C0574E5E39E3}" srcOrd="0" destOrd="0" presId="urn:microsoft.com/office/officeart/2005/8/layout/vList5"/>
    <dgm:cxn modelId="{F899309D-520F-401F-9C6A-8C0E6DC2378E}" type="presOf" srcId="{1E4D3931-0DBD-4211-A24A-6AF364284B1E}" destId="{D54B1729-BC98-42C1-9C6C-D65DCBA4358F}" srcOrd="0" destOrd="0" presId="urn:microsoft.com/office/officeart/2005/8/layout/vList5"/>
    <dgm:cxn modelId="{63E4D827-0083-4625-9FD6-043D8D32091E}" srcId="{74EE5CD8-078F-4590-BF9C-A341A294A016}" destId="{1E4D3931-0DBD-4211-A24A-6AF364284B1E}" srcOrd="0" destOrd="0" parTransId="{FC93695B-FD0E-4353-B1FD-4328F4386DEC}" sibTransId="{CADAA3D9-7C63-4729-85B0-64C8AF644EEF}"/>
    <dgm:cxn modelId="{3718CEC3-1A7D-47BC-938B-4AE7A16C3D66}" type="presOf" srcId="{C59269D0-92A5-481C-BA64-727AFB0DD545}" destId="{B37A5355-225B-4C6F-AED7-6C620F99EECC}" srcOrd="0" destOrd="0" presId="urn:microsoft.com/office/officeart/2005/8/layout/vList5"/>
    <dgm:cxn modelId="{CDC46F5D-94F6-4621-821E-AFF1BD62AEEB}" type="presParOf" srcId="{AAE7A1E6-6847-453D-B55B-8A82BF138C1D}" destId="{C4407577-18A2-46E0-8805-2838042EB67A}" srcOrd="0" destOrd="0" presId="urn:microsoft.com/office/officeart/2005/8/layout/vList5"/>
    <dgm:cxn modelId="{999F7CE6-F282-4B72-A829-B2B990C35079}" type="presParOf" srcId="{C4407577-18A2-46E0-8805-2838042EB67A}" destId="{7E429971-BC57-430F-BB25-C0574E5E39E3}" srcOrd="0" destOrd="0" presId="urn:microsoft.com/office/officeart/2005/8/layout/vList5"/>
    <dgm:cxn modelId="{FCD6A647-3DC1-43C1-9637-3D9FC9514923}" type="presParOf" srcId="{C4407577-18A2-46E0-8805-2838042EB67A}" destId="{D54B1729-BC98-42C1-9C6C-D65DCBA4358F}" srcOrd="1" destOrd="0" presId="urn:microsoft.com/office/officeart/2005/8/layout/vList5"/>
    <dgm:cxn modelId="{E4694305-66C8-4C8B-8FFD-F27DC2D7057C}" type="presParOf" srcId="{AAE7A1E6-6847-453D-B55B-8A82BF138C1D}" destId="{AB8574CC-D4F2-4555-AEE3-F4EE58B11D03}" srcOrd="1" destOrd="0" presId="urn:microsoft.com/office/officeart/2005/8/layout/vList5"/>
    <dgm:cxn modelId="{9B4F1249-B6C0-4C53-8746-1EBF41A1B745}" type="presParOf" srcId="{AAE7A1E6-6847-453D-B55B-8A82BF138C1D}" destId="{85B8F607-FDD8-476A-ADBE-E1250824F294}" srcOrd="2" destOrd="0" presId="urn:microsoft.com/office/officeart/2005/8/layout/vList5"/>
    <dgm:cxn modelId="{A79A8792-32F5-4CF3-8D79-E5E3B761CBE2}" type="presParOf" srcId="{85B8F607-FDD8-476A-ADBE-E1250824F294}" destId="{C04276DC-EE64-470A-B8BC-09067B8045FA}" srcOrd="0" destOrd="0" presId="urn:microsoft.com/office/officeart/2005/8/layout/vList5"/>
    <dgm:cxn modelId="{1EB69358-ABFA-4634-88EC-BB0461A18F97}" type="presParOf" srcId="{85B8F607-FDD8-476A-ADBE-E1250824F294}" destId="{B37A5355-225B-4C6F-AED7-6C620F99EECC}" srcOrd="1" destOrd="0" presId="urn:microsoft.com/office/officeart/2005/8/layout/vList5"/>
    <dgm:cxn modelId="{A6DC63E9-BFFB-4966-806A-81147A83F528}" type="presParOf" srcId="{AAE7A1E6-6847-453D-B55B-8A82BF138C1D}" destId="{5ACAA866-A8A8-4183-97B5-CEEAB1525C60}" srcOrd="3" destOrd="0" presId="urn:microsoft.com/office/officeart/2005/8/layout/vList5"/>
    <dgm:cxn modelId="{3213B70C-8A4A-413D-97BC-E6E9A4B4BA0B}" type="presParOf" srcId="{AAE7A1E6-6847-453D-B55B-8A82BF138C1D}" destId="{477213BE-9E91-4950-8451-7F60796F47F4}" srcOrd="4" destOrd="0" presId="urn:microsoft.com/office/officeart/2005/8/layout/vList5"/>
    <dgm:cxn modelId="{8B91E7C8-01F8-4DB5-A05E-1B2FA2664282}" type="presParOf" srcId="{477213BE-9E91-4950-8451-7F60796F47F4}" destId="{F5034101-5B7D-4FE7-B47A-5A48CF39606B}" srcOrd="0" destOrd="0" presId="urn:microsoft.com/office/officeart/2005/8/layout/vList5"/>
    <dgm:cxn modelId="{72B1467C-8B07-4A37-81F4-F9ADB705BC84}" type="presParOf" srcId="{477213BE-9E91-4950-8451-7F60796F47F4}" destId="{C7C3E6FD-D83F-4BDA-907E-B5EE041DA93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3683974" y="-2387971"/>
          <a:ext cx="653036" cy="5595973"/>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zh-CN" sz="3200" kern="1200" dirty="0" smtClean="0"/>
            <a:t>认识</a:t>
          </a:r>
          <a:r>
            <a:rPr lang="zh-CN" altLang="en-US" sz="3200" kern="1200" dirty="0" smtClean="0"/>
            <a:t>操作系统</a:t>
          </a:r>
          <a:endParaRPr lang="zh-CN" sz="3200" kern="1200" dirty="0">
            <a:effectLst>
              <a:outerShdw blurRad="38100" dist="38100" dir="2700000" algn="tl">
                <a:srgbClr val="000000">
                  <a:alpha val="43137"/>
                </a:srgbClr>
              </a:outerShdw>
            </a:effectLst>
          </a:endParaRPr>
        </a:p>
      </dsp:txBody>
      <dsp:txXfrm rot="-5400000">
        <a:off x="1212506" y="83497"/>
        <a:ext cx="5595973" cy="653036"/>
      </dsp:txXfrm>
    </dsp:sp>
    <dsp:sp modelId="{7E429971-BC57-430F-BB25-C0574E5E39E3}">
      <dsp:nvSpPr>
        <dsp:cNvPr id="0" name=""/>
        <dsp:cNvSpPr/>
      </dsp:nvSpPr>
      <dsp:spPr>
        <a:xfrm>
          <a:off x="122" y="0"/>
          <a:ext cx="1212383" cy="816295"/>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2.</a:t>
          </a:r>
          <a:r>
            <a:rPr lang="zh-CN" sz="4400" kern="1200" dirty="0" smtClean="0"/>
            <a:t>1</a:t>
          </a:r>
          <a:endParaRPr lang="zh-CN" sz="4400" kern="1200" dirty="0"/>
        </a:p>
      </dsp:txBody>
      <dsp:txXfrm>
        <a:off x="39970" y="39848"/>
        <a:ext cx="1132687" cy="736599"/>
      </dsp:txXfrm>
    </dsp:sp>
    <dsp:sp modelId="{B37A5355-225B-4C6F-AED7-6C620F99EECC}">
      <dsp:nvSpPr>
        <dsp:cNvPr id="0" name=""/>
        <dsp:cNvSpPr/>
      </dsp:nvSpPr>
      <dsp:spPr>
        <a:xfrm rot="5400000">
          <a:off x="3683974" y="-1530861"/>
          <a:ext cx="653036" cy="5595973"/>
        </a:xfrm>
        <a:prstGeom prst="rect">
          <a:avLst/>
        </a:prstGeom>
        <a:solidFill>
          <a:schemeClr val="accent3">
            <a:tint val="40000"/>
            <a:alpha val="90000"/>
            <a:hueOff val="2679212"/>
            <a:satOff val="-3448"/>
            <a:lumOff val="-269"/>
            <a:alphaOff val="0"/>
          </a:schemeClr>
        </a:solidFill>
        <a:ln w="9525" cap="flat" cmpd="sng" algn="ctr">
          <a:solidFill>
            <a:schemeClr val="accent3">
              <a:tint val="40000"/>
              <a:alpha val="90000"/>
              <a:hueOff val="2679212"/>
              <a:satOff val="-3448"/>
              <a:lumOff val="-269"/>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Windows 7的基本操作</a:t>
          </a:r>
          <a:endParaRPr lang="zh-CN" sz="3200" kern="1200" dirty="0">
            <a:effectLst>
              <a:outerShdw blurRad="38100" dist="38100" dir="2700000" algn="tl">
                <a:srgbClr val="000000">
                  <a:alpha val="43137"/>
                </a:srgbClr>
              </a:outerShdw>
            </a:effectLst>
          </a:endParaRPr>
        </a:p>
      </dsp:txBody>
      <dsp:txXfrm rot="-5400000">
        <a:off x="1212506" y="940607"/>
        <a:ext cx="5595973" cy="653036"/>
      </dsp:txXfrm>
    </dsp:sp>
    <dsp:sp modelId="{C04276DC-EE64-470A-B8BC-09067B8045FA}">
      <dsp:nvSpPr>
        <dsp:cNvPr id="0" name=""/>
        <dsp:cNvSpPr/>
      </dsp:nvSpPr>
      <dsp:spPr>
        <a:xfrm>
          <a:off x="122" y="858977"/>
          <a:ext cx="1212383" cy="816295"/>
        </a:xfrm>
        <a:prstGeom prst="roundRect">
          <a:avLst/>
        </a:prstGeom>
        <a:gradFill rotWithShape="0">
          <a:gsLst>
            <a:gs pos="0">
              <a:schemeClr val="accent3">
                <a:hueOff val="2812566"/>
                <a:satOff val="-4220"/>
                <a:lumOff val="-686"/>
                <a:alphaOff val="0"/>
                <a:shade val="51000"/>
                <a:satMod val="130000"/>
              </a:schemeClr>
            </a:gs>
            <a:gs pos="80000">
              <a:schemeClr val="accent3">
                <a:hueOff val="2812566"/>
                <a:satOff val="-4220"/>
                <a:lumOff val="-686"/>
                <a:alphaOff val="0"/>
                <a:shade val="93000"/>
                <a:satMod val="130000"/>
              </a:schemeClr>
            </a:gs>
            <a:gs pos="100000">
              <a:schemeClr val="accent3">
                <a:hueOff val="2812566"/>
                <a:satOff val="-4220"/>
                <a:lumOff val="-68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2.</a:t>
          </a:r>
          <a:r>
            <a:rPr lang="zh-CN" sz="4400" kern="1200" dirty="0" smtClean="0"/>
            <a:t>2</a:t>
          </a:r>
          <a:endParaRPr lang="zh-CN" sz="4400" kern="1200" dirty="0"/>
        </a:p>
      </dsp:txBody>
      <dsp:txXfrm>
        <a:off x="39970" y="898825"/>
        <a:ext cx="1132687" cy="736599"/>
      </dsp:txXfrm>
    </dsp:sp>
    <dsp:sp modelId="{C7C3E6FD-D83F-4BDA-907E-B5EE041DA931}">
      <dsp:nvSpPr>
        <dsp:cNvPr id="0" name=""/>
        <dsp:cNvSpPr/>
      </dsp:nvSpPr>
      <dsp:spPr>
        <a:xfrm rot="5400000">
          <a:off x="3683974" y="-673750"/>
          <a:ext cx="653036" cy="5595973"/>
        </a:xfrm>
        <a:prstGeom prst="rect">
          <a:avLst/>
        </a:prstGeom>
        <a:solidFill>
          <a:schemeClr val="accent3">
            <a:tint val="40000"/>
            <a:alpha val="90000"/>
            <a:hueOff val="5358425"/>
            <a:satOff val="-6896"/>
            <a:lumOff val="-537"/>
            <a:alphaOff val="0"/>
          </a:schemeClr>
        </a:solidFill>
        <a:ln w="9525" cap="flat" cmpd="sng" algn="ctr">
          <a:solidFill>
            <a:schemeClr val="accent3">
              <a:tint val="40000"/>
              <a:alpha val="90000"/>
              <a:hueOff val="5358425"/>
              <a:satOff val="-6896"/>
              <a:lumOff val="-537"/>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Windows 7的资源管理</a:t>
          </a:r>
          <a:endParaRPr lang="zh-CN" sz="3200" kern="1200" dirty="0">
            <a:effectLst>
              <a:outerShdw blurRad="38100" dist="38100" dir="2700000" algn="tl">
                <a:srgbClr val="000000">
                  <a:alpha val="43137"/>
                </a:srgbClr>
              </a:outerShdw>
            </a:effectLst>
          </a:endParaRPr>
        </a:p>
      </dsp:txBody>
      <dsp:txXfrm rot="-5400000">
        <a:off x="1212506" y="1797718"/>
        <a:ext cx="5595973" cy="653036"/>
      </dsp:txXfrm>
    </dsp:sp>
    <dsp:sp modelId="{F5034101-5B7D-4FE7-B47A-5A48CF39606B}">
      <dsp:nvSpPr>
        <dsp:cNvPr id="0" name=""/>
        <dsp:cNvSpPr/>
      </dsp:nvSpPr>
      <dsp:spPr>
        <a:xfrm>
          <a:off x="122" y="1716088"/>
          <a:ext cx="1212383" cy="816295"/>
        </a:xfrm>
        <a:prstGeom prst="roundRect">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2.</a:t>
          </a:r>
          <a:r>
            <a:rPr lang="zh-CN" sz="4400" kern="1200" dirty="0" smtClean="0"/>
            <a:t>3</a:t>
          </a:r>
          <a:endParaRPr lang="zh-CN" sz="4400" kern="1200" dirty="0"/>
        </a:p>
      </dsp:txBody>
      <dsp:txXfrm>
        <a:off x="39970" y="1755936"/>
        <a:ext cx="1132687" cy="736599"/>
      </dsp:txXfrm>
    </dsp:sp>
    <dsp:sp modelId="{407D673B-FF7A-46E6-A3B0-96E86EB9836E}">
      <dsp:nvSpPr>
        <dsp:cNvPr id="0" name=""/>
        <dsp:cNvSpPr/>
      </dsp:nvSpPr>
      <dsp:spPr>
        <a:xfrm rot="5400000">
          <a:off x="3650620" y="196235"/>
          <a:ext cx="653036" cy="5548280"/>
        </a:xfrm>
        <a:prstGeom prst="round2SameRect">
          <a:avLst/>
        </a:prstGeom>
        <a:solidFill>
          <a:schemeClr val="accent3">
            <a:tint val="40000"/>
            <a:alpha val="90000"/>
            <a:hueOff val="8037638"/>
            <a:satOff val="-10345"/>
            <a:lumOff val="-806"/>
            <a:alphaOff val="0"/>
          </a:schemeClr>
        </a:solidFill>
        <a:ln w="9525" cap="flat" cmpd="sng" algn="ctr">
          <a:solidFill>
            <a:schemeClr val="accent3">
              <a:tint val="40000"/>
              <a:alpha val="90000"/>
              <a:hueOff val="8037638"/>
              <a:satOff val="-10345"/>
              <a:lumOff val="-806"/>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4400" algn="l" defTabSz="1422400">
            <a:lnSpc>
              <a:spcPct val="90000"/>
            </a:lnSpc>
            <a:spcBef>
              <a:spcPct val="0"/>
            </a:spcBef>
            <a:spcAft>
              <a:spcPts val="576"/>
            </a:spcAft>
            <a:buChar char="••"/>
          </a:pPr>
          <a:r>
            <a:rPr lang="en-US" altLang="zh-CN" sz="3200" kern="1200" dirty="0" smtClean="0"/>
            <a:t>Windows 7</a:t>
          </a:r>
          <a:r>
            <a:rPr lang="zh-CN" altLang="en-US" sz="3200" kern="1200" dirty="0" smtClean="0"/>
            <a:t>系统环境设置</a:t>
          </a:r>
          <a:endParaRPr lang="zh-CN" altLang="en-US" sz="3200" kern="1200" dirty="0"/>
        </a:p>
      </dsp:txBody>
      <dsp:txXfrm rot="-5400000">
        <a:off x="1202999" y="2675736"/>
        <a:ext cx="5516401" cy="589278"/>
      </dsp:txXfrm>
    </dsp:sp>
    <dsp:sp modelId="{AA9E8DB8-4378-4DE0-90FB-AC51BC38606A}">
      <dsp:nvSpPr>
        <dsp:cNvPr id="0" name=""/>
        <dsp:cNvSpPr/>
      </dsp:nvSpPr>
      <dsp:spPr>
        <a:xfrm>
          <a:off x="122" y="2573198"/>
          <a:ext cx="1214297" cy="816295"/>
        </a:xfrm>
        <a:prstGeom prst="roundRect">
          <a:avLst/>
        </a:prstGeom>
        <a:gradFill rotWithShape="0">
          <a:gsLst>
            <a:gs pos="0">
              <a:schemeClr val="accent3">
                <a:hueOff val="8437698"/>
                <a:satOff val="-12660"/>
                <a:lumOff val="-2059"/>
                <a:alphaOff val="0"/>
                <a:shade val="51000"/>
                <a:satMod val="130000"/>
              </a:schemeClr>
            </a:gs>
            <a:gs pos="80000">
              <a:schemeClr val="accent3">
                <a:hueOff val="8437698"/>
                <a:satOff val="-12660"/>
                <a:lumOff val="-2059"/>
                <a:alphaOff val="0"/>
                <a:shade val="93000"/>
                <a:satMod val="130000"/>
              </a:schemeClr>
            </a:gs>
            <a:gs pos="100000">
              <a:schemeClr val="accent3">
                <a:hueOff val="8437698"/>
                <a:satOff val="-12660"/>
                <a:lumOff val="-205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6210" tIns="78105" rIns="156210" bIns="78105" numCol="1" spcCol="1270" anchor="ctr" anchorCtr="0">
          <a:noAutofit/>
        </a:bodyPr>
        <a:lstStyle/>
        <a:p>
          <a:pPr lvl="0" algn="ctr" defTabSz="1822450">
            <a:lnSpc>
              <a:spcPct val="90000"/>
            </a:lnSpc>
            <a:spcBef>
              <a:spcPct val="0"/>
            </a:spcBef>
            <a:spcAft>
              <a:spcPct val="35000"/>
            </a:spcAft>
          </a:pPr>
          <a:r>
            <a:rPr lang="en-US" altLang="zh-CN" sz="4100" kern="1200" dirty="0" smtClean="0"/>
            <a:t>2.4</a:t>
          </a:r>
          <a:endParaRPr lang="zh-CN" altLang="en-US" sz="4100" kern="1200" dirty="0"/>
        </a:p>
      </dsp:txBody>
      <dsp:txXfrm>
        <a:off x="39970" y="2613046"/>
        <a:ext cx="1134601" cy="736599"/>
      </dsp:txXfrm>
    </dsp:sp>
    <dsp:sp modelId="{1531ACF3-9BAD-4A34-AE36-DA8B5181A91C}">
      <dsp:nvSpPr>
        <dsp:cNvPr id="0" name=""/>
        <dsp:cNvSpPr/>
      </dsp:nvSpPr>
      <dsp:spPr>
        <a:xfrm rot="5400000">
          <a:off x="3682021" y="1044337"/>
          <a:ext cx="653036" cy="5588239"/>
        </a:xfrm>
        <a:prstGeom prst="round2Same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en-US" altLang="zh-CN" sz="3200" kern="1200" dirty="0" smtClean="0"/>
            <a:t>Windows 7</a:t>
          </a:r>
          <a:r>
            <a:rPr lang="zh-CN" altLang="en-US" sz="3200" kern="1200" dirty="0" smtClean="0"/>
            <a:t>实用程序</a:t>
          </a:r>
          <a:endParaRPr lang="zh-CN" altLang="en-US" sz="3200" kern="1200" dirty="0"/>
        </a:p>
      </dsp:txBody>
      <dsp:txXfrm rot="-5400000">
        <a:off x="1214420" y="3543818"/>
        <a:ext cx="5556360" cy="589278"/>
      </dsp:txXfrm>
    </dsp:sp>
    <dsp:sp modelId="{0034018F-E4F0-46AE-8455-451AB00EC526}">
      <dsp:nvSpPr>
        <dsp:cNvPr id="0" name=""/>
        <dsp:cNvSpPr/>
      </dsp:nvSpPr>
      <dsp:spPr>
        <a:xfrm>
          <a:off x="122" y="3430309"/>
          <a:ext cx="1214297" cy="816295"/>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6210" tIns="78105" rIns="156210" bIns="78105" numCol="1" spcCol="1270" anchor="ctr" anchorCtr="0">
          <a:noAutofit/>
        </a:bodyPr>
        <a:lstStyle/>
        <a:p>
          <a:pPr lvl="0" algn="ctr" defTabSz="1822450">
            <a:lnSpc>
              <a:spcPct val="90000"/>
            </a:lnSpc>
            <a:spcBef>
              <a:spcPct val="0"/>
            </a:spcBef>
            <a:spcAft>
              <a:spcPct val="35000"/>
            </a:spcAft>
          </a:pPr>
          <a:r>
            <a:rPr lang="en-US" altLang="zh-CN" sz="4100" kern="1200" dirty="0" smtClean="0"/>
            <a:t>2.5</a:t>
          </a:r>
          <a:endParaRPr lang="zh-CN" altLang="en-US" sz="4100" kern="1200" dirty="0"/>
        </a:p>
      </dsp:txBody>
      <dsp:txXfrm>
        <a:off x="39970" y="3470157"/>
        <a:ext cx="1134601" cy="7365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3203135" y="-2010510"/>
          <a:ext cx="804295" cy="5030571"/>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zh-CN" altLang="en-US" sz="3200" kern="1200" dirty="0" smtClean="0"/>
            <a:t>什么是操作系统</a:t>
          </a:r>
          <a:endParaRPr lang="zh-CN" sz="3200" kern="1200" dirty="0"/>
        </a:p>
      </dsp:txBody>
      <dsp:txXfrm rot="-5400000">
        <a:off x="1089997" y="102628"/>
        <a:ext cx="5030571" cy="804295"/>
      </dsp:txXfrm>
    </dsp:sp>
    <dsp:sp modelId="{7E429971-BC57-430F-BB25-C0574E5E39E3}">
      <dsp:nvSpPr>
        <dsp:cNvPr id="0" name=""/>
        <dsp:cNvSpPr/>
      </dsp:nvSpPr>
      <dsp:spPr>
        <a:xfrm>
          <a:off x="110" y="0"/>
          <a:ext cx="1089887" cy="1005369"/>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1</a:t>
          </a:r>
          <a:endParaRPr lang="zh-CN" sz="4400" kern="1200" dirty="0"/>
        </a:p>
      </dsp:txBody>
      <dsp:txXfrm>
        <a:off x="49188" y="49078"/>
        <a:ext cx="991731" cy="907213"/>
      </dsp:txXfrm>
    </dsp:sp>
    <dsp:sp modelId="{B37A5355-225B-4C6F-AED7-6C620F99EECC}">
      <dsp:nvSpPr>
        <dsp:cNvPr id="0" name=""/>
        <dsp:cNvSpPr/>
      </dsp:nvSpPr>
      <dsp:spPr>
        <a:xfrm rot="5400000">
          <a:off x="3203135" y="-954872"/>
          <a:ext cx="804295" cy="5030571"/>
        </a:xfrm>
        <a:prstGeom prst="rect">
          <a:avLst/>
        </a:prstGeom>
        <a:solidFill>
          <a:schemeClr val="accent3">
            <a:tint val="40000"/>
            <a:alpha val="90000"/>
            <a:hueOff val="3572283"/>
            <a:satOff val="-4598"/>
            <a:lumOff val="-358"/>
            <a:alphaOff val="0"/>
          </a:schemeClr>
        </a:solidFill>
        <a:ln w="9525" cap="flat" cmpd="sng" algn="ctr">
          <a:solidFill>
            <a:schemeClr val="accent3">
              <a:tint val="40000"/>
              <a:alpha val="90000"/>
              <a:hueOff val="3572283"/>
              <a:satOff val="-4598"/>
              <a:lumOff val="-358"/>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了解</a:t>
          </a:r>
          <a:r>
            <a:rPr lang="en-US" sz="3200" kern="1200" dirty="0" smtClean="0"/>
            <a:t>Windows</a:t>
          </a:r>
          <a:r>
            <a:rPr lang="zh-CN" sz="3200" kern="1200" dirty="0" smtClean="0">
              <a:latin typeface="+mn-ea"/>
              <a:ea typeface="+mn-ea"/>
            </a:rPr>
            <a:t>操作系统</a:t>
          </a:r>
          <a:endParaRPr lang="zh-CN" sz="3200" kern="1200" dirty="0">
            <a:latin typeface="+mn-ea"/>
            <a:ea typeface="+mn-ea"/>
          </a:endParaRPr>
        </a:p>
      </dsp:txBody>
      <dsp:txXfrm rot="-5400000">
        <a:off x="1089997" y="1158266"/>
        <a:ext cx="5030571" cy="804295"/>
      </dsp:txXfrm>
    </dsp:sp>
    <dsp:sp modelId="{C04276DC-EE64-470A-B8BC-09067B8045FA}">
      <dsp:nvSpPr>
        <dsp:cNvPr id="0" name=""/>
        <dsp:cNvSpPr/>
      </dsp:nvSpPr>
      <dsp:spPr>
        <a:xfrm>
          <a:off x="110" y="1057728"/>
          <a:ext cx="1089887" cy="1005369"/>
        </a:xfrm>
        <a:prstGeom prst="roundRect">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2</a:t>
          </a:r>
          <a:endParaRPr lang="zh-CN" sz="4400" kern="1200" dirty="0"/>
        </a:p>
      </dsp:txBody>
      <dsp:txXfrm>
        <a:off x="49188" y="1106806"/>
        <a:ext cx="991731" cy="907213"/>
      </dsp:txXfrm>
    </dsp:sp>
    <dsp:sp modelId="{C7C3E6FD-D83F-4BDA-907E-B5EE041DA931}">
      <dsp:nvSpPr>
        <dsp:cNvPr id="0" name=""/>
        <dsp:cNvSpPr/>
      </dsp:nvSpPr>
      <dsp:spPr>
        <a:xfrm rot="5400000">
          <a:off x="3203135" y="100765"/>
          <a:ext cx="804295" cy="5030571"/>
        </a:xfrm>
        <a:prstGeom prst="rect">
          <a:avLst/>
        </a:prstGeom>
        <a:solidFill>
          <a:schemeClr val="accent3">
            <a:tint val="40000"/>
            <a:alpha val="90000"/>
            <a:hueOff val="7144567"/>
            <a:satOff val="-9195"/>
            <a:lumOff val="-717"/>
            <a:alphaOff val="0"/>
          </a:schemeClr>
        </a:solidFill>
        <a:ln w="9525" cap="flat" cmpd="sng" algn="ctr">
          <a:solidFill>
            <a:schemeClr val="accent3">
              <a:tint val="40000"/>
              <a:alpha val="90000"/>
              <a:hueOff val="7144567"/>
              <a:satOff val="-9195"/>
              <a:lumOff val="-717"/>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en-US" sz="3200" kern="1200" dirty="0" smtClean="0"/>
            <a:t>Windows 7</a:t>
          </a:r>
          <a:r>
            <a:rPr lang="zh-CN" sz="3200" kern="1200" dirty="0" smtClean="0"/>
            <a:t>的启动</a:t>
          </a:r>
          <a:endParaRPr lang="zh-CN" sz="3200" kern="1200" dirty="0">
            <a:effectLst>
              <a:outerShdw blurRad="38100" dist="38100" dir="2700000" algn="tl">
                <a:srgbClr val="000000">
                  <a:alpha val="43137"/>
                </a:srgbClr>
              </a:outerShdw>
            </a:effectLst>
          </a:endParaRPr>
        </a:p>
      </dsp:txBody>
      <dsp:txXfrm rot="-5400000">
        <a:off x="1089997" y="2213903"/>
        <a:ext cx="5030571" cy="804295"/>
      </dsp:txXfrm>
    </dsp:sp>
    <dsp:sp modelId="{F5034101-5B7D-4FE7-B47A-5A48CF39606B}">
      <dsp:nvSpPr>
        <dsp:cNvPr id="0" name=""/>
        <dsp:cNvSpPr/>
      </dsp:nvSpPr>
      <dsp:spPr>
        <a:xfrm>
          <a:off x="110" y="2113366"/>
          <a:ext cx="1089887" cy="1005369"/>
        </a:xfrm>
        <a:prstGeom prst="roundRect">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3</a:t>
          </a:r>
          <a:endParaRPr lang="zh-CN" sz="4400" kern="1200" dirty="0"/>
        </a:p>
      </dsp:txBody>
      <dsp:txXfrm>
        <a:off x="49188" y="2162444"/>
        <a:ext cx="991731" cy="907213"/>
      </dsp:txXfrm>
    </dsp:sp>
    <dsp:sp modelId="{407D673B-FF7A-46E6-A3B0-96E86EB9836E}">
      <dsp:nvSpPr>
        <dsp:cNvPr id="0" name=""/>
        <dsp:cNvSpPr/>
      </dsp:nvSpPr>
      <dsp:spPr>
        <a:xfrm rot="5400000">
          <a:off x="3224683" y="1164327"/>
          <a:ext cx="804295" cy="4987698"/>
        </a:xfrm>
        <a:prstGeom prst="round2Same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en-US" sz="3200" kern="1200" dirty="0" smtClean="0"/>
            <a:t>Windows 7</a:t>
          </a:r>
          <a:r>
            <a:rPr lang="zh-CN" sz="3200" kern="1200" dirty="0" smtClean="0"/>
            <a:t>的退出</a:t>
          </a:r>
          <a:endParaRPr lang="zh-CN" altLang="en-US" sz="2000" kern="1200" dirty="0"/>
        </a:p>
      </dsp:txBody>
      <dsp:txXfrm rot="-5400000">
        <a:off x="1132982" y="3295290"/>
        <a:ext cx="4948436" cy="725771"/>
      </dsp:txXfrm>
    </dsp:sp>
    <dsp:sp modelId="{AA9E8DB8-4378-4DE0-90FB-AC51BC38606A}">
      <dsp:nvSpPr>
        <dsp:cNvPr id="0" name=""/>
        <dsp:cNvSpPr/>
      </dsp:nvSpPr>
      <dsp:spPr>
        <a:xfrm>
          <a:off x="110" y="3169004"/>
          <a:ext cx="1091608" cy="1005369"/>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4</a:t>
          </a:r>
          <a:endParaRPr lang="zh-CN" altLang="en-US" sz="4400" kern="1200" dirty="0"/>
        </a:p>
      </dsp:txBody>
      <dsp:txXfrm>
        <a:off x="49188" y="3218082"/>
        <a:ext cx="993452" cy="90721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3275798" y="-2358888"/>
          <a:ext cx="686241" cy="5579502"/>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zh-CN" sz="3200" kern="1200" dirty="0" smtClean="0"/>
            <a:t>鼠标和键盘的操作</a:t>
          </a:r>
          <a:endParaRPr lang="zh-CN" sz="3200" kern="1200" dirty="0">
            <a:effectLst>
              <a:outerShdw blurRad="38100" dist="38100" dir="2700000" algn="tl">
                <a:srgbClr val="000000">
                  <a:alpha val="43137"/>
                </a:srgbClr>
              </a:outerShdw>
            </a:effectLst>
          </a:endParaRPr>
        </a:p>
      </dsp:txBody>
      <dsp:txXfrm rot="-5400000">
        <a:off x="829168" y="87742"/>
        <a:ext cx="5579502" cy="686241"/>
      </dsp:txXfrm>
    </dsp:sp>
    <dsp:sp modelId="{7E429971-BC57-430F-BB25-C0574E5E39E3}">
      <dsp:nvSpPr>
        <dsp:cNvPr id="0" name=""/>
        <dsp:cNvSpPr/>
      </dsp:nvSpPr>
      <dsp:spPr>
        <a:xfrm>
          <a:off x="41" y="0"/>
          <a:ext cx="829127" cy="857802"/>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1</a:t>
          </a:r>
          <a:endParaRPr lang="zh-CN" sz="4400" kern="1200" dirty="0"/>
        </a:p>
      </dsp:txBody>
      <dsp:txXfrm>
        <a:off x="40516" y="40475"/>
        <a:ext cx="748177" cy="776852"/>
      </dsp:txXfrm>
    </dsp:sp>
    <dsp:sp modelId="{B37A5355-225B-4C6F-AED7-6C620F99EECC}">
      <dsp:nvSpPr>
        <dsp:cNvPr id="0" name=""/>
        <dsp:cNvSpPr/>
      </dsp:nvSpPr>
      <dsp:spPr>
        <a:xfrm rot="5400000">
          <a:off x="3275724" y="-1458121"/>
          <a:ext cx="686241" cy="5579354"/>
        </a:xfrm>
        <a:prstGeom prst="rect">
          <a:avLst/>
        </a:prstGeom>
        <a:solidFill>
          <a:schemeClr val="accent3">
            <a:tint val="40000"/>
            <a:alpha val="90000"/>
            <a:hueOff val="2679212"/>
            <a:satOff val="-3448"/>
            <a:lumOff val="-269"/>
            <a:alphaOff val="0"/>
          </a:schemeClr>
        </a:solidFill>
        <a:ln w="9525" cap="flat" cmpd="sng" algn="ctr">
          <a:solidFill>
            <a:schemeClr val="accent3">
              <a:tint val="40000"/>
              <a:alpha val="90000"/>
              <a:hueOff val="2679212"/>
              <a:satOff val="-3448"/>
              <a:lumOff val="-269"/>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桌面的组成及操作</a:t>
          </a:r>
          <a:endParaRPr lang="zh-CN" sz="3200" kern="1200" dirty="0">
            <a:effectLst>
              <a:outerShdw blurRad="38100" dist="38100" dir="2700000" algn="tl">
                <a:srgbClr val="000000">
                  <a:alpha val="43137"/>
                </a:srgbClr>
              </a:outerShdw>
            </a:effectLst>
          </a:endParaRPr>
        </a:p>
      </dsp:txBody>
      <dsp:txXfrm rot="-5400000">
        <a:off x="829168" y="988435"/>
        <a:ext cx="5579354" cy="686241"/>
      </dsp:txXfrm>
    </dsp:sp>
    <dsp:sp modelId="{C04276DC-EE64-470A-B8BC-09067B8045FA}">
      <dsp:nvSpPr>
        <dsp:cNvPr id="0" name=""/>
        <dsp:cNvSpPr/>
      </dsp:nvSpPr>
      <dsp:spPr>
        <a:xfrm>
          <a:off x="41" y="902654"/>
          <a:ext cx="829127" cy="857802"/>
        </a:xfrm>
        <a:prstGeom prst="roundRect">
          <a:avLst/>
        </a:prstGeom>
        <a:gradFill rotWithShape="0">
          <a:gsLst>
            <a:gs pos="0">
              <a:schemeClr val="accent3">
                <a:hueOff val="2812566"/>
                <a:satOff val="-4220"/>
                <a:lumOff val="-686"/>
                <a:alphaOff val="0"/>
                <a:shade val="51000"/>
                <a:satMod val="130000"/>
              </a:schemeClr>
            </a:gs>
            <a:gs pos="80000">
              <a:schemeClr val="accent3">
                <a:hueOff val="2812566"/>
                <a:satOff val="-4220"/>
                <a:lumOff val="-686"/>
                <a:alphaOff val="0"/>
                <a:shade val="93000"/>
                <a:satMod val="130000"/>
              </a:schemeClr>
            </a:gs>
            <a:gs pos="100000">
              <a:schemeClr val="accent3">
                <a:hueOff val="2812566"/>
                <a:satOff val="-4220"/>
                <a:lumOff val="-68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2</a:t>
          </a:r>
          <a:endParaRPr lang="zh-CN" sz="4400" kern="1200" dirty="0"/>
        </a:p>
      </dsp:txBody>
      <dsp:txXfrm>
        <a:off x="40516" y="943129"/>
        <a:ext cx="748177" cy="776852"/>
      </dsp:txXfrm>
    </dsp:sp>
    <dsp:sp modelId="{C7C3E6FD-D83F-4BDA-907E-B5EE041DA931}">
      <dsp:nvSpPr>
        <dsp:cNvPr id="0" name=""/>
        <dsp:cNvSpPr/>
      </dsp:nvSpPr>
      <dsp:spPr>
        <a:xfrm rot="5400000">
          <a:off x="3275724" y="-557429"/>
          <a:ext cx="686241" cy="5579354"/>
        </a:xfrm>
        <a:prstGeom prst="rect">
          <a:avLst/>
        </a:prstGeom>
        <a:solidFill>
          <a:schemeClr val="accent3">
            <a:tint val="40000"/>
            <a:alpha val="90000"/>
            <a:hueOff val="5358425"/>
            <a:satOff val="-6896"/>
            <a:lumOff val="-537"/>
            <a:alphaOff val="0"/>
          </a:schemeClr>
        </a:solidFill>
        <a:ln w="9525" cap="flat" cmpd="sng" algn="ctr">
          <a:solidFill>
            <a:schemeClr val="accent3">
              <a:tint val="40000"/>
              <a:alpha val="90000"/>
              <a:hueOff val="5358425"/>
              <a:satOff val="-6896"/>
              <a:lumOff val="-537"/>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窗口的组成及操作</a:t>
          </a:r>
          <a:endParaRPr lang="zh-CN" sz="3200" kern="1200" dirty="0">
            <a:effectLst>
              <a:outerShdw blurRad="38100" dist="38100" dir="2700000" algn="tl">
                <a:srgbClr val="000000">
                  <a:alpha val="43137"/>
                </a:srgbClr>
              </a:outerShdw>
            </a:effectLst>
          </a:endParaRPr>
        </a:p>
      </dsp:txBody>
      <dsp:txXfrm rot="-5400000">
        <a:off x="829168" y="1889127"/>
        <a:ext cx="5579354" cy="686241"/>
      </dsp:txXfrm>
    </dsp:sp>
    <dsp:sp modelId="{F5034101-5B7D-4FE7-B47A-5A48CF39606B}">
      <dsp:nvSpPr>
        <dsp:cNvPr id="0" name=""/>
        <dsp:cNvSpPr/>
      </dsp:nvSpPr>
      <dsp:spPr>
        <a:xfrm>
          <a:off x="41" y="1803346"/>
          <a:ext cx="829127" cy="857802"/>
        </a:xfrm>
        <a:prstGeom prst="roundRect">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3</a:t>
          </a:r>
          <a:endParaRPr lang="zh-CN" sz="4400" kern="1200" dirty="0"/>
        </a:p>
      </dsp:txBody>
      <dsp:txXfrm>
        <a:off x="40516" y="1843821"/>
        <a:ext cx="748177" cy="776852"/>
      </dsp:txXfrm>
    </dsp:sp>
    <dsp:sp modelId="{407D673B-FF7A-46E6-A3B0-96E86EB9836E}">
      <dsp:nvSpPr>
        <dsp:cNvPr id="0" name=""/>
        <dsp:cNvSpPr/>
      </dsp:nvSpPr>
      <dsp:spPr>
        <a:xfrm rot="5400000">
          <a:off x="3282095" y="337916"/>
          <a:ext cx="686241" cy="5566990"/>
        </a:xfrm>
        <a:prstGeom prst="round2SameRect">
          <a:avLst/>
        </a:prstGeom>
        <a:solidFill>
          <a:schemeClr val="accent3">
            <a:tint val="40000"/>
            <a:alpha val="90000"/>
            <a:hueOff val="8037638"/>
            <a:satOff val="-10345"/>
            <a:lumOff val="-806"/>
            <a:alphaOff val="0"/>
          </a:schemeClr>
        </a:solidFill>
        <a:ln w="9525" cap="flat" cmpd="sng" algn="ctr">
          <a:solidFill>
            <a:schemeClr val="accent3">
              <a:tint val="40000"/>
              <a:alpha val="90000"/>
              <a:hueOff val="8037638"/>
              <a:satOff val="-10345"/>
              <a:lumOff val="-806"/>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菜单的使用</a:t>
          </a:r>
          <a:endParaRPr lang="zh-CN" altLang="en-US" sz="6600" kern="1200" dirty="0"/>
        </a:p>
      </dsp:txBody>
      <dsp:txXfrm rot="-5400000">
        <a:off x="841721" y="2811790"/>
        <a:ext cx="5533490" cy="619241"/>
      </dsp:txXfrm>
    </dsp:sp>
    <dsp:sp modelId="{AA9E8DB8-4378-4DE0-90FB-AC51BC38606A}">
      <dsp:nvSpPr>
        <dsp:cNvPr id="0" name=""/>
        <dsp:cNvSpPr/>
      </dsp:nvSpPr>
      <dsp:spPr>
        <a:xfrm>
          <a:off x="41" y="2704039"/>
          <a:ext cx="841607" cy="857802"/>
        </a:xfrm>
        <a:prstGeom prst="roundRect">
          <a:avLst/>
        </a:prstGeom>
        <a:gradFill rotWithShape="0">
          <a:gsLst>
            <a:gs pos="0">
              <a:schemeClr val="accent3">
                <a:hueOff val="8437698"/>
                <a:satOff val="-12660"/>
                <a:lumOff val="-2059"/>
                <a:alphaOff val="0"/>
                <a:shade val="51000"/>
                <a:satMod val="130000"/>
              </a:schemeClr>
            </a:gs>
            <a:gs pos="80000">
              <a:schemeClr val="accent3">
                <a:hueOff val="8437698"/>
                <a:satOff val="-12660"/>
                <a:lumOff val="-2059"/>
                <a:alphaOff val="0"/>
                <a:shade val="93000"/>
                <a:satMod val="130000"/>
              </a:schemeClr>
            </a:gs>
            <a:gs pos="100000">
              <a:schemeClr val="accent3">
                <a:hueOff val="8437698"/>
                <a:satOff val="-12660"/>
                <a:lumOff val="-205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4</a:t>
          </a:r>
          <a:endParaRPr lang="zh-CN" altLang="en-US" sz="4400" kern="1200" dirty="0"/>
        </a:p>
      </dsp:txBody>
      <dsp:txXfrm>
        <a:off x="41125" y="2745123"/>
        <a:ext cx="759439" cy="775634"/>
      </dsp:txXfrm>
    </dsp:sp>
    <dsp:sp modelId="{C3D54232-4F6C-4900-BCC6-02CAC25F2FB1}">
      <dsp:nvSpPr>
        <dsp:cNvPr id="0" name=""/>
        <dsp:cNvSpPr/>
      </dsp:nvSpPr>
      <dsp:spPr>
        <a:xfrm rot="5400000">
          <a:off x="3275462" y="1243646"/>
          <a:ext cx="686241" cy="5579972"/>
        </a:xfrm>
        <a:prstGeom prst="round2Same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对话框的组成及操作</a:t>
          </a:r>
          <a:endParaRPr lang="zh-CN" altLang="en-US" sz="3200" kern="1200" dirty="0"/>
        </a:p>
      </dsp:txBody>
      <dsp:txXfrm rot="-5400000">
        <a:off x="828597" y="3724011"/>
        <a:ext cx="5546472" cy="619241"/>
      </dsp:txXfrm>
    </dsp:sp>
    <dsp:sp modelId="{16639EB5-35EB-410A-9E3B-8EFACFC9745D}">
      <dsp:nvSpPr>
        <dsp:cNvPr id="0" name=""/>
        <dsp:cNvSpPr/>
      </dsp:nvSpPr>
      <dsp:spPr>
        <a:xfrm>
          <a:off x="41" y="3604731"/>
          <a:ext cx="828555" cy="857802"/>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5</a:t>
          </a:r>
          <a:endParaRPr lang="zh-CN" altLang="en-US" sz="4400" kern="1200" dirty="0"/>
        </a:p>
      </dsp:txBody>
      <dsp:txXfrm>
        <a:off x="40488" y="3645178"/>
        <a:ext cx="747661" cy="77690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3177611" y="-2276492"/>
          <a:ext cx="845897" cy="5614753"/>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zh-CN" sz="3200" kern="1200" dirty="0" smtClean="0"/>
            <a:t>磁盘、文件、文件夹与库</a:t>
          </a:r>
          <a:endParaRPr lang="zh-CN" sz="3200" kern="1200" dirty="0">
            <a:effectLst>
              <a:outerShdw blurRad="38100" dist="38100" dir="2700000" algn="tl">
                <a:srgbClr val="000000">
                  <a:alpha val="43137"/>
                </a:srgbClr>
              </a:outerShdw>
            </a:effectLst>
          </a:endParaRPr>
        </a:p>
      </dsp:txBody>
      <dsp:txXfrm rot="-5400000">
        <a:off x="793183" y="107936"/>
        <a:ext cx="5614753" cy="845897"/>
      </dsp:txXfrm>
    </dsp:sp>
    <dsp:sp modelId="{7E429971-BC57-430F-BB25-C0574E5E39E3}">
      <dsp:nvSpPr>
        <dsp:cNvPr id="0" name=""/>
        <dsp:cNvSpPr/>
      </dsp:nvSpPr>
      <dsp:spPr>
        <a:xfrm>
          <a:off x="105" y="0"/>
          <a:ext cx="793078" cy="1057371"/>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1</a:t>
          </a:r>
          <a:endParaRPr lang="zh-CN" sz="4400" kern="1200" dirty="0"/>
        </a:p>
      </dsp:txBody>
      <dsp:txXfrm>
        <a:off x="38820" y="38715"/>
        <a:ext cx="715648" cy="979941"/>
      </dsp:txXfrm>
    </dsp:sp>
    <dsp:sp modelId="{B37A5355-225B-4C6F-AED7-6C620F99EECC}">
      <dsp:nvSpPr>
        <dsp:cNvPr id="0" name=""/>
        <dsp:cNvSpPr/>
      </dsp:nvSpPr>
      <dsp:spPr>
        <a:xfrm rot="5400000">
          <a:off x="3192028" y="-1152505"/>
          <a:ext cx="845897" cy="5587259"/>
        </a:xfrm>
        <a:prstGeom prst="rect">
          <a:avLst/>
        </a:prstGeom>
        <a:solidFill>
          <a:schemeClr val="accent3">
            <a:tint val="40000"/>
            <a:alpha val="90000"/>
            <a:hueOff val="3572283"/>
            <a:satOff val="-4598"/>
            <a:lumOff val="-358"/>
            <a:alphaOff val="0"/>
          </a:schemeClr>
        </a:solidFill>
        <a:ln w="9525" cap="flat" cmpd="sng" algn="ctr">
          <a:solidFill>
            <a:schemeClr val="accent3">
              <a:tint val="40000"/>
              <a:alpha val="90000"/>
              <a:hueOff val="3572283"/>
              <a:satOff val="-4598"/>
              <a:lumOff val="-358"/>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查看文件与文件夹</a:t>
          </a:r>
          <a:endParaRPr lang="zh-CN" sz="3200" kern="1200" dirty="0">
            <a:effectLst>
              <a:outerShdw blurRad="38100" dist="38100" dir="2700000" algn="tl">
                <a:srgbClr val="000000">
                  <a:alpha val="43137"/>
                </a:srgbClr>
              </a:outerShdw>
            </a:effectLst>
          </a:endParaRPr>
        </a:p>
      </dsp:txBody>
      <dsp:txXfrm rot="-5400000">
        <a:off x="821347" y="1218176"/>
        <a:ext cx="5587259" cy="845897"/>
      </dsp:txXfrm>
    </dsp:sp>
    <dsp:sp modelId="{C04276DC-EE64-470A-B8BC-09067B8045FA}">
      <dsp:nvSpPr>
        <dsp:cNvPr id="0" name=""/>
        <dsp:cNvSpPr/>
      </dsp:nvSpPr>
      <dsp:spPr>
        <a:xfrm>
          <a:off x="105" y="1112438"/>
          <a:ext cx="821241" cy="1057371"/>
        </a:xfrm>
        <a:prstGeom prst="roundRect">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2</a:t>
          </a:r>
          <a:endParaRPr lang="zh-CN" sz="4400" kern="1200" dirty="0"/>
        </a:p>
      </dsp:txBody>
      <dsp:txXfrm>
        <a:off x="40195" y="1152528"/>
        <a:ext cx="741061" cy="977191"/>
      </dsp:txXfrm>
    </dsp:sp>
    <dsp:sp modelId="{C7C3E6FD-D83F-4BDA-907E-B5EE041DA931}">
      <dsp:nvSpPr>
        <dsp:cNvPr id="0" name=""/>
        <dsp:cNvSpPr/>
      </dsp:nvSpPr>
      <dsp:spPr>
        <a:xfrm rot="5400000">
          <a:off x="3177597" y="-55998"/>
          <a:ext cx="845897" cy="5614725"/>
        </a:xfrm>
        <a:prstGeom prst="rect">
          <a:avLst/>
        </a:prstGeom>
        <a:solidFill>
          <a:schemeClr val="accent3">
            <a:tint val="40000"/>
            <a:alpha val="90000"/>
            <a:hueOff val="7144567"/>
            <a:satOff val="-9195"/>
            <a:lumOff val="-717"/>
            <a:alphaOff val="0"/>
          </a:schemeClr>
        </a:solidFill>
        <a:ln w="9525" cap="flat" cmpd="sng" algn="ctr">
          <a:solidFill>
            <a:schemeClr val="accent3">
              <a:tint val="40000"/>
              <a:alpha val="90000"/>
              <a:hueOff val="7144567"/>
              <a:satOff val="-9195"/>
              <a:lumOff val="-717"/>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文件与文件夹的管理</a:t>
          </a:r>
          <a:endParaRPr lang="zh-CN" sz="3200" kern="1200" dirty="0">
            <a:effectLst>
              <a:outerShdw blurRad="38100" dist="38100" dir="2700000" algn="tl">
                <a:srgbClr val="000000">
                  <a:alpha val="43137"/>
                </a:srgbClr>
              </a:outerShdw>
            </a:effectLst>
          </a:endParaRPr>
        </a:p>
      </dsp:txBody>
      <dsp:txXfrm rot="-5400000">
        <a:off x="793183" y="2328416"/>
        <a:ext cx="5614725" cy="845897"/>
      </dsp:txXfrm>
    </dsp:sp>
    <dsp:sp modelId="{F5034101-5B7D-4FE7-B47A-5A48CF39606B}">
      <dsp:nvSpPr>
        <dsp:cNvPr id="0" name=""/>
        <dsp:cNvSpPr/>
      </dsp:nvSpPr>
      <dsp:spPr>
        <a:xfrm>
          <a:off x="105" y="2222678"/>
          <a:ext cx="793078" cy="1057371"/>
        </a:xfrm>
        <a:prstGeom prst="roundRect">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3</a:t>
          </a:r>
          <a:endParaRPr lang="zh-CN" sz="4400" kern="1200" dirty="0"/>
        </a:p>
      </dsp:txBody>
      <dsp:txXfrm>
        <a:off x="38820" y="2261393"/>
        <a:ext cx="715648" cy="979941"/>
      </dsp:txXfrm>
    </dsp:sp>
    <dsp:sp modelId="{407D673B-FF7A-46E6-A3B0-96E86EB9836E}">
      <dsp:nvSpPr>
        <dsp:cNvPr id="0" name=""/>
        <dsp:cNvSpPr/>
      </dsp:nvSpPr>
      <dsp:spPr>
        <a:xfrm rot="5400000">
          <a:off x="3197061" y="1058690"/>
          <a:ext cx="845897" cy="5577404"/>
        </a:xfrm>
        <a:prstGeom prst="round2Same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磁盘管理与维护</a:t>
          </a:r>
          <a:endParaRPr lang="zh-CN" altLang="en-US" sz="3200" kern="1200" dirty="0"/>
        </a:p>
      </dsp:txBody>
      <dsp:txXfrm rot="-5400000">
        <a:off x="831308" y="3465737"/>
        <a:ext cx="5536111" cy="763311"/>
      </dsp:txXfrm>
    </dsp:sp>
    <dsp:sp modelId="{AA9E8DB8-4378-4DE0-90FB-AC51BC38606A}">
      <dsp:nvSpPr>
        <dsp:cNvPr id="0" name=""/>
        <dsp:cNvSpPr/>
      </dsp:nvSpPr>
      <dsp:spPr>
        <a:xfrm>
          <a:off x="105" y="3332918"/>
          <a:ext cx="830445" cy="1057371"/>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4</a:t>
          </a:r>
          <a:endParaRPr lang="zh-CN" altLang="en-US" sz="4400" kern="1200" dirty="0"/>
        </a:p>
      </dsp:txBody>
      <dsp:txXfrm>
        <a:off x="40644" y="3373457"/>
        <a:ext cx="749367" cy="97629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0">
              <a:defRPr lang="zh-CN" sz="1200"/>
            </a:lvl1pPr>
          </a:lstStyle>
          <a:p>
            <a:endParaRPr lang="zh-CN"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latinLnBrk="0">
              <a:defRPr lang="zh-CN" sz="1200"/>
            </a:lvl1pPr>
          </a:lstStyle>
          <a:p>
            <a:fld id="{D83FDC75-7F73-4A4A-A77C-09AADF00E0EA}" type="datetimeFigureOut">
              <a:rPr lang="en-US" altLang="zh-CN" smtClean="0"/>
              <a:pPr/>
              <a:t>5/31/2014</a:t>
            </a:fld>
            <a:endParaRPr lang="zh-CN"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latinLnBrk="0">
              <a:defRPr lang="zh-CN" sz="1200"/>
            </a:lvl1pPr>
          </a:lstStyle>
          <a:p>
            <a:endParaRPr lang="zh-CN"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latinLnBrk="0">
              <a:defRPr lang="zh-CN" sz="1200"/>
            </a:lvl1pPr>
          </a:lstStyle>
          <a:p>
            <a:fld id="{459226BF-1F13-42D3-80DC-373E7ADD1EBC}" type="slidenum">
              <a:rPr lang="zh-CN" smtClean="0"/>
              <a:pPr/>
              <a:t>‹#›</a:t>
            </a:fld>
            <a:endParaRPr lang="zh-CN" dirty="0"/>
          </a:p>
        </p:txBody>
      </p:sp>
    </p:spTree>
    <p:extLst>
      <p:ext uri="{BB962C8B-B14F-4D97-AF65-F5344CB8AC3E}">
        <p14:creationId xmlns:p14="http://schemas.microsoft.com/office/powerpoint/2010/main" val="30013282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0">
              <a:defRPr lang="zh-CN" sz="1200"/>
            </a:lvl1pPr>
          </a:lstStyle>
          <a:p>
            <a:endParaRPr lang="zh-C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latinLnBrk="0">
              <a:defRPr lang="zh-CN" sz="1200"/>
            </a:lvl1pPr>
          </a:lstStyle>
          <a:p>
            <a:fld id="{48AEF76B-3757-4A0B-AF93-28494465C1DD}" type="datetimeFigureOut">
              <a:pPr/>
              <a:t>12/17/2009</a:t>
            </a:fld>
            <a:endParaRPr 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latinLnBrk="0">
              <a:defRPr lang="zh-CN" sz="1200"/>
            </a:lvl1pPr>
          </a:lstStyle>
          <a:p>
            <a:endParaRPr lang="zh-C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latinLnBrk="0">
              <a:defRPr lang="zh-CN" sz="1200"/>
            </a:lvl1pPr>
          </a:lstStyle>
          <a:p>
            <a:fld id="{75693FD4-8F83-4EF7-AC3F-0DC0388986B0}" type="slidenum">
              <a:pPr/>
              <a:t>‹#›</a:t>
            </a:fld>
            <a:endParaRPr lang="zh-CN"/>
          </a:p>
        </p:txBody>
      </p:sp>
    </p:spTree>
    <p:extLst>
      <p:ext uri="{BB962C8B-B14F-4D97-AF65-F5344CB8AC3E}">
        <p14:creationId xmlns:p14="http://schemas.microsoft.com/office/powerpoint/2010/main" val="2731197521"/>
      </p:ext>
    </p:extLst>
  </p:cSld>
  <p:clrMap bg1="lt1" tx1="dk1" bg2="lt2" tx2="dk2" accent1="accent1" accent2="accent2" accent3="accent3" accent4="accent4" accent5="accent5" accent6="accent6" hlink="hlink" folHlink="folHlink"/>
  <p:notesStyle>
    <a:lvl1pPr marL="0" algn="l" defTabSz="914400" rtl="0" eaLnBrk="1" latinLnBrk="0" hangingPunct="1">
      <a:defRPr lang="zh-CN" sz="1200" kern="1200">
        <a:solidFill>
          <a:schemeClr val="tx1"/>
        </a:solidFill>
        <a:latin typeface="+mn-lt"/>
        <a:ea typeface="+mn-ea"/>
        <a:cs typeface="+mn-cs"/>
      </a:defRPr>
    </a:lvl1pPr>
    <a:lvl2pPr marL="457200" algn="l" defTabSz="914400" rtl="0" eaLnBrk="1" latinLnBrk="0" hangingPunct="1">
      <a:defRPr lang="zh-CN" sz="1200" kern="1200">
        <a:solidFill>
          <a:schemeClr val="tx1"/>
        </a:solidFill>
        <a:latin typeface="+mn-lt"/>
        <a:ea typeface="+mn-ea"/>
        <a:cs typeface="+mn-cs"/>
      </a:defRPr>
    </a:lvl2pPr>
    <a:lvl3pPr marL="914400" algn="l" defTabSz="914400" rtl="0" eaLnBrk="1" latinLnBrk="0" hangingPunct="1">
      <a:defRPr lang="zh-CN" sz="1200" kern="1200">
        <a:solidFill>
          <a:schemeClr val="tx1"/>
        </a:solidFill>
        <a:latin typeface="+mn-lt"/>
        <a:ea typeface="+mn-ea"/>
        <a:cs typeface="+mn-cs"/>
      </a:defRPr>
    </a:lvl3pPr>
    <a:lvl4pPr marL="1371600" algn="l" defTabSz="914400" rtl="0" eaLnBrk="1" latinLnBrk="0" hangingPunct="1">
      <a:defRPr lang="zh-CN" sz="1200" kern="1200">
        <a:solidFill>
          <a:schemeClr val="tx1"/>
        </a:solidFill>
        <a:latin typeface="+mn-lt"/>
        <a:ea typeface="+mn-ea"/>
        <a:cs typeface="+mn-cs"/>
      </a:defRPr>
    </a:lvl4pPr>
    <a:lvl5pPr marL="1828800" algn="l" defTabSz="914400" rtl="0" eaLnBrk="1" latinLnBrk="0" hangingPunct="1">
      <a:defRPr lang="zh-CN" sz="1200" kern="1200">
        <a:solidFill>
          <a:schemeClr val="tx1"/>
        </a:solidFill>
        <a:latin typeface="+mn-lt"/>
        <a:ea typeface="+mn-ea"/>
        <a:cs typeface="+mn-cs"/>
      </a:defRPr>
    </a:lvl5pPr>
    <a:lvl6pPr marL="2286000" algn="l" defTabSz="914400" rtl="0" eaLnBrk="1" latinLnBrk="0" hangingPunct="1">
      <a:defRPr lang="zh-CN" sz="1200" kern="1200">
        <a:solidFill>
          <a:schemeClr val="tx1"/>
        </a:solidFill>
        <a:latin typeface="+mn-lt"/>
        <a:ea typeface="+mn-ea"/>
        <a:cs typeface="+mn-cs"/>
      </a:defRPr>
    </a:lvl6pPr>
    <a:lvl7pPr marL="2743200" algn="l" defTabSz="914400" rtl="0" eaLnBrk="1" latinLnBrk="0" hangingPunct="1">
      <a:defRPr lang="zh-CN" sz="1200" kern="1200">
        <a:solidFill>
          <a:schemeClr val="tx1"/>
        </a:solidFill>
        <a:latin typeface="+mn-lt"/>
        <a:ea typeface="+mn-ea"/>
        <a:cs typeface="+mn-cs"/>
      </a:defRPr>
    </a:lvl7pPr>
    <a:lvl8pPr marL="3200400" algn="l" defTabSz="914400" rtl="0" eaLnBrk="1" latinLnBrk="0" hangingPunct="1">
      <a:defRPr lang="zh-CN" sz="1200" kern="1200">
        <a:solidFill>
          <a:schemeClr val="tx1"/>
        </a:solidFill>
        <a:latin typeface="+mn-lt"/>
        <a:ea typeface="+mn-ea"/>
        <a:cs typeface="+mn-cs"/>
      </a:defRPr>
    </a:lvl8pPr>
    <a:lvl9pPr marL="3657600" algn="l" defTabSz="914400" rtl="0" eaLnBrk="1" latinLnBrk="0" hangingPunct="1">
      <a:defRPr lang="zh-CN"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dirty="0"/>
          </a:p>
        </p:txBody>
      </p:sp>
      <p:sp>
        <p:nvSpPr>
          <p:cNvPr id="4" name="Slide Number Placeholder 3"/>
          <p:cNvSpPr>
            <a:spLocks noGrp="1"/>
          </p:cNvSpPr>
          <p:nvPr>
            <p:ph type="sldNum" sz="quarter" idx="10"/>
          </p:nvPr>
        </p:nvSpPr>
        <p:spPr/>
        <p:txBody>
          <a:bodyPr/>
          <a:lstStyle/>
          <a:p>
            <a:fld id="{EC6EAC7D-5A89-47C2-8ABA-56C9C2DEF7A4}" type="slidenum">
              <a:rPr lang="zh-CN" smtClean="0"/>
              <a:pPr/>
              <a:t>1</a:t>
            </a:fld>
            <a:endParaRPr 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693FD4-8F83-4EF7-AC3F-0DC0388986B0}" type="slidenum">
              <a:rPr lang="en-US" altLang="zh-CN" smtClean="0"/>
              <a:pPr/>
              <a:t>8</a:t>
            </a:fld>
            <a:endParaRPr lang="zh-CN" altLang="en-US"/>
          </a:p>
        </p:txBody>
      </p:sp>
    </p:spTree>
    <p:extLst>
      <p:ext uri="{BB962C8B-B14F-4D97-AF65-F5344CB8AC3E}">
        <p14:creationId xmlns:p14="http://schemas.microsoft.com/office/powerpoint/2010/main" val="145037902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slide" Target="../slides/slide9.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slide" Target="../slides/slide5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slide" Target="../slides/slide8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slide" Target="../slides/slide120.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
        <p:nvSpPr>
          <p:cNvPr id="2" name="Title 1"/>
          <p:cNvSpPr>
            <a:spLocks noGrp="1"/>
          </p:cNvSpPr>
          <p:nvPr>
            <p:ph type="ctrTitle" hasCustomPrompt="1"/>
          </p:nvPr>
        </p:nvSpPr>
        <p:spPr>
          <a:xfrm>
            <a:off x="2590800" y="2286000"/>
            <a:ext cx="6180224" cy="1470025"/>
          </a:xfrm>
        </p:spPr>
        <p:txBody>
          <a:bodyPr anchor="t"/>
          <a:lstStyle>
            <a:lvl1pPr algn="r" eaLnBrk="1" latinLnBrk="0" hangingPunct="1">
              <a:defRPr kumimoji="0" lang="zh-CN" b="1" cap="small" baseline="0">
                <a:solidFill>
                  <a:srgbClr val="003300"/>
                </a:solidFill>
              </a:defRPr>
            </a:lvl1pPr>
          </a:lstStyle>
          <a:p>
            <a:r>
              <a:rPr kumimoji="0" lang="zh-CN"/>
              <a:t>单击此处编辑母版标题样式</a:t>
            </a:r>
          </a:p>
        </p:txBody>
      </p:sp>
      <p:sp>
        <p:nvSpPr>
          <p:cNvPr id="3" name="Subtitle 2"/>
          <p:cNvSpPr>
            <a:spLocks noGrp="1"/>
          </p:cNvSpPr>
          <p:nvPr>
            <p:ph type="subTitle" idx="1"/>
          </p:nvPr>
        </p:nvSpPr>
        <p:spPr>
          <a:xfrm>
            <a:off x="3962400" y="4038600"/>
            <a:ext cx="4772528" cy="990600"/>
          </a:xfrm>
        </p:spPr>
        <p:txBody>
          <a:bodyPr>
            <a:normAutofit/>
          </a:bodyPr>
          <a:lstStyle>
            <a:lvl1pPr marL="0" indent="0" algn="r" eaLnBrk="1" latinLnBrk="0" hangingPunct="1">
              <a:buNone/>
              <a:defRPr kumimoji="0" lang="zh-CN" sz="2000" b="0">
                <a:solidFill>
                  <a:schemeClr val="tx1"/>
                </a:solidFill>
                <a:latin typeface="Georgia" pitchFamily="18" charset="0"/>
              </a:defRPr>
            </a:lvl1pPr>
            <a:lvl2pPr marL="457200" indent="0" algn="ctr" eaLnBrk="1" latinLnBrk="0" hangingPunct="1">
              <a:buNone/>
              <a:defRPr kumimoji="0" lang="zh-CN">
                <a:solidFill>
                  <a:schemeClr val="tx1">
                    <a:tint val="75000"/>
                  </a:schemeClr>
                </a:solidFill>
              </a:defRPr>
            </a:lvl2pPr>
            <a:lvl3pPr marL="914400" indent="0" algn="ctr" eaLnBrk="1" latinLnBrk="0" hangingPunct="1">
              <a:buNone/>
              <a:defRPr kumimoji="0" lang="zh-CN">
                <a:solidFill>
                  <a:schemeClr val="tx1">
                    <a:tint val="75000"/>
                  </a:schemeClr>
                </a:solidFill>
              </a:defRPr>
            </a:lvl3pPr>
            <a:lvl4pPr marL="1371600" indent="0" algn="ctr" eaLnBrk="1" latinLnBrk="0" hangingPunct="1">
              <a:buNone/>
              <a:defRPr kumimoji="0" lang="zh-CN">
                <a:solidFill>
                  <a:schemeClr val="tx1">
                    <a:tint val="75000"/>
                  </a:schemeClr>
                </a:solidFill>
              </a:defRPr>
            </a:lvl4pPr>
            <a:lvl5pPr marL="1828800" indent="0" algn="ctr" eaLnBrk="1" latinLnBrk="0" hangingPunct="1">
              <a:buNone/>
              <a:defRPr kumimoji="0" lang="zh-CN">
                <a:solidFill>
                  <a:schemeClr val="tx1">
                    <a:tint val="75000"/>
                  </a:schemeClr>
                </a:solidFill>
              </a:defRPr>
            </a:lvl5pPr>
            <a:lvl6pPr marL="2286000" indent="0" algn="ctr" eaLnBrk="1" latinLnBrk="0" hangingPunct="1">
              <a:buNone/>
              <a:defRPr kumimoji="0" lang="zh-CN">
                <a:solidFill>
                  <a:schemeClr val="tx1">
                    <a:tint val="75000"/>
                  </a:schemeClr>
                </a:solidFill>
              </a:defRPr>
            </a:lvl6pPr>
            <a:lvl7pPr marL="2743200" indent="0" algn="ctr" eaLnBrk="1" latinLnBrk="0" hangingPunct="1">
              <a:buNone/>
              <a:defRPr kumimoji="0" lang="zh-CN">
                <a:solidFill>
                  <a:schemeClr val="tx1">
                    <a:tint val="75000"/>
                  </a:schemeClr>
                </a:solidFill>
              </a:defRPr>
            </a:lvl7pPr>
            <a:lvl8pPr marL="3200400" indent="0" algn="ctr" eaLnBrk="1" latinLnBrk="0" hangingPunct="1">
              <a:buNone/>
              <a:defRPr kumimoji="0" lang="zh-CN">
                <a:solidFill>
                  <a:schemeClr val="tx1">
                    <a:tint val="75000"/>
                  </a:schemeClr>
                </a:solidFill>
              </a:defRPr>
            </a:lvl8pPr>
            <a:lvl9pPr marL="3657600" indent="0" algn="ctr" eaLnBrk="1" latinLnBrk="0" hangingPunct="1">
              <a:buNone/>
              <a:defRPr kumimoji="0" lang="zh-CN">
                <a:solidFill>
                  <a:schemeClr val="tx1">
                    <a:tint val="75000"/>
                  </a:schemeClr>
                </a:solidFill>
              </a:defRPr>
            </a:lvl9pPr>
          </a:lstStyle>
          <a:p>
            <a:pPr eaLnBrk="1" latinLnBrk="0" hangingPunct="1"/>
            <a:r>
              <a:rPr lang="zh-CN" altLang="en-US" smtClean="0"/>
              <a:t>单击此处编辑母版副标题样式</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251"/>
            <a:ext cx="2627784" cy="6858000"/>
          </a:xfrm>
          <a:prstGeom prst="rect">
            <a:avLst/>
          </a:prstGeom>
        </p:spPr>
      </p:pic>
      <p:sp>
        <p:nvSpPr>
          <p:cNvPr id="10" name="Picture Placeholder 9"/>
          <p:cNvSpPr>
            <a:spLocks noGrp="1"/>
          </p:cNvSpPr>
          <p:nvPr>
            <p:ph type="pic" sz="quarter" idx="13"/>
          </p:nvPr>
        </p:nvSpPr>
        <p:spPr>
          <a:xfrm>
            <a:off x="6858000" y="5105400"/>
            <a:ext cx="1828800" cy="990600"/>
          </a:xfrm>
        </p:spPr>
        <p:txBody>
          <a:bodyPr>
            <a:normAutofit/>
          </a:bodyPr>
          <a:lstStyle>
            <a:lvl1pPr marL="0" indent="0" algn="ctr" eaLnBrk="1" latinLnBrk="0" hangingPunct="1">
              <a:buNone/>
              <a:defRPr kumimoji="0" lang="zh-CN" sz="2000" baseline="0"/>
            </a:lvl1pPr>
          </a:lstStyle>
          <a:p>
            <a:endParaRPr kumimoji="0" lang="zh-CN"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3008313" cy="1162050"/>
          </a:xfrm>
        </p:spPr>
        <p:txBody>
          <a:bodyPr anchor="b"/>
          <a:lstStyle>
            <a:lvl1pPr algn="l" eaLnBrk="1" latinLnBrk="0" hangingPunct="1">
              <a:defRPr kumimoji="0" lang="zh-CN" sz="2000" b="1"/>
            </a:lvl1pPr>
          </a:lstStyle>
          <a:p>
            <a:pPr eaLnBrk="1" latinLnBrk="0" hangingPunct="1"/>
            <a:r>
              <a:rPr lang="zh-CN" altLang="en-US" smtClean="0"/>
              <a:t>单击此处编辑母版标题样式</a:t>
            </a:r>
            <a:endParaRPr/>
          </a:p>
        </p:txBody>
      </p:sp>
      <p:sp>
        <p:nvSpPr>
          <p:cNvPr id="3" name="Content Placeholder 2"/>
          <p:cNvSpPr>
            <a:spLocks noGrp="1"/>
          </p:cNvSpPr>
          <p:nvPr>
            <p:ph idx="1"/>
          </p:nvPr>
        </p:nvSpPr>
        <p:spPr>
          <a:xfrm>
            <a:off x="3803650" y="273050"/>
            <a:ext cx="5111750" cy="5853113"/>
          </a:xfrm>
        </p:spPr>
        <p:txBody>
          <a:bodyPr/>
          <a:lstStyle>
            <a:lvl1pPr eaLnBrk="1" latinLnBrk="0" hangingPunct="1">
              <a:defRPr kumimoji="0" lang="zh-CN" sz="3200"/>
            </a:lvl1pPr>
            <a:lvl2pPr eaLnBrk="1" latinLnBrk="0" hangingPunct="1">
              <a:defRPr kumimoji="0" lang="zh-CN" sz="2800"/>
            </a:lvl2pPr>
            <a:lvl3pPr eaLnBrk="1" latinLnBrk="0" hangingPunct="1">
              <a:defRPr kumimoji="0" lang="zh-CN" sz="2400"/>
            </a:lvl3pPr>
            <a:lvl4pPr eaLnBrk="1" latinLnBrk="0" hangingPunct="1">
              <a:defRPr kumimoji="0" lang="zh-CN" sz="2000"/>
            </a:lvl4pPr>
            <a:lvl5pPr eaLnBrk="1" latinLnBrk="0" hangingPunct="1">
              <a:defRPr kumimoji="0" lang="zh-CN" sz="2000"/>
            </a:lvl5pPr>
            <a:lvl6pPr eaLnBrk="1" latinLnBrk="0" hangingPunct="1">
              <a:defRPr kumimoji="0" lang="zh-CN" sz="2000"/>
            </a:lvl6pPr>
            <a:lvl7pPr eaLnBrk="1" latinLnBrk="0" hangingPunct="1">
              <a:defRPr kumimoji="0" lang="zh-CN" sz="2000"/>
            </a:lvl7pPr>
            <a:lvl8pPr eaLnBrk="1" latinLnBrk="0" hangingPunct="1">
              <a:defRPr kumimoji="0" lang="zh-CN" sz="2000"/>
            </a:lvl8pPr>
            <a:lvl9pPr eaLnBrk="1" latinLnBrk="0" hangingPunct="1">
              <a:defRPr kumimoji="0" lang="zh-CN"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4" name="Text Placeholder 3"/>
          <p:cNvSpPr>
            <a:spLocks noGrp="1"/>
          </p:cNvSpPr>
          <p:nvPr>
            <p:ph type="body" sz="half" idx="2"/>
          </p:nvPr>
        </p:nvSpPr>
        <p:spPr>
          <a:xfrm>
            <a:off x="685800" y="1435100"/>
            <a:ext cx="3008313" cy="4691063"/>
          </a:xfrm>
        </p:spPr>
        <p:txBody>
          <a:bodyPr/>
          <a:lstStyle>
            <a:lvl1pPr marL="0" indent="0" eaLnBrk="1" latinLnBrk="0" hangingPunct="1">
              <a:buNone/>
              <a:defRPr kumimoji="0" lang="zh-CN" sz="1400"/>
            </a:lvl1pPr>
            <a:lvl2pPr marL="457200" indent="0" eaLnBrk="1" latinLnBrk="0" hangingPunct="1">
              <a:buNone/>
              <a:defRPr kumimoji="0" lang="zh-CN" sz="1200"/>
            </a:lvl2pPr>
            <a:lvl3pPr marL="914400" indent="0" eaLnBrk="1" latinLnBrk="0" hangingPunct="1">
              <a:buNone/>
              <a:defRPr kumimoji="0" lang="zh-CN" sz="1000"/>
            </a:lvl3pPr>
            <a:lvl4pPr marL="1371600" indent="0" eaLnBrk="1" latinLnBrk="0" hangingPunct="1">
              <a:buNone/>
              <a:defRPr kumimoji="0" lang="zh-CN" sz="900"/>
            </a:lvl4pPr>
            <a:lvl5pPr marL="1828800" indent="0" eaLnBrk="1" latinLnBrk="0" hangingPunct="1">
              <a:buNone/>
              <a:defRPr kumimoji="0" lang="zh-CN" sz="900"/>
            </a:lvl5pPr>
            <a:lvl6pPr marL="2286000" indent="0" eaLnBrk="1" latinLnBrk="0" hangingPunct="1">
              <a:buNone/>
              <a:defRPr kumimoji="0" lang="zh-CN" sz="900"/>
            </a:lvl6pPr>
            <a:lvl7pPr marL="2743200" indent="0" eaLnBrk="1" latinLnBrk="0" hangingPunct="1">
              <a:buNone/>
              <a:defRPr kumimoji="0" lang="zh-CN" sz="900"/>
            </a:lvl7pPr>
            <a:lvl8pPr marL="3200400" indent="0" eaLnBrk="1" latinLnBrk="0" hangingPunct="1">
              <a:buNone/>
              <a:defRPr kumimoji="0" lang="zh-CN" sz="900"/>
            </a:lvl8pPr>
            <a:lvl9pPr marL="3657600" indent="0" eaLnBrk="1" latinLnBrk="0" hangingPunct="1">
              <a:buNone/>
              <a:defRPr kumimoji="0" lang="zh-CN" sz="900"/>
            </a:lvl9pPr>
          </a:lstStyle>
          <a:p>
            <a:pPr lvl="0" eaLnBrk="1" latinLnBrk="0" hangingPunct="1"/>
            <a:r>
              <a:rPr lang="zh-CN" altLang="en-US" smtClean="0"/>
              <a:t>单击此处编辑母版文本样式</a:t>
            </a:r>
          </a:p>
        </p:txBody>
      </p:sp>
      <p:sp>
        <p:nvSpPr>
          <p:cNvPr id="5" name="Date Placeholder 4"/>
          <p:cNvSpPr>
            <a:spLocks noGrp="1"/>
          </p:cNvSpPr>
          <p:nvPr>
            <p:ph type="dt" sz="half" idx="10"/>
          </p:nvPr>
        </p:nvSpPr>
        <p:spPr/>
        <p:txBody>
          <a:bodyPr/>
          <a:lstStyle/>
          <a:p>
            <a:fld id="{757B281C-5159-4971-8228-52B9A72E9ED2}" type="datetimeFigureOut">
              <a:pPr/>
              <a:t>12/17/2009</a:t>
            </a:fld>
            <a:endParaRPr kumimoji="0" lang="zh-CN"/>
          </a:p>
        </p:txBody>
      </p:sp>
      <p:sp>
        <p:nvSpPr>
          <p:cNvPr id="6" name="Footer Placeholder 5"/>
          <p:cNvSpPr>
            <a:spLocks noGrp="1"/>
          </p:cNvSpPr>
          <p:nvPr>
            <p:ph type="ftr" sz="quarter" idx="11"/>
          </p:nvPr>
        </p:nvSpPr>
        <p:spPr/>
        <p:txBody>
          <a:bodyPr/>
          <a:lstStyle/>
          <a:p>
            <a:endParaRPr kumimoji="0" lang="zh-CN"/>
          </a:p>
        </p:txBody>
      </p:sp>
      <p:sp>
        <p:nvSpPr>
          <p:cNvPr id="7" name="Slide Number Placeholder 6"/>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eaLnBrk="1" latinLnBrk="0" hangingPunct="1">
              <a:defRPr kumimoji="0" lang="zh-CN" sz="2000" b="1"/>
            </a:lvl1pPr>
          </a:lstStyle>
          <a:p>
            <a:pPr eaLnBrk="1" latinLnBrk="0" hangingPunct="1"/>
            <a:r>
              <a:rPr lang="zh-CN" altLang="en-US" smtClean="0"/>
              <a:t>单击此处编辑母版标题样式</a:t>
            </a:r>
            <a:endParaRPr/>
          </a:p>
        </p:txBody>
      </p:sp>
      <p:sp>
        <p:nvSpPr>
          <p:cNvPr id="3" name="Picture Placeholder 2"/>
          <p:cNvSpPr>
            <a:spLocks noGrp="1"/>
          </p:cNvSpPr>
          <p:nvPr>
            <p:ph type="pic" idx="1"/>
          </p:nvPr>
        </p:nvSpPr>
        <p:spPr>
          <a:xfrm>
            <a:off x="1792288" y="612775"/>
            <a:ext cx="5486400" cy="4114800"/>
          </a:xfrm>
        </p:spPr>
        <p:txBody>
          <a:bodyPr/>
          <a:lstStyle>
            <a:lvl1pPr marL="0" indent="0" eaLnBrk="1" latinLnBrk="0" hangingPunct="1">
              <a:buNone/>
              <a:defRPr kumimoji="0" lang="zh-CN" sz="3200"/>
            </a:lvl1pPr>
            <a:lvl2pPr marL="457200" indent="0" eaLnBrk="1" latinLnBrk="0" hangingPunct="1">
              <a:buNone/>
              <a:defRPr kumimoji="0" lang="zh-CN" sz="2800"/>
            </a:lvl2pPr>
            <a:lvl3pPr marL="914400" indent="0" eaLnBrk="1" latinLnBrk="0" hangingPunct="1">
              <a:buNone/>
              <a:defRPr kumimoji="0" lang="zh-CN" sz="2400"/>
            </a:lvl3pPr>
            <a:lvl4pPr marL="1371600" indent="0" eaLnBrk="1" latinLnBrk="0" hangingPunct="1">
              <a:buNone/>
              <a:defRPr kumimoji="0" lang="zh-CN" sz="2000"/>
            </a:lvl4pPr>
            <a:lvl5pPr marL="1828800" indent="0" eaLnBrk="1" latinLnBrk="0" hangingPunct="1">
              <a:buNone/>
              <a:defRPr kumimoji="0" lang="zh-CN" sz="2000"/>
            </a:lvl5pPr>
            <a:lvl6pPr marL="2286000" indent="0" eaLnBrk="1" latinLnBrk="0" hangingPunct="1">
              <a:buNone/>
              <a:defRPr kumimoji="0" lang="zh-CN" sz="2000"/>
            </a:lvl6pPr>
            <a:lvl7pPr marL="2743200" indent="0" eaLnBrk="1" latinLnBrk="0" hangingPunct="1">
              <a:buNone/>
              <a:defRPr kumimoji="0" lang="zh-CN" sz="2000"/>
            </a:lvl7pPr>
            <a:lvl8pPr marL="3200400" indent="0" eaLnBrk="1" latinLnBrk="0" hangingPunct="1">
              <a:buNone/>
              <a:defRPr kumimoji="0" lang="zh-CN" sz="2000"/>
            </a:lvl8pPr>
            <a:lvl9pPr marL="3657600" indent="0" eaLnBrk="1" latinLnBrk="0" hangingPunct="1">
              <a:buNone/>
              <a:defRPr kumimoji="0" lang="zh-CN" sz="2000"/>
            </a:lvl9pPr>
          </a:lstStyle>
          <a:p>
            <a:pPr eaLnBrk="1" latinLnBrk="0" hangingPunct="1"/>
            <a:r>
              <a:rPr lang="zh-CN" altLang="en-US" smtClean="0"/>
              <a:t>单击图标添加图片</a:t>
            </a:r>
            <a:endParaRPr/>
          </a:p>
        </p:txBody>
      </p:sp>
      <p:sp>
        <p:nvSpPr>
          <p:cNvPr id="4" name="Text Placeholder 3"/>
          <p:cNvSpPr>
            <a:spLocks noGrp="1"/>
          </p:cNvSpPr>
          <p:nvPr>
            <p:ph type="body" sz="half" idx="2"/>
          </p:nvPr>
        </p:nvSpPr>
        <p:spPr>
          <a:xfrm>
            <a:off x="1792288" y="5367338"/>
            <a:ext cx="5486400" cy="804862"/>
          </a:xfrm>
        </p:spPr>
        <p:txBody>
          <a:bodyPr/>
          <a:lstStyle>
            <a:lvl1pPr marL="0" indent="0" eaLnBrk="1" latinLnBrk="0" hangingPunct="1">
              <a:buNone/>
              <a:defRPr kumimoji="0" lang="zh-CN" sz="1400"/>
            </a:lvl1pPr>
            <a:lvl2pPr marL="457200" indent="0" eaLnBrk="1" latinLnBrk="0" hangingPunct="1">
              <a:buNone/>
              <a:defRPr kumimoji="0" lang="zh-CN" sz="1200"/>
            </a:lvl2pPr>
            <a:lvl3pPr marL="914400" indent="0" eaLnBrk="1" latinLnBrk="0" hangingPunct="1">
              <a:buNone/>
              <a:defRPr kumimoji="0" lang="zh-CN" sz="1000"/>
            </a:lvl3pPr>
            <a:lvl4pPr marL="1371600" indent="0" eaLnBrk="1" latinLnBrk="0" hangingPunct="1">
              <a:buNone/>
              <a:defRPr kumimoji="0" lang="zh-CN" sz="900"/>
            </a:lvl4pPr>
            <a:lvl5pPr marL="1828800" indent="0" eaLnBrk="1" latinLnBrk="0" hangingPunct="1">
              <a:buNone/>
              <a:defRPr kumimoji="0" lang="zh-CN" sz="900"/>
            </a:lvl5pPr>
            <a:lvl6pPr marL="2286000" indent="0" eaLnBrk="1" latinLnBrk="0" hangingPunct="1">
              <a:buNone/>
              <a:defRPr kumimoji="0" lang="zh-CN" sz="900"/>
            </a:lvl6pPr>
            <a:lvl7pPr marL="2743200" indent="0" eaLnBrk="1" latinLnBrk="0" hangingPunct="1">
              <a:buNone/>
              <a:defRPr kumimoji="0" lang="zh-CN" sz="900"/>
            </a:lvl7pPr>
            <a:lvl8pPr marL="3200400" indent="0" eaLnBrk="1" latinLnBrk="0" hangingPunct="1">
              <a:buNone/>
              <a:defRPr kumimoji="0" lang="zh-CN" sz="900"/>
            </a:lvl8pPr>
            <a:lvl9pPr marL="3657600" indent="0" eaLnBrk="1" latinLnBrk="0" hangingPunct="1">
              <a:buNone/>
              <a:defRPr kumimoji="0" lang="zh-CN" sz="900"/>
            </a:lvl9pPr>
          </a:lstStyle>
          <a:p>
            <a:pPr lvl="0" eaLnBrk="1" latinLnBrk="0" hangingPunct="1"/>
            <a:r>
              <a:rPr lang="zh-CN" altLang="en-US" smtClean="0"/>
              <a:t>单击此处编辑母版文本样式</a:t>
            </a:r>
          </a:p>
        </p:txBody>
      </p:sp>
      <p:sp>
        <p:nvSpPr>
          <p:cNvPr id="5" name="Date Placeholder 4"/>
          <p:cNvSpPr>
            <a:spLocks noGrp="1"/>
          </p:cNvSpPr>
          <p:nvPr>
            <p:ph type="dt" sz="half" idx="10"/>
          </p:nvPr>
        </p:nvSpPr>
        <p:spPr/>
        <p:txBody>
          <a:bodyPr/>
          <a:lstStyle/>
          <a:p>
            <a:fld id="{757B281C-5159-4971-8228-52B9A72E9ED2}" type="datetimeFigureOut">
              <a:pPr/>
              <a:t>12/17/2009</a:t>
            </a:fld>
            <a:endParaRPr kumimoji="0" lang="zh-CN"/>
          </a:p>
        </p:txBody>
      </p:sp>
      <p:sp>
        <p:nvSpPr>
          <p:cNvPr id="6" name="Footer Placeholder 5"/>
          <p:cNvSpPr>
            <a:spLocks noGrp="1"/>
          </p:cNvSpPr>
          <p:nvPr>
            <p:ph type="ftr" sz="quarter" idx="11"/>
          </p:nvPr>
        </p:nvSpPr>
        <p:spPr/>
        <p:txBody>
          <a:bodyPr/>
          <a:lstStyle/>
          <a:p>
            <a:endParaRPr kumimoji="0" lang="zh-CN"/>
          </a:p>
        </p:txBody>
      </p:sp>
      <p:sp>
        <p:nvSpPr>
          <p:cNvPr id="7" name="Slide Number Placeholder 6"/>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zh-CN" altLang="en-US" smtClean="0"/>
              <a:t>单击此处编辑母版标题样式</a:t>
            </a:r>
            <a:endParaRPr/>
          </a:p>
        </p:txBody>
      </p:sp>
      <p:sp>
        <p:nvSpPr>
          <p:cNvPr id="3" name="Vertical Text Placeholder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4" name="Date Placeholder 3"/>
          <p:cNvSpPr>
            <a:spLocks noGrp="1"/>
          </p:cNvSpPr>
          <p:nvPr>
            <p:ph type="dt" sz="half" idx="10"/>
          </p:nvPr>
        </p:nvSpPr>
        <p:spPr/>
        <p:txBody>
          <a:bodyPr/>
          <a:lstStyle/>
          <a:p>
            <a:fld id="{757B281C-5159-4971-8228-52B9A72E9ED2}" type="datetimeFigureOut">
              <a:pPr/>
              <a:t>12/17/2009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274638"/>
            <a:ext cx="2057400" cy="5851525"/>
          </a:xfrm>
        </p:spPr>
        <p:txBody>
          <a:bodyPr vert="eaVert"/>
          <a:lstStyle/>
          <a:p>
            <a:pPr eaLnBrk="1" latinLnBrk="0" hangingPunct="1"/>
            <a:r>
              <a:rPr lang="zh-CN" altLang="en-US" smtClean="0"/>
              <a:t>单击此处编辑母版标题样式</a:t>
            </a:r>
            <a:endParaRPr/>
          </a:p>
        </p:txBody>
      </p:sp>
      <p:sp>
        <p:nvSpPr>
          <p:cNvPr id="3" name="Vertical Text Placeholder 2"/>
          <p:cNvSpPr>
            <a:spLocks noGrp="1"/>
          </p:cNvSpPr>
          <p:nvPr>
            <p:ph type="body" orient="vert" idx="1"/>
          </p:nvPr>
        </p:nvSpPr>
        <p:spPr>
          <a:xfrm>
            <a:off x="762000" y="274638"/>
            <a:ext cx="5867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4" name="Date Placeholder 3"/>
          <p:cNvSpPr>
            <a:spLocks noGrp="1"/>
          </p:cNvSpPr>
          <p:nvPr>
            <p:ph type="dt" sz="half" idx="10"/>
          </p:nvPr>
        </p:nvSpPr>
        <p:spPr/>
        <p:txBody>
          <a:bodyPr/>
          <a:lstStyle/>
          <a:p>
            <a:fld id="{757B281C-5159-4971-8228-52B9A72E9ED2}" type="datetimeFigureOut">
              <a:pPr/>
              <a:t>12/17/2009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zh-CN" altLang="en-US" smtClean="0"/>
              <a:t>单击此处编辑母版标题样式</a:t>
            </a:r>
            <a:endParaRPr/>
          </a:p>
        </p:txBody>
      </p:sp>
      <p:sp>
        <p:nvSpPr>
          <p:cNvPr id="3" name="Date Placeholder 2"/>
          <p:cNvSpPr>
            <a:spLocks noGrp="1"/>
          </p:cNvSpPr>
          <p:nvPr>
            <p:ph type="dt" sz="half" idx="10"/>
          </p:nvPr>
        </p:nvSpPr>
        <p:spPr/>
        <p:txBody>
          <a:bodyPr/>
          <a:lstStyle/>
          <a:p>
            <a:fld id="{757B281C-5159-4971-8228-52B9A72E9ED2}" type="datetimeFigureOut">
              <a:pPr/>
              <a:t>12/17/2009</a:t>
            </a:fld>
            <a:endParaRPr kumimoji="0" lang="zh-CN"/>
          </a:p>
        </p:txBody>
      </p:sp>
      <p:sp>
        <p:nvSpPr>
          <p:cNvPr id="4" name="Footer Placeholder 3"/>
          <p:cNvSpPr>
            <a:spLocks noGrp="1"/>
          </p:cNvSpPr>
          <p:nvPr>
            <p:ph type="ftr" sz="quarter" idx="11"/>
          </p:nvPr>
        </p:nvSpPr>
        <p:spPr/>
        <p:txBody>
          <a:bodyPr/>
          <a:lstStyle/>
          <a:p>
            <a:endParaRPr kumimoji="0" lang="zh-CN"/>
          </a:p>
        </p:txBody>
      </p:sp>
      <p:sp>
        <p:nvSpPr>
          <p:cNvPr id="5" name="Slide Number Placeholder 4"/>
          <p:cNvSpPr>
            <a:spLocks noGrp="1"/>
          </p:cNvSpPr>
          <p:nvPr>
            <p:ph type="sldNum" sz="quarter" idx="12"/>
          </p:nvPr>
        </p:nvSpPr>
        <p:spPr/>
        <p:txBody>
          <a:bodyPr/>
          <a:lstStyle/>
          <a:p>
            <a:fld id="{33D6E5A2-EC83-451F-A719-9AC1370DD5CF}" type="slidenum">
              <a:pPr/>
              <a:t>‹#›</a:t>
            </a:fld>
            <a:endParaRPr kumimoji="0" lang="zh-CN"/>
          </a:p>
        </p:txBody>
      </p:sp>
      <p:sp>
        <p:nvSpPr>
          <p:cNvPr id="11" name="椭圆 10">
            <a:hlinkClick r:id="rId2" action="ppaction://hlinksldjump"/>
          </p:cNvPr>
          <p:cNvSpPr/>
          <p:nvPr userDrawn="1"/>
        </p:nvSpPr>
        <p:spPr>
          <a:xfrm>
            <a:off x="0" y="6165304"/>
            <a:ext cx="539552" cy="360040"/>
          </a:xfrm>
          <a:prstGeom prst="ellipse">
            <a:avLst/>
          </a:prstGeom>
          <a:solidFill>
            <a:srgbClr val="0E94B4"/>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0" smtClean="0">
                <a:solidFill>
                  <a:schemeClr val="tx2">
                    <a:lumMod val="75000"/>
                  </a:schemeClr>
                </a:solidFill>
                <a:latin typeface="黑体" pitchFamily="49" charset="-122"/>
                <a:ea typeface="黑体" pitchFamily="49" charset="-122"/>
              </a:rPr>
              <a:t>第</a:t>
            </a:r>
            <a:r>
              <a:rPr lang="en-US" altLang="zh-CN" sz="1200" b="0" dirty="0" smtClean="0">
                <a:solidFill>
                  <a:schemeClr val="tx2">
                    <a:lumMod val="75000"/>
                  </a:schemeClr>
                </a:solidFill>
                <a:latin typeface="黑体" pitchFamily="49" charset="-122"/>
                <a:ea typeface="黑体" pitchFamily="49" charset="-122"/>
              </a:rPr>
              <a:t>2</a:t>
            </a:r>
            <a:r>
              <a:rPr lang="zh-CN" altLang="en-US" sz="1200" b="0" dirty="0" smtClean="0">
                <a:solidFill>
                  <a:schemeClr val="tx2">
                    <a:lumMod val="75000"/>
                  </a:schemeClr>
                </a:solidFill>
                <a:latin typeface="黑体" pitchFamily="49" charset="-122"/>
                <a:ea typeface="黑体" pitchFamily="49" charset="-122"/>
              </a:rPr>
              <a:t>章</a:t>
            </a:r>
            <a:endParaRPr lang="zh-CN" altLang="en-US" sz="1200" b="0" dirty="0">
              <a:solidFill>
                <a:schemeClr val="tx2">
                  <a:lumMod val="75000"/>
                </a:schemeClr>
              </a:solidFill>
              <a:latin typeface="黑体" pitchFamily="49" charset="-122"/>
              <a:ea typeface="黑体" pitchFamily="49" charset="-122"/>
            </a:endParaRPr>
          </a:p>
        </p:txBody>
      </p:sp>
    </p:spTree>
  </p:cSld>
  <p:clrMapOvr>
    <a:masterClrMapping/>
  </p:clrMapOvr>
  <p:transition spd="slow">
    <p:wipe dir="d"/>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B281C-5159-4971-8228-52B9A72E9ED2}" type="datetimeFigureOut">
              <a:pPr/>
              <a:t>12/17/2009</a:t>
            </a:fld>
            <a:endParaRPr kumimoji="0" lang="zh-CN"/>
          </a:p>
        </p:txBody>
      </p:sp>
      <p:sp>
        <p:nvSpPr>
          <p:cNvPr id="3" name="Footer Placeholder 2"/>
          <p:cNvSpPr>
            <a:spLocks noGrp="1"/>
          </p:cNvSpPr>
          <p:nvPr>
            <p:ph type="ftr" sz="quarter" idx="11"/>
          </p:nvPr>
        </p:nvSpPr>
        <p:spPr/>
        <p:txBody>
          <a:bodyPr/>
          <a:lstStyle/>
          <a:p>
            <a:endParaRPr kumimoji="0" lang="zh-CN"/>
          </a:p>
        </p:txBody>
      </p:sp>
      <p:sp>
        <p:nvSpPr>
          <p:cNvPr id="4" name="Slide Number Placeholder 3"/>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仅显示背景">
    <p:bg>
      <p:bgPr>
        <a:solidFill>
          <a:schemeClr val="bg1">
            <a:alpha val="32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9144000"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pPr/>
              <a:t>12/17/2009</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pic>
        <p:nvPicPr>
          <p:cNvPr id="1026" name="Picture 2"/>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a:stretch/>
        </p:blipFill>
        <p:spPr bwMode="auto">
          <a:xfrm>
            <a:off x="-1188639" y="-236483"/>
            <a:ext cx="3168351" cy="452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椭圆 8">
            <a:hlinkClick r:id="rId4"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2.1</a:t>
            </a:r>
            <a:endParaRPr lang="zh-CN" altLang="en-US" sz="1400" dirty="0">
              <a:solidFill>
                <a:schemeClr val="tx2">
                  <a:lumMod val="75000"/>
                </a:schemeClr>
              </a:solidFill>
            </a:endParaRPr>
          </a:p>
        </p:txBody>
      </p:sp>
    </p:spTree>
  </p:cSld>
  <p:clrMapOvr>
    <a:masterClrMapping/>
  </p:clrMapOvr>
  <p:transition spd="slow">
    <p:wipe dir="d"/>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仅显示背景">
    <p:bg>
      <p:bgPr>
        <a:solidFill>
          <a:schemeClr val="bg1">
            <a:alpha val="32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9144000"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pPr/>
              <a:t>12/17/2009</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pic>
        <p:nvPicPr>
          <p:cNvPr id="1026" name="Picture 2"/>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a:stretch/>
        </p:blipFill>
        <p:spPr bwMode="auto">
          <a:xfrm>
            <a:off x="-1188639" y="-236483"/>
            <a:ext cx="3168351" cy="452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a:hlinkClick r:id="rId4"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2.2</a:t>
            </a:r>
            <a:endParaRPr lang="zh-CN" altLang="en-US" sz="1400" dirty="0">
              <a:solidFill>
                <a:schemeClr val="tx2">
                  <a:lumMod val="75000"/>
                </a:schemeClr>
              </a:solidFill>
            </a:endParaRPr>
          </a:p>
        </p:txBody>
      </p:sp>
    </p:spTree>
    <p:extLst>
      <p:ext uri="{BB962C8B-B14F-4D97-AF65-F5344CB8AC3E}">
        <p14:creationId xmlns:p14="http://schemas.microsoft.com/office/powerpoint/2010/main" val="1514095997"/>
      </p:ext>
    </p:extLst>
  </p:cSld>
  <p:clrMapOvr>
    <a:masterClrMapping/>
  </p:clrMapOvr>
  <p:transition spd="slow">
    <p:wipe dir="d"/>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2_仅显示背景">
    <p:bg>
      <p:bgPr>
        <a:solidFill>
          <a:schemeClr val="bg1">
            <a:alpha val="32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9144000"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pPr/>
              <a:t>12/17/2009</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pic>
        <p:nvPicPr>
          <p:cNvPr id="1026" name="Picture 2"/>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a:stretch/>
        </p:blipFill>
        <p:spPr bwMode="auto">
          <a:xfrm>
            <a:off x="-1188639" y="-236483"/>
            <a:ext cx="3168351" cy="452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a:hlinkClick r:id="rId4"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2.3</a:t>
            </a:r>
            <a:endParaRPr lang="zh-CN" altLang="en-US" sz="1400" dirty="0">
              <a:solidFill>
                <a:schemeClr val="tx2">
                  <a:lumMod val="75000"/>
                </a:schemeClr>
              </a:solidFill>
            </a:endParaRPr>
          </a:p>
        </p:txBody>
      </p:sp>
    </p:spTree>
    <p:extLst>
      <p:ext uri="{BB962C8B-B14F-4D97-AF65-F5344CB8AC3E}">
        <p14:creationId xmlns:p14="http://schemas.microsoft.com/office/powerpoint/2010/main" val="2431470922"/>
      </p:ext>
    </p:extLst>
  </p:cSld>
  <p:clrMapOvr>
    <a:masterClrMapping/>
  </p:clrMapOvr>
  <p:transition spd="slow">
    <p:wipe dir="d"/>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3_仅显示背景">
    <p:bg>
      <p:bgPr>
        <a:solidFill>
          <a:schemeClr val="bg1">
            <a:alpha val="32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9144000"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pPr/>
              <a:t>12/17/2009</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pic>
        <p:nvPicPr>
          <p:cNvPr id="1026" name="Picture 2"/>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a:stretch/>
        </p:blipFill>
        <p:spPr bwMode="auto">
          <a:xfrm>
            <a:off x="-1188639" y="-236483"/>
            <a:ext cx="3168351" cy="452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a:hlinkClick r:id="rId4"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2.4</a:t>
            </a:r>
            <a:endParaRPr lang="zh-CN" altLang="en-US" sz="1400" dirty="0">
              <a:solidFill>
                <a:schemeClr val="tx2">
                  <a:lumMod val="75000"/>
                </a:schemeClr>
              </a:solidFill>
            </a:endParaRPr>
          </a:p>
        </p:txBody>
      </p:sp>
    </p:spTree>
    <p:extLst>
      <p:ext uri="{BB962C8B-B14F-4D97-AF65-F5344CB8AC3E}">
        <p14:creationId xmlns:p14="http://schemas.microsoft.com/office/powerpoint/2010/main" val="2431470922"/>
      </p:ext>
    </p:extLst>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1907704" y="326439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pPr/>
              <a:t>12/17/2009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2" name="Oval 6"/>
          <p:cNvSpPr/>
          <p:nvPr userDrawn="1"/>
        </p:nvSpPr>
        <p:spPr>
          <a:xfrm>
            <a:off x="179512" y="3077028"/>
            <a:ext cx="1446088" cy="1432091"/>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4_仅显示背景">
    <p:bg>
      <p:bgPr>
        <a:solidFill>
          <a:schemeClr val="bg1">
            <a:alpha val="32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9144000"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pPr/>
              <a:t>12/17/2009</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pic>
        <p:nvPicPr>
          <p:cNvPr id="1026" name="Picture 2"/>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a:stretch/>
        </p:blipFill>
        <p:spPr bwMode="auto">
          <a:xfrm>
            <a:off x="-1188639" y="-236483"/>
            <a:ext cx="3168351" cy="452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a:hlinkClick r:id="rId4"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2.5</a:t>
            </a:r>
            <a:endParaRPr lang="zh-CN" altLang="en-US" sz="1400" dirty="0">
              <a:solidFill>
                <a:schemeClr val="tx2">
                  <a:lumMod val="75000"/>
                </a:schemeClr>
              </a:solidFill>
            </a:endParaRPr>
          </a:p>
        </p:txBody>
      </p:sp>
    </p:spTree>
    <p:extLst>
      <p:ext uri="{BB962C8B-B14F-4D97-AF65-F5344CB8AC3E}">
        <p14:creationId xmlns:p14="http://schemas.microsoft.com/office/powerpoint/2010/main" val="1120367178"/>
      </p:ext>
    </p:extLst>
  </p:cSld>
  <p:clrMapOvr>
    <a:masterClrMapping/>
  </p:clrMapOvr>
  <p:transition spd="slow">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1979712" y="326439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pPr/>
              <a:t>12/17/2009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4" name="Oval 20"/>
          <p:cNvSpPr/>
          <p:nvPr userDrawn="1"/>
        </p:nvSpPr>
        <p:spPr>
          <a:xfrm>
            <a:off x="526976" y="300018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6" name="Oval 4"/>
          <p:cNvSpPr/>
          <p:nvPr userDrawn="1"/>
        </p:nvSpPr>
        <p:spPr>
          <a:xfrm>
            <a:off x="179512" y="3068960"/>
            <a:ext cx="1440160" cy="1440160"/>
          </a:xfrm>
          <a:prstGeom prst="ellipse">
            <a:avLst/>
          </a:prstGeom>
          <a:gradFill flip="none" rotWithShape="1">
            <a:gsLst>
              <a:gs pos="5000">
                <a:srgbClr val="84D830"/>
              </a:gs>
              <a:gs pos="48000">
                <a:srgbClr val="7BCF27"/>
              </a:gs>
              <a:gs pos="100000">
                <a:srgbClr val="56901C"/>
              </a:gs>
            </a:gsLst>
            <a:path path="circle">
              <a:fillToRect l="50000" t="50000" r="50000" b="50000"/>
            </a:path>
            <a:tileRect/>
          </a:gradFill>
          <a:ln w="5080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7" name="Oval 8"/>
          <p:cNvSpPr/>
          <p:nvPr userDrawn="1"/>
        </p:nvSpPr>
        <p:spPr>
          <a:xfrm>
            <a:off x="526976" y="30130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extLst>
      <p:ext uri="{BB962C8B-B14F-4D97-AF65-F5344CB8AC3E}">
        <p14:creationId xmlns:p14="http://schemas.microsoft.com/office/powerpoint/2010/main" val="202369465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1907704" y="321297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pPr/>
              <a:t>12/17/2009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4" name="Oval 20"/>
          <p:cNvSpPr/>
          <p:nvPr userDrawn="1"/>
        </p:nvSpPr>
        <p:spPr>
          <a:xfrm>
            <a:off x="526976" y="300018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6" name="Oval 4"/>
          <p:cNvSpPr/>
          <p:nvPr userDrawn="1"/>
        </p:nvSpPr>
        <p:spPr>
          <a:xfrm>
            <a:off x="179512" y="3069312"/>
            <a:ext cx="1367800" cy="1367800"/>
          </a:xfrm>
          <a:prstGeom prst="ellipse">
            <a:avLst/>
          </a:prstGeom>
          <a:gradFill flip="none"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0800000" scaled="1"/>
            <a:tileRect/>
          </a:gradFill>
          <a:ln/>
          <a:effectLst>
            <a:outerShdw blurRad="40000" dist="23000" dir="5400000" rotWithShape="0">
              <a:srgbClr val="000000">
                <a:alpha val="35000"/>
              </a:srgbClr>
            </a:outerShdw>
            <a:reflection blurRad="6350" stA="52000" endA="300" endPos="35000" dir="5400000" sy="-100000" algn="bl" rotWithShape="0"/>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zh-CN"/>
              <a:t>             </a:t>
            </a:r>
          </a:p>
        </p:txBody>
      </p:sp>
      <p:sp>
        <p:nvSpPr>
          <p:cNvPr id="15" name="Oval 8"/>
          <p:cNvSpPr/>
          <p:nvPr userDrawn="1"/>
        </p:nvSpPr>
        <p:spPr>
          <a:xfrm>
            <a:off x="496904" y="2981809"/>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extLst>
      <p:ext uri="{BB962C8B-B14F-4D97-AF65-F5344CB8AC3E}">
        <p14:creationId xmlns:p14="http://schemas.microsoft.com/office/powerpoint/2010/main" val="1474280949"/>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1907704" y="326439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pPr/>
              <a:t>12/17/2009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4" name="Oval 20"/>
          <p:cNvSpPr/>
          <p:nvPr userDrawn="1"/>
        </p:nvSpPr>
        <p:spPr>
          <a:xfrm>
            <a:off x="526976" y="300018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6" name="Oval 4"/>
          <p:cNvSpPr/>
          <p:nvPr userDrawn="1"/>
        </p:nvSpPr>
        <p:spPr>
          <a:xfrm>
            <a:off x="179512" y="3093592"/>
            <a:ext cx="1369522" cy="1372548"/>
          </a:xfrm>
          <a:prstGeom prst="ellipse">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t>             </a:t>
            </a:r>
          </a:p>
        </p:txBody>
      </p:sp>
      <p:sp>
        <p:nvSpPr>
          <p:cNvPr id="15" name="Oval 8"/>
          <p:cNvSpPr/>
          <p:nvPr userDrawn="1"/>
        </p:nvSpPr>
        <p:spPr>
          <a:xfrm>
            <a:off x="496904" y="2981809"/>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extLst>
      <p:ext uri="{BB962C8B-B14F-4D97-AF65-F5344CB8AC3E}">
        <p14:creationId xmlns:p14="http://schemas.microsoft.com/office/powerpoint/2010/main" val="341663347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1835696" y="332887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pPr/>
              <a:t>12/17/2009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4" name="Oval 20"/>
          <p:cNvSpPr/>
          <p:nvPr userDrawn="1"/>
        </p:nvSpPr>
        <p:spPr>
          <a:xfrm>
            <a:off x="526976" y="300018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6" name="Oval 4"/>
          <p:cNvSpPr/>
          <p:nvPr userDrawn="1"/>
        </p:nvSpPr>
        <p:spPr>
          <a:xfrm>
            <a:off x="179512" y="3069312"/>
            <a:ext cx="1367800" cy="1367800"/>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r>
              <a:rPr lang="zh-CN"/>
              <a:t>             </a:t>
            </a:r>
          </a:p>
        </p:txBody>
      </p:sp>
      <p:sp>
        <p:nvSpPr>
          <p:cNvPr id="15" name="Oval 8"/>
          <p:cNvSpPr/>
          <p:nvPr userDrawn="1"/>
        </p:nvSpPr>
        <p:spPr>
          <a:xfrm>
            <a:off x="496904" y="2981809"/>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extLst>
      <p:ext uri="{BB962C8B-B14F-4D97-AF65-F5344CB8AC3E}">
        <p14:creationId xmlns:p14="http://schemas.microsoft.com/office/powerpoint/2010/main" val="2995172196"/>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000" y="269632"/>
            <a:ext cx="8077200" cy="1143000"/>
          </a:xfrm>
        </p:spPr>
        <p:txBody>
          <a:bodyPr anchor="ctr" anchorCtr="0"/>
          <a:lstStyle>
            <a:lvl1pPr algn="l" eaLnBrk="1" latinLnBrk="0" hangingPunct="1">
              <a:defRPr kumimoji="0" lang="zh-CN"/>
            </a:lvl1pPr>
          </a:lstStyle>
          <a:p>
            <a:r>
              <a:rPr kumimoji="0" lang="zh-CN"/>
              <a:t>单击此处可编辑母版标题样式</a:t>
            </a:r>
          </a:p>
        </p:txBody>
      </p:sp>
      <p:sp>
        <p:nvSpPr>
          <p:cNvPr id="3" name="Content Placeholder 2"/>
          <p:cNvSpPr>
            <a:spLocks noGrp="1"/>
          </p:cNvSpPr>
          <p:nvPr>
            <p:ph idx="1"/>
          </p:nvPr>
        </p:nvSpPr>
        <p:spPr>
          <a:xfrm>
            <a:off x="762000" y="1596413"/>
            <a:ext cx="8077200" cy="4297363"/>
          </a:xfrm>
        </p:spPr>
        <p:txBody>
          <a:bodyPr>
            <a:normAutofit/>
          </a:bodyPr>
          <a:lstStyle>
            <a:lvl1pPr eaLnBrk="1" latinLnBrk="0" hangingPunct="1">
              <a:defRPr kumimoji="0" lang="zh-CN" sz="3200">
                <a:latin typeface="+mn-lt"/>
              </a:defRPr>
            </a:lvl1pPr>
            <a:lvl2pPr eaLnBrk="1" latinLnBrk="0" hangingPunct="1">
              <a:defRPr kumimoji="0" lang="zh-CN" sz="2800">
                <a:latin typeface="+mn-lt"/>
              </a:defRPr>
            </a:lvl2pPr>
            <a:lvl3pPr eaLnBrk="1" latinLnBrk="0" hangingPunct="1">
              <a:defRPr kumimoji="0" lang="zh-CN" sz="2400">
                <a:latin typeface="+mn-lt"/>
              </a:defRPr>
            </a:lvl3pPr>
            <a:lvl4pPr eaLnBrk="1" latinLnBrk="0" hangingPunct="1">
              <a:defRPr kumimoji="0" lang="zh-CN" sz="2400">
                <a:latin typeface="+mn-lt"/>
              </a:defRPr>
            </a:lvl4pPr>
            <a:lvl5pPr eaLnBrk="1" latinLnBrk="0" hangingPunct="1">
              <a:defRPr kumimoji="0" lang="zh-CN" sz="2400">
                <a:latin typeface="+mn-lt"/>
              </a:defRPr>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4" name="Date Placeholder 3"/>
          <p:cNvSpPr>
            <a:spLocks noGrp="1"/>
          </p:cNvSpPr>
          <p:nvPr>
            <p:ph type="dt" sz="half" idx="10"/>
          </p:nvPr>
        </p:nvSpPr>
        <p:spPr/>
        <p:txBody>
          <a:bodyPr/>
          <a:lstStyle/>
          <a:p>
            <a:fld id="{757B281C-5159-4971-8228-52B9A72E9ED2}" type="datetimeFigureOut">
              <a:pPr/>
              <a:t>12/17/2009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zh-CN" altLang="en-US" smtClean="0"/>
              <a:t>单击此处编辑母版标题样式</a:t>
            </a:r>
            <a:endParaRPr/>
          </a:p>
        </p:txBody>
      </p:sp>
      <p:sp>
        <p:nvSpPr>
          <p:cNvPr id="3" name="Content Placeholder 2"/>
          <p:cNvSpPr>
            <a:spLocks noGrp="1"/>
          </p:cNvSpPr>
          <p:nvPr>
            <p:ph sz="half" idx="1"/>
          </p:nvPr>
        </p:nvSpPr>
        <p:spPr>
          <a:xfrm>
            <a:off x="685800" y="1600200"/>
            <a:ext cx="4038600" cy="4525963"/>
          </a:xfrm>
        </p:spPr>
        <p:txBody>
          <a:bodyPr/>
          <a:lstStyle>
            <a:lvl1pPr eaLnBrk="1" latinLnBrk="0" hangingPunct="1">
              <a:defRPr kumimoji="0" lang="zh-CN" sz="2800"/>
            </a:lvl1pPr>
            <a:lvl2pPr eaLnBrk="1" latinLnBrk="0" hangingPunct="1">
              <a:defRPr kumimoji="0" lang="zh-CN" sz="2400"/>
            </a:lvl2pPr>
            <a:lvl3pPr eaLnBrk="1" latinLnBrk="0" hangingPunct="1">
              <a:defRPr kumimoji="0" lang="zh-CN" sz="2000"/>
            </a:lvl3pPr>
            <a:lvl4pPr eaLnBrk="1" latinLnBrk="0" hangingPunct="1">
              <a:defRPr kumimoji="0" lang="zh-CN" sz="1800"/>
            </a:lvl4pPr>
            <a:lvl5pPr eaLnBrk="1" latinLnBrk="0" hangingPunct="1">
              <a:defRPr kumimoji="0" lang="zh-CN" sz="1800"/>
            </a:lvl5pPr>
            <a:lvl6pPr eaLnBrk="1" latinLnBrk="0" hangingPunct="1">
              <a:defRPr kumimoji="0" lang="zh-CN" sz="1800"/>
            </a:lvl6pPr>
            <a:lvl7pPr eaLnBrk="1" latinLnBrk="0" hangingPunct="1">
              <a:defRPr kumimoji="0" lang="zh-CN" sz="1800"/>
            </a:lvl7pPr>
            <a:lvl8pPr eaLnBrk="1" latinLnBrk="0" hangingPunct="1">
              <a:defRPr kumimoji="0" lang="zh-CN" sz="1800"/>
            </a:lvl8pPr>
            <a:lvl9pPr eaLnBrk="1" latinLnBrk="0" hangingPunct="1">
              <a:defRPr kumimoji="0" lang="zh-CN"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4" name="Content Placeholder 3"/>
          <p:cNvSpPr>
            <a:spLocks noGrp="1"/>
          </p:cNvSpPr>
          <p:nvPr>
            <p:ph sz="half" idx="2"/>
          </p:nvPr>
        </p:nvSpPr>
        <p:spPr>
          <a:xfrm>
            <a:off x="4876800" y="1600200"/>
            <a:ext cx="4038600" cy="4525963"/>
          </a:xfrm>
        </p:spPr>
        <p:txBody>
          <a:bodyPr/>
          <a:lstStyle>
            <a:lvl1pPr eaLnBrk="1" latinLnBrk="0" hangingPunct="1">
              <a:defRPr kumimoji="0" lang="zh-CN" sz="2800"/>
            </a:lvl1pPr>
            <a:lvl2pPr eaLnBrk="1" latinLnBrk="0" hangingPunct="1">
              <a:defRPr kumimoji="0" lang="zh-CN" sz="2400"/>
            </a:lvl2pPr>
            <a:lvl3pPr eaLnBrk="1" latinLnBrk="0" hangingPunct="1">
              <a:defRPr kumimoji="0" lang="zh-CN" sz="2000"/>
            </a:lvl3pPr>
            <a:lvl4pPr eaLnBrk="1" latinLnBrk="0" hangingPunct="1">
              <a:defRPr kumimoji="0" lang="zh-CN" sz="1800"/>
            </a:lvl4pPr>
            <a:lvl5pPr eaLnBrk="1" latinLnBrk="0" hangingPunct="1">
              <a:defRPr kumimoji="0" lang="zh-CN" sz="1800"/>
            </a:lvl5pPr>
            <a:lvl6pPr eaLnBrk="1" latinLnBrk="0" hangingPunct="1">
              <a:defRPr kumimoji="0" lang="zh-CN" sz="1800"/>
            </a:lvl6pPr>
            <a:lvl7pPr eaLnBrk="1" latinLnBrk="0" hangingPunct="1">
              <a:defRPr kumimoji="0" lang="zh-CN" sz="1800"/>
            </a:lvl7pPr>
            <a:lvl8pPr eaLnBrk="1" latinLnBrk="0" hangingPunct="1">
              <a:defRPr kumimoji="0" lang="zh-CN" sz="1800"/>
            </a:lvl8pPr>
            <a:lvl9pPr eaLnBrk="1" latinLnBrk="0" hangingPunct="1">
              <a:defRPr kumimoji="0" lang="zh-CN"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5" name="Date Placeholder 4"/>
          <p:cNvSpPr>
            <a:spLocks noGrp="1"/>
          </p:cNvSpPr>
          <p:nvPr>
            <p:ph type="dt" sz="half" idx="10"/>
          </p:nvPr>
        </p:nvSpPr>
        <p:spPr/>
        <p:txBody>
          <a:bodyPr/>
          <a:lstStyle/>
          <a:p>
            <a:fld id="{757B281C-5159-4971-8228-52B9A72E9ED2}" type="datetimeFigureOut">
              <a:pPr/>
              <a:t>12/17/2009</a:t>
            </a:fld>
            <a:endParaRPr kumimoji="0" lang="zh-CN"/>
          </a:p>
        </p:txBody>
      </p:sp>
      <p:sp>
        <p:nvSpPr>
          <p:cNvPr id="6" name="Footer Placeholder 5"/>
          <p:cNvSpPr>
            <a:spLocks noGrp="1"/>
          </p:cNvSpPr>
          <p:nvPr>
            <p:ph type="ftr" sz="quarter" idx="11"/>
          </p:nvPr>
        </p:nvSpPr>
        <p:spPr/>
        <p:txBody>
          <a:bodyPr/>
          <a:lstStyle/>
          <a:p>
            <a:endParaRPr kumimoji="0" lang="zh-CN"/>
          </a:p>
        </p:txBody>
      </p:sp>
      <p:sp>
        <p:nvSpPr>
          <p:cNvPr id="7" name="Slide Number Placeholder 6"/>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eaLnBrk="1" latinLnBrk="0" hangingPunct="1">
              <a:defRPr kumimoji="0" lang="zh-CN"/>
            </a:lvl1pPr>
          </a:lstStyle>
          <a:p>
            <a:pPr eaLnBrk="1" latinLnBrk="0" hangingPunct="1"/>
            <a:r>
              <a:rPr lang="zh-CN" altLang="en-US" smtClean="0"/>
              <a:t>单击此处编辑母版标题样式</a:t>
            </a:r>
            <a:endParaRPr/>
          </a:p>
        </p:txBody>
      </p:sp>
      <p:sp>
        <p:nvSpPr>
          <p:cNvPr id="3" name="Text Placeholder 2"/>
          <p:cNvSpPr>
            <a:spLocks noGrp="1"/>
          </p:cNvSpPr>
          <p:nvPr>
            <p:ph type="body" idx="1"/>
          </p:nvPr>
        </p:nvSpPr>
        <p:spPr>
          <a:xfrm>
            <a:off x="685800" y="1535113"/>
            <a:ext cx="4040188" cy="639762"/>
          </a:xfrm>
        </p:spPr>
        <p:txBody>
          <a:bodyPr anchor="b"/>
          <a:lstStyle>
            <a:lvl1pPr marL="0" indent="0" eaLnBrk="1" latinLnBrk="0" hangingPunct="1">
              <a:buNone/>
              <a:defRPr kumimoji="0" lang="zh-CN" sz="2400" b="1"/>
            </a:lvl1pPr>
            <a:lvl2pPr marL="457200" indent="0" eaLnBrk="1" latinLnBrk="0" hangingPunct="1">
              <a:buNone/>
              <a:defRPr kumimoji="0" lang="zh-CN" sz="2000" b="1"/>
            </a:lvl2pPr>
            <a:lvl3pPr marL="914400" indent="0" eaLnBrk="1" latinLnBrk="0" hangingPunct="1">
              <a:buNone/>
              <a:defRPr kumimoji="0" lang="zh-CN" sz="1800" b="1"/>
            </a:lvl3pPr>
            <a:lvl4pPr marL="1371600" indent="0" eaLnBrk="1" latinLnBrk="0" hangingPunct="1">
              <a:buNone/>
              <a:defRPr kumimoji="0" lang="zh-CN" sz="1600" b="1"/>
            </a:lvl4pPr>
            <a:lvl5pPr marL="1828800" indent="0" eaLnBrk="1" latinLnBrk="0" hangingPunct="1">
              <a:buNone/>
              <a:defRPr kumimoji="0" lang="zh-CN" sz="1600" b="1"/>
            </a:lvl5pPr>
            <a:lvl6pPr marL="2286000" indent="0" eaLnBrk="1" latinLnBrk="0" hangingPunct="1">
              <a:buNone/>
              <a:defRPr kumimoji="0" lang="zh-CN" sz="1600" b="1"/>
            </a:lvl6pPr>
            <a:lvl7pPr marL="2743200" indent="0" eaLnBrk="1" latinLnBrk="0" hangingPunct="1">
              <a:buNone/>
              <a:defRPr kumimoji="0" lang="zh-CN" sz="1600" b="1"/>
            </a:lvl7pPr>
            <a:lvl8pPr marL="3200400" indent="0" eaLnBrk="1" latinLnBrk="0" hangingPunct="1">
              <a:buNone/>
              <a:defRPr kumimoji="0" lang="zh-CN" sz="1600" b="1"/>
            </a:lvl8pPr>
            <a:lvl9pPr marL="3657600" indent="0" eaLnBrk="1" latinLnBrk="0" hangingPunct="1">
              <a:buNone/>
              <a:defRPr kumimoji="0" lang="zh-CN" sz="1600" b="1"/>
            </a:lvl9pPr>
          </a:lstStyle>
          <a:p>
            <a:pPr lvl="0" eaLnBrk="1" latinLnBrk="0" hangingPunct="1"/>
            <a:r>
              <a:rPr lang="zh-CN" altLang="en-US" smtClean="0"/>
              <a:t>单击此处编辑母版文本样式</a:t>
            </a:r>
          </a:p>
        </p:txBody>
      </p:sp>
      <p:sp>
        <p:nvSpPr>
          <p:cNvPr id="4" name="Content Placeholder 3"/>
          <p:cNvSpPr>
            <a:spLocks noGrp="1"/>
          </p:cNvSpPr>
          <p:nvPr>
            <p:ph sz="half" idx="2"/>
          </p:nvPr>
        </p:nvSpPr>
        <p:spPr>
          <a:xfrm>
            <a:off x="685800" y="2174875"/>
            <a:ext cx="4040188" cy="3951288"/>
          </a:xfrm>
        </p:spPr>
        <p:txBody>
          <a:bodyPr/>
          <a:lstStyle>
            <a:lvl1pPr eaLnBrk="1" latinLnBrk="0" hangingPunct="1">
              <a:defRPr kumimoji="0" lang="zh-CN" sz="2400"/>
            </a:lvl1pPr>
            <a:lvl2pPr eaLnBrk="1" latinLnBrk="0" hangingPunct="1">
              <a:defRPr kumimoji="0" lang="zh-CN" sz="2000"/>
            </a:lvl2pPr>
            <a:lvl3pPr eaLnBrk="1" latinLnBrk="0" hangingPunct="1">
              <a:defRPr kumimoji="0" lang="zh-CN" sz="1800"/>
            </a:lvl3pPr>
            <a:lvl4pPr eaLnBrk="1" latinLnBrk="0" hangingPunct="1">
              <a:defRPr kumimoji="0" lang="zh-CN" sz="1600"/>
            </a:lvl4pPr>
            <a:lvl5pPr eaLnBrk="1" latinLnBrk="0" hangingPunct="1">
              <a:defRPr kumimoji="0" lang="zh-CN" sz="1600"/>
            </a:lvl5pPr>
            <a:lvl6pPr eaLnBrk="1" latinLnBrk="0" hangingPunct="1">
              <a:defRPr kumimoji="0" lang="zh-CN" sz="1600"/>
            </a:lvl6pPr>
            <a:lvl7pPr eaLnBrk="1" latinLnBrk="0" hangingPunct="1">
              <a:defRPr kumimoji="0" lang="zh-CN" sz="1600"/>
            </a:lvl7pPr>
            <a:lvl8pPr eaLnBrk="1" latinLnBrk="0" hangingPunct="1">
              <a:defRPr kumimoji="0" lang="zh-CN" sz="1600"/>
            </a:lvl8pPr>
            <a:lvl9pPr eaLnBrk="1" latinLnBrk="0" hangingPunct="1">
              <a:defRPr kumimoji="0" lang="zh-CN"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5" name="Text Placeholder 4"/>
          <p:cNvSpPr>
            <a:spLocks noGrp="1"/>
          </p:cNvSpPr>
          <p:nvPr>
            <p:ph type="body" sz="quarter" idx="3"/>
          </p:nvPr>
        </p:nvSpPr>
        <p:spPr>
          <a:xfrm>
            <a:off x="4873625" y="1535113"/>
            <a:ext cx="4041775" cy="639762"/>
          </a:xfrm>
        </p:spPr>
        <p:txBody>
          <a:bodyPr anchor="b"/>
          <a:lstStyle>
            <a:lvl1pPr marL="0" indent="0" eaLnBrk="1" latinLnBrk="0" hangingPunct="1">
              <a:buNone/>
              <a:defRPr kumimoji="0" lang="zh-CN" sz="2400" b="1"/>
            </a:lvl1pPr>
            <a:lvl2pPr marL="457200" indent="0" eaLnBrk="1" latinLnBrk="0" hangingPunct="1">
              <a:buNone/>
              <a:defRPr kumimoji="0" lang="zh-CN" sz="2000" b="1"/>
            </a:lvl2pPr>
            <a:lvl3pPr marL="914400" indent="0" eaLnBrk="1" latinLnBrk="0" hangingPunct="1">
              <a:buNone/>
              <a:defRPr kumimoji="0" lang="zh-CN" sz="1800" b="1"/>
            </a:lvl3pPr>
            <a:lvl4pPr marL="1371600" indent="0" eaLnBrk="1" latinLnBrk="0" hangingPunct="1">
              <a:buNone/>
              <a:defRPr kumimoji="0" lang="zh-CN" sz="1600" b="1"/>
            </a:lvl4pPr>
            <a:lvl5pPr marL="1828800" indent="0" eaLnBrk="1" latinLnBrk="0" hangingPunct="1">
              <a:buNone/>
              <a:defRPr kumimoji="0" lang="zh-CN" sz="1600" b="1"/>
            </a:lvl5pPr>
            <a:lvl6pPr marL="2286000" indent="0" eaLnBrk="1" latinLnBrk="0" hangingPunct="1">
              <a:buNone/>
              <a:defRPr kumimoji="0" lang="zh-CN" sz="1600" b="1"/>
            </a:lvl6pPr>
            <a:lvl7pPr marL="2743200" indent="0" eaLnBrk="1" latinLnBrk="0" hangingPunct="1">
              <a:buNone/>
              <a:defRPr kumimoji="0" lang="zh-CN" sz="1600" b="1"/>
            </a:lvl7pPr>
            <a:lvl8pPr marL="3200400" indent="0" eaLnBrk="1" latinLnBrk="0" hangingPunct="1">
              <a:buNone/>
              <a:defRPr kumimoji="0" lang="zh-CN" sz="1600" b="1"/>
            </a:lvl8pPr>
            <a:lvl9pPr marL="3657600" indent="0" eaLnBrk="1" latinLnBrk="0" hangingPunct="1">
              <a:buNone/>
              <a:defRPr kumimoji="0" lang="zh-CN" sz="1600" b="1"/>
            </a:lvl9pPr>
          </a:lstStyle>
          <a:p>
            <a:pPr lvl="0" eaLnBrk="1" latinLnBrk="0" hangingPunct="1"/>
            <a:r>
              <a:rPr lang="zh-CN" altLang="en-US" smtClean="0"/>
              <a:t>单击此处编辑母版文本样式</a:t>
            </a:r>
          </a:p>
        </p:txBody>
      </p:sp>
      <p:sp>
        <p:nvSpPr>
          <p:cNvPr id="6" name="Content Placeholder 5"/>
          <p:cNvSpPr>
            <a:spLocks noGrp="1"/>
          </p:cNvSpPr>
          <p:nvPr>
            <p:ph sz="quarter" idx="4"/>
          </p:nvPr>
        </p:nvSpPr>
        <p:spPr>
          <a:xfrm>
            <a:off x="4873625" y="2174875"/>
            <a:ext cx="4041775" cy="3951288"/>
          </a:xfrm>
        </p:spPr>
        <p:txBody>
          <a:bodyPr/>
          <a:lstStyle>
            <a:lvl1pPr eaLnBrk="1" latinLnBrk="0" hangingPunct="1">
              <a:defRPr kumimoji="0" lang="zh-CN" sz="2400"/>
            </a:lvl1pPr>
            <a:lvl2pPr eaLnBrk="1" latinLnBrk="0" hangingPunct="1">
              <a:defRPr kumimoji="0" lang="zh-CN" sz="2000"/>
            </a:lvl2pPr>
            <a:lvl3pPr eaLnBrk="1" latinLnBrk="0" hangingPunct="1">
              <a:defRPr kumimoji="0" lang="zh-CN" sz="1800"/>
            </a:lvl3pPr>
            <a:lvl4pPr eaLnBrk="1" latinLnBrk="0" hangingPunct="1">
              <a:defRPr kumimoji="0" lang="zh-CN" sz="1600"/>
            </a:lvl4pPr>
            <a:lvl5pPr eaLnBrk="1" latinLnBrk="0" hangingPunct="1">
              <a:defRPr kumimoji="0" lang="zh-CN" sz="1600"/>
            </a:lvl5pPr>
            <a:lvl6pPr eaLnBrk="1" latinLnBrk="0" hangingPunct="1">
              <a:defRPr kumimoji="0" lang="zh-CN" sz="1600"/>
            </a:lvl6pPr>
            <a:lvl7pPr eaLnBrk="1" latinLnBrk="0" hangingPunct="1">
              <a:defRPr kumimoji="0" lang="zh-CN" sz="1600"/>
            </a:lvl7pPr>
            <a:lvl8pPr eaLnBrk="1" latinLnBrk="0" hangingPunct="1">
              <a:defRPr kumimoji="0" lang="zh-CN" sz="1600"/>
            </a:lvl8pPr>
            <a:lvl9pPr eaLnBrk="1" latinLnBrk="0" hangingPunct="1">
              <a:defRPr kumimoji="0" lang="zh-CN"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7" name="Date Placeholder 6"/>
          <p:cNvSpPr>
            <a:spLocks noGrp="1"/>
          </p:cNvSpPr>
          <p:nvPr>
            <p:ph type="dt" sz="half" idx="10"/>
          </p:nvPr>
        </p:nvSpPr>
        <p:spPr/>
        <p:txBody>
          <a:bodyPr/>
          <a:lstStyle/>
          <a:p>
            <a:fld id="{757B281C-5159-4971-8228-52B9A72E9ED2}" type="datetimeFigureOut">
              <a:pPr/>
              <a:t>12/17/2009</a:t>
            </a:fld>
            <a:endParaRPr kumimoji="0" lang="zh-CN"/>
          </a:p>
        </p:txBody>
      </p:sp>
      <p:sp>
        <p:nvSpPr>
          <p:cNvPr id="8" name="Footer Placeholder 7"/>
          <p:cNvSpPr>
            <a:spLocks noGrp="1"/>
          </p:cNvSpPr>
          <p:nvPr>
            <p:ph type="ftr" sz="quarter" idx="11"/>
          </p:nvPr>
        </p:nvSpPr>
        <p:spPr/>
        <p:txBody>
          <a:bodyPr/>
          <a:lstStyle/>
          <a:p>
            <a:endParaRPr kumimoji="0" lang="zh-CN"/>
          </a:p>
        </p:txBody>
      </p:sp>
      <p:sp>
        <p:nvSpPr>
          <p:cNvPr id="9" name="Slide Number Placeholder 8"/>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
        <p:nvSpPr>
          <p:cNvPr id="2" name="Title Placeholder 1"/>
          <p:cNvSpPr>
            <a:spLocks noGrp="1"/>
          </p:cNvSpPr>
          <p:nvPr>
            <p:ph type="title"/>
          </p:nvPr>
        </p:nvSpPr>
        <p:spPr>
          <a:xfrm>
            <a:off x="762000" y="274638"/>
            <a:ext cx="8077200" cy="1143000"/>
          </a:xfrm>
          <a:prstGeom prst="rect">
            <a:avLst/>
          </a:prstGeom>
        </p:spPr>
        <p:txBody>
          <a:bodyPr vert="horz" lIns="91440" tIns="45720" rIns="91440" bIns="45720" rtlCol="0" anchor="ctr">
            <a:normAutofit/>
          </a:bodyPr>
          <a:lstStyle/>
          <a:p>
            <a:pPr eaLnBrk="1" latinLnBrk="0" hangingPunct="1"/>
            <a:r>
              <a:rPr kumimoji="0" lang="zh-CN" altLang="en-US" smtClean="0"/>
              <a:t>单击此处编辑母版标题样式</a:t>
            </a:r>
            <a:endParaRPr kumimoji="0" lang="en-US" smtClean="0"/>
          </a:p>
        </p:txBody>
      </p:sp>
      <p:sp>
        <p:nvSpPr>
          <p:cNvPr id="3" name="Text Placeholder 2"/>
          <p:cNvSpPr>
            <a:spLocks noGrp="1"/>
          </p:cNvSpPr>
          <p:nvPr>
            <p:ph type="body" idx="1"/>
          </p:nvPr>
        </p:nvSpPr>
        <p:spPr>
          <a:xfrm>
            <a:off x="762000" y="1600200"/>
            <a:ext cx="8077200" cy="4525963"/>
          </a:xfrm>
          <a:prstGeom prst="rect">
            <a:avLst/>
          </a:prstGeom>
        </p:spPr>
        <p:txBody>
          <a:bodyPr vert="horz" lIns="91440" tIns="45720" rIns="91440" bIns="45720"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Date Placeholder 3"/>
          <p:cNvSpPr>
            <a:spLocks noGrp="1"/>
          </p:cNvSpPr>
          <p:nvPr>
            <p:ph type="dt" sz="half" idx="2"/>
          </p:nvPr>
        </p:nvSpPr>
        <p:spPr>
          <a:xfrm>
            <a:off x="762000" y="6356350"/>
            <a:ext cx="2133600" cy="365125"/>
          </a:xfrm>
          <a:prstGeom prst="rect">
            <a:avLst/>
          </a:prstGeom>
        </p:spPr>
        <p:txBody>
          <a:bodyPr vert="horz" lIns="91440" tIns="45720" rIns="91440" bIns="45720" rtlCol="0" anchor="ctr"/>
          <a:lstStyle>
            <a:lvl1pPr algn="l" eaLnBrk="1" latinLnBrk="0" hangingPunct="1">
              <a:defRPr kumimoji="0" lang="zh-CN" sz="1200">
                <a:solidFill>
                  <a:schemeClr val="tx1">
                    <a:tint val="75000"/>
                  </a:schemeClr>
                </a:solidFill>
              </a:defRPr>
            </a:lvl1pPr>
          </a:lstStyle>
          <a:p>
            <a:fld id="{757B281C-5159-4971-8228-52B9A72E9ED2}" type="datetimeFigureOut">
              <a:pPr/>
              <a:t>12/17/2009</a:t>
            </a:fld>
            <a:endParaRPr kumimoji="0" lang="zh-CN"/>
          </a:p>
        </p:txBody>
      </p:sp>
      <p:sp>
        <p:nvSpPr>
          <p:cNvPr id="5" name="Footer Placeholder 4"/>
          <p:cNvSpPr>
            <a:spLocks noGrp="1"/>
          </p:cNvSpPr>
          <p:nvPr>
            <p:ph type="ftr" sz="quarter" idx="3"/>
          </p:nvPr>
        </p:nvSpPr>
        <p:spPr>
          <a:xfrm>
            <a:off x="3352800" y="6356350"/>
            <a:ext cx="2895600" cy="365125"/>
          </a:xfrm>
          <a:prstGeom prst="rect">
            <a:avLst/>
          </a:prstGeom>
        </p:spPr>
        <p:txBody>
          <a:bodyPr vert="horz" lIns="91440" tIns="45720" rIns="91440" bIns="45720" rtlCol="0" anchor="ctr"/>
          <a:lstStyle>
            <a:lvl1pPr algn="ctr" eaLnBrk="1" latinLnBrk="0" hangingPunct="1">
              <a:defRPr kumimoji="0" lang="zh-CN" sz="1200">
                <a:solidFill>
                  <a:schemeClr val="tx1">
                    <a:tint val="75000"/>
                  </a:schemeClr>
                </a:solidFill>
              </a:defRPr>
            </a:lvl1pPr>
          </a:lstStyle>
          <a:p>
            <a:endParaRPr kumimoji="0" lang="zh-CN"/>
          </a:p>
        </p:txBody>
      </p:sp>
      <p:sp>
        <p:nvSpPr>
          <p:cNvPr id="6" name="Slide Number Placeholder 5"/>
          <p:cNvSpPr>
            <a:spLocks noGrp="1"/>
          </p:cNvSpPr>
          <p:nvPr>
            <p:ph type="sldNum" sz="quarter" idx="4"/>
          </p:nvPr>
        </p:nvSpPr>
        <p:spPr>
          <a:xfrm>
            <a:off x="6705600" y="6356350"/>
            <a:ext cx="2133600" cy="365125"/>
          </a:xfrm>
          <a:prstGeom prst="rect">
            <a:avLst/>
          </a:prstGeom>
        </p:spPr>
        <p:txBody>
          <a:bodyPr vert="horz" lIns="91440" tIns="45720" rIns="91440" bIns="45720" rtlCol="0" anchor="ctr"/>
          <a:lstStyle>
            <a:lvl1pPr algn="r" eaLnBrk="1" latinLnBrk="0" hangingPunct="1">
              <a:defRPr kumimoji="0" lang="zh-CN" sz="1200">
                <a:solidFill>
                  <a:schemeClr val="tx1">
                    <a:tint val="75000"/>
                  </a:schemeClr>
                </a:solidFill>
              </a:defRPr>
            </a:lvl1pPr>
          </a:lstStyle>
          <a:p>
            <a:fld id="{33D6E5A2-EC83-451F-A719-9AC1370DD5CF}" type="slidenum">
              <a:pPr/>
              <a:t>‹#›</a:t>
            </a:fld>
            <a:endParaRPr kumimoji="0" lang="zh-CN"/>
          </a:p>
        </p:txBody>
      </p:sp>
      <p:pic>
        <p:nvPicPr>
          <p:cNvPr id="8" name="Picture 7"/>
          <p:cNvPicPr>
            <a:picLocks noChangeAspect="1"/>
          </p:cNvPicPr>
          <p:nvPr/>
        </p:nvPicPr>
        <p:blipFill rotWithShape="1">
          <a:blip r:embed="rId23" cstate="email">
            <a:extLst>
              <a:ext uri="{28A0092B-C50C-407E-A947-70E740481C1C}">
                <a14:useLocalDpi xmlns:a14="http://schemas.microsoft.com/office/drawing/2010/main"/>
              </a:ext>
            </a:extLst>
          </a:blip>
          <a:srcRect/>
          <a:stretch/>
        </p:blipFill>
        <p:spPr>
          <a:xfrm>
            <a:off x="-152400" y="-109183"/>
            <a:ext cx="818707" cy="708318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64" r:id="rId3"/>
    <p:sldLayoutId id="2147483665" r:id="rId4"/>
    <p:sldLayoutId id="2147483666" r:id="rId5"/>
    <p:sldLayoutId id="2147483667" r:id="rId6"/>
    <p:sldLayoutId id="2147483650" r:id="rId7"/>
    <p:sldLayoutId id="2147483652" r:id="rId8"/>
    <p:sldLayoutId id="2147483653" r:id="rId9"/>
    <p:sldLayoutId id="2147483656" r:id="rId10"/>
    <p:sldLayoutId id="2147483657" r:id="rId11"/>
    <p:sldLayoutId id="2147483658" r:id="rId12"/>
    <p:sldLayoutId id="2147483659" r:id="rId13"/>
    <p:sldLayoutId id="2147483654" r:id="rId14"/>
    <p:sldLayoutId id="2147483655" r:id="rId15"/>
    <p:sldLayoutId id="2147483663" r:id="rId16"/>
    <p:sldLayoutId id="2147483668" r:id="rId17"/>
    <p:sldLayoutId id="2147483669" r:id="rId18"/>
    <p:sldLayoutId id="2147483670" r:id="rId19"/>
    <p:sldLayoutId id="2147483671" r:id="rId20"/>
  </p:sldLayoutIdLst>
  <p:transition spd="slow">
    <p:wipe dir="d"/>
  </p:transition>
  <p:timing>
    <p:tnLst>
      <p:par>
        <p:cTn id="1" dur="indefinite" restart="never" nodeType="tmRoot"/>
      </p:par>
    </p:tnLst>
  </p:timing>
  <p:txStyles>
    <p:titleStyle>
      <a:lvl1pPr algn="l" defTabSz="914400" rtl="0" eaLnBrk="1" latinLnBrk="0" hangingPunct="1">
        <a:spcBef>
          <a:spcPct val="0"/>
        </a:spcBef>
        <a:buNone/>
        <a:defRPr kumimoji="0" lang="zh-CN"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p:bodyStyle>
    <p:otherStyle>
      <a:defPPr>
        <a:defRPr kumimoji="0" lang="zh-CN"/>
      </a:defPPr>
      <a:lvl1pPr marL="0" algn="l" defTabSz="914400" rtl="0" eaLnBrk="1" latinLnBrk="0" hangingPunct="1">
        <a:defRPr kumimoji="0" lang="zh-CN" sz="1800" kern="1200">
          <a:solidFill>
            <a:schemeClr val="tx1"/>
          </a:solidFill>
          <a:latin typeface="+mn-lt"/>
          <a:ea typeface="+mn-ea"/>
          <a:cs typeface="+mn-cs"/>
        </a:defRPr>
      </a:lvl1pPr>
      <a:lvl2pPr marL="457200" algn="l" defTabSz="914400" rtl="0" eaLnBrk="1" latinLnBrk="0" hangingPunct="1">
        <a:defRPr kumimoji="0" lang="zh-CN" sz="1800" kern="1200">
          <a:solidFill>
            <a:schemeClr val="tx1"/>
          </a:solidFill>
          <a:latin typeface="+mn-lt"/>
          <a:ea typeface="+mn-ea"/>
          <a:cs typeface="+mn-cs"/>
        </a:defRPr>
      </a:lvl2pPr>
      <a:lvl3pPr marL="914400" algn="l" defTabSz="914400" rtl="0" eaLnBrk="1" latinLnBrk="0" hangingPunct="1">
        <a:defRPr kumimoji="0" lang="zh-CN" sz="1800" kern="1200">
          <a:solidFill>
            <a:schemeClr val="tx1"/>
          </a:solidFill>
          <a:latin typeface="+mn-lt"/>
          <a:ea typeface="+mn-ea"/>
          <a:cs typeface="+mn-cs"/>
        </a:defRPr>
      </a:lvl3pPr>
      <a:lvl4pPr marL="1371600" algn="l" defTabSz="914400" rtl="0" eaLnBrk="1" latinLnBrk="0" hangingPunct="1">
        <a:defRPr kumimoji="0" lang="zh-CN" sz="1800" kern="1200">
          <a:solidFill>
            <a:schemeClr val="tx1"/>
          </a:solidFill>
          <a:latin typeface="+mn-lt"/>
          <a:ea typeface="+mn-ea"/>
          <a:cs typeface="+mn-cs"/>
        </a:defRPr>
      </a:lvl4pPr>
      <a:lvl5pPr marL="1828800" algn="l" defTabSz="914400" rtl="0" eaLnBrk="1" latinLnBrk="0" hangingPunct="1">
        <a:defRPr kumimoji="0" lang="zh-CN" sz="1800" kern="1200">
          <a:solidFill>
            <a:schemeClr val="tx1"/>
          </a:solidFill>
          <a:latin typeface="+mn-lt"/>
          <a:ea typeface="+mn-ea"/>
          <a:cs typeface="+mn-cs"/>
        </a:defRPr>
      </a:lvl5pPr>
      <a:lvl6pPr marL="2286000" algn="l" defTabSz="914400" rtl="0" eaLnBrk="1" latinLnBrk="0" hangingPunct="1">
        <a:defRPr kumimoji="0" lang="zh-CN" sz="1800" kern="1200">
          <a:solidFill>
            <a:schemeClr val="tx1"/>
          </a:solidFill>
          <a:latin typeface="+mn-lt"/>
          <a:ea typeface="+mn-ea"/>
          <a:cs typeface="+mn-cs"/>
        </a:defRPr>
      </a:lvl6pPr>
      <a:lvl7pPr marL="2743200" algn="l" defTabSz="914400" rtl="0" eaLnBrk="1" latinLnBrk="0" hangingPunct="1">
        <a:defRPr kumimoji="0" lang="zh-CN" sz="1800" kern="1200">
          <a:solidFill>
            <a:schemeClr val="tx1"/>
          </a:solidFill>
          <a:latin typeface="+mn-lt"/>
          <a:ea typeface="+mn-ea"/>
          <a:cs typeface="+mn-cs"/>
        </a:defRPr>
      </a:lvl7pPr>
      <a:lvl8pPr marL="3200400" algn="l" defTabSz="914400" rtl="0" eaLnBrk="1" latinLnBrk="0" hangingPunct="1">
        <a:defRPr kumimoji="0" lang="zh-CN" sz="1800" kern="1200">
          <a:solidFill>
            <a:schemeClr val="tx1"/>
          </a:solidFill>
          <a:latin typeface="+mn-lt"/>
          <a:ea typeface="+mn-ea"/>
          <a:cs typeface="+mn-cs"/>
        </a:defRPr>
      </a:lvl8pPr>
      <a:lvl9pPr marL="3657600" algn="l" defTabSz="914400" rtl="0" eaLnBrk="1" latinLnBrk="0" hangingPunct="1">
        <a:defRPr kumimoji="0" lang="zh-CN"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7.xml"/><Relationship Id="rId5" Type="http://schemas.openxmlformats.org/officeDocument/2006/relationships/image" Target="../media/image16.jpeg"/><Relationship Id="rId4" Type="http://schemas.openxmlformats.org/officeDocument/2006/relationships/image" Target="../media/image15.jpeg"/></Relationships>
</file>

<file path=ppt/slides/_rels/slide100.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97.xml"/><Relationship Id="rId1" Type="http://schemas.openxmlformats.org/officeDocument/2006/relationships/slideLayout" Target="../slideLayouts/slideLayout19.xml"/><Relationship Id="rId4" Type="http://schemas.openxmlformats.org/officeDocument/2006/relationships/image" Target="../media/image110.png"/></Relationships>
</file>

<file path=ppt/slides/_rels/slide10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8.xml"/><Relationship Id="rId1" Type="http://schemas.openxmlformats.org/officeDocument/2006/relationships/slideLayout" Target="../slideLayouts/slideLayout19.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9.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9.xml"/></Relationships>
</file>

<file path=ppt/slides/_rels/slide10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01.xml"/><Relationship Id="rId1" Type="http://schemas.openxmlformats.org/officeDocument/2006/relationships/slideLayout" Target="../slideLayouts/slideLayout19.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9.xml"/></Relationships>
</file>

<file path=ppt/slides/_rels/slide106.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03.xml"/><Relationship Id="rId1" Type="http://schemas.openxmlformats.org/officeDocument/2006/relationships/slideLayout" Target="../slideLayouts/slideLayout19.xml"/></Relationships>
</file>

<file path=ppt/slides/_rels/slide10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04.xml"/><Relationship Id="rId1" Type="http://schemas.openxmlformats.org/officeDocument/2006/relationships/slideLayout" Target="../slideLayouts/slideLayout19.xml"/><Relationship Id="rId4" Type="http://schemas.openxmlformats.org/officeDocument/2006/relationships/image" Target="../media/image118.png"/></Relationships>
</file>

<file path=ppt/slides/_rels/slide10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05.xml"/><Relationship Id="rId1" Type="http://schemas.openxmlformats.org/officeDocument/2006/relationships/slideLayout" Target="../slideLayouts/slideLayout19.xml"/></Relationships>
</file>

<file path=ppt/slides/_rels/slide109.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06.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9.xml"/></Relationships>
</file>

<file path=ppt/slides/_rels/slide11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08.xml"/><Relationship Id="rId1" Type="http://schemas.openxmlformats.org/officeDocument/2006/relationships/slideLayout" Target="../slideLayouts/slideLayout19.xml"/></Relationships>
</file>

<file path=ppt/slides/_rels/slide112.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09.xml"/><Relationship Id="rId1" Type="http://schemas.openxmlformats.org/officeDocument/2006/relationships/slideLayout" Target="../slideLayouts/slideLayout19.xml"/></Relationships>
</file>

<file path=ppt/slides/_rels/slide113.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10.xml"/><Relationship Id="rId1" Type="http://schemas.openxmlformats.org/officeDocument/2006/relationships/slideLayout" Target="../slideLayouts/slideLayout19.xml"/><Relationship Id="rId4" Type="http://schemas.openxmlformats.org/officeDocument/2006/relationships/image" Target="../media/image124.png"/></Relationships>
</file>

<file path=ppt/slides/_rels/slide11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11.xml"/><Relationship Id="rId1" Type="http://schemas.openxmlformats.org/officeDocument/2006/relationships/slideLayout" Target="../slideLayouts/slideLayout19.xml"/></Relationships>
</file>

<file path=ppt/slides/_rels/slide11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12.xml"/><Relationship Id="rId1" Type="http://schemas.openxmlformats.org/officeDocument/2006/relationships/slideLayout" Target="../slideLayouts/slideLayout19.xml"/></Relationships>
</file>

<file path=ppt/slides/_rels/slide116.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13.xml"/><Relationship Id="rId1" Type="http://schemas.openxmlformats.org/officeDocument/2006/relationships/slideLayout" Target="../slideLayouts/slideLayout19.xml"/></Relationships>
</file>

<file path=ppt/slides/_rels/slide117.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14.xml"/><Relationship Id="rId1" Type="http://schemas.openxmlformats.org/officeDocument/2006/relationships/slideLayout" Target="../slideLayouts/slideLayout19.xml"/><Relationship Id="rId4" Type="http://schemas.openxmlformats.org/officeDocument/2006/relationships/image" Target="../media/image128.png"/></Relationships>
</file>

<file path=ppt/slides/_rels/slide11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15.xml"/><Relationship Id="rId1" Type="http://schemas.openxmlformats.org/officeDocument/2006/relationships/slideLayout" Target="../slideLayouts/slideLayout19.xml"/><Relationship Id="rId4" Type="http://schemas.openxmlformats.org/officeDocument/2006/relationships/image" Target="../media/image129.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16.xml"/><Relationship Id="rId1" Type="http://schemas.openxmlformats.org/officeDocument/2006/relationships/slideLayout" Target="../slideLayouts/slideLayout1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0.xml"/></Relationships>
</file>

<file path=ppt/slides/_rels/slide12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18.xml"/><Relationship Id="rId1" Type="http://schemas.openxmlformats.org/officeDocument/2006/relationships/slideLayout" Target="../slideLayouts/slideLayout20.xml"/></Relationships>
</file>

<file path=ppt/slides/_rels/slide123.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19.xml"/><Relationship Id="rId1" Type="http://schemas.openxmlformats.org/officeDocument/2006/relationships/slideLayout" Target="../slideLayouts/slideLayout20.xml"/></Relationships>
</file>

<file path=ppt/slides/_rels/slide124.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20.xml"/><Relationship Id="rId1" Type="http://schemas.openxmlformats.org/officeDocument/2006/relationships/slideLayout" Target="../slideLayouts/slideLayout20.xml"/><Relationship Id="rId4" Type="http://schemas.openxmlformats.org/officeDocument/2006/relationships/image" Target="../media/image132.jpeg"/></Relationships>
</file>

<file path=ppt/slides/_rels/slide125.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21.xml"/><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22.xml"/><Relationship Id="rId1" Type="http://schemas.openxmlformats.org/officeDocument/2006/relationships/slideLayout" Target="../slideLayouts/slideLayout20.xml"/></Relationships>
</file>

<file path=ppt/slides/_rels/slide12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23.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7.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7.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7.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8.xml"/><Relationship Id="rId1" Type="http://schemas.openxmlformats.org/officeDocument/2006/relationships/slideLayout" Target="../slideLayouts/slideLayout17.xml"/><Relationship Id="rId5" Type="http://schemas.openxmlformats.org/officeDocument/2006/relationships/image" Target="../media/image32.jpeg"/><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1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1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3.xml"/><Relationship Id="rId1" Type="http://schemas.openxmlformats.org/officeDocument/2006/relationships/slideLayout" Target="../slideLayouts/slideLayout17.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45.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58.png"/><Relationship Id="rId2" Type="http://schemas.openxmlformats.org/officeDocument/2006/relationships/notesSlide" Target="../notesSlides/notesSlide44.xml"/><Relationship Id="rId1" Type="http://schemas.openxmlformats.org/officeDocument/2006/relationships/slideLayout" Target="../slideLayouts/slideLayout17.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5.xml"/><Relationship Id="rId1" Type="http://schemas.openxmlformats.org/officeDocument/2006/relationships/slideLayout" Target="../slideLayouts/slideLayout17.xml"/><Relationship Id="rId5" Type="http://schemas.openxmlformats.org/officeDocument/2006/relationships/image" Target="../media/image61.jpeg"/><Relationship Id="rId4" Type="http://schemas.openxmlformats.org/officeDocument/2006/relationships/image" Target="../media/image60.png"/></Relationships>
</file>

<file path=ppt/slides/_rels/slide4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6.xml"/><Relationship Id="rId1" Type="http://schemas.openxmlformats.org/officeDocument/2006/relationships/slideLayout" Target="../slideLayouts/slideLayout17.xml"/><Relationship Id="rId4" Type="http://schemas.openxmlformats.org/officeDocument/2006/relationships/image" Target="../media/image63.png"/></Relationships>
</file>

<file path=ppt/slides/_rels/slide4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48.xml"/><Relationship Id="rId1" Type="http://schemas.openxmlformats.org/officeDocument/2006/relationships/slideLayout" Target="../slideLayouts/slideLayout17.xml"/><Relationship Id="rId4" Type="http://schemas.openxmlformats.org/officeDocument/2006/relationships/image" Target="../media/image6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1.xml"/><Relationship Id="rId1" Type="http://schemas.openxmlformats.org/officeDocument/2006/relationships/slideLayout" Target="../slideLayouts/slideLayout17.xml"/><Relationship Id="rId4" Type="http://schemas.openxmlformats.org/officeDocument/2006/relationships/image" Target="../media/image6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2.xml"/><Relationship Id="rId1" Type="http://schemas.openxmlformats.org/officeDocument/2006/relationships/slideLayout" Target="../slideLayouts/slideLayout1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8.xml"/><Relationship Id="rId1" Type="http://schemas.openxmlformats.org/officeDocument/2006/relationships/slideLayout" Target="../slideLayouts/slideLayout18.xml"/><Relationship Id="rId4" Type="http://schemas.openxmlformats.org/officeDocument/2006/relationships/image" Target="../media/image72.png"/></Relationships>
</file>

<file path=ppt/slides/_rels/slide6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9.xml"/><Relationship Id="rId1" Type="http://schemas.openxmlformats.org/officeDocument/2006/relationships/slideLayout" Target="../slideLayouts/slideLayout18.xml"/><Relationship Id="rId4" Type="http://schemas.openxmlformats.org/officeDocument/2006/relationships/image" Target="../media/image73.png"/></Relationships>
</file>

<file path=ppt/slides/_rels/slide6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0.xml"/><Relationship Id="rId1" Type="http://schemas.openxmlformats.org/officeDocument/2006/relationships/slideLayout" Target="../slideLayouts/slideLayout18.xml"/><Relationship Id="rId4" Type="http://schemas.openxmlformats.org/officeDocument/2006/relationships/image" Target="../media/image74.png"/></Relationships>
</file>

<file path=ppt/slides/_rels/slide6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1.xml"/><Relationship Id="rId1" Type="http://schemas.openxmlformats.org/officeDocument/2006/relationships/slideLayout" Target="../slideLayouts/slideLayout18.xml"/><Relationship Id="rId5" Type="http://schemas.openxmlformats.org/officeDocument/2006/relationships/image" Target="../media/image76.png"/><Relationship Id="rId4" Type="http://schemas.openxmlformats.org/officeDocument/2006/relationships/image" Target="../media/image75.png"/></Relationships>
</file>

<file path=ppt/slides/_rels/slide6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2.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3.xml"/><Relationship Id="rId1" Type="http://schemas.openxmlformats.org/officeDocument/2006/relationships/slideLayout" Target="../slideLayouts/slideLayout18.xml"/><Relationship Id="rId4" Type="http://schemas.openxmlformats.org/officeDocument/2006/relationships/image" Target="../media/image78.png"/></Relationships>
</file>

<file path=ppt/slides/_rels/slide6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4.xml"/><Relationship Id="rId1" Type="http://schemas.openxmlformats.org/officeDocument/2006/relationships/slideLayout" Target="../slideLayouts/slideLayout18.xml"/><Relationship Id="rId4" Type="http://schemas.openxmlformats.org/officeDocument/2006/relationships/image" Target="../media/image64.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8.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0.xml"/><Relationship Id="rId1" Type="http://schemas.openxmlformats.org/officeDocument/2006/relationships/slideLayout" Target="../slideLayouts/slideLayout18.xml"/><Relationship Id="rId4" Type="http://schemas.openxmlformats.org/officeDocument/2006/relationships/image" Target="../media/image83.jpeg"/></Relationships>
</file>

<file path=ppt/slides/_rels/slide7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71.xml"/><Relationship Id="rId1" Type="http://schemas.openxmlformats.org/officeDocument/2006/relationships/slideLayout" Target="../slideLayouts/slideLayout18.xml"/><Relationship Id="rId4" Type="http://schemas.openxmlformats.org/officeDocument/2006/relationships/image" Target="../media/image85.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76.xml"/><Relationship Id="rId1" Type="http://schemas.openxmlformats.org/officeDocument/2006/relationships/slideLayout" Target="../slideLayouts/slideLayout18.xml"/><Relationship Id="rId4" Type="http://schemas.openxmlformats.org/officeDocument/2006/relationships/image" Target="../media/image87.png"/></Relationships>
</file>

<file path=ppt/slides/_rels/slide7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78.xml"/><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79.xml"/><Relationship Id="rId1" Type="http://schemas.openxmlformats.org/officeDocument/2006/relationships/slideLayout" Target="../slideLayouts/slideLayout18.xml"/><Relationship Id="rId5" Type="http://schemas.openxmlformats.org/officeDocument/2006/relationships/image" Target="../media/image92.png"/><Relationship Id="rId4" Type="http://schemas.openxmlformats.org/officeDocument/2006/relationships/image" Target="../media/image91.png"/></Relationships>
</file>

<file path=ppt/slides/_rels/slide8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80.xml"/><Relationship Id="rId1" Type="http://schemas.openxmlformats.org/officeDocument/2006/relationships/slideLayout" Target="../slideLayouts/slideLayout18.xml"/><Relationship Id="rId5" Type="http://schemas.openxmlformats.org/officeDocument/2006/relationships/image" Target="../media/image95.png"/><Relationship Id="rId4" Type="http://schemas.openxmlformats.org/officeDocument/2006/relationships/image" Target="../media/image94.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1.xml"/><Relationship Id="rId1" Type="http://schemas.openxmlformats.org/officeDocument/2006/relationships/slideLayout" Target="../slideLayouts/slideLayout1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82.xml"/><Relationship Id="rId1" Type="http://schemas.openxmlformats.org/officeDocument/2006/relationships/slideLayout" Target="../slideLayouts/slideLayout19.xml"/><Relationship Id="rId4" Type="http://schemas.openxmlformats.org/officeDocument/2006/relationships/image" Target="../media/image97.png"/></Relationships>
</file>

<file path=ppt/slides/_rels/slide8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83.xml"/><Relationship Id="rId1" Type="http://schemas.openxmlformats.org/officeDocument/2006/relationships/slideLayout" Target="../slideLayouts/slideLayout19.xml"/><Relationship Id="rId4" Type="http://schemas.openxmlformats.org/officeDocument/2006/relationships/image" Target="../media/image99.png"/></Relationships>
</file>

<file path=ppt/slides/_rels/slide8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84.xml"/><Relationship Id="rId1" Type="http://schemas.openxmlformats.org/officeDocument/2006/relationships/slideLayout" Target="../slideLayouts/slideLayout19.xml"/></Relationships>
</file>

<file path=ppt/slides/_rels/slide8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85.xml"/><Relationship Id="rId1" Type="http://schemas.openxmlformats.org/officeDocument/2006/relationships/slideLayout" Target="../slideLayouts/slideLayout19.xml"/><Relationship Id="rId4" Type="http://schemas.openxmlformats.org/officeDocument/2006/relationships/image" Target="../media/image101.png"/></Relationships>
</file>

<file path=ppt/slides/_rels/slide8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86.xml"/><Relationship Id="rId1" Type="http://schemas.openxmlformats.org/officeDocument/2006/relationships/slideLayout" Target="../slideLayouts/slideLayout19.xml"/><Relationship Id="rId4" Type="http://schemas.openxmlformats.org/officeDocument/2006/relationships/image" Target="../media/image102.pn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87.xml"/><Relationship Id="rId1" Type="http://schemas.openxmlformats.org/officeDocument/2006/relationships/slideLayout" Target="../slideLayouts/slideLayout19.xml"/></Relationships>
</file>

<file path=ppt/slides/_rels/slide91.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88.xml"/><Relationship Id="rId1" Type="http://schemas.openxmlformats.org/officeDocument/2006/relationships/slideLayout" Target="../slideLayouts/slideLayout19.xml"/></Relationships>
</file>

<file path=ppt/slides/_rels/slide9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89.xml"/><Relationship Id="rId1" Type="http://schemas.openxmlformats.org/officeDocument/2006/relationships/slideLayout" Target="../slideLayouts/slideLayout19.xml"/></Relationships>
</file>

<file path=ppt/slides/_rels/slide9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0.xml"/><Relationship Id="rId1" Type="http://schemas.openxmlformats.org/officeDocument/2006/relationships/slideLayout" Target="../slideLayouts/slideLayout19.xml"/><Relationship Id="rId4" Type="http://schemas.openxmlformats.org/officeDocument/2006/relationships/image" Target="../media/image105.png"/></Relationships>
</file>

<file path=ppt/slides/_rels/slide94.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91.xml"/><Relationship Id="rId1" Type="http://schemas.openxmlformats.org/officeDocument/2006/relationships/slideLayout" Target="../slideLayouts/slideLayout19.xml"/></Relationships>
</file>

<file path=ppt/slides/_rels/slide9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2.xml"/><Relationship Id="rId1" Type="http://schemas.openxmlformats.org/officeDocument/2006/relationships/slideLayout" Target="../slideLayouts/slideLayout19.xml"/><Relationship Id="rId5" Type="http://schemas.openxmlformats.org/officeDocument/2006/relationships/image" Target="../media/image108.png"/><Relationship Id="rId4" Type="http://schemas.openxmlformats.org/officeDocument/2006/relationships/image" Target="../media/image107.png"/></Relationships>
</file>

<file path=ppt/slides/_rels/slide9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93.xml"/><Relationship Id="rId1" Type="http://schemas.openxmlformats.org/officeDocument/2006/relationships/slideLayout" Target="../slideLayouts/slideLayout19.xml"/></Relationships>
</file>

<file path=ppt/slides/_rels/slide9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94.xml"/><Relationship Id="rId1" Type="http://schemas.openxmlformats.org/officeDocument/2006/relationships/slideLayout" Target="../slideLayouts/slideLayout19.xml"/></Relationships>
</file>

<file path=ppt/slides/_rels/slide9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95.xml"/><Relationship Id="rId1" Type="http://schemas.openxmlformats.org/officeDocument/2006/relationships/slideLayout" Target="../slideLayouts/slideLayout19.xml"/><Relationship Id="rId4" Type="http://schemas.openxmlformats.org/officeDocument/2006/relationships/image" Target="../media/image112.png"/></Relationships>
</file>

<file path=ppt/slides/_rels/slide9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96.xml"/><Relationship Id="rId1" Type="http://schemas.openxmlformats.org/officeDocument/2006/relationships/slideLayout" Target="../slideLayouts/slideLayout19.xml"/><Relationship Id="rId4" Type="http://schemas.openxmlformats.org/officeDocument/2006/relationships/image" Target="../media/image1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827584" y="3068960"/>
            <a:ext cx="8136904" cy="1470025"/>
          </a:xfrm>
        </p:spPr>
        <p:txBody>
          <a:bodyPr>
            <a:noAutofit/>
          </a:bodyPr>
          <a:lstStyle/>
          <a:p>
            <a:r>
              <a:rPr lang="en-US" altLang="zh-CN" sz="6600" dirty="0" smtClean="0"/>
              <a:t>Windows 7</a:t>
            </a:r>
            <a:r>
              <a:rPr lang="zh-CN" altLang="en-US" sz="6600" dirty="0"/>
              <a:t> </a:t>
            </a:r>
            <a:r>
              <a:rPr lang="zh-CN" altLang="en-US" sz="6600" dirty="0" smtClean="0"/>
              <a:t>操作系统</a:t>
            </a:r>
            <a:endParaRPr lang="zh-CN" sz="6600" dirty="0"/>
          </a:p>
        </p:txBody>
      </p:sp>
      <p:sp>
        <p:nvSpPr>
          <p:cNvPr id="3" name="Title 1"/>
          <p:cNvSpPr txBox="1">
            <a:spLocks/>
          </p:cNvSpPr>
          <p:nvPr>
            <p:custDataLst>
              <p:tags r:id="rId3"/>
            </p:custDataLst>
          </p:nvPr>
        </p:nvSpPr>
        <p:spPr>
          <a:xfrm>
            <a:off x="467544" y="1844824"/>
            <a:ext cx="3766976" cy="1224136"/>
          </a:xfrm>
          <a:prstGeom prst="rect">
            <a:avLst/>
          </a:prstGeom>
        </p:spPr>
        <p:txBody>
          <a:bodyPr vert="horz" lIns="91440" tIns="45720" rIns="91440" bIns="45720" rtlCol="0" anchor="t">
            <a:noAutofit/>
          </a:bodyPr>
          <a:lstStyle>
            <a:lvl1pPr algn="r" defTabSz="914400" rtl="0" eaLnBrk="1" latinLnBrk="0" hangingPunct="1">
              <a:spcBef>
                <a:spcPct val="0"/>
              </a:spcBef>
              <a:buNone/>
              <a:defRPr kumimoji="0" lang="zh-CN" sz="4400" b="1" kern="1200" cap="small" baseline="0">
                <a:solidFill>
                  <a:srgbClr val="003300"/>
                </a:solidFill>
                <a:latin typeface="+mj-lt"/>
                <a:ea typeface="+mj-ea"/>
                <a:cs typeface="+mj-cs"/>
              </a:defRPr>
            </a:lvl1pPr>
          </a:lstStyle>
          <a:p>
            <a:pPr algn="ctr"/>
            <a:r>
              <a:rPr lang="zh-CN" altLang="en-US" sz="5400" dirty="0" smtClean="0"/>
              <a:t>第</a:t>
            </a:r>
            <a:r>
              <a:rPr lang="en-US" altLang="zh-CN" sz="5400" dirty="0" smtClean="0"/>
              <a:t>2</a:t>
            </a:r>
            <a:r>
              <a:rPr lang="zh-CN" altLang="en-US" sz="5400" dirty="0" smtClean="0"/>
              <a:t>章</a:t>
            </a:r>
            <a:endParaRPr lang="zh-CN" altLang="en-US" sz="5400" dirty="0"/>
          </a:p>
        </p:txBody>
      </p:sp>
    </p:spTree>
    <p:custDataLst>
      <p:tags r:id="rId1"/>
    </p:custData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2.2.1  </a:t>
            </a:r>
            <a:r>
              <a:rPr lang="zh-CN" altLang="zh-CN" sz="3600" dirty="0"/>
              <a:t>鼠标和键盘的操作</a:t>
            </a:r>
          </a:p>
        </p:txBody>
      </p:sp>
      <p:sp>
        <p:nvSpPr>
          <p:cNvPr id="10" name="TextBox 9"/>
          <p:cNvSpPr txBox="1"/>
          <p:nvPr/>
        </p:nvSpPr>
        <p:spPr>
          <a:xfrm>
            <a:off x="971600" y="1105580"/>
            <a:ext cx="4580033"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．鼠标操作</a:t>
            </a:r>
            <a:endParaRPr lang="zh-CN" altLang="en-US" dirty="0"/>
          </a:p>
        </p:txBody>
      </p:sp>
      <p:grpSp>
        <p:nvGrpSpPr>
          <p:cNvPr id="3077" name="组合 3076"/>
          <p:cNvGrpSpPr/>
          <p:nvPr/>
        </p:nvGrpSpPr>
        <p:grpSpPr>
          <a:xfrm>
            <a:off x="980675" y="2505337"/>
            <a:ext cx="7551765" cy="2435831"/>
            <a:chOff x="980675" y="1785256"/>
            <a:chExt cx="7551765" cy="2435831"/>
          </a:xfrm>
        </p:grpSpPr>
        <p:grpSp>
          <p:nvGrpSpPr>
            <p:cNvPr id="3073" name="组合 3072"/>
            <p:cNvGrpSpPr/>
            <p:nvPr/>
          </p:nvGrpSpPr>
          <p:grpSpPr>
            <a:xfrm>
              <a:off x="980675" y="1963756"/>
              <a:ext cx="7350526" cy="2113316"/>
              <a:chOff x="777474" y="1921655"/>
              <a:chExt cx="7396171" cy="2241511"/>
            </a:xfrm>
          </p:grpSpPr>
          <p:grpSp>
            <p:nvGrpSpPr>
              <p:cNvPr id="3072" name="组合 3071"/>
              <p:cNvGrpSpPr/>
              <p:nvPr/>
            </p:nvGrpSpPr>
            <p:grpSpPr>
              <a:xfrm>
                <a:off x="777474" y="1921655"/>
                <a:ext cx="4850878" cy="2241511"/>
                <a:chOff x="777474" y="1921655"/>
                <a:chExt cx="4850878" cy="2241511"/>
              </a:xfrm>
            </p:grpSpPr>
            <p:grpSp>
              <p:nvGrpSpPr>
                <p:cNvPr id="11" name="组合 10"/>
                <p:cNvGrpSpPr/>
                <p:nvPr/>
              </p:nvGrpSpPr>
              <p:grpSpPr>
                <a:xfrm>
                  <a:off x="777474" y="1921655"/>
                  <a:ext cx="4850878" cy="1718290"/>
                  <a:chOff x="4355976" y="4509120"/>
                  <a:chExt cx="4850878" cy="1718290"/>
                </a:xfrm>
              </p:grpSpPr>
              <p:pic>
                <p:nvPicPr>
                  <p:cNvPr id="12" name="Picture 5" descr="鼠标--"/>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6057193" y="4557477"/>
                    <a:ext cx="2357573" cy="1669933"/>
                  </a:xfrm>
                  <a:prstGeom prst="rect">
                    <a:avLst/>
                  </a:prstGeom>
                  <a:noFill/>
                  <a:ln>
                    <a:noFill/>
                  </a:ln>
                  <a:effectLst>
                    <a:softEdge rad="254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p:nvPr/>
                </p:nvGrpSpPr>
                <p:grpSpPr>
                  <a:xfrm>
                    <a:off x="4355976" y="4509120"/>
                    <a:ext cx="4850878" cy="1296144"/>
                    <a:chOff x="4355976" y="4509120"/>
                    <a:chExt cx="4850878" cy="1296144"/>
                  </a:xfrm>
                </p:grpSpPr>
                <p:grpSp>
                  <p:nvGrpSpPr>
                    <p:cNvPr id="14" name="组合 13"/>
                    <p:cNvGrpSpPr/>
                    <p:nvPr/>
                  </p:nvGrpSpPr>
                  <p:grpSpPr>
                    <a:xfrm>
                      <a:off x="5646794" y="4636547"/>
                      <a:ext cx="2309582" cy="808677"/>
                      <a:chOff x="5423780" y="4969279"/>
                      <a:chExt cx="1133475" cy="396875"/>
                    </a:xfrm>
                  </p:grpSpPr>
                  <p:sp>
                    <p:nvSpPr>
                      <p:cNvPr id="18" name="Line 2"/>
                      <p:cNvSpPr>
                        <a:spLocks noChangeShapeType="1"/>
                      </p:cNvSpPr>
                      <p:nvPr/>
                    </p:nvSpPr>
                    <p:spPr bwMode="auto">
                      <a:xfrm flipV="1">
                        <a:off x="5757155" y="5266141"/>
                        <a:ext cx="133350" cy="10001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3"/>
                      <p:cNvSpPr>
                        <a:spLocks noChangeShapeType="1"/>
                      </p:cNvSpPr>
                      <p:nvPr/>
                    </p:nvSpPr>
                    <p:spPr bwMode="auto">
                      <a:xfrm flipV="1">
                        <a:off x="5423780" y="5366154"/>
                        <a:ext cx="333375"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4"/>
                      <p:cNvSpPr>
                        <a:spLocks noChangeShapeType="1"/>
                      </p:cNvSpPr>
                      <p:nvPr/>
                    </p:nvSpPr>
                    <p:spPr bwMode="auto">
                      <a:xfrm flipV="1">
                        <a:off x="6090530" y="4969279"/>
                        <a:ext cx="133350" cy="9842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5"/>
                      <p:cNvSpPr>
                        <a:spLocks noChangeShapeType="1"/>
                      </p:cNvSpPr>
                      <p:nvPr/>
                    </p:nvSpPr>
                    <p:spPr bwMode="auto">
                      <a:xfrm flipV="1">
                        <a:off x="6223880" y="4969279"/>
                        <a:ext cx="333375"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6"/>
                      <p:cNvSpPr>
                        <a:spLocks noChangeShapeType="1"/>
                      </p:cNvSpPr>
                      <p:nvPr/>
                    </p:nvSpPr>
                    <p:spPr bwMode="auto">
                      <a:xfrm flipV="1">
                        <a:off x="5590467" y="5132791"/>
                        <a:ext cx="34448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Text Box 7"/>
                    <p:cNvSpPr txBox="1">
                      <a:spLocks noChangeArrowheads="1"/>
                    </p:cNvSpPr>
                    <p:nvPr/>
                  </p:nvSpPr>
                  <p:spPr bwMode="auto">
                    <a:xfrm>
                      <a:off x="8028384" y="4509120"/>
                      <a:ext cx="1178470" cy="571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8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右键</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6" name="Text Box 8"/>
                    <p:cNvSpPr txBox="1">
                      <a:spLocks noChangeArrowheads="1"/>
                    </p:cNvSpPr>
                    <p:nvPr/>
                  </p:nvSpPr>
                  <p:spPr bwMode="auto">
                    <a:xfrm>
                      <a:off x="4355976" y="5346078"/>
                      <a:ext cx="1216026" cy="459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左键</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7" name="Text Box 9"/>
                    <p:cNvSpPr txBox="1">
                      <a:spLocks noChangeArrowheads="1"/>
                    </p:cNvSpPr>
                    <p:nvPr/>
                  </p:nvSpPr>
                  <p:spPr bwMode="auto">
                    <a:xfrm>
                      <a:off x="4750468" y="4869160"/>
                      <a:ext cx="1216026" cy="463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翻页滚轮</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sp>
              <p:nvSpPr>
                <p:cNvPr id="28" name="TextBox 27"/>
                <p:cNvSpPr txBox="1"/>
                <p:nvPr/>
              </p:nvSpPr>
              <p:spPr>
                <a:xfrm>
                  <a:off x="2478691" y="3793834"/>
                  <a:ext cx="1729352" cy="369332"/>
                </a:xfrm>
                <a:prstGeom prst="rect">
                  <a:avLst/>
                </a:prstGeom>
                <a:noFill/>
              </p:spPr>
              <p:txBody>
                <a:bodyPr wrap="square" rtlCol="0">
                  <a:spAutoFit/>
                </a:bodyPr>
                <a:lstStyle/>
                <a:p>
                  <a:pPr algn="ctr"/>
                  <a:r>
                    <a:rPr lang="zh-CN" altLang="en-US" dirty="0" smtClean="0"/>
                    <a:t>有线鼠标</a:t>
                  </a:r>
                  <a:endParaRPr lang="zh-CN" altLang="en-US" dirty="0"/>
                </a:p>
              </p:txBody>
            </p:sp>
          </p:grpSp>
          <p:grpSp>
            <p:nvGrpSpPr>
              <p:cNvPr id="31" name="组合 30"/>
              <p:cNvGrpSpPr/>
              <p:nvPr/>
            </p:nvGrpSpPr>
            <p:grpSpPr>
              <a:xfrm>
                <a:off x="5940152" y="1957066"/>
                <a:ext cx="2233493" cy="2201306"/>
                <a:chOff x="5940152" y="1957066"/>
                <a:chExt cx="2233493" cy="2201306"/>
              </a:xfrm>
            </p:grpSpPr>
            <p:grpSp>
              <p:nvGrpSpPr>
                <p:cNvPr id="27" name="组合 26"/>
                <p:cNvGrpSpPr/>
                <p:nvPr/>
              </p:nvGrpSpPr>
              <p:grpSpPr>
                <a:xfrm>
                  <a:off x="5940152" y="1957066"/>
                  <a:ext cx="2104891" cy="1831974"/>
                  <a:chOff x="1357961" y="4293096"/>
                  <a:chExt cx="2104891" cy="1831974"/>
                </a:xfrm>
              </p:grpSpPr>
              <p:pic>
                <p:nvPicPr>
                  <p:cNvPr id="3074" name="Picture 2" descr="http://image.xinmin.cn/2011/01/07/20110107120246427608.jp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1357961" y="4293096"/>
                    <a:ext cx="1989903" cy="1651095"/>
                  </a:xfrm>
                  <a:prstGeom prst="rect">
                    <a:avLst/>
                  </a:prstGeom>
                  <a:noFill/>
                  <a:effectLst>
                    <a:softEdge rad="38100"/>
                  </a:effectLst>
                  <a:extLst>
                    <a:ext uri="{909E8E84-426E-40DD-AFC4-6F175D3DCCD1}">
                      <a14:hiddenFill xmlns:a14="http://schemas.microsoft.com/office/drawing/2010/main">
                        <a:solidFill>
                          <a:srgbClr val="FFFFFF"/>
                        </a:solidFill>
                      </a14:hiddenFill>
                    </a:ext>
                  </a:extLst>
                </p:spPr>
              </p:pic>
              <p:pic>
                <p:nvPicPr>
                  <p:cNvPr id="30" name="Picture 2" descr="http://image.xinmin.cn/2011/01/07/20110107120246427608.jpg"/>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a:stretch/>
                </p:blipFill>
                <p:spPr bwMode="auto">
                  <a:xfrm>
                    <a:off x="2940892" y="5589240"/>
                    <a:ext cx="521960" cy="535830"/>
                  </a:xfrm>
                  <a:prstGeom prst="rect">
                    <a:avLst/>
                  </a:prstGeom>
                  <a:noFill/>
                  <a:extLst>
                    <a:ext uri="{909E8E84-426E-40DD-AFC4-6F175D3DCCD1}">
                      <a14:hiddenFill xmlns:a14="http://schemas.microsoft.com/office/drawing/2010/main">
                        <a:solidFill>
                          <a:srgbClr val="FFFFFF"/>
                        </a:solidFill>
                      </a14:hiddenFill>
                    </a:ext>
                  </a:extLst>
                </p:spPr>
              </p:pic>
            </p:grpSp>
            <p:sp>
              <p:nvSpPr>
                <p:cNvPr id="29" name="TextBox 28"/>
                <p:cNvSpPr txBox="1"/>
                <p:nvPr/>
              </p:nvSpPr>
              <p:spPr>
                <a:xfrm>
                  <a:off x="6084168" y="3789040"/>
                  <a:ext cx="2089477" cy="369332"/>
                </a:xfrm>
                <a:prstGeom prst="rect">
                  <a:avLst/>
                </a:prstGeom>
                <a:noFill/>
              </p:spPr>
              <p:txBody>
                <a:bodyPr wrap="square" rtlCol="0">
                  <a:spAutoFit/>
                </a:bodyPr>
                <a:lstStyle/>
                <a:p>
                  <a:pPr algn="ctr"/>
                  <a:r>
                    <a:rPr lang="zh-CN" altLang="en-US" dirty="0" smtClean="0"/>
                    <a:t>无线鼠标</a:t>
                  </a:r>
                  <a:endParaRPr lang="zh-CN" altLang="en-US" dirty="0"/>
                </a:p>
              </p:txBody>
            </p:sp>
          </p:grpSp>
        </p:grpSp>
        <p:sp>
          <p:nvSpPr>
            <p:cNvPr id="3075" name="矩形 3074"/>
            <p:cNvSpPr/>
            <p:nvPr/>
          </p:nvSpPr>
          <p:spPr>
            <a:xfrm>
              <a:off x="1372732" y="1785256"/>
              <a:ext cx="7159708" cy="2435831"/>
            </a:xfrm>
            <a:prstGeom prst="rect">
              <a:avLst/>
            </a:pr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781262" y="1815207"/>
            <a:ext cx="3214674" cy="461665"/>
          </a:xfrm>
          <a:prstGeom prst="rect">
            <a:avLst/>
          </a:prstGeom>
        </p:spPr>
        <p:txBody>
          <a:bodyPr wrap="square">
            <a:spAutoFit/>
          </a:bodyPr>
          <a:lstStyle/>
          <a:p>
            <a:r>
              <a:rPr lang="zh-CN" altLang="zh-CN" sz="2400" dirty="0"/>
              <a:t>（</a:t>
            </a:r>
            <a:r>
              <a:rPr lang="en-US" altLang="zh-CN" sz="2400" dirty="0"/>
              <a:t>1</a:t>
            </a:r>
            <a:r>
              <a:rPr lang="zh-CN" altLang="zh-CN" sz="2400" dirty="0"/>
              <a:t>）鼠标的组成</a:t>
            </a:r>
            <a:endParaRPr lang="zh-CN" altLang="en-US" sz="2400" dirty="0"/>
          </a:p>
        </p:txBody>
      </p:sp>
    </p:spTree>
    <p:extLst>
      <p:ext uri="{BB962C8B-B14F-4D97-AF65-F5344CB8AC3E}">
        <p14:creationId xmlns:p14="http://schemas.microsoft.com/office/powerpoint/2010/main" val="508828042"/>
      </p:ext>
    </p:extLst>
  </p:cSld>
  <p:clrMapOvr>
    <a:masterClrMapping/>
  </p:clrMapOvr>
  <p:transition>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932040" y="3106057"/>
            <a:ext cx="3889269" cy="3468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2.4.3  </a:t>
            </a:r>
            <a:r>
              <a:rPr lang="zh-CN" altLang="zh-CN" sz="3600" dirty="0"/>
              <a:t>设置“开始”菜单</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3"/>
          <p:cNvSpPr txBox="1">
            <a:spLocks noChangeArrowheads="1"/>
          </p:cNvSpPr>
          <p:nvPr/>
        </p:nvSpPr>
        <p:spPr>
          <a:xfrm>
            <a:off x="698082" y="1556792"/>
            <a:ext cx="8194398" cy="1771172"/>
          </a:xfrm>
          <a:prstGeom prst="rect">
            <a:avLst/>
          </a:prstGeom>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indent="648000">
              <a:lnSpc>
                <a:spcPts val="2000"/>
              </a:lnSpc>
              <a:spcBef>
                <a:spcPts val="0"/>
              </a:spcBef>
            </a:pPr>
            <a:r>
              <a:rPr lang="zh-CN" altLang="zh-CN" sz="2000" dirty="0" smtClean="0"/>
              <a:t>以</a:t>
            </a:r>
            <a:r>
              <a:rPr lang="zh-CN" altLang="zh-CN" sz="2000" dirty="0"/>
              <a:t>添加“游戏”、删除“音乐”链接为</a:t>
            </a:r>
            <a:r>
              <a:rPr lang="zh-CN" altLang="zh-CN" sz="2000" dirty="0" smtClean="0"/>
              <a:t>例</a:t>
            </a:r>
            <a:r>
              <a:rPr lang="zh-CN" altLang="en-US" sz="2000" dirty="0" smtClean="0"/>
              <a:t>：</a:t>
            </a:r>
            <a:endParaRPr lang="en-US" altLang="zh-CN" sz="2000" dirty="0" smtClean="0"/>
          </a:p>
          <a:p>
            <a:pPr marL="648000" indent="-648000">
              <a:lnSpc>
                <a:spcPts val="2000"/>
              </a:lnSpc>
              <a:spcBef>
                <a:spcPts val="0"/>
              </a:spcBef>
            </a:pPr>
            <a:r>
              <a:rPr lang="zh-CN" altLang="zh-CN" sz="2000" dirty="0" smtClean="0"/>
              <a:t>（</a:t>
            </a:r>
            <a:r>
              <a:rPr lang="en-US" altLang="zh-CN" sz="2000" dirty="0"/>
              <a:t>1</a:t>
            </a:r>
            <a:r>
              <a:rPr lang="zh-CN" altLang="zh-CN" sz="2000" dirty="0" smtClean="0"/>
              <a:t>）</a:t>
            </a:r>
            <a:r>
              <a:rPr lang="zh-CN" altLang="en-US" sz="2000" dirty="0" smtClean="0"/>
              <a:t>打开</a:t>
            </a:r>
            <a:r>
              <a:rPr lang="zh-CN" altLang="zh-CN" sz="2000" dirty="0" smtClean="0"/>
              <a:t>“</a:t>
            </a:r>
            <a:r>
              <a:rPr lang="zh-CN" altLang="zh-CN" sz="2000" dirty="0"/>
              <a:t>自定义「开始」菜单”</a:t>
            </a:r>
            <a:r>
              <a:rPr lang="zh-CN" altLang="zh-CN" sz="2000" dirty="0" smtClean="0"/>
              <a:t>对话框</a:t>
            </a:r>
            <a:r>
              <a:rPr lang="zh-CN" altLang="en-US" sz="2000" dirty="0" smtClean="0"/>
              <a:t>（如左图）</a:t>
            </a:r>
            <a:r>
              <a:rPr lang="zh-CN" altLang="zh-CN" sz="2000" dirty="0" smtClean="0"/>
              <a:t>。</a:t>
            </a:r>
            <a:endParaRPr lang="zh-CN" altLang="zh-CN" sz="2000" dirty="0"/>
          </a:p>
          <a:p>
            <a:pPr marL="648000" indent="-648000">
              <a:lnSpc>
                <a:spcPts val="2000"/>
              </a:lnSpc>
              <a:spcBef>
                <a:spcPts val="0"/>
              </a:spcBef>
            </a:pPr>
            <a:r>
              <a:rPr lang="zh-CN" altLang="zh-CN" sz="2000" dirty="0"/>
              <a:t>（</a:t>
            </a:r>
            <a:r>
              <a:rPr lang="en-US" altLang="zh-CN" sz="2000" dirty="0"/>
              <a:t>2</a:t>
            </a:r>
            <a:r>
              <a:rPr lang="zh-CN" altLang="zh-CN" sz="2000" dirty="0" smtClean="0"/>
              <a:t>）选择</a:t>
            </a:r>
            <a:r>
              <a:rPr lang="zh-CN" altLang="zh-CN" sz="2000" dirty="0"/>
              <a:t>“游戏”选项下的“显示为菜单”</a:t>
            </a:r>
            <a:r>
              <a:rPr lang="zh-CN" altLang="zh-CN" sz="2000" dirty="0" smtClean="0"/>
              <a:t>，“音乐”</a:t>
            </a:r>
            <a:r>
              <a:rPr lang="zh-CN" altLang="zh-CN" sz="2000" dirty="0"/>
              <a:t>选项下的“不显示此项目</a:t>
            </a:r>
            <a:r>
              <a:rPr lang="zh-CN" altLang="zh-CN" sz="2000" dirty="0" smtClean="0"/>
              <a:t>”→</a:t>
            </a:r>
            <a:r>
              <a:rPr lang="en-US" altLang="zh-CN" sz="2000" dirty="0" smtClean="0"/>
              <a:t>“</a:t>
            </a:r>
            <a:r>
              <a:rPr lang="zh-CN" altLang="en-US" sz="2000" dirty="0" smtClean="0"/>
              <a:t>确定</a:t>
            </a:r>
            <a:r>
              <a:rPr lang="en-US" altLang="zh-CN" sz="2000" dirty="0" smtClean="0"/>
              <a:t>”</a:t>
            </a:r>
            <a:r>
              <a:rPr lang="zh-CN" altLang="zh-CN" sz="2000" dirty="0" smtClean="0"/>
              <a:t>→</a:t>
            </a:r>
            <a:r>
              <a:rPr lang="en-US" altLang="zh-CN" sz="2000" dirty="0"/>
              <a:t>“</a:t>
            </a:r>
            <a:r>
              <a:rPr lang="zh-CN" altLang="en-US" sz="2000" dirty="0"/>
              <a:t>确定</a:t>
            </a:r>
            <a:r>
              <a:rPr lang="en-US" altLang="zh-CN" sz="2000" dirty="0" smtClean="0"/>
              <a:t>”</a:t>
            </a:r>
            <a:r>
              <a:rPr lang="zh-CN" altLang="en-US" sz="2000" dirty="0" smtClean="0"/>
              <a:t>。</a:t>
            </a:r>
            <a:endParaRPr lang="en-US" altLang="zh-CN" sz="2000" dirty="0" smtClean="0"/>
          </a:p>
          <a:p>
            <a:pPr marL="648000" indent="-648000">
              <a:lnSpc>
                <a:spcPts val="2000"/>
              </a:lnSpc>
              <a:spcBef>
                <a:spcPts val="0"/>
              </a:spcBef>
            </a:pPr>
            <a:r>
              <a:rPr lang="zh-CN" altLang="en-US" sz="2000" dirty="0" smtClean="0"/>
              <a:t>（</a:t>
            </a:r>
            <a:r>
              <a:rPr lang="en-US" altLang="zh-CN" sz="2000" dirty="0" smtClean="0"/>
              <a:t>3）</a:t>
            </a:r>
            <a:r>
              <a:rPr lang="zh-CN" altLang="zh-CN" sz="2000" dirty="0" smtClean="0"/>
              <a:t>再次</a:t>
            </a:r>
            <a:r>
              <a:rPr lang="zh-CN" altLang="zh-CN" sz="2000" dirty="0"/>
              <a:t>打开“开始”菜单</a:t>
            </a:r>
            <a:r>
              <a:rPr lang="zh-CN" altLang="zh-CN" sz="2000" dirty="0" smtClean="0"/>
              <a:t>，可见</a:t>
            </a:r>
            <a:r>
              <a:rPr lang="zh-CN" altLang="en-US" sz="2000" dirty="0" smtClean="0"/>
              <a:t>设置成功（如右图）。</a:t>
            </a:r>
            <a:endParaRPr lang="zh-CN" altLang="zh-CN" sz="2000" dirty="0"/>
          </a:p>
        </p:txBody>
      </p:sp>
      <p:sp>
        <p:nvSpPr>
          <p:cNvPr id="10" name="TextBox 9"/>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4</a:t>
            </a:r>
            <a:r>
              <a:rPr lang="zh-CN" altLang="zh-CN" dirty="0"/>
              <a:t>．“启动菜单列表”个性化设置</a:t>
            </a:r>
          </a:p>
        </p:txBody>
      </p:sp>
      <p:pic>
        <p:nvPicPr>
          <p:cNvPr id="3074" name="Picture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446628" y="3214326"/>
            <a:ext cx="2929446" cy="334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直接箭头连接符 13"/>
          <p:cNvCxnSpPr/>
          <p:nvPr/>
        </p:nvCxnSpPr>
        <p:spPr>
          <a:xfrm flipH="1">
            <a:off x="2555776" y="5258228"/>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a:off x="2555776" y="4653136"/>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86642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10" fill="hold"/>
                                        <p:tgtEl>
                                          <p:spTgt spid="6">
                                            <p:txEl>
                                              <p:pRg st="1" end="1"/>
                                            </p:txEl>
                                          </p:spTgt>
                                        </p:tgtEl>
                                        <p:attrNameLst>
                                          <p:attrName>style.color</p:attrName>
                                        </p:attrNameLst>
                                      </p:cBhvr>
                                      <p:to>
                                        <a:srgbClr val="FF0000"/>
                                      </p:to>
                                    </p:animClr>
                                  </p:childTnLst>
                                </p:cTn>
                              </p:par>
                            </p:childTnLst>
                          </p:cTn>
                        </p:par>
                        <p:par>
                          <p:cTn id="7" fill="hold">
                            <p:stCondLst>
                              <p:cond delay="10"/>
                            </p:stCondLst>
                            <p:childTnLst>
                              <p:par>
                                <p:cTn id="8" presetID="1" presetClass="entr" presetSubtype="0" fill="hold" nodeType="afterEffect">
                                  <p:stCondLst>
                                    <p:cond delay="500"/>
                                  </p:stCondLst>
                                  <p:childTnLst>
                                    <p:set>
                                      <p:cBhvr>
                                        <p:cTn id="9" dur="1" fill="hold">
                                          <p:stCondLst>
                                            <p:cond delay="0"/>
                                          </p:stCondLst>
                                        </p:cTn>
                                        <p:tgtEl>
                                          <p:spTgt spid="3074"/>
                                        </p:tgtEl>
                                        <p:attrNameLst>
                                          <p:attrName>style.visibility</p:attrName>
                                        </p:attrNameLst>
                                      </p:cBhvr>
                                      <p:to>
                                        <p:strVal val="visible"/>
                                      </p:to>
                                    </p:set>
                                  </p:childTnLst>
                                </p:cTn>
                              </p:par>
                            </p:childTnLst>
                          </p:cTn>
                        </p:par>
                        <p:par>
                          <p:cTn id="10" fill="hold">
                            <p:stCondLst>
                              <p:cond delay="510"/>
                            </p:stCondLst>
                            <p:childTnLst>
                              <p:par>
                                <p:cTn id="11" presetID="2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right)">
                                      <p:cBhvr>
                                        <p:cTn id="13" dur="500"/>
                                        <p:tgtEl>
                                          <p:spTgt spid="14"/>
                                        </p:tgtEl>
                                      </p:cBhvr>
                                    </p:animEffect>
                                  </p:childTnLst>
                                </p:cTn>
                              </p:par>
                            </p:childTnLst>
                          </p:cTn>
                        </p:par>
                        <p:par>
                          <p:cTn id="14" fill="hold">
                            <p:stCondLst>
                              <p:cond delay="1010"/>
                            </p:stCondLst>
                            <p:childTnLst>
                              <p:par>
                                <p:cTn id="15" presetID="2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righ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mph" presetSubtype="2" fill="hold" nodeType="clickEffect">
                                  <p:stCondLst>
                                    <p:cond delay="0"/>
                                  </p:stCondLst>
                                  <p:childTnLst>
                                    <p:animClr clrSpc="rgb" dir="cw">
                                      <p:cBhvr override="childStyle">
                                        <p:cTn id="21" dur="10" fill="hold"/>
                                        <p:tgtEl>
                                          <p:spTgt spid="6">
                                            <p:txEl>
                                              <p:pRg st="2" end="2"/>
                                            </p:txEl>
                                          </p:spTgt>
                                        </p:tgtEl>
                                        <p:attrNameLst>
                                          <p:attrName>style.color</p:attrName>
                                        </p:attrNameLst>
                                      </p:cBhvr>
                                      <p:to>
                                        <a:srgbClr val="FF0000"/>
                                      </p:to>
                                    </p:animClr>
                                  </p:childTnLst>
                                </p:cTn>
                              </p:par>
                            </p:childTnLst>
                          </p:cTn>
                        </p:par>
                      </p:childTnLst>
                    </p:cTn>
                  </p:par>
                  <p:par>
                    <p:cTn id="22" fill="hold">
                      <p:stCondLst>
                        <p:cond delay="indefinite"/>
                      </p:stCondLst>
                      <p:childTnLst>
                        <p:par>
                          <p:cTn id="23" fill="hold">
                            <p:stCondLst>
                              <p:cond delay="0"/>
                            </p:stCondLst>
                            <p:childTnLst>
                              <p:par>
                                <p:cTn id="24" presetID="3" presetClass="emph" presetSubtype="2" fill="hold" nodeType="clickEffect">
                                  <p:stCondLst>
                                    <p:cond delay="0"/>
                                  </p:stCondLst>
                                  <p:childTnLst>
                                    <p:animClr clrSpc="rgb" dir="cw">
                                      <p:cBhvr override="childStyle">
                                        <p:cTn id="25" dur="10" fill="hold"/>
                                        <p:tgtEl>
                                          <p:spTgt spid="6">
                                            <p:txEl>
                                              <p:pRg st="3" end="3"/>
                                            </p:txEl>
                                          </p:spTgt>
                                        </p:tgtEl>
                                        <p:attrNameLst>
                                          <p:attrName>style.color</p:attrName>
                                        </p:attrNameLst>
                                      </p:cBhvr>
                                      <p:to>
                                        <a:srgbClr val="FF0000"/>
                                      </p:to>
                                    </p:animClr>
                                  </p:childTnLst>
                                </p:cTn>
                              </p:par>
                            </p:childTnLst>
                          </p:cTn>
                        </p:par>
                        <p:par>
                          <p:cTn id="26" fill="hold">
                            <p:stCondLst>
                              <p:cond delay="10"/>
                            </p:stCondLst>
                            <p:childTnLst>
                              <p:par>
                                <p:cTn id="27" presetID="1" presetClass="entr" presetSubtype="0" fill="hold" nodeType="afterEffect">
                                  <p:stCondLst>
                                    <p:cond delay="0"/>
                                  </p:stCondLst>
                                  <p:childTnLst>
                                    <p:set>
                                      <p:cBhvr>
                                        <p:cTn id="28" dur="1" fill="hold">
                                          <p:stCondLst>
                                            <p:cond delay="0"/>
                                          </p:stCondLst>
                                        </p:cTn>
                                        <p:tgtEl>
                                          <p:spTgt spid="3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2.4.4  </a:t>
            </a:r>
            <a:r>
              <a:rPr lang="zh-CN" altLang="zh-CN" sz="3600" dirty="0"/>
              <a:t>设置任务栏</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3"/>
          <p:cNvSpPr txBox="1">
            <a:spLocks noChangeArrowheads="1"/>
          </p:cNvSpPr>
          <p:nvPr/>
        </p:nvSpPr>
        <p:spPr>
          <a:xfrm>
            <a:off x="611560" y="1628800"/>
            <a:ext cx="3384376" cy="4464496"/>
          </a:xfrm>
          <a:prstGeom prst="rect">
            <a:avLst/>
          </a:prstGeom>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250000"/>
              </a:lnSpc>
              <a:spcBef>
                <a:spcPts val="0"/>
              </a:spcBef>
            </a:pPr>
            <a:r>
              <a:rPr lang="zh-CN" altLang="zh-CN" dirty="0"/>
              <a:t>（</a:t>
            </a:r>
            <a:r>
              <a:rPr lang="en-US" altLang="zh-CN" dirty="0"/>
              <a:t>1</a:t>
            </a:r>
            <a:r>
              <a:rPr lang="zh-CN" altLang="zh-CN" dirty="0"/>
              <a:t>）解除锁定</a:t>
            </a:r>
          </a:p>
          <a:p>
            <a:pPr>
              <a:lnSpc>
                <a:spcPct val="250000"/>
              </a:lnSpc>
              <a:spcBef>
                <a:spcPts val="0"/>
              </a:spcBef>
            </a:pPr>
            <a:r>
              <a:rPr lang="zh-CN" altLang="zh-CN" dirty="0"/>
              <a:t>（</a:t>
            </a:r>
            <a:r>
              <a:rPr lang="en-US" altLang="zh-CN" dirty="0"/>
              <a:t>2</a:t>
            </a:r>
            <a:r>
              <a:rPr lang="zh-CN" altLang="zh-CN" dirty="0"/>
              <a:t>）调整任务栏大小</a:t>
            </a:r>
          </a:p>
          <a:p>
            <a:pPr>
              <a:lnSpc>
                <a:spcPct val="250000"/>
              </a:lnSpc>
              <a:spcBef>
                <a:spcPts val="0"/>
              </a:spcBef>
            </a:pPr>
            <a:r>
              <a:rPr lang="zh-CN" altLang="zh-CN" dirty="0"/>
              <a:t>（</a:t>
            </a:r>
            <a:r>
              <a:rPr lang="en-US" altLang="zh-CN" dirty="0"/>
              <a:t>3</a:t>
            </a:r>
            <a:r>
              <a:rPr lang="zh-CN" altLang="zh-CN" dirty="0"/>
              <a:t>）移动任务栏位置</a:t>
            </a:r>
          </a:p>
          <a:p>
            <a:pPr>
              <a:lnSpc>
                <a:spcPct val="250000"/>
              </a:lnSpc>
              <a:spcBef>
                <a:spcPts val="0"/>
              </a:spcBef>
            </a:pPr>
            <a:r>
              <a:rPr lang="zh-CN" altLang="zh-CN" dirty="0"/>
              <a:t>（</a:t>
            </a:r>
            <a:r>
              <a:rPr lang="en-US" altLang="zh-CN" dirty="0"/>
              <a:t>4</a:t>
            </a:r>
            <a:r>
              <a:rPr lang="zh-CN" altLang="zh-CN" dirty="0"/>
              <a:t>）隐藏任务栏</a:t>
            </a:r>
          </a:p>
        </p:txBody>
      </p:sp>
      <p:sp>
        <p:nvSpPr>
          <p:cNvPr id="17" name="TextBox 16"/>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．调整任务栏的位置和大小</a:t>
            </a:r>
          </a:p>
        </p:txBody>
      </p:sp>
      <p:pic>
        <p:nvPicPr>
          <p:cNvPr id="4098"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944473" y="2996952"/>
            <a:ext cx="2939895" cy="321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851920" y="1765265"/>
            <a:ext cx="5040560" cy="1015663"/>
          </a:xfrm>
          <a:prstGeom prst="rect">
            <a:avLst/>
          </a:prstGeom>
          <a:ln>
            <a:solidFill>
              <a:schemeClr val="accent1"/>
            </a:solidFill>
          </a:ln>
        </p:spPr>
        <p:txBody>
          <a:bodyPr wrap="square">
            <a:spAutoFit/>
          </a:bodyPr>
          <a:lstStyle/>
          <a:p>
            <a:pPr>
              <a:lnSpc>
                <a:spcPct val="150000"/>
              </a:lnSpc>
            </a:pPr>
            <a:r>
              <a:rPr lang="zh-CN" altLang="en-US" sz="2000" dirty="0" smtClean="0">
                <a:latin typeface="+mn-ea"/>
              </a:rPr>
              <a:t>　　</a:t>
            </a:r>
            <a:r>
              <a:rPr lang="zh-CN" altLang="zh-CN" sz="2000" dirty="0" smtClean="0">
                <a:latin typeface="+mn-ea"/>
              </a:rPr>
              <a:t>右</a:t>
            </a:r>
            <a:r>
              <a:rPr lang="zh-CN" altLang="zh-CN" sz="2000" dirty="0">
                <a:latin typeface="+mn-ea"/>
              </a:rPr>
              <a:t>击</a:t>
            </a:r>
            <a:r>
              <a:rPr lang="zh-CN" altLang="zh-CN" sz="2000" dirty="0" smtClean="0">
                <a:latin typeface="+mn-ea"/>
              </a:rPr>
              <a:t>任务栏空白</a:t>
            </a:r>
            <a:r>
              <a:rPr lang="zh-CN" altLang="en-US" sz="2000" dirty="0" smtClean="0">
                <a:latin typeface="+mn-ea"/>
              </a:rPr>
              <a:t>区</a:t>
            </a:r>
            <a:r>
              <a:rPr lang="en-US" altLang="zh-CN" sz="2000" dirty="0" smtClean="0">
                <a:latin typeface="+mn-ea"/>
              </a:rPr>
              <a:t>→</a:t>
            </a:r>
            <a:r>
              <a:rPr lang="zh-CN" altLang="zh-CN" sz="2000" dirty="0" smtClean="0">
                <a:latin typeface="+mn-ea"/>
              </a:rPr>
              <a:t>弹出快捷菜单</a:t>
            </a:r>
            <a:r>
              <a:rPr lang="zh-CN" altLang="en-US" sz="2000" dirty="0" smtClean="0">
                <a:latin typeface="+mn-ea"/>
              </a:rPr>
              <a:t>（如下图）</a:t>
            </a:r>
            <a:r>
              <a:rPr lang="en-US" altLang="zh-CN" sz="2000" dirty="0" smtClean="0">
                <a:latin typeface="+mn-ea"/>
              </a:rPr>
              <a:t>→</a:t>
            </a:r>
            <a:r>
              <a:rPr lang="zh-CN" altLang="en-US" sz="2000" dirty="0" smtClean="0">
                <a:latin typeface="+mn-ea"/>
              </a:rPr>
              <a:t>去掉</a:t>
            </a:r>
            <a:r>
              <a:rPr lang="zh-CN" altLang="zh-CN" sz="2000" dirty="0" smtClean="0">
                <a:latin typeface="+mn-ea"/>
              </a:rPr>
              <a:t>“锁定任务栏”</a:t>
            </a:r>
            <a:r>
              <a:rPr lang="zh-CN" altLang="zh-CN" sz="2000" dirty="0">
                <a:latin typeface="+mn-ea"/>
              </a:rPr>
              <a:t>项</a:t>
            </a:r>
            <a:r>
              <a:rPr lang="zh-CN" altLang="zh-CN" sz="2000" dirty="0" smtClean="0">
                <a:latin typeface="+mn-ea"/>
              </a:rPr>
              <a:t>前</a:t>
            </a:r>
            <a:r>
              <a:rPr lang="zh-CN" altLang="en-US" sz="2000" dirty="0" smtClean="0">
                <a:latin typeface="+mn-ea"/>
              </a:rPr>
              <a:t>的</a:t>
            </a:r>
            <a:r>
              <a:rPr lang="zh-CN" altLang="zh-CN" sz="2000" dirty="0" smtClean="0">
                <a:latin typeface="+mn-ea"/>
              </a:rPr>
              <a:t>√标记</a:t>
            </a:r>
            <a:r>
              <a:rPr lang="zh-CN" altLang="en-US" sz="2000" dirty="0" smtClean="0">
                <a:latin typeface="+mn-ea"/>
              </a:rPr>
              <a:t>。</a:t>
            </a:r>
            <a:endParaRPr lang="zh-CN" altLang="en-US" sz="2000" dirty="0">
              <a:latin typeface="+mn-ea"/>
            </a:endParaRPr>
          </a:p>
        </p:txBody>
      </p:sp>
      <p:cxnSp>
        <p:nvCxnSpPr>
          <p:cNvPr id="18" name="直接箭头连接符 17"/>
          <p:cNvCxnSpPr/>
          <p:nvPr/>
        </p:nvCxnSpPr>
        <p:spPr>
          <a:xfrm flipH="1">
            <a:off x="7308304" y="5661248"/>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3784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16">
                                            <p:txEl>
                                              <p:pRg st="0" end="0"/>
                                            </p:txEl>
                                          </p:spTgt>
                                        </p:tgtEl>
                                        <p:attrNameLst>
                                          <p:attrName>r</p:attrName>
                                        </p:attrNameLst>
                                      </p:cBhvr>
                                    </p:animRot>
                                    <p:animRot by="-240000">
                                      <p:cBhvr>
                                        <p:cTn id="7" dur="200" fill="hold">
                                          <p:stCondLst>
                                            <p:cond delay="200"/>
                                          </p:stCondLst>
                                        </p:cTn>
                                        <p:tgtEl>
                                          <p:spTgt spid="16">
                                            <p:txEl>
                                              <p:pRg st="0" end="0"/>
                                            </p:txEl>
                                          </p:spTgt>
                                        </p:tgtEl>
                                        <p:attrNameLst>
                                          <p:attrName>r</p:attrName>
                                        </p:attrNameLst>
                                      </p:cBhvr>
                                    </p:animRot>
                                    <p:animRot by="240000">
                                      <p:cBhvr>
                                        <p:cTn id="8" dur="200" fill="hold">
                                          <p:stCondLst>
                                            <p:cond delay="400"/>
                                          </p:stCondLst>
                                        </p:cTn>
                                        <p:tgtEl>
                                          <p:spTgt spid="16">
                                            <p:txEl>
                                              <p:pRg st="0" end="0"/>
                                            </p:txEl>
                                          </p:spTgt>
                                        </p:tgtEl>
                                        <p:attrNameLst>
                                          <p:attrName>r</p:attrName>
                                        </p:attrNameLst>
                                      </p:cBhvr>
                                    </p:animRot>
                                    <p:animRot by="-240000">
                                      <p:cBhvr>
                                        <p:cTn id="9" dur="200" fill="hold">
                                          <p:stCondLst>
                                            <p:cond delay="600"/>
                                          </p:stCondLst>
                                        </p:cTn>
                                        <p:tgtEl>
                                          <p:spTgt spid="16">
                                            <p:txEl>
                                              <p:pRg st="0" end="0"/>
                                            </p:txEl>
                                          </p:spTgt>
                                        </p:tgtEl>
                                        <p:attrNameLst>
                                          <p:attrName>r</p:attrName>
                                        </p:attrNameLst>
                                      </p:cBhvr>
                                    </p:animRot>
                                    <p:animRot by="120000">
                                      <p:cBhvr>
                                        <p:cTn id="10" dur="200" fill="hold">
                                          <p:stCondLst>
                                            <p:cond delay="800"/>
                                          </p:stCondLst>
                                        </p:cTn>
                                        <p:tgtEl>
                                          <p:spTgt spid="16">
                                            <p:txEl>
                                              <p:pRg st="0" end="0"/>
                                            </p:txEl>
                                          </p:spTgt>
                                        </p:tgtEl>
                                        <p:attrNameLst>
                                          <p:attrName>r</p:attrName>
                                        </p:attrNameLst>
                                      </p:cBhvr>
                                    </p:animRot>
                                  </p:childTnLst>
                                </p:cTn>
                              </p:par>
                              <p:par>
                                <p:cTn id="11" presetID="3" presetClass="emph" presetSubtype="2" fill="hold" nodeType="withEffect">
                                  <p:stCondLst>
                                    <p:cond delay="0"/>
                                  </p:stCondLst>
                                  <p:childTnLst>
                                    <p:animClr clrSpc="rgb" dir="cw">
                                      <p:cBhvr override="childStyle">
                                        <p:cTn id="12" dur="10" fill="hold"/>
                                        <p:tgtEl>
                                          <p:spTgt spid="16">
                                            <p:txEl>
                                              <p:pRg st="0" end="0"/>
                                            </p:txEl>
                                          </p:spTgt>
                                        </p:tgtEl>
                                        <p:attrNameLst>
                                          <p:attrName>style.color</p:attrName>
                                        </p:attrNameLst>
                                      </p:cBhvr>
                                      <p:to>
                                        <a:srgbClr val="FF0000"/>
                                      </p:to>
                                    </p:animClr>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499"/>
                                          </p:stCondLst>
                                        </p:cTn>
                                        <p:tgtEl>
                                          <p:spTgt spid="2"/>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499"/>
                                          </p:stCondLst>
                                        </p:cTn>
                                        <p:tgtEl>
                                          <p:spTgt spid="4098"/>
                                        </p:tgtEl>
                                        <p:attrNameLst>
                                          <p:attrName>style.visibility</p:attrName>
                                        </p:attrNameLst>
                                      </p:cBhvr>
                                      <p:to>
                                        <p:strVal val="visible"/>
                                      </p:to>
                                    </p:set>
                                  </p:childTnLst>
                                </p:cTn>
                              </p:par>
                            </p:childTnLst>
                          </p:cTn>
                        </p:par>
                        <p:par>
                          <p:cTn id="19" fill="hold">
                            <p:stCondLst>
                              <p:cond delay="2000"/>
                            </p:stCondLst>
                            <p:childTnLst>
                              <p:par>
                                <p:cTn id="20" presetID="22" presetClass="entr" presetSubtype="2"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right)">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2.4.4  </a:t>
            </a:r>
            <a:r>
              <a:rPr lang="zh-CN" altLang="zh-CN" sz="3600" dirty="0"/>
              <a:t>设置任务栏</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3"/>
          <p:cNvSpPr txBox="1">
            <a:spLocks noChangeArrowheads="1"/>
          </p:cNvSpPr>
          <p:nvPr/>
        </p:nvSpPr>
        <p:spPr>
          <a:xfrm>
            <a:off x="611560" y="1628800"/>
            <a:ext cx="3384376" cy="4464496"/>
          </a:xfrm>
          <a:prstGeom prst="rect">
            <a:avLst/>
          </a:prstGeom>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250000"/>
              </a:lnSpc>
              <a:spcBef>
                <a:spcPts val="0"/>
              </a:spcBef>
            </a:pPr>
            <a:r>
              <a:rPr lang="zh-CN" altLang="zh-CN" dirty="0"/>
              <a:t>（</a:t>
            </a:r>
            <a:r>
              <a:rPr lang="en-US" altLang="zh-CN" dirty="0"/>
              <a:t>1</a:t>
            </a:r>
            <a:r>
              <a:rPr lang="zh-CN" altLang="zh-CN" dirty="0"/>
              <a:t>）解除锁定</a:t>
            </a:r>
          </a:p>
          <a:p>
            <a:pPr>
              <a:lnSpc>
                <a:spcPct val="250000"/>
              </a:lnSpc>
              <a:spcBef>
                <a:spcPts val="0"/>
              </a:spcBef>
            </a:pPr>
            <a:r>
              <a:rPr lang="zh-CN" altLang="zh-CN" dirty="0"/>
              <a:t>（</a:t>
            </a:r>
            <a:r>
              <a:rPr lang="en-US" altLang="zh-CN" dirty="0"/>
              <a:t>2</a:t>
            </a:r>
            <a:r>
              <a:rPr lang="zh-CN" altLang="zh-CN" dirty="0"/>
              <a:t>）调整任务栏大小</a:t>
            </a:r>
          </a:p>
          <a:p>
            <a:pPr>
              <a:lnSpc>
                <a:spcPct val="250000"/>
              </a:lnSpc>
              <a:spcBef>
                <a:spcPts val="0"/>
              </a:spcBef>
            </a:pPr>
            <a:r>
              <a:rPr lang="zh-CN" altLang="zh-CN" dirty="0"/>
              <a:t>（</a:t>
            </a:r>
            <a:r>
              <a:rPr lang="en-US" altLang="zh-CN" dirty="0"/>
              <a:t>3</a:t>
            </a:r>
            <a:r>
              <a:rPr lang="zh-CN" altLang="zh-CN" dirty="0"/>
              <a:t>）移动任务栏位置</a:t>
            </a:r>
          </a:p>
          <a:p>
            <a:pPr>
              <a:lnSpc>
                <a:spcPct val="250000"/>
              </a:lnSpc>
              <a:spcBef>
                <a:spcPts val="0"/>
              </a:spcBef>
            </a:pPr>
            <a:r>
              <a:rPr lang="zh-CN" altLang="zh-CN" dirty="0"/>
              <a:t>（</a:t>
            </a:r>
            <a:r>
              <a:rPr lang="en-US" altLang="zh-CN" dirty="0"/>
              <a:t>4</a:t>
            </a:r>
            <a:r>
              <a:rPr lang="zh-CN" altLang="zh-CN" dirty="0"/>
              <a:t>）隐藏任务栏</a:t>
            </a:r>
          </a:p>
        </p:txBody>
      </p:sp>
      <p:sp>
        <p:nvSpPr>
          <p:cNvPr id="17" name="TextBox 16"/>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．调整任务栏的位置和大小</a:t>
            </a:r>
          </a:p>
        </p:txBody>
      </p:sp>
      <p:sp>
        <p:nvSpPr>
          <p:cNvPr id="13" name="矩形 12"/>
          <p:cNvSpPr/>
          <p:nvPr/>
        </p:nvSpPr>
        <p:spPr>
          <a:xfrm>
            <a:off x="4860032" y="1916832"/>
            <a:ext cx="3312368" cy="3785652"/>
          </a:xfrm>
          <a:prstGeom prst="rect">
            <a:avLst/>
          </a:prstGeom>
          <a:ln>
            <a:solidFill>
              <a:srgbClr val="D816C1"/>
            </a:solidFill>
          </a:ln>
        </p:spPr>
        <p:txBody>
          <a:bodyPr wrap="square">
            <a:spAutoFit/>
          </a:bodyPr>
          <a:lstStyle/>
          <a:p>
            <a:pPr>
              <a:lnSpc>
                <a:spcPct val="200000"/>
              </a:lnSpc>
            </a:pPr>
            <a:r>
              <a:rPr lang="zh-CN" altLang="en-US" sz="2000" dirty="0" smtClean="0"/>
              <a:t>　　</a:t>
            </a:r>
            <a:r>
              <a:rPr lang="zh-CN" altLang="zh-CN" sz="2000" dirty="0" smtClean="0"/>
              <a:t>任务栏</a:t>
            </a:r>
            <a:r>
              <a:rPr lang="zh-CN" altLang="zh-CN" sz="2000" dirty="0"/>
              <a:t>处于非锁定状态时，将鼠标指向任务栏空白区的上边缘，此时鼠标指针变为双向</a:t>
            </a:r>
            <a:r>
              <a:rPr lang="zh-CN" altLang="zh-CN" sz="2000" dirty="0" smtClean="0"/>
              <a:t>箭头状，拖动</a:t>
            </a:r>
            <a:r>
              <a:rPr lang="zh-CN" altLang="zh-CN" sz="2000" dirty="0"/>
              <a:t>至合适位置后释放，即可调整任务栏的大小。</a:t>
            </a:r>
          </a:p>
        </p:txBody>
      </p:sp>
    </p:spTree>
    <p:extLst>
      <p:ext uri="{BB962C8B-B14F-4D97-AF65-F5344CB8AC3E}">
        <p14:creationId xmlns:p14="http://schemas.microsoft.com/office/powerpoint/2010/main" val="14411298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6">
                                            <p:txEl>
                                              <p:pRg st="1" end="1"/>
                                            </p:txEl>
                                          </p:spTgt>
                                        </p:tgtEl>
                                        <p:attrNameLst>
                                          <p:attrName>r</p:attrName>
                                        </p:attrNameLst>
                                      </p:cBhvr>
                                    </p:animRot>
                                    <p:animRot by="-240000">
                                      <p:cBhvr>
                                        <p:cTn id="7" dur="200" fill="hold">
                                          <p:stCondLst>
                                            <p:cond delay="200"/>
                                          </p:stCondLst>
                                        </p:cTn>
                                        <p:tgtEl>
                                          <p:spTgt spid="16">
                                            <p:txEl>
                                              <p:pRg st="1" end="1"/>
                                            </p:txEl>
                                          </p:spTgt>
                                        </p:tgtEl>
                                        <p:attrNameLst>
                                          <p:attrName>r</p:attrName>
                                        </p:attrNameLst>
                                      </p:cBhvr>
                                    </p:animRot>
                                    <p:animRot by="240000">
                                      <p:cBhvr>
                                        <p:cTn id="8" dur="200" fill="hold">
                                          <p:stCondLst>
                                            <p:cond delay="400"/>
                                          </p:stCondLst>
                                        </p:cTn>
                                        <p:tgtEl>
                                          <p:spTgt spid="16">
                                            <p:txEl>
                                              <p:pRg st="1" end="1"/>
                                            </p:txEl>
                                          </p:spTgt>
                                        </p:tgtEl>
                                        <p:attrNameLst>
                                          <p:attrName>r</p:attrName>
                                        </p:attrNameLst>
                                      </p:cBhvr>
                                    </p:animRot>
                                    <p:animRot by="-240000">
                                      <p:cBhvr>
                                        <p:cTn id="9" dur="200" fill="hold">
                                          <p:stCondLst>
                                            <p:cond delay="600"/>
                                          </p:stCondLst>
                                        </p:cTn>
                                        <p:tgtEl>
                                          <p:spTgt spid="16">
                                            <p:txEl>
                                              <p:pRg st="1" end="1"/>
                                            </p:txEl>
                                          </p:spTgt>
                                        </p:tgtEl>
                                        <p:attrNameLst>
                                          <p:attrName>r</p:attrName>
                                        </p:attrNameLst>
                                      </p:cBhvr>
                                    </p:animRot>
                                    <p:animRot by="120000">
                                      <p:cBhvr>
                                        <p:cTn id="10" dur="200" fill="hold">
                                          <p:stCondLst>
                                            <p:cond delay="800"/>
                                          </p:stCondLst>
                                        </p:cTn>
                                        <p:tgtEl>
                                          <p:spTgt spid="16">
                                            <p:txEl>
                                              <p:pRg st="1" end="1"/>
                                            </p:txEl>
                                          </p:spTgt>
                                        </p:tgtEl>
                                        <p:attrNameLst>
                                          <p:attrName>r</p:attrName>
                                        </p:attrNameLst>
                                      </p:cBhvr>
                                    </p:animRot>
                                  </p:childTnLst>
                                </p:cTn>
                              </p:par>
                              <p:par>
                                <p:cTn id="11" presetID="3" presetClass="emph" presetSubtype="2" fill="hold" nodeType="withEffect">
                                  <p:stCondLst>
                                    <p:cond delay="0"/>
                                  </p:stCondLst>
                                  <p:childTnLst>
                                    <p:animClr clrSpc="rgb" dir="cw">
                                      <p:cBhvr override="childStyle">
                                        <p:cTn id="12" dur="10" fill="hold"/>
                                        <p:tgtEl>
                                          <p:spTgt spid="16">
                                            <p:txEl>
                                              <p:pRg st="1" end="1"/>
                                            </p:txEl>
                                          </p:spTgt>
                                        </p:tgtEl>
                                        <p:attrNameLst>
                                          <p:attrName>style.color</p:attrName>
                                        </p:attrNameLst>
                                      </p:cBhvr>
                                      <p:to>
                                        <a:srgbClr val="FF0000"/>
                                      </p:to>
                                    </p:animClr>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2.4.4  </a:t>
            </a:r>
            <a:r>
              <a:rPr lang="zh-CN" altLang="zh-CN" sz="3600" dirty="0"/>
              <a:t>设置任务栏</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3"/>
          <p:cNvSpPr txBox="1">
            <a:spLocks noChangeArrowheads="1"/>
          </p:cNvSpPr>
          <p:nvPr/>
        </p:nvSpPr>
        <p:spPr>
          <a:xfrm>
            <a:off x="611560" y="1628800"/>
            <a:ext cx="3384376" cy="4464496"/>
          </a:xfrm>
          <a:prstGeom prst="rect">
            <a:avLst/>
          </a:prstGeom>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250000"/>
              </a:lnSpc>
              <a:spcBef>
                <a:spcPts val="0"/>
              </a:spcBef>
            </a:pPr>
            <a:r>
              <a:rPr lang="zh-CN" altLang="zh-CN" dirty="0"/>
              <a:t>（</a:t>
            </a:r>
            <a:r>
              <a:rPr lang="en-US" altLang="zh-CN" dirty="0"/>
              <a:t>1</a:t>
            </a:r>
            <a:r>
              <a:rPr lang="zh-CN" altLang="zh-CN" dirty="0"/>
              <a:t>）解除锁定</a:t>
            </a:r>
          </a:p>
          <a:p>
            <a:pPr>
              <a:lnSpc>
                <a:spcPct val="250000"/>
              </a:lnSpc>
              <a:spcBef>
                <a:spcPts val="0"/>
              </a:spcBef>
            </a:pPr>
            <a:r>
              <a:rPr lang="zh-CN" altLang="zh-CN" dirty="0"/>
              <a:t>（</a:t>
            </a:r>
            <a:r>
              <a:rPr lang="en-US" altLang="zh-CN" dirty="0"/>
              <a:t>2</a:t>
            </a:r>
            <a:r>
              <a:rPr lang="zh-CN" altLang="zh-CN" dirty="0"/>
              <a:t>）调整任务栏大小</a:t>
            </a:r>
          </a:p>
          <a:p>
            <a:pPr>
              <a:lnSpc>
                <a:spcPct val="250000"/>
              </a:lnSpc>
              <a:spcBef>
                <a:spcPts val="0"/>
              </a:spcBef>
            </a:pPr>
            <a:r>
              <a:rPr lang="zh-CN" altLang="zh-CN" dirty="0"/>
              <a:t>（</a:t>
            </a:r>
            <a:r>
              <a:rPr lang="en-US" altLang="zh-CN" dirty="0"/>
              <a:t>3</a:t>
            </a:r>
            <a:r>
              <a:rPr lang="zh-CN" altLang="zh-CN" dirty="0"/>
              <a:t>）移动任务栏位置</a:t>
            </a:r>
          </a:p>
          <a:p>
            <a:pPr>
              <a:lnSpc>
                <a:spcPct val="250000"/>
              </a:lnSpc>
              <a:spcBef>
                <a:spcPts val="0"/>
              </a:spcBef>
            </a:pPr>
            <a:r>
              <a:rPr lang="zh-CN" altLang="zh-CN" dirty="0"/>
              <a:t>（</a:t>
            </a:r>
            <a:r>
              <a:rPr lang="en-US" altLang="zh-CN" dirty="0"/>
              <a:t>4</a:t>
            </a:r>
            <a:r>
              <a:rPr lang="zh-CN" altLang="zh-CN" dirty="0"/>
              <a:t>）隐藏任务栏</a:t>
            </a:r>
          </a:p>
        </p:txBody>
      </p:sp>
      <p:sp>
        <p:nvSpPr>
          <p:cNvPr id="17" name="TextBox 16"/>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．调整任务栏的位置和大小</a:t>
            </a:r>
          </a:p>
        </p:txBody>
      </p:sp>
      <p:sp>
        <p:nvSpPr>
          <p:cNvPr id="7" name="矩形 6"/>
          <p:cNvSpPr/>
          <p:nvPr/>
        </p:nvSpPr>
        <p:spPr>
          <a:xfrm>
            <a:off x="4860032" y="1916832"/>
            <a:ext cx="3312368" cy="3785652"/>
          </a:xfrm>
          <a:prstGeom prst="rect">
            <a:avLst/>
          </a:prstGeom>
          <a:ln>
            <a:solidFill>
              <a:srgbClr val="00B050"/>
            </a:solidFill>
          </a:ln>
        </p:spPr>
        <p:txBody>
          <a:bodyPr wrap="square">
            <a:spAutoFit/>
          </a:bodyPr>
          <a:lstStyle/>
          <a:p>
            <a:pPr>
              <a:lnSpc>
                <a:spcPct val="200000"/>
              </a:lnSpc>
            </a:pPr>
            <a:r>
              <a:rPr lang="zh-CN" altLang="en-US" sz="2000" dirty="0"/>
              <a:t>　　</a:t>
            </a:r>
            <a:r>
              <a:rPr lang="zh-CN" altLang="zh-CN" sz="2000" dirty="0"/>
              <a:t>任务栏处于非锁定状态时，将鼠标指向任务栏的空白区</a:t>
            </a:r>
            <a:r>
              <a:rPr lang="zh-CN" altLang="zh-CN" sz="2000" dirty="0" smtClean="0"/>
              <a:t>，拖动</a:t>
            </a:r>
            <a:r>
              <a:rPr lang="zh-CN" altLang="zh-CN" sz="2000" dirty="0"/>
              <a:t>至桌面周边的合适位置后释放，即可将任务栏移动至桌面的顶部、左侧、右侧或底部。</a:t>
            </a:r>
          </a:p>
        </p:txBody>
      </p:sp>
    </p:spTree>
    <p:extLst>
      <p:ext uri="{BB962C8B-B14F-4D97-AF65-F5344CB8AC3E}">
        <p14:creationId xmlns:p14="http://schemas.microsoft.com/office/powerpoint/2010/main" val="34932097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6">
                                            <p:txEl>
                                              <p:pRg st="2" end="2"/>
                                            </p:txEl>
                                          </p:spTgt>
                                        </p:tgtEl>
                                        <p:attrNameLst>
                                          <p:attrName>r</p:attrName>
                                        </p:attrNameLst>
                                      </p:cBhvr>
                                    </p:animRot>
                                    <p:animRot by="-240000">
                                      <p:cBhvr>
                                        <p:cTn id="7" dur="200" fill="hold">
                                          <p:stCondLst>
                                            <p:cond delay="200"/>
                                          </p:stCondLst>
                                        </p:cTn>
                                        <p:tgtEl>
                                          <p:spTgt spid="16">
                                            <p:txEl>
                                              <p:pRg st="2" end="2"/>
                                            </p:txEl>
                                          </p:spTgt>
                                        </p:tgtEl>
                                        <p:attrNameLst>
                                          <p:attrName>r</p:attrName>
                                        </p:attrNameLst>
                                      </p:cBhvr>
                                    </p:animRot>
                                    <p:animRot by="240000">
                                      <p:cBhvr>
                                        <p:cTn id="8" dur="200" fill="hold">
                                          <p:stCondLst>
                                            <p:cond delay="400"/>
                                          </p:stCondLst>
                                        </p:cTn>
                                        <p:tgtEl>
                                          <p:spTgt spid="16">
                                            <p:txEl>
                                              <p:pRg st="2" end="2"/>
                                            </p:txEl>
                                          </p:spTgt>
                                        </p:tgtEl>
                                        <p:attrNameLst>
                                          <p:attrName>r</p:attrName>
                                        </p:attrNameLst>
                                      </p:cBhvr>
                                    </p:animRot>
                                    <p:animRot by="-240000">
                                      <p:cBhvr>
                                        <p:cTn id="9" dur="200" fill="hold">
                                          <p:stCondLst>
                                            <p:cond delay="600"/>
                                          </p:stCondLst>
                                        </p:cTn>
                                        <p:tgtEl>
                                          <p:spTgt spid="16">
                                            <p:txEl>
                                              <p:pRg st="2" end="2"/>
                                            </p:txEl>
                                          </p:spTgt>
                                        </p:tgtEl>
                                        <p:attrNameLst>
                                          <p:attrName>r</p:attrName>
                                        </p:attrNameLst>
                                      </p:cBhvr>
                                    </p:animRot>
                                    <p:animRot by="120000">
                                      <p:cBhvr>
                                        <p:cTn id="10" dur="200" fill="hold">
                                          <p:stCondLst>
                                            <p:cond delay="800"/>
                                          </p:stCondLst>
                                        </p:cTn>
                                        <p:tgtEl>
                                          <p:spTgt spid="16">
                                            <p:txEl>
                                              <p:pRg st="2" end="2"/>
                                            </p:txEl>
                                          </p:spTgt>
                                        </p:tgtEl>
                                        <p:attrNameLst>
                                          <p:attrName>r</p:attrName>
                                        </p:attrNameLst>
                                      </p:cBhvr>
                                    </p:animRot>
                                  </p:childTnLst>
                                </p:cTn>
                              </p:par>
                              <p:par>
                                <p:cTn id="11" presetID="3" presetClass="emph" presetSubtype="2" fill="hold" nodeType="withEffect">
                                  <p:stCondLst>
                                    <p:cond delay="0"/>
                                  </p:stCondLst>
                                  <p:childTnLst>
                                    <p:animClr clrSpc="rgb" dir="cw">
                                      <p:cBhvr override="childStyle">
                                        <p:cTn id="12" dur="10" fill="hold"/>
                                        <p:tgtEl>
                                          <p:spTgt spid="16">
                                            <p:txEl>
                                              <p:pRg st="2" end="2"/>
                                            </p:txEl>
                                          </p:spTgt>
                                        </p:tgtEl>
                                        <p:attrNameLst>
                                          <p:attrName>style.color</p:attrName>
                                        </p:attrNameLst>
                                      </p:cBhvr>
                                      <p:to>
                                        <a:srgbClr val="FF0000"/>
                                      </p:to>
                                    </p:animClr>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2.4.4  </a:t>
            </a:r>
            <a:r>
              <a:rPr lang="zh-CN" altLang="zh-CN" sz="3600" dirty="0"/>
              <a:t>设置任务栏</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3"/>
          <p:cNvSpPr txBox="1">
            <a:spLocks noChangeArrowheads="1"/>
          </p:cNvSpPr>
          <p:nvPr/>
        </p:nvSpPr>
        <p:spPr>
          <a:xfrm>
            <a:off x="611560" y="1628800"/>
            <a:ext cx="3384376" cy="4464496"/>
          </a:xfrm>
          <a:prstGeom prst="rect">
            <a:avLst/>
          </a:prstGeom>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250000"/>
              </a:lnSpc>
              <a:spcBef>
                <a:spcPts val="0"/>
              </a:spcBef>
            </a:pPr>
            <a:r>
              <a:rPr lang="zh-CN" altLang="zh-CN" dirty="0"/>
              <a:t>（</a:t>
            </a:r>
            <a:r>
              <a:rPr lang="en-US" altLang="zh-CN" dirty="0"/>
              <a:t>1</a:t>
            </a:r>
            <a:r>
              <a:rPr lang="zh-CN" altLang="zh-CN" dirty="0"/>
              <a:t>）解除锁定</a:t>
            </a:r>
          </a:p>
          <a:p>
            <a:pPr>
              <a:lnSpc>
                <a:spcPct val="250000"/>
              </a:lnSpc>
              <a:spcBef>
                <a:spcPts val="0"/>
              </a:spcBef>
            </a:pPr>
            <a:r>
              <a:rPr lang="zh-CN" altLang="zh-CN" dirty="0"/>
              <a:t>（</a:t>
            </a:r>
            <a:r>
              <a:rPr lang="en-US" altLang="zh-CN" dirty="0"/>
              <a:t>2</a:t>
            </a:r>
            <a:r>
              <a:rPr lang="zh-CN" altLang="zh-CN" dirty="0"/>
              <a:t>）调整任务栏大小</a:t>
            </a:r>
          </a:p>
          <a:p>
            <a:pPr>
              <a:lnSpc>
                <a:spcPct val="250000"/>
              </a:lnSpc>
              <a:spcBef>
                <a:spcPts val="0"/>
              </a:spcBef>
            </a:pPr>
            <a:r>
              <a:rPr lang="zh-CN" altLang="zh-CN" dirty="0"/>
              <a:t>（</a:t>
            </a:r>
            <a:r>
              <a:rPr lang="en-US" altLang="zh-CN" dirty="0"/>
              <a:t>3</a:t>
            </a:r>
            <a:r>
              <a:rPr lang="zh-CN" altLang="zh-CN" dirty="0"/>
              <a:t>）移动任务栏位置</a:t>
            </a:r>
          </a:p>
          <a:p>
            <a:pPr>
              <a:lnSpc>
                <a:spcPct val="250000"/>
              </a:lnSpc>
              <a:spcBef>
                <a:spcPts val="0"/>
              </a:spcBef>
            </a:pPr>
            <a:r>
              <a:rPr lang="zh-CN" altLang="zh-CN" dirty="0"/>
              <a:t>（</a:t>
            </a:r>
            <a:r>
              <a:rPr lang="en-US" altLang="zh-CN" dirty="0"/>
              <a:t>4</a:t>
            </a:r>
            <a:r>
              <a:rPr lang="zh-CN" altLang="zh-CN" dirty="0"/>
              <a:t>）隐藏任务栏</a:t>
            </a:r>
          </a:p>
        </p:txBody>
      </p:sp>
      <p:sp>
        <p:nvSpPr>
          <p:cNvPr id="17" name="TextBox 16"/>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．调整任务栏的位置和大小</a:t>
            </a:r>
          </a:p>
        </p:txBody>
      </p:sp>
      <p:sp>
        <p:nvSpPr>
          <p:cNvPr id="7" name="矩形 6"/>
          <p:cNvSpPr/>
          <p:nvPr/>
        </p:nvSpPr>
        <p:spPr>
          <a:xfrm>
            <a:off x="3851920" y="1765265"/>
            <a:ext cx="5040560" cy="1323439"/>
          </a:xfrm>
          <a:prstGeom prst="rect">
            <a:avLst/>
          </a:prstGeom>
          <a:ln>
            <a:solidFill>
              <a:schemeClr val="accent6">
                <a:lumMod val="75000"/>
              </a:schemeClr>
            </a:solidFill>
          </a:ln>
        </p:spPr>
        <p:txBody>
          <a:bodyPr wrap="square">
            <a:spAutoFit/>
          </a:bodyPr>
          <a:lstStyle/>
          <a:p>
            <a:r>
              <a:rPr lang="zh-CN" altLang="en-US" sz="2000" dirty="0" smtClean="0">
                <a:latin typeface="+mn-ea"/>
              </a:rPr>
              <a:t>　　</a:t>
            </a:r>
            <a:r>
              <a:rPr lang="zh-CN" altLang="zh-CN" sz="2000" dirty="0" smtClean="0">
                <a:latin typeface="+mn-ea"/>
              </a:rPr>
              <a:t>右</a:t>
            </a:r>
            <a:r>
              <a:rPr lang="zh-CN" altLang="zh-CN" sz="2000" dirty="0">
                <a:latin typeface="+mn-ea"/>
              </a:rPr>
              <a:t>击</a:t>
            </a:r>
            <a:r>
              <a:rPr lang="zh-CN" altLang="zh-CN" sz="2000" dirty="0" smtClean="0">
                <a:latin typeface="+mn-ea"/>
              </a:rPr>
              <a:t>任务栏空白处</a:t>
            </a:r>
            <a:r>
              <a:rPr lang="en-US" altLang="zh-CN" sz="2000" dirty="0" smtClean="0">
                <a:latin typeface="+mn-ea"/>
              </a:rPr>
              <a:t>→</a:t>
            </a:r>
            <a:r>
              <a:rPr lang="zh-CN" altLang="zh-CN" sz="2000" dirty="0" smtClean="0">
                <a:latin typeface="+mn-ea"/>
              </a:rPr>
              <a:t>弹出快捷菜单</a:t>
            </a:r>
            <a:r>
              <a:rPr lang="en-US" altLang="zh-CN" sz="2000" dirty="0">
                <a:latin typeface="+mn-ea"/>
              </a:rPr>
              <a:t>→ </a:t>
            </a:r>
            <a:r>
              <a:rPr lang="zh-CN" altLang="zh-CN" sz="2000" dirty="0" smtClean="0">
                <a:latin typeface="+mn-ea"/>
              </a:rPr>
              <a:t>“属性”命令</a:t>
            </a:r>
            <a:r>
              <a:rPr lang="en-US" altLang="zh-CN" sz="2000" dirty="0">
                <a:latin typeface="+mn-ea"/>
              </a:rPr>
              <a:t>→</a:t>
            </a:r>
            <a:r>
              <a:rPr lang="zh-CN" altLang="zh-CN" sz="2000" dirty="0" smtClean="0">
                <a:latin typeface="+mn-ea"/>
              </a:rPr>
              <a:t>弹</a:t>
            </a:r>
            <a:r>
              <a:rPr lang="zh-CN" altLang="zh-CN" sz="2000" dirty="0">
                <a:latin typeface="+mn-ea"/>
              </a:rPr>
              <a:t>出“任务栏和「开始」菜单属性”</a:t>
            </a:r>
            <a:r>
              <a:rPr lang="zh-CN" altLang="zh-CN" sz="2000" dirty="0" smtClean="0">
                <a:latin typeface="+mn-ea"/>
              </a:rPr>
              <a:t>对话框</a:t>
            </a:r>
            <a:r>
              <a:rPr lang="en-US" altLang="zh-CN" sz="2000" dirty="0">
                <a:latin typeface="+mn-ea"/>
              </a:rPr>
              <a:t>→</a:t>
            </a:r>
            <a:r>
              <a:rPr lang="zh-CN" altLang="zh-CN" sz="2000" dirty="0" smtClean="0">
                <a:latin typeface="+mn-ea"/>
              </a:rPr>
              <a:t>“任务栏”</a:t>
            </a:r>
            <a:r>
              <a:rPr lang="zh-CN" altLang="zh-CN" sz="2000" dirty="0">
                <a:latin typeface="+mn-ea"/>
              </a:rPr>
              <a:t>选项</a:t>
            </a:r>
            <a:r>
              <a:rPr lang="zh-CN" altLang="zh-CN" sz="2000" dirty="0" smtClean="0">
                <a:latin typeface="+mn-ea"/>
              </a:rPr>
              <a:t>卡</a:t>
            </a:r>
            <a:r>
              <a:rPr lang="en-US" altLang="zh-CN" sz="2000" dirty="0" smtClean="0">
                <a:latin typeface="+mn-ea"/>
              </a:rPr>
              <a:t>→</a:t>
            </a:r>
            <a:r>
              <a:rPr lang="zh-CN" altLang="zh-CN" sz="2000" dirty="0" smtClean="0"/>
              <a:t> </a:t>
            </a:r>
            <a:r>
              <a:rPr lang="zh-CN" altLang="zh-CN" sz="2000" dirty="0"/>
              <a:t>√</a:t>
            </a:r>
            <a:r>
              <a:rPr lang="zh-CN" altLang="en-US" sz="2000" dirty="0" smtClean="0">
                <a:latin typeface="+mn-ea"/>
              </a:rPr>
              <a:t>选</a:t>
            </a:r>
            <a:r>
              <a:rPr lang="zh-CN" altLang="zh-CN" sz="2000" dirty="0" smtClean="0"/>
              <a:t> “自动隐藏任务栏”复选框</a:t>
            </a:r>
            <a:r>
              <a:rPr lang="zh-CN" altLang="en-US" sz="2000" dirty="0">
                <a:latin typeface="+mn-ea"/>
              </a:rPr>
              <a:t>（</a:t>
            </a:r>
            <a:r>
              <a:rPr lang="zh-CN" altLang="en-US" sz="2000" dirty="0" smtClean="0">
                <a:latin typeface="+mn-ea"/>
              </a:rPr>
              <a:t>如下</a:t>
            </a:r>
            <a:r>
              <a:rPr lang="zh-CN" altLang="en-US" sz="2000" dirty="0">
                <a:latin typeface="+mn-ea"/>
              </a:rPr>
              <a:t>图</a:t>
            </a:r>
            <a:r>
              <a:rPr lang="zh-CN" altLang="en-US" sz="2000" dirty="0" smtClean="0">
                <a:latin typeface="+mn-ea"/>
              </a:rPr>
              <a:t>）</a:t>
            </a:r>
            <a:r>
              <a:rPr lang="zh-CN" altLang="en-US" sz="2000" dirty="0" smtClean="0"/>
              <a:t>。</a:t>
            </a:r>
            <a:endParaRPr lang="zh-CN" altLang="en-US" sz="2000" dirty="0">
              <a:latin typeface="+mn-ea"/>
            </a:endParaRPr>
          </a:p>
        </p:txBody>
      </p:sp>
      <p:pic>
        <p:nvPicPr>
          <p:cNvPr id="5121"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875365" y="3192177"/>
            <a:ext cx="3153019" cy="3261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直接箭头连接符 9"/>
          <p:cNvCxnSpPr/>
          <p:nvPr/>
        </p:nvCxnSpPr>
        <p:spPr>
          <a:xfrm flipH="1">
            <a:off x="6300192" y="4062558"/>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32097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6">
                                            <p:txEl>
                                              <p:pRg st="3" end="3"/>
                                            </p:txEl>
                                          </p:spTgt>
                                        </p:tgtEl>
                                        <p:attrNameLst>
                                          <p:attrName>r</p:attrName>
                                        </p:attrNameLst>
                                      </p:cBhvr>
                                    </p:animRot>
                                    <p:animRot by="-240000">
                                      <p:cBhvr>
                                        <p:cTn id="7" dur="200" fill="hold">
                                          <p:stCondLst>
                                            <p:cond delay="200"/>
                                          </p:stCondLst>
                                        </p:cTn>
                                        <p:tgtEl>
                                          <p:spTgt spid="16">
                                            <p:txEl>
                                              <p:pRg st="3" end="3"/>
                                            </p:txEl>
                                          </p:spTgt>
                                        </p:tgtEl>
                                        <p:attrNameLst>
                                          <p:attrName>r</p:attrName>
                                        </p:attrNameLst>
                                      </p:cBhvr>
                                    </p:animRot>
                                    <p:animRot by="240000">
                                      <p:cBhvr>
                                        <p:cTn id="8" dur="200" fill="hold">
                                          <p:stCondLst>
                                            <p:cond delay="400"/>
                                          </p:stCondLst>
                                        </p:cTn>
                                        <p:tgtEl>
                                          <p:spTgt spid="16">
                                            <p:txEl>
                                              <p:pRg st="3" end="3"/>
                                            </p:txEl>
                                          </p:spTgt>
                                        </p:tgtEl>
                                        <p:attrNameLst>
                                          <p:attrName>r</p:attrName>
                                        </p:attrNameLst>
                                      </p:cBhvr>
                                    </p:animRot>
                                    <p:animRot by="-240000">
                                      <p:cBhvr>
                                        <p:cTn id="9" dur="200" fill="hold">
                                          <p:stCondLst>
                                            <p:cond delay="600"/>
                                          </p:stCondLst>
                                        </p:cTn>
                                        <p:tgtEl>
                                          <p:spTgt spid="16">
                                            <p:txEl>
                                              <p:pRg st="3" end="3"/>
                                            </p:txEl>
                                          </p:spTgt>
                                        </p:tgtEl>
                                        <p:attrNameLst>
                                          <p:attrName>r</p:attrName>
                                        </p:attrNameLst>
                                      </p:cBhvr>
                                    </p:animRot>
                                    <p:animRot by="120000">
                                      <p:cBhvr>
                                        <p:cTn id="10" dur="200" fill="hold">
                                          <p:stCondLst>
                                            <p:cond delay="800"/>
                                          </p:stCondLst>
                                        </p:cTn>
                                        <p:tgtEl>
                                          <p:spTgt spid="16">
                                            <p:txEl>
                                              <p:pRg st="3" end="3"/>
                                            </p:txEl>
                                          </p:spTgt>
                                        </p:tgtEl>
                                        <p:attrNameLst>
                                          <p:attrName>r</p:attrName>
                                        </p:attrNameLst>
                                      </p:cBhvr>
                                    </p:animRot>
                                  </p:childTnLst>
                                </p:cTn>
                              </p:par>
                              <p:par>
                                <p:cTn id="11" presetID="3" presetClass="emph" presetSubtype="2" fill="hold" nodeType="withEffect">
                                  <p:stCondLst>
                                    <p:cond delay="0"/>
                                  </p:stCondLst>
                                  <p:childTnLst>
                                    <p:animClr clrSpc="rgb" dir="cw">
                                      <p:cBhvr override="childStyle">
                                        <p:cTn id="12" dur="10" fill="hold"/>
                                        <p:tgtEl>
                                          <p:spTgt spid="16">
                                            <p:txEl>
                                              <p:pRg st="3" end="3"/>
                                            </p:txEl>
                                          </p:spTgt>
                                        </p:tgtEl>
                                        <p:attrNameLst>
                                          <p:attrName>style.color</p:attrName>
                                        </p:attrNameLst>
                                      </p:cBhvr>
                                      <p:to>
                                        <a:srgbClr val="FF0000"/>
                                      </p:to>
                                    </p:animClr>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499"/>
                                          </p:stCondLst>
                                        </p:cTn>
                                        <p:tgtEl>
                                          <p:spTgt spid="7"/>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499"/>
                                          </p:stCondLst>
                                        </p:cTn>
                                        <p:tgtEl>
                                          <p:spTgt spid="5121"/>
                                        </p:tgtEl>
                                        <p:attrNameLst>
                                          <p:attrName>style.visibility</p:attrName>
                                        </p:attrNameLst>
                                      </p:cBhvr>
                                      <p:to>
                                        <p:strVal val="visible"/>
                                      </p:to>
                                    </p:set>
                                  </p:childTnLst>
                                </p:cTn>
                              </p:par>
                            </p:childTnLst>
                          </p:cTn>
                        </p:par>
                        <p:par>
                          <p:cTn id="19" fill="hold">
                            <p:stCondLst>
                              <p:cond delay="2000"/>
                            </p:stCondLst>
                            <p:childTnLst>
                              <p:par>
                                <p:cTn id="20" presetID="22" presetClass="entr" presetSubtype="2"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righ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2.4.4  </a:t>
            </a:r>
            <a:r>
              <a:rPr lang="zh-CN" altLang="zh-CN" sz="3600" dirty="0"/>
              <a:t>设置任务栏</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3"/>
          <p:cNvSpPr txBox="1">
            <a:spLocks noChangeArrowheads="1"/>
          </p:cNvSpPr>
          <p:nvPr/>
        </p:nvSpPr>
        <p:spPr>
          <a:xfrm>
            <a:off x="611560" y="1628800"/>
            <a:ext cx="4536504" cy="576064"/>
          </a:xfrm>
          <a:prstGeom prst="rect">
            <a:avLst/>
          </a:prstGeom>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100000"/>
              </a:lnSpc>
            </a:pPr>
            <a:r>
              <a:rPr lang="zh-CN" altLang="zh-CN" dirty="0"/>
              <a:t>（</a:t>
            </a:r>
            <a:r>
              <a:rPr lang="en-US" altLang="zh-CN" dirty="0"/>
              <a:t>1</a:t>
            </a:r>
            <a:r>
              <a:rPr lang="zh-CN" altLang="zh-CN" dirty="0"/>
              <a:t>）向任务栏锁定的</a:t>
            </a:r>
            <a:r>
              <a:rPr lang="zh-CN" altLang="zh-CN" dirty="0" smtClean="0"/>
              <a:t>方法</a:t>
            </a:r>
            <a:r>
              <a:rPr lang="zh-CN" altLang="en-US" dirty="0" smtClean="0"/>
              <a:t>：</a:t>
            </a:r>
            <a:endParaRPr lang="zh-CN" altLang="zh-CN" dirty="0"/>
          </a:p>
        </p:txBody>
      </p:sp>
      <p:sp>
        <p:nvSpPr>
          <p:cNvPr id="17" name="TextBox 16"/>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．锁定程序图标到任务栏</a:t>
            </a:r>
          </a:p>
        </p:txBody>
      </p:sp>
      <p:sp>
        <p:nvSpPr>
          <p:cNvPr id="11" name="Rectangle 3"/>
          <p:cNvSpPr txBox="1">
            <a:spLocks noChangeArrowheads="1"/>
          </p:cNvSpPr>
          <p:nvPr/>
        </p:nvSpPr>
        <p:spPr>
          <a:xfrm>
            <a:off x="482058" y="2204865"/>
            <a:ext cx="8460432" cy="1440160"/>
          </a:xfrm>
          <a:prstGeom prst="rect">
            <a:avLst/>
          </a:prstGeom>
          <a:ln>
            <a:solidFill>
              <a:srgbClr val="FF0000"/>
            </a:solidFill>
          </a:ln>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marL="342900" lvl="0" indent="-342900">
              <a:lnSpc>
                <a:spcPct val="130000"/>
              </a:lnSpc>
              <a:spcBef>
                <a:spcPts val="0"/>
              </a:spcBef>
              <a:buFont typeface="Arial" pitchFamily="34" charset="0"/>
              <a:buChar char="•"/>
            </a:pPr>
            <a:r>
              <a:rPr lang="zh-CN" altLang="zh-CN" sz="2000" dirty="0" smtClean="0"/>
              <a:t>“开始”</a:t>
            </a:r>
            <a:r>
              <a:rPr lang="zh-CN" altLang="zh-CN" sz="2000" dirty="0"/>
              <a:t>→</a:t>
            </a:r>
            <a:r>
              <a:rPr lang="zh-CN" altLang="zh-CN" sz="2000" dirty="0" smtClean="0"/>
              <a:t>“所有程序”→右</a:t>
            </a:r>
            <a:r>
              <a:rPr lang="zh-CN" altLang="zh-CN" sz="2000" dirty="0"/>
              <a:t>击待锁定的程序图标→</a:t>
            </a:r>
            <a:r>
              <a:rPr lang="zh-CN" altLang="zh-CN" sz="2000" dirty="0" smtClean="0"/>
              <a:t>“锁定到任务栏”</a:t>
            </a:r>
            <a:r>
              <a:rPr lang="zh-CN" altLang="en-US" sz="2000" dirty="0" smtClean="0"/>
              <a:t>。</a:t>
            </a:r>
            <a:endParaRPr lang="zh-CN" altLang="zh-CN" sz="2000" dirty="0"/>
          </a:p>
          <a:p>
            <a:pPr marL="342900" lvl="0" indent="-342900">
              <a:lnSpc>
                <a:spcPct val="130000"/>
              </a:lnSpc>
              <a:spcBef>
                <a:spcPts val="0"/>
              </a:spcBef>
              <a:buFont typeface="Arial" pitchFamily="34" charset="0"/>
              <a:buChar char="•"/>
            </a:pPr>
            <a:r>
              <a:rPr lang="zh-CN" altLang="zh-CN" sz="2000" dirty="0" smtClean="0"/>
              <a:t>“开始”</a:t>
            </a:r>
            <a:r>
              <a:rPr lang="zh-CN" altLang="zh-CN" sz="2000" dirty="0"/>
              <a:t>→</a:t>
            </a:r>
            <a:r>
              <a:rPr lang="zh-CN" altLang="zh-CN" sz="2000" dirty="0" smtClean="0"/>
              <a:t>“所有程序”→拖动</a:t>
            </a:r>
            <a:r>
              <a:rPr lang="zh-CN" altLang="zh-CN" sz="2000" dirty="0"/>
              <a:t>待锁定的程序图标到任务栏空白</a:t>
            </a:r>
            <a:r>
              <a:rPr lang="zh-CN" altLang="zh-CN" sz="2000" dirty="0" smtClean="0"/>
              <a:t>区</a:t>
            </a:r>
            <a:r>
              <a:rPr lang="zh-CN" altLang="en-US" sz="2000" dirty="0" smtClean="0"/>
              <a:t>。</a:t>
            </a:r>
            <a:endParaRPr lang="zh-CN" altLang="zh-CN" sz="2000" dirty="0"/>
          </a:p>
          <a:p>
            <a:pPr marL="342900" lvl="0" indent="-342900">
              <a:lnSpc>
                <a:spcPct val="130000"/>
              </a:lnSpc>
              <a:spcBef>
                <a:spcPts val="0"/>
              </a:spcBef>
              <a:buFont typeface="Arial" pitchFamily="34" charset="0"/>
              <a:buChar char="•"/>
            </a:pPr>
            <a:r>
              <a:rPr lang="zh-CN" altLang="en-US" sz="2000" dirty="0"/>
              <a:t> </a:t>
            </a:r>
            <a:r>
              <a:rPr lang="zh-CN" altLang="zh-CN" sz="2000" dirty="0" smtClean="0"/>
              <a:t>打开程序，右击任务栏</a:t>
            </a:r>
            <a:r>
              <a:rPr lang="zh-CN" altLang="en-US" sz="2000" dirty="0" smtClean="0"/>
              <a:t>上的</a:t>
            </a:r>
            <a:r>
              <a:rPr lang="zh-CN" altLang="zh-CN" sz="2000" dirty="0" smtClean="0"/>
              <a:t>程序</a:t>
            </a:r>
            <a:r>
              <a:rPr lang="zh-CN" altLang="zh-CN" sz="2000" dirty="0"/>
              <a:t>按钮→“将此程序锁定到任务栏</a:t>
            </a:r>
            <a:r>
              <a:rPr lang="zh-CN" altLang="zh-CN" sz="2000" dirty="0" smtClean="0"/>
              <a:t>”</a:t>
            </a:r>
            <a:r>
              <a:rPr lang="zh-CN" altLang="en-US" sz="2000" dirty="0" smtClean="0"/>
              <a:t>。</a:t>
            </a:r>
            <a:endParaRPr lang="zh-CN" altLang="zh-CN" sz="2000" dirty="0"/>
          </a:p>
        </p:txBody>
      </p:sp>
      <p:sp>
        <p:nvSpPr>
          <p:cNvPr id="12" name="Rectangle 3"/>
          <p:cNvSpPr txBox="1">
            <a:spLocks noChangeArrowheads="1"/>
          </p:cNvSpPr>
          <p:nvPr/>
        </p:nvSpPr>
        <p:spPr>
          <a:xfrm>
            <a:off x="482058" y="4350591"/>
            <a:ext cx="8460432" cy="576064"/>
          </a:xfrm>
          <a:prstGeom prst="rect">
            <a:avLst/>
          </a:prstGeom>
          <a:ln>
            <a:solidFill>
              <a:srgbClr val="FF0000"/>
            </a:solidFill>
          </a:ln>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marL="342900" indent="-342900">
              <a:spcBef>
                <a:spcPts val="0"/>
              </a:spcBef>
              <a:buFont typeface="Arial" pitchFamily="34" charset="0"/>
              <a:buChar char="•"/>
            </a:pPr>
            <a:r>
              <a:rPr lang="zh-CN" altLang="zh-CN" sz="2000" dirty="0" smtClean="0"/>
              <a:t>右击</a:t>
            </a:r>
            <a:r>
              <a:rPr lang="zh-CN" altLang="zh-CN" sz="2000" dirty="0"/>
              <a:t>任务栏上</a:t>
            </a:r>
            <a:r>
              <a:rPr lang="zh-CN" altLang="zh-CN" sz="2000" dirty="0" smtClean="0"/>
              <a:t>快速</a:t>
            </a:r>
            <a:r>
              <a:rPr lang="zh-CN" altLang="zh-CN" sz="2000" dirty="0"/>
              <a:t>启动区中的图标→“将此程序从任务栏解锁</a:t>
            </a:r>
            <a:r>
              <a:rPr lang="zh-CN" altLang="zh-CN" sz="2000" dirty="0" smtClean="0"/>
              <a:t>”</a:t>
            </a:r>
            <a:r>
              <a:rPr lang="zh-CN" altLang="en-US" sz="2000" dirty="0" smtClean="0"/>
              <a:t>。</a:t>
            </a:r>
            <a:endParaRPr lang="zh-CN" altLang="zh-CN" sz="2000" dirty="0"/>
          </a:p>
        </p:txBody>
      </p:sp>
      <p:sp>
        <p:nvSpPr>
          <p:cNvPr id="13" name="Rectangle 3"/>
          <p:cNvSpPr txBox="1">
            <a:spLocks noChangeArrowheads="1"/>
          </p:cNvSpPr>
          <p:nvPr/>
        </p:nvSpPr>
        <p:spPr>
          <a:xfrm>
            <a:off x="611560" y="3789040"/>
            <a:ext cx="4536504" cy="539587"/>
          </a:xfrm>
          <a:prstGeom prst="rect">
            <a:avLst/>
          </a:prstGeom>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100000"/>
              </a:lnSpc>
            </a:pPr>
            <a:r>
              <a:rPr lang="zh-CN" altLang="zh-CN" dirty="0" smtClean="0"/>
              <a:t>（</a:t>
            </a:r>
            <a:r>
              <a:rPr lang="en-US" altLang="zh-CN" dirty="0"/>
              <a:t>2</a:t>
            </a:r>
            <a:r>
              <a:rPr lang="zh-CN" altLang="zh-CN" dirty="0"/>
              <a:t>）从任务栏解锁的</a:t>
            </a:r>
            <a:r>
              <a:rPr lang="zh-CN" altLang="zh-CN" dirty="0" smtClean="0"/>
              <a:t>方法</a:t>
            </a:r>
            <a:r>
              <a:rPr lang="zh-CN" altLang="en-US" dirty="0" smtClean="0"/>
              <a:t>：</a:t>
            </a:r>
            <a:endParaRPr lang="zh-CN" altLang="zh-CN" dirty="0"/>
          </a:p>
        </p:txBody>
      </p:sp>
      <p:sp>
        <p:nvSpPr>
          <p:cNvPr id="14" name="Rectangle 3"/>
          <p:cNvSpPr txBox="1">
            <a:spLocks noChangeArrowheads="1"/>
          </p:cNvSpPr>
          <p:nvPr/>
        </p:nvSpPr>
        <p:spPr>
          <a:xfrm>
            <a:off x="482058" y="5747886"/>
            <a:ext cx="8460432" cy="618928"/>
          </a:xfrm>
          <a:prstGeom prst="rect">
            <a:avLst/>
          </a:prstGeom>
          <a:ln>
            <a:solidFill>
              <a:srgbClr val="FF0000"/>
            </a:solidFill>
          </a:ln>
        </p:spPr>
        <p:txBody>
          <a:bodyPr/>
          <a:lstStyle>
            <a:defPPr>
              <a:defRPr lang="zh-CN"/>
            </a:defPPr>
            <a:lvl1pPr marL="342900" indent="-342900">
              <a:lnSpc>
                <a:spcPct val="150000"/>
              </a:lnSpc>
              <a:spcBef>
                <a:spcPts val="0"/>
              </a:spcBef>
              <a:spcAft>
                <a:spcPts val="600"/>
              </a:spcAft>
              <a:buFont typeface="Arial" pitchFamily="34" charset="0"/>
              <a:buChar char="•"/>
              <a:defRPr kumimoji="0" sz="20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r>
              <a:rPr lang="zh-CN" altLang="zh-CN" dirty="0"/>
              <a:t>在任务栏上，选定某一图标或程序按钮后，拖动至合适位置</a:t>
            </a:r>
            <a:r>
              <a:rPr lang="zh-CN" altLang="zh-CN" dirty="0" smtClean="0"/>
              <a:t>释放</a:t>
            </a:r>
            <a:r>
              <a:rPr lang="zh-CN" altLang="en-US" dirty="0" smtClean="0"/>
              <a:t>。</a:t>
            </a:r>
            <a:endParaRPr lang="zh-CN" altLang="zh-CN" dirty="0"/>
          </a:p>
        </p:txBody>
      </p:sp>
      <p:sp>
        <p:nvSpPr>
          <p:cNvPr id="15" name="TextBox 14"/>
          <p:cNvSpPr txBox="1"/>
          <p:nvPr/>
        </p:nvSpPr>
        <p:spPr>
          <a:xfrm>
            <a:off x="899592" y="5167172"/>
            <a:ext cx="6849212" cy="523220"/>
          </a:xfrm>
          <a:prstGeom prst="rect">
            <a:avLst/>
          </a:prstGeom>
          <a:noFill/>
        </p:spPr>
        <p:txBody>
          <a:bodyPr wrap="square" rtlCol="0">
            <a:spAutoFit/>
          </a:bodyPr>
          <a:lstStyle>
            <a:defPPr>
              <a:defRPr lang="zh-CN"/>
            </a:defPPr>
            <a:lvl1pPr>
              <a:defRPr sz="2800"/>
            </a:lvl1pPr>
          </a:lstStyle>
          <a:p>
            <a:r>
              <a:rPr lang="en-US" altLang="zh-CN" dirty="0"/>
              <a:t>3</a:t>
            </a:r>
            <a:r>
              <a:rPr lang="zh-CN" altLang="zh-CN" dirty="0"/>
              <a:t>．任务栏图标的灵活排序</a:t>
            </a:r>
          </a:p>
        </p:txBody>
      </p:sp>
    </p:spTree>
    <p:extLst>
      <p:ext uri="{BB962C8B-B14F-4D97-AF65-F5344CB8AC3E}">
        <p14:creationId xmlns:p14="http://schemas.microsoft.com/office/powerpoint/2010/main" val="37683049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500"/>
                            </p:stCondLst>
                            <p:childTnLst>
                              <p:par>
                                <p:cTn id="25" presetID="1" presetClass="entr" presetSubtype="0" fill="hold" grpId="0" nodeType="afterEffect">
                                  <p:stCondLst>
                                    <p:cond delay="25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animBg="1"/>
      <p:bldP spid="12" grpId="0" animBg="1"/>
      <p:bldP spid="13" grpId="0"/>
      <p:bldP spid="14" grpId="0" animBg="1"/>
      <p:bldP spid="15"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2.4.4  </a:t>
            </a:r>
            <a:r>
              <a:rPr lang="zh-CN" altLang="zh-CN" sz="3600" dirty="0"/>
              <a:t>设置任务栏</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3"/>
          <p:cNvSpPr txBox="1">
            <a:spLocks noChangeArrowheads="1"/>
          </p:cNvSpPr>
          <p:nvPr/>
        </p:nvSpPr>
        <p:spPr>
          <a:xfrm>
            <a:off x="611560" y="1772816"/>
            <a:ext cx="3960440" cy="4680520"/>
          </a:xfrm>
          <a:prstGeom prst="rect">
            <a:avLst/>
          </a:prstGeom>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r>
              <a:rPr lang="zh-CN" altLang="en-US" sz="2000" dirty="0" smtClean="0"/>
              <a:t>　　</a:t>
            </a:r>
            <a:r>
              <a:rPr lang="zh-CN" altLang="zh-CN" sz="2000" dirty="0" smtClean="0"/>
              <a:t>右</a:t>
            </a:r>
            <a:r>
              <a:rPr lang="zh-CN" altLang="zh-CN" sz="2000" dirty="0"/>
              <a:t>击</a:t>
            </a:r>
            <a:r>
              <a:rPr lang="zh-CN" altLang="zh-CN" sz="2000" dirty="0" smtClean="0"/>
              <a:t>任务栏空白</a:t>
            </a:r>
            <a:r>
              <a:rPr lang="zh-CN" altLang="zh-CN" sz="2000" dirty="0"/>
              <a:t>区→“属性”</a:t>
            </a:r>
            <a:r>
              <a:rPr lang="zh-CN" altLang="zh-CN" sz="2000" dirty="0" smtClean="0"/>
              <a:t>命令</a:t>
            </a:r>
            <a:r>
              <a:rPr lang="zh-CN" altLang="zh-CN" sz="2000" dirty="0"/>
              <a:t>→</a:t>
            </a:r>
            <a:r>
              <a:rPr lang="zh-CN" altLang="zh-CN" sz="2000" dirty="0" smtClean="0"/>
              <a:t>弹</a:t>
            </a:r>
            <a:r>
              <a:rPr lang="zh-CN" altLang="zh-CN" sz="2000" dirty="0"/>
              <a:t>出“任务栏和「开始」菜单属性”</a:t>
            </a:r>
            <a:r>
              <a:rPr lang="zh-CN" altLang="zh-CN" sz="2000" dirty="0" smtClean="0"/>
              <a:t>对话框→</a:t>
            </a:r>
            <a:r>
              <a:rPr lang="zh-CN" altLang="zh-CN" sz="2000" dirty="0"/>
              <a:t>“任务栏”选项</a:t>
            </a:r>
            <a:r>
              <a:rPr lang="zh-CN" altLang="zh-CN" sz="2000" dirty="0" smtClean="0"/>
              <a:t>卡</a:t>
            </a:r>
            <a:r>
              <a:rPr lang="zh-CN" altLang="zh-CN" sz="2000" dirty="0"/>
              <a:t>→</a:t>
            </a:r>
            <a:r>
              <a:rPr lang="zh-CN" altLang="zh-CN" sz="2000" dirty="0" smtClean="0"/>
              <a:t>“任务栏按钮”</a:t>
            </a:r>
            <a:r>
              <a:rPr lang="zh-CN" altLang="zh-CN" sz="2000" dirty="0"/>
              <a:t>下拉列表</a:t>
            </a:r>
            <a:r>
              <a:rPr lang="zh-CN" altLang="zh-CN" sz="2000" dirty="0" smtClean="0"/>
              <a:t>。</a:t>
            </a:r>
            <a:endParaRPr lang="en-US" altLang="zh-CN" sz="2000" dirty="0" smtClean="0"/>
          </a:p>
          <a:p>
            <a:r>
              <a:rPr lang="en-US" altLang="zh-CN" sz="2000" dirty="0" smtClean="0"/>
              <a:t>　　3</a:t>
            </a:r>
            <a:r>
              <a:rPr lang="zh-CN" altLang="en-US" sz="2000" dirty="0" smtClean="0"/>
              <a:t>种显示方式：</a:t>
            </a:r>
            <a:endParaRPr lang="zh-CN" altLang="zh-CN" sz="2000" dirty="0"/>
          </a:p>
          <a:p>
            <a:pPr marL="342900" indent="-342900">
              <a:spcBef>
                <a:spcPts val="0"/>
              </a:spcBef>
              <a:spcAft>
                <a:spcPts val="0"/>
              </a:spcAft>
              <a:buFont typeface="Arial" pitchFamily="34" charset="0"/>
              <a:buChar char="•"/>
            </a:pPr>
            <a:r>
              <a:rPr lang="zh-CN" altLang="zh-CN" sz="2000" dirty="0" smtClean="0"/>
              <a:t>始终</a:t>
            </a:r>
            <a:r>
              <a:rPr lang="zh-CN" altLang="zh-CN" sz="2000" dirty="0"/>
              <a:t>合并、隐藏</a:t>
            </a:r>
            <a:r>
              <a:rPr lang="zh-CN" altLang="zh-CN" sz="2000" dirty="0" smtClean="0"/>
              <a:t>标签</a:t>
            </a:r>
            <a:endParaRPr lang="en-US" altLang="zh-CN" sz="2000" dirty="0" smtClean="0"/>
          </a:p>
          <a:p>
            <a:pPr marL="342900" indent="-342900">
              <a:spcBef>
                <a:spcPts val="0"/>
              </a:spcBef>
              <a:spcAft>
                <a:spcPts val="0"/>
              </a:spcAft>
              <a:buFont typeface="Arial" pitchFamily="34" charset="0"/>
              <a:buChar char="•"/>
            </a:pPr>
            <a:r>
              <a:rPr lang="zh-CN" altLang="zh-CN" sz="2000" dirty="0" smtClean="0"/>
              <a:t>当</a:t>
            </a:r>
            <a:r>
              <a:rPr lang="zh-CN" altLang="zh-CN" sz="2000" dirty="0"/>
              <a:t>任务栏被占满时</a:t>
            </a:r>
            <a:r>
              <a:rPr lang="zh-CN" altLang="zh-CN" sz="2000" dirty="0" smtClean="0"/>
              <a:t>合并</a:t>
            </a:r>
            <a:endParaRPr lang="en-US" altLang="zh-CN" sz="2000" dirty="0" smtClean="0"/>
          </a:p>
          <a:p>
            <a:pPr marL="342900" indent="-342900">
              <a:spcBef>
                <a:spcPts val="0"/>
              </a:spcBef>
              <a:spcAft>
                <a:spcPts val="0"/>
              </a:spcAft>
              <a:buFont typeface="Arial" pitchFamily="34" charset="0"/>
              <a:buChar char="•"/>
            </a:pPr>
            <a:r>
              <a:rPr lang="zh-CN" altLang="zh-CN" sz="2000" dirty="0" smtClean="0"/>
              <a:t>从不合并</a:t>
            </a:r>
            <a:endParaRPr lang="zh-CN" altLang="zh-CN" sz="2000" dirty="0"/>
          </a:p>
        </p:txBody>
      </p:sp>
      <p:sp>
        <p:nvSpPr>
          <p:cNvPr id="17" name="TextBox 16"/>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4</a:t>
            </a:r>
            <a:r>
              <a:rPr lang="zh-CN" altLang="zh-CN" dirty="0"/>
              <a:t>．更改“程序按钮”显示方式</a:t>
            </a:r>
          </a:p>
        </p:txBody>
      </p:sp>
      <p:pic>
        <p:nvPicPr>
          <p:cNvPr id="8194" name="Picture 2" descr="_$97BMU8$P{1FKQ62(5`1{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1916832"/>
            <a:ext cx="4223111" cy="4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 name="直接箭头连接符 17"/>
          <p:cNvCxnSpPr/>
          <p:nvPr/>
        </p:nvCxnSpPr>
        <p:spPr>
          <a:xfrm flipH="1">
            <a:off x="8345444" y="3501570"/>
            <a:ext cx="220476" cy="236339"/>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66585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2.4.5  </a:t>
            </a:r>
            <a:r>
              <a:rPr lang="zh-CN" altLang="zh-CN" sz="3600" dirty="0"/>
              <a:t>设置系统日期和时间</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3"/>
          <p:cNvSpPr txBox="1">
            <a:spLocks noChangeArrowheads="1"/>
          </p:cNvSpPr>
          <p:nvPr/>
        </p:nvSpPr>
        <p:spPr>
          <a:xfrm>
            <a:off x="611560" y="1196752"/>
            <a:ext cx="8280920" cy="1368152"/>
          </a:xfrm>
          <a:prstGeom prst="rect">
            <a:avLst/>
          </a:prstGeom>
        </p:spPr>
        <p:txBody>
          <a:bodyPr/>
          <a:lstStyle>
            <a:defPPr>
              <a:defRPr lang="zh-CN"/>
            </a:defPPr>
            <a:lvl1pPr marL="342900" indent="-342900">
              <a:spcBef>
                <a:spcPts val="600"/>
              </a:spcBef>
              <a:spcAft>
                <a:spcPts val="600"/>
              </a:spcAft>
              <a:buFont typeface="Arial" pitchFamily="34" charset="0"/>
              <a:buNone/>
              <a:defRPr kumimoji="0" sz="24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marL="0" indent="0">
              <a:lnSpc>
                <a:spcPct val="130000"/>
              </a:lnSpc>
            </a:pPr>
            <a:r>
              <a:rPr lang="zh-CN" altLang="en-US" sz="2000" dirty="0" smtClean="0">
                <a:latin typeface="+mn-ea"/>
              </a:rPr>
              <a:t>　　</a:t>
            </a:r>
            <a:r>
              <a:rPr lang="zh-CN" altLang="zh-CN" sz="2000" dirty="0" smtClean="0">
                <a:latin typeface="+mn-ea"/>
              </a:rPr>
              <a:t>单击任务栏通知区</a:t>
            </a:r>
            <a:r>
              <a:rPr lang="zh-CN" altLang="zh-CN" sz="2000" dirty="0">
                <a:latin typeface="+mn-ea"/>
              </a:rPr>
              <a:t>的</a:t>
            </a:r>
            <a:r>
              <a:rPr lang="zh-CN" altLang="zh-CN" sz="2000" dirty="0" smtClean="0">
                <a:latin typeface="+mn-ea"/>
              </a:rPr>
              <a:t>系统时钟</a:t>
            </a:r>
            <a:r>
              <a:rPr lang="zh-CN" altLang="zh-CN" sz="2000" dirty="0">
                <a:latin typeface="+mn-ea"/>
              </a:rPr>
              <a:t>→</a:t>
            </a:r>
            <a:r>
              <a:rPr lang="zh-CN" altLang="zh-CN" sz="2000" dirty="0" smtClean="0">
                <a:latin typeface="+mn-ea"/>
              </a:rPr>
              <a:t>弹</a:t>
            </a:r>
            <a:r>
              <a:rPr lang="zh-CN" altLang="zh-CN" sz="2000" dirty="0">
                <a:latin typeface="+mn-ea"/>
              </a:rPr>
              <a:t>出“系统日期和时间”面板</a:t>
            </a:r>
            <a:r>
              <a:rPr lang="zh-CN" altLang="zh-CN" sz="2000" dirty="0" smtClean="0">
                <a:latin typeface="+mn-ea"/>
              </a:rPr>
              <a:t>（</a:t>
            </a:r>
            <a:r>
              <a:rPr lang="zh-CN" altLang="en-US" sz="2000" dirty="0" smtClean="0">
                <a:latin typeface="+mn-ea"/>
              </a:rPr>
              <a:t>如左图</a:t>
            </a:r>
            <a:r>
              <a:rPr lang="zh-CN" altLang="zh-CN" sz="2000" dirty="0" smtClean="0">
                <a:latin typeface="+mn-ea"/>
              </a:rPr>
              <a:t>）→单击 “</a:t>
            </a:r>
            <a:r>
              <a:rPr lang="zh-CN" altLang="zh-CN" sz="2000" dirty="0">
                <a:latin typeface="+mn-ea"/>
              </a:rPr>
              <a:t>更改日期和时间设置”</a:t>
            </a:r>
            <a:r>
              <a:rPr lang="zh-CN" altLang="zh-CN" sz="2000" dirty="0" smtClean="0">
                <a:latin typeface="+mn-ea"/>
              </a:rPr>
              <a:t>链接</a:t>
            </a:r>
            <a:r>
              <a:rPr lang="zh-CN" altLang="zh-CN" sz="2000" dirty="0">
                <a:latin typeface="+mn-ea"/>
              </a:rPr>
              <a:t>→</a:t>
            </a:r>
            <a:r>
              <a:rPr lang="zh-CN" altLang="zh-CN" sz="2000" dirty="0" smtClean="0">
                <a:latin typeface="+mn-ea"/>
              </a:rPr>
              <a:t>弹</a:t>
            </a:r>
            <a:r>
              <a:rPr lang="zh-CN" altLang="zh-CN" sz="2000" dirty="0">
                <a:latin typeface="+mn-ea"/>
              </a:rPr>
              <a:t>出“日期和时间”</a:t>
            </a:r>
            <a:r>
              <a:rPr lang="zh-CN" altLang="zh-CN" sz="2000" dirty="0" smtClean="0">
                <a:latin typeface="+mn-ea"/>
              </a:rPr>
              <a:t>对话框</a:t>
            </a:r>
            <a:r>
              <a:rPr lang="zh-CN" altLang="en-US" sz="2000" dirty="0" smtClean="0">
                <a:latin typeface="+mn-ea"/>
              </a:rPr>
              <a:t>（如右图）。</a:t>
            </a:r>
            <a:endParaRPr lang="en-US" altLang="zh-CN" sz="2000" dirty="0" smtClean="0">
              <a:latin typeface="+mn-ea"/>
            </a:endParaRPr>
          </a:p>
        </p:txBody>
      </p:sp>
      <p:pic>
        <p:nvPicPr>
          <p:cNvPr id="9218"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845123" y="2417938"/>
            <a:ext cx="3615086" cy="4098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99592" y="3429000"/>
            <a:ext cx="3302027" cy="2716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椭圆 42"/>
          <p:cNvSpPr/>
          <p:nvPr/>
        </p:nvSpPr>
        <p:spPr>
          <a:xfrm>
            <a:off x="1586323" y="5661248"/>
            <a:ext cx="1833550" cy="38842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箭头连接符 44"/>
          <p:cNvCxnSpPr/>
          <p:nvPr/>
        </p:nvCxnSpPr>
        <p:spPr>
          <a:xfrm flipH="1">
            <a:off x="8244408" y="4149080"/>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H="1">
            <a:off x="8262633" y="4897626"/>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14322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right)">
                                      <p:cBhvr>
                                        <p:cTn id="7" dur="500"/>
                                        <p:tgtEl>
                                          <p:spTgt spid="45"/>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2.4.6  </a:t>
            </a:r>
            <a:r>
              <a:rPr lang="zh-CN" altLang="zh-CN" sz="3600" dirty="0"/>
              <a:t>设置中文输入法</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0" name="Rectangle 3"/>
          <p:cNvSpPr txBox="1">
            <a:spLocks noChangeArrowheads="1"/>
          </p:cNvSpPr>
          <p:nvPr/>
        </p:nvSpPr>
        <p:spPr>
          <a:xfrm>
            <a:off x="1115616" y="1700808"/>
            <a:ext cx="7488832" cy="1872208"/>
          </a:xfrm>
          <a:prstGeom prst="rect">
            <a:avLst/>
          </a:prstGeom>
        </p:spPr>
        <p:txBody>
          <a:bodyPr/>
          <a:lstStyle>
            <a:defPPr>
              <a:defRPr lang="zh-CN"/>
            </a:defPPr>
            <a:lvl1pPr marL="342900" indent="-342900">
              <a:spcBef>
                <a:spcPts val="600"/>
              </a:spcBef>
              <a:spcAft>
                <a:spcPts val="600"/>
              </a:spcAft>
              <a:buFont typeface="Arial" pitchFamily="34" charset="0"/>
              <a:buNone/>
              <a:defRPr kumimoji="0" sz="24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120000"/>
              </a:lnSpc>
              <a:buFont typeface="Arial" pitchFamily="34" charset="0"/>
              <a:buChar char="•"/>
            </a:pPr>
            <a:r>
              <a:rPr lang="zh-CN" altLang="zh-CN" sz="2000" dirty="0" smtClean="0"/>
              <a:t>单击语言</a:t>
            </a:r>
            <a:r>
              <a:rPr lang="zh-CN" altLang="zh-CN" sz="2000" dirty="0"/>
              <a:t>栏上的输入法图标，弹出输入法列表</a:t>
            </a:r>
            <a:r>
              <a:rPr lang="zh-CN" altLang="zh-CN" sz="2000" dirty="0" smtClean="0"/>
              <a:t>（</a:t>
            </a:r>
            <a:r>
              <a:rPr lang="zh-CN" altLang="en-US" sz="2000" dirty="0" smtClean="0"/>
              <a:t>右下图</a:t>
            </a:r>
            <a:r>
              <a:rPr lang="zh-CN" altLang="zh-CN" sz="2000" dirty="0" smtClean="0"/>
              <a:t>）</a:t>
            </a:r>
            <a:r>
              <a:rPr lang="zh-CN" altLang="zh-CN" sz="2000" dirty="0" smtClean="0">
                <a:latin typeface="+mn-ea"/>
              </a:rPr>
              <a:t>→</a:t>
            </a:r>
            <a:r>
              <a:rPr lang="zh-CN" altLang="zh-CN" sz="2000" dirty="0" smtClean="0"/>
              <a:t>选择</a:t>
            </a:r>
            <a:r>
              <a:rPr lang="zh-CN" altLang="zh-CN" sz="2000" dirty="0"/>
              <a:t>所需的</a:t>
            </a:r>
            <a:r>
              <a:rPr lang="zh-CN" altLang="zh-CN" sz="2000" dirty="0" smtClean="0"/>
              <a:t>输入法。</a:t>
            </a:r>
            <a:endParaRPr lang="en-US" altLang="zh-CN" sz="2000" dirty="0" smtClean="0"/>
          </a:p>
          <a:p>
            <a:pPr>
              <a:lnSpc>
                <a:spcPct val="120000"/>
              </a:lnSpc>
              <a:buFont typeface="Arial" pitchFamily="34" charset="0"/>
              <a:buChar char="•"/>
            </a:pPr>
            <a:r>
              <a:rPr lang="zh-CN" altLang="zh-CN" sz="2000" dirty="0" smtClean="0"/>
              <a:t>利用</a:t>
            </a:r>
            <a:r>
              <a:rPr lang="en-US" altLang="zh-CN" sz="2000" dirty="0" smtClean="0"/>
              <a:t>Ctrl </a:t>
            </a:r>
            <a:r>
              <a:rPr lang="en-US" altLang="zh-CN" sz="2000" dirty="0"/>
              <a:t>+</a:t>
            </a:r>
            <a:r>
              <a:rPr lang="zh-CN" altLang="zh-CN" sz="2000" dirty="0"/>
              <a:t>空格，在中文和英文输入法之间快速</a:t>
            </a:r>
            <a:r>
              <a:rPr lang="zh-CN" altLang="zh-CN" sz="2000" dirty="0" smtClean="0"/>
              <a:t>切换</a:t>
            </a:r>
            <a:r>
              <a:rPr lang="zh-CN" altLang="en-US" sz="2000" dirty="0" smtClean="0"/>
              <a:t>。</a:t>
            </a:r>
            <a:endParaRPr lang="en-US" altLang="zh-CN" sz="2000" dirty="0" smtClean="0"/>
          </a:p>
          <a:p>
            <a:pPr>
              <a:lnSpc>
                <a:spcPct val="120000"/>
              </a:lnSpc>
              <a:buFont typeface="Arial" pitchFamily="34" charset="0"/>
              <a:buChar char="•"/>
            </a:pPr>
            <a:r>
              <a:rPr lang="zh-CN" altLang="zh-CN" sz="2000" dirty="0" smtClean="0"/>
              <a:t>利用</a:t>
            </a:r>
            <a:r>
              <a:rPr lang="en-US" altLang="zh-CN" sz="2000" dirty="0" smtClean="0"/>
              <a:t>Ctrl </a:t>
            </a:r>
            <a:r>
              <a:rPr lang="en-US" altLang="zh-CN" sz="2000" dirty="0"/>
              <a:t>+ </a:t>
            </a:r>
            <a:r>
              <a:rPr lang="en-US" altLang="zh-CN" sz="2000" dirty="0" smtClean="0"/>
              <a:t>Shift，</a:t>
            </a:r>
            <a:r>
              <a:rPr lang="zh-CN" altLang="zh-CN" sz="2000" dirty="0" smtClean="0"/>
              <a:t>在</a:t>
            </a:r>
            <a:r>
              <a:rPr lang="zh-CN" altLang="zh-CN" sz="2000" dirty="0"/>
              <a:t>各种输入法之间滚动</a:t>
            </a:r>
            <a:r>
              <a:rPr lang="zh-CN" altLang="zh-CN" sz="2000" dirty="0" smtClean="0"/>
              <a:t>切换</a:t>
            </a:r>
            <a:r>
              <a:rPr lang="zh-CN" altLang="en-US" sz="2000" dirty="0" smtClean="0"/>
              <a:t>。</a:t>
            </a:r>
            <a:endParaRPr lang="en-US" altLang="zh-CN" sz="2000" dirty="0" smtClean="0">
              <a:latin typeface="+mn-ea"/>
            </a:endParaRPr>
          </a:p>
        </p:txBody>
      </p:sp>
      <p:sp>
        <p:nvSpPr>
          <p:cNvPr id="22" name="TextBox 2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．输入法的选择及中</a:t>
            </a:r>
            <a:r>
              <a:rPr lang="en-US" altLang="zh-CN" dirty="0"/>
              <a:t>/</a:t>
            </a:r>
            <a:r>
              <a:rPr lang="zh-CN" altLang="zh-CN" dirty="0"/>
              <a:t>英文切换</a:t>
            </a:r>
          </a:p>
        </p:txBody>
      </p:sp>
      <p:pic>
        <p:nvPicPr>
          <p:cNvPr id="10242"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278743" y="3737217"/>
            <a:ext cx="4834005" cy="257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2790890"/>
      </p:ext>
    </p:extLst>
  </p:cSld>
  <p:clrMapOvr>
    <a:masterClrMapping/>
  </p:clrMapOvr>
  <p:transition>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2.4.6  </a:t>
            </a:r>
            <a:r>
              <a:rPr lang="zh-CN" altLang="zh-CN" sz="3600" dirty="0"/>
              <a:t>设置中文输入法</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0" name="Rectangle 3"/>
          <p:cNvSpPr txBox="1">
            <a:spLocks noChangeArrowheads="1"/>
          </p:cNvSpPr>
          <p:nvPr/>
        </p:nvSpPr>
        <p:spPr>
          <a:xfrm>
            <a:off x="1115616" y="1628800"/>
            <a:ext cx="7776864" cy="1008112"/>
          </a:xfrm>
          <a:prstGeom prst="rect">
            <a:avLst/>
          </a:prstGeom>
        </p:spPr>
        <p:txBody>
          <a:bodyPr/>
          <a:lstStyle>
            <a:defPPr>
              <a:defRPr lang="zh-CN"/>
            </a:defPPr>
            <a:lvl1pPr marL="342900" indent="-342900">
              <a:lnSpc>
                <a:spcPct val="120000"/>
              </a:lnSpc>
              <a:spcBef>
                <a:spcPts val="600"/>
              </a:spcBef>
              <a:spcAft>
                <a:spcPts val="600"/>
              </a:spcAft>
              <a:buFont typeface="Arial" pitchFamily="34" charset="0"/>
              <a:buChar char="•"/>
              <a:defRPr kumimoji="0" sz="20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marL="0" indent="0">
              <a:lnSpc>
                <a:spcPct val="130000"/>
              </a:lnSpc>
              <a:buNone/>
            </a:pPr>
            <a:r>
              <a:rPr lang="zh-CN" altLang="en-US" dirty="0">
                <a:latin typeface="+mn-ea"/>
              </a:rPr>
              <a:t>　</a:t>
            </a:r>
            <a:r>
              <a:rPr lang="zh-CN" altLang="en-US" dirty="0" smtClean="0">
                <a:latin typeface="+mn-ea"/>
              </a:rPr>
              <a:t>　</a:t>
            </a:r>
            <a:r>
              <a:rPr lang="zh-CN" altLang="zh-CN" dirty="0" smtClean="0">
                <a:latin typeface="+mn-ea"/>
              </a:rPr>
              <a:t>右</a:t>
            </a:r>
            <a:r>
              <a:rPr lang="zh-CN" altLang="zh-CN" dirty="0">
                <a:latin typeface="+mn-ea"/>
              </a:rPr>
              <a:t>击语言栏上的输入法图标→“设置”命令→弹出“文本服务和输入语言”</a:t>
            </a:r>
            <a:r>
              <a:rPr lang="zh-CN" altLang="zh-CN" dirty="0" smtClean="0">
                <a:latin typeface="+mn-ea"/>
              </a:rPr>
              <a:t>对话框→</a:t>
            </a:r>
            <a:r>
              <a:rPr lang="en-US" altLang="zh-CN" dirty="0" smtClean="0">
                <a:latin typeface="+mn-ea"/>
              </a:rPr>
              <a:t>“</a:t>
            </a:r>
            <a:r>
              <a:rPr lang="zh-CN" altLang="en-US" dirty="0" smtClean="0">
                <a:latin typeface="+mn-ea"/>
              </a:rPr>
              <a:t>常规</a:t>
            </a:r>
            <a:r>
              <a:rPr lang="en-US" altLang="zh-CN" dirty="0" smtClean="0">
                <a:latin typeface="+mn-ea"/>
              </a:rPr>
              <a:t>”</a:t>
            </a:r>
            <a:r>
              <a:rPr lang="zh-CN" altLang="en-US" dirty="0" smtClean="0">
                <a:latin typeface="+mn-ea"/>
              </a:rPr>
              <a:t>选项卡</a:t>
            </a:r>
            <a:r>
              <a:rPr lang="zh-CN" altLang="zh-CN" dirty="0">
                <a:latin typeface="+mn-ea"/>
              </a:rPr>
              <a:t>→“添加”</a:t>
            </a:r>
            <a:r>
              <a:rPr lang="zh-CN" altLang="en-US" dirty="0" smtClean="0">
                <a:latin typeface="+mn-ea"/>
              </a:rPr>
              <a:t>或</a:t>
            </a:r>
            <a:r>
              <a:rPr lang="zh-CN" altLang="zh-CN" dirty="0" smtClean="0">
                <a:latin typeface="+mn-ea"/>
              </a:rPr>
              <a:t>“删除”按钮</a:t>
            </a:r>
            <a:r>
              <a:rPr lang="zh-CN" altLang="en-US" dirty="0" smtClean="0">
                <a:latin typeface="+mn-ea"/>
              </a:rPr>
              <a:t>。</a:t>
            </a:r>
            <a:endParaRPr lang="en-US" altLang="zh-CN" dirty="0" smtClean="0">
              <a:latin typeface="+mn-ea"/>
            </a:endParaRPr>
          </a:p>
          <a:p>
            <a:pPr marL="0" indent="0">
              <a:lnSpc>
                <a:spcPct val="130000"/>
              </a:lnSpc>
              <a:buNone/>
            </a:pPr>
            <a:r>
              <a:rPr lang="zh-CN" altLang="en-US" dirty="0">
                <a:latin typeface="+mn-ea"/>
              </a:rPr>
              <a:t>　</a:t>
            </a:r>
            <a:r>
              <a:rPr lang="zh-CN" altLang="en-US" dirty="0" smtClean="0">
                <a:latin typeface="+mn-ea"/>
              </a:rPr>
              <a:t>　</a:t>
            </a:r>
            <a:endParaRPr lang="zh-CN" altLang="zh-CN" dirty="0">
              <a:latin typeface="+mn-ea"/>
            </a:endParaRPr>
          </a:p>
        </p:txBody>
      </p:sp>
      <p:sp>
        <p:nvSpPr>
          <p:cNvPr id="22" name="TextBox 2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．添加和删除输入法</a:t>
            </a:r>
          </a:p>
        </p:txBody>
      </p:sp>
      <p:pic>
        <p:nvPicPr>
          <p:cNvPr id="11266"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915816" y="2579418"/>
            <a:ext cx="3661782" cy="388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椭圆 9"/>
          <p:cNvSpPr/>
          <p:nvPr/>
        </p:nvSpPr>
        <p:spPr>
          <a:xfrm>
            <a:off x="5364088" y="4725144"/>
            <a:ext cx="949626" cy="25184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364088" y="4977354"/>
            <a:ext cx="949626" cy="25184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862354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4" name="Picture 12" descr="http://imgt3.bdstatic.com/it/u=1621913657,1405282054&amp;fm=21&amp;gp=0.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5364088" y="692696"/>
            <a:ext cx="2685095" cy="1984063"/>
          </a:xfrm>
          <a:prstGeom prst="rect">
            <a:avLst/>
          </a:prstGeom>
          <a:noFill/>
          <a:extLst>
            <a:ext uri="{909E8E84-426E-40DD-AFC4-6F175D3DCCD1}">
              <a14:hiddenFill xmlns:a14="http://schemas.microsoft.com/office/drawing/2010/main">
                <a:solidFill>
                  <a:srgbClr val="FFFFFF"/>
                </a:solidFill>
              </a14:hiddenFill>
            </a:ext>
          </a:extLst>
        </p:spPr>
      </p:pic>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2.2.1  </a:t>
            </a:r>
            <a:r>
              <a:rPr lang="zh-CN" altLang="zh-CN" sz="3600" dirty="0"/>
              <a:t>鼠标和键盘的操作</a:t>
            </a:r>
          </a:p>
        </p:txBody>
      </p:sp>
      <p:sp>
        <p:nvSpPr>
          <p:cNvPr id="10" name="TextBox 9"/>
          <p:cNvSpPr txBox="1"/>
          <p:nvPr/>
        </p:nvSpPr>
        <p:spPr>
          <a:xfrm>
            <a:off x="971600" y="1105580"/>
            <a:ext cx="4580033"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．鼠标操作</a:t>
            </a:r>
            <a:endParaRPr lang="zh-CN" altLang="en-US" dirty="0"/>
          </a:p>
        </p:txBody>
      </p:sp>
      <p:sp>
        <p:nvSpPr>
          <p:cNvPr id="2" name="矩形 1"/>
          <p:cNvSpPr/>
          <p:nvPr/>
        </p:nvSpPr>
        <p:spPr>
          <a:xfrm>
            <a:off x="781262" y="1815207"/>
            <a:ext cx="3790738" cy="461665"/>
          </a:xfrm>
          <a:prstGeom prst="rect">
            <a:avLst/>
          </a:prstGeom>
        </p:spPr>
        <p:txBody>
          <a:bodyPr wrap="square">
            <a:spAutoFit/>
          </a:bodyPr>
          <a:lstStyle/>
          <a:p>
            <a:r>
              <a:rPr lang="zh-CN" altLang="zh-CN" sz="2400" dirty="0" smtClean="0"/>
              <a:t>（</a:t>
            </a:r>
            <a:r>
              <a:rPr lang="en-US" altLang="zh-CN" sz="2400" dirty="0" smtClean="0"/>
              <a:t>2</a:t>
            </a:r>
            <a:r>
              <a:rPr lang="zh-CN" altLang="zh-CN" sz="2400" dirty="0"/>
              <a:t>）鼠标的基本操作</a:t>
            </a:r>
            <a:endParaRPr lang="zh-CN" altLang="en-US" sz="2400" dirty="0"/>
          </a:p>
        </p:txBody>
      </p:sp>
      <p:graphicFrame>
        <p:nvGraphicFramePr>
          <p:cNvPr id="3" name="表格 2"/>
          <p:cNvGraphicFramePr>
            <a:graphicFrameLocks noGrp="1"/>
          </p:cNvGraphicFramePr>
          <p:nvPr>
            <p:extLst>
              <p:ext uri="{D42A27DB-BD31-4B8C-83A1-F6EECF244321}">
                <p14:modId xmlns:p14="http://schemas.microsoft.com/office/powerpoint/2010/main" val="1944363231"/>
              </p:ext>
            </p:extLst>
          </p:nvPr>
        </p:nvGraphicFramePr>
        <p:xfrm>
          <a:off x="781263" y="2924946"/>
          <a:ext cx="7967200" cy="3096342"/>
        </p:xfrm>
        <a:graphic>
          <a:graphicData uri="http://schemas.openxmlformats.org/drawingml/2006/table">
            <a:tbl>
              <a:tblPr>
                <a:tableStyleId>{5C22544A-7EE6-4342-B048-85BDC9FD1C3A}</a:tableStyleId>
              </a:tblPr>
              <a:tblGrid>
                <a:gridCol w="670534"/>
                <a:gridCol w="3648333"/>
                <a:gridCol w="3648333"/>
              </a:tblGrid>
              <a:tr h="459010">
                <a:tc>
                  <a:txBody>
                    <a:bodyPr/>
                    <a:lstStyle/>
                    <a:p>
                      <a:pPr algn="ctr">
                        <a:lnSpc>
                          <a:spcPct val="100000"/>
                        </a:lnSpc>
                        <a:spcBef>
                          <a:spcPts val="250"/>
                        </a:spcBef>
                        <a:spcAft>
                          <a:spcPts val="250"/>
                        </a:spcAft>
                      </a:pPr>
                      <a:r>
                        <a:rPr lang="zh-CN" sz="1600" kern="1050" dirty="0">
                          <a:effectLst/>
                        </a:rPr>
                        <a:t>名称</a:t>
                      </a:r>
                      <a:endParaRPr lang="zh-CN" sz="1600" kern="1050" dirty="0">
                        <a:effectLst/>
                        <a:latin typeface="Arial"/>
                        <a:ea typeface="黑体"/>
                        <a:cs typeface="Times New Roman"/>
                      </a:endParaRPr>
                    </a:p>
                  </a:txBody>
                  <a:tcPr marL="68580" marR="68580" marT="72000" marB="0" anchor="ctr"/>
                </a:tc>
                <a:tc>
                  <a:txBody>
                    <a:bodyPr/>
                    <a:lstStyle/>
                    <a:p>
                      <a:pPr algn="ctr">
                        <a:lnSpc>
                          <a:spcPct val="100000"/>
                        </a:lnSpc>
                        <a:spcBef>
                          <a:spcPts val="250"/>
                        </a:spcBef>
                        <a:spcAft>
                          <a:spcPts val="250"/>
                        </a:spcAft>
                      </a:pPr>
                      <a:r>
                        <a:rPr lang="zh-CN" sz="1600" kern="1050">
                          <a:effectLst/>
                        </a:rPr>
                        <a:t>操作方法</a:t>
                      </a:r>
                      <a:endParaRPr lang="zh-CN" sz="1600" kern="1050">
                        <a:effectLst/>
                        <a:latin typeface="Arial"/>
                        <a:ea typeface="黑体"/>
                        <a:cs typeface="Times New Roman"/>
                      </a:endParaRPr>
                    </a:p>
                  </a:txBody>
                  <a:tcPr marL="68580" marR="68580" marT="72000" marB="0" anchor="ctr"/>
                </a:tc>
                <a:tc>
                  <a:txBody>
                    <a:bodyPr/>
                    <a:lstStyle/>
                    <a:p>
                      <a:pPr algn="ctr">
                        <a:lnSpc>
                          <a:spcPct val="100000"/>
                        </a:lnSpc>
                        <a:spcBef>
                          <a:spcPts val="250"/>
                        </a:spcBef>
                        <a:spcAft>
                          <a:spcPts val="250"/>
                        </a:spcAft>
                      </a:pPr>
                      <a:r>
                        <a:rPr lang="zh-CN" sz="1600" kern="1050">
                          <a:effectLst/>
                        </a:rPr>
                        <a:t>功能</a:t>
                      </a:r>
                      <a:endParaRPr lang="zh-CN" sz="1600" kern="1050">
                        <a:effectLst/>
                        <a:latin typeface="Arial"/>
                        <a:ea typeface="黑体"/>
                        <a:cs typeface="Times New Roman"/>
                      </a:endParaRPr>
                    </a:p>
                  </a:txBody>
                  <a:tcPr marL="68580" marR="68580" marT="72000" marB="0" anchor="ctr"/>
                </a:tc>
              </a:tr>
              <a:tr h="461106">
                <a:tc>
                  <a:txBody>
                    <a:bodyPr/>
                    <a:lstStyle/>
                    <a:p>
                      <a:pPr algn="just">
                        <a:lnSpc>
                          <a:spcPct val="100000"/>
                        </a:lnSpc>
                        <a:spcBef>
                          <a:spcPts val="200"/>
                        </a:spcBef>
                        <a:spcAft>
                          <a:spcPts val="200"/>
                        </a:spcAft>
                      </a:pPr>
                      <a:r>
                        <a:rPr lang="zh-CN" sz="1600" kern="900">
                          <a:effectLst/>
                        </a:rPr>
                        <a:t>指向</a:t>
                      </a:r>
                      <a:endParaRPr lang="zh-CN" sz="1600" kern="900">
                        <a:effectLst/>
                        <a:latin typeface="Times New Roman"/>
                        <a:ea typeface="宋体"/>
                      </a:endParaRPr>
                    </a:p>
                  </a:txBody>
                  <a:tcPr marL="68580" marR="68580" marT="72000" marB="0" anchor="ctr"/>
                </a:tc>
                <a:tc>
                  <a:txBody>
                    <a:bodyPr/>
                    <a:lstStyle/>
                    <a:p>
                      <a:pPr algn="just">
                        <a:lnSpc>
                          <a:spcPct val="100000"/>
                        </a:lnSpc>
                        <a:spcBef>
                          <a:spcPts val="200"/>
                        </a:spcBef>
                        <a:spcAft>
                          <a:spcPts val="200"/>
                        </a:spcAft>
                      </a:pPr>
                      <a:r>
                        <a:rPr lang="zh-CN" sz="1600" kern="900" dirty="0">
                          <a:effectLst/>
                        </a:rPr>
                        <a:t>移动鼠标指针到所要操作的对象上</a:t>
                      </a:r>
                      <a:endParaRPr lang="zh-CN" sz="1600" kern="900" dirty="0">
                        <a:effectLst/>
                        <a:latin typeface="Times New Roman"/>
                        <a:ea typeface="宋体"/>
                      </a:endParaRPr>
                    </a:p>
                  </a:txBody>
                  <a:tcPr marL="68580" marR="68580" marT="72000" marB="0" anchor="ctr"/>
                </a:tc>
                <a:tc>
                  <a:txBody>
                    <a:bodyPr/>
                    <a:lstStyle/>
                    <a:p>
                      <a:pPr algn="just">
                        <a:lnSpc>
                          <a:spcPct val="100000"/>
                        </a:lnSpc>
                        <a:spcBef>
                          <a:spcPts val="200"/>
                        </a:spcBef>
                        <a:spcAft>
                          <a:spcPts val="200"/>
                        </a:spcAft>
                      </a:pPr>
                      <a:r>
                        <a:rPr lang="zh-CN" sz="1600" kern="900">
                          <a:effectLst/>
                        </a:rPr>
                        <a:t>找到操作目标，为后续的操作做好准备</a:t>
                      </a:r>
                      <a:endParaRPr lang="zh-CN" sz="1600" kern="900">
                        <a:effectLst/>
                        <a:latin typeface="Times New Roman"/>
                        <a:ea typeface="宋体"/>
                      </a:endParaRPr>
                    </a:p>
                  </a:txBody>
                  <a:tcPr marL="68580" marR="68580" marT="72000" marB="0" anchor="ctr"/>
                </a:tc>
              </a:tr>
              <a:tr h="461106">
                <a:tc>
                  <a:txBody>
                    <a:bodyPr/>
                    <a:lstStyle/>
                    <a:p>
                      <a:pPr algn="just">
                        <a:lnSpc>
                          <a:spcPct val="100000"/>
                        </a:lnSpc>
                        <a:spcBef>
                          <a:spcPts val="200"/>
                        </a:spcBef>
                        <a:spcAft>
                          <a:spcPts val="200"/>
                        </a:spcAft>
                      </a:pPr>
                      <a:r>
                        <a:rPr lang="zh-CN" sz="1600" kern="900">
                          <a:effectLst/>
                        </a:rPr>
                        <a:t>单击</a:t>
                      </a:r>
                      <a:endParaRPr lang="zh-CN" sz="1600" kern="900">
                        <a:effectLst/>
                        <a:latin typeface="Times New Roman"/>
                        <a:ea typeface="宋体"/>
                      </a:endParaRPr>
                    </a:p>
                  </a:txBody>
                  <a:tcPr marL="68580" marR="68580" marT="72000" marB="0" anchor="ctr"/>
                </a:tc>
                <a:tc>
                  <a:txBody>
                    <a:bodyPr/>
                    <a:lstStyle/>
                    <a:p>
                      <a:pPr algn="just">
                        <a:lnSpc>
                          <a:spcPct val="100000"/>
                        </a:lnSpc>
                        <a:spcBef>
                          <a:spcPts val="200"/>
                        </a:spcBef>
                        <a:spcAft>
                          <a:spcPts val="200"/>
                        </a:spcAft>
                      </a:pPr>
                      <a:r>
                        <a:rPr lang="zh-CN" sz="1600" kern="900">
                          <a:effectLst/>
                        </a:rPr>
                        <a:t>轻击鼠标左键并快速松开</a:t>
                      </a:r>
                      <a:endParaRPr lang="zh-CN" sz="1600" kern="900">
                        <a:effectLst/>
                        <a:latin typeface="Times New Roman"/>
                        <a:ea typeface="宋体"/>
                      </a:endParaRPr>
                    </a:p>
                  </a:txBody>
                  <a:tcPr marL="68580" marR="68580" marT="72000" marB="0" anchor="ctr"/>
                </a:tc>
                <a:tc>
                  <a:txBody>
                    <a:bodyPr/>
                    <a:lstStyle/>
                    <a:p>
                      <a:pPr algn="just">
                        <a:lnSpc>
                          <a:spcPct val="100000"/>
                        </a:lnSpc>
                        <a:spcBef>
                          <a:spcPts val="200"/>
                        </a:spcBef>
                        <a:spcAft>
                          <a:spcPts val="200"/>
                        </a:spcAft>
                      </a:pPr>
                      <a:r>
                        <a:rPr lang="zh-CN" sz="1600" kern="900">
                          <a:effectLst/>
                        </a:rPr>
                        <a:t>用于选择一个对象或执行一条命令</a:t>
                      </a:r>
                      <a:endParaRPr lang="zh-CN" sz="1600" kern="900">
                        <a:effectLst/>
                        <a:latin typeface="Times New Roman"/>
                        <a:ea typeface="宋体"/>
                      </a:endParaRPr>
                    </a:p>
                  </a:txBody>
                  <a:tcPr marL="68580" marR="68580" marT="72000" marB="0" anchor="ctr"/>
                </a:tc>
              </a:tr>
              <a:tr h="461106">
                <a:tc>
                  <a:txBody>
                    <a:bodyPr/>
                    <a:lstStyle/>
                    <a:p>
                      <a:pPr algn="just">
                        <a:lnSpc>
                          <a:spcPct val="100000"/>
                        </a:lnSpc>
                        <a:spcBef>
                          <a:spcPts val="200"/>
                        </a:spcBef>
                        <a:spcAft>
                          <a:spcPts val="200"/>
                        </a:spcAft>
                      </a:pPr>
                      <a:r>
                        <a:rPr lang="zh-CN" sz="1600" kern="900">
                          <a:effectLst/>
                        </a:rPr>
                        <a:t>双击</a:t>
                      </a:r>
                      <a:endParaRPr lang="zh-CN" sz="1600" kern="900">
                        <a:effectLst/>
                        <a:latin typeface="Times New Roman"/>
                        <a:ea typeface="宋体"/>
                      </a:endParaRPr>
                    </a:p>
                  </a:txBody>
                  <a:tcPr marL="68580" marR="68580" marT="72000" marB="0" anchor="ctr"/>
                </a:tc>
                <a:tc>
                  <a:txBody>
                    <a:bodyPr/>
                    <a:lstStyle/>
                    <a:p>
                      <a:pPr algn="just">
                        <a:lnSpc>
                          <a:spcPct val="100000"/>
                        </a:lnSpc>
                        <a:spcBef>
                          <a:spcPts val="200"/>
                        </a:spcBef>
                        <a:spcAft>
                          <a:spcPts val="200"/>
                        </a:spcAft>
                      </a:pPr>
                      <a:r>
                        <a:rPr lang="zh-CN" sz="1600" kern="900">
                          <a:effectLst/>
                        </a:rPr>
                        <a:t>在鼠标左键上快速连续地单击两下</a:t>
                      </a:r>
                      <a:endParaRPr lang="zh-CN" sz="1600" kern="900">
                        <a:effectLst/>
                        <a:latin typeface="Times New Roman"/>
                        <a:ea typeface="宋体"/>
                      </a:endParaRPr>
                    </a:p>
                  </a:txBody>
                  <a:tcPr marL="68580" marR="68580" marT="72000" marB="0" anchor="ctr"/>
                </a:tc>
                <a:tc>
                  <a:txBody>
                    <a:bodyPr/>
                    <a:lstStyle/>
                    <a:p>
                      <a:pPr algn="just">
                        <a:lnSpc>
                          <a:spcPct val="100000"/>
                        </a:lnSpc>
                        <a:spcBef>
                          <a:spcPts val="200"/>
                        </a:spcBef>
                        <a:spcAft>
                          <a:spcPts val="200"/>
                        </a:spcAft>
                      </a:pPr>
                      <a:r>
                        <a:rPr lang="zh-CN" sz="1600" kern="900">
                          <a:effectLst/>
                        </a:rPr>
                        <a:t>用于打开一个文件夹、文件或程序</a:t>
                      </a:r>
                      <a:endParaRPr lang="zh-CN" sz="1600" kern="900">
                        <a:effectLst/>
                        <a:latin typeface="Times New Roman"/>
                        <a:ea typeface="宋体"/>
                      </a:endParaRPr>
                    </a:p>
                  </a:txBody>
                  <a:tcPr marL="68580" marR="68580" marT="72000" marB="0" anchor="ctr"/>
                </a:tc>
              </a:tr>
              <a:tr h="461106">
                <a:tc>
                  <a:txBody>
                    <a:bodyPr/>
                    <a:lstStyle/>
                    <a:p>
                      <a:pPr algn="just">
                        <a:lnSpc>
                          <a:spcPct val="100000"/>
                        </a:lnSpc>
                        <a:spcBef>
                          <a:spcPts val="200"/>
                        </a:spcBef>
                        <a:spcAft>
                          <a:spcPts val="200"/>
                        </a:spcAft>
                      </a:pPr>
                      <a:r>
                        <a:rPr lang="zh-CN" sz="1600" kern="900">
                          <a:effectLst/>
                        </a:rPr>
                        <a:t>右击</a:t>
                      </a:r>
                      <a:endParaRPr lang="zh-CN" sz="1600" kern="900">
                        <a:effectLst/>
                        <a:latin typeface="Times New Roman"/>
                        <a:ea typeface="宋体"/>
                      </a:endParaRPr>
                    </a:p>
                  </a:txBody>
                  <a:tcPr marL="68580" marR="68580" marT="72000" marB="0" anchor="ctr"/>
                </a:tc>
                <a:tc>
                  <a:txBody>
                    <a:bodyPr/>
                    <a:lstStyle/>
                    <a:p>
                      <a:pPr algn="just">
                        <a:lnSpc>
                          <a:spcPct val="100000"/>
                        </a:lnSpc>
                        <a:spcBef>
                          <a:spcPts val="200"/>
                        </a:spcBef>
                        <a:spcAft>
                          <a:spcPts val="200"/>
                        </a:spcAft>
                      </a:pPr>
                      <a:r>
                        <a:rPr lang="zh-CN" sz="1600" kern="900">
                          <a:effectLst/>
                        </a:rPr>
                        <a:t>轻击鼠标右键并快速松开</a:t>
                      </a:r>
                      <a:endParaRPr lang="zh-CN" sz="1600" kern="900">
                        <a:effectLst/>
                        <a:latin typeface="Times New Roman"/>
                        <a:ea typeface="宋体"/>
                      </a:endParaRPr>
                    </a:p>
                  </a:txBody>
                  <a:tcPr marL="68580" marR="68580" marT="72000" marB="0" anchor="ctr"/>
                </a:tc>
                <a:tc>
                  <a:txBody>
                    <a:bodyPr/>
                    <a:lstStyle/>
                    <a:p>
                      <a:pPr algn="just">
                        <a:lnSpc>
                          <a:spcPct val="100000"/>
                        </a:lnSpc>
                        <a:spcBef>
                          <a:spcPts val="200"/>
                        </a:spcBef>
                        <a:spcAft>
                          <a:spcPts val="200"/>
                        </a:spcAft>
                      </a:pPr>
                      <a:r>
                        <a:rPr lang="zh-CN" sz="1600" kern="900">
                          <a:effectLst/>
                        </a:rPr>
                        <a:t>弹出快捷菜单</a:t>
                      </a:r>
                      <a:endParaRPr lang="zh-CN" sz="1600" kern="900">
                        <a:effectLst/>
                        <a:latin typeface="Times New Roman"/>
                        <a:ea typeface="宋体"/>
                      </a:endParaRPr>
                    </a:p>
                  </a:txBody>
                  <a:tcPr marL="68580" marR="68580" marT="72000" marB="0" anchor="ctr"/>
                </a:tc>
              </a:tr>
              <a:tr h="792908">
                <a:tc>
                  <a:txBody>
                    <a:bodyPr/>
                    <a:lstStyle/>
                    <a:p>
                      <a:pPr algn="just">
                        <a:lnSpc>
                          <a:spcPct val="100000"/>
                        </a:lnSpc>
                        <a:spcBef>
                          <a:spcPts val="200"/>
                        </a:spcBef>
                        <a:spcAft>
                          <a:spcPts val="200"/>
                        </a:spcAft>
                      </a:pPr>
                      <a:r>
                        <a:rPr lang="zh-CN" sz="1600" kern="900">
                          <a:effectLst/>
                        </a:rPr>
                        <a:t>拖动</a:t>
                      </a:r>
                      <a:endParaRPr lang="zh-CN" sz="1600" kern="900">
                        <a:effectLst/>
                        <a:latin typeface="Times New Roman"/>
                        <a:ea typeface="宋体"/>
                      </a:endParaRPr>
                    </a:p>
                  </a:txBody>
                  <a:tcPr marL="68580" marR="68580" marT="72000" marB="0" anchor="ctr"/>
                </a:tc>
                <a:tc>
                  <a:txBody>
                    <a:bodyPr/>
                    <a:lstStyle/>
                    <a:p>
                      <a:pPr algn="just">
                        <a:lnSpc>
                          <a:spcPct val="100000"/>
                        </a:lnSpc>
                        <a:spcBef>
                          <a:spcPts val="200"/>
                        </a:spcBef>
                        <a:spcAft>
                          <a:spcPts val="200"/>
                        </a:spcAft>
                      </a:pPr>
                      <a:r>
                        <a:rPr lang="zh-CN" sz="1600" kern="900">
                          <a:effectLst/>
                        </a:rPr>
                        <a:t>指向操作对象，按住鼠标左键移动至目标位置后释放</a:t>
                      </a:r>
                      <a:endParaRPr lang="zh-CN" sz="1600" kern="900">
                        <a:effectLst/>
                        <a:latin typeface="Times New Roman"/>
                        <a:ea typeface="宋体"/>
                      </a:endParaRPr>
                    </a:p>
                  </a:txBody>
                  <a:tcPr marL="68580" marR="68580" marT="72000" marB="0" anchor="ctr"/>
                </a:tc>
                <a:tc>
                  <a:txBody>
                    <a:bodyPr/>
                    <a:lstStyle/>
                    <a:p>
                      <a:pPr algn="just">
                        <a:lnSpc>
                          <a:spcPct val="100000"/>
                        </a:lnSpc>
                        <a:spcBef>
                          <a:spcPts val="200"/>
                        </a:spcBef>
                        <a:spcAft>
                          <a:spcPts val="200"/>
                        </a:spcAft>
                      </a:pPr>
                      <a:r>
                        <a:rPr lang="zh-CN" sz="1600" kern="900" dirty="0">
                          <a:effectLst/>
                        </a:rPr>
                        <a:t>选择、移动、复制对象或者拖动</a:t>
                      </a:r>
                      <a:r>
                        <a:rPr lang="zh-CN" sz="1600" kern="900" dirty="0" smtClean="0">
                          <a:effectLst/>
                        </a:rPr>
                        <a:t>滚动</a:t>
                      </a:r>
                      <a:r>
                        <a:rPr lang="zh-CN" altLang="en-US" sz="1600" kern="900" dirty="0" smtClean="0">
                          <a:effectLst/>
                        </a:rPr>
                        <a:t>滑块</a:t>
                      </a:r>
                      <a:endParaRPr lang="zh-CN" sz="1600" kern="900" dirty="0">
                        <a:effectLst/>
                        <a:latin typeface="Times New Roman"/>
                        <a:ea typeface="宋体"/>
                      </a:endParaRPr>
                    </a:p>
                  </a:txBody>
                  <a:tcPr marL="68580" marR="68580" marT="72000" marB="0" anchor="ctr"/>
                </a:tc>
              </a:tr>
            </a:tbl>
          </a:graphicData>
        </a:graphic>
      </p:graphicFrame>
    </p:spTree>
    <p:extLst>
      <p:ext uri="{BB962C8B-B14F-4D97-AF65-F5344CB8AC3E}">
        <p14:creationId xmlns:p14="http://schemas.microsoft.com/office/powerpoint/2010/main" val="431716152"/>
      </p:ext>
    </p:extLst>
  </p:cSld>
  <p:clrMapOvr>
    <a:masterClrMapping/>
  </p:clrMapOvr>
  <p:transition>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2.4.7  </a:t>
            </a:r>
            <a:r>
              <a:rPr lang="zh-CN" altLang="zh-CN" sz="3600" dirty="0"/>
              <a:t>帐户管理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TextBox 24"/>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．认识帐户类型</a:t>
            </a:r>
          </a:p>
        </p:txBody>
      </p:sp>
      <p:sp>
        <p:nvSpPr>
          <p:cNvPr id="26" name="Rectangle 3"/>
          <p:cNvSpPr txBox="1">
            <a:spLocks noChangeArrowheads="1"/>
          </p:cNvSpPr>
          <p:nvPr/>
        </p:nvSpPr>
        <p:spPr>
          <a:xfrm>
            <a:off x="611560" y="1340768"/>
            <a:ext cx="3474640" cy="4896544"/>
          </a:xfrm>
          <a:prstGeom prst="rect">
            <a:avLst/>
          </a:prstGeom>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300000"/>
              </a:lnSpc>
              <a:spcBef>
                <a:spcPts val="0"/>
              </a:spcBef>
              <a:spcAft>
                <a:spcPts val="2400"/>
              </a:spcAft>
            </a:pPr>
            <a:r>
              <a:rPr lang="zh-CN" altLang="zh-CN" dirty="0"/>
              <a:t>（</a:t>
            </a:r>
            <a:r>
              <a:rPr lang="en-US" altLang="zh-CN" dirty="0"/>
              <a:t>1</a:t>
            </a:r>
            <a:r>
              <a:rPr lang="zh-CN" altLang="zh-CN" dirty="0"/>
              <a:t>）计算机管理员帐户</a:t>
            </a:r>
          </a:p>
          <a:p>
            <a:pPr>
              <a:lnSpc>
                <a:spcPct val="300000"/>
              </a:lnSpc>
              <a:spcAft>
                <a:spcPts val="1800"/>
              </a:spcAft>
            </a:pPr>
            <a:r>
              <a:rPr lang="zh-CN" altLang="zh-CN" dirty="0"/>
              <a:t>（</a:t>
            </a:r>
            <a:r>
              <a:rPr lang="en-US" altLang="zh-CN" dirty="0"/>
              <a:t>2</a:t>
            </a:r>
            <a:r>
              <a:rPr lang="zh-CN" altLang="zh-CN" dirty="0"/>
              <a:t>）标准用户帐户</a:t>
            </a:r>
          </a:p>
          <a:p>
            <a:pPr>
              <a:lnSpc>
                <a:spcPct val="300000"/>
              </a:lnSpc>
            </a:pPr>
            <a:r>
              <a:rPr lang="zh-CN" altLang="zh-CN" dirty="0"/>
              <a:t>（</a:t>
            </a:r>
            <a:r>
              <a:rPr lang="en-US" altLang="zh-CN" dirty="0"/>
              <a:t>3</a:t>
            </a:r>
            <a:r>
              <a:rPr lang="zh-CN" altLang="zh-CN" dirty="0"/>
              <a:t>）来宾帐户</a:t>
            </a:r>
          </a:p>
        </p:txBody>
      </p:sp>
      <p:sp>
        <p:nvSpPr>
          <p:cNvPr id="27" name="Rectangle 3"/>
          <p:cNvSpPr txBox="1">
            <a:spLocks noChangeArrowheads="1"/>
          </p:cNvSpPr>
          <p:nvPr/>
        </p:nvSpPr>
        <p:spPr>
          <a:xfrm>
            <a:off x="4067944" y="1844824"/>
            <a:ext cx="4860032" cy="1275747"/>
          </a:xfrm>
          <a:prstGeom prst="rect">
            <a:avLst/>
          </a:prstGeom>
          <a:ln>
            <a:solidFill>
              <a:srgbClr val="FF0000"/>
            </a:solidFill>
          </a:ln>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lvl="0">
              <a:lnSpc>
                <a:spcPct val="130000"/>
              </a:lnSpc>
              <a:spcBef>
                <a:spcPts val="0"/>
              </a:spcBef>
            </a:pPr>
            <a:r>
              <a:rPr lang="zh-CN" altLang="en-US" sz="2000" dirty="0"/>
              <a:t>　</a:t>
            </a:r>
            <a:r>
              <a:rPr lang="zh-CN" altLang="en-US" sz="2000" dirty="0" smtClean="0"/>
              <a:t>　</a:t>
            </a:r>
            <a:r>
              <a:rPr lang="zh-CN" altLang="zh-CN" sz="2000" dirty="0" smtClean="0"/>
              <a:t>拥有</a:t>
            </a:r>
            <a:r>
              <a:rPr lang="zh-CN" altLang="zh-CN" sz="2000" dirty="0"/>
              <a:t>对全系统的控制权，可以改变系统设置、安装或删除程序、访问计算机中的所有文件，还拥有控制其他帐户的权限。</a:t>
            </a:r>
          </a:p>
        </p:txBody>
      </p:sp>
      <p:sp>
        <p:nvSpPr>
          <p:cNvPr id="28" name="Rectangle 3"/>
          <p:cNvSpPr txBox="1">
            <a:spLocks noChangeArrowheads="1"/>
          </p:cNvSpPr>
          <p:nvPr/>
        </p:nvSpPr>
        <p:spPr>
          <a:xfrm>
            <a:off x="4086200" y="3277163"/>
            <a:ext cx="4860032" cy="1447981"/>
          </a:xfrm>
          <a:prstGeom prst="rect">
            <a:avLst/>
          </a:prstGeom>
          <a:ln>
            <a:solidFill>
              <a:srgbClr val="FF0000"/>
            </a:solidFill>
          </a:ln>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r>
              <a:rPr lang="zh-CN" altLang="en-US" sz="2000" dirty="0" smtClean="0"/>
              <a:t>　　</a:t>
            </a:r>
            <a:r>
              <a:rPr lang="zh-CN" altLang="zh-CN" sz="2000" dirty="0" smtClean="0"/>
              <a:t>权限</a:t>
            </a:r>
            <a:r>
              <a:rPr lang="zh-CN" altLang="en-US" sz="2000" dirty="0" smtClean="0"/>
              <a:t>有</a:t>
            </a:r>
            <a:r>
              <a:rPr lang="zh-CN" altLang="zh-CN" sz="2000" dirty="0" smtClean="0"/>
              <a:t>一定</a:t>
            </a:r>
            <a:r>
              <a:rPr lang="zh-CN" altLang="zh-CN" sz="2000" dirty="0"/>
              <a:t>的限制，可以访问安装在计算机上的程序，设置自己帐户的图标、密码等</a:t>
            </a:r>
            <a:r>
              <a:rPr lang="zh-CN" altLang="zh-CN" sz="2000" dirty="0" smtClean="0"/>
              <a:t>，无权</a:t>
            </a:r>
            <a:r>
              <a:rPr lang="zh-CN" altLang="zh-CN" sz="2000" dirty="0"/>
              <a:t>更改大多数计算机的设置。</a:t>
            </a:r>
          </a:p>
        </p:txBody>
      </p:sp>
      <p:sp>
        <p:nvSpPr>
          <p:cNvPr id="29" name="Rectangle 3"/>
          <p:cNvSpPr txBox="1">
            <a:spLocks noChangeArrowheads="1"/>
          </p:cNvSpPr>
          <p:nvPr/>
        </p:nvSpPr>
        <p:spPr>
          <a:xfrm>
            <a:off x="4086200" y="4948290"/>
            <a:ext cx="4860032" cy="1433038"/>
          </a:xfrm>
          <a:prstGeom prst="rect">
            <a:avLst/>
          </a:prstGeom>
          <a:ln>
            <a:solidFill>
              <a:srgbClr val="FF0000"/>
            </a:solidFill>
          </a:ln>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r>
              <a:rPr lang="zh-CN" altLang="en-US" sz="2000" dirty="0" smtClean="0"/>
              <a:t>　　</a:t>
            </a:r>
            <a:r>
              <a:rPr lang="zh-CN" altLang="zh-CN" sz="2000" dirty="0" smtClean="0"/>
              <a:t>是一</a:t>
            </a:r>
            <a:r>
              <a:rPr lang="zh-CN" altLang="zh-CN" sz="2000" dirty="0"/>
              <a:t>个临时</a:t>
            </a:r>
            <a:r>
              <a:rPr lang="zh-CN" altLang="zh-CN" sz="2000" dirty="0" smtClean="0"/>
              <a:t>帐户</a:t>
            </a:r>
            <a:r>
              <a:rPr lang="zh-CN" altLang="en-US" sz="2000" dirty="0"/>
              <a:t>，</a:t>
            </a:r>
            <a:r>
              <a:rPr lang="zh-CN" altLang="zh-CN" sz="2000" dirty="0" smtClean="0"/>
              <a:t>仅</a:t>
            </a:r>
            <a:r>
              <a:rPr lang="zh-CN" altLang="zh-CN" sz="2000" dirty="0"/>
              <a:t>有最低的权限，没有密码，无法对系统做任何修改，只能查看计算机中的资料。</a:t>
            </a:r>
          </a:p>
        </p:txBody>
      </p:sp>
    </p:spTree>
    <p:extLst>
      <p:ext uri="{BB962C8B-B14F-4D97-AF65-F5344CB8AC3E}">
        <p14:creationId xmlns:p14="http://schemas.microsoft.com/office/powerpoint/2010/main" val="41534381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10" fill="hold"/>
                                        <p:tgtEl>
                                          <p:spTgt spid="26">
                                            <p:txEl>
                                              <p:pRg st="0" end="0"/>
                                            </p:txEl>
                                          </p:spTgt>
                                        </p:tgtEl>
                                        <p:attrNameLst>
                                          <p:attrName>style.color</p:attrName>
                                        </p:attrNameLst>
                                      </p:cBhvr>
                                      <p:to>
                                        <a:srgbClr val="FF0000"/>
                                      </p:to>
                                    </p:animClr>
                                    <p:animClr clrSpc="rgb" dir="cw">
                                      <p:cBhvr>
                                        <p:cTn id="7" dur="10" fill="hold"/>
                                        <p:tgtEl>
                                          <p:spTgt spid="26">
                                            <p:txEl>
                                              <p:pRg st="0" end="0"/>
                                            </p:txEl>
                                          </p:spTgt>
                                        </p:tgtEl>
                                        <p:attrNameLst>
                                          <p:attrName>fillcolor</p:attrName>
                                        </p:attrNameLst>
                                      </p:cBhvr>
                                      <p:to>
                                        <a:srgbClr val="FF0000"/>
                                      </p:to>
                                    </p:animClr>
                                    <p:set>
                                      <p:cBhvr>
                                        <p:cTn id="8" dur="10" fill="hold"/>
                                        <p:tgtEl>
                                          <p:spTgt spid="26">
                                            <p:txEl>
                                              <p:pRg st="0" end="0"/>
                                            </p:txEl>
                                          </p:spTgt>
                                        </p:tgtEl>
                                        <p:attrNameLst>
                                          <p:attrName>fill.type</p:attrName>
                                        </p:attrNameLst>
                                      </p:cBhvr>
                                      <p:to>
                                        <p:strVal val="solid"/>
                                      </p:to>
                                    </p:set>
                                    <p:set>
                                      <p:cBhvr>
                                        <p:cTn id="9" dur="10" fill="hold"/>
                                        <p:tgtEl>
                                          <p:spTgt spid="26">
                                            <p:txEl>
                                              <p:pRg st="0" end="0"/>
                                            </p:txEl>
                                          </p:spTgt>
                                        </p:tgtEl>
                                        <p:attrNameLst>
                                          <p:attrName>fill.on</p:attrName>
                                        </p:attrNameLst>
                                      </p:cBhvr>
                                      <p:to>
                                        <p:strVal val="true"/>
                                      </p:to>
                                    </p:set>
                                  </p:childTnLst>
                                </p:cTn>
                              </p:par>
                            </p:childTnLst>
                          </p:cTn>
                        </p:par>
                        <p:par>
                          <p:cTn id="10" fill="hold">
                            <p:stCondLst>
                              <p:cond delay="10"/>
                            </p:stCondLst>
                            <p:childTnLst>
                              <p:par>
                                <p:cTn id="11" presetID="1"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9" presetClass="emph" presetSubtype="0" fill="hold" nodeType="clickEffect">
                                  <p:stCondLst>
                                    <p:cond delay="0"/>
                                  </p:stCondLst>
                                  <p:childTnLst>
                                    <p:animClr clrSpc="rgb" dir="cw">
                                      <p:cBhvr override="childStyle">
                                        <p:cTn id="16" dur="10" fill="hold"/>
                                        <p:tgtEl>
                                          <p:spTgt spid="26">
                                            <p:txEl>
                                              <p:pRg st="1" end="1"/>
                                            </p:txEl>
                                          </p:spTgt>
                                        </p:tgtEl>
                                        <p:attrNameLst>
                                          <p:attrName>style.color</p:attrName>
                                        </p:attrNameLst>
                                      </p:cBhvr>
                                      <p:to>
                                        <a:srgbClr val="FF0000"/>
                                      </p:to>
                                    </p:animClr>
                                    <p:animClr clrSpc="rgb" dir="cw">
                                      <p:cBhvr>
                                        <p:cTn id="17" dur="10" fill="hold"/>
                                        <p:tgtEl>
                                          <p:spTgt spid="26">
                                            <p:txEl>
                                              <p:pRg st="1" end="1"/>
                                            </p:txEl>
                                          </p:spTgt>
                                        </p:tgtEl>
                                        <p:attrNameLst>
                                          <p:attrName>fillcolor</p:attrName>
                                        </p:attrNameLst>
                                      </p:cBhvr>
                                      <p:to>
                                        <a:srgbClr val="FF0000"/>
                                      </p:to>
                                    </p:animClr>
                                    <p:set>
                                      <p:cBhvr>
                                        <p:cTn id="18" dur="10" fill="hold"/>
                                        <p:tgtEl>
                                          <p:spTgt spid="26">
                                            <p:txEl>
                                              <p:pRg st="1" end="1"/>
                                            </p:txEl>
                                          </p:spTgt>
                                        </p:tgtEl>
                                        <p:attrNameLst>
                                          <p:attrName>fill.type</p:attrName>
                                        </p:attrNameLst>
                                      </p:cBhvr>
                                      <p:to>
                                        <p:strVal val="solid"/>
                                      </p:to>
                                    </p:set>
                                    <p:set>
                                      <p:cBhvr>
                                        <p:cTn id="19" dur="10" fill="hold"/>
                                        <p:tgtEl>
                                          <p:spTgt spid="26">
                                            <p:txEl>
                                              <p:pRg st="1" end="1"/>
                                            </p:txEl>
                                          </p:spTgt>
                                        </p:tgtEl>
                                        <p:attrNameLst>
                                          <p:attrName>fill.on</p:attrName>
                                        </p:attrNameLst>
                                      </p:cBhvr>
                                      <p:to>
                                        <p:strVal val="true"/>
                                      </p:to>
                                    </p:set>
                                  </p:childTnLst>
                                </p:cTn>
                              </p:par>
                            </p:childTnLst>
                          </p:cTn>
                        </p:par>
                        <p:par>
                          <p:cTn id="20" fill="hold">
                            <p:stCondLst>
                              <p:cond delay="10"/>
                            </p:stCondLst>
                            <p:childTnLst>
                              <p:par>
                                <p:cTn id="21" presetID="1"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9" presetClass="emph" presetSubtype="0" fill="hold" nodeType="clickEffect">
                                  <p:stCondLst>
                                    <p:cond delay="0"/>
                                  </p:stCondLst>
                                  <p:childTnLst>
                                    <p:animClr clrSpc="rgb" dir="cw">
                                      <p:cBhvr override="childStyle">
                                        <p:cTn id="26" dur="10" fill="hold"/>
                                        <p:tgtEl>
                                          <p:spTgt spid="26">
                                            <p:txEl>
                                              <p:pRg st="2" end="2"/>
                                            </p:txEl>
                                          </p:spTgt>
                                        </p:tgtEl>
                                        <p:attrNameLst>
                                          <p:attrName>style.color</p:attrName>
                                        </p:attrNameLst>
                                      </p:cBhvr>
                                      <p:to>
                                        <a:srgbClr val="FF0000"/>
                                      </p:to>
                                    </p:animClr>
                                    <p:animClr clrSpc="rgb" dir="cw">
                                      <p:cBhvr>
                                        <p:cTn id="27" dur="10" fill="hold"/>
                                        <p:tgtEl>
                                          <p:spTgt spid="26">
                                            <p:txEl>
                                              <p:pRg st="2" end="2"/>
                                            </p:txEl>
                                          </p:spTgt>
                                        </p:tgtEl>
                                        <p:attrNameLst>
                                          <p:attrName>fillcolor</p:attrName>
                                        </p:attrNameLst>
                                      </p:cBhvr>
                                      <p:to>
                                        <a:srgbClr val="FF0000"/>
                                      </p:to>
                                    </p:animClr>
                                    <p:set>
                                      <p:cBhvr>
                                        <p:cTn id="28" dur="10" fill="hold"/>
                                        <p:tgtEl>
                                          <p:spTgt spid="26">
                                            <p:txEl>
                                              <p:pRg st="2" end="2"/>
                                            </p:txEl>
                                          </p:spTgt>
                                        </p:tgtEl>
                                        <p:attrNameLst>
                                          <p:attrName>fill.type</p:attrName>
                                        </p:attrNameLst>
                                      </p:cBhvr>
                                      <p:to>
                                        <p:strVal val="solid"/>
                                      </p:to>
                                    </p:set>
                                    <p:set>
                                      <p:cBhvr>
                                        <p:cTn id="29" dur="10" fill="hold"/>
                                        <p:tgtEl>
                                          <p:spTgt spid="26">
                                            <p:txEl>
                                              <p:pRg st="2" end="2"/>
                                            </p:txEl>
                                          </p:spTgt>
                                        </p:tgtEl>
                                        <p:attrNameLst>
                                          <p:attrName>fill.on</p:attrName>
                                        </p:attrNameLst>
                                      </p:cBhvr>
                                      <p:to>
                                        <p:strVal val="true"/>
                                      </p:to>
                                    </p:set>
                                  </p:childTnLst>
                                </p:cTn>
                              </p:par>
                            </p:childTnLst>
                          </p:cTn>
                        </p:par>
                        <p:par>
                          <p:cTn id="30" fill="hold">
                            <p:stCondLst>
                              <p:cond delay="10"/>
                            </p:stCondLst>
                            <p:childTnLst>
                              <p:par>
                                <p:cTn id="31" presetID="1" presetClass="entr" presetSubtype="0"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2.4.7  </a:t>
            </a:r>
            <a:r>
              <a:rPr lang="zh-CN" altLang="zh-CN" sz="3600" dirty="0"/>
              <a:t>帐户管理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TextBox 24"/>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．创建用户帐户</a:t>
            </a:r>
          </a:p>
        </p:txBody>
      </p:sp>
      <p:sp>
        <p:nvSpPr>
          <p:cNvPr id="2" name="矩形 1"/>
          <p:cNvSpPr/>
          <p:nvPr/>
        </p:nvSpPr>
        <p:spPr>
          <a:xfrm>
            <a:off x="539552" y="1628800"/>
            <a:ext cx="8424935" cy="1665943"/>
          </a:xfrm>
          <a:prstGeom prst="rect">
            <a:avLst/>
          </a:prstGeom>
          <a:ln>
            <a:solidFill>
              <a:srgbClr val="FF0000"/>
            </a:solidFill>
          </a:ln>
        </p:spPr>
        <p:txBody>
          <a:bodyPr/>
          <a:lstStyle/>
          <a:p>
            <a:pPr>
              <a:buFont typeface="Arial" pitchFamily="34" charset="0"/>
              <a:buNone/>
            </a:pPr>
            <a:r>
              <a:rPr lang="zh-CN" altLang="en-US" sz="2000" dirty="0" smtClean="0">
                <a:latin typeface="+mn-ea"/>
              </a:rPr>
              <a:t>（</a:t>
            </a:r>
            <a:r>
              <a:rPr lang="en-US" altLang="zh-CN" sz="2000" dirty="0" smtClean="0">
                <a:latin typeface="+mn-ea"/>
              </a:rPr>
              <a:t>1）</a:t>
            </a:r>
            <a:r>
              <a:rPr lang="zh-CN" altLang="zh-CN" sz="2000" dirty="0" smtClean="0">
                <a:latin typeface="+mn-ea"/>
              </a:rPr>
              <a:t>“开始”→“控制面板”→打开“所有控制面板项”窗口（</a:t>
            </a:r>
            <a:r>
              <a:rPr lang="zh-CN" altLang="en-US" sz="2000" dirty="0" smtClean="0">
                <a:latin typeface="+mn-ea"/>
              </a:rPr>
              <a:t>如下图）</a:t>
            </a:r>
            <a:endParaRPr lang="en-US" altLang="zh-CN" sz="2000" dirty="0" smtClean="0">
              <a:latin typeface="+mn-ea"/>
            </a:endParaRPr>
          </a:p>
          <a:p>
            <a:pPr>
              <a:buFont typeface="Arial" pitchFamily="34" charset="0"/>
              <a:buNone/>
            </a:pPr>
            <a:r>
              <a:rPr lang="zh-CN" altLang="en-US" sz="2000" dirty="0" smtClean="0">
                <a:latin typeface="+mn-ea"/>
              </a:rPr>
              <a:t>（</a:t>
            </a:r>
            <a:r>
              <a:rPr lang="en-US" altLang="zh-CN" sz="2000" dirty="0" smtClean="0">
                <a:latin typeface="+mn-ea"/>
              </a:rPr>
              <a:t>2）</a:t>
            </a:r>
            <a:r>
              <a:rPr lang="zh-CN" altLang="zh-CN" sz="2000" dirty="0" smtClean="0">
                <a:latin typeface="+mn-ea"/>
              </a:rPr>
              <a:t>“用户帐户”图标→打开“用户帐户”窗口</a:t>
            </a:r>
            <a:r>
              <a:rPr lang="zh-CN" altLang="en-US" sz="2000" dirty="0" smtClean="0">
                <a:latin typeface="+mn-ea"/>
              </a:rPr>
              <a:t>（</a:t>
            </a:r>
            <a:r>
              <a:rPr lang="zh-CN" altLang="zh-CN" sz="2000" dirty="0" smtClean="0">
                <a:latin typeface="+mn-ea"/>
              </a:rPr>
              <a:t>如</a:t>
            </a:r>
            <a:r>
              <a:rPr lang="zh-CN" altLang="en-US" sz="2000" dirty="0" smtClean="0">
                <a:latin typeface="+mn-ea"/>
              </a:rPr>
              <a:t>下</a:t>
            </a:r>
            <a:r>
              <a:rPr lang="zh-CN" altLang="zh-CN" sz="2000" dirty="0" smtClean="0">
                <a:latin typeface="+mn-ea"/>
              </a:rPr>
              <a:t>图</a:t>
            </a:r>
            <a:r>
              <a:rPr lang="zh-CN" altLang="en-US" sz="2000" dirty="0" smtClean="0">
                <a:latin typeface="+mn-ea"/>
              </a:rPr>
              <a:t>）</a:t>
            </a:r>
            <a:endParaRPr lang="en-US" altLang="zh-CN" sz="2000" dirty="0" smtClean="0">
              <a:latin typeface="+mn-ea"/>
            </a:endParaRPr>
          </a:p>
          <a:p>
            <a:pPr>
              <a:buFont typeface="Arial" pitchFamily="34" charset="0"/>
              <a:buNone/>
            </a:pPr>
            <a:r>
              <a:rPr lang="zh-CN" altLang="en-US" sz="2000" dirty="0" smtClean="0">
                <a:latin typeface="+mn-ea"/>
              </a:rPr>
              <a:t>（</a:t>
            </a:r>
            <a:r>
              <a:rPr lang="en-US" altLang="zh-CN" sz="2000" dirty="0" smtClean="0">
                <a:latin typeface="+mn-ea"/>
              </a:rPr>
              <a:t>3）</a:t>
            </a:r>
            <a:r>
              <a:rPr lang="zh-CN" altLang="zh-CN" sz="2000" dirty="0" smtClean="0">
                <a:latin typeface="+mn-ea"/>
              </a:rPr>
              <a:t>“管理其他帐户”链接→打开“管理帐户”窗口</a:t>
            </a:r>
            <a:r>
              <a:rPr lang="zh-CN" altLang="en-US" sz="2000" dirty="0" smtClean="0">
                <a:latin typeface="+mn-ea"/>
              </a:rPr>
              <a:t>（</a:t>
            </a:r>
            <a:r>
              <a:rPr lang="zh-CN" altLang="zh-CN" sz="2000" dirty="0" smtClean="0">
                <a:latin typeface="+mn-ea"/>
              </a:rPr>
              <a:t>如</a:t>
            </a:r>
            <a:r>
              <a:rPr lang="zh-CN" altLang="en-US" sz="2000" dirty="0" smtClean="0">
                <a:latin typeface="+mn-ea"/>
              </a:rPr>
              <a:t>下</a:t>
            </a:r>
            <a:r>
              <a:rPr lang="zh-CN" altLang="zh-CN" sz="2000" dirty="0" smtClean="0">
                <a:latin typeface="+mn-ea"/>
              </a:rPr>
              <a:t>图</a:t>
            </a:r>
            <a:r>
              <a:rPr lang="zh-CN" altLang="en-US" sz="2000" dirty="0" smtClean="0">
                <a:latin typeface="+mn-ea"/>
              </a:rPr>
              <a:t>）</a:t>
            </a:r>
            <a:endParaRPr lang="en-US" altLang="zh-CN" sz="2000" dirty="0" smtClean="0">
              <a:latin typeface="+mn-ea"/>
            </a:endParaRPr>
          </a:p>
          <a:p>
            <a:pPr>
              <a:buFont typeface="Arial" pitchFamily="34" charset="0"/>
              <a:buNone/>
            </a:pPr>
            <a:r>
              <a:rPr lang="zh-CN" altLang="en-US" sz="2000" dirty="0" smtClean="0">
                <a:latin typeface="+mn-ea"/>
              </a:rPr>
              <a:t>（</a:t>
            </a:r>
            <a:r>
              <a:rPr lang="en-US" altLang="zh-CN" sz="2000" dirty="0" smtClean="0">
                <a:latin typeface="+mn-ea"/>
              </a:rPr>
              <a:t>4）</a:t>
            </a:r>
            <a:r>
              <a:rPr lang="zh-CN" altLang="zh-CN" sz="2000" dirty="0" smtClean="0">
                <a:latin typeface="+mn-ea"/>
              </a:rPr>
              <a:t>“创建一个新帐户”链接→打开“创建新帐户”窗口</a:t>
            </a:r>
            <a:endParaRPr lang="en-US" altLang="zh-CN" sz="2000" dirty="0" smtClean="0">
              <a:latin typeface="+mn-ea"/>
            </a:endParaRPr>
          </a:p>
          <a:p>
            <a:pPr>
              <a:buFont typeface="Arial" pitchFamily="34" charset="0"/>
              <a:buNone/>
            </a:pPr>
            <a:r>
              <a:rPr lang="zh-CN" altLang="en-US" sz="2000" dirty="0" smtClean="0">
                <a:latin typeface="+mn-ea"/>
              </a:rPr>
              <a:t>（</a:t>
            </a:r>
            <a:r>
              <a:rPr lang="en-US" altLang="zh-CN" sz="2000" dirty="0" smtClean="0">
                <a:latin typeface="+mn-ea"/>
              </a:rPr>
              <a:t>5）</a:t>
            </a:r>
            <a:r>
              <a:rPr lang="zh-CN" altLang="zh-CN" sz="2000" dirty="0" smtClean="0">
                <a:latin typeface="+mn-ea"/>
              </a:rPr>
              <a:t>输入新帐户名</a:t>
            </a:r>
            <a:r>
              <a:rPr lang="zh-CN" altLang="en-US" sz="2000" dirty="0" smtClean="0">
                <a:latin typeface="+mn-ea"/>
              </a:rPr>
              <a:t>、</a:t>
            </a:r>
            <a:r>
              <a:rPr lang="zh-CN" altLang="zh-CN" sz="2000" dirty="0" smtClean="0">
                <a:latin typeface="+mn-ea"/>
              </a:rPr>
              <a:t>选择</a:t>
            </a:r>
            <a:r>
              <a:rPr lang="zh-CN" altLang="en-US" sz="2000" dirty="0" smtClean="0">
                <a:latin typeface="+mn-ea"/>
              </a:rPr>
              <a:t>帐户</a:t>
            </a:r>
            <a:r>
              <a:rPr lang="zh-CN" altLang="zh-CN" sz="2000" dirty="0" smtClean="0">
                <a:latin typeface="+mn-ea"/>
              </a:rPr>
              <a:t>类型</a:t>
            </a:r>
            <a:r>
              <a:rPr lang="zh-CN" altLang="zh-CN" sz="2000" dirty="0">
                <a:latin typeface="+mn-ea"/>
              </a:rPr>
              <a:t>→</a:t>
            </a:r>
            <a:r>
              <a:rPr lang="zh-CN" altLang="zh-CN" sz="2000" dirty="0" smtClean="0">
                <a:latin typeface="+mn-ea"/>
              </a:rPr>
              <a:t>“创建帐户”按钮</a:t>
            </a:r>
            <a:endParaRPr lang="zh-CN" altLang="zh-CN" sz="2000" dirty="0">
              <a:latin typeface="+mn-ea"/>
            </a:endParaRPr>
          </a:p>
        </p:txBody>
      </p:sp>
      <p:sp>
        <p:nvSpPr>
          <p:cNvPr id="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297"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25599" y="3501008"/>
            <a:ext cx="5657950" cy="3019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椭圆 19"/>
          <p:cNvSpPr/>
          <p:nvPr/>
        </p:nvSpPr>
        <p:spPr>
          <a:xfrm>
            <a:off x="3995936" y="6021288"/>
            <a:ext cx="949626" cy="25184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794996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50" fill="hold"/>
                                        <p:tgtEl>
                                          <p:spTgt spid="2">
                                            <p:txEl>
                                              <p:pRg st="0" end="0"/>
                                            </p:txEl>
                                          </p:spTgt>
                                        </p:tgtEl>
                                        <p:attrNameLst>
                                          <p:attrName>style.color</p:attrName>
                                        </p:attrNameLst>
                                      </p:cBhvr>
                                      <p:to>
                                        <a:srgbClr val="FF0000"/>
                                      </p:to>
                                    </p:animClr>
                                  </p:childTnLst>
                                </p:cTn>
                              </p:par>
                            </p:childTnLst>
                          </p:cTn>
                        </p:par>
                        <p:par>
                          <p:cTn id="7" fill="hold">
                            <p:stCondLst>
                              <p:cond delay="250"/>
                            </p:stCondLst>
                            <p:childTnLst>
                              <p:par>
                                <p:cTn id="8" presetID="1" presetClass="entr" presetSubtype="0" fill="hold" nodeType="afterEffect">
                                  <p:stCondLst>
                                    <p:cond delay="0"/>
                                  </p:stCondLst>
                                  <p:childTnLst>
                                    <p:set>
                                      <p:cBhvr>
                                        <p:cTn id="9" dur="1" fill="hold">
                                          <p:stCondLst>
                                            <p:cond delay="499"/>
                                          </p:stCondLst>
                                        </p:cTn>
                                        <p:tgtEl>
                                          <p:spTgt spid="12297"/>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499"/>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2.4.7  </a:t>
            </a:r>
            <a:r>
              <a:rPr lang="zh-CN" altLang="zh-CN" sz="3600" dirty="0"/>
              <a:t>帐户管理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TextBox 24"/>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．创建用户帐户</a:t>
            </a:r>
          </a:p>
        </p:txBody>
      </p:sp>
      <p:sp>
        <p:nvSpPr>
          <p:cNvPr id="2" name="矩形 1"/>
          <p:cNvSpPr/>
          <p:nvPr/>
        </p:nvSpPr>
        <p:spPr>
          <a:xfrm>
            <a:off x="539552" y="1628800"/>
            <a:ext cx="8424935" cy="1665943"/>
          </a:xfrm>
          <a:prstGeom prst="rect">
            <a:avLst/>
          </a:prstGeom>
          <a:ln>
            <a:solidFill>
              <a:srgbClr val="FF0000"/>
            </a:solidFill>
          </a:ln>
        </p:spPr>
        <p:txBody>
          <a:bodyPr/>
          <a:lstStyle/>
          <a:p>
            <a:pPr>
              <a:buFont typeface="Arial" pitchFamily="34" charset="0"/>
              <a:buNone/>
            </a:pPr>
            <a:r>
              <a:rPr lang="zh-CN" altLang="en-US" sz="2000" dirty="0" smtClean="0">
                <a:latin typeface="+mn-ea"/>
              </a:rPr>
              <a:t>（</a:t>
            </a:r>
            <a:r>
              <a:rPr lang="en-US" altLang="zh-CN" sz="2000" dirty="0" smtClean="0">
                <a:latin typeface="+mn-ea"/>
              </a:rPr>
              <a:t>1）</a:t>
            </a:r>
            <a:r>
              <a:rPr lang="zh-CN" altLang="zh-CN" sz="2000" dirty="0" smtClean="0">
                <a:latin typeface="+mn-ea"/>
              </a:rPr>
              <a:t>“开始”→“控制面板”→打开“所有控制面板项”窗口（</a:t>
            </a:r>
            <a:r>
              <a:rPr lang="zh-CN" altLang="en-US" sz="2000" dirty="0" smtClean="0">
                <a:latin typeface="+mn-ea"/>
              </a:rPr>
              <a:t>如下图）</a:t>
            </a:r>
            <a:endParaRPr lang="en-US" altLang="zh-CN" sz="2000" dirty="0" smtClean="0">
              <a:latin typeface="+mn-ea"/>
            </a:endParaRPr>
          </a:p>
          <a:p>
            <a:pPr>
              <a:buFont typeface="Arial" pitchFamily="34" charset="0"/>
              <a:buNone/>
            </a:pPr>
            <a:r>
              <a:rPr lang="zh-CN" altLang="en-US" sz="2000" dirty="0" smtClean="0">
                <a:solidFill>
                  <a:srgbClr val="FF0000"/>
                </a:solidFill>
                <a:latin typeface="+mn-ea"/>
              </a:rPr>
              <a:t>（</a:t>
            </a:r>
            <a:r>
              <a:rPr lang="en-US" altLang="zh-CN" sz="2000" dirty="0" smtClean="0">
                <a:solidFill>
                  <a:srgbClr val="FF0000"/>
                </a:solidFill>
                <a:latin typeface="+mn-ea"/>
              </a:rPr>
              <a:t>2）</a:t>
            </a:r>
            <a:r>
              <a:rPr lang="zh-CN" altLang="zh-CN" sz="2000" dirty="0" smtClean="0">
                <a:solidFill>
                  <a:srgbClr val="FF0000"/>
                </a:solidFill>
                <a:latin typeface="+mn-ea"/>
              </a:rPr>
              <a:t>“用户帐户”图标→打开“用户帐户”窗口</a:t>
            </a:r>
            <a:r>
              <a:rPr lang="zh-CN" altLang="en-US" sz="2000" dirty="0" smtClean="0">
                <a:solidFill>
                  <a:srgbClr val="FF0000"/>
                </a:solidFill>
                <a:latin typeface="+mn-ea"/>
              </a:rPr>
              <a:t>（</a:t>
            </a:r>
            <a:r>
              <a:rPr lang="zh-CN" altLang="zh-CN" sz="2000" dirty="0" smtClean="0">
                <a:solidFill>
                  <a:srgbClr val="FF0000"/>
                </a:solidFill>
                <a:latin typeface="+mn-ea"/>
              </a:rPr>
              <a:t>如</a:t>
            </a:r>
            <a:r>
              <a:rPr lang="zh-CN" altLang="en-US" sz="2000" dirty="0" smtClean="0">
                <a:solidFill>
                  <a:srgbClr val="FF0000"/>
                </a:solidFill>
                <a:latin typeface="+mn-ea"/>
              </a:rPr>
              <a:t>下</a:t>
            </a:r>
            <a:r>
              <a:rPr lang="zh-CN" altLang="zh-CN" sz="2000" dirty="0" smtClean="0">
                <a:solidFill>
                  <a:srgbClr val="FF0000"/>
                </a:solidFill>
                <a:latin typeface="+mn-ea"/>
              </a:rPr>
              <a:t>图</a:t>
            </a:r>
            <a:r>
              <a:rPr lang="zh-CN" altLang="en-US" sz="2000" dirty="0" smtClean="0">
                <a:solidFill>
                  <a:srgbClr val="FF0000"/>
                </a:solidFill>
                <a:latin typeface="+mn-ea"/>
              </a:rPr>
              <a:t>）</a:t>
            </a:r>
            <a:endParaRPr lang="en-US" altLang="zh-CN" sz="2000" dirty="0" smtClean="0">
              <a:solidFill>
                <a:srgbClr val="FF0000"/>
              </a:solidFill>
              <a:latin typeface="+mn-ea"/>
            </a:endParaRPr>
          </a:p>
          <a:p>
            <a:pPr>
              <a:buFont typeface="Arial" pitchFamily="34" charset="0"/>
              <a:buNone/>
            </a:pPr>
            <a:r>
              <a:rPr lang="zh-CN" altLang="en-US" sz="2000" dirty="0" smtClean="0">
                <a:latin typeface="+mn-ea"/>
              </a:rPr>
              <a:t>（</a:t>
            </a:r>
            <a:r>
              <a:rPr lang="en-US" altLang="zh-CN" sz="2000" dirty="0" smtClean="0">
                <a:latin typeface="+mn-ea"/>
              </a:rPr>
              <a:t>3）</a:t>
            </a:r>
            <a:r>
              <a:rPr lang="zh-CN" altLang="zh-CN" sz="2000" dirty="0" smtClean="0">
                <a:latin typeface="+mn-ea"/>
              </a:rPr>
              <a:t>“管理其他帐户”链接→打开“管理帐户”窗口</a:t>
            </a:r>
            <a:r>
              <a:rPr lang="zh-CN" altLang="en-US" sz="2000" dirty="0" smtClean="0">
                <a:latin typeface="+mn-ea"/>
              </a:rPr>
              <a:t>（</a:t>
            </a:r>
            <a:r>
              <a:rPr lang="zh-CN" altLang="zh-CN" sz="2000" dirty="0" smtClean="0">
                <a:latin typeface="+mn-ea"/>
              </a:rPr>
              <a:t>如</a:t>
            </a:r>
            <a:r>
              <a:rPr lang="zh-CN" altLang="en-US" sz="2000" dirty="0" smtClean="0">
                <a:latin typeface="+mn-ea"/>
              </a:rPr>
              <a:t>下</a:t>
            </a:r>
            <a:r>
              <a:rPr lang="zh-CN" altLang="zh-CN" sz="2000" dirty="0" smtClean="0">
                <a:latin typeface="+mn-ea"/>
              </a:rPr>
              <a:t>图</a:t>
            </a:r>
            <a:r>
              <a:rPr lang="zh-CN" altLang="en-US" sz="2000" dirty="0" smtClean="0">
                <a:latin typeface="+mn-ea"/>
              </a:rPr>
              <a:t>）</a:t>
            </a:r>
            <a:endParaRPr lang="en-US" altLang="zh-CN" sz="2000" dirty="0" smtClean="0">
              <a:latin typeface="+mn-ea"/>
            </a:endParaRPr>
          </a:p>
          <a:p>
            <a:pPr>
              <a:buFont typeface="Arial" pitchFamily="34" charset="0"/>
              <a:buNone/>
            </a:pPr>
            <a:r>
              <a:rPr lang="zh-CN" altLang="en-US" sz="2000" dirty="0" smtClean="0">
                <a:latin typeface="+mn-ea"/>
              </a:rPr>
              <a:t>（</a:t>
            </a:r>
            <a:r>
              <a:rPr lang="en-US" altLang="zh-CN" sz="2000" dirty="0" smtClean="0">
                <a:latin typeface="+mn-ea"/>
              </a:rPr>
              <a:t>4）</a:t>
            </a:r>
            <a:r>
              <a:rPr lang="zh-CN" altLang="zh-CN" sz="2000" dirty="0" smtClean="0">
                <a:latin typeface="+mn-ea"/>
              </a:rPr>
              <a:t>“创建一个新帐户”链接→打开“创建新帐户”窗口</a:t>
            </a:r>
            <a:endParaRPr lang="en-US" altLang="zh-CN" sz="2000" dirty="0" smtClean="0">
              <a:latin typeface="+mn-ea"/>
            </a:endParaRPr>
          </a:p>
          <a:p>
            <a:pPr>
              <a:buFont typeface="Arial" pitchFamily="34" charset="0"/>
              <a:buNone/>
            </a:pPr>
            <a:r>
              <a:rPr lang="zh-CN" altLang="en-US" sz="2000" dirty="0" smtClean="0">
                <a:latin typeface="+mn-ea"/>
              </a:rPr>
              <a:t>（</a:t>
            </a:r>
            <a:r>
              <a:rPr lang="en-US" altLang="zh-CN" sz="2000" dirty="0" smtClean="0">
                <a:latin typeface="+mn-ea"/>
              </a:rPr>
              <a:t>5）</a:t>
            </a:r>
            <a:r>
              <a:rPr lang="zh-CN" altLang="zh-CN" sz="2000" dirty="0" smtClean="0">
                <a:latin typeface="+mn-ea"/>
              </a:rPr>
              <a:t>输入新帐户名</a:t>
            </a:r>
            <a:r>
              <a:rPr lang="zh-CN" altLang="en-US" sz="2000" dirty="0" smtClean="0">
                <a:latin typeface="+mn-ea"/>
              </a:rPr>
              <a:t>、</a:t>
            </a:r>
            <a:r>
              <a:rPr lang="zh-CN" altLang="zh-CN" sz="2000" dirty="0" smtClean="0">
                <a:latin typeface="+mn-ea"/>
              </a:rPr>
              <a:t>选择</a:t>
            </a:r>
            <a:r>
              <a:rPr lang="zh-CN" altLang="en-US" sz="2000" dirty="0" smtClean="0">
                <a:latin typeface="+mn-ea"/>
              </a:rPr>
              <a:t>帐户</a:t>
            </a:r>
            <a:r>
              <a:rPr lang="zh-CN" altLang="zh-CN" sz="2000" dirty="0" smtClean="0">
                <a:latin typeface="+mn-ea"/>
              </a:rPr>
              <a:t>类型</a:t>
            </a:r>
            <a:r>
              <a:rPr lang="zh-CN" altLang="zh-CN" sz="2000" dirty="0">
                <a:latin typeface="+mn-ea"/>
              </a:rPr>
              <a:t>→</a:t>
            </a:r>
            <a:r>
              <a:rPr lang="zh-CN" altLang="zh-CN" sz="2000" dirty="0" smtClean="0">
                <a:latin typeface="+mn-ea"/>
              </a:rPr>
              <a:t>“创建帐户”按钮</a:t>
            </a:r>
            <a:endParaRPr lang="zh-CN" altLang="zh-CN" sz="2000" dirty="0">
              <a:latin typeface="+mn-ea"/>
            </a:endParaRPr>
          </a:p>
        </p:txBody>
      </p:sp>
      <p:pic>
        <p:nvPicPr>
          <p:cNvPr id="12291"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07704" y="3506037"/>
            <a:ext cx="5616490" cy="301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椭圆 13"/>
          <p:cNvSpPr/>
          <p:nvPr/>
        </p:nvSpPr>
        <p:spPr>
          <a:xfrm>
            <a:off x="3532606" y="5272180"/>
            <a:ext cx="1255418" cy="25776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2938720"/>
      </p:ext>
    </p:extLst>
  </p:cSld>
  <p:clrMapOvr>
    <a:masterClrMapping/>
  </p:clrMapOvr>
  <p:transition>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2.4.7  </a:t>
            </a:r>
            <a:r>
              <a:rPr lang="zh-CN" altLang="zh-CN" sz="3600" dirty="0"/>
              <a:t>帐户管理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TextBox 24"/>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．创建用户帐户</a:t>
            </a:r>
          </a:p>
        </p:txBody>
      </p:sp>
      <p:sp>
        <p:nvSpPr>
          <p:cNvPr id="2" name="矩形 1"/>
          <p:cNvSpPr/>
          <p:nvPr/>
        </p:nvSpPr>
        <p:spPr>
          <a:xfrm>
            <a:off x="539552" y="1628800"/>
            <a:ext cx="8424935" cy="1665943"/>
          </a:xfrm>
          <a:prstGeom prst="rect">
            <a:avLst/>
          </a:prstGeom>
          <a:ln>
            <a:solidFill>
              <a:srgbClr val="FF0000"/>
            </a:solidFill>
          </a:ln>
        </p:spPr>
        <p:txBody>
          <a:bodyPr/>
          <a:lstStyle/>
          <a:p>
            <a:pPr>
              <a:buFont typeface="Arial" pitchFamily="34" charset="0"/>
              <a:buNone/>
            </a:pPr>
            <a:r>
              <a:rPr lang="zh-CN" altLang="en-US" sz="2000" dirty="0" smtClean="0">
                <a:latin typeface="+mn-ea"/>
              </a:rPr>
              <a:t>（</a:t>
            </a:r>
            <a:r>
              <a:rPr lang="en-US" altLang="zh-CN" sz="2000" dirty="0" smtClean="0">
                <a:latin typeface="+mn-ea"/>
              </a:rPr>
              <a:t>1）</a:t>
            </a:r>
            <a:r>
              <a:rPr lang="zh-CN" altLang="zh-CN" sz="2000" dirty="0" smtClean="0">
                <a:latin typeface="+mn-ea"/>
              </a:rPr>
              <a:t>“开始”→“控制面板”→打开“所有控制面板项”窗口（</a:t>
            </a:r>
            <a:r>
              <a:rPr lang="zh-CN" altLang="en-US" sz="2000" dirty="0" smtClean="0">
                <a:latin typeface="+mn-ea"/>
              </a:rPr>
              <a:t>如下图）</a:t>
            </a:r>
            <a:endParaRPr lang="en-US" altLang="zh-CN" sz="2000" dirty="0" smtClean="0">
              <a:latin typeface="+mn-ea"/>
            </a:endParaRPr>
          </a:p>
          <a:p>
            <a:pPr>
              <a:buFont typeface="Arial" pitchFamily="34" charset="0"/>
              <a:buNone/>
            </a:pPr>
            <a:r>
              <a:rPr lang="zh-CN" altLang="en-US" sz="2000" dirty="0" smtClean="0">
                <a:latin typeface="+mn-ea"/>
              </a:rPr>
              <a:t>（</a:t>
            </a:r>
            <a:r>
              <a:rPr lang="en-US" altLang="zh-CN" sz="2000" dirty="0" smtClean="0">
                <a:latin typeface="+mn-ea"/>
              </a:rPr>
              <a:t>2）</a:t>
            </a:r>
            <a:r>
              <a:rPr lang="zh-CN" altLang="zh-CN" sz="2000" dirty="0" smtClean="0">
                <a:latin typeface="+mn-ea"/>
              </a:rPr>
              <a:t>“用户帐户”图标→打开“用户帐户”窗口</a:t>
            </a:r>
            <a:r>
              <a:rPr lang="zh-CN" altLang="en-US" sz="2000" dirty="0" smtClean="0">
                <a:latin typeface="+mn-ea"/>
              </a:rPr>
              <a:t>（</a:t>
            </a:r>
            <a:r>
              <a:rPr lang="zh-CN" altLang="zh-CN" sz="2000" dirty="0" smtClean="0">
                <a:latin typeface="+mn-ea"/>
              </a:rPr>
              <a:t>如</a:t>
            </a:r>
            <a:r>
              <a:rPr lang="zh-CN" altLang="en-US" sz="2000" dirty="0" smtClean="0">
                <a:latin typeface="+mn-ea"/>
              </a:rPr>
              <a:t>下</a:t>
            </a:r>
            <a:r>
              <a:rPr lang="zh-CN" altLang="zh-CN" sz="2000" dirty="0" smtClean="0">
                <a:latin typeface="+mn-ea"/>
              </a:rPr>
              <a:t>图</a:t>
            </a:r>
            <a:r>
              <a:rPr lang="zh-CN" altLang="en-US" sz="2000" dirty="0" smtClean="0">
                <a:latin typeface="+mn-ea"/>
              </a:rPr>
              <a:t>）</a:t>
            </a:r>
            <a:endParaRPr lang="en-US" altLang="zh-CN" sz="2000" dirty="0" smtClean="0">
              <a:latin typeface="+mn-ea"/>
            </a:endParaRPr>
          </a:p>
          <a:p>
            <a:pPr>
              <a:buFont typeface="Arial" pitchFamily="34" charset="0"/>
              <a:buNone/>
            </a:pPr>
            <a:r>
              <a:rPr lang="zh-CN" altLang="en-US" sz="2000" dirty="0" smtClean="0">
                <a:solidFill>
                  <a:srgbClr val="FF0000"/>
                </a:solidFill>
                <a:latin typeface="+mn-ea"/>
              </a:rPr>
              <a:t>（</a:t>
            </a:r>
            <a:r>
              <a:rPr lang="en-US" altLang="zh-CN" sz="2000" dirty="0" smtClean="0">
                <a:solidFill>
                  <a:srgbClr val="FF0000"/>
                </a:solidFill>
                <a:latin typeface="+mn-ea"/>
              </a:rPr>
              <a:t>3）</a:t>
            </a:r>
            <a:r>
              <a:rPr lang="zh-CN" altLang="zh-CN" sz="2000" dirty="0" smtClean="0">
                <a:solidFill>
                  <a:srgbClr val="FF0000"/>
                </a:solidFill>
                <a:latin typeface="+mn-ea"/>
              </a:rPr>
              <a:t>“管理其他帐户”链接→打开“管理帐户”窗口</a:t>
            </a:r>
            <a:r>
              <a:rPr lang="zh-CN" altLang="en-US" sz="2000" dirty="0" smtClean="0">
                <a:solidFill>
                  <a:srgbClr val="FF0000"/>
                </a:solidFill>
                <a:latin typeface="+mn-ea"/>
              </a:rPr>
              <a:t>（</a:t>
            </a:r>
            <a:r>
              <a:rPr lang="zh-CN" altLang="zh-CN" sz="2000" dirty="0" smtClean="0">
                <a:solidFill>
                  <a:srgbClr val="FF0000"/>
                </a:solidFill>
                <a:latin typeface="+mn-ea"/>
              </a:rPr>
              <a:t>如</a:t>
            </a:r>
            <a:r>
              <a:rPr lang="zh-CN" altLang="en-US" sz="2000" dirty="0" smtClean="0">
                <a:solidFill>
                  <a:srgbClr val="FF0000"/>
                </a:solidFill>
                <a:latin typeface="+mn-ea"/>
              </a:rPr>
              <a:t>下</a:t>
            </a:r>
            <a:r>
              <a:rPr lang="zh-CN" altLang="zh-CN" sz="2000" dirty="0" smtClean="0">
                <a:solidFill>
                  <a:srgbClr val="FF0000"/>
                </a:solidFill>
                <a:latin typeface="+mn-ea"/>
              </a:rPr>
              <a:t>图</a:t>
            </a:r>
            <a:r>
              <a:rPr lang="zh-CN" altLang="en-US" sz="2000" dirty="0" smtClean="0">
                <a:solidFill>
                  <a:srgbClr val="FF0000"/>
                </a:solidFill>
                <a:latin typeface="+mn-ea"/>
              </a:rPr>
              <a:t>）</a:t>
            </a:r>
            <a:endParaRPr lang="en-US" altLang="zh-CN" sz="2000" dirty="0" smtClean="0">
              <a:solidFill>
                <a:srgbClr val="FF0000"/>
              </a:solidFill>
              <a:latin typeface="+mn-ea"/>
            </a:endParaRPr>
          </a:p>
          <a:p>
            <a:pPr>
              <a:buFont typeface="Arial" pitchFamily="34" charset="0"/>
              <a:buNone/>
            </a:pPr>
            <a:r>
              <a:rPr lang="zh-CN" altLang="en-US" sz="2000" dirty="0" smtClean="0">
                <a:latin typeface="+mn-ea"/>
              </a:rPr>
              <a:t>（</a:t>
            </a:r>
            <a:r>
              <a:rPr lang="en-US" altLang="zh-CN" sz="2000" dirty="0" smtClean="0">
                <a:latin typeface="+mn-ea"/>
              </a:rPr>
              <a:t>4）</a:t>
            </a:r>
            <a:r>
              <a:rPr lang="zh-CN" altLang="zh-CN" sz="2000" dirty="0" smtClean="0">
                <a:latin typeface="+mn-ea"/>
              </a:rPr>
              <a:t>“创建一个新帐户”链接→打开“创建新帐户”窗口</a:t>
            </a:r>
            <a:endParaRPr lang="en-US" altLang="zh-CN" sz="2000" dirty="0" smtClean="0">
              <a:latin typeface="+mn-ea"/>
            </a:endParaRPr>
          </a:p>
          <a:p>
            <a:pPr>
              <a:buFont typeface="Arial" pitchFamily="34" charset="0"/>
              <a:buNone/>
            </a:pPr>
            <a:r>
              <a:rPr lang="zh-CN" altLang="en-US" sz="2000" dirty="0" smtClean="0">
                <a:latin typeface="+mn-ea"/>
              </a:rPr>
              <a:t>（</a:t>
            </a:r>
            <a:r>
              <a:rPr lang="en-US" altLang="zh-CN" sz="2000" dirty="0" smtClean="0">
                <a:latin typeface="+mn-ea"/>
              </a:rPr>
              <a:t>5）</a:t>
            </a:r>
            <a:r>
              <a:rPr lang="zh-CN" altLang="zh-CN" sz="2000" dirty="0" smtClean="0">
                <a:latin typeface="+mn-ea"/>
              </a:rPr>
              <a:t>输入新帐户名</a:t>
            </a:r>
            <a:r>
              <a:rPr lang="zh-CN" altLang="en-US" sz="2000" dirty="0" smtClean="0">
                <a:latin typeface="+mn-ea"/>
              </a:rPr>
              <a:t>、</a:t>
            </a:r>
            <a:r>
              <a:rPr lang="zh-CN" altLang="zh-CN" sz="2000" dirty="0" smtClean="0">
                <a:latin typeface="+mn-ea"/>
              </a:rPr>
              <a:t>选择</a:t>
            </a:r>
            <a:r>
              <a:rPr lang="zh-CN" altLang="en-US" sz="2000" dirty="0" smtClean="0">
                <a:latin typeface="+mn-ea"/>
              </a:rPr>
              <a:t>帐户</a:t>
            </a:r>
            <a:r>
              <a:rPr lang="zh-CN" altLang="zh-CN" sz="2000" dirty="0" smtClean="0">
                <a:latin typeface="+mn-ea"/>
              </a:rPr>
              <a:t>类型</a:t>
            </a:r>
            <a:r>
              <a:rPr lang="zh-CN" altLang="zh-CN" sz="2000" dirty="0">
                <a:latin typeface="+mn-ea"/>
              </a:rPr>
              <a:t>→</a:t>
            </a:r>
            <a:r>
              <a:rPr lang="zh-CN" altLang="zh-CN" sz="2000" dirty="0" smtClean="0">
                <a:latin typeface="+mn-ea"/>
              </a:rPr>
              <a:t>“创建帐户”按钮</a:t>
            </a:r>
            <a:endParaRPr lang="zh-CN" altLang="zh-CN" sz="2000" dirty="0">
              <a:latin typeface="+mn-ea"/>
            </a:endParaRPr>
          </a:p>
        </p:txBody>
      </p:sp>
      <p:sp>
        <p:nvSpPr>
          <p:cNvPr id="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4" name="Group 4"/>
          <p:cNvGrpSpPr>
            <a:grpSpLocks noChangeAspect="1"/>
          </p:cNvGrpSpPr>
          <p:nvPr/>
        </p:nvGrpSpPr>
        <p:grpSpPr bwMode="auto">
          <a:xfrm>
            <a:off x="1979712" y="3502362"/>
            <a:ext cx="5652362" cy="3045300"/>
            <a:chOff x="1668" y="1233"/>
            <a:chExt cx="8640" cy="4653"/>
          </a:xfrm>
        </p:grpSpPr>
        <p:pic>
          <p:nvPicPr>
            <p:cNvPr id="12294"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68" y="1233"/>
              <a:ext cx="8640" cy="2712"/>
            </a:xfrm>
            <a:prstGeom prst="rect">
              <a:avLst/>
            </a:prstGeom>
            <a:noFill/>
            <a:extLst>
              <a:ext uri="{909E8E84-426E-40DD-AFC4-6F175D3DCCD1}">
                <a14:hiddenFill xmlns:a14="http://schemas.microsoft.com/office/drawing/2010/main">
                  <a:solidFill>
                    <a:srgbClr val="FFFFFF"/>
                  </a:solidFill>
                </a14:hiddenFill>
              </a:ext>
            </a:extLst>
          </p:spPr>
        </p:pic>
        <p:pic>
          <p:nvPicPr>
            <p:cNvPr id="12293" name="图片 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668" y="3885"/>
              <a:ext cx="8640" cy="2001"/>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椭圆 13"/>
          <p:cNvSpPr/>
          <p:nvPr/>
        </p:nvSpPr>
        <p:spPr>
          <a:xfrm>
            <a:off x="2339752" y="5272180"/>
            <a:ext cx="1255418" cy="25776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2938720"/>
      </p:ext>
    </p:extLst>
  </p:cSld>
  <p:clrMapOvr>
    <a:masterClrMapping/>
  </p:clrMapOvr>
  <p:transition>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2.4.7  </a:t>
            </a:r>
            <a:r>
              <a:rPr lang="zh-CN" altLang="zh-CN" sz="3600" dirty="0"/>
              <a:t>帐户管理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TextBox 24"/>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．创建用户帐户</a:t>
            </a:r>
          </a:p>
        </p:txBody>
      </p:sp>
      <p:sp>
        <p:nvSpPr>
          <p:cNvPr id="2" name="矩形 1"/>
          <p:cNvSpPr/>
          <p:nvPr/>
        </p:nvSpPr>
        <p:spPr>
          <a:xfrm>
            <a:off x="539552" y="1628800"/>
            <a:ext cx="8424935" cy="1665943"/>
          </a:xfrm>
          <a:prstGeom prst="rect">
            <a:avLst/>
          </a:prstGeom>
          <a:ln>
            <a:solidFill>
              <a:srgbClr val="FF0000"/>
            </a:solidFill>
          </a:ln>
        </p:spPr>
        <p:txBody>
          <a:bodyPr/>
          <a:lstStyle/>
          <a:p>
            <a:pPr>
              <a:buFont typeface="Arial" pitchFamily="34" charset="0"/>
              <a:buNone/>
            </a:pPr>
            <a:r>
              <a:rPr lang="zh-CN" altLang="en-US" sz="2000" dirty="0" smtClean="0">
                <a:latin typeface="+mn-ea"/>
              </a:rPr>
              <a:t>（</a:t>
            </a:r>
            <a:r>
              <a:rPr lang="en-US" altLang="zh-CN" sz="2000" dirty="0" smtClean="0">
                <a:latin typeface="+mn-ea"/>
              </a:rPr>
              <a:t>1）</a:t>
            </a:r>
            <a:r>
              <a:rPr lang="zh-CN" altLang="zh-CN" sz="2000" dirty="0" smtClean="0">
                <a:latin typeface="+mn-ea"/>
              </a:rPr>
              <a:t>“开始”→“控制面板”→打开“所有控制面板项”窗口（</a:t>
            </a:r>
            <a:r>
              <a:rPr lang="zh-CN" altLang="en-US" sz="2000" dirty="0" smtClean="0">
                <a:latin typeface="+mn-ea"/>
              </a:rPr>
              <a:t>如下图）</a:t>
            </a:r>
            <a:endParaRPr lang="en-US" altLang="zh-CN" sz="2000" dirty="0" smtClean="0">
              <a:latin typeface="+mn-ea"/>
            </a:endParaRPr>
          </a:p>
          <a:p>
            <a:pPr>
              <a:buFont typeface="Arial" pitchFamily="34" charset="0"/>
              <a:buNone/>
            </a:pPr>
            <a:r>
              <a:rPr lang="zh-CN" altLang="en-US" sz="2000" dirty="0" smtClean="0">
                <a:latin typeface="+mn-ea"/>
              </a:rPr>
              <a:t>（</a:t>
            </a:r>
            <a:r>
              <a:rPr lang="en-US" altLang="zh-CN" sz="2000" dirty="0" smtClean="0">
                <a:latin typeface="+mn-ea"/>
              </a:rPr>
              <a:t>2）</a:t>
            </a:r>
            <a:r>
              <a:rPr lang="zh-CN" altLang="zh-CN" sz="2000" dirty="0" smtClean="0">
                <a:latin typeface="+mn-ea"/>
              </a:rPr>
              <a:t>“用户帐户”图标→打开“用户帐户”窗口</a:t>
            </a:r>
            <a:r>
              <a:rPr lang="zh-CN" altLang="en-US" sz="2000" dirty="0" smtClean="0">
                <a:latin typeface="+mn-ea"/>
              </a:rPr>
              <a:t>（</a:t>
            </a:r>
            <a:r>
              <a:rPr lang="zh-CN" altLang="zh-CN" sz="2000" dirty="0" smtClean="0">
                <a:latin typeface="+mn-ea"/>
              </a:rPr>
              <a:t>如</a:t>
            </a:r>
            <a:r>
              <a:rPr lang="zh-CN" altLang="en-US" sz="2000" dirty="0" smtClean="0">
                <a:latin typeface="+mn-ea"/>
              </a:rPr>
              <a:t>下</a:t>
            </a:r>
            <a:r>
              <a:rPr lang="zh-CN" altLang="zh-CN" sz="2000" dirty="0" smtClean="0">
                <a:latin typeface="+mn-ea"/>
              </a:rPr>
              <a:t>图</a:t>
            </a:r>
            <a:r>
              <a:rPr lang="zh-CN" altLang="en-US" sz="2000" dirty="0" smtClean="0">
                <a:latin typeface="+mn-ea"/>
              </a:rPr>
              <a:t>）</a:t>
            </a:r>
            <a:endParaRPr lang="en-US" altLang="zh-CN" sz="2000" dirty="0" smtClean="0">
              <a:latin typeface="+mn-ea"/>
            </a:endParaRPr>
          </a:p>
          <a:p>
            <a:pPr>
              <a:buFont typeface="Arial" pitchFamily="34" charset="0"/>
              <a:buNone/>
            </a:pPr>
            <a:r>
              <a:rPr lang="zh-CN" altLang="en-US" sz="2000" dirty="0" smtClean="0">
                <a:latin typeface="+mn-ea"/>
              </a:rPr>
              <a:t>（</a:t>
            </a:r>
            <a:r>
              <a:rPr lang="en-US" altLang="zh-CN" sz="2000" dirty="0" smtClean="0">
                <a:latin typeface="+mn-ea"/>
              </a:rPr>
              <a:t>3）</a:t>
            </a:r>
            <a:r>
              <a:rPr lang="zh-CN" altLang="zh-CN" sz="2000" dirty="0" smtClean="0">
                <a:latin typeface="+mn-ea"/>
              </a:rPr>
              <a:t>“管理其他帐户”链接→打开“管理帐户”窗口</a:t>
            </a:r>
            <a:r>
              <a:rPr lang="zh-CN" altLang="en-US" sz="2000" dirty="0" smtClean="0">
                <a:latin typeface="+mn-ea"/>
              </a:rPr>
              <a:t>（</a:t>
            </a:r>
            <a:r>
              <a:rPr lang="zh-CN" altLang="zh-CN" sz="2000" dirty="0" smtClean="0">
                <a:latin typeface="+mn-ea"/>
              </a:rPr>
              <a:t>如</a:t>
            </a:r>
            <a:r>
              <a:rPr lang="zh-CN" altLang="en-US" sz="2000" dirty="0" smtClean="0">
                <a:latin typeface="+mn-ea"/>
              </a:rPr>
              <a:t>下</a:t>
            </a:r>
            <a:r>
              <a:rPr lang="zh-CN" altLang="zh-CN" sz="2000" dirty="0" smtClean="0">
                <a:latin typeface="+mn-ea"/>
              </a:rPr>
              <a:t>图</a:t>
            </a:r>
            <a:r>
              <a:rPr lang="zh-CN" altLang="en-US" sz="2000" dirty="0" smtClean="0">
                <a:latin typeface="+mn-ea"/>
              </a:rPr>
              <a:t>）</a:t>
            </a:r>
            <a:endParaRPr lang="en-US" altLang="zh-CN" sz="2000" dirty="0" smtClean="0">
              <a:latin typeface="+mn-ea"/>
            </a:endParaRPr>
          </a:p>
          <a:p>
            <a:pPr>
              <a:buFont typeface="Arial" pitchFamily="34" charset="0"/>
              <a:buNone/>
            </a:pPr>
            <a:r>
              <a:rPr lang="zh-CN" altLang="en-US" sz="2000" dirty="0" smtClean="0">
                <a:solidFill>
                  <a:srgbClr val="FF0000"/>
                </a:solidFill>
                <a:latin typeface="+mn-ea"/>
              </a:rPr>
              <a:t>（</a:t>
            </a:r>
            <a:r>
              <a:rPr lang="en-US" altLang="zh-CN" sz="2000" dirty="0" smtClean="0">
                <a:solidFill>
                  <a:srgbClr val="FF0000"/>
                </a:solidFill>
                <a:latin typeface="+mn-ea"/>
              </a:rPr>
              <a:t>4）</a:t>
            </a:r>
            <a:r>
              <a:rPr lang="zh-CN" altLang="zh-CN" sz="2000" dirty="0" smtClean="0">
                <a:solidFill>
                  <a:srgbClr val="FF0000"/>
                </a:solidFill>
                <a:latin typeface="+mn-ea"/>
              </a:rPr>
              <a:t>“创建一个新帐户”链接→打开“创建新帐户”窗口</a:t>
            </a:r>
            <a:r>
              <a:rPr lang="zh-CN" altLang="en-US" sz="2000" dirty="0" smtClean="0">
                <a:solidFill>
                  <a:srgbClr val="FF0000"/>
                </a:solidFill>
                <a:latin typeface="+mn-ea"/>
              </a:rPr>
              <a:t>（如下图）</a:t>
            </a:r>
            <a:endParaRPr lang="en-US" altLang="zh-CN" sz="2000" dirty="0" smtClean="0">
              <a:solidFill>
                <a:srgbClr val="FF0000"/>
              </a:solidFill>
              <a:latin typeface="+mn-ea"/>
            </a:endParaRPr>
          </a:p>
          <a:p>
            <a:pPr>
              <a:buFont typeface="Arial" pitchFamily="34" charset="0"/>
              <a:buNone/>
            </a:pPr>
            <a:r>
              <a:rPr lang="zh-CN" altLang="en-US" sz="2000" dirty="0" smtClean="0">
                <a:latin typeface="+mn-ea"/>
              </a:rPr>
              <a:t>（</a:t>
            </a:r>
            <a:r>
              <a:rPr lang="en-US" altLang="zh-CN" sz="2000" dirty="0" smtClean="0">
                <a:latin typeface="+mn-ea"/>
              </a:rPr>
              <a:t>5）</a:t>
            </a:r>
            <a:r>
              <a:rPr lang="zh-CN" altLang="zh-CN" sz="2000" dirty="0" smtClean="0">
                <a:latin typeface="+mn-ea"/>
              </a:rPr>
              <a:t>输入新帐户名</a:t>
            </a:r>
            <a:r>
              <a:rPr lang="zh-CN" altLang="en-US" sz="2000" dirty="0" smtClean="0">
                <a:latin typeface="+mn-ea"/>
              </a:rPr>
              <a:t>、</a:t>
            </a:r>
            <a:r>
              <a:rPr lang="zh-CN" altLang="zh-CN" sz="2000" dirty="0" smtClean="0">
                <a:latin typeface="+mn-ea"/>
              </a:rPr>
              <a:t>选择</a:t>
            </a:r>
            <a:r>
              <a:rPr lang="zh-CN" altLang="en-US" sz="2000" dirty="0" smtClean="0">
                <a:latin typeface="+mn-ea"/>
              </a:rPr>
              <a:t>帐户</a:t>
            </a:r>
            <a:r>
              <a:rPr lang="zh-CN" altLang="zh-CN" sz="2000" dirty="0" smtClean="0">
                <a:latin typeface="+mn-ea"/>
              </a:rPr>
              <a:t>类型</a:t>
            </a:r>
            <a:r>
              <a:rPr lang="zh-CN" altLang="zh-CN" sz="2000" dirty="0">
                <a:latin typeface="+mn-ea"/>
              </a:rPr>
              <a:t>→</a:t>
            </a:r>
            <a:r>
              <a:rPr lang="zh-CN" altLang="zh-CN" sz="2000" dirty="0" smtClean="0">
                <a:latin typeface="+mn-ea"/>
              </a:rPr>
              <a:t>“创建帐户”按钮</a:t>
            </a:r>
            <a:endParaRPr lang="zh-CN" altLang="zh-CN" sz="2000" dirty="0">
              <a:latin typeface="+mn-ea"/>
            </a:endParaRPr>
          </a:p>
        </p:txBody>
      </p:sp>
      <p:sp>
        <p:nvSpPr>
          <p:cNvPr id="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296"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771955" y="3506754"/>
            <a:ext cx="5968397" cy="3024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2938720"/>
      </p:ext>
    </p:extLst>
  </p:cSld>
  <p:clrMapOvr>
    <a:masterClrMapping/>
  </p:clrMapOvr>
  <p:transition>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2.4.7  </a:t>
            </a:r>
            <a:r>
              <a:rPr lang="zh-CN" altLang="zh-CN" sz="3600" dirty="0"/>
              <a:t>帐户管理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TextBox 24"/>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．创建用户帐户</a:t>
            </a:r>
          </a:p>
        </p:txBody>
      </p:sp>
      <p:sp>
        <p:nvSpPr>
          <p:cNvPr id="2" name="矩形 1"/>
          <p:cNvSpPr/>
          <p:nvPr/>
        </p:nvSpPr>
        <p:spPr>
          <a:xfrm>
            <a:off x="539552" y="1628800"/>
            <a:ext cx="8424935" cy="1665943"/>
          </a:xfrm>
          <a:prstGeom prst="rect">
            <a:avLst/>
          </a:prstGeom>
          <a:ln>
            <a:solidFill>
              <a:srgbClr val="FF0000"/>
            </a:solidFill>
          </a:ln>
        </p:spPr>
        <p:txBody>
          <a:bodyPr/>
          <a:lstStyle/>
          <a:p>
            <a:pPr>
              <a:buFont typeface="Arial" pitchFamily="34" charset="0"/>
              <a:buNone/>
            </a:pPr>
            <a:r>
              <a:rPr lang="zh-CN" altLang="en-US" sz="2000" dirty="0" smtClean="0">
                <a:latin typeface="+mn-ea"/>
              </a:rPr>
              <a:t>（</a:t>
            </a:r>
            <a:r>
              <a:rPr lang="en-US" altLang="zh-CN" sz="2000" dirty="0" smtClean="0">
                <a:latin typeface="+mn-ea"/>
              </a:rPr>
              <a:t>1）</a:t>
            </a:r>
            <a:r>
              <a:rPr lang="zh-CN" altLang="zh-CN" sz="2000" dirty="0" smtClean="0">
                <a:latin typeface="+mn-ea"/>
              </a:rPr>
              <a:t>“开始”→“控制面板”→打开“所有控制面板项”窗口（</a:t>
            </a:r>
            <a:r>
              <a:rPr lang="zh-CN" altLang="en-US" sz="2000" dirty="0" smtClean="0">
                <a:latin typeface="+mn-ea"/>
              </a:rPr>
              <a:t>如下图）</a:t>
            </a:r>
            <a:endParaRPr lang="en-US" altLang="zh-CN" sz="2000" dirty="0" smtClean="0">
              <a:latin typeface="+mn-ea"/>
            </a:endParaRPr>
          </a:p>
          <a:p>
            <a:pPr>
              <a:buFont typeface="Arial" pitchFamily="34" charset="0"/>
              <a:buNone/>
            </a:pPr>
            <a:r>
              <a:rPr lang="zh-CN" altLang="en-US" sz="2000" dirty="0" smtClean="0">
                <a:latin typeface="+mn-ea"/>
              </a:rPr>
              <a:t>（</a:t>
            </a:r>
            <a:r>
              <a:rPr lang="en-US" altLang="zh-CN" sz="2000" dirty="0" smtClean="0">
                <a:latin typeface="+mn-ea"/>
              </a:rPr>
              <a:t>2）</a:t>
            </a:r>
            <a:r>
              <a:rPr lang="zh-CN" altLang="zh-CN" sz="2000" dirty="0" smtClean="0">
                <a:latin typeface="+mn-ea"/>
              </a:rPr>
              <a:t>“用户帐户”图标→打开“用户帐户”窗口</a:t>
            </a:r>
            <a:r>
              <a:rPr lang="zh-CN" altLang="en-US" sz="2000" dirty="0" smtClean="0">
                <a:latin typeface="+mn-ea"/>
              </a:rPr>
              <a:t>（</a:t>
            </a:r>
            <a:r>
              <a:rPr lang="zh-CN" altLang="zh-CN" sz="2000" dirty="0" smtClean="0">
                <a:latin typeface="+mn-ea"/>
              </a:rPr>
              <a:t>如</a:t>
            </a:r>
            <a:r>
              <a:rPr lang="zh-CN" altLang="en-US" sz="2000" dirty="0" smtClean="0">
                <a:latin typeface="+mn-ea"/>
              </a:rPr>
              <a:t>下</a:t>
            </a:r>
            <a:r>
              <a:rPr lang="zh-CN" altLang="zh-CN" sz="2000" dirty="0" smtClean="0">
                <a:latin typeface="+mn-ea"/>
              </a:rPr>
              <a:t>图</a:t>
            </a:r>
            <a:r>
              <a:rPr lang="zh-CN" altLang="en-US" sz="2000" dirty="0" smtClean="0">
                <a:latin typeface="+mn-ea"/>
              </a:rPr>
              <a:t>）</a:t>
            </a:r>
            <a:endParaRPr lang="en-US" altLang="zh-CN" sz="2000" dirty="0" smtClean="0">
              <a:latin typeface="+mn-ea"/>
            </a:endParaRPr>
          </a:p>
          <a:p>
            <a:pPr>
              <a:buFont typeface="Arial" pitchFamily="34" charset="0"/>
              <a:buNone/>
            </a:pPr>
            <a:r>
              <a:rPr lang="zh-CN" altLang="en-US" sz="2000" dirty="0" smtClean="0">
                <a:latin typeface="+mn-ea"/>
              </a:rPr>
              <a:t>（</a:t>
            </a:r>
            <a:r>
              <a:rPr lang="en-US" altLang="zh-CN" sz="2000" dirty="0" smtClean="0">
                <a:latin typeface="+mn-ea"/>
              </a:rPr>
              <a:t>3）</a:t>
            </a:r>
            <a:r>
              <a:rPr lang="zh-CN" altLang="zh-CN" sz="2000" dirty="0" smtClean="0">
                <a:latin typeface="+mn-ea"/>
              </a:rPr>
              <a:t>“管理其他帐户”链接→打开“管理帐户”窗口</a:t>
            </a:r>
            <a:r>
              <a:rPr lang="zh-CN" altLang="en-US" sz="2000" dirty="0" smtClean="0">
                <a:latin typeface="+mn-ea"/>
              </a:rPr>
              <a:t>（</a:t>
            </a:r>
            <a:r>
              <a:rPr lang="zh-CN" altLang="zh-CN" sz="2000" dirty="0" smtClean="0">
                <a:latin typeface="+mn-ea"/>
              </a:rPr>
              <a:t>如</a:t>
            </a:r>
            <a:r>
              <a:rPr lang="zh-CN" altLang="en-US" sz="2000" dirty="0" smtClean="0">
                <a:latin typeface="+mn-ea"/>
              </a:rPr>
              <a:t>下</a:t>
            </a:r>
            <a:r>
              <a:rPr lang="zh-CN" altLang="zh-CN" sz="2000" dirty="0" smtClean="0">
                <a:latin typeface="+mn-ea"/>
              </a:rPr>
              <a:t>图</a:t>
            </a:r>
            <a:r>
              <a:rPr lang="zh-CN" altLang="en-US" sz="2000" dirty="0" smtClean="0">
                <a:latin typeface="+mn-ea"/>
              </a:rPr>
              <a:t>）</a:t>
            </a:r>
            <a:endParaRPr lang="en-US" altLang="zh-CN" sz="2000" dirty="0" smtClean="0">
              <a:latin typeface="+mn-ea"/>
            </a:endParaRPr>
          </a:p>
          <a:p>
            <a:r>
              <a:rPr lang="zh-CN" altLang="en-US" sz="2000" dirty="0" smtClean="0">
                <a:latin typeface="+mn-ea"/>
              </a:rPr>
              <a:t>（</a:t>
            </a:r>
            <a:r>
              <a:rPr lang="en-US" altLang="zh-CN" sz="2000" dirty="0" smtClean="0">
                <a:latin typeface="+mn-ea"/>
              </a:rPr>
              <a:t>4）</a:t>
            </a:r>
            <a:r>
              <a:rPr lang="zh-CN" altLang="zh-CN" sz="2000" dirty="0" smtClean="0">
                <a:latin typeface="+mn-ea"/>
              </a:rPr>
              <a:t>“创建一个新帐户”链接→打开“创建新帐户”窗口</a:t>
            </a:r>
            <a:r>
              <a:rPr lang="zh-CN" altLang="en-US" sz="2000" dirty="0">
                <a:latin typeface="+mn-ea"/>
              </a:rPr>
              <a:t>（如下图</a:t>
            </a:r>
            <a:r>
              <a:rPr lang="zh-CN" altLang="en-US" sz="2000" dirty="0" smtClean="0">
                <a:latin typeface="+mn-ea"/>
              </a:rPr>
              <a:t>）</a:t>
            </a:r>
            <a:endParaRPr lang="en-US" altLang="zh-CN" sz="2000" dirty="0" smtClean="0">
              <a:latin typeface="+mn-ea"/>
            </a:endParaRPr>
          </a:p>
          <a:p>
            <a:pPr>
              <a:buFont typeface="Arial" pitchFamily="34" charset="0"/>
              <a:buNone/>
            </a:pPr>
            <a:r>
              <a:rPr lang="zh-CN" altLang="en-US" sz="2000" dirty="0" smtClean="0">
                <a:solidFill>
                  <a:srgbClr val="FF0000"/>
                </a:solidFill>
                <a:latin typeface="+mn-ea"/>
              </a:rPr>
              <a:t>（</a:t>
            </a:r>
            <a:r>
              <a:rPr lang="en-US" altLang="zh-CN" sz="2000" dirty="0" smtClean="0">
                <a:solidFill>
                  <a:srgbClr val="FF0000"/>
                </a:solidFill>
                <a:latin typeface="+mn-ea"/>
              </a:rPr>
              <a:t>5）</a:t>
            </a:r>
            <a:r>
              <a:rPr lang="zh-CN" altLang="zh-CN" sz="2000" dirty="0" smtClean="0">
                <a:solidFill>
                  <a:srgbClr val="FF0000"/>
                </a:solidFill>
                <a:latin typeface="+mn-ea"/>
              </a:rPr>
              <a:t>输入新帐户名</a:t>
            </a:r>
            <a:r>
              <a:rPr lang="zh-CN" altLang="en-US" sz="2000" dirty="0" smtClean="0">
                <a:solidFill>
                  <a:srgbClr val="FF0000"/>
                </a:solidFill>
                <a:latin typeface="+mn-ea"/>
              </a:rPr>
              <a:t>、</a:t>
            </a:r>
            <a:r>
              <a:rPr lang="zh-CN" altLang="zh-CN" sz="2000" dirty="0" smtClean="0">
                <a:solidFill>
                  <a:srgbClr val="FF0000"/>
                </a:solidFill>
                <a:latin typeface="+mn-ea"/>
              </a:rPr>
              <a:t>选择</a:t>
            </a:r>
            <a:r>
              <a:rPr lang="zh-CN" altLang="en-US" sz="2000" dirty="0" smtClean="0">
                <a:solidFill>
                  <a:srgbClr val="FF0000"/>
                </a:solidFill>
                <a:latin typeface="+mn-ea"/>
              </a:rPr>
              <a:t>帐户</a:t>
            </a:r>
            <a:r>
              <a:rPr lang="zh-CN" altLang="zh-CN" sz="2000" dirty="0" smtClean="0">
                <a:solidFill>
                  <a:srgbClr val="FF0000"/>
                </a:solidFill>
                <a:latin typeface="+mn-ea"/>
              </a:rPr>
              <a:t>类型</a:t>
            </a:r>
            <a:r>
              <a:rPr lang="zh-CN" altLang="zh-CN" sz="2000" dirty="0">
                <a:solidFill>
                  <a:srgbClr val="FF0000"/>
                </a:solidFill>
                <a:latin typeface="+mn-ea"/>
              </a:rPr>
              <a:t>→</a:t>
            </a:r>
            <a:r>
              <a:rPr lang="zh-CN" altLang="zh-CN" sz="2000" dirty="0" smtClean="0">
                <a:solidFill>
                  <a:srgbClr val="FF0000"/>
                </a:solidFill>
                <a:latin typeface="+mn-ea"/>
              </a:rPr>
              <a:t>“创建帐户”按钮</a:t>
            </a:r>
            <a:endParaRPr lang="zh-CN" altLang="zh-CN" sz="2000" dirty="0">
              <a:solidFill>
                <a:srgbClr val="FF0000"/>
              </a:solidFill>
              <a:latin typeface="+mn-ea"/>
            </a:endParaRPr>
          </a:p>
        </p:txBody>
      </p:sp>
      <p:sp>
        <p:nvSpPr>
          <p:cNvPr id="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296"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771955" y="3506754"/>
            <a:ext cx="5968397" cy="3024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椭圆 13"/>
          <p:cNvSpPr/>
          <p:nvPr/>
        </p:nvSpPr>
        <p:spPr>
          <a:xfrm>
            <a:off x="5493590" y="6109051"/>
            <a:ext cx="823370" cy="25776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箭头连接符 14"/>
          <p:cNvCxnSpPr/>
          <p:nvPr/>
        </p:nvCxnSpPr>
        <p:spPr>
          <a:xfrm>
            <a:off x="2267744" y="4682164"/>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2267744" y="5013176"/>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58818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par>
                                <p:cTn id="12" presetID="1" presetClass="entr" presetSubtype="0" fill="hold" grpId="0" nodeType="withEffect">
                                  <p:stCondLst>
                                    <p:cond delay="0"/>
                                  </p:stCondLst>
                                  <p:childTnLst>
                                    <p:set>
                                      <p:cBhvr>
                                        <p:cTn id="13" dur="1" fill="hold">
                                          <p:stCondLst>
                                            <p:cond delay="499"/>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2.4.7  </a:t>
            </a:r>
            <a:r>
              <a:rPr lang="zh-CN" altLang="zh-CN" sz="3600" dirty="0"/>
              <a:t>帐户管理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TextBox 24"/>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3</a:t>
            </a:r>
            <a:r>
              <a:rPr lang="zh-CN" altLang="zh-CN" dirty="0"/>
              <a:t>．更改帐户设置</a:t>
            </a:r>
          </a:p>
        </p:txBody>
      </p:sp>
      <p:sp>
        <p:nvSpPr>
          <p:cNvPr id="2" name="矩形 1"/>
          <p:cNvSpPr/>
          <p:nvPr/>
        </p:nvSpPr>
        <p:spPr>
          <a:xfrm>
            <a:off x="611560" y="1614287"/>
            <a:ext cx="8227640" cy="1593370"/>
          </a:xfrm>
          <a:prstGeom prst="rect">
            <a:avLst/>
          </a:prstGeom>
          <a:ln>
            <a:solidFill>
              <a:srgbClr val="FF0000"/>
            </a:solidFill>
          </a:ln>
        </p:spPr>
        <p:txBody>
          <a:bodyPr/>
          <a:lstStyle/>
          <a:p>
            <a:pPr>
              <a:lnSpc>
                <a:spcPts val="2600"/>
              </a:lnSpc>
              <a:spcBef>
                <a:spcPts val="1200"/>
              </a:spcBef>
              <a:spcAft>
                <a:spcPts val="600"/>
              </a:spcAft>
            </a:pPr>
            <a:r>
              <a:rPr lang="zh-CN" altLang="en-US" sz="2000" dirty="0" smtClean="0"/>
              <a:t>（</a:t>
            </a:r>
            <a:r>
              <a:rPr lang="en-US" altLang="zh-CN" sz="2000" dirty="0" smtClean="0"/>
              <a:t>1）</a:t>
            </a:r>
            <a:r>
              <a:rPr lang="zh-CN" altLang="zh-CN" sz="2000" dirty="0" smtClean="0"/>
              <a:t>单击“</a:t>
            </a:r>
            <a:r>
              <a:rPr lang="zh-CN" altLang="zh-CN" sz="2000" dirty="0"/>
              <a:t>管理帐户”</a:t>
            </a:r>
            <a:r>
              <a:rPr lang="zh-CN" altLang="zh-CN" sz="2000" dirty="0" smtClean="0"/>
              <a:t>窗口中的</a:t>
            </a:r>
            <a:r>
              <a:rPr lang="zh-CN" altLang="zh-CN" sz="2000" dirty="0"/>
              <a:t>帐户</a:t>
            </a:r>
            <a:r>
              <a:rPr lang="zh-CN" altLang="zh-CN" sz="2000" dirty="0" smtClean="0"/>
              <a:t>图标</a:t>
            </a:r>
            <a:r>
              <a:rPr lang="zh-CN" altLang="zh-CN" sz="2000" dirty="0">
                <a:latin typeface="+mn-ea"/>
              </a:rPr>
              <a:t>→</a:t>
            </a:r>
            <a:r>
              <a:rPr lang="zh-CN" altLang="zh-CN" sz="2000" dirty="0" smtClean="0"/>
              <a:t>打开</a:t>
            </a:r>
            <a:r>
              <a:rPr lang="zh-CN" altLang="zh-CN" sz="2000" dirty="0"/>
              <a:t>“更改帐户”</a:t>
            </a:r>
            <a:r>
              <a:rPr lang="zh-CN" altLang="zh-CN" sz="2000" dirty="0" smtClean="0"/>
              <a:t>窗口</a:t>
            </a:r>
            <a:r>
              <a:rPr lang="zh-CN" altLang="en-US" sz="2000" dirty="0" smtClean="0"/>
              <a:t>（如下图）。</a:t>
            </a:r>
            <a:endParaRPr lang="en-US" altLang="zh-CN" sz="2000" dirty="0" smtClean="0">
              <a:latin typeface="+mn-ea"/>
            </a:endParaRPr>
          </a:p>
          <a:p>
            <a:pPr>
              <a:lnSpc>
                <a:spcPts val="2600"/>
              </a:lnSpc>
              <a:spcBef>
                <a:spcPts val="600"/>
              </a:spcBef>
              <a:spcAft>
                <a:spcPts val="600"/>
              </a:spcAft>
            </a:pPr>
            <a:r>
              <a:rPr lang="zh-CN" altLang="en-US" sz="2000" dirty="0" smtClean="0"/>
              <a:t>（</a:t>
            </a:r>
            <a:r>
              <a:rPr lang="en-US" altLang="zh-CN" sz="2000" dirty="0" smtClean="0"/>
              <a:t>2）</a:t>
            </a:r>
            <a:r>
              <a:rPr lang="zh-CN" altLang="zh-CN" sz="2000" dirty="0" smtClean="0"/>
              <a:t>在</a:t>
            </a:r>
            <a:r>
              <a:rPr lang="zh-CN" altLang="zh-CN" sz="2000" dirty="0"/>
              <a:t>“更改帐户”</a:t>
            </a:r>
            <a:r>
              <a:rPr lang="zh-CN" altLang="zh-CN" sz="2000" dirty="0" smtClean="0"/>
              <a:t>窗口</a:t>
            </a:r>
            <a:r>
              <a:rPr lang="zh-CN" altLang="zh-CN" sz="2000" dirty="0"/>
              <a:t>下，</a:t>
            </a:r>
            <a:r>
              <a:rPr lang="zh-CN" altLang="zh-CN" sz="2000" dirty="0" smtClean="0"/>
              <a:t>可以更改</a:t>
            </a:r>
            <a:r>
              <a:rPr lang="zh-CN" altLang="zh-CN" sz="2000" dirty="0"/>
              <a:t>帐户名称、设置密码、更改图片、更改帐户类型、删除</a:t>
            </a:r>
            <a:r>
              <a:rPr lang="zh-CN" altLang="zh-CN" sz="2000" dirty="0" smtClean="0"/>
              <a:t>帐户</a:t>
            </a:r>
            <a:r>
              <a:rPr lang="zh-CN" altLang="en-US" sz="2000" dirty="0" smtClean="0"/>
              <a:t>。</a:t>
            </a:r>
            <a:endParaRPr lang="zh-CN" altLang="zh-CN" sz="2000" dirty="0"/>
          </a:p>
        </p:txBody>
      </p:sp>
      <p:sp>
        <p:nvSpPr>
          <p:cNvPr id="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5362"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471225" y="3338988"/>
            <a:ext cx="6561588" cy="3184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直接箭头连接符 16"/>
          <p:cNvCxnSpPr/>
          <p:nvPr/>
        </p:nvCxnSpPr>
        <p:spPr>
          <a:xfrm>
            <a:off x="2051720" y="4523634"/>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2051720" y="4717524"/>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2051720" y="4903068"/>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2051720" y="5085184"/>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2051720" y="5278348"/>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2051720" y="5460464"/>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26503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25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250"/>
                                        <p:tgtEl>
                                          <p:spTgt spid="18"/>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250"/>
                                        <p:tgtEl>
                                          <p:spTgt spid="20"/>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250"/>
                                        <p:tgtEl>
                                          <p:spTgt spid="22"/>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250"/>
                                        <p:tgtEl>
                                          <p:spTgt spid="23"/>
                                        </p:tgtEl>
                                      </p:cBhvr>
                                    </p:animEffect>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2.4.8  </a:t>
            </a:r>
            <a:r>
              <a:rPr lang="zh-CN" altLang="zh-CN" sz="3600" dirty="0"/>
              <a:t>设置鼠标和键盘</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TextBox 24"/>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．鼠标的设置</a:t>
            </a:r>
          </a:p>
        </p:txBody>
      </p:sp>
      <p:sp>
        <p:nvSpPr>
          <p:cNvPr id="26" name="矩形 25"/>
          <p:cNvSpPr/>
          <p:nvPr/>
        </p:nvSpPr>
        <p:spPr>
          <a:xfrm>
            <a:off x="683568" y="1614287"/>
            <a:ext cx="8064896" cy="999847"/>
          </a:xfrm>
          <a:prstGeom prst="rect">
            <a:avLst/>
          </a:prstGeom>
          <a:ln>
            <a:noFill/>
          </a:ln>
        </p:spPr>
        <p:txBody>
          <a:bodyPr/>
          <a:lstStyle/>
          <a:p>
            <a:pPr>
              <a:lnSpc>
                <a:spcPts val="3000"/>
              </a:lnSpc>
              <a:spcAft>
                <a:spcPts val="600"/>
              </a:spcAft>
            </a:pPr>
            <a:r>
              <a:rPr lang="en-US" altLang="zh-CN" sz="2000" dirty="0" smtClean="0">
                <a:latin typeface="+mn-ea"/>
              </a:rPr>
              <a:t>（1）</a:t>
            </a:r>
            <a:r>
              <a:rPr lang="zh-CN" altLang="zh-CN" sz="2000" dirty="0" smtClean="0">
                <a:latin typeface="+mn-ea"/>
              </a:rPr>
              <a:t>“开始”</a:t>
            </a:r>
            <a:r>
              <a:rPr lang="zh-CN" altLang="zh-CN" sz="2000" dirty="0">
                <a:latin typeface="+mn-ea"/>
              </a:rPr>
              <a:t>→“控制面板”</a:t>
            </a:r>
            <a:r>
              <a:rPr lang="zh-CN" altLang="zh-CN" sz="2000" dirty="0" smtClean="0">
                <a:latin typeface="+mn-ea"/>
              </a:rPr>
              <a:t>命令</a:t>
            </a:r>
            <a:r>
              <a:rPr lang="zh-CN" altLang="zh-CN" sz="2000" dirty="0">
                <a:latin typeface="+mn-ea"/>
              </a:rPr>
              <a:t>→</a:t>
            </a:r>
            <a:r>
              <a:rPr lang="zh-CN" altLang="zh-CN" sz="2000" dirty="0" smtClean="0">
                <a:latin typeface="+mn-ea"/>
              </a:rPr>
              <a:t>打开</a:t>
            </a:r>
            <a:r>
              <a:rPr lang="zh-CN" altLang="zh-CN" sz="2000" dirty="0">
                <a:latin typeface="+mn-ea"/>
              </a:rPr>
              <a:t>“所有控制面板项”</a:t>
            </a:r>
            <a:r>
              <a:rPr lang="zh-CN" altLang="zh-CN" sz="2000" dirty="0" smtClean="0">
                <a:latin typeface="+mn-ea"/>
              </a:rPr>
              <a:t>窗口</a:t>
            </a:r>
            <a:r>
              <a:rPr lang="zh-CN" altLang="en-US" sz="2000" dirty="0" smtClean="0">
                <a:latin typeface="+mn-ea"/>
              </a:rPr>
              <a:t>。</a:t>
            </a:r>
            <a:endParaRPr lang="en-US" altLang="zh-CN" sz="2000" dirty="0" smtClean="0">
              <a:latin typeface="+mn-ea"/>
            </a:endParaRPr>
          </a:p>
          <a:p>
            <a:pPr>
              <a:lnSpc>
                <a:spcPts val="3000"/>
              </a:lnSpc>
              <a:spcAft>
                <a:spcPts val="600"/>
              </a:spcAft>
            </a:pPr>
            <a:r>
              <a:rPr lang="zh-CN" altLang="en-US" sz="2000" dirty="0" smtClean="0">
                <a:latin typeface="+mn-ea"/>
              </a:rPr>
              <a:t>（</a:t>
            </a:r>
            <a:r>
              <a:rPr lang="en-US" altLang="zh-CN" sz="2000" dirty="0" smtClean="0">
                <a:latin typeface="+mn-ea"/>
              </a:rPr>
              <a:t>2）</a:t>
            </a:r>
            <a:r>
              <a:rPr lang="zh-CN" altLang="zh-CN" sz="2000" dirty="0" smtClean="0">
                <a:latin typeface="+mn-ea"/>
              </a:rPr>
              <a:t>“鼠标”图标</a:t>
            </a:r>
            <a:r>
              <a:rPr lang="zh-CN" altLang="zh-CN" sz="2000" dirty="0">
                <a:latin typeface="+mn-ea"/>
              </a:rPr>
              <a:t>→</a:t>
            </a:r>
            <a:r>
              <a:rPr lang="zh-CN" altLang="zh-CN" sz="2000" dirty="0" smtClean="0">
                <a:latin typeface="+mn-ea"/>
              </a:rPr>
              <a:t>弹</a:t>
            </a:r>
            <a:r>
              <a:rPr lang="zh-CN" altLang="zh-CN" sz="2000" dirty="0">
                <a:latin typeface="+mn-ea"/>
              </a:rPr>
              <a:t>出“鼠标属性”</a:t>
            </a:r>
            <a:r>
              <a:rPr lang="zh-CN" altLang="zh-CN" sz="2000" dirty="0" smtClean="0">
                <a:latin typeface="+mn-ea"/>
              </a:rPr>
              <a:t>对话框</a:t>
            </a:r>
            <a:r>
              <a:rPr lang="zh-CN" altLang="en-US" sz="2000" dirty="0" smtClean="0">
                <a:latin typeface="+mn-ea"/>
              </a:rPr>
              <a:t>（如下图）。</a:t>
            </a:r>
            <a:endParaRPr lang="zh-CN" altLang="zh-CN" sz="2000" dirty="0">
              <a:latin typeface="+mn-ea"/>
            </a:endParaRPr>
          </a:p>
        </p:txBody>
      </p:sp>
      <p:grpSp>
        <p:nvGrpSpPr>
          <p:cNvPr id="2" name="组合 1"/>
          <p:cNvGrpSpPr/>
          <p:nvPr/>
        </p:nvGrpSpPr>
        <p:grpSpPr>
          <a:xfrm>
            <a:off x="1115616" y="2636912"/>
            <a:ext cx="6984776" cy="3672409"/>
            <a:chOff x="1115616" y="2636912"/>
            <a:chExt cx="6984776" cy="3672409"/>
          </a:xfrm>
        </p:grpSpPr>
        <p:pic>
          <p:nvPicPr>
            <p:cNvPr id="27"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218841" y="2636912"/>
              <a:ext cx="6881551" cy="3672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椭圆 27"/>
            <p:cNvSpPr/>
            <p:nvPr/>
          </p:nvSpPr>
          <p:spPr>
            <a:xfrm>
              <a:off x="1115616" y="5184902"/>
              <a:ext cx="949626" cy="25184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386" name="图片 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843808" y="2614134"/>
            <a:ext cx="3612642" cy="376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19335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wipe(left)">
                                      <p:cBhvr>
                                        <p:cTn id="7" dur="500"/>
                                        <p:tgtEl>
                                          <p:spTgt spid="26">
                                            <p:txEl>
                                              <p:pRg st="0" end="0"/>
                                            </p:txEl>
                                          </p:spTgt>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6">
                                            <p:txEl>
                                              <p:pRg st="1" end="1"/>
                                            </p:txEl>
                                          </p:spTgt>
                                        </p:tgtEl>
                                        <p:attrNameLst>
                                          <p:attrName>style.visibility</p:attrName>
                                        </p:attrNameLst>
                                      </p:cBhvr>
                                      <p:to>
                                        <p:strVal val="visible"/>
                                      </p:to>
                                    </p:set>
                                    <p:animEffect transition="in" filter="wipe(left)">
                                      <p:cBhvr>
                                        <p:cTn id="15" dur="500"/>
                                        <p:tgtEl>
                                          <p:spTgt spid="26">
                                            <p:txEl>
                                              <p:pRg st="1" end="1"/>
                                            </p:txEl>
                                          </p:spTgt>
                                        </p:tgtEl>
                                      </p:cBhvr>
                                    </p:animEffect>
                                  </p:childTnLst>
                                </p:cTn>
                              </p:par>
                            </p:childTnLst>
                          </p:cTn>
                        </p:par>
                        <p:par>
                          <p:cTn id="16" fill="hold">
                            <p:stCondLst>
                              <p:cond delay="500"/>
                            </p:stCondLst>
                            <p:childTnLst>
                              <p:par>
                                <p:cTn id="17" presetID="10" presetClass="exit" presetSubtype="0" fill="hold" nodeType="afterEffect">
                                  <p:stCondLst>
                                    <p:cond delay="0"/>
                                  </p:stCondLst>
                                  <p:childTnLst>
                                    <p:animEffect transition="out" filter="fade">
                                      <p:cBhvr>
                                        <p:cTn id="18" dur="750"/>
                                        <p:tgtEl>
                                          <p:spTgt spid="2"/>
                                        </p:tgtEl>
                                      </p:cBhvr>
                                    </p:animEffect>
                                    <p:set>
                                      <p:cBhvr>
                                        <p:cTn id="19" dur="1" fill="hold">
                                          <p:stCondLst>
                                            <p:cond delay="749"/>
                                          </p:stCondLst>
                                        </p:cTn>
                                        <p:tgtEl>
                                          <p:spTgt spid="2"/>
                                        </p:tgtEl>
                                        <p:attrNameLst>
                                          <p:attrName>style.visibility</p:attrName>
                                        </p:attrNameLst>
                                      </p:cBhvr>
                                      <p:to>
                                        <p:strVal val="hidden"/>
                                      </p:to>
                                    </p:set>
                                  </p:childTnLst>
                                </p:cTn>
                              </p:par>
                            </p:childTnLst>
                          </p:cTn>
                        </p:par>
                        <p:par>
                          <p:cTn id="20" fill="hold">
                            <p:stCondLst>
                              <p:cond delay="1250"/>
                            </p:stCondLst>
                            <p:childTnLst>
                              <p:par>
                                <p:cTn id="21" presetID="1" presetClass="entr" presetSubtype="0" fill="hold" nodeType="afterEffect">
                                  <p:stCondLst>
                                    <p:cond delay="0"/>
                                  </p:stCondLst>
                                  <p:childTnLst>
                                    <p:set>
                                      <p:cBhvr>
                                        <p:cTn id="22" dur="1" fill="hold">
                                          <p:stCondLst>
                                            <p:cond delay="499"/>
                                          </p:stCondLst>
                                        </p:cTn>
                                        <p:tgtEl>
                                          <p:spTgt spid="163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2.4.8  </a:t>
            </a:r>
            <a:r>
              <a:rPr lang="zh-CN" altLang="zh-CN" sz="3600" dirty="0"/>
              <a:t>设置鼠标和键盘</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TextBox 24"/>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．键盘的设置</a:t>
            </a:r>
          </a:p>
        </p:txBody>
      </p:sp>
      <p:sp>
        <p:nvSpPr>
          <p:cNvPr id="26" name="矩形 25"/>
          <p:cNvSpPr/>
          <p:nvPr/>
        </p:nvSpPr>
        <p:spPr>
          <a:xfrm>
            <a:off x="683568" y="1614287"/>
            <a:ext cx="8064896" cy="999847"/>
          </a:xfrm>
          <a:prstGeom prst="rect">
            <a:avLst/>
          </a:prstGeom>
          <a:ln>
            <a:noFill/>
          </a:ln>
        </p:spPr>
        <p:txBody>
          <a:bodyPr/>
          <a:lstStyle/>
          <a:p>
            <a:pPr>
              <a:lnSpc>
                <a:spcPts val="3000"/>
              </a:lnSpc>
              <a:spcAft>
                <a:spcPts val="600"/>
              </a:spcAft>
            </a:pPr>
            <a:r>
              <a:rPr lang="en-US" altLang="zh-CN" sz="2000" dirty="0" smtClean="0">
                <a:latin typeface="+mn-ea"/>
              </a:rPr>
              <a:t>（1）</a:t>
            </a:r>
            <a:r>
              <a:rPr lang="zh-CN" altLang="zh-CN" sz="2000" dirty="0" smtClean="0">
                <a:latin typeface="+mn-ea"/>
              </a:rPr>
              <a:t>“开始”</a:t>
            </a:r>
            <a:r>
              <a:rPr lang="zh-CN" altLang="zh-CN" sz="2000" dirty="0">
                <a:latin typeface="+mn-ea"/>
              </a:rPr>
              <a:t>→“控制面板”</a:t>
            </a:r>
            <a:r>
              <a:rPr lang="zh-CN" altLang="zh-CN" sz="2000" dirty="0" smtClean="0">
                <a:latin typeface="+mn-ea"/>
              </a:rPr>
              <a:t>命令</a:t>
            </a:r>
            <a:r>
              <a:rPr lang="zh-CN" altLang="zh-CN" sz="2000" dirty="0">
                <a:latin typeface="+mn-ea"/>
              </a:rPr>
              <a:t>→</a:t>
            </a:r>
            <a:r>
              <a:rPr lang="zh-CN" altLang="zh-CN" sz="2000" dirty="0" smtClean="0">
                <a:latin typeface="+mn-ea"/>
              </a:rPr>
              <a:t>打开</a:t>
            </a:r>
            <a:r>
              <a:rPr lang="zh-CN" altLang="zh-CN" sz="2000" dirty="0">
                <a:latin typeface="+mn-ea"/>
              </a:rPr>
              <a:t>“所有控制面板项”</a:t>
            </a:r>
            <a:r>
              <a:rPr lang="zh-CN" altLang="zh-CN" sz="2000" dirty="0" smtClean="0">
                <a:latin typeface="+mn-ea"/>
              </a:rPr>
              <a:t>窗口</a:t>
            </a:r>
            <a:r>
              <a:rPr lang="zh-CN" altLang="en-US" sz="2000" dirty="0" smtClean="0">
                <a:latin typeface="+mn-ea"/>
              </a:rPr>
              <a:t>。</a:t>
            </a:r>
            <a:endParaRPr lang="en-US" altLang="zh-CN" sz="2000" dirty="0" smtClean="0">
              <a:latin typeface="+mn-ea"/>
            </a:endParaRPr>
          </a:p>
          <a:p>
            <a:pPr>
              <a:lnSpc>
                <a:spcPts val="3000"/>
              </a:lnSpc>
              <a:spcAft>
                <a:spcPts val="600"/>
              </a:spcAft>
            </a:pPr>
            <a:r>
              <a:rPr lang="zh-CN" altLang="en-US" sz="2000" dirty="0" smtClean="0">
                <a:latin typeface="+mn-ea"/>
              </a:rPr>
              <a:t>（</a:t>
            </a:r>
            <a:r>
              <a:rPr lang="en-US" altLang="zh-CN" sz="2000" dirty="0" smtClean="0">
                <a:latin typeface="+mn-ea"/>
              </a:rPr>
              <a:t>2）</a:t>
            </a:r>
            <a:r>
              <a:rPr lang="zh-CN" altLang="zh-CN" sz="2000" dirty="0" smtClean="0">
                <a:latin typeface="+mn-ea"/>
              </a:rPr>
              <a:t>“</a:t>
            </a:r>
            <a:r>
              <a:rPr lang="zh-CN" altLang="en-US" sz="2000" dirty="0" smtClean="0">
                <a:latin typeface="+mn-ea"/>
              </a:rPr>
              <a:t>键盘</a:t>
            </a:r>
            <a:r>
              <a:rPr lang="zh-CN" altLang="zh-CN" sz="2000" dirty="0" smtClean="0">
                <a:latin typeface="+mn-ea"/>
              </a:rPr>
              <a:t>”图标</a:t>
            </a:r>
            <a:r>
              <a:rPr lang="zh-CN" altLang="zh-CN" sz="2000" dirty="0">
                <a:latin typeface="+mn-ea"/>
              </a:rPr>
              <a:t>→</a:t>
            </a:r>
            <a:r>
              <a:rPr lang="zh-CN" altLang="zh-CN" sz="2000" dirty="0" smtClean="0">
                <a:latin typeface="+mn-ea"/>
              </a:rPr>
              <a:t>弹</a:t>
            </a:r>
            <a:r>
              <a:rPr lang="zh-CN" altLang="zh-CN" sz="2000" dirty="0">
                <a:latin typeface="+mn-ea"/>
              </a:rPr>
              <a:t>出</a:t>
            </a:r>
            <a:r>
              <a:rPr lang="zh-CN" altLang="zh-CN" sz="2000" dirty="0" smtClean="0">
                <a:latin typeface="+mn-ea"/>
              </a:rPr>
              <a:t>“</a:t>
            </a:r>
            <a:r>
              <a:rPr lang="zh-CN" altLang="en-US" sz="2000" dirty="0" smtClean="0">
                <a:latin typeface="+mn-ea"/>
              </a:rPr>
              <a:t>键盘</a:t>
            </a:r>
            <a:r>
              <a:rPr lang="zh-CN" altLang="zh-CN" sz="2000" dirty="0" smtClean="0">
                <a:latin typeface="+mn-ea"/>
              </a:rPr>
              <a:t>属性”对话框</a:t>
            </a:r>
            <a:r>
              <a:rPr lang="zh-CN" altLang="en-US" sz="2000" dirty="0" smtClean="0">
                <a:latin typeface="+mn-ea"/>
              </a:rPr>
              <a:t>（如下图）。</a:t>
            </a:r>
            <a:endParaRPr lang="zh-CN" altLang="zh-CN" sz="2000" dirty="0">
              <a:latin typeface="+mn-ea"/>
            </a:endParaRPr>
          </a:p>
        </p:txBody>
      </p:sp>
      <p:grpSp>
        <p:nvGrpSpPr>
          <p:cNvPr id="2" name="组合 1"/>
          <p:cNvGrpSpPr/>
          <p:nvPr/>
        </p:nvGrpSpPr>
        <p:grpSpPr>
          <a:xfrm>
            <a:off x="1218841" y="2636912"/>
            <a:ext cx="6881551" cy="3672409"/>
            <a:chOff x="1218841" y="2636912"/>
            <a:chExt cx="6881551" cy="3672409"/>
          </a:xfrm>
        </p:grpSpPr>
        <p:pic>
          <p:nvPicPr>
            <p:cNvPr id="27"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218841" y="2636912"/>
              <a:ext cx="6881551" cy="3672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椭圆 27"/>
            <p:cNvSpPr/>
            <p:nvPr/>
          </p:nvSpPr>
          <p:spPr>
            <a:xfrm>
              <a:off x="6456450" y="4385663"/>
              <a:ext cx="949626" cy="25184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410" name="图片 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843808" y="2614134"/>
            <a:ext cx="3612642" cy="3761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06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wipe(left)">
                                      <p:cBhvr>
                                        <p:cTn id="7" dur="500"/>
                                        <p:tgtEl>
                                          <p:spTgt spid="26">
                                            <p:txEl>
                                              <p:pRg st="0" end="0"/>
                                            </p:txEl>
                                          </p:spTgt>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6">
                                            <p:txEl>
                                              <p:pRg st="1" end="1"/>
                                            </p:txEl>
                                          </p:spTgt>
                                        </p:tgtEl>
                                        <p:attrNameLst>
                                          <p:attrName>style.visibility</p:attrName>
                                        </p:attrNameLst>
                                      </p:cBhvr>
                                      <p:to>
                                        <p:strVal val="visible"/>
                                      </p:to>
                                    </p:set>
                                    <p:animEffect transition="in" filter="wipe(left)">
                                      <p:cBhvr>
                                        <p:cTn id="15" dur="500"/>
                                        <p:tgtEl>
                                          <p:spTgt spid="26">
                                            <p:txEl>
                                              <p:pRg st="1" end="1"/>
                                            </p:txEl>
                                          </p:spTgt>
                                        </p:tgtEl>
                                      </p:cBhvr>
                                    </p:animEffect>
                                  </p:childTnLst>
                                </p:cTn>
                              </p:par>
                            </p:childTnLst>
                          </p:cTn>
                        </p:par>
                        <p:par>
                          <p:cTn id="16" fill="hold">
                            <p:stCondLst>
                              <p:cond delay="500"/>
                            </p:stCondLst>
                            <p:childTnLst>
                              <p:par>
                                <p:cTn id="17" presetID="10" presetClass="exit" presetSubtype="0" fill="hold" nodeType="afterEffect">
                                  <p:stCondLst>
                                    <p:cond delay="0"/>
                                  </p:stCondLst>
                                  <p:childTnLst>
                                    <p:animEffect transition="out" filter="fade">
                                      <p:cBhvr>
                                        <p:cTn id="18" dur="750"/>
                                        <p:tgtEl>
                                          <p:spTgt spid="2"/>
                                        </p:tgtEl>
                                      </p:cBhvr>
                                    </p:animEffect>
                                    <p:set>
                                      <p:cBhvr>
                                        <p:cTn id="19" dur="1" fill="hold">
                                          <p:stCondLst>
                                            <p:cond delay="749"/>
                                          </p:stCondLst>
                                        </p:cTn>
                                        <p:tgtEl>
                                          <p:spTgt spid="2"/>
                                        </p:tgtEl>
                                        <p:attrNameLst>
                                          <p:attrName>style.visibility</p:attrName>
                                        </p:attrNameLst>
                                      </p:cBhvr>
                                      <p:to>
                                        <p:strVal val="hidden"/>
                                      </p:to>
                                    </p:set>
                                  </p:childTnLst>
                                </p:cTn>
                              </p:par>
                            </p:childTnLst>
                          </p:cTn>
                        </p:par>
                        <p:par>
                          <p:cTn id="20" fill="hold">
                            <p:stCondLst>
                              <p:cond delay="1250"/>
                            </p:stCondLst>
                            <p:childTnLst>
                              <p:par>
                                <p:cTn id="21" presetID="1" presetClass="entr" presetSubtype="0" fill="hold" nodeType="afterEffect">
                                  <p:stCondLst>
                                    <p:cond delay="0"/>
                                  </p:stCondLst>
                                  <p:childTnLst>
                                    <p:set>
                                      <p:cBhvr>
                                        <p:cTn id="22" dur="1" fill="hold">
                                          <p:stCondLst>
                                            <p:cond delay="499"/>
                                          </p:stCondLst>
                                        </p:cTn>
                                        <p:tgtEl>
                                          <p:spTgt spid="174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normAutofit/>
          </a:bodyPr>
          <a:lstStyle/>
          <a:p>
            <a:r>
              <a:rPr lang="en-US" altLang="zh-CN" dirty="0" smtClean="0"/>
              <a:t>2.5  </a:t>
            </a:r>
            <a:r>
              <a:rPr lang="zh-CN" altLang="zh-CN" dirty="0"/>
              <a:t>Windows 7实用程序</a:t>
            </a:r>
            <a:endParaRPr lang="zh-CN" altLang="en-US" dirty="0"/>
          </a:p>
        </p:txBody>
      </p:sp>
    </p:spTree>
    <p:extLst>
      <p:ext uri="{BB962C8B-B14F-4D97-AF65-F5344CB8AC3E}">
        <p14:creationId xmlns:p14="http://schemas.microsoft.com/office/powerpoint/2010/main" val="1386203643"/>
      </p:ext>
    </p:extLst>
  </p:cSld>
  <p:clrMapOvr>
    <a:masterClrMapping/>
  </p:clrMapOvr>
  <p:transition spd="slow">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2.2.1  </a:t>
            </a:r>
            <a:r>
              <a:rPr lang="zh-CN" altLang="zh-CN" sz="3600" dirty="0"/>
              <a:t>鼠标和键盘的操作</a:t>
            </a:r>
          </a:p>
        </p:txBody>
      </p:sp>
      <p:sp>
        <p:nvSpPr>
          <p:cNvPr id="10" name="TextBox 9"/>
          <p:cNvSpPr txBox="1"/>
          <p:nvPr/>
        </p:nvSpPr>
        <p:spPr>
          <a:xfrm>
            <a:off x="971600" y="1105580"/>
            <a:ext cx="4580033"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．鼠标操作</a:t>
            </a:r>
            <a:endParaRPr lang="zh-CN" altLang="en-US" dirty="0"/>
          </a:p>
        </p:txBody>
      </p:sp>
      <p:sp>
        <p:nvSpPr>
          <p:cNvPr id="2" name="矩形 1"/>
          <p:cNvSpPr/>
          <p:nvPr/>
        </p:nvSpPr>
        <p:spPr>
          <a:xfrm>
            <a:off x="781261" y="1815207"/>
            <a:ext cx="4770371" cy="461665"/>
          </a:xfrm>
          <a:prstGeom prst="rect">
            <a:avLst/>
          </a:prstGeom>
        </p:spPr>
        <p:txBody>
          <a:bodyPr wrap="square">
            <a:spAutoFit/>
          </a:bodyPr>
          <a:lstStyle/>
          <a:p>
            <a:r>
              <a:rPr lang="zh-CN" altLang="zh-CN" sz="2400" dirty="0"/>
              <a:t>（</a:t>
            </a:r>
            <a:r>
              <a:rPr lang="en-US" altLang="zh-CN" sz="2400" dirty="0"/>
              <a:t>3</a:t>
            </a:r>
            <a:r>
              <a:rPr lang="zh-CN" altLang="zh-CN" sz="2400" dirty="0"/>
              <a:t>）鼠标指针形状及含义</a:t>
            </a:r>
            <a:endParaRPr lang="zh-CN" altLang="en-US" sz="2400" dirty="0"/>
          </a:p>
        </p:txBody>
      </p:sp>
      <p:pic>
        <p:nvPicPr>
          <p:cNvPr id="1028" name="Picture 4"/>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827584" y="2435894"/>
            <a:ext cx="7986012" cy="3850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9574107"/>
      </p:ext>
    </p:extLst>
  </p:cSld>
  <p:clrMapOvr>
    <a:masterClrMapping/>
  </p:clrMapOvr>
  <p:transition>
    <p:fad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296015567"/>
              </p:ext>
            </p:extLst>
          </p:nvPr>
        </p:nvGraphicFramePr>
        <p:xfrm>
          <a:off x="2339752" y="2204864"/>
          <a:ext cx="4968552" cy="37444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a:xfrm>
            <a:off x="755576" y="773832"/>
            <a:ext cx="8077200" cy="1143000"/>
          </a:xfrm>
        </p:spPr>
        <p:txBody>
          <a:bodyPr/>
          <a:lstStyle/>
          <a:p>
            <a:pPr algn="ctr"/>
            <a:r>
              <a:rPr lang="en-US" altLang="zh-CN" dirty="0" smtClean="0"/>
              <a:t>2.5  </a:t>
            </a:r>
            <a:r>
              <a:rPr lang="zh-CN" altLang="zh-CN" dirty="0"/>
              <a:t>Windows 7实用程序</a:t>
            </a:r>
            <a:endParaRPr lang="zh-CN" altLang="en-US" dirty="0"/>
          </a:p>
        </p:txBody>
      </p:sp>
    </p:spTree>
    <p:extLst>
      <p:ext uri="{BB962C8B-B14F-4D97-AF65-F5344CB8AC3E}">
        <p14:creationId xmlns:p14="http://schemas.microsoft.com/office/powerpoint/2010/main" val="18506393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2.5.1  </a:t>
            </a:r>
            <a:r>
              <a:rPr lang="zh-CN" altLang="zh-CN" sz="3600" dirty="0"/>
              <a:t>写字板</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3"/>
          <p:cNvSpPr txBox="1">
            <a:spLocks noChangeArrowheads="1"/>
          </p:cNvSpPr>
          <p:nvPr/>
        </p:nvSpPr>
        <p:spPr>
          <a:xfrm>
            <a:off x="1195427" y="5508822"/>
            <a:ext cx="6976973" cy="440458"/>
          </a:xfrm>
          <a:prstGeom prst="rect">
            <a:avLst/>
          </a:prstGeom>
          <a:noFill/>
          <a:ln>
            <a:solidFill>
              <a:srgbClr val="FF0000"/>
            </a:solidFill>
          </a:ln>
        </p:spPr>
        <p:txBody>
          <a:bodyPr/>
          <a:lstStyle>
            <a:defPPr>
              <a:defRPr lang="zh-CN"/>
            </a:defPPr>
            <a:lvl1pPr indent="0">
              <a:spcBef>
                <a:spcPts val="600"/>
              </a:spcBef>
              <a:spcAft>
                <a:spcPts val="600"/>
              </a:spcAft>
              <a:buFont typeface="Arial" pitchFamily="34" charset="0"/>
              <a:buNone/>
              <a:defRPr kumimoji="0" sz="20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spcBef>
                <a:spcPts val="0"/>
              </a:spcBef>
              <a:spcAft>
                <a:spcPts val="0"/>
              </a:spcAft>
            </a:pPr>
            <a:r>
              <a:rPr lang="zh-CN" altLang="en-US" dirty="0" smtClean="0">
                <a:latin typeface="+mn-ea"/>
              </a:rPr>
              <a:t>　</a:t>
            </a:r>
            <a:r>
              <a:rPr lang="zh-CN" altLang="zh-CN" dirty="0" smtClean="0">
                <a:latin typeface="+mn-ea"/>
              </a:rPr>
              <a:t>“开始”</a:t>
            </a:r>
            <a:r>
              <a:rPr lang="zh-CN" altLang="zh-CN" dirty="0">
                <a:latin typeface="+mn-ea"/>
              </a:rPr>
              <a:t>→“所有程序”→</a:t>
            </a:r>
            <a:r>
              <a:rPr lang="zh-CN" altLang="zh-CN" dirty="0" smtClean="0">
                <a:latin typeface="+mn-ea"/>
              </a:rPr>
              <a:t>“附件”→</a:t>
            </a:r>
            <a:r>
              <a:rPr lang="zh-CN" altLang="zh-CN" dirty="0">
                <a:latin typeface="+mn-ea"/>
              </a:rPr>
              <a:t>“写字板”</a:t>
            </a:r>
            <a:r>
              <a:rPr lang="zh-CN" altLang="zh-CN" dirty="0" smtClean="0">
                <a:latin typeface="+mn-ea"/>
              </a:rPr>
              <a:t>命令</a:t>
            </a:r>
            <a:r>
              <a:rPr lang="zh-CN" altLang="en-US" dirty="0" smtClean="0">
                <a:latin typeface="+mn-ea"/>
              </a:rPr>
              <a:t>。</a:t>
            </a:r>
            <a:endParaRPr lang="zh-CN" altLang="en-US" dirty="0">
              <a:latin typeface="+mn-ea"/>
            </a:endParaRPr>
          </a:p>
        </p:txBody>
      </p:sp>
      <p:sp>
        <p:nvSpPr>
          <p:cNvPr id="7" name="TextBox 6"/>
          <p:cNvSpPr txBox="1"/>
          <p:nvPr/>
        </p:nvSpPr>
        <p:spPr>
          <a:xfrm>
            <a:off x="907395" y="4797152"/>
            <a:ext cx="4104456"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．写字板的打开</a:t>
            </a:r>
          </a:p>
        </p:txBody>
      </p:sp>
      <p:sp>
        <p:nvSpPr>
          <p:cNvPr id="11" name="Rectangle 3"/>
          <p:cNvSpPr txBox="1">
            <a:spLocks noChangeArrowheads="1"/>
          </p:cNvSpPr>
          <p:nvPr/>
        </p:nvSpPr>
        <p:spPr>
          <a:xfrm>
            <a:off x="1195427" y="1268760"/>
            <a:ext cx="6976973" cy="3168352"/>
          </a:xfrm>
          <a:prstGeom prst="rect">
            <a:avLst/>
          </a:prstGeom>
          <a:noFill/>
          <a:ln>
            <a:solidFill>
              <a:srgbClr val="FF0000"/>
            </a:solidFill>
          </a:ln>
        </p:spPr>
        <p:txBody>
          <a:bodyPr/>
          <a:lstStyle>
            <a:defPPr>
              <a:defRPr lang="zh-CN"/>
            </a:defPPr>
            <a:lvl1pPr indent="0">
              <a:spcBef>
                <a:spcPts val="600"/>
              </a:spcBef>
              <a:spcAft>
                <a:spcPts val="600"/>
              </a:spcAft>
              <a:buFont typeface="Arial" pitchFamily="34" charset="0"/>
              <a:buNone/>
              <a:defRPr kumimoji="0" sz="20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150000"/>
              </a:lnSpc>
            </a:pPr>
            <a:r>
              <a:rPr lang="zh-CN" altLang="en-US" sz="2400" dirty="0" smtClean="0">
                <a:latin typeface="+mn-ea"/>
              </a:rPr>
              <a:t>　　</a:t>
            </a:r>
            <a:r>
              <a:rPr lang="zh-CN" altLang="zh-CN" sz="2400" dirty="0" smtClean="0">
                <a:latin typeface="+mn-ea"/>
              </a:rPr>
              <a:t>“写字板”</a:t>
            </a:r>
            <a:r>
              <a:rPr lang="zh-CN" altLang="zh-CN" sz="2400" dirty="0">
                <a:latin typeface="+mn-ea"/>
              </a:rPr>
              <a:t>是包含在Windows 7系统中的一个基本文字处理程序，可以创建、编辑、查看和打印文档，还可以嵌入图片，设置段落，更改文本的</a:t>
            </a:r>
            <a:r>
              <a:rPr lang="zh-CN" altLang="zh-CN" sz="2400" dirty="0" smtClean="0">
                <a:latin typeface="+mn-ea"/>
              </a:rPr>
              <a:t>外观</a:t>
            </a:r>
            <a:r>
              <a:rPr lang="zh-CN" altLang="en-US" sz="2400" dirty="0" smtClean="0">
                <a:latin typeface="+mn-ea"/>
              </a:rPr>
              <a:t>。</a:t>
            </a:r>
            <a:endParaRPr lang="en-US" altLang="zh-CN" sz="2400" dirty="0" smtClean="0">
              <a:latin typeface="+mn-ea"/>
            </a:endParaRPr>
          </a:p>
          <a:p>
            <a:pPr>
              <a:lnSpc>
                <a:spcPct val="150000"/>
              </a:lnSpc>
            </a:pPr>
            <a:r>
              <a:rPr lang="zh-CN" altLang="en-US" sz="2400" dirty="0" smtClean="0">
                <a:latin typeface="+mn-ea"/>
              </a:rPr>
              <a:t>　　</a:t>
            </a:r>
            <a:r>
              <a:rPr lang="zh-CN" altLang="zh-CN" sz="2400" dirty="0" smtClean="0">
                <a:latin typeface="+mn-ea"/>
              </a:rPr>
              <a:t>“写字板”多</a:t>
            </a:r>
            <a:r>
              <a:rPr lang="zh-CN" altLang="zh-CN" sz="2400" dirty="0">
                <a:latin typeface="+mn-ea"/>
              </a:rPr>
              <a:t>用于日常工作中简短文档的编辑。</a:t>
            </a:r>
          </a:p>
        </p:txBody>
      </p:sp>
    </p:spTree>
    <p:extLst>
      <p:ext uri="{BB962C8B-B14F-4D97-AF65-F5344CB8AC3E}">
        <p14:creationId xmlns:p14="http://schemas.microsoft.com/office/powerpoint/2010/main" val="6126750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2.5.1  </a:t>
            </a:r>
            <a:r>
              <a:rPr lang="zh-CN" altLang="zh-CN" sz="3600" dirty="0"/>
              <a:t>写字板</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TextBox 7"/>
          <p:cNvSpPr txBox="1"/>
          <p:nvPr/>
        </p:nvSpPr>
        <p:spPr>
          <a:xfrm>
            <a:off x="899592" y="1052736"/>
            <a:ext cx="5616624"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．写字板窗口的组成</a:t>
            </a:r>
          </a:p>
        </p:txBody>
      </p:sp>
      <p:pic>
        <p:nvPicPr>
          <p:cNvPr id="18434"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551702" y="1889326"/>
            <a:ext cx="8268769" cy="4203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6484175"/>
      </p:ext>
    </p:extLst>
  </p:cSld>
  <p:clrMapOvr>
    <a:masterClrMapping/>
  </p:clrMapOvr>
  <p:transition>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2.5.1  </a:t>
            </a:r>
            <a:r>
              <a:rPr lang="zh-CN" altLang="zh-CN" sz="3600" dirty="0"/>
              <a:t>写字板</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TextBox 7"/>
          <p:cNvSpPr txBox="1"/>
          <p:nvPr/>
        </p:nvSpPr>
        <p:spPr>
          <a:xfrm>
            <a:off x="899592" y="1052736"/>
            <a:ext cx="5616624"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．写字板窗口的组成</a:t>
            </a:r>
          </a:p>
        </p:txBody>
      </p:sp>
      <p:graphicFrame>
        <p:nvGraphicFramePr>
          <p:cNvPr id="7" name="表格 6"/>
          <p:cNvGraphicFramePr>
            <a:graphicFrameLocks noGrp="1"/>
          </p:cNvGraphicFramePr>
          <p:nvPr>
            <p:extLst>
              <p:ext uri="{D42A27DB-BD31-4B8C-83A1-F6EECF244321}">
                <p14:modId xmlns:p14="http://schemas.microsoft.com/office/powerpoint/2010/main" val="3991655281"/>
              </p:ext>
            </p:extLst>
          </p:nvPr>
        </p:nvGraphicFramePr>
        <p:xfrm>
          <a:off x="611560" y="1772818"/>
          <a:ext cx="8349751" cy="4608510"/>
        </p:xfrm>
        <a:graphic>
          <a:graphicData uri="http://schemas.openxmlformats.org/drawingml/2006/table">
            <a:tbl>
              <a:tblPr>
                <a:effectLst>
                  <a:outerShdw blurRad="50800" dist="38100" dir="2700000" algn="tl" rotWithShape="0">
                    <a:prstClr val="black">
                      <a:alpha val="40000"/>
                    </a:prstClr>
                  </a:outerShdw>
                </a:effectLst>
                <a:tableStyleId>{5C22544A-7EE6-4342-B048-85BDC9FD1C3A}</a:tableStyleId>
              </a:tblPr>
              <a:tblGrid>
                <a:gridCol w="828000"/>
                <a:gridCol w="1640541"/>
                <a:gridCol w="5881210"/>
              </a:tblGrid>
              <a:tr h="435414">
                <a:tc gridSpan="2">
                  <a:txBody>
                    <a:bodyPr/>
                    <a:lstStyle/>
                    <a:p>
                      <a:pPr algn="ctr">
                        <a:lnSpc>
                          <a:spcPct val="100000"/>
                        </a:lnSpc>
                        <a:spcBef>
                          <a:spcPts val="250"/>
                        </a:spcBef>
                        <a:spcAft>
                          <a:spcPts val="250"/>
                        </a:spcAft>
                      </a:pPr>
                      <a:r>
                        <a:rPr lang="zh-CN" altLang="en-US" sz="1800" kern="1050" dirty="0" smtClean="0">
                          <a:effectLst/>
                          <a:latin typeface="+mn-ea"/>
                          <a:ea typeface="+mn-ea"/>
                          <a:cs typeface="Times New Roman"/>
                        </a:rPr>
                        <a:t>组成</a:t>
                      </a:r>
                      <a:endParaRPr lang="zh-CN" sz="1800" kern="1050" dirty="0">
                        <a:effectLst/>
                        <a:latin typeface="+mn-ea"/>
                        <a:ea typeface="+mn-ea"/>
                        <a:cs typeface="Times New Roman"/>
                      </a:endParaRPr>
                    </a:p>
                  </a:txBody>
                  <a:tcPr marL="36000" marR="36000" marT="36000" marB="3600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1">
                        <a:lumMod val="20000"/>
                        <a:lumOff val="80000"/>
                      </a:schemeClr>
                    </a:solidFill>
                  </a:tcPr>
                </a:tc>
                <a:tc hMerge="1">
                  <a:txBody>
                    <a:bodyPr/>
                    <a:lstStyle/>
                    <a:p>
                      <a:endParaRPr lang="zh-CN" altLang="en-US"/>
                    </a:p>
                  </a:txBody>
                  <a:tcPr/>
                </a:tc>
                <a:tc>
                  <a:txBody>
                    <a:bodyPr/>
                    <a:lstStyle/>
                    <a:p>
                      <a:pPr algn="ctr">
                        <a:lnSpc>
                          <a:spcPct val="100000"/>
                        </a:lnSpc>
                        <a:spcBef>
                          <a:spcPts val="250"/>
                        </a:spcBef>
                        <a:spcAft>
                          <a:spcPts val="250"/>
                        </a:spcAft>
                      </a:pPr>
                      <a:r>
                        <a:rPr lang="zh-CN" sz="1800" kern="1050" dirty="0">
                          <a:effectLst/>
                          <a:latin typeface="+mn-ea"/>
                          <a:ea typeface="+mn-ea"/>
                        </a:rPr>
                        <a:t>功能</a:t>
                      </a:r>
                      <a:endParaRPr lang="zh-CN" sz="1800" kern="1050" dirty="0">
                        <a:effectLst/>
                        <a:latin typeface="+mn-ea"/>
                        <a:ea typeface="+mn-ea"/>
                        <a:cs typeface="Times New Roman"/>
                      </a:endParaRPr>
                    </a:p>
                  </a:txBody>
                  <a:tcPr marL="36000" marR="36000" marT="36000" marB="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1">
                        <a:lumMod val="20000"/>
                        <a:lumOff val="80000"/>
                      </a:schemeClr>
                    </a:solidFill>
                  </a:tcPr>
                </a:tc>
              </a:tr>
              <a:tr h="780306">
                <a:tc gridSpan="2">
                  <a:txBody>
                    <a:bodyPr/>
                    <a:lstStyle/>
                    <a:p>
                      <a:r>
                        <a:rPr kumimoji="0" lang="zh-CN" altLang="zh-CN" sz="1800" kern="1200" dirty="0" smtClean="0">
                          <a:solidFill>
                            <a:schemeClr val="dk1"/>
                          </a:solidFill>
                          <a:effectLst/>
                          <a:latin typeface="+mn-ea"/>
                          <a:ea typeface="+mn-ea"/>
                          <a:cs typeface="+mn-cs"/>
                        </a:rPr>
                        <a:t>标题栏</a:t>
                      </a:r>
                    </a:p>
                  </a:txBody>
                  <a:tcPr marL="72000" marR="36000" marT="36000" marB="36000" anchor="ctr">
                    <a:lnL w="12700" cap="flat" cmpd="sng" algn="ctr">
                      <a:solidFill>
                        <a:schemeClr val="tx1"/>
                      </a:solidFill>
                      <a:prstDash val="solid"/>
                      <a:round/>
                      <a:headEnd type="none" w="med" len="med"/>
                      <a:tailEnd type="none" w="med" len="med"/>
                    </a:lnL>
                    <a:solidFill>
                      <a:schemeClr val="bg1">
                        <a:lumMod val="95000"/>
                      </a:schemeClr>
                    </a:solidFill>
                  </a:tcPr>
                </a:tc>
                <a:tc hMerge="1">
                  <a:txBody>
                    <a:bodyPr/>
                    <a:lstStyle/>
                    <a:p>
                      <a:endParaRPr lang="zh-CN" altLang="en-US"/>
                    </a:p>
                  </a:txBody>
                  <a:tcPr/>
                </a:tc>
                <a:tc>
                  <a:txBody>
                    <a:bodyPr/>
                    <a:lstStyle/>
                    <a:p>
                      <a:pPr algn="just">
                        <a:lnSpc>
                          <a:spcPct val="100000"/>
                        </a:lnSpc>
                        <a:spcBef>
                          <a:spcPts val="200"/>
                        </a:spcBef>
                        <a:spcAft>
                          <a:spcPts val="200"/>
                        </a:spcAft>
                      </a:pPr>
                      <a:r>
                        <a:rPr kumimoji="0" lang="zh-CN" altLang="zh-CN" sz="1800" kern="1200" dirty="0" smtClean="0">
                          <a:solidFill>
                            <a:schemeClr val="dk1"/>
                          </a:solidFill>
                          <a:effectLst/>
                          <a:latin typeface="+mn-ea"/>
                          <a:ea typeface="+mn-ea"/>
                          <a:cs typeface="+mn-cs"/>
                        </a:rPr>
                        <a:t>显示写字板程序名及其正在编辑的文档名</a:t>
                      </a:r>
                      <a:r>
                        <a:rPr kumimoji="0" lang="zh-CN" altLang="en-US" sz="1800" kern="1200" dirty="0" smtClean="0">
                          <a:solidFill>
                            <a:schemeClr val="dk1"/>
                          </a:solidFill>
                          <a:effectLst/>
                          <a:latin typeface="+mn-ea"/>
                          <a:ea typeface="+mn-ea"/>
                          <a:cs typeface="+mn-cs"/>
                        </a:rPr>
                        <a:t>，</a:t>
                      </a:r>
                      <a:r>
                        <a:rPr kumimoji="0" lang="zh-CN" altLang="zh-CN" sz="1800" kern="1200" dirty="0" smtClean="0">
                          <a:solidFill>
                            <a:schemeClr val="dk1"/>
                          </a:solidFill>
                          <a:effectLst/>
                          <a:latin typeface="+mn-ea"/>
                          <a:ea typeface="+mn-ea"/>
                          <a:cs typeface="+mn-cs"/>
                        </a:rPr>
                        <a:t>可</a:t>
                      </a:r>
                      <a:r>
                        <a:rPr kumimoji="0" lang="zh-CN" altLang="en-US" sz="1800" kern="1200" dirty="0" smtClean="0">
                          <a:solidFill>
                            <a:schemeClr val="dk1"/>
                          </a:solidFill>
                          <a:effectLst/>
                          <a:latin typeface="+mn-ea"/>
                          <a:ea typeface="+mn-ea"/>
                          <a:cs typeface="+mn-cs"/>
                        </a:rPr>
                        <a:t>对</a:t>
                      </a:r>
                      <a:r>
                        <a:rPr kumimoji="0" lang="zh-CN" altLang="zh-CN" sz="1800" kern="1200" dirty="0" smtClean="0">
                          <a:solidFill>
                            <a:schemeClr val="dk1"/>
                          </a:solidFill>
                          <a:effectLst/>
                          <a:latin typeface="+mn-ea"/>
                          <a:ea typeface="+mn-ea"/>
                          <a:cs typeface="+mn-cs"/>
                        </a:rPr>
                        <a:t>窗口移动、关闭、改变大小等操作</a:t>
                      </a:r>
                      <a:endParaRPr lang="zh-CN" sz="18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bg1">
                        <a:lumMod val="95000"/>
                      </a:schemeClr>
                    </a:solidFill>
                  </a:tcPr>
                </a:tc>
              </a:tr>
              <a:tr h="435414">
                <a:tc rowSpan="3">
                  <a:txBody>
                    <a:bodyPr/>
                    <a:lstStyle/>
                    <a:p>
                      <a:r>
                        <a:rPr kumimoji="0" lang="zh-CN" altLang="zh-CN" sz="1800" kern="1200" dirty="0" smtClean="0">
                          <a:solidFill>
                            <a:schemeClr val="dk1"/>
                          </a:solidFill>
                          <a:effectLst/>
                          <a:latin typeface="+mn-ea"/>
                          <a:ea typeface="+mn-ea"/>
                          <a:cs typeface="+mn-cs"/>
                        </a:rPr>
                        <a:t>功能区</a:t>
                      </a:r>
                    </a:p>
                  </a:txBody>
                  <a:tcPr marL="72000" marR="36000" marT="36000" marB="3600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r>
                        <a:rPr kumimoji="0" lang="zh-CN" altLang="zh-CN" sz="1800" kern="1200" dirty="0" smtClean="0">
                          <a:solidFill>
                            <a:schemeClr val="dk1"/>
                          </a:solidFill>
                          <a:effectLst/>
                          <a:latin typeface="+mn-ea"/>
                          <a:ea typeface="+mn-ea"/>
                          <a:cs typeface="+mn-cs"/>
                        </a:rPr>
                        <a:t>菜单按钮</a:t>
                      </a:r>
                    </a:p>
                  </a:txBody>
                  <a:tcPr marL="72000" marR="36000" marT="36000" marB="36000" anchor="ctr">
                    <a:solidFill>
                      <a:schemeClr val="accent1">
                        <a:lumMod val="20000"/>
                        <a:lumOff val="80000"/>
                      </a:schemeClr>
                    </a:solidFill>
                  </a:tcPr>
                </a:tc>
                <a:tc>
                  <a:txBody>
                    <a:bodyPr/>
                    <a:lstStyle/>
                    <a:p>
                      <a:pPr algn="just">
                        <a:lnSpc>
                          <a:spcPct val="100000"/>
                        </a:lnSpc>
                        <a:spcBef>
                          <a:spcPts val="200"/>
                        </a:spcBef>
                        <a:spcAft>
                          <a:spcPts val="200"/>
                        </a:spcAft>
                      </a:pPr>
                      <a:r>
                        <a:rPr kumimoji="0" lang="zh-CN" altLang="en-US" sz="1800" kern="1200" dirty="0" smtClean="0">
                          <a:solidFill>
                            <a:schemeClr val="dk1"/>
                          </a:solidFill>
                          <a:effectLst/>
                          <a:latin typeface="+mn-ea"/>
                          <a:ea typeface="+mn-ea"/>
                          <a:cs typeface="+mn-cs"/>
                        </a:rPr>
                        <a:t>其</a:t>
                      </a:r>
                      <a:r>
                        <a:rPr kumimoji="0" lang="zh-CN" altLang="zh-CN" sz="1800" kern="1200" dirty="0" smtClean="0">
                          <a:solidFill>
                            <a:schemeClr val="dk1"/>
                          </a:solidFill>
                          <a:effectLst/>
                          <a:latin typeface="+mn-lt"/>
                          <a:ea typeface="+mn-ea"/>
                          <a:cs typeface="+mn-cs"/>
                        </a:rPr>
                        <a:t>下拉菜单</a:t>
                      </a:r>
                      <a:r>
                        <a:rPr kumimoji="0" lang="zh-CN" altLang="en-US" sz="1800" kern="1200" dirty="0" smtClean="0">
                          <a:solidFill>
                            <a:schemeClr val="dk1"/>
                          </a:solidFill>
                          <a:effectLst/>
                          <a:latin typeface="+mn-lt"/>
                          <a:ea typeface="+mn-ea"/>
                          <a:cs typeface="+mn-cs"/>
                        </a:rPr>
                        <a:t>中</a:t>
                      </a:r>
                      <a:r>
                        <a:rPr kumimoji="0" lang="zh-CN" altLang="zh-CN" sz="1800" kern="1200" dirty="0" smtClean="0">
                          <a:solidFill>
                            <a:schemeClr val="dk1"/>
                          </a:solidFill>
                          <a:effectLst/>
                          <a:latin typeface="+mn-lt"/>
                          <a:ea typeface="+mn-ea"/>
                          <a:cs typeface="+mn-cs"/>
                        </a:rPr>
                        <a:t>有新建、打开、保存、页面设置、打印命令</a:t>
                      </a:r>
                      <a:endParaRPr lang="zh-CN" sz="18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r>
              <a:tr h="435414">
                <a:tc vMerge="1">
                  <a:txBody>
                    <a:bodyPr/>
                    <a:lstStyle/>
                    <a:p>
                      <a:endParaRPr lang="zh-CN" altLang="en-US"/>
                    </a:p>
                  </a:txBody>
                  <a:tcPr/>
                </a:tc>
                <a:tc>
                  <a:txBody>
                    <a:bodyPr/>
                    <a:lstStyle/>
                    <a:p>
                      <a:r>
                        <a:rPr kumimoji="0" lang="zh-CN" altLang="zh-CN" sz="1800" kern="1200" dirty="0" smtClean="0">
                          <a:solidFill>
                            <a:schemeClr val="dk1"/>
                          </a:solidFill>
                          <a:effectLst/>
                          <a:latin typeface="+mn-ea"/>
                          <a:ea typeface="+mn-ea"/>
                          <a:cs typeface="+mn-cs"/>
                        </a:rPr>
                        <a:t>“主页”选项卡</a:t>
                      </a:r>
                    </a:p>
                  </a:txBody>
                  <a:tcPr marL="0" marR="36000" marT="36000" marB="36000" anchor="ctr">
                    <a:solidFill>
                      <a:schemeClr val="bg1">
                        <a:lumMod val="95000"/>
                      </a:schemeClr>
                    </a:solidFill>
                  </a:tcPr>
                </a:tc>
                <a:tc>
                  <a:txBody>
                    <a:bodyPr/>
                    <a:lstStyle/>
                    <a:p>
                      <a:pPr algn="just">
                        <a:lnSpc>
                          <a:spcPct val="100000"/>
                        </a:lnSpc>
                        <a:spcBef>
                          <a:spcPts val="200"/>
                        </a:spcBef>
                        <a:spcAft>
                          <a:spcPts val="200"/>
                        </a:spcAft>
                      </a:pPr>
                      <a:r>
                        <a:rPr kumimoji="0" lang="zh-CN" altLang="en-US" sz="1800" kern="1200" dirty="0" smtClean="0">
                          <a:solidFill>
                            <a:schemeClr val="dk1"/>
                          </a:solidFill>
                          <a:effectLst/>
                          <a:latin typeface="+mn-lt"/>
                          <a:ea typeface="+mn-ea"/>
                          <a:cs typeface="+mn-cs"/>
                        </a:rPr>
                        <a:t>包括</a:t>
                      </a:r>
                      <a:r>
                        <a:rPr kumimoji="0" lang="zh-CN" altLang="zh-CN" sz="1800" kern="1200" dirty="0" smtClean="0">
                          <a:solidFill>
                            <a:schemeClr val="dk1"/>
                          </a:solidFill>
                          <a:effectLst/>
                          <a:latin typeface="+mn-lt"/>
                          <a:ea typeface="+mn-ea"/>
                          <a:cs typeface="+mn-cs"/>
                        </a:rPr>
                        <a:t>字体、段落、插入、编辑和剪贴板组，</a:t>
                      </a:r>
                      <a:r>
                        <a:rPr kumimoji="0" lang="zh-CN" altLang="en-US" sz="1800" kern="1200" dirty="0" smtClean="0">
                          <a:solidFill>
                            <a:schemeClr val="dk1"/>
                          </a:solidFill>
                          <a:effectLst/>
                          <a:latin typeface="+mn-lt"/>
                          <a:ea typeface="+mn-ea"/>
                          <a:cs typeface="+mn-cs"/>
                        </a:rPr>
                        <a:t>提供</a:t>
                      </a:r>
                      <a:r>
                        <a:rPr kumimoji="0" lang="zh-CN" altLang="zh-CN" sz="1800" kern="1200" dirty="0" smtClean="0">
                          <a:solidFill>
                            <a:schemeClr val="dk1"/>
                          </a:solidFill>
                          <a:effectLst/>
                          <a:latin typeface="+mn-lt"/>
                          <a:ea typeface="+mn-ea"/>
                          <a:cs typeface="+mn-cs"/>
                        </a:rPr>
                        <a:t>编辑功能</a:t>
                      </a:r>
                      <a:endParaRPr lang="zh-CN" sz="18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bg1">
                        <a:lumMod val="95000"/>
                      </a:schemeClr>
                    </a:solidFill>
                  </a:tcPr>
                </a:tc>
              </a:tr>
              <a:tr h="435414">
                <a:tc vMerge="1">
                  <a:txBody>
                    <a:bodyPr/>
                    <a:lstStyle/>
                    <a:p>
                      <a:endParaRPr kumimoji="0" lang="zh-CN" altLang="zh-CN" sz="1600" kern="1200" dirty="0" smtClean="0">
                        <a:solidFill>
                          <a:schemeClr val="dk1"/>
                        </a:solidFill>
                        <a:effectLst/>
                        <a:latin typeface="+mn-lt"/>
                        <a:ea typeface="+mn-ea"/>
                        <a:cs typeface="+mn-cs"/>
                      </a:endParaRPr>
                    </a:p>
                  </a:txBody>
                  <a:tcPr marL="72000" marR="36000" marT="36000" marB="3600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r>
                        <a:rPr kumimoji="0" lang="zh-CN" altLang="zh-CN" sz="1800" kern="1200" dirty="0" smtClean="0">
                          <a:solidFill>
                            <a:schemeClr val="dk1"/>
                          </a:solidFill>
                          <a:effectLst/>
                          <a:latin typeface="+mn-ea"/>
                          <a:ea typeface="+mn-ea"/>
                          <a:cs typeface="+mn-cs"/>
                        </a:rPr>
                        <a:t>“查看”选项卡</a:t>
                      </a:r>
                    </a:p>
                  </a:txBody>
                  <a:tcPr marL="0" marR="36000" marT="36000" marB="36000" anchor="ctr">
                    <a:solidFill>
                      <a:schemeClr val="accent1">
                        <a:lumMod val="20000"/>
                        <a:lumOff val="80000"/>
                      </a:schemeClr>
                    </a:solidFill>
                  </a:tcPr>
                </a:tc>
                <a:tc>
                  <a:txBody>
                    <a:bodyPr/>
                    <a:lstStyle/>
                    <a:p>
                      <a:pPr marL="0" marR="0" indent="0" algn="just" defTabSz="914400" rtl="0" eaLnBrk="1" fontAlgn="auto" latinLnBrk="0" hangingPunct="1">
                        <a:lnSpc>
                          <a:spcPct val="100000"/>
                        </a:lnSpc>
                        <a:spcBef>
                          <a:spcPts val="200"/>
                        </a:spcBef>
                        <a:spcAft>
                          <a:spcPts val="200"/>
                        </a:spcAft>
                        <a:buClrTx/>
                        <a:buSzTx/>
                        <a:buFontTx/>
                        <a:buNone/>
                        <a:tabLst/>
                        <a:defRPr/>
                      </a:pPr>
                      <a:r>
                        <a:rPr kumimoji="0" lang="zh-CN" altLang="zh-CN" sz="1800" kern="1200" dirty="0" smtClean="0">
                          <a:solidFill>
                            <a:schemeClr val="dk1"/>
                          </a:solidFill>
                          <a:effectLst/>
                          <a:latin typeface="+mn-lt"/>
                          <a:ea typeface="+mn-ea"/>
                          <a:cs typeface="+mn-cs"/>
                        </a:rPr>
                        <a:t>页面浏览功能</a:t>
                      </a:r>
                      <a:endParaRPr lang="zh-CN" altLang="zh-CN" sz="1800" kern="900" dirty="0" smtClean="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r>
              <a:tr h="780306">
                <a:tc gridSpan="2">
                  <a:txBody>
                    <a:bodyPr/>
                    <a:lstStyle/>
                    <a:p>
                      <a:r>
                        <a:rPr kumimoji="0" lang="zh-CN" altLang="zh-CN" sz="1800" kern="1200" dirty="0" smtClean="0">
                          <a:solidFill>
                            <a:schemeClr val="dk1"/>
                          </a:solidFill>
                          <a:effectLst/>
                          <a:latin typeface="+mn-ea"/>
                          <a:ea typeface="+mn-ea"/>
                          <a:cs typeface="+mn-cs"/>
                        </a:rPr>
                        <a:t>快速访问工具栏</a:t>
                      </a:r>
                    </a:p>
                  </a:txBody>
                  <a:tcPr marL="72000" marR="36000" marT="36000" marB="36000" anchor="ctr">
                    <a:lnL w="12700" cap="flat" cmpd="sng" algn="ctr">
                      <a:solidFill>
                        <a:schemeClr val="tx1"/>
                      </a:solidFill>
                      <a:prstDash val="solid"/>
                      <a:round/>
                      <a:headEnd type="none" w="med" len="med"/>
                      <a:tailEnd type="none" w="med" len="med"/>
                    </a:lnL>
                    <a:solidFill>
                      <a:schemeClr val="bg1">
                        <a:lumMod val="95000"/>
                      </a:schemeClr>
                    </a:solidFill>
                  </a:tcPr>
                </a:tc>
                <a:tc hMerge="1">
                  <a:txBody>
                    <a:bodyPr/>
                    <a:lstStyle/>
                    <a:p>
                      <a:endParaRPr lang="zh-CN" altLang="en-US"/>
                    </a:p>
                  </a:txBody>
                  <a:tcPr/>
                </a:tc>
                <a:tc>
                  <a:txBody>
                    <a:bodyPr/>
                    <a:lstStyle/>
                    <a:p>
                      <a:pPr algn="just">
                        <a:lnSpc>
                          <a:spcPct val="100000"/>
                        </a:lnSpc>
                        <a:spcBef>
                          <a:spcPts val="200"/>
                        </a:spcBef>
                        <a:spcAft>
                          <a:spcPts val="200"/>
                        </a:spcAft>
                      </a:pPr>
                      <a:r>
                        <a:rPr kumimoji="0" lang="zh-CN" altLang="zh-CN" sz="1800" kern="1200" dirty="0" smtClean="0">
                          <a:solidFill>
                            <a:schemeClr val="dk1"/>
                          </a:solidFill>
                          <a:effectLst/>
                          <a:latin typeface="+mn-lt"/>
                          <a:ea typeface="+mn-ea"/>
                          <a:cs typeface="+mn-cs"/>
                        </a:rPr>
                        <a:t>将用户常用的操作如保存、撤销、重做等以命令按钮的形式显示于此，从而方便用户快速操作</a:t>
                      </a:r>
                      <a:endParaRPr lang="zh-CN" sz="18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bg1">
                        <a:lumMod val="95000"/>
                      </a:schemeClr>
                    </a:solidFill>
                  </a:tcPr>
                </a:tc>
              </a:tr>
              <a:tr h="435414">
                <a:tc gridSpan="2">
                  <a:txBody>
                    <a:bodyPr/>
                    <a:lstStyle/>
                    <a:p>
                      <a:r>
                        <a:rPr kumimoji="0" lang="zh-CN" altLang="zh-CN" sz="1800" kern="1200" dirty="0" smtClean="0">
                          <a:solidFill>
                            <a:schemeClr val="dk1"/>
                          </a:solidFill>
                          <a:effectLst/>
                          <a:latin typeface="+mn-ea"/>
                          <a:ea typeface="+mn-ea"/>
                          <a:cs typeface="+mn-cs"/>
                        </a:rPr>
                        <a:t>标尺</a:t>
                      </a:r>
                    </a:p>
                  </a:txBody>
                  <a:tcPr marL="72000" marR="36000" marT="36000" marB="3600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hMerge="1">
                  <a:txBody>
                    <a:bodyPr/>
                    <a:lstStyle/>
                    <a:p>
                      <a:endParaRPr lang="zh-CN" altLang="en-US"/>
                    </a:p>
                  </a:txBody>
                  <a:tcPr/>
                </a:tc>
                <a:tc>
                  <a:txBody>
                    <a:bodyPr/>
                    <a:lstStyle/>
                    <a:p>
                      <a:pPr algn="just">
                        <a:lnSpc>
                          <a:spcPct val="100000"/>
                        </a:lnSpc>
                        <a:spcBef>
                          <a:spcPts val="200"/>
                        </a:spcBef>
                        <a:spcAft>
                          <a:spcPts val="200"/>
                        </a:spcAft>
                      </a:pPr>
                      <a:r>
                        <a:rPr kumimoji="0" lang="zh-CN" altLang="zh-CN" sz="1800" kern="1200" dirty="0" smtClean="0">
                          <a:solidFill>
                            <a:schemeClr val="dk1"/>
                          </a:solidFill>
                          <a:effectLst/>
                          <a:latin typeface="+mn-lt"/>
                          <a:ea typeface="+mn-ea"/>
                          <a:cs typeface="+mn-cs"/>
                        </a:rPr>
                        <a:t>是显示文本宽度的工具，默认单位是厘米</a:t>
                      </a:r>
                      <a:endParaRPr lang="zh-CN" sz="18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r>
              <a:tr h="43541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1800" kern="1200" dirty="0" smtClean="0">
                          <a:solidFill>
                            <a:schemeClr val="dk1"/>
                          </a:solidFill>
                          <a:effectLst/>
                          <a:latin typeface="+mn-ea"/>
                          <a:ea typeface="+mn-ea"/>
                          <a:cs typeface="+mn-cs"/>
                        </a:rPr>
                        <a:t>文档编辑区</a:t>
                      </a:r>
                    </a:p>
                  </a:txBody>
                  <a:tcPr marL="72000" marR="36000" marT="36000" marB="36000" anchor="ctr">
                    <a:lnL w="12700" cap="flat" cmpd="sng" algn="ctr">
                      <a:solidFill>
                        <a:schemeClr val="tx1"/>
                      </a:solidFill>
                      <a:prstDash val="solid"/>
                      <a:round/>
                      <a:headEnd type="none" w="med" len="med"/>
                      <a:tailEnd type="none" w="med" len="med"/>
                    </a:lnL>
                    <a:solidFill>
                      <a:schemeClr val="bg1">
                        <a:lumMod val="95000"/>
                      </a:schemeClr>
                    </a:solidFill>
                  </a:tcPr>
                </a:tc>
                <a:tc hMerge="1">
                  <a:txBody>
                    <a:bodyPr/>
                    <a:lstStyle/>
                    <a:p>
                      <a:endParaRPr lang="zh-CN" altLang="en-US"/>
                    </a:p>
                  </a:txBody>
                  <a:tcPr/>
                </a:tc>
                <a:tc>
                  <a:txBody>
                    <a:bodyPr/>
                    <a:lstStyle/>
                    <a:p>
                      <a:pPr algn="just">
                        <a:lnSpc>
                          <a:spcPct val="100000"/>
                        </a:lnSpc>
                        <a:spcBef>
                          <a:spcPts val="200"/>
                        </a:spcBef>
                        <a:spcAft>
                          <a:spcPts val="200"/>
                        </a:spcAft>
                      </a:pPr>
                      <a:r>
                        <a:rPr kumimoji="0" lang="zh-CN" altLang="zh-CN" sz="1800" kern="1200" dirty="0" smtClean="0">
                          <a:solidFill>
                            <a:schemeClr val="dk1"/>
                          </a:solidFill>
                          <a:effectLst/>
                          <a:latin typeface="+mn-lt"/>
                          <a:ea typeface="+mn-ea"/>
                          <a:cs typeface="+mn-cs"/>
                        </a:rPr>
                        <a:t>是写字板窗口里最大的区域，用于输入和编辑文本</a:t>
                      </a:r>
                      <a:endParaRPr lang="zh-CN" sz="18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bg1">
                        <a:lumMod val="95000"/>
                      </a:schemeClr>
                    </a:solidFill>
                  </a:tcPr>
                </a:tc>
              </a:tr>
              <a:tr h="43541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1800" kern="1200" dirty="0" smtClean="0">
                          <a:solidFill>
                            <a:schemeClr val="dk1"/>
                          </a:solidFill>
                          <a:effectLst/>
                          <a:latin typeface="+mn-ea"/>
                          <a:ea typeface="+mn-ea"/>
                          <a:cs typeface="+mn-cs"/>
                        </a:rPr>
                        <a:t>缩放比例</a:t>
                      </a:r>
                    </a:p>
                  </a:txBody>
                  <a:tcPr marL="72000" marR="36000" marT="36000" marB="3600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hMerge="1">
                  <a:txBody>
                    <a:bodyPr/>
                    <a:lstStyle/>
                    <a:p>
                      <a:endParaRPr lang="zh-CN" altLang="en-US"/>
                    </a:p>
                  </a:txBody>
                  <a:tcPr/>
                </a:tc>
                <a:tc>
                  <a:txBody>
                    <a:bodyPr/>
                    <a:lstStyle/>
                    <a:p>
                      <a:pPr algn="just">
                        <a:lnSpc>
                          <a:spcPct val="100000"/>
                        </a:lnSpc>
                        <a:spcBef>
                          <a:spcPts val="200"/>
                        </a:spcBef>
                        <a:spcAft>
                          <a:spcPts val="200"/>
                        </a:spcAft>
                      </a:pPr>
                      <a:r>
                        <a:rPr kumimoji="0" lang="zh-CN" altLang="zh-CN" sz="1800" kern="1200" dirty="0" smtClean="0">
                          <a:solidFill>
                            <a:schemeClr val="dk1"/>
                          </a:solidFill>
                          <a:effectLst/>
                          <a:latin typeface="+mn-lt"/>
                          <a:ea typeface="+mn-ea"/>
                          <a:cs typeface="+mn-cs"/>
                        </a:rPr>
                        <a:t>用于按一定比例放大或缩小文档编辑区的显示内容</a:t>
                      </a:r>
                      <a:endParaRPr lang="zh-CN" sz="18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r>
            </a:tbl>
          </a:graphicData>
        </a:graphic>
      </p:graphicFrame>
      <p:pic>
        <p:nvPicPr>
          <p:cNvPr id="19458"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474259" y="3102902"/>
            <a:ext cx="446330" cy="222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9597619"/>
      </p:ext>
    </p:extLst>
  </p:cSld>
  <p:clrMapOvr>
    <a:masterClrMapping/>
  </p:clrMapOvr>
  <p:transition>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2.5.1  </a:t>
            </a:r>
            <a:r>
              <a:rPr lang="zh-CN" altLang="zh-CN" sz="3600" dirty="0"/>
              <a:t>写字板</a:t>
            </a:r>
          </a:p>
        </p:txBody>
      </p:sp>
      <p:sp>
        <p:nvSpPr>
          <p:cNvPr id="8" name="TextBox 7"/>
          <p:cNvSpPr txBox="1"/>
          <p:nvPr/>
        </p:nvSpPr>
        <p:spPr>
          <a:xfrm>
            <a:off x="899592" y="980728"/>
            <a:ext cx="5616624" cy="523220"/>
          </a:xfrm>
          <a:prstGeom prst="rect">
            <a:avLst/>
          </a:prstGeom>
          <a:noFill/>
        </p:spPr>
        <p:txBody>
          <a:bodyPr wrap="square" rtlCol="0">
            <a:spAutoFit/>
          </a:bodyPr>
          <a:lstStyle>
            <a:defPPr>
              <a:defRPr lang="zh-CN"/>
            </a:defPPr>
            <a:lvl1pPr>
              <a:defRPr sz="2800"/>
            </a:lvl1pPr>
          </a:lstStyle>
          <a:p>
            <a:r>
              <a:rPr lang="en-US" altLang="zh-CN" dirty="0"/>
              <a:t>3</a:t>
            </a:r>
            <a:r>
              <a:rPr lang="zh-CN" altLang="zh-CN" dirty="0"/>
              <a:t>．</a:t>
            </a:r>
            <a:r>
              <a:rPr lang="zh-CN" altLang="zh-CN" dirty="0" smtClean="0"/>
              <a:t>创建</a:t>
            </a:r>
            <a:r>
              <a:rPr lang="zh-CN" altLang="en-US" dirty="0" smtClean="0"/>
              <a:t>、</a:t>
            </a:r>
            <a:r>
              <a:rPr lang="zh-CN" altLang="zh-CN" dirty="0" smtClean="0"/>
              <a:t>编辑</a:t>
            </a:r>
            <a:r>
              <a:rPr lang="zh-CN" altLang="en-US" dirty="0" smtClean="0"/>
              <a:t>、保存</a:t>
            </a:r>
            <a:r>
              <a:rPr lang="zh-CN" altLang="zh-CN" dirty="0" smtClean="0"/>
              <a:t>文档</a:t>
            </a:r>
            <a:endParaRPr lang="zh-CN" altLang="zh-CN" dirty="0"/>
          </a:p>
        </p:txBody>
      </p:sp>
      <p:grpSp>
        <p:nvGrpSpPr>
          <p:cNvPr id="6" name="组合 5"/>
          <p:cNvGrpSpPr/>
          <p:nvPr/>
        </p:nvGrpSpPr>
        <p:grpSpPr>
          <a:xfrm>
            <a:off x="539552" y="1607356"/>
            <a:ext cx="8280920" cy="4973554"/>
            <a:chOff x="539552" y="1607356"/>
            <a:chExt cx="8280920" cy="4973554"/>
          </a:xfrm>
        </p:grpSpPr>
        <p:sp>
          <p:nvSpPr>
            <p:cNvPr id="13" name="Rectangle 3"/>
            <p:cNvSpPr txBox="1">
              <a:spLocks noChangeArrowheads="1"/>
            </p:cNvSpPr>
            <p:nvPr/>
          </p:nvSpPr>
          <p:spPr>
            <a:xfrm>
              <a:off x="539552" y="1607356"/>
              <a:ext cx="8280920" cy="4973554"/>
            </a:xfrm>
            <a:prstGeom prst="rect">
              <a:avLst/>
            </a:prstGeom>
            <a:noFill/>
            <a:ln>
              <a:solidFill>
                <a:srgbClr val="FF0000"/>
              </a:solidFill>
            </a:ln>
          </p:spPr>
          <p:txBody>
            <a:bodyPr/>
            <a:lstStyle>
              <a:defPPr>
                <a:defRPr lang="zh-CN"/>
              </a:defPPr>
              <a:lvl1pPr indent="0">
                <a:spcBef>
                  <a:spcPts val="600"/>
                </a:spcBef>
                <a:spcAft>
                  <a:spcPts val="600"/>
                </a:spcAft>
                <a:buFont typeface="Arial" pitchFamily="34" charset="0"/>
                <a:buNone/>
                <a:defRPr kumimoji="0" sz="20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ts val="2400"/>
                </a:lnSpc>
                <a:spcBef>
                  <a:spcPts val="0"/>
                </a:spcBef>
                <a:spcAft>
                  <a:spcPts val="1200"/>
                </a:spcAft>
              </a:pPr>
              <a:r>
                <a:rPr lang="zh-CN" altLang="zh-CN" dirty="0" smtClean="0">
                  <a:latin typeface="+mn-ea"/>
                </a:rPr>
                <a:t>（</a:t>
              </a:r>
              <a:r>
                <a:rPr lang="en-US" altLang="zh-CN" dirty="0">
                  <a:latin typeface="+mn-ea"/>
                </a:rPr>
                <a:t>1</a:t>
              </a:r>
              <a:r>
                <a:rPr lang="zh-CN" altLang="zh-CN" dirty="0" smtClean="0">
                  <a:latin typeface="+mn-ea"/>
                </a:rPr>
                <a:t>）“写字板”菜单</a:t>
              </a:r>
              <a:r>
                <a:rPr lang="zh-CN" altLang="en-US" dirty="0" smtClean="0">
                  <a:latin typeface="+mn-ea"/>
                </a:rPr>
                <a:t>按钮　　</a:t>
              </a:r>
              <a:r>
                <a:rPr lang="zh-CN" altLang="zh-CN" dirty="0" smtClean="0">
                  <a:latin typeface="+mn-ea"/>
                </a:rPr>
                <a:t>→“新建”命令</a:t>
              </a:r>
              <a:r>
                <a:rPr lang="zh-CN" altLang="zh-CN" dirty="0">
                  <a:latin typeface="+mn-ea"/>
                </a:rPr>
                <a:t>→</a:t>
              </a:r>
              <a:r>
                <a:rPr lang="zh-CN" altLang="zh-CN" dirty="0" smtClean="0">
                  <a:latin typeface="+mn-ea"/>
                </a:rPr>
                <a:t>定位</a:t>
              </a:r>
              <a:r>
                <a:rPr lang="zh-CN" altLang="zh-CN" dirty="0">
                  <a:latin typeface="+mn-ea"/>
                </a:rPr>
                <a:t>插入</a:t>
              </a:r>
              <a:r>
                <a:rPr lang="zh-CN" altLang="zh-CN" dirty="0" smtClean="0">
                  <a:latin typeface="+mn-ea"/>
                </a:rPr>
                <a:t>点→输入</a:t>
              </a:r>
              <a:r>
                <a:rPr lang="zh-CN" altLang="en-US" dirty="0" smtClean="0">
                  <a:latin typeface="+mn-ea"/>
                </a:rPr>
                <a:t>文本。</a:t>
              </a:r>
              <a:endParaRPr lang="zh-CN" altLang="zh-CN" dirty="0">
                <a:latin typeface="+mn-ea"/>
              </a:endParaRPr>
            </a:p>
            <a:p>
              <a:pPr>
                <a:lnSpc>
                  <a:spcPts val="2400"/>
                </a:lnSpc>
                <a:spcBef>
                  <a:spcPts val="0"/>
                </a:spcBef>
                <a:spcAft>
                  <a:spcPts val="1200"/>
                </a:spcAft>
              </a:pPr>
              <a:r>
                <a:rPr lang="zh-CN" altLang="zh-CN" dirty="0">
                  <a:latin typeface="+mn-ea"/>
                </a:rPr>
                <a:t>（2）使用“剪贴板”和“编辑”组中的按钮，可以进行查找、替换、剪切、复制、粘贴等操作。</a:t>
              </a:r>
            </a:p>
            <a:p>
              <a:pPr>
                <a:lnSpc>
                  <a:spcPts val="2400"/>
                </a:lnSpc>
                <a:spcBef>
                  <a:spcPts val="0"/>
                </a:spcBef>
                <a:spcAft>
                  <a:spcPts val="1200"/>
                </a:spcAft>
              </a:pPr>
              <a:r>
                <a:rPr lang="zh-CN" altLang="zh-CN" dirty="0">
                  <a:latin typeface="+mn-ea"/>
                </a:rPr>
                <a:t>（</a:t>
              </a:r>
              <a:r>
                <a:rPr lang="en-US" altLang="zh-CN" dirty="0">
                  <a:latin typeface="+mn-ea"/>
                </a:rPr>
                <a:t>3</a:t>
              </a:r>
              <a:r>
                <a:rPr lang="zh-CN" altLang="zh-CN" dirty="0">
                  <a:latin typeface="+mn-ea"/>
                </a:rPr>
                <a:t>）选中输入的文本，使用“字体”组中的按钮，可以设置字体、字体大小、文本颜色等格式。</a:t>
              </a:r>
            </a:p>
            <a:p>
              <a:pPr>
                <a:lnSpc>
                  <a:spcPts val="2400"/>
                </a:lnSpc>
                <a:spcBef>
                  <a:spcPts val="0"/>
                </a:spcBef>
                <a:spcAft>
                  <a:spcPts val="1200"/>
                </a:spcAft>
              </a:pPr>
              <a:r>
                <a:rPr lang="zh-CN" altLang="zh-CN" dirty="0">
                  <a:latin typeface="+mn-ea"/>
                </a:rPr>
                <a:t>（4）定位插入点到指定的段落或选定多个段落，使用“段落”组中的按钮，可以设置段落的首行缩进、对齐方式等格式。</a:t>
              </a:r>
            </a:p>
            <a:p>
              <a:pPr>
                <a:lnSpc>
                  <a:spcPts val="2400"/>
                </a:lnSpc>
                <a:spcBef>
                  <a:spcPts val="0"/>
                </a:spcBef>
                <a:spcAft>
                  <a:spcPts val="1200"/>
                </a:spcAft>
              </a:pPr>
              <a:r>
                <a:rPr lang="zh-CN" altLang="zh-CN" dirty="0">
                  <a:latin typeface="+mn-ea"/>
                </a:rPr>
                <a:t>（5）定位插入点，使用“插入”组下的按钮，可以向文档中插入图片等对象。</a:t>
              </a:r>
            </a:p>
            <a:p>
              <a:pPr>
                <a:lnSpc>
                  <a:spcPts val="2400"/>
                </a:lnSpc>
                <a:spcBef>
                  <a:spcPts val="0"/>
                </a:spcBef>
                <a:spcAft>
                  <a:spcPts val="1200"/>
                </a:spcAft>
              </a:pPr>
              <a:r>
                <a:rPr lang="zh-CN" altLang="zh-CN" dirty="0">
                  <a:latin typeface="+mn-ea"/>
                </a:rPr>
                <a:t>（6）单击“写字板”菜单按钮</a:t>
              </a:r>
              <a:r>
                <a:rPr lang="en-US" altLang="zh-CN" dirty="0">
                  <a:latin typeface="+mn-ea"/>
                </a:rPr>
                <a:t> </a:t>
              </a:r>
              <a:r>
                <a:rPr lang="zh-CN" altLang="zh-CN" dirty="0">
                  <a:latin typeface="+mn-ea"/>
                </a:rPr>
                <a:t>→“页面设置”</a:t>
              </a:r>
              <a:r>
                <a:rPr lang="zh-CN" altLang="zh-CN" dirty="0" smtClean="0">
                  <a:latin typeface="+mn-ea"/>
                </a:rPr>
                <a:t>命令→</a:t>
              </a:r>
              <a:r>
                <a:rPr lang="zh-CN" altLang="en-US" dirty="0" smtClean="0">
                  <a:latin typeface="+mn-ea"/>
                </a:rPr>
                <a:t>在</a:t>
              </a:r>
              <a:r>
                <a:rPr lang="zh-CN" altLang="zh-CN" dirty="0" smtClean="0">
                  <a:latin typeface="+mn-ea"/>
                </a:rPr>
                <a:t>“页面设置”对话框</a:t>
              </a:r>
              <a:r>
                <a:rPr lang="zh-CN" altLang="en-US" dirty="0" smtClean="0">
                  <a:latin typeface="+mn-ea"/>
                </a:rPr>
                <a:t>中</a:t>
              </a:r>
              <a:r>
                <a:rPr lang="zh-CN" altLang="zh-CN" dirty="0" smtClean="0">
                  <a:latin typeface="+mn-ea"/>
                </a:rPr>
                <a:t>可以</a:t>
              </a:r>
              <a:r>
                <a:rPr lang="zh-CN" altLang="zh-CN" dirty="0">
                  <a:latin typeface="+mn-ea"/>
                </a:rPr>
                <a:t>选择纸张的大小、方向和页边距</a:t>
              </a:r>
              <a:r>
                <a:rPr lang="zh-CN" altLang="zh-CN" dirty="0" smtClean="0">
                  <a:latin typeface="+mn-ea"/>
                </a:rPr>
                <a:t>。</a:t>
              </a:r>
              <a:endParaRPr lang="en-US" altLang="zh-CN" dirty="0" smtClean="0">
                <a:latin typeface="+mn-ea"/>
              </a:endParaRPr>
            </a:p>
            <a:p>
              <a:pPr>
                <a:lnSpc>
                  <a:spcPts val="2400"/>
                </a:lnSpc>
                <a:spcBef>
                  <a:spcPts val="0"/>
                </a:spcBef>
                <a:spcAft>
                  <a:spcPts val="1200"/>
                </a:spcAft>
              </a:pPr>
              <a:r>
                <a:rPr lang="zh-CN" altLang="en-US" dirty="0" smtClean="0">
                  <a:latin typeface="+mn-ea"/>
                </a:rPr>
                <a:t>（</a:t>
              </a:r>
              <a:r>
                <a:rPr lang="en-US" altLang="zh-CN" dirty="0" smtClean="0">
                  <a:latin typeface="+mn-ea"/>
                </a:rPr>
                <a:t>7</a:t>
              </a:r>
              <a:r>
                <a:rPr lang="zh-CN" altLang="en-US" dirty="0" smtClean="0">
                  <a:latin typeface="+mn-ea"/>
                </a:rPr>
                <a:t>）</a:t>
              </a:r>
              <a:r>
                <a:rPr lang="zh-CN" altLang="zh-CN" dirty="0" smtClean="0">
                  <a:latin typeface="+mn-ea"/>
                </a:rPr>
                <a:t>“写字板”</a:t>
              </a:r>
              <a:r>
                <a:rPr lang="zh-CN" altLang="zh-CN" dirty="0">
                  <a:latin typeface="+mn-ea"/>
                </a:rPr>
                <a:t>菜单</a:t>
              </a:r>
              <a:r>
                <a:rPr lang="zh-CN" altLang="zh-CN" dirty="0" smtClean="0">
                  <a:latin typeface="+mn-ea"/>
                </a:rPr>
                <a:t>按钮</a:t>
              </a:r>
              <a:r>
                <a:rPr lang="zh-CN" altLang="en-US" dirty="0">
                  <a:latin typeface="+mn-ea"/>
                </a:rPr>
                <a:t>　</a:t>
              </a:r>
              <a:r>
                <a:rPr lang="zh-CN" altLang="en-US" dirty="0" smtClean="0">
                  <a:latin typeface="+mn-ea"/>
                </a:rPr>
                <a:t>　</a:t>
              </a:r>
              <a:r>
                <a:rPr lang="zh-CN" altLang="zh-CN" dirty="0" smtClean="0">
                  <a:latin typeface="+mn-ea"/>
                </a:rPr>
                <a:t>→</a:t>
              </a:r>
              <a:r>
                <a:rPr lang="zh-CN" altLang="zh-CN" dirty="0">
                  <a:latin typeface="+mn-ea"/>
                </a:rPr>
                <a:t>“保存”命令，</a:t>
              </a:r>
              <a:r>
                <a:rPr lang="zh-CN" altLang="zh-CN" dirty="0" smtClean="0">
                  <a:latin typeface="+mn-ea"/>
                </a:rPr>
                <a:t>或单击</a:t>
              </a:r>
              <a:r>
                <a:rPr lang="zh-CN" altLang="zh-CN" dirty="0">
                  <a:latin typeface="+mn-ea"/>
                </a:rPr>
                <a:t>快速访问工具栏上的“保存”</a:t>
              </a:r>
              <a:r>
                <a:rPr lang="zh-CN" altLang="zh-CN" dirty="0" smtClean="0">
                  <a:latin typeface="+mn-ea"/>
                </a:rPr>
                <a:t>按钮</a:t>
              </a:r>
              <a:r>
                <a:rPr lang="zh-CN" altLang="en-US" dirty="0" smtClean="0">
                  <a:latin typeface="+mn-ea"/>
                </a:rPr>
                <a:t>　</a:t>
              </a:r>
              <a:r>
                <a:rPr lang="zh-CN" altLang="zh-CN" dirty="0" smtClean="0">
                  <a:latin typeface="+mn-ea"/>
                </a:rPr>
                <a:t>，</a:t>
              </a:r>
              <a:r>
                <a:rPr lang="zh-CN" altLang="en-US" dirty="0" smtClean="0">
                  <a:latin typeface="+mn-ea"/>
                </a:rPr>
                <a:t>或</a:t>
              </a:r>
              <a:r>
                <a:rPr lang="zh-CN" altLang="zh-CN" dirty="0" smtClean="0">
                  <a:latin typeface="+mn-ea"/>
                </a:rPr>
                <a:t>按Ctrl</a:t>
              </a:r>
              <a:r>
                <a:rPr lang="zh-CN" altLang="zh-CN" dirty="0">
                  <a:latin typeface="+mn-ea"/>
                </a:rPr>
                <a:t>+</a:t>
              </a:r>
              <a:r>
                <a:rPr lang="zh-CN" altLang="zh-CN" dirty="0" smtClean="0">
                  <a:latin typeface="+mn-ea"/>
                </a:rPr>
                <a:t>S</a:t>
              </a:r>
              <a:r>
                <a:rPr lang="zh-CN" altLang="en-US" dirty="0" smtClean="0">
                  <a:latin typeface="+mn-ea"/>
                </a:rPr>
                <a:t>键。</a:t>
              </a:r>
              <a:endParaRPr lang="zh-CN" altLang="zh-CN" dirty="0">
                <a:latin typeface="+mn-ea"/>
              </a:endParaRPr>
            </a:p>
          </p:txBody>
        </p:sp>
        <p:pic>
          <p:nvPicPr>
            <p:cNvPr id="14"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573408" y="1700808"/>
              <a:ext cx="446330" cy="222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565788" y="5976990"/>
              <a:ext cx="446330" cy="222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6" descr="DW9~}7Q_(KGYAQA@ZE0ZVS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657112" y="6263640"/>
              <a:ext cx="229751" cy="25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111447349"/>
      </p:ext>
    </p:extLst>
  </p:cSld>
  <p:clrMapOvr>
    <a:masterClrMapping/>
  </p:clrMapOvr>
  <p:transition>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2.5.2  </a:t>
            </a:r>
            <a:r>
              <a:rPr lang="zh-CN" altLang="zh-CN" sz="3600" dirty="0"/>
              <a:t>记事本</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TextBox 6"/>
          <p:cNvSpPr txBox="1"/>
          <p:nvPr/>
        </p:nvSpPr>
        <p:spPr>
          <a:xfrm>
            <a:off x="899592" y="1239143"/>
            <a:ext cx="7920880" cy="643446"/>
          </a:xfrm>
          <a:prstGeom prst="rect">
            <a:avLst/>
          </a:prstGeom>
          <a:noFill/>
          <a:ln>
            <a:solidFill>
              <a:srgbClr val="FF0000"/>
            </a:solidFill>
          </a:ln>
        </p:spPr>
        <p:txBody>
          <a:bodyPr/>
          <a:lstStyle>
            <a:defPPr>
              <a:defRPr lang="zh-CN"/>
            </a:defPPr>
            <a:lvl1pPr indent="0">
              <a:spcBef>
                <a:spcPts val="0"/>
              </a:spcBef>
              <a:spcAft>
                <a:spcPts val="0"/>
              </a:spcAft>
              <a:buFont typeface="Arial" pitchFamily="34" charset="0"/>
              <a:buNone/>
              <a:defRPr kumimoji="0" sz="20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150000"/>
              </a:lnSpc>
            </a:pPr>
            <a:r>
              <a:rPr lang="zh-CN" altLang="zh-CN" dirty="0"/>
              <a:t>“开始”→“所有程序”→“附件”→“记事本”</a:t>
            </a:r>
            <a:r>
              <a:rPr lang="zh-CN" altLang="zh-CN" dirty="0" smtClean="0"/>
              <a:t>命令</a:t>
            </a:r>
            <a:r>
              <a:rPr lang="zh-CN" altLang="en-US" dirty="0" smtClean="0"/>
              <a:t>。</a:t>
            </a:r>
            <a:endParaRPr lang="zh-CN" altLang="zh-CN" dirty="0"/>
          </a:p>
        </p:txBody>
      </p:sp>
      <p:pic>
        <p:nvPicPr>
          <p:cNvPr id="32770"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755576" y="2276872"/>
            <a:ext cx="8115851"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7618757"/>
      </p:ext>
    </p:extLst>
  </p:cSld>
  <p:clrMapOvr>
    <a:masterClrMapping/>
  </p:clrMapOvr>
  <p:transition>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2.5.3  </a:t>
            </a:r>
            <a:r>
              <a:rPr lang="zh-CN" altLang="zh-CN" sz="3600" dirty="0"/>
              <a:t>画图程序</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TextBox 6"/>
          <p:cNvSpPr txBox="1"/>
          <p:nvPr/>
        </p:nvSpPr>
        <p:spPr>
          <a:xfrm>
            <a:off x="899592" y="1239143"/>
            <a:ext cx="7920880" cy="643446"/>
          </a:xfrm>
          <a:prstGeom prst="rect">
            <a:avLst/>
          </a:prstGeom>
          <a:noFill/>
          <a:ln>
            <a:solidFill>
              <a:srgbClr val="0070C0"/>
            </a:solidFill>
          </a:ln>
        </p:spPr>
        <p:txBody>
          <a:bodyPr/>
          <a:lstStyle>
            <a:defPPr>
              <a:defRPr lang="zh-CN"/>
            </a:defPPr>
            <a:lvl1pPr indent="0">
              <a:spcBef>
                <a:spcPts val="0"/>
              </a:spcBef>
              <a:spcAft>
                <a:spcPts val="0"/>
              </a:spcAft>
              <a:buFont typeface="Arial" pitchFamily="34" charset="0"/>
              <a:buNone/>
              <a:defRPr kumimoji="0" sz="20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150000"/>
              </a:lnSpc>
            </a:pPr>
            <a:r>
              <a:rPr lang="zh-CN" altLang="zh-CN" dirty="0"/>
              <a:t>“开始”→“所有程序”→“附件”→</a:t>
            </a:r>
            <a:r>
              <a:rPr lang="zh-CN" altLang="zh-CN" dirty="0" smtClean="0"/>
              <a:t>“</a:t>
            </a:r>
            <a:r>
              <a:rPr lang="zh-CN" altLang="en-US" dirty="0"/>
              <a:t>画图</a:t>
            </a:r>
            <a:r>
              <a:rPr lang="zh-CN" altLang="zh-CN" dirty="0" smtClean="0"/>
              <a:t>”命令</a:t>
            </a:r>
            <a:r>
              <a:rPr lang="zh-CN" altLang="en-US" dirty="0" smtClean="0"/>
              <a:t>。</a:t>
            </a:r>
            <a:endParaRPr lang="zh-CN" altLang="zh-CN" dirty="0"/>
          </a:p>
        </p:txBody>
      </p:sp>
      <p:pic>
        <p:nvPicPr>
          <p:cNvPr id="33794"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755576" y="2348879"/>
            <a:ext cx="8153610" cy="3944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7618757"/>
      </p:ext>
    </p:extLst>
  </p:cSld>
  <p:clrMapOvr>
    <a:masterClrMapping/>
  </p:clrMapOvr>
  <p:transition>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AutoShape 29"/>
          <p:cNvSpPr>
            <a:spLocks noChangeArrowheads="1"/>
          </p:cNvSpPr>
          <p:nvPr/>
        </p:nvSpPr>
        <p:spPr bwMode="auto">
          <a:xfrm>
            <a:off x="2355009" y="654979"/>
            <a:ext cx="685800" cy="685800"/>
          </a:xfrm>
          <a:prstGeom prst="star4">
            <a:avLst>
              <a:gd name="adj" fmla="val 8267"/>
            </a:avLst>
          </a:prstGeom>
          <a:solidFill>
            <a:srgbClr val="FFCC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7" name="WordArt 82">
            <a:hlinkClick r:id="" action="ppaction://hlinkshowjump?jump=endshow">
              <a:snd r:embed="rId3" name="chimes.wav"/>
            </a:hlinkClick>
          </p:cNvPr>
          <p:cNvSpPr>
            <a:spLocks noChangeArrowheads="1" noChangeShapeType="1" noTextEdit="1"/>
          </p:cNvSpPr>
          <p:nvPr/>
        </p:nvSpPr>
        <p:spPr bwMode="auto">
          <a:xfrm>
            <a:off x="2293943" y="2492896"/>
            <a:ext cx="5302393" cy="1529250"/>
          </a:xfrm>
          <a:prstGeom prst="rect">
            <a:avLst/>
          </a:prstGeom>
          <a:effectLst>
            <a:outerShdw blurRad="50800" dist="38100" algn="l" rotWithShape="0">
              <a:prstClr val="black">
                <a:alpha val="40000"/>
              </a:prstClr>
            </a:outerShdw>
          </a:effectLst>
        </p:spPr>
        <p:txBody>
          <a:bodyPr wrap="none" fromWordArt="1">
            <a:prstTxWarp prst="textPlain">
              <a:avLst>
                <a:gd name="adj" fmla="val 50000"/>
              </a:avLst>
            </a:prstTxWarp>
          </a:bodyPr>
          <a:lstStyle/>
          <a:p>
            <a:pPr algn="ctr"/>
            <a:r>
              <a:rPr lang="zh-CN" altLang="en-US" sz="3600" kern="10" dirty="0" smtClean="0">
                <a:ln w="9525">
                  <a:solidFill>
                    <a:srgbClr val="E99C03"/>
                  </a:solid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第</a:t>
            </a:r>
            <a:r>
              <a:rPr lang="zh-CN" altLang="en-US" sz="3600" kern="10" dirty="0">
                <a:ln w="9525">
                  <a:solidFill>
                    <a:srgbClr val="E99C03"/>
                  </a:solid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２</a:t>
            </a:r>
            <a:r>
              <a:rPr lang="zh-CN" altLang="en-US" sz="3600" kern="10" dirty="0" smtClean="0">
                <a:ln w="9525">
                  <a:solidFill>
                    <a:srgbClr val="E99C03"/>
                  </a:solid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章</a:t>
            </a:r>
            <a:r>
              <a:rPr lang="zh-CN" altLang="en-US" sz="3600" kern="10" dirty="0">
                <a:ln w="9525">
                  <a:solidFill>
                    <a:srgbClr val="E99C03"/>
                  </a:solid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结束</a:t>
            </a:r>
          </a:p>
        </p:txBody>
      </p:sp>
      <p:sp>
        <p:nvSpPr>
          <p:cNvPr id="8" name="AutoShape 29"/>
          <p:cNvSpPr>
            <a:spLocks noChangeArrowheads="1"/>
          </p:cNvSpPr>
          <p:nvPr/>
        </p:nvSpPr>
        <p:spPr bwMode="auto">
          <a:xfrm>
            <a:off x="5124462" y="1334379"/>
            <a:ext cx="685800" cy="685800"/>
          </a:xfrm>
          <a:prstGeom prst="star4">
            <a:avLst>
              <a:gd name="adj" fmla="val 8267"/>
            </a:avLst>
          </a:prstGeom>
          <a:solidFill>
            <a:schemeClr val="tx2">
              <a:lumMod val="60000"/>
              <a:lumOff val="40000"/>
            </a:schemeClr>
          </a:solidFill>
          <a:ln w="6350">
            <a:solidFill>
              <a:srgbClr val="CCFFCC"/>
            </a:solidFill>
            <a:miter lim="800000"/>
            <a:headEnd/>
            <a:tailEnd/>
          </a:ln>
          <a:effectLst/>
        </p:spPr>
        <p:txBody>
          <a:bodyPr lIns="90000" tIns="46800" rIns="90000" bIns="46800" anchor="ctr">
            <a:spAutoFit/>
          </a:bodyPr>
          <a:lstStyle/>
          <a:p>
            <a:endParaRPr lang="zh-CN" altLang="en-US"/>
          </a:p>
        </p:txBody>
      </p:sp>
      <p:sp>
        <p:nvSpPr>
          <p:cNvPr id="9" name="AutoShape 83"/>
          <p:cNvSpPr>
            <a:spLocks noChangeArrowheads="1"/>
          </p:cNvSpPr>
          <p:nvPr/>
        </p:nvSpPr>
        <p:spPr bwMode="auto">
          <a:xfrm rot="20646181">
            <a:off x="5757173" y="5094909"/>
            <a:ext cx="685800" cy="685800"/>
          </a:xfrm>
          <a:prstGeom prst="star4">
            <a:avLst>
              <a:gd name="adj" fmla="val 8267"/>
            </a:avLst>
          </a:prstGeom>
          <a:solidFill>
            <a:schemeClr val="accent6">
              <a:lumMod val="60000"/>
              <a:lumOff val="40000"/>
            </a:schemeClr>
          </a:solidFill>
          <a:ln w="6350">
            <a:solidFill>
              <a:srgbClr val="CCFFCC"/>
            </a:solidFill>
            <a:miter lim="800000"/>
            <a:headEnd/>
            <a:tailEnd/>
          </a:ln>
          <a:effectLst/>
        </p:spPr>
        <p:txBody>
          <a:bodyPr lIns="90000" tIns="46800" rIns="90000" bIns="46800" anchor="ctr">
            <a:spAutoFit/>
          </a:bodyPr>
          <a:lstStyle/>
          <a:p>
            <a:endParaRPr lang="zh-CN" altLang="en-US" dirty="0"/>
          </a:p>
        </p:txBody>
      </p:sp>
      <p:sp>
        <p:nvSpPr>
          <p:cNvPr id="10" name="AutoShape 29"/>
          <p:cNvSpPr>
            <a:spLocks noChangeArrowheads="1"/>
          </p:cNvSpPr>
          <p:nvPr/>
        </p:nvSpPr>
        <p:spPr bwMode="auto">
          <a:xfrm>
            <a:off x="4229100" y="5094909"/>
            <a:ext cx="685800" cy="685800"/>
          </a:xfrm>
          <a:prstGeom prst="star4">
            <a:avLst>
              <a:gd name="adj" fmla="val 8267"/>
            </a:avLst>
          </a:prstGeom>
          <a:solidFill>
            <a:schemeClr val="tx2">
              <a:lumMod val="60000"/>
              <a:lumOff val="40000"/>
            </a:schemeClr>
          </a:solidFill>
          <a:ln w="6350">
            <a:solidFill>
              <a:srgbClr val="CCFFCC"/>
            </a:solidFill>
            <a:miter lim="800000"/>
            <a:headEnd/>
            <a:tailEnd/>
          </a:ln>
          <a:effectLst/>
        </p:spPr>
        <p:txBody>
          <a:bodyPr lIns="90000" tIns="46800" rIns="90000" bIns="46800" anchor="ctr">
            <a:spAutoFit/>
          </a:bodyPr>
          <a:lstStyle/>
          <a:p>
            <a:endParaRPr lang="zh-CN" altLang="en-US"/>
          </a:p>
        </p:txBody>
      </p:sp>
    </p:spTree>
    <p:extLst>
      <p:ext uri="{BB962C8B-B14F-4D97-AF65-F5344CB8AC3E}">
        <p14:creationId xmlns:p14="http://schemas.microsoft.com/office/powerpoint/2010/main" val="14576187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 presetClass="entr" presetSubtype="0" fill="hold" grpId="0" nodeType="afterEffect">
                                  <p:stCondLst>
                                    <p:cond delay="1000"/>
                                  </p:stCondLst>
                                  <p:childTnLst>
                                    <p:set>
                                      <p:cBhvr>
                                        <p:cTn id="13" dur="1" fill="hold">
                                          <p:stCondLst>
                                            <p:cond delay="499"/>
                                          </p:stCondLst>
                                        </p:cTn>
                                        <p:tgtEl>
                                          <p:spTgt spid="6"/>
                                        </p:tgtEl>
                                        <p:attrNameLst>
                                          <p:attrName>style.visibility</p:attrName>
                                        </p:attrNameLst>
                                      </p:cBhvr>
                                      <p:to>
                                        <p:strVal val="visible"/>
                                      </p:to>
                                    </p:set>
                                  </p:childTnLst>
                                </p:cTn>
                              </p:par>
                            </p:childTnLst>
                          </p:cTn>
                        </p:par>
                        <p:par>
                          <p:cTn id="14" fill="hold">
                            <p:stCondLst>
                              <p:cond delay="2000"/>
                            </p:stCondLst>
                            <p:childTnLst>
                              <p:par>
                                <p:cTn id="15" presetID="1" presetClass="entr" presetSubtype="0" fill="hold" grpId="0" nodeType="afterEffect">
                                  <p:stCondLst>
                                    <p:cond delay="1000"/>
                                  </p:stCondLst>
                                  <p:childTnLst>
                                    <p:set>
                                      <p:cBhvr>
                                        <p:cTn id="16" dur="1" fill="hold">
                                          <p:stCondLst>
                                            <p:cond delay="499"/>
                                          </p:stCondLst>
                                        </p:cTn>
                                        <p:tgtEl>
                                          <p:spTgt spid="8"/>
                                        </p:tgtEl>
                                        <p:attrNameLst>
                                          <p:attrName>style.visibility</p:attrName>
                                        </p:attrNameLst>
                                      </p:cBhvr>
                                      <p:to>
                                        <p:strVal val="visible"/>
                                      </p:to>
                                    </p:set>
                                  </p:childTnLst>
                                </p:cTn>
                              </p:par>
                            </p:childTnLst>
                          </p:cTn>
                        </p:par>
                        <p:par>
                          <p:cTn id="17" fill="hold">
                            <p:stCondLst>
                              <p:cond delay="3500"/>
                            </p:stCondLst>
                            <p:childTnLst>
                              <p:par>
                                <p:cTn id="18" presetID="11" presetClass="entr" presetSubtype="0" fill="hold" grpId="0" nodeType="afterEffect">
                                  <p:stCondLst>
                                    <p:cond delay="0"/>
                                  </p:stCondLst>
                                  <p:childTnLst>
                                    <p:set>
                                      <p:cBhvr>
                                        <p:cTn id="19" dur="75">
                                          <p:stCondLst>
                                            <p:cond delay="0"/>
                                          </p:stCondLst>
                                        </p:cTn>
                                        <p:tgtEl>
                                          <p:spTgt spid="9"/>
                                        </p:tgtEl>
                                        <p:attrNameLst>
                                          <p:attrName>style.visibility</p:attrName>
                                        </p:attrNameLst>
                                      </p:cBhvr>
                                      <p:to>
                                        <p:strVal val="visible"/>
                                      </p:to>
                                    </p:set>
                                  </p:childTnLst>
                                </p:cTn>
                              </p:par>
                            </p:childTnLst>
                          </p:cTn>
                        </p:par>
                        <p:par>
                          <p:cTn id="20" fill="hold">
                            <p:stCondLst>
                              <p:cond delay="3575"/>
                            </p:stCondLst>
                            <p:childTnLst>
                              <p:par>
                                <p:cTn id="21" presetID="1" presetClass="entr" presetSubtype="0" fill="hold" grpId="1" nodeType="afterEffect">
                                  <p:stCondLst>
                                    <p:cond delay="0"/>
                                  </p:stCondLst>
                                  <p:childTnLst>
                                    <p:set>
                                      <p:cBhvr>
                                        <p:cTn id="22" dur="1" fill="hold">
                                          <p:stCondLst>
                                            <p:cond delay="249"/>
                                          </p:stCondLst>
                                        </p:cTn>
                                        <p:tgtEl>
                                          <p:spTgt spid="9"/>
                                        </p:tgtEl>
                                        <p:attrNameLst>
                                          <p:attrName>style.visibility</p:attrName>
                                        </p:attrNameLst>
                                      </p:cBhvr>
                                      <p:to>
                                        <p:strVal val="visible"/>
                                      </p:to>
                                    </p:set>
                                  </p:childTnLst>
                                </p:cTn>
                              </p:par>
                            </p:childTnLst>
                          </p:cTn>
                        </p:par>
                        <p:par>
                          <p:cTn id="23" fill="hold">
                            <p:stCondLst>
                              <p:cond delay="3825"/>
                            </p:stCondLst>
                            <p:childTnLst>
                              <p:par>
                                <p:cTn id="24" presetID="1" presetClass="entr" presetSubtype="0" fill="hold" grpId="0" nodeType="afterEffect">
                                  <p:stCondLst>
                                    <p:cond delay="1000"/>
                                  </p:stCondLst>
                                  <p:childTnLst>
                                    <p:set>
                                      <p:cBhvr>
                                        <p:cTn id="25"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9" grpId="1"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99592" y="1765392"/>
            <a:ext cx="7632848" cy="943528"/>
          </a:xfrm>
          <a:prstGeom prst="rect">
            <a:avLst/>
          </a:prstGeom>
          <a:noFill/>
          <a:ln>
            <a:noFill/>
          </a:ln>
        </p:spPr>
        <p:txBody>
          <a:bodyPr wrap="square" rtlCol="0">
            <a:spAutoFit/>
          </a:bodyPr>
          <a:lstStyle>
            <a:defPPr>
              <a:defRPr lang="zh-CN"/>
            </a:defPPr>
            <a:lvl1pPr>
              <a:lnSpc>
                <a:spcPct val="130000"/>
              </a:lnSpc>
              <a:defRPr sz="2400"/>
            </a:lvl1pPr>
          </a:lstStyle>
          <a:p>
            <a:pPr>
              <a:lnSpc>
                <a:spcPct val="150000"/>
              </a:lnSpc>
            </a:pPr>
            <a:r>
              <a:rPr lang="zh-CN" altLang="en-US" sz="2000" dirty="0">
                <a:latin typeface="+mn-ea"/>
              </a:rPr>
              <a:t>　　</a:t>
            </a:r>
            <a:r>
              <a:rPr lang="zh-CN" altLang="zh-CN" sz="2000" dirty="0">
                <a:latin typeface="+mn-ea"/>
              </a:rPr>
              <a:t>键盘是计算机中最常用的输入设备</a:t>
            </a:r>
            <a:r>
              <a:rPr lang="zh-CN" altLang="zh-CN" sz="2000" dirty="0" smtClean="0">
                <a:latin typeface="+mn-ea"/>
              </a:rPr>
              <a:t>，</a:t>
            </a:r>
            <a:r>
              <a:rPr lang="zh-CN" altLang="zh-CN" sz="2000" dirty="0">
                <a:latin typeface="+mn-ea"/>
              </a:rPr>
              <a:t>通过</a:t>
            </a:r>
            <a:r>
              <a:rPr lang="zh-CN" altLang="zh-CN" sz="2000" dirty="0" smtClean="0">
                <a:latin typeface="+mn-ea"/>
              </a:rPr>
              <a:t>键盘</a:t>
            </a:r>
            <a:r>
              <a:rPr lang="zh-CN" altLang="en-US" sz="2000" dirty="0">
                <a:latin typeface="+mn-ea"/>
              </a:rPr>
              <a:t>，</a:t>
            </a:r>
            <a:r>
              <a:rPr lang="zh-CN" altLang="zh-CN" sz="2000" dirty="0" smtClean="0">
                <a:latin typeface="+mn-ea"/>
              </a:rPr>
              <a:t>用户</a:t>
            </a:r>
            <a:r>
              <a:rPr lang="zh-CN" altLang="zh-CN" sz="2000" dirty="0">
                <a:latin typeface="+mn-ea"/>
              </a:rPr>
              <a:t>向计算机</a:t>
            </a:r>
            <a:r>
              <a:rPr lang="zh-CN" altLang="zh-CN" sz="2000" dirty="0" smtClean="0">
                <a:latin typeface="+mn-ea"/>
              </a:rPr>
              <a:t>发出命令、</a:t>
            </a:r>
            <a:r>
              <a:rPr lang="zh-CN" altLang="zh-CN" sz="2000" dirty="0">
                <a:latin typeface="+mn-ea"/>
              </a:rPr>
              <a:t>输入</a:t>
            </a:r>
            <a:r>
              <a:rPr lang="zh-CN" altLang="zh-CN" sz="2000" dirty="0" smtClean="0">
                <a:latin typeface="+mn-ea"/>
              </a:rPr>
              <a:t>编写</a:t>
            </a:r>
            <a:r>
              <a:rPr lang="zh-CN" altLang="zh-CN" sz="2000" dirty="0">
                <a:latin typeface="+mn-ea"/>
              </a:rPr>
              <a:t>的程序和</a:t>
            </a:r>
            <a:r>
              <a:rPr lang="zh-CN" altLang="zh-CN" sz="2000" dirty="0" smtClean="0">
                <a:latin typeface="+mn-ea"/>
              </a:rPr>
              <a:t>数据。</a:t>
            </a:r>
            <a:endParaRPr lang="zh-CN" altLang="zh-CN" sz="2000" dirty="0">
              <a:latin typeface="+mn-ea"/>
            </a:endParaRPr>
          </a:p>
        </p:txBody>
      </p:sp>
      <p:pic>
        <p:nvPicPr>
          <p:cNvPr id="18" name="Picture 2" descr="键盘图"/>
          <p:cNvPicPr>
            <a:picLocks noChangeAspect="1" noChangeArrowheads="1"/>
          </p:cNvPicPr>
          <p:nvPr/>
        </p:nvPicPr>
        <p:blipFill>
          <a:blip r:embed="rId3" cstate="email">
            <a:extLst>
              <a:ext uri="{28A0092B-C50C-407E-A947-70E740481C1C}">
                <a14:useLocalDpi xmlns:a14="http://schemas.microsoft.com/office/drawing/2010/main" val="0"/>
              </a:ext>
            </a:extLst>
          </a:blip>
          <a:srcRect b="4178"/>
          <a:stretch>
            <a:fillRect/>
          </a:stretch>
        </p:blipFill>
        <p:spPr bwMode="auto">
          <a:xfrm>
            <a:off x="2267744" y="4285386"/>
            <a:ext cx="4576566" cy="1397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2.2.1  </a:t>
            </a:r>
            <a:r>
              <a:rPr lang="zh-CN" altLang="zh-CN" sz="3600" dirty="0"/>
              <a:t>鼠标和键盘的操作</a:t>
            </a:r>
          </a:p>
        </p:txBody>
      </p:sp>
      <p:sp>
        <p:nvSpPr>
          <p:cNvPr id="10" name="TextBox 9"/>
          <p:cNvSpPr txBox="1"/>
          <p:nvPr/>
        </p:nvSpPr>
        <p:spPr>
          <a:xfrm>
            <a:off x="971600" y="1105580"/>
            <a:ext cx="4580033" cy="523220"/>
          </a:xfrm>
          <a:prstGeom prst="rect">
            <a:avLst/>
          </a:prstGeom>
          <a:noFill/>
        </p:spPr>
        <p:txBody>
          <a:bodyPr wrap="square" rtlCol="0">
            <a:spAutoFit/>
          </a:bodyPr>
          <a:lstStyle>
            <a:defPPr>
              <a:defRPr lang="zh-CN"/>
            </a:defPPr>
            <a:lvl1pPr>
              <a:defRPr sz="2800"/>
            </a:lvl1pPr>
          </a:lstStyle>
          <a:p>
            <a:r>
              <a:rPr lang="en-US" altLang="zh-CN" dirty="0" smtClean="0"/>
              <a:t>2</a:t>
            </a:r>
            <a:r>
              <a:rPr lang="zh-CN" altLang="zh-CN" dirty="0" smtClean="0"/>
              <a:t>．</a:t>
            </a:r>
            <a:r>
              <a:rPr lang="zh-CN" altLang="en-US" dirty="0" smtClean="0"/>
              <a:t>键盘</a:t>
            </a:r>
            <a:r>
              <a:rPr lang="zh-CN" altLang="zh-CN" dirty="0" smtClean="0"/>
              <a:t>操作</a:t>
            </a:r>
            <a:endParaRPr lang="zh-CN" altLang="en-US" dirty="0"/>
          </a:p>
        </p:txBody>
      </p:sp>
      <p:pic>
        <p:nvPicPr>
          <p:cNvPr id="4099" name="Picture 3" descr="C:\Users\Administrator\AppData\Roaming\Tencent\Users\44194298\QQ\WinTemp\RichOle\SNK)CGX8@HSQ$IG0`_(D~Q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106" y="3717032"/>
            <a:ext cx="8644382" cy="2534479"/>
          </a:xfrm>
          <a:prstGeom prst="rect">
            <a:avLst/>
          </a:prstGeom>
          <a:noFill/>
          <a:ln w="19050">
            <a:noFill/>
          </a:ln>
          <a:extLst>
            <a:ext uri="{909E8E84-426E-40DD-AFC4-6F175D3DCCD1}">
              <a14:hiddenFill xmlns:a14="http://schemas.microsoft.com/office/drawing/2010/main">
                <a:solidFill>
                  <a:srgbClr val="FFFFFF"/>
                </a:solidFill>
              </a14:hiddenFill>
            </a:ext>
          </a:extLst>
        </p:spPr>
      </p:pic>
      <p:sp>
        <p:nvSpPr>
          <p:cNvPr id="3" name="矩形 2"/>
          <p:cNvSpPr/>
          <p:nvPr/>
        </p:nvSpPr>
        <p:spPr>
          <a:xfrm>
            <a:off x="781262" y="2967335"/>
            <a:ext cx="2998650" cy="461665"/>
          </a:xfrm>
          <a:prstGeom prst="rect">
            <a:avLst/>
          </a:prstGeom>
        </p:spPr>
        <p:txBody>
          <a:bodyPr wrap="square">
            <a:spAutoFit/>
          </a:bodyPr>
          <a:lstStyle/>
          <a:p>
            <a:r>
              <a:rPr lang="zh-CN" altLang="zh-CN" sz="2400" dirty="0"/>
              <a:t>（</a:t>
            </a:r>
            <a:r>
              <a:rPr lang="en-US" altLang="zh-CN" sz="2400" dirty="0"/>
              <a:t>1</a:t>
            </a:r>
            <a:r>
              <a:rPr lang="zh-CN" altLang="zh-CN" sz="2400" dirty="0"/>
              <a:t>）键盘的布局</a:t>
            </a:r>
          </a:p>
        </p:txBody>
      </p:sp>
    </p:spTree>
    <p:extLst>
      <p:ext uri="{BB962C8B-B14F-4D97-AF65-F5344CB8AC3E}">
        <p14:creationId xmlns:p14="http://schemas.microsoft.com/office/powerpoint/2010/main" val="24233486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
                                        <p:tgtEl>
                                          <p:spTgt spid="3"/>
                                        </p:tgtEl>
                                      </p:cBhvr>
                                    </p:animEffect>
                                  </p:childTnLst>
                                </p:cTn>
                              </p:par>
                              <p:par>
                                <p:cTn id="8" presetID="1" presetClass="entr" presetSubtype="0" fill="hold" nodeType="withEffect">
                                  <p:stCondLst>
                                    <p:cond delay="0"/>
                                  </p:stCondLst>
                                  <p:childTnLst>
                                    <p:set>
                                      <p:cBhvr>
                                        <p:cTn id="9" dur="1" fill="hold">
                                          <p:stCondLst>
                                            <p:cond delay="0"/>
                                          </p:stCondLst>
                                        </p:cTn>
                                        <p:tgtEl>
                                          <p:spTgt spid="4099"/>
                                        </p:tgtEl>
                                        <p:attrNameLst>
                                          <p:attrName>style.visibility</p:attrName>
                                        </p:attrNameLst>
                                      </p:cBhvr>
                                      <p:to>
                                        <p:strVal val="visible"/>
                                      </p:to>
                                    </p:set>
                                  </p:childTnLst>
                                </p:cTn>
                              </p:par>
                            </p:childTnLst>
                          </p:cTn>
                        </p:par>
                        <p:par>
                          <p:cTn id="10" fill="hold">
                            <p:stCondLst>
                              <p:cond delay="10"/>
                            </p:stCondLst>
                            <p:childTnLst>
                              <p:par>
                                <p:cTn id="11" presetID="1"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nodeType="clickEffect">
                                  <p:stCondLst>
                                    <p:cond delay="0"/>
                                  </p:stCondLst>
                                  <p:childTnLst>
                                    <p:animMotion origin="layout" path="M -3.88889E-6 1.48148E-6 L 0.17969 -0.46134 " pathEditMode="relative" rAng="0" ptsTypes="AA">
                                      <p:cBhvr>
                                        <p:cTn id="16" dur="1000" fill="hold"/>
                                        <p:tgtEl>
                                          <p:spTgt spid="18"/>
                                        </p:tgtEl>
                                        <p:attrNameLst>
                                          <p:attrName>ppt_x</p:attrName>
                                          <p:attrName>ppt_y</p:attrName>
                                        </p:attrNameLst>
                                      </p:cBhvr>
                                      <p:rCtr x="8976" y="-23079"/>
                                    </p:animMotion>
                                  </p:childTnLst>
                                </p:cTn>
                              </p:par>
                            </p:childTnLst>
                          </p:cTn>
                        </p:par>
                        <p:par>
                          <p:cTn id="17" fill="hold">
                            <p:stCondLst>
                              <p:cond delay="1000"/>
                            </p:stCondLst>
                            <p:childTnLst>
                              <p:par>
                                <p:cTn id="18" presetID="1" presetClass="exit" presetSubtype="0" fill="hold" nodeType="afterEffect">
                                  <p:stCondLst>
                                    <p:cond delay="0"/>
                                  </p:stCondLst>
                                  <p:childTnLst>
                                    <p:set>
                                      <p:cBhvr>
                                        <p:cTn id="19" dur="1" fill="hold">
                                          <p:stCondLst>
                                            <p:cond delay="0"/>
                                          </p:stCondLst>
                                        </p:cTn>
                                        <p:tgtEl>
                                          <p:spTgt spid="4099"/>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hidden"/>
                                      </p:to>
                                    </p:set>
                                  </p:childTnLst>
                                </p:cTn>
                              </p:par>
                              <p:par>
                                <p:cTn id="22" presetID="1" presetClass="exit" presetSubtype="0" fill="hold" grpId="1" nodeType="withEffect">
                                  <p:stCondLst>
                                    <p:cond delay="0"/>
                                  </p:stCondLst>
                                  <p:childTnLst>
                                    <p:set>
                                      <p:cBhvr>
                                        <p:cTn id="23"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2.2.1  </a:t>
            </a:r>
            <a:r>
              <a:rPr lang="zh-CN" altLang="zh-CN" sz="3600" dirty="0"/>
              <a:t>鼠标和键盘的操作</a:t>
            </a:r>
          </a:p>
        </p:txBody>
      </p:sp>
      <p:sp>
        <p:nvSpPr>
          <p:cNvPr id="10" name="TextBox 9"/>
          <p:cNvSpPr txBox="1"/>
          <p:nvPr/>
        </p:nvSpPr>
        <p:spPr>
          <a:xfrm>
            <a:off x="971600" y="1105580"/>
            <a:ext cx="4580033" cy="523220"/>
          </a:xfrm>
          <a:prstGeom prst="rect">
            <a:avLst/>
          </a:prstGeom>
          <a:noFill/>
        </p:spPr>
        <p:txBody>
          <a:bodyPr wrap="square" rtlCol="0">
            <a:spAutoFit/>
          </a:bodyPr>
          <a:lstStyle>
            <a:defPPr>
              <a:defRPr lang="zh-CN"/>
            </a:defPPr>
            <a:lvl1pPr>
              <a:defRPr sz="2800"/>
            </a:lvl1pPr>
          </a:lstStyle>
          <a:p>
            <a:r>
              <a:rPr lang="en-US" altLang="zh-CN" dirty="0" smtClean="0"/>
              <a:t>2</a:t>
            </a:r>
            <a:r>
              <a:rPr lang="zh-CN" altLang="zh-CN" dirty="0" smtClean="0"/>
              <a:t>．</a:t>
            </a:r>
            <a:r>
              <a:rPr lang="zh-CN" altLang="en-US" dirty="0" smtClean="0"/>
              <a:t>键盘</a:t>
            </a:r>
            <a:r>
              <a:rPr lang="zh-CN" altLang="zh-CN" dirty="0" smtClean="0"/>
              <a:t>操作</a:t>
            </a:r>
            <a:endParaRPr lang="zh-CN" altLang="en-US" dirty="0"/>
          </a:p>
        </p:txBody>
      </p:sp>
      <p:sp>
        <p:nvSpPr>
          <p:cNvPr id="8" name="TextBox 7"/>
          <p:cNvSpPr txBox="1"/>
          <p:nvPr/>
        </p:nvSpPr>
        <p:spPr>
          <a:xfrm>
            <a:off x="1043608" y="2708920"/>
            <a:ext cx="6984776" cy="2554545"/>
          </a:xfrm>
          <a:prstGeom prst="rect">
            <a:avLst/>
          </a:prstGeom>
          <a:noFill/>
          <a:ln>
            <a:noFill/>
          </a:ln>
        </p:spPr>
        <p:txBody>
          <a:bodyPr wrap="square" rtlCol="0">
            <a:spAutoFit/>
          </a:bodyPr>
          <a:lstStyle>
            <a:defPPr>
              <a:defRPr lang="zh-CN"/>
            </a:defPPr>
            <a:lvl1pPr>
              <a:lnSpc>
                <a:spcPct val="130000"/>
              </a:lnSpc>
              <a:defRPr sz="2400"/>
            </a:lvl1pPr>
          </a:lstStyle>
          <a:p>
            <a:pPr>
              <a:lnSpc>
                <a:spcPct val="200000"/>
              </a:lnSpc>
            </a:pPr>
            <a:r>
              <a:rPr lang="zh-CN" altLang="en-US" sz="2000" dirty="0">
                <a:latin typeface="+mn-ea"/>
              </a:rPr>
              <a:t>　　</a:t>
            </a:r>
            <a:r>
              <a:rPr lang="zh-CN" altLang="en-US" sz="2000" dirty="0">
                <a:latin typeface="华文楷体" pitchFamily="2" charset="-122"/>
              </a:rPr>
              <a:t>功能键区包括</a:t>
            </a:r>
            <a:r>
              <a:rPr lang="en-US" altLang="zh-CN" sz="2000" dirty="0">
                <a:latin typeface="华文楷体" pitchFamily="2" charset="-122"/>
              </a:rPr>
              <a:t>ESC</a:t>
            </a:r>
            <a:r>
              <a:rPr lang="zh-CN" altLang="en-US" sz="2000" dirty="0">
                <a:latin typeface="华文楷体" pitchFamily="2" charset="-122"/>
              </a:rPr>
              <a:t>键、</a:t>
            </a:r>
            <a:r>
              <a:rPr lang="en-US" altLang="zh-CN" sz="2000" dirty="0">
                <a:latin typeface="华文楷体" pitchFamily="2" charset="-122"/>
              </a:rPr>
              <a:t>F1</a:t>
            </a:r>
            <a:r>
              <a:rPr lang="zh-CN" altLang="en-US" sz="2000" dirty="0">
                <a:latin typeface="华文楷体" pitchFamily="2" charset="-122"/>
              </a:rPr>
              <a:t>～</a:t>
            </a:r>
            <a:r>
              <a:rPr lang="en-US" altLang="zh-CN" sz="2000" dirty="0">
                <a:latin typeface="华文楷体" pitchFamily="2" charset="-122"/>
              </a:rPr>
              <a:t>F12</a:t>
            </a:r>
            <a:r>
              <a:rPr lang="zh-CN" altLang="en-US" sz="2000" dirty="0">
                <a:latin typeface="华文楷体" pitchFamily="2" charset="-122"/>
              </a:rPr>
              <a:t>键，这些键都可以用来执行一些快捷操作。如按下</a:t>
            </a:r>
            <a:r>
              <a:rPr lang="en-US" altLang="zh-CN" sz="2000" dirty="0">
                <a:latin typeface="华文楷体" pitchFamily="2" charset="-122"/>
              </a:rPr>
              <a:t>Esc</a:t>
            </a:r>
            <a:r>
              <a:rPr lang="zh-CN" altLang="en-US" sz="2000" dirty="0">
                <a:latin typeface="华文楷体" pitchFamily="2" charset="-122"/>
              </a:rPr>
              <a:t>键表示取消或中止当前操作，按下</a:t>
            </a:r>
            <a:r>
              <a:rPr lang="en-US" altLang="zh-CN" sz="2000" dirty="0">
                <a:latin typeface="华文楷体" pitchFamily="2" charset="-122"/>
              </a:rPr>
              <a:t>F1</a:t>
            </a:r>
            <a:r>
              <a:rPr lang="zh-CN" altLang="en-US" sz="2000" dirty="0">
                <a:latin typeface="华文楷体" pitchFamily="2" charset="-122"/>
              </a:rPr>
              <a:t>键则表示打开面向当前操作的帮助文档，在不同的应用程序中，</a:t>
            </a:r>
            <a:r>
              <a:rPr lang="en-US" altLang="zh-CN" sz="2000" dirty="0">
                <a:latin typeface="华文楷体" pitchFamily="2" charset="-122"/>
              </a:rPr>
              <a:t>F1</a:t>
            </a:r>
            <a:r>
              <a:rPr lang="en-US" altLang="en-US" sz="2000" dirty="0"/>
              <a:t>～</a:t>
            </a:r>
            <a:r>
              <a:rPr lang="en-US" altLang="zh-CN" sz="2000" dirty="0">
                <a:latin typeface="华文楷体" pitchFamily="2" charset="-122"/>
              </a:rPr>
              <a:t>F12</a:t>
            </a:r>
            <a:r>
              <a:rPr lang="zh-CN" altLang="en-US" sz="2000" dirty="0">
                <a:latin typeface="华文楷体" pitchFamily="2" charset="-122"/>
              </a:rPr>
              <a:t>各个键的功能定义有所不同。</a:t>
            </a:r>
          </a:p>
        </p:txBody>
      </p:sp>
      <p:sp>
        <p:nvSpPr>
          <p:cNvPr id="3" name="矩形 2"/>
          <p:cNvSpPr/>
          <p:nvPr/>
        </p:nvSpPr>
        <p:spPr>
          <a:xfrm>
            <a:off x="899592" y="1844824"/>
            <a:ext cx="2480354" cy="461665"/>
          </a:xfrm>
          <a:prstGeom prst="rect">
            <a:avLst/>
          </a:prstGeom>
        </p:spPr>
        <p:txBody>
          <a:bodyPr wrap="square">
            <a:spAutoFit/>
          </a:bodyPr>
          <a:lstStyle/>
          <a:p>
            <a:r>
              <a:rPr lang="zh-CN" altLang="zh-CN" sz="2400" dirty="0" smtClean="0"/>
              <a:t>①</a:t>
            </a:r>
            <a:r>
              <a:rPr lang="zh-CN" altLang="en-US" sz="2400" dirty="0" smtClean="0"/>
              <a:t>　</a:t>
            </a:r>
            <a:r>
              <a:rPr lang="zh-CN" altLang="zh-CN" sz="2400" dirty="0" smtClean="0"/>
              <a:t>功能</a:t>
            </a:r>
            <a:r>
              <a:rPr lang="zh-CN" altLang="zh-CN" sz="2400" dirty="0"/>
              <a:t>键区</a:t>
            </a:r>
          </a:p>
        </p:txBody>
      </p:sp>
      <p:pic>
        <p:nvPicPr>
          <p:cNvPr id="26" name="Picture 2" descr="键盘图"/>
          <p:cNvPicPr>
            <a:picLocks noChangeAspect="1" noChangeArrowheads="1"/>
          </p:cNvPicPr>
          <p:nvPr/>
        </p:nvPicPr>
        <p:blipFill>
          <a:blip r:embed="rId3" cstate="email">
            <a:extLst>
              <a:ext uri="{28A0092B-C50C-407E-A947-70E740481C1C}">
                <a14:useLocalDpi xmlns:a14="http://schemas.microsoft.com/office/drawing/2010/main" val="0"/>
              </a:ext>
            </a:extLst>
          </a:blip>
          <a:srcRect b="4178"/>
          <a:stretch>
            <a:fillRect/>
          </a:stretch>
        </p:blipFill>
        <p:spPr bwMode="auto">
          <a:xfrm>
            <a:off x="3914309" y="1124744"/>
            <a:ext cx="4576566" cy="1397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3926541" y="1087136"/>
            <a:ext cx="2998388" cy="37531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8821231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2.2.1  </a:t>
            </a:r>
            <a:r>
              <a:rPr lang="zh-CN" altLang="zh-CN" sz="3600" dirty="0"/>
              <a:t>鼠标和键盘的操作</a:t>
            </a:r>
          </a:p>
        </p:txBody>
      </p:sp>
      <p:sp>
        <p:nvSpPr>
          <p:cNvPr id="10" name="TextBox 9"/>
          <p:cNvSpPr txBox="1"/>
          <p:nvPr/>
        </p:nvSpPr>
        <p:spPr>
          <a:xfrm>
            <a:off x="971600" y="1105580"/>
            <a:ext cx="4580033" cy="523220"/>
          </a:xfrm>
          <a:prstGeom prst="rect">
            <a:avLst/>
          </a:prstGeom>
          <a:noFill/>
        </p:spPr>
        <p:txBody>
          <a:bodyPr wrap="square" rtlCol="0">
            <a:spAutoFit/>
          </a:bodyPr>
          <a:lstStyle>
            <a:defPPr>
              <a:defRPr lang="zh-CN"/>
            </a:defPPr>
            <a:lvl1pPr>
              <a:defRPr sz="2800"/>
            </a:lvl1pPr>
          </a:lstStyle>
          <a:p>
            <a:r>
              <a:rPr lang="en-US" altLang="zh-CN" dirty="0" smtClean="0"/>
              <a:t>2</a:t>
            </a:r>
            <a:r>
              <a:rPr lang="zh-CN" altLang="zh-CN" dirty="0" smtClean="0"/>
              <a:t>．</a:t>
            </a:r>
            <a:r>
              <a:rPr lang="zh-CN" altLang="en-US" dirty="0" smtClean="0"/>
              <a:t>键盘</a:t>
            </a:r>
            <a:r>
              <a:rPr lang="zh-CN" altLang="zh-CN" dirty="0" smtClean="0"/>
              <a:t>操作</a:t>
            </a:r>
            <a:endParaRPr lang="zh-CN" altLang="en-US" dirty="0"/>
          </a:p>
        </p:txBody>
      </p:sp>
      <p:sp>
        <p:nvSpPr>
          <p:cNvPr id="8" name="TextBox 7"/>
          <p:cNvSpPr txBox="1"/>
          <p:nvPr/>
        </p:nvSpPr>
        <p:spPr>
          <a:xfrm>
            <a:off x="683568" y="2708920"/>
            <a:ext cx="7920880" cy="830997"/>
          </a:xfrm>
          <a:prstGeom prst="rect">
            <a:avLst/>
          </a:prstGeom>
          <a:noFill/>
          <a:ln>
            <a:noFill/>
          </a:ln>
        </p:spPr>
        <p:txBody>
          <a:bodyPr wrap="square" rtlCol="0">
            <a:spAutoFit/>
          </a:bodyPr>
          <a:lstStyle>
            <a:defPPr>
              <a:defRPr lang="zh-CN"/>
            </a:defPPr>
            <a:lvl1pPr>
              <a:lnSpc>
                <a:spcPct val="130000"/>
              </a:lnSpc>
              <a:defRPr sz="2400"/>
            </a:lvl1pPr>
          </a:lstStyle>
          <a:p>
            <a:pPr algn="just">
              <a:lnSpc>
                <a:spcPct val="120000"/>
              </a:lnSpc>
              <a:spcBef>
                <a:spcPct val="0"/>
              </a:spcBef>
            </a:pPr>
            <a:r>
              <a:rPr lang="zh-CN" altLang="en-US" sz="2000" dirty="0">
                <a:latin typeface="+mn-ea"/>
              </a:rPr>
              <a:t>　　</a:t>
            </a:r>
            <a:r>
              <a:rPr lang="zh-CN" altLang="en-US" sz="2000" dirty="0">
                <a:latin typeface="华文楷体" pitchFamily="2" charset="-122"/>
              </a:rPr>
              <a:t>也称打字键区，主要用来输入数据、程序和文字。由</a:t>
            </a:r>
            <a:r>
              <a:rPr lang="en-US" altLang="zh-CN" sz="2000" dirty="0">
                <a:latin typeface="华文楷体" pitchFamily="2" charset="-122"/>
              </a:rPr>
              <a:t>26</a:t>
            </a:r>
            <a:r>
              <a:rPr lang="zh-CN" altLang="en-US" sz="2000" dirty="0">
                <a:latin typeface="华文楷体" pitchFamily="2" charset="-122"/>
              </a:rPr>
              <a:t>个英文字母键、</a:t>
            </a:r>
            <a:r>
              <a:rPr lang="en-US" altLang="zh-CN" sz="2000" dirty="0">
                <a:latin typeface="华文楷体" pitchFamily="2" charset="-122"/>
              </a:rPr>
              <a:t>10</a:t>
            </a:r>
            <a:r>
              <a:rPr lang="zh-CN" altLang="en-US" sz="2000" dirty="0">
                <a:latin typeface="华文楷体" pitchFamily="2" charset="-122"/>
              </a:rPr>
              <a:t>个数字键、</a:t>
            </a:r>
            <a:r>
              <a:rPr lang="en-US" altLang="zh-CN" sz="2000" dirty="0">
                <a:latin typeface="华文楷体" pitchFamily="2" charset="-122"/>
              </a:rPr>
              <a:t>1</a:t>
            </a:r>
            <a:r>
              <a:rPr lang="zh-CN" altLang="en-US" sz="2000" dirty="0">
                <a:latin typeface="华文楷体" pitchFamily="2" charset="-122"/>
              </a:rPr>
              <a:t>个空格键、若干符号键及一些控制</a:t>
            </a:r>
            <a:r>
              <a:rPr lang="zh-CN" altLang="en-US" sz="2000" dirty="0" smtClean="0">
                <a:latin typeface="华文楷体" pitchFamily="2" charset="-122"/>
              </a:rPr>
              <a:t>键组成</a:t>
            </a:r>
            <a:r>
              <a:rPr lang="zh-CN" altLang="en-US" sz="2000" dirty="0">
                <a:latin typeface="华文楷体" pitchFamily="2" charset="-122"/>
              </a:rPr>
              <a:t>。</a:t>
            </a:r>
          </a:p>
        </p:txBody>
      </p:sp>
      <p:sp>
        <p:nvSpPr>
          <p:cNvPr id="3" name="矩形 2"/>
          <p:cNvSpPr/>
          <p:nvPr/>
        </p:nvSpPr>
        <p:spPr>
          <a:xfrm>
            <a:off x="899592" y="1844824"/>
            <a:ext cx="2480354" cy="461665"/>
          </a:xfrm>
          <a:prstGeom prst="rect">
            <a:avLst/>
          </a:prstGeom>
        </p:spPr>
        <p:txBody>
          <a:bodyPr wrap="square">
            <a:spAutoFit/>
          </a:bodyPr>
          <a:lstStyle/>
          <a:p>
            <a:r>
              <a:rPr lang="en-US" altLang="zh-CN" sz="2400" dirty="0" smtClean="0"/>
              <a:t>②</a:t>
            </a:r>
            <a:r>
              <a:rPr lang="zh-CN" altLang="en-US" sz="2400" dirty="0"/>
              <a:t>　主键盘</a:t>
            </a:r>
            <a:r>
              <a:rPr lang="zh-CN" altLang="en-US" sz="2400" dirty="0" smtClean="0"/>
              <a:t>区</a:t>
            </a:r>
            <a:endParaRPr lang="zh-CN" altLang="zh-CN" sz="2400" dirty="0"/>
          </a:p>
        </p:txBody>
      </p:sp>
      <p:pic>
        <p:nvPicPr>
          <p:cNvPr id="26" name="Picture 2" descr="键盘图"/>
          <p:cNvPicPr>
            <a:picLocks noChangeAspect="1" noChangeArrowheads="1"/>
          </p:cNvPicPr>
          <p:nvPr/>
        </p:nvPicPr>
        <p:blipFill>
          <a:blip r:embed="rId3" cstate="email">
            <a:extLst>
              <a:ext uri="{28A0092B-C50C-407E-A947-70E740481C1C}">
                <a14:useLocalDpi xmlns:a14="http://schemas.microsoft.com/office/drawing/2010/main" val="0"/>
              </a:ext>
            </a:extLst>
          </a:blip>
          <a:srcRect b="4178"/>
          <a:stretch>
            <a:fillRect/>
          </a:stretch>
        </p:blipFill>
        <p:spPr bwMode="auto">
          <a:xfrm>
            <a:off x="3914309" y="1124744"/>
            <a:ext cx="4576566" cy="1397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3926541" y="1440481"/>
            <a:ext cx="2998388" cy="108500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4218853935"/>
              </p:ext>
            </p:extLst>
          </p:nvPr>
        </p:nvGraphicFramePr>
        <p:xfrm>
          <a:off x="725133" y="3645025"/>
          <a:ext cx="7879315" cy="2772000"/>
        </p:xfrm>
        <a:graphic>
          <a:graphicData uri="http://schemas.openxmlformats.org/drawingml/2006/table">
            <a:tbl>
              <a:tblPr firstRow="1" firstCol="1" bandRow="1">
                <a:tableStyleId>{5C22544A-7EE6-4342-B048-85BDC9FD1C3A}</a:tableStyleId>
              </a:tblPr>
              <a:tblGrid>
                <a:gridCol w="967193"/>
                <a:gridCol w="6912122"/>
              </a:tblGrid>
              <a:tr h="308000">
                <a:tc>
                  <a:txBody>
                    <a:bodyPr/>
                    <a:lstStyle/>
                    <a:p>
                      <a:pPr algn="ctr">
                        <a:lnSpc>
                          <a:spcPts val="1200"/>
                        </a:lnSpc>
                        <a:spcBef>
                          <a:spcPts val="250"/>
                        </a:spcBef>
                        <a:spcAft>
                          <a:spcPts val="250"/>
                        </a:spcAft>
                      </a:pPr>
                      <a:r>
                        <a:rPr lang="zh-CN" altLang="en-US" sz="1400" kern="1050" dirty="0" smtClean="0">
                          <a:effectLst/>
                        </a:rPr>
                        <a:t>控制</a:t>
                      </a:r>
                      <a:r>
                        <a:rPr lang="zh-CN" sz="1400" kern="1050" dirty="0" smtClean="0">
                          <a:effectLst/>
                        </a:rPr>
                        <a:t>键</a:t>
                      </a:r>
                      <a:r>
                        <a:rPr lang="zh-CN" sz="1400" kern="1050" dirty="0">
                          <a:effectLst/>
                        </a:rPr>
                        <a:t>名</a:t>
                      </a:r>
                      <a:endParaRPr lang="zh-CN" sz="1400" kern="1050" dirty="0">
                        <a:effectLst/>
                        <a:latin typeface="Arial"/>
                        <a:ea typeface="黑体"/>
                        <a:cs typeface="Times New Roman"/>
                      </a:endParaRPr>
                    </a:p>
                  </a:txBody>
                  <a:tcPr marL="36000" marR="36000" marT="72000" marB="36000" anchor="ctr"/>
                </a:tc>
                <a:tc>
                  <a:txBody>
                    <a:bodyPr/>
                    <a:lstStyle/>
                    <a:p>
                      <a:pPr algn="ctr">
                        <a:lnSpc>
                          <a:spcPts val="1200"/>
                        </a:lnSpc>
                        <a:spcBef>
                          <a:spcPts val="250"/>
                        </a:spcBef>
                        <a:spcAft>
                          <a:spcPts val="250"/>
                        </a:spcAft>
                      </a:pPr>
                      <a:r>
                        <a:rPr lang="zh-CN" sz="1400" kern="1050" dirty="0">
                          <a:effectLst/>
                        </a:rPr>
                        <a:t>功能</a:t>
                      </a:r>
                      <a:endParaRPr lang="zh-CN" sz="1400" kern="1050" dirty="0">
                        <a:effectLst/>
                        <a:latin typeface="Arial"/>
                        <a:ea typeface="黑体"/>
                        <a:cs typeface="Times New Roman"/>
                      </a:endParaRPr>
                    </a:p>
                  </a:txBody>
                  <a:tcPr marL="36000" marR="36000" marT="72000" marB="36000" anchor="ctr"/>
                </a:tc>
              </a:tr>
              <a:tr h="308000">
                <a:tc>
                  <a:txBody>
                    <a:bodyPr/>
                    <a:lstStyle/>
                    <a:p>
                      <a:pPr algn="just">
                        <a:lnSpc>
                          <a:spcPts val="1200"/>
                        </a:lnSpc>
                        <a:spcBef>
                          <a:spcPts val="200"/>
                        </a:spcBef>
                        <a:spcAft>
                          <a:spcPts val="200"/>
                        </a:spcAft>
                      </a:pPr>
                      <a:r>
                        <a:rPr lang="en-US" sz="1400" kern="900">
                          <a:effectLst/>
                        </a:rPr>
                        <a:t>Tab </a:t>
                      </a:r>
                      <a:endParaRPr lang="zh-CN" sz="1400" kern="90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zh-CN" sz="1400" kern="900" dirty="0">
                          <a:effectLst/>
                        </a:rPr>
                        <a:t>跳格键，实现光标的快速移动</a:t>
                      </a:r>
                      <a:endParaRPr lang="zh-CN" sz="1400" kern="900" dirty="0">
                        <a:effectLst/>
                        <a:latin typeface="Times New Roman"/>
                        <a:ea typeface="宋体"/>
                      </a:endParaRPr>
                    </a:p>
                  </a:txBody>
                  <a:tcPr marL="36000" marR="36000" marT="72000" marB="36000" anchor="ctr"/>
                </a:tc>
              </a:tr>
              <a:tr h="308000">
                <a:tc>
                  <a:txBody>
                    <a:bodyPr/>
                    <a:lstStyle/>
                    <a:p>
                      <a:pPr algn="just">
                        <a:lnSpc>
                          <a:spcPts val="1200"/>
                        </a:lnSpc>
                        <a:spcBef>
                          <a:spcPts val="200"/>
                        </a:spcBef>
                        <a:spcAft>
                          <a:spcPts val="200"/>
                        </a:spcAft>
                      </a:pPr>
                      <a:r>
                        <a:rPr lang="en-US" sz="1400" kern="900">
                          <a:effectLst/>
                        </a:rPr>
                        <a:t>Caps Lock</a:t>
                      </a:r>
                      <a:endParaRPr lang="zh-CN" sz="1400" kern="90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zh-CN" sz="1400" kern="900">
                          <a:effectLst/>
                        </a:rPr>
                        <a:t>大写字母锁定键，状态指示灯区的</a:t>
                      </a:r>
                      <a:r>
                        <a:rPr lang="en-US" sz="1400" kern="900">
                          <a:effectLst/>
                        </a:rPr>
                        <a:t>CapsLock</a:t>
                      </a:r>
                      <a:r>
                        <a:rPr lang="zh-CN" sz="1400" kern="900">
                          <a:effectLst/>
                        </a:rPr>
                        <a:t>指示灯亮时，表示字母键锁定为大写状态</a:t>
                      </a:r>
                      <a:endParaRPr lang="zh-CN" sz="1400" kern="900">
                        <a:effectLst/>
                        <a:latin typeface="Times New Roman"/>
                        <a:ea typeface="宋体"/>
                      </a:endParaRPr>
                    </a:p>
                  </a:txBody>
                  <a:tcPr marL="36000" marR="36000" marT="72000" marB="36000" anchor="ctr"/>
                </a:tc>
              </a:tr>
              <a:tr h="308000">
                <a:tc>
                  <a:txBody>
                    <a:bodyPr/>
                    <a:lstStyle/>
                    <a:p>
                      <a:pPr algn="just">
                        <a:lnSpc>
                          <a:spcPts val="1200"/>
                        </a:lnSpc>
                        <a:spcBef>
                          <a:spcPts val="200"/>
                        </a:spcBef>
                        <a:spcAft>
                          <a:spcPts val="200"/>
                        </a:spcAft>
                      </a:pPr>
                      <a:r>
                        <a:rPr lang="en-US" sz="1400" kern="900">
                          <a:effectLst/>
                        </a:rPr>
                        <a:t>Shift </a:t>
                      </a:r>
                      <a:endParaRPr lang="zh-CN" sz="1400" kern="90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zh-CN" sz="1400" kern="900" dirty="0">
                          <a:effectLst/>
                        </a:rPr>
                        <a:t>上档键，不单独使用，用于临时切换大</a:t>
                      </a:r>
                      <a:r>
                        <a:rPr lang="en-US" sz="1400" kern="900" dirty="0">
                          <a:effectLst/>
                        </a:rPr>
                        <a:t>/</a:t>
                      </a:r>
                      <a:r>
                        <a:rPr lang="zh-CN" sz="1400" kern="900" dirty="0">
                          <a:effectLst/>
                        </a:rPr>
                        <a:t>小写字母输入，或上档符号输入</a:t>
                      </a:r>
                      <a:endParaRPr lang="zh-CN" sz="1400" kern="900" dirty="0">
                        <a:effectLst/>
                        <a:latin typeface="Times New Roman"/>
                        <a:ea typeface="宋体"/>
                      </a:endParaRPr>
                    </a:p>
                  </a:txBody>
                  <a:tcPr marL="36000" marR="36000" marT="72000" marB="36000" anchor="ctr"/>
                </a:tc>
              </a:tr>
              <a:tr h="308000">
                <a:tc>
                  <a:txBody>
                    <a:bodyPr/>
                    <a:lstStyle/>
                    <a:p>
                      <a:pPr algn="just">
                        <a:lnSpc>
                          <a:spcPts val="1200"/>
                        </a:lnSpc>
                        <a:spcBef>
                          <a:spcPts val="200"/>
                        </a:spcBef>
                        <a:spcAft>
                          <a:spcPts val="200"/>
                        </a:spcAft>
                      </a:pPr>
                      <a:r>
                        <a:rPr lang="en-US" sz="1400" kern="900">
                          <a:effectLst/>
                        </a:rPr>
                        <a:t>Alt </a:t>
                      </a:r>
                      <a:endParaRPr lang="zh-CN" sz="1400" kern="90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zh-CN" sz="1400" kern="900">
                          <a:effectLst/>
                        </a:rPr>
                        <a:t>转换键，与其他键同时按下实现某种功能，如</a:t>
                      </a:r>
                      <a:r>
                        <a:rPr lang="en-US" sz="1400" kern="900">
                          <a:effectLst/>
                        </a:rPr>
                        <a:t>Alt+Tab</a:t>
                      </a:r>
                      <a:r>
                        <a:rPr lang="zh-CN" sz="1400" kern="900">
                          <a:effectLst/>
                        </a:rPr>
                        <a:t>可以切换窗口</a:t>
                      </a:r>
                      <a:endParaRPr lang="zh-CN" sz="1400" kern="900">
                        <a:effectLst/>
                        <a:latin typeface="Times New Roman"/>
                        <a:ea typeface="宋体"/>
                      </a:endParaRPr>
                    </a:p>
                  </a:txBody>
                  <a:tcPr marL="36000" marR="36000" marT="72000" marB="36000" anchor="ctr"/>
                </a:tc>
              </a:tr>
              <a:tr h="308000">
                <a:tc>
                  <a:txBody>
                    <a:bodyPr/>
                    <a:lstStyle/>
                    <a:p>
                      <a:pPr algn="just">
                        <a:lnSpc>
                          <a:spcPts val="1200"/>
                        </a:lnSpc>
                        <a:spcBef>
                          <a:spcPts val="200"/>
                        </a:spcBef>
                        <a:spcAft>
                          <a:spcPts val="200"/>
                        </a:spcAft>
                      </a:pPr>
                      <a:r>
                        <a:rPr lang="en-US" sz="1400" kern="900">
                          <a:effectLst/>
                        </a:rPr>
                        <a:t>Ctrl </a:t>
                      </a:r>
                      <a:endParaRPr lang="zh-CN" sz="1400" kern="90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zh-CN" sz="1400" kern="900">
                          <a:effectLst/>
                        </a:rPr>
                        <a:t>控制键，与其他键同时按下实现某种功能，如</a:t>
                      </a:r>
                      <a:r>
                        <a:rPr lang="en-US" sz="1400" kern="900">
                          <a:effectLst/>
                        </a:rPr>
                        <a:t>Ctrl+Shift+Esc</a:t>
                      </a:r>
                      <a:r>
                        <a:rPr lang="zh-CN" sz="1400" kern="900">
                          <a:effectLst/>
                        </a:rPr>
                        <a:t>启动“</a:t>
                      </a:r>
                      <a:r>
                        <a:rPr lang="en-US" sz="1400" kern="900">
                          <a:effectLst/>
                        </a:rPr>
                        <a:t>Windows</a:t>
                      </a:r>
                      <a:r>
                        <a:rPr lang="zh-CN" sz="1400" kern="900">
                          <a:effectLst/>
                        </a:rPr>
                        <a:t>任务管理器”</a:t>
                      </a:r>
                      <a:endParaRPr lang="zh-CN" sz="1400" kern="900">
                        <a:effectLst/>
                        <a:latin typeface="Times New Roman"/>
                        <a:ea typeface="宋体"/>
                      </a:endParaRPr>
                    </a:p>
                  </a:txBody>
                  <a:tcPr marL="36000" marR="36000" marT="72000" marB="36000" anchor="ctr"/>
                </a:tc>
              </a:tr>
              <a:tr h="308000">
                <a:tc>
                  <a:txBody>
                    <a:bodyPr/>
                    <a:lstStyle/>
                    <a:p>
                      <a:pPr algn="just">
                        <a:lnSpc>
                          <a:spcPts val="1200"/>
                        </a:lnSpc>
                        <a:spcBef>
                          <a:spcPts val="200"/>
                        </a:spcBef>
                        <a:spcAft>
                          <a:spcPts val="200"/>
                        </a:spcAft>
                      </a:pPr>
                      <a:r>
                        <a:rPr lang="en-US" sz="1400" kern="900">
                          <a:effectLst/>
                        </a:rPr>
                        <a:t>Enter </a:t>
                      </a:r>
                      <a:endParaRPr lang="zh-CN" sz="1400" kern="90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zh-CN" sz="1400" kern="900">
                          <a:effectLst/>
                        </a:rPr>
                        <a:t>回车键，执行命令，或文本编辑时换行</a:t>
                      </a:r>
                      <a:endParaRPr lang="zh-CN" sz="1400" kern="900">
                        <a:effectLst/>
                        <a:latin typeface="Times New Roman"/>
                        <a:ea typeface="宋体"/>
                      </a:endParaRPr>
                    </a:p>
                  </a:txBody>
                  <a:tcPr marL="36000" marR="36000" marT="72000" marB="36000" anchor="ctr"/>
                </a:tc>
              </a:tr>
              <a:tr h="308000">
                <a:tc>
                  <a:txBody>
                    <a:bodyPr/>
                    <a:lstStyle/>
                    <a:p>
                      <a:pPr algn="just">
                        <a:lnSpc>
                          <a:spcPts val="1200"/>
                        </a:lnSpc>
                        <a:spcBef>
                          <a:spcPts val="200"/>
                        </a:spcBef>
                        <a:spcAft>
                          <a:spcPts val="200"/>
                        </a:spcAft>
                      </a:pPr>
                      <a:r>
                        <a:rPr lang="en-US" sz="1400" kern="900">
                          <a:effectLst/>
                        </a:rPr>
                        <a:t>Back space </a:t>
                      </a:r>
                      <a:endParaRPr lang="zh-CN" sz="1400" kern="90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zh-CN" sz="1400" kern="900">
                          <a:effectLst/>
                        </a:rPr>
                        <a:t>退格键，删除选中的对象或光标前面的字符，同时光标向前移动</a:t>
                      </a:r>
                      <a:r>
                        <a:rPr lang="en-US" sz="1400" kern="900">
                          <a:effectLst/>
                        </a:rPr>
                        <a:t>1</a:t>
                      </a:r>
                      <a:r>
                        <a:rPr lang="zh-CN" sz="1400" kern="900">
                          <a:effectLst/>
                        </a:rPr>
                        <a:t>个位置</a:t>
                      </a:r>
                      <a:endParaRPr lang="zh-CN" sz="1400" kern="900">
                        <a:effectLst/>
                        <a:latin typeface="Times New Roman"/>
                        <a:ea typeface="宋体"/>
                      </a:endParaRPr>
                    </a:p>
                  </a:txBody>
                  <a:tcPr marL="36000" marR="36000" marT="72000" marB="36000" anchor="ctr"/>
                </a:tc>
              </a:tr>
              <a:tr h="308000">
                <a:tc>
                  <a:txBody>
                    <a:bodyPr/>
                    <a:lstStyle/>
                    <a:p>
                      <a:pPr algn="just">
                        <a:lnSpc>
                          <a:spcPts val="1200"/>
                        </a:lnSpc>
                        <a:spcBef>
                          <a:spcPts val="200"/>
                        </a:spcBef>
                        <a:spcAft>
                          <a:spcPts val="200"/>
                        </a:spcAft>
                      </a:pPr>
                      <a:endParaRPr lang="en-US" sz="1400" kern="90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en-US" sz="1400" kern="900" dirty="0">
                          <a:effectLst/>
                        </a:rPr>
                        <a:t>Windows</a:t>
                      </a:r>
                      <a:r>
                        <a:rPr lang="zh-CN" sz="1400" kern="900" dirty="0">
                          <a:effectLst/>
                        </a:rPr>
                        <a:t>徽标键，任何时候按下此键都将打开</a:t>
                      </a:r>
                      <a:r>
                        <a:rPr lang="en-US" sz="1400" kern="900" dirty="0">
                          <a:effectLst/>
                        </a:rPr>
                        <a:t>Windows</a:t>
                      </a:r>
                      <a:r>
                        <a:rPr lang="zh-CN" sz="1400" kern="900" dirty="0">
                          <a:effectLst/>
                        </a:rPr>
                        <a:t>系统“开始”菜单</a:t>
                      </a:r>
                      <a:endParaRPr lang="zh-CN" sz="1400" kern="900" dirty="0">
                        <a:effectLst/>
                        <a:latin typeface="Times New Roman"/>
                        <a:ea typeface="宋体"/>
                      </a:endParaRPr>
                    </a:p>
                  </a:txBody>
                  <a:tcPr marL="36000" marR="36000" marT="72000" marB="36000" anchor="ctr"/>
                </a:tc>
              </a:tr>
            </a:tbl>
          </a:graphicData>
        </a:graphic>
      </p:graphicFrame>
      <p:pic>
        <p:nvPicPr>
          <p:cNvPr id="2050" name="Picture 2" descr="窗口键"/>
          <p:cNvPicPr>
            <a:picLocks noChangeAspect="1" noChangeArrowheads="1"/>
          </p:cNvPicPr>
          <p:nvPr/>
        </p:nvPicPr>
        <p:blipFill>
          <a:blip r:embed="rId4" cstate="email">
            <a:grayscl/>
            <a:extLst>
              <a:ext uri="{28A0092B-C50C-407E-A947-70E740481C1C}">
                <a14:useLocalDpi xmlns:a14="http://schemas.microsoft.com/office/drawing/2010/main" val="0"/>
              </a:ext>
            </a:extLst>
          </a:blip>
          <a:srcRect/>
          <a:stretch>
            <a:fillRect/>
          </a:stretch>
        </p:blipFill>
        <p:spPr bwMode="auto">
          <a:xfrm>
            <a:off x="783010" y="6160249"/>
            <a:ext cx="188590" cy="18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53364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499"/>
                                          </p:stCondLst>
                                        </p:cTn>
                                        <p:tgtEl>
                                          <p:spTgt spid="8"/>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499"/>
                                          </p:stCondLst>
                                        </p:cTn>
                                        <p:tgtEl>
                                          <p:spTgt spid="2"/>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499"/>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2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2.2.1  </a:t>
            </a:r>
            <a:r>
              <a:rPr lang="zh-CN" altLang="zh-CN" sz="3600" dirty="0"/>
              <a:t>鼠标和键盘的操作</a:t>
            </a:r>
          </a:p>
        </p:txBody>
      </p:sp>
      <p:sp>
        <p:nvSpPr>
          <p:cNvPr id="10" name="TextBox 9"/>
          <p:cNvSpPr txBox="1"/>
          <p:nvPr/>
        </p:nvSpPr>
        <p:spPr>
          <a:xfrm>
            <a:off x="971600" y="1105580"/>
            <a:ext cx="4580033" cy="523220"/>
          </a:xfrm>
          <a:prstGeom prst="rect">
            <a:avLst/>
          </a:prstGeom>
          <a:noFill/>
        </p:spPr>
        <p:txBody>
          <a:bodyPr wrap="square" rtlCol="0">
            <a:spAutoFit/>
          </a:bodyPr>
          <a:lstStyle>
            <a:defPPr>
              <a:defRPr lang="zh-CN"/>
            </a:defPPr>
            <a:lvl1pPr>
              <a:defRPr sz="2800"/>
            </a:lvl1pPr>
          </a:lstStyle>
          <a:p>
            <a:r>
              <a:rPr lang="en-US" altLang="zh-CN" dirty="0" smtClean="0"/>
              <a:t>2</a:t>
            </a:r>
            <a:r>
              <a:rPr lang="zh-CN" altLang="zh-CN" dirty="0" smtClean="0"/>
              <a:t>．</a:t>
            </a:r>
            <a:r>
              <a:rPr lang="zh-CN" altLang="en-US" dirty="0" smtClean="0"/>
              <a:t>键盘</a:t>
            </a:r>
            <a:r>
              <a:rPr lang="zh-CN" altLang="zh-CN" dirty="0" smtClean="0"/>
              <a:t>操作</a:t>
            </a:r>
            <a:endParaRPr lang="zh-CN" altLang="en-US" dirty="0"/>
          </a:p>
        </p:txBody>
      </p:sp>
      <p:sp>
        <p:nvSpPr>
          <p:cNvPr id="8" name="TextBox 7"/>
          <p:cNvSpPr txBox="1"/>
          <p:nvPr/>
        </p:nvSpPr>
        <p:spPr>
          <a:xfrm>
            <a:off x="683568" y="2708920"/>
            <a:ext cx="7920880" cy="434799"/>
          </a:xfrm>
          <a:prstGeom prst="rect">
            <a:avLst/>
          </a:prstGeom>
          <a:noFill/>
          <a:ln>
            <a:noFill/>
          </a:ln>
        </p:spPr>
        <p:txBody>
          <a:bodyPr wrap="square" rtlCol="0">
            <a:spAutoFit/>
          </a:bodyPr>
          <a:lstStyle>
            <a:defPPr>
              <a:defRPr lang="zh-CN"/>
            </a:defPPr>
            <a:lvl1pPr>
              <a:lnSpc>
                <a:spcPct val="130000"/>
              </a:lnSpc>
              <a:defRPr sz="2400"/>
            </a:lvl1pPr>
          </a:lstStyle>
          <a:p>
            <a:pPr algn="just">
              <a:lnSpc>
                <a:spcPct val="120000"/>
              </a:lnSpc>
              <a:spcBef>
                <a:spcPct val="0"/>
              </a:spcBef>
            </a:pPr>
            <a:r>
              <a:rPr lang="zh-CN" altLang="en-US" sz="2000" dirty="0">
                <a:latin typeface="+mn-ea"/>
              </a:rPr>
              <a:t>　　</a:t>
            </a:r>
            <a:r>
              <a:rPr lang="zh-CN" altLang="zh-CN" sz="2000" dirty="0" smtClean="0"/>
              <a:t>集合</a:t>
            </a:r>
            <a:r>
              <a:rPr lang="zh-CN" altLang="zh-CN" sz="2000" dirty="0"/>
              <a:t>了所有对光标进行操作的键位以及一些页面操作功能键</a:t>
            </a:r>
            <a:r>
              <a:rPr lang="zh-CN" altLang="en-US" sz="2000" dirty="0" smtClean="0">
                <a:latin typeface="华文楷体" pitchFamily="2" charset="-122"/>
              </a:rPr>
              <a:t>。</a:t>
            </a:r>
            <a:endParaRPr lang="zh-CN" altLang="en-US" sz="2000" dirty="0">
              <a:latin typeface="华文楷体" pitchFamily="2" charset="-122"/>
            </a:endParaRPr>
          </a:p>
        </p:txBody>
      </p:sp>
      <p:sp>
        <p:nvSpPr>
          <p:cNvPr id="3" name="矩形 2"/>
          <p:cNvSpPr/>
          <p:nvPr/>
        </p:nvSpPr>
        <p:spPr>
          <a:xfrm>
            <a:off x="899592" y="1844824"/>
            <a:ext cx="2480354" cy="461665"/>
          </a:xfrm>
          <a:prstGeom prst="rect">
            <a:avLst/>
          </a:prstGeom>
        </p:spPr>
        <p:txBody>
          <a:bodyPr wrap="square">
            <a:spAutoFit/>
          </a:bodyPr>
          <a:lstStyle/>
          <a:p>
            <a:r>
              <a:rPr lang="en-US" altLang="zh-CN" sz="2400" dirty="0" smtClean="0"/>
              <a:t>③</a:t>
            </a:r>
            <a:r>
              <a:rPr lang="zh-CN" altLang="en-US" sz="2400" dirty="0"/>
              <a:t>　</a:t>
            </a:r>
            <a:r>
              <a:rPr lang="zh-CN" altLang="en-US" sz="2400" dirty="0" smtClean="0"/>
              <a:t>光标控制区</a:t>
            </a:r>
            <a:endParaRPr lang="zh-CN" altLang="zh-CN" sz="2400" dirty="0"/>
          </a:p>
        </p:txBody>
      </p:sp>
      <p:pic>
        <p:nvPicPr>
          <p:cNvPr id="26" name="Picture 2" descr="键盘图"/>
          <p:cNvPicPr>
            <a:picLocks noChangeAspect="1" noChangeArrowheads="1"/>
          </p:cNvPicPr>
          <p:nvPr/>
        </p:nvPicPr>
        <p:blipFill>
          <a:blip r:embed="rId3" cstate="email">
            <a:extLst>
              <a:ext uri="{28A0092B-C50C-407E-A947-70E740481C1C}">
                <a14:useLocalDpi xmlns:a14="http://schemas.microsoft.com/office/drawing/2010/main" val="0"/>
              </a:ext>
            </a:extLst>
          </a:blip>
          <a:srcRect b="4178"/>
          <a:stretch>
            <a:fillRect/>
          </a:stretch>
        </p:blipFill>
        <p:spPr bwMode="auto">
          <a:xfrm>
            <a:off x="3914309" y="1124744"/>
            <a:ext cx="4576566" cy="1397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6898341" y="1440481"/>
            <a:ext cx="756556" cy="108500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aphicFrame>
        <p:nvGraphicFramePr>
          <p:cNvPr id="4" name="表格 3"/>
          <p:cNvGraphicFramePr>
            <a:graphicFrameLocks noGrp="1"/>
          </p:cNvGraphicFramePr>
          <p:nvPr>
            <p:extLst>
              <p:ext uri="{D42A27DB-BD31-4B8C-83A1-F6EECF244321}">
                <p14:modId xmlns:p14="http://schemas.microsoft.com/office/powerpoint/2010/main" val="946366563"/>
              </p:ext>
            </p:extLst>
          </p:nvPr>
        </p:nvGraphicFramePr>
        <p:xfrm>
          <a:off x="536465" y="3356992"/>
          <a:ext cx="8356015" cy="3168000"/>
        </p:xfrm>
        <a:graphic>
          <a:graphicData uri="http://schemas.openxmlformats.org/drawingml/2006/table">
            <a:tbl>
              <a:tblPr firstRow="1" firstCol="1" bandRow="1">
                <a:tableStyleId>{00A15C55-8517-42AA-B614-E9B94910E393}</a:tableStyleId>
              </a:tblPr>
              <a:tblGrid>
                <a:gridCol w="1142201"/>
                <a:gridCol w="7213814"/>
              </a:tblGrid>
              <a:tr h="316800">
                <a:tc>
                  <a:txBody>
                    <a:bodyPr/>
                    <a:lstStyle/>
                    <a:p>
                      <a:pPr algn="ctr">
                        <a:lnSpc>
                          <a:spcPts val="1200"/>
                        </a:lnSpc>
                        <a:spcBef>
                          <a:spcPts val="250"/>
                        </a:spcBef>
                        <a:spcAft>
                          <a:spcPts val="250"/>
                        </a:spcAft>
                      </a:pPr>
                      <a:r>
                        <a:rPr lang="zh-CN" sz="1600" kern="1050" dirty="0">
                          <a:effectLst/>
                        </a:rPr>
                        <a:t>键名</a:t>
                      </a:r>
                      <a:endParaRPr lang="zh-CN" sz="1600" kern="1050" dirty="0">
                        <a:effectLst/>
                        <a:latin typeface="Arial"/>
                        <a:ea typeface="黑体"/>
                        <a:cs typeface="Times New Roman"/>
                      </a:endParaRPr>
                    </a:p>
                  </a:txBody>
                  <a:tcPr marL="36000" marR="36000" marT="72000" marB="36000" anchor="ctr"/>
                </a:tc>
                <a:tc>
                  <a:txBody>
                    <a:bodyPr/>
                    <a:lstStyle/>
                    <a:p>
                      <a:pPr algn="ctr">
                        <a:lnSpc>
                          <a:spcPts val="1200"/>
                        </a:lnSpc>
                        <a:spcBef>
                          <a:spcPts val="250"/>
                        </a:spcBef>
                        <a:spcAft>
                          <a:spcPts val="250"/>
                        </a:spcAft>
                      </a:pPr>
                      <a:r>
                        <a:rPr lang="zh-CN" sz="1600" kern="1050" dirty="0">
                          <a:effectLst/>
                        </a:rPr>
                        <a:t>功能</a:t>
                      </a:r>
                      <a:endParaRPr lang="zh-CN" sz="1600" kern="1050" dirty="0">
                        <a:effectLst/>
                        <a:latin typeface="Arial"/>
                        <a:ea typeface="黑体"/>
                        <a:cs typeface="Times New Roman"/>
                      </a:endParaRPr>
                    </a:p>
                  </a:txBody>
                  <a:tcPr marL="36000" marR="36000" marT="72000" marB="36000" anchor="ctr"/>
                </a:tc>
              </a:tr>
              <a:tr h="316800">
                <a:tc>
                  <a:txBody>
                    <a:bodyPr/>
                    <a:lstStyle/>
                    <a:p>
                      <a:pPr algn="just">
                        <a:lnSpc>
                          <a:spcPts val="1200"/>
                        </a:lnSpc>
                        <a:spcBef>
                          <a:spcPts val="200"/>
                        </a:spcBef>
                        <a:spcAft>
                          <a:spcPts val="200"/>
                        </a:spcAft>
                      </a:pPr>
                      <a:r>
                        <a:rPr lang="en-US" sz="1600" kern="900">
                          <a:effectLst/>
                        </a:rPr>
                        <a:t>Insert</a:t>
                      </a:r>
                      <a:endParaRPr lang="zh-CN" sz="1600" kern="90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zh-CN" sz="1600" kern="900" dirty="0">
                          <a:effectLst/>
                        </a:rPr>
                        <a:t>插入键，属于开关键，实现插入</a:t>
                      </a:r>
                      <a:r>
                        <a:rPr lang="en-US" sz="1600" kern="900" dirty="0">
                          <a:effectLst/>
                        </a:rPr>
                        <a:t>/</a:t>
                      </a:r>
                      <a:r>
                        <a:rPr lang="zh-CN" sz="1600" kern="900" dirty="0">
                          <a:effectLst/>
                        </a:rPr>
                        <a:t>改写状态间的切换</a:t>
                      </a:r>
                      <a:endParaRPr lang="zh-CN" sz="1600" kern="900" dirty="0">
                        <a:effectLst/>
                        <a:latin typeface="Times New Roman"/>
                        <a:ea typeface="宋体"/>
                      </a:endParaRPr>
                    </a:p>
                  </a:txBody>
                  <a:tcPr marL="36000" marR="36000" marT="72000" marB="36000" anchor="ctr"/>
                </a:tc>
              </a:tr>
              <a:tr h="316800">
                <a:tc>
                  <a:txBody>
                    <a:bodyPr/>
                    <a:lstStyle/>
                    <a:p>
                      <a:pPr algn="just">
                        <a:lnSpc>
                          <a:spcPts val="1200"/>
                        </a:lnSpc>
                        <a:spcBef>
                          <a:spcPts val="200"/>
                        </a:spcBef>
                        <a:spcAft>
                          <a:spcPts val="200"/>
                        </a:spcAft>
                      </a:pPr>
                      <a:r>
                        <a:rPr lang="en-US" sz="1600" kern="900">
                          <a:effectLst/>
                        </a:rPr>
                        <a:t>Home</a:t>
                      </a:r>
                      <a:endParaRPr lang="zh-CN" sz="1600" kern="90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zh-CN" sz="1600" kern="900">
                          <a:effectLst/>
                        </a:rPr>
                        <a:t>行首键，直接定位光标于行首，或者网页顶端</a:t>
                      </a:r>
                      <a:endParaRPr lang="zh-CN" sz="1600" kern="900">
                        <a:effectLst/>
                        <a:latin typeface="Times New Roman"/>
                        <a:ea typeface="宋体"/>
                      </a:endParaRPr>
                    </a:p>
                  </a:txBody>
                  <a:tcPr marL="36000" marR="36000" marT="72000" marB="36000" anchor="ctr"/>
                </a:tc>
              </a:tr>
              <a:tr h="316800">
                <a:tc>
                  <a:txBody>
                    <a:bodyPr/>
                    <a:lstStyle/>
                    <a:p>
                      <a:pPr algn="just">
                        <a:lnSpc>
                          <a:spcPts val="1200"/>
                        </a:lnSpc>
                        <a:spcBef>
                          <a:spcPts val="200"/>
                        </a:spcBef>
                        <a:spcAft>
                          <a:spcPts val="200"/>
                        </a:spcAft>
                      </a:pPr>
                      <a:r>
                        <a:rPr lang="en-US" sz="1600" kern="900">
                          <a:effectLst/>
                        </a:rPr>
                        <a:t>End</a:t>
                      </a:r>
                      <a:endParaRPr lang="zh-CN" sz="1600" kern="90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zh-CN" sz="1600" kern="900">
                          <a:effectLst/>
                        </a:rPr>
                        <a:t>行尾键，直接定位光标于行尾，或者网页底端</a:t>
                      </a:r>
                      <a:endParaRPr lang="zh-CN" sz="1600" kern="900">
                        <a:effectLst/>
                        <a:latin typeface="Times New Roman"/>
                        <a:ea typeface="宋体"/>
                      </a:endParaRPr>
                    </a:p>
                  </a:txBody>
                  <a:tcPr marL="36000" marR="36000" marT="72000" marB="36000" anchor="ctr"/>
                </a:tc>
              </a:tr>
              <a:tr h="316800">
                <a:tc>
                  <a:txBody>
                    <a:bodyPr/>
                    <a:lstStyle/>
                    <a:p>
                      <a:pPr algn="just">
                        <a:lnSpc>
                          <a:spcPts val="1200"/>
                        </a:lnSpc>
                        <a:spcBef>
                          <a:spcPts val="200"/>
                        </a:spcBef>
                        <a:spcAft>
                          <a:spcPts val="200"/>
                        </a:spcAft>
                      </a:pPr>
                      <a:r>
                        <a:rPr lang="en-US" sz="1600" kern="900">
                          <a:effectLst/>
                        </a:rPr>
                        <a:t>Page Up</a:t>
                      </a:r>
                      <a:endParaRPr lang="zh-CN" sz="1600" kern="90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zh-CN" sz="1600" kern="900" dirty="0">
                          <a:effectLst/>
                        </a:rPr>
                        <a:t>向上翻页键，屏幕显示的内容过多而需要多屏显示时，按下该键可以向前翻一页</a:t>
                      </a:r>
                      <a:endParaRPr lang="zh-CN" sz="1600" kern="900" dirty="0">
                        <a:effectLst/>
                        <a:latin typeface="Times New Roman"/>
                        <a:ea typeface="宋体"/>
                      </a:endParaRPr>
                    </a:p>
                  </a:txBody>
                  <a:tcPr marL="36000" marR="36000" marT="72000" marB="36000" anchor="ctr"/>
                </a:tc>
              </a:tr>
              <a:tr h="316800">
                <a:tc>
                  <a:txBody>
                    <a:bodyPr/>
                    <a:lstStyle/>
                    <a:p>
                      <a:pPr algn="just">
                        <a:lnSpc>
                          <a:spcPts val="1200"/>
                        </a:lnSpc>
                        <a:spcBef>
                          <a:spcPts val="200"/>
                        </a:spcBef>
                        <a:spcAft>
                          <a:spcPts val="200"/>
                        </a:spcAft>
                      </a:pPr>
                      <a:r>
                        <a:rPr lang="en-US" sz="1600" kern="900">
                          <a:effectLst/>
                        </a:rPr>
                        <a:t>Page Down</a:t>
                      </a:r>
                      <a:endParaRPr lang="zh-CN" sz="1600" kern="90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zh-CN" sz="1600" kern="900">
                          <a:effectLst/>
                        </a:rPr>
                        <a:t>向下翻页键，屏幕显示的内容过多而需要多屏显示时，按下该键可以向后翻一页</a:t>
                      </a:r>
                      <a:endParaRPr lang="zh-CN" sz="1600" kern="900">
                        <a:effectLst/>
                        <a:latin typeface="Times New Roman"/>
                        <a:ea typeface="宋体"/>
                      </a:endParaRPr>
                    </a:p>
                  </a:txBody>
                  <a:tcPr marL="36000" marR="36000" marT="72000" marB="36000" anchor="ctr"/>
                </a:tc>
              </a:tr>
              <a:tr h="316800">
                <a:tc>
                  <a:txBody>
                    <a:bodyPr/>
                    <a:lstStyle/>
                    <a:p>
                      <a:pPr algn="just">
                        <a:lnSpc>
                          <a:spcPts val="1200"/>
                        </a:lnSpc>
                        <a:spcBef>
                          <a:spcPts val="200"/>
                        </a:spcBef>
                        <a:spcAft>
                          <a:spcPts val="200"/>
                        </a:spcAft>
                      </a:pPr>
                      <a:r>
                        <a:rPr lang="en-US" sz="1600" kern="900">
                          <a:effectLst/>
                        </a:rPr>
                        <a:t>Delete</a:t>
                      </a:r>
                      <a:endParaRPr lang="zh-CN" sz="1600" kern="90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zh-CN" sz="1600" kern="900" dirty="0">
                          <a:effectLst/>
                        </a:rPr>
                        <a:t>删除键，删除选中的对象或光标后面的字符，并使光标后</a:t>
                      </a:r>
                      <a:r>
                        <a:rPr lang="zh-CN" sz="1600" kern="900" dirty="0" smtClean="0">
                          <a:effectLst/>
                        </a:rPr>
                        <a:t>的</a:t>
                      </a:r>
                      <a:r>
                        <a:rPr lang="zh-CN" altLang="en-US" sz="1600" kern="900" dirty="0" smtClean="0">
                          <a:effectLst/>
                        </a:rPr>
                        <a:t>其他</a:t>
                      </a:r>
                      <a:r>
                        <a:rPr lang="zh-CN" sz="1600" kern="900" dirty="0" smtClean="0">
                          <a:effectLst/>
                        </a:rPr>
                        <a:t>字符</a:t>
                      </a:r>
                      <a:r>
                        <a:rPr lang="zh-CN" sz="1600" kern="900" dirty="0">
                          <a:effectLst/>
                        </a:rPr>
                        <a:t>前移</a:t>
                      </a:r>
                      <a:endParaRPr lang="zh-CN" sz="1600" kern="900" dirty="0">
                        <a:effectLst/>
                        <a:latin typeface="Times New Roman"/>
                        <a:ea typeface="宋体"/>
                      </a:endParaRPr>
                    </a:p>
                  </a:txBody>
                  <a:tcPr marL="36000" marR="36000" marT="72000" marB="36000" anchor="ctr"/>
                </a:tc>
              </a:tr>
              <a:tr h="316800">
                <a:tc>
                  <a:txBody>
                    <a:bodyPr/>
                    <a:lstStyle/>
                    <a:p>
                      <a:pPr algn="just">
                        <a:lnSpc>
                          <a:spcPts val="1200"/>
                        </a:lnSpc>
                        <a:spcBef>
                          <a:spcPts val="200"/>
                        </a:spcBef>
                        <a:spcAft>
                          <a:spcPts val="200"/>
                        </a:spcAft>
                      </a:pPr>
                      <a:r>
                        <a:rPr lang="en-US" sz="1600" kern="900">
                          <a:effectLst/>
                        </a:rPr>
                        <a:t>Print Screen</a:t>
                      </a:r>
                      <a:endParaRPr lang="zh-CN" sz="1600" kern="90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zh-CN" sz="1600" kern="900">
                          <a:effectLst/>
                        </a:rPr>
                        <a:t>拷屏键，按下该键，捕获整个屏幕的图像，并复制到剪贴板中</a:t>
                      </a:r>
                      <a:endParaRPr lang="zh-CN" sz="1600" kern="900">
                        <a:effectLst/>
                        <a:latin typeface="Times New Roman"/>
                        <a:ea typeface="宋体"/>
                      </a:endParaRPr>
                    </a:p>
                  </a:txBody>
                  <a:tcPr marL="36000" marR="36000" marT="72000" marB="36000" anchor="ctr"/>
                </a:tc>
              </a:tr>
              <a:tr h="316800">
                <a:tc>
                  <a:txBody>
                    <a:bodyPr/>
                    <a:lstStyle/>
                    <a:p>
                      <a:pPr algn="just">
                        <a:lnSpc>
                          <a:spcPts val="1200"/>
                        </a:lnSpc>
                        <a:spcBef>
                          <a:spcPts val="200"/>
                        </a:spcBef>
                        <a:spcAft>
                          <a:spcPts val="200"/>
                        </a:spcAft>
                      </a:pPr>
                      <a:r>
                        <a:rPr lang="en-US" sz="1600" kern="900">
                          <a:effectLst/>
                        </a:rPr>
                        <a:t>Pause break</a:t>
                      </a:r>
                      <a:endParaRPr lang="zh-CN" sz="1600" kern="90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zh-CN" sz="1600" kern="900" dirty="0">
                          <a:effectLst/>
                        </a:rPr>
                        <a:t>暂停键，开机自检时</a:t>
                      </a:r>
                      <a:r>
                        <a:rPr lang="zh-CN" sz="1600" kern="900" dirty="0" smtClean="0">
                          <a:effectLst/>
                        </a:rPr>
                        <a:t>按该</a:t>
                      </a:r>
                      <a:r>
                        <a:rPr lang="zh-CN" sz="1600" kern="900" dirty="0">
                          <a:effectLst/>
                        </a:rPr>
                        <a:t>键</a:t>
                      </a:r>
                      <a:r>
                        <a:rPr lang="zh-CN" sz="1600" kern="900" dirty="0" smtClean="0">
                          <a:effectLst/>
                        </a:rPr>
                        <a:t>可暂停</a:t>
                      </a:r>
                      <a:r>
                        <a:rPr lang="zh-CN" sz="1600" kern="900" dirty="0">
                          <a:effectLst/>
                        </a:rPr>
                        <a:t>自</a:t>
                      </a:r>
                      <a:r>
                        <a:rPr lang="zh-CN" sz="1600" kern="900" dirty="0" smtClean="0">
                          <a:effectLst/>
                        </a:rPr>
                        <a:t>检以便</a:t>
                      </a:r>
                      <a:r>
                        <a:rPr lang="zh-CN" sz="1600" kern="900" dirty="0">
                          <a:effectLst/>
                        </a:rPr>
                        <a:t>仔细查看系统信息</a:t>
                      </a:r>
                      <a:r>
                        <a:rPr lang="zh-CN" sz="1600" kern="900" dirty="0" smtClean="0">
                          <a:effectLst/>
                        </a:rPr>
                        <a:t>，</a:t>
                      </a:r>
                      <a:r>
                        <a:rPr lang="zh-CN" altLang="en-US" sz="1600" kern="900" dirty="0" smtClean="0">
                          <a:effectLst/>
                        </a:rPr>
                        <a:t>再</a:t>
                      </a:r>
                      <a:r>
                        <a:rPr lang="zh-CN" sz="1600" kern="900" dirty="0" smtClean="0">
                          <a:effectLst/>
                        </a:rPr>
                        <a:t>按</a:t>
                      </a:r>
                      <a:r>
                        <a:rPr lang="zh-CN" sz="1600" kern="900" dirty="0">
                          <a:effectLst/>
                        </a:rPr>
                        <a:t>任意键继续</a:t>
                      </a:r>
                      <a:endParaRPr lang="zh-CN" sz="1600" kern="900" dirty="0">
                        <a:effectLst/>
                        <a:latin typeface="Times New Roman"/>
                        <a:ea typeface="宋体"/>
                      </a:endParaRPr>
                    </a:p>
                  </a:txBody>
                  <a:tcPr marL="36000" marR="36000" marT="72000" marB="36000" anchor="ctr"/>
                </a:tc>
              </a:tr>
              <a:tr h="316800">
                <a:tc>
                  <a:txBody>
                    <a:bodyPr/>
                    <a:lstStyle/>
                    <a:p>
                      <a:pPr algn="just">
                        <a:lnSpc>
                          <a:spcPts val="1200"/>
                        </a:lnSpc>
                        <a:spcBef>
                          <a:spcPts val="200"/>
                        </a:spcBef>
                        <a:spcAft>
                          <a:spcPts val="200"/>
                        </a:spcAft>
                      </a:pPr>
                      <a:r>
                        <a:rPr lang="zh-CN" sz="1600" kern="900" dirty="0" smtClean="0">
                          <a:effectLst/>
                        </a:rPr>
                        <a:t>↑↓</a:t>
                      </a:r>
                      <a:r>
                        <a:rPr lang="en-US" altLang="zh-CN" sz="1600" kern="900" dirty="0" smtClean="0">
                          <a:effectLst/>
                        </a:rPr>
                        <a:t> </a:t>
                      </a:r>
                      <a:r>
                        <a:rPr lang="zh-CN" sz="1600" kern="900" dirty="0" smtClean="0">
                          <a:effectLst/>
                        </a:rPr>
                        <a:t>← </a:t>
                      </a:r>
                      <a:r>
                        <a:rPr lang="zh-CN" sz="1600" kern="900" dirty="0">
                          <a:effectLst/>
                        </a:rPr>
                        <a:t>→</a:t>
                      </a:r>
                      <a:endParaRPr lang="zh-CN" sz="1600" kern="900" dirty="0">
                        <a:effectLst/>
                        <a:latin typeface="Times New Roman"/>
                        <a:ea typeface="宋体"/>
                      </a:endParaRPr>
                    </a:p>
                  </a:txBody>
                  <a:tcPr marL="36000" marR="36000" marT="72000" marB="36000" anchor="ctr"/>
                </a:tc>
                <a:tc>
                  <a:txBody>
                    <a:bodyPr/>
                    <a:lstStyle/>
                    <a:p>
                      <a:pPr algn="just">
                        <a:lnSpc>
                          <a:spcPts val="1200"/>
                        </a:lnSpc>
                        <a:spcBef>
                          <a:spcPts val="200"/>
                        </a:spcBef>
                        <a:spcAft>
                          <a:spcPts val="200"/>
                        </a:spcAft>
                      </a:pPr>
                      <a:r>
                        <a:rPr lang="zh-CN" sz="1600" kern="900" dirty="0">
                          <a:effectLst/>
                        </a:rPr>
                        <a:t>方向键，控制光标向上、下、左、右方向移动</a:t>
                      </a:r>
                      <a:endParaRPr lang="zh-CN" sz="1600" kern="900" dirty="0">
                        <a:effectLst/>
                        <a:latin typeface="Times New Roman"/>
                        <a:ea typeface="宋体"/>
                      </a:endParaRPr>
                    </a:p>
                  </a:txBody>
                  <a:tcPr marL="36000" marR="36000" marT="72000" marB="36000" anchor="ctr"/>
                </a:tc>
              </a:tr>
            </a:tbl>
          </a:graphicData>
        </a:graphic>
      </p:graphicFrame>
    </p:spTree>
    <p:extLst>
      <p:ext uri="{BB962C8B-B14F-4D97-AF65-F5344CB8AC3E}">
        <p14:creationId xmlns:p14="http://schemas.microsoft.com/office/powerpoint/2010/main" val="33919544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499"/>
                                          </p:stCondLst>
                                        </p:cTn>
                                        <p:tgtEl>
                                          <p:spTgt spid="8"/>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2.2.1  </a:t>
            </a:r>
            <a:r>
              <a:rPr lang="zh-CN" altLang="zh-CN" sz="3600" dirty="0"/>
              <a:t>鼠标和键盘的操作</a:t>
            </a:r>
          </a:p>
        </p:txBody>
      </p:sp>
      <p:sp>
        <p:nvSpPr>
          <p:cNvPr id="10" name="TextBox 9"/>
          <p:cNvSpPr txBox="1"/>
          <p:nvPr/>
        </p:nvSpPr>
        <p:spPr>
          <a:xfrm>
            <a:off x="971600" y="1105580"/>
            <a:ext cx="4580033" cy="523220"/>
          </a:xfrm>
          <a:prstGeom prst="rect">
            <a:avLst/>
          </a:prstGeom>
          <a:noFill/>
        </p:spPr>
        <p:txBody>
          <a:bodyPr wrap="square" rtlCol="0">
            <a:spAutoFit/>
          </a:bodyPr>
          <a:lstStyle>
            <a:defPPr>
              <a:defRPr lang="zh-CN"/>
            </a:defPPr>
            <a:lvl1pPr>
              <a:defRPr sz="2800"/>
            </a:lvl1pPr>
          </a:lstStyle>
          <a:p>
            <a:r>
              <a:rPr lang="en-US" altLang="zh-CN" dirty="0" smtClean="0"/>
              <a:t>2</a:t>
            </a:r>
            <a:r>
              <a:rPr lang="zh-CN" altLang="zh-CN" dirty="0" smtClean="0"/>
              <a:t>．</a:t>
            </a:r>
            <a:r>
              <a:rPr lang="zh-CN" altLang="en-US" dirty="0" smtClean="0"/>
              <a:t>键盘</a:t>
            </a:r>
            <a:r>
              <a:rPr lang="zh-CN" altLang="zh-CN" dirty="0" smtClean="0"/>
              <a:t>操作</a:t>
            </a:r>
            <a:endParaRPr lang="zh-CN" altLang="en-US" dirty="0"/>
          </a:p>
        </p:txBody>
      </p:sp>
      <p:sp>
        <p:nvSpPr>
          <p:cNvPr id="8" name="TextBox 7"/>
          <p:cNvSpPr txBox="1"/>
          <p:nvPr/>
        </p:nvSpPr>
        <p:spPr>
          <a:xfrm>
            <a:off x="971599" y="2769890"/>
            <a:ext cx="3456385" cy="3785652"/>
          </a:xfrm>
          <a:prstGeom prst="rect">
            <a:avLst/>
          </a:prstGeom>
          <a:noFill/>
          <a:ln>
            <a:noFill/>
          </a:ln>
        </p:spPr>
        <p:txBody>
          <a:bodyPr wrap="square" rtlCol="0">
            <a:spAutoFit/>
          </a:bodyPr>
          <a:lstStyle>
            <a:defPPr>
              <a:defRPr lang="zh-CN"/>
            </a:defPPr>
            <a:lvl1pPr>
              <a:lnSpc>
                <a:spcPct val="130000"/>
              </a:lnSpc>
              <a:defRPr sz="2400"/>
            </a:lvl1pPr>
          </a:lstStyle>
          <a:p>
            <a:pPr>
              <a:lnSpc>
                <a:spcPct val="150000"/>
              </a:lnSpc>
            </a:pPr>
            <a:r>
              <a:rPr lang="zh-CN" altLang="en-US" sz="2000" dirty="0">
                <a:latin typeface="+mn-ea"/>
              </a:rPr>
              <a:t>　　</a:t>
            </a:r>
            <a:r>
              <a:rPr lang="zh-CN" altLang="en-US" sz="2000" dirty="0">
                <a:latin typeface="华文楷体" pitchFamily="2" charset="-122"/>
              </a:rPr>
              <a:t>左上角的</a:t>
            </a:r>
            <a:r>
              <a:rPr lang="en-US" altLang="zh-CN" sz="2000" dirty="0" err="1">
                <a:latin typeface="华文楷体" pitchFamily="2" charset="-122"/>
              </a:rPr>
              <a:t>Num</a:t>
            </a:r>
            <a:r>
              <a:rPr lang="en-US" altLang="zh-CN" sz="2000" dirty="0">
                <a:latin typeface="华文楷体" pitchFamily="2" charset="-122"/>
              </a:rPr>
              <a:t> Lock</a:t>
            </a:r>
            <a:r>
              <a:rPr lang="zh-CN" altLang="en-US" sz="2000" dirty="0">
                <a:latin typeface="华文楷体" pitchFamily="2" charset="-122"/>
              </a:rPr>
              <a:t>键，</a:t>
            </a:r>
            <a:r>
              <a:rPr lang="zh-CN" altLang="zh-CN" sz="2000" dirty="0"/>
              <a:t>用于打开或关闭数字小键盘的数字功能。按下此键，状态指示灯区的</a:t>
            </a:r>
            <a:r>
              <a:rPr lang="en-US" altLang="zh-CN" sz="2000" dirty="0"/>
              <a:t> </a:t>
            </a:r>
            <a:r>
              <a:rPr lang="en-US" altLang="zh-CN" sz="2000" dirty="0" err="1"/>
              <a:t>Num</a:t>
            </a:r>
            <a:r>
              <a:rPr lang="en-US" altLang="zh-CN" sz="2000" dirty="0"/>
              <a:t> Lock</a:t>
            </a:r>
            <a:r>
              <a:rPr lang="zh-CN" altLang="zh-CN" sz="2000" dirty="0"/>
              <a:t>指示灯亮，表明数字状态开启；再按下该键，</a:t>
            </a:r>
            <a:r>
              <a:rPr lang="en-US" altLang="zh-CN" sz="2000" dirty="0" err="1"/>
              <a:t>Num</a:t>
            </a:r>
            <a:r>
              <a:rPr lang="en-US" altLang="zh-CN" sz="2000" dirty="0"/>
              <a:t> Lock</a:t>
            </a:r>
            <a:r>
              <a:rPr lang="zh-CN" altLang="zh-CN" sz="2000" dirty="0"/>
              <a:t>指示灯灭，数字状态关闭，转为光标控制状态。</a:t>
            </a:r>
            <a:endParaRPr lang="zh-CN" altLang="en-US" sz="2000" dirty="0">
              <a:latin typeface="华文楷体" pitchFamily="2" charset="-122"/>
            </a:endParaRPr>
          </a:p>
        </p:txBody>
      </p:sp>
      <p:sp>
        <p:nvSpPr>
          <p:cNvPr id="3" name="矩形 2"/>
          <p:cNvSpPr/>
          <p:nvPr/>
        </p:nvSpPr>
        <p:spPr>
          <a:xfrm>
            <a:off x="899591" y="1844824"/>
            <a:ext cx="3014717" cy="461665"/>
          </a:xfrm>
          <a:prstGeom prst="rect">
            <a:avLst/>
          </a:prstGeom>
        </p:spPr>
        <p:txBody>
          <a:bodyPr wrap="square">
            <a:spAutoFit/>
          </a:bodyPr>
          <a:lstStyle/>
          <a:p>
            <a:r>
              <a:rPr lang="en-US" altLang="zh-CN" sz="2400" dirty="0" smtClean="0"/>
              <a:t>④</a:t>
            </a:r>
            <a:r>
              <a:rPr lang="zh-CN" altLang="en-US" sz="2400" dirty="0"/>
              <a:t>　</a:t>
            </a:r>
            <a:r>
              <a:rPr lang="zh-CN" altLang="en-US" sz="2400" dirty="0" smtClean="0"/>
              <a:t>数字小键盘区</a:t>
            </a:r>
            <a:endParaRPr lang="zh-CN" altLang="zh-CN" sz="2400" dirty="0"/>
          </a:p>
        </p:txBody>
      </p:sp>
      <p:pic>
        <p:nvPicPr>
          <p:cNvPr id="26" name="Picture 2" descr="键盘图"/>
          <p:cNvPicPr>
            <a:picLocks noChangeAspect="1" noChangeArrowheads="1"/>
          </p:cNvPicPr>
          <p:nvPr/>
        </p:nvPicPr>
        <p:blipFill>
          <a:blip r:embed="rId3" cstate="email">
            <a:extLst>
              <a:ext uri="{28A0092B-C50C-407E-A947-70E740481C1C}">
                <a14:useLocalDpi xmlns:a14="http://schemas.microsoft.com/office/drawing/2010/main" val="0"/>
              </a:ext>
            </a:extLst>
          </a:blip>
          <a:srcRect b="4178"/>
          <a:stretch>
            <a:fillRect/>
          </a:stretch>
        </p:blipFill>
        <p:spPr bwMode="auto">
          <a:xfrm>
            <a:off x="3914309" y="1124744"/>
            <a:ext cx="4576566" cy="1397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7614556" y="1440481"/>
            <a:ext cx="870538" cy="108500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Picture 6"/>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129844" y="3114711"/>
            <a:ext cx="2538500" cy="3050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68211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par>
                          <p:cTn id="11" fill="hold">
                            <p:stCondLst>
                              <p:cond delay="500"/>
                            </p:stCondLst>
                            <p:childTnLst>
                              <p:par>
                                <p:cTn id="12" presetID="3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800" decel="100000"/>
                                        <p:tgtEl>
                                          <p:spTgt spid="9"/>
                                        </p:tgtEl>
                                      </p:cBhvr>
                                    </p:animEffect>
                                    <p:anim calcmode="lin" valueType="num">
                                      <p:cBhvr>
                                        <p:cTn id="15" dur="800" decel="100000" fill="hold"/>
                                        <p:tgtEl>
                                          <p:spTgt spid="9"/>
                                        </p:tgtEl>
                                        <p:attrNameLst>
                                          <p:attrName>style.rotation</p:attrName>
                                        </p:attrNameLst>
                                      </p:cBhvr>
                                      <p:tavLst>
                                        <p:tav tm="0">
                                          <p:val>
                                            <p:fltVal val="-90"/>
                                          </p:val>
                                        </p:tav>
                                        <p:tav tm="100000">
                                          <p:val>
                                            <p:fltVal val="0"/>
                                          </p:val>
                                        </p:tav>
                                      </p:tavLst>
                                    </p:anim>
                                    <p:anim calcmode="lin" valueType="num">
                                      <p:cBhvr>
                                        <p:cTn id="16" dur="800" decel="100000" fill="hold"/>
                                        <p:tgtEl>
                                          <p:spTgt spid="9"/>
                                        </p:tgtEl>
                                        <p:attrNameLst>
                                          <p:attrName>ppt_x</p:attrName>
                                        </p:attrNameLst>
                                      </p:cBhvr>
                                      <p:tavLst>
                                        <p:tav tm="0">
                                          <p:val>
                                            <p:strVal val="#ppt_x+0.4"/>
                                          </p:val>
                                        </p:tav>
                                        <p:tav tm="100000">
                                          <p:val>
                                            <p:strVal val="#ppt_x-0.05"/>
                                          </p:val>
                                        </p:tav>
                                      </p:tavLst>
                                    </p:anim>
                                    <p:anim calcmode="lin" valueType="num">
                                      <p:cBhvr>
                                        <p:cTn id="17" dur="800" decel="100000" fill="hold"/>
                                        <p:tgtEl>
                                          <p:spTgt spid="9"/>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2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2.2.1  </a:t>
            </a:r>
            <a:r>
              <a:rPr lang="zh-CN" altLang="zh-CN" sz="3600" dirty="0"/>
              <a:t>鼠标和键盘的操作</a:t>
            </a:r>
          </a:p>
        </p:txBody>
      </p:sp>
      <p:sp>
        <p:nvSpPr>
          <p:cNvPr id="10" name="TextBox 9"/>
          <p:cNvSpPr txBox="1"/>
          <p:nvPr/>
        </p:nvSpPr>
        <p:spPr>
          <a:xfrm>
            <a:off x="971600" y="1105580"/>
            <a:ext cx="4580033" cy="523220"/>
          </a:xfrm>
          <a:prstGeom prst="rect">
            <a:avLst/>
          </a:prstGeom>
          <a:noFill/>
        </p:spPr>
        <p:txBody>
          <a:bodyPr wrap="square" rtlCol="0">
            <a:spAutoFit/>
          </a:bodyPr>
          <a:lstStyle>
            <a:defPPr>
              <a:defRPr lang="zh-CN"/>
            </a:defPPr>
            <a:lvl1pPr>
              <a:defRPr sz="2800"/>
            </a:lvl1pPr>
          </a:lstStyle>
          <a:p>
            <a:r>
              <a:rPr lang="en-US" altLang="zh-CN" dirty="0" smtClean="0"/>
              <a:t>2</a:t>
            </a:r>
            <a:r>
              <a:rPr lang="zh-CN" altLang="zh-CN" dirty="0" smtClean="0"/>
              <a:t>．</a:t>
            </a:r>
            <a:r>
              <a:rPr lang="zh-CN" altLang="en-US" dirty="0" smtClean="0"/>
              <a:t>键盘</a:t>
            </a:r>
            <a:r>
              <a:rPr lang="zh-CN" altLang="zh-CN" dirty="0" smtClean="0"/>
              <a:t>操作</a:t>
            </a:r>
            <a:endParaRPr lang="zh-CN" altLang="en-US" dirty="0"/>
          </a:p>
        </p:txBody>
      </p:sp>
      <p:sp>
        <p:nvSpPr>
          <p:cNvPr id="8" name="TextBox 7"/>
          <p:cNvSpPr txBox="1"/>
          <p:nvPr/>
        </p:nvSpPr>
        <p:spPr>
          <a:xfrm>
            <a:off x="827584" y="2756239"/>
            <a:ext cx="7776864" cy="1015663"/>
          </a:xfrm>
          <a:prstGeom prst="rect">
            <a:avLst/>
          </a:prstGeom>
          <a:noFill/>
          <a:ln>
            <a:noFill/>
          </a:ln>
        </p:spPr>
        <p:txBody>
          <a:bodyPr wrap="square" rtlCol="0">
            <a:spAutoFit/>
          </a:bodyPr>
          <a:lstStyle>
            <a:defPPr>
              <a:defRPr lang="zh-CN"/>
            </a:defPPr>
            <a:lvl1pPr>
              <a:lnSpc>
                <a:spcPct val="130000"/>
              </a:lnSpc>
              <a:defRPr sz="2400"/>
            </a:lvl1pPr>
          </a:lstStyle>
          <a:p>
            <a:pPr>
              <a:lnSpc>
                <a:spcPct val="150000"/>
              </a:lnSpc>
            </a:pPr>
            <a:r>
              <a:rPr lang="zh-CN" altLang="en-US" sz="2000" dirty="0">
                <a:latin typeface="+mn-ea"/>
              </a:rPr>
              <a:t>　　</a:t>
            </a:r>
            <a:r>
              <a:rPr lang="zh-CN" altLang="en-US" sz="2000" dirty="0" smtClean="0">
                <a:latin typeface="华文楷体" pitchFamily="2" charset="-122"/>
              </a:rPr>
              <a:t>普通</a:t>
            </a:r>
            <a:r>
              <a:rPr lang="zh-CN" altLang="en-US" sz="2000" dirty="0">
                <a:latin typeface="华文楷体" pitchFamily="2" charset="-122"/>
              </a:rPr>
              <a:t>键盘有三</a:t>
            </a:r>
            <a:r>
              <a:rPr lang="zh-CN" altLang="en-US" sz="2000" dirty="0" smtClean="0">
                <a:latin typeface="华文楷体" pitchFamily="2" charset="-122"/>
              </a:rPr>
              <a:t>个状态指示灯：</a:t>
            </a:r>
            <a:r>
              <a:rPr lang="en-US" altLang="zh-CN" sz="2000" dirty="0" err="1" smtClean="0">
                <a:latin typeface="华文楷体" pitchFamily="2" charset="-122"/>
              </a:rPr>
              <a:t>Num</a:t>
            </a:r>
            <a:r>
              <a:rPr lang="en-US" altLang="zh-CN" sz="2000" dirty="0" smtClean="0">
                <a:latin typeface="华文楷体" pitchFamily="2" charset="-122"/>
              </a:rPr>
              <a:t> </a:t>
            </a:r>
            <a:r>
              <a:rPr lang="en-US" altLang="zh-CN" sz="2000" dirty="0">
                <a:latin typeface="华文楷体" pitchFamily="2" charset="-122"/>
              </a:rPr>
              <a:t>Lock</a:t>
            </a:r>
            <a:r>
              <a:rPr lang="zh-CN" altLang="en-US" sz="2000" dirty="0">
                <a:latin typeface="华文楷体" pitchFamily="2" charset="-122"/>
              </a:rPr>
              <a:t>、</a:t>
            </a:r>
            <a:r>
              <a:rPr lang="en-US" altLang="zh-CN" sz="2000" dirty="0">
                <a:latin typeface="华文楷体" pitchFamily="2" charset="-122"/>
              </a:rPr>
              <a:t>Caps Lock</a:t>
            </a:r>
            <a:r>
              <a:rPr lang="zh-CN" altLang="en-US" sz="2000" dirty="0">
                <a:latin typeface="华文楷体" pitchFamily="2" charset="-122"/>
              </a:rPr>
              <a:t>和</a:t>
            </a:r>
            <a:r>
              <a:rPr lang="en-US" altLang="zh-CN" sz="2000" dirty="0" err="1">
                <a:latin typeface="华文楷体" pitchFamily="2" charset="-122"/>
              </a:rPr>
              <a:t>Scorll</a:t>
            </a:r>
            <a:r>
              <a:rPr lang="en-US" altLang="zh-CN" sz="2000" dirty="0">
                <a:latin typeface="华文楷体" pitchFamily="2" charset="-122"/>
              </a:rPr>
              <a:t> Lock</a:t>
            </a:r>
            <a:r>
              <a:rPr lang="zh-CN" altLang="en-US" sz="2000" dirty="0">
                <a:latin typeface="华文楷体" pitchFamily="2" charset="-122"/>
              </a:rPr>
              <a:t>，它们分别由</a:t>
            </a:r>
            <a:r>
              <a:rPr lang="en-US" altLang="zh-CN" sz="2000" dirty="0">
                <a:latin typeface="华文楷体" pitchFamily="2" charset="-122"/>
              </a:rPr>
              <a:t>Caps Lock</a:t>
            </a:r>
            <a:r>
              <a:rPr lang="zh-CN" altLang="en-US" sz="2000" dirty="0">
                <a:latin typeface="华文楷体" pitchFamily="2" charset="-122"/>
              </a:rPr>
              <a:t>键、</a:t>
            </a:r>
            <a:r>
              <a:rPr lang="en-US" altLang="zh-CN" sz="2000" dirty="0" err="1">
                <a:latin typeface="华文楷体" pitchFamily="2" charset="-122"/>
              </a:rPr>
              <a:t>Num</a:t>
            </a:r>
            <a:r>
              <a:rPr lang="en-US" altLang="zh-CN" sz="2000" dirty="0">
                <a:latin typeface="华文楷体" pitchFamily="2" charset="-122"/>
              </a:rPr>
              <a:t> Lock</a:t>
            </a:r>
            <a:r>
              <a:rPr lang="zh-CN" altLang="en-US" sz="2000" dirty="0">
                <a:latin typeface="华文楷体" pitchFamily="2" charset="-122"/>
              </a:rPr>
              <a:t>键和</a:t>
            </a:r>
            <a:r>
              <a:rPr lang="en-US" altLang="zh-CN" sz="2000" dirty="0">
                <a:latin typeface="华文楷体" pitchFamily="2" charset="-122"/>
              </a:rPr>
              <a:t>Scroll Lock</a:t>
            </a:r>
            <a:r>
              <a:rPr lang="zh-CN" altLang="en-US" sz="2000" dirty="0">
                <a:latin typeface="华文楷体" pitchFamily="2" charset="-122"/>
              </a:rPr>
              <a:t>键控制</a:t>
            </a:r>
            <a:r>
              <a:rPr lang="zh-CN" altLang="zh-CN" sz="2000" dirty="0" smtClean="0"/>
              <a:t>。</a:t>
            </a:r>
            <a:endParaRPr lang="zh-CN" altLang="en-US" sz="2000" dirty="0">
              <a:latin typeface="华文楷体" pitchFamily="2" charset="-122"/>
            </a:endParaRPr>
          </a:p>
        </p:txBody>
      </p:sp>
      <p:sp>
        <p:nvSpPr>
          <p:cNvPr id="3" name="矩形 2"/>
          <p:cNvSpPr/>
          <p:nvPr/>
        </p:nvSpPr>
        <p:spPr>
          <a:xfrm>
            <a:off x="899591" y="1844824"/>
            <a:ext cx="3014717" cy="461665"/>
          </a:xfrm>
          <a:prstGeom prst="rect">
            <a:avLst/>
          </a:prstGeom>
        </p:spPr>
        <p:txBody>
          <a:bodyPr wrap="square">
            <a:spAutoFit/>
          </a:bodyPr>
          <a:lstStyle/>
          <a:p>
            <a:r>
              <a:rPr lang="en-US" altLang="zh-CN" sz="2400" dirty="0" smtClean="0"/>
              <a:t>⑤</a:t>
            </a:r>
            <a:r>
              <a:rPr lang="zh-CN" altLang="en-US" sz="2400" dirty="0"/>
              <a:t>　</a:t>
            </a:r>
            <a:r>
              <a:rPr lang="zh-CN" altLang="en-US" sz="2400" dirty="0" smtClean="0"/>
              <a:t>状态指示灯区</a:t>
            </a:r>
            <a:endParaRPr lang="zh-CN" altLang="zh-CN" sz="2400" dirty="0"/>
          </a:p>
        </p:txBody>
      </p:sp>
      <p:pic>
        <p:nvPicPr>
          <p:cNvPr id="26" name="Picture 2" descr="键盘图"/>
          <p:cNvPicPr>
            <a:picLocks noChangeAspect="1" noChangeArrowheads="1"/>
          </p:cNvPicPr>
          <p:nvPr/>
        </p:nvPicPr>
        <p:blipFill>
          <a:blip r:embed="rId3" cstate="email">
            <a:extLst>
              <a:ext uri="{28A0092B-C50C-407E-A947-70E740481C1C}">
                <a14:useLocalDpi xmlns:a14="http://schemas.microsoft.com/office/drawing/2010/main" val="0"/>
              </a:ext>
            </a:extLst>
          </a:blip>
          <a:srcRect b="4178"/>
          <a:stretch>
            <a:fillRect/>
          </a:stretch>
        </p:blipFill>
        <p:spPr bwMode="auto">
          <a:xfrm>
            <a:off x="3914309" y="1124744"/>
            <a:ext cx="4576566" cy="1397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7614556" y="1124744"/>
            <a:ext cx="870538" cy="31409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aphicFrame>
        <p:nvGraphicFramePr>
          <p:cNvPr id="11" name="Group 4"/>
          <p:cNvGraphicFramePr>
            <a:graphicFrameLocks noGrp="1"/>
          </p:cNvGraphicFramePr>
          <p:nvPr>
            <p:extLst>
              <p:ext uri="{D42A27DB-BD31-4B8C-83A1-F6EECF244321}">
                <p14:modId xmlns:p14="http://schemas.microsoft.com/office/powerpoint/2010/main" val="659378128"/>
              </p:ext>
            </p:extLst>
          </p:nvPr>
        </p:nvGraphicFramePr>
        <p:xfrm>
          <a:off x="827856" y="4077072"/>
          <a:ext cx="7848600" cy="2088232"/>
        </p:xfrm>
        <a:graphic>
          <a:graphicData uri="http://schemas.openxmlformats.org/drawingml/2006/table">
            <a:tbl>
              <a:tblPr>
                <a:tableStyleId>{22838BEF-8BB2-4498-84A7-C5851F593DF1}</a:tableStyleId>
              </a:tblPr>
              <a:tblGrid>
                <a:gridCol w="1466850"/>
                <a:gridCol w="6381750"/>
              </a:tblGrid>
              <a:tr h="4069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smtClean="0">
                          <a:ln>
                            <a:noFill/>
                          </a:ln>
                          <a:effectLst/>
                          <a:latin typeface="+mn-ea"/>
                          <a:ea typeface="+mn-ea"/>
                        </a:rPr>
                        <a:t>指示灯名</a:t>
                      </a:r>
                      <a:endParaRPr kumimoji="0" lang="zh-CN" altLang="en-US" sz="1600" b="1" i="0" u="none" strike="noStrike" cap="none" normalizeH="0" baseline="0" dirty="0" smtClean="0">
                        <a:ln>
                          <a:noFill/>
                        </a:ln>
                        <a:solidFill>
                          <a:schemeClr val="tx1"/>
                        </a:solidFill>
                        <a:effectLst/>
                        <a:latin typeface="+mn-ea"/>
                        <a:ea typeface="+mn-ea"/>
                        <a:cs typeface="Times New Roman" pitchFamily="18" charset="0"/>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smtClean="0">
                          <a:ln>
                            <a:noFill/>
                          </a:ln>
                          <a:effectLst/>
                          <a:latin typeface="+mn-ea"/>
                          <a:ea typeface="+mn-ea"/>
                        </a:rPr>
                        <a:t>主 要 功 能</a:t>
                      </a:r>
                      <a:endParaRPr kumimoji="0" lang="zh-CN" altLang="en-US" sz="1600" b="1" i="0" u="none" strike="noStrike" cap="none" normalizeH="0" baseline="0" dirty="0" smtClean="0">
                        <a:ln>
                          <a:noFill/>
                        </a:ln>
                        <a:solidFill>
                          <a:schemeClr val="tx1"/>
                        </a:solidFill>
                        <a:effectLst/>
                        <a:latin typeface="+mn-ea"/>
                        <a:ea typeface="+mn-ea"/>
                        <a:cs typeface="Times New Roman" pitchFamily="18" charset="0"/>
                      </a:endParaRPr>
                    </a:p>
                  </a:txBody>
                  <a:tcPr anchor="ctr" horzOverflow="overflow"/>
                </a:tc>
              </a:tr>
              <a:tr h="6059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u="none" strike="noStrike" cap="none" normalizeH="0" baseline="0" smtClean="0">
                          <a:ln>
                            <a:noFill/>
                          </a:ln>
                          <a:effectLst/>
                          <a:latin typeface="+mn-ea"/>
                          <a:ea typeface="+mn-ea"/>
                        </a:rPr>
                        <a:t>Caps Lock</a:t>
                      </a:r>
                      <a:endParaRPr kumimoji="0" lang="en-US" altLang="zh-CN" sz="1600" b="0" i="0" u="none" strike="noStrike" cap="none" normalizeH="0" baseline="0" smtClean="0">
                        <a:ln>
                          <a:noFill/>
                        </a:ln>
                        <a:solidFill>
                          <a:schemeClr val="tx1"/>
                        </a:solidFill>
                        <a:effectLst/>
                        <a:latin typeface="+mn-ea"/>
                        <a:ea typeface="+mn-ea"/>
                        <a:cs typeface="Times New Roman" pitchFamily="18" charset="0"/>
                      </a:endParaRPr>
                    </a:p>
                  </a:txBody>
                  <a:tcPr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smtClean="0">
                          <a:ln>
                            <a:noFill/>
                          </a:ln>
                          <a:effectLst/>
                          <a:latin typeface="+mn-ea"/>
                          <a:ea typeface="+mn-ea"/>
                        </a:rPr>
                        <a:t>大写字母锁定指示灯，灯亮时，表示大写状态，输入的字母为大写</a:t>
                      </a:r>
                      <a:endParaRPr kumimoji="0" lang="zh-CN" altLang="en-US" sz="1600" b="0" i="0" u="none" strike="noStrike" cap="none" normalizeH="0" baseline="0" dirty="0" smtClean="0">
                        <a:ln>
                          <a:noFill/>
                        </a:ln>
                        <a:solidFill>
                          <a:schemeClr val="tx1"/>
                        </a:solidFill>
                        <a:effectLst/>
                        <a:latin typeface="+mn-ea"/>
                        <a:ea typeface="+mn-ea"/>
                        <a:cs typeface="Times New Roman" pitchFamily="18" charset="0"/>
                      </a:endParaRPr>
                    </a:p>
                  </a:txBody>
                  <a:tcPr anchor="ctr" horzOverflow="overflow"/>
                </a:tc>
              </a:tr>
              <a:tr h="539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u="none" strike="noStrike" cap="none" normalizeH="0" baseline="0" smtClean="0">
                          <a:ln>
                            <a:noFill/>
                          </a:ln>
                          <a:effectLst/>
                          <a:latin typeface="+mn-ea"/>
                          <a:ea typeface="+mn-ea"/>
                        </a:rPr>
                        <a:t>Num Lock</a:t>
                      </a:r>
                      <a:endParaRPr kumimoji="0" lang="en-US" altLang="zh-CN" sz="1600" b="0" i="0" u="none" strike="noStrike" cap="none" normalizeH="0" baseline="0" smtClean="0">
                        <a:ln>
                          <a:noFill/>
                        </a:ln>
                        <a:solidFill>
                          <a:schemeClr val="tx1"/>
                        </a:solidFill>
                        <a:effectLst/>
                        <a:latin typeface="+mn-ea"/>
                        <a:ea typeface="+mn-ea"/>
                        <a:cs typeface="Times New Roman" pitchFamily="18" charset="0"/>
                      </a:endParaRPr>
                    </a:p>
                  </a:txBody>
                  <a:tcPr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smtClean="0">
                          <a:ln>
                            <a:noFill/>
                          </a:ln>
                          <a:effectLst/>
                          <a:latin typeface="+mn-ea"/>
                          <a:ea typeface="+mn-ea"/>
                        </a:rPr>
                        <a:t>数字键锁定指示灯，灯亮时，表示此时的数字小键盘处于开启状态</a:t>
                      </a:r>
                      <a:endParaRPr kumimoji="0" lang="zh-CN" altLang="en-US" sz="1600" b="0" i="0" u="none" strike="noStrike" cap="none" normalizeH="0" baseline="0" dirty="0" smtClean="0">
                        <a:ln>
                          <a:noFill/>
                        </a:ln>
                        <a:solidFill>
                          <a:schemeClr val="tx1"/>
                        </a:solidFill>
                        <a:effectLst/>
                        <a:latin typeface="+mn-ea"/>
                        <a:ea typeface="+mn-ea"/>
                        <a:cs typeface="Times New Roman" pitchFamily="18" charset="0"/>
                      </a:endParaRPr>
                    </a:p>
                  </a:txBody>
                  <a:tcPr anchor="ctr" horzOverflow="overflow"/>
                </a:tc>
              </a:tr>
              <a:tr h="536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u="none" strike="noStrike" cap="none" normalizeH="0" baseline="0" smtClean="0">
                          <a:ln>
                            <a:noFill/>
                          </a:ln>
                          <a:effectLst/>
                          <a:latin typeface="+mn-ea"/>
                          <a:ea typeface="+mn-ea"/>
                        </a:rPr>
                        <a:t>Scroll Lock</a:t>
                      </a:r>
                      <a:endParaRPr kumimoji="0" lang="en-US" altLang="zh-CN" sz="1600" b="0" i="0" u="none" strike="noStrike" cap="none" normalizeH="0" baseline="0" smtClean="0">
                        <a:ln>
                          <a:noFill/>
                        </a:ln>
                        <a:solidFill>
                          <a:schemeClr val="tx1"/>
                        </a:solidFill>
                        <a:effectLst/>
                        <a:latin typeface="+mn-ea"/>
                        <a:ea typeface="+mn-ea"/>
                        <a:cs typeface="Times New Roman" pitchFamily="18" charset="0"/>
                      </a:endParaRPr>
                    </a:p>
                  </a:txBody>
                  <a:tcPr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u="none" strike="noStrike" cap="none" normalizeH="0" baseline="0" dirty="0" smtClean="0">
                          <a:ln>
                            <a:noFill/>
                          </a:ln>
                          <a:effectLst/>
                          <a:latin typeface="+mn-ea"/>
                          <a:ea typeface="+mn-ea"/>
                        </a:rPr>
                        <a:t>屏幕滚动锁定指示灯，灯亮时，表示此时激活了屏幕滚动功能</a:t>
                      </a:r>
                      <a:endParaRPr kumimoji="0" lang="zh-CN" altLang="en-US" sz="1600" b="0" i="0" u="none" strike="noStrike" cap="none" normalizeH="0" baseline="0" dirty="0" smtClean="0">
                        <a:ln>
                          <a:noFill/>
                        </a:ln>
                        <a:solidFill>
                          <a:schemeClr val="tx1"/>
                        </a:solidFill>
                        <a:effectLst/>
                        <a:latin typeface="+mn-ea"/>
                        <a:ea typeface="+mn-ea"/>
                        <a:cs typeface="Times New Roman" pitchFamily="18" charset="0"/>
                      </a:endParaRPr>
                    </a:p>
                  </a:txBody>
                  <a:tcPr anchor="ctr" horzOverflow="overflow"/>
                </a:tc>
              </a:tr>
            </a:tbl>
          </a:graphicData>
        </a:graphic>
      </p:graphicFrame>
    </p:spTree>
    <p:extLst>
      <p:ext uri="{BB962C8B-B14F-4D97-AF65-F5344CB8AC3E}">
        <p14:creationId xmlns:p14="http://schemas.microsoft.com/office/powerpoint/2010/main" val="7524334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499"/>
                                          </p:stCondLst>
                                        </p:cTn>
                                        <p:tgtEl>
                                          <p:spTgt spid="8"/>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4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2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2.2.1  </a:t>
            </a:r>
            <a:r>
              <a:rPr lang="zh-CN" altLang="zh-CN" sz="3600" dirty="0"/>
              <a:t>鼠标和键盘的操作</a:t>
            </a:r>
          </a:p>
        </p:txBody>
      </p:sp>
      <p:sp>
        <p:nvSpPr>
          <p:cNvPr id="10" name="TextBox 9"/>
          <p:cNvSpPr txBox="1"/>
          <p:nvPr/>
        </p:nvSpPr>
        <p:spPr>
          <a:xfrm>
            <a:off x="971600" y="1105580"/>
            <a:ext cx="4580033" cy="523220"/>
          </a:xfrm>
          <a:prstGeom prst="rect">
            <a:avLst/>
          </a:prstGeom>
          <a:noFill/>
        </p:spPr>
        <p:txBody>
          <a:bodyPr wrap="square" rtlCol="0">
            <a:spAutoFit/>
          </a:bodyPr>
          <a:lstStyle>
            <a:defPPr>
              <a:defRPr lang="zh-CN"/>
            </a:defPPr>
            <a:lvl1pPr>
              <a:defRPr sz="2800"/>
            </a:lvl1pPr>
          </a:lstStyle>
          <a:p>
            <a:r>
              <a:rPr lang="en-US" altLang="zh-CN" dirty="0" smtClean="0"/>
              <a:t>2</a:t>
            </a:r>
            <a:r>
              <a:rPr lang="zh-CN" altLang="zh-CN" dirty="0" smtClean="0"/>
              <a:t>．</a:t>
            </a:r>
            <a:r>
              <a:rPr lang="zh-CN" altLang="en-US" dirty="0" smtClean="0"/>
              <a:t>键盘</a:t>
            </a:r>
            <a:r>
              <a:rPr lang="zh-CN" altLang="zh-CN" dirty="0" smtClean="0"/>
              <a:t>操作</a:t>
            </a:r>
            <a:endParaRPr lang="zh-CN" altLang="en-US" dirty="0"/>
          </a:p>
        </p:txBody>
      </p:sp>
      <p:sp>
        <p:nvSpPr>
          <p:cNvPr id="8" name="TextBox 7"/>
          <p:cNvSpPr txBox="1"/>
          <p:nvPr/>
        </p:nvSpPr>
        <p:spPr>
          <a:xfrm>
            <a:off x="827584" y="2756239"/>
            <a:ext cx="7776864" cy="1323439"/>
          </a:xfrm>
          <a:prstGeom prst="rect">
            <a:avLst/>
          </a:prstGeom>
          <a:noFill/>
          <a:ln>
            <a:noFill/>
          </a:ln>
        </p:spPr>
        <p:txBody>
          <a:bodyPr wrap="square" rtlCol="0">
            <a:spAutoFit/>
          </a:bodyPr>
          <a:lstStyle>
            <a:defPPr>
              <a:defRPr lang="zh-CN"/>
            </a:defPPr>
            <a:lvl1pPr>
              <a:lnSpc>
                <a:spcPct val="130000"/>
              </a:lnSpc>
              <a:defRPr sz="2400"/>
            </a:lvl1pPr>
          </a:lstStyle>
          <a:p>
            <a:pPr>
              <a:lnSpc>
                <a:spcPct val="100000"/>
              </a:lnSpc>
            </a:pPr>
            <a:r>
              <a:rPr lang="zh-CN" altLang="en-US" sz="2000" dirty="0" smtClean="0"/>
              <a:t>　　</a:t>
            </a:r>
            <a:r>
              <a:rPr lang="zh-CN" altLang="zh-CN" sz="2000" dirty="0" smtClean="0"/>
              <a:t>基准</a:t>
            </a:r>
            <a:r>
              <a:rPr lang="zh-CN" altLang="zh-CN" sz="2000" dirty="0"/>
              <a:t>键位是指</a:t>
            </a:r>
            <a:r>
              <a:rPr lang="en-US" altLang="zh-CN" sz="2000" dirty="0"/>
              <a:t>A</a:t>
            </a:r>
            <a:r>
              <a:rPr lang="zh-CN" altLang="zh-CN" sz="2000" dirty="0"/>
              <a:t>、</a:t>
            </a:r>
            <a:r>
              <a:rPr lang="en-US" altLang="zh-CN" sz="2000" dirty="0"/>
              <a:t>S</a:t>
            </a:r>
            <a:r>
              <a:rPr lang="zh-CN" altLang="zh-CN" sz="2000" dirty="0"/>
              <a:t>、</a:t>
            </a:r>
            <a:r>
              <a:rPr lang="en-US" altLang="zh-CN" sz="2000" dirty="0"/>
              <a:t>D</a:t>
            </a:r>
            <a:r>
              <a:rPr lang="zh-CN" altLang="zh-CN" sz="2000" dirty="0"/>
              <a:t>、</a:t>
            </a:r>
            <a:r>
              <a:rPr lang="en-US" altLang="zh-CN" sz="2000" dirty="0"/>
              <a:t>F</a:t>
            </a:r>
            <a:r>
              <a:rPr lang="zh-CN" altLang="zh-CN" sz="2000" dirty="0"/>
              <a:t>、</a:t>
            </a:r>
            <a:r>
              <a:rPr lang="en-US" altLang="zh-CN" sz="2000" dirty="0"/>
              <a:t>J</a:t>
            </a:r>
            <a:r>
              <a:rPr lang="zh-CN" altLang="zh-CN" sz="2000" dirty="0"/>
              <a:t>、</a:t>
            </a:r>
            <a:r>
              <a:rPr lang="en-US" altLang="zh-CN" sz="2000" dirty="0"/>
              <a:t>K</a:t>
            </a:r>
            <a:r>
              <a:rPr lang="zh-CN" altLang="zh-CN" sz="2000" dirty="0"/>
              <a:t>、</a:t>
            </a:r>
            <a:r>
              <a:rPr lang="en-US" altLang="zh-CN" sz="2000" dirty="0"/>
              <a:t>L</a:t>
            </a:r>
            <a:r>
              <a:rPr lang="zh-CN" altLang="zh-CN" sz="2000" dirty="0" smtClean="0"/>
              <a:t>、</a:t>
            </a:r>
            <a:r>
              <a:rPr lang="zh-CN" altLang="en-US" sz="2000" dirty="0" smtClean="0"/>
              <a:t>；</a:t>
            </a:r>
            <a:r>
              <a:rPr lang="zh-CN" altLang="zh-CN" sz="2000" dirty="0" smtClean="0"/>
              <a:t>键，</a:t>
            </a:r>
            <a:r>
              <a:rPr lang="en-US" altLang="zh-CN" sz="2000" dirty="0" smtClean="0"/>
              <a:t>F</a:t>
            </a:r>
            <a:r>
              <a:rPr lang="zh-CN" altLang="zh-CN" sz="2000" dirty="0"/>
              <a:t>和</a:t>
            </a:r>
            <a:r>
              <a:rPr lang="en-US" altLang="zh-CN" sz="2000" dirty="0"/>
              <a:t>J</a:t>
            </a:r>
            <a:r>
              <a:rPr lang="zh-CN" altLang="zh-CN" sz="2000" dirty="0"/>
              <a:t>键称为定位键，键上有一个凸起的小横杠，便于用户迅速找到这两个键位，将左右食指分别放在</a:t>
            </a:r>
            <a:r>
              <a:rPr lang="en-US" altLang="zh-CN" sz="2000" dirty="0"/>
              <a:t>F</a:t>
            </a:r>
            <a:r>
              <a:rPr lang="zh-CN" altLang="zh-CN" sz="2000" dirty="0"/>
              <a:t>和</a:t>
            </a:r>
            <a:r>
              <a:rPr lang="en-US" altLang="zh-CN" sz="2000" dirty="0"/>
              <a:t>J</a:t>
            </a:r>
            <a:r>
              <a:rPr lang="zh-CN" altLang="zh-CN" sz="2000" dirty="0"/>
              <a:t>键上，两个拇指自然放在空格键上，其余手指依次放下就能找准基准键位。</a:t>
            </a:r>
          </a:p>
        </p:txBody>
      </p:sp>
      <p:pic>
        <p:nvPicPr>
          <p:cNvPr id="26" name="Picture 2" descr="键盘图"/>
          <p:cNvPicPr>
            <a:picLocks noChangeAspect="1" noChangeArrowheads="1"/>
          </p:cNvPicPr>
          <p:nvPr/>
        </p:nvPicPr>
        <p:blipFill>
          <a:blip r:embed="rId3" cstate="email">
            <a:extLst>
              <a:ext uri="{28A0092B-C50C-407E-A947-70E740481C1C}">
                <a14:useLocalDpi xmlns:a14="http://schemas.microsoft.com/office/drawing/2010/main" val="0"/>
              </a:ext>
            </a:extLst>
          </a:blip>
          <a:srcRect b="4178"/>
          <a:stretch>
            <a:fillRect/>
          </a:stretch>
        </p:blipFill>
        <p:spPr bwMode="auto">
          <a:xfrm>
            <a:off x="3914309" y="1124744"/>
            <a:ext cx="4576566" cy="1397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4316505" y="1860550"/>
            <a:ext cx="834779" cy="22150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781262" y="1844824"/>
            <a:ext cx="2998650" cy="461665"/>
          </a:xfrm>
          <a:prstGeom prst="rect">
            <a:avLst/>
          </a:prstGeom>
        </p:spPr>
        <p:txBody>
          <a:bodyPr wrap="square">
            <a:spAutoFit/>
          </a:bodyPr>
          <a:lstStyle/>
          <a:p>
            <a:r>
              <a:rPr lang="zh-CN" altLang="zh-CN" sz="2400" dirty="0" smtClean="0"/>
              <a:t>（</a:t>
            </a:r>
            <a:r>
              <a:rPr lang="en-US" altLang="zh-CN" sz="2400" dirty="0"/>
              <a:t>2</a:t>
            </a:r>
            <a:r>
              <a:rPr lang="zh-CN" altLang="zh-CN" sz="2400" dirty="0" smtClean="0"/>
              <a:t>）</a:t>
            </a:r>
            <a:r>
              <a:rPr lang="zh-CN" altLang="en-US" sz="2400" dirty="0" smtClean="0"/>
              <a:t>键位与指法</a:t>
            </a:r>
            <a:endParaRPr lang="zh-CN" altLang="zh-CN" sz="2400" dirty="0"/>
          </a:p>
        </p:txBody>
      </p:sp>
      <p:sp>
        <p:nvSpPr>
          <p:cNvPr id="12" name="矩形 11"/>
          <p:cNvSpPr/>
          <p:nvPr/>
        </p:nvSpPr>
        <p:spPr>
          <a:xfrm>
            <a:off x="5484463" y="1856254"/>
            <a:ext cx="834779" cy="22150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050" name="Picture 2" descr="http://www.ndjsw.com/Moral/UploadFiles_9929/201006/2010061920474315.jp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2095798" y="4262107"/>
            <a:ext cx="5207069" cy="1975205"/>
          </a:xfrm>
          <a:prstGeom prst="rect">
            <a:avLst/>
          </a:prstGeom>
          <a:noFill/>
          <a:ln w="76200">
            <a:solidFill>
              <a:schemeClr val="bg1">
                <a:lumMod val="6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39116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499"/>
                                          </p:stCondLst>
                                        </p:cTn>
                                        <p:tgtEl>
                                          <p:spTgt spid="8"/>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499"/>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429200397"/>
              </p:ext>
            </p:extLst>
          </p:nvPr>
        </p:nvGraphicFramePr>
        <p:xfrm>
          <a:off x="1259633" y="1700808"/>
          <a:ext cx="6808602" cy="4248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p:txBody>
          <a:bodyPr/>
          <a:lstStyle/>
          <a:p>
            <a:r>
              <a:rPr lang="zh-CN" altLang="en-US" dirty="0" smtClean="0"/>
              <a:t>本</a:t>
            </a:r>
            <a:r>
              <a:rPr lang="zh-CN" altLang="en-US" dirty="0"/>
              <a:t>章</a:t>
            </a:r>
            <a:r>
              <a:rPr lang="zh-CN" altLang="en-US" dirty="0" smtClean="0"/>
              <a:t>导航</a:t>
            </a:r>
            <a:endParaRPr lang="zh-CN" altLang="en-US" dirty="0"/>
          </a:p>
        </p:txBody>
      </p:sp>
      <p:pic>
        <p:nvPicPr>
          <p:cNvPr id="6" name="Picture 7"/>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rot="20342317" flipH="1">
            <a:off x="6919904" y="-605133"/>
            <a:ext cx="2937558" cy="7225714"/>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http://imgt3.bdstatic.com/it/u=1991186704,2755299525&amp;fm=21&amp;gp=0.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flipH="1">
            <a:off x="5898586" y="548680"/>
            <a:ext cx="2592289" cy="2376264"/>
          </a:xfrm>
          <a:prstGeom prst="rect">
            <a:avLst/>
          </a:prstGeom>
          <a:noFill/>
          <a:extLst>
            <a:ext uri="{909E8E84-426E-40DD-AFC4-6F175D3DCCD1}">
              <a14:hiddenFill xmlns:a14="http://schemas.microsoft.com/office/drawing/2010/main">
                <a:solidFill>
                  <a:srgbClr val="FFFFFF"/>
                </a:solidFill>
              </a14:hiddenFill>
            </a:ext>
          </a:extLst>
        </p:spPr>
      </p:pic>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2.2.1  </a:t>
            </a:r>
            <a:r>
              <a:rPr lang="zh-CN" altLang="zh-CN" sz="3600" dirty="0"/>
              <a:t>鼠标和键盘的操作</a:t>
            </a:r>
          </a:p>
        </p:txBody>
      </p:sp>
      <p:sp>
        <p:nvSpPr>
          <p:cNvPr id="10" name="TextBox 9"/>
          <p:cNvSpPr txBox="1"/>
          <p:nvPr/>
        </p:nvSpPr>
        <p:spPr>
          <a:xfrm>
            <a:off x="971600" y="1105580"/>
            <a:ext cx="4580033" cy="523220"/>
          </a:xfrm>
          <a:prstGeom prst="rect">
            <a:avLst/>
          </a:prstGeom>
          <a:noFill/>
        </p:spPr>
        <p:txBody>
          <a:bodyPr wrap="square" rtlCol="0">
            <a:spAutoFit/>
          </a:bodyPr>
          <a:lstStyle>
            <a:defPPr>
              <a:defRPr lang="zh-CN"/>
            </a:defPPr>
            <a:lvl1pPr>
              <a:defRPr sz="2800"/>
            </a:lvl1pPr>
          </a:lstStyle>
          <a:p>
            <a:r>
              <a:rPr lang="en-US" altLang="zh-CN" dirty="0" smtClean="0"/>
              <a:t>2</a:t>
            </a:r>
            <a:r>
              <a:rPr lang="zh-CN" altLang="zh-CN" dirty="0" smtClean="0"/>
              <a:t>．</a:t>
            </a:r>
            <a:r>
              <a:rPr lang="zh-CN" altLang="en-US" dirty="0" smtClean="0"/>
              <a:t>键盘</a:t>
            </a:r>
            <a:r>
              <a:rPr lang="zh-CN" altLang="zh-CN" dirty="0" smtClean="0"/>
              <a:t>操作</a:t>
            </a:r>
            <a:endParaRPr lang="zh-CN" altLang="en-US" dirty="0"/>
          </a:p>
        </p:txBody>
      </p:sp>
      <p:sp>
        <p:nvSpPr>
          <p:cNvPr id="8" name="TextBox 7"/>
          <p:cNvSpPr txBox="1"/>
          <p:nvPr/>
        </p:nvSpPr>
        <p:spPr>
          <a:xfrm>
            <a:off x="467544" y="2564904"/>
            <a:ext cx="8496944" cy="4015073"/>
          </a:xfrm>
          <a:prstGeom prst="rect">
            <a:avLst/>
          </a:prstGeom>
          <a:noFill/>
          <a:ln>
            <a:noFill/>
          </a:ln>
        </p:spPr>
        <p:txBody>
          <a:bodyPr wrap="square" rtlCol="0">
            <a:spAutoFit/>
          </a:bodyPr>
          <a:lstStyle>
            <a:defPPr>
              <a:defRPr lang="zh-CN"/>
            </a:defPPr>
            <a:lvl1pPr>
              <a:lnSpc>
                <a:spcPct val="130000"/>
              </a:lnSpc>
              <a:defRPr sz="2400"/>
            </a:lvl1pPr>
          </a:lstStyle>
          <a:p>
            <a:pPr indent="457200">
              <a:lnSpc>
                <a:spcPts val="2700"/>
              </a:lnSpc>
            </a:pPr>
            <a:r>
              <a:rPr lang="zh-CN" altLang="zh-CN" sz="2000" dirty="0" smtClean="0"/>
              <a:t>击键</a:t>
            </a:r>
            <a:r>
              <a:rPr lang="zh-CN" altLang="zh-CN" sz="2000" dirty="0"/>
              <a:t>要领和键盘操作</a:t>
            </a:r>
            <a:r>
              <a:rPr lang="zh-CN" altLang="zh-CN" sz="2000" dirty="0" smtClean="0"/>
              <a:t>姿势</a:t>
            </a:r>
            <a:r>
              <a:rPr lang="zh-CN" altLang="en-US" sz="2000" dirty="0"/>
              <a:t>：</a:t>
            </a:r>
            <a:endParaRPr lang="en-US" altLang="zh-CN" sz="2000" dirty="0" smtClean="0"/>
          </a:p>
          <a:p>
            <a:pPr marL="457200" indent="-457200">
              <a:lnSpc>
                <a:spcPts val="2700"/>
              </a:lnSpc>
              <a:buFont typeface="+mj-ea"/>
              <a:buAutoNum type="circleNumDbPlain"/>
            </a:pPr>
            <a:r>
              <a:rPr lang="zh-CN" altLang="zh-CN" sz="2000" dirty="0" smtClean="0"/>
              <a:t>两脚</a:t>
            </a:r>
            <a:r>
              <a:rPr lang="zh-CN" altLang="zh-CN" sz="2000" dirty="0"/>
              <a:t>平放，腰背挺直，双臂自然下垂，两肘贴于腋</a:t>
            </a:r>
            <a:r>
              <a:rPr lang="zh-CN" altLang="zh-CN" sz="2000" dirty="0" smtClean="0"/>
              <a:t>边</a:t>
            </a:r>
            <a:r>
              <a:rPr lang="zh-CN" altLang="en-US" sz="2000" dirty="0" smtClean="0"/>
              <a:t>。</a:t>
            </a:r>
            <a:endParaRPr lang="zh-CN" altLang="zh-CN" sz="2000" dirty="0"/>
          </a:p>
          <a:p>
            <a:pPr marL="457200" lvl="0" indent="-457200">
              <a:lnSpc>
                <a:spcPts val="2700"/>
              </a:lnSpc>
              <a:buFont typeface="+mj-ea"/>
              <a:buAutoNum type="circleNumDbPlain"/>
            </a:pPr>
            <a:r>
              <a:rPr lang="zh-CN" altLang="zh-CN" sz="2000" dirty="0"/>
              <a:t>身体可略向前倾斜，离键盘的距离约</a:t>
            </a:r>
            <a:r>
              <a:rPr lang="en-US" altLang="zh-CN" sz="2000" dirty="0"/>
              <a:t>20</a:t>
            </a:r>
            <a:r>
              <a:rPr lang="zh-CN" altLang="zh-CN" sz="2000" dirty="0"/>
              <a:t>～</a:t>
            </a:r>
            <a:r>
              <a:rPr lang="en-US" altLang="zh-CN" sz="2000" dirty="0"/>
              <a:t>30</a:t>
            </a:r>
            <a:r>
              <a:rPr lang="zh-CN" altLang="zh-CN" sz="2000" dirty="0" smtClean="0"/>
              <a:t>厘米</a:t>
            </a:r>
            <a:r>
              <a:rPr lang="zh-CN" altLang="en-US" sz="2000" dirty="0" smtClean="0"/>
              <a:t>。</a:t>
            </a:r>
            <a:endParaRPr lang="zh-CN" altLang="zh-CN" sz="2000" dirty="0"/>
          </a:p>
          <a:p>
            <a:pPr marL="457200" lvl="0" indent="-457200">
              <a:lnSpc>
                <a:spcPts val="2700"/>
              </a:lnSpc>
              <a:buFont typeface="+mj-ea"/>
              <a:buAutoNum type="circleNumDbPlain"/>
            </a:pPr>
            <a:r>
              <a:rPr lang="zh-CN" altLang="zh-CN" sz="2000" dirty="0"/>
              <a:t>手指自然弯曲并放在键盘的基准键位上，</a:t>
            </a:r>
            <a:r>
              <a:rPr lang="zh-CN" altLang="zh-CN" sz="2000" dirty="0" smtClean="0"/>
              <a:t>左右手拇指</a:t>
            </a:r>
            <a:r>
              <a:rPr lang="zh-CN" altLang="zh-CN" sz="2000" dirty="0"/>
              <a:t>轻放在空格键</a:t>
            </a:r>
            <a:r>
              <a:rPr lang="zh-CN" altLang="zh-CN" sz="2000" dirty="0" smtClean="0"/>
              <a:t>上</a:t>
            </a:r>
            <a:r>
              <a:rPr lang="zh-CN" altLang="en-US" sz="2000" dirty="0" smtClean="0"/>
              <a:t>。</a:t>
            </a:r>
            <a:endParaRPr lang="zh-CN" altLang="zh-CN" sz="2000" dirty="0"/>
          </a:p>
          <a:p>
            <a:pPr marL="457200" lvl="0" indent="-457200">
              <a:lnSpc>
                <a:spcPts val="2700"/>
              </a:lnSpc>
              <a:buFont typeface="+mj-ea"/>
              <a:buAutoNum type="circleNumDbPlain"/>
            </a:pPr>
            <a:r>
              <a:rPr lang="zh-CN" altLang="zh-CN" sz="2000" dirty="0"/>
              <a:t>严格按照手指的键位分配进行击键，明确</a:t>
            </a:r>
            <a:r>
              <a:rPr lang="zh-CN" altLang="zh-CN" sz="2000" dirty="0" smtClean="0"/>
              <a:t>分工</a:t>
            </a:r>
            <a:r>
              <a:rPr lang="zh-CN" altLang="en-US" sz="2000" dirty="0" smtClean="0"/>
              <a:t>。</a:t>
            </a:r>
            <a:endParaRPr lang="zh-CN" altLang="zh-CN" sz="2000" dirty="0"/>
          </a:p>
          <a:p>
            <a:pPr marL="457200" lvl="0" indent="-457200">
              <a:lnSpc>
                <a:spcPts val="2700"/>
              </a:lnSpc>
              <a:buFont typeface="+mj-ea"/>
              <a:buAutoNum type="circleNumDbPlain"/>
            </a:pPr>
            <a:r>
              <a:rPr lang="zh-CN" altLang="zh-CN" sz="2000" dirty="0"/>
              <a:t>击键力量要适度，用指尖迅速敲击一下即可，否则容易重复</a:t>
            </a:r>
            <a:r>
              <a:rPr lang="zh-CN" altLang="zh-CN" sz="2000" dirty="0" smtClean="0"/>
              <a:t>输入</a:t>
            </a:r>
            <a:r>
              <a:rPr lang="zh-CN" altLang="en-US" sz="2000" dirty="0" smtClean="0"/>
              <a:t>。</a:t>
            </a:r>
            <a:endParaRPr lang="zh-CN" altLang="zh-CN" sz="2000" dirty="0"/>
          </a:p>
          <a:p>
            <a:pPr marL="457200" lvl="0" indent="-457200">
              <a:lnSpc>
                <a:spcPts val="2700"/>
              </a:lnSpc>
              <a:buFont typeface="+mj-ea"/>
              <a:buAutoNum type="circleNumDbPlain"/>
            </a:pPr>
            <a:r>
              <a:rPr lang="zh-CN" altLang="zh-CN" sz="2000" dirty="0"/>
              <a:t>每一次击键动作完成后，要习惯地回到各自的基准</a:t>
            </a:r>
            <a:r>
              <a:rPr lang="zh-CN" altLang="zh-CN" sz="2000" dirty="0" smtClean="0"/>
              <a:t>键位</a:t>
            </a:r>
            <a:r>
              <a:rPr lang="zh-CN" altLang="en-US" sz="2000" dirty="0" smtClean="0"/>
              <a:t>。</a:t>
            </a:r>
            <a:endParaRPr lang="zh-CN" altLang="zh-CN" sz="2000" dirty="0"/>
          </a:p>
          <a:p>
            <a:pPr marL="457200" lvl="0" indent="-457200">
              <a:lnSpc>
                <a:spcPts val="2700"/>
              </a:lnSpc>
              <a:buFont typeface="+mj-ea"/>
              <a:buAutoNum type="circleNumDbPlain"/>
            </a:pPr>
            <a:r>
              <a:rPr lang="zh-CN" altLang="zh-CN" sz="2000" dirty="0"/>
              <a:t>回到基准键位时</a:t>
            </a:r>
            <a:r>
              <a:rPr lang="zh-CN" altLang="zh-CN" sz="2000" dirty="0" smtClean="0"/>
              <a:t>，</a:t>
            </a:r>
            <a:r>
              <a:rPr lang="zh-CN" altLang="en-US" sz="2000" dirty="0" smtClean="0"/>
              <a:t>勿</a:t>
            </a:r>
            <a:r>
              <a:rPr lang="zh-CN" altLang="zh-CN" sz="2000" dirty="0" smtClean="0"/>
              <a:t>用</a:t>
            </a:r>
            <a:r>
              <a:rPr lang="zh-CN" altLang="zh-CN" sz="2000" dirty="0"/>
              <a:t>眼看，要习惯用食指触摸</a:t>
            </a:r>
            <a:r>
              <a:rPr lang="en-US" altLang="zh-CN" sz="2000" dirty="0"/>
              <a:t>F</a:t>
            </a:r>
            <a:r>
              <a:rPr lang="zh-CN" altLang="zh-CN" sz="2000" dirty="0"/>
              <a:t>和</a:t>
            </a:r>
            <a:r>
              <a:rPr lang="en-US" altLang="zh-CN" sz="2000" dirty="0"/>
              <a:t>J</a:t>
            </a:r>
            <a:r>
              <a:rPr lang="zh-CN" altLang="zh-CN" sz="2000" dirty="0"/>
              <a:t>键上凸起的小横</a:t>
            </a:r>
            <a:r>
              <a:rPr lang="zh-CN" altLang="zh-CN" sz="2000" dirty="0" smtClean="0"/>
              <a:t>杠</a:t>
            </a:r>
            <a:r>
              <a:rPr lang="zh-CN" altLang="en-US" sz="2000" dirty="0" smtClean="0"/>
              <a:t>。</a:t>
            </a:r>
            <a:endParaRPr lang="zh-CN" altLang="zh-CN" sz="2000" dirty="0"/>
          </a:p>
          <a:p>
            <a:pPr marL="457200" lvl="0" indent="-457200">
              <a:lnSpc>
                <a:spcPts val="2700"/>
              </a:lnSpc>
              <a:buFont typeface="+mj-ea"/>
              <a:buAutoNum type="circleNumDbPlain"/>
            </a:pPr>
            <a:r>
              <a:rPr lang="zh-CN" altLang="zh-CN" sz="2000" dirty="0"/>
              <a:t>击键时手腕保持平直，指关节用力而非手腕</a:t>
            </a:r>
            <a:r>
              <a:rPr lang="zh-CN" altLang="zh-CN" sz="2000" dirty="0" smtClean="0"/>
              <a:t>用力</a:t>
            </a:r>
            <a:r>
              <a:rPr lang="zh-CN" altLang="en-US" sz="2000" dirty="0" smtClean="0"/>
              <a:t>。</a:t>
            </a:r>
            <a:endParaRPr lang="zh-CN" altLang="zh-CN" sz="2000" dirty="0"/>
          </a:p>
          <a:p>
            <a:pPr marL="457200" lvl="0" indent="-457200">
              <a:lnSpc>
                <a:spcPts val="2700"/>
              </a:lnSpc>
              <a:buFont typeface="+mj-ea"/>
              <a:buAutoNum type="circleNumDbPlain"/>
            </a:pPr>
            <a:r>
              <a:rPr lang="zh-CN" altLang="zh-CN" sz="2000" dirty="0"/>
              <a:t>手指</a:t>
            </a:r>
            <a:r>
              <a:rPr lang="zh-CN" altLang="zh-CN" sz="2000" dirty="0" smtClean="0"/>
              <a:t>击键靠手</a:t>
            </a:r>
            <a:r>
              <a:rPr lang="zh-CN" altLang="zh-CN" sz="2000" dirty="0"/>
              <a:t>指和手腕的灵活运动</a:t>
            </a:r>
            <a:r>
              <a:rPr lang="zh-CN" altLang="zh-CN" sz="2000" dirty="0" smtClean="0"/>
              <a:t>，</a:t>
            </a:r>
            <a:r>
              <a:rPr lang="zh-CN" altLang="en-US" sz="2000" dirty="0" smtClean="0"/>
              <a:t>勿</a:t>
            </a:r>
            <a:r>
              <a:rPr lang="zh-CN" altLang="zh-CN" sz="2000" dirty="0" smtClean="0"/>
              <a:t>靠</a:t>
            </a:r>
            <a:r>
              <a:rPr lang="zh-CN" altLang="zh-CN" sz="2000" dirty="0"/>
              <a:t>整个手臂的运动来寻找</a:t>
            </a:r>
            <a:r>
              <a:rPr lang="zh-CN" altLang="zh-CN" sz="2000" dirty="0" smtClean="0"/>
              <a:t>键位</a:t>
            </a:r>
            <a:r>
              <a:rPr lang="zh-CN" altLang="en-US" sz="2000" dirty="0" smtClean="0"/>
              <a:t>。</a:t>
            </a:r>
            <a:endParaRPr lang="zh-CN" altLang="zh-CN" sz="2000" dirty="0"/>
          </a:p>
          <a:p>
            <a:pPr marL="457200" lvl="0" indent="-457200">
              <a:lnSpc>
                <a:spcPts val="2700"/>
              </a:lnSpc>
              <a:buFont typeface="+mj-ea"/>
              <a:buAutoNum type="circleNumDbPlain"/>
            </a:pPr>
            <a:r>
              <a:rPr lang="zh-CN" altLang="zh-CN" sz="2000" dirty="0"/>
              <a:t>输入信息时，文稿应放在键盘左边或用专用夹子夹在显示器</a:t>
            </a:r>
            <a:r>
              <a:rPr lang="zh-CN" altLang="zh-CN" sz="2000" dirty="0" smtClean="0"/>
              <a:t>左边</a:t>
            </a:r>
            <a:r>
              <a:rPr lang="zh-CN" altLang="en-US" sz="2000" dirty="0" smtClean="0"/>
              <a:t>。</a:t>
            </a:r>
            <a:endParaRPr lang="zh-CN" altLang="zh-CN" sz="2000" dirty="0"/>
          </a:p>
        </p:txBody>
      </p:sp>
      <p:sp>
        <p:nvSpPr>
          <p:cNvPr id="9" name="矩形 8"/>
          <p:cNvSpPr/>
          <p:nvPr/>
        </p:nvSpPr>
        <p:spPr>
          <a:xfrm>
            <a:off x="781262" y="1844824"/>
            <a:ext cx="2998650" cy="461665"/>
          </a:xfrm>
          <a:prstGeom prst="rect">
            <a:avLst/>
          </a:prstGeom>
        </p:spPr>
        <p:txBody>
          <a:bodyPr wrap="square">
            <a:spAutoFit/>
          </a:bodyPr>
          <a:lstStyle/>
          <a:p>
            <a:r>
              <a:rPr lang="zh-CN" altLang="zh-CN" sz="2400" dirty="0" smtClean="0"/>
              <a:t>（</a:t>
            </a:r>
            <a:r>
              <a:rPr lang="en-US" altLang="zh-CN" sz="2400" dirty="0"/>
              <a:t>2</a:t>
            </a:r>
            <a:r>
              <a:rPr lang="zh-CN" altLang="zh-CN" sz="2400" dirty="0" smtClean="0"/>
              <a:t>）</a:t>
            </a:r>
            <a:r>
              <a:rPr lang="zh-CN" altLang="en-US" sz="2400" dirty="0" smtClean="0"/>
              <a:t>键位与指法</a:t>
            </a:r>
            <a:endParaRPr lang="zh-CN" altLang="zh-CN" sz="2400" dirty="0"/>
          </a:p>
        </p:txBody>
      </p:sp>
    </p:spTree>
    <p:extLst>
      <p:ext uri="{BB962C8B-B14F-4D97-AF65-F5344CB8AC3E}">
        <p14:creationId xmlns:p14="http://schemas.microsoft.com/office/powerpoint/2010/main" val="420301853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2.2.1  </a:t>
            </a:r>
            <a:r>
              <a:rPr lang="zh-CN" altLang="zh-CN" sz="3600" dirty="0"/>
              <a:t>鼠标和键盘的操作</a:t>
            </a:r>
          </a:p>
        </p:txBody>
      </p:sp>
      <p:sp>
        <p:nvSpPr>
          <p:cNvPr id="10" name="TextBox 9"/>
          <p:cNvSpPr txBox="1"/>
          <p:nvPr/>
        </p:nvSpPr>
        <p:spPr>
          <a:xfrm>
            <a:off x="971600" y="1105580"/>
            <a:ext cx="4580033" cy="523220"/>
          </a:xfrm>
          <a:prstGeom prst="rect">
            <a:avLst/>
          </a:prstGeom>
          <a:noFill/>
        </p:spPr>
        <p:txBody>
          <a:bodyPr wrap="square" rtlCol="0">
            <a:spAutoFit/>
          </a:bodyPr>
          <a:lstStyle>
            <a:defPPr>
              <a:defRPr lang="zh-CN"/>
            </a:defPPr>
            <a:lvl1pPr>
              <a:defRPr sz="2800"/>
            </a:lvl1pPr>
          </a:lstStyle>
          <a:p>
            <a:r>
              <a:rPr lang="en-US" altLang="zh-CN" dirty="0" smtClean="0"/>
              <a:t>2</a:t>
            </a:r>
            <a:r>
              <a:rPr lang="zh-CN" altLang="zh-CN" dirty="0" smtClean="0"/>
              <a:t>．</a:t>
            </a:r>
            <a:r>
              <a:rPr lang="zh-CN" altLang="en-US" dirty="0" smtClean="0"/>
              <a:t>键盘</a:t>
            </a:r>
            <a:r>
              <a:rPr lang="zh-CN" altLang="zh-CN" dirty="0" smtClean="0"/>
              <a:t>操作</a:t>
            </a:r>
            <a:endParaRPr lang="zh-CN" altLang="en-US" dirty="0"/>
          </a:p>
        </p:txBody>
      </p:sp>
      <p:sp>
        <p:nvSpPr>
          <p:cNvPr id="8" name="TextBox 7"/>
          <p:cNvSpPr txBox="1"/>
          <p:nvPr/>
        </p:nvSpPr>
        <p:spPr>
          <a:xfrm>
            <a:off x="1029094" y="2132856"/>
            <a:ext cx="7431338" cy="892552"/>
          </a:xfrm>
          <a:prstGeom prst="rect">
            <a:avLst/>
          </a:prstGeom>
          <a:noFill/>
          <a:ln>
            <a:noFill/>
          </a:ln>
        </p:spPr>
        <p:txBody>
          <a:bodyPr wrap="square" rtlCol="0">
            <a:spAutoFit/>
          </a:bodyPr>
          <a:lstStyle>
            <a:defPPr>
              <a:defRPr lang="zh-CN"/>
            </a:defPPr>
            <a:lvl1pPr>
              <a:lnSpc>
                <a:spcPct val="130000"/>
              </a:lnSpc>
              <a:defRPr sz="2400"/>
            </a:lvl1pPr>
          </a:lstStyle>
          <a:p>
            <a:r>
              <a:rPr lang="zh-CN" altLang="en-US" sz="2000" dirty="0" smtClean="0"/>
              <a:t>　　</a:t>
            </a:r>
            <a:r>
              <a:rPr lang="zh-CN" altLang="zh-CN" sz="2000" dirty="0"/>
              <a:t>快捷键：利用键盘代替鼠标快速地完成程序的启动、窗口的切换等</a:t>
            </a:r>
            <a:r>
              <a:rPr lang="zh-CN" altLang="zh-CN" sz="2000" dirty="0" smtClean="0"/>
              <a:t>操作</a:t>
            </a:r>
            <a:r>
              <a:rPr lang="zh-CN" altLang="en-US" sz="2000" dirty="0" smtClean="0"/>
              <a:t>。</a:t>
            </a:r>
            <a:r>
              <a:rPr lang="zh-CN" altLang="zh-CN" sz="2000" dirty="0" smtClean="0"/>
              <a:t>快捷键</a:t>
            </a:r>
            <a:r>
              <a:rPr lang="zh-CN" altLang="zh-CN" sz="2000" dirty="0"/>
              <a:t>多为几个键组合</a:t>
            </a:r>
            <a:r>
              <a:rPr lang="zh-CN" altLang="zh-CN" sz="2000" dirty="0" smtClean="0"/>
              <a:t>使用</a:t>
            </a:r>
            <a:r>
              <a:rPr lang="zh-CN" altLang="en-US" sz="2000" dirty="0" smtClean="0"/>
              <a:t>。</a:t>
            </a:r>
            <a:endParaRPr lang="zh-CN" altLang="zh-CN" sz="2000" dirty="0"/>
          </a:p>
        </p:txBody>
      </p:sp>
      <p:sp>
        <p:nvSpPr>
          <p:cNvPr id="9" name="矩形 8"/>
          <p:cNvSpPr/>
          <p:nvPr/>
        </p:nvSpPr>
        <p:spPr>
          <a:xfrm>
            <a:off x="781262" y="1671780"/>
            <a:ext cx="4942866" cy="461665"/>
          </a:xfrm>
          <a:prstGeom prst="rect">
            <a:avLst/>
          </a:prstGeom>
        </p:spPr>
        <p:txBody>
          <a:bodyPr wrap="square">
            <a:spAutoFit/>
          </a:bodyPr>
          <a:lstStyle/>
          <a:p>
            <a:r>
              <a:rPr lang="zh-CN" altLang="zh-CN" sz="2400" dirty="0"/>
              <a:t>（</a:t>
            </a:r>
            <a:r>
              <a:rPr lang="en-US" altLang="zh-CN" sz="2400" dirty="0"/>
              <a:t>3</a:t>
            </a:r>
            <a:r>
              <a:rPr lang="zh-CN" altLang="zh-CN" sz="2400" dirty="0"/>
              <a:t>）</a:t>
            </a:r>
            <a:r>
              <a:rPr lang="en-US" altLang="zh-CN" sz="2400" dirty="0"/>
              <a:t>Windows 7</a:t>
            </a:r>
            <a:r>
              <a:rPr lang="zh-CN" altLang="zh-CN" sz="2400" dirty="0"/>
              <a:t>常用快捷键</a:t>
            </a:r>
          </a:p>
        </p:txBody>
      </p:sp>
      <p:graphicFrame>
        <p:nvGraphicFramePr>
          <p:cNvPr id="2" name="表格 1"/>
          <p:cNvGraphicFramePr>
            <a:graphicFrameLocks noGrp="1"/>
          </p:cNvGraphicFramePr>
          <p:nvPr>
            <p:extLst>
              <p:ext uri="{D42A27DB-BD31-4B8C-83A1-F6EECF244321}">
                <p14:modId xmlns:p14="http://schemas.microsoft.com/office/powerpoint/2010/main" val="2301737762"/>
              </p:ext>
            </p:extLst>
          </p:nvPr>
        </p:nvGraphicFramePr>
        <p:xfrm>
          <a:off x="1187624" y="3140968"/>
          <a:ext cx="6999290" cy="3375948"/>
        </p:xfrm>
        <a:graphic>
          <a:graphicData uri="http://schemas.openxmlformats.org/drawingml/2006/table">
            <a:tbl>
              <a:tblPr>
                <a:tableStyleId>{E8B1032C-EA38-4F05-BA0D-38AFFFC7BED3}</a:tableStyleId>
              </a:tblPr>
              <a:tblGrid>
                <a:gridCol w="1526682"/>
                <a:gridCol w="5472608"/>
              </a:tblGrid>
              <a:tr h="296707">
                <a:tc>
                  <a:txBody>
                    <a:bodyPr/>
                    <a:lstStyle/>
                    <a:p>
                      <a:pPr algn="ctr">
                        <a:lnSpc>
                          <a:spcPts val="1200"/>
                        </a:lnSpc>
                        <a:spcBef>
                          <a:spcPts val="250"/>
                        </a:spcBef>
                        <a:spcAft>
                          <a:spcPts val="250"/>
                        </a:spcAft>
                      </a:pPr>
                      <a:r>
                        <a:rPr lang="zh-CN" sz="1600" kern="1050" dirty="0">
                          <a:effectLst/>
                        </a:rPr>
                        <a:t>快捷键</a:t>
                      </a:r>
                      <a:endParaRPr lang="zh-CN" sz="1600" kern="1050" dirty="0">
                        <a:effectLst/>
                        <a:latin typeface="+mn-ea"/>
                        <a:ea typeface="+mn-ea"/>
                        <a:cs typeface="Times New Roman"/>
                      </a:endParaRPr>
                    </a:p>
                  </a:txBody>
                  <a:tcPr marL="68580" marR="68580" marT="36000" marB="0" anchor="ctr"/>
                </a:tc>
                <a:tc>
                  <a:txBody>
                    <a:bodyPr/>
                    <a:lstStyle/>
                    <a:p>
                      <a:pPr algn="ctr">
                        <a:lnSpc>
                          <a:spcPts val="1200"/>
                        </a:lnSpc>
                        <a:spcBef>
                          <a:spcPts val="250"/>
                        </a:spcBef>
                        <a:spcAft>
                          <a:spcPts val="250"/>
                        </a:spcAft>
                      </a:pPr>
                      <a:r>
                        <a:rPr lang="zh-CN" sz="1600" kern="1050" dirty="0">
                          <a:effectLst/>
                        </a:rPr>
                        <a:t>功能</a:t>
                      </a:r>
                      <a:endParaRPr lang="zh-CN" sz="1600" kern="1050" dirty="0">
                        <a:effectLst/>
                        <a:latin typeface="+mn-ea"/>
                        <a:ea typeface="+mn-ea"/>
                        <a:cs typeface="Times New Roman"/>
                      </a:endParaRPr>
                    </a:p>
                  </a:txBody>
                  <a:tcPr marL="68580" marR="68580" marT="36000" marB="0" anchor="ctr"/>
                </a:tc>
              </a:tr>
              <a:tr h="306732">
                <a:tc>
                  <a:txBody>
                    <a:bodyPr/>
                    <a:lstStyle/>
                    <a:p>
                      <a:pPr algn="just">
                        <a:lnSpc>
                          <a:spcPts val="1200"/>
                        </a:lnSpc>
                        <a:spcBef>
                          <a:spcPts val="200"/>
                        </a:spcBef>
                        <a:spcAft>
                          <a:spcPts val="200"/>
                        </a:spcAft>
                      </a:pPr>
                      <a:r>
                        <a:rPr lang="en-US" sz="1600" kern="900">
                          <a:effectLst/>
                        </a:rPr>
                        <a:t>Ctrl+Shift+Esc</a:t>
                      </a:r>
                      <a:endParaRPr lang="zh-CN" sz="1600" kern="900">
                        <a:effectLst/>
                        <a:latin typeface="+mn-ea"/>
                        <a:ea typeface="+mn-ea"/>
                      </a:endParaRPr>
                    </a:p>
                  </a:txBody>
                  <a:tcPr marL="68580" marR="68580" marT="36000" marB="0" anchor="ctr"/>
                </a:tc>
                <a:tc>
                  <a:txBody>
                    <a:bodyPr/>
                    <a:lstStyle/>
                    <a:p>
                      <a:pPr algn="just">
                        <a:lnSpc>
                          <a:spcPts val="1200"/>
                        </a:lnSpc>
                        <a:spcBef>
                          <a:spcPts val="200"/>
                        </a:spcBef>
                        <a:spcAft>
                          <a:spcPts val="200"/>
                        </a:spcAft>
                      </a:pPr>
                      <a:r>
                        <a:rPr lang="zh-CN" sz="1600" kern="900">
                          <a:effectLst/>
                        </a:rPr>
                        <a:t>快速启动“</a:t>
                      </a:r>
                      <a:r>
                        <a:rPr lang="en-US" sz="1600" kern="900">
                          <a:effectLst/>
                        </a:rPr>
                        <a:t>Windows</a:t>
                      </a:r>
                      <a:r>
                        <a:rPr lang="zh-CN" sz="1600" kern="900">
                          <a:effectLst/>
                        </a:rPr>
                        <a:t>任务管理器”</a:t>
                      </a:r>
                      <a:endParaRPr lang="zh-CN" sz="1600" kern="900">
                        <a:effectLst/>
                        <a:latin typeface="+mn-ea"/>
                        <a:ea typeface="+mn-ea"/>
                      </a:endParaRPr>
                    </a:p>
                  </a:txBody>
                  <a:tcPr marL="68580" marR="68580" marT="36000" marB="0" anchor="ctr"/>
                </a:tc>
              </a:tr>
              <a:tr h="306732">
                <a:tc>
                  <a:txBody>
                    <a:bodyPr/>
                    <a:lstStyle/>
                    <a:p>
                      <a:pPr algn="just">
                        <a:lnSpc>
                          <a:spcPts val="1200"/>
                        </a:lnSpc>
                        <a:spcBef>
                          <a:spcPts val="200"/>
                        </a:spcBef>
                        <a:spcAft>
                          <a:spcPts val="200"/>
                        </a:spcAft>
                      </a:pPr>
                      <a:r>
                        <a:rPr lang="en-US" sz="1600" kern="900">
                          <a:effectLst/>
                        </a:rPr>
                        <a:t>Esc</a:t>
                      </a:r>
                      <a:endParaRPr lang="zh-CN" sz="1600" kern="900">
                        <a:effectLst/>
                        <a:latin typeface="+mn-ea"/>
                        <a:ea typeface="+mn-ea"/>
                      </a:endParaRPr>
                    </a:p>
                  </a:txBody>
                  <a:tcPr marL="68580" marR="68580" marT="36000" marB="0" anchor="ctr"/>
                </a:tc>
                <a:tc>
                  <a:txBody>
                    <a:bodyPr/>
                    <a:lstStyle/>
                    <a:p>
                      <a:pPr algn="just">
                        <a:lnSpc>
                          <a:spcPts val="1200"/>
                        </a:lnSpc>
                        <a:spcBef>
                          <a:spcPts val="200"/>
                        </a:spcBef>
                        <a:spcAft>
                          <a:spcPts val="200"/>
                        </a:spcAft>
                      </a:pPr>
                      <a:r>
                        <a:rPr lang="zh-CN" sz="1600" kern="900" dirty="0">
                          <a:effectLst/>
                        </a:rPr>
                        <a:t>取消当前任务</a:t>
                      </a:r>
                      <a:endParaRPr lang="zh-CN" sz="1600" kern="900" dirty="0">
                        <a:effectLst/>
                        <a:latin typeface="+mn-ea"/>
                        <a:ea typeface="+mn-ea"/>
                      </a:endParaRPr>
                    </a:p>
                  </a:txBody>
                  <a:tcPr marL="68580" marR="68580" marT="36000" marB="0" anchor="ctr"/>
                </a:tc>
              </a:tr>
              <a:tr h="306732">
                <a:tc>
                  <a:txBody>
                    <a:bodyPr/>
                    <a:lstStyle/>
                    <a:p>
                      <a:pPr algn="just">
                        <a:lnSpc>
                          <a:spcPts val="1200"/>
                        </a:lnSpc>
                        <a:spcBef>
                          <a:spcPts val="200"/>
                        </a:spcBef>
                        <a:spcAft>
                          <a:spcPts val="200"/>
                        </a:spcAft>
                      </a:pPr>
                      <a:r>
                        <a:rPr lang="en-US" sz="1600" kern="900">
                          <a:effectLst/>
                        </a:rPr>
                        <a:t>Alt+F4</a:t>
                      </a:r>
                      <a:endParaRPr lang="zh-CN" sz="1600" kern="900">
                        <a:effectLst/>
                        <a:latin typeface="+mn-ea"/>
                        <a:ea typeface="+mn-ea"/>
                      </a:endParaRPr>
                    </a:p>
                  </a:txBody>
                  <a:tcPr marL="68580" marR="68580" marT="36000" marB="0" anchor="ctr"/>
                </a:tc>
                <a:tc>
                  <a:txBody>
                    <a:bodyPr/>
                    <a:lstStyle/>
                    <a:p>
                      <a:pPr algn="just">
                        <a:lnSpc>
                          <a:spcPts val="1200"/>
                        </a:lnSpc>
                        <a:spcBef>
                          <a:spcPts val="200"/>
                        </a:spcBef>
                        <a:spcAft>
                          <a:spcPts val="200"/>
                        </a:spcAft>
                      </a:pPr>
                      <a:r>
                        <a:rPr lang="zh-CN" sz="1600" kern="900" dirty="0">
                          <a:effectLst/>
                        </a:rPr>
                        <a:t>关闭当前窗口，作用于桌面</a:t>
                      </a:r>
                      <a:r>
                        <a:rPr lang="zh-CN" sz="1600" kern="900" dirty="0" smtClean="0">
                          <a:effectLst/>
                        </a:rPr>
                        <a:t>时弹</a:t>
                      </a:r>
                      <a:r>
                        <a:rPr lang="zh-CN" sz="1600" kern="900" dirty="0">
                          <a:effectLst/>
                        </a:rPr>
                        <a:t>出“关闭</a:t>
                      </a:r>
                      <a:r>
                        <a:rPr lang="en-US" sz="1600" kern="900" dirty="0">
                          <a:effectLst/>
                        </a:rPr>
                        <a:t>Windows</a:t>
                      </a:r>
                      <a:r>
                        <a:rPr lang="zh-CN" sz="1600" kern="900" dirty="0">
                          <a:effectLst/>
                        </a:rPr>
                        <a:t>”对话框</a:t>
                      </a:r>
                      <a:endParaRPr lang="zh-CN" sz="1600" kern="900" dirty="0">
                        <a:effectLst/>
                        <a:latin typeface="+mn-ea"/>
                        <a:ea typeface="+mn-ea"/>
                      </a:endParaRPr>
                    </a:p>
                  </a:txBody>
                  <a:tcPr marL="68580" marR="68580" marT="36000" marB="0" anchor="ctr"/>
                </a:tc>
              </a:tr>
              <a:tr h="306732">
                <a:tc>
                  <a:txBody>
                    <a:bodyPr/>
                    <a:lstStyle/>
                    <a:p>
                      <a:pPr algn="just">
                        <a:lnSpc>
                          <a:spcPts val="1200"/>
                        </a:lnSpc>
                        <a:spcBef>
                          <a:spcPts val="200"/>
                        </a:spcBef>
                        <a:spcAft>
                          <a:spcPts val="200"/>
                        </a:spcAft>
                      </a:pPr>
                      <a:r>
                        <a:rPr lang="en-US" sz="1600" kern="900">
                          <a:effectLst/>
                        </a:rPr>
                        <a:t>Alt+Tab</a:t>
                      </a:r>
                      <a:endParaRPr lang="zh-CN" sz="1600" kern="900">
                        <a:effectLst/>
                        <a:latin typeface="+mn-ea"/>
                        <a:ea typeface="+mn-ea"/>
                      </a:endParaRPr>
                    </a:p>
                  </a:txBody>
                  <a:tcPr marL="68580" marR="68580" marT="36000" marB="0" anchor="ctr"/>
                </a:tc>
                <a:tc>
                  <a:txBody>
                    <a:bodyPr/>
                    <a:lstStyle/>
                    <a:p>
                      <a:pPr algn="just">
                        <a:lnSpc>
                          <a:spcPts val="1200"/>
                        </a:lnSpc>
                        <a:spcBef>
                          <a:spcPts val="200"/>
                        </a:spcBef>
                        <a:spcAft>
                          <a:spcPts val="200"/>
                        </a:spcAft>
                      </a:pPr>
                      <a:r>
                        <a:rPr lang="zh-CN" sz="1600" kern="900">
                          <a:effectLst/>
                        </a:rPr>
                        <a:t>切换窗口</a:t>
                      </a:r>
                      <a:r>
                        <a:rPr lang="en-US" sz="1600" kern="900">
                          <a:effectLst/>
                        </a:rPr>
                        <a:t> </a:t>
                      </a:r>
                      <a:endParaRPr lang="zh-CN" sz="1600" kern="900">
                        <a:effectLst/>
                        <a:latin typeface="+mn-ea"/>
                        <a:ea typeface="+mn-ea"/>
                      </a:endParaRPr>
                    </a:p>
                  </a:txBody>
                  <a:tcPr marL="68580" marR="68580" marT="36000" marB="0" anchor="ctr"/>
                </a:tc>
              </a:tr>
              <a:tr h="303480">
                <a:tc>
                  <a:txBody>
                    <a:bodyPr/>
                    <a:lstStyle/>
                    <a:p>
                      <a:pPr algn="just">
                        <a:lnSpc>
                          <a:spcPts val="1200"/>
                        </a:lnSpc>
                        <a:spcBef>
                          <a:spcPts val="200"/>
                        </a:spcBef>
                        <a:spcAft>
                          <a:spcPts val="200"/>
                        </a:spcAft>
                      </a:pPr>
                      <a:r>
                        <a:rPr lang="en-US" sz="1600" kern="900">
                          <a:effectLst/>
                        </a:rPr>
                        <a:t>Ctrl+</a:t>
                      </a:r>
                      <a:r>
                        <a:rPr lang="zh-CN" sz="1600" kern="900">
                          <a:effectLst/>
                        </a:rPr>
                        <a:t>空格</a:t>
                      </a:r>
                      <a:endParaRPr lang="zh-CN" sz="1600" kern="900">
                        <a:effectLst/>
                        <a:latin typeface="+mn-ea"/>
                        <a:ea typeface="+mn-ea"/>
                      </a:endParaRPr>
                    </a:p>
                  </a:txBody>
                  <a:tcPr marL="68580" marR="68580" marT="36000" marB="0" anchor="ctr"/>
                </a:tc>
                <a:tc>
                  <a:txBody>
                    <a:bodyPr/>
                    <a:lstStyle/>
                    <a:p>
                      <a:pPr algn="just">
                        <a:lnSpc>
                          <a:spcPts val="1200"/>
                        </a:lnSpc>
                        <a:spcBef>
                          <a:spcPts val="200"/>
                        </a:spcBef>
                        <a:spcAft>
                          <a:spcPts val="200"/>
                        </a:spcAft>
                      </a:pPr>
                      <a:r>
                        <a:rPr lang="zh-CN" sz="1600" kern="900" dirty="0" smtClean="0">
                          <a:effectLst/>
                        </a:rPr>
                        <a:t>中</a:t>
                      </a:r>
                      <a:r>
                        <a:rPr lang="en-US" altLang="zh-CN" sz="1600" kern="900" dirty="0" smtClean="0">
                          <a:effectLst/>
                        </a:rPr>
                        <a:t>/</a:t>
                      </a:r>
                      <a:r>
                        <a:rPr lang="zh-CN" sz="1600" kern="900" dirty="0" smtClean="0">
                          <a:effectLst/>
                        </a:rPr>
                        <a:t>英文输入法切换</a:t>
                      </a:r>
                      <a:endParaRPr lang="zh-CN" sz="1600" kern="900" dirty="0">
                        <a:effectLst/>
                        <a:latin typeface="+mn-ea"/>
                        <a:ea typeface="+mn-ea"/>
                      </a:endParaRPr>
                    </a:p>
                  </a:txBody>
                  <a:tcPr marL="68580" marR="68580" marT="36000" marB="0" anchor="ctr"/>
                </a:tc>
              </a:tr>
              <a:tr h="306732">
                <a:tc>
                  <a:txBody>
                    <a:bodyPr/>
                    <a:lstStyle/>
                    <a:p>
                      <a:pPr algn="just">
                        <a:lnSpc>
                          <a:spcPts val="1200"/>
                        </a:lnSpc>
                        <a:spcBef>
                          <a:spcPts val="200"/>
                        </a:spcBef>
                        <a:spcAft>
                          <a:spcPts val="200"/>
                        </a:spcAft>
                      </a:pPr>
                      <a:r>
                        <a:rPr lang="en-US" sz="1600" kern="900">
                          <a:effectLst/>
                        </a:rPr>
                        <a:t>Ctrl+Shift</a:t>
                      </a:r>
                      <a:endParaRPr lang="zh-CN" sz="1600" kern="900">
                        <a:effectLst/>
                        <a:latin typeface="+mn-ea"/>
                        <a:ea typeface="+mn-ea"/>
                      </a:endParaRPr>
                    </a:p>
                  </a:txBody>
                  <a:tcPr marL="68580" marR="68580" marT="36000" marB="0" anchor="ctr"/>
                </a:tc>
                <a:tc>
                  <a:txBody>
                    <a:bodyPr/>
                    <a:lstStyle/>
                    <a:p>
                      <a:pPr algn="just">
                        <a:lnSpc>
                          <a:spcPts val="1200"/>
                        </a:lnSpc>
                        <a:spcBef>
                          <a:spcPts val="200"/>
                        </a:spcBef>
                        <a:spcAft>
                          <a:spcPts val="200"/>
                        </a:spcAft>
                      </a:pPr>
                      <a:r>
                        <a:rPr lang="zh-CN" sz="1600" kern="900">
                          <a:effectLst/>
                        </a:rPr>
                        <a:t>各种输入法之间循环切换</a:t>
                      </a:r>
                      <a:endParaRPr lang="zh-CN" sz="1600" kern="900">
                        <a:effectLst/>
                        <a:latin typeface="+mn-ea"/>
                        <a:ea typeface="+mn-ea"/>
                      </a:endParaRPr>
                    </a:p>
                  </a:txBody>
                  <a:tcPr marL="68580" marR="68580" marT="36000" marB="0" anchor="ctr"/>
                </a:tc>
              </a:tr>
              <a:tr h="303480">
                <a:tc>
                  <a:txBody>
                    <a:bodyPr/>
                    <a:lstStyle/>
                    <a:p>
                      <a:pPr algn="just">
                        <a:lnSpc>
                          <a:spcPts val="1200"/>
                        </a:lnSpc>
                        <a:spcBef>
                          <a:spcPts val="200"/>
                        </a:spcBef>
                        <a:spcAft>
                          <a:spcPts val="200"/>
                        </a:spcAft>
                      </a:pPr>
                      <a:r>
                        <a:rPr lang="en-US" sz="1600" kern="900">
                          <a:effectLst/>
                        </a:rPr>
                        <a:t>Shift+</a:t>
                      </a:r>
                      <a:r>
                        <a:rPr lang="zh-CN" sz="1600" kern="900">
                          <a:effectLst/>
                        </a:rPr>
                        <a:t>空格</a:t>
                      </a:r>
                      <a:endParaRPr lang="zh-CN" sz="1600" kern="900">
                        <a:effectLst/>
                        <a:latin typeface="+mn-ea"/>
                        <a:ea typeface="+mn-ea"/>
                      </a:endParaRPr>
                    </a:p>
                  </a:txBody>
                  <a:tcPr marL="68580" marR="68580" marT="36000" marB="0" anchor="ctr"/>
                </a:tc>
                <a:tc>
                  <a:txBody>
                    <a:bodyPr/>
                    <a:lstStyle/>
                    <a:p>
                      <a:pPr algn="just">
                        <a:lnSpc>
                          <a:spcPts val="1200"/>
                        </a:lnSpc>
                        <a:spcBef>
                          <a:spcPts val="200"/>
                        </a:spcBef>
                        <a:spcAft>
                          <a:spcPts val="200"/>
                        </a:spcAft>
                      </a:pPr>
                      <a:r>
                        <a:rPr lang="zh-CN" sz="1600" kern="900">
                          <a:effectLst/>
                        </a:rPr>
                        <a:t>中文输入法状态下全角</a:t>
                      </a:r>
                      <a:r>
                        <a:rPr lang="en-US" sz="1600" kern="900">
                          <a:effectLst/>
                        </a:rPr>
                        <a:t>/</a:t>
                      </a:r>
                      <a:r>
                        <a:rPr lang="zh-CN" sz="1600" kern="900">
                          <a:effectLst/>
                        </a:rPr>
                        <a:t>半角切换</a:t>
                      </a:r>
                      <a:endParaRPr lang="zh-CN" sz="1600" kern="900">
                        <a:effectLst/>
                        <a:latin typeface="+mn-ea"/>
                        <a:ea typeface="+mn-ea"/>
                      </a:endParaRPr>
                    </a:p>
                  </a:txBody>
                  <a:tcPr marL="68580" marR="68580" marT="36000" marB="0" anchor="ctr"/>
                </a:tc>
              </a:tr>
              <a:tr h="325157">
                <a:tc>
                  <a:txBody>
                    <a:bodyPr/>
                    <a:lstStyle/>
                    <a:p>
                      <a:pPr algn="just">
                        <a:lnSpc>
                          <a:spcPts val="1200"/>
                        </a:lnSpc>
                        <a:spcBef>
                          <a:spcPts val="200"/>
                        </a:spcBef>
                        <a:spcAft>
                          <a:spcPts val="200"/>
                        </a:spcAft>
                      </a:pPr>
                      <a:r>
                        <a:rPr lang="en-US" sz="1600" kern="900">
                          <a:effectLst/>
                        </a:rPr>
                        <a:t>Ctrl+ .</a:t>
                      </a:r>
                      <a:endParaRPr lang="zh-CN" sz="1600" kern="900">
                        <a:effectLst/>
                        <a:latin typeface="+mn-ea"/>
                        <a:ea typeface="+mn-ea"/>
                      </a:endParaRPr>
                    </a:p>
                  </a:txBody>
                  <a:tcPr marL="68580" marR="68580" marT="36000" marB="0" anchor="ctr"/>
                </a:tc>
                <a:tc>
                  <a:txBody>
                    <a:bodyPr/>
                    <a:lstStyle/>
                    <a:p>
                      <a:pPr algn="just">
                        <a:lnSpc>
                          <a:spcPts val="1200"/>
                        </a:lnSpc>
                        <a:spcBef>
                          <a:spcPts val="200"/>
                        </a:spcBef>
                        <a:spcAft>
                          <a:spcPts val="200"/>
                        </a:spcAft>
                      </a:pPr>
                      <a:r>
                        <a:rPr lang="zh-CN" sz="1600" kern="900">
                          <a:effectLst/>
                        </a:rPr>
                        <a:t>中文输入法状态下中文</a:t>
                      </a:r>
                      <a:r>
                        <a:rPr lang="en-US" sz="1600" kern="900">
                          <a:effectLst/>
                        </a:rPr>
                        <a:t>/</a:t>
                      </a:r>
                      <a:r>
                        <a:rPr lang="zh-CN" sz="1600" kern="900">
                          <a:effectLst/>
                        </a:rPr>
                        <a:t>西文标点符号切换</a:t>
                      </a:r>
                      <a:endParaRPr lang="zh-CN" sz="1600" kern="900">
                        <a:effectLst/>
                        <a:latin typeface="+mn-ea"/>
                        <a:ea typeface="+mn-ea"/>
                      </a:endParaRPr>
                    </a:p>
                  </a:txBody>
                  <a:tcPr marL="68580" marR="68580" marT="36000" marB="0" anchor="ctr"/>
                </a:tc>
              </a:tr>
              <a:tr h="306732">
                <a:tc>
                  <a:txBody>
                    <a:bodyPr/>
                    <a:lstStyle/>
                    <a:p>
                      <a:pPr algn="just">
                        <a:lnSpc>
                          <a:spcPts val="1200"/>
                        </a:lnSpc>
                        <a:spcBef>
                          <a:spcPts val="200"/>
                        </a:spcBef>
                        <a:spcAft>
                          <a:spcPts val="200"/>
                        </a:spcAft>
                      </a:pPr>
                      <a:r>
                        <a:rPr lang="en-US" sz="1600" kern="900">
                          <a:effectLst/>
                        </a:rPr>
                        <a:t>Print Screen</a:t>
                      </a:r>
                      <a:endParaRPr lang="zh-CN" sz="1600" kern="900">
                        <a:effectLst/>
                        <a:latin typeface="+mn-ea"/>
                        <a:ea typeface="+mn-ea"/>
                      </a:endParaRPr>
                    </a:p>
                  </a:txBody>
                  <a:tcPr marL="68580" marR="68580" marT="36000" marB="0" anchor="ctr"/>
                </a:tc>
                <a:tc>
                  <a:txBody>
                    <a:bodyPr/>
                    <a:lstStyle/>
                    <a:p>
                      <a:pPr algn="just">
                        <a:lnSpc>
                          <a:spcPts val="1200"/>
                        </a:lnSpc>
                        <a:spcBef>
                          <a:spcPts val="200"/>
                        </a:spcBef>
                        <a:spcAft>
                          <a:spcPts val="200"/>
                        </a:spcAft>
                      </a:pPr>
                      <a:r>
                        <a:rPr lang="zh-CN" sz="1600" kern="900">
                          <a:effectLst/>
                        </a:rPr>
                        <a:t>捕获整个屏幕的图像，并复制到剪贴板中</a:t>
                      </a:r>
                      <a:endParaRPr lang="zh-CN" sz="1600" kern="900">
                        <a:effectLst/>
                        <a:latin typeface="+mn-ea"/>
                        <a:ea typeface="+mn-ea"/>
                      </a:endParaRPr>
                    </a:p>
                  </a:txBody>
                  <a:tcPr marL="68580" marR="68580" marT="36000" marB="0" anchor="ctr"/>
                </a:tc>
              </a:tr>
              <a:tr h="306732">
                <a:tc>
                  <a:txBody>
                    <a:bodyPr/>
                    <a:lstStyle/>
                    <a:p>
                      <a:pPr algn="just">
                        <a:lnSpc>
                          <a:spcPts val="1200"/>
                        </a:lnSpc>
                        <a:spcBef>
                          <a:spcPts val="200"/>
                        </a:spcBef>
                        <a:spcAft>
                          <a:spcPts val="200"/>
                        </a:spcAft>
                      </a:pPr>
                      <a:r>
                        <a:rPr lang="en-US" sz="1600" kern="900">
                          <a:effectLst/>
                        </a:rPr>
                        <a:t>Alt+Print Screen</a:t>
                      </a:r>
                      <a:endParaRPr lang="zh-CN" sz="1600" kern="900">
                        <a:effectLst/>
                        <a:latin typeface="+mn-ea"/>
                        <a:ea typeface="+mn-ea"/>
                      </a:endParaRPr>
                    </a:p>
                  </a:txBody>
                  <a:tcPr marL="68580" marR="68580" marT="36000" marB="0" anchor="ctr"/>
                </a:tc>
                <a:tc>
                  <a:txBody>
                    <a:bodyPr/>
                    <a:lstStyle/>
                    <a:p>
                      <a:pPr algn="just">
                        <a:lnSpc>
                          <a:spcPts val="1200"/>
                        </a:lnSpc>
                        <a:spcBef>
                          <a:spcPts val="200"/>
                        </a:spcBef>
                        <a:spcAft>
                          <a:spcPts val="200"/>
                        </a:spcAft>
                      </a:pPr>
                      <a:r>
                        <a:rPr lang="zh-CN" sz="1600" kern="900" dirty="0">
                          <a:effectLst/>
                        </a:rPr>
                        <a:t>捕获活动窗口或对话框图像到剪贴板</a:t>
                      </a:r>
                      <a:endParaRPr lang="zh-CN" sz="1600" kern="900" dirty="0">
                        <a:effectLst/>
                        <a:latin typeface="+mn-ea"/>
                        <a:ea typeface="+mn-ea"/>
                      </a:endParaRPr>
                    </a:p>
                  </a:txBody>
                  <a:tcPr marL="68580" marR="68580" marT="36000" marB="0" anchor="ctr"/>
                </a:tc>
              </a:tr>
            </a:tbl>
          </a:graphicData>
        </a:graphic>
      </p:graphicFrame>
    </p:spTree>
    <p:extLst>
      <p:ext uri="{BB962C8B-B14F-4D97-AF65-F5344CB8AC3E}">
        <p14:creationId xmlns:p14="http://schemas.microsoft.com/office/powerpoint/2010/main" val="242693473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7" name="TextBox 6"/>
          <p:cNvSpPr txBox="1"/>
          <p:nvPr/>
        </p:nvSpPr>
        <p:spPr>
          <a:xfrm>
            <a:off x="963148" y="1076543"/>
            <a:ext cx="7785316" cy="1137106"/>
          </a:xfrm>
          <a:prstGeom prst="rect">
            <a:avLst/>
          </a:prstGeom>
          <a:noFill/>
        </p:spPr>
        <p:txBody>
          <a:bodyPr wrap="square" rtlCol="0">
            <a:spAutoFit/>
          </a:bodyPr>
          <a:lstStyle/>
          <a:p>
            <a:pPr>
              <a:lnSpc>
                <a:spcPct val="150000"/>
              </a:lnSpc>
            </a:pPr>
            <a:r>
              <a:rPr lang="en-US" altLang="zh-CN" sz="2400" dirty="0" smtClean="0"/>
              <a:t>Windows </a:t>
            </a:r>
            <a:r>
              <a:rPr lang="en-US" altLang="zh-CN" sz="2400" dirty="0"/>
              <a:t>7</a:t>
            </a:r>
            <a:r>
              <a:rPr lang="zh-CN" altLang="zh-CN" sz="2400" dirty="0" smtClean="0"/>
              <a:t>桌面</a:t>
            </a:r>
            <a:r>
              <a:rPr lang="zh-CN" altLang="en-US" sz="2400" dirty="0" smtClean="0"/>
              <a:t>组成：</a:t>
            </a:r>
            <a:r>
              <a:rPr lang="zh-CN" altLang="zh-CN" sz="2400" b="1" dirty="0" smtClean="0">
                <a:solidFill>
                  <a:srgbClr val="0070C0"/>
                </a:solidFill>
              </a:rPr>
              <a:t>桌面</a:t>
            </a:r>
            <a:r>
              <a:rPr lang="zh-CN" altLang="zh-CN" sz="2400" b="1" dirty="0">
                <a:solidFill>
                  <a:srgbClr val="0070C0"/>
                </a:solidFill>
              </a:rPr>
              <a:t>图标</a:t>
            </a:r>
            <a:r>
              <a:rPr lang="zh-CN" altLang="zh-CN" sz="2400" dirty="0"/>
              <a:t>、</a:t>
            </a:r>
            <a:r>
              <a:rPr lang="zh-CN" altLang="zh-CN" sz="2400" b="1" dirty="0" smtClean="0">
                <a:solidFill>
                  <a:srgbClr val="0070C0"/>
                </a:solidFill>
              </a:rPr>
              <a:t>开始菜单</a:t>
            </a:r>
            <a:r>
              <a:rPr lang="zh-CN" altLang="en-US" sz="2400" dirty="0" smtClean="0"/>
              <a:t>、</a:t>
            </a:r>
            <a:r>
              <a:rPr lang="zh-CN" altLang="zh-CN" sz="2400" b="1" dirty="0" smtClean="0">
                <a:solidFill>
                  <a:srgbClr val="0070C0"/>
                </a:solidFill>
              </a:rPr>
              <a:t>任务栏</a:t>
            </a:r>
            <a:endParaRPr lang="en-US" altLang="zh-CN" sz="2400" b="1" dirty="0" smtClean="0">
              <a:solidFill>
                <a:srgbClr val="0070C0"/>
              </a:solidFill>
            </a:endParaRPr>
          </a:p>
          <a:p>
            <a:pPr>
              <a:lnSpc>
                <a:spcPct val="150000"/>
              </a:lnSpc>
            </a:pPr>
            <a:r>
              <a:rPr lang="zh-CN" altLang="zh-CN" sz="2400" dirty="0" smtClean="0"/>
              <a:t>也</a:t>
            </a:r>
            <a:r>
              <a:rPr lang="zh-CN" altLang="zh-CN" sz="2400" dirty="0"/>
              <a:t>可以向桌面添加小</a:t>
            </a:r>
            <a:r>
              <a:rPr lang="zh-CN" altLang="zh-CN" sz="2400" dirty="0" smtClean="0"/>
              <a:t>工具</a:t>
            </a:r>
            <a:r>
              <a:rPr lang="zh-CN" altLang="en-US" sz="2400" dirty="0" smtClean="0"/>
              <a:t>。</a:t>
            </a:r>
            <a:endParaRPr lang="zh-CN" altLang="en-US" sz="2400" dirty="0"/>
          </a:p>
        </p:txBody>
      </p:sp>
      <p:grpSp>
        <p:nvGrpSpPr>
          <p:cNvPr id="23" name="组合 22"/>
          <p:cNvGrpSpPr/>
          <p:nvPr/>
        </p:nvGrpSpPr>
        <p:grpSpPr>
          <a:xfrm>
            <a:off x="278490" y="2564904"/>
            <a:ext cx="9118046" cy="3096344"/>
            <a:chOff x="278490" y="2564904"/>
            <a:chExt cx="9118046" cy="3096344"/>
          </a:xfrm>
        </p:grpSpPr>
        <p:pic>
          <p:nvPicPr>
            <p:cNvPr id="9218" name="图片 1"/>
            <p:cNvPicPr>
              <a:picLocks noChangeAspect="1" noChangeArrowheads="1"/>
            </p:cNvPicPr>
            <p:nvPr/>
          </p:nvPicPr>
          <p:blipFill>
            <a:blip r:embed="rId3" cstate="email">
              <a:lum bright="6000"/>
              <a:extLst>
                <a:ext uri="{28A0092B-C50C-407E-A947-70E740481C1C}">
                  <a14:useLocalDpi xmlns:a14="http://schemas.microsoft.com/office/drawing/2010/main" val="0"/>
                </a:ext>
              </a:extLst>
            </a:blip>
            <a:srcRect/>
            <a:stretch>
              <a:fillRect/>
            </a:stretch>
          </p:blipFill>
          <p:spPr bwMode="auto">
            <a:xfrm>
              <a:off x="1876006" y="2564904"/>
              <a:ext cx="5511170" cy="30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4"/>
            <p:cNvSpPr>
              <a:spLocks noChangeShapeType="1"/>
            </p:cNvSpPr>
            <p:nvPr/>
          </p:nvSpPr>
          <p:spPr bwMode="auto">
            <a:xfrm flipV="1">
              <a:off x="7223719" y="2924941"/>
              <a:ext cx="419471"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9" name="Group 5"/>
            <p:cNvGrpSpPr>
              <a:grpSpLocks/>
            </p:cNvGrpSpPr>
            <p:nvPr/>
          </p:nvGrpSpPr>
          <p:grpSpPr bwMode="auto">
            <a:xfrm>
              <a:off x="5312229" y="5297714"/>
              <a:ext cx="2318072" cy="219517"/>
              <a:chOff x="6647" y="11151"/>
              <a:chExt cx="1984" cy="237"/>
            </a:xfrm>
          </p:grpSpPr>
          <p:sp>
            <p:nvSpPr>
              <p:cNvPr id="10" name="Line 6"/>
              <p:cNvSpPr>
                <a:spLocks noChangeShapeType="1"/>
              </p:cNvSpPr>
              <p:nvPr/>
            </p:nvSpPr>
            <p:spPr bwMode="auto">
              <a:xfrm flipH="1">
                <a:off x="6647" y="11151"/>
                <a:ext cx="285" cy="2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7"/>
              <p:cNvSpPr>
                <a:spLocks noChangeShapeType="1"/>
              </p:cNvSpPr>
              <p:nvPr/>
            </p:nvSpPr>
            <p:spPr bwMode="auto">
              <a:xfrm flipV="1">
                <a:off x="6932" y="11151"/>
                <a:ext cx="169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Group 9"/>
            <p:cNvGrpSpPr>
              <a:grpSpLocks/>
            </p:cNvGrpSpPr>
            <p:nvPr/>
          </p:nvGrpSpPr>
          <p:grpSpPr bwMode="auto">
            <a:xfrm>
              <a:off x="1560465" y="5272742"/>
              <a:ext cx="419247" cy="203200"/>
              <a:chOff x="2385" y="6200"/>
              <a:chExt cx="334" cy="149"/>
            </a:xfrm>
          </p:grpSpPr>
          <p:sp>
            <p:nvSpPr>
              <p:cNvPr id="14" name="Line 10"/>
              <p:cNvSpPr>
                <a:spLocks noChangeShapeType="1"/>
              </p:cNvSpPr>
              <p:nvPr/>
            </p:nvSpPr>
            <p:spPr bwMode="auto">
              <a:xfrm flipH="1">
                <a:off x="2385" y="6200"/>
                <a:ext cx="1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Line 11"/>
              <p:cNvSpPr>
                <a:spLocks noChangeShapeType="1"/>
              </p:cNvSpPr>
              <p:nvPr/>
            </p:nvSpPr>
            <p:spPr bwMode="auto">
              <a:xfrm>
                <a:off x="2567" y="6200"/>
                <a:ext cx="152" cy="14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Line 4"/>
            <p:cNvSpPr>
              <a:spLocks noChangeShapeType="1"/>
            </p:cNvSpPr>
            <p:nvPr/>
          </p:nvSpPr>
          <p:spPr bwMode="auto">
            <a:xfrm flipV="1">
              <a:off x="6734629" y="3730171"/>
              <a:ext cx="94342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4"/>
            <p:cNvSpPr>
              <a:spLocks noChangeShapeType="1"/>
            </p:cNvSpPr>
            <p:nvPr/>
          </p:nvSpPr>
          <p:spPr bwMode="auto">
            <a:xfrm flipV="1">
              <a:off x="1488457" y="3473226"/>
              <a:ext cx="43204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Text Box 12"/>
            <p:cNvSpPr txBox="1">
              <a:spLocks noChangeArrowheads="1"/>
            </p:cNvSpPr>
            <p:nvPr/>
          </p:nvSpPr>
          <p:spPr bwMode="auto">
            <a:xfrm>
              <a:off x="278490" y="3329211"/>
              <a:ext cx="1197166" cy="459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3600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桌面图标</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9" name="Text Box 13"/>
            <p:cNvSpPr txBox="1">
              <a:spLocks noChangeArrowheads="1"/>
            </p:cNvSpPr>
            <p:nvPr/>
          </p:nvSpPr>
          <p:spPr bwMode="auto">
            <a:xfrm>
              <a:off x="447530" y="5157192"/>
              <a:ext cx="1100134" cy="47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36000" numCol="1" anchor="t" anchorCtr="0" compatLnSpc="1">
              <a:prstTxWarp prst="textNoShape">
                <a:avLst/>
              </a:prstTxWarp>
            </a:bodyPr>
            <a:lstStyle>
              <a:defPPr>
                <a:defRPr lang="zh-CN"/>
              </a:defPPr>
              <a:lvl1pPr marR="0" lvl="0" indent="0" algn="r" fontAlgn="base">
                <a:lnSpc>
                  <a:spcPct val="80000"/>
                </a:lnSpc>
                <a:spcBef>
                  <a:spcPct val="0"/>
                </a:spcBef>
                <a:spcAft>
                  <a:spcPct val="0"/>
                </a:spcAft>
                <a:buClrTx/>
                <a:buSzTx/>
                <a:buFontTx/>
                <a:buNone/>
                <a:tabLst/>
                <a:defRPr kumimoji="0" b="0" i="0" u="none" strike="noStrike" cap="none" normalizeH="0" baseline="0">
                  <a:ln>
                    <a:noFill/>
                  </a:ln>
                  <a:effectLst/>
                  <a:latin typeface="Times New Roman" pitchFamily="18" charset="0"/>
                  <a:ea typeface="宋体" pitchFamily="2" charset="-122"/>
                  <a:cs typeface="宋体" pitchFamily="2" charset="-122"/>
                </a:defRPr>
              </a:lvl1pPr>
            </a:lstStyle>
            <a:p>
              <a:r>
                <a:rPr lang="zh-CN" altLang="en-US" dirty="0"/>
                <a:t>开始按钮</a:t>
              </a:r>
              <a:endParaRPr lang="zh-CN" dirty="0"/>
            </a:p>
          </p:txBody>
        </p:sp>
        <p:sp>
          <p:nvSpPr>
            <p:cNvPr id="20" name="Text Box 14"/>
            <p:cNvSpPr txBox="1">
              <a:spLocks noChangeArrowheads="1"/>
            </p:cNvSpPr>
            <p:nvPr/>
          </p:nvSpPr>
          <p:spPr bwMode="auto">
            <a:xfrm>
              <a:off x="7734110" y="2812666"/>
              <a:ext cx="1662426" cy="472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36000" numCol="1" anchor="t" anchorCtr="0" compatLnSpc="1">
              <a:prstTxWarp prst="textNoShape">
                <a:avLst/>
              </a:prstTxWarp>
            </a:bodyPr>
            <a:lstStyle>
              <a:defPPr>
                <a:defRPr lang="zh-CN"/>
              </a:defPPr>
              <a:lvl1pPr marR="0" lvl="0" indent="0" algn="r" fontAlgn="base">
                <a:lnSpc>
                  <a:spcPct val="80000"/>
                </a:lnSpc>
                <a:spcBef>
                  <a:spcPct val="0"/>
                </a:spcBef>
                <a:spcAft>
                  <a:spcPct val="0"/>
                </a:spcAft>
                <a:buClrTx/>
                <a:buSzTx/>
                <a:buFontTx/>
                <a:buNone/>
                <a:tabLst/>
                <a:defRPr kumimoji="0" b="0" i="0" u="none" strike="noStrike" cap="none" normalizeH="0" baseline="0">
                  <a:ln>
                    <a:noFill/>
                  </a:ln>
                  <a:effectLst/>
                  <a:latin typeface="Times New Roman" pitchFamily="18" charset="0"/>
                  <a:ea typeface="宋体" pitchFamily="2" charset="-122"/>
                  <a:cs typeface="宋体" pitchFamily="2" charset="-122"/>
                </a:defRPr>
              </a:lvl1pPr>
            </a:lstStyle>
            <a:p>
              <a:pPr algn="l"/>
              <a:r>
                <a:rPr lang="zh-CN" altLang="en-US" dirty="0"/>
                <a:t>桌面小工具</a:t>
              </a:r>
              <a:endParaRPr lang="zh-CN" dirty="0"/>
            </a:p>
          </p:txBody>
        </p:sp>
        <p:sp>
          <p:nvSpPr>
            <p:cNvPr id="21" name="Text Box 15"/>
            <p:cNvSpPr txBox="1">
              <a:spLocks noChangeArrowheads="1"/>
            </p:cNvSpPr>
            <p:nvPr/>
          </p:nvSpPr>
          <p:spPr bwMode="auto">
            <a:xfrm>
              <a:off x="7740352" y="3600462"/>
              <a:ext cx="1466847" cy="476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36000" numCol="1" anchor="t" anchorCtr="0" compatLnSpc="1">
              <a:prstTxWarp prst="textNoShape">
                <a:avLst/>
              </a:prstTxWarp>
            </a:bodyPr>
            <a:lstStyle>
              <a:defPPr>
                <a:defRPr lang="zh-CN"/>
              </a:defPPr>
              <a:lvl1pPr marR="0" lvl="0" indent="0" algn="r" fontAlgn="base">
                <a:lnSpc>
                  <a:spcPct val="80000"/>
                </a:lnSpc>
                <a:spcBef>
                  <a:spcPct val="0"/>
                </a:spcBef>
                <a:spcAft>
                  <a:spcPct val="0"/>
                </a:spcAft>
                <a:buClrTx/>
                <a:buSzTx/>
                <a:buFontTx/>
                <a:buNone/>
                <a:tabLst/>
                <a:defRPr kumimoji="0" b="0" i="0" u="none" strike="noStrike" cap="none" normalizeH="0" baseline="0">
                  <a:ln>
                    <a:noFill/>
                  </a:ln>
                  <a:effectLst/>
                  <a:latin typeface="Times New Roman" pitchFamily="18" charset="0"/>
                  <a:ea typeface="宋体" pitchFamily="2" charset="-122"/>
                  <a:cs typeface="宋体" pitchFamily="2" charset="-122"/>
                </a:defRPr>
              </a:lvl1pPr>
            </a:lstStyle>
            <a:p>
              <a:pPr algn="l"/>
              <a:r>
                <a:rPr lang="zh-CN" altLang="en-US" dirty="0"/>
                <a:t>桌面背景</a:t>
              </a:r>
              <a:endParaRPr lang="zh-CN" dirty="0"/>
            </a:p>
          </p:txBody>
        </p:sp>
        <p:sp>
          <p:nvSpPr>
            <p:cNvPr id="22" name="Text Box 16"/>
            <p:cNvSpPr txBox="1">
              <a:spLocks noChangeArrowheads="1"/>
            </p:cNvSpPr>
            <p:nvPr/>
          </p:nvSpPr>
          <p:spPr bwMode="auto">
            <a:xfrm>
              <a:off x="7740352" y="5184635"/>
              <a:ext cx="1344611" cy="47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36000" numCol="1" anchor="t" anchorCtr="0" compatLnSpc="1">
              <a:prstTxWarp prst="textNoShape">
                <a:avLst/>
              </a:prstTxWarp>
            </a:bodyPr>
            <a:lstStyle>
              <a:defPPr>
                <a:defRPr lang="zh-CN"/>
              </a:defPPr>
              <a:lvl1pPr marR="0" lvl="0" indent="0" algn="r" fontAlgn="base">
                <a:lnSpc>
                  <a:spcPct val="80000"/>
                </a:lnSpc>
                <a:spcBef>
                  <a:spcPct val="0"/>
                </a:spcBef>
                <a:spcAft>
                  <a:spcPct val="0"/>
                </a:spcAft>
                <a:buClrTx/>
                <a:buSzTx/>
                <a:buFontTx/>
                <a:buNone/>
                <a:tabLst/>
                <a:defRPr kumimoji="0" b="0" i="0" u="none" strike="noStrike" cap="none" normalizeH="0" baseline="0">
                  <a:ln>
                    <a:noFill/>
                  </a:ln>
                  <a:effectLst/>
                  <a:latin typeface="Times New Roman" pitchFamily="18" charset="0"/>
                  <a:ea typeface="宋体" pitchFamily="2" charset="-122"/>
                  <a:cs typeface="宋体" pitchFamily="2" charset="-122"/>
                </a:defRPr>
              </a:lvl1pPr>
            </a:lstStyle>
            <a:p>
              <a:pPr algn="l"/>
              <a:r>
                <a:rPr lang="zh-CN" altLang="en-US"/>
                <a:t>任务栏</a:t>
              </a:r>
              <a:endParaRPr lang="zh-CN"/>
            </a:p>
          </p:txBody>
        </p:sp>
      </p:grpSp>
    </p:spTree>
    <p:extLst>
      <p:ext uri="{BB962C8B-B14F-4D97-AF65-F5344CB8AC3E}">
        <p14:creationId xmlns:p14="http://schemas.microsoft.com/office/powerpoint/2010/main" val="64230330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pic>
        <p:nvPicPr>
          <p:cNvPr id="10242"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570664" y="1425389"/>
            <a:ext cx="3709112" cy="494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963148" y="1033572"/>
            <a:ext cx="6849212" cy="523220"/>
          </a:xfrm>
          <a:prstGeom prst="rect">
            <a:avLst/>
          </a:prstGeom>
          <a:noFill/>
        </p:spPr>
        <p:txBody>
          <a:bodyPr wrap="square" rtlCol="0">
            <a:spAutoFit/>
          </a:bodyPr>
          <a:lstStyle/>
          <a:p>
            <a:r>
              <a:rPr lang="en-US" altLang="zh-CN" sz="2800" dirty="0"/>
              <a:t>1</a:t>
            </a:r>
            <a:r>
              <a:rPr lang="zh-CN" altLang="zh-CN" sz="2800" dirty="0"/>
              <a:t>．“开始”菜单</a:t>
            </a:r>
            <a:endParaRPr lang="zh-CN" altLang="en-US" sz="2800" dirty="0"/>
          </a:p>
        </p:txBody>
      </p:sp>
      <p:grpSp>
        <p:nvGrpSpPr>
          <p:cNvPr id="25" name="组合 24"/>
          <p:cNvGrpSpPr/>
          <p:nvPr/>
        </p:nvGrpSpPr>
        <p:grpSpPr>
          <a:xfrm>
            <a:off x="682080" y="1700808"/>
            <a:ext cx="1668214" cy="1433905"/>
            <a:chOff x="682080" y="1700808"/>
            <a:chExt cx="1668214" cy="1433905"/>
          </a:xfrm>
        </p:grpSpPr>
        <p:sp>
          <p:nvSpPr>
            <p:cNvPr id="10" name="AutoShape 3"/>
            <p:cNvSpPr>
              <a:spLocks/>
            </p:cNvSpPr>
            <p:nvPr/>
          </p:nvSpPr>
          <p:spPr bwMode="auto">
            <a:xfrm flipH="1">
              <a:off x="2267744" y="1700808"/>
              <a:ext cx="82550" cy="1433905"/>
            </a:xfrm>
            <a:prstGeom prst="rightBrace">
              <a:avLst>
                <a:gd name="adj1" fmla="val 107645"/>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Text Box 7"/>
            <p:cNvSpPr txBox="1">
              <a:spLocks noChangeArrowheads="1"/>
            </p:cNvSpPr>
            <p:nvPr/>
          </p:nvSpPr>
          <p:spPr bwMode="auto">
            <a:xfrm>
              <a:off x="682080" y="2328066"/>
              <a:ext cx="1513656" cy="45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固定程序列表</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nvGrpSpPr>
          <p:cNvPr id="26" name="组合 25"/>
          <p:cNvGrpSpPr/>
          <p:nvPr/>
        </p:nvGrpSpPr>
        <p:grpSpPr>
          <a:xfrm>
            <a:off x="682080" y="3219231"/>
            <a:ext cx="1668214" cy="1937961"/>
            <a:chOff x="682080" y="3219231"/>
            <a:chExt cx="1668214" cy="1937961"/>
          </a:xfrm>
        </p:grpSpPr>
        <p:sp>
          <p:nvSpPr>
            <p:cNvPr id="11" name="AutoShape 3"/>
            <p:cNvSpPr>
              <a:spLocks/>
            </p:cNvSpPr>
            <p:nvPr/>
          </p:nvSpPr>
          <p:spPr bwMode="auto">
            <a:xfrm flipH="1">
              <a:off x="2267744" y="3219231"/>
              <a:ext cx="82550" cy="1937961"/>
            </a:xfrm>
            <a:prstGeom prst="rightBrace">
              <a:avLst>
                <a:gd name="adj1" fmla="val 107645"/>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 Box 8"/>
            <p:cNvSpPr txBox="1">
              <a:spLocks noChangeArrowheads="1"/>
            </p:cNvSpPr>
            <p:nvPr/>
          </p:nvSpPr>
          <p:spPr bwMode="auto">
            <a:xfrm>
              <a:off x="682080" y="4098517"/>
              <a:ext cx="1513656" cy="45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常用程序列表</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nvGrpSpPr>
          <p:cNvPr id="27" name="组合 26"/>
          <p:cNvGrpSpPr/>
          <p:nvPr/>
        </p:nvGrpSpPr>
        <p:grpSpPr>
          <a:xfrm>
            <a:off x="54563" y="5262238"/>
            <a:ext cx="2645229" cy="452862"/>
            <a:chOff x="54563" y="5262238"/>
            <a:chExt cx="2645229" cy="452862"/>
          </a:xfrm>
        </p:grpSpPr>
        <p:cxnSp>
          <p:nvCxnSpPr>
            <p:cNvPr id="12" name="直接连接符 11"/>
            <p:cNvCxnSpPr/>
            <p:nvPr/>
          </p:nvCxnSpPr>
          <p:spPr>
            <a:xfrm flipV="1">
              <a:off x="2202251" y="5351930"/>
              <a:ext cx="497541" cy="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Box 9"/>
            <p:cNvSpPr txBox="1">
              <a:spLocks noChangeArrowheads="1"/>
            </p:cNvSpPr>
            <p:nvPr/>
          </p:nvSpPr>
          <p:spPr bwMode="auto">
            <a:xfrm>
              <a:off x="54563" y="5262238"/>
              <a:ext cx="2069165" cy="45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mn-ea"/>
                  <a:cs typeface="宋体" pitchFamily="2" charset="-122"/>
                </a:rPr>
                <a:t>“</a:t>
              </a:r>
              <a:r>
                <a:rPr kumimoji="0" lang="zh-CN" altLang="en-US" b="0" i="0" u="none" strike="noStrike" cap="none" normalizeH="0" baseline="0" dirty="0" smtClean="0">
                  <a:ln>
                    <a:noFill/>
                  </a:ln>
                  <a:solidFill>
                    <a:schemeClr val="tx1"/>
                  </a:solidFill>
                  <a:effectLst/>
                  <a:latin typeface="+mn-ea"/>
                  <a:cs typeface="宋体" pitchFamily="2" charset="-122"/>
                </a:rPr>
                <a:t>所有程序”</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按钮</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nvGrpSpPr>
          <p:cNvPr id="28" name="组合 27"/>
          <p:cNvGrpSpPr/>
          <p:nvPr/>
        </p:nvGrpSpPr>
        <p:grpSpPr>
          <a:xfrm>
            <a:off x="1164644" y="5625876"/>
            <a:ext cx="1542080" cy="452862"/>
            <a:chOff x="1164644" y="5625876"/>
            <a:chExt cx="1542080" cy="452862"/>
          </a:xfrm>
        </p:grpSpPr>
        <p:cxnSp>
          <p:nvCxnSpPr>
            <p:cNvPr id="18" name="直接连接符 17"/>
            <p:cNvCxnSpPr/>
            <p:nvPr/>
          </p:nvCxnSpPr>
          <p:spPr>
            <a:xfrm flipV="1">
              <a:off x="2209183" y="5715034"/>
              <a:ext cx="497541" cy="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 Box 10"/>
            <p:cNvSpPr txBox="1">
              <a:spLocks noChangeArrowheads="1"/>
            </p:cNvSpPr>
            <p:nvPr/>
          </p:nvSpPr>
          <p:spPr bwMode="auto">
            <a:xfrm>
              <a:off x="1164644" y="5625876"/>
              <a:ext cx="959084" cy="45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搜索框</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nvGrpSpPr>
          <p:cNvPr id="29" name="组合 28"/>
          <p:cNvGrpSpPr/>
          <p:nvPr/>
        </p:nvGrpSpPr>
        <p:grpSpPr>
          <a:xfrm>
            <a:off x="6444208" y="2145366"/>
            <a:ext cx="1944216" cy="3011826"/>
            <a:chOff x="6444208" y="2145366"/>
            <a:chExt cx="1944216" cy="3011826"/>
          </a:xfrm>
        </p:grpSpPr>
        <p:sp>
          <p:nvSpPr>
            <p:cNvPr id="4" name="AutoShape 3"/>
            <p:cNvSpPr>
              <a:spLocks/>
            </p:cNvSpPr>
            <p:nvPr/>
          </p:nvSpPr>
          <p:spPr bwMode="auto">
            <a:xfrm>
              <a:off x="6444208" y="2145366"/>
              <a:ext cx="82550" cy="3011826"/>
            </a:xfrm>
            <a:prstGeom prst="rightBrace">
              <a:avLst>
                <a:gd name="adj1" fmla="val 107645"/>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Text Box 11"/>
            <p:cNvSpPr txBox="1">
              <a:spLocks noChangeArrowheads="1"/>
            </p:cNvSpPr>
            <p:nvPr/>
          </p:nvSpPr>
          <p:spPr bwMode="auto">
            <a:xfrm>
              <a:off x="6660232" y="3573016"/>
              <a:ext cx="1728192" cy="334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defTabSz="914400" rtl="0" eaLnBrk="1" fontAlgn="base" latinLnBrk="0" hangingPunct="1">
                <a:lnSpc>
                  <a:spcPct val="8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启动菜单列表</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nvGrpSpPr>
          <p:cNvPr id="30" name="组合 29"/>
          <p:cNvGrpSpPr/>
          <p:nvPr/>
        </p:nvGrpSpPr>
        <p:grpSpPr>
          <a:xfrm>
            <a:off x="5421869" y="5445224"/>
            <a:ext cx="2750531" cy="334466"/>
            <a:chOff x="5421869" y="5445224"/>
            <a:chExt cx="2750531" cy="334466"/>
          </a:xfrm>
        </p:grpSpPr>
        <p:grpSp>
          <p:nvGrpSpPr>
            <p:cNvPr id="17" name="Group 4"/>
            <p:cNvGrpSpPr>
              <a:grpSpLocks/>
            </p:cNvGrpSpPr>
            <p:nvPr/>
          </p:nvGrpSpPr>
          <p:grpSpPr bwMode="auto">
            <a:xfrm>
              <a:off x="5421869" y="5535275"/>
              <a:ext cx="1094347" cy="125973"/>
              <a:chOff x="7023" y="7956"/>
              <a:chExt cx="1048" cy="99"/>
            </a:xfrm>
          </p:grpSpPr>
          <p:cxnSp>
            <p:nvCxnSpPr>
              <p:cNvPr id="10245" name="AutoShape 5"/>
              <p:cNvCxnSpPr>
                <a:cxnSpLocks noChangeShapeType="1"/>
              </p:cNvCxnSpPr>
              <p:nvPr/>
            </p:nvCxnSpPr>
            <p:spPr bwMode="auto">
              <a:xfrm flipV="1">
                <a:off x="7023" y="7957"/>
                <a:ext cx="84" cy="9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0246" name="AutoShape 6"/>
              <p:cNvCxnSpPr>
                <a:cxnSpLocks noChangeShapeType="1"/>
              </p:cNvCxnSpPr>
              <p:nvPr/>
            </p:nvCxnSpPr>
            <p:spPr bwMode="auto">
              <a:xfrm>
                <a:off x="7107" y="7956"/>
                <a:ext cx="964"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
          <p:nvSpPr>
            <p:cNvPr id="24" name="Text Box 12"/>
            <p:cNvSpPr txBox="1">
              <a:spLocks noChangeArrowheads="1"/>
            </p:cNvSpPr>
            <p:nvPr/>
          </p:nvSpPr>
          <p:spPr bwMode="auto">
            <a:xfrm>
              <a:off x="6691671" y="5445224"/>
              <a:ext cx="1480729" cy="334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defTabSz="914400" rtl="0" eaLnBrk="1" fontAlgn="base" latinLnBrk="0" hangingPunct="1">
                <a:lnSpc>
                  <a:spcPct val="8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关机按钮</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28811922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0-#ppt_w/2"/>
                                          </p:val>
                                        </p:tav>
                                        <p:tav tm="100000">
                                          <p:val>
                                            <p:strVal val="#ppt_x"/>
                                          </p:val>
                                        </p:tav>
                                      </p:tavLst>
                                    </p:anim>
                                    <p:anim calcmode="lin" valueType="num">
                                      <p:cBhvr additive="base">
                                        <p:cTn id="8" dur="75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750" fill="hold"/>
                                        <p:tgtEl>
                                          <p:spTgt spid="26"/>
                                        </p:tgtEl>
                                        <p:attrNameLst>
                                          <p:attrName>ppt_x</p:attrName>
                                        </p:attrNameLst>
                                      </p:cBhvr>
                                      <p:tavLst>
                                        <p:tav tm="0">
                                          <p:val>
                                            <p:strVal val="0-#ppt_w/2"/>
                                          </p:val>
                                        </p:tav>
                                        <p:tav tm="100000">
                                          <p:val>
                                            <p:strVal val="#ppt_x"/>
                                          </p:val>
                                        </p:tav>
                                      </p:tavLst>
                                    </p:anim>
                                    <p:anim calcmode="lin" valueType="num">
                                      <p:cBhvr additive="base">
                                        <p:cTn id="13" dur="75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750" fill="hold"/>
                                        <p:tgtEl>
                                          <p:spTgt spid="27"/>
                                        </p:tgtEl>
                                        <p:attrNameLst>
                                          <p:attrName>ppt_x</p:attrName>
                                        </p:attrNameLst>
                                      </p:cBhvr>
                                      <p:tavLst>
                                        <p:tav tm="0">
                                          <p:val>
                                            <p:strVal val="0-#ppt_w/2"/>
                                          </p:val>
                                        </p:tav>
                                        <p:tav tm="100000">
                                          <p:val>
                                            <p:strVal val="#ppt_x"/>
                                          </p:val>
                                        </p:tav>
                                      </p:tavLst>
                                    </p:anim>
                                    <p:anim calcmode="lin" valueType="num">
                                      <p:cBhvr additive="base">
                                        <p:cTn id="18" dur="750" fill="hold"/>
                                        <p:tgtEl>
                                          <p:spTgt spid="27"/>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 presetClass="entr" presetSubtype="8"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750" fill="hold"/>
                                        <p:tgtEl>
                                          <p:spTgt spid="28"/>
                                        </p:tgtEl>
                                        <p:attrNameLst>
                                          <p:attrName>ppt_x</p:attrName>
                                        </p:attrNameLst>
                                      </p:cBhvr>
                                      <p:tavLst>
                                        <p:tav tm="0">
                                          <p:val>
                                            <p:strVal val="0-#ppt_w/2"/>
                                          </p:val>
                                        </p:tav>
                                        <p:tav tm="100000">
                                          <p:val>
                                            <p:strVal val="#ppt_x"/>
                                          </p:val>
                                        </p:tav>
                                      </p:tavLst>
                                    </p:anim>
                                    <p:anim calcmode="lin" valueType="num">
                                      <p:cBhvr additive="base">
                                        <p:cTn id="23" dur="750" fill="hold"/>
                                        <p:tgtEl>
                                          <p:spTgt spid="28"/>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2"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750" fill="hold"/>
                                        <p:tgtEl>
                                          <p:spTgt spid="29"/>
                                        </p:tgtEl>
                                        <p:attrNameLst>
                                          <p:attrName>ppt_x</p:attrName>
                                        </p:attrNameLst>
                                      </p:cBhvr>
                                      <p:tavLst>
                                        <p:tav tm="0">
                                          <p:val>
                                            <p:strVal val="1+#ppt_w/2"/>
                                          </p:val>
                                        </p:tav>
                                        <p:tav tm="100000">
                                          <p:val>
                                            <p:strVal val="#ppt_x"/>
                                          </p:val>
                                        </p:tav>
                                      </p:tavLst>
                                    </p:anim>
                                    <p:anim calcmode="lin" valueType="num">
                                      <p:cBhvr additive="base">
                                        <p:cTn id="28" dur="750" fill="hold"/>
                                        <p:tgtEl>
                                          <p:spTgt spid="29"/>
                                        </p:tgtEl>
                                        <p:attrNameLst>
                                          <p:attrName>ppt_y</p:attrName>
                                        </p:attrNameLst>
                                      </p:cBhvr>
                                      <p:tavLst>
                                        <p:tav tm="0">
                                          <p:val>
                                            <p:strVal val="#ppt_y"/>
                                          </p:val>
                                        </p:tav>
                                        <p:tav tm="100000">
                                          <p:val>
                                            <p:strVal val="#ppt_y"/>
                                          </p:val>
                                        </p:tav>
                                      </p:tavLst>
                                    </p:anim>
                                  </p:childTnLst>
                                </p:cTn>
                              </p:par>
                            </p:childTnLst>
                          </p:cTn>
                        </p:par>
                        <p:par>
                          <p:cTn id="29" fill="hold">
                            <p:stCondLst>
                              <p:cond delay="3750"/>
                            </p:stCondLst>
                            <p:childTnLst>
                              <p:par>
                                <p:cTn id="30" presetID="2" presetClass="entr" presetSubtype="2"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750" fill="hold"/>
                                        <p:tgtEl>
                                          <p:spTgt spid="30"/>
                                        </p:tgtEl>
                                        <p:attrNameLst>
                                          <p:attrName>ppt_x</p:attrName>
                                        </p:attrNameLst>
                                      </p:cBhvr>
                                      <p:tavLst>
                                        <p:tav tm="0">
                                          <p:val>
                                            <p:strVal val="1+#ppt_w/2"/>
                                          </p:val>
                                        </p:tav>
                                        <p:tav tm="100000">
                                          <p:val>
                                            <p:strVal val="#ppt_x"/>
                                          </p:val>
                                        </p:tav>
                                      </p:tavLst>
                                    </p:anim>
                                    <p:anim calcmode="lin" valueType="num">
                                      <p:cBhvr additive="base">
                                        <p:cTn id="33" dur="75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pic>
        <p:nvPicPr>
          <p:cNvPr id="10242"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570664" y="1425389"/>
            <a:ext cx="3709112" cy="494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963148" y="1033572"/>
            <a:ext cx="6849212" cy="523220"/>
          </a:xfrm>
          <a:prstGeom prst="rect">
            <a:avLst/>
          </a:prstGeom>
          <a:noFill/>
        </p:spPr>
        <p:txBody>
          <a:bodyPr wrap="square" rtlCol="0">
            <a:spAutoFit/>
          </a:bodyPr>
          <a:lstStyle/>
          <a:p>
            <a:r>
              <a:rPr lang="en-US" altLang="zh-CN" sz="2800" dirty="0"/>
              <a:t>1</a:t>
            </a:r>
            <a:r>
              <a:rPr lang="zh-CN" altLang="zh-CN" sz="2800" dirty="0"/>
              <a:t>．“开始”菜单</a:t>
            </a:r>
            <a:endParaRPr lang="zh-CN" altLang="en-US" sz="2800" dirty="0"/>
          </a:p>
        </p:txBody>
      </p:sp>
      <p:grpSp>
        <p:nvGrpSpPr>
          <p:cNvPr id="3" name="组合 2"/>
          <p:cNvGrpSpPr/>
          <p:nvPr/>
        </p:nvGrpSpPr>
        <p:grpSpPr>
          <a:xfrm>
            <a:off x="1475656" y="4848346"/>
            <a:ext cx="1296144" cy="452862"/>
            <a:chOff x="1475656" y="4848346"/>
            <a:chExt cx="1296144" cy="452862"/>
          </a:xfrm>
        </p:grpSpPr>
        <p:cxnSp>
          <p:nvCxnSpPr>
            <p:cNvPr id="12" name="直接连接符 11"/>
            <p:cNvCxnSpPr/>
            <p:nvPr/>
          </p:nvCxnSpPr>
          <p:spPr>
            <a:xfrm flipH="1" flipV="1">
              <a:off x="2339751" y="4941168"/>
              <a:ext cx="432049" cy="338756"/>
            </a:xfrm>
            <a:prstGeom prst="line">
              <a:avLst/>
            </a:prstGeom>
            <a:ln w="76200">
              <a:solidFill>
                <a:srgbClr val="FF0000"/>
              </a:solidFill>
              <a:headEnd type="stealth"/>
            </a:ln>
          </p:spPr>
          <p:style>
            <a:lnRef idx="1">
              <a:schemeClr val="accent1"/>
            </a:lnRef>
            <a:fillRef idx="0">
              <a:schemeClr val="accent1"/>
            </a:fillRef>
            <a:effectRef idx="0">
              <a:schemeClr val="accent1"/>
            </a:effectRef>
            <a:fontRef idx="minor">
              <a:schemeClr val="tx1"/>
            </a:fontRef>
          </p:style>
        </p:cxnSp>
        <p:sp>
          <p:nvSpPr>
            <p:cNvPr id="21" name="Text Box 9"/>
            <p:cNvSpPr txBox="1">
              <a:spLocks noChangeArrowheads="1"/>
            </p:cNvSpPr>
            <p:nvPr/>
          </p:nvSpPr>
          <p:spPr bwMode="auto">
            <a:xfrm>
              <a:off x="1475656" y="4848346"/>
              <a:ext cx="864096" cy="45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单击</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pic>
        <p:nvPicPr>
          <p:cNvPr id="11266" name="图片 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574559" y="1416332"/>
            <a:ext cx="3743113" cy="4964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 name="组合 30"/>
          <p:cNvGrpSpPr/>
          <p:nvPr/>
        </p:nvGrpSpPr>
        <p:grpSpPr>
          <a:xfrm>
            <a:off x="682080" y="1700808"/>
            <a:ext cx="1668214" cy="1433905"/>
            <a:chOff x="682080" y="1700808"/>
            <a:chExt cx="1668214" cy="1433905"/>
          </a:xfrm>
        </p:grpSpPr>
        <p:sp>
          <p:nvSpPr>
            <p:cNvPr id="32" name="AutoShape 3"/>
            <p:cNvSpPr>
              <a:spLocks/>
            </p:cNvSpPr>
            <p:nvPr/>
          </p:nvSpPr>
          <p:spPr bwMode="auto">
            <a:xfrm flipH="1">
              <a:off x="2267744" y="1700808"/>
              <a:ext cx="82550" cy="1433905"/>
            </a:xfrm>
            <a:prstGeom prst="rightBrace">
              <a:avLst>
                <a:gd name="adj1" fmla="val 107645"/>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Text Box 7"/>
            <p:cNvSpPr txBox="1">
              <a:spLocks noChangeArrowheads="1"/>
            </p:cNvSpPr>
            <p:nvPr/>
          </p:nvSpPr>
          <p:spPr bwMode="auto">
            <a:xfrm>
              <a:off x="682080" y="2328066"/>
              <a:ext cx="1513656" cy="45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程序列表</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nvGrpSpPr>
          <p:cNvPr id="34" name="组合 33"/>
          <p:cNvGrpSpPr/>
          <p:nvPr/>
        </p:nvGrpSpPr>
        <p:grpSpPr>
          <a:xfrm>
            <a:off x="682080" y="3219231"/>
            <a:ext cx="1668214" cy="1937961"/>
            <a:chOff x="682080" y="3219231"/>
            <a:chExt cx="1668214" cy="1937961"/>
          </a:xfrm>
        </p:grpSpPr>
        <p:sp>
          <p:nvSpPr>
            <p:cNvPr id="35" name="AutoShape 3"/>
            <p:cNvSpPr>
              <a:spLocks/>
            </p:cNvSpPr>
            <p:nvPr/>
          </p:nvSpPr>
          <p:spPr bwMode="auto">
            <a:xfrm flipH="1">
              <a:off x="2267744" y="3219231"/>
              <a:ext cx="82550" cy="1937961"/>
            </a:xfrm>
            <a:prstGeom prst="rightBrace">
              <a:avLst>
                <a:gd name="adj1" fmla="val 107645"/>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Text Box 8"/>
            <p:cNvSpPr txBox="1">
              <a:spLocks noChangeArrowheads="1"/>
            </p:cNvSpPr>
            <p:nvPr/>
          </p:nvSpPr>
          <p:spPr bwMode="auto">
            <a:xfrm>
              <a:off x="682080" y="4098517"/>
              <a:ext cx="1513656" cy="45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文件夹列表</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nvGrpSpPr>
          <p:cNvPr id="37" name="组合 36"/>
          <p:cNvGrpSpPr/>
          <p:nvPr/>
        </p:nvGrpSpPr>
        <p:grpSpPr>
          <a:xfrm>
            <a:off x="54563" y="5262238"/>
            <a:ext cx="2645229" cy="452862"/>
            <a:chOff x="54563" y="5262238"/>
            <a:chExt cx="2645229" cy="452862"/>
          </a:xfrm>
        </p:grpSpPr>
        <p:cxnSp>
          <p:nvCxnSpPr>
            <p:cNvPr id="38" name="直接连接符 37"/>
            <p:cNvCxnSpPr/>
            <p:nvPr/>
          </p:nvCxnSpPr>
          <p:spPr>
            <a:xfrm flipV="1">
              <a:off x="2202251" y="5351930"/>
              <a:ext cx="497541" cy="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 Box 9"/>
            <p:cNvSpPr txBox="1">
              <a:spLocks noChangeArrowheads="1"/>
            </p:cNvSpPr>
            <p:nvPr/>
          </p:nvSpPr>
          <p:spPr bwMode="auto">
            <a:xfrm>
              <a:off x="54563" y="5262238"/>
              <a:ext cx="2069165" cy="45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mn-ea"/>
                  <a:cs typeface="宋体" pitchFamily="2" charset="-122"/>
                </a:rPr>
                <a:t>“</a:t>
              </a:r>
              <a:r>
                <a:rPr kumimoji="0" lang="zh-CN" altLang="en-US" b="0" i="0" u="none" strike="noStrike" cap="none" normalizeH="0" baseline="0" dirty="0" smtClean="0">
                  <a:ln>
                    <a:noFill/>
                  </a:ln>
                  <a:solidFill>
                    <a:schemeClr val="tx1"/>
                  </a:solidFill>
                  <a:effectLst/>
                  <a:latin typeface="+mn-ea"/>
                  <a:cs typeface="宋体" pitchFamily="2" charset="-122"/>
                </a:rPr>
                <a:t>返回”</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按钮</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1361312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3"/>
                                        </p:tgtEl>
                                        <p:attrNameLst>
                                          <p:attrName>style.visibility</p:attrName>
                                        </p:attrNameLst>
                                      </p:cBhvr>
                                      <p:to>
                                        <p:strVal val="hidden"/>
                                      </p:to>
                                    </p:set>
                                  </p:childTnLst>
                                </p:cTn>
                              </p:par>
                            </p:childTnLst>
                          </p:cTn>
                        </p:par>
                        <p:par>
                          <p:cTn id="12" fill="hold">
                            <p:stCondLst>
                              <p:cond delay="0"/>
                            </p:stCondLst>
                            <p:childTnLst>
                              <p:par>
                                <p:cTn id="13" presetID="22" presetClass="entr" presetSubtype="4" fill="hold" nodeType="afterEffect">
                                  <p:stCondLst>
                                    <p:cond delay="500"/>
                                  </p:stCondLst>
                                  <p:childTnLst>
                                    <p:set>
                                      <p:cBhvr>
                                        <p:cTn id="14" dur="1" fill="hold">
                                          <p:stCondLst>
                                            <p:cond delay="0"/>
                                          </p:stCondLst>
                                        </p:cTn>
                                        <p:tgtEl>
                                          <p:spTgt spid="11266"/>
                                        </p:tgtEl>
                                        <p:attrNameLst>
                                          <p:attrName>style.visibility</p:attrName>
                                        </p:attrNameLst>
                                      </p:cBhvr>
                                      <p:to>
                                        <p:strVal val="visible"/>
                                      </p:to>
                                    </p:set>
                                    <p:animEffect transition="in" filter="wipe(down)">
                                      <p:cBhvr>
                                        <p:cTn id="15" dur="2000"/>
                                        <p:tgtEl>
                                          <p:spTgt spid="11266"/>
                                        </p:tgtEl>
                                      </p:cBhvr>
                                    </p:animEffect>
                                  </p:childTnLst>
                                </p:cTn>
                              </p:par>
                            </p:childTnLst>
                          </p:cTn>
                        </p:par>
                        <p:par>
                          <p:cTn id="16" fill="hold">
                            <p:stCondLst>
                              <p:cond delay="2500"/>
                            </p:stCondLst>
                            <p:childTnLst>
                              <p:par>
                                <p:cTn id="17" presetID="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750" fill="hold"/>
                                        <p:tgtEl>
                                          <p:spTgt spid="31"/>
                                        </p:tgtEl>
                                        <p:attrNameLst>
                                          <p:attrName>ppt_x</p:attrName>
                                        </p:attrNameLst>
                                      </p:cBhvr>
                                      <p:tavLst>
                                        <p:tav tm="0">
                                          <p:val>
                                            <p:strVal val="0-#ppt_w/2"/>
                                          </p:val>
                                        </p:tav>
                                        <p:tav tm="100000">
                                          <p:val>
                                            <p:strVal val="#ppt_x"/>
                                          </p:val>
                                        </p:tav>
                                      </p:tavLst>
                                    </p:anim>
                                    <p:anim calcmode="lin" valueType="num">
                                      <p:cBhvr additive="base">
                                        <p:cTn id="20" dur="750" fill="hold"/>
                                        <p:tgtEl>
                                          <p:spTgt spid="31"/>
                                        </p:tgtEl>
                                        <p:attrNameLst>
                                          <p:attrName>ppt_y</p:attrName>
                                        </p:attrNameLst>
                                      </p:cBhvr>
                                      <p:tavLst>
                                        <p:tav tm="0">
                                          <p:val>
                                            <p:strVal val="#ppt_y"/>
                                          </p:val>
                                        </p:tav>
                                        <p:tav tm="100000">
                                          <p:val>
                                            <p:strVal val="#ppt_y"/>
                                          </p:val>
                                        </p:tav>
                                      </p:tavLst>
                                    </p:anim>
                                  </p:childTnLst>
                                </p:cTn>
                              </p:par>
                            </p:childTnLst>
                          </p:cTn>
                        </p:par>
                        <p:par>
                          <p:cTn id="21" fill="hold">
                            <p:stCondLst>
                              <p:cond delay="3250"/>
                            </p:stCondLst>
                            <p:childTnLst>
                              <p:par>
                                <p:cTn id="22" presetID="2" presetClass="entr" presetSubtype="8"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750" fill="hold"/>
                                        <p:tgtEl>
                                          <p:spTgt spid="34"/>
                                        </p:tgtEl>
                                        <p:attrNameLst>
                                          <p:attrName>ppt_x</p:attrName>
                                        </p:attrNameLst>
                                      </p:cBhvr>
                                      <p:tavLst>
                                        <p:tav tm="0">
                                          <p:val>
                                            <p:strVal val="0-#ppt_w/2"/>
                                          </p:val>
                                        </p:tav>
                                        <p:tav tm="100000">
                                          <p:val>
                                            <p:strVal val="#ppt_x"/>
                                          </p:val>
                                        </p:tav>
                                      </p:tavLst>
                                    </p:anim>
                                    <p:anim calcmode="lin" valueType="num">
                                      <p:cBhvr additive="base">
                                        <p:cTn id="25" dur="750" fill="hold"/>
                                        <p:tgtEl>
                                          <p:spTgt spid="34"/>
                                        </p:tgtEl>
                                        <p:attrNameLst>
                                          <p:attrName>ppt_y</p:attrName>
                                        </p:attrNameLst>
                                      </p:cBhvr>
                                      <p:tavLst>
                                        <p:tav tm="0">
                                          <p:val>
                                            <p:strVal val="#ppt_y"/>
                                          </p:val>
                                        </p:tav>
                                        <p:tav tm="100000">
                                          <p:val>
                                            <p:strVal val="#ppt_y"/>
                                          </p:val>
                                        </p:tav>
                                      </p:tavLst>
                                    </p:anim>
                                  </p:childTnLst>
                                </p:cTn>
                              </p:par>
                            </p:childTnLst>
                          </p:cTn>
                        </p:par>
                        <p:par>
                          <p:cTn id="26" fill="hold">
                            <p:stCondLst>
                              <p:cond delay="4000"/>
                            </p:stCondLst>
                            <p:childTnLst>
                              <p:par>
                                <p:cTn id="27" presetID="2" presetClass="entr" presetSubtype="8"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750" fill="hold"/>
                                        <p:tgtEl>
                                          <p:spTgt spid="37"/>
                                        </p:tgtEl>
                                        <p:attrNameLst>
                                          <p:attrName>ppt_x</p:attrName>
                                        </p:attrNameLst>
                                      </p:cBhvr>
                                      <p:tavLst>
                                        <p:tav tm="0">
                                          <p:val>
                                            <p:strVal val="0-#ppt_w/2"/>
                                          </p:val>
                                        </p:tav>
                                        <p:tav tm="100000">
                                          <p:val>
                                            <p:strVal val="#ppt_x"/>
                                          </p:val>
                                        </p:tav>
                                      </p:tavLst>
                                    </p:anim>
                                    <p:anim calcmode="lin" valueType="num">
                                      <p:cBhvr additive="base">
                                        <p:cTn id="30" dur="7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1</a:t>
            </a:r>
            <a:r>
              <a:rPr lang="zh-CN" altLang="zh-CN" sz="2800" dirty="0"/>
              <a:t>．“开始”菜单</a:t>
            </a:r>
            <a:endParaRPr lang="zh-CN" altLang="en-US" sz="2800" dirty="0"/>
          </a:p>
        </p:txBody>
      </p:sp>
      <p:graphicFrame>
        <p:nvGraphicFramePr>
          <p:cNvPr id="2" name="表格 1"/>
          <p:cNvGraphicFramePr>
            <a:graphicFrameLocks noGrp="1"/>
          </p:cNvGraphicFramePr>
          <p:nvPr>
            <p:extLst>
              <p:ext uri="{D42A27DB-BD31-4B8C-83A1-F6EECF244321}">
                <p14:modId xmlns:p14="http://schemas.microsoft.com/office/powerpoint/2010/main" val="1057911596"/>
              </p:ext>
            </p:extLst>
          </p:nvPr>
        </p:nvGraphicFramePr>
        <p:xfrm>
          <a:off x="587769" y="1772816"/>
          <a:ext cx="8304711" cy="4505646"/>
        </p:xfrm>
        <a:graphic>
          <a:graphicData uri="http://schemas.openxmlformats.org/drawingml/2006/table">
            <a:tbl>
              <a:tblPr>
                <a:tableStyleId>{775DCB02-9BB8-47FD-8907-85C794F793BA}</a:tableStyleId>
              </a:tblPr>
              <a:tblGrid>
                <a:gridCol w="1509777"/>
                <a:gridCol w="6794934"/>
              </a:tblGrid>
              <a:tr h="432048">
                <a:tc>
                  <a:txBody>
                    <a:bodyPr/>
                    <a:lstStyle/>
                    <a:p>
                      <a:pPr algn="ctr">
                        <a:lnSpc>
                          <a:spcPct val="100000"/>
                        </a:lnSpc>
                        <a:spcBef>
                          <a:spcPts val="250"/>
                        </a:spcBef>
                        <a:spcAft>
                          <a:spcPts val="250"/>
                        </a:spcAft>
                      </a:pPr>
                      <a:r>
                        <a:rPr lang="zh-CN" altLang="en-US" sz="1600" kern="1050" dirty="0" smtClean="0">
                          <a:effectLst/>
                          <a:latin typeface="Arial"/>
                          <a:ea typeface="黑体"/>
                          <a:cs typeface="Times New Roman"/>
                        </a:rPr>
                        <a:t>命令栏名称</a:t>
                      </a:r>
                      <a:endParaRPr lang="zh-CN" sz="1600" kern="1050" dirty="0">
                        <a:effectLst/>
                        <a:latin typeface="Arial"/>
                        <a:ea typeface="黑体"/>
                        <a:cs typeface="Times New Roman"/>
                      </a:endParaRPr>
                    </a:p>
                  </a:txBody>
                  <a:tcPr marL="68580" marR="68580" marT="0" marB="0" anchor="ctr">
                    <a:solidFill>
                      <a:schemeClr val="bg2"/>
                    </a:solidFill>
                  </a:tcPr>
                </a:tc>
                <a:tc>
                  <a:txBody>
                    <a:bodyPr/>
                    <a:lstStyle/>
                    <a:p>
                      <a:pPr algn="ctr">
                        <a:lnSpc>
                          <a:spcPct val="100000"/>
                        </a:lnSpc>
                        <a:spcBef>
                          <a:spcPts val="250"/>
                        </a:spcBef>
                        <a:spcAft>
                          <a:spcPts val="250"/>
                        </a:spcAft>
                      </a:pPr>
                      <a:r>
                        <a:rPr lang="zh-CN" sz="1600" kern="1050">
                          <a:effectLst/>
                        </a:rPr>
                        <a:t>功能</a:t>
                      </a:r>
                      <a:endParaRPr lang="zh-CN" sz="1600" kern="1050">
                        <a:effectLst/>
                        <a:latin typeface="Arial"/>
                        <a:ea typeface="黑体"/>
                        <a:cs typeface="Times New Roman"/>
                      </a:endParaRPr>
                    </a:p>
                  </a:txBody>
                  <a:tcPr marL="68580" marR="68580" marT="0" marB="0" anchor="ctr">
                    <a:solidFill>
                      <a:schemeClr val="bg2"/>
                    </a:solidFill>
                  </a:tcPr>
                </a:tc>
              </a:tr>
              <a:tr h="678933">
                <a:tc>
                  <a:txBody>
                    <a:bodyPr/>
                    <a:lstStyle/>
                    <a:p>
                      <a:pPr algn="just">
                        <a:lnSpc>
                          <a:spcPct val="100000"/>
                        </a:lnSpc>
                        <a:spcBef>
                          <a:spcPts val="200"/>
                        </a:spcBef>
                        <a:spcAft>
                          <a:spcPts val="200"/>
                        </a:spcAft>
                      </a:pPr>
                      <a:r>
                        <a:rPr kumimoji="0" lang="zh-CN" altLang="zh-CN" sz="1800" kern="1200" dirty="0" smtClean="0">
                          <a:effectLst/>
                        </a:rPr>
                        <a:t>固定程序列表</a:t>
                      </a:r>
                      <a:endParaRPr lang="zh-CN" sz="1600" kern="900" dirty="0">
                        <a:effectLst/>
                        <a:latin typeface="Times New Roman"/>
                        <a:ea typeface="宋体"/>
                      </a:endParaRPr>
                    </a:p>
                  </a:txBody>
                  <a:tcPr marL="68580" marR="68580" marT="0" marB="0" anchor="ctr">
                    <a:solidFill>
                      <a:schemeClr val="bg2"/>
                    </a:solidFill>
                  </a:tcPr>
                </a:tc>
                <a:tc>
                  <a:txBody>
                    <a:bodyPr/>
                    <a:lstStyle/>
                    <a:p>
                      <a:pPr algn="just">
                        <a:lnSpc>
                          <a:spcPct val="100000"/>
                        </a:lnSpc>
                        <a:spcBef>
                          <a:spcPts val="200"/>
                        </a:spcBef>
                        <a:spcAft>
                          <a:spcPts val="200"/>
                        </a:spcAft>
                      </a:pPr>
                      <a:r>
                        <a:rPr kumimoji="0" lang="zh-CN" altLang="en-US" sz="1800" kern="1200" dirty="0" smtClean="0">
                          <a:solidFill>
                            <a:schemeClr val="dk1"/>
                          </a:solidFill>
                          <a:effectLst/>
                          <a:latin typeface="+mn-lt"/>
                          <a:ea typeface="+mn-ea"/>
                          <a:cs typeface="+mn-cs"/>
                        </a:rPr>
                        <a:t>此</a:t>
                      </a:r>
                      <a:r>
                        <a:rPr kumimoji="0" lang="zh-CN" altLang="zh-CN" sz="1800" kern="1200" dirty="0" smtClean="0">
                          <a:solidFill>
                            <a:schemeClr val="dk1"/>
                          </a:solidFill>
                          <a:effectLst/>
                          <a:latin typeface="+mn-lt"/>
                          <a:ea typeface="+mn-ea"/>
                          <a:cs typeface="+mn-cs"/>
                        </a:rPr>
                        <a:t>列表中的程序会固定显示在“开始”菜单中，以便于用户快速地打开其中的应用程序</a:t>
                      </a:r>
                      <a:endParaRPr lang="zh-CN" sz="1600" kern="900" dirty="0">
                        <a:effectLst/>
                        <a:latin typeface="Times New Roman"/>
                        <a:ea typeface="宋体"/>
                      </a:endParaRPr>
                    </a:p>
                  </a:txBody>
                  <a:tcPr marL="68580" marR="68580" marT="0" marB="0" anchor="ctr">
                    <a:solidFill>
                      <a:schemeClr val="bg2"/>
                    </a:solidFill>
                  </a:tcPr>
                </a:tc>
              </a:tr>
              <a:tr h="678933">
                <a:tc>
                  <a:txBody>
                    <a:bodyPr/>
                    <a:lstStyle/>
                    <a:p>
                      <a:pPr algn="just">
                        <a:lnSpc>
                          <a:spcPct val="100000"/>
                        </a:lnSpc>
                        <a:spcBef>
                          <a:spcPts val="200"/>
                        </a:spcBef>
                        <a:spcAft>
                          <a:spcPts val="200"/>
                        </a:spcAft>
                      </a:pPr>
                      <a:r>
                        <a:rPr kumimoji="0" lang="zh-CN" altLang="zh-CN" sz="1800" kern="1200" dirty="0" smtClean="0">
                          <a:effectLst/>
                        </a:rPr>
                        <a:t>常用程序列表</a:t>
                      </a:r>
                      <a:endParaRPr lang="zh-CN" sz="1600" kern="900" dirty="0">
                        <a:effectLst/>
                        <a:latin typeface="Times New Roman"/>
                        <a:ea typeface="宋体"/>
                      </a:endParaRPr>
                    </a:p>
                  </a:txBody>
                  <a:tcPr marL="68580" marR="68580" marT="0" marB="0" anchor="ctr">
                    <a:solidFill>
                      <a:schemeClr val="bg2"/>
                    </a:solidFill>
                  </a:tcPr>
                </a:tc>
                <a:tc>
                  <a:txBody>
                    <a:bodyPr/>
                    <a:lstStyle/>
                    <a:p>
                      <a:pPr algn="just">
                        <a:lnSpc>
                          <a:spcPct val="100000"/>
                        </a:lnSpc>
                        <a:spcBef>
                          <a:spcPts val="200"/>
                        </a:spcBef>
                        <a:spcAft>
                          <a:spcPts val="200"/>
                        </a:spcAft>
                      </a:pPr>
                      <a:r>
                        <a:rPr kumimoji="0" lang="zh-CN" altLang="en-US" sz="1800" kern="1200" dirty="0" smtClean="0">
                          <a:solidFill>
                            <a:schemeClr val="dk1"/>
                          </a:solidFill>
                          <a:effectLst/>
                          <a:latin typeface="+mn-lt"/>
                          <a:ea typeface="+mn-ea"/>
                          <a:cs typeface="+mn-cs"/>
                        </a:rPr>
                        <a:t>此</a:t>
                      </a:r>
                      <a:r>
                        <a:rPr kumimoji="0" lang="zh-CN" altLang="zh-CN" sz="1800" kern="1200" dirty="0" smtClean="0">
                          <a:solidFill>
                            <a:schemeClr val="dk1"/>
                          </a:solidFill>
                          <a:effectLst/>
                          <a:latin typeface="+mn-lt"/>
                          <a:ea typeface="+mn-ea"/>
                          <a:cs typeface="+mn-cs"/>
                        </a:rPr>
                        <a:t>列表显示用户常用的程序，</a:t>
                      </a:r>
                      <a:r>
                        <a:rPr kumimoji="0" lang="zh-CN" altLang="en-US" sz="1800" kern="1200" dirty="0" smtClean="0">
                          <a:solidFill>
                            <a:schemeClr val="dk1"/>
                          </a:solidFill>
                          <a:effectLst/>
                          <a:latin typeface="+mn-lt"/>
                          <a:ea typeface="+mn-ea"/>
                          <a:cs typeface="+mn-cs"/>
                        </a:rPr>
                        <a:t>是</a:t>
                      </a:r>
                      <a:r>
                        <a:rPr kumimoji="0" lang="zh-CN" altLang="zh-CN" sz="1800" kern="1200" dirty="0" smtClean="0">
                          <a:solidFill>
                            <a:schemeClr val="dk1"/>
                          </a:solidFill>
                          <a:effectLst/>
                          <a:latin typeface="+mn-lt"/>
                          <a:ea typeface="+mn-ea"/>
                          <a:cs typeface="+mn-cs"/>
                        </a:rPr>
                        <a:t>动态分布的，通常列出</a:t>
                      </a:r>
                      <a:r>
                        <a:rPr kumimoji="0" lang="zh-CN" altLang="en-US" sz="1800" kern="1200" dirty="0" smtClean="0">
                          <a:solidFill>
                            <a:schemeClr val="dk1"/>
                          </a:solidFill>
                          <a:effectLst/>
                          <a:latin typeface="+mn-lt"/>
                          <a:ea typeface="+mn-ea"/>
                          <a:cs typeface="+mn-cs"/>
                        </a:rPr>
                        <a:t>用户</a:t>
                      </a:r>
                      <a:r>
                        <a:rPr kumimoji="0" lang="zh-CN" altLang="zh-CN" sz="1800" kern="1200" dirty="0" smtClean="0">
                          <a:solidFill>
                            <a:schemeClr val="dk1"/>
                          </a:solidFill>
                          <a:effectLst/>
                          <a:latin typeface="+mn-lt"/>
                          <a:ea typeface="+mn-ea"/>
                          <a:cs typeface="+mn-cs"/>
                        </a:rPr>
                        <a:t>最常用的几个应用程序</a:t>
                      </a:r>
                      <a:endParaRPr lang="zh-CN" sz="1600" kern="900" dirty="0">
                        <a:effectLst/>
                        <a:latin typeface="Times New Roman"/>
                        <a:ea typeface="宋体"/>
                      </a:endParaRPr>
                    </a:p>
                  </a:txBody>
                  <a:tcPr marL="68580" marR="68580" marT="0" marB="0" anchor="ctr">
                    <a:solidFill>
                      <a:schemeClr val="bg2"/>
                    </a:solidFill>
                  </a:tcPr>
                </a:tc>
              </a:tr>
              <a:tr h="678933">
                <a:tc>
                  <a:txBody>
                    <a:bodyPr/>
                    <a:lstStyle/>
                    <a:p>
                      <a:pPr algn="just">
                        <a:lnSpc>
                          <a:spcPct val="100000"/>
                        </a:lnSpc>
                        <a:spcBef>
                          <a:spcPts val="200"/>
                        </a:spcBef>
                        <a:spcAft>
                          <a:spcPts val="200"/>
                        </a:spcAft>
                      </a:pPr>
                      <a:r>
                        <a:rPr kumimoji="0" lang="zh-CN" altLang="zh-CN" sz="1800" kern="1200" dirty="0" smtClean="0">
                          <a:effectLst/>
                        </a:rPr>
                        <a:t>所有程序列表</a:t>
                      </a:r>
                      <a:endParaRPr lang="zh-CN" sz="1600" kern="900" dirty="0">
                        <a:effectLst/>
                        <a:latin typeface="Times New Roman"/>
                        <a:ea typeface="宋体"/>
                      </a:endParaRPr>
                    </a:p>
                  </a:txBody>
                  <a:tcPr marL="68580" marR="68580" marT="0" marB="0" anchor="ctr">
                    <a:solidFill>
                      <a:schemeClr val="bg2"/>
                    </a:solidFill>
                  </a:tcPr>
                </a:tc>
                <a:tc>
                  <a:txBody>
                    <a:bodyPr/>
                    <a:lstStyle/>
                    <a:p>
                      <a:pPr algn="just">
                        <a:lnSpc>
                          <a:spcPct val="100000"/>
                        </a:lnSpc>
                        <a:spcBef>
                          <a:spcPts val="200"/>
                        </a:spcBef>
                        <a:spcAft>
                          <a:spcPts val="200"/>
                        </a:spcAft>
                      </a:pPr>
                      <a:r>
                        <a:rPr kumimoji="0" lang="zh-CN" altLang="zh-CN" sz="1800" kern="1200" dirty="0" smtClean="0">
                          <a:solidFill>
                            <a:schemeClr val="dk1"/>
                          </a:solidFill>
                          <a:effectLst/>
                          <a:latin typeface="+mn-lt"/>
                          <a:ea typeface="+mn-ea"/>
                          <a:cs typeface="+mn-cs"/>
                        </a:rPr>
                        <a:t>系统中安装的所有程序都可以在所有程序列表中找到</a:t>
                      </a:r>
                      <a:r>
                        <a:rPr kumimoji="0" lang="zh-CN" altLang="en-US" sz="1800" kern="1200" dirty="0" smtClean="0">
                          <a:solidFill>
                            <a:schemeClr val="dk1"/>
                          </a:solidFill>
                          <a:effectLst/>
                          <a:latin typeface="+mn-lt"/>
                          <a:ea typeface="+mn-ea"/>
                          <a:cs typeface="+mn-cs"/>
                        </a:rPr>
                        <a:t>，</a:t>
                      </a:r>
                      <a:r>
                        <a:rPr kumimoji="0" lang="zh-CN" altLang="zh-CN" sz="1800" kern="1200" dirty="0" smtClean="0">
                          <a:solidFill>
                            <a:schemeClr val="dk1"/>
                          </a:solidFill>
                          <a:effectLst/>
                          <a:latin typeface="+mn-lt"/>
                          <a:ea typeface="+mn-ea"/>
                          <a:cs typeface="+mn-cs"/>
                        </a:rPr>
                        <a:t>单击列表中某文件夹图标，可以展开或收起此文件夹下的程序列表</a:t>
                      </a:r>
                      <a:endParaRPr lang="zh-CN" sz="1600" kern="900" dirty="0">
                        <a:effectLst/>
                        <a:latin typeface="Times New Roman"/>
                        <a:ea typeface="宋体"/>
                      </a:endParaRPr>
                    </a:p>
                  </a:txBody>
                  <a:tcPr marL="68580" marR="68580" marT="0" marB="0" anchor="ctr">
                    <a:solidFill>
                      <a:schemeClr val="bg2"/>
                    </a:solidFill>
                  </a:tcPr>
                </a:tc>
              </a:tr>
              <a:tr h="678933">
                <a:tc>
                  <a:txBody>
                    <a:bodyPr/>
                    <a:lstStyle/>
                    <a:p>
                      <a:pPr algn="just">
                        <a:lnSpc>
                          <a:spcPct val="100000"/>
                        </a:lnSpc>
                        <a:spcBef>
                          <a:spcPts val="200"/>
                        </a:spcBef>
                        <a:spcAft>
                          <a:spcPts val="200"/>
                        </a:spcAft>
                      </a:pPr>
                      <a:r>
                        <a:rPr kumimoji="0" lang="zh-CN" altLang="zh-CN" sz="1800" kern="1200" dirty="0" smtClean="0">
                          <a:effectLst/>
                        </a:rPr>
                        <a:t>搜索框</a:t>
                      </a:r>
                      <a:endParaRPr lang="zh-CN" sz="1600" kern="900" dirty="0">
                        <a:effectLst/>
                        <a:latin typeface="Times New Roman"/>
                        <a:ea typeface="宋体"/>
                      </a:endParaRPr>
                    </a:p>
                  </a:txBody>
                  <a:tcPr marL="68580" marR="68580" marT="0" marB="0" anchor="ctr">
                    <a:solidFill>
                      <a:schemeClr val="bg2"/>
                    </a:solidFill>
                  </a:tcPr>
                </a:tc>
                <a:tc>
                  <a:txBody>
                    <a:bodyPr/>
                    <a:lstStyle/>
                    <a:p>
                      <a:pPr algn="just">
                        <a:lnSpc>
                          <a:spcPct val="100000"/>
                        </a:lnSpc>
                        <a:spcBef>
                          <a:spcPts val="200"/>
                        </a:spcBef>
                        <a:spcAft>
                          <a:spcPts val="200"/>
                        </a:spcAft>
                      </a:pPr>
                      <a:r>
                        <a:rPr kumimoji="0" lang="zh-CN" altLang="zh-CN" sz="1800" kern="1200" dirty="0" smtClean="0">
                          <a:solidFill>
                            <a:schemeClr val="dk1"/>
                          </a:solidFill>
                          <a:effectLst/>
                          <a:latin typeface="+mn-lt"/>
                          <a:ea typeface="+mn-ea"/>
                          <a:cs typeface="+mn-cs"/>
                        </a:rPr>
                        <a:t>只需在搜索框中键入少许文字，</a:t>
                      </a:r>
                      <a:r>
                        <a:rPr kumimoji="0" lang="en-US" altLang="zh-CN" sz="1800" kern="1200" dirty="0" smtClean="0">
                          <a:solidFill>
                            <a:schemeClr val="dk1"/>
                          </a:solidFill>
                          <a:effectLst/>
                          <a:latin typeface="+mn-lt"/>
                          <a:ea typeface="+mn-ea"/>
                          <a:cs typeface="+mn-cs"/>
                        </a:rPr>
                        <a:t>Windows 7</a:t>
                      </a:r>
                      <a:r>
                        <a:rPr kumimoji="0" lang="zh-CN" altLang="zh-CN" sz="1800" kern="1200" dirty="0" smtClean="0">
                          <a:solidFill>
                            <a:schemeClr val="dk1"/>
                          </a:solidFill>
                          <a:effectLst/>
                          <a:latin typeface="+mn-lt"/>
                          <a:ea typeface="+mn-ea"/>
                          <a:cs typeface="+mn-cs"/>
                        </a:rPr>
                        <a:t>就对系统中的文件夹、程序和文件的名称、内容、属性等进行即时</a:t>
                      </a:r>
                      <a:r>
                        <a:rPr kumimoji="0" lang="zh-CN" altLang="en-US" sz="1800" kern="1200" dirty="0" smtClean="0">
                          <a:solidFill>
                            <a:schemeClr val="dk1"/>
                          </a:solidFill>
                          <a:effectLst/>
                          <a:latin typeface="+mn-lt"/>
                          <a:ea typeface="+mn-ea"/>
                          <a:cs typeface="+mn-cs"/>
                        </a:rPr>
                        <a:t>的</a:t>
                      </a:r>
                      <a:r>
                        <a:rPr kumimoji="0" lang="zh-CN" altLang="zh-CN" sz="1800" kern="1200" dirty="0" smtClean="0">
                          <a:solidFill>
                            <a:schemeClr val="dk1"/>
                          </a:solidFill>
                          <a:effectLst/>
                          <a:latin typeface="+mn-lt"/>
                          <a:ea typeface="+mn-ea"/>
                          <a:cs typeface="+mn-cs"/>
                        </a:rPr>
                        <a:t>搜索</a:t>
                      </a:r>
                      <a:r>
                        <a:rPr kumimoji="0" lang="zh-CN" altLang="en-US" sz="1800" kern="1200" dirty="0" smtClean="0">
                          <a:solidFill>
                            <a:schemeClr val="dk1"/>
                          </a:solidFill>
                          <a:effectLst/>
                          <a:latin typeface="+mn-lt"/>
                          <a:ea typeface="+mn-ea"/>
                          <a:cs typeface="+mn-cs"/>
                        </a:rPr>
                        <a:t>、</a:t>
                      </a:r>
                      <a:r>
                        <a:rPr kumimoji="0" lang="zh-CN" altLang="zh-CN" sz="1800" kern="1200" dirty="0" smtClean="0">
                          <a:solidFill>
                            <a:schemeClr val="dk1"/>
                          </a:solidFill>
                          <a:effectLst/>
                          <a:latin typeface="+mn-lt"/>
                          <a:ea typeface="+mn-ea"/>
                          <a:cs typeface="+mn-cs"/>
                        </a:rPr>
                        <a:t>匹配</a:t>
                      </a:r>
                      <a:r>
                        <a:rPr kumimoji="0" lang="zh-CN" altLang="en-US" sz="1800" kern="1200" dirty="0" smtClean="0">
                          <a:solidFill>
                            <a:schemeClr val="dk1"/>
                          </a:solidFill>
                          <a:effectLst/>
                          <a:latin typeface="+mn-lt"/>
                          <a:ea typeface="+mn-ea"/>
                          <a:cs typeface="+mn-cs"/>
                        </a:rPr>
                        <a:t>、显示</a:t>
                      </a:r>
                      <a:endParaRPr kumimoji="0" lang="zh-CN" sz="1800" kern="1200" dirty="0">
                        <a:solidFill>
                          <a:schemeClr val="dk1"/>
                        </a:solidFill>
                        <a:effectLst/>
                        <a:latin typeface="+mn-lt"/>
                        <a:ea typeface="+mn-ea"/>
                        <a:cs typeface="+mn-cs"/>
                      </a:endParaRPr>
                    </a:p>
                  </a:txBody>
                  <a:tcPr marL="68580" marR="68580" marT="0" marB="0" anchor="ctr">
                    <a:solidFill>
                      <a:schemeClr val="bg2"/>
                    </a:solidFill>
                  </a:tcPr>
                </a:tc>
              </a:tr>
              <a:tr h="678933">
                <a:tc>
                  <a:txBody>
                    <a:bodyPr/>
                    <a:lstStyle/>
                    <a:p>
                      <a:pPr algn="just">
                        <a:lnSpc>
                          <a:spcPct val="100000"/>
                        </a:lnSpc>
                        <a:spcBef>
                          <a:spcPts val="200"/>
                        </a:spcBef>
                        <a:spcAft>
                          <a:spcPts val="200"/>
                        </a:spcAft>
                      </a:pPr>
                      <a:r>
                        <a:rPr kumimoji="0" lang="zh-CN" altLang="zh-CN" sz="1800" kern="1200" dirty="0" smtClean="0">
                          <a:effectLst/>
                        </a:rPr>
                        <a:t>启动菜单列表</a:t>
                      </a:r>
                      <a:endParaRPr lang="zh-CN" sz="1600" kern="900" dirty="0">
                        <a:effectLst/>
                        <a:latin typeface="Times New Roman"/>
                        <a:ea typeface="宋体"/>
                      </a:endParaRPr>
                    </a:p>
                  </a:txBody>
                  <a:tcPr marL="68580" marR="68580" marT="0" marB="0" anchor="ctr">
                    <a:solidFill>
                      <a:schemeClr val="bg2"/>
                    </a:solidFill>
                  </a:tcPr>
                </a:tc>
                <a:tc>
                  <a:txBody>
                    <a:bodyPr/>
                    <a:lstStyle/>
                    <a:p>
                      <a:pPr marL="0" marR="0" indent="0" algn="just" defTabSz="914400" rtl="0" eaLnBrk="1" fontAlgn="auto" latinLnBrk="0" hangingPunct="1">
                        <a:lnSpc>
                          <a:spcPct val="100000"/>
                        </a:lnSpc>
                        <a:spcBef>
                          <a:spcPts val="200"/>
                        </a:spcBef>
                        <a:spcAft>
                          <a:spcPts val="200"/>
                        </a:spcAft>
                        <a:buClrTx/>
                        <a:buSzTx/>
                        <a:buFontTx/>
                        <a:buNone/>
                        <a:tabLst/>
                        <a:defRPr/>
                      </a:pPr>
                      <a:r>
                        <a:rPr kumimoji="0" lang="zh-CN" altLang="zh-CN" sz="1800" kern="1200" dirty="0" smtClean="0">
                          <a:solidFill>
                            <a:schemeClr val="dk1"/>
                          </a:solidFill>
                          <a:effectLst/>
                          <a:latin typeface="+mn-lt"/>
                          <a:ea typeface="+mn-ea"/>
                          <a:cs typeface="+mn-cs"/>
                        </a:rPr>
                        <a:t>列出经常使用的</a:t>
                      </a:r>
                      <a:r>
                        <a:rPr kumimoji="0" lang="en-US" altLang="zh-CN" sz="1800" kern="1200" dirty="0" smtClean="0">
                          <a:solidFill>
                            <a:schemeClr val="dk1"/>
                          </a:solidFill>
                          <a:effectLst/>
                          <a:latin typeface="+mn-lt"/>
                          <a:ea typeface="+mn-ea"/>
                          <a:cs typeface="+mn-cs"/>
                        </a:rPr>
                        <a:t>Windows</a:t>
                      </a:r>
                      <a:r>
                        <a:rPr kumimoji="0" lang="zh-CN" altLang="zh-CN" sz="1800" kern="1200" dirty="0" smtClean="0">
                          <a:solidFill>
                            <a:schemeClr val="dk1"/>
                          </a:solidFill>
                          <a:effectLst/>
                          <a:latin typeface="+mn-lt"/>
                          <a:ea typeface="+mn-ea"/>
                          <a:cs typeface="+mn-cs"/>
                        </a:rPr>
                        <a:t>链接，单击</a:t>
                      </a:r>
                      <a:r>
                        <a:rPr kumimoji="0" lang="zh-CN" altLang="en-US" sz="1800" kern="1200" dirty="0" smtClean="0">
                          <a:solidFill>
                            <a:schemeClr val="dk1"/>
                          </a:solidFill>
                          <a:effectLst/>
                          <a:latin typeface="+mn-lt"/>
                          <a:ea typeface="+mn-ea"/>
                          <a:cs typeface="+mn-cs"/>
                        </a:rPr>
                        <a:t>某</a:t>
                      </a:r>
                      <a:r>
                        <a:rPr kumimoji="0" lang="zh-CN" altLang="zh-CN" sz="1800" kern="1200" dirty="0" smtClean="0">
                          <a:solidFill>
                            <a:schemeClr val="dk1"/>
                          </a:solidFill>
                          <a:effectLst/>
                          <a:latin typeface="+mn-lt"/>
                          <a:ea typeface="+mn-ea"/>
                          <a:cs typeface="+mn-cs"/>
                        </a:rPr>
                        <a:t>链接按钮，即可打开相应的窗口，实现对常用文件夹、文件、设置和功能的访问</a:t>
                      </a:r>
                      <a:endParaRPr kumimoji="0" lang="zh-CN" sz="1800" kern="1200" dirty="0">
                        <a:solidFill>
                          <a:schemeClr val="dk1"/>
                        </a:solidFill>
                        <a:effectLst/>
                        <a:latin typeface="+mn-lt"/>
                        <a:ea typeface="+mn-ea"/>
                        <a:cs typeface="+mn-cs"/>
                      </a:endParaRPr>
                    </a:p>
                  </a:txBody>
                  <a:tcPr marL="68580" marR="68580" marT="0" marB="0" anchor="ctr">
                    <a:solidFill>
                      <a:schemeClr val="bg2"/>
                    </a:solidFill>
                  </a:tcPr>
                </a:tc>
              </a:tr>
              <a:tr h="678933">
                <a:tc>
                  <a:txBody>
                    <a:bodyPr/>
                    <a:lstStyle/>
                    <a:p>
                      <a:pPr algn="just">
                        <a:lnSpc>
                          <a:spcPct val="100000"/>
                        </a:lnSpc>
                        <a:spcBef>
                          <a:spcPts val="200"/>
                        </a:spcBef>
                        <a:spcAft>
                          <a:spcPts val="200"/>
                        </a:spcAft>
                      </a:pPr>
                      <a:r>
                        <a:rPr kumimoji="0" lang="zh-CN" altLang="zh-CN" sz="1800" kern="1200" dirty="0" smtClean="0">
                          <a:effectLst/>
                        </a:rPr>
                        <a:t>关机按钮</a:t>
                      </a:r>
                      <a:endParaRPr lang="zh-CN" sz="1600" kern="900" dirty="0">
                        <a:effectLst/>
                        <a:latin typeface="Times New Roman"/>
                        <a:ea typeface="宋体"/>
                      </a:endParaRPr>
                    </a:p>
                  </a:txBody>
                  <a:tcPr marL="68580" marR="68580" marT="0" marB="0" anchor="ctr">
                    <a:solidFill>
                      <a:schemeClr val="bg2"/>
                    </a:solidFill>
                  </a:tcPr>
                </a:tc>
                <a:tc>
                  <a:txBody>
                    <a:bodyPr/>
                    <a:lstStyle/>
                    <a:p>
                      <a:pPr algn="just">
                        <a:lnSpc>
                          <a:spcPct val="100000"/>
                        </a:lnSpc>
                        <a:spcBef>
                          <a:spcPts val="200"/>
                        </a:spcBef>
                        <a:spcAft>
                          <a:spcPts val="200"/>
                        </a:spcAft>
                      </a:pPr>
                      <a:r>
                        <a:rPr kumimoji="0" lang="zh-CN" altLang="zh-CN" sz="1800" kern="1200" dirty="0" smtClean="0">
                          <a:solidFill>
                            <a:schemeClr val="dk1"/>
                          </a:solidFill>
                          <a:effectLst/>
                          <a:latin typeface="+mn-lt"/>
                          <a:ea typeface="+mn-ea"/>
                          <a:cs typeface="+mn-cs"/>
                        </a:rPr>
                        <a:t>对</a:t>
                      </a:r>
                      <a:r>
                        <a:rPr kumimoji="0" lang="en-US" altLang="zh-CN" sz="1800" kern="1200" dirty="0" smtClean="0">
                          <a:solidFill>
                            <a:schemeClr val="dk1"/>
                          </a:solidFill>
                          <a:effectLst/>
                          <a:latin typeface="+mn-lt"/>
                          <a:ea typeface="+mn-ea"/>
                          <a:cs typeface="+mn-cs"/>
                        </a:rPr>
                        <a:t>windows 7</a:t>
                      </a:r>
                      <a:r>
                        <a:rPr kumimoji="0" lang="zh-CN" altLang="zh-CN" sz="1800" kern="1200" dirty="0" smtClean="0">
                          <a:solidFill>
                            <a:schemeClr val="dk1"/>
                          </a:solidFill>
                          <a:effectLst/>
                          <a:latin typeface="+mn-lt"/>
                          <a:ea typeface="+mn-ea"/>
                          <a:cs typeface="+mn-cs"/>
                        </a:rPr>
                        <a:t>操作系统进行关闭</a:t>
                      </a:r>
                      <a:r>
                        <a:rPr kumimoji="0" lang="zh-CN" altLang="en-US" sz="1800" kern="1200" dirty="0" smtClean="0">
                          <a:solidFill>
                            <a:schemeClr val="dk1"/>
                          </a:solidFill>
                          <a:effectLst/>
                          <a:latin typeface="+mn-lt"/>
                          <a:ea typeface="+mn-ea"/>
                          <a:cs typeface="+mn-cs"/>
                        </a:rPr>
                        <a:t>、</a:t>
                      </a:r>
                      <a:r>
                        <a:rPr kumimoji="0" lang="zh-CN" altLang="zh-CN" sz="1800" kern="1200" dirty="0" smtClean="0">
                          <a:solidFill>
                            <a:schemeClr val="dk1"/>
                          </a:solidFill>
                          <a:effectLst/>
                          <a:latin typeface="+mn-lt"/>
                          <a:ea typeface="+mn-ea"/>
                          <a:cs typeface="+mn-cs"/>
                        </a:rPr>
                        <a:t>切换用户、注销、锁定、重新启动、睡眠</a:t>
                      </a:r>
                      <a:r>
                        <a:rPr kumimoji="0" lang="zh-CN" altLang="en-US" sz="1800" kern="1200" dirty="0" smtClean="0">
                          <a:solidFill>
                            <a:schemeClr val="dk1"/>
                          </a:solidFill>
                          <a:effectLst/>
                          <a:latin typeface="+mn-lt"/>
                          <a:ea typeface="+mn-ea"/>
                          <a:cs typeface="+mn-cs"/>
                        </a:rPr>
                        <a:t>、</a:t>
                      </a:r>
                      <a:r>
                        <a:rPr kumimoji="0" lang="zh-CN" altLang="zh-CN" sz="1800" kern="1200" dirty="0" smtClean="0">
                          <a:solidFill>
                            <a:schemeClr val="dk1"/>
                          </a:solidFill>
                          <a:effectLst/>
                          <a:latin typeface="+mn-lt"/>
                          <a:ea typeface="+mn-ea"/>
                          <a:cs typeface="+mn-cs"/>
                        </a:rPr>
                        <a:t>休眠</a:t>
                      </a:r>
                      <a:r>
                        <a:rPr kumimoji="0" lang="zh-CN" altLang="en-US" sz="1800" kern="1200" dirty="0" smtClean="0">
                          <a:solidFill>
                            <a:schemeClr val="dk1"/>
                          </a:solidFill>
                          <a:effectLst/>
                          <a:latin typeface="+mn-lt"/>
                          <a:ea typeface="+mn-ea"/>
                          <a:cs typeface="+mn-cs"/>
                        </a:rPr>
                        <a:t>等</a:t>
                      </a:r>
                      <a:r>
                        <a:rPr kumimoji="0" lang="zh-CN" altLang="zh-CN" sz="1800" kern="1200" dirty="0" smtClean="0">
                          <a:solidFill>
                            <a:schemeClr val="dk1"/>
                          </a:solidFill>
                          <a:effectLst/>
                          <a:latin typeface="+mn-lt"/>
                          <a:ea typeface="+mn-ea"/>
                          <a:cs typeface="+mn-cs"/>
                        </a:rPr>
                        <a:t>操作</a:t>
                      </a:r>
                      <a:endParaRPr lang="zh-CN" sz="1600" kern="900" dirty="0">
                        <a:effectLst/>
                        <a:latin typeface="Times New Roman"/>
                        <a:ea typeface="宋体"/>
                      </a:endParaRPr>
                    </a:p>
                  </a:txBody>
                  <a:tcPr marL="68580" marR="68580" marT="0" marB="0" anchor="ctr">
                    <a:solidFill>
                      <a:schemeClr val="bg2"/>
                    </a:solidFill>
                  </a:tcPr>
                </a:tc>
              </a:tr>
            </a:tbl>
          </a:graphicData>
        </a:graphic>
      </p:graphicFrame>
    </p:spTree>
    <p:extLst>
      <p:ext uri="{BB962C8B-B14F-4D97-AF65-F5344CB8AC3E}">
        <p14:creationId xmlns:p14="http://schemas.microsoft.com/office/powerpoint/2010/main" val="123966104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1</a:t>
            </a:r>
            <a:r>
              <a:rPr lang="zh-CN" altLang="zh-CN" sz="2800" dirty="0" smtClean="0"/>
              <a:t>．</a:t>
            </a:r>
            <a:r>
              <a:rPr lang="zh-CN" altLang="zh-CN" sz="2800" dirty="0"/>
              <a:t>“开始”菜单</a:t>
            </a:r>
            <a:endParaRPr lang="zh-CN" altLang="en-US" sz="2800" dirty="0"/>
          </a:p>
        </p:txBody>
      </p:sp>
      <p:graphicFrame>
        <p:nvGraphicFramePr>
          <p:cNvPr id="2" name="表格 1"/>
          <p:cNvGraphicFramePr>
            <a:graphicFrameLocks noGrp="1"/>
          </p:cNvGraphicFramePr>
          <p:nvPr>
            <p:extLst>
              <p:ext uri="{D42A27DB-BD31-4B8C-83A1-F6EECF244321}">
                <p14:modId xmlns:p14="http://schemas.microsoft.com/office/powerpoint/2010/main" val="1029192300"/>
              </p:ext>
            </p:extLst>
          </p:nvPr>
        </p:nvGraphicFramePr>
        <p:xfrm>
          <a:off x="515761" y="1772816"/>
          <a:ext cx="8448727" cy="4392488"/>
        </p:xfrm>
        <a:graphic>
          <a:graphicData uri="http://schemas.openxmlformats.org/drawingml/2006/table">
            <a:tbl>
              <a:tblPr>
                <a:tableStyleId>{3C2FFA5D-87B4-456A-9821-1D502468CF0F}</a:tableStyleId>
              </a:tblPr>
              <a:tblGrid>
                <a:gridCol w="1234691"/>
                <a:gridCol w="7214036"/>
              </a:tblGrid>
              <a:tr h="395054">
                <a:tc>
                  <a:txBody>
                    <a:bodyPr/>
                    <a:lstStyle/>
                    <a:p>
                      <a:pPr algn="ctr">
                        <a:lnSpc>
                          <a:spcPts val="1200"/>
                        </a:lnSpc>
                        <a:spcBef>
                          <a:spcPts val="250"/>
                        </a:spcBef>
                        <a:spcAft>
                          <a:spcPts val="250"/>
                        </a:spcAft>
                      </a:pPr>
                      <a:r>
                        <a:rPr lang="zh-CN" sz="1600" kern="1050" dirty="0">
                          <a:effectLst/>
                        </a:rPr>
                        <a:t>链接</a:t>
                      </a:r>
                      <a:endParaRPr lang="zh-CN" sz="1600" kern="1050" dirty="0">
                        <a:effectLst/>
                        <a:latin typeface="Arial"/>
                        <a:ea typeface="黑体"/>
                        <a:cs typeface="Times New Roman"/>
                      </a:endParaRPr>
                    </a:p>
                  </a:txBody>
                  <a:tcPr marL="68580" marR="68580" marT="36000" marB="0" anchor="ctr"/>
                </a:tc>
                <a:tc>
                  <a:txBody>
                    <a:bodyPr/>
                    <a:lstStyle/>
                    <a:p>
                      <a:pPr algn="ctr">
                        <a:lnSpc>
                          <a:spcPts val="1200"/>
                        </a:lnSpc>
                        <a:spcBef>
                          <a:spcPts val="250"/>
                        </a:spcBef>
                        <a:spcAft>
                          <a:spcPts val="250"/>
                        </a:spcAft>
                      </a:pPr>
                      <a:r>
                        <a:rPr lang="zh-CN" sz="1600" kern="1050">
                          <a:effectLst/>
                        </a:rPr>
                        <a:t>功能</a:t>
                      </a:r>
                      <a:endParaRPr lang="zh-CN" sz="1600" kern="1050">
                        <a:effectLst/>
                        <a:latin typeface="Arial"/>
                        <a:ea typeface="黑体"/>
                        <a:cs typeface="Times New Roman"/>
                      </a:endParaRPr>
                    </a:p>
                  </a:txBody>
                  <a:tcPr marL="68580" marR="68580" marT="36000" marB="0" anchor="ctr"/>
                </a:tc>
              </a:tr>
              <a:tr h="404073">
                <a:tc>
                  <a:txBody>
                    <a:bodyPr/>
                    <a:lstStyle/>
                    <a:p>
                      <a:pPr algn="just">
                        <a:lnSpc>
                          <a:spcPts val="1200"/>
                        </a:lnSpc>
                        <a:spcBef>
                          <a:spcPts val="200"/>
                        </a:spcBef>
                        <a:spcAft>
                          <a:spcPts val="200"/>
                        </a:spcAft>
                      </a:pPr>
                      <a:r>
                        <a:rPr lang="zh-CN" sz="1600" kern="900">
                          <a:effectLst/>
                        </a:rPr>
                        <a:t>个人文件夹</a:t>
                      </a:r>
                      <a:endParaRPr lang="zh-CN" sz="1600" kern="900">
                        <a:effectLst/>
                        <a:latin typeface="Times New Roman"/>
                        <a:ea typeface="宋体"/>
                      </a:endParaRPr>
                    </a:p>
                  </a:txBody>
                  <a:tcPr marL="68580" marR="68580" marT="36000" marB="0" anchor="ctr"/>
                </a:tc>
                <a:tc>
                  <a:txBody>
                    <a:bodyPr/>
                    <a:lstStyle/>
                    <a:p>
                      <a:pPr algn="just">
                        <a:lnSpc>
                          <a:spcPts val="1200"/>
                        </a:lnSpc>
                        <a:spcBef>
                          <a:spcPts val="200"/>
                        </a:spcBef>
                        <a:spcAft>
                          <a:spcPts val="200"/>
                        </a:spcAft>
                      </a:pPr>
                      <a:r>
                        <a:rPr lang="zh-CN" sz="1600" kern="900" dirty="0">
                          <a:effectLst/>
                        </a:rPr>
                        <a:t>打开个人</a:t>
                      </a:r>
                      <a:r>
                        <a:rPr lang="zh-CN" sz="1600" kern="900" dirty="0" smtClean="0">
                          <a:effectLst/>
                        </a:rPr>
                        <a:t>文件夹</a:t>
                      </a:r>
                      <a:r>
                        <a:rPr lang="zh-CN" altLang="en-US" sz="1600" kern="900" dirty="0" smtClean="0">
                          <a:effectLst/>
                        </a:rPr>
                        <a:t>（</a:t>
                      </a:r>
                      <a:r>
                        <a:rPr lang="zh-CN" altLang="zh-CN" sz="1600" dirty="0" smtClean="0"/>
                        <a:t>个人文件夹名称与当前登录的用户帐户名一致</a:t>
                      </a:r>
                      <a:r>
                        <a:rPr lang="zh-CN" altLang="en-US" sz="1600" kern="900" dirty="0" smtClean="0">
                          <a:effectLst/>
                        </a:rPr>
                        <a:t>）</a:t>
                      </a:r>
                      <a:endParaRPr lang="zh-CN" sz="1600" kern="900" dirty="0">
                        <a:effectLst/>
                        <a:latin typeface="Times New Roman"/>
                        <a:ea typeface="宋体"/>
                      </a:endParaRPr>
                    </a:p>
                  </a:txBody>
                  <a:tcPr marL="68580" marR="68580" marT="36000" marB="0" anchor="ctr"/>
                </a:tc>
              </a:tr>
              <a:tr h="396857">
                <a:tc>
                  <a:txBody>
                    <a:bodyPr/>
                    <a:lstStyle/>
                    <a:p>
                      <a:pPr algn="just">
                        <a:lnSpc>
                          <a:spcPts val="1200"/>
                        </a:lnSpc>
                        <a:spcBef>
                          <a:spcPts val="200"/>
                        </a:spcBef>
                        <a:spcAft>
                          <a:spcPts val="200"/>
                        </a:spcAft>
                      </a:pPr>
                      <a:r>
                        <a:rPr lang="zh-CN" sz="1600" kern="900">
                          <a:effectLst/>
                        </a:rPr>
                        <a:t>文档</a:t>
                      </a:r>
                      <a:endParaRPr lang="zh-CN" sz="1600" kern="900">
                        <a:effectLst/>
                        <a:latin typeface="Times New Roman"/>
                        <a:ea typeface="宋体"/>
                      </a:endParaRPr>
                    </a:p>
                  </a:txBody>
                  <a:tcPr marL="68580" marR="68580" marT="36000" marB="0" anchor="ctr"/>
                </a:tc>
                <a:tc>
                  <a:txBody>
                    <a:bodyPr/>
                    <a:lstStyle/>
                    <a:p>
                      <a:pPr algn="just">
                        <a:lnSpc>
                          <a:spcPts val="1200"/>
                        </a:lnSpc>
                        <a:spcBef>
                          <a:spcPts val="200"/>
                        </a:spcBef>
                        <a:spcAft>
                          <a:spcPts val="200"/>
                        </a:spcAft>
                      </a:pPr>
                      <a:r>
                        <a:rPr lang="zh-CN" sz="1600" kern="900" dirty="0">
                          <a:effectLst/>
                        </a:rPr>
                        <a:t>打开“文档”库</a:t>
                      </a:r>
                      <a:r>
                        <a:rPr lang="zh-CN" sz="1600" kern="900" dirty="0" smtClean="0">
                          <a:effectLst/>
                        </a:rPr>
                        <a:t>，可以</a:t>
                      </a:r>
                      <a:r>
                        <a:rPr lang="zh-CN" sz="1600" kern="900" dirty="0">
                          <a:effectLst/>
                        </a:rPr>
                        <a:t>访问文本文件、电子表格、演示</a:t>
                      </a:r>
                      <a:r>
                        <a:rPr lang="zh-CN" sz="1600" kern="900" dirty="0" smtClean="0">
                          <a:effectLst/>
                        </a:rPr>
                        <a:t>文稿</a:t>
                      </a:r>
                      <a:r>
                        <a:rPr lang="zh-CN" altLang="en-US" sz="1600" kern="900" dirty="0" smtClean="0">
                          <a:effectLst/>
                        </a:rPr>
                        <a:t>等类型的</a:t>
                      </a:r>
                      <a:r>
                        <a:rPr lang="zh-CN" sz="1600" kern="900" dirty="0" smtClean="0">
                          <a:effectLst/>
                        </a:rPr>
                        <a:t>文档</a:t>
                      </a:r>
                      <a:endParaRPr lang="zh-CN" sz="1600" kern="900" dirty="0">
                        <a:effectLst/>
                        <a:latin typeface="Times New Roman"/>
                        <a:ea typeface="宋体"/>
                      </a:endParaRPr>
                    </a:p>
                  </a:txBody>
                  <a:tcPr marL="68580" marR="68580" marT="36000" marB="0" anchor="ctr"/>
                </a:tc>
              </a:tr>
              <a:tr h="396857">
                <a:tc>
                  <a:txBody>
                    <a:bodyPr/>
                    <a:lstStyle/>
                    <a:p>
                      <a:pPr algn="just">
                        <a:lnSpc>
                          <a:spcPts val="1200"/>
                        </a:lnSpc>
                        <a:spcBef>
                          <a:spcPts val="200"/>
                        </a:spcBef>
                        <a:spcAft>
                          <a:spcPts val="200"/>
                        </a:spcAft>
                      </a:pPr>
                      <a:r>
                        <a:rPr lang="zh-CN" sz="1600" kern="900">
                          <a:effectLst/>
                        </a:rPr>
                        <a:t>图片</a:t>
                      </a:r>
                      <a:endParaRPr lang="zh-CN" sz="1600" kern="900">
                        <a:effectLst/>
                        <a:latin typeface="Times New Roman"/>
                        <a:ea typeface="宋体"/>
                      </a:endParaRPr>
                    </a:p>
                  </a:txBody>
                  <a:tcPr marL="68580" marR="68580" marT="36000" marB="0" anchor="ctr"/>
                </a:tc>
                <a:tc>
                  <a:txBody>
                    <a:bodyPr/>
                    <a:lstStyle/>
                    <a:p>
                      <a:pPr algn="just">
                        <a:lnSpc>
                          <a:spcPts val="1200"/>
                        </a:lnSpc>
                        <a:spcBef>
                          <a:spcPts val="200"/>
                        </a:spcBef>
                        <a:spcAft>
                          <a:spcPts val="200"/>
                        </a:spcAft>
                      </a:pPr>
                      <a:r>
                        <a:rPr lang="zh-CN" sz="1600" kern="900" dirty="0">
                          <a:effectLst/>
                        </a:rPr>
                        <a:t>打开“图片”库</a:t>
                      </a:r>
                      <a:r>
                        <a:rPr lang="zh-CN" sz="1600" kern="900" dirty="0" smtClean="0">
                          <a:effectLst/>
                        </a:rPr>
                        <a:t>，可以</a:t>
                      </a:r>
                      <a:r>
                        <a:rPr lang="zh-CN" sz="1600" kern="900" dirty="0">
                          <a:effectLst/>
                        </a:rPr>
                        <a:t>访问和查看图形、图片文件</a:t>
                      </a:r>
                      <a:endParaRPr lang="zh-CN" sz="1600" kern="900" dirty="0">
                        <a:effectLst/>
                        <a:latin typeface="Times New Roman"/>
                        <a:ea typeface="宋体"/>
                      </a:endParaRPr>
                    </a:p>
                  </a:txBody>
                  <a:tcPr marL="68580" marR="68580" marT="36000" marB="0" anchor="ctr"/>
                </a:tc>
              </a:tr>
              <a:tr h="396857">
                <a:tc>
                  <a:txBody>
                    <a:bodyPr/>
                    <a:lstStyle/>
                    <a:p>
                      <a:pPr algn="just">
                        <a:lnSpc>
                          <a:spcPts val="1200"/>
                        </a:lnSpc>
                        <a:spcBef>
                          <a:spcPts val="200"/>
                        </a:spcBef>
                        <a:spcAft>
                          <a:spcPts val="200"/>
                        </a:spcAft>
                      </a:pPr>
                      <a:r>
                        <a:rPr lang="zh-CN" sz="1600" kern="900">
                          <a:effectLst/>
                        </a:rPr>
                        <a:t>音乐</a:t>
                      </a:r>
                      <a:endParaRPr lang="zh-CN" sz="1600" kern="900">
                        <a:effectLst/>
                        <a:latin typeface="Times New Roman"/>
                        <a:ea typeface="宋体"/>
                      </a:endParaRPr>
                    </a:p>
                  </a:txBody>
                  <a:tcPr marL="68580" marR="68580" marT="36000" marB="0" anchor="ctr"/>
                </a:tc>
                <a:tc>
                  <a:txBody>
                    <a:bodyPr/>
                    <a:lstStyle/>
                    <a:p>
                      <a:pPr algn="just">
                        <a:lnSpc>
                          <a:spcPts val="1200"/>
                        </a:lnSpc>
                        <a:spcBef>
                          <a:spcPts val="200"/>
                        </a:spcBef>
                        <a:spcAft>
                          <a:spcPts val="200"/>
                        </a:spcAft>
                      </a:pPr>
                      <a:r>
                        <a:rPr lang="zh-CN" sz="1600" kern="900" dirty="0">
                          <a:effectLst/>
                        </a:rPr>
                        <a:t>打开“音乐”库</a:t>
                      </a:r>
                      <a:r>
                        <a:rPr lang="zh-CN" sz="1600" kern="900" dirty="0" smtClean="0">
                          <a:effectLst/>
                        </a:rPr>
                        <a:t>，可以</a:t>
                      </a:r>
                      <a:r>
                        <a:rPr lang="zh-CN" sz="1600" kern="900" dirty="0">
                          <a:effectLst/>
                        </a:rPr>
                        <a:t>访问音频文件，播放音乐</a:t>
                      </a:r>
                      <a:endParaRPr lang="zh-CN" sz="1600" kern="900" dirty="0">
                        <a:effectLst/>
                        <a:latin typeface="Times New Roman"/>
                        <a:ea typeface="宋体"/>
                      </a:endParaRPr>
                    </a:p>
                  </a:txBody>
                  <a:tcPr marL="68580" marR="68580" marT="36000" marB="0" anchor="ctr"/>
                </a:tc>
              </a:tr>
              <a:tr h="396857">
                <a:tc>
                  <a:txBody>
                    <a:bodyPr/>
                    <a:lstStyle/>
                    <a:p>
                      <a:pPr algn="just">
                        <a:lnSpc>
                          <a:spcPts val="1200"/>
                        </a:lnSpc>
                        <a:spcBef>
                          <a:spcPts val="200"/>
                        </a:spcBef>
                        <a:spcAft>
                          <a:spcPts val="200"/>
                        </a:spcAft>
                      </a:pPr>
                      <a:r>
                        <a:rPr lang="zh-CN" sz="1600" kern="900">
                          <a:effectLst/>
                        </a:rPr>
                        <a:t>游戏</a:t>
                      </a:r>
                      <a:endParaRPr lang="zh-CN" sz="1600" kern="900">
                        <a:effectLst/>
                        <a:latin typeface="Times New Roman"/>
                        <a:ea typeface="宋体"/>
                      </a:endParaRPr>
                    </a:p>
                  </a:txBody>
                  <a:tcPr marL="68580" marR="68580" marT="36000" marB="0" anchor="ctr"/>
                </a:tc>
                <a:tc>
                  <a:txBody>
                    <a:bodyPr/>
                    <a:lstStyle/>
                    <a:p>
                      <a:pPr algn="just">
                        <a:lnSpc>
                          <a:spcPts val="1200"/>
                        </a:lnSpc>
                        <a:spcBef>
                          <a:spcPts val="200"/>
                        </a:spcBef>
                        <a:spcAft>
                          <a:spcPts val="200"/>
                        </a:spcAft>
                      </a:pPr>
                      <a:r>
                        <a:rPr lang="zh-CN" sz="1600" kern="900" dirty="0">
                          <a:effectLst/>
                        </a:rPr>
                        <a:t>打开“游戏”文件夹</a:t>
                      </a:r>
                      <a:r>
                        <a:rPr lang="zh-CN" sz="1600" kern="900" dirty="0" smtClean="0">
                          <a:effectLst/>
                        </a:rPr>
                        <a:t>，可以</a:t>
                      </a:r>
                      <a:r>
                        <a:rPr lang="zh-CN" sz="1600" kern="900" dirty="0">
                          <a:effectLst/>
                        </a:rPr>
                        <a:t>访问计算机中的所有游戏</a:t>
                      </a:r>
                      <a:endParaRPr lang="zh-CN" sz="1600" kern="900" dirty="0">
                        <a:effectLst/>
                        <a:latin typeface="Times New Roman"/>
                        <a:ea typeface="宋体"/>
                      </a:endParaRPr>
                    </a:p>
                  </a:txBody>
                  <a:tcPr marL="68580" marR="68580" marT="36000" marB="0" anchor="ctr"/>
                </a:tc>
              </a:tr>
              <a:tr h="396857">
                <a:tc>
                  <a:txBody>
                    <a:bodyPr/>
                    <a:lstStyle/>
                    <a:p>
                      <a:pPr algn="just">
                        <a:lnSpc>
                          <a:spcPts val="1200"/>
                        </a:lnSpc>
                        <a:spcBef>
                          <a:spcPts val="200"/>
                        </a:spcBef>
                        <a:spcAft>
                          <a:spcPts val="200"/>
                        </a:spcAft>
                      </a:pPr>
                      <a:r>
                        <a:rPr lang="zh-CN" sz="1600" kern="900">
                          <a:effectLst/>
                        </a:rPr>
                        <a:t>计算机</a:t>
                      </a:r>
                      <a:endParaRPr lang="zh-CN" sz="1600" kern="900">
                        <a:effectLst/>
                        <a:latin typeface="Times New Roman"/>
                        <a:ea typeface="宋体"/>
                      </a:endParaRPr>
                    </a:p>
                  </a:txBody>
                  <a:tcPr marL="68580" marR="68580" marT="36000" marB="0" anchor="ctr"/>
                </a:tc>
                <a:tc>
                  <a:txBody>
                    <a:bodyPr/>
                    <a:lstStyle/>
                    <a:p>
                      <a:pPr algn="just">
                        <a:lnSpc>
                          <a:spcPts val="1200"/>
                        </a:lnSpc>
                        <a:spcBef>
                          <a:spcPts val="200"/>
                        </a:spcBef>
                        <a:spcAft>
                          <a:spcPts val="200"/>
                        </a:spcAft>
                      </a:pPr>
                      <a:r>
                        <a:rPr lang="zh-CN" sz="1600" kern="900" dirty="0">
                          <a:effectLst/>
                        </a:rPr>
                        <a:t>打开“计算机”窗口</a:t>
                      </a:r>
                      <a:r>
                        <a:rPr lang="zh-CN" sz="1600" kern="900" dirty="0" smtClean="0">
                          <a:effectLst/>
                        </a:rPr>
                        <a:t>，可以</a:t>
                      </a:r>
                      <a:r>
                        <a:rPr lang="zh-CN" sz="1600" kern="900" dirty="0">
                          <a:effectLst/>
                        </a:rPr>
                        <a:t>访问磁盘驱动器、移动硬盘等连接到计算机的硬件</a:t>
                      </a:r>
                      <a:endParaRPr lang="zh-CN" sz="1600" kern="900" dirty="0">
                        <a:effectLst/>
                        <a:latin typeface="Times New Roman"/>
                        <a:ea typeface="宋体"/>
                      </a:endParaRPr>
                    </a:p>
                  </a:txBody>
                  <a:tcPr marL="68580" marR="68580" marT="36000" marB="0" anchor="ctr"/>
                </a:tc>
              </a:tr>
              <a:tr h="404073">
                <a:tc>
                  <a:txBody>
                    <a:bodyPr/>
                    <a:lstStyle/>
                    <a:p>
                      <a:pPr algn="just">
                        <a:lnSpc>
                          <a:spcPts val="1200"/>
                        </a:lnSpc>
                        <a:spcBef>
                          <a:spcPts val="200"/>
                        </a:spcBef>
                        <a:spcAft>
                          <a:spcPts val="200"/>
                        </a:spcAft>
                      </a:pPr>
                      <a:r>
                        <a:rPr lang="zh-CN" sz="1600" kern="900">
                          <a:effectLst/>
                        </a:rPr>
                        <a:t>控制面板</a:t>
                      </a:r>
                      <a:endParaRPr lang="zh-CN" sz="1600" kern="900">
                        <a:effectLst/>
                        <a:latin typeface="Times New Roman"/>
                        <a:ea typeface="宋体"/>
                      </a:endParaRPr>
                    </a:p>
                  </a:txBody>
                  <a:tcPr marL="68580" marR="68580" marT="36000" marB="0" anchor="ctr"/>
                </a:tc>
                <a:tc>
                  <a:txBody>
                    <a:bodyPr/>
                    <a:lstStyle/>
                    <a:p>
                      <a:pPr algn="just">
                        <a:lnSpc>
                          <a:spcPts val="1200"/>
                        </a:lnSpc>
                        <a:spcBef>
                          <a:spcPts val="200"/>
                        </a:spcBef>
                        <a:spcAft>
                          <a:spcPts val="200"/>
                        </a:spcAft>
                      </a:pPr>
                      <a:r>
                        <a:rPr lang="zh-CN" sz="1600" kern="900" dirty="0">
                          <a:effectLst/>
                        </a:rPr>
                        <a:t>打开“控制面板”窗口</a:t>
                      </a:r>
                      <a:r>
                        <a:rPr lang="zh-CN" sz="1600" kern="900" dirty="0" smtClean="0">
                          <a:effectLst/>
                        </a:rPr>
                        <a:t>，可以</a:t>
                      </a:r>
                      <a:r>
                        <a:rPr lang="zh-CN" sz="1600" kern="900" dirty="0">
                          <a:effectLst/>
                        </a:rPr>
                        <a:t>更改</a:t>
                      </a:r>
                      <a:r>
                        <a:rPr lang="en-US" sz="1600" kern="900" dirty="0">
                          <a:effectLst/>
                        </a:rPr>
                        <a:t>Windows</a:t>
                      </a:r>
                      <a:r>
                        <a:rPr lang="zh-CN" sz="1600" kern="900" dirty="0">
                          <a:effectLst/>
                        </a:rPr>
                        <a:t>设置，控制</a:t>
                      </a:r>
                      <a:r>
                        <a:rPr lang="en-US" sz="1600" kern="900" dirty="0">
                          <a:effectLst/>
                        </a:rPr>
                        <a:t>Windows</a:t>
                      </a:r>
                      <a:r>
                        <a:rPr lang="zh-CN" sz="1600" kern="900" dirty="0">
                          <a:effectLst/>
                        </a:rPr>
                        <a:t>工作方式</a:t>
                      </a:r>
                      <a:endParaRPr lang="zh-CN" sz="1600" kern="900" dirty="0">
                        <a:effectLst/>
                        <a:latin typeface="Times New Roman"/>
                        <a:ea typeface="宋体"/>
                      </a:endParaRPr>
                    </a:p>
                  </a:txBody>
                  <a:tcPr marL="68580" marR="68580" marT="36000" marB="0" anchor="ctr"/>
                </a:tc>
              </a:tr>
              <a:tr h="396857">
                <a:tc>
                  <a:txBody>
                    <a:bodyPr/>
                    <a:lstStyle/>
                    <a:p>
                      <a:pPr algn="just">
                        <a:lnSpc>
                          <a:spcPts val="1200"/>
                        </a:lnSpc>
                        <a:spcBef>
                          <a:spcPts val="200"/>
                        </a:spcBef>
                        <a:spcAft>
                          <a:spcPts val="200"/>
                        </a:spcAft>
                      </a:pPr>
                      <a:r>
                        <a:rPr lang="zh-CN" sz="1400" kern="900" dirty="0">
                          <a:effectLst/>
                        </a:rPr>
                        <a:t>设备和打印机</a:t>
                      </a:r>
                      <a:endParaRPr lang="zh-CN" sz="1400" kern="900" dirty="0">
                        <a:effectLst/>
                        <a:latin typeface="Times New Roman"/>
                        <a:ea typeface="宋体"/>
                      </a:endParaRPr>
                    </a:p>
                  </a:txBody>
                  <a:tcPr marL="68580" marR="68580" marT="36000" marB="0" anchor="ctr"/>
                </a:tc>
                <a:tc>
                  <a:txBody>
                    <a:bodyPr/>
                    <a:lstStyle/>
                    <a:p>
                      <a:pPr algn="just">
                        <a:lnSpc>
                          <a:spcPts val="1200"/>
                        </a:lnSpc>
                        <a:spcBef>
                          <a:spcPts val="200"/>
                        </a:spcBef>
                        <a:spcAft>
                          <a:spcPts val="200"/>
                        </a:spcAft>
                      </a:pPr>
                      <a:r>
                        <a:rPr lang="zh-CN" sz="1600" kern="900" dirty="0">
                          <a:effectLst/>
                        </a:rPr>
                        <a:t>打开“设备和打印机”窗口</a:t>
                      </a:r>
                      <a:r>
                        <a:rPr lang="zh-CN" sz="1600" kern="900" dirty="0" smtClean="0">
                          <a:effectLst/>
                        </a:rPr>
                        <a:t>，可以</a:t>
                      </a:r>
                      <a:r>
                        <a:rPr lang="zh-CN" sz="1600" kern="900" dirty="0">
                          <a:effectLst/>
                        </a:rPr>
                        <a:t>查看有关打印机、鼠标等设备的信息</a:t>
                      </a:r>
                      <a:endParaRPr lang="zh-CN" sz="1600" kern="900" dirty="0">
                        <a:effectLst/>
                        <a:latin typeface="Times New Roman"/>
                        <a:ea typeface="宋体"/>
                      </a:endParaRPr>
                    </a:p>
                  </a:txBody>
                  <a:tcPr marL="68580" marR="68580" marT="36000" marB="0" anchor="ctr"/>
                </a:tc>
              </a:tr>
              <a:tr h="404073">
                <a:tc>
                  <a:txBody>
                    <a:bodyPr/>
                    <a:lstStyle/>
                    <a:p>
                      <a:pPr algn="just">
                        <a:lnSpc>
                          <a:spcPts val="1200"/>
                        </a:lnSpc>
                        <a:spcBef>
                          <a:spcPts val="200"/>
                        </a:spcBef>
                        <a:spcAft>
                          <a:spcPts val="200"/>
                        </a:spcAft>
                      </a:pPr>
                      <a:r>
                        <a:rPr lang="zh-CN" sz="1600" kern="900">
                          <a:effectLst/>
                        </a:rPr>
                        <a:t>默认程序</a:t>
                      </a:r>
                      <a:endParaRPr lang="zh-CN" sz="1600" kern="900">
                        <a:effectLst/>
                        <a:latin typeface="Times New Roman"/>
                        <a:ea typeface="宋体"/>
                      </a:endParaRPr>
                    </a:p>
                  </a:txBody>
                  <a:tcPr marL="68580" marR="68580" marT="36000" marB="0" anchor="ctr"/>
                </a:tc>
                <a:tc>
                  <a:txBody>
                    <a:bodyPr/>
                    <a:lstStyle/>
                    <a:p>
                      <a:pPr algn="just">
                        <a:lnSpc>
                          <a:spcPts val="1200"/>
                        </a:lnSpc>
                        <a:spcBef>
                          <a:spcPts val="200"/>
                        </a:spcBef>
                        <a:spcAft>
                          <a:spcPts val="200"/>
                        </a:spcAft>
                      </a:pPr>
                      <a:r>
                        <a:rPr lang="zh-CN" sz="1600" kern="900" dirty="0">
                          <a:effectLst/>
                        </a:rPr>
                        <a:t>打开“默认程序”窗口</a:t>
                      </a:r>
                      <a:r>
                        <a:rPr lang="zh-CN" sz="1600" kern="900" dirty="0" smtClean="0">
                          <a:effectLst/>
                        </a:rPr>
                        <a:t>，可以</a:t>
                      </a:r>
                      <a:r>
                        <a:rPr lang="zh-CN" sz="1600" kern="900" dirty="0">
                          <a:effectLst/>
                        </a:rPr>
                        <a:t>选择</a:t>
                      </a:r>
                      <a:r>
                        <a:rPr lang="en-US" sz="1600" kern="900" dirty="0">
                          <a:effectLst/>
                        </a:rPr>
                        <a:t>Windows</a:t>
                      </a:r>
                      <a:r>
                        <a:rPr lang="zh-CN" sz="1600" kern="900" dirty="0">
                          <a:effectLst/>
                        </a:rPr>
                        <a:t>默认使用的程序</a:t>
                      </a:r>
                      <a:endParaRPr lang="zh-CN" sz="1600" kern="900" dirty="0">
                        <a:effectLst/>
                        <a:latin typeface="Times New Roman"/>
                        <a:ea typeface="宋体"/>
                      </a:endParaRPr>
                    </a:p>
                  </a:txBody>
                  <a:tcPr marL="68580" marR="68580" marT="36000" marB="0" anchor="ctr"/>
                </a:tc>
              </a:tr>
              <a:tr h="404073">
                <a:tc>
                  <a:txBody>
                    <a:bodyPr/>
                    <a:lstStyle/>
                    <a:p>
                      <a:pPr algn="just">
                        <a:lnSpc>
                          <a:spcPts val="1200"/>
                        </a:lnSpc>
                        <a:spcBef>
                          <a:spcPts val="200"/>
                        </a:spcBef>
                        <a:spcAft>
                          <a:spcPts val="200"/>
                        </a:spcAft>
                      </a:pPr>
                      <a:r>
                        <a:rPr lang="zh-CN" sz="1600" kern="900">
                          <a:effectLst/>
                        </a:rPr>
                        <a:t>帮助和支持</a:t>
                      </a:r>
                      <a:endParaRPr lang="zh-CN" sz="1600" kern="900">
                        <a:effectLst/>
                        <a:latin typeface="Times New Roman"/>
                        <a:ea typeface="宋体"/>
                      </a:endParaRPr>
                    </a:p>
                  </a:txBody>
                  <a:tcPr marL="68580" marR="68580" marT="36000" marB="0" anchor="ctr"/>
                </a:tc>
                <a:tc>
                  <a:txBody>
                    <a:bodyPr/>
                    <a:lstStyle/>
                    <a:p>
                      <a:pPr algn="just">
                        <a:lnSpc>
                          <a:spcPts val="1200"/>
                        </a:lnSpc>
                        <a:spcBef>
                          <a:spcPts val="200"/>
                        </a:spcBef>
                        <a:spcAft>
                          <a:spcPts val="200"/>
                        </a:spcAft>
                      </a:pPr>
                      <a:r>
                        <a:rPr lang="zh-CN" sz="1600" kern="900" dirty="0">
                          <a:effectLst/>
                        </a:rPr>
                        <a:t>打开“</a:t>
                      </a:r>
                      <a:r>
                        <a:rPr lang="en-US" sz="1600" kern="900" dirty="0">
                          <a:effectLst/>
                        </a:rPr>
                        <a:t>Windows</a:t>
                      </a:r>
                      <a:r>
                        <a:rPr lang="zh-CN" sz="1600" kern="900" dirty="0">
                          <a:effectLst/>
                        </a:rPr>
                        <a:t>帮助和支持”窗口</a:t>
                      </a:r>
                      <a:r>
                        <a:rPr lang="zh-CN" sz="1600" kern="900" dirty="0" smtClean="0">
                          <a:effectLst/>
                        </a:rPr>
                        <a:t>，可以</a:t>
                      </a:r>
                      <a:r>
                        <a:rPr lang="zh-CN" sz="1600" kern="900" dirty="0">
                          <a:effectLst/>
                        </a:rPr>
                        <a:t>获取关于</a:t>
                      </a:r>
                      <a:r>
                        <a:rPr lang="en-US" sz="1600" kern="900" dirty="0">
                          <a:effectLst/>
                        </a:rPr>
                        <a:t>Windows</a:t>
                      </a:r>
                      <a:r>
                        <a:rPr lang="zh-CN" sz="1600" kern="900" dirty="0">
                          <a:effectLst/>
                        </a:rPr>
                        <a:t>和计算机的帮助主题</a:t>
                      </a:r>
                      <a:endParaRPr lang="zh-CN" sz="1600" kern="900" dirty="0">
                        <a:effectLst/>
                        <a:latin typeface="Times New Roman"/>
                        <a:ea typeface="宋体"/>
                      </a:endParaRPr>
                    </a:p>
                  </a:txBody>
                  <a:tcPr marL="68580" marR="68580" marT="36000" marB="0" anchor="ctr"/>
                </a:tc>
              </a:tr>
            </a:tbl>
          </a:graphicData>
        </a:graphic>
      </p:graphicFrame>
      <p:sp>
        <p:nvSpPr>
          <p:cNvPr id="4" name="矩形 3"/>
          <p:cNvSpPr/>
          <p:nvPr/>
        </p:nvSpPr>
        <p:spPr>
          <a:xfrm>
            <a:off x="2771800" y="6237312"/>
            <a:ext cx="3816424" cy="338554"/>
          </a:xfrm>
          <a:prstGeom prst="rect">
            <a:avLst/>
          </a:prstGeom>
        </p:spPr>
        <p:txBody>
          <a:bodyPr wrap="square">
            <a:spAutoFit/>
          </a:bodyPr>
          <a:lstStyle/>
          <a:p>
            <a:pPr algn="ctr"/>
            <a:r>
              <a:rPr lang="zh-CN" altLang="zh-CN" sz="1600" dirty="0"/>
              <a:t>“启动菜单列表”各项的功能</a:t>
            </a:r>
            <a:endParaRPr lang="zh-CN" altLang="en-US" sz="1600" dirty="0"/>
          </a:p>
        </p:txBody>
      </p:sp>
    </p:spTree>
    <p:extLst>
      <p:ext uri="{BB962C8B-B14F-4D97-AF65-F5344CB8AC3E}">
        <p14:creationId xmlns:p14="http://schemas.microsoft.com/office/powerpoint/2010/main" val="295646127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2</a:t>
            </a:r>
            <a:r>
              <a:rPr lang="zh-CN" altLang="zh-CN" sz="2800" dirty="0" smtClean="0"/>
              <a:t>．</a:t>
            </a:r>
            <a:r>
              <a:rPr lang="zh-CN" altLang="en-US" sz="2800" dirty="0" smtClean="0"/>
              <a:t>桌面图标</a:t>
            </a:r>
            <a:endParaRPr lang="zh-CN" altLang="en-US" sz="2800" dirty="0"/>
          </a:p>
        </p:txBody>
      </p:sp>
      <p:sp>
        <p:nvSpPr>
          <p:cNvPr id="7" name="矩形 6"/>
          <p:cNvSpPr/>
          <p:nvPr/>
        </p:nvSpPr>
        <p:spPr>
          <a:xfrm>
            <a:off x="611560" y="1671780"/>
            <a:ext cx="4942866" cy="461665"/>
          </a:xfrm>
          <a:prstGeom prst="rect">
            <a:avLst/>
          </a:prstGeom>
        </p:spPr>
        <p:txBody>
          <a:bodyPr wrap="square">
            <a:spAutoFit/>
          </a:bodyPr>
          <a:lstStyle/>
          <a:p>
            <a:r>
              <a:rPr lang="zh-CN" altLang="zh-CN" sz="2400" dirty="0"/>
              <a:t>（</a:t>
            </a:r>
            <a:r>
              <a:rPr lang="en-US" altLang="zh-CN" sz="2400" dirty="0"/>
              <a:t>1</a:t>
            </a:r>
            <a:r>
              <a:rPr lang="zh-CN" altLang="zh-CN" sz="2400" dirty="0"/>
              <a:t>）桌面图标的分类</a:t>
            </a:r>
          </a:p>
        </p:txBody>
      </p:sp>
      <p:sp>
        <p:nvSpPr>
          <p:cNvPr id="8" name="矩形 7"/>
          <p:cNvSpPr/>
          <p:nvPr/>
        </p:nvSpPr>
        <p:spPr>
          <a:xfrm>
            <a:off x="755576" y="2132856"/>
            <a:ext cx="2264288" cy="4045595"/>
          </a:xfrm>
          <a:prstGeom prst="rect">
            <a:avLst/>
          </a:prstGeom>
        </p:spPr>
        <p:txBody>
          <a:bodyPr wrap="square">
            <a:spAutoFit/>
          </a:bodyPr>
          <a:lstStyle/>
          <a:p>
            <a:pPr>
              <a:lnSpc>
                <a:spcPct val="280000"/>
              </a:lnSpc>
            </a:pPr>
            <a:r>
              <a:rPr lang="zh-CN" altLang="zh-CN" sz="2400" dirty="0"/>
              <a:t>系统图标</a:t>
            </a:r>
          </a:p>
          <a:p>
            <a:pPr>
              <a:lnSpc>
                <a:spcPct val="280000"/>
              </a:lnSpc>
            </a:pPr>
            <a:r>
              <a:rPr lang="zh-CN" altLang="zh-CN" sz="2400" dirty="0" smtClean="0"/>
              <a:t>快捷方式</a:t>
            </a:r>
            <a:r>
              <a:rPr lang="zh-CN" altLang="zh-CN" sz="2400" dirty="0"/>
              <a:t>图标</a:t>
            </a:r>
          </a:p>
          <a:p>
            <a:pPr>
              <a:lnSpc>
                <a:spcPct val="280000"/>
              </a:lnSpc>
            </a:pPr>
            <a:r>
              <a:rPr lang="zh-CN" altLang="zh-CN" sz="2400" dirty="0"/>
              <a:t>文件夹图标</a:t>
            </a:r>
          </a:p>
          <a:p>
            <a:pPr>
              <a:lnSpc>
                <a:spcPct val="280000"/>
              </a:lnSpc>
            </a:pPr>
            <a:r>
              <a:rPr lang="zh-CN" altLang="zh-CN" sz="2400" dirty="0"/>
              <a:t>文件图标</a:t>
            </a:r>
          </a:p>
        </p:txBody>
      </p:sp>
      <p:pic>
        <p:nvPicPr>
          <p:cNvPr id="13316" name="Picture 4" descr="C:\Users\Administrator\AppData\Roaming\Tencent\Users\44194298\QQ\WinTemp\RichOle\6`0IXLT1%T@]8{_}T(L{~B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2431" y="2132856"/>
            <a:ext cx="5534025" cy="1133475"/>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2843808" y="3356992"/>
            <a:ext cx="6048672" cy="3041858"/>
          </a:xfrm>
          <a:prstGeom prst="rect">
            <a:avLst/>
          </a:prstGeom>
          <a:ln>
            <a:solidFill>
              <a:schemeClr val="accent4">
                <a:lumMod val="60000"/>
                <a:lumOff val="40000"/>
              </a:schemeClr>
            </a:solidFill>
          </a:ln>
        </p:spPr>
        <p:txBody>
          <a:bodyPr wrap="square">
            <a:spAutoFit/>
          </a:bodyPr>
          <a:lstStyle/>
          <a:p>
            <a:pPr>
              <a:lnSpc>
                <a:spcPts val="2300"/>
              </a:lnSpc>
            </a:pPr>
            <a:r>
              <a:rPr lang="zh-CN" altLang="en-US" sz="2000" dirty="0" smtClean="0"/>
              <a:t>　　</a:t>
            </a:r>
            <a:r>
              <a:rPr lang="zh-CN" altLang="zh-CN" sz="2000" dirty="0" smtClean="0">
                <a:solidFill>
                  <a:srgbClr val="0070C0"/>
                </a:solidFill>
              </a:rPr>
              <a:t>“计算机”</a:t>
            </a:r>
            <a:r>
              <a:rPr lang="zh-CN" altLang="zh-CN" sz="2000" dirty="0"/>
              <a:t>图标代表正在使用的计算机，是浏览和使用计算机资源的快捷途径</a:t>
            </a:r>
            <a:r>
              <a:rPr lang="zh-CN" altLang="zh-CN" sz="2000" dirty="0" smtClean="0"/>
              <a:t>。</a:t>
            </a:r>
            <a:endParaRPr lang="en-US" altLang="zh-CN" sz="2000" dirty="0" smtClean="0"/>
          </a:p>
          <a:p>
            <a:pPr>
              <a:lnSpc>
                <a:spcPts val="2300"/>
              </a:lnSpc>
            </a:pPr>
            <a:r>
              <a:rPr lang="zh-CN" altLang="en-US" sz="2000" dirty="0" smtClean="0"/>
              <a:t>　　</a:t>
            </a:r>
            <a:r>
              <a:rPr lang="zh-CN" altLang="zh-CN" sz="2000" dirty="0" smtClean="0">
                <a:solidFill>
                  <a:srgbClr val="0070C0"/>
                </a:solidFill>
              </a:rPr>
              <a:t>“回收站”</a:t>
            </a:r>
            <a:r>
              <a:rPr lang="zh-CN" altLang="zh-CN" sz="2000" dirty="0" smtClean="0"/>
              <a:t>是硬盘中的</a:t>
            </a:r>
            <a:r>
              <a:rPr lang="zh-CN" altLang="zh-CN" sz="2000" dirty="0"/>
              <a:t>一个区域，用于暂时存放用户从硬盘上删除的文件或文件夹等</a:t>
            </a:r>
            <a:r>
              <a:rPr lang="zh-CN" altLang="zh-CN" sz="2000" dirty="0" smtClean="0"/>
              <a:t>内容</a:t>
            </a:r>
            <a:r>
              <a:rPr lang="zh-CN" altLang="en-US" sz="2000" dirty="0" smtClean="0"/>
              <a:t>。</a:t>
            </a:r>
            <a:endParaRPr lang="en-US" altLang="zh-CN" sz="2000" dirty="0" smtClean="0"/>
          </a:p>
          <a:p>
            <a:pPr>
              <a:lnSpc>
                <a:spcPts val="2300"/>
              </a:lnSpc>
            </a:pPr>
            <a:r>
              <a:rPr lang="zh-CN" altLang="en-US" sz="2000" dirty="0" smtClean="0"/>
              <a:t>　　</a:t>
            </a:r>
            <a:r>
              <a:rPr lang="zh-CN" altLang="zh-CN" sz="2000" dirty="0" smtClean="0">
                <a:solidFill>
                  <a:srgbClr val="0070C0"/>
                </a:solidFill>
              </a:rPr>
              <a:t>“控制面板”</a:t>
            </a:r>
            <a:r>
              <a:rPr lang="zh-CN" altLang="zh-CN" sz="2000" dirty="0"/>
              <a:t>为用户提供了查看和调整</a:t>
            </a:r>
            <a:r>
              <a:rPr lang="zh-CN" altLang="zh-CN" sz="2000" dirty="0" smtClean="0"/>
              <a:t>系统</a:t>
            </a:r>
            <a:r>
              <a:rPr lang="zh-CN" altLang="en-US" sz="2000" dirty="0" smtClean="0"/>
              <a:t>软硬件</a:t>
            </a:r>
            <a:r>
              <a:rPr lang="zh-CN" altLang="zh-CN" sz="2000" dirty="0" smtClean="0"/>
              <a:t>设置</a:t>
            </a:r>
            <a:r>
              <a:rPr lang="zh-CN" altLang="zh-CN" sz="2000" dirty="0"/>
              <a:t>的</a:t>
            </a:r>
            <a:r>
              <a:rPr lang="zh-CN" altLang="zh-CN" sz="2000" dirty="0" smtClean="0"/>
              <a:t>环境</a:t>
            </a:r>
            <a:r>
              <a:rPr lang="zh-CN" altLang="en-US" sz="2000" dirty="0" smtClean="0"/>
              <a:t>。</a:t>
            </a:r>
            <a:endParaRPr lang="en-US" altLang="zh-CN" sz="2000" dirty="0" smtClean="0"/>
          </a:p>
          <a:p>
            <a:pPr>
              <a:lnSpc>
                <a:spcPts val="2300"/>
              </a:lnSpc>
            </a:pPr>
            <a:r>
              <a:rPr lang="zh-CN" altLang="en-US" sz="2000" dirty="0" smtClean="0"/>
              <a:t>　　</a:t>
            </a:r>
            <a:r>
              <a:rPr lang="zh-CN" altLang="zh-CN" sz="2000" dirty="0" smtClean="0">
                <a:solidFill>
                  <a:srgbClr val="0070C0"/>
                </a:solidFill>
              </a:rPr>
              <a:t>“网络”</a:t>
            </a:r>
            <a:r>
              <a:rPr lang="zh-CN" altLang="zh-CN" sz="2000" dirty="0"/>
              <a:t>主要用来查看网络中的其他计算机，访问网络中的共享资源，进行网络</a:t>
            </a:r>
            <a:r>
              <a:rPr lang="zh-CN" altLang="zh-CN" sz="2000" dirty="0" smtClean="0"/>
              <a:t>设置</a:t>
            </a:r>
            <a:r>
              <a:rPr lang="zh-CN" altLang="en-US" sz="2000" dirty="0" smtClean="0"/>
              <a:t>。</a:t>
            </a:r>
            <a:endParaRPr lang="en-US" altLang="zh-CN" sz="2000" dirty="0" smtClean="0"/>
          </a:p>
          <a:p>
            <a:pPr lvl="0">
              <a:lnSpc>
                <a:spcPts val="2300"/>
              </a:lnSpc>
            </a:pPr>
            <a:r>
              <a:rPr lang="zh-CN" altLang="en-US" sz="2000" dirty="0" smtClean="0"/>
              <a:t>　　</a:t>
            </a:r>
            <a:r>
              <a:rPr lang="zh-CN" altLang="zh-CN" sz="2000" dirty="0" smtClean="0">
                <a:solidFill>
                  <a:srgbClr val="0070C0"/>
                </a:solidFill>
              </a:rPr>
              <a:t>个人</a:t>
            </a:r>
            <a:r>
              <a:rPr lang="zh-CN" altLang="zh-CN" sz="2000" dirty="0">
                <a:solidFill>
                  <a:srgbClr val="0070C0"/>
                </a:solidFill>
              </a:rPr>
              <a:t>文件夹</a:t>
            </a:r>
            <a:r>
              <a:rPr lang="zh-CN" altLang="zh-CN" sz="2000" dirty="0"/>
              <a:t>用于存放和管理当前用户的文档和数据</a:t>
            </a:r>
            <a:r>
              <a:rPr lang="zh-CN" altLang="zh-CN" sz="2000" dirty="0" smtClean="0"/>
              <a:t>，个人</a:t>
            </a:r>
            <a:r>
              <a:rPr lang="zh-CN" altLang="zh-CN" sz="2000" dirty="0"/>
              <a:t>文件夹名称与当前登录的用户帐户名一致</a:t>
            </a:r>
            <a:r>
              <a:rPr lang="zh-CN" altLang="zh-CN" sz="2000" dirty="0" smtClean="0"/>
              <a:t>。</a:t>
            </a:r>
            <a:endParaRPr lang="zh-CN" altLang="zh-CN" sz="2000" dirty="0"/>
          </a:p>
        </p:txBody>
      </p:sp>
    </p:spTree>
    <p:extLst>
      <p:ext uri="{BB962C8B-B14F-4D97-AF65-F5344CB8AC3E}">
        <p14:creationId xmlns:p14="http://schemas.microsoft.com/office/powerpoint/2010/main" val="8082090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
                                            <p:txEl>
                                              <p:pRg st="0" end="0"/>
                                            </p:txEl>
                                          </p:spTgt>
                                        </p:tgtEl>
                                        <p:attrNameLst>
                                          <p:attrName>ppt_x</p:attrName>
                                          <p:attrName>ppt_y</p:attrName>
                                        </p:attrNameLst>
                                      </p:cBhvr>
                                    </p:animMotion>
                                    <p:animRot by="1500000">
                                      <p:cBhvr>
                                        <p:cTn id="7" dur="125" fill="hold">
                                          <p:stCondLst>
                                            <p:cond delay="0"/>
                                          </p:stCondLst>
                                        </p:cTn>
                                        <p:tgtEl>
                                          <p:spTgt spid="8">
                                            <p:txEl>
                                              <p:pRg st="0" end="0"/>
                                            </p:txEl>
                                          </p:spTgt>
                                        </p:tgtEl>
                                        <p:attrNameLst>
                                          <p:attrName>r</p:attrName>
                                        </p:attrNameLst>
                                      </p:cBhvr>
                                    </p:animRot>
                                    <p:animRot by="-1500000">
                                      <p:cBhvr>
                                        <p:cTn id="8" dur="125" fill="hold">
                                          <p:stCondLst>
                                            <p:cond delay="125"/>
                                          </p:stCondLst>
                                        </p:cTn>
                                        <p:tgtEl>
                                          <p:spTgt spid="8">
                                            <p:txEl>
                                              <p:pRg st="0" end="0"/>
                                            </p:txEl>
                                          </p:spTgt>
                                        </p:tgtEl>
                                        <p:attrNameLst>
                                          <p:attrName>r</p:attrName>
                                        </p:attrNameLst>
                                      </p:cBhvr>
                                    </p:animRot>
                                    <p:animRot by="-1500000">
                                      <p:cBhvr>
                                        <p:cTn id="9" dur="125" fill="hold">
                                          <p:stCondLst>
                                            <p:cond delay="250"/>
                                          </p:stCondLst>
                                        </p:cTn>
                                        <p:tgtEl>
                                          <p:spTgt spid="8">
                                            <p:txEl>
                                              <p:pRg st="0" end="0"/>
                                            </p:txEl>
                                          </p:spTgt>
                                        </p:tgtEl>
                                        <p:attrNameLst>
                                          <p:attrName>r</p:attrName>
                                        </p:attrNameLst>
                                      </p:cBhvr>
                                    </p:animRot>
                                    <p:animRot by="1500000">
                                      <p:cBhvr>
                                        <p:cTn id="10" dur="125" fill="hold">
                                          <p:stCondLst>
                                            <p:cond delay="375"/>
                                          </p:stCondLst>
                                        </p:cTn>
                                        <p:tgtEl>
                                          <p:spTgt spid="8">
                                            <p:txEl>
                                              <p:pRg st="0" end="0"/>
                                            </p:txEl>
                                          </p:spTgt>
                                        </p:tgtEl>
                                        <p:attrNameLst>
                                          <p:attrName>r</p:attrName>
                                        </p:attrNameLst>
                                      </p:cBhvr>
                                    </p:animRot>
                                  </p:childTnLst>
                                </p:cTn>
                              </p:par>
                              <p:par>
                                <p:cTn id="11" presetID="3" presetClass="emph" presetSubtype="2" fill="hold" nodeType="withEffect">
                                  <p:stCondLst>
                                    <p:cond delay="0"/>
                                  </p:stCondLst>
                                  <p:iterate type="lt">
                                    <p:tmPct val="0"/>
                                  </p:iterate>
                                  <p:childTnLst>
                                    <p:animClr clrSpc="rgb" dir="cw">
                                      <p:cBhvr override="childStyle">
                                        <p:cTn id="12" dur="10" fill="hold"/>
                                        <p:tgtEl>
                                          <p:spTgt spid="8">
                                            <p:txEl>
                                              <p:pRg st="0" end="0"/>
                                            </p:txEl>
                                          </p:spTgt>
                                        </p:tgtEl>
                                        <p:attrNameLst>
                                          <p:attrName>style.color</p:attrName>
                                        </p:attrNameLst>
                                      </p:cBhvr>
                                      <p:to>
                                        <a:srgbClr val="FF0000"/>
                                      </p:to>
                                    </p:animClr>
                                  </p:childTnLst>
                                </p:cTn>
                              </p:par>
                            </p:childTnLst>
                          </p:cTn>
                        </p:par>
                        <p:par>
                          <p:cTn id="13" fill="hold">
                            <p:stCondLst>
                              <p:cond delay="650"/>
                            </p:stCondLst>
                            <p:childTnLst>
                              <p:par>
                                <p:cTn id="14" presetID="1" presetClass="entr" presetSubtype="0" fill="hold" nodeType="afterEffect">
                                  <p:stCondLst>
                                    <p:cond delay="0"/>
                                  </p:stCondLst>
                                  <p:childTnLst>
                                    <p:set>
                                      <p:cBhvr>
                                        <p:cTn id="15" dur="1" fill="hold">
                                          <p:stCondLst>
                                            <p:cond delay="249"/>
                                          </p:stCondLst>
                                        </p:cTn>
                                        <p:tgtEl>
                                          <p:spTgt spid="13316"/>
                                        </p:tgtEl>
                                        <p:attrNameLst>
                                          <p:attrName>style.visibility</p:attrName>
                                        </p:attrNameLst>
                                      </p:cBhvr>
                                      <p:to>
                                        <p:strVal val="visible"/>
                                      </p:to>
                                    </p:set>
                                  </p:childTnLst>
                                </p:cTn>
                              </p:par>
                            </p:childTnLst>
                          </p:cTn>
                        </p:par>
                        <p:par>
                          <p:cTn id="16" fill="hold">
                            <p:stCondLst>
                              <p:cond delay="900"/>
                            </p:stCondLst>
                            <p:childTnLst>
                              <p:par>
                                <p:cTn id="17" presetID="1" presetClass="entr" presetSubtype="0" fill="hold" grpId="0" nodeType="afterEffect">
                                  <p:stCondLst>
                                    <p:cond delay="500"/>
                                  </p:stCondLst>
                                  <p:childTnLst>
                                    <p:set>
                                      <p:cBhvr>
                                        <p:cTn id="18" dur="1" fill="hold">
                                          <p:stCondLst>
                                            <p:cond delay="24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2</a:t>
            </a:r>
            <a:r>
              <a:rPr lang="zh-CN" altLang="zh-CN" sz="2800" dirty="0" smtClean="0"/>
              <a:t>．</a:t>
            </a:r>
            <a:r>
              <a:rPr lang="zh-CN" altLang="en-US" sz="2800" dirty="0" smtClean="0"/>
              <a:t>桌面图标</a:t>
            </a:r>
            <a:endParaRPr lang="zh-CN" altLang="en-US" sz="2800" dirty="0"/>
          </a:p>
        </p:txBody>
      </p:sp>
      <p:sp>
        <p:nvSpPr>
          <p:cNvPr id="7" name="矩形 6"/>
          <p:cNvSpPr/>
          <p:nvPr/>
        </p:nvSpPr>
        <p:spPr>
          <a:xfrm>
            <a:off x="611560" y="1671780"/>
            <a:ext cx="4942866" cy="461665"/>
          </a:xfrm>
          <a:prstGeom prst="rect">
            <a:avLst/>
          </a:prstGeom>
        </p:spPr>
        <p:txBody>
          <a:bodyPr wrap="square">
            <a:spAutoFit/>
          </a:bodyPr>
          <a:lstStyle/>
          <a:p>
            <a:r>
              <a:rPr lang="zh-CN" altLang="zh-CN" sz="2400" dirty="0"/>
              <a:t>（</a:t>
            </a:r>
            <a:r>
              <a:rPr lang="en-US" altLang="zh-CN" sz="2400" dirty="0"/>
              <a:t>1</a:t>
            </a:r>
            <a:r>
              <a:rPr lang="zh-CN" altLang="zh-CN" sz="2400" dirty="0"/>
              <a:t>）桌面图标的分类</a:t>
            </a:r>
          </a:p>
        </p:txBody>
      </p:sp>
      <p:sp>
        <p:nvSpPr>
          <p:cNvPr id="8" name="矩形 7"/>
          <p:cNvSpPr/>
          <p:nvPr/>
        </p:nvSpPr>
        <p:spPr>
          <a:xfrm>
            <a:off x="755576" y="2132856"/>
            <a:ext cx="2264288" cy="4045595"/>
          </a:xfrm>
          <a:prstGeom prst="rect">
            <a:avLst/>
          </a:prstGeom>
        </p:spPr>
        <p:txBody>
          <a:bodyPr wrap="square">
            <a:spAutoFit/>
          </a:bodyPr>
          <a:lstStyle/>
          <a:p>
            <a:pPr>
              <a:lnSpc>
                <a:spcPct val="280000"/>
              </a:lnSpc>
            </a:pPr>
            <a:r>
              <a:rPr lang="zh-CN" altLang="zh-CN" sz="2400" dirty="0"/>
              <a:t>系统图标</a:t>
            </a:r>
          </a:p>
          <a:p>
            <a:pPr>
              <a:lnSpc>
                <a:spcPct val="280000"/>
              </a:lnSpc>
            </a:pPr>
            <a:r>
              <a:rPr lang="zh-CN" altLang="zh-CN" sz="2400" dirty="0" smtClean="0"/>
              <a:t>快捷方式</a:t>
            </a:r>
            <a:r>
              <a:rPr lang="zh-CN" altLang="zh-CN" sz="2400" dirty="0"/>
              <a:t>图标</a:t>
            </a:r>
          </a:p>
          <a:p>
            <a:pPr>
              <a:lnSpc>
                <a:spcPct val="280000"/>
              </a:lnSpc>
            </a:pPr>
            <a:r>
              <a:rPr lang="zh-CN" altLang="zh-CN" sz="2400" dirty="0"/>
              <a:t>文件夹图标</a:t>
            </a:r>
          </a:p>
          <a:p>
            <a:pPr>
              <a:lnSpc>
                <a:spcPct val="280000"/>
              </a:lnSpc>
            </a:pPr>
            <a:r>
              <a:rPr lang="zh-CN" altLang="zh-CN" sz="2400" dirty="0"/>
              <a:t>文件图标</a:t>
            </a:r>
          </a:p>
        </p:txBody>
      </p:sp>
      <p:pic>
        <p:nvPicPr>
          <p:cNvPr id="13314" name="Picture 2" descr="C:\Users\Administrator\AppData\Roaming\Tencent\Users\44194298\QQ\WinTemp\RichOle\{{({@[WI_UN1QF0NP[1ZL0J.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498651" y="2420888"/>
            <a:ext cx="4529733" cy="691691"/>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2915816" y="3284984"/>
            <a:ext cx="5881495" cy="2964914"/>
          </a:xfrm>
          <a:prstGeom prst="rect">
            <a:avLst/>
          </a:prstGeom>
          <a:ln>
            <a:solidFill>
              <a:schemeClr val="accent6">
                <a:lumMod val="60000"/>
                <a:lumOff val="40000"/>
              </a:schemeClr>
            </a:solidFill>
          </a:ln>
        </p:spPr>
        <p:txBody>
          <a:bodyPr wrap="square">
            <a:spAutoFit/>
          </a:bodyPr>
          <a:lstStyle/>
          <a:p>
            <a:pPr>
              <a:lnSpc>
                <a:spcPts val="2800"/>
              </a:lnSpc>
            </a:pPr>
            <a:r>
              <a:rPr lang="zh-CN" altLang="en-US" sz="2000" dirty="0" smtClean="0"/>
              <a:t>　　</a:t>
            </a:r>
            <a:r>
              <a:rPr lang="zh-CN" altLang="zh-CN" sz="2000" dirty="0"/>
              <a:t>左下角带有箭头标志的图标称为快捷方式图标，又称</a:t>
            </a:r>
            <a:r>
              <a:rPr lang="zh-CN" altLang="zh-CN" sz="2000" dirty="0" smtClean="0"/>
              <a:t>快捷方式</a:t>
            </a:r>
            <a:r>
              <a:rPr lang="zh-CN" altLang="en-US" sz="2000" dirty="0" smtClean="0"/>
              <a:t>。</a:t>
            </a:r>
            <a:endParaRPr lang="en-US" altLang="zh-CN" sz="2000" dirty="0" smtClean="0"/>
          </a:p>
          <a:p>
            <a:pPr>
              <a:lnSpc>
                <a:spcPts val="2800"/>
              </a:lnSpc>
            </a:pPr>
            <a:r>
              <a:rPr lang="zh-CN" altLang="en-US" sz="2000" dirty="0"/>
              <a:t>　</a:t>
            </a:r>
            <a:r>
              <a:rPr lang="zh-CN" altLang="en-US" sz="2000" dirty="0" smtClean="0"/>
              <a:t>　</a:t>
            </a:r>
            <a:r>
              <a:rPr lang="zh-CN" altLang="zh-CN" sz="2000" dirty="0" smtClean="0"/>
              <a:t>快捷方式</a:t>
            </a:r>
            <a:r>
              <a:rPr lang="zh-CN" altLang="zh-CN" sz="2000" dirty="0"/>
              <a:t>其实是一个链接指针，可以链接到某个程序、文件或文件夹。当用户双击快捷方式图标时，</a:t>
            </a:r>
            <a:r>
              <a:rPr lang="en-US" altLang="zh-CN" sz="2000" dirty="0"/>
              <a:t>Windows</a:t>
            </a:r>
            <a:r>
              <a:rPr lang="zh-CN" altLang="zh-CN" sz="2000" dirty="0"/>
              <a:t>就根据快捷方式里记录的信息找到相关的对象并打开它。</a:t>
            </a:r>
          </a:p>
          <a:p>
            <a:pPr>
              <a:lnSpc>
                <a:spcPts val="2800"/>
              </a:lnSpc>
            </a:pPr>
            <a:r>
              <a:rPr lang="zh-CN" altLang="en-US" sz="2000" dirty="0" smtClean="0"/>
              <a:t>　　</a:t>
            </a:r>
            <a:r>
              <a:rPr lang="zh-CN" altLang="zh-CN" sz="2000" dirty="0" smtClean="0"/>
              <a:t>用户</a:t>
            </a:r>
            <a:r>
              <a:rPr lang="zh-CN" altLang="zh-CN" sz="2000" dirty="0"/>
              <a:t>可以根据需要随时创建或删除快捷方式，删除快捷方式后，原来所链接的对象并不受影响。</a:t>
            </a:r>
          </a:p>
        </p:txBody>
      </p:sp>
    </p:spTree>
    <p:extLst>
      <p:ext uri="{BB962C8B-B14F-4D97-AF65-F5344CB8AC3E}">
        <p14:creationId xmlns:p14="http://schemas.microsoft.com/office/powerpoint/2010/main" val="35398340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
                                            <p:txEl>
                                              <p:pRg st="1" end="1"/>
                                            </p:txEl>
                                          </p:spTgt>
                                        </p:tgtEl>
                                        <p:attrNameLst>
                                          <p:attrName>ppt_x</p:attrName>
                                          <p:attrName>ppt_y</p:attrName>
                                        </p:attrNameLst>
                                      </p:cBhvr>
                                    </p:animMotion>
                                    <p:animRot by="1500000">
                                      <p:cBhvr>
                                        <p:cTn id="7" dur="125" fill="hold">
                                          <p:stCondLst>
                                            <p:cond delay="0"/>
                                          </p:stCondLst>
                                        </p:cTn>
                                        <p:tgtEl>
                                          <p:spTgt spid="8">
                                            <p:txEl>
                                              <p:pRg st="1" end="1"/>
                                            </p:txEl>
                                          </p:spTgt>
                                        </p:tgtEl>
                                        <p:attrNameLst>
                                          <p:attrName>r</p:attrName>
                                        </p:attrNameLst>
                                      </p:cBhvr>
                                    </p:animRot>
                                    <p:animRot by="-1500000">
                                      <p:cBhvr>
                                        <p:cTn id="8" dur="125" fill="hold">
                                          <p:stCondLst>
                                            <p:cond delay="125"/>
                                          </p:stCondLst>
                                        </p:cTn>
                                        <p:tgtEl>
                                          <p:spTgt spid="8">
                                            <p:txEl>
                                              <p:pRg st="1" end="1"/>
                                            </p:txEl>
                                          </p:spTgt>
                                        </p:tgtEl>
                                        <p:attrNameLst>
                                          <p:attrName>r</p:attrName>
                                        </p:attrNameLst>
                                      </p:cBhvr>
                                    </p:animRot>
                                    <p:animRot by="-1500000">
                                      <p:cBhvr>
                                        <p:cTn id="9" dur="125" fill="hold">
                                          <p:stCondLst>
                                            <p:cond delay="250"/>
                                          </p:stCondLst>
                                        </p:cTn>
                                        <p:tgtEl>
                                          <p:spTgt spid="8">
                                            <p:txEl>
                                              <p:pRg st="1" end="1"/>
                                            </p:txEl>
                                          </p:spTgt>
                                        </p:tgtEl>
                                        <p:attrNameLst>
                                          <p:attrName>r</p:attrName>
                                        </p:attrNameLst>
                                      </p:cBhvr>
                                    </p:animRot>
                                    <p:animRot by="1500000">
                                      <p:cBhvr>
                                        <p:cTn id="10" dur="125" fill="hold">
                                          <p:stCondLst>
                                            <p:cond delay="375"/>
                                          </p:stCondLst>
                                        </p:cTn>
                                        <p:tgtEl>
                                          <p:spTgt spid="8">
                                            <p:txEl>
                                              <p:pRg st="1" end="1"/>
                                            </p:txEl>
                                          </p:spTgt>
                                        </p:tgtEl>
                                        <p:attrNameLst>
                                          <p:attrName>r</p:attrName>
                                        </p:attrNameLst>
                                      </p:cBhvr>
                                    </p:animRot>
                                  </p:childTnLst>
                                </p:cTn>
                              </p:par>
                              <p:par>
                                <p:cTn id="11" presetID="3" presetClass="emph" presetSubtype="2" fill="hold" nodeType="withEffect">
                                  <p:stCondLst>
                                    <p:cond delay="0"/>
                                  </p:stCondLst>
                                  <p:iterate type="lt">
                                    <p:tmPct val="0"/>
                                  </p:iterate>
                                  <p:childTnLst>
                                    <p:animClr clrSpc="rgb" dir="cw">
                                      <p:cBhvr override="childStyle">
                                        <p:cTn id="12" dur="10" fill="hold"/>
                                        <p:tgtEl>
                                          <p:spTgt spid="8">
                                            <p:txEl>
                                              <p:pRg st="1" end="1"/>
                                            </p:txEl>
                                          </p:spTgt>
                                        </p:tgtEl>
                                        <p:attrNameLst>
                                          <p:attrName>style.color</p:attrName>
                                        </p:attrNameLst>
                                      </p:cBhvr>
                                      <p:to>
                                        <a:srgbClr val="FF0000"/>
                                      </p:to>
                                    </p:animClr>
                                  </p:childTnLst>
                                </p:cTn>
                              </p:par>
                            </p:childTnLst>
                          </p:cTn>
                        </p:par>
                        <p:par>
                          <p:cTn id="13" fill="hold">
                            <p:stCondLst>
                              <p:cond delay="750"/>
                            </p:stCondLst>
                            <p:childTnLst>
                              <p:par>
                                <p:cTn id="14" presetID="1" presetClass="entr" presetSubtype="0" fill="hold" nodeType="afterEffect">
                                  <p:stCondLst>
                                    <p:cond delay="0"/>
                                  </p:stCondLst>
                                  <p:childTnLst>
                                    <p:set>
                                      <p:cBhvr>
                                        <p:cTn id="15" dur="1" fill="hold">
                                          <p:stCondLst>
                                            <p:cond delay="249"/>
                                          </p:stCondLst>
                                        </p:cTn>
                                        <p:tgtEl>
                                          <p:spTgt spid="13314"/>
                                        </p:tgtEl>
                                        <p:attrNameLst>
                                          <p:attrName>style.visibility</p:attrName>
                                        </p:attrNameLst>
                                      </p:cBhvr>
                                      <p:to>
                                        <p:strVal val="visible"/>
                                      </p:to>
                                    </p:set>
                                  </p:childTnLst>
                                </p:cTn>
                              </p:par>
                            </p:childTnLst>
                          </p:cTn>
                        </p:par>
                        <p:par>
                          <p:cTn id="16" fill="hold">
                            <p:stCondLst>
                              <p:cond delay="1000"/>
                            </p:stCondLst>
                            <p:childTnLst>
                              <p:par>
                                <p:cTn id="17" presetID="1" presetClass="entr" presetSubtype="0" fill="hold" grpId="0" nodeType="afterEffect">
                                  <p:stCondLst>
                                    <p:cond delay="500"/>
                                  </p:stCondLst>
                                  <p:childTnLst>
                                    <p:set>
                                      <p:cBhvr>
                                        <p:cTn id="18" dur="1" fill="hold">
                                          <p:stCondLst>
                                            <p:cond delay="24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2</a:t>
            </a:r>
            <a:r>
              <a:rPr lang="zh-CN" altLang="zh-CN" sz="2800" dirty="0" smtClean="0"/>
              <a:t>．</a:t>
            </a:r>
            <a:r>
              <a:rPr lang="zh-CN" altLang="en-US" sz="2800" dirty="0" smtClean="0"/>
              <a:t>桌面图标</a:t>
            </a:r>
            <a:endParaRPr lang="zh-CN" altLang="en-US" sz="2800" dirty="0"/>
          </a:p>
        </p:txBody>
      </p:sp>
      <p:sp>
        <p:nvSpPr>
          <p:cNvPr id="7" name="矩形 6"/>
          <p:cNvSpPr/>
          <p:nvPr/>
        </p:nvSpPr>
        <p:spPr>
          <a:xfrm>
            <a:off x="611560" y="1671780"/>
            <a:ext cx="4942866" cy="461665"/>
          </a:xfrm>
          <a:prstGeom prst="rect">
            <a:avLst/>
          </a:prstGeom>
        </p:spPr>
        <p:txBody>
          <a:bodyPr wrap="square">
            <a:spAutoFit/>
          </a:bodyPr>
          <a:lstStyle/>
          <a:p>
            <a:r>
              <a:rPr lang="zh-CN" altLang="zh-CN" sz="2400" dirty="0"/>
              <a:t>（</a:t>
            </a:r>
            <a:r>
              <a:rPr lang="en-US" altLang="zh-CN" sz="2400" dirty="0"/>
              <a:t>1</a:t>
            </a:r>
            <a:r>
              <a:rPr lang="zh-CN" altLang="zh-CN" sz="2400" dirty="0"/>
              <a:t>）桌面图标的分类</a:t>
            </a:r>
          </a:p>
        </p:txBody>
      </p:sp>
      <p:sp>
        <p:nvSpPr>
          <p:cNvPr id="8" name="矩形 7"/>
          <p:cNvSpPr/>
          <p:nvPr/>
        </p:nvSpPr>
        <p:spPr>
          <a:xfrm>
            <a:off x="755576" y="2132856"/>
            <a:ext cx="2264288" cy="4045595"/>
          </a:xfrm>
          <a:prstGeom prst="rect">
            <a:avLst/>
          </a:prstGeom>
        </p:spPr>
        <p:txBody>
          <a:bodyPr wrap="square">
            <a:spAutoFit/>
          </a:bodyPr>
          <a:lstStyle/>
          <a:p>
            <a:pPr>
              <a:lnSpc>
                <a:spcPct val="280000"/>
              </a:lnSpc>
            </a:pPr>
            <a:r>
              <a:rPr lang="zh-CN" altLang="zh-CN" sz="2400" dirty="0"/>
              <a:t>系统图标</a:t>
            </a:r>
          </a:p>
          <a:p>
            <a:pPr>
              <a:lnSpc>
                <a:spcPct val="280000"/>
              </a:lnSpc>
            </a:pPr>
            <a:r>
              <a:rPr lang="zh-CN" altLang="zh-CN" sz="2400" dirty="0" smtClean="0"/>
              <a:t>快捷方式</a:t>
            </a:r>
            <a:r>
              <a:rPr lang="zh-CN" altLang="zh-CN" sz="2400" dirty="0"/>
              <a:t>图标</a:t>
            </a:r>
          </a:p>
          <a:p>
            <a:pPr>
              <a:lnSpc>
                <a:spcPct val="280000"/>
              </a:lnSpc>
            </a:pPr>
            <a:r>
              <a:rPr lang="zh-CN" altLang="zh-CN" sz="2400" dirty="0"/>
              <a:t>文件夹图标</a:t>
            </a:r>
          </a:p>
          <a:p>
            <a:pPr>
              <a:lnSpc>
                <a:spcPct val="280000"/>
              </a:lnSpc>
            </a:pPr>
            <a:r>
              <a:rPr lang="zh-CN" altLang="zh-CN" sz="2400" dirty="0"/>
              <a:t>文件图标</a:t>
            </a:r>
          </a:p>
        </p:txBody>
      </p:sp>
      <p:grpSp>
        <p:nvGrpSpPr>
          <p:cNvPr id="3" name="组合 2"/>
          <p:cNvGrpSpPr/>
          <p:nvPr/>
        </p:nvGrpSpPr>
        <p:grpSpPr>
          <a:xfrm>
            <a:off x="4710032" y="2396241"/>
            <a:ext cx="2670280" cy="888743"/>
            <a:chOff x="3303800" y="4421873"/>
            <a:chExt cx="2670280" cy="888743"/>
          </a:xfrm>
        </p:grpSpPr>
        <p:pic>
          <p:nvPicPr>
            <p:cNvPr id="13317" name="Picture 5" descr="C:\Users\Administrator\AppData\Roaming\Tencent\Users\44194298\QQ\WinTemp\RichOle\71861MIRUFS%FEX50O6V$BH.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303800" y="4437112"/>
              <a:ext cx="581156" cy="853344"/>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C:\Users\Administrator\AppData\Roaming\Tencent\Users\44194298\QQ\WinTemp\RichOle\BJP{C}MP`5(NIN42G`XZ)CB.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211960" y="4421873"/>
              <a:ext cx="657220" cy="888743"/>
            </a:xfrm>
            <a:prstGeom prst="rect">
              <a:avLst/>
            </a:prstGeom>
            <a:noFill/>
            <a:extLst>
              <a:ext uri="{909E8E84-426E-40DD-AFC4-6F175D3DCCD1}">
                <a14:hiddenFill xmlns:a14="http://schemas.microsoft.com/office/drawing/2010/main">
                  <a:solidFill>
                    <a:srgbClr val="FFFFFF"/>
                  </a:solidFill>
                </a14:hiddenFill>
              </a:ext>
            </a:extLst>
          </p:spPr>
        </p:pic>
        <p:pic>
          <p:nvPicPr>
            <p:cNvPr id="13319" name="Picture 7" descr="C:\Users\Administrator\AppData\Roaming\Tencent\Users\44194298\QQ\WinTemp\RichOle\LKTFBE4YSOJO%5$DHL`W()W.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283915" y="4437112"/>
              <a:ext cx="690165" cy="837008"/>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矩形 12"/>
          <p:cNvSpPr/>
          <p:nvPr/>
        </p:nvSpPr>
        <p:spPr>
          <a:xfrm>
            <a:off x="3491881" y="3473713"/>
            <a:ext cx="5040559" cy="2554545"/>
          </a:xfrm>
          <a:prstGeom prst="rect">
            <a:avLst/>
          </a:prstGeom>
          <a:ln>
            <a:solidFill>
              <a:schemeClr val="accent5">
                <a:lumMod val="60000"/>
                <a:lumOff val="40000"/>
              </a:schemeClr>
            </a:solidFill>
          </a:ln>
        </p:spPr>
        <p:txBody>
          <a:bodyPr wrap="square">
            <a:spAutoFit/>
          </a:bodyPr>
          <a:lstStyle/>
          <a:p>
            <a:pPr>
              <a:lnSpc>
                <a:spcPct val="200000"/>
              </a:lnSpc>
            </a:pPr>
            <a:r>
              <a:rPr lang="zh-CN" altLang="en-US" sz="2000" dirty="0" smtClean="0"/>
              <a:t>　　</a:t>
            </a:r>
            <a:r>
              <a:rPr lang="en-US" altLang="zh-CN" sz="2000" dirty="0"/>
              <a:t>Windows 7</a:t>
            </a:r>
            <a:r>
              <a:rPr lang="zh-CN" altLang="zh-CN" sz="2000" dirty="0"/>
              <a:t>系统把所有文件夹统一</a:t>
            </a:r>
            <a:r>
              <a:rPr lang="zh-CN" altLang="zh-CN" sz="2000" dirty="0" smtClean="0"/>
              <a:t>用</a:t>
            </a:r>
            <a:r>
              <a:rPr lang="zh-CN" altLang="en-US" sz="2000" dirty="0" smtClean="0"/>
              <a:t>文件夹</a:t>
            </a:r>
            <a:r>
              <a:rPr lang="zh-CN" altLang="zh-CN" sz="2000" dirty="0" smtClean="0"/>
              <a:t>图标</a:t>
            </a:r>
            <a:r>
              <a:rPr lang="zh-CN" altLang="zh-CN" sz="2000" dirty="0"/>
              <a:t>表示，用于组织和管理文件</a:t>
            </a:r>
            <a:r>
              <a:rPr lang="zh-CN" altLang="zh-CN" sz="2000" dirty="0" smtClean="0"/>
              <a:t>。</a:t>
            </a:r>
            <a:endParaRPr lang="en-US" altLang="zh-CN" sz="2000" dirty="0" smtClean="0"/>
          </a:p>
          <a:p>
            <a:pPr>
              <a:lnSpc>
                <a:spcPct val="200000"/>
              </a:lnSpc>
            </a:pPr>
            <a:r>
              <a:rPr lang="zh-CN" altLang="en-US" sz="2000" dirty="0"/>
              <a:t>　</a:t>
            </a:r>
            <a:r>
              <a:rPr lang="zh-CN" altLang="en-US" sz="2000" dirty="0" smtClean="0"/>
              <a:t>　</a:t>
            </a:r>
            <a:r>
              <a:rPr lang="zh-CN" altLang="zh-CN" sz="2000" dirty="0" smtClean="0"/>
              <a:t>双击</a:t>
            </a:r>
            <a:r>
              <a:rPr lang="zh-CN" altLang="zh-CN" sz="2000" dirty="0"/>
              <a:t>文件夹图标即可打开文件夹窗口，可见其中的文件列表和子文件夹。</a:t>
            </a:r>
          </a:p>
        </p:txBody>
      </p:sp>
    </p:spTree>
    <p:extLst>
      <p:ext uri="{BB962C8B-B14F-4D97-AF65-F5344CB8AC3E}">
        <p14:creationId xmlns:p14="http://schemas.microsoft.com/office/powerpoint/2010/main" val="35398340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
                                            <p:txEl>
                                              <p:pRg st="2" end="2"/>
                                            </p:txEl>
                                          </p:spTgt>
                                        </p:tgtEl>
                                        <p:attrNameLst>
                                          <p:attrName>ppt_x</p:attrName>
                                          <p:attrName>ppt_y</p:attrName>
                                        </p:attrNameLst>
                                      </p:cBhvr>
                                    </p:animMotion>
                                    <p:animRot by="1500000">
                                      <p:cBhvr>
                                        <p:cTn id="7" dur="125" fill="hold">
                                          <p:stCondLst>
                                            <p:cond delay="0"/>
                                          </p:stCondLst>
                                        </p:cTn>
                                        <p:tgtEl>
                                          <p:spTgt spid="8">
                                            <p:txEl>
                                              <p:pRg st="2" end="2"/>
                                            </p:txEl>
                                          </p:spTgt>
                                        </p:tgtEl>
                                        <p:attrNameLst>
                                          <p:attrName>r</p:attrName>
                                        </p:attrNameLst>
                                      </p:cBhvr>
                                    </p:animRot>
                                    <p:animRot by="-1500000">
                                      <p:cBhvr>
                                        <p:cTn id="8" dur="125" fill="hold">
                                          <p:stCondLst>
                                            <p:cond delay="125"/>
                                          </p:stCondLst>
                                        </p:cTn>
                                        <p:tgtEl>
                                          <p:spTgt spid="8">
                                            <p:txEl>
                                              <p:pRg st="2" end="2"/>
                                            </p:txEl>
                                          </p:spTgt>
                                        </p:tgtEl>
                                        <p:attrNameLst>
                                          <p:attrName>r</p:attrName>
                                        </p:attrNameLst>
                                      </p:cBhvr>
                                    </p:animRot>
                                    <p:animRot by="-1500000">
                                      <p:cBhvr>
                                        <p:cTn id="9" dur="125" fill="hold">
                                          <p:stCondLst>
                                            <p:cond delay="250"/>
                                          </p:stCondLst>
                                        </p:cTn>
                                        <p:tgtEl>
                                          <p:spTgt spid="8">
                                            <p:txEl>
                                              <p:pRg st="2" end="2"/>
                                            </p:txEl>
                                          </p:spTgt>
                                        </p:tgtEl>
                                        <p:attrNameLst>
                                          <p:attrName>r</p:attrName>
                                        </p:attrNameLst>
                                      </p:cBhvr>
                                    </p:animRot>
                                    <p:animRot by="1500000">
                                      <p:cBhvr>
                                        <p:cTn id="10" dur="125" fill="hold">
                                          <p:stCondLst>
                                            <p:cond delay="375"/>
                                          </p:stCondLst>
                                        </p:cTn>
                                        <p:tgtEl>
                                          <p:spTgt spid="8">
                                            <p:txEl>
                                              <p:pRg st="2" end="2"/>
                                            </p:txEl>
                                          </p:spTgt>
                                        </p:tgtEl>
                                        <p:attrNameLst>
                                          <p:attrName>r</p:attrName>
                                        </p:attrNameLst>
                                      </p:cBhvr>
                                    </p:animRot>
                                  </p:childTnLst>
                                </p:cTn>
                              </p:par>
                              <p:par>
                                <p:cTn id="11" presetID="3" presetClass="emph" presetSubtype="2" fill="hold" nodeType="withEffect">
                                  <p:stCondLst>
                                    <p:cond delay="0"/>
                                  </p:stCondLst>
                                  <p:iterate type="lt">
                                    <p:tmPct val="0"/>
                                  </p:iterate>
                                  <p:childTnLst>
                                    <p:animClr clrSpc="rgb" dir="cw">
                                      <p:cBhvr override="childStyle">
                                        <p:cTn id="12" dur="10" fill="hold"/>
                                        <p:tgtEl>
                                          <p:spTgt spid="8">
                                            <p:txEl>
                                              <p:pRg st="2" end="2"/>
                                            </p:txEl>
                                          </p:spTgt>
                                        </p:tgtEl>
                                        <p:attrNameLst>
                                          <p:attrName>style.color</p:attrName>
                                        </p:attrNameLst>
                                      </p:cBhvr>
                                      <p:to>
                                        <a:srgbClr val="FF0000"/>
                                      </p:to>
                                    </p:animClr>
                                  </p:childTnLst>
                                </p:cTn>
                              </p:par>
                            </p:childTnLst>
                          </p:cTn>
                        </p:par>
                        <p:par>
                          <p:cTn id="13" fill="hold">
                            <p:stCondLst>
                              <p:cond delay="700"/>
                            </p:stCondLst>
                            <p:childTnLst>
                              <p:par>
                                <p:cTn id="14" presetID="1" presetClass="entr" presetSubtype="0" fill="hold" nodeType="afterEffect">
                                  <p:stCondLst>
                                    <p:cond delay="0"/>
                                  </p:stCondLst>
                                  <p:childTnLst>
                                    <p:set>
                                      <p:cBhvr>
                                        <p:cTn id="15" dur="1" fill="hold">
                                          <p:stCondLst>
                                            <p:cond delay="249"/>
                                          </p:stCondLst>
                                        </p:cTn>
                                        <p:tgtEl>
                                          <p:spTgt spid="3"/>
                                        </p:tgtEl>
                                        <p:attrNameLst>
                                          <p:attrName>style.visibility</p:attrName>
                                        </p:attrNameLst>
                                      </p:cBhvr>
                                      <p:to>
                                        <p:strVal val="visible"/>
                                      </p:to>
                                    </p:set>
                                  </p:childTnLst>
                                </p:cTn>
                              </p:par>
                            </p:childTnLst>
                          </p:cTn>
                        </p:par>
                        <p:par>
                          <p:cTn id="16" fill="hold">
                            <p:stCondLst>
                              <p:cond delay="950"/>
                            </p:stCondLst>
                            <p:childTnLst>
                              <p:par>
                                <p:cTn id="17" presetID="1" presetClass="entr" presetSubtype="0" fill="hold" grpId="0" nodeType="afterEffect">
                                  <p:stCondLst>
                                    <p:cond delay="500"/>
                                  </p:stCondLst>
                                  <p:childTnLst>
                                    <p:set>
                                      <p:cBhvr>
                                        <p:cTn id="18" dur="1" fill="hold">
                                          <p:stCondLst>
                                            <p:cond delay="24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1720" y="3284984"/>
            <a:ext cx="6133337" cy="1028700"/>
          </a:xfrm>
        </p:spPr>
        <p:txBody>
          <a:bodyPr anchor="ctr" anchorCtr="0">
            <a:normAutofit/>
          </a:bodyPr>
          <a:lstStyle/>
          <a:p>
            <a:pPr algn="ctr"/>
            <a:r>
              <a:rPr lang="en-US" altLang="zh-CN" sz="4800" dirty="0" smtClean="0"/>
              <a:t>2.1</a:t>
            </a:r>
            <a:r>
              <a:rPr lang="zh-CN" altLang="en-US" sz="4800" dirty="0" smtClean="0"/>
              <a:t>  </a:t>
            </a:r>
            <a:r>
              <a:rPr lang="zh-CN" altLang="zh-CN" sz="4800" dirty="0" smtClean="0"/>
              <a:t>认识</a:t>
            </a:r>
            <a:r>
              <a:rPr lang="zh-CN" altLang="en-US" sz="4800" dirty="0" smtClean="0"/>
              <a:t>操作系统</a:t>
            </a:r>
            <a:endParaRPr lang="zh-CN" altLang="en-US" sz="4800" dirty="0"/>
          </a:p>
        </p:txBody>
      </p:sp>
    </p:spTree>
    <p:extLst>
      <p:ext uri="{BB962C8B-B14F-4D97-AF65-F5344CB8AC3E}">
        <p14:creationId xmlns:p14="http://schemas.microsoft.com/office/powerpoint/2010/main" val="1301141789"/>
      </p:ext>
    </p:extLst>
  </p:cSld>
  <p:clrMapOvr>
    <a:masterClrMapping/>
  </p:clrMapOvr>
  <p:transition spd="slow">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2</a:t>
            </a:r>
            <a:r>
              <a:rPr lang="zh-CN" altLang="zh-CN" sz="2800" dirty="0" smtClean="0"/>
              <a:t>．</a:t>
            </a:r>
            <a:r>
              <a:rPr lang="zh-CN" altLang="en-US" sz="2800" dirty="0" smtClean="0"/>
              <a:t>桌面图标</a:t>
            </a:r>
            <a:endParaRPr lang="zh-CN" altLang="en-US" sz="2800" dirty="0"/>
          </a:p>
        </p:txBody>
      </p:sp>
      <p:sp>
        <p:nvSpPr>
          <p:cNvPr id="7" name="矩形 6"/>
          <p:cNvSpPr/>
          <p:nvPr/>
        </p:nvSpPr>
        <p:spPr>
          <a:xfrm>
            <a:off x="611560" y="1671780"/>
            <a:ext cx="4942866" cy="461665"/>
          </a:xfrm>
          <a:prstGeom prst="rect">
            <a:avLst/>
          </a:prstGeom>
        </p:spPr>
        <p:txBody>
          <a:bodyPr wrap="square">
            <a:spAutoFit/>
          </a:bodyPr>
          <a:lstStyle/>
          <a:p>
            <a:r>
              <a:rPr lang="zh-CN" altLang="zh-CN" sz="2400" dirty="0"/>
              <a:t>（</a:t>
            </a:r>
            <a:r>
              <a:rPr lang="en-US" altLang="zh-CN" sz="2400" dirty="0"/>
              <a:t>1</a:t>
            </a:r>
            <a:r>
              <a:rPr lang="zh-CN" altLang="zh-CN" sz="2400" dirty="0"/>
              <a:t>）桌面图标的分类</a:t>
            </a:r>
          </a:p>
        </p:txBody>
      </p:sp>
      <p:sp>
        <p:nvSpPr>
          <p:cNvPr id="8" name="矩形 7"/>
          <p:cNvSpPr/>
          <p:nvPr/>
        </p:nvSpPr>
        <p:spPr>
          <a:xfrm>
            <a:off x="755576" y="2132856"/>
            <a:ext cx="2264288" cy="4045595"/>
          </a:xfrm>
          <a:prstGeom prst="rect">
            <a:avLst/>
          </a:prstGeom>
        </p:spPr>
        <p:txBody>
          <a:bodyPr wrap="square">
            <a:spAutoFit/>
          </a:bodyPr>
          <a:lstStyle/>
          <a:p>
            <a:pPr>
              <a:lnSpc>
                <a:spcPct val="280000"/>
              </a:lnSpc>
            </a:pPr>
            <a:r>
              <a:rPr lang="zh-CN" altLang="zh-CN" sz="2400" dirty="0"/>
              <a:t>系统图标</a:t>
            </a:r>
          </a:p>
          <a:p>
            <a:pPr>
              <a:lnSpc>
                <a:spcPct val="280000"/>
              </a:lnSpc>
            </a:pPr>
            <a:r>
              <a:rPr lang="zh-CN" altLang="zh-CN" sz="2400" dirty="0" smtClean="0"/>
              <a:t>快捷方式</a:t>
            </a:r>
            <a:r>
              <a:rPr lang="zh-CN" altLang="zh-CN" sz="2400" dirty="0"/>
              <a:t>图标</a:t>
            </a:r>
          </a:p>
          <a:p>
            <a:pPr>
              <a:lnSpc>
                <a:spcPct val="280000"/>
              </a:lnSpc>
            </a:pPr>
            <a:r>
              <a:rPr lang="zh-CN" altLang="zh-CN" sz="2400" dirty="0"/>
              <a:t>文件夹图标</a:t>
            </a:r>
          </a:p>
          <a:p>
            <a:pPr>
              <a:lnSpc>
                <a:spcPct val="280000"/>
              </a:lnSpc>
            </a:pPr>
            <a:r>
              <a:rPr lang="zh-CN" altLang="zh-CN" sz="2400" dirty="0"/>
              <a:t>文件图标</a:t>
            </a:r>
          </a:p>
        </p:txBody>
      </p:sp>
      <p:pic>
        <p:nvPicPr>
          <p:cNvPr id="13320" name="Picture 8" descr="C:\Users\Administrator\AppData\Roaming\Tencent\Users\44194298\QQ\WinTemp\RichOle\5_}V0{M(MT~XNKAMX9K%)70.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851920" y="2348880"/>
            <a:ext cx="4082323" cy="877828"/>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3059832" y="3379926"/>
            <a:ext cx="5521455" cy="2785378"/>
          </a:xfrm>
          <a:prstGeom prst="rect">
            <a:avLst/>
          </a:prstGeom>
          <a:ln>
            <a:solidFill>
              <a:srgbClr val="FF0066"/>
            </a:solidFill>
          </a:ln>
        </p:spPr>
        <p:txBody>
          <a:bodyPr wrap="square">
            <a:spAutoFit/>
          </a:bodyPr>
          <a:lstStyle/>
          <a:p>
            <a:pPr>
              <a:lnSpc>
                <a:spcPts val="3000"/>
              </a:lnSpc>
            </a:pPr>
            <a:r>
              <a:rPr lang="zh-CN" altLang="en-US" sz="2000" dirty="0" smtClean="0"/>
              <a:t>　　</a:t>
            </a:r>
            <a:r>
              <a:rPr lang="zh-CN" altLang="zh-CN" sz="2000" dirty="0"/>
              <a:t>文件图标是由系统中相应的应用程序关联建立的，表示该应用程序所支持的文件</a:t>
            </a:r>
            <a:r>
              <a:rPr lang="zh-CN" altLang="zh-CN" sz="2000" dirty="0" smtClean="0"/>
              <a:t>。</a:t>
            </a:r>
            <a:endParaRPr lang="en-US" altLang="zh-CN" sz="2000" dirty="0" smtClean="0"/>
          </a:p>
          <a:p>
            <a:pPr>
              <a:lnSpc>
                <a:spcPts val="3000"/>
              </a:lnSpc>
            </a:pPr>
            <a:r>
              <a:rPr lang="zh-CN" altLang="en-US" sz="2000" dirty="0"/>
              <a:t>　</a:t>
            </a:r>
            <a:r>
              <a:rPr lang="zh-CN" altLang="en-US" sz="2000" dirty="0" smtClean="0"/>
              <a:t>　</a:t>
            </a:r>
            <a:r>
              <a:rPr lang="zh-CN" altLang="zh-CN" sz="2000" dirty="0" smtClean="0"/>
              <a:t>双击</a:t>
            </a:r>
            <a:r>
              <a:rPr lang="zh-CN" altLang="zh-CN" sz="2000" dirty="0"/>
              <a:t>文件图标即可打开相应的应用程序及此</a:t>
            </a:r>
            <a:r>
              <a:rPr lang="zh-CN" altLang="zh-CN" sz="2000" dirty="0" smtClean="0"/>
              <a:t>文件</a:t>
            </a:r>
            <a:r>
              <a:rPr lang="zh-CN" altLang="en-US" sz="2000" dirty="0" smtClean="0"/>
              <a:t>。</a:t>
            </a:r>
            <a:endParaRPr lang="en-US" altLang="zh-CN" sz="2000" dirty="0" smtClean="0"/>
          </a:p>
          <a:p>
            <a:pPr>
              <a:lnSpc>
                <a:spcPts val="3000"/>
              </a:lnSpc>
            </a:pPr>
            <a:r>
              <a:rPr lang="zh-CN" altLang="en-US" sz="2000" dirty="0"/>
              <a:t>　</a:t>
            </a:r>
            <a:r>
              <a:rPr lang="zh-CN" altLang="en-US" sz="2000" dirty="0" smtClean="0"/>
              <a:t>　</a:t>
            </a:r>
            <a:r>
              <a:rPr lang="zh-CN" altLang="zh-CN" sz="2000" dirty="0" smtClean="0"/>
              <a:t>删除</a:t>
            </a:r>
            <a:r>
              <a:rPr lang="zh-CN" altLang="zh-CN" sz="2000" dirty="0"/>
              <a:t>文件图标也就删除了该文件</a:t>
            </a:r>
            <a:r>
              <a:rPr lang="zh-CN" altLang="zh-CN" sz="2000" dirty="0" smtClean="0"/>
              <a:t>。</a:t>
            </a:r>
            <a:endParaRPr lang="en-US" altLang="zh-CN" sz="2000" dirty="0" smtClean="0"/>
          </a:p>
          <a:p>
            <a:pPr>
              <a:lnSpc>
                <a:spcPts val="3000"/>
              </a:lnSpc>
            </a:pPr>
            <a:r>
              <a:rPr lang="zh-CN" altLang="en-US" sz="2000" dirty="0"/>
              <a:t>　</a:t>
            </a:r>
            <a:r>
              <a:rPr lang="zh-CN" altLang="en-US" sz="2000" dirty="0" smtClean="0"/>
              <a:t>　</a:t>
            </a:r>
            <a:r>
              <a:rPr lang="zh-CN" altLang="zh-CN" sz="2000" dirty="0" smtClean="0"/>
              <a:t>不同</a:t>
            </a:r>
            <a:r>
              <a:rPr lang="zh-CN" altLang="zh-CN" sz="2000" dirty="0"/>
              <a:t>的应用程序支持不同类型的文件，其图标</a:t>
            </a:r>
            <a:r>
              <a:rPr lang="zh-CN" altLang="zh-CN" sz="2000" dirty="0" smtClean="0"/>
              <a:t>也不同</a:t>
            </a:r>
            <a:r>
              <a:rPr lang="zh-CN" altLang="en-US" sz="2000" dirty="0" smtClean="0"/>
              <a:t>。</a:t>
            </a:r>
            <a:endParaRPr lang="zh-CN" altLang="zh-CN" sz="2000" dirty="0"/>
          </a:p>
        </p:txBody>
      </p:sp>
    </p:spTree>
    <p:extLst>
      <p:ext uri="{BB962C8B-B14F-4D97-AF65-F5344CB8AC3E}">
        <p14:creationId xmlns:p14="http://schemas.microsoft.com/office/powerpoint/2010/main" val="35398340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
                                            <p:txEl>
                                              <p:pRg st="3" end="3"/>
                                            </p:txEl>
                                          </p:spTgt>
                                        </p:tgtEl>
                                        <p:attrNameLst>
                                          <p:attrName>ppt_x</p:attrName>
                                          <p:attrName>ppt_y</p:attrName>
                                        </p:attrNameLst>
                                      </p:cBhvr>
                                    </p:animMotion>
                                    <p:animRot by="1500000">
                                      <p:cBhvr>
                                        <p:cTn id="7" dur="125" fill="hold">
                                          <p:stCondLst>
                                            <p:cond delay="0"/>
                                          </p:stCondLst>
                                        </p:cTn>
                                        <p:tgtEl>
                                          <p:spTgt spid="8">
                                            <p:txEl>
                                              <p:pRg st="3" end="3"/>
                                            </p:txEl>
                                          </p:spTgt>
                                        </p:tgtEl>
                                        <p:attrNameLst>
                                          <p:attrName>r</p:attrName>
                                        </p:attrNameLst>
                                      </p:cBhvr>
                                    </p:animRot>
                                    <p:animRot by="-1500000">
                                      <p:cBhvr>
                                        <p:cTn id="8" dur="125" fill="hold">
                                          <p:stCondLst>
                                            <p:cond delay="125"/>
                                          </p:stCondLst>
                                        </p:cTn>
                                        <p:tgtEl>
                                          <p:spTgt spid="8">
                                            <p:txEl>
                                              <p:pRg st="3" end="3"/>
                                            </p:txEl>
                                          </p:spTgt>
                                        </p:tgtEl>
                                        <p:attrNameLst>
                                          <p:attrName>r</p:attrName>
                                        </p:attrNameLst>
                                      </p:cBhvr>
                                    </p:animRot>
                                    <p:animRot by="-1500000">
                                      <p:cBhvr>
                                        <p:cTn id="9" dur="125" fill="hold">
                                          <p:stCondLst>
                                            <p:cond delay="250"/>
                                          </p:stCondLst>
                                        </p:cTn>
                                        <p:tgtEl>
                                          <p:spTgt spid="8">
                                            <p:txEl>
                                              <p:pRg st="3" end="3"/>
                                            </p:txEl>
                                          </p:spTgt>
                                        </p:tgtEl>
                                        <p:attrNameLst>
                                          <p:attrName>r</p:attrName>
                                        </p:attrNameLst>
                                      </p:cBhvr>
                                    </p:animRot>
                                    <p:animRot by="1500000">
                                      <p:cBhvr>
                                        <p:cTn id="10" dur="125" fill="hold">
                                          <p:stCondLst>
                                            <p:cond delay="375"/>
                                          </p:stCondLst>
                                        </p:cTn>
                                        <p:tgtEl>
                                          <p:spTgt spid="8">
                                            <p:txEl>
                                              <p:pRg st="3" end="3"/>
                                            </p:txEl>
                                          </p:spTgt>
                                        </p:tgtEl>
                                        <p:attrNameLst>
                                          <p:attrName>r</p:attrName>
                                        </p:attrNameLst>
                                      </p:cBhvr>
                                    </p:animRot>
                                  </p:childTnLst>
                                </p:cTn>
                              </p:par>
                              <p:par>
                                <p:cTn id="11" presetID="3" presetClass="emph" presetSubtype="2" fill="hold" nodeType="withEffect">
                                  <p:stCondLst>
                                    <p:cond delay="0"/>
                                  </p:stCondLst>
                                  <p:iterate type="lt">
                                    <p:tmPct val="0"/>
                                  </p:iterate>
                                  <p:childTnLst>
                                    <p:animClr clrSpc="rgb" dir="cw">
                                      <p:cBhvr override="childStyle">
                                        <p:cTn id="12" dur="10" fill="hold"/>
                                        <p:tgtEl>
                                          <p:spTgt spid="8">
                                            <p:txEl>
                                              <p:pRg st="3" end="3"/>
                                            </p:txEl>
                                          </p:spTgt>
                                        </p:tgtEl>
                                        <p:attrNameLst>
                                          <p:attrName>style.color</p:attrName>
                                        </p:attrNameLst>
                                      </p:cBhvr>
                                      <p:to>
                                        <a:srgbClr val="FF0000"/>
                                      </p:to>
                                    </p:animClr>
                                  </p:childTnLst>
                                </p:cTn>
                              </p:par>
                            </p:childTnLst>
                          </p:cTn>
                        </p:par>
                        <p:par>
                          <p:cTn id="13" fill="hold">
                            <p:stCondLst>
                              <p:cond delay="650"/>
                            </p:stCondLst>
                            <p:childTnLst>
                              <p:par>
                                <p:cTn id="14" presetID="1" presetClass="entr" presetSubtype="0" fill="hold" nodeType="afterEffect">
                                  <p:stCondLst>
                                    <p:cond delay="0"/>
                                  </p:stCondLst>
                                  <p:childTnLst>
                                    <p:set>
                                      <p:cBhvr>
                                        <p:cTn id="15" dur="1" fill="hold">
                                          <p:stCondLst>
                                            <p:cond delay="249"/>
                                          </p:stCondLst>
                                        </p:cTn>
                                        <p:tgtEl>
                                          <p:spTgt spid="13320"/>
                                        </p:tgtEl>
                                        <p:attrNameLst>
                                          <p:attrName>style.visibility</p:attrName>
                                        </p:attrNameLst>
                                      </p:cBhvr>
                                      <p:to>
                                        <p:strVal val="visible"/>
                                      </p:to>
                                    </p:set>
                                  </p:childTnLst>
                                </p:cTn>
                              </p:par>
                            </p:childTnLst>
                          </p:cTn>
                        </p:par>
                        <p:par>
                          <p:cTn id="16" fill="hold">
                            <p:stCondLst>
                              <p:cond delay="900"/>
                            </p:stCondLst>
                            <p:childTnLst>
                              <p:par>
                                <p:cTn id="17" presetID="1" presetClass="entr" presetSubtype="0" fill="hold" grpId="0" nodeType="afterEffect">
                                  <p:stCondLst>
                                    <p:cond delay="500"/>
                                  </p:stCondLst>
                                  <p:childTnLst>
                                    <p:set>
                                      <p:cBhvr>
                                        <p:cTn id="18" dur="1" fill="hold">
                                          <p:stCondLst>
                                            <p:cond delay="24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2</a:t>
            </a:r>
            <a:r>
              <a:rPr lang="zh-CN" altLang="zh-CN" sz="2800" dirty="0" smtClean="0"/>
              <a:t>．</a:t>
            </a:r>
            <a:r>
              <a:rPr lang="zh-CN" altLang="en-US" sz="2800" dirty="0" smtClean="0"/>
              <a:t>桌面图标</a:t>
            </a:r>
            <a:endParaRPr lang="zh-CN" altLang="en-US" sz="2800" dirty="0"/>
          </a:p>
        </p:txBody>
      </p:sp>
      <p:sp>
        <p:nvSpPr>
          <p:cNvPr id="7" name="矩形 6"/>
          <p:cNvSpPr/>
          <p:nvPr/>
        </p:nvSpPr>
        <p:spPr>
          <a:xfrm>
            <a:off x="925278" y="1671780"/>
            <a:ext cx="4942866" cy="461665"/>
          </a:xfrm>
          <a:prstGeom prst="rect">
            <a:avLst/>
          </a:prstGeom>
        </p:spPr>
        <p:txBody>
          <a:bodyPr wrap="square">
            <a:spAutoFit/>
          </a:bodyPr>
          <a:lstStyle/>
          <a:p>
            <a:r>
              <a:rPr lang="zh-CN" altLang="en-US" sz="2400" dirty="0" smtClean="0"/>
              <a:t>在桌面上创建快捷方式的方法：</a:t>
            </a:r>
            <a:endParaRPr lang="zh-CN" altLang="zh-CN" sz="2400" dirty="0"/>
          </a:p>
        </p:txBody>
      </p:sp>
      <p:sp>
        <p:nvSpPr>
          <p:cNvPr id="2" name="矩形 1"/>
          <p:cNvSpPr/>
          <p:nvPr/>
        </p:nvSpPr>
        <p:spPr>
          <a:xfrm>
            <a:off x="958949" y="2348880"/>
            <a:ext cx="3168352" cy="2308324"/>
          </a:xfrm>
          <a:prstGeom prst="rect">
            <a:avLst/>
          </a:prstGeom>
        </p:spPr>
        <p:txBody>
          <a:bodyPr wrap="square">
            <a:spAutoFit/>
          </a:bodyPr>
          <a:lstStyle/>
          <a:p>
            <a:pPr>
              <a:lnSpc>
                <a:spcPct val="150000"/>
              </a:lnSpc>
              <a:spcBef>
                <a:spcPts val="600"/>
              </a:spcBef>
              <a:spcAft>
                <a:spcPts val="600"/>
              </a:spcAft>
            </a:pPr>
            <a:r>
              <a:rPr lang="en-US" altLang="zh-CN" sz="2400" dirty="0" smtClean="0">
                <a:latin typeface="Times New Roman" pitchFamily="18" charset="0"/>
                <a:cs typeface="Times New Roman" pitchFamily="18" charset="0"/>
              </a:rPr>
              <a:t>①</a:t>
            </a:r>
            <a:r>
              <a:rPr lang="zh-CN" altLang="en-US" sz="2400" dirty="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右</a:t>
            </a:r>
            <a:r>
              <a:rPr lang="zh-CN" altLang="zh-CN" sz="2400" dirty="0">
                <a:latin typeface="Times New Roman" pitchFamily="18" charset="0"/>
                <a:cs typeface="Times New Roman" pitchFamily="18" charset="0"/>
              </a:rPr>
              <a:t>击图标后弹出快捷菜单，选择“发送到”</a:t>
            </a:r>
            <a:r>
              <a:rPr lang="zh-CN" altLang="zh-CN" sz="2400" dirty="0">
                <a:latin typeface="+mn-ea"/>
                <a:cs typeface="Times New Roman" pitchFamily="18" charset="0"/>
              </a:rPr>
              <a:t>→</a:t>
            </a:r>
            <a:r>
              <a:rPr lang="zh-CN" altLang="zh-CN" sz="2400" dirty="0">
                <a:latin typeface="Times New Roman" pitchFamily="18" charset="0"/>
                <a:cs typeface="Times New Roman" pitchFamily="18" charset="0"/>
              </a:rPr>
              <a:t>“桌面快捷方式”</a:t>
            </a:r>
            <a:r>
              <a:rPr lang="zh-CN" altLang="zh-CN" sz="2400" dirty="0" smtClean="0">
                <a:latin typeface="Times New Roman" pitchFamily="18" charset="0"/>
                <a:cs typeface="Times New Roman" pitchFamily="18" charset="0"/>
              </a:rPr>
              <a:t>命令</a:t>
            </a:r>
            <a:r>
              <a:rPr lang="zh-CN" altLang="en-US" sz="2400" dirty="0" smtClean="0">
                <a:latin typeface="Times New Roman" pitchFamily="18" charset="0"/>
                <a:cs typeface="Times New Roman" pitchFamily="18" charset="0"/>
              </a:rPr>
              <a:t>。</a:t>
            </a:r>
            <a:endParaRPr lang="zh-CN" altLang="en-US" sz="2400" dirty="0">
              <a:latin typeface="Times New Roman" pitchFamily="18" charset="0"/>
              <a:cs typeface="Times New Roman" pitchFamily="18" charset="0"/>
            </a:endParaRPr>
          </a:p>
        </p:txBody>
      </p:sp>
      <p:pic>
        <p:nvPicPr>
          <p:cNvPr id="16386"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409899" y="2348880"/>
            <a:ext cx="4456446"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6543110" y="4988858"/>
            <a:ext cx="2264714" cy="27681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矩形 15"/>
          <p:cNvSpPr/>
          <p:nvPr/>
        </p:nvSpPr>
        <p:spPr>
          <a:xfrm>
            <a:off x="4409899" y="3762146"/>
            <a:ext cx="2179160" cy="2585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Tree>
    <p:extLst>
      <p:ext uri="{BB962C8B-B14F-4D97-AF65-F5344CB8AC3E}">
        <p14:creationId xmlns:p14="http://schemas.microsoft.com/office/powerpoint/2010/main" val="342988918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2</a:t>
            </a:r>
            <a:r>
              <a:rPr lang="zh-CN" altLang="zh-CN" sz="2800" dirty="0" smtClean="0"/>
              <a:t>．</a:t>
            </a:r>
            <a:r>
              <a:rPr lang="zh-CN" altLang="en-US" sz="2800" dirty="0" smtClean="0"/>
              <a:t>桌面图标</a:t>
            </a:r>
            <a:endParaRPr lang="zh-CN" altLang="en-US" sz="2800" dirty="0"/>
          </a:p>
        </p:txBody>
      </p:sp>
      <p:sp>
        <p:nvSpPr>
          <p:cNvPr id="7" name="矩形 6"/>
          <p:cNvSpPr/>
          <p:nvPr/>
        </p:nvSpPr>
        <p:spPr>
          <a:xfrm>
            <a:off x="925278" y="1671780"/>
            <a:ext cx="4942866" cy="461665"/>
          </a:xfrm>
          <a:prstGeom prst="rect">
            <a:avLst/>
          </a:prstGeom>
        </p:spPr>
        <p:txBody>
          <a:bodyPr wrap="square">
            <a:spAutoFit/>
          </a:bodyPr>
          <a:lstStyle/>
          <a:p>
            <a:r>
              <a:rPr lang="zh-CN" altLang="en-US" sz="2400" dirty="0" smtClean="0"/>
              <a:t>在桌面上创建快捷方式的方法：</a:t>
            </a:r>
            <a:endParaRPr lang="zh-CN" altLang="zh-CN" sz="2400" dirty="0"/>
          </a:p>
        </p:txBody>
      </p:sp>
      <p:sp>
        <p:nvSpPr>
          <p:cNvPr id="2" name="矩形 1"/>
          <p:cNvSpPr/>
          <p:nvPr/>
        </p:nvSpPr>
        <p:spPr>
          <a:xfrm>
            <a:off x="958949" y="2348880"/>
            <a:ext cx="3757068" cy="2862322"/>
          </a:xfrm>
          <a:prstGeom prst="rect">
            <a:avLst/>
          </a:prstGeom>
        </p:spPr>
        <p:txBody>
          <a:bodyPr wrap="square">
            <a:spAutoFit/>
          </a:bodyPr>
          <a:lstStyle/>
          <a:p>
            <a:pPr>
              <a:lnSpc>
                <a:spcPct val="150000"/>
              </a:lnSpc>
              <a:spcBef>
                <a:spcPts val="600"/>
              </a:spcBef>
              <a:spcAft>
                <a:spcPts val="600"/>
              </a:spcAft>
            </a:pPr>
            <a:r>
              <a:rPr lang="en-US" altLang="zh-CN" sz="2400" dirty="0">
                <a:latin typeface="Times New Roman" pitchFamily="18" charset="0"/>
                <a:cs typeface="Times New Roman" pitchFamily="18" charset="0"/>
              </a:rPr>
              <a:t>②</a:t>
            </a:r>
            <a:r>
              <a:rPr lang="zh-CN" altLang="en-US" sz="2400" dirty="0">
                <a:latin typeface="Times New Roman" pitchFamily="18" charset="0"/>
                <a:cs typeface="Times New Roman" pitchFamily="18" charset="0"/>
              </a:rPr>
              <a:t>　</a:t>
            </a:r>
            <a:r>
              <a:rPr lang="zh-CN" altLang="zh-CN" sz="2400" dirty="0">
                <a:latin typeface="Times New Roman" pitchFamily="18" charset="0"/>
                <a:cs typeface="Times New Roman" pitchFamily="18" charset="0"/>
              </a:rPr>
              <a:t>右击图标，在弹出的快捷菜单中选择“创建快捷方式”命令</a:t>
            </a:r>
            <a:r>
              <a:rPr lang="zh-CN" altLang="zh-CN" sz="2400" dirty="0" smtClean="0">
                <a:latin typeface="Times New Roman" pitchFamily="18" charset="0"/>
                <a:cs typeface="Times New Roman" pitchFamily="18" charset="0"/>
              </a:rPr>
              <a:t>，然后</a:t>
            </a:r>
            <a:r>
              <a:rPr lang="zh-CN" altLang="zh-CN" sz="2400" dirty="0">
                <a:latin typeface="Times New Roman" pitchFamily="18" charset="0"/>
                <a:cs typeface="Times New Roman" pitchFamily="18" charset="0"/>
              </a:rPr>
              <a:t>将新创建的快捷方式图标移动至桌面。</a:t>
            </a:r>
          </a:p>
        </p:txBody>
      </p:sp>
      <p:pic>
        <p:nvPicPr>
          <p:cNvPr id="16386" name="图片 1"/>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5850059" y="2348880"/>
            <a:ext cx="2106317"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5850060" y="4941169"/>
            <a:ext cx="2106316" cy="26284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780919846"/>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2</a:t>
            </a:r>
            <a:r>
              <a:rPr lang="zh-CN" altLang="zh-CN" sz="2800" dirty="0" smtClean="0"/>
              <a:t>．</a:t>
            </a:r>
            <a:r>
              <a:rPr lang="zh-CN" altLang="en-US" sz="2800" dirty="0" smtClean="0"/>
              <a:t>桌面图标</a:t>
            </a:r>
            <a:endParaRPr lang="zh-CN" altLang="en-US" sz="2800" dirty="0"/>
          </a:p>
        </p:txBody>
      </p:sp>
      <p:sp>
        <p:nvSpPr>
          <p:cNvPr id="7" name="矩形 6"/>
          <p:cNvSpPr/>
          <p:nvPr/>
        </p:nvSpPr>
        <p:spPr>
          <a:xfrm>
            <a:off x="925278" y="1671780"/>
            <a:ext cx="4942866" cy="461665"/>
          </a:xfrm>
          <a:prstGeom prst="rect">
            <a:avLst/>
          </a:prstGeom>
        </p:spPr>
        <p:txBody>
          <a:bodyPr wrap="square">
            <a:spAutoFit/>
          </a:bodyPr>
          <a:lstStyle/>
          <a:p>
            <a:r>
              <a:rPr lang="zh-CN" altLang="en-US" sz="2400" dirty="0" smtClean="0"/>
              <a:t>在桌面上创建快捷方式的方法：</a:t>
            </a:r>
            <a:endParaRPr lang="zh-CN" altLang="zh-CN" sz="2400" dirty="0"/>
          </a:p>
        </p:txBody>
      </p:sp>
      <p:sp>
        <p:nvSpPr>
          <p:cNvPr id="2" name="矩形 1"/>
          <p:cNvSpPr/>
          <p:nvPr/>
        </p:nvSpPr>
        <p:spPr>
          <a:xfrm>
            <a:off x="958948" y="2348880"/>
            <a:ext cx="3613052" cy="3416320"/>
          </a:xfrm>
          <a:prstGeom prst="rect">
            <a:avLst/>
          </a:prstGeom>
        </p:spPr>
        <p:txBody>
          <a:bodyPr wrap="square">
            <a:spAutoFit/>
          </a:bodyPr>
          <a:lstStyle/>
          <a:p>
            <a:pPr>
              <a:lnSpc>
                <a:spcPct val="150000"/>
              </a:lnSpc>
              <a:spcBef>
                <a:spcPts val="600"/>
              </a:spcBef>
              <a:spcAft>
                <a:spcPts val="600"/>
              </a:spcAft>
            </a:pPr>
            <a:r>
              <a:rPr lang="en-US" altLang="zh-CN" sz="2400" dirty="0" smtClean="0">
                <a:latin typeface="Times New Roman" pitchFamily="18" charset="0"/>
                <a:cs typeface="Times New Roman" pitchFamily="18" charset="0"/>
              </a:rPr>
              <a:t>③</a:t>
            </a:r>
            <a:r>
              <a:rPr lang="zh-CN" altLang="en-US" sz="2400" dirty="0">
                <a:latin typeface="Times New Roman" pitchFamily="18" charset="0"/>
                <a:cs typeface="Times New Roman" pitchFamily="18" charset="0"/>
              </a:rPr>
              <a:t>　</a:t>
            </a:r>
            <a:r>
              <a:rPr lang="zh-CN" altLang="zh-CN" sz="2400" dirty="0"/>
              <a:t>在对象所在的窗口下，选定图标后单击菜单栏中的“文件”菜单项，弹出“文件”下拉菜单，选择</a:t>
            </a:r>
            <a:r>
              <a:rPr lang="zh-CN" altLang="zh-CN" sz="2400" dirty="0">
                <a:latin typeface="+mn-ea"/>
              </a:rPr>
              <a:t>“发送到”→“</a:t>
            </a:r>
            <a:r>
              <a:rPr lang="zh-CN" altLang="zh-CN" sz="2400" dirty="0"/>
              <a:t>桌面快捷方式”</a:t>
            </a:r>
            <a:r>
              <a:rPr lang="zh-CN" altLang="zh-CN" sz="2400" dirty="0" smtClean="0"/>
              <a:t>命令</a:t>
            </a:r>
            <a:r>
              <a:rPr lang="zh-CN" altLang="en-US" sz="2400" dirty="0" smtClean="0"/>
              <a:t>。</a:t>
            </a:r>
            <a:endParaRPr lang="zh-CN" altLang="zh-CN" sz="2400" dirty="0">
              <a:latin typeface="Times New Roman" pitchFamily="18" charset="0"/>
              <a:cs typeface="Times New Roman" pitchFamily="18" charset="0"/>
            </a:endParaRPr>
          </a:p>
        </p:txBody>
      </p:sp>
      <p:grpSp>
        <p:nvGrpSpPr>
          <p:cNvPr id="4" name="组合 3"/>
          <p:cNvGrpSpPr/>
          <p:nvPr/>
        </p:nvGrpSpPr>
        <p:grpSpPr>
          <a:xfrm>
            <a:off x="5107621" y="2549627"/>
            <a:ext cx="3280803" cy="3543669"/>
            <a:chOff x="4859897" y="2517800"/>
            <a:chExt cx="3280803" cy="3543669"/>
          </a:xfrm>
        </p:grpSpPr>
        <p:pic>
          <p:nvPicPr>
            <p:cNvPr id="17410"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4859897" y="2517800"/>
              <a:ext cx="3280803" cy="786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4859897" y="3289037"/>
              <a:ext cx="3280803" cy="408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a:stretch/>
          </p:blipFill>
          <p:spPr bwMode="auto">
            <a:xfrm>
              <a:off x="4859897" y="3484067"/>
              <a:ext cx="3280803" cy="66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a:stretch/>
          </p:blipFill>
          <p:spPr bwMode="auto">
            <a:xfrm>
              <a:off x="4859897" y="4005064"/>
              <a:ext cx="3280803" cy="2056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5" name="矩形 14"/>
          <p:cNvSpPr/>
          <p:nvPr/>
        </p:nvSpPr>
        <p:spPr>
          <a:xfrm>
            <a:off x="5134650" y="4698249"/>
            <a:ext cx="3221650" cy="26371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00240964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2</a:t>
            </a:r>
            <a:r>
              <a:rPr lang="zh-CN" altLang="zh-CN" sz="2800" dirty="0" smtClean="0"/>
              <a:t>．</a:t>
            </a:r>
            <a:r>
              <a:rPr lang="zh-CN" altLang="en-US" sz="2800" dirty="0" smtClean="0"/>
              <a:t>桌面图标</a:t>
            </a:r>
            <a:endParaRPr lang="zh-CN" altLang="en-US" sz="2800" dirty="0"/>
          </a:p>
        </p:txBody>
      </p:sp>
      <p:sp>
        <p:nvSpPr>
          <p:cNvPr id="7" name="矩形 6"/>
          <p:cNvSpPr/>
          <p:nvPr/>
        </p:nvSpPr>
        <p:spPr>
          <a:xfrm>
            <a:off x="925278" y="1671780"/>
            <a:ext cx="4942866" cy="461665"/>
          </a:xfrm>
          <a:prstGeom prst="rect">
            <a:avLst/>
          </a:prstGeom>
        </p:spPr>
        <p:txBody>
          <a:bodyPr wrap="square">
            <a:spAutoFit/>
          </a:bodyPr>
          <a:lstStyle/>
          <a:p>
            <a:r>
              <a:rPr lang="zh-CN" altLang="en-US" sz="2400" dirty="0" smtClean="0"/>
              <a:t>在桌面上创建快捷方式的方法：</a:t>
            </a:r>
            <a:endParaRPr lang="zh-CN" altLang="zh-CN" sz="2400" dirty="0"/>
          </a:p>
        </p:txBody>
      </p:sp>
      <p:sp>
        <p:nvSpPr>
          <p:cNvPr id="2" name="矩形 1"/>
          <p:cNvSpPr/>
          <p:nvPr/>
        </p:nvSpPr>
        <p:spPr>
          <a:xfrm>
            <a:off x="958949" y="2348880"/>
            <a:ext cx="3168352" cy="3416320"/>
          </a:xfrm>
          <a:prstGeom prst="rect">
            <a:avLst/>
          </a:prstGeom>
        </p:spPr>
        <p:txBody>
          <a:bodyPr wrap="square">
            <a:spAutoFit/>
          </a:bodyPr>
          <a:lstStyle/>
          <a:p>
            <a:pPr>
              <a:lnSpc>
                <a:spcPct val="150000"/>
              </a:lnSpc>
              <a:spcBef>
                <a:spcPts val="600"/>
              </a:spcBef>
              <a:spcAft>
                <a:spcPts val="600"/>
              </a:spcAft>
            </a:pPr>
            <a:r>
              <a:rPr lang="en-US" altLang="zh-CN" sz="2400" dirty="0">
                <a:latin typeface="Times New Roman" pitchFamily="18" charset="0"/>
                <a:cs typeface="Times New Roman" pitchFamily="18" charset="0"/>
              </a:rPr>
              <a:t>④</a:t>
            </a:r>
            <a:r>
              <a:rPr lang="zh-CN" altLang="en-US" sz="2400" dirty="0">
                <a:latin typeface="Times New Roman" pitchFamily="18" charset="0"/>
                <a:cs typeface="Times New Roman" pitchFamily="18" charset="0"/>
              </a:rPr>
              <a:t>　</a:t>
            </a:r>
            <a:r>
              <a:rPr lang="zh-CN" altLang="zh-CN" sz="2400" dirty="0">
                <a:latin typeface="Times New Roman" pitchFamily="18" charset="0"/>
                <a:cs typeface="Times New Roman" pitchFamily="18" charset="0"/>
              </a:rPr>
              <a:t>右击桌面空白处，弹出桌面快捷菜单</a:t>
            </a:r>
            <a:r>
              <a:rPr lang="zh-CN" altLang="zh-CN" sz="2400" dirty="0" smtClean="0">
                <a:latin typeface="Times New Roman" pitchFamily="18" charset="0"/>
                <a:cs typeface="Times New Roman" pitchFamily="18" charset="0"/>
              </a:rPr>
              <a:t>，选择</a:t>
            </a:r>
            <a:r>
              <a:rPr lang="zh-CN" altLang="zh-CN" sz="2400" dirty="0">
                <a:latin typeface="Times New Roman" pitchFamily="18" charset="0"/>
                <a:cs typeface="Times New Roman" pitchFamily="18" charset="0"/>
              </a:rPr>
              <a:t>“新建”</a:t>
            </a:r>
            <a:r>
              <a:rPr lang="zh-CN" altLang="zh-CN" sz="2400" dirty="0">
                <a:latin typeface="+mn-ea"/>
                <a:cs typeface="Times New Roman" pitchFamily="18" charset="0"/>
              </a:rPr>
              <a:t>→</a:t>
            </a:r>
            <a:r>
              <a:rPr lang="zh-CN" altLang="zh-CN" sz="2400" dirty="0">
                <a:latin typeface="Times New Roman" pitchFamily="18" charset="0"/>
                <a:cs typeface="Times New Roman" pitchFamily="18" charset="0"/>
              </a:rPr>
              <a:t>“快捷方式”命令，在弹出的“创建快捷方式”对话框中进行设置。</a:t>
            </a:r>
          </a:p>
        </p:txBody>
      </p:sp>
      <p:pic>
        <p:nvPicPr>
          <p:cNvPr id="18434"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44008" y="2578208"/>
            <a:ext cx="3965026" cy="3511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4670902" y="5138973"/>
            <a:ext cx="1608874" cy="23985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6266329" y="2826042"/>
            <a:ext cx="2286000" cy="23988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82582265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2</a:t>
            </a:r>
            <a:r>
              <a:rPr lang="zh-CN" altLang="zh-CN" sz="2800" dirty="0" smtClean="0"/>
              <a:t>．</a:t>
            </a:r>
            <a:r>
              <a:rPr lang="zh-CN" altLang="en-US" sz="2800" dirty="0" smtClean="0"/>
              <a:t>桌面图标</a:t>
            </a:r>
            <a:endParaRPr lang="zh-CN" altLang="en-US" sz="2800" dirty="0"/>
          </a:p>
        </p:txBody>
      </p:sp>
      <p:sp>
        <p:nvSpPr>
          <p:cNvPr id="7" name="矩形 6"/>
          <p:cNvSpPr/>
          <p:nvPr/>
        </p:nvSpPr>
        <p:spPr>
          <a:xfrm>
            <a:off x="611560" y="1671780"/>
            <a:ext cx="4942866" cy="461665"/>
          </a:xfrm>
          <a:prstGeom prst="rect">
            <a:avLst/>
          </a:prstGeom>
        </p:spPr>
        <p:txBody>
          <a:bodyPr wrap="square">
            <a:spAutoFit/>
          </a:bodyPr>
          <a:lstStyle/>
          <a:p>
            <a:r>
              <a:rPr lang="zh-CN" altLang="zh-CN" sz="2400" dirty="0"/>
              <a:t>（</a:t>
            </a:r>
            <a:r>
              <a:rPr lang="en-US" altLang="zh-CN" sz="2400" dirty="0"/>
              <a:t>2</a:t>
            </a:r>
            <a:r>
              <a:rPr lang="zh-CN" altLang="zh-CN" sz="2400" dirty="0"/>
              <a:t>）桌面图标的操作</a:t>
            </a:r>
          </a:p>
        </p:txBody>
      </p:sp>
      <p:sp>
        <p:nvSpPr>
          <p:cNvPr id="8" name="矩形 7"/>
          <p:cNvSpPr/>
          <p:nvPr/>
        </p:nvSpPr>
        <p:spPr>
          <a:xfrm>
            <a:off x="755576" y="2132856"/>
            <a:ext cx="2952328" cy="4228850"/>
          </a:xfrm>
          <a:prstGeom prst="rect">
            <a:avLst/>
          </a:prstGeom>
        </p:spPr>
        <p:txBody>
          <a:bodyPr wrap="square">
            <a:spAutoFit/>
          </a:bodyPr>
          <a:lstStyle/>
          <a:p>
            <a:pPr>
              <a:lnSpc>
                <a:spcPct val="280000"/>
              </a:lnSpc>
            </a:pPr>
            <a:r>
              <a:rPr lang="zh-CN" altLang="zh-CN" sz="2400" dirty="0"/>
              <a:t>图标的显示和</a:t>
            </a:r>
            <a:r>
              <a:rPr lang="zh-CN" altLang="zh-CN" sz="2400" dirty="0" smtClean="0"/>
              <a:t>隐藏</a:t>
            </a:r>
            <a:endParaRPr lang="zh-CN" altLang="zh-CN" sz="2400" dirty="0"/>
          </a:p>
          <a:p>
            <a:pPr>
              <a:lnSpc>
                <a:spcPct val="280000"/>
              </a:lnSpc>
            </a:pPr>
            <a:r>
              <a:rPr lang="zh-CN" altLang="zh-CN" sz="2400" dirty="0"/>
              <a:t>图标的</a:t>
            </a:r>
            <a:r>
              <a:rPr lang="zh-CN" altLang="zh-CN" sz="2400" dirty="0" smtClean="0"/>
              <a:t>显示方式</a:t>
            </a:r>
            <a:endParaRPr lang="en-US" altLang="zh-CN" sz="2400" dirty="0" smtClean="0"/>
          </a:p>
          <a:p>
            <a:pPr>
              <a:lnSpc>
                <a:spcPct val="280000"/>
              </a:lnSpc>
            </a:pPr>
            <a:r>
              <a:rPr lang="zh-CN" altLang="zh-CN" sz="2400" dirty="0"/>
              <a:t>图标的排列</a:t>
            </a:r>
            <a:r>
              <a:rPr lang="zh-CN" altLang="zh-CN" sz="2400" dirty="0" smtClean="0"/>
              <a:t>方式</a:t>
            </a:r>
            <a:endParaRPr lang="zh-CN" altLang="zh-CN" sz="2400" dirty="0"/>
          </a:p>
          <a:p>
            <a:pPr>
              <a:lnSpc>
                <a:spcPct val="280000"/>
              </a:lnSpc>
            </a:pPr>
            <a:r>
              <a:rPr lang="zh-CN" altLang="zh-CN" sz="2400" dirty="0"/>
              <a:t>图标的</a:t>
            </a:r>
            <a:r>
              <a:rPr lang="zh-CN" altLang="zh-CN" sz="2400" dirty="0" smtClean="0"/>
              <a:t>删除</a:t>
            </a:r>
            <a:endParaRPr lang="zh-CN" altLang="zh-CN" sz="2400" dirty="0"/>
          </a:p>
        </p:txBody>
      </p:sp>
      <p:sp>
        <p:nvSpPr>
          <p:cNvPr id="9" name="矩形 8"/>
          <p:cNvSpPr/>
          <p:nvPr/>
        </p:nvSpPr>
        <p:spPr>
          <a:xfrm>
            <a:off x="4139952" y="2275001"/>
            <a:ext cx="4752529" cy="861774"/>
          </a:xfrm>
          <a:prstGeom prst="rect">
            <a:avLst/>
          </a:prstGeom>
          <a:ln>
            <a:solidFill>
              <a:schemeClr val="accent2">
                <a:lumMod val="60000"/>
                <a:lumOff val="40000"/>
              </a:schemeClr>
            </a:solidFill>
          </a:ln>
        </p:spPr>
        <p:txBody>
          <a:bodyPr wrap="square">
            <a:spAutoFit/>
          </a:bodyPr>
          <a:lstStyle/>
          <a:p>
            <a:pPr>
              <a:lnSpc>
                <a:spcPts val="3000"/>
              </a:lnSpc>
            </a:pPr>
            <a:r>
              <a:rPr lang="zh-CN" altLang="en-US" sz="2000" dirty="0" smtClean="0">
                <a:latin typeface="+mn-ea"/>
              </a:rPr>
              <a:t>　　</a:t>
            </a:r>
            <a:r>
              <a:rPr lang="zh-CN" altLang="zh-CN" sz="2000" dirty="0">
                <a:latin typeface="+mn-ea"/>
              </a:rPr>
              <a:t>右击桌面</a:t>
            </a:r>
            <a:r>
              <a:rPr lang="zh-CN" altLang="zh-CN" sz="2000" dirty="0" smtClean="0">
                <a:latin typeface="+mn-ea"/>
              </a:rPr>
              <a:t>空白处</a:t>
            </a:r>
            <a:r>
              <a:rPr lang="en-US" altLang="zh-CN" sz="2000" dirty="0" smtClean="0">
                <a:latin typeface="+mn-ea"/>
              </a:rPr>
              <a:t>→</a:t>
            </a:r>
            <a:r>
              <a:rPr lang="zh-CN" altLang="zh-CN" sz="2000" dirty="0" smtClean="0">
                <a:latin typeface="+mn-ea"/>
              </a:rPr>
              <a:t>桌面</a:t>
            </a:r>
            <a:r>
              <a:rPr lang="zh-CN" altLang="zh-CN" sz="2000" dirty="0">
                <a:latin typeface="+mn-ea"/>
              </a:rPr>
              <a:t>快捷</a:t>
            </a:r>
            <a:r>
              <a:rPr lang="zh-CN" altLang="zh-CN" sz="2000" dirty="0" smtClean="0">
                <a:latin typeface="+mn-ea"/>
              </a:rPr>
              <a:t>菜单</a:t>
            </a:r>
            <a:r>
              <a:rPr lang="en-US" altLang="zh-CN" sz="2000" dirty="0" smtClean="0">
                <a:latin typeface="+mn-ea"/>
              </a:rPr>
              <a:t>→</a:t>
            </a:r>
          </a:p>
          <a:p>
            <a:pPr>
              <a:lnSpc>
                <a:spcPts val="3000"/>
              </a:lnSpc>
            </a:pPr>
            <a:r>
              <a:rPr lang="zh-CN" altLang="zh-CN" sz="2000" dirty="0" smtClean="0">
                <a:latin typeface="+mn-ea"/>
              </a:rPr>
              <a:t>“查看”命令</a:t>
            </a:r>
            <a:r>
              <a:rPr lang="en-US" altLang="zh-CN" sz="2000" dirty="0" smtClean="0">
                <a:latin typeface="+mn-ea"/>
              </a:rPr>
              <a:t>→</a:t>
            </a:r>
            <a:r>
              <a:rPr lang="zh-CN" altLang="zh-CN" sz="2000" dirty="0" smtClean="0">
                <a:latin typeface="+mn-ea"/>
              </a:rPr>
              <a:t>“显示桌面图标”</a:t>
            </a:r>
            <a:r>
              <a:rPr lang="zh-CN" altLang="en-US" sz="2000" dirty="0" smtClean="0">
                <a:latin typeface="+mn-ea"/>
              </a:rPr>
              <a:t>。</a:t>
            </a:r>
            <a:endParaRPr lang="zh-CN" altLang="zh-CN" sz="2000" dirty="0">
              <a:latin typeface="+mn-ea"/>
            </a:endParaRPr>
          </a:p>
        </p:txBody>
      </p:sp>
      <p:pic>
        <p:nvPicPr>
          <p:cNvPr id="1026"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354973" y="3345408"/>
            <a:ext cx="4176545"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4375152" y="3633440"/>
            <a:ext cx="1894813" cy="24480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6330141" y="4799768"/>
            <a:ext cx="2145996" cy="23961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5230710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
                                            <p:txEl>
                                              <p:pRg st="0" end="0"/>
                                            </p:txEl>
                                          </p:spTgt>
                                        </p:tgtEl>
                                        <p:attrNameLst>
                                          <p:attrName>ppt_x</p:attrName>
                                          <p:attrName>ppt_y</p:attrName>
                                        </p:attrNameLst>
                                      </p:cBhvr>
                                    </p:animMotion>
                                    <p:animRot by="1500000">
                                      <p:cBhvr>
                                        <p:cTn id="7" dur="125" fill="hold">
                                          <p:stCondLst>
                                            <p:cond delay="0"/>
                                          </p:stCondLst>
                                        </p:cTn>
                                        <p:tgtEl>
                                          <p:spTgt spid="8">
                                            <p:txEl>
                                              <p:pRg st="0" end="0"/>
                                            </p:txEl>
                                          </p:spTgt>
                                        </p:tgtEl>
                                        <p:attrNameLst>
                                          <p:attrName>r</p:attrName>
                                        </p:attrNameLst>
                                      </p:cBhvr>
                                    </p:animRot>
                                    <p:animRot by="-1500000">
                                      <p:cBhvr>
                                        <p:cTn id="8" dur="125" fill="hold">
                                          <p:stCondLst>
                                            <p:cond delay="125"/>
                                          </p:stCondLst>
                                        </p:cTn>
                                        <p:tgtEl>
                                          <p:spTgt spid="8">
                                            <p:txEl>
                                              <p:pRg st="0" end="0"/>
                                            </p:txEl>
                                          </p:spTgt>
                                        </p:tgtEl>
                                        <p:attrNameLst>
                                          <p:attrName>r</p:attrName>
                                        </p:attrNameLst>
                                      </p:cBhvr>
                                    </p:animRot>
                                    <p:animRot by="-1500000">
                                      <p:cBhvr>
                                        <p:cTn id="9" dur="125" fill="hold">
                                          <p:stCondLst>
                                            <p:cond delay="250"/>
                                          </p:stCondLst>
                                        </p:cTn>
                                        <p:tgtEl>
                                          <p:spTgt spid="8">
                                            <p:txEl>
                                              <p:pRg st="0" end="0"/>
                                            </p:txEl>
                                          </p:spTgt>
                                        </p:tgtEl>
                                        <p:attrNameLst>
                                          <p:attrName>r</p:attrName>
                                        </p:attrNameLst>
                                      </p:cBhvr>
                                    </p:animRot>
                                    <p:animRot by="1500000">
                                      <p:cBhvr>
                                        <p:cTn id="10" dur="125" fill="hold">
                                          <p:stCondLst>
                                            <p:cond delay="375"/>
                                          </p:stCondLst>
                                        </p:cTn>
                                        <p:tgtEl>
                                          <p:spTgt spid="8">
                                            <p:txEl>
                                              <p:pRg st="0" end="0"/>
                                            </p:txEl>
                                          </p:spTgt>
                                        </p:tgtEl>
                                        <p:attrNameLst>
                                          <p:attrName>r</p:attrName>
                                        </p:attrNameLst>
                                      </p:cBhvr>
                                    </p:animRot>
                                  </p:childTnLst>
                                </p:cTn>
                              </p:par>
                              <p:par>
                                <p:cTn id="11" presetID="3" presetClass="emph" presetSubtype="2" fill="hold" nodeType="withEffect">
                                  <p:stCondLst>
                                    <p:cond delay="0"/>
                                  </p:stCondLst>
                                  <p:iterate type="lt">
                                    <p:tmPct val="0"/>
                                  </p:iterate>
                                  <p:childTnLst>
                                    <p:animClr clrSpc="rgb" dir="cw">
                                      <p:cBhvr override="childStyle">
                                        <p:cTn id="12" dur="10" fill="hold"/>
                                        <p:tgtEl>
                                          <p:spTgt spid="8">
                                            <p:txEl>
                                              <p:pRg st="0" end="0"/>
                                            </p:txEl>
                                          </p:spTgt>
                                        </p:tgtEl>
                                        <p:attrNameLst>
                                          <p:attrName>style.color</p:attrName>
                                        </p:attrNameLst>
                                      </p:cBhvr>
                                      <p:to>
                                        <a:srgbClr val="FF0000"/>
                                      </p:to>
                                    </p:animClr>
                                  </p:childTnLst>
                                </p:cTn>
                              </p:par>
                            </p:childTnLst>
                          </p:cTn>
                        </p:par>
                        <p:par>
                          <p:cTn id="13" fill="hold">
                            <p:stCondLst>
                              <p:cond delay="850"/>
                            </p:stCondLst>
                            <p:childTnLst>
                              <p:par>
                                <p:cTn id="14" presetID="1" presetClass="entr" presetSubtype="0" fill="hold" grpId="0" nodeType="afterEffect">
                                  <p:stCondLst>
                                    <p:cond delay="0"/>
                                  </p:stCondLst>
                                  <p:childTnLst>
                                    <p:set>
                                      <p:cBhvr>
                                        <p:cTn id="15" dur="1" fill="hold">
                                          <p:stCondLst>
                                            <p:cond delay="9"/>
                                          </p:stCondLst>
                                        </p:cTn>
                                        <p:tgtEl>
                                          <p:spTgt spid="9"/>
                                        </p:tgtEl>
                                        <p:attrNameLst>
                                          <p:attrName>style.visibility</p:attrName>
                                        </p:attrNameLst>
                                      </p:cBhvr>
                                      <p:to>
                                        <p:strVal val="visible"/>
                                      </p:to>
                                    </p:set>
                                  </p:childTnLst>
                                </p:cTn>
                              </p:par>
                            </p:childTnLst>
                          </p:cTn>
                        </p:par>
                        <p:par>
                          <p:cTn id="16" fill="hold">
                            <p:stCondLst>
                              <p:cond delay="860"/>
                            </p:stCondLst>
                            <p:childTnLst>
                              <p:par>
                                <p:cTn id="17" presetID="1" presetClass="entr" presetSubtype="0" fill="hold" nodeType="afterEffect">
                                  <p:stCondLst>
                                    <p:cond delay="0"/>
                                  </p:stCondLst>
                                  <p:childTnLst>
                                    <p:set>
                                      <p:cBhvr>
                                        <p:cTn id="18" dur="1" fill="hold">
                                          <p:stCondLst>
                                            <p:cond delay="9"/>
                                          </p:stCondLst>
                                        </p:cTn>
                                        <p:tgtEl>
                                          <p:spTgt spid="1026"/>
                                        </p:tgtEl>
                                        <p:attrNameLst>
                                          <p:attrName>style.visibility</p:attrName>
                                        </p:attrNameLst>
                                      </p:cBhvr>
                                      <p:to>
                                        <p:strVal val="visible"/>
                                      </p:to>
                                    </p:set>
                                  </p:childTnLst>
                                </p:cTn>
                              </p:par>
                            </p:childTnLst>
                          </p:cTn>
                        </p:par>
                        <p:par>
                          <p:cTn id="19" fill="hold">
                            <p:stCondLst>
                              <p:cond delay="870"/>
                            </p:stCondLst>
                            <p:childTnLst>
                              <p:par>
                                <p:cTn id="20" presetID="1" presetClass="entr" presetSubtype="0" fill="hold" grpId="0" nodeType="afterEffect">
                                  <p:stCondLst>
                                    <p:cond delay="0"/>
                                  </p:stCondLst>
                                  <p:childTnLst>
                                    <p:set>
                                      <p:cBhvr>
                                        <p:cTn id="21" dur="1" fill="hold">
                                          <p:stCondLst>
                                            <p:cond delay="9"/>
                                          </p:stCondLst>
                                        </p:cTn>
                                        <p:tgtEl>
                                          <p:spTgt spid="10"/>
                                        </p:tgtEl>
                                        <p:attrNameLst>
                                          <p:attrName>style.visibility</p:attrName>
                                        </p:attrNameLst>
                                      </p:cBhvr>
                                      <p:to>
                                        <p:strVal val="visible"/>
                                      </p:to>
                                    </p:set>
                                  </p:childTnLst>
                                </p:cTn>
                              </p:par>
                            </p:childTnLst>
                          </p:cTn>
                        </p:par>
                        <p:par>
                          <p:cTn id="22" fill="hold">
                            <p:stCondLst>
                              <p:cond delay="880"/>
                            </p:stCondLst>
                            <p:childTnLst>
                              <p:par>
                                <p:cTn id="23" presetID="1" presetClass="entr" presetSubtype="0" fill="hold" grpId="0" nodeType="afterEffect">
                                  <p:stCondLst>
                                    <p:cond delay="0"/>
                                  </p:stCondLst>
                                  <p:childTnLst>
                                    <p:set>
                                      <p:cBhvr>
                                        <p:cTn id="24" dur="1" fill="hold">
                                          <p:stCondLst>
                                            <p:cond delay="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355935" y="3346535"/>
            <a:ext cx="4176545"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2</a:t>
            </a:r>
            <a:r>
              <a:rPr lang="zh-CN" altLang="zh-CN" sz="2800" dirty="0" smtClean="0"/>
              <a:t>．</a:t>
            </a:r>
            <a:r>
              <a:rPr lang="zh-CN" altLang="en-US" sz="2800" dirty="0" smtClean="0"/>
              <a:t>桌面图标</a:t>
            </a:r>
            <a:endParaRPr lang="zh-CN" altLang="en-US" sz="2800" dirty="0"/>
          </a:p>
        </p:txBody>
      </p:sp>
      <p:sp>
        <p:nvSpPr>
          <p:cNvPr id="7" name="矩形 6"/>
          <p:cNvSpPr/>
          <p:nvPr/>
        </p:nvSpPr>
        <p:spPr>
          <a:xfrm>
            <a:off x="611560" y="1671780"/>
            <a:ext cx="4942866" cy="461665"/>
          </a:xfrm>
          <a:prstGeom prst="rect">
            <a:avLst/>
          </a:prstGeom>
        </p:spPr>
        <p:txBody>
          <a:bodyPr wrap="square">
            <a:spAutoFit/>
          </a:bodyPr>
          <a:lstStyle/>
          <a:p>
            <a:r>
              <a:rPr lang="zh-CN" altLang="zh-CN" sz="2400" dirty="0"/>
              <a:t>（</a:t>
            </a:r>
            <a:r>
              <a:rPr lang="en-US" altLang="zh-CN" sz="2400" dirty="0"/>
              <a:t>2</a:t>
            </a:r>
            <a:r>
              <a:rPr lang="zh-CN" altLang="zh-CN" sz="2400" dirty="0"/>
              <a:t>）桌面图标的操作</a:t>
            </a:r>
          </a:p>
        </p:txBody>
      </p:sp>
      <p:sp>
        <p:nvSpPr>
          <p:cNvPr id="8" name="矩形 7"/>
          <p:cNvSpPr/>
          <p:nvPr/>
        </p:nvSpPr>
        <p:spPr>
          <a:xfrm>
            <a:off x="755576" y="2132856"/>
            <a:ext cx="2952328" cy="4228850"/>
          </a:xfrm>
          <a:prstGeom prst="rect">
            <a:avLst/>
          </a:prstGeom>
        </p:spPr>
        <p:txBody>
          <a:bodyPr wrap="square">
            <a:spAutoFit/>
          </a:bodyPr>
          <a:lstStyle/>
          <a:p>
            <a:pPr>
              <a:lnSpc>
                <a:spcPct val="280000"/>
              </a:lnSpc>
            </a:pPr>
            <a:r>
              <a:rPr lang="zh-CN" altLang="zh-CN" sz="2400" dirty="0"/>
              <a:t>图标的显示和</a:t>
            </a:r>
            <a:r>
              <a:rPr lang="zh-CN" altLang="zh-CN" sz="2400" dirty="0" smtClean="0"/>
              <a:t>隐藏</a:t>
            </a:r>
            <a:endParaRPr lang="zh-CN" altLang="zh-CN" sz="2400" dirty="0"/>
          </a:p>
          <a:p>
            <a:pPr>
              <a:lnSpc>
                <a:spcPct val="280000"/>
              </a:lnSpc>
            </a:pPr>
            <a:r>
              <a:rPr lang="zh-CN" altLang="zh-CN" sz="2400" dirty="0"/>
              <a:t>图标的</a:t>
            </a:r>
            <a:r>
              <a:rPr lang="zh-CN" altLang="zh-CN" sz="2400" dirty="0" smtClean="0"/>
              <a:t>显示方式</a:t>
            </a:r>
            <a:endParaRPr lang="en-US" altLang="zh-CN" sz="2400" dirty="0" smtClean="0"/>
          </a:p>
          <a:p>
            <a:pPr>
              <a:lnSpc>
                <a:spcPct val="280000"/>
              </a:lnSpc>
            </a:pPr>
            <a:r>
              <a:rPr lang="zh-CN" altLang="zh-CN" sz="2400" dirty="0"/>
              <a:t>图标的排列</a:t>
            </a:r>
            <a:r>
              <a:rPr lang="zh-CN" altLang="zh-CN" sz="2400" dirty="0" smtClean="0"/>
              <a:t>方式</a:t>
            </a:r>
            <a:endParaRPr lang="zh-CN" altLang="zh-CN" sz="2400" dirty="0"/>
          </a:p>
          <a:p>
            <a:pPr>
              <a:lnSpc>
                <a:spcPct val="280000"/>
              </a:lnSpc>
            </a:pPr>
            <a:r>
              <a:rPr lang="zh-CN" altLang="zh-CN" sz="2400" dirty="0"/>
              <a:t>图标的</a:t>
            </a:r>
            <a:r>
              <a:rPr lang="zh-CN" altLang="zh-CN" sz="2400" dirty="0" smtClean="0"/>
              <a:t>删除</a:t>
            </a:r>
            <a:endParaRPr lang="zh-CN" altLang="zh-CN" sz="2400" dirty="0"/>
          </a:p>
        </p:txBody>
      </p:sp>
      <p:sp>
        <p:nvSpPr>
          <p:cNvPr id="9" name="矩形 8"/>
          <p:cNvSpPr/>
          <p:nvPr/>
        </p:nvSpPr>
        <p:spPr>
          <a:xfrm>
            <a:off x="3923928" y="2275001"/>
            <a:ext cx="5040560" cy="861774"/>
          </a:xfrm>
          <a:prstGeom prst="rect">
            <a:avLst/>
          </a:prstGeom>
          <a:ln>
            <a:solidFill>
              <a:schemeClr val="accent1">
                <a:lumMod val="75000"/>
              </a:schemeClr>
            </a:solidFill>
          </a:ln>
        </p:spPr>
        <p:txBody>
          <a:bodyPr wrap="square">
            <a:spAutoFit/>
          </a:bodyPr>
          <a:lstStyle/>
          <a:p>
            <a:pPr>
              <a:lnSpc>
                <a:spcPts val="3000"/>
              </a:lnSpc>
            </a:pPr>
            <a:r>
              <a:rPr lang="zh-CN" altLang="en-US" sz="2000" dirty="0" smtClean="0">
                <a:latin typeface="+mn-ea"/>
              </a:rPr>
              <a:t>　　</a:t>
            </a:r>
            <a:r>
              <a:rPr lang="zh-CN" altLang="zh-CN" sz="2000" dirty="0">
                <a:latin typeface="+mn-ea"/>
              </a:rPr>
              <a:t>右击桌面</a:t>
            </a:r>
            <a:r>
              <a:rPr lang="zh-CN" altLang="zh-CN" sz="2000" dirty="0" smtClean="0">
                <a:latin typeface="+mn-ea"/>
              </a:rPr>
              <a:t>空白处</a:t>
            </a:r>
            <a:r>
              <a:rPr lang="en-US" altLang="zh-CN" sz="2000" dirty="0" smtClean="0">
                <a:latin typeface="+mn-ea"/>
              </a:rPr>
              <a:t>→</a:t>
            </a:r>
            <a:r>
              <a:rPr lang="zh-CN" altLang="zh-CN" sz="2000" dirty="0" smtClean="0">
                <a:latin typeface="+mn-ea"/>
              </a:rPr>
              <a:t>桌面</a:t>
            </a:r>
            <a:r>
              <a:rPr lang="zh-CN" altLang="zh-CN" sz="2000" dirty="0">
                <a:latin typeface="+mn-ea"/>
              </a:rPr>
              <a:t>快捷</a:t>
            </a:r>
            <a:r>
              <a:rPr lang="zh-CN" altLang="zh-CN" sz="2000" dirty="0" smtClean="0">
                <a:latin typeface="+mn-ea"/>
              </a:rPr>
              <a:t>菜单</a:t>
            </a:r>
            <a:r>
              <a:rPr lang="en-US" altLang="zh-CN" sz="2000" dirty="0" smtClean="0">
                <a:latin typeface="+mn-ea"/>
              </a:rPr>
              <a:t>→</a:t>
            </a:r>
            <a:r>
              <a:rPr lang="zh-CN" altLang="zh-CN" sz="2000" dirty="0" smtClean="0">
                <a:latin typeface="+mn-ea"/>
              </a:rPr>
              <a:t>“查看”命令</a:t>
            </a:r>
            <a:r>
              <a:rPr lang="en-US" altLang="zh-CN" sz="2000" dirty="0" smtClean="0">
                <a:latin typeface="+mn-ea"/>
              </a:rPr>
              <a:t>→</a:t>
            </a:r>
            <a:r>
              <a:rPr lang="zh-CN" altLang="zh-CN" sz="2000" dirty="0" smtClean="0"/>
              <a:t>大图标</a:t>
            </a:r>
            <a:r>
              <a:rPr lang="en-US" altLang="zh-CN" sz="2000" dirty="0" smtClean="0"/>
              <a:t>／</a:t>
            </a:r>
            <a:r>
              <a:rPr lang="zh-CN" altLang="zh-CN" sz="2000" dirty="0" smtClean="0"/>
              <a:t>中等图标</a:t>
            </a:r>
            <a:r>
              <a:rPr lang="en-US" altLang="zh-CN" sz="2000" dirty="0" smtClean="0"/>
              <a:t>／</a:t>
            </a:r>
            <a:r>
              <a:rPr lang="zh-CN" altLang="zh-CN" sz="2000" dirty="0" smtClean="0"/>
              <a:t>小图标</a:t>
            </a:r>
            <a:r>
              <a:rPr lang="zh-CN" altLang="en-US" sz="2000" dirty="0" smtClean="0"/>
              <a:t>。</a:t>
            </a:r>
            <a:endParaRPr lang="zh-CN" altLang="zh-CN" sz="2000" dirty="0">
              <a:latin typeface="+mn-ea"/>
            </a:endParaRPr>
          </a:p>
        </p:txBody>
      </p:sp>
      <p:sp>
        <p:nvSpPr>
          <p:cNvPr id="10" name="矩形 9"/>
          <p:cNvSpPr/>
          <p:nvPr/>
        </p:nvSpPr>
        <p:spPr>
          <a:xfrm>
            <a:off x="4376114" y="3634567"/>
            <a:ext cx="1894813" cy="24480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6331103" y="3361049"/>
            <a:ext cx="2145996" cy="239619"/>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p:cNvSpPr/>
          <p:nvPr/>
        </p:nvSpPr>
        <p:spPr>
          <a:xfrm>
            <a:off x="6331102" y="3639438"/>
            <a:ext cx="2145996" cy="239619"/>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6331102" y="3914080"/>
            <a:ext cx="2145996" cy="239619"/>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6640084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
                                            <p:txEl>
                                              <p:pRg st="1" end="1"/>
                                            </p:txEl>
                                          </p:spTgt>
                                        </p:tgtEl>
                                        <p:attrNameLst>
                                          <p:attrName>ppt_x</p:attrName>
                                          <p:attrName>ppt_y</p:attrName>
                                        </p:attrNameLst>
                                      </p:cBhvr>
                                    </p:animMotion>
                                    <p:animRot by="1500000">
                                      <p:cBhvr>
                                        <p:cTn id="7" dur="125" fill="hold">
                                          <p:stCondLst>
                                            <p:cond delay="0"/>
                                          </p:stCondLst>
                                        </p:cTn>
                                        <p:tgtEl>
                                          <p:spTgt spid="8">
                                            <p:txEl>
                                              <p:pRg st="1" end="1"/>
                                            </p:txEl>
                                          </p:spTgt>
                                        </p:tgtEl>
                                        <p:attrNameLst>
                                          <p:attrName>r</p:attrName>
                                        </p:attrNameLst>
                                      </p:cBhvr>
                                    </p:animRot>
                                    <p:animRot by="-1500000">
                                      <p:cBhvr>
                                        <p:cTn id="8" dur="125" fill="hold">
                                          <p:stCondLst>
                                            <p:cond delay="125"/>
                                          </p:stCondLst>
                                        </p:cTn>
                                        <p:tgtEl>
                                          <p:spTgt spid="8">
                                            <p:txEl>
                                              <p:pRg st="1" end="1"/>
                                            </p:txEl>
                                          </p:spTgt>
                                        </p:tgtEl>
                                        <p:attrNameLst>
                                          <p:attrName>r</p:attrName>
                                        </p:attrNameLst>
                                      </p:cBhvr>
                                    </p:animRot>
                                    <p:animRot by="-1500000">
                                      <p:cBhvr>
                                        <p:cTn id="9" dur="125" fill="hold">
                                          <p:stCondLst>
                                            <p:cond delay="250"/>
                                          </p:stCondLst>
                                        </p:cTn>
                                        <p:tgtEl>
                                          <p:spTgt spid="8">
                                            <p:txEl>
                                              <p:pRg st="1" end="1"/>
                                            </p:txEl>
                                          </p:spTgt>
                                        </p:tgtEl>
                                        <p:attrNameLst>
                                          <p:attrName>r</p:attrName>
                                        </p:attrNameLst>
                                      </p:cBhvr>
                                    </p:animRot>
                                    <p:animRot by="1500000">
                                      <p:cBhvr>
                                        <p:cTn id="10" dur="125" fill="hold">
                                          <p:stCondLst>
                                            <p:cond delay="375"/>
                                          </p:stCondLst>
                                        </p:cTn>
                                        <p:tgtEl>
                                          <p:spTgt spid="8">
                                            <p:txEl>
                                              <p:pRg st="1" end="1"/>
                                            </p:txEl>
                                          </p:spTgt>
                                        </p:tgtEl>
                                        <p:attrNameLst>
                                          <p:attrName>r</p:attrName>
                                        </p:attrNameLst>
                                      </p:cBhvr>
                                    </p:animRot>
                                  </p:childTnLst>
                                </p:cTn>
                              </p:par>
                              <p:par>
                                <p:cTn id="11" presetID="3" presetClass="emph" presetSubtype="2" fill="hold" nodeType="withEffect">
                                  <p:stCondLst>
                                    <p:cond delay="0"/>
                                  </p:stCondLst>
                                  <p:iterate type="lt">
                                    <p:tmPct val="0"/>
                                  </p:iterate>
                                  <p:childTnLst>
                                    <p:animClr clrSpc="rgb" dir="cw">
                                      <p:cBhvr override="childStyle">
                                        <p:cTn id="12" dur="10" fill="hold"/>
                                        <p:tgtEl>
                                          <p:spTgt spid="8">
                                            <p:txEl>
                                              <p:pRg st="1" end="1"/>
                                            </p:txEl>
                                          </p:spTgt>
                                        </p:tgtEl>
                                        <p:attrNameLst>
                                          <p:attrName>style.color</p:attrName>
                                        </p:attrNameLst>
                                      </p:cBhvr>
                                      <p:to>
                                        <a:srgbClr val="FF0000"/>
                                      </p:to>
                                    </p:animClr>
                                  </p:childTnLst>
                                </p:cTn>
                              </p:par>
                            </p:childTnLst>
                          </p:cTn>
                        </p:par>
                        <p:par>
                          <p:cTn id="13" fill="hold">
                            <p:stCondLst>
                              <p:cond delay="800"/>
                            </p:stCondLst>
                            <p:childTnLst>
                              <p:par>
                                <p:cTn id="14" presetID="1" presetClass="entr" presetSubtype="0" fill="hold" grpId="0" nodeType="afterEffect">
                                  <p:stCondLst>
                                    <p:cond delay="0"/>
                                  </p:stCondLst>
                                  <p:childTnLst>
                                    <p:set>
                                      <p:cBhvr>
                                        <p:cTn id="15" dur="1" fill="hold">
                                          <p:stCondLst>
                                            <p:cond delay="9"/>
                                          </p:stCondLst>
                                        </p:cTn>
                                        <p:tgtEl>
                                          <p:spTgt spid="9"/>
                                        </p:tgtEl>
                                        <p:attrNameLst>
                                          <p:attrName>style.visibility</p:attrName>
                                        </p:attrNameLst>
                                      </p:cBhvr>
                                      <p:to>
                                        <p:strVal val="visible"/>
                                      </p:to>
                                    </p:set>
                                  </p:childTnLst>
                                </p:cTn>
                              </p:par>
                            </p:childTnLst>
                          </p:cTn>
                        </p:par>
                        <p:par>
                          <p:cTn id="16" fill="hold">
                            <p:stCondLst>
                              <p:cond delay="810"/>
                            </p:stCondLst>
                            <p:childTnLst>
                              <p:par>
                                <p:cTn id="17" presetID="1" presetClass="entr" presetSubtype="0" fill="hold" nodeType="afterEffect">
                                  <p:stCondLst>
                                    <p:cond delay="0"/>
                                  </p:stCondLst>
                                  <p:childTnLst>
                                    <p:set>
                                      <p:cBhvr>
                                        <p:cTn id="18" dur="1" fill="hold">
                                          <p:stCondLst>
                                            <p:cond delay="9"/>
                                          </p:stCondLst>
                                        </p:cTn>
                                        <p:tgtEl>
                                          <p:spTgt spid="12"/>
                                        </p:tgtEl>
                                        <p:attrNameLst>
                                          <p:attrName>style.visibility</p:attrName>
                                        </p:attrNameLst>
                                      </p:cBhvr>
                                      <p:to>
                                        <p:strVal val="visible"/>
                                      </p:to>
                                    </p:set>
                                  </p:childTnLst>
                                </p:cTn>
                              </p:par>
                            </p:childTnLst>
                          </p:cTn>
                        </p:par>
                        <p:par>
                          <p:cTn id="19" fill="hold">
                            <p:stCondLst>
                              <p:cond delay="820"/>
                            </p:stCondLst>
                            <p:childTnLst>
                              <p:par>
                                <p:cTn id="20" presetID="1" presetClass="entr" presetSubtype="0" fill="hold" grpId="0" nodeType="afterEffect">
                                  <p:stCondLst>
                                    <p:cond delay="0"/>
                                  </p:stCondLst>
                                  <p:childTnLst>
                                    <p:set>
                                      <p:cBhvr>
                                        <p:cTn id="21" dur="1" fill="hold">
                                          <p:stCondLst>
                                            <p:cond delay="9"/>
                                          </p:stCondLst>
                                        </p:cTn>
                                        <p:tgtEl>
                                          <p:spTgt spid="10"/>
                                        </p:tgtEl>
                                        <p:attrNameLst>
                                          <p:attrName>style.visibility</p:attrName>
                                        </p:attrNameLst>
                                      </p:cBhvr>
                                      <p:to>
                                        <p:strVal val="visible"/>
                                      </p:to>
                                    </p:set>
                                  </p:childTnLst>
                                </p:cTn>
                              </p:par>
                            </p:childTnLst>
                          </p:cTn>
                        </p:par>
                        <p:par>
                          <p:cTn id="22" fill="hold">
                            <p:stCondLst>
                              <p:cond delay="830"/>
                            </p:stCondLst>
                            <p:childTnLst>
                              <p:par>
                                <p:cTn id="23" presetID="1" presetClass="entr" presetSubtype="0" fill="hold" grpId="0" nodeType="afterEffect">
                                  <p:stCondLst>
                                    <p:cond delay="0"/>
                                  </p:stCondLst>
                                  <p:childTnLst>
                                    <p:set>
                                      <p:cBhvr>
                                        <p:cTn id="24" dur="1" fill="hold">
                                          <p:stCondLst>
                                            <p:cond delay="9"/>
                                          </p:stCondLst>
                                        </p:cTn>
                                        <p:tgtEl>
                                          <p:spTgt spid="11"/>
                                        </p:tgtEl>
                                        <p:attrNameLst>
                                          <p:attrName>style.visibility</p:attrName>
                                        </p:attrNameLst>
                                      </p:cBhvr>
                                      <p:to>
                                        <p:strVal val="visible"/>
                                      </p:to>
                                    </p:set>
                                  </p:childTnLst>
                                </p:cTn>
                              </p:par>
                            </p:childTnLst>
                          </p:cTn>
                        </p:par>
                        <p:par>
                          <p:cTn id="25" fill="hold">
                            <p:stCondLst>
                              <p:cond delay="840"/>
                            </p:stCondLst>
                            <p:childTnLst>
                              <p:par>
                                <p:cTn id="26" presetID="1" presetClass="entr" presetSubtype="0" fill="hold" grpId="0" nodeType="afterEffect">
                                  <p:stCondLst>
                                    <p:cond delay="0"/>
                                  </p:stCondLst>
                                  <p:childTnLst>
                                    <p:set>
                                      <p:cBhvr>
                                        <p:cTn id="27" dur="1" fill="hold">
                                          <p:stCondLst>
                                            <p:cond delay="9"/>
                                          </p:stCondLst>
                                        </p:cTn>
                                        <p:tgtEl>
                                          <p:spTgt spid="13"/>
                                        </p:tgtEl>
                                        <p:attrNameLst>
                                          <p:attrName>style.visibility</p:attrName>
                                        </p:attrNameLst>
                                      </p:cBhvr>
                                      <p:to>
                                        <p:strVal val="visible"/>
                                      </p:to>
                                    </p:set>
                                  </p:childTnLst>
                                </p:cTn>
                              </p:par>
                            </p:childTnLst>
                          </p:cTn>
                        </p:par>
                        <p:par>
                          <p:cTn id="28" fill="hold">
                            <p:stCondLst>
                              <p:cond delay="850"/>
                            </p:stCondLst>
                            <p:childTnLst>
                              <p:par>
                                <p:cTn id="29" presetID="1" presetClass="entr" presetSubtype="0" fill="hold" grpId="0" nodeType="afterEffect">
                                  <p:stCondLst>
                                    <p:cond delay="0"/>
                                  </p:stCondLst>
                                  <p:childTnLst>
                                    <p:set>
                                      <p:cBhvr>
                                        <p:cTn id="30" dur="1" fill="hold">
                                          <p:stCondLst>
                                            <p:cond delay="9"/>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animBg="1"/>
      <p:bldP spid="1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435421" y="3284984"/>
            <a:ext cx="3729541" cy="2980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2</a:t>
            </a:r>
            <a:r>
              <a:rPr lang="zh-CN" altLang="zh-CN" sz="2800" dirty="0" smtClean="0"/>
              <a:t>．</a:t>
            </a:r>
            <a:r>
              <a:rPr lang="zh-CN" altLang="en-US" sz="2800" dirty="0" smtClean="0"/>
              <a:t>桌面图标</a:t>
            </a:r>
            <a:endParaRPr lang="zh-CN" altLang="en-US" sz="2800" dirty="0"/>
          </a:p>
        </p:txBody>
      </p:sp>
      <p:sp>
        <p:nvSpPr>
          <p:cNvPr id="7" name="矩形 6"/>
          <p:cNvSpPr/>
          <p:nvPr/>
        </p:nvSpPr>
        <p:spPr>
          <a:xfrm>
            <a:off x="611560" y="1671780"/>
            <a:ext cx="4942866" cy="461665"/>
          </a:xfrm>
          <a:prstGeom prst="rect">
            <a:avLst/>
          </a:prstGeom>
        </p:spPr>
        <p:txBody>
          <a:bodyPr wrap="square">
            <a:spAutoFit/>
          </a:bodyPr>
          <a:lstStyle/>
          <a:p>
            <a:r>
              <a:rPr lang="zh-CN" altLang="zh-CN" sz="2400" dirty="0"/>
              <a:t>（</a:t>
            </a:r>
            <a:r>
              <a:rPr lang="en-US" altLang="zh-CN" sz="2400" dirty="0"/>
              <a:t>2</a:t>
            </a:r>
            <a:r>
              <a:rPr lang="zh-CN" altLang="zh-CN" sz="2400" dirty="0"/>
              <a:t>）桌面图标的操作</a:t>
            </a:r>
          </a:p>
        </p:txBody>
      </p:sp>
      <p:sp>
        <p:nvSpPr>
          <p:cNvPr id="8" name="矩形 7"/>
          <p:cNvSpPr/>
          <p:nvPr/>
        </p:nvSpPr>
        <p:spPr>
          <a:xfrm>
            <a:off x="755576" y="2132856"/>
            <a:ext cx="2952328" cy="4228850"/>
          </a:xfrm>
          <a:prstGeom prst="rect">
            <a:avLst/>
          </a:prstGeom>
        </p:spPr>
        <p:txBody>
          <a:bodyPr wrap="square">
            <a:spAutoFit/>
          </a:bodyPr>
          <a:lstStyle/>
          <a:p>
            <a:pPr>
              <a:lnSpc>
                <a:spcPct val="280000"/>
              </a:lnSpc>
            </a:pPr>
            <a:r>
              <a:rPr lang="zh-CN" altLang="zh-CN" sz="2400" dirty="0"/>
              <a:t>图标的显示和</a:t>
            </a:r>
            <a:r>
              <a:rPr lang="zh-CN" altLang="zh-CN" sz="2400" dirty="0" smtClean="0"/>
              <a:t>隐藏</a:t>
            </a:r>
            <a:endParaRPr lang="zh-CN" altLang="zh-CN" sz="2400" dirty="0"/>
          </a:p>
          <a:p>
            <a:pPr>
              <a:lnSpc>
                <a:spcPct val="280000"/>
              </a:lnSpc>
            </a:pPr>
            <a:r>
              <a:rPr lang="zh-CN" altLang="zh-CN" sz="2400" dirty="0"/>
              <a:t>图标的</a:t>
            </a:r>
            <a:r>
              <a:rPr lang="zh-CN" altLang="zh-CN" sz="2400" dirty="0" smtClean="0"/>
              <a:t>显示方式</a:t>
            </a:r>
            <a:endParaRPr lang="en-US" altLang="zh-CN" sz="2400" dirty="0" smtClean="0"/>
          </a:p>
          <a:p>
            <a:pPr>
              <a:lnSpc>
                <a:spcPct val="280000"/>
              </a:lnSpc>
            </a:pPr>
            <a:r>
              <a:rPr lang="zh-CN" altLang="zh-CN" sz="2400" dirty="0"/>
              <a:t>图标的排列</a:t>
            </a:r>
            <a:r>
              <a:rPr lang="zh-CN" altLang="zh-CN" sz="2400" dirty="0" smtClean="0"/>
              <a:t>方式</a:t>
            </a:r>
            <a:endParaRPr lang="zh-CN" altLang="zh-CN" sz="2400" dirty="0"/>
          </a:p>
          <a:p>
            <a:pPr>
              <a:lnSpc>
                <a:spcPct val="280000"/>
              </a:lnSpc>
            </a:pPr>
            <a:r>
              <a:rPr lang="zh-CN" altLang="zh-CN" sz="2400" dirty="0"/>
              <a:t>图标的</a:t>
            </a:r>
            <a:r>
              <a:rPr lang="zh-CN" altLang="zh-CN" sz="2400" dirty="0" smtClean="0"/>
              <a:t>删除</a:t>
            </a:r>
            <a:endParaRPr lang="zh-CN" altLang="zh-CN" sz="2400" dirty="0"/>
          </a:p>
        </p:txBody>
      </p:sp>
      <p:sp>
        <p:nvSpPr>
          <p:cNvPr id="9" name="矩形 8"/>
          <p:cNvSpPr/>
          <p:nvPr/>
        </p:nvSpPr>
        <p:spPr>
          <a:xfrm>
            <a:off x="3779912" y="2132856"/>
            <a:ext cx="5040560" cy="1107996"/>
          </a:xfrm>
          <a:prstGeom prst="rect">
            <a:avLst/>
          </a:prstGeom>
          <a:ln>
            <a:solidFill>
              <a:srgbClr val="D816C1"/>
            </a:solidFill>
          </a:ln>
        </p:spPr>
        <p:txBody>
          <a:bodyPr wrap="square">
            <a:spAutoFit/>
          </a:bodyPr>
          <a:lstStyle/>
          <a:p>
            <a:pPr>
              <a:lnSpc>
                <a:spcPct val="110000"/>
              </a:lnSpc>
            </a:pPr>
            <a:r>
              <a:rPr lang="zh-CN" altLang="en-US" sz="2000" dirty="0" smtClean="0">
                <a:latin typeface="+mn-ea"/>
              </a:rPr>
              <a:t>　　</a:t>
            </a:r>
            <a:r>
              <a:rPr lang="zh-CN" altLang="zh-CN" sz="2000" dirty="0">
                <a:latin typeface="+mn-ea"/>
              </a:rPr>
              <a:t>右击桌面</a:t>
            </a:r>
            <a:r>
              <a:rPr lang="zh-CN" altLang="zh-CN" sz="2000" dirty="0" smtClean="0">
                <a:latin typeface="+mn-ea"/>
              </a:rPr>
              <a:t>空白处</a:t>
            </a:r>
            <a:r>
              <a:rPr lang="en-US" altLang="zh-CN" sz="2000" dirty="0" smtClean="0">
                <a:latin typeface="+mn-ea"/>
              </a:rPr>
              <a:t>→</a:t>
            </a:r>
            <a:r>
              <a:rPr lang="zh-CN" altLang="zh-CN" sz="2000" dirty="0" smtClean="0">
                <a:latin typeface="+mn-ea"/>
              </a:rPr>
              <a:t>桌面</a:t>
            </a:r>
            <a:r>
              <a:rPr lang="zh-CN" altLang="zh-CN" sz="2000" dirty="0">
                <a:latin typeface="+mn-ea"/>
              </a:rPr>
              <a:t>快捷</a:t>
            </a:r>
            <a:r>
              <a:rPr lang="zh-CN" altLang="zh-CN" sz="2000" dirty="0" smtClean="0">
                <a:latin typeface="+mn-ea"/>
              </a:rPr>
              <a:t>菜单</a:t>
            </a:r>
            <a:r>
              <a:rPr lang="en-US" altLang="zh-CN" sz="2000" dirty="0" smtClean="0">
                <a:latin typeface="+mn-ea"/>
              </a:rPr>
              <a:t>→</a:t>
            </a:r>
            <a:r>
              <a:rPr lang="zh-CN" altLang="zh-CN" sz="2000" dirty="0" smtClean="0"/>
              <a:t>“排序方式”命令</a:t>
            </a:r>
            <a:r>
              <a:rPr lang="en-US" altLang="zh-CN" sz="2000" dirty="0" smtClean="0">
                <a:latin typeface="+mn-ea"/>
              </a:rPr>
              <a:t>→</a:t>
            </a:r>
            <a:r>
              <a:rPr lang="zh-CN" altLang="zh-CN" sz="2000" dirty="0" smtClean="0"/>
              <a:t>名称</a:t>
            </a:r>
            <a:r>
              <a:rPr lang="zh-CN" altLang="en-US" sz="2000" dirty="0" smtClean="0"/>
              <a:t>／</a:t>
            </a:r>
            <a:r>
              <a:rPr lang="zh-CN" altLang="zh-CN" sz="2000" dirty="0" smtClean="0"/>
              <a:t>大小</a:t>
            </a:r>
            <a:r>
              <a:rPr lang="zh-CN" altLang="en-US" sz="2000" dirty="0" smtClean="0"/>
              <a:t>／</a:t>
            </a:r>
            <a:r>
              <a:rPr lang="zh-CN" altLang="zh-CN" sz="2000" dirty="0" smtClean="0"/>
              <a:t>项目类型</a:t>
            </a:r>
            <a:r>
              <a:rPr lang="zh-CN" altLang="en-US" sz="2000" dirty="0" smtClean="0"/>
              <a:t>／</a:t>
            </a:r>
            <a:r>
              <a:rPr lang="zh-CN" altLang="zh-CN" sz="2000" dirty="0" smtClean="0"/>
              <a:t>修改日期</a:t>
            </a:r>
            <a:r>
              <a:rPr lang="zh-CN" altLang="en-US" sz="2000" dirty="0" smtClean="0"/>
              <a:t>。</a:t>
            </a:r>
            <a:endParaRPr lang="zh-CN" altLang="zh-CN" sz="2000" dirty="0">
              <a:latin typeface="+mn-ea"/>
            </a:endParaRPr>
          </a:p>
        </p:txBody>
      </p:sp>
      <p:sp>
        <p:nvSpPr>
          <p:cNvPr id="10" name="矩形 9"/>
          <p:cNvSpPr/>
          <p:nvPr/>
        </p:nvSpPr>
        <p:spPr>
          <a:xfrm>
            <a:off x="4475786" y="3615997"/>
            <a:ext cx="2002969" cy="24480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6509341" y="3572454"/>
            <a:ext cx="1565989" cy="257829"/>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p:cNvSpPr/>
          <p:nvPr/>
        </p:nvSpPr>
        <p:spPr>
          <a:xfrm>
            <a:off x="6509340" y="3850843"/>
            <a:ext cx="1565989" cy="257829"/>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6509340" y="4125485"/>
            <a:ext cx="1565989" cy="257829"/>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矩形 14"/>
          <p:cNvSpPr/>
          <p:nvPr/>
        </p:nvSpPr>
        <p:spPr>
          <a:xfrm>
            <a:off x="6508778" y="4409821"/>
            <a:ext cx="1565989" cy="257829"/>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514734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
                                            <p:txEl>
                                              <p:pRg st="2" end="2"/>
                                            </p:txEl>
                                          </p:spTgt>
                                        </p:tgtEl>
                                        <p:attrNameLst>
                                          <p:attrName>ppt_x</p:attrName>
                                          <p:attrName>ppt_y</p:attrName>
                                        </p:attrNameLst>
                                      </p:cBhvr>
                                    </p:animMotion>
                                    <p:animRot by="1500000">
                                      <p:cBhvr>
                                        <p:cTn id="7" dur="125" fill="hold">
                                          <p:stCondLst>
                                            <p:cond delay="0"/>
                                          </p:stCondLst>
                                        </p:cTn>
                                        <p:tgtEl>
                                          <p:spTgt spid="8">
                                            <p:txEl>
                                              <p:pRg st="2" end="2"/>
                                            </p:txEl>
                                          </p:spTgt>
                                        </p:tgtEl>
                                        <p:attrNameLst>
                                          <p:attrName>r</p:attrName>
                                        </p:attrNameLst>
                                      </p:cBhvr>
                                    </p:animRot>
                                    <p:animRot by="-1500000">
                                      <p:cBhvr>
                                        <p:cTn id="8" dur="125" fill="hold">
                                          <p:stCondLst>
                                            <p:cond delay="125"/>
                                          </p:stCondLst>
                                        </p:cTn>
                                        <p:tgtEl>
                                          <p:spTgt spid="8">
                                            <p:txEl>
                                              <p:pRg st="2" end="2"/>
                                            </p:txEl>
                                          </p:spTgt>
                                        </p:tgtEl>
                                        <p:attrNameLst>
                                          <p:attrName>r</p:attrName>
                                        </p:attrNameLst>
                                      </p:cBhvr>
                                    </p:animRot>
                                    <p:animRot by="-1500000">
                                      <p:cBhvr>
                                        <p:cTn id="9" dur="125" fill="hold">
                                          <p:stCondLst>
                                            <p:cond delay="250"/>
                                          </p:stCondLst>
                                        </p:cTn>
                                        <p:tgtEl>
                                          <p:spTgt spid="8">
                                            <p:txEl>
                                              <p:pRg st="2" end="2"/>
                                            </p:txEl>
                                          </p:spTgt>
                                        </p:tgtEl>
                                        <p:attrNameLst>
                                          <p:attrName>r</p:attrName>
                                        </p:attrNameLst>
                                      </p:cBhvr>
                                    </p:animRot>
                                    <p:animRot by="1500000">
                                      <p:cBhvr>
                                        <p:cTn id="10" dur="125" fill="hold">
                                          <p:stCondLst>
                                            <p:cond delay="375"/>
                                          </p:stCondLst>
                                        </p:cTn>
                                        <p:tgtEl>
                                          <p:spTgt spid="8">
                                            <p:txEl>
                                              <p:pRg st="2" end="2"/>
                                            </p:txEl>
                                          </p:spTgt>
                                        </p:tgtEl>
                                        <p:attrNameLst>
                                          <p:attrName>r</p:attrName>
                                        </p:attrNameLst>
                                      </p:cBhvr>
                                    </p:animRot>
                                  </p:childTnLst>
                                </p:cTn>
                              </p:par>
                              <p:par>
                                <p:cTn id="11" presetID="3" presetClass="emph" presetSubtype="2" fill="hold" nodeType="withEffect">
                                  <p:stCondLst>
                                    <p:cond delay="0"/>
                                  </p:stCondLst>
                                  <p:iterate type="lt">
                                    <p:tmPct val="0"/>
                                  </p:iterate>
                                  <p:childTnLst>
                                    <p:animClr clrSpc="rgb" dir="cw">
                                      <p:cBhvr override="childStyle">
                                        <p:cTn id="12" dur="10" fill="hold"/>
                                        <p:tgtEl>
                                          <p:spTgt spid="8">
                                            <p:txEl>
                                              <p:pRg st="2" end="2"/>
                                            </p:txEl>
                                          </p:spTgt>
                                        </p:tgtEl>
                                        <p:attrNameLst>
                                          <p:attrName>style.color</p:attrName>
                                        </p:attrNameLst>
                                      </p:cBhvr>
                                      <p:to>
                                        <a:srgbClr val="FF0000"/>
                                      </p:to>
                                    </p:animClr>
                                  </p:childTnLst>
                                </p:cTn>
                              </p:par>
                            </p:childTnLst>
                          </p:cTn>
                        </p:par>
                        <p:par>
                          <p:cTn id="13" fill="hold">
                            <p:stCondLst>
                              <p:cond delay="800"/>
                            </p:stCondLst>
                            <p:childTnLst>
                              <p:par>
                                <p:cTn id="14" presetID="1" presetClass="entr" presetSubtype="0" fill="hold" grpId="0" nodeType="afterEffect">
                                  <p:stCondLst>
                                    <p:cond delay="0"/>
                                  </p:stCondLst>
                                  <p:childTnLst>
                                    <p:set>
                                      <p:cBhvr>
                                        <p:cTn id="15" dur="1" fill="hold">
                                          <p:stCondLst>
                                            <p:cond delay="9"/>
                                          </p:stCondLst>
                                        </p:cTn>
                                        <p:tgtEl>
                                          <p:spTgt spid="9"/>
                                        </p:tgtEl>
                                        <p:attrNameLst>
                                          <p:attrName>style.visibility</p:attrName>
                                        </p:attrNameLst>
                                      </p:cBhvr>
                                      <p:to>
                                        <p:strVal val="visible"/>
                                      </p:to>
                                    </p:set>
                                  </p:childTnLst>
                                </p:cTn>
                              </p:par>
                            </p:childTnLst>
                          </p:cTn>
                        </p:par>
                        <p:par>
                          <p:cTn id="16" fill="hold">
                            <p:stCondLst>
                              <p:cond delay="810"/>
                            </p:stCondLst>
                            <p:childTnLst>
                              <p:par>
                                <p:cTn id="17" presetID="1" presetClass="entr" presetSubtype="0" fill="hold" grpId="0" nodeType="afterEffect">
                                  <p:stCondLst>
                                    <p:cond delay="0"/>
                                  </p:stCondLst>
                                  <p:childTnLst>
                                    <p:set>
                                      <p:cBhvr>
                                        <p:cTn id="18" dur="1" fill="hold">
                                          <p:stCondLst>
                                            <p:cond delay="9"/>
                                          </p:stCondLst>
                                        </p:cTn>
                                        <p:tgtEl>
                                          <p:spTgt spid="10"/>
                                        </p:tgtEl>
                                        <p:attrNameLst>
                                          <p:attrName>style.visibility</p:attrName>
                                        </p:attrNameLst>
                                      </p:cBhvr>
                                      <p:to>
                                        <p:strVal val="visible"/>
                                      </p:to>
                                    </p:set>
                                  </p:childTnLst>
                                </p:cTn>
                              </p:par>
                            </p:childTnLst>
                          </p:cTn>
                        </p:par>
                        <p:par>
                          <p:cTn id="19" fill="hold">
                            <p:stCondLst>
                              <p:cond delay="820"/>
                            </p:stCondLst>
                            <p:childTnLst>
                              <p:par>
                                <p:cTn id="20" presetID="1" presetClass="entr" presetSubtype="0" fill="hold" grpId="0" nodeType="afterEffect">
                                  <p:stCondLst>
                                    <p:cond delay="0"/>
                                  </p:stCondLst>
                                  <p:childTnLst>
                                    <p:set>
                                      <p:cBhvr>
                                        <p:cTn id="21" dur="1" fill="hold">
                                          <p:stCondLst>
                                            <p:cond delay="9"/>
                                          </p:stCondLst>
                                        </p:cTn>
                                        <p:tgtEl>
                                          <p:spTgt spid="11"/>
                                        </p:tgtEl>
                                        <p:attrNameLst>
                                          <p:attrName>style.visibility</p:attrName>
                                        </p:attrNameLst>
                                      </p:cBhvr>
                                      <p:to>
                                        <p:strVal val="visible"/>
                                      </p:to>
                                    </p:set>
                                  </p:childTnLst>
                                </p:cTn>
                              </p:par>
                            </p:childTnLst>
                          </p:cTn>
                        </p:par>
                        <p:par>
                          <p:cTn id="22" fill="hold">
                            <p:stCondLst>
                              <p:cond delay="830"/>
                            </p:stCondLst>
                            <p:childTnLst>
                              <p:par>
                                <p:cTn id="23" presetID="1" presetClass="entr" presetSubtype="0" fill="hold" grpId="0" nodeType="afterEffect">
                                  <p:stCondLst>
                                    <p:cond delay="0"/>
                                  </p:stCondLst>
                                  <p:childTnLst>
                                    <p:set>
                                      <p:cBhvr>
                                        <p:cTn id="24" dur="1" fill="hold">
                                          <p:stCondLst>
                                            <p:cond delay="9"/>
                                          </p:stCondLst>
                                        </p:cTn>
                                        <p:tgtEl>
                                          <p:spTgt spid="13"/>
                                        </p:tgtEl>
                                        <p:attrNameLst>
                                          <p:attrName>style.visibility</p:attrName>
                                        </p:attrNameLst>
                                      </p:cBhvr>
                                      <p:to>
                                        <p:strVal val="visible"/>
                                      </p:to>
                                    </p:set>
                                  </p:childTnLst>
                                </p:cTn>
                              </p:par>
                            </p:childTnLst>
                          </p:cTn>
                        </p:par>
                        <p:par>
                          <p:cTn id="25" fill="hold">
                            <p:stCondLst>
                              <p:cond delay="840"/>
                            </p:stCondLst>
                            <p:childTnLst>
                              <p:par>
                                <p:cTn id="26" presetID="1" presetClass="entr" presetSubtype="0" fill="hold" grpId="0" nodeType="afterEffect">
                                  <p:stCondLst>
                                    <p:cond delay="0"/>
                                  </p:stCondLst>
                                  <p:childTnLst>
                                    <p:set>
                                      <p:cBhvr>
                                        <p:cTn id="27" dur="1" fill="hold">
                                          <p:stCondLst>
                                            <p:cond delay="9"/>
                                          </p:stCondLst>
                                        </p:cTn>
                                        <p:tgtEl>
                                          <p:spTgt spid="14"/>
                                        </p:tgtEl>
                                        <p:attrNameLst>
                                          <p:attrName>style.visibility</p:attrName>
                                        </p:attrNameLst>
                                      </p:cBhvr>
                                      <p:to>
                                        <p:strVal val="visible"/>
                                      </p:to>
                                    </p:set>
                                  </p:childTnLst>
                                </p:cTn>
                              </p:par>
                            </p:childTnLst>
                          </p:cTn>
                        </p:par>
                        <p:par>
                          <p:cTn id="28" fill="hold">
                            <p:stCondLst>
                              <p:cond delay="850"/>
                            </p:stCondLst>
                            <p:childTnLst>
                              <p:par>
                                <p:cTn id="29" presetID="1" presetClass="entr" presetSubtype="0" fill="hold" grpId="0" nodeType="afterEffect">
                                  <p:stCondLst>
                                    <p:cond delay="0"/>
                                  </p:stCondLst>
                                  <p:childTnLst>
                                    <p:set>
                                      <p:cBhvr>
                                        <p:cTn id="30" dur="1" fill="hold">
                                          <p:stCondLst>
                                            <p:cond delay="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animBg="1"/>
      <p:bldP spid="14" grpId="0" animBg="1"/>
      <p:bldP spid="1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2</a:t>
            </a:r>
            <a:r>
              <a:rPr lang="zh-CN" altLang="zh-CN" sz="2800" dirty="0" smtClean="0"/>
              <a:t>．</a:t>
            </a:r>
            <a:r>
              <a:rPr lang="zh-CN" altLang="en-US" sz="2800" dirty="0" smtClean="0"/>
              <a:t>桌面图标</a:t>
            </a:r>
            <a:endParaRPr lang="zh-CN" altLang="en-US" sz="2800" dirty="0"/>
          </a:p>
        </p:txBody>
      </p:sp>
      <p:sp>
        <p:nvSpPr>
          <p:cNvPr id="7" name="矩形 6"/>
          <p:cNvSpPr/>
          <p:nvPr/>
        </p:nvSpPr>
        <p:spPr>
          <a:xfrm>
            <a:off x="611560" y="1671780"/>
            <a:ext cx="4942866" cy="461665"/>
          </a:xfrm>
          <a:prstGeom prst="rect">
            <a:avLst/>
          </a:prstGeom>
        </p:spPr>
        <p:txBody>
          <a:bodyPr wrap="square">
            <a:spAutoFit/>
          </a:bodyPr>
          <a:lstStyle/>
          <a:p>
            <a:r>
              <a:rPr lang="zh-CN" altLang="zh-CN" sz="2400" dirty="0"/>
              <a:t>（</a:t>
            </a:r>
            <a:r>
              <a:rPr lang="en-US" altLang="zh-CN" sz="2400" dirty="0"/>
              <a:t>2</a:t>
            </a:r>
            <a:r>
              <a:rPr lang="zh-CN" altLang="zh-CN" sz="2400" dirty="0"/>
              <a:t>）桌面图标的操作</a:t>
            </a:r>
          </a:p>
        </p:txBody>
      </p:sp>
      <p:sp>
        <p:nvSpPr>
          <p:cNvPr id="8" name="矩形 7"/>
          <p:cNvSpPr/>
          <p:nvPr/>
        </p:nvSpPr>
        <p:spPr>
          <a:xfrm>
            <a:off x="755576" y="2132856"/>
            <a:ext cx="2952328" cy="4228850"/>
          </a:xfrm>
          <a:prstGeom prst="rect">
            <a:avLst/>
          </a:prstGeom>
        </p:spPr>
        <p:txBody>
          <a:bodyPr wrap="square">
            <a:spAutoFit/>
          </a:bodyPr>
          <a:lstStyle/>
          <a:p>
            <a:pPr>
              <a:lnSpc>
                <a:spcPct val="280000"/>
              </a:lnSpc>
            </a:pPr>
            <a:r>
              <a:rPr lang="zh-CN" altLang="zh-CN" sz="2400" dirty="0"/>
              <a:t>图标的显示和</a:t>
            </a:r>
            <a:r>
              <a:rPr lang="zh-CN" altLang="zh-CN" sz="2400" dirty="0" smtClean="0"/>
              <a:t>隐藏</a:t>
            </a:r>
            <a:endParaRPr lang="zh-CN" altLang="zh-CN" sz="2400" dirty="0"/>
          </a:p>
          <a:p>
            <a:pPr>
              <a:lnSpc>
                <a:spcPct val="280000"/>
              </a:lnSpc>
            </a:pPr>
            <a:r>
              <a:rPr lang="zh-CN" altLang="zh-CN" sz="2400" dirty="0"/>
              <a:t>图标的</a:t>
            </a:r>
            <a:r>
              <a:rPr lang="zh-CN" altLang="zh-CN" sz="2400" dirty="0" smtClean="0"/>
              <a:t>显示方式</a:t>
            </a:r>
            <a:endParaRPr lang="en-US" altLang="zh-CN" sz="2400" dirty="0" smtClean="0"/>
          </a:p>
          <a:p>
            <a:pPr>
              <a:lnSpc>
                <a:spcPct val="280000"/>
              </a:lnSpc>
            </a:pPr>
            <a:r>
              <a:rPr lang="zh-CN" altLang="zh-CN" sz="2400" dirty="0"/>
              <a:t>图标的排列</a:t>
            </a:r>
            <a:r>
              <a:rPr lang="zh-CN" altLang="zh-CN" sz="2400" dirty="0" smtClean="0"/>
              <a:t>方式</a:t>
            </a:r>
            <a:endParaRPr lang="zh-CN" altLang="zh-CN" sz="2400" dirty="0"/>
          </a:p>
          <a:p>
            <a:pPr>
              <a:lnSpc>
                <a:spcPct val="280000"/>
              </a:lnSpc>
            </a:pPr>
            <a:r>
              <a:rPr lang="zh-CN" altLang="zh-CN" sz="2400" dirty="0"/>
              <a:t>图标的</a:t>
            </a:r>
            <a:r>
              <a:rPr lang="zh-CN" altLang="zh-CN" sz="2400" dirty="0" smtClean="0"/>
              <a:t>删除</a:t>
            </a:r>
            <a:endParaRPr lang="zh-CN" altLang="zh-CN" sz="2400" dirty="0"/>
          </a:p>
        </p:txBody>
      </p:sp>
      <p:sp>
        <p:nvSpPr>
          <p:cNvPr id="9" name="矩形 8"/>
          <p:cNvSpPr/>
          <p:nvPr/>
        </p:nvSpPr>
        <p:spPr>
          <a:xfrm>
            <a:off x="3574206" y="2348880"/>
            <a:ext cx="2870002" cy="3785652"/>
          </a:xfrm>
          <a:prstGeom prst="rect">
            <a:avLst/>
          </a:prstGeom>
          <a:ln>
            <a:solidFill>
              <a:srgbClr val="C00000"/>
            </a:solidFill>
          </a:ln>
        </p:spPr>
        <p:txBody>
          <a:bodyPr wrap="square">
            <a:spAutoFit/>
          </a:bodyPr>
          <a:lstStyle/>
          <a:p>
            <a:pPr>
              <a:lnSpc>
                <a:spcPct val="120000"/>
              </a:lnSpc>
            </a:pPr>
            <a:r>
              <a:rPr lang="zh-CN" altLang="en-US" sz="2000" dirty="0">
                <a:latin typeface="+mn-ea"/>
              </a:rPr>
              <a:t>　　</a:t>
            </a:r>
            <a:r>
              <a:rPr lang="zh-CN" altLang="zh-CN" sz="2000" dirty="0">
                <a:latin typeface="+mn-ea"/>
              </a:rPr>
              <a:t>右击待删除的图标</a:t>
            </a:r>
            <a:r>
              <a:rPr lang="en-US" altLang="zh-CN" sz="2000" dirty="0">
                <a:latin typeface="+mn-ea"/>
              </a:rPr>
              <a:t>→</a:t>
            </a:r>
            <a:r>
              <a:rPr lang="zh-CN" altLang="zh-CN" sz="2000" dirty="0">
                <a:latin typeface="+mn-ea"/>
              </a:rPr>
              <a:t>桌面快捷菜单→“删除”</a:t>
            </a:r>
            <a:r>
              <a:rPr lang="zh-CN" altLang="zh-CN" sz="2000" dirty="0" smtClean="0">
                <a:latin typeface="+mn-ea"/>
              </a:rPr>
              <a:t>命令</a:t>
            </a:r>
            <a:r>
              <a:rPr lang="zh-CN" altLang="en-US" sz="2000" dirty="0" smtClean="0">
                <a:latin typeface="+mn-ea"/>
              </a:rPr>
              <a:t>。</a:t>
            </a:r>
            <a:endParaRPr lang="en-US" altLang="zh-CN" sz="2000" dirty="0">
              <a:latin typeface="+mn-ea"/>
            </a:endParaRPr>
          </a:p>
          <a:p>
            <a:pPr>
              <a:lnSpc>
                <a:spcPct val="120000"/>
              </a:lnSpc>
            </a:pPr>
            <a:r>
              <a:rPr lang="zh-CN" altLang="en-US" sz="2000" dirty="0" smtClean="0">
                <a:latin typeface="+mn-ea"/>
              </a:rPr>
              <a:t>　　</a:t>
            </a:r>
            <a:r>
              <a:rPr lang="zh-CN" altLang="zh-CN" sz="2000" dirty="0">
                <a:latin typeface="+mn-ea"/>
              </a:rPr>
              <a:t>或者</a:t>
            </a:r>
            <a:r>
              <a:rPr lang="zh-CN" altLang="zh-CN" sz="2000" dirty="0" smtClean="0">
                <a:latin typeface="+mn-ea"/>
              </a:rPr>
              <a:t>选定</a:t>
            </a:r>
            <a:r>
              <a:rPr lang="zh-CN" altLang="zh-CN" sz="2000" dirty="0">
                <a:latin typeface="+mn-ea"/>
              </a:rPr>
              <a:t>待删除的图标，按</a:t>
            </a:r>
            <a:r>
              <a:rPr lang="en-US" altLang="zh-CN" sz="2000" dirty="0">
                <a:latin typeface="+mn-ea"/>
              </a:rPr>
              <a:t>Delete</a:t>
            </a:r>
            <a:r>
              <a:rPr lang="zh-CN" altLang="zh-CN" sz="2000" dirty="0" smtClean="0">
                <a:latin typeface="+mn-ea"/>
              </a:rPr>
              <a:t>键</a:t>
            </a:r>
            <a:r>
              <a:rPr lang="zh-CN" altLang="en-US" sz="2000" dirty="0" smtClean="0">
                <a:latin typeface="+mn-ea"/>
              </a:rPr>
              <a:t>。</a:t>
            </a:r>
            <a:endParaRPr lang="en-US" altLang="zh-CN" sz="2000" dirty="0" smtClean="0">
              <a:latin typeface="+mn-ea"/>
            </a:endParaRPr>
          </a:p>
          <a:p>
            <a:pPr>
              <a:lnSpc>
                <a:spcPct val="120000"/>
              </a:lnSpc>
            </a:pPr>
            <a:r>
              <a:rPr lang="zh-CN" altLang="en-US" sz="2000" dirty="0" smtClean="0">
                <a:latin typeface="+mn-ea"/>
              </a:rPr>
              <a:t>　　</a:t>
            </a:r>
            <a:r>
              <a:rPr lang="zh-CN" altLang="zh-CN" sz="2000" dirty="0">
                <a:latin typeface="+mn-ea"/>
              </a:rPr>
              <a:t>或者</a:t>
            </a:r>
            <a:r>
              <a:rPr lang="zh-CN" altLang="zh-CN" sz="2000" dirty="0" smtClean="0">
                <a:latin typeface="+mn-ea"/>
              </a:rPr>
              <a:t>直接</a:t>
            </a:r>
            <a:r>
              <a:rPr lang="zh-CN" altLang="zh-CN" sz="2000" dirty="0">
                <a:latin typeface="+mn-ea"/>
              </a:rPr>
              <a:t>拖动待删除的图标至桌面上的回收站图标</a:t>
            </a:r>
            <a:r>
              <a:rPr lang="zh-CN" altLang="zh-CN" sz="2000" dirty="0" smtClean="0">
                <a:latin typeface="+mn-ea"/>
              </a:rPr>
              <a:t>中</a:t>
            </a:r>
            <a:r>
              <a:rPr lang="zh-CN" altLang="en-US" sz="2000" dirty="0" smtClean="0">
                <a:latin typeface="+mn-ea"/>
              </a:rPr>
              <a:t>。</a:t>
            </a:r>
            <a:endParaRPr lang="en-US" altLang="zh-CN" sz="2000" dirty="0" smtClean="0">
              <a:latin typeface="+mn-ea"/>
            </a:endParaRPr>
          </a:p>
          <a:p>
            <a:pPr>
              <a:lnSpc>
                <a:spcPct val="120000"/>
              </a:lnSpc>
            </a:pPr>
            <a:r>
              <a:rPr lang="zh-CN" altLang="en-US" sz="2000" dirty="0" smtClean="0">
                <a:latin typeface="+mn-ea"/>
              </a:rPr>
              <a:t>　　</a:t>
            </a:r>
            <a:r>
              <a:rPr lang="zh-CN" altLang="zh-CN" sz="2000" dirty="0" smtClean="0">
                <a:latin typeface="+mn-ea"/>
              </a:rPr>
              <a:t>删除</a:t>
            </a:r>
            <a:r>
              <a:rPr lang="zh-CN" altLang="zh-CN" sz="2000" dirty="0">
                <a:latin typeface="+mn-ea"/>
              </a:rPr>
              <a:t>后的图标被放到回收站</a:t>
            </a:r>
            <a:r>
              <a:rPr lang="zh-CN" altLang="zh-CN" sz="2000" dirty="0" smtClean="0">
                <a:latin typeface="+mn-ea"/>
              </a:rPr>
              <a:t>中</a:t>
            </a:r>
            <a:r>
              <a:rPr lang="zh-CN" altLang="en-US" sz="2000" dirty="0" smtClean="0">
                <a:latin typeface="+mn-ea"/>
              </a:rPr>
              <a:t>。</a:t>
            </a:r>
            <a:endParaRPr lang="zh-CN" altLang="zh-CN" sz="2000" dirty="0">
              <a:latin typeface="+mn-ea"/>
            </a:endParaRPr>
          </a:p>
        </p:txBody>
      </p:sp>
      <p:pic>
        <p:nvPicPr>
          <p:cNvPr id="16" name="图片 1"/>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6728643" y="2375073"/>
            <a:ext cx="2106317"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6728644" y="4967362"/>
            <a:ext cx="2106316" cy="26284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215660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
                                            <p:txEl>
                                              <p:pRg st="3" end="3"/>
                                            </p:txEl>
                                          </p:spTgt>
                                        </p:tgtEl>
                                        <p:attrNameLst>
                                          <p:attrName>ppt_x</p:attrName>
                                          <p:attrName>ppt_y</p:attrName>
                                        </p:attrNameLst>
                                      </p:cBhvr>
                                    </p:animMotion>
                                    <p:animRot by="1500000">
                                      <p:cBhvr>
                                        <p:cTn id="7" dur="125" fill="hold">
                                          <p:stCondLst>
                                            <p:cond delay="0"/>
                                          </p:stCondLst>
                                        </p:cTn>
                                        <p:tgtEl>
                                          <p:spTgt spid="8">
                                            <p:txEl>
                                              <p:pRg st="3" end="3"/>
                                            </p:txEl>
                                          </p:spTgt>
                                        </p:tgtEl>
                                        <p:attrNameLst>
                                          <p:attrName>r</p:attrName>
                                        </p:attrNameLst>
                                      </p:cBhvr>
                                    </p:animRot>
                                    <p:animRot by="-1500000">
                                      <p:cBhvr>
                                        <p:cTn id="8" dur="125" fill="hold">
                                          <p:stCondLst>
                                            <p:cond delay="125"/>
                                          </p:stCondLst>
                                        </p:cTn>
                                        <p:tgtEl>
                                          <p:spTgt spid="8">
                                            <p:txEl>
                                              <p:pRg st="3" end="3"/>
                                            </p:txEl>
                                          </p:spTgt>
                                        </p:tgtEl>
                                        <p:attrNameLst>
                                          <p:attrName>r</p:attrName>
                                        </p:attrNameLst>
                                      </p:cBhvr>
                                    </p:animRot>
                                    <p:animRot by="-1500000">
                                      <p:cBhvr>
                                        <p:cTn id="9" dur="125" fill="hold">
                                          <p:stCondLst>
                                            <p:cond delay="250"/>
                                          </p:stCondLst>
                                        </p:cTn>
                                        <p:tgtEl>
                                          <p:spTgt spid="8">
                                            <p:txEl>
                                              <p:pRg st="3" end="3"/>
                                            </p:txEl>
                                          </p:spTgt>
                                        </p:tgtEl>
                                        <p:attrNameLst>
                                          <p:attrName>r</p:attrName>
                                        </p:attrNameLst>
                                      </p:cBhvr>
                                    </p:animRot>
                                    <p:animRot by="1500000">
                                      <p:cBhvr>
                                        <p:cTn id="10" dur="125" fill="hold">
                                          <p:stCondLst>
                                            <p:cond delay="375"/>
                                          </p:stCondLst>
                                        </p:cTn>
                                        <p:tgtEl>
                                          <p:spTgt spid="8">
                                            <p:txEl>
                                              <p:pRg st="3" end="3"/>
                                            </p:txEl>
                                          </p:spTgt>
                                        </p:tgtEl>
                                        <p:attrNameLst>
                                          <p:attrName>r</p:attrName>
                                        </p:attrNameLst>
                                      </p:cBhvr>
                                    </p:animRot>
                                  </p:childTnLst>
                                </p:cTn>
                              </p:par>
                              <p:par>
                                <p:cTn id="11" presetID="3" presetClass="emph" presetSubtype="2" fill="hold" nodeType="withEffect">
                                  <p:stCondLst>
                                    <p:cond delay="0"/>
                                  </p:stCondLst>
                                  <p:iterate type="lt">
                                    <p:tmPct val="0"/>
                                  </p:iterate>
                                  <p:childTnLst>
                                    <p:animClr clrSpc="rgb" dir="cw">
                                      <p:cBhvr override="childStyle">
                                        <p:cTn id="12" dur="10" fill="hold"/>
                                        <p:tgtEl>
                                          <p:spTgt spid="8">
                                            <p:txEl>
                                              <p:pRg st="3" end="3"/>
                                            </p:txEl>
                                          </p:spTgt>
                                        </p:tgtEl>
                                        <p:attrNameLst>
                                          <p:attrName>style.color</p:attrName>
                                        </p:attrNameLst>
                                      </p:cBhvr>
                                      <p:to>
                                        <a:srgbClr val="FF0000"/>
                                      </p:to>
                                    </p:animClr>
                                  </p:childTnLst>
                                </p:cTn>
                              </p:par>
                            </p:childTnLst>
                          </p:cTn>
                        </p:par>
                        <p:par>
                          <p:cTn id="13" fill="hold">
                            <p:stCondLst>
                              <p:cond delay="700"/>
                            </p:stCondLst>
                            <p:childTnLst>
                              <p:par>
                                <p:cTn id="14" presetID="1" presetClass="entr" presetSubtype="0" fill="hold" grpId="0" nodeType="afterEffect">
                                  <p:stCondLst>
                                    <p:cond delay="0"/>
                                  </p:stCondLst>
                                  <p:childTnLst>
                                    <p:set>
                                      <p:cBhvr>
                                        <p:cTn id="15" dur="1" fill="hold">
                                          <p:stCondLst>
                                            <p:cond delay="9"/>
                                          </p:stCondLst>
                                        </p:cTn>
                                        <p:tgtEl>
                                          <p:spTgt spid="9"/>
                                        </p:tgtEl>
                                        <p:attrNameLst>
                                          <p:attrName>style.visibility</p:attrName>
                                        </p:attrNameLst>
                                      </p:cBhvr>
                                      <p:to>
                                        <p:strVal val="visible"/>
                                      </p:to>
                                    </p:set>
                                  </p:childTnLst>
                                </p:cTn>
                              </p:par>
                            </p:childTnLst>
                          </p:cTn>
                        </p:par>
                        <p:par>
                          <p:cTn id="16" fill="hold">
                            <p:stCondLst>
                              <p:cond delay="710"/>
                            </p:stCondLst>
                            <p:childTnLst>
                              <p:par>
                                <p:cTn id="17" presetID="1" presetClass="entr" presetSubtype="0" fill="hold" grpId="0" nodeType="afterEffect">
                                  <p:stCondLst>
                                    <p:cond delay="0"/>
                                  </p:stCondLst>
                                  <p:childTnLst>
                                    <p:set>
                                      <p:cBhvr>
                                        <p:cTn id="18" dur="1" fill="hold">
                                          <p:stCondLst>
                                            <p:cond delay="9"/>
                                          </p:stCondLst>
                                        </p:cTn>
                                        <p:tgtEl>
                                          <p:spTgt spid="17"/>
                                        </p:tgtEl>
                                        <p:attrNameLst>
                                          <p:attrName>style.visibility</p:attrName>
                                        </p:attrNameLst>
                                      </p:cBhvr>
                                      <p:to>
                                        <p:strVal val="visible"/>
                                      </p:to>
                                    </p:set>
                                  </p:childTnLst>
                                </p:cTn>
                              </p:par>
                            </p:childTnLst>
                          </p:cTn>
                        </p:par>
                        <p:par>
                          <p:cTn id="19" fill="hold">
                            <p:stCondLst>
                              <p:cond delay="720"/>
                            </p:stCondLst>
                            <p:childTnLst>
                              <p:par>
                                <p:cTn id="20" presetID="1" presetClass="entr" presetSubtype="0" fill="hold" nodeType="afterEffect">
                                  <p:stCondLst>
                                    <p:cond delay="0"/>
                                  </p:stCondLst>
                                  <p:childTnLst>
                                    <p:set>
                                      <p:cBhvr>
                                        <p:cTn id="21" dur="1" fill="hold">
                                          <p:stCondLst>
                                            <p:cond delay="9"/>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AppData\Roaming\Tencent\Users\44194298\QQ\WinTemp\RichOle\{JUSUII(IJZ0@T]DTUNG`%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019527"/>
            <a:ext cx="8314162" cy="2057545"/>
          </a:xfrm>
          <a:prstGeom prst="rect">
            <a:avLst/>
          </a:prstGeom>
          <a:noFill/>
          <a:extLst>
            <a:ext uri="{909E8E84-426E-40DD-AFC4-6F175D3DCCD1}">
              <a14:hiddenFill xmlns:a14="http://schemas.microsoft.com/office/drawing/2010/main">
                <a:solidFill>
                  <a:srgbClr val="FFFFFF"/>
                </a:solidFill>
              </a14:hiddenFill>
            </a:ext>
          </a:extLst>
        </p:spPr>
      </p:pic>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3</a:t>
            </a:r>
            <a:r>
              <a:rPr lang="zh-CN" altLang="zh-CN" sz="2800" dirty="0" smtClean="0"/>
              <a:t>．</a:t>
            </a:r>
            <a:r>
              <a:rPr lang="zh-CN" altLang="en-US" sz="2800" dirty="0" smtClean="0"/>
              <a:t>任务栏</a:t>
            </a:r>
            <a:endParaRPr lang="zh-CN" altLang="en-US" sz="2800" dirty="0"/>
          </a:p>
        </p:txBody>
      </p:sp>
      <p:sp>
        <p:nvSpPr>
          <p:cNvPr id="7" name="矩形 6"/>
          <p:cNvSpPr/>
          <p:nvPr/>
        </p:nvSpPr>
        <p:spPr>
          <a:xfrm>
            <a:off x="611560" y="1628800"/>
            <a:ext cx="4942866" cy="461665"/>
          </a:xfrm>
          <a:prstGeom prst="rect">
            <a:avLst/>
          </a:prstGeom>
        </p:spPr>
        <p:txBody>
          <a:bodyPr wrap="square">
            <a:spAutoFit/>
          </a:bodyPr>
          <a:lstStyle/>
          <a:p>
            <a:r>
              <a:rPr lang="zh-CN" altLang="zh-CN" sz="2400" dirty="0" smtClean="0"/>
              <a:t>（</a:t>
            </a:r>
            <a:r>
              <a:rPr lang="en-US" altLang="zh-CN" sz="2400" dirty="0" smtClean="0"/>
              <a:t>1</a:t>
            </a:r>
            <a:r>
              <a:rPr lang="zh-CN" altLang="zh-CN" sz="2400" dirty="0" smtClean="0"/>
              <a:t>）</a:t>
            </a:r>
            <a:r>
              <a:rPr lang="zh-CN" altLang="zh-CN" sz="2400" dirty="0"/>
              <a:t>任务栏的组成</a:t>
            </a:r>
          </a:p>
        </p:txBody>
      </p:sp>
      <p:graphicFrame>
        <p:nvGraphicFramePr>
          <p:cNvPr id="2" name="表格 1"/>
          <p:cNvGraphicFramePr>
            <a:graphicFrameLocks noGrp="1"/>
          </p:cNvGraphicFramePr>
          <p:nvPr>
            <p:extLst>
              <p:ext uri="{D42A27DB-BD31-4B8C-83A1-F6EECF244321}">
                <p14:modId xmlns:p14="http://schemas.microsoft.com/office/powerpoint/2010/main" val="3447063391"/>
              </p:ext>
            </p:extLst>
          </p:nvPr>
        </p:nvGraphicFramePr>
        <p:xfrm>
          <a:off x="508000" y="3626332"/>
          <a:ext cx="8363316" cy="2682988"/>
        </p:xfrm>
        <a:graphic>
          <a:graphicData uri="http://schemas.openxmlformats.org/drawingml/2006/table">
            <a:tbl>
              <a:tblPr>
                <a:tableStyleId>{5C22544A-7EE6-4342-B048-85BDC9FD1C3A}</a:tableStyleId>
              </a:tblPr>
              <a:tblGrid>
                <a:gridCol w="1784908"/>
                <a:gridCol w="6578408"/>
              </a:tblGrid>
              <a:tr h="341393">
                <a:tc>
                  <a:txBody>
                    <a:bodyPr/>
                    <a:lstStyle/>
                    <a:p>
                      <a:pPr algn="ctr">
                        <a:lnSpc>
                          <a:spcPct val="100000"/>
                        </a:lnSpc>
                        <a:spcBef>
                          <a:spcPts val="250"/>
                        </a:spcBef>
                        <a:spcAft>
                          <a:spcPts val="250"/>
                        </a:spcAft>
                      </a:pPr>
                      <a:r>
                        <a:rPr lang="zh-CN" sz="1600" kern="1050" dirty="0">
                          <a:effectLst/>
                          <a:latin typeface="+mn-ea"/>
                          <a:ea typeface="+mn-ea"/>
                        </a:rPr>
                        <a:t>区域</a:t>
                      </a:r>
                      <a:endParaRPr lang="zh-CN" sz="1600" kern="1050" dirty="0">
                        <a:effectLst/>
                        <a:latin typeface="+mn-ea"/>
                        <a:ea typeface="+mn-ea"/>
                        <a:cs typeface="Times New Roman"/>
                      </a:endParaRPr>
                    </a:p>
                  </a:txBody>
                  <a:tcPr marL="36000" marR="36000" marT="36000" marB="36000" anchor="ctr">
                    <a:solidFill>
                      <a:schemeClr val="accent1">
                        <a:lumMod val="20000"/>
                        <a:lumOff val="80000"/>
                      </a:schemeClr>
                    </a:solidFill>
                  </a:tcPr>
                </a:tc>
                <a:tc>
                  <a:txBody>
                    <a:bodyPr/>
                    <a:lstStyle/>
                    <a:p>
                      <a:pPr algn="ctr">
                        <a:lnSpc>
                          <a:spcPct val="100000"/>
                        </a:lnSpc>
                        <a:spcBef>
                          <a:spcPts val="250"/>
                        </a:spcBef>
                        <a:spcAft>
                          <a:spcPts val="250"/>
                        </a:spcAft>
                      </a:pPr>
                      <a:r>
                        <a:rPr lang="zh-CN" sz="1600" kern="1050" dirty="0">
                          <a:effectLst/>
                          <a:latin typeface="+mn-ea"/>
                          <a:ea typeface="+mn-ea"/>
                        </a:rPr>
                        <a:t>功能</a:t>
                      </a:r>
                      <a:endParaRPr lang="zh-CN" sz="1600" kern="1050" dirty="0">
                        <a:effectLst/>
                        <a:latin typeface="+mn-ea"/>
                        <a:ea typeface="+mn-ea"/>
                        <a:cs typeface="Times New Roman"/>
                      </a:endParaRPr>
                    </a:p>
                  </a:txBody>
                  <a:tcPr marL="36000" marR="36000" marT="36000" marB="36000" anchor="ctr">
                    <a:solidFill>
                      <a:schemeClr val="accent1">
                        <a:lumMod val="20000"/>
                        <a:lumOff val="80000"/>
                      </a:schemeClr>
                    </a:solidFill>
                  </a:tcPr>
                </a:tc>
              </a:tr>
              <a:tr h="342952">
                <a:tc>
                  <a:txBody>
                    <a:bodyPr/>
                    <a:lstStyle/>
                    <a:p>
                      <a:pPr algn="just">
                        <a:lnSpc>
                          <a:spcPct val="100000"/>
                        </a:lnSpc>
                        <a:spcBef>
                          <a:spcPts val="200"/>
                        </a:spcBef>
                        <a:spcAft>
                          <a:spcPts val="200"/>
                        </a:spcAft>
                      </a:pPr>
                      <a:r>
                        <a:rPr lang="zh-CN" sz="1600" kern="900" dirty="0">
                          <a:effectLst/>
                          <a:latin typeface="+mn-ea"/>
                          <a:ea typeface="+mn-ea"/>
                        </a:rPr>
                        <a:t>“开始”按钮</a:t>
                      </a:r>
                    </a:p>
                  </a:txBody>
                  <a:tcPr marL="36000" marR="36000" marT="36000" marB="36000" anchor="ctr"/>
                </a:tc>
                <a:tc>
                  <a:txBody>
                    <a:bodyPr/>
                    <a:lstStyle/>
                    <a:p>
                      <a:pPr algn="just">
                        <a:lnSpc>
                          <a:spcPct val="100000"/>
                        </a:lnSpc>
                        <a:spcBef>
                          <a:spcPts val="200"/>
                        </a:spcBef>
                        <a:spcAft>
                          <a:spcPts val="200"/>
                        </a:spcAft>
                      </a:pPr>
                      <a:r>
                        <a:rPr lang="zh-CN" sz="1600" kern="900" dirty="0">
                          <a:effectLst/>
                          <a:latin typeface="+mn-ea"/>
                          <a:ea typeface="+mn-ea"/>
                        </a:rPr>
                        <a:t>单击该按钮打开“开始”菜单</a:t>
                      </a:r>
                    </a:p>
                  </a:txBody>
                  <a:tcPr marL="36000" marR="36000" marT="36000" marB="36000" anchor="ctr"/>
                </a:tc>
              </a:tr>
              <a:tr h="540987">
                <a:tc>
                  <a:txBody>
                    <a:bodyPr/>
                    <a:lstStyle/>
                    <a:p>
                      <a:pPr algn="just">
                        <a:lnSpc>
                          <a:spcPct val="100000"/>
                        </a:lnSpc>
                        <a:spcBef>
                          <a:spcPts val="200"/>
                        </a:spcBef>
                        <a:spcAft>
                          <a:spcPts val="200"/>
                        </a:spcAft>
                      </a:pPr>
                      <a:r>
                        <a:rPr lang="zh-CN" altLang="en-US" sz="1600" kern="900" baseline="0" dirty="0" smtClean="0">
                          <a:effectLst/>
                          <a:latin typeface="+mn-ea"/>
                          <a:ea typeface="+mn-ea"/>
                        </a:rPr>
                        <a:t> </a:t>
                      </a:r>
                      <a:r>
                        <a:rPr lang="zh-CN" sz="1600" kern="900" dirty="0" smtClean="0">
                          <a:effectLst/>
                          <a:latin typeface="+mn-ea"/>
                          <a:ea typeface="+mn-ea"/>
                        </a:rPr>
                        <a:t>快速</a:t>
                      </a:r>
                      <a:r>
                        <a:rPr lang="zh-CN" sz="1600" kern="900" dirty="0">
                          <a:effectLst/>
                          <a:latin typeface="+mn-ea"/>
                          <a:ea typeface="+mn-ea"/>
                        </a:rPr>
                        <a:t>启动区</a:t>
                      </a:r>
                    </a:p>
                  </a:txBody>
                  <a:tcPr marL="36000" marR="36000" marT="36000" marB="36000" anchor="ctr">
                    <a:solidFill>
                      <a:schemeClr val="accent1">
                        <a:lumMod val="20000"/>
                        <a:lumOff val="80000"/>
                      </a:schemeClr>
                    </a:solidFill>
                  </a:tcPr>
                </a:tc>
                <a:tc>
                  <a:txBody>
                    <a:bodyPr/>
                    <a:lstStyle/>
                    <a:p>
                      <a:pPr algn="just">
                        <a:lnSpc>
                          <a:spcPct val="100000"/>
                        </a:lnSpc>
                        <a:spcBef>
                          <a:spcPts val="200"/>
                        </a:spcBef>
                        <a:spcAft>
                          <a:spcPts val="200"/>
                        </a:spcAft>
                      </a:pPr>
                      <a:r>
                        <a:rPr lang="zh-CN" altLang="en-US" sz="1600" kern="900" dirty="0" smtClean="0">
                          <a:effectLst/>
                          <a:latin typeface="+mn-ea"/>
                          <a:ea typeface="+mn-ea"/>
                        </a:rPr>
                        <a:t>锁</a:t>
                      </a:r>
                      <a:r>
                        <a:rPr lang="zh-CN" sz="1600" kern="900" dirty="0" smtClean="0">
                          <a:effectLst/>
                          <a:latin typeface="+mn-ea"/>
                          <a:ea typeface="+mn-ea"/>
                        </a:rPr>
                        <a:t>定</a:t>
                      </a:r>
                      <a:r>
                        <a:rPr lang="zh-CN" sz="1600" kern="900" dirty="0">
                          <a:effectLst/>
                          <a:latin typeface="+mn-ea"/>
                          <a:ea typeface="+mn-ea"/>
                        </a:rPr>
                        <a:t>在该区域的图标多为常用的应用程序</a:t>
                      </a:r>
                      <a:r>
                        <a:rPr kumimoji="0" lang="zh-CN" sz="1600" kern="900" dirty="0">
                          <a:solidFill>
                            <a:schemeClr val="dk1"/>
                          </a:solidFill>
                          <a:effectLst/>
                          <a:latin typeface="+mn-ea"/>
                          <a:ea typeface="+mn-ea"/>
                          <a:cs typeface="+mn-cs"/>
                        </a:rPr>
                        <a:t>图标</a:t>
                      </a:r>
                      <a:r>
                        <a:rPr kumimoji="0" lang="zh-CN" sz="1600" kern="900" dirty="0" smtClean="0">
                          <a:solidFill>
                            <a:schemeClr val="dk1"/>
                          </a:solidFill>
                          <a:effectLst/>
                          <a:latin typeface="+mn-ea"/>
                          <a:ea typeface="+mn-ea"/>
                          <a:cs typeface="+mn-cs"/>
                        </a:rPr>
                        <a:t>，</a:t>
                      </a:r>
                      <a:r>
                        <a:rPr kumimoji="0" lang="zh-CN" altLang="zh-CN" sz="1600" kern="900" dirty="0" smtClean="0">
                          <a:solidFill>
                            <a:schemeClr val="dk1"/>
                          </a:solidFill>
                          <a:effectLst/>
                          <a:latin typeface="+mn-ea"/>
                          <a:ea typeface="+mn-ea"/>
                          <a:cs typeface="+mn-cs"/>
                        </a:rPr>
                        <a:t>单击此处图标可</a:t>
                      </a:r>
                      <a:r>
                        <a:rPr kumimoji="0" lang="zh-CN" sz="1600" kern="900" dirty="0" smtClean="0">
                          <a:solidFill>
                            <a:schemeClr val="dk1"/>
                          </a:solidFill>
                          <a:effectLst/>
                          <a:latin typeface="+mn-ea"/>
                          <a:ea typeface="+mn-ea"/>
                          <a:cs typeface="+mn-cs"/>
                        </a:rPr>
                        <a:t>快速</a:t>
                      </a:r>
                      <a:r>
                        <a:rPr kumimoji="0" lang="zh-CN" sz="1600" kern="900" dirty="0">
                          <a:solidFill>
                            <a:schemeClr val="dk1"/>
                          </a:solidFill>
                          <a:effectLst/>
                          <a:latin typeface="+mn-ea"/>
                          <a:ea typeface="+mn-ea"/>
                          <a:cs typeface="+mn-cs"/>
                        </a:rPr>
                        <a:t>启动相应程序</a:t>
                      </a:r>
                    </a:p>
                  </a:txBody>
                  <a:tcPr marL="36000" marR="36000" marT="36000" marB="36000" anchor="ctr">
                    <a:solidFill>
                      <a:schemeClr val="accent1">
                        <a:lumMod val="20000"/>
                        <a:lumOff val="80000"/>
                      </a:schemeClr>
                    </a:solidFill>
                  </a:tcPr>
                </a:tc>
              </a:tr>
              <a:tr h="717080">
                <a:tc>
                  <a:txBody>
                    <a:bodyPr/>
                    <a:lstStyle/>
                    <a:p>
                      <a:pPr algn="just">
                        <a:lnSpc>
                          <a:spcPct val="100000"/>
                        </a:lnSpc>
                        <a:spcBef>
                          <a:spcPts val="200"/>
                        </a:spcBef>
                        <a:spcAft>
                          <a:spcPts val="200"/>
                        </a:spcAft>
                      </a:pPr>
                      <a:r>
                        <a:rPr lang="en-US" altLang="zh-CN" sz="1600" kern="900" dirty="0" smtClean="0">
                          <a:effectLst/>
                          <a:latin typeface="+mn-ea"/>
                          <a:ea typeface="+mn-ea"/>
                        </a:rPr>
                        <a:t> </a:t>
                      </a:r>
                      <a:r>
                        <a:rPr lang="zh-CN" sz="1600" kern="900" dirty="0" smtClean="0">
                          <a:effectLst/>
                          <a:latin typeface="+mn-ea"/>
                          <a:ea typeface="+mn-ea"/>
                        </a:rPr>
                        <a:t>程序按钮区</a:t>
                      </a:r>
                      <a:endParaRPr lang="zh-CN" sz="1600" kern="900" dirty="0">
                        <a:effectLst/>
                        <a:latin typeface="+mn-ea"/>
                        <a:ea typeface="+mn-ea"/>
                      </a:endParaRPr>
                    </a:p>
                  </a:txBody>
                  <a:tcPr marL="36000" marR="36000" marT="36000" marB="36000" anchor="ctr"/>
                </a:tc>
                <a:tc>
                  <a:txBody>
                    <a:bodyPr/>
                    <a:lstStyle/>
                    <a:p>
                      <a:pPr algn="just">
                        <a:lnSpc>
                          <a:spcPct val="100000"/>
                        </a:lnSpc>
                        <a:spcBef>
                          <a:spcPts val="200"/>
                        </a:spcBef>
                        <a:spcAft>
                          <a:spcPts val="200"/>
                        </a:spcAft>
                      </a:pPr>
                      <a:r>
                        <a:rPr lang="zh-CN" sz="1600" kern="900" dirty="0">
                          <a:effectLst/>
                          <a:latin typeface="+mn-ea"/>
                          <a:ea typeface="+mn-ea"/>
                        </a:rPr>
                        <a:t>显示正在运行的程序的按钮。每打开一个程序或文件夹窗口，代表它的按钮就会出现在该区域，关闭窗口后，该按钮随即消失</a:t>
                      </a:r>
                    </a:p>
                  </a:txBody>
                  <a:tcPr marL="36000" marR="36000" marT="36000" marB="36000" anchor="ctr"/>
                </a:tc>
              </a:tr>
              <a:tr h="359717">
                <a:tc>
                  <a:txBody>
                    <a:bodyPr/>
                    <a:lstStyle/>
                    <a:p>
                      <a:pPr algn="just">
                        <a:lnSpc>
                          <a:spcPct val="100000"/>
                        </a:lnSpc>
                        <a:spcBef>
                          <a:spcPts val="200"/>
                        </a:spcBef>
                        <a:spcAft>
                          <a:spcPts val="200"/>
                        </a:spcAft>
                      </a:pPr>
                      <a:r>
                        <a:rPr lang="en-US" altLang="zh-CN" sz="1600" kern="900" dirty="0" smtClean="0">
                          <a:effectLst/>
                          <a:latin typeface="+mn-ea"/>
                          <a:ea typeface="+mn-ea"/>
                        </a:rPr>
                        <a:t> </a:t>
                      </a:r>
                      <a:r>
                        <a:rPr lang="zh-CN" sz="1600" kern="900" dirty="0" smtClean="0">
                          <a:effectLst/>
                          <a:latin typeface="+mn-ea"/>
                          <a:ea typeface="+mn-ea"/>
                        </a:rPr>
                        <a:t>通知</a:t>
                      </a:r>
                      <a:r>
                        <a:rPr lang="zh-CN" sz="1600" kern="900" dirty="0">
                          <a:effectLst/>
                          <a:latin typeface="+mn-ea"/>
                          <a:ea typeface="+mn-ea"/>
                        </a:rPr>
                        <a:t>区</a:t>
                      </a:r>
                    </a:p>
                  </a:txBody>
                  <a:tcPr marL="36000" marR="36000" marT="36000" marB="36000" anchor="ctr">
                    <a:solidFill>
                      <a:schemeClr val="accent1">
                        <a:lumMod val="20000"/>
                        <a:lumOff val="80000"/>
                      </a:schemeClr>
                    </a:solidFill>
                  </a:tcPr>
                </a:tc>
                <a:tc>
                  <a:txBody>
                    <a:bodyPr/>
                    <a:lstStyle/>
                    <a:p>
                      <a:pPr algn="just">
                        <a:lnSpc>
                          <a:spcPct val="100000"/>
                        </a:lnSpc>
                        <a:spcBef>
                          <a:spcPts val="200"/>
                        </a:spcBef>
                        <a:spcAft>
                          <a:spcPts val="200"/>
                        </a:spcAft>
                      </a:pPr>
                      <a:r>
                        <a:rPr lang="zh-CN" sz="1600" kern="900" dirty="0">
                          <a:effectLst/>
                          <a:latin typeface="+mn-ea"/>
                          <a:ea typeface="+mn-ea"/>
                        </a:rPr>
                        <a:t>包括系统时钟以及一些常驻内存的特定程序和计算机设置状态的图标</a:t>
                      </a:r>
                    </a:p>
                  </a:txBody>
                  <a:tcPr marL="36000" marR="36000" marT="36000" marB="36000" anchor="ctr">
                    <a:solidFill>
                      <a:schemeClr val="accent1">
                        <a:lumMod val="20000"/>
                        <a:lumOff val="80000"/>
                      </a:schemeClr>
                    </a:solidFill>
                  </a:tcPr>
                </a:tc>
              </a:tr>
              <a:tr h="362166">
                <a:tc>
                  <a:txBody>
                    <a:bodyPr/>
                    <a:lstStyle/>
                    <a:p>
                      <a:pPr algn="just">
                        <a:lnSpc>
                          <a:spcPct val="100000"/>
                        </a:lnSpc>
                        <a:spcBef>
                          <a:spcPts val="200"/>
                        </a:spcBef>
                        <a:spcAft>
                          <a:spcPts val="200"/>
                        </a:spcAft>
                      </a:pPr>
                      <a:r>
                        <a:rPr lang="zh-CN" sz="1600" kern="900" dirty="0" smtClean="0">
                          <a:effectLst/>
                          <a:latin typeface="+mn-ea"/>
                          <a:ea typeface="+mn-ea"/>
                        </a:rPr>
                        <a:t>“显示桌面”按钮</a:t>
                      </a:r>
                      <a:endParaRPr lang="zh-CN" sz="1600" kern="900" dirty="0">
                        <a:effectLst/>
                        <a:latin typeface="+mn-ea"/>
                        <a:ea typeface="+mn-ea"/>
                      </a:endParaRPr>
                    </a:p>
                  </a:txBody>
                  <a:tcPr marL="36000" marR="36000" marT="36000" marB="36000" anchor="ctr"/>
                </a:tc>
                <a:tc>
                  <a:txBody>
                    <a:bodyPr/>
                    <a:lstStyle/>
                    <a:p>
                      <a:pPr algn="just">
                        <a:lnSpc>
                          <a:spcPct val="100000"/>
                        </a:lnSpc>
                        <a:spcBef>
                          <a:spcPts val="200"/>
                        </a:spcBef>
                        <a:spcAft>
                          <a:spcPts val="200"/>
                        </a:spcAft>
                      </a:pPr>
                      <a:r>
                        <a:rPr lang="zh-CN" sz="1600" kern="900" dirty="0">
                          <a:effectLst/>
                          <a:latin typeface="+mn-ea"/>
                          <a:ea typeface="+mn-ea"/>
                        </a:rPr>
                        <a:t>单击此按钮，所有窗口被最小化，显示</a:t>
                      </a:r>
                      <a:r>
                        <a:rPr lang="en-US" sz="1600" kern="900" dirty="0">
                          <a:effectLst/>
                          <a:latin typeface="+mn-ea"/>
                          <a:ea typeface="+mn-ea"/>
                        </a:rPr>
                        <a:t>Windows 7</a:t>
                      </a:r>
                      <a:r>
                        <a:rPr lang="zh-CN" sz="1600" kern="900" dirty="0">
                          <a:effectLst/>
                          <a:latin typeface="+mn-ea"/>
                          <a:ea typeface="+mn-ea"/>
                        </a:rPr>
                        <a:t>桌面</a:t>
                      </a:r>
                    </a:p>
                  </a:txBody>
                  <a:tcPr marL="36000" marR="36000" marT="36000" marB="36000" anchor="ctr"/>
                </a:tc>
              </a:tr>
            </a:tbl>
          </a:graphicData>
        </a:graphic>
      </p:graphicFrame>
    </p:spTree>
    <p:extLst>
      <p:ext uri="{BB962C8B-B14F-4D97-AF65-F5344CB8AC3E}">
        <p14:creationId xmlns:p14="http://schemas.microsoft.com/office/powerpoint/2010/main" val="271622621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924141975"/>
              </p:ext>
            </p:extLst>
          </p:nvPr>
        </p:nvGraphicFramePr>
        <p:xfrm>
          <a:off x="1763688" y="1844824"/>
          <a:ext cx="6120680" cy="41764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a:xfrm>
            <a:off x="755576" y="413792"/>
            <a:ext cx="8077200" cy="1143000"/>
          </a:xfrm>
        </p:spPr>
        <p:txBody>
          <a:bodyPr/>
          <a:lstStyle/>
          <a:p>
            <a:pPr algn="ctr"/>
            <a:r>
              <a:rPr lang="en-US" altLang="zh-CN" dirty="0" smtClean="0"/>
              <a:t>2.1  </a:t>
            </a:r>
            <a:r>
              <a:rPr lang="zh-CN" altLang="zh-CN" dirty="0" smtClean="0"/>
              <a:t>认识</a:t>
            </a:r>
            <a:r>
              <a:rPr lang="zh-CN" altLang="zh-CN" dirty="0"/>
              <a:t>计算机</a:t>
            </a:r>
            <a:endParaRPr lang="zh-CN" altLang="en-US" dirty="0"/>
          </a:p>
        </p:txBody>
      </p:sp>
    </p:spTree>
    <p:extLst>
      <p:ext uri="{BB962C8B-B14F-4D97-AF65-F5344CB8AC3E}">
        <p14:creationId xmlns:p14="http://schemas.microsoft.com/office/powerpoint/2010/main" val="13943064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graphicEl>
                                              <a:dgm id="{7E429971-BC57-430F-BB25-C0574E5E39E3}"/>
                                            </p:graphicEl>
                                          </p:spTgt>
                                        </p:tgtEl>
                                        <p:attrNameLst>
                                          <p:attrName>style.visibility</p:attrName>
                                        </p:attrNameLst>
                                      </p:cBhvr>
                                      <p:to>
                                        <p:strVal val="visible"/>
                                      </p:to>
                                    </p:set>
                                    <p:animEffect transition="in" filter="wipe(left)">
                                      <p:cBhvr>
                                        <p:cTn id="7" dur="500"/>
                                        <p:tgtEl>
                                          <p:spTgt spid="3">
                                            <p:graphicEl>
                                              <a:dgm id="{7E429971-BC57-430F-BB25-C0574E5E39E3}"/>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graphicEl>
                                              <a:dgm id="{D54B1729-BC98-42C1-9C6C-D65DCBA4358F}"/>
                                            </p:graphicEl>
                                          </p:spTgt>
                                        </p:tgtEl>
                                        <p:attrNameLst>
                                          <p:attrName>style.visibility</p:attrName>
                                        </p:attrNameLst>
                                      </p:cBhvr>
                                      <p:to>
                                        <p:strVal val="visible"/>
                                      </p:to>
                                    </p:set>
                                    <p:animEffect transition="in" filter="wipe(left)">
                                      <p:cBhvr>
                                        <p:cTn id="10" dur="500"/>
                                        <p:tgtEl>
                                          <p:spTgt spid="3">
                                            <p:graphicEl>
                                              <a:dgm id="{D54B1729-BC98-42C1-9C6C-D65DCBA4358F}"/>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graphicEl>
                                              <a:dgm id="{C04276DC-EE64-470A-B8BC-09067B8045FA}"/>
                                            </p:graphicEl>
                                          </p:spTgt>
                                        </p:tgtEl>
                                        <p:attrNameLst>
                                          <p:attrName>style.visibility</p:attrName>
                                        </p:attrNameLst>
                                      </p:cBhvr>
                                      <p:to>
                                        <p:strVal val="visible"/>
                                      </p:to>
                                    </p:set>
                                    <p:animEffect transition="in" filter="wipe(left)">
                                      <p:cBhvr>
                                        <p:cTn id="13" dur="500"/>
                                        <p:tgtEl>
                                          <p:spTgt spid="3">
                                            <p:graphicEl>
                                              <a:dgm id="{C04276DC-EE64-470A-B8BC-09067B8045FA}"/>
                                            </p:graphic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graphicEl>
                                              <a:dgm id="{B37A5355-225B-4C6F-AED7-6C620F99EECC}"/>
                                            </p:graphicEl>
                                          </p:spTgt>
                                        </p:tgtEl>
                                        <p:attrNameLst>
                                          <p:attrName>style.visibility</p:attrName>
                                        </p:attrNameLst>
                                      </p:cBhvr>
                                      <p:to>
                                        <p:strVal val="visible"/>
                                      </p:to>
                                    </p:set>
                                    <p:animEffect transition="in" filter="wipe(left)">
                                      <p:cBhvr>
                                        <p:cTn id="16" dur="500"/>
                                        <p:tgtEl>
                                          <p:spTgt spid="3">
                                            <p:graphicEl>
                                              <a:dgm id="{B37A5355-225B-4C6F-AED7-6C620F99EECC}"/>
                                            </p:graphic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graphicEl>
                                              <a:dgm id="{F5034101-5B7D-4FE7-B47A-5A48CF39606B}"/>
                                            </p:graphicEl>
                                          </p:spTgt>
                                        </p:tgtEl>
                                        <p:attrNameLst>
                                          <p:attrName>style.visibility</p:attrName>
                                        </p:attrNameLst>
                                      </p:cBhvr>
                                      <p:to>
                                        <p:strVal val="visible"/>
                                      </p:to>
                                    </p:set>
                                    <p:animEffect transition="in" filter="wipe(left)">
                                      <p:cBhvr>
                                        <p:cTn id="19" dur="500"/>
                                        <p:tgtEl>
                                          <p:spTgt spid="3">
                                            <p:graphicEl>
                                              <a:dgm id="{F5034101-5B7D-4FE7-B47A-5A48CF39606B}"/>
                                            </p:graphic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graphicEl>
                                              <a:dgm id="{C7C3E6FD-D83F-4BDA-907E-B5EE041DA931}"/>
                                            </p:graphicEl>
                                          </p:spTgt>
                                        </p:tgtEl>
                                        <p:attrNameLst>
                                          <p:attrName>style.visibility</p:attrName>
                                        </p:attrNameLst>
                                      </p:cBhvr>
                                      <p:to>
                                        <p:strVal val="visible"/>
                                      </p:to>
                                    </p:set>
                                    <p:animEffect transition="in" filter="wipe(left)">
                                      <p:cBhvr>
                                        <p:cTn id="22" dur="500"/>
                                        <p:tgtEl>
                                          <p:spTgt spid="3">
                                            <p:graphicEl>
                                              <a:dgm id="{C7C3E6FD-D83F-4BDA-907E-B5EE041DA931}"/>
                                            </p:graphic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graphicEl>
                                              <a:dgm id="{AA9E8DB8-4378-4DE0-90FB-AC51BC38606A}"/>
                                            </p:graphicEl>
                                          </p:spTgt>
                                        </p:tgtEl>
                                        <p:attrNameLst>
                                          <p:attrName>style.visibility</p:attrName>
                                        </p:attrNameLst>
                                      </p:cBhvr>
                                      <p:to>
                                        <p:strVal val="visible"/>
                                      </p:to>
                                    </p:set>
                                    <p:animEffect transition="in" filter="wipe(left)">
                                      <p:cBhvr>
                                        <p:cTn id="25" dur="500"/>
                                        <p:tgtEl>
                                          <p:spTgt spid="3">
                                            <p:graphicEl>
                                              <a:dgm id="{AA9E8DB8-4378-4DE0-90FB-AC51BC38606A}"/>
                                            </p:graphic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graphicEl>
                                              <a:dgm id="{407D673B-FF7A-46E6-A3B0-96E86EB9836E}"/>
                                            </p:graphicEl>
                                          </p:spTgt>
                                        </p:tgtEl>
                                        <p:attrNameLst>
                                          <p:attrName>style.visibility</p:attrName>
                                        </p:attrNameLst>
                                      </p:cBhvr>
                                      <p:to>
                                        <p:strVal val="visible"/>
                                      </p:to>
                                    </p:set>
                                    <p:animEffect transition="in" filter="wipe(left)">
                                      <p:cBhvr>
                                        <p:cTn id="28" dur="500"/>
                                        <p:tgtEl>
                                          <p:spTgt spid="3">
                                            <p:graphicEl>
                                              <a:dgm id="{407D673B-FF7A-46E6-A3B0-96E86EB9836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3</a:t>
            </a:r>
            <a:r>
              <a:rPr lang="zh-CN" altLang="zh-CN" sz="2800" dirty="0" smtClean="0"/>
              <a:t>．</a:t>
            </a:r>
            <a:r>
              <a:rPr lang="zh-CN" altLang="en-US" sz="2800" dirty="0" smtClean="0"/>
              <a:t>任务栏</a:t>
            </a:r>
            <a:endParaRPr lang="zh-CN" altLang="en-US" sz="2800" dirty="0"/>
          </a:p>
        </p:txBody>
      </p:sp>
      <p:sp>
        <p:nvSpPr>
          <p:cNvPr id="7" name="矩形 6"/>
          <p:cNvSpPr/>
          <p:nvPr/>
        </p:nvSpPr>
        <p:spPr>
          <a:xfrm>
            <a:off x="611560" y="1628800"/>
            <a:ext cx="4942866" cy="461665"/>
          </a:xfrm>
          <a:prstGeom prst="rect">
            <a:avLst/>
          </a:prstGeom>
        </p:spPr>
        <p:txBody>
          <a:bodyPr wrap="square">
            <a:spAutoFit/>
          </a:bodyPr>
          <a:lstStyle/>
          <a:p>
            <a:r>
              <a:rPr lang="zh-CN" altLang="zh-CN" sz="2400" dirty="0"/>
              <a:t>（</a:t>
            </a:r>
            <a:r>
              <a:rPr lang="en-US" altLang="zh-CN" sz="2400" dirty="0"/>
              <a:t>2</a:t>
            </a:r>
            <a:r>
              <a:rPr lang="zh-CN" altLang="zh-CN" sz="2400" dirty="0"/>
              <a:t>）任务栏的基本操作</a:t>
            </a:r>
          </a:p>
        </p:txBody>
      </p:sp>
      <p:grpSp>
        <p:nvGrpSpPr>
          <p:cNvPr id="3" name="组合 2"/>
          <p:cNvGrpSpPr/>
          <p:nvPr/>
        </p:nvGrpSpPr>
        <p:grpSpPr>
          <a:xfrm>
            <a:off x="611560" y="2175247"/>
            <a:ext cx="8208912" cy="923330"/>
            <a:chOff x="655102" y="2175247"/>
            <a:chExt cx="8208912" cy="923330"/>
          </a:xfrm>
        </p:grpSpPr>
        <p:sp>
          <p:nvSpPr>
            <p:cNvPr id="8" name="矩形 7"/>
            <p:cNvSpPr/>
            <p:nvPr/>
          </p:nvSpPr>
          <p:spPr>
            <a:xfrm>
              <a:off x="881736" y="2175247"/>
              <a:ext cx="4942866" cy="461665"/>
            </a:xfrm>
            <a:prstGeom prst="rect">
              <a:avLst/>
            </a:prstGeom>
          </p:spPr>
          <p:txBody>
            <a:bodyPr wrap="square">
              <a:spAutoFit/>
            </a:bodyPr>
            <a:lstStyle/>
            <a:p>
              <a:r>
                <a:rPr lang="zh-CN" altLang="zh-CN" sz="2400" dirty="0"/>
                <a:t>① 快速启动区操作</a:t>
              </a:r>
            </a:p>
          </p:txBody>
        </p:sp>
        <p:sp>
          <p:nvSpPr>
            <p:cNvPr id="9" name="矩形 8"/>
            <p:cNvSpPr/>
            <p:nvPr/>
          </p:nvSpPr>
          <p:spPr>
            <a:xfrm>
              <a:off x="655102" y="2636912"/>
              <a:ext cx="8208912" cy="461665"/>
            </a:xfrm>
            <a:prstGeom prst="rect">
              <a:avLst/>
            </a:prstGeom>
          </p:spPr>
          <p:txBody>
            <a:bodyPr wrap="square">
              <a:spAutoFit/>
            </a:bodyPr>
            <a:lstStyle/>
            <a:p>
              <a:r>
                <a:rPr lang="zh-CN" altLang="en-US" sz="2400" dirty="0" smtClean="0"/>
                <a:t>　　</a:t>
              </a:r>
              <a:r>
                <a:rPr lang="zh-CN" altLang="zh-CN" sz="2400" dirty="0" smtClean="0"/>
                <a:t>单击</a:t>
              </a:r>
              <a:r>
                <a:rPr lang="zh-CN" altLang="zh-CN" sz="2400" dirty="0"/>
                <a:t>快速启动区内的某个图标，可以快速启动相应程序。</a:t>
              </a:r>
            </a:p>
          </p:txBody>
        </p:sp>
      </p:grpSp>
      <p:sp>
        <p:nvSpPr>
          <p:cNvPr id="10" name="矩形 9"/>
          <p:cNvSpPr/>
          <p:nvPr/>
        </p:nvSpPr>
        <p:spPr>
          <a:xfrm>
            <a:off x="866660" y="3255367"/>
            <a:ext cx="4942866" cy="461665"/>
          </a:xfrm>
          <a:prstGeom prst="rect">
            <a:avLst/>
          </a:prstGeom>
        </p:spPr>
        <p:txBody>
          <a:bodyPr wrap="square">
            <a:spAutoFit/>
          </a:bodyPr>
          <a:lstStyle/>
          <a:p>
            <a:r>
              <a:rPr lang="zh-CN" altLang="zh-CN" sz="2400" dirty="0"/>
              <a:t>② 程序按钮区的操作</a:t>
            </a:r>
          </a:p>
        </p:txBody>
      </p:sp>
      <p:sp>
        <p:nvSpPr>
          <p:cNvPr id="11" name="矩形 10"/>
          <p:cNvSpPr/>
          <p:nvPr/>
        </p:nvSpPr>
        <p:spPr>
          <a:xfrm>
            <a:off x="683568" y="3717032"/>
            <a:ext cx="8208912" cy="2554545"/>
          </a:xfrm>
          <a:prstGeom prst="rect">
            <a:avLst/>
          </a:prstGeom>
        </p:spPr>
        <p:txBody>
          <a:bodyPr wrap="square">
            <a:spAutoFit/>
          </a:bodyPr>
          <a:lstStyle/>
          <a:p>
            <a:pPr>
              <a:lnSpc>
                <a:spcPts val="3200"/>
              </a:lnSpc>
            </a:pPr>
            <a:r>
              <a:rPr lang="zh-CN" altLang="en-US" sz="2400" dirty="0" smtClean="0"/>
              <a:t>　　</a:t>
            </a:r>
            <a:r>
              <a:rPr lang="en-US" altLang="zh-CN" sz="2400" dirty="0"/>
              <a:t>Windows 7</a:t>
            </a:r>
            <a:r>
              <a:rPr lang="zh-CN" altLang="zh-CN" sz="2400" dirty="0"/>
              <a:t>任务栏中的程序按钮</a:t>
            </a:r>
            <a:r>
              <a:rPr lang="zh-CN" altLang="zh-CN" sz="2400" dirty="0" smtClean="0"/>
              <a:t>默认“</a:t>
            </a:r>
            <a:r>
              <a:rPr lang="zh-CN" altLang="zh-CN" sz="2400" dirty="0"/>
              <a:t>合并”状态，即来自同一程序的多个窗口汇聚到任务栏的同一程序按钮里。当鼠标指向程序按钮时，其上方即会显示该程序所打开的多个窗口的预览缩略图</a:t>
            </a:r>
            <a:r>
              <a:rPr lang="zh-CN" altLang="zh-CN" sz="2400" dirty="0" smtClean="0"/>
              <a:t>，其中</a:t>
            </a:r>
            <a:r>
              <a:rPr lang="zh-CN" altLang="zh-CN" sz="2400" dirty="0"/>
              <a:t>的活动窗口为突出显示状态</a:t>
            </a:r>
            <a:r>
              <a:rPr lang="zh-CN" altLang="zh-CN" sz="2400" dirty="0" smtClean="0"/>
              <a:t>。</a:t>
            </a:r>
            <a:endParaRPr lang="en-US" altLang="zh-CN" sz="2400" dirty="0" smtClean="0"/>
          </a:p>
          <a:p>
            <a:pPr>
              <a:lnSpc>
                <a:spcPts val="3200"/>
              </a:lnSpc>
            </a:pPr>
            <a:r>
              <a:rPr lang="zh-CN" altLang="en-US" sz="2400" dirty="0"/>
              <a:t>　</a:t>
            </a:r>
            <a:r>
              <a:rPr lang="zh-CN" altLang="en-US" sz="2400" dirty="0" smtClean="0"/>
              <a:t>　</a:t>
            </a:r>
            <a:r>
              <a:rPr lang="zh-CN" altLang="zh-CN" sz="2400" dirty="0" smtClean="0"/>
              <a:t>单击</a:t>
            </a:r>
            <a:r>
              <a:rPr lang="zh-CN" altLang="zh-CN" sz="2400" dirty="0"/>
              <a:t>某个预览缩略图，该窗口即还原显示，成为活动窗口，如此可实现窗口间的切换。</a:t>
            </a:r>
          </a:p>
        </p:txBody>
      </p:sp>
      <p:pic>
        <p:nvPicPr>
          <p:cNvPr id="10242"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248229" y="3843040"/>
            <a:ext cx="7155543" cy="2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12494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10242"/>
                                        </p:tgtEl>
                                        <p:attrNameLst>
                                          <p:attrName>style.visibility</p:attrName>
                                        </p:attrNameLst>
                                      </p:cBhvr>
                                      <p:to>
                                        <p:strVal val="visible"/>
                                      </p:to>
                                    </p:set>
                                    <p:animEffect transition="in" filter="fade">
                                      <p:cBhvr>
                                        <p:cTn id="20"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1"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2.2.2  </a:t>
            </a:r>
            <a:r>
              <a:rPr lang="zh-CN" altLang="zh-CN" sz="3600" dirty="0"/>
              <a:t>桌面的组成及操作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3</a:t>
            </a:r>
            <a:r>
              <a:rPr lang="zh-CN" altLang="zh-CN" sz="2800" dirty="0" smtClean="0"/>
              <a:t>．</a:t>
            </a:r>
            <a:r>
              <a:rPr lang="zh-CN" altLang="en-US" sz="2800" dirty="0" smtClean="0"/>
              <a:t>任务栏</a:t>
            </a:r>
            <a:endParaRPr lang="zh-CN" altLang="en-US" sz="2800" dirty="0"/>
          </a:p>
        </p:txBody>
      </p:sp>
      <p:sp>
        <p:nvSpPr>
          <p:cNvPr id="7" name="矩形 6"/>
          <p:cNvSpPr/>
          <p:nvPr/>
        </p:nvSpPr>
        <p:spPr>
          <a:xfrm>
            <a:off x="611560" y="1628800"/>
            <a:ext cx="4942866" cy="461665"/>
          </a:xfrm>
          <a:prstGeom prst="rect">
            <a:avLst/>
          </a:prstGeom>
        </p:spPr>
        <p:txBody>
          <a:bodyPr wrap="square">
            <a:spAutoFit/>
          </a:bodyPr>
          <a:lstStyle/>
          <a:p>
            <a:r>
              <a:rPr lang="zh-CN" altLang="zh-CN" sz="2400" dirty="0"/>
              <a:t>（</a:t>
            </a:r>
            <a:r>
              <a:rPr lang="en-US" altLang="zh-CN" sz="2400" dirty="0"/>
              <a:t>2</a:t>
            </a:r>
            <a:r>
              <a:rPr lang="zh-CN" altLang="zh-CN" sz="2400" dirty="0"/>
              <a:t>）任务栏的基本操作</a:t>
            </a:r>
          </a:p>
        </p:txBody>
      </p:sp>
      <p:sp>
        <p:nvSpPr>
          <p:cNvPr id="8" name="矩形 7"/>
          <p:cNvSpPr/>
          <p:nvPr/>
        </p:nvSpPr>
        <p:spPr>
          <a:xfrm>
            <a:off x="827584" y="2175247"/>
            <a:ext cx="4942866" cy="461665"/>
          </a:xfrm>
          <a:prstGeom prst="rect">
            <a:avLst/>
          </a:prstGeom>
        </p:spPr>
        <p:txBody>
          <a:bodyPr wrap="square">
            <a:spAutoFit/>
          </a:bodyPr>
          <a:lstStyle/>
          <a:p>
            <a:r>
              <a:rPr lang="zh-CN" altLang="zh-CN" sz="2400" dirty="0"/>
              <a:t>③ 通知区的</a:t>
            </a:r>
            <a:r>
              <a:rPr lang="zh-CN" altLang="zh-CN" sz="2400" dirty="0" smtClean="0"/>
              <a:t>操作</a:t>
            </a:r>
            <a:endParaRPr lang="zh-CN" altLang="en-US" sz="2400" dirty="0"/>
          </a:p>
        </p:txBody>
      </p:sp>
      <p:sp>
        <p:nvSpPr>
          <p:cNvPr id="9" name="矩形 8"/>
          <p:cNvSpPr/>
          <p:nvPr/>
        </p:nvSpPr>
        <p:spPr>
          <a:xfrm>
            <a:off x="395536" y="2660719"/>
            <a:ext cx="5544616" cy="707886"/>
          </a:xfrm>
          <a:prstGeom prst="rect">
            <a:avLst/>
          </a:prstGeom>
          <a:ln>
            <a:solidFill>
              <a:srgbClr val="FF0000"/>
            </a:solidFill>
          </a:ln>
        </p:spPr>
        <p:txBody>
          <a:bodyPr wrap="square">
            <a:spAutoFit/>
          </a:bodyPr>
          <a:lstStyle/>
          <a:p>
            <a:pPr marL="360000" indent="-360000">
              <a:spcAft>
                <a:spcPts val="1200"/>
              </a:spcAft>
              <a:buFont typeface="Arial" pitchFamily="34" charset="0"/>
              <a:buChar char="•"/>
            </a:pPr>
            <a:r>
              <a:rPr lang="zh-CN" altLang="en-US" sz="2000" dirty="0" smtClean="0"/>
              <a:t>　</a:t>
            </a:r>
            <a:r>
              <a:rPr lang="zh-CN" altLang="zh-CN" sz="2000" dirty="0" smtClean="0"/>
              <a:t>单击 “系统时钟”</a:t>
            </a:r>
            <a:r>
              <a:rPr lang="zh-CN" altLang="zh-CN" sz="2000" dirty="0"/>
              <a:t>，打开“系统日期和时间”面板</a:t>
            </a:r>
            <a:r>
              <a:rPr lang="zh-CN" altLang="zh-CN" sz="2000" dirty="0" smtClean="0"/>
              <a:t>，可以</a:t>
            </a:r>
            <a:r>
              <a:rPr lang="zh-CN" altLang="zh-CN" sz="2000" dirty="0"/>
              <a:t>查看和设置系统日期和</a:t>
            </a:r>
            <a:r>
              <a:rPr lang="zh-CN" altLang="zh-CN" sz="2000" dirty="0" smtClean="0"/>
              <a:t>时间</a:t>
            </a:r>
            <a:r>
              <a:rPr lang="zh-CN" altLang="en-US" sz="2000" dirty="0" smtClean="0"/>
              <a:t>。</a:t>
            </a:r>
            <a:endParaRPr lang="zh-CN" altLang="zh-CN" sz="2000" dirty="0"/>
          </a:p>
        </p:txBody>
      </p:sp>
      <p:pic>
        <p:nvPicPr>
          <p:cNvPr id="11266"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19439" y="1451823"/>
            <a:ext cx="2052961" cy="1689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397226" y="4377298"/>
            <a:ext cx="5976664" cy="707886"/>
          </a:xfrm>
          <a:prstGeom prst="rect">
            <a:avLst/>
          </a:prstGeom>
          <a:ln>
            <a:solidFill>
              <a:srgbClr val="FF0000"/>
            </a:solidFill>
          </a:ln>
        </p:spPr>
        <p:txBody>
          <a:bodyPr wrap="square">
            <a:spAutoFit/>
          </a:bodyPr>
          <a:lstStyle/>
          <a:p>
            <a:pPr marL="360000" lvl="0" indent="-360000">
              <a:spcAft>
                <a:spcPts val="1200"/>
              </a:spcAft>
              <a:buFont typeface="Arial" pitchFamily="34" charset="0"/>
              <a:buChar char="•"/>
            </a:pPr>
            <a:r>
              <a:rPr lang="zh-CN" altLang="en-US" sz="2000" dirty="0" smtClean="0"/>
              <a:t>　</a:t>
            </a:r>
            <a:r>
              <a:rPr lang="zh-CN" altLang="zh-CN" sz="2000" dirty="0" smtClean="0"/>
              <a:t>单击“扬声器”</a:t>
            </a:r>
            <a:r>
              <a:rPr lang="zh-CN" altLang="zh-CN" sz="2000" dirty="0"/>
              <a:t>图标</a:t>
            </a:r>
            <a:r>
              <a:rPr lang="en-US" altLang="zh-CN" sz="2000" dirty="0"/>
              <a:t> </a:t>
            </a:r>
            <a:r>
              <a:rPr lang="zh-CN" altLang="zh-CN" sz="2000" dirty="0"/>
              <a:t>，弹出扬声器音量调节面</a:t>
            </a:r>
            <a:r>
              <a:rPr lang="zh-CN" altLang="zh-CN" sz="2000" dirty="0" smtClean="0"/>
              <a:t>板，可以</a:t>
            </a:r>
            <a:r>
              <a:rPr lang="zh-CN" altLang="zh-CN" sz="2000" dirty="0"/>
              <a:t>调节扬声器的</a:t>
            </a:r>
            <a:r>
              <a:rPr lang="zh-CN" altLang="zh-CN" sz="2000" dirty="0" smtClean="0"/>
              <a:t>音量。</a:t>
            </a:r>
            <a:endParaRPr lang="zh-CN" altLang="zh-CN" sz="2000" dirty="0"/>
          </a:p>
        </p:txBody>
      </p:sp>
      <p:sp>
        <p:nvSpPr>
          <p:cNvPr id="15" name="矩形 14"/>
          <p:cNvSpPr/>
          <p:nvPr/>
        </p:nvSpPr>
        <p:spPr>
          <a:xfrm>
            <a:off x="396663" y="3513202"/>
            <a:ext cx="5976664" cy="707886"/>
          </a:xfrm>
          <a:prstGeom prst="rect">
            <a:avLst/>
          </a:prstGeom>
          <a:ln>
            <a:solidFill>
              <a:srgbClr val="FF0000"/>
            </a:solidFill>
          </a:ln>
        </p:spPr>
        <p:txBody>
          <a:bodyPr wrap="square">
            <a:spAutoFit/>
          </a:bodyPr>
          <a:lstStyle/>
          <a:p>
            <a:pPr marL="360000" lvl="0" indent="-360000">
              <a:spcAft>
                <a:spcPts val="1200"/>
              </a:spcAft>
              <a:buFont typeface="Arial" pitchFamily="34" charset="0"/>
              <a:buChar char="•"/>
            </a:pPr>
            <a:r>
              <a:rPr lang="zh-CN" altLang="en-US" sz="2000" dirty="0" smtClean="0"/>
              <a:t>　</a:t>
            </a:r>
            <a:r>
              <a:rPr lang="zh-CN" altLang="zh-CN" sz="2000" dirty="0" smtClean="0"/>
              <a:t>单击“</a:t>
            </a:r>
            <a:r>
              <a:rPr lang="zh-CN" altLang="zh-CN" sz="2000" dirty="0"/>
              <a:t>自定义通知区按钮</a:t>
            </a:r>
            <a:r>
              <a:rPr lang="zh-CN" altLang="zh-CN" sz="2000" dirty="0" smtClean="0"/>
              <a:t>”，</a:t>
            </a:r>
            <a:r>
              <a:rPr lang="zh-CN" altLang="zh-CN" sz="2000" dirty="0"/>
              <a:t>弹</a:t>
            </a:r>
            <a:r>
              <a:rPr lang="zh-CN" altLang="zh-CN" sz="2000" dirty="0" smtClean="0"/>
              <a:t>出通知</a:t>
            </a:r>
            <a:r>
              <a:rPr lang="zh-CN" altLang="zh-CN" sz="2000" dirty="0"/>
              <a:t>区面板，可以</a:t>
            </a:r>
            <a:r>
              <a:rPr lang="zh-CN" altLang="zh-CN" sz="2000" dirty="0" smtClean="0"/>
              <a:t>查看</a:t>
            </a:r>
            <a:r>
              <a:rPr lang="zh-CN" altLang="en-US" sz="2000" dirty="0" smtClean="0"/>
              <a:t>或设置</a:t>
            </a:r>
            <a:r>
              <a:rPr lang="zh-CN" altLang="zh-CN" sz="2000" dirty="0" smtClean="0"/>
              <a:t>正在</a:t>
            </a:r>
            <a:r>
              <a:rPr lang="zh-CN" altLang="zh-CN" sz="2000" dirty="0"/>
              <a:t>后台运行的程序图标和通知</a:t>
            </a:r>
            <a:r>
              <a:rPr lang="zh-CN" altLang="zh-CN" sz="2000" dirty="0" smtClean="0"/>
              <a:t>。</a:t>
            </a:r>
            <a:endParaRPr lang="zh-CN" altLang="zh-CN" sz="2000" dirty="0"/>
          </a:p>
        </p:txBody>
      </p:sp>
      <p:sp>
        <p:nvSpPr>
          <p:cNvPr id="16" name="矩形 15"/>
          <p:cNvSpPr/>
          <p:nvPr/>
        </p:nvSpPr>
        <p:spPr>
          <a:xfrm>
            <a:off x="395535" y="5229200"/>
            <a:ext cx="5976665" cy="1015663"/>
          </a:xfrm>
          <a:prstGeom prst="rect">
            <a:avLst/>
          </a:prstGeom>
          <a:ln>
            <a:solidFill>
              <a:srgbClr val="FF0000"/>
            </a:solidFill>
          </a:ln>
        </p:spPr>
        <p:txBody>
          <a:bodyPr wrap="square">
            <a:spAutoFit/>
          </a:bodyPr>
          <a:lstStyle/>
          <a:p>
            <a:pPr marL="360000" lvl="0" indent="-360000">
              <a:spcAft>
                <a:spcPts val="1200"/>
              </a:spcAft>
              <a:buFont typeface="Arial" pitchFamily="34" charset="0"/>
              <a:buChar char="•"/>
            </a:pPr>
            <a:r>
              <a:rPr lang="zh-CN" altLang="en-US" sz="2000" dirty="0" smtClean="0"/>
              <a:t>　</a:t>
            </a:r>
            <a:r>
              <a:rPr lang="zh-CN" altLang="zh-CN" sz="2000" dirty="0" smtClean="0"/>
              <a:t>单击</a:t>
            </a:r>
            <a:r>
              <a:rPr lang="zh-CN" altLang="zh-CN" sz="2000" dirty="0"/>
              <a:t>语言栏上的输入法图标，弹出输入法列表</a:t>
            </a:r>
            <a:r>
              <a:rPr lang="zh-CN" altLang="zh-CN" sz="2000" dirty="0" smtClean="0"/>
              <a:t>，可以</a:t>
            </a:r>
            <a:r>
              <a:rPr lang="zh-CN" altLang="zh-CN" sz="2000" dirty="0"/>
              <a:t>选择其中的一种输入法进行文字</a:t>
            </a:r>
            <a:r>
              <a:rPr lang="zh-CN" altLang="zh-CN" sz="2000" dirty="0" smtClean="0"/>
              <a:t>录入</a:t>
            </a:r>
            <a:r>
              <a:rPr lang="zh-CN" altLang="en-US" sz="2000" dirty="0" smtClean="0"/>
              <a:t>；右击</a:t>
            </a:r>
            <a:r>
              <a:rPr lang="zh-CN" altLang="zh-CN" sz="2000" dirty="0"/>
              <a:t>输入法图标</a:t>
            </a:r>
            <a:r>
              <a:rPr lang="zh-CN" altLang="zh-CN" sz="2000" dirty="0" smtClean="0"/>
              <a:t>，</a:t>
            </a:r>
            <a:r>
              <a:rPr lang="zh-CN" altLang="en-US" sz="2000" dirty="0" smtClean="0"/>
              <a:t>可以对中文输入法进行设置。</a:t>
            </a:r>
            <a:endParaRPr lang="zh-CN" altLang="zh-CN" sz="2000" dirty="0"/>
          </a:p>
        </p:txBody>
      </p:sp>
      <p:pic>
        <p:nvPicPr>
          <p:cNvPr id="11267" name="Picture 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278136" y="2370756"/>
            <a:ext cx="758360" cy="2690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4"/>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862640" y="3416298"/>
            <a:ext cx="1110184" cy="145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图片 1"/>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667080" y="5085184"/>
            <a:ext cx="2297408" cy="1222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0085728"/>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7" restart="whenNotActive" fill="hold" evtFilter="cancelBubble" nodeType="interactiveSeq">
                <p:stCondLst>
                  <p:cond evt="onClick" delay="0">
                    <p:tgtEl>
                      <p:spTgt spid="14"/>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childTnLst>
                                </p:cTn>
                              </p:par>
                            </p:childTnLst>
                          </p:cTn>
                        </p:par>
                      </p:childTnLst>
                    </p:cTn>
                  </p:par>
                </p:childTnLst>
              </p:cTn>
              <p:nextCondLst>
                <p:cond evt="onClick" delay="0">
                  <p:tgtEl>
                    <p:spTgt spid="14"/>
                  </p:tgtEl>
                </p:cond>
              </p:nextCondLst>
            </p:seq>
            <p:seq concurrent="1" nextAc="seek">
              <p:cTn id="12" restart="whenNotActive" fill="hold" evtFilter="cancelBubble" nodeType="interactiveSeq">
                <p:stCondLst>
                  <p:cond evt="onClick" delay="0">
                    <p:tgtEl>
                      <p:spTgt spid="15"/>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268"/>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17" restart="whenNotActive" fill="hold" evtFilter="cancelBubble" nodeType="interactiveSeq">
                <p:stCondLst>
                  <p:cond evt="onClick" delay="0">
                    <p:tgtEl>
                      <p:spTgt spid="16"/>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1269"/>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2.2.3  </a:t>
            </a:r>
            <a:r>
              <a:rPr lang="zh-CN" altLang="en-US" sz="3600" dirty="0"/>
              <a:t>窗口</a:t>
            </a:r>
            <a:r>
              <a:rPr lang="zh-CN" altLang="zh-CN" sz="3600" dirty="0" smtClean="0"/>
              <a:t>的</a:t>
            </a:r>
            <a:r>
              <a:rPr lang="zh-CN" altLang="zh-CN" sz="3600" dirty="0"/>
              <a:t>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1</a:t>
            </a:r>
            <a:r>
              <a:rPr lang="zh-CN" altLang="zh-CN" sz="2800" dirty="0"/>
              <a:t>．窗口的</a:t>
            </a:r>
            <a:r>
              <a:rPr lang="zh-CN" altLang="en-US" sz="2800" dirty="0"/>
              <a:t>组成</a:t>
            </a:r>
            <a:endParaRPr lang="zh-CN" altLang="zh-CN" sz="2800" dirty="0"/>
          </a:p>
        </p:txBody>
      </p:sp>
      <p:pic>
        <p:nvPicPr>
          <p:cNvPr id="12290"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187625" y="1566795"/>
            <a:ext cx="7344816" cy="4814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2384366"/>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2.2.3  </a:t>
            </a:r>
            <a:r>
              <a:rPr lang="zh-CN" altLang="en-US" sz="3600" dirty="0"/>
              <a:t>窗口</a:t>
            </a:r>
            <a:r>
              <a:rPr lang="zh-CN" altLang="zh-CN" sz="3600" dirty="0" smtClean="0"/>
              <a:t>的</a:t>
            </a:r>
            <a:r>
              <a:rPr lang="zh-CN" altLang="zh-CN" sz="3600" dirty="0"/>
              <a:t>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1</a:t>
            </a:r>
            <a:r>
              <a:rPr lang="zh-CN" altLang="zh-CN" sz="2800" dirty="0"/>
              <a:t>．窗口的</a:t>
            </a:r>
            <a:r>
              <a:rPr lang="zh-CN" altLang="en-US" sz="2800" dirty="0"/>
              <a:t>组成</a:t>
            </a:r>
            <a:endParaRPr lang="zh-CN" altLang="zh-CN" sz="2800" dirty="0"/>
          </a:p>
        </p:txBody>
      </p:sp>
      <p:graphicFrame>
        <p:nvGraphicFramePr>
          <p:cNvPr id="7" name="表格 6"/>
          <p:cNvGraphicFramePr>
            <a:graphicFrameLocks noGrp="1"/>
          </p:cNvGraphicFramePr>
          <p:nvPr>
            <p:extLst>
              <p:ext uri="{D42A27DB-BD31-4B8C-83A1-F6EECF244321}">
                <p14:modId xmlns:p14="http://schemas.microsoft.com/office/powerpoint/2010/main" val="2619843342"/>
              </p:ext>
            </p:extLst>
          </p:nvPr>
        </p:nvGraphicFramePr>
        <p:xfrm>
          <a:off x="683568" y="1700808"/>
          <a:ext cx="8064896" cy="4700555"/>
        </p:xfrm>
        <a:graphic>
          <a:graphicData uri="http://schemas.openxmlformats.org/drawingml/2006/table">
            <a:tbl>
              <a:tblPr>
                <a:effectLst>
                  <a:outerShdw blurRad="50800" dist="38100" dir="10800000" algn="r" rotWithShape="0">
                    <a:prstClr val="black">
                      <a:alpha val="40000"/>
                    </a:prstClr>
                  </a:outerShdw>
                </a:effectLst>
                <a:tableStyleId>{5C22544A-7EE6-4342-B048-85BDC9FD1C3A}</a:tableStyleId>
              </a:tblPr>
              <a:tblGrid>
                <a:gridCol w="1174261"/>
                <a:gridCol w="6890635"/>
              </a:tblGrid>
              <a:tr h="333068">
                <a:tc>
                  <a:txBody>
                    <a:bodyPr/>
                    <a:lstStyle/>
                    <a:p>
                      <a:pPr algn="ctr">
                        <a:lnSpc>
                          <a:spcPct val="100000"/>
                        </a:lnSpc>
                        <a:spcBef>
                          <a:spcPts val="250"/>
                        </a:spcBef>
                        <a:spcAft>
                          <a:spcPts val="250"/>
                        </a:spcAft>
                      </a:pPr>
                      <a:r>
                        <a:rPr lang="zh-CN" altLang="en-US" sz="1600" kern="1050" dirty="0" smtClean="0">
                          <a:effectLst/>
                          <a:latin typeface="+mn-ea"/>
                          <a:ea typeface="+mn-ea"/>
                          <a:cs typeface="Times New Roman"/>
                        </a:rPr>
                        <a:t>组成</a:t>
                      </a:r>
                      <a:endParaRPr lang="zh-CN" sz="1600" kern="1050" dirty="0">
                        <a:effectLst/>
                        <a:latin typeface="+mn-ea"/>
                        <a:ea typeface="+mn-ea"/>
                        <a:cs typeface="Times New Roman"/>
                      </a:endParaRPr>
                    </a:p>
                  </a:txBody>
                  <a:tcPr marL="36000" marR="36000" marT="36000" marB="3600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lnSpc>
                          <a:spcPct val="100000"/>
                        </a:lnSpc>
                        <a:spcBef>
                          <a:spcPts val="250"/>
                        </a:spcBef>
                        <a:spcAft>
                          <a:spcPts val="250"/>
                        </a:spcAft>
                      </a:pPr>
                      <a:r>
                        <a:rPr lang="zh-CN" sz="1600" kern="1050" dirty="0">
                          <a:effectLst/>
                          <a:latin typeface="+mn-ea"/>
                          <a:ea typeface="+mn-ea"/>
                        </a:rPr>
                        <a:t>功能</a:t>
                      </a:r>
                      <a:endParaRPr lang="zh-CN" sz="1600" kern="1050" dirty="0">
                        <a:effectLst/>
                        <a:latin typeface="+mn-ea"/>
                        <a:ea typeface="+mn-ea"/>
                        <a:cs typeface="Times New Roman"/>
                      </a:endParaRPr>
                    </a:p>
                  </a:txBody>
                  <a:tcPr marL="36000" marR="36000" marT="36000" marB="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1">
                        <a:lumMod val="20000"/>
                        <a:lumOff val="80000"/>
                      </a:schemeClr>
                    </a:solidFill>
                  </a:tcPr>
                </a:tc>
              </a:tr>
              <a:tr h="357540">
                <a:tc>
                  <a:txBody>
                    <a:bodyPr/>
                    <a:lstStyle/>
                    <a:p>
                      <a:r>
                        <a:rPr kumimoji="0" lang="zh-CN" altLang="zh-CN" sz="1600" kern="1200" dirty="0" smtClean="0">
                          <a:solidFill>
                            <a:schemeClr val="dk1"/>
                          </a:solidFill>
                          <a:effectLst/>
                          <a:latin typeface="+mn-lt"/>
                          <a:ea typeface="+mn-ea"/>
                          <a:cs typeface="+mn-cs"/>
                        </a:rPr>
                        <a:t>标题栏</a:t>
                      </a:r>
                    </a:p>
                  </a:txBody>
                  <a:tcPr marL="72000" marR="36000" marT="36000" marB="3600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just">
                        <a:lnSpc>
                          <a:spcPct val="100000"/>
                        </a:lnSpc>
                        <a:spcBef>
                          <a:spcPts val="200"/>
                        </a:spcBef>
                        <a:spcAft>
                          <a:spcPts val="200"/>
                        </a:spcAft>
                      </a:pPr>
                      <a:r>
                        <a:rPr kumimoji="0" lang="zh-CN" altLang="zh-CN" sz="1600" kern="1200" dirty="0" smtClean="0">
                          <a:solidFill>
                            <a:schemeClr val="dk1"/>
                          </a:solidFill>
                          <a:effectLst/>
                          <a:latin typeface="+mn-lt"/>
                          <a:ea typeface="+mn-ea"/>
                          <a:cs typeface="+mn-cs"/>
                        </a:rPr>
                        <a:t>通过标题栏可以对窗口进行移动、关闭、改变大小等操作</a:t>
                      </a:r>
                      <a:endParaRPr lang="zh-CN" sz="16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bg1">
                        <a:lumMod val="95000"/>
                      </a:schemeClr>
                    </a:solidFill>
                  </a:tcPr>
                </a:tc>
              </a:tr>
              <a:tr h="357540">
                <a:tc>
                  <a:txBody>
                    <a:bodyPr/>
                    <a:lstStyle/>
                    <a:p>
                      <a:r>
                        <a:rPr kumimoji="0" lang="zh-CN" altLang="zh-CN" sz="1600" kern="1200" dirty="0" smtClean="0">
                          <a:solidFill>
                            <a:schemeClr val="dk1"/>
                          </a:solidFill>
                          <a:effectLst/>
                          <a:latin typeface="+mn-lt"/>
                          <a:ea typeface="+mn-ea"/>
                          <a:cs typeface="+mn-cs"/>
                        </a:rPr>
                        <a:t>地址栏</a:t>
                      </a:r>
                    </a:p>
                  </a:txBody>
                  <a:tcPr marL="72000" marR="36000" marT="36000" marB="3600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algn="just">
                        <a:lnSpc>
                          <a:spcPct val="100000"/>
                        </a:lnSpc>
                        <a:spcBef>
                          <a:spcPts val="200"/>
                        </a:spcBef>
                        <a:spcAft>
                          <a:spcPts val="200"/>
                        </a:spcAft>
                      </a:pPr>
                      <a:r>
                        <a:rPr kumimoji="0" lang="zh-CN" altLang="zh-CN" sz="1600" kern="1200" dirty="0" smtClean="0">
                          <a:solidFill>
                            <a:schemeClr val="dk1"/>
                          </a:solidFill>
                          <a:effectLst/>
                          <a:latin typeface="+mn-lt"/>
                          <a:ea typeface="+mn-ea"/>
                          <a:cs typeface="+mn-cs"/>
                        </a:rPr>
                        <a:t>显示出当前窗口的位置</a:t>
                      </a:r>
                      <a:r>
                        <a:rPr kumimoji="0" lang="zh-CN" altLang="en-US" sz="1600" kern="1200" dirty="0" smtClean="0">
                          <a:solidFill>
                            <a:schemeClr val="dk1"/>
                          </a:solidFill>
                          <a:effectLst/>
                          <a:latin typeface="+mn-lt"/>
                          <a:ea typeface="+mn-ea"/>
                          <a:cs typeface="+mn-cs"/>
                        </a:rPr>
                        <a:t>，也</a:t>
                      </a:r>
                      <a:r>
                        <a:rPr kumimoji="0" lang="zh-CN" altLang="zh-CN" sz="1600" kern="1200" dirty="0" smtClean="0">
                          <a:solidFill>
                            <a:schemeClr val="dk1"/>
                          </a:solidFill>
                          <a:effectLst/>
                          <a:latin typeface="+mn-lt"/>
                          <a:ea typeface="+mn-ea"/>
                          <a:cs typeface="+mn-cs"/>
                        </a:rPr>
                        <a:t>可以</a:t>
                      </a:r>
                      <a:r>
                        <a:rPr kumimoji="0" lang="zh-CN" altLang="en-US" sz="1600" kern="1200" dirty="0" smtClean="0">
                          <a:solidFill>
                            <a:schemeClr val="dk1"/>
                          </a:solidFill>
                          <a:effectLst/>
                          <a:latin typeface="+mn-lt"/>
                          <a:ea typeface="+mn-ea"/>
                          <a:cs typeface="+mn-cs"/>
                        </a:rPr>
                        <a:t>在此</a:t>
                      </a:r>
                      <a:r>
                        <a:rPr kumimoji="0" lang="zh-CN" altLang="zh-CN" sz="1600" kern="1200" dirty="0" smtClean="0">
                          <a:solidFill>
                            <a:schemeClr val="dk1"/>
                          </a:solidFill>
                          <a:effectLst/>
                          <a:latin typeface="+mn-lt"/>
                          <a:ea typeface="+mn-ea"/>
                          <a:cs typeface="+mn-cs"/>
                        </a:rPr>
                        <a:t>快速切换至其他位置</a:t>
                      </a:r>
                      <a:endParaRPr lang="zh-CN" sz="16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r>
              <a:tr h="357540">
                <a:tc>
                  <a:txBody>
                    <a:bodyPr/>
                    <a:lstStyle/>
                    <a:p>
                      <a:r>
                        <a:rPr kumimoji="0" lang="zh-CN" altLang="zh-CN" sz="1600" kern="1200" dirty="0" smtClean="0">
                          <a:solidFill>
                            <a:schemeClr val="dk1"/>
                          </a:solidFill>
                          <a:effectLst/>
                          <a:latin typeface="+mn-lt"/>
                          <a:ea typeface="+mn-ea"/>
                          <a:cs typeface="+mn-cs"/>
                        </a:rPr>
                        <a:t>菜单栏</a:t>
                      </a:r>
                    </a:p>
                  </a:txBody>
                  <a:tcPr marL="72000" marR="36000" marT="36000" marB="3600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just">
                        <a:lnSpc>
                          <a:spcPct val="100000"/>
                        </a:lnSpc>
                        <a:spcBef>
                          <a:spcPts val="200"/>
                        </a:spcBef>
                        <a:spcAft>
                          <a:spcPts val="200"/>
                        </a:spcAft>
                      </a:pPr>
                      <a:r>
                        <a:rPr kumimoji="0" lang="zh-CN" altLang="zh-CN" sz="1600" kern="1200" dirty="0" smtClean="0">
                          <a:solidFill>
                            <a:schemeClr val="dk1"/>
                          </a:solidFill>
                          <a:effectLst/>
                          <a:latin typeface="+mn-lt"/>
                          <a:ea typeface="+mn-ea"/>
                          <a:cs typeface="+mn-cs"/>
                        </a:rPr>
                        <a:t>集合了针对窗口及窗口中各对象的操作命令，并以菜单项分类显示</a:t>
                      </a:r>
                      <a:endParaRPr lang="zh-CN" sz="16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bg1">
                        <a:lumMod val="95000"/>
                      </a:schemeClr>
                    </a:solidFill>
                  </a:tcPr>
                </a:tc>
              </a:tr>
              <a:tr h="357540">
                <a:tc>
                  <a:txBody>
                    <a:bodyPr/>
                    <a:lstStyle/>
                    <a:p>
                      <a:r>
                        <a:rPr kumimoji="0" lang="zh-CN" altLang="zh-CN" sz="1600" kern="1200" dirty="0" smtClean="0">
                          <a:solidFill>
                            <a:schemeClr val="dk1"/>
                          </a:solidFill>
                          <a:effectLst/>
                          <a:latin typeface="+mn-lt"/>
                          <a:ea typeface="+mn-ea"/>
                          <a:cs typeface="+mn-cs"/>
                        </a:rPr>
                        <a:t>工具栏</a:t>
                      </a:r>
                    </a:p>
                  </a:txBody>
                  <a:tcPr marL="72000" marR="36000" marT="36000" marB="3600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algn="just">
                        <a:lnSpc>
                          <a:spcPct val="100000"/>
                        </a:lnSpc>
                        <a:spcBef>
                          <a:spcPts val="200"/>
                        </a:spcBef>
                        <a:spcAft>
                          <a:spcPts val="200"/>
                        </a:spcAft>
                      </a:pPr>
                      <a:r>
                        <a:rPr kumimoji="0" lang="zh-CN" altLang="zh-CN" sz="1600" kern="1200" dirty="0" smtClean="0">
                          <a:solidFill>
                            <a:schemeClr val="dk1"/>
                          </a:solidFill>
                          <a:effectLst/>
                          <a:latin typeface="+mn-lt"/>
                          <a:ea typeface="+mn-ea"/>
                          <a:cs typeface="+mn-cs"/>
                        </a:rPr>
                        <a:t>常用命令以快捷按钮的形式显示在工具栏中</a:t>
                      </a:r>
                      <a:endParaRPr lang="zh-CN" sz="16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r>
              <a:tr h="6407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1600" kern="1200" dirty="0" smtClean="0">
                          <a:solidFill>
                            <a:schemeClr val="dk1"/>
                          </a:solidFill>
                          <a:effectLst/>
                          <a:latin typeface="+mn-lt"/>
                          <a:ea typeface="+mn-ea"/>
                          <a:cs typeface="+mn-cs"/>
                        </a:rPr>
                        <a:t>导航窗格</a:t>
                      </a:r>
                    </a:p>
                  </a:txBody>
                  <a:tcPr marL="72000" marR="36000" marT="36000" marB="3600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just">
                        <a:lnSpc>
                          <a:spcPct val="100000"/>
                        </a:lnSpc>
                        <a:spcBef>
                          <a:spcPts val="200"/>
                        </a:spcBef>
                        <a:spcAft>
                          <a:spcPts val="200"/>
                        </a:spcAft>
                      </a:pPr>
                      <a:r>
                        <a:rPr kumimoji="0" lang="zh-CN" altLang="zh-CN" sz="1600" kern="1200" dirty="0" smtClean="0">
                          <a:solidFill>
                            <a:schemeClr val="dk1"/>
                          </a:solidFill>
                          <a:effectLst/>
                          <a:latin typeface="+mn-lt"/>
                          <a:ea typeface="+mn-ea"/>
                          <a:cs typeface="+mn-cs"/>
                        </a:rPr>
                        <a:t>列出了当前计算机中的所有资源，由“收藏夹”、“库”、“计算机”和“网络”</a:t>
                      </a:r>
                      <a:r>
                        <a:rPr kumimoji="0" lang="zh-CN" altLang="en-US" sz="1600" kern="1200" dirty="0" smtClean="0">
                          <a:solidFill>
                            <a:schemeClr val="dk1"/>
                          </a:solidFill>
                          <a:effectLst/>
                          <a:latin typeface="+mn-lt"/>
                          <a:ea typeface="+mn-ea"/>
                          <a:cs typeface="+mn-cs"/>
                        </a:rPr>
                        <a:t>等</a:t>
                      </a:r>
                      <a:r>
                        <a:rPr kumimoji="0" lang="zh-CN" altLang="zh-CN" sz="1600" kern="1200" dirty="0" smtClean="0">
                          <a:solidFill>
                            <a:schemeClr val="dk1"/>
                          </a:solidFill>
                          <a:effectLst/>
                          <a:latin typeface="+mn-lt"/>
                          <a:ea typeface="+mn-ea"/>
                          <a:cs typeface="+mn-cs"/>
                        </a:rPr>
                        <a:t>树形目录结构组成</a:t>
                      </a:r>
                      <a:endParaRPr lang="zh-CN" sz="16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bg1">
                        <a:lumMod val="95000"/>
                      </a:schemeClr>
                    </a:solidFill>
                  </a:tcPr>
                </a:tc>
              </a:tr>
              <a:tr h="3575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1600" kern="1200" dirty="0" smtClean="0">
                          <a:solidFill>
                            <a:schemeClr val="dk1"/>
                          </a:solidFill>
                          <a:effectLst/>
                          <a:latin typeface="+mn-lt"/>
                          <a:ea typeface="+mn-ea"/>
                          <a:cs typeface="+mn-cs"/>
                        </a:rPr>
                        <a:t>搜索框</a:t>
                      </a:r>
                    </a:p>
                  </a:txBody>
                  <a:tcPr marL="72000" marR="36000" marT="36000" marB="3600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algn="just">
                        <a:lnSpc>
                          <a:spcPct val="100000"/>
                        </a:lnSpc>
                        <a:spcBef>
                          <a:spcPts val="200"/>
                        </a:spcBef>
                        <a:spcAft>
                          <a:spcPts val="200"/>
                        </a:spcAft>
                      </a:pPr>
                      <a:r>
                        <a:rPr kumimoji="0" lang="zh-CN" altLang="zh-CN" sz="1600" kern="1200" dirty="0" smtClean="0">
                          <a:solidFill>
                            <a:schemeClr val="dk1"/>
                          </a:solidFill>
                          <a:effectLst/>
                          <a:latin typeface="+mn-lt"/>
                          <a:ea typeface="+mn-ea"/>
                          <a:cs typeface="+mn-cs"/>
                        </a:rPr>
                        <a:t>键入</a:t>
                      </a:r>
                      <a:r>
                        <a:rPr kumimoji="0" lang="zh-CN" altLang="en-US" sz="1600" kern="1200" dirty="0" smtClean="0">
                          <a:solidFill>
                            <a:schemeClr val="dk1"/>
                          </a:solidFill>
                          <a:effectLst/>
                          <a:latin typeface="+mn-lt"/>
                          <a:ea typeface="+mn-ea"/>
                          <a:cs typeface="+mn-cs"/>
                        </a:rPr>
                        <a:t>关键</a:t>
                      </a:r>
                      <a:r>
                        <a:rPr kumimoji="0" lang="zh-CN" altLang="zh-CN" sz="1600" kern="1200" dirty="0" smtClean="0">
                          <a:solidFill>
                            <a:schemeClr val="dk1"/>
                          </a:solidFill>
                          <a:effectLst/>
                          <a:latin typeface="+mn-lt"/>
                          <a:ea typeface="+mn-ea"/>
                          <a:cs typeface="+mn-cs"/>
                        </a:rPr>
                        <a:t>字词即在当前文件夹或库及其子文件夹中</a:t>
                      </a:r>
                      <a:r>
                        <a:rPr kumimoji="0" lang="zh-CN" altLang="en-US" sz="1600" kern="1200" dirty="0" smtClean="0">
                          <a:solidFill>
                            <a:schemeClr val="dk1"/>
                          </a:solidFill>
                          <a:effectLst/>
                          <a:latin typeface="+mn-lt"/>
                          <a:ea typeface="+mn-ea"/>
                          <a:cs typeface="+mn-cs"/>
                        </a:rPr>
                        <a:t>搜索</a:t>
                      </a:r>
                      <a:endParaRPr lang="zh-CN" sz="16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r>
              <a:tr h="508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1600" kern="1200" dirty="0" smtClean="0">
                          <a:solidFill>
                            <a:schemeClr val="dk1"/>
                          </a:solidFill>
                          <a:effectLst/>
                          <a:latin typeface="+mn-lt"/>
                          <a:ea typeface="+mn-ea"/>
                          <a:cs typeface="+mn-cs"/>
                        </a:rPr>
                        <a:t>文件列表栏</a:t>
                      </a:r>
                    </a:p>
                  </a:txBody>
                  <a:tcPr marL="72000" marR="36000" marT="36000" marB="3600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just">
                        <a:lnSpc>
                          <a:spcPct val="100000"/>
                        </a:lnSpc>
                        <a:spcBef>
                          <a:spcPts val="200"/>
                        </a:spcBef>
                        <a:spcAft>
                          <a:spcPts val="200"/>
                        </a:spcAft>
                      </a:pPr>
                      <a:r>
                        <a:rPr kumimoji="0" lang="zh-CN" altLang="zh-CN" sz="1600" kern="1200" dirty="0" smtClean="0">
                          <a:solidFill>
                            <a:schemeClr val="dk1"/>
                          </a:solidFill>
                          <a:effectLst/>
                          <a:latin typeface="+mn-lt"/>
                          <a:ea typeface="+mn-ea"/>
                          <a:cs typeface="+mn-cs"/>
                        </a:rPr>
                        <a:t>显示当前文件夹或库的内容</a:t>
                      </a:r>
                      <a:r>
                        <a:rPr kumimoji="0" lang="zh-CN" altLang="en-US" sz="1600" kern="1200" dirty="0" smtClean="0">
                          <a:solidFill>
                            <a:schemeClr val="dk1"/>
                          </a:solidFill>
                          <a:effectLst/>
                          <a:latin typeface="+mn-lt"/>
                          <a:ea typeface="+mn-ea"/>
                          <a:cs typeface="+mn-cs"/>
                        </a:rPr>
                        <a:t>，或</a:t>
                      </a:r>
                      <a:r>
                        <a:rPr kumimoji="0" lang="zh-CN" altLang="zh-CN" sz="1600" kern="1200" dirty="0" smtClean="0">
                          <a:solidFill>
                            <a:schemeClr val="dk1"/>
                          </a:solidFill>
                          <a:effectLst/>
                          <a:latin typeface="+mn-lt"/>
                          <a:ea typeface="+mn-ea"/>
                          <a:cs typeface="+mn-cs"/>
                        </a:rPr>
                        <a:t>搜索结果</a:t>
                      </a:r>
                      <a:endParaRPr lang="zh-CN" sz="16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bg1">
                        <a:lumMod val="95000"/>
                      </a:schemeClr>
                    </a:solidFill>
                  </a:tcPr>
                </a:tc>
              </a:tr>
              <a:tr h="3575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1600" kern="1200" dirty="0" smtClean="0">
                          <a:solidFill>
                            <a:schemeClr val="dk1"/>
                          </a:solidFill>
                          <a:effectLst/>
                          <a:latin typeface="+mn-lt"/>
                          <a:ea typeface="+mn-ea"/>
                          <a:cs typeface="+mn-cs"/>
                        </a:rPr>
                        <a:t>列标题</a:t>
                      </a:r>
                    </a:p>
                  </a:txBody>
                  <a:tcPr marL="72000" marR="36000" marT="36000" marB="3600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algn="just">
                        <a:lnSpc>
                          <a:spcPct val="100000"/>
                        </a:lnSpc>
                        <a:spcBef>
                          <a:spcPts val="200"/>
                        </a:spcBef>
                        <a:spcAft>
                          <a:spcPts val="200"/>
                        </a:spcAft>
                      </a:pPr>
                      <a:r>
                        <a:rPr kumimoji="0" lang="zh-CN" altLang="zh-CN" sz="1600" kern="1200" dirty="0" smtClean="0">
                          <a:solidFill>
                            <a:schemeClr val="dk1"/>
                          </a:solidFill>
                          <a:effectLst/>
                          <a:latin typeface="+mn-lt"/>
                          <a:ea typeface="+mn-ea"/>
                          <a:cs typeface="+mn-cs"/>
                        </a:rPr>
                        <a:t>当文件列表以“详细信息”方式显示时窗口中</a:t>
                      </a:r>
                      <a:r>
                        <a:rPr kumimoji="0" lang="zh-CN" altLang="en-US" sz="1600" kern="1200" dirty="0" smtClean="0">
                          <a:solidFill>
                            <a:schemeClr val="dk1"/>
                          </a:solidFill>
                          <a:effectLst/>
                          <a:latin typeface="+mn-lt"/>
                          <a:ea typeface="+mn-ea"/>
                          <a:cs typeface="+mn-cs"/>
                        </a:rPr>
                        <a:t>方</a:t>
                      </a:r>
                      <a:r>
                        <a:rPr kumimoji="0" lang="zh-CN" altLang="zh-CN" sz="1600" kern="1200" dirty="0" smtClean="0">
                          <a:solidFill>
                            <a:schemeClr val="dk1"/>
                          </a:solidFill>
                          <a:effectLst/>
                          <a:latin typeface="+mn-lt"/>
                          <a:ea typeface="+mn-ea"/>
                          <a:cs typeface="+mn-cs"/>
                        </a:rPr>
                        <a:t>出现“列标题”</a:t>
                      </a:r>
                      <a:endParaRPr lang="zh-CN" sz="16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r>
              <a:tr h="3575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1600" kern="1200" dirty="0" smtClean="0">
                          <a:solidFill>
                            <a:schemeClr val="dk1"/>
                          </a:solidFill>
                          <a:effectLst/>
                          <a:latin typeface="+mn-lt"/>
                          <a:ea typeface="+mn-ea"/>
                          <a:cs typeface="+mn-cs"/>
                        </a:rPr>
                        <a:t>细节窗格</a:t>
                      </a:r>
                    </a:p>
                  </a:txBody>
                  <a:tcPr marL="72000" marR="36000" marT="36000" marB="3600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just">
                        <a:lnSpc>
                          <a:spcPct val="100000"/>
                        </a:lnSpc>
                        <a:spcBef>
                          <a:spcPts val="200"/>
                        </a:spcBef>
                        <a:spcAft>
                          <a:spcPts val="200"/>
                        </a:spcAft>
                      </a:pPr>
                      <a:r>
                        <a:rPr kumimoji="0" lang="zh-CN" altLang="zh-CN" sz="1600" kern="1200" dirty="0" smtClean="0">
                          <a:solidFill>
                            <a:schemeClr val="dk1"/>
                          </a:solidFill>
                          <a:effectLst/>
                          <a:latin typeface="+mn-lt"/>
                          <a:ea typeface="+mn-ea"/>
                          <a:cs typeface="+mn-cs"/>
                        </a:rPr>
                        <a:t>使用细节窗格可以查看与选定的文件、文件夹相关联的常见属性</a:t>
                      </a:r>
                      <a:endParaRPr lang="zh-CN" sz="16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bg1">
                        <a:lumMod val="95000"/>
                      </a:schemeClr>
                    </a:solidFill>
                  </a:tcPr>
                </a:tc>
              </a:tr>
              <a:tr h="357540">
                <a:tc>
                  <a:txBody>
                    <a:bodyPr/>
                    <a:lstStyle/>
                    <a:p>
                      <a:r>
                        <a:rPr kumimoji="0" lang="zh-CN" altLang="zh-CN" sz="1600" kern="1200" dirty="0" smtClean="0">
                          <a:solidFill>
                            <a:schemeClr val="dk1"/>
                          </a:solidFill>
                          <a:effectLst/>
                          <a:latin typeface="+mn-lt"/>
                          <a:ea typeface="+mn-ea"/>
                          <a:cs typeface="+mn-cs"/>
                        </a:rPr>
                        <a:t>预览窗格</a:t>
                      </a:r>
                      <a:endParaRPr lang="zh-CN" sz="1600" kern="900" dirty="0">
                        <a:effectLst/>
                        <a:latin typeface="+mn-ea"/>
                        <a:ea typeface="+mn-ea"/>
                      </a:endParaRPr>
                    </a:p>
                  </a:txBody>
                  <a:tcPr marL="72000" marR="36000" marT="36000" marB="3600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algn="just">
                        <a:lnSpc>
                          <a:spcPct val="100000"/>
                        </a:lnSpc>
                        <a:spcBef>
                          <a:spcPts val="200"/>
                        </a:spcBef>
                        <a:spcAft>
                          <a:spcPts val="200"/>
                        </a:spcAft>
                      </a:pPr>
                      <a:r>
                        <a:rPr kumimoji="0" lang="zh-CN" altLang="zh-CN" sz="1600" kern="1200" dirty="0" smtClean="0">
                          <a:solidFill>
                            <a:schemeClr val="dk1"/>
                          </a:solidFill>
                          <a:effectLst/>
                          <a:latin typeface="+mn-lt"/>
                          <a:ea typeface="+mn-ea"/>
                          <a:cs typeface="+mn-cs"/>
                        </a:rPr>
                        <a:t>使用预览窗格可以查看选定文件的内容</a:t>
                      </a:r>
                      <a:endParaRPr lang="zh-CN" sz="16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r>
              <a:tr h="357540">
                <a:tc>
                  <a:txBody>
                    <a:bodyPr/>
                    <a:lstStyle/>
                    <a:p>
                      <a:r>
                        <a:rPr kumimoji="0" lang="zh-CN" altLang="zh-CN" sz="1600" kern="1200" dirty="0" smtClean="0">
                          <a:solidFill>
                            <a:schemeClr val="dk1"/>
                          </a:solidFill>
                          <a:effectLst/>
                          <a:latin typeface="+mn-lt"/>
                          <a:ea typeface="+mn-ea"/>
                          <a:cs typeface="+mn-cs"/>
                        </a:rPr>
                        <a:t>滚动条</a:t>
                      </a:r>
                      <a:endParaRPr lang="zh-CN" sz="1600" kern="900" dirty="0">
                        <a:effectLst/>
                        <a:latin typeface="+mn-ea"/>
                        <a:ea typeface="+mn-ea"/>
                      </a:endParaRPr>
                    </a:p>
                  </a:txBody>
                  <a:tcPr marL="72000" marR="36000" marT="36000" marB="3600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kumimoji="0" lang="zh-CN" altLang="zh-CN" sz="1600" kern="1200" dirty="0" smtClean="0">
                          <a:solidFill>
                            <a:schemeClr val="dk1"/>
                          </a:solidFill>
                          <a:effectLst/>
                          <a:latin typeface="+mn-lt"/>
                          <a:ea typeface="+mn-ea"/>
                          <a:cs typeface="+mn-cs"/>
                        </a:rPr>
                        <a:t>分为垂直滚动条和水平滚动条</a:t>
                      </a:r>
                      <a:endParaRPr lang="zh-CN" sz="1600" kern="900" dirty="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4258159522"/>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2.2.3  </a:t>
            </a:r>
            <a:r>
              <a:rPr lang="zh-CN" altLang="en-US" sz="3600" dirty="0"/>
              <a:t>窗口</a:t>
            </a:r>
            <a:r>
              <a:rPr lang="zh-CN" altLang="zh-CN" sz="3600" dirty="0" smtClean="0"/>
              <a:t>的</a:t>
            </a:r>
            <a:r>
              <a:rPr lang="zh-CN" altLang="zh-CN" sz="3600" dirty="0"/>
              <a:t>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2</a:t>
            </a:r>
            <a:r>
              <a:rPr lang="zh-CN" altLang="zh-CN" sz="2800" dirty="0"/>
              <a:t>．窗口的基本操作</a:t>
            </a:r>
          </a:p>
        </p:txBody>
      </p:sp>
      <p:sp>
        <p:nvSpPr>
          <p:cNvPr id="7" name="矩形 6"/>
          <p:cNvSpPr/>
          <p:nvPr/>
        </p:nvSpPr>
        <p:spPr>
          <a:xfrm>
            <a:off x="611560" y="1628800"/>
            <a:ext cx="4942866" cy="461665"/>
          </a:xfrm>
          <a:prstGeom prst="rect">
            <a:avLst/>
          </a:prstGeom>
        </p:spPr>
        <p:txBody>
          <a:bodyPr wrap="square">
            <a:spAutoFit/>
          </a:bodyPr>
          <a:lstStyle/>
          <a:p>
            <a:r>
              <a:rPr lang="zh-CN" altLang="zh-CN" sz="2400" dirty="0"/>
              <a:t>（</a:t>
            </a:r>
            <a:r>
              <a:rPr lang="en-US" altLang="zh-CN" sz="2400" dirty="0"/>
              <a:t>1</a:t>
            </a:r>
            <a:r>
              <a:rPr lang="zh-CN" altLang="zh-CN" sz="2400" dirty="0"/>
              <a:t>）窗口的打开</a:t>
            </a:r>
          </a:p>
        </p:txBody>
      </p:sp>
      <p:sp>
        <p:nvSpPr>
          <p:cNvPr id="8" name="矩形 7"/>
          <p:cNvSpPr/>
          <p:nvPr/>
        </p:nvSpPr>
        <p:spPr>
          <a:xfrm>
            <a:off x="611560" y="2175247"/>
            <a:ext cx="6408712" cy="1169551"/>
          </a:xfrm>
          <a:prstGeom prst="rect">
            <a:avLst/>
          </a:prstGeom>
        </p:spPr>
        <p:txBody>
          <a:bodyPr wrap="square">
            <a:spAutoFit/>
          </a:bodyPr>
          <a:lstStyle/>
          <a:p>
            <a:pPr marL="800100" lvl="1" indent="-342900">
              <a:lnSpc>
                <a:spcPts val="2800"/>
              </a:lnSpc>
              <a:buFont typeface="Arial" pitchFamily="34" charset="0"/>
              <a:buChar char="•"/>
            </a:pPr>
            <a:r>
              <a:rPr lang="zh-CN" altLang="zh-CN" sz="2000" dirty="0"/>
              <a:t>双击要打开的程序、文件或文件夹</a:t>
            </a:r>
            <a:r>
              <a:rPr lang="zh-CN" altLang="zh-CN" sz="2000" dirty="0" smtClean="0"/>
              <a:t>图标</a:t>
            </a:r>
            <a:r>
              <a:rPr lang="zh-CN" altLang="en-US" sz="2000" dirty="0" smtClean="0"/>
              <a:t>。</a:t>
            </a:r>
            <a:endParaRPr lang="zh-CN" altLang="zh-CN" sz="2000" dirty="0"/>
          </a:p>
          <a:p>
            <a:pPr marL="800100" lvl="1" indent="-342900">
              <a:lnSpc>
                <a:spcPts val="2800"/>
              </a:lnSpc>
              <a:buFont typeface="Arial" pitchFamily="34" charset="0"/>
              <a:buChar char="•"/>
            </a:pPr>
            <a:r>
              <a:rPr lang="zh-CN" altLang="zh-CN" sz="2000" dirty="0"/>
              <a:t>选定图标后</a:t>
            </a:r>
            <a:r>
              <a:rPr lang="zh-CN" altLang="zh-CN" sz="2000" dirty="0" smtClean="0"/>
              <a:t>按</a:t>
            </a:r>
            <a:r>
              <a:rPr lang="en-US" altLang="zh-CN" sz="2000" dirty="0" smtClean="0"/>
              <a:t>Enter</a:t>
            </a:r>
            <a:r>
              <a:rPr lang="zh-CN" altLang="zh-CN" sz="2000" dirty="0" smtClean="0"/>
              <a:t>键</a:t>
            </a:r>
            <a:r>
              <a:rPr lang="zh-CN" altLang="en-US" sz="2000" dirty="0" smtClean="0"/>
              <a:t>。</a:t>
            </a:r>
            <a:endParaRPr lang="zh-CN" altLang="zh-CN" sz="2000" dirty="0"/>
          </a:p>
          <a:p>
            <a:pPr marL="800100" lvl="1" indent="-342900">
              <a:lnSpc>
                <a:spcPts val="2800"/>
              </a:lnSpc>
              <a:buFont typeface="Arial" pitchFamily="34" charset="0"/>
              <a:buChar char="•"/>
            </a:pPr>
            <a:r>
              <a:rPr lang="zh-CN" altLang="zh-CN" sz="2000" dirty="0"/>
              <a:t>右击</a:t>
            </a:r>
            <a:r>
              <a:rPr lang="zh-CN" altLang="zh-CN" sz="2000" dirty="0">
                <a:latin typeface="+mn-ea"/>
              </a:rPr>
              <a:t>图标→</a:t>
            </a:r>
            <a:r>
              <a:rPr lang="zh-CN" altLang="zh-CN" sz="2000" dirty="0"/>
              <a:t>“打开”</a:t>
            </a:r>
            <a:r>
              <a:rPr lang="zh-CN" altLang="zh-CN" sz="2000" dirty="0" smtClean="0"/>
              <a:t>命令</a:t>
            </a:r>
            <a:r>
              <a:rPr lang="zh-CN" altLang="en-US" sz="2000" dirty="0" smtClean="0"/>
              <a:t>。</a:t>
            </a:r>
            <a:endParaRPr lang="zh-CN" altLang="zh-CN" sz="2000" dirty="0"/>
          </a:p>
        </p:txBody>
      </p:sp>
      <p:sp>
        <p:nvSpPr>
          <p:cNvPr id="9" name="矩形 8"/>
          <p:cNvSpPr/>
          <p:nvPr/>
        </p:nvSpPr>
        <p:spPr>
          <a:xfrm>
            <a:off x="611560" y="3543399"/>
            <a:ext cx="5472608" cy="461665"/>
          </a:xfrm>
          <a:prstGeom prst="rect">
            <a:avLst/>
          </a:prstGeom>
        </p:spPr>
        <p:txBody>
          <a:bodyPr wrap="square">
            <a:spAutoFit/>
          </a:bodyPr>
          <a:lstStyle/>
          <a:p>
            <a:r>
              <a:rPr lang="zh-CN" altLang="zh-CN" sz="2400" dirty="0" smtClean="0"/>
              <a:t>（</a:t>
            </a:r>
            <a:r>
              <a:rPr lang="en-US" altLang="zh-CN" sz="2400" dirty="0" smtClean="0"/>
              <a:t>2</a:t>
            </a:r>
            <a:r>
              <a:rPr lang="zh-CN" altLang="zh-CN" sz="2400" dirty="0" smtClean="0"/>
              <a:t>）</a:t>
            </a:r>
            <a:r>
              <a:rPr lang="zh-CN" altLang="zh-CN" sz="2400" dirty="0"/>
              <a:t>窗口的最大化、最小化和还原</a:t>
            </a:r>
          </a:p>
        </p:txBody>
      </p:sp>
      <p:pic>
        <p:nvPicPr>
          <p:cNvPr id="13316"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56176" y="2808084"/>
            <a:ext cx="2187974" cy="170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p:cNvGrpSpPr/>
          <p:nvPr/>
        </p:nvGrpSpPr>
        <p:grpSpPr>
          <a:xfrm>
            <a:off x="1117739" y="4149080"/>
            <a:ext cx="7985992" cy="451406"/>
            <a:chOff x="834480" y="4149080"/>
            <a:chExt cx="7985992" cy="451406"/>
          </a:xfrm>
        </p:grpSpPr>
        <p:sp>
          <p:nvSpPr>
            <p:cNvPr id="10" name="矩形 9"/>
            <p:cNvSpPr/>
            <p:nvPr/>
          </p:nvSpPr>
          <p:spPr>
            <a:xfrm>
              <a:off x="834480" y="4149080"/>
              <a:ext cx="7985992" cy="451406"/>
            </a:xfrm>
            <a:prstGeom prst="rect">
              <a:avLst/>
            </a:prstGeom>
          </p:spPr>
          <p:txBody>
            <a:bodyPr wrap="square">
              <a:spAutoFit/>
            </a:bodyPr>
            <a:lstStyle/>
            <a:p>
              <a:pPr marL="285750" indent="-285750">
                <a:lnSpc>
                  <a:spcPts val="2800"/>
                </a:lnSpc>
                <a:spcBef>
                  <a:spcPts val="600"/>
                </a:spcBef>
                <a:spcAft>
                  <a:spcPts val="600"/>
                </a:spcAft>
                <a:buFont typeface="Arial" pitchFamily="34" charset="0"/>
                <a:buChar char="•"/>
              </a:pPr>
              <a:r>
                <a:rPr lang="zh-CN" altLang="zh-CN" sz="2000" dirty="0">
                  <a:latin typeface="+mn-ea"/>
                </a:rPr>
                <a:t>利用标题栏右侧</a:t>
              </a:r>
              <a:r>
                <a:rPr lang="zh-CN" altLang="zh-CN" sz="2000" dirty="0" smtClean="0">
                  <a:latin typeface="+mn-ea"/>
                </a:rPr>
                <a:t>的</a:t>
              </a:r>
              <a:r>
                <a:rPr lang="zh-CN" altLang="en-US" sz="2000" dirty="0" smtClean="0">
                  <a:latin typeface="+mn-ea"/>
                </a:rPr>
                <a:t>　</a:t>
              </a:r>
              <a:r>
                <a:rPr lang="en-US" altLang="zh-CN" sz="2000" dirty="0" smtClean="0">
                  <a:latin typeface="+mn-ea"/>
                </a:rPr>
                <a:t> </a:t>
              </a:r>
              <a:r>
                <a:rPr lang="zh-CN" altLang="zh-CN" sz="2000" dirty="0" smtClean="0">
                  <a:latin typeface="+mn-ea"/>
                </a:rPr>
                <a:t>、</a:t>
              </a:r>
              <a:r>
                <a:rPr lang="en-US" altLang="zh-CN" sz="2000" dirty="0" smtClean="0">
                  <a:latin typeface="+mn-ea"/>
                </a:rPr>
                <a:t>　</a:t>
              </a:r>
              <a:r>
                <a:rPr lang="zh-CN" altLang="zh-CN" sz="2000" dirty="0" smtClean="0">
                  <a:latin typeface="+mn-ea"/>
                </a:rPr>
                <a:t>和</a:t>
              </a:r>
              <a:r>
                <a:rPr lang="en-US" altLang="zh-CN" sz="2000" dirty="0" smtClean="0">
                  <a:latin typeface="+mn-ea"/>
                </a:rPr>
                <a:t> 　　</a:t>
              </a:r>
              <a:r>
                <a:rPr lang="zh-CN" altLang="zh-CN" sz="2000" dirty="0" smtClean="0">
                  <a:latin typeface="+mn-ea"/>
                </a:rPr>
                <a:t>按钮</a:t>
              </a:r>
              <a:r>
                <a:rPr lang="zh-CN" altLang="en-US" sz="2000" dirty="0" smtClean="0">
                  <a:latin typeface="+mn-ea"/>
                </a:rPr>
                <a:t>。</a:t>
              </a:r>
              <a:endParaRPr lang="zh-CN" altLang="zh-CN" sz="2000" dirty="0">
                <a:latin typeface="+mn-ea"/>
              </a:endParaRPr>
            </a:p>
          </p:txBody>
        </p:sp>
        <p:pic>
          <p:nvPicPr>
            <p:cNvPr id="13320" name="Picture 8" descr="C:\Users\Administrator\AppData\Roaming\Tencent\Users\44194298\QQ\WinTemp\RichOle\_]73KPEIN08U)T`Z9)$3_CB.jp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3260391" y="4266997"/>
              <a:ext cx="314631" cy="20975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C:\Users\Administrator\AppData\Roaming\Tencent\Users\44194298\QQ\WinTemp\RichOle\_]73KPEIN08U)T`Z9)$3_CB.jpg"/>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a:stretch/>
          </p:blipFill>
          <p:spPr bwMode="auto">
            <a:xfrm>
              <a:off x="3782667" y="4273644"/>
              <a:ext cx="314631" cy="20975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C:\Users\Administrator\AppData\Roaming\Tencent\Users\44194298\QQ\WinTemp\RichOle\_]73KPEIN08U)T`Z9)$3_CB.jpg"/>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a:stretch/>
          </p:blipFill>
          <p:spPr bwMode="auto">
            <a:xfrm>
              <a:off x="4464424" y="4273644"/>
              <a:ext cx="524384" cy="209753"/>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矩形 16"/>
          <p:cNvSpPr/>
          <p:nvPr/>
        </p:nvSpPr>
        <p:spPr>
          <a:xfrm>
            <a:off x="1122512" y="4666583"/>
            <a:ext cx="7985992" cy="451406"/>
          </a:xfrm>
          <a:prstGeom prst="rect">
            <a:avLst/>
          </a:prstGeom>
        </p:spPr>
        <p:txBody>
          <a:bodyPr wrap="square">
            <a:spAutoFit/>
          </a:bodyPr>
          <a:lstStyle/>
          <a:p>
            <a:pPr marL="285750" indent="-285750">
              <a:lnSpc>
                <a:spcPts val="2800"/>
              </a:lnSpc>
              <a:spcBef>
                <a:spcPts val="600"/>
              </a:spcBef>
              <a:spcAft>
                <a:spcPts val="600"/>
              </a:spcAft>
              <a:buFont typeface="Arial" pitchFamily="34" charset="0"/>
              <a:buChar char="•"/>
            </a:pPr>
            <a:r>
              <a:rPr lang="zh-CN" altLang="zh-CN" sz="2000" dirty="0" smtClean="0">
                <a:latin typeface="+mn-ea"/>
              </a:rPr>
              <a:t>按下快捷键</a:t>
            </a:r>
            <a:r>
              <a:rPr lang="en-US" altLang="zh-CN" sz="2000" dirty="0" smtClean="0">
                <a:latin typeface="+mn-ea"/>
              </a:rPr>
              <a:t>Alt+</a:t>
            </a:r>
            <a:r>
              <a:rPr lang="zh-CN" altLang="zh-CN" sz="2000" dirty="0" smtClean="0">
                <a:latin typeface="+mn-ea"/>
              </a:rPr>
              <a:t>空格或右击标题栏，打开窗口控制菜单，单击</a:t>
            </a:r>
            <a:r>
              <a:rPr lang="zh-CN" altLang="en-US" sz="2000" dirty="0" smtClean="0">
                <a:latin typeface="+mn-ea"/>
              </a:rPr>
              <a:t>。</a:t>
            </a:r>
            <a:endParaRPr lang="zh-CN" altLang="zh-CN" sz="2000" dirty="0" smtClean="0">
              <a:latin typeface="+mn-ea"/>
            </a:endParaRPr>
          </a:p>
        </p:txBody>
      </p:sp>
      <p:sp>
        <p:nvSpPr>
          <p:cNvPr id="18" name="矩形 17"/>
          <p:cNvSpPr/>
          <p:nvPr/>
        </p:nvSpPr>
        <p:spPr>
          <a:xfrm>
            <a:off x="1122512" y="5170639"/>
            <a:ext cx="7409928" cy="1323439"/>
          </a:xfrm>
          <a:prstGeom prst="rect">
            <a:avLst/>
          </a:prstGeom>
        </p:spPr>
        <p:txBody>
          <a:bodyPr wrap="square">
            <a:spAutoFit/>
          </a:bodyPr>
          <a:lstStyle/>
          <a:p>
            <a:pPr marL="285750" indent="-285750">
              <a:lnSpc>
                <a:spcPts val="2800"/>
              </a:lnSpc>
              <a:spcBef>
                <a:spcPts val="600"/>
              </a:spcBef>
              <a:spcAft>
                <a:spcPts val="600"/>
              </a:spcAft>
              <a:buFont typeface="Arial" pitchFamily="34" charset="0"/>
              <a:buChar char="•"/>
            </a:pPr>
            <a:r>
              <a:rPr lang="zh-CN" altLang="zh-CN" sz="2000" dirty="0" smtClean="0">
                <a:latin typeface="+mn-ea"/>
              </a:rPr>
              <a:t>双击标题栏，可以实现窗口的最大化与还原状态之间的切换</a:t>
            </a:r>
            <a:r>
              <a:rPr lang="zh-CN" altLang="en-US" sz="2000" dirty="0" smtClean="0">
                <a:latin typeface="+mn-ea"/>
              </a:rPr>
              <a:t>。</a:t>
            </a:r>
            <a:endParaRPr lang="zh-CN" altLang="zh-CN" sz="2000" dirty="0" smtClean="0">
              <a:latin typeface="+mn-ea"/>
            </a:endParaRPr>
          </a:p>
          <a:p>
            <a:pPr marL="285750" indent="-285750">
              <a:lnSpc>
                <a:spcPts val="2800"/>
              </a:lnSpc>
              <a:spcBef>
                <a:spcPts val="600"/>
              </a:spcBef>
              <a:spcAft>
                <a:spcPts val="600"/>
              </a:spcAft>
              <a:buFont typeface="Arial" pitchFamily="34" charset="0"/>
              <a:buChar char="•"/>
            </a:pPr>
            <a:r>
              <a:rPr lang="zh-CN" altLang="zh-CN" sz="2000" dirty="0" smtClean="0">
                <a:latin typeface="+mn-ea"/>
              </a:rPr>
              <a:t>拖动标题栏到屏幕顶部可最大化窗口，将标题栏从屏幕顶部拖开则还原窗口</a:t>
            </a:r>
            <a:r>
              <a:rPr lang="zh-CN" altLang="en-US" sz="2000" dirty="0" smtClean="0">
                <a:latin typeface="+mn-ea"/>
              </a:rPr>
              <a:t>。</a:t>
            </a:r>
            <a:endParaRPr lang="zh-CN" altLang="zh-CN" sz="2000" dirty="0">
              <a:latin typeface="+mn-ea"/>
            </a:endParaRPr>
          </a:p>
        </p:txBody>
      </p:sp>
    </p:spTree>
    <p:extLst>
      <p:ext uri="{BB962C8B-B14F-4D97-AF65-F5344CB8AC3E}">
        <p14:creationId xmlns:p14="http://schemas.microsoft.com/office/powerpoint/2010/main" val="4589203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7"/>
                    </p:tgtEl>
                  </p:cond>
                </p:stCondLst>
                <p:endSync evt="end" delay="0">
                  <p:rtn val="all"/>
                </p:endSync>
                <p:childTnLst>
                  <p:par>
                    <p:cTn id="14" fill="hold">
                      <p:stCondLst>
                        <p:cond delay="0"/>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3316"/>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childTnLst>
        </p:cTn>
      </p:par>
    </p:tnLst>
    <p:bldLst>
      <p:bldP spid="9" grpId="0"/>
      <p:bldP spid="17" grpId="0"/>
      <p:bldP spid="1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2.2.3  </a:t>
            </a:r>
            <a:r>
              <a:rPr lang="zh-CN" altLang="en-US" sz="3600" dirty="0"/>
              <a:t>窗口</a:t>
            </a:r>
            <a:r>
              <a:rPr lang="zh-CN" altLang="zh-CN" sz="3600" dirty="0" smtClean="0"/>
              <a:t>的</a:t>
            </a:r>
            <a:r>
              <a:rPr lang="zh-CN" altLang="zh-CN" sz="3600" dirty="0"/>
              <a:t>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2</a:t>
            </a:r>
            <a:r>
              <a:rPr lang="zh-CN" altLang="zh-CN" sz="2800" dirty="0"/>
              <a:t>．窗口的基本操作</a:t>
            </a:r>
          </a:p>
        </p:txBody>
      </p:sp>
      <p:sp>
        <p:nvSpPr>
          <p:cNvPr id="7" name="矩形 6"/>
          <p:cNvSpPr/>
          <p:nvPr/>
        </p:nvSpPr>
        <p:spPr>
          <a:xfrm>
            <a:off x="611560" y="1628800"/>
            <a:ext cx="4942866" cy="461665"/>
          </a:xfrm>
          <a:prstGeom prst="rect">
            <a:avLst/>
          </a:prstGeom>
        </p:spPr>
        <p:txBody>
          <a:bodyPr wrap="square">
            <a:spAutoFit/>
          </a:bodyPr>
          <a:lstStyle/>
          <a:p>
            <a:r>
              <a:rPr lang="zh-CN" altLang="zh-CN" sz="2400" dirty="0" smtClean="0"/>
              <a:t>（</a:t>
            </a:r>
            <a:r>
              <a:rPr lang="en-US" altLang="zh-CN" sz="2400" dirty="0" smtClean="0"/>
              <a:t>3</a:t>
            </a:r>
            <a:r>
              <a:rPr lang="zh-CN" altLang="zh-CN" sz="2400" dirty="0" smtClean="0"/>
              <a:t>）</a:t>
            </a:r>
            <a:r>
              <a:rPr lang="zh-CN" altLang="zh-CN" sz="2400" dirty="0"/>
              <a:t>窗口</a:t>
            </a:r>
            <a:r>
              <a:rPr lang="zh-CN" altLang="zh-CN" sz="2400" dirty="0" smtClean="0"/>
              <a:t>的</a:t>
            </a:r>
            <a:r>
              <a:rPr lang="zh-CN" altLang="en-US" sz="2400" dirty="0" smtClean="0"/>
              <a:t>缩放</a:t>
            </a:r>
            <a:endParaRPr lang="zh-CN" altLang="zh-CN" sz="2400" dirty="0"/>
          </a:p>
        </p:txBody>
      </p:sp>
      <p:sp>
        <p:nvSpPr>
          <p:cNvPr id="9" name="矩形 8"/>
          <p:cNvSpPr/>
          <p:nvPr/>
        </p:nvSpPr>
        <p:spPr>
          <a:xfrm>
            <a:off x="611560" y="3543399"/>
            <a:ext cx="5472608" cy="461665"/>
          </a:xfrm>
          <a:prstGeom prst="rect">
            <a:avLst/>
          </a:prstGeom>
        </p:spPr>
        <p:txBody>
          <a:bodyPr wrap="square">
            <a:spAutoFit/>
          </a:bodyPr>
          <a:lstStyle/>
          <a:p>
            <a:r>
              <a:rPr lang="zh-CN" altLang="zh-CN" sz="2400" dirty="0" smtClean="0"/>
              <a:t>（</a:t>
            </a:r>
            <a:r>
              <a:rPr lang="en-US" altLang="zh-CN" sz="2400" dirty="0" smtClean="0"/>
              <a:t>4</a:t>
            </a:r>
            <a:r>
              <a:rPr lang="zh-CN" altLang="zh-CN" sz="2400" dirty="0" smtClean="0"/>
              <a:t>）窗口</a:t>
            </a:r>
            <a:r>
              <a:rPr lang="zh-CN" altLang="en-US" sz="2400" dirty="0" smtClean="0"/>
              <a:t>移动</a:t>
            </a:r>
            <a:endParaRPr lang="zh-CN" altLang="zh-CN" sz="2400" dirty="0"/>
          </a:p>
        </p:txBody>
      </p:sp>
      <p:sp>
        <p:nvSpPr>
          <p:cNvPr id="18" name="矩形 17"/>
          <p:cNvSpPr/>
          <p:nvPr/>
        </p:nvSpPr>
        <p:spPr>
          <a:xfrm>
            <a:off x="839253" y="4005064"/>
            <a:ext cx="5649253" cy="810478"/>
          </a:xfrm>
          <a:prstGeom prst="rect">
            <a:avLst/>
          </a:prstGeom>
        </p:spPr>
        <p:txBody>
          <a:bodyPr wrap="square">
            <a:spAutoFit/>
          </a:bodyPr>
          <a:lstStyle/>
          <a:p>
            <a:pPr>
              <a:lnSpc>
                <a:spcPts val="2800"/>
              </a:lnSpc>
              <a:spcBef>
                <a:spcPts val="600"/>
              </a:spcBef>
              <a:spcAft>
                <a:spcPts val="600"/>
              </a:spcAft>
            </a:pPr>
            <a:r>
              <a:rPr lang="zh-CN" altLang="en-US" sz="2000" dirty="0" smtClean="0"/>
              <a:t>　　</a:t>
            </a:r>
            <a:r>
              <a:rPr lang="zh-CN" altLang="zh-CN" sz="2000" dirty="0" smtClean="0"/>
              <a:t>仅</a:t>
            </a:r>
            <a:r>
              <a:rPr lang="zh-CN" altLang="zh-CN" sz="2000" dirty="0"/>
              <a:t>当窗口为还原状态时，方可移动窗口的位置</a:t>
            </a:r>
            <a:r>
              <a:rPr lang="zh-CN" altLang="zh-CN" sz="2000" dirty="0" smtClean="0"/>
              <a:t>。拖动</a:t>
            </a:r>
            <a:r>
              <a:rPr lang="zh-CN" altLang="zh-CN" sz="2000" dirty="0"/>
              <a:t>窗口的标题栏，到目标位置后释放即</a:t>
            </a:r>
            <a:r>
              <a:rPr lang="zh-CN" altLang="zh-CN" sz="2000" dirty="0" smtClean="0"/>
              <a:t>可</a:t>
            </a:r>
            <a:r>
              <a:rPr lang="zh-CN" altLang="en-US" sz="2000" dirty="0" smtClean="0"/>
              <a:t>。</a:t>
            </a:r>
            <a:endParaRPr lang="zh-CN" altLang="zh-CN" sz="2000" dirty="0">
              <a:latin typeface="+mn-ea"/>
            </a:endParaRPr>
          </a:p>
        </p:txBody>
      </p:sp>
      <p:grpSp>
        <p:nvGrpSpPr>
          <p:cNvPr id="2" name="组合 1"/>
          <p:cNvGrpSpPr/>
          <p:nvPr/>
        </p:nvGrpSpPr>
        <p:grpSpPr>
          <a:xfrm>
            <a:off x="439834" y="2175247"/>
            <a:ext cx="8308630" cy="1169551"/>
            <a:chOff x="439834" y="2175247"/>
            <a:chExt cx="8308630" cy="1169551"/>
          </a:xfrm>
        </p:grpSpPr>
        <p:sp>
          <p:nvSpPr>
            <p:cNvPr id="8" name="矩形 7"/>
            <p:cNvSpPr/>
            <p:nvPr/>
          </p:nvSpPr>
          <p:spPr>
            <a:xfrm>
              <a:off x="439834" y="2175247"/>
              <a:ext cx="8308630" cy="1169551"/>
            </a:xfrm>
            <a:prstGeom prst="rect">
              <a:avLst/>
            </a:prstGeom>
          </p:spPr>
          <p:txBody>
            <a:bodyPr wrap="square">
              <a:spAutoFit/>
            </a:bodyPr>
            <a:lstStyle/>
            <a:p>
              <a:pPr lvl="1">
                <a:lnSpc>
                  <a:spcPts val="2800"/>
                </a:lnSpc>
              </a:pPr>
              <a:r>
                <a:rPr lang="zh-CN" altLang="en-US" sz="2000" dirty="0" smtClean="0"/>
                <a:t>　　</a:t>
              </a:r>
              <a:r>
                <a:rPr lang="zh-CN" altLang="zh-CN" sz="2000" dirty="0" smtClean="0"/>
                <a:t>仅</a:t>
              </a:r>
              <a:r>
                <a:rPr lang="zh-CN" altLang="zh-CN" sz="2000" dirty="0"/>
                <a:t>当窗口为还原状态时，方可调整窗口的</a:t>
              </a:r>
              <a:r>
                <a:rPr lang="zh-CN" altLang="zh-CN" sz="2000" dirty="0" smtClean="0"/>
                <a:t>尺寸</a:t>
              </a:r>
              <a:r>
                <a:rPr lang="zh-CN" altLang="en-US" sz="2000" dirty="0" smtClean="0"/>
                <a:t>。</a:t>
              </a:r>
              <a:r>
                <a:rPr lang="zh-CN" altLang="zh-CN" sz="2000" dirty="0" smtClean="0"/>
                <a:t>当</a:t>
              </a:r>
              <a:r>
                <a:rPr lang="zh-CN" altLang="zh-CN" sz="2000" dirty="0"/>
                <a:t>鼠标指向窗口的任意一个边角或边框时，鼠标指针</a:t>
              </a:r>
              <a:r>
                <a:rPr lang="zh-CN" altLang="zh-CN" sz="2000" dirty="0" smtClean="0"/>
                <a:t>变为</a:t>
              </a:r>
              <a:r>
                <a:rPr lang="en-US" altLang="zh-CN" sz="2000" dirty="0" smtClean="0"/>
                <a:t>　</a:t>
              </a:r>
              <a:r>
                <a:rPr lang="zh-CN" altLang="zh-CN" sz="2000" dirty="0" smtClean="0"/>
                <a:t>、</a:t>
              </a:r>
              <a:r>
                <a:rPr lang="zh-CN" altLang="en-US" sz="2000" dirty="0" smtClean="0"/>
                <a:t>　</a:t>
              </a:r>
              <a:r>
                <a:rPr lang="zh-CN" altLang="zh-CN" sz="2000" dirty="0" smtClean="0"/>
                <a:t>或</a:t>
              </a:r>
              <a:r>
                <a:rPr lang="en-US" altLang="zh-CN" sz="2000" dirty="0" smtClean="0"/>
                <a:t>　</a:t>
              </a:r>
              <a:r>
                <a:rPr lang="zh-CN" altLang="zh-CN" sz="2000" dirty="0" smtClean="0"/>
                <a:t>、</a:t>
              </a:r>
              <a:r>
                <a:rPr lang="zh-CN" altLang="en-US" sz="2000" dirty="0" smtClean="0"/>
                <a:t>　</a:t>
              </a:r>
              <a:r>
                <a:rPr lang="zh-CN" altLang="zh-CN" sz="2000" dirty="0" smtClean="0"/>
                <a:t>形状</a:t>
              </a:r>
              <a:r>
                <a:rPr lang="zh-CN" altLang="zh-CN" sz="2000" dirty="0"/>
                <a:t>，此时按住鼠标左键</a:t>
              </a:r>
              <a:r>
                <a:rPr lang="zh-CN" altLang="zh-CN" sz="2000" dirty="0" smtClean="0"/>
                <a:t>拖动</a:t>
              </a:r>
              <a:r>
                <a:rPr lang="zh-CN" altLang="en-US" sz="2000" dirty="0" smtClean="0"/>
                <a:t>即</a:t>
              </a:r>
              <a:r>
                <a:rPr lang="zh-CN" altLang="zh-CN" sz="2000" dirty="0" smtClean="0"/>
                <a:t>可</a:t>
              </a:r>
              <a:r>
                <a:rPr lang="zh-CN" altLang="zh-CN" sz="2000" dirty="0"/>
                <a:t>调整窗口的</a:t>
              </a:r>
              <a:r>
                <a:rPr lang="zh-CN" altLang="zh-CN" sz="2000" dirty="0" smtClean="0"/>
                <a:t>尺寸</a:t>
              </a:r>
              <a:r>
                <a:rPr lang="zh-CN" altLang="en-US" sz="2000" dirty="0" smtClean="0"/>
                <a:t>。</a:t>
              </a:r>
              <a:endParaRPr lang="zh-CN" altLang="zh-CN" sz="2000" dirty="0"/>
            </a:p>
          </p:txBody>
        </p:sp>
        <p:pic>
          <p:nvPicPr>
            <p:cNvPr id="15363" name="Picture 3" descr="LB7LP2}M96P4EYTSQS6CQTQ"/>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508104" y="2626024"/>
              <a:ext cx="2730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4" descr="H~L_Q%Q[OSI)YYZ48E2@%NF"/>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012160" y="2638523"/>
              <a:ext cx="2936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5" descr="FSICHW83]~{1{`VLJ[X3NYQ"/>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588224" y="2604269"/>
              <a:ext cx="1841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7" descr="5%_{T(R%@C[MY%JU7~}_N]2"/>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948264" y="2673086"/>
              <a:ext cx="334963" cy="15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矩形 20"/>
          <p:cNvSpPr/>
          <p:nvPr/>
        </p:nvSpPr>
        <p:spPr>
          <a:xfrm>
            <a:off x="611560" y="4911551"/>
            <a:ext cx="5472608" cy="461665"/>
          </a:xfrm>
          <a:prstGeom prst="rect">
            <a:avLst/>
          </a:prstGeom>
        </p:spPr>
        <p:txBody>
          <a:bodyPr wrap="square">
            <a:spAutoFit/>
          </a:bodyPr>
          <a:lstStyle/>
          <a:p>
            <a:r>
              <a:rPr lang="zh-CN" altLang="zh-CN" sz="2400" dirty="0" smtClean="0"/>
              <a:t>（</a:t>
            </a:r>
            <a:r>
              <a:rPr lang="en-US" altLang="zh-CN" sz="2400" dirty="0"/>
              <a:t>5</a:t>
            </a:r>
            <a:r>
              <a:rPr lang="zh-CN" altLang="zh-CN" sz="2400" dirty="0" smtClean="0"/>
              <a:t>）</a:t>
            </a:r>
            <a:r>
              <a:rPr lang="zh-CN" altLang="en-US" sz="2400" dirty="0" smtClean="0"/>
              <a:t>多</a:t>
            </a:r>
            <a:r>
              <a:rPr lang="zh-CN" altLang="zh-CN" sz="2400" dirty="0" smtClean="0"/>
              <a:t>窗口</a:t>
            </a:r>
            <a:r>
              <a:rPr lang="zh-CN" altLang="en-US" sz="2400" dirty="0" smtClean="0"/>
              <a:t>排列</a:t>
            </a:r>
            <a:endParaRPr lang="zh-CN" altLang="zh-CN" sz="2400" dirty="0"/>
          </a:p>
        </p:txBody>
      </p:sp>
      <p:sp>
        <p:nvSpPr>
          <p:cNvPr id="22" name="矩形 21"/>
          <p:cNvSpPr/>
          <p:nvPr/>
        </p:nvSpPr>
        <p:spPr>
          <a:xfrm>
            <a:off x="839253" y="5373216"/>
            <a:ext cx="5649253" cy="810478"/>
          </a:xfrm>
          <a:prstGeom prst="rect">
            <a:avLst/>
          </a:prstGeom>
        </p:spPr>
        <p:txBody>
          <a:bodyPr wrap="square">
            <a:spAutoFit/>
          </a:bodyPr>
          <a:lstStyle/>
          <a:p>
            <a:pPr>
              <a:lnSpc>
                <a:spcPts val="2800"/>
              </a:lnSpc>
              <a:spcBef>
                <a:spcPts val="600"/>
              </a:spcBef>
              <a:spcAft>
                <a:spcPts val="600"/>
              </a:spcAft>
            </a:pPr>
            <a:r>
              <a:rPr lang="zh-CN" altLang="en-US" sz="2000" dirty="0" smtClean="0">
                <a:latin typeface="+mn-ea"/>
              </a:rPr>
              <a:t>　　</a:t>
            </a:r>
            <a:r>
              <a:rPr lang="zh-CN" altLang="zh-CN" sz="2000" dirty="0">
                <a:latin typeface="+mn-ea"/>
              </a:rPr>
              <a:t>右击任务栏的空白</a:t>
            </a:r>
            <a:r>
              <a:rPr lang="zh-CN" altLang="zh-CN" sz="2000" dirty="0" smtClean="0">
                <a:latin typeface="+mn-ea"/>
              </a:rPr>
              <a:t>区</a:t>
            </a:r>
            <a:r>
              <a:rPr lang="en-US" altLang="zh-CN" sz="2000" dirty="0" smtClean="0">
                <a:latin typeface="+mn-ea"/>
              </a:rPr>
              <a:t>→</a:t>
            </a:r>
            <a:r>
              <a:rPr lang="zh-CN" altLang="zh-CN" sz="2000" dirty="0" smtClean="0">
                <a:latin typeface="+mn-ea"/>
              </a:rPr>
              <a:t>任务栏</a:t>
            </a:r>
            <a:r>
              <a:rPr lang="zh-CN" altLang="zh-CN" sz="2000" dirty="0">
                <a:latin typeface="+mn-ea"/>
              </a:rPr>
              <a:t>快捷</a:t>
            </a:r>
            <a:r>
              <a:rPr lang="zh-CN" altLang="zh-CN" sz="2000" dirty="0" smtClean="0">
                <a:latin typeface="+mn-ea"/>
              </a:rPr>
              <a:t>菜单</a:t>
            </a:r>
            <a:r>
              <a:rPr lang="en-US" altLang="zh-CN" sz="2000" dirty="0" smtClean="0">
                <a:latin typeface="+mn-ea"/>
              </a:rPr>
              <a:t>→</a:t>
            </a:r>
            <a:r>
              <a:rPr lang="zh-CN" altLang="zh-CN" sz="2000" dirty="0" smtClean="0">
                <a:latin typeface="+mn-ea"/>
              </a:rPr>
              <a:t>层叠窗口</a:t>
            </a:r>
            <a:r>
              <a:rPr lang="zh-CN" altLang="en-US" sz="2000" dirty="0" smtClean="0">
                <a:latin typeface="+mn-ea"/>
              </a:rPr>
              <a:t>／</a:t>
            </a:r>
            <a:r>
              <a:rPr lang="zh-CN" altLang="zh-CN" sz="2000" dirty="0" smtClean="0">
                <a:latin typeface="+mn-ea"/>
              </a:rPr>
              <a:t>堆叠</a:t>
            </a:r>
            <a:r>
              <a:rPr lang="zh-CN" altLang="zh-CN" sz="2000" dirty="0">
                <a:latin typeface="+mn-ea"/>
              </a:rPr>
              <a:t>显示</a:t>
            </a:r>
            <a:r>
              <a:rPr lang="zh-CN" altLang="zh-CN" sz="2000" dirty="0" smtClean="0">
                <a:latin typeface="+mn-ea"/>
              </a:rPr>
              <a:t>窗口</a:t>
            </a:r>
            <a:r>
              <a:rPr lang="zh-CN" altLang="en-US" sz="2000" dirty="0" smtClean="0">
                <a:latin typeface="+mn-ea"/>
              </a:rPr>
              <a:t>／</a:t>
            </a:r>
            <a:r>
              <a:rPr lang="zh-CN" altLang="zh-CN" sz="2000" dirty="0" smtClean="0">
                <a:latin typeface="+mn-ea"/>
              </a:rPr>
              <a:t>并排显示窗口</a:t>
            </a:r>
            <a:r>
              <a:rPr lang="zh-CN" altLang="en-US" sz="2000" dirty="0" smtClean="0">
                <a:latin typeface="+mn-ea"/>
              </a:rPr>
              <a:t>。</a:t>
            </a:r>
            <a:endParaRPr lang="zh-CN" altLang="zh-CN" sz="2000" dirty="0">
              <a:latin typeface="+mn-ea"/>
            </a:endParaRPr>
          </a:p>
        </p:txBody>
      </p:sp>
      <p:pic>
        <p:nvPicPr>
          <p:cNvPr id="15368" name="图片 1"/>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6512949" y="3717032"/>
            <a:ext cx="2091500" cy="228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61408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22"/>
                    </p:tgtEl>
                  </p:cond>
                </p:stCondLst>
                <p:endSync evt="end" delay="0">
                  <p:rtn val="all"/>
                </p:endSync>
                <p:childTnLst>
                  <p:par>
                    <p:cTn id="16" fill="hold">
                      <p:stCondLst>
                        <p:cond delay="0"/>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5368"/>
                                        </p:tgtEl>
                                        <p:attrNameLst>
                                          <p:attrName>style.visibility</p:attrName>
                                        </p:attrNameLst>
                                      </p:cBhvr>
                                      <p:to>
                                        <p:strVal val="visible"/>
                                      </p:to>
                                    </p:set>
                                  </p:childTnLst>
                                </p:cTn>
                              </p:par>
                            </p:childTnLst>
                          </p:cTn>
                        </p:par>
                      </p:childTnLst>
                    </p:cTn>
                  </p:par>
                </p:childTnLst>
              </p:cTn>
              <p:nextCondLst>
                <p:cond evt="onClick" delay="0">
                  <p:tgtEl>
                    <p:spTgt spid="22"/>
                  </p:tgtEl>
                </p:cond>
              </p:nextCondLst>
            </p:seq>
          </p:childTnLst>
        </p:cTn>
      </p:par>
    </p:tnLst>
    <p:bldLst>
      <p:bldP spid="9" grpId="0"/>
      <p:bldP spid="18" grpId="0"/>
      <p:bldP spid="21" grpId="0"/>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2.2.3  </a:t>
            </a:r>
            <a:r>
              <a:rPr lang="zh-CN" altLang="en-US" sz="3600" dirty="0"/>
              <a:t>窗口</a:t>
            </a:r>
            <a:r>
              <a:rPr lang="zh-CN" altLang="zh-CN" sz="3600" dirty="0" smtClean="0"/>
              <a:t>的</a:t>
            </a:r>
            <a:r>
              <a:rPr lang="zh-CN" altLang="zh-CN" sz="3600" dirty="0"/>
              <a:t>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2</a:t>
            </a:r>
            <a:r>
              <a:rPr lang="zh-CN" altLang="zh-CN" sz="2800" dirty="0"/>
              <a:t>．窗口的基本操作</a:t>
            </a:r>
          </a:p>
        </p:txBody>
      </p:sp>
      <p:sp>
        <p:nvSpPr>
          <p:cNvPr id="7" name="矩形 6"/>
          <p:cNvSpPr/>
          <p:nvPr/>
        </p:nvSpPr>
        <p:spPr>
          <a:xfrm>
            <a:off x="611560" y="1628800"/>
            <a:ext cx="4942866" cy="461665"/>
          </a:xfrm>
          <a:prstGeom prst="rect">
            <a:avLst/>
          </a:prstGeom>
        </p:spPr>
        <p:txBody>
          <a:bodyPr wrap="square">
            <a:spAutoFit/>
          </a:bodyPr>
          <a:lstStyle/>
          <a:p>
            <a:r>
              <a:rPr lang="zh-CN" altLang="zh-CN" sz="2400" dirty="0" smtClean="0"/>
              <a:t>（</a:t>
            </a:r>
            <a:r>
              <a:rPr lang="en-US" altLang="zh-CN" sz="2400" dirty="0" smtClean="0"/>
              <a:t>6</a:t>
            </a:r>
            <a:r>
              <a:rPr lang="zh-CN" altLang="zh-CN" sz="2400" dirty="0" smtClean="0"/>
              <a:t>）</a:t>
            </a:r>
            <a:r>
              <a:rPr lang="zh-CN" altLang="zh-CN" sz="2400" dirty="0"/>
              <a:t>窗口</a:t>
            </a:r>
            <a:r>
              <a:rPr lang="zh-CN" altLang="zh-CN" sz="2400" dirty="0" smtClean="0"/>
              <a:t>的</a:t>
            </a:r>
            <a:r>
              <a:rPr lang="zh-CN" altLang="en-US" sz="2400" dirty="0" smtClean="0"/>
              <a:t>切换</a:t>
            </a:r>
            <a:endParaRPr lang="zh-CN" altLang="zh-CN" sz="2400" dirty="0"/>
          </a:p>
        </p:txBody>
      </p:sp>
      <p:sp>
        <p:nvSpPr>
          <p:cNvPr id="18" name="矩形 17"/>
          <p:cNvSpPr/>
          <p:nvPr/>
        </p:nvSpPr>
        <p:spPr>
          <a:xfrm>
            <a:off x="839252" y="2060848"/>
            <a:ext cx="7925147" cy="861774"/>
          </a:xfrm>
          <a:prstGeom prst="rect">
            <a:avLst/>
          </a:prstGeom>
        </p:spPr>
        <p:txBody>
          <a:bodyPr wrap="square">
            <a:spAutoFit/>
          </a:bodyPr>
          <a:lstStyle/>
          <a:p>
            <a:pPr marL="342900" indent="-342900">
              <a:lnSpc>
                <a:spcPts val="3000"/>
              </a:lnSpc>
              <a:spcAft>
                <a:spcPts val="600"/>
              </a:spcAft>
              <a:buFont typeface="Arial" pitchFamily="34" charset="0"/>
              <a:buChar char="•"/>
            </a:pPr>
            <a:r>
              <a:rPr lang="zh-CN" altLang="en-US" sz="2000" dirty="0" smtClean="0"/>
              <a:t>　</a:t>
            </a:r>
            <a:r>
              <a:rPr lang="zh-CN" altLang="zh-CN" sz="2000" dirty="0" smtClean="0"/>
              <a:t>鼠标</a:t>
            </a:r>
            <a:r>
              <a:rPr lang="zh-CN" altLang="zh-CN" sz="2000" dirty="0"/>
              <a:t>指针指向任务栏中的某个程序按钮时</a:t>
            </a:r>
            <a:r>
              <a:rPr lang="zh-CN" altLang="zh-CN" sz="2000" dirty="0" smtClean="0"/>
              <a:t>，其</a:t>
            </a:r>
            <a:r>
              <a:rPr lang="zh-CN" altLang="zh-CN" sz="2000" dirty="0"/>
              <a:t>上方显示多个预览缩略</a:t>
            </a:r>
            <a:r>
              <a:rPr lang="zh-CN" altLang="zh-CN" sz="2000" dirty="0" smtClean="0"/>
              <a:t>图</a:t>
            </a:r>
            <a:r>
              <a:rPr lang="zh-CN" altLang="en-US" sz="2000" dirty="0" smtClean="0"/>
              <a:t>，</a:t>
            </a:r>
            <a:r>
              <a:rPr lang="zh-CN" altLang="zh-CN" sz="2000" dirty="0" smtClean="0"/>
              <a:t>单击</a:t>
            </a:r>
            <a:r>
              <a:rPr lang="zh-CN" altLang="zh-CN" sz="2000" dirty="0"/>
              <a:t>其中某个预览缩略图即可切换至相应的</a:t>
            </a:r>
            <a:r>
              <a:rPr lang="zh-CN" altLang="zh-CN" sz="2000" dirty="0" smtClean="0"/>
              <a:t>窗口</a:t>
            </a:r>
            <a:r>
              <a:rPr lang="zh-CN" altLang="en-US" sz="2000" dirty="0" smtClean="0"/>
              <a:t>。</a:t>
            </a:r>
            <a:endParaRPr lang="zh-CN" altLang="zh-CN" sz="2000" dirty="0"/>
          </a:p>
        </p:txBody>
      </p:sp>
      <p:pic>
        <p:nvPicPr>
          <p:cNvPr id="16387"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1560" y="4797152"/>
            <a:ext cx="4054659" cy="1317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p:cNvGrpSpPr/>
          <p:nvPr/>
        </p:nvGrpSpPr>
        <p:grpSpPr>
          <a:xfrm>
            <a:off x="4803960" y="4627188"/>
            <a:ext cx="3960440" cy="2114180"/>
            <a:chOff x="1691680" y="2494140"/>
            <a:chExt cx="5472608" cy="3074678"/>
          </a:xfrm>
        </p:grpSpPr>
        <p:pic>
          <p:nvPicPr>
            <p:cNvPr id="16388" name="图片 1"/>
            <p:cNvPicPr>
              <a:picLocks noChangeAspect="1" noChangeArrowheads="1"/>
            </p:cNvPicPr>
            <p:nvPr/>
          </p:nvPicPr>
          <p:blipFill>
            <a:blip r:embed="rId4" cstate="email">
              <a:lum bright="6000"/>
              <a:extLst>
                <a:ext uri="{28A0092B-C50C-407E-A947-70E740481C1C}">
                  <a14:useLocalDpi xmlns:a14="http://schemas.microsoft.com/office/drawing/2010/main" val="0"/>
                </a:ext>
              </a:extLst>
            </a:blip>
            <a:srcRect/>
            <a:stretch>
              <a:fillRect/>
            </a:stretch>
          </p:blipFill>
          <p:spPr bwMode="auto">
            <a:xfrm>
              <a:off x="1691680" y="2494140"/>
              <a:ext cx="5472608" cy="3074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6" name="图片 1"/>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935414" y="3636412"/>
              <a:ext cx="4968552" cy="771041"/>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FFFFFF"/>
                  </a:solidFill>
                </a14:hiddenFill>
              </a:ext>
            </a:extLst>
          </p:spPr>
        </p:pic>
      </p:grpSp>
      <p:sp>
        <p:nvSpPr>
          <p:cNvPr id="23" name="矩形 22"/>
          <p:cNvSpPr/>
          <p:nvPr/>
        </p:nvSpPr>
        <p:spPr>
          <a:xfrm>
            <a:off x="841096" y="2884916"/>
            <a:ext cx="7925147" cy="861774"/>
          </a:xfrm>
          <a:prstGeom prst="rect">
            <a:avLst/>
          </a:prstGeom>
        </p:spPr>
        <p:txBody>
          <a:bodyPr wrap="square">
            <a:spAutoFit/>
          </a:bodyPr>
          <a:lstStyle/>
          <a:p>
            <a:pPr marL="342900" indent="-342900">
              <a:lnSpc>
                <a:spcPts val="3000"/>
              </a:lnSpc>
              <a:spcAft>
                <a:spcPts val="600"/>
              </a:spcAft>
              <a:buFont typeface="Arial" pitchFamily="34" charset="0"/>
              <a:buChar char="•"/>
            </a:pPr>
            <a:r>
              <a:rPr lang="zh-CN" altLang="en-US" sz="2000" dirty="0" smtClean="0"/>
              <a:t>　使用快捷键</a:t>
            </a:r>
            <a:r>
              <a:rPr lang="en-US" altLang="zh-CN" sz="2000" dirty="0" err="1" smtClean="0"/>
              <a:t>Alt+Tab</a:t>
            </a:r>
            <a:r>
              <a:rPr lang="zh-CN" altLang="zh-CN" sz="2000" dirty="0" smtClean="0"/>
              <a:t>，</a:t>
            </a:r>
            <a:r>
              <a:rPr lang="zh-CN" altLang="en-US" sz="2000" dirty="0" smtClean="0"/>
              <a:t>通过</a:t>
            </a:r>
            <a:r>
              <a:rPr lang="zh-CN" altLang="zh-CN" sz="2000" dirty="0" smtClean="0"/>
              <a:t>屏幕</a:t>
            </a:r>
            <a:r>
              <a:rPr lang="zh-CN" altLang="zh-CN" sz="2000" dirty="0"/>
              <a:t>中间</a:t>
            </a:r>
            <a:r>
              <a:rPr lang="zh-CN" altLang="zh-CN" sz="2000" dirty="0" smtClean="0"/>
              <a:t>显示</a:t>
            </a:r>
            <a:r>
              <a:rPr lang="zh-CN" altLang="en-US" sz="2000" dirty="0" smtClean="0"/>
              <a:t>的</a:t>
            </a:r>
            <a:r>
              <a:rPr lang="zh-CN" altLang="zh-CN" sz="2000" dirty="0" smtClean="0"/>
              <a:t>切换</a:t>
            </a:r>
            <a:r>
              <a:rPr lang="zh-CN" altLang="zh-CN" sz="2000" dirty="0"/>
              <a:t>面</a:t>
            </a:r>
            <a:r>
              <a:rPr lang="zh-CN" altLang="zh-CN" sz="2000" dirty="0" smtClean="0"/>
              <a:t>板，逐一</a:t>
            </a:r>
            <a:r>
              <a:rPr lang="zh-CN" altLang="zh-CN" sz="2000" dirty="0"/>
              <a:t>浏览各个窗口，直至找到需要的</a:t>
            </a:r>
            <a:r>
              <a:rPr lang="zh-CN" altLang="zh-CN" sz="2000" dirty="0" smtClean="0"/>
              <a:t>窗口，释放</a:t>
            </a:r>
            <a:r>
              <a:rPr lang="zh-CN" altLang="en-US" sz="2000" dirty="0" smtClean="0"/>
              <a:t>快捷键。</a:t>
            </a:r>
            <a:endParaRPr lang="zh-CN" altLang="zh-CN" sz="2000" dirty="0"/>
          </a:p>
        </p:txBody>
      </p:sp>
      <p:sp>
        <p:nvSpPr>
          <p:cNvPr id="24" name="矩形 23"/>
          <p:cNvSpPr/>
          <p:nvPr/>
        </p:nvSpPr>
        <p:spPr>
          <a:xfrm>
            <a:off x="841439" y="3717447"/>
            <a:ext cx="7925147" cy="938719"/>
          </a:xfrm>
          <a:prstGeom prst="rect">
            <a:avLst/>
          </a:prstGeom>
        </p:spPr>
        <p:txBody>
          <a:bodyPr wrap="square">
            <a:spAutoFit/>
          </a:bodyPr>
          <a:lstStyle/>
          <a:p>
            <a:pPr marL="342900" indent="-342900">
              <a:lnSpc>
                <a:spcPts val="3000"/>
              </a:lnSpc>
              <a:spcAft>
                <a:spcPts val="600"/>
              </a:spcAft>
              <a:buFont typeface="Arial" pitchFamily="34" charset="0"/>
              <a:buChar char="•"/>
            </a:pPr>
            <a:r>
              <a:rPr lang="zh-CN" altLang="en-US" sz="2000" dirty="0" smtClean="0"/>
              <a:t>　</a:t>
            </a:r>
            <a:r>
              <a:rPr lang="zh-CN" altLang="zh-CN" sz="2000" dirty="0" smtClean="0"/>
              <a:t>使用</a:t>
            </a:r>
            <a:r>
              <a:rPr lang="zh-CN" altLang="zh-CN" sz="2000" dirty="0"/>
              <a:t>快捷键</a:t>
            </a:r>
            <a:r>
              <a:rPr lang="en-US" altLang="zh-CN" sz="2000" dirty="0" err="1"/>
              <a:t>Alt+Esc</a:t>
            </a:r>
            <a:r>
              <a:rPr lang="zh-CN" altLang="zh-CN" sz="2000" dirty="0"/>
              <a:t>，在所有打开的窗口之间滚动</a:t>
            </a:r>
            <a:r>
              <a:rPr lang="zh-CN" altLang="zh-CN" sz="2000" dirty="0" smtClean="0"/>
              <a:t>切换</a:t>
            </a:r>
            <a:r>
              <a:rPr lang="zh-CN" altLang="en-US" sz="2000" dirty="0" smtClean="0"/>
              <a:t>。</a:t>
            </a:r>
            <a:endParaRPr lang="en-US" altLang="zh-CN" sz="2000" dirty="0" smtClean="0"/>
          </a:p>
          <a:p>
            <a:pPr marL="342900" indent="-342900">
              <a:lnSpc>
                <a:spcPts val="3000"/>
              </a:lnSpc>
              <a:spcAft>
                <a:spcPts val="600"/>
              </a:spcAft>
              <a:buFont typeface="Arial" pitchFamily="34" charset="0"/>
              <a:buChar char="•"/>
            </a:pPr>
            <a:r>
              <a:rPr lang="zh-CN" altLang="en-US" sz="2000" dirty="0" smtClean="0"/>
              <a:t>　</a:t>
            </a:r>
            <a:r>
              <a:rPr lang="zh-CN" altLang="zh-CN" sz="2000" dirty="0" smtClean="0"/>
              <a:t>单击</a:t>
            </a:r>
            <a:r>
              <a:rPr lang="zh-CN" altLang="zh-CN" sz="2000" dirty="0"/>
              <a:t>窗口的任意位置，该窗口立即成为</a:t>
            </a:r>
            <a:r>
              <a:rPr lang="zh-CN" altLang="zh-CN" sz="2000" dirty="0" smtClean="0"/>
              <a:t>活动窗口</a:t>
            </a:r>
            <a:r>
              <a:rPr lang="zh-CN" altLang="en-US" sz="2000" dirty="0" smtClean="0"/>
              <a:t>。</a:t>
            </a:r>
            <a:endParaRPr lang="zh-CN" altLang="zh-CN" sz="2000" dirty="0"/>
          </a:p>
        </p:txBody>
      </p:sp>
    </p:spTree>
    <p:extLst>
      <p:ext uri="{BB962C8B-B14F-4D97-AF65-F5344CB8AC3E}">
        <p14:creationId xmlns:p14="http://schemas.microsoft.com/office/powerpoint/2010/main" val="745536956"/>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childTnLst>
                                </p:cTn>
                              </p:par>
                            </p:childTnLst>
                          </p:cTn>
                        </p:par>
                      </p:childTnLst>
                    </p:cTn>
                  </p:par>
                </p:childTnLst>
              </p:cTn>
              <p:nextCondLst>
                <p:cond evt="onClick" delay="0">
                  <p:tgtEl>
                    <p:spTgt spid="18"/>
                  </p:tgtEl>
                </p:cond>
              </p:nextCondLst>
            </p:seq>
            <p:seq concurrent="1" nextAc="seek">
              <p:cTn id="7" restart="whenNotActive" fill="hold" evtFilter="cancelBubble" nodeType="interactiveSeq">
                <p:stCondLst>
                  <p:cond evt="onClick" delay="0">
                    <p:tgtEl>
                      <p:spTgt spid="23"/>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2.2.3  </a:t>
            </a:r>
            <a:r>
              <a:rPr lang="zh-CN" altLang="en-US" sz="3600" dirty="0"/>
              <a:t>窗口</a:t>
            </a:r>
            <a:r>
              <a:rPr lang="zh-CN" altLang="zh-CN" sz="3600" dirty="0" smtClean="0"/>
              <a:t>的</a:t>
            </a:r>
            <a:r>
              <a:rPr lang="zh-CN" altLang="zh-CN" sz="3600" dirty="0"/>
              <a:t>组成及操作</a:t>
            </a:r>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2</a:t>
            </a:r>
            <a:r>
              <a:rPr lang="zh-CN" altLang="zh-CN" sz="2800" dirty="0"/>
              <a:t>．窗口的基本操作</a:t>
            </a:r>
          </a:p>
        </p:txBody>
      </p:sp>
      <p:sp>
        <p:nvSpPr>
          <p:cNvPr id="7" name="矩形 6"/>
          <p:cNvSpPr/>
          <p:nvPr/>
        </p:nvSpPr>
        <p:spPr>
          <a:xfrm>
            <a:off x="611560" y="1628800"/>
            <a:ext cx="4942866" cy="461665"/>
          </a:xfrm>
          <a:prstGeom prst="rect">
            <a:avLst/>
          </a:prstGeom>
        </p:spPr>
        <p:txBody>
          <a:bodyPr wrap="square">
            <a:spAutoFit/>
          </a:bodyPr>
          <a:lstStyle/>
          <a:p>
            <a:r>
              <a:rPr lang="zh-CN" altLang="zh-CN" sz="2400" dirty="0" smtClean="0"/>
              <a:t>（</a:t>
            </a:r>
            <a:r>
              <a:rPr lang="en-US" altLang="zh-CN" sz="2400" dirty="0" smtClean="0"/>
              <a:t>7</a:t>
            </a:r>
            <a:r>
              <a:rPr lang="zh-CN" altLang="zh-CN" sz="2400" dirty="0" smtClean="0"/>
              <a:t>）</a:t>
            </a:r>
            <a:r>
              <a:rPr lang="zh-CN" altLang="zh-CN" sz="2400" dirty="0"/>
              <a:t>窗口</a:t>
            </a:r>
            <a:r>
              <a:rPr lang="zh-CN" altLang="zh-CN" sz="2400" dirty="0" smtClean="0"/>
              <a:t>的</a:t>
            </a:r>
            <a:r>
              <a:rPr lang="zh-CN" altLang="en-US" sz="2400" dirty="0" smtClean="0"/>
              <a:t>关闭</a:t>
            </a:r>
            <a:endParaRPr lang="zh-CN" altLang="zh-CN" sz="2400" dirty="0"/>
          </a:p>
        </p:txBody>
      </p:sp>
      <p:grpSp>
        <p:nvGrpSpPr>
          <p:cNvPr id="3" name="组合 2"/>
          <p:cNvGrpSpPr/>
          <p:nvPr/>
        </p:nvGrpSpPr>
        <p:grpSpPr>
          <a:xfrm>
            <a:off x="839252" y="2134011"/>
            <a:ext cx="7925147" cy="4093428"/>
            <a:chOff x="839252" y="2134011"/>
            <a:chExt cx="7925147" cy="4093428"/>
          </a:xfrm>
        </p:grpSpPr>
        <p:sp>
          <p:nvSpPr>
            <p:cNvPr id="18" name="矩形 17"/>
            <p:cNvSpPr/>
            <p:nvPr/>
          </p:nvSpPr>
          <p:spPr>
            <a:xfrm>
              <a:off x="839252" y="2134011"/>
              <a:ext cx="7925147" cy="4093428"/>
            </a:xfrm>
            <a:prstGeom prst="rect">
              <a:avLst/>
            </a:prstGeom>
          </p:spPr>
          <p:txBody>
            <a:bodyPr wrap="square">
              <a:spAutoFit/>
            </a:bodyPr>
            <a:lstStyle/>
            <a:p>
              <a:pPr marL="342900" indent="-342900">
                <a:lnSpc>
                  <a:spcPct val="130000"/>
                </a:lnSpc>
                <a:buFont typeface="Arial" pitchFamily="34" charset="0"/>
                <a:buChar char="•"/>
              </a:pPr>
              <a:r>
                <a:rPr lang="zh-CN" altLang="zh-CN" sz="2000" dirty="0" smtClean="0">
                  <a:latin typeface="+mn-ea"/>
                </a:rPr>
                <a:t>单击</a:t>
              </a:r>
              <a:r>
                <a:rPr lang="zh-CN" altLang="zh-CN" sz="2000" dirty="0">
                  <a:latin typeface="+mn-ea"/>
                </a:rPr>
                <a:t>标题栏右侧的“关闭”按钮</a:t>
              </a:r>
              <a:r>
                <a:rPr lang="en-US" altLang="zh-CN" sz="2000" dirty="0">
                  <a:latin typeface="+mn-ea"/>
                </a:rPr>
                <a:t> </a:t>
              </a:r>
              <a:r>
                <a:rPr lang="en-US" altLang="zh-CN" sz="2000" dirty="0" smtClean="0">
                  <a:latin typeface="+mn-ea"/>
                </a:rPr>
                <a:t>　　。</a:t>
              </a:r>
              <a:endParaRPr lang="zh-CN" altLang="zh-CN" sz="2000" dirty="0">
                <a:latin typeface="+mn-ea"/>
              </a:endParaRPr>
            </a:p>
            <a:p>
              <a:pPr marL="342900" indent="-342900">
                <a:lnSpc>
                  <a:spcPct val="130000"/>
                </a:lnSpc>
                <a:buFont typeface="Arial" pitchFamily="34" charset="0"/>
                <a:buChar char="•"/>
              </a:pPr>
              <a:r>
                <a:rPr lang="zh-CN" altLang="zh-CN" sz="2000" dirty="0">
                  <a:latin typeface="+mn-ea"/>
                </a:rPr>
                <a:t>选择菜单栏上的“文件”→“关闭”</a:t>
              </a:r>
              <a:r>
                <a:rPr lang="zh-CN" altLang="zh-CN" sz="2000" dirty="0" smtClean="0">
                  <a:latin typeface="+mn-ea"/>
                </a:rPr>
                <a:t>命令</a:t>
              </a:r>
              <a:r>
                <a:rPr lang="zh-CN" altLang="en-US" sz="2000" dirty="0" smtClean="0">
                  <a:latin typeface="+mn-ea"/>
                </a:rPr>
                <a:t>。</a:t>
              </a:r>
              <a:endParaRPr lang="zh-CN" altLang="zh-CN" sz="2000" dirty="0">
                <a:latin typeface="+mn-ea"/>
              </a:endParaRPr>
            </a:p>
            <a:p>
              <a:pPr marL="342900" indent="-342900">
                <a:lnSpc>
                  <a:spcPct val="130000"/>
                </a:lnSpc>
                <a:buFont typeface="Arial" pitchFamily="34" charset="0"/>
                <a:buChar char="•"/>
              </a:pPr>
              <a:r>
                <a:rPr lang="zh-CN" altLang="zh-CN" sz="2000" dirty="0">
                  <a:latin typeface="+mn-ea"/>
                </a:rPr>
                <a:t>单击工具栏上的“组织”→“关闭”</a:t>
              </a:r>
              <a:r>
                <a:rPr lang="zh-CN" altLang="zh-CN" sz="2000" dirty="0" smtClean="0">
                  <a:latin typeface="+mn-ea"/>
                </a:rPr>
                <a:t>按钮</a:t>
              </a:r>
              <a:r>
                <a:rPr lang="zh-CN" altLang="en-US" sz="2000" dirty="0" smtClean="0">
                  <a:latin typeface="+mn-ea"/>
                </a:rPr>
                <a:t>。</a:t>
              </a:r>
              <a:endParaRPr lang="zh-CN" altLang="zh-CN" sz="2000" dirty="0">
                <a:latin typeface="+mn-ea"/>
              </a:endParaRPr>
            </a:p>
            <a:p>
              <a:pPr marL="342900" indent="-342900">
                <a:lnSpc>
                  <a:spcPct val="130000"/>
                </a:lnSpc>
                <a:buFont typeface="Arial" pitchFamily="34" charset="0"/>
                <a:buChar char="•"/>
              </a:pPr>
              <a:r>
                <a:rPr lang="zh-CN" altLang="zh-CN" sz="2000" dirty="0">
                  <a:latin typeface="+mn-ea"/>
                </a:rPr>
                <a:t>按下快捷键</a:t>
              </a:r>
              <a:r>
                <a:rPr lang="en-US" altLang="zh-CN" sz="2000" dirty="0" smtClean="0">
                  <a:latin typeface="+mn-ea"/>
                </a:rPr>
                <a:t>Alt+F4。</a:t>
              </a:r>
              <a:endParaRPr lang="zh-CN" altLang="zh-CN" sz="2000" dirty="0">
                <a:latin typeface="+mn-ea"/>
              </a:endParaRPr>
            </a:p>
            <a:p>
              <a:pPr marL="342900" indent="-342900">
                <a:lnSpc>
                  <a:spcPct val="130000"/>
                </a:lnSpc>
                <a:buFont typeface="Arial" pitchFamily="34" charset="0"/>
                <a:buChar char="•"/>
              </a:pPr>
              <a:r>
                <a:rPr lang="zh-CN" altLang="zh-CN" sz="2000" dirty="0">
                  <a:latin typeface="+mn-ea"/>
                </a:rPr>
                <a:t>按下快捷键</a:t>
              </a:r>
              <a:r>
                <a:rPr lang="en-US" altLang="zh-CN" sz="2000" dirty="0">
                  <a:latin typeface="+mn-ea"/>
                </a:rPr>
                <a:t>Alt+</a:t>
              </a:r>
              <a:r>
                <a:rPr lang="zh-CN" altLang="zh-CN" sz="2000" dirty="0">
                  <a:latin typeface="+mn-ea"/>
                </a:rPr>
                <a:t>空格，或右击</a:t>
              </a:r>
              <a:r>
                <a:rPr lang="zh-CN" altLang="zh-CN" sz="2000" dirty="0" smtClean="0">
                  <a:latin typeface="+mn-ea"/>
                </a:rPr>
                <a:t>标题栏</a:t>
              </a:r>
              <a:r>
                <a:rPr lang="zh-CN" altLang="zh-CN" sz="2000" dirty="0">
                  <a:latin typeface="+mn-ea"/>
                </a:rPr>
                <a:t>→</a:t>
              </a:r>
              <a:r>
                <a:rPr lang="zh-CN" altLang="zh-CN" sz="2000" dirty="0" smtClean="0">
                  <a:latin typeface="+mn-ea"/>
                </a:rPr>
                <a:t>弹出窗口</a:t>
              </a:r>
              <a:r>
                <a:rPr lang="zh-CN" altLang="zh-CN" sz="2000" dirty="0">
                  <a:latin typeface="+mn-ea"/>
                </a:rPr>
                <a:t>控制</a:t>
              </a:r>
              <a:r>
                <a:rPr lang="zh-CN" altLang="zh-CN" sz="2000" dirty="0" smtClean="0">
                  <a:latin typeface="+mn-ea"/>
                </a:rPr>
                <a:t>菜单</a:t>
              </a:r>
              <a:r>
                <a:rPr lang="zh-CN" altLang="zh-CN" sz="2000" dirty="0">
                  <a:latin typeface="+mn-ea"/>
                </a:rPr>
                <a:t>→</a:t>
              </a:r>
              <a:r>
                <a:rPr lang="zh-CN" altLang="zh-CN" sz="2000" dirty="0" smtClean="0">
                  <a:latin typeface="+mn-ea"/>
                </a:rPr>
                <a:t>“关闭”命令</a:t>
              </a:r>
              <a:r>
                <a:rPr lang="zh-CN" altLang="en-US" sz="2000" dirty="0" smtClean="0">
                  <a:latin typeface="+mn-ea"/>
                </a:rPr>
                <a:t>。</a:t>
              </a:r>
              <a:endParaRPr lang="zh-CN" altLang="zh-CN" sz="2000" dirty="0">
                <a:latin typeface="+mn-ea"/>
              </a:endParaRPr>
            </a:p>
            <a:p>
              <a:pPr marL="342900" indent="-342900">
                <a:lnSpc>
                  <a:spcPct val="130000"/>
                </a:lnSpc>
                <a:buFont typeface="Arial" pitchFamily="34" charset="0"/>
                <a:buChar char="•"/>
              </a:pPr>
              <a:r>
                <a:rPr lang="zh-CN" altLang="zh-CN" sz="2000" dirty="0">
                  <a:latin typeface="+mn-ea"/>
                </a:rPr>
                <a:t>鼠标指向任务栏上的程序按钮，其上方显示多窗口预览缩略图</a:t>
              </a:r>
              <a:r>
                <a:rPr lang="zh-CN" altLang="zh-CN" sz="2000" dirty="0" smtClean="0">
                  <a:latin typeface="+mn-ea"/>
                </a:rPr>
                <a:t>，右</a:t>
              </a:r>
              <a:r>
                <a:rPr lang="zh-CN" altLang="zh-CN" sz="2000" dirty="0">
                  <a:latin typeface="+mn-ea"/>
                </a:rPr>
                <a:t>击其中的一个缩略图→“关闭”</a:t>
              </a:r>
              <a:r>
                <a:rPr lang="zh-CN" altLang="zh-CN" sz="2000" dirty="0" smtClean="0">
                  <a:latin typeface="+mn-ea"/>
                </a:rPr>
                <a:t>命令</a:t>
              </a:r>
              <a:r>
                <a:rPr lang="zh-CN" altLang="en-US" sz="2000" dirty="0" smtClean="0">
                  <a:latin typeface="+mn-ea"/>
                </a:rPr>
                <a:t>，或单击缩略图右上角的</a:t>
              </a:r>
              <a:r>
                <a:rPr lang="en-US" altLang="zh-CN" sz="2000" dirty="0" smtClean="0">
                  <a:latin typeface="+mn-ea"/>
                </a:rPr>
                <a:t>“</a:t>
              </a:r>
              <a:r>
                <a:rPr lang="zh-CN" altLang="en-US" sz="2000" dirty="0" smtClean="0">
                  <a:latin typeface="+mn-ea"/>
                </a:rPr>
                <a:t>关闭</a:t>
              </a:r>
              <a:r>
                <a:rPr lang="en-US" altLang="zh-CN" sz="2000" dirty="0" smtClean="0">
                  <a:latin typeface="+mn-ea"/>
                </a:rPr>
                <a:t>”</a:t>
              </a:r>
              <a:r>
                <a:rPr lang="zh-CN" altLang="en-US" sz="2000" dirty="0" smtClean="0">
                  <a:latin typeface="+mn-ea"/>
                </a:rPr>
                <a:t>按钮　。</a:t>
              </a:r>
              <a:endParaRPr lang="zh-CN" altLang="zh-CN" sz="2000" dirty="0">
                <a:latin typeface="+mn-ea"/>
              </a:endParaRPr>
            </a:p>
            <a:p>
              <a:pPr marL="342900" indent="-342900">
                <a:lnSpc>
                  <a:spcPct val="130000"/>
                </a:lnSpc>
                <a:buFont typeface="Arial" pitchFamily="34" charset="0"/>
                <a:buChar char="•"/>
              </a:pPr>
              <a:r>
                <a:rPr lang="zh-CN" altLang="zh-CN" sz="2000" dirty="0">
                  <a:latin typeface="+mn-ea"/>
                </a:rPr>
                <a:t>右击任务栏上的某个程序按钮→“关闭窗口”</a:t>
              </a:r>
              <a:r>
                <a:rPr lang="zh-CN" altLang="zh-CN" sz="2000" dirty="0" smtClean="0">
                  <a:latin typeface="+mn-ea"/>
                </a:rPr>
                <a:t>命令</a:t>
              </a:r>
              <a:r>
                <a:rPr lang="zh-CN" altLang="en-US" sz="2000" dirty="0" smtClean="0">
                  <a:latin typeface="+mn-ea"/>
                </a:rPr>
                <a:t>。</a:t>
              </a:r>
              <a:endParaRPr lang="zh-CN" altLang="zh-CN" sz="2000" dirty="0">
                <a:latin typeface="+mn-ea"/>
              </a:endParaRPr>
            </a:p>
          </p:txBody>
        </p:sp>
        <p:pic>
          <p:nvPicPr>
            <p:cNvPr id="17410"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860032" y="2262358"/>
              <a:ext cx="572577" cy="243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74" name="图片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308220" y="5423338"/>
            <a:ext cx="241486" cy="241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9689667"/>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2.2.4  </a:t>
            </a:r>
            <a:r>
              <a:rPr lang="zh-CN" altLang="zh-CN" sz="3600" dirty="0"/>
              <a:t>菜单的使用</a:t>
            </a:r>
          </a:p>
        </p:txBody>
      </p:sp>
      <p:sp>
        <p:nvSpPr>
          <p:cNvPr id="19" name="Rectangle 24"/>
          <p:cNvSpPr>
            <a:spLocks noChangeArrowheads="1"/>
          </p:cNvSpPr>
          <p:nvPr/>
        </p:nvSpPr>
        <p:spPr bwMode="auto">
          <a:xfrm>
            <a:off x="0" y="405306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405306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TextBox 13"/>
          <p:cNvSpPr txBox="1"/>
          <p:nvPr/>
        </p:nvSpPr>
        <p:spPr>
          <a:xfrm>
            <a:off x="643338" y="1700808"/>
            <a:ext cx="3424606" cy="2862322"/>
          </a:xfrm>
          <a:prstGeom prst="rect">
            <a:avLst/>
          </a:prstGeom>
          <a:noFill/>
          <a:ln>
            <a:noFill/>
          </a:ln>
        </p:spPr>
        <p:txBody>
          <a:bodyPr wrap="square" rtlCol="0">
            <a:spAutoFit/>
          </a:bodyPr>
          <a:lstStyle>
            <a:defPPr>
              <a:defRPr lang="zh-CN"/>
            </a:defPPr>
            <a:lvl1pPr>
              <a:defRPr sz="2800"/>
            </a:lvl1pPr>
          </a:lstStyle>
          <a:p>
            <a:pPr>
              <a:lnSpc>
                <a:spcPct val="150000"/>
              </a:lnSpc>
            </a:pPr>
            <a:r>
              <a:rPr lang="zh-CN" altLang="zh-CN" sz="2400" dirty="0"/>
              <a:t>（1）“开始”菜单</a:t>
            </a:r>
          </a:p>
          <a:p>
            <a:pPr>
              <a:lnSpc>
                <a:spcPct val="150000"/>
              </a:lnSpc>
            </a:pPr>
            <a:r>
              <a:rPr lang="zh-CN" altLang="zh-CN" sz="2400" dirty="0" smtClean="0"/>
              <a:t>（</a:t>
            </a:r>
            <a:r>
              <a:rPr lang="zh-CN" altLang="zh-CN" sz="2400" dirty="0"/>
              <a:t>2）下拉式菜单</a:t>
            </a:r>
          </a:p>
          <a:p>
            <a:pPr>
              <a:lnSpc>
                <a:spcPct val="150000"/>
              </a:lnSpc>
            </a:pPr>
            <a:endParaRPr lang="en-US" altLang="zh-CN" sz="2400" dirty="0" smtClean="0"/>
          </a:p>
          <a:p>
            <a:pPr>
              <a:lnSpc>
                <a:spcPct val="150000"/>
              </a:lnSpc>
            </a:pPr>
            <a:endParaRPr lang="en-US" altLang="zh-CN" sz="2400" dirty="0"/>
          </a:p>
          <a:p>
            <a:pPr>
              <a:lnSpc>
                <a:spcPct val="150000"/>
              </a:lnSpc>
            </a:pPr>
            <a:r>
              <a:rPr lang="zh-CN" altLang="zh-CN" sz="2400" dirty="0" smtClean="0"/>
              <a:t>（</a:t>
            </a:r>
            <a:r>
              <a:rPr lang="zh-CN" altLang="zh-CN" sz="2400" dirty="0"/>
              <a:t>3）弹出式快捷菜单</a:t>
            </a:r>
          </a:p>
        </p:txBody>
      </p:sp>
      <p:sp>
        <p:nvSpPr>
          <p:cNvPr id="9" name="TextBox 8"/>
          <p:cNvSpPr txBox="1"/>
          <p:nvPr/>
        </p:nvSpPr>
        <p:spPr>
          <a:xfrm>
            <a:off x="899592" y="1033572"/>
            <a:ext cx="6849212" cy="523220"/>
          </a:xfrm>
          <a:prstGeom prst="rect">
            <a:avLst/>
          </a:prstGeom>
          <a:noFill/>
        </p:spPr>
        <p:txBody>
          <a:bodyPr wrap="square" rtlCol="0">
            <a:spAutoFit/>
          </a:bodyPr>
          <a:lstStyle/>
          <a:p>
            <a:r>
              <a:rPr lang="en-US" altLang="zh-CN" sz="2800" dirty="0"/>
              <a:t>1</a:t>
            </a:r>
            <a:r>
              <a:rPr lang="zh-CN" altLang="zh-CN" sz="2800" dirty="0"/>
              <a:t>．菜单类型</a:t>
            </a:r>
          </a:p>
        </p:txBody>
      </p:sp>
      <p:pic>
        <p:nvPicPr>
          <p:cNvPr id="18437" name="Picture 5" descr="开始按钮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43611"/>
            <a:ext cx="9525" cy="952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8"/>
          <p:cNvSpPr>
            <a:spLocks noChangeArrowheads="1"/>
          </p:cNvSpPr>
          <p:nvPr/>
        </p:nvSpPr>
        <p:spPr bwMode="auto">
          <a:xfrm>
            <a:off x="3707904" y="2391067"/>
            <a:ext cx="5184576" cy="1477328"/>
          </a:xfrm>
          <a:prstGeom prst="rect">
            <a:avLst/>
          </a:prstGeom>
          <a:noFill/>
          <a:ln w="9525">
            <a:solidFill>
              <a:srgbClr val="C00000"/>
            </a:solidFill>
            <a:miter lim="800000"/>
            <a:headEnd/>
            <a:tailEnd/>
          </a:ln>
          <a:extLst>
            <a:ext uri="{909E8E84-426E-40DD-AFC4-6F175D3DCCD1}">
              <a14:hiddenFill xmlns:a14="http://schemas.microsoft.com/office/drawing/2010/main">
                <a:solidFill>
                  <a:schemeClr val="accent1"/>
                </a:solidFill>
              </a14:hiddenFill>
            </a:ext>
          </a:extLst>
        </p:spPr>
        <p:txBody>
          <a:bodyPr wrap="square" rtlCol="0">
            <a:spAutoFit/>
          </a:bodyPr>
          <a:lstStyle/>
          <a:p>
            <a:pPr lvl="0">
              <a:lnSpc>
                <a:spcPct val="150000"/>
              </a:lnSpc>
              <a:spcBef>
                <a:spcPts val="600"/>
              </a:spcBef>
              <a:spcAft>
                <a:spcPts val="600"/>
              </a:spcAft>
            </a:pPr>
            <a:r>
              <a:rPr lang="zh-CN" altLang="en-US" sz="2000" dirty="0" smtClean="0">
                <a:latin typeface="Times New Roman" pitchFamily="18" charset="0"/>
                <a:ea typeface="宋体" pitchFamily="2" charset="-122"/>
                <a:cs typeface="Times New Roman" pitchFamily="18" charset="0"/>
              </a:rPr>
              <a:t>　　</a:t>
            </a:r>
            <a:r>
              <a:rPr lang="zh-CN" sz="2000" dirty="0" smtClean="0"/>
              <a:t>菜单</a:t>
            </a:r>
            <a:r>
              <a:rPr lang="zh-CN" sz="2000" dirty="0"/>
              <a:t>栏中的各个菜单项均采用下拉式菜单</a:t>
            </a:r>
            <a:r>
              <a:rPr lang="zh-CN" sz="2000" dirty="0" smtClean="0"/>
              <a:t>方式</a:t>
            </a:r>
            <a:r>
              <a:rPr lang="zh-CN" altLang="en-US" sz="2000" dirty="0" smtClean="0"/>
              <a:t>，</a:t>
            </a:r>
            <a:r>
              <a:rPr lang="zh-CN" sz="2000" dirty="0" smtClean="0"/>
              <a:t>菜单</a:t>
            </a:r>
            <a:r>
              <a:rPr lang="zh-CN" sz="2000" dirty="0"/>
              <a:t>项中包含若干条菜单命令</a:t>
            </a:r>
            <a:r>
              <a:rPr lang="zh-CN" sz="2000" dirty="0" smtClean="0"/>
              <a:t>，按</a:t>
            </a:r>
            <a:r>
              <a:rPr lang="zh-CN" sz="2000" dirty="0"/>
              <a:t>功能分组，组与组之间</a:t>
            </a:r>
            <a:r>
              <a:rPr lang="zh-CN" sz="2000" dirty="0" smtClean="0"/>
              <a:t>用浅色</a:t>
            </a:r>
            <a:r>
              <a:rPr lang="zh-CN" sz="2000" dirty="0"/>
              <a:t>横线</a:t>
            </a:r>
            <a:r>
              <a:rPr lang="zh-CN" sz="2000" dirty="0" smtClean="0"/>
              <a:t>分隔</a:t>
            </a:r>
            <a:r>
              <a:rPr lang="zh-CN" altLang="en-US" sz="2000" dirty="0" smtClean="0"/>
              <a:t>。</a:t>
            </a:r>
            <a:endParaRPr lang="zh-CN" sz="2000" dirty="0"/>
          </a:p>
        </p:txBody>
      </p:sp>
      <p:sp>
        <p:nvSpPr>
          <p:cNvPr id="20" name="Rectangle 8"/>
          <p:cNvSpPr>
            <a:spLocks noChangeArrowheads="1"/>
          </p:cNvSpPr>
          <p:nvPr/>
        </p:nvSpPr>
        <p:spPr bwMode="auto">
          <a:xfrm>
            <a:off x="3707904" y="1772816"/>
            <a:ext cx="5184576" cy="553998"/>
          </a:xfrm>
          <a:prstGeom prst="rect">
            <a:avLst/>
          </a:prstGeom>
          <a:noFill/>
          <a:ln w="9525">
            <a:solidFill>
              <a:srgbClr val="C00000"/>
            </a:solidFill>
            <a:miter lim="800000"/>
            <a:headEnd/>
            <a:tailEnd/>
          </a:ln>
          <a:extLst>
            <a:ext uri="{909E8E84-426E-40DD-AFC4-6F175D3DCCD1}">
              <a14:hiddenFill xmlns:a14="http://schemas.microsoft.com/office/drawing/2010/main">
                <a:solidFill>
                  <a:schemeClr val="accent1"/>
                </a:solidFill>
              </a14:hiddenFill>
            </a:ext>
          </a:extLst>
        </p:spPr>
        <p:txBody>
          <a:bodyPr wrap="square" rtlCol="0">
            <a:spAutoFit/>
          </a:bodyPr>
          <a:lstStyle/>
          <a:p>
            <a:pPr lvl="0">
              <a:lnSpc>
                <a:spcPct val="150000"/>
              </a:lnSpc>
              <a:spcBef>
                <a:spcPts val="600"/>
              </a:spcBef>
              <a:spcAft>
                <a:spcPts val="600"/>
              </a:spcAft>
            </a:pPr>
            <a:r>
              <a:rPr lang="zh-CN" altLang="en-US" sz="2000" dirty="0" smtClean="0">
                <a:latin typeface="Times New Roman" pitchFamily="18" charset="0"/>
                <a:ea typeface="宋体" pitchFamily="2" charset="-122"/>
                <a:cs typeface="Times New Roman" pitchFamily="18" charset="0"/>
              </a:rPr>
              <a:t>　　</a:t>
            </a:r>
            <a:r>
              <a:rPr lang="zh-CN" altLang="zh-CN" sz="2000" dirty="0" smtClean="0">
                <a:latin typeface="Times New Roman" pitchFamily="18" charset="0"/>
                <a:ea typeface="宋体" pitchFamily="2" charset="-122"/>
                <a:cs typeface="Times New Roman" pitchFamily="18" charset="0"/>
              </a:rPr>
              <a:t>单击</a:t>
            </a:r>
            <a:r>
              <a:rPr lang="zh-CN" altLang="zh-CN" sz="2000" dirty="0">
                <a:latin typeface="Times New Roman" pitchFamily="18" charset="0"/>
                <a:ea typeface="宋体" pitchFamily="2" charset="-122"/>
                <a:cs typeface="Times New Roman" pitchFamily="18" charset="0"/>
              </a:rPr>
              <a:t>“开始”</a:t>
            </a:r>
            <a:r>
              <a:rPr lang="zh-CN" altLang="zh-CN" sz="2000" dirty="0" smtClean="0">
                <a:latin typeface="Times New Roman" pitchFamily="18" charset="0"/>
                <a:ea typeface="宋体" pitchFamily="2" charset="-122"/>
                <a:cs typeface="Times New Roman" pitchFamily="18" charset="0"/>
              </a:rPr>
              <a:t>按钮</a:t>
            </a:r>
            <a:r>
              <a:rPr lang="zh-CN" sz="2000" dirty="0" smtClean="0"/>
              <a:t>可</a:t>
            </a:r>
            <a:r>
              <a:rPr lang="zh-CN" sz="2000" dirty="0"/>
              <a:t>打开“开始”</a:t>
            </a:r>
            <a:r>
              <a:rPr lang="zh-CN" sz="2000" dirty="0" smtClean="0"/>
              <a:t>菜单</a:t>
            </a:r>
            <a:r>
              <a:rPr lang="zh-CN" altLang="en-US" sz="2000" dirty="0" smtClean="0"/>
              <a:t>。</a:t>
            </a:r>
            <a:endParaRPr lang="zh-CN" sz="2000" dirty="0"/>
          </a:p>
        </p:txBody>
      </p:sp>
      <p:sp>
        <p:nvSpPr>
          <p:cNvPr id="22" name="Rectangle 8"/>
          <p:cNvSpPr>
            <a:spLocks noChangeArrowheads="1"/>
          </p:cNvSpPr>
          <p:nvPr/>
        </p:nvSpPr>
        <p:spPr bwMode="auto">
          <a:xfrm>
            <a:off x="3707904" y="3933056"/>
            <a:ext cx="5184576" cy="2554545"/>
          </a:xfrm>
          <a:prstGeom prst="rect">
            <a:avLst/>
          </a:prstGeom>
          <a:noFill/>
          <a:ln w="9525">
            <a:solidFill>
              <a:srgbClr val="C00000"/>
            </a:solidFill>
            <a:miter lim="800000"/>
            <a:headEnd/>
            <a:tailEnd/>
          </a:ln>
          <a:extLst>
            <a:ext uri="{909E8E84-426E-40DD-AFC4-6F175D3DCCD1}">
              <a14:hiddenFill xmlns:a14="http://schemas.microsoft.com/office/drawing/2010/main">
                <a:solidFill>
                  <a:schemeClr val="accent1"/>
                </a:solidFill>
              </a14:hiddenFill>
            </a:ext>
          </a:extLst>
        </p:spPr>
        <p:txBody>
          <a:bodyPr wrap="square" rtlCol="0">
            <a:spAutoFit/>
          </a:bodyPr>
          <a:lstStyle/>
          <a:p>
            <a:pPr lvl="0">
              <a:lnSpc>
                <a:spcPct val="150000"/>
              </a:lnSpc>
              <a:spcBef>
                <a:spcPts val="600"/>
              </a:spcBef>
              <a:spcAft>
                <a:spcPts val="600"/>
              </a:spcAft>
            </a:pPr>
            <a:r>
              <a:rPr lang="zh-CN" altLang="en-US" sz="2000" dirty="0" smtClean="0">
                <a:latin typeface="Times New Roman" pitchFamily="18" charset="0"/>
                <a:ea typeface="宋体" pitchFamily="2" charset="-122"/>
                <a:cs typeface="Times New Roman" pitchFamily="18" charset="0"/>
              </a:rPr>
              <a:t>　　</a:t>
            </a:r>
            <a:r>
              <a:rPr lang="zh-CN" altLang="zh-CN" sz="2000" dirty="0" smtClean="0"/>
              <a:t>鼠标</a:t>
            </a:r>
            <a:r>
              <a:rPr lang="zh-CN" altLang="zh-CN" sz="2000" dirty="0"/>
              <a:t>指向桌面、窗口的任意位置或某个对象，右击后即可弹出一个快捷菜单</a:t>
            </a:r>
            <a:r>
              <a:rPr lang="zh-CN" altLang="zh-CN" sz="2000" dirty="0" smtClean="0"/>
              <a:t>。</a:t>
            </a:r>
            <a:endParaRPr lang="en-US" altLang="zh-CN" sz="2000" dirty="0" smtClean="0"/>
          </a:p>
          <a:p>
            <a:pPr>
              <a:lnSpc>
                <a:spcPct val="150000"/>
              </a:lnSpc>
              <a:spcBef>
                <a:spcPts val="600"/>
              </a:spcBef>
              <a:spcAft>
                <a:spcPts val="600"/>
              </a:spcAft>
            </a:pPr>
            <a:r>
              <a:rPr lang="zh-CN" altLang="en-US" sz="2000" dirty="0"/>
              <a:t>　</a:t>
            </a:r>
            <a:r>
              <a:rPr lang="zh-CN" altLang="en-US" sz="2000" dirty="0" smtClean="0"/>
              <a:t>　</a:t>
            </a:r>
            <a:r>
              <a:rPr lang="zh-CN" altLang="zh-CN" sz="2000" dirty="0" smtClean="0"/>
              <a:t>快捷</a:t>
            </a:r>
            <a:r>
              <a:rPr lang="zh-CN" altLang="zh-CN" sz="2000" dirty="0"/>
              <a:t>菜单中列出了与当前操作对象密切相关的命令，操作对象不同，快捷菜单的内容</a:t>
            </a:r>
            <a:r>
              <a:rPr lang="zh-CN" altLang="zh-CN" sz="2000" dirty="0" smtClean="0"/>
              <a:t>也不同</a:t>
            </a:r>
            <a:r>
              <a:rPr lang="zh-CN" altLang="en-US" sz="2000" dirty="0" smtClean="0"/>
              <a:t>。</a:t>
            </a:r>
            <a:endParaRPr lang="zh-CN" sz="2000" dirty="0"/>
          </a:p>
        </p:txBody>
      </p:sp>
    </p:spTree>
    <p:extLst>
      <p:ext uri="{BB962C8B-B14F-4D97-AF65-F5344CB8AC3E}">
        <p14:creationId xmlns:p14="http://schemas.microsoft.com/office/powerpoint/2010/main" val="11413007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14">
                                            <p:txEl>
                                              <p:pRg st="0" end="0"/>
                                            </p:txEl>
                                          </p:spTgt>
                                        </p:tgtEl>
                                        <p:attrNameLst>
                                          <p:attrName>ppt_x</p:attrName>
                                          <p:attrName>ppt_y</p:attrName>
                                        </p:attrNameLst>
                                      </p:cBhvr>
                                    </p:animMotion>
                                    <p:animRot by="1500000">
                                      <p:cBhvr>
                                        <p:cTn id="7" dur="125" fill="hold">
                                          <p:stCondLst>
                                            <p:cond delay="0"/>
                                          </p:stCondLst>
                                        </p:cTn>
                                        <p:tgtEl>
                                          <p:spTgt spid="14">
                                            <p:txEl>
                                              <p:pRg st="0" end="0"/>
                                            </p:txEl>
                                          </p:spTgt>
                                        </p:tgtEl>
                                        <p:attrNameLst>
                                          <p:attrName>r</p:attrName>
                                        </p:attrNameLst>
                                      </p:cBhvr>
                                    </p:animRot>
                                    <p:animRot by="-1500000">
                                      <p:cBhvr>
                                        <p:cTn id="8" dur="125" fill="hold">
                                          <p:stCondLst>
                                            <p:cond delay="125"/>
                                          </p:stCondLst>
                                        </p:cTn>
                                        <p:tgtEl>
                                          <p:spTgt spid="14">
                                            <p:txEl>
                                              <p:pRg st="0" end="0"/>
                                            </p:txEl>
                                          </p:spTgt>
                                        </p:tgtEl>
                                        <p:attrNameLst>
                                          <p:attrName>r</p:attrName>
                                        </p:attrNameLst>
                                      </p:cBhvr>
                                    </p:animRot>
                                    <p:animRot by="-1500000">
                                      <p:cBhvr>
                                        <p:cTn id="9" dur="125" fill="hold">
                                          <p:stCondLst>
                                            <p:cond delay="250"/>
                                          </p:stCondLst>
                                        </p:cTn>
                                        <p:tgtEl>
                                          <p:spTgt spid="14">
                                            <p:txEl>
                                              <p:pRg st="0" end="0"/>
                                            </p:txEl>
                                          </p:spTgt>
                                        </p:tgtEl>
                                        <p:attrNameLst>
                                          <p:attrName>r</p:attrName>
                                        </p:attrNameLst>
                                      </p:cBhvr>
                                    </p:animRot>
                                    <p:animRot by="1500000">
                                      <p:cBhvr>
                                        <p:cTn id="10" dur="125" fill="hold">
                                          <p:stCondLst>
                                            <p:cond delay="375"/>
                                          </p:stCondLst>
                                        </p:cTn>
                                        <p:tgtEl>
                                          <p:spTgt spid="14">
                                            <p:txEl>
                                              <p:pRg st="0" end="0"/>
                                            </p:txEl>
                                          </p:spTgt>
                                        </p:tgtEl>
                                        <p:attrNameLst>
                                          <p:attrName>r</p:attrName>
                                        </p:attrNameLst>
                                      </p:cBhvr>
                                    </p:animRot>
                                  </p:childTnLst>
                                </p:cTn>
                              </p:par>
                              <p:par>
                                <p:cTn id="11" presetID="3" presetClass="emph" presetSubtype="2" fill="hold" nodeType="withEffect">
                                  <p:stCondLst>
                                    <p:cond delay="0"/>
                                  </p:stCondLst>
                                  <p:iterate type="lt">
                                    <p:tmPct val="0"/>
                                  </p:iterate>
                                  <p:childTnLst>
                                    <p:animClr clrSpc="rgb" dir="cw">
                                      <p:cBhvr override="childStyle">
                                        <p:cTn id="12" dur="10" fill="hold"/>
                                        <p:tgtEl>
                                          <p:spTgt spid="14">
                                            <p:txEl>
                                              <p:pRg st="0" end="0"/>
                                            </p:txEl>
                                          </p:spTgt>
                                        </p:tgtEl>
                                        <p:attrNameLst>
                                          <p:attrName>style.color</p:attrName>
                                        </p:attrNameLst>
                                      </p:cBhvr>
                                      <p:to>
                                        <a:srgbClr val="FF0000"/>
                                      </p:to>
                                    </p:animClr>
                                  </p:childTnLst>
                                </p:cTn>
                              </p:par>
                            </p:childTnLst>
                          </p:cTn>
                        </p:par>
                        <p:par>
                          <p:cTn id="13" fill="hold">
                            <p:stCondLst>
                              <p:cond delay="900"/>
                            </p:stCondLst>
                            <p:childTnLst>
                              <p:par>
                                <p:cTn id="14" presetID="1" presetClass="entr" presetSubtype="0" fill="hold" grpId="0" nodeType="afterEffect">
                                  <p:stCondLst>
                                    <p:cond delay="0"/>
                                  </p:stCondLst>
                                  <p:childTnLst>
                                    <p:set>
                                      <p:cBhvr>
                                        <p:cTn id="15" dur="1" fill="hold">
                                          <p:stCondLst>
                                            <p:cond delay="499"/>
                                          </p:stCondLst>
                                        </p:cTn>
                                        <p:tgtEl>
                                          <p:spTgt spid="2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4" presetClass="emph" presetSubtype="0" fill="hold" nodeType="clickEffect">
                                  <p:stCondLst>
                                    <p:cond delay="0"/>
                                  </p:stCondLst>
                                  <p:iterate type="lt">
                                    <p:tmPct val="10000"/>
                                  </p:iterate>
                                  <p:childTnLst>
                                    <p:animMotion origin="layout" path="M 0.0 0.0 L 0.0 -0.07213" pathEditMode="relative" ptsTypes="">
                                      <p:cBhvr>
                                        <p:cTn id="19" dur="250" accel="50000" decel="50000" autoRev="1" fill="hold">
                                          <p:stCondLst>
                                            <p:cond delay="0"/>
                                          </p:stCondLst>
                                        </p:cTn>
                                        <p:tgtEl>
                                          <p:spTgt spid="14">
                                            <p:txEl>
                                              <p:pRg st="1" end="1"/>
                                            </p:txEl>
                                          </p:spTgt>
                                        </p:tgtEl>
                                        <p:attrNameLst>
                                          <p:attrName>ppt_x</p:attrName>
                                          <p:attrName>ppt_y</p:attrName>
                                        </p:attrNameLst>
                                      </p:cBhvr>
                                    </p:animMotion>
                                    <p:animRot by="1500000">
                                      <p:cBhvr>
                                        <p:cTn id="20" dur="125" fill="hold">
                                          <p:stCondLst>
                                            <p:cond delay="0"/>
                                          </p:stCondLst>
                                        </p:cTn>
                                        <p:tgtEl>
                                          <p:spTgt spid="14">
                                            <p:txEl>
                                              <p:pRg st="1" end="1"/>
                                            </p:txEl>
                                          </p:spTgt>
                                        </p:tgtEl>
                                        <p:attrNameLst>
                                          <p:attrName>r</p:attrName>
                                        </p:attrNameLst>
                                      </p:cBhvr>
                                    </p:animRot>
                                    <p:animRot by="-1500000">
                                      <p:cBhvr>
                                        <p:cTn id="21" dur="125" fill="hold">
                                          <p:stCondLst>
                                            <p:cond delay="125"/>
                                          </p:stCondLst>
                                        </p:cTn>
                                        <p:tgtEl>
                                          <p:spTgt spid="14">
                                            <p:txEl>
                                              <p:pRg st="1" end="1"/>
                                            </p:txEl>
                                          </p:spTgt>
                                        </p:tgtEl>
                                        <p:attrNameLst>
                                          <p:attrName>r</p:attrName>
                                        </p:attrNameLst>
                                      </p:cBhvr>
                                    </p:animRot>
                                    <p:animRot by="-1500000">
                                      <p:cBhvr>
                                        <p:cTn id="22" dur="125" fill="hold">
                                          <p:stCondLst>
                                            <p:cond delay="250"/>
                                          </p:stCondLst>
                                        </p:cTn>
                                        <p:tgtEl>
                                          <p:spTgt spid="14">
                                            <p:txEl>
                                              <p:pRg st="1" end="1"/>
                                            </p:txEl>
                                          </p:spTgt>
                                        </p:tgtEl>
                                        <p:attrNameLst>
                                          <p:attrName>r</p:attrName>
                                        </p:attrNameLst>
                                      </p:cBhvr>
                                    </p:animRot>
                                    <p:animRot by="1500000">
                                      <p:cBhvr>
                                        <p:cTn id="23" dur="125" fill="hold">
                                          <p:stCondLst>
                                            <p:cond delay="375"/>
                                          </p:stCondLst>
                                        </p:cTn>
                                        <p:tgtEl>
                                          <p:spTgt spid="14">
                                            <p:txEl>
                                              <p:pRg st="1" end="1"/>
                                            </p:txEl>
                                          </p:spTgt>
                                        </p:tgtEl>
                                        <p:attrNameLst>
                                          <p:attrName>r</p:attrName>
                                        </p:attrNameLst>
                                      </p:cBhvr>
                                    </p:animRot>
                                  </p:childTnLst>
                                </p:cTn>
                              </p:par>
                              <p:par>
                                <p:cTn id="24" presetID="3" presetClass="emph" presetSubtype="2" fill="hold" nodeType="withEffect">
                                  <p:stCondLst>
                                    <p:cond delay="0"/>
                                  </p:stCondLst>
                                  <p:iterate type="lt">
                                    <p:tmPct val="0"/>
                                  </p:iterate>
                                  <p:childTnLst>
                                    <p:animClr clrSpc="rgb" dir="cw">
                                      <p:cBhvr override="childStyle">
                                        <p:cTn id="25" dur="10" fill="hold"/>
                                        <p:tgtEl>
                                          <p:spTgt spid="14">
                                            <p:txEl>
                                              <p:pRg st="1" end="1"/>
                                            </p:txEl>
                                          </p:spTgt>
                                        </p:tgtEl>
                                        <p:attrNameLst>
                                          <p:attrName>style.color</p:attrName>
                                        </p:attrNameLst>
                                      </p:cBhvr>
                                      <p:to>
                                        <a:srgbClr val="FF0000"/>
                                      </p:to>
                                    </p:animClr>
                                  </p:childTnLst>
                                </p:cTn>
                              </p:par>
                            </p:childTnLst>
                          </p:cTn>
                        </p:par>
                        <p:par>
                          <p:cTn id="26" fill="hold">
                            <p:stCondLst>
                              <p:cond delay="850"/>
                            </p:stCondLst>
                            <p:childTnLst>
                              <p:par>
                                <p:cTn id="27" presetID="1" presetClass="entr" presetSubtype="0" fill="hold" grpId="0" nodeType="afterEffect">
                                  <p:stCondLst>
                                    <p:cond delay="0"/>
                                  </p:stCondLst>
                                  <p:childTnLst>
                                    <p:set>
                                      <p:cBhvr>
                                        <p:cTn id="28" dur="1" fill="hold">
                                          <p:stCondLst>
                                            <p:cond delay="499"/>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34" presetClass="emph" presetSubtype="0" fill="hold" nodeType="clickEffect">
                                  <p:stCondLst>
                                    <p:cond delay="0"/>
                                  </p:stCondLst>
                                  <p:iterate type="lt">
                                    <p:tmPct val="10000"/>
                                  </p:iterate>
                                  <p:childTnLst>
                                    <p:animMotion origin="layout" path="M 0.0 0.0 L 0.0 -0.07213" pathEditMode="relative" ptsTypes="">
                                      <p:cBhvr>
                                        <p:cTn id="32" dur="250" accel="50000" decel="50000" autoRev="1" fill="hold">
                                          <p:stCondLst>
                                            <p:cond delay="0"/>
                                          </p:stCondLst>
                                        </p:cTn>
                                        <p:tgtEl>
                                          <p:spTgt spid="14">
                                            <p:txEl>
                                              <p:pRg st="4" end="4"/>
                                            </p:txEl>
                                          </p:spTgt>
                                        </p:tgtEl>
                                        <p:attrNameLst>
                                          <p:attrName>ppt_x</p:attrName>
                                          <p:attrName>ppt_y</p:attrName>
                                        </p:attrNameLst>
                                      </p:cBhvr>
                                    </p:animMotion>
                                    <p:animRot by="1500000">
                                      <p:cBhvr>
                                        <p:cTn id="33" dur="125" fill="hold">
                                          <p:stCondLst>
                                            <p:cond delay="0"/>
                                          </p:stCondLst>
                                        </p:cTn>
                                        <p:tgtEl>
                                          <p:spTgt spid="14">
                                            <p:txEl>
                                              <p:pRg st="4" end="4"/>
                                            </p:txEl>
                                          </p:spTgt>
                                        </p:tgtEl>
                                        <p:attrNameLst>
                                          <p:attrName>r</p:attrName>
                                        </p:attrNameLst>
                                      </p:cBhvr>
                                    </p:animRot>
                                    <p:animRot by="-1500000">
                                      <p:cBhvr>
                                        <p:cTn id="34" dur="125" fill="hold">
                                          <p:stCondLst>
                                            <p:cond delay="125"/>
                                          </p:stCondLst>
                                        </p:cTn>
                                        <p:tgtEl>
                                          <p:spTgt spid="14">
                                            <p:txEl>
                                              <p:pRg st="4" end="4"/>
                                            </p:txEl>
                                          </p:spTgt>
                                        </p:tgtEl>
                                        <p:attrNameLst>
                                          <p:attrName>r</p:attrName>
                                        </p:attrNameLst>
                                      </p:cBhvr>
                                    </p:animRot>
                                    <p:animRot by="-1500000">
                                      <p:cBhvr>
                                        <p:cTn id="35" dur="125" fill="hold">
                                          <p:stCondLst>
                                            <p:cond delay="250"/>
                                          </p:stCondLst>
                                        </p:cTn>
                                        <p:tgtEl>
                                          <p:spTgt spid="14">
                                            <p:txEl>
                                              <p:pRg st="4" end="4"/>
                                            </p:txEl>
                                          </p:spTgt>
                                        </p:tgtEl>
                                        <p:attrNameLst>
                                          <p:attrName>r</p:attrName>
                                        </p:attrNameLst>
                                      </p:cBhvr>
                                    </p:animRot>
                                    <p:animRot by="1500000">
                                      <p:cBhvr>
                                        <p:cTn id="36" dur="125" fill="hold">
                                          <p:stCondLst>
                                            <p:cond delay="375"/>
                                          </p:stCondLst>
                                        </p:cTn>
                                        <p:tgtEl>
                                          <p:spTgt spid="14">
                                            <p:txEl>
                                              <p:pRg st="4" end="4"/>
                                            </p:txEl>
                                          </p:spTgt>
                                        </p:tgtEl>
                                        <p:attrNameLst>
                                          <p:attrName>r</p:attrName>
                                        </p:attrNameLst>
                                      </p:cBhvr>
                                    </p:animRot>
                                  </p:childTnLst>
                                </p:cTn>
                              </p:par>
                              <p:par>
                                <p:cTn id="37" presetID="3" presetClass="emph" presetSubtype="2" fill="hold" nodeType="withEffect">
                                  <p:stCondLst>
                                    <p:cond delay="0"/>
                                  </p:stCondLst>
                                  <p:iterate type="lt">
                                    <p:tmPct val="0"/>
                                  </p:iterate>
                                  <p:childTnLst>
                                    <p:animClr clrSpc="rgb" dir="cw">
                                      <p:cBhvr override="childStyle">
                                        <p:cTn id="38" dur="10" fill="hold"/>
                                        <p:tgtEl>
                                          <p:spTgt spid="14">
                                            <p:txEl>
                                              <p:pRg st="4" end="4"/>
                                            </p:txEl>
                                          </p:spTgt>
                                        </p:tgtEl>
                                        <p:attrNameLst>
                                          <p:attrName>style.color</p:attrName>
                                        </p:attrNameLst>
                                      </p:cBhvr>
                                      <p:to>
                                        <a:srgbClr val="FF0000"/>
                                      </p:to>
                                    </p:animClr>
                                  </p:childTnLst>
                                </p:cTn>
                              </p:par>
                            </p:childTnLst>
                          </p:cTn>
                        </p:par>
                        <p:par>
                          <p:cTn id="39" fill="hold">
                            <p:stCondLst>
                              <p:cond delay="950"/>
                            </p:stCondLst>
                            <p:childTnLst>
                              <p:par>
                                <p:cTn id="40" presetID="1" presetClass="entr" presetSubtype="0" fill="hold" grpId="0" nodeType="afterEffect">
                                  <p:stCondLst>
                                    <p:cond delay="0"/>
                                  </p:stCondLst>
                                  <p:childTnLst>
                                    <p:set>
                                      <p:cBhvr>
                                        <p:cTn id="41" dur="1" fill="hold">
                                          <p:stCondLst>
                                            <p:cond delay="499"/>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2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2.2.4  </a:t>
            </a:r>
            <a:r>
              <a:rPr lang="zh-CN" altLang="zh-CN" sz="3600" dirty="0"/>
              <a:t>菜单的使用</a:t>
            </a:r>
          </a:p>
        </p:txBody>
      </p:sp>
      <p:sp>
        <p:nvSpPr>
          <p:cNvPr id="9" name="TextBox 8"/>
          <p:cNvSpPr txBox="1"/>
          <p:nvPr/>
        </p:nvSpPr>
        <p:spPr>
          <a:xfrm>
            <a:off x="899592" y="1033572"/>
            <a:ext cx="6849212" cy="523220"/>
          </a:xfrm>
          <a:prstGeom prst="rect">
            <a:avLst/>
          </a:prstGeom>
          <a:noFill/>
        </p:spPr>
        <p:txBody>
          <a:bodyPr wrap="square" rtlCol="0">
            <a:spAutoFit/>
          </a:bodyPr>
          <a:lstStyle/>
          <a:p>
            <a:r>
              <a:rPr lang="en-US" altLang="zh-CN" sz="2800" dirty="0"/>
              <a:t>2</a:t>
            </a:r>
            <a:r>
              <a:rPr lang="zh-CN" altLang="zh-CN" sz="2800" dirty="0"/>
              <a:t>．菜单命令的选择</a:t>
            </a:r>
          </a:p>
        </p:txBody>
      </p:sp>
      <p:sp>
        <p:nvSpPr>
          <p:cNvPr id="6" name="TextBox 5"/>
          <p:cNvSpPr txBox="1"/>
          <p:nvPr/>
        </p:nvSpPr>
        <p:spPr>
          <a:xfrm>
            <a:off x="1107164" y="1631990"/>
            <a:ext cx="6849212" cy="3118803"/>
          </a:xfrm>
          <a:prstGeom prst="rect">
            <a:avLst/>
          </a:prstGeom>
          <a:noFill/>
          <a:ln w="9525">
            <a:solidFill>
              <a:srgbClr val="C00000"/>
            </a:solidFill>
            <a:miter lim="800000"/>
            <a:headEnd/>
            <a:tailEnd/>
          </a:ln>
        </p:spPr>
        <p:txBody>
          <a:bodyPr wrap="square" rtlCol="0">
            <a:spAutoFit/>
          </a:bodyPr>
          <a:lstStyle>
            <a:defPPr>
              <a:defRPr lang="zh-CN"/>
            </a:defPPr>
            <a:lvl1pPr lvl="0">
              <a:lnSpc>
                <a:spcPct val="150000"/>
              </a:lnSpc>
              <a:spcBef>
                <a:spcPts val="600"/>
              </a:spcBef>
              <a:spcAft>
                <a:spcPts val="600"/>
              </a:spcAft>
              <a:defRPr sz="2000">
                <a:latin typeface="Times New Roman" pitchFamily="18" charset="0"/>
                <a:ea typeface="宋体" pitchFamily="2" charset="-122"/>
                <a:cs typeface="Times New Roman" pitchFamily="18" charset="0"/>
              </a:defRPr>
            </a:lvl1pPr>
          </a:lstStyle>
          <a:p>
            <a:pPr>
              <a:lnSpc>
                <a:spcPts val="2700"/>
              </a:lnSpc>
              <a:spcBef>
                <a:spcPts val="0"/>
              </a:spcBef>
            </a:pPr>
            <a:r>
              <a:rPr lang="zh-CN" altLang="en-US" sz="2400" dirty="0" smtClean="0"/>
              <a:t>　　</a:t>
            </a:r>
            <a:r>
              <a:rPr lang="zh-CN" altLang="zh-CN" sz="2400" dirty="0" smtClean="0">
                <a:solidFill>
                  <a:srgbClr val="0070C0"/>
                </a:solidFill>
              </a:rPr>
              <a:t>打开</a:t>
            </a:r>
            <a:r>
              <a:rPr lang="zh-CN" altLang="zh-CN" sz="2400" dirty="0">
                <a:solidFill>
                  <a:srgbClr val="0070C0"/>
                </a:solidFill>
              </a:rPr>
              <a:t>“开始”</a:t>
            </a:r>
            <a:r>
              <a:rPr lang="zh-CN" altLang="zh-CN" sz="2400" dirty="0" smtClean="0">
                <a:solidFill>
                  <a:srgbClr val="0070C0"/>
                </a:solidFill>
              </a:rPr>
              <a:t>菜单</a:t>
            </a:r>
            <a:r>
              <a:rPr lang="zh-CN" altLang="zh-CN" sz="2400" dirty="0" smtClean="0"/>
              <a:t>：</a:t>
            </a:r>
            <a:endParaRPr lang="en-US" altLang="zh-CN" sz="2400" dirty="0" smtClean="0"/>
          </a:p>
          <a:p>
            <a:pPr marL="1257300" lvl="2" indent="-342900">
              <a:lnSpc>
                <a:spcPts val="2300"/>
              </a:lnSpc>
              <a:buFont typeface="Arial" pitchFamily="34" charset="0"/>
              <a:buChar char="•"/>
            </a:pPr>
            <a:r>
              <a:rPr lang="zh-CN" altLang="zh-CN" sz="2000" dirty="0" smtClean="0"/>
              <a:t>单击</a:t>
            </a:r>
            <a:r>
              <a:rPr lang="zh-CN" altLang="zh-CN" sz="2000" dirty="0"/>
              <a:t>“开始”按钮</a:t>
            </a:r>
            <a:r>
              <a:rPr lang="en-US" altLang="zh-CN" sz="2000" dirty="0"/>
              <a:t> </a:t>
            </a:r>
          </a:p>
          <a:p>
            <a:pPr marL="1257300" lvl="2" indent="-342900">
              <a:lnSpc>
                <a:spcPts val="2400"/>
              </a:lnSpc>
              <a:buFont typeface="Arial" pitchFamily="34" charset="0"/>
              <a:buChar char="•"/>
            </a:pPr>
            <a:r>
              <a:rPr lang="zh-CN" altLang="zh-CN" sz="2000" dirty="0" smtClean="0"/>
              <a:t>按下</a:t>
            </a:r>
            <a:r>
              <a:rPr lang="zh-CN" altLang="zh-CN" sz="2000" dirty="0"/>
              <a:t>键盘上的</a:t>
            </a:r>
            <a:r>
              <a:rPr lang="en-US" altLang="zh-CN" sz="2000" dirty="0"/>
              <a:t>Windows</a:t>
            </a:r>
            <a:r>
              <a:rPr lang="zh-CN" altLang="zh-CN" sz="2000" dirty="0"/>
              <a:t>徽标</a:t>
            </a:r>
            <a:r>
              <a:rPr lang="zh-CN" altLang="zh-CN" sz="2000" dirty="0" smtClean="0"/>
              <a:t>键</a:t>
            </a:r>
            <a:r>
              <a:rPr lang="en-US" altLang="zh-CN" sz="2000" dirty="0" smtClean="0"/>
              <a:t> </a:t>
            </a:r>
          </a:p>
          <a:p>
            <a:pPr>
              <a:lnSpc>
                <a:spcPts val="2400"/>
              </a:lnSpc>
              <a:spcBef>
                <a:spcPts val="1200"/>
              </a:spcBef>
            </a:pPr>
            <a:r>
              <a:rPr lang="zh-CN" altLang="en-US" sz="2400" dirty="0"/>
              <a:t>　</a:t>
            </a:r>
            <a:r>
              <a:rPr lang="zh-CN" altLang="en-US" sz="2400" dirty="0" smtClean="0"/>
              <a:t>　</a:t>
            </a:r>
            <a:r>
              <a:rPr lang="zh-CN" altLang="zh-CN" sz="2400" dirty="0" smtClean="0">
                <a:solidFill>
                  <a:srgbClr val="0070C0"/>
                </a:solidFill>
              </a:rPr>
              <a:t>弹</a:t>
            </a:r>
            <a:r>
              <a:rPr lang="zh-CN" altLang="zh-CN" sz="2400" dirty="0">
                <a:solidFill>
                  <a:srgbClr val="0070C0"/>
                </a:solidFill>
              </a:rPr>
              <a:t>出快捷</a:t>
            </a:r>
            <a:r>
              <a:rPr lang="zh-CN" altLang="zh-CN" sz="2400" dirty="0" smtClean="0">
                <a:solidFill>
                  <a:srgbClr val="0070C0"/>
                </a:solidFill>
              </a:rPr>
              <a:t>菜单</a:t>
            </a:r>
            <a:r>
              <a:rPr lang="zh-CN" altLang="en-US" sz="2400" dirty="0" smtClean="0"/>
              <a:t>：</a:t>
            </a:r>
            <a:endParaRPr lang="en-US" altLang="zh-CN" sz="2400" dirty="0" smtClean="0"/>
          </a:p>
          <a:p>
            <a:pPr marL="1257300" lvl="2" indent="-342900">
              <a:lnSpc>
                <a:spcPts val="2400"/>
              </a:lnSpc>
              <a:buFont typeface="Arial" pitchFamily="34" charset="0"/>
              <a:buChar char="•"/>
            </a:pPr>
            <a:r>
              <a:rPr lang="zh-CN" altLang="zh-CN" sz="2000" dirty="0" smtClean="0"/>
              <a:t>右</a:t>
            </a:r>
            <a:r>
              <a:rPr lang="zh-CN" altLang="zh-CN" sz="2000" dirty="0"/>
              <a:t>击操作对象即</a:t>
            </a:r>
            <a:r>
              <a:rPr lang="zh-CN" altLang="zh-CN" sz="2000" dirty="0" smtClean="0"/>
              <a:t>可</a:t>
            </a:r>
            <a:r>
              <a:rPr lang="zh-CN" altLang="zh-CN" sz="2000" dirty="0"/>
              <a:t>弹出快捷</a:t>
            </a:r>
            <a:r>
              <a:rPr lang="zh-CN" altLang="zh-CN" sz="2000" dirty="0" smtClean="0"/>
              <a:t>菜单</a:t>
            </a:r>
            <a:endParaRPr lang="en-US" altLang="zh-CN" sz="2000" dirty="0" smtClean="0"/>
          </a:p>
          <a:p>
            <a:pPr>
              <a:lnSpc>
                <a:spcPts val="2400"/>
              </a:lnSpc>
              <a:spcBef>
                <a:spcPts val="1200"/>
              </a:spcBef>
            </a:pPr>
            <a:r>
              <a:rPr lang="zh-CN" altLang="en-US" sz="2400" dirty="0"/>
              <a:t>　　</a:t>
            </a:r>
            <a:r>
              <a:rPr lang="zh-CN" altLang="zh-CN" sz="2400" dirty="0" smtClean="0">
                <a:solidFill>
                  <a:srgbClr val="0070C0"/>
                </a:solidFill>
              </a:rPr>
              <a:t>激活</a:t>
            </a:r>
            <a:r>
              <a:rPr lang="zh-CN" altLang="zh-CN" sz="2400" dirty="0">
                <a:solidFill>
                  <a:srgbClr val="0070C0"/>
                </a:solidFill>
              </a:rPr>
              <a:t>窗口</a:t>
            </a:r>
            <a:r>
              <a:rPr lang="zh-CN" altLang="zh-CN" sz="2400" dirty="0" smtClean="0">
                <a:solidFill>
                  <a:srgbClr val="0070C0"/>
                </a:solidFill>
              </a:rPr>
              <a:t>中</a:t>
            </a:r>
            <a:r>
              <a:rPr lang="zh-CN" altLang="en-US" sz="2400" dirty="0" smtClean="0">
                <a:solidFill>
                  <a:srgbClr val="0070C0"/>
                </a:solidFill>
              </a:rPr>
              <a:t>的</a:t>
            </a:r>
            <a:r>
              <a:rPr lang="zh-CN" altLang="zh-CN" sz="2400" dirty="0" smtClean="0">
                <a:solidFill>
                  <a:srgbClr val="0070C0"/>
                </a:solidFill>
              </a:rPr>
              <a:t>下</a:t>
            </a:r>
            <a:r>
              <a:rPr lang="zh-CN" altLang="zh-CN" sz="2400" dirty="0">
                <a:solidFill>
                  <a:srgbClr val="0070C0"/>
                </a:solidFill>
              </a:rPr>
              <a:t>拉菜单</a:t>
            </a:r>
            <a:r>
              <a:rPr lang="zh-CN" altLang="zh-CN" sz="2400" dirty="0"/>
              <a:t>：</a:t>
            </a:r>
            <a:endParaRPr lang="en-US" altLang="zh-CN" sz="2400" dirty="0"/>
          </a:p>
          <a:p>
            <a:pPr marL="1257300" lvl="2" indent="-342900">
              <a:lnSpc>
                <a:spcPts val="2400"/>
              </a:lnSpc>
              <a:buFont typeface="Arial" pitchFamily="34" charset="0"/>
              <a:buChar char="•"/>
            </a:pPr>
            <a:r>
              <a:rPr lang="zh-CN" altLang="zh-CN" sz="2000" dirty="0"/>
              <a:t>用鼠标单击菜单项</a:t>
            </a:r>
            <a:endParaRPr lang="en-US" altLang="zh-CN" sz="2000" dirty="0"/>
          </a:p>
          <a:p>
            <a:pPr marL="1257300" lvl="2" indent="-342900">
              <a:lnSpc>
                <a:spcPts val="2400"/>
              </a:lnSpc>
              <a:buFont typeface="Arial" pitchFamily="34" charset="0"/>
              <a:buChar char="•"/>
            </a:pPr>
            <a:r>
              <a:rPr lang="zh-CN" altLang="zh-CN" sz="2000" dirty="0"/>
              <a:t>按</a:t>
            </a:r>
            <a:r>
              <a:rPr lang="en-US" altLang="zh-CN" sz="2000" dirty="0"/>
              <a:t>F10</a:t>
            </a:r>
            <a:r>
              <a:rPr lang="zh-CN" altLang="zh-CN" sz="2000" dirty="0"/>
              <a:t>键或</a:t>
            </a:r>
            <a:r>
              <a:rPr lang="en-US" altLang="zh-CN" sz="2000" dirty="0"/>
              <a:t>Alt</a:t>
            </a:r>
            <a:r>
              <a:rPr lang="zh-CN" altLang="zh-CN" sz="2000" dirty="0"/>
              <a:t>键也可以激活菜单</a:t>
            </a:r>
            <a:r>
              <a:rPr lang="zh-CN" altLang="zh-CN" sz="2000" dirty="0" smtClean="0"/>
              <a:t>项</a:t>
            </a:r>
            <a:endParaRPr lang="en-US" altLang="zh-CN" sz="2000" dirty="0"/>
          </a:p>
        </p:txBody>
      </p:sp>
      <p:sp>
        <p:nvSpPr>
          <p:cNvPr id="23" name="TextBox 22"/>
          <p:cNvSpPr txBox="1"/>
          <p:nvPr/>
        </p:nvSpPr>
        <p:spPr>
          <a:xfrm>
            <a:off x="1107164" y="4898188"/>
            <a:ext cx="6849212" cy="1502976"/>
          </a:xfrm>
          <a:prstGeom prst="rect">
            <a:avLst/>
          </a:prstGeom>
          <a:noFill/>
          <a:ln w="9525">
            <a:solidFill>
              <a:srgbClr val="C00000"/>
            </a:solidFill>
            <a:miter lim="800000"/>
            <a:headEnd/>
            <a:tailEnd/>
          </a:ln>
        </p:spPr>
        <p:txBody>
          <a:bodyPr wrap="square" rtlCol="0">
            <a:spAutoFit/>
          </a:bodyPr>
          <a:lstStyle>
            <a:defPPr>
              <a:defRPr lang="zh-CN"/>
            </a:defPPr>
            <a:lvl1pPr lvl="0">
              <a:lnSpc>
                <a:spcPct val="150000"/>
              </a:lnSpc>
              <a:spcBef>
                <a:spcPts val="600"/>
              </a:spcBef>
              <a:spcAft>
                <a:spcPts val="600"/>
              </a:spcAft>
              <a:defRPr sz="2000">
                <a:latin typeface="Times New Roman" pitchFamily="18" charset="0"/>
                <a:ea typeface="宋体" pitchFamily="2" charset="-122"/>
                <a:cs typeface="Times New Roman" pitchFamily="18" charset="0"/>
              </a:defRPr>
            </a:lvl1pPr>
          </a:lstStyle>
          <a:p>
            <a:pPr>
              <a:lnSpc>
                <a:spcPts val="2600"/>
              </a:lnSpc>
              <a:spcBef>
                <a:spcPts val="0"/>
              </a:spcBef>
            </a:pPr>
            <a:r>
              <a:rPr lang="zh-CN" altLang="en-US" dirty="0" smtClean="0"/>
              <a:t>　　</a:t>
            </a:r>
            <a:r>
              <a:rPr lang="zh-CN" altLang="zh-CN" dirty="0" smtClean="0"/>
              <a:t>菜单</a:t>
            </a:r>
            <a:r>
              <a:rPr lang="zh-CN" altLang="zh-CN" dirty="0"/>
              <a:t>被激活后，移动鼠标指针至某一菜单命令，单击鼠标左键即可执行此</a:t>
            </a:r>
            <a:r>
              <a:rPr lang="zh-CN" altLang="zh-CN" dirty="0" smtClean="0"/>
              <a:t>命令</a:t>
            </a:r>
            <a:r>
              <a:rPr lang="zh-CN" altLang="en-US" dirty="0" smtClean="0"/>
              <a:t>。</a:t>
            </a:r>
            <a:endParaRPr lang="en-US" altLang="zh-CN" dirty="0" smtClean="0"/>
          </a:p>
          <a:p>
            <a:pPr>
              <a:lnSpc>
                <a:spcPts val="2600"/>
              </a:lnSpc>
              <a:spcBef>
                <a:spcPts val="0"/>
              </a:spcBef>
            </a:pPr>
            <a:r>
              <a:rPr lang="zh-CN" altLang="en-US" dirty="0"/>
              <a:t>　</a:t>
            </a:r>
            <a:r>
              <a:rPr lang="zh-CN" altLang="en-US" dirty="0" smtClean="0"/>
              <a:t>　</a:t>
            </a:r>
            <a:r>
              <a:rPr lang="zh-CN" altLang="zh-CN" dirty="0" smtClean="0"/>
              <a:t>也</a:t>
            </a:r>
            <a:r>
              <a:rPr lang="zh-CN" altLang="zh-CN" dirty="0"/>
              <a:t>可以利用键盘上的方向键←、→、↑、↓和</a:t>
            </a:r>
            <a:r>
              <a:rPr lang="en-US" altLang="zh-CN" dirty="0"/>
              <a:t>Enter</a:t>
            </a:r>
            <a:r>
              <a:rPr lang="zh-CN" altLang="zh-CN" dirty="0"/>
              <a:t>键选择</a:t>
            </a:r>
            <a:r>
              <a:rPr lang="zh-CN" altLang="zh-CN" dirty="0" smtClean="0"/>
              <a:t>执行</a:t>
            </a:r>
            <a:r>
              <a:rPr lang="zh-CN" altLang="en-US" dirty="0" smtClean="0"/>
              <a:t>。</a:t>
            </a:r>
            <a:endParaRPr lang="zh-CN" altLang="en-US" dirty="0"/>
          </a:p>
        </p:txBody>
      </p:sp>
      <p:pic>
        <p:nvPicPr>
          <p:cNvPr id="4098" name="Picture 2" descr="窗口键"/>
          <p:cNvPicPr>
            <a:picLocks noChangeAspect="1" noChangeArrowheads="1"/>
          </p:cNvPicPr>
          <p:nvPr/>
        </p:nvPicPr>
        <p:blipFill>
          <a:blip r:embed="rId3" cstate="email">
            <a:grayscl/>
            <a:extLst>
              <a:ext uri="{28A0092B-C50C-407E-A947-70E740481C1C}">
                <a14:useLocalDpi xmlns:a14="http://schemas.microsoft.com/office/drawing/2010/main" val="0"/>
              </a:ext>
            </a:extLst>
          </a:blip>
          <a:srcRect/>
          <a:stretch>
            <a:fillRect/>
          </a:stretch>
        </p:blipFill>
        <p:spPr bwMode="auto">
          <a:xfrm>
            <a:off x="5708363" y="2415560"/>
            <a:ext cx="216000" cy="2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开始按钮2"/>
          <p:cNvPicPr>
            <a:picLocks noChangeAspect="1" noChangeArrowheads="1"/>
          </p:cNvPicPr>
          <p:nvPr/>
        </p:nvPicPr>
        <p:blipFill>
          <a:blip r:embed="rId4" cstate="email">
            <a:grayscl/>
            <a:extLst>
              <a:ext uri="{28A0092B-C50C-407E-A947-70E740481C1C}">
                <a14:useLocalDpi xmlns:a14="http://schemas.microsoft.com/office/drawing/2010/main" val="0"/>
              </a:ext>
            </a:extLst>
          </a:blip>
          <a:srcRect/>
          <a:stretch>
            <a:fillRect/>
          </a:stretch>
        </p:blipFill>
        <p:spPr bwMode="auto">
          <a:xfrm>
            <a:off x="4499992" y="2108146"/>
            <a:ext cx="234000" cy="2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470536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2.1.1  </a:t>
            </a:r>
            <a:r>
              <a:rPr lang="zh-CN" altLang="zh-CN" sz="3600" dirty="0" smtClean="0"/>
              <a:t>什么</a:t>
            </a:r>
            <a:r>
              <a:rPr lang="zh-CN" altLang="zh-CN" sz="3600" dirty="0"/>
              <a:t>是操作系统</a:t>
            </a:r>
          </a:p>
        </p:txBody>
      </p:sp>
      <p:sp>
        <p:nvSpPr>
          <p:cNvPr id="2" name="TextBox 1"/>
          <p:cNvSpPr txBox="1"/>
          <p:nvPr/>
        </p:nvSpPr>
        <p:spPr>
          <a:xfrm>
            <a:off x="755576" y="980728"/>
            <a:ext cx="7992888" cy="2121991"/>
          </a:xfrm>
          <a:prstGeom prst="rect">
            <a:avLst/>
          </a:prstGeom>
          <a:noFill/>
          <a:ln>
            <a:solidFill>
              <a:srgbClr val="FF0000"/>
            </a:solidFill>
          </a:ln>
        </p:spPr>
        <p:txBody>
          <a:bodyPr wrap="square" rtlCol="0">
            <a:spAutoFit/>
          </a:bodyPr>
          <a:lstStyle>
            <a:defPPr>
              <a:defRPr lang="zh-CN"/>
            </a:defPPr>
            <a:lvl1pPr>
              <a:lnSpc>
                <a:spcPct val="130000"/>
              </a:lnSpc>
              <a:defRPr sz="2400"/>
            </a:lvl1pPr>
          </a:lstStyle>
          <a:p>
            <a:pPr>
              <a:spcBef>
                <a:spcPts val="600"/>
              </a:spcBef>
              <a:spcAft>
                <a:spcPts val="600"/>
              </a:spcAft>
            </a:pPr>
            <a:r>
              <a:rPr lang="zh-CN" altLang="en-US" dirty="0"/>
              <a:t>　　</a:t>
            </a:r>
            <a:r>
              <a:rPr lang="zh-CN" altLang="zh-CN" dirty="0"/>
              <a:t>操作系统是计算机系统中重要的系统软件，用于控制和管理计算机的软硬件资源，合理组织计算机的工作流程，从而方便用户对计算机的操作。</a:t>
            </a:r>
            <a:endParaRPr lang="en-US" altLang="zh-CN" dirty="0"/>
          </a:p>
          <a:p>
            <a:pPr>
              <a:spcBef>
                <a:spcPts val="600"/>
              </a:spcBef>
              <a:spcAft>
                <a:spcPts val="600"/>
              </a:spcAft>
            </a:pPr>
            <a:r>
              <a:rPr lang="zh-CN" altLang="en-US" dirty="0"/>
              <a:t>　　</a:t>
            </a:r>
            <a:r>
              <a:rPr lang="zh-CN" altLang="zh-CN" dirty="0"/>
              <a:t>典型的操作系统</a:t>
            </a:r>
            <a:r>
              <a:rPr lang="zh-CN" altLang="en-US" dirty="0"/>
              <a:t>：</a:t>
            </a:r>
            <a:r>
              <a:rPr lang="zh-CN" altLang="zh-CN" dirty="0"/>
              <a:t>DOS、Windows、UNIX、Linux等。</a:t>
            </a:r>
          </a:p>
        </p:txBody>
      </p:sp>
      <p:grpSp>
        <p:nvGrpSpPr>
          <p:cNvPr id="3" name="组合 2"/>
          <p:cNvGrpSpPr/>
          <p:nvPr/>
        </p:nvGrpSpPr>
        <p:grpSpPr>
          <a:xfrm>
            <a:off x="755576" y="3068960"/>
            <a:ext cx="7992888" cy="3682280"/>
            <a:chOff x="755576" y="3068960"/>
            <a:chExt cx="7992888" cy="3682280"/>
          </a:xfrm>
        </p:grpSpPr>
        <p:sp>
          <p:nvSpPr>
            <p:cNvPr id="9" name="标题 4"/>
            <p:cNvSpPr txBox="1">
              <a:spLocks/>
            </p:cNvSpPr>
            <p:nvPr/>
          </p:nvSpPr>
          <p:spPr>
            <a:xfrm>
              <a:off x="971600" y="3068960"/>
              <a:ext cx="7272808"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kumimoji="0" lang="zh-CN" sz="4400" kern="1200">
                  <a:solidFill>
                    <a:schemeClr val="tx1"/>
                  </a:solidFill>
                  <a:latin typeface="+mj-lt"/>
                  <a:ea typeface="+mj-ea"/>
                  <a:cs typeface="+mj-cs"/>
                </a:defRPr>
              </a:lvl1pPr>
            </a:lstStyle>
            <a:p>
              <a:r>
                <a:rPr lang="en-US" altLang="zh-CN" sz="3600" dirty="0" smtClean="0"/>
                <a:t>2.1.2  </a:t>
              </a:r>
              <a:r>
                <a:rPr lang="zh-CN" altLang="en-US" sz="3600" dirty="0" smtClean="0"/>
                <a:t>了解</a:t>
              </a:r>
              <a:r>
                <a:rPr lang="en-US" altLang="zh-CN" sz="3600" dirty="0" smtClean="0"/>
                <a:t>Windows</a:t>
              </a:r>
              <a:r>
                <a:rPr lang="zh-CN" altLang="en-US" sz="3600" dirty="0" smtClean="0"/>
                <a:t>操作系统</a:t>
              </a:r>
              <a:endParaRPr lang="zh-CN" altLang="en-US" sz="3600" dirty="0"/>
            </a:p>
          </p:txBody>
        </p:sp>
        <p:sp>
          <p:nvSpPr>
            <p:cNvPr id="11" name="TextBox 10"/>
            <p:cNvSpPr txBox="1"/>
            <p:nvPr/>
          </p:nvSpPr>
          <p:spPr>
            <a:xfrm>
              <a:off x="755576" y="4104362"/>
              <a:ext cx="7992888" cy="2646878"/>
            </a:xfrm>
            <a:prstGeom prst="rect">
              <a:avLst/>
            </a:prstGeom>
            <a:noFill/>
            <a:ln>
              <a:solidFill>
                <a:srgbClr val="FF0000"/>
              </a:solidFill>
            </a:ln>
          </p:spPr>
          <p:txBody>
            <a:bodyPr wrap="square" rtlCol="0">
              <a:spAutoFit/>
            </a:bodyPr>
            <a:lstStyle/>
            <a:p>
              <a:pPr>
                <a:lnSpc>
                  <a:spcPct val="130000"/>
                </a:lnSpc>
                <a:spcBef>
                  <a:spcPts val="600"/>
                </a:spcBef>
                <a:spcAft>
                  <a:spcPts val="600"/>
                </a:spcAft>
              </a:pPr>
              <a:r>
                <a:rPr lang="en-US" altLang="zh-CN" sz="2400" dirty="0" smtClean="0"/>
                <a:t>　　1985</a:t>
              </a:r>
              <a:r>
                <a:rPr lang="zh-CN" altLang="zh-CN" sz="2400" dirty="0"/>
                <a:t>年</a:t>
              </a:r>
              <a:r>
                <a:rPr lang="en-US" altLang="zh-CN" sz="2400" dirty="0"/>
                <a:t>11</a:t>
              </a:r>
              <a:r>
                <a:rPr lang="zh-CN" altLang="zh-CN" sz="2400" dirty="0"/>
                <a:t>月</a:t>
              </a:r>
              <a:r>
                <a:rPr lang="en-US" altLang="zh-CN" sz="2400" dirty="0"/>
                <a:t>Microsoft</a:t>
              </a:r>
              <a:r>
                <a:rPr lang="zh-CN" altLang="zh-CN" sz="2400" dirty="0"/>
                <a:t>公司发布了窗口式多任务操作系统——</a:t>
              </a:r>
              <a:r>
                <a:rPr lang="en-US" altLang="zh-CN" sz="2400" dirty="0" err="1" smtClean="0"/>
                <a:t>Windows。</a:t>
              </a:r>
              <a:r>
                <a:rPr lang="en-US" altLang="zh-CN" sz="2400" dirty="0" err="1"/>
                <a:t>Windows</a:t>
              </a:r>
              <a:r>
                <a:rPr lang="zh-CN" altLang="zh-CN" sz="2400" dirty="0"/>
                <a:t>的发展经历了多种版本</a:t>
              </a:r>
              <a:r>
                <a:rPr lang="zh-CN" altLang="en-US" sz="2400" dirty="0"/>
                <a:t>。</a:t>
              </a:r>
              <a:endParaRPr lang="en-US" altLang="zh-CN" sz="2400" dirty="0" smtClean="0"/>
            </a:p>
            <a:p>
              <a:pPr>
                <a:lnSpc>
                  <a:spcPct val="130000"/>
                </a:lnSpc>
                <a:spcBef>
                  <a:spcPts val="600"/>
                </a:spcBef>
                <a:spcAft>
                  <a:spcPts val="600"/>
                </a:spcAft>
              </a:pPr>
              <a:r>
                <a:rPr lang="zh-CN" altLang="en-US" sz="2400" dirty="0"/>
                <a:t>　</a:t>
              </a:r>
              <a:r>
                <a:rPr lang="zh-CN" altLang="en-US" sz="2400" dirty="0" smtClean="0"/>
                <a:t>　</a:t>
              </a:r>
              <a:r>
                <a:rPr lang="en-US" altLang="zh-CN" sz="2400" dirty="0" smtClean="0"/>
                <a:t>2009</a:t>
              </a:r>
              <a:r>
                <a:rPr lang="zh-CN" altLang="zh-CN" sz="2400" dirty="0"/>
                <a:t>年</a:t>
              </a:r>
              <a:r>
                <a:rPr lang="en-US" altLang="zh-CN" sz="2400" dirty="0"/>
                <a:t>10</a:t>
              </a:r>
              <a:r>
                <a:rPr lang="zh-CN" altLang="zh-CN" sz="2400" dirty="0"/>
                <a:t>月</a:t>
              </a:r>
              <a:r>
                <a:rPr lang="en-US" altLang="zh-CN" sz="2400" dirty="0"/>
                <a:t>23</a:t>
              </a:r>
              <a:r>
                <a:rPr lang="zh-CN" altLang="zh-CN" sz="2400" dirty="0" smtClean="0"/>
                <a:t>日</a:t>
              </a:r>
              <a:r>
                <a:rPr lang="en-US" altLang="zh-CN" sz="2400" dirty="0"/>
                <a:t>Microsoft</a:t>
              </a:r>
              <a:r>
                <a:rPr lang="zh-CN" altLang="zh-CN" sz="2400" dirty="0" smtClean="0"/>
                <a:t>公司推出中文版</a:t>
              </a:r>
              <a:r>
                <a:rPr lang="en-US" altLang="zh-CN" sz="2400" dirty="0"/>
                <a:t>Windows </a:t>
              </a:r>
              <a:r>
                <a:rPr lang="en-US" altLang="zh-CN" sz="2400" dirty="0" smtClean="0"/>
                <a:t>7</a:t>
              </a:r>
              <a:r>
                <a:rPr lang="zh-CN" altLang="en-US" sz="2400" dirty="0" smtClean="0"/>
                <a:t>。</a:t>
              </a:r>
              <a:r>
                <a:rPr lang="en-US" altLang="zh-CN" sz="2400" dirty="0" smtClean="0"/>
                <a:t>Windows 7</a:t>
              </a:r>
              <a:r>
                <a:rPr lang="zh-CN" altLang="zh-CN" sz="2400" dirty="0" smtClean="0"/>
                <a:t>具有</a:t>
              </a:r>
              <a:r>
                <a:rPr lang="zh-CN" altLang="zh-CN" sz="2400" dirty="0"/>
                <a:t>更绚丽的界面、更快捷的操作、更稳定的系统、更强大的功能</a:t>
              </a:r>
              <a:r>
                <a:rPr lang="zh-CN" altLang="zh-CN" sz="2400" dirty="0" smtClean="0"/>
                <a:t>。</a:t>
              </a:r>
              <a:endParaRPr lang="zh-CN" altLang="zh-CN" sz="2400" dirty="0"/>
            </a:p>
          </p:txBody>
        </p:sp>
      </p:grpSp>
    </p:spTree>
    <p:extLst>
      <p:ext uri="{BB962C8B-B14F-4D97-AF65-F5344CB8AC3E}">
        <p14:creationId xmlns:p14="http://schemas.microsoft.com/office/powerpoint/2010/main" val="3138900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2.2.4  </a:t>
            </a:r>
            <a:r>
              <a:rPr lang="zh-CN" altLang="zh-CN" sz="3600" dirty="0"/>
              <a:t>菜单的使用</a:t>
            </a:r>
          </a:p>
        </p:txBody>
      </p:sp>
      <p:sp>
        <p:nvSpPr>
          <p:cNvPr id="9" name="TextBox 8"/>
          <p:cNvSpPr txBox="1"/>
          <p:nvPr/>
        </p:nvSpPr>
        <p:spPr>
          <a:xfrm>
            <a:off x="899592" y="1033572"/>
            <a:ext cx="6849212" cy="523220"/>
          </a:xfrm>
          <a:prstGeom prst="rect">
            <a:avLst/>
          </a:prstGeom>
          <a:noFill/>
        </p:spPr>
        <p:txBody>
          <a:bodyPr wrap="square" rtlCol="0">
            <a:spAutoFit/>
          </a:bodyPr>
          <a:lstStyle/>
          <a:p>
            <a:r>
              <a:rPr lang="en-US" altLang="zh-CN" sz="2800" dirty="0"/>
              <a:t>3</a:t>
            </a:r>
            <a:r>
              <a:rPr lang="zh-CN" altLang="zh-CN" sz="2800" dirty="0"/>
              <a:t>．菜单中的约定</a:t>
            </a:r>
          </a:p>
        </p:txBody>
      </p:sp>
      <p:graphicFrame>
        <p:nvGraphicFramePr>
          <p:cNvPr id="7" name="表格 6"/>
          <p:cNvGraphicFramePr>
            <a:graphicFrameLocks noGrp="1"/>
          </p:cNvGraphicFramePr>
          <p:nvPr>
            <p:extLst>
              <p:ext uri="{D42A27DB-BD31-4B8C-83A1-F6EECF244321}">
                <p14:modId xmlns:p14="http://schemas.microsoft.com/office/powerpoint/2010/main" val="2550255209"/>
              </p:ext>
            </p:extLst>
          </p:nvPr>
        </p:nvGraphicFramePr>
        <p:xfrm>
          <a:off x="1187624" y="1844825"/>
          <a:ext cx="7200800" cy="4248472"/>
        </p:xfrm>
        <a:graphic>
          <a:graphicData uri="http://schemas.openxmlformats.org/drawingml/2006/table">
            <a:tbl>
              <a:tblPr firstRow="1" firstCol="1" bandRow="1">
                <a:tableStyleId>{5C22544A-7EE6-4342-B048-85BDC9FD1C3A}</a:tableStyleId>
              </a:tblPr>
              <a:tblGrid>
                <a:gridCol w="1656184"/>
                <a:gridCol w="5544616"/>
              </a:tblGrid>
              <a:tr h="401695">
                <a:tc>
                  <a:txBody>
                    <a:bodyPr/>
                    <a:lstStyle/>
                    <a:p>
                      <a:pPr algn="ctr">
                        <a:lnSpc>
                          <a:spcPct val="100000"/>
                        </a:lnSpc>
                        <a:spcBef>
                          <a:spcPts val="250"/>
                        </a:spcBef>
                        <a:spcAft>
                          <a:spcPts val="250"/>
                        </a:spcAft>
                      </a:pPr>
                      <a:r>
                        <a:rPr lang="zh-CN" sz="1600" kern="1050" dirty="0">
                          <a:effectLst/>
                        </a:rPr>
                        <a:t>符号</a:t>
                      </a:r>
                      <a:endParaRPr lang="zh-CN" sz="1600" kern="1050" dirty="0">
                        <a:effectLst/>
                        <a:latin typeface="Arial"/>
                        <a:ea typeface="黑体"/>
                        <a:cs typeface="Times New Roman"/>
                      </a:endParaRPr>
                    </a:p>
                  </a:txBody>
                  <a:tcPr marL="72000" marR="72000" marT="36000" marB="36000" anchor="ctr"/>
                </a:tc>
                <a:tc>
                  <a:txBody>
                    <a:bodyPr/>
                    <a:lstStyle/>
                    <a:p>
                      <a:pPr algn="ctr">
                        <a:lnSpc>
                          <a:spcPct val="100000"/>
                        </a:lnSpc>
                        <a:spcBef>
                          <a:spcPts val="250"/>
                        </a:spcBef>
                        <a:spcAft>
                          <a:spcPts val="250"/>
                        </a:spcAft>
                      </a:pPr>
                      <a:r>
                        <a:rPr lang="zh-CN" sz="1600" kern="1050">
                          <a:effectLst/>
                        </a:rPr>
                        <a:t>说明</a:t>
                      </a:r>
                      <a:endParaRPr lang="zh-CN" sz="1600" kern="1050">
                        <a:effectLst/>
                        <a:latin typeface="Arial"/>
                        <a:ea typeface="黑体"/>
                        <a:cs typeface="Times New Roman"/>
                      </a:endParaRPr>
                    </a:p>
                  </a:txBody>
                  <a:tcPr marL="72000" marR="72000" marT="36000" marB="36000" anchor="ctr"/>
                </a:tc>
              </a:tr>
              <a:tr h="403530">
                <a:tc>
                  <a:txBody>
                    <a:bodyPr/>
                    <a:lstStyle/>
                    <a:p>
                      <a:pPr marL="0" marR="0" indent="0" algn="just" defTabSz="914400" rtl="0" eaLnBrk="1" fontAlgn="auto" latinLnBrk="0" hangingPunct="1">
                        <a:lnSpc>
                          <a:spcPct val="100000"/>
                        </a:lnSpc>
                        <a:spcBef>
                          <a:spcPts val="200"/>
                        </a:spcBef>
                        <a:spcAft>
                          <a:spcPts val="200"/>
                        </a:spcAft>
                        <a:buClrTx/>
                        <a:buSzTx/>
                        <a:buFontTx/>
                        <a:buNone/>
                        <a:tabLst/>
                        <a:defRPr/>
                      </a:pPr>
                      <a:r>
                        <a:rPr kumimoji="0" lang="zh-CN" altLang="zh-CN" sz="1800" b="1" kern="1200" dirty="0" smtClean="0">
                          <a:solidFill>
                            <a:schemeClr val="lt1"/>
                          </a:solidFill>
                          <a:effectLst/>
                          <a:latin typeface="+mn-lt"/>
                          <a:ea typeface="+mn-ea"/>
                          <a:cs typeface="+mn-cs"/>
                        </a:rPr>
                        <a:t>黑色</a:t>
                      </a:r>
                      <a:r>
                        <a:rPr lang="zh-CN" altLang="zh-CN" sz="1600" kern="900" dirty="0" smtClean="0">
                          <a:effectLst/>
                        </a:rPr>
                        <a:t>的命令</a:t>
                      </a:r>
                      <a:endParaRPr lang="zh-CN" altLang="zh-CN" sz="1600" kern="900" dirty="0" smtClean="0">
                        <a:effectLst/>
                        <a:latin typeface="Times New Roman"/>
                        <a:ea typeface="+mn-ea"/>
                      </a:endParaRPr>
                    </a:p>
                  </a:txBody>
                  <a:tcPr marL="72000" marR="72000" marT="36000" marB="36000" anchor="ctr"/>
                </a:tc>
                <a:tc>
                  <a:txBody>
                    <a:bodyPr/>
                    <a:lstStyle/>
                    <a:p>
                      <a:pPr algn="just">
                        <a:lnSpc>
                          <a:spcPct val="100000"/>
                        </a:lnSpc>
                        <a:spcBef>
                          <a:spcPts val="200"/>
                        </a:spcBef>
                        <a:spcAft>
                          <a:spcPts val="200"/>
                        </a:spcAft>
                      </a:pPr>
                      <a:r>
                        <a:rPr kumimoji="0" lang="zh-CN" altLang="zh-CN" sz="1800" kern="1200" dirty="0" smtClean="0">
                          <a:solidFill>
                            <a:schemeClr val="dk1"/>
                          </a:solidFill>
                          <a:effectLst/>
                          <a:latin typeface="+mn-lt"/>
                          <a:ea typeface="+mn-ea"/>
                          <a:cs typeface="+mn-cs"/>
                        </a:rPr>
                        <a:t>正常可用的命令</a:t>
                      </a:r>
                      <a:endParaRPr lang="zh-CN" sz="1600" kern="900" dirty="0">
                        <a:effectLst/>
                        <a:latin typeface="Times New Roman"/>
                        <a:ea typeface="宋体"/>
                      </a:endParaRPr>
                    </a:p>
                  </a:txBody>
                  <a:tcPr marL="72000" marR="72000" marT="36000" marB="36000" anchor="ctr"/>
                </a:tc>
              </a:tr>
              <a:tr h="403530">
                <a:tc>
                  <a:txBody>
                    <a:bodyPr/>
                    <a:lstStyle/>
                    <a:p>
                      <a:pPr algn="just">
                        <a:lnSpc>
                          <a:spcPct val="100000"/>
                        </a:lnSpc>
                        <a:spcBef>
                          <a:spcPts val="200"/>
                        </a:spcBef>
                        <a:spcAft>
                          <a:spcPts val="200"/>
                        </a:spcAft>
                      </a:pPr>
                      <a:r>
                        <a:rPr lang="zh-CN" sz="1600" kern="900" dirty="0" smtClean="0">
                          <a:effectLst/>
                        </a:rPr>
                        <a:t>浅色的命令</a:t>
                      </a:r>
                      <a:endParaRPr lang="zh-CN" sz="1600" kern="900" dirty="0">
                        <a:effectLst/>
                        <a:latin typeface="Times New Roman"/>
                        <a:ea typeface="宋体"/>
                      </a:endParaRPr>
                    </a:p>
                  </a:txBody>
                  <a:tcPr marL="72000" marR="72000" marT="36000" marB="36000" anchor="ctr"/>
                </a:tc>
                <a:tc>
                  <a:txBody>
                    <a:bodyPr/>
                    <a:lstStyle/>
                    <a:p>
                      <a:pPr algn="just">
                        <a:lnSpc>
                          <a:spcPct val="100000"/>
                        </a:lnSpc>
                        <a:spcBef>
                          <a:spcPts val="200"/>
                        </a:spcBef>
                        <a:spcAft>
                          <a:spcPts val="200"/>
                        </a:spcAft>
                      </a:pPr>
                      <a:r>
                        <a:rPr lang="zh-CN" sz="1600" kern="900">
                          <a:effectLst/>
                        </a:rPr>
                        <a:t>不可选用，当前命令项的使用条件不具备</a:t>
                      </a:r>
                      <a:endParaRPr lang="zh-CN" sz="1600" kern="900">
                        <a:effectLst/>
                        <a:latin typeface="Times New Roman"/>
                        <a:ea typeface="宋体"/>
                      </a:endParaRPr>
                    </a:p>
                  </a:txBody>
                  <a:tcPr marL="72000" marR="72000" marT="36000" marB="36000" anchor="ctr"/>
                </a:tc>
              </a:tr>
              <a:tr h="410866">
                <a:tc>
                  <a:txBody>
                    <a:bodyPr/>
                    <a:lstStyle/>
                    <a:p>
                      <a:pPr algn="just">
                        <a:lnSpc>
                          <a:spcPct val="100000"/>
                        </a:lnSpc>
                        <a:spcBef>
                          <a:spcPts val="200"/>
                        </a:spcBef>
                        <a:spcAft>
                          <a:spcPts val="200"/>
                        </a:spcAft>
                      </a:pPr>
                      <a:r>
                        <a:rPr lang="zh-CN" sz="1600" kern="900" dirty="0">
                          <a:effectLst/>
                        </a:rPr>
                        <a:t>命令后有“…”</a:t>
                      </a:r>
                      <a:endParaRPr lang="zh-CN" sz="1600" kern="900" dirty="0">
                        <a:effectLst/>
                        <a:latin typeface="Times New Roman"/>
                        <a:ea typeface="宋体"/>
                      </a:endParaRPr>
                    </a:p>
                  </a:txBody>
                  <a:tcPr marL="72000" marR="72000" marT="36000" marB="36000" anchor="ctr"/>
                </a:tc>
                <a:tc>
                  <a:txBody>
                    <a:bodyPr/>
                    <a:lstStyle/>
                    <a:p>
                      <a:pPr algn="just">
                        <a:lnSpc>
                          <a:spcPct val="100000"/>
                        </a:lnSpc>
                        <a:spcBef>
                          <a:spcPts val="200"/>
                        </a:spcBef>
                        <a:spcAft>
                          <a:spcPts val="200"/>
                        </a:spcAft>
                      </a:pPr>
                      <a:r>
                        <a:rPr lang="zh-CN" sz="1600" kern="900">
                          <a:effectLst/>
                        </a:rPr>
                        <a:t>弹出对话框，需要用户设置或输入某些信息</a:t>
                      </a:r>
                      <a:endParaRPr lang="zh-CN" sz="1600" kern="900">
                        <a:effectLst/>
                        <a:latin typeface="Times New Roman"/>
                        <a:ea typeface="宋体"/>
                      </a:endParaRPr>
                    </a:p>
                  </a:txBody>
                  <a:tcPr marL="72000" marR="72000" marT="36000" marB="36000" anchor="ctr"/>
                </a:tc>
              </a:tr>
              <a:tr h="410866">
                <a:tc>
                  <a:txBody>
                    <a:bodyPr/>
                    <a:lstStyle/>
                    <a:p>
                      <a:pPr algn="just">
                        <a:lnSpc>
                          <a:spcPct val="100000"/>
                        </a:lnSpc>
                        <a:spcBef>
                          <a:spcPts val="200"/>
                        </a:spcBef>
                        <a:spcAft>
                          <a:spcPts val="200"/>
                        </a:spcAft>
                      </a:pPr>
                      <a:r>
                        <a:rPr lang="zh-CN" sz="1600" kern="900" dirty="0">
                          <a:effectLst/>
                        </a:rPr>
                        <a:t>命令前有“√”</a:t>
                      </a:r>
                      <a:endParaRPr lang="zh-CN" sz="1600" kern="900" dirty="0">
                        <a:effectLst/>
                        <a:latin typeface="Times New Roman"/>
                        <a:ea typeface="宋体"/>
                      </a:endParaRPr>
                    </a:p>
                  </a:txBody>
                  <a:tcPr marL="72000" marR="72000" marT="36000" marB="36000" anchor="ctr"/>
                </a:tc>
                <a:tc>
                  <a:txBody>
                    <a:bodyPr/>
                    <a:lstStyle/>
                    <a:p>
                      <a:pPr algn="just">
                        <a:lnSpc>
                          <a:spcPct val="100000"/>
                        </a:lnSpc>
                        <a:spcBef>
                          <a:spcPts val="200"/>
                        </a:spcBef>
                        <a:spcAft>
                          <a:spcPts val="200"/>
                        </a:spcAft>
                      </a:pPr>
                      <a:r>
                        <a:rPr lang="zh-CN" sz="1600" kern="900">
                          <a:effectLst/>
                        </a:rPr>
                        <a:t>命令有效，若再次选择该命令，则√标记消失，命令无效</a:t>
                      </a:r>
                      <a:endParaRPr lang="zh-CN" sz="1600" kern="900">
                        <a:effectLst/>
                        <a:latin typeface="Times New Roman"/>
                        <a:ea typeface="宋体"/>
                      </a:endParaRPr>
                    </a:p>
                  </a:txBody>
                  <a:tcPr marL="72000" marR="72000" marT="36000" marB="36000" anchor="ctr"/>
                </a:tc>
              </a:tr>
              <a:tr h="403530">
                <a:tc>
                  <a:txBody>
                    <a:bodyPr/>
                    <a:lstStyle/>
                    <a:p>
                      <a:pPr algn="just">
                        <a:lnSpc>
                          <a:spcPct val="100000"/>
                        </a:lnSpc>
                        <a:spcBef>
                          <a:spcPts val="200"/>
                        </a:spcBef>
                        <a:spcAft>
                          <a:spcPts val="200"/>
                        </a:spcAft>
                      </a:pPr>
                      <a:r>
                        <a:rPr lang="zh-CN" sz="1600" kern="900" dirty="0" smtClean="0">
                          <a:effectLst/>
                        </a:rPr>
                        <a:t>命令前有“</a:t>
                      </a:r>
                      <a:r>
                        <a:rPr lang="zh-CN" sz="1100" kern="900" dirty="0" smtClean="0">
                          <a:effectLst/>
                        </a:rPr>
                        <a:t>●</a:t>
                      </a:r>
                      <a:r>
                        <a:rPr lang="zh-CN" sz="1600" kern="900" dirty="0" smtClean="0">
                          <a:effectLst/>
                        </a:rPr>
                        <a:t>”</a:t>
                      </a:r>
                      <a:endParaRPr lang="zh-CN" sz="1600" kern="900" dirty="0">
                        <a:effectLst/>
                        <a:latin typeface="Times New Roman"/>
                        <a:ea typeface="宋体"/>
                      </a:endParaRPr>
                    </a:p>
                  </a:txBody>
                  <a:tcPr marL="72000" marR="72000" marT="36000" marB="36000" anchor="ctr"/>
                </a:tc>
                <a:tc>
                  <a:txBody>
                    <a:bodyPr/>
                    <a:lstStyle/>
                    <a:p>
                      <a:pPr algn="just">
                        <a:lnSpc>
                          <a:spcPct val="100000"/>
                        </a:lnSpc>
                        <a:spcBef>
                          <a:spcPts val="200"/>
                        </a:spcBef>
                        <a:spcAft>
                          <a:spcPts val="200"/>
                        </a:spcAft>
                      </a:pPr>
                      <a:r>
                        <a:rPr lang="zh-CN" sz="1600" kern="900">
                          <a:effectLst/>
                        </a:rPr>
                        <a:t>被选中的命令</a:t>
                      </a:r>
                      <a:endParaRPr lang="zh-CN" sz="1600" kern="900">
                        <a:effectLst/>
                        <a:latin typeface="Times New Roman"/>
                        <a:ea typeface="宋体"/>
                      </a:endParaRPr>
                    </a:p>
                  </a:txBody>
                  <a:tcPr marL="72000" marR="72000" marT="36000" marB="36000" anchor="ctr"/>
                </a:tc>
              </a:tr>
              <a:tr h="410866">
                <a:tc>
                  <a:txBody>
                    <a:bodyPr/>
                    <a:lstStyle/>
                    <a:p>
                      <a:pPr algn="just">
                        <a:lnSpc>
                          <a:spcPct val="100000"/>
                        </a:lnSpc>
                        <a:spcBef>
                          <a:spcPts val="200"/>
                        </a:spcBef>
                        <a:spcAft>
                          <a:spcPts val="200"/>
                        </a:spcAft>
                      </a:pPr>
                      <a:r>
                        <a:rPr lang="zh-CN" sz="1600" kern="900" dirty="0">
                          <a:effectLst/>
                        </a:rPr>
                        <a:t>命令后有“</a:t>
                      </a:r>
                      <a:r>
                        <a:rPr lang="en-US" sz="1600" kern="900" dirty="0">
                          <a:effectLst/>
                        </a:rPr>
                        <a:t> </a:t>
                      </a:r>
                      <a:r>
                        <a:rPr lang="en-US" sz="1600" kern="900" baseline="0" dirty="0" smtClean="0">
                          <a:effectLst/>
                        </a:rPr>
                        <a:t>　</a:t>
                      </a:r>
                      <a:r>
                        <a:rPr lang="zh-CN" sz="1600" kern="900" dirty="0" smtClean="0">
                          <a:effectLst/>
                        </a:rPr>
                        <a:t>”</a:t>
                      </a:r>
                      <a:endParaRPr lang="zh-CN" sz="1600" kern="900" dirty="0">
                        <a:effectLst/>
                        <a:latin typeface="Times New Roman"/>
                        <a:ea typeface="宋体"/>
                      </a:endParaRPr>
                    </a:p>
                  </a:txBody>
                  <a:tcPr marL="72000" marR="72000" marT="36000" marB="36000" anchor="ctr"/>
                </a:tc>
                <a:tc>
                  <a:txBody>
                    <a:bodyPr/>
                    <a:lstStyle/>
                    <a:p>
                      <a:pPr algn="just">
                        <a:lnSpc>
                          <a:spcPct val="100000"/>
                        </a:lnSpc>
                        <a:spcBef>
                          <a:spcPts val="200"/>
                        </a:spcBef>
                        <a:spcAft>
                          <a:spcPts val="200"/>
                        </a:spcAft>
                      </a:pPr>
                      <a:r>
                        <a:rPr lang="zh-CN" sz="1600" kern="900">
                          <a:effectLst/>
                        </a:rPr>
                        <a:t>鼠标指向该命令时，会弹出下一级子菜单</a:t>
                      </a:r>
                      <a:endParaRPr lang="zh-CN" sz="1600" kern="900">
                        <a:effectLst/>
                        <a:latin typeface="Times New Roman"/>
                        <a:ea typeface="宋体"/>
                      </a:endParaRPr>
                    </a:p>
                  </a:txBody>
                  <a:tcPr marL="72000" marR="72000" marT="36000" marB="36000" anchor="ctr"/>
                </a:tc>
              </a:tr>
              <a:tr h="729229">
                <a:tc>
                  <a:txBody>
                    <a:bodyPr/>
                    <a:lstStyle/>
                    <a:p>
                      <a:pPr algn="just">
                        <a:lnSpc>
                          <a:spcPct val="100000"/>
                        </a:lnSpc>
                        <a:spcBef>
                          <a:spcPts val="200"/>
                        </a:spcBef>
                        <a:spcAft>
                          <a:spcPts val="200"/>
                        </a:spcAft>
                      </a:pPr>
                      <a:r>
                        <a:rPr lang="zh-CN" sz="1600" kern="900" dirty="0">
                          <a:effectLst/>
                        </a:rPr>
                        <a:t>热键</a:t>
                      </a:r>
                      <a:endParaRPr lang="zh-CN" sz="1600" kern="900" dirty="0">
                        <a:effectLst/>
                        <a:latin typeface="Times New Roman"/>
                        <a:ea typeface="宋体"/>
                      </a:endParaRPr>
                    </a:p>
                  </a:txBody>
                  <a:tcPr marL="72000" marR="72000" marT="36000" marB="36000" anchor="ctr"/>
                </a:tc>
                <a:tc>
                  <a:txBody>
                    <a:bodyPr/>
                    <a:lstStyle/>
                    <a:p>
                      <a:pPr algn="just">
                        <a:lnSpc>
                          <a:spcPts val="2100"/>
                        </a:lnSpc>
                        <a:spcBef>
                          <a:spcPts val="200"/>
                        </a:spcBef>
                        <a:spcAft>
                          <a:spcPts val="200"/>
                        </a:spcAft>
                      </a:pPr>
                      <a:r>
                        <a:rPr lang="zh-CN" sz="1600" kern="900" dirty="0">
                          <a:effectLst/>
                        </a:rPr>
                        <a:t>菜单栏中每个菜单项后括起的字母为热键，</a:t>
                      </a:r>
                      <a:r>
                        <a:rPr lang="en-US" sz="1600" kern="900" dirty="0" smtClean="0">
                          <a:effectLst/>
                        </a:rPr>
                        <a:t>Alt＋</a:t>
                      </a:r>
                      <a:r>
                        <a:rPr lang="zh-CN" sz="1600" kern="900" dirty="0" smtClean="0">
                          <a:effectLst/>
                        </a:rPr>
                        <a:t>热</a:t>
                      </a:r>
                      <a:r>
                        <a:rPr lang="zh-CN" sz="1600" kern="900" dirty="0">
                          <a:effectLst/>
                        </a:rPr>
                        <a:t>键即可打开该菜单项的下拉菜单</a:t>
                      </a:r>
                      <a:endParaRPr lang="zh-CN" sz="1600" kern="900" dirty="0">
                        <a:effectLst/>
                        <a:latin typeface="Times New Roman"/>
                        <a:ea typeface="宋体"/>
                      </a:endParaRPr>
                    </a:p>
                  </a:txBody>
                  <a:tcPr marL="72000" marR="72000" marT="36000" marB="36000" anchor="ctr"/>
                </a:tc>
              </a:tr>
              <a:tr h="674360">
                <a:tc>
                  <a:txBody>
                    <a:bodyPr/>
                    <a:lstStyle/>
                    <a:p>
                      <a:pPr algn="just">
                        <a:lnSpc>
                          <a:spcPct val="100000"/>
                        </a:lnSpc>
                        <a:spcBef>
                          <a:spcPts val="200"/>
                        </a:spcBef>
                        <a:spcAft>
                          <a:spcPts val="200"/>
                        </a:spcAft>
                      </a:pPr>
                      <a:r>
                        <a:rPr lang="zh-CN" sz="1600" kern="900" dirty="0">
                          <a:effectLst/>
                        </a:rPr>
                        <a:t>快捷键</a:t>
                      </a:r>
                      <a:endParaRPr lang="zh-CN" sz="1600" kern="900" dirty="0">
                        <a:effectLst/>
                        <a:latin typeface="Times New Roman"/>
                        <a:ea typeface="宋体"/>
                      </a:endParaRPr>
                    </a:p>
                  </a:txBody>
                  <a:tcPr marL="72000" marR="72000" marT="36000" marB="36000" anchor="ctr"/>
                </a:tc>
                <a:tc>
                  <a:txBody>
                    <a:bodyPr/>
                    <a:lstStyle/>
                    <a:p>
                      <a:pPr algn="just">
                        <a:lnSpc>
                          <a:spcPts val="2100"/>
                        </a:lnSpc>
                        <a:spcBef>
                          <a:spcPts val="200"/>
                        </a:spcBef>
                        <a:spcAft>
                          <a:spcPts val="200"/>
                        </a:spcAft>
                      </a:pPr>
                      <a:r>
                        <a:rPr lang="zh-CN" sz="1600" kern="900" dirty="0">
                          <a:effectLst/>
                        </a:rPr>
                        <a:t>下拉菜单中命令右边的组合键，勿需通过菜单，直接按下快捷键即可执行相应命令</a:t>
                      </a:r>
                      <a:endParaRPr lang="zh-CN" sz="1600" kern="900" dirty="0">
                        <a:effectLst/>
                        <a:latin typeface="Times New Roman"/>
                        <a:ea typeface="宋体"/>
                      </a:endParaRPr>
                    </a:p>
                  </a:txBody>
                  <a:tcPr marL="72000" marR="72000" marT="36000" marB="36000" anchor="ctr"/>
                </a:tc>
              </a:tr>
            </a:tbl>
          </a:graphicData>
        </a:graphic>
      </p:graphicFrame>
      <p:sp>
        <p:nvSpPr>
          <p:cNvPr id="15"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AutoShape 10"/>
          <p:cNvSpPr>
            <a:spLocks noChangeAspect="1" noChangeArrowheads="1"/>
          </p:cNvSpPr>
          <p:nvPr/>
        </p:nvSpPr>
        <p:spPr bwMode="auto">
          <a:xfrm rot="5400000">
            <a:off x="2366848" y="4399425"/>
            <a:ext cx="125839" cy="108000"/>
          </a:xfrm>
          <a:prstGeom prst="triangle">
            <a:avLst>
              <a:gd name="adj" fmla="val 50000"/>
            </a:avLst>
          </a:prstGeom>
          <a:solidFill>
            <a:schemeClr val="bg1"/>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003645886"/>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2.2.5  </a:t>
            </a:r>
            <a:r>
              <a:rPr lang="zh-CN" altLang="zh-CN" sz="3600" dirty="0"/>
              <a:t>对话框的组成及操作</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TextBox 1"/>
          <p:cNvSpPr txBox="1"/>
          <p:nvPr/>
        </p:nvSpPr>
        <p:spPr>
          <a:xfrm>
            <a:off x="3779912" y="5893927"/>
            <a:ext cx="2304256" cy="369332"/>
          </a:xfrm>
          <a:prstGeom prst="rect">
            <a:avLst/>
          </a:prstGeom>
          <a:noFill/>
        </p:spPr>
        <p:txBody>
          <a:bodyPr wrap="square" rtlCol="0">
            <a:spAutoFit/>
          </a:bodyPr>
          <a:lstStyle/>
          <a:p>
            <a:pPr algn="ctr"/>
            <a:r>
              <a:rPr lang="zh-CN" altLang="en-US" smtClean="0"/>
              <a:t>对话框示例</a:t>
            </a:r>
            <a:endParaRPr lang="zh-CN" altLang="en-US"/>
          </a:p>
        </p:txBody>
      </p:sp>
      <p:pic>
        <p:nvPicPr>
          <p:cNvPr id="5123"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695961" y="1561316"/>
            <a:ext cx="8260494" cy="4193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7871227"/>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2.2.5  </a:t>
            </a:r>
            <a:r>
              <a:rPr lang="zh-CN" altLang="zh-CN" sz="3600" dirty="0"/>
              <a:t>对话框的组成及操作</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表格 1"/>
          <p:cNvGraphicFramePr>
            <a:graphicFrameLocks noGrp="1"/>
          </p:cNvGraphicFramePr>
          <p:nvPr>
            <p:extLst>
              <p:ext uri="{D42A27DB-BD31-4B8C-83A1-F6EECF244321}">
                <p14:modId xmlns:p14="http://schemas.microsoft.com/office/powerpoint/2010/main" val="2791279820"/>
              </p:ext>
            </p:extLst>
          </p:nvPr>
        </p:nvGraphicFramePr>
        <p:xfrm>
          <a:off x="755576" y="1340765"/>
          <a:ext cx="7848872" cy="4984336"/>
        </p:xfrm>
        <a:graphic>
          <a:graphicData uri="http://schemas.openxmlformats.org/drawingml/2006/table">
            <a:tbl>
              <a:tblPr firstRow="1" firstCol="1" bandRow="1">
                <a:tableStyleId>{5C22544A-7EE6-4342-B048-85BDC9FD1C3A}</a:tableStyleId>
              </a:tblPr>
              <a:tblGrid>
                <a:gridCol w="936104"/>
                <a:gridCol w="6912768"/>
              </a:tblGrid>
              <a:tr h="564736">
                <a:tc>
                  <a:txBody>
                    <a:bodyPr/>
                    <a:lstStyle/>
                    <a:p>
                      <a:pPr algn="ctr">
                        <a:lnSpc>
                          <a:spcPct val="100000"/>
                        </a:lnSpc>
                        <a:spcBef>
                          <a:spcPts val="250"/>
                        </a:spcBef>
                        <a:spcAft>
                          <a:spcPts val="250"/>
                        </a:spcAft>
                      </a:pPr>
                      <a:r>
                        <a:rPr lang="zh-CN" sz="1600" kern="1050" dirty="0">
                          <a:effectLst/>
                        </a:rPr>
                        <a:t>名称</a:t>
                      </a:r>
                      <a:endParaRPr lang="zh-CN" sz="1600" kern="1050" dirty="0">
                        <a:effectLst/>
                        <a:latin typeface="Arial"/>
                        <a:ea typeface="黑体"/>
                        <a:cs typeface="Times New Roman"/>
                      </a:endParaRPr>
                    </a:p>
                  </a:txBody>
                  <a:tcPr marL="36000" marR="36000" marT="36000" marB="3600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lnSpc>
                          <a:spcPct val="100000"/>
                        </a:lnSpc>
                        <a:spcBef>
                          <a:spcPts val="250"/>
                        </a:spcBef>
                        <a:spcAft>
                          <a:spcPts val="250"/>
                        </a:spcAft>
                      </a:pPr>
                      <a:r>
                        <a:rPr lang="zh-CN" sz="1600" kern="1050">
                          <a:effectLst/>
                        </a:rPr>
                        <a:t>说明</a:t>
                      </a:r>
                      <a:endParaRPr lang="zh-CN" sz="1600" kern="1050">
                        <a:effectLst/>
                        <a:latin typeface="Arial"/>
                        <a:ea typeface="黑体"/>
                        <a:cs typeface="Times New Roman"/>
                      </a:endParaRPr>
                    </a:p>
                  </a:txBody>
                  <a:tcPr marL="36000" marR="36000" marT="36000" marB="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564736">
                <a:tc>
                  <a:txBody>
                    <a:bodyPr/>
                    <a:lstStyle/>
                    <a:p>
                      <a:pPr algn="just">
                        <a:lnSpc>
                          <a:spcPct val="100000"/>
                        </a:lnSpc>
                        <a:spcBef>
                          <a:spcPts val="200"/>
                        </a:spcBef>
                        <a:spcAft>
                          <a:spcPts val="200"/>
                        </a:spcAft>
                      </a:pPr>
                      <a:r>
                        <a:rPr lang="zh-CN" sz="1600" kern="900">
                          <a:effectLst/>
                        </a:rPr>
                        <a:t>标题栏</a:t>
                      </a:r>
                      <a:endParaRPr lang="zh-CN" sz="1600" kern="900">
                        <a:effectLst/>
                        <a:latin typeface="Times New Roman"/>
                        <a:ea typeface="宋体"/>
                      </a:endParaRPr>
                    </a:p>
                  </a:txBody>
                  <a:tcPr marL="36000" marR="36000" marT="36000" marB="36000" anchor="ctr">
                    <a:lnL w="12700" cap="flat" cmpd="sng" algn="ctr">
                      <a:solidFill>
                        <a:schemeClr val="tx1"/>
                      </a:solidFill>
                      <a:prstDash val="solid"/>
                      <a:round/>
                      <a:headEnd type="none" w="med" len="med"/>
                      <a:tailEnd type="none" w="med" len="med"/>
                    </a:lnL>
                  </a:tcPr>
                </a:tc>
                <a:tc>
                  <a:txBody>
                    <a:bodyPr/>
                    <a:lstStyle/>
                    <a:p>
                      <a:pPr algn="just">
                        <a:lnSpc>
                          <a:spcPct val="100000"/>
                        </a:lnSpc>
                        <a:spcBef>
                          <a:spcPts val="200"/>
                        </a:spcBef>
                        <a:spcAft>
                          <a:spcPts val="200"/>
                        </a:spcAft>
                      </a:pPr>
                      <a:r>
                        <a:rPr lang="zh-CN" sz="1600" kern="900" dirty="0" smtClean="0">
                          <a:effectLst/>
                        </a:rPr>
                        <a:t>位于</a:t>
                      </a:r>
                      <a:r>
                        <a:rPr lang="zh-CN" sz="1600" kern="900" dirty="0">
                          <a:effectLst/>
                        </a:rPr>
                        <a:t>对话框的最上方，左侧标明对话框的名称，右侧有关闭按钮</a:t>
                      </a:r>
                      <a:r>
                        <a:rPr lang="en-US" sz="1600" kern="900" dirty="0">
                          <a:effectLst/>
                        </a:rPr>
                        <a:t> </a:t>
                      </a:r>
                      <a:endParaRPr lang="zh-CN" sz="1600" kern="900" dirty="0">
                        <a:effectLst/>
                        <a:latin typeface="Times New Roman"/>
                        <a:ea typeface="宋体"/>
                      </a:endParaRPr>
                    </a:p>
                  </a:txBody>
                  <a:tcPr marL="36000" marR="36000" marT="36000" marB="36000" anchor="ctr">
                    <a:lnR w="12700" cap="flat" cmpd="sng" algn="ctr">
                      <a:solidFill>
                        <a:schemeClr val="tx1"/>
                      </a:solidFill>
                      <a:prstDash val="solid"/>
                      <a:round/>
                      <a:headEnd type="none" w="med" len="med"/>
                      <a:tailEnd type="none" w="med" len="med"/>
                    </a:lnR>
                  </a:tcPr>
                </a:tc>
              </a:tr>
              <a:tr h="564736">
                <a:tc>
                  <a:txBody>
                    <a:bodyPr/>
                    <a:lstStyle/>
                    <a:p>
                      <a:pPr algn="just">
                        <a:lnSpc>
                          <a:spcPct val="100000"/>
                        </a:lnSpc>
                        <a:spcBef>
                          <a:spcPts val="200"/>
                        </a:spcBef>
                        <a:spcAft>
                          <a:spcPts val="200"/>
                        </a:spcAft>
                      </a:pPr>
                      <a:r>
                        <a:rPr lang="zh-CN" sz="1600" kern="900">
                          <a:effectLst/>
                        </a:rPr>
                        <a:t>选项卡</a:t>
                      </a:r>
                      <a:endParaRPr lang="zh-CN" sz="1600" kern="900">
                        <a:effectLst/>
                        <a:latin typeface="Times New Roman"/>
                        <a:ea typeface="宋体"/>
                      </a:endParaRPr>
                    </a:p>
                  </a:txBody>
                  <a:tcPr marL="36000" marR="36000" marT="36000" marB="36000" anchor="ctr">
                    <a:lnL w="12700" cap="flat" cmpd="sng" algn="ctr">
                      <a:solidFill>
                        <a:schemeClr val="tx1"/>
                      </a:solidFill>
                      <a:prstDash val="solid"/>
                      <a:round/>
                      <a:headEnd type="none" w="med" len="med"/>
                      <a:tailEnd type="none" w="med" len="med"/>
                    </a:lnL>
                  </a:tcPr>
                </a:tc>
                <a:tc>
                  <a:txBody>
                    <a:bodyPr/>
                    <a:lstStyle/>
                    <a:p>
                      <a:pPr algn="just">
                        <a:lnSpc>
                          <a:spcPct val="100000"/>
                        </a:lnSpc>
                        <a:spcBef>
                          <a:spcPts val="200"/>
                        </a:spcBef>
                        <a:spcAft>
                          <a:spcPts val="200"/>
                        </a:spcAft>
                      </a:pPr>
                      <a:r>
                        <a:rPr lang="zh-CN" sz="1600" kern="900" dirty="0" smtClean="0">
                          <a:effectLst/>
                        </a:rPr>
                        <a:t>多</a:t>
                      </a:r>
                      <a:r>
                        <a:rPr lang="zh-CN" sz="1600" kern="900" dirty="0">
                          <a:effectLst/>
                        </a:rPr>
                        <a:t>个选项卡</a:t>
                      </a:r>
                      <a:r>
                        <a:rPr lang="zh-CN" sz="1600" kern="900" dirty="0" smtClean="0">
                          <a:effectLst/>
                        </a:rPr>
                        <a:t>分</a:t>
                      </a:r>
                      <a:r>
                        <a:rPr lang="zh-CN" altLang="en-US" sz="1600" kern="900" dirty="0" smtClean="0">
                          <a:effectLst/>
                        </a:rPr>
                        <a:t>页</a:t>
                      </a:r>
                      <a:r>
                        <a:rPr lang="zh-CN" sz="1600" kern="900" dirty="0" smtClean="0">
                          <a:effectLst/>
                        </a:rPr>
                        <a:t>显示</a:t>
                      </a:r>
                      <a:r>
                        <a:rPr lang="zh-CN" sz="1600" kern="900" dirty="0">
                          <a:effectLst/>
                        </a:rPr>
                        <a:t>，每个选项卡内都包含一组</a:t>
                      </a:r>
                      <a:r>
                        <a:rPr lang="zh-CN" sz="1600" kern="900" dirty="0" smtClean="0">
                          <a:effectLst/>
                        </a:rPr>
                        <a:t>选项</a:t>
                      </a:r>
                      <a:endParaRPr lang="zh-CN" sz="1600" kern="900" dirty="0">
                        <a:effectLst/>
                        <a:latin typeface="Times New Roman"/>
                        <a:ea typeface="宋体"/>
                      </a:endParaRPr>
                    </a:p>
                  </a:txBody>
                  <a:tcPr marL="36000" marR="36000" marT="36000" marB="36000" anchor="ctr">
                    <a:lnR w="12700" cap="flat" cmpd="sng" algn="ctr">
                      <a:solidFill>
                        <a:schemeClr val="tx1"/>
                      </a:solidFill>
                      <a:prstDash val="solid"/>
                      <a:round/>
                      <a:headEnd type="none" w="med" len="med"/>
                      <a:tailEnd type="none" w="med" len="med"/>
                    </a:lnR>
                  </a:tcPr>
                </a:tc>
              </a:tr>
              <a:tr h="564736">
                <a:tc>
                  <a:txBody>
                    <a:bodyPr/>
                    <a:lstStyle/>
                    <a:p>
                      <a:pPr algn="just">
                        <a:lnSpc>
                          <a:spcPct val="100000"/>
                        </a:lnSpc>
                        <a:spcBef>
                          <a:spcPts val="200"/>
                        </a:spcBef>
                        <a:spcAft>
                          <a:spcPts val="200"/>
                        </a:spcAft>
                      </a:pPr>
                      <a:r>
                        <a:rPr lang="zh-CN" sz="1600" kern="900">
                          <a:effectLst/>
                        </a:rPr>
                        <a:t>命令按钮</a:t>
                      </a:r>
                      <a:endParaRPr lang="zh-CN" sz="1600" kern="900">
                        <a:effectLst/>
                        <a:latin typeface="Times New Roman"/>
                        <a:ea typeface="宋体"/>
                      </a:endParaRPr>
                    </a:p>
                  </a:txBody>
                  <a:tcPr marL="36000" marR="36000" marT="36000" marB="36000" anchor="ctr">
                    <a:lnL w="12700" cap="flat" cmpd="sng" algn="ctr">
                      <a:solidFill>
                        <a:schemeClr val="tx1"/>
                      </a:solidFill>
                      <a:prstDash val="solid"/>
                      <a:round/>
                      <a:headEnd type="none" w="med" len="med"/>
                      <a:tailEnd type="none" w="med" len="med"/>
                    </a:lnL>
                  </a:tcPr>
                </a:tc>
                <a:tc>
                  <a:txBody>
                    <a:bodyPr/>
                    <a:lstStyle/>
                    <a:p>
                      <a:pPr algn="just">
                        <a:lnSpc>
                          <a:spcPct val="100000"/>
                        </a:lnSpc>
                        <a:spcBef>
                          <a:spcPts val="200"/>
                        </a:spcBef>
                        <a:spcAft>
                          <a:spcPts val="200"/>
                        </a:spcAft>
                      </a:pPr>
                      <a:r>
                        <a:rPr lang="zh-CN" sz="1600" kern="900" dirty="0">
                          <a:effectLst/>
                        </a:rPr>
                        <a:t>带有文字的矩形按钮，直接单击可快速执行相应的</a:t>
                      </a:r>
                      <a:r>
                        <a:rPr lang="zh-CN" sz="1600" kern="900" dirty="0" smtClean="0">
                          <a:effectLst/>
                        </a:rPr>
                        <a:t>命令</a:t>
                      </a:r>
                      <a:endParaRPr lang="zh-CN" sz="1600" kern="900" dirty="0">
                        <a:effectLst/>
                        <a:latin typeface="Times New Roman"/>
                        <a:ea typeface="宋体"/>
                      </a:endParaRPr>
                    </a:p>
                  </a:txBody>
                  <a:tcPr marL="36000" marR="36000" marT="36000" marB="36000" anchor="ctr">
                    <a:lnR w="12700" cap="flat" cmpd="sng" algn="ctr">
                      <a:solidFill>
                        <a:schemeClr val="tx1"/>
                      </a:solidFill>
                      <a:prstDash val="solid"/>
                      <a:round/>
                      <a:headEnd type="none" w="med" len="med"/>
                      <a:tailEnd type="none" w="med" len="med"/>
                    </a:lnR>
                  </a:tcPr>
                </a:tc>
              </a:tr>
              <a:tr h="589619">
                <a:tc>
                  <a:txBody>
                    <a:bodyPr/>
                    <a:lstStyle/>
                    <a:p>
                      <a:pPr algn="just">
                        <a:lnSpc>
                          <a:spcPct val="100000"/>
                        </a:lnSpc>
                        <a:spcBef>
                          <a:spcPts val="200"/>
                        </a:spcBef>
                        <a:spcAft>
                          <a:spcPts val="200"/>
                        </a:spcAft>
                      </a:pPr>
                      <a:r>
                        <a:rPr lang="zh-CN" sz="1600" kern="900">
                          <a:effectLst/>
                        </a:rPr>
                        <a:t>文本框</a:t>
                      </a:r>
                      <a:endParaRPr lang="zh-CN" sz="1600" kern="900">
                        <a:effectLst/>
                        <a:latin typeface="Times New Roman"/>
                        <a:ea typeface="宋体"/>
                      </a:endParaRPr>
                    </a:p>
                  </a:txBody>
                  <a:tcPr marL="36000" marR="36000" marT="36000" marB="36000" anchor="ctr">
                    <a:lnL w="12700" cap="flat" cmpd="sng" algn="ctr">
                      <a:solidFill>
                        <a:schemeClr val="tx1"/>
                      </a:solidFill>
                      <a:prstDash val="solid"/>
                      <a:round/>
                      <a:headEnd type="none" w="med" len="med"/>
                      <a:tailEnd type="none" w="med" len="med"/>
                    </a:lnL>
                  </a:tcPr>
                </a:tc>
                <a:tc>
                  <a:txBody>
                    <a:bodyPr/>
                    <a:lstStyle/>
                    <a:p>
                      <a:pPr algn="just">
                        <a:lnSpc>
                          <a:spcPts val="2100"/>
                        </a:lnSpc>
                        <a:spcBef>
                          <a:spcPts val="200"/>
                        </a:spcBef>
                        <a:spcAft>
                          <a:spcPts val="200"/>
                        </a:spcAft>
                      </a:pPr>
                      <a:r>
                        <a:rPr lang="zh-CN" sz="1600" kern="900" dirty="0">
                          <a:effectLst/>
                        </a:rPr>
                        <a:t>一种用于输入文本信息的矩形</a:t>
                      </a:r>
                      <a:r>
                        <a:rPr lang="zh-CN" sz="1600" kern="900" dirty="0" smtClean="0">
                          <a:effectLst/>
                        </a:rPr>
                        <a:t>区域</a:t>
                      </a:r>
                      <a:r>
                        <a:rPr lang="zh-CN" altLang="en-US" sz="1600" kern="900" dirty="0" smtClean="0">
                          <a:effectLst/>
                        </a:rPr>
                        <a:t>，若文本框右侧有微调按钮   ，单击微调按钮的向上或向下的箭头可以改变文本框内的数值</a:t>
                      </a:r>
                      <a:endParaRPr lang="zh-CN" sz="1600" kern="900" dirty="0">
                        <a:effectLst/>
                        <a:latin typeface="Times New Roman"/>
                        <a:ea typeface="宋体"/>
                      </a:endParaRPr>
                    </a:p>
                  </a:txBody>
                  <a:tcPr marL="36000" marR="36000" marT="36000" marB="36000" anchor="ctr">
                    <a:lnR w="12700" cap="flat" cmpd="sng" algn="ctr">
                      <a:solidFill>
                        <a:schemeClr val="tx1"/>
                      </a:solidFill>
                      <a:prstDash val="solid"/>
                      <a:round/>
                      <a:headEnd type="none" w="med" len="med"/>
                      <a:tailEnd type="none" w="med" len="med"/>
                    </a:lnR>
                  </a:tcPr>
                </a:tc>
              </a:tr>
              <a:tr h="564736">
                <a:tc>
                  <a:txBody>
                    <a:bodyPr/>
                    <a:lstStyle/>
                    <a:p>
                      <a:pPr algn="just">
                        <a:lnSpc>
                          <a:spcPct val="100000"/>
                        </a:lnSpc>
                        <a:spcBef>
                          <a:spcPts val="200"/>
                        </a:spcBef>
                        <a:spcAft>
                          <a:spcPts val="200"/>
                        </a:spcAft>
                      </a:pPr>
                      <a:r>
                        <a:rPr lang="zh-CN" sz="1600" kern="900">
                          <a:effectLst/>
                        </a:rPr>
                        <a:t>复选框</a:t>
                      </a:r>
                      <a:endParaRPr lang="zh-CN" sz="1600" kern="900">
                        <a:effectLst/>
                        <a:latin typeface="Times New Roman"/>
                        <a:ea typeface="宋体"/>
                      </a:endParaRPr>
                    </a:p>
                  </a:txBody>
                  <a:tcPr marL="36000" marR="36000" marT="36000" marB="36000" anchor="ctr">
                    <a:lnL w="12700" cap="flat" cmpd="sng" algn="ctr">
                      <a:solidFill>
                        <a:schemeClr val="tx1"/>
                      </a:solidFill>
                      <a:prstDash val="solid"/>
                      <a:round/>
                      <a:headEnd type="none" w="med" len="med"/>
                      <a:tailEnd type="none" w="med" len="med"/>
                    </a:lnL>
                  </a:tcPr>
                </a:tc>
                <a:tc>
                  <a:txBody>
                    <a:bodyPr/>
                    <a:lstStyle/>
                    <a:p>
                      <a:pPr algn="just">
                        <a:lnSpc>
                          <a:spcPct val="100000"/>
                        </a:lnSpc>
                        <a:spcBef>
                          <a:spcPts val="200"/>
                        </a:spcBef>
                        <a:spcAft>
                          <a:spcPts val="200"/>
                        </a:spcAft>
                      </a:pPr>
                      <a:r>
                        <a:rPr lang="zh-CN" altLang="en-US" sz="1600" kern="900" dirty="0" smtClean="0">
                          <a:effectLst/>
                        </a:rPr>
                        <a:t>后面附有文字说明的小方框，</a:t>
                      </a:r>
                      <a:r>
                        <a:rPr lang="zh-CN" sz="1600" kern="900" dirty="0" smtClean="0">
                          <a:effectLst/>
                        </a:rPr>
                        <a:t>当被</a:t>
                      </a:r>
                      <a:r>
                        <a:rPr lang="zh-CN" sz="1600" kern="900" dirty="0">
                          <a:effectLst/>
                        </a:rPr>
                        <a:t>单击选中后，在小方框内出现复选标</a:t>
                      </a:r>
                      <a:r>
                        <a:rPr lang="zh-CN" sz="1600" kern="900" spc="300" dirty="0">
                          <a:effectLst/>
                        </a:rPr>
                        <a:t>记√</a:t>
                      </a:r>
                      <a:endParaRPr lang="zh-CN" sz="1600" kern="900" spc="300" dirty="0">
                        <a:effectLst/>
                        <a:latin typeface="Times New Roman"/>
                        <a:ea typeface="宋体"/>
                      </a:endParaRPr>
                    </a:p>
                  </a:txBody>
                  <a:tcPr marL="36000" marR="36000" marT="36000" marB="36000" anchor="ctr">
                    <a:lnR w="12700" cap="flat" cmpd="sng" algn="ctr">
                      <a:solidFill>
                        <a:schemeClr val="tx1"/>
                      </a:solidFill>
                      <a:prstDash val="solid"/>
                      <a:round/>
                      <a:headEnd type="none" w="med" len="med"/>
                      <a:tailEnd type="none" w="med" len="med"/>
                    </a:lnR>
                  </a:tcPr>
                </a:tc>
              </a:tr>
              <a:tr h="564736">
                <a:tc>
                  <a:txBody>
                    <a:bodyPr/>
                    <a:lstStyle/>
                    <a:p>
                      <a:pPr algn="just">
                        <a:lnSpc>
                          <a:spcPct val="100000"/>
                        </a:lnSpc>
                        <a:spcBef>
                          <a:spcPts val="200"/>
                        </a:spcBef>
                        <a:spcAft>
                          <a:spcPts val="200"/>
                        </a:spcAft>
                      </a:pPr>
                      <a:r>
                        <a:rPr lang="zh-CN" sz="1600" kern="900">
                          <a:effectLst/>
                        </a:rPr>
                        <a:t>下拉列表</a:t>
                      </a:r>
                      <a:endParaRPr lang="zh-CN" sz="1600" kern="900">
                        <a:effectLst/>
                        <a:latin typeface="Times New Roman"/>
                        <a:ea typeface="宋体"/>
                      </a:endParaRPr>
                    </a:p>
                  </a:txBody>
                  <a:tcPr marL="36000" marR="36000" marT="36000" marB="36000" anchor="ctr">
                    <a:lnL w="12700" cap="flat" cmpd="sng" algn="ctr">
                      <a:solidFill>
                        <a:schemeClr val="tx1"/>
                      </a:solidFill>
                      <a:prstDash val="solid"/>
                      <a:round/>
                      <a:headEnd type="none" w="med" len="med"/>
                      <a:tailEnd type="none" w="med" len="med"/>
                    </a:lnL>
                  </a:tcPr>
                </a:tc>
                <a:tc>
                  <a:txBody>
                    <a:bodyPr/>
                    <a:lstStyle/>
                    <a:p>
                      <a:pPr algn="just">
                        <a:lnSpc>
                          <a:spcPct val="100000"/>
                        </a:lnSpc>
                        <a:spcBef>
                          <a:spcPts val="200"/>
                        </a:spcBef>
                        <a:spcAft>
                          <a:spcPts val="200"/>
                        </a:spcAft>
                      </a:pPr>
                      <a:r>
                        <a:rPr lang="zh-CN" sz="1600" kern="900" dirty="0" smtClean="0">
                          <a:effectLst/>
                        </a:rPr>
                        <a:t>单击</a:t>
                      </a:r>
                      <a:r>
                        <a:rPr lang="zh-CN" altLang="en-US" sz="1600" kern="900" dirty="0" smtClean="0">
                          <a:effectLst/>
                        </a:rPr>
                        <a:t>即展开的</a:t>
                      </a:r>
                      <a:r>
                        <a:rPr lang="zh-CN" sz="1600" kern="900" dirty="0" smtClean="0">
                          <a:effectLst/>
                        </a:rPr>
                        <a:t>一</a:t>
                      </a:r>
                      <a:r>
                        <a:rPr lang="zh-CN" sz="1600" kern="900" dirty="0">
                          <a:effectLst/>
                        </a:rPr>
                        <a:t>种列出多个选项的小窗口，用户</a:t>
                      </a:r>
                      <a:r>
                        <a:rPr lang="zh-CN" sz="1600" kern="900" dirty="0" smtClean="0">
                          <a:effectLst/>
                        </a:rPr>
                        <a:t>可以</a:t>
                      </a:r>
                      <a:r>
                        <a:rPr lang="zh-CN" altLang="en-US" sz="1600" kern="900" dirty="0" smtClean="0">
                          <a:effectLst/>
                        </a:rPr>
                        <a:t>单击</a:t>
                      </a:r>
                      <a:r>
                        <a:rPr lang="zh-CN" sz="1600" kern="900" dirty="0" smtClean="0">
                          <a:effectLst/>
                        </a:rPr>
                        <a:t>选择</a:t>
                      </a:r>
                      <a:r>
                        <a:rPr lang="zh-CN" altLang="en-US" sz="1600" kern="900" dirty="0" smtClean="0">
                          <a:effectLst/>
                        </a:rPr>
                        <a:t>其中某个选</a:t>
                      </a:r>
                      <a:r>
                        <a:rPr lang="zh-CN" sz="1600" kern="900" dirty="0" smtClean="0">
                          <a:effectLst/>
                        </a:rPr>
                        <a:t>项</a:t>
                      </a:r>
                      <a:endParaRPr lang="zh-CN" sz="1600" kern="900" dirty="0">
                        <a:effectLst/>
                        <a:latin typeface="Times New Roman"/>
                        <a:ea typeface="宋体"/>
                      </a:endParaRPr>
                    </a:p>
                  </a:txBody>
                  <a:tcPr marL="36000" marR="36000" marT="36000" marB="36000" anchor="ctr">
                    <a:lnR w="12700" cap="flat" cmpd="sng" algn="ctr">
                      <a:solidFill>
                        <a:schemeClr val="tx1"/>
                      </a:solidFill>
                      <a:prstDash val="solid"/>
                      <a:round/>
                      <a:headEnd type="none" w="med" len="med"/>
                      <a:tailEnd type="none" w="med" len="med"/>
                    </a:lnR>
                  </a:tcPr>
                </a:tc>
              </a:tr>
              <a:tr h="990520">
                <a:tc>
                  <a:txBody>
                    <a:bodyPr/>
                    <a:lstStyle/>
                    <a:p>
                      <a:pPr algn="just">
                        <a:lnSpc>
                          <a:spcPct val="100000"/>
                        </a:lnSpc>
                        <a:spcBef>
                          <a:spcPts val="200"/>
                        </a:spcBef>
                        <a:spcAft>
                          <a:spcPts val="200"/>
                        </a:spcAft>
                      </a:pPr>
                      <a:r>
                        <a:rPr lang="zh-CN" sz="1600" kern="900">
                          <a:effectLst/>
                        </a:rPr>
                        <a:t>选项按钮</a:t>
                      </a:r>
                      <a:endParaRPr lang="zh-CN" sz="1600" kern="900">
                        <a:effectLst/>
                        <a:latin typeface="Times New Roman"/>
                        <a:ea typeface="宋体"/>
                      </a:endParaRPr>
                    </a:p>
                  </a:txBody>
                  <a:tcPr marL="36000" marR="36000" marT="36000" marB="36000" anchor="ctr">
                    <a:lnL w="12700" cap="flat" cmpd="sng" algn="ctr">
                      <a:solidFill>
                        <a:schemeClr val="tx1"/>
                      </a:solidFill>
                      <a:prstDash val="solid"/>
                      <a:round/>
                      <a:headEnd type="none" w="med" len="med"/>
                      <a:tailEnd type="none" w="med" len="med"/>
                    </a:lnL>
                  </a:tcPr>
                </a:tc>
                <a:tc>
                  <a:txBody>
                    <a:bodyPr/>
                    <a:lstStyle/>
                    <a:p>
                      <a:pPr marL="0" marR="0" indent="0" algn="just" defTabSz="914400" rtl="0" eaLnBrk="1" fontAlgn="auto" latinLnBrk="0" hangingPunct="1">
                        <a:lnSpc>
                          <a:spcPts val="2100"/>
                        </a:lnSpc>
                        <a:spcBef>
                          <a:spcPts val="200"/>
                        </a:spcBef>
                        <a:spcAft>
                          <a:spcPts val="200"/>
                        </a:spcAft>
                        <a:buClrTx/>
                        <a:buSzTx/>
                        <a:buFontTx/>
                        <a:buNone/>
                        <a:tabLst/>
                        <a:defRPr/>
                      </a:pPr>
                      <a:r>
                        <a:rPr lang="zh-CN" altLang="zh-CN" sz="1600" kern="900" dirty="0" smtClean="0">
                          <a:effectLst/>
                        </a:rPr>
                        <a:t>又称单选按钮</a:t>
                      </a:r>
                      <a:r>
                        <a:rPr lang="en-US" altLang="zh-CN" sz="1600" kern="900" dirty="0" smtClean="0">
                          <a:effectLst/>
                        </a:rPr>
                        <a:t>，</a:t>
                      </a:r>
                      <a:r>
                        <a:rPr lang="zh-CN" altLang="en-US" sz="1600" kern="900" dirty="0" smtClean="0">
                          <a:effectLst/>
                        </a:rPr>
                        <a:t>是一个后面附有文字说明的小圆圈，当被单击选中后，在小圆圈内出现蓝色小圆点。</a:t>
                      </a:r>
                      <a:r>
                        <a:rPr lang="zh-CN" sz="1600" kern="900" dirty="0" smtClean="0">
                          <a:effectLst/>
                        </a:rPr>
                        <a:t>通常</a:t>
                      </a:r>
                      <a:r>
                        <a:rPr lang="zh-CN" sz="1600" kern="900" dirty="0">
                          <a:effectLst/>
                        </a:rPr>
                        <a:t>多个选项按钮构成一个选项组</a:t>
                      </a:r>
                      <a:r>
                        <a:rPr lang="zh-CN" sz="1600" kern="900" dirty="0" smtClean="0">
                          <a:effectLst/>
                        </a:rPr>
                        <a:t>，</a:t>
                      </a:r>
                      <a:r>
                        <a:rPr lang="zh-CN" altLang="en-US" sz="1600" kern="900" dirty="0" smtClean="0">
                          <a:effectLst/>
                        </a:rPr>
                        <a:t>当选中组内某个选项后，其他选项自动失</a:t>
                      </a:r>
                      <a:r>
                        <a:rPr lang="zh-CN" sz="1600" kern="900" dirty="0" smtClean="0">
                          <a:effectLst/>
                        </a:rPr>
                        <a:t>效</a:t>
                      </a:r>
                      <a:endParaRPr lang="zh-CN" sz="1600" kern="900" dirty="0">
                        <a:effectLst/>
                        <a:latin typeface="Times New Roman"/>
                        <a:ea typeface="宋体"/>
                      </a:endParaRPr>
                    </a:p>
                  </a:txBody>
                  <a:tcPr marL="36000" marR="36000" marT="36000" marB="36000" anchor="ctr">
                    <a:lnR w="12700" cap="flat" cmpd="sng" algn="ctr">
                      <a:solidFill>
                        <a:schemeClr val="tx1"/>
                      </a:solidFill>
                      <a:prstDash val="solid"/>
                      <a:round/>
                      <a:headEnd type="none" w="med" len="med"/>
                      <a:tailEnd type="none" w="med" len="med"/>
                    </a:lnR>
                  </a:tcPr>
                </a:tc>
              </a:tr>
            </a:tbl>
          </a:graphicData>
        </a:graphic>
      </p:graphicFrame>
      <p:pic>
        <p:nvPicPr>
          <p:cNvPr id="2050"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451758" y="2045836"/>
            <a:ext cx="469800" cy="208800"/>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256605" y="3663048"/>
            <a:ext cx="189610" cy="19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0537405"/>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996952"/>
            <a:ext cx="7128792" cy="1584176"/>
          </a:xfrm>
        </p:spPr>
        <p:txBody>
          <a:bodyPr anchor="ctr" anchorCtr="0">
            <a:noAutofit/>
          </a:bodyPr>
          <a:lstStyle/>
          <a:p>
            <a:pPr algn="ctr">
              <a:lnSpc>
                <a:spcPct val="150000"/>
              </a:lnSpc>
            </a:pPr>
            <a:r>
              <a:rPr lang="en-US" altLang="zh-CN" dirty="0" smtClean="0"/>
              <a:t>2.3</a:t>
            </a:r>
            <a:r>
              <a:rPr lang="zh-CN" altLang="en-US" dirty="0"/>
              <a:t> </a:t>
            </a:r>
            <a:r>
              <a:rPr lang="en-US" altLang="zh-CN" dirty="0" smtClean="0"/>
              <a:t> </a:t>
            </a:r>
            <a:r>
              <a:rPr lang="zh-CN" altLang="zh-CN" dirty="0"/>
              <a:t>Windows 7的</a:t>
            </a:r>
            <a:r>
              <a:rPr lang="zh-CN" altLang="zh-CN" dirty="0" smtClean="0"/>
              <a:t>资源管理</a:t>
            </a:r>
            <a:endParaRPr lang="zh-CN" altLang="en-US" dirty="0"/>
          </a:p>
        </p:txBody>
      </p:sp>
    </p:spTree>
    <p:extLst>
      <p:ext uri="{BB962C8B-B14F-4D97-AF65-F5344CB8AC3E}">
        <p14:creationId xmlns:p14="http://schemas.microsoft.com/office/powerpoint/2010/main" val="2790059243"/>
      </p:ext>
    </p:extLst>
  </p:cSld>
  <p:clrMapOvr>
    <a:masterClrMapping/>
  </p:clrMapOvr>
  <p:transition spd="slow">
    <p:wipe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587127599"/>
              </p:ext>
            </p:extLst>
          </p:nvPr>
        </p:nvGraphicFramePr>
        <p:xfrm>
          <a:off x="1547664" y="1628800"/>
          <a:ext cx="6408712" cy="4392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a:xfrm>
            <a:off x="504056" y="269776"/>
            <a:ext cx="8748464" cy="1143000"/>
          </a:xfrm>
        </p:spPr>
        <p:txBody>
          <a:bodyPr>
            <a:noAutofit/>
          </a:bodyPr>
          <a:lstStyle/>
          <a:p>
            <a:pPr algn="ctr"/>
            <a:r>
              <a:rPr lang="en-US" altLang="zh-CN" dirty="0" smtClean="0"/>
              <a:t>2.3  </a:t>
            </a:r>
            <a:r>
              <a:rPr lang="zh-CN" altLang="zh-CN" dirty="0" smtClean="0"/>
              <a:t>Windows </a:t>
            </a:r>
            <a:r>
              <a:rPr lang="zh-CN" altLang="zh-CN" dirty="0"/>
              <a:t>7的资源管理</a:t>
            </a:r>
            <a:endParaRPr lang="zh-CN" altLang="en-US" dirty="0"/>
          </a:p>
        </p:txBody>
      </p:sp>
    </p:spTree>
    <p:extLst>
      <p:ext uri="{BB962C8B-B14F-4D97-AF65-F5344CB8AC3E}">
        <p14:creationId xmlns:p14="http://schemas.microsoft.com/office/powerpoint/2010/main" val="21677403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graphicEl>
                                              <a:dgm id="{7E429971-BC57-430F-BB25-C0574E5E39E3}"/>
                                            </p:graphicEl>
                                          </p:spTgt>
                                        </p:tgtEl>
                                        <p:attrNameLst>
                                          <p:attrName>style.visibility</p:attrName>
                                        </p:attrNameLst>
                                      </p:cBhvr>
                                      <p:to>
                                        <p:strVal val="visible"/>
                                      </p:to>
                                    </p:set>
                                    <p:animEffect transition="in" filter="wipe(left)">
                                      <p:cBhvr>
                                        <p:cTn id="7" dur="500"/>
                                        <p:tgtEl>
                                          <p:spTgt spid="3">
                                            <p:graphicEl>
                                              <a:dgm id="{7E429971-BC57-430F-BB25-C0574E5E39E3}"/>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graphicEl>
                                              <a:dgm id="{D54B1729-BC98-42C1-9C6C-D65DCBA4358F}"/>
                                            </p:graphicEl>
                                          </p:spTgt>
                                        </p:tgtEl>
                                        <p:attrNameLst>
                                          <p:attrName>style.visibility</p:attrName>
                                        </p:attrNameLst>
                                      </p:cBhvr>
                                      <p:to>
                                        <p:strVal val="visible"/>
                                      </p:to>
                                    </p:set>
                                    <p:animEffect transition="in" filter="wipe(left)">
                                      <p:cBhvr>
                                        <p:cTn id="10" dur="500"/>
                                        <p:tgtEl>
                                          <p:spTgt spid="3">
                                            <p:graphicEl>
                                              <a:dgm id="{D54B1729-BC98-42C1-9C6C-D65DCBA4358F}"/>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graphicEl>
                                              <a:dgm id="{C04276DC-EE64-470A-B8BC-09067B8045FA}"/>
                                            </p:graphicEl>
                                          </p:spTgt>
                                        </p:tgtEl>
                                        <p:attrNameLst>
                                          <p:attrName>style.visibility</p:attrName>
                                        </p:attrNameLst>
                                      </p:cBhvr>
                                      <p:to>
                                        <p:strVal val="visible"/>
                                      </p:to>
                                    </p:set>
                                    <p:animEffect transition="in" filter="wipe(left)">
                                      <p:cBhvr>
                                        <p:cTn id="13" dur="500"/>
                                        <p:tgtEl>
                                          <p:spTgt spid="3">
                                            <p:graphicEl>
                                              <a:dgm id="{C04276DC-EE64-470A-B8BC-09067B8045FA}"/>
                                            </p:graphic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graphicEl>
                                              <a:dgm id="{B37A5355-225B-4C6F-AED7-6C620F99EECC}"/>
                                            </p:graphicEl>
                                          </p:spTgt>
                                        </p:tgtEl>
                                        <p:attrNameLst>
                                          <p:attrName>style.visibility</p:attrName>
                                        </p:attrNameLst>
                                      </p:cBhvr>
                                      <p:to>
                                        <p:strVal val="visible"/>
                                      </p:to>
                                    </p:set>
                                    <p:animEffect transition="in" filter="wipe(left)">
                                      <p:cBhvr>
                                        <p:cTn id="16" dur="500"/>
                                        <p:tgtEl>
                                          <p:spTgt spid="3">
                                            <p:graphicEl>
                                              <a:dgm id="{B37A5355-225B-4C6F-AED7-6C620F99EECC}"/>
                                            </p:graphic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graphicEl>
                                              <a:dgm id="{F5034101-5B7D-4FE7-B47A-5A48CF39606B}"/>
                                            </p:graphicEl>
                                          </p:spTgt>
                                        </p:tgtEl>
                                        <p:attrNameLst>
                                          <p:attrName>style.visibility</p:attrName>
                                        </p:attrNameLst>
                                      </p:cBhvr>
                                      <p:to>
                                        <p:strVal val="visible"/>
                                      </p:to>
                                    </p:set>
                                    <p:animEffect transition="in" filter="wipe(left)">
                                      <p:cBhvr>
                                        <p:cTn id="19" dur="500"/>
                                        <p:tgtEl>
                                          <p:spTgt spid="3">
                                            <p:graphicEl>
                                              <a:dgm id="{F5034101-5B7D-4FE7-B47A-5A48CF39606B}"/>
                                            </p:graphic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graphicEl>
                                              <a:dgm id="{C7C3E6FD-D83F-4BDA-907E-B5EE041DA931}"/>
                                            </p:graphicEl>
                                          </p:spTgt>
                                        </p:tgtEl>
                                        <p:attrNameLst>
                                          <p:attrName>style.visibility</p:attrName>
                                        </p:attrNameLst>
                                      </p:cBhvr>
                                      <p:to>
                                        <p:strVal val="visible"/>
                                      </p:to>
                                    </p:set>
                                    <p:animEffect transition="in" filter="wipe(left)">
                                      <p:cBhvr>
                                        <p:cTn id="22" dur="500"/>
                                        <p:tgtEl>
                                          <p:spTgt spid="3">
                                            <p:graphicEl>
                                              <a:dgm id="{C7C3E6FD-D83F-4BDA-907E-B5EE041DA931}"/>
                                            </p:graphic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graphicEl>
                                              <a:dgm id="{AA9E8DB8-4378-4DE0-90FB-AC51BC38606A}"/>
                                            </p:graphicEl>
                                          </p:spTgt>
                                        </p:tgtEl>
                                        <p:attrNameLst>
                                          <p:attrName>style.visibility</p:attrName>
                                        </p:attrNameLst>
                                      </p:cBhvr>
                                      <p:to>
                                        <p:strVal val="visible"/>
                                      </p:to>
                                    </p:set>
                                    <p:animEffect transition="in" filter="wipe(left)">
                                      <p:cBhvr>
                                        <p:cTn id="25" dur="500"/>
                                        <p:tgtEl>
                                          <p:spTgt spid="3">
                                            <p:graphicEl>
                                              <a:dgm id="{AA9E8DB8-4378-4DE0-90FB-AC51BC38606A}"/>
                                            </p:graphic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graphicEl>
                                              <a:dgm id="{407D673B-FF7A-46E6-A3B0-96E86EB9836E}"/>
                                            </p:graphicEl>
                                          </p:spTgt>
                                        </p:tgtEl>
                                        <p:attrNameLst>
                                          <p:attrName>style.visibility</p:attrName>
                                        </p:attrNameLst>
                                      </p:cBhvr>
                                      <p:to>
                                        <p:strVal val="visible"/>
                                      </p:to>
                                    </p:set>
                                    <p:animEffect transition="in" filter="wipe(left)">
                                      <p:cBhvr>
                                        <p:cTn id="28" dur="500"/>
                                        <p:tgtEl>
                                          <p:spTgt spid="3">
                                            <p:graphicEl>
                                              <a:dgm id="{407D673B-FF7A-46E6-A3B0-96E86EB9836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uiExpand="1">
        <p:bldSub>
          <a:bldDgm bld="one"/>
        </p:bldSub>
      </p:bldGraphic>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2.3.1  </a:t>
            </a:r>
            <a:r>
              <a:rPr lang="zh-CN" altLang="zh-CN" sz="3600" dirty="0"/>
              <a:t>磁盘、文件、文件夹与库</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0" name="TextBox 39"/>
          <p:cNvSpPr txBox="1"/>
          <p:nvPr/>
        </p:nvSpPr>
        <p:spPr>
          <a:xfrm>
            <a:off x="899592" y="1033572"/>
            <a:ext cx="6849212" cy="523220"/>
          </a:xfrm>
          <a:prstGeom prst="rect">
            <a:avLst/>
          </a:prstGeom>
          <a:noFill/>
        </p:spPr>
        <p:txBody>
          <a:bodyPr wrap="square" rtlCol="0">
            <a:spAutoFit/>
          </a:bodyPr>
          <a:lstStyle/>
          <a:p>
            <a:r>
              <a:rPr lang="en-US" altLang="zh-CN" sz="2800" dirty="0" smtClean="0"/>
              <a:t>1</a:t>
            </a:r>
            <a:r>
              <a:rPr lang="zh-CN" altLang="zh-CN" sz="2800" dirty="0" smtClean="0"/>
              <a:t>．</a:t>
            </a:r>
            <a:r>
              <a:rPr lang="zh-CN" altLang="en-US" sz="2800" dirty="0" smtClean="0"/>
              <a:t>文件</a:t>
            </a:r>
            <a:endParaRPr lang="zh-CN" altLang="en-US" sz="2800" dirty="0"/>
          </a:p>
        </p:txBody>
      </p:sp>
      <p:sp>
        <p:nvSpPr>
          <p:cNvPr id="41" name="矩形 40"/>
          <p:cNvSpPr/>
          <p:nvPr/>
        </p:nvSpPr>
        <p:spPr>
          <a:xfrm>
            <a:off x="899592" y="1671780"/>
            <a:ext cx="7992888" cy="938719"/>
          </a:xfrm>
          <a:prstGeom prst="rect">
            <a:avLst/>
          </a:prstGeom>
          <a:ln>
            <a:solidFill>
              <a:schemeClr val="accent6"/>
            </a:solidFill>
          </a:ln>
        </p:spPr>
        <p:txBody>
          <a:bodyPr wrap="square">
            <a:spAutoFit/>
          </a:bodyPr>
          <a:lstStyle/>
          <a:p>
            <a:pPr>
              <a:lnSpc>
                <a:spcPts val="3000"/>
              </a:lnSpc>
              <a:spcAft>
                <a:spcPts val="600"/>
              </a:spcAft>
            </a:pPr>
            <a:r>
              <a:rPr lang="zh-CN" altLang="en-US" sz="2400" dirty="0" smtClean="0">
                <a:solidFill>
                  <a:srgbClr val="0070C0"/>
                </a:solidFill>
              </a:rPr>
              <a:t>文件</a:t>
            </a:r>
            <a:r>
              <a:rPr lang="zh-CN" altLang="en-US" sz="2400" dirty="0" smtClean="0"/>
              <a:t>：</a:t>
            </a:r>
            <a:r>
              <a:rPr lang="zh-CN" altLang="zh-CN" sz="2400" dirty="0" smtClean="0"/>
              <a:t>存放</a:t>
            </a:r>
            <a:r>
              <a:rPr lang="zh-CN" altLang="zh-CN" sz="2400" dirty="0"/>
              <a:t>在存储介质上的一组相关信息的</a:t>
            </a:r>
            <a:r>
              <a:rPr lang="zh-CN" altLang="zh-CN" sz="2400" dirty="0" smtClean="0"/>
              <a:t>集合</a:t>
            </a:r>
            <a:r>
              <a:rPr lang="zh-CN" altLang="en-US" sz="2400" dirty="0" smtClean="0"/>
              <a:t>。</a:t>
            </a:r>
            <a:endParaRPr lang="en-US" altLang="zh-CN" sz="2400" dirty="0" smtClean="0"/>
          </a:p>
          <a:p>
            <a:pPr>
              <a:lnSpc>
                <a:spcPts val="3000"/>
              </a:lnSpc>
              <a:spcAft>
                <a:spcPts val="600"/>
              </a:spcAft>
            </a:pPr>
            <a:r>
              <a:rPr lang="zh-CN" altLang="en-US" sz="2400" dirty="0" smtClean="0"/>
              <a:t>　　　</a:t>
            </a:r>
            <a:r>
              <a:rPr lang="zh-CN" altLang="zh-CN" sz="2400" dirty="0" smtClean="0"/>
              <a:t>通常</a:t>
            </a:r>
            <a:r>
              <a:rPr lang="zh-CN" altLang="zh-CN" sz="2400" dirty="0"/>
              <a:t>把文件分类置于不同的文件夹</a:t>
            </a:r>
            <a:r>
              <a:rPr lang="zh-CN" altLang="zh-CN" sz="2400" dirty="0" smtClean="0"/>
              <a:t>下</a:t>
            </a:r>
            <a:r>
              <a:rPr lang="zh-CN" altLang="en-US" sz="2400" dirty="0" smtClean="0"/>
              <a:t>，以</a:t>
            </a:r>
            <a:r>
              <a:rPr lang="zh-CN" altLang="zh-CN" sz="2400" dirty="0"/>
              <a:t>便于</a:t>
            </a:r>
            <a:r>
              <a:rPr lang="zh-CN" altLang="zh-CN" sz="2400" dirty="0" smtClean="0"/>
              <a:t>管理</a:t>
            </a:r>
            <a:r>
              <a:rPr lang="zh-CN" altLang="en-US" sz="2400" dirty="0" smtClean="0"/>
              <a:t>。</a:t>
            </a:r>
            <a:endParaRPr lang="en-US" altLang="zh-CN" sz="2400" dirty="0" smtClean="0"/>
          </a:p>
        </p:txBody>
      </p:sp>
      <p:sp>
        <p:nvSpPr>
          <p:cNvPr id="46" name="矩形 45"/>
          <p:cNvSpPr/>
          <p:nvPr/>
        </p:nvSpPr>
        <p:spPr>
          <a:xfrm>
            <a:off x="896910" y="2749565"/>
            <a:ext cx="7992888" cy="3631763"/>
          </a:xfrm>
          <a:prstGeom prst="rect">
            <a:avLst/>
          </a:prstGeom>
          <a:ln>
            <a:solidFill>
              <a:schemeClr val="accent6"/>
            </a:solidFill>
          </a:ln>
        </p:spPr>
        <p:txBody>
          <a:bodyPr wrap="square">
            <a:spAutoFit/>
          </a:bodyPr>
          <a:lstStyle/>
          <a:p>
            <a:pPr>
              <a:lnSpc>
                <a:spcPts val="3000"/>
              </a:lnSpc>
              <a:spcAft>
                <a:spcPts val="600"/>
              </a:spcAft>
            </a:pPr>
            <a:r>
              <a:rPr lang="zh-CN" altLang="zh-CN" sz="2400" dirty="0" smtClean="0">
                <a:solidFill>
                  <a:srgbClr val="0070C0"/>
                </a:solidFill>
              </a:rPr>
              <a:t>文件</a:t>
            </a:r>
            <a:r>
              <a:rPr lang="zh-CN" altLang="zh-CN" sz="2400" dirty="0">
                <a:solidFill>
                  <a:srgbClr val="0070C0"/>
                </a:solidFill>
              </a:rPr>
              <a:t>的</a:t>
            </a:r>
            <a:r>
              <a:rPr lang="zh-CN" altLang="zh-CN" sz="2400" dirty="0" smtClean="0">
                <a:solidFill>
                  <a:srgbClr val="0070C0"/>
                </a:solidFill>
              </a:rPr>
              <a:t>命名规则</a:t>
            </a:r>
            <a:r>
              <a:rPr lang="zh-CN" altLang="en-US" sz="2400" dirty="0" smtClean="0"/>
              <a:t>：</a:t>
            </a:r>
            <a:r>
              <a:rPr lang="zh-CN" altLang="zh-CN" sz="2400" dirty="0" smtClean="0">
                <a:latin typeface="华文隶书" pitchFamily="2" charset="-122"/>
                <a:ea typeface="华文隶书" pitchFamily="2" charset="-122"/>
              </a:rPr>
              <a:t>文件名.扩展名</a:t>
            </a:r>
            <a:endParaRPr lang="en-US" altLang="zh-CN" sz="2400" dirty="0" smtClean="0">
              <a:latin typeface="华文隶书" pitchFamily="2" charset="-122"/>
              <a:ea typeface="华文隶书" pitchFamily="2" charset="-122"/>
            </a:endParaRPr>
          </a:p>
          <a:p>
            <a:pPr marL="342900" indent="-342900">
              <a:lnSpc>
                <a:spcPts val="3000"/>
              </a:lnSpc>
              <a:spcAft>
                <a:spcPts val="600"/>
              </a:spcAft>
              <a:buFont typeface="Arial" pitchFamily="34" charset="0"/>
              <a:buChar char="•"/>
            </a:pPr>
            <a:r>
              <a:rPr lang="zh-CN" altLang="zh-CN" sz="2000" dirty="0" smtClean="0"/>
              <a:t>文件名</a:t>
            </a:r>
            <a:r>
              <a:rPr lang="zh-CN" altLang="zh-CN" sz="2000" dirty="0"/>
              <a:t>不区别字母的大</a:t>
            </a:r>
            <a:r>
              <a:rPr lang="zh-CN" altLang="zh-CN" sz="2000" dirty="0" smtClean="0"/>
              <a:t>小写</a:t>
            </a:r>
            <a:r>
              <a:rPr lang="zh-CN" altLang="en-US" sz="2000" dirty="0" smtClean="0"/>
              <a:t>。</a:t>
            </a:r>
            <a:endParaRPr lang="zh-CN" altLang="zh-CN" sz="2000" dirty="0"/>
          </a:p>
          <a:p>
            <a:pPr marL="342900" indent="-342900">
              <a:lnSpc>
                <a:spcPts val="3000"/>
              </a:lnSpc>
              <a:spcAft>
                <a:spcPts val="600"/>
              </a:spcAft>
              <a:buFont typeface="Arial" pitchFamily="34" charset="0"/>
              <a:buChar char="•"/>
            </a:pPr>
            <a:r>
              <a:rPr lang="zh-CN" altLang="zh-CN" sz="2000" dirty="0" smtClean="0"/>
              <a:t>在</a:t>
            </a:r>
            <a:r>
              <a:rPr lang="zh-CN" altLang="zh-CN" sz="2000" dirty="0"/>
              <a:t>文件名中，最多可用255个字符，也可以用汉字</a:t>
            </a:r>
            <a:r>
              <a:rPr lang="zh-CN" altLang="zh-CN" sz="2000" dirty="0" smtClean="0"/>
              <a:t>命名</a:t>
            </a:r>
            <a:r>
              <a:rPr lang="zh-CN" altLang="en-US" sz="2000" dirty="0" smtClean="0"/>
              <a:t>。</a:t>
            </a:r>
            <a:endParaRPr lang="en-US" altLang="zh-CN" sz="2000" dirty="0" smtClean="0"/>
          </a:p>
          <a:p>
            <a:pPr marL="342900" indent="-342900">
              <a:lnSpc>
                <a:spcPts val="3000"/>
              </a:lnSpc>
              <a:spcAft>
                <a:spcPts val="600"/>
              </a:spcAft>
              <a:buFont typeface="Arial" pitchFamily="34" charset="0"/>
              <a:buChar char="•"/>
            </a:pPr>
            <a:r>
              <a:rPr lang="zh-CN" altLang="zh-CN" sz="2000" dirty="0" smtClean="0"/>
              <a:t>文件名</a:t>
            </a:r>
            <a:r>
              <a:rPr lang="zh-CN" altLang="zh-CN" sz="2000" dirty="0"/>
              <a:t>中可以使用多分隔符，如my.book.pen.</a:t>
            </a:r>
            <a:r>
              <a:rPr lang="zh-CN" altLang="zh-CN" sz="2000" dirty="0" smtClean="0"/>
              <a:t>txt</a:t>
            </a:r>
            <a:endParaRPr lang="zh-CN" altLang="zh-CN" sz="2000" dirty="0"/>
          </a:p>
          <a:p>
            <a:pPr marL="342900" indent="-342900">
              <a:lnSpc>
                <a:spcPts val="3000"/>
              </a:lnSpc>
              <a:spcAft>
                <a:spcPts val="600"/>
              </a:spcAft>
              <a:buFont typeface="Arial" pitchFamily="34" charset="0"/>
              <a:buChar char="•"/>
            </a:pPr>
            <a:r>
              <a:rPr lang="zh-CN" altLang="zh-CN" sz="2000" dirty="0" smtClean="0"/>
              <a:t>文件名</a:t>
            </a:r>
            <a:r>
              <a:rPr lang="zh-CN" altLang="zh-CN" sz="2000" dirty="0"/>
              <a:t>中可以有空格但不能</a:t>
            </a:r>
            <a:r>
              <a:rPr lang="zh-CN" altLang="zh-CN" sz="2000" dirty="0" smtClean="0"/>
              <a:t>出现＼ </a:t>
            </a:r>
            <a:r>
              <a:rPr lang="zh-CN" altLang="zh-CN" sz="2000" dirty="0"/>
              <a:t>／ ＜ ＞ ｜ * ？ ：＂ </a:t>
            </a:r>
          </a:p>
          <a:p>
            <a:pPr marL="342900" indent="-342900">
              <a:lnSpc>
                <a:spcPts val="3000"/>
              </a:lnSpc>
              <a:spcAft>
                <a:spcPts val="600"/>
              </a:spcAft>
              <a:buFont typeface="Arial" pitchFamily="34" charset="0"/>
              <a:buChar char="•"/>
            </a:pPr>
            <a:r>
              <a:rPr lang="zh-CN" altLang="zh-CN" sz="2000" dirty="0" smtClean="0"/>
              <a:t>搜索</a:t>
            </a:r>
            <a:r>
              <a:rPr lang="zh-CN" altLang="zh-CN" sz="2000" dirty="0"/>
              <a:t>文件时，可以使用通配符*和?，*代表任意多个字符，?代表任意一个</a:t>
            </a:r>
            <a:r>
              <a:rPr lang="zh-CN" altLang="zh-CN" sz="2000" dirty="0" smtClean="0"/>
              <a:t>字符</a:t>
            </a:r>
            <a:r>
              <a:rPr lang="zh-CN" altLang="en-US" sz="2000" dirty="0" smtClean="0"/>
              <a:t>。</a:t>
            </a:r>
            <a:endParaRPr lang="zh-CN" altLang="zh-CN" sz="2000" dirty="0"/>
          </a:p>
          <a:p>
            <a:pPr marL="342900" indent="-342900">
              <a:lnSpc>
                <a:spcPts val="3000"/>
              </a:lnSpc>
              <a:spcAft>
                <a:spcPts val="600"/>
              </a:spcAft>
              <a:buFont typeface="Arial" pitchFamily="34" charset="0"/>
              <a:buChar char="•"/>
            </a:pPr>
            <a:r>
              <a:rPr lang="zh-CN" altLang="zh-CN" sz="2000" dirty="0" smtClean="0"/>
              <a:t>在</a:t>
            </a:r>
            <a:r>
              <a:rPr lang="zh-CN" altLang="zh-CN" sz="2000" dirty="0"/>
              <a:t>同一文件夹中不能有同名</a:t>
            </a:r>
            <a:r>
              <a:rPr lang="zh-CN" altLang="zh-CN" sz="2000" dirty="0" smtClean="0"/>
              <a:t>文件</a:t>
            </a:r>
            <a:r>
              <a:rPr lang="zh-CN" altLang="en-US" sz="2000" dirty="0" smtClean="0"/>
              <a:t>。</a:t>
            </a:r>
            <a:endParaRPr lang="zh-CN" altLang="zh-CN" sz="2000" dirty="0"/>
          </a:p>
        </p:txBody>
      </p:sp>
    </p:spTree>
    <p:extLst>
      <p:ext uri="{BB962C8B-B14F-4D97-AF65-F5344CB8AC3E}">
        <p14:creationId xmlns:p14="http://schemas.microsoft.com/office/powerpoint/2010/main" val="1055957757"/>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2.3.1  </a:t>
            </a:r>
            <a:r>
              <a:rPr lang="zh-CN" altLang="zh-CN" sz="3600" dirty="0"/>
              <a:t>磁盘、文件、文件夹与库</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0" name="TextBox 39"/>
          <p:cNvSpPr txBox="1"/>
          <p:nvPr/>
        </p:nvSpPr>
        <p:spPr>
          <a:xfrm>
            <a:off x="899592" y="1033572"/>
            <a:ext cx="6849212" cy="523220"/>
          </a:xfrm>
          <a:prstGeom prst="rect">
            <a:avLst/>
          </a:prstGeom>
          <a:noFill/>
        </p:spPr>
        <p:txBody>
          <a:bodyPr wrap="square" rtlCol="0">
            <a:spAutoFit/>
          </a:bodyPr>
          <a:lstStyle/>
          <a:p>
            <a:r>
              <a:rPr lang="en-US" altLang="zh-CN" sz="2800" dirty="0"/>
              <a:t>2</a:t>
            </a:r>
            <a:r>
              <a:rPr lang="zh-CN" altLang="zh-CN" sz="2800" dirty="0" smtClean="0"/>
              <a:t>．磁盘</a:t>
            </a:r>
            <a:r>
              <a:rPr lang="zh-CN" altLang="zh-CN" sz="2800" dirty="0"/>
              <a:t>、文件夹与树形目录结构</a:t>
            </a:r>
            <a:endParaRPr lang="zh-CN" altLang="en-US" sz="2800" dirty="0"/>
          </a:p>
        </p:txBody>
      </p:sp>
      <p:sp>
        <p:nvSpPr>
          <p:cNvPr id="41" name="矩形 40"/>
          <p:cNvSpPr/>
          <p:nvPr/>
        </p:nvSpPr>
        <p:spPr>
          <a:xfrm>
            <a:off x="899592" y="1671780"/>
            <a:ext cx="7848872" cy="907941"/>
          </a:xfrm>
          <a:prstGeom prst="rect">
            <a:avLst/>
          </a:prstGeom>
          <a:ln>
            <a:solidFill>
              <a:schemeClr val="accent6"/>
            </a:solidFill>
          </a:ln>
        </p:spPr>
        <p:txBody>
          <a:bodyPr wrap="square">
            <a:spAutoFit/>
          </a:bodyPr>
          <a:lstStyle/>
          <a:p>
            <a:pPr>
              <a:spcAft>
                <a:spcPts val="600"/>
              </a:spcAft>
            </a:pPr>
            <a:r>
              <a:rPr lang="zh-CN" altLang="zh-CN" sz="2400" dirty="0" smtClean="0">
                <a:solidFill>
                  <a:srgbClr val="0070C0"/>
                </a:solidFill>
              </a:rPr>
              <a:t>磁盘</a:t>
            </a:r>
            <a:r>
              <a:rPr lang="zh-CN" altLang="en-US" sz="2400" dirty="0" smtClean="0"/>
              <a:t>：</a:t>
            </a:r>
            <a:r>
              <a:rPr lang="zh-CN" altLang="zh-CN" sz="2400" dirty="0" smtClean="0"/>
              <a:t>计算机</a:t>
            </a:r>
            <a:r>
              <a:rPr lang="zh-CN" altLang="zh-CN" sz="2400" dirty="0"/>
              <a:t>硬盘上划分的分区，用盘符来表示，如</a:t>
            </a:r>
            <a:r>
              <a:rPr lang="en-US" altLang="zh-CN" sz="2400" dirty="0"/>
              <a:t>C</a:t>
            </a:r>
            <a:r>
              <a:rPr lang="zh-CN" altLang="zh-CN" sz="2400" dirty="0" smtClean="0"/>
              <a:t>：</a:t>
            </a:r>
            <a:endParaRPr lang="zh-CN" altLang="zh-CN" sz="2400" dirty="0"/>
          </a:p>
          <a:p>
            <a:pPr>
              <a:spcAft>
                <a:spcPts val="600"/>
              </a:spcAft>
            </a:pPr>
            <a:r>
              <a:rPr lang="zh-CN" altLang="en-US" sz="2400" dirty="0"/>
              <a:t>　</a:t>
            </a:r>
            <a:r>
              <a:rPr lang="zh-CN" altLang="en-US" sz="2400" dirty="0" smtClean="0"/>
              <a:t>　　</a:t>
            </a:r>
            <a:r>
              <a:rPr lang="zh-CN" altLang="zh-CN" sz="2400" dirty="0" smtClean="0"/>
              <a:t>打开</a:t>
            </a:r>
            <a:r>
              <a:rPr lang="zh-CN" altLang="zh-CN" sz="2400" dirty="0"/>
              <a:t>“计算机”</a:t>
            </a:r>
            <a:r>
              <a:rPr lang="zh-CN" altLang="zh-CN" sz="2400" dirty="0" smtClean="0"/>
              <a:t>窗口</a:t>
            </a:r>
            <a:r>
              <a:rPr lang="zh-CN" altLang="en-US" sz="2400" dirty="0" smtClean="0"/>
              <a:t>，</a:t>
            </a:r>
            <a:r>
              <a:rPr lang="zh-CN" altLang="zh-CN" sz="2400" dirty="0" smtClean="0"/>
              <a:t>可见</a:t>
            </a:r>
            <a:r>
              <a:rPr lang="zh-CN" altLang="zh-CN" sz="2400" dirty="0"/>
              <a:t>各个磁盘的使用</a:t>
            </a:r>
            <a:r>
              <a:rPr lang="zh-CN" altLang="zh-CN" sz="2400" dirty="0" smtClean="0"/>
              <a:t>信息</a:t>
            </a:r>
            <a:r>
              <a:rPr lang="zh-CN" altLang="en-US" sz="2400" dirty="0" smtClean="0"/>
              <a:t>。</a:t>
            </a:r>
            <a:endParaRPr lang="zh-CN" altLang="zh-CN" sz="2400" dirty="0"/>
          </a:p>
        </p:txBody>
      </p:sp>
      <p:pic>
        <p:nvPicPr>
          <p:cNvPr id="8" name="Picture 3" descr="KQHZ_N`%F)N69J[HK4~G3G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52210" y="2655412"/>
            <a:ext cx="5328592" cy="3901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019714"/>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2.3.1  </a:t>
            </a:r>
            <a:r>
              <a:rPr lang="zh-CN" altLang="zh-CN" sz="3600" dirty="0"/>
              <a:t>磁盘、文件、文件夹与库</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0" name="TextBox 39"/>
          <p:cNvSpPr txBox="1"/>
          <p:nvPr/>
        </p:nvSpPr>
        <p:spPr>
          <a:xfrm>
            <a:off x="899592" y="1033572"/>
            <a:ext cx="6849212" cy="523220"/>
          </a:xfrm>
          <a:prstGeom prst="rect">
            <a:avLst/>
          </a:prstGeom>
          <a:noFill/>
        </p:spPr>
        <p:txBody>
          <a:bodyPr wrap="square" rtlCol="0">
            <a:spAutoFit/>
          </a:bodyPr>
          <a:lstStyle/>
          <a:p>
            <a:r>
              <a:rPr lang="en-US" altLang="zh-CN" sz="2800" dirty="0"/>
              <a:t>2</a:t>
            </a:r>
            <a:r>
              <a:rPr lang="zh-CN" altLang="zh-CN" sz="2800" dirty="0" smtClean="0"/>
              <a:t>．磁盘</a:t>
            </a:r>
            <a:r>
              <a:rPr lang="zh-CN" altLang="zh-CN" sz="2800" dirty="0"/>
              <a:t>、文件夹与树形目录结构</a:t>
            </a:r>
            <a:endParaRPr lang="zh-CN" altLang="en-US" sz="2800" dirty="0"/>
          </a:p>
        </p:txBody>
      </p:sp>
      <p:sp>
        <p:nvSpPr>
          <p:cNvPr id="41" name="矩形 40"/>
          <p:cNvSpPr/>
          <p:nvPr/>
        </p:nvSpPr>
        <p:spPr>
          <a:xfrm>
            <a:off x="827584" y="1671780"/>
            <a:ext cx="7704856" cy="907941"/>
          </a:xfrm>
          <a:prstGeom prst="rect">
            <a:avLst/>
          </a:prstGeom>
          <a:ln>
            <a:solidFill>
              <a:schemeClr val="accent6"/>
            </a:solidFill>
          </a:ln>
        </p:spPr>
        <p:txBody>
          <a:bodyPr wrap="square">
            <a:spAutoFit/>
          </a:bodyPr>
          <a:lstStyle/>
          <a:p>
            <a:pPr>
              <a:spcAft>
                <a:spcPts val="600"/>
              </a:spcAft>
            </a:pPr>
            <a:r>
              <a:rPr lang="zh-CN" altLang="en-US" sz="2400" dirty="0" smtClean="0"/>
              <a:t>　　</a:t>
            </a:r>
            <a:r>
              <a:rPr lang="zh-CN" altLang="zh-CN" sz="2400" dirty="0" smtClean="0"/>
              <a:t>把</a:t>
            </a:r>
            <a:r>
              <a:rPr lang="zh-CN" altLang="zh-CN" sz="2400" dirty="0"/>
              <a:t>文件组织在若干目录（也称文件夹）</a:t>
            </a:r>
            <a:r>
              <a:rPr lang="zh-CN" altLang="zh-CN" sz="2400" dirty="0" smtClean="0"/>
              <a:t>中</a:t>
            </a:r>
            <a:r>
              <a:rPr lang="zh-CN" altLang="en-US" sz="2400" dirty="0" smtClean="0"/>
              <a:t>。</a:t>
            </a:r>
            <a:endParaRPr lang="en-US" altLang="zh-CN" sz="2400" dirty="0" smtClean="0"/>
          </a:p>
          <a:p>
            <a:pPr>
              <a:spcAft>
                <a:spcPts val="600"/>
              </a:spcAft>
            </a:pPr>
            <a:r>
              <a:rPr lang="zh-CN" altLang="en-US" sz="2400" dirty="0" smtClean="0"/>
              <a:t>　　</a:t>
            </a:r>
            <a:r>
              <a:rPr lang="zh-CN" altLang="zh-CN" sz="2400" dirty="0" smtClean="0"/>
              <a:t>文件夹</a:t>
            </a:r>
            <a:r>
              <a:rPr lang="zh-CN" altLang="zh-CN" sz="2400" dirty="0"/>
              <a:t>采用多层次结构</a:t>
            </a:r>
            <a:r>
              <a:rPr lang="zh-CN" altLang="zh-CN" sz="2400" dirty="0" smtClean="0"/>
              <a:t>，形成</a:t>
            </a:r>
            <a:r>
              <a:rPr lang="zh-CN" altLang="zh-CN" sz="2400" dirty="0">
                <a:solidFill>
                  <a:srgbClr val="0070C0"/>
                </a:solidFill>
              </a:rPr>
              <a:t>树形目录</a:t>
            </a:r>
            <a:r>
              <a:rPr lang="zh-CN" altLang="zh-CN" sz="2400" dirty="0" smtClean="0">
                <a:solidFill>
                  <a:srgbClr val="0070C0"/>
                </a:solidFill>
              </a:rPr>
              <a:t>结构</a:t>
            </a:r>
            <a:r>
              <a:rPr lang="zh-CN" altLang="en-US" sz="2400" dirty="0"/>
              <a:t>。</a:t>
            </a:r>
            <a:endParaRPr lang="zh-CN" altLang="zh-CN" sz="2400" dirty="0">
              <a:solidFill>
                <a:srgbClr val="0070C0"/>
              </a:solidFill>
            </a:endParaRPr>
          </a:p>
        </p:txBody>
      </p:sp>
      <p:pic>
        <p:nvPicPr>
          <p:cNvPr id="4098"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293257" y="2724467"/>
            <a:ext cx="4763487" cy="3800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3279582"/>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2.3.1  </a:t>
            </a:r>
            <a:r>
              <a:rPr lang="zh-CN" altLang="zh-CN" sz="3600" dirty="0"/>
              <a:t>磁盘、文件、文件夹与库</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0" name="TextBox 39"/>
          <p:cNvSpPr txBox="1"/>
          <p:nvPr/>
        </p:nvSpPr>
        <p:spPr>
          <a:xfrm>
            <a:off x="899592" y="1033572"/>
            <a:ext cx="6849212" cy="523220"/>
          </a:xfrm>
          <a:prstGeom prst="rect">
            <a:avLst/>
          </a:prstGeom>
          <a:noFill/>
        </p:spPr>
        <p:txBody>
          <a:bodyPr wrap="square" rtlCol="0">
            <a:spAutoFit/>
          </a:bodyPr>
          <a:lstStyle/>
          <a:p>
            <a:r>
              <a:rPr lang="en-US" altLang="zh-CN" sz="2800" dirty="0"/>
              <a:t>3</a:t>
            </a:r>
            <a:r>
              <a:rPr lang="zh-CN" altLang="zh-CN" sz="2800" dirty="0"/>
              <a:t>．库</a:t>
            </a:r>
            <a:endParaRPr lang="zh-CN" altLang="en-US" sz="2800" dirty="0"/>
          </a:p>
        </p:txBody>
      </p:sp>
      <p:sp>
        <p:nvSpPr>
          <p:cNvPr id="41" name="矩形 40"/>
          <p:cNvSpPr/>
          <p:nvPr/>
        </p:nvSpPr>
        <p:spPr>
          <a:xfrm>
            <a:off x="899592" y="1647671"/>
            <a:ext cx="7992888" cy="1277273"/>
          </a:xfrm>
          <a:prstGeom prst="rect">
            <a:avLst/>
          </a:prstGeom>
          <a:ln>
            <a:solidFill>
              <a:schemeClr val="accent6"/>
            </a:solidFill>
          </a:ln>
        </p:spPr>
        <p:txBody>
          <a:bodyPr wrap="square">
            <a:spAutoFit/>
          </a:bodyPr>
          <a:lstStyle/>
          <a:p>
            <a:r>
              <a:rPr lang="zh-CN" altLang="zh-CN" sz="2400" dirty="0" smtClean="0">
                <a:solidFill>
                  <a:srgbClr val="0070C0"/>
                </a:solidFill>
              </a:rPr>
              <a:t>库</a:t>
            </a:r>
            <a:r>
              <a:rPr lang="zh-CN" altLang="en-US" sz="2400" dirty="0" smtClean="0"/>
              <a:t>：</a:t>
            </a:r>
            <a:r>
              <a:rPr lang="zh-CN" altLang="zh-CN" sz="2400" dirty="0" smtClean="0"/>
              <a:t>一种快捷的文件管理方式，是用于</a:t>
            </a:r>
            <a:r>
              <a:rPr lang="zh-CN" altLang="zh-CN" sz="2400" dirty="0"/>
              <a:t>管理音乐、视频</a:t>
            </a:r>
            <a:r>
              <a:rPr lang="zh-CN" altLang="zh-CN" sz="2400" dirty="0" smtClean="0"/>
              <a:t>、</a:t>
            </a:r>
            <a:endParaRPr lang="en-US" altLang="zh-CN" sz="2400" dirty="0" smtClean="0"/>
          </a:p>
          <a:p>
            <a:r>
              <a:rPr lang="zh-CN" altLang="en-US" sz="2400" dirty="0"/>
              <a:t>　</a:t>
            </a:r>
            <a:r>
              <a:rPr lang="zh-CN" altLang="en-US" sz="2400" dirty="0" smtClean="0"/>
              <a:t>　</a:t>
            </a:r>
            <a:r>
              <a:rPr lang="zh-CN" altLang="zh-CN" sz="2400" dirty="0" smtClean="0"/>
              <a:t>图片</a:t>
            </a:r>
            <a:r>
              <a:rPr lang="zh-CN" altLang="zh-CN" sz="2400" dirty="0"/>
              <a:t>、文档等各类文件的</a:t>
            </a:r>
            <a:r>
              <a:rPr lang="zh-CN" altLang="zh-CN" sz="2400" dirty="0" smtClean="0"/>
              <a:t>位置。</a:t>
            </a:r>
            <a:endParaRPr lang="en-US" altLang="zh-CN" sz="2400" dirty="0" smtClean="0"/>
          </a:p>
          <a:p>
            <a:pPr>
              <a:spcBef>
                <a:spcPts val="600"/>
              </a:spcBef>
            </a:pPr>
            <a:r>
              <a:rPr lang="zh-CN" altLang="en-US" sz="2400" dirty="0"/>
              <a:t>　</a:t>
            </a:r>
            <a:r>
              <a:rPr lang="zh-CN" altLang="en-US" sz="2400" dirty="0" smtClean="0"/>
              <a:t>　</a:t>
            </a:r>
            <a:r>
              <a:rPr lang="zh-CN" altLang="zh-CN" sz="2400" dirty="0" smtClean="0"/>
              <a:t>库</a:t>
            </a:r>
            <a:r>
              <a:rPr lang="zh-CN" altLang="zh-CN" sz="2400" dirty="0"/>
              <a:t>的管理与</a:t>
            </a:r>
            <a:r>
              <a:rPr lang="zh-CN" altLang="zh-CN" sz="2400" dirty="0" smtClean="0"/>
              <a:t>文件夹很相似</a:t>
            </a:r>
            <a:r>
              <a:rPr lang="zh-CN" altLang="zh-CN" sz="2400" dirty="0"/>
              <a:t>，也采用</a:t>
            </a:r>
            <a:r>
              <a:rPr lang="zh-CN" altLang="zh-CN" sz="2400" dirty="0" smtClean="0"/>
              <a:t>树形</a:t>
            </a:r>
            <a:r>
              <a:rPr lang="zh-CN" altLang="en-US" sz="2400" dirty="0" smtClean="0"/>
              <a:t>目录</a:t>
            </a:r>
            <a:r>
              <a:rPr lang="zh-CN" altLang="zh-CN" sz="2400" dirty="0" smtClean="0"/>
              <a:t>结构</a:t>
            </a:r>
            <a:r>
              <a:rPr lang="zh-CN" altLang="en-US" sz="2400" dirty="0" smtClean="0"/>
              <a:t>。</a:t>
            </a:r>
            <a:endParaRPr lang="zh-CN" altLang="zh-CN" sz="2400" dirty="0"/>
          </a:p>
        </p:txBody>
      </p:sp>
      <p:pic>
        <p:nvPicPr>
          <p:cNvPr id="5122"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100441" y="3068960"/>
            <a:ext cx="5648364" cy="3418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4492545"/>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2.3.2  </a:t>
            </a:r>
            <a:r>
              <a:rPr lang="zh-CN" altLang="zh-CN" sz="3600" dirty="0"/>
              <a:t>查看文件与文件夹</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TextBox 7"/>
          <p:cNvSpPr txBox="1"/>
          <p:nvPr/>
        </p:nvSpPr>
        <p:spPr>
          <a:xfrm>
            <a:off x="899592" y="1033572"/>
            <a:ext cx="6849212" cy="523220"/>
          </a:xfrm>
          <a:prstGeom prst="rect">
            <a:avLst/>
          </a:prstGeom>
          <a:noFill/>
        </p:spPr>
        <p:txBody>
          <a:bodyPr wrap="square" rtlCol="0">
            <a:spAutoFit/>
          </a:bodyPr>
          <a:lstStyle/>
          <a:p>
            <a:r>
              <a:rPr lang="en-US" altLang="zh-CN" sz="2800" dirty="0"/>
              <a:t>1</a:t>
            </a:r>
            <a:r>
              <a:rPr lang="zh-CN" altLang="zh-CN" sz="2800" dirty="0"/>
              <a:t>．文件与文件夹的查看</a:t>
            </a:r>
            <a:endParaRPr lang="zh-CN" altLang="en-US" sz="2800" dirty="0"/>
          </a:p>
        </p:txBody>
      </p:sp>
      <p:sp>
        <p:nvSpPr>
          <p:cNvPr id="3" name="矩形 2"/>
          <p:cNvSpPr/>
          <p:nvPr/>
        </p:nvSpPr>
        <p:spPr>
          <a:xfrm>
            <a:off x="2627784" y="6011996"/>
            <a:ext cx="4339650" cy="369332"/>
          </a:xfrm>
          <a:prstGeom prst="rect">
            <a:avLst/>
          </a:prstGeom>
        </p:spPr>
        <p:txBody>
          <a:bodyPr wrap="none">
            <a:spAutoFit/>
          </a:bodyPr>
          <a:lstStyle/>
          <a:p>
            <a:r>
              <a:rPr lang="zh-CN" altLang="zh-CN" dirty="0"/>
              <a:t>打开“计算机”和“库”窗口</a:t>
            </a:r>
            <a:r>
              <a:rPr lang="zh-CN" altLang="zh-CN" dirty="0" smtClean="0"/>
              <a:t>的</a:t>
            </a:r>
            <a:r>
              <a:rPr lang="zh-CN" altLang="en-US" dirty="0" smtClean="0"/>
              <a:t>常用</a:t>
            </a:r>
            <a:r>
              <a:rPr lang="zh-CN" altLang="zh-CN" dirty="0" smtClean="0"/>
              <a:t>方法</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765015606"/>
              </p:ext>
            </p:extLst>
          </p:nvPr>
        </p:nvGraphicFramePr>
        <p:xfrm>
          <a:off x="1115616" y="1789154"/>
          <a:ext cx="7359896" cy="4016110"/>
        </p:xfrm>
        <a:graphic>
          <a:graphicData uri="http://schemas.openxmlformats.org/drawingml/2006/table">
            <a:tbl>
              <a:tblPr firstRow="1" firstCol="1" bandRow="1">
                <a:tableStyleId>{5C22544A-7EE6-4342-B048-85BDC9FD1C3A}</a:tableStyleId>
              </a:tblPr>
              <a:tblGrid>
                <a:gridCol w="970169"/>
                <a:gridCol w="6389727"/>
              </a:tblGrid>
              <a:tr h="531557">
                <a:tc>
                  <a:txBody>
                    <a:bodyPr/>
                    <a:lstStyle/>
                    <a:p>
                      <a:pPr algn="ctr">
                        <a:lnSpc>
                          <a:spcPct val="100000"/>
                        </a:lnSpc>
                        <a:spcBef>
                          <a:spcPts val="250"/>
                        </a:spcBef>
                        <a:spcAft>
                          <a:spcPts val="250"/>
                        </a:spcAft>
                      </a:pPr>
                      <a:r>
                        <a:rPr lang="zh-CN" sz="1800" kern="1050" dirty="0">
                          <a:effectLst/>
                          <a:latin typeface="+mn-ea"/>
                          <a:ea typeface="+mn-ea"/>
                        </a:rPr>
                        <a:t>窗口</a:t>
                      </a:r>
                      <a:endParaRPr lang="zh-CN" sz="1800" kern="1050" dirty="0">
                        <a:effectLst/>
                        <a:latin typeface="+mn-ea"/>
                        <a:ea typeface="+mn-ea"/>
                        <a:cs typeface="Times New Roman"/>
                      </a:endParaRPr>
                    </a:p>
                  </a:txBody>
                  <a:tcPr marL="72000" marR="72000" marT="36000" marB="3600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lnSpc>
                          <a:spcPct val="100000"/>
                        </a:lnSpc>
                        <a:spcBef>
                          <a:spcPts val="250"/>
                        </a:spcBef>
                        <a:spcAft>
                          <a:spcPts val="250"/>
                        </a:spcAft>
                      </a:pPr>
                      <a:r>
                        <a:rPr lang="zh-CN" sz="1800" kern="1050" dirty="0">
                          <a:effectLst/>
                          <a:latin typeface="+mn-ea"/>
                          <a:ea typeface="+mn-ea"/>
                        </a:rPr>
                        <a:t>操作</a:t>
                      </a:r>
                      <a:endParaRPr lang="zh-CN" sz="1800" kern="1050" dirty="0">
                        <a:effectLst/>
                        <a:latin typeface="+mn-ea"/>
                        <a:ea typeface="+mn-ea"/>
                        <a:cs typeface="Times New Roman"/>
                      </a:endParaRPr>
                    </a:p>
                  </a:txBody>
                  <a:tcPr marL="72000" marR="72000" marT="36000" marB="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531557">
                <a:tc rowSpan="4">
                  <a:txBody>
                    <a:bodyPr/>
                    <a:lstStyle/>
                    <a:p>
                      <a:pPr algn="just">
                        <a:lnSpc>
                          <a:spcPct val="100000"/>
                        </a:lnSpc>
                        <a:spcBef>
                          <a:spcPts val="200"/>
                        </a:spcBef>
                        <a:spcAft>
                          <a:spcPts val="200"/>
                        </a:spcAft>
                      </a:pPr>
                      <a:r>
                        <a:rPr lang="zh-CN" sz="1800" kern="900" dirty="0">
                          <a:effectLst/>
                          <a:latin typeface="+mn-ea"/>
                          <a:ea typeface="+mn-ea"/>
                        </a:rPr>
                        <a:t>计算机</a:t>
                      </a:r>
                    </a:p>
                  </a:txBody>
                  <a:tcPr marL="72000" marR="72000" marT="36000" marB="36000" anchor="ctr">
                    <a:lnL w="12700" cap="flat" cmpd="sng" algn="ctr">
                      <a:solidFill>
                        <a:schemeClr val="tx1"/>
                      </a:solidFill>
                      <a:prstDash val="solid"/>
                      <a:round/>
                      <a:headEnd type="none" w="med" len="med"/>
                      <a:tailEnd type="none" w="med" len="med"/>
                    </a:lnL>
                  </a:tcPr>
                </a:tc>
                <a:tc>
                  <a:txBody>
                    <a:bodyPr/>
                    <a:lstStyle/>
                    <a:p>
                      <a:pPr algn="just">
                        <a:lnSpc>
                          <a:spcPct val="100000"/>
                        </a:lnSpc>
                        <a:spcBef>
                          <a:spcPts val="200"/>
                        </a:spcBef>
                        <a:spcAft>
                          <a:spcPts val="200"/>
                        </a:spcAft>
                      </a:pPr>
                      <a:r>
                        <a:rPr lang="zh-CN" sz="1800" kern="900">
                          <a:effectLst/>
                          <a:latin typeface="+mn-ea"/>
                          <a:ea typeface="+mn-ea"/>
                        </a:rPr>
                        <a:t>双击桌面上的“计算机”图标</a:t>
                      </a:r>
                      <a:r>
                        <a:rPr lang="en-US" sz="1800" kern="0">
                          <a:effectLst/>
                          <a:latin typeface="+mn-ea"/>
                          <a:ea typeface="+mn-ea"/>
                        </a:rPr>
                        <a:t> </a:t>
                      </a:r>
                      <a:endParaRPr lang="zh-CN" sz="1800" kern="900">
                        <a:effectLst/>
                        <a:latin typeface="+mn-ea"/>
                        <a:ea typeface="+mn-ea"/>
                      </a:endParaRPr>
                    </a:p>
                  </a:txBody>
                  <a:tcPr marL="72000" marR="72000" marT="36000" marB="36000" anchor="ctr">
                    <a:lnR w="12700" cap="flat" cmpd="sng" algn="ctr">
                      <a:solidFill>
                        <a:schemeClr val="tx1"/>
                      </a:solidFill>
                      <a:prstDash val="solid"/>
                      <a:round/>
                      <a:headEnd type="none" w="med" len="med"/>
                      <a:tailEnd type="none" w="med" len="med"/>
                    </a:lnR>
                  </a:tcPr>
                </a:tc>
              </a:tr>
              <a:tr h="531557">
                <a:tc vMerge="1">
                  <a:txBody>
                    <a:bodyPr/>
                    <a:lstStyle/>
                    <a:p>
                      <a:endParaRPr lang="zh-CN" altLang="en-US"/>
                    </a:p>
                  </a:txBody>
                  <a:tcPr/>
                </a:tc>
                <a:tc>
                  <a:txBody>
                    <a:bodyPr/>
                    <a:lstStyle/>
                    <a:p>
                      <a:pPr algn="just">
                        <a:lnSpc>
                          <a:spcPct val="100000"/>
                        </a:lnSpc>
                        <a:spcBef>
                          <a:spcPts val="200"/>
                        </a:spcBef>
                        <a:spcAft>
                          <a:spcPts val="200"/>
                        </a:spcAft>
                      </a:pPr>
                      <a:r>
                        <a:rPr lang="zh-CN" sz="1800" kern="900" dirty="0">
                          <a:effectLst/>
                          <a:latin typeface="+mn-ea"/>
                          <a:ea typeface="+mn-ea"/>
                        </a:rPr>
                        <a:t>右击桌面上的“计算机”图标→“打开”命令</a:t>
                      </a:r>
                    </a:p>
                  </a:txBody>
                  <a:tcPr marL="72000" marR="72000" marT="36000" marB="36000" anchor="ctr">
                    <a:lnR w="12700" cap="flat" cmpd="sng" algn="ctr">
                      <a:solidFill>
                        <a:schemeClr val="tx1"/>
                      </a:solidFill>
                      <a:prstDash val="solid"/>
                      <a:round/>
                      <a:headEnd type="none" w="med" len="med"/>
                      <a:tailEnd type="none" w="med" len="med"/>
                    </a:lnR>
                  </a:tcPr>
                </a:tc>
              </a:tr>
              <a:tr h="531557">
                <a:tc vMerge="1">
                  <a:txBody>
                    <a:bodyPr/>
                    <a:lstStyle/>
                    <a:p>
                      <a:endParaRPr lang="zh-CN" altLang="en-US"/>
                    </a:p>
                  </a:txBody>
                  <a:tcPr/>
                </a:tc>
                <a:tc>
                  <a:txBody>
                    <a:bodyPr/>
                    <a:lstStyle/>
                    <a:p>
                      <a:pPr algn="just">
                        <a:lnSpc>
                          <a:spcPct val="100000"/>
                        </a:lnSpc>
                        <a:spcBef>
                          <a:spcPts val="200"/>
                        </a:spcBef>
                        <a:spcAft>
                          <a:spcPts val="200"/>
                        </a:spcAft>
                      </a:pPr>
                      <a:r>
                        <a:rPr lang="zh-CN" sz="1800" kern="900">
                          <a:effectLst/>
                          <a:latin typeface="+mn-ea"/>
                          <a:ea typeface="+mn-ea"/>
                        </a:rPr>
                        <a:t>选定桌面上的“计算机”图标，按</a:t>
                      </a:r>
                      <a:r>
                        <a:rPr lang="en-US" sz="1800" kern="900">
                          <a:effectLst/>
                          <a:latin typeface="+mn-ea"/>
                          <a:ea typeface="+mn-ea"/>
                        </a:rPr>
                        <a:t>Enter</a:t>
                      </a:r>
                      <a:r>
                        <a:rPr lang="zh-CN" sz="1800" kern="900">
                          <a:effectLst/>
                          <a:latin typeface="+mn-ea"/>
                          <a:ea typeface="+mn-ea"/>
                        </a:rPr>
                        <a:t>键</a:t>
                      </a:r>
                    </a:p>
                  </a:txBody>
                  <a:tcPr marL="72000" marR="72000" marT="36000" marB="36000" anchor="ctr">
                    <a:lnR w="12700" cap="flat" cmpd="sng" algn="ctr">
                      <a:solidFill>
                        <a:schemeClr val="tx1"/>
                      </a:solidFill>
                      <a:prstDash val="solid"/>
                      <a:round/>
                      <a:headEnd type="none" w="med" len="med"/>
                      <a:tailEnd type="none" w="med" len="med"/>
                    </a:lnR>
                  </a:tcPr>
                </a:tc>
              </a:tr>
              <a:tr h="531557">
                <a:tc vMerge="1">
                  <a:txBody>
                    <a:bodyPr/>
                    <a:lstStyle/>
                    <a:p>
                      <a:endParaRPr lang="zh-CN" altLang="en-US"/>
                    </a:p>
                  </a:txBody>
                  <a:tcPr/>
                </a:tc>
                <a:tc>
                  <a:txBody>
                    <a:bodyPr/>
                    <a:lstStyle/>
                    <a:p>
                      <a:pPr algn="just">
                        <a:lnSpc>
                          <a:spcPct val="100000"/>
                        </a:lnSpc>
                        <a:spcBef>
                          <a:spcPts val="200"/>
                        </a:spcBef>
                        <a:spcAft>
                          <a:spcPts val="200"/>
                        </a:spcAft>
                      </a:pPr>
                      <a:r>
                        <a:rPr lang="zh-CN" sz="1800" kern="900" dirty="0">
                          <a:effectLst/>
                          <a:latin typeface="+mn-ea"/>
                          <a:ea typeface="+mn-ea"/>
                        </a:rPr>
                        <a:t>选择“开始”→“计算机”命令</a:t>
                      </a:r>
                    </a:p>
                  </a:txBody>
                  <a:tcPr marL="72000" marR="72000" marT="36000" marB="36000" anchor="ctr">
                    <a:lnR w="12700" cap="flat" cmpd="sng" algn="ctr">
                      <a:solidFill>
                        <a:schemeClr val="tx1"/>
                      </a:solidFill>
                      <a:prstDash val="solid"/>
                      <a:round/>
                      <a:headEnd type="none" w="med" len="med"/>
                      <a:tailEnd type="none" w="med" len="med"/>
                    </a:lnR>
                  </a:tcPr>
                </a:tc>
              </a:tr>
              <a:tr h="531557">
                <a:tc rowSpan="2">
                  <a:txBody>
                    <a:bodyPr/>
                    <a:lstStyle/>
                    <a:p>
                      <a:pPr algn="ctr">
                        <a:lnSpc>
                          <a:spcPct val="100000"/>
                        </a:lnSpc>
                        <a:spcBef>
                          <a:spcPts val="200"/>
                        </a:spcBef>
                        <a:spcAft>
                          <a:spcPts val="200"/>
                        </a:spcAft>
                      </a:pPr>
                      <a:r>
                        <a:rPr lang="zh-CN" sz="1800" kern="900" dirty="0">
                          <a:effectLst/>
                          <a:latin typeface="+mn-ea"/>
                          <a:ea typeface="+mn-ea"/>
                        </a:rPr>
                        <a:t>库</a:t>
                      </a:r>
                    </a:p>
                  </a:txBody>
                  <a:tcPr marL="72000" marR="72000" marT="36000" marB="3600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kern="900" dirty="0">
                          <a:effectLst/>
                          <a:latin typeface="+mn-ea"/>
                          <a:ea typeface="+mn-ea"/>
                        </a:rPr>
                        <a:t>右击“开始”按钮 →“打开Windows资源管理器”命令</a:t>
                      </a:r>
                    </a:p>
                  </a:txBody>
                  <a:tcPr marL="72000" marR="72000" marT="36000" marB="36000" anchor="ctr">
                    <a:lnR w="12700" cap="flat" cmpd="sng" algn="ctr">
                      <a:solidFill>
                        <a:schemeClr val="tx1"/>
                      </a:solidFill>
                      <a:prstDash val="solid"/>
                      <a:round/>
                      <a:headEnd type="none" w="med" len="med"/>
                      <a:tailEnd type="none" w="med" len="med"/>
                    </a:lnR>
                  </a:tcPr>
                </a:tc>
              </a:tr>
              <a:tr h="826768">
                <a:tc vMerge="1">
                  <a:txBody>
                    <a:bodyPr/>
                    <a:lstStyle/>
                    <a:p>
                      <a:endParaRPr lang="zh-CN" altLang="en-US"/>
                    </a:p>
                  </a:txBody>
                  <a:tcPr/>
                </a:tc>
                <a:tc>
                  <a:txBody>
                    <a:bodyPr/>
                    <a:lstStyle/>
                    <a:p>
                      <a:pPr algn="just">
                        <a:lnSpc>
                          <a:spcPct val="100000"/>
                        </a:lnSpc>
                        <a:spcBef>
                          <a:spcPts val="200"/>
                        </a:spcBef>
                        <a:spcAft>
                          <a:spcPts val="200"/>
                        </a:spcAft>
                      </a:pPr>
                      <a:r>
                        <a:rPr lang="zh-CN" sz="1800" kern="900" dirty="0">
                          <a:effectLst/>
                          <a:latin typeface="+mn-ea"/>
                          <a:ea typeface="+mn-ea"/>
                        </a:rPr>
                        <a:t>选择“开始”→“所有程序”→“附件”→“Windows资源管理器”命令</a:t>
                      </a:r>
                    </a:p>
                  </a:txBody>
                  <a:tcPr marL="72000" marR="72000" marT="36000" marB="3600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bl>
          </a:graphicData>
        </a:graphic>
      </p:graphicFrame>
      <p:pic>
        <p:nvPicPr>
          <p:cNvPr id="6145" name="Picture 1" descr="开始按钮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flipV="1">
            <a:off x="6289987" y="1762611"/>
            <a:ext cx="85045" cy="85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503934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2.1.3  Windows 7</a:t>
            </a:r>
            <a:r>
              <a:rPr lang="zh-CN" altLang="zh-CN" sz="3600" dirty="0"/>
              <a:t>的启动</a:t>
            </a:r>
          </a:p>
        </p:txBody>
      </p:sp>
      <p:sp>
        <p:nvSpPr>
          <p:cNvPr id="4" name="TextBox 3"/>
          <p:cNvSpPr txBox="1"/>
          <p:nvPr/>
        </p:nvSpPr>
        <p:spPr>
          <a:xfrm>
            <a:off x="971600" y="1124744"/>
            <a:ext cx="7632848" cy="984500"/>
          </a:xfrm>
          <a:prstGeom prst="rect">
            <a:avLst/>
          </a:prstGeom>
          <a:noFill/>
          <a:ln>
            <a:noFill/>
          </a:ln>
        </p:spPr>
        <p:txBody>
          <a:bodyPr wrap="square" rtlCol="0">
            <a:spAutoFit/>
          </a:bodyPr>
          <a:lstStyle>
            <a:defPPr>
              <a:defRPr lang="zh-CN"/>
            </a:defPPr>
            <a:lvl1pPr>
              <a:lnSpc>
                <a:spcPct val="130000"/>
              </a:lnSpc>
              <a:defRPr sz="2400"/>
            </a:lvl1pPr>
          </a:lstStyle>
          <a:p>
            <a:r>
              <a:rPr lang="zh-CN" altLang="en-US" dirty="0">
                <a:latin typeface="+mn-ea"/>
              </a:rPr>
              <a:t>　　</a:t>
            </a:r>
            <a:r>
              <a:rPr lang="zh-CN" altLang="zh-CN" dirty="0">
                <a:latin typeface="+mn-ea"/>
              </a:rPr>
              <a:t>打开电源开关，</a:t>
            </a:r>
            <a:r>
              <a:rPr lang="zh-CN" altLang="zh-CN" dirty="0" smtClean="0">
                <a:latin typeface="+mn-ea"/>
              </a:rPr>
              <a:t>计算机自动启动</a:t>
            </a:r>
            <a:r>
              <a:rPr lang="zh-CN" altLang="zh-CN" dirty="0">
                <a:latin typeface="+mn-ea"/>
              </a:rPr>
              <a:t>并进入系统工作状态，在屏幕上</a:t>
            </a:r>
            <a:r>
              <a:rPr lang="zh-CN" altLang="zh-CN" dirty="0" smtClean="0">
                <a:latin typeface="+mn-ea"/>
              </a:rPr>
              <a:t>出现</a:t>
            </a:r>
            <a:r>
              <a:rPr lang="en-US" altLang="zh-CN" dirty="0" smtClean="0">
                <a:latin typeface="+mn-ea"/>
              </a:rPr>
              <a:t>Windows </a:t>
            </a:r>
            <a:r>
              <a:rPr lang="en-US" altLang="zh-CN" dirty="0">
                <a:latin typeface="+mn-ea"/>
              </a:rPr>
              <a:t>7</a:t>
            </a:r>
            <a:r>
              <a:rPr lang="zh-CN" altLang="zh-CN" dirty="0">
                <a:latin typeface="+mn-ea"/>
              </a:rPr>
              <a:t>系统</a:t>
            </a:r>
            <a:r>
              <a:rPr lang="zh-CN" altLang="zh-CN" dirty="0" smtClean="0">
                <a:latin typeface="+mn-ea"/>
              </a:rPr>
              <a:t>桌面</a:t>
            </a:r>
            <a:r>
              <a:rPr lang="zh-CN" altLang="en-US" dirty="0">
                <a:latin typeface="+mn-ea"/>
              </a:rPr>
              <a:t>。</a:t>
            </a:r>
            <a:endParaRPr lang="zh-CN" altLang="zh-CN" dirty="0">
              <a:latin typeface="+mn-ea"/>
            </a:endParaRPr>
          </a:p>
        </p:txBody>
      </p:sp>
      <p:grpSp>
        <p:nvGrpSpPr>
          <p:cNvPr id="3" name="组合 2"/>
          <p:cNvGrpSpPr/>
          <p:nvPr/>
        </p:nvGrpSpPr>
        <p:grpSpPr>
          <a:xfrm>
            <a:off x="1475656" y="2348880"/>
            <a:ext cx="6696744" cy="4104456"/>
            <a:chOff x="1403648" y="2281286"/>
            <a:chExt cx="6768752" cy="4244058"/>
          </a:xfrm>
        </p:grpSpPr>
        <p:pic>
          <p:nvPicPr>
            <p:cNvPr id="1026" name="图片 1"/>
            <p:cNvPicPr>
              <a:picLocks noChangeAspect="1" noChangeArrowheads="1"/>
            </p:cNvPicPr>
            <p:nvPr/>
          </p:nvPicPr>
          <p:blipFill>
            <a:blip r:embed="rId3" cstate="email">
              <a:lum bright="6000"/>
              <a:extLst>
                <a:ext uri="{28A0092B-C50C-407E-A947-70E740481C1C}">
                  <a14:useLocalDpi xmlns:a14="http://schemas.microsoft.com/office/drawing/2010/main" val="0"/>
                </a:ext>
              </a:extLst>
            </a:blip>
            <a:srcRect/>
            <a:stretch>
              <a:fillRect/>
            </a:stretch>
          </p:blipFill>
          <p:spPr bwMode="auto">
            <a:xfrm>
              <a:off x="1403648" y="2281286"/>
              <a:ext cx="6768752" cy="380289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455876" y="6125234"/>
              <a:ext cx="2664296" cy="400110"/>
            </a:xfrm>
            <a:prstGeom prst="rect">
              <a:avLst/>
            </a:prstGeom>
            <a:noFill/>
          </p:spPr>
          <p:txBody>
            <a:bodyPr wrap="square" rtlCol="0">
              <a:spAutoFit/>
            </a:bodyPr>
            <a:lstStyle/>
            <a:p>
              <a:pPr algn="ctr"/>
              <a:r>
                <a:rPr lang="en-US" altLang="zh-CN" sz="2000" dirty="0" smtClean="0"/>
                <a:t>Windows 7 </a:t>
              </a:r>
              <a:r>
                <a:rPr lang="zh-CN" altLang="en-US" sz="2000" dirty="0" smtClean="0"/>
                <a:t>桌面</a:t>
              </a:r>
              <a:endParaRPr lang="zh-CN" altLang="en-US" sz="2000" dirty="0"/>
            </a:p>
          </p:txBody>
        </p:sp>
      </p:grpSp>
    </p:spTree>
    <p:extLst>
      <p:ext uri="{BB962C8B-B14F-4D97-AF65-F5344CB8AC3E}">
        <p14:creationId xmlns:p14="http://schemas.microsoft.com/office/powerpoint/2010/main" val="6767837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2.3.2  </a:t>
            </a:r>
            <a:r>
              <a:rPr lang="zh-CN" altLang="zh-CN" sz="3600" dirty="0"/>
              <a:t>查看文件与文件夹</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TextBox 7"/>
          <p:cNvSpPr txBox="1"/>
          <p:nvPr/>
        </p:nvSpPr>
        <p:spPr>
          <a:xfrm>
            <a:off x="899592" y="1033572"/>
            <a:ext cx="6849212" cy="523220"/>
          </a:xfrm>
          <a:prstGeom prst="rect">
            <a:avLst/>
          </a:prstGeom>
          <a:noFill/>
        </p:spPr>
        <p:txBody>
          <a:bodyPr wrap="square" rtlCol="0">
            <a:spAutoFit/>
          </a:bodyPr>
          <a:lstStyle/>
          <a:p>
            <a:r>
              <a:rPr lang="en-US" altLang="zh-CN" sz="2800" dirty="0"/>
              <a:t>1</a:t>
            </a:r>
            <a:r>
              <a:rPr lang="zh-CN" altLang="zh-CN" sz="2800" dirty="0"/>
              <a:t>．文件与文件夹的查看</a:t>
            </a:r>
            <a:endParaRPr lang="zh-CN" altLang="en-US" sz="2800" dirty="0"/>
          </a:p>
        </p:txBody>
      </p:sp>
      <p:pic>
        <p:nvPicPr>
          <p:cNvPr id="6145" name="Picture 1" descr="开始按钮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flipV="1">
            <a:off x="6289987" y="1762611"/>
            <a:ext cx="85045" cy="8504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p:cNvSpPr txBox="1">
            <a:spLocks noChangeArrowheads="1"/>
          </p:cNvSpPr>
          <p:nvPr/>
        </p:nvSpPr>
        <p:spPr>
          <a:xfrm>
            <a:off x="626074" y="1612933"/>
            <a:ext cx="8194398" cy="4048315"/>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lnSpc>
                <a:spcPts val="3100"/>
              </a:lnSpc>
              <a:buNone/>
            </a:pPr>
            <a:r>
              <a:rPr lang="zh-CN" altLang="zh-CN" sz="2400" dirty="0">
                <a:solidFill>
                  <a:srgbClr val="0070C0"/>
                </a:solidFill>
              </a:rPr>
              <a:t>（1）在文件列表栏中</a:t>
            </a:r>
            <a:r>
              <a:rPr lang="zh-CN" altLang="zh-CN" sz="2400" dirty="0" smtClean="0">
                <a:solidFill>
                  <a:srgbClr val="0070C0"/>
                </a:solidFill>
              </a:rPr>
              <a:t>查看</a:t>
            </a:r>
            <a:endParaRPr lang="zh-CN" altLang="zh-CN" sz="2400" dirty="0">
              <a:solidFill>
                <a:srgbClr val="0070C0"/>
              </a:solidFill>
            </a:endParaRPr>
          </a:p>
          <a:p>
            <a:pPr marL="0" indent="0">
              <a:lnSpc>
                <a:spcPts val="3100"/>
              </a:lnSpc>
              <a:buNone/>
            </a:pPr>
            <a:r>
              <a:rPr lang="zh-CN" altLang="en-US" sz="2400" dirty="0"/>
              <a:t>　</a:t>
            </a:r>
            <a:r>
              <a:rPr lang="zh-CN" altLang="en-US" sz="2400" dirty="0" smtClean="0"/>
              <a:t>　</a:t>
            </a:r>
            <a:r>
              <a:rPr lang="zh-CN" altLang="zh-CN" sz="2400" dirty="0" smtClean="0"/>
              <a:t>在文件</a:t>
            </a:r>
            <a:r>
              <a:rPr lang="zh-CN" altLang="zh-CN" sz="2400" dirty="0"/>
              <a:t>列表栏</a:t>
            </a:r>
            <a:r>
              <a:rPr lang="zh-CN" altLang="zh-CN" sz="2400" dirty="0" smtClean="0"/>
              <a:t>中可以</a:t>
            </a:r>
            <a:r>
              <a:rPr lang="zh-CN" altLang="zh-CN" sz="2400" dirty="0"/>
              <a:t>查看当前计算机的磁盘信息，显示当前文件夹下的文件和子文件夹信息。</a:t>
            </a:r>
          </a:p>
          <a:p>
            <a:pPr marL="0" indent="0">
              <a:lnSpc>
                <a:spcPts val="3100"/>
              </a:lnSpc>
              <a:buNone/>
            </a:pPr>
            <a:r>
              <a:rPr lang="zh-CN" altLang="zh-CN" sz="2400" dirty="0" smtClean="0">
                <a:solidFill>
                  <a:srgbClr val="0070C0"/>
                </a:solidFill>
              </a:rPr>
              <a:t>（</a:t>
            </a:r>
            <a:r>
              <a:rPr lang="zh-CN" altLang="zh-CN" sz="2400" dirty="0">
                <a:solidFill>
                  <a:srgbClr val="0070C0"/>
                </a:solidFill>
              </a:rPr>
              <a:t>2）在导航窗格中</a:t>
            </a:r>
            <a:r>
              <a:rPr lang="zh-CN" altLang="zh-CN" sz="2400" dirty="0" smtClean="0">
                <a:solidFill>
                  <a:srgbClr val="0070C0"/>
                </a:solidFill>
              </a:rPr>
              <a:t>查看</a:t>
            </a:r>
            <a:endParaRPr lang="zh-CN" altLang="zh-CN" sz="2400" dirty="0">
              <a:solidFill>
                <a:srgbClr val="0070C0"/>
              </a:solidFill>
            </a:endParaRPr>
          </a:p>
          <a:p>
            <a:pPr marL="0" indent="0">
              <a:lnSpc>
                <a:spcPts val="3100"/>
              </a:lnSpc>
              <a:buNone/>
            </a:pPr>
            <a:r>
              <a:rPr lang="zh-CN" altLang="en-US" sz="2400" dirty="0" smtClean="0"/>
              <a:t>　　</a:t>
            </a:r>
            <a:r>
              <a:rPr lang="zh-CN" altLang="zh-CN" sz="2400" dirty="0" smtClean="0"/>
              <a:t>导航</a:t>
            </a:r>
            <a:r>
              <a:rPr lang="zh-CN" altLang="zh-CN" sz="2400" dirty="0"/>
              <a:t>窗格都提供了“收藏夹”、“库”、“计算机”和“网络”的树形目录结构，分层次地显示出计算机内所有的磁盘和文件夹。</a:t>
            </a:r>
          </a:p>
          <a:p>
            <a:pPr marL="0" indent="0">
              <a:lnSpc>
                <a:spcPts val="3100"/>
              </a:lnSpc>
              <a:buNone/>
            </a:pPr>
            <a:r>
              <a:rPr lang="zh-CN" altLang="en-US" sz="2400" dirty="0" smtClean="0"/>
              <a:t>　　可以</a:t>
            </a:r>
            <a:r>
              <a:rPr lang="zh-CN" altLang="zh-CN" sz="2400" dirty="0" smtClean="0"/>
              <a:t>展开</a:t>
            </a:r>
            <a:r>
              <a:rPr lang="zh-CN" altLang="zh-CN" sz="2400" dirty="0"/>
              <a:t>/</a:t>
            </a:r>
            <a:r>
              <a:rPr lang="zh-CN" altLang="zh-CN" sz="2400" dirty="0" smtClean="0"/>
              <a:t>折叠导航</a:t>
            </a:r>
            <a:r>
              <a:rPr lang="zh-CN" altLang="zh-CN" sz="2400" dirty="0"/>
              <a:t>窗</a:t>
            </a:r>
            <a:r>
              <a:rPr lang="zh-CN" altLang="zh-CN" sz="2400" dirty="0" smtClean="0"/>
              <a:t>格</a:t>
            </a:r>
            <a:r>
              <a:rPr lang="zh-CN" altLang="en-US" sz="2400" dirty="0" smtClean="0"/>
              <a:t>中</a:t>
            </a:r>
            <a:r>
              <a:rPr lang="zh-CN" altLang="zh-CN" sz="2400" dirty="0" smtClean="0"/>
              <a:t>的</a:t>
            </a:r>
            <a:r>
              <a:rPr lang="zh-CN" altLang="zh-CN" sz="2400" dirty="0"/>
              <a:t>树形目录</a:t>
            </a:r>
            <a:r>
              <a:rPr lang="zh-CN" altLang="zh-CN" sz="2400" dirty="0" smtClean="0"/>
              <a:t>结构</a:t>
            </a:r>
            <a:r>
              <a:rPr lang="zh-CN" altLang="en-US" sz="2400" dirty="0" smtClean="0"/>
              <a:t>。</a:t>
            </a:r>
            <a:endParaRPr lang="zh-CN" altLang="zh-CN" sz="2400" dirty="0"/>
          </a:p>
          <a:p>
            <a:pPr marL="0" indent="0">
              <a:lnSpc>
                <a:spcPts val="3100"/>
              </a:lnSpc>
              <a:buNone/>
            </a:pPr>
            <a:r>
              <a:rPr lang="zh-CN" altLang="zh-CN" sz="2400" dirty="0">
                <a:solidFill>
                  <a:srgbClr val="0070C0"/>
                </a:solidFill>
              </a:rPr>
              <a:t>（3）通过地址栏</a:t>
            </a:r>
            <a:r>
              <a:rPr lang="zh-CN" altLang="zh-CN" sz="2400" dirty="0" smtClean="0">
                <a:solidFill>
                  <a:srgbClr val="0070C0"/>
                </a:solidFill>
              </a:rPr>
              <a:t>查看</a:t>
            </a:r>
            <a:endParaRPr lang="zh-CN" altLang="en-US" sz="2400" dirty="0">
              <a:solidFill>
                <a:srgbClr val="0070C0"/>
              </a:solidFill>
            </a:endParaRPr>
          </a:p>
        </p:txBody>
      </p:sp>
      <p:grpSp>
        <p:nvGrpSpPr>
          <p:cNvPr id="12" name="组合 11"/>
          <p:cNvGrpSpPr/>
          <p:nvPr/>
        </p:nvGrpSpPr>
        <p:grpSpPr>
          <a:xfrm>
            <a:off x="753070" y="5733256"/>
            <a:ext cx="7923386" cy="506761"/>
            <a:chOff x="753070" y="5589240"/>
            <a:chExt cx="7923386" cy="506761"/>
          </a:xfrm>
        </p:grpSpPr>
        <p:pic>
          <p:nvPicPr>
            <p:cNvPr id="1026" name="图片 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53070" y="5589240"/>
              <a:ext cx="7923386" cy="297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组合 10"/>
            <p:cNvGrpSpPr/>
            <p:nvPr/>
          </p:nvGrpSpPr>
          <p:grpSpPr>
            <a:xfrm>
              <a:off x="928620" y="5920815"/>
              <a:ext cx="7344816" cy="175186"/>
              <a:chOff x="928620" y="5877272"/>
              <a:chExt cx="7344816" cy="350738"/>
            </a:xfrm>
          </p:grpSpPr>
          <p:cxnSp>
            <p:nvCxnSpPr>
              <p:cNvPr id="4" name="直接箭头连接符 3"/>
              <p:cNvCxnSpPr/>
              <p:nvPr/>
            </p:nvCxnSpPr>
            <p:spPr>
              <a:xfrm flipV="1">
                <a:off x="928620" y="5877272"/>
                <a:ext cx="0" cy="350738"/>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1245680" y="5877272"/>
                <a:ext cx="0" cy="350738"/>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4053430" y="5877272"/>
                <a:ext cx="0" cy="350738"/>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8273436" y="5877272"/>
                <a:ext cx="0" cy="350738"/>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V="1">
                <a:off x="1447190" y="5877272"/>
                <a:ext cx="0" cy="350738"/>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V="1">
                <a:off x="3808378" y="5877272"/>
                <a:ext cx="0" cy="350738"/>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439047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7">
                                            <p:txEl>
                                              <p:pRg st="0" end="0"/>
                                            </p:txEl>
                                          </p:spTgt>
                                        </p:tgtEl>
                                        <p:attrNameLst>
                                          <p:attrName>r</p:attrName>
                                        </p:attrNameLst>
                                      </p:cBhvr>
                                    </p:animRot>
                                    <p:animRot by="-240000">
                                      <p:cBhvr>
                                        <p:cTn id="7" dur="200" fill="hold">
                                          <p:stCondLst>
                                            <p:cond delay="200"/>
                                          </p:stCondLst>
                                        </p:cTn>
                                        <p:tgtEl>
                                          <p:spTgt spid="7">
                                            <p:txEl>
                                              <p:pRg st="0" end="0"/>
                                            </p:txEl>
                                          </p:spTgt>
                                        </p:tgtEl>
                                        <p:attrNameLst>
                                          <p:attrName>r</p:attrName>
                                        </p:attrNameLst>
                                      </p:cBhvr>
                                    </p:animRot>
                                    <p:animRot by="240000">
                                      <p:cBhvr>
                                        <p:cTn id="8" dur="200" fill="hold">
                                          <p:stCondLst>
                                            <p:cond delay="400"/>
                                          </p:stCondLst>
                                        </p:cTn>
                                        <p:tgtEl>
                                          <p:spTgt spid="7">
                                            <p:txEl>
                                              <p:pRg st="0" end="0"/>
                                            </p:txEl>
                                          </p:spTgt>
                                        </p:tgtEl>
                                        <p:attrNameLst>
                                          <p:attrName>r</p:attrName>
                                        </p:attrNameLst>
                                      </p:cBhvr>
                                    </p:animRot>
                                    <p:animRot by="-240000">
                                      <p:cBhvr>
                                        <p:cTn id="9" dur="200" fill="hold">
                                          <p:stCondLst>
                                            <p:cond delay="600"/>
                                          </p:stCondLst>
                                        </p:cTn>
                                        <p:tgtEl>
                                          <p:spTgt spid="7">
                                            <p:txEl>
                                              <p:pRg st="0" end="0"/>
                                            </p:txEl>
                                          </p:spTgt>
                                        </p:tgtEl>
                                        <p:attrNameLst>
                                          <p:attrName>r</p:attrName>
                                        </p:attrNameLst>
                                      </p:cBhvr>
                                    </p:animRot>
                                    <p:animRot by="120000">
                                      <p:cBhvr>
                                        <p:cTn id="10" dur="200" fill="hold">
                                          <p:stCondLst>
                                            <p:cond delay="800"/>
                                          </p:stCondLst>
                                        </p:cTn>
                                        <p:tgtEl>
                                          <p:spTgt spid="7">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nodeType="clickEffect">
                                  <p:stCondLst>
                                    <p:cond delay="0"/>
                                  </p:stCondLst>
                                  <p:childTnLst>
                                    <p:animRot by="120000">
                                      <p:cBhvr>
                                        <p:cTn id="14" dur="100" fill="hold">
                                          <p:stCondLst>
                                            <p:cond delay="0"/>
                                          </p:stCondLst>
                                        </p:cTn>
                                        <p:tgtEl>
                                          <p:spTgt spid="7">
                                            <p:txEl>
                                              <p:pRg st="2" end="2"/>
                                            </p:txEl>
                                          </p:spTgt>
                                        </p:tgtEl>
                                        <p:attrNameLst>
                                          <p:attrName>r</p:attrName>
                                        </p:attrNameLst>
                                      </p:cBhvr>
                                    </p:animRot>
                                    <p:animRot by="-240000">
                                      <p:cBhvr>
                                        <p:cTn id="15" dur="200" fill="hold">
                                          <p:stCondLst>
                                            <p:cond delay="200"/>
                                          </p:stCondLst>
                                        </p:cTn>
                                        <p:tgtEl>
                                          <p:spTgt spid="7">
                                            <p:txEl>
                                              <p:pRg st="2" end="2"/>
                                            </p:txEl>
                                          </p:spTgt>
                                        </p:tgtEl>
                                        <p:attrNameLst>
                                          <p:attrName>r</p:attrName>
                                        </p:attrNameLst>
                                      </p:cBhvr>
                                    </p:animRot>
                                    <p:animRot by="240000">
                                      <p:cBhvr>
                                        <p:cTn id="16" dur="200" fill="hold">
                                          <p:stCondLst>
                                            <p:cond delay="400"/>
                                          </p:stCondLst>
                                        </p:cTn>
                                        <p:tgtEl>
                                          <p:spTgt spid="7">
                                            <p:txEl>
                                              <p:pRg st="2" end="2"/>
                                            </p:txEl>
                                          </p:spTgt>
                                        </p:tgtEl>
                                        <p:attrNameLst>
                                          <p:attrName>r</p:attrName>
                                        </p:attrNameLst>
                                      </p:cBhvr>
                                    </p:animRot>
                                    <p:animRot by="-240000">
                                      <p:cBhvr>
                                        <p:cTn id="17" dur="200" fill="hold">
                                          <p:stCondLst>
                                            <p:cond delay="600"/>
                                          </p:stCondLst>
                                        </p:cTn>
                                        <p:tgtEl>
                                          <p:spTgt spid="7">
                                            <p:txEl>
                                              <p:pRg st="2" end="2"/>
                                            </p:txEl>
                                          </p:spTgt>
                                        </p:tgtEl>
                                        <p:attrNameLst>
                                          <p:attrName>r</p:attrName>
                                        </p:attrNameLst>
                                      </p:cBhvr>
                                    </p:animRot>
                                    <p:animRot by="120000">
                                      <p:cBhvr>
                                        <p:cTn id="18" dur="200" fill="hold">
                                          <p:stCondLst>
                                            <p:cond delay="800"/>
                                          </p:stCondLst>
                                        </p:cTn>
                                        <p:tgtEl>
                                          <p:spTgt spid="7">
                                            <p:txEl>
                                              <p:pRg st="2" end="2"/>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32" presetClass="emph" presetSubtype="0" fill="hold" nodeType="clickEffect">
                                  <p:stCondLst>
                                    <p:cond delay="0"/>
                                  </p:stCondLst>
                                  <p:childTnLst>
                                    <p:animRot by="120000">
                                      <p:cBhvr>
                                        <p:cTn id="22" dur="100" fill="hold">
                                          <p:stCondLst>
                                            <p:cond delay="0"/>
                                          </p:stCondLst>
                                        </p:cTn>
                                        <p:tgtEl>
                                          <p:spTgt spid="7">
                                            <p:txEl>
                                              <p:pRg st="5" end="5"/>
                                            </p:txEl>
                                          </p:spTgt>
                                        </p:tgtEl>
                                        <p:attrNameLst>
                                          <p:attrName>r</p:attrName>
                                        </p:attrNameLst>
                                      </p:cBhvr>
                                    </p:animRot>
                                    <p:animRot by="-240000">
                                      <p:cBhvr>
                                        <p:cTn id="23" dur="200" fill="hold">
                                          <p:stCondLst>
                                            <p:cond delay="200"/>
                                          </p:stCondLst>
                                        </p:cTn>
                                        <p:tgtEl>
                                          <p:spTgt spid="7">
                                            <p:txEl>
                                              <p:pRg st="5" end="5"/>
                                            </p:txEl>
                                          </p:spTgt>
                                        </p:tgtEl>
                                        <p:attrNameLst>
                                          <p:attrName>r</p:attrName>
                                        </p:attrNameLst>
                                      </p:cBhvr>
                                    </p:animRot>
                                    <p:animRot by="240000">
                                      <p:cBhvr>
                                        <p:cTn id="24" dur="200" fill="hold">
                                          <p:stCondLst>
                                            <p:cond delay="400"/>
                                          </p:stCondLst>
                                        </p:cTn>
                                        <p:tgtEl>
                                          <p:spTgt spid="7">
                                            <p:txEl>
                                              <p:pRg st="5" end="5"/>
                                            </p:txEl>
                                          </p:spTgt>
                                        </p:tgtEl>
                                        <p:attrNameLst>
                                          <p:attrName>r</p:attrName>
                                        </p:attrNameLst>
                                      </p:cBhvr>
                                    </p:animRot>
                                    <p:animRot by="-240000">
                                      <p:cBhvr>
                                        <p:cTn id="25" dur="200" fill="hold">
                                          <p:stCondLst>
                                            <p:cond delay="600"/>
                                          </p:stCondLst>
                                        </p:cTn>
                                        <p:tgtEl>
                                          <p:spTgt spid="7">
                                            <p:txEl>
                                              <p:pRg st="5" end="5"/>
                                            </p:txEl>
                                          </p:spTgt>
                                        </p:tgtEl>
                                        <p:attrNameLst>
                                          <p:attrName>r</p:attrName>
                                        </p:attrNameLst>
                                      </p:cBhvr>
                                    </p:animRot>
                                    <p:animRot by="120000">
                                      <p:cBhvr>
                                        <p:cTn id="26" dur="200" fill="hold">
                                          <p:stCondLst>
                                            <p:cond delay="800"/>
                                          </p:stCondLst>
                                        </p:cTn>
                                        <p:tgtEl>
                                          <p:spTgt spid="7">
                                            <p:txEl>
                                              <p:pRg st="5" end="5"/>
                                            </p:txEl>
                                          </p:spTgt>
                                        </p:tgtEl>
                                        <p:attrNameLst>
                                          <p:attrName>r</p:attrName>
                                        </p:attrNameLst>
                                      </p:cBhvr>
                                    </p:animRot>
                                  </p:childTnLst>
                                </p:cTn>
                              </p:par>
                            </p:childTnLst>
                          </p:cTn>
                        </p:par>
                        <p:par>
                          <p:cTn id="27" fill="hold">
                            <p:stCondLst>
                              <p:cond delay="1000"/>
                            </p:stCondLst>
                            <p:childTnLst>
                              <p:par>
                                <p:cTn id="28" presetID="22" presetClass="entr" presetSubtype="1"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2.3.2  </a:t>
            </a:r>
            <a:r>
              <a:rPr lang="zh-CN" altLang="zh-CN" sz="3600" dirty="0"/>
              <a:t>查看文件与文件夹</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TextBox 7"/>
          <p:cNvSpPr txBox="1"/>
          <p:nvPr/>
        </p:nvSpPr>
        <p:spPr>
          <a:xfrm>
            <a:off x="899592" y="1033572"/>
            <a:ext cx="6849212" cy="523220"/>
          </a:xfrm>
          <a:prstGeom prst="rect">
            <a:avLst/>
          </a:prstGeom>
          <a:noFill/>
        </p:spPr>
        <p:txBody>
          <a:bodyPr wrap="square" rtlCol="0">
            <a:spAutoFit/>
          </a:bodyPr>
          <a:lstStyle/>
          <a:p>
            <a:r>
              <a:rPr lang="en-US" altLang="zh-CN" sz="2800" dirty="0"/>
              <a:t>2</a:t>
            </a:r>
            <a:r>
              <a:rPr lang="zh-CN" altLang="zh-CN" sz="2800" dirty="0"/>
              <a:t>．文件与文件夹的显示方式</a:t>
            </a:r>
            <a:endParaRPr lang="zh-CN" altLang="en-US" sz="2800" dirty="0"/>
          </a:p>
        </p:txBody>
      </p:sp>
      <p:pic>
        <p:nvPicPr>
          <p:cNvPr id="6145" name="Picture 1" descr="开始按钮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flipV="1">
            <a:off x="6289987" y="1762611"/>
            <a:ext cx="85045" cy="85045"/>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3"/>
          <p:cNvSpPr txBox="1">
            <a:spLocks noChangeArrowheads="1"/>
          </p:cNvSpPr>
          <p:nvPr/>
        </p:nvSpPr>
        <p:spPr>
          <a:xfrm>
            <a:off x="399480" y="1628800"/>
            <a:ext cx="8892480" cy="879963"/>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457200">
              <a:buNone/>
            </a:pPr>
            <a:r>
              <a:rPr lang="zh-CN" altLang="zh-CN" sz="2400" dirty="0" smtClean="0"/>
              <a:t>文件</a:t>
            </a:r>
            <a:r>
              <a:rPr lang="zh-CN" altLang="zh-CN" sz="2400" dirty="0"/>
              <a:t>列表</a:t>
            </a:r>
            <a:r>
              <a:rPr lang="zh-CN" altLang="zh-CN" sz="2400" dirty="0" smtClean="0"/>
              <a:t>栏</a:t>
            </a:r>
            <a:r>
              <a:rPr lang="zh-CN" altLang="en-US" sz="2400" dirty="0" smtClean="0"/>
              <a:t>有８种</a:t>
            </a:r>
            <a:r>
              <a:rPr lang="zh-CN" altLang="zh-CN" sz="2400" dirty="0" smtClean="0"/>
              <a:t>显示方式</a:t>
            </a:r>
            <a:r>
              <a:rPr lang="zh-CN" altLang="en-US" sz="2400" dirty="0" smtClean="0"/>
              <a:t>可供选择：</a:t>
            </a:r>
            <a:endParaRPr lang="zh-CN" altLang="zh-CN" sz="2400" dirty="0"/>
          </a:p>
          <a:p>
            <a:pPr marL="0" indent="457200">
              <a:buNone/>
            </a:pPr>
            <a:r>
              <a:rPr lang="zh-CN" altLang="zh-CN" sz="2000" dirty="0" smtClean="0"/>
              <a:t>超大图标、大图标</a:t>
            </a:r>
            <a:r>
              <a:rPr lang="zh-CN" altLang="en-US" sz="2000" dirty="0" smtClean="0"/>
              <a:t> </a:t>
            </a:r>
            <a:r>
              <a:rPr lang="zh-CN" altLang="zh-CN" sz="2000" dirty="0" smtClean="0"/>
              <a:t>、中等图标、小图标、列表、详细信息、平铺</a:t>
            </a:r>
            <a:r>
              <a:rPr lang="zh-CN" altLang="en-US" sz="2000" dirty="0" smtClean="0"/>
              <a:t>、</a:t>
            </a:r>
            <a:r>
              <a:rPr lang="zh-CN" altLang="zh-CN" sz="2000" dirty="0" smtClean="0"/>
              <a:t>内容</a:t>
            </a:r>
            <a:endParaRPr lang="en-US" altLang="zh-CN" sz="2000" dirty="0" smtClean="0"/>
          </a:p>
        </p:txBody>
      </p:sp>
      <p:sp>
        <p:nvSpPr>
          <p:cNvPr id="7" name="Rectangle 3"/>
          <p:cNvSpPr txBox="1">
            <a:spLocks noChangeArrowheads="1"/>
          </p:cNvSpPr>
          <p:nvPr/>
        </p:nvSpPr>
        <p:spPr>
          <a:xfrm>
            <a:off x="482058" y="2708920"/>
            <a:ext cx="3657894" cy="1368152"/>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spcBef>
                <a:spcPts val="1200"/>
              </a:spcBef>
              <a:spcAft>
                <a:spcPts val="600"/>
              </a:spcAft>
            </a:pPr>
            <a:r>
              <a:rPr lang="zh-CN" altLang="zh-CN" sz="2400" dirty="0">
                <a:solidFill>
                  <a:srgbClr val="0070C0"/>
                </a:solidFill>
                <a:latin typeface="+mn-ea"/>
              </a:rPr>
              <a:t>单击“查看”菜单项，在打开的下拉菜单中</a:t>
            </a:r>
            <a:r>
              <a:rPr lang="zh-CN" altLang="zh-CN" sz="2400" dirty="0" smtClean="0">
                <a:solidFill>
                  <a:srgbClr val="0070C0"/>
                </a:solidFill>
                <a:latin typeface="+mn-ea"/>
              </a:rPr>
              <a:t>选择</a:t>
            </a:r>
            <a:r>
              <a:rPr lang="zh-CN" altLang="en-US" sz="2400" dirty="0" smtClean="0">
                <a:solidFill>
                  <a:srgbClr val="0070C0"/>
                </a:solidFill>
                <a:latin typeface="+mn-ea"/>
              </a:rPr>
              <a:t>。</a:t>
            </a:r>
            <a:endParaRPr lang="en-US" altLang="zh-CN" sz="2400" dirty="0" smtClean="0">
              <a:solidFill>
                <a:srgbClr val="0070C0"/>
              </a:solidFill>
              <a:latin typeface="+mn-ea"/>
            </a:endParaRPr>
          </a:p>
        </p:txBody>
      </p:sp>
      <p:pic>
        <p:nvPicPr>
          <p:cNvPr id="2054" name="Picture 6"/>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5436096" y="2526557"/>
            <a:ext cx="1984966" cy="3926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64451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2.3.2  </a:t>
            </a:r>
            <a:r>
              <a:rPr lang="zh-CN" altLang="zh-CN" sz="3600" dirty="0"/>
              <a:t>查看文件与文件夹</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TextBox 7"/>
          <p:cNvSpPr txBox="1"/>
          <p:nvPr/>
        </p:nvSpPr>
        <p:spPr>
          <a:xfrm>
            <a:off x="899592" y="1033572"/>
            <a:ext cx="6849212" cy="523220"/>
          </a:xfrm>
          <a:prstGeom prst="rect">
            <a:avLst/>
          </a:prstGeom>
          <a:noFill/>
        </p:spPr>
        <p:txBody>
          <a:bodyPr wrap="square" rtlCol="0">
            <a:spAutoFit/>
          </a:bodyPr>
          <a:lstStyle/>
          <a:p>
            <a:r>
              <a:rPr lang="en-US" altLang="zh-CN" sz="2800" dirty="0"/>
              <a:t>2</a:t>
            </a:r>
            <a:r>
              <a:rPr lang="zh-CN" altLang="zh-CN" sz="2800" dirty="0"/>
              <a:t>．文件与文件夹的显示方式</a:t>
            </a:r>
            <a:endParaRPr lang="zh-CN" altLang="en-US" sz="2800" dirty="0"/>
          </a:p>
        </p:txBody>
      </p:sp>
      <p:pic>
        <p:nvPicPr>
          <p:cNvPr id="6145" name="Picture 1" descr="开始按钮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flipV="1">
            <a:off x="6289987" y="1762611"/>
            <a:ext cx="85045" cy="85045"/>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3"/>
          <p:cNvSpPr txBox="1">
            <a:spLocks noChangeArrowheads="1"/>
          </p:cNvSpPr>
          <p:nvPr/>
        </p:nvSpPr>
        <p:spPr>
          <a:xfrm>
            <a:off x="399480" y="1628800"/>
            <a:ext cx="8892480" cy="879963"/>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457200">
              <a:buNone/>
            </a:pPr>
            <a:r>
              <a:rPr lang="zh-CN" altLang="zh-CN" sz="2400" dirty="0" smtClean="0"/>
              <a:t>文件</a:t>
            </a:r>
            <a:r>
              <a:rPr lang="zh-CN" altLang="zh-CN" sz="2400" dirty="0"/>
              <a:t>列表</a:t>
            </a:r>
            <a:r>
              <a:rPr lang="zh-CN" altLang="zh-CN" sz="2400" dirty="0" smtClean="0"/>
              <a:t>栏</a:t>
            </a:r>
            <a:r>
              <a:rPr lang="zh-CN" altLang="en-US" sz="2400" dirty="0" smtClean="0"/>
              <a:t>有８种</a:t>
            </a:r>
            <a:r>
              <a:rPr lang="zh-CN" altLang="zh-CN" sz="2400" dirty="0" smtClean="0"/>
              <a:t>显示方式</a:t>
            </a:r>
            <a:r>
              <a:rPr lang="zh-CN" altLang="en-US" sz="2400" dirty="0" smtClean="0"/>
              <a:t>可供选择：</a:t>
            </a:r>
            <a:endParaRPr lang="zh-CN" altLang="zh-CN" sz="2400" dirty="0"/>
          </a:p>
          <a:p>
            <a:pPr marL="0" indent="457200">
              <a:buNone/>
            </a:pPr>
            <a:r>
              <a:rPr lang="zh-CN" altLang="zh-CN" sz="2000" dirty="0" smtClean="0"/>
              <a:t>超大图标、大图标</a:t>
            </a:r>
            <a:r>
              <a:rPr lang="zh-CN" altLang="en-US" sz="2000" dirty="0" smtClean="0"/>
              <a:t> </a:t>
            </a:r>
            <a:r>
              <a:rPr lang="zh-CN" altLang="zh-CN" sz="2000" dirty="0" smtClean="0"/>
              <a:t>、中等图标、小图标、列表、详细信息、平铺</a:t>
            </a:r>
            <a:r>
              <a:rPr lang="zh-CN" altLang="en-US" sz="2000" dirty="0" smtClean="0"/>
              <a:t>、</a:t>
            </a:r>
            <a:r>
              <a:rPr lang="zh-CN" altLang="zh-CN" sz="2000" dirty="0" smtClean="0"/>
              <a:t>内容</a:t>
            </a:r>
            <a:endParaRPr lang="en-US" altLang="zh-CN" sz="2000" dirty="0" smtClean="0"/>
          </a:p>
        </p:txBody>
      </p:sp>
      <p:sp>
        <p:nvSpPr>
          <p:cNvPr id="7" name="Rectangle 3"/>
          <p:cNvSpPr txBox="1">
            <a:spLocks noChangeArrowheads="1"/>
          </p:cNvSpPr>
          <p:nvPr/>
        </p:nvSpPr>
        <p:spPr>
          <a:xfrm>
            <a:off x="482058" y="2708920"/>
            <a:ext cx="3657894" cy="2664296"/>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spcBef>
                <a:spcPts val="1200"/>
              </a:spcBef>
              <a:spcAft>
                <a:spcPts val="600"/>
              </a:spcAft>
            </a:pPr>
            <a:r>
              <a:rPr lang="zh-CN" altLang="zh-CN" sz="2400" dirty="0">
                <a:latin typeface="+mn-ea"/>
              </a:rPr>
              <a:t>单击“查看”菜单项，在打开的下拉菜单中</a:t>
            </a:r>
            <a:r>
              <a:rPr lang="zh-CN" altLang="zh-CN" sz="2400" dirty="0" smtClean="0">
                <a:latin typeface="+mn-ea"/>
              </a:rPr>
              <a:t>选择</a:t>
            </a:r>
            <a:r>
              <a:rPr lang="zh-CN" altLang="en-US" sz="2400" dirty="0" smtClean="0">
                <a:latin typeface="+mn-ea"/>
              </a:rPr>
              <a:t>。</a:t>
            </a:r>
            <a:endParaRPr lang="en-US" altLang="zh-CN" sz="2400" dirty="0" smtClean="0">
              <a:latin typeface="+mn-ea"/>
            </a:endParaRPr>
          </a:p>
          <a:p>
            <a:pPr>
              <a:spcBef>
                <a:spcPts val="1200"/>
              </a:spcBef>
              <a:spcAft>
                <a:spcPts val="600"/>
              </a:spcAft>
            </a:pPr>
            <a:r>
              <a:rPr lang="zh-CN" altLang="zh-CN" sz="2400" dirty="0">
                <a:solidFill>
                  <a:srgbClr val="0070C0"/>
                </a:solidFill>
                <a:latin typeface="+mn-ea"/>
              </a:rPr>
              <a:t>右击文件列表栏空白区→“查看”命令，从下级菜单中</a:t>
            </a:r>
            <a:r>
              <a:rPr lang="zh-CN" altLang="zh-CN" sz="2400" dirty="0" smtClean="0">
                <a:solidFill>
                  <a:srgbClr val="0070C0"/>
                </a:solidFill>
                <a:latin typeface="+mn-ea"/>
              </a:rPr>
              <a:t>选择</a:t>
            </a:r>
            <a:r>
              <a:rPr lang="zh-CN" altLang="en-US" sz="2400" dirty="0" smtClean="0">
                <a:solidFill>
                  <a:srgbClr val="0070C0"/>
                </a:solidFill>
                <a:latin typeface="+mn-ea"/>
              </a:rPr>
              <a:t>。</a:t>
            </a:r>
            <a:endParaRPr lang="en-US" altLang="zh-CN" sz="2400" dirty="0" smtClean="0">
              <a:solidFill>
                <a:srgbClr val="0070C0"/>
              </a:solidFill>
              <a:latin typeface="+mn-ea"/>
            </a:endParaRPr>
          </a:p>
        </p:txBody>
      </p:sp>
      <p:pic>
        <p:nvPicPr>
          <p:cNvPr id="2052" name="图片 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644007" y="2708920"/>
            <a:ext cx="3555147" cy="3024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3706969"/>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2.3.2  </a:t>
            </a:r>
            <a:r>
              <a:rPr lang="zh-CN" altLang="zh-CN" sz="3600" dirty="0"/>
              <a:t>查看文件与文件夹</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TextBox 7"/>
          <p:cNvSpPr txBox="1"/>
          <p:nvPr/>
        </p:nvSpPr>
        <p:spPr>
          <a:xfrm>
            <a:off x="899592" y="1033572"/>
            <a:ext cx="6849212" cy="523220"/>
          </a:xfrm>
          <a:prstGeom prst="rect">
            <a:avLst/>
          </a:prstGeom>
          <a:noFill/>
        </p:spPr>
        <p:txBody>
          <a:bodyPr wrap="square" rtlCol="0">
            <a:spAutoFit/>
          </a:bodyPr>
          <a:lstStyle/>
          <a:p>
            <a:r>
              <a:rPr lang="en-US" altLang="zh-CN" sz="2800" dirty="0"/>
              <a:t>2</a:t>
            </a:r>
            <a:r>
              <a:rPr lang="zh-CN" altLang="zh-CN" sz="2800" dirty="0"/>
              <a:t>．文件与文件夹的显示方式</a:t>
            </a:r>
            <a:endParaRPr lang="zh-CN" altLang="en-US" sz="2800" dirty="0"/>
          </a:p>
        </p:txBody>
      </p:sp>
      <p:pic>
        <p:nvPicPr>
          <p:cNvPr id="6145" name="Picture 1" descr="开始按钮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flipV="1">
            <a:off x="6289987" y="1762611"/>
            <a:ext cx="85045" cy="85045"/>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3"/>
          <p:cNvSpPr txBox="1">
            <a:spLocks noChangeArrowheads="1"/>
          </p:cNvSpPr>
          <p:nvPr/>
        </p:nvSpPr>
        <p:spPr>
          <a:xfrm>
            <a:off x="399480" y="1628800"/>
            <a:ext cx="8892480" cy="879963"/>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457200">
              <a:buNone/>
            </a:pPr>
            <a:r>
              <a:rPr lang="zh-CN" altLang="zh-CN" sz="2400" dirty="0" smtClean="0"/>
              <a:t>文件</a:t>
            </a:r>
            <a:r>
              <a:rPr lang="zh-CN" altLang="zh-CN" sz="2400" dirty="0"/>
              <a:t>列表</a:t>
            </a:r>
            <a:r>
              <a:rPr lang="zh-CN" altLang="zh-CN" sz="2400" dirty="0" smtClean="0"/>
              <a:t>栏</a:t>
            </a:r>
            <a:r>
              <a:rPr lang="zh-CN" altLang="en-US" sz="2400" dirty="0" smtClean="0"/>
              <a:t>有８种</a:t>
            </a:r>
            <a:r>
              <a:rPr lang="zh-CN" altLang="zh-CN" sz="2400" dirty="0" smtClean="0"/>
              <a:t>显示方式</a:t>
            </a:r>
            <a:r>
              <a:rPr lang="zh-CN" altLang="en-US" sz="2400" dirty="0" smtClean="0"/>
              <a:t>可供选择：</a:t>
            </a:r>
            <a:endParaRPr lang="zh-CN" altLang="zh-CN" sz="2400" dirty="0"/>
          </a:p>
          <a:p>
            <a:pPr marL="0" indent="457200">
              <a:buNone/>
            </a:pPr>
            <a:r>
              <a:rPr lang="zh-CN" altLang="zh-CN" sz="2000" dirty="0" smtClean="0"/>
              <a:t>超大图标、大图标</a:t>
            </a:r>
            <a:r>
              <a:rPr lang="zh-CN" altLang="en-US" sz="2000" dirty="0" smtClean="0"/>
              <a:t> </a:t>
            </a:r>
            <a:r>
              <a:rPr lang="zh-CN" altLang="zh-CN" sz="2000" dirty="0" smtClean="0"/>
              <a:t>、中等图标、小图标、列表、详细信息、平铺</a:t>
            </a:r>
            <a:r>
              <a:rPr lang="zh-CN" altLang="en-US" sz="2000" dirty="0" smtClean="0"/>
              <a:t>、</a:t>
            </a:r>
            <a:r>
              <a:rPr lang="zh-CN" altLang="zh-CN" sz="2000" dirty="0" smtClean="0"/>
              <a:t>内容</a:t>
            </a:r>
            <a:endParaRPr lang="en-US" altLang="zh-CN" sz="2000" dirty="0" smtClean="0"/>
          </a:p>
        </p:txBody>
      </p:sp>
      <p:grpSp>
        <p:nvGrpSpPr>
          <p:cNvPr id="2" name="组合 1"/>
          <p:cNvGrpSpPr/>
          <p:nvPr/>
        </p:nvGrpSpPr>
        <p:grpSpPr>
          <a:xfrm>
            <a:off x="482058" y="2708920"/>
            <a:ext cx="3657894" cy="3672408"/>
            <a:chOff x="482058" y="2708920"/>
            <a:chExt cx="3657894" cy="3672408"/>
          </a:xfrm>
        </p:grpSpPr>
        <p:sp>
          <p:nvSpPr>
            <p:cNvPr id="7" name="Rectangle 3"/>
            <p:cNvSpPr txBox="1">
              <a:spLocks noChangeArrowheads="1"/>
            </p:cNvSpPr>
            <p:nvPr/>
          </p:nvSpPr>
          <p:spPr>
            <a:xfrm>
              <a:off x="482058" y="2708920"/>
              <a:ext cx="3657894" cy="367240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spcBef>
                  <a:spcPts val="1200"/>
                </a:spcBef>
                <a:spcAft>
                  <a:spcPts val="600"/>
                </a:spcAft>
              </a:pPr>
              <a:r>
                <a:rPr lang="zh-CN" altLang="zh-CN" sz="2400" dirty="0">
                  <a:latin typeface="+mn-ea"/>
                </a:rPr>
                <a:t>单击“查看”菜单项，在打开的下拉菜单中</a:t>
              </a:r>
              <a:r>
                <a:rPr lang="zh-CN" altLang="zh-CN" sz="2400" dirty="0" smtClean="0">
                  <a:latin typeface="+mn-ea"/>
                </a:rPr>
                <a:t>选择</a:t>
              </a:r>
              <a:endParaRPr lang="en-US" altLang="zh-CN" sz="2400" dirty="0" smtClean="0">
                <a:latin typeface="+mn-ea"/>
              </a:endParaRPr>
            </a:p>
            <a:p>
              <a:pPr>
                <a:spcBef>
                  <a:spcPts val="1200"/>
                </a:spcBef>
                <a:spcAft>
                  <a:spcPts val="600"/>
                </a:spcAft>
              </a:pPr>
              <a:r>
                <a:rPr lang="zh-CN" altLang="zh-CN" sz="2400" dirty="0">
                  <a:latin typeface="+mn-ea"/>
                </a:rPr>
                <a:t>右击文件列表栏空白区→“查看”命令，从下级菜单中</a:t>
              </a:r>
              <a:r>
                <a:rPr lang="zh-CN" altLang="zh-CN" sz="2400" dirty="0" smtClean="0">
                  <a:latin typeface="+mn-ea"/>
                </a:rPr>
                <a:t>选择</a:t>
              </a:r>
              <a:r>
                <a:rPr lang="zh-CN" altLang="en-US" sz="2400" dirty="0" smtClean="0">
                  <a:latin typeface="+mn-ea"/>
                </a:rPr>
                <a:t>。</a:t>
              </a:r>
              <a:endParaRPr lang="en-US" altLang="zh-CN" sz="2400" dirty="0" smtClean="0">
                <a:latin typeface="+mn-ea"/>
              </a:endParaRPr>
            </a:p>
            <a:p>
              <a:pPr>
                <a:spcBef>
                  <a:spcPts val="1200"/>
                </a:spcBef>
                <a:spcAft>
                  <a:spcPts val="600"/>
                </a:spcAft>
              </a:pPr>
              <a:r>
                <a:rPr lang="zh-CN" altLang="zh-CN" sz="2400" dirty="0">
                  <a:solidFill>
                    <a:srgbClr val="0070C0"/>
                  </a:solidFill>
                  <a:latin typeface="+mn-ea"/>
                </a:rPr>
                <a:t>使用工具栏右侧的“视图”</a:t>
              </a:r>
              <a:r>
                <a:rPr lang="zh-CN" altLang="zh-CN" sz="2400" dirty="0" smtClean="0">
                  <a:solidFill>
                    <a:srgbClr val="0070C0"/>
                  </a:solidFill>
                  <a:latin typeface="+mn-ea"/>
                </a:rPr>
                <a:t>按钮</a:t>
              </a:r>
              <a:r>
                <a:rPr lang="zh-CN" altLang="en-US" sz="2400" dirty="0" smtClean="0">
                  <a:solidFill>
                    <a:srgbClr val="0070C0"/>
                  </a:solidFill>
                  <a:latin typeface="+mn-ea"/>
                </a:rPr>
                <a:t>　　。</a:t>
              </a:r>
              <a:r>
                <a:rPr lang="zh-CN" altLang="zh-CN" sz="2400" dirty="0" smtClean="0">
                  <a:solidFill>
                    <a:srgbClr val="0070C0"/>
                  </a:solidFill>
                  <a:latin typeface="+mn-ea"/>
                </a:rPr>
                <a:t> </a:t>
              </a:r>
              <a:endParaRPr lang="en-US" altLang="zh-CN" sz="2400" dirty="0" smtClean="0">
                <a:solidFill>
                  <a:srgbClr val="0070C0"/>
                </a:solidFill>
                <a:latin typeface="+mn-ea"/>
              </a:endParaRPr>
            </a:p>
          </p:txBody>
        </p:sp>
        <p:pic>
          <p:nvPicPr>
            <p:cNvPr id="2050" name="Picture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210250" y="5826872"/>
              <a:ext cx="450621" cy="26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053" name="Picture 5"/>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593655" y="2826294"/>
            <a:ext cx="2125422" cy="3328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6711241"/>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2.3.2  </a:t>
            </a:r>
            <a:r>
              <a:rPr lang="zh-CN" altLang="zh-CN" sz="3600" dirty="0"/>
              <a:t>查看文件与文件夹</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TextBox 7"/>
          <p:cNvSpPr txBox="1"/>
          <p:nvPr/>
        </p:nvSpPr>
        <p:spPr>
          <a:xfrm>
            <a:off x="899592" y="1033572"/>
            <a:ext cx="6849212" cy="523220"/>
          </a:xfrm>
          <a:prstGeom prst="rect">
            <a:avLst/>
          </a:prstGeom>
          <a:noFill/>
        </p:spPr>
        <p:txBody>
          <a:bodyPr wrap="square" rtlCol="0">
            <a:spAutoFit/>
          </a:bodyPr>
          <a:lstStyle/>
          <a:p>
            <a:r>
              <a:rPr lang="en-US" altLang="zh-CN" sz="2800" dirty="0"/>
              <a:t>3</a:t>
            </a:r>
            <a:r>
              <a:rPr lang="zh-CN" altLang="zh-CN" sz="2800" dirty="0"/>
              <a:t>．文件与文件夹的排序方式</a:t>
            </a:r>
            <a:endParaRPr lang="zh-CN" altLang="en-US" sz="2800" dirty="0"/>
          </a:p>
        </p:txBody>
      </p:sp>
      <p:sp>
        <p:nvSpPr>
          <p:cNvPr id="13" name="Rectangle 3"/>
          <p:cNvSpPr txBox="1">
            <a:spLocks noChangeArrowheads="1"/>
          </p:cNvSpPr>
          <p:nvPr/>
        </p:nvSpPr>
        <p:spPr>
          <a:xfrm>
            <a:off x="399480" y="1628800"/>
            <a:ext cx="8565008" cy="879963"/>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457200">
              <a:buNone/>
            </a:pPr>
            <a:r>
              <a:rPr lang="zh-CN" altLang="zh-CN" sz="2400" dirty="0" smtClean="0"/>
              <a:t>文件</a:t>
            </a:r>
            <a:r>
              <a:rPr lang="zh-CN" altLang="zh-CN" sz="2400" dirty="0"/>
              <a:t>列表</a:t>
            </a:r>
            <a:r>
              <a:rPr lang="zh-CN" altLang="zh-CN" sz="2400" dirty="0" smtClean="0"/>
              <a:t>栏</a:t>
            </a:r>
            <a:r>
              <a:rPr lang="zh-CN" altLang="zh-CN" sz="2400" dirty="0"/>
              <a:t>可以按</a:t>
            </a:r>
            <a:r>
              <a:rPr lang="zh-CN" altLang="en-US" sz="2400" dirty="0"/>
              <a:t>多种</a:t>
            </a:r>
            <a:r>
              <a:rPr lang="zh-CN" altLang="zh-CN" sz="2400" dirty="0"/>
              <a:t>方式排序</a:t>
            </a:r>
            <a:r>
              <a:rPr lang="zh-CN" altLang="zh-CN" sz="2400" dirty="0" smtClean="0"/>
              <a:t>浏览</a:t>
            </a:r>
            <a:r>
              <a:rPr lang="zh-CN" altLang="en-US" sz="2400" dirty="0" smtClean="0"/>
              <a:t>：</a:t>
            </a:r>
            <a:endParaRPr lang="zh-CN" altLang="zh-CN" sz="2400" dirty="0"/>
          </a:p>
          <a:p>
            <a:pPr marL="0" indent="457200">
              <a:buNone/>
            </a:pPr>
            <a:r>
              <a:rPr lang="zh-CN" altLang="zh-CN" sz="2000" dirty="0"/>
              <a:t>名称、修改时间、类型</a:t>
            </a:r>
            <a:r>
              <a:rPr lang="zh-CN" altLang="en-US" sz="2000" dirty="0"/>
              <a:t>、</a:t>
            </a:r>
            <a:r>
              <a:rPr lang="zh-CN" altLang="zh-CN" sz="2000" dirty="0"/>
              <a:t>大小</a:t>
            </a:r>
            <a:r>
              <a:rPr lang="zh-CN" altLang="en-US" sz="2000" dirty="0"/>
              <a:t>、</a:t>
            </a:r>
            <a:r>
              <a:rPr lang="zh-CN" altLang="zh-CN" sz="2000" dirty="0"/>
              <a:t>递增、递减或更多</a:t>
            </a:r>
            <a:endParaRPr lang="en-US" altLang="zh-CN" sz="2000" dirty="0" smtClean="0"/>
          </a:p>
        </p:txBody>
      </p:sp>
      <p:sp>
        <p:nvSpPr>
          <p:cNvPr id="14" name="Rectangle 3"/>
          <p:cNvSpPr txBox="1">
            <a:spLocks noChangeArrowheads="1"/>
          </p:cNvSpPr>
          <p:nvPr/>
        </p:nvSpPr>
        <p:spPr>
          <a:xfrm>
            <a:off x="482058" y="2708920"/>
            <a:ext cx="2793798" cy="133214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spcBef>
                <a:spcPts val="1200"/>
              </a:spcBef>
              <a:spcAft>
                <a:spcPts val="600"/>
              </a:spcAft>
            </a:pPr>
            <a:r>
              <a:rPr lang="zh-CN" altLang="zh-CN" sz="2400" dirty="0">
                <a:solidFill>
                  <a:srgbClr val="0070C0"/>
                </a:solidFill>
              </a:rPr>
              <a:t>下拉</a:t>
            </a:r>
            <a:r>
              <a:rPr lang="zh-CN" altLang="zh-CN" sz="2400" dirty="0" smtClean="0">
                <a:solidFill>
                  <a:srgbClr val="0070C0"/>
                </a:solidFill>
              </a:rPr>
              <a:t>菜单法</a:t>
            </a:r>
          </a:p>
        </p:txBody>
      </p:sp>
      <p:pic>
        <p:nvPicPr>
          <p:cNvPr id="11266"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35897" y="2544181"/>
            <a:ext cx="4013132" cy="4013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39354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2.3.2  </a:t>
            </a:r>
            <a:r>
              <a:rPr lang="zh-CN" altLang="zh-CN" sz="3600" dirty="0"/>
              <a:t>查看文件与文件夹</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TextBox 7"/>
          <p:cNvSpPr txBox="1"/>
          <p:nvPr/>
        </p:nvSpPr>
        <p:spPr>
          <a:xfrm>
            <a:off x="899592" y="1033572"/>
            <a:ext cx="6849212" cy="523220"/>
          </a:xfrm>
          <a:prstGeom prst="rect">
            <a:avLst/>
          </a:prstGeom>
          <a:noFill/>
        </p:spPr>
        <p:txBody>
          <a:bodyPr wrap="square" rtlCol="0">
            <a:spAutoFit/>
          </a:bodyPr>
          <a:lstStyle/>
          <a:p>
            <a:r>
              <a:rPr lang="en-US" altLang="zh-CN" sz="2800" dirty="0"/>
              <a:t>3</a:t>
            </a:r>
            <a:r>
              <a:rPr lang="zh-CN" altLang="zh-CN" sz="2800" dirty="0"/>
              <a:t>．文件与文件夹的排序方式</a:t>
            </a:r>
            <a:endParaRPr lang="zh-CN" altLang="en-US" sz="2800" dirty="0"/>
          </a:p>
        </p:txBody>
      </p:sp>
      <p:pic>
        <p:nvPicPr>
          <p:cNvPr id="6145" name="Picture 1" descr="开始按钮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flipV="1">
            <a:off x="6289987" y="2842731"/>
            <a:ext cx="85045" cy="85045"/>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3"/>
          <p:cNvSpPr txBox="1">
            <a:spLocks noChangeArrowheads="1"/>
          </p:cNvSpPr>
          <p:nvPr/>
        </p:nvSpPr>
        <p:spPr>
          <a:xfrm>
            <a:off x="399480" y="1628800"/>
            <a:ext cx="8565008" cy="879963"/>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457200">
              <a:buNone/>
            </a:pPr>
            <a:r>
              <a:rPr lang="zh-CN" altLang="zh-CN" sz="2400" dirty="0" smtClean="0"/>
              <a:t>文件</a:t>
            </a:r>
            <a:r>
              <a:rPr lang="zh-CN" altLang="zh-CN" sz="2400" dirty="0"/>
              <a:t>列表</a:t>
            </a:r>
            <a:r>
              <a:rPr lang="zh-CN" altLang="zh-CN" sz="2400" dirty="0" smtClean="0"/>
              <a:t>栏</a:t>
            </a:r>
            <a:r>
              <a:rPr lang="zh-CN" altLang="zh-CN" sz="2400" dirty="0"/>
              <a:t>可以按</a:t>
            </a:r>
            <a:r>
              <a:rPr lang="zh-CN" altLang="en-US" sz="2400" dirty="0"/>
              <a:t>多种</a:t>
            </a:r>
            <a:r>
              <a:rPr lang="zh-CN" altLang="zh-CN" sz="2400" dirty="0"/>
              <a:t>方式排序</a:t>
            </a:r>
            <a:r>
              <a:rPr lang="zh-CN" altLang="zh-CN" sz="2400" dirty="0" smtClean="0"/>
              <a:t>浏览</a:t>
            </a:r>
            <a:r>
              <a:rPr lang="zh-CN" altLang="en-US" sz="2400" dirty="0" smtClean="0"/>
              <a:t>：</a:t>
            </a:r>
            <a:endParaRPr lang="zh-CN" altLang="zh-CN" sz="2400" dirty="0"/>
          </a:p>
          <a:p>
            <a:pPr marL="0" indent="457200">
              <a:buNone/>
            </a:pPr>
            <a:r>
              <a:rPr lang="zh-CN" altLang="zh-CN" sz="2000" dirty="0"/>
              <a:t>名称、修改时间、类型</a:t>
            </a:r>
            <a:r>
              <a:rPr lang="zh-CN" altLang="en-US" sz="2000" dirty="0"/>
              <a:t>、</a:t>
            </a:r>
            <a:r>
              <a:rPr lang="zh-CN" altLang="zh-CN" sz="2000" dirty="0"/>
              <a:t>大小</a:t>
            </a:r>
            <a:r>
              <a:rPr lang="zh-CN" altLang="en-US" sz="2000" dirty="0"/>
              <a:t>、</a:t>
            </a:r>
            <a:r>
              <a:rPr lang="zh-CN" altLang="zh-CN" sz="2000" dirty="0"/>
              <a:t>递增、递减或更多</a:t>
            </a:r>
            <a:endParaRPr lang="en-US" altLang="zh-CN" sz="2000" dirty="0" smtClean="0"/>
          </a:p>
        </p:txBody>
      </p:sp>
      <p:sp>
        <p:nvSpPr>
          <p:cNvPr id="14" name="Rectangle 3"/>
          <p:cNvSpPr txBox="1">
            <a:spLocks noChangeArrowheads="1"/>
          </p:cNvSpPr>
          <p:nvPr/>
        </p:nvSpPr>
        <p:spPr>
          <a:xfrm>
            <a:off x="482058" y="2708920"/>
            <a:ext cx="2793798" cy="133214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spcBef>
                <a:spcPts val="1200"/>
              </a:spcBef>
              <a:spcAft>
                <a:spcPts val="600"/>
              </a:spcAft>
            </a:pPr>
            <a:r>
              <a:rPr lang="zh-CN" altLang="zh-CN" sz="2400" dirty="0"/>
              <a:t>下拉菜单</a:t>
            </a:r>
            <a:r>
              <a:rPr lang="zh-CN" altLang="zh-CN" sz="2400" dirty="0" smtClean="0"/>
              <a:t>法</a:t>
            </a:r>
            <a:endParaRPr lang="en-US" altLang="zh-CN" sz="2400" dirty="0" smtClean="0"/>
          </a:p>
          <a:p>
            <a:pPr>
              <a:spcBef>
                <a:spcPts val="1200"/>
              </a:spcBef>
              <a:spcAft>
                <a:spcPts val="600"/>
              </a:spcAft>
            </a:pPr>
            <a:r>
              <a:rPr lang="zh-CN" altLang="zh-CN" sz="2400" dirty="0" smtClean="0">
                <a:solidFill>
                  <a:srgbClr val="0070C0"/>
                </a:solidFill>
              </a:rPr>
              <a:t>快捷</a:t>
            </a:r>
            <a:r>
              <a:rPr lang="zh-CN" altLang="zh-CN" sz="2400" dirty="0">
                <a:solidFill>
                  <a:srgbClr val="0070C0"/>
                </a:solidFill>
              </a:rPr>
              <a:t>菜单</a:t>
            </a:r>
            <a:r>
              <a:rPr lang="zh-CN" altLang="zh-CN" sz="2400" dirty="0" smtClean="0">
                <a:solidFill>
                  <a:srgbClr val="0070C0"/>
                </a:solidFill>
              </a:rPr>
              <a:t>法</a:t>
            </a:r>
            <a:endParaRPr lang="en-US" altLang="zh-CN" sz="2400" dirty="0" smtClean="0">
              <a:solidFill>
                <a:srgbClr val="0070C0"/>
              </a:solidFill>
              <a:latin typeface="+mn-ea"/>
            </a:endParaRPr>
          </a:p>
        </p:txBody>
      </p:sp>
      <p:pic>
        <p:nvPicPr>
          <p:cNvPr id="3076" name="Picture 4"/>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3779911" y="2780928"/>
            <a:ext cx="4086831" cy="3266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9448070"/>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725862" y="2588542"/>
            <a:ext cx="4808538" cy="380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2.3.2  </a:t>
            </a:r>
            <a:r>
              <a:rPr lang="zh-CN" altLang="zh-CN" sz="3600" dirty="0"/>
              <a:t>查看文件与文件夹</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TextBox 7"/>
          <p:cNvSpPr txBox="1"/>
          <p:nvPr/>
        </p:nvSpPr>
        <p:spPr>
          <a:xfrm>
            <a:off x="899592" y="1033572"/>
            <a:ext cx="6849212" cy="523220"/>
          </a:xfrm>
          <a:prstGeom prst="rect">
            <a:avLst/>
          </a:prstGeom>
          <a:noFill/>
        </p:spPr>
        <p:txBody>
          <a:bodyPr wrap="square" rtlCol="0">
            <a:spAutoFit/>
          </a:bodyPr>
          <a:lstStyle/>
          <a:p>
            <a:r>
              <a:rPr lang="en-US" altLang="zh-CN" sz="2800" dirty="0"/>
              <a:t>3</a:t>
            </a:r>
            <a:r>
              <a:rPr lang="zh-CN" altLang="zh-CN" sz="2800" dirty="0"/>
              <a:t>．文件与文件夹的排序方式</a:t>
            </a:r>
            <a:endParaRPr lang="zh-CN" altLang="en-US" sz="2800" dirty="0"/>
          </a:p>
        </p:txBody>
      </p:sp>
      <p:pic>
        <p:nvPicPr>
          <p:cNvPr id="6145" name="Picture 1" descr="开始按钮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flipV="1">
            <a:off x="6289987" y="2842731"/>
            <a:ext cx="85045" cy="85045"/>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3"/>
          <p:cNvSpPr txBox="1">
            <a:spLocks noChangeArrowheads="1"/>
          </p:cNvSpPr>
          <p:nvPr/>
        </p:nvSpPr>
        <p:spPr>
          <a:xfrm>
            <a:off x="399480" y="1628800"/>
            <a:ext cx="8565008" cy="879963"/>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457200">
              <a:buNone/>
            </a:pPr>
            <a:r>
              <a:rPr lang="zh-CN" altLang="zh-CN" sz="2400" dirty="0" smtClean="0"/>
              <a:t>文件</a:t>
            </a:r>
            <a:r>
              <a:rPr lang="zh-CN" altLang="zh-CN" sz="2400" dirty="0"/>
              <a:t>列表</a:t>
            </a:r>
            <a:r>
              <a:rPr lang="zh-CN" altLang="zh-CN" sz="2400" dirty="0" smtClean="0"/>
              <a:t>栏</a:t>
            </a:r>
            <a:r>
              <a:rPr lang="zh-CN" altLang="zh-CN" sz="2400" dirty="0"/>
              <a:t>可以按</a:t>
            </a:r>
            <a:r>
              <a:rPr lang="zh-CN" altLang="en-US" sz="2400" dirty="0"/>
              <a:t>多种</a:t>
            </a:r>
            <a:r>
              <a:rPr lang="zh-CN" altLang="zh-CN" sz="2400" dirty="0"/>
              <a:t>方式排序</a:t>
            </a:r>
            <a:r>
              <a:rPr lang="zh-CN" altLang="zh-CN" sz="2400" dirty="0" smtClean="0"/>
              <a:t>浏览</a:t>
            </a:r>
            <a:r>
              <a:rPr lang="zh-CN" altLang="en-US" sz="2400" dirty="0" smtClean="0"/>
              <a:t>：</a:t>
            </a:r>
            <a:endParaRPr lang="zh-CN" altLang="zh-CN" sz="2400" dirty="0"/>
          </a:p>
          <a:p>
            <a:pPr marL="0" indent="457200">
              <a:buNone/>
            </a:pPr>
            <a:r>
              <a:rPr lang="zh-CN" altLang="zh-CN" sz="2000" dirty="0"/>
              <a:t>名称、修改时间、类型</a:t>
            </a:r>
            <a:r>
              <a:rPr lang="zh-CN" altLang="en-US" sz="2000" dirty="0"/>
              <a:t>、</a:t>
            </a:r>
            <a:r>
              <a:rPr lang="zh-CN" altLang="zh-CN" sz="2000" dirty="0"/>
              <a:t>大小</a:t>
            </a:r>
            <a:r>
              <a:rPr lang="zh-CN" altLang="en-US" sz="2000" dirty="0"/>
              <a:t>、</a:t>
            </a:r>
            <a:r>
              <a:rPr lang="zh-CN" altLang="zh-CN" sz="2000" dirty="0"/>
              <a:t>递增、递减或更多</a:t>
            </a:r>
            <a:endParaRPr lang="en-US" altLang="zh-CN" sz="2000" dirty="0" smtClean="0"/>
          </a:p>
        </p:txBody>
      </p:sp>
      <p:sp>
        <p:nvSpPr>
          <p:cNvPr id="14" name="Rectangle 3"/>
          <p:cNvSpPr txBox="1">
            <a:spLocks noChangeArrowheads="1"/>
          </p:cNvSpPr>
          <p:nvPr/>
        </p:nvSpPr>
        <p:spPr>
          <a:xfrm>
            <a:off x="482058" y="2708920"/>
            <a:ext cx="3009822" cy="367240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spcBef>
                <a:spcPts val="1200"/>
              </a:spcBef>
              <a:spcAft>
                <a:spcPts val="600"/>
              </a:spcAft>
            </a:pPr>
            <a:r>
              <a:rPr lang="zh-CN" altLang="zh-CN" sz="2400" dirty="0"/>
              <a:t>下拉菜单</a:t>
            </a:r>
            <a:r>
              <a:rPr lang="zh-CN" altLang="zh-CN" sz="2400" dirty="0" smtClean="0"/>
              <a:t>法</a:t>
            </a:r>
            <a:endParaRPr lang="en-US" altLang="zh-CN" sz="2400" dirty="0" smtClean="0"/>
          </a:p>
          <a:p>
            <a:pPr>
              <a:spcBef>
                <a:spcPts val="1200"/>
              </a:spcBef>
              <a:spcAft>
                <a:spcPts val="600"/>
              </a:spcAft>
            </a:pPr>
            <a:r>
              <a:rPr lang="zh-CN" altLang="zh-CN" sz="2400" dirty="0" smtClean="0"/>
              <a:t>快捷</a:t>
            </a:r>
            <a:r>
              <a:rPr lang="zh-CN" altLang="zh-CN" sz="2400" dirty="0"/>
              <a:t>菜单</a:t>
            </a:r>
            <a:r>
              <a:rPr lang="zh-CN" altLang="zh-CN" sz="2400" dirty="0" smtClean="0"/>
              <a:t>法</a:t>
            </a:r>
            <a:endParaRPr lang="en-US" altLang="zh-CN" sz="2400" dirty="0" smtClean="0"/>
          </a:p>
          <a:p>
            <a:pPr>
              <a:lnSpc>
                <a:spcPts val="3000"/>
              </a:lnSpc>
              <a:spcBef>
                <a:spcPts val="1200"/>
              </a:spcBef>
              <a:spcAft>
                <a:spcPts val="600"/>
              </a:spcAft>
            </a:pPr>
            <a:r>
              <a:rPr lang="zh-CN" altLang="zh-CN" sz="2400" dirty="0">
                <a:solidFill>
                  <a:srgbClr val="0070C0"/>
                </a:solidFill>
              </a:rPr>
              <a:t>当文件列表以“详细信息”方式显示时</a:t>
            </a:r>
            <a:r>
              <a:rPr lang="zh-CN" altLang="en-US" sz="2400" dirty="0">
                <a:solidFill>
                  <a:srgbClr val="0070C0"/>
                </a:solidFill>
              </a:rPr>
              <a:t>，</a:t>
            </a:r>
            <a:r>
              <a:rPr lang="zh-CN" altLang="zh-CN" sz="2400" dirty="0">
                <a:solidFill>
                  <a:srgbClr val="0070C0"/>
                </a:solidFill>
              </a:rPr>
              <a:t>使用列标题更改文件列表的排列</a:t>
            </a:r>
            <a:r>
              <a:rPr lang="zh-CN" altLang="zh-CN" sz="2400" dirty="0" smtClean="0">
                <a:solidFill>
                  <a:srgbClr val="0070C0"/>
                </a:solidFill>
              </a:rPr>
              <a:t>顺序</a:t>
            </a:r>
            <a:r>
              <a:rPr lang="zh-CN" altLang="en-US" sz="2400" dirty="0" smtClean="0">
                <a:solidFill>
                  <a:srgbClr val="0070C0"/>
                </a:solidFill>
              </a:rPr>
              <a:t>。</a:t>
            </a:r>
            <a:endParaRPr lang="zh-CN" altLang="en-US" sz="2400" dirty="0">
              <a:solidFill>
                <a:srgbClr val="0070C0"/>
              </a:solidFill>
            </a:endParaRPr>
          </a:p>
          <a:p>
            <a:pPr>
              <a:spcBef>
                <a:spcPts val="1200"/>
              </a:spcBef>
              <a:spcAft>
                <a:spcPts val="600"/>
              </a:spcAft>
            </a:pPr>
            <a:endParaRPr lang="en-US" altLang="zh-CN" sz="2400" dirty="0" smtClean="0">
              <a:solidFill>
                <a:srgbClr val="0070C0"/>
              </a:solidFill>
              <a:latin typeface="+mn-ea"/>
            </a:endParaRPr>
          </a:p>
        </p:txBody>
      </p:sp>
      <p:sp>
        <p:nvSpPr>
          <p:cNvPr id="6" name="圆角矩形 5"/>
          <p:cNvSpPr/>
          <p:nvPr/>
        </p:nvSpPr>
        <p:spPr>
          <a:xfrm>
            <a:off x="4788024" y="3212976"/>
            <a:ext cx="2919062" cy="19788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8450413"/>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2.3.3  </a:t>
            </a:r>
            <a:r>
              <a:rPr lang="zh-CN" altLang="zh-CN" sz="3600" dirty="0"/>
              <a:t>文件与文件夹的管理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smtClean="0"/>
              <a:t>1</a:t>
            </a:r>
            <a:r>
              <a:rPr lang="zh-CN" altLang="zh-CN" sz="2800" dirty="0" smtClean="0"/>
              <a:t>．</a:t>
            </a:r>
            <a:r>
              <a:rPr lang="zh-CN" altLang="zh-CN" sz="2800" dirty="0"/>
              <a:t>文件与文件夹的选定</a:t>
            </a:r>
            <a:endParaRPr lang="zh-CN" altLang="en-US" sz="2800" dirty="0"/>
          </a:p>
        </p:txBody>
      </p:sp>
      <p:sp>
        <p:nvSpPr>
          <p:cNvPr id="7" name="Rectangle 3"/>
          <p:cNvSpPr txBox="1">
            <a:spLocks noChangeArrowheads="1"/>
          </p:cNvSpPr>
          <p:nvPr/>
        </p:nvSpPr>
        <p:spPr>
          <a:xfrm>
            <a:off x="611560" y="1628800"/>
            <a:ext cx="7848872" cy="879963"/>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t>（1）</a:t>
            </a:r>
            <a:r>
              <a:rPr lang="zh-CN" altLang="zh-CN" sz="2400" dirty="0">
                <a:solidFill>
                  <a:srgbClr val="0070C0"/>
                </a:solidFill>
              </a:rPr>
              <a:t>在导航窗格</a:t>
            </a:r>
            <a:r>
              <a:rPr lang="zh-CN" altLang="zh-CN" sz="2400" dirty="0" smtClean="0"/>
              <a:t>中</a:t>
            </a:r>
            <a:r>
              <a:rPr lang="zh-CN" altLang="en-US" sz="2400" dirty="0" smtClean="0"/>
              <a:t>，单击</a:t>
            </a:r>
            <a:r>
              <a:rPr lang="zh-CN" altLang="zh-CN" sz="2400" dirty="0" smtClean="0"/>
              <a:t>选定</a:t>
            </a:r>
            <a:r>
              <a:rPr lang="zh-CN" altLang="zh-CN" sz="2400" dirty="0"/>
              <a:t>单个</a:t>
            </a:r>
            <a:r>
              <a:rPr lang="zh-CN" altLang="zh-CN" sz="2400" dirty="0" smtClean="0"/>
              <a:t>文件夹</a:t>
            </a:r>
            <a:r>
              <a:rPr lang="zh-CN" altLang="en-US" sz="2400" dirty="0" smtClean="0"/>
              <a:t>。</a:t>
            </a:r>
            <a:endParaRPr lang="en-US" altLang="zh-CN" sz="2400" dirty="0" smtClean="0"/>
          </a:p>
          <a:p>
            <a:pPr marL="0" indent="0">
              <a:buNone/>
            </a:pPr>
            <a:r>
              <a:rPr lang="zh-CN" altLang="zh-CN" sz="2400" dirty="0"/>
              <a:t>（</a:t>
            </a:r>
            <a:r>
              <a:rPr lang="en-US" altLang="zh-CN" sz="2400" dirty="0"/>
              <a:t>2</a:t>
            </a:r>
            <a:r>
              <a:rPr lang="zh-CN" altLang="zh-CN" sz="2400" dirty="0"/>
              <a:t>）</a:t>
            </a:r>
            <a:r>
              <a:rPr lang="zh-CN" altLang="zh-CN" sz="2400" dirty="0">
                <a:solidFill>
                  <a:srgbClr val="0070C0"/>
                </a:solidFill>
              </a:rPr>
              <a:t>在文件列表栏</a:t>
            </a:r>
            <a:r>
              <a:rPr lang="zh-CN" altLang="zh-CN" sz="2400" dirty="0" smtClean="0"/>
              <a:t>中</a:t>
            </a:r>
            <a:r>
              <a:rPr lang="zh-CN" altLang="en-US" sz="2400" dirty="0" smtClean="0"/>
              <a:t>，</a:t>
            </a:r>
            <a:r>
              <a:rPr lang="zh-CN" altLang="zh-CN" sz="2400" dirty="0" smtClean="0"/>
              <a:t>选定</a:t>
            </a:r>
            <a:r>
              <a:rPr lang="zh-CN" altLang="zh-CN" sz="2400" dirty="0"/>
              <a:t>文件或</a:t>
            </a:r>
            <a:r>
              <a:rPr lang="zh-CN" altLang="zh-CN" sz="2400" dirty="0" smtClean="0"/>
              <a:t>文件夹的方法</a:t>
            </a:r>
            <a:r>
              <a:rPr lang="zh-CN" altLang="en-US" sz="2400" dirty="0" smtClean="0"/>
              <a:t>：</a:t>
            </a:r>
            <a:endParaRPr lang="en-US" altLang="zh-CN" sz="2400" dirty="0" smtClean="0"/>
          </a:p>
        </p:txBody>
      </p:sp>
      <p:graphicFrame>
        <p:nvGraphicFramePr>
          <p:cNvPr id="2" name="表格 1"/>
          <p:cNvGraphicFramePr>
            <a:graphicFrameLocks noGrp="1"/>
          </p:cNvGraphicFramePr>
          <p:nvPr>
            <p:extLst>
              <p:ext uri="{D42A27DB-BD31-4B8C-83A1-F6EECF244321}">
                <p14:modId xmlns:p14="http://schemas.microsoft.com/office/powerpoint/2010/main" val="3466313398"/>
              </p:ext>
            </p:extLst>
          </p:nvPr>
        </p:nvGraphicFramePr>
        <p:xfrm>
          <a:off x="899592" y="2679891"/>
          <a:ext cx="7560840" cy="3600403"/>
        </p:xfrm>
        <a:graphic>
          <a:graphicData uri="http://schemas.openxmlformats.org/drawingml/2006/table">
            <a:tbl>
              <a:tblPr firstRow="1" firstCol="1" bandRow="1">
                <a:tableStyleId>{5C22544A-7EE6-4342-B048-85BDC9FD1C3A}</a:tableStyleId>
              </a:tblPr>
              <a:tblGrid>
                <a:gridCol w="1800200"/>
                <a:gridCol w="5760640"/>
              </a:tblGrid>
              <a:tr h="407414">
                <a:tc>
                  <a:txBody>
                    <a:bodyPr/>
                    <a:lstStyle/>
                    <a:p>
                      <a:pPr algn="ctr">
                        <a:lnSpc>
                          <a:spcPct val="100000"/>
                        </a:lnSpc>
                        <a:spcBef>
                          <a:spcPts val="250"/>
                        </a:spcBef>
                        <a:spcAft>
                          <a:spcPts val="250"/>
                        </a:spcAft>
                      </a:pPr>
                      <a:r>
                        <a:rPr lang="zh-CN" sz="1600" kern="1050" dirty="0">
                          <a:effectLst/>
                        </a:rPr>
                        <a:t>选定</a:t>
                      </a:r>
                      <a:endParaRPr lang="zh-CN" sz="1600" kern="1050" dirty="0">
                        <a:effectLst/>
                        <a:latin typeface="Arial"/>
                        <a:ea typeface="黑体"/>
                        <a:cs typeface="Times New Roman"/>
                      </a:endParaRPr>
                    </a:p>
                  </a:txBody>
                  <a:tcPr marL="68580" marR="68580" marT="0" marB="0" anchor="ctr">
                    <a:lnL w="12700"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250"/>
                        </a:spcBef>
                        <a:spcAft>
                          <a:spcPts val="250"/>
                        </a:spcAft>
                      </a:pPr>
                      <a:r>
                        <a:rPr lang="zh-CN" sz="1600" kern="1050">
                          <a:effectLst/>
                        </a:rPr>
                        <a:t>方法</a:t>
                      </a:r>
                      <a:endParaRPr lang="zh-CN" sz="1600" kern="105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7414">
                <a:tc>
                  <a:txBody>
                    <a:bodyPr/>
                    <a:lstStyle/>
                    <a:p>
                      <a:pPr algn="just">
                        <a:lnSpc>
                          <a:spcPct val="100000"/>
                        </a:lnSpc>
                        <a:spcBef>
                          <a:spcPts val="200"/>
                        </a:spcBef>
                        <a:spcAft>
                          <a:spcPts val="200"/>
                        </a:spcAft>
                      </a:pPr>
                      <a:r>
                        <a:rPr lang="zh-CN" sz="1600" kern="900" dirty="0">
                          <a:effectLst/>
                        </a:rPr>
                        <a:t>选定一个</a:t>
                      </a:r>
                      <a:endParaRPr lang="zh-CN" sz="1600" kern="900" dirty="0">
                        <a:effectLst/>
                        <a:latin typeface="Times New Roman"/>
                        <a:ea typeface="宋体"/>
                      </a:endParaRPr>
                    </a:p>
                  </a:txBody>
                  <a:tcPr marL="68580" marR="68580" marT="0" marB="0" anchor="ctr">
                    <a:lnL w="12700"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600" kern="900" dirty="0">
                          <a:effectLst/>
                        </a:rPr>
                        <a:t>单击鼠标左键</a:t>
                      </a:r>
                      <a:endParaRPr lang="zh-CN" sz="1600" kern="9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7414">
                <a:tc rowSpan="2">
                  <a:txBody>
                    <a:bodyPr/>
                    <a:lstStyle/>
                    <a:p>
                      <a:pPr algn="just">
                        <a:lnSpc>
                          <a:spcPct val="100000"/>
                        </a:lnSpc>
                        <a:spcBef>
                          <a:spcPts val="200"/>
                        </a:spcBef>
                        <a:spcAft>
                          <a:spcPts val="200"/>
                        </a:spcAft>
                      </a:pPr>
                      <a:r>
                        <a:rPr lang="zh-CN" sz="1600" kern="900" dirty="0">
                          <a:effectLst/>
                        </a:rPr>
                        <a:t>选定连续的多个</a:t>
                      </a:r>
                      <a:endParaRPr lang="zh-CN" sz="1600" kern="900" dirty="0">
                        <a:effectLst/>
                        <a:latin typeface="Times New Roman"/>
                        <a:ea typeface="宋体"/>
                      </a:endParaRPr>
                    </a:p>
                  </a:txBody>
                  <a:tcPr marL="68580" marR="68580" marT="0" marB="0" anchor="ctr">
                    <a:lnL w="12700"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600" kern="900" dirty="0">
                          <a:effectLst/>
                        </a:rPr>
                        <a:t>先选定第一个对象</a:t>
                      </a:r>
                      <a:r>
                        <a:rPr lang="zh-CN" sz="1600" kern="900" dirty="0" smtClean="0">
                          <a:effectLst/>
                        </a:rPr>
                        <a:t>，按住</a:t>
                      </a:r>
                      <a:r>
                        <a:rPr lang="en-US" sz="1600" kern="900" dirty="0">
                          <a:effectLst/>
                        </a:rPr>
                        <a:t>Shift</a:t>
                      </a:r>
                      <a:r>
                        <a:rPr lang="zh-CN" sz="1600" kern="900" dirty="0" smtClean="0">
                          <a:effectLst/>
                        </a:rPr>
                        <a:t>键再单击</a:t>
                      </a:r>
                      <a:r>
                        <a:rPr lang="zh-CN" sz="1600" kern="900" dirty="0">
                          <a:effectLst/>
                        </a:rPr>
                        <a:t>最后一个要选定的对象</a:t>
                      </a:r>
                      <a:endParaRPr lang="zh-CN" sz="1600" kern="9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48505">
                <a:tc vMerge="1">
                  <a:txBody>
                    <a:bodyPr/>
                    <a:lstStyle/>
                    <a:p>
                      <a:endParaRPr lang="zh-CN" altLang="en-US"/>
                    </a:p>
                  </a:txBody>
                  <a:tcPr/>
                </a:tc>
                <a:tc>
                  <a:txBody>
                    <a:bodyPr/>
                    <a:lstStyle/>
                    <a:p>
                      <a:pPr algn="just">
                        <a:lnSpc>
                          <a:spcPts val="2100"/>
                        </a:lnSpc>
                        <a:spcBef>
                          <a:spcPts val="200"/>
                        </a:spcBef>
                        <a:spcAft>
                          <a:spcPts val="200"/>
                        </a:spcAft>
                      </a:pPr>
                      <a:r>
                        <a:rPr lang="zh-CN" sz="1600" kern="900" dirty="0">
                          <a:effectLst/>
                        </a:rPr>
                        <a:t>单击要选定的第一个对象旁边的空白处，按住左键不放，拖动至最后一个对象</a:t>
                      </a:r>
                      <a:endParaRPr lang="zh-CN" sz="1600" kern="9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7414">
                <a:tc>
                  <a:txBody>
                    <a:bodyPr/>
                    <a:lstStyle/>
                    <a:p>
                      <a:pPr algn="just">
                        <a:lnSpc>
                          <a:spcPct val="100000"/>
                        </a:lnSpc>
                        <a:spcBef>
                          <a:spcPts val="200"/>
                        </a:spcBef>
                        <a:spcAft>
                          <a:spcPts val="200"/>
                        </a:spcAft>
                      </a:pPr>
                      <a:r>
                        <a:rPr lang="zh-CN" sz="1600" kern="900">
                          <a:effectLst/>
                        </a:rPr>
                        <a:t>选定不连续的多个</a:t>
                      </a:r>
                      <a:endParaRPr lang="zh-CN" sz="1600" kern="900">
                        <a:effectLst/>
                        <a:latin typeface="Times New Roman"/>
                        <a:ea typeface="宋体"/>
                      </a:endParaRPr>
                    </a:p>
                  </a:txBody>
                  <a:tcPr marL="68580" marR="68580" marT="0" marB="0" anchor="ctr">
                    <a:lnL w="12700"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600" kern="900" dirty="0">
                          <a:effectLst/>
                        </a:rPr>
                        <a:t>先选定一个对象</a:t>
                      </a:r>
                      <a:r>
                        <a:rPr lang="zh-CN" sz="1600" kern="900" dirty="0" smtClean="0">
                          <a:effectLst/>
                        </a:rPr>
                        <a:t>，按住</a:t>
                      </a:r>
                      <a:r>
                        <a:rPr lang="en-US" sz="1600" kern="900" dirty="0">
                          <a:effectLst/>
                        </a:rPr>
                        <a:t>Ctrl</a:t>
                      </a:r>
                      <a:r>
                        <a:rPr lang="zh-CN" sz="1600" kern="900" dirty="0" smtClean="0">
                          <a:effectLst/>
                        </a:rPr>
                        <a:t>键再</a:t>
                      </a:r>
                      <a:r>
                        <a:rPr lang="zh-CN" sz="1600" kern="900" dirty="0">
                          <a:effectLst/>
                        </a:rPr>
                        <a:t>逐个单击其他要选定的对象</a:t>
                      </a:r>
                      <a:endParaRPr lang="zh-CN" sz="1600" kern="9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7414">
                <a:tc rowSpan="3">
                  <a:txBody>
                    <a:bodyPr/>
                    <a:lstStyle/>
                    <a:p>
                      <a:pPr algn="just">
                        <a:lnSpc>
                          <a:spcPct val="100000"/>
                        </a:lnSpc>
                        <a:spcBef>
                          <a:spcPts val="200"/>
                        </a:spcBef>
                        <a:spcAft>
                          <a:spcPts val="200"/>
                        </a:spcAft>
                      </a:pPr>
                      <a:r>
                        <a:rPr lang="zh-CN" sz="1600" kern="900">
                          <a:effectLst/>
                        </a:rPr>
                        <a:t>选定全部</a:t>
                      </a:r>
                      <a:endParaRPr lang="zh-CN" sz="1600" kern="900">
                        <a:effectLst/>
                        <a:latin typeface="Times New Roman"/>
                        <a:ea typeface="宋体"/>
                      </a:endParaRPr>
                    </a:p>
                  </a:txBody>
                  <a:tcPr marL="68580" marR="68580" marT="0" marB="0" anchor="ctr">
                    <a:lnL w="12700"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gn="just">
                        <a:lnSpc>
                          <a:spcPct val="100000"/>
                        </a:lnSpc>
                        <a:spcBef>
                          <a:spcPts val="200"/>
                        </a:spcBef>
                        <a:spcAft>
                          <a:spcPts val="200"/>
                        </a:spcAft>
                      </a:pPr>
                      <a:r>
                        <a:rPr lang="zh-CN" sz="1600" kern="900" dirty="0">
                          <a:effectLst/>
                        </a:rPr>
                        <a:t>选择“编辑”</a:t>
                      </a:r>
                      <a:r>
                        <a:rPr lang="zh-CN" sz="1600" kern="900" dirty="0">
                          <a:effectLst/>
                          <a:latin typeface="+mn-ea"/>
                          <a:ea typeface="+mn-ea"/>
                        </a:rPr>
                        <a:t>→</a:t>
                      </a:r>
                      <a:r>
                        <a:rPr lang="zh-CN" sz="1600" kern="900" dirty="0">
                          <a:effectLst/>
                        </a:rPr>
                        <a:t>“全选”命令</a:t>
                      </a:r>
                      <a:endParaRPr lang="zh-CN" sz="1600" kern="9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7414">
                <a:tc vMerge="1">
                  <a:txBody>
                    <a:bodyPr/>
                    <a:lstStyle/>
                    <a:p>
                      <a:endParaRPr lang="zh-CN" altLang="en-US"/>
                    </a:p>
                  </a:txBody>
                  <a:tcPr/>
                </a:tc>
                <a:tc>
                  <a:txBody>
                    <a:bodyPr/>
                    <a:lstStyle/>
                    <a:p>
                      <a:pPr algn="just">
                        <a:lnSpc>
                          <a:spcPct val="100000"/>
                        </a:lnSpc>
                        <a:spcBef>
                          <a:spcPts val="200"/>
                        </a:spcBef>
                        <a:spcAft>
                          <a:spcPts val="200"/>
                        </a:spcAft>
                      </a:pPr>
                      <a:r>
                        <a:rPr lang="zh-CN" sz="1600" kern="900" dirty="0">
                          <a:effectLst/>
                        </a:rPr>
                        <a:t>单击工具栏上的“组织”</a:t>
                      </a:r>
                      <a:r>
                        <a:rPr lang="zh-CN" sz="1600" kern="900" dirty="0">
                          <a:effectLst/>
                          <a:latin typeface="+mn-ea"/>
                          <a:ea typeface="+mn-ea"/>
                        </a:rPr>
                        <a:t>→</a:t>
                      </a:r>
                      <a:r>
                        <a:rPr lang="zh-CN" sz="1600" kern="900" dirty="0">
                          <a:effectLst/>
                        </a:rPr>
                        <a:t>“全选”按钮</a:t>
                      </a:r>
                      <a:endParaRPr lang="zh-CN" sz="1600" kern="9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7414">
                <a:tc vMerge="1">
                  <a:txBody>
                    <a:bodyPr/>
                    <a:lstStyle/>
                    <a:p>
                      <a:endParaRPr lang="zh-CN" altLang="en-US"/>
                    </a:p>
                  </a:txBody>
                  <a:tcPr/>
                </a:tc>
                <a:tc>
                  <a:txBody>
                    <a:bodyPr/>
                    <a:lstStyle/>
                    <a:p>
                      <a:pPr algn="just">
                        <a:lnSpc>
                          <a:spcPct val="100000"/>
                        </a:lnSpc>
                        <a:spcBef>
                          <a:spcPts val="200"/>
                        </a:spcBef>
                        <a:spcAft>
                          <a:spcPts val="200"/>
                        </a:spcAft>
                      </a:pPr>
                      <a:r>
                        <a:rPr lang="zh-CN" sz="1600" kern="900" dirty="0">
                          <a:effectLst/>
                        </a:rPr>
                        <a:t>按下快捷键</a:t>
                      </a:r>
                      <a:r>
                        <a:rPr lang="en-US" sz="1600" kern="900" dirty="0" err="1">
                          <a:effectLst/>
                        </a:rPr>
                        <a:t>Ctrl+A</a:t>
                      </a:r>
                      <a:endParaRPr lang="zh-CN" sz="1600" kern="9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13195872"/>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2.3.3  </a:t>
            </a:r>
            <a:r>
              <a:rPr lang="zh-CN" altLang="zh-CN" sz="3600" dirty="0"/>
              <a:t>文件与文件夹的管理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2</a:t>
            </a:r>
            <a:r>
              <a:rPr lang="zh-CN" altLang="zh-CN" sz="2800" dirty="0"/>
              <a:t>．文件与文件夹的重命名</a:t>
            </a:r>
            <a:endParaRPr lang="zh-CN" altLang="en-US" sz="2800" dirty="0"/>
          </a:p>
        </p:txBody>
      </p:sp>
      <p:sp>
        <p:nvSpPr>
          <p:cNvPr id="7" name="Rectangle 3"/>
          <p:cNvSpPr txBox="1">
            <a:spLocks noChangeArrowheads="1"/>
          </p:cNvSpPr>
          <p:nvPr/>
        </p:nvSpPr>
        <p:spPr>
          <a:xfrm>
            <a:off x="611560" y="1628800"/>
            <a:ext cx="7848872" cy="4824535"/>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180000" indent="0">
              <a:spcBef>
                <a:spcPts val="500"/>
              </a:spcBef>
              <a:buNone/>
            </a:pPr>
            <a:r>
              <a:rPr lang="zh-CN" altLang="en-US" sz="2400" dirty="0" smtClean="0">
                <a:latin typeface="+mn-ea"/>
              </a:rPr>
              <a:t>　　重命名的操作步骤：</a:t>
            </a:r>
            <a:endParaRPr lang="en-US" altLang="zh-CN" sz="2400" dirty="0" smtClean="0">
              <a:latin typeface="+mn-ea"/>
            </a:endParaRPr>
          </a:p>
          <a:p>
            <a:pPr marL="0" indent="0">
              <a:spcBef>
                <a:spcPts val="500"/>
              </a:spcBef>
              <a:buNone/>
            </a:pPr>
            <a:r>
              <a:rPr lang="zh-CN" altLang="zh-CN" sz="2400" dirty="0">
                <a:latin typeface="+mn-ea"/>
              </a:rPr>
              <a:t>（</a:t>
            </a:r>
            <a:r>
              <a:rPr lang="en-US" altLang="zh-CN" sz="2400" dirty="0">
                <a:latin typeface="+mn-ea"/>
              </a:rPr>
              <a:t>1</a:t>
            </a:r>
            <a:r>
              <a:rPr lang="zh-CN" altLang="zh-CN" sz="2400" dirty="0">
                <a:latin typeface="+mn-ea"/>
              </a:rPr>
              <a:t>）</a:t>
            </a:r>
            <a:r>
              <a:rPr lang="zh-CN" altLang="zh-CN" sz="2400" dirty="0">
                <a:solidFill>
                  <a:srgbClr val="0070C0"/>
                </a:solidFill>
                <a:latin typeface="+mn-ea"/>
              </a:rPr>
              <a:t>选定要重命名的文件或文件夹</a:t>
            </a:r>
            <a:r>
              <a:rPr lang="zh-CN" altLang="zh-CN" sz="2400" dirty="0">
                <a:latin typeface="+mn-ea"/>
              </a:rPr>
              <a:t>。</a:t>
            </a:r>
          </a:p>
          <a:p>
            <a:pPr marL="0" indent="0">
              <a:spcBef>
                <a:spcPts val="500"/>
              </a:spcBef>
              <a:buNone/>
            </a:pPr>
            <a:r>
              <a:rPr lang="zh-CN" altLang="zh-CN" sz="2400" dirty="0">
                <a:latin typeface="+mn-ea"/>
              </a:rPr>
              <a:t>（</a:t>
            </a:r>
            <a:r>
              <a:rPr lang="en-US" altLang="zh-CN" sz="2400" dirty="0">
                <a:latin typeface="+mn-ea"/>
              </a:rPr>
              <a:t>2</a:t>
            </a:r>
            <a:r>
              <a:rPr lang="zh-CN" altLang="zh-CN" sz="2400" dirty="0">
                <a:latin typeface="+mn-ea"/>
              </a:rPr>
              <a:t>）</a:t>
            </a:r>
            <a:r>
              <a:rPr lang="zh-CN" altLang="zh-CN" sz="2400" dirty="0">
                <a:solidFill>
                  <a:srgbClr val="0070C0"/>
                </a:solidFill>
                <a:latin typeface="+mn-ea"/>
              </a:rPr>
              <a:t>执行“重命名”操作</a:t>
            </a:r>
            <a:r>
              <a:rPr lang="zh-CN" altLang="zh-CN" sz="2400" dirty="0">
                <a:latin typeface="+mn-ea"/>
              </a:rPr>
              <a:t>，具体有以下几种方法：</a:t>
            </a:r>
          </a:p>
          <a:p>
            <a:pPr marL="1080000" lvl="0">
              <a:spcBef>
                <a:spcPts val="500"/>
              </a:spcBef>
            </a:pPr>
            <a:r>
              <a:rPr lang="zh-CN" altLang="zh-CN" sz="2400" dirty="0">
                <a:latin typeface="+mn-ea"/>
              </a:rPr>
              <a:t>选择“文件”→“重命名”命令。</a:t>
            </a:r>
          </a:p>
          <a:p>
            <a:pPr marL="1080000" lvl="0">
              <a:spcBef>
                <a:spcPts val="500"/>
              </a:spcBef>
            </a:pPr>
            <a:r>
              <a:rPr lang="zh-CN" altLang="zh-CN" sz="2400" dirty="0">
                <a:latin typeface="+mn-ea"/>
              </a:rPr>
              <a:t>右击对象→“重命名”命令。</a:t>
            </a:r>
          </a:p>
          <a:p>
            <a:pPr marL="1080000" lvl="0">
              <a:spcBef>
                <a:spcPts val="500"/>
              </a:spcBef>
            </a:pPr>
            <a:r>
              <a:rPr lang="zh-CN" altLang="zh-CN" sz="2400" dirty="0">
                <a:latin typeface="+mn-ea"/>
              </a:rPr>
              <a:t>单击工具栏上的“组织”→“重命名”按钮。</a:t>
            </a:r>
          </a:p>
          <a:p>
            <a:pPr marL="1080000" lvl="0">
              <a:spcBef>
                <a:spcPts val="500"/>
              </a:spcBef>
            </a:pPr>
            <a:r>
              <a:rPr lang="zh-CN" altLang="zh-CN" sz="2400" dirty="0">
                <a:latin typeface="+mn-ea"/>
              </a:rPr>
              <a:t>单击选定对象的名称，稍后再次单击。</a:t>
            </a:r>
          </a:p>
          <a:p>
            <a:pPr marL="1080000">
              <a:spcBef>
                <a:spcPts val="500"/>
              </a:spcBef>
            </a:pPr>
            <a:r>
              <a:rPr lang="zh-CN" altLang="en-US" sz="2400" dirty="0" smtClean="0">
                <a:latin typeface="+mn-ea"/>
              </a:rPr>
              <a:t>完成</a:t>
            </a:r>
            <a:r>
              <a:rPr lang="zh-CN" altLang="zh-CN" sz="2400" dirty="0" smtClean="0">
                <a:latin typeface="+mn-ea"/>
              </a:rPr>
              <a:t>“重命名”</a:t>
            </a:r>
            <a:r>
              <a:rPr lang="zh-CN" altLang="en-US" sz="2400" dirty="0" smtClean="0">
                <a:latin typeface="+mn-ea"/>
              </a:rPr>
              <a:t>操作</a:t>
            </a:r>
            <a:r>
              <a:rPr lang="zh-CN" altLang="zh-CN" sz="2400" dirty="0" smtClean="0">
                <a:latin typeface="+mn-ea"/>
              </a:rPr>
              <a:t>之后</a:t>
            </a:r>
            <a:r>
              <a:rPr lang="zh-CN" altLang="zh-CN" sz="2400" dirty="0">
                <a:latin typeface="+mn-ea"/>
              </a:rPr>
              <a:t>，选定的对象名称变为编辑状态。</a:t>
            </a:r>
          </a:p>
          <a:p>
            <a:pPr marL="0" indent="0">
              <a:spcBef>
                <a:spcPts val="500"/>
              </a:spcBef>
              <a:buNone/>
            </a:pPr>
            <a:r>
              <a:rPr lang="zh-CN" altLang="zh-CN" sz="2400" dirty="0">
                <a:latin typeface="+mn-ea"/>
              </a:rPr>
              <a:t>（</a:t>
            </a:r>
            <a:r>
              <a:rPr lang="en-US" altLang="zh-CN" sz="2400" dirty="0">
                <a:latin typeface="+mn-ea"/>
              </a:rPr>
              <a:t>3</a:t>
            </a:r>
            <a:r>
              <a:rPr lang="zh-CN" altLang="zh-CN" sz="2400" dirty="0">
                <a:latin typeface="+mn-ea"/>
              </a:rPr>
              <a:t>）</a:t>
            </a:r>
            <a:r>
              <a:rPr lang="zh-CN" altLang="zh-CN" sz="2400" dirty="0">
                <a:solidFill>
                  <a:srgbClr val="0070C0"/>
                </a:solidFill>
                <a:latin typeface="+mn-ea"/>
              </a:rPr>
              <a:t>输入新的</a:t>
            </a:r>
            <a:r>
              <a:rPr lang="zh-CN" altLang="zh-CN" sz="2400" dirty="0" smtClean="0">
                <a:solidFill>
                  <a:srgbClr val="0070C0"/>
                </a:solidFill>
                <a:latin typeface="+mn-ea"/>
              </a:rPr>
              <a:t>文件名</a:t>
            </a:r>
            <a:r>
              <a:rPr lang="zh-CN" altLang="en-US" sz="2400" dirty="0" smtClean="0">
                <a:solidFill>
                  <a:srgbClr val="0070C0"/>
                </a:solidFill>
                <a:latin typeface="+mn-ea"/>
              </a:rPr>
              <a:t>或</a:t>
            </a:r>
            <a:r>
              <a:rPr lang="zh-CN" altLang="zh-CN" sz="2400" dirty="0" smtClean="0">
                <a:solidFill>
                  <a:srgbClr val="0070C0"/>
                </a:solidFill>
                <a:latin typeface="+mn-ea"/>
              </a:rPr>
              <a:t>文件夹名</a:t>
            </a:r>
            <a:r>
              <a:rPr lang="zh-CN" altLang="en-US" sz="2400" dirty="0" smtClean="0">
                <a:latin typeface="+mn-ea"/>
              </a:rPr>
              <a:t>。</a:t>
            </a:r>
            <a:endParaRPr lang="en-US" altLang="zh-CN" sz="2400" dirty="0" smtClean="0">
              <a:latin typeface="+mn-ea"/>
            </a:endParaRPr>
          </a:p>
          <a:p>
            <a:pPr marL="0" indent="0">
              <a:spcBef>
                <a:spcPts val="500"/>
              </a:spcBef>
              <a:buNone/>
            </a:pPr>
            <a:r>
              <a:rPr lang="zh-CN" altLang="en-US" sz="2400" dirty="0" smtClean="0">
                <a:latin typeface="+mn-ea"/>
              </a:rPr>
              <a:t>（</a:t>
            </a:r>
            <a:r>
              <a:rPr lang="en-US" altLang="zh-CN" sz="2400" dirty="0" smtClean="0">
                <a:latin typeface="+mn-ea"/>
              </a:rPr>
              <a:t>4</a:t>
            </a:r>
            <a:r>
              <a:rPr lang="zh-CN" altLang="en-US" sz="2400" dirty="0" smtClean="0">
                <a:latin typeface="+mn-ea"/>
              </a:rPr>
              <a:t>）</a:t>
            </a:r>
            <a:r>
              <a:rPr lang="zh-CN" altLang="zh-CN" sz="2400" dirty="0" smtClean="0">
                <a:latin typeface="+mn-ea"/>
              </a:rPr>
              <a:t>按</a:t>
            </a:r>
            <a:r>
              <a:rPr lang="en-US" altLang="zh-CN" sz="2400" dirty="0">
                <a:solidFill>
                  <a:srgbClr val="0070C0"/>
                </a:solidFill>
                <a:latin typeface="+mn-ea"/>
              </a:rPr>
              <a:t>Enter</a:t>
            </a:r>
            <a:r>
              <a:rPr lang="zh-CN" altLang="zh-CN" sz="2400" dirty="0">
                <a:solidFill>
                  <a:srgbClr val="0070C0"/>
                </a:solidFill>
                <a:latin typeface="+mn-ea"/>
              </a:rPr>
              <a:t>键</a:t>
            </a:r>
            <a:r>
              <a:rPr lang="zh-CN" altLang="zh-CN" sz="2400" dirty="0">
                <a:latin typeface="+mn-ea"/>
              </a:rPr>
              <a:t>或鼠标</a:t>
            </a:r>
            <a:r>
              <a:rPr lang="zh-CN" altLang="zh-CN" sz="2400" dirty="0">
                <a:solidFill>
                  <a:srgbClr val="0070C0"/>
                </a:solidFill>
                <a:latin typeface="+mn-ea"/>
              </a:rPr>
              <a:t>单击</a:t>
            </a:r>
            <a:r>
              <a:rPr lang="zh-CN" altLang="zh-CN" sz="2400" dirty="0">
                <a:latin typeface="+mn-ea"/>
              </a:rPr>
              <a:t>其他位置，完成重命名。</a:t>
            </a:r>
          </a:p>
          <a:p>
            <a:pPr marL="0" indent="0">
              <a:spcBef>
                <a:spcPts val="500"/>
              </a:spcBef>
              <a:buNone/>
            </a:pPr>
            <a:endParaRPr lang="en-US" altLang="zh-CN" sz="2400" dirty="0" smtClean="0">
              <a:latin typeface="+mn-ea"/>
            </a:endParaRPr>
          </a:p>
        </p:txBody>
      </p:sp>
    </p:spTree>
    <p:extLst>
      <p:ext uri="{BB962C8B-B14F-4D97-AF65-F5344CB8AC3E}">
        <p14:creationId xmlns:p14="http://schemas.microsoft.com/office/powerpoint/2010/main" val="2130722802"/>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2.3.3  </a:t>
            </a:r>
            <a:r>
              <a:rPr lang="zh-CN" altLang="zh-CN" sz="3600" dirty="0"/>
              <a:t>文件与文件夹的管理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3</a:t>
            </a:r>
            <a:r>
              <a:rPr lang="zh-CN" altLang="zh-CN" sz="2800" dirty="0"/>
              <a:t>．文件、文件夹、库的创建</a:t>
            </a:r>
            <a:endParaRPr lang="zh-CN" altLang="en-US" sz="2800" dirty="0"/>
          </a:p>
        </p:txBody>
      </p:sp>
      <p:sp>
        <p:nvSpPr>
          <p:cNvPr id="7" name="Rectangle 3"/>
          <p:cNvSpPr txBox="1">
            <a:spLocks noChangeArrowheads="1"/>
          </p:cNvSpPr>
          <p:nvPr/>
        </p:nvSpPr>
        <p:spPr>
          <a:xfrm>
            <a:off x="611560" y="1628801"/>
            <a:ext cx="7848872"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t>（1）创建新的文件、文件夹、库</a:t>
            </a:r>
            <a:endParaRPr lang="en-US" altLang="zh-CN" sz="2400" dirty="0" smtClean="0">
              <a:latin typeface="+mn-ea"/>
            </a:endParaRPr>
          </a:p>
        </p:txBody>
      </p:sp>
      <p:graphicFrame>
        <p:nvGraphicFramePr>
          <p:cNvPr id="2" name="表格 1"/>
          <p:cNvGraphicFramePr>
            <a:graphicFrameLocks noGrp="1"/>
          </p:cNvGraphicFramePr>
          <p:nvPr>
            <p:extLst>
              <p:ext uri="{D42A27DB-BD31-4B8C-83A1-F6EECF244321}">
                <p14:modId xmlns:p14="http://schemas.microsoft.com/office/powerpoint/2010/main" val="1270468733"/>
              </p:ext>
            </p:extLst>
          </p:nvPr>
        </p:nvGraphicFramePr>
        <p:xfrm>
          <a:off x="918184" y="2276872"/>
          <a:ext cx="7686264" cy="3888432"/>
        </p:xfrm>
        <a:graphic>
          <a:graphicData uri="http://schemas.openxmlformats.org/drawingml/2006/table">
            <a:tbl>
              <a:tblPr firstRow="1" firstCol="1" bandRow="1">
                <a:tableStyleId>{5C22544A-7EE6-4342-B048-85BDC9FD1C3A}</a:tableStyleId>
              </a:tblPr>
              <a:tblGrid>
                <a:gridCol w="953233"/>
                <a:gridCol w="6733031"/>
              </a:tblGrid>
              <a:tr h="408413">
                <a:tc>
                  <a:txBody>
                    <a:bodyPr/>
                    <a:lstStyle/>
                    <a:p>
                      <a:pPr algn="ctr">
                        <a:lnSpc>
                          <a:spcPts val="1200"/>
                        </a:lnSpc>
                        <a:spcBef>
                          <a:spcPts val="250"/>
                        </a:spcBef>
                        <a:spcAft>
                          <a:spcPts val="250"/>
                        </a:spcAft>
                      </a:pPr>
                      <a:r>
                        <a:rPr lang="zh-CN" sz="1800" kern="1050" dirty="0">
                          <a:effectLst/>
                          <a:latin typeface="+mn-ea"/>
                          <a:ea typeface="+mn-ea"/>
                        </a:rPr>
                        <a:t>创建</a:t>
                      </a:r>
                      <a:endParaRPr lang="zh-CN" sz="1800" kern="1050" dirty="0">
                        <a:effectLst/>
                        <a:latin typeface="+mn-ea"/>
                        <a:ea typeface="+mn-ea"/>
                        <a:cs typeface="Times New Roman"/>
                      </a:endParaRPr>
                    </a:p>
                  </a:txBody>
                  <a:tcPr marL="68580" marR="68580" marT="0" marB="0" anchor="ctr">
                    <a:lnL w="12700" cap="flat" cmpd="sng" algn="ctr">
                      <a:solidFill>
                        <a:srgbClr val="FF0000"/>
                      </a:solidFill>
                      <a:prstDash val="solid"/>
                      <a:round/>
                      <a:headEnd type="none" w="med" len="med"/>
                      <a:tailEnd type="none" w="med" len="med"/>
                    </a:lnL>
                    <a:lnT w="12700" cap="flat" cmpd="sng" algn="ctr">
                      <a:solidFill>
                        <a:srgbClr val="FF0000"/>
                      </a:solidFill>
                      <a:prstDash val="solid"/>
                      <a:round/>
                      <a:headEnd type="none" w="med" len="med"/>
                      <a:tailEnd type="none" w="med" len="med"/>
                    </a:lnT>
                  </a:tcPr>
                </a:tc>
                <a:tc>
                  <a:txBody>
                    <a:bodyPr/>
                    <a:lstStyle/>
                    <a:p>
                      <a:pPr algn="ctr">
                        <a:lnSpc>
                          <a:spcPts val="1200"/>
                        </a:lnSpc>
                        <a:spcBef>
                          <a:spcPts val="250"/>
                        </a:spcBef>
                        <a:spcAft>
                          <a:spcPts val="250"/>
                        </a:spcAft>
                      </a:pPr>
                      <a:r>
                        <a:rPr lang="zh-CN" sz="1800" kern="1050">
                          <a:effectLst/>
                          <a:latin typeface="+mn-ea"/>
                          <a:ea typeface="+mn-ea"/>
                        </a:rPr>
                        <a:t>方法</a:t>
                      </a:r>
                      <a:endParaRPr lang="zh-CN" sz="1800" kern="1050">
                        <a:effectLst/>
                        <a:latin typeface="+mn-ea"/>
                        <a:ea typeface="+mn-ea"/>
                        <a:cs typeface="Times New Roman"/>
                      </a:endParaRPr>
                    </a:p>
                  </a:txBody>
                  <a:tcPr marL="68580" marR="68580" marT="0" marB="0" anchor="ctr">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tcPr>
                </a:tc>
              </a:tr>
              <a:tr h="408413">
                <a:tc rowSpan="2">
                  <a:txBody>
                    <a:bodyPr/>
                    <a:lstStyle/>
                    <a:p>
                      <a:pPr algn="just">
                        <a:lnSpc>
                          <a:spcPts val="1200"/>
                        </a:lnSpc>
                        <a:spcBef>
                          <a:spcPts val="200"/>
                        </a:spcBef>
                        <a:spcAft>
                          <a:spcPts val="200"/>
                        </a:spcAft>
                      </a:pPr>
                      <a:r>
                        <a:rPr lang="zh-CN" sz="1800" kern="900">
                          <a:effectLst/>
                          <a:latin typeface="+mn-ea"/>
                          <a:ea typeface="+mn-ea"/>
                        </a:rPr>
                        <a:t>文件</a:t>
                      </a:r>
                    </a:p>
                  </a:txBody>
                  <a:tcPr marL="68580" marR="68580" marT="0" marB="0" anchor="ctr">
                    <a:lnL w="12700" cap="flat" cmpd="sng" algn="ctr">
                      <a:solidFill>
                        <a:srgbClr val="FF0000"/>
                      </a:solidFill>
                      <a:prstDash val="solid"/>
                      <a:round/>
                      <a:headEnd type="none" w="med" len="med"/>
                      <a:tailEnd type="none" w="med" len="med"/>
                    </a:lnL>
                  </a:tcPr>
                </a:tc>
                <a:tc>
                  <a:txBody>
                    <a:bodyPr/>
                    <a:lstStyle/>
                    <a:p>
                      <a:pPr algn="just">
                        <a:lnSpc>
                          <a:spcPts val="1200"/>
                        </a:lnSpc>
                        <a:spcBef>
                          <a:spcPts val="200"/>
                        </a:spcBef>
                        <a:spcAft>
                          <a:spcPts val="200"/>
                        </a:spcAft>
                      </a:pPr>
                      <a:r>
                        <a:rPr lang="zh-CN" sz="1800" kern="900" dirty="0">
                          <a:effectLst/>
                          <a:latin typeface="+mn-ea"/>
                          <a:ea typeface="+mn-ea"/>
                        </a:rPr>
                        <a:t>选择“文件”→</a:t>
                      </a:r>
                      <a:r>
                        <a:rPr lang="zh-CN" sz="1800" kern="900" dirty="0" smtClean="0">
                          <a:effectLst/>
                          <a:latin typeface="+mn-ea"/>
                          <a:ea typeface="+mn-ea"/>
                        </a:rPr>
                        <a:t>“新建”</a:t>
                      </a:r>
                      <a:r>
                        <a:rPr lang="zh-CN" altLang="en-US" sz="1800" kern="900" dirty="0" smtClean="0">
                          <a:effectLst/>
                          <a:latin typeface="+mn-ea"/>
                          <a:ea typeface="+mn-ea"/>
                        </a:rPr>
                        <a:t>命令</a:t>
                      </a:r>
                      <a:r>
                        <a:rPr lang="zh-CN" sz="1800" kern="900" dirty="0" smtClean="0">
                          <a:effectLst/>
                          <a:latin typeface="+mn-ea"/>
                          <a:ea typeface="+mn-ea"/>
                        </a:rPr>
                        <a:t>→</a:t>
                      </a:r>
                      <a:r>
                        <a:rPr lang="zh-CN" sz="1800" kern="900" dirty="0">
                          <a:effectLst/>
                          <a:latin typeface="+mn-ea"/>
                          <a:ea typeface="+mn-ea"/>
                        </a:rPr>
                        <a:t>选择所需的文件类型</a:t>
                      </a:r>
                    </a:p>
                  </a:txBody>
                  <a:tcPr marL="68580" marR="68580" marT="0" marB="0" anchor="ctr">
                    <a:lnR w="12700" cap="flat" cmpd="sng" algn="ctr">
                      <a:solidFill>
                        <a:srgbClr val="FF0000"/>
                      </a:solidFill>
                      <a:prstDash val="solid"/>
                      <a:round/>
                      <a:headEnd type="none" w="med" len="med"/>
                      <a:tailEnd type="none" w="med" len="med"/>
                    </a:lnR>
                  </a:tcPr>
                </a:tc>
              </a:tr>
              <a:tr h="415220">
                <a:tc vMerge="1">
                  <a:txBody>
                    <a:bodyPr/>
                    <a:lstStyle/>
                    <a:p>
                      <a:endParaRPr lang="zh-CN" altLang="en-US"/>
                    </a:p>
                  </a:txBody>
                  <a:tcPr/>
                </a:tc>
                <a:tc>
                  <a:txBody>
                    <a:bodyPr/>
                    <a:lstStyle/>
                    <a:p>
                      <a:pPr algn="just">
                        <a:lnSpc>
                          <a:spcPts val="1200"/>
                        </a:lnSpc>
                        <a:spcBef>
                          <a:spcPts val="200"/>
                        </a:spcBef>
                        <a:spcAft>
                          <a:spcPts val="200"/>
                        </a:spcAft>
                      </a:pPr>
                      <a:r>
                        <a:rPr lang="zh-CN" sz="1800" kern="900" dirty="0">
                          <a:effectLst/>
                          <a:latin typeface="+mn-ea"/>
                          <a:ea typeface="+mn-ea"/>
                        </a:rPr>
                        <a:t>右击文件列表栏的空白处→</a:t>
                      </a:r>
                      <a:r>
                        <a:rPr lang="zh-CN" sz="1800" kern="900" dirty="0" smtClean="0">
                          <a:effectLst/>
                          <a:latin typeface="+mn-ea"/>
                          <a:ea typeface="+mn-ea"/>
                        </a:rPr>
                        <a:t>“新建”</a:t>
                      </a:r>
                      <a:r>
                        <a:rPr lang="zh-CN" altLang="en-US" sz="1800" kern="900" dirty="0" smtClean="0">
                          <a:effectLst/>
                          <a:latin typeface="+mn-ea"/>
                          <a:ea typeface="+mn-ea"/>
                        </a:rPr>
                        <a:t>命令</a:t>
                      </a:r>
                      <a:r>
                        <a:rPr lang="zh-CN" sz="1800" kern="900" dirty="0" smtClean="0">
                          <a:effectLst/>
                          <a:latin typeface="+mn-ea"/>
                          <a:ea typeface="+mn-ea"/>
                        </a:rPr>
                        <a:t>→</a:t>
                      </a:r>
                      <a:r>
                        <a:rPr lang="zh-CN" sz="1800" kern="900" dirty="0">
                          <a:effectLst/>
                          <a:latin typeface="+mn-ea"/>
                          <a:ea typeface="+mn-ea"/>
                        </a:rPr>
                        <a:t>选择所需的文件类型</a:t>
                      </a:r>
                    </a:p>
                  </a:txBody>
                  <a:tcPr marL="68580" marR="68580" marT="0" marB="0" anchor="ctr">
                    <a:lnR w="12700" cap="flat" cmpd="sng" algn="ctr">
                      <a:solidFill>
                        <a:srgbClr val="FF0000"/>
                      </a:solidFill>
                      <a:prstDash val="solid"/>
                      <a:round/>
                      <a:headEnd type="none" w="med" len="med"/>
                      <a:tailEnd type="none" w="med" len="med"/>
                    </a:lnR>
                  </a:tcPr>
                </a:tc>
              </a:tr>
              <a:tr h="408413">
                <a:tc rowSpan="3">
                  <a:txBody>
                    <a:bodyPr/>
                    <a:lstStyle/>
                    <a:p>
                      <a:pPr algn="just">
                        <a:lnSpc>
                          <a:spcPts val="1200"/>
                        </a:lnSpc>
                        <a:spcBef>
                          <a:spcPts val="200"/>
                        </a:spcBef>
                        <a:spcAft>
                          <a:spcPts val="200"/>
                        </a:spcAft>
                      </a:pPr>
                      <a:r>
                        <a:rPr lang="zh-CN" sz="1800" kern="900">
                          <a:effectLst/>
                          <a:latin typeface="+mn-ea"/>
                          <a:ea typeface="+mn-ea"/>
                        </a:rPr>
                        <a:t>文件夹</a:t>
                      </a:r>
                    </a:p>
                  </a:txBody>
                  <a:tcPr marL="68580" marR="68580" marT="0" marB="0" anchor="ctr">
                    <a:lnL w="12700" cap="flat" cmpd="sng" algn="ctr">
                      <a:solidFill>
                        <a:srgbClr val="FF0000"/>
                      </a:solidFill>
                      <a:prstDash val="solid"/>
                      <a:round/>
                      <a:headEnd type="none" w="med" len="med"/>
                      <a:tailEnd type="none" w="med" len="med"/>
                    </a:lnL>
                  </a:tcPr>
                </a:tc>
                <a:tc>
                  <a:txBody>
                    <a:bodyPr/>
                    <a:lstStyle/>
                    <a:p>
                      <a:pPr algn="just">
                        <a:lnSpc>
                          <a:spcPts val="1200"/>
                        </a:lnSpc>
                        <a:spcBef>
                          <a:spcPts val="200"/>
                        </a:spcBef>
                        <a:spcAft>
                          <a:spcPts val="200"/>
                        </a:spcAft>
                      </a:pPr>
                      <a:r>
                        <a:rPr lang="zh-CN" sz="1800" kern="900" dirty="0">
                          <a:effectLst/>
                          <a:latin typeface="+mn-ea"/>
                          <a:ea typeface="+mn-ea"/>
                        </a:rPr>
                        <a:t>选择“文件”→“新建”→“文件夹”命令</a:t>
                      </a:r>
                    </a:p>
                  </a:txBody>
                  <a:tcPr marL="68580" marR="68580" marT="0" marB="0" anchor="ctr">
                    <a:lnR w="12700" cap="flat" cmpd="sng" algn="ctr">
                      <a:solidFill>
                        <a:srgbClr val="FF0000"/>
                      </a:solidFill>
                      <a:prstDash val="solid"/>
                      <a:round/>
                      <a:headEnd type="none" w="med" len="med"/>
                      <a:tailEnd type="none" w="med" len="med"/>
                    </a:lnR>
                  </a:tcPr>
                </a:tc>
              </a:tr>
              <a:tr h="491797">
                <a:tc vMerge="1">
                  <a:txBody>
                    <a:bodyPr/>
                    <a:lstStyle/>
                    <a:p>
                      <a:endParaRPr lang="zh-CN" altLang="en-US"/>
                    </a:p>
                  </a:txBody>
                  <a:tcPr/>
                </a:tc>
                <a:tc>
                  <a:txBody>
                    <a:bodyPr/>
                    <a:lstStyle/>
                    <a:p>
                      <a:pPr algn="just">
                        <a:lnSpc>
                          <a:spcPts val="1200"/>
                        </a:lnSpc>
                        <a:spcBef>
                          <a:spcPts val="200"/>
                        </a:spcBef>
                        <a:spcAft>
                          <a:spcPts val="200"/>
                        </a:spcAft>
                      </a:pPr>
                      <a:r>
                        <a:rPr lang="zh-CN" sz="1800" kern="900" dirty="0">
                          <a:effectLst/>
                          <a:latin typeface="+mn-ea"/>
                          <a:ea typeface="+mn-ea"/>
                        </a:rPr>
                        <a:t>右击文件列表栏的空白处→“新建”→“文件夹”命令</a:t>
                      </a:r>
                    </a:p>
                  </a:txBody>
                  <a:tcPr marL="68580" marR="68580" marT="0" marB="0" anchor="ctr">
                    <a:lnR w="12700" cap="flat" cmpd="sng" algn="ctr">
                      <a:solidFill>
                        <a:srgbClr val="FF0000"/>
                      </a:solidFill>
                      <a:prstDash val="solid"/>
                      <a:round/>
                      <a:headEnd type="none" w="med" len="med"/>
                      <a:tailEnd type="none" w="med" len="med"/>
                    </a:lnR>
                  </a:tcPr>
                </a:tc>
              </a:tr>
              <a:tr h="408413">
                <a:tc vMerge="1">
                  <a:txBody>
                    <a:bodyPr/>
                    <a:lstStyle/>
                    <a:p>
                      <a:endParaRPr lang="zh-CN" altLang="en-US"/>
                    </a:p>
                  </a:txBody>
                  <a:tcPr/>
                </a:tc>
                <a:tc>
                  <a:txBody>
                    <a:bodyPr/>
                    <a:lstStyle/>
                    <a:p>
                      <a:pPr algn="just">
                        <a:lnSpc>
                          <a:spcPts val="1200"/>
                        </a:lnSpc>
                        <a:spcBef>
                          <a:spcPts val="200"/>
                        </a:spcBef>
                        <a:spcAft>
                          <a:spcPts val="200"/>
                        </a:spcAft>
                      </a:pPr>
                      <a:r>
                        <a:rPr lang="zh-CN" sz="1800" kern="900">
                          <a:effectLst/>
                          <a:latin typeface="+mn-ea"/>
                          <a:ea typeface="+mn-ea"/>
                        </a:rPr>
                        <a:t>单击工具栏上的 “新建文件夹”按钮</a:t>
                      </a:r>
                    </a:p>
                  </a:txBody>
                  <a:tcPr marL="68580" marR="68580" marT="0" marB="0" anchor="ctr">
                    <a:lnR w="12700" cap="flat" cmpd="sng" algn="ctr">
                      <a:solidFill>
                        <a:srgbClr val="FF0000"/>
                      </a:solidFill>
                      <a:prstDash val="solid"/>
                      <a:round/>
                      <a:headEnd type="none" w="med" len="med"/>
                      <a:tailEnd type="none" w="med" len="med"/>
                    </a:lnR>
                  </a:tcPr>
                </a:tc>
              </a:tr>
              <a:tr h="408413">
                <a:tc rowSpan="3">
                  <a:txBody>
                    <a:bodyPr/>
                    <a:lstStyle/>
                    <a:p>
                      <a:pPr algn="just">
                        <a:lnSpc>
                          <a:spcPts val="1200"/>
                        </a:lnSpc>
                        <a:spcBef>
                          <a:spcPts val="200"/>
                        </a:spcBef>
                        <a:spcAft>
                          <a:spcPts val="200"/>
                        </a:spcAft>
                      </a:pPr>
                      <a:r>
                        <a:rPr lang="zh-CN" sz="1800" kern="900">
                          <a:effectLst/>
                          <a:latin typeface="+mn-ea"/>
                          <a:ea typeface="+mn-ea"/>
                        </a:rPr>
                        <a:t>库</a:t>
                      </a:r>
                    </a:p>
                  </a:txBody>
                  <a:tcPr marL="68580" marR="68580" marT="0" marB="0" anchor="ctr">
                    <a:lnL w="12700" cap="flat" cmpd="sng" algn="ctr">
                      <a:solidFill>
                        <a:srgbClr val="FF0000"/>
                      </a:solidFill>
                      <a:prstDash val="solid"/>
                      <a:round/>
                      <a:headEnd type="none" w="med" len="med"/>
                      <a:tailEnd type="none" w="med" len="med"/>
                    </a:lnL>
                    <a:lnB w="12700" cap="flat" cmpd="sng" algn="ctr">
                      <a:solidFill>
                        <a:srgbClr val="FF0000"/>
                      </a:solidFill>
                      <a:prstDash val="solid"/>
                      <a:round/>
                      <a:headEnd type="none" w="med" len="med"/>
                      <a:tailEnd type="none" w="med" len="med"/>
                    </a:lnB>
                  </a:tcPr>
                </a:tc>
                <a:tc>
                  <a:txBody>
                    <a:bodyPr/>
                    <a:lstStyle/>
                    <a:p>
                      <a:pPr algn="just">
                        <a:lnSpc>
                          <a:spcPts val="1200"/>
                        </a:lnSpc>
                        <a:spcBef>
                          <a:spcPts val="200"/>
                        </a:spcBef>
                        <a:spcAft>
                          <a:spcPts val="200"/>
                        </a:spcAft>
                      </a:pPr>
                      <a:r>
                        <a:rPr lang="zh-CN" sz="1800" kern="900" dirty="0">
                          <a:effectLst/>
                          <a:latin typeface="+mn-ea"/>
                          <a:ea typeface="+mn-ea"/>
                        </a:rPr>
                        <a:t>选择“文件”→“新建”→“库”命令</a:t>
                      </a:r>
                    </a:p>
                  </a:txBody>
                  <a:tcPr marL="68580" marR="68580" marT="0" marB="0" anchor="ctr">
                    <a:lnR w="12700" cap="flat" cmpd="sng" algn="ctr">
                      <a:solidFill>
                        <a:srgbClr val="FF0000"/>
                      </a:solidFill>
                      <a:prstDash val="solid"/>
                      <a:round/>
                      <a:headEnd type="none" w="med" len="med"/>
                      <a:tailEnd type="none" w="med" len="med"/>
                    </a:lnR>
                  </a:tcPr>
                </a:tc>
              </a:tr>
              <a:tr h="530937">
                <a:tc vMerge="1">
                  <a:txBody>
                    <a:bodyPr/>
                    <a:lstStyle/>
                    <a:p>
                      <a:endParaRPr lang="zh-CN" altLang="en-US"/>
                    </a:p>
                  </a:txBody>
                  <a:tcPr/>
                </a:tc>
                <a:tc>
                  <a:txBody>
                    <a:bodyPr/>
                    <a:lstStyle/>
                    <a:p>
                      <a:pPr algn="just">
                        <a:lnSpc>
                          <a:spcPts val="1200"/>
                        </a:lnSpc>
                        <a:spcBef>
                          <a:spcPts val="200"/>
                        </a:spcBef>
                        <a:spcAft>
                          <a:spcPts val="200"/>
                        </a:spcAft>
                      </a:pPr>
                      <a:r>
                        <a:rPr lang="zh-CN" sz="1800" kern="900" dirty="0">
                          <a:effectLst/>
                          <a:latin typeface="+mn-ea"/>
                          <a:ea typeface="+mn-ea"/>
                        </a:rPr>
                        <a:t>右击文件列表栏的空白处→“新建”→“库”命令</a:t>
                      </a:r>
                    </a:p>
                  </a:txBody>
                  <a:tcPr marL="68580" marR="68580" marT="0" marB="0" anchor="ctr">
                    <a:lnR w="12700" cap="flat" cmpd="sng" algn="ctr">
                      <a:solidFill>
                        <a:srgbClr val="FF0000"/>
                      </a:solidFill>
                      <a:prstDash val="solid"/>
                      <a:round/>
                      <a:headEnd type="none" w="med" len="med"/>
                      <a:tailEnd type="none" w="med" len="med"/>
                    </a:lnR>
                  </a:tcPr>
                </a:tc>
              </a:tr>
              <a:tr h="408413">
                <a:tc vMerge="1">
                  <a:txBody>
                    <a:bodyPr/>
                    <a:lstStyle/>
                    <a:p>
                      <a:endParaRPr lang="zh-CN" altLang="en-US"/>
                    </a:p>
                  </a:txBody>
                  <a:tcPr/>
                </a:tc>
                <a:tc>
                  <a:txBody>
                    <a:bodyPr/>
                    <a:lstStyle/>
                    <a:p>
                      <a:pPr algn="just">
                        <a:lnSpc>
                          <a:spcPts val="1200"/>
                        </a:lnSpc>
                        <a:spcBef>
                          <a:spcPts val="200"/>
                        </a:spcBef>
                        <a:spcAft>
                          <a:spcPts val="200"/>
                        </a:spcAft>
                      </a:pPr>
                      <a:r>
                        <a:rPr lang="zh-CN" sz="1800" kern="900" dirty="0">
                          <a:effectLst/>
                          <a:latin typeface="+mn-ea"/>
                          <a:ea typeface="+mn-ea"/>
                        </a:rPr>
                        <a:t>单击工具栏上的 “新建库”按钮</a:t>
                      </a:r>
                    </a:p>
                  </a:txBody>
                  <a:tcPr marL="68580" marR="68580" marT="0" marB="0" anchor="ctr">
                    <a:lnR w="12700" cap="flat" cmpd="sng" algn="ctr">
                      <a:solidFill>
                        <a:srgbClr val="FF0000"/>
                      </a:solidFill>
                      <a:prstDash val="solid"/>
                      <a:round/>
                      <a:headEnd type="none" w="med" len="med"/>
                      <a:tailEnd type="none" w="med" len="med"/>
                    </a:lnR>
                    <a:lnB w="12700" cap="flat" cmpd="sng" algn="ctr">
                      <a:solidFill>
                        <a:srgbClr val="FF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8901019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2.1.4  Windows 7</a:t>
            </a:r>
            <a:r>
              <a:rPr lang="zh-CN" altLang="zh-CN" sz="3600" dirty="0"/>
              <a:t>的退出</a:t>
            </a:r>
          </a:p>
        </p:txBody>
      </p:sp>
      <p:sp>
        <p:nvSpPr>
          <p:cNvPr id="6" name="TextBox 5"/>
          <p:cNvSpPr txBox="1"/>
          <p:nvPr/>
        </p:nvSpPr>
        <p:spPr>
          <a:xfrm>
            <a:off x="836103" y="4149080"/>
            <a:ext cx="3831640" cy="2160591"/>
          </a:xfrm>
          <a:prstGeom prst="rect">
            <a:avLst/>
          </a:prstGeom>
          <a:noFill/>
          <a:ln>
            <a:noFill/>
          </a:ln>
        </p:spPr>
        <p:txBody>
          <a:bodyPr wrap="square" rtlCol="0">
            <a:spAutoFit/>
          </a:bodyPr>
          <a:lstStyle>
            <a:defPPr>
              <a:defRPr lang="zh-CN"/>
            </a:defPPr>
            <a:lvl1pPr>
              <a:lnSpc>
                <a:spcPct val="140000"/>
              </a:lnSpc>
              <a:defRPr sz="2400">
                <a:latin typeface="+mn-ea"/>
              </a:defRPr>
            </a:lvl1pPr>
          </a:lstStyle>
          <a:p>
            <a:r>
              <a:rPr lang="zh-CN" altLang="zh-CN" dirty="0"/>
              <a:t>方法</a:t>
            </a:r>
            <a:r>
              <a:rPr lang="en-US" altLang="zh-CN" dirty="0"/>
              <a:t>2</a:t>
            </a:r>
            <a:r>
              <a:rPr lang="zh-CN" altLang="zh-CN" dirty="0"/>
              <a:t>：</a:t>
            </a:r>
            <a:endParaRPr lang="en-US" altLang="zh-CN" dirty="0"/>
          </a:p>
          <a:p>
            <a:r>
              <a:rPr lang="zh-CN" altLang="en-US" dirty="0"/>
              <a:t>　　按下</a:t>
            </a:r>
            <a:r>
              <a:rPr lang="en-US" altLang="zh-CN" dirty="0"/>
              <a:t>Alt＋F4</a:t>
            </a:r>
            <a:r>
              <a:rPr lang="zh-CN" altLang="zh-CN" dirty="0"/>
              <a:t>键</a:t>
            </a:r>
            <a:r>
              <a:rPr lang="en-US" altLang="zh-CN" dirty="0"/>
              <a:t>→</a:t>
            </a:r>
            <a:r>
              <a:rPr lang="zh-CN" altLang="zh-CN" dirty="0"/>
              <a:t>弹出“关闭</a:t>
            </a:r>
            <a:r>
              <a:rPr lang="en-US" altLang="zh-CN" dirty="0"/>
              <a:t>Windows</a:t>
            </a:r>
            <a:r>
              <a:rPr lang="zh-CN" altLang="zh-CN" dirty="0"/>
              <a:t>”对话框</a:t>
            </a:r>
            <a:r>
              <a:rPr lang="en-US" altLang="zh-CN" dirty="0"/>
              <a:t>→</a:t>
            </a:r>
            <a:r>
              <a:rPr lang="zh-CN" altLang="zh-CN" dirty="0"/>
              <a:t>单击“确定”按钮。</a:t>
            </a:r>
          </a:p>
        </p:txBody>
      </p:sp>
      <p:grpSp>
        <p:nvGrpSpPr>
          <p:cNvPr id="3" name="组合 2"/>
          <p:cNvGrpSpPr/>
          <p:nvPr/>
        </p:nvGrpSpPr>
        <p:grpSpPr>
          <a:xfrm>
            <a:off x="5436096" y="723236"/>
            <a:ext cx="2908786" cy="3742904"/>
            <a:chOff x="5983694" y="723236"/>
            <a:chExt cx="2908786" cy="3742904"/>
          </a:xfrm>
        </p:grpSpPr>
        <p:pic>
          <p:nvPicPr>
            <p:cNvPr id="2052"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56176" y="723236"/>
              <a:ext cx="2736304" cy="3647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椭圆 1"/>
            <p:cNvSpPr/>
            <p:nvPr/>
          </p:nvSpPr>
          <p:spPr>
            <a:xfrm>
              <a:off x="5983694" y="4034092"/>
              <a:ext cx="720080"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783894" y="3686560"/>
              <a:ext cx="720080"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5220072" y="4653136"/>
            <a:ext cx="3445263" cy="1817771"/>
            <a:chOff x="5447217" y="4692988"/>
            <a:chExt cx="3445263" cy="1817771"/>
          </a:xfrm>
        </p:grpSpPr>
        <p:pic>
          <p:nvPicPr>
            <p:cNvPr id="2053" name="图片 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447217" y="4692988"/>
              <a:ext cx="3445263" cy="1817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椭圆 13"/>
            <p:cNvSpPr/>
            <p:nvPr/>
          </p:nvSpPr>
          <p:spPr>
            <a:xfrm>
              <a:off x="5708913" y="5512423"/>
              <a:ext cx="720080"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925920" y="6078711"/>
              <a:ext cx="720080"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812368" y="1540395"/>
            <a:ext cx="4634849" cy="2160591"/>
            <a:chOff x="812368" y="1540395"/>
            <a:chExt cx="4634849" cy="2160591"/>
          </a:xfrm>
        </p:grpSpPr>
        <p:grpSp>
          <p:nvGrpSpPr>
            <p:cNvPr id="11" name="组合 10"/>
            <p:cNvGrpSpPr/>
            <p:nvPr/>
          </p:nvGrpSpPr>
          <p:grpSpPr>
            <a:xfrm>
              <a:off x="812368" y="1540395"/>
              <a:ext cx="4634849" cy="2160591"/>
              <a:chOff x="812368" y="1540395"/>
              <a:chExt cx="4634849" cy="2160591"/>
            </a:xfrm>
          </p:grpSpPr>
          <p:sp>
            <p:nvSpPr>
              <p:cNvPr id="9" name="TextBox 8"/>
              <p:cNvSpPr txBox="1"/>
              <p:nvPr/>
            </p:nvSpPr>
            <p:spPr>
              <a:xfrm>
                <a:off x="812368" y="1540395"/>
                <a:ext cx="4634849" cy="2160591"/>
              </a:xfrm>
              <a:prstGeom prst="rect">
                <a:avLst/>
              </a:prstGeom>
              <a:noFill/>
              <a:ln>
                <a:noFill/>
              </a:ln>
            </p:spPr>
            <p:txBody>
              <a:bodyPr wrap="square" rtlCol="0">
                <a:spAutoFit/>
              </a:bodyPr>
              <a:lstStyle>
                <a:defPPr>
                  <a:defRPr lang="zh-CN"/>
                </a:defPPr>
                <a:lvl1pPr>
                  <a:lnSpc>
                    <a:spcPct val="130000"/>
                  </a:lnSpc>
                  <a:defRPr sz="2400"/>
                </a:lvl1pPr>
              </a:lstStyle>
              <a:p>
                <a:pPr>
                  <a:lnSpc>
                    <a:spcPct val="140000"/>
                  </a:lnSpc>
                </a:pPr>
                <a:r>
                  <a:rPr lang="zh-CN" altLang="zh-CN" dirty="0">
                    <a:latin typeface="+mn-ea"/>
                  </a:rPr>
                  <a:t>方法</a:t>
                </a:r>
                <a:r>
                  <a:rPr lang="en-US" altLang="zh-CN" dirty="0">
                    <a:latin typeface="+mn-ea"/>
                  </a:rPr>
                  <a:t>1</a:t>
                </a:r>
                <a:r>
                  <a:rPr lang="zh-CN" altLang="zh-CN" dirty="0" smtClean="0">
                    <a:latin typeface="+mn-ea"/>
                  </a:rPr>
                  <a:t>：</a:t>
                </a:r>
                <a:endParaRPr lang="en-US" altLang="zh-CN" dirty="0" smtClean="0">
                  <a:latin typeface="+mn-ea"/>
                </a:endParaRPr>
              </a:p>
              <a:p>
                <a:pPr>
                  <a:lnSpc>
                    <a:spcPct val="140000"/>
                  </a:lnSpc>
                </a:pPr>
                <a:r>
                  <a:rPr lang="zh-CN" altLang="en-US" dirty="0">
                    <a:latin typeface="+mn-ea"/>
                  </a:rPr>
                  <a:t>　</a:t>
                </a:r>
                <a:r>
                  <a:rPr lang="zh-CN" altLang="en-US" dirty="0" smtClean="0">
                    <a:latin typeface="+mn-ea"/>
                  </a:rPr>
                  <a:t>　</a:t>
                </a:r>
                <a:r>
                  <a:rPr lang="zh-CN" altLang="zh-CN" dirty="0" smtClean="0">
                    <a:latin typeface="+mn-ea"/>
                  </a:rPr>
                  <a:t>按下</a:t>
                </a:r>
                <a:r>
                  <a:rPr lang="zh-CN" altLang="en-US" dirty="0" smtClean="0">
                    <a:latin typeface="+mn-ea"/>
                  </a:rPr>
                  <a:t>　键</a:t>
                </a:r>
                <a:r>
                  <a:rPr lang="zh-CN" altLang="zh-CN" dirty="0" smtClean="0">
                    <a:latin typeface="+mn-ea"/>
                  </a:rPr>
                  <a:t>，</a:t>
                </a:r>
                <a:r>
                  <a:rPr lang="zh-CN" altLang="en-US" dirty="0">
                    <a:latin typeface="+mn-ea"/>
                  </a:rPr>
                  <a:t>或</a:t>
                </a:r>
                <a:r>
                  <a:rPr lang="zh-CN" altLang="en-US" dirty="0" smtClean="0">
                    <a:latin typeface="+mn-ea"/>
                  </a:rPr>
                  <a:t>单击</a:t>
                </a:r>
                <a:r>
                  <a:rPr lang="zh-CN" altLang="zh-CN" dirty="0" smtClean="0">
                    <a:latin typeface="+mn-ea"/>
                  </a:rPr>
                  <a:t>“开始”按钮</a:t>
                </a:r>
                <a:r>
                  <a:rPr lang="en-US" altLang="zh-CN" dirty="0" smtClean="0">
                    <a:latin typeface="+mn-ea"/>
                  </a:rPr>
                  <a:t>　→</a:t>
                </a:r>
                <a:r>
                  <a:rPr lang="zh-CN" altLang="zh-CN" dirty="0" smtClean="0">
                    <a:latin typeface="+mn-ea"/>
                  </a:rPr>
                  <a:t>弹</a:t>
                </a:r>
                <a:r>
                  <a:rPr lang="zh-CN" altLang="zh-CN" dirty="0">
                    <a:latin typeface="+mn-ea"/>
                  </a:rPr>
                  <a:t>出“开始”</a:t>
                </a:r>
                <a:r>
                  <a:rPr lang="zh-CN" altLang="zh-CN" dirty="0" smtClean="0">
                    <a:latin typeface="+mn-ea"/>
                  </a:rPr>
                  <a:t>菜单</a:t>
                </a:r>
                <a:r>
                  <a:rPr lang="en-US" altLang="zh-CN" dirty="0" smtClean="0">
                    <a:latin typeface="+mn-ea"/>
                  </a:rPr>
                  <a:t>→</a:t>
                </a:r>
                <a:r>
                  <a:rPr lang="zh-CN" altLang="zh-CN" dirty="0" smtClean="0">
                    <a:latin typeface="+mn-ea"/>
                  </a:rPr>
                  <a:t>单击“关机”</a:t>
                </a:r>
                <a:r>
                  <a:rPr lang="zh-CN" altLang="zh-CN" dirty="0">
                    <a:latin typeface="+mn-ea"/>
                  </a:rPr>
                  <a:t>按钮</a:t>
                </a:r>
                <a:r>
                  <a:rPr lang="zh-CN" altLang="zh-CN" dirty="0" smtClean="0">
                    <a:latin typeface="+mn-ea"/>
                  </a:rPr>
                  <a:t>。</a:t>
                </a:r>
                <a:endParaRPr lang="zh-CN" altLang="zh-CN" dirty="0">
                  <a:latin typeface="+mn-ea"/>
                </a:endParaRPr>
              </a:p>
            </p:txBody>
          </p:sp>
          <p:pic>
            <p:nvPicPr>
              <p:cNvPr id="2051" name="Picture 3" descr="F:\第2版教材--课件\图片收集--便于课件制作\开始按钮\开始按钮6.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475656" y="2683126"/>
                <a:ext cx="396000" cy="396000"/>
              </a:xfrm>
              <a:prstGeom prst="rect">
                <a:avLst/>
              </a:prstGeom>
              <a:noFill/>
              <a:ln>
                <a:noFill/>
              </a:ln>
              <a:extLst>
                <a:ext uri="{909E8E84-426E-40DD-AFC4-6F175D3DCCD1}">
                  <a14:hiddenFill xmlns:a14="http://schemas.microsoft.com/office/drawing/2010/main">
                    <a:solidFill>
                      <a:srgbClr val="FFFFFF"/>
                    </a:solidFill>
                  </a14:hiddenFill>
                </a:ext>
              </a:extLst>
            </p:spPr>
          </p:pic>
        </p:grpSp>
        <p:pic>
          <p:nvPicPr>
            <p:cNvPr id="4098" name="Picture 2" descr="窗口键"/>
            <p:cNvPicPr>
              <a:picLocks noChangeAspect="1" noChangeArrowheads="1"/>
            </p:cNvPicPr>
            <p:nvPr/>
          </p:nvPicPr>
          <p:blipFill>
            <a:blip r:embed="rId6" cstate="email">
              <a:grayscl/>
              <a:extLst>
                <a:ext uri="{28A0092B-C50C-407E-A947-70E740481C1C}">
                  <a14:useLocalDpi xmlns:a14="http://schemas.microsoft.com/office/drawing/2010/main" val="0"/>
                </a:ext>
              </a:extLst>
            </a:blip>
            <a:srcRect/>
            <a:stretch>
              <a:fillRect/>
            </a:stretch>
          </p:blipFill>
          <p:spPr bwMode="auto">
            <a:xfrm>
              <a:off x="2142130" y="2259106"/>
              <a:ext cx="248679" cy="2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9980327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0" presetClass="entr" presetSubtype="0" fill="hold" nodeType="withEffect">
                                  <p:stCondLst>
                                    <p:cond delay="10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2.3.3  </a:t>
            </a:r>
            <a:r>
              <a:rPr lang="zh-CN" altLang="zh-CN" sz="3600" dirty="0"/>
              <a:t>文件与文件夹的管理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3</a:t>
            </a:r>
            <a:r>
              <a:rPr lang="zh-CN" altLang="zh-CN" sz="2800" dirty="0"/>
              <a:t>．文件、文件夹、库的创建</a:t>
            </a:r>
            <a:endParaRPr lang="zh-CN" altLang="en-US" sz="2800" dirty="0"/>
          </a:p>
        </p:txBody>
      </p:sp>
      <p:sp>
        <p:nvSpPr>
          <p:cNvPr id="7" name="Rectangle 3"/>
          <p:cNvSpPr txBox="1">
            <a:spLocks noChangeArrowheads="1"/>
          </p:cNvSpPr>
          <p:nvPr/>
        </p:nvSpPr>
        <p:spPr>
          <a:xfrm>
            <a:off x="611560" y="1556792"/>
            <a:ext cx="7848872"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latin typeface="+mn-ea"/>
              </a:rPr>
              <a:t>（2）</a:t>
            </a:r>
            <a:r>
              <a:rPr lang="zh-CN" altLang="zh-CN" sz="2400" dirty="0" smtClean="0">
                <a:latin typeface="+mn-ea"/>
              </a:rPr>
              <a:t>库内</a:t>
            </a:r>
            <a:r>
              <a:rPr lang="en-US" altLang="zh-CN" sz="2400" dirty="0" smtClean="0">
                <a:latin typeface="+mn-ea"/>
              </a:rPr>
              <a:t>“</a:t>
            </a:r>
            <a:r>
              <a:rPr lang="zh-CN" altLang="zh-CN" sz="2400" dirty="0" smtClean="0">
                <a:latin typeface="+mn-ea"/>
              </a:rPr>
              <a:t>文件夹位置</a:t>
            </a:r>
            <a:r>
              <a:rPr lang="en-US" altLang="zh-CN" sz="2400" dirty="0" smtClean="0">
                <a:latin typeface="+mn-ea"/>
              </a:rPr>
              <a:t>”</a:t>
            </a:r>
            <a:r>
              <a:rPr lang="zh-CN" altLang="zh-CN" sz="2400" dirty="0" smtClean="0">
                <a:latin typeface="+mn-ea"/>
              </a:rPr>
              <a:t>的</a:t>
            </a:r>
            <a:r>
              <a:rPr lang="zh-CN" altLang="zh-CN" sz="2400" dirty="0">
                <a:latin typeface="+mn-ea"/>
              </a:rPr>
              <a:t>添加</a:t>
            </a:r>
            <a:r>
              <a:rPr lang="zh-CN" altLang="zh-CN" sz="2400" dirty="0" smtClean="0">
                <a:latin typeface="+mn-ea"/>
              </a:rPr>
              <a:t>、</a:t>
            </a:r>
            <a:r>
              <a:rPr lang="zh-CN" altLang="en-US" sz="2400" dirty="0" smtClean="0">
                <a:latin typeface="+mn-ea"/>
              </a:rPr>
              <a:t>移</a:t>
            </a:r>
            <a:r>
              <a:rPr lang="zh-CN" altLang="zh-CN" sz="2400" dirty="0" smtClean="0">
                <a:latin typeface="+mn-ea"/>
              </a:rPr>
              <a:t>除</a:t>
            </a:r>
            <a:endParaRPr lang="en-US" altLang="zh-CN" sz="2400" dirty="0" smtClean="0">
              <a:latin typeface="+mn-ea"/>
            </a:endParaRPr>
          </a:p>
        </p:txBody>
      </p:sp>
      <p:sp>
        <p:nvSpPr>
          <p:cNvPr id="3" name="矩形 2"/>
          <p:cNvSpPr/>
          <p:nvPr/>
        </p:nvSpPr>
        <p:spPr>
          <a:xfrm>
            <a:off x="856612" y="2132855"/>
            <a:ext cx="7812868" cy="504056"/>
          </a:xfrm>
          <a:prstGeom prst="rect">
            <a:avLst/>
          </a:prstGeom>
        </p:spPr>
        <p:txBody>
          <a:bodyPr/>
          <a:lstStyle/>
          <a:p>
            <a:pPr>
              <a:spcBef>
                <a:spcPct val="20000"/>
              </a:spcBef>
              <a:buFont typeface="Arial" pitchFamily="34" charset="0"/>
              <a:buNone/>
            </a:pPr>
            <a:r>
              <a:rPr lang="en-US" altLang="zh-CN" sz="2400" dirty="0" smtClean="0">
                <a:latin typeface="+mn-ea"/>
              </a:rPr>
              <a:t>①</a:t>
            </a:r>
            <a:r>
              <a:rPr lang="zh-CN" altLang="en-US" sz="2400" dirty="0" smtClean="0">
                <a:latin typeface="+mn-ea"/>
              </a:rPr>
              <a:t> </a:t>
            </a:r>
            <a:r>
              <a:rPr lang="zh-CN" altLang="zh-CN" sz="2400" dirty="0" smtClean="0">
                <a:solidFill>
                  <a:srgbClr val="0070C0"/>
                </a:solidFill>
                <a:latin typeface="+mn-ea"/>
              </a:rPr>
              <a:t>在</a:t>
            </a:r>
            <a:r>
              <a:rPr lang="zh-CN" altLang="zh-CN" sz="2400" dirty="0">
                <a:solidFill>
                  <a:srgbClr val="0070C0"/>
                </a:solidFill>
                <a:latin typeface="+mn-ea"/>
              </a:rPr>
              <a:t>文件夹所在的窗口</a:t>
            </a:r>
            <a:r>
              <a:rPr lang="zh-CN" altLang="zh-CN" sz="2400" dirty="0">
                <a:latin typeface="+mn-ea"/>
              </a:rPr>
              <a:t>中，向库中</a:t>
            </a:r>
            <a:r>
              <a:rPr lang="zh-CN" altLang="zh-CN" sz="2400" dirty="0">
                <a:solidFill>
                  <a:srgbClr val="0070C0"/>
                </a:solidFill>
                <a:latin typeface="+mn-ea"/>
              </a:rPr>
              <a:t>添加</a:t>
            </a:r>
            <a:r>
              <a:rPr lang="zh-CN" altLang="zh-CN" sz="2400" dirty="0" smtClean="0">
                <a:latin typeface="+mn-ea"/>
              </a:rPr>
              <a:t>的</a:t>
            </a:r>
            <a:r>
              <a:rPr lang="zh-CN" altLang="zh-CN" sz="2400" dirty="0">
                <a:latin typeface="+mn-ea"/>
              </a:rPr>
              <a:t>常用</a:t>
            </a:r>
            <a:r>
              <a:rPr lang="zh-CN" altLang="zh-CN" sz="2400" dirty="0" smtClean="0">
                <a:latin typeface="+mn-ea"/>
              </a:rPr>
              <a:t>方法：</a:t>
            </a:r>
            <a:endParaRPr lang="zh-CN" altLang="zh-CN" sz="2400" dirty="0">
              <a:latin typeface="+mn-ea"/>
            </a:endParaRPr>
          </a:p>
        </p:txBody>
      </p:sp>
      <p:pic>
        <p:nvPicPr>
          <p:cNvPr id="12290"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508104" y="2948882"/>
            <a:ext cx="2952328" cy="314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115616" y="2852935"/>
            <a:ext cx="3960440" cy="3528392"/>
          </a:xfrm>
          <a:prstGeom prst="rect">
            <a:avLst/>
          </a:prstGeom>
        </p:spPr>
        <p:txBody>
          <a:bodyPr/>
          <a:lstStyle/>
          <a:p>
            <a:pPr marL="342900" indent="-342900">
              <a:lnSpc>
                <a:spcPts val="2600"/>
              </a:lnSpc>
              <a:spcBef>
                <a:spcPts val="600"/>
              </a:spcBef>
              <a:spcAft>
                <a:spcPts val="600"/>
              </a:spcAft>
              <a:buFont typeface="Arial" pitchFamily="34" charset="0"/>
              <a:buChar char="•"/>
            </a:pPr>
            <a:r>
              <a:rPr lang="zh-CN" altLang="zh-CN" sz="2000" dirty="0" smtClean="0">
                <a:latin typeface="+mn-ea"/>
              </a:rPr>
              <a:t>右</a:t>
            </a:r>
            <a:r>
              <a:rPr lang="zh-CN" altLang="zh-CN" sz="2000" dirty="0">
                <a:latin typeface="+mn-ea"/>
              </a:rPr>
              <a:t>击文件夹→“包含到库中”命令</a:t>
            </a:r>
            <a:r>
              <a:rPr lang="zh-CN" altLang="zh-CN" sz="2000" dirty="0" smtClean="0">
                <a:latin typeface="+mn-ea"/>
              </a:rPr>
              <a:t>，在</a:t>
            </a:r>
            <a:r>
              <a:rPr lang="zh-CN" altLang="zh-CN" sz="2000" dirty="0">
                <a:latin typeface="+mn-ea"/>
              </a:rPr>
              <a:t>其下一级菜单中</a:t>
            </a:r>
            <a:r>
              <a:rPr lang="zh-CN" altLang="zh-CN" sz="2000" dirty="0" smtClean="0">
                <a:latin typeface="+mn-ea"/>
              </a:rPr>
              <a:t>选择</a:t>
            </a:r>
            <a:r>
              <a:rPr lang="zh-CN" altLang="en-US" sz="2000" dirty="0" smtClean="0">
                <a:latin typeface="+mn-ea"/>
              </a:rPr>
              <a:t>一个类（如右图）。</a:t>
            </a:r>
            <a:endParaRPr lang="zh-CN" altLang="zh-CN" sz="2000" dirty="0">
              <a:latin typeface="+mn-ea"/>
            </a:endParaRPr>
          </a:p>
          <a:p>
            <a:pPr marL="342900" indent="-342900">
              <a:lnSpc>
                <a:spcPts val="2600"/>
              </a:lnSpc>
              <a:spcBef>
                <a:spcPts val="600"/>
              </a:spcBef>
              <a:spcAft>
                <a:spcPts val="600"/>
              </a:spcAft>
              <a:buFont typeface="Arial" pitchFamily="34" charset="0"/>
              <a:buChar char="•"/>
            </a:pPr>
            <a:r>
              <a:rPr lang="zh-CN" altLang="zh-CN" sz="2000" dirty="0">
                <a:latin typeface="+mn-ea"/>
              </a:rPr>
              <a:t>选定文件夹，单击工具栏上的“包含到库中”按钮，在其下一级菜单中选择一个类。</a:t>
            </a:r>
          </a:p>
          <a:p>
            <a:pPr marL="342900" indent="-342900">
              <a:lnSpc>
                <a:spcPts val="2600"/>
              </a:lnSpc>
              <a:spcBef>
                <a:spcPts val="600"/>
              </a:spcBef>
              <a:spcAft>
                <a:spcPts val="600"/>
              </a:spcAft>
              <a:buFont typeface="Arial" pitchFamily="34" charset="0"/>
              <a:buChar char="•"/>
            </a:pPr>
            <a:r>
              <a:rPr lang="zh-CN" altLang="zh-CN" sz="2000" dirty="0">
                <a:latin typeface="+mn-ea"/>
              </a:rPr>
              <a:t>选定文件夹，选择</a:t>
            </a:r>
            <a:r>
              <a:rPr lang="zh-CN" altLang="zh-CN" sz="2000" dirty="0" smtClean="0">
                <a:latin typeface="+mn-ea"/>
              </a:rPr>
              <a:t>“文件”→</a:t>
            </a:r>
            <a:r>
              <a:rPr lang="zh-CN" altLang="en-US" sz="2000" dirty="0" smtClean="0">
                <a:latin typeface="+mn-ea"/>
              </a:rPr>
              <a:t>　</a:t>
            </a:r>
            <a:r>
              <a:rPr lang="zh-CN" altLang="zh-CN" sz="2000" dirty="0" smtClean="0">
                <a:latin typeface="+mn-ea"/>
              </a:rPr>
              <a:t>“</a:t>
            </a:r>
            <a:r>
              <a:rPr lang="zh-CN" altLang="zh-CN" sz="2000" dirty="0">
                <a:latin typeface="+mn-ea"/>
              </a:rPr>
              <a:t>包含到库中”命令，在其下一级菜单中选择一个类。</a:t>
            </a:r>
          </a:p>
        </p:txBody>
      </p:sp>
    </p:spTree>
    <p:extLst>
      <p:ext uri="{BB962C8B-B14F-4D97-AF65-F5344CB8AC3E}">
        <p14:creationId xmlns:p14="http://schemas.microsoft.com/office/powerpoint/2010/main" val="9650824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10"/>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122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2.3.3  </a:t>
            </a:r>
            <a:r>
              <a:rPr lang="zh-CN" altLang="zh-CN" sz="3600" dirty="0"/>
              <a:t>文件与文件夹的管理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3</a:t>
            </a:r>
            <a:r>
              <a:rPr lang="zh-CN" altLang="zh-CN" sz="2800" dirty="0"/>
              <a:t>．文件、文件夹、库的创建</a:t>
            </a:r>
            <a:endParaRPr lang="zh-CN" altLang="en-US" sz="2800" dirty="0"/>
          </a:p>
        </p:txBody>
      </p:sp>
      <p:sp>
        <p:nvSpPr>
          <p:cNvPr id="7" name="Rectangle 3"/>
          <p:cNvSpPr txBox="1">
            <a:spLocks noChangeArrowheads="1"/>
          </p:cNvSpPr>
          <p:nvPr/>
        </p:nvSpPr>
        <p:spPr>
          <a:xfrm>
            <a:off x="611560" y="1556792"/>
            <a:ext cx="7848872"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latin typeface="+mn-ea"/>
              </a:rPr>
              <a:t>（2）</a:t>
            </a:r>
            <a:r>
              <a:rPr lang="zh-CN" altLang="zh-CN" sz="2400" dirty="0" smtClean="0">
                <a:latin typeface="+mn-ea"/>
              </a:rPr>
              <a:t>库内</a:t>
            </a:r>
            <a:r>
              <a:rPr lang="en-US" altLang="zh-CN" sz="2400" dirty="0" smtClean="0">
                <a:latin typeface="+mn-ea"/>
              </a:rPr>
              <a:t>“</a:t>
            </a:r>
            <a:r>
              <a:rPr lang="zh-CN" altLang="zh-CN" sz="2400" dirty="0" smtClean="0">
                <a:latin typeface="+mn-ea"/>
              </a:rPr>
              <a:t>文件夹位置</a:t>
            </a:r>
            <a:r>
              <a:rPr lang="en-US" altLang="zh-CN" sz="2400" dirty="0" smtClean="0">
                <a:latin typeface="+mn-ea"/>
              </a:rPr>
              <a:t>”</a:t>
            </a:r>
            <a:r>
              <a:rPr lang="zh-CN" altLang="zh-CN" sz="2400" dirty="0" smtClean="0">
                <a:latin typeface="+mn-ea"/>
              </a:rPr>
              <a:t>的</a:t>
            </a:r>
            <a:r>
              <a:rPr lang="zh-CN" altLang="zh-CN" sz="2400" dirty="0">
                <a:latin typeface="+mn-ea"/>
              </a:rPr>
              <a:t>添加、删除</a:t>
            </a:r>
            <a:endParaRPr lang="en-US" altLang="zh-CN" sz="2400" dirty="0" smtClean="0">
              <a:latin typeface="+mn-ea"/>
            </a:endParaRPr>
          </a:p>
        </p:txBody>
      </p:sp>
      <p:sp>
        <p:nvSpPr>
          <p:cNvPr id="3" name="矩形 2"/>
          <p:cNvSpPr/>
          <p:nvPr/>
        </p:nvSpPr>
        <p:spPr>
          <a:xfrm>
            <a:off x="856612" y="2132856"/>
            <a:ext cx="7812868" cy="864096"/>
          </a:xfrm>
          <a:prstGeom prst="rect">
            <a:avLst/>
          </a:prstGeom>
        </p:spPr>
        <p:txBody>
          <a:bodyPr/>
          <a:lstStyle/>
          <a:p>
            <a:pPr>
              <a:spcBef>
                <a:spcPct val="20000"/>
              </a:spcBef>
              <a:buFont typeface="Arial" pitchFamily="34" charset="0"/>
              <a:buNone/>
            </a:pPr>
            <a:r>
              <a:rPr lang="zh-CN" altLang="zh-CN" sz="2400" dirty="0" smtClean="0">
                <a:latin typeface="+mn-ea"/>
              </a:rPr>
              <a:t>② </a:t>
            </a:r>
            <a:r>
              <a:rPr lang="zh-CN" altLang="zh-CN" sz="2400" dirty="0" smtClean="0">
                <a:solidFill>
                  <a:srgbClr val="0070C0"/>
                </a:solidFill>
                <a:latin typeface="+mn-ea"/>
              </a:rPr>
              <a:t>从</a:t>
            </a:r>
            <a:r>
              <a:rPr lang="zh-CN" altLang="zh-CN" sz="2400" dirty="0">
                <a:solidFill>
                  <a:srgbClr val="0070C0"/>
                </a:solidFill>
                <a:latin typeface="+mn-ea"/>
              </a:rPr>
              <a:t>库窗口</a:t>
            </a:r>
            <a:r>
              <a:rPr lang="zh-CN" altLang="zh-CN" sz="2400" dirty="0">
                <a:latin typeface="+mn-ea"/>
              </a:rPr>
              <a:t>中</a:t>
            </a:r>
            <a:r>
              <a:rPr lang="zh-CN" altLang="zh-CN" sz="2400" dirty="0">
                <a:solidFill>
                  <a:srgbClr val="0070C0"/>
                </a:solidFill>
                <a:latin typeface="+mn-ea"/>
              </a:rPr>
              <a:t>添加</a:t>
            </a:r>
            <a:r>
              <a:rPr lang="zh-CN" altLang="zh-CN" sz="2400" dirty="0">
                <a:latin typeface="+mn-ea"/>
              </a:rPr>
              <a:t>文件夹位置</a:t>
            </a:r>
            <a:r>
              <a:rPr lang="zh-CN" altLang="zh-CN" sz="2400" dirty="0" smtClean="0">
                <a:latin typeface="+mn-ea"/>
              </a:rPr>
              <a:t>的常用方法：</a:t>
            </a:r>
            <a:endParaRPr lang="en-US" altLang="zh-CN" sz="2400" dirty="0" smtClean="0">
              <a:latin typeface="+mn-ea"/>
            </a:endParaRPr>
          </a:p>
          <a:p>
            <a:pPr>
              <a:spcBef>
                <a:spcPts val="600"/>
              </a:spcBef>
              <a:spcAft>
                <a:spcPts val="600"/>
              </a:spcAft>
              <a:buFont typeface="Arial" pitchFamily="34" charset="0"/>
              <a:buNone/>
            </a:pPr>
            <a:r>
              <a:rPr lang="zh-CN" altLang="en-US" sz="2000" dirty="0" smtClean="0">
                <a:latin typeface="+mn-ea"/>
              </a:rPr>
              <a:t>　 （</a:t>
            </a:r>
            <a:r>
              <a:rPr lang="zh-CN" altLang="zh-CN" sz="2000" dirty="0" smtClean="0">
                <a:latin typeface="+mn-ea"/>
              </a:rPr>
              <a:t>以</a:t>
            </a:r>
            <a:r>
              <a:rPr lang="zh-CN" altLang="zh-CN" sz="2000" dirty="0">
                <a:latin typeface="+mn-ea"/>
              </a:rPr>
              <a:t>向“图片”库中添加“E:照片\Play”文件夹为</a:t>
            </a:r>
            <a:r>
              <a:rPr lang="zh-CN" altLang="zh-CN" sz="2000" dirty="0" smtClean="0">
                <a:latin typeface="+mn-ea"/>
              </a:rPr>
              <a:t>例</a:t>
            </a:r>
            <a:r>
              <a:rPr lang="zh-CN" altLang="en-US" sz="2000" dirty="0" smtClean="0">
                <a:latin typeface="+mn-ea"/>
              </a:rPr>
              <a:t>）</a:t>
            </a:r>
            <a:endParaRPr lang="zh-CN" altLang="zh-CN" sz="2000" dirty="0">
              <a:latin typeface="+mn-ea"/>
            </a:endParaRPr>
          </a:p>
        </p:txBody>
      </p:sp>
      <p:sp>
        <p:nvSpPr>
          <p:cNvPr id="10" name="矩形 9"/>
          <p:cNvSpPr/>
          <p:nvPr/>
        </p:nvSpPr>
        <p:spPr>
          <a:xfrm>
            <a:off x="539552" y="3281536"/>
            <a:ext cx="6849212" cy="507504"/>
          </a:xfrm>
          <a:prstGeom prst="rect">
            <a:avLst/>
          </a:prstGeom>
        </p:spPr>
        <p:txBody>
          <a:bodyPr/>
          <a:lstStyle/>
          <a:p>
            <a:pPr marL="342900" lvl="0" indent="-342900">
              <a:lnSpc>
                <a:spcPts val="2800"/>
              </a:lnSpc>
              <a:buFont typeface="Arial" pitchFamily="34" charset="0"/>
              <a:buChar char="•"/>
            </a:pPr>
            <a:r>
              <a:rPr lang="zh-CN" altLang="zh-CN" sz="2000" dirty="0" smtClean="0">
                <a:solidFill>
                  <a:srgbClr val="D816C1"/>
                </a:solidFill>
                <a:latin typeface="+mn-ea"/>
              </a:rPr>
              <a:t>在</a:t>
            </a:r>
            <a:r>
              <a:rPr lang="zh-CN" altLang="zh-CN" sz="2000" dirty="0">
                <a:solidFill>
                  <a:srgbClr val="D816C1"/>
                </a:solidFill>
                <a:latin typeface="+mn-ea"/>
              </a:rPr>
              <a:t>“库”窗口的导航窗格或文件列表栏</a:t>
            </a:r>
            <a:r>
              <a:rPr lang="zh-CN" altLang="zh-CN" sz="2000" dirty="0" smtClean="0">
                <a:solidFill>
                  <a:srgbClr val="D816C1"/>
                </a:solidFill>
                <a:latin typeface="+mn-ea"/>
              </a:rPr>
              <a:t>中</a:t>
            </a:r>
            <a:r>
              <a:rPr lang="zh-CN" altLang="en-US" sz="2000" dirty="0" smtClean="0">
                <a:solidFill>
                  <a:srgbClr val="D816C1"/>
                </a:solidFill>
                <a:latin typeface="+mn-ea"/>
              </a:rPr>
              <a:t>添加：</a:t>
            </a:r>
            <a:endParaRPr lang="zh-CN" altLang="zh-CN" sz="2000" dirty="0">
              <a:solidFill>
                <a:srgbClr val="D816C1"/>
              </a:solidFill>
              <a:latin typeface="+mn-ea"/>
            </a:endParaRPr>
          </a:p>
        </p:txBody>
      </p:sp>
      <p:sp>
        <p:nvSpPr>
          <p:cNvPr id="14" name="矩形 13"/>
          <p:cNvSpPr/>
          <p:nvPr/>
        </p:nvSpPr>
        <p:spPr>
          <a:xfrm>
            <a:off x="899592" y="3936504"/>
            <a:ext cx="4896544" cy="2156792"/>
          </a:xfrm>
          <a:prstGeom prst="rect">
            <a:avLst/>
          </a:prstGeom>
        </p:spPr>
        <p:txBody>
          <a:bodyPr/>
          <a:lstStyle/>
          <a:p>
            <a:pPr lvl="0">
              <a:lnSpc>
                <a:spcPts val="3500"/>
              </a:lnSpc>
            </a:pPr>
            <a:r>
              <a:rPr lang="zh-CN" altLang="en-US" sz="2000" dirty="0" smtClean="0">
                <a:latin typeface="+mn-ea"/>
              </a:rPr>
              <a:t>　　</a:t>
            </a:r>
            <a:r>
              <a:rPr lang="zh-CN" altLang="zh-CN" sz="2000" dirty="0" smtClean="0">
                <a:latin typeface="+mn-ea"/>
              </a:rPr>
              <a:t>右</a:t>
            </a:r>
            <a:r>
              <a:rPr lang="zh-CN" altLang="zh-CN" sz="2000" dirty="0">
                <a:latin typeface="+mn-ea"/>
              </a:rPr>
              <a:t>击“图片”库图标→“属性”</a:t>
            </a:r>
            <a:r>
              <a:rPr lang="zh-CN" altLang="zh-CN" sz="2000" dirty="0" smtClean="0">
                <a:latin typeface="+mn-ea"/>
              </a:rPr>
              <a:t>命令</a:t>
            </a:r>
            <a:r>
              <a:rPr lang="zh-CN" altLang="zh-CN" sz="2000" dirty="0">
                <a:latin typeface="+mn-ea"/>
              </a:rPr>
              <a:t>→</a:t>
            </a:r>
            <a:r>
              <a:rPr lang="zh-CN" altLang="zh-CN" sz="2000" dirty="0" smtClean="0">
                <a:latin typeface="+mn-ea"/>
              </a:rPr>
              <a:t>弹</a:t>
            </a:r>
            <a:r>
              <a:rPr lang="zh-CN" altLang="zh-CN" sz="2000" dirty="0">
                <a:latin typeface="+mn-ea"/>
              </a:rPr>
              <a:t>出“图片属性”</a:t>
            </a:r>
            <a:r>
              <a:rPr lang="zh-CN" altLang="zh-CN" sz="2000" dirty="0" smtClean="0">
                <a:latin typeface="+mn-ea"/>
              </a:rPr>
              <a:t>对话框→“包含文件夹”按钮</a:t>
            </a:r>
            <a:r>
              <a:rPr lang="zh-CN" altLang="en-US" sz="2000" dirty="0">
                <a:latin typeface="+mn-ea"/>
              </a:rPr>
              <a:t>（如右图）</a:t>
            </a:r>
            <a:r>
              <a:rPr lang="zh-CN" altLang="zh-CN" sz="2000" dirty="0" smtClean="0">
                <a:latin typeface="+mn-ea"/>
              </a:rPr>
              <a:t>→把Play文件夹</a:t>
            </a:r>
            <a:r>
              <a:rPr lang="zh-CN" altLang="zh-CN" sz="2000" dirty="0">
                <a:latin typeface="+mn-ea"/>
              </a:rPr>
              <a:t>添加到“库位置”列表栏</a:t>
            </a:r>
            <a:r>
              <a:rPr lang="zh-CN" altLang="zh-CN" sz="2000" dirty="0" smtClean="0">
                <a:latin typeface="+mn-ea"/>
              </a:rPr>
              <a:t>中→“确定”。</a:t>
            </a:r>
            <a:endParaRPr lang="zh-CN" altLang="zh-CN" sz="2000" dirty="0">
              <a:latin typeface="+mn-ea"/>
            </a:endParaRPr>
          </a:p>
        </p:txBody>
      </p:sp>
      <p:grpSp>
        <p:nvGrpSpPr>
          <p:cNvPr id="4" name="组合 3"/>
          <p:cNvGrpSpPr/>
          <p:nvPr/>
        </p:nvGrpSpPr>
        <p:grpSpPr>
          <a:xfrm>
            <a:off x="6228184" y="3183959"/>
            <a:ext cx="2497945" cy="3197369"/>
            <a:chOff x="6228184" y="3183959"/>
            <a:chExt cx="2497945" cy="3197369"/>
          </a:xfrm>
        </p:grpSpPr>
        <p:pic>
          <p:nvPicPr>
            <p:cNvPr id="13318" name="Picture 6" descr="%T)VV0R@]J4F`MC1%VSR~YX"/>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228184" y="3183959"/>
              <a:ext cx="2497945" cy="3197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Oval 4"/>
            <p:cNvSpPr>
              <a:spLocks noChangeArrowheads="1"/>
            </p:cNvSpPr>
            <p:nvPr/>
          </p:nvSpPr>
          <p:spPr bwMode="auto">
            <a:xfrm>
              <a:off x="7222849" y="4595475"/>
              <a:ext cx="791598" cy="299255"/>
            </a:xfrm>
            <a:prstGeom prst="ellipse">
              <a:avLst/>
            </a:prstGeom>
            <a:noFill/>
            <a:ln w="19050" algn="ctr">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7483015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0"/>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0"/>
                                          </p:stCondLst>
                                        </p:cTn>
                                        <p:tgtEl>
                                          <p:spTgt spid="14"/>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2.3.3  </a:t>
            </a:r>
            <a:r>
              <a:rPr lang="zh-CN" altLang="zh-CN" sz="3600" dirty="0"/>
              <a:t>文件与文件夹的管理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3</a:t>
            </a:r>
            <a:r>
              <a:rPr lang="zh-CN" altLang="zh-CN" sz="2800" dirty="0"/>
              <a:t>．文件、文件夹、库的创建</a:t>
            </a:r>
            <a:endParaRPr lang="zh-CN" altLang="en-US" sz="2800" dirty="0"/>
          </a:p>
        </p:txBody>
      </p:sp>
      <p:sp>
        <p:nvSpPr>
          <p:cNvPr id="7" name="Rectangle 3"/>
          <p:cNvSpPr txBox="1">
            <a:spLocks noChangeArrowheads="1"/>
          </p:cNvSpPr>
          <p:nvPr/>
        </p:nvSpPr>
        <p:spPr>
          <a:xfrm>
            <a:off x="611560" y="1556792"/>
            <a:ext cx="7848872"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latin typeface="+mn-ea"/>
              </a:rPr>
              <a:t>（2）</a:t>
            </a:r>
            <a:r>
              <a:rPr lang="zh-CN" altLang="zh-CN" sz="2400" dirty="0" smtClean="0">
                <a:latin typeface="+mn-ea"/>
              </a:rPr>
              <a:t>库内</a:t>
            </a:r>
            <a:r>
              <a:rPr lang="en-US" altLang="zh-CN" sz="2400" dirty="0" smtClean="0">
                <a:latin typeface="+mn-ea"/>
              </a:rPr>
              <a:t>“</a:t>
            </a:r>
            <a:r>
              <a:rPr lang="zh-CN" altLang="zh-CN" sz="2400" dirty="0" smtClean="0">
                <a:latin typeface="+mn-ea"/>
              </a:rPr>
              <a:t>文件夹位置</a:t>
            </a:r>
            <a:r>
              <a:rPr lang="en-US" altLang="zh-CN" sz="2400" dirty="0" smtClean="0">
                <a:latin typeface="+mn-ea"/>
              </a:rPr>
              <a:t>”</a:t>
            </a:r>
            <a:r>
              <a:rPr lang="zh-CN" altLang="zh-CN" sz="2400" dirty="0" smtClean="0">
                <a:latin typeface="+mn-ea"/>
              </a:rPr>
              <a:t>的</a:t>
            </a:r>
            <a:r>
              <a:rPr lang="zh-CN" altLang="zh-CN" sz="2400" dirty="0">
                <a:latin typeface="+mn-ea"/>
              </a:rPr>
              <a:t>添加、删除</a:t>
            </a:r>
            <a:endParaRPr lang="en-US" altLang="zh-CN" sz="2400" dirty="0" smtClean="0">
              <a:latin typeface="+mn-ea"/>
            </a:endParaRPr>
          </a:p>
        </p:txBody>
      </p:sp>
      <p:sp>
        <p:nvSpPr>
          <p:cNvPr id="3" name="矩形 2"/>
          <p:cNvSpPr/>
          <p:nvPr/>
        </p:nvSpPr>
        <p:spPr>
          <a:xfrm>
            <a:off x="856612" y="2132856"/>
            <a:ext cx="7812868" cy="864096"/>
          </a:xfrm>
          <a:prstGeom prst="rect">
            <a:avLst/>
          </a:prstGeom>
        </p:spPr>
        <p:txBody>
          <a:bodyPr/>
          <a:lstStyle/>
          <a:p>
            <a:pPr>
              <a:spcBef>
                <a:spcPct val="20000"/>
              </a:spcBef>
              <a:buFont typeface="Arial" pitchFamily="34" charset="0"/>
              <a:buNone/>
            </a:pPr>
            <a:r>
              <a:rPr lang="zh-CN" altLang="zh-CN" sz="2400" dirty="0">
                <a:latin typeface="+mn-ea"/>
              </a:rPr>
              <a:t>② </a:t>
            </a:r>
            <a:r>
              <a:rPr lang="zh-CN" altLang="zh-CN" sz="2400" dirty="0" smtClean="0">
                <a:solidFill>
                  <a:srgbClr val="0070C0"/>
                </a:solidFill>
                <a:latin typeface="+mn-ea"/>
              </a:rPr>
              <a:t>从</a:t>
            </a:r>
            <a:r>
              <a:rPr lang="zh-CN" altLang="zh-CN" sz="2400" dirty="0">
                <a:solidFill>
                  <a:srgbClr val="0070C0"/>
                </a:solidFill>
                <a:latin typeface="+mn-ea"/>
              </a:rPr>
              <a:t>库窗口</a:t>
            </a:r>
            <a:r>
              <a:rPr lang="zh-CN" altLang="zh-CN" sz="2400" dirty="0">
                <a:latin typeface="+mn-ea"/>
              </a:rPr>
              <a:t>中</a:t>
            </a:r>
            <a:r>
              <a:rPr lang="zh-CN" altLang="zh-CN" sz="2400" dirty="0">
                <a:solidFill>
                  <a:srgbClr val="0070C0"/>
                </a:solidFill>
                <a:latin typeface="+mn-ea"/>
              </a:rPr>
              <a:t>添加</a:t>
            </a:r>
            <a:r>
              <a:rPr lang="zh-CN" altLang="zh-CN" sz="2400" dirty="0">
                <a:latin typeface="+mn-ea"/>
              </a:rPr>
              <a:t>文件夹位置</a:t>
            </a:r>
            <a:r>
              <a:rPr lang="zh-CN" altLang="zh-CN" sz="2400" dirty="0" smtClean="0">
                <a:latin typeface="+mn-ea"/>
              </a:rPr>
              <a:t>的常用方法：</a:t>
            </a:r>
            <a:endParaRPr lang="en-US" altLang="zh-CN" sz="2400" dirty="0" smtClean="0">
              <a:latin typeface="+mn-ea"/>
            </a:endParaRPr>
          </a:p>
          <a:p>
            <a:pPr>
              <a:spcBef>
                <a:spcPts val="600"/>
              </a:spcBef>
              <a:buFont typeface="Arial" pitchFamily="34" charset="0"/>
              <a:buNone/>
            </a:pPr>
            <a:r>
              <a:rPr lang="zh-CN" altLang="en-US" sz="2000" dirty="0" smtClean="0">
                <a:latin typeface="+mn-ea"/>
              </a:rPr>
              <a:t>　</a:t>
            </a:r>
            <a:r>
              <a:rPr lang="zh-CN" altLang="en-US" sz="2000" dirty="0">
                <a:latin typeface="+mn-ea"/>
              </a:rPr>
              <a:t> </a:t>
            </a:r>
            <a:r>
              <a:rPr lang="zh-CN" altLang="en-US" sz="2000" dirty="0" smtClean="0">
                <a:latin typeface="+mn-ea"/>
              </a:rPr>
              <a:t>（</a:t>
            </a:r>
            <a:r>
              <a:rPr lang="zh-CN" altLang="zh-CN" sz="2000" dirty="0" smtClean="0">
                <a:latin typeface="+mn-ea"/>
              </a:rPr>
              <a:t>以</a:t>
            </a:r>
            <a:r>
              <a:rPr lang="zh-CN" altLang="zh-CN" sz="2000" dirty="0">
                <a:latin typeface="+mn-ea"/>
              </a:rPr>
              <a:t>向“图片”库中添加“E:照片\Play”文件夹为</a:t>
            </a:r>
            <a:r>
              <a:rPr lang="zh-CN" altLang="zh-CN" sz="2000" dirty="0" smtClean="0">
                <a:latin typeface="+mn-ea"/>
              </a:rPr>
              <a:t>例</a:t>
            </a:r>
            <a:r>
              <a:rPr lang="zh-CN" altLang="en-US" sz="2000" dirty="0" smtClean="0">
                <a:latin typeface="+mn-ea"/>
              </a:rPr>
              <a:t>）</a:t>
            </a:r>
            <a:endParaRPr lang="zh-CN" altLang="zh-CN" sz="2000" dirty="0">
              <a:latin typeface="+mn-ea"/>
            </a:endParaRPr>
          </a:p>
        </p:txBody>
      </p:sp>
      <p:sp>
        <p:nvSpPr>
          <p:cNvPr id="10" name="矩形 9"/>
          <p:cNvSpPr/>
          <p:nvPr/>
        </p:nvSpPr>
        <p:spPr>
          <a:xfrm>
            <a:off x="539552" y="2993504"/>
            <a:ext cx="4680520" cy="507504"/>
          </a:xfrm>
          <a:prstGeom prst="rect">
            <a:avLst/>
          </a:prstGeom>
        </p:spPr>
        <p:txBody>
          <a:bodyPr/>
          <a:lstStyle/>
          <a:p>
            <a:pPr marL="342900" lvl="0" indent="-342900">
              <a:lnSpc>
                <a:spcPts val="2800"/>
              </a:lnSpc>
              <a:buFont typeface="Arial" pitchFamily="34" charset="0"/>
              <a:buChar char="•"/>
            </a:pPr>
            <a:r>
              <a:rPr lang="zh-CN" altLang="zh-CN" sz="2000" dirty="0" smtClean="0">
                <a:solidFill>
                  <a:srgbClr val="D816C1"/>
                </a:solidFill>
                <a:latin typeface="+mn-ea"/>
              </a:rPr>
              <a:t>在</a:t>
            </a:r>
            <a:r>
              <a:rPr lang="zh-CN" altLang="zh-CN" sz="2000" dirty="0">
                <a:solidFill>
                  <a:srgbClr val="D816C1"/>
                </a:solidFill>
                <a:latin typeface="+mn-ea"/>
              </a:rPr>
              <a:t>“图片”</a:t>
            </a:r>
            <a:r>
              <a:rPr lang="zh-CN" altLang="zh-CN" sz="2000" dirty="0" smtClean="0">
                <a:solidFill>
                  <a:srgbClr val="D816C1"/>
                </a:solidFill>
                <a:latin typeface="+mn-ea"/>
              </a:rPr>
              <a:t>库</a:t>
            </a:r>
            <a:r>
              <a:rPr lang="zh-CN" altLang="zh-CN" sz="2000" dirty="0">
                <a:solidFill>
                  <a:srgbClr val="D816C1"/>
                </a:solidFill>
                <a:latin typeface="+mn-ea"/>
              </a:rPr>
              <a:t>窗格中</a:t>
            </a:r>
            <a:r>
              <a:rPr lang="zh-CN" altLang="en-US" sz="2000" dirty="0" smtClean="0">
                <a:solidFill>
                  <a:srgbClr val="D816C1"/>
                </a:solidFill>
                <a:latin typeface="+mn-ea"/>
              </a:rPr>
              <a:t>添加：</a:t>
            </a:r>
            <a:endParaRPr lang="zh-CN" altLang="zh-CN" sz="2000" dirty="0">
              <a:solidFill>
                <a:srgbClr val="D816C1"/>
              </a:solidFill>
              <a:latin typeface="+mn-ea"/>
            </a:endParaRPr>
          </a:p>
        </p:txBody>
      </p:sp>
      <p:sp>
        <p:nvSpPr>
          <p:cNvPr id="14" name="矩形 13"/>
          <p:cNvSpPr/>
          <p:nvPr/>
        </p:nvSpPr>
        <p:spPr>
          <a:xfrm>
            <a:off x="899592" y="3356993"/>
            <a:ext cx="7965994" cy="720080"/>
          </a:xfrm>
          <a:prstGeom prst="rect">
            <a:avLst/>
          </a:prstGeom>
        </p:spPr>
        <p:txBody>
          <a:bodyPr/>
          <a:lstStyle/>
          <a:p>
            <a:pPr>
              <a:lnSpc>
                <a:spcPts val="2500"/>
              </a:lnSpc>
            </a:pPr>
            <a:r>
              <a:rPr lang="zh-CN" altLang="en-US" dirty="0">
                <a:latin typeface="+mn-ea"/>
              </a:rPr>
              <a:t>　　</a:t>
            </a:r>
            <a:r>
              <a:rPr lang="zh-CN" altLang="zh-CN" dirty="0" smtClean="0">
                <a:latin typeface="+mn-ea"/>
              </a:rPr>
              <a:t>单击“位置”链接</a:t>
            </a:r>
            <a:r>
              <a:rPr lang="zh-CN" altLang="en-US" dirty="0" smtClean="0">
                <a:latin typeface="+mn-ea"/>
              </a:rPr>
              <a:t>（如左图）</a:t>
            </a:r>
            <a:r>
              <a:rPr lang="zh-CN" altLang="zh-CN" dirty="0" smtClean="0">
                <a:latin typeface="+mn-ea"/>
              </a:rPr>
              <a:t>→</a:t>
            </a:r>
            <a:r>
              <a:rPr lang="zh-CN" altLang="zh-CN" dirty="0">
                <a:latin typeface="+mn-ea"/>
              </a:rPr>
              <a:t>打开“图片库位置”</a:t>
            </a:r>
            <a:r>
              <a:rPr lang="zh-CN" altLang="zh-CN" dirty="0" smtClean="0">
                <a:latin typeface="+mn-ea"/>
              </a:rPr>
              <a:t>对话框</a:t>
            </a:r>
            <a:r>
              <a:rPr lang="zh-CN" altLang="en-US" dirty="0" smtClean="0">
                <a:latin typeface="+mn-ea"/>
              </a:rPr>
              <a:t>（如右图）</a:t>
            </a:r>
            <a:r>
              <a:rPr lang="zh-CN" altLang="zh-CN" dirty="0" smtClean="0">
                <a:latin typeface="+mn-ea"/>
              </a:rPr>
              <a:t>→“添加”</a:t>
            </a:r>
            <a:r>
              <a:rPr lang="zh-CN" altLang="zh-CN" dirty="0">
                <a:latin typeface="+mn-ea"/>
              </a:rPr>
              <a:t>按钮→</a:t>
            </a:r>
            <a:r>
              <a:rPr lang="zh-CN" altLang="zh-CN" dirty="0" smtClean="0">
                <a:latin typeface="+mn-ea"/>
              </a:rPr>
              <a:t>把Play文件夹</a:t>
            </a:r>
            <a:r>
              <a:rPr lang="zh-CN" altLang="zh-CN" dirty="0">
                <a:latin typeface="+mn-ea"/>
              </a:rPr>
              <a:t>添加到“库位置”列表栏中</a:t>
            </a:r>
            <a:r>
              <a:rPr lang="zh-CN" altLang="zh-CN" dirty="0" smtClean="0">
                <a:latin typeface="+mn-ea"/>
              </a:rPr>
              <a:t>→“确定”。</a:t>
            </a:r>
            <a:endParaRPr lang="zh-CN" altLang="zh-CN" dirty="0">
              <a:latin typeface="+mn-ea"/>
            </a:endParaRPr>
          </a:p>
        </p:txBody>
      </p:sp>
      <p:grpSp>
        <p:nvGrpSpPr>
          <p:cNvPr id="8" name="组合 7"/>
          <p:cNvGrpSpPr/>
          <p:nvPr/>
        </p:nvGrpSpPr>
        <p:grpSpPr>
          <a:xfrm>
            <a:off x="1115616" y="4091586"/>
            <a:ext cx="7199316" cy="2526928"/>
            <a:chOff x="1259631" y="4091586"/>
            <a:chExt cx="7199316" cy="2526928"/>
          </a:xfrm>
        </p:grpSpPr>
        <p:grpSp>
          <p:nvGrpSpPr>
            <p:cNvPr id="4" name="组合 3"/>
            <p:cNvGrpSpPr/>
            <p:nvPr/>
          </p:nvGrpSpPr>
          <p:grpSpPr>
            <a:xfrm>
              <a:off x="1259631" y="4091586"/>
              <a:ext cx="4023569" cy="2526928"/>
              <a:chOff x="4421639" y="3645024"/>
              <a:chExt cx="4239612" cy="2818239"/>
            </a:xfrm>
          </p:grpSpPr>
          <p:pic>
            <p:nvPicPr>
              <p:cNvPr id="14338" name="图片 15"/>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421639" y="3645024"/>
                <a:ext cx="4239612" cy="2818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4"/>
              <p:cNvSpPr>
                <a:spLocks noChangeArrowheads="1"/>
              </p:cNvSpPr>
              <p:nvPr/>
            </p:nvSpPr>
            <p:spPr bwMode="auto">
              <a:xfrm>
                <a:off x="5628034" y="4368617"/>
                <a:ext cx="485300" cy="233145"/>
              </a:xfrm>
              <a:prstGeom prst="ellipse">
                <a:avLst/>
              </a:prstGeom>
              <a:noFill/>
              <a:ln w="19050" algn="ctr">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14339" name="Picture 3" descr="ZEOCYDBGW{JEY}4I%7QLQ57"/>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652120" y="4091586"/>
              <a:ext cx="2806827" cy="249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Oval 4"/>
            <p:cNvSpPr>
              <a:spLocks noChangeArrowheads="1"/>
            </p:cNvSpPr>
            <p:nvPr/>
          </p:nvSpPr>
          <p:spPr bwMode="auto">
            <a:xfrm>
              <a:off x="7869128" y="4782409"/>
              <a:ext cx="554400" cy="246791"/>
            </a:xfrm>
            <a:prstGeom prst="ellipse">
              <a:avLst/>
            </a:prstGeom>
            <a:noFill/>
            <a:ln w="19050" algn="ctr">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72061725"/>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2.3.3  </a:t>
            </a:r>
            <a:r>
              <a:rPr lang="zh-CN" altLang="zh-CN" sz="3600" dirty="0"/>
              <a:t>文件与文件夹的管理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3</a:t>
            </a:r>
            <a:r>
              <a:rPr lang="zh-CN" altLang="zh-CN" sz="2800" dirty="0"/>
              <a:t>．文件、文件夹、库的创建</a:t>
            </a:r>
            <a:endParaRPr lang="zh-CN" altLang="en-US" sz="2800" dirty="0"/>
          </a:p>
        </p:txBody>
      </p:sp>
      <p:sp>
        <p:nvSpPr>
          <p:cNvPr id="7" name="Rectangle 3"/>
          <p:cNvSpPr txBox="1">
            <a:spLocks noChangeArrowheads="1"/>
          </p:cNvSpPr>
          <p:nvPr/>
        </p:nvSpPr>
        <p:spPr>
          <a:xfrm>
            <a:off x="611560" y="1556792"/>
            <a:ext cx="7848872" cy="57606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buNone/>
            </a:pPr>
            <a:r>
              <a:rPr lang="zh-CN" altLang="zh-CN" sz="2400" dirty="0">
                <a:latin typeface="+mn-ea"/>
              </a:rPr>
              <a:t>（2）</a:t>
            </a:r>
            <a:r>
              <a:rPr lang="zh-CN" altLang="zh-CN" sz="2400" dirty="0" smtClean="0">
                <a:latin typeface="+mn-ea"/>
              </a:rPr>
              <a:t>库内</a:t>
            </a:r>
            <a:r>
              <a:rPr lang="en-US" altLang="zh-CN" sz="2400" dirty="0" smtClean="0">
                <a:latin typeface="+mn-ea"/>
              </a:rPr>
              <a:t>“</a:t>
            </a:r>
            <a:r>
              <a:rPr lang="zh-CN" altLang="zh-CN" sz="2400" dirty="0" smtClean="0">
                <a:latin typeface="+mn-ea"/>
              </a:rPr>
              <a:t>文件夹位置</a:t>
            </a:r>
            <a:r>
              <a:rPr lang="en-US" altLang="zh-CN" sz="2400" dirty="0" smtClean="0">
                <a:latin typeface="+mn-ea"/>
              </a:rPr>
              <a:t>”</a:t>
            </a:r>
            <a:r>
              <a:rPr lang="zh-CN" altLang="zh-CN" sz="2400" dirty="0" smtClean="0">
                <a:latin typeface="+mn-ea"/>
              </a:rPr>
              <a:t>的</a:t>
            </a:r>
            <a:r>
              <a:rPr lang="zh-CN" altLang="zh-CN" sz="2400" dirty="0">
                <a:latin typeface="+mn-ea"/>
              </a:rPr>
              <a:t>添加、删除</a:t>
            </a:r>
            <a:endParaRPr lang="en-US" altLang="zh-CN" sz="2400" dirty="0" smtClean="0">
              <a:latin typeface="+mn-ea"/>
            </a:endParaRPr>
          </a:p>
        </p:txBody>
      </p:sp>
      <p:sp>
        <p:nvSpPr>
          <p:cNvPr id="3" name="矩形 2"/>
          <p:cNvSpPr/>
          <p:nvPr/>
        </p:nvSpPr>
        <p:spPr>
          <a:xfrm>
            <a:off x="856612" y="2132856"/>
            <a:ext cx="7812868" cy="576064"/>
          </a:xfrm>
          <a:prstGeom prst="rect">
            <a:avLst/>
          </a:prstGeom>
        </p:spPr>
        <p:txBody>
          <a:bodyPr/>
          <a:lstStyle/>
          <a:p>
            <a:pPr>
              <a:spcBef>
                <a:spcPct val="20000"/>
              </a:spcBef>
              <a:buFont typeface="Arial" pitchFamily="34" charset="0"/>
              <a:buNone/>
            </a:pPr>
            <a:r>
              <a:rPr lang="en-US" altLang="zh-CN" sz="2400" dirty="0" smtClean="0">
                <a:latin typeface="+mn-ea"/>
              </a:rPr>
              <a:t>③ </a:t>
            </a:r>
            <a:r>
              <a:rPr lang="zh-CN" altLang="zh-CN" sz="2400" dirty="0" smtClean="0">
                <a:latin typeface="+mn-ea"/>
              </a:rPr>
              <a:t>从</a:t>
            </a:r>
            <a:r>
              <a:rPr lang="zh-CN" altLang="zh-CN" sz="2400" dirty="0">
                <a:latin typeface="+mn-ea"/>
              </a:rPr>
              <a:t>库内将已添加的文件夹位置移</a:t>
            </a:r>
            <a:r>
              <a:rPr lang="zh-CN" altLang="zh-CN" sz="2400" dirty="0" smtClean="0">
                <a:latin typeface="+mn-ea"/>
              </a:rPr>
              <a:t>除</a:t>
            </a:r>
            <a:r>
              <a:rPr lang="zh-CN" altLang="en-US" sz="2400" dirty="0" smtClean="0">
                <a:latin typeface="+mn-ea"/>
              </a:rPr>
              <a:t>的</a:t>
            </a:r>
            <a:r>
              <a:rPr lang="zh-CN" altLang="zh-CN" sz="2400" dirty="0" smtClean="0">
                <a:latin typeface="+mn-ea"/>
              </a:rPr>
              <a:t>方法</a:t>
            </a:r>
            <a:r>
              <a:rPr lang="zh-CN" altLang="en-US" sz="2400" dirty="0" smtClean="0">
                <a:latin typeface="+mn-ea"/>
              </a:rPr>
              <a:t>：</a:t>
            </a:r>
            <a:endParaRPr lang="zh-CN" altLang="zh-CN" sz="2000" dirty="0">
              <a:latin typeface="+mn-ea"/>
            </a:endParaRPr>
          </a:p>
        </p:txBody>
      </p:sp>
      <p:sp>
        <p:nvSpPr>
          <p:cNvPr id="2" name="矩形 1"/>
          <p:cNvSpPr/>
          <p:nvPr/>
        </p:nvSpPr>
        <p:spPr>
          <a:xfrm>
            <a:off x="539552" y="2708920"/>
            <a:ext cx="8352928" cy="1015663"/>
          </a:xfrm>
          <a:prstGeom prst="rect">
            <a:avLst/>
          </a:prstGeom>
        </p:spPr>
        <p:txBody>
          <a:bodyPr wrap="square">
            <a:spAutoFit/>
          </a:bodyPr>
          <a:lstStyle/>
          <a:p>
            <a:pPr marL="342900" lvl="0" indent="-342900">
              <a:buFont typeface="Arial" pitchFamily="34" charset="0"/>
              <a:buChar char="•"/>
            </a:pPr>
            <a:r>
              <a:rPr lang="zh-CN" altLang="zh-CN" sz="2000" dirty="0">
                <a:latin typeface="+mn-ea"/>
              </a:rPr>
              <a:t>在“库属性”对话框中</a:t>
            </a:r>
            <a:r>
              <a:rPr lang="zh-CN" altLang="zh-CN" sz="2000" dirty="0" smtClean="0">
                <a:latin typeface="+mn-ea"/>
              </a:rPr>
              <a:t>（</a:t>
            </a:r>
            <a:r>
              <a:rPr lang="zh-CN" altLang="en-US" sz="2000" dirty="0" smtClean="0">
                <a:latin typeface="+mn-ea"/>
              </a:rPr>
              <a:t>如左图</a:t>
            </a:r>
            <a:r>
              <a:rPr lang="zh-CN" altLang="zh-CN" sz="2000" dirty="0" smtClean="0">
                <a:latin typeface="+mn-ea"/>
              </a:rPr>
              <a:t>），选中文件夹</a:t>
            </a:r>
            <a:r>
              <a:rPr lang="zh-CN" altLang="zh-CN" sz="2000" dirty="0">
                <a:latin typeface="+mn-ea"/>
              </a:rPr>
              <a:t>→</a:t>
            </a:r>
            <a:r>
              <a:rPr lang="zh-CN" altLang="zh-CN" sz="2000" dirty="0" smtClean="0">
                <a:latin typeface="+mn-ea"/>
              </a:rPr>
              <a:t>“删除”</a:t>
            </a:r>
            <a:r>
              <a:rPr lang="zh-CN" altLang="zh-CN" sz="2000" dirty="0">
                <a:latin typeface="+mn-ea"/>
              </a:rPr>
              <a:t>按钮。</a:t>
            </a:r>
          </a:p>
          <a:p>
            <a:pPr marL="342900" lvl="0" indent="-342900">
              <a:buFont typeface="Arial" pitchFamily="34" charset="0"/>
              <a:buChar char="•"/>
            </a:pPr>
            <a:r>
              <a:rPr lang="zh-CN" altLang="zh-CN" sz="2000" dirty="0">
                <a:latin typeface="+mn-ea"/>
              </a:rPr>
              <a:t>在“库位置”对话框中</a:t>
            </a:r>
            <a:r>
              <a:rPr lang="zh-CN" altLang="zh-CN" sz="2000" dirty="0" smtClean="0">
                <a:latin typeface="+mn-ea"/>
              </a:rPr>
              <a:t>（</a:t>
            </a:r>
            <a:r>
              <a:rPr lang="zh-CN" altLang="en-US" sz="2000" dirty="0" smtClean="0">
                <a:latin typeface="+mn-ea"/>
              </a:rPr>
              <a:t>如右图</a:t>
            </a:r>
            <a:r>
              <a:rPr lang="zh-CN" altLang="zh-CN" sz="2000" dirty="0" smtClean="0">
                <a:latin typeface="+mn-ea"/>
              </a:rPr>
              <a:t>），选中文件夹</a:t>
            </a:r>
            <a:r>
              <a:rPr lang="zh-CN" altLang="zh-CN" sz="2000" dirty="0">
                <a:latin typeface="+mn-ea"/>
              </a:rPr>
              <a:t>→</a:t>
            </a:r>
            <a:r>
              <a:rPr lang="zh-CN" altLang="zh-CN" sz="2000" dirty="0" smtClean="0">
                <a:latin typeface="+mn-ea"/>
              </a:rPr>
              <a:t>“删除”</a:t>
            </a:r>
            <a:r>
              <a:rPr lang="zh-CN" altLang="zh-CN" sz="2000" dirty="0">
                <a:latin typeface="+mn-ea"/>
              </a:rPr>
              <a:t>按钮。</a:t>
            </a:r>
          </a:p>
          <a:p>
            <a:pPr marL="342900" lvl="0" indent="-342900">
              <a:buFont typeface="Arial" pitchFamily="34" charset="0"/>
              <a:buChar char="•"/>
            </a:pPr>
            <a:r>
              <a:rPr lang="zh-CN" altLang="zh-CN" sz="2000" dirty="0">
                <a:latin typeface="+mn-ea"/>
              </a:rPr>
              <a:t>在“库”窗口的导航窗格中，右</a:t>
            </a:r>
            <a:r>
              <a:rPr lang="zh-CN" altLang="zh-CN" sz="2000" dirty="0" smtClean="0">
                <a:latin typeface="+mn-ea"/>
              </a:rPr>
              <a:t>击文件夹</a:t>
            </a:r>
            <a:r>
              <a:rPr lang="zh-CN" altLang="zh-CN" sz="2000" dirty="0">
                <a:latin typeface="+mn-ea"/>
              </a:rPr>
              <a:t>→“从库中删除位置”命令。</a:t>
            </a:r>
          </a:p>
        </p:txBody>
      </p:sp>
      <p:grpSp>
        <p:nvGrpSpPr>
          <p:cNvPr id="9" name="组合 8"/>
          <p:cNvGrpSpPr/>
          <p:nvPr/>
        </p:nvGrpSpPr>
        <p:grpSpPr>
          <a:xfrm>
            <a:off x="1690018" y="3745176"/>
            <a:ext cx="6410080" cy="2883455"/>
            <a:chOff x="1690018" y="3745176"/>
            <a:chExt cx="6410080" cy="2883455"/>
          </a:xfrm>
        </p:grpSpPr>
        <p:pic>
          <p:nvPicPr>
            <p:cNvPr id="15362" name="Picture 2" descr="%T)VV0R@]J4F`MC1%VSR~YX"/>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90018" y="3760459"/>
              <a:ext cx="2233910" cy="285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descr="ZEOCYDBGW{JEY}4I%7QLQ57"/>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860032" y="3745176"/>
              <a:ext cx="3240066" cy="2883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椭圆 7"/>
            <p:cNvSpPr/>
            <p:nvPr/>
          </p:nvSpPr>
          <p:spPr>
            <a:xfrm>
              <a:off x="3261342" y="5008673"/>
              <a:ext cx="504056" cy="24899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496776" y="4804772"/>
              <a:ext cx="504056" cy="24899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21311005"/>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2.3.3  </a:t>
            </a:r>
            <a:r>
              <a:rPr lang="zh-CN" altLang="zh-CN" sz="3600" dirty="0"/>
              <a:t>文件与文件夹的管理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4</a:t>
            </a:r>
            <a:r>
              <a:rPr lang="zh-CN" altLang="zh-CN" sz="2800" dirty="0"/>
              <a:t>．文件与文件夹的复制和移动</a:t>
            </a:r>
            <a:endParaRPr lang="zh-CN" altLang="en-US" sz="2800" dirty="0"/>
          </a:p>
        </p:txBody>
      </p:sp>
      <p:sp>
        <p:nvSpPr>
          <p:cNvPr id="7" name="Rectangle 3"/>
          <p:cNvSpPr txBox="1">
            <a:spLocks noChangeArrowheads="1"/>
          </p:cNvSpPr>
          <p:nvPr/>
        </p:nvSpPr>
        <p:spPr>
          <a:xfrm>
            <a:off x="611560" y="1628800"/>
            <a:ext cx="7848872" cy="151216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marL="0" indent="0">
              <a:spcBef>
                <a:spcPts val="1200"/>
              </a:spcBef>
              <a:buNone/>
            </a:pPr>
            <a:r>
              <a:rPr lang="zh-CN" altLang="zh-CN" sz="2400" dirty="0"/>
              <a:t>（</a:t>
            </a:r>
            <a:r>
              <a:rPr lang="en-US" altLang="zh-CN" sz="2400" dirty="0"/>
              <a:t>1</a:t>
            </a:r>
            <a:r>
              <a:rPr lang="zh-CN" altLang="zh-CN" sz="2400" dirty="0"/>
              <a:t>）找到源位置，选定对象。</a:t>
            </a:r>
          </a:p>
          <a:p>
            <a:pPr marL="0" indent="0">
              <a:spcBef>
                <a:spcPts val="1200"/>
              </a:spcBef>
              <a:buNone/>
            </a:pPr>
            <a:r>
              <a:rPr lang="zh-CN" altLang="zh-CN" sz="2400" dirty="0"/>
              <a:t>（</a:t>
            </a:r>
            <a:r>
              <a:rPr lang="en-US" altLang="zh-CN" sz="2400" dirty="0"/>
              <a:t>2</a:t>
            </a:r>
            <a:r>
              <a:rPr lang="zh-CN" altLang="zh-CN" sz="2400" dirty="0"/>
              <a:t>）对选定的对象做复制（剪切）操作。</a:t>
            </a:r>
          </a:p>
          <a:p>
            <a:pPr marL="0" indent="0">
              <a:spcBef>
                <a:spcPts val="1200"/>
              </a:spcBef>
              <a:buNone/>
            </a:pPr>
            <a:r>
              <a:rPr lang="zh-CN" altLang="zh-CN" sz="2400" dirty="0"/>
              <a:t>（</a:t>
            </a:r>
            <a:r>
              <a:rPr lang="en-US" altLang="zh-CN" sz="2400" dirty="0"/>
              <a:t>3</a:t>
            </a:r>
            <a:r>
              <a:rPr lang="zh-CN" altLang="zh-CN" sz="2400" dirty="0"/>
              <a:t>）找到目标位置，做粘贴操作。</a:t>
            </a:r>
          </a:p>
        </p:txBody>
      </p:sp>
      <p:graphicFrame>
        <p:nvGraphicFramePr>
          <p:cNvPr id="4" name="表格 3"/>
          <p:cNvGraphicFramePr>
            <a:graphicFrameLocks noGrp="1"/>
          </p:cNvGraphicFramePr>
          <p:nvPr>
            <p:extLst>
              <p:ext uri="{D42A27DB-BD31-4B8C-83A1-F6EECF244321}">
                <p14:modId xmlns:p14="http://schemas.microsoft.com/office/powerpoint/2010/main" val="2691627015"/>
              </p:ext>
            </p:extLst>
          </p:nvPr>
        </p:nvGraphicFramePr>
        <p:xfrm>
          <a:off x="611560" y="3429000"/>
          <a:ext cx="8208912" cy="2304257"/>
        </p:xfrm>
        <a:graphic>
          <a:graphicData uri="http://schemas.openxmlformats.org/drawingml/2006/table">
            <a:tbl>
              <a:tblPr firstRow="1" firstCol="1" bandRow="1">
                <a:tableStyleId>{ED083AE6-46FA-4A59-8FB0-9F97EB10719F}</a:tableStyleId>
              </a:tblPr>
              <a:tblGrid>
                <a:gridCol w="4591061"/>
                <a:gridCol w="3617851"/>
              </a:tblGrid>
              <a:tr h="452585">
                <a:tc>
                  <a:txBody>
                    <a:bodyPr/>
                    <a:lstStyle/>
                    <a:p>
                      <a:pPr algn="ctr">
                        <a:lnSpc>
                          <a:spcPct val="100000"/>
                        </a:lnSpc>
                        <a:spcBef>
                          <a:spcPts val="250"/>
                        </a:spcBef>
                        <a:spcAft>
                          <a:spcPts val="250"/>
                        </a:spcAft>
                      </a:pPr>
                      <a:r>
                        <a:rPr lang="zh-CN" sz="1600" b="0" kern="1050" dirty="0">
                          <a:effectLst/>
                        </a:rPr>
                        <a:t>源位置的复制（剪切）操作方法</a:t>
                      </a:r>
                      <a:endParaRPr lang="zh-CN" sz="1600" b="0" kern="1050" dirty="0">
                        <a:effectLst/>
                        <a:latin typeface="Arial"/>
                        <a:ea typeface="黑体"/>
                        <a:cs typeface="Times New Roman"/>
                      </a:endParaRPr>
                    </a:p>
                  </a:txBody>
                  <a:tcPr marL="68580" marR="68580" marT="0" marB="0" anchor="ctr">
                    <a:lnL w="28575" cap="flat" cmpd="sng" algn="ctr">
                      <a:solidFill>
                        <a:schemeClr val="accent4">
                          <a:lumMod val="60000"/>
                          <a:lumOff val="40000"/>
                        </a:schemeClr>
                      </a:solidFill>
                      <a:prstDash val="solid"/>
                      <a:round/>
                      <a:headEnd type="none" w="med" len="med"/>
                      <a:tailEnd type="none" w="med" len="med"/>
                    </a:lnL>
                    <a:lnT w="28575" cap="flat" cmpd="sng" algn="ctr">
                      <a:solidFill>
                        <a:schemeClr val="accent4">
                          <a:lumMod val="60000"/>
                          <a:lumOff val="40000"/>
                        </a:schemeClr>
                      </a:solidFill>
                      <a:prstDash val="solid"/>
                      <a:round/>
                      <a:headEnd type="none" w="med" len="med"/>
                      <a:tailEnd type="none" w="med" len="med"/>
                    </a:lnT>
                    <a:solidFill>
                      <a:schemeClr val="accent4">
                        <a:lumMod val="20000"/>
                        <a:lumOff val="80000"/>
                      </a:schemeClr>
                    </a:solidFill>
                  </a:tcPr>
                </a:tc>
                <a:tc>
                  <a:txBody>
                    <a:bodyPr/>
                    <a:lstStyle/>
                    <a:p>
                      <a:pPr algn="ctr">
                        <a:lnSpc>
                          <a:spcPct val="100000"/>
                        </a:lnSpc>
                        <a:spcBef>
                          <a:spcPts val="250"/>
                        </a:spcBef>
                        <a:spcAft>
                          <a:spcPts val="250"/>
                        </a:spcAft>
                      </a:pPr>
                      <a:r>
                        <a:rPr lang="zh-CN" sz="1600" b="0" kern="1050" dirty="0">
                          <a:effectLst/>
                        </a:rPr>
                        <a:t>目标位置的粘贴操作方法</a:t>
                      </a:r>
                      <a:endParaRPr lang="zh-CN" sz="1600" b="0" kern="1050" dirty="0">
                        <a:effectLst/>
                        <a:latin typeface="Arial"/>
                        <a:ea typeface="黑体"/>
                        <a:cs typeface="Times New Roman"/>
                      </a:endParaRPr>
                    </a:p>
                  </a:txBody>
                  <a:tcPr marL="68580" marR="68580" marT="0" marB="0" anchor="ctr">
                    <a:lnR w="28575" cap="flat" cmpd="sng" algn="ctr">
                      <a:solidFill>
                        <a:schemeClr val="accent4">
                          <a:lumMod val="60000"/>
                          <a:lumOff val="40000"/>
                        </a:schemeClr>
                      </a:solidFill>
                      <a:prstDash val="solid"/>
                      <a:round/>
                      <a:headEnd type="none" w="med" len="med"/>
                      <a:tailEnd type="none" w="med" len="med"/>
                    </a:lnR>
                    <a:lnT w="28575" cap="flat" cmpd="sng" algn="ctr">
                      <a:solidFill>
                        <a:schemeClr val="accent4">
                          <a:lumMod val="60000"/>
                          <a:lumOff val="40000"/>
                        </a:schemeClr>
                      </a:solidFill>
                      <a:prstDash val="solid"/>
                      <a:round/>
                      <a:headEnd type="none" w="med" len="med"/>
                      <a:tailEnd type="none" w="med" len="med"/>
                    </a:lnT>
                    <a:solidFill>
                      <a:schemeClr val="accent4">
                        <a:lumMod val="20000"/>
                        <a:lumOff val="80000"/>
                      </a:schemeClr>
                    </a:solidFill>
                  </a:tcPr>
                </a:tc>
              </a:tr>
              <a:tr h="462918">
                <a:tc>
                  <a:txBody>
                    <a:bodyPr/>
                    <a:lstStyle/>
                    <a:p>
                      <a:pPr algn="just">
                        <a:lnSpc>
                          <a:spcPct val="100000"/>
                        </a:lnSpc>
                        <a:spcBef>
                          <a:spcPts val="200"/>
                        </a:spcBef>
                        <a:spcAft>
                          <a:spcPts val="200"/>
                        </a:spcAft>
                      </a:pPr>
                      <a:r>
                        <a:rPr lang="zh-CN" sz="1600" b="0" kern="900" dirty="0">
                          <a:effectLst/>
                        </a:rPr>
                        <a:t>使用快捷键</a:t>
                      </a:r>
                      <a:r>
                        <a:rPr lang="en-US" sz="1600" b="0" kern="900" dirty="0" err="1">
                          <a:effectLst/>
                        </a:rPr>
                        <a:t>Ctrl+C</a:t>
                      </a:r>
                      <a:r>
                        <a:rPr lang="zh-CN" sz="1600" b="0" kern="900" dirty="0">
                          <a:effectLst/>
                        </a:rPr>
                        <a:t>（</a:t>
                      </a:r>
                      <a:r>
                        <a:rPr lang="en-US" sz="1600" b="0" kern="900" dirty="0" err="1">
                          <a:effectLst/>
                        </a:rPr>
                        <a:t>Ctrl+X</a:t>
                      </a:r>
                      <a:r>
                        <a:rPr lang="zh-CN" sz="1600" b="0" kern="900" dirty="0">
                          <a:effectLst/>
                        </a:rPr>
                        <a:t>）</a:t>
                      </a:r>
                      <a:endParaRPr lang="zh-CN" sz="1600" b="0" kern="900" dirty="0">
                        <a:effectLst/>
                        <a:latin typeface="Times New Roman"/>
                        <a:ea typeface="宋体"/>
                      </a:endParaRPr>
                    </a:p>
                  </a:txBody>
                  <a:tcPr marL="68580" marR="68580" marT="0" marB="0" anchor="ctr">
                    <a:lnL w="28575" cap="flat" cmpd="sng" algn="ctr">
                      <a:solidFill>
                        <a:schemeClr val="accent4">
                          <a:lumMod val="60000"/>
                          <a:lumOff val="40000"/>
                        </a:schemeClr>
                      </a:solidFill>
                      <a:prstDash val="solid"/>
                      <a:round/>
                      <a:headEnd type="none" w="med" len="med"/>
                      <a:tailEnd type="none" w="med" len="med"/>
                    </a:lnL>
                    <a:solidFill>
                      <a:schemeClr val="bg1">
                        <a:lumMod val="95000"/>
                      </a:schemeClr>
                    </a:solidFill>
                  </a:tcPr>
                </a:tc>
                <a:tc>
                  <a:txBody>
                    <a:bodyPr/>
                    <a:lstStyle/>
                    <a:p>
                      <a:pPr algn="just">
                        <a:lnSpc>
                          <a:spcPct val="100000"/>
                        </a:lnSpc>
                        <a:spcBef>
                          <a:spcPts val="200"/>
                        </a:spcBef>
                        <a:spcAft>
                          <a:spcPts val="200"/>
                        </a:spcAft>
                      </a:pPr>
                      <a:r>
                        <a:rPr lang="zh-CN" sz="1600" b="0" kern="900" dirty="0">
                          <a:effectLst/>
                        </a:rPr>
                        <a:t>使用快捷键</a:t>
                      </a:r>
                      <a:r>
                        <a:rPr lang="en-US" sz="1600" b="0" kern="900" dirty="0" err="1">
                          <a:effectLst/>
                        </a:rPr>
                        <a:t>Ctrl+V</a:t>
                      </a:r>
                      <a:endParaRPr lang="zh-CN" sz="1600" b="0" kern="900" dirty="0">
                        <a:effectLst/>
                        <a:latin typeface="Times New Roman"/>
                        <a:ea typeface="宋体"/>
                      </a:endParaRPr>
                    </a:p>
                  </a:txBody>
                  <a:tcPr marL="68580" marR="68580" marT="0" marB="0" anchor="ctr">
                    <a:lnR w="28575" cap="flat" cmpd="sng" algn="ctr">
                      <a:solidFill>
                        <a:schemeClr val="accent4">
                          <a:lumMod val="60000"/>
                          <a:lumOff val="40000"/>
                        </a:schemeClr>
                      </a:solidFill>
                      <a:prstDash val="solid"/>
                      <a:round/>
                      <a:headEnd type="none" w="med" len="med"/>
                      <a:tailEnd type="none" w="med" len="med"/>
                    </a:lnR>
                    <a:solidFill>
                      <a:schemeClr val="bg1">
                        <a:lumMod val="95000"/>
                      </a:schemeClr>
                    </a:solidFill>
                  </a:tcPr>
                </a:tc>
              </a:tr>
              <a:tr h="462918">
                <a:tc>
                  <a:txBody>
                    <a:bodyPr/>
                    <a:lstStyle/>
                    <a:p>
                      <a:pPr algn="just">
                        <a:lnSpc>
                          <a:spcPct val="100000"/>
                        </a:lnSpc>
                        <a:spcBef>
                          <a:spcPts val="200"/>
                        </a:spcBef>
                        <a:spcAft>
                          <a:spcPts val="200"/>
                        </a:spcAft>
                      </a:pPr>
                      <a:r>
                        <a:rPr lang="zh-CN" sz="1600" b="0" kern="900" dirty="0">
                          <a:effectLst/>
                          <a:latin typeface="+mn-ea"/>
                          <a:ea typeface="+mn-ea"/>
                        </a:rPr>
                        <a:t>选择“编辑”→</a:t>
                      </a:r>
                      <a:r>
                        <a:rPr kumimoji="0" lang="zh-CN" sz="1600" b="0" kern="900" dirty="0" smtClean="0">
                          <a:solidFill>
                            <a:schemeClr val="tx1"/>
                          </a:solidFill>
                          <a:effectLst/>
                          <a:latin typeface="+mn-lt"/>
                          <a:ea typeface="+mn-ea"/>
                          <a:cs typeface="+mn-cs"/>
                        </a:rPr>
                        <a:t>“复制</a:t>
                      </a:r>
                      <a:r>
                        <a:rPr kumimoji="0" lang="zh-CN" altLang="zh-CN" sz="1600" b="0" kern="900" dirty="0" smtClean="0">
                          <a:solidFill>
                            <a:schemeClr val="tx1"/>
                          </a:solidFill>
                          <a:effectLst/>
                          <a:latin typeface="+mn-lt"/>
                          <a:ea typeface="+mn-ea"/>
                          <a:cs typeface="+mn-cs"/>
                        </a:rPr>
                        <a:t>”</a:t>
                      </a:r>
                      <a:r>
                        <a:rPr kumimoji="0" lang="en-US" altLang="zh-CN" sz="1600" b="0" kern="900" dirty="0" smtClean="0">
                          <a:solidFill>
                            <a:schemeClr val="tx1"/>
                          </a:solidFill>
                          <a:effectLst/>
                          <a:latin typeface="+mn-lt"/>
                          <a:ea typeface="+mn-ea"/>
                          <a:cs typeface="+mn-cs"/>
                        </a:rPr>
                        <a:t>(</a:t>
                      </a:r>
                      <a:r>
                        <a:rPr kumimoji="0" lang="zh-CN" altLang="zh-CN" sz="1600" b="0" kern="900" dirty="0" smtClean="0">
                          <a:solidFill>
                            <a:schemeClr val="tx1"/>
                          </a:solidFill>
                          <a:effectLst/>
                          <a:latin typeface="+mn-lt"/>
                          <a:ea typeface="+mn-ea"/>
                          <a:cs typeface="+mn-cs"/>
                        </a:rPr>
                        <a:t>“</a:t>
                      </a:r>
                      <a:r>
                        <a:rPr kumimoji="0" lang="zh-CN" sz="1600" b="0" kern="900" dirty="0" smtClean="0">
                          <a:solidFill>
                            <a:schemeClr val="tx1"/>
                          </a:solidFill>
                          <a:effectLst/>
                          <a:latin typeface="+mn-lt"/>
                          <a:ea typeface="+mn-ea"/>
                          <a:cs typeface="+mn-cs"/>
                        </a:rPr>
                        <a:t>剪切</a:t>
                      </a:r>
                      <a:r>
                        <a:rPr kumimoji="0" lang="zh-CN" altLang="zh-CN" sz="1600" b="0" kern="900" dirty="0" smtClean="0">
                          <a:solidFill>
                            <a:schemeClr val="tx1"/>
                          </a:solidFill>
                          <a:effectLst/>
                          <a:latin typeface="+mn-lt"/>
                          <a:ea typeface="+mn-ea"/>
                          <a:cs typeface="+mn-cs"/>
                        </a:rPr>
                        <a:t>”</a:t>
                      </a:r>
                      <a:r>
                        <a:rPr kumimoji="0" lang="en-US" altLang="zh-CN" sz="1600" b="0" kern="900" dirty="0" smtClean="0">
                          <a:solidFill>
                            <a:schemeClr val="tx1"/>
                          </a:solidFill>
                          <a:effectLst/>
                          <a:latin typeface="+mn-lt"/>
                          <a:ea typeface="+mn-ea"/>
                          <a:cs typeface="+mn-cs"/>
                        </a:rPr>
                        <a:t> )</a:t>
                      </a:r>
                      <a:r>
                        <a:rPr kumimoji="0" lang="zh-CN" sz="1600" b="0" kern="900" dirty="0" smtClean="0">
                          <a:solidFill>
                            <a:schemeClr val="tx1"/>
                          </a:solidFill>
                          <a:effectLst/>
                          <a:latin typeface="+mn-lt"/>
                          <a:ea typeface="+mn-ea"/>
                          <a:cs typeface="+mn-cs"/>
                        </a:rPr>
                        <a:t>命令</a:t>
                      </a:r>
                      <a:endParaRPr kumimoji="0" lang="zh-CN" sz="1600" b="0" kern="900" dirty="0">
                        <a:solidFill>
                          <a:schemeClr val="tx1"/>
                        </a:solidFill>
                        <a:effectLst/>
                        <a:latin typeface="+mn-lt"/>
                        <a:ea typeface="+mn-ea"/>
                        <a:cs typeface="+mn-cs"/>
                      </a:endParaRPr>
                    </a:p>
                  </a:txBody>
                  <a:tcPr marL="68580" marR="68580" marT="0" marB="0" anchor="ctr">
                    <a:lnL w="28575" cap="flat" cmpd="sng" algn="ctr">
                      <a:solidFill>
                        <a:schemeClr val="accent4">
                          <a:lumMod val="60000"/>
                          <a:lumOff val="40000"/>
                        </a:schemeClr>
                      </a:solidFill>
                      <a:prstDash val="solid"/>
                      <a:round/>
                      <a:headEnd type="none" w="med" len="med"/>
                      <a:tailEnd type="none" w="med" len="med"/>
                    </a:lnL>
                    <a:solidFill>
                      <a:schemeClr val="accent4">
                        <a:lumMod val="20000"/>
                        <a:lumOff val="80000"/>
                      </a:schemeClr>
                    </a:solidFill>
                  </a:tcPr>
                </a:tc>
                <a:tc>
                  <a:txBody>
                    <a:bodyPr/>
                    <a:lstStyle/>
                    <a:p>
                      <a:pPr algn="just">
                        <a:lnSpc>
                          <a:spcPct val="100000"/>
                        </a:lnSpc>
                        <a:spcBef>
                          <a:spcPts val="200"/>
                        </a:spcBef>
                        <a:spcAft>
                          <a:spcPts val="200"/>
                        </a:spcAft>
                      </a:pPr>
                      <a:r>
                        <a:rPr lang="zh-CN" sz="1600" b="0" kern="900" dirty="0">
                          <a:effectLst/>
                        </a:rPr>
                        <a:t>选择“编辑”</a:t>
                      </a:r>
                      <a:r>
                        <a:rPr lang="zh-CN" sz="1600" b="0" kern="900" dirty="0">
                          <a:effectLst/>
                          <a:latin typeface="+mn-ea"/>
                          <a:ea typeface="+mn-ea"/>
                        </a:rPr>
                        <a:t>→</a:t>
                      </a:r>
                      <a:r>
                        <a:rPr lang="zh-CN" sz="1600" b="0" kern="900" dirty="0">
                          <a:effectLst/>
                        </a:rPr>
                        <a:t>“粘贴”命令</a:t>
                      </a:r>
                      <a:endParaRPr lang="zh-CN" sz="1600" b="0" kern="900" dirty="0">
                        <a:effectLst/>
                        <a:latin typeface="Times New Roman"/>
                        <a:ea typeface="宋体"/>
                      </a:endParaRPr>
                    </a:p>
                  </a:txBody>
                  <a:tcPr marL="68580" marR="68580" marT="0" marB="0" anchor="ctr">
                    <a:lnR w="28575" cap="flat" cmpd="sng" algn="ctr">
                      <a:solidFill>
                        <a:schemeClr val="accent4">
                          <a:lumMod val="60000"/>
                          <a:lumOff val="40000"/>
                        </a:schemeClr>
                      </a:solidFill>
                      <a:prstDash val="solid"/>
                      <a:round/>
                      <a:headEnd type="none" w="med" len="med"/>
                      <a:tailEnd type="none" w="med" len="med"/>
                    </a:lnR>
                    <a:solidFill>
                      <a:schemeClr val="accent4">
                        <a:lumMod val="20000"/>
                        <a:lumOff val="80000"/>
                      </a:schemeClr>
                    </a:solidFill>
                  </a:tcPr>
                </a:tc>
              </a:tr>
              <a:tr h="462918">
                <a:tc>
                  <a:txBody>
                    <a:bodyPr/>
                    <a:lstStyle/>
                    <a:p>
                      <a:pPr marL="0" marR="0" indent="0" algn="just" defTabSz="914400" rtl="0" eaLnBrk="1" fontAlgn="auto" latinLnBrk="0" hangingPunct="1">
                        <a:lnSpc>
                          <a:spcPct val="100000"/>
                        </a:lnSpc>
                        <a:spcBef>
                          <a:spcPts val="200"/>
                        </a:spcBef>
                        <a:spcAft>
                          <a:spcPts val="200"/>
                        </a:spcAft>
                        <a:buClrTx/>
                        <a:buSzTx/>
                        <a:buFontTx/>
                        <a:buNone/>
                        <a:tabLst/>
                        <a:defRPr/>
                      </a:pPr>
                      <a:r>
                        <a:rPr lang="zh-CN" sz="1600" b="0" kern="900" dirty="0">
                          <a:effectLst/>
                        </a:rPr>
                        <a:t>单击工具栏</a:t>
                      </a:r>
                      <a:r>
                        <a:rPr lang="zh-CN" sz="1600" b="0" kern="900" dirty="0" smtClean="0">
                          <a:effectLst/>
                        </a:rPr>
                        <a:t>上“组织”</a:t>
                      </a:r>
                      <a:r>
                        <a:rPr lang="zh-CN" altLang="zh-CN" sz="1600" b="0" kern="900" dirty="0" smtClean="0">
                          <a:effectLst/>
                          <a:latin typeface="+mn-ea"/>
                          <a:ea typeface="+mn-ea"/>
                        </a:rPr>
                        <a:t>→</a:t>
                      </a:r>
                      <a:r>
                        <a:rPr lang="zh-CN" altLang="zh-CN" sz="1600" b="0" kern="900" dirty="0" smtClean="0">
                          <a:effectLst/>
                        </a:rPr>
                        <a:t>“复制”</a:t>
                      </a:r>
                      <a:r>
                        <a:rPr lang="en-US" altLang="zh-CN" sz="1600" b="0" kern="900" dirty="0" smtClean="0">
                          <a:effectLst/>
                        </a:rPr>
                        <a:t>(</a:t>
                      </a:r>
                      <a:r>
                        <a:rPr lang="zh-CN" altLang="zh-CN" sz="1600" b="0" kern="900" dirty="0" smtClean="0">
                          <a:effectLst/>
                        </a:rPr>
                        <a:t>“</a:t>
                      </a:r>
                      <a:r>
                        <a:rPr lang="zh-CN" altLang="zh-CN" sz="1600" b="0" kern="900" dirty="0" smtClean="0">
                          <a:effectLst/>
                          <a:latin typeface="+mn-ea"/>
                          <a:ea typeface="+mn-ea"/>
                        </a:rPr>
                        <a:t>剪切</a:t>
                      </a:r>
                      <a:r>
                        <a:rPr kumimoji="0" lang="zh-CN" altLang="zh-CN" sz="1600" b="0" kern="900" dirty="0" smtClean="0">
                          <a:solidFill>
                            <a:schemeClr val="tx1"/>
                          </a:solidFill>
                          <a:effectLst/>
                          <a:latin typeface="+mn-lt"/>
                          <a:ea typeface="+mn-ea"/>
                          <a:cs typeface="+mn-cs"/>
                        </a:rPr>
                        <a:t>”</a:t>
                      </a:r>
                      <a:r>
                        <a:rPr kumimoji="0" lang="en-US" altLang="zh-CN" sz="1600" b="0" kern="900" dirty="0" smtClean="0">
                          <a:solidFill>
                            <a:schemeClr val="tx1"/>
                          </a:solidFill>
                          <a:effectLst/>
                          <a:latin typeface="+mn-lt"/>
                          <a:ea typeface="+mn-ea"/>
                          <a:cs typeface="+mn-cs"/>
                        </a:rPr>
                        <a:t>)</a:t>
                      </a:r>
                      <a:r>
                        <a:rPr kumimoji="0" lang="zh-CN" sz="1600" b="0" kern="900" dirty="0" smtClean="0">
                          <a:solidFill>
                            <a:schemeClr val="tx1"/>
                          </a:solidFill>
                          <a:effectLst/>
                          <a:latin typeface="+mn-lt"/>
                          <a:ea typeface="+mn-ea"/>
                          <a:cs typeface="+mn-cs"/>
                        </a:rPr>
                        <a:t>按</a:t>
                      </a:r>
                      <a:r>
                        <a:rPr lang="zh-CN" sz="1600" b="0" kern="900" dirty="0" smtClean="0">
                          <a:effectLst/>
                        </a:rPr>
                        <a:t>钮</a:t>
                      </a:r>
                      <a:endParaRPr lang="zh-CN" sz="1600" b="0" kern="900" dirty="0">
                        <a:effectLst/>
                        <a:latin typeface="Times New Roman"/>
                        <a:ea typeface="宋体"/>
                      </a:endParaRPr>
                    </a:p>
                  </a:txBody>
                  <a:tcPr marL="68580" marR="68580" marT="0" marB="0" anchor="ctr">
                    <a:lnL w="28575" cap="flat" cmpd="sng" algn="ctr">
                      <a:solidFill>
                        <a:schemeClr val="accent4">
                          <a:lumMod val="60000"/>
                          <a:lumOff val="40000"/>
                        </a:schemeClr>
                      </a:solidFill>
                      <a:prstDash val="solid"/>
                      <a:round/>
                      <a:headEnd type="none" w="med" len="med"/>
                      <a:tailEnd type="none" w="med" len="med"/>
                    </a:lnL>
                    <a:solidFill>
                      <a:schemeClr val="bg1">
                        <a:lumMod val="95000"/>
                      </a:schemeClr>
                    </a:solidFill>
                  </a:tcPr>
                </a:tc>
                <a:tc>
                  <a:txBody>
                    <a:bodyPr/>
                    <a:lstStyle/>
                    <a:p>
                      <a:pPr algn="just">
                        <a:lnSpc>
                          <a:spcPct val="100000"/>
                        </a:lnSpc>
                        <a:spcBef>
                          <a:spcPts val="200"/>
                        </a:spcBef>
                        <a:spcAft>
                          <a:spcPts val="200"/>
                        </a:spcAft>
                      </a:pPr>
                      <a:r>
                        <a:rPr lang="zh-CN" sz="1600" b="0" kern="900" dirty="0">
                          <a:effectLst/>
                        </a:rPr>
                        <a:t>单击工具栏</a:t>
                      </a:r>
                      <a:r>
                        <a:rPr lang="zh-CN" sz="1600" b="0" kern="900" dirty="0" smtClean="0">
                          <a:effectLst/>
                        </a:rPr>
                        <a:t>上“组织”</a:t>
                      </a:r>
                      <a:r>
                        <a:rPr lang="zh-CN" altLang="zh-CN" sz="1600" b="0" kern="900" dirty="0" smtClean="0">
                          <a:effectLst/>
                          <a:latin typeface="+mn-ea"/>
                          <a:ea typeface="+mn-ea"/>
                        </a:rPr>
                        <a:t>→</a:t>
                      </a:r>
                      <a:r>
                        <a:rPr lang="zh-CN" sz="1600" b="0" kern="900" dirty="0" smtClean="0">
                          <a:effectLst/>
                        </a:rPr>
                        <a:t>“粘贴”</a:t>
                      </a:r>
                      <a:r>
                        <a:rPr lang="zh-CN" sz="1600" b="0" kern="900" dirty="0">
                          <a:effectLst/>
                        </a:rPr>
                        <a:t>按钮</a:t>
                      </a:r>
                      <a:endParaRPr lang="zh-CN" sz="1600" b="0" kern="900" dirty="0">
                        <a:effectLst/>
                        <a:latin typeface="Times New Roman"/>
                        <a:ea typeface="宋体"/>
                      </a:endParaRPr>
                    </a:p>
                  </a:txBody>
                  <a:tcPr marL="68580" marR="68580" marT="0" marB="0" anchor="ctr">
                    <a:lnR w="28575" cap="flat" cmpd="sng" algn="ctr">
                      <a:solidFill>
                        <a:schemeClr val="accent4">
                          <a:lumMod val="60000"/>
                          <a:lumOff val="40000"/>
                        </a:schemeClr>
                      </a:solidFill>
                      <a:prstDash val="solid"/>
                      <a:round/>
                      <a:headEnd type="none" w="med" len="med"/>
                      <a:tailEnd type="none" w="med" len="med"/>
                    </a:lnR>
                    <a:solidFill>
                      <a:schemeClr val="bg1">
                        <a:lumMod val="95000"/>
                      </a:schemeClr>
                    </a:solidFill>
                  </a:tcPr>
                </a:tc>
              </a:tr>
              <a:tr h="462918">
                <a:tc>
                  <a:txBody>
                    <a:bodyPr/>
                    <a:lstStyle/>
                    <a:p>
                      <a:pPr algn="just">
                        <a:lnSpc>
                          <a:spcPct val="100000"/>
                        </a:lnSpc>
                        <a:spcBef>
                          <a:spcPts val="200"/>
                        </a:spcBef>
                        <a:spcAft>
                          <a:spcPts val="200"/>
                        </a:spcAft>
                      </a:pPr>
                      <a:r>
                        <a:rPr lang="zh-CN" sz="1600" b="0" kern="900" dirty="0">
                          <a:effectLst/>
                        </a:rPr>
                        <a:t>右击</a:t>
                      </a:r>
                      <a:r>
                        <a:rPr lang="zh-CN" sz="1600" b="0" kern="900" dirty="0" smtClean="0">
                          <a:effectLst/>
                        </a:rPr>
                        <a:t>对象</a:t>
                      </a:r>
                      <a:r>
                        <a:rPr lang="zh-CN" altLang="zh-CN" sz="1600" b="0" kern="900" dirty="0" smtClean="0">
                          <a:effectLst/>
                          <a:latin typeface="+mn-ea"/>
                          <a:ea typeface="+mn-ea"/>
                        </a:rPr>
                        <a:t>→</a:t>
                      </a:r>
                      <a:r>
                        <a:rPr kumimoji="0" lang="zh-CN" altLang="zh-CN" sz="1600" b="0" kern="900" dirty="0" smtClean="0">
                          <a:solidFill>
                            <a:schemeClr val="tx1"/>
                          </a:solidFill>
                          <a:effectLst/>
                          <a:latin typeface="+mn-lt"/>
                          <a:ea typeface="+mn-ea"/>
                          <a:cs typeface="+mn-cs"/>
                        </a:rPr>
                        <a:t>“复制”</a:t>
                      </a:r>
                      <a:r>
                        <a:rPr kumimoji="0" lang="en-US" altLang="zh-CN" sz="1600" b="0" kern="900" dirty="0" smtClean="0">
                          <a:solidFill>
                            <a:schemeClr val="tx1"/>
                          </a:solidFill>
                          <a:effectLst/>
                          <a:latin typeface="+mn-lt"/>
                          <a:ea typeface="+mn-ea"/>
                          <a:cs typeface="+mn-cs"/>
                        </a:rPr>
                        <a:t>(</a:t>
                      </a:r>
                      <a:r>
                        <a:rPr kumimoji="0" lang="zh-CN" altLang="zh-CN" sz="1600" b="0" kern="900" dirty="0" smtClean="0">
                          <a:solidFill>
                            <a:schemeClr val="tx1"/>
                          </a:solidFill>
                          <a:effectLst/>
                          <a:latin typeface="+mn-lt"/>
                          <a:ea typeface="+mn-ea"/>
                          <a:cs typeface="+mn-cs"/>
                        </a:rPr>
                        <a:t>“剪切”</a:t>
                      </a:r>
                      <a:r>
                        <a:rPr kumimoji="0" lang="en-US" altLang="zh-CN" sz="1600" b="0" kern="900" dirty="0" smtClean="0">
                          <a:solidFill>
                            <a:schemeClr val="tx1"/>
                          </a:solidFill>
                          <a:effectLst/>
                          <a:latin typeface="+mn-lt"/>
                          <a:ea typeface="+mn-ea"/>
                          <a:cs typeface="+mn-cs"/>
                        </a:rPr>
                        <a:t> )</a:t>
                      </a:r>
                      <a:r>
                        <a:rPr kumimoji="0" lang="zh-CN" altLang="zh-CN" sz="1600" b="0" kern="900" dirty="0" smtClean="0">
                          <a:solidFill>
                            <a:schemeClr val="tx1"/>
                          </a:solidFill>
                          <a:effectLst/>
                          <a:latin typeface="+mn-lt"/>
                          <a:ea typeface="+mn-ea"/>
                          <a:cs typeface="+mn-cs"/>
                        </a:rPr>
                        <a:t>命令</a:t>
                      </a:r>
                      <a:endParaRPr kumimoji="0" lang="zh-CN" altLang="zh-CN" sz="1600" b="0" kern="900" dirty="0">
                        <a:solidFill>
                          <a:schemeClr val="tx1"/>
                        </a:solidFill>
                        <a:effectLst/>
                        <a:latin typeface="+mn-lt"/>
                        <a:ea typeface="+mn-ea"/>
                        <a:cs typeface="+mn-cs"/>
                      </a:endParaRPr>
                    </a:p>
                  </a:txBody>
                  <a:tcPr marL="68580" marR="68580" marT="0" marB="0" anchor="ctr">
                    <a:lnL w="28575" cap="flat" cmpd="sng" algn="ctr">
                      <a:solidFill>
                        <a:schemeClr val="accent4">
                          <a:lumMod val="60000"/>
                          <a:lumOff val="40000"/>
                        </a:schemeClr>
                      </a:solidFill>
                      <a:prstDash val="solid"/>
                      <a:round/>
                      <a:headEnd type="none" w="med" len="med"/>
                      <a:tailEnd type="none" w="med" len="med"/>
                    </a:lnL>
                    <a:lnB w="28575" cap="flat" cmpd="sng" algn="ctr">
                      <a:solidFill>
                        <a:schemeClr val="accent4">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algn="just">
                        <a:lnSpc>
                          <a:spcPct val="100000"/>
                        </a:lnSpc>
                        <a:spcBef>
                          <a:spcPts val="200"/>
                        </a:spcBef>
                        <a:spcAft>
                          <a:spcPts val="200"/>
                        </a:spcAft>
                      </a:pPr>
                      <a:r>
                        <a:rPr lang="zh-CN" sz="1600" b="0" kern="900" dirty="0">
                          <a:effectLst/>
                        </a:rPr>
                        <a:t>右击文件列表空白</a:t>
                      </a:r>
                      <a:r>
                        <a:rPr lang="zh-CN" sz="1600" b="0" kern="900" dirty="0" smtClean="0">
                          <a:effectLst/>
                        </a:rPr>
                        <a:t>区</a:t>
                      </a:r>
                      <a:r>
                        <a:rPr lang="zh-CN" altLang="zh-CN" sz="1600" b="0" kern="900" dirty="0" smtClean="0">
                          <a:effectLst/>
                          <a:latin typeface="+mn-ea"/>
                          <a:ea typeface="+mn-ea"/>
                        </a:rPr>
                        <a:t>→</a:t>
                      </a:r>
                      <a:r>
                        <a:rPr lang="zh-CN" sz="1600" b="0" kern="900" dirty="0" smtClean="0">
                          <a:effectLst/>
                        </a:rPr>
                        <a:t>“粘贴”</a:t>
                      </a:r>
                      <a:r>
                        <a:rPr lang="zh-CN" sz="1600" b="0" kern="900" dirty="0">
                          <a:effectLst/>
                        </a:rPr>
                        <a:t>命令</a:t>
                      </a:r>
                      <a:endParaRPr lang="zh-CN" sz="1600" b="0" kern="900" dirty="0">
                        <a:effectLst/>
                        <a:latin typeface="Times New Roman"/>
                        <a:ea typeface="宋体"/>
                      </a:endParaRPr>
                    </a:p>
                  </a:txBody>
                  <a:tcPr marL="68580" marR="68580" marT="0" marB="0" anchor="ctr">
                    <a:lnR w="28575" cap="flat" cmpd="sng" algn="ctr">
                      <a:solidFill>
                        <a:schemeClr val="accent4">
                          <a:lumMod val="60000"/>
                          <a:lumOff val="40000"/>
                        </a:schemeClr>
                      </a:solidFill>
                      <a:prstDash val="solid"/>
                      <a:round/>
                      <a:headEnd type="none" w="med" len="med"/>
                      <a:tailEnd type="none" w="med" len="med"/>
                    </a:lnR>
                    <a:lnB w="28575" cap="flat" cmpd="sng" algn="ctr">
                      <a:solidFill>
                        <a:schemeClr val="accent4">
                          <a:lumMod val="60000"/>
                          <a:lumOff val="40000"/>
                        </a:schemeClr>
                      </a:solidFill>
                      <a:prstDash val="solid"/>
                      <a:round/>
                      <a:headEnd type="none" w="med" len="med"/>
                      <a:tailEnd type="none" w="med" len="med"/>
                    </a:lnB>
                    <a:solidFill>
                      <a:schemeClr val="accent4">
                        <a:lumMod val="20000"/>
                        <a:lumOff val="80000"/>
                      </a:schemeClr>
                    </a:solidFill>
                  </a:tcPr>
                </a:tc>
              </a:tr>
            </a:tbl>
          </a:graphicData>
        </a:graphic>
      </p:graphicFrame>
      <p:sp>
        <p:nvSpPr>
          <p:cNvPr id="10" name="矩形 9"/>
          <p:cNvSpPr/>
          <p:nvPr/>
        </p:nvSpPr>
        <p:spPr>
          <a:xfrm>
            <a:off x="3114705" y="5949280"/>
            <a:ext cx="3185487" cy="369332"/>
          </a:xfrm>
          <a:prstGeom prst="rect">
            <a:avLst/>
          </a:prstGeom>
        </p:spPr>
        <p:txBody>
          <a:bodyPr wrap="none">
            <a:spAutoFit/>
          </a:bodyPr>
          <a:lstStyle/>
          <a:p>
            <a:r>
              <a:rPr lang="zh-CN" altLang="zh-CN" dirty="0"/>
              <a:t>复制、剪切、粘贴操作的方法</a:t>
            </a:r>
            <a:endParaRPr lang="zh-CN" altLang="en-US" dirty="0"/>
          </a:p>
        </p:txBody>
      </p:sp>
    </p:spTree>
    <p:extLst>
      <p:ext uri="{BB962C8B-B14F-4D97-AF65-F5344CB8AC3E}">
        <p14:creationId xmlns:p14="http://schemas.microsoft.com/office/powerpoint/2010/main" val="1716880135"/>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2.3.3  </a:t>
            </a:r>
            <a:r>
              <a:rPr lang="zh-CN" altLang="zh-CN" sz="3600" dirty="0"/>
              <a:t>文件与文件夹的管理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4</a:t>
            </a:r>
            <a:r>
              <a:rPr lang="zh-CN" altLang="zh-CN" sz="2800" dirty="0"/>
              <a:t>．文件与文件夹的复制和移动</a:t>
            </a:r>
            <a:endParaRPr lang="zh-CN" altLang="en-US" sz="2800" dirty="0"/>
          </a:p>
        </p:txBody>
      </p:sp>
      <p:sp>
        <p:nvSpPr>
          <p:cNvPr id="10" name="矩形 9"/>
          <p:cNvSpPr/>
          <p:nvPr/>
        </p:nvSpPr>
        <p:spPr>
          <a:xfrm>
            <a:off x="3605986" y="5435932"/>
            <a:ext cx="2262158" cy="369332"/>
          </a:xfrm>
          <a:prstGeom prst="rect">
            <a:avLst/>
          </a:prstGeom>
        </p:spPr>
        <p:txBody>
          <a:bodyPr wrap="none">
            <a:spAutoFit/>
          </a:bodyPr>
          <a:lstStyle/>
          <a:p>
            <a:r>
              <a:rPr lang="zh-CN" altLang="zh-CN" dirty="0" smtClean="0"/>
              <a:t>移动</a:t>
            </a:r>
            <a:r>
              <a:rPr lang="zh-CN" altLang="en-US" dirty="0" smtClean="0"/>
              <a:t>、</a:t>
            </a:r>
            <a:r>
              <a:rPr lang="zh-CN" altLang="zh-CN" dirty="0" smtClean="0"/>
              <a:t>复制</a:t>
            </a:r>
            <a:r>
              <a:rPr lang="zh-CN" altLang="zh-CN" dirty="0"/>
              <a:t>的拖动法</a:t>
            </a:r>
            <a:endParaRPr lang="zh-CN" altLang="en-US" dirty="0"/>
          </a:p>
        </p:txBody>
      </p:sp>
      <p:graphicFrame>
        <p:nvGraphicFramePr>
          <p:cNvPr id="2" name="表格 1"/>
          <p:cNvGraphicFramePr>
            <a:graphicFrameLocks noGrp="1"/>
          </p:cNvGraphicFramePr>
          <p:nvPr>
            <p:extLst>
              <p:ext uri="{D42A27DB-BD31-4B8C-83A1-F6EECF244321}">
                <p14:modId xmlns:p14="http://schemas.microsoft.com/office/powerpoint/2010/main" val="3391004910"/>
              </p:ext>
            </p:extLst>
          </p:nvPr>
        </p:nvGraphicFramePr>
        <p:xfrm>
          <a:off x="1223628" y="2060848"/>
          <a:ext cx="7020780" cy="3160350"/>
        </p:xfrm>
        <a:graphic>
          <a:graphicData uri="http://schemas.openxmlformats.org/drawingml/2006/table">
            <a:tbl>
              <a:tblPr firstRow="1" firstCol="1" bandRow="1">
                <a:tableStyleId>{5C22544A-7EE6-4342-B048-85BDC9FD1C3A}</a:tableStyleId>
              </a:tblPr>
              <a:tblGrid>
                <a:gridCol w="1692188"/>
                <a:gridCol w="3168352"/>
                <a:gridCol w="2160240"/>
              </a:tblGrid>
              <a:tr h="792088">
                <a:tc>
                  <a:txBody>
                    <a:bodyPr/>
                    <a:lstStyle/>
                    <a:p>
                      <a:pPr algn="ctr">
                        <a:lnSpc>
                          <a:spcPct val="100000"/>
                        </a:lnSpc>
                        <a:spcBef>
                          <a:spcPts val="250"/>
                        </a:spcBef>
                        <a:spcAft>
                          <a:spcPts val="250"/>
                        </a:spcAft>
                      </a:pPr>
                      <a:r>
                        <a:rPr lang="zh-CN" sz="1800" kern="1050" dirty="0">
                          <a:effectLst/>
                        </a:rPr>
                        <a:t>目标位置与源位置的关系</a:t>
                      </a:r>
                      <a:endParaRPr lang="zh-CN" sz="1800" kern="1050" dirty="0">
                        <a:effectLst/>
                        <a:latin typeface="Arial"/>
                        <a:ea typeface="黑体"/>
                        <a:cs typeface="Times New Roman"/>
                      </a:endParaRPr>
                    </a:p>
                  </a:txBody>
                  <a:tcPr marL="68580" marR="68580" marT="0" marB="0" anchor="ctr">
                    <a:lnL w="12700" cap="flat" cmpd="sng" algn="ctr">
                      <a:solidFill>
                        <a:srgbClr val="D816C1"/>
                      </a:solidFill>
                      <a:prstDash val="solid"/>
                      <a:round/>
                      <a:headEnd type="none" w="med" len="med"/>
                      <a:tailEnd type="none" w="med" len="med"/>
                    </a:lnL>
                    <a:lnT w="12700" cap="flat" cmpd="sng" algn="ctr">
                      <a:solidFill>
                        <a:srgbClr val="D816C1"/>
                      </a:solidFill>
                      <a:prstDash val="solid"/>
                      <a:round/>
                      <a:headEnd type="none" w="med" len="med"/>
                      <a:tailEnd type="none" w="med" len="med"/>
                    </a:lnT>
                  </a:tcPr>
                </a:tc>
                <a:tc>
                  <a:txBody>
                    <a:bodyPr/>
                    <a:lstStyle/>
                    <a:p>
                      <a:pPr algn="ctr">
                        <a:lnSpc>
                          <a:spcPct val="100000"/>
                        </a:lnSpc>
                        <a:spcBef>
                          <a:spcPts val="250"/>
                        </a:spcBef>
                        <a:spcAft>
                          <a:spcPts val="250"/>
                        </a:spcAft>
                      </a:pPr>
                      <a:r>
                        <a:rPr lang="zh-CN" sz="1800" kern="1050">
                          <a:effectLst/>
                        </a:rPr>
                        <a:t>操作方法</a:t>
                      </a:r>
                      <a:endParaRPr lang="zh-CN" sz="1800" kern="1050">
                        <a:effectLst/>
                        <a:latin typeface="Arial"/>
                        <a:ea typeface="黑体"/>
                        <a:cs typeface="Times New Roman"/>
                      </a:endParaRPr>
                    </a:p>
                  </a:txBody>
                  <a:tcPr marL="68580" marR="68580" marT="0" marB="0" anchor="ctr">
                    <a:lnT w="12700" cap="flat" cmpd="sng" algn="ctr">
                      <a:solidFill>
                        <a:srgbClr val="D816C1"/>
                      </a:solidFill>
                      <a:prstDash val="solid"/>
                      <a:round/>
                      <a:headEnd type="none" w="med" len="med"/>
                      <a:tailEnd type="none" w="med" len="med"/>
                    </a:lnT>
                  </a:tcPr>
                </a:tc>
                <a:tc>
                  <a:txBody>
                    <a:bodyPr/>
                    <a:lstStyle/>
                    <a:p>
                      <a:pPr algn="ctr">
                        <a:lnSpc>
                          <a:spcPct val="100000"/>
                        </a:lnSpc>
                        <a:spcBef>
                          <a:spcPts val="250"/>
                        </a:spcBef>
                        <a:spcAft>
                          <a:spcPts val="250"/>
                        </a:spcAft>
                      </a:pPr>
                      <a:r>
                        <a:rPr lang="zh-CN" sz="1800" kern="1050">
                          <a:effectLst/>
                        </a:rPr>
                        <a:t>功能</a:t>
                      </a:r>
                      <a:endParaRPr lang="zh-CN" sz="1800" kern="1050">
                        <a:effectLst/>
                        <a:latin typeface="Arial"/>
                        <a:ea typeface="黑体"/>
                        <a:cs typeface="Times New Roman"/>
                      </a:endParaRPr>
                    </a:p>
                  </a:txBody>
                  <a:tcPr marL="68580" marR="68580" marT="0" marB="0" anchor="ctr">
                    <a:lnR w="12700" cap="flat" cmpd="sng" algn="ctr">
                      <a:solidFill>
                        <a:srgbClr val="D816C1"/>
                      </a:solidFill>
                      <a:prstDash val="solid"/>
                      <a:round/>
                      <a:headEnd type="none" w="med" len="med"/>
                      <a:tailEnd type="none" w="med" len="med"/>
                    </a:lnR>
                    <a:lnT w="12700" cap="flat" cmpd="sng" algn="ctr">
                      <a:solidFill>
                        <a:srgbClr val="D816C1"/>
                      </a:solidFill>
                      <a:prstDash val="solid"/>
                      <a:round/>
                      <a:headEnd type="none" w="med" len="med"/>
                      <a:tailEnd type="none" w="med" len="med"/>
                    </a:lnT>
                  </a:tcPr>
                </a:tc>
              </a:tr>
              <a:tr h="586731">
                <a:tc rowSpan="2">
                  <a:txBody>
                    <a:bodyPr/>
                    <a:lstStyle/>
                    <a:p>
                      <a:pPr algn="just">
                        <a:lnSpc>
                          <a:spcPct val="100000"/>
                        </a:lnSpc>
                        <a:spcBef>
                          <a:spcPts val="200"/>
                        </a:spcBef>
                        <a:spcAft>
                          <a:spcPts val="200"/>
                        </a:spcAft>
                      </a:pPr>
                      <a:r>
                        <a:rPr lang="zh-CN" sz="1800" kern="900" dirty="0">
                          <a:effectLst/>
                        </a:rPr>
                        <a:t>在同一磁盘</a:t>
                      </a:r>
                      <a:endParaRPr lang="zh-CN" sz="1800" kern="900" dirty="0">
                        <a:effectLst/>
                        <a:latin typeface="Times New Roman"/>
                        <a:ea typeface="宋体"/>
                      </a:endParaRPr>
                    </a:p>
                  </a:txBody>
                  <a:tcPr marL="68580" marR="68580" marT="0" marB="0" anchor="ctr">
                    <a:lnL w="12700" cap="flat" cmpd="sng" algn="ctr">
                      <a:solidFill>
                        <a:srgbClr val="D816C1"/>
                      </a:solidFill>
                      <a:prstDash val="solid"/>
                      <a:round/>
                      <a:headEnd type="none" w="med" len="med"/>
                      <a:tailEnd type="none" w="med" len="med"/>
                    </a:lnL>
                  </a:tcPr>
                </a:tc>
                <a:tc>
                  <a:txBody>
                    <a:bodyPr/>
                    <a:lstStyle/>
                    <a:p>
                      <a:pPr marL="180000" algn="just">
                        <a:lnSpc>
                          <a:spcPct val="100000"/>
                        </a:lnSpc>
                        <a:spcBef>
                          <a:spcPts val="200"/>
                        </a:spcBef>
                        <a:spcAft>
                          <a:spcPts val="200"/>
                        </a:spcAft>
                      </a:pPr>
                      <a:r>
                        <a:rPr lang="zh-CN" sz="1800" kern="900" dirty="0">
                          <a:effectLst/>
                        </a:rPr>
                        <a:t>直接拖动</a:t>
                      </a:r>
                      <a:endParaRPr lang="zh-CN" sz="1800" kern="900" dirty="0">
                        <a:effectLst/>
                        <a:latin typeface="Times New Roman"/>
                        <a:ea typeface="宋体"/>
                      </a:endParaRPr>
                    </a:p>
                  </a:txBody>
                  <a:tcPr marL="68580" marR="68580" marT="0" marB="0" anchor="ctr"/>
                </a:tc>
                <a:tc>
                  <a:txBody>
                    <a:bodyPr/>
                    <a:lstStyle/>
                    <a:p>
                      <a:pPr algn="ctr">
                        <a:lnSpc>
                          <a:spcPct val="100000"/>
                        </a:lnSpc>
                        <a:spcBef>
                          <a:spcPts val="200"/>
                        </a:spcBef>
                        <a:spcAft>
                          <a:spcPts val="200"/>
                        </a:spcAft>
                      </a:pPr>
                      <a:r>
                        <a:rPr lang="zh-CN" sz="1800" kern="900" dirty="0">
                          <a:effectLst/>
                        </a:rPr>
                        <a:t>移动</a:t>
                      </a:r>
                      <a:endParaRPr lang="zh-CN" sz="1800" kern="900" dirty="0">
                        <a:effectLst/>
                        <a:latin typeface="Times New Roman"/>
                        <a:ea typeface="宋体"/>
                      </a:endParaRPr>
                    </a:p>
                  </a:txBody>
                  <a:tcPr marL="68580" marR="68580" marT="0" marB="0" anchor="ctr">
                    <a:lnR w="12700" cap="flat" cmpd="sng" algn="ctr">
                      <a:solidFill>
                        <a:srgbClr val="D816C1"/>
                      </a:solidFill>
                      <a:prstDash val="solid"/>
                      <a:round/>
                      <a:headEnd type="none" w="med" len="med"/>
                      <a:tailEnd type="none" w="med" len="med"/>
                    </a:lnR>
                  </a:tcPr>
                </a:tc>
              </a:tr>
              <a:tr h="597400">
                <a:tc vMerge="1">
                  <a:txBody>
                    <a:bodyPr/>
                    <a:lstStyle/>
                    <a:p>
                      <a:endParaRPr lang="zh-CN" altLang="en-US"/>
                    </a:p>
                  </a:txBody>
                  <a:tcPr/>
                </a:tc>
                <a:tc>
                  <a:txBody>
                    <a:bodyPr/>
                    <a:lstStyle/>
                    <a:p>
                      <a:pPr marL="180000" algn="just">
                        <a:lnSpc>
                          <a:spcPct val="100000"/>
                        </a:lnSpc>
                        <a:spcBef>
                          <a:spcPts val="200"/>
                        </a:spcBef>
                        <a:spcAft>
                          <a:spcPts val="200"/>
                        </a:spcAft>
                      </a:pPr>
                      <a:r>
                        <a:rPr lang="zh-CN" sz="1800" kern="900" dirty="0">
                          <a:effectLst/>
                        </a:rPr>
                        <a:t>按住</a:t>
                      </a:r>
                      <a:r>
                        <a:rPr lang="en-US" sz="1800" kern="900" dirty="0">
                          <a:effectLst/>
                        </a:rPr>
                        <a:t>Ctrl</a:t>
                      </a:r>
                      <a:r>
                        <a:rPr lang="zh-CN" sz="1800" kern="900" dirty="0">
                          <a:effectLst/>
                        </a:rPr>
                        <a:t>键拖动</a:t>
                      </a:r>
                      <a:endParaRPr lang="zh-CN" sz="1800" kern="900" dirty="0">
                        <a:effectLst/>
                        <a:latin typeface="Times New Roman"/>
                        <a:ea typeface="宋体"/>
                      </a:endParaRPr>
                    </a:p>
                  </a:txBody>
                  <a:tcPr marL="68580" marR="68580" marT="0" marB="0" anchor="ctr"/>
                </a:tc>
                <a:tc>
                  <a:txBody>
                    <a:bodyPr/>
                    <a:lstStyle/>
                    <a:p>
                      <a:pPr algn="ctr">
                        <a:lnSpc>
                          <a:spcPct val="100000"/>
                        </a:lnSpc>
                        <a:spcBef>
                          <a:spcPts val="200"/>
                        </a:spcBef>
                        <a:spcAft>
                          <a:spcPts val="200"/>
                        </a:spcAft>
                      </a:pPr>
                      <a:r>
                        <a:rPr lang="zh-CN" sz="1800" kern="900" dirty="0">
                          <a:effectLst/>
                        </a:rPr>
                        <a:t>复制</a:t>
                      </a:r>
                      <a:endParaRPr lang="zh-CN" sz="1800" kern="900" dirty="0">
                        <a:effectLst/>
                        <a:latin typeface="Times New Roman"/>
                        <a:ea typeface="宋体"/>
                      </a:endParaRPr>
                    </a:p>
                  </a:txBody>
                  <a:tcPr marL="68580" marR="68580" marT="0" marB="0" anchor="ctr">
                    <a:lnR w="12700" cap="flat" cmpd="sng" algn="ctr">
                      <a:solidFill>
                        <a:srgbClr val="D816C1"/>
                      </a:solidFill>
                      <a:prstDash val="solid"/>
                      <a:round/>
                      <a:headEnd type="none" w="med" len="med"/>
                      <a:tailEnd type="none" w="med" len="med"/>
                    </a:lnR>
                  </a:tcPr>
                </a:tc>
              </a:tr>
              <a:tr h="586731">
                <a:tc rowSpan="2">
                  <a:txBody>
                    <a:bodyPr/>
                    <a:lstStyle/>
                    <a:p>
                      <a:pPr algn="just">
                        <a:lnSpc>
                          <a:spcPct val="100000"/>
                        </a:lnSpc>
                        <a:spcBef>
                          <a:spcPts val="200"/>
                        </a:spcBef>
                        <a:spcAft>
                          <a:spcPts val="200"/>
                        </a:spcAft>
                      </a:pPr>
                      <a:r>
                        <a:rPr lang="zh-CN" sz="1800" kern="900">
                          <a:effectLst/>
                        </a:rPr>
                        <a:t>在不同的磁盘</a:t>
                      </a:r>
                      <a:endParaRPr lang="zh-CN" sz="1800" kern="900">
                        <a:effectLst/>
                        <a:latin typeface="Times New Roman"/>
                        <a:ea typeface="宋体"/>
                      </a:endParaRPr>
                    </a:p>
                  </a:txBody>
                  <a:tcPr marL="68580" marR="68580" marT="0" marB="0" anchor="ctr">
                    <a:lnL w="12700" cap="flat" cmpd="sng" algn="ctr">
                      <a:solidFill>
                        <a:srgbClr val="D816C1"/>
                      </a:solidFill>
                      <a:prstDash val="solid"/>
                      <a:round/>
                      <a:headEnd type="none" w="med" len="med"/>
                      <a:tailEnd type="none" w="med" len="med"/>
                    </a:lnL>
                    <a:lnB w="12700" cap="flat" cmpd="sng" algn="ctr">
                      <a:solidFill>
                        <a:srgbClr val="D816C1"/>
                      </a:solidFill>
                      <a:prstDash val="solid"/>
                      <a:round/>
                      <a:headEnd type="none" w="med" len="med"/>
                      <a:tailEnd type="none" w="med" len="med"/>
                    </a:lnB>
                  </a:tcPr>
                </a:tc>
                <a:tc>
                  <a:txBody>
                    <a:bodyPr/>
                    <a:lstStyle/>
                    <a:p>
                      <a:pPr marL="180000" algn="just">
                        <a:lnSpc>
                          <a:spcPct val="100000"/>
                        </a:lnSpc>
                        <a:spcBef>
                          <a:spcPts val="200"/>
                        </a:spcBef>
                        <a:spcAft>
                          <a:spcPts val="200"/>
                        </a:spcAft>
                      </a:pPr>
                      <a:r>
                        <a:rPr lang="zh-CN" sz="1800" kern="900" dirty="0">
                          <a:effectLst/>
                        </a:rPr>
                        <a:t>直接拖动</a:t>
                      </a:r>
                      <a:endParaRPr lang="zh-CN" sz="1800" kern="900" dirty="0">
                        <a:effectLst/>
                        <a:latin typeface="Times New Roman"/>
                        <a:ea typeface="宋体"/>
                      </a:endParaRPr>
                    </a:p>
                  </a:txBody>
                  <a:tcPr marL="68580" marR="68580" marT="0" marB="0" anchor="ctr"/>
                </a:tc>
                <a:tc>
                  <a:txBody>
                    <a:bodyPr/>
                    <a:lstStyle/>
                    <a:p>
                      <a:pPr algn="ctr">
                        <a:lnSpc>
                          <a:spcPct val="100000"/>
                        </a:lnSpc>
                        <a:spcBef>
                          <a:spcPts val="200"/>
                        </a:spcBef>
                        <a:spcAft>
                          <a:spcPts val="200"/>
                        </a:spcAft>
                      </a:pPr>
                      <a:r>
                        <a:rPr lang="zh-CN" sz="1800" kern="900" dirty="0">
                          <a:effectLst/>
                        </a:rPr>
                        <a:t>复制</a:t>
                      </a:r>
                      <a:endParaRPr lang="zh-CN" sz="1800" kern="900" dirty="0">
                        <a:effectLst/>
                        <a:latin typeface="Times New Roman"/>
                        <a:ea typeface="宋体"/>
                      </a:endParaRPr>
                    </a:p>
                  </a:txBody>
                  <a:tcPr marL="68580" marR="68580" marT="0" marB="0" anchor="ctr">
                    <a:lnR w="12700" cap="flat" cmpd="sng" algn="ctr">
                      <a:solidFill>
                        <a:srgbClr val="D816C1"/>
                      </a:solidFill>
                      <a:prstDash val="solid"/>
                      <a:round/>
                      <a:headEnd type="none" w="med" len="med"/>
                      <a:tailEnd type="none" w="med" len="med"/>
                    </a:lnR>
                  </a:tcPr>
                </a:tc>
              </a:tr>
              <a:tr h="597400">
                <a:tc vMerge="1">
                  <a:txBody>
                    <a:bodyPr/>
                    <a:lstStyle/>
                    <a:p>
                      <a:endParaRPr lang="zh-CN" altLang="en-US"/>
                    </a:p>
                  </a:txBody>
                  <a:tcPr/>
                </a:tc>
                <a:tc>
                  <a:txBody>
                    <a:bodyPr/>
                    <a:lstStyle/>
                    <a:p>
                      <a:pPr marL="180000" algn="just">
                        <a:lnSpc>
                          <a:spcPct val="100000"/>
                        </a:lnSpc>
                        <a:spcBef>
                          <a:spcPts val="200"/>
                        </a:spcBef>
                        <a:spcAft>
                          <a:spcPts val="200"/>
                        </a:spcAft>
                      </a:pPr>
                      <a:r>
                        <a:rPr lang="zh-CN" sz="1800" kern="900" dirty="0">
                          <a:effectLst/>
                        </a:rPr>
                        <a:t>按住</a:t>
                      </a:r>
                      <a:r>
                        <a:rPr lang="en-US" sz="1800" kern="900" dirty="0">
                          <a:effectLst/>
                        </a:rPr>
                        <a:t>Shift</a:t>
                      </a:r>
                      <a:r>
                        <a:rPr lang="zh-CN" sz="1800" kern="900" dirty="0">
                          <a:effectLst/>
                        </a:rPr>
                        <a:t>键拖动</a:t>
                      </a:r>
                      <a:endParaRPr lang="zh-CN" sz="1800" kern="900" dirty="0">
                        <a:effectLst/>
                        <a:latin typeface="Times New Roman"/>
                        <a:ea typeface="宋体"/>
                      </a:endParaRPr>
                    </a:p>
                  </a:txBody>
                  <a:tcPr marL="68580" marR="68580" marT="0" marB="0" anchor="ctr">
                    <a:lnB w="12700" cap="flat" cmpd="sng" algn="ctr">
                      <a:solidFill>
                        <a:srgbClr val="D816C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kern="900" dirty="0">
                          <a:effectLst/>
                        </a:rPr>
                        <a:t>移动</a:t>
                      </a:r>
                      <a:endParaRPr lang="zh-CN" sz="1800" kern="900" dirty="0">
                        <a:effectLst/>
                        <a:latin typeface="Times New Roman"/>
                        <a:ea typeface="宋体"/>
                      </a:endParaRPr>
                    </a:p>
                  </a:txBody>
                  <a:tcPr marL="68580" marR="68580" marT="0" marB="0" anchor="ctr">
                    <a:lnR w="12700" cap="flat" cmpd="sng" algn="ctr">
                      <a:solidFill>
                        <a:srgbClr val="D816C1"/>
                      </a:solidFill>
                      <a:prstDash val="solid"/>
                      <a:round/>
                      <a:headEnd type="none" w="med" len="med"/>
                      <a:tailEnd type="none" w="med" len="med"/>
                    </a:lnR>
                    <a:lnB w="12700" cap="flat" cmpd="sng" algn="ctr">
                      <a:solidFill>
                        <a:srgbClr val="D816C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00279027"/>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2.3.3  </a:t>
            </a:r>
            <a:r>
              <a:rPr lang="zh-CN" altLang="zh-CN" sz="3600" dirty="0"/>
              <a:t>文件与文件夹的管理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5</a:t>
            </a:r>
            <a:r>
              <a:rPr lang="zh-CN" altLang="zh-CN" sz="2800" dirty="0"/>
              <a:t>．文件与文件夹的删除</a:t>
            </a:r>
            <a:endParaRPr lang="zh-CN" altLang="en-US" sz="2800" dirty="0"/>
          </a:p>
        </p:txBody>
      </p:sp>
      <p:sp>
        <p:nvSpPr>
          <p:cNvPr id="3" name="矩形 2"/>
          <p:cNvSpPr/>
          <p:nvPr/>
        </p:nvSpPr>
        <p:spPr>
          <a:xfrm>
            <a:off x="611560" y="1628800"/>
            <a:ext cx="7632848" cy="3323987"/>
          </a:xfrm>
          <a:prstGeom prst="rect">
            <a:avLst/>
          </a:prstGeom>
        </p:spPr>
        <p:txBody>
          <a:bodyPr wrap="square">
            <a:spAutoFit/>
          </a:bodyPr>
          <a:lstStyle/>
          <a:p>
            <a:pPr>
              <a:lnSpc>
                <a:spcPts val="3500"/>
              </a:lnSpc>
              <a:spcAft>
                <a:spcPts val="1800"/>
              </a:spcAft>
            </a:pPr>
            <a:r>
              <a:rPr lang="zh-CN" altLang="zh-CN" sz="2400" dirty="0">
                <a:latin typeface="+mn-ea"/>
              </a:rPr>
              <a:t>（1）对选定的文件或文件夹进行</a:t>
            </a:r>
            <a:r>
              <a:rPr lang="zh-CN" altLang="zh-CN" sz="2400" dirty="0" smtClean="0">
                <a:latin typeface="+mn-ea"/>
              </a:rPr>
              <a:t>删除</a:t>
            </a:r>
            <a:r>
              <a:rPr lang="zh-CN" altLang="en-US" sz="2400" dirty="0" smtClean="0">
                <a:latin typeface="+mn-ea"/>
              </a:rPr>
              <a:t>的</a:t>
            </a:r>
            <a:r>
              <a:rPr lang="zh-CN" altLang="zh-CN" sz="2400" dirty="0" smtClean="0">
                <a:latin typeface="+mn-ea"/>
              </a:rPr>
              <a:t>方法</a:t>
            </a:r>
            <a:r>
              <a:rPr lang="zh-CN" altLang="zh-CN" sz="2400" dirty="0">
                <a:latin typeface="+mn-ea"/>
              </a:rPr>
              <a:t>：</a:t>
            </a:r>
          </a:p>
          <a:p>
            <a:pPr marL="800100" lvl="1" indent="-342900">
              <a:lnSpc>
                <a:spcPts val="3500"/>
              </a:lnSpc>
              <a:spcAft>
                <a:spcPts val="600"/>
              </a:spcAft>
              <a:buFont typeface="Arial" pitchFamily="34" charset="0"/>
              <a:buChar char="•"/>
            </a:pPr>
            <a:r>
              <a:rPr lang="zh-CN" altLang="zh-CN" sz="2400" dirty="0">
                <a:latin typeface="+mn-ea"/>
              </a:rPr>
              <a:t>选择“文件”→“删除”命令。</a:t>
            </a:r>
          </a:p>
          <a:p>
            <a:pPr marL="800100" lvl="1" indent="-342900">
              <a:lnSpc>
                <a:spcPts val="3500"/>
              </a:lnSpc>
              <a:spcAft>
                <a:spcPts val="600"/>
              </a:spcAft>
              <a:buFont typeface="Arial" pitchFamily="34" charset="0"/>
              <a:buChar char="•"/>
            </a:pPr>
            <a:r>
              <a:rPr lang="zh-CN" altLang="zh-CN" sz="2400" dirty="0">
                <a:latin typeface="+mn-ea"/>
              </a:rPr>
              <a:t>按Delete键。</a:t>
            </a:r>
          </a:p>
          <a:p>
            <a:pPr marL="800100" lvl="1" indent="-342900">
              <a:lnSpc>
                <a:spcPts val="3500"/>
              </a:lnSpc>
              <a:spcAft>
                <a:spcPts val="600"/>
              </a:spcAft>
              <a:buFont typeface="Arial" pitchFamily="34" charset="0"/>
              <a:buChar char="•"/>
            </a:pPr>
            <a:r>
              <a:rPr lang="zh-CN" altLang="zh-CN" sz="2400" dirty="0">
                <a:latin typeface="+mn-ea"/>
              </a:rPr>
              <a:t>用鼠标直接拖入“回收站”。</a:t>
            </a:r>
          </a:p>
          <a:p>
            <a:pPr marL="800100" lvl="1" indent="-342900">
              <a:lnSpc>
                <a:spcPts val="3500"/>
              </a:lnSpc>
              <a:spcAft>
                <a:spcPts val="600"/>
              </a:spcAft>
              <a:buFont typeface="Arial" pitchFamily="34" charset="0"/>
              <a:buChar char="•"/>
            </a:pPr>
            <a:r>
              <a:rPr lang="zh-CN" altLang="zh-CN" sz="2400" dirty="0">
                <a:latin typeface="+mn-ea"/>
              </a:rPr>
              <a:t>单击工具栏上的“组织”→“删除”</a:t>
            </a:r>
            <a:r>
              <a:rPr lang="zh-CN" altLang="zh-CN" sz="2400" dirty="0" smtClean="0">
                <a:latin typeface="+mn-ea"/>
              </a:rPr>
              <a:t>按钮</a:t>
            </a:r>
            <a:r>
              <a:rPr lang="zh-CN" altLang="en-US" sz="2400" dirty="0" smtClean="0">
                <a:latin typeface="+mn-ea"/>
              </a:rPr>
              <a:t>。</a:t>
            </a:r>
            <a:endParaRPr lang="zh-CN" altLang="zh-CN" sz="2400" dirty="0">
              <a:latin typeface="+mn-ea"/>
            </a:endParaRPr>
          </a:p>
          <a:p>
            <a:pPr marL="800100" lvl="1" indent="-342900">
              <a:lnSpc>
                <a:spcPts val="3500"/>
              </a:lnSpc>
              <a:spcAft>
                <a:spcPts val="600"/>
              </a:spcAft>
              <a:buFont typeface="Arial" pitchFamily="34" charset="0"/>
              <a:buChar char="•"/>
            </a:pPr>
            <a:r>
              <a:rPr lang="zh-CN" altLang="zh-CN" sz="2400" dirty="0">
                <a:latin typeface="+mn-ea"/>
              </a:rPr>
              <a:t>右击对象→“删除”命令。</a:t>
            </a:r>
          </a:p>
        </p:txBody>
      </p:sp>
    </p:spTree>
    <p:extLst>
      <p:ext uri="{BB962C8B-B14F-4D97-AF65-F5344CB8AC3E}">
        <p14:creationId xmlns:p14="http://schemas.microsoft.com/office/powerpoint/2010/main" val="2395481586"/>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2.3.3  </a:t>
            </a:r>
            <a:r>
              <a:rPr lang="zh-CN" altLang="zh-CN" sz="3600" dirty="0"/>
              <a:t>文件与文件夹的管理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5</a:t>
            </a:r>
            <a:r>
              <a:rPr lang="zh-CN" altLang="zh-CN" sz="2800" dirty="0"/>
              <a:t>．文件与文件夹的删除</a:t>
            </a:r>
            <a:endParaRPr lang="zh-CN" altLang="en-US" sz="2800" dirty="0"/>
          </a:p>
        </p:txBody>
      </p:sp>
      <p:sp>
        <p:nvSpPr>
          <p:cNvPr id="3" name="矩形 2"/>
          <p:cNvSpPr/>
          <p:nvPr/>
        </p:nvSpPr>
        <p:spPr>
          <a:xfrm>
            <a:off x="611560" y="1628800"/>
            <a:ext cx="7632848" cy="461665"/>
          </a:xfrm>
          <a:prstGeom prst="rect">
            <a:avLst/>
          </a:prstGeom>
        </p:spPr>
        <p:txBody>
          <a:bodyPr wrap="square">
            <a:spAutoFit/>
          </a:bodyPr>
          <a:lstStyle/>
          <a:p>
            <a:pPr>
              <a:spcAft>
                <a:spcPts val="600"/>
              </a:spcAft>
            </a:pPr>
            <a:r>
              <a:rPr lang="zh-CN" altLang="zh-CN" sz="2400" dirty="0"/>
              <a:t>（</a:t>
            </a:r>
            <a:r>
              <a:rPr lang="en-US" altLang="zh-CN" sz="2400" dirty="0"/>
              <a:t>2</a:t>
            </a:r>
            <a:r>
              <a:rPr lang="zh-CN" altLang="zh-CN" sz="2400" dirty="0"/>
              <a:t>）回收站中的</a:t>
            </a:r>
            <a:r>
              <a:rPr lang="zh-CN" altLang="zh-CN" sz="2400" dirty="0" smtClean="0"/>
              <a:t>操作</a:t>
            </a:r>
            <a:endParaRPr lang="zh-CN" altLang="zh-CN" sz="2400" dirty="0">
              <a:latin typeface="+mn-ea"/>
            </a:endParaRPr>
          </a:p>
        </p:txBody>
      </p:sp>
      <p:graphicFrame>
        <p:nvGraphicFramePr>
          <p:cNvPr id="2" name="表格 1"/>
          <p:cNvGraphicFramePr>
            <a:graphicFrameLocks noGrp="1"/>
          </p:cNvGraphicFramePr>
          <p:nvPr>
            <p:extLst>
              <p:ext uri="{D42A27DB-BD31-4B8C-83A1-F6EECF244321}">
                <p14:modId xmlns:p14="http://schemas.microsoft.com/office/powerpoint/2010/main" val="2049875243"/>
              </p:ext>
            </p:extLst>
          </p:nvPr>
        </p:nvGraphicFramePr>
        <p:xfrm>
          <a:off x="1115616" y="2249149"/>
          <a:ext cx="7128792" cy="3988163"/>
        </p:xfrm>
        <a:graphic>
          <a:graphicData uri="http://schemas.openxmlformats.org/drawingml/2006/table">
            <a:tbl>
              <a:tblPr>
                <a:tableStyleId>{5C22544A-7EE6-4342-B048-85BDC9FD1C3A}</a:tableStyleId>
              </a:tblPr>
              <a:tblGrid>
                <a:gridCol w="1061735"/>
                <a:gridCol w="6067057"/>
              </a:tblGrid>
              <a:tr h="400541">
                <a:tc>
                  <a:txBody>
                    <a:bodyPr/>
                    <a:lstStyle/>
                    <a:p>
                      <a:pPr algn="ctr">
                        <a:lnSpc>
                          <a:spcPct val="100000"/>
                        </a:lnSpc>
                        <a:spcBef>
                          <a:spcPts val="250"/>
                        </a:spcBef>
                        <a:spcAft>
                          <a:spcPts val="250"/>
                        </a:spcAft>
                      </a:pPr>
                      <a:r>
                        <a:rPr lang="zh-CN" sz="1800" kern="1050" dirty="0">
                          <a:effectLst/>
                          <a:latin typeface="+mn-ea"/>
                          <a:ea typeface="+mn-ea"/>
                        </a:rPr>
                        <a:t>操作</a:t>
                      </a:r>
                      <a:endParaRPr lang="zh-CN" sz="1800" kern="1050" dirty="0">
                        <a:effectLst/>
                        <a:latin typeface="+mn-ea"/>
                        <a:ea typeface="+mn-ea"/>
                        <a:cs typeface="Times New Roman"/>
                      </a:endParaRPr>
                    </a:p>
                  </a:txBody>
                  <a:tcPr marL="68580" marR="68580" marT="0" marB="0" anchor="ctr">
                    <a:lnL w="28575" cap="flat" cmpd="sng" algn="ctr">
                      <a:solidFill>
                        <a:schemeClr val="accent4">
                          <a:lumMod val="60000"/>
                          <a:lumOff val="40000"/>
                        </a:schemeClr>
                      </a:solidFill>
                      <a:prstDash val="solid"/>
                      <a:round/>
                      <a:headEnd type="none" w="med" len="med"/>
                      <a:tailEnd type="none" w="med" len="med"/>
                    </a:lnL>
                    <a:lnT w="28575" cap="flat" cmpd="sng" algn="ctr">
                      <a:solidFill>
                        <a:schemeClr val="accent4">
                          <a:lumMod val="60000"/>
                          <a:lumOff val="40000"/>
                        </a:schemeClr>
                      </a:solidFill>
                      <a:prstDash val="solid"/>
                      <a:round/>
                      <a:headEnd type="none" w="med" len="med"/>
                      <a:tailEnd type="none" w="med" len="med"/>
                    </a:lnT>
                    <a:solidFill>
                      <a:schemeClr val="accent4">
                        <a:lumMod val="20000"/>
                        <a:lumOff val="80000"/>
                      </a:schemeClr>
                    </a:solidFill>
                  </a:tcPr>
                </a:tc>
                <a:tc>
                  <a:txBody>
                    <a:bodyPr/>
                    <a:lstStyle/>
                    <a:p>
                      <a:pPr algn="ctr">
                        <a:lnSpc>
                          <a:spcPct val="100000"/>
                        </a:lnSpc>
                        <a:spcBef>
                          <a:spcPts val="250"/>
                        </a:spcBef>
                        <a:spcAft>
                          <a:spcPts val="250"/>
                        </a:spcAft>
                      </a:pPr>
                      <a:r>
                        <a:rPr lang="zh-CN" sz="1800" kern="1050" dirty="0">
                          <a:effectLst/>
                          <a:latin typeface="+mn-ea"/>
                          <a:ea typeface="+mn-ea"/>
                        </a:rPr>
                        <a:t>方法</a:t>
                      </a:r>
                      <a:endParaRPr lang="zh-CN" sz="1800" kern="1050" dirty="0">
                        <a:effectLst/>
                        <a:latin typeface="+mn-ea"/>
                        <a:ea typeface="+mn-ea"/>
                        <a:cs typeface="Times New Roman"/>
                      </a:endParaRPr>
                    </a:p>
                  </a:txBody>
                  <a:tcPr marL="68580" marR="68580" marT="0" marB="0" anchor="ctr">
                    <a:lnR w="28575" cap="flat" cmpd="sng" algn="ctr">
                      <a:solidFill>
                        <a:schemeClr val="accent4">
                          <a:lumMod val="60000"/>
                          <a:lumOff val="40000"/>
                        </a:schemeClr>
                      </a:solidFill>
                      <a:prstDash val="solid"/>
                      <a:round/>
                      <a:headEnd type="none" w="med" len="med"/>
                      <a:tailEnd type="none" w="med" len="med"/>
                    </a:lnR>
                    <a:lnT w="28575" cap="flat" cmpd="sng" algn="ctr">
                      <a:solidFill>
                        <a:schemeClr val="accent4">
                          <a:lumMod val="60000"/>
                          <a:lumOff val="40000"/>
                        </a:schemeClr>
                      </a:solidFill>
                      <a:prstDash val="solid"/>
                      <a:round/>
                      <a:headEnd type="none" w="med" len="med"/>
                      <a:tailEnd type="none" w="med" len="med"/>
                    </a:lnT>
                    <a:solidFill>
                      <a:schemeClr val="accent4">
                        <a:lumMod val="20000"/>
                        <a:lumOff val="80000"/>
                      </a:schemeClr>
                    </a:solidFill>
                  </a:tcPr>
                </a:tc>
              </a:tr>
              <a:tr h="400541">
                <a:tc rowSpan="3">
                  <a:txBody>
                    <a:bodyPr/>
                    <a:lstStyle/>
                    <a:p>
                      <a:pPr algn="ctr">
                        <a:lnSpc>
                          <a:spcPct val="100000"/>
                        </a:lnSpc>
                        <a:spcBef>
                          <a:spcPts val="200"/>
                        </a:spcBef>
                        <a:spcAft>
                          <a:spcPts val="200"/>
                        </a:spcAft>
                      </a:pPr>
                      <a:r>
                        <a:rPr lang="zh-CN" sz="1800" kern="900" dirty="0">
                          <a:effectLst/>
                          <a:latin typeface="+mn-ea"/>
                          <a:ea typeface="+mn-ea"/>
                        </a:rPr>
                        <a:t>还原</a:t>
                      </a:r>
                    </a:p>
                  </a:txBody>
                  <a:tcPr marL="68580" marR="68580" marT="0" marB="0" anchor="ctr">
                    <a:lnL w="28575" cap="flat" cmpd="sng" algn="ctr">
                      <a:solidFill>
                        <a:schemeClr val="accent4">
                          <a:lumMod val="60000"/>
                          <a:lumOff val="40000"/>
                        </a:schemeClr>
                      </a:solidFill>
                      <a:prstDash val="solid"/>
                      <a:round/>
                      <a:headEnd type="none" w="med" len="med"/>
                      <a:tailEnd type="none" w="med" len="med"/>
                    </a:lnL>
                    <a:solidFill>
                      <a:schemeClr val="accent4">
                        <a:lumMod val="20000"/>
                        <a:lumOff val="80000"/>
                      </a:schemeClr>
                    </a:solidFill>
                  </a:tcPr>
                </a:tc>
                <a:tc>
                  <a:txBody>
                    <a:bodyPr/>
                    <a:lstStyle/>
                    <a:p>
                      <a:pPr algn="just">
                        <a:lnSpc>
                          <a:spcPct val="100000"/>
                        </a:lnSpc>
                        <a:spcBef>
                          <a:spcPts val="200"/>
                        </a:spcBef>
                        <a:spcAft>
                          <a:spcPts val="200"/>
                        </a:spcAft>
                      </a:pPr>
                      <a:r>
                        <a:rPr lang="zh-CN" sz="1800" kern="900" dirty="0">
                          <a:effectLst/>
                          <a:latin typeface="+mn-ea"/>
                          <a:ea typeface="+mn-ea"/>
                        </a:rPr>
                        <a:t>选定对象，选择“文件”→“还原”命令</a:t>
                      </a:r>
                    </a:p>
                  </a:txBody>
                  <a:tcPr marL="68580" marR="68580" marT="0" marB="0" anchor="ctr">
                    <a:lnR w="28575" cap="flat" cmpd="sng" algn="ctr">
                      <a:solidFill>
                        <a:schemeClr val="accent4">
                          <a:lumMod val="60000"/>
                          <a:lumOff val="40000"/>
                        </a:schemeClr>
                      </a:solidFill>
                      <a:prstDash val="solid"/>
                      <a:round/>
                      <a:headEnd type="none" w="med" len="med"/>
                      <a:tailEnd type="none" w="med" len="med"/>
                    </a:lnR>
                  </a:tcPr>
                </a:tc>
              </a:tr>
              <a:tr h="400541">
                <a:tc vMerge="1">
                  <a:txBody>
                    <a:bodyPr/>
                    <a:lstStyle/>
                    <a:p>
                      <a:endParaRPr lang="zh-CN" altLang="en-US"/>
                    </a:p>
                  </a:txBody>
                  <a:tcPr/>
                </a:tc>
                <a:tc>
                  <a:txBody>
                    <a:bodyPr/>
                    <a:lstStyle/>
                    <a:p>
                      <a:pPr algn="just">
                        <a:lnSpc>
                          <a:spcPct val="100000"/>
                        </a:lnSpc>
                        <a:spcBef>
                          <a:spcPts val="200"/>
                        </a:spcBef>
                        <a:spcAft>
                          <a:spcPts val="200"/>
                        </a:spcAft>
                      </a:pPr>
                      <a:r>
                        <a:rPr lang="zh-CN" sz="1800" kern="900">
                          <a:effectLst/>
                          <a:latin typeface="+mn-ea"/>
                          <a:ea typeface="+mn-ea"/>
                        </a:rPr>
                        <a:t>选定对象，单击工具栏上的“还原此项目”按钮</a:t>
                      </a:r>
                    </a:p>
                  </a:txBody>
                  <a:tcPr marL="68580" marR="68580" marT="0" marB="0" anchor="ctr">
                    <a:lnR w="28575" cap="flat" cmpd="sng" algn="ctr">
                      <a:solidFill>
                        <a:schemeClr val="accent4">
                          <a:lumMod val="60000"/>
                          <a:lumOff val="40000"/>
                        </a:schemeClr>
                      </a:solidFill>
                      <a:prstDash val="solid"/>
                      <a:round/>
                      <a:headEnd type="none" w="med" len="med"/>
                      <a:tailEnd type="none" w="med" len="med"/>
                    </a:lnR>
                  </a:tcPr>
                </a:tc>
              </a:tr>
              <a:tr h="400541">
                <a:tc vMerge="1">
                  <a:txBody>
                    <a:bodyPr/>
                    <a:lstStyle/>
                    <a:p>
                      <a:endParaRPr lang="zh-CN" altLang="en-US"/>
                    </a:p>
                  </a:txBody>
                  <a:tcPr/>
                </a:tc>
                <a:tc>
                  <a:txBody>
                    <a:bodyPr/>
                    <a:lstStyle/>
                    <a:p>
                      <a:pPr algn="just">
                        <a:lnSpc>
                          <a:spcPct val="100000"/>
                        </a:lnSpc>
                        <a:spcBef>
                          <a:spcPts val="200"/>
                        </a:spcBef>
                        <a:spcAft>
                          <a:spcPts val="200"/>
                        </a:spcAft>
                      </a:pPr>
                      <a:r>
                        <a:rPr lang="zh-CN" sz="1800" kern="900" dirty="0">
                          <a:effectLst/>
                          <a:latin typeface="+mn-ea"/>
                          <a:ea typeface="+mn-ea"/>
                        </a:rPr>
                        <a:t>右击对象→“还原”命令</a:t>
                      </a:r>
                    </a:p>
                  </a:txBody>
                  <a:tcPr marL="68580" marR="68580" marT="0" marB="0" anchor="ctr">
                    <a:lnR w="28575" cap="flat" cmpd="sng" algn="ctr">
                      <a:solidFill>
                        <a:schemeClr val="accent4">
                          <a:lumMod val="60000"/>
                          <a:lumOff val="40000"/>
                        </a:schemeClr>
                      </a:solidFill>
                      <a:prstDash val="solid"/>
                      <a:round/>
                      <a:headEnd type="none" w="med" len="med"/>
                      <a:tailEnd type="none" w="med" len="med"/>
                    </a:lnR>
                  </a:tcPr>
                </a:tc>
              </a:tr>
              <a:tr h="400541">
                <a:tc rowSpan="3">
                  <a:txBody>
                    <a:bodyPr/>
                    <a:lstStyle/>
                    <a:p>
                      <a:pPr algn="ctr">
                        <a:lnSpc>
                          <a:spcPct val="100000"/>
                        </a:lnSpc>
                        <a:spcBef>
                          <a:spcPts val="200"/>
                        </a:spcBef>
                        <a:spcAft>
                          <a:spcPts val="200"/>
                        </a:spcAft>
                      </a:pPr>
                      <a:r>
                        <a:rPr kumimoji="0" lang="zh-CN" sz="1800" kern="900" dirty="0">
                          <a:solidFill>
                            <a:schemeClr val="dk1"/>
                          </a:solidFill>
                          <a:effectLst/>
                          <a:latin typeface="+mn-lt"/>
                          <a:ea typeface="+mn-ea"/>
                          <a:cs typeface="+mn-cs"/>
                        </a:rPr>
                        <a:t>删除</a:t>
                      </a:r>
                    </a:p>
                  </a:txBody>
                  <a:tcPr marL="68580" marR="68580" marT="0" marB="0" anchor="ctr">
                    <a:lnL w="28575" cap="flat" cmpd="sng" algn="ctr">
                      <a:solidFill>
                        <a:schemeClr val="accent4">
                          <a:lumMod val="60000"/>
                          <a:lumOff val="40000"/>
                        </a:schemeClr>
                      </a:solidFill>
                      <a:prstDash val="solid"/>
                      <a:round/>
                      <a:headEnd type="none" w="med" len="med"/>
                      <a:tailEnd type="none" w="med" len="med"/>
                    </a:lnL>
                    <a:solidFill>
                      <a:schemeClr val="accent4">
                        <a:lumMod val="20000"/>
                        <a:lumOff val="80000"/>
                      </a:schemeClr>
                    </a:solidFill>
                  </a:tcPr>
                </a:tc>
                <a:tc>
                  <a:txBody>
                    <a:bodyPr/>
                    <a:lstStyle/>
                    <a:p>
                      <a:pPr algn="just">
                        <a:lnSpc>
                          <a:spcPct val="100000"/>
                        </a:lnSpc>
                        <a:spcBef>
                          <a:spcPts val="200"/>
                        </a:spcBef>
                        <a:spcAft>
                          <a:spcPts val="200"/>
                        </a:spcAft>
                      </a:pPr>
                      <a:r>
                        <a:rPr lang="zh-CN" sz="1800" kern="900" dirty="0">
                          <a:effectLst/>
                          <a:latin typeface="+mn-ea"/>
                          <a:ea typeface="+mn-ea"/>
                        </a:rPr>
                        <a:t>选定对象，选择“文件”→“删除”命令</a:t>
                      </a:r>
                    </a:p>
                  </a:txBody>
                  <a:tcPr marL="68580" marR="68580" marT="0" marB="0" anchor="ctr">
                    <a:lnR w="28575" cap="flat" cmpd="sng" algn="ctr">
                      <a:solidFill>
                        <a:schemeClr val="accent4">
                          <a:lumMod val="60000"/>
                          <a:lumOff val="40000"/>
                        </a:schemeClr>
                      </a:solidFill>
                      <a:prstDash val="solid"/>
                      <a:round/>
                      <a:headEnd type="none" w="med" len="med"/>
                      <a:tailEnd type="none" w="med" len="med"/>
                    </a:lnR>
                  </a:tcPr>
                </a:tc>
              </a:tr>
              <a:tr h="400541">
                <a:tc vMerge="1">
                  <a:txBody>
                    <a:bodyPr/>
                    <a:lstStyle/>
                    <a:p>
                      <a:endParaRPr lang="zh-CN" altLang="en-US"/>
                    </a:p>
                  </a:txBody>
                  <a:tcPr/>
                </a:tc>
                <a:tc>
                  <a:txBody>
                    <a:bodyPr/>
                    <a:lstStyle/>
                    <a:p>
                      <a:pPr algn="just">
                        <a:lnSpc>
                          <a:spcPct val="100000"/>
                        </a:lnSpc>
                        <a:spcBef>
                          <a:spcPts val="200"/>
                        </a:spcBef>
                        <a:spcAft>
                          <a:spcPts val="200"/>
                        </a:spcAft>
                      </a:pPr>
                      <a:r>
                        <a:rPr lang="zh-CN" sz="1800" kern="900">
                          <a:effectLst/>
                          <a:latin typeface="+mn-ea"/>
                          <a:ea typeface="+mn-ea"/>
                        </a:rPr>
                        <a:t>选定对象，按</a:t>
                      </a:r>
                      <a:r>
                        <a:rPr lang="en-US" sz="1800" kern="900">
                          <a:effectLst/>
                          <a:latin typeface="+mn-ea"/>
                          <a:ea typeface="+mn-ea"/>
                        </a:rPr>
                        <a:t>Delete</a:t>
                      </a:r>
                      <a:r>
                        <a:rPr lang="zh-CN" sz="1800" kern="900">
                          <a:effectLst/>
                          <a:latin typeface="+mn-ea"/>
                          <a:ea typeface="+mn-ea"/>
                        </a:rPr>
                        <a:t>键</a:t>
                      </a:r>
                    </a:p>
                  </a:txBody>
                  <a:tcPr marL="68580" marR="68580" marT="0" marB="0" anchor="ctr">
                    <a:lnR w="28575" cap="flat" cmpd="sng" algn="ctr">
                      <a:solidFill>
                        <a:schemeClr val="accent4">
                          <a:lumMod val="60000"/>
                          <a:lumOff val="40000"/>
                        </a:schemeClr>
                      </a:solidFill>
                      <a:prstDash val="solid"/>
                      <a:round/>
                      <a:headEnd type="none" w="med" len="med"/>
                      <a:tailEnd type="none" w="med" len="med"/>
                    </a:lnR>
                  </a:tcPr>
                </a:tc>
              </a:tr>
              <a:tr h="400541">
                <a:tc vMerge="1">
                  <a:txBody>
                    <a:bodyPr/>
                    <a:lstStyle/>
                    <a:p>
                      <a:endParaRPr lang="zh-CN" altLang="en-US"/>
                    </a:p>
                  </a:txBody>
                  <a:tcPr/>
                </a:tc>
                <a:tc>
                  <a:txBody>
                    <a:bodyPr/>
                    <a:lstStyle/>
                    <a:p>
                      <a:pPr algn="just">
                        <a:lnSpc>
                          <a:spcPct val="100000"/>
                        </a:lnSpc>
                        <a:spcBef>
                          <a:spcPts val="200"/>
                        </a:spcBef>
                        <a:spcAft>
                          <a:spcPts val="200"/>
                        </a:spcAft>
                      </a:pPr>
                      <a:r>
                        <a:rPr lang="zh-CN" sz="1800" kern="900" dirty="0">
                          <a:effectLst/>
                          <a:latin typeface="+mn-ea"/>
                          <a:ea typeface="+mn-ea"/>
                        </a:rPr>
                        <a:t>右击对象→“删除”命令</a:t>
                      </a:r>
                    </a:p>
                  </a:txBody>
                  <a:tcPr marL="68580" marR="68580" marT="0" marB="0" anchor="ctr">
                    <a:lnR w="28575" cap="flat" cmpd="sng" algn="ctr">
                      <a:solidFill>
                        <a:schemeClr val="accent4">
                          <a:lumMod val="60000"/>
                          <a:lumOff val="40000"/>
                        </a:schemeClr>
                      </a:solidFill>
                      <a:prstDash val="solid"/>
                      <a:round/>
                      <a:headEnd type="none" w="med" len="med"/>
                      <a:tailEnd type="none" w="med" len="med"/>
                    </a:lnR>
                  </a:tcPr>
                </a:tc>
              </a:tr>
              <a:tr h="400541">
                <a:tc rowSpan="3">
                  <a:txBody>
                    <a:bodyPr/>
                    <a:lstStyle/>
                    <a:p>
                      <a:pPr algn="ctr">
                        <a:lnSpc>
                          <a:spcPct val="100000"/>
                        </a:lnSpc>
                        <a:spcBef>
                          <a:spcPts val="200"/>
                        </a:spcBef>
                        <a:spcAft>
                          <a:spcPts val="200"/>
                        </a:spcAft>
                      </a:pPr>
                      <a:r>
                        <a:rPr lang="zh-CN" sz="1800" kern="900" dirty="0">
                          <a:effectLst/>
                          <a:latin typeface="+mn-ea"/>
                          <a:ea typeface="+mn-ea"/>
                        </a:rPr>
                        <a:t>清空</a:t>
                      </a:r>
                    </a:p>
                  </a:txBody>
                  <a:tcPr marL="68580" marR="68580" marT="0" marB="0" anchor="ctr">
                    <a:lnL w="28575" cap="flat" cmpd="sng" algn="ctr">
                      <a:solidFill>
                        <a:schemeClr val="accent4">
                          <a:lumMod val="60000"/>
                          <a:lumOff val="40000"/>
                        </a:schemeClr>
                      </a:solidFill>
                      <a:prstDash val="solid"/>
                      <a:round/>
                      <a:headEnd type="none" w="med" len="med"/>
                      <a:tailEnd type="none" w="med" len="med"/>
                    </a:lnL>
                    <a:lnB w="28575" cap="flat" cmpd="sng" algn="ctr">
                      <a:solidFill>
                        <a:schemeClr val="accent4">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algn="just">
                        <a:lnSpc>
                          <a:spcPct val="100000"/>
                        </a:lnSpc>
                        <a:spcBef>
                          <a:spcPts val="200"/>
                        </a:spcBef>
                        <a:spcAft>
                          <a:spcPts val="200"/>
                        </a:spcAft>
                      </a:pPr>
                      <a:r>
                        <a:rPr lang="zh-CN" sz="1800" kern="900" dirty="0">
                          <a:effectLst/>
                          <a:latin typeface="+mn-ea"/>
                          <a:ea typeface="+mn-ea"/>
                        </a:rPr>
                        <a:t>选择“文件”→“清空回收站”命令</a:t>
                      </a:r>
                    </a:p>
                  </a:txBody>
                  <a:tcPr marL="68580" marR="68580" marT="0" marB="0" anchor="ctr">
                    <a:lnR w="28575" cap="flat" cmpd="sng" algn="ctr">
                      <a:solidFill>
                        <a:schemeClr val="accent4">
                          <a:lumMod val="60000"/>
                          <a:lumOff val="40000"/>
                        </a:schemeClr>
                      </a:solidFill>
                      <a:prstDash val="solid"/>
                      <a:round/>
                      <a:headEnd type="none" w="med" len="med"/>
                      <a:tailEnd type="none" w="med" len="med"/>
                    </a:lnR>
                  </a:tcPr>
                </a:tc>
              </a:tr>
              <a:tr h="400541">
                <a:tc vMerge="1">
                  <a:txBody>
                    <a:bodyPr/>
                    <a:lstStyle/>
                    <a:p>
                      <a:endParaRPr lang="zh-CN" altLang="en-US"/>
                    </a:p>
                  </a:txBody>
                  <a:tcPr/>
                </a:tc>
                <a:tc>
                  <a:txBody>
                    <a:bodyPr/>
                    <a:lstStyle/>
                    <a:p>
                      <a:pPr algn="just">
                        <a:lnSpc>
                          <a:spcPct val="100000"/>
                        </a:lnSpc>
                        <a:spcBef>
                          <a:spcPts val="200"/>
                        </a:spcBef>
                        <a:spcAft>
                          <a:spcPts val="200"/>
                        </a:spcAft>
                      </a:pPr>
                      <a:r>
                        <a:rPr lang="zh-CN" sz="1800" kern="900">
                          <a:effectLst/>
                          <a:latin typeface="+mn-ea"/>
                          <a:ea typeface="+mn-ea"/>
                        </a:rPr>
                        <a:t>单击工具栏上的“清空回收站”按钮</a:t>
                      </a:r>
                    </a:p>
                  </a:txBody>
                  <a:tcPr marL="68580" marR="68580" marT="0" marB="0" anchor="ctr">
                    <a:lnR w="28575" cap="flat" cmpd="sng" algn="ctr">
                      <a:solidFill>
                        <a:schemeClr val="accent4">
                          <a:lumMod val="60000"/>
                          <a:lumOff val="40000"/>
                        </a:schemeClr>
                      </a:solidFill>
                      <a:prstDash val="solid"/>
                      <a:round/>
                      <a:headEnd type="none" w="med" len="med"/>
                      <a:tailEnd type="none" w="med" len="med"/>
                    </a:lnR>
                  </a:tcPr>
                </a:tc>
              </a:tr>
              <a:tr h="383294">
                <a:tc vMerge="1">
                  <a:txBody>
                    <a:bodyPr/>
                    <a:lstStyle/>
                    <a:p>
                      <a:endParaRPr lang="zh-CN" altLang="en-US"/>
                    </a:p>
                  </a:txBody>
                  <a:tcPr/>
                </a:tc>
                <a:tc>
                  <a:txBody>
                    <a:bodyPr/>
                    <a:lstStyle/>
                    <a:p>
                      <a:pPr algn="just">
                        <a:lnSpc>
                          <a:spcPct val="100000"/>
                        </a:lnSpc>
                        <a:spcBef>
                          <a:spcPts val="200"/>
                        </a:spcBef>
                        <a:spcAft>
                          <a:spcPts val="200"/>
                        </a:spcAft>
                      </a:pPr>
                      <a:r>
                        <a:rPr lang="zh-CN" sz="1800" kern="900" dirty="0">
                          <a:effectLst/>
                          <a:latin typeface="+mn-ea"/>
                          <a:ea typeface="+mn-ea"/>
                        </a:rPr>
                        <a:t>右击桌面上的“回收站”图标→“清空回收站”命令</a:t>
                      </a:r>
                    </a:p>
                  </a:txBody>
                  <a:tcPr marL="68580" marR="68580" marT="0" marB="0" anchor="ctr">
                    <a:lnR w="28575" cap="flat" cmpd="sng" algn="ctr">
                      <a:solidFill>
                        <a:schemeClr val="accent4">
                          <a:lumMod val="60000"/>
                          <a:lumOff val="40000"/>
                        </a:schemeClr>
                      </a:solidFill>
                      <a:prstDash val="solid"/>
                      <a:round/>
                      <a:headEnd type="none" w="med" len="med"/>
                      <a:tailEnd type="none" w="med" len="med"/>
                    </a:lnR>
                    <a:lnB w="28575" cap="flat" cmpd="sng" algn="ctr">
                      <a:solidFill>
                        <a:schemeClr val="accent4">
                          <a:lumMod val="60000"/>
                          <a:lumOff val="40000"/>
                        </a:schemeClr>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8759106"/>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2.3.3  </a:t>
            </a:r>
            <a:r>
              <a:rPr lang="zh-CN" altLang="zh-CN" sz="3600" dirty="0"/>
              <a:t>文件与文件夹的管理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6</a:t>
            </a:r>
            <a:r>
              <a:rPr lang="zh-CN" altLang="zh-CN" sz="2800" dirty="0"/>
              <a:t>．文件与文件夹的属性设置</a:t>
            </a:r>
            <a:endParaRPr lang="zh-CN" altLang="en-US" sz="2800" dirty="0"/>
          </a:p>
        </p:txBody>
      </p:sp>
      <p:sp>
        <p:nvSpPr>
          <p:cNvPr id="3" name="矩形 2"/>
          <p:cNvSpPr/>
          <p:nvPr/>
        </p:nvSpPr>
        <p:spPr>
          <a:xfrm>
            <a:off x="611560" y="1628800"/>
            <a:ext cx="8280920" cy="1461939"/>
          </a:xfrm>
          <a:prstGeom prst="rect">
            <a:avLst/>
          </a:prstGeom>
        </p:spPr>
        <p:txBody>
          <a:bodyPr wrap="square">
            <a:spAutoFit/>
          </a:bodyPr>
          <a:lstStyle/>
          <a:p>
            <a:pPr>
              <a:spcAft>
                <a:spcPts val="600"/>
              </a:spcAft>
            </a:pPr>
            <a:r>
              <a:rPr lang="zh-CN" altLang="en-US" sz="2400" dirty="0" smtClean="0">
                <a:latin typeface="+mn-ea"/>
              </a:rPr>
              <a:t>　</a:t>
            </a:r>
            <a:r>
              <a:rPr lang="zh-CN" altLang="zh-CN" sz="2400" dirty="0" smtClean="0">
                <a:latin typeface="+mn-ea"/>
              </a:rPr>
              <a:t>查看</a:t>
            </a:r>
            <a:r>
              <a:rPr lang="zh-CN" altLang="zh-CN" sz="2400" dirty="0">
                <a:latin typeface="+mn-ea"/>
              </a:rPr>
              <a:t>或设置</a:t>
            </a:r>
            <a:r>
              <a:rPr lang="zh-CN" altLang="zh-CN" sz="2400" dirty="0" smtClean="0">
                <a:latin typeface="+mn-ea"/>
              </a:rPr>
              <a:t>属性的方法</a:t>
            </a:r>
            <a:r>
              <a:rPr lang="zh-CN" altLang="en-US" sz="2400" dirty="0" smtClean="0">
                <a:latin typeface="+mn-ea"/>
              </a:rPr>
              <a:t>：</a:t>
            </a:r>
            <a:endParaRPr lang="en-US" altLang="zh-CN" sz="2400" dirty="0" smtClean="0">
              <a:latin typeface="+mn-ea"/>
            </a:endParaRPr>
          </a:p>
          <a:p>
            <a:pPr marL="800100" lvl="1" indent="-342900">
              <a:buFont typeface="Arial" pitchFamily="34" charset="0"/>
              <a:buChar char="•"/>
            </a:pPr>
            <a:r>
              <a:rPr lang="zh-CN" altLang="zh-CN" sz="2000" dirty="0">
                <a:latin typeface="+mn-ea"/>
              </a:rPr>
              <a:t>选定对象，选择“文件”→“属性”命令。</a:t>
            </a:r>
          </a:p>
          <a:p>
            <a:pPr marL="800100" lvl="1" indent="-342900">
              <a:buFont typeface="Arial" pitchFamily="34" charset="0"/>
              <a:buChar char="•"/>
            </a:pPr>
            <a:r>
              <a:rPr lang="zh-CN" altLang="zh-CN" sz="2000" dirty="0">
                <a:latin typeface="+mn-ea"/>
              </a:rPr>
              <a:t>选定对象，单击工具栏上的“组织”→“属性”按钮。</a:t>
            </a:r>
          </a:p>
          <a:p>
            <a:pPr marL="800100" lvl="1" indent="-342900">
              <a:buFont typeface="Arial" pitchFamily="34" charset="0"/>
              <a:buChar char="•"/>
            </a:pPr>
            <a:r>
              <a:rPr lang="zh-CN" altLang="zh-CN" sz="2000" dirty="0">
                <a:latin typeface="+mn-ea"/>
              </a:rPr>
              <a:t>右击选定的对象→“属性”命令。</a:t>
            </a:r>
          </a:p>
        </p:txBody>
      </p:sp>
      <p:sp>
        <p:nvSpPr>
          <p:cNvPr id="4" name="矩形 3"/>
          <p:cNvSpPr/>
          <p:nvPr/>
        </p:nvSpPr>
        <p:spPr>
          <a:xfrm>
            <a:off x="2130492" y="6232775"/>
            <a:ext cx="2031325" cy="338554"/>
          </a:xfrm>
          <a:prstGeom prst="rect">
            <a:avLst/>
          </a:prstGeom>
        </p:spPr>
        <p:txBody>
          <a:bodyPr wrap="none">
            <a:spAutoFit/>
          </a:bodyPr>
          <a:lstStyle/>
          <a:p>
            <a:r>
              <a:rPr lang="zh-CN" altLang="zh-CN" sz="1600" dirty="0"/>
              <a:t>文件属性对话框示例</a:t>
            </a:r>
            <a:endParaRPr lang="zh-CN" altLang="en-US" sz="1600" dirty="0"/>
          </a:p>
        </p:txBody>
      </p:sp>
      <p:sp>
        <p:nvSpPr>
          <p:cNvPr id="7" name="矩形 6"/>
          <p:cNvSpPr/>
          <p:nvPr/>
        </p:nvSpPr>
        <p:spPr>
          <a:xfrm>
            <a:off x="5359264" y="6232775"/>
            <a:ext cx="2236510" cy="338554"/>
          </a:xfrm>
          <a:prstGeom prst="rect">
            <a:avLst/>
          </a:prstGeom>
        </p:spPr>
        <p:txBody>
          <a:bodyPr wrap="none">
            <a:spAutoFit/>
          </a:bodyPr>
          <a:lstStyle/>
          <a:p>
            <a:r>
              <a:rPr lang="zh-CN" altLang="zh-CN" sz="1600" dirty="0"/>
              <a:t>文件夹属性对话框示例</a:t>
            </a:r>
            <a:endParaRPr lang="zh-CN" altLang="en-US" sz="1600" dirty="0"/>
          </a:p>
        </p:txBody>
      </p:sp>
      <p:pic>
        <p:nvPicPr>
          <p:cNvPr id="13314"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79712" y="3212975"/>
            <a:ext cx="2375716" cy="301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220072" y="3268515"/>
            <a:ext cx="2467809" cy="2964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8217116"/>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2.3.3  </a:t>
            </a:r>
            <a:r>
              <a:rPr lang="zh-CN" altLang="zh-CN" sz="3600" dirty="0"/>
              <a:t>文件与文件夹的管理</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5"/>
          <p:cNvSpPr txBox="1"/>
          <p:nvPr/>
        </p:nvSpPr>
        <p:spPr>
          <a:xfrm>
            <a:off x="899592" y="1033572"/>
            <a:ext cx="6849212" cy="523220"/>
          </a:xfrm>
          <a:prstGeom prst="rect">
            <a:avLst/>
          </a:prstGeom>
          <a:noFill/>
        </p:spPr>
        <p:txBody>
          <a:bodyPr wrap="square" rtlCol="0">
            <a:spAutoFit/>
          </a:bodyPr>
          <a:lstStyle/>
          <a:p>
            <a:r>
              <a:rPr lang="en-US" altLang="zh-CN" sz="2800" dirty="0"/>
              <a:t>7</a:t>
            </a:r>
            <a:r>
              <a:rPr lang="zh-CN" altLang="zh-CN" sz="2800" dirty="0"/>
              <a:t>．“文件夹选项”设置</a:t>
            </a:r>
            <a:endParaRPr lang="zh-CN" altLang="en-US" sz="2800" dirty="0"/>
          </a:p>
        </p:txBody>
      </p:sp>
      <p:sp>
        <p:nvSpPr>
          <p:cNvPr id="3" name="矩形 2"/>
          <p:cNvSpPr/>
          <p:nvPr/>
        </p:nvSpPr>
        <p:spPr>
          <a:xfrm>
            <a:off x="611560" y="1628800"/>
            <a:ext cx="8280920" cy="830997"/>
          </a:xfrm>
          <a:prstGeom prst="rect">
            <a:avLst/>
          </a:prstGeom>
        </p:spPr>
        <p:txBody>
          <a:bodyPr wrap="square">
            <a:spAutoFit/>
          </a:bodyPr>
          <a:lstStyle/>
          <a:p>
            <a:r>
              <a:rPr lang="zh-CN" altLang="en-US" sz="2400" dirty="0" smtClean="0">
                <a:latin typeface="+mn-ea"/>
              </a:rPr>
              <a:t>　　</a:t>
            </a:r>
            <a:r>
              <a:rPr lang="zh-CN" altLang="zh-CN" sz="2400" dirty="0" smtClean="0">
                <a:latin typeface="+mn-ea"/>
              </a:rPr>
              <a:t>具有</a:t>
            </a:r>
            <a:r>
              <a:rPr lang="zh-CN" altLang="zh-CN" sz="2400" dirty="0">
                <a:latin typeface="+mn-ea"/>
              </a:rPr>
              <a:t>“隐藏”属性的文件或文件夹，并非一定隐藏起来，还需在窗口中做</a:t>
            </a:r>
            <a:r>
              <a:rPr lang="zh-CN" altLang="zh-CN" sz="2400" dirty="0" smtClean="0">
                <a:latin typeface="+mn-ea"/>
              </a:rPr>
              <a:t>如下设置：</a:t>
            </a:r>
            <a:endParaRPr lang="zh-CN" altLang="zh-CN" sz="2400" dirty="0">
              <a:latin typeface="+mn-ea"/>
            </a:endParaRPr>
          </a:p>
        </p:txBody>
      </p:sp>
      <p:pic>
        <p:nvPicPr>
          <p:cNvPr id="21506"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004048" y="2199004"/>
            <a:ext cx="3736984" cy="4254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677262" y="2633181"/>
            <a:ext cx="3966746" cy="3388107"/>
          </a:xfrm>
          <a:prstGeom prst="rect">
            <a:avLst/>
          </a:prstGeom>
        </p:spPr>
        <p:txBody>
          <a:bodyPr wrap="square">
            <a:spAutoFit/>
          </a:bodyPr>
          <a:lstStyle/>
          <a:p>
            <a:pPr>
              <a:lnSpc>
                <a:spcPts val="3500"/>
              </a:lnSpc>
              <a:spcAft>
                <a:spcPts val="1200"/>
              </a:spcAft>
            </a:pPr>
            <a:r>
              <a:rPr lang="zh-CN" altLang="zh-CN" sz="2000" dirty="0" smtClean="0">
                <a:latin typeface="+mn-ea"/>
              </a:rPr>
              <a:t>（</a:t>
            </a:r>
            <a:r>
              <a:rPr lang="zh-CN" altLang="zh-CN" sz="2000" dirty="0">
                <a:latin typeface="+mn-ea"/>
              </a:rPr>
              <a:t>1</a:t>
            </a:r>
            <a:r>
              <a:rPr lang="zh-CN" altLang="zh-CN" sz="2000" dirty="0" smtClean="0">
                <a:latin typeface="+mn-ea"/>
              </a:rPr>
              <a:t>）“工具”</a:t>
            </a:r>
            <a:r>
              <a:rPr lang="zh-CN" altLang="zh-CN" sz="2000" dirty="0">
                <a:latin typeface="+mn-ea"/>
              </a:rPr>
              <a:t>→</a:t>
            </a:r>
            <a:r>
              <a:rPr lang="zh-CN" altLang="zh-CN" sz="2000" dirty="0" smtClean="0">
                <a:latin typeface="+mn-ea"/>
              </a:rPr>
              <a:t>“文件夹选项”，</a:t>
            </a:r>
            <a:r>
              <a:rPr lang="zh-CN" altLang="zh-CN" sz="2000" dirty="0">
                <a:latin typeface="+mn-ea"/>
              </a:rPr>
              <a:t>弹出“文件夹选项”</a:t>
            </a:r>
            <a:r>
              <a:rPr lang="zh-CN" altLang="zh-CN" sz="2000" dirty="0" smtClean="0">
                <a:latin typeface="+mn-ea"/>
              </a:rPr>
              <a:t>对话框</a:t>
            </a:r>
            <a:r>
              <a:rPr lang="zh-CN" altLang="en-US" sz="2000" dirty="0" smtClean="0">
                <a:latin typeface="+mn-ea"/>
              </a:rPr>
              <a:t>（如右图）</a:t>
            </a:r>
            <a:r>
              <a:rPr lang="zh-CN" altLang="zh-CN" sz="2000" dirty="0" smtClean="0">
                <a:latin typeface="+mn-ea"/>
              </a:rPr>
              <a:t>。</a:t>
            </a:r>
            <a:endParaRPr lang="zh-CN" altLang="zh-CN" sz="2000" dirty="0">
              <a:latin typeface="+mn-ea"/>
            </a:endParaRPr>
          </a:p>
          <a:p>
            <a:pPr>
              <a:lnSpc>
                <a:spcPts val="3500"/>
              </a:lnSpc>
              <a:spcAft>
                <a:spcPts val="1200"/>
              </a:spcAft>
            </a:pPr>
            <a:r>
              <a:rPr lang="zh-CN" altLang="zh-CN" sz="2000" dirty="0">
                <a:latin typeface="+mn-ea"/>
              </a:rPr>
              <a:t>（2</a:t>
            </a:r>
            <a:r>
              <a:rPr lang="zh-CN" altLang="zh-CN" sz="2000" dirty="0" smtClean="0">
                <a:latin typeface="+mn-ea"/>
              </a:rPr>
              <a:t>）“查看”</a:t>
            </a:r>
            <a:r>
              <a:rPr lang="zh-CN" altLang="zh-CN" sz="2000" dirty="0">
                <a:latin typeface="+mn-ea"/>
              </a:rPr>
              <a:t>选项</a:t>
            </a:r>
            <a:r>
              <a:rPr lang="zh-CN" altLang="zh-CN" sz="2000" dirty="0" smtClean="0">
                <a:latin typeface="+mn-ea"/>
              </a:rPr>
              <a:t>卡</a:t>
            </a:r>
            <a:r>
              <a:rPr lang="zh-CN" altLang="zh-CN" sz="2000" dirty="0">
                <a:latin typeface="+mn-ea"/>
              </a:rPr>
              <a:t>→</a:t>
            </a:r>
            <a:r>
              <a:rPr lang="zh-CN" altLang="zh-CN" sz="2000" dirty="0" smtClean="0">
                <a:latin typeface="+mn-ea"/>
              </a:rPr>
              <a:t>“高级设置”</a:t>
            </a:r>
            <a:r>
              <a:rPr lang="zh-CN" altLang="zh-CN" sz="2000" dirty="0">
                <a:latin typeface="+mn-ea"/>
              </a:rPr>
              <a:t>列表</a:t>
            </a:r>
            <a:r>
              <a:rPr lang="zh-CN" altLang="zh-CN" sz="2000" dirty="0" smtClean="0">
                <a:latin typeface="+mn-ea"/>
              </a:rPr>
              <a:t>栏→</a:t>
            </a:r>
            <a:r>
              <a:rPr lang="zh-CN" altLang="zh-CN" sz="2000" dirty="0">
                <a:latin typeface="+mn-ea"/>
              </a:rPr>
              <a:t>选中</a:t>
            </a:r>
            <a:r>
              <a:rPr lang="zh-CN" altLang="zh-CN" sz="2000" dirty="0" smtClean="0">
                <a:latin typeface="+mn-ea"/>
              </a:rPr>
              <a:t>“</a:t>
            </a:r>
            <a:r>
              <a:rPr lang="zh-CN" altLang="zh-CN" sz="2000" dirty="0">
                <a:latin typeface="+mn-ea"/>
              </a:rPr>
              <a:t>不显示隐藏的文件、文件夹或驱动器”选项</a:t>
            </a:r>
            <a:r>
              <a:rPr lang="zh-CN" altLang="zh-CN" sz="2000" dirty="0" smtClean="0">
                <a:latin typeface="+mn-ea"/>
              </a:rPr>
              <a:t>按钮→“确定”</a:t>
            </a:r>
            <a:r>
              <a:rPr lang="zh-CN" altLang="en-US" sz="2000" dirty="0" smtClean="0">
                <a:latin typeface="+mn-ea"/>
              </a:rPr>
              <a:t>。</a:t>
            </a:r>
            <a:endParaRPr lang="en-US" altLang="zh-CN" sz="2000" dirty="0" smtClean="0">
              <a:latin typeface="+mn-ea"/>
            </a:endParaRPr>
          </a:p>
        </p:txBody>
      </p:sp>
      <p:cxnSp>
        <p:nvCxnSpPr>
          <p:cNvPr id="9" name="直接箭头连接符 8"/>
          <p:cNvCxnSpPr/>
          <p:nvPr/>
        </p:nvCxnSpPr>
        <p:spPr>
          <a:xfrm flipH="1">
            <a:off x="7772130" y="4756811"/>
            <a:ext cx="328262"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83371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499"/>
                                          </p:stCondLst>
                                        </p:cTn>
                                        <p:tgtEl>
                                          <p:spTgt spid="21506"/>
                                        </p:tgtEl>
                                        <p:attrNameLst>
                                          <p:attrName>style.visibility</p:attrName>
                                        </p:attrNameLst>
                                      </p:cBhvr>
                                      <p:to>
                                        <p:strVal val="visible"/>
                                      </p:to>
                                    </p:se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3328876"/>
            <a:ext cx="7920880" cy="1028700"/>
          </a:xfrm>
        </p:spPr>
        <p:txBody>
          <a:bodyPr anchor="ctr" anchorCtr="0">
            <a:noAutofit/>
          </a:bodyPr>
          <a:lstStyle/>
          <a:p>
            <a:pPr algn="ctr"/>
            <a:r>
              <a:rPr lang="en-US" altLang="zh-CN" dirty="0" smtClean="0"/>
              <a:t>2.2  </a:t>
            </a:r>
            <a:r>
              <a:rPr lang="zh-CN" altLang="zh-CN" dirty="0"/>
              <a:t>Windows 7的基本操作</a:t>
            </a:r>
            <a:endParaRPr lang="zh-CN" altLang="en-US" dirty="0"/>
          </a:p>
        </p:txBody>
      </p:sp>
    </p:spTree>
    <p:extLst>
      <p:ext uri="{BB962C8B-B14F-4D97-AF65-F5344CB8AC3E}">
        <p14:creationId xmlns:p14="http://schemas.microsoft.com/office/powerpoint/2010/main" val="2868925667"/>
      </p:ext>
    </p:extLst>
  </p:cSld>
  <p:clrMapOvr>
    <a:masterClrMapping/>
  </p:clrMapOvr>
  <p:transition spd="slow">
    <p:wipe dir="d"/>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2.3.4  </a:t>
            </a:r>
            <a:r>
              <a:rPr lang="zh-CN" altLang="zh-CN" sz="3600" dirty="0"/>
              <a:t>磁盘管理与维护</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2" name="TextBox 21"/>
          <p:cNvSpPr txBox="1"/>
          <p:nvPr/>
        </p:nvSpPr>
        <p:spPr>
          <a:xfrm>
            <a:off x="899592" y="1033572"/>
            <a:ext cx="6849212" cy="523220"/>
          </a:xfrm>
          <a:prstGeom prst="rect">
            <a:avLst/>
          </a:prstGeom>
          <a:noFill/>
        </p:spPr>
        <p:txBody>
          <a:bodyPr wrap="square" rtlCol="0">
            <a:spAutoFit/>
          </a:bodyPr>
          <a:lstStyle/>
          <a:p>
            <a:r>
              <a:rPr lang="en-US" altLang="zh-CN" sz="2800" dirty="0"/>
              <a:t>1</a:t>
            </a:r>
            <a:r>
              <a:rPr lang="zh-CN" altLang="zh-CN" sz="2800" dirty="0"/>
              <a:t>．格式化磁盘</a:t>
            </a:r>
            <a:endParaRPr lang="zh-CN" altLang="en-US" sz="2800" dirty="0"/>
          </a:p>
        </p:txBody>
      </p:sp>
      <p:sp>
        <p:nvSpPr>
          <p:cNvPr id="23" name="矩形 22"/>
          <p:cNvSpPr/>
          <p:nvPr/>
        </p:nvSpPr>
        <p:spPr>
          <a:xfrm>
            <a:off x="611559" y="1693058"/>
            <a:ext cx="5688633" cy="4760278"/>
          </a:xfrm>
          <a:prstGeom prst="rect">
            <a:avLst/>
          </a:prstGeom>
        </p:spPr>
        <p:txBody>
          <a:bodyPr wrap="square">
            <a:spAutoFit/>
          </a:bodyPr>
          <a:lstStyle/>
          <a:p>
            <a:pPr>
              <a:lnSpc>
                <a:spcPts val="3200"/>
              </a:lnSpc>
              <a:spcAft>
                <a:spcPts val="1200"/>
              </a:spcAft>
            </a:pPr>
            <a:r>
              <a:rPr lang="zh-CN" altLang="en-US" sz="2400" dirty="0" smtClean="0">
                <a:latin typeface="+mn-ea"/>
              </a:rPr>
              <a:t>　</a:t>
            </a:r>
            <a:r>
              <a:rPr lang="zh-CN" altLang="zh-CN" sz="2400" dirty="0" smtClean="0">
                <a:latin typeface="+mn-ea"/>
              </a:rPr>
              <a:t>格式化操作步骤</a:t>
            </a:r>
            <a:r>
              <a:rPr lang="zh-CN" altLang="en-US" sz="2400" dirty="0" smtClean="0">
                <a:latin typeface="+mn-ea"/>
              </a:rPr>
              <a:t>（以格式化</a:t>
            </a:r>
            <a:r>
              <a:rPr lang="en-US" altLang="zh-CN" sz="2400" dirty="0" smtClean="0">
                <a:latin typeface="+mn-ea"/>
              </a:rPr>
              <a:t>U</a:t>
            </a:r>
            <a:r>
              <a:rPr lang="zh-CN" altLang="en-US" sz="2400" dirty="0" smtClean="0">
                <a:latin typeface="+mn-ea"/>
              </a:rPr>
              <a:t>盘为例）</a:t>
            </a:r>
            <a:r>
              <a:rPr lang="zh-CN" altLang="zh-CN" sz="2400" dirty="0" smtClean="0">
                <a:latin typeface="+mn-ea"/>
              </a:rPr>
              <a:t>：</a:t>
            </a:r>
            <a:endParaRPr lang="en-US" altLang="zh-CN" sz="2400" dirty="0" smtClean="0">
              <a:latin typeface="+mn-ea"/>
            </a:endParaRPr>
          </a:p>
          <a:p>
            <a:pPr>
              <a:lnSpc>
                <a:spcPts val="3200"/>
              </a:lnSpc>
            </a:pPr>
            <a:r>
              <a:rPr lang="zh-CN" altLang="zh-CN" sz="2000" dirty="0">
                <a:latin typeface="+mn-ea"/>
              </a:rPr>
              <a:t>（1）</a:t>
            </a:r>
            <a:r>
              <a:rPr lang="zh-CN" altLang="zh-CN" sz="2000" dirty="0" smtClean="0">
                <a:latin typeface="+mn-ea"/>
              </a:rPr>
              <a:t>把U盘插入</a:t>
            </a:r>
            <a:r>
              <a:rPr lang="zh-CN" altLang="zh-CN" sz="2000" dirty="0">
                <a:latin typeface="+mn-ea"/>
              </a:rPr>
              <a:t>计算机的USB</a:t>
            </a:r>
            <a:r>
              <a:rPr lang="zh-CN" altLang="zh-CN" sz="2000" dirty="0" smtClean="0">
                <a:latin typeface="+mn-ea"/>
              </a:rPr>
              <a:t>接口</a:t>
            </a:r>
            <a:r>
              <a:rPr lang="zh-CN" altLang="en-US" sz="2000" dirty="0" smtClean="0">
                <a:latin typeface="+mn-ea"/>
              </a:rPr>
              <a:t>。</a:t>
            </a:r>
            <a:endParaRPr lang="zh-CN" altLang="zh-CN" sz="2000" dirty="0">
              <a:latin typeface="+mn-ea"/>
            </a:endParaRPr>
          </a:p>
          <a:p>
            <a:pPr>
              <a:lnSpc>
                <a:spcPts val="3200"/>
              </a:lnSpc>
            </a:pPr>
            <a:r>
              <a:rPr lang="zh-CN" altLang="zh-CN" sz="2000" dirty="0">
                <a:latin typeface="+mn-ea"/>
              </a:rPr>
              <a:t>（2）打开“计算机”</a:t>
            </a:r>
            <a:r>
              <a:rPr lang="zh-CN" altLang="zh-CN" sz="2000" dirty="0" smtClean="0">
                <a:latin typeface="+mn-ea"/>
              </a:rPr>
              <a:t>窗口</a:t>
            </a:r>
            <a:r>
              <a:rPr lang="zh-CN" altLang="en-US" sz="2000" dirty="0" smtClean="0">
                <a:latin typeface="+mn-ea"/>
              </a:rPr>
              <a:t>。</a:t>
            </a:r>
            <a:endParaRPr lang="en-US" altLang="zh-CN" sz="2000" dirty="0" smtClean="0">
              <a:latin typeface="+mn-ea"/>
            </a:endParaRPr>
          </a:p>
          <a:p>
            <a:pPr>
              <a:lnSpc>
                <a:spcPts val="3200"/>
              </a:lnSpc>
            </a:pPr>
            <a:r>
              <a:rPr lang="zh-CN" altLang="en-US" sz="2000" dirty="0" smtClean="0">
                <a:latin typeface="+mn-ea"/>
              </a:rPr>
              <a:t>（</a:t>
            </a:r>
            <a:r>
              <a:rPr lang="en-US" altLang="zh-CN" sz="2000" dirty="0" smtClean="0">
                <a:latin typeface="+mn-ea"/>
              </a:rPr>
              <a:t>3）</a:t>
            </a:r>
            <a:r>
              <a:rPr lang="zh-CN" altLang="zh-CN" sz="2000" dirty="0" smtClean="0">
                <a:latin typeface="+mn-ea"/>
              </a:rPr>
              <a:t>选定</a:t>
            </a:r>
            <a:r>
              <a:rPr lang="en-US" altLang="zh-CN" sz="2000" dirty="0" smtClean="0">
                <a:latin typeface="+mn-ea"/>
              </a:rPr>
              <a:t>U</a:t>
            </a:r>
            <a:r>
              <a:rPr lang="zh-CN" altLang="zh-CN" sz="2000" dirty="0" smtClean="0">
                <a:latin typeface="+mn-ea"/>
              </a:rPr>
              <a:t>盘驱动器图标</a:t>
            </a:r>
            <a:r>
              <a:rPr lang="zh-CN" altLang="en-US" sz="2000" dirty="0" smtClean="0">
                <a:latin typeface="+mn-ea"/>
              </a:rPr>
              <a:t>。</a:t>
            </a:r>
            <a:endParaRPr lang="zh-CN" altLang="zh-CN" sz="2000" dirty="0">
              <a:latin typeface="+mn-ea"/>
            </a:endParaRPr>
          </a:p>
          <a:p>
            <a:pPr>
              <a:lnSpc>
                <a:spcPts val="3200"/>
              </a:lnSpc>
            </a:pPr>
            <a:r>
              <a:rPr lang="zh-CN" altLang="zh-CN" sz="2000" dirty="0" smtClean="0">
                <a:latin typeface="+mn-ea"/>
              </a:rPr>
              <a:t>（</a:t>
            </a:r>
            <a:r>
              <a:rPr lang="en-US" altLang="zh-CN" sz="2000" dirty="0" smtClean="0">
                <a:latin typeface="+mn-ea"/>
              </a:rPr>
              <a:t>4</a:t>
            </a:r>
            <a:r>
              <a:rPr lang="zh-CN" altLang="zh-CN" sz="2000" dirty="0" smtClean="0">
                <a:latin typeface="+mn-ea"/>
              </a:rPr>
              <a:t>）</a:t>
            </a:r>
            <a:r>
              <a:rPr lang="zh-CN" altLang="en-US" sz="2000" dirty="0" smtClean="0">
                <a:latin typeface="+mn-ea"/>
              </a:rPr>
              <a:t>打开</a:t>
            </a:r>
            <a:r>
              <a:rPr lang="zh-CN" altLang="zh-CN" sz="2000" dirty="0" smtClean="0">
                <a:latin typeface="+mn-ea"/>
              </a:rPr>
              <a:t>“格式化”对话框</a:t>
            </a:r>
            <a:r>
              <a:rPr lang="zh-CN" altLang="en-US" sz="2000" dirty="0">
                <a:latin typeface="+mn-ea"/>
              </a:rPr>
              <a:t>（如右图）</a:t>
            </a:r>
            <a:r>
              <a:rPr lang="zh-CN" altLang="en-US" sz="2000" dirty="0" smtClean="0">
                <a:latin typeface="+mn-ea"/>
              </a:rPr>
              <a:t>，常用以下两种方法：</a:t>
            </a:r>
            <a:endParaRPr lang="en-US" altLang="zh-CN" sz="2000" dirty="0" smtClean="0">
              <a:latin typeface="+mn-ea"/>
            </a:endParaRPr>
          </a:p>
          <a:p>
            <a:pPr marL="800100" lvl="1" indent="-342900">
              <a:lnSpc>
                <a:spcPts val="3200"/>
              </a:lnSpc>
              <a:buFont typeface="Arial" pitchFamily="34" charset="0"/>
              <a:buChar char="•"/>
            </a:pPr>
            <a:r>
              <a:rPr lang="zh-CN" altLang="zh-CN" sz="2000" dirty="0" smtClean="0">
                <a:latin typeface="+mn-ea"/>
              </a:rPr>
              <a:t>选择</a:t>
            </a:r>
            <a:r>
              <a:rPr lang="zh-CN" altLang="zh-CN" sz="2000" dirty="0">
                <a:latin typeface="+mn-ea"/>
              </a:rPr>
              <a:t>“文件”→“格式化”</a:t>
            </a:r>
            <a:r>
              <a:rPr lang="zh-CN" altLang="zh-CN" sz="2000" dirty="0" smtClean="0">
                <a:latin typeface="+mn-ea"/>
              </a:rPr>
              <a:t>命令</a:t>
            </a:r>
            <a:endParaRPr lang="en-US" altLang="zh-CN" sz="2000" dirty="0" smtClean="0">
              <a:latin typeface="+mn-ea"/>
            </a:endParaRPr>
          </a:p>
          <a:p>
            <a:pPr marL="800100" lvl="1" indent="-342900">
              <a:lnSpc>
                <a:spcPts val="3200"/>
              </a:lnSpc>
              <a:buFont typeface="Arial" pitchFamily="34" charset="0"/>
              <a:buChar char="•"/>
            </a:pPr>
            <a:r>
              <a:rPr lang="zh-CN" altLang="zh-CN" sz="2000" dirty="0" smtClean="0">
                <a:latin typeface="+mn-ea"/>
              </a:rPr>
              <a:t>右击</a:t>
            </a:r>
            <a:r>
              <a:rPr lang="en-US" altLang="zh-CN" sz="2000" dirty="0" smtClean="0">
                <a:latin typeface="+mn-ea"/>
              </a:rPr>
              <a:t>U</a:t>
            </a:r>
            <a:r>
              <a:rPr lang="zh-CN" altLang="zh-CN" sz="2000" dirty="0" smtClean="0">
                <a:latin typeface="+mn-ea"/>
              </a:rPr>
              <a:t>盘驱动器</a:t>
            </a:r>
            <a:r>
              <a:rPr lang="zh-CN" altLang="zh-CN" sz="2000" dirty="0">
                <a:latin typeface="+mn-ea"/>
              </a:rPr>
              <a:t>图标→“格式化”</a:t>
            </a:r>
            <a:r>
              <a:rPr lang="zh-CN" altLang="zh-CN" sz="2000" dirty="0" smtClean="0">
                <a:latin typeface="+mn-ea"/>
              </a:rPr>
              <a:t>命令</a:t>
            </a:r>
            <a:endParaRPr lang="zh-CN" altLang="zh-CN" sz="2000" dirty="0">
              <a:latin typeface="+mn-ea"/>
            </a:endParaRPr>
          </a:p>
          <a:p>
            <a:pPr>
              <a:lnSpc>
                <a:spcPts val="3200"/>
              </a:lnSpc>
            </a:pPr>
            <a:r>
              <a:rPr lang="zh-CN" altLang="zh-CN" sz="2000" dirty="0">
                <a:latin typeface="+mn-ea"/>
              </a:rPr>
              <a:t>（4）</a:t>
            </a:r>
            <a:r>
              <a:rPr lang="zh-CN" altLang="zh-CN" sz="2000" dirty="0" smtClean="0">
                <a:latin typeface="+mn-ea"/>
              </a:rPr>
              <a:t>在对话框中</a:t>
            </a:r>
            <a:r>
              <a:rPr lang="zh-CN" altLang="zh-CN" sz="2000" dirty="0">
                <a:latin typeface="+mn-ea"/>
              </a:rPr>
              <a:t>，设置相关</a:t>
            </a:r>
            <a:r>
              <a:rPr lang="zh-CN" altLang="zh-CN" sz="2000" dirty="0" smtClean="0">
                <a:latin typeface="+mn-ea"/>
              </a:rPr>
              <a:t>选项</a:t>
            </a:r>
            <a:r>
              <a:rPr lang="zh-CN" altLang="en-US" sz="2000" dirty="0" smtClean="0">
                <a:latin typeface="+mn-ea"/>
              </a:rPr>
              <a:t>。</a:t>
            </a:r>
            <a:endParaRPr lang="en-US" altLang="zh-CN" sz="2000" dirty="0" smtClean="0">
              <a:latin typeface="+mn-ea"/>
            </a:endParaRPr>
          </a:p>
          <a:p>
            <a:pPr>
              <a:lnSpc>
                <a:spcPts val="3200"/>
              </a:lnSpc>
            </a:pPr>
            <a:r>
              <a:rPr lang="zh-CN" altLang="en-US" sz="2000" dirty="0" smtClean="0">
                <a:latin typeface="+mn-ea"/>
              </a:rPr>
              <a:t>（</a:t>
            </a:r>
            <a:r>
              <a:rPr lang="en-US" altLang="zh-CN" sz="2000" dirty="0" smtClean="0">
                <a:latin typeface="+mn-ea"/>
              </a:rPr>
              <a:t>5）</a:t>
            </a:r>
            <a:r>
              <a:rPr lang="zh-CN" altLang="zh-CN" sz="2000" dirty="0" smtClean="0">
                <a:latin typeface="+mn-ea"/>
              </a:rPr>
              <a:t>单击</a:t>
            </a:r>
            <a:r>
              <a:rPr lang="zh-CN" altLang="zh-CN" sz="2000" dirty="0">
                <a:latin typeface="+mn-ea"/>
              </a:rPr>
              <a:t>“开始”按钮，开始</a:t>
            </a:r>
            <a:r>
              <a:rPr lang="zh-CN" altLang="zh-CN" sz="2000" dirty="0" smtClean="0">
                <a:latin typeface="+mn-ea"/>
              </a:rPr>
              <a:t>格式化</a:t>
            </a:r>
            <a:r>
              <a:rPr lang="zh-CN" altLang="en-US" sz="2000" dirty="0" smtClean="0">
                <a:latin typeface="+mn-ea"/>
              </a:rPr>
              <a:t>。</a:t>
            </a:r>
            <a:endParaRPr lang="zh-CN" altLang="zh-CN" sz="2000" dirty="0">
              <a:latin typeface="+mn-ea"/>
            </a:endParaRPr>
          </a:p>
          <a:p>
            <a:pPr>
              <a:lnSpc>
                <a:spcPts val="3200"/>
              </a:lnSpc>
            </a:pPr>
            <a:endParaRPr lang="zh-CN" altLang="zh-CN" sz="2400" dirty="0">
              <a:latin typeface="+mn-ea"/>
            </a:endParaRPr>
          </a:p>
        </p:txBody>
      </p:sp>
      <p:pic>
        <p:nvPicPr>
          <p:cNvPr id="22530" name="Picture 2" descr="~C8D9]X`131QJJY0O%TGDW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8229" y="1806009"/>
            <a:ext cx="2650773" cy="428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3066776"/>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2.3.4  </a:t>
            </a:r>
            <a:r>
              <a:rPr lang="zh-CN" altLang="zh-CN" sz="3600" dirty="0"/>
              <a:t>磁盘管理与维护</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2" name="TextBox 2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．磁盘清理</a:t>
            </a:r>
          </a:p>
        </p:txBody>
      </p:sp>
      <p:sp>
        <p:nvSpPr>
          <p:cNvPr id="23" name="矩形 22"/>
          <p:cNvSpPr/>
          <p:nvPr/>
        </p:nvSpPr>
        <p:spPr>
          <a:xfrm>
            <a:off x="928619" y="1556792"/>
            <a:ext cx="7992889" cy="913070"/>
          </a:xfrm>
          <a:prstGeom prst="rect">
            <a:avLst/>
          </a:prstGeom>
        </p:spPr>
        <p:txBody>
          <a:bodyPr wrap="square">
            <a:spAutoFit/>
          </a:bodyPr>
          <a:lstStyle/>
          <a:p>
            <a:pPr>
              <a:lnSpc>
                <a:spcPts val="3200"/>
              </a:lnSpc>
              <a:spcAft>
                <a:spcPts val="1200"/>
              </a:spcAft>
            </a:pPr>
            <a:r>
              <a:rPr lang="zh-CN" altLang="en-US" sz="2000" dirty="0" smtClean="0">
                <a:latin typeface="+mn-ea"/>
              </a:rPr>
              <a:t>　　</a:t>
            </a:r>
            <a:r>
              <a:rPr lang="zh-CN" altLang="zh-CN" sz="2000" dirty="0" smtClean="0">
                <a:latin typeface="+mn-ea"/>
              </a:rPr>
              <a:t>操作方法：</a:t>
            </a:r>
            <a:r>
              <a:rPr lang="zh-CN" altLang="zh-CN" sz="2000" dirty="0">
                <a:latin typeface="+mn-ea"/>
              </a:rPr>
              <a:t>选择“开始”→“所有程序”→“附件”→“系统工具”→“磁盘清理”</a:t>
            </a:r>
            <a:r>
              <a:rPr lang="zh-CN" altLang="zh-CN" sz="2000" dirty="0" smtClean="0">
                <a:latin typeface="+mn-ea"/>
              </a:rPr>
              <a:t>命令</a:t>
            </a:r>
            <a:r>
              <a:rPr lang="zh-CN" altLang="en-US" sz="2000" dirty="0" smtClean="0">
                <a:latin typeface="+mn-ea"/>
              </a:rPr>
              <a:t>。</a:t>
            </a:r>
            <a:endParaRPr lang="zh-CN" altLang="zh-CN" dirty="0">
              <a:latin typeface="+mn-ea"/>
            </a:endParaRPr>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2250" y="2636912"/>
            <a:ext cx="3837782" cy="1918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5651" y="4797152"/>
            <a:ext cx="3796158" cy="1546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6" name="Picture 4"/>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078887" y="2564904"/>
            <a:ext cx="3309537" cy="3905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26320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23554"/>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23555"/>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499"/>
                                          </p:stCondLst>
                                        </p:cTn>
                                        <p:tgtEl>
                                          <p:spTgt spid="235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a:t>2.3.4  </a:t>
            </a:r>
            <a:r>
              <a:rPr lang="zh-CN" altLang="zh-CN" sz="3600" dirty="0"/>
              <a:t>磁盘管理与维护</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2" name="TextBox 2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3</a:t>
            </a:r>
            <a:r>
              <a:rPr lang="zh-CN" altLang="zh-CN" dirty="0"/>
              <a:t>．磁盘碎片整理</a:t>
            </a:r>
          </a:p>
        </p:txBody>
      </p:sp>
      <p:sp>
        <p:nvSpPr>
          <p:cNvPr id="23" name="矩形 22"/>
          <p:cNvSpPr/>
          <p:nvPr/>
        </p:nvSpPr>
        <p:spPr>
          <a:xfrm>
            <a:off x="928619" y="1556792"/>
            <a:ext cx="7992889" cy="913070"/>
          </a:xfrm>
          <a:prstGeom prst="rect">
            <a:avLst/>
          </a:prstGeom>
        </p:spPr>
        <p:txBody>
          <a:bodyPr wrap="square">
            <a:spAutoFit/>
          </a:bodyPr>
          <a:lstStyle/>
          <a:p>
            <a:pPr>
              <a:lnSpc>
                <a:spcPts val="3200"/>
              </a:lnSpc>
              <a:spcAft>
                <a:spcPts val="1200"/>
              </a:spcAft>
            </a:pPr>
            <a:r>
              <a:rPr lang="zh-CN" altLang="en-US" sz="2000" dirty="0" smtClean="0">
                <a:latin typeface="+mn-ea"/>
              </a:rPr>
              <a:t>　　</a:t>
            </a:r>
            <a:r>
              <a:rPr lang="zh-CN" altLang="zh-CN" sz="2000" dirty="0" smtClean="0">
                <a:latin typeface="+mn-ea"/>
              </a:rPr>
              <a:t>操作方法：</a:t>
            </a:r>
            <a:r>
              <a:rPr lang="zh-CN" altLang="zh-CN" sz="2000" dirty="0">
                <a:latin typeface="+mn-ea"/>
              </a:rPr>
              <a:t>选择“开始”→“所有程序”→“附件”→“系统工具”→“磁盘碎片整理程序”</a:t>
            </a:r>
            <a:r>
              <a:rPr lang="zh-CN" altLang="zh-CN" sz="2000" dirty="0" smtClean="0">
                <a:latin typeface="+mn-ea"/>
              </a:rPr>
              <a:t>命令</a:t>
            </a:r>
            <a:r>
              <a:rPr lang="zh-CN" altLang="en-US" sz="2000" dirty="0" smtClean="0">
                <a:latin typeface="+mn-ea"/>
              </a:rPr>
              <a:t>。</a:t>
            </a:r>
            <a:endParaRPr lang="zh-CN" altLang="zh-CN" dirty="0">
              <a:latin typeface="+mn-ea"/>
            </a:endParaRPr>
          </a:p>
        </p:txBody>
      </p:sp>
      <p:grpSp>
        <p:nvGrpSpPr>
          <p:cNvPr id="2" name="组合 1"/>
          <p:cNvGrpSpPr/>
          <p:nvPr/>
        </p:nvGrpSpPr>
        <p:grpSpPr>
          <a:xfrm>
            <a:off x="1979712" y="2538360"/>
            <a:ext cx="5508378" cy="3986984"/>
            <a:chOff x="2411759" y="2538360"/>
            <a:chExt cx="4585253" cy="3318823"/>
          </a:xfrm>
        </p:grpSpPr>
        <p:pic>
          <p:nvPicPr>
            <p:cNvPr id="12"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2411760" y="4612795"/>
              <a:ext cx="4585252" cy="1244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2411759" y="2538360"/>
              <a:ext cx="4585252" cy="117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78" name="Picture 2"/>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a:stretch/>
          </p:blipFill>
          <p:spPr bwMode="auto">
            <a:xfrm>
              <a:off x="2411760" y="3645024"/>
              <a:ext cx="4585252"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606022744"/>
      </p:ext>
    </p:extLst>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  </a:t>
            </a:r>
            <a:r>
              <a:rPr lang="zh-CN" altLang="zh-CN" dirty="0"/>
              <a:t>Windows 7系统环境设置</a:t>
            </a:r>
            <a:endParaRPr lang="zh-CN" altLang="en-US" dirty="0"/>
          </a:p>
        </p:txBody>
      </p:sp>
    </p:spTree>
    <p:extLst>
      <p:ext uri="{BB962C8B-B14F-4D97-AF65-F5344CB8AC3E}">
        <p14:creationId xmlns:p14="http://schemas.microsoft.com/office/powerpoint/2010/main" val="2384549956"/>
      </p:ext>
    </p:extLst>
  </p:cSld>
  <p:clrMapOvr>
    <a:masterClrMapping/>
  </p:clrMapOvr>
  <p:transition spd="slow">
    <p:wipe dir="d"/>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136803576"/>
              </p:ext>
            </p:extLst>
          </p:nvPr>
        </p:nvGraphicFramePr>
        <p:xfrm>
          <a:off x="1835696" y="1412776"/>
          <a:ext cx="5904656" cy="49885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a:xfrm>
            <a:off x="762000" y="188640"/>
            <a:ext cx="8077200" cy="1143000"/>
          </a:xfrm>
        </p:spPr>
        <p:txBody>
          <a:bodyPr>
            <a:normAutofit/>
          </a:bodyPr>
          <a:lstStyle/>
          <a:p>
            <a:pPr algn="ctr"/>
            <a:r>
              <a:rPr lang="en-US" altLang="zh-CN" dirty="0" smtClean="0"/>
              <a:t>2.4  </a:t>
            </a:r>
            <a:r>
              <a:rPr lang="zh-CN" altLang="zh-CN" dirty="0"/>
              <a:t>Windows 7系统环境设置</a:t>
            </a:r>
            <a:endParaRPr lang="zh-CN" altLang="en-US" dirty="0"/>
          </a:p>
        </p:txBody>
      </p:sp>
    </p:spTree>
    <p:extLst>
      <p:ext uri="{BB962C8B-B14F-4D97-AF65-F5344CB8AC3E}">
        <p14:creationId xmlns:p14="http://schemas.microsoft.com/office/powerpoint/2010/main" val="12065051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43608" y="2388029"/>
            <a:ext cx="7318891" cy="3849283"/>
          </a:xfrm>
          <a:prstGeom prst="rect">
            <a:avLst/>
          </a:prstGeom>
          <a:noFill/>
          <a:ln w="28575">
            <a:solidFill>
              <a:srgbClr val="00B050"/>
            </a:solidFill>
            <a:miter lim="800000"/>
            <a:headEnd/>
            <a:tailEnd/>
          </a:ln>
          <a:extLst>
            <a:ext uri="{909E8E84-426E-40DD-AFC4-6F175D3DCCD1}">
              <a14:hiddenFill xmlns:a14="http://schemas.microsoft.com/office/drawing/2010/main">
                <a:solidFill>
                  <a:srgbClr val="FFFFFF"/>
                </a:solidFill>
              </a14:hiddenFill>
            </a:ext>
          </a:extLst>
        </p:spPr>
      </p:pic>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2.4.1  </a:t>
            </a:r>
            <a:r>
              <a:rPr lang="zh-CN" altLang="zh-CN" sz="3600" dirty="0"/>
              <a:t>控制面板</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699940" y="980728"/>
            <a:ext cx="8192540" cy="1354217"/>
          </a:xfrm>
          <a:prstGeom prst="rect">
            <a:avLst/>
          </a:prstGeom>
        </p:spPr>
        <p:txBody>
          <a:bodyPr wrap="square">
            <a:spAutoFit/>
          </a:bodyPr>
          <a:lstStyle/>
          <a:p>
            <a:pPr>
              <a:lnSpc>
                <a:spcPct val="120000"/>
              </a:lnSpc>
              <a:spcAft>
                <a:spcPts val="600"/>
              </a:spcAft>
            </a:pPr>
            <a:r>
              <a:rPr lang="zh-CN" altLang="en-US" sz="2000" dirty="0" smtClean="0">
                <a:latin typeface="+mn-ea"/>
              </a:rPr>
              <a:t>　　</a:t>
            </a:r>
            <a:r>
              <a:rPr lang="zh-CN" altLang="zh-CN" sz="2000" dirty="0" smtClean="0">
                <a:latin typeface="+mn-ea"/>
              </a:rPr>
              <a:t>控制面板</a:t>
            </a:r>
            <a:r>
              <a:rPr lang="zh-CN" altLang="en-US" sz="2000" dirty="0" smtClean="0">
                <a:latin typeface="+mn-ea"/>
              </a:rPr>
              <a:t>：</a:t>
            </a:r>
            <a:r>
              <a:rPr lang="zh-CN" altLang="zh-CN" sz="2000" dirty="0" smtClean="0">
                <a:latin typeface="+mn-ea"/>
              </a:rPr>
              <a:t>对</a:t>
            </a:r>
            <a:r>
              <a:rPr lang="zh-CN" altLang="zh-CN" sz="2000" dirty="0">
                <a:latin typeface="+mn-ea"/>
              </a:rPr>
              <a:t>系统环境进行查看和</a:t>
            </a:r>
            <a:r>
              <a:rPr lang="zh-CN" altLang="zh-CN" sz="2000" dirty="0" smtClean="0">
                <a:latin typeface="+mn-ea"/>
              </a:rPr>
              <a:t>调整的工具。</a:t>
            </a:r>
            <a:endParaRPr lang="en-US" altLang="zh-CN" sz="2000" dirty="0" smtClean="0">
              <a:latin typeface="+mn-ea"/>
            </a:endParaRPr>
          </a:p>
          <a:p>
            <a:pPr>
              <a:lnSpc>
                <a:spcPct val="120000"/>
              </a:lnSpc>
              <a:spcAft>
                <a:spcPts val="600"/>
              </a:spcAft>
            </a:pPr>
            <a:r>
              <a:rPr lang="zh-CN" altLang="en-US" sz="2000" dirty="0" smtClean="0">
                <a:latin typeface="+mn-ea"/>
              </a:rPr>
              <a:t>　　</a:t>
            </a:r>
            <a:r>
              <a:rPr lang="zh-CN" altLang="zh-CN" sz="2000" dirty="0" smtClean="0">
                <a:latin typeface="+mn-ea"/>
              </a:rPr>
              <a:t>打开</a:t>
            </a:r>
            <a:r>
              <a:rPr lang="zh-CN" altLang="zh-CN" sz="2000" dirty="0">
                <a:latin typeface="+mn-ea"/>
              </a:rPr>
              <a:t>“控制面板”</a:t>
            </a:r>
            <a:r>
              <a:rPr lang="zh-CN" altLang="zh-CN" sz="2000" dirty="0" smtClean="0">
                <a:latin typeface="+mn-ea"/>
              </a:rPr>
              <a:t>窗口</a:t>
            </a:r>
            <a:r>
              <a:rPr lang="zh-CN" altLang="en-US" sz="2000" dirty="0" smtClean="0">
                <a:latin typeface="+mn-ea"/>
              </a:rPr>
              <a:t>：</a:t>
            </a:r>
            <a:r>
              <a:rPr lang="zh-CN" altLang="zh-CN" sz="2000" dirty="0" smtClean="0">
                <a:latin typeface="+mn-ea"/>
              </a:rPr>
              <a:t>“开始”</a:t>
            </a:r>
            <a:r>
              <a:rPr lang="zh-CN" altLang="zh-CN" sz="2000" dirty="0">
                <a:latin typeface="+mn-ea"/>
              </a:rPr>
              <a:t>→“控制面板”</a:t>
            </a:r>
            <a:r>
              <a:rPr lang="zh-CN" altLang="zh-CN" sz="2000" dirty="0" smtClean="0">
                <a:latin typeface="+mn-ea"/>
              </a:rPr>
              <a:t>命令</a:t>
            </a:r>
            <a:r>
              <a:rPr lang="zh-CN" altLang="en-US" sz="2000" dirty="0" smtClean="0">
                <a:latin typeface="+mn-ea"/>
              </a:rPr>
              <a:t>。</a:t>
            </a:r>
            <a:endParaRPr lang="en-US" altLang="zh-CN" sz="2000" dirty="0" smtClean="0">
              <a:latin typeface="+mn-ea"/>
            </a:endParaRPr>
          </a:p>
          <a:p>
            <a:pPr>
              <a:lnSpc>
                <a:spcPct val="120000"/>
              </a:lnSpc>
              <a:spcAft>
                <a:spcPts val="600"/>
              </a:spcAft>
            </a:pPr>
            <a:r>
              <a:rPr lang="zh-CN" altLang="en-US" sz="2000" dirty="0" smtClean="0">
                <a:latin typeface="+mn-ea"/>
              </a:rPr>
              <a:t>　</a:t>
            </a:r>
            <a:r>
              <a:rPr lang="zh-CN" altLang="zh-CN" sz="2000" dirty="0"/>
              <a:t>“控制面板”</a:t>
            </a:r>
            <a:r>
              <a:rPr lang="zh-CN" altLang="zh-CN" sz="2000" dirty="0" smtClean="0"/>
              <a:t>窗口显示模式</a:t>
            </a:r>
            <a:r>
              <a:rPr lang="zh-CN" altLang="en-US" sz="2000" dirty="0" smtClean="0"/>
              <a:t>：</a:t>
            </a:r>
            <a:r>
              <a:rPr lang="zh-CN" altLang="zh-CN" sz="2000" dirty="0" smtClean="0"/>
              <a:t>“类别”</a:t>
            </a:r>
            <a:r>
              <a:rPr lang="zh-CN" altLang="zh-CN" sz="2000" dirty="0"/>
              <a:t>、</a:t>
            </a:r>
            <a:r>
              <a:rPr lang="zh-CN" altLang="zh-CN" sz="2000" dirty="0" smtClean="0"/>
              <a:t>“大图标”</a:t>
            </a:r>
            <a:r>
              <a:rPr lang="zh-CN" altLang="en-US" sz="2000" dirty="0" smtClean="0"/>
              <a:t>、</a:t>
            </a:r>
            <a:r>
              <a:rPr lang="zh-CN" altLang="zh-CN" sz="2000" dirty="0" smtClean="0"/>
              <a:t>“小图标”</a:t>
            </a:r>
            <a:endParaRPr lang="zh-CN" altLang="en-US" sz="2000" dirty="0">
              <a:latin typeface="+mn-ea"/>
            </a:endParaRPr>
          </a:p>
        </p:txBody>
      </p:sp>
      <p:pic>
        <p:nvPicPr>
          <p:cNvPr id="1029" name="图片 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139680" y="2510594"/>
            <a:ext cx="7293120" cy="3892046"/>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9935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left)">
                                      <p:cBhvr>
                                        <p:cTn id="7" dur="500"/>
                                        <p:tgtEl>
                                          <p:spTgt spid="2">
                                            <p:txEl>
                                              <p:pRg st="1" end="1"/>
                                            </p:txEl>
                                          </p:spTgt>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10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1999"/>
                                          </p:stCondLst>
                                        </p:cTn>
                                        <p:tgtEl>
                                          <p:spTgt spid="10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2.4.2  </a:t>
            </a:r>
            <a:r>
              <a:rPr lang="zh-CN" altLang="zh-CN" sz="3600" dirty="0"/>
              <a:t>设置桌面外观</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2" name="TextBox 5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．设置桌面背景</a:t>
            </a:r>
          </a:p>
        </p:txBody>
      </p:sp>
      <p:sp>
        <p:nvSpPr>
          <p:cNvPr id="53" name="矩形 52"/>
          <p:cNvSpPr/>
          <p:nvPr/>
        </p:nvSpPr>
        <p:spPr>
          <a:xfrm>
            <a:off x="971600" y="1556792"/>
            <a:ext cx="7632848" cy="707886"/>
          </a:xfrm>
          <a:prstGeom prst="rect">
            <a:avLst/>
          </a:prstGeom>
        </p:spPr>
        <p:txBody>
          <a:bodyPr wrap="square">
            <a:spAutoFit/>
          </a:bodyPr>
          <a:lstStyle/>
          <a:p>
            <a:r>
              <a:rPr lang="zh-CN" altLang="en-US" sz="2000" dirty="0" smtClean="0">
                <a:latin typeface="+mn-ea"/>
              </a:rPr>
              <a:t>（</a:t>
            </a:r>
            <a:r>
              <a:rPr lang="en-US" altLang="zh-CN" sz="2000" dirty="0" smtClean="0">
                <a:latin typeface="+mn-ea"/>
              </a:rPr>
              <a:t>1）</a:t>
            </a:r>
            <a:r>
              <a:rPr lang="zh-CN" altLang="zh-CN" sz="2000" dirty="0" smtClean="0">
                <a:latin typeface="+mn-ea"/>
              </a:rPr>
              <a:t>右</a:t>
            </a:r>
            <a:r>
              <a:rPr lang="zh-CN" altLang="zh-CN" sz="2000" dirty="0">
                <a:latin typeface="+mn-ea"/>
              </a:rPr>
              <a:t>击桌面</a:t>
            </a:r>
            <a:r>
              <a:rPr lang="zh-CN" altLang="zh-CN" sz="2000" dirty="0" smtClean="0">
                <a:latin typeface="+mn-ea"/>
              </a:rPr>
              <a:t>空白处</a:t>
            </a:r>
            <a:r>
              <a:rPr lang="en-US" altLang="zh-CN" sz="2000" dirty="0" smtClean="0">
                <a:latin typeface="+mn-ea"/>
              </a:rPr>
              <a:t>→</a:t>
            </a:r>
            <a:r>
              <a:rPr lang="zh-CN" altLang="zh-CN" sz="2000" dirty="0" smtClean="0">
                <a:latin typeface="+mn-ea"/>
              </a:rPr>
              <a:t>弹</a:t>
            </a:r>
            <a:r>
              <a:rPr lang="zh-CN" altLang="zh-CN" sz="2000" dirty="0">
                <a:latin typeface="+mn-ea"/>
              </a:rPr>
              <a:t>出桌面快捷</a:t>
            </a:r>
            <a:r>
              <a:rPr lang="zh-CN" altLang="zh-CN" sz="2000" dirty="0" smtClean="0">
                <a:latin typeface="+mn-ea"/>
              </a:rPr>
              <a:t>菜单</a:t>
            </a:r>
            <a:r>
              <a:rPr lang="zh-CN" altLang="en-US" sz="2000" dirty="0" smtClean="0">
                <a:latin typeface="+mn-ea"/>
              </a:rPr>
              <a:t>（如左图）。</a:t>
            </a:r>
            <a:endParaRPr lang="en-US" altLang="zh-CN" sz="2000" dirty="0" smtClean="0">
              <a:latin typeface="+mn-ea"/>
            </a:endParaRPr>
          </a:p>
          <a:p>
            <a:r>
              <a:rPr lang="zh-CN" altLang="en-US" sz="2000" dirty="0" smtClean="0">
                <a:latin typeface="+mn-ea"/>
              </a:rPr>
              <a:t>（</a:t>
            </a:r>
            <a:r>
              <a:rPr lang="en-US" altLang="zh-CN" sz="2000" dirty="0" smtClean="0">
                <a:latin typeface="+mn-ea"/>
              </a:rPr>
              <a:t>2）</a:t>
            </a:r>
            <a:r>
              <a:rPr lang="zh-CN" altLang="zh-CN" sz="2000" dirty="0" smtClean="0">
                <a:latin typeface="+mn-ea"/>
              </a:rPr>
              <a:t>“个性化”命令</a:t>
            </a:r>
            <a:r>
              <a:rPr lang="en-US" altLang="zh-CN" sz="2000" dirty="0" smtClean="0">
                <a:latin typeface="+mn-ea"/>
              </a:rPr>
              <a:t>→</a:t>
            </a:r>
            <a:r>
              <a:rPr lang="zh-CN" altLang="zh-CN" sz="2000" dirty="0" smtClean="0">
                <a:latin typeface="+mn-ea"/>
              </a:rPr>
              <a:t>打开</a:t>
            </a:r>
            <a:r>
              <a:rPr lang="zh-CN" altLang="zh-CN" sz="2000" dirty="0">
                <a:latin typeface="+mn-ea"/>
              </a:rPr>
              <a:t>“个性化”</a:t>
            </a:r>
            <a:r>
              <a:rPr lang="zh-CN" altLang="zh-CN" sz="2000" dirty="0" smtClean="0">
                <a:latin typeface="+mn-ea"/>
              </a:rPr>
              <a:t>窗口</a:t>
            </a:r>
            <a:r>
              <a:rPr lang="zh-CN" altLang="en-US" sz="2000" dirty="0">
                <a:latin typeface="+mn-ea"/>
              </a:rPr>
              <a:t>（如右图</a:t>
            </a:r>
            <a:r>
              <a:rPr lang="zh-CN" altLang="en-US" sz="2000" dirty="0" smtClean="0">
                <a:latin typeface="+mn-ea"/>
              </a:rPr>
              <a:t>）。 </a:t>
            </a:r>
            <a:endParaRPr lang="en-US" altLang="zh-CN" sz="2000" dirty="0" smtClean="0">
              <a:latin typeface="+mn-ea"/>
            </a:endParaRPr>
          </a:p>
        </p:txBody>
      </p:sp>
      <p:grpSp>
        <p:nvGrpSpPr>
          <p:cNvPr id="60" name="组合 59"/>
          <p:cNvGrpSpPr/>
          <p:nvPr/>
        </p:nvGrpSpPr>
        <p:grpSpPr>
          <a:xfrm>
            <a:off x="1068043" y="3140968"/>
            <a:ext cx="2026976" cy="2987007"/>
            <a:chOff x="467544" y="2636912"/>
            <a:chExt cx="2627475" cy="3682508"/>
          </a:xfrm>
        </p:grpSpPr>
        <p:pic>
          <p:nvPicPr>
            <p:cNvPr id="27654"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7544" y="2636912"/>
              <a:ext cx="2627475" cy="368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椭圆 58"/>
            <p:cNvSpPr/>
            <p:nvPr/>
          </p:nvSpPr>
          <p:spPr>
            <a:xfrm>
              <a:off x="787243" y="5890719"/>
              <a:ext cx="1152128" cy="37561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203848" y="2591325"/>
            <a:ext cx="5432152" cy="3794961"/>
            <a:chOff x="4324198" y="2591325"/>
            <a:chExt cx="5509452" cy="3876346"/>
          </a:xfrm>
        </p:grpSpPr>
        <p:pic>
          <p:nvPicPr>
            <p:cNvPr id="2051" name="图片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324198" y="2591325"/>
              <a:ext cx="5509452" cy="3876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椭圆 15"/>
            <p:cNvSpPr/>
            <p:nvPr/>
          </p:nvSpPr>
          <p:spPr>
            <a:xfrm>
              <a:off x="5843426" y="5975640"/>
              <a:ext cx="888814" cy="30467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189677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499"/>
                                          </p:stCondLst>
                                        </p:cTn>
                                        <p:tgtEl>
                                          <p:spTgt spid="6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3">
                                            <p:txEl>
                                              <p:pRg st="1" end="1"/>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2.4.2  </a:t>
            </a:r>
            <a:r>
              <a:rPr lang="zh-CN" altLang="zh-CN" sz="3600" dirty="0"/>
              <a:t>设置桌面外观</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2" name="TextBox 5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．设置桌面背景</a:t>
            </a:r>
          </a:p>
        </p:txBody>
      </p:sp>
      <p:sp>
        <p:nvSpPr>
          <p:cNvPr id="17" name="矩形 16"/>
          <p:cNvSpPr/>
          <p:nvPr/>
        </p:nvSpPr>
        <p:spPr>
          <a:xfrm>
            <a:off x="971600" y="1556792"/>
            <a:ext cx="7632848" cy="1015663"/>
          </a:xfrm>
          <a:prstGeom prst="rect">
            <a:avLst/>
          </a:prstGeom>
        </p:spPr>
        <p:txBody>
          <a:bodyPr wrap="square">
            <a:spAutoFit/>
          </a:bodyPr>
          <a:lstStyle/>
          <a:p>
            <a:r>
              <a:rPr lang="zh-CN" altLang="en-US" sz="2000" dirty="0" smtClean="0">
                <a:latin typeface="+mn-ea"/>
              </a:rPr>
              <a:t>（</a:t>
            </a:r>
            <a:r>
              <a:rPr lang="en-US" altLang="zh-CN" sz="2000" dirty="0" smtClean="0">
                <a:latin typeface="+mn-ea"/>
              </a:rPr>
              <a:t>1）</a:t>
            </a:r>
            <a:r>
              <a:rPr lang="zh-CN" altLang="zh-CN" sz="2000" dirty="0" smtClean="0">
                <a:latin typeface="+mn-ea"/>
              </a:rPr>
              <a:t>右</a:t>
            </a:r>
            <a:r>
              <a:rPr lang="zh-CN" altLang="zh-CN" sz="2000" dirty="0">
                <a:latin typeface="+mn-ea"/>
              </a:rPr>
              <a:t>击桌面</a:t>
            </a:r>
            <a:r>
              <a:rPr lang="zh-CN" altLang="zh-CN" sz="2000" dirty="0" smtClean="0">
                <a:latin typeface="+mn-ea"/>
              </a:rPr>
              <a:t>空白处</a:t>
            </a:r>
            <a:r>
              <a:rPr lang="en-US" altLang="zh-CN" sz="2000" dirty="0" smtClean="0">
                <a:latin typeface="+mn-ea"/>
              </a:rPr>
              <a:t>→</a:t>
            </a:r>
            <a:r>
              <a:rPr lang="zh-CN" altLang="zh-CN" sz="2000" dirty="0" smtClean="0">
                <a:latin typeface="+mn-ea"/>
              </a:rPr>
              <a:t>弹</a:t>
            </a:r>
            <a:r>
              <a:rPr lang="zh-CN" altLang="zh-CN" sz="2000" dirty="0">
                <a:latin typeface="+mn-ea"/>
              </a:rPr>
              <a:t>出桌面快捷</a:t>
            </a:r>
            <a:r>
              <a:rPr lang="zh-CN" altLang="zh-CN" sz="2000" dirty="0" smtClean="0">
                <a:latin typeface="+mn-ea"/>
              </a:rPr>
              <a:t>菜单</a:t>
            </a:r>
            <a:r>
              <a:rPr lang="zh-CN" altLang="en-US" sz="2000" dirty="0" smtClean="0">
                <a:latin typeface="+mn-ea"/>
              </a:rPr>
              <a:t>。</a:t>
            </a:r>
            <a:endParaRPr lang="en-US" altLang="zh-CN" sz="2000" dirty="0" smtClean="0">
              <a:latin typeface="+mn-ea"/>
            </a:endParaRPr>
          </a:p>
          <a:p>
            <a:r>
              <a:rPr lang="zh-CN" altLang="en-US" sz="2000" dirty="0" smtClean="0">
                <a:latin typeface="+mn-ea"/>
              </a:rPr>
              <a:t>（</a:t>
            </a:r>
            <a:r>
              <a:rPr lang="en-US" altLang="zh-CN" sz="2000" dirty="0" smtClean="0">
                <a:latin typeface="+mn-ea"/>
              </a:rPr>
              <a:t>2）</a:t>
            </a:r>
            <a:r>
              <a:rPr lang="zh-CN" altLang="zh-CN" sz="2000" dirty="0" smtClean="0">
                <a:latin typeface="+mn-ea"/>
              </a:rPr>
              <a:t>“个性化”命令</a:t>
            </a:r>
            <a:r>
              <a:rPr lang="en-US" altLang="zh-CN" sz="2000" dirty="0" smtClean="0">
                <a:latin typeface="+mn-ea"/>
              </a:rPr>
              <a:t>→</a:t>
            </a:r>
            <a:r>
              <a:rPr lang="zh-CN" altLang="zh-CN" sz="2000" dirty="0" smtClean="0">
                <a:latin typeface="+mn-ea"/>
              </a:rPr>
              <a:t>打开</a:t>
            </a:r>
            <a:r>
              <a:rPr lang="zh-CN" altLang="zh-CN" sz="2000" dirty="0">
                <a:latin typeface="+mn-ea"/>
              </a:rPr>
              <a:t>“个性化”</a:t>
            </a:r>
            <a:r>
              <a:rPr lang="zh-CN" altLang="zh-CN" sz="2000" dirty="0" smtClean="0">
                <a:latin typeface="+mn-ea"/>
              </a:rPr>
              <a:t>窗口</a:t>
            </a:r>
            <a:r>
              <a:rPr lang="zh-CN" altLang="en-US" sz="2000" dirty="0" smtClean="0">
                <a:latin typeface="+mn-ea"/>
              </a:rPr>
              <a:t>。</a:t>
            </a:r>
            <a:endParaRPr lang="en-US" altLang="zh-CN" sz="2000" dirty="0" smtClean="0">
              <a:latin typeface="+mn-ea"/>
            </a:endParaRPr>
          </a:p>
          <a:p>
            <a:r>
              <a:rPr lang="zh-CN" altLang="en-US" sz="2000" dirty="0" smtClean="0">
                <a:latin typeface="+mn-ea"/>
              </a:rPr>
              <a:t>（</a:t>
            </a:r>
            <a:r>
              <a:rPr lang="en-US" altLang="zh-CN" sz="2000" dirty="0" smtClean="0">
                <a:latin typeface="+mn-ea"/>
              </a:rPr>
              <a:t>3）</a:t>
            </a:r>
            <a:r>
              <a:rPr lang="zh-CN" altLang="zh-CN" sz="2000" dirty="0" smtClean="0">
                <a:latin typeface="+mn-ea"/>
              </a:rPr>
              <a:t>“桌面背景”链接</a:t>
            </a:r>
            <a:r>
              <a:rPr lang="en-US" altLang="zh-CN" sz="2000" dirty="0" smtClean="0">
                <a:latin typeface="+mn-ea"/>
              </a:rPr>
              <a:t>→</a:t>
            </a:r>
            <a:r>
              <a:rPr lang="zh-CN" altLang="zh-CN" sz="2000" dirty="0" smtClean="0">
                <a:latin typeface="+mn-ea"/>
              </a:rPr>
              <a:t>切换到</a:t>
            </a:r>
            <a:r>
              <a:rPr lang="zh-CN" altLang="zh-CN" sz="2000" dirty="0">
                <a:latin typeface="+mn-ea"/>
              </a:rPr>
              <a:t>“桌面背景”</a:t>
            </a:r>
            <a:r>
              <a:rPr lang="zh-CN" altLang="zh-CN" sz="2000" dirty="0" smtClean="0">
                <a:latin typeface="+mn-ea"/>
              </a:rPr>
              <a:t>窗口</a:t>
            </a:r>
            <a:r>
              <a:rPr lang="zh-CN" altLang="en-US" sz="2000" dirty="0" smtClean="0">
                <a:latin typeface="+mn-ea"/>
              </a:rPr>
              <a:t>（如下图）。</a:t>
            </a:r>
            <a:endParaRPr lang="zh-CN" altLang="zh-CN" sz="2000" dirty="0">
              <a:latin typeface="+mn-ea"/>
            </a:endParaRPr>
          </a:p>
        </p:txBody>
      </p:sp>
      <p:grpSp>
        <p:nvGrpSpPr>
          <p:cNvPr id="2" name="组合 1"/>
          <p:cNvGrpSpPr/>
          <p:nvPr/>
        </p:nvGrpSpPr>
        <p:grpSpPr>
          <a:xfrm>
            <a:off x="1979712" y="2636912"/>
            <a:ext cx="5485272" cy="3923861"/>
            <a:chOff x="4919376" y="2572455"/>
            <a:chExt cx="5275263" cy="3711575"/>
          </a:xfrm>
        </p:grpSpPr>
        <p:pic>
          <p:nvPicPr>
            <p:cNvPr id="8194" name="图片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919376" y="2572455"/>
              <a:ext cx="5275263"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6"/>
            <p:cNvSpPr>
              <a:spLocks noChangeArrowheads="1"/>
            </p:cNvSpPr>
            <p:nvPr/>
          </p:nvSpPr>
          <p:spPr bwMode="auto">
            <a:xfrm>
              <a:off x="6679431" y="5690276"/>
              <a:ext cx="1755154" cy="160218"/>
            </a:xfrm>
            <a:prstGeom prst="rect">
              <a:avLst/>
            </a:prstGeom>
            <a:solidFill>
              <a:srgbClr val="FFFFFF"/>
            </a:solidFill>
            <a:ln w="9525" algn="ctr">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0" name="直接箭头连接符 19"/>
          <p:cNvCxnSpPr/>
          <p:nvPr/>
        </p:nvCxnSpPr>
        <p:spPr>
          <a:xfrm flipH="1">
            <a:off x="4356165" y="3501008"/>
            <a:ext cx="220476" cy="236339"/>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H="1">
            <a:off x="6372200" y="3933056"/>
            <a:ext cx="220476" cy="236339"/>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24674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22" presetClass="entr" presetSubtype="2" fill="hold" nodeType="after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right)">
                                      <p:cBhvr>
                                        <p:cTn id="10" dur="500"/>
                                        <p:tgtEl>
                                          <p:spTgt spid="20"/>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right)">
                                      <p:cBhvr>
                                        <p:cTn id="1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2.4.2  </a:t>
            </a:r>
            <a:r>
              <a:rPr lang="zh-CN" altLang="zh-CN" sz="3600" dirty="0"/>
              <a:t>设置桌面外观</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2" name="TextBox 5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smtClean="0"/>
              <a:t>2</a:t>
            </a:r>
            <a:r>
              <a:rPr lang="zh-CN" altLang="zh-CN" dirty="0" smtClean="0"/>
              <a:t>．</a:t>
            </a:r>
            <a:r>
              <a:rPr lang="zh-CN" altLang="zh-CN" dirty="0"/>
              <a:t>设置屏幕保护程序</a:t>
            </a:r>
          </a:p>
        </p:txBody>
      </p:sp>
      <p:grpSp>
        <p:nvGrpSpPr>
          <p:cNvPr id="8" name="组合 7"/>
          <p:cNvGrpSpPr/>
          <p:nvPr/>
        </p:nvGrpSpPr>
        <p:grpSpPr>
          <a:xfrm>
            <a:off x="449942" y="2583543"/>
            <a:ext cx="5305737" cy="3802743"/>
            <a:chOff x="4324198" y="2591325"/>
            <a:chExt cx="5509452" cy="3876346"/>
          </a:xfrm>
        </p:grpSpPr>
        <p:pic>
          <p:nvPicPr>
            <p:cNvPr id="9" name="图片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324198" y="2591325"/>
              <a:ext cx="5509452" cy="3876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椭圆 9"/>
            <p:cNvSpPr/>
            <p:nvPr/>
          </p:nvSpPr>
          <p:spPr>
            <a:xfrm>
              <a:off x="8757345" y="5975640"/>
              <a:ext cx="888814" cy="30467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971600" y="1556792"/>
            <a:ext cx="8172400" cy="861774"/>
          </a:xfrm>
          <a:prstGeom prst="rect">
            <a:avLst/>
          </a:prstGeom>
        </p:spPr>
        <p:txBody>
          <a:bodyPr wrap="square">
            <a:spAutoFit/>
          </a:bodyPr>
          <a:lstStyle/>
          <a:p>
            <a:pPr>
              <a:spcAft>
                <a:spcPts val="1200"/>
              </a:spcAft>
            </a:pPr>
            <a:r>
              <a:rPr lang="zh-CN" altLang="en-US" sz="2000" dirty="0" smtClean="0">
                <a:latin typeface="+mn-ea"/>
              </a:rPr>
              <a:t>（</a:t>
            </a:r>
            <a:r>
              <a:rPr lang="en-US" altLang="zh-CN" sz="2000" dirty="0" smtClean="0">
                <a:latin typeface="+mn-ea"/>
              </a:rPr>
              <a:t>1）</a:t>
            </a:r>
            <a:r>
              <a:rPr lang="zh-CN" altLang="zh-CN" sz="2000" dirty="0" smtClean="0">
                <a:latin typeface="+mn-ea"/>
              </a:rPr>
              <a:t>右</a:t>
            </a:r>
            <a:r>
              <a:rPr lang="zh-CN" altLang="zh-CN" sz="2000" dirty="0">
                <a:latin typeface="+mn-ea"/>
              </a:rPr>
              <a:t>击桌面</a:t>
            </a:r>
            <a:r>
              <a:rPr lang="zh-CN" altLang="zh-CN" sz="2000" dirty="0" smtClean="0">
                <a:latin typeface="+mn-ea"/>
              </a:rPr>
              <a:t>空白处</a:t>
            </a:r>
            <a:r>
              <a:rPr lang="en-US" altLang="zh-CN" sz="2000" dirty="0" smtClean="0">
                <a:latin typeface="+mn-ea"/>
              </a:rPr>
              <a:t>→</a:t>
            </a:r>
            <a:r>
              <a:rPr lang="zh-CN" altLang="zh-CN" sz="2000" dirty="0" smtClean="0">
                <a:latin typeface="+mn-ea"/>
              </a:rPr>
              <a:t>“个性化”</a:t>
            </a:r>
            <a:r>
              <a:rPr lang="en-US" altLang="zh-CN" sz="2000" dirty="0" smtClean="0">
                <a:latin typeface="+mn-ea"/>
              </a:rPr>
              <a:t>→</a:t>
            </a:r>
            <a:r>
              <a:rPr lang="zh-CN" altLang="zh-CN" sz="2000" dirty="0" smtClean="0">
                <a:latin typeface="+mn-ea"/>
              </a:rPr>
              <a:t>打开</a:t>
            </a:r>
            <a:r>
              <a:rPr lang="zh-CN" altLang="zh-CN" sz="2000" dirty="0">
                <a:latin typeface="+mn-ea"/>
              </a:rPr>
              <a:t>“个性化”</a:t>
            </a:r>
            <a:r>
              <a:rPr lang="zh-CN" altLang="zh-CN" sz="2000" dirty="0" smtClean="0">
                <a:latin typeface="+mn-ea"/>
              </a:rPr>
              <a:t>窗口</a:t>
            </a:r>
            <a:r>
              <a:rPr lang="zh-CN" altLang="en-US" sz="2000" dirty="0">
                <a:latin typeface="+mn-ea"/>
              </a:rPr>
              <a:t>（如左图</a:t>
            </a:r>
            <a:r>
              <a:rPr lang="zh-CN" altLang="en-US" sz="2000" dirty="0" smtClean="0">
                <a:latin typeface="+mn-ea"/>
              </a:rPr>
              <a:t>）。</a:t>
            </a:r>
            <a:endParaRPr lang="en-US" altLang="zh-CN" sz="2000" dirty="0" smtClean="0">
              <a:latin typeface="+mn-ea"/>
            </a:endParaRPr>
          </a:p>
          <a:p>
            <a:pPr>
              <a:spcAft>
                <a:spcPts val="1200"/>
              </a:spcAft>
            </a:pPr>
            <a:r>
              <a:rPr lang="zh-CN" altLang="zh-CN" sz="2000" dirty="0" smtClean="0"/>
              <a:t>（</a:t>
            </a:r>
            <a:r>
              <a:rPr lang="en-US" altLang="zh-CN" sz="2000" dirty="0" smtClean="0"/>
              <a:t>2</a:t>
            </a:r>
            <a:r>
              <a:rPr lang="zh-CN" altLang="zh-CN" sz="2000" dirty="0" smtClean="0"/>
              <a:t>）“屏幕保护程序”链接</a:t>
            </a:r>
            <a:r>
              <a:rPr lang="en-US" altLang="zh-CN" sz="2000" dirty="0">
                <a:latin typeface="+mn-ea"/>
              </a:rPr>
              <a:t>→</a:t>
            </a:r>
            <a:r>
              <a:rPr lang="zh-CN" altLang="zh-CN" sz="2000" dirty="0" smtClean="0"/>
              <a:t>“屏幕保护程序设置”</a:t>
            </a:r>
            <a:r>
              <a:rPr lang="zh-CN" altLang="zh-CN" sz="2000" dirty="0"/>
              <a:t>对话框</a:t>
            </a:r>
            <a:r>
              <a:rPr lang="zh-CN" altLang="en-US" sz="2000" dirty="0" smtClean="0">
                <a:latin typeface="+mn-ea"/>
              </a:rPr>
              <a:t>（如右图）</a:t>
            </a:r>
            <a:endParaRPr lang="zh-CN" altLang="zh-CN" sz="2000" dirty="0">
              <a:latin typeface="+mn-ea"/>
            </a:endParaRPr>
          </a:p>
        </p:txBody>
      </p:sp>
      <p:pic>
        <p:nvPicPr>
          <p:cNvPr id="4098" name="图片 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868144" y="2591325"/>
            <a:ext cx="3175868" cy="3765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直接箭头连接符 12"/>
          <p:cNvCxnSpPr/>
          <p:nvPr/>
        </p:nvCxnSpPr>
        <p:spPr>
          <a:xfrm flipH="1">
            <a:off x="7303852" y="4560813"/>
            <a:ext cx="220476" cy="236339"/>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a:off x="6876256" y="4776837"/>
            <a:ext cx="220476" cy="236339"/>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04484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499"/>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499"/>
                                          </p:stCondLst>
                                        </p:cTn>
                                        <p:tgtEl>
                                          <p:spTgt spid="4098"/>
                                        </p:tgtEl>
                                        <p:attrNameLst>
                                          <p:attrName>style.visibility</p:attrName>
                                        </p:attrNameLst>
                                      </p:cBhvr>
                                      <p:to>
                                        <p:strVal val="visible"/>
                                      </p:to>
                                    </p:set>
                                  </p:childTnLst>
                                </p:cTn>
                              </p:par>
                            </p:childTnLst>
                          </p:cTn>
                        </p:par>
                        <p:par>
                          <p:cTn id="17" fill="hold">
                            <p:stCondLst>
                              <p:cond delay="500"/>
                            </p:stCondLst>
                            <p:childTnLst>
                              <p:par>
                                <p:cTn id="18" presetID="22" presetClass="entr" presetSubtype="2"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right)">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2.4.2  </a:t>
            </a:r>
            <a:r>
              <a:rPr lang="zh-CN" altLang="zh-CN" sz="3600" dirty="0"/>
              <a:t>设置桌面外观</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2" name="TextBox 5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smtClean="0"/>
              <a:t>3</a:t>
            </a:r>
            <a:r>
              <a:rPr lang="zh-CN" altLang="zh-CN" dirty="0" smtClean="0"/>
              <a:t>．</a:t>
            </a:r>
            <a:r>
              <a:rPr lang="zh-CN" altLang="zh-CN" dirty="0"/>
              <a:t>更改颜色和外观</a:t>
            </a:r>
          </a:p>
        </p:txBody>
      </p:sp>
      <p:grpSp>
        <p:nvGrpSpPr>
          <p:cNvPr id="8" name="组合 7"/>
          <p:cNvGrpSpPr/>
          <p:nvPr/>
        </p:nvGrpSpPr>
        <p:grpSpPr>
          <a:xfrm>
            <a:off x="363984" y="2547783"/>
            <a:ext cx="5432152" cy="3794961"/>
            <a:chOff x="4324198" y="2591325"/>
            <a:chExt cx="5509452" cy="3876346"/>
          </a:xfrm>
        </p:grpSpPr>
        <p:pic>
          <p:nvPicPr>
            <p:cNvPr id="9" name="图片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324198" y="2591325"/>
              <a:ext cx="5509452" cy="3876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椭圆 9"/>
            <p:cNvSpPr/>
            <p:nvPr/>
          </p:nvSpPr>
          <p:spPr>
            <a:xfrm>
              <a:off x="6807309" y="5972852"/>
              <a:ext cx="888814" cy="30467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971600" y="1556792"/>
            <a:ext cx="7992888" cy="861774"/>
          </a:xfrm>
          <a:prstGeom prst="rect">
            <a:avLst/>
          </a:prstGeom>
        </p:spPr>
        <p:txBody>
          <a:bodyPr wrap="square">
            <a:spAutoFit/>
          </a:bodyPr>
          <a:lstStyle/>
          <a:p>
            <a:pPr>
              <a:spcAft>
                <a:spcPts val="1200"/>
              </a:spcAft>
            </a:pPr>
            <a:r>
              <a:rPr lang="zh-CN" altLang="en-US" sz="2000" dirty="0" smtClean="0">
                <a:latin typeface="+mn-ea"/>
              </a:rPr>
              <a:t>（</a:t>
            </a:r>
            <a:r>
              <a:rPr lang="en-US" altLang="zh-CN" sz="2000" dirty="0" smtClean="0">
                <a:latin typeface="+mn-ea"/>
              </a:rPr>
              <a:t>1）</a:t>
            </a:r>
            <a:r>
              <a:rPr lang="zh-CN" altLang="zh-CN" sz="2000" dirty="0" smtClean="0">
                <a:latin typeface="+mn-ea"/>
              </a:rPr>
              <a:t>右</a:t>
            </a:r>
            <a:r>
              <a:rPr lang="zh-CN" altLang="zh-CN" sz="2000" dirty="0">
                <a:latin typeface="+mn-ea"/>
              </a:rPr>
              <a:t>击桌面</a:t>
            </a:r>
            <a:r>
              <a:rPr lang="zh-CN" altLang="zh-CN" sz="2000" dirty="0" smtClean="0">
                <a:latin typeface="+mn-ea"/>
              </a:rPr>
              <a:t>空白处</a:t>
            </a:r>
            <a:r>
              <a:rPr lang="en-US" altLang="zh-CN" sz="2000" dirty="0" smtClean="0">
                <a:latin typeface="+mn-ea"/>
              </a:rPr>
              <a:t>→</a:t>
            </a:r>
            <a:r>
              <a:rPr lang="zh-CN" altLang="zh-CN" sz="2000" dirty="0" smtClean="0">
                <a:latin typeface="+mn-ea"/>
              </a:rPr>
              <a:t>“个性化”</a:t>
            </a:r>
            <a:r>
              <a:rPr lang="en-US" altLang="zh-CN" sz="2000" dirty="0" smtClean="0">
                <a:latin typeface="+mn-ea"/>
              </a:rPr>
              <a:t>→</a:t>
            </a:r>
            <a:r>
              <a:rPr lang="zh-CN" altLang="zh-CN" sz="2000" dirty="0" smtClean="0">
                <a:latin typeface="+mn-ea"/>
              </a:rPr>
              <a:t>打开</a:t>
            </a:r>
            <a:r>
              <a:rPr lang="zh-CN" altLang="zh-CN" sz="2000" dirty="0">
                <a:latin typeface="+mn-ea"/>
              </a:rPr>
              <a:t>“个性化”</a:t>
            </a:r>
            <a:r>
              <a:rPr lang="zh-CN" altLang="zh-CN" sz="2000" dirty="0" smtClean="0">
                <a:latin typeface="+mn-ea"/>
              </a:rPr>
              <a:t>窗口</a:t>
            </a:r>
            <a:r>
              <a:rPr lang="zh-CN" altLang="en-US" sz="2000" dirty="0">
                <a:latin typeface="+mn-ea"/>
              </a:rPr>
              <a:t>（如左图</a:t>
            </a:r>
            <a:r>
              <a:rPr lang="zh-CN" altLang="en-US" sz="2000" dirty="0" smtClean="0">
                <a:latin typeface="+mn-ea"/>
              </a:rPr>
              <a:t>）。</a:t>
            </a:r>
            <a:endParaRPr lang="en-US" altLang="zh-CN" sz="2000" dirty="0" smtClean="0">
              <a:latin typeface="+mn-ea"/>
            </a:endParaRPr>
          </a:p>
          <a:p>
            <a:pPr>
              <a:spcAft>
                <a:spcPts val="1200"/>
              </a:spcAft>
            </a:pPr>
            <a:r>
              <a:rPr lang="zh-CN" altLang="zh-CN" sz="2000" dirty="0" smtClean="0"/>
              <a:t>（</a:t>
            </a:r>
            <a:r>
              <a:rPr lang="en-US" altLang="zh-CN" sz="2000" dirty="0" smtClean="0"/>
              <a:t>2</a:t>
            </a:r>
            <a:r>
              <a:rPr lang="zh-CN" altLang="zh-CN" sz="2000" dirty="0" smtClean="0"/>
              <a:t>）“窗口颜色”链接</a:t>
            </a:r>
            <a:r>
              <a:rPr lang="en-US" altLang="zh-CN" sz="2000" dirty="0">
                <a:latin typeface="+mn-ea"/>
              </a:rPr>
              <a:t>→</a:t>
            </a:r>
            <a:r>
              <a:rPr lang="zh-CN" altLang="zh-CN" sz="2000" dirty="0" smtClean="0"/>
              <a:t>打开</a:t>
            </a:r>
            <a:r>
              <a:rPr lang="zh-CN" altLang="zh-CN" sz="2000" dirty="0"/>
              <a:t>“窗口颜色和外观”窗口</a:t>
            </a:r>
            <a:r>
              <a:rPr lang="zh-CN" altLang="en-US" sz="2000" dirty="0" smtClean="0">
                <a:latin typeface="+mn-ea"/>
              </a:rPr>
              <a:t>（如右图）。</a:t>
            </a:r>
            <a:endParaRPr lang="zh-CN" altLang="zh-CN" sz="2000" dirty="0">
              <a:latin typeface="+mn-ea"/>
            </a:endParaRPr>
          </a:p>
        </p:txBody>
      </p:sp>
      <p:pic>
        <p:nvPicPr>
          <p:cNvPr id="5122" name="图片 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241219" y="2550390"/>
            <a:ext cx="5651261" cy="3776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直接箭头连接符 11"/>
          <p:cNvCxnSpPr/>
          <p:nvPr/>
        </p:nvCxnSpPr>
        <p:spPr>
          <a:xfrm>
            <a:off x="3671900" y="3816574"/>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3563888" y="4954188"/>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3563888" y="5213754"/>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0448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499"/>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499"/>
                                          </p:stCondLst>
                                        </p:cTn>
                                        <p:tgtEl>
                                          <p:spTgt spid="5122"/>
                                        </p:tgtEl>
                                        <p:attrNameLst>
                                          <p:attrName>style.visibility</p:attrName>
                                        </p:attrNameLst>
                                      </p:cBhvr>
                                      <p:to>
                                        <p:strVal val="visible"/>
                                      </p:to>
                                    </p:se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984497147"/>
              </p:ext>
            </p:extLst>
          </p:nvPr>
        </p:nvGraphicFramePr>
        <p:xfrm>
          <a:off x="1547664" y="1628800"/>
          <a:ext cx="6408712" cy="44644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p:txBody>
          <a:bodyPr>
            <a:normAutofit/>
          </a:bodyPr>
          <a:lstStyle/>
          <a:p>
            <a:pPr algn="ctr"/>
            <a:r>
              <a:rPr lang="en-US" altLang="zh-CN" dirty="0" smtClean="0"/>
              <a:t>2.2  </a:t>
            </a:r>
            <a:r>
              <a:rPr lang="zh-CN" altLang="zh-CN" dirty="0"/>
              <a:t>Windows 7的基本操作</a:t>
            </a:r>
            <a:endParaRPr lang="zh-CN" altLang="en-US" dirty="0"/>
          </a:p>
        </p:txBody>
      </p:sp>
    </p:spTree>
    <p:extLst>
      <p:ext uri="{BB962C8B-B14F-4D97-AF65-F5344CB8AC3E}">
        <p14:creationId xmlns:p14="http://schemas.microsoft.com/office/powerpoint/2010/main" val="6284068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2.4.2  </a:t>
            </a:r>
            <a:r>
              <a:rPr lang="zh-CN" altLang="zh-CN" sz="3600" dirty="0"/>
              <a:t>设置桌面外观</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2" name="TextBox 5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smtClean="0"/>
              <a:t>4</a:t>
            </a:r>
            <a:r>
              <a:rPr lang="zh-CN" altLang="zh-CN" dirty="0" smtClean="0"/>
              <a:t>．</a:t>
            </a:r>
            <a:r>
              <a:rPr lang="zh-CN" altLang="zh-CN" dirty="0"/>
              <a:t>更换</a:t>
            </a:r>
            <a:r>
              <a:rPr lang="en-US" altLang="zh-CN" dirty="0"/>
              <a:t>Windows 7</a:t>
            </a:r>
            <a:r>
              <a:rPr lang="zh-CN" altLang="zh-CN" dirty="0"/>
              <a:t>主题</a:t>
            </a:r>
          </a:p>
        </p:txBody>
      </p:sp>
      <p:grpSp>
        <p:nvGrpSpPr>
          <p:cNvPr id="8" name="组合 7"/>
          <p:cNvGrpSpPr/>
          <p:nvPr/>
        </p:nvGrpSpPr>
        <p:grpSpPr>
          <a:xfrm>
            <a:off x="2020168" y="2591325"/>
            <a:ext cx="5432152" cy="3794961"/>
            <a:chOff x="4324198" y="2591325"/>
            <a:chExt cx="5509452" cy="3876346"/>
          </a:xfrm>
        </p:grpSpPr>
        <p:pic>
          <p:nvPicPr>
            <p:cNvPr id="9" name="图片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324198" y="2591325"/>
              <a:ext cx="5509452" cy="3876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椭圆 9"/>
            <p:cNvSpPr/>
            <p:nvPr/>
          </p:nvSpPr>
          <p:spPr>
            <a:xfrm>
              <a:off x="5638786" y="3961830"/>
              <a:ext cx="888814" cy="30467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971600" y="1556792"/>
            <a:ext cx="7992888" cy="707886"/>
          </a:xfrm>
          <a:prstGeom prst="rect">
            <a:avLst/>
          </a:prstGeom>
        </p:spPr>
        <p:txBody>
          <a:bodyPr wrap="square">
            <a:spAutoFit/>
          </a:bodyPr>
          <a:lstStyle/>
          <a:p>
            <a:r>
              <a:rPr lang="zh-CN" altLang="en-US" sz="2000" dirty="0" smtClean="0">
                <a:latin typeface="+mn-ea"/>
              </a:rPr>
              <a:t>（</a:t>
            </a:r>
            <a:r>
              <a:rPr lang="en-US" altLang="zh-CN" sz="2000" dirty="0" smtClean="0">
                <a:latin typeface="+mn-ea"/>
              </a:rPr>
              <a:t>1）</a:t>
            </a:r>
            <a:r>
              <a:rPr lang="zh-CN" altLang="zh-CN" sz="2000" dirty="0" smtClean="0">
                <a:latin typeface="+mn-ea"/>
              </a:rPr>
              <a:t>右</a:t>
            </a:r>
            <a:r>
              <a:rPr lang="zh-CN" altLang="zh-CN" sz="2000" dirty="0">
                <a:latin typeface="+mn-ea"/>
              </a:rPr>
              <a:t>击桌面</a:t>
            </a:r>
            <a:r>
              <a:rPr lang="zh-CN" altLang="zh-CN" sz="2000" dirty="0" smtClean="0">
                <a:latin typeface="+mn-ea"/>
              </a:rPr>
              <a:t>空白处</a:t>
            </a:r>
            <a:r>
              <a:rPr lang="en-US" altLang="zh-CN" sz="2000" dirty="0" smtClean="0">
                <a:latin typeface="+mn-ea"/>
              </a:rPr>
              <a:t>→</a:t>
            </a:r>
            <a:r>
              <a:rPr lang="zh-CN" altLang="zh-CN" sz="2000" dirty="0" smtClean="0">
                <a:latin typeface="+mn-ea"/>
              </a:rPr>
              <a:t>“个性化”</a:t>
            </a:r>
            <a:r>
              <a:rPr lang="en-US" altLang="zh-CN" sz="2000" dirty="0" smtClean="0">
                <a:latin typeface="+mn-ea"/>
              </a:rPr>
              <a:t>→</a:t>
            </a:r>
            <a:r>
              <a:rPr lang="zh-CN" altLang="zh-CN" sz="2000" dirty="0" smtClean="0">
                <a:latin typeface="+mn-ea"/>
              </a:rPr>
              <a:t>打开</a:t>
            </a:r>
            <a:r>
              <a:rPr lang="zh-CN" altLang="zh-CN" sz="2000" dirty="0">
                <a:latin typeface="+mn-ea"/>
              </a:rPr>
              <a:t>“个性化”</a:t>
            </a:r>
            <a:r>
              <a:rPr lang="zh-CN" altLang="zh-CN" sz="2000" dirty="0" smtClean="0">
                <a:latin typeface="+mn-ea"/>
              </a:rPr>
              <a:t>窗口</a:t>
            </a:r>
            <a:r>
              <a:rPr lang="zh-CN" altLang="en-US" sz="2000" dirty="0">
                <a:latin typeface="+mn-ea"/>
              </a:rPr>
              <a:t>（</a:t>
            </a:r>
            <a:r>
              <a:rPr lang="zh-CN" altLang="en-US" sz="2000" dirty="0" smtClean="0">
                <a:latin typeface="+mn-ea"/>
              </a:rPr>
              <a:t>如下图）。</a:t>
            </a:r>
            <a:endParaRPr lang="en-US" altLang="zh-CN" sz="2000" dirty="0" smtClean="0">
              <a:latin typeface="+mn-ea"/>
            </a:endParaRPr>
          </a:p>
          <a:p>
            <a:r>
              <a:rPr lang="zh-CN" altLang="zh-CN" sz="2000" dirty="0" smtClean="0"/>
              <a:t>（</a:t>
            </a:r>
            <a:r>
              <a:rPr lang="en-US" altLang="zh-CN" sz="2000" dirty="0" smtClean="0"/>
              <a:t>2</a:t>
            </a:r>
            <a:r>
              <a:rPr lang="zh-CN" altLang="zh-CN" sz="2000" dirty="0" smtClean="0"/>
              <a:t>）在“</a:t>
            </a:r>
            <a:r>
              <a:rPr lang="en-US" altLang="zh-CN" sz="2000" dirty="0" smtClean="0"/>
              <a:t>Aero</a:t>
            </a:r>
            <a:r>
              <a:rPr lang="zh-CN" altLang="zh-CN" sz="2000" dirty="0" smtClean="0"/>
              <a:t>主题”选项区中单击某个</a:t>
            </a:r>
            <a:r>
              <a:rPr lang="zh-CN" altLang="en-US" sz="2000" dirty="0" smtClean="0"/>
              <a:t>主题</a:t>
            </a:r>
            <a:r>
              <a:rPr lang="zh-CN" altLang="zh-CN" sz="2000" dirty="0" smtClean="0"/>
              <a:t>选项，如“中国”</a:t>
            </a:r>
            <a:r>
              <a:rPr lang="zh-CN" altLang="en-US" sz="2000" dirty="0" smtClean="0"/>
              <a:t>。</a:t>
            </a:r>
            <a:endParaRPr lang="zh-CN" altLang="zh-CN" sz="2000" dirty="0">
              <a:latin typeface="+mn-ea"/>
            </a:endParaRPr>
          </a:p>
        </p:txBody>
      </p:sp>
    </p:spTree>
    <p:extLst>
      <p:ext uri="{BB962C8B-B14F-4D97-AF65-F5344CB8AC3E}">
        <p14:creationId xmlns:p14="http://schemas.microsoft.com/office/powerpoint/2010/main" val="20937505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499"/>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2.4.2  </a:t>
            </a:r>
            <a:r>
              <a:rPr lang="zh-CN" altLang="zh-CN" sz="3600" dirty="0"/>
              <a:t>设置桌面外观</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2" name="TextBox 5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smtClean="0"/>
              <a:t>4</a:t>
            </a:r>
            <a:r>
              <a:rPr lang="zh-CN" altLang="zh-CN" dirty="0" smtClean="0"/>
              <a:t>．</a:t>
            </a:r>
            <a:r>
              <a:rPr lang="zh-CN" altLang="zh-CN" dirty="0"/>
              <a:t>更换</a:t>
            </a:r>
            <a:r>
              <a:rPr lang="en-US" altLang="zh-CN" dirty="0"/>
              <a:t>Windows 7</a:t>
            </a:r>
            <a:r>
              <a:rPr lang="zh-CN" altLang="zh-CN" dirty="0"/>
              <a:t>主题</a:t>
            </a:r>
          </a:p>
        </p:txBody>
      </p:sp>
      <p:sp>
        <p:nvSpPr>
          <p:cNvPr id="11" name="矩形 10"/>
          <p:cNvSpPr/>
          <p:nvPr/>
        </p:nvSpPr>
        <p:spPr>
          <a:xfrm>
            <a:off x="971600" y="1556792"/>
            <a:ext cx="7992888" cy="1631216"/>
          </a:xfrm>
          <a:prstGeom prst="rect">
            <a:avLst/>
          </a:prstGeom>
        </p:spPr>
        <p:txBody>
          <a:bodyPr wrap="square">
            <a:spAutoFit/>
          </a:bodyPr>
          <a:lstStyle/>
          <a:p>
            <a:r>
              <a:rPr lang="zh-CN" altLang="en-US" sz="2000" dirty="0" smtClean="0">
                <a:latin typeface="+mn-ea"/>
              </a:rPr>
              <a:t>（</a:t>
            </a:r>
            <a:r>
              <a:rPr lang="en-US" altLang="zh-CN" sz="2000" dirty="0" smtClean="0">
                <a:latin typeface="+mn-ea"/>
              </a:rPr>
              <a:t>1）</a:t>
            </a:r>
            <a:r>
              <a:rPr lang="zh-CN" altLang="zh-CN" sz="2000" dirty="0" smtClean="0">
                <a:latin typeface="+mn-ea"/>
              </a:rPr>
              <a:t>右</a:t>
            </a:r>
            <a:r>
              <a:rPr lang="zh-CN" altLang="zh-CN" sz="2000" dirty="0">
                <a:latin typeface="+mn-ea"/>
              </a:rPr>
              <a:t>击桌面</a:t>
            </a:r>
            <a:r>
              <a:rPr lang="zh-CN" altLang="zh-CN" sz="2000" dirty="0" smtClean="0">
                <a:latin typeface="+mn-ea"/>
              </a:rPr>
              <a:t>空白处</a:t>
            </a:r>
            <a:r>
              <a:rPr lang="en-US" altLang="zh-CN" sz="2000" dirty="0" smtClean="0">
                <a:latin typeface="+mn-ea"/>
              </a:rPr>
              <a:t>→</a:t>
            </a:r>
            <a:r>
              <a:rPr lang="zh-CN" altLang="zh-CN" sz="2000" dirty="0" smtClean="0">
                <a:latin typeface="+mn-ea"/>
              </a:rPr>
              <a:t>“个性化”</a:t>
            </a:r>
            <a:r>
              <a:rPr lang="en-US" altLang="zh-CN" sz="2000" dirty="0" smtClean="0">
                <a:latin typeface="+mn-ea"/>
              </a:rPr>
              <a:t>→</a:t>
            </a:r>
            <a:r>
              <a:rPr lang="zh-CN" altLang="zh-CN" sz="2000" dirty="0" smtClean="0">
                <a:latin typeface="+mn-ea"/>
              </a:rPr>
              <a:t>打开</a:t>
            </a:r>
            <a:r>
              <a:rPr lang="zh-CN" altLang="zh-CN" sz="2000" dirty="0">
                <a:latin typeface="+mn-ea"/>
              </a:rPr>
              <a:t>“个性化”</a:t>
            </a:r>
            <a:r>
              <a:rPr lang="zh-CN" altLang="zh-CN" sz="2000" dirty="0" smtClean="0">
                <a:latin typeface="+mn-ea"/>
              </a:rPr>
              <a:t>窗口</a:t>
            </a:r>
            <a:r>
              <a:rPr lang="zh-CN" altLang="en-US" sz="2000" dirty="0" smtClean="0">
                <a:latin typeface="+mn-ea"/>
              </a:rPr>
              <a:t>。</a:t>
            </a:r>
            <a:endParaRPr lang="en-US" altLang="zh-CN" sz="2000" dirty="0" smtClean="0">
              <a:latin typeface="+mn-ea"/>
            </a:endParaRPr>
          </a:p>
          <a:p>
            <a:r>
              <a:rPr lang="zh-CN" altLang="zh-CN" sz="2000" dirty="0" smtClean="0"/>
              <a:t>（</a:t>
            </a:r>
            <a:r>
              <a:rPr lang="en-US" altLang="zh-CN" sz="2000" dirty="0" smtClean="0"/>
              <a:t>2</a:t>
            </a:r>
            <a:r>
              <a:rPr lang="zh-CN" altLang="zh-CN" sz="2000" dirty="0" smtClean="0"/>
              <a:t>）在“</a:t>
            </a:r>
            <a:r>
              <a:rPr lang="en-US" altLang="zh-CN" sz="2000" dirty="0" smtClean="0"/>
              <a:t>Aero</a:t>
            </a:r>
            <a:r>
              <a:rPr lang="zh-CN" altLang="zh-CN" sz="2000" dirty="0" smtClean="0"/>
              <a:t>主题”选项区中单击某个</a:t>
            </a:r>
            <a:r>
              <a:rPr lang="zh-CN" altLang="en-US" sz="2000" dirty="0" smtClean="0"/>
              <a:t>主题</a:t>
            </a:r>
            <a:r>
              <a:rPr lang="zh-CN" altLang="zh-CN" sz="2000" dirty="0" smtClean="0"/>
              <a:t>选项，如“中国”</a:t>
            </a:r>
            <a:r>
              <a:rPr lang="zh-CN" altLang="en-US" sz="2000" dirty="0" smtClean="0"/>
              <a:t>。</a:t>
            </a:r>
            <a:endParaRPr lang="en-US" altLang="zh-CN" sz="2000" dirty="0" smtClean="0"/>
          </a:p>
          <a:p>
            <a:r>
              <a:rPr lang="zh-CN" altLang="en-US" sz="2000" dirty="0" smtClean="0"/>
              <a:t>（</a:t>
            </a:r>
            <a:r>
              <a:rPr lang="en-US" altLang="zh-CN" sz="2000" dirty="0" smtClean="0"/>
              <a:t>3）</a:t>
            </a:r>
            <a:r>
              <a:rPr lang="zh-CN" altLang="zh-CN" sz="2000" dirty="0" smtClean="0"/>
              <a:t>右击桌面空白处</a:t>
            </a:r>
            <a:r>
              <a:rPr lang="en-US" altLang="zh-CN" sz="2000" dirty="0" smtClean="0">
                <a:latin typeface="+mn-ea"/>
              </a:rPr>
              <a:t>→</a:t>
            </a:r>
            <a:r>
              <a:rPr lang="zh-CN" altLang="zh-CN" sz="2000" dirty="0" smtClean="0"/>
              <a:t>“下一个桌面背景”</a:t>
            </a:r>
            <a:r>
              <a:rPr lang="zh-CN" altLang="en-US" sz="2000" dirty="0" smtClean="0"/>
              <a:t>，可</a:t>
            </a:r>
            <a:r>
              <a:rPr lang="zh-CN" altLang="zh-CN" sz="2000" dirty="0" smtClean="0"/>
              <a:t>更换主题系列中的桌面背景</a:t>
            </a:r>
            <a:r>
              <a:rPr lang="zh-CN" altLang="en-US" sz="2000" dirty="0">
                <a:latin typeface="+mn-ea"/>
              </a:rPr>
              <a:t>（如下图</a:t>
            </a:r>
            <a:r>
              <a:rPr lang="zh-CN" altLang="en-US" sz="2000" dirty="0" smtClean="0">
                <a:latin typeface="+mn-ea"/>
              </a:rPr>
              <a:t>）。</a:t>
            </a:r>
            <a:endParaRPr lang="en-US" altLang="zh-CN" sz="2000" dirty="0" smtClean="0"/>
          </a:p>
          <a:p>
            <a:endParaRPr lang="zh-CN" altLang="zh-CN" sz="2000" dirty="0">
              <a:latin typeface="+mn-ea"/>
            </a:endParaRPr>
          </a:p>
        </p:txBody>
      </p:sp>
      <p:pic>
        <p:nvPicPr>
          <p:cNvPr id="6146" name="Picture 2" descr="%T3~49R`BO_U@WLG1E}1}(W"/>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59429" y="2882715"/>
            <a:ext cx="6259552" cy="3522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椭圆 11"/>
          <p:cNvSpPr/>
          <p:nvPr/>
        </p:nvSpPr>
        <p:spPr>
          <a:xfrm>
            <a:off x="4802537" y="4398405"/>
            <a:ext cx="1162833" cy="23165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6347404"/>
      </p:ext>
    </p:extLst>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2.4.2  </a:t>
            </a:r>
            <a:r>
              <a:rPr lang="zh-CN" altLang="zh-CN" sz="3600" dirty="0"/>
              <a:t>设置桌面外观</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971600" y="1556792"/>
            <a:ext cx="7272808" cy="1015663"/>
          </a:xfrm>
          <a:prstGeom prst="rect">
            <a:avLst/>
          </a:prstGeom>
        </p:spPr>
        <p:txBody>
          <a:bodyPr wrap="square">
            <a:spAutoFit/>
          </a:bodyPr>
          <a:lstStyle/>
          <a:p>
            <a:pPr>
              <a:lnSpc>
                <a:spcPct val="150000"/>
              </a:lnSpc>
            </a:pPr>
            <a:r>
              <a:rPr lang="zh-CN" altLang="en-US" sz="2000" dirty="0" smtClean="0">
                <a:latin typeface="+mn-ea"/>
              </a:rPr>
              <a:t>　　</a:t>
            </a:r>
            <a:r>
              <a:rPr lang="zh-CN" altLang="zh-CN" sz="2000" dirty="0" smtClean="0">
                <a:latin typeface="+mn-ea"/>
              </a:rPr>
              <a:t>右</a:t>
            </a:r>
            <a:r>
              <a:rPr lang="zh-CN" altLang="zh-CN" sz="2000" dirty="0">
                <a:latin typeface="+mn-ea"/>
              </a:rPr>
              <a:t>击桌面空白处→</a:t>
            </a:r>
            <a:r>
              <a:rPr lang="zh-CN" altLang="zh-CN" sz="2000" dirty="0" smtClean="0">
                <a:latin typeface="+mn-ea"/>
              </a:rPr>
              <a:t>“屏幕分辨率”</a:t>
            </a:r>
            <a:r>
              <a:rPr lang="zh-CN" altLang="zh-CN" sz="2000" dirty="0">
                <a:latin typeface="+mn-ea"/>
              </a:rPr>
              <a:t> →</a:t>
            </a:r>
            <a:r>
              <a:rPr lang="zh-CN" altLang="zh-CN" sz="2000" dirty="0" smtClean="0">
                <a:latin typeface="+mn-ea"/>
              </a:rPr>
              <a:t>打开</a:t>
            </a:r>
            <a:r>
              <a:rPr lang="zh-CN" altLang="zh-CN" sz="2000" dirty="0">
                <a:latin typeface="+mn-ea"/>
              </a:rPr>
              <a:t>“屏幕分辨率”窗口</a:t>
            </a:r>
            <a:r>
              <a:rPr lang="zh-CN" altLang="en-US" sz="2000" dirty="0" smtClean="0">
                <a:latin typeface="+mn-ea"/>
              </a:rPr>
              <a:t>（如下图）。</a:t>
            </a:r>
            <a:endParaRPr lang="en-US" altLang="zh-CN" sz="2000" dirty="0" smtClean="0">
              <a:latin typeface="+mn-ea"/>
            </a:endParaRPr>
          </a:p>
        </p:txBody>
      </p:sp>
      <p:sp>
        <p:nvSpPr>
          <p:cNvPr id="12" name="TextBox 1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smtClean="0"/>
              <a:t>5</a:t>
            </a:r>
            <a:r>
              <a:rPr lang="zh-CN" altLang="zh-CN" dirty="0" smtClean="0"/>
              <a:t>．</a:t>
            </a:r>
            <a:r>
              <a:rPr lang="zh-CN" altLang="zh-CN" dirty="0"/>
              <a:t>更改屏幕分辨率</a:t>
            </a:r>
          </a:p>
        </p:txBody>
      </p:sp>
      <p:pic>
        <p:nvPicPr>
          <p:cNvPr id="7170"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841500" y="2708920"/>
            <a:ext cx="6114876" cy="3734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箭头连接符 2"/>
          <p:cNvCxnSpPr/>
          <p:nvPr/>
        </p:nvCxnSpPr>
        <p:spPr>
          <a:xfrm>
            <a:off x="2663788" y="4725144"/>
            <a:ext cx="324036" cy="0"/>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89122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499"/>
                                          </p:stCondLst>
                                        </p:cTn>
                                        <p:tgtEl>
                                          <p:spTgt spid="7170"/>
                                        </p:tgtEl>
                                        <p:attrNameLst>
                                          <p:attrName>style.visibility</p:attrName>
                                        </p:attrNameLst>
                                      </p:cBhvr>
                                      <p:to>
                                        <p:strVal val="visible"/>
                                      </p:to>
                                    </p:se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2.4.2  </a:t>
            </a:r>
            <a:r>
              <a:rPr lang="zh-CN" altLang="zh-CN" sz="3600" dirty="0"/>
              <a:t>设置桌面外观</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1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6</a:t>
            </a:r>
            <a:r>
              <a:rPr lang="zh-CN" altLang="zh-CN" dirty="0" smtClean="0"/>
              <a:t>．</a:t>
            </a:r>
            <a:r>
              <a:rPr lang="zh-CN" altLang="zh-CN" dirty="0"/>
              <a:t>更改桌面上的系统图标</a:t>
            </a:r>
          </a:p>
        </p:txBody>
      </p:sp>
      <p:sp>
        <p:nvSpPr>
          <p:cNvPr id="9" name="矩形 8"/>
          <p:cNvSpPr/>
          <p:nvPr/>
        </p:nvSpPr>
        <p:spPr>
          <a:xfrm>
            <a:off x="971600" y="1484784"/>
            <a:ext cx="7992888" cy="1015663"/>
          </a:xfrm>
          <a:prstGeom prst="rect">
            <a:avLst/>
          </a:prstGeom>
        </p:spPr>
        <p:txBody>
          <a:bodyPr wrap="square">
            <a:spAutoFit/>
          </a:bodyPr>
          <a:lstStyle/>
          <a:p>
            <a:pPr>
              <a:lnSpc>
                <a:spcPct val="150000"/>
              </a:lnSpc>
            </a:pPr>
            <a:r>
              <a:rPr lang="zh-CN" altLang="en-US" sz="2000" dirty="0" smtClean="0">
                <a:latin typeface="+mn-ea"/>
              </a:rPr>
              <a:t>（</a:t>
            </a:r>
            <a:r>
              <a:rPr lang="en-US" altLang="zh-CN" sz="2000" dirty="0" smtClean="0">
                <a:latin typeface="+mn-ea"/>
              </a:rPr>
              <a:t>1）</a:t>
            </a:r>
            <a:r>
              <a:rPr lang="zh-CN" altLang="zh-CN" sz="2000" dirty="0" smtClean="0">
                <a:latin typeface="+mn-ea"/>
              </a:rPr>
              <a:t>右</a:t>
            </a:r>
            <a:r>
              <a:rPr lang="zh-CN" altLang="zh-CN" sz="2000" dirty="0">
                <a:latin typeface="+mn-ea"/>
              </a:rPr>
              <a:t>击桌面</a:t>
            </a:r>
            <a:r>
              <a:rPr lang="zh-CN" altLang="zh-CN" sz="2000" dirty="0" smtClean="0">
                <a:latin typeface="+mn-ea"/>
              </a:rPr>
              <a:t>空白处</a:t>
            </a:r>
            <a:r>
              <a:rPr lang="en-US" altLang="zh-CN" sz="2000" dirty="0" smtClean="0">
                <a:latin typeface="+mn-ea"/>
              </a:rPr>
              <a:t>→</a:t>
            </a:r>
            <a:r>
              <a:rPr lang="zh-CN" altLang="zh-CN" sz="2000" dirty="0" smtClean="0">
                <a:latin typeface="+mn-ea"/>
              </a:rPr>
              <a:t>“个性化”</a:t>
            </a:r>
            <a:r>
              <a:rPr lang="en-US" altLang="zh-CN" sz="2000" dirty="0" smtClean="0">
                <a:latin typeface="+mn-ea"/>
              </a:rPr>
              <a:t>→</a:t>
            </a:r>
            <a:r>
              <a:rPr lang="zh-CN" altLang="zh-CN" sz="2000" dirty="0" smtClean="0">
                <a:latin typeface="+mn-ea"/>
              </a:rPr>
              <a:t>打开</a:t>
            </a:r>
            <a:r>
              <a:rPr lang="zh-CN" altLang="zh-CN" sz="2000" dirty="0">
                <a:latin typeface="+mn-ea"/>
              </a:rPr>
              <a:t>“个性化”</a:t>
            </a:r>
            <a:r>
              <a:rPr lang="zh-CN" altLang="zh-CN" sz="2000" dirty="0" smtClean="0">
                <a:latin typeface="+mn-ea"/>
              </a:rPr>
              <a:t>窗口</a:t>
            </a:r>
            <a:r>
              <a:rPr lang="zh-CN" altLang="en-US" sz="2000" dirty="0">
                <a:latin typeface="+mn-ea"/>
              </a:rPr>
              <a:t>（</a:t>
            </a:r>
            <a:r>
              <a:rPr lang="zh-CN" altLang="en-US" sz="2000" dirty="0" smtClean="0">
                <a:latin typeface="+mn-ea"/>
              </a:rPr>
              <a:t>如左图）。</a:t>
            </a:r>
            <a:endParaRPr lang="en-US" altLang="zh-CN" sz="2000" dirty="0" smtClean="0">
              <a:latin typeface="+mn-ea"/>
            </a:endParaRPr>
          </a:p>
          <a:p>
            <a:pPr>
              <a:lnSpc>
                <a:spcPct val="150000"/>
              </a:lnSpc>
            </a:pPr>
            <a:r>
              <a:rPr lang="zh-CN" altLang="zh-CN" sz="2000" dirty="0" smtClean="0">
                <a:latin typeface="+mn-ea"/>
              </a:rPr>
              <a:t>（</a:t>
            </a:r>
            <a:r>
              <a:rPr lang="en-US" altLang="zh-CN" sz="2000" dirty="0" smtClean="0">
                <a:latin typeface="+mn-ea"/>
              </a:rPr>
              <a:t>2</a:t>
            </a:r>
            <a:r>
              <a:rPr lang="zh-CN" altLang="zh-CN" sz="2000" dirty="0" smtClean="0">
                <a:latin typeface="+mn-ea"/>
              </a:rPr>
              <a:t>）“更改桌面图标”</a:t>
            </a:r>
            <a:r>
              <a:rPr lang="zh-CN" altLang="zh-CN" sz="2000" dirty="0">
                <a:latin typeface="+mn-ea"/>
              </a:rPr>
              <a:t>链接，弹出“桌面图标设置”</a:t>
            </a:r>
            <a:r>
              <a:rPr lang="zh-CN" altLang="zh-CN" sz="2000" dirty="0" smtClean="0">
                <a:latin typeface="+mn-ea"/>
              </a:rPr>
              <a:t>对话框</a:t>
            </a:r>
            <a:r>
              <a:rPr lang="zh-CN" altLang="en-US" sz="2000" dirty="0">
                <a:latin typeface="+mn-ea"/>
              </a:rPr>
              <a:t>（</a:t>
            </a:r>
            <a:r>
              <a:rPr lang="zh-CN" altLang="en-US" sz="2000" dirty="0" smtClean="0">
                <a:latin typeface="+mn-ea"/>
              </a:rPr>
              <a:t>如右图</a:t>
            </a:r>
            <a:r>
              <a:rPr lang="zh-CN" altLang="en-US" sz="2000" dirty="0">
                <a:latin typeface="+mn-ea"/>
              </a:rPr>
              <a:t>）</a:t>
            </a:r>
            <a:endParaRPr lang="zh-CN" altLang="zh-CN" sz="2000" dirty="0">
              <a:latin typeface="+mn-ea"/>
            </a:endParaRPr>
          </a:p>
        </p:txBody>
      </p:sp>
      <p:grpSp>
        <p:nvGrpSpPr>
          <p:cNvPr id="10" name="组合 9"/>
          <p:cNvGrpSpPr/>
          <p:nvPr/>
        </p:nvGrpSpPr>
        <p:grpSpPr>
          <a:xfrm>
            <a:off x="410050" y="2576811"/>
            <a:ext cx="5432152" cy="3794961"/>
            <a:chOff x="4324198" y="2591325"/>
            <a:chExt cx="5509452" cy="3876346"/>
          </a:xfrm>
        </p:grpSpPr>
        <p:pic>
          <p:nvPicPr>
            <p:cNvPr id="13" name="图片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324198" y="2591325"/>
              <a:ext cx="5509452" cy="3876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椭圆 13"/>
            <p:cNvSpPr/>
            <p:nvPr/>
          </p:nvSpPr>
          <p:spPr>
            <a:xfrm>
              <a:off x="4324198" y="3428432"/>
              <a:ext cx="888814" cy="24964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892801" y="2865335"/>
            <a:ext cx="3071688" cy="3203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直接箭头连接符 15"/>
          <p:cNvCxnSpPr/>
          <p:nvPr/>
        </p:nvCxnSpPr>
        <p:spPr>
          <a:xfrm flipH="1">
            <a:off x="7956376" y="3292687"/>
            <a:ext cx="220476" cy="236339"/>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a:off x="8527988" y="3933056"/>
            <a:ext cx="220476" cy="236339"/>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H="1">
            <a:off x="7713066" y="5013176"/>
            <a:ext cx="220476" cy="236339"/>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86081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499"/>
                                          </p:stCondLst>
                                        </p:cTn>
                                        <p:tgtEl>
                                          <p:spTgt spid="1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499"/>
                                          </p:stCondLst>
                                        </p:cTn>
                                        <p:tgtEl>
                                          <p:spTgt spid="15"/>
                                        </p:tgtEl>
                                        <p:attrNameLst>
                                          <p:attrName>style.visibility</p:attrName>
                                        </p:attrNameLst>
                                      </p:cBhvr>
                                      <p:to>
                                        <p:strVal val="visible"/>
                                      </p:to>
                                    </p:set>
                                  </p:childTnLst>
                                </p:cTn>
                              </p:par>
                            </p:childTnLst>
                          </p:cTn>
                        </p:par>
                        <p:par>
                          <p:cTn id="17" fill="hold">
                            <p:stCondLst>
                              <p:cond delay="500"/>
                            </p:stCondLst>
                            <p:childTnLst>
                              <p:par>
                                <p:cTn id="18" presetID="22" presetClass="entr" presetSubtype="2"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right)">
                                      <p:cBhvr>
                                        <p:cTn id="24" dur="500"/>
                                        <p:tgtEl>
                                          <p:spTgt spid="17"/>
                                        </p:tgtEl>
                                      </p:cBhvr>
                                    </p:animEffect>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right)">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2.4.2  </a:t>
            </a:r>
            <a:r>
              <a:rPr lang="zh-CN" altLang="zh-CN" sz="3600" dirty="0"/>
              <a:t>设置桌面外观</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1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smtClean="0"/>
              <a:t>7</a:t>
            </a:r>
            <a:r>
              <a:rPr lang="zh-CN" altLang="zh-CN" dirty="0"/>
              <a:t>．使用桌面小工具</a:t>
            </a:r>
          </a:p>
        </p:txBody>
      </p:sp>
      <p:sp>
        <p:nvSpPr>
          <p:cNvPr id="9" name="矩形 8"/>
          <p:cNvSpPr/>
          <p:nvPr/>
        </p:nvSpPr>
        <p:spPr>
          <a:xfrm>
            <a:off x="1187624" y="2038489"/>
            <a:ext cx="7560840" cy="1246495"/>
          </a:xfrm>
          <a:prstGeom prst="rect">
            <a:avLst/>
          </a:prstGeom>
        </p:spPr>
        <p:txBody>
          <a:bodyPr wrap="square">
            <a:spAutoFit/>
          </a:bodyPr>
          <a:lstStyle/>
          <a:p>
            <a:pPr>
              <a:lnSpc>
                <a:spcPts val="3000"/>
              </a:lnSpc>
            </a:pPr>
            <a:r>
              <a:rPr lang="en-US" altLang="zh-CN" sz="2000" dirty="0" smtClean="0">
                <a:latin typeface="+mn-ea"/>
              </a:rPr>
              <a:t>①</a:t>
            </a:r>
            <a:r>
              <a:rPr lang="zh-CN" altLang="en-US" sz="2000" dirty="0">
                <a:latin typeface="+mn-ea"/>
              </a:rPr>
              <a:t> </a:t>
            </a:r>
            <a:r>
              <a:rPr lang="zh-CN" altLang="zh-CN" sz="2000" dirty="0" smtClean="0">
                <a:latin typeface="+mn-ea"/>
              </a:rPr>
              <a:t>右</a:t>
            </a:r>
            <a:r>
              <a:rPr lang="zh-CN" altLang="zh-CN" sz="2000" dirty="0">
                <a:latin typeface="+mn-ea"/>
              </a:rPr>
              <a:t>击桌面空白处→</a:t>
            </a:r>
            <a:r>
              <a:rPr lang="zh-CN" altLang="zh-CN" sz="2000" dirty="0" smtClean="0">
                <a:latin typeface="+mn-ea"/>
              </a:rPr>
              <a:t>“小工具”→打开</a:t>
            </a:r>
            <a:r>
              <a:rPr lang="zh-CN" altLang="zh-CN" sz="2000" dirty="0">
                <a:latin typeface="+mn-ea"/>
              </a:rPr>
              <a:t>桌面小工具库</a:t>
            </a:r>
            <a:r>
              <a:rPr lang="zh-CN" altLang="en-US" sz="2000" dirty="0" smtClean="0">
                <a:latin typeface="+mn-ea"/>
              </a:rPr>
              <a:t>（如下图）。</a:t>
            </a:r>
            <a:endParaRPr lang="en-US" altLang="zh-CN" sz="2000" dirty="0" smtClean="0">
              <a:latin typeface="+mn-ea"/>
            </a:endParaRPr>
          </a:p>
          <a:p>
            <a:pPr>
              <a:lnSpc>
                <a:spcPts val="3000"/>
              </a:lnSpc>
            </a:pPr>
            <a:r>
              <a:rPr lang="en-US" altLang="zh-CN" sz="2000" dirty="0" smtClean="0">
                <a:latin typeface="+mn-ea"/>
              </a:rPr>
              <a:t>② </a:t>
            </a:r>
            <a:r>
              <a:rPr lang="zh-CN" altLang="zh-CN" sz="2000" dirty="0" smtClean="0">
                <a:latin typeface="+mn-ea"/>
              </a:rPr>
              <a:t>右</a:t>
            </a:r>
            <a:r>
              <a:rPr lang="zh-CN" altLang="zh-CN" sz="2000" dirty="0">
                <a:latin typeface="+mn-ea"/>
              </a:rPr>
              <a:t>击某个小工具→“添加”命令</a:t>
            </a:r>
            <a:r>
              <a:rPr lang="zh-CN" altLang="zh-CN" sz="2000" dirty="0" smtClean="0">
                <a:latin typeface="+mn-ea"/>
              </a:rPr>
              <a:t>，</a:t>
            </a:r>
            <a:r>
              <a:rPr lang="zh-CN" altLang="en-US" sz="2000" dirty="0" smtClean="0">
                <a:latin typeface="+mn-ea"/>
              </a:rPr>
              <a:t>或</a:t>
            </a:r>
            <a:r>
              <a:rPr lang="zh-CN" altLang="zh-CN" sz="2000" dirty="0" smtClean="0">
                <a:latin typeface="+mn-ea"/>
              </a:rPr>
              <a:t>双击</a:t>
            </a:r>
            <a:r>
              <a:rPr lang="zh-CN" altLang="en-US" sz="2000" dirty="0" smtClean="0">
                <a:latin typeface="+mn-ea"/>
              </a:rPr>
              <a:t>、</a:t>
            </a:r>
            <a:r>
              <a:rPr lang="zh-CN" altLang="zh-CN" sz="2000" dirty="0" smtClean="0">
                <a:latin typeface="+mn-ea"/>
              </a:rPr>
              <a:t>拖动法把小</a:t>
            </a:r>
            <a:r>
              <a:rPr lang="zh-CN" altLang="zh-CN" sz="2000" dirty="0">
                <a:latin typeface="+mn-ea"/>
              </a:rPr>
              <a:t>工具添加到</a:t>
            </a:r>
            <a:r>
              <a:rPr lang="zh-CN" altLang="zh-CN" sz="2000" dirty="0" smtClean="0">
                <a:latin typeface="+mn-ea"/>
              </a:rPr>
              <a:t>桌面</a:t>
            </a:r>
            <a:r>
              <a:rPr lang="zh-CN" altLang="en-US" sz="2000" dirty="0" smtClean="0">
                <a:latin typeface="+mn-ea"/>
              </a:rPr>
              <a:t>。</a:t>
            </a:r>
            <a:endParaRPr lang="zh-CN" altLang="zh-CN" sz="2000" dirty="0">
              <a:latin typeface="+mn-ea"/>
            </a:endParaRPr>
          </a:p>
        </p:txBody>
      </p:sp>
      <p:pic>
        <p:nvPicPr>
          <p:cNvPr id="10242"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195736" y="3350500"/>
            <a:ext cx="5256584" cy="3174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899592" y="1599183"/>
            <a:ext cx="4072678" cy="461665"/>
          </a:xfrm>
          <a:prstGeom prst="rect">
            <a:avLst/>
          </a:prstGeom>
          <a:noFill/>
        </p:spPr>
        <p:txBody>
          <a:bodyPr wrap="square" rtlCol="0">
            <a:spAutoFit/>
          </a:bodyPr>
          <a:lstStyle>
            <a:defPPr>
              <a:defRPr lang="zh-CN"/>
            </a:defPPr>
            <a:lvl1pPr>
              <a:defRPr sz="2800"/>
            </a:lvl1pPr>
          </a:lstStyle>
          <a:p>
            <a:r>
              <a:rPr lang="zh-CN" altLang="en-US" sz="2400" dirty="0" smtClean="0"/>
              <a:t>（</a:t>
            </a:r>
            <a:r>
              <a:rPr lang="en-US" altLang="zh-CN" sz="2400" dirty="0" smtClean="0"/>
              <a:t>1）</a:t>
            </a:r>
            <a:r>
              <a:rPr lang="zh-CN" altLang="en-US" sz="2400" dirty="0" smtClean="0"/>
              <a:t>向</a:t>
            </a:r>
            <a:r>
              <a:rPr lang="zh-CN" altLang="zh-CN" sz="2400" dirty="0" smtClean="0"/>
              <a:t>桌面</a:t>
            </a:r>
            <a:r>
              <a:rPr lang="zh-CN" altLang="en-US" sz="2400" dirty="0" smtClean="0"/>
              <a:t>添加</a:t>
            </a:r>
            <a:r>
              <a:rPr lang="zh-CN" altLang="zh-CN" sz="2400" dirty="0" smtClean="0"/>
              <a:t>小</a:t>
            </a:r>
            <a:r>
              <a:rPr lang="zh-CN" altLang="zh-CN" sz="2400" dirty="0"/>
              <a:t>工具</a:t>
            </a:r>
          </a:p>
        </p:txBody>
      </p:sp>
    </p:spTree>
    <p:extLst>
      <p:ext uri="{BB962C8B-B14F-4D97-AF65-F5344CB8AC3E}">
        <p14:creationId xmlns:p14="http://schemas.microsoft.com/office/powerpoint/2010/main" val="14526807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nodeType="afterEffect">
                                  <p:stCondLst>
                                    <p:cond delay="0"/>
                                  </p:stCondLst>
                                  <p:childTnLst>
                                    <p:set>
                                      <p:cBhvr>
                                        <p:cTn id="14" dur="1" fill="hold">
                                          <p:stCondLst>
                                            <p:cond delay="499"/>
                                          </p:stCondLst>
                                        </p:cTn>
                                        <p:tgtEl>
                                          <p:spTgt spid="102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2.4.2  </a:t>
            </a:r>
            <a:r>
              <a:rPr lang="zh-CN" altLang="zh-CN" sz="3600" dirty="0"/>
              <a:t>设置桌面外观</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11"/>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smtClean="0"/>
              <a:t>7</a:t>
            </a:r>
            <a:r>
              <a:rPr lang="zh-CN" altLang="zh-CN" dirty="0"/>
              <a:t>．使用桌面小工具</a:t>
            </a:r>
          </a:p>
        </p:txBody>
      </p:sp>
      <p:sp>
        <p:nvSpPr>
          <p:cNvPr id="9" name="矩形 8"/>
          <p:cNvSpPr/>
          <p:nvPr/>
        </p:nvSpPr>
        <p:spPr>
          <a:xfrm>
            <a:off x="1403648" y="2088371"/>
            <a:ext cx="7560840" cy="477054"/>
          </a:xfrm>
          <a:prstGeom prst="rect">
            <a:avLst/>
          </a:prstGeom>
        </p:spPr>
        <p:txBody>
          <a:bodyPr wrap="square">
            <a:spAutoFit/>
          </a:bodyPr>
          <a:lstStyle/>
          <a:p>
            <a:pPr>
              <a:lnSpc>
                <a:spcPts val="3000"/>
              </a:lnSpc>
            </a:pPr>
            <a:r>
              <a:rPr lang="zh-CN" altLang="en-US" sz="2000" dirty="0" smtClean="0">
                <a:latin typeface="+mn-ea"/>
              </a:rPr>
              <a:t>　在</a:t>
            </a:r>
            <a:r>
              <a:rPr lang="zh-CN" altLang="zh-CN" sz="2000" dirty="0" smtClean="0">
                <a:latin typeface="+mn-ea"/>
              </a:rPr>
              <a:t>桌面</a:t>
            </a:r>
            <a:r>
              <a:rPr lang="zh-CN" altLang="en-US" sz="2000" dirty="0" smtClean="0">
                <a:latin typeface="+mn-ea"/>
              </a:rPr>
              <a:t>上拖动小工具到目标位置后释放即可。</a:t>
            </a:r>
            <a:endParaRPr lang="en-US" altLang="zh-CN" sz="2000" dirty="0" smtClean="0">
              <a:latin typeface="+mn-ea"/>
            </a:endParaRPr>
          </a:p>
        </p:txBody>
      </p:sp>
      <p:sp>
        <p:nvSpPr>
          <p:cNvPr id="8" name="TextBox 7"/>
          <p:cNvSpPr txBox="1"/>
          <p:nvPr/>
        </p:nvSpPr>
        <p:spPr>
          <a:xfrm>
            <a:off x="899592" y="1649065"/>
            <a:ext cx="5328592" cy="461665"/>
          </a:xfrm>
          <a:prstGeom prst="rect">
            <a:avLst/>
          </a:prstGeom>
          <a:noFill/>
        </p:spPr>
        <p:txBody>
          <a:bodyPr wrap="square" rtlCol="0">
            <a:spAutoFit/>
          </a:bodyPr>
          <a:lstStyle>
            <a:defPPr>
              <a:defRPr lang="zh-CN"/>
            </a:defPPr>
            <a:lvl1pPr>
              <a:defRPr sz="2800"/>
            </a:lvl1pPr>
          </a:lstStyle>
          <a:p>
            <a:r>
              <a:rPr lang="zh-CN" altLang="en-US" sz="2400" dirty="0" smtClean="0"/>
              <a:t>（</a:t>
            </a:r>
            <a:r>
              <a:rPr lang="en-US" altLang="zh-CN" sz="2400" dirty="0" smtClean="0"/>
              <a:t>2）</a:t>
            </a:r>
            <a:r>
              <a:rPr lang="zh-CN" altLang="en-US" sz="2400" dirty="0" smtClean="0"/>
              <a:t>移动</a:t>
            </a:r>
            <a:r>
              <a:rPr lang="zh-CN" altLang="zh-CN" sz="2400" dirty="0" smtClean="0"/>
              <a:t>小工具</a:t>
            </a:r>
            <a:r>
              <a:rPr lang="zh-CN" altLang="en-US" sz="2400" dirty="0" smtClean="0"/>
              <a:t>位置</a:t>
            </a:r>
            <a:endParaRPr lang="zh-CN" altLang="zh-CN" sz="2400" dirty="0"/>
          </a:p>
        </p:txBody>
      </p:sp>
      <p:sp>
        <p:nvSpPr>
          <p:cNvPr id="10" name="矩形 9"/>
          <p:cNvSpPr/>
          <p:nvPr/>
        </p:nvSpPr>
        <p:spPr>
          <a:xfrm>
            <a:off x="915358" y="3190850"/>
            <a:ext cx="8228642" cy="477054"/>
          </a:xfrm>
          <a:prstGeom prst="rect">
            <a:avLst/>
          </a:prstGeom>
        </p:spPr>
        <p:txBody>
          <a:bodyPr wrap="square">
            <a:spAutoFit/>
          </a:bodyPr>
          <a:lstStyle/>
          <a:p>
            <a:pPr marL="342900" indent="-72000">
              <a:lnSpc>
                <a:spcPts val="3000"/>
              </a:lnSpc>
              <a:buFont typeface="Arial" pitchFamily="34" charset="0"/>
              <a:buChar char="•"/>
            </a:pPr>
            <a:r>
              <a:rPr lang="zh-CN" altLang="en-US" sz="2000" dirty="0" smtClean="0">
                <a:latin typeface="+mn-ea"/>
              </a:rPr>
              <a:t>　 鼠标指向小工具，单击浮现于其右上方的关闭按钮　（如左图）。</a:t>
            </a:r>
            <a:endParaRPr lang="en-US" altLang="zh-CN" sz="2000" dirty="0" smtClean="0">
              <a:latin typeface="+mn-ea"/>
            </a:endParaRPr>
          </a:p>
        </p:txBody>
      </p:sp>
      <p:sp>
        <p:nvSpPr>
          <p:cNvPr id="11" name="TextBox 10"/>
          <p:cNvSpPr txBox="1"/>
          <p:nvPr/>
        </p:nvSpPr>
        <p:spPr>
          <a:xfrm>
            <a:off x="897102" y="2751544"/>
            <a:ext cx="5328592" cy="461665"/>
          </a:xfrm>
          <a:prstGeom prst="rect">
            <a:avLst/>
          </a:prstGeom>
          <a:noFill/>
        </p:spPr>
        <p:txBody>
          <a:bodyPr wrap="square" rtlCol="0">
            <a:spAutoFit/>
          </a:bodyPr>
          <a:lstStyle>
            <a:defPPr>
              <a:defRPr lang="zh-CN"/>
            </a:defPPr>
            <a:lvl1pPr>
              <a:defRPr sz="2800"/>
            </a:lvl1pPr>
          </a:lstStyle>
          <a:p>
            <a:r>
              <a:rPr lang="zh-CN" altLang="en-US" sz="2400" dirty="0" smtClean="0"/>
              <a:t>（</a:t>
            </a:r>
            <a:r>
              <a:rPr lang="en-US" altLang="zh-CN" sz="2400" dirty="0"/>
              <a:t>3</a:t>
            </a:r>
            <a:r>
              <a:rPr lang="en-US" altLang="zh-CN" sz="2400" dirty="0" smtClean="0"/>
              <a:t>）</a:t>
            </a:r>
            <a:r>
              <a:rPr lang="zh-CN" altLang="en-US" sz="2400" dirty="0" smtClean="0"/>
              <a:t>移除</a:t>
            </a:r>
            <a:r>
              <a:rPr lang="zh-CN" altLang="zh-CN" sz="2400" dirty="0" smtClean="0"/>
              <a:t>小工具</a:t>
            </a:r>
            <a:endParaRPr lang="zh-CN" altLang="zh-CN" sz="2400" dirty="0"/>
          </a:p>
        </p:txBody>
      </p:sp>
      <p:pic>
        <p:nvPicPr>
          <p:cNvPr id="1028" name="图片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322617" y="3321377"/>
            <a:ext cx="229771" cy="2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915358" y="3667904"/>
            <a:ext cx="7560840" cy="477054"/>
          </a:xfrm>
          <a:prstGeom prst="rect">
            <a:avLst/>
          </a:prstGeom>
        </p:spPr>
        <p:txBody>
          <a:bodyPr wrap="square">
            <a:spAutoFit/>
          </a:bodyPr>
          <a:lstStyle/>
          <a:p>
            <a:pPr marL="342900" indent="-72000">
              <a:lnSpc>
                <a:spcPts val="3000"/>
              </a:lnSpc>
              <a:buFont typeface="Arial" pitchFamily="34" charset="0"/>
              <a:buChar char="•"/>
            </a:pPr>
            <a:r>
              <a:rPr lang="zh-CN" altLang="en-US" sz="2000" dirty="0" smtClean="0">
                <a:latin typeface="+mn-ea"/>
              </a:rPr>
              <a:t>　 右击小工具</a:t>
            </a:r>
            <a:r>
              <a:rPr lang="en-US" altLang="zh-CN" sz="2000" dirty="0" smtClean="0">
                <a:latin typeface="+mn-ea"/>
              </a:rPr>
              <a:t>→“</a:t>
            </a:r>
            <a:r>
              <a:rPr lang="zh-CN" altLang="en-US" sz="2000" dirty="0" smtClean="0">
                <a:latin typeface="+mn-ea"/>
              </a:rPr>
              <a:t>关闭小工具</a:t>
            </a:r>
            <a:r>
              <a:rPr lang="en-US" altLang="zh-CN" sz="2000" dirty="0" smtClean="0">
                <a:latin typeface="+mn-ea"/>
              </a:rPr>
              <a:t>”</a:t>
            </a:r>
            <a:r>
              <a:rPr lang="zh-CN" altLang="en-US" sz="2000" dirty="0" smtClean="0">
                <a:latin typeface="+mn-ea"/>
              </a:rPr>
              <a:t>命令（如右图）。</a:t>
            </a:r>
            <a:endParaRPr lang="en-US" altLang="zh-CN" sz="2000" dirty="0" smtClean="0">
              <a:latin typeface="+mn-ea"/>
            </a:endParaRPr>
          </a:p>
        </p:txBody>
      </p:sp>
      <p:grpSp>
        <p:nvGrpSpPr>
          <p:cNvPr id="4" name="组合 3"/>
          <p:cNvGrpSpPr/>
          <p:nvPr/>
        </p:nvGrpSpPr>
        <p:grpSpPr>
          <a:xfrm>
            <a:off x="1881088" y="4342978"/>
            <a:ext cx="1719898" cy="1358682"/>
            <a:chOff x="1881088" y="4343618"/>
            <a:chExt cx="1719898" cy="1358682"/>
          </a:xfrm>
        </p:grpSpPr>
        <p:pic>
          <p:nvPicPr>
            <p:cNvPr id="1026" name="Picture 2"/>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1881088" y="4375150"/>
              <a:ext cx="1719898" cy="132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椭圆 1"/>
            <p:cNvSpPr/>
            <p:nvPr/>
          </p:nvSpPr>
          <p:spPr>
            <a:xfrm>
              <a:off x="2875340" y="4343618"/>
              <a:ext cx="717590" cy="34999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4848819" y="4414986"/>
            <a:ext cx="2603501" cy="2038350"/>
            <a:chOff x="4848819" y="4438650"/>
            <a:chExt cx="2603501" cy="2038350"/>
          </a:xfrm>
        </p:grpSpPr>
        <p:pic>
          <p:nvPicPr>
            <p:cNvPr id="1027" name="Picture 3"/>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a:stretch/>
          </p:blipFill>
          <p:spPr bwMode="auto">
            <a:xfrm>
              <a:off x="4848819" y="4438650"/>
              <a:ext cx="2603501"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圆角矩形 2"/>
            <p:cNvSpPr/>
            <p:nvPr/>
          </p:nvSpPr>
          <p:spPr>
            <a:xfrm>
              <a:off x="5734525" y="6205780"/>
              <a:ext cx="1659502" cy="22655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41669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0"/>
                                  </p:stCondLst>
                                  <p:childTnLst>
                                    <p:set>
                                      <p:cBhvr>
                                        <p:cTn id="25" dur="1" fill="hold">
                                          <p:stCondLst>
                                            <p:cond delay="249"/>
                                          </p:stCondLst>
                                        </p:cTn>
                                        <p:tgtEl>
                                          <p:spTgt spid="4"/>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3">
                                            <p:txEl>
                                              <p:pRg st="0" end="0"/>
                                            </p:txEl>
                                          </p:spTgt>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nodeType="afterEffect">
                                  <p:stCondLst>
                                    <p:cond delay="0"/>
                                  </p:stCondLst>
                                  <p:childTnLst>
                                    <p:set>
                                      <p:cBhvr>
                                        <p:cTn id="32" dur="1" fill="hold">
                                          <p:stCondLst>
                                            <p:cond delay="24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2.4.3  </a:t>
            </a:r>
            <a:r>
              <a:rPr lang="zh-CN" altLang="zh-CN" sz="3600" dirty="0"/>
              <a:t>设置“开始”菜单</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3"/>
          <p:cNvSpPr txBox="1">
            <a:spLocks noChangeArrowheads="1"/>
          </p:cNvSpPr>
          <p:nvPr/>
        </p:nvSpPr>
        <p:spPr>
          <a:xfrm>
            <a:off x="827584" y="1772816"/>
            <a:ext cx="3290934" cy="4176464"/>
          </a:xfrm>
          <a:prstGeom prst="rect">
            <a:avLst/>
          </a:prstGeom>
        </p:spPr>
        <p:txBody>
          <a:bodyPr/>
          <a:lstStyle>
            <a:defPPr>
              <a:defRPr lang="zh-CN"/>
            </a:defPPr>
            <a:lvl1pPr indent="0">
              <a:spcBef>
                <a:spcPts val="600"/>
              </a:spcBef>
              <a:spcAft>
                <a:spcPts val="600"/>
              </a:spcAft>
              <a:buFont typeface="Arial" pitchFamily="34" charset="0"/>
              <a:buNone/>
              <a:defRPr kumimoji="0" sz="24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150000"/>
              </a:lnSpc>
            </a:pPr>
            <a:r>
              <a:rPr lang="zh-CN" altLang="en-US" dirty="0">
                <a:latin typeface="+mn-ea"/>
              </a:rPr>
              <a:t>　　</a:t>
            </a:r>
            <a:r>
              <a:rPr lang="zh-CN" altLang="zh-CN" dirty="0">
                <a:latin typeface="+mn-ea"/>
              </a:rPr>
              <a:t>右</a:t>
            </a:r>
            <a:r>
              <a:rPr lang="zh-CN" altLang="zh-CN" dirty="0" smtClean="0">
                <a:latin typeface="+mn-ea"/>
              </a:rPr>
              <a:t>击“开始”</a:t>
            </a:r>
            <a:r>
              <a:rPr lang="zh-CN" altLang="zh-CN" dirty="0">
                <a:latin typeface="+mn-ea"/>
              </a:rPr>
              <a:t>按钮或任务栏的</a:t>
            </a:r>
            <a:r>
              <a:rPr lang="zh-CN" altLang="zh-CN" dirty="0" smtClean="0">
                <a:latin typeface="+mn-ea"/>
              </a:rPr>
              <a:t>空白</a:t>
            </a:r>
            <a:r>
              <a:rPr lang="zh-CN" altLang="en-US" dirty="0" smtClean="0">
                <a:latin typeface="+mn-ea"/>
              </a:rPr>
              <a:t>区</a:t>
            </a:r>
            <a:r>
              <a:rPr lang="en-US" altLang="zh-CN" dirty="0" smtClean="0">
                <a:latin typeface="+mn-ea"/>
              </a:rPr>
              <a:t>→</a:t>
            </a:r>
            <a:r>
              <a:rPr lang="zh-CN" altLang="zh-CN" dirty="0" smtClean="0">
                <a:latin typeface="+mn-ea"/>
              </a:rPr>
              <a:t>弹出快捷菜单</a:t>
            </a:r>
            <a:r>
              <a:rPr lang="en-US" altLang="zh-CN" dirty="0" smtClean="0">
                <a:latin typeface="+mn-ea"/>
              </a:rPr>
              <a:t>→</a:t>
            </a:r>
            <a:r>
              <a:rPr lang="zh-CN" altLang="zh-CN" dirty="0" smtClean="0">
                <a:latin typeface="+mn-ea"/>
              </a:rPr>
              <a:t>“属性”命令</a:t>
            </a:r>
            <a:r>
              <a:rPr lang="en-US" altLang="zh-CN" dirty="0" smtClean="0">
                <a:latin typeface="+mn-ea"/>
              </a:rPr>
              <a:t>→</a:t>
            </a:r>
            <a:r>
              <a:rPr lang="zh-CN" altLang="zh-CN" dirty="0" smtClean="0">
                <a:latin typeface="+mn-ea"/>
              </a:rPr>
              <a:t>弹</a:t>
            </a:r>
            <a:r>
              <a:rPr lang="zh-CN" altLang="zh-CN" dirty="0">
                <a:latin typeface="+mn-ea"/>
              </a:rPr>
              <a:t>出“任务栏和「开始」菜单属性”</a:t>
            </a:r>
            <a:r>
              <a:rPr lang="zh-CN" altLang="zh-CN" dirty="0" smtClean="0">
                <a:latin typeface="+mn-ea"/>
              </a:rPr>
              <a:t>对话框</a:t>
            </a:r>
            <a:r>
              <a:rPr lang="en-US" altLang="zh-CN" dirty="0" smtClean="0">
                <a:latin typeface="+mn-ea"/>
              </a:rPr>
              <a:t>→</a:t>
            </a:r>
            <a:r>
              <a:rPr lang="zh-CN" altLang="zh-CN" dirty="0" smtClean="0">
                <a:latin typeface="+mn-ea"/>
              </a:rPr>
              <a:t>“</a:t>
            </a:r>
            <a:r>
              <a:rPr lang="zh-CN" altLang="zh-CN" dirty="0">
                <a:latin typeface="+mn-ea"/>
              </a:rPr>
              <a:t>「开始」菜单”选项</a:t>
            </a:r>
            <a:r>
              <a:rPr lang="zh-CN" altLang="zh-CN" dirty="0" smtClean="0">
                <a:latin typeface="+mn-ea"/>
              </a:rPr>
              <a:t>卡</a:t>
            </a:r>
            <a:r>
              <a:rPr lang="zh-CN" altLang="en-US" dirty="0">
                <a:latin typeface="+mn-ea"/>
              </a:rPr>
              <a:t>（</a:t>
            </a:r>
            <a:r>
              <a:rPr lang="zh-CN" altLang="en-US" dirty="0" smtClean="0">
                <a:latin typeface="+mn-ea"/>
              </a:rPr>
              <a:t>如右图）。</a:t>
            </a:r>
            <a:endParaRPr lang="en-US" altLang="zh-CN" dirty="0" smtClean="0">
              <a:latin typeface="+mn-ea"/>
            </a:endParaRPr>
          </a:p>
        </p:txBody>
      </p:sp>
      <p:sp>
        <p:nvSpPr>
          <p:cNvPr id="10" name="TextBox 9"/>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smtClean="0"/>
              <a:t>．“开始”</a:t>
            </a:r>
            <a:r>
              <a:rPr lang="zh-CN" altLang="zh-CN" dirty="0"/>
              <a:t>菜单属性设置</a:t>
            </a:r>
          </a:p>
        </p:txBody>
      </p:sp>
      <p:pic>
        <p:nvPicPr>
          <p:cNvPr id="102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844824"/>
            <a:ext cx="4099421" cy="4253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直接箭头连接符 7"/>
          <p:cNvCxnSpPr/>
          <p:nvPr/>
        </p:nvCxnSpPr>
        <p:spPr>
          <a:xfrm flipH="1">
            <a:off x="6876256" y="2636912"/>
            <a:ext cx="220476" cy="236339"/>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H="1">
            <a:off x="5436096" y="3140968"/>
            <a:ext cx="220476" cy="236339"/>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H="1">
            <a:off x="8100392" y="2204864"/>
            <a:ext cx="220476" cy="236339"/>
          </a:xfrm>
          <a:prstGeom prst="straightConnector1">
            <a:avLst/>
          </a:prstGeom>
          <a:ln w="381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41876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2.4.3  </a:t>
            </a:r>
            <a:r>
              <a:rPr lang="zh-CN" altLang="zh-CN" sz="3600" dirty="0"/>
              <a:t>设置“开始”菜单</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3"/>
          <p:cNvSpPr txBox="1">
            <a:spLocks noChangeArrowheads="1"/>
          </p:cNvSpPr>
          <p:nvPr/>
        </p:nvSpPr>
        <p:spPr>
          <a:xfrm>
            <a:off x="827584" y="1772816"/>
            <a:ext cx="3290934" cy="4176464"/>
          </a:xfrm>
          <a:prstGeom prst="rect">
            <a:avLst/>
          </a:prstGeom>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r>
              <a:rPr lang="zh-CN" altLang="en-US" dirty="0"/>
              <a:t>　　单击</a:t>
            </a:r>
            <a:r>
              <a:rPr lang="zh-CN" altLang="zh-CN" dirty="0"/>
              <a:t>“自定义”按钮</a:t>
            </a:r>
            <a:r>
              <a:rPr lang="en-US" altLang="zh-CN" dirty="0"/>
              <a:t>→</a:t>
            </a:r>
            <a:r>
              <a:rPr lang="zh-CN" altLang="zh-CN" dirty="0"/>
              <a:t>弹出“自定义「开始」菜单”对话框</a:t>
            </a:r>
            <a:r>
              <a:rPr lang="zh-CN" altLang="en-US" dirty="0"/>
              <a:t>（如右图）</a:t>
            </a:r>
            <a:r>
              <a:rPr lang="zh-CN" altLang="zh-CN" dirty="0"/>
              <a:t>，在此</a:t>
            </a:r>
            <a:r>
              <a:rPr lang="zh-CN" altLang="zh-CN" dirty="0" smtClean="0"/>
              <a:t>可以对</a:t>
            </a:r>
            <a:r>
              <a:rPr lang="zh-CN" altLang="zh-CN" dirty="0"/>
              <a:t>“开始”菜单的外观和显示内容进行详细的</a:t>
            </a:r>
            <a:r>
              <a:rPr lang="zh-CN" altLang="zh-CN" dirty="0" smtClean="0"/>
              <a:t>设置</a:t>
            </a:r>
            <a:r>
              <a:rPr lang="zh-CN" altLang="en-US" dirty="0" smtClean="0"/>
              <a:t>。</a:t>
            </a:r>
            <a:endParaRPr lang="en-US" altLang="zh-CN" dirty="0"/>
          </a:p>
        </p:txBody>
      </p:sp>
      <p:sp>
        <p:nvSpPr>
          <p:cNvPr id="10" name="TextBox 9"/>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smtClean="0"/>
              <a:t>．“开始”</a:t>
            </a:r>
            <a:r>
              <a:rPr lang="zh-CN" altLang="zh-CN" dirty="0"/>
              <a:t>菜单属性设置</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0226" y="1772816"/>
            <a:ext cx="3852214" cy="440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82323"/>
      </p:ext>
    </p:extLst>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2.4.3  </a:t>
            </a:r>
            <a:r>
              <a:rPr lang="zh-CN" altLang="zh-CN" sz="3600" dirty="0"/>
              <a:t>设置“开始”菜单</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3"/>
          <p:cNvSpPr txBox="1">
            <a:spLocks noChangeArrowheads="1"/>
          </p:cNvSpPr>
          <p:nvPr/>
        </p:nvSpPr>
        <p:spPr>
          <a:xfrm>
            <a:off x="611560" y="1628800"/>
            <a:ext cx="7272808" cy="1080120"/>
          </a:xfrm>
          <a:prstGeom prst="rect">
            <a:avLst/>
          </a:prstGeom>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100000"/>
              </a:lnSpc>
            </a:pPr>
            <a:r>
              <a:rPr lang="zh-CN" altLang="zh-CN" dirty="0"/>
              <a:t>（</a:t>
            </a:r>
            <a:r>
              <a:rPr lang="en-US" altLang="zh-CN" dirty="0"/>
              <a:t>1</a:t>
            </a:r>
            <a:r>
              <a:rPr lang="zh-CN" altLang="zh-CN" dirty="0"/>
              <a:t>）向固定程序列表添加“记事本”程序</a:t>
            </a:r>
          </a:p>
          <a:p>
            <a:pPr>
              <a:lnSpc>
                <a:spcPct val="100000"/>
              </a:lnSpc>
            </a:pPr>
            <a:r>
              <a:rPr lang="zh-CN" altLang="zh-CN" dirty="0"/>
              <a:t>（</a:t>
            </a:r>
            <a:r>
              <a:rPr lang="en-US" altLang="zh-CN" dirty="0"/>
              <a:t>2</a:t>
            </a:r>
            <a:r>
              <a:rPr lang="zh-CN" altLang="zh-CN" dirty="0"/>
              <a:t>）从固定程序列表移除“记事本”程序</a:t>
            </a:r>
          </a:p>
        </p:txBody>
      </p:sp>
      <p:sp>
        <p:nvSpPr>
          <p:cNvPr id="10" name="TextBox 9"/>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2</a:t>
            </a:r>
            <a:r>
              <a:rPr lang="zh-CN" altLang="zh-CN" dirty="0"/>
              <a:t>．“固定程序列表”个性化设置</a:t>
            </a:r>
          </a:p>
        </p:txBody>
      </p:sp>
      <p:pic>
        <p:nvPicPr>
          <p:cNvPr id="1026"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497634" y="2599352"/>
            <a:ext cx="2858342" cy="386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904702" y="2599354"/>
            <a:ext cx="2907658" cy="386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09309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left)">
                                      <p:cBhvr>
                                        <p:cTn id="15" dur="500"/>
                                        <p:tgtEl>
                                          <p:spTgt spid="6">
                                            <p:txEl>
                                              <p:pRg st="1" end="1"/>
                                            </p:txEl>
                                          </p:spTgt>
                                        </p:tgtEl>
                                      </p:cBhvr>
                                    </p:animEffect>
                                  </p:childTnLst>
                                </p:cTn>
                              </p:par>
                            </p:childTnLst>
                          </p:cTn>
                        </p:par>
                        <p:par>
                          <p:cTn id="16" fill="hold">
                            <p:stCondLst>
                              <p:cond delay="500"/>
                            </p:stCondLst>
                            <p:childTnLst>
                              <p:par>
                                <p:cTn id="17" presetID="1" presetClass="entr" presetSubtype="0" fill="hold" nodeType="afterEffect">
                                  <p:stCondLst>
                                    <p:cond delay="0"/>
                                  </p:stCondLst>
                                  <p:childTnLst>
                                    <p:set>
                                      <p:cBhvr>
                                        <p:cTn id="18" dur="1" fill="hold">
                                          <p:stCondLst>
                                            <p:cond delay="499"/>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076056" y="2521924"/>
            <a:ext cx="3024336" cy="4060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2.4.3  </a:t>
            </a:r>
            <a:r>
              <a:rPr lang="zh-CN" altLang="zh-CN" sz="3600" dirty="0"/>
              <a:t>设置“开始”菜单</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3"/>
          <p:cNvSpPr txBox="1">
            <a:spLocks noChangeArrowheads="1"/>
          </p:cNvSpPr>
          <p:nvPr/>
        </p:nvSpPr>
        <p:spPr>
          <a:xfrm>
            <a:off x="611560" y="1628800"/>
            <a:ext cx="7272808" cy="1080120"/>
          </a:xfrm>
          <a:prstGeom prst="rect">
            <a:avLst/>
          </a:prstGeom>
        </p:spPr>
        <p:txBody>
          <a:bodyPr/>
          <a:lstStyle>
            <a:defPPr>
              <a:defRPr lang="zh-CN"/>
            </a:defPPr>
            <a:lvl1pPr indent="0">
              <a:lnSpc>
                <a:spcPct val="150000"/>
              </a:lnSpc>
              <a:spcBef>
                <a:spcPts val="600"/>
              </a:spcBef>
              <a:spcAft>
                <a:spcPts val="600"/>
              </a:spcAft>
              <a:buFont typeface="Arial" pitchFamily="34" charset="0"/>
              <a:buNone/>
              <a:defRPr kumimoji="0" sz="2400">
                <a:latin typeface="+mn-ea"/>
              </a:defRPr>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100000"/>
              </a:lnSpc>
            </a:pPr>
            <a:r>
              <a:rPr lang="zh-CN" altLang="zh-CN" dirty="0"/>
              <a:t>（</a:t>
            </a:r>
            <a:r>
              <a:rPr lang="en-US" altLang="zh-CN" dirty="0"/>
              <a:t>1</a:t>
            </a:r>
            <a:r>
              <a:rPr lang="zh-CN" altLang="zh-CN" dirty="0"/>
              <a:t>）设置常用程序列表显示</a:t>
            </a:r>
            <a:r>
              <a:rPr lang="zh-CN" altLang="zh-CN" dirty="0" smtClean="0"/>
              <a:t>数目</a:t>
            </a:r>
            <a:endParaRPr lang="zh-CN" altLang="zh-CN" dirty="0"/>
          </a:p>
          <a:p>
            <a:pPr>
              <a:lnSpc>
                <a:spcPct val="100000"/>
              </a:lnSpc>
            </a:pPr>
            <a:r>
              <a:rPr lang="zh-CN" altLang="zh-CN" dirty="0"/>
              <a:t>（</a:t>
            </a:r>
            <a:r>
              <a:rPr lang="en-US" altLang="zh-CN" dirty="0"/>
              <a:t>2</a:t>
            </a:r>
            <a:r>
              <a:rPr lang="zh-CN" altLang="zh-CN" dirty="0"/>
              <a:t>）从常用程序列表移除某个应用程序</a:t>
            </a:r>
          </a:p>
        </p:txBody>
      </p:sp>
      <p:sp>
        <p:nvSpPr>
          <p:cNvPr id="10" name="TextBox 9"/>
          <p:cNvSpPr txBox="1"/>
          <p:nvPr/>
        </p:nvSpPr>
        <p:spPr>
          <a:xfrm>
            <a:off x="899592" y="1033572"/>
            <a:ext cx="6849212" cy="523220"/>
          </a:xfrm>
          <a:prstGeom prst="rect">
            <a:avLst/>
          </a:prstGeom>
          <a:noFill/>
        </p:spPr>
        <p:txBody>
          <a:bodyPr wrap="square" rtlCol="0">
            <a:spAutoFit/>
          </a:bodyPr>
          <a:lstStyle>
            <a:defPPr>
              <a:defRPr lang="zh-CN"/>
            </a:defPPr>
            <a:lvl1pPr>
              <a:defRPr sz="2800"/>
            </a:lvl1pPr>
          </a:lstStyle>
          <a:p>
            <a:r>
              <a:rPr lang="en-US" altLang="zh-CN" dirty="0"/>
              <a:t>3</a:t>
            </a:r>
            <a:r>
              <a:rPr lang="zh-CN" altLang="zh-CN" dirty="0"/>
              <a:t>．“常用程序列表”个性化设置</a:t>
            </a:r>
          </a:p>
        </p:txBody>
      </p:sp>
      <p:grpSp>
        <p:nvGrpSpPr>
          <p:cNvPr id="2" name="组合 1"/>
          <p:cNvGrpSpPr/>
          <p:nvPr/>
        </p:nvGrpSpPr>
        <p:grpSpPr>
          <a:xfrm>
            <a:off x="1115616" y="2708920"/>
            <a:ext cx="3402378" cy="3888432"/>
            <a:chOff x="1115616" y="2636912"/>
            <a:chExt cx="3402378" cy="3888432"/>
          </a:xfrm>
        </p:grpSpPr>
        <p:pic>
          <p:nvPicPr>
            <p:cNvPr id="9" name="Picture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115616" y="2636912"/>
              <a:ext cx="3402378" cy="388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椭圆 10"/>
            <p:cNvSpPr/>
            <p:nvPr/>
          </p:nvSpPr>
          <p:spPr>
            <a:xfrm>
              <a:off x="3578402" y="5632220"/>
              <a:ext cx="690200" cy="24440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193703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left)">
                                      <p:cBhvr>
                                        <p:cTn id="15" dur="500"/>
                                        <p:tgtEl>
                                          <p:spTgt spid="6">
                                            <p:txEl>
                                              <p:pRg st="1" end="1"/>
                                            </p:txEl>
                                          </p:spTgt>
                                        </p:tgtEl>
                                      </p:cBhvr>
                                    </p:animEffect>
                                  </p:childTnLst>
                                </p:cTn>
                              </p:par>
                            </p:childTnLst>
                          </p:cTn>
                        </p:par>
                        <p:par>
                          <p:cTn id="16" fill="hold">
                            <p:stCondLst>
                              <p:cond delay="500"/>
                            </p:stCondLst>
                            <p:childTnLst>
                              <p:par>
                                <p:cTn id="17" presetID="1" presetClass="entr" presetSubtype="0" fill="hold" nodeType="afterEffect">
                                  <p:stCondLst>
                                    <p:cond delay="0"/>
                                  </p:stCondLst>
                                  <p:childTnLst>
                                    <p:set>
                                      <p:cBhvr>
                                        <p:cTn id="18" dur="1" fill="hold">
                                          <p:stCondLst>
                                            <p:cond delay="499"/>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3.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heme/theme1.xml><?xml version="1.0" encoding="utf-8"?>
<a:theme xmlns:a="http://schemas.openxmlformats.org/drawingml/2006/main" name="培训">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Training</Template>
  <TotalTime>0</TotalTime>
  <Words>6314</Words>
  <Application>Microsoft Office PowerPoint</Application>
  <PresentationFormat>全屏显示(4:3)</PresentationFormat>
  <Paragraphs>1009</Paragraphs>
  <Slides>127</Slides>
  <Notes>123</Notes>
  <HiddenSlides>0</HiddenSlides>
  <MMClips>0</MMClips>
  <ScaleCrop>false</ScaleCrop>
  <HeadingPairs>
    <vt:vector size="4" baseType="variant">
      <vt:variant>
        <vt:lpstr>主题</vt:lpstr>
      </vt:variant>
      <vt:variant>
        <vt:i4>1</vt:i4>
      </vt:variant>
      <vt:variant>
        <vt:lpstr>幻灯片标题</vt:lpstr>
      </vt:variant>
      <vt:variant>
        <vt:i4>127</vt:i4>
      </vt:variant>
    </vt:vector>
  </HeadingPairs>
  <TitlesOfParts>
    <vt:vector size="128" baseType="lpstr">
      <vt:lpstr>培训</vt:lpstr>
      <vt:lpstr>Windows 7 操作系统</vt:lpstr>
      <vt:lpstr>本章导航</vt:lpstr>
      <vt:lpstr>2.1  认识操作系统</vt:lpstr>
      <vt:lpstr>2.1  认识计算机</vt:lpstr>
      <vt:lpstr>2.1.1  什么是操作系统</vt:lpstr>
      <vt:lpstr>2.1.3  Windows 7的启动</vt:lpstr>
      <vt:lpstr>2.1.4  Windows 7的退出</vt:lpstr>
      <vt:lpstr>2.2  Windows 7的基本操作</vt:lpstr>
      <vt:lpstr>2.2  Windows 7的基本操作</vt:lpstr>
      <vt:lpstr>2.2.1  鼠标和键盘的操作</vt:lpstr>
      <vt:lpstr>2.2.1  鼠标和键盘的操作</vt:lpstr>
      <vt:lpstr>2.2.1  鼠标和键盘的操作</vt:lpstr>
      <vt:lpstr>2.2.1  鼠标和键盘的操作</vt:lpstr>
      <vt:lpstr>2.2.1  鼠标和键盘的操作</vt:lpstr>
      <vt:lpstr>2.2.1  鼠标和键盘的操作</vt:lpstr>
      <vt:lpstr>2.2.1  鼠标和键盘的操作</vt:lpstr>
      <vt:lpstr>2.2.1  鼠标和键盘的操作</vt:lpstr>
      <vt:lpstr>2.2.1  鼠标和键盘的操作</vt:lpstr>
      <vt:lpstr>2.2.1  鼠标和键盘的操作</vt:lpstr>
      <vt:lpstr>2.2.1  鼠标和键盘的操作</vt:lpstr>
      <vt:lpstr>2.2.1  鼠标和键盘的操作</vt:lpstr>
      <vt:lpstr>2.2.2  桌面的组成及操作</vt:lpstr>
      <vt:lpstr>2.2.2  桌面的组成及操作</vt:lpstr>
      <vt:lpstr>2.2.2  桌面的组成及操作</vt:lpstr>
      <vt:lpstr>2.2.2  桌面的组成及操作</vt:lpstr>
      <vt:lpstr>2.2.2  桌面的组成及操作</vt:lpstr>
      <vt:lpstr>2.2.2  桌面的组成及操作</vt:lpstr>
      <vt:lpstr>2.2.2  桌面的组成及操作</vt:lpstr>
      <vt:lpstr>2.2.2  桌面的组成及操作</vt:lpstr>
      <vt:lpstr>2.2.2  桌面的组成及操作</vt:lpstr>
      <vt:lpstr>2.2.2  桌面的组成及操作</vt:lpstr>
      <vt:lpstr>2.2.2  桌面的组成及操作</vt:lpstr>
      <vt:lpstr>2.2.2  桌面的组成及操作</vt:lpstr>
      <vt:lpstr>2.2.2  桌面的组成及操作</vt:lpstr>
      <vt:lpstr>2.2.2  桌面的组成及操作</vt:lpstr>
      <vt:lpstr>2.2.2  桌面的组成及操作</vt:lpstr>
      <vt:lpstr>2.2.2  桌面的组成及操作</vt:lpstr>
      <vt:lpstr>2.2.2  桌面的组成及操作</vt:lpstr>
      <vt:lpstr>2.2.2  桌面的组成及操作</vt:lpstr>
      <vt:lpstr>2.2.2  桌面的组成及操作</vt:lpstr>
      <vt:lpstr>2.2.2  桌面的组成及操作</vt:lpstr>
      <vt:lpstr>2.2.3  窗口的组成及操作</vt:lpstr>
      <vt:lpstr>2.2.3  窗口的组成及操作</vt:lpstr>
      <vt:lpstr>2.2.3  窗口的组成及操作</vt:lpstr>
      <vt:lpstr>2.2.3  窗口的组成及操作</vt:lpstr>
      <vt:lpstr>2.2.3  窗口的组成及操作</vt:lpstr>
      <vt:lpstr>2.2.3  窗口的组成及操作</vt:lpstr>
      <vt:lpstr>2.2.4  菜单的使用</vt:lpstr>
      <vt:lpstr>2.2.4  菜单的使用</vt:lpstr>
      <vt:lpstr>2.2.4  菜单的使用</vt:lpstr>
      <vt:lpstr>2.2.5  对话框的组成及操作</vt:lpstr>
      <vt:lpstr>2.2.5  对话框的组成及操作</vt:lpstr>
      <vt:lpstr>2.3  Windows 7的资源管理</vt:lpstr>
      <vt:lpstr>2.3  Windows 7的资源管理</vt:lpstr>
      <vt:lpstr>2.3.1  磁盘、文件、文件夹与库</vt:lpstr>
      <vt:lpstr>2.3.1  磁盘、文件、文件夹与库</vt:lpstr>
      <vt:lpstr>2.3.1  磁盘、文件、文件夹与库</vt:lpstr>
      <vt:lpstr>2.3.1  磁盘、文件、文件夹与库</vt:lpstr>
      <vt:lpstr>2.3.2  查看文件与文件夹</vt:lpstr>
      <vt:lpstr>2.3.2  查看文件与文件夹</vt:lpstr>
      <vt:lpstr>2.3.2  查看文件与文件夹</vt:lpstr>
      <vt:lpstr>2.3.2  查看文件与文件夹</vt:lpstr>
      <vt:lpstr>2.3.2  查看文件与文件夹</vt:lpstr>
      <vt:lpstr>2.3.2  查看文件与文件夹</vt:lpstr>
      <vt:lpstr>2.3.2  查看文件与文件夹</vt:lpstr>
      <vt:lpstr>2.3.2  查看文件与文件夹</vt:lpstr>
      <vt:lpstr>2.3.3  文件与文件夹的管理</vt:lpstr>
      <vt:lpstr>2.3.3  文件与文件夹的管理</vt:lpstr>
      <vt:lpstr>2.3.3  文件与文件夹的管理</vt:lpstr>
      <vt:lpstr>2.3.3  文件与文件夹的管理</vt:lpstr>
      <vt:lpstr>2.3.3  文件与文件夹的管理</vt:lpstr>
      <vt:lpstr>2.3.3  文件与文件夹的管理</vt:lpstr>
      <vt:lpstr>2.3.3  文件与文件夹的管理</vt:lpstr>
      <vt:lpstr>2.3.3  文件与文件夹的管理</vt:lpstr>
      <vt:lpstr>2.3.3  文件与文件夹的管理</vt:lpstr>
      <vt:lpstr>2.3.3  文件与文件夹的管理</vt:lpstr>
      <vt:lpstr>2.3.3  文件与文件夹的管理</vt:lpstr>
      <vt:lpstr>2.3.3  文件与文件夹的管理</vt:lpstr>
      <vt:lpstr>2.3.3  文件与文件夹的管理</vt:lpstr>
      <vt:lpstr>2.3.4  磁盘管理与维护</vt:lpstr>
      <vt:lpstr>2.3.4  磁盘管理与维护</vt:lpstr>
      <vt:lpstr>2.3.4  磁盘管理与维护</vt:lpstr>
      <vt:lpstr>2.4  Windows 7系统环境设置</vt:lpstr>
      <vt:lpstr>2.4  Windows 7系统环境设置</vt:lpstr>
      <vt:lpstr>2.4.1  控制面板</vt:lpstr>
      <vt:lpstr>2.4.2  设置桌面外观</vt:lpstr>
      <vt:lpstr>2.4.2  设置桌面外观</vt:lpstr>
      <vt:lpstr>2.4.2  设置桌面外观</vt:lpstr>
      <vt:lpstr>2.4.2  设置桌面外观</vt:lpstr>
      <vt:lpstr>2.4.2  设置桌面外观</vt:lpstr>
      <vt:lpstr>2.4.2  设置桌面外观</vt:lpstr>
      <vt:lpstr>2.4.2  设置桌面外观</vt:lpstr>
      <vt:lpstr>2.4.2  设置桌面外观</vt:lpstr>
      <vt:lpstr>2.4.2  设置桌面外观</vt:lpstr>
      <vt:lpstr>2.4.2  设置桌面外观</vt:lpstr>
      <vt:lpstr>2.4.3  设置“开始”菜单</vt:lpstr>
      <vt:lpstr>2.4.3  设置“开始”菜单</vt:lpstr>
      <vt:lpstr>2.4.3  设置“开始”菜单</vt:lpstr>
      <vt:lpstr>2.4.3  设置“开始”菜单</vt:lpstr>
      <vt:lpstr>2.4.3  设置“开始”菜单</vt:lpstr>
      <vt:lpstr>2.4.4  设置任务栏</vt:lpstr>
      <vt:lpstr>2.4.4  设置任务栏</vt:lpstr>
      <vt:lpstr>2.4.4  设置任务栏</vt:lpstr>
      <vt:lpstr>2.4.4  设置任务栏</vt:lpstr>
      <vt:lpstr>2.4.4  设置任务栏</vt:lpstr>
      <vt:lpstr>2.4.4  设置任务栏</vt:lpstr>
      <vt:lpstr>2.4.5  设置系统日期和时间</vt:lpstr>
      <vt:lpstr>2.4.6  设置中文输入法</vt:lpstr>
      <vt:lpstr>2.4.6  设置中文输入法</vt:lpstr>
      <vt:lpstr>2.4.7  帐户管理</vt:lpstr>
      <vt:lpstr>2.4.7  帐户管理</vt:lpstr>
      <vt:lpstr>2.4.7  帐户管理</vt:lpstr>
      <vt:lpstr>2.4.7  帐户管理</vt:lpstr>
      <vt:lpstr>2.4.7  帐户管理</vt:lpstr>
      <vt:lpstr>2.4.7  帐户管理</vt:lpstr>
      <vt:lpstr>2.4.7  帐户管理</vt:lpstr>
      <vt:lpstr>2.4.8  设置鼠标和键盘</vt:lpstr>
      <vt:lpstr>2.4.8  设置鼠标和键盘</vt:lpstr>
      <vt:lpstr>2.5  Windows 7实用程序</vt:lpstr>
      <vt:lpstr>2.5  Windows 7实用程序</vt:lpstr>
      <vt:lpstr>2.5.1  写字板</vt:lpstr>
      <vt:lpstr>2.5.1  写字板</vt:lpstr>
      <vt:lpstr>2.5.1  写字板</vt:lpstr>
      <vt:lpstr>2.5.1  写字板</vt:lpstr>
      <vt:lpstr>2.5.2  记事本</vt:lpstr>
      <vt:lpstr>2.5.3  画图程序</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2013-12-31T22:24:50Z</dcterms:created>
  <dcterms:modified xsi:type="dcterms:W3CDTF">2014-05-31T07:52:23Z</dcterms:modified>
</cp:coreProperties>
</file>