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6" r:id="rId1"/>
    <p:sldMasterId id="2147483812" r:id="rId2"/>
  </p:sldMasterIdLst>
  <p:notesMasterIdLst>
    <p:notesMasterId r:id="rId217"/>
  </p:notesMasterIdLst>
  <p:sldIdLst>
    <p:sldId id="602" r:id="rId3"/>
    <p:sldId id="318" r:id="rId4"/>
    <p:sldId id="257" r:id="rId5"/>
    <p:sldId id="319" r:id="rId6"/>
    <p:sldId id="320" r:id="rId7"/>
    <p:sldId id="258" r:id="rId8"/>
    <p:sldId id="321" r:id="rId9"/>
    <p:sldId id="398" r:id="rId10"/>
    <p:sldId id="399" r:id="rId11"/>
    <p:sldId id="322" r:id="rId12"/>
    <p:sldId id="328" r:id="rId13"/>
    <p:sldId id="329" r:id="rId14"/>
    <p:sldId id="400" r:id="rId15"/>
    <p:sldId id="401" r:id="rId16"/>
    <p:sldId id="402" r:id="rId17"/>
    <p:sldId id="403" r:id="rId18"/>
    <p:sldId id="404" r:id="rId19"/>
    <p:sldId id="405" r:id="rId20"/>
    <p:sldId id="406" r:id="rId21"/>
    <p:sldId id="407" r:id="rId22"/>
    <p:sldId id="408" r:id="rId23"/>
    <p:sldId id="409" r:id="rId24"/>
    <p:sldId id="410" r:id="rId25"/>
    <p:sldId id="411" r:id="rId26"/>
    <p:sldId id="412" r:id="rId27"/>
    <p:sldId id="413" r:id="rId28"/>
    <p:sldId id="414" r:id="rId29"/>
    <p:sldId id="415" r:id="rId30"/>
    <p:sldId id="416" r:id="rId31"/>
    <p:sldId id="417" r:id="rId32"/>
    <p:sldId id="418" r:id="rId33"/>
    <p:sldId id="419" r:id="rId34"/>
    <p:sldId id="420" r:id="rId35"/>
    <p:sldId id="421" r:id="rId36"/>
    <p:sldId id="422" r:id="rId37"/>
    <p:sldId id="423" r:id="rId38"/>
    <p:sldId id="424" r:id="rId39"/>
    <p:sldId id="425" r:id="rId40"/>
    <p:sldId id="426" r:id="rId41"/>
    <p:sldId id="427" r:id="rId42"/>
    <p:sldId id="428" r:id="rId43"/>
    <p:sldId id="429" r:id="rId44"/>
    <p:sldId id="430" r:id="rId45"/>
    <p:sldId id="431" r:id="rId46"/>
    <p:sldId id="432" r:id="rId47"/>
    <p:sldId id="433" r:id="rId48"/>
    <p:sldId id="434" r:id="rId49"/>
    <p:sldId id="435" r:id="rId50"/>
    <p:sldId id="436" r:id="rId51"/>
    <p:sldId id="437" r:id="rId52"/>
    <p:sldId id="438" r:id="rId53"/>
    <p:sldId id="439" r:id="rId54"/>
    <p:sldId id="440" r:id="rId55"/>
    <p:sldId id="441" r:id="rId56"/>
    <p:sldId id="442" r:id="rId57"/>
    <p:sldId id="443" r:id="rId58"/>
    <p:sldId id="444" r:id="rId59"/>
    <p:sldId id="445" r:id="rId60"/>
    <p:sldId id="446" r:id="rId61"/>
    <p:sldId id="447" r:id="rId62"/>
    <p:sldId id="448" r:id="rId63"/>
    <p:sldId id="449" r:id="rId64"/>
    <p:sldId id="450" r:id="rId65"/>
    <p:sldId id="451" r:id="rId66"/>
    <p:sldId id="452" r:id="rId67"/>
    <p:sldId id="453" r:id="rId68"/>
    <p:sldId id="454" r:id="rId69"/>
    <p:sldId id="455" r:id="rId70"/>
    <p:sldId id="456" r:id="rId71"/>
    <p:sldId id="457" r:id="rId72"/>
    <p:sldId id="458" r:id="rId73"/>
    <p:sldId id="459" r:id="rId74"/>
    <p:sldId id="460" r:id="rId75"/>
    <p:sldId id="461" r:id="rId76"/>
    <p:sldId id="462" r:id="rId77"/>
    <p:sldId id="463" r:id="rId78"/>
    <p:sldId id="464" r:id="rId79"/>
    <p:sldId id="465" r:id="rId80"/>
    <p:sldId id="466" r:id="rId81"/>
    <p:sldId id="467" r:id="rId82"/>
    <p:sldId id="468" r:id="rId83"/>
    <p:sldId id="469" r:id="rId84"/>
    <p:sldId id="470" r:id="rId85"/>
    <p:sldId id="471" r:id="rId86"/>
    <p:sldId id="472" r:id="rId87"/>
    <p:sldId id="473" r:id="rId88"/>
    <p:sldId id="474" r:id="rId89"/>
    <p:sldId id="475" r:id="rId90"/>
    <p:sldId id="476" r:id="rId91"/>
    <p:sldId id="477" r:id="rId92"/>
    <p:sldId id="478" r:id="rId93"/>
    <p:sldId id="479" r:id="rId94"/>
    <p:sldId id="480" r:id="rId95"/>
    <p:sldId id="481" r:id="rId96"/>
    <p:sldId id="482" r:id="rId97"/>
    <p:sldId id="483" r:id="rId98"/>
    <p:sldId id="484" r:id="rId99"/>
    <p:sldId id="485" r:id="rId100"/>
    <p:sldId id="486" r:id="rId101"/>
    <p:sldId id="487" r:id="rId102"/>
    <p:sldId id="488" r:id="rId103"/>
    <p:sldId id="489" r:id="rId104"/>
    <p:sldId id="490" r:id="rId105"/>
    <p:sldId id="491" r:id="rId106"/>
    <p:sldId id="492" r:id="rId107"/>
    <p:sldId id="493" r:id="rId108"/>
    <p:sldId id="494" r:id="rId109"/>
    <p:sldId id="495" r:id="rId110"/>
    <p:sldId id="496" r:id="rId111"/>
    <p:sldId id="497" r:id="rId112"/>
    <p:sldId id="498" r:id="rId113"/>
    <p:sldId id="499" r:id="rId114"/>
    <p:sldId id="500" r:id="rId115"/>
    <p:sldId id="501" r:id="rId116"/>
    <p:sldId id="502" r:id="rId117"/>
    <p:sldId id="503" r:id="rId118"/>
    <p:sldId id="504" r:id="rId119"/>
    <p:sldId id="505" r:id="rId120"/>
    <p:sldId id="506" r:id="rId121"/>
    <p:sldId id="507" r:id="rId122"/>
    <p:sldId id="508" r:id="rId123"/>
    <p:sldId id="509" r:id="rId124"/>
    <p:sldId id="510" r:id="rId125"/>
    <p:sldId id="511" r:id="rId126"/>
    <p:sldId id="512" r:id="rId127"/>
    <p:sldId id="513" r:id="rId128"/>
    <p:sldId id="514" r:id="rId129"/>
    <p:sldId id="515" r:id="rId130"/>
    <p:sldId id="516" r:id="rId131"/>
    <p:sldId id="517" r:id="rId132"/>
    <p:sldId id="518" r:id="rId133"/>
    <p:sldId id="519" r:id="rId134"/>
    <p:sldId id="520" r:id="rId135"/>
    <p:sldId id="521" r:id="rId136"/>
    <p:sldId id="522" r:id="rId137"/>
    <p:sldId id="523" r:id="rId138"/>
    <p:sldId id="524" r:id="rId139"/>
    <p:sldId id="525" r:id="rId140"/>
    <p:sldId id="526" r:id="rId141"/>
    <p:sldId id="527" r:id="rId142"/>
    <p:sldId id="528" r:id="rId143"/>
    <p:sldId id="529" r:id="rId144"/>
    <p:sldId id="530" r:id="rId145"/>
    <p:sldId id="531" r:id="rId146"/>
    <p:sldId id="532" r:id="rId147"/>
    <p:sldId id="533" r:id="rId148"/>
    <p:sldId id="534" r:id="rId149"/>
    <p:sldId id="535" r:id="rId150"/>
    <p:sldId id="536" r:id="rId151"/>
    <p:sldId id="537" r:id="rId152"/>
    <p:sldId id="538" r:id="rId153"/>
    <p:sldId id="539" r:id="rId154"/>
    <p:sldId id="540" r:id="rId155"/>
    <p:sldId id="541" r:id="rId156"/>
    <p:sldId id="542" r:id="rId157"/>
    <p:sldId id="543" r:id="rId158"/>
    <p:sldId id="544" r:id="rId159"/>
    <p:sldId id="545" r:id="rId160"/>
    <p:sldId id="546" r:id="rId161"/>
    <p:sldId id="547" r:id="rId162"/>
    <p:sldId id="548" r:id="rId163"/>
    <p:sldId id="549" r:id="rId164"/>
    <p:sldId id="550" r:id="rId165"/>
    <p:sldId id="551" r:id="rId166"/>
    <p:sldId id="552" r:id="rId167"/>
    <p:sldId id="553" r:id="rId168"/>
    <p:sldId id="554" r:id="rId169"/>
    <p:sldId id="555" r:id="rId170"/>
    <p:sldId id="556" r:id="rId171"/>
    <p:sldId id="557" r:id="rId172"/>
    <p:sldId id="558" r:id="rId173"/>
    <p:sldId id="559" r:id="rId174"/>
    <p:sldId id="560" r:id="rId175"/>
    <p:sldId id="561" r:id="rId176"/>
    <p:sldId id="562" r:id="rId177"/>
    <p:sldId id="563" r:id="rId178"/>
    <p:sldId id="564" r:id="rId179"/>
    <p:sldId id="565" r:id="rId180"/>
    <p:sldId id="566" r:id="rId181"/>
    <p:sldId id="567" r:id="rId182"/>
    <p:sldId id="568" r:id="rId183"/>
    <p:sldId id="569" r:id="rId184"/>
    <p:sldId id="570" r:id="rId185"/>
    <p:sldId id="571" r:id="rId186"/>
    <p:sldId id="572" r:id="rId187"/>
    <p:sldId id="573" r:id="rId188"/>
    <p:sldId id="574" r:id="rId189"/>
    <p:sldId id="575" r:id="rId190"/>
    <p:sldId id="576" r:id="rId191"/>
    <p:sldId id="577" r:id="rId192"/>
    <p:sldId id="578" r:id="rId193"/>
    <p:sldId id="579" r:id="rId194"/>
    <p:sldId id="580" r:id="rId195"/>
    <p:sldId id="581" r:id="rId196"/>
    <p:sldId id="582" r:id="rId197"/>
    <p:sldId id="583" r:id="rId198"/>
    <p:sldId id="584" r:id="rId199"/>
    <p:sldId id="585" r:id="rId200"/>
    <p:sldId id="586" r:id="rId201"/>
    <p:sldId id="587" r:id="rId202"/>
    <p:sldId id="588" r:id="rId203"/>
    <p:sldId id="589" r:id="rId204"/>
    <p:sldId id="590" r:id="rId205"/>
    <p:sldId id="591" r:id="rId206"/>
    <p:sldId id="592" r:id="rId207"/>
    <p:sldId id="593" r:id="rId208"/>
    <p:sldId id="594" r:id="rId209"/>
    <p:sldId id="595" r:id="rId210"/>
    <p:sldId id="596" r:id="rId211"/>
    <p:sldId id="597" r:id="rId212"/>
    <p:sldId id="598" r:id="rId213"/>
    <p:sldId id="599" r:id="rId214"/>
    <p:sldId id="600" r:id="rId215"/>
    <p:sldId id="601" r:id="rId2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25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slide" Target="slides/slide179.xml"/><Relationship Id="rId186" Type="http://schemas.openxmlformats.org/officeDocument/2006/relationships/slide" Target="slides/slide184.xml"/><Relationship Id="rId216" Type="http://schemas.openxmlformats.org/officeDocument/2006/relationships/slide" Target="slides/slide214.xml"/><Relationship Id="rId211" Type="http://schemas.openxmlformats.org/officeDocument/2006/relationships/slide" Target="slides/slide209.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slide" Target="slides/slide190.xml"/><Relationship Id="rId197" Type="http://schemas.openxmlformats.org/officeDocument/2006/relationships/slide" Target="slides/slide195.xml"/><Relationship Id="rId206" Type="http://schemas.openxmlformats.org/officeDocument/2006/relationships/slide" Target="slides/slide204.xml"/><Relationship Id="rId201" Type="http://schemas.openxmlformats.org/officeDocument/2006/relationships/slide" Target="slides/slide199.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217"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slide" Target="slides/slide210.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viewProps" Target="viewProps.xml"/><Relationship Id="rId3" Type="http://schemas.openxmlformats.org/officeDocument/2006/relationships/slide" Target="slides/slide1.xml"/><Relationship Id="rId214" Type="http://schemas.openxmlformats.org/officeDocument/2006/relationships/slide" Target="slides/slide212.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theme" Target="theme/theme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tableStyles" Target="tableStyles.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4E5AEC-6691-44CF-8172-896DCCB4A99A}" type="datetimeFigureOut">
              <a:rPr lang="zh-CN" altLang="en-US" smtClean="0"/>
              <a:t>2014-12-19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13FABF-ED2D-4084-9AEE-AF997EF79983}" type="slidenum">
              <a:rPr lang="zh-CN" altLang="en-US" smtClean="0"/>
              <a:t>‹#›</a:t>
            </a:fld>
            <a:endParaRPr lang="zh-CN" altLang="en-US"/>
          </a:p>
        </p:txBody>
      </p:sp>
    </p:spTree>
    <p:extLst>
      <p:ext uri="{BB962C8B-B14F-4D97-AF65-F5344CB8AC3E}">
        <p14:creationId xmlns:p14="http://schemas.microsoft.com/office/powerpoint/2010/main" val="3455571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3FABF-ED2D-4084-9AEE-AF997EF79983}" type="slidenum">
              <a:rPr lang="zh-CN" altLang="en-US" smtClean="0"/>
              <a:t>2</a:t>
            </a:fld>
            <a:endParaRPr lang="zh-CN" altLang="en-US"/>
          </a:p>
        </p:txBody>
      </p:sp>
    </p:spTree>
    <p:extLst>
      <p:ext uri="{BB962C8B-B14F-4D97-AF65-F5344CB8AC3E}">
        <p14:creationId xmlns:p14="http://schemas.microsoft.com/office/powerpoint/2010/main" val="443045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075" name="Rectangle 3"/>
          <p:cNvSpPr>
            <a:spLocks noGrp="1" noChangeArrowheads="1"/>
          </p:cNvSpPr>
          <p:nvPr>
            <p:ph type="ctrTitle"/>
          </p:nvPr>
        </p:nvSpPr>
        <p:spPr>
          <a:xfrm>
            <a:off x="685800" y="2130425"/>
            <a:ext cx="7772400" cy="1470025"/>
          </a:xfrm>
        </p:spPr>
        <p:txBody>
          <a:bodyPr/>
          <a:lstStyle>
            <a:lvl1pPr>
              <a:defRPr sz="4400">
                <a:latin typeface="迷你简启体" pitchFamily="1" charset="-122"/>
                <a:ea typeface="迷你简启体" pitchFamily="1" charset="-122"/>
              </a:defRPr>
            </a:lvl1pPr>
          </a:lstStyle>
          <a:p>
            <a:pPr lvl="0"/>
            <a:r>
              <a:rPr lang="zh-CN" altLang="en-US" noProof="0" smtClean="0"/>
              <a:t>单击此处编辑母版标题样式</a:t>
            </a:r>
          </a:p>
        </p:txBody>
      </p:sp>
      <p:sp>
        <p:nvSpPr>
          <p:cNvPr id="3076" name="Rectangle 4"/>
          <p:cNvSpPr>
            <a:spLocks noGrp="1" noChangeArrowheads="1"/>
          </p:cNvSpPr>
          <p:nvPr>
            <p:ph type="subTitle" idx="1"/>
          </p:nvPr>
        </p:nvSpPr>
        <p:spPr>
          <a:xfrm>
            <a:off x="1371600" y="3886200"/>
            <a:ext cx="6400800" cy="1055688"/>
          </a:xfrm>
        </p:spPr>
        <p:txBody>
          <a:bodyPr/>
          <a:lstStyle>
            <a:lvl1pPr marL="0" indent="0" algn="ctr">
              <a:buFontTx/>
              <a:buNone/>
              <a:defRPr sz="2400"/>
            </a:lvl1pPr>
          </a:lstStyle>
          <a:p>
            <a:pPr lvl="0"/>
            <a:r>
              <a:rPr lang="zh-CN" altLang="en-US" noProof="0" smtClean="0"/>
              <a:t>单击此处编辑母版副标题样式</a:t>
            </a:r>
          </a:p>
        </p:txBody>
      </p:sp>
      <p:sp>
        <p:nvSpPr>
          <p:cNvPr id="3077"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E2D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78" name="Rectangle 6"/>
          <p:cNvSpPr>
            <a:spLocks noGrp="1" noChangeArrowheads="1"/>
          </p:cNvSpPr>
          <p:nvPr>
            <p:ph type="sldNum" sz="quarter" idx="4"/>
          </p:nvPr>
        </p:nvSpPr>
        <p:spPr>
          <a:xfrm>
            <a:off x="6553200" y="6245225"/>
            <a:ext cx="2133600" cy="476250"/>
          </a:xfrm>
        </p:spPr>
        <p:txBody>
          <a:bodyPr/>
          <a:lstStyle>
            <a:lvl1pPr>
              <a:defRPr>
                <a:latin typeface="Times New Roman" panose="02020603050405020304" pitchFamily="18" charset="0"/>
                <a:ea typeface="宋体" panose="02010600030101010101" pitchFamily="2" charset="-122"/>
              </a:defRPr>
            </a:lvl1pPr>
          </a:lstStyle>
          <a:p>
            <a:fld id="{7D2F3BDA-879B-42C1-9E8F-5F1BB71A71EB}" type="slidenum">
              <a:rPr lang="zh-CN" altLang="en-US"/>
              <a:pPr/>
              <a:t>‹#›</a:t>
            </a:fld>
            <a:endParaRPr lang="en-US" altLang="zh-CN"/>
          </a:p>
        </p:txBody>
      </p:sp>
      <p:sp>
        <p:nvSpPr>
          <p:cNvPr id="3079" name="Line 7"/>
          <p:cNvSpPr>
            <a:spLocks noChangeShapeType="1"/>
          </p:cNvSpPr>
          <p:nvPr userDrawn="1"/>
        </p:nvSpPr>
        <p:spPr bwMode="auto">
          <a:xfrm>
            <a:off x="395288" y="5876925"/>
            <a:ext cx="8280400" cy="0"/>
          </a:xfrm>
          <a:prstGeom prst="line">
            <a:avLst/>
          </a:prstGeom>
          <a:noFill/>
          <a:ln w="57150" cmpd="thickThin">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0" name="Line 8"/>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1" name="Line 9"/>
          <p:cNvSpPr>
            <a:spLocks noChangeShapeType="1"/>
          </p:cNvSpPr>
          <p:nvPr userDrawn="1"/>
        </p:nvSpPr>
        <p:spPr bwMode="auto">
          <a:xfrm>
            <a:off x="0" y="31750"/>
            <a:ext cx="9144000" cy="0"/>
          </a:xfrm>
          <a:prstGeom prst="line">
            <a:avLst/>
          </a:prstGeom>
          <a:noFill/>
          <a:ln w="76200" cmpd="sng">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2285563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6ECF0E26-FED3-447E-9509-58F243C6C048}" type="slidenum">
              <a:rPr lang="zh-CN" altLang="en-US"/>
              <a:pPr/>
              <a:t>‹#›</a:t>
            </a:fld>
            <a:endParaRPr lang="en-US" altLang="zh-CN"/>
          </a:p>
        </p:txBody>
      </p:sp>
    </p:spTree>
    <p:extLst>
      <p:ext uri="{BB962C8B-B14F-4D97-AF65-F5344CB8AC3E}">
        <p14:creationId xmlns:p14="http://schemas.microsoft.com/office/powerpoint/2010/main" val="12004314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a:xfrm>
            <a:off x="457200" y="6356350"/>
            <a:ext cx="2133600" cy="365125"/>
          </a:xfrm>
          <a:prstGeom prst="rect">
            <a:avLst/>
          </a:prstGeom>
        </p:spPr>
        <p:txBody>
          <a:bodyPr/>
          <a:lstStyle>
            <a:lvl1pPr>
              <a:defRPr/>
            </a:lvl1pPr>
          </a:lstStyle>
          <a:p>
            <a:pPr>
              <a:defRPr/>
            </a:pPr>
            <a:fld id="{DEA5C282-C898-4137-9564-D1EE600646CC}" type="datetimeFigureOut">
              <a:rPr lang="zh-CN" altLang="en-US"/>
              <a:pPr>
                <a:defRPr/>
              </a:pPr>
              <a:t>2014-12-19</a:t>
            </a:fld>
            <a:endParaRPr lang="zh-CN" altLang="en-US"/>
          </a:p>
        </p:txBody>
      </p:sp>
      <p:sp>
        <p:nvSpPr>
          <p:cNvPr id="3" name="页脚占位符 21"/>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fld id="{F02C2682-D34A-4A82-8307-A6B3ED35CAE7}" type="slidenum">
              <a:rPr lang="zh-CN" altLang="en-US"/>
              <a:pPr/>
              <a:t>‹#›</a:t>
            </a:fld>
            <a:endParaRPr lang="en-US" altLang="zh-CN"/>
          </a:p>
        </p:txBody>
      </p:sp>
    </p:spTree>
    <p:extLst>
      <p:ext uri="{BB962C8B-B14F-4D97-AF65-F5344CB8AC3E}">
        <p14:creationId xmlns:p14="http://schemas.microsoft.com/office/powerpoint/2010/main" val="5019222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74675" y="304800"/>
            <a:ext cx="8001000" cy="12160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566738" y="1752600"/>
            <a:ext cx="3924300"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3438" y="1752600"/>
            <a:ext cx="3924300"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xfrm>
            <a:off x="609600" y="6245225"/>
            <a:ext cx="1981200" cy="476250"/>
          </a:xfrm>
          <a:prstGeom prst="rect">
            <a:avLst/>
          </a:prstGeom>
          <a:ln/>
        </p:spPr>
        <p:txBody>
          <a:bodyPr/>
          <a:lstStyle>
            <a:lvl1pPr>
              <a:defRPr/>
            </a:lvl1pPr>
          </a:lstStyle>
          <a:p>
            <a:pPr>
              <a:defRPr/>
            </a:pPr>
            <a:endParaRPr lang="zh-CN" altLang="zh-CN"/>
          </a:p>
        </p:txBody>
      </p:sp>
      <p:sp>
        <p:nvSpPr>
          <p:cNvPr id="6" name="Rectangle 7"/>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zh-CN" altLang="zh-CN"/>
          </a:p>
        </p:txBody>
      </p:sp>
      <p:sp>
        <p:nvSpPr>
          <p:cNvPr id="7" name="Rectangle 8"/>
          <p:cNvSpPr>
            <a:spLocks noGrp="1" noChangeArrowheads="1"/>
          </p:cNvSpPr>
          <p:nvPr>
            <p:ph type="sldNum" sz="quarter" idx="12"/>
          </p:nvPr>
        </p:nvSpPr>
        <p:spPr>
          <a:ln/>
        </p:spPr>
        <p:txBody>
          <a:bodyPr/>
          <a:lstStyle>
            <a:lvl1pPr>
              <a:defRPr/>
            </a:lvl1pPr>
          </a:lstStyle>
          <a:p>
            <a:pPr>
              <a:defRPr/>
            </a:pPr>
            <a:fld id="{FB56A4A6-F7F2-4261-B365-4A9FB77EA0FF}" type="slidenum">
              <a:rPr lang="zh-CN" altLang="zh-CN"/>
              <a:pPr>
                <a:defRPr/>
              </a:pPr>
              <a:t>‹#›</a:t>
            </a:fld>
            <a:endParaRPr lang="zh-CN" altLang="zh-CN"/>
          </a:p>
        </p:txBody>
      </p:sp>
    </p:spTree>
    <p:extLst>
      <p:ext uri="{BB962C8B-B14F-4D97-AF65-F5344CB8AC3E}">
        <p14:creationId xmlns:p14="http://schemas.microsoft.com/office/powerpoint/2010/main" val="4167440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574675" y="304800"/>
            <a:ext cx="8001000" cy="12160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566738" y="1752600"/>
            <a:ext cx="3924300"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3438" y="1752600"/>
            <a:ext cx="3924300" cy="2057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3438" y="3962400"/>
            <a:ext cx="3924300" cy="2057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6"/>
          <p:cNvSpPr>
            <a:spLocks noGrp="1" noChangeArrowheads="1"/>
          </p:cNvSpPr>
          <p:nvPr>
            <p:ph type="dt" sz="half" idx="10"/>
          </p:nvPr>
        </p:nvSpPr>
        <p:spPr>
          <a:xfrm>
            <a:off x="609600" y="6245225"/>
            <a:ext cx="1981200" cy="476250"/>
          </a:xfrm>
          <a:prstGeom prst="rect">
            <a:avLst/>
          </a:prstGeom>
          <a:ln/>
        </p:spPr>
        <p:txBody>
          <a:bodyPr/>
          <a:lstStyle>
            <a:lvl1pPr>
              <a:defRPr/>
            </a:lvl1pPr>
          </a:lstStyle>
          <a:p>
            <a:pPr>
              <a:defRPr/>
            </a:pPr>
            <a:endParaRPr lang="zh-CN" altLang="zh-CN"/>
          </a:p>
        </p:txBody>
      </p:sp>
      <p:sp>
        <p:nvSpPr>
          <p:cNvPr id="7" name="Rectangle 7"/>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zh-CN" altLang="zh-CN"/>
          </a:p>
        </p:txBody>
      </p:sp>
      <p:sp>
        <p:nvSpPr>
          <p:cNvPr id="8" name="Rectangle 8"/>
          <p:cNvSpPr>
            <a:spLocks noGrp="1" noChangeArrowheads="1"/>
          </p:cNvSpPr>
          <p:nvPr>
            <p:ph type="sldNum" sz="quarter" idx="12"/>
          </p:nvPr>
        </p:nvSpPr>
        <p:spPr>
          <a:ln/>
        </p:spPr>
        <p:txBody>
          <a:bodyPr/>
          <a:lstStyle>
            <a:lvl1pPr>
              <a:defRPr/>
            </a:lvl1pPr>
          </a:lstStyle>
          <a:p>
            <a:pPr>
              <a:defRPr/>
            </a:pPr>
            <a:fld id="{F9D39610-8F29-469C-8B79-F222B5FBDE74}" type="slidenum">
              <a:rPr lang="zh-CN" altLang="zh-CN"/>
              <a:pPr>
                <a:defRPr/>
              </a:pPr>
              <a:t>‹#›</a:t>
            </a:fld>
            <a:endParaRPr lang="zh-CN" altLang="zh-CN"/>
          </a:p>
        </p:txBody>
      </p:sp>
    </p:spTree>
    <p:extLst>
      <p:ext uri="{BB962C8B-B14F-4D97-AF65-F5344CB8AC3E}">
        <p14:creationId xmlns:p14="http://schemas.microsoft.com/office/powerpoint/2010/main" val="3195567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075" name="Rectangle 3"/>
          <p:cNvSpPr>
            <a:spLocks noGrp="1" noChangeArrowheads="1"/>
          </p:cNvSpPr>
          <p:nvPr>
            <p:ph type="ctrTitle"/>
          </p:nvPr>
        </p:nvSpPr>
        <p:spPr>
          <a:xfrm>
            <a:off x="685800" y="2130425"/>
            <a:ext cx="7772400" cy="1470025"/>
          </a:xfrm>
        </p:spPr>
        <p:txBody>
          <a:bodyPr/>
          <a:lstStyle>
            <a:lvl1pPr>
              <a:defRPr sz="4400">
                <a:latin typeface="迷你简启体" pitchFamily="1" charset="-122"/>
                <a:ea typeface="迷你简启体" pitchFamily="1" charset="-122"/>
              </a:defRPr>
            </a:lvl1pPr>
          </a:lstStyle>
          <a:p>
            <a:pPr lvl="0"/>
            <a:r>
              <a:rPr lang="zh-CN" altLang="en-US" noProof="0" smtClean="0"/>
              <a:t>单击此处编辑母版标题样式</a:t>
            </a:r>
          </a:p>
        </p:txBody>
      </p:sp>
      <p:sp>
        <p:nvSpPr>
          <p:cNvPr id="3076" name="Rectangle 4"/>
          <p:cNvSpPr>
            <a:spLocks noGrp="1" noChangeArrowheads="1"/>
          </p:cNvSpPr>
          <p:nvPr>
            <p:ph type="subTitle" idx="1"/>
          </p:nvPr>
        </p:nvSpPr>
        <p:spPr>
          <a:xfrm>
            <a:off x="1371600" y="3886200"/>
            <a:ext cx="6400800" cy="1055688"/>
          </a:xfrm>
        </p:spPr>
        <p:txBody>
          <a:bodyPr/>
          <a:lstStyle>
            <a:lvl1pPr marL="0" indent="0" algn="ctr">
              <a:buFontTx/>
              <a:buNone/>
              <a:defRPr sz="2400"/>
            </a:lvl1pPr>
          </a:lstStyle>
          <a:p>
            <a:pPr lvl="0"/>
            <a:r>
              <a:rPr lang="zh-CN" altLang="en-US" noProof="0" smtClean="0"/>
              <a:t>单击此处编辑母版副标题样式</a:t>
            </a:r>
          </a:p>
        </p:txBody>
      </p:sp>
      <p:sp>
        <p:nvSpPr>
          <p:cNvPr id="3077"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E2D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78" name="Rectangle 6"/>
          <p:cNvSpPr>
            <a:spLocks noGrp="1" noChangeArrowheads="1"/>
          </p:cNvSpPr>
          <p:nvPr>
            <p:ph type="sldNum" sz="quarter" idx="4"/>
          </p:nvPr>
        </p:nvSpPr>
        <p:spPr>
          <a:xfrm>
            <a:off x="6553200" y="6245225"/>
            <a:ext cx="2133600" cy="476250"/>
          </a:xfrm>
        </p:spPr>
        <p:txBody>
          <a:bodyPr/>
          <a:lstStyle>
            <a:lvl1pPr>
              <a:defRPr>
                <a:latin typeface="Times New Roman" panose="02020603050405020304" pitchFamily="18" charset="0"/>
                <a:ea typeface="宋体" panose="02010600030101010101" pitchFamily="2" charset="-122"/>
              </a:defRPr>
            </a:lvl1pPr>
          </a:lstStyle>
          <a:p>
            <a:fld id="{7D2F3BDA-879B-42C1-9E8F-5F1BB71A71EB}" type="slidenum">
              <a:rPr lang="zh-CN" altLang="en-US"/>
              <a:pPr/>
              <a:t>‹#›</a:t>
            </a:fld>
            <a:endParaRPr lang="en-US" altLang="zh-CN"/>
          </a:p>
        </p:txBody>
      </p:sp>
      <p:sp>
        <p:nvSpPr>
          <p:cNvPr id="3079" name="Line 7"/>
          <p:cNvSpPr>
            <a:spLocks noChangeShapeType="1"/>
          </p:cNvSpPr>
          <p:nvPr userDrawn="1"/>
        </p:nvSpPr>
        <p:spPr bwMode="auto">
          <a:xfrm>
            <a:off x="395288" y="5876925"/>
            <a:ext cx="8280400" cy="0"/>
          </a:xfrm>
          <a:prstGeom prst="line">
            <a:avLst/>
          </a:prstGeom>
          <a:noFill/>
          <a:ln w="57150" cmpd="thickThin">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0" name="Line 8"/>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1" name="Line 9"/>
          <p:cNvSpPr>
            <a:spLocks noChangeShapeType="1"/>
          </p:cNvSpPr>
          <p:nvPr userDrawn="1"/>
        </p:nvSpPr>
        <p:spPr bwMode="auto">
          <a:xfrm>
            <a:off x="0" y="31750"/>
            <a:ext cx="9144000" cy="0"/>
          </a:xfrm>
          <a:prstGeom prst="line">
            <a:avLst/>
          </a:prstGeom>
          <a:noFill/>
          <a:ln w="76200" cmpd="sng">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2034568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6ECF0E26-FED3-447E-9509-58F243C6C048}" type="slidenum">
              <a:rPr lang="zh-CN" altLang="en-US"/>
              <a:pPr/>
              <a:t>‹#›</a:t>
            </a:fld>
            <a:endParaRPr lang="en-US" altLang="zh-CN"/>
          </a:p>
        </p:txBody>
      </p:sp>
    </p:spTree>
    <p:extLst>
      <p:ext uri="{BB962C8B-B14F-4D97-AF65-F5344CB8AC3E}">
        <p14:creationId xmlns:p14="http://schemas.microsoft.com/office/powerpoint/2010/main" val="28753731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a:xfrm>
            <a:off x="457200" y="6356350"/>
            <a:ext cx="2133600" cy="365125"/>
          </a:xfrm>
          <a:prstGeom prst="rect">
            <a:avLst/>
          </a:prstGeom>
        </p:spPr>
        <p:txBody>
          <a:bodyPr/>
          <a:lstStyle>
            <a:lvl1pPr>
              <a:defRPr/>
            </a:lvl1pPr>
          </a:lstStyle>
          <a:p>
            <a:pPr>
              <a:defRPr/>
            </a:pPr>
            <a:fld id="{DEA5C282-C898-4137-9564-D1EE600646CC}" type="datetimeFigureOut">
              <a:rPr lang="zh-CN" altLang="en-US">
                <a:solidFill>
                  <a:srgbClr val="000000"/>
                </a:solidFill>
              </a:rPr>
              <a:pPr>
                <a:defRPr/>
              </a:pPr>
              <a:t>2014-12-19</a:t>
            </a:fld>
            <a:endParaRPr lang="zh-CN" altLang="en-US">
              <a:solidFill>
                <a:srgbClr val="000000"/>
              </a:solidFill>
            </a:endParaRPr>
          </a:p>
        </p:txBody>
      </p:sp>
      <p:sp>
        <p:nvSpPr>
          <p:cNvPr id="3" name="页脚占位符 21"/>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zh-CN" altLang="en-US">
              <a:solidFill>
                <a:srgbClr val="000000"/>
              </a:solidFill>
            </a:endParaRPr>
          </a:p>
        </p:txBody>
      </p:sp>
      <p:sp>
        <p:nvSpPr>
          <p:cNvPr id="4" name="灯片编号占位符 17"/>
          <p:cNvSpPr>
            <a:spLocks noGrp="1"/>
          </p:cNvSpPr>
          <p:nvPr>
            <p:ph type="sldNum" sz="quarter" idx="12"/>
          </p:nvPr>
        </p:nvSpPr>
        <p:spPr/>
        <p:txBody>
          <a:bodyPr/>
          <a:lstStyle>
            <a:lvl1pPr>
              <a:defRPr/>
            </a:lvl1pPr>
          </a:lstStyle>
          <a:p>
            <a:fld id="{F02C2682-D34A-4A82-8307-A6B3ED35CAE7}" type="slidenum">
              <a:rPr lang="zh-CN" altLang="en-US"/>
              <a:pPr/>
              <a:t>‹#›</a:t>
            </a:fld>
            <a:endParaRPr lang="en-US" altLang="zh-CN"/>
          </a:p>
        </p:txBody>
      </p:sp>
    </p:spTree>
    <p:extLst>
      <p:ext uri="{BB962C8B-B14F-4D97-AF65-F5344CB8AC3E}">
        <p14:creationId xmlns:p14="http://schemas.microsoft.com/office/powerpoint/2010/main" val="14955575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07950" y="885825"/>
            <a:ext cx="8821738"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179388" y="1557338"/>
            <a:ext cx="8785225"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 which wrap to more than one line</a:t>
            </a:r>
          </a:p>
          <a:p>
            <a:pPr lvl="0"/>
            <a:r>
              <a:rPr lang="en-US" altLang="zh-CN" smtClean="0"/>
              <a:t>And then some</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2" name="Rectangle 4"/>
          <p:cNvSpPr>
            <a:spLocks noGrp="1" noChangeArrowheads="1"/>
          </p:cNvSpPr>
          <p:nvPr>
            <p:ph type="sldNum" sz="quarter" idx="4"/>
          </p:nvPr>
        </p:nvSpPr>
        <p:spPr bwMode="auto">
          <a:xfrm>
            <a:off x="3419475" y="6453188"/>
            <a:ext cx="14509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800" b="1">
                <a:solidFill>
                  <a:srgbClr val="214E91"/>
                </a:solidFill>
                <a:effectLst>
                  <a:outerShdw blurRad="38100" dist="38100" dir="2700000" algn="tl">
                    <a:srgbClr val="C0C0C0"/>
                  </a:outerShdw>
                </a:effectLst>
                <a:latin typeface="+mn-lt"/>
                <a:ea typeface="+mn-ea"/>
              </a:defRPr>
            </a:lvl1pPr>
          </a:lstStyle>
          <a:p>
            <a:pPr>
              <a:buFont typeface="Arial" panose="020B0604020202020204" pitchFamily="34" charset="0"/>
              <a:buNone/>
            </a:pPr>
            <a:fld id="{9F3992E8-404C-4897-9B1F-BA0B7E0E231C}" type="slidenum">
              <a:rPr lang="zh-CN" altLang="en-US" smtClean="0"/>
              <a:pPr>
                <a:buFont typeface="Arial" panose="020B0604020202020204" pitchFamily="34" charset="0"/>
                <a:buNone/>
              </a:pPr>
              <a:t>‹#›</a:t>
            </a:fld>
            <a:endParaRPr lang="en-US" altLang="zh-CN" smtClean="0"/>
          </a:p>
        </p:txBody>
      </p:sp>
      <p:sp>
        <p:nvSpPr>
          <p:cNvPr id="2053"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FFF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4" name="Rectangle 6"/>
          <p:cNvSpPr>
            <a:spLocks noChangeArrowheads="1"/>
          </p:cNvSpPr>
          <p:nvPr userDrawn="1"/>
        </p:nvSpPr>
        <p:spPr bwMode="auto">
          <a:xfrm>
            <a:off x="0" y="0"/>
            <a:ext cx="9144000" cy="115888"/>
          </a:xfrm>
          <a:prstGeom prst="rect">
            <a:avLst/>
          </a:prstGeom>
          <a:solidFill>
            <a:srgbClr val="214E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5" name="Line 7"/>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1782151353"/>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Lst>
  <p:txStyles>
    <p:title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p:titleStyle>
    <p:bodyStyle>
      <a:lvl1pPr marL="342900" indent="-342900" algn="l" rtl="0" fontAlgn="base">
        <a:spcBef>
          <a:spcPct val="50000"/>
        </a:spcBef>
        <a:spcAft>
          <a:spcPct val="0"/>
        </a:spcAft>
        <a:buChar char="•"/>
        <a:defRPr sz="2200" b="1" kern="1200">
          <a:solidFill>
            <a:srgbClr val="003366"/>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har char="–"/>
        <a:defRPr sz="2200" kern="1200">
          <a:solidFill>
            <a:srgbClr val="003366"/>
          </a:solidFill>
          <a:latin typeface="+mn-lt"/>
          <a:ea typeface="+mn-ea"/>
          <a:cs typeface="+mn-cs"/>
        </a:defRPr>
      </a:lvl2pPr>
      <a:lvl3pPr marL="1143000" indent="-228600" algn="l" rtl="0" fontAlgn="base">
        <a:spcBef>
          <a:spcPct val="20000"/>
        </a:spcBef>
        <a:spcAft>
          <a:spcPct val="0"/>
        </a:spcAft>
        <a:buChar char="•"/>
        <a:defRPr sz="2200" kern="1200">
          <a:solidFill>
            <a:srgbClr val="003366"/>
          </a:solidFill>
          <a:latin typeface="+mn-lt"/>
          <a:ea typeface="+mn-ea"/>
          <a:cs typeface="+mn-cs"/>
        </a:defRPr>
      </a:lvl3pPr>
      <a:lvl4pPr marL="1600200" indent="-228600" algn="l" rtl="0" fontAlgn="base">
        <a:spcBef>
          <a:spcPct val="20000"/>
        </a:spcBef>
        <a:spcAft>
          <a:spcPct val="0"/>
        </a:spcAft>
        <a:buChar char="–"/>
        <a:defRPr sz="2200" kern="1200">
          <a:solidFill>
            <a:srgbClr val="003366"/>
          </a:solidFill>
          <a:latin typeface="+mn-lt"/>
          <a:ea typeface="+mn-ea"/>
          <a:cs typeface="+mn-cs"/>
        </a:defRPr>
      </a:lvl4pPr>
      <a:lvl5pPr marL="2057400" indent="-228600" algn="l" rtl="0" fontAlgn="base">
        <a:spcBef>
          <a:spcPct val="20000"/>
        </a:spcBef>
        <a:spcAft>
          <a:spcPct val="0"/>
        </a:spcAft>
        <a:buChar char="»"/>
        <a:defRPr sz="2200" kern="1200">
          <a:solidFill>
            <a:srgbClr val="0033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07950" y="885825"/>
            <a:ext cx="8821738"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179388" y="1557338"/>
            <a:ext cx="8785225"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 which wrap to more than one line</a:t>
            </a:r>
          </a:p>
          <a:p>
            <a:pPr lvl="0"/>
            <a:r>
              <a:rPr lang="en-US" altLang="zh-CN" smtClean="0"/>
              <a:t>And then some</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2" name="Rectangle 4"/>
          <p:cNvSpPr>
            <a:spLocks noGrp="1" noChangeArrowheads="1"/>
          </p:cNvSpPr>
          <p:nvPr>
            <p:ph type="sldNum" sz="quarter" idx="4"/>
          </p:nvPr>
        </p:nvSpPr>
        <p:spPr bwMode="auto">
          <a:xfrm>
            <a:off x="3419475" y="6453188"/>
            <a:ext cx="14509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800" b="1">
                <a:solidFill>
                  <a:srgbClr val="214E91"/>
                </a:solidFill>
                <a:effectLst>
                  <a:outerShdw blurRad="38100" dist="38100" dir="2700000" algn="tl">
                    <a:srgbClr val="C0C0C0"/>
                  </a:outerShdw>
                </a:effectLst>
                <a:latin typeface="+mn-lt"/>
                <a:ea typeface="+mn-ea"/>
              </a:defRPr>
            </a:lvl1pPr>
          </a:lstStyle>
          <a:p>
            <a:pPr>
              <a:buFont typeface="Arial" panose="020B0604020202020204" pitchFamily="34" charset="0"/>
              <a:buNone/>
            </a:pPr>
            <a:fld id="{9F3992E8-404C-4897-9B1F-BA0B7E0E231C}" type="slidenum">
              <a:rPr lang="zh-CN" altLang="en-US" smtClean="0"/>
              <a:pPr>
                <a:buFont typeface="Arial" panose="020B0604020202020204" pitchFamily="34" charset="0"/>
                <a:buNone/>
              </a:pPr>
              <a:t>‹#›</a:t>
            </a:fld>
            <a:endParaRPr lang="en-US" altLang="zh-CN" smtClean="0"/>
          </a:p>
        </p:txBody>
      </p:sp>
      <p:sp>
        <p:nvSpPr>
          <p:cNvPr id="2053"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FFF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4" name="Rectangle 6"/>
          <p:cNvSpPr>
            <a:spLocks noChangeArrowheads="1"/>
          </p:cNvSpPr>
          <p:nvPr userDrawn="1"/>
        </p:nvSpPr>
        <p:spPr bwMode="auto">
          <a:xfrm>
            <a:off x="0" y="0"/>
            <a:ext cx="9144000" cy="115888"/>
          </a:xfrm>
          <a:prstGeom prst="rect">
            <a:avLst/>
          </a:prstGeom>
          <a:solidFill>
            <a:srgbClr val="214E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5" name="Line 7"/>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440005719"/>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Lst>
  <p:txStyles>
    <p:title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p:titleStyle>
    <p:bodyStyle>
      <a:lvl1pPr marL="342900" indent="-342900" algn="l" rtl="0" fontAlgn="base">
        <a:spcBef>
          <a:spcPct val="50000"/>
        </a:spcBef>
        <a:spcAft>
          <a:spcPct val="0"/>
        </a:spcAft>
        <a:buChar char="•"/>
        <a:defRPr sz="2200" b="1" kern="1200">
          <a:solidFill>
            <a:srgbClr val="003366"/>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har char="–"/>
        <a:defRPr sz="2200" kern="1200">
          <a:solidFill>
            <a:srgbClr val="003366"/>
          </a:solidFill>
          <a:latin typeface="+mn-lt"/>
          <a:ea typeface="+mn-ea"/>
          <a:cs typeface="+mn-cs"/>
        </a:defRPr>
      </a:lvl2pPr>
      <a:lvl3pPr marL="1143000" indent="-228600" algn="l" rtl="0" fontAlgn="base">
        <a:spcBef>
          <a:spcPct val="20000"/>
        </a:spcBef>
        <a:spcAft>
          <a:spcPct val="0"/>
        </a:spcAft>
        <a:buChar char="•"/>
        <a:defRPr sz="2200" kern="1200">
          <a:solidFill>
            <a:srgbClr val="003366"/>
          </a:solidFill>
          <a:latin typeface="+mn-lt"/>
          <a:ea typeface="+mn-ea"/>
          <a:cs typeface="+mn-cs"/>
        </a:defRPr>
      </a:lvl3pPr>
      <a:lvl4pPr marL="1600200" indent="-228600" algn="l" rtl="0" fontAlgn="base">
        <a:spcBef>
          <a:spcPct val="20000"/>
        </a:spcBef>
        <a:spcAft>
          <a:spcPct val="0"/>
        </a:spcAft>
        <a:buChar char="–"/>
        <a:defRPr sz="2200" kern="1200">
          <a:solidFill>
            <a:srgbClr val="003366"/>
          </a:solidFill>
          <a:latin typeface="+mn-lt"/>
          <a:ea typeface="+mn-ea"/>
          <a:cs typeface="+mn-cs"/>
        </a:defRPr>
      </a:lvl4pPr>
      <a:lvl5pPr marL="2057400" indent="-228600" algn="l" rtl="0" fontAlgn="base">
        <a:spcBef>
          <a:spcPct val="20000"/>
        </a:spcBef>
        <a:spcAft>
          <a:spcPct val="0"/>
        </a:spcAft>
        <a:buChar char="»"/>
        <a:defRPr sz="2200" kern="1200">
          <a:solidFill>
            <a:srgbClr val="0033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43.wmf"/></Relationships>
</file>

<file path=ppt/slides/_rels/slide1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6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4.xml"/><Relationship Id="rId5" Type="http://schemas.openxmlformats.org/officeDocument/2006/relationships/image" Target="../media/image75.png"/><Relationship Id="rId4" Type="http://schemas.openxmlformats.org/officeDocument/2006/relationships/image" Target="../media/image74.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内容占位符 2"/>
          <p:cNvSpPr>
            <a:spLocks noGrp="1"/>
          </p:cNvSpPr>
          <p:nvPr>
            <p:ph type="subTitle" idx="1"/>
          </p:nvPr>
        </p:nvSpPr>
        <p:spPr>
          <a:xfrm>
            <a:off x="3779912" y="2696146"/>
            <a:ext cx="4960640" cy="1452934"/>
          </a:xfrm>
        </p:spPr>
        <p:txBody>
          <a:bodyPr/>
          <a:lstStyle/>
          <a:p>
            <a:pPr algn="l"/>
            <a:r>
              <a:rPr lang="zh-CN" altLang="en-US" sz="3200" b="1" dirty="0" smtClean="0">
                <a:latin typeface="Times New Roman" panose="02020603050405020304" pitchFamily="18" charset="0"/>
                <a:ea typeface="楷体" panose="02010609060101010101" pitchFamily="49" charset="-122"/>
              </a:rPr>
              <a:t>主    编：张    湛   武春岭</a:t>
            </a:r>
            <a:endParaRPr lang="en-US" altLang="zh-CN" sz="3200" b="1" dirty="0" smtClean="0">
              <a:latin typeface="Times New Roman" panose="02020603050405020304" pitchFamily="18" charset="0"/>
              <a:ea typeface="楷体" panose="02010609060101010101" pitchFamily="49" charset="-122"/>
            </a:endParaRPr>
          </a:p>
          <a:p>
            <a:pPr algn="l"/>
            <a:r>
              <a:rPr lang="zh-CN" altLang="en-US" sz="3200" b="1" dirty="0" smtClean="0">
                <a:latin typeface="Times New Roman" panose="02020603050405020304" pitchFamily="18" charset="0"/>
                <a:ea typeface="楷体" panose="02010609060101010101" pitchFamily="49" charset="-122"/>
              </a:rPr>
              <a:t>副主编：瞿    芳   邓     </a:t>
            </a:r>
            <a:r>
              <a:rPr lang="zh-CN" altLang="en-US" sz="3200" dirty="0" smtClean="0">
                <a:latin typeface="Times New Roman" panose="02020603050405020304" pitchFamily="18" charset="0"/>
                <a:ea typeface="楷体" panose="02010609060101010101" pitchFamily="49" charset="-122"/>
              </a:rPr>
              <a:t>晶</a:t>
            </a:r>
            <a:endParaRPr lang="zh-CN" altLang="en-US" sz="3200" b="1" dirty="0" smtClean="0">
              <a:latin typeface="Times New Roman" panose="02020603050405020304" pitchFamily="18" charset="0"/>
              <a:ea typeface="楷体" panose="02010609060101010101" pitchFamily="49" charset="-122"/>
            </a:endParaRPr>
          </a:p>
        </p:txBody>
      </p:sp>
      <p:sp>
        <p:nvSpPr>
          <p:cNvPr id="2" name="矩形 1"/>
          <p:cNvSpPr/>
          <p:nvPr/>
        </p:nvSpPr>
        <p:spPr>
          <a:xfrm>
            <a:off x="323528" y="1556792"/>
            <a:ext cx="8533105" cy="923330"/>
          </a:xfrm>
          <a:prstGeom prst="rect">
            <a:avLst/>
          </a:prstGeom>
        </p:spPr>
        <p:txBody>
          <a:bodyPr wrap="none">
            <a:spAutoFit/>
          </a:bodyPr>
          <a:lstStyle/>
          <a:p>
            <a:r>
              <a:rPr lang="en-US" altLang="zh-CN"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a:t>
            </a:r>
            <a:r>
              <a:rPr lang="zh-CN" altLang="en-US"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计算机取证与司法鉴定</a:t>
            </a:r>
            <a:r>
              <a:rPr lang="en-US" altLang="zh-CN"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a:t>
            </a:r>
          </a:p>
        </p:txBody>
      </p:sp>
      <p:sp>
        <p:nvSpPr>
          <p:cNvPr id="6" name="标题 1"/>
          <p:cNvSpPr txBox="1">
            <a:spLocks/>
          </p:cNvSpPr>
          <p:nvPr/>
        </p:nvSpPr>
        <p:spPr bwMode="auto">
          <a:xfrm>
            <a:off x="107504" y="188640"/>
            <a:ext cx="2808312"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rgbClr val="003366"/>
                </a:solidFill>
                <a:effectLst>
                  <a:outerShdw blurRad="38100" dist="38100" dir="2700000" algn="tl">
                    <a:srgbClr val="C0C0C0"/>
                  </a:outerShdw>
                </a:effectLst>
                <a:latin typeface="迷你简启体" pitchFamily="1" charset="-122"/>
                <a:ea typeface="迷你简启体" pitchFamily="1" charset="-122"/>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a:lstStyle>
          <a:p>
            <a:pPr algn="l"/>
            <a:endParaRPr lang="zh-CN" altLang="en-US" sz="5000" dirty="0">
              <a:solidFill>
                <a:srgbClr val="FF0000"/>
              </a:solidFill>
              <a:latin typeface="Times New Roman" panose="02020603050405020304" pitchFamily="18" charset="0"/>
              <a:ea typeface="楷体" panose="02010609060101010101" pitchFamily="49" charset="-122"/>
            </a:endParaRPr>
          </a:p>
        </p:txBody>
      </p:sp>
      <p:sp>
        <p:nvSpPr>
          <p:cNvPr id="3" name="TextBox 2"/>
          <p:cNvSpPr txBox="1"/>
          <p:nvPr/>
        </p:nvSpPr>
        <p:spPr>
          <a:xfrm>
            <a:off x="2411760" y="5301208"/>
            <a:ext cx="4248472" cy="584775"/>
          </a:xfrm>
          <a:prstGeom prst="rect">
            <a:avLst/>
          </a:prstGeom>
          <a:noFill/>
        </p:spPr>
        <p:txBody>
          <a:bodyPr wrap="square" rtlCol="0">
            <a:spAutoFit/>
          </a:bodyPr>
          <a:lstStyle/>
          <a:p>
            <a:r>
              <a:rPr lang="zh-CN" altLang="en-US" sz="3200" b="1" dirty="0" smtClean="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中国水利</a:t>
            </a:r>
            <a:r>
              <a:rPr lang="zh-CN" altLang="en-US" sz="32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水电出版社</a:t>
            </a:r>
          </a:p>
        </p:txBody>
      </p:sp>
    </p:spTree>
    <p:extLst>
      <p:ext uri="{BB962C8B-B14F-4D97-AF65-F5344CB8AC3E}">
        <p14:creationId xmlns:p14="http://schemas.microsoft.com/office/powerpoint/2010/main" val="34881646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936303"/>
          </a:xfrm>
        </p:spPr>
        <p:txBody>
          <a:bodyPr/>
          <a:lstStyle/>
          <a:p>
            <a:pPr indent="792000" eaLnBrk="1" hangingPunct="1"/>
            <a:r>
              <a:rPr lang="zh-CN" altLang="en-US" dirty="0" smtClean="0">
                <a:latin typeface="Times New Roman" panose="02020603050405020304" pitchFamily="18" charset="0"/>
                <a:ea typeface="楷体" panose="02010609060101010101" pitchFamily="49" charset="-122"/>
              </a:rPr>
              <a:t>调查</a:t>
            </a:r>
            <a:r>
              <a:rPr lang="zh-CN" altLang="en-US" dirty="0">
                <a:latin typeface="Times New Roman" panose="02020603050405020304" pitchFamily="18" charset="0"/>
                <a:ea typeface="楷体" panose="02010609060101010101" pitchFamily="49" charset="-122"/>
              </a:rPr>
              <a:t>取证报告</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2135188"/>
            <a:ext cx="8229600" cy="4390155"/>
          </a:xfrm>
        </p:spPr>
        <p:txBody>
          <a:bodyPr/>
          <a:lstStyle/>
          <a:p>
            <a:r>
              <a:rPr lang="zh-CN" altLang="en-US" sz="2800" dirty="0" smtClean="0">
                <a:latin typeface="Times New Roman" panose="02020603050405020304" pitchFamily="18" charset="0"/>
                <a:ea typeface="楷体" panose="02010609060101010101" pitchFamily="49" charset="-122"/>
              </a:rPr>
              <a:t>取证</a:t>
            </a:r>
            <a:r>
              <a:rPr lang="zh-CN" altLang="en-US" sz="2800" dirty="0">
                <a:latin typeface="Times New Roman" panose="02020603050405020304" pitchFamily="18" charset="0"/>
                <a:ea typeface="楷体" panose="02010609060101010101" pitchFamily="49" charset="-122"/>
              </a:rPr>
              <a:t>报告的书写</a:t>
            </a:r>
            <a:r>
              <a:rPr lang="zh-CN" altLang="en-US" sz="2800" dirty="0" smtClean="0">
                <a:latin typeface="Times New Roman" panose="02020603050405020304" pitchFamily="18" charset="0"/>
                <a:ea typeface="楷体" panose="02010609060101010101" pitchFamily="49" charset="-122"/>
              </a:rPr>
              <a:t>准则</a:t>
            </a:r>
            <a:endParaRPr lang="en-US" altLang="zh-CN" sz="2800" dirty="0" smtClean="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其观点</a:t>
            </a:r>
            <a:r>
              <a:rPr lang="zh-CN" altLang="en-US" sz="2800" dirty="0">
                <a:latin typeface="Times New Roman" panose="02020603050405020304" pitchFamily="18" charset="0"/>
                <a:ea typeface="楷体" panose="02010609060101010101" pitchFamily="49" charset="-122"/>
              </a:rPr>
              <a:t>、推论或结论是基于计算机相关领域的</a:t>
            </a:r>
            <a:r>
              <a:rPr lang="zh-CN" altLang="en-US" sz="2800" dirty="0" smtClean="0">
                <a:latin typeface="Times New Roman" panose="02020603050405020304" pitchFamily="18" charset="0"/>
                <a:ea typeface="楷体" panose="02010609060101010101" pitchFamily="49" charset="-122"/>
              </a:rPr>
              <a:t>专业知识技术，</a:t>
            </a:r>
            <a:r>
              <a:rPr lang="zh-CN" altLang="en-US" sz="2800" dirty="0">
                <a:latin typeface="Times New Roman" panose="02020603050405020304" pitchFamily="18" charset="0"/>
                <a:ea typeface="楷体" panose="02010609060101010101" pitchFamily="49" charset="-122"/>
              </a:rPr>
              <a:t>而</a:t>
            </a:r>
            <a:r>
              <a:rPr lang="zh-CN" altLang="en-US" sz="2800" dirty="0" smtClean="0">
                <a:latin typeface="Times New Roman" panose="02020603050405020304" pitchFamily="18" charset="0"/>
                <a:ea typeface="楷体" panose="02010609060101010101" pitchFamily="49" charset="-122"/>
              </a:rPr>
              <a:t>不是来自</a:t>
            </a:r>
            <a:r>
              <a:rPr lang="zh-CN" altLang="en-US" sz="2800" dirty="0">
                <a:latin typeface="Times New Roman" panose="02020603050405020304" pitchFamily="18" charset="0"/>
                <a:ea typeface="楷体" panose="02010609060101010101" pitchFamily="49" charset="-122"/>
              </a:rPr>
              <a:t>一般</a:t>
            </a:r>
            <a:r>
              <a:rPr lang="zh-CN" altLang="en-US" sz="2800" dirty="0" smtClean="0">
                <a:latin typeface="Times New Roman" panose="02020603050405020304" pitchFamily="18" charset="0"/>
                <a:ea typeface="楷体" panose="02010609060101010101" pitchFamily="49" charset="-122"/>
              </a:rPr>
              <a:t>证人普通</a:t>
            </a:r>
            <a:r>
              <a:rPr lang="zh-CN" altLang="en-US" sz="2800" dirty="0">
                <a:latin typeface="Times New Roman" panose="02020603050405020304" pitchFamily="18" charset="0"/>
                <a:ea typeface="楷体" panose="02010609060101010101" pitchFamily="49" charset="-122"/>
              </a:rPr>
              <a:t>经验；</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能证明</a:t>
            </a:r>
            <a:r>
              <a:rPr lang="zh-CN" altLang="en-US" sz="2800" dirty="0">
                <a:latin typeface="Times New Roman" panose="02020603050405020304" pitchFamily="18" charset="0"/>
                <a:ea typeface="楷体" panose="02010609060101010101" pitchFamily="49" charset="-122"/>
              </a:rPr>
              <a:t>自己在计算机相关专业领域是有资格作为一名真正的</a:t>
            </a:r>
            <a:r>
              <a:rPr lang="zh-CN" altLang="en-US" sz="2800" dirty="0" smtClean="0">
                <a:latin typeface="Times New Roman" panose="02020603050405020304" pitchFamily="18" charset="0"/>
                <a:ea typeface="楷体" panose="02010609060101010101" pitchFamily="49" charset="-122"/>
              </a:rPr>
              <a:t>专家；</a:t>
            </a:r>
            <a:endParaRPr lang="zh-CN" altLang="en-US"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专家</a:t>
            </a:r>
            <a:r>
              <a:rPr lang="zh-CN" altLang="en-US" sz="2800" dirty="0">
                <a:latin typeface="Times New Roman" panose="02020603050405020304" pitchFamily="18" charset="0"/>
                <a:ea typeface="楷体" panose="02010609060101010101" pitchFamily="49" charset="-122"/>
              </a:rPr>
              <a:t>证人必须符合逻辑地证明其观点、推论或</a:t>
            </a:r>
            <a:r>
              <a:rPr lang="zh-CN" altLang="en-US" sz="2800" dirty="0" smtClean="0">
                <a:latin typeface="Times New Roman" panose="02020603050405020304" pitchFamily="18" charset="0"/>
                <a:ea typeface="楷体" panose="02010609060101010101" pitchFamily="49" charset="-122"/>
              </a:rPr>
              <a:t>结论；</a:t>
            </a:r>
            <a:endParaRPr lang="zh-CN" altLang="en-US"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专家证人能</a:t>
            </a:r>
            <a:r>
              <a:rPr lang="zh-CN" altLang="en-US" sz="2800" dirty="0">
                <a:latin typeface="Times New Roman" panose="02020603050405020304" pitchFamily="18" charset="0"/>
                <a:ea typeface="楷体" panose="02010609060101010101" pitchFamily="49" charset="-122"/>
              </a:rPr>
              <a:t>描述出支撑其观点、推论或结论的数据事实。</a:t>
            </a: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01040815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p:txBody>
          <a:bodyPr/>
          <a:lstStyle/>
          <a:p>
            <a:pPr eaLnBrk="1" hangingPunct="1"/>
            <a:r>
              <a:rPr lang="zh-CN" altLang="en-US"/>
              <a:t>关键词搜索</a:t>
            </a:r>
          </a:p>
        </p:txBody>
      </p:sp>
      <p:sp>
        <p:nvSpPr>
          <p:cNvPr id="94211"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新建关键词对话框中的选择项如下</a:t>
            </a:r>
            <a:endParaRPr lang="en-US" altLang="zh-CN" sz="2400"/>
          </a:p>
          <a:p>
            <a:pPr eaLnBrk="1" hangingPunct="1">
              <a:buFont typeface="Arial" panose="020B0604020202020204" pitchFamily="34" charset="0"/>
              <a:buChar char="•"/>
            </a:pPr>
            <a:r>
              <a:rPr lang="en-US" altLang="zh-CN" sz="2400"/>
              <a:t>UTF-8</a:t>
            </a:r>
            <a:r>
              <a:rPr lang="zh-CN" altLang="en-US" sz="2400"/>
              <a:t>：采用</a:t>
            </a:r>
            <a:r>
              <a:rPr lang="en-US" altLang="zh-CN" sz="2400"/>
              <a:t>UTF-8</a:t>
            </a:r>
            <a:r>
              <a:rPr lang="zh-CN" altLang="en-US" sz="2400"/>
              <a:t>的方式搜索。为了满足面向字节和基于</a:t>
            </a:r>
            <a:r>
              <a:rPr lang="en-US" altLang="zh-CN" sz="2400"/>
              <a:t>ASCII</a:t>
            </a:r>
            <a:r>
              <a:rPr lang="zh-CN" altLang="en-US" sz="2400"/>
              <a:t>码系统，</a:t>
            </a:r>
            <a:r>
              <a:rPr lang="en-US" altLang="zh-CN" sz="2400"/>
              <a:t>UTF-8</a:t>
            </a:r>
            <a:r>
              <a:rPr lang="zh-CN" altLang="en-US" sz="2400"/>
              <a:t>已经被</a:t>
            </a:r>
            <a:r>
              <a:rPr lang="en-US" altLang="zh-CN" sz="2400"/>
              <a:t>Unicode Standard</a:t>
            </a:r>
            <a:r>
              <a:rPr lang="zh-CN" altLang="en-US" sz="2400"/>
              <a:t>定义。</a:t>
            </a:r>
            <a:r>
              <a:rPr lang="en-US" altLang="zh-CN" sz="2400"/>
              <a:t>UTF-8</a:t>
            </a:r>
            <a:r>
              <a:rPr lang="zh-CN" altLang="en-US" sz="2400"/>
              <a:t>中每个字符都被显示为一个等于</a:t>
            </a:r>
            <a:r>
              <a:rPr lang="en-US" altLang="zh-CN" sz="2400"/>
              <a:t>4</a:t>
            </a:r>
            <a:r>
              <a:rPr lang="zh-CN" altLang="en-US" sz="2400"/>
              <a:t>个字节的序列，其中第一个字节表示字节的数，依次往后是一个多字节的序列，这是考虑到有效的行解析。</a:t>
            </a:r>
            <a:r>
              <a:rPr lang="en-US" altLang="zh-CN" sz="2400"/>
              <a:t>UTF-8</a:t>
            </a:r>
            <a:r>
              <a:rPr lang="zh-CN" altLang="en-US" sz="2400"/>
              <a:t>在通过</a:t>
            </a:r>
            <a:r>
              <a:rPr lang="en-US" altLang="zh-CN" sz="2400"/>
              <a:t>Internet</a:t>
            </a:r>
            <a:r>
              <a:rPr lang="zh-CN" altLang="en-US" sz="2400"/>
              <a:t>协议的数据传输中和</a:t>
            </a:r>
            <a:r>
              <a:rPr lang="en-US" altLang="zh-CN" sz="2400"/>
              <a:t>Web</a:t>
            </a:r>
            <a:r>
              <a:rPr lang="zh-CN" altLang="en-US" sz="2400"/>
              <a:t>内容中被普遍使用；</a:t>
            </a:r>
            <a:endParaRPr lang="en-US" altLang="zh-CN" sz="2400"/>
          </a:p>
          <a:p>
            <a:pPr eaLnBrk="1" hangingPunct="1">
              <a:buFont typeface="Arial" panose="020B0604020202020204" pitchFamily="34" charset="0"/>
              <a:buChar char="•"/>
            </a:pPr>
            <a:r>
              <a:rPr lang="en-US" altLang="zh-CN" sz="2400"/>
              <a:t>UTF-7</a:t>
            </a:r>
            <a:r>
              <a:rPr lang="zh-CN" altLang="en-US" sz="2400"/>
              <a:t>：采用</a:t>
            </a:r>
            <a:r>
              <a:rPr lang="en-US" altLang="zh-CN" sz="2400"/>
              <a:t>UTF-7</a:t>
            </a:r>
            <a:r>
              <a:rPr lang="zh-CN" altLang="en-US" sz="2400"/>
              <a:t>的方式搜索。</a:t>
            </a:r>
            <a:r>
              <a:rPr lang="en-US" altLang="zh-CN" sz="2400"/>
              <a:t>UTF-7</a:t>
            </a:r>
            <a:r>
              <a:rPr lang="zh-CN" altLang="en-US" sz="2400"/>
              <a:t>是一种过时的编码方式，通常在搜索时间久远的内容时才会用到。</a:t>
            </a:r>
          </a:p>
        </p:txBody>
      </p:sp>
    </p:spTree>
    <p:extLst>
      <p:ext uri="{BB962C8B-B14F-4D97-AF65-F5344CB8AC3E}">
        <p14:creationId xmlns:p14="http://schemas.microsoft.com/office/powerpoint/2010/main" val="76406790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idx="4294967295"/>
          </p:nvPr>
        </p:nvSpPr>
        <p:spPr/>
        <p:txBody>
          <a:bodyPr/>
          <a:lstStyle/>
          <a:p>
            <a:pPr eaLnBrk="1" hangingPunct="1"/>
            <a:r>
              <a:rPr lang="zh-CN" altLang="en-US"/>
              <a:t>关键词搜索</a:t>
            </a:r>
          </a:p>
        </p:txBody>
      </p:sp>
      <p:sp>
        <p:nvSpPr>
          <p:cNvPr id="95235"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en-US" altLang="zh-CN" sz="2400"/>
              <a:t>EnCase</a:t>
            </a:r>
            <a:r>
              <a:rPr lang="zh-CN" altLang="en-US" sz="2400"/>
              <a:t>可以使用非英语语言定义和搜索关键词，并且关键词搜索的结果也可以需要的语言显示。这样的功能需要在新建关键词对话框中的“</a:t>
            </a:r>
            <a:r>
              <a:rPr lang="en-US" altLang="zh-CN" sz="2400"/>
              <a:t>Code Page</a:t>
            </a:r>
            <a:r>
              <a:rPr lang="zh-CN" altLang="en-US" sz="2400"/>
              <a:t>”标签页进行相应的选择，如图</a:t>
            </a:r>
          </a:p>
        </p:txBody>
      </p:sp>
      <p:pic>
        <p:nvPicPr>
          <p:cNvPr id="95236" name="Picture 2" descr="9-9-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85800"/>
            <a:ext cx="8574088"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70826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95236"/>
                                        </p:tgtEl>
                                        <p:attrNameLst>
                                          <p:attrName>style.visibility</p:attrName>
                                        </p:attrNameLst>
                                      </p:cBhvr>
                                      <p:to>
                                        <p:strVal val="visible"/>
                                      </p:to>
                                    </p:set>
                                    <p:anim calcmode="lin" valueType="num">
                                      <p:cBhvr additive="base">
                                        <p:cTn id="7" dur="500" fill="hold"/>
                                        <p:tgtEl>
                                          <p:spTgt spid="95236"/>
                                        </p:tgtEl>
                                        <p:attrNameLst>
                                          <p:attrName>ppt_x</p:attrName>
                                        </p:attrNameLst>
                                      </p:cBhvr>
                                      <p:tavLst>
                                        <p:tav tm="0">
                                          <p:val>
                                            <p:strVal val="0-#ppt_w/2"/>
                                          </p:val>
                                        </p:tav>
                                        <p:tav tm="100000">
                                          <p:val>
                                            <p:strVal val="#ppt_x"/>
                                          </p:val>
                                        </p:tav>
                                      </p:tavLst>
                                    </p:anim>
                                    <p:anim calcmode="lin" valueType="num">
                                      <p:cBhvr additive="base">
                                        <p:cTn id="8" dur="500" fill="hold"/>
                                        <p:tgtEl>
                                          <p:spTgt spid="952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p:txBody>
          <a:bodyPr/>
          <a:lstStyle/>
          <a:p>
            <a:pPr eaLnBrk="1" hangingPunct="1"/>
            <a:r>
              <a:rPr lang="zh-CN" altLang="en-US"/>
              <a:t>关键词搜索</a:t>
            </a:r>
          </a:p>
        </p:txBody>
      </p:sp>
      <p:sp>
        <p:nvSpPr>
          <p:cNvPr id="96259"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在</a:t>
            </a:r>
            <a:r>
              <a:rPr lang="en-US" altLang="zh-CN" sz="2400"/>
              <a:t>EnCase</a:t>
            </a:r>
            <a:r>
              <a:rPr lang="zh-CN" altLang="en-US" sz="2400"/>
              <a:t>中，可以通过导出和导入关键词的功能，与其他调查员共享关键词列表，也可以向另一个案例文件导出或从中导入关键词。完成导出和导入功能可以在关键词标签页的右键菜单中选择“</a:t>
            </a:r>
            <a:r>
              <a:rPr lang="en-US" altLang="zh-CN" sz="2400"/>
              <a:t>EXPORT</a:t>
            </a:r>
            <a:r>
              <a:rPr lang="zh-CN" altLang="en-US" sz="2400"/>
              <a:t>”或“</a:t>
            </a:r>
            <a:r>
              <a:rPr lang="en-US" altLang="zh-CN" sz="2400"/>
              <a:t>IMPORT</a:t>
            </a:r>
            <a:r>
              <a:rPr lang="zh-CN" altLang="en-US" sz="2400"/>
              <a:t>”。关键词导出时是以文本文件的格式输出，并且可以和编码信息一同输出。关键词导入时以文本文件（</a:t>
            </a:r>
            <a:r>
              <a:rPr lang="en-US" altLang="zh-CN" sz="2400"/>
              <a:t>TXT</a:t>
            </a:r>
            <a:r>
              <a:rPr lang="zh-CN" altLang="en-US" sz="2400"/>
              <a:t>）形式导入。</a:t>
            </a:r>
          </a:p>
        </p:txBody>
      </p:sp>
    </p:spTree>
    <p:extLst>
      <p:ext uri="{BB962C8B-B14F-4D97-AF65-F5344CB8AC3E}">
        <p14:creationId xmlns:p14="http://schemas.microsoft.com/office/powerpoint/2010/main" val="80891739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p:txBody>
          <a:bodyPr/>
          <a:lstStyle/>
          <a:p>
            <a:pPr eaLnBrk="1" hangingPunct="1"/>
            <a:r>
              <a:rPr lang="zh-CN" altLang="en-US"/>
              <a:t>关键词搜索</a:t>
            </a:r>
          </a:p>
        </p:txBody>
      </p:sp>
      <p:sp>
        <p:nvSpPr>
          <p:cNvPr id="97283"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在案例调查时也可以采用添加关键词列表的方式来导入多个关键词，添加关键词列表对话框可以在关键词标签页的右键菜单中选择“</a:t>
            </a:r>
            <a:r>
              <a:rPr lang="en-US" altLang="zh-CN" sz="2400"/>
              <a:t>ADD KEYWORD LIST</a:t>
            </a:r>
            <a:r>
              <a:rPr lang="zh-CN" altLang="en-US" sz="2400"/>
              <a:t>”来打开。</a:t>
            </a:r>
            <a:endParaRPr lang="en-US" altLang="zh-CN" sz="2400"/>
          </a:p>
          <a:p>
            <a:pPr eaLnBrk="1" hangingPunct="1">
              <a:buFont typeface="Wingdings" panose="05000000000000000000" pitchFamily="2" charset="2"/>
              <a:buChar char="Ø"/>
            </a:pPr>
            <a:r>
              <a:rPr lang="zh-CN" altLang="en-US" sz="2400"/>
              <a:t>当案例调查是有较多关键词需要搜索时，调查人员可以按关键词的属性或搜索目的等性质进行分类和组织。也即可以通过创建关键词文件夹（右键菜单中选择“</a:t>
            </a:r>
            <a:r>
              <a:rPr lang="en-US" altLang="zh-CN" sz="2400"/>
              <a:t>NEW FOLDER</a:t>
            </a:r>
            <a:r>
              <a:rPr lang="zh-CN" altLang="en-US" sz="2400"/>
              <a:t>”）的方式来分类相似属性的关键词。对于关键词的移动可以采用拖曳等方式。</a:t>
            </a:r>
          </a:p>
        </p:txBody>
      </p:sp>
    </p:spTree>
    <p:extLst>
      <p:ext uri="{BB962C8B-B14F-4D97-AF65-F5344CB8AC3E}">
        <p14:creationId xmlns:p14="http://schemas.microsoft.com/office/powerpoint/2010/main" val="61182289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p:txBody>
          <a:bodyPr/>
          <a:lstStyle/>
          <a:p>
            <a:pPr eaLnBrk="1" hangingPunct="1"/>
            <a:r>
              <a:rPr lang="zh-CN" altLang="en-US"/>
              <a:t>关键词搜索</a:t>
            </a:r>
          </a:p>
        </p:txBody>
      </p:sp>
      <p:sp>
        <p:nvSpPr>
          <p:cNvPr id="98307"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zh-CN" altLang="en-US" sz="2400"/>
              <a:t>由于调查一个案件时加载的原始证据信息数据极多，即使仅仅针对一个硬盘镜像进行搜索，也将面对海量的数据，为了提高案件调查取证的效率，调查人员在使用关键词开始搜索之前需要考虑搜索的范围，决定是否搜索整个</a:t>
            </a:r>
            <a:r>
              <a:rPr lang="en-US" altLang="zh-CN" sz="2400"/>
              <a:t>Case</a:t>
            </a:r>
            <a:r>
              <a:rPr lang="zh-CN" altLang="en-US" sz="2400"/>
              <a:t>、整个驱动器或仅仅搜索单文件夹等。</a:t>
            </a:r>
            <a:endParaRPr lang="en-US" altLang="zh-CN" sz="2400"/>
          </a:p>
          <a:p>
            <a:pPr eaLnBrk="1" hangingPunct="1">
              <a:buFont typeface="Wingdings" panose="05000000000000000000" pitchFamily="2" charset="2"/>
              <a:buChar char="Ø"/>
            </a:pPr>
            <a:r>
              <a:rPr lang="zh-CN" altLang="en-US" sz="2400"/>
              <a:t>例如当需要搜索可能在未分配空间的一个文件头信息时，就应当只选中对该未分配空间（而不是整个案件）进行搜索。</a:t>
            </a:r>
            <a:endParaRPr lang="en-US" altLang="zh-CN" sz="2400"/>
          </a:p>
          <a:p>
            <a:pPr eaLnBrk="1" hangingPunct="1">
              <a:buFont typeface="Wingdings" panose="05000000000000000000" pitchFamily="2" charset="2"/>
              <a:buChar char="Ø"/>
            </a:pPr>
            <a:r>
              <a:rPr lang="zh-CN" altLang="en-US" sz="2400"/>
              <a:t>进行搜索时，调查人员可以点击工具栏的“</a:t>
            </a:r>
            <a:r>
              <a:rPr lang="en-US" altLang="zh-CN" sz="2400"/>
              <a:t>SEARCH</a:t>
            </a:r>
            <a:r>
              <a:rPr lang="zh-CN" altLang="en-US" sz="2400"/>
              <a:t>”按钮打开搜索对话框，如图</a:t>
            </a:r>
          </a:p>
        </p:txBody>
      </p:sp>
      <p:pic>
        <p:nvPicPr>
          <p:cNvPr id="98308" name="Picture 2" descr="9-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28600"/>
            <a:ext cx="56388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36921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additive="base">
                                        <p:cTn id="7" dur="500" fill="hold"/>
                                        <p:tgtEl>
                                          <p:spTgt spid="98308"/>
                                        </p:tgtEl>
                                        <p:attrNameLst>
                                          <p:attrName>ppt_x</p:attrName>
                                        </p:attrNameLst>
                                      </p:cBhvr>
                                      <p:tavLst>
                                        <p:tav tm="0">
                                          <p:val>
                                            <p:strVal val="1+#ppt_w/2"/>
                                          </p:val>
                                        </p:tav>
                                        <p:tav tm="100000">
                                          <p:val>
                                            <p:strVal val="#ppt_x"/>
                                          </p:val>
                                        </p:tav>
                                      </p:tavLst>
                                    </p:anim>
                                    <p:anim calcmode="lin" valueType="num">
                                      <p:cBhvr additive="base">
                                        <p:cTn id="8" dur="500" fill="hold"/>
                                        <p:tgtEl>
                                          <p:spTgt spid="9830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p:txBody>
          <a:bodyPr/>
          <a:lstStyle/>
          <a:p>
            <a:pPr eaLnBrk="1" hangingPunct="1"/>
            <a:r>
              <a:rPr lang="zh-CN" altLang="en-US"/>
              <a:t>关键词搜索</a:t>
            </a:r>
          </a:p>
        </p:txBody>
      </p:sp>
      <p:sp>
        <p:nvSpPr>
          <p:cNvPr id="99331" name="Rectangle 3"/>
          <p:cNvSpPr>
            <a:spLocks noGrp="1" noChangeArrowheads="1"/>
          </p:cNvSpPr>
          <p:nvPr>
            <p:ph type="body" idx="4294967295"/>
          </p:nvPr>
        </p:nvSpPr>
        <p:spPr>
          <a:xfrm>
            <a:off x="566738" y="1752600"/>
            <a:ext cx="39290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zh-CN" altLang="en-US" sz="2400"/>
              <a:t>在执行一次搜索时，可以根据几个不同的选项进行选择。搜索进行中，每个选项可能生成截然不同的结果。</a:t>
            </a:r>
          </a:p>
        </p:txBody>
      </p:sp>
      <p:pic>
        <p:nvPicPr>
          <p:cNvPr id="99332" name="Picture 2" descr="9-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5013" y="1371600"/>
            <a:ext cx="4598987"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435903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idx="4294967295"/>
          </p:nvPr>
        </p:nvSpPr>
        <p:spPr/>
        <p:txBody>
          <a:bodyPr/>
          <a:lstStyle/>
          <a:p>
            <a:pPr eaLnBrk="1" hangingPunct="1"/>
            <a:r>
              <a:rPr lang="zh-CN" altLang="en-US"/>
              <a:t>关键词搜索</a:t>
            </a:r>
          </a:p>
        </p:txBody>
      </p:sp>
      <p:sp>
        <p:nvSpPr>
          <p:cNvPr id="100355" name="Rectangle 3"/>
          <p:cNvSpPr>
            <a:spLocks noGrp="1" noChangeArrowheads="1"/>
          </p:cNvSpPr>
          <p:nvPr>
            <p:ph type="body" idx="4294967295"/>
          </p:nvPr>
        </p:nvSpPr>
        <p:spPr>
          <a:xfrm>
            <a:off x="566738" y="1752600"/>
            <a:ext cx="39290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en-US" altLang="zh-CN" sz="2400"/>
              <a:t>Selected Files Only</a:t>
            </a:r>
            <a:r>
              <a:rPr lang="zh-CN" altLang="en-US" sz="2400"/>
              <a:t>：仅搜索被选择的文件（被“蓝色标记选中”的文件），选项下的指示框显示当前被选中的文件数； </a:t>
            </a:r>
          </a:p>
        </p:txBody>
      </p:sp>
      <p:pic>
        <p:nvPicPr>
          <p:cNvPr id="100356" name="Picture 2" descr="9-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5013" y="1371600"/>
            <a:ext cx="4598987"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522072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p:txBody>
          <a:bodyPr/>
          <a:lstStyle/>
          <a:p>
            <a:pPr eaLnBrk="1" hangingPunct="1"/>
            <a:r>
              <a:rPr lang="zh-CN" altLang="en-US"/>
              <a:t>关键词搜索</a:t>
            </a:r>
          </a:p>
        </p:txBody>
      </p:sp>
      <p:sp>
        <p:nvSpPr>
          <p:cNvPr id="101379" name="Rectangle 3"/>
          <p:cNvSpPr>
            <a:spLocks noGrp="1" noChangeArrowheads="1"/>
          </p:cNvSpPr>
          <p:nvPr>
            <p:ph type="body" idx="4294967295"/>
          </p:nvPr>
        </p:nvSpPr>
        <p:spPr>
          <a:xfrm>
            <a:off x="566738" y="1752600"/>
            <a:ext cx="39290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en-US" altLang="zh-CN" sz="2400"/>
              <a:t>Search each file for keywords</a:t>
            </a:r>
            <a:r>
              <a:rPr lang="zh-CN" altLang="en-US" sz="2400"/>
              <a:t>：在每个文件中搜索关键词，如果该选项框没有选中，即禁用关键词搜索，而是运行文件特征分析或</a:t>
            </a:r>
            <a:r>
              <a:rPr lang="en-US" altLang="zh-CN" sz="2400"/>
              <a:t>HASH</a:t>
            </a:r>
            <a:r>
              <a:rPr lang="zh-CN" altLang="en-US" sz="2400"/>
              <a:t>分析；</a:t>
            </a:r>
          </a:p>
        </p:txBody>
      </p:sp>
      <p:pic>
        <p:nvPicPr>
          <p:cNvPr id="101380" name="Picture 2" descr="9-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5013" y="1371600"/>
            <a:ext cx="4598987"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71199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p:txBody>
          <a:bodyPr/>
          <a:lstStyle/>
          <a:p>
            <a:pPr eaLnBrk="1" hangingPunct="1"/>
            <a:r>
              <a:rPr lang="zh-CN" altLang="en-US"/>
              <a:t>关键词搜索</a:t>
            </a:r>
          </a:p>
        </p:txBody>
      </p:sp>
      <p:sp>
        <p:nvSpPr>
          <p:cNvPr id="102403" name="Rectangle 3"/>
          <p:cNvSpPr>
            <a:spLocks noGrp="1" noChangeArrowheads="1"/>
          </p:cNvSpPr>
          <p:nvPr>
            <p:ph type="body" idx="4294967295"/>
          </p:nvPr>
        </p:nvSpPr>
        <p:spPr>
          <a:xfrm>
            <a:off x="566738" y="1752600"/>
            <a:ext cx="39290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en-US" altLang="zh-CN" sz="2400"/>
              <a:t>Verify file signatures</a:t>
            </a:r>
            <a:r>
              <a:rPr lang="zh-CN" altLang="en-US" sz="2400"/>
              <a:t>：校验文件签名，即依次对所有文件或被选文件进行文件特征分析。</a:t>
            </a:r>
          </a:p>
        </p:txBody>
      </p:sp>
      <p:pic>
        <p:nvPicPr>
          <p:cNvPr id="102404" name="Picture 2" descr="9-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5013" y="1371600"/>
            <a:ext cx="4598987"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160340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idx="4294967295"/>
          </p:nvPr>
        </p:nvSpPr>
        <p:spPr/>
        <p:txBody>
          <a:bodyPr/>
          <a:lstStyle/>
          <a:p>
            <a:pPr eaLnBrk="1" hangingPunct="1"/>
            <a:r>
              <a:rPr lang="zh-CN" altLang="en-US"/>
              <a:t>关键词搜索</a:t>
            </a:r>
          </a:p>
        </p:txBody>
      </p:sp>
      <p:sp>
        <p:nvSpPr>
          <p:cNvPr id="103427" name="Rectangle 3"/>
          <p:cNvSpPr>
            <a:spLocks noGrp="1" noChangeArrowheads="1"/>
          </p:cNvSpPr>
          <p:nvPr>
            <p:ph type="body" idx="4294967295"/>
          </p:nvPr>
        </p:nvSpPr>
        <p:spPr>
          <a:xfrm>
            <a:off x="566738" y="1752600"/>
            <a:ext cx="39290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en-US" altLang="zh-CN" sz="2400"/>
              <a:t>Compute hash value</a:t>
            </a:r>
            <a:r>
              <a:rPr lang="zh-CN" altLang="en-US" sz="2400"/>
              <a:t>：计算</a:t>
            </a:r>
            <a:r>
              <a:rPr lang="en-US" altLang="zh-CN" sz="2400"/>
              <a:t>HASH</a:t>
            </a:r>
            <a:r>
              <a:rPr lang="zh-CN" altLang="en-US" sz="2400"/>
              <a:t>，即对被选文件进行</a:t>
            </a:r>
            <a:r>
              <a:rPr lang="en-US" altLang="zh-CN" sz="2400"/>
              <a:t>HASH</a:t>
            </a:r>
            <a:r>
              <a:rPr lang="zh-CN" altLang="en-US" sz="2400"/>
              <a:t>分析；</a:t>
            </a:r>
          </a:p>
        </p:txBody>
      </p:sp>
      <p:pic>
        <p:nvPicPr>
          <p:cNvPr id="103428" name="Picture 2" descr="9-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5013" y="1371600"/>
            <a:ext cx="4598987"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82289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内容占位符 2"/>
          <p:cNvSpPr>
            <a:spLocks noGrp="1"/>
          </p:cNvSpPr>
          <p:nvPr>
            <p:ph idx="1"/>
          </p:nvPr>
        </p:nvSpPr>
        <p:spPr>
          <a:xfrm>
            <a:off x="179388" y="1196752"/>
            <a:ext cx="8785225" cy="5184998"/>
          </a:xfrm>
        </p:spPr>
        <p:txBody>
          <a:bodyPr/>
          <a:lstStyle/>
          <a:p>
            <a:r>
              <a:rPr lang="en-US" altLang="zh-CN" sz="2800" dirty="0" smtClean="0">
                <a:ea typeface="楷体" panose="02010609060101010101" pitchFamily="49" charset="-122"/>
              </a:rPr>
              <a:t>Tom </a:t>
            </a:r>
            <a:r>
              <a:rPr lang="zh-CN" altLang="en-US" sz="2800" dirty="0" smtClean="0">
                <a:ea typeface="楷体" panose="02010609060101010101" pitchFamily="49" charset="-122"/>
              </a:rPr>
              <a:t>为了</a:t>
            </a:r>
            <a:r>
              <a:rPr lang="zh-CN" altLang="en-US" sz="2800" dirty="0">
                <a:ea typeface="楷体" panose="02010609060101010101" pitchFamily="49" charset="-122"/>
              </a:rPr>
              <a:t>对这些原始证据进行深入的分析，从而获取具体的证据，以便为撰写取证报告做准备，</a:t>
            </a:r>
            <a:r>
              <a:rPr lang="en-US" altLang="zh-CN" sz="2800" dirty="0">
                <a:ea typeface="楷体" panose="02010609060101010101" pitchFamily="49" charset="-122"/>
              </a:rPr>
              <a:t>Tom </a:t>
            </a:r>
            <a:r>
              <a:rPr lang="zh-CN" altLang="en-US" sz="2800" dirty="0">
                <a:ea typeface="楷体" panose="02010609060101010101" pitchFamily="49" charset="-122"/>
              </a:rPr>
              <a:t>需要利用取证实验室的分析工具进行具体的分析。 </a:t>
            </a:r>
            <a:endParaRPr lang="en-US" altLang="zh-CN" sz="2800" dirty="0">
              <a:ea typeface="楷体" panose="02010609060101010101" pitchFamily="49" charset="-122"/>
            </a:endParaRPr>
          </a:p>
          <a:p>
            <a:r>
              <a:rPr lang="zh-CN" altLang="en-US" sz="2800" dirty="0" smtClean="0">
                <a:ea typeface="楷体" panose="02010609060101010101" pitchFamily="49" charset="-122"/>
              </a:rPr>
              <a:t>由于取证</a:t>
            </a:r>
            <a:r>
              <a:rPr lang="zh-CN" altLang="en-US" sz="2800" dirty="0">
                <a:ea typeface="楷体" panose="02010609060101010101" pitchFamily="49" charset="-122"/>
              </a:rPr>
              <a:t>实验室</a:t>
            </a:r>
            <a:r>
              <a:rPr lang="zh-CN" altLang="en-US" sz="2800" dirty="0" smtClean="0">
                <a:ea typeface="楷体" panose="02010609060101010101" pitchFamily="49" charset="-122"/>
              </a:rPr>
              <a:t>计算机</a:t>
            </a:r>
            <a:r>
              <a:rPr lang="zh-CN" altLang="en-US" sz="2800" dirty="0">
                <a:ea typeface="楷体" panose="02010609060101010101" pitchFamily="49" charset="-122"/>
              </a:rPr>
              <a:t>安装的是</a:t>
            </a:r>
            <a:r>
              <a:rPr lang="en-US" altLang="zh-CN" sz="2800" dirty="0">
                <a:ea typeface="楷体" panose="02010609060101010101" pitchFamily="49" charset="-122"/>
              </a:rPr>
              <a:t>Win7 </a:t>
            </a:r>
            <a:r>
              <a:rPr lang="zh-CN" altLang="en-US" sz="2800" dirty="0">
                <a:ea typeface="楷体" panose="02010609060101010101" pitchFamily="49" charset="-122"/>
              </a:rPr>
              <a:t>操作系统环境</a:t>
            </a:r>
            <a:r>
              <a:rPr lang="zh-CN" altLang="en-US" sz="2800" dirty="0" smtClean="0">
                <a:ea typeface="楷体" panose="02010609060101010101" pitchFamily="49" charset="-122"/>
              </a:rPr>
              <a:t>，且</a:t>
            </a:r>
            <a:r>
              <a:rPr lang="zh-CN" altLang="en-US" sz="2800" dirty="0">
                <a:ea typeface="楷体" panose="02010609060101010101" pitchFamily="49" charset="-122"/>
              </a:rPr>
              <a:t>考虑到充分调查的需要，因此</a:t>
            </a:r>
            <a:r>
              <a:rPr lang="en-US" altLang="zh-CN" sz="2800" dirty="0">
                <a:ea typeface="楷体" panose="02010609060101010101" pitchFamily="49" charset="-122"/>
              </a:rPr>
              <a:t>Tom </a:t>
            </a:r>
            <a:r>
              <a:rPr lang="zh-CN" altLang="en-US" sz="2800" dirty="0">
                <a:ea typeface="楷体" panose="02010609060101010101" pitchFamily="49" charset="-122"/>
              </a:rPr>
              <a:t>决定采用</a:t>
            </a:r>
            <a:r>
              <a:rPr lang="en-US" altLang="zh-CN" sz="2800" dirty="0" err="1" smtClean="0">
                <a:ea typeface="楷体" panose="02010609060101010101" pitchFamily="49" charset="-122"/>
              </a:rPr>
              <a:t>EnCase</a:t>
            </a:r>
            <a:r>
              <a:rPr lang="en-US" altLang="zh-CN" sz="2800" dirty="0" smtClean="0">
                <a:ea typeface="楷体" panose="02010609060101010101" pitchFamily="49" charset="-122"/>
              </a:rPr>
              <a:t> Forensic </a:t>
            </a:r>
            <a:r>
              <a:rPr lang="zh-CN" altLang="en-US" sz="2800" dirty="0">
                <a:ea typeface="楷体" panose="02010609060101010101" pitchFamily="49" charset="-122"/>
              </a:rPr>
              <a:t>和</a:t>
            </a:r>
            <a:r>
              <a:rPr lang="en-US" altLang="zh-CN" sz="2800" dirty="0">
                <a:ea typeface="楷体" panose="02010609060101010101" pitchFamily="49" charset="-122"/>
              </a:rPr>
              <a:t>X-Ways Forensics </a:t>
            </a:r>
            <a:r>
              <a:rPr lang="zh-CN" altLang="en-US" sz="2800" dirty="0">
                <a:ea typeface="楷体" panose="02010609060101010101" pitchFamily="49" charset="-122"/>
              </a:rPr>
              <a:t>两种分析工具对已获取的原始证据取证镜像进行深入分析</a:t>
            </a: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项目分析</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41490008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idx="4294967295"/>
          </p:nvPr>
        </p:nvSpPr>
        <p:spPr/>
        <p:txBody>
          <a:bodyPr/>
          <a:lstStyle/>
          <a:p>
            <a:pPr eaLnBrk="1" hangingPunct="1"/>
            <a:r>
              <a:rPr lang="zh-CN" altLang="en-US"/>
              <a:t>关键词搜索</a:t>
            </a:r>
          </a:p>
        </p:txBody>
      </p:sp>
      <p:sp>
        <p:nvSpPr>
          <p:cNvPr id="104451" name="Rectangle 3"/>
          <p:cNvSpPr>
            <a:spLocks noGrp="1" noChangeArrowheads="1"/>
          </p:cNvSpPr>
          <p:nvPr>
            <p:ph type="body" idx="4294967295"/>
          </p:nvPr>
        </p:nvSpPr>
        <p:spPr>
          <a:xfrm>
            <a:off x="566738" y="1752600"/>
            <a:ext cx="39290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en-US" altLang="zh-CN" sz="2400"/>
              <a:t>Search file slack</a:t>
            </a:r>
            <a:r>
              <a:rPr lang="zh-CN" altLang="en-US" sz="2400"/>
              <a:t>：搜索文件闲置空间，即搜索存在于逻辑文件尾与各自的物理文件尾之间的闲置空间；</a:t>
            </a:r>
            <a:endParaRPr lang="en-US" altLang="zh-CN" sz="2400"/>
          </a:p>
          <a:p>
            <a:pPr eaLnBrk="1" hangingPunct="1">
              <a:buFont typeface="Wingdings" panose="05000000000000000000" pitchFamily="2" charset="2"/>
              <a:buChar char="Ø"/>
            </a:pPr>
            <a:r>
              <a:rPr lang="en-US" altLang="zh-CN" sz="2400"/>
              <a:t>Search only slack area of files in Hash Library</a:t>
            </a:r>
            <a:r>
              <a:rPr lang="zh-CN" altLang="en-US" sz="2400"/>
              <a:t>：仅搜索</a:t>
            </a:r>
            <a:r>
              <a:rPr lang="en-US" altLang="zh-CN" sz="2400"/>
              <a:t>HASH</a:t>
            </a:r>
            <a:r>
              <a:rPr lang="zh-CN" altLang="en-US" sz="2400"/>
              <a:t>文件库中已知文件的碎片区域；</a:t>
            </a:r>
          </a:p>
        </p:txBody>
      </p:sp>
      <p:pic>
        <p:nvPicPr>
          <p:cNvPr id="104452" name="Picture 2" descr="9-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5013" y="1371600"/>
            <a:ext cx="4598987"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101499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idx="4294967295"/>
          </p:nvPr>
        </p:nvSpPr>
        <p:spPr/>
        <p:txBody>
          <a:bodyPr/>
          <a:lstStyle/>
          <a:p>
            <a:pPr eaLnBrk="1" hangingPunct="1"/>
            <a:r>
              <a:rPr lang="zh-CN" altLang="en-US"/>
              <a:t>关键词搜索</a:t>
            </a:r>
          </a:p>
        </p:txBody>
      </p:sp>
      <p:sp>
        <p:nvSpPr>
          <p:cNvPr id="105475" name="Rectangle 3"/>
          <p:cNvSpPr>
            <a:spLocks noGrp="1" noChangeArrowheads="1"/>
          </p:cNvSpPr>
          <p:nvPr>
            <p:ph type="body" idx="4294967295"/>
          </p:nvPr>
        </p:nvSpPr>
        <p:spPr>
          <a:xfrm>
            <a:off x="566738" y="1752600"/>
            <a:ext cx="39290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en-US" altLang="zh-CN" sz="2400"/>
              <a:t>Selected keywords only</a:t>
            </a:r>
            <a:r>
              <a:rPr lang="zh-CN" altLang="en-US" sz="2400"/>
              <a:t>：仅搜索被选中的关键词。</a:t>
            </a:r>
          </a:p>
        </p:txBody>
      </p:sp>
      <p:pic>
        <p:nvPicPr>
          <p:cNvPr id="105476" name="Picture 2" descr="9-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5013" y="1371600"/>
            <a:ext cx="4598987"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773107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idx="4294967295"/>
          </p:nvPr>
        </p:nvSpPr>
        <p:spPr/>
        <p:txBody>
          <a:bodyPr/>
          <a:lstStyle/>
          <a:p>
            <a:pPr eaLnBrk="1" hangingPunct="1"/>
            <a:r>
              <a:rPr lang="zh-CN" altLang="en-US"/>
              <a:t>关键词搜索</a:t>
            </a:r>
          </a:p>
        </p:txBody>
      </p:sp>
      <p:sp>
        <p:nvSpPr>
          <p:cNvPr id="106499"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zh-CN" altLang="en-US" sz="2400"/>
              <a:t>当调查人员确定了搜索选项后，点击“</a:t>
            </a:r>
            <a:r>
              <a:rPr lang="en-US" altLang="zh-CN" sz="2400"/>
              <a:t>START</a:t>
            </a:r>
            <a:r>
              <a:rPr lang="zh-CN" altLang="en-US" sz="2400"/>
              <a:t>”按钮即开始搜索，搜索过程通常较为漫长，当搜索完成后</a:t>
            </a:r>
            <a:r>
              <a:rPr lang="en-US" altLang="zh-CN" sz="2400"/>
              <a:t>EnCase</a:t>
            </a:r>
            <a:r>
              <a:rPr lang="zh-CN" altLang="en-US" sz="2400"/>
              <a:t>会弹出一个弹出框，对本次搜索情况进行简介。</a:t>
            </a:r>
            <a:endParaRPr lang="en-US" altLang="zh-CN" sz="2400"/>
          </a:p>
          <a:p>
            <a:pPr eaLnBrk="1" hangingPunct="1">
              <a:buFont typeface="Wingdings" panose="05000000000000000000" pitchFamily="2" charset="2"/>
              <a:buChar char="Ø"/>
            </a:pPr>
            <a:r>
              <a:rPr lang="zh-CN" altLang="en-US" sz="2400"/>
              <a:t>当搜索完成后，调查人员可以在搜索命中标签视图中查看搜索结果。每个关键词都在搜索命中标签下创建一个同名文件夹。关键词结果将被放在与之对应的文件夹中，如图</a:t>
            </a:r>
          </a:p>
        </p:txBody>
      </p:sp>
      <p:pic>
        <p:nvPicPr>
          <p:cNvPr id="106500" name="Picture 2" descr="9-9-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90600"/>
            <a:ext cx="858043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3374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06500"/>
                                        </p:tgtEl>
                                        <p:attrNameLst>
                                          <p:attrName>style.visibility</p:attrName>
                                        </p:attrNameLst>
                                      </p:cBhvr>
                                      <p:to>
                                        <p:strVal val="visible"/>
                                      </p:to>
                                    </p:set>
                                    <p:animEffect transition="in" filter="strips(downLeft)">
                                      <p:cBhvr>
                                        <p:cTn id="7" dur="5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p:txBody>
          <a:bodyPr/>
          <a:lstStyle/>
          <a:p>
            <a:pPr eaLnBrk="1" hangingPunct="1"/>
            <a:r>
              <a:rPr lang="zh-CN" altLang="en-US"/>
              <a:t>关键词搜索</a:t>
            </a:r>
          </a:p>
        </p:txBody>
      </p:sp>
      <p:sp>
        <p:nvSpPr>
          <p:cNvPr id="107523"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使用关键词搜索</a:t>
            </a:r>
            <a:endParaRPr lang="en-US" altLang="zh-CN" sz="2400"/>
          </a:p>
          <a:p>
            <a:pPr eaLnBrk="1" hangingPunct="1">
              <a:buFont typeface="Wingdings" panose="05000000000000000000" pitchFamily="2" charset="2"/>
              <a:buChar char="Ø"/>
            </a:pPr>
            <a:r>
              <a:rPr lang="zh-CN" altLang="en-US" sz="2400"/>
              <a:t>关键词搜索的结果默认是未标记的，如果调查人员认为搜索结果中某些文件有价值，可以标记这些查询结果，突出显示相关子标签中所要的数据并创建一个“</a:t>
            </a:r>
            <a:r>
              <a:rPr lang="en-US" altLang="zh-CN" sz="2400"/>
              <a:t>Highlighted Data</a:t>
            </a:r>
            <a:r>
              <a:rPr lang="zh-CN" altLang="en-US" sz="2400"/>
              <a:t>”书签。</a:t>
            </a:r>
            <a:endParaRPr lang="en-US" altLang="zh-CN" sz="2400"/>
          </a:p>
          <a:p>
            <a:pPr eaLnBrk="1" hangingPunct="1">
              <a:buFont typeface="Wingdings" panose="05000000000000000000" pitchFamily="2" charset="2"/>
              <a:buChar char="Ø"/>
            </a:pPr>
            <a:r>
              <a:rPr lang="zh-CN" altLang="en-US" sz="2400"/>
              <a:t>要取消一次关键词搜索，可以通过双击</a:t>
            </a:r>
            <a:r>
              <a:rPr lang="en-US" altLang="zh-CN" sz="2400"/>
              <a:t>EnCase</a:t>
            </a:r>
            <a:r>
              <a:rPr lang="zh-CN" altLang="en-US" sz="2400"/>
              <a:t>界面右下角的蓝色状态条。</a:t>
            </a:r>
          </a:p>
        </p:txBody>
      </p:sp>
    </p:spTree>
    <p:extLst>
      <p:ext uri="{BB962C8B-B14F-4D97-AF65-F5344CB8AC3E}">
        <p14:creationId xmlns:p14="http://schemas.microsoft.com/office/powerpoint/2010/main" val="153977878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idx="4294967295"/>
          </p:nvPr>
        </p:nvSpPr>
        <p:spPr/>
        <p:txBody>
          <a:bodyPr/>
          <a:lstStyle/>
          <a:p>
            <a:pPr eaLnBrk="1" hangingPunct="1"/>
            <a:r>
              <a:rPr lang="zh-CN" altLang="en-US"/>
              <a:t>书签的使用</a:t>
            </a:r>
          </a:p>
        </p:txBody>
      </p:sp>
      <p:sp>
        <p:nvSpPr>
          <p:cNvPr id="108547"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计算机取证调查人员在对原始证据进行分析时，通常会选中并保存其感兴趣的文件夹、文件或文件的一部分以便于进一步分析、参考和证据提取。在</a:t>
            </a:r>
            <a:r>
              <a:rPr lang="en-US" altLang="zh-CN" sz="2400"/>
              <a:t>EnCase</a:t>
            </a:r>
            <a:r>
              <a:rPr lang="zh-CN" altLang="en-US" sz="2400"/>
              <a:t>中，通过书签功能来完成这样的标记。在案件取证和分析中任何存在数据和文件夹的地方都可以做书签。所有的书签都保存在书签文件中，对于每个案件都有自身的书签文件。通过书签标签视图，取证调查人员可以方便地查看书签。</a:t>
            </a:r>
            <a:endParaRPr lang="en-US" altLang="zh-CN" sz="2400"/>
          </a:p>
          <a:p>
            <a:pPr eaLnBrk="1" hangingPunct="1">
              <a:buFont typeface="Wingdings" panose="05000000000000000000" pitchFamily="2" charset="2"/>
              <a:buChar char="n"/>
            </a:pPr>
            <a:r>
              <a:rPr lang="zh-CN" altLang="en-US" sz="2400"/>
              <a:t>在</a:t>
            </a:r>
            <a:r>
              <a:rPr lang="en-US" altLang="zh-CN" sz="2400"/>
              <a:t>EnCase</a:t>
            </a:r>
            <a:r>
              <a:rPr lang="zh-CN" altLang="en-US" sz="2400"/>
              <a:t>中共有四种书签：</a:t>
            </a:r>
          </a:p>
        </p:txBody>
      </p:sp>
    </p:spTree>
    <p:extLst>
      <p:ext uri="{BB962C8B-B14F-4D97-AF65-F5344CB8AC3E}">
        <p14:creationId xmlns:p14="http://schemas.microsoft.com/office/powerpoint/2010/main" val="372974400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idx="4294967295"/>
          </p:nvPr>
        </p:nvSpPr>
        <p:spPr/>
        <p:txBody>
          <a:bodyPr/>
          <a:lstStyle/>
          <a:p>
            <a:pPr eaLnBrk="1" hangingPunct="1"/>
            <a:r>
              <a:rPr lang="zh-CN" altLang="en-US"/>
              <a:t>书签的使用</a:t>
            </a:r>
          </a:p>
        </p:txBody>
      </p:sp>
      <p:sp>
        <p:nvSpPr>
          <p:cNvPr id="109571"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在</a:t>
            </a:r>
            <a:r>
              <a:rPr lang="en-US" altLang="zh-CN" sz="2400"/>
              <a:t>EnCase</a:t>
            </a:r>
            <a:r>
              <a:rPr lang="zh-CN" altLang="en-US" sz="2400"/>
              <a:t>中共有四种书签：</a:t>
            </a:r>
            <a:endParaRPr lang="en-US" altLang="zh-CN" sz="2400"/>
          </a:p>
          <a:p>
            <a:pPr eaLnBrk="1" hangingPunct="1">
              <a:buFont typeface="Wingdings" panose="05000000000000000000" pitchFamily="2" charset="2"/>
              <a:buChar char="Ø"/>
            </a:pPr>
            <a:r>
              <a:rPr lang="en-US" altLang="zh-CN" sz="2400"/>
              <a:t>Highlighted Data Bookmark</a:t>
            </a:r>
            <a:r>
              <a:rPr lang="zh-CN" altLang="en-US" sz="2400"/>
              <a:t>：选中的数据书签，通过在一个标签视图的窗口中选中数据而创建。这是调查人员可完全定制的书签。</a:t>
            </a:r>
            <a:endParaRPr lang="en-US" altLang="zh-CN" sz="2400"/>
          </a:p>
          <a:p>
            <a:pPr eaLnBrk="1" hangingPunct="1">
              <a:buFont typeface="Arial" panose="020B0604020202020204" pitchFamily="34" charset="0"/>
              <a:buChar char="•"/>
            </a:pPr>
            <a:r>
              <a:rPr lang="zh-CN" altLang="en-US" sz="2400"/>
              <a:t>选中数据的书签，也称为数据片书签（</a:t>
            </a:r>
            <a:r>
              <a:rPr lang="en-US" altLang="zh-CN" sz="2400"/>
              <a:t>sweeping bookmark</a:t>
            </a:r>
            <a:r>
              <a:rPr lang="zh-CN" altLang="en-US" sz="2400"/>
              <a:t>）或文本段书签（</a:t>
            </a:r>
            <a:r>
              <a:rPr lang="en-US" altLang="zh-CN" sz="2400"/>
              <a:t>text fragment bookmark</a:t>
            </a:r>
            <a:r>
              <a:rPr lang="zh-CN" altLang="en-US" sz="2400"/>
              <a:t>），可用来显示一大片的文本。</a:t>
            </a:r>
            <a:endParaRPr lang="en-US" altLang="zh-CN" sz="2400"/>
          </a:p>
          <a:p>
            <a:pPr eaLnBrk="1" hangingPunct="1">
              <a:buFont typeface="Arial" panose="020B0604020202020204" pitchFamily="34" charset="0"/>
              <a:buChar char="•"/>
            </a:pPr>
            <a:r>
              <a:rPr lang="zh-CN" altLang="en-US" sz="2400"/>
              <a:t>这种书签通过在下面的窗体中点选并拖动鼠标选中文本或十六进制数据来创建。要选择一片数据，在第一个字符上点击鼠标左键并按住，拖动鼠标至数据末端使其高亮选中。通过在选中区域点击鼠标右键然后从右键菜单中选择“</a:t>
            </a:r>
            <a:r>
              <a:rPr lang="en-US" altLang="zh-CN" sz="2400"/>
              <a:t>BOOKMARK DATA</a:t>
            </a:r>
            <a:r>
              <a:rPr lang="zh-CN" altLang="en-US" sz="2400"/>
              <a:t>”来完成书签，如图</a:t>
            </a:r>
          </a:p>
        </p:txBody>
      </p:sp>
      <p:pic>
        <p:nvPicPr>
          <p:cNvPr id="1095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598" y="2420888"/>
            <a:ext cx="27622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3" name="Picture 3" descr="9-9-9-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
            <a:ext cx="91440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4058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9" fill="hold" nodeType="clickEffect">
                                  <p:stCondLst>
                                    <p:cond delay="0"/>
                                  </p:stCondLst>
                                  <p:childTnLst>
                                    <p:set>
                                      <p:cBhvr>
                                        <p:cTn id="6" dur="1" fill="hold">
                                          <p:stCondLst>
                                            <p:cond delay="0"/>
                                          </p:stCondLst>
                                        </p:cTn>
                                        <p:tgtEl>
                                          <p:spTgt spid="109573"/>
                                        </p:tgtEl>
                                        <p:attrNameLst>
                                          <p:attrName>style.visibility</p:attrName>
                                        </p:attrNameLst>
                                      </p:cBhvr>
                                      <p:to>
                                        <p:strVal val="visible"/>
                                      </p:to>
                                    </p:set>
                                    <p:animEffect transition="in" filter="strips(upLeft)">
                                      <p:cBhvr>
                                        <p:cTn id="7" dur="500"/>
                                        <p:tgtEl>
                                          <p:spTgt spid="109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idx="4294967295"/>
          </p:nvPr>
        </p:nvSpPr>
        <p:spPr/>
        <p:txBody>
          <a:bodyPr/>
          <a:lstStyle/>
          <a:p>
            <a:pPr eaLnBrk="1" hangingPunct="1"/>
            <a:r>
              <a:rPr lang="zh-CN" altLang="en-US"/>
              <a:t>书签的使用</a:t>
            </a:r>
          </a:p>
        </p:txBody>
      </p:sp>
      <p:sp>
        <p:nvSpPr>
          <p:cNvPr id="110595"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在</a:t>
            </a:r>
            <a:r>
              <a:rPr lang="en-US" altLang="zh-CN" sz="2400"/>
              <a:t>EnCase</a:t>
            </a:r>
            <a:r>
              <a:rPr lang="zh-CN" altLang="en-US" sz="2400"/>
              <a:t>中共有四种书签：</a:t>
            </a:r>
            <a:endParaRPr lang="en-US" altLang="zh-CN" sz="2400"/>
          </a:p>
          <a:p>
            <a:pPr eaLnBrk="1" hangingPunct="1">
              <a:buFont typeface="Wingdings" panose="05000000000000000000" pitchFamily="2" charset="2"/>
              <a:buChar char="Ø"/>
            </a:pPr>
            <a:r>
              <a:rPr lang="en-US" altLang="zh-CN" sz="2400"/>
              <a:t>Notes Bookmark</a:t>
            </a:r>
            <a:r>
              <a:rPr lang="zh-CN" altLang="en-US" sz="2400"/>
              <a:t>：注释书签，用于允许用户在报告中加入额外注释，不属于证据书签。 </a:t>
            </a:r>
            <a:endParaRPr lang="en-US" altLang="zh-CN" sz="2400"/>
          </a:p>
          <a:p>
            <a:pPr eaLnBrk="1" hangingPunct="1">
              <a:buFont typeface="Arial" panose="020B0604020202020204" pitchFamily="34" charset="0"/>
              <a:buChar char="•"/>
            </a:pPr>
            <a:r>
              <a:rPr lang="zh-CN" altLang="en-US" sz="2400"/>
              <a:t>注释书签给调查者在报告中添加注释的时候提供了灵活性。这种书签有一个仅保留用于注释文本的区域，可支持一千个字符。</a:t>
            </a:r>
            <a:endParaRPr lang="en-US" altLang="zh-CN" sz="2400"/>
          </a:p>
          <a:p>
            <a:pPr eaLnBrk="1" hangingPunct="1">
              <a:buFont typeface="Arial" panose="020B0604020202020204" pitchFamily="34" charset="0"/>
              <a:buChar char="•"/>
            </a:pPr>
            <a:r>
              <a:rPr lang="zh-CN" altLang="en-US" sz="2400"/>
              <a:t>当调查人员需要添加注释时，在左边的窗体中，于需添加注释的文件夹上点击右键，然后从右键菜单中选择添加注释“</a:t>
            </a:r>
            <a:r>
              <a:rPr lang="en-US" altLang="zh-CN" sz="2400"/>
              <a:t>ADD NOTE</a:t>
            </a:r>
            <a:r>
              <a:rPr lang="zh-CN" altLang="en-US" sz="2400"/>
              <a:t>…”，在弹出的“</a:t>
            </a:r>
            <a:r>
              <a:rPr lang="en-US" altLang="zh-CN" sz="2400"/>
              <a:t>New Note</a:t>
            </a:r>
            <a:r>
              <a:rPr lang="zh-CN" altLang="en-US" sz="2400"/>
              <a:t>”窗口中，输入需在注释中添加的文本并应用格式选项，选中“</a:t>
            </a:r>
            <a:r>
              <a:rPr lang="en-US" altLang="zh-CN" sz="2400"/>
              <a:t>SHOW IN REPORT</a:t>
            </a:r>
            <a:r>
              <a:rPr lang="zh-CN" altLang="en-US" sz="2400"/>
              <a:t>”选项框使注释能够出现在报告视图中。注释书签可被复制并置于调查报告的任何地方。</a:t>
            </a:r>
          </a:p>
        </p:txBody>
      </p:sp>
      <p:pic>
        <p:nvPicPr>
          <p:cNvPr id="1105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725" y="2348880"/>
            <a:ext cx="35401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393978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idx="4294967295"/>
          </p:nvPr>
        </p:nvSpPr>
        <p:spPr/>
        <p:txBody>
          <a:bodyPr/>
          <a:lstStyle/>
          <a:p>
            <a:pPr eaLnBrk="1" hangingPunct="1"/>
            <a:r>
              <a:rPr lang="zh-CN" altLang="en-US"/>
              <a:t>书签的使用</a:t>
            </a:r>
          </a:p>
        </p:txBody>
      </p:sp>
      <p:sp>
        <p:nvSpPr>
          <p:cNvPr id="111619"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dirty="0"/>
              <a:t>在</a:t>
            </a:r>
            <a:r>
              <a:rPr lang="en-US" altLang="zh-CN" sz="2400" dirty="0" err="1"/>
              <a:t>EnCase</a:t>
            </a:r>
            <a:r>
              <a:rPr lang="zh-CN" altLang="en-US" sz="2400" dirty="0"/>
              <a:t>中共有四种书签：</a:t>
            </a:r>
            <a:endParaRPr lang="en-US" altLang="zh-CN" sz="2400" dirty="0"/>
          </a:p>
          <a:p>
            <a:pPr eaLnBrk="1" hangingPunct="1">
              <a:buFont typeface="Wingdings" panose="05000000000000000000" pitchFamily="2" charset="2"/>
              <a:buChar char="Ø"/>
            </a:pPr>
            <a:r>
              <a:rPr lang="en-US" altLang="zh-CN" sz="2400" dirty="0"/>
              <a:t>Folder Information Bookmark</a:t>
            </a:r>
            <a:r>
              <a:rPr lang="zh-CN" altLang="en-US" sz="2400" dirty="0"/>
              <a:t>：文件夹信息书签，用于对文件夹的树目录结构或者特定介质的设备信息制作的书签。这种书签选项常常包含有设备信息。  </a:t>
            </a:r>
            <a:endParaRPr lang="en-US" altLang="zh-CN" sz="2400" dirty="0"/>
          </a:p>
          <a:p>
            <a:pPr eaLnBrk="1" hangingPunct="1">
              <a:buFont typeface="Arial" panose="020B0604020202020204" pitchFamily="34" charset="0"/>
              <a:buChar char="•"/>
            </a:pPr>
            <a:r>
              <a:rPr lang="zh-CN" altLang="en-US" sz="2400" dirty="0"/>
              <a:t>文件夹信息书签用于标记文件夹结构或者设备。通过对文件夹结构做书签，文件夹的整个目录结构就可显示在报告中或用于以后分析中。</a:t>
            </a:r>
            <a:endParaRPr lang="en-US" altLang="zh-CN" sz="2400" dirty="0"/>
          </a:p>
          <a:p>
            <a:pPr eaLnBrk="1" hangingPunct="1">
              <a:buFont typeface="Arial" panose="020B0604020202020204" pitchFamily="34" charset="0"/>
              <a:buChar char="•"/>
            </a:pPr>
            <a:r>
              <a:rPr lang="zh-CN" altLang="en-US" sz="2400" dirty="0"/>
              <a:t>独立设备、卷和物理磁盘也可以做书签以便在最终报告中显示重要的设备细节信息。</a:t>
            </a:r>
          </a:p>
        </p:txBody>
      </p:sp>
      <p:pic>
        <p:nvPicPr>
          <p:cNvPr id="1116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832" y="2420888"/>
            <a:ext cx="3016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465032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p:txBody>
          <a:bodyPr/>
          <a:lstStyle/>
          <a:p>
            <a:pPr eaLnBrk="1" hangingPunct="1"/>
            <a:r>
              <a:rPr lang="zh-CN" altLang="en-US"/>
              <a:t>书签的使用</a:t>
            </a:r>
          </a:p>
        </p:txBody>
      </p:sp>
      <p:sp>
        <p:nvSpPr>
          <p:cNvPr id="112643"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在</a:t>
            </a:r>
            <a:r>
              <a:rPr lang="en-US" altLang="zh-CN" sz="2400"/>
              <a:t>EnCase</a:t>
            </a:r>
            <a:r>
              <a:rPr lang="zh-CN" altLang="en-US" sz="2400"/>
              <a:t>中共有四种书签：</a:t>
            </a:r>
            <a:endParaRPr lang="en-US" altLang="zh-CN" sz="2400"/>
          </a:p>
          <a:p>
            <a:pPr eaLnBrk="1" hangingPunct="1">
              <a:buFont typeface="Wingdings" panose="05000000000000000000" pitchFamily="2" charset="2"/>
              <a:buChar char="Ø"/>
            </a:pPr>
            <a:r>
              <a:rPr lang="en-US" altLang="zh-CN" sz="2400"/>
              <a:t>Folder Information Bookmark</a:t>
            </a:r>
            <a:r>
              <a:rPr lang="zh-CN" altLang="en-US" sz="2400"/>
              <a:t>：文件夹信息书签，用于对文件夹的树目录结构或者特定介质的设备信息制作的书签。这种书签选项常常包含有设备信息。  </a:t>
            </a:r>
            <a:endParaRPr lang="en-US" altLang="zh-CN" sz="2400"/>
          </a:p>
          <a:p>
            <a:pPr eaLnBrk="1" hangingPunct="1">
              <a:buFont typeface="Arial" panose="020B0604020202020204" pitchFamily="34" charset="0"/>
              <a:buChar char="•"/>
            </a:pPr>
            <a:r>
              <a:rPr lang="zh-CN" altLang="en-US" sz="2400"/>
              <a:t>文件夹信息书签在标记包含未授权文档，图片和应用软件的目录时很有用。同样也是显示案件中介质类型详细信息的常用方法。</a:t>
            </a:r>
            <a:endParaRPr lang="en-US" altLang="zh-CN" sz="2400"/>
          </a:p>
          <a:p>
            <a:pPr eaLnBrk="1" hangingPunct="1">
              <a:buFont typeface="Arial" panose="020B0604020202020204" pitchFamily="34" charset="0"/>
              <a:buChar char="•"/>
            </a:pPr>
            <a:r>
              <a:rPr lang="zh-CN" altLang="en-US" sz="2400"/>
              <a:t>当调查人员要对一个文件夹做书签时，在案件标签视图中的文件夹上点击右键，并从右键菜单中选择“</a:t>
            </a:r>
            <a:r>
              <a:rPr lang="en-US" altLang="zh-CN" sz="2400"/>
              <a:t>BOOKMARK FOLDER STRUCTURE</a:t>
            </a:r>
            <a:r>
              <a:rPr lang="zh-CN" altLang="en-US" sz="2400"/>
              <a:t>”，如图</a:t>
            </a:r>
          </a:p>
        </p:txBody>
      </p:sp>
      <p:pic>
        <p:nvPicPr>
          <p:cNvPr id="1126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992" y="2420888"/>
            <a:ext cx="3016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5" name="Picture 2" descr="9-9-9-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28600"/>
            <a:ext cx="6477000" cy="643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92256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112645"/>
                                        </p:tgtEl>
                                        <p:attrNameLst>
                                          <p:attrName>style.visibility</p:attrName>
                                        </p:attrNameLst>
                                      </p:cBhvr>
                                      <p:to>
                                        <p:strVal val="visible"/>
                                      </p:to>
                                    </p:set>
                                    <p:animEffect transition="in" filter="strips(downRight)">
                                      <p:cBhvr>
                                        <p:cTn id="7" dur="500"/>
                                        <p:tgtEl>
                                          <p:spTgt spid="112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idx="4294967295"/>
          </p:nvPr>
        </p:nvSpPr>
        <p:spPr/>
        <p:txBody>
          <a:bodyPr/>
          <a:lstStyle/>
          <a:p>
            <a:pPr eaLnBrk="1" hangingPunct="1"/>
            <a:r>
              <a:rPr lang="zh-CN" altLang="en-US"/>
              <a:t>书签的使用</a:t>
            </a:r>
          </a:p>
        </p:txBody>
      </p:sp>
      <p:sp>
        <p:nvSpPr>
          <p:cNvPr id="113667"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在</a:t>
            </a:r>
            <a:r>
              <a:rPr lang="en-US" altLang="zh-CN" sz="2400"/>
              <a:t>EnCase</a:t>
            </a:r>
            <a:r>
              <a:rPr lang="zh-CN" altLang="en-US" sz="2400"/>
              <a:t>中共有四种书签：</a:t>
            </a:r>
            <a:endParaRPr lang="en-US" altLang="zh-CN" sz="2400"/>
          </a:p>
          <a:p>
            <a:pPr eaLnBrk="1" hangingPunct="1">
              <a:buFont typeface="Wingdings" panose="05000000000000000000" pitchFamily="2" charset="2"/>
              <a:buChar char="Ø"/>
            </a:pPr>
            <a:r>
              <a:rPr lang="en-US" altLang="zh-CN" sz="2400"/>
              <a:t>Folder Information Bookmark</a:t>
            </a:r>
            <a:r>
              <a:rPr lang="zh-CN" altLang="en-US" sz="2400"/>
              <a:t>：文件夹信息书签，用于对文件夹的树目录结构或者特定介质的设备信息制作的书签。这种书签选项常常包含有设备信息。  </a:t>
            </a:r>
            <a:endParaRPr lang="en-US" altLang="zh-CN" sz="2400"/>
          </a:p>
          <a:p>
            <a:pPr eaLnBrk="1" hangingPunct="1">
              <a:buFont typeface="Arial" panose="020B0604020202020204" pitchFamily="34" charset="0"/>
              <a:buChar char="•"/>
            </a:pPr>
            <a:r>
              <a:rPr lang="zh-CN" altLang="en-US" sz="2400"/>
              <a:t>在弹出的“</a:t>
            </a:r>
            <a:r>
              <a:rPr lang="en-US" altLang="zh-CN" sz="2400"/>
              <a:t>Add Folder Bookmark</a:t>
            </a:r>
            <a:r>
              <a:rPr lang="zh-CN" altLang="en-US" sz="2400"/>
              <a:t>”窗口中，选择“</a:t>
            </a:r>
            <a:r>
              <a:rPr lang="en-US" altLang="zh-CN" sz="2400"/>
              <a:t>INCLUDE DEVICE INFORMATION</a:t>
            </a:r>
            <a:r>
              <a:rPr lang="zh-CN" altLang="en-US" sz="2400"/>
              <a:t>”选项，即可在报告中显示文件夹所在卷的详细信息。“</a:t>
            </a:r>
            <a:r>
              <a:rPr lang="en-US" altLang="zh-CN" sz="2400"/>
              <a:t>COLUMNS</a:t>
            </a:r>
            <a:r>
              <a:rPr lang="zh-CN" altLang="en-US" sz="2400"/>
              <a:t>”栏将把目录结构分成指定的列数。并在右边目的文件夹栏中选择将书签置于最终报告的什么地方，点击“</a:t>
            </a:r>
            <a:r>
              <a:rPr lang="en-US" altLang="zh-CN" sz="2400"/>
              <a:t>OK</a:t>
            </a:r>
            <a:r>
              <a:rPr lang="zh-CN" altLang="en-US" sz="2400"/>
              <a:t>”即可创建该书签。</a:t>
            </a:r>
          </a:p>
        </p:txBody>
      </p:sp>
      <p:pic>
        <p:nvPicPr>
          <p:cNvPr id="1136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252" y="2420888"/>
            <a:ext cx="3016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21762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251520" y="2861806"/>
            <a:ext cx="8821738" cy="576263"/>
          </a:xfrm>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一</a:t>
            </a:r>
            <a:r>
              <a:rPr lang="zh-CN" altLang="en-US" dirty="0" smtClean="0">
                <a:ea typeface="楷体" panose="02010609060101010101" pitchFamily="49" charset="-122"/>
              </a:rPr>
              <a:t>：利用</a:t>
            </a:r>
            <a:r>
              <a:rPr lang="en-US" altLang="zh-CN" dirty="0" err="1">
                <a:ea typeface="楷体" panose="02010609060101010101" pitchFamily="49" charset="-122"/>
              </a:rPr>
              <a:t>EnCase</a:t>
            </a:r>
            <a:r>
              <a:rPr lang="en-US" altLang="zh-CN" dirty="0">
                <a:ea typeface="楷体" panose="02010609060101010101" pitchFamily="49" charset="-122"/>
              </a:rPr>
              <a:t> Forensic </a:t>
            </a:r>
            <a:r>
              <a:rPr lang="zh-CN" altLang="en-US" dirty="0">
                <a:ea typeface="楷体" panose="02010609060101010101" pitchFamily="49" charset="-122"/>
              </a:rPr>
              <a:t>进行分析</a:t>
            </a:r>
            <a:endParaRPr lang="en-US" altLang="zh-CN" dirty="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22526817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p:txBody>
          <a:bodyPr/>
          <a:lstStyle/>
          <a:p>
            <a:pPr eaLnBrk="1" hangingPunct="1"/>
            <a:r>
              <a:rPr lang="zh-CN" altLang="en-US"/>
              <a:t>书签的使用</a:t>
            </a:r>
          </a:p>
        </p:txBody>
      </p:sp>
      <p:sp>
        <p:nvSpPr>
          <p:cNvPr id="114691"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在</a:t>
            </a:r>
            <a:r>
              <a:rPr lang="en-US" altLang="zh-CN" sz="2400"/>
              <a:t>EnCase</a:t>
            </a:r>
            <a:r>
              <a:rPr lang="zh-CN" altLang="en-US" sz="2400"/>
              <a:t>中共有四种书签：</a:t>
            </a:r>
            <a:endParaRPr lang="en-US" altLang="zh-CN" sz="2400"/>
          </a:p>
          <a:p>
            <a:pPr eaLnBrk="1" hangingPunct="1">
              <a:buFont typeface="Wingdings" panose="05000000000000000000" pitchFamily="2" charset="2"/>
              <a:buChar char="Ø"/>
            </a:pPr>
            <a:r>
              <a:rPr lang="en-US" altLang="zh-CN" sz="2400"/>
              <a:t>File Group Bookmark</a:t>
            </a:r>
            <a:r>
              <a:rPr lang="zh-CN" altLang="en-US" sz="2400"/>
              <a:t>：文件组书签，这种书签针对一组所选文件（或一个特定文件）进行关注。   </a:t>
            </a:r>
            <a:endParaRPr lang="en-US" altLang="zh-CN" sz="2400"/>
          </a:p>
          <a:p>
            <a:pPr eaLnBrk="1" hangingPunct="1">
              <a:buFont typeface="Arial" panose="020B0604020202020204" pitchFamily="34" charset="0"/>
              <a:buChar char="•"/>
            </a:pPr>
            <a:r>
              <a:rPr lang="zh-CN" altLang="en-US" sz="2400"/>
              <a:t>文件组书签可以关注一组文件，也可以关注单个特定文件。这种书签用来把包含当前案件中重要信息的组与组内其它文件都相关的文件区别开来。该书签对一组文件本身进行关注，而不是针对文件的内容制作书签，这样关于该组文件的详细信息就可以在报告中显示。</a:t>
            </a:r>
            <a:endParaRPr lang="en-US" altLang="zh-CN" sz="2400"/>
          </a:p>
          <a:p>
            <a:pPr eaLnBrk="1" hangingPunct="1">
              <a:buFont typeface="Arial" panose="020B0604020202020204" pitchFamily="34" charset="0"/>
              <a:buChar char="•"/>
            </a:pPr>
            <a:r>
              <a:rPr lang="zh-CN" altLang="en-US" sz="2400"/>
              <a:t>当调查人员需要对一组文件添加书签时，选中案件标签视图中的一组特定文件，然后在右键菜单中选择“</a:t>
            </a:r>
            <a:r>
              <a:rPr lang="en-US" altLang="zh-CN" sz="2400"/>
              <a:t>BOOKMARK FILES</a:t>
            </a:r>
            <a:r>
              <a:rPr lang="zh-CN" altLang="en-US" sz="2400"/>
              <a:t>”（对选中文件加书签），如图。在弹出的窗口中，可选择存储到现有书签文件夹或新建书签文件夹中，且指定存储文件组的位置。</a:t>
            </a:r>
          </a:p>
        </p:txBody>
      </p:sp>
      <p:pic>
        <p:nvPicPr>
          <p:cNvPr id="1146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050" y="2276872"/>
            <a:ext cx="29368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3" name="Picture 3" descr="9-9-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3477" y="243681"/>
            <a:ext cx="7543800" cy="637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32488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3" fill="hold" nodeType="clickEffect">
                                  <p:stCondLst>
                                    <p:cond delay="0"/>
                                  </p:stCondLst>
                                  <p:childTnLst>
                                    <p:set>
                                      <p:cBhvr>
                                        <p:cTn id="6" dur="1" fill="hold">
                                          <p:stCondLst>
                                            <p:cond delay="0"/>
                                          </p:stCondLst>
                                        </p:cTn>
                                        <p:tgtEl>
                                          <p:spTgt spid="114693"/>
                                        </p:tgtEl>
                                        <p:attrNameLst>
                                          <p:attrName>style.visibility</p:attrName>
                                        </p:attrNameLst>
                                      </p:cBhvr>
                                      <p:to>
                                        <p:strVal val="visible"/>
                                      </p:to>
                                    </p:set>
                                    <p:animEffect transition="in" filter="strips(upRight)">
                                      <p:cBhvr>
                                        <p:cTn id="7" dur="500"/>
                                        <p:tgtEl>
                                          <p:spTgt spid="114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idx="4294967295"/>
          </p:nvPr>
        </p:nvSpPr>
        <p:spPr/>
        <p:txBody>
          <a:bodyPr/>
          <a:lstStyle/>
          <a:p>
            <a:pPr eaLnBrk="1" hangingPunct="1"/>
            <a:r>
              <a:rPr lang="zh-CN" altLang="en-US"/>
              <a:t>书签的使用</a:t>
            </a:r>
          </a:p>
        </p:txBody>
      </p:sp>
      <p:sp>
        <p:nvSpPr>
          <p:cNvPr id="115715"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通常随着调查的深入进行，会在书签标签视图中，产生多个由地调查人员制作的不同书签如图，且这些书签均可在报告中进行显示。</a:t>
            </a:r>
          </a:p>
        </p:txBody>
      </p:sp>
      <p:pic>
        <p:nvPicPr>
          <p:cNvPr id="115716" name="Picture 2" descr="9-9-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775" y="304800"/>
            <a:ext cx="7972425"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76332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8" fill="hold" nodeType="clickEffect">
                                  <p:stCondLst>
                                    <p:cond delay="0"/>
                                  </p:stCondLst>
                                  <p:childTnLst>
                                    <p:set>
                                      <p:cBhvr>
                                        <p:cTn id="6" dur="1" fill="hold">
                                          <p:stCondLst>
                                            <p:cond delay="0"/>
                                          </p:stCondLst>
                                        </p:cTn>
                                        <p:tgtEl>
                                          <p:spTgt spid="115716"/>
                                        </p:tgtEl>
                                        <p:attrNameLst>
                                          <p:attrName>style.visibility</p:attrName>
                                        </p:attrNameLst>
                                      </p:cBhvr>
                                      <p:to>
                                        <p:strVal val="visible"/>
                                      </p:to>
                                    </p:set>
                                    <p:animEffect transition="in" filter="wheel(8)">
                                      <p:cBhvr>
                                        <p:cTn id="7" dur="500"/>
                                        <p:tgtEl>
                                          <p:spTgt spid="115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p:txBody>
          <a:bodyPr/>
          <a:lstStyle/>
          <a:p>
            <a:pPr eaLnBrk="1" hangingPunct="1"/>
            <a:r>
              <a:rPr lang="zh-CN" altLang="en-US"/>
              <a:t>提交报告</a:t>
            </a:r>
          </a:p>
        </p:txBody>
      </p:sp>
      <p:sp>
        <p:nvSpPr>
          <p:cNvPr id="116739"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取证调查的最后阶段是将调查所得制作成报告，并以可理解的易读格式组织和提交。</a:t>
            </a:r>
            <a:endParaRPr lang="en-US" altLang="zh-CN" sz="2400"/>
          </a:p>
          <a:p>
            <a:pPr eaLnBrk="1" hangingPunct="1">
              <a:buFont typeface="Wingdings" panose="05000000000000000000" pitchFamily="2" charset="2"/>
              <a:buChar char="n"/>
            </a:pPr>
            <a:r>
              <a:rPr lang="en-US" altLang="zh-CN" sz="2400"/>
              <a:t>EnCase</a:t>
            </a:r>
            <a:r>
              <a:rPr lang="zh-CN" altLang="en-US" sz="2400"/>
              <a:t>具有帮助调查员以有组织的方式对调查所得制作书签和进行输出的功能，并且可以将最终的调查报告在调查完成后立即生成。</a:t>
            </a:r>
          </a:p>
        </p:txBody>
      </p:sp>
    </p:spTree>
    <p:extLst>
      <p:ext uri="{BB962C8B-B14F-4D97-AF65-F5344CB8AC3E}">
        <p14:creationId xmlns:p14="http://schemas.microsoft.com/office/powerpoint/2010/main" val="362665804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p:txBody>
          <a:bodyPr/>
          <a:lstStyle/>
          <a:p>
            <a:pPr eaLnBrk="1" hangingPunct="1"/>
            <a:r>
              <a:rPr lang="zh-CN" altLang="en-US"/>
              <a:t>提交报告</a:t>
            </a:r>
          </a:p>
        </p:txBody>
      </p:sp>
      <p:sp>
        <p:nvSpPr>
          <p:cNvPr id="117763"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en-US" altLang="zh-CN" sz="2400"/>
              <a:t>EnCase</a:t>
            </a:r>
            <a:r>
              <a:rPr lang="zh-CN" altLang="en-US" sz="2400"/>
              <a:t>主要提供了两种生成最终报告的方式。</a:t>
            </a:r>
            <a:endParaRPr lang="en-US" altLang="zh-CN" sz="2400"/>
          </a:p>
          <a:p>
            <a:pPr eaLnBrk="1" hangingPunct="1">
              <a:buFont typeface="Wingdings" panose="05000000000000000000" pitchFamily="2" charset="2"/>
              <a:buChar char="Ø"/>
            </a:pPr>
            <a:r>
              <a:rPr lang="zh-CN" altLang="en-US" sz="2400"/>
              <a:t>一种是利用字处理程序的格式将最终报告分类成一系列的子报告，并以一个摘要报告文档总览报告的内容；</a:t>
            </a:r>
            <a:endParaRPr lang="en-US" altLang="zh-CN" sz="2400"/>
          </a:p>
          <a:p>
            <a:pPr eaLnBrk="1" hangingPunct="1">
              <a:buFont typeface="Wingdings" panose="05000000000000000000" pitchFamily="2" charset="2"/>
              <a:buChar char="Ø"/>
            </a:pPr>
            <a:r>
              <a:rPr lang="zh-CN" altLang="en-US" sz="2400"/>
              <a:t>另一种则有助于调查员创建可以烧录到光盘的无纸报告，这种形式使用了子报告和支持文档并以</a:t>
            </a:r>
            <a:r>
              <a:rPr lang="en-US" altLang="zh-CN" sz="2400"/>
              <a:t>HTML</a:t>
            </a:r>
            <a:r>
              <a:rPr lang="zh-CN" altLang="en-US" sz="2400"/>
              <a:t>超链接形式形成总览概要。</a:t>
            </a:r>
          </a:p>
        </p:txBody>
      </p:sp>
    </p:spTree>
    <p:extLst>
      <p:ext uri="{BB962C8B-B14F-4D97-AF65-F5344CB8AC3E}">
        <p14:creationId xmlns:p14="http://schemas.microsoft.com/office/powerpoint/2010/main" val="387091640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p:txBody>
          <a:bodyPr/>
          <a:lstStyle/>
          <a:p>
            <a:pPr eaLnBrk="1" hangingPunct="1"/>
            <a:r>
              <a:rPr lang="zh-CN" altLang="en-US"/>
              <a:t>提交报告</a:t>
            </a:r>
          </a:p>
        </p:txBody>
      </p:sp>
      <p:sp>
        <p:nvSpPr>
          <p:cNvPr id="118787"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在书签</a:t>
            </a:r>
            <a:r>
              <a:rPr lang="en-US" altLang="zh-CN" sz="2400"/>
              <a:t>Bookmarks</a:t>
            </a:r>
            <a:r>
              <a:rPr lang="zh-CN" altLang="en-US" sz="2400"/>
              <a:t>标签视图中，在左边窗体中可以选择将最终报告所需的各种书签文件夹和书签采用拖拽的方式进行整理，在需要在报告中输出的“</a:t>
            </a:r>
            <a:r>
              <a:rPr lang="en-US" altLang="zh-CN" sz="2400"/>
              <a:t>Bookmark</a:t>
            </a:r>
            <a:r>
              <a:rPr lang="zh-CN" altLang="en-US" sz="2400"/>
              <a:t>”文件夹上的右键菜单选择“</a:t>
            </a:r>
            <a:r>
              <a:rPr lang="en-US" altLang="zh-CN" sz="2400"/>
              <a:t>EDIT</a:t>
            </a:r>
            <a:r>
              <a:rPr lang="zh-CN" altLang="en-US" sz="2400"/>
              <a:t>”。可以弹出书签文件夹编辑对话框，在这个对话框中，调查人员可以利用“</a:t>
            </a:r>
            <a:r>
              <a:rPr lang="en-US" altLang="zh-CN" sz="2400"/>
              <a:t>Comment</a:t>
            </a:r>
            <a:r>
              <a:rPr lang="zh-CN" altLang="en-US" sz="2400"/>
              <a:t>”栏，在报告中插入注释。该对话框还有一个重要的功能就是定制报告的格式。</a:t>
            </a:r>
            <a:endParaRPr lang="en-US" altLang="zh-CN" sz="2400"/>
          </a:p>
          <a:p>
            <a:pPr eaLnBrk="1" hangingPunct="1">
              <a:buFont typeface="Wingdings" panose="05000000000000000000" pitchFamily="2" charset="2"/>
              <a:buChar char="n"/>
            </a:pPr>
            <a:r>
              <a:rPr lang="zh-CN" altLang="en-US" sz="2400"/>
              <a:t>在下方的“</a:t>
            </a:r>
            <a:r>
              <a:rPr lang="en-US" altLang="zh-CN" sz="2400"/>
              <a:t>Fields</a:t>
            </a:r>
            <a:r>
              <a:rPr lang="zh-CN" altLang="en-US" sz="2400"/>
              <a:t>”栏中通过双击一个项目可将其移动到“</a:t>
            </a:r>
            <a:r>
              <a:rPr lang="en-US" altLang="zh-CN" sz="2400"/>
              <a:t>Format</a:t>
            </a:r>
            <a:r>
              <a:rPr lang="zh-CN" altLang="en-US" sz="2400"/>
              <a:t>”栏中。这样就会在报告中显示这些属性，如图。如果调查者没有对一个书签文件夹设置属性，那么这个文件夹将会继承其父文件夹的属性设置。</a:t>
            </a:r>
          </a:p>
        </p:txBody>
      </p:sp>
      <p:pic>
        <p:nvPicPr>
          <p:cNvPr id="118788" name="Picture 2" descr="9-9-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381000"/>
            <a:ext cx="6627813"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4437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118788"/>
                                        </p:tgtEl>
                                        <p:attrNameLst>
                                          <p:attrName>style.visibility</p:attrName>
                                        </p:attrNameLst>
                                      </p:cBhvr>
                                      <p:to>
                                        <p:strVal val="visible"/>
                                      </p:to>
                                    </p:set>
                                    <p:animEffect transition="in" filter="barn(inHorizontal)">
                                      <p:cBhvr>
                                        <p:cTn id="7" dur="500"/>
                                        <p:tgtEl>
                                          <p:spTgt spid="118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idx="4294967295"/>
          </p:nvPr>
        </p:nvSpPr>
        <p:spPr/>
        <p:txBody>
          <a:bodyPr/>
          <a:lstStyle/>
          <a:p>
            <a:pPr eaLnBrk="1" hangingPunct="1"/>
            <a:r>
              <a:rPr lang="zh-CN" altLang="en-US"/>
              <a:t>提交报告</a:t>
            </a:r>
          </a:p>
        </p:txBody>
      </p:sp>
      <p:sp>
        <p:nvSpPr>
          <p:cNvPr id="119811"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在对报告格式等进行设置后，可以在报告视图中点击右键，并在菜单中选择“</a:t>
            </a:r>
            <a:r>
              <a:rPr lang="en-US" altLang="zh-CN" sz="2400"/>
              <a:t>EXPORT</a:t>
            </a:r>
            <a:r>
              <a:rPr lang="zh-CN" altLang="en-US" sz="2400"/>
              <a:t>”来输出报告。报告的输出可以采用“</a:t>
            </a:r>
            <a:r>
              <a:rPr lang="en-US" altLang="zh-CN" sz="2400"/>
              <a:t>Document</a:t>
            </a:r>
            <a:r>
              <a:rPr lang="zh-CN" altLang="en-US" sz="2400"/>
              <a:t>”和“</a:t>
            </a:r>
            <a:r>
              <a:rPr lang="en-US" altLang="zh-CN" sz="2400"/>
              <a:t>Web Page</a:t>
            </a:r>
            <a:r>
              <a:rPr lang="zh-CN" altLang="en-US" sz="2400"/>
              <a:t>”两种形式，如图</a:t>
            </a:r>
          </a:p>
        </p:txBody>
      </p:sp>
      <p:pic>
        <p:nvPicPr>
          <p:cNvPr id="119812" name="Picture 2" descr="9-9-9-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3124200"/>
            <a:ext cx="4419600" cy="358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584777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p:txBody>
          <a:bodyPr/>
          <a:lstStyle/>
          <a:p>
            <a:pPr eaLnBrk="1" hangingPunct="1"/>
            <a:r>
              <a:rPr lang="zh-CN" altLang="en-US"/>
              <a:t>提交报告</a:t>
            </a:r>
          </a:p>
        </p:txBody>
      </p:sp>
      <p:sp>
        <p:nvSpPr>
          <p:cNvPr id="120835"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en-US" altLang="zh-CN" sz="2400"/>
              <a:t>Document</a:t>
            </a:r>
            <a:r>
              <a:rPr lang="zh-CN" altLang="en-US" sz="2400"/>
              <a:t>：采用</a:t>
            </a:r>
            <a:r>
              <a:rPr lang="en-US" altLang="zh-CN" sz="2400"/>
              <a:t>RTF</a:t>
            </a:r>
            <a:r>
              <a:rPr lang="zh-CN" altLang="en-US" sz="2400"/>
              <a:t>文本格式，如果报告以</a:t>
            </a:r>
            <a:r>
              <a:rPr lang="en-US" altLang="zh-CN" sz="2400"/>
              <a:t>RTF</a:t>
            </a:r>
            <a:r>
              <a:rPr lang="zh-CN" altLang="en-US" sz="2400"/>
              <a:t>文本格式文件输出，文件就可以很容易的被如</a:t>
            </a:r>
            <a:r>
              <a:rPr lang="en-US" altLang="zh-CN" sz="2400"/>
              <a:t>Microsoft Word</a:t>
            </a:r>
            <a:r>
              <a:rPr lang="zh-CN" altLang="en-US" sz="2400"/>
              <a:t>之类的字处理程序编辑。对那些可能需要自定义报告的调查员来说，这一格式是很好的选择。而通常，为了满足相应的地区对报告格式的要求，调查人员都要对输出的报告进行一些编辑。</a:t>
            </a:r>
            <a:endParaRPr lang="en-US" altLang="zh-CN" sz="2400"/>
          </a:p>
          <a:p>
            <a:pPr eaLnBrk="1" hangingPunct="1">
              <a:buFont typeface="Wingdings" panose="05000000000000000000" pitchFamily="2" charset="2"/>
              <a:buChar char="n"/>
            </a:pPr>
            <a:r>
              <a:rPr lang="en-US" altLang="zh-CN" sz="2400"/>
              <a:t>Web Page</a:t>
            </a:r>
            <a:r>
              <a:rPr lang="zh-CN" altLang="en-US" sz="2400"/>
              <a:t>：采用超文本标记语言</a:t>
            </a:r>
            <a:r>
              <a:rPr lang="en-US" altLang="zh-CN" sz="2400"/>
              <a:t>HTML</a:t>
            </a:r>
            <a:r>
              <a:rPr lang="zh-CN" altLang="en-US" sz="2400"/>
              <a:t>格式，如果报告以</a:t>
            </a:r>
            <a:r>
              <a:rPr lang="en-US" altLang="zh-CN" sz="2400"/>
              <a:t>HTML</a:t>
            </a:r>
            <a:r>
              <a:rPr lang="zh-CN" altLang="en-US" sz="2400"/>
              <a:t>格式的文件输出，可以创建快捷和简便导航整个报告的超链接，其局限性是在所见即所得环境中编辑此类报告时，需要</a:t>
            </a:r>
            <a:r>
              <a:rPr lang="en-US" altLang="zh-CN" sz="2400"/>
              <a:t>HTML</a:t>
            </a:r>
            <a:r>
              <a:rPr lang="zh-CN" altLang="en-US" sz="2400"/>
              <a:t>编辑程序。</a:t>
            </a:r>
          </a:p>
        </p:txBody>
      </p:sp>
    </p:spTree>
    <p:extLst>
      <p:ext uri="{BB962C8B-B14F-4D97-AF65-F5344CB8AC3E}">
        <p14:creationId xmlns:p14="http://schemas.microsoft.com/office/powerpoint/2010/main" val="383227694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idx="4294967295"/>
          </p:nvPr>
        </p:nvSpPr>
        <p:spPr/>
        <p:txBody>
          <a:bodyPr/>
          <a:lstStyle/>
          <a:p>
            <a:pPr eaLnBrk="1" hangingPunct="1"/>
            <a:r>
              <a:rPr lang="zh-CN" altLang="en-US"/>
              <a:t>提交报告</a:t>
            </a:r>
          </a:p>
        </p:txBody>
      </p:sp>
      <p:sp>
        <p:nvSpPr>
          <p:cNvPr id="121859"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当调查人员选择使用</a:t>
            </a:r>
            <a:r>
              <a:rPr lang="en-US" altLang="zh-CN" sz="2400"/>
              <a:t>HTML</a:t>
            </a:r>
            <a:r>
              <a:rPr lang="zh-CN" altLang="en-US" sz="2400"/>
              <a:t>格式输出报告时，</a:t>
            </a:r>
            <a:r>
              <a:rPr lang="en-US" altLang="zh-CN" sz="2400"/>
              <a:t>EnCase</a:t>
            </a:r>
            <a:r>
              <a:rPr lang="zh-CN" altLang="en-US" sz="2400"/>
              <a:t>将会从证据文件中拷贝</a:t>
            </a:r>
            <a:r>
              <a:rPr lang="en-US" altLang="zh-CN" sz="2400"/>
              <a:t>/</a:t>
            </a:r>
            <a:r>
              <a:rPr lang="zh-CN" altLang="en-US" sz="2400"/>
              <a:t>反删除书签中的图像至报告输出文件夹，并建立四个</a:t>
            </a:r>
            <a:r>
              <a:rPr lang="en-US" altLang="zh-CN" sz="2400"/>
              <a:t>HTML</a:t>
            </a:r>
            <a:r>
              <a:rPr lang="zh-CN" altLang="en-US" sz="2400"/>
              <a:t>文件：</a:t>
            </a:r>
            <a:endParaRPr lang="en-US" altLang="zh-CN" sz="2400"/>
          </a:p>
          <a:p>
            <a:pPr eaLnBrk="1" hangingPunct="1">
              <a:buFont typeface="Wingdings" panose="05000000000000000000" pitchFamily="2" charset="2"/>
              <a:buChar char="Ø"/>
            </a:pPr>
            <a:r>
              <a:rPr lang="zh-CN" altLang="en-US" sz="2400"/>
              <a:t>调查员在“</a:t>
            </a:r>
            <a:r>
              <a:rPr lang="en-US" altLang="zh-CN" sz="2400"/>
              <a:t>Export Report</a:t>
            </a:r>
            <a:r>
              <a:rPr lang="zh-CN" altLang="en-US" sz="2400"/>
              <a:t>”对话框中命名的</a:t>
            </a:r>
            <a:r>
              <a:rPr lang="en-US" altLang="zh-CN" sz="2400"/>
              <a:t>HTML</a:t>
            </a:r>
            <a:r>
              <a:rPr lang="zh-CN" altLang="en-US" sz="2400"/>
              <a:t>报告，即图的“</a:t>
            </a:r>
            <a:r>
              <a:rPr lang="en-US" altLang="zh-CN" sz="2400"/>
              <a:t>FinalReport.html</a:t>
            </a:r>
            <a:r>
              <a:rPr lang="zh-CN" altLang="en-US" sz="2400"/>
              <a:t>”；</a:t>
            </a:r>
            <a:endParaRPr lang="en-US" altLang="zh-CN" sz="2400"/>
          </a:p>
          <a:p>
            <a:pPr eaLnBrk="1" hangingPunct="1">
              <a:buFont typeface="Wingdings" panose="05000000000000000000" pitchFamily="2" charset="2"/>
              <a:buChar char="Ø"/>
            </a:pPr>
            <a:r>
              <a:rPr lang="en-US" altLang="zh-CN" sz="2400"/>
              <a:t>gallery.html</a:t>
            </a:r>
            <a:r>
              <a:rPr lang="zh-CN" altLang="en-US" sz="2400"/>
              <a:t>：包含了输出文件的缩略图浏览的；</a:t>
            </a:r>
            <a:endParaRPr lang="en-US" altLang="zh-CN" sz="2400"/>
          </a:p>
          <a:p>
            <a:pPr eaLnBrk="1" hangingPunct="1">
              <a:buFont typeface="Wingdings" panose="05000000000000000000" pitchFamily="2" charset="2"/>
              <a:buChar char="Ø"/>
            </a:pPr>
            <a:r>
              <a:rPr lang="en-US" altLang="zh-CN" sz="2400"/>
              <a:t>toc.html</a:t>
            </a:r>
            <a:r>
              <a:rPr lang="zh-CN" altLang="en-US" sz="2400"/>
              <a:t>：包含了由调查员创建和命名的“整个报告”的超链接的目录和“</a:t>
            </a:r>
            <a:r>
              <a:rPr lang="en-US" altLang="zh-CN" sz="2400"/>
              <a:t>gallery.html</a:t>
            </a:r>
            <a:r>
              <a:rPr lang="zh-CN" altLang="en-US" sz="2400"/>
              <a:t>”文件中由“</a:t>
            </a:r>
            <a:r>
              <a:rPr lang="en-US" altLang="zh-CN" sz="2400"/>
              <a:t>Exporting</a:t>
            </a:r>
            <a:r>
              <a:rPr lang="zh-CN" altLang="en-US" sz="2400"/>
              <a:t>”创建的“</a:t>
            </a:r>
            <a:r>
              <a:rPr lang="en-US" altLang="zh-CN" sz="2400"/>
              <a:t>Gallery</a:t>
            </a:r>
            <a:r>
              <a:rPr lang="zh-CN" altLang="en-US" sz="2400"/>
              <a:t>”（图库）的超链接目录；</a:t>
            </a:r>
            <a:endParaRPr lang="en-US" altLang="zh-CN" sz="2400"/>
          </a:p>
          <a:p>
            <a:pPr eaLnBrk="1" hangingPunct="1">
              <a:buFont typeface="Wingdings" panose="05000000000000000000" pitchFamily="2" charset="2"/>
              <a:buChar char="Ø"/>
            </a:pPr>
            <a:r>
              <a:rPr lang="en-US" altLang="zh-CN" sz="2400"/>
              <a:t>Frame View.html</a:t>
            </a:r>
            <a:r>
              <a:rPr lang="zh-CN" altLang="en-US" sz="2400"/>
              <a:t>：它创建了其它三个文件的帧视图，并为在顶端和下面帧中显示的整个报告和图库都加了目录。</a:t>
            </a:r>
          </a:p>
        </p:txBody>
      </p:sp>
    </p:spTree>
    <p:extLst>
      <p:ext uri="{BB962C8B-B14F-4D97-AF65-F5344CB8AC3E}">
        <p14:creationId xmlns:p14="http://schemas.microsoft.com/office/powerpoint/2010/main" val="61619114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idx="4294967295"/>
          </p:nvPr>
        </p:nvSpPr>
        <p:spPr/>
        <p:txBody>
          <a:bodyPr/>
          <a:lstStyle/>
          <a:p>
            <a:pPr eaLnBrk="1" hangingPunct="1"/>
            <a:r>
              <a:rPr lang="zh-CN" altLang="en-US"/>
              <a:t>提交报告</a:t>
            </a:r>
          </a:p>
        </p:txBody>
      </p:sp>
      <p:sp>
        <p:nvSpPr>
          <p:cNvPr id="122883" name="Rectangle 3"/>
          <p:cNvSpPr>
            <a:spLocks noGrp="1" noChangeArrowheads="1"/>
          </p:cNvSpPr>
          <p:nvPr>
            <p:ph type="body" idx="4294967295"/>
          </p:nvPr>
        </p:nvSpPr>
        <p:spPr>
          <a:xfrm>
            <a:off x="566738" y="1752600"/>
            <a:ext cx="8272462" cy="4267200"/>
          </a:xfrm>
        </p:spPr>
        <p:txBody>
          <a:bodyPr/>
          <a:lstStyle/>
          <a:p>
            <a:pPr eaLnBrk="1" hangingPunct="1">
              <a:buFont typeface="Wingdings" panose="05000000000000000000" pitchFamily="2" charset="2"/>
              <a:buChar char="n"/>
            </a:pPr>
            <a:r>
              <a:rPr lang="zh-CN" altLang="en-US" sz="2400"/>
              <a:t>当调查人员选择使用</a:t>
            </a:r>
            <a:r>
              <a:rPr lang="en-US" altLang="zh-CN" sz="2400"/>
              <a:t>HTML</a:t>
            </a:r>
            <a:r>
              <a:rPr lang="zh-CN" altLang="en-US" sz="2400"/>
              <a:t>格式输出报告时，</a:t>
            </a:r>
            <a:r>
              <a:rPr lang="en-US" altLang="zh-CN" sz="2400"/>
              <a:t>EnCase</a:t>
            </a:r>
            <a:r>
              <a:rPr lang="zh-CN" altLang="en-US" sz="2400"/>
              <a:t>将会从证据文件中拷贝</a:t>
            </a:r>
            <a:r>
              <a:rPr lang="en-US" altLang="zh-CN" sz="2400"/>
              <a:t>/</a:t>
            </a:r>
            <a:r>
              <a:rPr lang="zh-CN" altLang="en-US" sz="2400"/>
              <a:t>反删除书签中的图像至报告输出文件夹，并建立四个</a:t>
            </a:r>
            <a:r>
              <a:rPr lang="en-US" altLang="zh-CN" sz="2400"/>
              <a:t>HTML</a:t>
            </a:r>
            <a:r>
              <a:rPr lang="zh-CN" altLang="en-US" sz="2400"/>
              <a:t>文件：</a:t>
            </a:r>
            <a:endParaRPr lang="en-US" altLang="zh-CN" sz="2400"/>
          </a:p>
          <a:p>
            <a:pPr eaLnBrk="1" hangingPunct="1">
              <a:buFont typeface="Wingdings" panose="05000000000000000000" pitchFamily="2" charset="2"/>
              <a:buChar char="Ø"/>
            </a:pPr>
            <a:r>
              <a:rPr lang="en-US" altLang="zh-CN" sz="2400"/>
              <a:t>Frame View.html</a:t>
            </a:r>
            <a:r>
              <a:rPr lang="zh-CN" altLang="en-US" sz="2400"/>
              <a:t>文件是查看结果必须打开的文件，同样也是光盘上概要报告中文本链接的文件。双击</a:t>
            </a:r>
            <a:r>
              <a:rPr lang="en-US" altLang="zh-CN" sz="2400"/>
              <a:t>Frame View.html</a:t>
            </a:r>
            <a:r>
              <a:rPr lang="zh-CN" altLang="en-US" sz="2400"/>
              <a:t>文件即可打开浏览器显示调查员创建和命名的完整报告，如图。</a:t>
            </a:r>
            <a:endParaRPr lang="en-US" altLang="zh-CN" sz="2400"/>
          </a:p>
          <a:p>
            <a:pPr eaLnBrk="1" hangingPunct="1">
              <a:buFont typeface="Wingdings" panose="05000000000000000000" pitchFamily="2" charset="2"/>
              <a:buChar char="Ø"/>
            </a:pPr>
            <a:r>
              <a:rPr lang="zh-CN" altLang="en-US" sz="2400"/>
              <a:t>如果点击“</a:t>
            </a:r>
            <a:r>
              <a:rPr lang="en-US" altLang="zh-CN" sz="2400"/>
              <a:t>Gallery</a:t>
            </a:r>
            <a:r>
              <a:rPr lang="zh-CN" altLang="en-US" sz="2400"/>
              <a:t>”超链接，就会在打开“</a:t>
            </a:r>
            <a:r>
              <a:rPr lang="en-US" altLang="zh-CN" sz="2400"/>
              <a:t>gallery.html</a:t>
            </a:r>
            <a:r>
              <a:rPr lang="zh-CN" altLang="en-US" sz="2400"/>
              <a:t>”文件，并显示从</a:t>
            </a:r>
            <a:r>
              <a:rPr lang="en-US" altLang="zh-CN" sz="2400"/>
              <a:t>EnCase</a:t>
            </a:r>
            <a:r>
              <a:rPr lang="zh-CN" altLang="en-US" sz="2400"/>
              <a:t>证据文件中拷贝</a:t>
            </a:r>
            <a:r>
              <a:rPr lang="en-US" altLang="zh-CN" sz="2400"/>
              <a:t>/</a:t>
            </a:r>
            <a:r>
              <a:rPr lang="zh-CN" altLang="en-US" sz="2400"/>
              <a:t>反删除的图像缩略图。</a:t>
            </a:r>
          </a:p>
        </p:txBody>
      </p:sp>
      <p:pic>
        <p:nvPicPr>
          <p:cNvPr id="122884" name="Picture 2" descr="9-9-9-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66675"/>
            <a:ext cx="6858000" cy="679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64220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barn(inVertical)">
                                      <p:cBhvr>
                                        <p:cTn id="7" dur="500"/>
                                        <p:tgtEl>
                                          <p:spTgt spid="122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251520" y="2861806"/>
            <a:ext cx="8821738" cy="576263"/>
          </a:xfrm>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二：利用</a:t>
            </a:r>
            <a:r>
              <a:rPr lang="en-US" altLang="zh-CN" dirty="0">
                <a:ea typeface="楷体" panose="02010609060101010101" pitchFamily="49" charset="-122"/>
              </a:rPr>
              <a:t>X-Ways Forensics </a:t>
            </a:r>
            <a:r>
              <a:rPr lang="zh-CN" altLang="en-US" dirty="0">
                <a:ea typeface="楷体" panose="02010609060101010101" pitchFamily="49" charset="-122"/>
              </a:rPr>
              <a:t>进行分析</a:t>
            </a:r>
            <a:endParaRPr lang="en-US" altLang="zh-CN" dirty="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8211552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p:txBody>
          <a:bodyPr/>
          <a:lstStyle/>
          <a:p>
            <a:pPr eaLnBrk="1" hangingPunct="1"/>
            <a:r>
              <a:rPr lang="zh-CN" altLang="en-US"/>
              <a:t>软件介绍</a:t>
            </a:r>
          </a:p>
        </p:txBody>
      </p:sp>
      <p:sp>
        <p:nvSpPr>
          <p:cNvPr id="512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a:t>EnCase是目前使用最为广泛的计算机取证工具，国内多数执法部门使用它。虽然版本一直在更新，功能（特别是对大数据的搜索功能）越来越强大，但是其基本界面和操作没有太大的变化。</a:t>
            </a:r>
          </a:p>
          <a:p>
            <a:pPr eaLnBrk="1" hangingPunct="1">
              <a:buFont typeface="Wingdings" panose="05000000000000000000" pitchFamily="2" charset="2"/>
              <a:buChar char="n"/>
            </a:pPr>
            <a:r>
              <a:rPr lang="zh-CN" altLang="en-US"/>
              <a:t>有不少资深取证分析师为EnCase开发了针对不同目的脚本应用。现以Tom使用EnCase 4.20调查Adam为例，介绍EnCase的基本使用。</a:t>
            </a:r>
          </a:p>
        </p:txBody>
      </p:sp>
    </p:spTree>
    <p:extLst>
      <p:ext uri="{BB962C8B-B14F-4D97-AF65-F5344CB8AC3E}">
        <p14:creationId xmlns:p14="http://schemas.microsoft.com/office/powerpoint/2010/main" val="91996531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smtClean="0"/>
              <a:t>软件介绍</a:t>
            </a:r>
          </a:p>
        </p:txBody>
      </p:sp>
      <p:sp>
        <p:nvSpPr>
          <p:cNvPr id="4099" name="Rectangle 3"/>
          <p:cNvSpPr>
            <a:spLocks noGrp="1" noChangeArrowheads="1"/>
          </p:cNvSpPr>
          <p:nvPr>
            <p:ph type="body" idx="1"/>
          </p:nvPr>
        </p:nvSpPr>
        <p:spPr/>
        <p:txBody>
          <a:bodyPr/>
          <a:lstStyle/>
          <a:p>
            <a:pPr eaLnBrk="1" hangingPunct="1">
              <a:buFont typeface="Wingdings" panose="05000000000000000000" pitchFamily="2" charset="2"/>
              <a:buChar char="n"/>
            </a:pPr>
            <a:r>
              <a:rPr lang="zh-CN" altLang="en-US" smtClean="0"/>
              <a:t>X-Ways Forensics是WinHex软件法政版，也是一款应用较为广泛的，运行与Windows环境的取证分析软件。以下以本课案例说明Tom利用该软件进行取证分析的常用操作。</a:t>
            </a:r>
          </a:p>
        </p:txBody>
      </p:sp>
    </p:spTree>
    <p:extLst>
      <p:ext uri="{BB962C8B-B14F-4D97-AF65-F5344CB8AC3E}">
        <p14:creationId xmlns:p14="http://schemas.microsoft.com/office/powerpoint/2010/main" val="164993506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smtClean="0"/>
              <a:t>环境设置</a:t>
            </a:r>
          </a:p>
        </p:txBody>
      </p:sp>
      <p:sp>
        <p:nvSpPr>
          <p:cNvPr id="5123" name="Rectangle 3"/>
          <p:cNvSpPr>
            <a:spLocks noGrp="1" noChangeArrowheads="1"/>
          </p:cNvSpPr>
          <p:nvPr>
            <p:ph type="body" idx="1"/>
          </p:nvPr>
        </p:nvSpPr>
        <p:spPr/>
        <p:txBody>
          <a:bodyPr/>
          <a:lstStyle/>
          <a:p>
            <a:pPr eaLnBrk="1" hangingPunct="1">
              <a:buFont typeface="Wingdings" panose="05000000000000000000" pitchFamily="2" charset="2"/>
              <a:buChar char="n"/>
            </a:pPr>
            <a:r>
              <a:rPr lang="zh-CN" altLang="zh-CN" smtClean="0"/>
              <a:t>X-way Forensics软件可以通过setup.exe安装配置后使用，也可以通过运行xwforensics.exe直接使用。具体使用方法可根据用户习惯来选择。但通常来说，直接运行最为方便。</a:t>
            </a:r>
          </a:p>
          <a:p>
            <a:pPr eaLnBrk="1" hangingPunct="1">
              <a:buFont typeface="Wingdings" panose="05000000000000000000" pitchFamily="2" charset="2"/>
              <a:buChar char="n"/>
            </a:pPr>
            <a:r>
              <a:rPr lang="zh-CN" altLang="zh-CN" smtClean="0"/>
              <a:t>通常，取证调查人员在使用X-Ways Forensics时需要对工作环境按照自己的工作习惯和要求进行一些设置。</a:t>
            </a:r>
          </a:p>
        </p:txBody>
      </p:sp>
    </p:spTree>
    <p:extLst>
      <p:ext uri="{BB962C8B-B14F-4D97-AF65-F5344CB8AC3E}">
        <p14:creationId xmlns:p14="http://schemas.microsoft.com/office/powerpoint/2010/main" val="335328888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smtClean="0"/>
              <a:t>环境设置</a:t>
            </a:r>
          </a:p>
        </p:txBody>
      </p:sp>
      <p:sp>
        <p:nvSpPr>
          <p:cNvPr id="6147" name="Rectangle 3"/>
          <p:cNvSpPr>
            <a:spLocks noGrp="1" noChangeArrowheads="1"/>
          </p:cNvSpPr>
          <p:nvPr>
            <p:ph type="body" idx="1"/>
          </p:nvPr>
        </p:nvSpPr>
        <p:spPr/>
        <p:txBody>
          <a:bodyPr/>
          <a:lstStyle/>
          <a:p>
            <a:pPr eaLnBrk="1" hangingPunct="1">
              <a:lnSpc>
                <a:spcPct val="80000"/>
              </a:lnSpc>
              <a:buFont typeface="Wingdings" panose="05000000000000000000" pitchFamily="2" charset="2"/>
              <a:buChar char="n"/>
            </a:pPr>
            <a:r>
              <a:rPr lang="zh-CN" altLang="zh-CN" smtClean="0"/>
              <a:t>软件使用中，保存有X-way Forensics软件临时文件和案例文件的分区将作为默认的数据输出路径，即只有该分区被允许写入数据。因此，在选择X-way Forensics软件使用分区时，需要考虑好下一步数据分析的实际情况。建议选择容量较大，数据较少的分区。</a:t>
            </a:r>
          </a:p>
        </p:txBody>
      </p:sp>
    </p:spTree>
    <p:extLst>
      <p:ext uri="{BB962C8B-B14F-4D97-AF65-F5344CB8AC3E}">
        <p14:creationId xmlns:p14="http://schemas.microsoft.com/office/powerpoint/2010/main" val="423346338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smtClean="0"/>
              <a:t>环境设置</a:t>
            </a:r>
          </a:p>
        </p:txBody>
      </p:sp>
      <p:sp>
        <p:nvSpPr>
          <p:cNvPr id="7171" name="Rectangle 3"/>
          <p:cNvSpPr>
            <a:spLocks noGrp="1" noChangeArrowheads="1"/>
          </p:cNvSpPr>
          <p:nvPr>
            <p:ph type="body" sz="half" idx="1"/>
          </p:nvPr>
        </p:nvSpPr>
        <p:spPr>
          <a:xfrm>
            <a:off x="566738" y="1752600"/>
            <a:ext cx="8043862" cy="4267200"/>
          </a:xfrm>
        </p:spPr>
        <p:txBody>
          <a:bodyPr/>
          <a:lstStyle/>
          <a:p>
            <a:pPr eaLnBrk="1" hangingPunct="1">
              <a:buFont typeface="Wingdings" panose="05000000000000000000" pitchFamily="2" charset="2"/>
              <a:buChar char="n"/>
            </a:pPr>
            <a:r>
              <a:rPr lang="zh-CN" altLang="zh-CN" sz="2600" smtClean="0"/>
              <a:t>使用软件前，调查人员Tom通常需要预先建立</a:t>
            </a:r>
            <a:r>
              <a:rPr lang="zh-CN" altLang="zh-CN" sz="2600" smtClean="0">
                <a:latin typeface="Arial" panose="020B0604020202020204" pitchFamily="34" charset="0"/>
              </a:rPr>
              <a:t>“</a:t>
            </a:r>
            <a:r>
              <a:rPr lang="zh-CN" altLang="zh-CN" sz="2600" smtClean="0"/>
              <a:t>cases</a:t>
            </a:r>
            <a:r>
              <a:rPr lang="zh-CN" altLang="zh-CN" sz="2600" smtClean="0">
                <a:latin typeface="Arial" panose="020B0604020202020204" pitchFamily="34" charset="0"/>
              </a:rPr>
              <a:t>”</a:t>
            </a:r>
            <a:r>
              <a:rPr lang="zh-CN" altLang="zh-CN" sz="2600" smtClean="0"/>
              <a:t>、</a:t>
            </a:r>
            <a:r>
              <a:rPr lang="zh-CN" altLang="zh-CN" sz="2600" smtClean="0">
                <a:latin typeface="Arial" panose="020B0604020202020204" pitchFamily="34" charset="0"/>
              </a:rPr>
              <a:t>“</a:t>
            </a:r>
            <a:r>
              <a:rPr lang="zh-CN" altLang="zh-CN" sz="2600" smtClean="0"/>
              <a:t>temp</a:t>
            </a:r>
            <a:r>
              <a:rPr lang="zh-CN" altLang="zh-CN" sz="2600" smtClean="0">
                <a:latin typeface="Arial" panose="020B0604020202020204" pitchFamily="34" charset="0"/>
              </a:rPr>
              <a:t>”</a:t>
            </a:r>
            <a:r>
              <a:rPr lang="zh-CN" altLang="zh-CN" sz="2600" smtClean="0"/>
              <a:t>、</a:t>
            </a:r>
            <a:r>
              <a:rPr lang="zh-CN" altLang="zh-CN" sz="2600" smtClean="0">
                <a:latin typeface="Arial" panose="020B0604020202020204" pitchFamily="34" charset="0"/>
              </a:rPr>
              <a:t>“</a:t>
            </a:r>
            <a:r>
              <a:rPr lang="zh-CN" altLang="zh-CN" sz="2600" smtClean="0"/>
              <a:t>images</a:t>
            </a:r>
            <a:r>
              <a:rPr lang="zh-CN" altLang="zh-CN" sz="2600" smtClean="0">
                <a:latin typeface="Arial" panose="020B0604020202020204" pitchFamily="34" charset="0"/>
              </a:rPr>
              <a:t>”</a:t>
            </a:r>
            <a:r>
              <a:rPr lang="zh-CN" altLang="zh-CN" sz="2600" smtClean="0"/>
              <a:t>和</a:t>
            </a:r>
            <a:r>
              <a:rPr lang="zh-CN" altLang="zh-CN" sz="2600" smtClean="0">
                <a:latin typeface="Arial" panose="020B0604020202020204" pitchFamily="34" charset="0"/>
              </a:rPr>
              <a:t>“</a:t>
            </a:r>
            <a:r>
              <a:rPr lang="zh-CN" altLang="zh-CN" sz="2600" smtClean="0"/>
              <a:t>scripts</a:t>
            </a:r>
            <a:r>
              <a:rPr lang="zh-CN" altLang="zh-CN" sz="2600" smtClean="0">
                <a:latin typeface="Arial" panose="020B0604020202020204" pitchFamily="34" charset="0"/>
              </a:rPr>
              <a:t>”</a:t>
            </a:r>
            <a:r>
              <a:rPr lang="zh-CN" altLang="zh-CN" sz="2600" smtClean="0"/>
              <a:t>四个文件夹，分别用于保存案例文件、临时文件、镜像文件和脚本文件，并在软件设置中对该四个文件夹的路径进行指定。</a:t>
            </a:r>
          </a:p>
        </p:txBody>
      </p:sp>
      <p:graphicFrame>
        <p:nvGraphicFramePr>
          <p:cNvPr id="7172" name="Object 4"/>
          <p:cNvGraphicFramePr>
            <a:graphicFrameLocks noGrp="1" noChangeAspect="1"/>
          </p:cNvGraphicFramePr>
          <p:nvPr>
            <p:ph sz="half" idx="2"/>
          </p:nvPr>
        </p:nvGraphicFramePr>
        <p:xfrm>
          <a:off x="1219200" y="3886200"/>
          <a:ext cx="6916738" cy="2438400"/>
        </p:xfrm>
        <a:graphic>
          <a:graphicData uri="http://schemas.openxmlformats.org/presentationml/2006/ole">
            <mc:AlternateContent xmlns:mc="http://schemas.openxmlformats.org/markup-compatibility/2006">
              <mc:Choice xmlns:v="urn:schemas-microsoft-com:vml" Requires="v">
                <p:oleObj spid="_x0000_s1031" r:id="rId3" imgW="3429720" imgH="1209600" progId="Word.Document.12">
                  <p:embed/>
                </p:oleObj>
              </mc:Choice>
              <mc:Fallback>
                <p:oleObj r:id="rId3" imgW="3429720" imgH="1209600"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3886200"/>
                        <a:ext cx="6916738"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4516460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smtClean="0"/>
              <a:t>环境设置</a:t>
            </a:r>
          </a:p>
        </p:txBody>
      </p:sp>
      <p:sp>
        <p:nvSpPr>
          <p:cNvPr id="8195" name="Rectangle 3"/>
          <p:cNvSpPr>
            <a:spLocks noGrp="1" noChangeArrowheads="1"/>
          </p:cNvSpPr>
          <p:nvPr>
            <p:ph type="body" sz="half" idx="1"/>
          </p:nvPr>
        </p:nvSpPr>
        <p:spPr>
          <a:xfrm>
            <a:off x="566738" y="1752600"/>
            <a:ext cx="3927475" cy="4267200"/>
          </a:xfrm>
        </p:spPr>
        <p:txBody>
          <a:bodyPr/>
          <a:lstStyle/>
          <a:p>
            <a:pPr eaLnBrk="1" hangingPunct="1">
              <a:buFont typeface="Wingdings" panose="05000000000000000000" pitchFamily="2" charset="2"/>
              <a:buChar char="n"/>
            </a:pPr>
            <a:r>
              <a:rPr lang="zh-CN" altLang="en-US" sz="2600" smtClean="0"/>
              <a:t>使用X-ways Forensics进行各项操作之前，首先需要进行设置。点击菜单中的</a:t>
            </a:r>
            <a:r>
              <a:rPr lang="zh-CN" altLang="en-US" sz="2600" smtClean="0">
                <a:latin typeface="Arial" panose="020B0604020202020204" pitchFamily="34" charset="0"/>
              </a:rPr>
              <a:t>“</a:t>
            </a:r>
            <a:r>
              <a:rPr lang="zh-CN" altLang="en-US" sz="2600" smtClean="0"/>
              <a:t>Options -&gt; General</a:t>
            </a:r>
            <a:r>
              <a:rPr lang="zh-CN" altLang="en-US" sz="2600" smtClean="0">
                <a:latin typeface="Arial" panose="020B0604020202020204" pitchFamily="34" charset="0"/>
              </a:rPr>
              <a:t>…”</a:t>
            </a:r>
            <a:r>
              <a:rPr lang="zh-CN" altLang="en-US" sz="2600" smtClean="0"/>
              <a:t>键，即可显示常规设置对话窗。</a:t>
            </a:r>
          </a:p>
        </p:txBody>
      </p:sp>
      <p:pic>
        <p:nvPicPr>
          <p:cNvPr id="8196"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4495800" y="1752600"/>
            <a:ext cx="4476750" cy="3581400"/>
          </a:xfrm>
          <a:noFill/>
        </p:spPr>
      </p:pic>
      <p:pic>
        <p:nvPicPr>
          <p:cNvPr id="9221" name="Picture 5" descr="1"/>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76200" y="76200"/>
            <a:ext cx="9029700" cy="5334000"/>
          </a:xfrm>
          <a:noFill/>
        </p:spPr>
      </p:pic>
    </p:spTree>
    <p:extLst>
      <p:ext uri="{BB962C8B-B14F-4D97-AF65-F5344CB8AC3E}">
        <p14:creationId xmlns:p14="http://schemas.microsoft.com/office/powerpoint/2010/main" val="15552018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blinds(horizontal)">
                                      <p:cBhvr>
                                        <p:cTn id="7"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smtClean="0"/>
              <a:t>环境设置</a:t>
            </a:r>
          </a:p>
        </p:txBody>
      </p:sp>
      <p:sp>
        <p:nvSpPr>
          <p:cNvPr id="9219" name="Rectangle 3"/>
          <p:cNvSpPr>
            <a:spLocks noGrp="1" noChangeArrowheads="1"/>
          </p:cNvSpPr>
          <p:nvPr>
            <p:ph type="body" idx="1"/>
          </p:nvPr>
        </p:nvSpPr>
        <p:spPr>
          <a:xfrm>
            <a:off x="568325" y="1752600"/>
            <a:ext cx="8347075" cy="4267200"/>
          </a:xfrm>
        </p:spPr>
        <p:txBody>
          <a:bodyPr/>
          <a:lstStyle/>
          <a:p>
            <a:pPr eaLnBrk="1" hangingPunct="1">
              <a:buFont typeface="Wingdings" panose="05000000000000000000" pitchFamily="2" charset="2"/>
              <a:buChar char="n"/>
            </a:pPr>
            <a:r>
              <a:rPr lang="zh-CN" altLang="en-US" smtClean="0"/>
              <a:t>在该对话框中有5个重要的软件工作目录需要设置：</a:t>
            </a:r>
          </a:p>
          <a:p>
            <a:pPr eaLnBrk="1" hangingPunct="1">
              <a:buFont typeface="Wingdings" panose="05000000000000000000" pitchFamily="2" charset="2"/>
              <a:buChar char="Ø"/>
            </a:pPr>
            <a:r>
              <a:rPr lang="zh-CN" altLang="en-US" smtClean="0"/>
              <a:t>保存临时文件的目录：默认保存临时文件至C:\Documents and Settings\ sprite\ Local Settings\ Temp。为便于管理临时文件，通常为其新创建一个temp文件夹，本例中Tom将其指定为E:\X-Ways\ temp；</a:t>
            </a:r>
          </a:p>
        </p:txBody>
      </p:sp>
    </p:spTree>
    <p:extLst>
      <p:ext uri="{BB962C8B-B14F-4D97-AF65-F5344CB8AC3E}">
        <p14:creationId xmlns:p14="http://schemas.microsoft.com/office/powerpoint/2010/main" val="306163724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smtClean="0"/>
              <a:t>环境设置</a:t>
            </a:r>
          </a:p>
        </p:txBody>
      </p:sp>
      <p:sp>
        <p:nvSpPr>
          <p:cNvPr id="10243" name="Rectangle 3"/>
          <p:cNvSpPr>
            <a:spLocks noGrp="1" noChangeArrowheads="1"/>
          </p:cNvSpPr>
          <p:nvPr>
            <p:ph type="body" idx="1"/>
          </p:nvPr>
        </p:nvSpPr>
        <p:spPr>
          <a:xfrm>
            <a:off x="568325" y="1752600"/>
            <a:ext cx="8347075" cy="4267200"/>
          </a:xfrm>
        </p:spPr>
        <p:txBody>
          <a:bodyPr/>
          <a:lstStyle/>
          <a:p>
            <a:pPr eaLnBrk="1" hangingPunct="1">
              <a:buFont typeface="Wingdings" panose="05000000000000000000" pitchFamily="2" charset="2"/>
              <a:buChar char="n"/>
            </a:pPr>
            <a:r>
              <a:rPr lang="zh-CN" altLang="en-US" smtClean="0"/>
              <a:t>在该对话框中有5个重要的软件工作目录需要设置：</a:t>
            </a:r>
          </a:p>
          <a:p>
            <a:pPr eaLnBrk="1" hangingPunct="1">
              <a:buFont typeface="Wingdings" panose="05000000000000000000" pitchFamily="2" charset="2"/>
              <a:buChar char="Ø"/>
            </a:pPr>
            <a:r>
              <a:rPr lang="zh-CN" altLang="en-US" smtClean="0"/>
              <a:t>保存镜像和备份文件的目录：设置默认保存镜像文件和备份文件至C:\Documents and Settings\ sprite\ Local Settings\ Temp。为将来方便地调用和管理镜像文件，通常需要为其新创建一个images文件夹，本例中Tom将其指定为E:\X-Ways\ images；</a:t>
            </a:r>
          </a:p>
        </p:txBody>
      </p:sp>
    </p:spTree>
    <p:extLst>
      <p:ext uri="{BB962C8B-B14F-4D97-AF65-F5344CB8AC3E}">
        <p14:creationId xmlns:p14="http://schemas.microsoft.com/office/powerpoint/2010/main" val="1349906278"/>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smtClean="0"/>
              <a:t>环境设置</a:t>
            </a:r>
          </a:p>
        </p:txBody>
      </p:sp>
      <p:sp>
        <p:nvSpPr>
          <p:cNvPr id="11267" name="Rectangle 3"/>
          <p:cNvSpPr>
            <a:spLocks noGrp="1" noChangeArrowheads="1"/>
          </p:cNvSpPr>
          <p:nvPr>
            <p:ph type="body" idx="1"/>
          </p:nvPr>
        </p:nvSpPr>
        <p:spPr>
          <a:xfrm>
            <a:off x="568325" y="1752600"/>
            <a:ext cx="8347075" cy="4267200"/>
          </a:xfrm>
        </p:spPr>
        <p:txBody>
          <a:bodyPr/>
          <a:lstStyle/>
          <a:p>
            <a:pPr eaLnBrk="1" hangingPunct="1">
              <a:buFont typeface="Wingdings" panose="05000000000000000000" pitchFamily="2" charset="2"/>
              <a:buChar char="n"/>
            </a:pPr>
            <a:r>
              <a:rPr lang="zh-CN" altLang="en-US" smtClean="0"/>
              <a:t>在该对话框中有5个重要的软件工作目录需要设置：</a:t>
            </a:r>
          </a:p>
          <a:p>
            <a:pPr eaLnBrk="1" hangingPunct="1">
              <a:buFont typeface="Wingdings" panose="05000000000000000000" pitchFamily="2" charset="2"/>
              <a:buChar char="Ø"/>
            </a:pPr>
            <a:r>
              <a:rPr lang="zh-CN" altLang="en-US" smtClean="0"/>
              <a:t>保存案件和方案的目录：默认保存为X-ways Forensics 的当前目录下，由于调查人员创建的案件越多，这些案例文件保存在当前目录下就会越混乱，不易查找，因此，Tom为其新创建一个案例文件夹，并指定为E:\X-Ways\ cases；</a:t>
            </a:r>
          </a:p>
        </p:txBody>
      </p:sp>
    </p:spTree>
    <p:extLst>
      <p:ext uri="{BB962C8B-B14F-4D97-AF65-F5344CB8AC3E}">
        <p14:creationId xmlns:p14="http://schemas.microsoft.com/office/powerpoint/2010/main" val="181124086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smtClean="0"/>
              <a:t>环境设置</a:t>
            </a:r>
          </a:p>
        </p:txBody>
      </p:sp>
      <p:sp>
        <p:nvSpPr>
          <p:cNvPr id="12291" name="Rectangle 3"/>
          <p:cNvSpPr>
            <a:spLocks noGrp="1" noChangeArrowheads="1"/>
          </p:cNvSpPr>
          <p:nvPr>
            <p:ph type="body" idx="1"/>
          </p:nvPr>
        </p:nvSpPr>
        <p:spPr>
          <a:xfrm>
            <a:off x="568325" y="1752600"/>
            <a:ext cx="8347075" cy="4267200"/>
          </a:xfrm>
        </p:spPr>
        <p:txBody>
          <a:bodyPr/>
          <a:lstStyle/>
          <a:p>
            <a:pPr eaLnBrk="1" hangingPunct="1">
              <a:lnSpc>
                <a:spcPct val="80000"/>
              </a:lnSpc>
              <a:buFont typeface="Wingdings" panose="05000000000000000000" pitchFamily="2" charset="2"/>
              <a:buChar char="n"/>
            </a:pPr>
            <a:r>
              <a:rPr lang="zh-CN" altLang="en-US" smtClean="0"/>
              <a:t>在该对话框中有5个重要的软件工作目录需要设置：</a:t>
            </a:r>
          </a:p>
          <a:p>
            <a:pPr eaLnBrk="1" hangingPunct="1">
              <a:lnSpc>
                <a:spcPct val="80000"/>
              </a:lnSpc>
              <a:buFont typeface="Wingdings" panose="05000000000000000000" pitchFamily="2" charset="2"/>
              <a:buChar char="Ø"/>
            </a:pPr>
            <a:r>
              <a:rPr lang="zh-CN" altLang="en-US" smtClean="0"/>
              <a:t>保存脚本的目录：默认保存在X-ways Forensics 的当前目录下，基于便于管理的原因，Tom将其指定为E:\X-Ways\scripts；</a:t>
            </a:r>
          </a:p>
          <a:p>
            <a:pPr eaLnBrk="1" hangingPunct="1">
              <a:lnSpc>
                <a:spcPct val="80000"/>
              </a:lnSpc>
              <a:buFont typeface="Wingdings" panose="05000000000000000000" pitchFamily="2" charset="2"/>
              <a:buChar char="Ø"/>
            </a:pPr>
            <a:r>
              <a:rPr lang="zh-CN" altLang="en-US" smtClean="0"/>
              <a:t>保存哈希库的目录：默认哈希库文件位置为E:\xway\HashDB。此目录可由X-ways Forensics 自动创建和管理，也可通过调查人员指定，本例中Tom将其指定为E:\X-Ways\ HashDB。</a:t>
            </a:r>
          </a:p>
        </p:txBody>
      </p:sp>
    </p:spTree>
    <p:extLst>
      <p:ext uri="{BB962C8B-B14F-4D97-AF65-F5344CB8AC3E}">
        <p14:creationId xmlns:p14="http://schemas.microsoft.com/office/powerpoint/2010/main" val="310489404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smtClean="0"/>
              <a:t>环境设置</a:t>
            </a:r>
          </a:p>
        </p:txBody>
      </p:sp>
      <p:pic>
        <p:nvPicPr>
          <p:cNvPr id="13315"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447800"/>
            <a:ext cx="90297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86623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p:txBody>
          <a:bodyPr/>
          <a:lstStyle/>
          <a:p>
            <a:pPr eaLnBrk="1" hangingPunct="1"/>
            <a:r>
              <a:rPr lang="zh-CN" altLang="en-US"/>
              <a:t>创建新案件并添加证据磁盘</a:t>
            </a:r>
          </a:p>
        </p:txBody>
      </p:sp>
      <p:sp>
        <p:nvSpPr>
          <p:cNvPr id="614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a:t>Tom首先在EnCase菜单使用</a:t>
            </a:r>
            <a:r>
              <a:rPr lang="zh-CN" altLang="en-US">
                <a:latin typeface="Arial" panose="020B0604020202020204" pitchFamily="34" charset="0"/>
              </a:rPr>
              <a:t>“</a:t>
            </a:r>
            <a:r>
              <a:rPr lang="zh-CN" altLang="en-US"/>
              <a:t>File-&gt;New</a:t>
            </a:r>
            <a:r>
              <a:rPr lang="zh-CN" altLang="en-US">
                <a:latin typeface="Arial" panose="020B0604020202020204" pitchFamily="34" charset="0"/>
              </a:rPr>
              <a:t>…”</a:t>
            </a:r>
            <a:r>
              <a:rPr lang="zh-CN" altLang="en-US"/>
              <a:t>创建一个新案件，并在弹出对话框中填入案件编号、调查者、本案件默认输出目录以及本案件默认临时文件目录（如果Tom需要使用外部软件查看文件，文件就会复制或恢复到临时目录中，案件关闭时，EnCase会自动删除临时目录中的内容），如图</a:t>
            </a:r>
          </a:p>
        </p:txBody>
      </p:sp>
      <p:pic>
        <p:nvPicPr>
          <p:cNvPr id="6148" name="Picture 4"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05000"/>
            <a:ext cx="6934200" cy="430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33131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linds(horizontal)">
                                      <p:cBhvr>
                                        <p:cTn id="7"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smtClean="0"/>
              <a:t>环境设置</a:t>
            </a:r>
          </a:p>
        </p:txBody>
      </p:sp>
      <p:sp>
        <p:nvSpPr>
          <p:cNvPr id="14339" name="Rectangle 3"/>
          <p:cNvSpPr>
            <a:spLocks noGrp="1" noChangeArrowheads="1"/>
          </p:cNvSpPr>
          <p:nvPr>
            <p:ph type="body" idx="1"/>
          </p:nvPr>
        </p:nvSpPr>
        <p:spPr/>
        <p:txBody>
          <a:bodyPr/>
          <a:lstStyle/>
          <a:p>
            <a:pPr eaLnBrk="1" hangingPunct="1">
              <a:buFont typeface="Wingdings" panose="05000000000000000000" pitchFamily="2" charset="2"/>
              <a:buChar char="n"/>
            </a:pPr>
            <a:r>
              <a:rPr lang="zh-CN" altLang="zh-CN" sz="2600" smtClean="0"/>
              <a:t>注：如果在固定计算机中安装使用X-ways Forensics，通过上述设置即可使用。</a:t>
            </a:r>
          </a:p>
          <a:p>
            <a:pPr eaLnBrk="1" hangingPunct="1">
              <a:buFont typeface="Wingdings" panose="05000000000000000000" pitchFamily="2" charset="2"/>
              <a:buChar char="n"/>
            </a:pPr>
            <a:r>
              <a:rPr lang="zh-CN" altLang="zh-CN" sz="2600" smtClean="0"/>
              <a:t>如果在移动硬盘中使用X-ways Forensics，请确定路径设置正确，并将上述路径指向移动硬盘中的相应目录。</a:t>
            </a:r>
          </a:p>
          <a:p>
            <a:pPr eaLnBrk="1" hangingPunct="1">
              <a:buFont typeface="Wingdings" panose="05000000000000000000" pitchFamily="2" charset="2"/>
              <a:buChar char="n"/>
            </a:pPr>
            <a:r>
              <a:rPr lang="zh-CN" altLang="zh-CN" sz="2600" smtClean="0"/>
              <a:t>如果在光盘中使用X-ways Forensics，则一定要将路径指向移动硬盘中的相应目录。。</a:t>
            </a:r>
            <a:endParaRPr lang="zh-CN" altLang="zh-CN" smtClean="0"/>
          </a:p>
        </p:txBody>
      </p:sp>
    </p:spTree>
    <p:extLst>
      <p:ext uri="{BB962C8B-B14F-4D97-AF65-F5344CB8AC3E}">
        <p14:creationId xmlns:p14="http://schemas.microsoft.com/office/powerpoint/2010/main" val="5757666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smtClean="0"/>
              <a:t>创建案件</a:t>
            </a:r>
          </a:p>
        </p:txBody>
      </p:sp>
      <p:sp>
        <p:nvSpPr>
          <p:cNvPr id="15363" name="Rectangle 3"/>
          <p:cNvSpPr>
            <a:spLocks noGrp="1" noChangeArrowheads="1"/>
          </p:cNvSpPr>
          <p:nvPr>
            <p:ph type="body" sz="half" idx="1"/>
          </p:nvPr>
        </p:nvSpPr>
        <p:spPr>
          <a:xfrm>
            <a:off x="568325" y="1752600"/>
            <a:ext cx="7889875" cy="4267200"/>
          </a:xfrm>
        </p:spPr>
        <p:txBody>
          <a:bodyPr/>
          <a:lstStyle/>
          <a:p>
            <a:pPr eaLnBrk="1" hangingPunct="1">
              <a:buFont typeface="Wingdings" panose="05000000000000000000" pitchFamily="2" charset="2"/>
              <a:buChar char="n"/>
            </a:pPr>
            <a:r>
              <a:rPr lang="zh-CN" altLang="en-US" sz="2600" smtClean="0"/>
              <a:t>Tom启动X-Ways Forensics，并在Case Data栏的菜单中选择</a:t>
            </a:r>
            <a:r>
              <a:rPr lang="zh-CN" altLang="en-US" sz="2600" smtClean="0">
                <a:latin typeface="Arial" panose="020B0604020202020204" pitchFamily="34" charset="0"/>
              </a:rPr>
              <a:t>“</a:t>
            </a:r>
            <a:r>
              <a:rPr lang="zh-CN" altLang="en-US" sz="2600" smtClean="0"/>
              <a:t>File-&gt;Create New Case</a:t>
            </a:r>
            <a:r>
              <a:rPr lang="zh-CN" altLang="en-US" sz="2600" smtClean="0">
                <a:latin typeface="Arial" panose="020B0604020202020204" pitchFamily="34" charset="0"/>
              </a:rPr>
              <a:t>”</a:t>
            </a:r>
            <a:r>
              <a:rPr lang="zh-CN" altLang="en-US" sz="2600" smtClean="0"/>
              <a:t>。</a:t>
            </a:r>
          </a:p>
        </p:txBody>
      </p:sp>
      <p:pic>
        <p:nvPicPr>
          <p:cNvPr id="15364" name="Picture 4" descr="wps_clip_image-286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590800"/>
            <a:ext cx="6400800" cy="408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71188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smtClean="0"/>
              <a:t>创建案件</a:t>
            </a:r>
          </a:p>
        </p:txBody>
      </p:sp>
      <p:sp>
        <p:nvSpPr>
          <p:cNvPr id="16387" name="Rectangle 3"/>
          <p:cNvSpPr>
            <a:spLocks noGrp="1" noChangeArrowheads="1"/>
          </p:cNvSpPr>
          <p:nvPr>
            <p:ph type="body" sz="half" idx="1"/>
          </p:nvPr>
        </p:nvSpPr>
        <p:spPr>
          <a:xfrm>
            <a:off x="568325" y="1752600"/>
            <a:ext cx="8270875" cy="4267200"/>
          </a:xfrm>
        </p:spPr>
        <p:txBody>
          <a:bodyPr/>
          <a:lstStyle/>
          <a:p>
            <a:pPr eaLnBrk="1" hangingPunct="1">
              <a:buFont typeface="Wingdings" panose="05000000000000000000" pitchFamily="2" charset="2"/>
              <a:buChar char="n"/>
            </a:pPr>
            <a:r>
              <a:rPr lang="zh-CN" altLang="zh-CN" sz="2600" smtClean="0"/>
              <a:t>Tom在随后出现的案件数据对话框中，输入案件编号、案件描述、调查员、机构地址等辅助信息（案件名称应使用英文或数字，以避免案例日志和报告中无法出现屏幕快照图片的情况）。</a:t>
            </a:r>
          </a:p>
        </p:txBody>
      </p:sp>
      <p:pic>
        <p:nvPicPr>
          <p:cNvPr id="17412" name="Picture 4" descr="wps_clip_image-210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76200"/>
            <a:ext cx="7391400" cy="653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05652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linds(horizontal)">
                                      <p:cBhvr>
                                        <p:cTn id="7"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smtClean="0"/>
              <a:t>创建案件</a:t>
            </a:r>
          </a:p>
        </p:txBody>
      </p:sp>
      <p:sp>
        <p:nvSpPr>
          <p:cNvPr id="17411" name="Rectangle 3"/>
          <p:cNvSpPr>
            <a:spLocks noGrp="1" noChangeArrowheads="1"/>
          </p:cNvSpPr>
          <p:nvPr>
            <p:ph type="body" sz="half" idx="1"/>
          </p:nvPr>
        </p:nvSpPr>
        <p:spPr>
          <a:xfrm>
            <a:off x="568325" y="1752600"/>
            <a:ext cx="8118475" cy="4267200"/>
          </a:xfrm>
        </p:spPr>
        <p:txBody>
          <a:bodyPr/>
          <a:lstStyle/>
          <a:p>
            <a:pPr eaLnBrk="1" hangingPunct="1">
              <a:lnSpc>
                <a:spcPct val="80000"/>
              </a:lnSpc>
              <a:buFont typeface="Wingdings" panose="05000000000000000000" pitchFamily="2" charset="2"/>
              <a:buChar char="n"/>
            </a:pPr>
            <a:r>
              <a:rPr lang="zh-CN" altLang="zh-CN" sz="2600" smtClean="0"/>
              <a:t>为保障数据分析中显示的时间正确，Tom点击</a:t>
            </a:r>
            <a:r>
              <a:rPr lang="zh-CN" altLang="zh-CN" sz="2600" smtClean="0">
                <a:latin typeface="Arial" panose="020B0604020202020204" pitchFamily="34" charset="0"/>
              </a:rPr>
              <a:t>“</a:t>
            </a:r>
            <a:r>
              <a:rPr lang="zh-CN" altLang="zh-CN" sz="2600" smtClean="0"/>
              <a:t>Display time zone</a:t>
            </a:r>
            <a:r>
              <a:rPr lang="zh-CN" altLang="zh-CN" sz="2600" smtClean="0">
                <a:latin typeface="Arial" panose="020B0604020202020204" pitchFamily="34" charset="0"/>
              </a:rPr>
              <a:t>…”</a:t>
            </a:r>
            <a:r>
              <a:rPr lang="zh-CN" altLang="zh-CN" sz="2600" smtClean="0"/>
              <a:t>按钮，并在随后出现的时区选择对话框中选择正确的时区。（案件创建日期将由X-ways Forensics依据系统时钟自动创建，因此创建案例前应确保当前取证工作计算机系统时间设置的准确）。</a:t>
            </a:r>
          </a:p>
        </p:txBody>
      </p:sp>
      <p:pic>
        <p:nvPicPr>
          <p:cNvPr id="18436" name="Picture 4" descr="wps_clip_image-194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04800" y="914400"/>
            <a:ext cx="8651875" cy="5715000"/>
          </a:xfrm>
          <a:noFill/>
        </p:spPr>
      </p:pic>
    </p:spTree>
    <p:extLst>
      <p:ext uri="{BB962C8B-B14F-4D97-AF65-F5344CB8AC3E}">
        <p14:creationId xmlns:p14="http://schemas.microsoft.com/office/powerpoint/2010/main" val="8712558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linds(horizontal)">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smtClean="0"/>
              <a:t>创建案件</a:t>
            </a:r>
          </a:p>
        </p:txBody>
      </p:sp>
      <p:sp>
        <p:nvSpPr>
          <p:cNvPr id="18435" name="Rectangle 3"/>
          <p:cNvSpPr>
            <a:spLocks noGrp="1" noChangeArrowheads="1"/>
          </p:cNvSpPr>
          <p:nvPr>
            <p:ph type="body" sz="half" idx="1"/>
          </p:nvPr>
        </p:nvSpPr>
        <p:spPr>
          <a:xfrm>
            <a:off x="568325" y="1752600"/>
            <a:ext cx="8118475" cy="4267200"/>
          </a:xfrm>
        </p:spPr>
        <p:txBody>
          <a:bodyPr/>
          <a:lstStyle/>
          <a:p>
            <a:pPr eaLnBrk="1" hangingPunct="1">
              <a:buFont typeface="Wingdings" panose="05000000000000000000" pitchFamily="2" charset="2"/>
              <a:buChar char="n"/>
            </a:pPr>
            <a:r>
              <a:rPr lang="zh-CN" altLang="zh-CN" sz="2600" smtClean="0"/>
              <a:t>新案例创建完成后，在Case Data栏出现了刚刚创建的案例。</a:t>
            </a:r>
          </a:p>
        </p:txBody>
      </p:sp>
      <p:pic>
        <p:nvPicPr>
          <p:cNvPr id="18436" name="Picture 4" descr="wps_clip_image-2837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2438400"/>
            <a:ext cx="51054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7744807"/>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smtClean="0"/>
              <a:t>利用X-Ways进行取证复制</a:t>
            </a:r>
          </a:p>
        </p:txBody>
      </p:sp>
      <p:sp>
        <p:nvSpPr>
          <p:cNvPr id="19459" name="Rectangle 3"/>
          <p:cNvSpPr>
            <a:spLocks noGrp="1" noChangeArrowheads="1"/>
          </p:cNvSpPr>
          <p:nvPr>
            <p:ph type="body" sz="half" idx="1"/>
          </p:nvPr>
        </p:nvSpPr>
        <p:spPr>
          <a:xfrm>
            <a:off x="568325" y="1752600"/>
            <a:ext cx="8118475" cy="4267200"/>
          </a:xfrm>
        </p:spPr>
        <p:txBody>
          <a:bodyPr/>
          <a:lstStyle/>
          <a:p>
            <a:pPr eaLnBrk="1" hangingPunct="1">
              <a:buFont typeface="Wingdings" panose="05000000000000000000" pitchFamily="2" charset="2"/>
              <a:buChar char="n"/>
            </a:pPr>
            <a:r>
              <a:rPr lang="zh-CN" altLang="zh-CN" sz="2600" smtClean="0"/>
              <a:t>Tom在Case Data栏中选择</a:t>
            </a:r>
            <a:r>
              <a:rPr lang="zh-CN" altLang="zh-CN" sz="2600" smtClean="0">
                <a:latin typeface="Arial" panose="020B0604020202020204" pitchFamily="34" charset="0"/>
              </a:rPr>
              <a:t>“</a:t>
            </a:r>
            <a:r>
              <a:rPr lang="zh-CN" altLang="zh-CN" sz="2600" smtClean="0"/>
              <a:t>File-&gt;Add Medium</a:t>
            </a:r>
            <a:r>
              <a:rPr lang="zh-CN" altLang="zh-CN" sz="2600" smtClean="0">
                <a:latin typeface="Arial" panose="020B0604020202020204" pitchFamily="34" charset="0"/>
              </a:rPr>
              <a:t>”</a:t>
            </a:r>
            <a:r>
              <a:rPr lang="zh-CN" altLang="zh-CN" sz="2600" smtClean="0"/>
              <a:t>，添加所需获取Adam办公计算机硬盘。</a:t>
            </a:r>
          </a:p>
        </p:txBody>
      </p:sp>
      <p:pic>
        <p:nvPicPr>
          <p:cNvPr id="20484" name="Picture 4"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76200"/>
            <a:ext cx="568166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9327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ox(in)">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smtClean="0"/>
              <a:t>利用X-Ways进行取证复制</a:t>
            </a:r>
          </a:p>
        </p:txBody>
      </p:sp>
      <p:sp>
        <p:nvSpPr>
          <p:cNvPr id="20483" name="Rectangle 3"/>
          <p:cNvSpPr>
            <a:spLocks noGrp="1" noChangeArrowheads="1"/>
          </p:cNvSpPr>
          <p:nvPr>
            <p:ph type="body" sz="half" idx="1"/>
          </p:nvPr>
        </p:nvSpPr>
        <p:spPr>
          <a:xfrm>
            <a:off x="568325" y="1752600"/>
            <a:ext cx="2936875" cy="4267200"/>
          </a:xfrm>
        </p:spPr>
        <p:txBody>
          <a:bodyPr/>
          <a:lstStyle/>
          <a:p>
            <a:pPr eaLnBrk="1" hangingPunct="1">
              <a:buFont typeface="Wingdings" panose="05000000000000000000" pitchFamily="2" charset="2"/>
              <a:buChar char="n"/>
            </a:pPr>
            <a:r>
              <a:rPr lang="zh-CN" altLang="zh-CN" sz="2600" smtClean="0"/>
              <a:t>在随后出现的磁盘介质选择对话框中选择需要复制的源物理磁盘。</a:t>
            </a:r>
          </a:p>
        </p:txBody>
      </p:sp>
      <p:pic>
        <p:nvPicPr>
          <p:cNvPr id="20484" name="Picture 4"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1676400"/>
            <a:ext cx="4495800"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667982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smtClean="0"/>
              <a:t>利用X-Ways进行取证复制</a:t>
            </a:r>
          </a:p>
        </p:txBody>
      </p:sp>
      <p:sp>
        <p:nvSpPr>
          <p:cNvPr id="21507" name="Rectangle 3"/>
          <p:cNvSpPr>
            <a:spLocks noGrp="1" noChangeArrowheads="1"/>
          </p:cNvSpPr>
          <p:nvPr>
            <p:ph type="body" sz="half" idx="1"/>
          </p:nvPr>
        </p:nvSpPr>
        <p:spPr>
          <a:xfrm>
            <a:off x="568325" y="1752600"/>
            <a:ext cx="8194675" cy="4267200"/>
          </a:xfrm>
        </p:spPr>
        <p:txBody>
          <a:bodyPr/>
          <a:lstStyle/>
          <a:p>
            <a:pPr eaLnBrk="1" hangingPunct="1">
              <a:buFont typeface="Wingdings" panose="05000000000000000000" pitchFamily="2" charset="2"/>
              <a:buChar char="n"/>
            </a:pPr>
            <a:r>
              <a:rPr lang="zh-CN" altLang="zh-CN" sz="2600" smtClean="0"/>
              <a:t>磁盘加载后，出现该磁盘的结构分析。</a:t>
            </a:r>
          </a:p>
        </p:txBody>
      </p:sp>
      <p:pic>
        <p:nvPicPr>
          <p:cNvPr id="22532" name="Picture 4"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76200"/>
            <a:ext cx="88487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79659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diamond(in)">
                                      <p:cBhvr>
                                        <p:cTn id="7"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smtClean="0"/>
              <a:t>利用X-Ways进行取证复制</a:t>
            </a:r>
          </a:p>
        </p:txBody>
      </p:sp>
      <p:sp>
        <p:nvSpPr>
          <p:cNvPr id="22531" name="Rectangle 3"/>
          <p:cNvSpPr>
            <a:spLocks noGrp="1" noChangeArrowheads="1"/>
          </p:cNvSpPr>
          <p:nvPr>
            <p:ph type="body" sz="half" idx="1"/>
          </p:nvPr>
        </p:nvSpPr>
        <p:spPr>
          <a:xfrm>
            <a:off x="568325" y="1752600"/>
            <a:ext cx="3775075" cy="4267200"/>
          </a:xfrm>
        </p:spPr>
        <p:txBody>
          <a:bodyPr/>
          <a:lstStyle/>
          <a:p>
            <a:pPr eaLnBrk="1" hangingPunct="1">
              <a:buFont typeface="Wingdings" panose="05000000000000000000" pitchFamily="2" charset="2"/>
              <a:buChar char="n"/>
            </a:pPr>
            <a:r>
              <a:rPr lang="zh-CN" altLang="zh-CN" sz="2600" smtClean="0"/>
              <a:t>Tom在加载了源物理磁盘后，在X-Ways Foresics的菜单中选择</a:t>
            </a:r>
            <a:r>
              <a:rPr lang="zh-CN" altLang="zh-CN" sz="2600" smtClean="0">
                <a:latin typeface="Arial" panose="020B0604020202020204" pitchFamily="34" charset="0"/>
              </a:rPr>
              <a:t>“</a:t>
            </a:r>
            <a:r>
              <a:rPr lang="zh-CN" altLang="zh-CN" sz="2600" smtClean="0"/>
              <a:t>File-&gt;Create Disk Image</a:t>
            </a:r>
            <a:r>
              <a:rPr lang="zh-CN" altLang="zh-CN" sz="2600" smtClean="0">
                <a:latin typeface="Arial" panose="020B0604020202020204" pitchFamily="34" charset="0"/>
              </a:rPr>
              <a:t>…”</a:t>
            </a:r>
            <a:r>
              <a:rPr lang="zh-CN" altLang="zh-CN" sz="2600" smtClean="0"/>
              <a:t>，进行制作该源磁盘的取证复制镜像。</a:t>
            </a:r>
          </a:p>
        </p:txBody>
      </p:sp>
      <p:pic>
        <p:nvPicPr>
          <p:cNvPr id="22532" name="Picture 4" descr="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524000"/>
            <a:ext cx="461645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240662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smtClean="0"/>
              <a:t>利用X-Ways进行取证复制</a:t>
            </a:r>
          </a:p>
        </p:txBody>
      </p:sp>
      <p:sp>
        <p:nvSpPr>
          <p:cNvPr id="23555" name="Rectangle 3"/>
          <p:cNvSpPr>
            <a:spLocks noGrp="1" noChangeArrowheads="1"/>
          </p:cNvSpPr>
          <p:nvPr>
            <p:ph type="body" sz="half" idx="1"/>
          </p:nvPr>
        </p:nvSpPr>
        <p:spPr>
          <a:xfrm>
            <a:off x="228600" y="1752600"/>
            <a:ext cx="8610600" cy="4267200"/>
          </a:xfrm>
        </p:spPr>
        <p:txBody>
          <a:bodyPr/>
          <a:lstStyle/>
          <a:p>
            <a:pPr eaLnBrk="1" hangingPunct="1">
              <a:buFont typeface="Wingdings" panose="05000000000000000000" pitchFamily="2" charset="2"/>
              <a:buChar char="n"/>
            </a:pPr>
            <a:r>
              <a:rPr lang="zh-CN" altLang="zh-CN" sz="2600" smtClean="0"/>
              <a:t>随后Tom在磁盘镜像创建对话框中选择镜像文件格式为</a:t>
            </a:r>
            <a:r>
              <a:rPr lang="zh-CN" altLang="zh-CN" sz="2600" smtClean="0">
                <a:latin typeface="Arial" panose="020B0604020202020204" pitchFamily="34" charset="0"/>
              </a:rPr>
              <a:t>“</a:t>
            </a:r>
            <a:r>
              <a:rPr lang="zh-CN" altLang="zh-CN" sz="2600" smtClean="0"/>
              <a:t>E01</a:t>
            </a:r>
            <a:r>
              <a:rPr lang="zh-CN" altLang="zh-CN" sz="2600" smtClean="0">
                <a:latin typeface="Arial" panose="020B0604020202020204" pitchFamily="34" charset="0"/>
              </a:rPr>
              <a:t>”</a:t>
            </a:r>
            <a:r>
              <a:rPr lang="zh-CN" altLang="zh-CN" sz="2600" smtClean="0"/>
              <a:t>、确定镜像文件名和存放路径、镜像描述、计算Hash码的格式</a:t>
            </a:r>
            <a:r>
              <a:rPr lang="zh-CN" altLang="zh-CN" sz="2600" smtClean="0">
                <a:latin typeface="Arial" panose="020B0604020202020204" pitchFamily="34" charset="0"/>
              </a:rPr>
              <a:t>“</a:t>
            </a:r>
            <a:r>
              <a:rPr lang="zh-CN" altLang="zh-CN" sz="2600" smtClean="0"/>
              <a:t>SHA-1</a:t>
            </a:r>
            <a:r>
              <a:rPr lang="zh-CN" altLang="zh-CN" sz="2600" smtClean="0">
                <a:latin typeface="Arial" panose="020B0604020202020204" pitchFamily="34" charset="0"/>
              </a:rPr>
              <a:t>”</a:t>
            </a:r>
            <a:r>
              <a:rPr lang="zh-CN" altLang="zh-CN" sz="2600" smtClean="0"/>
              <a:t>以及镜像文件长度等信息。</a:t>
            </a:r>
          </a:p>
        </p:txBody>
      </p:sp>
      <p:pic>
        <p:nvPicPr>
          <p:cNvPr id="23556" name="Picture 4" descr="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048000"/>
            <a:ext cx="7772400"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45322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pPr eaLnBrk="1" hangingPunct="1"/>
            <a:r>
              <a:rPr lang="zh-CN" altLang="en-US"/>
              <a:t>创建新案件并添加证据磁盘</a:t>
            </a:r>
          </a:p>
        </p:txBody>
      </p:sp>
      <p:sp>
        <p:nvSpPr>
          <p:cNvPr id="717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a:t>在向一个案件添加证据文件之前，调查员必须知道证据文件是在本地还是在局域网的别的计算机中。假设</a:t>
            </a:r>
            <a:r>
              <a:rPr lang="en-US" altLang="zh-CN"/>
              <a:t>Tom</a:t>
            </a:r>
            <a:r>
              <a:rPr lang="zh-CN" altLang="en-US"/>
              <a:t>已经将证据文件拷贝到本地，于是打开</a:t>
            </a:r>
            <a:r>
              <a:rPr lang="en-US" altLang="zh-CN"/>
              <a:t>EnCase</a:t>
            </a:r>
            <a:r>
              <a:rPr lang="zh-CN" altLang="en-US"/>
              <a:t>菜单使用“</a:t>
            </a:r>
            <a:r>
              <a:rPr lang="en-US" altLang="zh-CN"/>
              <a:t>File-&gt;Add Device…</a:t>
            </a:r>
            <a:r>
              <a:rPr lang="zh-CN" altLang="en-US"/>
              <a:t>”，在随之弹出的添加证据对话框中右击左边</a:t>
            </a:r>
            <a:r>
              <a:rPr lang="en-US" altLang="zh-CN"/>
              <a:t>Devices</a:t>
            </a:r>
            <a:r>
              <a:rPr lang="zh-CN" altLang="en-US"/>
              <a:t>目录树的“</a:t>
            </a:r>
            <a:r>
              <a:rPr lang="en-US" altLang="zh-CN"/>
              <a:t>Evidence Files</a:t>
            </a:r>
            <a:r>
              <a:rPr lang="zh-CN" altLang="en-US"/>
              <a:t>”目录，在弹出选项中选择“</a:t>
            </a:r>
            <a:r>
              <a:rPr lang="en-US" altLang="zh-CN"/>
              <a:t>New…</a:t>
            </a:r>
            <a:r>
              <a:rPr lang="zh-CN" altLang="en-US"/>
              <a:t>”，如图</a:t>
            </a:r>
          </a:p>
        </p:txBody>
      </p:sp>
      <p:pic>
        <p:nvPicPr>
          <p:cNvPr id="7172" name="Picture 2"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685800"/>
            <a:ext cx="8958262"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43197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ppt_x"/>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smtClean="0"/>
              <a:t>利用X-Ways进行取证复制</a:t>
            </a:r>
          </a:p>
        </p:txBody>
      </p:sp>
      <p:sp>
        <p:nvSpPr>
          <p:cNvPr id="24579" name="Rectangle 3"/>
          <p:cNvSpPr>
            <a:spLocks noGrp="1" noChangeArrowheads="1"/>
          </p:cNvSpPr>
          <p:nvPr>
            <p:ph type="body" sz="half" idx="1"/>
          </p:nvPr>
        </p:nvSpPr>
        <p:spPr>
          <a:xfrm>
            <a:off x="228600" y="1752600"/>
            <a:ext cx="8610600" cy="4267200"/>
          </a:xfrm>
        </p:spPr>
        <p:txBody>
          <a:bodyPr/>
          <a:lstStyle/>
          <a:p>
            <a:pPr eaLnBrk="1" hangingPunct="1">
              <a:buFont typeface="Wingdings" panose="05000000000000000000" pitchFamily="2" charset="2"/>
              <a:buChar char="n"/>
            </a:pPr>
            <a:r>
              <a:rPr lang="zh-CN" altLang="zh-CN" sz="2600" smtClean="0"/>
              <a:t>在点击</a:t>
            </a:r>
            <a:r>
              <a:rPr lang="zh-CN" altLang="zh-CN" sz="2600" smtClean="0">
                <a:latin typeface="Arial" panose="020B0604020202020204" pitchFamily="34" charset="0"/>
              </a:rPr>
              <a:t>“</a:t>
            </a:r>
            <a:r>
              <a:rPr lang="zh-CN" altLang="zh-CN" sz="2600" smtClean="0"/>
              <a:t>Ok</a:t>
            </a:r>
            <a:r>
              <a:rPr lang="zh-CN" altLang="zh-CN" sz="2600" smtClean="0">
                <a:latin typeface="Arial" panose="020B0604020202020204" pitchFamily="34" charset="0"/>
              </a:rPr>
              <a:t>”</a:t>
            </a:r>
            <a:r>
              <a:rPr lang="zh-CN" altLang="zh-CN" sz="2600" smtClean="0"/>
              <a:t>后，X-Ways Forensics开始为Adam的办公计算机磁盘制作取证备份镜像。</a:t>
            </a:r>
          </a:p>
        </p:txBody>
      </p:sp>
      <p:pic>
        <p:nvPicPr>
          <p:cNvPr id="24580" name="Picture 4"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743200"/>
            <a:ext cx="5105400"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4740591"/>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smtClean="0"/>
              <a:t>利用X-Ways进行取证复制</a:t>
            </a:r>
          </a:p>
        </p:txBody>
      </p:sp>
      <p:sp>
        <p:nvSpPr>
          <p:cNvPr id="25603" name="Rectangle 3"/>
          <p:cNvSpPr>
            <a:spLocks noGrp="1" noChangeArrowheads="1"/>
          </p:cNvSpPr>
          <p:nvPr>
            <p:ph type="body" sz="half" idx="1"/>
          </p:nvPr>
        </p:nvSpPr>
        <p:spPr>
          <a:xfrm>
            <a:off x="228600" y="1752600"/>
            <a:ext cx="8610600" cy="4267200"/>
          </a:xfrm>
        </p:spPr>
        <p:txBody>
          <a:bodyPr/>
          <a:lstStyle/>
          <a:p>
            <a:pPr eaLnBrk="1" hangingPunct="1">
              <a:buFont typeface="Wingdings" panose="05000000000000000000" pitchFamily="2" charset="2"/>
              <a:buChar char="n"/>
            </a:pPr>
            <a:r>
              <a:rPr lang="zh-CN" altLang="zh-CN" sz="2600" smtClean="0"/>
              <a:t>镜像制作完成后出现提醒对话框。</a:t>
            </a:r>
          </a:p>
          <a:p>
            <a:pPr eaLnBrk="1" hangingPunct="1">
              <a:buFont typeface="Wingdings" panose="05000000000000000000" pitchFamily="2" charset="2"/>
              <a:buChar char="n"/>
            </a:pPr>
            <a:endParaRPr lang="zh-CN" altLang="zh-CN" sz="2600" smtClean="0"/>
          </a:p>
          <a:p>
            <a:pPr eaLnBrk="1" hangingPunct="1">
              <a:buFont typeface="Wingdings" panose="05000000000000000000" pitchFamily="2" charset="2"/>
              <a:buChar char="n"/>
            </a:pPr>
            <a:endParaRPr lang="zh-CN" altLang="zh-CN" sz="2600" smtClean="0"/>
          </a:p>
          <a:p>
            <a:pPr eaLnBrk="1" hangingPunct="1">
              <a:buFont typeface="Wingdings" panose="05000000000000000000" pitchFamily="2" charset="2"/>
              <a:buChar char="n"/>
            </a:pPr>
            <a:endParaRPr lang="zh-CN" altLang="zh-CN" sz="2600" smtClean="0"/>
          </a:p>
          <a:p>
            <a:pPr eaLnBrk="1" hangingPunct="1">
              <a:buFont typeface="Wingdings" panose="05000000000000000000" pitchFamily="2" charset="2"/>
              <a:buChar char="n"/>
            </a:pPr>
            <a:endParaRPr lang="zh-CN" altLang="zh-CN" sz="2600" smtClean="0"/>
          </a:p>
          <a:p>
            <a:pPr eaLnBrk="1" hangingPunct="1">
              <a:buFont typeface="Wingdings" panose="05000000000000000000" pitchFamily="2" charset="2"/>
              <a:buChar char="n"/>
            </a:pPr>
            <a:r>
              <a:rPr lang="zh-CN" altLang="zh-CN" sz="2600" smtClean="0"/>
              <a:t>并且出现该镜像Hash码的计算结果</a:t>
            </a:r>
          </a:p>
        </p:txBody>
      </p:sp>
      <p:pic>
        <p:nvPicPr>
          <p:cNvPr id="25604"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286000"/>
            <a:ext cx="434340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5" descr="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706938"/>
            <a:ext cx="4648200"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834554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smtClean="0"/>
              <a:t>利用X-Ways进行取证复制</a:t>
            </a:r>
          </a:p>
        </p:txBody>
      </p:sp>
      <p:sp>
        <p:nvSpPr>
          <p:cNvPr id="26627" name="Rectangle 3"/>
          <p:cNvSpPr>
            <a:spLocks noGrp="1" noChangeArrowheads="1"/>
          </p:cNvSpPr>
          <p:nvPr>
            <p:ph type="body" sz="half" idx="1"/>
          </p:nvPr>
        </p:nvSpPr>
        <p:spPr>
          <a:xfrm>
            <a:off x="228600" y="1752600"/>
            <a:ext cx="8610600" cy="4267200"/>
          </a:xfrm>
        </p:spPr>
        <p:txBody>
          <a:bodyPr/>
          <a:lstStyle/>
          <a:p>
            <a:pPr eaLnBrk="1" hangingPunct="1">
              <a:buFont typeface="Wingdings" panose="05000000000000000000" pitchFamily="2" charset="2"/>
              <a:buChar char="n"/>
            </a:pPr>
            <a:r>
              <a:rPr lang="zh-CN" altLang="zh-CN" sz="2600" smtClean="0"/>
              <a:t>在该镜像的目的文件夹中，存储了分卷的Adam办公计算机磁盘的取证镜像。</a:t>
            </a:r>
          </a:p>
        </p:txBody>
      </p:sp>
      <p:pic>
        <p:nvPicPr>
          <p:cNvPr id="26628" name="Picture 4" descr="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743200"/>
            <a:ext cx="85248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9341966"/>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smtClean="0"/>
              <a:t>添加原始证据</a:t>
            </a:r>
          </a:p>
        </p:txBody>
      </p:sp>
      <p:sp>
        <p:nvSpPr>
          <p:cNvPr id="27651" name="Rectangle 3"/>
          <p:cNvSpPr>
            <a:spLocks noGrp="1" noChangeArrowheads="1"/>
          </p:cNvSpPr>
          <p:nvPr>
            <p:ph type="body" sz="half" idx="1"/>
          </p:nvPr>
        </p:nvSpPr>
        <p:spPr>
          <a:xfrm>
            <a:off x="568325" y="1752600"/>
            <a:ext cx="8270875" cy="4267200"/>
          </a:xfrm>
        </p:spPr>
        <p:txBody>
          <a:bodyPr/>
          <a:lstStyle/>
          <a:p>
            <a:pPr eaLnBrk="1" hangingPunct="1">
              <a:buFont typeface="Wingdings" panose="05000000000000000000" pitchFamily="2" charset="2"/>
              <a:buChar char="n"/>
            </a:pPr>
            <a:r>
              <a:rPr lang="zh-CN" altLang="zh-CN" sz="2600" smtClean="0"/>
              <a:t>取证分析的原始证据可能是一个物理的计算机磁盘、U盘、各种存储卡以及它们的取证镜像等等。在本例中Tom需要将业已获取的Adam办公计算机磁盘的取证镜像添加进案例中。</a:t>
            </a:r>
          </a:p>
        </p:txBody>
      </p:sp>
    </p:spTree>
    <p:extLst>
      <p:ext uri="{BB962C8B-B14F-4D97-AF65-F5344CB8AC3E}">
        <p14:creationId xmlns:p14="http://schemas.microsoft.com/office/powerpoint/2010/main" val="3392355770"/>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smtClean="0"/>
              <a:t>添加原始证据</a:t>
            </a:r>
          </a:p>
        </p:txBody>
      </p:sp>
      <p:sp>
        <p:nvSpPr>
          <p:cNvPr id="28675" name="Rectangle 3"/>
          <p:cNvSpPr>
            <a:spLocks noGrp="1" noChangeArrowheads="1"/>
          </p:cNvSpPr>
          <p:nvPr>
            <p:ph type="body" sz="half" idx="1"/>
          </p:nvPr>
        </p:nvSpPr>
        <p:spPr>
          <a:xfrm>
            <a:off x="568325" y="1752600"/>
            <a:ext cx="5451475" cy="4267200"/>
          </a:xfrm>
        </p:spPr>
        <p:txBody>
          <a:bodyPr/>
          <a:lstStyle/>
          <a:p>
            <a:pPr eaLnBrk="1" hangingPunct="1">
              <a:buFont typeface="Wingdings" panose="05000000000000000000" pitchFamily="2" charset="2"/>
              <a:buChar char="n"/>
            </a:pPr>
            <a:r>
              <a:rPr lang="zh-CN" altLang="zh-CN" sz="2200" smtClean="0"/>
              <a:t>需要添加原始证据时，可选择Case Date栏菜单中的</a:t>
            </a:r>
            <a:r>
              <a:rPr lang="zh-CN" altLang="zh-CN" sz="2200" smtClean="0">
                <a:latin typeface="Arial" panose="020B0604020202020204" pitchFamily="34" charset="0"/>
              </a:rPr>
              <a:t>“</a:t>
            </a:r>
            <a:r>
              <a:rPr lang="zh-CN" altLang="zh-CN" sz="2200" smtClean="0"/>
              <a:t>File</a:t>
            </a:r>
            <a:r>
              <a:rPr lang="zh-CN" altLang="zh-CN" sz="2200" smtClean="0">
                <a:latin typeface="Arial" panose="020B0604020202020204" pitchFamily="34" charset="0"/>
              </a:rPr>
              <a:t>”</a:t>
            </a:r>
            <a:r>
              <a:rPr lang="zh-CN" altLang="zh-CN" sz="2200" smtClean="0"/>
              <a:t>按钮</a:t>
            </a:r>
          </a:p>
          <a:p>
            <a:pPr eaLnBrk="1" hangingPunct="1">
              <a:buFont typeface="Wingdings" panose="05000000000000000000" pitchFamily="2" charset="2"/>
              <a:buChar char="Ø"/>
            </a:pPr>
            <a:r>
              <a:rPr lang="zh-CN" altLang="zh-CN" sz="2200" smtClean="0">
                <a:latin typeface="Arial" panose="020B0604020202020204" pitchFamily="34" charset="0"/>
              </a:rPr>
              <a:t>“</a:t>
            </a:r>
            <a:r>
              <a:rPr lang="zh-CN" altLang="zh-CN" sz="2200" smtClean="0"/>
              <a:t>Add Medium</a:t>
            </a:r>
            <a:r>
              <a:rPr lang="zh-CN" altLang="zh-CN" sz="2200" smtClean="0">
                <a:latin typeface="Arial" panose="020B0604020202020204" pitchFamily="34" charset="0"/>
              </a:rPr>
              <a:t>…”</a:t>
            </a:r>
            <a:r>
              <a:rPr lang="zh-CN" altLang="zh-CN" sz="2200" smtClean="0"/>
              <a:t>：通常用以向案例中添加物理磁盘驱动器；</a:t>
            </a:r>
          </a:p>
          <a:p>
            <a:pPr eaLnBrk="1" hangingPunct="1">
              <a:buFont typeface="Wingdings" panose="05000000000000000000" pitchFamily="2" charset="2"/>
              <a:buChar char="Ø"/>
            </a:pPr>
            <a:r>
              <a:rPr lang="zh-CN" altLang="zh-CN" sz="2200" smtClean="0">
                <a:latin typeface="Arial" panose="020B0604020202020204" pitchFamily="34" charset="0"/>
              </a:rPr>
              <a:t>“</a:t>
            </a:r>
            <a:r>
              <a:rPr lang="zh-CN" altLang="zh-CN" sz="2200" smtClean="0"/>
              <a:t>Add Image</a:t>
            </a:r>
            <a:r>
              <a:rPr lang="zh-CN" altLang="zh-CN" sz="2200" smtClean="0">
                <a:latin typeface="Arial" panose="020B0604020202020204" pitchFamily="34" charset="0"/>
              </a:rPr>
              <a:t>…”</a:t>
            </a:r>
            <a:r>
              <a:rPr lang="zh-CN" altLang="zh-CN" sz="2200" smtClean="0"/>
              <a:t>：向案例中添加磁盘镜像文件；</a:t>
            </a:r>
          </a:p>
          <a:p>
            <a:pPr eaLnBrk="1" hangingPunct="1">
              <a:buFont typeface="Wingdings" panose="05000000000000000000" pitchFamily="2" charset="2"/>
              <a:buChar char="Ø"/>
            </a:pPr>
            <a:r>
              <a:rPr lang="zh-CN" altLang="zh-CN" sz="2200" smtClean="0">
                <a:latin typeface="Arial" panose="020B0604020202020204" pitchFamily="34" charset="0"/>
              </a:rPr>
              <a:t>“</a:t>
            </a:r>
            <a:r>
              <a:rPr lang="zh-CN" altLang="zh-CN" sz="2200" smtClean="0"/>
              <a:t>Add File</a:t>
            </a:r>
            <a:r>
              <a:rPr lang="zh-CN" altLang="zh-CN" sz="2200" smtClean="0">
                <a:latin typeface="Arial" panose="020B0604020202020204" pitchFamily="34" charset="0"/>
              </a:rPr>
              <a:t>…”</a:t>
            </a:r>
            <a:r>
              <a:rPr lang="zh-CN" altLang="zh-CN" sz="2200" smtClean="0"/>
              <a:t>：向案例中添加单个文件。</a:t>
            </a:r>
          </a:p>
          <a:p>
            <a:pPr eaLnBrk="1" hangingPunct="1">
              <a:buFont typeface="Wingdings" panose="05000000000000000000" pitchFamily="2" charset="2"/>
              <a:buChar char="n"/>
            </a:pPr>
            <a:r>
              <a:rPr lang="zh-CN" altLang="zh-CN" sz="2200" smtClean="0">
                <a:sym typeface="Arial" panose="020B0604020202020204" pitchFamily="34" charset="0"/>
              </a:rPr>
              <a:t>由于Tom已经制作了Adam办公计算机磁盘的取证镜像，因此选择</a:t>
            </a:r>
            <a:r>
              <a:rPr lang="zh-CN" altLang="zh-CN" sz="2200" smtClean="0">
                <a:latin typeface="Arial" panose="020B0604020202020204" pitchFamily="34" charset="0"/>
                <a:sym typeface="Arial" panose="020B0604020202020204" pitchFamily="34" charset="0"/>
              </a:rPr>
              <a:t>“</a:t>
            </a:r>
            <a:r>
              <a:rPr lang="zh-CN" altLang="zh-CN" sz="2200" smtClean="0">
                <a:sym typeface="Arial" panose="020B0604020202020204" pitchFamily="34" charset="0"/>
              </a:rPr>
              <a:t>Add Image</a:t>
            </a:r>
            <a:r>
              <a:rPr lang="zh-CN" altLang="zh-CN" sz="2200" smtClean="0">
                <a:latin typeface="Arial" panose="020B0604020202020204" pitchFamily="34" charset="0"/>
                <a:sym typeface="Arial" panose="020B0604020202020204" pitchFamily="34" charset="0"/>
              </a:rPr>
              <a:t>…”</a:t>
            </a:r>
            <a:r>
              <a:rPr lang="zh-CN" altLang="zh-CN" sz="2200" smtClean="0">
                <a:sym typeface="Arial" panose="020B0604020202020204" pitchFamily="34" charset="0"/>
              </a:rPr>
              <a:t>，并选择好镜像文件，添加到案例中。</a:t>
            </a:r>
          </a:p>
        </p:txBody>
      </p:sp>
      <p:pic>
        <p:nvPicPr>
          <p:cNvPr id="28676"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172200" y="1676400"/>
            <a:ext cx="2819400" cy="4381500"/>
          </a:xfrm>
          <a:noFill/>
        </p:spPr>
      </p:pic>
    </p:spTree>
    <p:extLst>
      <p:ext uri="{BB962C8B-B14F-4D97-AF65-F5344CB8AC3E}">
        <p14:creationId xmlns:p14="http://schemas.microsoft.com/office/powerpoint/2010/main" val="3321440476"/>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smtClean="0"/>
              <a:t>验证原始证据</a:t>
            </a:r>
          </a:p>
        </p:txBody>
      </p:sp>
      <p:sp>
        <p:nvSpPr>
          <p:cNvPr id="29699" name="Rectangle 3"/>
          <p:cNvSpPr>
            <a:spLocks noGrp="1" noChangeArrowheads="1"/>
          </p:cNvSpPr>
          <p:nvPr>
            <p:ph type="body" sz="half" idx="1"/>
          </p:nvPr>
        </p:nvSpPr>
        <p:spPr>
          <a:xfrm>
            <a:off x="566738" y="1752600"/>
            <a:ext cx="8120062" cy="4267200"/>
          </a:xfrm>
        </p:spPr>
        <p:txBody>
          <a:bodyPr/>
          <a:lstStyle/>
          <a:p>
            <a:pPr eaLnBrk="1" hangingPunct="1">
              <a:buFont typeface="Wingdings" panose="05000000000000000000" pitchFamily="2" charset="2"/>
              <a:buChar char="n"/>
            </a:pPr>
            <a:r>
              <a:rPr lang="zh-CN" altLang="en-US" sz="2600" smtClean="0"/>
              <a:t>添加原始证据后，首先需要确保证据没有被改变，即需要验证证据。双击添加的镜像，验证镜像中的指纹是否正确。</a:t>
            </a:r>
          </a:p>
        </p:txBody>
      </p:sp>
      <p:pic>
        <p:nvPicPr>
          <p:cNvPr id="297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2667000"/>
            <a:ext cx="5181600" cy="3770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37529343"/>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smtClean="0"/>
              <a:t>基本界面和操作</a:t>
            </a:r>
          </a:p>
        </p:txBody>
      </p:sp>
      <p:sp>
        <p:nvSpPr>
          <p:cNvPr id="30723" name="Rectangle 3"/>
          <p:cNvSpPr>
            <a:spLocks noGrp="1" noChangeArrowheads="1"/>
          </p:cNvSpPr>
          <p:nvPr>
            <p:ph type="body" sz="half" idx="1"/>
          </p:nvPr>
        </p:nvSpPr>
        <p:spPr>
          <a:xfrm>
            <a:off x="566738" y="1752600"/>
            <a:ext cx="8120062" cy="4267200"/>
          </a:xfrm>
        </p:spPr>
        <p:txBody>
          <a:bodyPr/>
          <a:lstStyle/>
          <a:p>
            <a:pPr eaLnBrk="1" hangingPunct="1">
              <a:buFont typeface="Wingdings" panose="05000000000000000000" pitchFamily="2" charset="2"/>
              <a:buChar char="n"/>
            </a:pPr>
            <a:r>
              <a:rPr lang="zh-CN" altLang="en-US" sz="2600" smtClean="0"/>
              <a:t>刚加入案件的磁盘镜像，没有磁盘文件目录树，如果需要显示驱动器下所有文件，应在右边视图栏的上方，使用鼠标右击磁盘镜像图标，选择右键菜单中的</a:t>
            </a:r>
            <a:r>
              <a:rPr lang="zh-CN" altLang="en-US" sz="2600" smtClean="0">
                <a:latin typeface="Arial" panose="020B0604020202020204" pitchFamily="34" charset="0"/>
              </a:rPr>
              <a:t>“</a:t>
            </a:r>
            <a:r>
              <a:rPr lang="zh-CN" altLang="en-US" sz="2600" smtClean="0"/>
              <a:t>Add All Partitions To Case</a:t>
            </a:r>
            <a:r>
              <a:rPr lang="zh-CN" altLang="en-US" sz="2600" smtClean="0">
                <a:latin typeface="Arial" panose="020B0604020202020204" pitchFamily="34" charset="0"/>
              </a:rPr>
              <a:t>”</a:t>
            </a:r>
            <a:r>
              <a:rPr lang="zh-CN" altLang="en-US" sz="2600" smtClean="0"/>
              <a:t>展开目录</a:t>
            </a:r>
          </a:p>
        </p:txBody>
      </p:sp>
      <p:pic>
        <p:nvPicPr>
          <p:cNvPr id="30724" name="Picture 4"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505200"/>
            <a:ext cx="723900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984338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smtClean="0"/>
              <a:t>基本界面和操作</a:t>
            </a:r>
          </a:p>
        </p:txBody>
      </p:sp>
      <p:sp>
        <p:nvSpPr>
          <p:cNvPr id="31747" name="Rectangle 3"/>
          <p:cNvSpPr>
            <a:spLocks noGrp="1" noChangeArrowheads="1"/>
          </p:cNvSpPr>
          <p:nvPr>
            <p:ph type="body" sz="half" idx="1"/>
          </p:nvPr>
        </p:nvSpPr>
        <p:spPr>
          <a:xfrm>
            <a:off x="566738" y="1752600"/>
            <a:ext cx="8120062" cy="4267200"/>
          </a:xfrm>
        </p:spPr>
        <p:txBody>
          <a:bodyPr/>
          <a:lstStyle/>
          <a:p>
            <a:pPr eaLnBrk="1" hangingPunct="1">
              <a:buFont typeface="Wingdings" panose="05000000000000000000" pitchFamily="2" charset="2"/>
              <a:buChar char="n"/>
            </a:pPr>
            <a:r>
              <a:rPr lang="zh-CN" altLang="en-US" sz="2600" smtClean="0"/>
              <a:t>若调查时仅需要显示出某个目录下的所有文件，则选中需要浏览的目录或驱动器，然后点击文件浏览工作区下方的显示所有文件的按钮。</a:t>
            </a:r>
          </a:p>
        </p:txBody>
      </p:sp>
      <p:pic>
        <p:nvPicPr>
          <p:cNvPr id="31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388" y="3200400"/>
            <a:ext cx="7542212"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77942433"/>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smtClean="0"/>
              <a:t>基本界面和操作</a:t>
            </a:r>
          </a:p>
        </p:txBody>
      </p:sp>
      <p:sp>
        <p:nvSpPr>
          <p:cNvPr id="32771" name="Rectangle 3"/>
          <p:cNvSpPr>
            <a:spLocks noGrp="1" noChangeArrowheads="1"/>
          </p:cNvSpPr>
          <p:nvPr>
            <p:ph type="body" sz="half" idx="1"/>
          </p:nvPr>
        </p:nvSpPr>
        <p:spPr>
          <a:xfrm>
            <a:off x="566738" y="1752600"/>
            <a:ext cx="8120062" cy="4267200"/>
          </a:xfrm>
        </p:spPr>
        <p:txBody>
          <a:bodyPr/>
          <a:lstStyle/>
          <a:p>
            <a:pPr eaLnBrk="1" hangingPunct="1">
              <a:buFont typeface="Wingdings" panose="05000000000000000000" pitchFamily="2" charset="2"/>
              <a:buChar char="n"/>
            </a:pPr>
            <a:r>
              <a:rPr lang="zh-CN" altLang="en-US" sz="2600" smtClean="0"/>
              <a:t>过滤漏斗：当工作区左上角出现蓝色的漏斗时，表示目前应用了过滤文件的设置，点击该漏斗可以调出文件过滤对话框对过滤条件进行修改。</a:t>
            </a:r>
          </a:p>
        </p:txBody>
      </p:sp>
      <p:pic>
        <p:nvPicPr>
          <p:cNvPr id="32772" name="Picture 4"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124200"/>
            <a:ext cx="86137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643429"/>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smtClean="0"/>
              <a:t>基本界面和操作</a:t>
            </a:r>
          </a:p>
        </p:txBody>
      </p:sp>
      <p:sp>
        <p:nvSpPr>
          <p:cNvPr id="33795" name="Rectangle 3"/>
          <p:cNvSpPr>
            <a:spLocks noGrp="1" noChangeArrowheads="1"/>
          </p:cNvSpPr>
          <p:nvPr>
            <p:ph type="body" sz="half" idx="1"/>
          </p:nvPr>
        </p:nvSpPr>
        <p:spPr>
          <a:xfrm>
            <a:off x="152400" y="1752600"/>
            <a:ext cx="8839200" cy="4267200"/>
          </a:xfrm>
        </p:spPr>
        <p:txBody>
          <a:bodyPr/>
          <a:lstStyle/>
          <a:p>
            <a:pPr eaLnBrk="1" hangingPunct="1">
              <a:buFont typeface="Wingdings" panose="05000000000000000000" pitchFamily="2" charset="2"/>
              <a:buChar char="n"/>
            </a:pPr>
            <a:r>
              <a:rPr lang="zh-CN" altLang="en-US" sz="2600" smtClean="0"/>
              <a:t>窗口文件数量：位于右上角，表示当前窗口显示出的文件数量及总计文件数量。本例中，由于应用了过滤操作，窗口右上角数字含义为：应用过滤后，有16份文件符合过滤要求，有46份文件被过滤掉。如果没有使用过滤，此处仅显示文件总数量，即62份文件。</a:t>
            </a:r>
          </a:p>
        </p:txBody>
      </p:sp>
      <p:pic>
        <p:nvPicPr>
          <p:cNvPr id="33796" name="Picture 4"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0"/>
            <a:ext cx="86137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61566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a:lstStyle/>
          <a:p>
            <a:pPr eaLnBrk="1" hangingPunct="1"/>
            <a:r>
              <a:rPr lang="zh-CN" altLang="en-US"/>
              <a:t>创建新案件并添加证据磁盘</a:t>
            </a:r>
          </a:p>
        </p:txBody>
      </p:sp>
      <p:sp>
        <p:nvSpPr>
          <p:cNvPr id="819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a:t>选择本地的证据文件存储目录“</a:t>
            </a:r>
            <a:r>
              <a:rPr lang="en-US" altLang="zh-CN"/>
              <a:t>Adam Image</a:t>
            </a:r>
            <a:r>
              <a:rPr lang="zh-CN" altLang="en-US"/>
              <a:t>”，确定后添加证据对话框中出现该目录，且在右边栏中出现证据取证镜像文件“</a:t>
            </a:r>
            <a:r>
              <a:rPr lang="en-US" altLang="zh-CN"/>
              <a:t>Adam_1</a:t>
            </a:r>
            <a:r>
              <a:rPr lang="zh-CN" altLang="en-US"/>
              <a:t>”，选择该文件并点击“下一步”按钮，如图</a:t>
            </a:r>
          </a:p>
        </p:txBody>
      </p:sp>
      <p:pic>
        <p:nvPicPr>
          <p:cNvPr id="8196" name="Picture 2"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914400"/>
            <a:ext cx="8247063"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81226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ox(in)">
                                      <p:cBhvr>
                                        <p:cTn id="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smtClean="0"/>
              <a:t>基本界面和操作</a:t>
            </a:r>
          </a:p>
        </p:txBody>
      </p:sp>
      <p:sp>
        <p:nvSpPr>
          <p:cNvPr id="34819" name="Rectangle 3"/>
          <p:cNvSpPr>
            <a:spLocks noGrp="1" noChangeArrowheads="1"/>
          </p:cNvSpPr>
          <p:nvPr>
            <p:ph type="body" sz="half" idx="1"/>
          </p:nvPr>
        </p:nvSpPr>
        <p:spPr>
          <a:xfrm>
            <a:off x="152400" y="1752600"/>
            <a:ext cx="8839200" cy="4267200"/>
          </a:xfrm>
        </p:spPr>
        <p:txBody>
          <a:bodyPr/>
          <a:lstStyle/>
          <a:p>
            <a:pPr eaLnBrk="1" hangingPunct="1">
              <a:buFont typeface="Wingdings" panose="05000000000000000000" pitchFamily="2" charset="2"/>
              <a:buChar char="n"/>
            </a:pPr>
            <a:r>
              <a:rPr lang="zh-CN" altLang="en-US" sz="2600" smtClean="0"/>
              <a:t>选择文件数量：位于右下角，表示当前窗口选择的文件数量及容量。本例中，选择了3份文件，总计容量31.3MB。</a:t>
            </a:r>
          </a:p>
        </p:txBody>
      </p:sp>
      <p:pic>
        <p:nvPicPr>
          <p:cNvPr id="34820" name="Picture 4"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0"/>
            <a:ext cx="86137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1633557"/>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smtClean="0"/>
              <a:t>基本界面和操作</a:t>
            </a:r>
          </a:p>
        </p:txBody>
      </p:sp>
      <p:sp>
        <p:nvSpPr>
          <p:cNvPr id="35843" name="Rectangle 3"/>
          <p:cNvSpPr>
            <a:spLocks noGrp="1" noChangeArrowheads="1"/>
          </p:cNvSpPr>
          <p:nvPr>
            <p:ph type="body" sz="half" idx="1"/>
          </p:nvPr>
        </p:nvSpPr>
        <p:spPr>
          <a:xfrm>
            <a:off x="152400" y="1752600"/>
            <a:ext cx="8839200" cy="4267200"/>
          </a:xfrm>
        </p:spPr>
        <p:txBody>
          <a:bodyPr/>
          <a:lstStyle/>
          <a:p>
            <a:pPr eaLnBrk="1" hangingPunct="1">
              <a:buFont typeface="Wingdings" panose="05000000000000000000" pitchFamily="2" charset="2"/>
              <a:buChar char="n"/>
            </a:pPr>
            <a:r>
              <a:rPr lang="zh-CN" altLang="en-US" sz="2600" smtClean="0"/>
              <a:t>文件标记：文件名称前面的小方框为标记选框。可以手工为文件逐一添加标记，也可以通过右键菜单中的</a:t>
            </a:r>
            <a:r>
              <a:rPr lang="zh-CN" altLang="en-US" sz="2600" smtClean="0">
                <a:latin typeface="Arial" panose="020B0604020202020204" pitchFamily="34" charset="0"/>
              </a:rPr>
              <a:t>“</a:t>
            </a:r>
            <a:r>
              <a:rPr lang="zh-CN" altLang="en-US" sz="2600" smtClean="0"/>
              <a:t>Tag</a:t>
            </a:r>
            <a:r>
              <a:rPr lang="zh-CN" altLang="en-US" sz="2600" smtClean="0">
                <a:latin typeface="Arial" panose="020B0604020202020204" pitchFamily="34" charset="0"/>
              </a:rPr>
              <a:t>”</a:t>
            </a:r>
            <a:r>
              <a:rPr lang="zh-CN" altLang="en-US" sz="2600" smtClean="0"/>
              <a:t>命令为所选文件添加标记。</a:t>
            </a:r>
          </a:p>
        </p:txBody>
      </p:sp>
      <p:pic>
        <p:nvPicPr>
          <p:cNvPr id="35844" name="Picture 4"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0"/>
            <a:ext cx="86137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3301441"/>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smtClean="0"/>
              <a:t>过滤文件</a:t>
            </a:r>
          </a:p>
        </p:txBody>
      </p:sp>
      <p:sp>
        <p:nvSpPr>
          <p:cNvPr id="36867" name="Rectangle 3"/>
          <p:cNvSpPr>
            <a:spLocks noGrp="1" noChangeArrowheads="1"/>
          </p:cNvSpPr>
          <p:nvPr>
            <p:ph type="body" sz="half" idx="1"/>
          </p:nvPr>
        </p:nvSpPr>
        <p:spPr>
          <a:xfrm>
            <a:off x="152400" y="1752600"/>
            <a:ext cx="4038600" cy="4267200"/>
          </a:xfrm>
        </p:spPr>
        <p:txBody>
          <a:bodyPr/>
          <a:lstStyle/>
          <a:p>
            <a:pPr eaLnBrk="1" hangingPunct="1">
              <a:lnSpc>
                <a:spcPct val="80000"/>
              </a:lnSpc>
              <a:buFont typeface="Wingdings" panose="05000000000000000000" pitchFamily="2" charset="2"/>
              <a:buChar char="n"/>
            </a:pPr>
            <a:r>
              <a:rPr lang="zh-CN" altLang="en-US" sz="2600" smtClean="0"/>
              <a:t>根据案件性质，通过设置适合的过滤器对文件进行过滤，从而提高调查效率，是调查分析人员的基本技能。在X-ways Forensics中，通过点击过滤漏斗（如果未出现蓝色漏斗图标可以点击文件浏览工作区左上角的</a:t>
            </a:r>
            <a:r>
              <a:rPr lang="zh-CN" altLang="en-US" sz="2600" smtClean="0">
                <a:latin typeface="Arial" panose="020B0604020202020204" pitchFamily="34" charset="0"/>
              </a:rPr>
              <a:t>“</a:t>
            </a:r>
            <a:r>
              <a:rPr lang="zh-CN" altLang="en-US" sz="2600" smtClean="0"/>
              <a:t>/</a:t>
            </a:r>
            <a:r>
              <a:rPr lang="zh-CN" altLang="en-US" sz="2600" smtClean="0">
                <a:latin typeface="Arial" panose="020B0604020202020204" pitchFamily="34" charset="0"/>
              </a:rPr>
              <a:t>”</a:t>
            </a:r>
            <a:r>
              <a:rPr lang="zh-CN" altLang="en-US" sz="2600" smtClean="0"/>
              <a:t>图标）可以打开过滤器设置对话框。</a:t>
            </a:r>
          </a:p>
        </p:txBody>
      </p:sp>
      <p:pic>
        <p:nvPicPr>
          <p:cNvPr id="36868" name="Picture 4"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28600"/>
            <a:ext cx="4800600" cy="597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945633"/>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smtClean="0"/>
              <a:t>过滤文件</a:t>
            </a:r>
          </a:p>
        </p:txBody>
      </p:sp>
      <p:sp>
        <p:nvSpPr>
          <p:cNvPr id="37891" name="Rectangle 3"/>
          <p:cNvSpPr>
            <a:spLocks noGrp="1" noChangeArrowheads="1"/>
          </p:cNvSpPr>
          <p:nvPr>
            <p:ph type="body" sz="half" idx="1"/>
          </p:nvPr>
        </p:nvSpPr>
        <p:spPr>
          <a:xfrm>
            <a:off x="152400" y="1752600"/>
            <a:ext cx="4038600" cy="4267200"/>
          </a:xfrm>
        </p:spPr>
        <p:txBody>
          <a:bodyPr/>
          <a:lstStyle/>
          <a:p>
            <a:pPr eaLnBrk="1" hangingPunct="1">
              <a:lnSpc>
                <a:spcPct val="80000"/>
              </a:lnSpc>
              <a:buFont typeface="Wingdings" panose="05000000000000000000" pitchFamily="2" charset="2"/>
              <a:buChar char="n"/>
            </a:pPr>
            <a:r>
              <a:rPr lang="zh-CN" altLang="en-US" sz="2200" smtClean="0"/>
              <a:t>在过滤器设置对话框的右边列出了一系列常用的过滤和显示项，对于每一项均设置有一个输入栏，如果其中的数字为0，就表示不显示该栏目，而如果其中的数字&gt;0，则表示显示该栏目，并且按照该栏中的数字来设置实际显示的宽度。通常，如果需显示未列出的栏目，可将该栏目数值从0更改为50进行暂时的设定，之后可利用鼠标将相应的栏目调整至满意宽度。</a:t>
            </a:r>
          </a:p>
        </p:txBody>
      </p:sp>
      <p:pic>
        <p:nvPicPr>
          <p:cNvPr id="37892" name="Picture 4"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28600"/>
            <a:ext cx="4800600" cy="597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6708127"/>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smtClean="0"/>
              <a:t>过滤文件</a:t>
            </a:r>
          </a:p>
        </p:txBody>
      </p:sp>
      <p:sp>
        <p:nvSpPr>
          <p:cNvPr id="38915" name="Rectangle 3"/>
          <p:cNvSpPr>
            <a:spLocks noGrp="1" noChangeArrowheads="1"/>
          </p:cNvSpPr>
          <p:nvPr>
            <p:ph type="body" sz="half" idx="1"/>
          </p:nvPr>
        </p:nvSpPr>
        <p:spPr>
          <a:xfrm>
            <a:off x="152400" y="1752600"/>
            <a:ext cx="4038600" cy="4267200"/>
          </a:xfrm>
        </p:spPr>
        <p:txBody>
          <a:bodyPr/>
          <a:lstStyle/>
          <a:p>
            <a:pPr eaLnBrk="1" hangingPunct="1">
              <a:buFont typeface="Wingdings" panose="05000000000000000000" pitchFamily="2" charset="2"/>
              <a:buChar char="n"/>
            </a:pPr>
            <a:r>
              <a:rPr lang="zh-CN" altLang="en-US" sz="2600" smtClean="0"/>
              <a:t>在对话框右边的系列项目中，有部分项目的最右边具有漏斗按钮，当某个或某些漏斗按钮处于按下状态并变为蓝色时，表明对应的项已经设置了过滤条件。调查者可以点击漏斗按钮来设置和组织单项或复合的过滤条件。</a:t>
            </a:r>
          </a:p>
        </p:txBody>
      </p:sp>
      <p:pic>
        <p:nvPicPr>
          <p:cNvPr id="38916" name="Picture 4"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28600"/>
            <a:ext cx="4800600" cy="597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7610336"/>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smtClean="0"/>
              <a:t>过滤文件</a:t>
            </a:r>
          </a:p>
        </p:txBody>
      </p:sp>
      <p:sp>
        <p:nvSpPr>
          <p:cNvPr id="39939"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600" smtClean="0"/>
              <a:t>例如Tom点击</a:t>
            </a:r>
            <a:r>
              <a:rPr lang="zh-CN" altLang="en-US" sz="2600" smtClean="0">
                <a:latin typeface="Arial" panose="020B0604020202020204" pitchFamily="34" charset="0"/>
              </a:rPr>
              <a:t>“</a:t>
            </a:r>
            <a:r>
              <a:rPr lang="zh-CN" altLang="en-US" sz="2600" smtClean="0"/>
              <a:t>Filename</a:t>
            </a:r>
            <a:r>
              <a:rPr lang="zh-CN" altLang="en-US" sz="2600" smtClean="0">
                <a:latin typeface="Arial" panose="020B0604020202020204" pitchFamily="34" charset="0"/>
              </a:rPr>
              <a:t>”</a:t>
            </a:r>
            <a:r>
              <a:rPr lang="zh-CN" altLang="en-US" sz="2600" smtClean="0"/>
              <a:t>栏对应的漏斗按钮，就调出文件名过滤对话框。Tom可以在该对话框中设置文件名过滤条件，并点击</a:t>
            </a:r>
            <a:r>
              <a:rPr lang="zh-CN" altLang="en-US" sz="2600" smtClean="0">
                <a:latin typeface="Arial" panose="020B0604020202020204" pitchFamily="34" charset="0"/>
              </a:rPr>
              <a:t>“</a:t>
            </a:r>
            <a:r>
              <a:rPr lang="zh-CN" altLang="en-US" sz="2600" smtClean="0"/>
              <a:t>Activate</a:t>
            </a:r>
            <a:r>
              <a:rPr lang="zh-CN" altLang="en-US" sz="2600" smtClean="0">
                <a:latin typeface="Arial" panose="020B0604020202020204" pitchFamily="34" charset="0"/>
              </a:rPr>
              <a:t>”</a:t>
            </a:r>
            <a:r>
              <a:rPr lang="zh-CN" altLang="en-US" sz="2600" smtClean="0"/>
              <a:t>按钮激活该过滤条件。</a:t>
            </a:r>
          </a:p>
        </p:txBody>
      </p:sp>
      <p:pic>
        <p:nvPicPr>
          <p:cNvPr id="39940" name="Picture 4" descr="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124200"/>
            <a:ext cx="6553200"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1646330"/>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smtClean="0"/>
              <a:t>图例说明</a:t>
            </a:r>
          </a:p>
        </p:txBody>
      </p:sp>
      <p:sp>
        <p:nvSpPr>
          <p:cNvPr id="40963"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600" smtClean="0"/>
              <a:t>在文件浏览工作区中，会有一些不同的文件及图标显示方式，具体含义可点击工作区下方的</a:t>
            </a:r>
            <a:r>
              <a:rPr lang="zh-CN" altLang="en-US" sz="2600" smtClean="0">
                <a:latin typeface="Arial" panose="020B0604020202020204" pitchFamily="34" charset="0"/>
              </a:rPr>
              <a:t>“</a:t>
            </a:r>
            <a:r>
              <a:rPr lang="zh-CN" altLang="en-US" sz="2600" smtClean="0"/>
              <a:t>Legend</a:t>
            </a:r>
            <a:r>
              <a:rPr lang="zh-CN" altLang="en-US" sz="2600" smtClean="0">
                <a:latin typeface="Arial" panose="020B0604020202020204" pitchFamily="34" charset="0"/>
              </a:rPr>
              <a:t>”</a:t>
            </a:r>
            <a:r>
              <a:rPr lang="zh-CN" altLang="en-US" sz="2600" smtClean="0"/>
              <a:t>按钮，调出图例说明随时进行察看。</a:t>
            </a:r>
          </a:p>
        </p:txBody>
      </p:sp>
      <p:pic>
        <p:nvPicPr>
          <p:cNvPr id="40964" name="Picture 4" descr="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138488"/>
            <a:ext cx="7239000" cy="371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760367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smtClean="0"/>
              <a:t>图例说明</a:t>
            </a:r>
          </a:p>
        </p:txBody>
      </p:sp>
      <p:sp>
        <p:nvSpPr>
          <p:cNvPr id="41987"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600" smtClean="0"/>
              <a:t>其中较为常见和重要的图例和符号如下：</a:t>
            </a:r>
          </a:p>
          <a:p>
            <a:pPr eaLnBrk="1" hangingPunct="1">
              <a:buFont typeface="Wingdings" panose="05000000000000000000" pitchFamily="2" charset="2"/>
              <a:buChar char="Ø"/>
            </a:pPr>
            <a:r>
              <a:rPr lang="zh-CN" altLang="en-US" sz="2600" smtClean="0"/>
              <a:t>文件/文件夹图标：</a:t>
            </a:r>
          </a:p>
          <a:p>
            <a:pPr eaLnBrk="1" hangingPunct="1">
              <a:buFont typeface="Arial" panose="020B0604020202020204" pitchFamily="34" charset="0"/>
              <a:buChar char="•"/>
            </a:pPr>
            <a:r>
              <a:rPr lang="zh-CN" altLang="en-US" sz="2600" smtClean="0"/>
              <a:t>     ：现有目录；</a:t>
            </a:r>
          </a:p>
          <a:p>
            <a:pPr eaLnBrk="1" hangingPunct="1">
              <a:buFont typeface="Arial" panose="020B0604020202020204" pitchFamily="34" charset="0"/>
              <a:buChar char="•"/>
            </a:pPr>
            <a:r>
              <a:rPr lang="zh-CN" altLang="en-US" sz="2600" smtClean="0"/>
              <a:t>     ：为分析需要虚拟出的目录；</a:t>
            </a:r>
          </a:p>
          <a:p>
            <a:pPr eaLnBrk="1" hangingPunct="1">
              <a:buFont typeface="Arial" panose="020B0604020202020204" pitchFamily="34" charset="0"/>
              <a:buChar char="•"/>
            </a:pPr>
            <a:r>
              <a:rPr lang="zh-CN" altLang="en-US" sz="2600" smtClean="0"/>
              <a:t>     ：已删除的目录，通常可成功恢复；</a:t>
            </a:r>
          </a:p>
          <a:p>
            <a:pPr eaLnBrk="1" hangingPunct="1">
              <a:buFont typeface="Arial" panose="020B0604020202020204" pitchFamily="34" charset="0"/>
              <a:buChar char="•"/>
            </a:pPr>
            <a:r>
              <a:rPr lang="zh-CN" altLang="en-US" sz="2600" smtClean="0"/>
              <a:t>     ：已删除的目录，未发现首簇；</a:t>
            </a:r>
          </a:p>
          <a:p>
            <a:pPr eaLnBrk="1" hangingPunct="1">
              <a:buFont typeface="Arial" panose="020B0604020202020204" pitchFamily="34" charset="0"/>
              <a:buChar char="•"/>
            </a:pPr>
            <a:r>
              <a:rPr lang="zh-CN" altLang="en-US" sz="2600" smtClean="0"/>
              <a:t>     ：根目录；</a:t>
            </a:r>
          </a:p>
        </p:txBody>
      </p:sp>
      <p:pic>
        <p:nvPicPr>
          <p:cNvPr id="419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919" y="3073719"/>
            <a:ext cx="304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83" y="3663957"/>
            <a:ext cx="3238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558" y="4253883"/>
            <a:ext cx="333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933" y="4840083"/>
            <a:ext cx="314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133" y="5426283"/>
            <a:ext cx="3048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1282159"/>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smtClean="0"/>
              <a:t>图例说明</a:t>
            </a:r>
          </a:p>
        </p:txBody>
      </p:sp>
      <p:sp>
        <p:nvSpPr>
          <p:cNvPr id="43011"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600" smtClean="0"/>
              <a:t>其中较为常见和重要的图例和符号如下：</a:t>
            </a:r>
          </a:p>
          <a:p>
            <a:pPr eaLnBrk="1" hangingPunct="1">
              <a:buFont typeface="Wingdings" panose="05000000000000000000" pitchFamily="2" charset="2"/>
              <a:buChar char="Ø"/>
            </a:pPr>
            <a:r>
              <a:rPr lang="zh-CN" altLang="en-US" sz="2600" smtClean="0"/>
              <a:t>文件/文件夹图标：</a:t>
            </a:r>
          </a:p>
          <a:p>
            <a:pPr eaLnBrk="1" hangingPunct="1">
              <a:buFont typeface="Arial" panose="020B0604020202020204" pitchFamily="34" charset="0"/>
              <a:buChar char="•"/>
            </a:pPr>
            <a:r>
              <a:rPr lang="zh-CN" altLang="en-US" sz="2600" smtClean="0"/>
              <a:t>     ：现存在的文件；</a:t>
            </a:r>
          </a:p>
          <a:p>
            <a:pPr eaLnBrk="1" hangingPunct="1">
              <a:buFont typeface="Arial" panose="020B0604020202020204" pitchFamily="34" charset="0"/>
              <a:buChar char="•"/>
            </a:pPr>
            <a:r>
              <a:rPr lang="zh-CN" altLang="en-US" sz="2600" smtClean="0"/>
              <a:t>     ：为分析需要虚拟出的文件；</a:t>
            </a:r>
          </a:p>
          <a:p>
            <a:pPr eaLnBrk="1" hangingPunct="1">
              <a:buFont typeface="Arial" panose="020B0604020202020204" pitchFamily="34" charset="0"/>
              <a:buChar char="•"/>
            </a:pPr>
            <a:r>
              <a:rPr lang="zh-CN" altLang="en-US" sz="2600" smtClean="0"/>
              <a:t>     ：已删除的文件，通常可成功恢复；</a:t>
            </a:r>
          </a:p>
          <a:p>
            <a:pPr eaLnBrk="1" hangingPunct="1">
              <a:buFont typeface="Arial" panose="020B0604020202020204" pitchFamily="34" charset="0"/>
              <a:buChar char="•"/>
            </a:pPr>
            <a:r>
              <a:rPr lang="zh-CN" altLang="en-US" sz="2600" smtClean="0"/>
              <a:t>     ：已删除的文件，未发现首簇；</a:t>
            </a:r>
          </a:p>
        </p:txBody>
      </p:sp>
      <p:pic>
        <p:nvPicPr>
          <p:cNvPr id="430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650" y="3048551"/>
            <a:ext cx="2952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075" y="3704645"/>
            <a:ext cx="3048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650" y="4244474"/>
            <a:ext cx="2762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326" y="4771524"/>
            <a:ext cx="2667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0492237"/>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smtClean="0"/>
              <a:t>图例说明</a:t>
            </a:r>
          </a:p>
        </p:txBody>
      </p:sp>
      <p:sp>
        <p:nvSpPr>
          <p:cNvPr id="44035"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600" smtClean="0"/>
              <a:t>其中较为常见和重要的图例和符号如下：</a:t>
            </a:r>
          </a:p>
          <a:p>
            <a:pPr eaLnBrk="1" hangingPunct="1">
              <a:buFont typeface="Wingdings" panose="05000000000000000000" pitchFamily="2" charset="2"/>
              <a:buChar char="Ø"/>
            </a:pPr>
            <a:r>
              <a:rPr lang="zh-CN" altLang="en-US" sz="2600" smtClean="0"/>
              <a:t>文件属性符号：</a:t>
            </a:r>
          </a:p>
          <a:p>
            <a:pPr eaLnBrk="1" hangingPunct="1">
              <a:buFont typeface="Arial" panose="020B0604020202020204" pitchFamily="34" charset="0"/>
              <a:buChar char="•"/>
            </a:pPr>
            <a:r>
              <a:rPr lang="zh-CN" altLang="en-US" sz="2600" smtClean="0"/>
              <a:t>A：文档</a:t>
            </a:r>
          </a:p>
          <a:p>
            <a:pPr eaLnBrk="1" hangingPunct="1">
              <a:buFont typeface="Arial" panose="020B0604020202020204" pitchFamily="34" charset="0"/>
              <a:buChar char="•"/>
            </a:pPr>
            <a:r>
              <a:rPr lang="zh-CN" altLang="en-US" sz="2600" smtClean="0"/>
              <a:t>R：只读</a:t>
            </a:r>
          </a:p>
          <a:p>
            <a:pPr eaLnBrk="1" hangingPunct="1">
              <a:buFont typeface="Arial" panose="020B0604020202020204" pitchFamily="34" charset="0"/>
              <a:buChar char="•"/>
            </a:pPr>
            <a:r>
              <a:rPr lang="zh-CN" altLang="en-US" sz="2600" smtClean="0"/>
              <a:t>H：隐含</a:t>
            </a:r>
          </a:p>
          <a:p>
            <a:pPr eaLnBrk="1" hangingPunct="1">
              <a:buFont typeface="Arial" panose="020B0604020202020204" pitchFamily="34" charset="0"/>
              <a:buChar char="•"/>
            </a:pPr>
            <a:r>
              <a:rPr lang="zh-CN" altLang="en-US" sz="2600" smtClean="0"/>
              <a:t>S：系统</a:t>
            </a:r>
          </a:p>
          <a:p>
            <a:pPr eaLnBrk="1" hangingPunct="1">
              <a:buFont typeface="Arial" panose="020B0604020202020204" pitchFamily="34" charset="0"/>
              <a:buChar char="•"/>
            </a:pPr>
            <a:r>
              <a:rPr lang="zh-CN" altLang="en-US" sz="2600" smtClean="0"/>
              <a:t>C：文件系统级压缩</a:t>
            </a:r>
          </a:p>
          <a:p>
            <a:pPr eaLnBrk="1" hangingPunct="1">
              <a:buFont typeface="Arial" panose="020B0604020202020204" pitchFamily="34" charset="0"/>
              <a:buChar char="•"/>
            </a:pPr>
            <a:r>
              <a:rPr lang="zh-CN" altLang="en-US" sz="2600" smtClean="0"/>
              <a:t>c：压缩文件</a:t>
            </a:r>
          </a:p>
        </p:txBody>
      </p:sp>
    </p:spTree>
    <p:extLst>
      <p:ext uri="{BB962C8B-B14F-4D97-AF65-F5344CB8AC3E}">
        <p14:creationId xmlns:p14="http://schemas.microsoft.com/office/powerpoint/2010/main" val="6110482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pPr eaLnBrk="1" hangingPunct="1"/>
            <a:r>
              <a:rPr lang="zh-CN" altLang="en-US"/>
              <a:t>创建新案件并添加证据磁盘</a:t>
            </a:r>
          </a:p>
        </p:txBody>
      </p:sp>
      <p:sp>
        <p:nvSpPr>
          <p:cNvPr id="921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a:t>在随后出现的设备选择对话框的右边栏中选择该镜像设备，并点击“下一步”，如图</a:t>
            </a:r>
          </a:p>
        </p:txBody>
      </p:sp>
      <p:pic>
        <p:nvPicPr>
          <p:cNvPr id="9220" name="Picture 2" descr="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609600"/>
            <a:ext cx="8802688"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35413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ox(out)">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smtClean="0"/>
              <a:t>图例说明</a:t>
            </a:r>
          </a:p>
        </p:txBody>
      </p:sp>
      <p:sp>
        <p:nvSpPr>
          <p:cNvPr id="45059"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600" smtClean="0"/>
              <a:t>其中较为常见和重要的图例和符号如下：</a:t>
            </a:r>
          </a:p>
          <a:p>
            <a:pPr eaLnBrk="1" hangingPunct="1">
              <a:buFont typeface="Wingdings" panose="05000000000000000000" pitchFamily="2" charset="2"/>
              <a:buChar char="Ø"/>
            </a:pPr>
            <a:r>
              <a:rPr lang="zh-CN" altLang="en-US" sz="2600" smtClean="0"/>
              <a:t>文件属性符号：</a:t>
            </a:r>
          </a:p>
          <a:p>
            <a:pPr eaLnBrk="1" hangingPunct="1">
              <a:buFont typeface="Arial" panose="020B0604020202020204" pitchFamily="34" charset="0"/>
              <a:buChar char="•"/>
            </a:pPr>
            <a:r>
              <a:rPr lang="zh-CN" altLang="en-US" sz="2600" smtClean="0"/>
              <a:t>E：文件系统级加密</a:t>
            </a:r>
          </a:p>
          <a:p>
            <a:pPr eaLnBrk="1" hangingPunct="1">
              <a:buFont typeface="Arial" panose="020B0604020202020204" pitchFamily="34" charset="0"/>
              <a:buChar char="•"/>
            </a:pPr>
            <a:r>
              <a:rPr lang="zh-CN" altLang="en-US" sz="2600" smtClean="0"/>
              <a:t>e：压缩文件中的加密</a:t>
            </a:r>
          </a:p>
          <a:p>
            <a:pPr eaLnBrk="1" hangingPunct="1">
              <a:buFont typeface="Arial" panose="020B0604020202020204" pitchFamily="34" charset="0"/>
              <a:buChar char="•"/>
            </a:pPr>
            <a:r>
              <a:rPr lang="zh-CN" altLang="en-US" sz="2600" smtClean="0"/>
              <a:t>e!：特定文件类型加密</a:t>
            </a:r>
          </a:p>
          <a:p>
            <a:pPr eaLnBrk="1" hangingPunct="1">
              <a:buFont typeface="Arial" panose="020B0604020202020204" pitchFamily="34" charset="0"/>
              <a:buChar char="•"/>
            </a:pPr>
            <a:r>
              <a:rPr lang="zh-CN" altLang="en-US" sz="2600" smtClean="0"/>
              <a:t>e？：加密的可能性较大</a:t>
            </a:r>
          </a:p>
        </p:txBody>
      </p:sp>
    </p:spTree>
    <p:extLst>
      <p:ext uri="{BB962C8B-B14F-4D97-AF65-F5344CB8AC3E}">
        <p14:creationId xmlns:p14="http://schemas.microsoft.com/office/powerpoint/2010/main" val="100429456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smtClean="0"/>
              <a:t>预览文件</a:t>
            </a:r>
          </a:p>
        </p:txBody>
      </p:sp>
      <p:sp>
        <p:nvSpPr>
          <p:cNvPr id="46083"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600" smtClean="0"/>
              <a:t>X-Ways内置了较强的文件察看器，初始可支持几百种文件格式的查看。点击文件浏览工作区下方的</a:t>
            </a:r>
            <a:r>
              <a:rPr lang="zh-CN" altLang="en-US" sz="2600" smtClean="0">
                <a:latin typeface="Arial" panose="020B0604020202020204" pitchFamily="34" charset="0"/>
              </a:rPr>
              <a:t>“</a:t>
            </a:r>
            <a:r>
              <a:rPr lang="zh-CN" altLang="en-US" sz="2600" smtClean="0"/>
              <a:t>Preview</a:t>
            </a:r>
            <a:r>
              <a:rPr lang="zh-CN" altLang="en-US" sz="2600" smtClean="0">
                <a:latin typeface="Arial" panose="020B0604020202020204" pitchFamily="34" charset="0"/>
              </a:rPr>
              <a:t>”</a:t>
            </a:r>
            <a:r>
              <a:rPr lang="zh-CN" altLang="en-US" sz="2600" smtClean="0"/>
              <a:t>按钮，当在文件浏览工作区选择某个文件时，即可在界面右下部分察看文件的内容。如果预览文件时，还未对案件数据进行磁盘快照，那么X-Ways将自动对文件签名、加密等状态进行检测。</a:t>
            </a:r>
          </a:p>
        </p:txBody>
      </p:sp>
      <p:pic>
        <p:nvPicPr>
          <p:cNvPr id="47108" name="Picture 4"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
            <a:ext cx="7924800" cy="626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10115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checkerboard(across)">
                                      <p:cBhvr>
                                        <p:cTn id="7" dur="5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smtClean="0"/>
              <a:t>进行磁盘快照</a:t>
            </a:r>
          </a:p>
        </p:txBody>
      </p:sp>
      <p:sp>
        <p:nvSpPr>
          <p:cNvPr id="47107"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600" smtClean="0"/>
              <a:t>调查人员创建案件，并载入磁盘镜像后，通常首先进行磁盘快照。由于磁盘快照过程将会把案件中的所支持的压缩文件、电子邮件及附件、删除的数据解开及恢复出来，因此快照处理后得到的数据要比未进行磁盘快照的文件数量多。此时进行过滤和搜索，会得到更为准确的结果。</a:t>
            </a:r>
          </a:p>
        </p:txBody>
      </p:sp>
    </p:spTree>
    <p:extLst>
      <p:ext uri="{BB962C8B-B14F-4D97-AF65-F5344CB8AC3E}">
        <p14:creationId xmlns:p14="http://schemas.microsoft.com/office/powerpoint/2010/main" val="685428969"/>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smtClean="0"/>
              <a:t>进行磁盘快照</a:t>
            </a:r>
          </a:p>
        </p:txBody>
      </p:sp>
      <p:sp>
        <p:nvSpPr>
          <p:cNvPr id="48131"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2600" smtClean="0"/>
              <a:t>Tom在将Adam的办公计算机磁盘镜像加载到案件中后，在X-Ways Forensics的菜单中选择</a:t>
            </a:r>
            <a:r>
              <a:rPr lang="zh-CN" altLang="en-US" sz="2600" smtClean="0">
                <a:latin typeface="Arial" panose="020B0604020202020204" pitchFamily="34" charset="0"/>
              </a:rPr>
              <a:t>“</a:t>
            </a:r>
            <a:r>
              <a:rPr lang="zh-CN" altLang="en-US" sz="2600" smtClean="0"/>
              <a:t>Specialist-&gt;Refine Volume Snapshot</a:t>
            </a:r>
            <a:r>
              <a:rPr lang="zh-CN" altLang="en-US" sz="2600" smtClean="0">
                <a:latin typeface="Arial" panose="020B0604020202020204" pitchFamily="34" charset="0"/>
              </a:rPr>
              <a:t>…”</a:t>
            </a:r>
            <a:r>
              <a:rPr lang="zh-CN" altLang="en-US" sz="2600" smtClean="0"/>
              <a:t>，弹出磁盘快照对话框。</a:t>
            </a:r>
          </a:p>
        </p:txBody>
      </p:sp>
      <p:pic>
        <p:nvPicPr>
          <p:cNvPr id="48132"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4718557"/>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smtClean="0"/>
              <a:t>进行磁盘快照</a:t>
            </a:r>
          </a:p>
        </p:txBody>
      </p:sp>
      <p:sp>
        <p:nvSpPr>
          <p:cNvPr id="49155"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2600" smtClean="0"/>
              <a:t>每个任务前面的方框表示是否选取该项，后面的方框表示完成的状态。绿色对勾表示全部完成；实心绿框表示已完成了部分，但尚未全部完成。</a:t>
            </a:r>
          </a:p>
        </p:txBody>
      </p:sp>
      <p:pic>
        <p:nvPicPr>
          <p:cNvPr id="49156"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1070884"/>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smtClean="0"/>
              <a:t>进行磁盘快照</a:t>
            </a:r>
          </a:p>
        </p:txBody>
      </p:sp>
      <p:sp>
        <p:nvSpPr>
          <p:cNvPr id="50179"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2600" smtClean="0"/>
              <a:t>Particularly thorough file system structure search：依据文件系统搜索并恢复目录及文件，将当前磁盘中的删除、丢失文件全部恢复。</a:t>
            </a:r>
          </a:p>
        </p:txBody>
      </p:sp>
      <p:pic>
        <p:nvPicPr>
          <p:cNvPr id="50180"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9280895"/>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smtClean="0"/>
              <a:t>进行磁盘快照</a:t>
            </a:r>
          </a:p>
        </p:txBody>
      </p:sp>
      <p:sp>
        <p:nvSpPr>
          <p:cNvPr id="51203"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2600" smtClean="0"/>
              <a:t>File header signature search：依据文件头特征搜索文件。</a:t>
            </a:r>
          </a:p>
        </p:txBody>
      </p:sp>
      <p:pic>
        <p:nvPicPr>
          <p:cNvPr id="51204"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9962064"/>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smtClean="0"/>
              <a:t>进行磁盘快照</a:t>
            </a:r>
          </a:p>
        </p:txBody>
      </p:sp>
      <p:sp>
        <p:nvSpPr>
          <p:cNvPr id="52227" name="Rectangle 3"/>
          <p:cNvSpPr>
            <a:spLocks noGrp="1" noChangeArrowheads="1"/>
          </p:cNvSpPr>
          <p:nvPr>
            <p:ph type="body" sz="half" idx="1"/>
          </p:nvPr>
        </p:nvSpPr>
        <p:spPr>
          <a:xfrm>
            <a:off x="152400" y="1752600"/>
            <a:ext cx="3886200" cy="4267200"/>
          </a:xfrm>
        </p:spPr>
        <p:txBody>
          <a:bodyPr/>
          <a:lstStyle/>
          <a:p>
            <a:pPr eaLnBrk="1" hangingPunct="1">
              <a:lnSpc>
                <a:spcPct val="80000"/>
              </a:lnSpc>
              <a:buFont typeface="Wingdings" panose="05000000000000000000" pitchFamily="2" charset="2"/>
              <a:buChar char="n"/>
            </a:pPr>
            <a:r>
              <a:rPr lang="zh-CN" altLang="en-US" sz="2200" smtClean="0"/>
              <a:t>Compute hash：计算哈希值，自动计算所有文件的哈希值。目录和0字节文件没有哈希值。算法支持MD5、SHA-1、SHA-256。勾选此项后，会出现一个选择框，进行是否对Hash库进行匹配进行选择。如果调查时已经拥有了完整的哈希库，可在计算文件哈希值过程中，将哈希值与哈希库中值比对，以确定文件哈希分类。例如，通过此选项排除已知的Windows系统文件。</a:t>
            </a:r>
          </a:p>
        </p:txBody>
      </p:sp>
      <p:pic>
        <p:nvPicPr>
          <p:cNvPr id="52228"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8491913"/>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smtClean="0"/>
              <a:t>进行磁盘快照</a:t>
            </a:r>
          </a:p>
        </p:txBody>
      </p:sp>
      <p:sp>
        <p:nvSpPr>
          <p:cNvPr id="53251"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2200" smtClean="0"/>
              <a:t>Verify file types based on signatures：依据文件签名校验文件真实类型：可判断doc、jpg等格式的文件是否被改名或进行了伪装。</a:t>
            </a:r>
            <a:endParaRPr lang="zh-CN" altLang="en-US" sz="2600" smtClean="0"/>
          </a:p>
        </p:txBody>
      </p:sp>
      <p:pic>
        <p:nvPicPr>
          <p:cNvPr id="53252"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6752779"/>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smtClean="0"/>
              <a:t>进行磁盘快照</a:t>
            </a:r>
          </a:p>
        </p:txBody>
      </p:sp>
      <p:sp>
        <p:nvSpPr>
          <p:cNvPr id="54275"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2200" smtClean="0"/>
              <a:t>Explore and include contents of ZIP and RAR archives etc.：分析ZIP和RAR等压缩文件中的数据。如果选中该项，会出现另一个选项</a:t>
            </a:r>
            <a:r>
              <a:rPr lang="zh-CN" altLang="en-US" sz="2200" smtClean="0">
                <a:latin typeface="Arial" panose="020B0604020202020204" pitchFamily="34" charset="0"/>
              </a:rPr>
              <a:t>“</a:t>
            </a:r>
            <a:r>
              <a:rPr lang="zh-CN" altLang="en-US" sz="2200" smtClean="0"/>
              <a:t>Treat archives like directories afterwards</a:t>
            </a:r>
            <a:r>
              <a:rPr lang="zh-CN" altLang="en-US" sz="2200" smtClean="0">
                <a:latin typeface="Arial" panose="020B0604020202020204" pitchFamily="34" charset="0"/>
              </a:rPr>
              <a:t>”</a:t>
            </a:r>
            <a:r>
              <a:rPr lang="zh-CN" altLang="en-US" sz="2200" smtClean="0"/>
              <a:t>，如果勾选该项，则将压缩文件释放，并以虚拟目录形式浏览。</a:t>
            </a:r>
          </a:p>
        </p:txBody>
      </p:sp>
      <p:pic>
        <p:nvPicPr>
          <p:cNvPr id="54276"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09212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r>
              <a:rPr lang="zh-CN" altLang="en-US"/>
              <a:t>创建新案件并添加证据磁盘</a:t>
            </a:r>
          </a:p>
        </p:txBody>
      </p:sp>
      <p:sp>
        <p:nvSpPr>
          <p:cNvPr id="1024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a:t>随后出现确认对话框中点击“完成”按钮，将证据镜像添加到案件中，如图</a:t>
            </a:r>
          </a:p>
        </p:txBody>
      </p:sp>
      <p:pic>
        <p:nvPicPr>
          <p:cNvPr id="10244" name="Picture 2"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762000"/>
            <a:ext cx="8837613"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74626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diamond(in)">
                                      <p:cBhvr>
                                        <p:cTn id="7" dur="2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smtClean="0"/>
              <a:t>进行磁盘快照</a:t>
            </a:r>
          </a:p>
        </p:txBody>
      </p:sp>
      <p:sp>
        <p:nvSpPr>
          <p:cNvPr id="55299"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2200" smtClean="0"/>
              <a:t>Search for JPEG and PNG pictures embedded in</a:t>
            </a:r>
            <a:r>
              <a:rPr lang="zh-CN" altLang="en-US" sz="2200" smtClean="0">
                <a:latin typeface="Arial" panose="020B0604020202020204" pitchFamily="34" charset="0"/>
              </a:rPr>
              <a:t>…</a:t>
            </a:r>
            <a:r>
              <a:rPr lang="zh-CN" altLang="en-US" sz="2200" smtClean="0"/>
              <a:t>：查找嵌入在正文内的图片，可将WORD、PPT等复合文件中的图片抽取出来。</a:t>
            </a:r>
          </a:p>
          <a:p>
            <a:pPr eaLnBrk="1" hangingPunct="1">
              <a:buFont typeface="Wingdings" panose="05000000000000000000" pitchFamily="2" charset="2"/>
              <a:buChar char="n"/>
            </a:pPr>
            <a:r>
              <a:rPr lang="zh-CN" altLang="en-US" sz="2200" smtClean="0"/>
              <a:t>Skin tone and b&amp;w detection in pictures：肤色图片和黑白图片检测：用于检测包含人体肤色特征的图片和其他黑白文字图片。</a:t>
            </a:r>
          </a:p>
        </p:txBody>
      </p:sp>
      <p:pic>
        <p:nvPicPr>
          <p:cNvPr id="55300"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0073239"/>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smtClean="0"/>
              <a:t>进行磁盘快照</a:t>
            </a:r>
          </a:p>
        </p:txBody>
      </p:sp>
      <p:sp>
        <p:nvSpPr>
          <p:cNvPr id="56323"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1800" smtClean="0"/>
              <a:t>File format specific and statistical encryption tests：加密文件检测，用于检测特定类型加密文件，如加密的DOC、XLS文件。检测时，首先通过熵检测，自动对大于255字节的文件进行检测。如果熵的值超过设定值，文件属性标记为"e?"，表明应仔细检查该文件（熵值检测不适用于ZIP, RAR, CAB, JPG, MPG 和SWF）等文件。其次可检测特定类型加密文件，如doc、xls、ppt和pps以及pdf。如果为加密文件，文件属性显示</a:t>
            </a:r>
            <a:r>
              <a:rPr lang="zh-CN" altLang="en-US" sz="1800" smtClean="0">
                <a:latin typeface="Arial" panose="020B0604020202020204" pitchFamily="34" charset="0"/>
              </a:rPr>
              <a:t>“</a:t>
            </a:r>
            <a:r>
              <a:rPr lang="zh-CN" altLang="en-US" sz="1800" smtClean="0"/>
              <a:t>e!</a:t>
            </a:r>
            <a:r>
              <a:rPr lang="zh-CN" altLang="en-US" sz="1800" smtClean="0">
                <a:latin typeface="Arial" panose="020B0604020202020204" pitchFamily="34" charset="0"/>
              </a:rPr>
              <a:t>”</a:t>
            </a:r>
            <a:r>
              <a:rPr lang="zh-CN" altLang="en-US" sz="1800" smtClean="0"/>
              <a:t>。</a:t>
            </a:r>
            <a:endParaRPr lang="zh-CN" altLang="en-US" sz="2200" smtClean="0"/>
          </a:p>
        </p:txBody>
      </p:sp>
      <p:pic>
        <p:nvPicPr>
          <p:cNvPr id="56324"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3626884"/>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smtClean="0"/>
              <a:t>进行磁盘快照</a:t>
            </a:r>
          </a:p>
        </p:txBody>
      </p:sp>
      <p:sp>
        <p:nvSpPr>
          <p:cNvPr id="57347" name="Rectangle 3"/>
          <p:cNvSpPr>
            <a:spLocks noGrp="1" noChangeArrowheads="1"/>
          </p:cNvSpPr>
          <p:nvPr>
            <p:ph type="body" sz="half" idx="1"/>
          </p:nvPr>
        </p:nvSpPr>
        <p:spPr>
          <a:xfrm>
            <a:off x="152400" y="1752600"/>
            <a:ext cx="3886200" cy="4267200"/>
          </a:xfrm>
        </p:spPr>
        <p:txBody>
          <a:bodyPr/>
          <a:lstStyle/>
          <a:p>
            <a:pPr eaLnBrk="1" hangingPunct="1">
              <a:lnSpc>
                <a:spcPct val="80000"/>
              </a:lnSpc>
              <a:buFont typeface="Wingdings" panose="05000000000000000000" pitchFamily="2" charset="2"/>
              <a:buChar char="n"/>
            </a:pPr>
            <a:r>
              <a:rPr lang="zh-CN" altLang="en-US" sz="2400" smtClean="0"/>
              <a:t>Take new one：更新快照，将当前案件中磁盘数据保持最新状态。更新快照后，上述所有操作及搜索记录等将全部被清空。</a:t>
            </a:r>
            <a:endParaRPr lang="zh-CN" altLang="en-US" smtClean="0"/>
          </a:p>
        </p:txBody>
      </p:sp>
      <p:pic>
        <p:nvPicPr>
          <p:cNvPr id="57348"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4414597"/>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smtClean="0"/>
              <a:t>进行磁盘快照</a:t>
            </a:r>
          </a:p>
        </p:txBody>
      </p:sp>
      <p:sp>
        <p:nvSpPr>
          <p:cNvPr id="58371" name="Rectangle 3"/>
          <p:cNvSpPr>
            <a:spLocks noGrp="1" noChangeArrowheads="1"/>
          </p:cNvSpPr>
          <p:nvPr>
            <p:ph type="body" sz="half" idx="1"/>
          </p:nvPr>
        </p:nvSpPr>
        <p:spPr>
          <a:xfrm>
            <a:off x="152400" y="1752600"/>
            <a:ext cx="3886200" cy="4267200"/>
          </a:xfrm>
        </p:spPr>
        <p:txBody>
          <a:bodyPr/>
          <a:lstStyle/>
          <a:p>
            <a:pPr eaLnBrk="1" hangingPunct="1">
              <a:buFont typeface="Wingdings" panose="05000000000000000000" pitchFamily="2" charset="2"/>
              <a:buChar char="n"/>
            </a:pPr>
            <a:r>
              <a:rPr lang="zh-CN" altLang="en-US" sz="2400" smtClean="0"/>
              <a:t>完成磁盘快照之后，通常会显示案件中数据增多，这时才能继续进行过滤、搜索等深入分析操作。</a:t>
            </a:r>
          </a:p>
        </p:txBody>
      </p:sp>
      <p:pic>
        <p:nvPicPr>
          <p:cNvPr id="58372" name="Picture 4" descr="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76200"/>
            <a:ext cx="5029200" cy="668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9733838"/>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smtClean="0"/>
              <a:t>过滤器的使用</a:t>
            </a:r>
          </a:p>
        </p:txBody>
      </p:sp>
      <p:sp>
        <p:nvSpPr>
          <p:cNvPr id="59395" name="Rectangle 3"/>
          <p:cNvSpPr>
            <a:spLocks noGrp="1" noChangeArrowheads="1"/>
          </p:cNvSpPr>
          <p:nvPr>
            <p:ph type="body" sz="half" idx="1"/>
          </p:nvPr>
        </p:nvSpPr>
        <p:spPr>
          <a:xfrm>
            <a:off x="152400" y="1752600"/>
            <a:ext cx="8686800" cy="4267200"/>
          </a:xfrm>
        </p:spPr>
        <p:txBody>
          <a:bodyPr/>
          <a:lstStyle/>
          <a:p>
            <a:pPr eaLnBrk="1" hangingPunct="1">
              <a:lnSpc>
                <a:spcPct val="80000"/>
              </a:lnSpc>
              <a:buFont typeface="Wingdings" panose="05000000000000000000" pitchFamily="2" charset="2"/>
              <a:buChar char="n"/>
            </a:pPr>
            <a:r>
              <a:rPr lang="zh-CN" altLang="en-US" sz="2800" smtClean="0"/>
              <a:t>调查人员使用过滤器从海量的文件信息中过滤掉与案件没有关联的信息，从而可以大大提高取证分析的效率。过滤器设置界面调出的方法在之前已经叙述。在过滤器界面中可以看到，凡是带有漏斗按钮的项，均可设置过滤。</a:t>
            </a:r>
          </a:p>
        </p:txBody>
      </p:sp>
    </p:spTree>
    <p:extLst>
      <p:ext uri="{BB962C8B-B14F-4D97-AF65-F5344CB8AC3E}">
        <p14:creationId xmlns:p14="http://schemas.microsoft.com/office/powerpoint/2010/main" val="3088222352"/>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smtClean="0"/>
              <a:t>过滤器的使用</a:t>
            </a:r>
          </a:p>
        </p:txBody>
      </p:sp>
      <p:sp>
        <p:nvSpPr>
          <p:cNvPr id="60419" name="Rectangle 3"/>
          <p:cNvSpPr>
            <a:spLocks noGrp="1" noChangeArrowheads="1"/>
          </p:cNvSpPr>
          <p:nvPr>
            <p:ph type="body" sz="half" idx="1"/>
          </p:nvPr>
        </p:nvSpPr>
        <p:spPr>
          <a:xfrm>
            <a:off x="152400" y="1752600"/>
            <a:ext cx="8686800" cy="4267200"/>
          </a:xfrm>
        </p:spPr>
        <p:txBody>
          <a:bodyPr/>
          <a:lstStyle/>
          <a:p>
            <a:pPr eaLnBrk="1" hangingPunct="1">
              <a:buFont typeface="Wingdings" panose="05000000000000000000" pitchFamily="2" charset="2"/>
              <a:buChar char="n"/>
            </a:pPr>
            <a:r>
              <a:rPr lang="zh-CN" altLang="en-US" sz="2800" smtClean="0"/>
              <a:t>按文件名过滤</a:t>
            </a:r>
          </a:p>
          <a:p>
            <a:pPr eaLnBrk="1" hangingPunct="1">
              <a:buFont typeface="Wingdings" panose="05000000000000000000" pitchFamily="2" charset="2"/>
              <a:buChar char="Ø"/>
            </a:pPr>
            <a:r>
              <a:rPr lang="zh-CN" altLang="en-US" sz="2800" smtClean="0"/>
              <a:t>在按文件名过滤时可使用通配符</a:t>
            </a:r>
            <a:r>
              <a:rPr lang="zh-CN" altLang="en-US" sz="2800" smtClean="0">
                <a:latin typeface="Arial" panose="020B0604020202020204" pitchFamily="34" charset="0"/>
              </a:rPr>
              <a:t>“</a:t>
            </a:r>
            <a:r>
              <a:rPr lang="zh-CN" altLang="en-US" sz="2800" smtClean="0"/>
              <a:t>*</a:t>
            </a:r>
            <a:r>
              <a:rPr lang="zh-CN" altLang="en-US" sz="2800" smtClean="0">
                <a:latin typeface="Arial" panose="020B0604020202020204" pitchFamily="34" charset="0"/>
              </a:rPr>
              <a:t>”</a:t>
            </a:r>
            <a:r>
              <a:rPr lang="zh-CN" altLang="en-US" sz="2800" smtClean="0"/>
              <a:t>来代表任意长度的任意字符，从而针对特定文件名进行过滤。此种过滤方式，适用于对文件名，及单一文件类型（文件扩展名）过滤，如设立</a:t>
            </a:r>
            <a:r>
              <a:rPr lang="zh-CN" altLang="en-US" sz="2800" smtClean="0">
                <a:latin typeface="Arial" panose="020B0604020202020204" pitchFamily="34" charset="0"/>
              </a:rPr>
              <a:t>“</a:t>
            </a:r>
            <a:r>
              <a:rPr lang="zh-CN" altLang="en-US" sz="2800" smtClean="0"/>
              <a:t>*.jpg、*.doc、*Adam</a:t>
            </a:r>
            <a:r>
              <a:rPr lang="zh-CN" altLang="en-US" sz="2800" smtClean="0">
                <a:latin typeface="Arial" panose="020B0604020202020204" pitchFamily="34" charset="0"/>
              </a:rPr>
              <a:t>”</a:t>
            </a:r>
            <a:r>
              <a:rPr lang="zh-CN" altLang="en-US" sz="2800" smtClean="0"/>
              <a:t>等。</a:t>
            </a:r>
          </a:p>
        </p:txBody>
      </p:sp>
    </p:spTree>
    <p:extLst>
      <p:ext uri="{BB962C8B-B14F-4D97-AF65-F5344CB8AC3E}">
        <p14:creationId xmlns:p14="http://schemas.microsoft.com/office/powerpoint/2010/main" val="2925778267"/>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smtClean="0"/>
              <a:t>过滤器的使用</a:t>
            </a:r>
          </a:p>
        </p:txBody>
      </p:sp>
      <p:sp>
        <p:nvSpPr>
          <p:cNvPr id="61443" name="Rectangle 3"/>
          <p:cNvSpPr>
            <a:spLocks noGrp="1" noChangeArrowheads="1"/>
          </p:cNvSpPr>
          <p:nvPr>
            <p:ph type="body" sz="half" idx="1"/>
          </p:nvPr>
        </p:nvSpPr>
        <p:spPr>
          <a:xfrm>
            <a:off x="152400" y="1752600"/>
            <a:ext cx="5486400" cy="4267200"/>
          </a:xfrm>
        </p:spPr>
        <p:txBody>
          <a:bodyPr/>
          <a:lstStyle/>
          <a:p>
            <a:pPr eaLnBrk="1" hangingPunct="1">
              <a:buFont typeface="Wingdings" panose="05000000000000000000" pitchFamily="2" charset="2"/>
              <a:buChar char="n"/>
            </a:pPr>
            <a:r>
              <a:rPr lang="zh-CN" altLang="en-US" sz="2400" smtClean="0"/>
              <a:t>按文件类型过滤</a:t>
            </a:r>
          </a:p>
          <a:p>
            <a:pPr eaLnBrk="1" hangingPunct="1">
              <a:buFont typeface="Wingdings" panose="05000000000000000000" pitchFamily="2" charset="2"/>
              <a:buChar char="Ø"/>
            </a:pPr>
            <a:r>
              <a:rPr lang="zh-CN" altLang="en-US" sz="2400" smtClean="0"/>
              <a:t>按文件类型过滤的设置框，可按照设定的文件分类，对不同类型的文件进行过滤。通过此过滤方式，可将文本文档、图形图像文件、压缩文件、音视频文件以及各种重要数据文件（注册表文件、互联网历史记录、回收站文件、日志文件等），过滤并在文件浏览工作区显示出来。</a:t>
            </a:r>
          </a:p>
        </p:txBody>
      </p:sp>
      <p:pic>
        <p:nvPicPr>
          <p:cNvPr id="61444" name="Picture 4" descr="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763"/>
            <a:ext cx="3276600" cy="677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2259767"/>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smtClean="0"/>
              <a:t>过滤器的使用</a:t>
            </a:r>
          </a:p>
        </p:txBody>
      </p:sp>
      <p:sp>
        <p:nvSpPr>
          <p:cNvPr id="62467" name="Rectangle 3"/>
          <p:cNvSpPr>
            <a:spLocks noGrp="1" noChangeArrowheads="1"/>
          </p:cNvSpPr>
          <p:nvPr>
            <p:ph type="body" sz="half" idx="1"/>
          </p:nvPr>
        </p:nvSpPr>
        <p:spPr>
          <a:xfrm>
            <a:off x="152400" y="1752600"/>
            <a:ext cx="5486400" cy="4267200"/>
          </a:xfrm>
        </p:spPr>
        <p:txBody>
          <a:bodyPr/>
          <a:lstStyle/>
          <a:p>
            <a:pPr eaLnBrk="1" hangingPunct="1">
              <a:lnSpc>
                <a:spcPct val="80000"/>
              </a:lnSpc>
              <a:buFont typeface="Wingdings" panose="05000000000000000000" pitchFamily="2" charset="2"/>
              <a:buChar char="n"/>
            </a:pPr>
            <a:r>
              <a:rPr lang="zh-CN" altLang="en-US" sz="2800" smtClean="0"/>
              <a:t>按文件类型过滤</a:t>
            </a:r>
          </a:p>
          <a:p>
            <a:pPr eaLnBrk="1" hangingPunct="1">
              <a:lnSpc>
                <a:spcPct val="80000"/>
              </a:lnSpc>
              <a:buFont typeface="Wingdings" panose="05000000000000000000" pitchFamily="2" charset="2"/>
              <a:buChar char="Ø"/>
            </a:pPr>
            <a:r>
              <a:rPr lang="zh-CN" altLang="en-US" sz="2800" smtClean="0"/>
              <a:t>使用按文件类型过滤时首先应在磁盘快照中选择依据文件签名校验文件真实类型，并在过滤设置框中选择相应文件类型，点击</a:t>
            </a:r>
            <a:r>
              <a:rPr lang="zh-CN" altLang="en-US" sz="2800" smtClean="0">
                <a:latin typeface="Arial" panose="020B0604020202020204" pitchFamily="34" charset="0"/>
              </a:rPr>
              <a:t>“</a:t>
            </a:r>
            <a:r>
              <a:rPr lang="zh-CN" altLang="en-US" sz="2800" smtClean="0"/>
              <a:t>Activate</a:t>
            </a:r>
            <a:r>
              <a:rPr lang="zh-CN" altLang="en-US" sz="2800" smtClean="0">
                <a:latin typeface="Arial" panose="020B0604020202020204" pitchFamily="34" charset="0"/>
              </a:rPr>
              <a:t>”</a:t>
            </a:r>
            <a:r>
              <a:rPr lang="zh-CN" altLang="en-US" sz="2800" smtClean="0"/>
              <a:t>进行过滤，如此才能在调查时判断出文件的真实类型。文件过滤类型可以自定义扩充与修改。</a:t>
            </a:r>
          </a:p>
        </p:txBody>
      </p:sp>
      <p:pic>
        <p:nvPicPr>
          <p:cNvPr id="62468" name="Picture 4" descr="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763"/>
            <a:ext cx="3276600" cy="677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7422750"/>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smtClean="0"/>
              <a:t>过滤器的使用</a:t>
            </a:r>
          </a:p>
        </p:txBody>
      </p:sp>
      <p:sp>
        <p:nvSpPr>
          <p:cNvPr id="63491" name="Rectangle 3"/>
          <p:cNvSpPr>
            <a:spLocks noGrp="1" noChangeArrowheads="1"/>
          </p:cNvSpPr>
          <p:nvPr>
            <p:ph type="body" sz="half" idx="1"/>
          </p:nvPr>
        </p:nvSpPr>
        <p:spPr>
          <a:xfrm>
            <a:off x="152400" y="1752600"/>
            <a:ext cx="5486400" cy="4267200"/>
          </a:xfrm>
        </p:spPr>
        <p:txBody>
          <a:bodyPr/>
          <a:lstStyle/>
          <a:p>
            <a:pPr eaLnBrk="1" hangingPunct="1">
              <a:lnSpc>
                <a:spcPct val="90000"/>
              </a:lnSpc>
              <a:buFont typeface="Wingdings" panose="05000000000000000000" pitchFamily="2" charset="2"/>
              <a:buChar char="n"/>
            </a:pPr>
            <a:r>
              <a:rPr lang="zh-CN" altLang="en-US" sz="2800" smtClean="0"/>
              <a:t>按签名状态过滤</a:t>
            </a:r>
          </a:p>
          <a:p>
            <a:pPr eaLnBrk="1" hangingPunct="1">
              <a:lnSpc>
                <a:spcPct val="90000"/>
              </a:lnSpc>
              <a:buFont typeface="Wingdings" panose="05000000000000000000" pitchFamily="2" charset="2"/>
              <a:buChar char="Ø"/>
            </a:pPr>
            <a:r>
              <a:rPr lang="zh-CN" altLang="en-US" sz="2800" smtClean="0"/>
              <a:t>进行完整磁盘快照后，X-Ways Forensics可依据文件签名来检测每一个文件的签名信息是否匹配，其设置框如图。如果文件扩展名被改变，签名状态将显示为签名不匹配。通过选择过滤选项中的文件签名显示状态，可发现签名匹配和不匹配的文件。</a:t>
            </a:r>
            <a:endParaRPr lang="zh-CN" altLang="en-US" sz="2600" smtClean="0"/>
          </a:p>
        </p:txBody>
      </p:sp>
      <p:pic>
        <p:nvPicPr>
          <p:cNvPr id="63492" name="Picture 4" descr="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676400"/>
            <a:ext cx="3255963"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5791985"/>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smtClean="0"/>
              <a:t>过滤器的使用</a:t>
            </a:r>
          </a:p>
        </p:txBody>
      </p:sp>
      <p:sp>
        <p:nvSpPr>
          <p:cNvPr id="64515" name="Rectangle 3"/>
          <p:cNvSpPr>
            <a:spLocks noGrp="1" noChangeArrowheads="1"/>
          </p:cNvSpPr>
          <p:nvPr>
            <p:ph type="body" sz="half" idx="1"/>
          </p:nvPr>
        </p:nvSpPr>
        <p:spPr>
          <a:xfrm>
            <a:off x="152400" y="1752600"/>
            <a:ext cx="5486400" cy="4267200"/>
          </a:xfrm>
        </p:spPr>
        <p:txBody>
          <a:bodyPr/>
          <a:lstStyle/>
          <a:p>
            <a:pPr eaLnBrk="1" hangingPunct="1">
              <a:buFont typeface="Wingdings" panose="05000000000000000000" pitchFamily="2" charset="2"/>
              <a:buChar char="n"/>
            </a:pPr>
            <a:r>
              <a:rPr lang="zh-CN" altLang="en-US" sz="2800" smtClean="0"/>
              <a:t>按签名状态过滤</a:t>
            </a:r>
          </a:p>
          <a:p>
            <a:pPr eaLnBrk="1" hangingPunct="1">
              <a:buFont typeface="Wingdings" panose="05000000000000000000" pitchFamily="2" charset="2"/>
              <a:buChar char="Ø"/>
            </a:pPr>
            <a:r>
              <a:rPr lang="zh-CN" altLang="en-US" sz="2800" smtClean="0"/>
              <a:t>缺省状态下，文件显示为</a:t>
            </a:r>
            <a:r>
              <a:rPr lang="zh-CN" altLang="en-US" sz="2800" smtClean="0">
                <a:latin typeface="Arial" panose="020B0604020202020204" pitchFamily="34" charset="0"/>
              </a:rPr>
              <a:t>“</a:t>
            </a:r>
            <a:r>
              <a:rPr lang="zh-CN" altLang="en-US" sz="2800" smtClean="0"/>
              <a:t>not verified</a:t>
            </a:r>
            <a:r>
              <a:rPr lang="zh-CN" altLang="en-US" sz="2800" smtClean="0">
                <a:latin typeface="Arial" panose="020B0604020202020204" pitchFamily="34" charset="0"/>
              </a:rPr>
              <a:t>”</a:t>
            </a:r>
            <a:r>
              <a:rPr lang="zh-CN" altLang="en-US" sz="2800" smtClean="0"/>
              <a:t>（签名未校验）。在通过文件签名校验文件类型后：</a:t>
            </a:r>
          </a:p>
          <a:p>
            <a:pPr eaLnBrk="1" hangingPunct="1">
              <a:buFont typeface="Wingdings" panose="05000000000000000000" pitchFamily="2" charset="2"/>
              <a:buChar char="Ø"/>
            </a:pPr>
            <a:r>
              <a:rPr lang="zh-CN" altLang="en-US" sz="2600" smtClean="0"/>
              <a:t>如果文件非常小，状态被显示为</a:t>
            </a:r>
            <a:r>
              <a:rPr lang="zh-CN" altLang="en-US" sz="2600" smtClean="0">
                <a:latin typeface="Arial" panose="020B0604020202020204" pitchFamily="34" charset="0"/>
              </a:rPr>
              <a:t>“</a:t>
            </a:r>
            <a:r>
              <a:rPr lang="zh-CN" altLang="en-US" sz="2600" smtClean="0"/>
              <a:t>don</a:t>
            </a:r>
            <a:r>
              <a:rPr lang="zh-CN" altLang="en-US" sz="2600" smtClean="0">
                <a:latin typeface="Arial" panose="020B0604020202020204" pitchFamily="34" charset="0"/>
              </a:rPr>
              <a:t>’</a:t>
            </a:r>
            <a:r>
              <a:rPr lang="zh-CN" altLang="en-US" sz="2600" smtClean="0"/>
              <a:t>t care</a:t>
            </a:r>
            <a:r>
              <a:rPr lang="zh-CN" altLang="en-US" sz="2600" smtClean="0">
                <a:latin typeface="Arial" panose="020B0604020202020204" pitchFamily="34" charset="0"/>
              </a:rPr>
              <a:t>”</a:t>
            </a:r>
            <a:r>
              <a:rPr lang="zh-CN" altLang="en-US" sz="2600" smtClean="0"/>
              <a:t>（无关的）；</a:t>
            </a:r>
          </a:p>
          <a:p>
            <a:pPr eaLnBrk="1" hangingPunct="1">
              <a:buFont typeface="Wingdings" panose="05000000000000000000" pitchFamily="2" charset="2"/>
              <a:buChar char="Ø"/>
            </a:pPr>
            <a:r>
              <a:rPr lang="zh-CN" altLang="en-US" sz="2600" smtClean="0"/>
              <a:t>如果文件扩展名和文件签名都未知，状态被显示为</a:t>
            </a:r>
            <a:r>
              <a:rPr lang="zh-CN" altLang="en-US" sz="2600" smtClean="0">
                <a:latin typeface="Arial" panose="020B0604020202020204" pitchFamily="34" charset="0"/>
              </a:rPr>
              <a:t>“</a:t>
            </a:r>
            <a:r>
              <a:rPr lang="zh-CN" altLang="en-US" sz="2600" smtClean="0"/>
              <a:t>not in list</a:t>
            </a:r>
            <a:r>
              <a:rPr lang="zh-CN" altLang="en-US" sz="2600" smtClean="0">
                <a:latin typeface="Arial" panose="020B0604020202020204" pitchFamily="34" charset="0"/>
              </a:rPr>
              <a:t>”</a:t>
            </a:r>
            <a:r>
              <a:rPr lang="zh-CN" altLang="en-US" sz="2600" smtClean="0"/>
              <a:t>（不在列表中）；</a:t>
            </a:r>
          </a:p>
        </p:txBody>
      </p:sp>
      <p:pic>
        <p:nvPicPr>
          <p:cNvPr id="64516" name="Picture 4" descr="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676400"/>
            <a:ext cx="3255963"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7183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pPr eaLnBrk="1" hangingPunct="1"/>
            <a:r>
              <a:rPr lang="zh-CN" altLang="en-US"/>
              <a:t>创建新案件并添加证据磁盘</a:t>
            </a:r>
          </a:p>
        </p:txBody>
      </p:sp>
      <p:sp>
        <p:nvSpPr>
          <p:cNvPr id="1126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将一个证据文件添加到新案件中后，</a:t>
            </a:r>
            <a:r>
              <a:rPr lang="en-US" altLang="zh-CN" sz="2400"/>
              <a:t>EnCase</a:t>
            </a:r>
            <a:r>
              <a:rPr lang="zh-CN" altLang="en-US" sz="2400"/>
              <a:t>将会开始校验该证据文件的完整性。</a:t>
            </a:r>
            <a:r>
              <a:rPr lang="en-US" altLang="zh-CN" sz="2400"/>
              <a:t>EnCase</a:t>
            </a:r>
            <a:r>
              <a:rPr lang="zh-CN" altLang="en-US" sz="2400"/>
              <a:t>读位于该证据内部的数据并生成内部数据的</a:t>
            </a:r>
            <a:r>
              <a:rPr lang="en-US" altLang="zh-CN" sz="2400"/>
              <a:t>MD5</a:t>
            </a:r>
            <a:r>
              <a:rPr lang="zh-CN" altLang="en-US" sz="2400"/>
              <a:t>。</a:t>
            </a:r>
            <a:r>
              <a:rPr lang="en-US" altLang="zh-CN" sz="2400"/>
              <a:t>EnCase</a:t>
            </a:r>
            <a:r>
              <a:rPr lang="zh-CN" altLang="en-US" sz="2400"/>
              <a:t>窗口右下角会出现一个闪烁的蓝色工具条显示正在校验。（双击闪烁的校验工具条可取消校验。）</a:t>
            </a:r>
            <a:endParaRPr lang="en-US" altLang="zh-CN" sz="2400"/>
          </a:p>
          <a:p>
            <a:pPr eaLnBrk="1" hangingPunct="1">
              <a:buFont typeface="Wingdings" panose="05000000000000000000" pitchFamily="2" charset="2"/>
              <a:buChar char="n"/>
            </a:pPr>
            <a:r>
              <a:rPr lang="zh-CN" altLang="en-US" sz="2400"/>
              <a:t>只有在校验程序结束后保存了案件，</a:t>
            </a:r>
            <a:r>
              <a:rPr lang="en-US" altLang="zh-CN" sz="2400"/>
              <a:t>EnCase</a:t>
            </a:r>
            <a:r>
              <a:rPr lang="zh-CN" altLang="en-US" sz="2400"/>
              <a:t>才会保存该证据文件的校验。如果案件没有保存就退出了，那么以后每次载入该证据文件时校验程序都会启动。在校验完成后取证调查人员选择保存案件，</a:t>
            </a:r>
            <a:r>
              <a:rPr lang="en-US" altLang="zh-CN" sz="2400"/>
              <a:t>EnCase</a:t>
            </a:r>
            <a:r>
              <a:rPr lang="zh-CN" altLang="en-US" sz="2400"/>
              <a:t>将在报告中显示确认信息和获得的</a:t>
            </a:r>
            <a:r>
              <a:rPr lang="en-US" altLang="zh-CN" sz="2400"/>
              <a:t>MD5</a:t>
            </a:r>
            <a:r>
              <a:rPr lang="zh-CN" altLang="en-US" sz="2400"/>
              <a:t>散列值。</a:t>
            </a:r>
          </a:p>
        </p:txBody>
      </p:sp>
    </p:spTree>
    <p:extLst>
      <p:ext uri="{BB962C8B-B14F-4D97-AF65-F5344CB8AC3E}">
        <p14:creationId xmlns:p14="http://schemas.microsoft.com/office/powerpoint/2010/main" val="4158353523"/>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smtClean="0"/>
              <a:t>过滤器的使用</a:t>
            </a:r>
          </a:p>
        </p:txBody>
      </p:sp>
      <p:sp>
        <p:nvSpPr>
          <p:cNvPr id="65539" name="Rectangle 3"/>
          <p:cNvSpPr>
            <a:spLocks noGrp="1" noChangeArrowheads="1"/>
          </p:cNvSpPr>
          <p:nvPr>
            <p:ph type="body" sz="half" idx="1"/>
          </p:nvPr>
        </p:nvSpPr>
        <p:spPr>
          <a:xfrm>
            <a:off x="152400" y="1752600"/>
            <a:ext cx="5486400" cy="4267200"/>
          </a:xfrm>
        </p:spPr>
        <p:txBody>
          <a:bodyPr/>
          <a:lstStyle/>
          <a:p>
            <a:pPr eaLnBrk="1" hangingPunct="1">
              <a:lnSpc>
                <a:spcPct val="80000"/>
              </a:lnSpc>
              <a:buFont typeface="Wingdings" panose="05000000000000000000" pitchFamily="2" charset="2"/>
              <a:buChar char="n"/>
            </a:pPr>
            <a:r>
              <a:rPr lang="zh-CN" altLang="en-US" sz="2800" smtClean="0"/>
              <a:t>按签名状态过滤</a:t>
            </a:r>
          </a:p>
          <a:p>
            <a:pPr eaLnBrk="1" hangingPunct="1">
              <a:lnSpc>
                <a:spcPct val="80000"/>
              </a:lnSpc>
              <a:buFont typeface="Wingdings" panose="05000000000000000000" pitchFamily="2" charset="2"/>
              <a:buChar char="Ø"/>
            </a:pPr>
            <a:r>
              <a:rPr lang="zh-CN" altLang="en-US" sz="2800" smtClean="0"/>
              <a:t>如果文件签名和文件扩展名一致，状态被显示为</a:t>
            </a:r>
            <a:r>
              <a:rPr lang="zh-CN" altLang="en-US" sz="2800" smtClean="0">
                <a:latin typeface="Arial" panose="020B0604020202020204" pitchFamily="34" charset="0"/>
              </a:rPr>
              <a:t>“</a:t>
            </a:r>
            <a:r>
              <a:rPr lang="zh-CN" altLang="en-US" sz="2800" smtClean="0"/>
              <a:t>confirmed</a:t>
            </a:r>
            <a:r>
              <a:rPr lang="zh-CN" altLang="en-US" sz="2800" smtClean="0">
                <a:latin typeface="Arial" panose="020B0604020202020204" pitchFamily="34" charset="0"/>
              </a:rPr>
              <a:t>”</a:t>
            </a:r>
            <a:r>
              <a:rPr lang="zh-CN" altLang="en-US" sz="2800" smtClean="0"/>
              <a:t>（签名匹配）；</a:t>
            </a:r>
          </a:p>
          <a:p>
            <a:pPr eaLnBrk="1" hangingPunct="1">
              <a:lnSpc>
                <a:spcPct val="80000"/>
              </a:lnSpc>
              <a:buFont typeface="Wingdings" panose="05000000000000000000" pitchFamily="2" charset="2"/>
              <a:buChar char="Ø"/>
            </a:pPr>
            <a:r>
              <a:rPr lang="zh-CN" altLang="en-US" sz="2600" smtClean="0"/>
              <a:t>如果文件扩展名正确，但文件签名未知，状态显示为</a:t>
            </a:r>
            <a:r>
              <a:rPr lang="zh-CN" altLang="en-US" sz="2600" smtClean="0">
                <a:latin typeface="Arial" panose="020B0604020202020204" pitchFamily="34" charset="0"/>
              </a:rPr>
              <a:t>“</a:t>
            </a:r>
            <a:r>
              <a:rPr lang="zh-CN" altLang="en-US" sz="2600" smtClean="0"/>
              <a:t>not confirmed</a:t>
            </a:r>
            <a:r>
              <a:rPr lang="zh-CN" altLang="en-US" sz="2600" smtClean="0">
                <a:latin typeface="Arial" panose="020B0604020202020204" pitchFamily="34" charset="0"/>
              </a:rPr>
              <a:t>”</a:t>
            </a:r>
            <a:r>
              <a:rPr lang="zh-CN" altLang="en-US" sz="2600" smtClean="0"/>
              <a:t>（签名未确认）；</a:t>
            </a:r>
          </a:p>
          <a:p>
            <a:pPr eaLnBrk="1" hangingPunct="1">
              <a:lnSpc>
                <a:spcPct val="80000"/>
              </a:lnSpc>
              <a:buFont typeface="Wingdings" panose="05000000000000000000" pitchFamily="2" charset="2"/>
              <a:buChar char="Ø"/>
            </a:pPr>
            <a:r>
              <a:rPr lang="zh-CN" altLang="en-US" sz="2600" smtClean="0"/>
              <a:t>如果文件签名和文件扩展名不匹配，或没有文件扩展名，状态显示为</a:t>
            </a:r>
            <a:r>
              <a:rPr lang="zh-CN" altLang="en-US" sz="2600" smtClean="0">
                <a:latin typeface="Arial" panose="020B0604020202020204" pitchFamily="34" charset="0"/>
              </a:rPr>
              <a:t>“</a:t>
            </a:r>
            <a:r>
              <a:rPr lang="zh-CN" altLang="en-US" sz="2600" smtClean="0"/>
              <a:t>newly identified</a:t>
            </a:r>
            <a:r>
              <a:rPr lang="zh-CN" altLang="en-US" sz="2600" smtClean="0">
                <a:latin typeface="Arial" panose="020B0604020202020204" pitchFamily="34" charset="0"/>
              </a:rPr>
              <a:t>”</a:t>
            </a:r>
            <a:r>
              <a:rPr lang="zh-CN" altLang="en-US" sz="2600" smtClean="0"/>
              <a:t>（新的标识），即签名不匹配。</a:t>
            </a:r>
          </a:p>
        </p:txBody>
      </p:sp>
      <p:pic>
        <p:nvPicPr>
          <p:cNvPr id="65540" name="Picture 4" descr="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676400"/>
            <a:ext cx="3255963"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02004"/>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smtClean="0"/>
              <a:t>过滤器的使用</a:t>
            </a:r>
          </a:p>
        </p:txBody>
      </p:sp>
      <p:sp>
        <p:nvSpPr>
          <p:cNvPr id="66563" name="Rectangle 3"/>
          <p:cNvSpPr>
            <a:spLocks noGrp="1" noChangeArrowheads="1"/>
          </p:cNvSpPr>
          <p:nvPr>
            <p:ph type="body" sz="half" idx="1"/>
          </p:nvPr>
        </p:nvSpPr>
        <p:spPr>
          <a:xfrm>
            <a:off x="152400" y="1752600"/>
            <a:ext cx="5486400" cy="4267200"/>
          </a:xfrm>
        </p:spPr>
        <p:txBody>
          <a:bodyPr/>
          <a:lstStyle/>
          <a:p>
            <a:pPr eaLnBrk="1" hangingPunct="1">
              <a:buFont typeface="Wingdings" panose="05000000000000000000" pitchFamily="2" charset="2"/>
              <a:buChar char="n"/>
            </a:pPr>
            <a:r>
              <a:rPr lang="zh-CN" altLang="en-US" sz="2800" smtClean="0"/>
              <a:t>按文件大小过滤</a:t>
            </a:r>
          </a:p>
          <a:p>
            <a:pPr eaLnBrk="1" hangingPunct="1">
              <a:buFont typeface="Wingdings" panose="05000000000000000000" pitchFamily="2" charset="2"/>
              <a:buChar char="Ø"/>
            </a:pPr>
            <a:r>
              <a:rPr lang="zh-CN" altLang="en-US" sz="2800" smtClean="0"/>
              <a:t>按文件大小过滤的设置框如图，其功能是根据文件的实际大小进行过滤（不包含残留区数据）。</a:t>
            </a:r>
            <a:endParaRPr lang="zh-CN" altLang="en-US" sz="2600" smtClean="0"/>
          </a:p>
        </p:txBody>
      </p:sp>
      <p:pic>
        <p:nvPicPr>
          <p:cNvPr id="66564" name="Picture 4" descr="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676400"/>
            <a:ext cx="3519488"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7443798"/>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zh-CN" altLang="en-US" smtClean="0"/>
              <a:t>过滤器的使用</a:t>
            </a:r>
          </a:p>
        </p:txBody>
      </p:sp>
      <p:sp>
        <p:nvSpPr>
          <p:cNvPr id="67587" name="Rectangle 3"/>
          <p:cNvSpPr>
            <a:spLocks noGrp="1" noChangeArrowheads="1"/>
          </p:cNvSpPr>
          <p:nvPr>
            <p:ph type="body" sz="half" idx="1"/>
          </p:nvPr>
        </p:nvSpPr>
        <p:spPr>
          <a:xfrm>
            <a:off x="152400" y="1752600"/>
            <a:ext cx="5486400" cy="4267200"/>
          </a:xfrm>
        </p:spPr>
        <p:txBody>
          <a:bodyPr/>
          <a:lstStyle/>
          <a:p>
            <a:pPr eaLnBrk="1" hangingPunct="1">
              <a:buFont typeface="Wingdings" panose="05000000000000000000" pitchFamily="2" charset="2"/>
              <a:buChar char="n"/>
            </a:pPr>
            <a:r>
              <a:rPr lang="zh-CN" altLang="en-US" sz="2800" smtClean="0"/>
              <a:t>按文件大小过滤</a:t>
            </a:r>
          </a:p>
          <a:p>
            <a:pPr eaLnBrk="1" hangingPunct="1">
              <a:buFont typeface="Wingdings" panose="05000000000000000000" pitchFamily="2" charset="2"/>
              <a:buChar char="Ø"/>
            </a:pPr>
            <a:r>
              <a:rPr lang="zh-CN" altLang="en-US" sz="2800" smtClean="0"/>
              <a:t>设置框中的第一选项，用于设定过滤小于特定容量的文件，如可查找小于1.8MB的文件；第二选项，用于设定大于特定容量的文件，如可查找大于1.5KB的文件。两个选项同时使用，用于设定特定容量大小之间的文件。</a:t>
            </a:r>
          </a:p>
        </p:txBody>
      </p:sp>
      <p:pic>
        <p:nvPicPr>
          <p:cNvPr id="67588" name="Picture 4" descr="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676400"/>
            <a:ext cx="3519488"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7899068"/>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zh-CN" altLang="en-US" smtClean="0"/>
              <a:t>过滤器的使用</a:t>
            </a:r>
          </a:p>
        </p:txBody>
      </p:sp>
      <p:sp>
        <p:nvSpPr>
          <p:cNvPr id="68611" name="Rectangle 3"/>
          <p:cNvSpPr>
            <a:spLocks noGrp="1" noChangeArrowheads="1"/>
          </p:cNvSpPr>
          <p:nvPr>
            <p:ph type="body" sz="half" idx="1"/>
          </p:nvPr>
        </p:nvSpPr>
        <p:spPr>
          <a:xfrm>
            <a:off x="152400" y="1752600"/>
            <a:ext cx="4038600" cy="4267200"/>
          </a:xfrm>
        </p:spPr>
        <p:txBody>
          <a:bodyPr/>
          <a:lstStyle/>
          <a:p>
            <a:pPr eaLnBrk="1" hangingPunct="1">
              <a:buFont typeface="Wingdings" panose="05000000000000000000" pitchFamily="2" charset="2"/>
              <a:buChar char="n"/>
            </a:pPr>
            <a:r>
              <a:rPr lang="zh-CN" altLang="en-US" sz="2800" smtClean="0"/>
              <a:t>按文件关键时间过滤</a:t>
            </a:r>
          </a:p>
          <a:p>
            <a:pPr eaLnBrk="1" hangingPunct="1">
              <a:buFont typeface="Wingdings" panose="05000000000000000000" pitchFamily="2" charset="2"/>
              <a:buChar char="Ø"/>
            </a:pPr>
            <a:r>
              <a:rPr lang="zh-CN" altLang="en-US" sz="2800" smtClean="0"/>
              <a:t>按文件关键时间过滤的设置框如图，其功能是根据文件的一些关键时间（创建时间、修改时间、访问时间等等）进行文件过滤。</a:t>
            </a:r>
          </a:p>
        </p:txBody>
      </p:sp>
      <p:pic>
        <p:nvPicPr>
          <p:cNvPr id="68612" name="Picture 4" descr="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4188" y="2057400"/>
            <a:ext cx="4754562"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4189959"/>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zh-CN" altLang="en-US" smtClean="0"/>
              <a:t>过滤器的使用</a:t>
            </a:r>
          </a:p>
        </p:txBody>
      </p:sp>
      <p:sp>
        <p:nvSpPr>
          <p:cNvPr id="69635" name="Rectangle 3"/>
          <p:cNvSpPr>
            <a:spLocks noGrp="1" noChangeArrowheads="1"/>
          </p:cNvSpPr>
          <p:nvPr>
            <p:ph type="body" sz="half" idx="1"/>
          </p:nvPr>
        </p:nvSpPr>
        <p:spPr>
          <a:xfrm>
            <a:off x="152400" y="1752600"/>
            <a:ext cx="4038600" cy="4267200"/>
          </a:xfrm>
        </p:spPr>
        <p:txBody>
          <a:bodyPr/>
          <a:lstStyle/>
          <a:p>
            <a:pPr eaLnBrk="1" hangingPunct="1">
              <a:buFont typeface="Wingdings" panose="05000000000000000000" pitchFamily="2" charset="2"/>
              <a:buChar char="n"/>
            </a:pPr>
            <a:r>
              <a:rPr lang="zh-CN" altLang="en-US" sz="2800" smtClean="0"/>
              <a:t>按文件关键时间过滤</a:t>
            </a:r>
          </a:p>
          <a:p>
            <a:pPr eaLnBrk="1" hangingPunct="1">
              <a:buFont typeface="Wingdings" panose="05000000000000000000" pitchFamily="2" charset="2"/>
              <a:buChar char="Ø"/>
            </a:pPr>
            <a:r>
              <a:rPr lang="zh-CN" altLang="en-US" sz="2800" smtClean="0"/>
              <a:t>Created：创建时间，当前磁盘中的文件和目录的创建时间；</a:t>
            </a:r>
          </a:p>
          <a:p>
            <a:pPr eaLnBrk="1" hangingPunct="1">
              <a:buFont typeface="Wingdings" panose="05000000000000000000" pitchFamily="2" charset="2"/>
              <a:buChar char="Ø"/>
            </a:pPr>
            <a:r>
              <a:rPr lang="zh-CN" altLang="en-US" sz="2600" smtClean="0"/>
              <a:t>Modified：修改时间，当前磁盘中文件和目录最后修改的时间；</a:t>
            </a:r>
          </a:p>
        </p:txBody>
      </p:sp>
      <p:pic>
        <p:nvPicPr>
          <p:cNvPr id="69636" name="Picture 4" descr="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4188" y="2057400"/>
            <a:ext cx="4754562"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0099302"/>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zh-CN" altLang="en-US" smtClean="0"/>
              <a:t>过滤器的使用</a:t>
            </a:r>
          </a:p>
        </p:txBody>
      </p:sp>
      <p:sp>
        <p:nvSpPr>
          <p:cNvPr id="70659" name="Rectangle 3"/>
          <p:cNvSpPr>
            <a:spLocks noGrp="1" noChangeArrowheads="1"/>
          </p:cNvSpPr>
          <p:nvPr>
            <p:ph type="body" sz="half" idx="1"/>
          </p:nvPr>
        </p:nvSpPr>
        <p:spPr>
          <a:xfrm>
            <a:off x="152400" y="1752600"/>
            <a:ext cx="4038600" cy="4267200"/>
          </a:xfrm>
        </p:spPr>
        <p:txBody>
          <a:bodyPr/>
          <a:lstStyle/>
          <a:p>
            <a:pPr eaLnBrk="1" hangingPunct="1">
              <a:lnSpc>
                <a:spcPct val="90000"/>
              </a:lnSpc>
              <a:buFont typeface="Wingdings" panose="05000000000000000000" pitchFamily="2" charset="2"/>
              <a:buChar char="n"/>
            </a:pPr>
            <a:r>
              <a:rPr lang="zh-CN" altLang="en-US" sz="2400" smtClean="0"/>
              <a:t>按文件关键时间过滤</a:t>
            </a:r>
          </a:p>
          <a:p>
            <a:pPr eaLnBrk="1" hangingPunct="1">
              <a:lnSpc>
                <a:spcPct val="90000"/>
              </a:lnSpc>
              <a:buFont typeface="Wingdings" panose="05000000000000000000" pitchFamily="2" charset="2"/>
              <a:buChar char="Ø"/>
            </a:pPr>
            <a:r>
              <a:rPr lang="zh-CN" altLang="en-US" sz="2400" smtClean="0"/>
              <a:t>Accessed：访问时间，当前磁盘中文件和目录的最后读取或访问的时间；</a:t>
            </a:r>
          </a:p>
          <a:p>
            <a:pPr eaLnBrk="1" hangingPunct="1">
              <a:lnSpc>
                <a:spcPct val="90000"/>
              </a:lnSpc>
              <a:buFont typeface="Wingdings" panose="05000000000000000000" pitchFamily="2" charset="2"/>
              <a:buChar char="Ø"/>
            </a:pPr>
            <a:r>
              <a:rPr lang="zh-CN" altLang="en-US" sz="2200" smtClean="0"/>
              <a:t>Record update：记录更新时间，NTFS或Linux文件系统中，文件和目录的最后修改时间（这些信息包含于文件元数据中）；</a:t>
            </a:r>
          </a:p>
          <a:p>
            <a:pPr eaLnBrk="1" hangingPunct="1">
              <a:lnSpc>
                <a:spcPct val="90000"/>
              </a:lnSpc>
              <a:buFont typeface="Wingdings" panose="05000000000000000000" pitchFamily="2" charset="2"/>
              <a:buChar char="Ø"/>
            </a:pPr>
            <a:r>
              <a:rPr lang="zh-CN" altLang="en-US" sz="2200" smtClean="0"/>
              <a:t>Deletion：删除时间，Linux系统下文件和目录的删除时间。</a:t>
            </a:r>
          </a:p>
        </p:txBody>
      </p:sp>
      <p:pic>
        <p:nvPicPr>
          <p:cNvPr id="70660" name="Picture 4" descr="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4188" y="2057400"/>
            <a:ext cx="4754562"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0742995"/>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zh-CN" altLang="en-US" smtClean="0"/>
              <a:t>过滤器的使用</a:t>
            </a:r>
          </a:p>
        </p:txBody>
      </p:sp>
      <p:sp>
        <p:nvSpPr>
          <p:cNvPr id="71683" name="Rectangle 3"/>
          <p:cNvSpPr>
            <a:spLocks noGrp="1" noChangeArrowheads="1"/>
          </p:cNvSpPr>
          <p:nvPr>
            <p:ph type="body" sz="half" idx="1"/>
          </p:nvPr>
        </p:nvSpPr>
        <p:spPr>
          <a:xfrm>
            <a:off x="152400" y="1752600"/>
            <a:ext cx="4038600" cy="4267200"/>
          </a:xfrm>
        </p:spPr>
        <p:txBody>
          <a:bodyPr/>
          <a:lstStyle/>
          <a:p>
            <a:pPr eaLnBrk="1" hangingPunct="1">
              <a:lnSpc>
                <a:spcPct val="90000"/>
              </a:lnSpc>
              <a:buFont typeface="Wingdings" panose="05000000000000000000" pitchFamily="2" charset="2"/>
              <a:buChar char="n"/>
            </a:pPr>
            <a:r>
              <a:rPr lang="zh-CN" altLang="en-US" sz="2400" smtClean="0"/>
              <a:t>按文件属性过滤</a:t>
            </a:r>
          </a:p>
          <a:p>
            <a:pPr eaLnBrk="1" hangingPunct="1">
              <a:lnSpc>
                <a:spcPct val="90000"/>
              </a:lnSpc>
              <a:buFont typeface="Wingdings" panose="05000000000000000000" pitchFamily="2" charset="2"/>
              <a:buChar char="Ø"/>
            </a:pPr>
            <a:r>
              <a:rPr lang="zh-CN" altLang="en-US" sz="2400" smtClean="0"/>
              <a:t>按文件属性过滤的设置框如图，其功能是根据文件属性进行文件过滤。</a:t>
            </a:r>
          </a:p>
          <a:p>
            <a:pPr eaLnBrk="1" hangingPunct="1">
              <a:lnSpc>
                <a:spcPct val="90000"/>
              </a:lnSpc>
              <a:buFont typeface="Wingdings" panose="05000000000000000000" pitchFamily="2" charset="2"/>
              <a:buChar char="Ø"/>
            </a:pPr>
            <a:r>
              <a:rPr lang="zh-CN" altLang="en-US" sz="2600" smtClean="0"/>
              <a:t>该设置框中的过滤条件可以进行组合设立，但是有一些过滤条件不能单独设立</a:t>
            </a:r>
          </a:p>
        </p:txBody>
      </p:sp>
      <p:pic>
        <p:nvPicPr>
          <p:cNvPr id="71684" name="Picture 4" descr="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828800"/>
            <a:ext cx="35814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2996454"/>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zh-CN" altLang="en-US" smtClean="0"/>
              <a:t>过滤器的使用</a:t>
            </a:r>
          </a:p>
        </p:txBody>
      </p:sp>
      <p:sp>
        <p:nvSpPr>
          <p:cNvPr id="72707" name="Rectangle 3"/>
          <p:cNvSpPr>
            <a:spLocks noGrp="1" noChangeArrowheads="1"/>
          </p:cNvSpPr>
          <p:nvPr>
            <p:ph type="body" sz="half" idx="1"/>
          </p:nvPr>
        </p:nvSpPr>
        <p:spPr>
          <a:xfrm>
            <a:off x="152400" y="1752600"/>
            <a:ext cx="4038600" cy="4267200"/>
          </a:xfrm>
        </p:spPr>
        <p:txBody>
          <a:bodyPr/>
          <a:lstStyle/>
          <a:p>
            <a:pPr eaLnBrk="1" hangingPunct="1">
              <a:buFont typeface="Wingdings" panose="05000000000000000000" pitchFamily="2" charset="2"/>
              <a:buChar char="n"/>
            </a:pPr>
            <a:r>
              <a:rPr lang="zh-CN" altLang="en-US" sz="2000" smtClean="0"/>
              <a:t>按文件属性过滤</a:t>
            </a:r>
          </a:p>
          <a:p>
            <a:pPr eaLnBrk="1" hangingPunct="1">
              <a:buFont typeface="Wingdings" panose="05000000000000000000" pitchFamily="2" charset="2"/>
              <a:buChar char="Ø"/>
            </a:pPr>
            <a:r>
              <a:rPr lang="zh-CN" altLang="en-US" sz="2000" smtClean="0"/>
              <a:t>e，e!，E：按照加密文件过滤，其中包含利用ZIP和RAR加密的文件、特定文件类型的加密文件和文件系统级的加密文件；</a:t>
            </a:r>
          </a:p>
          <a:p>
            <a:pPr eaLnBrk="1" hangingPunct="1">
              <a:buFont typeface="Wingdings" panose="05000000000000000000" pitchFamily="2" charset="2"/>
              <a:buChar char="Ø"/>
            </a:pPr>
            <a:r>
              <a:rPr lang="zh-CN" altLang="en-US" sz="2200" smtClean="0"/>
              <a:t>SUID，SGID：按照系统使用者（SUID）和系统使用组（SGID）过滤；</a:t>
            </a:r>
          </a:p>
          <a:p>
            <a:pPr eaLnBrk="1" hangingPunct="1">
              <a:buFont typeface="Wingdings" panose="05000000000000000000" pitchFamily="2" charset="2"/>
              <a:buChar char="Ø"/>
            </a:pPr>
            <a:r>
              <a:rPr lang="zh-CN" altLang="en-US" sz="2200" smtClean="0"/>
              <a:t>P：按NTFS文件系统的连接点过滤；</a:t>
            </a:r>
          </a:p>
        </p:txBody>
      </p:sp>
      <p:pic>
        <p:nvPicPr>
          <p:cNvPr id="72708" name="Picture 4" descr="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905000"/>
            <a:ext cx="3419475"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968757"/>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zh-CN" altLang="en-US" smtClean="0"/>
              <a:t>过滤器的使用</a:t>
            </a:r>
          </a:p>
        </p:txBody>
      </p:sp>
      <p:sp>
        <p:nvSpPr>
          <p:cNvPr id="73731" name="Rectangle 3"/>
          <p:cNvSpPr>
            <a:spLocks noGrp="1" noChangeArrowheads="1"/>
          </p:cNvSpPr>
          <p:nvPr>
            <p:ph type="body" sz="half" idx="1"/>
          </p:nvPr>
        </p:nvSpPr>
        <p:spPr>
          <a:xfrm>
            <a:off x="152400" y="1752600"/>
            <a:ext cx="4038600" cy="4267200"/>
          </a:xfrm>
        </p:spPr>
        <p:txBody>
          <a:bodyPr/>
          <a:lstStyle/>
          <a:p>
            <a:pPr eaLnBrk="1" hangingPunct="1">
              <a:lnSpc>
                <a:spcPct val="90000"/>
              </a:lnSpc>
              <a:buFont typeface="Wingdings" panose="05000000000000000000" pitchFamily="2" charset="2"/>
              <a:buChar char="n"/>
            </a:pPr>
            <a:r>
              <a:rPr lang="zh-CN" altLang="en-US" sz="2400" smtClean="0"/>
              <a:t>按文件属性过滤</a:t>
            </a:r>
          </a:p>
          <a:p>
            <a:pPr eaLnBrk="1" hangingPunct="1">
              <a:lnSpc>
                <a:spcPct val="90000"/>
              </a:lnSpc>
              <a:buFont typeface="Wingdings" panose="05000000000000000000" pitchFamily="2" charset="2"/>
              <a:buChar char="Ø"/>
            </a:pPr>
            <a:r>
              <a:rPr lang="zh-CN" altLang="en-US" sz="2400" smtClean="0"/>
              <a:t>ADS：按照NTFS交替数据流过滤，NTFS文件系统中每条文件记录支持多个$DATA属性，每个属性称为一个交替数据流；</a:t>
            </a:r>
          </a:p>
          <a:p>
            <a:pPr eaLnBrk="1" hangingPunct="1">
              <a:lnSpc>
                <a:spcPct val="90000"/>
              </a:lnSpc>
              <a:buFont typeface="Wingdings" panose="05000000000000000000" pitchFamily="2" charset="2"/>
              <a:buChar char="Ø"/>
            </a:pPr>
            <a:r>
              <a:rPr lang="zh-CN" altLang="en-US" sz="2600" smtClean="0"/>
              <a:t>c，C：按照压缩文件进行过滤，其中包含利用ZIP和RAR等压缩的文件以及文件系统级的压缩文件。</a:t>
            </a:r>
          </a:p>
        </p:txBody>
      </p:sp>
      <p:pic>
        <p:nvPicPr>
          <p:cNvPr id="73732" name="Picture 4" descr="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981200"/>
            <a:ext cx="374332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4938336"/>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zh-CN" altLang="en-US" smtClean="0"/>
              <a:t>利用X-Ways搜索数据信息</a:t>
            </a:r>
          </a:p>
        </p:txBody>
      </p:sp>
      <p:sp>
        <p:nvSpPr>
          <p:cNvPr id="74755" name="Rectangle 3"/>
          <p:cNvSpPr>
            <a:spLocks noGrp="1" noChangeArrowheads="1"/>
          </p:cNvSpPr>
          <p:nvPr>
            <p:ph type="body" sz="half" idx="1"/>
          </p:nvPr>
        </p:nvSpPr>
        <p:spPr>
          <a:xfrm>
            <a:off x="152400" y="1752600"/>
            <a:ext cx="8763000" cy="4267200"/>
          </a:xfrm>
        </p:spPr>
        <p:txBody>
          <a:bodyPr/>
          <a:lstStyle/>
          <a:p>
            <a:pPr eaLnBrk="1" hangingPunct="1">
              <a:lnSpc>
                <a:spcPct val="90000"/>
              </a:lnSpc>
              <a:buFont typeface="Wingdings" panose="05000000000000000000" pitchFamily="2" charset="2"/>
              <a:buChar char="n"/>
            </a:pPr>
            <a:r>
              <a:rPr lang="zh-CN" altLang="en-US" sz="2400" smtClean="0"/>
              <a:t>调查人员在对原始证据进行深入取证分析时，常常使用同步搜索的功能来查找具体的证据信息。同步搜索，允许调查人员指定一个搜索关键词列表文件，文件的每行设定一个搜索关键词，所发现的搜索关键词被保存在搜索列表或位置管理器中。</a:t>
            </a:r>
          </a:p>
          <a:p>
            <a:pPr eaLnBrk="1" hangingPunct="1">
              <a:lnSpc>
                <a:spcPct val="90000"/>
              </a:lnSpc>
              <a:buFont typeface="Wingdings" panose="05000000000000000000" pitchFamily="2" charset="2"/>
              <a:buChar char="n"/>
            </a:pPr>
            <a:r>
              <a:rPr lang="zh-CN" altLang="en-US" sz="2400" smtClean="0"/>
              <a:t>同步搜索能够以</a:t>
            </a:r>
            <a:r>
              <a:rPr lang="zh-CN" altLang="en-US" sz="2400" smtClean="0">
                <a:latin typeface="Arial" panose="020B0604020202020204" pitchFamily="34" charset="0"/>
              </a:rPr>
              <a:t>“</a:t>
            </a:r>
            <a:r>
              <a:rPr lang="zh-CN" altLang="en-US" sz="2400" smtClean="0"/>
              <a:t>物理搜索</a:t>
            </a:r>
            <a:r>
              <a:rPr lang="zh-CN" altLang="en-US" sz="2400" smtClean="0">
                <a:latin typeface="Arial" panose="020B0604020202020204" pitchFamily="34" charset="0"/>
              </a:rPr>
              <a:t>”</a:t>
            </a:r>
            <a:r>
              <a:rPr lang="zh-CN" altLang="en-US" sz="2400" smtClean="0"/>
              <a:t>和</a:t>
            </a:r>
            <a:r>
              <a:rPr lang="zh-CN" altLang="en-US" sz="2400" smtClean="0">
                <a:latin typeface="Arial" panose="020B0604020202020204" pitchFamily="34" charset="0"/>
              </a:rPr>
              <a:t>“</a:t>
            </a:r>
            <a:r>
              <a:rPr lang="zh-CN" altLang="en-US" sz="2400" smtClean="0"/>
              <a:t>逻辑搜索</a:t>
            </a:r>
            <a:r>
              <a:rPr lang="zh-CN" altLang="en-US" sz="2400" smtClean="0">
                <a:latin typeface="Arial" panose="020B0604020202020204" pitchFamily="34" charset="0"/>
              </a:rPr>
              <a:t>”</a:t>
            </a:r>
            <a:r>
              <a:rPr lang="zh-CN" altLang="en-US" sz="2400" smtClean="0"/>
              <a:t>两种方式进行。物理搜索是通过对物理扇区信息的扫描方式进行，而逻辑搜索则是通过常用的文件内容搜索方式进行。数据搜索时，可以同时使用Unicode(UCS-2LE)和代码页方式对相同的词汇全面搜索。同步搜索设置框通过X-Ways菜单栏的</a:t>
            </a:r>
            <a:r>
              <a:rPr lang="zh-CN" altLang="en-US" sz="2400" smtClean="0">
                <a:latin typeface="Arial" panose="020B0604020202020204" pitchFamily="34" charset="0"/>
              </a:rPr>
              <a:t>“</a:t>
            </a:r>
            <a:r>
              <a:rPr lang="zh-CN" altLang="en-US" sz="2400" smtClean="0"/>
              <a:t>Search-&gt;Simultaneous Search</a:t>
            </a:r>
            <a:r>
              <a:rPr lang="zh-CN" altLang="en-US" sz="2400" smtClean="0">
                <a:latin typeface="Arial" panose="020B0604020202020204" pitchFamily="34" charset="0"/>
              </a:rPr>
              <a:t>…”</a:t>
            </a:r>
            <a:r>
              <a:rPr lang="zh-CN" altLang="en-US" sz="2400" smtClean="0"/>
              <a:t>或使用快捷键Alt+F10打开，打开的同步搜索设置框如图</a:t>
            </a:r>
          </a:p>
        </p:txBody>
      </p:sp>
      <p:pic>
        <p:nvPicPr>
          <p:cNvPr id="75780" name="Picture 4" descr="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6868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47283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diamond(in)">
                                      <p:cBhvr>
                                        <p:cTn id="7" dur="2000"/>
                                        <p:tgtEl>
                                          <p:spTgt spid="75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95536" y="1196752"/>
            <a:ext cx="8568952" cy="3024336"/>
          </a:xfrm>
          <a:ln>
            <a:miter lim="800000"/>
            <a:headEnd/>
            <a:tailEnd/>
          </a:ln>
        </p:spPr>
        <p:txBody>
          <a:bodyPr>
            <a:noAutofit/>
          </a:bodyPr>
          <a:lstStyle/>
          <a:p>
            <a:pPr fontAlgn="auto">
              <a:spcAft>
                <a:spcPts val="0"/>
              </a:spcAft>
              <a:defRPr/>
            </a:pPr>
            <a:r>
              <a:rPr lang="zh-CN" altLang="en-US" sz="5400" dirty="0" smtClean="0">
                <a:latin typeface="华文新魏" panose="02010800040101010101" pitchFamily="2" charset="-122"/>
                <a:ea typeface="华文新魏" panose="02010800040101010101" pitchFamily="2" charset="-122"/>
                <a:cs typeface="+mn-cs"/>
              </a:rPr>
              <a:t>项目四</a:t>
            </a:r>
            <a:r>
              <a:rPr lang="en-US" altLang="zh-CN" sz="5400" dirty="0">
                <a:latin typeface="华文新魏" panose="02010800040101010101" pitchFamily="2" charset="-122"/>
                <a:ea typeface="华文新魏" panose="02010800040101010101" pitchFamily="2" charset="-122"/>
                <a:cs typeface="+mn-cs"/>
              </a:rPr>
              <a:t/>
            </a:r>
            <a:br>
              <a:rPr lang="en-US" altLang="zh-CN" sz="5400" dirty="0">
                <a:latin typeface="华文新魏" panose="02010800040101010101" pitchFamily="2" charset="-122"/>
                <a:ea typeface="华文新魏" panose="02010800040101010101" pitchFamily="2" charset="-122"/>
                <a:cs typeface="+mn-cs"/>
              </a:rPr>
            </a:br>
            <a:r>
              <a:rPr lang="en-US" altLang="zh-CN" sz="5400" dirty="0">
                <a:latin typeface="华文新魏" panose="02010800040101010101" pitchFamily="2" charset="-122"/>
                <a:ea typeface="华文新魏" panose="02010800040101010101" pitchFamily="2" charset="-122"/>
                <a:cs typeface="+mn-cs"/>
              </a:rPr>
              <a:t/>
            </a:r>
            <a:br>
              <a:rPr lang="en-US" altLang="zh-CN" sz="5400" dirty="0">
                <a:latin typeface="华文新魏" panose="02010800040101010101" pitchFamily="2" charset="-122"/>
                <a:ea typeface="华文新魏" panose="02010800040101010101" pitchFamily="2" charset="-122"/>
                <a:cs typeface="+mn-cs"/>
              </a:rPr>
            </a:br>
            <a:r>
              <a:rPr lang="zh-CN" altLang="en-US" sz="5400" dirty="0" smtClean="0">
                <a:latin typeface="华文新魏" panose="02010800040101010101" pitchFamily="2" charset="-122"/>
                <a:ea typeface="华文新魏" panose="02010800040101010101" pitchFamily="2" charset="-122"/>
                <a:cs typeface="+mn-cs"/>
              </a:rPr>
              <a:t>原始</a:t>
            </a:r>
            <a:r>
              <a:rPr lang="zh-CN" altLang="en-US" sz="5400" dirty="0">
                <a:latin typeface="华文新魏" panose="02010800040101010101" pitchFamily="2" charset="-122"/>
                <a:ea typeface="华文新魏" panose="02010800040101010101" pitchFamily="2" charset="-122"/>
                <a:cs typeface="+mn-cs"/>
              </a:rPr>
              <a:t>证据的深入分析</a:t>
            </a:r>
          </a:p>
        </p:txBody>
      </p:sp>
    </p:spTree>
    <p:extLst>
      <p:ext uri="{BB962C8B-B14F-4D97-AF65-F5344CB8AC3E}">
        <p14:creationId xmlns:p14="http://schemas.microsoft.com/office/powerpoint/2010/main" val="21210579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1229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en-US" altLang="zh-CN" sz="2400"/>
              <a:t>EnCase</a:t>
            </a:r>
            <a:r>
              <a:rPr lang="zh-CN" altLang="en-US" sz="2400"/>
              <a:t>具有功能较强的综合取证分析界面。在典型的</a:t>
            </a:r>
            <a:r>
              <a:rPr lang="en-US" altLang="zh-CN" sz="2400"/>
              <a:t>EnCase</a:t>
            </a:r>
            <a:r>
              <a:rPr lang="zh-CN" altLang="en-US" sz="2400"/>
              <a:t>案件标签视图中，每个案件都包含在</a:t>
            </a:r>
            <a:r>
              <a:rPr lang="en-US" altLang="zh-CN" sz="2400"/>
              <a:t>Cases</a:t>
            </a:r>
            <a:r>
              <a:rPr lang="zh-CN" altLang="en-US" sz="2400"/>
              <a:t>标签下的一个案件文件夹里。可以同时打开多个案件。在案件中可以显示的标签视图有驱动器、书签、文件签名、文件类型、关键词等等。</a:t>
            </a:r>
            <a:endParaRPr lang="en-US" altLang="zh-CN" sz="2400"/>
          </a:p>
          <a:p>
            <a:pPr eaLnBrk="1" hangingPunct="1">
              <a:buFont typeface="Wingdings" panose="05000000000000000000" pitchFamily="2" charset="2"/>
              <a:buChar char="n"/>
            </a:pPr>
            <a:r>
              <a:rPr lang="zh-CN" altLang="en-US" sz="2400"/>
              <a:t>可以点击工具栏中“视图”的下拉菜单中选择需要使用的标签清单。要关闭这些标签视图时，可以点击标签和“标签”栏左边的“×”。</a:t>
            </a:r>
          </a:p>
        </p:txBody>
      </p:sp>
    </p:spTree>
    <p:extLst>
      <p:ext uri="{BB962C8B-B14F-4D97-AF65-F5344CB8AC3E}">
        <p14:creationId xmlns:p14="http://schemas.microsoft.com/office/powerpoint/2010/main" val="4120226776"/>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zh-CN" altLang="en-US" smtClean="0"/>
              <a:t>利用X-Ways搜索数据信息</a:t>
            </a:r>
          </a:p>
        </p:txBody>
      </p:sp>
      <p:sp>
        <p:nvSpPr>
          <p:cNvPr id="75779"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400" smtClean="0"/>
              <a:t>设定搜索参数</a:t>
            </a:r>
          </a:p>
          <a:p>
            <a:pPr eaLnBrk="1" hangingPunct="1">
              <a:buFont typeface="Wingdings" panose="05000000000000000000" pitchFamily="2" charset="2"/>
              <a:buChar char="Ø"/>
            </a:pPr>
            <a:r>
              <a:rPr lang="zh-CN" altLang="en-US" sz="2400" smtClean="0"/>
              <a:t>在搜索前，调查人员需要设定搜索的区域，如果是针对某个特定的目录或驱动器搜索，就需要将搜索的目录或驱动器的所有文件展开（在界面左边的</a:t>
            </a:r>
            <a:r>
              <a:rPr lang="zh-CN" altLang="en-US" sz="2400" smtClean="0">
                <a:latin typeface="Arial" panose="020B0604020202020204" pitchFamily="34" charset="0"/>
              </a:rPr>
              <a:t>“</a:t>
            </a:r>
            <a:r>
              <a:rPr lang="zh-CN" altLang="en-US" sz="2400" smtClean="0"/>
              <a:t>Case Data</a:t>
            </a:r>
            <a:r>
              <a:rPr lang="zh-CN" altLang="en-US" sz="2400" smtClean="0">
                <a:latin typeface="Arial" panose="020B0604020202020204" pitchFamily="34" charset="0"/>
              </a:rPr>
              <a:t>”</a:t>
            </a:r>
            <a:r>
              <a:rPr lang="zh-CN" altLang="en-US" sz="2400" smtClean="0"/>
              <a:t>栏的目录树中，使用鼠标右击需要搜索的文件夹或驱动器）；如果是针对符合某些条件的文件进行搜索，则需要通过过滤器选择所需搜索的文件。</a:t>
            </a:r>
          </a:p>
          <a:p>
            <a:pPr eaLnBrk="1" hangingPunct="1">
              <a:buFont typeface="Wingdings" panose="05000000000000000000" pitchFamily="2" charset="2"/>
              <a:buChar char="Ø"/>
            </a:pPr>
            <a:r>
              <a:rPr lang="zh-CN" altLang="en-US" sz="2400" smtClean="0"/>
              <a:t>在设置框的左边空白栏输入需要搜索的关键词，关键词分行，每行一个关键词且支持空格。输入关键字，可在设置框的右边选择字符编码，可以选择只搜索ASCII码、只搜索Unicode编码或者两者同时搜索。</a:t>
            </a:r>
          </a:p>
        </p:txBody>
      </p:sp>
    </p:spTree>
    <p:extLst>
      <p:ext uri="{BB962C8B-B14F-4D97-AF65-F5344CB8AC3E}">
        <p14:creationId xmlns:p14="http://schemas.microsoft.com/office/powerpoint/2010/main" val="1115720939"/>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zh-CN" altLang="en-US" smtClean="0"/>
              <a:t>利用X-Ways搜索数据信息</a:t>
            </a:r>
          </a:p>
        </p:txBody>
      </p:sp>
      <p:sp>
        <p:nvSpPr>
          <p:cNvPr id="76803" name="Rectangle 3"/>
          <p:cNvSpPr>
            <a:spLocks noGrp="1" noChangeArrowheads="1"/>
          </p:cNvSpPr>
          <p:nvPr>
            <p:ph type="body" sz="half" idx="1"/>
          </p:nvPr>
        </p:nvSpPr>
        <p:spPr>
          <a:xfrm>
            <a:off x="152400" y="1752600"/>
            <a:ext cx="8763000" cy="4267200"/>
          </a:xfrm>
        </p:spPr>
        <p:txBody>
          <a:bodyPr/>
          <a:lstStyle/>
          <a:p>
            <a:pPr eaLnBrk="1" hangingPunct="1">
              <a:lnSpc>
                <a:spcPct val="80000"/>
              </a:lnSpc>
              <a:buFont typeface="Wingdings" panose="05000000000000000000" pitchFamily="2" charset="2"/>
              <a:buChar char="n"/>
            </a:pPr>
            <a:r>
              <a:rPr lang="zh-CN" altLang="en-US" sz="2800" smtClean="0"/>
              <a:t>设定搜索参数</a:t>
            </a:r>
          </a:p>
          <a:p>
            <a:pPr eaLnBrk="1" hangingPunct="1">
              <a:lnSpc>
                <a:spcPct val="80000"/>
              </a:lnSpc>
              <a:buFont typeface="Wingdings" panose="05000000000000000000" pitchFamily="2" charset="2"/>
              <a:buChar char="Ø"/>
            </a:pPr>
            <a:r>
              <a:rPr lang="zh-CN" altLang="en-US" sz="2800" smtClean="0"/>
              <a:t>当设定了需要的搜索关键字和搜索条件，并选中</a:t>
            </a:r>
            <a:r>
              <a:rPr lang="zh-CN" altLang="en-US" sz="2800" smtClean="0">
                <a:latin typeface="Arial" panose="020B0604020202020204" pitchFamily="34" charset="0"/>
              </a:rPr>
              <a:t>“</a:t>
            </a:r>
            <a:r>
              <a:rPr lang="zh-CN" altLang="en-US" sz="2800" smtClean="0"/>
              <a:t>List search hits</a:t>
            </a:r>
            <a:r>
              <a:rPr lang="zh-CN" altLang="en-US" sz="2800" smtClean="0">
                <a:latin typeface="Arial" panose="020B0604020202020204" pitchFamily="34" charset="0"/>
              </a:rPr>
              <a:t>”</a:t>
            </a:r>
            <a:r>
              <a:rPr lang="zh-CN" altLang="en-US" sz="2800" smtClean="0"/>
              <a:t>后，点击</a:t>
            </a:r>
            <a:r>
              <a:rPr lang="zh-CN" altLang="en-US" sz="2800" smtClean="0">
                <a:latin typeface="Arial" panose="020B0604020202020204" pitchFamily="34" charset="0"/>
              </a:rPr>
              <a:t>“</a:t>
            </a:r>
            <a:r>
              <a:rPr lang="zh-CN" altLang="en-US" sz="2800" smtClean="0"/>
              <a:t>OK</a:t>
            </a:r>
            <a:r>
              <a:rPr lang="zh-CN" altLang="en-US" sz="2800" smtClean="0">
                <a:latin typeface="Arial" panose="020B0604020202020204" pitchFamily="34" charset="0"/>
              </a:rPr>
              <a:t>”</a:t>
            </a:r>
            <a:r>
              <a:rPr lang="zh-CN" altLang="en-US" sz="2800" smtClean="0"/>
              <a:t>进行搜索。</a:t>
            </a:r>
          </a:p>
        </p:txBody>
      </p:sp>
      <p:pic>
        <p:nvPicPr>
          <p:cNvPr id="76804" name="Picture 4" descr="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971800"/>
            <a:ext cx="6019800" cy="380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4883556"/>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zh-CN" altLang="en-US" smtClean="0"/>
              <a:t>利用X-Ways搜索数据信息</a:t>
            </a:r>
          </a:p>
        </p:txBody>
      </p:sp>
      <p:sp>
        <p:nvSpPr>
          <p:cNvPr id="77827"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800" smtClean="0"/>
              <a:t>查看搜索结果</a:t>
            </a:r>
          </a:p>
          <a:p>
            <a:pPr eaLnBrk="1" hangingPunct="1">
              <a:buFont typeface="Wingdings" panose="05000000000000000000" pitchFamily="2" charset="2"/>
              <a:buChar char="Ø"/>
            </a:pPr>
            <a:r>
              <a:rPr lang="zh-CN" altLang="en-US" sz="2800" smtClean="0"/>
              <a:t>搜索结束后，自动显示所有包含关键词的搜索结果，如图，也可在搜索完成后，随时使用文件浏览工作区下方的蓝色望远镜图标按钮来打开搜索结果。</a:t>
            </a:r>
          </a:p>
        </p:txBody>
      </p:sp>
      <p:pic>
        <p:nvPicPr>
          <p:cNvPr id="78852" name="Picture 4" descr="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447800"/>
            <a:ext cx="8910638"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48886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8852"/>
                                        </p:tgtEl>
                                        <p:attrNameLst>
                                          <p:attrName>style.visibility</p:attrName>
                                        </p:attrNameLst>
                                      </p:cBhvr>
                                      <p:to>
                                        <p:strVal val="visible"/>
                                      </p:to>
                                    </p:set>
                                    <p:anim calcmode="lin" valueType="num">
                                      <p:cBhvr additive="base">
                                        <p:cTn id="7" dur="500" fill="hold"/>
                                        <p:tgtEl>
                                          <p:spTgt spid="78852"/>
                                        </p:tgtEl>
                                        <p:attrNameLst>
                                          <p:attrName>ppt_x</p:attrName>
                                        </p:attrNameLst>
                                      </p:cBhvr>
                                      <p:tavLst>
                                        <p:tav tm="0">
                                          <p:val>
                                            <p:strVal val="#ppt_x"/>
                                          </p:val>
                                        </p:tav>
                                        <p:tav tm="100000">
                                          <p:val>
                                            <p:strVal val="#ppt_x"/>
                                          </p:val>
                                        </p:tav>
                                      </p:tavLst>
                                    </p:anim>
                                    <p:anim calcmode="lin" valueType="num">
                                      <p:cBhvr additive="base">
                                        <p:cTn id="8" dur="500" fill="hold"/>
                                        <p:tgtEl>
                                          <p:spTgt spid="788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zh-CN" altLang="en-US" smtClean="0"/>
              <a:t>利用X-Ways搜索数据信息</a:t>
            </a:r>
          </a:p>
        </p:txBody>
      </p:sp>
      <p:sp>
        <p:nvSpPr>
          <p:cNvPr id="78851"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800" smtClean="0"/>
              <a:t>查看搜索结果</a:t>
            </a:r>
          </a:p>
          <a:p>
            <a:pPr eaLnBrk="1" hangingPunct="1">
              <a:buFont typeface="Wingdings" panose="05000000000000000000" pitchFamily="2" charset="2"/>
              <a:buChar char="Ø"/>
            </a:pPr>
            <a:r>
              <a:rPr lang="zh-CN" altLang="en-US" sz="2800" smtClean="0"/>
              <a:t>本例中Tom共设定了4个关键词，搜索后从文件浏览工作区右上角可以看出，搜索命中了1082个结果。</a:t>
            </a:r>
          </a:p>
          <a:p>
            <a:pPr eaLnBrk="1" hangingPunct="1">
              <a:buFont typeface="Wingdings" panose="05000000000000000000" pitchFamily="2" charset="2"/>
              <a:buChar char="Ø"/>
            </a:pPr>
            <a:r>
              <a:rPr lang="zh-CN" altLang="en-US" sz="2600" smtClean="0"/>
              <a:t>在X-Ways界面左下部分列出了历次搜索的关键词，双击每一个关键词，可以查看该关键词的搜索结果。搜索结果同时保存在案例文件中。</a:t>
            </a:r>
          </a:p>
          <a:p>
            <a:pPr eaLnBrk="1" hangingPunct="1">
              <a:buFont typeface="Wingdings" panose="05000000000000000000" pitchFamily="2" charset="2"/>
              <a:buChar char="Ø"/>
            </a:pPr>
            <a:r>
              <a:rPr lang="zh-CN" altLang="en-US" sz="2600" smtClean="0"/>
              <a:t>再次打开案例文件，搜索结果依然保存。如果需要删除搜索结果，需要选定要删除的关键词，并使用</a:t>
            </a:r>
            <a:r>
              <a:rPr lang="zh-CN" altLang="en-US" sz="2600" smtClean="0">
                <a:latin typeface="Arial" panose="020B0604020202020204" pitchFamily="34" charset="0"/>
              </a:rPr>
              <a:t>“</a:t>
            </a:r>
            <a:r>
              <a:rPr lang="zh-CN" altLang="en-US" sz="2600" smtClean="0"/>
              <a:t>DEL</a:t>
            </a:r>
            <a:r>
              <a:rPr lang="zh-CN" altLang="en-US" sz="2600" smtClean="0">
                <a:latin typeface="Arial" panose="020B0604020202020204" pitchFamily="34" charset="0"/>
              </a:rPr>
              <a:t>”</a:t>
            </a:r>
            <a:r>
              <a:rPr lang="zh-CN" altLang="en-US" sz="2600" smtClean="0"/>
              <a:t>键，删除该关键词及搜索结果。</a:t>
            </a:r>
          </a:p>
        </p:txBody>
      </p:sp>
    </p:spTree>
    <p:extLst>
      <p:ext uri="{BB962C8B-B14F-4D97-AF65-F5344CB8AC3E}">
        <p14:creationId xmlns:p14="http://schemas.microsoft.com/office/powerpoint/2010/main" val="2869177637"/>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zh-CN" altLang="en-US" smtClean="0"/>
              <a:t>利用X-Ways搜索数据信息</a:t>
            </a:r>
          </a:p>
        </p:txBody>
      </p:sp>
      <p:sp>
        <p:nvSpPr>
          <p:cNvPr id="79875"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800" smtClean="0"/>
              <a:t>查看搜索结果</a:t>
            </a:r>
          </a:p>
          <a:p>
            <a:pPr eaLnBrk="1" hangingPunct="1">
              <a:buFont typeface="Wingdings" panose="05000000000000000000" pitchFamily="2" charset="2"/>
              <a:buChar char="Ø"/>
            </a:pPr>
            <a:r>
              <a:rPr lang="zh-CN" altLang="en-US" sz="2800" smtClean="0"/>
              <a:t>对于搜索命中的文件操作，与文件浏览工作区的操作方法类似。可以在X-Ways右下部选择预览选中文件，也可以通过鼠标右键菜单，对特定文件进行标记、复制、注释等操作。如要在案件报告里包含文件内容中的重要信息，则需复制这些信息，粘贴到注释中。</a:t>
            </a:r>
            <a:endParaRPr lang="zh-CN" altLang="en-US" sz="2600" smtClean="0"/>
          </a:p>
        </p:txBody>
      </p:sp>
    </p:spTree>
    <p:extLst>
      <p:ext uri="{BB962C8B-B14F-4D97-AF65-F5344CB8AC3E}">
        <p14:creationId xmlns:p14="http://schemas.microsoft.com/office/powerpoint/2010/main" val="770606258"/>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zh-CN" altLang="en-US" smtClean="0"/>
              <a:t>利用X-Ways提取文件</a:t>
            </a:r>
          </a:p>
        </p:txBody>
      </p:sp>
      <p:sp>
        <p:nvSpPr>
          <p:cNvPr id="80899" name="Rectangle 3"/>
          <p:cNvSpPr>
            <a:spLocks noGrp="1" noChangeArrowheads="1"/>
          </p:cNvSpPr>
          <p:nvPr>
            <p:ph type="body" sz="half" idx="1"/>
          </p:nvPr>
        </p:nvSpPr>
        <p:spPr>
          <a:xfrm>
            <a:off x="152400" y="1752600"/>
            <a:ext cx="8763000" cy="4267200"/>
          </a:xfrm>
        </p:spPr>
        <p:txBody>
          <a:bodyPr/>
          <a:lstStyle/>
          <a:p>
            <a:pPr eaLnBrk="1" hangingPunct="1">
              <a:buFont typeface="Wingdings" panose="05000000000000000000" pitchFamily="2" charset="2"/>
              <a:buChar char="n"/>
            </a:pPr>
            <a:r>
              <a:rPr lang="zh-CN" altLang="en-US" sz="2800" smtClean="0"/>
              <a:t>如果调查人员在取证分析时希望将感兴趣的文件从原始证据磁盘镜像中提取出来，使用第三方的软件进行分析（例如对文件进行解密、解析电子邮件文件等），可以使用X-Ways Forensics的文件提取功能。</a:t>
            </a:r>
          </a:p>
          <a:p>
            <a:pPr eaLnBrk="1" hangingPunct="1">
              <a:buFont typeface="Wingdings" panose="05000000000000000000" pitchFamily="2" charset="2"/>
              <a:buChar char="n"/>
            </a:pPr>
            <a:r>
              <a:rPr lang="zh-CN" altLang="en-US" sz="2800" smtClean="0"/>
              <a:t>使用文件提取功能时，首先选中需要提取的单个或一组文件，并在右键菜单中选择</a:t>
            </a:r>
            <a:r>
              <a:rPr lang="zh-CN" altLang="en-US" sz="2800" smtClean="0">
                <a:latin typeface="Arial" panose="020B0604020202020204" pitchFamily="34" charset="0"/>
              </a:rPr>
              <a:t>“</a:t>
            </a:r>
            <a:r>
              <a:rPr lang="zh-CN" altLang="en-US" sz="2800" smtClean="0"/>
              <a:t>Recover/Copy</a:t>
            </a:r>
            <a:r>
              <a:rPr lang="zh-CN" altLang="en-US" sz="2800" smtClean="0">
                <a:latin typeface="Arial" panose="020B0604020202020204" pitchFamily="34" charset="0"/>
              </a:rPr>
              <a:t>…”</a:t>
            </a:r>
            <a:r>
              <a:rPr lang="zh-CN" altLang="en-US" sz="2800" smtClean="0"/>
              <a:t>，如图</a:t>
            </a:r>
          </a:p>
        </p:txBody>
      </p:sp>
      <p:pic>
        <p:nvPicPr>
          <p:cNvPr id="81924" name="Picture 4" descr="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143000"/>
            <a:ext cx="6721475"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9254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24"/>
                                        </p:tgtEl>
                                        <p:attrNameLst>
                                          <p:attrName>style.visibility</p:attrName>
                                        </p:attrNameLst>
                                      </p:cBhvr>
                                      <p:to>
                                        <p:strVal val="visible"/>
                                      </p:to>
                                    </p:set>
                                    <p:animEffect transition="in" filter="blinds(horizontal)">
                                      <p:cBhvr>
                                        <p:cTn id="7" dur="5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zh-CN" altLang="en-US" smtClean="0"/>
              <a:t>利用X-Ways提取文件</a:t>
            </a:r>
          </a:p>
        </p:txBody>
      </p:sp>
      <p:sp>
        <p:nvSpPr>
          <p:cNvPr id="81923" name="Rectangle 3"/>
          <p:cNvSpPr>
            <a:spLocks noGrp="1" noChangeArrowheads="1"/>
          </p:cNvSpPr>
          <p:nvPr>
            <p:ph type="body" sz="half" idx="1"/>
          </p:nvPr>
        </p:nvSpPr>
        <p:spPr>
          <a:xfrm>
            <a:off x="152400" y="1752600"/>
            <a:ext cx="4648200" cy="4267200"/>
          </a:xfrm>
        </p:spPr>
        <p:txBody>
          <a:bodyPr/>
          <a:lstStyle/>
          <a:p>
            <a:pPr eaLnBrk="1" hangingPunct="1">
              <a:buFont typeface="Wingdings" panose="05000000000000000000" pitchFamily="2" charset="2"/>
              <a:buChar char="n"/>
            </a:pPr>
            <a:r>
              <a:rPr lang="zh-CN" altLang="en-US" sz="2800" smtClean="0"/>
              <a:t>在随之弹出的文件提取对话框中选择存放文件的路径，如图</a:t>
            </a:r>
          </a:p>
          <a:p>
            <a:pPr eaLnBrk="1" hangingPunct="1">
              <a:buFont typeface="Wingdings" panose="05000000000000000000" pitchFamily="2" charset="2"/>
              <a:buChar char="n"/>
            </a:pPr>
            <a:endParaRPr lang="zh-CN" altLang="en-US" sz="2800" smtClean="0"/>
          </a:p>
        </p:txBody>
      </p:sp>
      <p:pic>
        <p:nvPicPr>
          <p:cNvPr id="81924" name="Picture 4" descr="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676400"/>
            <a:ext cx="4114800" cy="376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1623649"/>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smtClean="0"/>
              <a:t>利用X-Ways提取文件</a:t>
            </a:r>
          </a:p>
        </p:txBody>
      </p:sp>
      <p:sp>
        <p:nvSpPr>
          <p:cNvPr id="82947" name="Rectangle 3"/>
          <p:cNvSpPr>
            <a:spLocks noGrp="1" noChangeArrowheads="1"/>
          </p:cNvSpPr>
          <p:nvPr>
            <p:ph type="body" sz="half" idx="1"/>
          </p:nvPr>
        </p:nvSpPr>
        <p:spPr>
          <a:xfrm>
            <a:off x="152400" y="1752600"/>
            <a:ext cx="8382000" cy="4267200"/>
          </a:xfrm>
        </p:spPr>
        <p:txBody>
          <a:bodyPr/>
          <a:lstStyle/>
          <a:p>
            <a:pPr eaLnBrk="1" hangingPunct="1">
              <a:buFont typeface="Wingdings" panose="05000000000000000000" pitchFamily="2" charset="2"/>
              <a:buChar char="n"/>
            </a:pPr>
            <a:r>
              <a:rPr lang="zh-CN" altLang="en-US" sz="2800" smtClean="0"/>
              <a:t>通常默认的提取路径在系统环境设置时指定的</a:t>
            </a:r>
            <a:r>
              <a:rPr lang="zh-CN" altLang="en-US" sz="2800" smtClean="0">
                <a:latin typeface="Arial" panose="020B0604020202020204" pitchFamily="34" charset="0"/>
              </a:rPr>
              <a:t>“</a:t>
            </a:r>
            <a:r>
              <a:rPr lang="zh-CN" altLang="en-US" sz="2800" smtClean="0"/>
              <a:t>Cases\案件名\磁盘镜像和分区名\</a:t>
            </a:r>
            <a:r>
              <a:rPr lang="zh-CN" altLang="en-US" sz="2800" smtClean="0">
                <a:latin typeface="Arial" panose="020B0604020202020204" pitchFamily="34" charset="0"/>
              </a:rPr>
              <a:t>”</a:t>
            </a:r>
            <a:r>
              <a:rPr lang="zh-CN" altLang="en-US" sz="2800" smtClean="0"/>
              <a:t>路径下，如果调查人员在文件提取对话框中勾选了</a:t>
            </a:r>
            <a:r>
              <a:rPr lang="zh-CN" altLang="en-US" sz="2800" smtClean="0">
                <a:latin typeface="Arial" panose="020B0604020202020204" pitchFamily="34" charset="0"/>
              </a:rPr>
              <a:t>“</a:t>
            </a:r>
            <a:r>
              <a:rPr lang="zh-CN" altLang="en-US" sz="2800" smtClean="0"/>
              <a:t>Recreate orig. path</a:t>
            </a:r>
            <a:r>
              <a:rPr lang="zh-CN" altLang="en-US" sz="2800" smtClean="0">
                <a:latin typeface="Arial" panose="020B0604020202020204" pitchFamily="34" charset="0"/>
              </a:rPr>
              <a:t>”</a:t>
            </a:r>
            <a:r>
              <a:rPr lang="zh-CN" altLang="en-US" sz="2800" smtClean="0"/>
              <a:t>选择项，那么最终路径就会按照该文件在原始证据中实际存在的路径来创建目录和存放</a:t>
            </a:r>
          </a:p>
        </p:txBody>
      </p:sp>
      <p:pic>
        <p:nvPicPr>
          <p:cNvPr id="83972" name="Picture 4" descr="9-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200400"/>
            <a:ext cx="87566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74533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3972"/>
                                        </p:tgtEl>
                                        <p:attrNameLst>
                                          <p:attrName>style.visibility</p:attrName>
                                        </p:attrNameLst>
                                      </p:cBhvr>
                                      <p:to>
                                        <p:strVal val="visible"/>
                                      </p:to>
                                    </p:set>
                                    <p:anim calcmode="lin" valueType="num">
                                      <p:cBhvr additive="base">
                                        <p:cTn id="7" dur="500" fill="hold"/>
                                        <p:tgtEl>
                                          <p:spTgt spid="83972"/>
                                        </p:tgtEl>
                                        <p:attrNameLst>
                                          <p:attrName>ppt_x</p:attrName>
                                        </p:attrNameLst>
                                      </p:cBhvr>
                                      <p:tavLst>
                                        <p:tav tm="0">
                                          <p:val>
                                            <p:strVal val="#ppt_x"/>
                                          </p:val>
                                        </p:tav>
                                        <p:tav tm="100000">
                                          <p:val>
                                            <p:strVal val="#ppt_x"/>
                                          </p:val>
                                        </p:tav>
                                      </p:tavLst>
                                    </p:anim>
                                    <p:anim calcmode="lin" valueType="num">
                                      <p:cBhvr additive="base">
                                        <p:cTn id="8" dur="500" fill="hold"/>
                                        <p:tgtEl>
                                          <p:spTgt spid="839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zh-CN" altLang="en-US" smtClean="0"/>
              <a:t>利用X-Ways提取文件</a:t>
            </a:r>
          </a:p>
        </p:txBody>
      </p:sp>
      <p:sp>
        <p:nvSpPr>
          <p:cNvPr id="83971" name="Rectangle 3"/>
          <p:cNvSpPr>
            <a:spLocks noGrp="1" noChangeArrowheads="1"/>
          </p:cNvSpPr>
          <p:nvPr>
            <p:ph type="body" sz="half" idx="1"/>
          </p:nvPr>
        </p:nvSpPr>
        <p:spPr>
          <a:xfrm>
            <a:off x="152400" y="1752600"/>
            <a:ext cx="8382000" cy="4267200"/>
          </a:xfrm>
        </p:spPr>
        <p:txBody>
          <a:bodyPr/>
          <a:lstStyle/>
          <a:p>
            <a:pPr eaLnBrk="1" hangingPunct="1">
              <a:buFont typeface="Wingdings" panose="05000000000000000000" pitchFamily="2" charset="2"/>
              <a:buChar char="n"/>
            </a:pPr>
            <a:r>
              <a:rPr lang="zh-CN" altLang="en-US" sz="2800" smtClean="0"/>
              <a:t>提取文件后可以对该文件利用第三方软件进行分析。如果取证调查人员认为有必要将这个文件单独提取出来并加入案件中，以便此后的报告中明确显示，或者方便后续的分析工作，可以右键点击这个文件并在右键菜单中选择</a:t>
            </a:r>
            <a:r>
              <a:rPr lang="zh-CN" altLang="en-US" sz="2800" smtClean="0">
                <a:latin typeface="Arial" panose="020B0604020202020204" pitchFamily="34" charset="0"/>
              </a:rPr>
              <a:t>“</a:t>
            </a:r>
            <a:r>
              <a:rPr lang="zh-CN" altLang="en-US" sz="2800" smtClean="0"/>
              <a:t>Add To Active Case</a:t>
            </a:r>
            <a:r>
              <a:rPr lang="zh-CN" altLang="en-US" sz="2800" smtClean="0">
                <a:latin typeface="Arial" panose="020B0604020202020204" pitchFamily="34" charset="0"/>
              </a:rPr>
              <a:t>”</a:t>
            </a:r>
            <a:r>
              <a:rPr lang="zh-CN" altLang="en-US" sz="2800" smtClean="0"/>
              <a:t>，该文件就会单独出现在界面左方的</a:t>
            </a:r>
            <a:r>
              <a:rPr lang="zh-CN" altLang="en-US" sz="2800" smtClean="0">
                <a:latin typeface="Arial" panose="020B0604020202020204" pitchFamily="34" charset="0"/>
              </a:rPr>
              <a:t>“</a:t>
            </a:r>
            <a:r>
              <a:rPr lang="zh-CN" altLang="en-US" sz="2800" smtClean="0"/>
              <a:t>Case Data</a:t>
            </a:r>
            <a:r>
              <a:rPr lang="zh-CN" altLang="en-US" sz="2800" smtClean="0">
                <a:latin typeface="Arial" panose="020B0604020202020204" pitchFamily="34" charset="0"/>
              </a:rPr>
              <a:t>”</a:t>
            </a:r>
            <a:r>
              <a:rPr lang="zh-CN" altLang="en-US" sz="2800" smtClean="0"/>
              <a:t>栏的目录树中</a:t>
            </a:r>
          </a:p>
        </p:txBody>
      </p:sp>
      <p:pic>
        <p:nvPicPr>
          <p:cNvPr id="84996" name="Picture 4" descr="B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066800"/>
            <a:ext cx="5943600"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20251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box(in)">
                                      <p:cBhvr>
                                        <p:cTn id="7" dur="500"/>
                                        <p:tgtEl>
                                          <p:spTgt spid="84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zh-CN" altLang="en-US" smtClean="0"/>
              <a:t>利用X-Ways提取文件</a:t>
            </a:r>
          </a:p>
        </p:txBody>
      </p:sp>
      <p:sp>
        <p:nvSpPr>
          <p:cNvPr id="84995" name="Rectangle 3"/>
          <p:cNvSpPr>
            <a:spLocks noGrp="1" noChangeArrowheads="1"/>
          </p:cNvSpPr>
          <p:nvPr>
            <p:ph type="body" sz="half" idx="1"/>
          </p:nvPr>
        </p:nvSpPr>
        <p:spPr>
          <a:xfrm>
            <a:off x="152400" y="1752600"/>
            <a:ext cx="8382000" cy="4267200"/>
          </a:xfrm>
        </p:spPr>
        <p:txBody>
          <a:bodyPr/>
          <a:lstStyle/>
          <a:p>
            <a:pPr eaLnBrk="1" hangingPunct="1">
              <a:buFont typeface="Wingdings" panose="05000000000000000000" pitchFamily="2" charset="2"/>
              <a:buChar char="n"/>
            </a:pPr>
            <a:r>
              <a:rPr lang="zh-CN" altLang="en-US" sz="2800" smtClean="0"/>
              <a:t>为了保证单独加入的文件的客观性，通常调查人员会对该文件立即制作Hash码，即在</a:t>
            </a:r>
            <a:r>
              <a:rPr lang="zh-CN" altLang="en-US" sz="2800" smtClean="0">
                <a:latin typeface="Arial" panose="020B0604020202020204" pitchFamily="34" charset="0"/>
              </a:rPr>
              <a:t>“</a:t>
            </a:r>
            <a:r>
              <a:rPr lang="zh-CN" altLang="en-US" sz="2800" smtClean="0"/>
              <a:t>Case Data</a:t>
            </a:r>
            <a:r>
              <a:rPr lang="zh-CN" altLang="en-US" sz="2800" smtClean="0">
                <a:latin typeface="Arial" panose="020B0604020202020204" pitchFamily="34" charset="0"/>
              </a:rPr>
              <a:t>”</a:t>
            </a:r>
            <a:r>
              <a:rPr lang="zh-CN" altLang="en-US" sz="2800" smtClean="0"/>
              <a:t>栏目录树中右击该文件，在右键菜单中选择</a:t>
            </a:r>
            <a:r>
              <a:rPr lang="zh-CN" altLang="en-US" sz="2800" smtClean="0">
                <a:latin typeface="Arial" panose="020B0604020202020204" pitchFamily="34" charset="0"/>
              </a:rPr>
              <a:t>“</a:t>
            </a:r>
            <a:r>
              <a:rPr lang="zh-CN" altLang="en-US" sz="2800" smtClean="0"/>
              <a:t>Properties...</a:t>
            </a:r>
            <a:r>
              <a:rPr lang="zh-CN" altLang="en-US" sz="2800" smtClean="0">
                <a:latin typeface="Arial" panose="020B0604020202020204" pitchFamily="34" charset="0"/>
              </a:rPr>
              <a:t>”</a:t>
            </a:r>
            <a:r>
              <a:rPr lang="zh-CN" altLang="en-US" sz="2800" smtClean="0"/>
              <a:t>，且在随之弹出的对话框中选择</a:t>
            </a:r>
            <a:r>
              <a:rPr lang="zh-CN" altLang="en-US" sz="2800" smtClean="0">
                <a:latin typeface="Arial" panose="020B0604020202020204" pitchFamily="34" charset="0"/>
              </a:rPr>
              <a:t>“</a:t>
            </a:r>
            <a:r>
              <a:rPr lang="zh-CN" altLang="en-US" sz="2800" smtClean="0"/>
              <a:t>Compute hash...</a:t>
            </a:r>
            <a:r>
              <a:rPr lang="zh-CN" altLang="en-US" sz="2800" smtClean="0">
                <a:latin typeface="Arial" panose="020B0604020202020204" pitchFamily="34" charset="0"/>
              </a:rPr>
              <a:t>”</a:t>
            </a:r>
            <a:r>
              <a:rPr lang="zh-CN" altLang="en-US" sz="2800" smtClean="0"/>
              <a:t>按钮。随后选择制作Hash码的方式，可选择利用校验和（8位、16位、32位或64位）、循环冗余码（CRC16或CRC32）、MD5、SHA-1或SHA-256等多种方式制作（通常选择MD5或SHA）。</a:t>
            </a:r>
          </a:p>
        </p:txBody>
      </p:sp>
      <p:pic>
        <p:nvPicPr>
          <p:cNvPr id="86020" name="Picture 4" descr="B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57200"/>
            <a:ext cx="79756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778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checkerboard(across)">
                                      <p:cBhvr>
                                        <p:cTn id="7"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1331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“所有文件”选中按钮</a:t>
            </a:r>
            <a:endParaRPr lang="en-US" altLang="zh-CN" sz="2400"/>
          </a:p>
          <a:p>
            <a:pPr eaLnBrk="1" hangingPunct="1">
              <a:buFont typeface="Wingdings" panose="05000000000000000000" pitchFamily="2" charset="2"/>
              <a:buChar char="Ø"/>
            </a:pPr>
            <a:r>
              <a:rPr lang="zh-CN" altLang="en-US" sz="2400"/>
              <a:t>“所有文件”选中按钮是界面左边目录树栏的复选框旁的多边形，被选中时按钮会变为绿色。选中后的右边的视图里显示左边所选文件夹或介质中所选文件夹及其子文件夹中的所有文件。也就是说，如果点击</a:t>
            </a:r>
            <a:r>
              <a:rPr lang="en-US" altLang="zh-CN" sz="2400"/>
              <a:t>EnCase</a:t>
            </a:r>
            <a:r>
              <a:rPr lang="zh-CN" altLang="en-US" sz="2400"/>
              <a:t>中任意文件夹的“所有文件”按钮（且列表视图是活动的），那么就可以在右边列表视图里查看该文件夹中的所有文件（包含子文件夹），如图</a:t>
            </a:r>
          </a:p>
        </p:txBody>
      </p:sp>
      <p:pic>
        <p:nvPicPr>
          <p:cNvPr id="13316" name="Picture 2" descr="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400"/>
            <a:ext cx="8342313"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4926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32" fill="hold"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diamond(out)">
                                      <p:cBhvr>
                                        <p:cTn id="7" dur="2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zh-CN" altLang="en-US" smtClean="0"/>
              <a:t>创建报告表</a:t>
            </a:r>
          </a:p>
        </p:txBody>
      </p:sp>
      <p:sp>
        <p:nvSpPr>
          <p:cNvPr id="86019" name="Rectangle 3"/>
          <p:cNvSpPr>
            <a:spLocks noGrp="1" noChangeArrowheads="1"/>
          </p:cNvSpPr>
          <p:nvPr>
            <p:ph type="body" sz="half" idx="1"/>
          </p:nvPr>
        </p:nvSpPr>
        <p:spPr>
          <a:xfrm>
            <a:off x="566738" y="1752600"/>
            <a:ext cx="8120062" cy="4267200"/>
          </a:xfrm>
        </p:spPr>
        <p:txBody>
          <a:bodyPr/>
          <a:lstStyle/>
          <a:p>
            <a:pPr eaLnBrk="1" hangingPunct="1">
              <a:buFont typeface="Wingdings" panose="05000000000000000000" pitchFamily="2" charset="2"/>
              <a:buChar char="n"/>
            </a:pPr>
            <a:r>
              <a:rPr lang="zh-CN" altLang="en-US" sz="2600" smtClean="0"/>
              <a:t>调查人员的调查结果需要使用报告的形式来呈现，以下就以调查人员Tom为例，讨论其如何利用X-Ways Forensics的自动报告生成功能，对Adam的办公计算机磁盘调查结果制作取证报告。</a:t>
            </a:r>
          </a:p>
        </p:txBody>
      </p:sp>
    </p:spTree>
    <p:extLst>
      <p:ext uri="{BB962C8B-B14F-4D97-AF65-F5344CB8AC3E}">
        <p14:creationId xmlns:p14="http://schemas.microsoft.com/office/powerpoint/2010/main" val="3025462383"/>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smtClean="0"/>
              <a:t>创建报告表</a:t>
            </a:r>
          </a:p>
        </p:txBody>
      </p:sp>
      <p:sp>
        <p:nvSpPr>
          <p:cNvPr id="87043" name="Rectangle 3"/>
          <p:cNvSpPr>
            <a:spLocks noGrp="1" noChangeArrowheads="1"/>
          </p:cNvSpPr>
          <p:nvPr>
            <p:ph type="body" sz="half" idx="1"/>
          </p:nvPr>
        </p:nvSpPr>
        <p:spPr>
          <a:xfrm>
            <a:off x="566738" y="1752600"/>
            <a:ext cx="8120062" cy="4267200"/>
          </a:xfrm>
        </p:spPr>
        <p:txBody>
          <a:bodyPr/>
          <a:lstStyle/>
          <a:p>
            <a:pPr eaLnBrk="1" hangingPunct="1">
              <a:buFont typeface="Wingdings" panose="05000000000000000000" pitchFamily="2" charset="2"/>
              <a:buChar char="n"/>
            </a:pPr>
            <a:r>
              <a:rPr lang="zh-CN" altLang="en-US" sz="2600" smtClean="0"/>
              <a:t>报告表的制作</a:t>
            </a:r>
          </a:p>
          <a:p>
            <a:pPr eaLnBrk="1" hangingPunct="1">
              <a:buFont typeface="Wingdings" panose="05000000000000000000" pitchFamily="2" charset="2"/>
              <a:buChar char="Ø"/>
            </a:pPr>
            <a:r>
              <a:rPr lang="zh-CN" altLang="en-US" sz="2600" smtClean="0"/>
              <a:t>创建报告前，Tom需要选择在调查中感兴趣的文件，然后点击鼠标右键，在右键菜单中选择</a:t>
            </a:r>
            <a:r>
              <a:rPr lang="zh-CN" altLang="en-US" sz="2600" smtClean="0">
                <a:latin typeface="Arial" panose="020B0604020202020204" pitchFamily="34" charset="0"/>
              </a:rPr>
              <a:t>“</a:t>
            </a:r>
            <a:r>
              <a:rPr lang="zh-CN" altLang="en-US" sz="2600" smtClean="0"/>
              <a:t>Add to-&gt;New report table</a:t>
            </a:r>
            <a:r>
              <a:rPr lang="zh-CN" altLang="en-US" sz="2600" smtClean="0">
                <a:latin typeface="Arial" panose="020B0604020202020204" pitchFamily="34" charset="0"/>
              </a:rPr>
              <a:t>”</a:t>
            </a:r>
            <a:r>
              <a:rPr lang="zh-CN" altLang="en-US" sz="2600" smtClean="0"/>
              <a:t>，在弹出框中填写报告表的名字，并将文件添加至报告表。通常可以根据文件内容或类别，将新建的报告表，命名为</a:t>
            </a:r>
            <a:r>
              <a:rPr lang="zh-CN" altLang="en-US" sz="2600" smtClean="0">
                <a:latin typeface="Arial" panose="020B0604020202020204" pitchFamily="34" charset="0"/>
              </a:rPr>
              <a:t>“</a:t>
            </a:r>
            <a:r>
              <a:rPr lang="zh-CN" altLang="en-US" sz="2600" smtClean="0"/>
              <a:t>感兴趣的文档</a:t>
            </a:r>
            <a:r>
              <a:rPr lang="zh-CN" altLang="en-US" sz="2600" smtClean="0">
                <a:latin typeface="Arial" panose="020B0604020202020204" pitchFamily="34" charset="0"/>
              </a:rPr>
              <a:t>”</a:t>
            </a:r>
            <a:r>
              <a:rPr lang="zh-CN" altLang="en-US" sz="2600" smtClean="0"/>
              <a:t>、</a:t>
            </a:r>
            <a:r>
              <a:rPr lang="zh-CN" altLang="en-US" sz="2600" smtClean="0">
                <a:latin typeface="Arial" panose="020B0604020202020204" pitchFamily="34" charset="0"/>
              </a:rPr>
              <a:t>“</a:t>
            </a:r>
            <a:r>
              <a:rPr lang="zh-CN" altLang="en-US" sz="2600" smtClean="0"/>
              <a:t>xxx地址</a:t>
            </a:r>
            <a:r>
              <a:rPr lang="zh-CN" altLang="en-US" sz="2600" smtClean="0">
                <a:latin typeface="Arial" panose="020B0604020202020204" pitchFamily="34" charset="0"/>
              </a:rPr>
              <a:t>”</a:t>
            </a:r>
            <a:r>
              <a:rPr lang="zh-CN" altLang="en-US" sz="2600" smtClean="0"/>
              <a:t>、</a:t>
            </a:r>
            <a:r>
              <a:rPr lang="zh-CN" altLang="en-US" sz="2600" smtClean="0">
                <a:latin typeface="Arial" panose="020B0604020202020204" pitchFamily="34" charset="0"/>
              </a:rPr>
              <a:t>“</a:t>
            </a:r>
            <a:r>
              <a:rPr lang="zh-CN" altLang="en-US" sz="2600" smtClean="0"/>
              <a:t>xxx电子邮件</a:t>
            </a:r>
            <a:r>
              <a:rPr lang="zh-CN" altLang="en-US" sz="2600" smtClean="0">
                <a:latin typeface="Arial" panose="020B0604020202020204" pitchFamily="34" charset="0"/>
              </a:rPr>
              <a:t>”</a:t>
            </a:r>
            <a:r>
              <a:rPr lang="zh-CN" altLang="en-US" sz="2600" smtClean="0"/>
              <a:t>等等。只有将文件添加至报告表后，这些文件才能被包含在报告当中。</a:t>
            </a:r>
          </a:p>
        </p:txBody>
      </p:sp>
      <p:pic>
        <p:nvPicPr>
          <p:cNvPr id="88068" name="Picture 4" descr="9-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838200"/>
            <a:ext cx="746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82300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box(out)">
                                      <p:cBhvr>
                                        <p:cTn id="7" dur="500"/>
                                        <p:tgtEl>
                                          <p:spTgt spid="88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zh-CN" altLang="en-US" smtClean="0"/>
              <a:t>创建报告表</a:t>
            </a:r>
          </a:p>
        </p:txBody>
      </p:sp>
      <p:sp>
        <p:nvSpPr>
          <p:cNvPr id="88067" name="Rectangle 3"/>
          <p:cNvSpPr>
            <a:spLocks noGrp="1" noChangeArrowheads="1"/>
          </p:cNvSpPr>
          <p:nvPr>
            <p:ph type="body" sz="half" idx="1"/>
          </p:nvPr>
        </p:nvSpPr>
        <p:spPr>
          <a:xfrm>
            <a:off x="568325" y="1752600"/>
            <a:ext cx="4613275" cy="4267200"/>
          </a:xfrm>
        </p:spPr>
        <p:txBody>
          <a:bodyPr/>
          <a:lstStyle/>
          <a:p>
            <a:pPr eaLnBrk="1" hangingPunct="1">
              <a:buFont typeface="Wingdings" panose="05000000000000000000" pitchFamily="2" charset="2"/>
              <a:buChar char="n"/>
            </a:pPr>
            <a:r>
              <a:rPr lang="zh-CN" altLang="en-US" sz="2600" smtClean="0"/>
              <a:t>创建报告</a:t>
            </a:r>
          </a:p>
          <a:p>
            <a:pPr eaLnBrk="1" hangingPunct="1">
              <a:buFont typeface="Wingdings" panose="05000000000000000000" pitchFamily="2" charset="2"/>
              <a:buChar char="Ø"/>
            </a:pPr>
            <a:r>
              <a:rPr lang="zh-CN" altLang="en-US" sz="2600" smtClean="0"/>
              <a:t>当Tom需要制作报告时，在X-Ways左方的</a:t>
            </a:r>
            <a:r>
              <a:rPr lang="zh-CN" altLang="en-US" sz="2600" smtClean="0">
                <a:latin typeface="Arial" panose="020B0604020202020204" pitchFamily="34" charset="0"/>
              </a:rPr>
              <a:t>“</a:t>
            </a:r>
            <a:r>
              <a:rPr lang="zh-CN" altLang="en-US" sz="2600" smtClean="0"/>
              <a:t>Case Data</a:t>
            </a:r>
            <a:r>
              <a:rPr lang="zh-CN" altLang="en-US" sz="2600" smtClean="0">
                <a:latin typeface="Arial" panose="020B0604020202020204" pitchFamily="34" charset="0"/>
              </a:rPr>
              <a:t>”</a:t>
            </a:r>
            <a:r>
              <a:rPr lang="zh-CN" altLang="en-US" sz="2600" smtClean="0"/>
              <a:t>栏菜单中选择</a:t>
            </a:r>
            <a:r>
              <a:rPr lang="zh-CN" altLang="en-US" sz="2600" smtClean="0">
                <a:latin typeface="Arial" panose="020B0604020202020204" pitchFamily="34" charset="0"/>
              </a:rPr>
              <a:t>“</a:t>
            </a:r>
            <a:r>
              <a:rPr lang="zh-CN" altLang="en-US" sz="2600" smtClean="0"/>
              <a:t>File-&gt;Create Report</a:t>
            </a:r>
            <a:r>
              <a:rPr lang="zh-CN" altLang="en-US" sz="2600" smtClean="0">
                <a:latin typeface="Arial" panose="020B0604020202020204" pitchFamily="34" charset="0"/>
              </a:rPr>
              <a:t>…”</a:t>
            </a:r>
            <a:r>
              <a:rPr lang="zh-CN" altLang="en-US" sz="2600" smtClean="0"/>
              <a:t>打开创建报告功能，如图</a:t>
            </a:r>
          </a:p>
        </p:txBody>
      </p:sp>
      <p:pic>
        <p:nvPicPr>
          <p:cNvPr id="88068" name="Picture 4" descr="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600200"/>
            <a:ext cx="3048000" cy="474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3104743"/>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zh-CN" altLang="en-US" smtClean="0"/>
              <a:t>创建报告表</a:t>
            </a:r>
          </a:p>
        </p:txBody>
      </p:sp>
      <p:sp>
        <p:nvSpPr>
          <p:cNvPr id="89091" name="Rectangle 3"/>
          <p:cNvSpPr>
            <a:spLocks noGrp="1" noChangeArrowheads="1"/>
          </p:cNvSpPr>
          <p:nvPr>
            <p:ph type="body" sz="half" idx="1"/>
          </p:nvPr>
        </p:nvSpPr>
        <p:spPr>
          <a:xfrm>
            <a:off x="568325" y="1752600"/>
            <a:ext cx="8270875" cy="4267200"/>
          </a:xfrm>
        </p:spPr>
        <p:txBody>
          <a:bodyPr/>
          <a:lstStyle/>
          <a:p>
            <a:pPr eaLnBrk="1" hangingPunct="1">
              <a:buFont typeface="Wingdings" panose="05000000000000000000" pitchFamily="2" charset="2"/>
              <a:buChar char="n"/>
            </a:pPr>
            <a:r>
              <a:rPr lang="zh-CN" altLang="en-US" sz="2600" smtClean="0"/>
              <a:t>创建报告</a:t>
            </a:r>
          </a:p>
          <a:p>
            <a:pPr eaLnBrk="1" hangingPunct="1">
              <a:buFont typeface="Wingdings" panose="05000000000000000000" pitchFamily="2" charset="2"/>
              <a:buChar char="Ø"/>
            </a:pPr>
            <a:r>
              <a:rPr lang="zh-CN" altLang="en-US" sz="2600" smtClean="0"/>
              <a:t>X-Ways Forensics具有自动记录调查人员工作流程的功能，当Tom打开创建报告功能时，会弹出一个对话框询问是否将调查的流程日志加入到报告中。通常，为了再现调查分析的过程，需要利用这一功能。因此Tom选择</a:t>
            </a:r>
            <a:r>
              <a:rPr lang="zh-CN" altLang="en-US" sz="2600" smtClean="0">
                <a:latin typeface="Arial" panose="020B0604020202020204" pitchFamily="34" charset="0"/>
              </a:rPr>
              <a:t>“</a:t>
            </a:r>
            <a:r>
              <a:rPr lang="zh-CN" altLang="en-US" sz="2600" smtClean="0"/>
              <a:t>Yes</a:t>
            </a:r>
            <a:r>
              <a:rPr lang="zh-CN" altLang="en-US" sz="2600" smtClean="0">
                <a:latin typeface="Arial" panose="020B0604020202020204" pitchFamily="34" charset="0"/>
              </a:rPr>
              <a:t>”</a:t>
            </a:r>
            <a:r>
              <a:rPr lang="zh-CN" altLang="en-US" sz="2600" smtClean="0"/>
              <a:t>按钮，将调查流程加入自己的报告中。</a:t>
            </a:r>
          </a:p>
        </p:txBody>
      </p:sp>
    </p:spTree>
    <p:extLst>
      <p:ext uri="{BB962C8B-B14F-4D97-AF65-F5344CB8AC3E}">
        <p14:creationId xmlns:p14="http://schemas.microsoft.com/office/powerpoint/2010/main" val="599267421"/>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zh-CN" altLang="en-US" smtClean="0"/>
              <a:t>创建报告表</a:t>
            </a:r>
          </a:p>
        </p:txBody>
      </p:sp>
      <p:sp>
        <p:nvSpPr>
          <p:cNvPr id="90115" name="Rectangle 3"/>
          <p:cNvSpPr>
            <a:spLocks noGrp="1" noChangeArrowheads="1"/>
          </p:cNvSpPr>
          <p:nvPr>
            <p:ph type="body" sz="half" idx="1"/>
          </p:nvPr>
        </p:nvSpPr>
        <p:spPr>
          <a:xfrm>
            <a:off x="568325" y="1752600"/>
            <a:ext cx="8270875" cy="4267200"/>
          </a:xfrm>
        </p:spPr>
        <p:txBody>
          <a:bodyPr/>
          <a:lstStyle/>
          <a:p>
            <a:pPr eaLnBrk="1" hangingPunct="1">
              <a:buFont typeface="Wingdings" panose="05000000000000000000" pitchFamily="2" charset="2"/>
              <a:buChar char="n"/>
            </a:pPr>
            <a:r>
              <a:rPr lang="zh-CN" altLang="en-US" sz="2600" smtClean="0"/>
              <a:t>创建报告</a:t>
            </a:r>
          </a:p>
          <a:p>
            <a:pPr eaLnBrk="1" hangingPunct="1">
              <a:buFont typeface="Wingdings" panose="05000000000000000000" pitchFamily="2" charset="2"/>
              <a:buChar char="Ø"/>
            </a:pPr>
            <a:r>
              <a:rPr lang="zh-CN" altLang="en-US" sz="2600" smtClean="0"/>
              <a:t>当进行适合的报告设置后，X-Ways Forensics即以超文本链接语言的格式出具调查报告，报告中通常包含有原始证据的基本信息，调查者信息和案件说明、调查中对感兴趣文件创建的报告表内容、调查中从原始证据磁盘/镜像中提取的文件内容和文件信息以及文件的链接、调查流程日志等等。调查报告的默认名为</a:t>
            </a:r>
            <a:r>
              <a:rPr lang="zh-CN" altLang="en-US" sz="2600" smtClean="0">
                <a:latin typeface="Arial" panose="020B0604020202020204" pitchFamily="34" charset="0"/>
              </a:rPr>
              <a:t>“</a:t>
            </a:r>
            <a:r>
              <a:rPr lang="zh-CN" altLang="en-US" sz="2600" smtClean="0"/>
              <a:t>Report.html</a:t>
            </a:r>
            <a:r>
              <a:rPr lang="zh-CN" altLang="en-US" sz="2600" smtClean="0">
                <a:latin typeface="Arial" panose="020B0604020202020204" pitchFamily="34" charset="0"/>
              </a:rPr>
              <a:t>”</a:t>
            </a:r>
            <a:r>
              <a:rPr lang="zh-CN" altLang="en-US" sz="2600" smtClean="0"/>
              <a:t>，默认路径是在系统环境设置时指定的</a:t>
            </a:r>
            <a:r>
              <a:rPr lang="zh-CN" altLang="en-US" sz="2600" smtClean="0">
                <a:latin typeface="Arial" panose="020B0604020202020204" pitchFamily="34" charset="0"/>
              </a:rPr>
              <a:t>“</a:t>
            </a:r>
            <a:r>
              <a:rPr lang="zh-CN" altLang="en-US" sz="2600" smtClean="0"/>
              <a:t>Cases\案件名\</a:t>
            </a:r>
            <a:r>
              <a:rPr lang="zh-CN" altLang="en-US" sz="2600" smtClean="0">
                <a:latin typeface="Arial" panose="020B0604020202020204" pitchFamily="34" charset="0"/>
              </a:rPr>
              <a:t>”</a:t>
            </a:r>
            <a:r>
              <a:rPr lang="zh-CN" altLang="en-US" sz="2600" smtClean="0"/>
              <a:t>路径下。</a:t>
            </a:r>
          </a:p>
        </p:txBody>
      </p:sp>
      <p:pic>
        <p:nvPicPr>
          <p:cNvPr id="91140" name="Picture 4" descr="9-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0"/>
            <a:ext cx="5410200" cy="682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54858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32" fill="hold" nodeType="clickEffect">
                                  <p:stCondLst>
                                    <p:cond delay="0"/>
                                  </p:stCondLst>
                                  <p:childTnLst>
                                    <p:set>
                                      <p:cBhvr>
                                        <p:cTn id="6" dur="1" fill="hold">
                                          <p:stCondLst>
                                            <p:cond delay="0"/>
                                          </p:stCondLst>
                                        </p:cTn>
                                        <p:tgtEl>
                                          <p:spTgt spid="91140"/>
                                        </p:tgtEl>
                                        <p:attrNameLst>
                                          <p:attrName>style.visibility</p:attrName>
                                        </p:attrNameLst>
                                      </p:cBhvr>
                                      <p:to>
                                        <p:strVal val="visible"/>
                                      </p:to>
                                    </p:set>
                                    <p:animEffect transition="in" filter="diamond(out)">
                                      <p:cBhvr>
                                        <p:cTn id="7" dur="2000"/>
                                        <p:tgtEl>
                                          <p:spTgt spid="91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1433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案件</a:t>
            </a:r>
            <a:r>
              <a:rPr lang="en-US" altLang="zh-CN" sz="2400"/>
              <a:t>Cases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可以通过选择“</a:t>
            </a:r>
            <a:r>
              <a:rPr lang="en-US" altLang="zh-CN" sz="2400"/>
              <a:t>View-&gt;Cases</a:t>
            </a:r>
            <a:r>
              <a:rPr lang="zh-CN" altLang="en-US" sz="2400"/>
              <a:t>”进入案件标签视图。在案件标签视图中，可以运用类似</a:t>
            </a:r>
            <a:r>
              <a:rPr lang="en-US" altLang="zh-CN" sz="2400"/>
              <a:t>Windows</a:t>
            </a:r>
            <a:r>
              <a:rPr lang="zh-CN" altLang="en-US" sz="2400"/>
              <a:t>资源管理器的界面浏览证据文件。这样的视图使得操纵不同案件、不同证据文件、不同逻辑卷以及在左边的不同目录成为可能。右边的窗口中，显示出左边所选目标的所有文件夹和文件。如果右边的一个文件是被选中（突出显示）的话，就可以在下面的活动子标签里的对该文件进行“预览”。如图</a:t>
            </a:r>
          </a:p>
        </p:txBody>
      </p:sp>
      <p:pic>
        <p:nvPicPr>
          <p:cNvPr id="14340" name="Picture 2" descr="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152400"/>
            <a:ext cx="8905875"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49513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checkerboard(across)">
                                      <p:cBhvr>
                                        <p:cTn id="7"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1536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书签</a:t>
            </a:r>
            <a:r>
              <a:rPr lang="en-US" altLang="zh-CN" sz="2400"/>
              <a:t>Bookmarks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可以通过选择“</a:t>
            </a:r>
            <a:r>
              <a:rPr lang="en-US" altLang="zh-CN" sz="2400"/>
              <a:t>View-&gt; Bookmarks</a:t>
            </a:r>
            <a:r>
              <a:rPr lang="zh-CN" altLang="en-US" sz="2400"/>
              <a:t>”进入案件标签视图。书签标签视图包含标记了的证据。</a:t>
            </a:r>
            <a:r>
              <a:rPr lang="en-US" altLang="zh-CN" sz="2400"/>
              <a:t>Bookmarks</a:t>
            </a:r>
            <a:r>
              <a:rPr lang="zh-CN" altLang="en-US" sz="2400"/>
              <a:t>可以是被标记了的文件、图像、文本片段等等。被标记的项目将被放在调查员</a:t>
            </a:r>
            <a:r>
              <a:rPr lang="en-US" altLang="zh-CN" sz="2400"/>
              <a:t>Tom</a:t>
            </a:r>
            <a:r>
              <a:rPr lang="zh-CN" altLang="en-US" sz="2400"/>
              <a:t>指定的文件夹中。书签标签可以在表格视图、图片集视图（被标记的映像）和时间线视图中的显示书签。</a:t>
            </a:r>
          </a:p>
        </p:txBody>
      </p:sp>
    </p:spTree>
    <p:extLst>
      <p:ext uri="{BB962C8B-B14F-4D97-AF65-F5344CB8AC3E}">
        <p14:creationId xmlns:p14="http://schemas.microsoft.com/office/powerpoint/2010/main" val="41996830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1638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设备</a:t>
            </a:r>
            <a:r>
              <a:rPr lang="en-US" altLang="zh-CN" sz="2400"/>
              <a:t>Devices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a:t>
            </a:r>
            <a:r>
              <a:rPr lang="en-US" altLang="zh-CN" sz="2400"/>
              <a:t>View-&gt;Devices</a:t>
            </a:r>
            <a:r>
              <a:rPr lang="zh-CN" altLang="en-US" sz="2400"/>
              <a:t>”进入设备标签视图。设备标签包含有关原始证据介质获取的信息，例如证据采集注解、证据采集者姓名、采集和校验的散列值，等等。计算机磁盘的结构也能够从这个标签进行简要浏览，如图</a:t>
            </a:r>
          </a:p>
        </p:txBody>
      </p:sp>
      <p:pic>
        <p:nvPicPr>
          <p:cNvPr id="16388" name="Picture 2" descr="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600"/>
            <a:ext cx="8153400" cy="654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7665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checkerboard(down)">
                                      <p:cBhvr>
                                        <p:cTn id="7"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1741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文件类型</a:t>
            </a:r>
            <a:r>
              <a:rPr lang="en-US" altLang="zh-CN" sz="2400"/>
              <a:t>FILE TYPES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 File Types</a:t>
            </a:r>
            <a:r>
              <a:rPr lang="zh-CN" altLang="en-US" sz="2400"/>
              <a:t>”访问文件类型标签视图。文件类型标签包含关于所有文件类型以及与之相关的查看器信息如图</a:t>
            </a:r>
            <a:endParaRPr lang="en-US" altLang="zh-CN" sz="2400"/>
          </a:p>
          <a:p>
            <a:pPr eaLnBrk="1" hangingPunct="1">
              <a:buFont typeface="Wingdings" panose="05000000000000000000" pitchFamily="2" charset="2"/>
              <a:buChar char="Ø"/>
            </a:pPr>
            <a:r>
              <a:rPr lang="en-US" altLang="zh-CN" sz="2400"/>
              <a:t>EnCase</a:t>
            </a:r>
            <a:r>
              <a:rPr lang="zh-CN" altLang="en-US" sz="2400"/>
              <a:t>允许用户浏览文件类型、添加文件类型、编辑文件类型、删除文件类型以及将文件查看器与文件类型匹配。</a:t>
            </a:r>
            <a:endParaRPr lang="en-US" altLang="zh-CN" sz="2400"/>
          </a:p>
          <a:p>
            <a:pPr eaLnBrk="1" hangingPunct="1">
              <a:buFont typeface="Wingdings" panose="05000000000000000000" pitchFamily="2" charset="2"/>
              <a:buChar char="Ø"/>
            </a:pPr>
            <a:r>
              <a:rPr lang="en-US" altLang="zh-CN" sz="2400"/>
              <a:t>EnCase</a:t>
            </a:r>
            <a:r>
              <a:rPr lang="zh-CN" altLang="en-US" sz="2400"/>
              <a:t>已经有许多文件类型匹配它适用的应用程序，用来正确地访问文件。同时</a:t>
            </a:r>
            <a:r>
              <a:rPr lang="en-US" altLang="zh-CN" sz="2400"/>
              <a:t>EnCase</a:t>
            </a:r>
            <a:r>
              <a:rPr lang="zh-CN" altLang="en-US" sz="2400"/>
              <a:t>允许调查员添加新的或未被</a:t>
            </a:r>
            <a:r>
              <a:rPr lang="en-US" altLang="zh-CN" sz="2400"/>
              <a:t>EnCase</a:t>
            </a:r>
            <a:r>
              <a:rPr lang="zh-CN" altLang="en-US" sz="2400"/>
              <a:t>识别的文件类型的查看器。</a:t>
            </a:r>
          </a:p>
        </p:txBody>
      </p:sp>
      <p:pic>
        <p:nvPicPr>
          <p:cNvPr id="17412" name="Picture 2" descr="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57200"/>
            <a:ext cx="882015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975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randombar(horizontal)">
                                      <p:cBhvr>
                                        <p:cTn id="7"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1843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文件特征</a:t>
            </a:r>
            <a:r>
              <a:rPr lang="en-US" altLang="zh-CN" sz="2400"/>
              <a:t>File Signatures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View-&gt;File Signatures</a:t>
            </a:r>
            <a:r>
              <a:rPr lang="zh-CN" altLang="en-US" sz="2400"/>
              <a:t>”访问文件特征标签视图。</a:t>
            </a:r>
            <a:endParaRPr lang="en-US" altLang="zh-CN" sz="2400"/>
          </a:p>
          <a:p>
            <a:pPr eaLnBrk="1" hangingPunct="1">
              <a:buFont typeface="Wingdings" panose="05000000000000000000" pitchFamily="2" charset="2"/>
              <a:buChar char="Ø"/>
            </a:pPr>
            <a:r>
              <a:rPr lang="zh-CN" altLang="en-US" sz="2400"/>
              <a:t>文件特征是与文件类型关联的唯一十六进制头特征。</a:t>
            </a:r>
            <a:endParaRPr lang="en-US" altLang="zh-CN" sz="2400"/>
          </a:p>
          <a:p>
            <a:pPr eaLnBrk="1" hangingPunct="1">
              <a:buFont typeface="Wingdings" panose="05000000000000000000" pitchFamily="2" charset="2"/>
              <a:buChar char="Ø"/>
            </a:pPr>
            <a:r>
              <a:rPr lang="zh-CN" altLang="en-US" sz="2400"/>
              <a:t>例如，一个工业标准</a:t>
            </a:r>
            <a:r>
              <a:rPr lang="en-US" altLang="zh-CN" sz="2400"/>
              <a:t>JPG</a:t>
            </a:r>
            <a:r>
              <a:rPr lang="zh-CN" altLang="en-US" sz="2400"/>
              <a:t>图片必须以这样一个十六进制头特征开始：</a:t>
            </a:r>
            <a:r>
              <a:rPr lang="en-US" altLang="zh-CN" sz="2400"/>
              <a:t>\xFF\xD8\xFF[\xFE\xE0]\x00</a:t>
            </a:r>
            <a:r>
              <a:rPr lang="zh-CN" altLang="en-US" sz="2400"/>
              <a:t>，如图。</a:t>
            </a:r>
            <a:endParaRPr lang="en-US" altLang="zh-CN" sz="2400"/>
          </a:p>
          <a:p>
            <a:pPr eaLnBrk="1" hangingPunct="1">
              <a:buFont typeface="Wingdings" panose="05000000000000000000" pitchFamily="2" charset="2"/>
              <a:buChar char="Ø"/>
            </a:pPr>
            <a:r>
              <a:rPr lang="zh-CN" altLang="en-US" sz="2400"/>
              <a:t>通过这个标签视图，文件特征就可以被浏览、添加、编辑和删除。</a:t>
            </a:r>
          </a:p>
        </p:txBody>
      </p:sp>
      <p:pic>
        <p:nvPicPr>
          <p:cNvPr id="18436" name="Picture 2" descr="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304800"/>
            <a:ext cx="8945563"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82458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dissolve">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1945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文件查看器</a:t>
            </a:r>
            <a:r>
              <a:rPr lang="en-US" altLang="zh-CN" sz="2400"/>
              <a:t>File Views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View-&gt;File Views</a:t>
            </a:r>
            <a:r>
              <a:rPr lang="zh-CN" altLang="en-US" sz="2400"/>
              <a:t>”访问文件查看器标签。</a:t>
            </a:r>
            <a:endParaRPr lang="en-US" altLang="zh-CN" sz="2400"/>
          </a:p>
          <a:p>
            <a:pPr eaLnBrk="1" hangingPunct="1">
              <a:buFont typeface="Wingdings" panose="05000000000000000000" pitchFamily="2" charset="2"/>
              <a:buChar char="Ø"/>
            </a:pPr>
            <a:r>
              <a:rPr lang="zh-CN" altLang="en-US" sz="2400"/>
              <a:t>文件查看器是调查员在</a:t>
            </a:r>
            <a:r>
              <a:rPr lang="en-US" altLang="zh-CN" sz="2400"/>
              <a:t>EnCase</a:t>
            </a:r>
            <a:r>
              <a:rPr lang="zh-CN" altLang="en-US" sz="2400"/>
              <a:t>中建立的应用，这样就可以在文件类型和文件浏览器之间建立关联。</a:t>
            </a:r>
            <a:endParaRPr lang="en-US" altLang="zh-CN" sz="2400"/>
          </a:p>
          <a:p>
            <a:pPr eaLnBrk="1" hangingPunct="1">
              <a:buFont typeface="Wingdings" panose="05000000000000000000" pitchFamily="2" charset="2"/>
              <a:buChar char="Ø"/>
            </a:pPr>
            <a:r>
              <a:rPr lang="en-US" altLang="zh-CN" sz="2400"/>
              <a:t>EnCase</a:t>
            </a:r>
            <a:r>
              <a:rPr lang="zh-CN" altLang="en-US" sz="2400"/>
              <a:t>默认可浏览不同文件类型，如</a:t>
            </a:r>
            <a:r>
              <a:rPr lang="en-US" altLang="zh-CN" sz="2400"/>
              <a:t>JPG</a:t>
            </a:r>
            <a:r>
              <a:rPr lang="zh-CN" altLang="en-US" sz="2400"/>
              <a:t>、</a:t>
            </a:r>
            <a:r>
              <a:rPr lang="en-US" altLang="zh-CN" sz="2400"/>
              <a:t>TXT</a:t>
            </a:r>
            <a:r>
              <a:rPr lang="zh-CN" altLang="en-US" sz="2400"/>
              <a:t>文件等等。但是，有相当一部分文件类型</a:t>
            </a:r>
            <a:r>
              <a:rPr lang="en-US" altLang="zh-CN" sz="2400"/>
              <a:t>EnCase</a:t>
            </a:r>
            <a:r>
              <a:rPr lang="zh-CN" altLang="en-US" sz="2400"/>
              <a:t>无法正确显示。</a:t>
            </a:r>
            <a:endParaRPr lang="en-US" altLang="zh-CN" sz="2400"/>
          </a:p>
          <a:p>
            <a:pPr eaLnBrk="1" hangingPunct="1">
              <a:buFont typeface="Wingdings" panose="05000000000000000000" pitchFamily="2" charset="2"/>
              <a:buChar char="Ø"/>
            </a:pPr>
            <a:r>
              <a:rPr lang="zh-CN" altLang="en-US" sz="2400"/>
              <a:t>调查员就需要在文件类型和文件查看器之间建立连接。通过这个标签，可以添加、编辑和删除文件查看器。</a:t>
            </a:r>
          </a:p>
        </p:txBody>
      </p:sp>
    </p:spTree>
    <p:extLst>
      <p:ext uri="{BB962C8B-B14F-4D97-AF65-F5344CB8AC3E}">
        <p14:creationId xmlns:p14="http://schemas.microsoft.com/office/powerpoint/2010/main" val="14856231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048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关键词</a:t>
            </a:r>
            <a:r>
              <a:rPr lang="en-US" altLang="zh-CN" sz="2400"/>
              <a:t>Keywords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View-&gt;Keywords</a:t>
            </a:r>
            <a:r>
              <a:rPr lang="zh-CN" altLang="en-US" sz="2400"/>
              <a:t>”访问关键词标签，如图。</a:t>
            </a:r>
            <a:endParaRPr lang="en-US" altLang="zh-CN" sz="2400"/>
          </a:p>
          <a:p>
            <a:pPr eaLnBrk="1" hangingPunct="1">
              <a:buFont typeface="Wingdings" panose="05000000000000000000" pitchFamily="2" charset="2"/>
              <a:buChar char="Ø"/>
            </a:pPr>
            <a:r>
              <a:rPr lang="zh-CN" altLang="en-US" sz="2400"/>
              <a:t>关键词是取证调查人员用来搜索一个或多个案件中的感兴趣信息的条件。它们可以是单词、词组或十六进制的字符串。输入的关键词可区分大小写，以</a:t>
            </a:r>
            <a:r>
              <a:rPr lang="en-US" altLang="zh-CN" sz="2400"/>
              <a:t>GREP</a:t>
            </a:r>
            <a:r>
              <a:rPr lang="zh-CN" altLang="en-US" sz="2400"/>
              <a:t>、</a:t>
            </a:r>
            <a:r>
              <a:rPr lang="en-US" altLang="zh-CN" sz="2400"/>
              <a:t>Unicode</a:t>
            </a:r>
            <a:r>
              <a:rPr lang="zh-CN" altLang="en-US" sz="2400"/>
              <a:t>、</a:t>
            </a:r>
            <a:r>
              <a:rPr lang="en-US" altLang="zh-CN" sz="2400"/>
              <a:t>UTF7</a:t>
            </a:r>
            <a:r>
              <a:rPr lang="zh-CN" altLang="en-US" sz="2400"/>
              <a:t>和</a:t>
            </a:r>
            <a:r>
              <a:rPr lang="en-US" altLang="zh-CN" sz="2400"/>
              <a:t>UTF8</a:t>
            </a:r>
            <a:r>
              <a:rPr lang="zh-CN" altLang="en-US" sz="2400"/>
              <a:t>等等格式输入。</a:t>
            </a:r>
            <a:endParaRPr lang="en-US" altLang="zh-CN" sz="2400"/>
          </a:p>
          <a:p>
            <a:pPr eaLnBrk="1" hangingPunct="1">
              <a:buFont typeface="Wingdings" panose="05000000000000000000" pitchFamily="2" charset="2"/>
              <a:buChar char="Ø"/>
            </a:pPr>
            <a:r>
              <a:rPr lang="zh-CN" altLang="en-US" sz="2400"/>
              <a:t>关键词被作为一个初始化文件保存在</a:t>
            </a:r>
            <a:r>
              <a:rPr lang="en-US" altLang="zh-CN" sz="2400"/>
              <a:t>EnCase</a:t>
            </a:r>
            <a:r>
              <a:rPr lang="zh-CN" altLang="en-US" sz="2400"/>
              <a:t>目录里。关键词搜索同时执行逻辑搜索和物理搜索，即</a:t>
            </a:r>
            <a:r>
              <a:rPr lang="en-US" altLang="zh-CN" sz="2400"/>
              <a:t>EnCase</a:t>
            </a:r>
            <a:r>
              <a:rPr lang="zh-CN" altLang="en-US" sz="2400"/>
              <a:t>不但能从头到尾对每个条件逐个字节搜索，且可根据条件同时搜索每个逻辑文件。</a:t>
            </a:r>
          </a:p>
        </p:txBody>
      </p:sp>
      <p:pic>
        <p:nvPicPr>
          <p:cNvPr id="20484" name="Picture 2" descr="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78363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93710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circle(in)">
                                      <p:cBhvr>
                                        <p:cTn id="7"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150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搜索命中</a:t>
            </a:r>
            <a:r>
              <a:rPr lang="en-US" altLang="zh-CN" sz="2400"/>
              <a:t>Search Hits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View-&gt;Search Hits</a:t>
            </a:r>
            <a:r>
              <a:rPr lang="zh-CN" altLang="en-US" sz="2400"/>
              <a:t>”访问搜索结果标签视图，搜索结果通过置于搜索结果标签中的关键词搜索生成。</a:t>
            </a:r>
            <a:endParaRPr lang="en-US" altLang="zh-CN" sz="2400"/>
          </a:p>
          <a:p>
            <a:pPr eaLnBrk="1" hangingPunct="1">
              <a:buFont typeface="Wingdings" panose="05000000000000000000" pitchFamily="2" charset="2"/>
              <a:buChar char="Ø"/>
            </a:pPr>
            <a:r>
              <a:rPr lang="zh-CN" altLang="en-US" sz="2400"/>
              <a:t>每个关键词都会导致在“搜索结果”标签下创建一个同名文件夹。关键词搜索结果则会被放置到相应的文件夹中。</a:t>
            </a:r>
          </a:p>
        </p:txBody>
      </p:sp>
    </p:spTree>
    <p:extLst>
      <p:ext uri="{BB962C8B-B14F-4D97-AF65-F5344CB8AC3E}">
        <p14:creationId xmlns:p14="http://schemas.microsoft.com/office/powerpoint/2010/main" val="40799606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内容占位符 2"/>
          <p:cNvSpPr>
            <a:spLocks noGrp="1"/>
          </p:cNvSpPr>
          <p:nvPr>
            <p:ph idx="1"/>
          </p:nvPr>
        </p:nvSpPr>
        <p:spPr>
          <a:xfrm>
            <a:off x="323528" y="1052736"/>
            <a:ext cx="8229600" cy="5688632"/>
          </a:xfrm>
        </p:spPr>
        <p:txBody>
          <a:bodyPr/>
          <a:lstStyle/>
          <a:p>
            <a:r>
              <a:rPr lang="zh-CN" altLang="en-US" sz="3200" dirty="0" smtClean="0">
                <a:ea typeface="楷体" panose="02010609060101010101" pitchFamily="49" charset="-122"/>
              </a:rPr>
              <a:t>了解</a:t>
            </a:r>
            <a:r>
              <a:rPr lang="zh-CN" altLang="en-US" sz="3200" dirty="0">
                <a:ea typeface="楷体" panose="02010609060101010101" pitchFamily="49" charset="-122"/>
              </a:rPr>
              <a:t>电子证据司法鉴定和电子证据保全的程序</a:t>
            </a:r>
          </a:p>
          <a:p>
            <a:r>
              <a:rPr lang="zh-CN" altLang="en-US" sz="3200" dirty="0" smtClean="0">
                <a:ea typeface="楷体" panose="02010609060101010101" pitchFamily="49" charset="-122"/>
              </a:rPr>
              <a:t>掌握</a:t>
            </a:r>
            <a:r>
              <a:rPr lang="zh-CN" altLang="en-US" sz="3200" dirty="0">
                <a:ea typeface="楷体" panose="02010609060101010101" pitchFamily="49" charset="-122"/>
              </a:rPr>
              <a:t>撰写计算机调查取证报告的一般准则</a:t>
            </a:r>
          </a:p>
          <a:p>
            <a:r>
              <a:rPr lang="zh-CN" altLang="en-US" sz="3200" dirty="0" smtClean="0">
                <a:ea typeface="楷体" panose="02010609060101010101" pitchFamily="49" charset="-122"/>
              </a:rPr>
              <a:t>掌握</a:t>
            </a:r>
            <a:r>
              <a:rPr lang="zh-CN" altLang="en-US" sz="3200" dirty="0">
                <a:ea typeface="楷体" panose="02010609060101010101" pitchFamily="49" charset="-122"/>
              </a:rPr>
              <a:t>利用</a:t>
            </a:r>
            <a:r>
              <a:rPr lang="en-US" altLang="zh-CN" sz="3200" dirty="0" err="1">
                <a:ea typeface="楷体" panose="02010609060101010101" pitchFamily="49" charset="-122"/>
              </a:rPr>
              <a:t>EnCase</a:t>
            </a:r>
            <a:r>
              <a:rPr lang="en-US" altLang="zh-CN" sz="3200" dirty="0">
                <a:ea typeface="楷体" panose="02010609060101010101" pitchFamily="49" charset="-122"/>
              </a:rPr>
              <a:t> Forensic </a:t>
            </a:r>
            <a:r>
              <a:rPr lang="zh-CN" altLang="en-US" sz="3200" dirty="0">
                <a:ea typeface="楷体" panose="02010609060101010101" pitchFamily="49" charset="-122"/>
              </a:rPr>
              <a:t>深入分析原始证据的方法</a:t>
            </a:r>
          </a:p>
          <a:p>
            <a:r>
              <a:rPr lang="zh-CN" altLang="en-US" sz="3200" dirty="0" smtClean="0">
                <a:ea typeface="楷体" panose="02010609060101010101" pitchFamily="49" charset="-122"/>
              </a:rPr>
              <a:t>掌握</a:t>
            </a:r>
            <a:r>
              <a:rPr lang="zh-CN" altLang="en-US" sz="3200" dirty="0">
                <a:ea typeface="楷体" panose="02010609060101010101" pitchFamily="49" charset="-122"/>
              </a:rPr>
              <a:t>利用</a:t>
            </a:r>
            <a:r>
              <a:rPr lang="en-US" altLang="zh-CN" sz="3200" dirty="0">
                <a:ea typeface="楷体" panose="02010609060101010101" pitchFamily="49" charset="-122"/>
              </a:rPr>
              <a:t>X-Ways Forensics </a:t>
            </a:r>
            <a:r>
              <a:rPr lang="zh-CN" altLang="en-US" sz="3200" dirty="0">
                <a:ea typeface="楷体" panose="02010609060101010101" pitchFamily="49" charset="-122"/>
              </a:rPr>
              <a:t>深入分析原始证据的方法</a:t>
            </a:r>
          </a:p>
        </p:txBody>
      </p:sp>
      <p:sp>
        <p:nvSpPr>
          <p:cNvPr id="5" name="标题 1"/>
          <p:cNvSpPr>
            <a:spLocks noGrp="1"/>
          </p:cNvSpPr>
          <p:nvPr>
            <p:ph type="title"/>
          </p:nvPr>
        </p:nvSpPr>
        <p:spPr>
          <a:xfrm>
            <a:off x="107504" y="188640"/>
            <a:ext cx="2808312" cy="576263"/>
          </a:xfrm>
        </p:spPr>
        <p:txBody>
          <a:bodyPr/>
          <a:lstStyle/>
          <a:p>
            <a:pPr algn="l" eaLnBrk="1" hangingPunct="1"/>
            <a:r>
              <a:rPr lang="zh-CN" altLang="en-US" sz="5000" dirty="0" smtClean="0">
                <a:solidFill>
                  <a:srgbClr val="FF0000"/>
                </a:solidFill>
                <a:latin typeface="Times New Roman" panose="02020603050405020304" pitchFamily="18" charset="0"/>
                <a:ea typeface="楷体" panose="02010609060101010101" pitchFamily="49" charset="-122"/>
                <a:cs typeface="+mn-cs"/>
              </a:rPr>
              <a:t>学习目标</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253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安全标识</a:t>
            </a:r>
            <a:r>
              <a:rPr lang="en-US" altLang="zh-CN" sz="2400"/>
              <a:t>Security IDs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View-&gt;Security IDs</a:t>
            </a:r>
            <a:r>
              <a:rPr lang="zh-CN" altLang="en-US" sz="2400"/>
              <a:t>”访问安全标识标签视图</a:t>
            </a:r>
            <a:endParaRPr lang="en-US" altLang="zh-CN" sz="2400"/>
          </a:p>
          <a:p>
            <a:pPr eaLnBrk="1" hangingPunct="1">
              <a:buFont typeface="Wingdings" panose="05000000000000000000" pitchFamily="2" charset="2"/>
              <a:buChar char="Ø"/>
            </a:pPr>
            <a:r>
              <a:rPr lang="en-US" altLang="zh-CN" sz="2400"/>
              <a:t>NTFS</a:t>
            </a:r>
            <a:r>
              <a:rPr lang="zh-CN" altLang="en-US" sz="2400"/>
              <a:t>文件系统上的每个文件和文件夹都有一个所有者、组以及一套权限。由于这个信息保存在</a:t>
            </a:r>
            <a:r>
              <a:rPr lang="en-US" altLang="zh-CN" sz="2400"/>
              <a:t>NTFS4</a:t>
            </a:r>
            <a:r>
              <a:rPr lang="zh-CN" altLang="en-US" sz="2400"/>
              <a:t>和</a:t>
            </a:r>
            <a:r>
              <a:rPr lang="en-US" altLang="zh-CN" sz="2400"/>
              <a:t>NTFS5</a:t>
            </a:r>
            <a:r>
              <a:rPr lang="zh-CN" altLang="en-US" sz="2400"/>
              <a:t>中的形式是不同的，因此</a:t>
            </a:r>
            <a:r>
              <a:rPr lang="en-US" altLang="zh-CN" sz="2400"/>
              <a:t>EnCase</a:t>
            </a:r>
            <a:r>
              <a:rPr lang="zh-CN" altLang="en-US" sz="2400"/>
              <a:t>从每个文件和文件夹提取出安全信息。</a:t>
            </a:r>
            <a:endParaRPr lang="en-US" altLang="zh-CN" sz="2400"/>
          </a:p>
          <a:p>
            <a:pPr eaLnBrk="1" hangingPunct="1">
              <a:buFont typeface="Wingdings" panose="05000000000000000000" pitchFamily="2" charset="2"/>
              <a:buChar char="Ø"/>
            </a:pPr>
            <a:r>
              <a:rPr lang="en-US" altLang="zh-CN" sz="2400"/>
              <a:t>EnCase</a:t>
            </a:r>
            <a:r>
              <a:rPr lang="zh-CN" altLang="en-US" sz="2400"/>
              <a:t>还提取出</a:t>
            </a:r>
            <a:r>
              <a:rPr lang="en-US" altLang="zh-CN" sz="2400"/>
              <a:t>Unix</a:t>
            </a:r>
            <a:r>
              <a:rPr lang="zh-CN" altLang="en-US" sz="2400"/>
              <a:t>系统和</a:t>
            </a:r>
            <a:r>
              <a:rPr lang="en-US" altLang="zh-CN" sz="2400"/>
              <a:t>Linux</a:t>
            </a:r>
            <a:r>
              <a:rPr lang="zh-CN" altLang="en-US" sz="2400"/>
              <a:t>系统上的所有者、组以及权限设置。</a:t>
            </a:r>
            <a:endParaRPr lang="en-US" altLang="zh-CN" sz="2400"/>
          </a:p>
          <a:p>
            <a:pPr eaLnBrk="1" hangingPunct="1">
              <a:buFont typeface="Wingdings" panose="05000000000000000000" pitchFamily="2" charset="2"/>
              <a:buChar char="Ø"/>
            </a:pPr>
            <a:r>
              <a:rPr lang="en-US" altLang="zh-CN" sz="2400"/>
              <a:t>EnCase</a:t>
            </a:r>
            <a:r>
              <a:rPr lang="zh-CN" altLang="en-US" sz="2400"/>
              <a:t>可以列出所有者、组以及由所有者或组编制的权限。</a:t>
            </a:r>
          </a:p>
        </p:txBody>
      </p:sp>
    </p:spTree>
    <p:extLst>
      <p:ext uri="{BB962C8B-B14F-4D97-AF65-F5344CB8AC3E}">
        <p14:creationId xmlns:p14="http://schemas.microsoft.com/office/powerpoint/2010/main" val="32548812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355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安全标识</a:t>
            </a:r>
            <a:r>
              <a:rPr lang="en-US" altLang="zh-CN" sz="2400"/>
              <a:t>Security IDs</a:t>
            </a:r>
            <a:r>
              <a:rPr lang="zh-CN" altLang="en-US" sz="2400"/>
              <a:t>标签视图</a:t>
            </a:r>
            <a:endParaRPr lang="en-US" altLang="zh-CN" sz="2400"/>
          </a:p>
          <a:p>
            <a:pPr eaLnBrk="1" hangingPunct="1">
              <a:buFont typeface="Wingdings" panose="05000000000000000000" pitchFamily="2" charset="2"/>
              <a:buChar char="Ø"/>
            </a:pPr>
            <a:r>
              <a:rPr lang="zh-CN" altLang="en-US" sz="2400"/>
              <a:t>安全标识标签里会默认创建三个文件夹：</a:t>
            </a:r>
            <a:r>
              <a:rPr lang="en-US" altLang="zh-CN" sz="2400"/>
              <a:t>Windows</a:t>
            </a:r>
            <a:r>
              <a:rPr lang="zh-CN" altLang="en-US" sz="2400"/>
              <a:t>、</a:t>
            </a:r>
            <a:r>
              <a:rPr lang="en-US" altLang="zh-CN" sz="2400"/>
              <a:t>Nix</a:t>
            </a:r>
            <a:r>
              <a:rPr lang="zh-CN" altLang="en-US" sz="2400"/>
              <a:t>（</a:t>
            </a:r>
            <a:r>
              <a:rPr lang="en-US" altLang="zh-CN" sz="2400"/>
              <a:t>Unix</a:t>
            </a:r>
            <a:r>
              <a:rPr lang="zh-CN" altLang="en-US" sz="2400"/>
              <a:t>和</a:t>
            </a:r>
            <a:r>
              <a:rPr lang="en-US" altLang="zh-CN" sz="2400"/>
              <a:t>Linux IDs</a:t>
            </a:r>
            <a:r>
              <a:rPr lang="zh-CN" altLang="en-US" sz="2400"/>
              <a:t>）以及安全标识（</a:t>
            </a:r>
            <a:r>
              <a:rPr lang="en-US" altLang="zh-CN" sz="2400"/>
              <a:t>Security IDs</a:t>
            </a:r>
            <a:r>
              <a:rPr lang="zh-CN" altLang="en-US" sz="2400"/>
              <a:t>）。这些文件夹使得组织结构更有条理，不过每个文件夹都可包含任意类型的</a:t>
            </a:r>
            <a:r>
              <a:rPr lang="en-US" altLang="zh-CN" sz="2400"/>
              <a:t>ID</a:t>
            </a:r>
            <a:r>
              <a:rPr lang="zh-CN" altLang="en-US" sz="2400"/>
              <a:t>。</a:t>
            </a:r>
            <a:endParaRPr lang="en-US" altLang="zh-CN" sz="2400"/>
          </a:p>
          <a:p>
            <a:pPr eaLnBrk="1" hangingPunct="1">
              <a:buFont typeface="Wingdings" panose="05000000000000000000" pitchFamily="2" charset="2"/>
              <a:buChar char="Ø"/>
            </a:pPr>
            <a:r>
              <a:rPr lang="zh-CN" altLang="en-US" sz="2400"/>
              <a:t>如果调查人员</a:t>
            </a:r>
            <a:r>
              <a:rPr lang="en-US" altLang="zh-CN" sz="2400"/>
              <a:t>Tom</a:t>
            </a:r>
            <a:r>
              <a:rPr lang="zh-CN" altLang="en-US" sz="2400"/>
              <a:t>需要创建一个新的安全标识（</a:t>
            </a:r>
            <a:r>
              <a:rPr lang="en-US" altLang="zh-CN" sz="2400"/>
              <a:t>SID</a:t>
            </a:r>
            <a:r>
              <a:rPr lang="zh-CN" altLang="en-US" sz="2400"/>
              <a:t>），可以右击目标文件夹并选择</a:t>
            </a:r>
            <a:r>
              <a:rPr lang="en-US" altLang="zh-CN" sz="2400"/>
              <a:t>NEW</a:t>
            </a:r>
            <a:r>
              <a:rPr lang="zh-CN" altLang="en-US" sz="2400"/>
              <a:t>会弹出一个对话框，列出姓名、</a:t>
            </a:r>
            <a:r>
              <a:rPr lang="en-US" altLang="zh-CN" sz="2400"/>
              <a:t>SID</a:t>
            </a:r>
            <a:r>
              <a:rPr lang="zh-CN" altLang="en-US" sz="2400"/>
              <a:t>、组、安全类型以及组成员。如图</a:t>
            </a:r>
          </a:p>
        </p:txBody>
      </p:sp>
      <p:pic>
        <p:nvPicPr>
          <p:cNvPr id="23556" name="Picture 2" descr="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752600"/>
            <a:ext cx="55784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51610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circle(out)">
                                      <p:cBhvr>
                                        <p:cTn id="7" dur="2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4579" name="Rectangle 3"/>
          <p:cNvSpPr>
            <a:spLocks noGrp="1" noChangeArrowheads="1"/>
          </p:cNvSpPr>
          <p:nvPr>
            <p:ph type="body" idx="4294967295"/>
          </p:nvPr>
        </p:nvSpPr>
        <p:spPr>
          <a:xfrm>
            <a:off x="566738" y="1752600"/>
            <a:ext cx="4157662" cy="4267200"/>
          </a:xfrm>
        </p:spPr>
        <p:txBody>
          <a:bodyPr/>
          <a:lstStyle/>
          <a:p>
            <a:pPr eaLnBrk="1" hangingPunct="1">
              <a:buFont typeface="Wingdings" panose="05000000000000000000" pitchFamily="2" charset="2"/>
              <a:buChar char="n"/>
            </a:pPr>
            <a:r>
              <a:rPr lang="zh-CN" altLang="en-US" sz="2400"/>
              <a:t>安全标识</a:t>
            </a:r>
            <a:r>
              <a:rPr lang="en-US" altLang="zh-CN" sz="2400"/>
              <a:t>Security IDs</a:t>
            </a:r>
            <a:r>
              <a:rPr lang="zh-CN" altLang="en-US" sz="2400"/>
              <a:t>标签视图</a:t>
            </a:r>
            <a:endParaRPr lang="en-US" altLang="zh-CN" sz="2400"/>
          </a:p>
          <a:p>
            <a:pPr eaLnBrk="1" hangingPunct="1">
              <a:buFont typeface="Wingdings" panose="05000000000000000000" pitchFamily="2" charset="2"/>
              <a:buChar char="Ø"/>
            </a:pPr>
            <a:r>
              <a:rPr lang="en-US" altLang="zh-CN" sz="2400"/>
              <a:t>ID</a:t>
            </a:r>
            <a:r>
              <a:rPr lang="zh-CN" altLang="en-US" sz="2400"/>
              <a:t>：用户希望解析的</a:t>
            </a:r>
            <a:r>
              <a:rPr lang="en-US" altLang="zh-CN" sz="2400"/>
              <a:t>SID</a:t>
            </a:r>
            <a:r>
              <a:rPr lang="zh-CN" altLang="en-US" sz="2400"/>
              <a:t>。</a:t>
            </a:r>
            <a:r>
              <a:rPr lang="en-US" altLang="zh-CN" sz="2400"/>
              <a:t>Windows</a:t>
            </a:r>
            <a:r>
              <a:rPr lang="zh-CN" altLang="en-US" sz="2400"/>
              <a:t>安全标识（</a:t>
            </a:r>
            <a:r>
              <a:rPr lang="en-US" altLang="zh-CN" sz="2400"/>
              <a:t>SID</a:t>
            </a:r>
            <a:r>
              <a:rPr lang="zh-CN" altLang="en-US" sz="2400"/>
              <a:t>）的格式是“</a:t>
            </a:r>
            <a:r>
              <a:rPr lang="en-US" altLang="zh-CN" sz="2400"/>
              <a:t>S-x-x-x[-x-x-x-x]</a:t>
            </a:r>
            <a:r>
              <a:rPr lang="zh-CN" altLang="en-US" sz="2400"/>
              <a:t>”，</a:t>
            </a:r>
            <a:r>
              <a:rPr lang="en-US" altLang="zh-CN" sz="2400"/>
              <a:t>Nix SID</a:t>
            </a:r>
            <a:r>
              <a:rPr lang="zh-CN" altLang="en-US" sz="2400"/>
              <a:t>则是整数，如</a:t>
            </a:r>
            <a:r>
              <a:rPr lang="en-US" altLang="zh-CN" sz="2400"/>
              <a:t>1000</a:t>
            </a:r>
            <a:r>
              <a:rPr lang="zh-CN" altLang="en-US" sz="2400"/>
              <a:t>；</a:t>
            </a:r>
            <a:endParaRPr lang="en-US" altLang="zh-CN" sz="2400"/>
          </a:p>
          <a:p>
            <a:pPr eaLnBrk="1" hangingPunct="1">
              <a:buFont typeface="Wingdings" panose="05000000000000000000" pitchFamily="2" charset="2"/>
              <a:buChar char="Ø"/>
            </a:pPr>
            <a:r>
              <a:rPr lang="en-US" altLang="zh-CN" sz="2400"/>
              <a:t>Name</a:t>
            </a:r>
            <a:r>
              <a:rPr lang="zh-CN" altLang="en-US" sz="2400"/>
              <a:t>：包含发现关联</a:t>
            </a:r>
            <a:r>
              <a:rPr lang="en-US" altLang="zh-CN" sz="2400"/>
              <a:t>SID</a:t>
            </a:r>
            <a:r>
              <a:rPr lang="zh-CN" altLang="en-US" sz="2400"/>
              <a:t>时将被解析的姓名；</a:t>
            </a:r>
            <a:endParaRPr lang="en-US" altLang="zh-CN" sz="2400"/>
          </a:p>
          <a:p>
            <a:pPr eaLnBrk="1" hangingPunct="1">
              <a:buFont typeface="Wingdings" panose="05000000000000000000" pitchFamily="2" charset="2"/>
              <a:buChar char="Ø"/>
            </a:pPr>
            <a:r>
              <a:rPr lang="en-US" altLang="zh-CN" sz="2400"/>
              <a:t>Unix</a:t>
            </a:r>
            <a:r>
              <a:rPr lang="zh-CN" altLang="en-US" sz="2400"/>
              <a:t>：单选框可表明定义何种类型的</a:t>
            </a:r>
            <a:r>
              <a:rPr lang="en-US" altLang="zh-CN" sz="2400"/>
              <a:t>SID</a:t>
            </a:r>
            <a:r>
              <a:rPr lang="zh-CN" altLang="en-US" sz="2400"/>
              <a:t>，选中为</a:t>
            </a:r>
            <a:r>
              <a:rPr lang="en-US" altLang="zh-CN" sz="2400"/>
              <a:t>Nix</a:t>
            </a:r>
            <a:r>
              <a:rPr lang="zh-CN" altLang="en-US" sz="2400"/>
              <a:t>，未选中则为</a:t>
            </a:r>
            <a:r>
              <a:rPr lang="en-US" altLang="zh-CN" sz="2400"/>
              <a:t>Windows</a:t>
            </a:r>
            <a:r>
              <a:rPr lang="zh-CN" altLang="en-US" sz="2400"/>
              <a:t>；</a:t>
            </a:r>
          </a:p>
        </p:txBody>
      </p:sp>
      <p:pic>
        <p:nvPicPr>
          <p:cNvPr id="24580" name="Picture 2" descr="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600200"/>
            <a:ext cx="42132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64127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5603" name="Rectangle 3"/>
          <p:cNvSpPr>
            <a:spLocks noGrp="1" noChangeArrowheads="1"/>
          </p:cNvSpPr>
          <p:nvPr>
            <p:ph type="body" idx="4294967295"/>
          </p:nvPr>
        </p:nvSpPr>
        <p:spPr>
          <a:xfrm>
            <a:off x="566738" y="1752600"/>
            <a:ext cx="4157662" cy="4267200"/>
          </a:xfrm>
        </p:spPr>
        <p:txBody>
          <a:bodyPr/>
          <a:lstStyle/>
          <a:p>
            <a:pPr eaLnBrk="1" hangingPunct="1">
              <a:buFont typeface="Wingdings" panose="05000000000000000000" pitchFamily="2" charset="2"/>
              <a:buChar char="n"/>
            </a:pPr>
            <a:r>
              <a:rPr lang="zh-CN" altLang="en-US" sz="2400"/>
              <a:t>安全标识</a:t>
            </a:r>
            <a:r>
              <a:rPr lang="en-US" altLang="zh-CN" sz="2400"/>
              <a:t>Security IDs</a:t>
            </a:r>
            <a:r>
              <a:rPr lang="zh-CN" altLang="en-US" sz="2400"/>
              <a:t>标签视图</a:t>
            </a:r>
            <a:endParaRPr lang="en-US" altLang="zh-CN" sz="2400"/>
          </a:p>
          <a:p>
            <a:pPr eaLnBrk="1" hangingPunct="1">
              <a:buFont typeface="Wingdings" panose="05000000000000000000" pitchFamily="2" charset="2"/>
              <a:buChar char="Ø"/>
            </a:pPr>
            <a:r>
              <a:rPr lang="en-US" altLang="zh-CN" sz="2400"/>
              <a:t>Group</a:t>
            </a:r>
            <a:r>
              <a:rPr lang="zh-CN" altLang="en-US" sz="2400"/>
              <a:t>：是一个在</a:t>
            </a:r>
            <a:r>
              <a:rPr lang="en-US" altLang="zh-CN" sz="2400"/>
              <a:t>SID</a:t>
            </a:r>
            <a:r>
              <a:rPr lang="zh-CN" altLang="en-US" sz="2400"/>
              <a:t>属于</a:t>
            </a:r>
            <a:r>
              <a:rPr lang="en-US" altLang="zh-CN" sz="2400"/>
              <a:t>Nix</a:t>
            </a:r>
            <a:r>
              <a:rPr lang="zh-CN" altLang="en-US" sz="2400"/>
              <a:t>同时代表为一个组时必须选择的单选框按钮。</a:t>
            </a:r>
            <a:r>
              <a:rPr lang="en-US" altLang="zh-CN" sz="2400"/>
              <a:t>Nix IDs</a:t>
            </a:r>
            <a:r>
              <a:rPr lang="zh-CN" altLang="en-US" sz="2400"/>
              <a:t>不是唯一的，且用户</a:t>
            </a:r>
            <a:r>
              <a:rPr lang="en-US" altLang="zh-CN" sz="2400"/>
              <a:t>ID</a:t>
            </a:r>
            <a:r>
              <a:rPr lang="zh-CN" altLang="en-US" sz="2400"/>
              <a:t>和组</a:t>
            </a:r>
            <a:r>
              <a:rPr lang="en-US" altLang="zh-CN" sz="2400"/>
              <a:t>ID</a:t>
            </a:r>
            <a:r>
              <a:rPr lang="zh-CN" altLang="en-US" sz="2400"/>
              <a:t>可能相同；</a:t>
            </a:r>
            <a:endParaRPr lang="en-US" altLang="zh-CN" sz="2400"/>
          </a:p>
          <a:p>
            <a:pPr eaLnBrk="1" hangingPunct="1">
              <a:buFont typeface="Wingdings" panose="05000000000000000000" pitchFamily="2" charset="2"/>
              <a:buChar char="Ø"/>
            </a:pPr>
            <a:r>
              <a:rPr lang="en-US" altLang="zh-CN" sz="2400"/>
              <a:t>Group Members</a:t>
            </a:r>
            <a:r>
              <a:rPr lang="zh-CN" altLang="en-US" sz="2400"/>
              <a:t>：可定义来帮助建立组织架构（主要针对</a:t>
            </a:r>
            <a:r>
              <a:rPr lang="en-US" altLang="zh-CN" sz="2400"/>
              <a:t>Nix</a:t>
            </a:r>
            <a:r>
              <a:rPr lang="zh-CN" altLang="en-US" sz="2400"/>
              <a:t>）。点击鼠标右键，选择组成员框里的“</a:t>
            </a:r>
            <a:r>
              <a:rPr lang="en-US" altLang="zh-CN" sz="2400"/>
              <a:t>New</a:t>
            </a:r>
            <a:r>
              <a:rPr lang="zh-CN" altLang="en-US" sz="2400"/>
              <a:t>”来指定一个对应于当前安全</a:t>
            </a:r>
            <a:r>
              <a:rPr lang="en-US" altLang="zh-CN" sz="2400"/>
              <a:t>ID</a:t>
            </a:r>
            <a:r>
              <a:rPr lang="zh-CN" altLang="en-US" sz="2400"/>
              <a:t>的成员。</a:t>
            </a:r>
          </a:p>
        </p:txBody>
      </p:sp>
      <p:pic>
        <p:nvPicPr>
          <p:cNvPr id="25604" name="Picture 2" descr="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600200"/>
            <a:ext cx="42132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48973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662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文本样式</a:t>
            </a:r>
            <a:r>
              <a:rPr lang="en-US" altLang="zh-CN" sz="2400"/>
              <a:t>Text Styles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View-&gt;Text Styles</a:t>
            </a:r>
            <a:r>
              <a:rPr lang="zh-CN" altLang="en-US" sz="2400"/>
              <a:t>”访问文本样式标签视图</a:t>
            </a:r>
            <a:endParaRPr lang="en-US" altLang="zh-CN" sz="2400"/>
          </a:p>
          <a:p>
            <a:pPr eaLnBrk="1" hangingPunct="1">
              <a:buFont typeface="Wingdings" panose="05000000000000000000" pitchFamily="2" charset="2"/>
              <a:buChar char="Ø"/>
            </a:pPr>
            <a:r>
              <a:rPr lang="zh-CN" altLang="en-US" sz="2400"/>
              <a:t>文本样式是通过不同的设置，按照调查人员的要求浏览代码页，例如改变颜色和文本行长度等等。</a:t>
            </a:r>
            <a:endParaRPr lang="en-US" altLang="zh-CN" sz="2400"/>
          </a:p>
          <a:p>
            <a:pPr eaLnBrk="1" hangingPunct="1">
              <a:buFont typeface="Wingdings" panose="05000000000000000000" pitchFamily="2" charset="2"/>
              <a:buChar char="Ø"/>
            </a:pPr>
            <a:r>
              <a:rPr lang="en-US" altLang="zh-CN" sz="2400"/>
              <a:t>EnCase</a:t>
            </a:r>
            <a:r>
              <a:rPr lang="zh-CN" altLang="en-US" sz="2400"/>
              <a:t>带有几种默认的文本样式，也可添加更多样式。可点击鼠标右键在显示菜单里选择相应命令或点击工具条上的按钮来添加、编辑和从标签中删除文件样式。</a:t>
            </a:r>
          </a:p>
        </p:txBody>
      </p:sp>
    </p:spTree>
    <p:extLst>
      <p:ext uri="{BB962C8B-B14F-4D97-AF65-F5344CB8AC3E}">
        <p14:creationId xmlns:p14="http://schemas.microsoft.com/office/powerpoint/2010/main" val="1822922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765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脚本</a:t>
            </a:r>
            <a:r>
              <a:rPr lang="en-US" altLang="zh-CN" sz="2400"/>
              <a:t>Scripts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View-&gt;Scripts</a:t>
            </a:r>
            <a:r>
              <a:rPr lang="zh-CN" altLang="en-US" sz="2400"/>
              <a:t>”访问脚本标签视图如图</a:t>
            </a:r>
            <a:endParaRPr lang="en-US" altLang="zh-CN" sz="2400"/>
          </a:p>
          <a:p>
            <a:pPr eaLnBrk="1" hangingPunct="1">
              <a:buFont typeface="Wingdings" panose="05000000000000000000" pitchFamily="2" charset="2"/>
              <a:buChar char="Ø"/>
            </a:pPr>
            <a:r>
              <a:rPr lang="zh-CN" altLang="en-US" sz="2400"/>
              <a:t>脚本标签视图是可对</a:t>
            </a:r>
            <a:r>
              <a:rPr lang="en-US" altLang="zh-CN" sz="2400"/>
              <a:t>EnScript</a:t>
            </a:r>
            <a:r>
              <a:rPr lang="zh-CN" altLang="en-US" sz="2400"/>
              <a:t>进行复查和编码的地方。</a:t>
            </a:r>
            <a:r>
              <a:rPr lang="en-US" altLang="zh-CN" sz="2400"/>
              <a:t>EnScript</a:t>
            </a:r>
            <a:r>
              <a:rPr lang="zh-CN" altLang="en-US" sz="2400"/>
              <a:t>是被设计用来使取证过程自动化的小程序或宏。</a:t>
            </a:r>
            <a:endParaRPr lang="en-US" altLang="zh-CN" sz="2400"/>
          </a:p>
          <a:p>
            <a:pPr eaLnBrk="1" hangingPunct="1">
              <a:buFont typeface="Wingdings" panose="05000000000000000000" pitchFamily="2" charset="2"/>
              <a:buChar char="Ø"/>
            </a:pPr>
            <a:r>
              <a:rPr lang="zh-CN" altLang="en-US" sz="2400"/>
              <a:t>从搜索到创建书签再到将信息放入报告，</a:t>
            </a:r>
            <a:r>
              <a:rPr lang="en-US" altLang="zh-CN" sz="2400"/>
              <a:t>EnScript</a:t>
            </a:r>
            <a:r>
              <a:rPr lang="zh-CN" altLang="en-US" sz="2400"/>
              <a:t>能访问并且操作</a:t>
            </a:r>
            <a:r>
              <a:rPr lang="en-US" altLang="zh-CN" sz="2400"/>
              <a:t>EnCase</a:t>
            </a:r>
            <a:r>
              <a:rPr lang="zh-CN" altLang="en-US" sz="2400"/>
              <a:t>界面上几乎所有的区域。</a:t>
            </a:r>
            <a:endParaRPr lang="en-US" altLang="zh-CN" sz="2400"/>
          </a:p>
          <a:p>
            <a:pPr eaLnBrk="1" hangingPunct="1">
              <a:buFont typeface="Wingdings" panose="05000000000000000000" pitchFamily="2" charset="2"/>
              <a:buChar char="Ø"/>
            </a:pPr>
            <a:r>
              <a:rPr lang="en-US" altLang="zh-CN" sz="2400"/>
              <a:t>EnScript</a:t>
            </a:r>
            <a:r>
              <a:rPr lang="zh-CN" altLang="en-US" sz="2400"/>
              <a:t>可以说是</a:t>
            </a:r>
            <a:r>
              <a:rPr lang="en-US" altLang="zh-CN" sz="2400"/>
              <a:t>EnCase</a:t>
            </a:r>
            <a:r>
              <a:rPr lang="zh-CN" altLang="en-US" sz="2400"/>
              <a:t>工具的高级应用，调查人员可将众多通用的取证调查操作（如搜索注册表关键字、初始化提取</a:t>
            </a:r>
            <a:r>
              <a:rPr lang="en-US" altLang="zh-CN" sz="2400"/>
              <a:t>Windows</a:t>
            </a:r>
            <a:r>
              <a:rPr lang="zh-CN" altLang="en-US" sz="2400"/>
              <a:t>系统环境信息、搜索日志文件关键信息等等）按照脚本编写的格式在该标签视图中进行添加、编辑以及删除操作。</a:t>
            </a:r>
          </a:p>
        </p:txBody>
      </p:sp>
      <p:pic>
        <p:nvPicPr>
          <p:cNvPr id="27652" name="Picture 2" descr="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8100"/>
            <a:ext cx="8382000" cy="681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09634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wipe(down)">
                                      <p:cBhvr>
                                        <p:cTn id="7"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867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en-US" altLang="zh-CN" sz="2400"/>
              <a:t>EnScript</a:t>
            </a:r>
            <a:r>
              <a:rPr lang="zh-CN" altLang="en-US" sz="2400"/>
              <a:t>类型</a:t>
            </a:r>
            <a:r>
              <a:rPr lang="en-US" altLang="zh-CN" sz="2400"/>
              <a:t>EnScript Types</a:t>
            </a:r>
            <a:r>
              <a:rPr lang="zh-CN" altLang="en-US" sz="2400"/>
              <a:t>标签视图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可通过选择在菜单中选择“</a:t>
            </a:r>
            <a:r>
              <a:rPr lang="en-US" altLang="zh-CN" sz="2400"/>
              <a:t>View-&gt;EnScript Types</a:t>
            </a:r>
            <a:r>
              <a:rPr lang="zh-CN" altLang="en-US" sz="2400"/>
              <a:t>”访问</a:t>
            </a:r>
            <a:r>
              <a:rPr lang="en-US" altLang="zh-CN" sz="2400"/>
              <a:t>EnScript</a:t>
            </a:r>
            <a:r>
              <a:rPr lang="zh-CN" altLang="en-US" sz="2400"/>
              <a:t>类型标签视图</a:t>
            </a:r>
            <a:endParaRPr lang="en-US" altLang="zh-CN" sz="2400"/>
          </a:p>
          <a:p>
            <a:pPr eaLnBrk="1" hangingPunct="1">
              <a:buFont typeface="Wingdings" panose="05000000000000000000" pitchFamily="2" charset="2"/>
              <a:buChar char="Ø"/>
            </a:pPr>
            <a:r>
              <a:rPr lang="en-US" altLang="zh-CN" sz="2400"/>
              <a:t>EnScript</a:t>
            </a:r>
            <a:r>
              <a:rPr lang="zh-CN" altLang="en-US" sz="2400"/>
              <a:t>类型标签是一个包含各种</a:t>
            </a:r>
            <a:r>
              <a:rPr lang="en-US" altLang="zh-CN" sz="2400"/>
              <a:t>EnScript</a:t>
            </a:r>
            <a:r>
              <a:rPr lang="zh-CN" altLang="en-US" sz="2400"/>
              <a:t>语言的参考源。右边的窗口依次显示每个函数的参数。</a:t>
            </a:r>
          </a:p>
        </p:txBody>
      </p:sp>
    </p:spTree>
    <p:extLst>
      <p:ext uri="{BB962C8B-B14F-4D97-AF65-F5344CB8AC3E}">
        <p14:creationId xmlns:p14="http://schemas.microsoft.com/office/powerpoint/2010/main" val="32449221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2969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可通过选择在右边视图栏上部的“</a:t>
            </a:r>
            <a:r>
              <a:rPr lang="en-US" altLang="zh-CN" sz="2400"/>
              <a:t>Table</a:t>
            </a:r>
            <a:r>
              <a:rPr lang="zh-CN" altLang="en-US" sz="2400"/>
              <a:t>”标签，使得右边栏中显示列表视图，在大多数的标签栏视图中，右边的视图栏默认采用列表视图的方式如图</a:t>
            </a:r>
          </a:p>
        </p:txBody>
      </p:sp>
      <p:pic>
        <p:nvPicPr>
          <p:cNvPr id="29700" name="Picture 2" descr="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152400"/>
            <a:ext cx="8905875"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3792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checkerboard(across)">
                                      <p:cBhvr>
                                        <p:cTn id="7"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072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列表视图包含特定项的所有属性。调查员可以根据任意可用的列来给文件排序。要根据某一列进行排序，可双击该列的标题。若要以多个列的方式组合排序，可按下</a:t>
            </a:r>
            <a:r>
              <a:rPr lang="en-US" altLang="zh-CN" sz="2400"/>
              <a:t>&lt;SHIFT&gt;</a:t>
            </a:r>
            <a:r>
              <a:rPr lang="zh-CN" altLang="en-US" sz="2400"/>
              <a:t>键并双击需要组合排序的列标题（最多可进行</a:t>
            </a:r>
            <a:r>
              <a:rPr lang="en-US" altLang="zh-CN" sz="2400"/>
              <a:t>5</a:t>
            </a:r>
            <a:r>
              <a:rPr lang="zh-CN" altLang="en-US" sz="2400"/>
              <a:t>重排序）。</a:t>
            </a:r>
            <a:endParaRPr lang="en-US" altLang="zh-CN" sz="2400"/>
          </a:p>
          <a:p>
            <a:pPr eaLnBrk="1" hangingPunct="1">
              <a:buFont typeface="Wingdings" panose="05000000000000000000" pitchFamily="2" charset="2"/>
              <a:buChar char="Ø"/>
            </a:pPr>
            <a:r>
              <a:rPr lang="zh-CN" altLang="en-US" sz="2400"/>
              <a:t>在列表视图里常用的命令有：复制</a:t>
            </a:r>
            <a:r>
              <a:rPr lang="en-US" altLang="zh-CN" sz="2400"/>
              <a:t>/</a:t>
            </a:r>
            <a:r>
              <a:rPr lang="zh-CN" altLang="en-US" sz="2400"/>
              <a:t>恢复、标记突出显示的文件或选择（选中为蓝色的）文件，或发送文件到指定的视图。</a:t>
            </a:r>
          </a:p>
        </p:txBody>
      </p:sp>
    </p:spTree>
    <p:extLst>
      <p:ext uri="{BB962C8B-B14F-4D97-AF65-F5344CB8AC3E}">
        <p14:creationId xmlns:p14="http://schemas.microsoft.com/office/powerpoint/2010/main" val="30592663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174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在列表视图中，通常含有文件名、文件扩展名、过滤器、文件创建时间等多种对内容特征的描述</a:t>
            </a:r>
            <a:endParaRPr lang="en-US" altLang="zh-CN" sz="2400"/>
          </a:p>
          <a:p>
            <a:pPr eaLnBrk="1" hangingPunct="1">
              <a:buFont typeface="Wingdings" panose="05000000000000000000" pitchFamily="2" charset="2"/>
              <a:buNone/>
            </a:pPr>
            <a:endParaRPr lang="zh-CN" altLang="en-US" sz="2400"/>
          </a:p>
        </p:txBody>
      </p:sp>
    </p:spTree>
    <p:extLst>
      <p:ext uri="{BB962C8B-B14F-4D97-AF65-F5344CB8AC3E}">
        <p14:creationId xmlns:p14="http://schemas.microsoft.com/office/powerpoint/2010/main" val="1144200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内容占位符 2"/>
          <p:cNvSpPr>
            <a:spLocks noGrp="1"/>
          </p:cNvSpPr>
          <p:nvPr>
            <p:ph idx="1"/>
          </p:nvPr>
        </p:nvSpPr>
        <p:spPr>
          <a:xfrm>
            <a:off x="323528" y="1052736"/>
            <a:ext cx="8229600" cy="5688632"/>
          </a:xfrm>
        </p:spPr>
        <p:txBody>
          <a:bodyPr/>
          <a:lstStyle/>
          <a:p>
            <a:r>
              <a:rPr lang="zh-CN" altLang="en-US" sz="3200" dirty="0" smtClean="0">
                <a:ea typeface="楷体" panose="02010609060101010101" pitchFamily="49" charset="-122"/>
              </a:rPr>
              <a:t>在</a:t>
            </a:r>
            <a:r>
              <a:rPr lang="zh-CN" altLang="en-US" sz="3200" dirty="0">
                <a:ea typeface="楷体" panose="02010609060101010101" pitchFamily="49" charset="-122"/>
              </a:rPr>
              <a:t>项目一的案例</a:t>
            </a:r>
            <a:r>
              <a:rPr lang="zh-CN" altLang="en-US" sz="3200" dirty="0" smtClean="0">
                <a:ea typeface="楷体" panose="02010609060101010101" pitchFamily="49" charset="-122"/>
              </a:rPr>
              <a:t>中，</a:t>
            </a:r>
            <a:r>
              <a:rPr lang="zh-CN" altLang="en-US" sz="3200" dirty="0">
                <a:ea typeface="楷体" panose="02010609060101010101" pitchFamily="49" charset="-122"/>
              </a:rPr>
              <a:t>某公司主管</a:t>
            </a:r>
            <a:r>
              <a:rPr lang="en-US" altLang="zh-CN" sz="3200" dirty="0">
                <a:ea typeface="楷体" panose="02010609060101010101" pitchFamily="49" charset="-122"/>
              </a:rPr>
              <a:t>Alice </a:t>
            </a:r>
            <a:r>
              <a:rPr lang="zh-CN" altLang="en-US" sz="3200" dirty="0">
                <a:ea typeface="楷体" panose="02010609060101010101" pitchFamily="49" charset="-122"/>
              </a:rPr>
              <a:t>怀疑部门经理</a:t>
            </a:r>
            <a:r>
              <a:rPr lang="en-US" altLang="zh-CN" sz="3200" dirty="0">
                <a:ea typeface="楷体" panose="02010609060101010101" pitchFamily="49" charset="-122"/>
              </a:rPr>
              <a:t>Adam </a:t>
            </a:r>
            <a:r>
              <a:rPr lang="zh-CN" altLang="en-US" sz="3200" dirty="0">
                <a:ea typeface="楷体" panose="02010609060101010101" pitchFamily="49" charset="-122"/>
              </a:rPr>
              <a:t>对公司有侵权行为，因此</a:t>
            </a:r>
            <a:r>
              <a:rPr lang="zh-CN" altLang="en-US" sz="3200" dirty="0" smtClean="0">
                <a:ea typeface="楷体" panose="02010609060101010101" pitchFamily="49" charset="-122"/>
              </a:rPr>
              <a:t>委托计算机</a:t>
            </a:r>
            <a:r>
              <a:rPr lang="zh-CN" altLang="en-US" sz="3200" dirty="0">
                <a:ea typeface="楷体" panose="02010609060101010101" pitchFamily="49" charset="-122"/>
              </a:rPr>
              <a:t>取证调查人员</a:t>
            </a:r>
            <a:r>
              <a:rPr lang="en-US" altLang="zh-CN" sz="3200" dirty="0">
                <a:ea typeface="楷体" panose="02010609060101010101" pitchFamily="49" charset="-122"/>
              </a:rPr>
              <a:t>Tom </a:t>
            </a:r>
            <a:r>
              <a:rPr lang="zh-CN" altLang="en-US" sz="3200" dirty="0">
                <a:ea typeface="楷体" panose="02010609060101010101" pitchFamily="49" charset="-122"/>
              </a:rPr>
              <a:t>进行调查。</a:t>
            </a:r>
            <a:r>
              <a:rPr lang="en-US" altLang="zh-CN" sz="3200" dirty="0">
                <a:ea typeface="楷体" panose="02010609060101010101" pitchFamily="49" charset="-122"/>
              </a:rPr>
              <a:t>Tom </a:t>
            </a:r>
            <a:r>
              <a:rPr lang="zh-CN" altLang="en-US" sz="3200" dirty="0">
                <a:ea typeface="楷体" panose="02010609060101010101" pitchFamily="49" charset="-122"/>
              </a:rPr>
              <a:t>通过对案件的初步调查和取证，获得了</a:t>
            </a:r>
            <a:r>
              <a:rPr lang="en-US" altLang="zh-CN" sz="3200" dirty="0">
                <a:ea typeface="楷体" panose="02010609060101010101" pitchFamily="49" charset="-122"/>
              </a:rPr>
              <a:t>Adam </a:t>
            </a:r>
            <a:r>
              <a:rPr lang="zh-CN" altLang="en-US" sz="3200" dirty="0">
                <a:ea typeface="楷体" panose="02010609060101010101" pitchFamily="49" charset="-122"/>
              </a:rPr>
              <a:t>的</a:t>
            </a:r>
            <a:r>
              <a:rPr lang="zh-CN" altLang="en-US" sz="3200" dirty="0" smtClean="0">
                <a:ea typeface="楷体" panose="02010609060101010101" pitchFamily="49" charset="-122"/>
              </a:rPr>
              <a:t>办公</a:t>
            </a:r>
            <a:r>
              <a:rPr lang="zh-CN" altLang="en-US" sz="3200" dirty="0">
                <a:ea typeface="楷体" panose="02010609060101010101" pitchFamily="49" charset="-122"/>
              </a:rPr>
              <a:t>计算机磁盘的取证镜像备份，并封存了该磁盘</a:t>
            </a:r>
            <a:r>
              <a:rPr lang="zh-CN" altLang="en-US" sz="3200" dirty="0" smtClean="0">
                <a:ea typeface="楷体" panose="02010609060101010101" pitchFamily="49" charset="-122"/>
              </a:rPr>
              <a:t>。</a:t>
            </a:r>
            <a:endParaRPr lang="en-US" altLang="zh-CN" sz="3200" dirty="0" smtClean="0">
              <a:ea typeface="楷体" panose="02010609060101010101" pitchFamily="49" charset="-122"/>
            </a:endParaRPr>
          </a:p>
          <a:p>
            <a:r>
              <a:rPr lang="en-US" altLang="zh-CN" sz="3200" dirty="0" smtClean="0">
                <a:ea typeface="楷体" panose="02010609060101010101" pitchFamily="49" charset="-122"/>
              </a:rPr>
              <a:t>Tom </a:t>
            </a:r>
            <a:r>
              <a:rPr lang="zh-CN" altLang="en-US" sz="3200" dirty="0">
                <a:ea typeface="楷体" panose="02010609060101010101" pitchFamily="49" charset="-122"/>
              </a:rPr>
              <a:t>如何利用已经获得的原始证据进行</a:t>
            </a:r>
            <a:r>
              <a:rPr lang="zh-CN" altLang="en-US" sz="3200" dirty="0" smtClean="0">
                <a:ea typeface="楷体" panose="02010609060101010101" pitchFamily="49" charset="-122"/>
              </a:rPr>
              <a:t>深入</a:t>
            </a:r>
            <a:r>
              <a:rPr lang="zh-CN" altLang="en-US" sz="3200" dirty="0">
                <a:ea typeface="楷体" panose="02010609060101010101" pitchFamily="49" charset="-122"/>
              </a:rPr>
              <a:t>的计算机取证调查的分析呢？</a:t>
            </a:r>
          </a:p>
        </p:txBody>
      </p:sp>
      <p:sp>
        <p:nvSpPr>
          <p:cNvPr id="6" name="标题 1"/>
          <p:cNvSpPr txBox="1">
            <a:spLocks/>
          </p:cNvSpPr>
          <p:nvPr/>
        </p:nvSpPr>
        <p:spPr bwMode="auto">
          <a:xfrm>
            <a:off x="107504" y="188640"/>
            <a:ext cx="2808312"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a:lstStyle>
          <a:p>
            <a:pPr algn="l"/>
            <a:r>
              <a:rPr lang="zh-CN" altLang="zh-CN" sz="5000" dirty="0" smtClean="0">
                <a:solidFill>
                  <a:srgbClr val="FF0000"/>
                </a:solidFill>
                <a:latin typeface="Times New Roman" panose="02020603050405020304" pitchFamily="18" charset="0"/>
                <a:ea typeface="楷体" panose="02010609060101010101" pitchFamily="49" charset="-122"/>
                <a:cs typeface="+mn-cs"/>
              </a:rPr>
              <a:t>项目</a:t>
            </a:r>
            <a:r>
              <a:rPr lang="zh-CN" altLang="en-US" sz="5000" dirty="0" smtClean="0">
                <a:solidFill>
                  <a:srgbClr val="FF0000"/>
                </a:solidFill>
                <a:latin typeface="Times New Roman" panose="02020603050405020304" pitchFamily="18" charset="0"/>
                <a:ea typeface="楷体" panose="02010609060101010101" pitchFamily="49" charset="-122"/>
                <a:cs typeface="+mn-cs"/>
              </a:rPr>
              <a:t>说明</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Tree>
    <p:extLst>
      <p:ext uri="{BB962C8B-B14F-4D97-AF65-F5344CB8AC3E}">
        <p14:creationId xmlns:p14="http://schemas.microsoft.com/office/powerpoint/2010/main" val="35811118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277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文件名（</a:t>
            </a:r>
            <a:r>
              <a:rPr lang="en-US" altLang="zh-CN" sz="2400"/>
              <a:t>Name</a:t>
            </a:r>
            <a:r>
              <a:rPr lang="zh-CN" altLang="en-US" sz="2400"/>
              <a:t>）：文件名是证据文件中文件的名称。在文件旁有一个图标显示文件的状态。</a:t>
            </a:r>
            <a:endParaRPr lang="en-US" altLang="zh-CN" sz="2400"/>
          </a:p>
          <a:p>
            <a:pPr eaLnBrk="1" hangingPunct="1">
              <a:buFont typeface="Arial" panose="020B0604020202020204" pitchFamily="34" charset="0"/>
              <a:buChar char="•"/>
            </a:pPr>
            <a:r>
              <a:rPr lang="en-US" altLang="zh-CN" sz="2400"/>
              <a:t>该文件已被删除，但可能被恢复。如果该文件类型有相关联的浏览器，用复制/恢复命令就可对其查看。文件名仍然完好，起始的头数据仍然存在；</a:t>
            </a:r>
          </a:p>
          <a:p>
            <a:pPr eaLnBrk="1" hangingPunct="1">
              <a:buFont typeface="Arial" panose="020B0604020202020204" pitchFamily="34" charset="0"/>
              <a:buChar char="•"/>
            </a:pPr>
            <a:r>
              <a:rPr lang="zh-CN" altLang="en-US" sz="2400"/>
              <a:t>被删除文件的起始的头被覆盖，部分文件信息仍存在。</a:t>
            </a:r>
            <a:r>
              <a:rPr lang="en-US" altLang="zh-CN" sz="2400"/>
              <a:t>EnCase</a:t>
            </a:r>
            <a:r>
              <a:rPr lang="zh-CN" altLang="en-US" sz="2400"/>
              <a:t>将恢复所能恢复的数据；</a:t>
            </a:r>
          </a:p>
        </p:txBody>
      </p:sp>
      <p:pic>
        <p:nvPicPr>
          <p:cNvPr id="327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52242"/>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53" y="4383984"/>
            <a:ext cx="354013"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28749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379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文件名（</a:t>
            </a:r>
            <a:r>
              <a:rPr lang="en-US" altLang="zh-CN" sz="2400"/>
              <a:t>Name</a:t>
            </a:r>
            <a:r>
              <a:rPr lang="zh-CN" altLang="en-US" sz="2400"/>
              <a:t>）：文件名是证据文件中文件的名称。在文件旁有一个图标显示文件的状态。</a:t>
            </a:r>
            <a:endParaRPr lang="en-US" altLang="zh-CN" sz="2400"/>
          </a:p>
          <a:p>
            <a:pPr eaLnBrk="1" hangingPunct="1">
              <a:buFont typeface="Arial" panose="020B0604020202020204" pitchFamily="34" charset="0"/>
              <a:buChar char="•"/>
            </a:pPr>
            <a:r>
              <a:rPr lang="en-US" altLang="zh-CN" sz="2400"/>
              <a:t>一个不再存在的文件。文件名已被覆盖，起始簇指针已不存在。EnCase能够读出该文件的目录入口，但文件本身已丢失。EnCase仍会提供该文件的关键信息（如创建日期、最后访问和改写日期等），以及该文件名在文件系统中曾经存在的全部路径；</a:t>
            </a:r>
          </a:p>
          <a:p>
            <a:pPr eaLnBrk="1" hangingPunct="1">
              <a:buFont typeface="Arial" panose="020B0604020202020204" pitchFamily="34" charset="0"/>
              <a:buChar char="•"/>
            </a:pPr>
            <a:r>
              <a:rPr lang="zh-CN" altLang="en-US" sz="2400"/>
              <a:t>该图标标识一个文件夹曾经某个名字存在，但现在该文件夹下已没有文件信息；</a:t>
            </a:r>
          </a:p>
          <a:p>
            <a:pPr eaLnBrk="1" hangingPunct="1">
              <a:buFont typeface="Arial" panose="020B0604020202020204" pitchFamily="34" charset="0"/>
              <a:buChar char="•"/>
            </a:pPr>
            <a:r>
              <a:rPr lang="zh-CN" altLang="en-US" sz="2400"/>
              <a:t>该图标标识文件硬连接，即超过一个文件名与同一个节点有连接。</a:t>
            </a:r>
            <a:r>
              <a:rPr lang="en-US" altLang="zh-CN" sz="2400"/>
              <a:t>EnCase</a:t>
            </a:r>
            <a:r>
              <a:rPr lang="zh-CN" altLang="en-US" sz="2400"/>
              <a:t>将把数据分离到名为“</a:t>
            </a:r>
            <a:r>
              <a:rPr lang="en-US" altLang="zh-CN" sz="2400"/>
              <a:t>Hard Link Data #</a:t>
            </a:r>
            <a:r>
              <a:rPr lang="zh-CN" altLang="en-US" sz="2400"/>
              <a:t>”的文件中。</a:t>
            </a:r>
          </a:p>
        </p:txBody>
      </p:sp>
      <p:pic>
        <p:nvPicPr>
          <p:cNvPr id="337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8" y="3125726"/>
            <a:ext cx="2667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9" y="5120224"/>
            <a:ext cx="34448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52" y="6097587"/>
            <a:ext cx="3968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449346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481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过滤器（</a:t>
            </a:r>
            <a:r>
              <a:rPr lang="en-US" altLang="zh-CN" sz="2400"/>
              <a:t>Filter</a:t>
            </a:r>
            <a:r>
              <a:rPr lang="zh-CN" altLang="en-US" sz="2400"/>
              <a:t>）：过滤器列显示与该行中的文件相符的过滤器。</a:t>
            </a:r>
            <a:endParaRPr lang="en-US" altLang="zh-CN" sz="2400"/>
          </a:p>
          <a:p>
            <a:pPr eaLnBrk="1" hangingPunct="1">
              <a:buFont typeface="Arial" panose="020B0604020202020204" pitchFamily="34" charset="0"/>
              <a:buChar char="•"/>
            </a:pPr>
            <a:r>
              <a:rPr lang="zh-CN" altLang="en-US" sz="2400"/>
              <a:t>例如若一个双重过滤查询被执行：条件是“在</a:t>
            </a:r>
            <a:r>
              <a:rPr lang="en-US" altLang="zh-CN" sz="2400"/>
              <a:t>2012</a:t>
            </a:r>
            <a:r>
              <a:rPr lang="zh-CN" altLang="en-US" sz="2400"/>
              <a:t>年</a:t>
            </a:r>
            <a:r>
              <a:rPr lang="en-US" altLang="zh-CN" sz="2400"/>
              <a:t>10</a:t>
            </a:r>
            <a:r>
              <a:rPr lang="zh-CN" altLang="en-US" sz="2400"/>
              <a:t>月被访问的文件”和“大小超过</a:t>
            </a:r>
            <a:r>
              <a:rPr lang="en-US" altLang="zh-CN" sz="2400"/>
              <a:t>500K</a:t>
            </a:r>
            <a:r>
              <a:rPr lang="zh-CN" altLang="en-US" sz="2400"/>
              <a:t>的图片”，那么</a:t>
            </a:r>
            <a:r>
              <a:rPr lang="en-US" altLang="zh-CN" sz="2400"/>
              <a:t>2012</a:t>
            </a:r>
            <a:r>
              <a:rPr lang="zh-CN" altLang="en-US" sz="2400"/>
              <a:t>年</a:t>
            </a:r>
            <a:r>
              <a:rPr lang="en-US" altLang="zh-CN" sz="2400"/>
              <a:t>10</a:t>
            </a:r>
            <a:r>
              <a:rPr lang="zh-CN" altLang="en-US" sz="2400"/>
              <a:t>月被访问的文件会显示在一个过滤器显示器中，大小超过</a:t>
            </a:r>
            <a:r>
              <a:rPr lang="en-US" altLang="zh-CN" sz="2400"/>
              <a:t>500K</a:t>
            </a:r>
            <a:r>
              <a:rPr lang="zh-CN" altLang="en-US" sz="2400"/>
              <a:t>的图片会显示在另一个显示器中，而符合这两个条件的文件会在两个过滤器中都被打上框。</a:t>
            </a:r>
          </a:p>
        </p:txBody>
      </p:sp>
    </p:spTree>
    <p:extLst>
      <p:ext uri="{BB962C8B-B14F-4D97-AF65-F5344CB8AC3E}">
        <p14:creationId xmlns:p14="http://schemas.microsoft.com/office/powerpoint/2010/main" val="30532900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584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文件扩展名（</a:t>
            </a:r>
            <a:r>
              <a:rPr lang="en-US" altLang="zh-CN" sz="2400"/>
              <a:t>File Ext</a:t>
            </a:r>
            <a:r>
              <a:rPr lang="zh-CN" altLang="en-US" sz="2400"/>
              <a:t>）：文件扩展名列显示文件的扩展名。</a:t>
            </a:r>
            <a:endParaRPr lang="en-US" altLang="zh-CN" sz="2400"/>
          </a:p>
          <a:p>
            <a:pPr eaLnBrk="1" hangingPunct="1">
              <a:buFont typeface="Arial" panose="020B0604020202020204" pitchFamily="34" charset="0"/>
              <a:buChar char="•"/>
            </a:pPr>
            <a:r>
              <a:rPr lang="zh-CN" altLang="en-US" sz="2400"/>
              <a:t>如果一个文件被人为修改扩展名（如一个</a:t>
            </a:r>
            <a:r>
              <a:rPr lang="en-US" altLang="zh-CN" sz="2400"/>
              <a:t>JPG</a:t>
            </a:r>
            <a:r>
              <a:rPr lang="zh-CN" altLang="en-US" sz="2400"/>
              <a:t>图片被重命名为</a:t>
            </a:r>
            <a:r>
              <a:rPr lang="en-US" altLang="zh-CN" sz="2400"/>
              <a:t>Excel</a:t>
            </a:r>
            <a:r>
              <a:rPr lang="zh-CN" altLang="en-US" sz="2400"/>
              <a:t>表格文件），该列就会报告修改后的扩展名，而不是真实扩展名。</a:t>
            </a:r>
            <a:endParaRPr lang="en-US" altLang="zh-CN" sz="2400"/>
          </a:p>
          <a:p>
            <a:pPr eaLnBrk="1" hangingPunct="1">
              <a:buFont typeface="Arial" panose="020B0604020202020204" pitchFamily="34" charset="0"/>
              <a:buChar char="•"/>
            </a:pPr>
            <a:r>
              <a:rPr lang="zh-CN" altLang="en-US" sz="2400"/>
              <a:t>但文件头信息将仍被保持完整且在运行特征分析时调查人员会发现文件特征的不匹配。</a:t>
            </a:r>
          </a:p>
        </p:txBody>
      </p:sp>
    </p:spTree>
    <p:extLst>
      <p:ext uri="{BB962C8B-B14F-4D97-AF65-F5344CB8AC3E}">
        <p14:creationId xmlns:p14="http://schemas.microsoft.com/office/powerpoint/2010/main" val="2291621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686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文件类型（</a:t>
            </a:r>
            <a:r>
              <a:rPr lang="en-US" altLang="zh-CN" sz="2400"/>
              <a:t>File Type</a:t>
            </a:r>
            <a:r>
              <a:rPr lang="zh-CN" altLang="en-US" sz="2400"/>
              <a:t>）：该列显示文件为何种类型。</a:t>
            </a:r>
            <a:endParaRPr lang="en-US" altLang="zh-CN" sz="2400"/>
          </a:p>
          <a:p>
            <a:pPr eaLnBrk="1" hangingPunct="1">
              <a:buFont typeface="Arial" panose="020B0604020202020204" pitchFamily="34" charset="0"/>
              <a:buChar char="•"/>
            </a:pPr>
            <a:r>
              <a:rPr lang="zh-CN" altLang="en-US" sz="2400"/>
              <a:t>最初</a:t>
            </a:r>
            <a:r>
              <a:rPr lang="en-US" altLang="zh-CN" sz="2400"/>
              <a:t>EnCase</a:t>
            </a:r>
            <a:r>
              <a:rPr lang="zh-CN" altLang="en-US" sz="2400"/>
              <a:t>从文件扩展名生成该信息。</a:t>
            </a:r>
            <a:endParaRPr lang="en-US" altLang="zh-CN" sz="2400"/>
          </a:p>
          <a:p>
            <a:pPr eaLnBrk="1" hangingPunct="1">
              <a:buFont typeface="Arial" panose="020B0604020202020204" pitchFamily="34" charset="0"/>
              <a:buChar char="•"/>
            </a:pPr>
            <a:r>
              <a:rPr lang="zh-CN" altLang="en-US" sz="2400"/>
              <a:t>在调查员执行了文件特征分析后，该信息就由文件头所指示的文件特征来生成真正的文件类型。</a:t>
            </a:r>
          </a:p>
        </p:txBody>
      </p:sp>
    </p:spTree>
    <p:extLst>
      <p:ext uri="{BB962C8B-B14F-4D97-AF65-F5344CB8AC3E}">
        <p14:creationId xmlns:p14="http://schemas.microsoft.com/office/powerpoint/2010/main" val="13833561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789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文件特征（</a:t>
            </a:r>
            <a:r>
              <a:rPr lang="en-US" altLang="zh-CN" sz="2400"/>
              <a:t>Signature</a:t>
            </a:r>
            <a:r>
              <a:rPr lang="zh-CN" altLang="en-US" sz="2400"/>
              <a:t>）：特征列中按文件头显示文件，而不是按照文件扩展名。</a:t>
            </a:r>
            <a:endParaRPr lang="en-US" altLang="zh-CN" sz="2400"/>
          </a:p>
          <a:p>
            <a:pPr eaLnBrk="1" hangingPunct="1">
              <a:buFont typeface="Arial" panose="020B0604020202020204" pitchFamily="34" charset="0"/>
              <a:buChar char="•"/>
            </a:pPr>
            <a:r>
              <a:rPr lang="zh-CN" altLang="en-US" sz="2400"/>
              <a:t>如果头和文件扩展名不“匹配”，调查人员就会在列中看到一个“！</a:t>
            </a:r>
            <a:r>
              <a:rPr lang="en-US" altLang="zh-CN" sz="2400"/>
              <a:t>Bad Signature</a:t>
            </a:r>
            <a:r>
              <a:rPr lang="zh-CN" altLang="en-US" sz="2400"/>
              <a:t>”的消息。</a:t>
            </a:r>
            <a:endParaRPr lang="en-US" altLang="zh-CN" sz="2400"/>
          </a:p>
          <a:p>
            <a:pPr eaLnBrk="1" hangingPunct="1">
              <a:buFont typeface="Arial" panose="020B0604020202020204" pitchFamily="34" charset="0"/>
              <a:buChar char="•"/>
            </a:pPr>
            <a:r>
              <a:rPr lang="zh-CN" altLang="en-US" sz="2400"/>
              <a:t>特征列只在运行特征分析后显示。</a:t>
            </a:r>
          </a:p>
        </p:txBody>
      </p:sp>
    </p:spTree>
    <p:extLst>
      <p:ext uri="{BB962C8B-B14F-4D97-AF65-F5344CB8AC3E}">
        <p14:creationId xmlns:p14="http://schemas.microsoft.com/office/powerpoint/2010/main" val="38879375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891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描述（</a:t>
            </a:r>
            <a:r>
              <a:rPr lang="en-US" altLang="zh-CN" sz="2400"/>
              <a:t>Description</a:t>
            </a:r>
            <a:r>
              <a:rPr lang="zh-CN" altLang="en-US" sz="2400"/>
              <a:t>）：给出关于文件名旁的图标是什么的简短描述或说明。</a:t>
            </a:r>
            <a:endParaRPr lang="en-US" altLang="zh-CN" sz="2400"/>
          </a:p>
          <a:p>
            <a:pPr eaLnBrk="1" hangingPunct="1">
              <a:buFont typeface="Wingdings" panose="05000000000000000000" pitchFamily="2" charset="2"/>
              <a:buChar char="Ø"/>
            </a:pPr>
            <a:r>
              <a:rPr lang="zh-CN" altLang="en-US" sz="2400"/>
              <a:t>是否已删除（</a:t>
            </a:r>
            <a:r>
              <a:rPr lang="en-US" altLang="zh-CN" sz="2400"/>
              <a:t>Is Deleted</a:t>
            </a:r>
            <a:r>
              <a:rPr lang="zh-CN" altLang="en-US" sz="2400"/>
              <a:t>）：如果文件被删除，但在回收箱中仍未被清空，那么此列中就会有一个日期和时间。</a:t>
            </a:r>
            <a:endParaRPr lang="en-US" altLang="zh-CN" sz="2400"/>
          </a:p>
          <a:p>
            <a:pPr eaLnBrk="1" hangingPunct="1">
              <a:buFont typeface="Wingdings" panose="05000000000000000000" pitchFamily="2" charset="2"/>
              <a:buChar char="Ø"/>
            </a:pPr>
            <a:r>
              <a:rPr lang="zh-CN" altLang="en-US" sz="2400"/>
              <a:t>最后访问时间（</a:t>
            </a:r>
            <a:r>
              <a:rPr lang="en-US" altLang="zh-CN" sz="2400"/>
              <a:t>Last Access</a:t>
            </a:r>
            <a:r>
              <a:rPr lang="zh-CN" altLang="en-US" sz="2400"/>
              <a:t>）：显示最后访问某文件的日期。</a:t>
            </a:r>
            <a:endParaRPr lang="en-US" altLang="zh-CN" sz="2400"/>
          </a:p>
          <a:p>
            <a:pPr eaLnBrk="1" hangingPunct="1">
              <a:buFont typeface="Wingdings" panose="05000000000000000000" pitchFamily="2" charset="2"/>
              <a:buChar char="Ø"/>
            </a:pPr>
            <a:r>
              <a:rPr lang="zh-CN" altLang="en-US" sz="2400"/>
              <a:t>文件创建时间（</a:t>
            </a:r>
            <a:r>
              <a:rPr lang="en-US" altLang="zh-CN" sz="2400"/>
              <a:t>File Created</a:t>
            </a:r>
            <a:r>
              <a:rPr lang="zh-CN" altLang="en-US" sz="2400"/>
              <a:t>）：特定文件被创建到某位置时的记录。</a:t>
            </a:r>
          </a:p>
        </p:txBody>
      </p:sp>
    </p:spTree>
    <p:extLst>
      <p:ext uri="{BB962C8B-B14F-4D97-AF65-F5344CB8AC3E}">
        <p14:creationId xmlns:p14="http://schemas.microsoft.com/office/powerpoint/2010/main" val="3602284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3993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最后写入时间（</a:t>
            </a:r>
            <a:r>
              <a:rPr lang="en-US" altLang="zh-CN" sz="2400"/>
              <a:t>Last Written</a:t>
            </a:r>
            <a:r>
              <a:rPr lang="zh-CN" altLang="en-US" sz="2400"/>
              <a:t>）：显示某文件最近一次被打开、编辑并保存的日期和时间。如果一个文件被打开后没有修改，该列不会更新。</a:t>
            </a:r>
            <a:endParaRPr lang="en-US" altLang="zh-CN" sz="2400"/>
          </a:p>
          <a:p>
            <a:pPr eaLnBrk="1" hangingPunct="1">
              <a:buFont typeface="Wingdings" panose="05000000000000000000" pitchFamily="2" charset="2"/>
              <a:buChar char="Ø"/>
            </a:pPr>
            <a:r>
              <a:rPr lang="zh-CN" altLang="en-US" sz="2400"/>
              <a:t>入口修改时间（</a:t>
            </a:r>
            <a:r>
              <a:rPr lang="en-US" altLang="zh-CN" sz="2400"/>
              <a:t>Entry Modified</a:t>
            </a:r>
            <a:r>
              <a:rPr lang="zh-CN" altLang="en-US" sz="2400"/>
              <a:t>）：修改的入口列与</a:t>
            </a:r>
            <a:r>
              <a:rPr lang="en-US" altLang="zh-CN" sz="2400"/>
              <a:t>NTFS</a:t>
            </a:r>
            <a:r>
              <a:rPr lang="zh-CN" altLang="en-US" sz="2400"/>
              <a:t>和</a:t>
            </a:r>
            <a:r>
              <a:rPr lang="en-US" altLang="zh-CN" sz="2400"/>
              <a:t>Linux</a:t>
            </a:r>
            <a:r>
              <a:rPr lang="zh-CN" altLang="en-US" sz="2400"/>
              <a:t>文件系统有关，它提供文件入口的指针以及该指针所包含的内容（例如文件的大小）。如果一个文件被改变但大小不变，那么修改的入口列不会改变。但如果文件大小改变那么该列将会改变。</a:t>
            </a:r>
            <a:endParaRPr lang="en-US" altLang="zh-CN" sz="2400"/>
          </a:p>
          <a:p>
            <a:pPr eaLnBrk="1" hangingPunct="1">
              <a:buFont typeface="Wingdings" panose="05000000000000000000" pitchFamily="2" charset="2"/>
              <a:buChar char="Ø"/>
            </a:pPr>
            <a:r>
              <a:rPr lang="zh-CN" altLang="en-US" sz="2400"/>
              <a:t>逻辑大小（</a:t>
            </a:r>
            <a:r>
              <a:rPr lang="en-US" altLang="zh-CN" sz="2400"/>
              <a:t>Logical Size</a:t>
            </a:r>
            <a:r>
              <a:rPr lang="zh-CN" altLang="en-US" sz="2400"/>
              <a:t>）：指按字节计算一个文件实际大小。</a:t>
            </a:r>
          </a:p>
        </p:txBody>
      </p:sp>
    </p:spTree>
    <p:extLst>
      <p:ext uri="{BB962C8B-B14F-4D97-AF65-F5344CB8AC3E}">
        <p14:creationId xmlns:p14="http://schemas.microsoft.com/office/powerpoint/2010/main" val="26462480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096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物理大小（</a:t>
            </a:r>
            <a:r>
              <a:rPr lang="en-US" altLang="zh-CN" sz="2400"/>
              <a:t>Physical Size</a:t>
            </a:r>
            <a:r>
              <a:rPr lang="zh-CN" altLang="en-US" sz="2400"/>
              <a:t>）：物理大小是文件的簇大小。例如在</a:t>
            </a:r>
            <a:r>
              <a:rPr lang="en-US" altLang="zh-CN" sz="2400"/>
              <a:t>Win 98 SE</a:t>
            </a:r>
            <a:r>
              <a:rPr lang="zh-CN" altLang="en-US" sz="2400"/>
              <a:t>中，簇是</a:t>
            </a:r>
            <a:r>
              <a:rPr lang="en-US" altLang="zh-CN" sz="2400"/>
              <a:t>4096</a:t>
            </a:r>
            <a:r>
              <a:rPr lang="zh-CN" altLang="en-US" sz="2400"/>
              <a:t>字节，所以任何一个逻辑大小小于</a:t>
            </a:r>
            <a:r>
              <a:rPr lang="en-US" altLang="zh-CN" sz="2400"/>
              <a:t>4096</a:t>
            </a:r>
            <a:r>
              <a:rPr lang="zh-CN" altLang="en-US" sz="2400"/>
              <a:t>的文件通常物理大小是</a:t>
            </a:r>
            <a:r>
              <a:rPr lang="en-US" altLang="zh-CN" sz="2400"/>
              <a:t>4096</a:t>
            </a:r>
            <a:r>
              <a:rPr lang="zh-CN" altLang="en-US" sz="2400"/>
              <a:t>字节。</a:t>
            </a:r>
            <a:endParaRPr lang="en-US" altLang="zh-CN" sz="2400"/>
          </a:p>
          <a:p>
            <a:pPr eaLnBrk="1" hangingPunct="1">
              <a:buFont typeface="Wingdings" panose="05000000000000000000" pitchFamily="2" charset="2"/>
              <a:buChar char="Ø"/>
            </a:pPr>
            <a:r>
              <a:rPr lang="zh-CN" altLang="en-US" sz="2400"/>
              <a:t>开始区域（</a:t>
            </a:r>
            <a:r>
              <a:rPr lang="en-US" altLang="zh-CN" sz="2400"/>
              <a:t>Start Extend</a:t>
            </a:r>
            <a:r>
              <a:rPr lang="zh-CN" altLang="en-US" sz="2400"/>
              <a:t>）：指案件中每个文件的起始簇。显示的格式是证据文件号、逻辑驱动器符，然后是簇编号。例如，一个文件的起始区域是</a:t>
            </a:r>
            <a:r>
              <a:rPr lang="en-US" altLang="zh-CN" sz="2400"/>
              <a:t>2E424803</a:t>
            </a:r>
            <a:r>
              <a:rPr lang="zh-CN" altLang="en-US" sz="2400"/>
              <a:t>，表示该文件在第三个证据文件（从</a:t>
            </a:r>
            <a:r>
              <a:rPr lang="en-US" altLang="zh-CN" sz="2400"/>
              <a:t>0</a:t>
            </a:r>
            <a:r>
              <a:rPr lang="zh-CN" altLang="en-US" sz="2400"/>
              <a:t>开始计数），位于证据文件的逻辑驱动器</a:t>
            </a:r>
            <a:r>
              <a:rPr lang="en-US" altLang="zh-CN" sz="2400"/>
              <a:t>E</a:t>
            </a:r>
            <a:r>
              <a:rPr lang="zh-CN" altLang="en-US" sz="2400"/>
              <a:t>的第</a:t>
            </a:r>
            <a:r>
              <a:rPr lang="en-US" altLang="zh-CN" sz="2400"/>
              <a:t>424803</a:t>
            </a:r>
            <a:r>
              <a:rPr lang="zh-CN" altLang="en-US" sz="2400"/>
              <a:t>簇。</a:t>
            </a:r>
            <a:endParaRPr lang="en-US" altLang="zh-CN" sz="2400"/>
          </a:p>
          <a:p>
            <a:pPr eaLnBrk="1" hangingPunct="1">
              <a:buFont typeface="Wingdings" panose="05000000000000000000" pitchFamily="2" charset="2"/>
              <a:buChar char="Ø"/>
            </a:pPr>
            <a:r>
              <a:rPr lang="zh-CN" altLang="en-US" sz="2400"/>
              <a:t>证据文件（</a:t>
            </a:r>
            <a:r>
              <a:rPr lang="en-US" altLang="zh-CN" sz="2400"/>
              <a:t>Evidence File</a:t>
            </a:r>
            <a:r>
              <a:rPr lang="zh-CN" altLang="en-US" sz="2400"/>
              <a:t>）：显示该文件位于哪个证据文件中。</a:t>
            </a:r>
          </a:p>
        </p:txBody>
      </p:sp>
    </p:spTree>
    <p:extLst>
      <p:ext uri="{BB962C8B-B14F-4D97-AF65-F5344CB8AC3E}">
        <p14:creationId xmlns:p14="http://schemas.microsoft.com/office/powerpoint/2010/main" val="13032673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198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文件标识符（</a:t>
            </a:r>
            <a:r>
              <a:rPr lang="en-US" altLang="zh-CN" sz="2400"/>
              <a:t>File Identifier</a:t>
            </a:r>
            <a:r>
              <a:rPr lang="zh-CN" altLang="en-US" sz="2400"/>
              <a:t>）：文件表的索引，在</a:t>
            </a:r>
            <a:r>
              <a:rPr lang="en-US" altLang="zh-CN" sz="2400"/>
              <a:t>NTFS</a:t>
            </a:r>
            <a:r>
              <a:rPr lang="zh-CN" altLang="en-US" sz="2400"/>
              <a:t>中使用。文件标识符号存储在主文件表中，是分配给文件或文件夹的唯一号码。</a:t>
            </a:r>
            <a:endParaRPr lang="en-US" altLang="zh-CN" sz="2400"/>
          </a:p>
          <a:p>
            <a:pPr eaLnBrk="1" hangingPunct="1">
              <a:buFont typeface="Wingdings" panose="05000000000000000000" pitchFamily="2" charset="2"/>
              <a:buChar char="Ø"/>
            </a:pPr>
            <a:r>
              <a:rPr lang="en-US" altLang="zh-CN" sz="2400"/>
              <a:t>HASH</a:t>
            </a:r>
            <a:r>
              <a:rPr lang="zh-CN" altLang="en-US" sz="2400"/>
              <a:t>值（</a:t>
            </a:r>
            <a:r>
              <a:rPr lang="en-US" altLang="zh-CN" sz="2400"/>
              <a:t>Hash Value</a:t>
            </a:r>
            <a:r>
              <a:rPr lang="zh-CN" altLang="en-US" sz="2400"/>
              <a:t>）：</a:t>
            </a:r>
            <a:r>
              <a:rPr lang="en-US" altLang="zh-CN" sz="2400"/>
              <a:t>HASH</a:t>
            </a:r>
            <a:r>
              <a:rPr lang="zh-CN" altLang="en-US" sz="2400"/>
              <a:t>值列显示案件中每个文件的</a:t>
            </a:r>
            <a:r>
              <a:rPr lang="en-US" altLang="zh-CN" sz="2400"/>
              <a:t>HASH</a:t>
            </a:r>
            <a:r>
              <a:rPr lang="zh-CN" altLang="en-US" sz="2400"/>
              <a:t>值。执行计算</a:t>
            </a:r>
            <a:r>
              <a:rPr lang="en-US" altLang="zh-CN" sz="2400"/>
              <a:t>HASH</a:t>
            </a:r>
            <a:r>
              <a:rPr lang="zh-CN" altLang="en-US" sz="2400"/>
              <a:t>值命令可以生成该信息。</a:t>
            </a:r>
            <a:endParaRPr lang="en-US" altLang="zh-CN" sz="2400"/>
          </a:p>
          <a:p>
            <a:pPr eaLnBrk="1" hangingPunct="1">
              <a:buFont typeface="Wingdings" panose="05000000000000000000" pitchFamily="2" charset="2"/>
              <a:buChar char="Ø"/>
            </a:pPr>
            <a:r>
              <a:rPr lang="en-US" altLang="zh-CN" sz="2400"/>
              <a:t>Hash</a:t>
            </a:r>
            <a:r>
              <a:rPr lang="zh-CN" altLang="en-US" sz="2400"/>
              <a:t>集（</a:t>
            </a:r>
            <a:r>
              <a:rPr lang="en-US" altLang="zh-CN" sz="2400"/>
              <a:t>Hash Set</a:t>
            </a:r>
            <a:r>
              <a:rPr lang="zh-CN" altLang="en-US" sz="2400"/>
              <a:t>）：显示一个文件所属的</a:t>
            </a:r>
            <a:r>
              <a:rPr lang="en-US" altLang="zh-CN" sz="2400"/>
              <a:t>Hash</a:t>
            </a:r>
            <a:r>
              <a:rPr lang="zh-CN" altLang="en-US" sz="2400"/>
              <a:t>集。如果没有创建或导入</a:t>
            </a:r>
            <a:r>
              <a:rPr lang="en-US" altLang="zh-CN" sz="2400"/>
              <a:t>Hash</a:t>
            </a:r>
            <a:r>
              <a:rPr lang="zh-CN" altLang="en-US" sz="2400"/>
              <a:t>集，该列为空。</a:t>
            </a:r>
            <a:endParaRPr lang="en-US" altLang="zh-CN" sz="2400"/>
          </a:p>
          <a:p>
            <a:pPr eaLnBrk="1" hangingPunct="1">
              <a:buFont typeface="Wingdings" panose="05000000000000000000" pitchFamily="2" charset="2"/>
              <a:buChar char="Ø"/>
            </a:pPr>
            <a:r>
              <a:rPr lang="en-US" altLang="zh-CN" sz="2400"/>
              <a:t>HASH</a:t>
            </a:r>
            <a:r>
              <a:rPr lang="zh-CN" altLang="en-US" sz="2400"/>
              <a:t>类（</a:t>
            </a:r>
            <a:r>
              <a:rPr lang="en-US" altLang="zh-CN" sz="2400"/>
              <a:t>Hash Category</a:t>
            </a:r>
            <a:r>
              <a:rPr lang="zh-CN" altLang="en-US" sz="2400"/>
              <a:t>）：显示一个文件所属的</a:t>
            </a:r>
            <a:r>
              <a:rPr lang="en-US" altLang="zh-CN" sz="2400"/>
              <a:t>HASH</a:t>
            </a:r>
            <a:r>
              <a:rPr lang="zh-CN" altLang="en-US" sz="2400"/>
              <a:t>类。如果尚未创建或导入任何</a:t>
            </a:r>
            <a:r>
              <a:rPr lang="en-US" altLang="zh-CN" sz="2400"/>
              <a:t>HASH</a:t>
            </a:r>
            <a:r>
              <a:rPr lang="zh-CN" altLang="en-US" sz="2400"/>
              <a:t>集，那么该列中就无数据。如果已创建或输入</a:t>
            </a:r>
            <a:r>
              <a:rPr lang="en-US" altLang="zh-CN" sz="2400"/>
              <a:t>HASH</a:t>
            </a:r>
            <a:r>
              <a:rPr lang="zh-CN" altLang="en-US" sz="2400"/>
              <a:t>集，那就可以在该列找到“</a:t>
            </a:r>
            <a:r>
              <a:rPr lang="en-US" altLang="zh-CN" sz="2400"/>
              <a:t>KNOWN</a:t>
            </a:r>
            <a:r>
              <a:rPr lang="zh-CN" altLang="en-US" sz="2400"/>
              <a:t>”和“</a:t>
            </a:r>
            <a:r>
              <a:rPr lang="en-US" altLang="zh-CN" sz="2400"/>
              <a:t>NOTEABLE</a:t>
            </a:r>
            <a:r>
              <a:rPr lang="zh-CN" altLang="en-US" sz="2400"/>
              <a:t>”标记。</a:t>
            </a:r>
          </a:p>
        </p:txBody>
      </p:sp>
    </p:spTree>
    <p:extLst>
      <p:ext uri="{BB962C8B-B14F-4D97-AF65-F5344CB8AC3E}">
        <p14:creationId xmlns:p14="http://schemas.microsoft.com/office/powerpoint/2010/main" val="40387524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107504" y="188640"/>
            <a:ext cx="2808312" cy="576263"/>
          </a:xfrm>
        </p:spPr>
        <p:txBody>
          <a:bodyPr/>
          <a:lstStyle/>
          <a:p>
            <a:pPr algn="l" eaLnBrk="1" hangingPunct="1"/>
            <a:r>
              <a:rPr lang="zh-CN" altLang="zh-CN" sz="5000" dirty="0">
                <a:solidFill>
                  <a:srgbClr val="FF0000"/>
                </a:solidFill>
                <a:latin typeface="Times New Roman" panose="02020603050405020304" pitchFamily="18" charset="0"/>
                <a:ea typeface="楷体" panose="02010609060101010101" pitchFamily="49" charset="-122"/>
                <a:cs typeface="+mn-cs"/>
              </a:rPr>
              <a:t>项目任务</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
        <p:nvSpPr>
          <p:cNvPr id="9219" name="内容占位符 2"/>
          <p:cNvSpPr>
            <a:spLocks noGrp="1"/>
          </p:cNvSpPr>
          <p:nvPr>
            <p:ph idx="1"/>
          </p:nvPr>
        </p:nvSpPr>
        <p:spPr>
          <a:xfrm>
            <a:off x="323528" y="1196752"/>
            <a:ext cx="8229600" cy="5400600"/>
          </a:xfrm>
        </p:spPr>
        <p:txBody>
          <a:bodyPr/>
          <a:lstStyle/>
          <a:p>
            <a:r>
              <a:rPr lang="zh-CN" altLang="en-US" sz="3200" dirty="0" smtClean="0">
                <a:ea typeface="楷体" panose="02010609060101010101" pitchFamily="49" charset="-122"/>
              </a:rPr>
              <a:t>考虑到不同的计算机取证分析工具有着不同的侧重点和优势，因此决定利用两种目前较为流行的计算机取证分析工具对原始证据进行深入分析。鉴于此</a:t>
            </a:r>
            <a:r>
              <a:rPr lang="en-US" altLang="zh-CN" sz="3200" dirty="0" smtClean="0">
                <a:ea typeface="楷体" panose="02010609060101010101" pitchFamily="49" charset="-122"/>
              </a:rPr>
              <a:t>Tom </a:t>
            </a:r>
            <a:r>
              <a:rPr lang="zh-CN" altLang="en-US" sz="3200" dirty="0" smtClean="0">
                <a:ea typeface="楷体" panose="02010609060101010101" pitchFamily="49" charset="-122"/>
              </a:rPr>
              <a:t>应当完成两个任务：</a:t>
            </a:r>
            <a:endParaRPr lang="en-US" altLang="zh-CN" sz="3200" dirty="0" smtClean="0">
              <a:ea typeface="楷体" panose="02010609060101010101" pitchFamily="49" charset="-122"/>
            </a:endParaRPr>
          </a:p>
          <a:p>
            <a:r>
              <a:rPr lang="zh-CN" altLang="en-US" sz="3200" dirty="0" smtClean="0">
                <a:ea typeface="楷体" panose="02010609060101010101" pitchFamily="49" charset="-122"/>
              </a:rPr>
              <a:t>利用</a:t>
            </a:r>
            <a:r>
              <a:rPr lang="en-US" altLang="zh-CN" sz="3200" dirty="0" err="1">
                <a:ea typeface="楷体" panose="02010609060101010101" pitchFamily="49" charset="-122"/>
              </a:rPr>
              <a:t>EnCase</a:t>
            </a:r>
            <a:r>
              <a:rPr lang="en-US" altLang="zh-CN" sz="3200" dirty="0">
                <a:ea typeface="楷体" panose="02010609060101010101" pitchFamily="49" charset="-122"/>
              </a:rPr>
              <a:t> Forensic </a:t>
            </a:r>
            <a:r>
              <a:rPr lang="zh-CN" altLang="en-US" sz="3200" dirty="0">
                <a:ea typeface="楷体" panose="02010609060101010101" pitchFamily="49" charset="-122"/>
              </a:rPr>
              <a:t>对原始证据进行深入分析；</a:t>
            </a:r>
          </a:p>
          <a:p>
            <a:r>
              <a:rPr lang="zh-CN" altLang="en-US" sz="3200" dirty="0" smtClean="0">
                <a:ea typeface="楷体" panose="02010609060101010101" pitchFamily="49" charset="-122"/>
              </a:rPr>
              <a:t>利用</a:t>
            </a:r>
            <a:r>
              <a:rPr lang="en-US" altLang="zh-CN" sz="3200" dirty="0">
                <a:ea typeface="楷体" panose="02010609060101010101" pitchFamily="49" charset="-122"/>
              </a:rPr>
              <a:t>X-Ways Forensics </a:t>
            </a:r>
            <a:r>
              <a:rPr lang="zh-CN" altLang="en-US" sz="3200" dirty="0">
                <a:ea typeface="楷体" panose="02010609060101010101" pitchFamily="49" charset="-122"/>
              </a:rPr>
              <a:t>对原始证据进行深入分析。</a:t>
            </a:r>
          </a:p>
        </p:txBody>
      </p:sp>
    </p:spTree>
    <p:extLst>
      <p:ext uri="{BB962C8B-B14F-4D97-AF65-F5344CB8AC3E}">
        <p14:creationId xmlns:p14="http://schemas.microsoft.com/office/powerpoint/2010/main" val="13777851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301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列表视图</a:t>
            </a:r>
            <a:endParaRPr lang="en-US" altLang="zh-CN" sz="2400"/>
          </a:p>
          <a:p>
            <a:pPr eaLnBrk="1" hangingPunct="1">
              <a:buFont typeface="Wingdings" panose="05000000000000000000" pitchFamily="2" charset="2"/>
              <a:buChar char="Ø"/>
            </a:pPr>
            <a:r>
              <a:rPr lang="zh-CN" altLang="en-US" sz="2400"/>
              <a:t>全路径（</a:t>
            </a:r>
            <a:r>
              <a:rPr lang="en-US" altLang="zh-CN" sz="2400"/>
              <a:t>Full path</a:t>
            </a:r>
            <a:r>
              <a:rPr lang="zh-CN" altLang="en-US" sz="2400"/>
              <a:t>）：显示文件在证据文件中的地址。</a:t>
            </a:r>
            <a:endParaRPr lang="en-US" altLang="zh-CN" sz="2400"/>
          </a:p>
          <a:p>
            <a:pPr eaLnBrk="1" hangingPunct="1">
              <a:buFont typeface="Wingdings" panose="05000000000000000000" pitchFamily="2" charset="2"/>
              <a:buChar char="Ø"/>
            </a:pPr>
            <a:r>
              <a:rPr lang="zh-CN" altLang="en-US" sz="2400"/>
              <a:t>短文件名（</a:t>
            </a:r>
            <a:r>
              <a:rPr lang="en-US" altLang="zh-CN" sz="2400"/>
              <a:t>Short name</a:t>
            </a:r>
            <a:r>
              <a:rPr lang="zh-CN" altLang="en-US" sz="2400"/>
              <a:t>）：在</a:t>
            </a:r>
            <a:r>
              <a:rPr lang="en-US" altLang="zh-CN" sz="2400"/>
              <a:t>8.3</a:t>
            </a:r>
            <a:r>
              <a:rPr lang="zh-CN" altLang="en-US" sz="2400"/>
              <a:t>格式的</a:t>
            </a:r>
            <a:r>
              <a:rPr lang="en-US" altLang="zh-CN" sz="2400"/>
              <a:t>DOS</a:t>
            </a:r>
            <a:r>
              <a:rPr lang="zh-CN" altLang="en-US" sz="2400"/>
              <a:t>文件命名体系中，文件的名字。</a:t>
            </a:r>
            <a:endParaRPr lang="en-US" altLang="zh-CN" sz="2400"/>
          </a:p>
          <a:p>
            <a:pPr eaLnBrk="1" hangingPunct="1">
              <a:buFont typeface="Wingdings" panose="05000000000000000000" pitchFamily="2" charset="2"/>
              <a:buChar char="Ø"/>
            </a:pPr>
            <a:r>
              <a:rPr lang="zh-CN" altLang="en-US" sz="2400"/>
              <a:t>源路径（</a:t>
            </a:r>
            <a:r>
              <a:rPr lang="en-US" altLang="zh-CN" sz="2400"/>
              <a:t>Original Path</a:t>
            </a:r>
            <a:r>
              <a:rPr lang="zh-CN" altLang="en-US" sz="2400"/>
              <a:t>）：显示源于回收箱中被删除文件的信息，指出被删除文件最初来自何处。</a:t>
            </a:r>
            <a:endParaRPr lang="en-US" altLang="zh-CN" sz="2400"/>
          </a:p>
          <a:p>
            <a:pPr eaLnBrk="1" hangingPunct="1">
              <a:buFont typeface="Arial" panose="020B0604020202020204" pitchFamily="34" charset="0"/>
              <a:buChar char="•"/>
            </a:pPr>
            <a:r>
              <a:rPr lang="zh-CN" altLang="en-US" sz="2400"/>
              <a:t>对于被分配（非删除）文件，该列为空；</a:t>
            </a:r>
          </a:p>
          <a:p>
            <a:pPr eaLnBrk="1" hangingPunct="1">
              <a:buFont typeface="Arial" panose="020B0604020202020204" pitchFamily="34" charset="0"/>
              <a:buChar char="•"/>
            </a:pPr>
            <a:r>
              <a:rPr lang="zh-CN" altLang="en-US" sz="2400"/>
              <a:t>对于回收箱中的文件，该列显示它们被删前来自何处；</a:t>
            </a:r>
          </a:p>
          <a:p>
            <a:pPr eaLnBrk="1" hangingPunct="1">
              <a:buFont typeface="Arial" panose="020B0604020202020204" pitchFamily="34" charset="0"/>
              <a:buChar char="•"/>
            </a:pPr>
            <a:r>
              <a:rPr lang="zh-CN" altLang="en-US" sz="2400"/>
              <a:t>对于被删除</a:t>
            </a:r>
            <a:r>
              <a:rPr lang="en-US" altLang="zh-CN" sz="2400"/>
              <a:t>/</a:t>
            </a:r>
            <a:r>
              <a:rPr lang="zh-CN" altLang="en-US" sz="2400"/>
              <a:t>覆盖的文件，该列显示被覆盖后的文件名。</a:t>
            </a:r>
          </a:p>
        </p:txBody>
      </p:sp>
    </p:spTree>
    <p:extLst>
      <p:ext uri="{BB962C8B-B14F-4D97-AF65-F5344CB8AC3E}">
        <p14:creationId xmlns:p14="http://schemas.microsoft.com/office/powerpoint/2010/main" val="39855416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403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图片集</a:t>
            </a:r>
            <a:r>
              <a:rPr lang="en-US" altLang="zh-CN" sz="2400"/>
              <a:t>Gallery</a:t>
            </a:r>
            <a:r>
              <a:rPr lang="zh-CN" altLang="en-US" sz="2400"/>
              <a:t>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可通过选择在右边视图栏上部的“</a:t>
            </a:r>
            <a:r>
              <a:rPr lang="en-US" altLang="zh-CN" sz="2400"/>
              <a:t>Gallery</a:t>
            </a:r>
            <a:r>
              <a:rPr lang="zh-CN" altLang="en-US" sz="2400"/>
              <a:t>”标签，使得右边栏中显示图片集视图如图。图片集视图是一种浏览保存在主体介质上所有图片的快捷方法。调查人员可以通过图片集视图，访问在突出显示的文件夹、列或整个案件中所有的图片，从而为某些类别的案件（如淫秽信息传播案件等）的证据搜索提供方便。</a:t>
            </a:r>
          </a:p>
        </p:txBody>
      </p:sp>
      <p:pic>
        <p:nvPicPr>
          <p:cNvPr id="44036" name="Picture 2" descr="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906145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18296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wipe(left)">
                                      <p:cBhvr>
                                        <p:cTn id="7"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505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图片集</a:t>
            </a:r>
            <a:r>
              <a:rPr lang="en-US" altLang="zh-CN" sz="2400"/>
              <a:t>Gallery</a:t>
            </a:r>
            <a:r>
              <a:rPr lang="zh-CN" altLang="en-US" sz="2400"/>
              <a:t>视图</a:t>
            </a:r>
            <a:endParaRPr lang="en-US" altLang="zh-CN" sz="2400"/>
          </a:p>
          <a:p>
            <a:pPr eaLnBrk="1" hangingPunct="1">
              <a:buFont typeface="Wingdings" panose="05000000000000000000" pitchFamily="2" charset="2"/>
              <a:buChar char="Ø"/>
            </a:pPr>
            <a:r>
              <a:rPr lang="zh-CN" altLang="en-US" sz="2400"/>
              <a:t>在图片集中，调查人员可以标记特定的图片文件，从而在报告中显示它们（右击要标记的图片，在弹出框中选择将选中的图片加入书签）。</a:t>
            </a:r>
            <a:endParaRPr lang="en-US" altLang="zh-CN" sz="2400"/>
          </a:p>
          <a:p>
            <a:pPr eaLnBrk="1" hangingPunct="1">
              <a:buFont typeface="Wingdings" panose="05000000000000000000" pitchFamily="2" charset="2"/>
              <a:buChar char="Ø"/>
            </a:pPr>
            <a:r>
              <a:rPr lang="zh-CN" altLang="en-US" sz="2400"/>
              <a:t>在初始案件分析时，图片集视图以文件扩展名为基础显示文件。但是如果调查人员已经进行了文件特征分析，那么那些本身确实是图片的文件，就会在图片集视图中显示。例如若一个</a:t>
            </a:r>
            <a:r>
              <a:rPr lang="en-US" altLang="zh-CN" sz="2400"/>
              <a:t>JPG</a:t>
            </a:r>
            <a:r>
              <a:rPr lang="zh-CN" altLang="en-US" sz="2400"/>
              <a:t>文件被嫌疑人重命名为</a:t>
            </a:r>
            <a:r>
              <a:rPr lang="en-US" altLang="zh-CN" sz="2400"/>
              <a:t>DLL</a:t>
            </a:r>
            <a:r>
              <a:rPr lang="zh-CN" altLang="en-US" sz="2400"/>
              <a:t>文件，那么在载入原始证据的初始状态，</a:t>
            </a:r>
            <a:r>
              <a:rPr lang="en-US" altLang="zh-CN" sz="2400"/>
              <a:t>EnCase</a:t>
            </a:r>
            <a:r>
              <a:rPr lang="zh-CN" altLang="en-US" sz="2400"/>
              <a:t>无法在图片集视图中显示该文件，但是如果调查人员进行了文件特征分析，那么一旦文件特征分析认出该文件是图片文件，仅仅是文件扩展名被修改，那么图片集视图中就会出现该图片文件的信息。</a:t>
            </a:r>
          </a:p>
        </p:txBody>
      </p:sp>
    </p:spTree>
    <p:extLst>
      <p:ext uri="{BB962C8B-B14F-4D97-AF65-F5344CB8AC3E}">
        <p14:creationId xmlns:p14="http://schemas.microsoft.com/office/powerpoint/2010/main" val="18145677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608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时间线</a:t>
            </a:r>
            <a:r>
              <a:rPr lang="en-US" altLang="zh-CN" sz="2400"/>
              <a:t>Timeline</a:t>
            </a:r>
            <a:r>
              <a:rPr lang="zh-CN" altLang="en-US" sz="2400"/>
              <a:t>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可通过选择在右边视图栏上部的“</a:t>
            </a:r>
            <a:r>
              <a:rPr lang="en-US" altLang="zh-CN" sz="2400"/>
              <a:t>Timeline</a:t>
            </a:r>
            <a:r>
              <a:rPr lang="zh-CN" altLang="en-US" sz="2400"/>
              <a:t>”标签，使得右边栏中显示时间线视图如图。时间线视图的主要功能是查看文件创建、修改和最后访问的时间，可以将时间视图根据情况放大到逐秒时间线，也可缩小到逐月时间线。</a:t>
            </a:r>
            <a:endParaRPr lang="en-US" altLang="zh-CN" sz="2400"/>
          </a:p>
          <a:p>
            <a:pPr eaLnBrk="1" hangingPunct="1">
              <a:buFont typeface="Wingdings" panose="05000000000000000000" pitchFamily="2" charset="2"/>
              <a:buChar char="Ø"/>
            </a:pPr>
            <a:r>
              <a:rPr lang="zh-CN" altLang="en-US" sz="2400"/>
              <a:t>在时间线视图上方有</a:t>
            </a:r>
            <a:r>
              <a:rPr lang="en-US" altLang="zh-CN" sz="2400"/>
              <a:t>5</a:t>
            </a:r>
            <a:r>
              <a:rPr lang="zh-CN" altLang="en-US" sz="2400"/>
              <a:t>个选择框，可以通过它们快捷地过滤当前想看的文件活动：创建文件、修改文件、访问文件和删除文件等。</a:t>
            </a:r>
          </a:p>
        </p:txBody>
      </p:sp>
      <p:pic>
        <p:nvPicPr>
          <p:cNvPr id="46084" name="Picture 2" descr="9-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88" y="152400"/>
            <a:ext cx="8926512"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96500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wipe(right)">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710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时间线</a:t>
            </a:r>
            <a:r>
              <a:rPr lang="en-US" altLang="zh-CN" sz="2400"/>
              <a:t>Timeline</a:t>
            </a:r>
            <a:r>
              <a:rPr lang="zh-CN" altLang="en-US" sz="2400"/>
              <a:t>视图</a:t>
            </a:r>
            <a:endParaRPr lang="en-US" altLang="zh-CN" sz="2400"/>
          </a:p>
          <a:p>
            <a:pPr eaLnBrk="1" hangingPunct="1">
              <a:buFont typeface="Wingdings" panose="05000000000000000000" pitchFamily="2" charset="2"/>
              <a:buChar char="Ø"/>
            </a:pPr>
            <a:r>
              <a:rPr lang="zh-CN" altLang="en-US" sz="2400"/>
              <a:t>在时间线视图里有</a:t>
            </a:r>
            <a:r>
              <a:rPr lang="en-US" altLang="zh-CN" sz="2400"/>
              <a:t>5</a:t>
            </a:r>
            <a:r>
              <a:rPr lang="zh-CN" altLang="en-US" sz="2400"/>
              <a:t>种不同颜色标记的方块：</a:t>
            </a:r>
            <a:endParaRPr lang="en-US" altLang="zh-CN" sz="2400"/>
          </a:p>
          <a:p>
            <a:pPr eaLnBrk="1" hangingPunct="1">
              <a:buFont typeface="Arial" panose="020B0604020202020204" pitchFamily="34" charset="0"/>
              <a:buChar char="•"/>
            </a:pPr>
            <a:r>
              <a:rPr lang="zh-CN" altLang="en-US" sz="2400"/>
              <a:t>浅灰色方块表示文件最近被访问的日期</a:t>
            </a:r>
            <a:r>
              <a:rPr lang="en-US" altLang="zh-CN" sz="2400"/>
              <a:t>/</a:t>
            </a:r>
            <a:r>
              <a:rPr lang="zh-CN" altLang="en-US" sz="2400"/>
              <a:t>时间戳；</a:t>
            </a:r>
          </a:p>
          <a:p>
            <a:pPr eaLnBrk="1" hangingPunct="1">
              <a:buFont typeface="Arial" panose="020B0604020202020204" pitchFamily="34" charset="0"/>
              <a:buChar char="•"/>
            </a:pPr>
            <a:r>
              <a:rPr lang="zh-CN" altLang="en-US" sz="2400"/>
              <a:t>中度灰色方块表示文件最近被改写的日期</a:t>
            </a:r>
            <a:r>
              <a:rPr lang="en-US" altLang="zh-CN" sz="2400"/>
              <a:t>/</a:t>
            </a:r>
            <a:r>
              <a:rPr lang="zh-CN" altLang="en-US" sz="2400"/>
              <a:t>时间戳；</a:t>
            </a:r>
          </a:p>
          <a:p>
            <a:pPr eaLnBrk="1" hangingPunct="1">
              <a:buFont typeface="Arial" panose="020B0604020202020204" pitchFamily="34" charset="0"/>
              <a:buChar char="•"/>
            </a:pPr>
            <a:r>
              <a:rPr lang="zh-CN" altLang="en-US" sz="2400"/>
              <a:t>深灰色方块表示文件被创建的日期</a:t>
            </a:r>
            <a:r>
              <a:rPr lang="en-US" altLang="zh-CN" sz="2400"/>
              <a:t>/</a:t>
            </a:r>
            <a:r>
              <a:rPr lang="zh-CN" altLang="en-US" sz="2400"/>
              <a:t>时间戳；</a:t>
            </a:r>
          </a:p>
          <a:p>
            <a:pPr eaLnBrk="1" hangingPunct="1">
              <a:buFont typeface="Arial" panose="020B0604020202020204" pitchFamily="34" charset="0"/>
              <a:buChar char="•"/>
            </a:pPr>
            <a:r>
              <a:rPr lang="zh-CN" altLang="en-US" sz="2400"/>
              <a:t>蓝色方块表示文件的选择框被选中；</a:t>
            </a:r>
          </a:p>
          <a:p>
            <a:pPr eaLnBrk="1" hangingPunct="1">
              <a:buFont typeface="Arial" panose="020B0604020202020204" pitchFamily="34" charset="0"/>
              <a:buChar char="•"/>
            </a:pPr>
            <a:r>
              <a:rPr lang="zh-CN" altLang="en-US" sz="2400"/>
              <a:t>红色方块表示文件被突出显示。</a:t>
            </a:r>
          </a:p>
        </p:txBody>
      </p:sp>
    </p:spTree>
    <p:extLst>
      <p:ext uri="{BB962C8B-B14F-4D97-AF65-F5344CB8AC3E}">
        <p14:creationId xmlns:p14="http://schemas.microsoft.com/office/powerpoint/2010/main" val="263907622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813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报告</a:t>
            </a:r>
            <a:r>
              <a:rPr lang="en-US" altLang="zh-CN" sz="2400"/>
              <a:t>Report</a:t>
            </a:r>
            <a:r>
              <a:rPr lang="zh-CN" altLang="en-US" sz="2400"/>
              <a:t>视图</a:t>
            </a:r>
            <a:endParaRPr lang="en-US" altLang="zh-CN" sz="2400"/>
          </a:p>
          <a:p>
            <a:pPr eaLnBrk="1" hangingPunct="1">
              <a:buFont typeface="Wingdings" panose="05000000000000000000" pitchFamily="2" charset="2"/>
              <a:buChar char="Ø"/>
            </a:pPr>
            <a:r>
              <a:rPr lang="en-US" altLang="zh-CN" sz="2400"/>
              <a:t>Tom</a:t>
            </a:r>
            <a:r>
              <a:rPr lang="zh-CN" altLang="en-US" sz="2400"/>
              <a:t>可通过选择在右边视图栏上部的“</a:t>
            </a:r>
            <a:r>
              <a:rPr lang="en-US" altLang="zh-CN" sz="2400"/>
              <a:t>Report</a:t>
            </a:r>
            <a:r>
              <a:rPr lang="zh-CN" altLang="en-US" sz="2400"/>
              <a:t>”标签，使得右边栏中显示报告视图如图。报告视图报告在左边窗口中选择的当前文件夹</a:t>
            </a:r>
            <a:r>
              <a:rPr lang="en-US" altLang="zh-CN" sz="2400"/>
              <a:t>/</a:t>
            </a:r>
            <a:r>
              <a:rPr lang="zh-CN" altLang="en-US" sz="2400"/>
              <a:t>列的信息，例如日期和时间戳、文件权限等等。在书签标签视图中，报告视图为调查员在调查中已标记的所有证据提供文件管理。报告是对案件中所有书签的自动编辑。</a:t>
            </a:r>
          </a:p>
        </p:txBody>
      </p:sp>
      <p:pic>
        <p:nvPicPr>
          <p:cNvPr id="48132" name="Picture 2" descr="9-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 y="152400"/>
            <a:ext cx="8886825"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99542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up)">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4915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子标签</a:t>
            </a:r>
            <a:endParaRPr lang="en-US" altLang="zh-CN" sz="2400"/>
          </a:p>
          <a:p>
            <a:pPr eaLnBrk="1" hangingPunct="1">
              <a:buFont typeface="Wingdings" panose="05000000000000000000" pitchFamily="2" charset="2"/>
              <a:buChar char="Ø"/>
            </a:pPr>
            <a:r>
              <a:rPr lang="zh-CN" altLang="en-US" sz="2400"/>
              <a:t>在</a:t>
            </a:r>
            <a:r>
              <a:rPr lang="en-US" altLang="zh-CN" sz="2400"/>
              <a:t>EnCase</a:t>
            </a:r>
            <a:r>
              <a:rPr lang="zh-CN" altLang="en-US" sz="2400"/>
              <a:t>界面的下方，是按照调查人员的要求，显示某个特定文件、标签、磁盘或脚本等的相关参数和信息，在这个信息栏的上部存在着一系列方便人员操作和查看的子标签选项。</a:t>
            </a:r>
          </a:p>
        </p:txBody>
      </p:sp>
    </p:spTree>
    <p:extLst>
      <p:ext uri="{BB962C8B-B14F-4D97-AF65-F5344CB8AC3E}">
        <p14:creationId xmlns:p14="http://schemas.microsoft.com/office/powerpoint/2010/main" val="10546180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5017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子标签</a:t>
            </a:r>
            <a:endParaRPr lang="en-US" altLang="zh-CN" sz="2400"/>
          </a:p>
          <a:p>
            <a:pPr eaLnBrk="1" hangingPunct="1">
              <a:buFont typeface="Wingdings" panose="05000000000000000000" pitchFamily="2" charset="2"/>
              <a:buChar char="Ø"/>
            </a:pPr>
            <a:r>
              <a:rPr lang="zh-CN" altLang="en-US" sz="2400"/>
              <a:t>“</a:t>
            </a:r>
            <a:r>
              <a:rPr lang="en-US" altLang="zh-CN" sz="2400"/>
              <a:t>Lock</a:t>
            </a:r>
            <a:r>
              <a:rPr lang="zh-CN" altLang="en-US" sz="2400"/>
              <a:t>”选择框：用来在滚动显示文件时锁定已选择窗口。例如在滚动显示窗口右上角的文件时，要查看文件在磁盘上的物理地址，点击磁盘视图，选择“</a:t>
            </a:r>
            <a:r>
              <a:rPr lang="en-US" altLang="zh-CN" sz="2400"/>
              <a:t>Lock</a:t>
            </a:r>
            <a:r>
              <a:rPr lang="zh-CN" altLang="en-US" sz="2400"/>
              <a:t>”框，再滚动显示文件。每个被选的文件都会显示磁盘视图，而不需回到文件的默认视图；</a:t>
            </a:r>
            <a:endParaRPr lang="en-US" altLang="zh-CN" sz="2400"/>
          </a:p>
          <a:p>
            <a:pPr eaLnBrk="1" hangingPunct="1">
              <a:buFont typeface="Wingdings" panose="05000000000000000000" pitchFamily="2" charset="2"/>
              <a:buChar char="Ø"/>
            </a:pPr>
            <a:r>
              <a:rPr lang="zh-CN" altLang="en-US" sz="2400"/>
              <a:t>“</a:t>
            </a:r>
            <a:r>
              <a:rPr lang="en-US" altLang="zh-CN" sz="2400"/>
              <a:t>Text</a:t>
            </a:r>
            <a:r>
              <a:rPr lang="zh-CN" altLang="en-US" sz="2400"/>
              <a:t>”子标签：以文本方式显示查看上方右边界面中当前所选文件的内容；</a:t>
            </a:r>
            <a:endParaRPr lang="en-US" altLang="zh-CN" sz="2400"/>
          </a:p>
          <a:p>
            <a:pPr eaLnBrk="1" hangingPunct="1">
              <a:buFont typeface="Wingdings" panose="05000000000000000000" pitchFamily="2" charset="2"/>
              <a:buChar char="Ø"/>
            </a:pPr>
            <a:r>
              <a:rPr lang="zh-CN" altLang="en-US" sz="2400"/>
              <a:t>“</a:t>
            </a:r>
            <a:r>
              <a:rPr lang="en-US" altLang="zh-CN" sz="2400"/>
              <a:t>Hex</a:t>
            </a:r>
            <a:r>
              <a:rPr lang="zh-CN" altLang="en-US" sz="2400"/>
              <a:t>”子标签：以十六进制方式显示查看上方右边界面中当前所选文件的内容；</a:t>
            </a:r>
          </a:p>
        </p:txBody>
      </p:sp>
    </p:spTree>
    <p:extLst>
      <p:ext uri="{BB962C8B-B14F-4D97-AF65-F5344CB8AC3E}">
        <p14:creationId xmlns:p14="http://schemas.microsoft.com/office/powerpoint/2010/main" val="222424097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5120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子标签</a:t>
            </a:r>
            <a:endParaRPr lang="en-US" altLang="zh-CN" sz="2400"/>
          </a:p>
          <a:p>
            <a:pPr eaLnBrk="1" hangingPunct="1">
              <a:buFont typeface="Wingdings" panose="05000000000000000000" pitchFamily="2" charset="2"/>
              <a:buChar char="Ø"/>
            </a:pPr>
            <a:r>
              <a:rPr lang="zh-CN" altLang="en-US" sz="2400"/>
              <a:t>“</a:t>
            </a:r>
            <a:r>
              <a:rPr lang="en-US" altLang="zh-CN" sz="2400"/>
              <a:t>Picture</a:t>
            </a:r>
            <a:r>
              <a:rPr lang="zh-CN" altLang="en-US" sz="2400"/>
              <a:t>”子标签：以图形方式显示查看上方右边界面中当前所选文件的内容，如果文件不是图形文件，那么图片标签就会变灰。</a:t>
            </a:r>
            <a:r>
              <a:rPr lang="en-US" altLang="zh-CN" sz="2400"/>
              <a:t>EnCase</a:t>
            </a:r>
            <a:r>
              <a:rPr lang="zh-CN" altLang="en-US" sz="2400"/>
              <a:t>能显示</a:t>
            </a:r>
            <a:r>
              <a:rPr lang="en-US" altLang="zh-CN" sz="2400"/>
              <a:t>GIF</a:t>
            </a:r>
            <a:r>
              <a:rPr lang="zh-CN" altLang="en-US" sz="2400"/>
              <a:t>、</a:t>
            </a:r>
            <a:r>
              <a:rPr lang="en-US" altLang="zh-CN" sz="2400"/>
              <a:t>JPG</a:t>
            </a:r>
            <a:r>
              <a:rPr lang="zh-CN" altLang="en-US" sz="2400"/>
              <a:t>、</a:t>
            </a:r>
            <a:r>
              <a:rPr lang="en-US" altLang="zh-CN" sz="2400"/>
              <a:t>BMP</a:t>
            </a:r>
            <a:r>
              <a:rPr lang="zh-CN" altLang="en-US" sz="2400"/>
              <a:t>和</a:t>
            </a:r>
            <a:r>
              <a:rPr lang="en-US" altLang="zh-CN" sz="2400"/>
              <a:t>TIFF</a:t>
            </a:r>
            <a:r>
              <a:rPr lang="zh-CN" altLang="en-US" sz="2400"/>
              <a:t>等常用的图形文件，某些不常见的图形类型文件则需用第三方浏览器来查看；</a:t>
            </a:r>
            <a:endParaRPr lang="en-US" altLang="zh-CN" sz="2400"/>
          </a:p>
          <a:p>
            <a:pPr eaLnBrk="1" hangingPunct="1">
              <a:buFont typeface="Wingdings" panose="05000000000000000000" pitchFamily="2" charset="2"/>
              <a:buChar char="Ø"/>
            </a:pPr>
            <a:r>
              <a:rPr lang="zh-CN" altLang="en-US" sz="2400"/>
              <a:t>“</a:t>
            </a:r>
            <a:r>
              <a:rPr lang="en-US" altLang="zh-CN" sz="2400"/>
              <a:t>Disk</a:t>
            </a:r>
            <a:r>
              <a:rPr lang="zh-CN" altLang="en-US" sz="2400"/>
              <a:t>”子标签：证据文件扇区的图解。对表格视图中被选的每个文件，磁盘标签都会显示它在证据文件中的物理地址；</a:t>
            </a:r>
            <a:endParaRPr lang="en-US" altLang="zh-CN" sz="2400"/>
          </a:p>
          <a:p>
            <a:pPr eaLnBrk="1" hangingPunct="1">
              <a:buFont typeface="Wingdings" panose="05000000000000000000" pitchFamily="2" charset="2"/>
              <a:buChar char="Ø"/>
            </a:pPr>
            <a:r>
              <a:rPr lang="zh-CN" altLang="en-US" sz="2400"/>
              <a:t>“</a:t>
            </a:r>
            <a:r>
              <a:rPr lang="en-US" altLang="zh-CN" sz="2400"/>
              <a:t>Report</a:t>
            </a:r>
            <a:r>
              <a:rPr lang="zh-CN" altLang="en-US" sz="2400"/>
              <a:t>”子标签：用报告格式显示当前所选文件的属性；</a:t>
            </a:r>
          </a:p>
        </p:txBody>
      </p:sp>
    </p:spTree>
    <p:extLst>
      <p:ext uri="{BB962C8B-B14F-4D97-AF65-F5344CB8AC3E}">
        <p14:creationId xmlns:p14="http://schemas.microsoft.com/office/powerpoint/2010/main" val="122917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5222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子标签</a:t>
            </a:r>
            <a:endParaRPr lang="en-US" altLang="zh-CN" sz="2400"/>
          </a:p>
          <a:p>
            <a:pPr eaLnBrk="1" hangingPunct="1">
              <a:buFont typeface="Wingdings" panose="05000000000000000000" pitchFamily="2" charset="2"/>
              <a:buChar char="Ø"/>
            </a:pPr>
            <a:r>
              <a:rPr lang="zh-CN" altLang="en-US" sz="2400"/>
              <a:t>“</a:t>
            </a:r>
            <a:r>
              <a:rPr lang="en-US" altLang="zh-CN" sz="2400"/>
              <a:t>Filter</a:t>
            </a:r>
            <a:r>
              <a:rPr lang="zh-CN" altLang="en-US" sz="2400"/>
              <a:t>”子标签：使调查员能够快速方便地创建编辑过滤器。过滤器运行时，列表视图中将显示适合过滤标准的文件；</a:t>
            </a:r>
            <a:endParaRPr lang="en-US" altLang="zh-CN" sz="2400"/>
          </a:p>
          <a:p>
            <a:pPr eaLnBrk="1" hangingPunct="1">
              <a:buFont typeface="Wingdings" panose="05000000000000000000" pitchFamily="2" charset="2"/>
              <a:buChar char="Ø"/>
            </a:pPr>
            <a:r>
              <a:rPr lang="zh-CN" altLang="en-US" sz="2400"/>
              <a:t>“</a:t>
            </a:r>
            <a:r>
              <a:rPr lang="en-US" altLang="zh-CN" sz="2400"/>
              <a:t>Queries</a:t>
            </a:r>
            <a:r>
              <a:rPr lang="zh-CN" altLang="en-US" sz="2400"/>
              <a:t>”混合过滤查询标签：将综合过滤器的功能，建立多条件查询的过滤器，减少操作文件所需的时间；</a:t>
            </a:r>
            <a:endParaRPr lang="en-US" altLang="zh-CN" sz="2400"/>
          </a:p>
          <a:p>
            <a:pPr eaLnBrk="1" hangingPunct="1">
              <a:buFont typeface="Wingdings" panose="05000000000000000000" pitchFamily="2" charset="2"/>
              <a:buChar char="Ø"/>
            </a:pPr>
            <a:r>
              <a:rPr lang="zh-CN" altLang="en-US" sz="2400"/>
              <a:t>“</a:t>
            </a:r>
            <a:r>
              <a:rPr lang="en-US" altLang="zh-CN" sz="2400"/>
              <a:t>Console</a:t>
            </a:r>
            <a:r>
              <a:rPr lang="zh-CN" altLang="en-US" sz="2400"/>
              <a:t>”控制台标签：显示</a:t>
            </a:r>
            <a:r>
              <a:rPr lang="en-US" altLang="zh-CN" sz="2400"/>
              <a:t>EnScripts</a:t>
            </a:r>
            <a:r>
              <a:rPr lang="zh-CN" altLang="en-US" sz="2400"/>
              <a:t>在执行时发送到控制台标签的输出结果。</a:t>
            </a:r>
          </a:p>
        </p:txBody>
      </p:sp>
    </p:spTree>
    <p:extLst>
      <p:ext uri="{BB962C8B-B14F-4D97-AF65-F5344CB8AC3E}">
        <p14:creationId xmlns:p14="http://schemas.microsoft.com/office/powerpoint/2010/main" val="35525409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576263"/>
          </a:xfrm>
        </p:spPr>
        <p:txBody>
          <a:bodyPr/>
          <a:lstStyle/>
          <a:p>
            <a:pPr eaLnBrk="1" hangingPunct="1"/>
            <a:r>
              <a:rPr lang="zh-CN" altLang="en-US" dirty="0" smtClean="0">
                <a:latin typeface="Times New Roman" panose="02020603050405020304" pitchFamily="18" charset="0"/>
                <a:ea typeface="楷体" panose="02010609060101010101" pitchFamily="49" charset="-122"/>
              </a:rPr>
              <a:t>电子</a:t>
            </a:r>
            <a:r>
              <a:rPr lang="zh-CN" altLang="en-US" dirty="0">
                <a:latin typeface="Times New Roman" panose="02020603050405020304" pitchFamily="18" charset="0"/>
                <a:ea typeface="楷体" panose="02010609060101010101" pitchFamily="49" charset="-122"/>
              </a:rPr>
              <a:t>证据司法鉴定</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1772816"/>
            <a:ext cx="8229600" cy="1221804"/>
          </a:xfrm>
        </p:spPr>
        <p:txBody>
          <a:bodyPr/>
          <a:lstStyle/>
          <a:p>
            <a:r>
              <a:rPr lang="zh-CN" altLang="en-US" sz="2800" dirty="0" smtClean="0">
                <a:latin typeface="Times New Roman" panose="02020603050405020304" pitchFamily="18" charset="0"/>
                <a:ea typeface="楷体" panose="02010609060101010101" pitchFamily="49" charset="-122"/>
              </a:rPr>
              <a:t>电子</a:t>
            </a:r>
            <a:r>
              <a:rPr lang="zh-CN" altLang="en-US" sz="2800" dirty="0">
                <a:latin typeface="Times New Roman" panose="02020603050405020304" pitchFamily="18" charset="0"/>
                <a:ea typeface="楷体" panose="02010609060101010101" pitchFamily="49" charset="-122"/>
              </a:rPr>
              <a:t>证据鉴定是由专门鉴定机构的鉴定人或具有专门知识的人，对计算机设备、通信</a:t>
            </a:r>
            <a:r>
              <a:rPr lang="zh-CN" altLang="en-US" sz="2800" dirty="0" smtClean="0">
                <a:latin typeface="Times New Roman" panose="02020603050405020304" pitchFamily="18" charset="0"/>
                <a:ea typeface="楷体" panose="02010609060101010101" pitchFamily="49" charset="-122"/>
              </a:rPr>
              <a:t>设备</a:t>
            </a:r>
            <a:r>
              <a:rPr lang="zh-CN" altLang="en-US" sz="2800" dirty="0">
                <a:latin typeface="Times New Roman" panose="02020603050405020304" pitchFamily="18" charset="0"/>
                <a:ea typeface="楷体" panose="02010609060101010101" pitchFamily="49" charset="-122"/>
              </a:rPr>
              <a:t>、网络设备、数控设备、视听设备、广电设备等各种存储介质及其所存储的数据，按照</a:t>
            </a:r>
            <a:r>
              <a:rPr lang="zh-CN" altLang="en-US" sz="2800" dirty="0" smtClean="0">
                <a:latin typeface="Times New Roman" panose="02020603050405020304" pitchFamily="18" charset="0"/>
                <a:ea typeface="楷体" panose="02010609060101010101" pitchFamily="49" charset="-122"/>
              </a:rPr>
              <a:t>一定的</a:t>
            </a:r>
            <a:r>
              <a:rPr lang="zh-CN" altLang="en-US" sz="2800" dirty="0">
                <a:latin typeface="Times New Roman" panose="02020603050405020304" pitchFamily="18" charset="0"/>
                <a:ea typeface="楷体" panose="02010609060101010101" pitchFamily="49" charset="-122"/>
              </a:rPr>
              <a:t>技术规程，运用专业知识、特定仪器设备和技术方法，进行检查、验证、发现、提取、解释</a:t>
            </a:r>
            <a:r>
              <a:rPr lang="zh-CN" altLang="en-US" sz="2800" dirty="0" smtClean="0">
                <a:latin typeface="Times New Roman" panose="02020603050405020304" pitchFamily="18" charset="0"/>
                <a:ea typeface="楷体" panose="02010609060101010101" pitchFamily="49" charset="-122"/>
              </a:rPr>
              <a:t>、分析</a:t>
            </a:r>
            <a:r>
              <a:rPr lang="zh-CN" altLang="en-US" sz="2800" dirty="0">
                <a:latin typeface="Times New Roman" panose="02020603050405020304" pitchFamily="18" charset="0"/>
                <a:ea typeface="楷体" panose="02010609060101010101" pitchFamily="49" charset="-122"/>
              </a:rPr>
              <a:t>、鉴别、判定并出具鉴定结论的过程</a:t>
            </a:r>
            <a:r>
              <a:rPr lang="zh-CN" altLang="en-US" sz="2800" dirty="0" smtClean="0">
                <a:latin typeface="Times New Roman" panose="02020603050405020304" pitchFamily="18" charset="0"/>
                <a:ea typeface="楷体" panose="02010609060101010101" pitchFamily="49" charset="-122"/>
              </a:rPr>
              <a:t>。</a:t>
            </a:r>
            <a:endParaRPr lang="en-US" altLang="zh-CN" sz="2800" dirty="0" smtClean="0">
              <a:latin typeface="Times New Roman" panose="02020603050405020304" pitchFamily="18" charset="0"/>
              <a:ea typeface="楷体" panose="02010609060101010101" pitchFamily="49" charset="-122"/>
            </a:endParaRPr>
          </a:p>
          <a:p>
            <a:r>
              <a:rPr lang="zh-CN" altLang="en-US" sz="2800" dirty="0" smtClean="0">
                <a:latin typeface="Times New Roman" panose="02020603050405020304" pitchFamily="18" charset="0"/>
                <a:ea typeface="楷体" panose="02010609060101010101" pitchFamily="49" charset="-122"/>
              </a:rPr>
              <a:t>电子</a:t>
            </a:r>
            <a:r>
              <a:rPr lang="zh-CN" altLang="en-US" sz="2800" dirty="0">
                <a:latin typeface="Times New Roman" panose="02020603050405020304" pitchFamily="18" charset="0"/>
                <a:ea typeface="楷体" panose="02010609060101010101" pitchFamily="49" charset="-122"/>
              </a:rPr>
              <a:t>证据鉴定的主体是专门的鉴定人或具有</a:t>
            </a:r>
            <a:r>
              <a:rPr lang="zh-CN" altLang="en-US" sz="2800" dirty="0" smtClean="0">
                <a:latin typeface="Times New Roman" panose="02020603050405020304" pitchFamily="18" charset="0"/>
                <a:ea typeface="楷体" panose="02010609060101010101" pitchFamily="49" charset="-122"/>
              </a:rPr>
              <a:t>专门知识</a:t>
            </a:r>
            <a:r>
              <a:rPr lang="zh-CN" altLang="en-US" sz="2800" dirty="0">
                <a:latin typeface="Times New Roman" panose="02020603050405020304" pitchFamily="18" charset="0"/>
                <a:ea typeface="楷体" panose="02010609060101010101" pitchFamily="49" charset="-122"/>
              </a:rPr>
              <a:t>的人，需要具备进行电子证据鉴定的资质和能力；鉴定对象是计算机设备等各类存储介质</a:t>
            </a:r>
            <a:r>
              <a:rPr lang="zh-CN" altLang="en-US" sz="2800" dirty="0" smtClean="0">
                <a:latin typeface="Times New Roman" panose="02020603050405020304" pitchFamily="18" charset="0"/>
                <a:ea typeface="楷体" panose="02010609060101010101" pitchFamily="49" charset="-122"/>
              </a:rPr>
              <a:t>和所</a:t>
            </a:r>
            <a:r>
              <a:rPr lang="zh-CN" altLang="en-US" sz="2800" dirty="0">
                <a:latin typeface="Times New Roman" panose="02020603050405020304" pitchFamily="18" charset="0"/>
                <a:ea typeface="楷体" panose="02010609060101010101" pitchFamily="49" charset="-122"/>
              </a:rPr>
              <a:t>存储的</a:t>
            </a:r>
            <a:r>
              <a:rPr lang="zh-CN" altLang="en-US" sz="2800" dirty="0" smtClean="0">
                <a:latin typeface="Times New Roman" panose="02020603050405020304" pitchFamily="18" charset="0"/>
                <a:ea typeface="楷体" panose="02010609060101010101" pitchFamily="49" charset="-122"/>
              </a:rPr>
              <a:t>数据</a:t>
            </a:r>
            <a:r>
              <a:rPr lang="zh-CN" altLang="zh-CN" sz="2800" dirty="0" smtClean="0">
                <a:latin typeface="Times New Roman" panose="02020603050405020304" pitchFamily="18" charset="0"/>
                <a:ea typeface="楷体" panose="02010609060101010101" pitchFamily="49" charset="-122"/>
              </a:rPr>
              <a:t>。</a:t>
            </a:r>
            <a:endParaRPr lang="zh-CN" altLang="en-US" sz="2800" dirty="0">
              <a:latin typeface="Times New Roman" panose="02020603050405020304" pitchFamily="18" charset="0"/>
              <a:ea typeface="楷体" panose="02010609060101010101" pitchFamily="49" charset="-122"/>
            </a:endParaRP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p:txBody>
          <a:bodyPr/>
          <a:lstStyle/>
          <a:p>
            <a:pPr eaLnBrk="1" hangingPunct="1"/>
            <a:r>
              <a:rPr lang="en-US" altLang="zh-CN"/>
              <a:t>EnCase</a:t>
            </a:r>
            <a:r>
              <a:rPr lang="zh-CN" altLang="en-US"/>
              <a:t>界面简介</a:t>
            </a:r>
          </a:p>
        </p:txBody>
      </p:sp>
      <p:sp>
        <p:nvSpPr>
          <p:cNvPr id="5325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物理扇区</a:t>
            </a:r>
            <a:r>
              <a:rPr lang="en-US" altLang="zh-CN" sz="2400"/>
              <a:t>/</a:t>
            </a:r>
            <a:r>
              <a:rPr lang="zh-CN" altLang="en-US" sz="2400"/>
              <a:t>簇信息</a:t>
            </a:r>
            <a:endParaRPr lang="en-US" altLang="zh-CN" sz="2400"/>
          </a:p>
          <a:p>
            <a:pPr eaLnBrk="1" hangingPunct="1">
              <a:buFont typeface="Wingdings" panose="05000000000000000000" pitchFamily="2" charset="2"/>
              <a:buChar char="Ø"/>
            </a:pPr>
            <a:r>
              <a:rPr lang="zh-CN" altLang="en-US" sz="2400"/>
              <a:t>在“</a:t>
            </a:r>
            <a:r>
              <a:rPr lang="en-US" altLang="zh-CN" sz="2400"/>
              <a:t>Lock</a:t>
            </a:r>
            <a:r>
              <a:rPr lang="zh-CN" altLang="en-US" sz="2400"/>
              <a:t>”框右边的一行文字显示了原始证据的物理扇区和簇信息。每次调查员点击新数据（如在磁盘视图里点击扇区）时，该行显示当前所选扇区和簇的物理扇区</a:t>
            </a:r>
            <a:r>
              <a:rPr lang="en-US" altLang="zh-CN" sz="2400"/>
              <a:t>/</a:t>
            </a:r>
            <a:r>
              <a:rPr lang="zh-CN" altLang="en-US" sz="2400"/>
              <a:t>簇信息。其中</a:t>
            </a:r>
            <a:endParaRPr lang="en-US" altLang="zh-CN" sz="2400"/>
          </a:p>
          <a:p>
            <a:pPr eaLnBrk="1" hangingPunct="1">
              <a:buFont typeface="Arial" panose="020B0604020202020204" pitchFamily="34" charset="0"/>
              <a:buChar char="•"/>
            </a:pPr>
            <a:r>
              <a:rPr lang="en-US" altLang="zh-CN" sz="2000"/>
              <a:t>PS</a:t>
            </a:r>
            <a:r>
              <a:rPr lang="zh-CN" altLang="en-US" sz="2000"/>
              <a:t>：物理扇区；</a:t>
            </a:r>
          </a:p>
          <a:p>
            <a:pPr eaLnBrk="1" hangingPunct="1">
              <a:buFont typeface="Arial" panose="020B0604020202020204" pitchFamily="34" charset="0"/>
              <a:buChar char="•"/>
            </a:pPr>
            <a:r>
              <a:rPr lang="en-US" altLang="zh-CN" sz="2000"/>
              <a:t>LS</a:t>
            </a:r>
            <a:r>
              <a:rPr lang="zh-CN" altLang="en-US" sz="2000"/>
              <a:t>：逻辑扇区（</a:t>
            </a:r>
            <a:r>
              <a:rPr lang="en-US" altLang="zh-CN" sz="2000"/>
              <a:t>PS</a:t>
            </a:r>
            <a:r>
              <a:rPr lang="zh-CN" altLang="en-US" sz="2000"/>
              <a:t>数减去</a:t>
            </a:r>
            <a:r>
              <a:rPr lang="en-US" altLang="zh-CN" sz="2000"/>
              <a:t>63</a:t>
            </a:r>
            <a:r>
              <a:rPr lang="zh-CN" altLang="en-US" sz="2000"/>
              <a:t>）；</a:t>
            </a:r>
          </a:p>
          <a:p>
            <a:pPr eaLnBrk="1" hangingPunct="1">
              <a:buFont typeface="Arial" panose="020B0604020202020204" pitchFamily="34" charset="0"/>
              <a:buChar char="•"/>
            </a:pPr>
            <a:r>
              <a:rPr lang="en-US" altLang="zh-CN" sz="2000"/>
              <a:t>CL</a:t>
            </a:r>
            <a:r>
              <a:rPr lang="zh-CN" altLang="en-US" sz="2000"/>
              <a:t>：簇；</a:t>
            </a:r>
          </a:p>
          <a:p>
            <a:pPr eaLnBrk="1" hangingPunct="1">
              <a:buFont typeface="Arial" panose="020B0604020202020204" pitchFamily="34" charset="0"/>
              <a:buChar char="•"/>
            </a:pPr>
            <a:r>
              <a:rPr lang="en-US" altLang="zh-CN" sz="2000"/>
              <a:t>SO</a:t>
            </a:r>
            <a:r>
              <a:rPr lang="zh-CN" altLang="en-US" sz="2000"/>
              <a:t>：扇区偏移量。当前所选扇区</a:t>
            </a:r>
            <a:r>
              <a:rPr lang="en-US" altLang="zh-CN" sz="2000"/>
              <a:t>/</a:t>
            </a:r>
            <a:r>
              <a:rPr lang="zh-CN" altLang="en-US" sz="2000"/>
              <a:t>簇所在位置的扇区内的偏移量；</a:t>
            </a:r>
          </a:p>
          <a:p>
            <a:pPr eaLnBrk="1" hangingPunct="1">
              <a:buFont typeface="Arial" panose="020B0604020202020204" pitchFamily="34" charset="0"/>
              <a:buChar char="•"/>
            </a:pPr>
            <a:r>
              <a:rPr lang="en-US" altLang="zh-CN" sz="2000"/>
              <a:t>FO</a:t>
            </a:r>
            <a:r>
              <a:rPr lang="zh-CN" altLang="en-US" sz="2000"/>
              <a:t>：文件偏移量。当前所选扇区</a:t>
            </a:r>
            <a:r>
              <a:rPr lang="en-US" altLang="zh-CN" sz="2000"/>
              <a:t>/</a:t>
            </a:r>
            <a:r>
              <a:rPr lang="zh-CN" altLang="en-US" sz="2000"/>
              <a:t>簇所在位置的当前突出显示文件内的偏量；</a:t>
            </a:r>
          </a:p>
          <a:p>
            <a:pPr eaLnBrk="1" hangingPunct="1">
              <a:buFont typeface="Arial" panose="020B0604020202020204" pitchFamily="34" charset="0"/>
              <a:buChar char="•"/>
            </a:pPr>
            <a:r>
              <a:rPr lang="en-US" altLang="zh-CN" sz="2000"/>
              <a:t>LE</a:t>
            </a:r>
            <a:r>
              <a:rPr lang="zh-CN" altLang="en-US" sz="2000"/>
              <a:t>：长度。显示当前突出选定的字节数。</a:t>
            </a:r>
          </a:p>
        </p:txBody>
      </p:sp>
      <p:pic>
        <p:nvPicPr>
          <p:cNvPr id="53252" name="Picture 2" descr="9-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88" y="152400"/>
            <a:ext cx="8926512"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78514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wipe(right)">
                                      <p:cBhvr>
                                        <p:cTn id="7" dur="5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5427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在引导案例中，</a:t>
            </a:r>
            <a:r>
              <a:rPr lang="en-US" altLang="zh-CN" sz="2400"/>
              <a:t>Tom</a:t>
            </a:r>
            <a:r>
              <a:rPr lang="zh-CN" altLang="en-US" sz="2400"/>
              <a:t>利用</a:t>
            </a:r>
            <a:r>
              <a:rPr lang="en-US" altLang="zh-CN" sz="2400"/>
              <a:t>EnCase</a:t>
            </a:r>
            <a:r>
              <a:rPr lang="zh-CN" altLang="en-US" sz="2400"/>
              <a:t>创建了新案件，并将其获取的原始证据磁盘镜像加载到新案件中后，需要在具体取证调查前执行一些前期的设置，并获取证据存在磁盘的环境信息（初始化信息）。</a:t>
            </a:r>
            <a:endParaRPr lang="en-US" altLang="zh-CN" sz="2400"/>
          </a:p>
          <a:p>
            <a:pPr eaLnBrk="1" hangingPunct="1">
              <a:buFont typeface="Wingdings" panose="05000000000000000000" pitchFamily="2" charset="2"/>
              <a:buChar char="n"/>
            </a:pPr>
            <a:r>
              <a:rPr lang="zh-CN" altLang="en-US" sz="2400"/>
              <a:t>下面将描述</a:t>
            </a:r>
            <a:r>
              <a:rPr lang="en-US" altLang="zh-CN" sz="2400"/>
              <a:t>EnCase</a:t>
            </a:r>
            <a:r>
              <a:rPr lang="zh-CN" altLang="en-US" sz="2400"/>
              <a:t>在调查初始阶段可使用的一些特性设置和操作。这些操作对于无论是响应一个紧急事件、执行一个电子恢复请求，还是对工作站进行详细审查，都将节省调查时间并有助于确保正确显示属于该案件的所有数据。</a:t>
            </a:r>
          </a:p>
        </p:txBody>
      </p:sp>
    </p:spTree>
    <p:extLst>
      <p:ext uri="{BB962C8B-B14F-4D97-AF65-F5344CB8AC3E}">
        <p14:creationId xmlns:p14="http://schemas.microsoft.com/office/powerpoint/2010/main" val="65051141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5529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时区设置</a:t>
            </a:r>
            <a:endParaRPr lang="en-US" altLang="zh-CN" sz="2400"/>
          </a:p>
          <a:p>
            <a:pPr eaLnBrk="1" hangingPunct="1">
              <a:buFont typeface="Wingdings" panose="05000000000000000000" pitchFamily="2" charset="2"/>
              <a:buChar char="Ø"/>
            </a:pPr>
            <a:r>
              <a:rPr lang="zh-CN" altLang="en-US" sz="2400"/>
              <a:t>同一个案件中介质常常来自不同的时区，这就使得比较不同事件的时间变得很困难。</a:t>
            </a:r>
            <a:r>
              <a:rPr lang="en-US" altLang="zh-CN" sz="2400"/>
              <a:t>EnCase</a:t>
            </a:r>
            <a:r>
              <a:rPr lang="zh-CN" altLang="en-US" sz="2400"/>
              <a:t>允许调查员对案件中每个介质块单独设置时区而不依赖于系统的时区设置。</a:t>
            </a:r>
            <a:endParaRPr lang="en-US" altLang="zh-CN" sz="2400"/>
          </a:p>
          <a:p>
            <a:pPr eaLnBrk="1" hangingPunct="1">
              <a:buFont typeface="Wingdings" panose="05000000000000000000" pitchFamily="2" charset="2"/>
              <a:buChar char="Ø"/>
            </a:pPr>
            <a:r>
              <a:rPr lang="zh-CN" altLang="en-US" sz="2400"/>
              <a:t>当一个新时区被指派时，基于</a:t>
            </a:r>
            <a:r>
              <a:rPr lang="en-US" altLang="zh-CN" sz="2400"/>
              <a:t>GMT</a:t>
            </a:r>
            <a:r>
              <a:rPr lang="zh-CN" altLang="en-US" sz="2400"/>
              <a:t>的文件系统中的日期和时间（如</a:t>
            </a:r>
            <a:r>
              <a:rPr lang="en-US" altLang="zh-CN" sz="2400"/>
              <a:t>NTFS</a:t>
            </a:r>
            <a:r>
              <a:rPr lang="zh-CN" altLang="en-US" sz="2400"/>
              <a:t>）将相应调整，而以本地时间保存日期和时间的文件系统（如</a:t>
            </a:r>
            <a:r>
              <a:rPr lang="en-US" altLang="zh-CN" sz="2400"/>
              <a:t>FAT16</a:t>
            </a:r>
            <a:r>
              <a:rPr lang="zh-CN" altLang="en-US" sz="2400"/>
              <a:t>和</a:t>
            </a:r>
            <a:r>
              <a:rPr lang="en-US" altLang="zh-CN" sz="2400"/>
              <a:t>FAT32</a:t>
            </a:r>
            <a:r>
              <a:rPr lang="zh-CN" altLang="en-US" sz="2400"/>
              <a:t>）则不会在指派新时区后显示调整后的时间。</a:t>
            </a:r>
            <a:endParaRPr lang="en-US" altLang="zh-CN" sz="2400"/>
          </a:p>
          <a:p>
            <a:pPr eaLnBrk="1" hangingPunct="1">
              <a:buFont typeface="Wingdings" panose="05000000000000000000" pitchFamily="2" charset="2"/>
              <a:buChar char="Ø"/>
            </a:pPr>
            <a:r>
              <a:rPr lang="zh-CN" altLang="en-US" sz="2400"/>
              <a:t>在本地时间系统上设置时区在处理案件时非常重要，使</a:t>
            </a:r>
            <a:r>
              <a:rPr lang="en-US" altLang="zh-CN" sz="2400"/>
              <a:t>EnCase</a:t>
            </a:r>
            <a:r>
              <a:rPr lang="zh-CN" altLang="en-US" sz="2400"/>
              <a:t>知道该系统最初是在什么时区工作。</a:t>
            </a:r>
          </a:p>
        </p:txBody>
      </p:sp>
    </p:spTree>
    <p:extLst>
      <p:ext uri="{BB962C8B-B14F-4D97-AF65-F5344CB8AC3E}">
        <p14:creationId xmlns:p14="http://schemas.microsoft.com/office/powerpoint/2010/main" val="3534586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5632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时区设置</a:t>
            </a:r>
            <a:endParaRPr lang="en-US" altLang="zh-CN" sz="2400"/>
          </a:p>
          <a:p>
            <a:pPr eaLnBrk="1" hangingPunct="1">
              <a:buFont typeface="Wingdings" panose="05000000000000000000" pitchFamily="2" charset="2"/>
              <a:buChar char="Ø"/>
            </a:pPr>
            <a:r>
              <a:rPr lang="zh-CN" altLang="en-US" sz="2400"/>
              <a:t>修改某一介质块的时区设置时，右击目标介质并在弹出的菜单中选择修改时区设置（</a:t>
            </a:r>
            <a:r>
              <a:rPr lang="en-US" altLang="zh-CN" sz="2400"/>
              <a:t>Modify Time Zone Settings</a:t>
            </a:r>
            <a:r>
              <a:rPr lang="zh-CN" altLang="en-US" sz="2400"/>
              <a:t>…），从而出现时区调整对话框如图</a:t>
            </a:r>
          </a:p>
        </p:txBody>
      </p:sp>
      <p:pic>
        <p:nvPicPr>
          <p:cNvPr id="56324" name="Picture 2" descr="9-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352800"/>
            <a:ext cx="655320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970111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5734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时区设置</a:t>
            </a:r>
            <a:endParaRPr lang="en-US" altLang="zh-CN" sz="2400"/>
          </a:p>
          <a:p>
            <a:pPr eaLnBrk="1" hangingPunct="1">
              <a:buFont typeface="Wingdings" panose="05000000000000000000" pitchFamily="2" charset="2"/>
              <a:buChar char="Ø"/>
            </a:pPr>
            <a:r>
              <a:rPr lang="zh-CN" altLang="en-US" sz="2400"/>
              <a:t>时区设置可以通过改变右边的选项来进一步定制。如果调查员选择不对任何介质指定时区设置，</a:t>
            </a:r>
            <a:r>
              <a:rPr lang="en-US" altLang="zh-CN" sz="2400"/>
              <a:t>EnCase</a:t>
            </a:r>
            <a:r>
              <a:rPr lang="zh-CN" altLang="en-US" sz="2400"/>
              <a:t>将默认选择来自进行调查的计算机上当前</a:t>
            </a:r>
            <a:r>
              <a:rPr lang="en-US" altLang="zh-CN" sz="2400"/>
              <a:t>Windows</a:t>
            </a:r>
            <a:r>
              <a:rPr lang="zh-CN" altLang="en-US" sz="2400"/>
              <a:t>注册表设置的日期和时间戳。</a:t>
            </a:r>
            <a:endParaRPr lang="en-US" altLang="zh-CN" sz="2400"/>
          </a:p>
          <a:p>
            <a:pPr eaLnBrk="1" hangingPunct="1">
              <a:buFont typeface="Wingdings" panose="05000000000000000000" pitchFamily="2" charset="2"/>
              <a:buChar char="Ø"/>
            </a:pPr>
            <a:r>
              <a:rPr lang="zh-CN" altLang="en-US" sz="2400"/>
              <a:t>如果调查员有意对多个机器上交叉发生的活动时间进行比较，</a:t>
            </a:r>
            <a:r>
              <a:rPr lang="en-US" altLang="zh-CN" sz="2400"/>
              <a:t>EnCase</a:t>
            </a:r>
            <a:r>
              <a:rPr lang="zh-CN" altLang="en-US" sz="2400"/>
              <a:t>还提供使用户显示同一个案件中相关的所有日期的功能。这样的功能需要修改案件级的时区设置，即右击目标案件，在弹出的菜单中选择修改时间设置，缺省状态是，“</a:t>
            </a:r>
            <a:r>
              <a:rPr lang="en-US" altLang="zh-CN" sz="2400"/>
              <a:t>convert all dates to correspond to one time zone</a:t>
            </a:r>
            <a:r>
              <a:rPr lang="zh-CN" altLang="en-US" sz="2400"/>
              <a:t>”选项框未被选择。选择该选项及需要应用的时区，可将时间调整到一个标准时差。</a:t>
            </a:r>
          </a:p>
        </p:txBody>
      </p:sp>
    </p:spTree>
    <p:extLst>
      <p:ext uri="{BB962C8B-B14F-4D97-AF65-F5344CB8AC3E}">
        <p14:creationId xmlns:p14="http://schemas.microsoft.com/office/powerpoint/2010/main" val="24393653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5837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恢复文件夹</a:t>
            </a:r>
            <a:endParaRPr lang="en-US" altLang="zh-CN" sz="2400"/>
          </a:p>
          <a:p>
            <a:pPr eaLnBrk="1" hangingPunct="1">
              <a:buFont typeface="Wingdings" panose="05000000000000000000" pitchFamily="2" charset="2"/>
              <a:buChar char="Ø"/>
            </a:pPr>
            <a:r>
              <a:rPr lang="zh-CN" altLang="en-US" sz="2400"/>
              <a:t>在原始证据镜像的驱动器上进行任何进一步的深入分析之前，调查人员应当首先进行文件恢复操作。恢复文件夹命令只在证据文件卷被选择时才可用。调查人员可以右</a:t>
            </a:r>
            <a:r>
              <a:rPr lang="en-US" altLang="zh-CN" sz="2400"/>
              <a:t>CASES</a:t>
            </a:r>
            <a:r>
              <a:rPr lang="zh-CN" altLang="en-US" sz="2400"/>
              <a:t>标签，选择</a:t>
            </a:r>
            <a:r>
              <a:rPr lang="en-US" altLang="zh-CN" sz="2400"/>
              <a:t>RECOVER FOLDERS</a:t>
            </a:r>
            <a:r>
              <a:rPr lang="zh-CN" altLang="en-US" sz="2400"/>
              <a:t>命令，执行完成后一个标注为“已恢复文件夹”（</a:t>
            </a:r>
            <a:r>
              <a:rPr lang="en-US" altLang="zh-CN" sz="2400"/>
              <a:t>FAT</a:t>
            </a:r>
            <a:r>
              <a:rPr lang="zh-CN" altLang="en-US" sz="2400"/>
              <a:t>系列）或“</a:t>
            </a:r>
            <a:r>
              <a:rPr lang="en-US" altLang="zh-CN" sz="2400"/>
              <a:t>Lost Files</a:t>
            </a:r>
            <a:r>
              <a:rPr lang="zh-CN" altLang="en-US" sz="2400"/>
              <a:t>”（</a:t>
            </a:r>
            <a:r>
              <a:rPr lang="en-US" altLang="zh-CN" sz="2400"/>
              <a:t>NTFS</a:t>
            </a:r>
            <a:r>
              <a:rPr lang="zh-CN" altLang="en-US" sz="2400"/>
              <a:t>、</a:t>
            </a:r>
            <a:r>
              <a:rPr lang="en-US" altLang="zh-CN" sz="2400"/>
              <a:t>UFS</a:t>
            </a:r>
            <a:r>
              <a:rPr lang="zh-CN" altLang="en-US" sz="2400"/>
              <a:t>及</a:t>
            </a:r>
            <a:r>
              <a:rPr lang="en-US" altLang="zh-CN" sz="2400"/>
              <a:t>EXT</a:t>
            </a:r>
            <a:r>
              <a:rPr lang="zh-CN" altLang="en-US" sz="2400"/>
              <a:t>分区）的灰色文件夹会出现在“</a:t>
            </a:r>
            <a:r>
              <a:rPr lang="en-US" altLang="zh-CN" sz="2400"/>
              <a:t>Case</a:t>
            </a:r>
            <a:r>
              <a:rPr lang="zh-CN" altLang="en-US" sz="2400"/>
              <a:t>”视图中。</a:t>
            </a:r>
          </a:p>
        </p:txBody>
      </p:sp>
    </p:spTree>
    <p:extLst>
      <p:ext uri="{BB962C8B-B14F-4D97-AF65-F5344CB8AC3E}">
        <p14:creationId xmlns:p14="http://schemas.microsoft.com/office/powerpoint/2010/main" val="32708791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5939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恢复文件夹</a:t>
            </a:r>
            <a:endParaRPr lang="en-US" altLang="zh-CN" sz="2400"/>
          </a:p>
          <a:p>
            <a:pPr eaLnBrk="1" hangingPunct="1">
              <a:buFont typeface="Wingdings" panose="05000000000000000000" pitchFamily="2" charset="2"/>
              <a:buChar char="Ø"/>
            </a:pPr>
            <a:r>
              <a:rPr lang="zh-CN" altLang="en-US" sz="2400"/>
              <a:t>对于</a:t>
            </a:r>
            <a:r>
              <a:rPr lang="en-US" altLang="zh-CN" sz="2400"/>
              <a:t>FAT</a:t>
            </a:r>
            <a:r>
              <a:rPr lang="zh-CN" altLang="en-US" sz="2400"/>
              <a:t>系列分区，其每个文件夹</a:t>
            </a:r>
            <a:r>
              <a:rPr lang="en-US" altLang="zh-CN" sz="2400"/>
              <a:t>/</a:t>
            </a:r>
            <a:r>
              <a:rPr lang="zh-CN" altLang="en-US" sz="2400"/>
              <a:t>目录都有“</a:t>
            </a:r>
            <a:r>
              <a:rPr lang="en-US" altLang="zh-CN" sz="2400"/>
              <a:t>.</a:t>
            </a:r>
            <a:r>
              <a:rPr lang="zh-CN" altLang="en-US" sz="2400"/>
              <a:t>和</a:t>
            </a:r>
            <a:r>
              <a:rPr lang="en-US" altLang="zh-CN" sz="2400"/>
              <a:t>..</a:t>
            </a:r>
            <a:r>
              <a:rPr lang="zh-CN" altLang="en-US" sz="2400"/>
              <a:t>”入口，这些目录告诉文件系统它自身和其父目录的目录入口在哪里。</a:t>
            </a:r>
            <a:r>
              <a:rPr lang="en-US" altLang="zh-CN" sz="2400"/>
              <a:t>EnCase</a:t>
            </a:r>
            <a:r>
              <a:rPr lang="zh-CN" altLang="en-US" sz="2400"/>
              <a:t>搜索未分配的簇、查找这些特征并恢复那些被删除的文件夹，而这些文件夹的目录入口已被父目录覆盖，但目录中的内容尚未被覆盖。由于被删除文件夹的名字在源目录中已被重写，</a:t>
            </a:r>
            <a:r>
              <a:rPr lang="en-US" altLang="zh-CN" sz="2400"/>
              <a:t>EnCase</a:t>
            </a:r>
            <a:r>
              <a:rPr lang="zh-CN" altLang="en-US" sz="2400"/>
              <a:t>无法恢复，但会恢复这些文件夹中的所有内容（文件及子文件夹）。这是一个非常重要的命令，特别是在被格式化的驱动器上。该命令能够快速方便地恢复一个被格式化驱动器上的大部分信息。</a:t>
            </a:r>
          </a:p>
        </p:txBody>
      </p:sp>
    </p:spTree>
    <p:extLst>
      <p:ext uri="{BB962C8B-B14F-4D97-AF65-F5344CB8AC3E}">
        <p14:creationId xmlns:p14="http://schemas.microsoft.com/office/powerpoint/2010/main" val="28552012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041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恢复文件夹</a:t>
            </a:r>
            <a:endParaRPr lang="en-US" altLang="zh-CN" sz="2400"/>
          </a:p>
          <a:p>
            <a:pPr eaLnBrk="1" hangingPunct="1">
              <a:buFont typeface="Wingdings" panose="05000000000000000000" pitchFamily="2" charset="2"/>
              <a:buChar char="Ø"/>
            </a:pPr>
            <a:r>
              <a:rPr lang="zh-CN" altLang="en-US" sz="2000"/>
              <a:t>对于</a:t>
            </a:r>
            <a:r>
              <a:rPr lang="en-US" altLang="zh-CN" sz="2000"/>
              <a:t>NTFS</a:t>
            </a:r>
            <a:r>
              <a:rPr lang="zh-CN" altLang="en-US" sz="2000"/>
              <a:t>、</a:t>
            </a:r>
            <a:r>
              <a:rPr lang="en-US" altLang="zh-CN" sz="2000"/>
              <a:t>UFS</a:t>
            </a:r>
            <a:r>
              <a:rPr lang="zh-CN" altLang="en-US" sz="2000"/>
              <a:t>及</a:t>
            </a:r>
            <a:r>
              <a:rPr lang="en-US" altLang="zh-CN" sz="2000"/>
              <a:t>EXT</a:t>
            </a:r>
            <a:r>
              <a:rPr lang="zh-CN" altLang="en-US" sz="2000"/>
              <a:t>分区上那些被删除的没有父目录的文件和文件夹，</a:t>
            </a:r>
            <a:r>
              <a:rPr lang="en-US" altLang="zh-CN" sz="2000"/>
              <a:t>EnCase</a:t>
            </a:r>
            <a:r>
              <a:rPr lang="zh-CN" altLang="en-US" sz="2000"/>
              <a:t>采用与</a:t>
            </a:r>
            <a:r>
              <a:rPr lang="en-US" altLang="zh-CN" sz="2000"/>
              <a:t>FAT</a:t>
            </a:r>
            <a:r>
              <a:rPr lang="zh-CN" altLang="en-US" sz="2000"/>
              <a:t>系列不同的方式恢复。</a:t>
            </a:r>
            <a:endParaRPr lang="en-US" altLang="zh-CN" sz="2000"/>
          </a:p>
          <a:p>
            <a:pPr eaLnBrk="1" hangingPunct="1">
              <a:buFont typeface="Wingdings" panose="05000000000000000000" pitchFamily="2" charset="2"/>
              <a:buChar char="Ø"/>
            </a:pPr>
            <a:r>
              <a:rPr lang="zh-CN" altLang="en-US" sz="2000"/>
              <a:t>在</a:t>
            </a:r>
            <a:r>
              <a:rPr lang="en-US" altLang="zh-CN" sz="2000"/>
              <a:t>NTFS</a:t>
            </a:r>
            <a:r>
              <a:rPr lang="zh-CN" altLang="en-US" sz="2000"/>
              <a:t>的主文件表（</a:t>
            </a:r>
            <a:r>
              <a:rPr lang="en-US" altLang="zh-CN" sz="2000"/>
              <a:t>MFT</a:t>
            </a:r>
            <a:r>
              <a:rPr lang="zh-CN" altLang="en-US" sz="2000"/>
              <a:t>）中，文件夹中文件注明属于一个“父”文件夹，而其中的文件则是那个文件夹的“子”。如果一个用户先删除了这些文件，接着删除了文件夹，再创建一个新文件夹，最初的那个被删除的文件夹就会丢失。</a:t>
            </a:r>
            <a:r>
              <a:rPr lang="en-US" altLang="zh-CN" sz="2000"/>
              <a:t>MFT</a:t>
            </a:r>
            <a:r>
              <a:rPr lang="zh-CN" altLang="en-US" sz="2000"/>
              <a:t>中新的文件夹入口覆盖了被删除文件夹的入口。</a:t>
            </a:r>
            <a:r>
              <a:rPr lang="en-US" altLang="zh-CN" sz="2000"/>
              <a:t>MFT</a:t>
            </a:r>
            <a:r>
              <a:rPr lang="zh-CN" altLang="en-US" sz="2000"/>
              <a:t>中最初的“父”文件夹及其入口就被覆盖并丢失，而“子”并没有被覆盖且入口也仍然在</a:t>
            </a:r>
            <a:r>
              <a:rPr lang="en-US" altLang="zh-CN" sz="2000"/>
              <a:t>MFT</a:t>
            </a:r>
            <a:r>
              <a:rPr lang="zh-CN" altLang="en-US" sz="2000"/>
              <a:t>中。</a:t>
            </a:r>
            <a:endParaRPr lang="en-US" altLang="zh-CN" sz="2000"/>
          </a:p>
          <a:p>
            <a:pPr eaLnBrk="1" hangingPunct="1">
              <a:buFont typeface="Wingdings" panose="05000000000000000000" pitchFamily="2" charset="2"/>
              <a:buChar char="Ø"/>
            </a:pPr>
            <a:r>
              <a:rPr lang="en-US" altLang="zh-CN" sz="2000"/>
              <a:t>EnCase</a:t>
            </a:r>
            <a:r>
              <a:rPr lang="zh-CN" altLang="en-US" sz="2000"/>
              <a:t>解析</a:t>
            </a:r>
            <a:r>
              <a:rPr lang="en-US" altLang="zh-CN" sz="2000"/>
              <a:t>MFT</a:t>
            </a:r>
            <a:r>
              <a:rPr lang="zh-CN" altLang="en-US" sz="2000"/>
              <a:t>并发现那些仍然在列的文件，只是没有了父目录。所有这些文件被恢复存放到灰色的“</a:t>
            </a:r>
            <a:r>
              <a:rPr lang="en-US" altLang="zh-CN" sz="2000"/>
              <a:t>Lost Files</a:t>
            </a:r>
            <a:r>
              <a:rPr lang="zh-CN" altLang="en-US" sz="2000"/>
              <a:t>”文件夹。在</a:t>
            </a:r>
            <a:r>
              <a:rPr lang="en-US" altLang="zh-CN" sz="2000"/>
              <a:t>UFS</a:t>
            </a:r>
            <a:r>
              <a:rPr lang="zh-CN" altLang="en-US" sz="2000"/>
              <a:t>和</a:t>
            </a:r>
            <a:r>
              <a:rPr lang="en-US" altLang="zh-CN" sz="2000"/>
              <a:t>EXT</a:t>
            </a:r>
            <a:r>
              <a:rPr lang="zh-CN" altLang="en-US" sz="2000"/>
              <a:t>文件系统中，处理方式类似。</a:t>
            </a:r>
          </a:p>
        </p:txBody>
      </p:sp>
    </p:spTree>
    <p:extLst>
      <p:ext uri="{BB962C8B-B14F-4D97-AF65-F5344CB8AC3E}">
        <p14:creationId xmlns:p14="http://schemas.microsoft.com/office/powerpoint/2010/main" val="88323851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144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初始化案件</a:t>
            </a:r>
            <a:endParaRPr lang="en-US" altLang="zh-CN" sz="2400"/>
          </a:p>
          <a:p>
            <a:pPr eaLnBrk="1" hangingPunct="1">
              <a:buFont typeface="Wingdings" panose="05000000000000000000" pitchFamily="2" charset="2"/>
              <a:buChar char="Ø"/>
            </a:pPr>
            <a:r>
              <a:rPr lang="zh-CN" altLang="en-US" sz="2400"/>
              <a:t>在新建案件之后，</a:t>
            </a:r>
            <a:r>
              <a:rPr lang="en-US" altLang="zh-CN" sz="2400"/>
              <a:t>EnCase</a:t>
            </a:r>
            <a:r>
              <a:rPr lang="zh-CN" altLang="en-US" sz="2400"/>
              <a:t>提供一个有很有实用价值的</a:t>
            </a:r>
            <a:r>
              <a:rPr lang="en-US" altLang="zh-CN" sz="2400"/>
              <a:t>EnScript</a:t>
            </a:r>
            <a:r>
              <a:rPr lang="zh-CN" altLang="en-US" sz="2400"/>
              <a:t>脚本——</a:t>
            </a:r>
            <a:r>
              <a:rPr lang="en-US" altLang="zh-CN" sz="2400"/>
              <a:t>Initialize Case EnScript</a:t>
            </a:r>
            <a:r>
              <a:rPr lang="zh-CN" altLang="en-US" sz="2400"/>
              <a:t>（初始化案件脚本）。初始化案件脚本自动操作大量常规费时的任务，能够为调查员节约不少调查时间。</a:t>
            </a:r>
            <a:endParaRPr lang="en-US" altLang="zh-CN" sz="2400"/>
          </a:p>
          <a:p>
            <a:pPr eaLnBrk="1" hangingPunct="1">
              <a:buFont typeface="Wingdings" panose="05000000000000000000" pitchFamily="2" charset="2"/>
              <a:buChar char="Ø"/>
            </a:pPr>
            <a:r>
              <a:rPr lang="zh-CN" altLang="en-US" sz="2400"/>
              <a:t>初始化案件脚本检查并报告：文件完整性、驱动器结构、分区、卷信息、</a:t>
            </a:r>
            <a:r>
              <a:rPr lang="en-US" altLang="zh-CN" sz="2400"/>
              <a:t>Windows</a:t>
            </a:r>
            <a:r>
              <a:rPr lang="zh-CN" altLang="en-US" sz="2400"/>
              <a:t>版本和注册表信息、</a:t>
            </a:r>
            <a:r>
              <a:rPr lang="en-US" altLang="zh-CN" sz="2400"/>
              <a:t>Windows</a:t>
            </a:r>
            <a:r>
              <a:rPr lang="zh-CN" altLang="en-US" sz="2400"/>
              <a:t>时区设置和当前活动时差、</a:t>
            </a:r>
            <a:r>
              <a:rPr lang="en-US" altLang="zh-CN" sz="2400"/>
              <a:t>Windows</a:t>
            </a:r>
            <a:r>
              <a:rPr lang="zh-CN" altLang="en-US" sz="2400"/>
              <a:t>网络设置、</a:t>
            </a:r>
            <a:r>
              <a:rPr lang="en-US" altLang="zh-CN" sz="2400"/>
              <a:t>Windows</a:t>
            </a:r>
            <a:r>
              <a:rPr lang="zh-CN" altLang="en-US" sz="2400"/>
              <a:t>最后一次关机时间、</a:t>
            </a:r>
            <a:r>
              <a:rPr lang="en-US" altLang="zh-CN" sz="2400"/>
              <a:t>Window</a:t>
            </a:r>
            <a:r>
              <a:rPr lang="zh-CN" altLang="en-US" sz="2400"/>
              <a:t>用户、安装的软件、安装的硬件、</a:t>
            </a:r>
            <a:r>
              <a:rPr lang="en-US" altLang="zh-CN" sz="2400"/>
              <a:t>doc</a:t>
            </a:r>
            <a:r>
              <a:rPr lang="zh-CN" altLang="en-US" sz="2400"/>
              <a:t>和</a:t>
            </a:r>
            <a:r>
              <a:rPr lang="en-US" altLang="zh-CN" sz="2400"/>
              <a:t>html</a:t>
            </a:r>
            <a:r>
              <a:rPr lang="zh-CN" altLang="en-US" sz="2400"/>
              <a:t>以及</a:t>
            </a:r>
            <a:r>
              <a:rPr lang="en-US" altLang="zh-CN" sz="2400"/>
              <a:t>txt</a:t>
            </a:r>
            <a:r>
              <a:rPr lang="zh-CN" altLang="en-US" sz="2400"/>
              <a:t>文件、映射驱动器信息等。</a:t>
            </a:r>
          </a:p>
        </p:txBody>
      </p:sp>
    </p:spTree>
    <p:extLst>
      <p:ext uri="{BB962C8B-B14F-4D97-AF65-F5344CB8AC3E}">
        <p14:creationId xmlns:p14="http://schemas.microsoft.com/office/powerpoint/2010/main" val="346022691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246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初始化案件</a:t>
            </a:r>
            <a:endParaRPr lang="en-US" altLang="zh-CN" sz="2400"/>
          </a:p>
          <a:p>
            <a:pPr eaLnBrk="1" hangingPunct="1">
              <a:buFont typeface="Wingdings" panose="05000000000000000000" pitchFamily="2" charset="2"/>
              <a:buChar char="Ø"/>
            </a:pPr>
            <a:r>
              <a:rPr lang="zh-CN" altLang="en-US" sz="2400"/>
              <a:t>在本章案例中，</a:t>
            </a:r>
            <a:r>
              <a:rPr lang="en-US" altLang="zh-CN" sz="2400"/>
              <a:t>Tom</a:t>
            </a:r>
            <a:r>
              <a:rPr lang="zh-CN" altLang="en-US" sz="2400"/>
              <a:t>在脚本</a:t>
            </a:r>
            <a:r>
              <a:rPr lang="en-US" altLang="zh-CN" sz="2400"/>
              <a:t>Scripts</a:t>
            </a:r>
            <a:r>
              <a:rPr lang="zh-CN" altLang="en-US" sz="2400"/>
              <a:t>标签视图中的“</a:t>
            </a:r>
            <a:r>
              <a:rPr lang="en-US" altLang="zh-CN" sz="2400"/>
              <a:t>Examples</a:t>
            </a:r>
            <a:r>
              <a:rPr lang="zh-CN" altLang="en-US" sz="2400"/>
              <a:t>”目录中找到“</a:t>
            </a:r>
            <a:r>
              <a:rPr lang="en-US" altLang="zh-CN" sz="2400"/>
              <a:t>Initialize Case(v4)</a:t>
            </a:r>
            <a:r>
              <a:rPr lang="zh-CN" altLang="en-US" sz="2400"/>
              <a:t>”，双击该脚本后在工具栏中出现“</a:t>
            </a:r>
            <a:r>
              <a:rPr lang="en-US" altLang="zh-CN" sz="2400"/>
              <a:t>Run</a:t>
            </a:r>
            <a:r>
              <a:rPr lang="zh-CN" altLang="en-US" sz="2400"/>
              <a:t>”图标，点击该图标，开始运行初始化脚本，如图</a:t>
            </a:r>
          </a:p>
        </p:txBody>
      </p:sp>
      <p:pic>
        <p:nvPicPr>
          <p:cNvPr id="62468" name="Picture 2" descr="9-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50" y="457200"/>
            <a:ext cx="906145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84408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62468"/>
                                        </p:tgtEl>
                                        <p:attrNameLst>
                                          <p:attrName>style.visibility</p:attrName>
                                        </p:attrNameLst>
                                      </p:cBhvr>
                                      <p:to>
                                        <p:strVal val="visible"/>
                                      </p:to>
                                    </p:set>
                                    <p:anim calcmode="lin" valueType="num">
                                      <p:cBhvr additive="base">
                                        <p:cTn id="7" dur="500" fill="hold"/>
                                        <p:tgtEl>
                                          <p:spTgt spid="62468"/>
                                        </p:tgtEl>
                                        <p:attrNameLst>
                                          <p:attrName>ppt_x</p:attrName>
                                        </p:attrNameLst>
                                      </p:cBhvr>
                                      <p:tavLst>
                                        <p:tav tm="0">
                                          <p:val>
                                            <p:strVal val="0-#ppt_w/2"/>
                                          </p:val>
                                        </p:tav>
                                        <p:tav tm="100000">
                                          <p:val>
                                            <p:strVal val="#ppt_x"/>
                                          </p:val>
                                        </p:tav>
                                      </p:tavLst>
                                    </p:anim>
                                    <p:anim calcmode="lin" valueType="num">
                                      <p:cBhvr additive="base">
                                        <p:cTn id="8" dur="500" fill="hold"/>
                                        <p:tgtEl>
                                          <p:spTgt spid="624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576263"/>
          </a:xfrm>
        </p:spPr>
        <p:txBody>
          <a:bodyPr/>
          <a:lstStyle/>
          <a:p>
            <a:pPr eaLnBrk="1" hangingPunct="1"/>
            <a:r>
              <a:rPr lang="zh-CN" altLang="en-US" dirty="0" smtClean="0">
                <a:latin typeface="Times New Roman" panose="02020603050405020304" pitchFamily="18" charset="0"/>
                <a:ea typeface="楷体" panose="02010609060101010101" pitchFamily="49" charset="-122"/>
              </a:rPr>
              <a:t>电子</a:t>
            </a:r>
            <a:r>
              <a:rPr lang="zh-CN" altLang="en-US" dirty="0">
                <a:latin typeface="Times New Roman" panose="02020603050405020304" pitchFamily="18" charset="0"/>
                <a:ea typeface="楷体" panose="02010609060101010101" pitchFamily="49" charset="-122"/>
              </a:rPr>
              <a:t>证据司法</a:t>
            </a:r>
            <a:r>
              <a:rPr lang="zh-CN" altLang="en-US" dirty="0" smtClean="0">
                <a:latin typeface="Times New Roman" panose="02020603050405020304" pitchFamily="18" charset="0"/>
                <a:ea typeface="楷体" panose="02010609060101010101" pitchFamily="49" charset="-122"/>
              </a:rPr>
              <a:t>鉴定</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2135188"/>
            <a:ext cx="8229600" cy="4390155"/>
          </a:xfrm>
        </p:spPr>
        <p:txBody>
          <a:bodyPr/>
          <a:lstStyle/>
          <a:p>
            <a:r>
              <a:rPr lang="zh-CN" altLang="en-US" sz="2800" dirty="0" smtClean="0">
                <a:latin typeface="Times New Roman" panose="02020603050405020304" pitchFamily="18" charset="0"/>
                <a:ea typeface="楷体" panose="02010609060101010101" pitchFamily="49" charset="-122"/>
              </a:rPr>
              <a:t>电子</a:t>
            </a:r>
            <a:r>
              <a:rPr lang="zh-CN" altLang="en-US" sz="2800" dirty="0">
                <a:latin typeface="Times New Roman" panose="02020603050405020304" pitchFamily="18" charset="0"/>
                <a:ea typeface="楷体" panose="02010609060101010101" pitchFamily="49" charset="-122"/>
              </a:rPr>
              <a:t>证据司法鉴定的</a:t>
            </a:r>
            <a:r>
              <a:rPr lang="zh-CN" altLang="en-US" sz="2800" dirty="0" smtClean="0">
                <a:latin typeface="Times New Roman" panose="02020603050405020304" pitchFamily="18" charset="0"/>
                <a:ea typeface="楷体" panose="02010609060101010101" pitchFamily="49" charset="-122"/>
              </a:rPr>
              <a:t>程序</a:t>
            </a:r>
            <a:endParaRPr lang="en-US" altLang="zh-CN" sz="2800" dirty="0" smtClean="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委托受理</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鉴定实施</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出具鉴定文书</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返还送检物品</a:t>
            </a:r>
            <a:endParaRPr lang="en-US" altLang="zh-CN" sz="2800" dirty="0">
              <a:latin typeface="Times New Roman" panose="02020603050405020304" pitchFamily="18" charset="0"/>
              <a:ea typeface="楷体" panose="02010609060101010101" pitchFamily="49" charset="-122"/>
            </a:endParaRP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404021871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349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初始化案件</a:t>
            </a:r>
            <a:endParaRPr lang="en-US" altLang="zh-CN" sz="2400"/>
          </a:p>
          <a:p>
            <a:pPr eaLnBrk="1" hangingPunct="1">
              <a:buFont typeface="Wingdings" panose="05000000000000000000" pitchFamily="2" charset="2"/>
              <a:buChar char="Ø"/>
            </a:pPr>
            <a:r>
              <a:rPr lang="zh-CN" altLang="en-US" sz="2400"/>
              <a:t>在随后出现的一系列调查者信息和初始化设置信息的对话框中填入合适的信息后，该脚本开始运行。运行完成后在书签</a:t>
            </a:r>
            <a:r>
              <a:rPr lang="en-US" altLang="zh-CN" sz="2400"/>
              <a:t>Bookmarks</a:t>
            </a:r>
            <a:r>
              <a:rPr lang="zh-CN" altLang="en-US" sz="2400"/>
              <a:t>标签视图中，出现相应的分析结果报告标签，对初始化案件的分析结果进行报告。如图</a:t>
            </a:r>
          </a:p>
        </p:txBody>
      </p:sp>
      <p:pic>
        <p:nvPicPr>
          <p:cNvPr id="63492" name="Picture 2" descr="9-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63" y="1219200"/>
            <a:ext cx="90106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51849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1+#ppt_w/2"/>
                                          </p:val>
                                        </p:tav>
                                        <p:tav tm="100000">
                                          <p:val>
                                            <p:strVal val="#ppt_x"/>
                                          </p:val>
                                        </p:tav>
                                      </p:tavLst>
                                    </p:anim>
                                    <p:anim calcmode="lin" valueType="num">
                                      <p:cBhvr additive="base">
                                        <p:cTn id="8" dur="500" fill="hold"/>
                                        <p:tgtEl>
                                          <p:spTgt spid="634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451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文件特征分析</a:t>
            </a:r>
            <a:endParaRPr lang="en-US" altLang="zh-CN" sz="2400"/>
          </a:p>
          <a:p>
            <a:pPr eaLnBrk="1" hangingPunct="1">
              <a:buFont typeface="Wingdings" panose="05000000000000000000" pitchFamily="2" charset="2"/>
              <a:buChar char="Ø"/>
            </a:pPr>
            <a:r>
              <a:rPr lang="zh-CN" altLang="en-US" sz="2400"/>
              <a:t>文件扩展名是在文件名中位于“</a:t>
            </a:r>
            <a:r>
              <a:rPr lang="en-US" altLang="zh-CN" sz="2400"/>
              <a:t>.</a:t>
            </a:r>
            <a:r>
              <a:rPr lang="zh-CN" altLang="en-US" sz="2400"/>
              <a:t>”后的</a:t>
            </a:r>
            <a:r>
              <a:rPr lang="en-US" altLang="zh-CN" sz="2400"/>
              <a:t>3</a:t>
            </a:r>
            <a:r>
              <a:rPr lang="zh-CN" altLang="en-US" sz="2400"/>
              <a:t>到</a:t>
            </a:r>
            <a:r>
              <a:rPr lang="en-US" altLang="zh-CN" sz="2400"/>
              <a:t>4</a:t>
            </a:r>
            <a:r>
              <a:rPr lang="zh-CN" altLang="en-US" sz="2400"/>
              <a:t>位字符。它们显示文件代表的数据类型。如果一个文件扩展名是</a:t>
            </a:r>
            <a:r>
              <a:rPr lang="en-US" altLang="zh-CN" sz="2400"/>
              <a:t>.TXT</a:t>
            </a:r>
            <a:r>
              <a:rPr lang="zh-CN" altLang="en-US" sz="2400"/>
              <a:t>，就认为数据类型是“文本”。在</a:t>
            </a:r>
            <a:r>
              <a:rPr lang="en-US" altLang="zh-CN" sz="2400"/>
              <a:t>Windows</a:t>
            </a:r>
            <a:r>
              <a:rPr lang="zh-CN" altLang="en-US" sz="2400"/>
              <a:t>里就是利用文件扩展名将文件类型与相关的应用关联起来。</a:t>
            </a:r>
            <a:endParaRPr lang="en-US" altLang="zh-CN" sz="2400"/>
          </a:p>
          <a:p>
            <a:pPr eaLnBrk="1" hangingPunct="1">
              <a:buFont typeface="Wingdings" panose="05000000000000000000" pitchFamily="2" charset="2"/>
              <a:buChar char="Ø"/>
            </a:pPr>
            <a:r>
              <a:rPr lang="zh-CN" altLang="en-US" sz="2400"/>
              <a:t>被调查者将文件的真实本质隐藏起来的一种策略就是人为修改文件的扩展名。如将一个</a:t>
            </a:r>
            <a:r>
              <a:rPr lang="en-US" altLang="zh-CN" sz="2400"/>
              <a:t>JPEG</a:t>
            </a:r>
            <a:r>
              <a:rPr lang="zh-CN" altLang="en-US" sz="2400"/>
              <a:t>文件修改为“</a:t>
            </a:r>
            <a:r>
              <a:rPr lang="en-US" altLang="zh-CN" sz="2400"/>
              <a:t>.dll</a:t>
            </a:r>
            <a:r>
              <a:rPr lang="zh-CN" altLang="en-US" sz="2400"/>
              <a:t>”扩展名，大多数的程序就无法识别出它是一个图片文件。因此对于调查者，将每个文件特征与其扩展名进行比较，鉴别出那些被故意更改了扩展名的文件是必要的。这种功能在</a:t>
            </a:r>
            <a:r>
              <a:rPr lang="en-US" altLang="zh-CN" sz="2400"/>
              <a:t>EnCase</a:t>
            </a:r>
            <a:r>
              <a:rPr lang="zh-CN" altLang="en-US" sz="2400"/>
              <a:t>中就是文件特征分析。</a:t>
            </a:r>
          </a:p>
        </p:txBody>
      </p:sp>
    </p:spTree>
    <p:extLst>
      <p:ext uri="{BB962C8B-B14F-4D97-AF65-F5344CB8AC3E}">
        <p14:creationId xmlns:p14="http://schemas.microsoft.com/office/powerpoint/2010/main" val="331992506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5539" name="Rectangle 3"/>
          <p:cNvSpPr>
            <a:spLocks noGrp="1" noChangeArrowheads="1"/>
          </p:cNvSpPr>
          <p:nvPr>
            <p:ph type="body" idx="4294967295"/>
          </p:nvPr>
        </p:nvSpPr>
        <p:spPr>
          <a:xfrm>
            <a:off x="566738" y="1752600"/>
            <a:ext cx="3548062" cy="4267200"/>
          </a:xfrm>
        </p:spPr>
        <p:txBody>
          <a:bodyPr/>
          <a:lstStyle/>
          <a:p>
            <a:pPr eaLnBrk="1" hangingPunct="1">
              <a:buFont typeface="Wingdings" panose="05000000000000000000" pitchFamily="2" charset="2"/>
              <a:buChar char="n"/>
            </a:pPr>
            <a:r>
              <a:rPr lang="zh-CN" altLang="en-US" sz="2400"/>
              <a:t>文件特征分析</a:t>
            </a:r>
            <a:endParaRPr lang="en-US" altLang="zh-CN" sz="2400"/>
          </a:p>
          <a:p>
            <a:pPr eaLnBrk="1" hangingPunct="1">
              <a:buFont typeface="Wingdings" panose="05000000000000000000" pitchFamily="2" charset="2"/>
              <a:buChar char="Ø"/>
            </a:pPr>
            <a:r>
              <a:rPr lang="zh-CN" altLang="en-US" sz="2400"/>
              <a:t>特征分析是搜索功能的一部分。点击工具栏上的“</a:t>
            </a:r>
            <a:r>
              <a:rPr lang="en-US" altLang="zh-CN" sz="2400"/>
              <a:t>Search</a:t>
            </a:r>
            <a:r>
              <a:rPr lang="zh-CN" altLang="en-US" sz="2400"/>
              <a:t>”按钮就可弹出搜索框，如图</a:t>
            </a:r>
          </a:p>
        </p:txBody>
      </p:sp>
      <p:pic>
        <p:nvPicPr>
          <p:cNvPr id="65540" name="Picture 2" descr="9-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143000"/>
            <a:ext cx="4800600" cy="5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79540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6563" name="Rectangle 3"/>
          <p:cNvSpPr>
            <a:spLocks noGrp="1" noChangeArrowheads="1"/>
          </p:cNvSpPr>
          <p:nvPr>
            <p:ph type="body" idx="4294967295"/>
          </p:nvPr>
        </p:nvSpPr>
        <p:spPr>
          <a:xfrm>
            <a:off x="566738" y="1752600"/>
            <a:ext cx="3548062" cy="4267200"/>
          </a:xfrm>
        </p:spPr>
        <p:txBody>
          <a:bodyPr/>
          <a:lstStyle/>
          <a:p>
            <a:pPr eaLnBrk="1" hangingPunct="1">
              <a:buFont typeface="Wingdings" panose="05000000000000000000" pitchFamily="2" charset="2"/>
              <a:buChar char="n"/>
            </a:pPr>
            <a:r>
              <a:rPr lang="zh-CN" altLang="en-US" sz="2400"/>
              <a:t>文件特征分析</a:t>
            </a:r>
            <a:endParaRPr lang="en-US" altLang="zh-CN" sz="2400"/>
          </a:p>
          <a:p>
            <a:pPr eaLnBrk="1" hangingPunct="1">
              <a:buFont typeface="Wingdings" panose="05000000000000000000" pitchFamily="2" charset="2"/>
              <a:buChar char="Ø"/>
            </a:pPr>
            <a:r>
              <a:rPr lang="zh-CN" altLang="en-US" sz="2400"/>
              <a:t>在对话框里仅选择“</a:t>
            </a:r>
            <a:r>
              <a:rPr lang="en-US" altLang="zh-CN" sz="2400"/>
              <a:t>Verify file signature</a:t>
            </a:r>
            <a:r>
              <a:rPr lang="zh-CN" altLang="en-US" sz="2400"/>
              <a:t>”（验证文件特征）选项。点击“</a:t>
            </a:r>
            <a:r>
              <a:rPr lang="en-US" altLang="zh-CN" sz="2400"/>
              <a:t>START</a:t>
            </a:r>
            <a:r>
              <a:rPr lang="zh-CN" altLang="en-US" sz="2400"/>
              <a:t>”，特征分析就会在后台运行直至完成。</a:t>
            </a:r>
          </a:p>
        </p:txBody>
      </p:sp>
      <p:pic>
        <p:nvPicPr>
          <p:cNvPr id="66564" name="Picture 2" descr="9-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143000"/>
            <a:ext cx="4800600" cy="5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109054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7587"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文件特征分析</a:t>
            </a:r>
            <a:endParaRPr lang="en-US" altLang="zh-CN" sz="2400"/>
          </a:p>
          <a:p>
            <a:pPr eaLnBrk="1" hangingPunct="1">
              <a:buFont typeface="Wingdings" panose="05000000000000000000" pitchFamily="2" charset="2"/>
              <a:buChar char="Ø"/>
            </a:pPr>
            <a:r>
              <a:rPr lang="zh-CN" altLang="en-US" sz="2400"/>
              <a:t>要查看特征分析的结果，可在左边选择“</a:t>
            </a:r>
            <a:r>
              <a:rPr lang="en-US" altLang="zh-CN" sz="2400"/>
              <a:t>Cases</a:t>
            </a:r>
            <a:r>
              <a:rPr lang="zh-CN" altLang="en-US" sz="2400"/>
              <a:t>”标签，并全选案件所有文件，右边选择“</a:t>
            </a:r>
            <a:r>
              <a:rPr lang="en-US" altLang="zh-CN" sz="2400"/>
              <a:t>Table</a:t>
            </a:r>
            <a:r>
              <a:rPr lang="zh-CN" altLang="en-US" sz="2400"/>
              <a:t>”视图。将表格视图中的列按照“</a:t>
            </a:r>
            <a:r>
              <a:rPr lang="en-US" altLang="zh-CN" sz="2400"/>
              <a:t>Name</a:t>
            </a:r>
            <a:r>
              <a:rPr lang="zh-CN" altLang="en-US" sz="2400"/>
              <a:t>”、“</a:t>
            </a:r>
            <a:r>
              <a:rPr lang="en-US" altLang="zh-CN" sz="2400"/>
              <a:t>File Ext</a:t>
            </a:r>
            <a:r>
              <a:rPr lang="zh-CN" altLang="en-US" sz="2400"/>
              <a:t>”和“</a:t>
            </a:r>
            <a:r>
              <a:rPr lang="en-US" altLang="zh-CN" sz="2400"/>
              <a:t>Signature</a:t>
            </a:r>
            <a:r>
              <a:rPr lang="zh-CN" altLang="en-US" sz="2400"/>
              <a:t>”列依次排列显示</a:t>
            </a:r>
            <a:endParaRPr lang="en-US" altLang="zh-CN" sz="2400"/>
          </a:p>
          <a:p>
            <a:pPr eaLnBrk="1" hangingPunct="1">
              <a:buFont typeface="Wingdings" panose="05000000000000000000" pitchFamily="2" charset="2"/>
              <a:buChar char="Ø"/>
            </a:pPr>
            <a:r>
              <a:rPr lang="zh-CN" altLang="en-US" sz="2400"/>
              <a:t>并按照第一级：特征；第二级：文件扩展名；第三级：文件名进行排序（用“</a:t>
            </a:r>
            <a:r>
              <a:rPr lang="en-US" altLang="zh-CN" sz="2400"/>
              <a:t>SHIFT</a:t>
            </a:r>
            <a:r>
              <a:rPr lang="zh-CN" altLang="en-US" sz="2400"/>
              <a:t>”</a:t>
            </a:r>
            <a:r>
              <a:rPr lang="en-US" altLang="zh-CN" sz="2400"/>
              <a:t>+</a:t>
            </a:r>
            <a:r>
              <a:rPr lang="zh-CN" altLang="en-US" sz="2400"/>
              <a:t>双击增加排序级别），如图</a:t>
            </a:r>
          </a:p>
        </p:txBody>
      </p:sp>
      <p:pic>
        <p:nvPicPr>
          <p:cNvPr id="67588" name="Picture 2" descr="9-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1828800"/>
            <a:ext cx="8280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80017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anim calcmode="lin" valueType="num">
                                      <p:cBhvr additive="base">
                                        <p:cTn id="7" dur="500" fill="hold"/>
                                        <p:tgtEl>
                                          <p:spTgt spid="67588"/>
                                        </p:tgtEl>
                                        <p:attrNameLst>
                                          <p:attrName>ppt_x</p:attrName>
                                        </p:attrNameLst>
                                      </p:cBhvr>
                                      <p:tavLst>
                                        <p:tav tm="0">
                                          <p:val>
                                            <p:strVal val="#ppt_x"/>
                                          </p:val>
                                        </p:tav>
                                        <p:tav tm="100000">
                                          <p:val>
                                            <p:strVal val="#ppt_x"/>
                                          </p:val>
                                        </p:tav>
                                      </p:tavLst>
                                    </p:anim>
                                    <p:anim calcmode="lin" valueType="num">
                                      <p:cBhvr additive="base">
                                        <p:cTn id="8" dur="500" fill="hold"/>
                                        <p:tgtEl>
                                          <p:spTgt spid="6758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8611"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文件特征分析</a:t>
            </a:r>
            <a:endParaRPr lang="en-US" altLang="zh-CN" sz="2400"/>
          </a:p>
          <a:p>
            <a:pPr eaLnBrk="1" hangingPunct="1">
              <a:buFont typeface="Wingdings" panose="05000000000000000000" pitchFamily="2" charset="2"/>
              <a:buChar char="Ø"/>
            </a:pPr>
            <a:r>
              <a:rPr lang="zh-CN" altLang="en-US" sz="2400"/>
              <a:t>在文件特征列可以观察文件特征分析的结果，其特定表示如下：</a:t>
            </a:r>
            <a:endParaRPr lang="en-US" altLang="zh-CN" sz="2400"/>
          </a:p>
          <a:p>
            <a:pPr eaLnBrk="1" hangingPunct="1">
              <a:buFont typeface="Arial" panose="020B0604020202020204" pitchFamily="34" charset="0"/>
              <a:buChar char="•"/>
            </a:pPr>
            <a:r>
              <a:rPr lang="en-US" altLang="zh-CN" sz="2400"/>
              <a:t>! Bad Signature</a:t>
            </a:r>
            <a:r>
              <a:rPr lang="zh-CN" altLang="en-US" sz="2400"/>
              <a:t>：在文件特征表中有列出该文件扩展名，但是案件中发现的文件的特征不符，且该文件特征也没有和已知的任何文件特征相匹配。这表明该文件头毁坏或者是发现了一种未知的文件格式，需要加入文件特征表。</a:t>
            </a:r>
          </a:p>
        </p:txBody>
      </p:sp>
    </p:spTree>
    <p:extLst>
      <p:ext uri="{BB962C8B-B14F-4D97-AF65-F5344CB8AC3E}">
        <p14:creationId xmlns:p14="http://schemas.microsoft.com/office/powerpoint/2010/main" val="276129650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p:txBody>
          <a:bodyPr/>
          <a:lstStyle/>
          <a:p>
            <a:pPr eaLnBrk="1" hangingPunct="1"/>
            <a:r>
              <a:rPr lang="zh-CN" altLang="en-US"/>
              <a:t>利用</a:t>
            </a:r>
            <a:r>
              <a:rPr lang="en-US" altLang="zh-CN"/>
              <a:t>EnCase</a:t>
            </a:r>
            <a:r>
              <a:rPr lang="zh-CN" altLang="en-US"/>
              <a:t>调查案件的前期步骤</a:t>
            </a:r>
          </a:p>
        </p:txBody>
      </p:sp>
      <p:sp>
        <p:nvSpPr>
          <p:cNvPr id="69635"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文件特征分析</a:t>
            </a:r>
            <a:endParaRPr lang="en-US" altLang="zh-CN" sz="2400"/>
          </a:p>
          <a:p>
            <a:pPr eaLnBrk="1" hangingPunct="1">
              <a:buFont typeface="Wingdings" panose="05000000000000000000" pitchFamily="2" charset="2"/>
              <a:buChar char="Ø"/>
            </a:pPr>
            <a:r>
              <a:rPr lang="zh-CN" altLang="en-US" sz="2400"/>
              <a:t>在文件特征列可以观察文件特征分析的结果，其特定表示如下：</a:t>
            </a:r>
            <a:endParaRPr lang="en-US" altLang="zh-CN" sz="2400"/>
          </a:p>
          <a:p>
            <a:pPr eaLnBrk="1" hangingPunct="1">
              <a:buFont typeface="Arial" panose="020B0604020202020204" pitchFamily="34" charset="0"/>
              <a:buChar char="•"/>
            </a:pPr>
            <a:r>
              <a:rPr lang="en-US" altLang="zh-CN" sz="2400"/>
              <a:t>*[Alias]</a:t>
            </a:r>
            <a:r>
              <a:rPr lang="zh-CN" altLang="en-US" sz="2400"/>
              <a:t>：该文件的头存在于文件特征表中，但该文件的扩展名与文件特征表中对应的扩展名不符。这表明这是一个扩展名被重命名的文件。</a:t>
            </a:r>
            <a:endParaRPr lang="en-US" altLang="zh-CN" sz="2400"/>
          </a:p>
          <a:p>
            <a:pPr eaLnBrk="1" hangingPunct="1">
              <a:buFont typeface="Arial" panose="020B0604020202020204" pitchFamily="34" charset="0"/>
              <a:buChar char="•"/>
            </a:pPr>
            <a:r>
              <a:rPr lang="en-US" altLang="zh-CN" sz="2400"/>
              <a:t>Match</a:t>
            </a:r>
            <a:r>
              <a:rPr lang="zh-CN" altLang="en-US" sz="2400"/>
              <a:t>：文件头与扩展名匹配。如果扩展名在文件特征表中没有头，只要该文件的头没有与文件特征表中的任何头对应，</a:t>
            </a:r>
            <a:r>
              <a:rPr lang="en-US" altLang="zh-CN" sz="2400"/>
              <a:t>EnCase</a:t>
            </a:r>
            <a:r>
              <a:rPr lang="zh-CN" altLang="en-US" sz="2400"/>
              <a:t>也会返回一个</a:t>
            </a:r>
            <a:r>
              <a:rPr lang="en-US" altLang="zh-CN" sz="2400"/>
              <a:t>Match</a:t>
            </a:r>
            <a:r>
              <a:rPr lang="zh-CN" altLang="en-US" sz="2400"/>
              <a:t>的标志。</a:t>
            </a:r>
          </a:p>
          <a:p>
            <a:pPr eaLnBrk="1" hangingPunct="1">
              <a:buFont typeface="Arial" panose="020B0604020202020204" pitchFamily="34" charset="0"/>
              <a:buChar char="•"/>
            </a:pPr>
            <a:r>
              <a:rPr lang="en-US" altLang="zh-CN" sz="2400"/>
              <a:t>Unknown</a:t>
            </a:r>
            <a:r>
              <a:rPr lang="zh-CN" altLang="en-US" sz="2400"/>
              <a:t>：文件特征表中对该类文件（文件特征</a:t>
            </a:r>
            <a:r>
              <a:rPr lang="en-US" altLang="zh-CN" sz="2400"/>
              <a:t>/</a:t>
            </a:r>
            <a:r>
              <a:rPr lang="zh-CN" altLang="en-US" sz="2400"/>
              <a:t>扩展名）没有定义。</a:t>
            </a:r>
          </a:p>
        </p:txBody>
      </p:sp>
    </p:spTree>
    <p:extLst>
      <p:ext uri="{BB962C8B-B14F-4D97-AF65-F5344CB8AC3E}">
        <p14:creationId xmlns:p14="http://schemas.microsoft.com/office/powerpoint/2010/main" val="11493530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p:txBody>
          <a:bodyPr/>
          <a:lstStyle/>
          <a:p>
            <a:pPr eaLnBrk="1" hangingPunct="1"/>
            <a:r>
              <a:rPr lang="zh-CN" altLang="en-US"/>
              <a:t>文件操作</a:t>
            </a:r>
          </a:p>
        </p:txBody>
      </p:sp>
      <p:sp>
        <p:nvSpPr>
          <p:cNvPr id="70659"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计算机取证调查人员在将原始证据（计算机磁盘）镜像加载到新创建的案例中并进行初始化设置和文件特征分析之后，就需要深入分析镜像中的各种文件信息，这时就需要针对感兴趣的文件和信息进行各种操作。</a:t>
            </a:r>
            <a:endParaRPr lang="en-US" altLang="zh-CN" sz="2400"/>
          </a:p>
        </p:txBody>
      </p:sp>
    </p:spTree>
    <p:extLst>
      <p:ext uri="{BB962C8B-B14F-4D97-AF65-F5344CB8AC3E}">
        <p14:creationId xmlns:p14="http://schemas.microsoft.com/office/powerpoint/2010/main" val="284253632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p:txBody>
          <a:bodyPr/>
          <a:lstStyle/>
          <a:p>
            <a:pPr eaLnBrk="1" hangingPunct="1"/>
            <a:r>
              <a:rPr lang="zh-CN" altLang="en-US"/>
              <a:t>文件操作</a:t>
            </a:r>
          </a:p>
        </p:txBody>
      </p:sp>
      <p:sp>
        <p:nvSpPr>
          <p:cNvPr id="71683" name="Rectangle 3"/>
          <p:cNvSpPr>
            <a:spLocks noGrp="1" noChangeArrowheads="1"/>
          </p:cNvSpPr>
          <p:nvPr>
            <p:ph type="body" idx="4294967295"/>
          </p:nvPr>
        </p:nvSpPr>
        <p:spPr/>
        <p:txBody>
          <a:bodyPr/>
          <a:lstStyle/>
          <a:p>
            <a:pPr eaLnBrk="1" hangingPunct="1">
              <a:buFont typeface="Wingdings" panose="05000000000000000000" pitchFamily="2" charset="2"/>
              <a:buChar char="n"/>
            </a:pPr>
            <a:r>
              <a:rPr lang="zh-CN" altLang="en-US" sz="2400"/>
              <a:t>复制</a:t>
            </a:r>
            <a:r>
              <a:rPr lang="en-US" altLang="zh-CN" sz="2400"/>
              <a:t>/</a:t>
            </a:r>
            <a:r>
              <a:rPr lang="zh-CN" altLang="en-US" sz="2400"/>
              <a:t>反删除文件</a:t>
            </a:r>
            <a:r>
              <a:rPr lang="en-US" altLang="zh-CN" sz="2400"/>
              <a:t>/</a:t>
            </a:r>
            <a:r>
              <a:rPr lang="zh-CN" altLang="en-US" sz="2400"/>
              <a:t>书签</a:t>
            </a:r>
            <a:r>
              <a:rPr lang="en-US" altLang="zh-CN" sz="2400"/>
              <a:t>/</a:t>
            </a:r>
            <a:r>
              <a:rPr lang="zh-CN" altLang="en-US" sz="2400"/>
              <a:t>文件夹</a:t>
            </a:r>
            <a:endParaRPr lang="en-US" altLang="zh-CN" sz="2400"/>
          </a:p>
          <a:p>
            <a:pPr eaLnBrk="1" hangingPunct="1">
              <a:buFont typeface="Wingdings" panose="05000000000000000000" pitchFamily="2" charset="2"/>
              <a:buChar char="Ø"/>
            </a:pPr>
            <a:r>
              <a:rPr lang="en-US" altLang="zh-CN" sz="2400"/>
              <a:t>EnCase</a:t>
            </a:r>
            <a:r>
              <a:rPr lang="zh-CN" altLang="en-US" sz="2400"/>
              <a:t>具有逐字节地恢复和反删除文件的特性。</a:t>
            </a:r>
            <a:endParaRPr lang="en-US" altLang="zh-CN" sz="2400"/>
          </a:p>
          <a:p>
            <a:pPr eaLnBrk="1" hangingPunct="1">
              <a:buFont typeface="Wingdings" panose="05000000000000000000" pitchFamily="2" charset="2"/>
              <a:buChar char="Ø"/>
            </a:pPr>
            <a:r>
              <a:rPr lang="en-US" altLang="zh-CN" sz="2400"/>
              <a:t>EnCase</a:t>
            </a:r>
            <a:r>
              <a:rPr lang="zh-CN" altLang="en-US" sz="2400"/>
              <a:t>里许多操作需要选择一列文件。选择单个或数个文件时可以将</a:t>
            </a:r>
            <a:r>
              <a:rPr lang="en-US" altLang="zh-CN" sz="2400"/>
              <a:t>Table</a:t>
            </a:r>
            <a:r>
              <a:rPr lang="zh-CN" altLang="en-US" sz="2400"/>
              <a:t>视图里文件序号左边的选择框打钩。如果需要选择或取消某个目录</a:t>
            </a:r>
            <a:r>
              <a:rPr lang="en-US" altLang="zh-CN" sz="2400"/>
              <a:t>\</a:t>
            </a:r>
            <a:r>
              <a:rPr lang="zh-CN" altLang="en-US" sz="2400"/>
              <a:t>磁盘</a:t>
            </a:r>
            <a:r>
              <a:rPr lang="en-US" altLang="zh-CN" sz="2400"/>
              <a:t>\</a:t>
            </a:r>
            <a:r>
              <a:rPr lang="zh-CN" altLang="en-US" sz="2400"/>
              <a:t>案件中的全部文件和目录，就在左边目录树的相应位置将选择框打钩即可。</a:t>
            </a:r>
            <a:endParaRPr lang="en-US" altLang="zh-CN" sz="2400"/>
          </a:p>
          <a:p>
            <a:pPr eaLnBrk="1" hangingPunct="1">
              <a:buFont typeface="Wingdings" panose="05000000000000000000" pitchFamily="2" charset="2"/>
              <a:buChar char="Ø"/>
            </a:pPr>
            <a:r>
              <a:rPr lang="zh-CN" altLang="en-US" sz="2400"/>
              <a:t>复制</a:t>
            </a:r>
            <a:r>
              <a:rPr lang="en-US" altLang="zh-CN" sz="2400"/>
              <a:t>/</a:t>
            </a:r>
            <a:r>
              <a:rPr lang="zh-CN" altLang="en-US" sz="2400"/>
              <a:t>反删除一组文件，首先选择需要的文件，然后右击选中文件，从弹出的菜单中选择“</a:t>
            </a:r>
            <a:r>
              <a:rPr lang="en-US" altLang="zh-CN" sz="2400"/>
              <a:t>COPY/UNERASE</a:t>
            </a:r>
            <a:r>
              <a:rPr lang="zh-CN" altLang="en-US" sz="2400"/>
              <a:t>”。选择需要的选项并点击“下一步”，从被选中的文件中选出要复制的部分如图</a:t>
            </a:r>
          </a:p>
        </p:txBody>
      </p:sp>
      <p:pic>
        <p:nvPicPr>
          <p:cNvPr id="71684" name="Picture 2" descr="9-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066800"/>
            <a:ext cx="6948488"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42786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nodeType="clickEffect">
                                  <p:stCondLst>
                                    <p:cond delay="0"/>
                                  </p:stCondLst>
                                  <p:childTnLst>
                                    <p:set>
                                      <p:cBhvr>
                                        <p:cTn id="6" dur="1" fill="hold">
                                          <p:stCondLst>
                                            <p:cond delay="0"/>
                                          </p:stCondLst>
                                        </p:cTn>
                                        <p:tgtEl>
                                          <p:spTgt spid="71684"/>
                                        </p:tgtEl>
                                        <p:attrNameLst>
                                          <p:attrName>style.visibility</p:attrName>
                                        </p:attrNameLst>
                                      </p:cBhvr>
                                      <p:to>
                                        <p:strVal val="visible"/>
                                      </p:to>
                                    </p:set>
                                    <p:anim calcmode="lin" valueType="num">
                                      <p:cBhvr additive="base">
                                        <p:cTn id="7" dur="500" fill="hold"/>
                                        <p:tgtEl>
                                          <p:spTgt spid="71684"/>
                                        </p:tgtEl>
                                        <p:attrNameLst>
                                          <p:attrName>ppt_x</p:attrName>
                                        </p:attrNameLst>
                                      </p:cBhvr>
                                      <p:tavLst>
                                        <p:tav tm="0">
                                          <p:val>
                                            <p:strVal val="0-#ppt_w/2"/>
                                          </p:val>
                                        </p:tav>
                                        <p:tav tm="100000">
                                          <p:val>
                                            <p:strVal val="#ppt_x"/>
                                          </p:val>
                                        </p:tav>
                                      </p:tavLst>
                                    </p:anim>
                                    <p:anim calcmode="lin" valueType="num">
                                      <p:cBhvr additive="base">
                                        <p:cTn id="8" dur="500" fill="hold"/>
                                        <p:tgtEl>
                                          <p:spTgt spid="716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p:txBody>
          <a:bodyPr/>
          <a:lstStyle/>
          <a:p>
            <a:pPr eaLnBrk="1" hangingPunct="1"/>
            <a:r>
              <a:rPr lang="zh-CN" altLang="en-US"/>
              <a:t>文件操作</a:t>
            </a:r>
          </a:p>
        </p:txBody>
      </p:sp>
      <p:sp>
        <p:nvSpPr>
          <p:cNvPr id="72707"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复制</a:t>
            </a:r>
            <a:r>
              <a:rPr lang="en-US" altLang="zh-CN" sz="2400"/>
              <a:t>/</a:t>
            </a:r>
            <a:r>
              <a:rPr lang="zh-CN" altLang="en-US" sz="2400"/>
              <a:t>反删除文件</a:t>
            </a:r>
            <a:r>
              <a:rPr lang="en-US" altLang="zh-CN" sz="2400"/>
              <a:t>/</a:t>
            </a:r>
            <a:r>
              <a:rPr lang="zh-CN" altLang="en-US" sz="2400"/>
              <a:t>书签</a:t>
            </a:r>
            <a:r>
              <a:rPr lang="en-US" altLang="zh-CN" sz="2400"/>
              <a:t>/</a:t>
            </a:r>
            <a:r>
              <a:rPr lang="zh-CN" altLang="en-US" sz="2400"/>
              <a:t>文件夹</a:t>
            </a:r>
            <a:endParaRPr lang="en-US" altLang="zh-CN" sz="2400"/>
          </a:p>
          <a:p>
            <a:pPr eaLnBrk="1" hangingPunct="1">
              <a:buFont typeface="Wingdings" panose="05000000000000000000" pitchFamily="2" charset="2"/>
              <a:buChar char="Ø"/>
            </a:pPr>
            <a:r>
              <a:rPr lang="en-US" altLang="zh-CN" sz="2400"/>
              <a:t>Logical File Only</a:t>
            </a:r>
            <a:r>
              <a:rPr lang="zh-CN" altLang="en-US" sz="2400"/>
              <a:t>：仅逻辑文件，指示</a:t>
            </a:r>
            <a:r>
              <a:rPr lang="en-US" altLang="zh-CN" sz="2400"/>
              <a:t>EnCase</a:t>
            </a:r>
            <a:r>
              <a:rPr lang="zh-CN" altLang="en-US" sz="2400"/>
              <a:t>仅复制文件逻辑部分。文件碎片不会被复制；</a:t>
            </a:r>
          </a:p>
        </p:txBody>
      </p:sp>
      <p:pic>
        <p:nvPicPr>
          <p:cNvPr id="72708" name="Picture 2" descr="9-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276600"/>
            <a:ext cx="617220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50364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576263"/>
          </a:xfrm>
        </p:spPr>
        <p:txBody>
          <a:bodyPr/>
          <a:lstStyle/>
          <a:p>
            <a:pPr eaLnBrk="1" hangingPunct="1"/>
            <a:r>
              <a:rPr lang="zh-CN" altLang="en-US" dirty="0" smtClean="0">
                <a:latin typeface="Times New Roman" panose="02020603050405020304" pitchFamily="18" charset="0"/>
                <a:ea typeface="楷体" panose="02010609060101010101" pitchFamily="49" charset="-122"/>
              </a:rPr>
              <a:t>电子</a:t>
            </a:r>
            <a:r>
              <a:rPr lang="zh-CN" altLang="en-US" dirty="0">
                <a:latin typeface="Times New Roman" panose="02020603050405020304" pitchFamily="18" charset="0"/>
                <a:ea typeface="楷体" panose="02010609060101010101" pitchFamily="49" charset="-122"/>
              </a:rPr>
              <a:t>证据保全</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1772816"/>
            <a:ext cx="8229600" cy="4824536"/>
          </a:xfrm>
        </p:spPr>
        <p:txBody>
          <a:bodyPr/>
          <a:lstStyle/>
          <a:p>
            <a:r>
              <a:rPr lang="zh-CN" altLang="en-US" sz="2800" dirty="0" smtClean="0">
                <a:latin typeface="Times New Roman" panose="02020603050405020304" pitchFamily="18" charset="0"/>
                <a:ea typeface="楷体" panose="02010609060101010101" pitchFamily="49" charset="-122"/>
              </a:rPr>
              <a:t>电子</a:t>
            </a:r>
            <a:r>
              <a:rPr lang="zh-CN" altLang="en-US" sz="2800" dirty="0">
                <a:latin typeface="Times New Roman" panose="02020603050405020304" pitchFamily="18" charset="0"/>
                <a:ea typeface="楷体" panose="02010609060101010101" pitchFamily="49" charset="-122"/>
              </a:rPr>
              <a:t>证据保全是指用一定的形式将电子证据固定下来，并妥善保管，以便司法人员或</a:t>
            </a:r>
            <a:r>
              <a:rPr lang="zh-CN" altLang="en-US" sz="2800" dirty="0" smtClean="0">
                <a:latin typeface="Times New Roman" panose="02020603050405020304" pitchFamily="18" charset="0"/>
                <a:ea typeface="楷体" panose="02010609060101010101" pitchFamily="49" charset="-122"/>
              </a:rPr>
              <a:t>律师</a:t>
            </a:r>
            <a:r>
              <a:rPr lang="zh-CN" altLang="en-US" sz="2800" dirty="0">
                <a:latin typeface="Times New Roman" panose="02020603050405020304" pitchFamily="18" charset="0"/>
                <a:ea typeface="楷体" panose="02010609060101010101" pitchFamily="49" charset="-122"/>
              </a:rPr>
              <a:t>分析、认定案件事实时使用。</a:t>
            </a: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29664681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p:txBody>
          <a:bodyPr/>
          <a:lstStyle/>
          <a:p>
            <a:pPr eaLnBrk="1" hangingPunct="1"/>
            <a:r>
              <a:rPr lang="zh-CN" altLang="en-US"/>
              <a:t>文件操作</a:t>
            </a:r>
          </a:p>
        </p:txBody>
      </p:sp>
      <p:sp>
        <p:nvSpPr>
          <p:cNvPr id="73731"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复制</a:t>
            </a:r>
            <a:r>
              <a:rPr lang="en-US" altLang="zh-CN" sz="2400"/>
              <a:t>/</a:t>
            </a:r>
            <a:r>
              <a:rPr lang="zh-CN" altLang="en-US" sz="2400"/>
              <a:t>反删除文件</a:t>
            </a:r>
            <a:r>
              <a:rPr lang="en-US" altLang="zh-CN" sz="2400"/>
              <a:t>/</a:t>
            </a:r>
            <a:r>
              <a:rPr lang="zh-CN" altLang="en-US" sz="2400"/>
              <a:t>书签</a:t>
            </a:r>
            <a:r>
              <a:rPr lang="en-US" altLang="zh-CN" sz="2400"/>
              <a:t>/</a:t>
            </a:r>
            <a:r>
              <a:rPr lang="zh-CN" altLang="en-US" sz="2400"/>
              <a:t>文件夹</a:t>
            </a:r>
            <a:endParaRPr lang="en-US" altLang="zh-CN" sz="2400"/>
          </a:p>
          <a:p>
            <a:pPr eaLnBrk="1" hangingPunct="1">
              <a:buFont typeface="Wingdings" panose="05000000000000000000" pitchFamily="2" charset="2"/>
              <a:buChar char="Ø"/>
            </a:pPr>
            <a:r>
              <a:rPr lang="en-US" altLang="zh-CN" sz="2400"/>
              <a:t>Entire Physical File</a:t>
            </a:r>
            <a:r>
              <a:rPr lang="zh-CN" altLang="en-US" sz="2400"/>
              <a:t>：全部物理文件，指示</a:t>
            </a:r>
            <a:r>
              <a:rPr lang="en-US" altLang="zh-CN" sz="2400"/>
              <a:t>EnCase</a:t>
            </a:r>
            <a:r>
              <a:rPr lang="zh-CN" altLang="en-US" sz="2400"/>
              <a:t>复制整个文件，也就将逻辑文件和文件碎片都复制； </a:t>
            </a:r>
          </a:p>
        </p:txBody>
      </p:sp>
      <p:pic>
        <p:nvPicPr>
          <p:cNvPr id="73732" name="Picture 2" descr="9-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276600"/>
            <a:ext cx="617220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65060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idx="4294967295"/>
          </p:nvPr>
        </p:nvSpPr>
        <p:spPr/>
        <p:txBody>
          <a:bodyPr/>
          <a:lstStyle/>
          <a:p>
            <a:pPr eaLnBrk="1" hangingPunct="1"/>
            <a:r>
              <a:rPr lang="zh-CN" altLang="en-US"/>
              <a:t>文件操作</a:t>
            </a:r>
          </a:p>
        </p:txBody>
      </p:sp>
      <p:sp>
        <p:nvSpPr>
          <p:cNvPr id="74755"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复制</a:t>
            </a:r>
            <a:r>
              <a:rPr lang="en-US" altLang="zh-CN" sz="2400"/>
              <a:t>/</a:t>
            </a:r>
            <a:r>
              <a:rPr lang="zh-CN" altLang="en-US" sz="2400"/>
              <a:t>反删除文件</a:t>
            </a:r>
            <a:r>
              <a:rPr lang="en-US" altLang="zh-CN" sz="2400"/>
              <a:t>/</a:t>
            </a:r>
            <a:r>
              <a:rPr lang="zh-CN" altLang="en-US" sz="2400"/>
              <a:t>书签</a:t>
            </a:r>
            <a:r>
              <a:rPr lang="en-US" altLang="zh-CN" sz="2400"/>
              <a:t>/</a:t>
            </a:r>
            <a:r>
              <a:rPr lang="zh-CN" altLang="en-US" sz="2400"/>
              <a:t>文件夹</a:t>
            </a:r>
            <a:endParaRPr lang="en-US" altLang="zh-CN" sz="2400"/>
          </a:p>
          <a:p>
            <a:pPr eaLnBrk="1" hangingPunct="1">
              <a:buFont typeface="Wingdings" panose="05000000000000000000" pitchFamily="2" charset="2"/>
              <a:buChar char="Ø"/>
            </a:pPr>
            <a:r>
              <a:rPr lang="en-US" altLang="zh-CN" sz="2400"/>
              <a:t>RAM &amp; Disk Slack</a:t>
            </a:r>
            <a:r>
              <a:rPr lang="zh-CN" altLang="en-US" sz="2400"/>
              <a:t>：</a:t>
            </a:r>
            <a:r>
              <a:rPr lang="en-US" altLang="zh-CN" sz="2400"/>
              <a:t>RAM</a:t>
            </a:r>
            <a:r>
              <a:rPr lang="zh-CN" altLang="en-US" sz="2400"/>
              <a:t>和磁盘碎片，磁盘碎片是在一个逻辑文件尾和它所在簇之间的磁盘可用空间。这个空间经常包含的信息由曾经存在于该簇的文件残余组成； </a:t>
            </a:r>
          </a:p>
        </p:txBody>
      </p:sp>
      <p:pic>
        <p:nvPicPr>
          <p:cNvPr id="74756" name="Picture 2" descr="9-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505200"/>
            <a:ext cx="617220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68044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idx="4294967295"/>
          </p:nvPr>
        </p:nvSpPr>
        <p:spPr/>
        <p:txBody>
          <a:bodyPr/>
          <a:lstStyle/>
          <a:p>
            <a:pPr eaLnBrk="1" hangingPunct="1"/>
            <a:r>
              <a:rPr lang="zh-CN" altLang="en-US"/>
              <a:t>文件操作</a:t>
            </a:r>
          </a:p>
        </p:txBody>
      </p:sp>
      <p:sp>
        <p:nvSpPr>
          <p:cNvPr id="75779"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复制</a:t>
            </a:r>
            <a:r>
              <a:rPr lang="en-US" altLang="zh-CN" sz="2400"/>
              <a:t>/</a:t>
            </a:r>
            <a:r>
              <a:rPr lang="zh-CN" altLang="en-US" sz="2400"/>
              <a:t>反删除文件</a:t>
            </a:r>
            <a:r>
              <a:rPr lang="en-US" altLang="zh-CN" sz="2400"/>
              <a:t>/</a:t>
            </a:r>
            <a:r>
              <a:rPr lang="zh-CN" altLang="en-US" sz="2400"/>
              <a:t>书签</a:t>
            </a:r>
            <a:r>
              <a:rPr lang="en-US" altLang="zh-CN" sz="2400"/>
              <a:t>/</a:t>
            </a:r>
            <a:r>
              <a:rPr lang="zh-CN" altLang="en-US" sz="2400"/>
              <a:t>文件夹</a:t>
            </a:r>
            <a:endParaRPr lang="en-US" altLang="zh-CN" sz="2400"/>
          </a:p>
          <a:p>
            <a:pPr eaLnBrk="1" hangingPunct="1">
              <a:buFont typeface="Wingdings" panose="05000000000000000000" pitchFamily="2" charset="2"/>
              <a:buChar char="Ø"/>
            </a:pPr>
            <a:r>
              <a:rPr lang="zh-CN" altLang="en-US" sz="2400"/>
              <a:t>仅</a:t>
            </a:r>
            <a:r>
              <a:rPr lang="en-US" altLang="zh-CN" sz="2400"/>
              <a:t>RAM</a:t>
            </a:r>
            <a:r>
              <a:rPr lang="zh-CN" altLang="en-US" sz="2400"/>
              <a:t>碎片：</a:t>
            </a:r>
            <a:r>
              <a:rPr lang="en-US" altLang="zh-CN" sz="2400"/>
              <a:t>RAM</a:t>
            </a:r>
            <a:r>
              <a:rPr lang="zh-CN" altLang="en-US" sz="2400"/>
              <a:t>碎片，更准确地说是“扇区碎片”，是在逻辑区域和“文件碎片”之间的缓冲。</a:t>
            </a:r>
          </a:p>
        </p:txBody>
      </p:sp>
      <p:pic>
        <p:nvPicPr>
          <p:cNvPr id="75780" name="Picture 2" descr="9-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505200"/>
            <a:ext cx="617220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700980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p:txBody>
          <a:bodyPr/>
          <a:lstStyle/>
          <a:p>
            <a:pPr eaLnBrk="1" hangingPunct="1"/>
            <a:r>
              <a:rPr lang="zh-CN" altLang="en-US"/>
              <a:t>文件操作</a:t>
            </a:r>
          </a:p>
        </p:txBody>
      </p:sp>
      <p:sp>
        <p:nvSpPr>
          <p:cNvPr id="76803"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复制</a:t>
            </a:r>
            <a:r>
              <a:rPr lang="en-US" altLang="zh-CN" sz="2400"/>
              <a:t>/</a:t>
            </a:r>
            <a:r>
              <a:rPr lang="zh-CN" altLang="en-US" sz="2400"/>
              <a:t>反删除文件</a:t>
            </a:r>
            <a:r>
              <a:rPr lang="en-US" altLang="zh-CN" sz="2400"/>
              <a:t>/</a:t>
            </a:r>
            <a:r>
              <a:rPr lang="zh-CN" altLang="en-US" sz="2400"/>
              <a:t>书签</a:t>
            </a:r>
            <a:r>
              <a:rPr lang="en-US" altLang="zh-CN" sz="2400"/>
              <a:t>/</a:t>
            </a:r>
            <a:r>
              <a:rPr lang="zh-CN" altLang="en-US" sz="2400"/>
              <a:t>文件夹</a:t>
            </a:r>
            <a:endParaRPr lang="en-US" altLang="zh-CN" sz="2400"/>
          </a:p>
          <a:p>
            <a:pPr eaLnBrk="1" hangingPunct="1">
              <a:buFont typeface="Wingdings" panose="05000000000000000000" pitchFamily="2" charset="2"/>
              <a:buChar char="Ø"/>
            </a:pPr>
            <a:r>
              <a:rPr lang="zh-CN" altLang="en-US" sz="2400"/>
              <a:t>当设置好需要复制的内容后，点击“下一步”在弹出的对话框中选择文件复制的目标路径。</a:t>
            </a:r>
            <a:endParaRPr lang="en-US" altLang="zh-CN" sz="2400"/>
          </a:p>
          <a:p>
            <a:pPr eaLnBrk="1" hangingPunct="1">
              <a:buFont typeface="Wingdings" panose="05000000000000000000" pitchFamily="2" charset="2"/>
              <a:buChar char="Ø"/>
            </a:pPr>
            <a:r>
              <a:rPr lang="zh-CN" altLang="en-US" sz="2400"/>
              <a:t>如果许多文件被合在一起成为一个单独的新文件，目标就会是一个文件路径。如果文件被逐个复制，目标路径将是一个文件夹。</a:t>
            </a:r>
            <a:endParaRPr lang="en-US" altLang="zh-CN" sz="2400"/>
          </a:p>
          <a:p>
            <a:pPr eaLnBrk="1" hangingPunct="1">
              <a:buFont typeface="Wingdings" panose="05000000000000000000" pitchFamily="2" charset="2"/>
              <a:buChar char="Ø"/>
            </a:pPr>
            <a:r>
              <a:rPr lang="zh-CN" altLang="en-US" sz="2400"/>
              <a:t>在这个对话框中可以指定在复制</a:t>
            </a:r>
            <a:r>
              <a:rPr lang="en-US" altLang="zh-CN" sz="2400"/>
              <a:t>/</a:t>
            </a:r>
            <a:r>
              <a:rPr lang="zh-CN" altLang="en-US" sz="2400"/>
              <a:t>反删除文件时，将需要复制的文件分解成若干部分。利用这个功能可以将想复制</a:t>
            </a:r>
            <a:r>
              <a:rPr lang="en-US" altLang="zh-CN" sz="2400"/>
              <a:t>/</a:t>
            </a:r>
            <a:r>
              <a:rPr lang="zh-CN" altLang="en-US" sz="2400"/>
              <a:t>反删除整个未分配簇的文件分成</a:t>
            </a:r>
            <a:r>
              <a:rPr lang="en-US" altLang="zh-CN" sz="2400"/>
              <a:t>640MB</a:t>
            </a:r>
            <a:r>
              <a:rPr lang="zh-CN" altLang="en-US" sz="2400"/>
              <a:t>的“块”，从而可以刻录成光盘保存。当复制</a:t>
            </a:r>
            <a:r>
              <a:rPr lang="en-US" altLang="zh-CN" sz="2400"/>
              <a:t>/</a:t>
            </a:r>
            <a:r>
              <a:rPr lang="zh-CN" altLang="en-US" sz="2400"/>
              <a:t>反删除一个被删除文件时，</a:t>
            </a:r>
            <a:r>
              <a:rPr lang="en-US" altLang="zh-CN" sz="2400"/>
              <a:t>EnCase</a:t>
            </a:r>
            <a:r>
              <a:rPr lang="zh-CN" altLang="en-US" sz="2400"/>
              <a:t>在可能或必要时会自动恢复被删除的文件，然后进行和正常文件同样的处理。</a:t>
            </a:r>
          </a:p>
        </p:txBody>
      </p:sp>
    </p:spTree>
    <p:extLst>
      <p:ext uri="{BB962C8B-B14F-4D97-AF65-F5344CB8AC3E}">
        <p14:creationId xmlns:p14="http://schemas.microsoft.com/office/powerpoint/2010/main" val="111820181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idx="4294967295"/>
          </p:nvPr>
        </p:nvSpPr>
        <p:spPr/>
        <p:txBody>
          <a:bodyPr/>
          <a:lstStyle/>
          <a:p>
            <a:pPr eaLnBrk="1" hangingPunct="1"/>
            <a:r>
              <a:rPr lang="zh-CN" altLang="en-US"/>
              <a:t>文件操作</a:t>
            </a:r>
          </a:p>
        </p:txBody>
      </p:sp>
      <p:sp>
        <p:nvSpPr>
          <p:cNvPr id="77827"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复制</a:t>
            </a:r>
            <a:r>
              <a:rPr lang="en-US" altLang="zh-CN" sz="2400"/>
              <a:t>/</a:t>
            </a:r>
            <a:r>
              <a:rPr lang="zh-CN" altLang="en-US" sz="2400"/>
              <a:t>反删除文件</a:t>
            </a:r>
            <a:r>
              <a:rPr lang="en-US" altLang="zh-CN" sz="2400"/>
              <a:t>/</a:t>
            </a:r>
            <a:r>
              <a:rPr lang="zh-CN" altLang="en-US" sz="2400"/>
              <a:t>书签</a:t>
            </a:r>
            <a:r>
              <a:rPr lang="en-US" altLang="zh-CN" sz="2400"/>
              <a:t>/</a:t>
            </a:r>
            <a:r>
              <a:rPr lang="zh-CN" altLang="en-US" sz="2400"/>
              <a:t>文件夹</a:t>
            </a:r>
            <a:endParaRPr lang="en-US" altLang="zh-CN" sz="2400"/>
          </a:p>
          <a:p>
            <a:pPr eaLnBrk="1" hangingPunct="1">
              <a:buFont typeface="Wingdings" panose="05000000000000000000" pitchFamily="2" charset="2"/>
              <a:buChar char="Ø"/>
            </a:pPr>
            <a:r>
              <a:rPr lang="zh-CN" altLang="en-US" sz="2400"/>
              <a:t>利用和复制文件相似的方式可以复制书签，其步骤如下。</a:t>
            </a:r>
            <a:endParaRPr lang="en-US" altLang="zh-CN" sz="2400"/>
          </a:p>
          <a:p>
            <a:pPr eaLnBrk="1" hangingPunct="1">
              <a:buFont typeface="Arial" panose="020B0604020202020204" pitchFamily="34" charset="0"/>
              <a:buChar char="•"/>
            </a:pPr>
            <a:r>
              <a:rPr lang="zh-CN" altLang="en-US" sz="2400"/>
              <a:t>在书签目录树中选中需要复制的书签；</a:t>
            </a:r>
          </a:p>
          <a:p>
            <a:pPr eaLnBrk="1" hangingPunct="1">
              <a:buFont typeface="Arial" panose="020B0604020202020204" pitchFamily="34" charset="0"/>
              <a:buChar char="•"/>
            </a:pPr>
            <a:r>
              <a:rPr lang="zh-CN" altLang="en-US" sz="2400"/>
              <a:t>右击</a:t>
            </a:r>
            <a:r>
              <a:rPr lang="en-US" altLang="zh-CN" sz="2400"/>
              <a:t>Table</a:t>
            </a:r>
            <a:r>
              <a:rPr lang="zh-CN" altLang="en-US" sz="2400"/>
              <a:t>视图中的任意区域，选择标记选择的文件“</a:t>
            </a:r>
            <a:r>
              <a:rPr lang="en-US" altLang="zh-CN" sz="2400"/>
              <a:t>TAG SELECTED FILES</a:t>
            </a:r>
            <a:r>
              <a:rPr lang="zh-CN" altLang="en-US" sz="2400"/>
              <a:t>”命令；</a:t>
            </a:r>
          </a:p>
          <a:p>
            <a:pPr eaLnBrk="1" hangingPunct="1">
              <a:buFont typeface="Arial" panose="020B0604020202020204" pitchFamily="34" charset="0"/>
              <a:buChar char="•"/>
            </a:pPr>
            <a:r>
              <a:rPr lang="zh-CN" altLang="en-US" sz="2400"/>
              <a:t>切换至案件</a:t>
            </a:r>
            <a:r>
              <a:rPr lang="en-US" altLang="zh-CN" sz="2400"/>
              <a:t>Cases</a:t>
            </a:r>
            <a:r>
              <a:rPr lang="zh-CN" altLang="en-US" sz="2400"/>
              <a:t>标签视图，此时可以发现与所选书签相关的所有文件均已被选中；</a:t>
            </a:r>
          </a:p>
          <a:p>
            <a:pPr eaLnBrk="1" hangingPunct="1">
              <a:buFont typeface="Arial" panose="020B0604020202020204" pitchFamily="34" charset="0"/>
              <a:buChar char="•"/>
            </a:pPr>
            <a:r>
              <a:rPr lang="zh-CN" altLang="en-US" sz="2400"/>
              <a:t>右击其中一个被选中文件，选择“</a:t>
            </a:r>
            <a:r>
              <a:rPr lang="en-US" altLang="zh-CN" sz="2400"/>
              <a:t>COPY/UNERASE</a:t>
            </a:r>
            <a:r>
              <a:rPr lang="zh-CN" altLang="en-US" sz="2400"/>
              <a:t>”选项，随后进行与复制文件相似的操作。</a:t>
            </a:r>
          </a:p>
        </p:txBody>
      </p:sp>
    </p:spTree>
    <p:extLst>
      <p:ext uri="{BB962C8B-B14F-4D97-AF65-F5344CB8AC3E}">
        <p14:creationId xmlns:p14="http://schemas.microsoft.com/office/powerpoint/2010/main" val="340952237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idx="4294967295"/>
          </p:nvPr>
        </p:nvSpPr>
        <p:spPr/>
        <p:txBody>
          <a:bodyPr/>
          <a:lstStyle/>
          <a:p>
            <a:pPr eaLnBrk="1" hangingPunct="1"/>
            <a:r>
              <a:rPr lang="zh-CN" altLang="en-US"/>
              <a:t>文件操作</a:t>
            </a:r>
          </a:p>
        </p:txBody>
      </p:sp>
      <p:sp>
        <p:nvSpPr>
          <p:cNvPr id="78851"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复制</a:t>
            </a:r>
            <a:r>
              <a:rPr lang="en-US" altLang="zh-CN" sz="2400"/>
              <a:t>/</a:t>
            </a:r>
            <a:r>
              <a:rPr lang="zh-CN" altLang="en-US" sz="2400"/>
              <a:t>反删除文件</a:t>
            </a:r>
            <a:r>
              <a:rPr lang="en-US" altLang="zh-CN" sz="2400"/>
              <a:t>/</a:t>
            </a:r>
            <a:r>
              <a:rPr lang="zh-CN" altLang="en-US" sz="2400"/>
              <a:t>书签</a:t>
            </a:r>
            <a:r>
              <a:rPr lang="en-US" altLang="zh-CN" sz="2400"/>
              <a:t>/</a:t>
            </a:r>
            <a:r>
              <a:rPr lang="zh-CN" altLang="en-US" sz="2400"/>
              <a:t>文件夹</a:t>
            </a:r>
            <a:endParaRPr lang="en-US" altLang="zh-CN" sz="2400"/>
          </a:p>
          <a:p>
            <a:pPr eaLnBrk="1" hangingPunct="1">
              <a:buFont typeface="Wingdings" panose="05000000000000000000" pitchFamily="2" charset="2"/>
              <a:buChar char="Ø"/>
            </a:pPr>
            <a:r>
              <a:rPr lang="zh-CN" altLang="en-US" sz="2400"/>
              <a:t>要将整个文件夹复制到本地驱动器，可以在案件</a:t>
            </a:r>
            <a:r>
              <a:rPr lang="en-US" altLang="zh-CN" sz="2400"/>
              <a:t>Cases</a:t>
            </a:r>
            <a:r>
              <a:rPr lang="zh-CN" altLang="en-US" sz="2400"/>
              <a:t>标签视图中选择要复制的文件夹，并在右键菜单中选择“</a:t>
            </a:r>
            <a:r>
              <a:rPr lang="en-US" altLang="zh-CN" sz="2400"/>
              <a:t>COPY FOLDERS</a:t>
            </a:r>
            <a:r>
              <a:rPr lang="zh-CN" altLang="en-US" sz="2400"/>
              <a:t>”命令。执行该命令后，所选证据文件的全部内容都会被复制到存储硬盘驱动器上。</a:t>
            </a:r>
          </a:p>
        </p:txBody>
      </p:sp>
    </p:spTree>
    <p:extLst>
      <p:ext uri="{BB962C8B-B14F-4D97-AF65-F5344CB8AC3E}">
        <p14:creationId xmlns:p14="http://schemas.microsoft.com/office/powerpoint/2010/main" val="383699106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p:txBody>
          <a:bodyPr/>
          <a:lstStyle/>
          <a:p>
            <a:pPr eaLnBrk="1" hangingPunct="1"/>
            <a:r>
              <a:rPr lang="zh-CN" altLang="en-US"/>
              <a:t>文件操作</a:t>
            </a:r>
          </a:p>
        </p:txBody>
      </p:sp>
      <p:sp>
        <p:nvSpPr>
          <p:cNvPr id="79875"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在</a:t>
            </a:r>
            <a:r>
              <a:rPr lang="en-US" altLang="zh-CN" sz="2400"/>
              <a:t>EnCase</a:t>
            </a:r>
            <a:r>
              <a:rPr lang="zh-CN" altLang="en-US" sz="2400"/>
              <a:t>外部查看文件</a:t>
            </a:r>
            <a:endParaRPr lang="en-US" altLang="zh-CN" sz="2400"/>
          </a:p>
          <a:p>
            <a:pPr eaLnBrk="1" hangingPunct="1">
              <a:buFont typeface="Wingdings" panose="05000000000000000000" pitchFamily="2" charset="2"/>
              <a:buChar char="Ø"/>
            </a:pPr>
            <a:r>
              <a:rPr lang="en-US" altLang="zh-CN" sz="2400"/>
              <a:t>EnCase</a:t>
            </a:r>
            <a:r>
              <a:rPr lang="zh-CN" altLang="en-US" sz="2400"/>
              <a:t>本身支持多数通用文件的查看，但是在调查过程中仍然存在不少文件是</a:t>
            </a:r>
            <a:r>
              <a:rPr lang="en-US" altLang="zh-CN" sz="2400"/>
              <a:t>EnCase</a:t>
            </a:r>
            <a:r>
              <a:rPr lang="zh-CN" altLang="en-US" sz="2400"/>
              <a:t>不支持的，这个时候就需要借助于外部的第三方工具来查看文件，调查人员可以在</a:t>
            </a:r>
            <a:r>
              <a:rPr lang="en-US" altLang="zh-CN" sz="2400"/>
              <a:t>EnCase</a:t>
            </a:r>
            <a:r>
              <a:rPr lang="zh-CN" altLang="en-US" sz="2400"/>
              <a:t>里建立一个文件查看器以便其可将文件链接到正确的应用程序，具体操作如下：</a:t>
            </a:r>
            <a:endParaRPr lang="en-US" altLang="zh-CN" sz="2400"/>
          </a:p>
          <a:p>
            <a:pPr eaLnBrk="1" hangingPunct="1">
              <a:buFont typeface="Arial" panose="020B0604020202020204" pitchFamily="34" charset="0"/>
              <a:buChar char="•"/>
            </a:pPr>
            <a:r>
              <a:rPr lang="zh-CN" altLang="en-US" sz="2400"/>
              <a:t>在文件查看器</a:t>
            </a:r>
            <a:r>
              <a:rPr lang="en-US" altLang="zh-CN" sz="2400"/>
              <a:t>File Views</a:t>
            </a:r>
            <a:r>
              <a:rPr lang="zh-CN" altLang="en-US" sz="2400"/>
              <a:t>标签视图中的右键菜单中选择“</a:t>
            </a:r>
            <a:r>
              <a:rPr lang="en-US" altLang="zh-CN" sz="2400"/>
              <a:t>NEW</a:t>
            </a:r>
            <a:r>
              <a:rPr lang="zh-CN" altLang="en-US" sz="2400"/>
              <a:t>”命令；</a:t>
            </a:r>
          </a:p>
          <a:p>
            <a:pPr eaLnBrk="1" hangingPunct="1">
              <a:buFont typeface="Arial" panose="020B0604020202020204" pitchFamily="34" charset="0"/>
              <a:buChar char="•"/>
            </a:pPr>
            <a:r>
              <a:rPr lang="zh-CN" altLang="en-US" sz="2400"/>
              <a:t>在弹出对话框中，填入特定信息：第三方工具的名称、路径，以及执行时需要的命令行（通常可以不填），再点击“</a:t>
            </a:r>
            <a:r>
              <a:rPr lang="en-US" altLang="zh-CN" sz="2400"/>
              <a:t>OK</a:t>
            </a:r>
            <a:r>
              <a:rPr lang="zh-CN" altLang="en-US" sz="2400"/>
              <a:t>”确认即可。</a:t>
            </a:r>
          </a:p>
        </p:txBody>
      </p:sp>
    </p:spTree>
    <p:extLst>
      <p:ext uri="{BB962C8B-B14F-4D97-AF65-F5344CB8AC3E}">
        <p14:creationId xmlns:p14="http://schemas.microsoft.com/office/powerpoint/2010/main" val="85068453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p:txBody>
          <a:bodyPr/>
          <a:lstStyle/>
          <a:p>
            <a:pPr eaLnBrk="1" hangingPunct="1"/>
            <a:r>
              <a:rPr lang="zh-CN" altLang="en-US"/>
              <a:t>文件操作</a:t>
            </a:r>
          </a:p>
        </p:txBody>
      </p:sp>
      <p:sp>
        <p:nvSpPr>
          <p:cNvPr id="80899"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在</a:t>
            </a:r>
            <a:r>
              <a:rPr lang="en-US" altLang="zh-CN" sz="2400"/>
              <a:t>EnCase</a:t>
            </a:r>
            <a:r>
              <a:rPr lang="zh-CN" altLang="en-US" sz="2400"/>
              <a:t>外部查看文件</a:t>
            </a:r>
            <a:endParaRPr lang="en-US" altLang="zh-CN" sz="2400"/>
          </a:p>
          <a:p>
            <a:pPr eaLnBrk="1" hangingPunct="1">
              <a:buFont typeface="Wingdings" panose="05000000000000000000" pitchFamily="2" charset="2"/>
              <a:buChar char="Ø"/>
            </a:pPr>
            <a:r>
              <a:rPr lang="en-US" altLang="zh-CN" sz="2400"/>
              <a:t>EnCase</a:t>
            </a:r>
            <a:r>
              <a:rPr lang="zh-CN" altLang="en-US" sz="2400"/>
              <a:t>默认已将许多文件扩展名匹配到可正确访问文件的应用程序。但在调查中始终会出现一些新的扩展名，或者需要新方式来访问的一类扩展名的文件。这中情况下，调查人员可以在文件类型标签栏添加文件扩展名并匹配到正确的查看工具，具体操作如下：</a:t>
            </a:r>
            <a:endParaRPr lang="en-US" altLang="zh-CN" sz="2400"/>
          </a:p>
          <a:p>
            <a:pPr eaLnBrk="1" hangingPunct="1">
              <a:buFont typeface="Arial" panose="020B0604020202020204" pitchFamily="34" charset="0"/>
              <a:buChar char="•"/>
            </a:pPr>
            <a:r>
              <a:rPr lang="zh-CN" altLang="en-US" sz="2400"/>
              <a:t>在文件类型</a:t>
            </a:r>
            <a:r>
              <a:rPr lang="en-US" altLang="zh-CN" sz="2400"/>
              <a:t>File Types</a:t>
            </a:r>
            <a:r>
              <a:rPr lang="zh-CN" altLang="en-US" sz="2400"/>
              <a:t>标签视图中的右键菜单中选择“</a:t>
            </a:r>
            <a:r>
              <a:rPr lang="en-US" altLang="zh-CN" sz="2400"/>
              <a:t>NEW</a:t>
            </a:r>
            <a:r>
              <a:rPr lang="zh-CN" altLang="en-US" sz="2400"/>
              <a:t>”命令；</a:t>
            </a:r>
          </a:p>
          <a:p>
            <a:pPr eaLnBrk="1" hangingPunct="1">
              <a:buFont typeface="Arial" panose="020B0604020202020204" pitchFamily="34" charset="0"/>
              <a:buChar char="•"/>
            </a:pPr>
            <a:r>
              <a:rPr lang="zh-CN" altLang="en-US" sz="2400"/>
              <a:t>在弹出对话框中，键入要求的信息：工具描述、关联的扩展名，选择用来打开这类扩展名文件的工具，再点击“</a:t>
            </a:r>
            <a:r>
              <a:rPr lang="en-US" altLang="zh-CN" sz="2400"/>
              <a:t>OK</a:t>
            </a:r>
            <a:r>
              <a:rPr lang="zh-CN" altLang="en-US" sz="2400"/>
              <a:t>”确认即可。</a:t>
            </a:r>
          </a:p>
        </p:txBody>
      </p:sp>
    </p:spTree>
    <p:extLst>
      <p:ext uri="{BB962C8B-B14F-4D97-AF65-F5344CB8AC3E}">
        <p14:creationId xmlns:p14="http://schemas.microsoft.com/office/powerpoint/2010/main" val="71379411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idx="4294967295"/>
          </p:nvPr>
        </p:nvSpPr>
        <p:spPr/>
        <p:txBody>
          <a:bodyPr/>
          <a:lstStyle/>
          <a:p>
            <a:pPr eaLnBrk="1" hangingPunct="1"/>
            <a:r>
              <a:rPr lang="zh-CN" altLang="en-US"/>
              <a:t>文件操作</a:t>
            </a:r>
          </a:p>
        </p:txBody>
      </p:sp>
      <p:sp>
        <p:nvSpPr>
          <p:cNvPr id="81923"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有关文件操作的疑问</a:t>
            </a:r>
            <a:endParaRPr lang="en-US" altLang="zh-CN" sz="2400"/>
          </a:p>
          <a:p>
            <a:pPr eaLnBrk="1" hangingPunct="1">
              <a:buFont typeface="Wingdings" panose="05000000000000000000" pitchFamily="2" charset="2"/>
              <a:buChar char="Ø"/>
            </a:pPr>
            <a:r>
              <a:rPr lang="zh-CN" altLang="en-US" sz="2400"/>
              <a:t>为什么有些被删除的文件第一个字母是“？”，而有的文件没有？</a:t>
            </a:r>
            <a:endParaRPr lang="en-US" altLang="zh-CN" sz="2400"/>
          </a:p>
          <a:p>
            <a:pPr eaLnBrk="1" hangingPunct="1">
              <a:buFont typeface="Arial" panose="020B0604020202020204" pitchFamily="34" charset="0"/>
              <a:buChar char="•"/>
            </a:pPr>
            <a:r>
              <a:rPr lang="zh-CN" altLang="en-US" sz="2400"/>
              <a:t>如果一个文件有一个长文件名（任何非大写字母</a:t>
            </a:r>
            <a:r>
              <a:rPr lang="en-US" altLang="zh-CN" sz="2400"/>
              <a:t>8.3</a:t>
            </a:r>
            <a:r>
              <a:rPr lang="zh-CN" altLang="en-US" sz="2400"/>
              <a:t>规则的名字），</a:t>
            </a:r>
            <a:r>
              <a:rPr lang="en-US" altLang="zh-CN" sz="2400"/>
              <a:t>DOS</a:t>
            </a:r>
            <a:r>
              <a:rPr lang="zh-CN" altLang="en-US" sz="2400"/>
              <a:t>对该文件存储两套条目。一套包含等同的短</a:t>
            </a:r>
            <a:r>
              <a:rPr lang="en-US" altLang="zh-CN" sz="2400"/>
              <a:t>8.3</a:t>
            </a:r>
            <a:r>
              <a:rPr lang="zh-CN" altLang="en-US" sz="2400"/>
              <a:t>名字（通常在结尾会有一个“</a:t>
            </a:r>
            <a:r>
              <a:rPr lang="en-US" altLang="zh-CN" sz="2400"/>
              <a:t>~</a:t>
            </a:r>
            <a:r>
              <a:rPr lang="zh-CN" altLang="en-US" sz="2400"/>
              <a:t>”），另一套包含的是长名字。文件被删除时，</a:t>
            </a:r>
            <a:r>
              <a:rPr lang="en-US" altLang="zh-CN" sz="2400"/>
              <a:t>8.3</a:t>
            </a:r>
            <a:r>
              <a:rPr lang="zh-CN" altLang="en-US" sz="2400"/>
              <a:t>名的第一个字符被替换成一个十六进制的</a:t>
            </a:r>
            <a:r>
              <a:rPr lang="en-US" altLang="zh-CN" sz="2400"/>
              <a:t>E5</a:t>
            </a:r>
            <a:r>
              <a:rPr lang="zh-CN" altLang="en-US" sz="2400"/>
              <a:t>（设置“？”是为了使其可读），但长名的第一个字符则被保存。如果长名的第一个字符存在，</a:t>
            </a:r>
            <a:r>
              <a:rPr lang="en-US" altLang="zh-CN" sz="2400"/>
              <a:t>EnCase</a:t>
            </a:r>
            <a:r>
              <a:rPr lang="zh-CN" altLang="en-US" sz="2400"/>
              <a:t>就会用其来替换短名条目中的“？”。</a:t>
            </a:r>
          </a:p>
        </p:txBody>
      </p:sp>
    </p:spTree>
    <p:extLst>
      <p:ext uri="{BB962C8B-B14F-4D97-AF65-F5344CB8AC3E}">
        <p14:creationId xmlns:p14="http://schemas.microsoft.com/office/powerpoint/2010/main" val="362204372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idx="4294967295"/>
          </p:nvPr>
        </p:nvSpPr>
        <p:spPr/>
        <p:txBody>
          <a:bodyPr/>
          <a:lstStyle/>
          <a:p>
            <a:pPr eaLnBrk="1" hangingPunct="1"/>
            <a:r>
              <a:rPr lang="zh-CN" altLang="en-US"/>
              <a:t>文件操作</a:t>
            </a:r>
          </a:p>
        </p:txBody>
      </p:sp>
      <p:sp>
        <p:nvSpPr>
          <p:cNvPr id="82947"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有关文件操作的疑问</a:t>
            </a:r>
            <a:endParaRPr lang="en-US" altLang="zh-CN" sz="2400"/>
          </a:p>
          <a:p>
            <a:pPr eaLnBrk="1" hangingPunct="1">
              <a:buFont typeface="Wingdings" panose="05000000000000000000" pitchFamily="2" charset="2"/>
              <a:buChar char="Ø"/>
            </a:pPr>
            <a:r>
              <a:rPr lang="zh-CN" altLang="en-US" sz="2400"/>
              <a:t>当调查人员复制了一个完整的文件夹时，这个文件夹中被删除的文件也一同被复制吗？</a:t>
            </a:r>
            <a:endParaRPr lang="en-US" altLang="zh-CN" sz="2400"/>
          </a:p>
          <a:p>
            <a:pPr eaLnBrk="1" hangingPunct="1">
              <a:buFont typeface="Arial" panose="020B0604020202020204" pitchFamily="34" charset="0"/>
              <a:buChar char="•"/>
            </a:pPr>
            <a:r>
              <a:rPr lang="zh-CN" altLang="en-US" sz="2400"/>
              <a:t>答案是肯定的。如果不需要复制已经被删除的文件（通常都是需要复制的），调查人员可通过选择整个文件夹，然后取消选择不需复制的文件，再在文件夹复制对话框中选定“仅复制被选文件”。</a:t>
            </a:r>
          </a:p>
        </p:txBody>
      </p:sp>
    </p:spTree>
    <p:extLst>
      <p:ext uri="{BB962C8B-B14F-4D97-AF65-F5344CB8AC3E}">
        <p14:creationId xmlns:p14="http://schemas.microsoft.com/office/powerpoint/2010/main" val="23615142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576263"/>
          </a:xfrm>
        </p:spPr>
        <p:txBody>
          <a:bodyPr/>
          <a:lstStyle/>
          <a:p>
            <a:pPr eaLnBrk="1" hangingPunct="1"/>
            <a:r>
              <a:rPr lang="zh-CN" altLang="en-US" dirty="0" smtClean="0">
                <a:latin typeface="Times New Roman" panose="02020603050405020304" pitchFamily="18" charset="0"/>
                <a:ea typeface="楷体" panose="02010609060101010101" pitchFamily="49" charset="-122"/>
              </a:rPr>
              <a:t>电子</a:t>
            </a:r>
            <a:r>
              <a:rPr lang="zh-CN" altLang="en-US" dirty="0">
                <a:latin typeface="Times New Roman" panose="02020603050405020304" pitchFamily="18" charset="0"/>
                <a:ea typeface="楷体" panose="02010609060101010101" pitchFamily="49" charset="-122"/>
              </a:rPr>
              <a:t>证据保全</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2135188"/>
            <a:ext cx="8229600" cy="4390155"/>
          </a:xfrm>
        </p:spPr>
        <p:txBody>
          <a:bodyPr/>
          <a:lstStyle/>
          <a:p>
            <a:r>
              <a:rPr lang="zh-CN" altLang="en-US" sz="2800" dirty="0">
                <a:latin typeface="Times New Roman" panose="02020603050405020304" pitchFamily="18" charset="0"/>
                <a:ea typeface="楷体" panose="02010609060101010101" pitchFamily="49" charset="-122"/>
              </a:rPr>
              <a:t>电子证据保全</a:t>
            </a:r>
            <a:r>
              <a:rPr lang="zh-CN" altLang="en-US" sz="2800" dirty="0" smtClean="0">
                <a:latin typeface="Times New Roman" panose="02020603050405020304" pitchFamily="18" charset="0"/>
                <a:ea typeface="楷体" panose="02010609060101010101" pitchFamily="49" charset="-122"/>
              </a:rPr>
              <a:t>的</a:t>
            </a:r>
            <a:r>
              <a:rPr lang="zh-CN" altLang="en-US" sz="2800" dirty="0">
                <a:latin typeface="Times New Roman" panose="02020603050405020304" pitchFamily="18" charset="0"/>
                <a:ea typeface="楷体" panose="02010609060101010101" pitchFamily="49" charset="-122"/>
              </a:rPr>
              <a:t>程序原则</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双重</a:t>
            </a:r>
            <a:r>
              <a:rPr lang="zh-CN" altLang="en-US" sz="2800" dirty="0">
                <a:latin typeface="Times New Roman" panose="02020603050405020304" pitchFamily="18" charset="0"/>
                <a:ea typeface="楷体" panose="02010609060101010101" pitchFamily="49" charset="-122"/>
              </a:rPr>
              <a:t>固定</a:t>
            </a:r>
            <a:r>
              <a:rPr lang="zh-CN" altLang="en-US" sz="2800" dirty="0" smtClean="0">
                <a:latin typeface="Times New Roman" panose="02020603050405020304" pitchFamily="18" charset="0"/>
                <a:ea typeface="楷体" panose="02010609060101010101" pitchFamily="49" charset="-122"/>
              </a:rPr>
              <a:t>原则</a:t>
            </a:r>
            <a:endParaRPr lang="en-US" altLang="zh-CN" sz="2800" dirty="0" smtClean="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无损固定原则</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全面固定原则</a:t>
            </a:r>
            <a:endParaRPr lang="en-US" altLang="zh-CN" sz="2800" dirty="0">
              <a:latin typeface="Times New Roman" panose="02020603050405020304" pitchFamily="18" charset="0"/>
              <a:ea typeface="楷体" panose="02010609060101010101" pitchFamily="49" charset="-122"/>
            </a:endParaRP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597503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idx="4294967295"/>
          </p:nvPr>
        </p:nvSpPr>
        <p:spPr/>
        <p:txBody>
          <a:bodyPr/>
          <a:lstStyle/>
          <a:p>
            <a:pPr eaLnBrk="1" hangingPunct="1"/>
            <a:r>
              <a:rPr lang="zh-CN" altLang="en-US"/>
              <a:t>文件操作</a:t>
            </a:r>
          </a:p>
        </p:txBody>
      </p:sp>
      <p:sp>
        <p:nvSpPr>
          <p:cNvPr id="83971"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有关文件操作的疑问</a:t>
            </a:r>
            <a:endParaRPr lang="en-US" altLang="zh-CN" sz="2400"/>
          </a:p>
          <a:p>
            <a:pPr eaLnBrk="1" hangingPunct="1">
              <a:buFont typeface="Wingdings" panose="05000000000000000000" pitchFamily="2" charset="2"/>
              <a:buChar char="Ø"/>
            </a:pPr>
            <a:r>
              <a:rPr lang="en-US" altLang="zh-CN" sz="2400"/>
              <a:t>EnCase</a:t>
            </a:r>
            <a:r>
              <a:rPr lang="zh-CN" altLang="en-US" sz="2400"/>
              <a:t>可以完全恢复一个被删除文件吗？ </a:t>
            </a:r>
            <a:endParaRPr lang="en-US" altLang="zh-CN" sz="2400"/>
          </a:p>
          <a:p>
            <a:pPr eaLnBrk="1" hangingPunct="1">
              <a:buFont typeface="Arial" panose="020B0604020202020204" pitchFamily="34" charset="0"/>
              <a:buChar char="•"/>
            </a:pPr>
            <a:r>
              <a:rPr lang="zh-CN" altLang="en-US" sz="2400"/>
              <a:t>不一定。被删除的文件可能不能被彻底恢复或只能恢复其中的部分。有可能一个被删除的文件剩下的只有目录条目。有时一些数据可以被恢复，但并非是文件的原始内容。</a:t>
            </a:r>
          </a:p>
        </p:txBody>
      </p:sp>
    </p:spTree>
    <p:extLst>
      <p:ext uri="{BB962C8B-B14F-4D97-AF65-F5344CB8AC3E}">
        <p14:creationId xmlns:p14="http://schemas.microsoft.com/office/powerpoint/2010/main" val="178829793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idx="4294967295"/>
          </p:nvPr>
        </p:nvSpPr>
        <p:spPr/>
        <p:txBody>
          <a:bodyPr/>
          <a:lstStyle/>
          <a:p>
            <a:pPr eaLnBrk="1" hangingPunct="1"/>
            <a:r>
              <a:rPr lang="zh-CN" altLang="en-US"/>
              <a:t>文件操作</a:t>
            </a:r>
          </a:p>
        </p:txBody>
      </p:sp>
      <p:sp>
        <p:nvSpPr>
          <p:cNvPr id="84995"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有关文件操作的疑问</a:t>
            </a:r>
            <a:endParaRPr lang="en-US" altLang="zh-CN" sz="2400"/>
          </a:p>
          <a:p>
            <a:pPr eaLnBrk="1" hangingPunct="1">
              <a:buFont typeface="Wingdings" panose="05000000000000000000" pitchFamily="2" charset="2"/>
              <a:buChar char="Ø"/>
            </a:pPr>
            <a:r>
              <a:rPr lang="zh-CN" altLang="en-US" sz="2400"/>
              <a:t>调查中怎样选择一个案例中的所有文件？ </a:t>
            </a:r>
            <a:endParaRPr lang="en-US" altLang="zh-CN" sz="2400"/>
          </a:p>
          <a:p>
            <a:pPr eaLnBrk="1" hangingPunct="1">
              <a:buFont typeface="Arial" panose="020B0604020202020204" pitchFamily="34" charset="0"/>
              <a:buChar char="•"/>
            </a:pPr>
            <a:r>
              <a:rPr lang="zh-CN" altLang="en-US" sz="2400"/>
              <a:t>在</a:t>
            </a:r>
            <a:r>
              <a:rPr lang="en-US" altLang="zh-CN" sz="2400"/>
              <a:t>Cases</a:t>
            </a:r>
            <a:r>
              <a:rPr lang="zh-CN" altLang="en-US" sz="2400"/>
              <a:t>标签中，选定任意文件夹就选定了其中的所有文件和文件夹。要选定</a:t>
            </a:r>
            <a:r>
              <a:rPr lang="en-US" altLang="zh-CN" sz="2400"/>
              <a:t>Case</a:t>
            </a:r>
            <a:r>
              <a:rPr lang="zh-CN" altLang="en-US" sz="2400"/>
              <a:t>中所有的文件和文件夹，只要选定树形顶端的“</a:t>
            </a:r>
            <a:r>
              <a:rPr lang="en-US" altLang="zh-CN" sz="2400"/>
              <a:t>Case</a:t>
            </a:r>
            <a:r>
              <a:rPr lang="zh-CN" altLang="en-US" sz="2400"/>
              <a:t>”。再次点选它将取消所有选择。</a:t>
            </a:r>
            <a:endParaRPr lang="en-US" altLang="zh-CN" sz="2400"/>
          </a:p>
          <a:p>
            <a:pPr eaLnBrk="1" hangingPunct="1">
              <a:buFont typeface="Arial" panose="020B0604020202020204" pitchFamily="34" charset="0"/>
              <a:buChar char="•"/>
            </a:pPr>
            <a:r>
              <a:rPr lang="zh-CN" altLang="en-US" sz="2400"/>
              <a:t>要选定表格视图中一个域的项，选定第一项，按住“</a:t>
            </a:r>
            <a:r>
              <a:rPr lang="en-US" altLang="zh-CN" sz="2400"/>
              <a:t>SHIFT</a:t>
            </a:r>
            <a:r>
              <a:rPr lang="zh-CN" altLang="en-US" sz="2400"/>
              <a:t>”键不放并选定最后一项即可。</a:t>
            </a:r>
            <a:endParaRPr lang="en-US" altLang="zh-CN" sz="2400"/>
          </a:p>
          <a:p>
            <a:pPr eaLnBrk="1" hangingPunct="1">
              <a:buFont typeface="Arial" panose="020B0604020202020204" pitchFamily="34" charset="0"/>
              <a:buChar char="•"/>
            </a:pPr>
            <a:r>
              <a:rPr lang="zh-CN" altLang="en-US" sz="2400"/>
              <a:t>选定一个文件夹中的多个文件但不是所有文件，在选定每个文件的同时，按下“</a:t>
            </a:r>
            <a:r>
              <a:rPr lang="en-US" altLang="zh-CN" sz="2400"/>
              <a:t>CTRL</a:t>
            </a:r>
            <a:r>
              <a:rPr lang="zh-CN" altLang="en-US" sz="2400"/>
              <a:t>”键。</a:t>
            </a:r>
          </a:p>
        </p:txBody>
      </p:sp>
    </p:spTree>
    <p:extLst>
      <p:ext uri="{BB962C8B-B14F-4D97-AF65-F5344CB8AC3E}">
        <p14:creationId xmlns:p14="http://schemas.microsoft.com/office/powerpoint/2010/main" val="167843194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p:txBody>
          <a:bodyPr/>
          <a:lstStyle/>
          <a:p>
            <a:pPr eaLnBrk="1" hangingPunct="1"/>
            <a:r>
              <a:rPr lang="zh-CN" altLang="en-US"/>
              <a:t>关键词搜索</a:t>
            </a:r>
          </a:p>
        </p:txBody>
      </p:sp>
      <p:sp>
        <p:nvSpPr>
          <p:cNvPr id="86019"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计算机取证调查人员在对原始证据进行分析时，为了在海量的数据信息中寻找与案件有关的信息和证据，就需要进行关键词搜索，而对搜索关键词的设置和应用，决定了调查是否高效和全面。</a:t>
            </a:r>
            <a:endParaRPr lang="en-US" altLang="zh-CN" sz="2400"/>
          </a:p>
          <a:p>
            <a:pPr eaLnBrk="1" hangingPunct="1">
              <a:buFont typeface="Wingdings" panose="05000000000000000000" pitchFamily="2" charset="2"/>
              <a:buChar char="n"/>
            </a:pPr>
            <a:r>
              <a:rPr lang="en-US" altLang="zh-CN" sz="2400"/>
              <a:t>EnCase</a:t>
            </a:r>
            <a:r>
              <a:rPr lang="zh-CN" altLang="en-US" sz="2400"/>
              <a:t>的搜索功能可以定位当前打开案件中的物理或逻辑介质上任何地方的信息。关键词被整体保存在</a:t>
            </a:r>
            <a:r>
              <a:rPr lang="en-US" altLang="zh-CN" sz="2400"/>
              <a:t>EnCase</a:t>
            </a:r>
            <a:r>
              <a:rPr lang="zh-CN" altLang="en-US" sz="2400"/>
              <a:t>目录里的一个初始化文件中。</a:t>
            </a:r>
            <a:endParaRPr lang="en-US" altLang="zh-CN" sz="2400"/>
          </a:p>
          <a:p>
            <a:pPr eaLnBrk="1" hangingPunct="1">
              <a:buFont typeface="Wingdings" panose="05000000000000000000" pitchFamily="2" charset="2"/>
              <a:buChar char="n"/>
            </a:pPr>
            <a:r>
              <a:rPr lang="en-US" altLang="zh-CN" sz="2400"/>
              <a:t>EnCase</a:t>
            </a:r>
            <a:r>
              <a:rPr lang="zh-CN" altLang="en-US" sz="2400"/>
              <a:t>能在每个介质里从头到尾逐字节地搜索每个关键词条件，并针对该条件搜索每个逻辑文件。关键词搜索设置是在关键词</a:t>
            </a:r>
            <a:r>
              <a:rPr lang="en-US" altLang="zh-CN" sz="2400"/>
              <a:t>Keywords</a:t>
            </a:r>
            <a:r>
              <a:rPr lang="zh-CN" altLang="en-US" sz="2400"/>
              <a:t>标签视图中进行的。</a:t>
            </a:r>
          </a:p>
        </p:txBody>
      </p:sp>
    </p:spTree>
    <p:extLst>
      <p:ext uri="{BB962C8B-B14F-4D97-AF65-F5344CB8AC3E}">
        <p14:creationId xmlns:p14="http://schemas.microsoft.com/office/powerpoint/2010/main" val="303719260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idx="4294967295"/>
          </p:nvPr>
        </p:nvSpPr>
        <p:spPr/>
        <p:txBody>
          <a:bodyPr/>
          <a:lstStyle/>
          <a:p>
            <a:pPr eaLnBrk="1" hangingPunct="1"/>
            <a:r>
              <a:rPr lang="zh-CN" altLang="en-US"/>
              <a:t>关键词搜索</a:t>
            </a:r>
          </a:p>
        </p:txBody>
      </p:sp>
      <p:sp>
        <p:nvSpPr>
          <p:cNvPr id="87043"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关键词可以对系统中的所有案件进行访问。调查人员通常将常用的关键词进行正确地分组，以便在需要的时候方便地定位，并且在需要的时候在关键词</a:t>
            </a:r>
            <a:r>
              <a:rPr lang="en-US" altLang="zh-CN" sz="2400"/>
              <a:t>Keywords</a:t>
            </a:r>
            <a:r>
              <a:rPr lang="zh-CN" altLang="en-US" sz="2400"/>
              <a:t>标签视图中针对这些分组文件夹进行操作。</a:t>
            </a:r>
            <a:endParaRPr lang="en-US" altLang="zh-CN" sz="2400"/>
          </a:p>
          <a:p>
            <a:pPr eaLnBrk="1" hangingPunct="1">
              <a:buFont typeface="Wingdings" panose="05000000000000000000" pitchFamily="2" charset="2"/>
              <a:buChar char="n"/>
            </a:pPr>
            <a:r>
              <a:rPr lang="zh-CN" altLang="en-US" sz="2400"/>
              <a:t>要创建一个群组，可以右击文件夹要创建的位置，选择“</a:t>
            </a:r>
            <a:r>
              <a:rPr lang="en-US" altLang="zh-CN" sz="2400"/>
              <a:t>NEW FOLDER</a:t>
            </a:r>
            <a:r>
              <a:rPr lang="zh-CN" altLang="en-US" sz="2400"/>
              <a:t>”。双击该文件夹即可给其指定的名字。</a:t>
            </a:r>
          </a:p>
        </p:txBody>
      </p:sp>
    </p:spTree>
    <p:extLst>
      <p:ext uri="{BB962C8B-B14F-4D97-AF65-F5344CB8AC3E}">
        <p14:creationId xmlns:p14="http://schemas.microsoft.com/office/powerpoint/2010/main" val="372328593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idx="4294967295"/>
          </p:nvPr>
        </p:nvSpPr>
        <p:spPr/>
        <p:txBody>
          <a:bodyPr/>
          <a:lstStyle/>
          <a:p>
            <a:pPr eaLnBrk="1" hangingPunct="1"/>
            <a:r>
              <a:rPr lang="zh-CN" altLang="en-US"/>
              <a:t>关键词搜索</a:t>
            </a:r>
          </a:p>
        </p:txBody>
      </p:sp>
      <p:sp>
        <p:nvSpPr>
          <p:cNvPr id="88067"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在关键词标签视图中，鼠标右击准备添加关键词的关键词文件夹并从弹出的右键菜单中选择“</a:t>
            </a:r>
            <a:r>
              <a:rPr lang="en-US" altLang="zh-CN" sz="2400"/>
              <a:t>NEW</a:t>
            </a:r>
            <a:r>
              <a:rPr lang="zh-CN" altLang="en-US" sz="2400"/>
              <a:t>”即出现新建关键词对话框，如图</a:t>
            </a:r>
          </a:p>
        </p:txBody>
      </p:sp>
      <p:pic>
        <p:nvPicPr>
          <p:cNvPr id="88068" name="Picture 2" descr="9-9-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19200"/>
            <a:ext cx="80645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07408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88068"/>
                                        </p:tgtEl>
                                        <p:attrNameLst>
                                          <p:attrName>style.visibility</p:attrName>
                                        </p:attrNameLst>
                                      </p:cBhvr>
                                      <p:to>
                                        <p:strVal val="visible"/>
                                      </p:to>
                                    </p:set>
                                    <p:anim calcmode="lin" valueType="num">
                                      <p:cBhvr additive="base">
                                        <p:cTn id="7" dur="500" fill="hold"/>
                                        <p:tgtEl>
                                          <p:spTgt spid="88068"/>
                                        </p:tgtEl>
                                        <p:attrNameLst>
                                          <p:attrName>ppt_x</p:attrName>
                                        </p:attrNameLst>
                                      </p:cBhvr>
                                      <p:tavLst>
                                        <p:tav tm="0">
                                          <p:val>
                                            <p:strVal val="1+#ppt_w/2"/>
                                          </p:val>
                                        </p:tav>
                                        <p:tav tm="100000">
                                          <p:val>
                                            <p:strVal val="#ppt_x"/>
                                          </p:val>
                                        </p:tav>
                                      </p:tavLst>
                                    </p:anim>
                                    <p:anim calcmode="lin" valueType="num">
                                      <p:cBhvr additive="base">
                                        <p:cTn id="8" dur="500" fill="hold"/>
                                        <p:tgtEl>
                                          <p:spTgt spid="880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p:txBody>
          <a:bodyPr/>
          <a:lstStyle/>
          <a:p>
            <a:pPr eaLnBrk="1" hangingPunct="1"/>
            <a:r>
              <a:rPr lang="zh-CN" altLang="en-US"/>
              <a:t>关键词搜索</a:t>
            </a:r>
          </a:p>
        </p:txBody>
      </p:sp>
      <p:sp>
        <p:nvSpPr>
          <p:cNvPr id="89091"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在新建关键词对话框中的搜索表达式“</a:t>
            </a:r>
            <a:r>
              <a:rPr lang="en-US" altLang="zh-CN" sz="2400"/>
              <a:t>Search expression</a:t>
            </a:r>
            <a:r>
              <a:rPr lang="zh-CN" altLang="en-US" sz="2400"/>
              <a:t>”栏中输入需要搜索的关键词，并在“</a:t>
            </a:r>
            <a:r>
              <a:rPr lang="en-US" altLang="zh-CN" sz="2400"/>
              <a:t>Name</a:t>
            </a:r>
            <a:r>
              <a:rPr lang="zh-CN" altLang="en-US" sz="2400"/>
              <a:t>”栏中为本搜索取一个名字，并在下面的搜索方式选项中进行相应的选择，后点击“确定”即可。</a:t>
            </a:r>
          </a:p>
        </p:txBody>
      </p:sp>
    </p:spTree>
    <p:extLst>
      <p:ext uri="{BB962C8B-B14F-4D97-AF65-F5344CB8AC3E}">
        <p14:creationId xmlns:p14="http://schemas.microsoft.com/office/powerpoint/2010/main" val="17973554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idx="4294967295"/>
          </p:nvPr>
        </p:nvSpPr>
        <p:spPr/>
        <p:txBody>
          <a:bodyPr/>
          <a:lstStyle/>
          <a:p>
            <a:pPr eaLnBrk="1" hangingPunct="1"/>
            <a:r>
              <a:rPr lang="zh-CN" altLang="en-US"/>
              <a:t>关键词搜索</a:t>
            </a:r>
          </a:p>
        </p:txBody>
      </p:sp>
      <p:sp>
        <p:nvSpPr>
          <p:cNvPr id="90115"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新建关键词对话框中的选择项如下</a:t>
            </a:r>
            <a:endParaRPr lang="en-US" altLang="zh-CN" sz="2400"/>
          </a:p>
          <a:p>
            <a:pPr eaLnBrk="1" hangingPunct="1">
              <a:buFont typeface="Arial" panose="020B0604020202020204" pitchFamily="34" charset="0"/>
              <a:buChar char="•"/>
            </a:pPr>
            <a:r>
              <a:rPr lang="en-US" altLang="zh-CN" sz="2400"/>
              <a:t>Case sensitive</a:t>
            </a:r>
            <a:r>
              <a:rPr lang="zh-CN" altLang="en-US" sz="2400"/>
              <a:t>：按照“</a:t>
            </a:r>
            <a:r>
              <a:rPr lang="en-US" altLang="zh-CN" sz="2400"/>
              <a:t>Search expression</a:t>
            </a:r>
            <a:r>
              <a:rPr lang="zh-CN" altLang="en-US" sz="2400"/>
              <a:t>”栏中指定的大小写进行关键词搜索；</a:t>
            </a:r>
          </a:p>
        </p:txBody>
      </p:sp>
      <p:pic>
        <p:nvPicPr>
          <p:cNvPr id="90116" name="Picture 2" descr="9-9-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645024"/>
            <a:ext cx="5403304" cy="3165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659083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idx="4294967295"/>
          </p:nvPr>
        </p:nvSpPr>
        <p:spPr/>
        <p:txBody>
          <a:bodyPr/>
          <a:lstStyle/>
          <a:p>
            <a:pPr eaLnBrk="1" hangingPunct="1"/>
            <a:r>
              <a:rPr lang="zh-CN" altLang="en-US"/>
              <a:t>关键词搜索</a:t>
            </a:r>
          </a:p>
        </p:txBody>
      </p:sp>
      <p:sp>
        <p:nvSpPr>
          <p:cNvPr id="91139"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新建关键词对话框中的选择项如下</a:t>
            </a:r>
            <a:endParaRPr lang="en-US" altLang="zh-CN" sz="2400"/>
          </a:p>
          <a:p>
            <a:pPr eaLnBrk="1" hangingPunct="1">
              <a:buFont typeface="Arial" panose="020B0604020202020204" pitchFamily="34" charset="0"/>
              <a:buChar char="•"/>
            </a:pPr>
            <a:r>
              <a:rPr lang="en-US" altLang="zh-CN" sz="2400"/>
              <a:t>GREP</a:t>
            </a:r>
            <a:r>
              <a:rPr lang="zh-CN" altLang="en-US" sz="2400"/>
              <a:t>：关键词使用正则表达式的方式搜索；</a:t>
            </a:r>
          </a:p>
        </p:txBody>
      </p:sp>
      <p:pic>
        <p:nvPicPr>
          <p:cNvPr id="91140" name="Picture 2" descr="9-9-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429000"/>
            <a:ext cx="5715000" cy="334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282990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p:txBody>
          <a:bodyPr/>
          <a:lstStyle/>
          <a:p>
            <a:pPr eaLnBrk="1" hangingPunct="1"/>
            <a:r>
              <a:rPr lang="zh-CN" altLang="en-US"/>
              <a:t>关键词搜索</a:t>
            </a:r>
          </a:p>
        </p:txBody>
      </p:sp>
      <p:sp>
        <p:nvSpPr>
          <p:cNvPr id="92163"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新建关键词对话框中的选择项如下</a:t>
            </a:r>
            <a:endParaRPr lang="en-US" altLang="zh-CN" sz="2400"/>
          </a:p>
          <a:p>
            <a:pPr eaLnBrk="1" hangingPunct="1">
              <a:buFont typeface="Arial" panose="020B0604020202020204" pitchFamily="34" charset="0"/>
              <a:buChar char="•"/>
            </a:pPr>
            <a:r>
              <a:rPr lang="en-US" altLang="zh-CN" sz="2400"/>
              <a:t>RTL Reading</a:t>
            </a:r>
            <a:r>
              <a:rPr lang="zh-CN" altLang="en-US" sz="2400"/>
              <a:t>：按照从右到左的顺序搜索关键词。例如若键入关键词“</a:t>
            </a:r>
            <a:r>
              <a:rPr lang="en-US" altLang="zh-CN" sz="2400"/>
              <a:t>Arabic keyword</a:t>
            </a:r>
            <a:r>
              <a:rPr lang="zh-CN" altLang="en-US" sz="2400"/>
              <a:t>”并指定该关键词为</a:t>
            </a:r>
            <a:r>
              <a:rPr lang="en-US" altLang="zh-CN" sz="2400"/>
              <a:t>RTL reading</a:t>
            </a:r>
            <a:r>
              <a:rPr lang="zh-CN" altLang="en-US" sz="2400"/>
              <a:t>，</a:t>
            </a:r>
            <a:r>
              <a:rPr lang="en-US" altLang="zh-CN" sz="2400"/>
              <a:t>EnCase</a:t>
            </a:r>
            <a:r>
              <a:rPr lang="zh-CN" altLang="en-US" sz="2400"/>
              <a:t>就显示该表达式的结果为 “</a:t>
            </a:r>
            <a:r>
              <a:rPr lang="en-US" altLang="zh-CN" sz="2400"/>
              <a:t>drowyek cibarA</a:t>
            </a:r>
            <a:r>
              <a:rPr lang="zh-CN" altLang="en-US" sz="2400"/>
              <a:t>”；</a:t>
            </a:r>
            <a:endParaRPr lang="en-US" altLang="zh-CN" sz="2400"/>
          </a:p>
          <a:p>
            <a:pPr eaLnBrk="1" hangingPunct="1">
              <a:buFont typeface="Arial" panose="020B0604020202020204" pitchFamily="34" charset="0"/>
              <a:buChar char="•"/>
            </a:pPr>
            <a:r>
              <a:rPr lang="en-US" altLang="zh-CN" sz="2400"/>
              <a:t>Active Code-Page</a:t>
            </a:r>
            <a:r>
              <a:rPr lang="zh-CN" altLang="en-US" sz="2400"/>
              <a:t>：采用多种语言输入关键词。“</a:t>
            </a:r>
            <a:r>
              <a:rPr lang="en-US" altLang="zh-CN" sz="2400"/>
              <a:t>Active Code-Page</a:t>
            </a:r>
            <a:r>
              <a:rPr lang="zh-CN" altLang="en-US" sz="2400"/>
              <a:t>”选项必须选择以特定的语言输入关键词。而默认的编码页为“</a:t>
            </a:r>
            <a:r>
              <a:rPr lang="en-US" altLang="zh-CN" sz="2400"/>
              <a:t>Latin I</a:t>
            </a:r>
            <a:r>
              <a:rPr lang="zh-CN" altLang="en-US" sz="2400"/>
              <a:t>”，即针对英语字符；</a:t>
            </a:r>
          </a:p>
        </p:txBody>
      </p:sp>
    </p:spTree>
    <p:extLst>
      <p:ext uri="{BB962C8B-B14F-4D97-AF65-F5344CB8AC3E}">
        <p14:creationId xmlns:p14="http://schemas.microsoft.com/office/powerpoint/2010/main" val="200661228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idx="4294967295"/>
          </p:nvPr>
        </p:nvSpPr>
        <p:spPr/>
        <p:txBody>
          <a:bodyPr/>
          <a:lstStyle/>
          <a:p>
            <a:pPr eaLnBrk="1" hangingPunct="1"/>
            <a:r>
              <a:rPr lang="zh-CN" altLang="en-US"/>
              <a:t>关键词搜索</a:t>
            </a:r>
          </a:p>
        </p:txBody>
      </p:sp>
      <p:sp>
        <p:nvSpPr>
          <p:cNvPr id="93187" name="Rectangle 3"/>
          <p:cNvSpPr>
            <a:spLocks noGrp="1" noChangeArrowheads="1"/>
          </p:cNvSpPr>
          <p:nvPr>
            <p:ph type="body" idx="4294967295"/>
          </p:nvPr>
        </p:nvSpPr>
        <p:spPr>
          <a:xfrm>
            <a:off x="566738" y="1752600"/>
            <a:ext cx="8120062" cy="4267200"/>
          </a:xfrm>
        </p:spPr>
        <p:txBody>
          <a:bodyPr/>
          <a:lstStyle/>
          <a:p>
            <a:pPr eaLnBrk="1" hangingPunct="1">
              <a:buFont typeface="Wingdings" panose="05000000000000000000" pitchFamily="2" charset="2"/>
              <a:buChar char="n"/>
            </a:pPr>
            <a:r>
              <a:rPr lang="zh-CN" altLang="en-US" sz="2400"/>
              <a:t>维护关键词</a:t>
            </a:r>
            <a:endParaRPr lang="en-US" altLang="zh-CN" sz="2400"/>
          </a:p>
          <a:p>
            <a:pPr eaLnBrk="1" hangingPunct="1">
              <a:buFont typeface="Wingdings" panose="05000000000000000000" pitchFamily="2" charset="2"/>
              <a:buChar char="Ø"/>
            </a:pPr>
            <a:r>
              <a:rPr lang="zh-CN" altLang="en-US" sz="2400"/>
              <a:t>新建关键词对话框中的选择项如下</a:t>
            </a:r>
            <a:endParaRPr lang="en-US" altLang="zh-CN" sz="2400"/>
          </a:p>
          <a:p>
            <a:pPr eaLnBrk="1" hangingPunct="1">
              <a:buFont typeface="Arial" panose="020B0604020202020204" pitchFamily="34" charset="0"/>
              <a:buChar char="•"/>
            </a:pPr>
            <a:r>
              <a:rPr lang="en-US" altLang="zh-CN" sz="2400"/>
              <a:t>Unicode</a:t>
            </a:r>
            <a:r>
              <a:rPr lang="zh-CN" altLang="en-US" sz="2400"/>
              <a:t>：仅用</a:t>
            </a:r>
            <a:r>
              <a:rPr lang="en-US" altLang="zh-CN" sz="2400"/>
              <a:t>Unicode</a:t>
            </a:r>
            <a:r>
              <a:rPr lang="zh-CN" altLang="en-US" sz="2400"/>
              <a:t>的方式搜索关键词。</a:t>
            </a:r>
            <a:r>
              <a:rPr lang="en-US" altLang="zh-CN" sz="2400"/>
              <a:t>Unicode</a:t>
            </a:r>
            <a:r>
              <a:rPr lang="zh-CN" altLang="en-US" sz="2400"/>
              <a:t>是一个许多通用的软件应用程序和操作系统都支持的字符集。在多语言的办公或商业设备中，</a:t>
            </a:r>
            <a:r>
              <a:rPr lang="en-US" altLang="zh-CN" sz="2400"/>
              <a:t>Unicode</a:t>
            </a:r>
            <a:r>
              <a:rPr lang="zh-CN" altLang="en-US" sz="2400"/>
              <a:t>作为通用字符集的重要性是不容忽视的；</a:t>
            </a:r>
            <a:endParaRPr lang="en-US" altLang="zh-CN" sz="2400"/>
          </a:p>
          <a:p>
            <a:pPr eaLnBrk="1" hangingPunct="1">
              <a:buFont typeface="Arial" panose="020B0604020202020204" pitchFamily="34" charset="0"/>
              <a:buChar char="•"/>
            </a:pPr>
            <a:r>
              <a:rPr lang="en-US" altLang="zh-CN" sz="2400"/>
              <a:t>Big-Endian Unicode</a:t>
            </a:r>
            <a:r>
              <a:rPr lang="zh-CN" altLang="en-US" sz="2400"/>
              <a:t>：非</a:t>
            </a:r>
            <a:r>
              <a:rPr lang="en-US" altLang="zh-CN" sz="2400"/>
              <a:t>Intel</a:t>
            </a:r>
            <a:r>
              <a:rPr lang="zh-CN" altLang="en-US" sz="2400"/>
              <a:t>的</a:t>
            </a:r>
            <a:r>
              <a:rPr lang="en-US" altLang="zh-CN" sz="2400"/>
              <a:t>PC</a:t>
            </a:r>
            <a:r>
              <a:rPr lang="zh-CN" altLang="en-US" sz="2400"/>
              <a:t>数据格式化配置。与</a:t>
            </a:r>
            <a:r>
              <a:rPr lang="en-US" altLang="zh-CN" sz="2400"/>
              <a:t>Little Endian</a:t>
            </a:r>
            <a:r>
              <a:rPr lang="zh-CN" altLang="en-US" sz="2400"/>
              <a:t>相反，该配置中操作系统先用最重要的数字定位数据；</a:t>
            </a:r>
          </a:p>
        </p:txBody>
      </p:sp>
    </p:spTree>
    <p:extLst>
      <p:ext uri="{BB962C8B-B14F-4D97-AF65-F5344CB8AC3E}">
        <p14:creationId xmlns:p14="http://schemas.microsoft.com/office/powerpoint/2010/main" val="331410355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_2">
  <a:themeElements>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_2">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Default Design_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_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_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Default Design_2">
  <a:themeElements>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_2">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Default Design_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_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_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1060</TotalTime>
  <Words>16342</Words>
  <Application>Microsoft Office PowerPoint</Application>
  <PresentationFormat>全屏显示(4:3)</PresentationFormat>
  <Paragraphs>775</Paragraphs>
  <Slides>214</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214</vt:i4>
      </vt:variant>
    </vt:vector>
  </HeadingPairs>
  <TitlesOfParts>
    <vt:vector size="217" baseType="lpstr">
      <vt:lpstr>1_Default Design_2</vt:lpstr>
      <vt:lpstr>2_Default Design_2</vt:lpstr>
      <vt:lpstr>Microsoft Word 文档</vt:lpstr>
      <vt:lpstr>PowerPoint 演示文稿</vt:lpstr>
      <vt:lpstr>项目四  原始证据的深入分析</vt:lpstr>
      <vt:lpstr>学习目标</vt:lpstr>
      <vt:lpstr>PowerPoint 演示文稿</vt:lpstr>
      <vt:lpstr>项目任务</vt:lpstr>
      <vt:lpstr>电子证据司法鉴定</vt:lpstr>
      <vt:lpstr>电子证据司法鉴定</vt:lpstr>
      <vt:lpstr>电子证据保全</vt:lpstr>
      <vt:lpstr>电子证据保全</vt:lpstr>
      <vt:lpstr>调查取证报告</vt:lpstr>
      <vt:lpstr>PowerPoint 演示文稿</vt:lpstr>
      <vt:lpstr>任务一：利用EnCase Forensic 进行分析</vt:lpstr>
      <vt:lpstr>软件介绍</vt:lpstr>
      <vt:lpstr>创建新案件并添加证据磁盘</vt:lpstr>
      <vt:lpstr>创建新案件并添加证据磁盘</vt:lpstr>
      <vt:lpstr>创建新案件并添加证据磁盘</vt:lpstr>
      <vt:lpstr>创建新案件并添加证据磁盘</vt:lpstr>
      <vt:lpstr>创建新案件并添加证据磁盘</vt:lpstr>
      <vt:lpstr>创建新案件并添加证据磁盘</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EnCase界面简介</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利用EnCase调查案件的前期步骤</vt:lpstr>
      <vt:lpstr>文件操作</vt:lpstr>
      <vt:lpstr>文件操作</vt:lpstr>
      <vt:lpstr>文件操作</vt:lpstr>
      <vt:lpstr>文件操作</vt:lpstr>
      <vt:lpstr>文件操作</vt:lpstr>
      <vt:lpstr>文件操作</vt:lpstr>
      <vt:lpstr>文件操作</vt:lpstr>
      <vt:lpstr>文件操作</vt:lpstr>
      <vt:lpstr>文件操作</vt:lpstr>
      <vt:lpstr>文件操作</vt:lpstr>
      <vt:lpstr>文件操作</vt:lpstr>
      <vt:lpstr>文件操作</vt:lpstr>
      <vt:lpstr>文件操作</vt:lpstr>
      <vt:lpstr>文件操作</vt:lpstr>
      <vt:lpstr>文件操作</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关键词搜索</vt:lpstr>
      <vt:lpstr>书签的使用</vt:lpstr>
      <vt:lpstr>书签的使用</vt:lpstr>
      <vt:lpstr>书签的使用</vt:lpstr>
      <vt:lpstr>书签的使用</vt:lpstr>
      <vt:lpstr>书签的使用</vt:lpstr>
      <vt:lpstr>书签的使用</vt:lpstr>
      <vt:lpstr>书签的使用</vt:lpstr>
      <vt:lpstr>书签的使用</vt:lpstr>
      <vt:lpstr>提交报告</vt:lpstr>
      <vt:lpstr>提交报告</vt:lpstr>
      <vt:lpstr>提交报告</vt:lpstr>
      <vt:lpstr>提交报告</vt:lpstr>
      <vt:lpstr>提交报告</vt:lpstr>
      <vt:lpstr>提交报告</vt:lpstr>
      <vt:lpstr>提交报告</vt:lpstr>
      <vt:lpstr>任务二：利用X-Ways Forensics 进行分析</vt:lpstr>
      <vt:lpstr>软件介绍</vt:lpstr>
      <vt:lpstr>环境设置</vt:lpstr>
      <vt:lpstr>环境设置</vt:lpstr>
      <vt:lpstr>环境设置</vt:lpstr>
      <vt:lpstr>环境设置</vt:lpstr>
      <vt:lpstr>环境设置</vt:lpstr>
      <vt:lpstr>环境设置</vt:lpstr>
      <vt:lpstr>环境设置</vt:lpstr>
      <vt:lpstr>环境设置</vt:lpstr>
      <vt:lpstr>环境设置</vt:lpstr>
      <vt:lpstr>环境设置</vt:lpstr>
      <vt:lpstr>创建案件</vt:lpstr>
      <vt:lpstr>创建案件</vt:lpstr>
      <vt:lpstr>创建案件</vt:lpstr>
      <vt:lpstr>创建案件</vt:lpstr>
      <vt:lpstr>利用X-Ways进行取证复制</vt:lpstr>
      <vt:lpstr>利用X-Ways进行取证复制</vt:lpstr>
      <vt:lpstr>利用X-Ways进行取证复制</vt:lpstr>
      <vt:lpstr>利用X-Ways进行取证复制</vt:lpstr>
      <vt:lpstr>利用X-Ways进行取证复制</vt:lpstr>
      <vt:lpstr>利用X-Ways进行取证复制</vt:lpstr>
      <vt:lpstr>利用X-Ways进行取证复制</vt:lpstr>
      <vt:lpstr>利用X-Ways进行取证复制</vt:lpstr>
      <vt:lpstr>添加原始证据</vt:lpstr>
      <vt:lpstr>添加原始证据</vt:lpstr>
      <vt:lpstr>验证原始证据</vt:lpstr>
      <vt:lpstr>基本界面和操作</vt:lpstr>
      <vt:lpstr>基本界面和操作</vt:lpstr>
      <vt:lpstr>基本界面和操作</vt:lpstr>
      <vt:lpstr>基本界面和操作</vt:lpstr>
      <vt:lpstr>基本界面和操作</vt:lpstr>
      <vt:lpstr>基本界面和操作</vt:lpstr>
      <vt:lpstr>过滤文件</vt:lpstr>
      <vt:lpstr>过滤文件</vt:lpstr>
      <vt:lpstr>过滤文件</vt:lpstr>
      <vt:lpstr>过滤文件</vt:lpstr>
      <vt:lpstr>图例说明</vt:lpstr>
      <vt:lpstr>图例说明</vt:lpstr>
      <vt:lpstr>图例说明</vt:lpstr>
      <vt:lpstr>图例说明</vt:lpstr>
      <vt:lpstr>图例说明</vt:lpstr>
      <vt:lpstr>预览文件</vt:lpstr>
      <vt:lpstr>进行磁盘快照</vt:lpstr>
      <vt:lpstr>进行磁盘快照</vt:lpstr>
      <vt:lpstr>进行磁盘快照</vt:lpstr>
      <vt:lpstr>进行磁盘快照</vt:lpstr>
      <vt:lpstr>进行磁盘快照</vt:lpstr>
      <vt:lpstr>进行磁盘快照</vt:lpstr>
      <vt:lpstr>进行磁盘快照</vt:lpstr>
      <vt:lpstr>进行磁盘快照</vt:lpstr>
      <vt:lpstr>进行磁盘快照</vt:lpstr>
      <vt:lpstr>进行磁盘快照</vt:lpstr>
      <vt:lpstr>进行磁盘快照</vt:lpstr>
      <vt:lpstr>进行磁盘快照</vt:lpstr>
      <vt:lpstr>过滤器的使用</vt:lpstr>
      <vt:lpstr>过滤器的使用</vt:lpstr>
      <vt:lpstr>过滤器的使用</vt:lpstr>
      <vt:lpstr>过滤器的使用</vt:lpstr>
      <vt:lpstr>过滤器的使用</vt:lpstr>
      <vt:lpstr>过滤器的使用</vt:lpstr>
      <vt:lpstr>过滤器的使用</vt:lpstr>
      <vt:lpstr>过滤器的使用</vt:lpstr>
      <vt:lpstr>过滤器的使用</vt:lpstr>
      <vt:lpstr>过滤器的使用</vt:lpstr>
      <vt:lpstr>过滤器的使用</vt:lpstr>
      <vt:lpstr>过滤器的使用</vt:lpstr>
      <vt:lpstr>过滤器的使用</vt:lpstr>
      <vt:lpstr>过滤器的使用</vt:lpstr>
      <vt:lpstr>过滤器的使用</vt:lpstr>
      <vt:lpstr>利用X-Ways搜索数据信息</vt:lpstr>
      <vt:lpstr>利用X-Ways搜索数据信息</vt:lpstr>
      <vt:lpstr>利用X-Ways搜索数据信息</vt:lpstr>
      <vt:lpstr>利用X-Ways搜索数据信息</vt:lpstr>
      <vt:lpstr>利用X-Ways搜索数据信息</vt:lpstr>
      <vt:lpstr>利用X-Ways搜索数据信息</vt:lpstr>
      <vt:lpstr>利用X-Ways提取文件</vt:lpstr>
      <vt:lpstr>利用X-Ways提取文件</vt:lpstr>
      <vt:lpstr>利用X-Ways提取文件</vt:lpstr>
      <vt:lpstr>利用X-Ways提取文件</vt:lpstr>
      <vt:lpstr>利用X-Ways提取文件</vt:lpstr>
      <vt:lpstr>创建报告表</vt:lpstr>
      <vt:lpstr>创建报告表</vt:lpstr>
      <vt:lpstr>创建报告表</vt:lpstr>
      <vt:lpstr>创建报告表</vt:lpstr>
      <vt:lpstr>创建报告表</vt:lpstr>
    </vt:vector>
  </TitlesOfParts>
  <Company>NUPT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计算机取证与分析鉴定概论</dc:title>
  <dc:creator>Sun</dc:creator>
  <cp:lastModifiedBy>雨林木风</cp:lastModifiedBy>
  <cp:revision>113</cp:revision>
  <dcterms:created xsi:type="dcterms:W3CDTF">2008-08-15T00:24:31Z</dcterms:created>
  <dcterms:modified xsi:type="dcterms:W3CDTF">2014-12-19T05:12:27Z</dcterms:modified>
</cp:coreProperties>
</file>