
<file path=[Content_Types].xml><?xml version="1.0" encoding="utf-8"?>
<Types xmlns="http://schemas.openxmlformats.org/package/2006/content-types">
  <Override PartName="/ppt/slides/slide29.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diagrams/layout9.xml" ContentType="application/vnd.openxmlformats-officedocument.drawingml.diagram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diagrams/layout7.xml" ContentType="application/vnd.openxmlformats-officedocument.drawingml.diagramLayout+xml"/>
  <Override PartName="/ppt/diagrams/data8.xml" ContentType="application/vnd.openxmlformats-officedocument.drawingml.diagramData+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5.xml" ContentType="application/vnd.openxmlformats-officedocument.drawingml.diagramLayout+xml"/>
  <Override PartName="/ppt/diagrams/data6.xml" ContentType="application/vnd.openxmlformats-officedocument.drawingml.diagramData+xml"/>
  <Override PartName="/ppt/diagrams/layout3.xml" ContentType="application/vnd.openxmlformats-officedocument.drawingml.diagramLayout+xml"/>
  <Override PartName="/ppt/diagrams/data4.xml" ContentType="application/vnd.openxmlformats-officedocument.drawingml.diagramData+xml"/>
  <Override PartName="/ppt/diagrams/colors8.xml" ContentType="application/vnd.openxmlformats-officedocument.drawingml.diagramColors+xml"/>
  <Override PartName="/ppt/diagrams/layout1.xml" ContentType="application/vnd.openxmlformats-officedocument.drawingml.diagramLayout+xml"/>
  <Override PartName="/ppt/diagrams/data2.xml" ContentType="application/vnd.openxmlformats-officedocument.drawingml.diagramData+xml"/>
  <Override PartName="/ppt/diagrams/colors6.xml" ContentType="application/vnd.openxmlformats-officedocument.drawingml.diagramColors+xml"/>
  <Override PartName="/ppt/diagrams/quickStyle9.xml" ContentType="application/vnd.openxmlformats-officedocument.drawingml.diagramStyl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colors4.xml" ContentType="application/vnd.openxmlformats-officedocument.drawingml.diagramColors+xml"/>
  <Override PartName="/ppt/diagrams/quickStyle7.xml" ContentType="application/vnd.openxmlformats-officedocument.drawingml.diagramStyl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diagrams/colors2.xml" ContentType="application/vnd.openxmlformats-officedocument.drawingml.diagramColors+xml"/>
  <Default Extension="png" ContentType="image/png"/>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diagrams/colors10.xml" ContentType="application/vnd.openxmlformats-officedocument.drawingml.diagramColor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diagrams/layout8.xml" ContentType="application/vnd.openxmlformats-officedocument.drawingml.diagram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diagrams/layout6.xml" ContentType="application/vnd.openxmlformats-officedocument.drawingml.diagramLayout+xml"/>
  <Override PartName="/ppt/diagrams/data9.xml" ContentType="application/vnd.openxmlformats-officedocument.drawingml.diagramData+xml"/>
  <Override PartName="/ppt/diagrams/data10.xml" ContentType="application/vnd.openxmlformats-officedocument.drawingml.diagramData+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diagrams/layout4.xml" ContentType="application/vnd.openxmlformats-officedocument.drawingml.diagramLayout+xml"/>
  <Override PartName="/ppt/diagrams/data7.xml" ContentType="application/vnd.openxmlformats-officedocument.drawingml.diagramData+xml"/>
  <Override PartName="/ppt/diagrams/colors9.xml" ContentType="application/vnd.openxmlformats-officedocument.drawingml.diagramColors+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diagrams/quickStyle10.xml" ContentType="application/vnd.openxmlformats-officedocument.drawingml.diagramStyle+xml"/>
  <Override PartName="/ppt/slides/slide8.xml" ContentType="application/vnd.openxmlformats-officedocument.presentationml.slide+xml"/>
  <Override PartName="/ppt/handoutMasters/handoutMaster1.xml" ContentType="application/vnd.openxmlformats-officedocument.presentationml.handoutMaster+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38"/>
  </p:notesMasterIdLst>
  <p:handoutMasterIdLst>
    <p:handoutMasterId r:id="rId39"/>
  </p:handoutMasterIdLst>
  <p:sldIdLst>
    <p:sldId id="275" r:id="rId2"/>
    <p:sldId id="274" r:id="rId3"/>
    <p:sldId id="290" r:id="rId4"/>
    <p:sldId id="291" r:id="rId5"/>
    <p:sldId id="292" r:id="rId6"/>
    <p:sldId id="293" r:id="rId7"/>
    <p:sldId id="294" r:id="rId8"/>
    <p:sldId id="295" r:id="rId9"/>
    <p:sldId id="296" r:id="rId10"/>
    <p:sldId id="297" r:id="rId11"/>
    <p:sldId id="298" r:id="rId12"/>
    <p:sldId id="299" r:id="rId13"/>
    <p:sldId id="300" r:id="rId14"/>
    <p:sldId id="301" r:id="rId15"/>
    <p:sldId id="302" r:id="rId16"/>
    <p:sldId id="303" r:id="rId17"/>
    <p:sldId id="304" r:id="rId18"/>
    <p:sldId id="305" r:id="rId19"/>
    <p:sldId id="306" r:id="rId20"/>
    <p:sldId id="307" r:id="rId21"/>
    <p:sldId id="308" r:id="rId22"/>
    <p:sldId id="309" r:id="rId23"/>
    <p:sldId id="310" r:id="rId24"/>
    <p:sldId id="311" r:id="rId25"/>
    <p:sldId id="312" r:id="rId26"/>
    <p:sldId id="313" r:id="rId27"/>
    <p:sldId id="314" r:id="rId28"/>
    <p:sldId id="315" r:id="rId29"/>
    <p:sldId id="316" r:id="rId30"/>
    <p:sldId id="317" r:id="rId31"/>
    <p:sldId id="318" r:id="rId32"/>
    <p:sldId id="319" r:id="rId33"/>
    <p:sldId id="320" r:id="rId34"/>
    <p:sldId id="321" r:id="rId35"/>
    <p:sldId id="322" r:id="rId36"/>
    <p:sldId id="273" r:id="rId37"/>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黑体" pitchFamily="2" charset="-122"/>
        <a:cs typeface="+mn-cs"/>
      </a:defRPr>
    </a:lvl1pPr>
    <a:lvl2pPr marL="457200" algn="l" rtl="0" fontAlgn="base">
      <a:spcBef>
        <a:spcPct val="0"/>
      </a:spcBef>
      <a:spcAft>
        <a:spcPct val="0"/>
      </a:spcAft>
      <a:defRPr kern="1200">
        <a:solidFill>
          <a:schemeClr val="tx1"/>
        </a:solidFill>
        <a:latin typeface="Arial" charset="0"/>
        <a:ea typeface="黑体" pitchFamily="2" charset="-122"/>
        <a:cs typeface="+mn-cs"/>
      </a:defRPr>
    </a:lvl2pPr>
    <a:lvl3pPr marL="914400" algn="l" rtl="0" fontAlgn="base">
      <a:spcBef>
        <a:spcPct val="0"/>
      </a:spcBef>
      <a:spcAft>
        <a:spcPct val="0"/>
      </a:spcAft>
      <a:defRPr kern="1200">
        <a:solidFill>
          <a:schemeClr val="tx1"/>
        </a:solidFill>
        <a:latin typeface="Arial" charset="0"/>
        <a:ea typeface="黑体" pitchFamily="2" charset="-122"/>
        <a:cs typeface="+mn-cs"/>
      </a:defRPr>
    </a:lvl3pPr>
    <a:lvl4pPr marL="1371600" algn="l" rtl="0" fontAlgn="base">
      <a:spcBef>
        <a:spcPct val="0"/>
      </a:spcBef>
      <a:spcAft>
        <a:spcPct val="0"/>
      </a:spcAft>
      <a:defRPr kern="1200">
        <a:solidFill>
          <a:schemeClr val="tx1"/>
        </a:solidFill>
        <a:latin typeface="Arial" charset="0"/>
        <a:ea typeface="黑体" pitchFamily="2" charset="-122"/>
        <a:cs typeface="+mn-cs"/>
      </a:defRPr>
    </a:lvl4pPr>
    <a:lvl5pPr marL="1828800" algn="l" rtl="0" fontAlgn="base">
      <a:spcBef>
        <a:spcPct val="0"/>
      </a:spcBef>
      <a:spcAft>
        <a:spcPct val="0"/>
      </a:spcAft>
      <a:defRPr kern="1200">
        <a:solidFill>
          <a:schemeClr val="tx1"/>
        </a:solidFill>
        <a:latin typeface="Arial" charset="0"/>
        <a:ea typeface="黑体" pitchFamily="2" charset="-122"/>
        <a:cs typeface="+mn-cs"/>
      </a:defRPr>
    </a:lvl5pPr>
    <a:lvl6pPr marL="2286000" algn="l" defTabSz="914400" rtl="0" eaLnBrk="1" latinLnBrk="0" hangingPunct="1">
      <a:defRPr kern="1200">
        <a:solidFill>
          <a:schemeClr val="tx1"/>
        </a:solidFill>
        <a:latin typeface="Arial" charset="0"/>
        <a:ea typeface="黑体" pitchFamily="2" charset="-122"/>
        <a:cs typeface="+mn-cs"/>
      </a:defRPr>
    </a:lvl6pPr>
    <a:lvl7pPr marL="2743200" algn="l" defTabSz="914400" rtl="0" eaLnBrk="1" latinLnBrk="0" hangingPunct="1">
      <a:defRPr kern="1200">
        <a:solidFill>
          <a:schemeClr val="tx1"/>
        </a:solidFill>
        <a:latin typeface="Arial" charset="0"/>
        <a:ea typeface="黑体" pitchFamily="2" charset="-122"/>
        <a:cs typeface="+mn-cs"/>
      </a:defRPr>
    </a:lvl7pPr>
    <a:lvl8pPr marL="3200400" algn="l" defTabSz="914400" rtl="0" eaLnBrk="1" latinLnBrk="0" hangingPunct="1">
      <a:defRPr kern="1200">
        <a:solidFill>
          <a:schemeClr val="tx1"/>
        </a:solidFill>
        <a:latin typeface="Arial" charset="0"/>
        <a:ea typeface="黑体" pitchFamily="2" charset="-122"/>
        <a:cs typeface="+mn-cs"/>
      </a:defRPr>
    </a:lvl8pPr>
    <a:lvl9pPr marL="3657600" algn="l" defTabSz="914400" rtl="0" eaLnBrk="1" latinLnBrk="0" hangingPunct="1">
      <a:defRPr kern="1200">
        <a:solidFill>
          <a:schemeClr val="tx1"/>
        </a:solidFill>
        <a:latin typeface="Arial" charset="0"/>
        <a:ea typeface="黑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FFCC66"/>
    <a:srgbClr val="EE9A3E"/>
    <a:srgbClr val="FFCC00"/>
    <a:srgbClr val="FF9966"/>
    <a:srgbClr val="FFFFCC"/>
    <a:srgbClr val="FF9900"/>
    <a:srgbClr val="99CCFF"/>
    <a:srgbClr val="111111"/>
    <a:srgbClr val="0033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aximized">
    <p:restoredLeft sz="34567" autoAdjust="0"/>
    <p:restoredTop sz="94675" autoAdjust="0"/>
  </p:normalViewPr>
  <p:slideViewPr>
    <p:cSldViewPr>
      <p:cViewPr varScale="1">
        <p:scale>
          <a:sx n="63" d="100"/>
          <a:sy n="63" d="100"/>
        </p:scale>
        <p:origin x="-1278" y="-96"/>
      </p:cViewPr>
      <p:guideLst>
        <p:guide orient="horz" pos="227"/>
        <p:guide orient="horz" pos="164"/>
        <p:guide orient="horz" pos="4110"/>
        <p:guide orient="horz" pos="709"/>
        <p:guide pos="295"/>
        <p:guide pos="5465"/>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63" d="100"/>
          <a:sy n="63" d="100"/>
        </p:scale>
        <p:origin x="-1932"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62A7514-2DD7-41B7-80ED-F693EACC02A5}" type="doc">
      <dgm:prSet loTypeId="urn:microsoft.com/office/officeart/2005/8/layout/hChevron3" loCatId="process" qsTypeId="urn:microsoft.com/office/officeart/2005/8/quickstyle/simple1" qsCatId="simple" csTypeId="urn:microsoft.com/office/officeart/2005/8/colors/accent1_2" csCatId="accent1" phldr="1"/>
      <dgm:spPr/>
    </dgm:pt>
    <dgm:pt modelId="{4AFE0152-52EB-4B95-B7AD-68475D9B1B55}">
      <dgm:prSet phldrT="[文本]" custT="1"/>
      <dgm:spPr>
        <a:solidFill>
          <a:srgbClr val="FF6600"/>
        </a:solidFill>
      </dgm:spPr>
      <dgm:t>
        <a:bodyPr/>
        <a:lstStyle/>
        <a:p>
          <a:pPr algn="l"/>
          <a:r>
            <a:rPr lang="en-US" sz="1600" u="none" dirty="0" smtClean="0"/>
            <a:t>   </a:t>
          </a:r>
          <a:r>
            <a:rPr lang="en-US" sz="1400" u="none" dirty="0" smtClean="0"/>
            <a:t> </a:t>
          </a:r>
          <a:r>
            <a:rPr lang="en-US" sz="1400" u="none" dirty="0" err="1" smtClean="0">
              <a:solidFill>
                <a:schemeClr val="tx1"/>
              </a:solidFill>
            </a:rPr>
            <a:t>智能物流系统概述</a:t>
          </a:r>
          <a:endParaRPr lang="zh-CN" altLang="en-US" sz="1400" u="none" dirty="0">
            <a:solidFill>
              <a:schemeClr val="tx1"/>
            </a:solidFill>
          </a:endParaRPr>
        </a:p>
      </dgm:t>
    </dgm:pt>
    <dgm:pt modelId="{40134812-FDE4-4D83-BCC4-669066684F1D}" type="parTrans" cxnId="{2C7E0276-8840-4465-8DAD-478DA293BECB}">
      <dgm:prSet/>
      <dgm:spPr/>
      <dgm:t>
        <a:bodyPr/>
        <a:lstStyle/>
        <a:p>
          <a:endParaRPr lang="zh-CN" altLang="en-US" sz="1600"/>
        </a:p>
      </dgm:t>
    </dgm:pt>
    <dgm:pt modelId="{C39CC968-0BF9-40F9-9F50-CB79325223BB}" type="sibTrans" cxnId="{2C7E0276-8840-4465-8DAD-478DA293BECB}">
      <dgm:prSet/>
      <dgm:spPr/>
      <dgm:t>
        <a:bodyPr/>
        <a:lstStyle/>
        <a:p>
          <a:endParaRPr lang="zh-CN" altLang="en-US" sz="1600"/>
        </a:p>
      </dgm:t>
    </dgm:pt>
    <dgm:pt modelId="{BE7FC79C-9CFE-4C59-A295-EA1E3A68FF87}">
      <dgm:prSet phldrT="[文本]" custT="1"/>
      <dgm:spPr>
        <a:solidFill>
          <a:srgbClr val="FFCC66"/>
        </a:solidFill>
      </dgm:spPr>
      <dgm:t>
        <a:bodyPr/>
        <a:lstStyle/>
        <a:p>
          <a:pPr algn="l"/>
          <a:r>
            <a:rPr lang="en-US" sz="1600" u="none" dirty="0" smtClean="0"/>
            <a:t>   </a:t>
          </a:r>
          <a:r>
            <a:rPr lang="en-US" sz="1400" u="none" dirty="0" err="1" smtClean="0">
              <a:solidFill>
                <a:schemeClr val="tx1"/>
              </a:solidFill>
            </a:rPr>
            <a:t>智能物流系统</a:t>
          </a:r>
          <a:r>
            <a:rPr lang="zh-CN" altLang="en-US" sz="1400" u="none" dirty="0" smtClean="0">
              <a:solidFill>
                <a:schemeClr val="tx1"/>
              </a:solidFill>
            </a:rPr>
            <a:t>的设计</a:t>
          </a:r>
          <a:endParaRPr lang="zh-CN" altLang="en-US" sz="1400" dirty="0">
            <a:solidFill>
              <a:schemeClr val="tx1"/>
            </a:solidFill>
          </a:endParaRPr>
        </a:p>
      </dgm:t>
    </dgm:pt>
    <dgm:pt modelId="{74763B2D-C6CD-4E8F-8938-2BFD9C1939E5}" type="parTrans" cxnId="{B1A013C3-BD89-4374-AFF9-E98CDA16D90B}">
      <dgm:prSet/>
      <dgm:spPr/>
      <dgm:t>
        <a:bodyPr/>
        <a:lstStyle/>
        <a:p>
          <a:endParaRPr lang="zh-CN" altLang="en-US" sz="1600"/>
        </a:p>
      </dgm:t>
    </dgm:pt>
    <dgm:pt modelId="{32B28509-5994-4D9D-AF45-70A62F913BDE}" type="sibTrans" cxnId="{B1A013C3-BD89-4374-AFF9-E98CDA16D90B}">
      <dgm:prSet/>
      <dgm:spPr/>
      <dgm:t>
        <a:bodyPr/>
        <a:lstStyle/>
        <a:p>
          <a:endParaRPr lang="zh-CN" altLang="en-US" sz="1600"/>
        </a:p>
      </dgm:t>
    </dgm:pt>
    <dgm:pt modelId="{1A422BF9-8E40-4D40-82F3-D7ADF7825116}">
      <dgm:prSet phldrT="[文本]" custT="1"/>
      <dgm:spPr>
        <a:solidFill>
          <a:srgbClr val="FFCC66"/>
        </a:solidFill>
      </dgm:spPr>
      <dgm:t>
        <a:bodyPr/>
        <a:lstStyle/>
        <a:p>
          <a:pPr algn="l"/>
          <a:r>
            <a:rPr lang="en-US" sz="1600" u="none" dirty="0" smtClean="0"/>
            <a:t>    </a:t>
          </a:r>
          <a:r>
            <a:rPr lang="en-US" sz="1400" u="none" dirty="0" err="1" smtClean="0">
              <a:solidFill>
                <a:schemeClr val="tx1"/>
              </a:solidFill>
            </a:rPr>
            <a:t>智能物流系统</a:t>
          </a:r>
          <a:r>
            <a:rPr lang="zh-CN" altLang="en-US" sz="1400" u="none" dirty="0" smtClean="0">
              <a:solidFill>
                <a:schemeClr val="tx1"/>
              </a:solidFill>
            </a:rPr>
            <a:t>的应用</a:t>
          </a:r>
          <a:endParaRPr lang="zh-CN" altLang="en-US" sz="1400" dirty="0">
            <a:solidFill>
              <a:schemeClr val="tx1"/>
            </a:solidFill>
          </a:endParaRPr>
        </a:p>
      </dgm:t>
    </dgm:pt>
    <dgm:pt modelId="{53E6A745-B129-4611-A5BE-F9378C0D5FE5}" type="parTrans" cxnId="{60D46750-07FA-44A0-BA5E-12956D550B89}">
      <dgm:prSet/>
      <dgm:spPr/>
      <dgm:t>
        <a:bodyPr/>
        <a:lstStyle/>
        <a:p>
          <a:endParaRPr lang="zh-CN" altLang="en-US" sz="1600"/>
        </a:p>
      </dgm:t>
    </dgm:pt>
    <dgm:pt modelId="{F5487BCD-2C64-47A9-9CA1-D9FFA877489D}" type="sibTrans" cxnId="{60D46750-07FA-44A0-BA5E-12956D550B89}">
      <dgm:prSet/>
      <dgm:spPr/>
      <dgm:t>
        <a:bodyPr/>
        <a:lstStyle/>
        <a:p>
          <a:endParaRPr lang="zh-CN" altLang="en-US" sz="1600"/>
        </a:p>
      </dgm:t>
    </dgm:pt>
    <dgm:pt modelId="{4F72C2E5-C0F0-49B9-9693-6A68F13804F4}" type="pres">
      <dgm:prSet presAssocID="{A62A7514-2DD7-41B7-80ED-F693EACC02A5}" presName="Name0" presStyleCnt="0">
        <dgm:presLayoutVars>
          <dgm:dir/>
          <dgm:resizeHandles val="exact"/>
        </dgm:presLayoutVars>
      </dgm:prSet>
      <dgm:spPr/>
    </dgm:pt>
    <dgm:pt modelId="{78707572-11B1-43F0-B56F-5E4AB636DFB3}" type="pres">
      <dgm:prSet presAssocID="{4AFE0152-52EB-4B95-B7AD-68475D9B1B55}" presName="parTxOnly" presStyleLbl="node1" presStyleIdx="0" presStyleCnt="3" custLinFactNeighborX="-11886">
        <dgm:presLayoutVars>
          <dgm:bulletEnabled val="1"/>
        </dgm:presLayoutVars>
      </dgm:prSet>
      <dgm:spPr/>
      <dgm:t>
        <a:bodyPr/>
        <a:lstStyle/>
        <a:p>
          <a:endParaRPr lang="zh-CN" altLang="en-US"/>
        </a:p>
      </dgm:t>
    </dgm:pt>
    <dgm:pt modelId="{DF1A3B44-7C86-47AC-889C-B1EF619618EA}" type="pres">
      <dgm:prSet presAssocID="{C39CC968-0BF9-40F9-9F50-CB79325223BB}" presName="parSpace" presStyleCnt="0"/>
      <dgm:spPr/>
    </dgm:pt>
    <dgm:pt modelId="{370B7215-43AF-46BF-A735-20A368491720}" type="pres">
      <dgm:prSet presAssocID="{BE7FC79C-9CFE-4C59-A295-EA1E3A68FF87}" presName="parTxOnly" presStyleLbl="node1" presStyleIdx="1" presStyleCnt="3" custLinFactNeighborX="-18057">
        <dgm:presLayoutVars>
          <dgm:bulletEnabled val="1"/>
        </dgm:presLayoutVars>
      </dgm:prSet>
      <dgm:spPr/>
      <dgm:t>
        <a:bodyPr/>
        <a:lstStyle/>
        <a:p>
          <a:endParaRPr lang="zh-CN" altLang="en-US"/>
        </a:p>
      </dgm:t>
    </dgm:pt>
    <dgm:pt modelId="{E079EB35-79C3-4272-8F6A-95B4FB054A82}" type="pres">
      <dgm:prSet presAssocID="{32B28509-5994-4D9D-AF45-70A62F913BDE}" presName="parSpace" presStyleCnt="0"/>
      <dgm:spPr/>
    </dgm:pt>
    <dgm:pt modelId="{A587EFE1-A3DE-4730-996C-C43C76C9687D}" type="pres">
      <dgm:prSet presAssocID="{1A422BF9-8E40-4D40-82F3-D7ADF7825116}" presName="parTxOnly" presStyleLbl="node1" presStyleIdx="2" presStyleCnt="3" custLinFactNeighborX="572" custLinFactNeighborY="12501">
        <dgm:presLayoutVars>
          <dgm:bulletEnabled val="1"/>
        </dgm:presLayoutVars>
      </dgm:prSet>
      <dgm:spPr/>
      <dgm:t>
        <a:bodyPr/>
        <a:lstStyle/>
        <a:p>
          <a:endParaRPr lang="zh-CN" altLang="en-US"/>
        </a:p>
      </dgm:t>
    </dgm:pt>
  </dgm:ptLst>
  <dgm:cxnLst>
    <dgm:cxn modelId="{971BEF8C-EE19-4A74-9FF8-BE595308B2BE}" type="presOf" srcId="{1A422BF9-8E40-4D40-82F3-D7ADF7825116}" destId="{A587EFE1-A3DE-4730-996C-C43C76C9687D}" srcOrd="0" destOrd="0" presId="urn:microsoft.com/office/officeart/2005/8/layout/hChevron3"/>
    <dgm:cxn modelId="{2C7E0276-8840-4465-8DAD-478DA293BECB}" srcId="{A62A7514-2DD7-41B7-80ED-F693EACC02A5}" destId="{4AFE0152-52EB-4B95-B7AD-68475D9B1B55}" srcOrd="0" destOrd="0" parTransId="{40134812-FDE4-4D83-BCC4-669066684F1D}" sibTransId="{C39CC968-0BF9-40F9-9F50-CB79325223BB}"/>
    <dgm:cxn modelId="{B1A013C3-BD89-4374-AFF9-E98CDA16D90B}" srcId="{A62A7514-2DD7-41B7-80ED-F693EACC02A5}" destId="{BE7FC79C-9CFE-4C59-A295-EA1E3A68FF87}" srcOrd="1" destOrd="0" parTransId="{74763B2D-C6CD-4E8F-8938-2BFD9C1939E5}" sibTransId="{32B28509-5994-4D9D-AF45-70A62F913BDE}"/>
    <dgm:cxn modelId="{5DF7CBBD-4D77-48B4-A6FB-793AC5B037DC}" type="presOf" srcId="{BE7FC79C-9CFE-4C59-A295-EA1E3A68FF87}" destId="{370B7215-43AF-46BF-A735-20A368491720}" srcOrd="0" destOrd="0" presId="urn:microsoft.com/office/officeart/2005/8/layout/hChevron3"/>
    <dgm:cxn modelId="{60D46750-07FA-44A0-BA5E-12956D550B89}" srcId="{A62A7514-2DD7-41B7-80ED-F693EACC02A5}" destId="{1A422BF9-8E40-4D40-82F3-D7ADF7825116}" srcOrd="2" destOrd="0" parTransId="{53E6A745-B129-4611-A5BE-F9378C0D5FE5}" sibTransId="{F5487BCD-2C64-47A9-9CA1-D9FFA877489D}"/>
    <dgm:cxn modelId="{26707C46-DB6B-4310-9D02-E8962D05539D}" type="presOf" srcId="{4AFE0152-52EB-4B95-B7AD-68475D9B1B55}" destId="{78707572-11B1-43F0-B56F-5E4AB636DFB3}" srcOrd="0" destOrd="0" presId="urn:microsoft.com/office/officeart/2005/8/layout/hChevron3"/>
    <dgm:cxn modelId="{999C26EA-8F74-43CF-B0C7-D6ED1AD903F2}" type="presOf" srcId="{A62A7514-2DD7-41B7-80ED-F693EACC02A5}" destId="{4F72C2E5-C0F0-49B9-9693-6A68F13804F4}" srcOrd="0" destOrd="0" presId="urn:microsoft.com/office/officeart/2005/8/layout/hChevron3"/>
    <dgm:cxn modelId="{DCB44EE6-16AD-4D30-88DA-CFFA398CA6CB}" type="presParOf" srcId="{4F72C2E5-C0F0-49B9-9693-6A68F13804F4}" destId="{78707572-11B1-43F0-B56F-5E4AB636DFB3}" srcOrd="0" destOrd="0" presId="urn:microsoft.com/office/officeart/2005/8/layout/hChevron3"/>
    <dgm:cxn modelId="{B5A0383D-827F-4B43-BF57-BB2645579801}" type="presParOf" srcId="{4F72C2E5-C0F0-49B9-9693-6A68F13804F4}" destId="{DF1A3B44-7C86-47AC-889C-B1EF619618EA}" srcOrd="1" destOrd="0" presId="urn:microsoft.com/office/officeart/2005/8/layout/hChevron3"/>
    <dgm:cxn modelId="{B02547B5-16FE-4056-9D82-A693F608B9E5}" type="presParOf" srcId="{4F72C2E5-C0F0-49B9-9693-6A68F13804F4}" destId="{370B7215-43AF-46BF-A735-20A368491720}" srcOrd="2" destOrd="0" presId="urn:microsoft.com/office/officeart/2005/8/layout/hChevron3"/>
    <dgm:cxn modelId="{C9E9B7C0-4783-4558-B931-C8A01AE20510}" type="presParOf" srcId="{4F72C2E5-C0F0-49B9-9693-6A68F13804F4}" destId="{E079EB35-79C3-4272-8F6A-95B4FB054A82}" srcOrd="3" destOrd="0" presId="urn:microsoft.com/office/officeart/2005/8/layout/hChevron3"/>
    <dgm:cxn modelId="{D29EADEA-CD17-4BED-8E76-51EB430914E0}" type="presParOf" srcId="{4F72C2E5-C0F0-49B9-9693-6A68F13804F4}" destId="{A587EFE1-A3DE-4730-996C-C43C76C9687D}" srcOrd="4" destOrd="0" presId="urn:microsoft.com/office/officeart/2005/8/layout/hChevron3"/>
  </dgm:cxnLst>
  <dgm:bg/>
  <dgm:whole/>
</dgm:dataModel>
</file>

<file path=ppt/diagrams/data10.xml><?xml version="1.0" encoding="utf-8"?>
<dgm:dataModel xmlns:dgm="http://schemas.openxmlformats.org/drawingml/2006/diagram" xmlns:a="http://schemas.openxmlformats.org/drawingml/2006/main">
  <dgm:ptLst>
    <dgm:pt modelId="{519537CD-3187-495B-8683-A210569C4A90}" type="doc">
      <dgm:prSet loTypeId="urn:microsoft.com/office/officeart/2005/8/layout/hProcess9" loCatId="process" qsTypeId="urn:microsoft.com/office/officeart/2005/8/quickstyle/simple1" qsCatId="simple" csTypeId="urn:microsoft.com/office/officeart/2005/8/colors/accent2_2" csCatId="accent2"/>
      <dgm:spPr/>
      <dgm:t>
        <a:bodyPr/>
        <a:lstStyle/>
        <a:p>
          <a:endParaRPr lang="zh-CN" altLang="en-US"/>
        </a:p>
      </dgm:t>
    </dgm:pt>
    <dgm:pt modelId="{CF4CAECC-9364-434C-B76B-ECC43FC3C6EA}">
      <dgm:prSet/>
      <dgm:spPr/>
      <dgm:t>
        <a:bodyPr/>
        <a:lstStyle/>
        <a:p>
          <a:pPr rtl="0"/>
          <a:r>
            <a:rPr lang="en-US" dirty="0" smtClean="0"/>
            <a:t>1.</a:t>
          </a:r>
          <a:r>
            <a:rPr lang="zh-CN" dirty="0" smtClean="0"/>
            <a:t>完善的医药物流基础设施是智能物流系统发展不可缺少的物质基础</a:t>
          </a:r>
          <a:endParaRPr lang="zh-CN" dirty="0"/>
        </a:p>
      </dgm:t>
    </dgm:pt>
    <dgm:pt modelId="{843BD7F2-D3DE-407D-8279-7768BDE410FA}" type="parTrans" cxnId="{9586EF55-4452-427E-AB39-999CF83D81ED}">
      <dgm:prSet/>
      <dgm:spPr/>
      <dgm:t>
        <a:bodyPr/>
        <a:lstStyle/>
        <a:p>
          <a:endParaRPr lang="zh-CN" altLang="en-US"/>
        </a:p>
      </dgm:t>
    </dgm:pt>
    <dgm:pt modelId="{BBF23AD0-DBA5-441D-90B7-53AEA48A3FBE}" type="sibTrans" cxnId="{9586EF55-4452-427E-AB39-999CF83D81ED}">
      <dgm:prSet/>
      <dgm:spPr/>
      <dgm:t>
        <a:bodyPr/>
        <a:lstStyle/>
        <a:p>
          <a:endParaRPr lang="zh-CN" altLang="en-US"/>
        </a:p>
      </dgm:t>
    </dgm:pt>
    <dgm:pt modelId="{B3EB2F1F-7EFB-49CF-B798-911252EAFF8F}">
      <dgm:prSet/>
      <dgm:spPr/>
      <dgm:t>
        <a:bodyPr/>
        <a:lstStyle/>
        <a:p>
          <a:pPr rtl="0"/>
          <a:r>
            <a:rPr lang="en-US" dirty="0" smtClean="0"/>
            <a:t>2.</a:t>
          </a:r>
          <a:r>
            <a:rPr lang="zh-CN" dirty="0" smtClean="0"/>
            <a:t>信息网络技术的产生与发展为医药智能物流的实现提供了强有力的技术支撑</a:t>
          </a:r>
          <a:endParaRPr lang="zh-CN" dirty="0"/>
        </a:p>
      </dgm:t>
    </dgm:pt>
    <dgm:pt modelId="{1372B364-D5C2-478E-8395-CB47094F1D67}" type="parTrans" cxnId="{F8BF1619-8AC7-425C-9580-6496C43B3D59}">
      <dgm:prSet/>
      <dgm:spPr/>
      <dgm:t>
        <a:bodyPr/>
        <a:lstStyle/>
        <a:p>
          <a:endParaRPr lang="zh-CN" altLang="en-US"/>
        </a:p>
      </dgm:t>
    </dgm:pt>
    <dgm:pt modelId="{1481A698-62FD-4311-9550-997C9281455A}" type="sibTrans" cxnId="{F8BF1619-8AC7-425C-9580-6496C43B3D59}">
      <dgm:prSet/>
      <dgm:spPr/>
      <dgm:t>
        <a:bodyPr/>
        <a:lstStyle/>
        <a:p>
          <a:endParaRPr lang="zh-CN" altLang="en-US"/>
        </a:p>
      </dgm:t>
    </dgm:pt>
    <dgm:pt modelId="{ABF19C76-F358-4B98-BC2A-B471D5057625}">
      <dgm:prSet/>
      <dgm:spPr/>
      <dgm:t>
        <a:bodyPr/>
        <a:lstStyle/>
        <a:p>
          <a:pPr rtl="0"/>
          <a:r>
            <a:rPr lang="en-US" dirty="0" smtClean="0"/>
            <a:t>3.</a:t>
          </a:r>
          <a:r>
            <a:rPr lang="zh-CN" dirty="0" smtClean="0"/>
            <a:t>国家药品代码的制定是智能物流系统的基础</a:t>
          </a:r>
          <a:endParaRPr lang="zh-CN" dirty="0"/>
        </a:p>
      </dgm:t>
    </dgm:pt>
    <dgm:pt modelId="{E16062C9-D7E0-445D-9619-70EC8B08151A}" type="parTrans" cxnId="{8CB9F9E8-19C0-4C22-982F-3364FB33F163}">
      <dgm:prSet/>
      <dgm:spPr/>
      <dgm:t>
        <a:bodyPr/>
        <a:lstStyle/>
        <a:p>
          <a:endParaRPr lang="zh-CN" altLang="en-US"/>
        </a:p>
      </dgm:t>
    </dgm:pt>
    <dgm:pt modelId="{D43FE500-B0B1-4D20-9BAE-DCC7579D4A21}" type="sibTrans" cxnId="{8CB9F9E8-19C0-4C22-982F-3364FB33F163}">
      <dgm:prSet/>
      <dgm:spPr/>
      <dgm:t>
        <a:bodyPr/>
        <a:lstStyle/>
        <a:p>
          <a:endParaRPr lang="zh-CN" altLang="en-US"/>
        </a:p>
      </dgm:t>
    </dgm:pt>
    <dgm:pt modelId="{D681EA4B-8C33-4379-BD7D-1039D64FA0AA}" type="pres">
      <dgm:prSet presAssocID="{519537CD-3187-495B-8683-A210569C4A90}" presName="CompostProcess" presStyleCnt="0">
        <dgm:presLayoutVars>
          <dgm:dir/>
          <dgm:resizeHandles val="exact"/>
        </dgm:presLayoutVars>
      </dgm:prSet>
      <dgm:spPr/>
    </dgm:pt>
    <dgm:pt modelId="{BF198D5C-8C57-4748-A9B5-0E320E743E64}" type="pres">
      <dgm:prSet presAssocID="{519537CD-3187-495B-8683-A210569C4A90}" presName="arrow" presStyleLbl="bgShp" presStyleIdx="0" presStyleCnt="1"/>
      <dgm:spPr/>
    </dgm:pt>
    <dgm:pt modelId="{CD1F6A39-836C-4310-B065-EF4919CF2A26}" type="pres">
      <dgm:prSet presAssocID="{519537CD-3187-495B-8683-A210569C4A90}" presName="linearProcess" presStyleCnt="0"/>
      <dgm:spPr/>
    </dgm:pt>
    <dgm:pt modelId="{A9DAA146-481C-47ED-AF16-7D01B8F16129}" type="pres">
      <dgm:prSet presAssocID="{CF4CAECC-9364-434C-B76B-ECC43FC3C6EA}" presName="textNode" presStyleLbl="node1" presStyleIdx="0" presStyleCnt="3">
        <dgm:presLayoutVars>
          <dgm:bulletEnabled val="1"/>
        </dgm:presLayoutVars>
      </dgm:prSet>
      <dgm:spPr/>
    </dgm:pt>
    <dgm:pt modelId="{9BCFFC64-2A8C-458D-BFA4-66445F0F33C9}" type="pres">
      <dgm:prSet presAssocID="{BBF23AD0-DBA5-441D-90B7-53AEA48A3FBE}" presName="sibTrans" presStyleCnt="0"/>
      <dgm:spPr/>
    </dgm:pt>
    <dgm:pt modelId="{E10CB401-4F33-4D78-94D8-65FB6B5FCDFC}" type="pres">
      <dgm:prSet presAssocID="{B3EB2F1F-7EFB-49CF-B798-911252EAFF8F}" presName="textNode" presStyleLbl="node1" presStyleIdx="1" presStyleCnt="3">
        <dgm:presLayoutVars>
          <dgm:bulletEnabled val="1"/>
        </dgm:presLayoutVars>
      </dgm:prSet>
      <dgm:spPr/>
    </dgm:pt>
    <dgm:pt modelId="{3525CCAF-DAE8-4EAD-AD17-6D8F1BCBCEC6}" type="pres">
      <dgm:prSet presAssocID="{1481A698-62FD-4311-9550-997C9281455A}" presName="sibTrans" presStyleCnt="0"/>
      <dgm:spPr/>
    </dgm:pt>
    <dgm:pt modelId="{C7AF34F9-864E-4EE3-BBD0-7B5449E5E2B8}" type="pres">
      <dgm:prSet presAssocID="{ABF19C76-F358-4B98-BC2A-B471D5057625}" presName="textNode" presStyleLbl="node1" presStyleIdx="2" presStyleCnt="3">
        <dgm:presLayoutVars>
          <dgm:bulletEnabled val="1"/>
        </dgm:presLayoutVars>
      </dgm:prSet>
      <dgm:spPr/>
    </dgm:pt>
  </dgm:ptLst>
  <dgm:cxnLst>
    <dgm:cxn modelId="{9586EF55-4452-427E-AB39-999CF83D81ED}" srcId="{519537CD-3187-495B-8683-A210569C4A90}" destId="{CF4CAECC-9364-434C-B76B-ECC43FC3C6EA}" srcOrd="0" destOrd="0" parTransId="{843BD7F2-D3DE-407D-8279-7768BDE410FA}" sibTransId="{BBF23AD0-DBA5-441D-90B7-53AEA48A3FBE}"/>
    <dgm:cxn modelId="{8CB9F9E8-19C0-4C22-982F-3364FB33F163}" srcId="{519537CD-3187-495B-8683-A210569C4A90}" destId="{ABF19C76-F358-4B98-BC2A-B471D5057625}" srcOrd="2" destOrd="0" parTransId="{E16062C9-D7E0-445D-9619-70EC8B08151A}" sibTransId="{D43FE500-B0B1-4D20-9BAE-DCC7579D4A21}"/>
    <dgm:cxn modelId="{00057CA6-0D27-4EAA-BA90-F19BDEE2C6DF}" type="presOf" srcId="{ABF19C76-F358-4B98-BC2A-B471D5057625}" destId="{C7AF34F9-864E-4EE3-BBD0-7B5449E5E2B8}" srcOrd="0" destOrd="0" presId="urn:microsoft.com/office/officeart/2005/8/layout/hProcess9"/>
    <dgm:cxn modelId="{26C31A8D-D2C6-4973-BACE-15F1498FFB3F}" type="presOf" srcId="{B3EB2F1F-7EFB-49CF-B798-911252EAFF8F}" destId="{E10CB401-4F33-4D78-94D8-65FB6B5FCDFC}" srcOrd="0" destOrd="0" presId="urn:microsoft.com/office/officeart/2005/8/layout/hProcess9"/>
    <dgm:cxn modelId="{2F73D7A8-16D1-4E4D-BDC2-E1B2B35550DF}" type="presOf" srcId="{519537CD-3187-495B-8683-A210569C4A90}" destId="{D681EA4B-8C33-4379-BD7D-1039D64FA0AA}" srcOrd="0" destOrd="0" presId="urn:microsoft.com/office/officeart/2005/8/layout/hProcess9"/>
    <dgm:cxn modelId="{2DE9EBE7-BD43-4990-A665-3B4EC174A606}" type="presOf" srcId="{CF4CAECC-9364-434C-B76B-ECC43FC3C6EA}" destId="{A9DAA146-481C-47ED-AF16-7D01B8F16129}" srcOrd="0" destOrd="0" presId="urn:microsoft.com/office/officeart/2005/8/layout/hProcess9"/>
    <dgm:cxn modelId="{F8BF1619-8AC7-425C-9580-6496C43B3D59}" srcId="{519537CD-3187-495B-8683-A210569C4A90}" destId="{B3EB2F1F-7EFB-49CF-B798-911252EAFF8F}" srcOrd="1" destOrd="0" parTransId="{1372B364-D5C2-478E-8395-CB47094F1D67}" sibTransId="{1481A698-62FD-4311-9550-997C9281455A}"/>
    <dgm:cxn modelId="{931289FA-716C-48D7-9827-9C92D63909C8}" type="presParOf" srcId="{D681EA4B-8C33-4379-BD7D-1039D64FA0AA}" destId="{BF198D5C-8C57-4748-A9B5-0E320E743E64}" srcOrd="0" destOrd="0" presId="urn:microsoft.com/office/officeart/2005/8/layout/hProcess9"/>
    <dgm:cxn modelId="{5D28ADE2-FC6E-451B-B3B4-FF2D6EF9CB15}" type="presParOf" srcId="{D681EA4B-8C33-4379-BD7D-1039D64FA0AA}" destId="{CD1F6A39-836C-4310-B065-EF4919CF2A26}" srcOrd="1" destOrd="0" presId="urn:microsoft.com/office/officeart/2005/8/layout/hProcess9"/>
    <dgm:cxn modelId="{002C4844-D79C-40A5-8BCF-0B808E07E8CA}" type="presParOf" srcId="{CD1F6A39-836C-4310-B065-EF4919CF2A26}" destId="{A9DAA146-481C-47ED-AF16-7D01B8F16129}" srcOrd="0" destOrd="0" presId="urn:microsoft.com/office/officeart/2005/8/layout/hProcess9"/>
    <dgm:cxn modelId="{889863D6-6683-4F05-8DBE-B249CA6536FB}" type="presParOf" srcId="{CD1F6A39-836C-4310-B065-EF4919CF2A26}" destId="{9BCFFC64-2A8C-458D-BFA4-66445F0F33C9}" srcOrd="1" destOrd="0" presId="urn:microsoft.com/office/officeart/2005/8/layout/hProcess9"/>
    <dgm:cxn modelId="{F07BE1D4-A658-43B5-A8A8-CE8A5BB5B565}" type="presParOf" srcId="{CD1F6A39-836C-4310-B065-EF4919CF2A26}" destId="{E10CB401-4F33-4D78-94D8-65FB6B5FCDFC}" srcOrd="2" destOrd="0" presId="urn:microsoft.com/office/officeart/2005/8/layout/hProcess9"/>
    <dgm:cxn modelId="{F02F48F7-4F08-4349-B8A7-A4E4EFCCF318}" type="presParOf" srcId="{CD1F6A39-836C-4310-B065-EF4919CF2A26}" destId="{3525CCAF-DAE8-4EAD-AD17-6D8F1BCBCEC6}" srcOrd="3" destOrd="0" presId="urn:microsoft.com/office/officeart/2005/8/layout/hProcess9"/>
    <dgm:cxn modelId="{1904C321-4C80-441F-A47D-A0C51DF70631}" type="presParOf" srcId="{CD1F6A39-836C-4310-B065-EF4919CF2A26}" destId="{C7AF34F9-864E-4EE3-BBD0-7B5449E5E2B8}" srcOrd="4" destOrd="0" presId="urn:microsoft.com/office/officeart/2005/8/layout/hProcess9"/>
  </dgm:cxnLst>
  <dgm:bg/>
  <dgm:whole/>
</dgm:dataModel>
</file>

<file path=ppt/diagrams/data2.xml><?xml version="1.0" encoding="utf-8"?>
<dgm:dataModel xmlns:dgm="http://schemas.openxmlformats.org/drawingml/2006/diagram" xmlns:a="http://schemas.openxmlformats.org/drawingml/2006/main">
  <dgm:ptLst>
    <dgm:pt modelId="{A62A7514-2DD7-41B7-80ED-F693EACC02A5}" type="doc">
      <dgm:prSet loTypeId="urn:microsoft.com/office/officeart/2005/8/layout/hChevron3" loCatId="process" qsTypeId="urn:microsoft.com/office/officeart/2005/8/quickstyle/simple1" qsCatId="simple" csTypeId="urn:microsoft.com/office/officeart/2005/8/colors/accent1_2" csCatId="accent1" phldr="1"/>
      <dgm:spPr/>
    </dgm:pt>
    <dgm:pt modelId="{4AFE0152-52EB-4B95-B7AD-68475D9B1B55}">
      <dgm:prSet phldrT="[文本]" custT="1"/>
      <dgm:spPr>
        <a:solidFill>
          <a:srgbClr val="FFCC66"/>
        </a:solidFill>
      </dgm:spPr>
      <dgm:t>
        <a:bodyPr/>
        <a:lstStyle/>
        <a:p>
          <a:pPr algn="l"/>
          <a:r>
            <a:rPr lang="en-US" sz="1600" u="none" dirty="0" smtClean="0"/>
            <a:t>   </a:t>
          </a:r>
          <a:r>
            <a:rPr lang="en-US" sz="1400" u="none" dirty="0" smtClean="0"/>
            <a:t> </a:t>
          </a:r>
          <a:r>
            <a:rPr lang="en-US" sz="1400" u="none" dirty="0" err="1" smtClean="0">
              <a:solidFill>
                <a:schemeClr val="tx1"/>
              </a:solidFill>
            </a:rPr>
            <a:t>智能物流系统概述</a:t>
          </a:r>
          <a:endParaRPr lang="zh-CN" altLang="en-US" sz="1400" u="none" dirty="0">
            <a:solidFill>
              <a:schemeClr val="tx1"/>
            </a:solidFill>
          </a:endParaRPr>
        </a:p>
      </dgm:t>
    </dgm:pt>
    <dgm:pt modelId="{40134812-FDE4-4D83-BCC4-669066684F1D}" type="parTrans" cxnId="{2C7E0276-8840-4465-8DAD-478DA293BECB}">
      <dgm:prSet/>
      <dgm:spPr/>
      <dgm:t>
        <a:bodyPr/>
        <a:lstStyle/>
        <a:p>
          <a:endParaRPr lang="zh-CN" altLang="en-US" sz="1600"/>
        </a:p>
      </dgm:t>
    </dgm:pt>
    <dgm:pt modelId="{C39CC968-0BF9-40F9-9F50-CB79325223BB}" type="sibTrans" cxnId="{2C7E0276-8840-4465-8DAD-478DA293BECB}">
      <dgm:prSet/>
      <dgm:spPr/>
      <dgm:t>
        <a:bodyPr/>
        <a:lstStyle/>
        <a:p>
          <a:endParaRPr lang="zh-CN" altLang="en-US" sz="1600"/>
        </a:p>
      </dgm:t>
    </dgm:pt>
    <dgm:pt modelId="{BE7FC79C-9CFE-4C59-A295-EA1E3A68FF87}">
      <dgm:prSet phldrT="[文本]" custT="1"/>
      <dgm:spPr>
        <a:solidFill>
          <a:srgbClr val="FF6600"/>
        </a:solidFill>
      </dgm:spPr>
      <dgm:t>
        <a:bodyPr/>
        <a:lstStyle/>
        <a:p>
          <a:pPr algn="l"/>
          <a:r>
            <a:rPr lang="en-US" sz="1600" u="none" dirty="0" smtClean="0"/>
            <a:t>   </a:t>
          </a:r>
          <a:r>
            <a:rPr lang="en-US" sz="1400" u="none" dirty="0" err="1" smtClean="0">
              <a:solidFill>
                <a:schemeClr val="tx1"/>
              </a:solidFill>
            </a:rPr>
            <a:t>智能物流系统</a:t>
          </a:r>
          <a:r>
            <a:rPr lang="zh-CN" altLang="en-US" sz="1400" u="none" dirty="0" smtClean="0">
              <a:solidFill>
                <a:schemeClr val="tx1"/>
              </a:solidFill>
            </a:rPr>
            <a:t>的设计</a:t>
          </a:r>
          <a:endParaRPr lang="zh-CN" altLang="en-US" sz="1400" dirty="0">
            <a:solidFill>
              <a:schemeClr val="tx1"/>
            </a:solidFill>
          </a:endParaRPr>
        </a:p>
      </dgm:t>
    </dgm:pt>
    <dgm:pt modelId="{74763B2D-C6CD-4E8F-8938-2BFD9C1939E5}" type="parTrans" cxnId="{B1A013C3-BD89-4374-AFF9-E98CDA16D90B}">
      <dgm:prSet/>
      <dgm:spPr/>
      <dgm:t>
        <a:bodyPr/>
        <a:lstStyle/>
        <a:p>
          <a:endParaRPr lang="zh-CN" altLang="en-US" sz="1600"/>
        </a:p>
      </dgm:t>
    </dgm:pt>
    <dgm:pt modelId="{32B28509-5994-4D9D-AF45-70A62F913BDE}" type="sibTrans" cxnId="{B1A013C3-BD89-4374-AFF9-E98CDA16D90B}">
      <dgm:prSet/>
      <dgm:spPr/>
      <dgm:t>
        <a:bodyPr/>
        <a:lstStyle/>
        <a:p>
          <a:endParaRPr lang="zh-CN" altLang="en-US" sz="1600"/>
        </a:p>
      </dgm:t>
    </dgm:pt>
    <dgm:pt modelId="{1A422BF9-8E40-4D40-82F3-D7ADF7825116}">
      <dgm:prSet phldrT="[文本]" custT="1"/>
      <dgm:spPr>
        <a:solidFill>
          <a:srgbClr val="FFCC66"/>
        </a:solidFill>
      </dgm:spPr>
      <dgm:t>
        <a:bodyPr/>
        <a:lstStyle/>
        <a:p>
          <a:pPr algn="l"/>
          <a:r>
            <a:rPr lang="en-US" sz="1600" u="none" dirty="0" smtClean="0"/>
            <a:t>    </a:t>
          </a:r>
          <a:r>
            <a:rPr lang="en-US" sz="1400" u="none" dirty="0" err="1" smtClean="0">
              <a:solidFill>
                <a:schemeClr val="tx1"/>
              </a:solidFill>
            </a:rPr>
            <a:t>智能物流系统</a:t>
          </a:r>
          <a:r>
            <a:rPr lang="zh-CN" altLang="en-US" sz="1400" u="none" dirty="0" smtClean="0">
              <a:solidFill>
                <a:schemeClr val="tx1"/>
              </a:solidFill>
            </a:rPr>
            <a:t>的应用</a:t>
          </a:r>
          <a:endParaRPr lang="zh-CN" altLang="en-US" sz="1400" dirty="0">
            <a:solidFill>
              <a:schemeClr val="tx1"/>
            </a:solidFill>
          </a:endParaRPr>
        </a:p>
      </dgm:t>
    </dgm:pt>
    <dgm:pt modelId="{53E6A745-B129-4611-A5BE-F9378C0D5FE5}" type="parTrans" cxnId="{60D46750-07FA-44A0-BA5E-12956D550B89}">
      <dgm:prSet/>
      <dgm:spPr/>
      <dgm:t>
        <a:bodyPr/>
        <a:lstStyle/>
        <a:p>
          <a:endParaRPr lang="zh-CN" altLang="en-US" sz="1600"/>
        </a:p>
      </dgm:t>
    </dgm:pt>
    <dgm:pt modelId="{F5487BCD-2C64-47A9-9CA1-D9FFA877489D}" type="sibTrans" cxnId="{60D46750-07FA-44A0-BA5E-12956D550B89}">
      <dgm:prSet/>
      <dgm:spPr/>
      <dgm:t>
        <a:bodyPr/>
        <a:lstStyle/>
        <a:p>
          <a:endParaRPr lang="zh-CN" altLang="en-US" sz="1600"/>
        </a:p>
      </dgm:t>
    </dgm:pt>
    <dgm:pt modelId="{4F72C2E5-C0F0-49B9-9693-6A68F13804F4}" type="pres">
      <dgm:prSet presAssocID="{A62A7514-2DD7-41B7-80ED-F693EACC02A5}" presName="Name0" presStyleCnt="0">
        <dgm:presLayoutVars>
          <dgm:dir/>
          <dgm:resizeHandles val="exact"/>
        </dgm:presLayoutVars>
      </dgm:prSet>
      <dgm:spPr/>
    </dgm:pt>
    <dgm:pt modelId="{78707572-11B1-43F0-B56F-5E4AB636DFB3}" type="pres">
      <dgm:prSet presAssocID="{4AFE0152-52EB-4B95-B7AD-68475D9B1B55}" presName="parTxOnly" presStyleLbl="node1" presStyleIdx="0" presStyleCnt="3" custLinFactNeighborX="-11886">
        <dgm:presLayoutVars>
          <dgm:bulletEnabled val="1"/>
        </dgm:presLayoutVars>
      </dgm:prSet>
      <dgm:spPr/>
      <dgm:t>
        <a:bodyPr/>
        <a:lstStyle/>
        <a:p>
          <a:endParaRPr lang="zh-CN" altLang="en-US"/>
        </a:p>
      </dgm:t>
    </dgm:pt>
    <dgm:pt modelId="{DF1A3B44-7C86-47AC-889C-B1EF619618EA}" type="pres">
      <dgm:prSet presAssocID="{C39CC968-0BF9-40F9-9F50-CB79325223BB}" presName="parSpace" presStyleCnt="0"/>
      <dgm:spPr/>
    </dgm:pt>
    <dgm:pt modelId="{370B7215-43AF-46BF-A735-20A368491720}" type="pres">
      <dgm:prSet presAssocID="{BE7FC79C-9CFE-4C59-A295-EA1E3A68FF87}" presName="parTxOnly" presStyleLbl="node1" presStyleIdx="1" presStyleCnt="3" custLinFactNeighborX="-18057">
        <dgm:presLayoutVars>
          <dgm:bulletEnabled val="1"/>
        </dgm:presLayoutVars>
      </dgm:prSet>
      <dgm:spPr/>
      <dgm:t>
        <a:bodyPr/>
        <a:lstStyle/>
        <a:p>
          <a:endParaRPr lang="zh-CN" altLang="en-US"/>
        </a:p>
      </dgm:t>
    </dgm:pt>
    <dgm:pt modelId="{E079EB35-79C3-4272-8F6A-95B4FB054A82}" type="pres">
      <dgm:prSet presAssocID="{32B28509-5994-4D9D-AF45-70A62F913BDE}" presName="parSpace" presStyleCnt="0"/>
      <dgm:spPr/>
    </dgm:pt>
    <dgm:pt modelId="{A587EFE1-A3DE-4730-996C-C43C76C9687D}" type="pres">
      <dgm:prSet presAssocID="{1A422BF9-8E40-4D40-82F3-D7ADF7825116}" presName="parTxOnly" presStyleLbl="node1" presStyleIdx="2" presStyleCnt="3" custLinFactNeighborX="572" custLinFactNeighborY="12501">
        <dgm:presLayoutVars>
          <dgm:bulletEnabled val="1"/>
        </dgm:presLayoutVars>
      </dgm:prSet>
      <dgm:spPr/>
      <dgm:t>
        <a:bodyPr/>
        <a:lstStyle/>
        <a:p>
          <a:endParaRPr lang="zh-CN" altLang="en-US"/>
        </a:p>
      </dgm:t>
    </dgm:pt>
  </dgm:ptLst>
  <dgm:cxnLst>
    <dgm:cxn modelId="{43D7BC29-E4C5-4C99-9D37-7669E1D6CE5E}" type="presOf" srcId="{4AFE0152-52EB-4B95-B7AD-68475D9B1B55}" destId="{78707572-11B1-43F0-B56F-5E4AB636DFB3}" srcOrd="0" destOrd="0" presId="urn:microsoft.com/office/officeart/2005/8/layout/hChevron3"/>
    <dgm:cxn modelId="{3906F97E-88C4-4922-8468-4A84A35A86C5}" type="presOf" srcId="{BE7FC79C-9CFE-4C59-A295-EA1E3A68FF87}" destId="{370B7215-43AF-46BF-A735-20A368491720}" srcOrd="0" destOrd="0" presId="urn:microsoft.com/office/officeart/2005/8/layout/hChevron3"/>
    <dgm:cxn modelId="{2C7E0276-8840-4465-8DAD-478DA293BECB}" srcId="{A62A7514-2DD7-41B7-80ED-F693EACC02A5}" destId="{4AFE0152-52EB-4B95-B7AD-68475D9B1B55}" srcOrd="0" destOrd="0" parTransId="{40134812-FDE4-4D83-BCC4-669066684F1D}" sibTransId="{C39CC968-0BF9-40F9-9F50-CB79325223BB}"/>
    <dgm:cxn modelId="{B1A013C3-BD89-4374-AFF9-E98CDA16D90B}" srcId="{A62A7514-2DD7-41B7-80ED-F693EACC02A5}" destId="{BE7FC79C-9CFE-4C59-A295-EA1E3A68FF87}" srcOrd="1" destOrd="0" parTransId="{74763B2D-C6CD-4E8F-8938-2BFD9C1939E5}" sibTransId="{32B28509-5994-4D9D-AF45-70A62F913BDE}"/>
    <dgm:cxn modelId="{60D46750-07FA-44A0-BA5E-12956D550B89}" srcId="{A62A7514-2DD7-41B7-80ED-F693EACC02A5}" destId="{1A422BF9-8E40-4D40-82F3-D7ADF7825116}" srcOrd="2" destOrd="0" parTransId="{53E6A745-B129-4611-A5BE-F9378C0D5FE5}" sibTransId="{F5487BCD-2C64-47A9-9CA1-D9FFA877489D}"/>
    <dgm:cxn modelId="{47F9787C-858D-49DF-90AB-999C685FC52D}" type="presOf" srcId="{A62A7514-2DD7-41B7-80ED-F693EACC02A5}" destId="{4F72C2E5-C0F0-49B9-9693-6A68F13804F4}" srcOrd="0" destOrd="0" presId="urn:microsoft.com/office/officeart/2005/8/layout/hChevron3"/>
    <dgm:cxn modelId="{67835ED8-FAFA-453A-A227-B03F9CD730F7}" type="presOf" srcId="{1A422BF9-8E40-4D40-82F3-D7ADF7825116}" destId="{A587EFE1-A3DE-4730-996C-C43C76C9687D}" srcOrd="0" destOrd="0" presId="urn:microsoft.com/office/officeart/2005/8/layout/hChevron3"/>
    <dgm:cxn modelId="{3E976187-C88E-49E9-9B32-52CE2C0811BC}" type="presParOf" srcId="{4F72C2E5-C0F0-49B9-9693-6A68F13804F4}" destId="{78707572-11B1-43F0-B56F-5E4AB636DFB3}" srcOrd="0" destOrd="0" presId="urn:microsoft.com/office/officeart/2005/8/layout/hChevron3"/>
    <dgm:cxn modelId="{F2A1D723-505E-4CF9-9D9A-59EEADD1AA4E}" type="presParOf" srcId="{4F72C2E5-C0F0-49B9-9693-6A68F13804F4}" destId="{DF1A3B44-7C86-47AC-889C-B1EF619618EA}" srcOrd="1" destOrd="0" presId="urn:microsoft.com/office/officeart/2005/8/layout/hChevron3"/>
    <dgm:cxn modelId="{63C99AE5-8643-440B-875A-498688F148BD}" type="presParOf" srcId="{4F72C2E5-C0F0-49B9-9693-6A68F13804F4}" destId="{370B7215-43AF-46BF-A735-20A368491720}" srcOrd="2" destOrd="0" presId="urn:microsoft.com/office/officeart/2005/8/layout/hChevron3"/>
    <dgm:cxn modelId="{B92D9AD6-70D5-49EC-9605-0ED58B415388}" type="presParOf" srcId="{4F72C2E5-C0F0-49B9-9693-6A68F13804F4}" destId="{E079EB35-79C3-4272-8F6A-95B4FB054A82}" srcOrd="3" destOrd="0" presId="urn:microsoft.com/office/officeart/2005/8/layout/hChevron3"/>
    <dgm:cxn modelId="{953DFC26-E586-47DD-8010-94176A9510FF}" type="presParOf" srcId="{4F72C2E5-C0F0-49B9-9693-6A68F13804F4}" destId="{A587EFE1-A3DE-4730-996C-C43C76C9687D}" srcOrd="4" destOrd="0" presId="urn:microsoft.com/office/officeart/2005/8/layout/hChevron3"/>
  </dgm:cxnLst>
  <dgm:bg/>
  <dgm:whole/>
</dgm:dataModel>
</file>

<file path=ppt/diagrams/data3.xml><?xml version="1.0" encoding="utf-8"?>
<dgm:dataModel xmlns:dgm="http://schemas.openxmlformats.org/drawingml/2006/diagram" xmlns:a="http://schemas.openxmlformats.org/drawingml/2006/main">
  <dgm:ptLst>
    <dgm:pt modelId="{67A4053B-F24A-4782-96FF-31D3D4ED38AD}" type="doc">
      <dgm:prSet loTypeId="urn:microsoft.com/office/officeart/2005/8/layout/hProcess9" loCatId="process" qsTypeId="urn:microsoft.com/office/officeart/2005/8/quickstyle/simple1" qsCatId="simple" csTypeId="urn:microsoft.com/office/officeart/2005/8/colors/accent2_2" csCatId="accent2"/>
      <dgm:spPr/>
      <dgm:t>
        <a:bodyPr/>
        <a:lstStyle/>
        <a:p>
          <a:endParaRPr lang="zh-CN" altLang="en-US"/>
        </a:p>
      </dgm:t>
    </dgm:pt>
    <dgm:pt modelId="{38289960-104D-44FE-966A-16F55AAAC3D7}">
      <dgm:prSet/>
      <dgm:spPr/>
      <dgm:t>
        <a:bodyPr/>
        <a:lstStyle/>
        <a:p>
          <a:pPr rtl="0"/>
          <a:r>
            <a:rPr lang="en-US" dirty="0" smtClean="0"/>
            <a:t>1.</a:t>
          </a:r>
          <a:r>
            <a:rPr lang="zh-CN" dirty="0" smtClean="0"/>
            <a:t>药品销售规模保持较快增长</a:t>
          </a:r>
          <a:endParaRPr lang="zh-CN" dirty="0"/>
        </a:p>
      </dgm:t>
    </dgm:pt>
    <dgm:pt modelId="{E62B00C6-D9DA-43F2-AE0B-B823288E52A3}" type="parTrans" cxnId="{85339B91-2F7F-4C81-9BD1-2CFBA2E3A8F5}">
      <dgm:prSet/>
      <dgm:spPr/>
      <dgm:t>
        <a:bodyPr/>
        <a:lstStyle/>
        <a:p>
          <a:endParaRPr lang="zh-CN" altLang="en-US"/>
        </a:p>
      </dgm:t>
    </dgm:pt>
    <dgm:pt modelId="{DE62A8D1-F017-4A79-B571-13A455D0E11F}" type="sibTrans" cxnId="{85339B91-2F7F-4C81-9BD1-2CFBA2E3A8F5}">
      <dgm:prSet/>
      <dgm:spPr/>
      <dgm:t>
        <a:bodyPr/>
        <a:lstStyle/>
        <a:p>
          <a:endParaRPr lang="zh-CN" altLang="en-US"/>
        </a:p>
      </dgm:t>
    </dgm:pt>
    <dgm:pt modelId="{0E7EE06D-3BC7-44DE-90E2-31F53FC00003}">
      <dgm:prSet/>
      <dgm:spPr/>
      <dgm:t>
        <a:bodyPr/>
        <a:lstStyle/>
        <a:p>
          <a:pPr rtl="0"/>
          <a:r>
            <a:rPr lang="en-US" dirty="0" smtClean="0"/>
            <a:t>2.</a:t>
          </a:r>
          <a:r>
            <a:rPr lang="zh-CN" dirty="0" smtClean="0"/>
            <a:t>药品流通行业效益水平稳中有升</a:t>
          </a:r>
          <a:endParaRPr lang="zh-CN" dirty="0"/>
        </a:p>
      </dgm:t>
    </dgm:pt>
    <dgm:pt modelId="{E637D8C1-56CB-434B-9725-BBC2712479D4}" type="parTrans" cxnId="{30C49014-9777-4173-9302-90EA670B6E1D}">
      <dgm:prSet/>
      <dgm:spPr/>
      <dgm:t>
        <a:bodyPr/>
        <a:lstStyle/>
        <a:p>
          <a:endParaRPr lang="zh-CN" altLang="en-US"/>
        </a:p>
      </dgm:t>
    </dgm:pt>
    <dgm:pt modelId="{58E39E91-4035-48E9-B290-4C15AFB021DA}" type="sibTrans" cxnId="{30C49014-9777-4173-9302-90EA670B6E1D}">
      <dgm:prSet/>
      <dgm:spPr/>
      <dgm:t>
        <a:bodyPr/>
        <a:lstStyle/>
        <a:p>
          <a:endParaRPr lang="zh-CN" altLang="en-US"/>
        </a:p>
      </dgm:t>
    </dgm:pt>
    <dgm:pt modelId="{FCE8CFD3-D8A7-499B-9034-0B68F6C82FF1}">
      <dgm:prSet/>
      <dgm:spPr/>
      <dgm:t>
        <a:bodyPr/>
        <a:lstStyle/>
        <a:p>
          <a:pPr rtl="0"/>
          <a:r>
            <a:rPr lang="en-US" dirty="0" smtClean="0"/>
            <a:t>3.</a:t>
          </a:r>
          <a:r>
            <a:rPr lang="zh-CN" dirty="0" smtClean="0"/>
            <a:t>药品批发企业兼并重组步伐加快，行业规模化、集约化程度进一步提高</a:t>
          </a:r>
          <a:endParaRPr lang="zh-CN" dirty="0"/>
        </a:p>
      </dgm:t>
    </dgm:pt>
    <dgm:pt modelId="{41C02062-0D5B-496F-A0E1-E2E1C52DD602}" type="parTrans" cxnId="{C7F2EAF0-45C4-4263-8BA1-52CFC4609C99}">
      <dgm:prSet/>
      <dgm:spPr/>
      <dgm:t>
        <a:bodyPr/>
        <a:lstStyle/>
        <a:p>
          <a:endParaRPr lang="zh-CN" altLang="en-US"/>
        </a:p>
      </dgm:t>
    </dgm:pt>
    <dgm:pt modelId="{C1C0F5F0-F3AC-44D7-820E-C3C8070554AA}" type="sibTrans" cxnId="{C7F2EAF0-45C4-4263-8BA1-52CFC4609C99}">
      <dgm:prSet/>
      <dgm:spPr/>
      <dgm:t>
        <a:bodyPr/>
        <a:lstStyle/>
        <a:p>
          <a:endParaRPr lang="zh-CN" altLang="en-US"/>
        </a:p>
      </dgm:t>
    </dgm:pt>
    <dgm:pt modelId="{1EF7FC5E-B5A3-49E7-9BE5-C9B567AFFABC}">
      <dgm:prSet/>
      <dgm:spPr/>
      <dgm:t>
        <a:bodyPr/>
        <a:lstStyle/>
        <a:p>
          <a:pPr rtl="0"/>
          <a:r>
            <a:rPr lang="en-US" dirty="0" smtClean="0"/>
            <a:t>4.</a:t>
          </a:r>
          <a:r>
            <a:rPr lang="zh-CN" dirty="0" smtClean="0"/>
            <a:t>药品零售连锁企业发展较快，零售销售结构没有大的变化</a:t>
          </a:r>
          <a:endParaRPr lang="zh-CN" dirty="0"/>
        </a:p>
      </dgm:t>
    </dgm:pt>
    <dgm:pt modelId="{5EB26F23-3177-4655-97BA-4F5C30DB048C}" type="parTrans" cxnId="{174384C0-98FD-4CAF-B463-49D9C0992AA3}">
      <dgm:prSet/>
      <dgm:spPr/>
      <dgm:t>
        <a:bodyPr/>
        <a:lstStyle/>
        <a:p>
          <a:endParaRPr lang="zh-CN" altLang="en-US"/>
        </a:p>
      </dgm:t>
    </dgm:pt>
    <dgm:pt modelId="{EE40D1B2-CA75-421E-A2AE-25E19F434CA6}" type="sibTrans" cxnId="{174384C0-98FD-4CAF-B463-49D9C0992AA3}">
      <dgm:prSet/>
      <dgm:spPr/>
      <dgm:t>
        <a:bodyPr/>
        <a:lstStyle/>
        <a:p>
          <a:endParaRPr lang="zh-CN" altLang="en-US"/>
        </a:p>
      </dgm:t>
    </dgm:pt>
    <dgm:pt modelId="{D164908E-B40C-4255-88A6-3B1948CFE928}" type="pres">
      <dgm:prSet presAssocID="{67A4053B-F24A-4782-96FF-31D3D4ED38AD}" presName="CompostProcess" presStyleCnt="0">
        <dgm:presLayoutVars>
          <dgm:dir/>
          <dgm:resizeHandles val="exact"/>
        </dgm:presLayoutVars>
      </dgm:prSet>
      <dgm:spPr/>
    </dgm:pt>
    <dgm:pt modelId="{F6A46034-2E54-40D7-9E67-FFBCE6C43E4C}" type="pres">
      <dgm:prSet presAssocID="{67A4053B-F24A-4782-96FF-31D3D4ED38AD}" presName="arrow" presStyleLbl="bgShp" presStyleIdx="0" presStyleCnt="1"/>
      <dgm:spPr/>
    </dgm:pt>
    <dgm:pt modelId="{B4CD7F3E-5F36-497C-BCCE-275FA76E9BE1}" type="pres">
      <dgm:prSet presAssocID="{67A4053B-F24A-4782-96FF-31D3D4ED38AD}" presName="linearProcess" presStyleCnt="0"/>
      <dgm:spPr/>
    </dgm:pt>
    <dgm:pt modelId="{E705FEDC-F87A-40AE-B085-5C111A67A830}" type="pres">
      <dgm:prSet presAssocID="{38289960-104D-44FE-966A-16F55AAAC3D7}" presName="textNode" presStyleLbl="node1" presStyleIdx="0" presStyleCnt="4">
        <dgm:presLayoutVars>
          <dgm:bulletEnabled val="1"/>
        </dgm:presLayoutVars>
      </dgm:prSet>
      <dgm:spPr/>
    </dgm:pt>
    <dgm:pt modelId="{68E18FE6-EE54-4522-96B2-228817605D96}" type="pres">
      <dgm:prSet presAssocID="{DE62A8D1-F017-4A79-B571-13A455D0E11F}" presName="sibTrans" presStyleCnt="0"/>
      <dgm:spPr/>
    </dgm:pt>
    <dgm:pt modelId="{2545AAD1-809D-4E92-83BE-D68DB6A9E382}" type="pres">
      <dgm:prSet presAssocID="{0E7EE06D-3BC7-44DE-90E2-31F53FC00003}" presName="textNode" presStyleLbl="node1" presStyleIdx="1" presStyleCnt="4">
        <dgm:presLayoutVars>
          <dgm:bulletEnabled val="1"/>
        </dgm:presLayoutVars>
      </dgm:prSet>
      <dgm:spPr/>
    </dgm:pt>
    <dgm:pt modelId="{88044506-7347-46CE-89AA-0AFBBBBB792D}" type="pres">
      <dgm:prSet presAssocID="{58E39E91-4035-48E9-B290-4C15AFB021DA}" presName="sibTrans" presStyleCnt="0"/>
      <dgm:spPr/>
    </dgm:pt>
    <dgm:pt modelId="{044E082A-959E-41E9-9FDD-FAEF1075FC8A}" type="pres">
      <dgm:prSet presAssocID="{FCE8CFD3-D8A7-499B-9034-0B68F6C82FF1}" presName="textNode" presStyleLbl="node1" presStyleIdx="2" presStyleCnt="4">
        <dgm:presLayoutVars>
          <dgm:bulletEnabled val="1"/>
        </dgm:presLayoutVars>
      </dgm:prSet>
      <dgm:spPr/>
    </dgm:pt>
    <dgm:pt modelId="{A8251BE2-9E56-4F64-80C4-986A822FC8BC}" type="pres">
      <dgm:prSet presAssocID="{C1C0F5F0-F3AC-44D7-820E-C3C8070554AA}" presName="sibTrans" presStyleCnt="0"/>
      <dgm:spPr/>
    </dgm:pt>
    <dgm:pt modelId="{A43DFB8A-9665-46C3-81DC-85845A34A330}" type="pres">
      <dgm:prSet presAssocID="{1EF7FC5E-B5A3-49E7-9BE5-C9B567AFFABC}" presName="textNode" presStyleLbl="node1" presStyleIdx="3" presStyleCnt="4">
        <dgm:presLayoutVars>
          <dgm:bulletEnabled val="1"/>
        </dgm:presLayoutVars>
      </dgm:prSet>
      <dgm:spPr/>
    </dgm:pt>
  </dgm:ptLst>
  <dgm:cxnLst>
    <dgm:cxn modelId="{5A7FEE3D-8790-4F96-ACF1-54A28A4BFB73}" type="presOf" srcId="{67A4053B-F24A-4782-96FF-31D3D4ED38AD}" destId="{D164908E-B40C-4255-88A6-3B1948CFE928}" srcOrd="0" destOrd="0" presId="urn:microsoft.com/office/officeart/2005/8/layout/hProcess9"/>
    <dgm:cxn modelId="{D01DE133-FFB9-4BC6-89E7-F79C527DC80D}" type="presOf" srcId="{1EF7FC5E-B5A3-49E7-9BE5-C9B567AFFABC}" destId="{A43DFB8A-9665-46C3-81DC-85845A34A330}" srcOrd="0" destOrd="0" presId="urn:microsoft.com/office/officeart/2005/8/layout/hProcess9"/>
    <dgm:cxn modelId="{C7F2EAF0-45C4-4263-8BA1-52CFC4609C99}" srcId="{67A4053B-F24A-4782-96FF-31D3D4ED38AD}" destId="{FCE8CFD3-D8A7-499B-9034-0B68F6C82FF1}" srcOrd="2" destOrd="0" parTransId="{41C02062-0D5B-496F-A0E1-E2E1C52DD602}" sibTransId="{C1C0F5F0-F3AC-44D7-820E-C3C8070554AA}"/>
    <dgm:cxn modelId="{8AF7C085-5E13-4A9B-A859-7FA1558A6DCF}" type="presOf" srcId="{FCE8CFD3-D8A7-499B-9034-0B68F6C82FF1}" destId="{044E082A-959E-41E9-9FDD-FAEF1075FC8A}" srcOrd="0" destOrd="0" presId="urn:microsoft.com/office/officeart/2005/8/layout/hProcess9"/>
    <dgm:cxn modelId="{04AF2271-5483-42F1-9416-FC7D3717DD12}" type="presOf" srcId="{0E7EE06D-3BC7-44DE-90E2-31F53FC00003}" destId="{2545AAD1-809D-4E92-83BE-D68DB6A9E382}" srcOrd="0" destOrd="0" presId="urn:microsoft.com/office/officeart/2005/8/layout/hProcess9"/>
    <dgm:cxn modelId="{85339B91-2F7F-4C81-9BD1-2CFBA2E3A8F5}" srcId="{67A4053B-F24A-4782-96FF-31D3D4ED38AD}" destId="{38289960-104D-44FE-966A-16F55AAAC3D7}" srcOrd="0" destOrd="0" parTransId="{E62B00C6-D9DA-43F2-AE0B-B823288E52A3}" sibTransId="{DE62A8D1-F017-4A79-B571-13A455D0E11F}"/>
    <dgm:cxn modelId="{30C49014-9777-4173-9302-90EA670B6E1D}" srcId="{67A4053B-F24A-4782-96FF-31D3D4ED38AD}" destId="{0E7EE06D-3BC7-44DE-90E2-31F53FC00003}" srcOrd="1" destOrd="0" parTransId="{E637D8C1-56CB-434B-9725-BBC2712479D4}" sibTransId="{58E39E91-4035-48E9-B290-4C15AFB021DA}"/>
    <dgm:cxn modelId="{2A9CE08D-F0F1-4C1F-9AD7-9011E501A252}" type="presOf" srcId="{38289960-104D-44FE-966A-16F55AAAC3D7}" destId="{E705FEDC-F87A-40AE-B085-5C111A67A830}" srcOrd="0" destOrd="0" presId="urn:microsoft.com/office/officeart/2005/8/layout/hProcess9"/>
    <dgm:cxn modelId="{174384C0-98FD-4CAF-B463-49D9C0992AA3}" srcId="{67A4053B-F24A-4782-96FF-31D3D4ED38AD}" destId="{1EF7FC5E-B5A3-49E7-9BE5-C9B567AFFABC}" srcOrd="3" destOrd="0" parTransId="{5EB26F23-3177-4655-97BA-4F5C30DB048C}" sibTransId="{EE40D1B2-CA75-421E-A2AE-25E19F434CA6}"/>
    <dgm:cxn modelId="{4862B6CC-121C-4A2A-BCA2-DDB961A39C03}" type="presParOf" srcId="{D164908E-B40C-4255-88A6-3B1948CFE928}" destId="{F6A46034-2E54-40D7-9E67-FFBCE6C43E4C}" srcOrd="0" destOrd="0" presId="urn:microsoft.com/office/officeart/2005/8/layout/hProcess9"/>
    <dgm:cxn modelId="{24438240-4061-452C-A60B-8E597700C71D}" type="presParOf" srcId="{D164908E-B40C-4255-88A6-3B1948CFE928}" destId="{B4CD7F3E-5F36-497C-BCCE-275FA76E9BE1}" srcOrd="1" destOrd="0" presId="urn:microsoft.com/office/officeart/2005/8/layout/hProcess9"/>
    <dgm:cxn modelId="{6F70615A-A57C-4BCB-AA2E-3FFEB8387D8F}" type="presParOf" srcId="{B4CD7F3E-5F36-497C-BCCE-275FA76E9BE1}" destId="{E705FEDC-F87A-40AE-B085-5C111A67A830}" srcOrd="0" destOrd="0" presId="urn:microsoft.com/office/officeart/2005/8/layout/hProcess9"/>
    <dgm:cxn modelId="{642E0CF2-F1DE-4C05-AC3F-A6656483A7F8}" type="presParOf" srcId="{B4CD7F3E-5F36-497C-BCCE-275FA76E9BE1}" destId="{68E18FE6-EE54-4522-96B2-228817605D96}" srcOrd="1" destOrd="0" presId="urn:microsoft.com/office/officeart/2005/8/layout/hProcess9"/>
    <dgm:cxn modelId="{F7E524C5-7441-4785-BFFD-2090D79D853F}" type="presParOf" srcId="{B4CD7F3E-5F36-497C-BCCE-275FA76E9BE1}" destId="{2545AAD1-809D-4E92-83BE-D68DB6A9E382}" srcOrd="2" destOrd="0" presId="urn:microsoft.com/office/officeart/2005/8/layout/hProcess9"/>
    <dgm:cxn modelId="{046F0108-007A-4188-9F95-B63D262A9DAE}" type="presParOf" srcId="{B4CD7F3E-5F36-497C-BCCE-275FA76E9BE1}" destId="{88044506-7347-46CE-89AA-0AFBBBBB792D}" srcOrd="3" destOrd="0" presId="urn:microsoft.com/office/officeart/2005/8/layout/hProcess9"/>
    <dgm:cxn modelId="{5E62C465-9B51-4183-A91A-6219B7AC99D5}" type="presParOf" srcId="{B4CD7F3E-5F36-497C-BCCE-275FA76E9BE1}" destId="{044E082A-959E-41E9-9FDD-FAEF1075FC8A}" srcOrd="4" destOrd="0" presId="urn:microsoft.com/office/officeart/2005/8/layout/hProcess9"/>
    <dgm:cxn modelId="{7155463A-A015-4C8E-A437-7AC73C839EAD}" type="presParOf" srcId="{B4CD7F3E-5F36-497C-BCCE-275FA76E9BE1}" destId="{A8251BE2-9E56-4F64-80C4-986A822FC8BC}" srcOrd="5" destOrd="0" presId="urn:microsoft.com/office/officeart/2005/8/layout/hProcess9"/>
    <dgm:cxn modelId="{5CE99CBD-DDF4-42D6-B2EB-04EAA9423639}" type="presParOf" srcId="{B4CD7F3E-5F36-497C-BCCE-275FA76E9BE1}" destId="{A43DFB8A-9665-46C3-81DC-85845A34A330}" srcOrd="6" destOrd="0" presId="urn:microsoft.com/office/officeart/2005/8/layout/hProcess9"/>
  </dgm:cxnLst>
  <dgm:bg/>
  <dgm:whole/>
</dgm:dataModel>
</file>

<file path=ppt/diagrams/data4.xml><?xml version="1.0" encoding="utf-8"?>
<dgm:dataModel xmlns:dgm="http://schemas.openxmlformats.org/drawingml/2006/diagram" xmlns:a="http://schemas.openxmlformats.org/drawingml/2006/main">
  <dgm:ptLst>
    <dgm:pt modelId="{F871FFEF-CE92-4E9B-B715-32BEAF8C8827}" type="doc">
      <dgm:prSet loTypeId="urn:microsoft.com/office/officeart/2005/8/layout/venn1" loCatId="relationship" qsTypeId="urn:microsoft.com/office/officeart/2005/8/quickstyle/simple1" qsCatId="simple" csTypeId="urn:microsoft.com/office/officeart/2005/8/colors/accent2_2" csCatId="accent2"/>
      <dgm:spPr/>
      <dgm:t>
        <a:bodyPr/>
        <a:lstStyle/>
        <a:p>
          <a:endParaRPr lang="zh-CN" altLang="en-US"/>
        </a:p>
      </dgm:t>
    </dgm:pt>
    <dgm:pt modelId="{25390900-24C6-422E-AD8E-FB9E1B5E70E5}">
      <dgm:prSet/>
      <dgm:spPr/>
      <dgm:t>
        <a:bodyPr/>
        <a:lstStyle/>
        <a:p>
          <a:pPr rtl="0"/>
          <a:r>
            <a:rPr lang="en-US" dirty="0" smtClean="0"/>
            <a:t>1.</a:t>
          </a:r>
          <a:r>
            <a:rPr lang="zh-CN" dirty="0" smtClean="0"/>
            <a:t>以大型商业分销企业为主体的集成化医药物流模式</a:t>
          </a:r>
          <a:endParaRPr lang="en-US" dirty="0"/>
        </a:p>
      </dgm:t>
    </dgm:pt>
    <dgm:pt modelId="{84A9F8B4-C009-4E7B-BC30-9D6C45449619}" type="parTrans" cxnId="{0DF43028-D788-43B2-9BF0-7C068ABEB2EE}">
      <dgm:prSet/>
      <dgm:spPr/>
      <dgm:t>
        <a:bodyPr/>
        <a:lstStyle/>
        <a:p>
          <a:endParaRPr lang="zh-CN" altLang="en-US"/>
        </a:p>
      </dgm:t>
    </dgm:pt>
    <dgm:pt modelId="{DE6EE9FD-C834-4AAC-911D-E2602618CC1B}" type="sibTrans" cxnId="{0DF43028-D788-43B2-9BF0-7C068ABEB2EE}">
      <dgm:prSet/>
      <dgm:spPr/>
      <dgm:t>
        <a:bodyPr/>
        <a:lstStyle/>
        <a:p>
          <a:endParaRPr lang="zh-CN" altLang="en-US"/>
        </a:p>
      </dgm:t>
    </dgm:pt>
    <dgm:pt modelId="{7F46D36D-23BA-4600-B0E9-D9F0BF8D049D}">
      <dgm:prSet/>
      <dgm:spPr/>
      <dgm:t>
        <a:bodyPr/>
        <a:lstStyle/>
        <a:p>
          <a:pPr rtl="0"/>
          <a:r>
            <a:rPr lang="en-US" dirty="0" smtClean="0"/>
            <a:t>2.</a:t>
          </a:r>
          <a:r>
            <a:rPr lang="zh-CN" dirty="0" smtClean="0"/>
            <a:t>以大型零售连锁企业为主体的集成化医药物流模式</a:t>
          </a:r>
          <a:endParaRPr lang="zh-CN" dirty="0"/>
        </a:p>
      </dgm:t>
    </dgm:pt>
    <dgm:pt modelId="{8FDF5C15-4DBF-4343-A248-9F738D7E6A5D}" type="parTrans" cxnId="{8DD1B1C3-ADDA-4888-8410-6BBB73C165CA}">
      <dgm:prSet/>
      <dgm:spPr/>
      <dgm:t>
        <a:bodyPr/>
        <a:lstStyle/>
        <a:p>
          <a:endParaRPr lang="zh-CN" altLang="en-US"/>
        </a:p>
      </dgm:t>
    </dgm:pt>
    <dgm:pt modelId="{BFF4C251-BAAC-4A80-890D-34CB4C4DA136}" type="sibTrans" cxnId="{8DD1B1C3-ADDA-4888-8410-6BBB73C165CA}">
      <dgm:prSet/>
      <dgm:spPr/>
      <dgm:t>
        <a:bodyPr/>
        <a:lstStyle/>
        <a:p>
          <a:endParaRPr lang="zh-CN" altLang="en-US"/>
        </a:p>
      </dgm:t>
    </dgm:pt>
    <dgm:pt modelId="{DC7A5CED-B219-4413-947E-EF32E086F1E8}">
      <dgm:prSet/>
      <dgm:spPr/>
      <dgm:t>
        <a:bodyPr/>
        <a:lstStyle/>
        <a:p>
          <a:pPr rtl="0"/>
          <a:r>
            <a:rPr lang="en-US" dirty="0" smtClean="0"/>
            <a:t>3.</a:t>
          </a:r>
          <a:r>
            <a:rPr lang="zh-CN" dirty="0" smtClean="0"/>
            <a:t>大型第三方物流企业为主体的集成化医药物流模式</a:t>
          </a:r>
          <a:endParaRPr lang="zh-CN" dirty="0"/>
        </a:p>
      </dgm:t>
    </dgm:pt>
    <dgm:pt modelId="{F9CB723C-B226-4A80-AA20-5AFF991FD7D9}" type="parTrans" cxnId="{ECD2322D-1D54-4A10-A44B-5C4C27667481}">
      <dgm:prSet/>
      <dgm:spPr/>
      <dgm:t>
        <a:bodyPr/>
        <a:lstStyle/>
        <a:p>
          <a:endParaRPr lang="zh-CN" altLang="en-US"/>
        </a:p>
      </dgm:t>
    </dgm:pt>
    <dgm:pt modelId="{F2BD6F81-2CD7-4564-B6FE-3E9A0F2D165B}" type="sibTrans" cxnId="{ECD2322D-1D54-4A10-A44B-5C4C27667481}">
      <dgm:prSet/>
      <dgm:spPr/>
      <dgm:t>
        <a:bodyPr/>
        <a:lstStyle/>
        <a:p>
          <a:endParaRPr lang="zh-CN" altLang="en-US"/>
        </a:p>
      </dgm:t>
    </dgm:pt>
    <dgm:pt modelId="{7F0F8BDF-C0D4-4842-9AC2-4D1DBFF04F04}" type="pres">
      <dgm:prSet presAssocID="{F871FFEF-CE92-4E9B-B715-32BEAF8C8827}" presName="compositeShape" presStyleCnt="0">
        <dgm:presLayoutVars>
          <dgm:chMax val="7"/>
          <dgm:dir/>
          <dgm:resizeHandles val="exact"/>
        </dgm:presLayoutVars>
      </dgm:prSet>
      <dgm:spPr/>
    </dgm:pt>
    <dgm:pt modelId="{9270974F-AFD7-486A-AE21-1E304233A321}" type="pres">
      <dgm:prSet presAssocID="{25390900-24C6-422E-AD8E-FB9E1B5E70E5}" presName="circ1" presStyleLbl="vennNode1" presStyleIdx="0" presStyleCnt="3"/>
      <dgm:spPr/>
    </dgm:pt>
    <dgm:pt modelId="{7BF63B23-9188-450D-B7F3-BCE4AB4EFD4C}" type="pres">
      <dgm:prSet presAssocID="{25390900-24C6-422E-AD8E-FB9E1B5E70E5}" presName="circ1Tx" presStyleLbl="revTx" presStyleIdx="0" presStyleCnt="0">
        <dgm:presLayoutVars>
          <dgm:chMax val="0"/>
          <dgm:chPref val="0"/>
          <dgm:bulletEnabled val="1"/>
        </dgm:presLayoutVars>
      </dgm:prSet>
      <dgm:spPr/>
    </dgm:pt>
    <dgm:pt modelId="{8845FC3F-A251-469A-9365-14AC205E1425}" type="pres">
      <dgm:prSet presAssocID="{7F46D36D-23BA-4600-B0E9-D9F0BF8D049D}" presName="circ2" presStyleLbl="vennNode1" presStyleIdx="1" presStyleCnt="3"/>
      <dgm:spPr/>
    </dgm:pt>
    <dgm:pt modelId="{B264E1F8-612B-4AD2-8B5E-41AC36F1DC15}" type="pres">
      <dgm:prSet presAssocID="{7F46D36D-23BA-4600-B0E9-D9F0BF8D049D}" presName="circ2Tx" presStyleLbl="revTx" presStyleIdx="0" presStyleCnt="0">
        <dgm:presLayoutVars>
          <dgm:chMax val="0"/>
          <dgm:chPref val="0"/>
          <dgm:bulletEnabled val="1"/>
        </dgm:presLayoutVars>
      </dgm:prSet>
      <dgm:spPr/>
    </dgm:pt>
    <dgm:pt modelId="{92324CA9-E42E-461A-B77D-EA8B19E1233A}" type="pres">
      <dgm:prSet presAssocID="{DC7A5CED-B219-4413-947E-EF32E086F1E8}" presName="circ3" presStyleLbl="vennNode1" presStyleIdx="2" presStyleCnt="3"/>
      <dgm:spPr/>
    </dgm:pt>
    <dgm:pt modelId="{BC7BE8DF-973F-4575-B20D-5FEA30B41945}" type="pres">
      <dgm:prSet presAssocID="{DC7A5CED-B219-4413-947E-EF32E086F1E8}" presName="circ3Tx" presStyleLbl="revTx" presStyleIdx="0" presStyleCnt="0">
        <dgm:presLayoutVars>
          <dgm:chMax val="0"/>
          <dgm:chPref val="0"/>
          <dgm:bulletEnabled val="1"/>
        </dgm:presLayoutVars>
      </dgm:prSet>
      <dgm:spPr/>
    </dgm:pt>
  </dgm:ptLst>
  <dgm:cxnLst>
    <dgm:cxn modelId="{BBE5EFF6-7EF9-4AFA-8547-1B9163E5E1A1}" type="presOf" srcId="{DC7A5CED-B219-4413-947E-EF32E086F1E8}" destId="{92324CA9-E42E-461A-B77D-EA8B19E1233A}" srcOrd="0" destOrd="0" presId="urn:microsoft.com/office/officeart/2005/8/layout/venn1"/>
    <dgm:cxn modelId="{C29D002A-9C27-4D36-9780-3DA59A0B7A6E}" type="presOf" srcId="{F871FFEF-CE92-4E9B-B715-32BEAF8C8827}" destId="{7F0F8BDF-C0D4-4842-9AC2-4D1DBFF04F04}" srcOrd="0" destOrd="0" presId="urn:microsoft.com/office/officeart/2005/8/layout/venn1"/>
    <dgm:cxn modelId="{24C778D5-F0F3-41EB-949B-A6AFD561AF90}" type="presOf" srcId="{7F46D36D-23BA-4600-B0E9-D9F0BF8D049D}" destId="{B264E1F8-612B-4AD2-8B5E-41AC36F1DC15}" srcOrd="1" destOrd="0" presId="urn:microsoft.com/office/officeart/2005/8/layout/venn1"/>
    <dgm:cxn modelId="{F27758FE-B9D9-44E5-9565-F08CC24F7785}" type="presOf" srcId="{DC7A5CED-B219-4413-947E-EF32E086F1E8}" destId="{BC7BE8DF-973F-4575-B20D-5FEA30B41945}" srcOrd="1" destOrd="0" presId="urn:microsoft.com/office/officeart/2005/8/layout/venn1"/>
    <dgm:cxn modelId="{F5A85C2F-96EF-4825-A61C-0CDA262187CB}" type="presOf" srcId="{25390900-24C6-422E-AD8E-FB9E1B5E70E5}" destId="{9270974F-AFD7-486A-AE21-1E304233A321}" srcOrd="0" destOrd="0" presId="urn:microsoft.com/office/officeart/2005/8/layout/venn1"/>
    <dgm:cxn modelId="{3B361ADF-8B88-42F0-A6CB-611D308742D9}" type="presOf" srcId="{25390900-24C6-422E-AD8E-FB9E1B5E70E5}" destId="{7BF63B23-9188-450D-B7F3-BCE4AB4EFD4C}" srcOrd="1" destOrd="0" presId="urn:microsoft.com/office/officeart/2005/8/layout/venn1"/>
    <dgm:cxn modelId="{360469E6-C255-4326-845D-8EC9031B5D8C}" type="presOf" srcId="{7F46D36D-23BA-4600-B0E9-D9F0BF8D049D}" destId="{8845FC3F-A251-469A-9365-14AC205E1425}" srcOrd="0" destOrd="0" presId="urn:microsoft.com/office/officeart/2005/8/layout/venn1"/>
    <dgm:cxn modelId="{ECD2322D-1D54-4A10-A44B-5C4C27667481}" srcId="{F871FFEF-CE92-4E9B-B715-32BEAF8C8827}" destId="{DC7A5CED-B219-4413-947E-EF32E086F1E8}" srcOrd="2" destOrd="0" parTransId="{F9CB723C-B226-4A80-AA20-5AFF991FD7D9}" sibTransId="{F2BD6F81-2CD7-4564-B6FE-3E9A0F2D165B}"/>
    <dgm:cxn modelId="{0DF43028-D788-43B2-9BF0-7C068ABEB2EE}" srcId="{F871FFEF-CE92-4E9B-B715-32BEAF8C8827}" destId="{25390900-24C6-422E-AD8E-FB9E1B5E70E5}" srcOrd="0" destOrd="0" parTransId="{84A9F8B4-C009-4E7B-BC30-9D6C45449619}" sibTransId="{DE6EE9FD-C834-4AAC-911D-E2602618CC1B}"/>
    <dgm:cxn modelId="{8DD1B1C3-ADDA-4888-8410-6BBB73C165CA}" srcId="{F871FFEF-CE92-4E9B-B715-32BEAF8C8827}" destId="{7F46D36D-23BA-4600-B0E9-D9F0BF8D049D}" srcOrd="1" destOrd="0" parTransId="{8FDF5C15-4DBF-4343-A248-9F738D7E6A5D}" sibTransId="{BFF4C251-BAAC-4A80-890D-34CB4C4DA136}"/>
    <dgm:cxn modelId="{15AA46E0-9FFB-42E5-9185-B8050F666B02}" type="presParOf" srcId="{7F0F8BDF-C0D4-4842-9AC2-4D1DBFF04F04}" destId="{9270974F-AFD7-486A-AE21-1E304233A321}" srcOrd="0" destOrd="0" presId="urn:microsoft.com/office/officeart/2005/8/layout/venn1"/>
    <dgm:cxn modelId="{42F37565-1116-4761-BADE-06066653D235}" type="presParOf" srcId="{7F0F8BDF-C0D4-4842-9AC2-4D1DBFF04F04}" destId="{7BF63B23-9188-450D-B7F3-BCE4AB4EFD4C}" srcOrd="1" destOrd="0" presId="urn:microsoft.com/office/officeart/2005/8/layout/venn1"/>
    <dgm:cxn modelId="{4509AD70-335C-4AA6-8773-8C7AF466FF65}" type="presParOf" srcId="{7F0F8BDF-C0D4-4842-9AC2-4D1DBFF04F04}" destId="{8845FC3F-A251-469A-9365-14AC205E1425}" srcOrd="2" destOrd="0" presId="urn:microsoft.com/office/officeart/2005/8/layout/venn1"/>
    <dgm:cxn modelId="{8A484C26-A9CE-4277-9144-324DEB474EA0}" type="presParOf" srcId="{7F0F8BDF-C0D4-4842-9AC2-4D1DBFF04F04}" destId="{B264E1F8-612B-4AD2-8B5E-41AC36F1DC15}" srcOrd="3" destOrd="0" presId="urn:microsoft.com/office/officeart/2005/8/layout/venn1"/>
    <dgm:cxn modelId="{E634C6A8-774C-4F90-963F-59F15899ECC8}" type="presParOf" srcId="{7F0F8BDF-C0D4-4842-9AC2-4D1DBFF04F04}" destId="{92324CA9-E42E-461A-B77D-EA8B19E1233A}" srcOrd="4" destOrd="0" presId="urn:microsoft.com/office/officeart/2005/8/layout/venn1"/>
    <dgm:cxn modelId="{8B613A49-6E9D-4523-B372-F35830F029B8}" type="presParOf" srcId="{7F0F8BDF-C0D4-4842-9AC2-4D1DBFF04F04}" destId="{BC7BE8DF-973F-4575-B20D-5FEA30B41945}" srcOrd="5" destOrd="0" presId="urn:microsoft.com/office/officeart/2005/8/layout/venn1"/>
  </dgm:cxnLst>
  <dgm:bg/>
  <dgm:whole/>
</dgm:dataModel>
</file>

<file path=ppt/diagrams/data5.xml><?xml version="1.0" encoding="utf-8"?>
<dgm:dataModel xmlns:dgm="http://schemas.openxmlformats.org/drawingml/2006/diagram" xmlns:a="http://schemas.openxmlformats.org/drawingml/2006/main">
  <dgm:ptLst>
    <dgm:pt modelId="{09A8E713-1D66-4F24-A85F-74E7D01D5F14}" type="doc">
      <dgm:prSet loTypeId="urn:microsoft.com/office/officeart/2005/8/layout/matrix3" loCatId="matrix" qsTypeId="urn:microsoft.com/office/officeart/2005/8/quickstyle/simple1" qsCatId="simple" csTypeId="urn:microsoft.com/office/officeart/2005/8/colors/accent2_2" csCatId="accent2"/>
      <dgm:spPr/>
      <dgm:t>
        <a:bodyPr/>
        <a:lstStyle/>
        <a:p>
          <a:endParaRPr lang="zh-CN" altLang="en-US"/>
        </a:p>
      </dgm:t>
    </dgm:pt>
    <dgm:pt modelId="{08636BFD-22A9-42A6-9B10-FCDF2896A635}">
      <dgm:prSet/>
      <dgm:spPr/>
      <dgm:t>
        <a:bodyPr/>
        <a:lstStyle/>
        <a:p>
          <a:pPr rtl="0"/>
          <a:r>
            <a:rPr lang="en-US" dirty="0" smtClean="0"/>
            <a:t>1.</a:t>
          </a:r>
          <a:r>
            <a:rPr lang="zh-CN" dirty="0" smtClean="0"/>
            <a:t>体制多样。</a:t>
          </a:r>
          <a:endParaRPr lang="zh-CN" dirty="0"/>
        </a:p>
      </dgm:t>
    </dgm:pt>
    <dgm:pt modelId="{E37FEE33-D4BE-4455-81F9-757E4B6B4397}" type="parTrans" cxnId="{3B806B98-ACE0-48C2-88EF-2FB7FBA7D891}">
      <dgm:prSet/>
      <dgm:spPr/>
      <dgm:t>
        <a:bodyPr/>
        <a:lstStyle/>
        <a:p>
          <a:endParaRPr lang="zh-CN" altLang="en-US"/>
        </a:p>
      </dgm:t>
    </dgm:pt>
    <dgm:pt modelId="{783C1FC0-9A56-4097-B7A2-8C589163DA30}" type="sibTrans" cxnId="{3B806B98-ACE0-48C2-88EF-2FB7FBA7D891}">
      <dgm:prSet/>
      <dgm:spPr/>
      <dgm:t>
        <a:bodyPr/>
        <a:lstStyle/>
        <a:p>
          <a:endParaRPr lang="zh-CN" altLang="en-US"/>
        </a:p>
      </dgm:t>
    </dgm:pt>
    <dgm:pt modelId="{49672057-44C0-41C8-839E-F23BD6EF07AF}">
      <dgm:prSet/>
      <dgm:spPr/>
      <dgm:t>
        <a:bodyPr/>
        <a:lstStyle/>
        <a:p>
          <a:pPr rtl="0"/>
          <a:r>
            <a:rPr lang="en-US" dirty="0" smtClean="0"/>
            <a:t>2.</a:t>
          </a:r>
          <a:r>
            <a:rPr lang="zh-CN" dirty="0" smtClean="0"/>
            <a:t>内外企竞争。</a:t>
          </a:r>
          <a:endParaRPr lang="zh-CN" dirty="0"/>
        </a:p>
      </dgm:t>
    </dgm:pt>
    <dgm:pt modelId="{495B4203-FD4A-4641-A101-2330E72E6AF0}" type="parTrans" cxnId="{299CD261-1F00-440F-BB42-023B7DF688C7}">
      <dgm:prSet/>
      <dgm:spPr/>
      <dgm:t>
        <a:bodyPr/>
        <a:lstStyle/>
        <a:p>
          <a:endParaRPr lang="zh-CN" altLang="en-US"/>
        </a:p>
      </dgm:t>
    </dgm:pt>
    <dgm:pt modelId="{544A0321-5DA2-4EF7-B20C-DE3BC0B79E89}" type="sibTrans" cxnId="{299CD261-1F00-440F-BB42-023B7DF688C7}">
      <dgm:prSet/>
      <dgm:spPr/>
      <dgm:t>
        <a:bodyPr/>
        <a:lstStyle/>
        <a:p>
          <a:endParaRPr lang="zh-CN" altLang="en-US"/>
        </a:p>
      </dgm:t>
    </dgm:pt>
    <dgm:pt modelId="{D66B6D1E-1ADA-45F9-91C5-D1A80F44A18C}">
      <dgm:prSet/>
      <dgm:spPr/>
      <dgm:t>
        <a:bodyPr/>
        <a:lstStyle/>
        <a:p>
          <a:pPr rtl="0"/>
          <a:r>
            <a:rPr lang="en-US" dirty="0" smtClean="0"/>
            <a:t>3.</a:t>
          </a:r>
          <a:r>
            <a:rPr lang="zh-CN" dirty="0" smtClean="0"/>
            <a:t>重组加剧。</a:t>
          </a:r>
          <a:endParaRPr lang="zh-CN" dirty="0"/>
        </a:p>
      </dgm:t>
    </dgm:pt>
    <dgm:pt modelId="{8A29787B-9A5E-4A05-8A4B-33175A3A189F}" type="parTrans" cxnId="{4C831161-F7A3-45AE-A4F2-F5A7FBABA523}">
      <dgm:prSet/>
      <dgm:spPr/>
      <dgm:t>
        <a:bodyPr/>
        <a:lstStyle/>
        <a:p>
          <a:endParaRPr lang="zh-CN" altLang="en-US"/>
        </a:p>
      </dgm:t>
    </dgm:pt>
    <dgm:pt modelId="{488955ED-AECC-4C1C-AF7E-25B208840F10}" type="sibTrans" cxnId="{4C831161-F7A3-45AE-A4F2-F5A7FBABA523}">
      <dgm:prSet/>
      <dgm:spPr/>
      <dgm:t>
        <a:bodyPr/>
        <a:lstStyle/>
        <a:p>
          <a:endParaRPr lang="zh-CN" altLang="en-US"/>
        </a:p>
      </dgm:t>
    </dgm:pt>
    <dgm:pt modelId="{5141968A-8B16-454F-A18E-E7819F5E7CBD}">
      <dgm:prSet/>
      <dgm:spPr/>
      <dgm:t>
        <a:bodyPr/>
        <a:lstStyle/>
        <a:p>
          <a:pPr rtl="0"/>
          <a:r>
            <a:rPr lang="en-US" dirty="0" smtClean="0"/>
            <a:t>4.</a:t>
          </a:r>
          <a:r>
            <a:rPr lang="zh-CN" dirty="0" smtClean="0"/>
            <a:t>独立的物流。</a:t>
          </a:r>
          <a:endParaRPr lang="zh-CN" dirty="0"/>
        </a:p>
      </dgm:t>
    </dgm:pt>
    <dgm:pt modelId="{DDAB9C27-5F11-4545-81C3-650E4B3A4399}" type="parTrans" cxnId="{9E9699B8-81A8-4708-AFB5-98481DB1104C}">
      <dgm:prSet/>
      <dgm:spPr/>
      <dgm:t>
        <a:bodyPr/>
        <a:lstStyle/>
        <a:p>
          <a:endParaRPr lang="zh-CN" altLang="en-US"/>
        </a:p>
      </dgm:t>
    </dgm:pt>
    <dgm:pt modelId="{A3D9DBCB-22C1-458F-8610-AE2C02C7234D}" type="sibTrans" cxnId="{9E9699B8-81A8-4708-AFB5-98481DB1104C}">
      <dgm:prSet/>
      <dgm:spPr/>
      <dgm:t>
        <a:bodyPr/>
        <a:lstStyle/>
        <a:p>
          <a:endParaRPr lang="zh-CN" altLang="en-US"/>
        </a:p>
      </dgm:t>
    </dgm:pt>
    <dgm:pt modelId="{ED5A2708-06B8-48CB-A2AF-53592F953381}" type="pres">
      <dgm:prSet presAssocID="{09A8E713-1D66-4F24-A85F-74E7D01D5F14}" presName="matrix" presStyleCnt="0">
        <dgm:presLayoutVars>
          <dgm:chMax val="1"/>
          <dgm:dir/>
          <dgm:resizeHandles val="exact"/>
        </dgm:presLayoutVars>
      </dgm:prSet>
      <dgm:spPr/>
    </dgm:pt>
    <dgm:pt modelId="{7A81A26F-0CBD-4103-A2B8-51580BB25DCB}" type="pres">
      <dgm:prSet presAssocID="{09A8E713-1D66-4F24-A85F-74E7D01D5F14}" presName="diamond" presStyleLbl="bgShp" presStyleIdx="0" presStyleCnt="1"/>
      <dgm:spPr/>
    </dgm:pt>
    <dgm:pt modelId="{0AD9012C-5ABB-498D-A421-A161555F296F}" type="pres">
      <dgm:prSet presAssocID="{09A8E713-1D66-4F24-A85F-74E7D01D5F14}" presName="quad1" presStyleLbl="node1" presStyleIdx="0" presStyleCnt="4">
        <dgm:presLayoutVars>
          <dgm:chMax val="0"/>
          <dgm:chPref val="0"/>
          <dgm:bulletEnabled val="1"/>
        </dgm:presLayoutVars>
      </dgm:prSet>
      <dgm:spPr/>
    </dgm:pt>
    <dgm:pt modelId="{262CDF7E-DB5E-4897-9B16-47516950FD11}" type="pres">
      <dgm:prSet presAssocID="{09A8E713-1D66-4F24-A85F-74E7D01D5F14}" presName="quad2" presStyleLbl="node1" presStyleIdx="1" presStyleCnt="4">
        <dgm:presLayoutVars>
          <dgm:chMax val="0"/>
          <dgm:chPref val="0"/>
          <dgm:bulletEnabled val="1"/>
        </dgm:presLayoutVars>
      </dgm:prSet>
      <dgm:spPr/>
    </dgm:pt>
    <dgm:pt modelId="{C4BBE094-5757-4B7A-B978-6D358BB7B20C}" type="pres">
      <dgm:prSet presAssocID="{09A8E713-1D66-4F24-A85F-74E7D01D5F14}" presName="quad3" presStyleLbl="node1" presStyleIdx="2" presStyleCnt="4">
        <dgm:presLayoutVars>
          <dgm:chMax val="0"/>
          <dgm:chPref val="0"/>
          <dgm:bulletEnabled val="1"/>
        </dgm:presLayoutVars>
      </dgm:prSet>
      <dgm:spPr/>
    </dgm:pt>
    <dgm:pt modelId="{104D53EF-FE55-4422-BEAB-8D374C1A1EBA}" type="pres">
      <dgm:prSet presAssocID="{09A8E713-1D66-4F24-A85F-74E7D01D5F14}" presName="quad4" presStyleLbl="node1" presStyleIdx="3" presStyleCnt="4">
        <dgm:presLayoutVars>
          <dgm:chMax val="0"/>
          <dgm:chPref val="0"/>
          <dgm:bulletEnabled val="1"/>
        </dgm:presLayoutVars>
      </dgm:prSet>
      <dgm:spPr/>
    </dgm:pt>
  </dgm:ptLst>
  <dgm:cxnLst>
    <dgm:cxn modelId="{9E9699B8-81A8-4708-AFB5-98481DB1104C}" srcId="{09A8E713-1D66-4F24-A85F-74E7D01D5F14}" destId="{5141968A-8B16-454F-A18E-E7819F5E7CBD}" srcOrd="3" destOrd="0" parTransId="{DDAB9C27-5F11-4545-81C3-650E4B3A4399}" sibTransId="{A3D9DBCB-22C1-458F-8610-AE2C02C7234D}"/>
    <dgm:cxn modelId="{14F33008-761F-4C8C-9C83-FDBD9032A7DA}" type="presOf" srcId="{49672057-44C0-41C8-839E-F23BD6EF07AF}" destId="{262CDF7E-DB5E-4897-9B16-47516950FD11}" srcOrd="0" destOrd="0" presId="urn:microsoft.com/office/officeart/2005/8/layout/matrix3"/>
    <dgm:cxn modelId="{CB7BBF2A-09E1-4CE2-893B-F83F1D2013E2}" type="presOf" srcId="{5141968A-8B16-454F-A18E-E7819F5E7CBD}" destId="{104D53EF-FE55-4422-BEAB-8D374C1A1EBA}" srcOrd="0" destOrd="0" presId="urn:microsoft.com/office/officeart/2005/8/layout/matrix3"/>
    <dgm:cxn modelId="{8DD9CC33-A89C-45DC-949F-35FAB7717233}" type="presOf" srcId="{08636BFD-22A9-42A6-9B10-FCDF2896A635}" destId="{0AD9012C-5ABB-498D-A421-A161555F296F}" srcOrd="0" destOrd="0" presId="urn:microsoft.com/office/officeart/2005/8/layout/matrix3"/>
    <dgm:cxn modelId="{F6CC56E4-76E8-40A0-9782-BC0E452A4181}" type="presOf" srcId="{09A8E713-1D66-4F24-A85F-74E7D01D5F14}" destId="{ED5A2708-06B8-48CB-A2AF-53592F953381}" srcOrd="0" destOrd="0" presId="urn:microsoft.com/office/officeart/2005/8/layout/matrix3"/>
    <dgm:cxn modelId="{299CD261-1F00-440F-BB42-023B7DF688C7}" srcId="{09A8E713-1D66-4F24-A85F-74E7D01D5F14}" destId="{49672057-44C0-41C8-839E-F23BD6EF07AF}" srcOrd="1" destOrd="0" parTransId="{495B4203-FD4A-4641-A101-2330E72E6AF0}" sibTransId="{544A0321-5DA2-4EF7-B20C-DE3BC0B79E89}"/>
    <dgm:cxn modelId="{3B806B98-ACE0-48C2-88EF-2FB7FBA7D891}" srcId="{09A8E713-1D66-4F24-A85F-74E7D01D5F14}" destId="{08636BFD-22A9-42A6-9B10-FCDF2896A635}" srcOrd="0" destOrd="0" parTransId="{E37FEE33-D4BE-4455-81F9-757E4B6B4397}" sibTransId="{783C1FC0-9A56-4097-B7A2-8C589163DA30}"/>
    <dgm:cxn modelId="{4C831161-F7A3-45AE-A4F2-F5A7FBABA523}" srcId="{09A8E713-1D66-4F24-A85F-74E7D01D5F14}" destId="{D66B6D1E-1ADA-45F9-91C5-D1A80F44A18C}" srcOrd="2" destOrd="0" parTransId="{8A29787B-9A5E-4A05-8A4B-33175A3A189F}" sibTransId="{488955ED-AECC-4C1C-AF7E-25B208840F10}"/>
    <dgm:cxn modelId="{6B4C3D54-D51C-4804-B786-C7DA60121139}" type="presOf" srcId="{D66B6D1E-1ADA-45F9-91C5-D1A80F44A18C}" destId="{C4BBE094-5757-4B7A-B978-6D358BB7B20C}" srcOrd="0" destOrd="0" presId="urn:microsoft.com/office/officeart/2005/8/layout/matrix3"/>
    <dgm:cxn modelId="{D4B2AEC7-2416-41CC-8B4B-6F82D5C2DBA2}" type="presParOf" srcId="{ED5A2708-06B8-48CB-A2AF-53592F953381}" destId="{7A81A26F-0CBD-4103-A2B8-51580BB25DCB}" srcOrd="0" destOrd="0" presId="urn:microsoft.com/office/officeart/2005/8/layout/matrix3"/>
    <dgm:cxn modelId="{C914E1CF-F754-48FA-BC96-6CEF9D222616}" type="presParOf" srcId="{ED5A2708-06B8-48CB-A2AF-53592F953381}" destId="{0AD9012C-5ABB-498D-A421-A161555F296F}" srcOrd="1" destOrd="0" presId="urn:microsoft.com/office/officeart/2005/8/layout/matrix3"/>
    <dgm:cxn modelId="{E4FFD014-42C8-407C-85D2-BBE18F928F4A}" type="presParOf" srcId="{ED5A2708-06B8-48CB-A2AF-53592F953381}" destId="{262CDF7E-DB5E-4897-9B16-47516950FD11}" srcOrd="2" destOrd="0" presId="urn:microsoft.com/office/officeart/2005/8/layout/matrix3"/>
    <dgm:cxn modelId="{2438FF0F-0924-4DE2-B4B1-830A4C8C096E}" type="presParOf" srcId="{ED5A2708-06B8-48CB-A2AF-53592F953381}" destId="{C4BBE094-5757-4B7A-B978-6D358BB7B20C}" srcOrd="3" destOrd="0" presId="urn:microsoft.com/office/officeart/2005/8/layout/matrix3"/>
    <dgm:cxn modelId="{5656C74E-8968-492B-8CC1-3EEC2F9C9453}" type="presParOf" srcId="{ED5A2708-06B8-48CB-A2AF-53592F953381}" destId="{104D53EF-FE55-4422-BEAB-8D374C1A1EBA}" srcOrd="4" destOrd="0" presId="urn:microsoft.com/office/officeart/2005/8/layout/matrix3"/>
  </dgm:cxnLst>
  <dgm:bg/>
  <dgm:whole/>
</dgm:dataModel>
</file>

<file path=ppt/diagrams/data6.xml><?xml version="1.0" encoding="utf-8"?>
<dgm:dataModel xmlns:dgm="http://schemas.openxmlformats.org/drawingml/2006/diagram" xmlns:a="http://schemas.openxmlformats.org/drawingml/2006/main">
  <dgm:ptLst>
    <dgm:pt modelId="{DFE6E8EE-93C4-4847-91C0-A54749D20E24}" type="doc">
      <dgm:prSet loTypeId="urn:microsoft.com/office/officeart/2005/8/layout/target1" loCatId="relationship" qsTypeId="urn:microsoft.com/office/officeart/2005/8/quickstyle/simple1" qsCatId="simple" csTypeId="urn:microsoft.com/office/officeart/2005/8/colors/accent2_3" csCatId="accent2"/>
      <dgm:spPr/>
      <dgm:t>
        <a:bodyPr/>
        <a:lstStyle/>
        <a:p>
          <a:endParaRPr lang="zh-CN" altLang="en-US"/>
        </a:p>
      </dgm:t>
    </dgm:pt>
    <dgm:pt modelId="{009AB4DD-37A8-468B-95FA-5F6194034419}">
      <dgm:prSet/>
      <dgm:spPr/>
      <dgm:t>
        <a:bodyPr/>
        <a:lstStyle/>
        <a:p>
          <a:pPr rtl="0"/>
          <a:r>
            <a:rPr lang="en-US" dirty="0" smtClean="0"/>
            <a:t>1.</a:t>
          </a:r>
          <a:r>
            <a:rPr lang="zh-CN" dirty="0" smtClean="0"/>
            <a:t>智能物流系统的高效快速运转</a:t>
          </a:r>
          <a:endParaRPr lang="zh-CN" dirty="0"/>
        </a:p>
      </dgm:t>
    </dgm:pt>
    <dgm:pt modelId="{16D5A9BC-BDBC-4FA2-B60E-2791E322A185}" type="parTrans" cxnId="{3DD038FE-FFEB-4E4E-BF7F-A241B029E868}">
      <dgm:prSet/>
      <dgm:spPr/>
      <dgm:t>
        <a:bodyPr/>
        <a:lstStyle/>
        <a:p>
          <a:endParaRPr lang="zh-CN" altLang="en-US"/>
        </a:p>
      </dgm:t>
    </dgm:pt>
    <dgm:pt modelId="{9BB3B836-58FC-4C0C-A87D-303F28ECD53F}" type="sibTrans" cxnId="{3DD038FE-FFEB-4E4E-BF7F-A241B029E868}">
      <dgm:prSet/>
      <dgm:spPr/>
      <dgm:t>
        <a:bodyPr/>
        <a:lstStyle/>
        <a:p>
          <a:endParaRPr lang="zh-CN" altLang="en-US"/>
        </a:p>
      </dgm:t>
    </dgm:pt>
    <dgm:pt modelId="{4EEF8C58-A03E-4D05-86CD-22B31F33BAC5}">
      <dgm:prSet/>
      <dgm:spPr/>
      <dgm:t>
        <a:bodyPr/>
        <a:lstStyle/>
        <a:p>
          <a:pPr rtl="0"/>
          <a:r>
            <a:rPr lang="en-US" dirty="0" smtClean="0"/>
            <a:t>2.</a:t>
          </a:r>
          <a:r>
            <a:rPr lang="zh-CN" dirty="0" smtClean="0"/>
            <a:t>智能物流系统的功能专业化</a:t>
          </a:r>
          <a:endParaRPr lang="zh-CN" dirty="0"/>
        </a:p>
      </dgm:t>
    </dgm:pt>
    <dgm:pt modelId="{08173B19-BCD9-40F8-9BBF-2EB699AF66F2}" type="parTrans" cxnId="{5D2A00B6-B88C-48DE-AA7C-25DB04E68F8C}">
      <dgm:prSet/>
      <dgm:spPr/>
      <dgm:t>
        <a:bodyPr/>
        <a:lstStyle/>
        <a:p>
          <a:endParaRPr lang="zh-CN" altLang="en-US"/>
        </a:p>
      </dgm:t>
    </dgm:pt>
    <dgm:pt modelId="{702DE798-C9B4-428A-91A4-D29E359FD512}" type="sibTrans" cxnId="{5D2A00B6-B88C-48DE-AA7C-25DB04E68F8C}">
      <dgm:prSet/>
      <dgm:spPr/>
      <dgm:t>
        <a:bodyPr/>
        <a:lstStyle/>
        <a:p>
          <a:endParaRPr lang="zh-CN" altLang="en-US"/>
        </a:p>
      </dgm:t>
    </dgm:pt>
    <dgm:pt modelId="{4733B24F-706C-42E6-9786-0A63F730EC4B}">
      <dgm:prSet/>
      <dgm:spPr/>
      <dgm:t>
        <a:bodyPr/>
        <a:lstStyle/>
        <a:p>
          <a:pPr rtl="0"/>
          <a:r>
            <a:rPr lang="en-US" dirty="0" smtClean="0"/>
            <a:t>3.</a:t>
          </a:r>
          <a:r>
            <a:rPr lang="zh-CN" dirty="0" smtClean="0"/>
            <a:t>智能物流系统的服务个性化</a:t>
          </a:r>
          <a:endParaRPr lang="zh-CN" dirty="0"/>
        </a:p>
      </dgm:t>
    </dgm:pt>
    <dgm:pt modelId="{F2E9D214-57FD-4EE3-B7D3-7C72FB348F15}" type="parTrans" cxnId="{18C2F9AA-23A8-4B6E-AE8E-35EA3776C361}">
      <dgm:prSet/>
      <dgm:spPr/>
      <dgm:t>
        <a:bodyPr/>
        <a:lstStyle/>
        <a:p>
          <a:endParaRPr lang="zh-CN" altLang="en-US"/>
        </a:p>
      </dgm:t>
    </dgm:pt>
    <dgm:pt modelId="{CE1730EF-695E-4176-AF36-70D4A27EB0D0}" type="sibTrans" cxnId="{18C2F9AA-23A8-4B6E-AE8E-35EA3776C361}">
      <dgm:prSet/>
      <dgm:spPr/>
      <dgm:t>
        <a:bodyPr/>
        <a:lstStyle/>
        <a:p>
          <a:endParaRPr lang="zh-CN" altLang="en-US"/>
        </a:p>
      </dgm:t>
    </dgm:pt>
    <dgm:pt modelId="{1E97F09F-7FDB-43DA-8802-1F0467C60B40}">
      <dgm:prSet/>
      <dgm:spPr/>
      <dgm:t>
        <a:bodyPr/>
        <a:lstStyle/>
        <a:p>
          <a:pPr rtl="0"/>
          <a:r>
            <a:rPr lang="en-US" dirty="0" smtClean="0"/>
            <a:t>4.</a:t>
          </a:r>
          <a:r>
            <a:rPr lang="zh-CN" dirty="0" smtClean="0"/>
            <a:t>智能物流系统的信息网络化</a:t>
          </a:r>
          <a:endParaRPr lang="zh-CN" dirty="0"/>
        </a:p>
      </dgm:t>
    </dgm:pt>
    <dgm:pt modelId="{29B29002-F2B4-4016-8861-B659C53B3ED9}" type="parTrans" cxnId="{1450AF39-70BB-465C-9FA3-3321A6890757}">
      <dgm:prSet/>
      <dgm:spPr/>
      <dgm:t>
        <a:bodyPr/>
        <a:lstStyle/>
        <a:p>
          <a:endParaRPr lang="zh-CN" altLang="en-US"/>
        </a:p>
      </dgm:t>
    </dgm:pt>
    <dgm:pt modelId="{B419F5F8-C7EC-4199-81E0-037E53573700}" type="sibTrans" cxnId="{1450AF39-70BB-465C-9FA3-3321A6890757}">
      <dgm:prSet/>
      <dgm:spPr/>
      <dgm:t>
        <a:bodyPr/>
        <a:lstStyle/>
        <a:p>
          <a:endParaRPr lang="zh-CN" altLang="en-US"/>
        </a:p>
      </dgm:t>
    </dgm:pt>
    <dgm:pt modelId="{C25A11F5-3632-4708-BC38-DBB6F81E3F45}">
      <dgm:prSet/>
      <dgm:spPr/>
      <dgm:t>
        <a:bodyPr/>
        <a:lstStyle/>
        <a:p>
          <a:pPr rtl="0"/>
          <a:r>
            <a:rPr lang="en-US" dirty="0" smtClean="0"/>
            <a:t>5.</a:t>
          </a:r>
          <a:r>
            <a:rPr lang="zh-CN" dirty="0" smtClean="0"/>
            <a:t>基于药品</a:t>
          </a:r>
          <a:r>
            <a:rPr lang="en-US" dirty="0" smtClean="0"/>
            <a:t>GSP</a:t>
          </a:r>
          <a:r>
            <a:rPr lang="zh-CN" dirty="0" smtClean="0"/>
            <a:t>的规范化运作</a:t>
          </a:r>
          <a:endParaRPr lang="zh-CN" dirty="0"/>
        </a:p>
      </dgm:t>
    </dgm:pt>
    <dgm:pt modelId="{E7280C59-A585-437B-BFC5-A5ACE9E47A59}" type="parTrans" cxnId="{63230447-96D1-4708-AE10-0A264E6E0664}">
      <dgm:prSet/>
      <dgm:spPr/>
      <dgm:t>
        <a:bodyPr/>
        <a:lstStyle/>
        <a:p>
          <a:endParaRPr lang="zh-CN" altLang="en-US"/>
        </a:p>
      </dgm:t>
    </dgm:pt>
    <dgm:pt modelId="{DD8B2CBF-4AAF-471C-9221-036EA00A0314}" type="sibTrans" cxnId="{63230447-96D1-4708-AE10-0A264E6E0664}">
      <dgm:prSet/>
      <dgm:spPr/>
      <dgm:t>
        <a:bodyPr/>
        <a:lstStyle/>
        <a:p>
          <a:endParaRPr lang="zh-CN" altLang="en-US"/>
        </a:p>
      </dgm:t>
    </dgm:pt>
    <dgm:pt modelId="{460FDA50-130B-4CC1-9E8F-B978C102C863}" type="pres">
      <dgm:prSet presAssocID="{DFE6E8EE-93C4-4847-91C0-A54749D20E24}" presName="composite" presStyleCnt="0">
        <dgm:presLayoutVars>
          <dgm:chMax val="5"/>
          <dgm:dir/>
          <dgm:resizeHandles val="exact"/>
        </dgm:presLayoutVars>
      </dgm:prSet>
      <dgm:spPr/>
    </dgm:pt>
    <dgm:pt modelId="{E2C1ABB0-94E6-418C-B2D5-01FB7C7A01B3}" type="pres">
      <dgm:prSet presAssocID="{009AB4DD-37A8-468B-95FA-5F6194034419}" presName="circle1" presStyleLbl="lnNode1" presStyleIdx="0" presStyleCnt="5"/>
      <dgm:spPr/>
    </dgm:pt>
    <dgm:pt modelId="{99890755-0B2C-43B4-ADC7-492DE1EBFCF6}" type="pres">
      <dgm:prSet presAssocID="{009AB4DD-37A8-468B-95FA-5F6194034419}" presName="text1" presStyleLbl="revTx" presStyleIdx="0" presStyleCnt="5">
        <dgm:presLayoutVars>
          <dgm:bulletEnabled val="1"/>
        </dgm:presLayoutVars>
      </dgm:prSet>
      <dgm:spPr/>
    </dgm:pt>
    <dgm:pt modelId="{4A28172F-0C0E-4B7A-8740-D5670EAC6644}" type="pres">
      <dgm:prSet presAssocID="{009AB4DD-37A8-468B-95FA-5F6194034419}" presName="line1" presStyleLbl="callout" presStyleIdx="0" presStyleCnt="10"/>
      <dgm:spPr/>
    </dgm:pt>
    <dgm:pt modelId="{29FC8A0A-D512-4644-A72E-8BD16C99AED8}" type="pres">
      <dgm:prSet presAssocID="{009AB4DD-37A8-468B-95FA-5F6194034419}" presName="d1" presStyleLbl="callout" presStyleIdx="1" presStyleCnt="10"/>
      <dgm:spPr/>
    </dgm:pt>
    <dgm:pt modelId="{1D3B0A79-9CE5-489B-8453-497DBB1B98C2}" type="pres">
      <dgm:prSet presAssocID="{4EEF8C58-A03E-4D05-86CD-22B31F33BAC5}" presName="circle2" presStyleLbl="lnNode1" presStyleIdx="1" presStyleCnt="5"/>
      <dgm:spPr/>
    </dgm:pt>
    <dgm:pt modelId="{01CBA538-0573-4698-9512-F0AD0EA112CF}" type="pres">
      <dgm:prSet presAssocID="{4EEF8C58-A03E-4D05-86CD-22B31F33BAC5}" presName="text2" presStyleLbl="revTx" presStyleIdx="1" presStyleCnt="5">
        <dgm:presLayoutVars>
          <dgm:bulletEnabled val="1"/>
        </dgm:presLayoutVars>
      </dgm:prSet>
      <dgm:spPr/>
    </dgm:pt>
    <dgm:pt modelId="{28A54FCE-8972-498A-968E-AC7BCAAE6BAB}" type="pres">
      <dgm:prSet presAssocID="{4EEF8C58-A03E-4D05-86CD-22B31F33BAC5}" presName="line2" presStyleLbl="callout" presStyleIdx="2" presStyleCnt="10"/>
      <dgm:spPr/>
    </dgm:pt>
    <dgm:pt modelId="{ABE13D17-5002-494F-9736-FB37780F8EF6}" type="pres">
      <dgm:prSet presAssocID="{4EEF8C58-A03E-4D05-86CD-22B31F33BAC5}" presName="d2" presStyleLbl="callout" presStyleIdx="3" presStyleCnt="10"/>
      <dgm:spPr/>
    </dgm:pt>
    <dgm:pt modelId="{92E1A0A6-9E14-4EEE-A553-88EAC36ACA8F}" type="pres">
      <dgm:prSet presAssocID="{4733B24F-706C-42E6-9786-0A63F730EC4B}" presName="circle3" presStyleLbl="lnNode1" presStyleIdx="2" presStyleCnt="5"/>
      <dgm:spPr/>
    </dgm:pt>
    <dgm:pt modelId="{7F07BEA6-5566-41CA-B6D2-DA8E5847A6F7}" type="pres">
      <dgm:prSet presAssocID="{4733B24F-706C-42E6-9786-0A63F730EC4B}" presName="text3" presStyleLbl="revTx" presStyleIdx="2" presStyleCnt="5">
        <dgm:presLayoutVars>
          <dgm:bulletEnabled val="1"/>
        </dgm:presLayoutVars>
      </dgm:prSet>
      <dgm:spPr/>
    </dgm:pt>
    <dgm:pt modelId="{C730D5B3-2AB0-439A-ADCE-FDE07B6B392C}" type="pres">
      <dgm:prSet presAssocID="{4733B24F-706C-42E6-9786-0A63F730EC4B}" presName="line3" presStyleLbl="callout" presStyleIdx="4" presStyleCnt="10"/>
      <dgm:spPr/>
    </dgm:pt>
    <dgm:pt modelId="{72DEFF55-BD92-4535-9538-B9E23B8EF7AB}" type="pres">
      <dgm:prSet presAssocID="{4733B24F-706C-42E6-9786-0A63F730EC4B}" presName="d3" presStyleLbl="callout" presStyleIdx="5" presStyleCnt="10"/>
      <dgm:spPr/>
    </dgm:pt>
    <dgm:pt modelId="{9076A111-1FAA-477A-8A4B-20051193F3AC}" type="pres">
      <dgm:prSet presAssocID="{1E97F09F-7FDB-43DA-8802-1F0467C60B40}" presName="circle4" presStyleLbl="lnNode1" presStyleIdx="3" presStyleCnt="5"/>
      <dgm:spPr/>
    </dgm:pt>
    <dgm:pt modelId="{4098981E-EEBC-4785-8DAA-2A4EC387A317}" type="pres">
      <dgm:prSet presAssocID="{1E97F09F-7FDB-43DA-8802-1F0467C60B40}" presName="text4" presStyleLbl="revTx" presStyleIdx="3" presStyleCnt="5">
        <dgm:presLayoutVars>
          <dgm:bulletEnabled val="1"/>
        </dgm:presLayoutVars>
      </dgm:prSet>
      <dgm:spPr/>
    </dgm:pt>
    <dgm:pt modelId="{F6DD1E78-F70B-4B31-8665-BA1E472C36D3}" type="pres">
      <dgm:prSet presAssocID="{1E97F09F-7FDB-43DA-8802-1F0467C60B40}" presName="line4" presStyleLbl="callout" presStyleIdx="6" presStyleCnt="10"/>
      <dgm:spPr/>
    </dgm:pt>
    <dgm:pt modelId="{0BAE0CC6-61C8-4086-992C-D2479EACC4F3}" type="pres">
      <dgm:prSet presAssocID="{1E97F09F-7FDB-43DA-8802-1F0467C60B40}" presName="d4" presStyleLbl="callout" presStyleIdx="7" presStyleCnt="10"/>
      <dgm:spPr/>
    </dgm:pt>
    <dgm:pt modelId="{3B2E7479-3F8F-4CD2-BC2F-04141EB6DFC9}" type="pres">
      <dgm:prSet presAssocID="{C25A11F5-3632-4708-BC38-DBB6F81E3F45}" presName="circle5" presStyleLbl="lnNode1" presStyleIdx="4" presStyleCnt="5"/>
      <dgm:spPr/>
    </dgm:pt>
    <dgm:pt modelId="{373E3A07-EEDE-43F6-A300-DBA11343A5DE}" type="pres">
      <dgm:prSet presAssocID="{C25A11F5-3632-4708-BC38-DBB6F81E3F45}" presName="text5" presStyleLbl="revTx" presStyleIdx="4" presStyleCnt="5">
        <dgm:presLayoutVars>
          <dgm:bulletEnabled val="1"/>
        </dgm:presLayoutVars>
      </dgm:prSet>
      <dgm:spPr/>
    </dgm:pt>
    <dgm:pt modelId="{0EDD8364-4851-4296-AFD0-C624EBB0DCEE}" type="pres">
      <dgm:prSet presAssocID="{C25A11F5-3632-4708-BC38-DBB6F81E3F45}" presName="line5" presStyleLbl="callout" presStyleIdx="8" presStyleCnt="10"/>
      <dgm:spPr/>
    </dgm:pt>
    <dgm:pt modelId="{1843FD7F-B31A-48F9-8B17-CE16AEF379B1}" type="pres">
      <dgm:prSet presAssocID="{C25A11F5-3632-4708-BC38-DBB6F81E3F45}" presName="d5" presStyleLbl="callout" presStyleIdx="9" presStyleCnt="10"/>
      <dgm:spPr/>
    </dgm:pt>
  </dgm:ptLst>
  <dgm:cxnLst>
    <dgm:cxn modelId="{1450AF39-70BB-465C-9FA3-3321A6890757}" srcId="{DFE6E8EE-93C4-4847-91C0-A54749D20E24}" destId="{1E97F09F-7FDB-43DA-8802-1F0467C60B40}" srcOrd="3" destOrd="0" parTransId="{29B29002-F2B4-4016-8861-B659C53B3ED9}" sibTransId="{B419F5F8-C7EC-4199-81E0-037E53573700}"/>
    <dgm:cxn modelId="{755A90C5-F795-460C-88D5-A750DCC9002E}" type="presOf" srcId="{1E97F09F-7FDB-43DA-8802-1F0467C60B40}" destId="{4098981E-EEBC-4785-8DAA-2A4EC387A317}" srcOrd="0" destOrd="0" presId="urn:microsoft.com/office/officeart/2005/8/layout/target1"/>
    <dgm:cxn modelId="{3C377E75-52FE-4E6F-9A77-50AABA69AD32}" type="presOf" srcId="{4733B24F-706C-42E6-9786-0A63F730EC4B}" destId="{7F07BEA6-5566-41CA-B6D2-DA8E5847A6F7}" srcOrd="0" destOrd="0" presId="urn:microsoft.com/office/officeart/2005/8/layout/target1"/>
    <dgm:cxn modelId="{5D2A00B6-B88C-48DE-AA7C-25DB04E68F8C}" srcId="{DFE6E8EE-93C4-4847-91C0-A54749D20E24}" destId="{4EEF8C58-A03E-4D05-86CD-22B31F33BAC5}" srcOrd="1" destOrd="0" parTransId="{08173B19-BCD9-40F8-9BBF-2EB699AF66F2}" sibTransId="{702DE798-C9B4-428A-91A4-D29E359FD512}"/>
    <dgm:cxn modelId="{ACE2D502-05D3-4935-95F0-3BE5C2A305A9}" type="presOf" srcId="{C25A11F5-3632-4708-BC38-DBB6F81E3F45}" destId="{373E3A07-EEDE-43F6-A300-DBA11343A5DE}" srcOrd="0" destOrd="0" presId="urn:microsoft.com/office/officeart/2005/8/layout/target1"/>
    <dgm:cxn modelId="{7383BEC0-A42B-45C3-83CC-BE8FAD8B5ACB}" type="presOf" srcId="{4EEF8C58-A03E-4D05-86CD-22B31F33BAC5}" destId="{01CBA538-0573-4698-9512-F0AD0EA112CF}" srcOrd="0" destOrd="0" presId="urn:microsoft.com/office/officeart/2005/8/layout/target1"/>
    <dgm:cxn modelId="{18C2F9AA-23A8-4B6E-AE8E-35EA3776C361}" srcId="{DFE6E8EE-93C4-4847-91C0-A54749D20E24}" destId="{4733B24F-706C-42E6-9786-0A63F730EC4B}" srcOrd="2" destOrd="0" parTransId="{F2E9D214-57FD-4EE3-B7D3-7C72FB348F15}" sibTransId="{CE1730EF-695E-4176-AF36-70D4A27EB0D0}"/>
    <dgm:cxn modelId="{63230447-96D1-4708-AE10-0A264E6E0664}" srcId="{DFE6E8EE-93C4-4847-91C0-A54749D20E24}" destId="{C25A11F5-3632-4708-BC38-DBB6F81E3F45}" srcOrd="4" destOrd="0" parTransId="{E7280C59-A585-437B-BFC5-A5ACE9E47A59}" sibTransId="{DD8B2CBF-4AAF-471C-9221-036EA00A0314}"/>
    <dgm:cxn modelId="{CB03EE5D-8F05-4BF7-8EC5-BBC7257F920A}" type="presOf" srcId="{DFE6E8EE-93C4-4847-91C0-A54749D20E24}" destId="{460FDA50-130B-4CC1-9E8F-B978C102C863}" srcOrd="0" destOrd="0" presId="urn:microsoft.com/office/officeart/2005/8/layout/target1"/>
    <dgm:cxn modelId="{A49E10BD-6D49-46B3-9657-1F6BBECC3CF9}" type="presOf" srcId="{009AB4DD-37A8-468B-95FA-5F6194034419}" destId="{99890755-0B2C-43B4-ADC7-492DE1EBFCF6}" srcOrd="0" destOrd="0" presId="urn:microsoft.com/office/officeart/2005/8/layout/target1"/>
    <dgm:cxn modelId="{3DD038FE-FFEB-4E4E-BF7F-A241B029E868}" srcId="{DFE6E8EE-93C4-4847-91C0-A54749D20E24}" destId="{009AB4DD-37A8-468B-95FA-5F6194034419}" srcOrd="0" destOrd="0" parTransId="{16D5A9BC-BDBC-4FA2-B60E-2791E322A185}" sibTransId="{9BB3B836-58FC-4C0C-A87D-303F28ECD53F}"/>
    <dgm:cxn modelId="{75C11F6B-0FDC-4182-849E-9F1613ACBDF9}" type="presParOf" srcId="{460FDA50-130B-4CC1-9E8F-B978C102C863}" destId="{E2C1ABB0-94E6-418C-B2D5-01FB7C7A01B3}" srcOrd="0" destOrd="0" presId="urn:microsoft.com/office/officeart/2005/8/layout/target1"/>
    <dgm:cxn modelId="{CE1908DA-3474-48E9-B482-B886C280175F}" type="presParOf" srcId="{460FDA50-130B-4CC1-9E8F-B978C102C863}" destId="{99890755-0B2C-43B4-ADC7-492DE1EBFCF6}" srcOrd="1" destOrd="0" presId="urn:microsoft.com/office/officeart/2005/8/layout/target1"/>
    <dgm:cxn modelId="{D91AE859-230C-4A95-8BD1-517B2FDDB256}" type="presParOf" srcId="{460FDA50-130B-4CC1-9E8F-B978C102C863}" destId="{4A28172F-0C0E-4B7A-8740-D5670EAC6644}" srcOrd="2" destOrd="0" presId="urn:microsoft.com/office/officeart/2005/8/layout/target1"/>
    <dgm:cxn modelId="{54DBF847-4403-49AE-88C5-C3848561F7DA}" type="presParOf" srcId="{460FDA50-130B-4CC1-9E8F-B978C102C863}" destId="{29FC8A0A-D512-4644-A72E-8BD16C99AED8}" srcOrd="3" destOrd="0" presId="urn:microsoft.com/office/officeart/2005/8/layout/target1"/>
    <dgm:cxn modelId="{4022F309-68EC-4BEF-9887-627C4E8E39AE}" type="presParOf" srcId="{460FDA50-130B-4CC1-9E8F-B978C102C863}" destId="{1D3B0A79-9CE5-489B-8453-497DBB1B98C2}" srcOrd="4" destOrd="0" presId="urn:microsoft.com/office/officeart/2005/8/layout/target1"/>
    <dgm:cxn modelId="{2537D449-D4E1-44D8-8965-DD42137EACC2}" type="presParOf" srcId="{460FDA50-130B-4CC1-9E8F-B978C102C863}" destId="{01CBA538-0573-4698-9512-F0AD0EA112CF}" srcOrd="5" destOrd="0" presId="urn:microsoft.com/office/officeart/2005/8/layout/target1"/>
    <dgm:cxn modelId="{7DEFE5BD-C107-4C97-8B7A-FA609198BDA7}" type="presParOf" srcId="{460FDA50-130B-4CC1-9E8F-B978C102C863}" destId="{28A54FCE-8972-498A-968E-AC7BCAAE6BAB}" srcOrd="6" destOrd="0" presId="urn:microsoft.com/office/officeart/2005/8/layout/target1"/>
    <dgm:cxn modelId="{2D1570C6-62B9-4F46-9A07-49B934A5933A}" type="presParOf" srcId="{460FDA50-130B-4CC1-9E8F-B978C102C863}" destId="{ABE13D17-5002-494F-9736-FB37780F8EF6}" srcOrd="7" destOrd="0" presId="urn:microsoft.com/office/officeart/2005/8/layout/target1"/>
    <dgm:cxn modelId="{5365A9A6-CFAD-48FB-ABEC-6ADDB67DA466}" type="presParOf" srcId="{460FDA50-130B-4CC1-9E8F-B978C102C863}" destId="{92E1A0A6-9E14-4EEE-A553-88EAC36ACA8F}" srcOrd="8" destOrd="0" presId="urn:microsoft.com/office/officeart/2005/8/layout/target1"/>
    <dgm:cxn modelId="{056E0F3D-92D3-41B9-8A57-A4FA87D2C14B}" type="presParOf" srcId="{460FDA50-130B-4CC1-9E8F-B978C102C863}" destId="{7F07BEA6-5566-41CA-B6D2-DA8E5847A6F7}" srcOrd="9" destOrd="0" presId="urn:microsoft.com/office/officeart/2005/8/layout/target1"/>
    <dgm:cxn modelId="{0ECC235C-2501-4736-A1E7-1B48A9556EC0}" type="presParOf" srcId="{460FDA50-130B-4CC1-9E8F-B978C102C863}" destId="{C730D5B3-2AB0-439A-ADCE-FDE07B6B392C}" srcOrd="10" destOrd="0" presId="urn:microsoft.com/office/officeart/2005/8/layout/target1"/>
    <dgm:cxn modelId="{C2207B5C-B6B2-4E7E-BD93-63A60D761F13}" type="presParOf" srcId="{460FDA50-130B-4CC1-9E8F-B978C102C863}" destId="{72DEFF55-BD92-4535-9538-B9E23B8EF7AB}" srcOrd="11" destOrd="0" presId="urn:microsoft.com/office/officeart/2005/8/layout/target1"/>
    <dgm:cxn modelId="{EAE7FF40-562D-490E-B5B0-09927A3EE705}" type="presParOf" srcId="{460FDA50-130B-4CC1-9E8F-B978C102C863}" destId="{9076A111-1FAA-477A-8A4B-20051193F3AC}" srcOrd="12" destOrd="0" presId="urn:microsoft.com/office/officeart/2005/8/layout/target1"/>
    <dgm:cxn modelId="{3049458C-5BDB-4202-B6BA-00F64FD32646}" type="presParOf" srcId="{460FDA50-130B-4CC1-9E8F-B978C102C863}" destId="{4098981E-EEBC-4785-8DAA-2A4EC387A317}" srcOrd="13" destOrd="0" presId="urn:microsoft.com/office/officeart/2005/8/layout/target1"/>
    <dgm:cxn modelId="{6930D4BD-FF1D-4BFE-A6D2-FB576E9CBAA8}" type="presParOf" srcId="{460FDA50-130B-4CC1-9E8F-B978C102C863}" destId="{F6DD1E78-F70B-4B31-8665-BA1E472C36D3}" srcOrd="14" destOrd="0" presId="urn:microsoft.com/office/officeart/2005/8/layout/target1"/>
    <dgm:cxn modelId="{80FA7372-0CAC-41BE-A176-F7F2639B0591}" type="presParOf" srcId="{460FDA50-130B-4CC1-9E8F-B978C102C863}" destId="{0BAE0CC6-61C8-4086-992C-D2479EACC4F3}" srcOrd="15" destOrd="0" presId="urn:microsoft.com/office/officeart/2005/8/layout/target1"/>
    <dgm:cxn modelId="{E999A03E-6061-4C8E-A7B8-B8427B37F3F0}" type="presParOf" srcId="{460FDA50-130B-4CC1-9E8F-B978C102C863}" destId="{3B2E7479-3F8F-4CD2-BC2F-04141EB6DFC9}" srcOrd="16" destOrd="0" presId="urn:microsoft.com/office/officeart/2005/8/layout/target1"/>
    <dgm:cxn modelId="{0267202D-4544-4CD8-8024-781717620584}" type="presParOf" srcId="{460FDA50-130B-4CC1-9E8F-B978C102C863}" destId="{373E3A07-EEDE-43F6-A300-DBA11343A5DE}" srcOrd="17" destOrd="0" presId="urn:microsoft.com/office/officeart/2005/8/layout/target1"/>
    <dgm:cxn modelId="{D96E99A3-5BEA-47D0-83EF-AA4610F3BA0E}" type="presParOf" srcId="{460FDA50-130B-4CC1-9E8F-B978C102C863}" destId="{0EDD8364-4851-4296-AFD0-C624EBB0DCEE}" srcOrd="18" destOrd="0" presId="urn:microsoft.com/office/officeart/2005/8/layout/target1"/>
    <dgm:cxn modelId="{6DB89257-A8B3-4A85-87D1-6CE74165FEC6}" type="presParOf" srcId="{460FDA50-130B-4CC1-9E8F-B978C102C863}" destId="{1843FD7F-B31A-48F9-8B17-CE16AEF379B1}" srcOrd="19" destOrd="0" presId="urn:microsoft.com/office/officeart/2005/8/layout/target1"/>
  </dgm:cxnLst>
  <dgm:bg/>
  <dgm:whole/>
</dgm:dataModel>
</file>

<file path=ppt/diagrams/data7.xml><?xml version="1.0" encoding="utf-8"?>
<dgm:dataModel xmlns:dgm="http://schemas.openxmlformats.org/drawingml/2006/diagram" xmlns:a="http://schemas.openxmlformats.org/drawingml/2006/main">
  <dgm:ptLst>
    <dgm:pt modelId="{3A6AF82D-7B84-4FF5-B289-BAEF8B96F3D5}" type="doc">
      <dgm:prSet loTypeId="urn:microsoft.com/office/officeart/2005/8/layout/hProcess11" loCatId="process" qsTypeId="urn:microsoft.com/office/officeart/2005/8/quickstyle/simple1" qsCatId="simple" csTypeId="urn:microsoft.com/office/officeart/2005/8/colors/accent2_2" csCatId="accent2"/>
      <dgm:spPr/>
      <dgm:t>
        <a:bodyPr/>
        <a:lstStyle/>
        <a:p>
          <a:endParaRPr lang="zh-CN" altLang="en-US"/>
        </a:p>
      </dgm:t>
    </dgm:pt>
    <dgm:pt modelId="{2B20984F-9E4F-489F-8534-419901BA9330}">
      <dgm:prSet/>
      <dgm:spPr/>
      <dgm:t>
        <a:bodyPr/>
        <a:lstStyle/>
        <a:p>
          <a:pPr rtl="0"/>
          <a:r>
            <a:rPr lang="en-US" dirty="0" smtClean="0"/>
            <a:t>1.</a:t>
          </a:r>
          <a:r>
            <a:rPr lang="zh-CN" dirty="0" smtClean="0"/>
            <a:t>智能物流系统，确保药品质量安全</a:t>
          </a:r>
          <a:endParaRPr lang="zh-CN" dirty="0"/>
        </a:p>
      </dgm:t>
    </dgm:pt>
    <dgm:pt modelId="{017C0886-7D6F-42D9-9270-8DAE03729A0E}" type="parTrans" cxnId="{1F846DC5-7FDB-46D3-8621-0AABF7EAE610}">
      <dgm:prSet/>
      <dgm:spPr/>
      <dgm:t>
        <a:bodyPr/>
        <a:lstStyle/>
        <a:p>
          <a:endParaRPr lang="zh-CN" altLang="en-US"/>
        </a:p>
      </dgm:t>
    </dgm:pt>
    <dgm:pt modelId="{ACFED556-A769-4854-A2BD-1D9F245ECA8F}" type="sibTrans" cxnId="{1F846DC5-7FDB-46D3-8621-0AABF7EAE610}">
      <dgm:prSet/>
      <dgm:spPr/>
      <dgm:t>
        <a:bodyPr/>
        <a:lstStyle/>
        <a:p>
          <a:endParaRPr lang="zh-CN" altLang="en-US"/>
        </a:p>
      </dgm:t>
    </dgm:pt>
    <dgm:pt modelId="{165FA71B-70FE-407A-906A-8D477DCA89D8}">
      <dgm:prSet/>
      <dgm:spPr/>
      <dgm:t>
        <a:bodyPr/>
        <a:lstStyle/>
        <a:p>
          <a:pPr rtl="0"/>
          <a:r>
            <a:rPr lang="en-US" dirty="0" smtClean="0"/>
            <a:t>2.</a:t>
          </a:r>
          <a:r>
            <a:rPr lang="zh-CN" dirty="0" smtClean="0"/>
            <a:t>智能物流系统，加强药品安全管理</a:t>
          </a:r>
          <a:endParaRPr lang="zh-CN" dirty="0"/>
        </a:p>
      </dgm:t>
    </dgm:pt>
    <dgm:pt modelId="{CE73A485-2E39-442D-A18D-59AE6F4904F2}" type="parTrans" cxnId="{EEBA5E6C-0D96-4A3D-8A65-910F11C3E0D5}">
      <dgm:prSet/>
      <dgm:spPr/>
      <dgm:t>
        <a:bodyPr/>
        <a:lstStyle/>
        <a:p>
          <a:endParaRPr lang="zh-CN" altLang="en-US"/>
        </a:p>
      </dgm:t>
    </dgm:pt>
    <dgm:pt modelId="{B135ACC8-600E-42E7-B43D-C69F47B1E900}" type="sibTrans" cxnId="{EEBA5E6C-0D96-4A3D-8A65-910F11C3E0D5}">
      <dgm:prSet/>
      <dgm:spPr/>
      <dgm:t>
        <a:bodyPr/>
        <a:lstStyle/>
        <a:p>
          <a:endParaRPr lang="zh-CN" altLang="en-US"/>
        </a:p>
      </dgm:t>
    </dgm:pt>
    <dgm:pt modelId="{DAD47750-F761-435E-B09F-D612FC12CFEE}">
      <dgm:prSet/>
      <dgm:spPr/>
      <dgm:t>
        <a:bodyPr/>
        <a:lstStyle/>
        <a:p>
          <a:pPr rtl="0"/>
          <a:r>
            <a:rPr lang="en-US" dirty="0" smtClean="0"/>
            <a:t>3.</a:t>
          </a:r>
          <a:r>
            <a:rPr lang="zh-CN" dirty="0" smtClean="0"/>
            <a:t>智能物流系统，降低物流成本</a:t>
          </a:r>
          <a:endParaRPr lang="zh-CN" dirty="0"/>
        </a:p>
      </dgm:t>
    </dgm:pt>
    <dgm:pt modelId="{C05FC67C-8F72-432C-944C-04C90D282E76}" type="parTrans" cxnId="{7BC1DC04-E924-4A26-9CB1-5D1BF8039445}">
      <dgm:prSet/>
      <dgm:spPr/>
      <dgm:t>
        <a:bodyPr/>
        <a:lstStyle/>
        <a:p>
          <a:endParaRPr lang="zh-CN" altLang="en-US"/>
        </a:p>
      </dgm:t>
    </dgm:pt>
    <dgm:pt modelId="{15C1BC68-4937-4869-B620-FC2BDED6BA3A}" type="sibTrans" cxnId="{7BC1DC04-E924-4A26-9CB1-5D1BF8039445}">
      <dgm:prSet/>
      <dgm:spPr/>
      <dgm:t>
        <a:bodyPr/>
        <a:lstStyle/>
        <a:p>
          <a:endParaRPr lang="zh-CN" altLang="en-US"/>
        </a:p>
      </dgm:t>
    </dgm:pt>
    <dgm:pt modelId="{DD5BA9C8-E597-4C44-B35A-437F9BDB8E07}" type="pres">
      <dgm:prSet presAssocID="{3A6AF82D-7B84-4FF5-B289-BAEF8B96F3D5}" presName="Name0" presStyleCnt="0">
        <dgm:presLayoutVars>
          <dgm:dir/>
          <dgm:resizeHandles val="exact"/>
        </dgm:presLayoutVars>
      </dgm:prSet>
      <dgm:spPr/>
    </dgm:pt>
    <dgm:pt modelId="{89655840-299E-4BA0-9BE0-4BA0AC799FAD}" type="pres">
      <dgm:prSet presAssocID="{3A6AF82D-7B84-4FF5-B289-BAEF8B96F3D5}" presName="arrow" presStyleLbl="bgShp" presStyleIdx="0" presStyleCnt="1"/>
      <dgm:spPr/>
    </dgm:pt>
    <dgm:pt modelId="{F0E4514C-5D77-4062-AD90-B4FCC9D51701}" type="pres">
      <dgm:prSet presAssocID="{3A6AF82D-7B84-4FF5-B289-BAEF8B96F3D5}" presName="points" presStyleCnt="0"/>
      <dgm:spPr/>
    </dgm:pt>
    <dgm:pt modelId="{D5DE8C6B-9AB2-4999-9BDE-E46236B016F7}" type="pres">
      <dgm:prSet presAssocID="{2B20984F-9E4F-489F-8534-419901BA9330}" presName="compositeA" presStyleCnt="0"/>
      <dgm:spPr/>
    </dgm:pt>
    <dgm:pt modelId="{D2B54B59-859E-41CF-A016-0EDA86241F0F}" type="pres">
      <dgm:prSet presAssocID="{2B20984F-9E4F-489F-8534-419901BA9330}" presName="textA" presStyleLbl="revTx" presStyleIdx="0" presStyleCnt="3">
        <dgm:presLayoutVars>
          <dgm:bulletEnabled val="1"/>
        </dgm:presLayoutVars>
      </dgm:prSet>
      <dgm:spPr/>
    </dgm:pt>
    <dgm:pt modelId="{5A793D12-439C-4573-8E7F-D26F4B2F1C7D}" type="pres">
      <dgm:prSet presAssocID="{2B20984F-9E4F-489F-8534-419901BA9330}" presName="circleA" presStyleLbl="node1" presStyleIdx="0" presStyleCnt="3"/>
      <dgm:spPr/>
    </dgm:pt>
    <dgm:pt modelId="{436D0A70-7B4E-4B47-A2EE-D75D9BC6DAF7}" type="pres">
      <dgm:prSet presAssocID="{2B20984F-9E4F-489F-8534-419901BA9330}" presName="spaceA" presStyleCnt="0"/>
      <dgm:spPr/>
    </dgm:pt>
    <dgm:pt modelId="{2581A1B9-BF4E-405A-9FA7-D5208ADE0CE5}" type="pres">
      <dgm:prSet presAssocID="{ACFED556-A769-4854-A2BD-1D9F245ECA8F}" presName="space" presStyleCnt="0"/>
      <dgm:spPr/>
    </dgm:pt>
    <dgm:pt modelId="{FB777A1E-E12D-49C8-8BCB-14E74DF04A2D}" type="pres">
      <dgm:prSet presAssocID="{165FA71B-70FE-407A-906A-8D477DCA89D8}" presName="compositeB" presStyleCnt="0"/>
      <dgm:spPr/>
    </dgm:pt>
    <dgm:pt modelId="{4B7B07CC-EFC1-4B18-AA9A-3D50FA699C0C}" type="pres">
      <dgm:prSet presAssocID="{165FA71B-70FE-407A-906A-8D477DCA89D8}" presName="textB" presStyleLbl="revTx" presStyleIdx="1" presStyleCnt="3">
        <dgm:presLayoutVars>
          <dgm:bulletEnabled val="1"/>
        </dgm:presLayoutVars>
      </dgm:prSet>
      <dgm:spPr/>
    </dgm:pt>
    <dgm:pt modelId="{C8DEE164-B1F1-4D0B-87F6-0406B4145E96}" type="pres">
      <dgm:prSet presAssocID="{165FA71B-70FE-407A-906A-8D477DCA89D8}" presName="circleB" presStyleLbl="node1" presStyleIdx="1" presStyleCnt="3"/>
      <dgm:spPr/>
    </dgm:pt>
    <dgm:pt modelId="{9BD9DA83-D56B-4A99-A243-237A6E33DF56}" type="pres">
      <dgm:prSet presAssocID="{165FA71B-70FE-407A-906A-8D477DCA89D8}" presName="spaceB" presStyleCnt="0"/>
      <dgm:spPr/>
    </dgm:pt>
    <dgm:pt modelId="{123AFC4F-59AA-4FDE-A30D-4869A28B825C}" type="pres">
      <dgm:prSet presAssocID="{B135ACC8-600E-42E7-B43D-C69F47B1E900}" presName="space" presStyleCnt="0"/>
      <dgm:spPr/>
    </dgm:pt>
    <dgm:pt modelId="{23C1FB69-2F9D-4BFC-BC94-45D6C3709D58}" type="pres">
      <dgm:prSet presAssocID="{DAD47750-F761-435E-B09F-D612FC12CFEE}" presName="compositeA" presStyleCnt="0"/>
      <dgm:spPr/>
    </dgm:pt>
    <dgm:pt modelId="{43E60B7D-D1A8-4CF8-AEBF-43FAB3A929B8}" type="pres">
      <dgm:prSet presAssocID="{DAD47750-F761-435E-B09F-D612FC12CFEE}" presName="textA" presStyleLbl="revTx" presStyleIdx="2" presStyleCnt="3">
        <dgm:presLayoutVars>
          <dgm:bulletEnabled val="1"/>
        </dgm:presLayoutVars>
      </dgm:prSet>
      <dgm:spPr/>
    </dgm:pt>
    <dgm:pt modelId="{1ED6DBA8-7084-45AC-876C-61158B67810F}" type="pres">
      <dgm:prSet presAssocID="{DAD47750-F761-435E-B09F-D612FC12CFEE}" presName="circleA" presStyleLbl="node1" presStyleIdx="2" presStyleCnt="3"/>
      <dgm:spPr/>
    </dgm:pt>
    <dgm:pt modelId="{10F4C645-6D07-4B5E-899F-AD19DACBD758}" type="pres">
      <dgm:prSet presAssocID="{DAD47750-F761-435E-B09F-D612FC12CFEE}" presName="spaceA" presStyleCnt="0"/>
      <dgm:spPr/>
    </dgm:pt>
  </dgm:ptLst>
  <dgm:cxnLst>
    <dgm:cxn modelId="{EEBA5E6C-0D96-4A3D-8A65-910F11C3E0D5}" srcId="{3A6AF82D-7B84-4FF5-B289-BAEF8B96F3D5}" destId="{165FA71B-70FE-407A-906A-8D477DCA89D8}" srcOrd="1" destOrd="0" parTransId="{CE73A485-2E39-442D-A18D-59AE6F4904F2}" sibTransId="{B135ACC8-600E-42E7-B43D-C69F47B1E900}"/>
    <dgm:cxn modelId="{9F74E6BE-C027-4DE2-9178-D4554F4D6C75}" type="presOf" srcId="{DAD47750-F761-435E-B09F-D612FC12CFEE}" destId="{43E60B7D-D1A8-4CF8-AEBF-43FAB3A929B8}" srcOrd="0" destOrd="0" presId="urn:microsoft.com/office/officeart/2005/8/layout/hProcess11"/>
    <dgm:cxn modelId="{4D154A1F-ABC0-4F1A-ADFE-CE0208CBE54F}" type="presOf" srcId="{165FA71B-70FE-407A-906A-8D477DCA89D8}" destId="{4B7B07CC-EFC1-4B18-AA9A-3D50FA699C0C}" srcOrd="0" destOrd="0" presId="urn:microsoft.com/office/officeart/2005/8/layout/hProcess11"/>
    <dgm:cxn modelId="{7BC1DC04-E924-4A26-9CB1-5D1BF8039445}" srcId="{3A6AF82D-7B84-4FF5-B289-BAEF8B96F3D5}" destId="{DAD47750-F761-435E-B09F-D612FC12CFEE}" srcOrd="2" destOrd="0" parTransId="{C05FC67C-8F72-432C-944C-04C90D282E76}" sibTransId="{15C1BC68-4937-4869-B620-FC2BDED6BA3A}"/>
    <dgm:cxn modelId="{1F846DC5-7FDB-46D3-8621-0AABF7EAE610}" srcId="{3A6AF82D-7B84-4FF5-B289-BAEF8B96F3D5}" destId="{2B20984F-9E4F-489F-8534-419901BA9330}" srcOrd="0" destOrd="0" parTransId="{017C0886-7D6F-42D9-9270-8DAE03729A0E}" sibTransId="{ACFED556-A769-4854-A2BD-1D9F245ECA8F}"/>
    <dgm:cxn modelId="{B828D95B-6AD5-4199-9A2B-1B6CEA8F0F2E}" type="presOf" srcId="{2B20984F-9E4F-489F-8534-419901BA9330}" destId="{D2B54B59-859E-41CF-A016-0EDA86241F0F}" srcOrd="0" destOrd="0" presId="urn:microsoft.com/office/officeart/2005/8/layout/hProcess11"/>
    <dgm:cxn modelId="{94B94B18-2795-46B9-BCAE-FA26633B217C}" type="presOf" srcId="{3A6AF82D-7B84-4FF5-B289-BAEF8B96F3D5}" destId="{DD5BA9C8-E597-4C44-B35A-437F9BDB8E07}" srcOrd="0" destOrd="0" presId="urn:microsoft.com/office/officeart/2005/8/layout/hProcess11"/>
    <dgm:cxn modelId="{DDACB6E1-E055-42A4-9C69-634BE94FD210}" type="presParOf" srcId="{DD5BA9C8-E597-4C44-B35A-437F9BDB8E07}" destId="{89655840-299E-4BA0-9BE0-4BA0AC799FAD}" srcOrd="0" destOrd="0" presId="urn:microsoft.com/office/officeart/2005/8/layout/hProcess11"/>
    <dgm:cxn modelId="{B62CB14B-A82D-438A-8B25-D7CB43FEB307}" type="presParOf" srcId="{DD5BA9C8-E597-4C44-B35A-437F9BDB8E07}" destId="{F0E4514C-5D77-4062-AD90-B4FCC9D51701}" srcOrd="1" destOrd="0" presId="urn:microsoft.com/office/officeart/2005/8/layout/hProcess11"/>
    <dgm:cxn modelId="{954DFAD5-56A6-4089-A213-3FAFF6AA6C89}" type="presParOf" srcId="{F0E4514C-5D77-4062-AD90-B4FCC9D51701}" destId="{D5DE8C6B-9AB2-4999-9BDE-E46236B016F7}" srcOrd="0" destOrd="0" presId="urn:microsoft.com/office/officeart/2005/8/layout/hProcess11"/>
    <dgm:cxn modelId="{5904D66C-42BD-4CA3-B261-141A8F21E811}" type="presParOf" srcId="{D5DE8C6B-9AB2-4999-9BDE-E46236B016F7}" destId="{D2B54B59-859E-41CF-A016-0EDA86241F0F}" srcOrd="0" destOrd="0" presId="urn:microsoft.com/office/officeart/2005/8/layout/hProcess11"/>
    <dgm:cxn modelId="{3B449E0E-0B23-4986-8638-F730AE725403}" type="presParOf" srcId="{D5DE8C6B-9AB2-4999-9BDE-E46236B016F7}" destId="{5A793D12-439C-4573-8E7F-D26F4B2F1C7D}" srcOrd="1" destOrd="0" presId="urn:microsoft.com/office/officeart/2005/8/layout/hProcess11"/>
    <dgm:cxn modelId="{4F691D7B-532B-4030-BD90-8CF331CABC38}" type="presParOf" srcId="{D5DE8C6B-9AB2-4999-9BDE-E46236B016F7}" destId="{436D0A70-7B4E-4B47-A2EE-D75D9BC6DAF7}" srcOrd="2" destOrd="0" presId="urn:microsoft.com/office/officeart/2005/8/layout/hProcess11"/>
    <dgm:cxn modelId="{BE2AEA29-55CF-49B2-A292-902F3729EE74}" type="presParOf" srcId="{F0E4514C-5D77-4062-AD90-B4FCC9D51701}" destId="{2581A1B9-BF4E-405A-9FA7-D5208ADE0CE5}" srcOrd="1" destOrd="0" presId="urn:microsoft.com/office/officeart/2005/8/layout/hProcess11"/>
    <dgm:cxn modelId="{A49C3370-D09C-4271-ABFA-52AF545B61D8}" type="presParOf" srcId="{F0E4514C-5D77-4062-AD90-B4FCC9D51701}" destId="{FB777A1E-E12D-49C8-8BCB-14E74DF04A2D}" srcOrd="2" destOrd="0" presId="urn:microsoft.com/office/officeart/2005/8/layout/hProcess11"/>
    <dgm:cxn modelId="{B391689B-4A43-43A3-A20C-BBFF3C213BB2}" type="presParOf" srcId="{FB777A1E-E12D-49C8-8BCB-14E74DF04A2D}" destId="{4B7B07CC-EFC1-4B18-AA9A-3D50FA699C0C}" srcOrd="0" destOrd="0" presId="urn:microsoft.com/office/officeart/2005/8/layout/hProcess11"/>
    <dgm:cxn modelId="{68730981-7C2D-4266-BF59-B3A2AEB5DED8}" type="presParOf" srcId="{FB777A1E-E12D-49C8-8BCB-14E74DF04A2D}" destId="{C8DEE164-B1F1-4D0B-87F6-0406B4145E96}" srcOrd="1" destOrd="0" presId="urn:microsoft.com/office/officeart/2005/8/layout/hProcess11"/>
    <dgm:cxn modelId="{D6835DEB-B607-480D-BC29-44FB5868DC70}" type="presParOf" srcId="{FB777A1E-E12D-49C8-8BCB-14E74DF04A2D}" destId="{9BD9DA83-D56B-4A99-A243-237A6E33DF56}" srcOrd="2" destOrd="0" presId="urn:microsoft.com/office/officeart/2005/8/layout/hProcess11"/>
    <dgm:cxn modelId="{A643B05D-38DE-4B13-8513-D86C8684400C}" type="presParOf" srcId="{F0E4514C-5D77-4062-AD90-B4FCC9D51701}" destId="{123AFC4F-59AA-4FDE-A30D-4869A28B825C}" srcOrd="3" destOrd="0" presId="urn:microsoft.com/office/officeart/2005/8/layout/hProcess11"/>
    <dgm:cxn modelId="{9815CE31-802E-4E2A-BC6D-ECD948AF0F7B}" type="presParOf" srcId="{F0E4514C-5D77-4062-AD90-B4FCC9D51701}" destId="{23C1FB69-2F9D-4BFC-BC94-45D6C3709D58}" srcOrd="4" destOrd="0" presId="urn:microsoft.com/office/officeart/2005/8/layout/hProcess11"/>
    <dgm:cxn modelId="{2DDD69D6-0132-4FC7-A197-4B80C0C6E368}" type="presParOf" srcId="{23C1FB69-2F9D-4BFC-BC94-45D6C3709D58}" destId="{43E60B7D-D1A8-4CF8-AEBF-43FAB3A929B8}" srcOrd="0" destOrd="0" presId="urn:microsoft.com/office/officeart/2005/8/layout/hProcess11"/>
    <dgm:cxn modelId="{AAA6CF31-9447-4608-A376-346FA1A9EA22}" type="presParOf" srcId="{23C1FB69-2F9D-4BFC-BC94-45D6C3709D58}" destId="{1ED6DBA8-7084-45AC-876C-61158B67810F}" srcOrd="1" destOrd="0" presId="urn:microsoft.com/office/officeart/2005/8/layout/hProcess11"/>
    <dgm:cxn modelId="{AB0B8A31-9DEB-49F2-B5DE-059CA8AE3626}" type="presParOf" srcId="{23C1FB69-2F9D-4BFC-BC94-45D6C3709D58}" destId="{10F4C645-6D07-4B5E-899F-AD19DACBD758}" srcOrd="2" destOrd="0" presId="urn:microsoft.com/office/officeart/2005/8/layout/hProcess11"/>
  </dgm:cxnLst>
  <dgm:bg/>
  <dgm:whole/>
</dgm:dataModel>
</file>

<file path=ppt/diagrams/data8.xml><?xml version="1.0" encoding="utf-8"?>
<dgm:dataModel xmlns:dgm="http://schemas.openxmlformats.org/drawingml/2006/diagram" xmlns:a="http://schemas.openxmlformats.org/drawingml/2006/main">
  <dgm:ptLst>
    <dgm:pt modelId="{34446DD0-A1FE-4C6B-AFD4-4FE8E8B36CBA}" type="doc">
      <dgm:prSet loTypeId="urn:microsoft.com/office/officeart/2005/8/layout/venn1" loCatId="relationship" qsTypeId="urn:microsoft.com/office/officeart/2005/8/quickstyle/simple1" qsCatId="simple" csTypeId="urn:microsoft.com/office/officeart/2005/8/colors/accent2_2" csCatId="accent2"/>
      <dgm:spPr/>
      <dgm:t>
        <a:bodyPr/>
        <a:lstStyle/>
        <a:p>
          <a:endParaRPr lang="zh-CN" altLang="en-US"/>
        </a:p>
      </dgm:t>
    </dgm:pt>
    <dgm:pt modelId="{70B55747-D488-42D7-B1D6-1604B71D48DC}">
      <dgm:prSet/>
      <dgm:spPr/>
      <dgm:t>
        <a:bodyPr/>
        <a:lstStyle/>
        <a:p>
          <a:pPr rtl="0"/>
          <a:r>
            <a:rPr lang="en-US" dirty="0" smtClean="0"/>
            <a:t>1.</a:t>
          </a:r>
          <a:r>
            <a:rPr lang="zh-CN" dirty="0" smtClean="0"/>
            <a:t>对信息化工作复杂性认识不足</a:t>
          </a:r>
          <a:endParaRPr lang="zh-CN" dirty="0"/>
        </a:p>
      </dgm:t>
    </dgm:pt>
    <dgm:pt modelId="{1D666454-4EE0-47F6-8272-91CA19B30E83}" type="parTrans" cxnId="{23860B1D-B015-46E8-A040-89BC445D3949}">
      <dgm:prSet/>
      <dgm:spPr/>
      <dgm:t>
        <a:bodyPr/>
        <a:lstStyle/>
        <a:p>
          <a:endParaRPr lang="zh-CN" altLang="en-US"/>
        </a:p>
      </dgm:t>
    </dgm:pt>
    <dgm:pt modelId="{391542AB-4350-469B-95CD-819591EB227E}" type="sibTrans" cxnId="{23860B1D-B015-46E8-A040-89BC445D3949}">
      <dgm:prSet/>
      <dgm:spPr/>
      <dgm:t>
        <a:bodyPr/>
        <a:lstStyle/>
        <a:p>
          <a:endParaRPr lang="zh-CN" altLang="en-US"/>
        </a:p>
      </dgm:t>
    </dgm:pt>
    <dgm:pt modelId="{5BA15B77-A1ED-483F-B019-7A86BFA0E87E}">
      <dgm:prSet/>
      <dgm:spPr/>
      <dgm:t>
        <a:bodyPr/>
        <a:lstStyle/>
        <a:p>
          <a:pPr rtl="0"/>
          <a:r>
            <a:rPr lang="en-US" dirty="0" smtClean="0"/>
            <a:t>2.</a:t>
          </a:r>
          <a:r>
            <a:rPr lang="zh-CN" dirty="0" smtClean="0"/>
            <a:t>信息化工作缺乏合理的统筹规划</a:t>
          </a:r>
          <a:endParaRPr lang="zh-CN" dirty="0"/>
        </a:p>
      </dgm:t>
    </dgm:pt>
    <dgm:pt modelId="{46646AF9-40A9-412C-B8B1-1A0F9CC3424F}" type="parTrans" cxnId="{957F4C1B-E092-4BD8-9952-5D9A071CD4E9}">
      <dgm:prSet/>
      <dgm:spPr/>
      <dgm:t>
        <a:bodyPr/>
        <a:lstStyle/>
        <a:p>
          <a:endParaRPr lang="zh-CN" altLang="en-US"/>
        </a:p>
      </dgm:t>
    </dgm:pt>
    <dgm:pt modelId="{2FBE94FD-0041-4FDF-93BB-AF0D015CF0D0}" type="sibTrans" cxnId="{957F4C1B-E092-4BD8-9952-5D9A071CD4E9}">
      <dgm:prSet/>
      <dgm:spPr/>
      <dgm:t>
        <a:bodyPr/>
        <a:lstStyle/>
        <a:p>
          <a:endParaRPr lang="zh-CN" altLang="en-US"/>
        </a:p>
      </dgm:t>
    </dgm:pt>
    <dgm:pt modelId="{29E86979-5F4D-45BD-8238-CD80C319FEA2}">
      <dgm:prSet/>
      <dgm:spPr/>
      <dgm:t>
        <a:bodyPr/>
        <a:lstStyle/>
        <a:p>
          <a:pPr rtl="0"/>
          <a:r>
            <a:rPr lang="en-US" dirty="0" smtClean="0"/>
            <a:t>3.</a:t>
          </a:r>
          <a:r>
            <a:rPr lang="zh-CN" dirty="0" smtClean="0"/>
            <a:t>对医药行业计算机系统认证工作了解甚微</a:t>
          </a:r>
          <a:endParaRPr lang="zh-CN" dirty="0"/>
        </a:p>
      </dgm:t>
    </dgm:pt>
    <dgm:pt modelId="{21884699-E2D9-4FF7-8B0D-522BD9D1BBA7}" type="parTrans" cxnId="{9394ABA5-48A4-4C61-8B07-3CB59C30A33A}">
      <dgm:prSet/>
      <dgm:spPr/>
      <dgm:t>
        <a:bodyPr/>
        <a:lstStyle/>
        <a:p>
          <a:endParaRPr lang="zh-CN" altLang="en-US"/>
        </a:p>
      </dgm:t>
    </dgm:pt>
    <dgm:pt modelId="{E86B7EAF-B0E1-43D1-B886-2FCC77E58EA8}" type="sibTrans" cxnId="{9394ABA5-48A4-4C61-8B07-3CB59C30A33A}">
      <dgm:prSet/>
      <dgm:spPr/>
      <dgm:t>
        <a:bodyPr/>
        <a:lstStyle/>
        <a:p>
          <a:endParaRPr lang="zh-CN" altLang="en-US"/>
        </a:p>
      </dgm:t>
    </dgm:pt>
    <dgm:pt modelId="{01CA4C90-5B8A-4F13-86DF-7C7821F1E052}" type="pres">
      <dgm:prSet presAssocID="{34446DD0-A1FE-4C6B-AFD4-4FE8E8B36CBA}" presName="compositeShape" presStyleCnt="0">
        <dgm:presLayoutVars>
          <dgm:chMax val="7"/>
          <dgm:dir/>
          <dgm:resizeHandles val="exact"/>
        </dgm:presLayoutVars>
      </dgm:prSet>
      <dgm:spPr/>
    </dgm:pt>
    <dgm:pt modelId="{424989FC-FD64-420E-9793-05C9A29E2BBE}" type="pres">
      <dgm:prSet presAssocID="{70B55747-D488-42D7-B1D6-1604B71D48DC}" presName="circ1" presStyleLbl="vennNode1" presStyleIdx="0" presStyleCnt="3"/>
      <dgm:spPr/>
    </dgm:pt>
    <dgm:pt modelId="{975A686A-C871-49E9-804C-1DDC88665012}" type="pres">
      <dgm:prSet presAssocID="{70B55747-D488-42D7-B1D6-1604B71D48DC}" presName="circ1Tx" presStyleLbl="revTx" presStyleIdx="0" presStyleCnt="0">
        <dgm:presLayoutVars>
          <dgm:chMax val="0"/>
          <dgm:chPref val="0"/>
          <dgm:bulletEnabled val="1"/>
        </dgm:presLayoutVars>
      </dgm:prSet>
      <dgm:spPr/>
    </dgm:pt>
    <dgm:pt modelId="{CA54A3A5-3E17-42E6-B507-17CD73E41293}" type="pres">
      <dgm:prSet presAssocID="{5BA15B77-A1ED-483F-B019-7A86BFA0E87E}" presName="circ2" presStyleLbl="vennNode1" presStyleIdx="1" presStyleCnt="3"/>
      <dgm:spPr/>
    </dgm:pt>
    <dgm:pt modelId="{1316492F-148E-4C2A-A55E-3090E13E1CE6}" type="pres">
      <dgm:prSet presAssocID="{5BA15B77-A1ED-483F-B019-7A86BFA0E87E}" presName="circ2Tx" presStyleLbl="revTx" presStyleIdx="0" presStyleCnt="0">
        <dgm:presLayoutVars>
          <dgm:chMax val="0"/>
          <dgm:chPref val="0"/>
          <dgm:bulletEnabled val="1"/>
        </dgm:presLayoutVars>
      </dgm:prSet>
      <dgm:spPr/>
    </dgm:pt>
    <dgm:pt modelId="{11F682B3-CCE5-49D2-95BA-AE491C1456AF}" type="pres">
      <dgm:prSet presAssocID="{29E86979-5F4D-45BD-8238-CD80C319FEA2}" presName="circ3" presStyleLbl="vennNode1" presStyleIdx="2" presStyleCnt="3"/>
      <dgm:spPr/>
    </dgm:pt>
    <dgm:pt modelId="{F96928C2-4112-418D-8AB7-90157BB525E6}" type="pres">
      <dgm:prSet presAssocID="{29E86979-5F4D-45BD-8238-CD80C319FEA2}" presName="circ3Tx" presStyleLbl="revTx" presStyleIdx="0" presStyleCnt="0">
        <dgm:presLayoutVars>
          <dgm:chMax val="0"/>
          <dgm:chPref val="0"/>
          <dgm:bulletEnabled val="1"/>
        </dgm:presLayoutVars>
      </dgm:prSet>
      <dgm:spPr/>
    </dgm:pt>
  </dgm:ptLst>
  <dgm:cxnLst>
    <dgm:cxn modelId="{23860B1D-B015-46E8-A040-89BC445D3949}" srcId="{34446DD0-A1FE-4C6B-AFD4-4FE8E8B36CBA}" destId="{70B55747-D488-42D7-B1D6-1604B71D48DC}" srcOrd="0" destOrd="0" parTransId="{1D666454-4EE0-47F6-8272-91CA19B30E83}" sibTransId="{391542AB-4350-469B-95CD-819591EB227E}"/>
    <dgm:cxn modelId="{1962DEDF-A1A7-4721-9792-B681E4F23E81}" type="presOf" srcId="{70B55747-D488-42D7-B1D6-1604B71D48DC}" destId="{424989FC-FD64-420E-9793-05C9A29E2BBE}" srcOrd="0" destOrd="0" presId="urn:microsoft.com/office/officeart/2005/8/layout/venn1"/>
    <dgm:cxn modelId="{1161A589-061A-4E19-BBF3-8DA8B038C241}" type="presOf" srcId="{29E86979-5F4D-45BD-8238-CD80C319FEA2}" destId="{11F682B3-CCE5-49D2-95BA-AE491C1456AF}" srcOrd="0" destOrd="0" presId="urn:microsoft.com/office/officeart/2005/8/layout/venn1"/>
    <dgm:cxn modelId="{F34C5D63-1D42-4D64-B2AE-F2A8ABE815F9}" type="presOf" srcId="{29E86979-5F4D-45BD-8238-CD80C319FEA2}" destId="{F96928C2-4112-418D-8AB7-90157BB525E6}" srcOrd="1" destOrd="0" presId="urn:microsoft.com/office/officeart/2005/8/layout/venn1"/>
    <dgm:cxn modelId="{806AE221-5B11-4BE6-94E1-581D7C8F2DA9}" type="presOf" srcId="{70B55747-D488-42D7-B1D6-1604B71D48DC}" destId="{975A686A-C871-49E9-804C-1DDC88665012}" srcOrd="1" destOrd="0" presId="urn:microsoft.com/office/officeart/2005/8/layout/venn1"/>
    <dgm:cxn modelId="{957F4C1B-E092-4BD8-9952-5D9A071CD4E9}" srcId="{34446DD0-A1FE-4C6B-AFD4-4FE8E8B36CBA}" destId="{5BA15B77-A1ED-483F-B019-7A86BFA0E87E}" srcOrd="1" destOrd="0" parTransId="{46646AF9-40A9-412C-B8B1-1A0F9CC3424F}" sibTransId="{2FBE94FD-0041-4FDF-93BB-AF0D015CF0D0}"/>
    <dgm:cxn modelId="{9399B063-5DEF-4E92-8D8C-FFF0E65AF538}" type="presOf" srcId="{5BA15B77-A1ED-483F-B019-7A86BFA0E87E}" destId="{1316492F-148E-4C2A-A55E-3090E13E1CE6}" srcOrd="1" destOrd="0" presId="urn:microsoft.com/office/officeart/2005/8/layout/venn1"/>
    <dgm:cxn modelId="{9A3A2C68-1CEE-4A43-9953-67266176F165}" type="presOf" srcId="{34446DD0-A1FE-4C6B-AFD4-4FE8E8B36CBA}" destId="{01CA4C90-5B8A-4F13-86DF-7C7821F1E052}" srcOrd="0" destOrd="0" presId="urn:microsoft.com/office/officeart/2005/8/layout/venn1"/>
    <dgm:cxn modelId="{03ED7DBF-7A5B-4FE3-9255-C30924100B37}" type="presOf" srcId="{5BA15B77-A1ED-483F-B019-7A86BFA0E87E}" destId="{CA54A3A5-3E17-42E6-B507-17CD73E41293}" srcOrd="0" destOrd="0" presId="urn:microsoft.com/office/officeart/2005/8/layout/venn1"/>
    <dgm:cxn modelId="{9394ABA5-48A4-4C61-8B07-3CB59C30A33A}" srcId="{34446DD0-A1FE-4C6B-AFD4-4FE8E8B36CBA}" destId="{29E86979-5F4D-45BD-8238-CD80C319FEA2}" srcOrd="2" destOrd="0" parTransId="{21884699-E2D9-4FF7-8B0D-522BD9D1BBA7}" sibTransId="{E86B7EAF-B0E1-43D1-B886-2FCC77E58EA8}"/>
    <dgm:cxn modelId="{A52AEE7A-43A2-4982-AEB2-0520073DB181}" type="presParOf" srcId="{01CA4C90-5B8A-4F13-86DF-7C7821F1E052}" destId="{424989FC-FD64-420E-9793-05C9A29E2BBE}" srcOrd="0" destOrd="0" presId="urn:microsoft.com/office/officeart/2005/8/layout/venn1"/>
    <dgm:cxn modelId="{56C9615A-0807-473D-A246-42B691A40886}" type="presParOf" srcId="{01CA4C90-5B8A-4F13-86DF-7C7821F1E052}" destId="{975A686A-C871-49E9-804C-1DDC88665012}" srcOrd="1" destOrd="0" presId="urn:microsoft.com/office/officeart/2005/8/layout/venn1"/>
    <dgm:cxn modelId="{5ACF9122-0D83-4094-89A6-B84725A3A807}" type="presParOf" srcId="{01CA4C90-5B8A-4F13-86DF-7C7821F1E052}" destId="{CA54A3A5-3E17-42E6-B507-17CD73E41293}" srcOrd="2" destOrd="0" presId="urn:microsoft.com/office/officeart/2005/8/layout/venn1"/>
    <dgm:cxn modelId="{3DD894DB-1F0A-458C-BDE9-E16A44BF260E}" type="presParOf" srcId="{01CA4C90-5B8A-4F13-86DF-7C7821F1E052}" destId="{1316492F-148E-4C2A-A55E-3090E13E1CE6}" srcOrd="3" destOrd="0" presId="urn:microsoft.com/office/officeart/2005/8/layout/venn1"/>
    <dgm:cxn modelId="{ED67A3B3-3130-4420-8CD0-D718E038BEEA}" type="presParOf" srcId="{01CA4C90-5B8A-4F13-86DF-7C7821F1E052}" destId="{11F682B3-CCE5-49D2-95BA-AE491C1456AF}" srcOrd="4" destOrd="0" presId="urn:microsoft.com/office/officeart/2005/8/layout/venn1"/>
    <dgm:cxn modelId="{99F5CD11-F5EA-4F7C-AA98-5E3DB935741C}" type="presParOf" srcId="{01CA4C90-5B8A-4F13-86DF-7C7821F1E052}" destId="{F96928C2-4112-418D-8AB7-90157BB525E6}" srcOrd="5" destOrd="0" presId="urn:microsoft.com/office/officeart/2005/8/layout/venn1"/>
  </dgm:cxnLst>
  <dgm:bg/>
  <dgm:whole/>
</dgm:dataModel>
</file>

<file path=ppt/diagrams/data9.xml><?xml version="1.0" encoding="utf-8"?>
<dgm:dataModel xmlns:dgm="http://schemas.openxmlformats.org/drawingml/2006/diagram" xmlns:a="http://schemas.openxmlformats.org/drawingml/2006/main">
  <dgm:ptLst>
    <dgm:pt modelId="{5A3B61D8-05D0-4419-9E08-219E940D6BDF}" type="doc">
      <dgm:prSet loTypeId="urn:microsoft.com/office/officeart/2005/8/layout/arrow2" loCatId="process" qsTypeId="urn:microsoft.com/office/officeart/2005/8/quickstyle/simple1" qsCatId="simple" csTypeId="urn:microsoft.com/office/officeart/2005/8/colors/accent2_2" csCatId="accent2"/>
      <dgm:spPr/>
      <dgm:t>
        <a:bodyPr/>
        <a:lstStyle/>
        <a:p>
          <a:endParaRPr lang="zh-CN" altLang="en-US"/>
        </a:p>
      </dgm:t>
    </dgm:pt>
    <dgm:pt modelId="{72687A54-1C51-45A8-BFBD-3E8EC1F54CE8}">
      <dgm:prSet/>
      <dgm:spPr/>
      <dgm:t>
        <a:bodyPr/>
        <a:lstStyle/>
        <a:p>
          <a:pPr rtl="0"/>
          <a:r>
            <a:rPr lang="en-US" dirty="0" smtClean="0"/>
            <a:t>1.</a:t>
          </a:r>
          <a:r>
            <a:rPr lang="zh-CN" dirty="0" smtClean="0"/>
            <a:t>医药智能物流系统能够使医药物流更加快速、准确和高效</a:t>
          </a:r>
          <a:endParaRPr lang="zh-CN" dirty="0"/>
        </a:p>
      </dgm:t>
    </dgm:pt>
    <dgm:pt modelId="{6566874C-7143-43D6-8280-CC81F438537C}" type="parTrans" cxnId="{3DC333E2-EDA8-4046-8D25-914C73341276}">
      <dgm:prSet/>
      <dgm:spPr/>
      <dgm:t>
        <a:bodyPr/>
        <a:lstStyle/>
        <a:p>
          <a:endParaRPr lang="zh-CN" altLang="en-US"/>
        </a:p>
      </dgm:t>
    </dgm:pt>
    <dgm:pt modelId="{8F75524D-F998-4220-A261-DB1EA047D1DE}" type="sibTrans" cxnId="{3DC333E2-EDA8-4046-8D25-914C73341276}">
      <dgm:prSet/>
      <dgm:spPr/>
      <dgm:t>
        <a:bodyPr/>
        <a:lstStyle/>
        <a:p>
          <a:endParaRPr lang="zh-CN" altLang="en-US"/>
        </a:p>
      </dgm:t>
    </dgm:pt>
    <dgm:pt modelId="{1B8F3CD4-136B-4744-9004-423138BC9171}">
      <dgm:prSet/>
      <dgm:spPr/>
      <dgm:t>
        <a:bodyPr/>
        <a:lstStyle/>
        <a:p>
          <a:pPr rtl="0"/>
          <a:r>
            <a:rPr lang="en-US" dirty="0" smtClean="0"/>
            <a:t>2.</a:t>
          </a:r>
          <a:r>
            <a:rPr lang="zh-CN" dirty="0" smtClean="0"/>
            <a:t>医药智能物流系统向规划化、大型化发展</a:t>
          </a:r>
          <a:endParaRPr lang="zh-CN" dirty="0"/>
        </a:p>
      </dgm:t>
    </dgm:pt>
    <dgm:pt modelId="{AB0A7C75-A686-4D79-8825-C823A47C36B8}" type="parTrans" cxnId="{B81DA788-0E1A-4964-BD19-D0B804C765CC}">
      <dgm:prSet/>
      <dgm:spPr/>
      <dgm:t>
        <a:bodyPr/>
        <a:lstStyle/>
        <a:p>
          <a:endParaRPr lang="zh-CN" altLang="en-US"/>
        </a:p>
      </dgm:t>
    </dgm:pt>
    <dgm:pt modelId="{4E189E9B-D344-4611-874A-5FB82042F2B4}" type="sibTrans" cxnId="{B81DA788-0E1A-4964-BD19-D0B804C765CC}">
      <dgm:prSet/>
      <dgm:spPr/>
      <dgm:t>
        <a:bodyPr/>
        <a:lstStyle/>
        <a:p>
          <a:endParaRPr lang="zh-CN" altLang="en-US"/>
        </a:p>
      </dgm:t>
    </dgm:pt>
    <dgm:pt modelId="{B1085DC8-3AAB-4D36-BB6E-5BD990A13B5A}">
      <dgm:prSet/>
      <dgm:spPr/>
      <dgm:t>
        <a:bodyPr/>
        <a:lstStyle/>
        <a:p>
          <a:pPr rtl="0"/>
          <a:r>
            <a:rPr lang="en-US" dirty="0" smtClean="0"/>
            <a:t>3.</a:t>
          </a:r>
          <a:r>
            <a:rPr lang="zh-CN" dirty="0" smtClean="0"/>
            <a:t>医药智能物流系统更加注重药品质量</a:t>
          </a:r>
          <a:endParaRPr lang="zh-CN" dirty="0"/>
        </a:p>
      </dgm:t>
    </dgm:pt>
    <dgm:pt modelId="{A5D2B2F8-D754-4DC4-9790-D8B352ECC351}" type="parTrans" cxnId="{F7423B6D-A96C-4D46-BFF8-EAA34BF22F03}">
      <dgm:prSet/>
      <dgm:spPr/>
      <dgm:t>
        <a:bodyPr/>
        <a:lstStyle/>
        <a:p>
          <a:endParaRPr lang="zh-CN" altLang="en-US"/>
        </a:p>
      </dgm:t>
    </dgm:pt>
    <dgm:pt modelId="{1E5E30E2-8D0F-4B00-A001-9972AB2131F6}" type="sibTrans" cxnId="{F7423B6D-A96C-4D46-BFF8-EAA34BF22F03}">
      <dgm:prSet/>
      <dgm:spPr/>
      <dgm:t>
        <a:bodyPr/>
        <a:lstStyle/>
        <a:p>
          <a:endParaRPr lang="zh-CN" altLang="en-US"/>
        </a:p>
      </dgm:t>
    </dgm:pt>
    <dgm:pt modelId="{ABB17D5F-1AAD-4C05-95DF-7B65F97C0F33}">
      <dgm:prSet/>
      <dgm:spPr/>
      <dgm:t>
        <a:bodyPr/>
        <a:lstStyle/>
        <a:p>
          <a:pPr rtl="0"/>
          <a:endParaRPr lang="zh-CN" dirty="0"/>
        </a:p>
      </dgm:t>
    </dgm:pt>
    <dgm:pt modelId="{7667E459-216E-4ED8-9558-F1BD80723C41}" type="parTrans" cxnId="{0296D4F9-09C2-4073-81FE-5155F068288B}">
      <dgm:prSet/>
      <dgm:spPr/>
      <dgm:t>
        <a:bodyPr/>
        <a:lstStyle/>
        <a:p>
          <a:endParaRPr lang="zh-CN" altLang="en-US"/>
        </a:p>
      </dgm:t>
    </dgm:pt>
    <dgm:pt modelId="{12F3554D-89C9-42DC-96C1-01C2C9882A50}" type="sibTrans" cxnId="{0296D4F9-09C2-4073-81FE-5155F068288B}">
      <dgm:prSet/>
      <dgm:spPr/>
      <dgm:t>
        <a:bodyPr/>
        <a:lstStyle/>
        <a:p>
          <a:endParaRPr lang="zh-CN" altLang="en-US"/>
        </a:p>
      </dgm:t>
    </dgm:pt>
    <dgm:pt modelId="{EC53DCBD-F552-415B-8817-7D4B2E6DDD75}" type="pres">
      <dgm:prSet presAssocID="{5A3B61D8-05D0-4419-9E08-219E940D6BDF}" presName="arrowDiagram" presStyleCnt="0">
        <dgm:presLayoutVars>
          <dgm:chMax val="5"/>
          <dgm:dir/>
          <dgm:resizeHandles val="exact"/>
        </dgm:presLayoutVars>
      </dgm:prSet>
      <dgm:spPr/>
    </dgm:pt>
    <dgm:pt modelId="{F2484939-A70D-498D-8538-BFE5D3639BB0}" type="pres">
      <dgm:prSet presAssocID="{5A3B61D8-05D0-4419-9E08-219E940D6BDF}" presName="arrow" presStyleLbl="bgShp" presStyleIdx="0" presStyleCnt="1"/>
      <dgm:spPr/>
    </dgm:pt>
    <dgm:pt modelId="{DA28C5B2-A165-4416-9B50-84D1F50E8BD4}" type="pres">
      <dgm:prSet presAssocID="{5A3B61D8-05D0-4419-9E08-219E940D6BDF}" presName="arrowDiagram4" presStyleCnt="0"/>
      <dgm:spPr/>
    </dgm:pt>
    <dgm:pt modelId="{E8737045-F117-46D8-A3BC-EAE20061B91D}" type="pres">
      <dgm:prSet presAssocID="{72687A54-1C51-45A8-BFBD-3E8EC1F54CE8}" presName="bullet4a" presStyleLbl="node1" presStyleIdx="0" presStyleCnt="4"/>
      <dgm:spPr/>
    </dgm:pt>
    <dgm:pt modelId="{0B40670E-2D1B-4441-82C6-F1742CC63643}" type="pres">
      <dgm:prSet presAssocID="{72687A54-1C51-45A8-BFBD-3E8EC1F54CE8}" presName="textBox4a" presStyleLbl="revTx" presStyleIdx="0" presStyleCnt="4">
        <dgm:presLayoutVars>
          <dgm:bulletEnabled val="1"/>
        </dgm:presLayoutVars>
      </dgm:prSet>
      <dgm:spPr/>
    </dgm:pt>
    <dgm:pt modelId="{EC727EA3-20A0-45D3-B4EF-F57AC1B25525}" type="pres">
      <dgm:prSet presAssocID="{1B8F3CD4-136B-4744-9004-423138BC9171}" presName="bullet4b" presStyleLbl="node1" presStyleIdx="1" presStyleCnt="4"/>
      <dgm:spPr/>
    </dgm:pt>
    <dgm:pt modelId="{69591971-DD9A-4C20-A50D-EA01D38079BC}" type="pres">
      <dgm:prSet presAssocID="{1B8F3CD4-136B-4744-9004-423138BC9171}" presName="textBox4b" presStyleLbl="revTx" presStyleIdx="1" presStyleCnt="4">
        <dgm:presLayoutVars>
          <dgm:bulletEnabled val="1"/>
        </dgm:presLayoutVars>
      </dgm:prSet>
      <dgm:spPr/>
    </dgm:pt>
    <dgm:pt modelId="{6AE97315-E1C8-4C83-8811-DA845AA673FB}" type="pres">
      <dgm:prSet presAssocID="{B1085DC8-3AAB-4D36-BB6E-5BD990A13B5A}" presName="bullet4c" presStyleLbl="node1" presStyleIdx="2" presStyleCnt="4"/>
      <dgm:spPr/>
    </dgm:pt>
    <dgm:pt modelId="{A03B6E8B-98EF-4B8A-A301-5D22070C33CB}" type="pres">
      <dgm:prSet presAssocID="{B1085DC8-3AAB-4D36-BB6E-5BD990A13B5A}" presName="textBox4c" presStyleLbl="revTx" presStyleIdx="2" presStyleCnt="4">
        <dgm:presLayoutVars>
          <dgm:bulletEnabled val="1"/>
        </dgm:presLayoutVars>
      </dgm:prSet>
      <dgm:spPr/>
    </dgm:pt>
    <dgm:pt modelId="{48B061D4-DC32-441D-A5FE-DF185308388B}" type="pres">
      <dgm:prSet presAssocID="{ABB17D5F-1AAD-4C05-95DF-7B65F97C0F33}" presName="bullet4d" presStyleLbl="node1" presStyleIdx="3" presStyleCnt="4"/>
      <dgm:spPr/>
    </dgm:pt>
    <dgm:pt modelId="{639A0561-E1D7-472A-8727-4DDE350A6E63}" type="pres">
      <dgm:prSet presAssocID="{ABB17D5F-1AAD-4C05-95DF-7B65F97C0F33}" presName="textBox4d" presStyleLbl="revTx" presStyleIdx="3" presStyleCnt="4">
        <dgm:presLayoutVars>
          <dgm:bulletEnabled val="1"/>
        </dgm:presLayoutVars>
      </dgm:prSet>
      <dgm:spPr/>
    </dgm:pt>
  </dgm:ptLst>
  <dgm:cxnLst>
    <dgm:cxn modelId="{B81DA788-0E1A-4964-BD19-D0B804C765CC}" srcId="{5A3B61D8-05D0-4419-9E08-219E940D6BDF}" destId="{1B8F3CD4-136B-4744-9004-423138BC9171}" srcOrd="1" destOrd="0" parTransId="{AB0A7C75-A686-4D79-8825-C823A47C36B8}" sibTransId="{4E189E9B-D344-4611-874A-5FB82042F2B4}"/>
    <dgm:cxn modelId="{1C2ED049-0DA4-4BD7-AE09-A3EA47F17671}" type="presOf" srcId="{5A3B61D8-05D0-4419-9E08-219E940D6BDF}" destId="{EC53DCBD-F552-415B-8817-7D4B2E6DDD75}" srcOrd="0" destOrd="0" presId="urn:microsoft.com/office/officeart/2005/8/layout/arrow2"/>
    <dgm:cxn modelId="{F7423B6D-A96C-4D46-BFF8-EAA34BF22F03}" srcId="{5A3B61D8-05D0-4419-9E08-219E940D6BDF}" destId="{B1085DC8-3AAB-4D36-BB6E-5BD990A13B5A}" srcOrd="2" destOrd="0" parTransId="{A5D2B2F8-D754-4DC4-9790-D8B352ECC351}" sibTransId="{1E5E30E2-8D0F-4B00-A001-9972AB2131F6}"/>
    <dgm:cxn modelId="{3DC333E2-EDA8-4046-8D25-914C73341276}" srcId="{5A3B61D8-05D0-4419-9E08-219E940D6BDF}" destId="{72687A54-1C51-45A8-BFBD-3E8EC1F54CE8}" srcOrd="0" destOrd="0" parTransId="{6566874C-7143-43D6-8280-CC81F438537C}" sibTransId="{8F75524D-F998-4220-A261-DB1EA047D1DE}"/>
    <dgm:cxn modelId="{AB034819-4090-4BA1-814C-6F25117741FD}" type="presOf" srcId="{ABB17D5F-1AAD-4C05-95DF-7B65F97C0F33}" destId="{639A0561-E1D7-472A-8727-4DDE350A6E63}" srcOrd="0" destOrd="0" presId="urn:microsoft.com/office/officeart/2005/8/layout/arrow2"/>
    <dgm:cxn modelId="{0296D4F9-09C2-4073-81FE-5155F068288B}" srcId="{5A3B61D8-05D0-4419-9E08-219E940D6BDF}" destId="{ABB17D5F-1AAD-4C05-95DF-7B65F97C0F33}" srcOrd="3" destOrd="0" parTransId="{7667E459-216E-4ED8-9558-F1BD80723C41}" sibTransId="{12F3554D-89C9-42DC-96C1-01C2C9882A50}"/>
    <dgm:cxn modelId="{45B335F3-1E6A-4053-96B5-187575BB55CF}" type="presOf" srcId="{B1085DC8-3AAB-4D36-BB6E-5BD990A13B5A}" destId="{A03B6E8B-98EF-4B8A-A301-5D22070C33CB}" srcOrd="0" destOrd="0" presId="urn:microsoft.com/office/officeart/2005/8/layout/arrow2"/>
    <dgm:cxn modelId="{55281E78-1602-4829-9380-CEF363A4DB60}" type="presOf" srcId="{72687A54-1C51-45A8-BFBD-3E8EC1F54CE8}" destId="{0B40670E-2D1B-4441-82C6-F1742CC63643}" srcOrd="0" destOrd="0" presId="urn:microsoft.com/office/officeart/2005/8/layout/arrow2"/>
    <dgm:cxn modelId="{60B0419E-636F-418E-AD5E-83617627914D}" type="presOf" srcId="{1B8F3CD4-136B-4744-9004-423138BC9171}" destId="{69591971-DD9A-4C20-A50D-EA01D38079BC}" srcOrd="0" destOrd="0" presId="urn:microsoft.com/office/officeart/2005/8/layout/arrow2"/>
    <dgm:cxn modelId="{96BE1A49-975F-4447-A394-DBD4408814C7}" type="presParOf" srcId="{EC53DCBD-F552-415B-8817-7D4B2E6DDD75}" destId="{F2484939-A70D-498D-8538-BFE5D3639BB0}" srcOrd="0" destOrd="0" presId="urn:microsoft.com/office/officeart/2005/8/layout/arrow2"/>
    <dgm:cxn modelId="{F5F99C6B-8D8C-45EE-9595-CFCD8339C0D5}" type="presParOf" srcId="{EC53DCBD-F552-415B-8817-7D4B2E6DDD75}" destId="{DA28C5B2-A165-4416-9B50-84D1F50E8BD4}" srcOrd="1" destOrd="0" presId="urn:microsoft.com/office/officeart/2005/8/layout/arrow2"/>
    <dgm:cxn modelId="{CD567FAF-4EE0-4012-AFD9-5E408E5FB695}" type="presParOf" srcId="{DA28C5B2-A165-4416-9B50-84D1F50E8BD4}" destId="{E8737045-F117-46D8-A3BC-EAE20061B91D}" srcOrd="0" destOrd="0" presId="urn:microsoft.com/office/officeart/2005/8/layout/arrow2"/>
    <dgm:cxn modelId="{894DD58D-6C57-436B-8740-C5EF5EFB2C4B}" type="presParOf" srcId="{DA28C5B2-A165-4416-9B50-84D1F50E8BD4}" destId="{0B40670E-2D1B-4441-82C6-F1742CC63643}" srcOrd="1" destOrd="0" presId="urn:microsoft.com/office/officeart/2005/8/layout/arrow2"/>
    <dgm:cxn modelId="{F9CD4455-150D-4616-88F2-5C6A4C1DBCCF}" type="presParOf" srcId="{DA28C5B2-A165-4416-9B50-84D1F50E8BD4}" destId="{EC727EA3-20A0-45D3-B4EF-F57AC1B25525}" srcOrd="2" destOrd="0" presId="urn:microsoft.com/office/officeart/2005/8/layout/arrow2"/>
    <dgm:cxn modelId="{AE09DD07-7DDF-4BD6-81D2-BFC5D9A22A4F}" type="presParOf" srcId="{DA28C5B2-A165-4416-9B50-84D1F50E8BD4}" destId="{69591971-DD9A-4C20-A50D-EA01D38079BC}" srcOrd="3" destOrd="0" presId="urn:microsoft.com/office/officeart/2005/8/layout/arrow2"/>
    <dgm:cxn modelId="{E4659A8F-D282-47D5-9BDA-B489F90DEE2E}" type="presParOf" srcId="{DA28C5B2-A165-4416-9B50-84D1F50E8BD4}" destId="{6AE97315-E1C8-4C83-8811-DA845AA673FB}" srcOrd="4" destOrd="0" presId="urn:microsoft.com/office/officeart/2005/8/layout/arrow2"/>
    <dgm:cxn modelId="{50B23452-6C3E-4EEB-9A41-995244CCDDCB}" type="presParOf" srcId="{DA28C5B2-A165-4416-9B50-84D1F50E8BD4}" destId="{A03B6E8B-98EF-4B8A-A301-5D22070C33CB}" srcOrd="5" destOrd="0" presId="urn:microsoft.com/office/officeart/2005/8/layout/arrow2"/>
    <dgm:cxn modelId="{907C9A84-29D3-4688-8948-CC4CB54E9FBE}" type="presParOf" srcId="{DA28C5B2-A165-4416-9B50-84D1F50E8BD4}" destId="{48B061D4-DC32-441D-A5FE-DF185308388B}" srcOrd="6" destOrd="0" presId="urn:microsoft.com/office/officeart/2005/8/layout/arrow2"/>
    <dgm:cxn modelId="{5372C9D9-6AA8-478F-B75B-35F4AE168F57}" type="presParOf" srcId="{DA28C5B2-A165-4416-9B50-84D1F50E8BD4}" destId="{639A0561-E1D7-472A-8727-4DDE350A6E63}" srcOrd="7" destOrd="0" presId="urn:microsoft.com/office/officeart/2005/8/layout/arrow2"/>
  </dgm:cxnLst>
  <dgm:bg/>
  <dgm:whole/>
</dgm:dataModel>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10.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6.xml><?xml version="1.0" encoding="utf-8"?>
<dgm:layoutDef xmlns:dgm="http://schemas.openxmlformats.org/drawingml/2006/diagram" xmlns:a="http://schemas.openxmlformats.org/drawingml/2006/main" uniqueId="urn:microsoft.com/office/officeart/2005/8/layout/target1">
  <dgm:title val=""/>
  <dgm:desc val=""/>
  <dgm:catLst>
    <dgm:cat type="relationship" pri="25000"/>
    <dgm:cat type="convert" pri="2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resizeHandles val="exact"/>
    </dgm:varLst>
    <dgm:alg type="composite">
      <dgm:param type="ar" val="1.25"/>
    </dgm:alg>
    <dgm:shape xmlns:r="http://schemas.openxmlformats.org/officeDocument/2006/relationships" r:blip="">
      <dgm:adjLst/>
    </dgm:shape>
    <dgm:presOf/>
    <dgm:choose name="Name0">
      <dgm:if name="Name1" func="var" arg="dir" op="equ" val="norm">
        <dgm:choose name="Name2">
          <dgm:if name="Name3" axis="ch" ptType="node" func="cnt" op="equ" val="0">
            <dgm:constrLst/>
          </dgm:if>
          <dgm:if name="Name4" axis="ch" ptType="node" func="cnt" op="equ" val="1">
            <dgm:constrLst>
              <dgm:constr type="primFontSz" for="des" ptType="node" op="equ" val="65"/>
              <dgm:constr type="w" for="ch" forName="circle1" refType="w" fact="0.6"/>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3125"/>
              <dgm:constr type="r" for="ch" forName="text1" refType="w"/>
              <dgm:constr type="t" for="ch" forName="text1"/>
              <dgm:constr type="l" for="ch" forName="line1" refType="w" fact="0.625"/>
              <dgm:constr type="ctrY" for="ch" forName="line1" refType="ctrY" refFor="ch" refForName="text1"/>
              <dgm:constr type="r" for="ch" forName="line1" refType="l" refFor="ch" refForName="text1"/>
              <dgm:constr type="h" for="ch" forName="line1"/>
              <dgm:constr type="l" for="ch" forName="d1" refType="w" fact="0.3"/>
              <dgm:constr type="b" for="ch" forName="d1" refType="h" fact="0.625"/>
              <dgm:constr type="w" for="ch" forName="d1" refType="w" fact="0.32475"/>
              <dgm:constr type="h" for="ch" forName="d1" refType="h" fact="0.469"/>
            </dgm:constrLst>
          </dgm:if>
          <dgm:if name="Name5" axis="ch" ptType="node" func="cnt" op="equ" val="2">
            <dgm:constrLst>
              <dgm:constr type="primFontSz" for="des" ptType="node" op="equ" val="65"/>
              <dgm:constr type="w" for="ch" forName="circle1" refType="w" fact="0.2"/>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3125"/>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75"/>
              <dgm:constr type="h" for="ch" forName="d1" refType="h" fact="0.469"/>
              <dgm:constr type="w" for="ch" forName="circle2" refType="w" fact="0.6"/>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3125"/>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44325"/>
              <dgm:constr type="b" for="ch" forName="d2" refType="h" fact="0.7975"/>
              <dgm:constr type="w" for="ch" forName="d2" refType="w" fact="0.1815"/>
              <dgm:constr type="h" for="ch" forName="d2" refType="h" fact="0.3283"/>
            </dgm:constrLst>
          </dgm:if>
          <dgm:if name="Name6" axis="ch" ptType="node" func="cnt" op="equ" val="3">
            <dgm:constrLst>
              <dgm:constr type="primFontSz" for="des" ptType="node" op="equ" val="65"/>
              <dgm:constr type="w" for="ch" forName="circle1" refType="w" fact="0.12"/>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21875"/>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7"/>
              <dgm:constr type="h" for="ch" forName="d1" refType="h" fact="0.5155"/>
              <dgm:constr type="w" for="ch" forName="circle2" refType="w" fact="0.36"/>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21875"/>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386"/>
              <dgm:constr type="b" for="ch" forName="d2" refType="h" fact="0.72969"/>
              <dgm:constr type="w" for="ch" forName="d2" refType="w" fact="0.2387"/>
              <dgm:constr type="h" for="ch" forName="d2" refType="h" fact="0.4017"/>
              <dgm:constr type="w" for="ch" forName="circle3" refType="w" fact="0.6"/>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21875"/>
              <dgm:constr type="r" for="ch" forName="text3" refType="w"/>
              <dgm:constr type="t" for="ch" forName="text3" refType="b" refFor="ch" refForName="text2"/>
              <dgm:constr type="l" for="ch" forName="line3" refType="w" fact="0.625"/>
              <dgm:constr type="ctrY" for="ch" forName="line3" refType="ctrY" refFor="ch" refForName="text3"/>
              <dgm:constr type="w" for="ch" forName="line3" refType="w" fact="0.075"/>
              <dgm:constr type="h" for="ch" forName="line3"/>
              <dgm:constr type="l" for="ch" forName="d3" refType="w" fact="0.47175"/>
              <dgm:constr type="b" for="ch" forName="d3" refType="h" fact="0.83375"/>
              <dgm:constr type="w" for="ch" forName="d3" refType="w" fact="0.1527"/>
              <dgm:constr type="h" for="ch" forName="d3" refType="h" fact="0.287"/>
            </dgm:constrLst>
          </dgm:if>
          <dgm:if name="Name7" axis="ch" ptType="node" func="cnt" op="equ" val="4">
            <dgm:constrLst>
              <dgm:constr type="primFontSz" for="des" ptType="node" op="equ" val="65"/>
              <dgm:constr type="w" for="ch" forName="circle1" refType="w" fact="0.0857"/>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17938"/>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295"/>
              <dgm:constr type="b" for="ch" forName="d1" refType="h" fact="0.62"/>
              <dgm:constr type="w" for="ch" forName="d1" refType="w" fact="0.33"/>
              <dgm:constr type="h" for="ch" forName="d1" refType="h" fact="0.53"/>
              <dgm:constr type="w" for="ch" forName="circle2" refType="w" fact="0.2571"/>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17938"/>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36625"/>
              <dgm:constr type="b" for="ch" forName="d2" refType="h" fact="0.70438"/>
              <dgm:constr type="w" for="ch" forName="d2" refType="w" fact="0.2585"/>
              <dgm:constr type="h" for="ch" forName="d2" refType="h" fact="0.43525"/>
              <dgm:constr type="w" for="ch" forName="circle3" refType="w" fact="0.4285"/>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7938"/>
              <dgm:constr type="r" for="ch" forName="text3" refType="w"/>
              <dgm:constr type="t" for="ch" forName="text3" refType="b" refFor="ch" refForName="text2"/>
              <dgm:constr type="l" for="ch" forName="line3" refType="w" fact="0.625"/>
              <dgm:constr type="ctrY" for="ch" forName="line3" refType="ctrY" refFor="ch" refForName="text3"/>
              <dgm:constr type="w" for="ch" forName="line3" refType="w" fact="0.075"/>
              <dgm:constr type="h" for="ch" forName="line3"/>
              <dgm:constr type="l" for="ch" forName="d3" refType="w" fact="0.4255"/>
              <dgm:constr type="b" for="ch" forName="d3" refType="h" fact="0.78031"/>
              <dgm:constr type="w" for="ch" forName="d3" refType="w" fact="0.1995"/>
              <dgm:constr type="h" for="ch" forName="d3" refType="h" fact="0.332"/>
              <dgm:constr type="w" for="ch" forName="circle4" refType="w" fact="0.6"/>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7938"/>
              <dgm:constr type="r" for="ch" forName="text4" refType="w"/>
              <dgm:constr type="t" for="ch" forName="text4" refType="b" refFor="ch" refForName="text3"/>
              <dgm:constr type="l" for="ch" forName="line4" refType="w" fact="0.625"/>
              <dgm:constr type="ctrY" for="ch" forName="line4" refType="ctrY" refFor="ch" refForName="text4"/>
              <dgm:constr type="w" for="ch" forName="line4" refType="w" fact="0.075"/>
              <dgm:constr type="h" for="ch" forName="line4"/>
              <dgm:constr type="l" for="ch" forName="d4" refType="w" fact="0.48525"/>
              <dgm:constr type="b" for="ch" forName="d4" refType="h" fact="0.85594"/>
              <dgm:constr type="w" for="ch" forName="d4" refType="w" fact="0.1394"/>
              <dgm:constr type="h" for="ch" forName="d4" refType="h" fact="0.2282"/>
            </dgm:constrLst>
          </dgm:if>
          <dgm:if name="Name8" axis="ch" ptType="node" func="cnt" op="gte" val="5">
            <dgm:constrLst>
              <dgm:constr type="primFontSz" for="des" ptType="node" op="equ" val="65"/>
              <dgm:constr type="w" for="ch" forName="circle1" refType="w" fact="0.0667"/>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1324"/>
              <dgm:constr type="r" for="ch" forName="text1" refType="w"/>
              <dgm:constr type="ctrY" for="ch" forName="text1" refType="h" fact="0.13"/>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5"/>
              <dgm:constr type="h" for="ch" forName="d1" refType="h" fact="0.495"/>
              <dgm:constr type="w" for="ch" forName="circle2" refType="w" fact="0.2"/>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1324"/>
              <dgm:constr type="r" for="ch" forName="text2" refType="w"/>
              <dgm:constr type="ctrY" for="ch" forName="text2" refType="h" fact="0.27"/>
              <dgm:constr type="l" for="ch" forName="line2" refType="w" fact="0.625"/>
              <dgm:constr type="ctrY" for="ch" forName="line2" refType="ctrY" refFor="ch" refForName="text2"/>
              <dgm:constr type="w" for="ch" forName="line2" refType="w" fact="0.075"/>
              <dgm:constr type="h" for="ch" forName="line2"/>
              <dgm:constr type="l" for="ch" forName="d2" refType="w" fact="0.3498"/>
              <dgm:constr type="b" for="ch" forName="d2" refType="h" fact="0.682"/>
              <dgm:constr type="w" for="ch" forName="d2" refType="w" fact="0.275"/>
              <dgm:constr type="h" for="ch" forName="d2" refType="h" fact="0.41215"/>
              <dgm:constr type="w" for="ch" forName="circle3" refType="w" fact="0.3334"/>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324"/>
              <dgm:constr type="r" for="ch" forName="text3" refType="w"/>
              <dgm:constr type="ctrY" for="ch" forName="text3" refType="h" fact="0.41"/>
              <dgm:constr type="l" for="ch" forName="line3" refType="w" fact="0.625"/>
              <dgm:constr type="ctrY" for="ch" forName="line3" refType="ctrY" refFor="ch" refForName="text3"/>
              <dgm:constr type="w" for="ch" forName="line3" refType="w" fact="0.075"/>
              <dgm:constr type="h" for="ch" forName="line3"/>
              <dgm:constr type="l" for="ch" forName="d3" refType="w" fact="0.394"/>
              <dgm:constr type="b" for="ch" forName="d3" refType="h" fact="0.735"/>
              <dgm:constr type="w" for="ch" forName="d3" refType="w" fact="0.231"/>
              <dgm:constr type="h" for="ch" forName="d3" refType="h" fact="0.325"/>
              <dgm:constr type="w" for="ch" forName="circle4" refType="w" fact="0.4667"/>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324"/>
              <dgm:constr type="r" for="ch" forName="text4" refType="w"/>
              <dgm:constr type="ctrY" for="ch" forName="text4" refType="h" fact="0.547"/>
              <dgm:constr type="l" for="ch" forName="line4" refType="w" fact="0.625"/>
              <dgm:constr type="ctrY" for="ch" forName="line4" refType="ctrY" refFor="ch" refForName="text4"/>
              <dgm:constr type="w" for="ch" forName="line4" refType="w" fact="0.075"/>
              <dgm:constr type="h" for="ch" forName="line4"/>
              <dgm:constr type="l" for="ch" forName="d4" refType="w" fact="0.446"/>
              <dgm:constr type="b" for="ch" forName="d4" refType="h" fact="0.795"/>
              <dgm:constr type="w" for="ch" forName="d4" refType="w" fact="0.179"/>
              <dgm:constr type="h" for="ch" forName="d4" refType="h" fact="0.248"/>
              <dgm:constr type="w" for="ch" forName="circle5" refType="w" fact="0.6"/>
              <dgm:constr type="h" for="ch" forName="circle5" refType="w" refFor="ch" refForName="circle5"/>
              <dgm:constr type="ctrX" for="ch" forName="circle5" refType="ctrX" refFor="ch" refForName="circle1"/>
              <dgm:constr type="ctrY" for="ch" forName="circle5" refType="ctrY" refFor="ch" refForName="circle1"/>
              <dgm:constr type="w" for="ch" forName="text5" refType="w" fact="0.3"/>
              <dgm:constr type="h" for="ch" forName="text5" refType="h" fact="0.1324"/>
              <dgm:constr type="r" for="ch" forName="text5" refType="w"/>
              <dgm:constr type="ctrY" for="ch" forName="text5" refType="h" fact="0.68"/>
              <dgm:constr type="l" for="ch" forName="line5" refType="w" fact="0.625"/>
              <dgm:constr type="ctrY" for="ch" forName="line5" refType="ctrY" refFor="ch" refForName="text5"/>
              <dgm:constr type="w" for="ch" forName="line5" refType="w" fact="0.075"/>
              <dgm:constr type="h" for="ch" forName="line5"/>
              <dgm:constr type="l" for="ch" forName="d5" refType="w" fact="0.495"/>
              <dgm:constr type="b" for="ch" forName="d5" refType="h" fact="0.855"/>
              <dgm:constr type="w" for="ch" forName="d5" refType="w" fact="0.13"/>
              <dgm:constr type="h" for="ch" forName="d5" refType="h" fact="0.175"/>
            </dgm:constrLst>
          </dgm:if>
          <dgm:else name="Name9"/>
        </dgm:choose>
      </dgm:if>
      <dgm:else name="Name10">
        <dgm:choose name="Name11">
          <dgm:if name="Name12" axis="ch" ptType="node" func="cnt" op="equ" val="0">
            <dgm:constrLst/>
          </dgm:if>
          <dgm:if name="Name13" axis="ch" ptType="node" func="cnt" op="equ" val="1">
            <dgm:constrLst>
              <dgm:constr type="primFontSz" for="des" ptType="node" op="equ" val="65"/>
              <dgm:constr type="w" for="ch" forName="circle1" refType="w" fact="0.6"/>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312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5"/>
              <dgm:constr type="h" for="ch" forName="d1" refType="h" fact="0.469"/>
            </dgm:constrLst>
          </dgm:if>
          <dgm:if name="Name14" axis="ch" ptType="node" func="cnt" op="equ" val="2">
            <dgm:constrLst>
              <dgm:constr type="primFontSz" for="des" ptType="node" op="equ" val="65"/>
              <dgm:constr type="w" for="ch" forName="circle1" refType="w" fact="0.2"/>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312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5"/>
              <dgm:constr type="h" for="ch" forName="d1" refType="h" fact="0.469"/>
              <dgm:constr type="w" for="ch" forName="circle2" refType="w" fact="0.6"/>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3125"/>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55675"/>
              <dgm:constr type="b" for="ch" forName="d2" refType="h" fact="0.7975"/>
              <dgm:constr type="w" for="ch" forName="d2" refType="w" fact="0.1815"/>
              <dgm:constr type="h" for="ch" forName="d2" refType="h" fact="0.3283"/>
            </dgm:constrLst>
          </dgm:if>
          <dgm:if name="Name15" axis="ch" ptType="node" func="cnt" op="equ" val="3">
            <dgm:constrLst>
              <dgm:constr type="primFontSz" for="des" ptType="node" op="equ" val="65"/>
              <dgm:constr type="w" for="ch" forName="circle1" refType="w" fact="0.12"/>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2187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
              <dgm:constr type="h" for="ch" forName="d1" refType="h" fact="0.5155"/>
              <dgm:constr type="w" for="ch" forName="circle2" refType="w" fact="0.36"/>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21875"/>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14"/>
              <dgm:constr type="b" for="ch" forName="d2" refType="h" fact="0.72969"/>
              <dgm:constr type="w" for="ch" forName="d2" refType="w" fact="0.2387"/>
              <dgm:constr type="h" for="ch" forName="d2" refType="h" fact="0.4017"/>
              <dgm:constr type="w" for="ch" forName="circle3" refType="w" fact="0.6"/>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21875"/>
              <dgm:constr type="l" for="ch" forName="text3"/>
              <dgm:constr type="t" for="ch" forName="text3" refType="b" refFor="ch" refForName="text2"/>
              <dgm:constr type="l" for="ch" forName="line3" refType="r" refFor="ch" refForName="text3"/>
              <dgm:constr type="ctrY" for="ch" forName="line3" refType="ctrY" refFor="ch" refForName="text3"/>
              <dgm:constr type="r" for="ch" forName="line3" refType="w" fact="0.375"/>
              <dgm:constr type="h" for="ch" forName="line3"/>
              <dgm:constr type="r" for="ch" forName="d3" refType="w" fact="0.52825"/>
              <dgm:constr type="b" for="ch" forName="d3" refType="h" fact="0.83375"/>
              <dgm:constr type="w" for="ch" forName="d3" refType="w" fact="0.1527"/>
              <dgm:constr type="h" for="ch" forName="d3" refType="h" fact="0.287"/>
            </dgm:constrLst>
          </dgm:if>
          <dgm:if name="Name16" axis="ch" ptType="node" func="cnt" op="equ" val="4">
            <dgm:constrLst>
              <dgm:constr type="primFontSz" for="des" ptType="node" op="equ" val="65"/>
              <dgm:constr type="w" for="ch" forName="circle1" refType="w" fact="0.0857"/>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17938"/>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05"/>
              <dgm:constr type="b" for="ch" forName="d1" refType="h" fact="0.62"/>
              <dgm:constr type="w" for="ch" forName="d1" refType="w" fact="0.33"/>
              <dgm:constr type="h" for="ch" forName="d1" refType="h" fact="0.53"/>
              <dgm:constr type="w" for="ch" forName="circle2" refType="w" fact="0.2571"/>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17938"/>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3375"/>
              <dgm:constr type="b" for="ch" forName="d2" refType="h" fact="0.70438"/>
              <dgm:constr type="w" for="ch" forName="d2" refType="w" fact="0.2585"/>
              <dgm:constr type="h" for="ch" forName="d2" refType="h" fact="0.43525"/>
              <dgm:constr type="w" for="ch" forName="circle3" refType="w" fact="0.4285"/>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7938"/>
              <dgm:constr type="l" for="ch" forName="text3"/>
              <dgm:constr type="t" for="ch" forName="text3" refType="b" refFor="ch" refForName="text2"/>
              <dgm:constr type="l" for="ch" forName="line3" refType="r" refFor="ch" refForName="text3"/>
              <dgm:constr type="ctrY" for="ch" forName="line3" refType="ctrY" refFor="ch" refForName="text3"/>
              <dgm:constr type="r" for="ch" forName="line3" refType="w" fact="0.375"/>
              <dgm:constr type="h" for="ch" forName="line3"/>
              <dgm:constr type="r" for="ch" forName="d3" refType="w" fact="0.5745"/>
              <dgm:constr type="b" for="ch" forName="d3" refType="h" fact="0.78031"/>
              <dgm:constr type="w" for="ch" forName="d3" refType="w" fact="0.1995"/>
              <dgm:constr type="h" for="ch" forName="d3" refType="h" fact="0.332"/>
              <dgm:constr type="w" for="ch" forName="circle4" refType="w" fact="0.6"/>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7938"/>
              <dgm:constr type="l" for="ch" forName="text4"/>
              <dgm:constr type="t" for="ch" forName="text4" refType="b" refFor="ch" refForName="text3"/>
              <dgm:constr type="l" for="ch" forName="line4" refType="r" refFor="ch" refForName="text4"/>
              <dgm:constr type="ctrY" for="ch" forName="line4" refType="ctrY" refFor="ch" refForName="text4"/>
              <dgm:constr type="r" for="ch" forName="line4" refType="w" fact="0.375"/>
              <dgm:constr type="h" for="ch" forName="line4"/>
              <dgm:constr type="r" for="ch" forName="d4" refType="w" fact="0.51475"/>
              <dgm:constr type="b" for="ch" forName="d4" refType="h" fact="0.85594"/>
              <dgm:constr type="w" for="ch" forName="d4" refType="w" fact="0.1394"/>
              <dgm:constr type="h" for="ch" forName="d4" refType="h" fact="0.2282"/>
            </dgm:constrLst>
          </dgm:if>
          <dgm:if name="Name17" axis="ch" ptType="node" func="cnt" op="gte" val="5">
            <dgm:constrLst>
              <dgm:constr type="primFontSz" for="des" ptType="node" op="equ" val="65"/>
              <dgm:constr type="w" for="ch" forName="circle1" refType="w" fact="0.0667"/>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1324"/>
              <dgm:constr type="l" for="ch" forName="text1"/>
              <dgm:constr type="ctrY" for="ch" forName="text1" refType="h" fact="0.13"/>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5"/>
              <dgm:constr type="h" for="ch" forName="d1" refType="h" fact="0.495"/>
              <dgm:constr type="w" for="ch" forName="circle2" refType="w" fact="0.2"/>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1324"/>
              <dgm:constr type="l" for="ch" forName="text2"/>
              <dgm:constr type="ctrY" for="ch" forName="text2" refType="h" fact="0.27"/>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502"/>
              <dgm:constr type="b" for="ch" forName="d2" refType="h" fact="0.682"/>
              <dgm:constr type="w" for="ch" forName="d2" refType="w" fact="0.275"/>
              <dgm:constr type="h" for="ch" forName="d2" refType="h" fact="0.41215"/>
              <dgm:constr type="w" for="ch" forName="circle3" refType="w" fact="0.3334"/>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324"/>
              <dgm:constr type="l" for="ch" forName="text3"/>
              <dgm:constr type="ctrY" for="ch" forName="text3" refType="h" fact="0.41"/>
              <dgm:constr type="l" for="ch" forName="line3" refType="r" refFor="ch" refForName="text3"/>
              <dgm:constr type="ctrY" for="ch" forName="line3" refType="ctrY" refFor="ch" refForName="text3"/>
              <dgm:constr type="r" for="ch" forName="line3" refType="w" fact="0.375"/>
              <dgm:constr type="h" for="ch" forName="line3"/>
              <dgm:constr type="r" for="ch" forName="d3" refType="w" fact="0.606"/>
              <dgm:constr type="b" for="ch" forName="d3" refType="h" fact="0.735"/>
              <dgm:constr type="w" for="ch" forName="d3" refType="w" fact="0.231"/>
              <dgm:constr type="h" for="ch" forName="d3" refType="h" fact="0.325"/>
              <dgm:constr type="w" for="ch" forName="circle4" refType="w" fact="0.4667"/>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324"/>
              <dgm:constr type="l" for="ch" forName="text4"/>
              <dgm:constr type="ctrY" for="ch" forName="text4" refType="h" fact="0.547"/>
              <dgm:constr type="l" for="ch" forName="line4" refType="r" refFor="ch" refForName="text4"/>
              <dgm:constr type="ctrY" for="ch" forName="line4" refType="ctrY" refFor="ch" refForName="text4"/>
              <dgm:constr type="r" for="ch" forName="line4" refType="w" fact="0.375"/>
              <dgm:constr type="h" for="ch" forName="line4"/>
              <dgm:constr type="r" for="ch" forName="d4" refType="w" fact="0.554"/>
              <dgm:constr type="b" for="ch" forName="d4" refType="h" fact="0.795"/>
              <dgm:constr type="w" for="ch" forName="d4" refType="w" fact="0.179"/>
              <dgm:constr type="h" for="ch" forName="d4" refType="h" fact="0.248"/>
              <dgm:constr type="w" for="ch" forName="circle5" refType="w" fact="0.6"/>
              <dgm:constr type="h" for="ch" forName="circle5" refType="w" refFor="ch" refForName="circle5"/>
              <dgm:constr type="ctrX" for="ch" forName="circle5" refType="ctrX" refFor="ch" refForName="circle1"/>
              <dgm:constr type="ctrY" for="ch" forName="circle5" refType="ctrY" refFor="ch" refForName="circle1"/>
              <dgm:constr type="w" for="ch" forName="text5" refType="w" fact="0.3"/>
              <dgm:constr type="h" for="ch" forName="text5" refType="h" fact="0.1324"/>
              <dgm:constr type="l" for="ch" forName="text5"/>
              <dgm:constr type="ctrY" for="ch" forName="text5" refType="h" fact="0.68"/>
              <dgm:constr type="l" for="ch" forName="line5" refType="r" refFor="ch" refForName="text5"/>
              <dgm:constr type="ctrY" for="ch" forName="line5" refType="ctrY" refFor="ch" refForName="text5"/>
              <dgm:constr type="r" for="ch" forName="line5" refType="w" fact="0.375"/>
              <dgm:constr type="h" for="ch" forName="line5"/>
              <dgm:constr type="r" for="ch" forName="d5" refType="w" fact="0.505"/>
              <dgm:constr type="b" for="ch" forName="d5" refType="h" fact="0.855"/>
              <dgm:constr type="w" for="ch" forName="d5" refType="w" fact="0.13"/>
              <dgm:constr type="h" for="ch" forName="d5" refType="h" fact="0.175"/>
            </dgm:constrLst>
          </dgm:if>
          <dgm:else name="Name18"/>
        </dgm:choose>
      </dgm:else>
    </dgm:choose>
    <dgm:ruleLst/>
    <dgm:forEach name="Name19" axis="ch" ptType="node" cnt="1">
      <dgm:layoutNode name="circle1" styleLbl="lnNode1">
        <dgm:alg type="sp"/>
        <dgm:shape xmlns:r="http://schemas.openxmlformats.org/officeDocument/2006/relationships" type="ellipse" r:blip="">
          <dgm:adjLst/>
        </dgm:shape>
        <dgm:presOf/>
        <dgm:constrLst/>
        <dgm:ruleLst/>
      </dgm:layoutNode>
      <dgm:layoutNode name="text1" styleLbl="revTx">
        <dgm:varLst>
          <dgm:bulletEnabled val="1"/>
        </dgm:varLst>
        <dgm:choose name="Name20">
          <dgm:if name="Name21" func="var" arg="dir" op="equ" val="norm">
            <dgm:choose name="Name22">
              <dgm:if name="Name23" axis="root des" ptType="all node" func="maxDepth" op="gt" val="1">
                <dgm:alg type="tx">
                  <dgm:param type="parTxLTRAlign" val="l"/>
                  <dgm:param type="parTxRTLAlign" val="r"/>
                </dgm:alg>
              </dgm:if>
              <dgm:else name="Name24">
                <dgm:alg type="tx">
                  <dgm:param type="parTxLTRAlign" val="l"/>
                  <dgm:param type="parTxRTLAlign" val="l"/>
                </dgm:alg>
              </dgm:else>
            </dgm:choose>
          </dgm:if>
          <dgm:else name="Name25">
            <dgm:choose name="Name26">
              <dgm:if name="Name27" axis="root des" ptType="all node" func="maxDepth" op="gt" val="1">
                <dgm:alg type="tx">
                  <dgm:param type="parTxLTRAlign" val="l"/>
                  <dgm:param type="parTxRTLAlign" val="r"/>
                </dgm:alg>
              </dgm:if>
              <dgm:else name="Name28">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29">
          <dgm:if name="Name30" func="var" arg="dir" op="equ" val="norm">
            <dgm:constrLst>
              <dgm:constr type="tMarg" refType="primFontSz" fact="0.1"/>
              <dgm:constr type="bMarg" refType="primFontSz" fact="0.1"/>
              <dgm:constr type="rMarg" refType="primFontSz" fact="0.1"/>
            </dgm:constrLst>
          </dgm:if>
          <dgm:else name="Name31">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1" styleLbl="callout">
        <dgm:alg type="sp"/>
        <dgm:shape xmlns:r="http://schemas.openxmlformats.org/officeDocument/2006/relationships" type="line" r:blip="">
          <dgm:adjLst/>
        </dgm:shape>
        <dgm:presOf/>
        <dgm:constrLst/>
        <dgm:ruleLst/>
      </dgm:layoutNode>
      <dgm:layoutNode name="d1" styleLbl="callout">
        <dgm:alg type="sp"/>
        <dgm:choose name="Name32">
          <dgm:if name="Name33" func="var" arg="dir" op="equ" val="norm">
            <dgm:shape xmlns:r="http://schemas.openxmlformats.org/officeDocument/2006/relationships" rot="90" type="line" r:blip="">
              <dgm:adjLst/>
            </dgm:shape>
          </dgm:if>
          <dgm:else name="Name34">
            <dgm:shape xmlns:r="http://schemas.openxmlformats.org/officeDocument/2006/relationships" rot="180" type="line" r:blip="">
              <dgm:adjLst/>
            </dgm:shape>
          </dgm:else>
        </dgm:choose>
        <dgm:presOf/>
        <dgm:constrLst/>
        <dgm:ruleLst/>
      </dgm:layoutNode>
    </dgm:forEach>
    <dgm:forEach name="Name35" axis="ch" ptType="node" st="2" cnt="1">
      <dgm:layoutNode name="circle2" styleLbl="lnNode1">
        <dgm:alg type="sp"/>
        <dgm:shape xmlns:r="http://schemas.openxmlformats.org/officeDocument/2006/relationships" type="ellipse" r:blip="" zOrderOff="-5">
          <dgm:adjLst/>
        </dgm:shape>
        <dgm:presOf/>
        <dgm:constrLst/>
        <dgm:ruleLst/>
      </dgm:layoutNode>
      <dgm:layoutNode name="text2" styleLbl="revTx">
        <dgm:varLst>
          <dgm:bulletEnabled val="1"/>
        </dgm:varLst>
        <dgm:choose name="Name36">
          <dgm:if name="Name37" func="var" arg="dir" op="equ" val="norm">
            <dgm:choose name="Name38">
              <dgm:if name="Name39" axis="root des" ptType="all node" func="maxDepth" op="gt" val="1">
                <dgm:alg type="tx">
                  <dgm:param type="parTxLTRAlign" val="l"/>
                  <dgm:param type="parTxRTLAlign" val="r"/>
                </dgm:alg>
              </dgm:if>
              <dgm:else name="Name40">
                <dgm:alg type="tx">
                  <dgm:param type="parTxLTRAlign" val="l"/>
                  <dgm:param type="parTxRTLAlign" val="l"/>
                </dgm:alg>
              </dgm:else>
            </dgm:choose>
          </dgm:if>
          <dgm:else name="Name41">
            <dgm:choose name="Name42">
              <dgm:if name="Name43" axis="root des" ptType="all node" func="maxDepth" op="gt" val="1">
                <dgm:alg type="tx">
                  <dgm:param type="parTxLTRAlign" val="l"/>
                  <dgm:param type="parTxRTLAlign" val="r"/>
                </dgm:alg>
              </dgm:if>
              <dgm:else name="Name44">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45">
          <dgm:if name="Name46" func="var" arg="dir" op="equ" val="norm">
            <dgm:constrLst>
              <dgm:constr type="tMarg" refType="primFontSz" fact="0.1"/>
              <dgm:constr type="bMarg" refType="primFontSz" fact="0.1"/>
              <dgm:constr type="rMarg" refType="primFontSz" fact="0.1"/>
            </dgm:constrLst>
          </dgm:if>
          <dgm:else name="Name47">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2" styleLbl="callout">
        <dgm:alg type="sp"/>
        <dgm:shape xmlns:r="http://schemas.openxmlformats.org/officeDocument/2006/relationships" type="line" r:blip="">
          <dgm:adjLst/>
        </dgm:shape>
        <dgm:presOf/>
        <dgm:constrLst/>
        <dgm:ruleLst/>
      </dgm:layoutNode>
      <dgm:layoutNode name="d2" styleLbl="callout">
        <dgm:alg type="sp"/>
        <dgm:choose name="Name48">
          <dgm:if name="Name49" func="var" arg="dir" op="equ" val="norm">
            <dgm:shape xmlns:r="http://schemas.openxmlformats.org/officeDocument/2006/relationships" rot="90" type="line" r:blip="">
              <dgm:adjLst/>
            </dgm:shape>
          </dgm:if>
          <dgm:else name="Name50">
            <dgm:shape xmlns:r="http://schemas.openxmlformats.org/officeDocument/2006/relationships" rot="180" type="line" r:blip="">
              <dgm:adjLst/>
            </dgm:shape>
          </dgm:else>
        </dgm:choose>
        <dgm:presOf/>
        <dgm:constrLst/>
        <dgm:ruleLst/>
      </dgm:layoutNode>
    </dgm:forEach>
    <dgm:forEach name="Name51" axis="ch" ptType="node" st="3" cnt="1">
      <dgm:layoutNode name="circle3" styleLbl="lnNode1">
        <dgm:alg type="sp"/>
        <dgm:shape xmlns:r="http://schemas.openxmlformats.org/officeDocument/2006/relationships" type="ellipse" r:blip="" zOrderOff="-10">
          <dgm:adjLst/>
        </dgm:shape>
        <dgm:presOf/>
        <dgm:constrLst/>
        <dgm:ruleLst/>
      </dgm:layoutNode>
      <dgm:layoutNode name="text3" styleLbl="revTx">
        <dgm:varLst>
          <dgm:bulletEnabled val="1"/>
        </dgm:varLst>
        <dgm:choose name="Name52">
          <dgm:if name="Name53" func="var" arg="dir" op="equ" val="norm">
            <dgm:choose name="Name54">
              <dgm:if name="Name55" axis="root des" ptType="all node" func="maxDepth" op="gt" val="1">
                <dgm:alg type="tx">
                  <dgm:param type="parTxLTRAlign" val="l"/>
                  <dgm:param type="parTxRTLAlign" val="r"/>
                </dgm:alg>
              </dgm:if>
              <dgm:else name="Name56">
                <dgm:alg type="tx">
                  <dgm:param type="parTxLTRAlign" val="l"/>
                  <dgm:param type="parTxRTLAlign" val="l"/>
                </dgm:alg>
              </dgm:else>
            </dgm:choose>
          </dgm:if>
          <dgm:else name="Name57">
            <dgm:choose name="Name58">
              <dgm:if name="Name59" axis="root des" ptType="all node" func="maxDepth" op="gt" val="1">
                <dgm:alg type="tx">
                  <dgm:param type="parTxLTRAlign" val="l"/>
                  <dgm:param type="parTxRTLAlign" val="r"/>
                </dgm:alg>
              </dgm:if>
              <dgm:else name="Name60">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61">
          <dgm:if name="Name62" func="var" arg="dir" op="equ" val="norm">
            <dgm:constrLst>
              <dgm:constr type="tMarg" refType="primFontSz" fact="0.1"/>
              <dgm:constr type="bMarg" refType="primFontSz" fact="0.1"/>
              <dgm:constr type="rMarg" refType="primFontSz" fact="0.1"/>
            </dgm:constrLst>
          </dgm:if>
          <dgm:else name="Name63">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3" styleLbl="callout">
        <dgm:alg type="sp"/>
        <dgm:shape xmlns:r="http://schemas.openxmlformats.org/officeDocument/2006/relationships" type="line" r:blip="">
          <dgm:adjLst/>
        </dgm:shape>
        <dgm:presOf/>
        <dgm:constrLst/>
        <dgm:ruleLst/>
      </dgm:layoutNode>
      <dgm:layoutNode name="d3" styleLbl="callout">
        <dgm:alg type="sp"/>
        <dgm:choose name="Name64">
          <dgm:if name="Name65" func="var" arg="dir" op="equ" val="norm">
            <dgm:shape xmlns:r="http://schemas.openxmlformats.org/officeDocument/2006/relationships" rot="90" type="line" r:blip="">
              <dgm:adjLst/>
            </dgm:shape>
          </dgm:if>
          <dgm:else name="Name66">
            <dgm:shape xmlns:r="http://schemas.openxmlformats.org/officeDocument/2006/relationships" rot="180" type="line" r:blip="">
              <dgm:adjLst/>
            </dgm:shape>
          </dgm:else>
        </dgm:choose>
        <dgm:presOf/>
        <dgm:constrLst/>
        <dgm:ruleLst/>
      </dgm:layoutNode>
    </dgm:forEach>
    <dgm:forEach name="Name67" axis="ch" ptType="node" st="4" cnt="1">
      <dgm:layoutNode name="circle4" styleLbl="lnNode1">
        <dgm:alg type="sp"/>
        <dgm:shape xmlns:r="http://schemas.openxmlformats.org/officeDocument/2006/relationships" type="ellipse" r:blip="" zOrderOff="-15">
          <dgm:adjLst/>
        </dgm:shape>
        <dgm:presOf/>
        <dgm:constrLst/>
        <dgm:ruleLst/>
      </dgm:layoutNode>
      <dgm:layoutNode name="text4" styleLbl="revTx">
        <dgm:varLst>
          <dgm:bulletEnabled val="1"/>
        </dgm:varLst>
        <dgm:choose name="Name68">
          <dgm:if name="Name69" func="var" arg="dir" op="equ" val="norm">
            <dgm:choose name="Name70">
              <dgm:if name="Name71" axis="root des" ptType="all node" func="maxDepth" op="gt" val="1">
                <dgm:alg type="tx">
                  <dgm:param type="parTxLTRAlign" val="l"/>
                  <dgm:param type="parTxRTLAlign" val="r"/>
                </dgm:alg>
              </dgm:if>
              <dgm:else name="Name72">
                <dgm:alg type="tx">
                  <dgm:param type="parTxLTRAlign" val="l"/>
                  <dgm:param type="parTxRTLAlign" val="l"/>
                </dgm:alg>
              </dgm:else>
            </dgm:choose>
          </dgm:if>
          <dgm:else name="Name73">
            <dgm:choose name="Name74">
              <dgm:if name="Name75" axis="root des" ptType="all node" func="maxDepth" op="gt" val="1">
                <dgm:alg type="tx">
                  <dgm:param type="parTxLTRAlign" val="l"/>
                  <dgm:param type="parTxRTLAlign" val="r"/>
                </dgm:alg>
              </dgm:if>
              <dgm:else name="Name76">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77">
          <dgm:if name="Name78" func="var" arg="dir" op="equ" val="norm">
            <dgm:constrLst>
              <dgm:constr type="tMarg" refType="primFontSz" fact="0.1"/>
              <dgm:constr type="bMarg" refType="primFontSz" fact="0.1"/>
              <dgm:constr type="rMarg" refType="primFontSz" fact="0.1"/>
            </dgm:constrLst>
          </dgm:if>
          <dgm:else name="Name79">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4" styleLbl="callout">
        <dgm:alg type="sp"/>
        <dgm:shape xmlns:r="http://schemas.openxmlformats.org/officeDocument/2006/relationships" type="line" r:blip="">
          <dgm:adjLst/>
        </dgm:shape>
        <dgm:presOf/>
        <dgm:constrLst/>
        <dgm:ruleLst/>
      </dgm:layoutNode>
      <dgm:layoutNode name="d4" styleLbl="callout">
        <dgm:alg type="sp"/>
        <dgm:choose name="Name80">
          <dgm:if name="Name81" func="var" arg="dir" op="equ" val="norm">
            <dgm:shape xmlns:r="http://schemas.openxmlformats.org/officeDocument/2006/relationships" rot="90" type="line" r:blip="">
              <dgm:adjLst/>
            </dgm:shape>
          </dgm:if>
          <dgm:else name="Name82">
            <dgm:shape xmlns:r="http://schemas.openxmlformats.org/officeDocument/2006/relationships" rot="180" type="line" r:blip="">
              <dgm:adjLst/>
            </dgm:shape>
          </dgm:else>
        </dgm:choose>
        <dgm:presOf/>
        <dgm:constrLst/>
        <dgm:ruleLst/>
      </dgm:layoutNode>
    </dgm:forEach>
    <dgm:forEach name="Name83" axis="ch" ptType="node" st="5" cnt="1">
      <dgm:layoutNode name="circle5" styleLbl="lnNode1">
        <dgm:alg type="sp"/>
        <dgm:shape xmlns:r="http://schemas.openxmlformats.org/officeDocument/2006/relationships" type="ellipse" r:blip="" zOrderOff="-20">
          <dgm:adjLst/>
        </dgm:shape>
        <dgm:presOf/>
        <dgm:constrLst/>
        <dgm:ruleLst/>
      </dgm:layoutNode>
      <dgm:layoutNode name="text5" styleLbl="revTx">
        <dgm:varLst>
          <dgm:bulletEnabled val="1"/>
        </dgm:varLst>
        <dgm:choose name="Name84">
          <dgm:if name="Name85" func="var" arg="dir" op="equ" val="norm">
            <dgm:choose name="Name86">
              <dgm:if name="Name87" axis="root des" ptType="all node" func="maxDepth" op="gt" val="1">
                <dgm:alg type="tx">
                  <dgm:param type="parTxLTRAlign" val="l"/>
                  <dgm:param type="parTxRTLAlign" val="r"/>
                </dgm:alg>
              </dgm:if>
              <dgm:else name="Name88">
                <dgm:alg type="tx">
                  <dgm:param type="parTxLTRAlign" val="l"/>
                  <dgm:param type="parTxRTLAlign" val="l"/>
                </dgm:alg>
              </dgm:else>
            </dgm:choose>
          </dgm:if>
          <dgm:else name="Name89">
            <dgm:choose name="Name90">
              <dgm:if name="Name91" axis="root des" ptType="all node" func="maxDepth" op="gt" val="1">
                <dgm:alg type="tx">
                  <dgm:param type="parTxLTRAlign" val="l"/>
                  <dgm:param type="parTxRTLAlign" val="r"/>
                </dgm:alg>
              </dgm:if>
              <dgm:else name="Name92">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tMarg" refType="primFontSz" fact="0.1"/>
              <dgm:constr type="bMarg" refType="primFontSz" fact="0.1"/>
              <dgm:constr type="rMarg" refType="primFontSz" fact="0.1"/>
            </dgm:constrLst>
          </dgm:if>
          <dgm:else name="Name95">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5" styleLbl="callout">
        <dgm:alg type="sp"/>
        <dgm:shape xmlns:r="http://schemas.openxmlformats.org/officeDocument/2006/relationships" type="line" r:blip="">
          <dgm:adjLst/>
        </dgm:shape>
        <dgm:presOf/>
        <dgm:constrLst/>
        <dgm:ruleLst/>
      </dgm:layoutNode>
      <dgm:layoutNode name="d5" styleLbl="callout">
        <dgm:alg type="sp"/>
        <dgm:choose name="Name96">
          <dgm:if name="Name97" func="var" arg="dir" op="equ" val="norm">
            <dgm:shape xmlns:r="http://schemas.openxmlformats.org/officeDocument/2006/relationships" rot="90" type="line" r:blip="">
              <dgm:adjLst/>
            </dgm:shape>
          </dgm:if>
          <dgm:else name="Name98">
            <dgm:shape xmlns:r="http://schemas.openxmlformats.org/officeDocument/2006/relationships" rot="180" type="line" r:blip="">
              <dgm:adjLst/>
            </dgm:shape>
          </dgm:else>
        </dgm:choose>
        <dgm:presOf/>
        <dgm:constrLst/>
        <dgm:ruleLst/>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8.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9.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70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宋体" charset="-122"/>
              </a:defRPr>
            </a:lvl1pPr>
          </a:lstStyle>
          <a:p>
            <a:pPr>
              <a:defRPr/>
            </a:pPr>
            <a:endParaRPr lang="en-US" altLang="zh-CN"/>
          </a:p>
        </p:txBody>
      </p:sp>
      <p:sp>
        <p:nvSpPr>
          <p:cNvPr id="87043"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宋体" charset="-122"/>
              </a:defRPr>
            </a:lvl1pPr>
          </a:lstStyle>
          <a:p>
            <a:pPr>
              <a:defRPr/>
            </a:pPr>
            <a:endParaRPr lang="en-US" altLang="zh-CN"/>
          </a:p>
        </p:txBody>
      </p:sp>
      <p:sp>
        <p:nvSpPr>
          <p:cNvPr id="87044"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宋体" charset="-122"/>
              </a:defRPr>
            </a:lvl1pPr>
          </a:lstStyle>
          <a:p>
            <a:pPr>
              <a:defRPr/>
            </a:pPr>
            <a:endParaRPr lang="en-US" altLang="zh-CN"/>
          </a:p>
        </p:txBody>
      </p:sp>
      <p:sp>
        <p:nvSpPr>
          <p:cNvPr id="87045"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a typeface="宋体" charset="-122"/>
              </a:defRPr>
            </a:lvl1pPr>
          </a:lstStyle>
          <a:p>
            <a:pPr>
              <a:defRPr/>
            </a:pPr>
            <a:fld id="{9F3A42CD-3392-464A-8F2A-4468D024A5E3}"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FE3686-79F9-4727-AF09-68B8BCB27DA6}" type="datetimeFigureOut">
              <a:rPr lang="zh-CN" altLang="en-US" smtClean="0"/>
              <a:pPr/>
              <a:t>2012/8/23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92DBC-1A5A-4B12-A169-1CC0B572F3B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Master" Target="../slideMasters/slideMaster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Layouts/_rels/slideLayout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Master" Target="../slideMasters/slideMaster1.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pic>
        <p:nvPicPr>
          <p:cNvPr id="4" name="图片 3" descr="物流3.jpg"/>
          <p:cNvPicPr>
            <a:picLocks noChangeAspect="1"/>
          </p:cNvPicPr>
          <p:nvPr userDrawn="1"/>
        </p:nvPicPr>
        <p:blipFill>
          <a:blip r:embed="rId2" cstate="print"/>
          <a:stretch>
            <a:fillRect/>
          </a:stretch>
        </p:blipFill>
        <p:spPr>
          <a:xfrm>
            <a:off x="0" y="1000108"/>
            <a:ext cx="4167309" cy="5857892"/>
          </a:xfrm>
          <a:prstGeom prst="rect">
            <a:avLst/>
          </a:prstGeom>
        </p:spPr>
      </p:pic>
      <p:sp>
        <p:nvSpPr>
          <p:cNvPr id="5" name="标题 1"/>
          <p:cNvSpPr>
            <a:spLocks noGrp="1"/>
          </p:cNvSpPr>
          <p:nvPr>
            <p:ph type="ctrTitle"/>
          </p:nvPr>
        </p:nvSpPr>
        <p:spPr>
          <a:xfrm>
            <a:off x="5072066" y="1785926"/>
            <a:ext cx="2843178" cy="4357718"/>
          </a:xfrm>
        </p:spPr>
        <p:txBody>
          <a:bodyPr/>
          <a:lstStyle>
            <a:lvl1pPr algn="ctr">
              <a:defRPr lang="zh-CN" altLang="en-US" sz="4400" dirty="0">
                <a:solidFill>
                  <a:schemeClr val="tx2"/>
                </a:solidFill>
              </a:defRPr>
            </a:lvl1pPr>
          </a:lstStyle>
          <a:p>
            <a:r>
              <a:rPr lang="zh-CN" altLang="en-US" dirty="0" smtClean="0"/>
              <a:t>单击此处编辑母版标题样式</a:t>
            </a:r>
            <a:endParaRPr lang="zh-CN" alt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Ref idx="1001">
        <a:schemeClr val="bg1"/>
      </p:bgRef>
    </p:bg>
    <p:spTree>
      <p:nvGrpSpPr>
        <p:cNvPr id="1" name=""/>
        <p:cNvGrpSpPr/>
        <p:nvPr/>
      </p:nvGrpSpPr>
      <p:grpSpPr>
        <a:xfrm>
          <a:off x="0" y="0"/>
          <a:ext cx="0" cy="0"/>
          <a:chOff x="0" y="0"/>
          <a:chExt cx="0" cy="0"/>
        </a:xfrm>
      </p:grpSpPr>
      <p:sp>
        <p:nvSpPr>
          <p:cNvPr id="3" name="标题 1"/>
          <p:cNvSpPr>
            <a:spLocks noGrp="1"/>
          </p:cNvSpPr>
          <p:nvPr>
            <p:ph type="ctrTitle"/>
          </p:nvPr>
        </p:nvSpPr>
        <p:spPr>
          <a:xfrm>
            <a:off x="5657912" y="1428736"/>
            <a:ext cx="2843178" cy="4357718"/>
          </a:xfrm>
        </p:spPr>
        <p:txBody>
          <a:bodyPr/>
          <a:lstStyle>
            <a:lvl1pPr algn="ctr">
              <a:defRPr lang="zh-CN" altLang="en-US" sz="4400" dirty="0">
                <a:solidFill>
                  <a:schemeClr val="tx2"/>
                </a:solidFill>
              </a:defRPr>
            </a:lvl1pPr>
          </a:lstStyle>
          <a:p>
            <a:r>
              <a:rPr lang="zh-CN" altLang="en-US" dirty="0" smtClean="0"/>
              <a:t>单击此处编辑母版标题样式</a:t>
            </a:r>
            <a:endParaRPr lang="zh-CN" altLang="en-US" dirty="0"/>
          </a:p>
        </p:txBody>
      </p:sp>
      <p:pic>
        <p:nvPicPr>
          <p:cNvPr id="6" name="图片 5" descr="物流3.jpg"/>
          <p:cNvPicPr>
            <a:picLocks noChangeAspect="1"/>
          </p:cNvPicPr>
          <p:nvPr userDrawn="1"/>
        </p:nvPicPr>
        <p:blipFill>
          <a:blip r:embed="rId2"/>
          <a:stretch>
            <a:fillRect/>
          </a:stretch>
        </p:blipFill>
        <p:spPr>
          <a:xfrm>
            <a:off x="428596" y="0"/>
            <a:ext cx="4878786" cy="6643710"/>
          </a:xfrm>
          <a:prstGeom prst="rect">
            <a:avLst/>
          </a:prstGeom>
        </p:spPr>
      </p:pic>
      <p:pic>
        <p:nvPicPr>
          <p:cNvPr id="7" name="图片 5" descr="logo_副本.jpg"/>
          <p:cNvPicPr>
            <a:picLocks noChangeAspect="1"/>
          </p:cNvPicPr>
          <p:nvPr userDrawn="1"/>
        </p:nvPicPr>
        <p:blipFill>
          <a:blip r:embed="rId3"/>
          <a:srcRect/>
          <a:stretch>
            <a:fillRect/>
          </a:stretch>
        </p:blipFill>
        <p:spPr bwMode="auto">
          <a:xfrm>
            <a:off x="8215313" y="5643563"/>
            <a:ext cx="762000" cy="1054100"/>
          </a:xfrm>
          <a:prstGeom prst="rect">
            <a:avLst/>
          </a:prstGeom>
          <a:noFill/>
          <a:ln w="9525">
            <a:noFill/>
            <a:miter lim="800000"/>
            <a:headEnd/>
            <a:tailEnd/>
          </a:ln>
        </p:spPr>
      </p:pic>
      <p:sp>
        <p:nvSpPr>
          <p:cNvPr id="5" name="矩形 4"/>
          <p:cNvSpPr/>
          <p:nvPr userDrawn="1"/>
        </p:nvSpPr>
        <p:spPr>
          <a:xfrm>
            <a:off x="0" y="214290"/>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214282" y="0"/>
            <a:ext cx="142876" cy="6572272"/>
          </a:xfrm>
          <a:prstGeom prst="rect">
            <a:avLst/>
          </a:prstGeom>
          <a:gradFill>
            <a:gsLst>
              <a:gs pos="100000">
                <a:srgbClr val="FF6600">
                  <a:alpha val="0"/>
                </a:srgbClr>
              </a:gs>
              <a:gs pos="45000">
                <a:srgbClr val="FF7A00"/>
              </a:gs>
              <a:gs pos="70000">
                <a:srgbClr val="FF0300"/>
              </a:gs>
              <a:gs pos="100000">
                <a:srgbClr val="4D0808"/>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overrideClrMapping bg1="lt1" tx1="dk1" bg2="lt2" tx2="dk2" accent1="accent1" accent2="accent2" accent3="accent3" accent4="accent4" accent5="accent5" accent6="accent6" hlink="hlink" folHlink="folHlink"/>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a:defRPr sz="2000"/>
            </a:lvl1pPr>
            <a:lvl2pPr>
              <a:defRPr>
                <a:latin typeface="宋体" pitchFamily="2" charset="-122"/>
                <a:ea typeface="宋体" pitchFamily="2" charset="-122"/>
              </a:defRPr>
            </a:lvl2pPr>
            <a:lvl3pPr>
              <a:defRPr sz="1400">
                <a:latin typeface="宋体" pitchFamily="2" charset="-122"/>
                <a:ea typeface="宋体" pitchFamily="2" charset="-122"/>
              </a:defRPr>
            </a:lvl3pPr>
            <a:lvl4pPr>
              <a:defRPr sz="1200">
                <a:latin typeface="宋体" pitchFamily="2" charset="-122"/>
                <a:ea typeface="宋体" pitchFamily="2" charset="-122"/>
              </a:defRPr>
            </a:lvl4pPr>
            <a:lvl5pPr>
              <a:defRPr sz="1050">
                <a:latin typeface="宋体" pitchFamily="2" charset="-122"/>
                <a:ea typeface="宋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graphicFrame>
        <p:nvGraphicFramePr>
          <p:cNvPr id="4" name="内容占位符 5"/>
          <p:cNvGraphicFramePr>
            <a:graphicFrameLocks/>
          </p:cNvGraphicFramePr>
          <p:nvPr userDrawn="1"/>
        </p:nvGraphicFramePr>
        <p:xfrm>
          <a:off x="428596" y="6286520"/>
          <a:ext cx="7715304" cy="3571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标题 5"/>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2_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vl1pPr>
          </a:lstStyle>
          <a:p>
            <a:r>
              <a:rPr lang="zh-CN" altLang="en-US" dirty="0" smtClean="0"/>
              <a:t>三级标题</a:t>
            </a:r>
            <a:endParaRPr lang="zh-CN" altLang="en-US" dirty="0"/>
          </a:p>
        </p:txBody>
      </p:sp>
      <p:sp>
        <p:nvSpPr>
          <p:cNvPr id="3" name="内容占位符 2"/>
          <p:cNvSpPr>
            <a:spLocks noGrp="1"/>
          </p:cNvSpPr>
          <p:nvPr>
            <p:ph idx="1"/>
          </p:nvPr>
        </p:nvSpPr>
        <p:spPr/>
        <p:txBody>
          <a:bodyPr/>
          <a:lstStyle>
            <a:lvl1pPr>
              <a:defRPr sz="1800"/>
            </a:lvl1pPr>
            <a:lvl2pPr>
              <a:defRPr sz="1600">
                <a:latin typeface="宋体" pitchFamily="2" charset="-122"/>
                <a:ea typeface="宋体" pitchFamily="2" charset="-122"/>
              </a:defRPr>
            </a:lvl2pPr>
            <a:lvl3pPr>
              <a:defRPr sz="1400">
                <a:latin typeface="宋体" pitchFamily="2" charset="-122"/>
                <a:ea typeface="宋体" pitchFamily="2" charset="-122"/>
              </a:defRPr>
            </a:lvl3pPr>
            <a:lvl4pPr>
              <a:defRPr sz="1200">
                <a:latin typeface="宋体" pitchFamily="2" charset="-122"/>
                <a:ea typeface="宋体" pitchFamily="2" charset="-122"/>
              </a:defRPr>
            </a:lvl4pPr>
            <a:lvl5pPr>
              <a:defRPr sz="1050">
                <a:latin typeface="宋体" pitchFamily="2" charset="-122"/>
                <a:ea typeface="宋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graphicFrame>
        <p:nvGraphicFramePr>
          <p:cNvPr id="5" name="内容占位符 5"/>
          <p:cNvGraphicFramePr>
            <a:graphicFrameLocks/>
          </p:cNvGraphicFramePr>
          <p:nvPr userDrawn="1"/>
        </p:nvGraphicFramePr>
        <p:xfrm>
          <a:off x="428596" y="6286520"/>
          <a:ext cx="7715304" cy="3571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28596" y="1142984"/>
            <a:ext cx="8229600" cy="4929188"/>
          </a:xfrm>
        </p:spPr>
        <p:txBody>
          <a:bodyPr/>
          <a:lstStyle>
            <a:lvl1pPr marL="0" indent="0">
              <a:buNone/>
              <a:defRPr sz="1800"/>
            </a:lvl1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96975"/>
            <a:ext cx="4038600" cy="4929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96975"/>
            <a:ext cx="4038600" cy="4929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7"/>
          <a:srcRect/>
          <a:stretch>
            <a:fillRect/>
          </a:stretch>
        </a:blipFill>
        <a:effectLst/>
      </p:bgPr>
    </p:bg>
    <p:spTree>
      <p:nvGrpSpPr>
        <p:cNvPr id="1" name=""/>
        <p:cNvGrpSpPr/>
        <p:nvPr/>
      </p:nvGrpSpPr>
      <p:grpSpPr>
        <a:xfrm>
          <a:off x="0" y="0"/>
          <a:ext cx="0" cy="0"/>
          <a:chOff x="0" y="0"/>
          <a:chExt cx="0" cy="0"/>
        </a:xfrm>
      </p:grpSpPr>
      <p:sp>
        <p:nvSpPr>
          <p:cNvPr id="2050" name="Rectangle 5"/>
          <p:cNvSpPr>
            <a:spLocks noGrp="1" noChangeArrowheads="1"/>
          </p:cNvSpPr>
          <p:nvPr>
            <p:ph type="title"/>
          </p:nvPr>
        </p:nvSpPr>
        <p:spPr bwMode="auto">
          <a:xfrm>
            <a:off x="457200" y="274638"/>
            <a:ext cx="82296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Rectangle 7"/>
          <p:cNvSpPr>
            <a:spLocks noGrp="1" noChangeArrowheads="1"/>
          </p:cNvSpPr>
          <p:nvPr>
            <p:ph type="body" idx="1"/>
          </p:nvPr>
        </p:nvSpPr>
        <p:spPr bwMode="auto">
          <a:xfrm>
            <a:off x="457200" y="1196975"/>
            <a:ext cx="8229600" cy="49291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pic>
        <p:nvPicPr>
          <p:cNvPr id="2052" name="图片 5" descr="logo_副本.jpg"/>
          <p:cNvPicPr>
            <a:picLocks noChangeAspect="1"/>
          </p:cNvPicPr>
          <p:nvPr userDrawn="1"/>
        </p:nvPicPr>
        <p:blipFill>
          <a:blip r:embed="rId18"/>
          <a:srcRect/>
          <a:stretch>
            <a:fillRect/>
          </a:stretch>
        </p:blipFill>
        <p:spPr bwMode="auto">
          <a:xfrm>
            <a:off x="8358214" y="5786454"/>
            <a:ext cx="762000" cy="10541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52" r:id="rId1"/>
    <p:sldLayoutId id="2147483748" r:id="rId2"/>
    <p:sldLayoutId id="2147483750" r:id="rId3"/>
    <p:sldLayoutId id="2147483751" r:id="rId4"/>
    <p:sldLayoutId id="2147483727" r:id="rId5"/>
    <p:sldLayoutId id="2147483728" r:id="rId6"/>
    <p:sldLayoutId id="2147483729" r:id="rId7"/>
    <p:sldLayoutId id="2147483730" r:id="rId8"/>
    <p:sldLayoutId id="2147483731" r:id="rId9"/>
    <p:sldLayoutId id="2147483732" r:id="rId10"/>
    <p:sldLayoutId id="2147483733" r:id="rId11"/>
    <p:sldLayoutId id="2147483734" r:id="rId12"/>
    <p:sldLayoutId id="2147483735" r:id="rId13"/>
    <p:sldLayoutId id="2147483736" r:id="rId14"/>
    <p:sldLayoutId id="2147483749" r:id="rId15"/>
  </p:sldLayoutIdLst>
  <p:transition>
    <p:fade/>
  </p:transition>
  <p:timing>
    <p:tnLst>
      <p:par>
        <p:cTn id="1" dur="indefinite" restart="never" nodeType="tmRoot"/>
      </p:par>
    </p:tnLst>
  </p:timing>
  <p:hf hdr="0" ftr="0" dt="0"/>
  <p:txStyles>
    <p:titleStyle>
      <a:lvl1pPr algn="l" rtl="0" eaLnBrk="0" fontAlgn="base" hangingPunct="0">
        <a:spcBef>
          <a:spcPct val="0"/>
        </a:spcBef>
        <a:spcAft>
          <a:spcPct val="0"/>
        </a:spcAft>
        <a:defRPr sz="2400">
          <a:solidFill>
            <a:schemeClr val="bg1"/>
          </a:solidFill>
          <a:latin typeface="+mj-lt"/>
          <a:ea typeface="+mj-ea"/>
          <a:cs typeface="+mj-cs"/>
        </a:defRPr>
      </a:lvl1pPr>
      <a:lvl2pPr algn="l" rtl="0" eaLnBrk="0" fontAlgn="base" hangingPunct="0">
        <a:spcBef>
          <a:spcPct val="0"/>
        </a:spcBef>
        <a:spcAft>
          <a:spcPct val="0"/>
        </a:spcAft>
        <a:defRPr sz="2400">
          <a:solidFill>
            <a:schemeClr val="bg1"/>
          </a:solidFill>
          <a:latin typeface="Arial" charset="0"/>
          <a:ea typeface="黑体" pitchFamily="2" charset="-122"/>
        </a:defRPr>
      </a:lvl2pPr>
      <a:lvl3pPr algn="l" rtl="0" eaLnBrk="0" fontAlgn="base" hangingPunct="0">
        <a:spcBef>
          <a:spcPct val="0"/>
        </a:spcBef>
        <a:spcAft>
          <a:spcPct val="0"/>
        </a:spcAft>
        <a:defRPr sz="2400">
          <a:solidFill>
            <a:schemeClr val="bg1"/>
          </a:solidFill>
          <a:latin typeface="Arial" charset="0"/>
          <a:ea typeface="黑体" pitchFamily="2" charset="-122"/>
        </a:defRPr>
      </a:lvl3pPr>
      <a:lvl4pPr algn="l" rtl="0" eaLnBrk="0" fontAlgn="base" hangingPunct="0">
        <a:spcBef>
          <a:spcPct val="0"/>
        </a:spcBef>
        <a:spcAft>
          <a:spcPct val="0"/>
        </a:spcAft>
        <a:defRPr sz="2400">
          <a:solidFill>
            <a:schemeClr val="bg1"/>
          </a:solidFill>
          <a:latin typeface="Arial" charset="0"/>
          <a:ea typeface="黑体" pitchFamily="2" charset="-122"/>
        </a:defRPr>
      </a:lvl4pPr>
      <a:lvl5pPr algn="l" rtl="0" eaLnBrk="0" fontAlgn="base" hangingPunct="0">
        <a:spcBef>
          <a:spcPct val="0"/>
        </a:spcBef>
        <a:spcAft>
          <a:spcPct val="0"/>
        </a:spcAft>
        <a:defRPr sz="2400">
          <a:solidFill>
            <a:schemeClr val="bg1"/>
          </a:solidFill>
          <a:latin typeface="Arial" charset="0"/>
          <a:ea typeface="黑体" pitchFamily="2" charset="-122"/>
        </a:defRPr>
      </a:lvl5pPr>
      <a:lvl6pPr marL="457200" algn="l" rtl="0" fontAlgn="base">
        <a:spcBef>
          <a:spcPct val="0"/>
        </a:spcBef>
        <a:spcAft>
          <a:spcPct val="0"/>
        </a:spcAft>
        <a:defRPr sz="2400">
          <a:solidFill>
            <a:schemeClr val="bg1"/>
          </a:solidFill>
          <a:latin typeface="Arial" charset="0"/>
          <a:ea typeface="黑体" pitchFamily="2" charset="-122"/>
        </a:defRPr>
      </a:lvl6pPr>
      <a:lvl7pPr marL="914400" algn="l" rtl="0" fontAlgn="base">
        <a:spcBef>
          <a:spcPct val="0"/>
        </a:spcBef>
        <a:spcAft>
          <a:spcPct val="0"/>
        </a:spcAft>
        <a:defRPr sz="2400">
          <a:solidFill>
            <a:schemeClr val="bg1"/>
          </a:solidFill>
          <a:latin typeface="Arial" charset="0"/>
          <a:ea typeface="黑体" pitchFamily="2" charset="-122"/>
        </a:defRPr>
      </a:lvl7pPr>
      <a:lvl8pPr marL="1371600" algn="l" rtl="0" fontAlgn="base">
        <a:spcBef>
          <a:spcPct val="0"/>
        </a:spcBef>
        <a:spcAft>
          <a:spcPct val="0"/>
        </a:spcAft>
        <a:defRPr sz="2400">
          <a:solidFill>
            <a:schemeClr val="bg1"/>
          </a:solidFill>
          <a:latin typeface="Arial" charset="0"/>
          <a:ea typeface="黑体" pitchFamily="2" charset="-122"/>
        </a:defRPr>
      </a:lvl8pPr>
      <a:lvl9pPr marL="1828800" algn="l" rtl="0" fontAlgn="base">
        <a:spcBef>
          <a:spcPct val="0"/>
        </a:spcBef>
        <a:spcAft>
          <a:spcPct val="0"/>
        </a:spcAft>
        <a:defRPr sz="2400">
          <a:solidFill>
            <a:schemeClr val="bg1"/>
          </a:solidFill>
          <a:latin typeface="Arial" charset="0"/>
          <a:ea typeface="黑体" pitchFamily="2" charset="-122"/>
        </a:defRPr>
      </a:lvl9pPr>
    </p:titleStyle>
    <p:bodyStyle>
      <a:lvl1pPr marL="342900" indent="-342900" algn="l" rtl="0" eaLnBrk="0" fontAlgn="base" hangingPunct="0">
        <a:spcBef>
          <a:spcPct val="20000"/>
        </a:spcBef>
        <a:spcAft>
          <a:spcPct val="0"/>
        </a:spcAft>
        <a:buClr>
          <a:srgbClr val="FF6600"/>
        </a:buClr>
        <a:buFont typeface="Wingdings" pitchFamily="2" charset="2"/>
        <a:buChar char="p"/>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1600">
          <a:solidFill>
            <a:schemeClr val="tx1"/>
          </a:solidFill>
          <a:latin typeface="宋体" pitchFamily="2" charset="-122"/>
          <a:ea typeface="宋体" pitchFamily="2" charset="-122"/>
        </a:defRPr>
      </a:lvl2pPr>
      <a:lvl3pPr marL="1143000" indent="-228600" algn="l" rtl="0" eaLnBrk="0" fontAlgn="base" hangingPunct="0">
        <a:spcBef>
          <a:spcPct val="20000"/>
        </a:spcBef>
        <a:spcAft>
          <a:spcPct val="0"/>
        </a:spcAft>
        <a:buChar char="•"/>
        <a:defRPr sz="1400">
          <a:solidFill>
            <a:schemeClr val="tx1"/>
          </a:solidFill>
          <a:latin typeface="宋体" pitchFamily="2" charset="-122"/>
          <a:ea typeface="宋体" pitchFamily="2" charset="-122"/>
        </a:defRPr>
      </a:lvl3pPr>
      <a:lvl4pPr marL="1600200" indent="-228600" algn="l" rtl="0" eaLnBrk="0" fontAlgn="base" hangingPunct="0">
        <a:spcBef>
          <a:spcPct val="20000"/>
        </a:spcBef>
        <a:spcAft>
          <a:spcPct val="0"/>
        </a:spcAft>
        <a:buChar char="–"/>
        <a:defRPr sz="1200">
          <a:solidFill>
            <a:schemeClr val="tx1"/>
          </a:solidFill>
          <a:latin typeface="宋体" pitchFamily="2" charset="-122"/>
          <a:ea typeface="宋体" pitchFamily="2" charset="-122"/>
        </a:defRPr>
      </a:lvl4pPr>
      <a:lvl5pPr marL="2057400" indent="-228600" algn="l" rtl="0" eaLnBrk="0" fontAlgn="base" hangingPunct="0">
        <a:spcBef>
          <a:spcPct val="20000"/>
        </a:spcBef>
        <a:spcAft>
          <a:spcPct val="0"/>
        </a:spcAft>
        <a:buChar char="»"/>
        <a:defRPr sz="1100">
          <a:solidFill>
            <a:schemeClr val="tx1"/>
          </a:solidFill>
          <a:latin typeface="宋体" pitchFamily="2" charset="-122"/>
          <a:ea typeface="宋体" pitchFamily="2" charset="-122"/>
        </a:defRPr>
      </a:lvl5pPr>
      <a:lvl6pPr marL="2514600" indent="-228600" algn="l" rtl="0" fontAlgn="base">
        <a:spcBef>
          <a:spcPct val="20000"/>
        </a:spcBef>
        <a:spcAft>
          <a:spcPct val="0"/>
        </a:spcAft>
        <a:buChar char="»"/>
        <a:defRPr sz="1600">
          <a:solidFill>
            <a:schemeClr val="tx1"/>
          </a:solidFill>
          <a:latin typeface="+mn-lt"/>
          <a:ea typeface="+mn-ea"/>
        </a:defRPr>
      </a:lvl6pPr>
      <a:lvl7pPr marL="2971800" indent="-228600" algn="l" rtl="0" fontAlgn="base">
        <a:spcBef>
          <a:spcPct val="20000"/>
        </a:spcBef>
        <a:spcAft>
          <a:spcPct val="0"/>
        </a:spcAft>
        <a:buChar char="»"/>
        <a:defRPr sz="1600">
          <a:solidFill>
            <a:schemeClr val="tx1"/>
          </a:solidFill>
          <a:latin typeface="+mn-lt"/>
          <a:ea typeface="+mn-ea"/>
        </a:defRPr>
      </a:lvl7pPr>
      <a:lvl8pPr marL="3429000" indent="-228600" algn="l" rtl="0" fontAlgn="base">
        <a:spcBef>
          <a:spcPct val="20000"/>
        </a:spcBef>
        <a:spcAft>
          <a:spcPct val="0"/>
        </a:spcAft>
        <a:buChar char="»"/>
        <a:defRPr sz="1600">
          <a:solidFill>
            <a:schemeClr val="tx1"/>
          </a:solidFill>
          <a:latin typeface="+mn-lt"/>
          <a:ea typeface="+mn-ea"/>
        </a:defRPr>
      </a:lvl8pPr>
      <a:lvl9pPr marL="3886200" indent="-228600" algn="l" rtl="0" fontAlgn="base">
        <a:spcBef>
          <a:spcPct val="20000"/>
        </a:spcBef>
        <a:spcAft>
          <a:spcPct val="0"/>
        </a:spcAft>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5.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8" Type="http://schemas.openxmlformats.org/officeDocument/2006/relationships/hyperlink" Target="http://wiki.mbalib.com/wiki/%E5%B8%82%E5%9C%BA%E4%BB%BD%E9%A2%9D" TargetMode="External"/><Relationship Id="rId3" Type="http://schemas.openxmlformats.org/officeDocument/2006/relationships/hyperlink" Target="http://wiki.mbalib.com/wiki/%E4%BE%9B%E5%BA%94%E5%95%86" TargetMode="External"/><Relationship Id="rId7" Type="http://schemas.openxmlformats.org/officeDocument/2006/relationships/hyperlink" Target="http://wiki.mbalib.com/wiki/%E6%95%B0%E6%8D%AE%E6%8C%96%E6%8E%98" TargetMode="External"/><Relationship Id="rId2" Type="http://schemas.openxmlformats.org/officeDocument/2006/relationships/hyperlink" Target="http://wiki.mbalib.com/wiki/CRM" TargetMode="External"/><Relationship Id="rId1" Type="http://schemas.openxmlformats.org/officeDocument/2006/relationships/slideLayout" Target="../slideLayouts/slideLayout5.xml"/><Relationship Id="rId6" Type="http://schemas.openxmlformats.org/officeDocument/2006/relationships/hyperlink" Target="http://wiki.mbalib.com/wiki/%E7%94%B5%E5%AD%90%E5%95%86%E5%8A%A1" TargetMode="External"/><Relationship Id="rId5" Type="http://schemas.openxmlformats.org/officeDocument/2006/relationships/hyperlink" Target="http://wiki.mbalib.com/wiki/%E4%BC%81%E4%B8%9A%E7%AE%A1%E7%90%86%E6%A8%A1%E5%BC%8F" TargetMode="External"/><Relationship Id="rId10" Type="http://schemas.openxmlformats.org/officeDocument/2006/relationships/hyperlink" Target="http://wiki.mbalib.com/wiki/%E7%B3%BB%E7%BB%9F%E5%B7%A5%E7%A8%8B" TargetMode="External"/><Relationship Id="rId4" Type="http://schemas.openxmlformats.org/officeDocument/2006/relationships/hyperlink" Target="http://wiki.mbalib.com/wiki/%E7%AE%A1%E7%90%86%E6%9C%BA%E5%88%B6" TargetMode="External"/><Relationship Id="rId9" Type="http://schemas.openxmlformats.org/officeDocument/2006/relationships/hyperlink" Target="http://wiki.mbalib.com/wiki/%E7%AE%A1%E7%90%86"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baike.baidu.com/view/4799.htm" TargetMode="External"/><Relationship Id="rId2" Type="http://schemas.openxmlformats.org/officeDocument/2006/relationships/hyperlink" Target="http://baike.baidu.com/view/10090.htm" TargetMode="External"/><Relationship Id="rId1" Type="http://schemas.openxmlformats.org/officeDocument/2006/relationships/slideLayout" Target="../slideLayouts/slideLayout5.xml"/><Relationship Id="rId4" Type="http://schemas.openxmlformats.org/officeDocument/2006/relationships/image" Target="../media/image12.jpeg"/></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hyperlink" Target="http://baike.baidu.com/view/2532212.htm" TargetMode="External"/><Relationship Id="rId2" Type="http://schemas.openxmlformats.org/officeDocument/2006/relationships/hyperlink" Target="http://baike.baidu.com/view/141636.htm" TargetMode="Externa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5.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5.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5.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5.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2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5.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5.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ctrTitle"/>
          </p:nvPr>
        </p:nvSpPr>
        <p:spPr>
          <a:xfrm>
            <a:off x="4000496" y="1500174"/>
            <a:ext cx="5286412" cy="3786214"/>
          </a:xfrm>
        </p:spPr>
        <p:txBody>
          <a:bodyPr/>
          <a:lstStyle/>
          <a:p>
            <a:r>
              <a:rPr b="1" dirty="0" smtClean="0">
                <a:solidFill>
                  <a:schemeClr val="tx1"/>
                </a:solidFill>
              </a:rPr>
              <a:t>第</a:t>
            </a:r>
            <a:r>
              <a:rPr lang="en-US" altLang="zh-CN" b="1" dirty="0" smtClean="0">
                <a:solidFill>
                  <a:schemeClr val="tx1"/>
                </a:solidFill>
              </a:rPr>
              <a:t>7</a:t>
            </a:r>
            <a:r>
              <a:rPr b="1" dirty="0" smtClean="0">
                <a:solidFill>
                  <a:schemeClr val="tx1"/>
                </a:solidFill>
              </a:rPr>
              <a:t>章 </a:t>
            </a:r>
            <a:r>
              <a:rPr lang="en-US" b="1" dirty="0" smtClean="0">
                <a:solidFill>
                  <a:schemeClr val="tx1"/>
                </a:solidFill>
              </a:rPr>
              <a:t/>
            </a:r>
            <a:br>
              <a:rPr lang="en-US" b="1" dirty="0" smtClean="0">
                <a:solidFill>
                  <a:schemeClr val="tx1"/>
                </a:solidFill>
              </a:rPr>
            </a:br>
            <a:r>
              <a:rPr dirty="0" smtClean="0"/>
              <a:t>医药智能物流</a:t>
            </a:r>
            <a:endParaRPr dirty="0" smtClean="0">
              <a:solidFill>
                <a:schemeClr val="tx1"/>
              </a:solidFill>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7.1.2 </a:t>
            </a:r>
            <a:r>
              <a:rPr lang="zh-CN" altLang="en-US" b="1" dirty="0" smtClean="0"/>
              <a:t>物流模式</a:t>
            </a:r>
            <a:endParaRPr lang="zh-CN" altLang="en-US" dirty="0"/>
          </a:p>
        </p:txBody>
      </p:sp>
      <p:sp>
        <p:nvSpPr>
          <p:cNvPr id="3" name="内容占位符 2"/>
          <p:cNvSpPr>
            <a:spLocks noGrp="1"/>
          </p:cNvSpPr>
          <p:nvPr>
            <p:ph idx="1"/>
          </p:nvPr>
        </p:nvSpPr>
        <p:spPr>
          <a:xfrm>
            <a:off x="500034" y="1428736"/>
            <a:ext cx="7858180" cy="3357552"/>
          </a:xfrm>
        </p:spPr>
        <p:txBody>
          <a:bodyPr/>
          <a:lstStyle/>
          <a:p>
            <a:r>
              <a:rPr lang="zh-CN" altLang="en-US" dirty="0" smtClean="0"/>
              <a:t>大型第三方物流是指能够提供供应链和物流集成化的综合型物流企业，通过与供应链上的其它医药企业、物流咨询公司、信息技术公司和功能型物流企业等，采用战略联盟、动态联盟、虚拟组织等形式组建成的集成化物流系统。</a:t>
            </a:r>
            <a:endParaRPr lang="zh-CN" altLang="en-US" dirty="0"/>
          </a:p>
        </p:txBody>
      </p:sp>
      <p:sp>
        <p:nvSpPr>
          <p:cNvPr id="5" name="矩形 4"/>
          <p:cNvSpPr/>
          <p:nvPr/>
        </p:nvSpPr>
        <p:spPr>
          <a:xfrm>
            <a:off x="285720" y="928670"/>
            <a:ext cx="6500842" cy="369332"/>
          </a:xfrm>
          <a:prstGeom prst="rect">
            <a:avLst/>
          </a:prstGeom>
        </p:spPr>
        <p:txBody>
          <a:bodyPr wrap="square">
            <a:spAutoFit/>
          </a:bodyPr>
          <a:lstStyle/>
          <a:p>
            <a:pPr lvl="0"/>
            <a:r>
              <a:rPr lang="en-US" dirty="0" smtClean="0"/>
              <a:t>3.</a:t>
            </a:r>
            <a:r>
              <a:rPr lang="zh-CN" altLang="en-US" dirty="0" smtClean="0"/>
              <a:t>大型第三方物流企业为主体的集成化医药物流模式</a:t>
            </a:r>
            <a:endParaRPr lang="zh-CN" altLang="en-US" dirty="0"/>
          </a:p>
        </p:txBody>
      </p:sp>
      <p:pic>
        <p:nvPicPr>
          <p:cNvPr id="6" name="图片 5"/>
          <p:cNvPicPr/>
          <p:nvPr/>
        </p:nvPicPr>
        <p:blipFill>
          <a:blip r:embed="rId2" cstate="print"/>
          <a:srcRect/>
          <a:stretch>
            <a:fillRect/>
          </a:stretch>
        </p:blipFill>
        <p:spPr bwMode="auto">
          <a:xfrm>
            <a:off x="1214414" y="2786058"/>
            <a:ext cx="6286544" cy="3643338"/>
          </a:xfrm>
          <a:prstGeom prst="rect">
            <a:avLst/>
          </a:prstGeom>
          <a:noFill/>
          <a:ln w="9525">
            <a:noFill/>
            <a:miter lim="800000"/>
            <a:headEnd/>
            <a:tailEnd/>
          </a:ln>
        </p:spPr>
      </p:pic>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7.1.3 </a:t>
            </a:r>
            <a:r>
              <a:rPr lang="zh-CN" altLang="en-US" b="1" dirty="0" smtClean="0"/>
              <a:t>行业</a:t>
            </a:r>
            <a:r>
              <a:rPr lang="zh-CN" altLang="en-US" b="1" dirty="0" smtClean="0"/>
              <a:t>趋势</a:t>
            </a:r>
            <a:endParaRPr lang="zh-CN" altLang="en-US" dirty="0"/>
          </a:p>
        </p:txBody>
      </p:sp>
      <p:sp>
        <p:nvSpPr>
          <p:cNvPr id="3" name="内容占位符 2"/>
          <p:cNvSpPr>
            <a:spLocks noGrp="1"/>
          </p:cNvSpPr>
          <p:nvPr>
            <p:ph idx="1"/>
          </p:nvPr>
        </p:nvSpPr>
        <p:spPr/>
        <p:txBody>
          <a:bodyPr/>
          <a:lstStyle/>
          <a:p>
            <a:r>
              <a:rPr lang="zh-CN" altLang="en-US" dirty="0" smtClean="0"/>
              <a:t>医药物流是依托一定的物流设备、信息技术和进销存管理系统，有效地整合营销渠道上下游资源，通过优化药品供销配运环节中的作业过程，提高订单处理能力，缩短库存及配送时间，减少流通成本，提高服务水平和资金使用效益。未来几年甚至更长一段时间，我国的医药物流业的发展将出现以下特点</a:t>
            </a:r>
            <a:r>
              <a:rPr lang="zh-CN" altLang="en-US" dirty="0" smtClean="0"/>
              <a:t>：</a:t>
            </a:r>
            <a:endParaRPr lang="zh-CN" altLang="en-US" dirty="0" smtClean="0"/>
          </a:p>
        </p:txBody>
      </p:sp>
      <p:graphicFrame>
        <p:nvGraphicFramePr>
          <p:cNvPr id="6" name="图示 5"/>
          <p:cNvGraphicFramePr/>
          <p:nvPr/>
        </p:nvGraphicFramePr>
        <p:xfrm>
          <a:off x="642910" y="2428868"/>
          <a:ext cx="7215238" cy="367199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7.2 </a:t>
            </a:r>
            <a:r>
              <a:rPr lang="zh-CN" altLang="en-US" b="1" dirty="0" smtClean="0"/>
              <a:t>医药智能物流框架</a:t>
            </a:r>
            <a:endParaRPr lang="zh-CN" altLang="en-US" dirty="0"/>
          </a:p>
        </p:txBody>
      </p:sp>
      <p:sp>
        <p:nvSpPr>
          <p:cNvPr id="3" name="内容占位符 2"/>
          <p:cNvSpPr>
            <a:spLocks noGrp="1"/>
          </p:cNvSpPr>
          <p:nvPr>
            <p:ph idx="1"/>
          </p:nvPr>
        </p:nvSpPr>
        <p:spPr/>
        <p:txBody>
          <a:bodyPr/>
          <a:lstStyle/>
          <a:p>
            <a:r>
              <a:rPr lang="zh-CN" altLang="en-US" dirty="0" smtClean="0"/>
              <a:t>近年来，随着医药领域各项改革的不断深化和医药企业经营机制的逐步转换，我国医药企业在进行技术创新、制度创新、市场创新的同时，也加快了管理创新的步伐。特别是多数企业都意识到通过企业信息化来提高自身的竞争能力和经济效益。同时不少医药企业在企业组织与管理的过程中，自觉地吸收了供应链管理的思想，初步具备了物流集成化和供应链管理的能力，具备医药智能物流的雏形。</a:t>
            </a:r>
          </a:p>
          <a:p>
            <a:endParaRPr lang="zh-CN" altLang="en-US" dirty="0"/>
          </a:p>
        </p:txBody>
      </p:sp>
      <p:pic>
        <p:nvPicPr>
          <p:cNvPr id="112642" name="Picture 2" descr="http://www.sdyyzs.cn/upfiles/2010/04/22/13/46/09/7436ba1b.jpg"/>
          <p:cNvPicPr>
            <a:picLocks noChangeAspect="1" noChangeArrowheads="1"/>
          </p:cNvPicPr>
          <p:nvPr/>
        </p:nvPicPr>
        <p:blipFill>
          <a:blip r:embed="rId2"/>
          <a:srcRect/>
          <a:stretch>
            <a:fillRect/>
          </a:stretch>
        </p:blipFill>
        <p:spPr bwMode="auto">
          <a:xfrm>
            <a:off x="4786314" y="2928934"/>
            <a:ext cx="4059358" cy="3214710"/>
          </a:xfrm>
          <a:prstGeom prst="rect">
            <a:avLst/>
          </a:prstGeom>
          <a:noFill/>
        </p:spPr>
      </p:pic>
      <p:pic>
        <p:nvPicPr>
          <p:cNvPr id="112644" name="Picture 4" descr="http://www.yyjjb.com/images/2010-02/03/1265164973781sc12001_b.jpg"/>
          <p:cNvPicPr>
            <a:picLocks noChangeAspect="1" noChangeArrowheads="1"/>
          </p:cNvPicPr>
          <p:nvPr/>
        </p:nvPicPr>
        <p:blipFill>
          <a:blip r:embed="rId3"/>
          <a:srcRect/>
          <a:stretch>
            <a:fillRect/>
          </a:stretch>
        </p:blipFill>
        <p:spPr bwMode="auto">
          <a:xfrm>
            <a:off x="357158" y="2928934"/>
            <a:ext cx="4111838" cy="3214710"/>
          </a:xfrm>
          <a:prstGeom prst="rect">
            <a:avLst/>
          </a:prstGeom>
          <a:noFill/>
        </p:spPr>
      </p:pic>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7.2.1</a:t>
            </a:r>
            <a:r>
              <a:rPr lang="zh-CN" altLang="en-US" b="1" dirty="0" smtClean="0"/>
              <a:t>应用</a:t>
            </a:r>
            <a:r>
              <a:rPr lang="zh-CN" altLang="en-US" b="1" dirty="0" smtClean="0"/>
              <a:t>需求</a:t>
            </a:r>
            <a:endParaRPr lang="zh-CN" altLang="en-US" dirty="0"/>
          </a:p>
        </p:txBody>
      </p:sp>
      <p:sp>
        <p:nvSpPr>
          <p:cNvPr id="3" name="内容占位符 2"/>
          <p:cNvSpPr>
            <a:spLocks noGrp="1"/>
          </p:cNvSpPr>
          <p:nvPr>
            <p:ph idx="1"/>
          </p:nvPr>
        </p:nvSpPr>
        <p:spPr/>
        <p:txBody>
          <a:bodyPr/>
          <a:lstStyle/>
          <a:p>
            <a:r>
              <a:rPr lang="zh-CN" altLang="en-US" dirty="0" smtClean="0"/>
              <a:t>医药智能物流是运用现代管理技术和信息技术，对医药的采购、运输、储存、包装、装卸搬运、流通加工、配送等诸环节进行有效集成和整合。实现医药流通的高效率和高效益，是药品供应保障体系中的一个重要环节，是现代服务业中的新兴产业。医药物流对智能物流系统的需要主要有以下几个方面</a:t>
            </a:r>
            <a:r>
              <a:rPr lang="zh-CN" altLang="en-US" dirty="0" smtClean="0"/>
              <a:t>：</a:t>
            </a:r>
            <a:endParaRPr lang="en-US" altLang="zh-CN" dirty="0" smtClean="0"/>
          </a:p>
          <a:p>
            <a:endParaRPr lang="zh-CN" altLang="en-US" dirty="0" smtClean="0"/>
          </a:p>
          <a:p>
            <a:endParaRPr lang="zh-CN" altLang="en-US" dirty="0"/>
          </a:p>
        </p:txBody>
      </p:sp>
      <p:graphicFrame>
        <p:nvGraphicFramePr>
          <p:cNvPr id="5" name="图示 4"/>
          <p:cNvGraphicFramePr/>
          <p:nvPr/>
        </p:nvGraphicFramePr>
        <p:xfrm>
          <a:off x="785786" y="2571744"/>
          <a:ext cx="7715304" cy="407196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7.2.2</a:t>
            </a:r>
            <a:r>
              <a:rPr lang="zh-CN" altLang="en-US" b="1" dirty="0" smtClean="0"/>
              <a:t>框架</a:t>
            </a:r>
            <a:r>
              <a:rPr lang="zh-CN" altLang="en-US" b="1" dirty="0" smtClean="0"/>
              <a:t>构成</a:t>
            </a:r>
            <a:endParaRPr lang="zh-CN" altLang="en-US" dirty="0"/>
          </a:p>
        </p:txBody>
      </p:sp>
      <p:sp>
        <p:nvSpPr>
          <p:cNvPr id="3" name="内容占位符 2"/>
          <p:cNvSpPr>
            <a:spLocks noGrp="1"/>
          </p:cNvSpPr>
          <p:nvPr>
            <p:ph idx="1"/>
          </p:nvPr>
        </p:nvSpPr>
        <p:spPr>
          <a:xfrm>
            <a:off x="428596" y="1142984"/>
            <a:ext cx="8229600" cy="2143140"/>
          </a:xfrm>
        </p:spPr>
        <p:txBody>
          <a:bodyPr/>
          <a:lstStyle/>
          <a:p>
            <a:r>
              <a:rPr lang="zh-CN" altLang="en-US" dirty="0" smtClean="0"/>
              <a:t>医药智能物流系统为了满足社会的需要以及未来企业的生存、发展的要求，建立药品现代物流是当前时期的重要任务。只有响应医药的发展趋势要求，建设医药智能物流系统，才可以解决企业目前以及未来存在的生存、发展等诸多问题；才可以达到提高药品完好率，解决药物品种多、吞吐量大的问题；达到改善药品储存环境及储存条件；达到精确、实时控制库存量，进行有效调度，减少库存，有效防止货物积压、过期失效；达到降低拣选、配送的差错率，提高客户服务满意度，使企业高效、快速的发展。</a:t>
            </a:r>
          </a:p>
          <a:p>
            <a:endParaRPr lang="zh-CN" altLang="en-US" dirty="0"/>
          </a:p>
        </p:txBody>
      </p:sp>
      <p:pic>
        <p:nvPicPr>
          <p:cNvPr id="4" name="图片 3"/>
          <p:cNvPicPr/>
          <p:nvPr/>
        </p:nvPicPr>
        <p:blipFill>
          <a:blip r:embed="rId2" cstate="print"/>
          <a:srcRect/>
          <a:stretch>
            <a:fillRect/>
          </a:stretch>
        </p:blipFill>
        <p:spPr bwMode="auto">
          <a:xfrm>
            <a:off x="857224" y="3143248"/>
            <a:ext cx="6786610" cy="3714752"/>
          </a:xfrm>
          <a:prstGeom prst="rect">
            <a:avLst/>
          </a:prstGeom>
          <a:noFill/>
          <a:ln w="9525">
            <a:noFill/>
            <a:miter lim="800000"/>
            <a:headEnd/>
            <a:tailEnd/>
          </a:ln>
        </p:spPr>
      </p:pic>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7.2.2</a:t>
            </a:r>
            <a:r>
              <a:rPr lang="zh-CN" altLang="en-US" b="1" dirty="0" smtClean="0"/>
              <a:t>框架构成</a:t>
            </a:r>
            <a:endParaRPr lang="zh-CN" altLang="en-US" dirty="0"/>
          </a:p>
        </p:txBody>
      </p:sp>
      <p:sp>
        <p:nvSpPr>
          <p:cNvPr id="3" name="内容占位符 2"/>
          <p:cNvSpPr>
            <a:spLocks noGrp="1"/>
          </p:cNvSpPr>
          <p:nvPr>
            <p:ph idx="1"/>
          </p:nvPr>
        </p:nvSpPr>
        <p:spPr/>
        <p:txBody>
          <a:bodyPr/>
          <a:lstStyle/>
          <a:p>
            <a:r>
              <a:rPr lang="zh-CN" altLang="en-US" dirty="0" smtClean="0"/>
              <a:t>一般医药物流中心主要涉及以下几个主要的业务流程：</a:t>
            </a:r>
          </a:p>
          <a:p>
            <a:r>
              <a:rPr lang="en-US" dirty="0" smtClean="0"/>
              <a:t>1.</a:t>
            </a:r>
            <a:r>
              <a:rPr lang="zh-CN" altLang="en-US" dirty="0" smtClean="0"/>
              <a:t>入库流程：供应商负责配送药品到医药物流配送中心，首先由专人根据查询获取与供应商的合同订单，预录入销售订单的药品批号、生产日期及有效期、数量等信息，然后打印出入库单，自动安排货位，贴到药品货物箱上，然后由验收人员利用</a:t>
            </a:r>
            <a:r>
              <a:rPr lang="en-US" dirty="0" smtClean="0"/>
              <a:t>PDA</a:t>
            </a:r>
            <a:r>
              <a:rPr lang="zh-CN" altLang="en-US" dirty="0" smtClean="0"/>
              <a:t>终端对货物进行验收确认，再由理货人员根据贴的入库单据进行理货并送到指定货位。同时支持供应商的退货或零售门店到物流中心的退货作业。</a:t>
            </a:r>
          </a:p>
          <a:p>
            <a:r>
              <a:rPr lang="en-US" dirty="0" smtClean="0"/>
              <a:t>2.</a:t>
            </a:r>
            <a:r>
              <a:rPr lang="zh-CN" altLang="en-US" dirty="0" smtClean="0"/>
              <a:t>仓储流程：按可销商品和不可销商品（失效或其他原因损坏等）分类；然后是按区域、组别、货位进行存放。</a:t>
            </a:r>
          </a:p>
          <a:p>
            <a:r>
              <a:rPr lang="en-US" dirty="0" smtClean="0"/>
              <a:t>3.</a:t>
            </a:r>
            <a:r>
              <a:rPr lang="zh-CN" altLang="en-US" dirty="0" smtClean="0"/>
              <a:t>出库分拣流程：按照客户订单，系统首先对订单进行分析处理形成拆零补货任务和整箱出库任务，然后工作人员按照任务进行工作，将相应货物搬运到相应区域，拆零补货需要将需要分拣的药品放置到分拣设备，分拣设备根据客户订单自动分拣并组装到客户箱子中。</a:t>
            </a:r>
          </a:p>
          <a:p>
            <a:r>
              <a:rPr lang="en-US" dirty="0" smtClean="0"/>
              <a:t>4.</a:t>
            </a:r>
            <a:r>
              <a:rPr lang="zh-CN" altLang="en-US" dirty="0" smtClean="0"/>
              <a:t>复核流程：复核人员根据指定通道及托盘的药品，通过电脑终端</a:t>
            </a:r>
            <a:r>
              <a:rPr lang="en-US" dirty="0" smtClean="0"/>
              <a:t>+</a:t>
            </a:r>
            <a:r>
              <a:rPr lang="zh-CN" altLang="en-US" dirty="0" smtClean="0"/>
              <a:t>扫描条码方式进行复核确认，防止分拣数量不一致情况；复核完成药品放入配送箱（按订单），整个分拣及复核任务完成后，即可由配送人员按区域及订单将配送箱送入配送车辆即可进行配送。</a:t>
            </a:r>
          </a:p>
          <a:p>
            <a:r>
              <a:rPr lang="en-US" dirty="0" smtClean="0"/>
              <a:t>5.</a:t>
            </a:r>
            <a:r>
              <a:rPr lang="zh-CN" altLang="en-US" dirty="0" smtClean="0"/>
              <a:t>配送流程：配送人员根据订单地址，依次完成客户订单的运输以及客户检验签收工作，并支持药品退货以及过期药品回收工作。</a:t>
            </a:r>
          </a:p>
          <a:p>
            <a:endParaRPr lang="zh-CN" altLang="en-US" dirty="0"/>
          </a:p>
        </p:txBody>
      </p:sp>
    </p:spTree>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7.2.2</a:t>
            </a:r>
            <a:r>
              <a:rPr lang="zh-CN" altLang="en-US" b="1" dirty="0" smtClean="0"/>
              <a:t>框架构成</a:t>
            </a:r>
            <a:endParaRPr lang="zh-CN" altLang="en-US" dirty="0"/>
          </a:p>
        </p:txBody>
      </p:sp>
      <p:pic>
        <p:nvPicPr>
          <p:cNvPr id="4" name="图片 3"/>
          <p:cNvPicPr/>
          <p:nvPr/>
        </p:nvPicPr>
        <p:blipFill>
          <a:blip r:embed="rId2" cstate="print"/>
          <a:srcRect/>
          <a:stretch>
            <a:fillRect/>
          </a:stretch>
        </p:blipFill>
        <p:spPr bwMode="auto">
          <a:xfrm>
            <a:off x="428596" y="1071546"/>
            <a:ext cx="7929618" cy="3571900"/>
          </a:xfrm>
          <a:prstGeom prst="rect">
            <a:avLst/>
          </a:prstGeom>
          <a:noFill/>
          <a:ln w="9525">
            <a:noFill/>
            <a:miter lim="800000"/>
            <a:headEnd/>
            <a:tailEnd/>
          </a:ln>
        </p:spPr>
      </p:pic>
      <p:sp>
        <p:nvSpPr>
          <p:cNvPr id="5" name="矩形 4"/>
          <p:cNvSpPr/>
          <p:nvPr/>
        </p:nvSpPr>
        <p:spPr>
          <a:xfrm>
            <a:off x="714348" y="4786322"/>
            <a:ext cx="7786742" cy="1754326"/>
          </a:xfrm>
          <a:prstGeom prst="rect">
            <a:avLst/>
          </a:prstGeom>
        </p:spPr>
        <p:txBody>
          <a:bodyPr wrap="square">
            <a:spAutoFit/>
          </a:bodyPr>
          <a:lstStyle/>
          <a:p>
            <a:r>
              <a:rPr lang="zh-CN" altLang="en-US" dirty="0" smtClean="0"/>
              <a:t>医药智能物流系统与物联网基础架构基本类似，对于感知层和网络层这里不再赘述，智能物流系统主要是按照医药物流的业务流程需要，需要包含供应商管理系统、客户管理系统、仓储管理系统、分拣管理系统、运输管理系统、电子商务平台、物流运行管理监控平台几部分，但是要发挥好智能物流系统必须要与自动化仓储、输送、分拣设备进行良好的对接，真正形成医药物流高效、快速、准确地设计目标。</a:t>
            </a:r>
            <a:endParaRPr lang="zh-CN" altLang="en-US" dirty="0"/>
          </a:p>
        </p:txBody>
      </p:sp>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7.2.3</a:t>
            </a:r>
            <a:r>
              <a:rPr lang="zh-CN" altLang="en-US" b="1" dirty="0" smtClean="0"/>
              <a:t>核心功能</a:t>
            </a:r>
            <a:r>
              <a:rPr lang="zh-CN" altLang="en-US" b="1" dirty="0" smtClean="0"/>
              <a:t>框架</a:t>
            </a:r>
            <a:endParaRPr lang="zh-CN" altLang="en-US" dirty="0"/>
          </a:p>
        </p:txBody>
      </p:sp>
      <p:sp>
        <p:nvSpPr>
          <p:cNvPr id="3" name="内容占位符 2"/>
          <p:cNvSpPr>
            <a:spLocks noGrp="1"/>
          </p:cNvSpPr>
          <p:nvPr>
            <p:ph idx="1"/>
          </p:nvPr>
        </p:nvSpPr>
        <p:spPr/>
        <p:txBody>
          <a:bodyPr/>
          <a:lstStyle/>
          <a:p>
            <a:r>
              <a:rPr lang="en-US" altLang="zh-CN" dirty="0" smtClean="0"/>
              <a:t> </a:t>
            </a:r>
            <a:r>
              <a:rPr lang="en-US" altLang="zh-CN" dirty="0" smtClean="0"/>
              <a:t>     </a:t>
            </a:r>
            <a:r>
              <a:rPr lang="zh-CN" altLang="en-US" dirty="0" smtClean="0"/>
              <a:t>烟草</a:t>
            </a:r>
            <a:r>
              <a:rPr lang="zh-CN" altLang="en-US" dirty="0" smtClean="0"/>
              <a:t>智能物流系统主要包含供应商管理系统、客户管理系统、仓储管理系统、分拣管理系统、运输管理系统、电子商务平台、物流运行管理监控平台系统组成</a:t>
            </a:r>
            <a:r>
              <a:rPr lang="zh-CN" altLang="en-US" dirty="0" smtClean="0"/>
              <a:t>。</a:t>
            </a:r>
            <a:r>
              <a:rPr lang="en-US" altLang="zh-CN" dirty="0" smtClean="0"/>
              <a:t> </a:t>
            </a:r>
            <a:r>
              <a:rPr lang="en-US" altLang="zh-CN" dirty="0" smtClean="0"/>
              <a:t>   </a:t>
            </a:r>
          </a:p>
          <a:p>
            <a:r>
              <a:rPr lang="en-US" altLang="zh-CN" dirty="0" smtClean="0"/>
              <a:t> </a:t>
            </a:r>
            <a:r>
              <a:rPr lang="en-US" altLang="zh-CN" dirty="0" smtClean="0"/>
              <a:t>       </a:t>
            </a:r>
            <a:r>
              <a:rPr lang="zh-CN" altLang="en-US" dirty="0" smtClean="0"/>
              <a:t>供应</a:t>
            </a:r>
            <a:r>
              <a:rPr lang="zh-CN" altLang="en-US" dirty="0" smtClean="0"/>
              <a:t>商关系管理（</a:t>
            </a:r>
            <a:r>
              <a:rPr lang="en-US" dirty="0" smtClean="0"/>
              <a:t>Supplier Relationship Management</a:t>
            </a:r>
            <a:r>
              <a:rPr lang="zh-CN" altLang="en-US" dirty="0" smtClean="0"/>
              <a:t>，</a:t>
            </a:r>
            <a:r>
              <a:rPr lang="en-US" dirty="0" smtClean="0"/>
              <a:t>SRM</a:t>
            </a:r>
            <a:r>
              <a:rPr lang="zh-CN" altLang="en-US" dirty="0" smtClean="0"/>
              <a:t>）正如当今流行的</a:t>
            </a:r>
            <a:r>
              <a:rPr lang="en-US" dirty="0" smtClean="0">
                <a:hlinkClick r:id="rId2" tooltip="CRM"/>
              </a:rPr>
              <a:t>CRM</a:t>
            </a:r>
            <a:r>
              <a:rPr lang="zh-CN" altLang="en-US" dirty="0" smtClean="0"/>
              <a:t>是用来改善与客户的关系一样，</a:t>
            </a:r>
            <a:r>
              <a:rPr lang="en-US" dirty="0" smtClean="0"/>
              <a:t>SRM</a:t>
            </a:r>
            <a:r>
              <a:rPr lang="zh-CN" altLang="en-US" dirty="0" smtClean="0"/>
              <a:t>是用来改善与供应链上游</a:t>
            </a:r>
            <a:r>
              <a:rPr lang="en-US" dirty="0" err="1" smtClean="0">
                <a:hlinkClick r:id="rId3" tooltip="供应商"/>
              </a:rPr>
              <a:t>供应商</a:t>
            </a:r>
            <a:r>
              <a:rPr lang="zh-CN" altLang="en-US" dirty="0" smtClean="0"/>
              <a:t>的关系的，它是一种致力于实现与供应商建立和维持长久、紧密伙伴关系的管理思想和软件技术的解决方案，它旨在改善企业与供应商之间关系的新型</a:t>
            </a:r>
            <a:r>
              <a:rPr lang="en-US" dirty="0" err="1" smtClean="0">
                <a:hlinkClick r:id="rId4" tooltip="管理机制"/>
              </a:rPr>
              <a:t>管理机制</a:t>
            </a:r>
            <a:r>
              <a:rPr lang="zh-CN" altLang="en-US" dirty="0" smtClean="0"/>
              <a:t>，实施于围绕企业采购业务相关的领域，目标是通过与供应商建立长期、紧密的业务关系，并通过对双方资源和竞争优势的整合来共同开拓市场，扩大市场需求和份额，降低产品前期的高额成本，实现双赢的</a:t>
            </a:r>
            <a:r>
              <a:rPr lang="en-US" dirty="0" err="1" smtClean="0">
                <a:hlinkClick r:id="rId5" tooltip="企业管理模式"/>
              </a:rPr>
              <a:t>企业管理模式</a:t>
            </a:r>
            <a:r>
              <a:rPr lang="zh-CN" altLang="en-US" dirty="0" smtClean="0"/>
              <a:t>；同时它又是以多种信息技术为支持和手段的一套先进的管理软件和技术，它将先进的</a:t>
            </a:r>
            <a:r>
              <a:rPr lang="en-US" dirty="0" err="1" smtClean="0">
                <a:hlinkClick r:id="rId6" tooltip="电子商务"/>
              </a:rPr>
              <a:t>电子商务</a:t>
            </a:r>
            <a:r>
              <a:rPr lang="zh-CN" altLang="en-US" dirty="0" smtClean="0"/>
              <a:t>、</a:t>
            </a:r>
            <a:r>
              <a:rPr lang="en-US" dirty="0" err="1" smtClean="0">
                <a:hlinkClick r:id="rId7" tooltip="数据挖掘"/>
              </a:rPr>
              <a:t>数据挖掘</a:t>
            </a:r>
            <a:r>
              <a:rPr lang="zh-CN" altLang="en-US" dirty="0" smtClean="0"/>
              <a:t>、协同技术等信息技术紧密集成在一起，为企业产品的策略性设计、资源的策略性获取、合同的有效洽谈、产品内容的统一管理等过程提供了一个优化的解决方案。实际上，它是一种以</a:t>
            </a:r>
            <a:r>
              <a:rPr lang="en-US" dirty="0" smtClean="0"/>
              <a:t>“</a:t>
            </a:r>
            <a:r>
              <a:rPr lang="zh-CN" altLang="en-US" dirty="0" smtClean="0"/>
              <a:t>扩展协作互助的伙伴关系、共同开拓和扩大</a:t>
            </a:r>
            <a:r>
              <a:rPr lang="en-US" dirty="0" err="1" smtClean="0">
                <a:hlinkClick r:id="rId8" tooltip="市场份额"/>
              </a:rPr>
              <a:t>市场份额</a:t>
            </a:r>
            <a:r>
              <a:rPr lang="zh-CN" altLang="en-US" dirty="0" smtClean="0"/>
              <a:t>、实现双赢</a:t>
            </a:r>
            <a:r>
              <a:rPr lang="en-US" dirty="0" smtClean="0"/>
              <a:t>”</a:t>
            </a:r>
            <a:r>
              <a:rPr lang="zh-CN" altLang="en-US" dirty="0" smtClean="0"/>
              <a:t>为导向的企业资源获取</a:t>
            </a:r>
            <a:r>
              <a:rPr lang="en-US" dirty="0" err="1" smtClean="0">
                <a:hlinkClick r:id="rId9" tooltip="管理"/>
              </a:rPr>
              <a:t>管理</a:t>
            </a:r>
            <a:r>
              <a:rPr lang="zh-CN" altLang="en-US" dirty="0" smtClean="0"/>
              <a:t>的</a:t>
            </a:r>
            <a:r>
              <a:rPr lang="en-US" dirty="0" err="1" smtClean="0">
                <a:hlinkClick r:id="rId10" tooltip="系统工程"/>
              </a:rPr>
              <a:t>系统工程</a:t>
            </a:r>
            <a:r>
              <a:rPr lang="zh-CN" altLang="en-US" dirty="0" smtClean="0"/>
              <a:t>。</a:t>
            </a:r>
          </a:p>
          <a:p>
            <a:endParaRPr lang="zh-CN" altLang="en-US" dirty="0" smtClean="0"/>
          </a:p>
          <a:p>
            <a:endParaRPr lang="zh-CN" altLang="en-US" dirty="0"/>
          </a:p>
        </p:txBody>
      </p:sp>
    </p:spTree>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7.2.3</a:t>
            </a:r>
            <a:r>
              <a:rPr lang="zh-CN" altLang="en-US" b="1" dirty="0" smtClean="0"/>
              <a:t>核心功能框架</a:t>
            </a:r>
            <a:endParaRPr lang="zh-CN" altLang="en-US" dirty="0"/>
          </a:p>
        </p:txBody>
      </p:sp>
      <p:sp>
        <p:nvSpPr>
          <p:cNvPr id="3" name="内容占位符 2"/>
          <p:cNvSpPr>
            <a:spLocks noGrp="1"/>
          </p:cNvSpPr>
          <p:nvPr>
            <p:ph idx="1"/>
          </p:nvPr>
        </p:nvSpPr>
        <p:spPr/>
        <p:txBody>
          <a:bodyPr/>
          <a:lstStyle/>
          <a:p>
            <a:r>
              <a:rPr lang="zh-CN" altLang="en-US" dirty="0" smtClean="0"/>
              <a:t>客户管理系统，是</a:t>
            </a:r>
            <a:r>
              <a:rPr lang="en-US" dirty="0" err="1" smtClean="0">
                <a:hlinkClick r:id="rId2"/>
              </a:rPr>
              <a:t>客户关系管理</a:t>
            </a:r>
            <a:r>
              <a:rPr lang="zh-CN" altLang="en-US" dirty="0" smtClean="0"/>
              <a:t>（</a:t>
            </a:r>
            <a:r>
              <a:rPr lang="en-US" dirty="0" smtClean="0"/>
              <a:t>Customer Relationship Management</a:t>
            </a:r>
            <a:r>
              <a:rPr lang="zh-CN" altLang="en-US" dirty="0" smtClean="0"/>
              <a:t>，</a:t>
            </a:r>
            <a:r>
              <a:rPr lang="en-US" dirty="0" smtClean="0">
                <a:hlinkClick r:id="rId3"/>
              </a:rPr>
              <a:t>CRM</a:t>
            </a:r>
            <a:r>
              <a:rPr lang="zh-CN" altLang="en-US" dirty="0" smtClean="0"/>
              <a:t>）软件系统的简称。</a:t>
            </a:r>
            <a:r>
              <a:rPr lang="en-US" dirty="0" smtClean="0"/>
              <a:t>CRM</a:t>
            </a:r>
            <a:r>
              <a:rPr lang="zh-CN" altLang="en-US" dirty="0" smtClean="0"/>
              <a:t>是一个不断加强与顾客交流，不断了解顾客需求，并不断对产品及服务进行改进和提高以满足顾客的需求的连续的过程。其内含是企业利用信息技术和互联网技术实现对客户的整合营销，是以客户为核心的企业营销的技术实现和管理实现。客户关系管理注重的是与客户的交流，企业的经营是以客户为中心，而不是传统的以产品或以市场为中心。为方便与客户的沟通，客户关系管理可以为客户提供多种交流的渠道。</a:t>
            </a:r>
          </a:p>
          <a:p>
            <a:endParaRPr lang="zh-CN" altLang="en-US" dirty="0"/>
          </a:p>
        </p:txBody>
      </p:sp>
      <p:pic>
        <p:nvPicPr>
          <p:cNvPr id="115714" name="Picture 2" descr="http://www.uimaker.com/uploads/allimg/100521/1_100521161935_1.jpg"/>
          <p:cNvPicPr>
            <a:picLocks noChangeAspect="1" noChangeArrowheads="1"/>
          </p:cNvPicPr>
          <p:nvPr/>
        </p:nvPicPr>
        <p:blipFill>
          <a:blip r:embed="rId4"/>
          <a:srcRect t="16189"/>
          <a:stretch>
            <a:fillRect/>
          </a:stretch>
        </p:blipFill>
        <p:spPr bwMode="auto">
          <a:xfrm>
            <a:off x="714348" y="3571876"/>
            <a:ext cx="7072362" cy="2786058"/>
          </a:xfrm>
          <a:prstGeom prst="rect">
            <a:avLst/>
          </a:prstGeom>
          <a:noFill/>
        </p:spPr>
      </p:pic>
    </p:spTree>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7.2.3</a:t>
            </a:r>
            <a:r>
              <a:rPr lang="zh-CN" altLang="en-US" b="1" dirty="0" smtClean="0"/>
              <a:t>核心功能框架</a:t>
            </a:r>
            <a:endParaRPr lang="zh-CN" altLang="en-US" dirty="0"/>
          </a:p>
        </p:txBody>
      </p:sp>
      <p:sp>
        <p:nvSpPr>
          <p:cNvPr id="3" name="内容占位符 2"/>
          <p:cNvSpPr>
            <a:spLocks noGrp="1"/>
          </p:cNvSpPr>
          <p:nvPr>
            <p:ph idx="1"/>
          </p:nvPr>
        </p:nvSpPr>
        <p:spPr/>
        <p:txBody>
          <a:bodyPr/>
          <a:lstStyle/>
          <a:p>
            <a:r>
              <a:rPr lang="zh-CN" altLang="en-US" dirty="0" smtClean="0"/>
              <a:t>订单管理系统（</a:t>
            </a:r>
            <a:r>
              <a:rPr lang="en-US" dirty="0" smtClean="0"/>
              <a:t>Oder Mange System</a:t>
            </a:r>
            <a:r>
              <a:rPr lang="zh-CN" altLang="en-US" dirty="0" smtClean="0"/>
              <a:t>，</a:t>
            </a:r>
            <a:r>
              <a:rPr lang="en-US" dirty="0" smtClean="0"/>
              <a:t>OMS</a:t>
            </a:r>
            <a:r>
              <a:rPr lang="zh-CN" altLang="en-US" dirty="0" smtClean="0"/>
              <a:t>），一般包括订单获取、订单分析、订单下发、订单跟踪查询、事件管理、订单处理规则引擎等功能，主要是系统实时获取客户订单信息，并根据配送线路、分拣设备状态，自动生成分拣计划、出库计划，同时实时获取执行系统订单实时执行状态，实现整个物流服务透明化，全过程可监控，减少物流延迟，提高物流服务效率，是整个一体化系统控制和指挥中心。</a:t>
            </a:r>
          </a:p>
          <a:p>
            <a:endParaRPr lang="zh-CN" altLang="en-US" dirty="0"/>
          </a:p>
        </p:txBody>
      </p:sp>
      <p:pic>
        <p:nvPicPr>
          <p:cNvPr id="121858" name="Picture 2" descr="http://www.soonchange.net/pos/pos15.png"/>
          <p:cNvPicPr>
            <a:picLocks noChangeAspect="1" noChangeArrowheads="1"/>
          </p:cNvPicPr>
          <p:nvPr/>
        </p:nvPicPr>
        <p:blipFill>
          <a:blip r:embed="rId2"/>
          <a:srcRect l="5691" t="39618" r="7317" b="9770"/>
          <a:stretch>
            <a:fillRect/>
          </a:stretch>
        </p:blipFill>
        <p:spPr bwMode="auto">
          <a:xfrm>
            <a:off x="0" y="3000372"/>
            <a:ext cx="9391035" cy="3071834"/>
          </a:xfrm>
          <a:prstGeom prst="rect">
            <a:avLst/>
          </a:prstGeom>
          <a:noFill/>
        </p:spPr>
      </p:pic>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1"/>
          <p:cNvSpPr>
            <a:spLocks noGrp="1"/>
          </p:cNvSpPr>
          <p:nvPr>
            <p:ph type="title"/>
          </p:nvPr>
        </p:nvSpPr>
        <p:spPr/>
        <p:txBody>
          <a:bodyPr/>
          <a:lstStyle/>
          <a:p>
            <a:pPr eaLnBrk="1" hangingPunct="1"/>
            <a:r>
              <a:rPr lang="zh-CN" altLang="en-US" dirty="0" smtClean="0"/>
              <a:t>学习要点</a:t>
            </a:r>
          </a:p>
        </p:txBody>
      </p:sp>
      <p:sp>
        <p:nvSpPr>
          <p:cNvPr id="7171" name="内容占位符 2"/>
          <p:cNvSpPr>
            <a:spLocks noGrp="1"/>
          </p:cNvSpPr>
          <p:nvPr>
            <p:ph idx="1"/>
          </p:nvPr>
        </p:nvSpPr>
        <p:spPr/>
        <p:txBody>
          <a:bodyPr/>
          <a:lstStyle/>
          <a:p>
            <a:pPr lvl="0"/>
            <a:endParaRPr lang="en-US" altLang="zh-CN" sz="2400" dirty="0" smtClean="0">
              <a:solidFill>
                <a:schemeClr val="tx1"/>
              </a:solidFill>
              <a:latin typeface="+mn-lt"/>
              <a:ea typeface="+mn-ea"/>
              <a:cs typeface="+mn-cs"/>
            </a:endParaRPr>
          </a:p>
          <a:p>
            <a:pPr lvl="0">
              <a:buFont typeface="Wingdings" pitchFamily="2" charset="2"/>
              <a:buChar char="l"/>
            </a:pPr>
            <a:r>
              <a:rPr lang="zh-CN" altLang="en-US" sz="2400" dirty="0" smtClean="0"/>
              <a:t>医药行业物流的基本</a:t>
            </a:r>
            <a:r>
              <a:rPr lang="zh-CN" altLang="en-US" sz="2400" dirty="0" smtClean="0"/>
              <a:t>信息</a:t>
            </a:r>
            <a:endParaRPr lang="en-US" altLang="zh-CN" sz="2400" dirty="0" smtClean="0"/>
          </a:p>
          <a:p>
            <a:pPr lvl="0">
              <a:buFont typeface="Wingdings" pitchFamily="2" charset="2"/>
              <a:buChar char="l"/>
            </a:pPr>
            <a:endParaRPr lang="zh-CN" altLang="en-US" sz="2400" dirty="0" smtClean="0"/>
          </a:p>
          <a:p>
            <a:pPr lvl="0">
              <a:buFont typeface="Wingdings" pitchFamily="2" charset="2"/>
              <a:buChar char="l"/>
            </a:pPr>
            <a:r>
              <a:rPr lang="zh-CN" altLang="en-US" sz="2400" dirty="0" smtClean="0"/>
              <a:t>医药智能物流的</a:t>
            </a:r>
            <a:r>
              <a:rPr lang="zh-CN" altLang="en-US" sz="2400" dirty="0" smtClean="0"/>
              <a:t>框架</a:t>
            </a:r>
            <a:endParaRPr lang="en-US" altLang="zh-CN" sz="2400" dirty="0" smtClean="0"/>
          </a:p>
          <a:p>
            <a:pPr lvl="0">
              <a:buFont typeface="Wingdings" pitchFamily="2" charset="2"/>
              <a:buChar char="l"/>
            </a:pPr>
            <a:endParaRPr lang="zh-CN" altLang="en-US" sz="2400" dirty="0" smtClean="0"/>
          </a:p>
          <a:p>
            <a:pPr>
              <a:buFont typeface="Wingdings" pitchFamily="2" charset="2"/>
              <a:buChar char="l"/>
            </a:pPr>
            <a:r>
              <a:rPr lang="zh-CN" altLang="en-US" sz="2400" dirty="0" smtClean="0"/>
              <a:t>医药智能物流建设中的问题和趋势</a:t>
            </a:r>
            <a:endParaRPr lang="zh-CN" altLang="en-US" sz="2400" dirty="0" smtClean="0"/>
          </a:p>
        </p:txBody>
      </p:sp>
      <p:sp>
        <p:nvSpPr>
          <p:cNvPr id="5" name="矩形 4"/>
          <p:cNvSpPr/>
          <p:nvPr/>
        </p:nvSpPr>
        <p:spPr>
          <a:xfrm>
            <a:off x="214282" y="6500834"/>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7.2.3</a:t>
            </a:r>
            <a:r>
              <a:rPr lang="zh-CN" altLang="en-US" b="1" dirty="0" smtClean="0"/>
              <a:t>核心功能框架</a:t>
            </a:r>
            <a:endParaRPr lang="zh-CN" altLang="en-US" dirty="0"/>
          </a:p>
        </p:txBody>
      </p:sp>
      <p:sp>
        <p:nvSpPr>
          <p:cNvPr id="3" name="内容占位符 2"/>
          <p:cNvSpPr>
            <a:spLocks noGrp="1"/>
          </p:cNvSpPr>
          <p:nvPr>
            <p:ph idx="1"/>
          </p:nvPr>
        </p:nvSpPr>
        <p:spPr/>
        <p:txBody>
          <a:bodyPr/>
          <a:lstStyle/>
          <a:p>
            <a:r>
              <a:rPr lang="zh-CN" altLang="en-US" dirty="0" smtClean="0"/>
              <a:t>仓库管理系统（</a:t>
            </a:r>
            <a:r>
              <a:rPr lang="en-US" dirty="0" smtClean="0"/>
              <a:t>Warehouse Manage System</a:t>
            </a:r>
            <a:r>
              <a:rPr lang="zh-CN" altLang="en-US" dirty="0" smtClean="0"/>
              <a:t>，</a:t>
            </a:r>
            <a:r>
              <a:rPr lang="en-US" dirty="0" smtClean="0"/>
              <a:t>WMS</a:t>
            </a:r>
            <a:r>
              <a:rPr lang="zh-CN" altLang="en-US" dirty="0" smtClean="0"/>
              <a:t>）是通过入库业务、出库业务、仓库调拨、库存调拨和虚仓管理等功能，综合批次管理、物料对应、库存盘点、质检管理、虚仓管理和即时库存管理等功能综合运用的管理系统，有效控制并跟踪仓库业务的物流和成本管理全过程，实现完善的企业仓储信息管理。该系统可以独立执行库存操作，与其他系统的单据和凭证等结合使用，可提供更为完整全面的企业业务流程和财务管理信息。</a:t>
            </a:r>
          </a:p>
          <a:p>
            <a:endParaRPr lang="zh-CN" altLang="en-US" dirty="0"/>
          </a:p>
        </p:txBody>
      </p:sp>
      <p:pic>
        <p:nvPicPr>
          <p:cNvPr id="122882" name="Picture 2" descr="http://p4.zbjimg.com/task/2011-05/06/734156/4dc3b14f05620.png"/>
          <p:cNvPicPr>
            <a:picLocks noChangeAspect="1" noChangeArrowheads="1"/>
          </p:cNvPicPr>
          <p:nvPr/>
        </p:nvPicPr>
        <p:blipFill>
          <a:blip r:embed="rId2" cstate="print"/>
          <a:srcRect/>
          <a:stretch>
            <a:fillRect/>
          </a:stretch>
        </p:blipFill>
        <p:spPr bwMode="auto">
          <a:xfrm>
            <a:off x="285720" y="3500438"/>
            <a:ext cx="4033896" cy="2357454"/>
          </a:xfrm>
          <a:prstGeom prst="rect">
            <a:avLst/>
          </a:prstGeom>
          <a:noFill/>
        </p:spPr>
      </p:pic>
      <p:pic>
        <p:nvPicPr>
          <p:cNvPr id="5" name="图片 4" descr="2010421114325448.jpg"/>
          <p:cNvPicPr/>
          <p:nvPr/>
        </p:nvPicPr>
        <p:blipFill>
          <a:blip r:embed="rId3" cstate="print"/>
          <a:stretch>
            <a:fillRect/>
          </a:stretch>
        </p:blipFill>
        <p:spPr>
          <a:xfrm>
            <a:off x="4429124" y="3357562"/>
            <a:ext cx="4105275" cy="2581275"/>
          </a:xfrm>
          <a:prstGeom prst="rect">
            <a:avLst/>
          </a:prstGeom>
        </p:spPr>
      </p:pic>
    </p:spTree>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7.2.3</a:t>
            </a:r>
            <a:r>
              <a:rPr lang="zh-CN" altLang="en-US" b="1" dirty="0" smtClean="0"/>
              <a:t>核心功能框架</a:t>
            </a:r>
            <a:endParaRPr lang="zh-CN" altLang="en-US" dirty="0"/>
          </a:p>
        </p:txBody>
      </p:sp>
      <p:sp>
        <p:nvSpPr>
          <p:cNvPr id="3" name="内容占位符 2"/>
          <p:cNvSpPr>
            <a:spLocks noGrp="1"/>
          </p:cNvSpPr>
          <p:nvPr>
            <p:ph idx="1"/>
          </p:nvPr>
        </p:nvSpPr>
        <p:spPr/>
        <p:txBody>
          <a:bodyPr/>
          <a:lstStyle/>
          <a:p>
            <a:r>
              <a:rPr lang="zh-CN" altLang="en-US" dirty="0" smtClean="0"/>
              <a:t>分拣管理系统是医药物流配送中心的核心业务系统之一，通过与各种分拣设备（包括全自动、半自动、电子标签人工分拣等设备）相结合，实现客户订单的自动、半自动和人工分拣到户、自动打印订单客户标签、自动包装等功能，有效减少了人工干预过程，减轻了分拣人员劳动强度，提高了订单的分拣效率。</a:t>
            </a:r>
          </a:p>
          <a:p>
            <a:r>
              <a:rPr lang="zh-CN" altLang="en-US" dirty="0" smtClean="0"/>
              <a:t>运输管理系统是医药物流配送中心进行运输管理的主要工作，运输管理系统提供物流车辆的日常管理、车辆运输计划的规划、车辆运输线路的优化以及车辆位置监控的调度，为医药物流企业的配送提供最有力的支持。</a:t>
            </a:r>
          </a:p>
          <a:p>
            <a:r>
              <a:rPr lang="zh-CN" altLang="en-US" dirty="0" smtClean="0"/>
              <a:t>医药电子商务平台是医药物流中心与供应商、客户、消费者进行互动以及商业活动的中心，电子商务平台是建立在</a:t>
            </a:r>
            <a:r>
              <a:rPr lang="en-US" dirty="0" smtClean="0"/>
              <a:t>Internet</a:t>
            </a:r>
            <a:r>
              <a:rPr lang="zh-CN" altLang="en-US" dirty="0" smtClean="0"/>
              <a:t>网上进行商务活动的虚拟网络空间和保障商务顺利运营的</a:t>
            </a:r>
            <a:r>
              <a:rPr lang="en-US" dirty="0" err="1" smtClean="0">
                <a:hlinkClick r:id="rId2"/>
              </a:rPr>
              <a:t>管理环境</a:t>
            </a:r>
            <a:r>
              <a:rPr lang="zh-CN" altLang="en-US" dirty="0" smtClean="0"/>
              <a:t>；是协调、整合信息流、物质流、资金流有序、关联、高效流动的重要场所。医药物流企业、供应商、客户、可充分利用电子商务平台提供的网络基础设施、支付平台、安全平台、管理平台等共享资源有效地、低成本地开展自己的医药</a:t>
            </a:r>
            <a:r>
              <a:rPr lang="en-US" dirty="0" err="1" smtClean="0">
                <a:hlinkClick r:id="rId3"/>
              </a:rPr>
              <a:t>商业活动</a:t>
            </a:r>
            <a:r>
              <a:rPr lang="zh-CN" altLang="en-US" dirty="0" smtClean="0"/>
              <a:t>。</a:t>
            </a:r>
          </a:p>
          <a:p>
            <a:r>
              <a:rPr lang="zh-CN" altLang="en-US" dirty="0" smtClean="0"/>
              <a:t>物流运行管理监控平台是医药物流中心进行物流运行监控、物流运行评价、物流运行调度的综合管理平台，它是整个物流中心持续优化的支撑中心。</a:t>
            </a:r>
          </a:p>
          <a:p>
            <a:r>
              <a:rPr lang="zh-CN" altLang="en-US" dirty="0" smtClean="0"/>
              <a:t>医药智能物流系统的发展离不开医药物流自动化装备支撑，目前国内的自动化物流装备已经非常成熟，例如自动堆垛机、输送设备、电子标签等，在整个医药物流自动化设备市场占据了核心地位。</a:t>
            </a:r>
          </a:p>
          <a:p>
            <a:endParaRPr lang="zh-CN" altLang="en-US" dirty="0"/>
          </a:p>
        </p:txBody>
      </p:sp>
    </p:spTree>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7.2.4</a:t>
            </a:r>
            <a:r>
              <a:rPr lang="zh-CN" altLang="en-US" b="1" dirty="0" smtClean="0"/>
              <a:t>系统</a:t>
            </a:r>
            <a:r>
              <a:rPr lang="zh-CN" altLang="en-US" b="1" dirty="0" smtClean="0"/>
              <a:t>意义</a:t>
            </a:r>
            <a:endParaRPr lang="zh-CN" altLang="en-US" dirty="0"/>
          </a:p>
        </p:txBody>
      </p:sp>
      <p:sp>
        <p:nvSpPr>
          <p:cNvPr id="3" name="内容占位符 2"/>
          <p:cNvSpPr>
            <a:spLocks noGrp="1"/>
          </p:cNvSpPr>
          <p:nvPr>
            <p:ph idx="1"/>
          </p:nvPr>
        </p:nvSpPr>
        <p:spPr/>
        <p:txBody>
          <a:bodyPr/>
          <a:lstStyle/>
          <a:p>
            <a:r>
              <a:rPr lang="zh-CN" altLang="en-US" dirty="0" smtClean="0"/>
              <a:t>     现代</a:t>
            </a:r>
            <a:r>
              <a:rPr lang="zh-CN" altLang="en-US" dirty="0" smtClean="0"/>
              <a:t>医药物流的发展必须以信息化建设为支撑，引导企业发展先进的物联网技术：加强条形码、</a:t>
            </a:r>
            <a:r>
              <a:rPr lang="en-US" dirty="0" smtClean="0"/>
              <a:t>GSP</a:t>
            </a:r>
            <a:r>
              <a:rPr lang="zh-CN" altLang="en-US" dirty="0" smtClean="0"/>
              <a:t>的管理和电子数据交换、管理信息系统以及射频技术、企业资源计划、全球定位系统和供应链管理等物流技术在医药现代物流企业中的应用，从而全面提高企业的信息化管理水平，智能物流系统的应用对于医药物流意义是重大的。</a:t>
            </a:r>
          </a:p>
          <a:p>
            <a:endParaRPr lang="zh-CN" altLang="en-US" dirty="0"/>
          </a:p>
        </p:txBody>
      </p:sp>
      <p:graphicFrame>
        <p:nvGraphicFramePr>
          <p:cNvPr id="5" name="图示 4"/>
          <p:cNvGraphicFramePr/>
          <p:nvPr/>
        </p:nvGraphicFramePr>
        <p:xfrm>
          <a:off x="785786" y="3000372"/>
          <a:ext cx="7929618" cy="28191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7.3</a:t>
            </a:r>
            <a:r>
              <a:rPr lang="zh-CN" altLang="en-US" b="1" dirty="0" smtClean="0"/>
              <a:t>医药智能物流</a:t>
            </a:r>
            <a:r>
              <a:rPr lang="zh-CN" altLang="en-US" b="1" dirty="0" smtClean="0"/>
              <a:t>展望</a:t>
            </a:r>
            <a:endParaRPr lang="zh-CN" altLang="en-US" dirty="0"/>
          </a:p>
        </p:txBody>
      </p:sp>
      <p:pic>
        <p:nvPicPr>
          <p:cNvPr id="123908" name="Picture 4" descr="http://www.hq-kj.com/web/Editor/UploadFile/2011525105430593.jpg"/>
          <p:cNvPicPr>
            <a:picLocks noChangeAspect="1" noChangeArrowheads="1"/>
          </p:cNvPicPr>
          <p:nvPr/>
        </p:nvPicPr>
        <p:blipFill>
          <a:blip r:embed="rId2"/>
          <a:srcRect/>
          <a:stretch>
            <a:fillRect/>
          </a:stretch>
        </p:blipFill>
        <p:spPr bwMode="auto">
          <a:xfrm>
            <a:off x="642910" y="1142984"/>
            <a:ext cx="7696200" cy="5314950"/>
          </a:xfrm>
          <a:prstGeom prst="rect">
            <a:avLst/>
          </a:prstGeom>
          <a:noFill/>
        </p:spPr>
      </p:pic>
    </p:spTree>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7.3.1</a:t>
            </a:r>
            <a:r>
              <a:rPr lang="zh-CN" altLang="en-US" b="1" dirty="0" smtClean="0"/>
              <a:t>存在</a:t>
            </a:r>
            <a:r>
              <a:rPr lang="zh-CN" altLang="en-US" b="1" dirty="0" smtClean="0"/>
              <a:t>问题</a:t>
            </a:r>
            <a:endParaRPr lang="zh-CN" altLang="en-US" dirty="0"/>
          </a:p>
        </p:txBody>
      </p:sp>
      <p:sp>
        <p:nvSpPr>
          <p:cNvPr id="3" name="内容占位符 2"/>
          <p:cNvSpPr>
            <a:spLocks noGrp="1"/>
          </p:cNvSpPr>
          <p:nvPr>
            <p:ph idx="1"/>
          </p:nvPr>
        </p:nvSpPr>
        <p:spPr/>
        <p:txBody>
          <a:bodyPr/>
          <a:lstStyle/>
          <a:p>
            <a:r>
              <a:rPr lang="zh-CN" altLang="en-US" dirty="0" smtClean="0"/>
              <a:t>尽管医药行业的信息化是发展趋势，但众多医药企业在经历了一次次的信息化成功和失败以后，越来越意识到要把企业实际情况和</a:t>
            </a:r>
            <a:r>
              <a:rPr lang="en-US" dirty="0" smtClean="0"/>
              <a:t>GMP</a:t>
            </a:r>
            <a:r>
              <a:rPr lang="zh-CN" altLang="en-US" dirty="0" smtClean="0"/>
              <a:t>、</a:t>
            </a:r>
            <a:r>
              <a:rPr lang="en-US" dirty="0" smtClean="0"/>
              <a:t>GSP</a:t>
            </a:r>
            <a:r>
              <a:rPr lang="zh-CN" altLang="en-US" dirty="0" smtClean="0"/>
              <a:t>等规范与</a:t>
            </a:r>
            <a:r>
              <a:rPr lang="en-US" dirty="0" smtClean="0"/>
              <a:t>ERP</a:t>
            </a:r>
            <a:r>
              <a:rPr lang="zh-CN" altLang="en-US" dirty="0" smtClean="0"/>
              <a:t>相融合不是一项轻而易举的事。很多医药企业在进行了一段时问的信息化建设或到一定程度之后，就无法再进行下去，导致信息化工作的最终失败。通过多年对中国医药行业信息化情况的调研和深入分析，发现我国大部分医药企业的信息化工作普遍存在以下几个问题：</a:t>
            </a:r>
          </a:p>
          <a:p>
            <a:endParaRPr lang="zh-CN" altLang="en-US" dirty="0"/>
          </a:p>
        </p:txBody>
      </p:sp>
      <p:graphicFrame>
        <p:nvGraphicFramePr>
          <p:cNvPr id="5" name="图示 4"/>
          <p:cNvGraphicFramePr/>
          <p:nvPr/>
        </p:nvGraphicFramePr>
        <p:xfrm>
          <a:off x="785786" y="2967334"/>
          <a:ext cx="7715304" cy="32477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7.3.2</a:t>
            </a:r>
            <a:r>
              <a:rPr lang="zh-CN" altLang="en-US" b="1" dirty="0" smtClean="0"/>
              <a:t>发展</a:t>
            </a:r>
            <a:r>
              <a:rPr lang="zh-CN" altLang="en-US" b="1" dirty="0" smtClean="0"/>
              <a:t>趋势</a:t>
            </a:r>
            <a:endParaRPr lang="zh-CN" altLang="en-US" dirty="0"/>
          </a:p>
        </p:txBody>
      </p:sp>
      <p:graphicFrame>
        <p:nvGraphicFramePr>
          <p:cNvPr id="4" name="内容占位符 3"/>
          <p:cNvGraphicFramePr>
            <a:graphicFrameLocks noGrp="1"/>
          </p:cNvGraphicFramePr>
          <p:nvPr>
            <p:ph idx="1"/>
          </p:nvPr>
        </p:nvGraphicFramePr>
        <p:xfrm>
          <a:off x="428596" y="1142984"/>
          <a:ext cx="8229600" cy="49291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7.3.3</a:t>
            </a:r>
            <a:r>
              <a:rPr lang="zh-CN" altLang="en-US" b="1" dirty="0" smtClean="0"/>
              <a:t>对策</a:t>
            </a:r>
            <a:r>
              <a:rPr lang="zh-CN" altLang="en-US" b="1" dirty="0" smtClean="0"/>
              <a:t>建议</a:t>
            </a:r>
            <a:endParaRPr lang="zh-CN" altLang="en-US" dirty="0"/>
          </a:p>
        </p:txBody>
      </p:sp>
      <p:sp>
        <p:nvSpPr>
          <p:cNvPr id="3" name="内容占位符 2"/>
          <p:cNvSpPr>
            <a:spLocks noGrp="1"/>
          </p:cNvSpPr>
          <p:nvPr>
            <p:ph idx="1"/>
          </p:nvPr>
        </p:nvSpPr>
        <p:spPr/>
        <p:txBody>
          <a:bodyPr/>
          <a:lstStyle/>
          <a:p>
            <a:r>
              <a:rPr lang="zh-CN" altLang="en-US" dirty="0" smtClean="0"/>
              <a:t>现代医药物流的发展必须以信息化建设为支撑，引导企业发展先进的信息技术，加强物联网技术、</a:t>
            </a:r>
            <a:r>
              <a:rPr lang="en-US" dirty="0" smtClean="0"/>
              <a:t>GSP</a:t>
            </a:r>
            <a:r>
              <a:rPr lang="zh-CN" altLang="en-US" dirty="0" smtClean="0"/>
              <a:t>的管理和电子数据交换、管理信息系统以及射频技术、企业资源计划、全球定位系统和供应链管理等物流技术在医药现代物流企业中的应用，从而全面提高企业的信息化管理水平。当前，我国医药智能物流系统与国外发达国家相比还比较落后，国外医药系统的建设经验给我国在医药智能物流系统的建设提供了良好经验，因此未来我国智能物流系统建设应充分考虑以下几个方面：</a:t>
            </a:r>
          </a:p>
          <a:p>
            <a:endParaRPr lang="zh-CN" altLang="en-US" dirty="0"/>
          </a:p>
        </p:txBody>
      </p:sp>
      <p:graphicFrame>
        <p:nvGraphicFramePr>
          <p:cNvPr id="6" name="图示 5"/>
          <p:cNvGraphicFramePr/>
          <p:nvPr/>
        </p:nvGraphicFramePr>
        <p:xfrm>
          <a:off x="714348" y="3643314"/>
          <a:ext cx="7786742" cy="27860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7.4</a:t>
            </a:r>
            <a:r>
              <a:rPr lang="zh-CN" altLang="en-US" b="1" dirty="0" smtClean="0"/>
              <a:t>案例</a:t>
            </a:r>
            <a:r>
              <a:rPr lang="zh-CN" altLang="en-US" b="1" dirty="0" smtClean="0"/>
              <a:t>分析</a:t>
            </a:r>
            <a:endParaRPr lang="zh-CN" altLang="en-US" dirty="0"/>
          </a:p>
        </p:txBody>
      </p:sp>
      <p:pic>
        <p:nvPicPr>
          <p:cNvPr id="4" name="图片 3" descr="930111202.jpg"/>
          <p:cNvPicPr/>
          <p:nvPr/>
        </p:nvPicPr>
        <p:blipFill>
          <a:blip r:embed="rId2" cstate="print"/>
          <a:stretch>
            <a:fillRect/>
          </a:stretch>
        </p:blipFill>
        <p:spPr>
          <a:xfrm>
            <a:off x="4857752" y="1643050"/>
            <a:ext cx="3929090" cy="4000528"/>
          </a:xfrm>
          <a:prstGeom prst="rect">
            <a:avLst/>
          </a:prstGeom>
        </p:spPr>
      </p:pic>
      <p:sp>
        <p:nvSpPr>
          <p:cNvPr id="126977" name="Rectangle 1"/>
          <p:cNvSpPr>
            <a:spLocks noChangeArrowheads="1"/>
          </p:cNvSpPr>
          <p:nvPr/>
        </p:nvSpPr>
        <p:spPr bwMode="auto">
          <a:xfrm>
            <a:off x="357158" y="2643182"/>
            <a:ext cx="4000496" cy="22467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8288" algn="l" defTabSz="914400" rtl="0" eaLnBrk="1" fontAlgn="base" latinLnBrk="0" hangingPunct="1">
              <a:lnSpc>
                <a:spcPct val="100000"/>
              </a:lnSpc>
              <a:spcBef>
                <a:spcPct val="0"/>
              </a:spcBef>
              <a:spcAft>
                <a:spcPct val="0"/>
              </a:spcAft>
              <a:buClrTx/>
              <a:buSzTx/>
              <a:buFontTx/>
              <a:buNone/>
              <a:tabLst/>
            </a:pPr>
            <a:r>
              <a:rPr kumimoji="0" lang="zh-CN" sz="28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广州医药有限公司全国领先的市场地位来源于其物流硬件与软件信息技术的一体化优质营运。</a:t>
            </a:r>
            <a:endParaRPr kumimoji="0" lang="zh-CN" sz="2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7.4</a:t>
            </a:r>
            <a:r>
              <a:rPr lang="zh-CN" altLang="en-US" b="1" dirty="0" smtClean="0"/>
              <a:t>案例分析</a:t>
            </a:r>
            <a:endParaRPr lang="zh-CN" altLang="en-US" dirty="0"/>
          </a:p>
        </p:txBody>
      </p:sp>
      <p:sp>
        <p:nvSpPr>
          <p:cNvPr id="3" name="内容占位符 2"/>
          <p:cNvSpPr>
            <a:spLocks noGrp="1"/>
          </p:cNvSpPr>
          <p:nvPr>
            <p:ph idx="1"/>
          </p:nvPr>
        </p:nvSpPr>
        <p:spPr/>
        <p:txBody>
          <a:bodyPr/>
          <a:lstStyle/>
          <a:p>
            <a:r>
              <a:rPr lang="zh-CN" altLang="en-US" sz="2400" dirty="0" smtClean="0"/>
              <a:t>广州医药有限公司的物流信息系统由本部和物流配送中心构成信息系统。其信息有三大部分：本部的信息、顾客的信息及物流配送中心的信息。下面简单介绍一下广州医药有限公司的药品配送中心的信息系统：</a:t>
            </a:r>
          </a:p>
          <a:p>
            <a:r>
              <a:rPr lang="zh-CN" altLang="en-US" sz="2400" dirty="0" smtClean="0"/>
              <a:t>   物流</a:t>
            </a:r>
            <a:r>
              <a:rPr lang="zh-CN" altLang="en-US" sz="2400" dirty="0" smtClean="0"/>
              <a:t>信息系统的构架由决策系统、管理系统、作业系统三个层次组成；</a:t>
            </a:r>
            <a:r>
              <a:rPr lang="en-US" sz="2400" dirty="0" smtClean="0"/>
              <a:t>ERP</a:t>
            </a:r>
            <a:r>
              <a:rPr lang="zh-CN" altLang="en-US" sz="2400" dirty="0" smtClean="0"/>
              <a:t>系统包括了采购、仓储、运输、配送等供应链管理系统的各个模块；其中</a:t>
            </a:r>
            <a:r>
              <a:rPr lang="en-US" sz="2400" dirty="0" smtClean="0"/>
              <a:t>WMS</a:t>
            </a:r>
            <a:r>
              <a:rPr lang="zh-CN" altLang="en-US" sz="2400" dirty="0" smtClean="0"/>
              <a:t>（仓库管理系统）和</a:t>
            </a:r>
            <a:r>
              <a:rPr lang="en-US" sz="2400" dirty="0" smtClean="0"/>
              <a:t>TMS</a:t>
            </a:r>
            <a:r>
              <a:rPr lang="zh-CN" altLang="en-US" sz="2400" dirty="0" smtClean="0"/>
              <a:t>（运输管理系统）是目前较为先进的物流管理系统；</a:t>
            </a:r>
            <a:r>
              <a:rPr lang="en-US" sz="2400" dirty="0" smtClean="0"/>
              <a:t>BARCODE</a:t>
            </a:r>
            <a:r>
              <a:rPr lang="zh-CN" altLang="en-US" sz="2400" dirty="0" smtClean="0"/>
              <a:t>（条码系统）、</a:t>
            </a:r>
            <a:r>
              <a:rPr lang="en-US" sz="2400" dirty="0" smtClean="0"/>
              <a:t>RFDC</a:t>
            </a:r>
            <a:r>
              <a:rPr lang="zh-CN" altLang="en-US" sz="2400" dirty="0" smtClean="0"/>
              <a:t>（无线数据采集系统）、</a:t>
            </a:r>
            <a:r>
              <a:rPr lang="en-US" sz="2400" dirty="0" smtClean="0"/>
              <a:t>GPS</a:t>
            </a:r>
            <a:r>
              <a:rPr lang="zh-CN" altLang="en-US" sz="2400" dirty="0" smtClean="0"/>
              <a:t>（卫星定位系统）是不同的作业系统，它们互相配合满足与共同的物流作业 ；最后都将形成</a:t>
            </a:r>
            <a:r>
              <a:rPr lang="en-US" sz="2400" dirty="0" smtClean="0"/>
              <a:t>XML</a:t>
            </a:r>
            <a:r>
              <a:rPr lang="zh-CN" altLang="en-US" sz="2400" dirty="0" smtClean="0"/>
              <a:t>文件进行数据交换。通过高效、完整的物流信息系统来对各项具体业务进行作业指导和管理，并对药品销售绩效、作业处理绩效、仓库保管效率、配送效率、设备使用等进行实时管理。</a:t>
            </a:r>
          </a:p>
          <a:p>
            <a:endParaRPr lang="zh-CN" altLang="en-US" sz="2400" dirty="0"/>
          </a:p>
        </p:txBody>
      </p:sp>
    </p:spTree>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7.4</a:t>
            </a:r>
            <a:r>
              <a:rPr lang="zh-CN" altLang="en-US" b="1" dirty="0" smtClean="0"/>
              <a:t>案例分析</a:t>
            </a:r>
            <a:endParaRPr lang="zh-CN" altLang="en-US" dirty="0"/>
          </a:p>
        </p:txBody>
      </p:sp>
      <p:sp>
        <p:nvSpPr>
          <p:cNvPr id="3" name="内容占位符 2"/>
          <p:cNvSpPr>
            <a:spLocks noGrp="1"/>
          </p:cNvSpPr>
          <p:nvPr>
            <p:ph idx="1"/>
          </p:nvPr>
        </p:nvSpPr>
        <p:spPr/>
        <p:txBody>
          <a:bodyPr/>
          <a:lstStyle/>
          <a:p>
            <a:r>
              <a:rPr lang="zh-CN" altLang="en-US" sz="2400" dirty="0" smtClean="0"/>
              <a:t>广药投资</a:t>
            </a:r>
            <a:r>
              <a:rPr lang="en-US" sz="2400" dirty="0" smtClean="0"/>
              <a:t>3000</a:t>
            </a:r>
            <a:r>
              <a:rPr lang="zh-CN" altLang="en-US" sz="2400" dirty="0" smtClean="0"/>
              <a:t>万元，改造黄金围配送中心，构建一个高效率且强而有力的后勤支援系统，这次规划就已朝“自动化”、“迅速化”的方向构建。之所以这样是由于该公司的业务正处于发展阶段，经营品种越来越多，物流业务处理能力已经跟不上销售额的增长。特别是在星期一、星期二这两天，其订单数量是平时的</a:t>
            </a:r>
            <a:r>
              <a:rPr lang="en-US" sz="2400" dirty="0" smtClean="0"/>
              <a:t>2</a:t>
            </a:r>
            <a:r>
              <a:rPr lang="zh-CN" altLang="en-US" sz="2400" dirty="0" smtClean="0"/>
              <a:t>～</a:t>
            </a:r>
            <a:r>
              <a:rPr lang="en-US" sz="2400" dirty="0" smtClean="0"/>
              <a:t>3</a:t>
            </a:r>
            <a:r>
              <a:rPr lang="zh-CN" altLang="en-US" sz="2400" dirty="0" smtClean="0"/>
              <a:t>倍（目前订单</a:t>
            </a:r>
            <a:r>
              <a:rPr lang="en-US" sz="2400" dirty="0" smtClean="0"/>
              <a:t>100</a:t>
            </a:r>
            <a:r>
              <a:rPr lang="zh-CN" altLang="en-US" sz="2400" dirty="0" smtClean="0"/>
              <a:t>％都是用电话和传真订货，没有采用</a:t>
            </a:r>
            <a:r>
              <a:rPr lang="en-US" sz="2400" dirty="0" smtClean="0"/>
              <a:t>EOS</a:t>
            </a:r>
            <a:r>
              <a:rPr lang="zh-CN" altLang="en-US" sz="2400" dirty="0" smtClean="0"/>
              <a:t>／</a:t>
            </a:r>
            <a:r>
              <a:rPr lang="en-US" sz="2400" dirty="0" smtClean="0"/>
              <a:t>EDI</a:t>
            </a:r>
            <a:r>
              <a:rPr lang="zh-CN" altLang="en-US" sz="2400" dirty="0" smtClean="0"/>
              <a:t>方式），所以，出库、捆包作业时间很长。而且有些药品受季节性影响很大（例如感冒药），有时媒体一宣传，会形成“热卖潮”，订货数量连续猛增，这时物流系统必须能适应业务量的暴涨，必须构建适合订货波动的物流信息系统。</a:t>
            </a:r>
          </a:p>
          <a:p>
            <a:endParaRPr lang="zh-CN" altLang="en-US" dirty="0"/>
          </a:p>
        </p:txBody>
      </p:sp>
    </p:spTree>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p:txBody>
          <a:bodyPr/>
          <a:lstStyle/>
          <a:p>
            <a:pPr eaLnBrk="1" hangingPunct="1"/>
            <a:r>
              <a:rPr lang="zh-CN" altLang="en-US" smtClean="0"/>
              <a:t>目录</a:t>
            </a:r>
          </a:p>
        </p:txBody>
      </p:sp>
      <p:sp>
        <p:nvSpPr>
          <p:cNvPr id="5" name="AutoShape 46"/>
          <p:cNvSpPr>
            <a:spLocks noChangeArrowheads="1"/>
          </p:cNvSpPr>
          <p:nvPr/>
        </p:nvSpPr>
        <p:spPr bwMode="ltGray">
          <a:xfrm rot="5400000">
            <a:off x="-2412207" y="1454944"/>
            <a:ext cx="4824413" cy="4772026"/>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gradFill rotWithShape="1">
            <a:gsLst>
              <a:gs pos="0">
                <a:schemeClr val="bg2">
                  <a:gamma/>
                  <a:tint val="45490"/>
                  <a:invGamma/>
                </a:schemeClr>
              </a:gs>
              <a:gs pos="50000">
                <a:schemeClr val="bg2"/>
              </a:gs>
              <a:gs pos="100000">
                <a:schemeClr val="bg2">
                  <a:gamma/>
                  <a:tint val="45490"/>
                  <a:invGamma/>
                </a:schemeClr>
              </a:gs>
            </a:gsLst>
            <a:lin ang="0" scaled="1"/>
          </a:gradFill>
          <a:ln w="9525" algn="ctr">
            <a:noFill/>
            <a:miter lim="800000"/>
            <a:headEnd/>
            <a:tailEnd/>
          </a:ln>
          <a:effectLst/>
        </p:spPr>
        <p:txBody>
          <a:bodyPr wrap="none" anchor="ctr"/>
          <a:lstStyle/>
          <a:p>
            <a:pPr>
              <a:defRPr/>
            </a:pPr>
            <a:endParaRPr lang="zh-CN" altLang="en-US"/>
          </a:p>
        </p:txBody>
      </p:sp>
      <p:sp>
        <p:nvSpPr>
          <p:cNvPr id="8196" name="AutoShape 47"/>
          <p:cNvSpPr>
            <a:spLocks noChangeArrowheads="1"/>
          </p:cNvSpPr>
          <p:nvPr/>
        </p:nvSpPr>
        <p:spPr bwMode="ltGray">
          <a:xfrm rot="5400000" flipH="1">
            <a:off x="-2016918" y="1908968"/>
            <a:ext cx="4032250" cy="3929063"/>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rgbClr val="FFEFD1"/>
              </a:gs>
              <a:gs pos="64999">
                <a:srgbClr val="F0EBD5"/>
              </a:gs>
              <a:gs pos="100000">
                <a:srgbClr val="D1C39F"/>
              </a:gs>
            </a:gsLst>
            <a:lin ang="5400000"/>
          </a:gradFill>
          <a:ln w="0" algn="ctr">
            <a:noFill/>
            <a:miter lim="800000"/>
            <a:headEnd/>
            <a:tailEnd/>
          </a:ln>
        </p:spPr>
        <p:txBody>
          <a:bodyPr wrap="none" anchor="ctr"/>
          <a:lstStyle/>
          <a:p>
            <a:endParaRPr lang="zh-CN" altLang="en-US"/>
          </a:p>
        </p:txBody>
      </p:sp>
      <p:sp>
        <p:nvSpPr>
          <p:cNvPr id="8197" name="AutoShape 48"/>
          <p:cNvSpPr>
            <a:spLocks noChangeArrowheads="1"/>
          </p:cNvSpPr>
          <p:nvPr/>
        </p:nvSpPr>
        <p:spPr bwMode="gray">
          <a:xfrm>
            <a:off x="1285852" y="5572140"/>
            <a:ext cx="2963864" cy="508000"/>
          </a:xfrm>
          <a:prstGeom prst="roundRect">
            <a:avLst>
              <a:gd name="adj" fmla="val 50000"/>
            </a:avLst>
          </a:prstGeom>
          <a:noFill/>
          <a:ln w="28575" algn="ctr">
            <a:solidFill>
              <a:schemeClr val="bg2"/>
            </a:solidFill>
            <a:round/>
            <a:headEnd/>
            <a:tailEnd/>
          </a:ln>
        </p:spPr>
        <p:txBody>
          <a:bodyPr wrap="none" anchor="ctr"/>
          <a:lstStyle/>
          <a:p>
            <a:pPr eaLnBrk="0" hangingPunct="0"/>
            <a:r>
              <a:rPr lang="zh-CN" altLang="en-US" b="1" u="sng" dirty="0" smtClean="0">
                <a:solidFill>
                  <a:schemeClr val="tx2"/>
                </a:solidFill>
                <a:ea typeface="宋体" pitchFamily="2" charset="-122"/>
              </a:rPr>
              <a:t>思考题</a:t>
            </a:r>
            <a:endParaRPr lang="en-US" altLang="zh-CN" b="1" u="sng" dirty="0">
              <a:solidFill>
                <a:schemeClr val="tx2"/>
              </a:solidFill>
              <a:ea typeface="宋体" pitchFamily="2" charset="-122"/>
            </a:endParaRPr>
          </a:p>
        </p:txBody>
      </p:sp>
      <p:sp>
        <p:nvSpPr>
          <p:cNvPr id="8198" name="AutoShape 49"/>
          <p:cNvSpPr>
            <a:spLocks noChangeArrowheads="1"/>
          </p:cNvSpPr>
          <p:nvPr/>
        </p:nvSpPr>
        <p:spPr bwMode="gray">
          <a:xfrm>
            <a:off x="2500298" y="3857628"/>
            <a:ext cx="2968630" cy="508000"/>
          </a:xfrm>
          <a:prstGeom prst="roundRect">
            <a:avLst>
              <a:gd name="adj" fmla="val 50000"/>
            </a:avLst>
          </a:prstGeom>
          <a:noFill/>
          <a:ln w="28575" algn="ctr">
            <a:solidFill>
              <a:schemeClr val="bg2"/>
            </a:solidFill>
            <a:round/>
            <a:headEnd/>
            <a:tailEnd/>
          </a:ln>
        </p:spPr>
        <p:txBody>
          <a:bodyPr wrap="none" anchor="ctr"/>
          <a:lstStyle/>
          <a:p>
            <a:r>
              <a:rPr lang="en-US" b="1" dirty="0" smtClean="0"/>
              <a:t>7.4</a:t>
            </a:r>
            <a:r>
              <a:rPr lang="zh-CN" altLang="en-US" b="1" dirty="0" smtClean="0"/>
              <a:t>案例分析</a:t>
            </a:r>
            <a:endParaRPr lang="zh-CN" altLang="en-US" b="1" dirty="0"/>
          </a:p>
        </p:txBody>
      </p:sp>
      <p:sp>
        <p:nvSpPr>
          <p:cNvPr id="8199" name="AutoShape 50"/>
          <p:cNvSpPr>
            <a:spLocks noChangeArrowheads="1"/>
          </p:cNvSpPr>
          <p:nvPr/>
        </p:nvSpPr>
        <p:spPr bwMode="gray">
          <a:xfrm>
            <a:off x="2406634" y="3006732"/>
            <a:ext cx="3133732" cy="508000"/>
          </a:xfrm>
          <a:prstGeom prst="roundRect">
            <a:avLst>
              <a:gd name="adj" fmla="val 50000"/>
            </a:avLst>
          </a:prstGeom>
          <a:noFill/>
          <a:ln w="28575" algn="ctr">
            <a:solidFill>
              <a:schemeClr val="bg2"/>
            </a:solidFill>
            <a:round/>
            <a:headEnd/>
            <a:tailEnd/>
          </a:ln>
        </p:spPr>
        <p:txBody>
          <a:bodyPr wrap="none" anchor="ctr"/>
          <a:lstStyle/>
          <a:p>
            <a:r>
              <a:rPr lang="en-US" b="1" dirty="0" smtClean="0"/>
              <a:t>7.3</a:t>
            </a:r>
            <a:r>
              <a:rPr lang="zh-CN" altLang="en-US" b="1" dirty="0" smtClean="0"/>
              <a:t>医药智能物流展望</a:t>
            </a:r>
            <a:endParaRPr lang="zh-CN" altLang="en-US" b="1" dirty="0"/>
          </a:p>
        </p:txBody>
      </p:sp>
      <p:sp>
        <p:nvSpPr>
          <p:cNvPr id="8200" name="AutoShape 51"/>
          <p:cNvSpPr>
            <a:spLocks noChangeArrowheads="1"/>
          </p:cNvSpPr>
          <p:nvPr/>
        </p:nvSpPr>
        <p:spPr bwMode="gray">
          <a:xfrm>
            <a:off x="2071670" y="2214554"/>
            <a:ext cx="3000380" cy="508000"/>
          </a:xfrm>
          <a:prstGeom prst="roundRect">
            <a:avLst>
              <a:gd name="adj" fmla="val 50000"/>
            </a:avLst>
          </a:prstGeom>
          <a:noFill/>
          <a:ln w="28575" algn="ctr">
            <a:solidFill>
              <a:schemeClr val="bg2"/>
            </a:solidFill>
            <a:round/>
            <a:headEnd/>
            <a:tailEnd/>
          </a:ln>
        </p:spPr>
        <p:txBody>
          <a:bodyPr wrap="none" anchor="ctr"/>
          <a:lstStyle/>
          <a:p>
            <a:r>
              <a:rPr lang="en-US" b="1" dirty="0" smtClean="0"/>
              <a:t>7.2 </a:t>
            </a:r>
            <a:r>
              <a:rPr lang="zh-CN" altLang="en-US" b="1" dirty="0" smtClean="0"/>
              <a:t>医药智能物流框架</a:t>
            </a:r>
            <a:endParaRPr lang="zh-CN" altLang="en-US" b="1" dirty="0"/>
          </a:p>
        </p:txBody>
      </p:sp>
      <p:sp>
        <p:nvSpPr>
          <p:cNvPr id="8201" name="AutoShape 52"/>
          <p:cNvSpPr>
            <a:spLocks noChangeArrowheads="1"/>
          </p:cNvSpPr>
          <p:nvPr/>
        </p:nvSpPr>
        <p:spPr bwMode="gray">
          <a:xfrm>
            <a:off x="1142976" y="1428736"/>
            <a:ext cx="2949576" cy="508000"/>
          </a:xfrm>
          <a:prstGeom prst="roundRect">
            <a:avLst>
              <a:gd name="adj" fmla="val 50000"/>
            </a:avLst>
          </a:prstGeom>
          <a:noFill/>
          <a:ln w="28575" algn="ctr">
            <a:solidFill>
              <a:schemeClr val="bg2"/>
            </a:solidFill>
            <a:round/>
            <a:headEnd/>
            <a:tailEnd/>
          </a:ln>
        </p:spPr>
        <p:txBody>
          <a:bodyPr wrap="none" anchor="ctr"/>
          <a:lstStyle/>
          <a:p>
            <a:r>
              <a:rPr lang="en-US" b="1" dirty="0" smtClean="0"/>
              <a:t>7.1 </a:t>
            </a:r>
            <a:r>
              <a:rPr lang="zh-CN" altLang="en-US" b="1" dirty="0" smtClean="0"/>
              <a:t>医药物流概述</a:t>
            </a:r>
            <a:endParaRPr lang="zh-CN" altLang="en-US" b="1" dirty="0"/>
          </a:p>
        </p:txBody>
      </p:sp>
      <p:grpSp>
        <p:nvGrpSpPr>
          <p:cNvPr id="2" name="Group 53"/>
          <p:cNvGrpSpPr>
            <a:grpSpLocks/>
          </p:cNvGrpSpPr>
          <p:nvPr/>
        </p:nvGrpSpPr>
        <p:grpSpPr bwMode="auto">
          <a:xfrm>
            <a:off x="825476" y="1517636"/>
            <a:ext cx="381000" cy="381000"/>
            <a:chOff x="2078" y="1680"/>
            <a:chExt cx="1615" cy="1615"/>
          </a:xfrm>
        </p:grpSpPr>
        <p:sp>
          <p:nvSpPr>
            <p:cNvPr id="8231" name="Oval 54"/>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32" name="Oval 55"/>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15" name="Oval 56"/>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34" name="Oval 57"/>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zh-CN" altLang="en-US"/>
            </a:p>
          </p:txBody>
        </p:sp>
        <p:sp>
          <p:nvSpPr>
            <p:cNvPr id="17" name="Oval 58"/>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36" name="Oval 59"/>
            <p:cNvSpPr>
              <a:spLocks noChangeArrowheads="1"/>
            </p:cNvSpPr>
            <p:nvPr/>
          </p:nvSpPr>
          <p:spPr bwMode="gray">
            <a:xfrm>
              <a:off x="2337" y="1939"/>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zh-CN" altLang="en-US"/>
            </a:p>
          </p:txBody>
        </p:sp>
      </p:grpSp>
      <p:grpSp>
        <p:nvGrpSpPr>
          <p:cNvPr id="3" name="Group 60"/>
          <p:cNvGrpSpPr>
            <a:grpSpLocks/>
          </p:cNvGrpSpPr>
          <p:nvPr/>
        </p:nvGrpSpPr>
        <p:grpSpPr bwMode="auto">
          <a:xfrm>
            <a:off x="1766870" y="2320917"/>
            <a:ext cx="381000" cy="381000"/>
            <a:chOff x="2078" y="1680"/>
            <a:chExt cx="1615" cy="1615"/>
          </a:xfrm>
        </p:grpSpPr>
        <p:sp>
          <p:nvSpPr>
            <p:cNvPr id="8225" name="Oval 61"/>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26" name="Oval 62"/>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22" name="Oval 63"/>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28" name="Oval 64"/>
            <p:cNvSpPr>
              <a:spLocks noChangeArrowheads="1"/>
            </p:cNvSpPr>
            <p:nvPr/>
          </p:nvSpPr>
          <p:spPr bwMode="gray">
            <a:xfrm>
              <a:off x="2254" y="1856"/>
              <a:ext cx="1262" cy="1264"/>
            </a:xfrm>
            <a:prstGeom prst="ellipse">
              <a:avLst/>
            </a:prstGeom>
            <a:gradFill rotWithShape="1">
              <a:gsLst>
                <a:gs pos="0">
                  <a:srgbClr val="000000"/>
                </a:gs>
                <a:gs pos="100000">
                  <a:srgbClr val="48BE67"/>
                </a:gs>
              </a:gsLst>
              <a:lin ang="2700000" scaled="1"/>
            </a:gradFill>
            <a:ln w="38100" algn="ctr">
              <a:noFill/>
              <a:round/>
              <a:headEnd/>
              <a:tailEnd/>
            </a:ln>
          </p:spPr>
          <p:txBody>
            <a:bodyPr wrap="none" anchor="ctr">
              <a:spAutoFit/>
            </a:bodyPr>
            <a:lstStyle/>
            <a:p>
              <a:endParaRPr lang="zh-CN" altLang="en-US"/>
            </a:p>
          </p:txBody>
        </p:sp>
        <p:sp>
          <p:nvSpPr>
            <p:cNvPr id="24" name="Oval 65"/>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30" name="Oval 66"/>
            <p:cNvSpPr>
              <a:spLocks noChangeArrowheads="1"/>
            </p:cNvSpPr>
            <p:nvPr/>
          </p:nvSpPr>
          <p:spPr bwMode="gray">
            <a:xfrm>
              <a:off x="2337" y="1939"/>
              <a:ext cx="1096" cy="1098"/>
            </a:xfrm>
            <a:prstGeom prst="ellipse">
              <a:avLst/>
            </a:prstGeom>
            <a:gradFill rotWithShape="1">
              <a:gsLst>
                <a:gs pos="0">
                  <a:srgbClr val="48BE67"/>
                </a:gs>
                <a:gs pos="100000">
                  <a:srgbClr val="235C32"/>
                </a:gs>
              </a:gsLst>
              <a:lin ang="2700000" scaled="1"/>
            </a:gradFill>
            <a:ln w="38100" algn="ctr">
              <a:noFill/>
              <a:round/>
              <a:headEnd/>
              <a:tailEnd/>
            </a:ln>
          </p:spPr>
          <p:txBody>
            <a:bodyPr anchor="ctr">
              <a:spAutoFit/>
            </a:bodyPr>
            <a:lstStyle/>
            <a:p>
              <a:endParaRPr lang="zh-CN" altLang="en-US"/>
            </a:p>
          </p:txBody>
        </p:sp>
      </p:grpSp>
      <p:grpSp>
        <p:nvGrpSpPr>
          <p:cNvPr id="4" name="Group 67"/>
          <p:cNvGrpSpPr>
            <a:grpSpLocks/>
          </p:cNvGrpSpPr>
          <p:nvPr/>
        </p:nvGrpSpPr>
        <p:grpSpPr bwMode="auto">
          <a:xfrm>
            <a:off x="2101834" y="3082932"/>
            <a:ext cx="381000" cy="381000"/>
            <a:chOff x="2078" y="1680"/>
            <a:chExt cx="1615" cy="1615"/>
          </a:xfrm>
        </p:grpSpPr>
        <p:sp>
          <p:nvSpPr>
            <p:cNvPr id="8219" name="Oval 68"/>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20" name="Oval 69"/>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29" name="Oval 70"/>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22" name="Oval 71"/>
            <p:cNvSpPr>
              <a:spLocks noChangeArrowheads="1"/>
            </p:cNvSpPr>
            <p:nvPr/>
          </p:nvSpPr>
          <p:spPr bwMode="gray">
            <a:xfrm>
              <a:off x="2254" y="1856"/>
              <a:ext cx="1262" cy="1264"/>
            </a:xfrm>
            <a:prstGeom prst="ellipse">
              <a:avLst/>
            </a:prstGeom>
            <a:gradFill rotWithShape="1">
              <a:gsLst>
                <a:gs pos="0">
                  <a:srgbClr val="21B3E1"/>
                </a:gs>
                <a:gs pos="100000">
                  <a:srgbClr val="0F5368"/>
                </a:gs>
              </a:gsLst>
              <a:lin ang="5400000" scaled="1"/>
            </a:gradFill>
            <a:ln w="38100" algn="ctr">
              <a:noFill/>
              <a:round/>
              <a:headEnd/>
              <a:tailEnd/>
            </a:ln>
          </p:spPr>
          <p:txBody>
            <a:bodyPr wrap="none" anchor="ctr">
              <a:spAutoFit/>
            </a:bodyPr>
            <a:lstStyle/>
            <a:p>
              <a:endParaRPr lang="zh-CN" altLang="en-US"/>
            </a:p>
          </p:txBody>
        </p:sp>
        <p:sp>
          <p:nvSpPr>
            <p:cNvPr id="31" name="Oval 72"/>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24" name="Oval 73"/>
            <p:cNvSpPr>
              <a:spLocks noChangeArrowheads="1"/>
            </p:cNvSpPr>
            <p:nvPr/>
          </p:nvSpPr>
          <p:spPr bwMode="gray">
            <a:xfrm>
              <a:off x="2337" y="1939"/>
              <a:ext cx="1096" cy="1098"/>
            </a:xfrm>
            <a:prstGeom prst="ellipse">
              <a:avLst/>
            </a:prstGeom>
            <a:gradFill rotWithShape="1">
              <a:gsLst>
                <a:gs pos="0">
                  <a:srgbClr val="21B3E1"/>
                </a:gs>
                <a:gs pos="100000">
                  <a:srgbClr val="10576D"/>
                </a:gs>
              </a:gsLst>
              <a:lin ang="2700000" scaled="1"/>
            </a:gradFill>
            <a:ln w="38100" algn="ctr">
              <a:noFill/>
              <a:round/>
              <a:headEnd/>
              <a:tailEnd/>
            </a:ln>
          </p:spPr>
          <p:txBody>
            <a:bodyPr anchor="ctr">
              <a:spAutoFit/>
            </a:bodyPr>
            <a:lstStyle/>
            <a:p>
              <a:endParaRPr lang="zh-CN" altLang="en-US"/>
            </a:p>
          </p:txBody>
        </p:sp>
      </p:grpSp>
      <p:grpSp>
        <p:nvGrpSpPr>
          <p:cNvPr id="6" name="Group 74"/>
          <p:cNvGrpSpPr>
            <a:grpSpLocks/>
          </p:cNvGrpSpPr>
          <p:nvPr/>
        </p:nvGrpSpPr>
        <p:grpSpPr bwMode="auto">
          <a:xfrm>
            <a:off x="2254236" y="4014790"/>
            <a:ext cx="381000" cy="381000"/>
            <a:chOff x="2078" y="1680"/>
            <a:chExt cx="1615" cy="1615"/>
          </a:xfrm>
        </p:grpSpPr>
        <p:sp>
          <p:nvSpPr>
            <p:cNvPr id="8213" name="Oval 75"/>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14" name="Oval 76"/>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36" name="Oval 77"/>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16" name="Oval 78"/>
            <p:cNvSpPr>
              <a:spLocks noChangeArrowheads="1"/>
            </p:cNvSpPr>
            <p:nvPr/>
          </p:nvSpPr>
          <p:spPr bwMode="gray">
            <a:xfrm>
              <a:off x="2254" y="1856"/>
              <a:ext cx="1262" cy="1264"/>
            </a:xfrm>
            <a:prstGeom prst="ellipse">
              <a:avLst/>
            </a:prstGeom>
            <a:gradFill rotWithShape="1">
              <a:gsLst>
                <a:gs pos="0">
                  <a:srgbClr val="000000"/>
                </a:gs>
                <a:gs pos="100000">
                  <a:srgbClr val="8D67E1"/>
                </a:gs>
              </a:gsLst>
              <a:lin ang="2700000" scaled="1"/>
            </a:gradFill>
            <a:ln w="38100" algn="ctr">
              <a:noFill/>
              <a:round/>
              <a:headEnd/>
              <a:tailEnd/>
            </a:ln>
          </p:spPr>
          <p:txBody>
            <a:bodyPr wrap="none" anchor="ctr">
              <a:spAutoFit/>
            </a:bodyPr>
            <a:lstStyle/>
            <a:p>
              <a:endParaRPr lang="zh-CN" altLang="en-US"/>
            </a:p>
          </p:txBody>
        </p:sp>
        <p:sp>
          <p:nvSpPr>
            <p:cNvPr id="38" name="Oval 79"/>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18" name="Oval 80"/>
            <p:cNvSpPr>
              <a:spLocks noChangeArrowheads="1"/>
            </p:cNvSpPr>
            <p:nvPr/>
          </p:nvSpPr>
          <p:spPr bwMode="gray">
            <a:xfrm>
              <a:off x="2337" y="1939"/>
              <a:ext cx="1096" cy="1098"/>
            </a:xfrm>
            <a:prstGeom prst="ellipse">
              <a:avLst/>
            </a:prstGeom>
            <a:gradFill rotWithShape="1">
              <a:gsLst>
                <a:gs pos="0">
                  <a:srgbClr val="8D67E1"/>
                </a:gs>
                <a:gs pos="100000">
                  <a:srgbClr val="45326D"/>
                </a:gs>
              </a:gsLst>
              <a:lin ang="2700000" scaled="1"/>
            </a:gradFill>
            <a:ln w="38100" algn="ctr">
              <a:noFill/>
              <a:round/>
              <a:headEnd/>
              <a:tailEnd/>
            </a:ln>
          </p:spPr>
          <p:txBody>
            <a:bodyPr anchor="ctr">
              <a:spAutoFit/>
            </a:bodyPr>
            <a:lstStyle/>
            <a:p>
              <a:endParaRPr lang="zh-CN" altLang="en-US"/>
            </a:p>
          </p:txBody>
        </p:sp>
      </p:grpSp>
      <p:grpSp>
        <p:nvGrpSpPr>
          <p:cNvPr id="7" name="Group 81"/>
          <p:cNvGrpSpPr>
            <a:grpSpLocks/>
          </p:cNvGrpSpPr>
          <p:nvPr/>
        </p:nvGrpSpPr>
        <p:grpSpPr bwMode="auto">
          <a:xfrm>
            <a:off x="987402" y="5621353"/>
            <a:ext cx="355600" cy="381000"/>
            <a:chOff x="2078" y="1680"/>
            <a:chExt cx="1615" cy="1615"/>
          </a:xfrm>
        </p:grpSpPr>
        <p:sp>
          <p:nvSpPr>
            <p:cNvPr id="8207" name="Oval 8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08" name="Oval 8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43" name="Oval 84"/>
            <p:cNvSpPr>
              <a:spLocks noChangeArrowheads="1"/>
            </p:cNvSpPr>
            <p:nvPr/>
          </p:nvSpPr>
          <p:spPr bwMode="gray">
            <a:xfrm>
              <a:off x="2251" y="1855"/>
              <a:ext cx="1262"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10" name="Oval 85"/>
            <p:cNvSpPr>
              <a:spLocks noChangeArrowheads="1"/>
            </p:cNvSpPr>
            <p:nvPr/>
          </p:nvSpPr>
          <p:spPr bwMode="gray">
            <a:xfrm>
              <a:off x="2254" y="1856"/>
              <a:ext cx="1262" cy="1264"/>
            </a:xfrm>
            <a:prstGeom prst="ellipse">
              <a:avLst/>
            </a:prstGeom>
            <a:gradFill rotWithShape="1">
              <a:gsLst>
                <a:gs pos="0">
                  <a:srgbClr val="000000"/>
                </a:gs>
                <a:gs pos="100000">
                  <a:srgbClr val="E35E23"/>
                </a:gs>
              </a:gsLst>
              <a:lin ang="2700000" scaled="1"/>
            </a:gradFill>
            <a:ln w="38100" algn="ctr">
              <a:noFill/>
              <a:round/>
              <a:headEnd/>
              <a:tailEnd/>
            </a:ln>
          </p:spPr>
          <p:txBody>
            <a:bodyPr wrap="none" anchor="ctr">
              <a:spAutoFit/>
            </a:bodyPr>
            <a:lstStyle/>
            <a:p>
              <a:endParaRPr lang="zh-CN" altLang="en-US"/>
            </a:p>
          </p:txBody>
        </p:sp>
        <p:sp>
          <p:nvSpPr>
            <p:cNvPr id="45" name="Oval 86"/>
            <p:cNvSpPr>
              <a:spLocks noChangeArrowheads="1"/>
            </p:cNvSpPr>
            <p:nvPr/>
          </p:nvSpPr>
          <p:spPr bwMode="gray">
            <a:xfrm>
              <a:off x="2338" y="1936"/>
              <a:ext cx="1096"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12" name="Oval 87"/>
            <p:cNvSpPr>
              <a:spLocks noChangeArrowheads="1"/>
            </p:cNvSpPr>
            <p:nvPr/>
          </p:nvSpPr>
          <p:spPr bwMode="gray">
            <a:xfrm>
              <a:off x="2337" y="1939"/>
              <a:ext cx="1096" cy="1098"/>
            </a:xfrm>
            <a:prstGeom prst="ellipse">
              <a:avLst/>
            </a:prstGeom>
            <a:gradFill rotWithShape="1">
              <a:gsLst>
                <a:gs pos="0">
                  <a:srgbClr val="E35E23"/>
                </a:gs>
                <a:gs pos="100000">
                  <a:srgbClr val="6E2E11"/>
                </a:gs>
              </a:gsLst>
              <a:lin ang="2700000" scaled="1"/>
            </a:gradFill>
            <a:ln w="38100" algn="ctr">
              <a:noFill/>
              <a:round/>
              <a:headEnd/>
              <a:tailEnd/>
            </a:ln>
          </p:spPr>
          <p:txBody>
            <a:bodyPr anchor="ctr">
              <a:spAutoFit/>
            </a:bodyPr>
            <a:lstStyle/>
            <a:p>
              <a:endParaRPr lang="zh-CN" altLang="en-US"/>
            </a:p>
          </p:txBody>
        </p:sp>
      </p:grpSp>
      <p:sp>
        <p:nvSpPr>
          <p:cNvPr id="46" name="矩形 45"/>
          <p:cNvSpPr/>
          <p:nvPr/>
        </p:nvSpPr>
        <p:spPr>
          <a:xfrm>
            <a:off x="214282" y="6500834"/>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AutoShape 50"/>
          <p:cNvSpPr>
            <a:spLocks noChangeArrowheads="1"/>
          </p:cNvSpPr>
          <p:nvPr/>
        </p:nvSpPr>
        <p:spPr bwMode="gray">
          <a:xfrm>
            <a:off x="2214546" y="4714884"/>
            <a:ext cx="3133732" cy="508000"/>
          </a:xfrm>
          <a:prstGeom prst="roundRect">
            <a:avLst>
              <a:gd name="adj" fmla="val 50000"/>
            </a:avLst>
          </a:prstGeom>
          <a:noFill/>
          <a:ln w="28575" algn="ctr">
            <a:solidFill>
              <a:schemeClr val="bg2"/>
            </a:solidFill>
            <a:round/>
            <a:headEnd/>
            <a:tailEnd/>
          </a:ln>
        </p:spPr>
        <p:txBody>
          <a:bodyPr wrap="none" anchor="ctr"/>
          <a:lstStyle/>
          <a:p>
            <a:r>
              <a:rPr lang="en-US" b="1" dirty="0" smtClean="0"/>
              <a:t>7.5</a:t>
            </a:r>
            <a:r>
              <a:rPr lang="zh-CN" altLang="en-US" b="1" dirty="0" smtClean="0"/>
              <a:t>小结</a:t>
            </a:r>
            <a:endParaRPr lang="zh-CN" altLang="en-US" b="1" dirty="0"/>
          </a:p>
        </p:txBody>
      </p:sp>
      <p:grpSp>
        <p:nvGrpSpPr>
          <p:cNvPr id="8" name="Group 67"/>
          <p:cNvGrpSpPr>
            <a:grpSpLocks/>
          </p:cNvGrpSpPr>
          <p:nvPr/>
        </p:nvGrpSpPr>
        <p:grpSpPr bwMode="auto">
          <a:xfrm>
            <a:off x="1909746" y="4791084"/>
            <a:ext cx="381000" cy="381000"/>
            <a:chOff x="2078" y="1680"/>
            <a:chExt cx="1615" cy="1615"/>
          </a:xfrm>
        </p:grpSpPr>
        <p:sp>
          <p:nvSpPr>
            <p:cNvPr id="49" name="Oval 68"/>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50" name="Oval 69"/>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51" name="Oval 70"/>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52" name="Oval 71"/>
            <p:cNvSpPr>
              <a:spLocks noChangeArrowheads="1"/>
            </p:cNvSpPr>
            <p:nvPr/>
          </p:nvSpPr>
          <p:spPr bwMode="gray">
            <a:xfrm>
              <a:off x="2254" y="1856"/>
              <a:ext cx="1262" cy="1264"/>
            </a:xfrm>
            <a:prstGeom prst="ellipse">
              <a:avLst/>
            </a:prstGeom>
            <a:gradFill rotWithShape="1">
              <a:gsLst>
                <a:gs pos="0">
                  <a:srgbClr val="21B3E1"/>
                </a:gs>
                <a:gs pos="100000">
                  <a:srgbClr val="0F5368"/>
                </a:gs>
              </a:gsLst>
              <a:lin ang="5400000" scaled="1"/>
            </a:gradFill>
            <a:ln w="38100" algn="ctr">
              <a:noFill/>
              <a:round/>
              <a:headEnd/>
              <a:tailEnd/>
            </a:ln>
          </p:spPr>
          <p:txBody>
            <a:bodyPr wrap="none" anchor="ctr">
              <a:spAutoFit/>
            </a:bodyPr>
            <a:lstStyle/>
            <a:p>
              <a:endParaRPr lang="zh-CN" altLang="en-US"/>
            </a:p>
          </p:txBody>
        </p:sp>
        <p:sp>
          <p:nvSpPr>
            <p:cNvPr id="53" name="Oval 72"/>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54" name="Oval 73"/>
            <p:cNvSpPr>
              <a:spLocks noChangeArrowheads="1"/>
            </p:cNvSpPr>
            <p:nvPr/>
          </p:nvSpPr>
          <p:spPr bwMode="gray">
            <a:xfrm>
              <a:off x="2337" y="1939"/>
              <a:ext cx="1096" cy="1098"/>
            </a:xfrm>
            <a:prstGeom prst="ellipse">
              <a:avLst/>
            </a:prstGeom>
            <a:gradFill rotWithShape="1">
              <a:gsLst>
                <a:gs pos="0">
                  <a:srgbClr val="21B3E1"/>
                </a:gs>
                <a:gs pos="100000">
                  <a:srgbClr val="10576D"/>
                </a:gs>
              </a:gsLst>
              <a:lin ang="2700000" scaled="1"/>
            </a:gradFill>
            <a:ln w="38100" algn="ctr">
              <a:noFill/>
              <a:round/>
              <a:headEnd/>
              <a:tailEnd/>
            </a:ln>
          </p:spPr>
          <p:txBody>
            <a:bodyPr anchor="ctr">
              <a:spAutoFit/>
            </a:bodyPr>
            <a:lstStyle/>
            <a:p>
              <a:endParaRPr lang="zh-CN" altLang="en-US"/>
            </a:p>
          </p:txBody>
        </p:sp>
      </p:gr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7.4</a:t>
            </a:r>
            <a:r>
              <a:rPr lang="zh-CN" altLang="en-US" b="1" dirty="0" smtClean="0"/>
              <a:t>案例分析</a:t>
            </a:r>
            <a:endParaRPr lang="zh-CN" altLang="en-US" dirty="0"/>
          </a:p>
        </p:txBody>
      </p:sp>
      <p:sp>
        <p:nvSpPr>
          <p:cNvPr id="3" name="内容占位符 2"/>
          <p:cNvSpPr>
            <a:spLocks noGrp="1"/>
          </p:cNvSpPr>
          <p:nvPr>
            <p:ph idx="1"/>
          </p:nvPr>
        </p:nvSpPr>
        <p:spPr/>
        <p:txBody>
          <a:bodyPr/>
          <a:lstStyle/>
          <a:p>
            <a:pPr indent="715963"/>
            <a:r>
              <a:rPr lang="zh-CN" altLang="en-US" sz="2400" dirty="0" smtClean="0"/>
              <a:t>新物流管理系统中的仓库管理信息系统（</a:t>
            </a:r>
            <a:r>
              <a:rPr lang="en-US" sz="2400" dirty="0" smtClean="0"/>
              <a:t>WMS</a:t>
            </a:r>
            <a:r>
              <a:rPr lang="zh-CN" altLang="en-US" sz="2400" dirty="0" smtClean="0"/>
              <a:t>）实现了自动化信息采集技术。无线频率信息采集技术（</a:t>
            </a:r>
            <a:r>
              <a:rPr lang="en-US" sz="2400" dirty="0" smtClean="0"/>
              <a:t>RF</a:t>
            </a:r>
            <a:r>
              <a:rPr lang="zh-CN" altLang="en-US" sz="2400" dirty="0" smtClean="0"/>
              <a:t>）是一种准确性和及时性很强的信息采集技术，其在配送中心中，应用最多的是在不同区域进行物流作业。各个人员通过终端将指令传递给物流配送信息中心操作员，并接受操作员传回的信息，其反应时间为</a:t>
            </a:r>
            <a:r>
              <a:rPr lang="en-US" sz="2400" dirty="0" smtClean="0"/>
              <a:t>3</a:t>
            </a:r>
            <a:r>
              <a:rPr lang="zh-CN" altLang="en-US" sz="2400" dirty="0" smtClean="0"/>
              <a:t>～</a:t>
            </a:r>
            <a:r>
              <a:rPr lang="en-US" sz="2400" dirty="0" smtClean="0"/>
              <a:t>6s</a:t>
            </a:r>
            <a:r>
              <a:rPr lang="zh-CN" altLang="en-US" sz="2400" dirty="0" smtClean="0"/>
              <a:t>。概括起来，使用无线频率信息采集系统具有以下优点：可很容易地使用随机储存计划，极大地节省库存空间；节省劳动力（</a:t>
            </a:r>
            <a:r>
              <a:rPr lang="en-US" sz="2400" dirty="0" smtClean="0"/>
              <a:t>8%-35%</a:t>
            </a:r>
            <a:r>
              <a:rPr lang="zh-CN" altLang="en-US" sz="2400" dirty="0" smtClean="0"/>
              <a:t>） ；消除库存人工计数；增加准确率，使其达到</a:t>
            </a:r>
            <a:r>
              <a:rPr lang="en-US" sz="2400" dirty="0" smtClean="0"/>
              <a:t>99</a:t>
            </a:r>
            <a:r>
              <a:rPr lang="zh-CN" altLang="en-US" sz="2400" dirty="0" smtClean="0"/>
              <a:t>％以上；便于执行纪律；能自动生成重要数据并可产生十分有利 的问题</a:t>
            </a:r>
            <a:r>
              <a:rPr lang="zh-CN" altLang="en-US" sz="2400" dirty="0" smtClean="0"/>
              <a:t>报告；减少了日常文书工作；实现了先入先出原则；容易处理紧急订货等。</a:t>
            </a:r>
          </a:p>
          <a:p>
            <a:endParaRPr lang="zh-CN" altLang="en-US" dirty="0"/>
          </a:p>
        </p:txBody>
      </p:sp>
    </p:spTree>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7.4</a:t>
            </a:r>
            <a:r>
              <a:rPr lang="zh-CN" altLang="en-US" b="1" dirty="0" smtClean="0"/>
              <a:t>案例分析</a:t>
            </a:r>
            <a:endParaRPr lang="zh-CN" altLang="en-US" dirty="0"/>
          </a:p>
        </p:txBody>
      </p:sp>
      <p:sp>
        <p:nvSpPr>
          <p:cNvPr id="3" name="内容占位符 2"/>
          <p:cNvSpPr>
            <a:spLocks noGrp="1"/>
          </p:cNvSpPr>
          <p:nvPr>
            <p:ph idx="1"/>
          </p:nvPr>
        </p:nvSpPr>
        <p:spPr/>
        <p:txBody>
          <a:bodyPr/>
          <a:lstStyle/>
          <a:p>
            <a:pPr indent="715963"/>
            <a:r>
              <a:rPr lang="zh-CN" altLang="en-US" sz="2400" dirty="0" smtClean="0"/>
              <a:t>新物流管理系统中的仓库管理信息系统（</a:t>
            </a:r>
            <a:r>
              <a:rPr lang="en-US" sz="2400" dirty="0" smtClean="0"/>
              <a:t>WMS</a:t>
            </a:r>
            <a:r>
              <a:rPr lang="zh-CN" altLang="en-US" sz="2400" dirty="0" smtClean="0"/>
              <a:t>）实现了自动化信息采集技术。无线频率信息采集技术（</a:t>
            </a:r>
            <a:r>
              <a:rPr lang="en-US" sz="2400" dirty="0" smtClean="0"/>
              <a:t>RF</a:t>
            </a:r>
            <a:r>
              <a:rPr lang="zh-CN" altLang="en-US" sz="2400" dirty="0" smtClean="0"/>
              <a:t>）是一种准确性和及时性很强的信息采集技术，其在配送中心中，应用最多的是在不同区域进行物流作业。各个人员通过终端将指令传递给物流配送信息中心操作员，并接受操作员传回的信息，其反应时间为</a:t>
            </a:r>
            <a:r>
              <a:rPr lang="en-US" sz="2400" dirty="0" smtClean="0"/>
              <a:t>3</a:t>
            </a:r>
            <a:r>
              <a:rPr lang="zh-CN" altLang="en-US" sz="2400" dirty="0" smtClean="0"/>
              <a:t>～</a:t>
            </a:r>
            <a:r>
              <a:rPr lang="en-US" sz="2400" dirty="0" smtClean="0"/>
              <a:t>6s</a:t>
            </a:r>
            <a:r>
              <a:rPr lang="zh-CN" altLang="en-US" sz="2400" dirty="0" smtClean="0"/>
              <a:t>。概括起来，使用无线频率信息采集系统具有以下优点：可很容易地使用随机储存计划，极大地节省库存空间；节省劳动力（</a:t>
            </a:r>
            <a:r>
              <a:rPr lang="en-US" sz="2400" dirty="0" smtClean="0"/>
              <a:t>8%-35%</a:t>
            </a:r>
            <a:r>
              <a:rPr lang="zh-CN" altLang="en-US" sz="2400" dirty="0" smtClean="0"/>
              <a:t>） ；消除库存人工计数；增加准确率，使其达到</a:t>
            </a:r>
            <a:r>
              <a:rPr lang="en-US" sz="2400" dirty="0" smtClean="0"/>
              <a:t>99</a:t>
            </a:r>
            <a:r>
              <a:rPr lang="zh-CN" altLang="en-US" sz="2400" dirty="0" smtClean="0"/>
              <a:t>％以上；便于执行纪律；能自动生成重要数据并可产生十分有利 的问题</a:t>
            </a:r>
            <a:r>
              <a:rPr lang="zh-CN" altLang="en-US" sz="2400" dirty="0" smtClean="0"/>
              <a:t>报告；减少了日常文书工作；实现了先入先出原则；容易处理紧急订货等。</a:t>
            </a:r>
          </a:p>
          <a:p>
            <a:endParaRPr lang="zh-CN" altLang="en-US" dirty="0"/>
          </a:p>
        </p:txBody>
      </p:sp>
    </p:spTree>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7.4</a:t>
            </a:r>
            <a:r>
              <a:rPr lang="zh-CN" altLang="en-US" b="1" dirty="0" smtClean="0"/>
              <a:t>案例分析</a:t>
            </a:r>
            <a:endParaRPr lang="zh-CN" altLang="en-US" dirty="0"/>
          </a:p>
        </p:txBody>
      </p:sp>
      <p:sp>
        <p:nvSpPr>
          <p:cNvPr id="3" name="内容占位符 2"/>
          <p:cNvSpPr>
            <a:spLocks noGrp="1"/>
          </p:cNvSpPr>
          <p:nvPr>
            <p:ph idx="1"/>
          </p:nvPr>
        </p:nvSpPr>
        <p:spPr/>
        <p:txBody>
          <a:bodyPr/>
          <a:lstStyle/>
          <a:p>
            <a:pPr indent="533400"/>
            <a:r>
              <a:rPr lang="zh-CN" altLang="en-US" sz="2400" dirty="0" smtClean="0"/>
              <a:t>采用先进的无线扫描系统（</a:t>
            </a:r>
            <a:r>
              <a:rPr lang="en-US" sz="2400" dirty="0" smtClean="0"/>
              <a:t>RFDC</a:t>
            </a:r>
            <a:r>
              <a:rPr lang="zh-CN" altLang="en-US" sz="2400" dirty="0" smtClean="0"/>
              <a:t>）技术，</a:t>
            </a:r>
            <a:r>
              <a:rPr lang="en-US" sz="2400" dirty="0" smtClean="0"/>
              <a:t>90</a:t>
            </a:r>
            <a:r>
              <a:rPr lang="zh-CN" altLang="en-US" sz="2400" dirty="0" smtClean="0"/>
              <a:t>％以上的物流操作业务都通过无线系统来完成，最大限度地在工作场地就地、实时、快速、准确地输入、查询和更新系统数据，并且采用高效的客户</a:t>
            </a:r>
            <a:r>
              <a:rPr lang="en-US" sz="2400" dirty="0" smtClean="0"/>
              <a:t>/</a:t>
            </a:r>
            <a:r>
              <a:rPr lang="zh-CN" altLang="en-US" sz="2400" dirty="0" smtClean="0"/>
              <a:t>服务器（</a:t>
            </a:r>
            <a:r>
              <a:rPr lang="en-US" sz="2400" dirty="0" smtClean="0"/>
              <a:t>C/S</a:t>
            </a:r>
            <a:r>
              <a:rPr lang="zh-CN" altLang="en-US" sz="2400" dirty="0" smtClean="0"/>
              <a:t>）方式和本地数据检验，使得系统响应十分快速。系统的管理工作通过台式</a:t>
            </a:r>
            <a:r>
              <a:rPr lang="en-US" sz="2400" dirty="0" smtClean="0"/>
              <a:t>PC</a:t>
            </a:r>
            <a:r>
              <a:rPr lang="zh-CN" altLang="en-US" sz="2400" dirty="0" smtClean="0"/>
              <a:t>机来完成，保管员可以管理指定堆放区域，对系统的上架／取货优先原则、补货原则等随时根据具体情况进行设置，并通过台式</a:t>
            </a:r>
            <a:r>
              <a:rPr lang="en-US" sz="2400" dirty="0" smtClean="0"/>
              <a:t>PC</a:t>
            </a:r>
            <a:r>
              <a:rPr lang="zh-CN" altLang="en-US" sz="2400" dirty="0" smtClean="0"/>
              <a:t>编排收货计划、取货计划、装运计划等操作。系统提供批处理或直接连接的方式和外部主机系统交换数据。由于有完整的数据接口，避免了不必要的数据重复输入和因此而造成的错误，工作效率大幅度的提高。</a:t>
            </a:r>
          </a:p>
          <a:p>
            <a:endParaRPr lang="zh-CN" altLang="en-US" dirty="0"/>
          </a:p>
        </p:txBody>
      </p:sp>
    </p:spTree>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7.4</a:t>
            </a:r>
            <a:r>
              <a:rPr lang="zh-CN" altLang="en-US" b="1" dirty="0" smtClean="0"/>
              <a:t>案例分析</a:t>
            </a:r>
            <a:endParaRPr lang="zh-CN" altLang="en-US" dirty="0"/>
          </a:p>
        </p:txBody>
      </p:sp>
      <p:sp>
        <p:nvSpPr>
          <p:cNvPr id="3" name="内容占位符 2"/>
          <p:cNvSpPr>
            <a:spLocks noGrp="1"/>
          </p:cNvSpPr>
          <p:nvPr>
            <p:ph idx="1"/>
          </p:nvPr>
        </p:nvSpPr>
        <p:spPr/>
        <p:txBody>
          <a:bodyPr/>
          <a:lstStyle/>
          <a:p>
            <a:r>
              <a:rPr lang="zh-CN" altLang="en-US" dirty="0" smtClean="0"/>
              <a:t>总的来说，广州医药有限公司强化物流硬件与软件信息一体化的布局，强调快速响应顾客的需求，促进资源结构和市场结构的匹配。广州医药有限公司历来十分重视</a:t>
            </a:r>
            <a:r>
              <a:rPr lang="en-US" dirty="0" smtClean="0"/>
              <a:t>IT</a:t>
            </a:r>
            <a:r>
              <a:rPr lang="zh-CN" altLang="en-US" dirty="0" smtClean="0"/>
              <a:t>业务的投入，公司每年投入大量资金提升企业电子信息化的能力，公司依托内部的</a:t>
            </a:r>
            <a:r>
              <a:rPr lang="en-US" dirty="0" smtClean="0"/>
              <a:t>ERP</a:t>
            </a:r>
            <a:r>
              <a:rPr lang="zh-CN" altLang="en-US" dirty="0" smtClean="0"/>
              <a:t>和</a:t>
            </a:r>
            <a:r>
              <a:rPr lang="en-US" dirty="0" smtClean="0"/>
              <a:t>WMS</a:t>
            </a:r>
            <a:r>
              <a:rPr lang="zh-CN" altLang="en-US" dirty="0" smtClean="0"/>
              <a:t>系统整合企业的内部资源，打造优质的公司的供应链的管理；对外借助医药电子商务的展开，迅速提高公司的营运效率，在信息化的有力支撑下公司实行统一采购， 统一核算， 统一配送和统一管理，有力支持不断扩大市场份额。</a:t>
            </a:r>
          </a:p>
          <a:p>
            <a:endParaRPr lang="zh-CN" altLang="en-US" dirty="0"/>
          </a:p>
        </p:txBody>
      </p:sp>
    </p:spTree>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7.5</a:t>
            </a:r>
            <a:r>
              <a:rPr lang="zh-CN" altLang="en-US" b="1" dirty="0" smtClean="0"/>
              <a:t>小结</a:t>
            </a:r>
            <a:endParaRPr lang="zh-CN" altLang="en-US" dirty="0"/>
          </a:p>
        </p:txBody>
      </p:sp>
      <p:sp>
        <p:nvSpPr>
          <p:cNvPr id="3" name="内容占位符 2"/>
          <p:cNvSpPr>
            <a:spLocks noGrp="1"/>
          </p:cNvSpPr>
          <p:nvPr>
            <p:ph idx="1"/>
          </p:nvPr>
        </p:nvSpPr>
        <p:spPr/>
        <p:txBody>
          <a:bodyPr/>
          <a:lstStyle/>
          <a:p>
            <a:r>
              <a:rPr lang="zh-CN" altLang="en-US" dirty="0" smtClean="0"/>
              <a:t>医药物流信息化是当前医药物流领域的热点问题。我国在工业化尚未完成的情况下迈入信息化时代，为我同的医药物流产业赢得了机遇，但同时也带来了不少的问题。例如，在药品编码标准化问题没有解决，以及物流行业标准化进展缓慢的情况下，现有医药物流信息系统在医药供应链的药品信息匹配上存在着严重的问题。利用医药智能物流系统帮助企业更快、更好的操纵信息、制定决策，是目前物联网技术发展应用的趋势。医药智能物流系统的物联网技术拉近了人和信息互动的距离，为解读大量的复杂信息提供了便利。我国医药物流信息化建设应紧跟可视化趋势，缩短与国外医药同行间的差距。</a:t>
            </a:r>
          </a:p>
          <a:p>
            <a:endParaRPr lang="zh-CN" altLang="en-US" dirty="0"/>
          </a:p>
        </p:txBody>
      </p:sp>
    </p:spTree>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思考题</a:t>
            </a:r>
            <a:endParaRPr lang="zh-CN" altLang="en-US" dirty="0"/>
          </a:p>
        </p:txBody>
      </p:sp>
      <p:sp>
        <p:nvSpPr>
          <p:cNvPr id="3" name="内容占位符 2"/>
          <p:cNvSpPr>
            <a:spLocks noGrp="1"/>
          </p:cNvSpPr>
          <p:nvPr>
            <p:ph idx="1"/>
          </p:nvPr>
        </p:nvSpPr>
        <p:spPr/>
        <p:txBody>
          <a:bodyPr/>
          <a:lstStyle/>
          <a:p>
            <a:endParaRPr lang="zh-CN" altLang="en-US" b="1" dirty="0" smtClean="0"/>
          </a:p>
          <a:p>
            <a:pPr marL="342900" indent="-342900">
              <a:buAutoNum type="arabicPeriod"/>
            </a:pPr>
            <a:r>
              <a:rPr lang="zh-CN" altLang="en-US" dirty="0" smtClean="0"/>
              <a:t>医药</a:t>
            </a:r>
            <a:r>
              <a:rPr lang="zh-CN" altLang="en-US" dirty="0" smtClean="0"/>
              <a:t>智能物流系统主要包括哪些内容？ </a:t>
            </a:r>
            <a:endParaRPr lang="en-US" altLang="zh-CN" dirty="0" smtClean="0"/>
          </a:p>
          <a:p>
            <a:pPr marL="342900" indent="-342900">
              <a:buAutoNum type="arabicPeriod"/>
            </a:pPr>
            <a:endParaRPr lang="zh-CN" altLang="en-US" dirty="0" smtClean="0"/>
          </a:p>
          <a:p>
            <a:r>
              <a:rPr lang="en-US" dirty="0" smtClean="0"/>
              <a:t>2. </a:t>
            </a:r>
            <a:r>
              <a:rPr lang="zh-CN" altLang="en-US" dirty="0" smtClean="0"/>
              <a:t>医药智能物流系统的主要应用需求有哪些</a:t>
            </a:r>
            <a:r>
              <a:rPr lang="zh-CN" altLang="en-US" dirty="0" smtClean="0"/>
              <a:t>？</a:t>
            </a:r>
            <a:endParaRPr lang="en-US" altLang="zh-CN" dirty="0" smtClean="0"/>
          </a:p>
          <a:p>
            <a:endParaRPr lang="zh-CN" altLang="en-US" dirty="0" smtClean="0"/>
          </a:p>
          <a:p>
            <a:r>
              <a:rPr lang="en-US" dirty="0" smtClean="0"/>
              <a:t>3. </a:t>
            </a:r>
            <a:r>
              <a:rPr lang="zh-CN" altLang="en-US" dirty="0" smtClean="0"/>
              <a:t>医药</a:t>
            </a:r>
            <a:r>
              <a:rPr lang="zh-CN" altLang="en-US" dirty="0" smtClean="0"/>
              <a:t>智能物流系统主要包括哪几部分？每个部分的主要内容是什么？ </a:t>
            </a:r>
          </a:p>
          <a:p>
            <a:endParaRPr lang="zh-CN" altLang="en-US" dirty="0"/>
          </a:p>
        </p:txBody>
      </p:sp>
    </p:spTree>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5"/>
          <p:cNvSpPr>
            <a:spLocks noChangeArrowheads="1"/>
          </p:cNvSpPr>
          <p:nvPr/>
        </p:nvSpPr>
        <p:spPr bwMode="black">
          <a:xfrm>
            <a:off x="468313" y="2205038"/>
            <a:ext cx="8675687" cy="792162"/>
          </a:xfrm>
          <a:prstGeom prst="rect">
            <a:avLst/>
          </a:prstGeom>
          <a:noFill/>
          <a:ln w="9525">
            <a:noFill/>
            <a:miter lim="800000"/>
            <a:headEnd/>
            <a:tailEnd/>
          </a:ln>
        </p:spPr>
        <p:txBody>
          <a:bodyPr anchor="ctr"/>
          <a:lstStyle/>
          <a:p>
            <a:r>
              <a:rPr lang="zh-CN" altLang="en-US" sz="6000">
                <a:solidFill>
                  <a:schemeClr val="bg1"/>
                </a:solidFill>
              </a:rPr>
              <a:t>谢谢！</a:t>
            </a:r>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7.1 </a:t>
            </a:r>
            <a:r>
              <a:rPr lang="zh-CN" altLang="en-US" b="1" dirty="0" smtClean="0"/>
              <a:t>医药物流</a:t>
            </a:r>
            <a:r>
              <a:rPr lang="zh-CN" altLang="en-US" b="1" dirty="0" smtClean="0"/>
              <a:t>概述</a:t>
            </a:r>
            <a:endParaRPr lang="zh-CN" altLang="en-US" dirty="0"/>
          </a:p>
        </p:txBody>
      </p:sp>
      <p:sp>
        <p:nvSpPr>
          <p:cNvPr id="3" name="内容占位符 2"/>
          <p:cNvSpPr>
            <a:spLocks noGrp="1"/>
          </p:cNvSpPr>
          <p:nvPr>
            <p:ph idx="1"/>
          </p:nvPr>
        </p:nvSpPr>
        <p:spPr/>
        <p:txBody>
          <a:bodyPr/>
          <a:lstStyle/>
          <a:p>
            <a:r>
              <a:rPr lang="zh-CN" altLang="en-US" dirty="0" smtClean="0"/>
              <a:t>       医药</a:t>
            </a:r>
            <a:r>
              <a:rPr lang="zh-CN" altLang="en-US" dirty="0" smtClean="0"/>
              <a:t>物流作为物流的组成部分，是物流技术和管理在医药领域的具体应用。“医药物流”作为一特有名词被广泛应用在我国的时间并不长。而事实上我国传统流通模式下的医药商品的储存、运输、包装、搬运等也几乎涵盖了现代物流的所有功能和环节。与传统仓储配送活动相比，医药物流之所以被认为是现代化的物流活动，主要是指其通过系统化、信息化的管理，将原来分散于企业不同部门和位置，彼此间不能有机协调配合的物流管理和操作有机的整合在一起，使之最大限度地提高运作效率，降低运作成本。</a:t>
            </a:r>
          </a:p>
          <a:p>
            <a:endParaRPr lang="zh-CN" altLang="en-US" dirty="0"/>
          </a:p>
        </p:txBody>
      </p:sp>
      <p:pic>
        <p:nvPicPr>
          <p:cNvPr id="102402" name="Picture 2" descr="http://www.gcb56.com/uploads/allimg/110706/18_110706153119_1.jpg"/>
          <p:cNvPicPr>
            <a:picLocks noChangeAspect="1" noChangeArrowheads="1"/>
          </p:cNvPicPr>
          <p:nvPr/>
        </p:nvPicPr>
        <p:blipFill>
          <a:blip r:embed="rId2"/>
          <a:srcRect/>
          <a:stretch>
            <a:fillRect/>
          </a:stretch>
        </p:blipFill>
        <p:spPr bwMode="auto">
          <a:xfrm>
            <a:off x="1357290" y="3103742"/>
            <a:ext cx="5786478" cy="3754258"/>
          </a:xfrm>
          <a:prstGeom prst="rect">
            <a:avLst/>
          </a:prstGeom>
          <a:noFill/>
        </p:spPr>
      </p:pic>
    </p:spTree>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7.1.1 </a:t>
            </a:r>
            <a:r>
              <a:rPr lang="zh-CN" altLang="en-US" b="1" dirty="0" smtClean="0"/>
              <a:t>行业</a:t>
            </a:r>
            <a:r>
              <a:rPr lang="zh-CN" altLang="en-US" b="1" dirty="0" smtClean="0"/>
              <a:t>概况</a:t>
            </a:r>
            <a:endParaRPr lang="zh-CN" altLang="en-US" dirty="0"/>
          </a:p>
        </p:txBody>
      </p:sp>
      <p:sp>
        <p:nvSpPr>
          <p:cNvPr id="3" name="内容占位符 2"/>
          <p:cNvSpPr>
            <a:spLocks noGrp="1"/>
          </p:cNvSpPr>
          <p:nvPr>
            <p:ph idx="1"/>
          </p:nvPr>
        </p:nvSpPr>
        <p:spPr/>
        <p:txBody>
          <a:bodyPr/>
          <a:lstStyle/>
          <a:p>
            <a:r>
              <a:rPr lang="zh-CN" altLang="en-US" dirty="0" smtClean="0"/>
              <a:t>我国医药流通企业长期处于数量多，规模小，分布散，管理乱的局面。国内专业医药物流始于</a:t>
            </a:r>
            <a:r>
              <a:rPr lang="en-US" dirty="0" smtClean="0"/>
              <a:t>2002</a:t>
            </a:r>
            <a:r>
              <a:rPr lang="zh-CN" altLang="en-US" dirty="0" smtClean="0"/>
              <a:t>年，目前的医药物流企业大多由医药制造企业和批发企业投资组建，亦呈现出规模小，投资分散，竞争激烈的行业特征。据商务部统计，</a:t>
            </a:r>
            <a:r>
              <a:rPr lang="en-US" dirty="0" smtClean="0"/>
              <a:t>2010</a:t>
            </a:r>
            <a:r>
              <a:rPr lang="zh-CN" altLang="en-US" dirty="0" smtClean="0"/>
              <a:t>年，在国家宏观经济环境总体较好，以及深入推动医药卫生体制改革的背景下，药品流通行业总体保持平稳较快发展。主要呈现以下特点： </a:t>
            </a:r>
          </a:p>
          <a:p>
            <a:endParaRPr lang="zh-CN" altLang="en-US" dirty="0"/>
          </a:p>
        </p:txBody>
      </p:sp>
      <p:graphicFrame>
        <p:nvGraphicFramePr>
          <p:cNvPr id="5" name="图示 4"/>
          <p:cNvGraphicFramePr/>
          <p:nvPr/>
        </p:nvGraphicFramePr>
        <p:xfrm>
          <a:off x="571472" y="2551836"/>
          <a:ext cx="7572428" cy="352036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7.1.1 </a:t>
            </a:r>
            <a:r>
              <a:rPr lang="zh-CN" altLang="en-US" b="1" dirty="0" smtClean="0"/>
              <a:t>行业概况</a:t>
            </a:r>
            <a:endParaRPr lang="zh-CN" altLang="en-US" dirty="0"/>
          </a:p>
        </p:txBody>
      </p:sp>
      <p:sp>
        <p:nvSpPr>
          <p:cNvPr id="3" name="内容占位符 2"/>
          <p:cNvSpPr>
            <a:spLocks noGrp="1"/>
          </p:cNvSpPr>
          <p:nvPr>
            <p:ph idx="1"/>
          </p:nvPr>
        </p:nvSpPr>
        <p:spPr>
          <a:xfrm>
            <a:off x="285720" y="1000108"/>
            <a:ext cx="8229600" cy="4929188"/>
          </a:xfrm>
        </p:spPr>
        <p:txBody>
          <a:bodyPr/>
          <a:lstStyle/>
          <a:p>
            <a:r>
              <a:rPr lang="zh-CN" altLang="en-US" dirty="0" smtClean="0"/>
              <a:t>因此，从整体上看，我国医药物流信息化的实施力度小，专业化程度低，信息化对医药行业整体经营模式的转变尚未实现。但是，就局部而言，我国的医药物流信息化也有不少亮点。近年来，在国家表示利用国债贴息资金支持发展医药物流项目后，掀起一阵建设现代医药物流中心的建设热潮。目前全国利用国债贴息资金已建成</a:t>
            </a:r>
            <a:r>
              <a:rPr lang="en-US" dirty="0" smtClean="0"/>
              <a:t>11</a:t>
            </a:r>
            <a:r>
              <a:rPr lang="zh-CN" altLang="en-US" dirty="0" smtClean="0"/>
              <a:t>个大型医药物流中心。这些物流中心的建成又带动了一批利用民间资本投资建设的区域性医药物流中心</a:t>
            </a:r>
            <a:r>
              <a:rPr lang="zh-CN" altLang="en-US" dirty="0" smtClean="0"/>
              <a:t>。</a:t>
            </a:r>
            <a:endParaRPr lang="en-US" altLang="zh-CN" dirty="0" smtClean="0"/>
          </a:p>
          <a:p>
            <a:r>
              <a:rPr lang="zh-CN" altLang="en-US" dirty="0" smtClean="0"/>
              <a:t>新建</a:t>
            </a:r>
            <a:r>
              <a:rPr lang="zh-CN" altLang="en-US" dirty="0" smtClean="0"/>
              <a:t>的医药物流中心资金充足，在规划时已将信息化建设作为物流中心的重要组成部分，设备自动化和管理信息化水平较高。这些医药物流中心的信息化水平，基本上代表了目前我国医药物流信息化的最高水平。而老牌大型医药企业在物流信息化方面的做法与医药物流中心有所不同，其原因在于这些企业引入自动化立体仓库和</a:t>
            </a:r>
            <a:r>
              <a:rPr lang="en-US" dirty="0" smtClean="0"/>
              <a:t>ERP</a:t>
            </a:r>
            <a:r>
              <a:rPr lang="zh-CN" altLang="en-US" dirty="0" smtClean="0"/>
              <a:t>等技术较早，目前更需要的是对现有设备和系统进行改造升级。像国药集团依托曼哈顿定制药品物流管理信息系统，上海医药股份与</a:t>
            </a:r>
            <a:r>
              <a:rPr lang="en-US" dirty="0" smtClean="0"/>
              <a:t>IBM</a:t>
            </a:r>
            <a:r>
              <a:rPr lang="zh-CN" altLang="en-US" dirty="0" smtClean="0"/>
              <a:t>结盟，共同打造医药流通信息系统，就是其中的代表</a:t>
            </a:r>
            <a:r>
              <a:rPr lang="zh-CN" altLang="en-US" dirty="0" smtClean="0"/>
              <a:t>。</a:t>
            </a:r>
            <a:endParaRPr lang="en-US" altLang="zh-CN" dirty="0" smtClean="0"/>
          </a:p>
          <a:p>
            <a:r>
              <a:rPr lang="zh-CN" altLang="en-US" dirty="0" smtClean="0"/>
              <a:t>国外医药企业数量少，规模大，如美国全国仅有</a:t>
            </a:r>
            <a:r>
              <a:rPr lang="en-US" dirty="0" smtClean="0"/>
              <a:t>50</a:t>
            </a:r>
            <a:r>
              <a:rPr lang="zh-CN" altLang="en-US" dirty="0" smtClean="0"/>
              <a:t>家药品批发商，最大的三家批发商占有全美药品批发市场</a:t>
            </a:r>
            <a:r>
              <a:rPr lang="en-US" dirty="0" smtClean="0"/>
              <a:t>90</a:t>
            </a:r>
            <a:r>
              <a:rPr lang="zh-CN" altLang="en-US" dirty="0" smtClean="0"/>
              <a:t>％的市场份额。美国医药业实施医药物流信息化较我国早近</a:t>
            </a:r>
            <a:r>
              <a:rPr lang="en-US" dirty="0" smtClean="0"/>
              <a:t>20</a:t>
            </a:r>
            <a:r>
              <a:rPr lang="zh-CN" altLang="en-US" dirty="0" smtClean="0"/>
              <a:t>年。由于企业规模巨大，他们对信息化建设的需求和投入也相应较大，医药企业普遍应用计算机系统进行企业资源的信息化管理。网络技术的发展加快了医药供应链的融合，促进了医药企业间的信息交换。美国医药业认识到可视化技术在解决大量医药数据处理与辅助决策问题上的重要作用，并在药品制造、商业批发、零售药店、医院等供应链环节广泛应用。</a:t>
            </a:r>
          </a:p>
          <a:p>
            <a:endParaRPr lang="zh-CN" altLang="en-US" dirty="0" smtClean="0"/>
          </a:p>
          <a:p>
            <a:endParaRPr lang="zh-CN" altLang="en-US" dirty="0" smtClean="0"/>
          </a:p>
          <a:p>
            <a:endParaRPr lang="zh-CN" altLang="en-US" dirty="0"/>
          </a:p>
        </p:txBody>
      </p:sp>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7.1.2 </a:t>
            </a:r>
            <a:r>
              <a:rPr lang="zh-CN" altLang="en-US" b="1" dirty="0" smtClean="0"/>
              <a:t>物流</a:t>
            </a:r>
            <a:r>
              <a:rPr lang="zh-CN" altLang="en-US" b="1" dirty="0" smtClean="0"/>
              <a:t>模式</a:t>
            </a:r>
            <a:endParaRPr lang="zh-CN" altLang="en-US" dirty="0"/>
          </a:p>
        </p:txBody>
      </p:sp>
      <p:sp>
        <p:nvSpPr>
          <p:cNvPr id="3" name="内容占位符 2"/>
          <p:cNvSpPr>
            <a:spLocks noGrp="1"/>
          </p:cNvSpPr>
          <p:nvPr>
            <p:ph idx="1"/>
          </p:nvPr>
        </p:nvSpPr>
        <p:spPr/>
        <p:txBody>
          <a:bodyPr/>
          <a:lstStyle/>
          <a:p>
            <a:r>
              <a:rPr lang="zh-CN" altLang="en-US" dirty="0" smtClean="0"/>
              <a:t>物流活动在社会经济领域中无处不在，虽然基本要素都相同，但由于其对象不同，目的不同，范围、范畴和性质不同，因此形成了不同类型的物流。医药物流作为物流的组成部分，其分类应源自于物流分类的原则。按照物流分类原则，并结合医药物流的特点进行细化和延伸，将医药物流归纳为以大型商业分销企业为主体的集成化医药物流模式、大型零售连锁企业为主体的集成化医药物流模式、大型第三方物流企业为主体的集成化医药物流模式。</a:t>
            </a:r>
          </a:p>
          <a:p>
            <a:endParaRPr lang="zh-CN" altLang="en-US" dirty="0" smtClean="0"/>
          </a:p>
          <a:p>
            <a:endParaRPr lang="zh-CN" altLang="en-US" dirty="0"/>
          </a:p>
        </p:txBody>
      </p:sp>
      <p:graphicFrame>
        <p:nvGraphicFramePr>
          <p:cNvPr id="5" name="图示 4"/>
          <p:cNvGraphicFramePr/>
          <p:nvPr/>
        </p:nvGraphicFramePr>
        <p:xfrm>
          <a:off x="1785918" y="2928934"/>
          <a:ext cx="5643586" cy="352036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7.1.2 </a:t>
            </a:r>
            <a:r>
              <a:rPr lang="zh-CN" altLang="en-US" b="1" dirty="0" smtClean="0"/>
              <a:t>物流模式</a:t>
            </a:r>
            <a:endParaRPr lang="zh-CN" altLang="en-US" dirty="0"/>
          </a:p>
        </p:txBody>
      </p:sp>
      <p:sp>
        <p:nvSpPr>
          <p:cNvPr id="108564"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108545" name="Group 1"/>
          <p:cNvGrpSpPr>
            <a:grpSpLocks noChangeAspect="1"/>
          </p:cNvGrpSpPr>
          <p:nvPr/>
        </p:nvGrpSpPr>
        <p:grpSpPr bwMode="auto">
          <a:xfrm>
            <a:off x="-357222" y="4000504"/>
            <a:ext cx="9308849" cy="2071702"/>
            <a:chOff x="1797" y="9246"/>
            <a:chExt cx="6739" cy="1499"/>
          </a:xfrm>
        </p:grpSpPr>
        <p:sp>
          <p:nvSpPr>
            <p:cNvPr id="108563" name="AutoShape 19"/>
            <p:cNvSpPr>
              <a:spLocks noChangeAspect="1" noChangeArrowheads="1" noTextEdit="1"/>
            </p:cNvSpPr>
            <p:nvPr/>
          </p:nvSpPr>
          <p:spPr bwMode="auto">
            <a:xfrm>
              <a:off x="1797" y="9246"/>
              <a:ext cx="6739" cy="1499"/>
            </a:xfrm>
            <a:prstGeom prst="rect">
              <a:avLst/>
            </a:prstGeom>
            <a:noFill/>
          </p:spPr>
          <p:txBody>
            <a:bodyPr vert="horz" wrap="square" lIns="91440" tIns="45720" rIns="91440" bIns="45720" numCol="1" anchor="ctr" anchorCtr="0" compatLnSpc="1">
              <a:prstTxWarp prst="textNoShape">
                <a:avLst/>
              </a:prstTxWarp>
            </a:bodyPr>
            <a:lstStyle/>
            <a:p>
              <a:pPr algn="ctr"/>
              <a:endParaRPr lang="zh-CN" altLang="en-US"/>
            </a:p>
          </p:txBody>
        </p:sp>
        <p:sp>
          <p:nvSpPr>
            <p:cNvPr id="108562" name="Rectangle 18"/>
            <p:cNvSpPr>
              <a:spLocks noChangeArrowheads="1"/>
            </p:cNvSpPr>
            <p:nvPr/>
          </p:nvSpPr>
          <p:spPr bwMode="auto">
            <a:xfrm>
              <a:off x="2235" y="9458"/>
              <a:ext cx="1279" cy="438"/>
            </a:xfrm>
            <a:prstGeom prst="rect">
              <a:avLst/>
            </a:prstGeom>
            <a:solidFill>
              <a:srgbClr val="C4BC96"/>
            </a:solidFill>
            <a:ln w="9525">
              <a:solidFill>
                <a:srgbClr val="000000"/>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生产企业</a:t>
              </a:r>
              <a:endParaRPr kumimoji="0" lang="zh-CN"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8561" name="Rectangle 17"/>
            <p:cNvSpPr>
              <a:spLocks noChangeArrowheads="1"/>
            </p:cNvSpPr>
            <p:nvPr/>
          </p:nvSpPr>
          <p:spPr bwMode="auto">
            <a:xfrm>
              <a:off x="2235" y="10034"/>
              <a:ext cx="1279" cy="438"/>
            </a:xfrm>
            <a:prstGeom prst="rect">
              <a:avLst/>
            </a:prstGeom>
            <a:solidFill>
              <a:srgbClr val="C4BC96"/>
            </a:solidFill>
            <a:ln w="9525">
              <a:solidFill>
                <a:srgbClr val="000000"/>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生产企业</a:t>
              </a:r>
              <a:endParaRPr kumimoji="0" lang="zh-CN"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zh-CN"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8560" name="Rectangle 16"/>
            <p:cNvSpPr>
              <a:spLocks noChangeArrowheads="1"/>
            </p:cNvSpPr>
            <p:nvPr/>
          </p:nvSpPr>
          <p:spPr bwMode="auto">
            <a:xfrm>
              <a:off x="3986" y="9458"/>
              <a:ext cx="1279" cy="1014"/>
            </a:xfrm>
            <a:prstGeom prst="rect">
              <a:avLst/>
            </a:prstGeom>
            <a:solidFill>
              <a:srgbClr val="95B3D7"/>
            </a:solidFill>
            <a:ln w="9525">
              <a:solidFill>
                <a:srgbClr val="000000"/>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分销企业</a:t>
              </a:r>
              <a:endParaRPr kumimoji="0" lang="zh-CN"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8559" name="Rectangle 15"/>
            <p:cNvSpPr>
              <a:spLocks noChangeArrowheads="1"/>
            </p:cNvSpPr>
            <p:nvPr/>
          </p:nvSpPr>
          <p:spPr bwMode="auto">
            <a:xfrm>
              <a:off x="5610" y="9258"/>
              <a:ext cx="1279" cy="454"/>
            </a:xfrm>
            <a:prstGeom prst="rect">
              <a:avLst/>
            </a:prstGeom>
            <a:solidFill>
              <a:srgbClr val="E5B8B7"/>
            </a:solidFill>
            <a:ln w="9525">
              <a:solidFill>
                <a:srgbClr val="000000"/>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连锁店</a:t>
              </a:r>
              <a:endParaRPr kumimoji="0" lang="zh-CN"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8558" name="Rectangle 14"/>
            <p:cNvSpPr>
              <a:spLocks noChangeArrowheads="1"/>
            </p:cNvSpPr>
            <p:nvPr/>
          </p:nvSpPr>
          <p:spPr bwMode="auto">
            <a:xfrm>
              <a:off x="5610" y="9776"/>
              <a:ext cx="1279" cy="454"/>
            </a:xfrm>
            <a:prstGeom prst="rect">
              <a:avLst/>
            </a:prstGeom>
            <a:solidFill>
              <a:srgbClr val="E5B8B7"/>
            </a:solidFill>
            <a:ln w="9525">
              <a:solidFill>
                <a:srgbClr val="000000"/>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医疗机构</a:t>
              </a:r>
              <a:endParaRPr kumimoji="0" lang="zh-CN"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8557" name="Rectangle 13"/>
            <p:cNvSpPr>
              <a:spLocks noChangeArrowheads="1"/>
            </p:cNvSpPr>
            <p:nvPr/>
          </p:nvSpPr>
          <p:spPr bwMode="auto">
            <a:xfrm>
              <a:off x="5610" y="10291"/>
              <a:ext cx="1279" cy="454"/>
            </a:xfrm>
            <a:prstGeom prst="rect">
              <a:avLst/>
            </a:prstGeom>
            <a:solidFill>
              <a:srgbClr val="E5B8B7"/>
            </a:solidFill>
            <a:ln w="9525">
              <a:solidFill>
                <a:srgbClr val="000000"/>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零售药店</a:t>
              </a:r>
              <a:endParaRPr kumimoji="0" lang="zh-CN"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8556" name="Rectangle 12"/>
            <p:cNvSpPr>
              <a:spLocks noChangeArrowheads="1"/>
            </p:cNvSpPr>
            <p:nvPr/>
          </p:nvSpPr>
          <p:spPr bwMode="auto">
            <a:xfrm>
              <a:off x="7142" y="9258"/>
              <a:ext cx="1279" cy="454"/>
            </a:xfrm>
            <a:prstGeom prst="rect">
              <a:avLst/>
            </a:prstGeom>
            <a:solidFill>
              <a:srgbClr val="FABF8F"/>
            </a:solidFill>
            <a:ln w="9525">
              <a:solidFill>
                <a:srgbClr val="000000"/>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消费者</a:t>
              </a:r>
              <a:endParaRPr kumimoji="0" lang="zh-CN"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8555" name="Rectangle 11"/>
            <p:cNvSpPr>
              <a:spLocks noChangeArrowheads="1"/>
            </p:cNvSpPr>
            <p:nvPr/>
          </p:nvSpPr>
          <p:spPr bwMode="auto">
            <a:xfrm>
              <a:off x="7142" y="9776"/>
              <a:ext cx="1279" cy="454"/>
            </a:xfrm>
            <a:prstGeom prst="rect">
              <a:avLst/>
            </a:prstGeom>
            <a:solidFill>
              <a:srgbClr val="FABF8F"/>
            </a:solidFill>
            <a:ln w="9525">
              <a:solidFill>
                <a:srgbClr val="000000"/>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消费者</a:t>
              </a:r>
              <a:endParaRPr kumimoji="0" lang="zh-CN"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zh-CN"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8554" name="Rectangle 10"/>
            <p:cNvSpPr>
              <a:spLocks noChangeArrowheads="1"/>
            </p:cNvSpPr>
            <p:nvPr/>
          </p:nvSpPr>
          <p:spPr bwMode="auto">
            <a:xfrm>
              <a:off x="7142" y="10291"/>
              <a:ext cx="1279" cy="454"/>
            </a:xfrm>
            <a:prstGeom prst="rect">
              <a:avLst/>
            </a:prstGeom>
            <a:solidFill>
              <a:srgbClr val="FABF8F"/>
            </a:solidFill>
            <a:ln w="9525">
              <a:solidFill>
                <a:srgbClr val="000000"/>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消费者</a:t>
              </a:r>
              <a:endParaRPr kumimoji="0" lang="zh-CN"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zh-CN"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8553" name="AutoShape 9"/>
            <p:cNvSpPr>
              <a:spLocks noChangeShapeType="1"/>
            </p:cNvSpPr>
            <p:nvPr/>
          </p:nvSpPr>
          <p:spPr bwMode="auto">
            <a:xfrm>
              <a:off x="3514" y="9677"/>
              <a:ext cx="472" cy="288"/>
            </a:xfrm>
            <a:prstGeom prst="straightConnector1">
              <a:avLst/>
            </a:prstGeom>
            <a:noFill/>
            <a:ln w="9525">
              <a:solidFill>
                <a:srgbClr val="000000"/>
              </a:solidFill>
              <a:round/>
              <a:headEnd/>
              <a:tailEnd type="triangle" w="med" len="med"/>
            </a:ln>
          </p:spPr>
          <p:txBody>
            <a:bodyPr vert="horz" wrap="square" lIns="91440" tIns="45720" rIns="91440" bIns="45720" numCol="1" anchor="ctr" anchorCtr="0" compatLnSpc="1">
              <a:prstTxWarp prst="textNoShape">
                <a:avLst/>
              </a:prstTxWarp>
            </a:bodyPr>
            <a:lstStyle/>
            <a:p>
              <a:pPr algn="ctr"/>
              <a:endParaRPr lang="zh-CN" altLang="en-US"/>
            </a:p>
          </p:txBody>
        </p:sp>
        <p:sp>
          <p:nvSpPr>
            <p:cNvPr id="108552" name="AutoShape 8"/>
            <p:cNvSpPr>
              <a:spLocks noChangeShapeType="1"/>
            </p:cNvSpPr>
            <p:nvPr/>
          </p:nvSpPr>
          <p:spPr bwMode="auto">
            <a:xfrm flipV="1">
              <a:off x="3514" y="9965"/>
              <a:ext cx="472" cy="288"/>
            </a:xfrm>
            <a:prstGeom prst="straightConnector1">
              <a:avLst/>
            </a:prstGeom>
            <a:noFill/>
            <a:ln w="9525">
              <a:solidFill>
                <a:srgbClr val="000000"/>
              </a:solidFill>
              <a:round/>
              <a:headEnd/>
              <a:tailEnd type="triangle" w="med" len="med"/>
            </a:ln>
          </p:spPr>
          <p:txBody>
            <a:bodyPr vert="horz" wrap="square" lIns="91440" tIns="45720" rIns="91440" bIns="45720" numCol="1" anchor="ctr" anchorCtr="0" compatLnSpc="1">
              <a:prstTxWarp prst="textNoShape">
                <a:avLst/>
              </a:prstTxWarp>
            </a:bodyPr>
            <a:lstStyle/>
            <a:p>
              <a:pPr algn="ctr"/>
              <a:endParaRPr lang="zh-CN" altLang="en-US"/>
            </a:p>
          </p:txBody>
        </p:sp>
        <p:sp>
          <p:nvSpPr>
            <p:cNvPr id="108551" name="AutoShape 7"/>
            <p:cNvSpPr>
              <a:spLocks noChangeShapeType="1"/>
            </p:cNvSpPr>
            <p:nvPr/>
          </p:nvSpPr>
          <p:spPr bwMode="auto">
            <a:xfrm flipV="1">
              <a:off x="5265" y="9485"/>
              <a:ext cx="345" cy="291"/>
            </a:xfrm>
            <a:prstGeom prst="straightConnector1">
              <a:avLst/>
            </a:prstGeom>
            <a:noFill/>
            <a:ln w="9525">
              <a:solidFill>
                <a:srgbClr val="000000"/>
              </a:solidFill>
              <a:round/>
              <a:headEnd/>
              <a:tailEnd type="triangle" w="med" len="med"/>
            </a:ln>
          </p:spPr>
          <p:txBody>
            <a:bodyPr vert="horz" wrap="square" lIns="91440" tIns="45720" rIns="91440" bIns="45720" numCol="1" anchor="ctr" anchorCtr="0" compatLnSpc="1">
              <a:prstTxWarp prst="textNoShape">
                <a:avLst/>
              </a:prstTxWarp>
            </a:bodyPr>
            <a:lstStyle/>
            <a:p>
              <a:pPr algn="ctr"/>
              <a:endParaRPr lang="zh-CN" altLang="en-US"/>
            </a:p>
          </p:txBody>
        </p:sp>
        <p:sp>
          <p:nvSpPr>
            <p:cNvPr id="108550" name="AutoShape 6"/>
            <p:cNvSpPr>
              <a:spLocks noChangeShapeType="1"/>
            </p:cNvSpPr>
            <p:nvPr/>
          </p:nvSpPr>
          <p:spPr bwMode="auto">
            <a:xfrm>
              <a:off x="5265" y="9965"/>
              <a:ext cx="345" cy="38"/>
            </a:xfrm>
            <a:prstGeom prst="straightConnector1">
              <a:avLst/>
            </a:prstGeom>
            <a:noFill/>
            <a:ln w="9525">
              <a:solidFill>
                <a:srgbClr val="000000"/>
              </a:solidFill>
              <a:round/>
              <a:headEnd/>
              <a:tailEnd type="triangle" w="med" len="med"/>
            </a:ln>
          </p:spPr>
          <p:txBody>
            <a:bodyPr vert="horz" wrap="square" lIns="91440" tIns="45720" rIns="91440" bIns="45720" numCol="1" anchor="ctr" anchorCtr="0" compatLnSpc="1">
              <a:prstTxWarp prst="textNoShape">
                <a:avLst/>
              </a:prstTxWarp>
            </a:bodyPr>
            <a:lstStyle/>
            <a:p>
              <a:pPr algn="ctr"/>
              <a:endParaRPr lang="zh-CN" altLang="en-US"/>
            </a:p>
          </p:txBody>
        </p:sp>
        <p:sp>
          <p:nvSpPr>
            <p:cNvPr id="108549" name="AutoShape 5"/>
            <p:cNvSpPr>
              <a:spLocks noChangeShapeType="1"/>
            </p:cNvSpPr>
            <p:nvPr/>
          </p:nvSpPr>
          <p:spPr bwMode="auto">
            <a:xfrm>
              <a:off x="5265" y="10291"/>
              <a:ext cx="345" cy="227"/>
            </a:xfrm>
            <a:prstGeom prst="straightConnector1">
              <a:avLst/>
            </a:prstGeom>
            <a:noFill/>
            <a:ln w="9525">
              <a:solidFill>
                <a:srgbClr val="000000"/>
              </a:solidFill>
              <a:round/>
              <a:headEnd/>
              <a:tailEnd type="triangle" w="med" len="med"/>
            </a:ln>
          </p:spPr>
          <p:txBody>
            <a:bodyPr vert="horz" wrap="square" lIns="91440" tIns="45720" rIns="91440" bIns="45720" numCol="1" anchor="ctr" anchorCtr="0" compatLnSpc="1">
              <a:prstTxWarp prst="textNoShape">
                <a:avLst/>
              </a:prstTxWarp>
            </a:bodyPr>
            <a:lstStyle/>
            <a:p>
              <a:pPr algn="ctr"/>
              <a:endParaRPr lang="zh-CN" altLang="en-US"/>
            </a:p>
          </p:txBody>
        </p:sp>
        <p:sp>
          <p:nvSpPr>
            <p:cNvPr id="108548" name="AutoShape 4"/>
            <p:cNvSpPr>
              <a:spLocks noChangeShapeType="1"/>
            </p:cNvSpPr>
            <p:nvPr/>
          </p:nvSpPr>
          <p:spPr bwMode="auto">
            <a:xfrm>
              <a:off x="6889" y="9484"/>
              <a:ext cx="253" cy="1"/>
            </a:xfrm>
            <a:prstGeom prst="straightConnector1">
              <a:avLst/>
            </a:prstGeom>
            <a:noFill/>
            <a:ln w="9525">
              <a:solidFill>
                <a:srgbClr val="000000"/>
              </a:solidFill>
              <a:round/>
              <a:headEnd/>
              <a:tailEnd type="triangle" w="med" len="med"/>
            </a:ln>
          </p:spPr>
          <p:txBody>
            <a:bodyPr vert="horz" wrap="square" lIns="91440" tIns="45720" rIns="91440" bIns="45720" numCol="1" anchor="ctr" anchorCtr="0" compatLnSpc="1">
              <a:prstTxWarp prst="textNoShape">
                <a:avLst/>
              </a:prstTxWarp>
            </a:bodyPr>
            <a:lstStyle/>
            <a:p>
              <a:pPr algn="ctr"/>
              <a:endParaRPr lang="zh-CN" altLang="en-US"/>
            </a:p>
          </p:txBody>
        </p:sp>
        <p:sp>
          <p:nvSpPr>
            <p:cNvPr id="108547" name="AutoShape 3"/>
            <p:cNvSpPr>
              <a:spLocks noChangeShapeType="1"/>
            </p:cNvSpPr>
            <p:nvPr/>
          </p:nvSpPr>
          <p:spPr bwMode="auto">
            <a:xfrm>
              <a:off x="6889" y="10003"/>
              <a:ext cx="253" cy="1"/>
            </a:xfrm>
            <a:prstGeom prst="straightConnector1">
              <a:avLst/>
            </a:prstGeom>
            <a:noFill/>
            <a:ln w="9525">
              <a:solidFill>
                <a:srgbClr val="000000"/>
              </a:solidFill>
              <a:round/>
              <a:headEnd/>
              <a:tailEnd type="triangle" w="med" len="med"/>
            </a:ln>
          </p:spPr>
          <p:txBody>
            <a:bodyPr vert="horz" wrap="square" lIns="91440" tIns="45720" rIns="91440" bIns="45720" numCol="1" anchor="ctr" anchorCtr="0" compatLnSpc="1">
              <a:prstTxWarp prst="textNoShape">
                <a:avLst/>
              </a:prstTxWarp>
            </a:bodyPr>
            <a:lstStyle/>
            <a:p>
              <a:pPr algn="ctr"/>
              <a:endParaRPr lang="zh-CN" altLang="en-US"/>
            </a:p>
          </p:txBody>
        </p:sp>
        <p:sp>
          <p:nvSpPr>
            <p:cNvPr id="108546" name="AutoShape 2"/>
            <p:cNvSpPr>
              <a:spLocks noChangeShapeType="1"/>
            </p:cNvSpPr>
            <p:nvPr/>
          </p:nvSpPr>
          <p:spPr bwMode="auto">
            <a:xfrm>
              <a:off x="6889" y="10517"/>
              <a:ext cx="253" cy="1"/>
            </a:xfrm>
            <a:prstGeom prst="straightConnector1">
              <a:avLst/>
            </a:prstGeom>
            <a:noFill/>
            <a:ln w="9525">
              <a:solidFill>
                <a:srgbClr val="000000"/>
              </a:solidFill>
              <a:round/>
              <a:headEnd/>
              <a:tailEnd type="triangle" w="med" len="med"/>
            </a:ln>
          </p:spPr>
          <p:txBody>
            <a:bodyPr vert="horz" wrap="square" lIns="91440" tIns="45720" rIns="91440" bIns="45720" numCol="1" anchor="ctr" anchorCtr="0" compatLnSpc="1">
              <a:prstTxWarp prst="textNoShape">
                <a:avLst/>
              </a:prstTxWarp>
            </a:bodyPr>
            <a:lstStyle/>
            <a:p>
              <a:pPr algn="ctr"/>
              <a:endParaRPr lang="zh-CN" altLang="en-US"/>
            </a:p>
          </p:txBody>
        </p:sp>
      </p:grpSp>
      <p:sp>
        <p:nvSpPr>
          <p:cNvPr id="108574" name="Rectangle 30"/>
          <p:cNvSpPr>
            <a:spLocks noChangeArrowheads="1"/>
          </p:cNvSpPr>
          <p:nvPr/>
        </p:nvSpPr>
        <p:spPr bwMode="auto">
          <a:xfrm>
            <a:off x="285720" y="1428736"/>
            <a:ext cx="8858280" cy="24622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8288" algn="l" defTabSz="914400" rtl="0" eaLnBrk="1" fontAlgn="base" latinLnBrk="0" hangingPunct="1">
              <a:lnSpc>
                <a:spcPct val="100000"/>
              </a:lnSpc>
              <a:spcBef>
                <a:spcPct val="0"/>
              </a:spcBef>
              <a:spcAft>
                <a:spcPct val="0"/>
              </a:spcAft>
              <a:buClrTx/>
              <a:buSzTx/>
              <a:buFontTx/>
              <a:buNone/>
              <a:tabLst/>
            </a:pPr>
            <a:r>
              <a:rPr kumimoji="0" lang="zh-CN" sz="22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在医药供应链当中，掌控药品分销渠道的医药分销企业始终处于供应链上的重要位置。对于大型医药商业分销企业来说，充分利用其管理、技术、资金上的优势进行供应链体系构建和物流集成化的运作，将成为其取得市场领先地位的法宝。商业分销集成物流是由大型商业分销企业通过与供应链上的其它节点企业、物流咨询公司、信息技术公司、第三方物流企业和功能型物流企业等，采用战略联盟、动态联盟、虚拟组织或企业集团等形式组建成的集成化物流系统。</a:t>
            </a:r>
            <a:endParaRPr kumimoji="0" lang="zh-CN" sz="2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25" name="矩形 24"/>
          <p:cNvSpPr/>
          <p:nvPr/>
        </p:nvSpPr>
        <p:spPr>
          <a:xfrm>
            <a:off x="214314" y="1130842"/>
            <a:ext cx="6858016" cy="369332"/>
          </a:xfrm>
          <a:prstGeom prst="rect">
            <a:avLst/>
          </a:prstGeom>
        </p:spPr>
        <p:txBody>
          <a:bodyPr wrap="square">
            <a:spAutoFit/>
          </a:bodyPr>
          <a:lstStyle/>
          <a:p>
            <a:pPr lvl="0"/>
            <a:r>
              <a:rPr lang="en-US" dirty="0" smtClean="0"/>
              <a:t>1.</a:t>
            </a:r>
            <a:r>
              <a:rPr lang="zh-CN" altLang="en-US" dirty="0" smtClean="0"/>
              <a:t>以大型商业分销企业为主体的集成化医药物流模式</a:t>
            </a:r>
            <a:endParaRPr lang="en-US" dirty="0"/>
          </a:p>
        </p:txBody>
      </p:sp>
    </p:spTree>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7.1.2 </a:t>
            </a:r>
            <a:r>
              <a:rPr lang="zh-CN" altLang="en-US" b="1" dirty="0" smtClean="0"/>
              <a:t>物流模式</a:t>
            </a:r>
            <a:endParaRPr lang="zh-CN" altLang="en-US" dirty="0"/>
          </a:p>
        </p:txBody>
      </p:sp>
      <p:sp>
        <p:nvSpPr>
          <p:cNvPr id="11163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111617" name="Group 1"/>
          <p:cNvGrpSpPr>
            <a:grpSpLocks noChangeAspect="1"/>
          </p:cNvGrpSpPr>
          <p:nvPr/>
        </p:nvGrpSpPr>
        <p:grpSpPr bwMode="auto">
          <a:xfrm>
            <a:off x="-164740" y="4143404"/>
            <a:ext cx="9308740" cy="2071678"/>
            <a:chOff x="1797" y="9246"/>
            <a:chExt cx="6739" cy="1499"/>
          </a:xfrm>
        </p:grpSpPr>
        <p:sp>
          <p:nvSpPr>
            <p:cNvPr id="111635" name="AutoShape 19"/>
            <p:cNvSpPr>
              <a:spLocks noChangeAspect="1" noChangeArrowheads="1" noTextEdit="1"/>
            </p:cNvSpPr>
            <p:nvPr/>
          </p:nvSpPr>
          <p:spPr bwMode="auto">
            <a:xfrm>
              <a:off x="1797" y="9246"/>
              <a:ext cx="6739" cy="1499"/>
            </a:xfrm>
            <a:prstGeom prst="rect">
              <a:avLst/>
            </a:prstGeom>
            <a:noFill/>
          </p:spPr>
          <p:txBody>
            <a:bodyPr vert="horz" wrap="square" lIns="91440" tIns="45720" rIns="91440" bIns="45720" numCol="1" anchor="ctr" anchorCtr="0" compatLnSpc="1">
              <a:prstTxWarp prst="textNoShape">
                <a:avLst/>
              </a:prstTxWarp>
            </a:bodyPr>
            <a:lstStyle/>
            <a:p>
              <a:pPr algn="ctr"/>
              <a:endParaRPr lang="zh-CN" altLang="en-US"/>
            </a:p>
          </p:txBody>
        </p:sp>
        <p:sp>
          <p:nvSpPr>
            <p:cNvPr id="111634" name="Rectangle 18"/>
            <p:cNvSpPr>
              <a:spLocks noChangeArrowheads="1"/>
            </p:cNvSpPr>
            <p:nvPr/>
          </p:nvSpPr>
          <p:spPr bwMode="auto">
            <a:xfrm>
              <a:off x="2235" y="9458"/>
              <a:ext cx="1279" cy="438"/>
            </a:xfrm>
            <a:prstGeom prst="rect">
              <a:avLst/>
            </a:prstGeom>
            <a:solidFill>
              <a:srgbClr val="C4BC96"/>
            </a:solidFill>
            <a:ln w="9525">
              <a:solidFill>
                <a:srgbClr val="000000"/>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生产企业</a:t>
              </a:r>
              <a:endParaRPr kumimoji="0" lang="zh-CN"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1633" name="Rectangle 17"/>
            <p:cNvSpPr>
              <a:spLocks noChangeArrowheads="1"/>
            </p:cNvSpPr>
            <p:nvPr/>
          </p:nvSpPr>
          <p:spPr bwMode="auto">
            <a:xfrm>
              <a:off x="2235" y="10034"/>
              <a:ext cx="1279" cy="438"/>
            </a:xfrm>
            <a:prstGeom prst="rect">
              <a:avLst/>
            </a:prstGeom>
            <a:solidFill>
              <a:srgbClr val="C4BC96"/>
            </a:solidFill>
            <a:ln w="9525">
              <a:solidFill>
                <a:srgbClr val="000000"/>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批发企业</a:t>
              </a:r>
              <a:endParaRPr kumimoji="0" lang="zh-CN"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zh-CN"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1632" name="Rectangle 16"/>
            <p:cNvSpPr>
              <a:spLocks noChangeArrowheads="1"/>
            </p:cNvSpPr>
            <p:nvPr/>
          </p:nvSpPr>
          <p:spPr bwMode="auto">
            <a:xfrm>
              <a:off x="3986" y="9458"/>
              <a:ext cx="1279" cy="1014"/>
            </a:xfrm>
            <a:prstGeom prst="rect">
              <a:avLst/>
            </a:prstGeom>
            <a:solidFill>
              <a:srgbClr val="95B3D7"/>
            </a:solidFill>
            <a:ln w="9525">
              <a:solidFill>
                <a:srgbClr val="000000"/>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连锁企业</a:t>
              </a:r>
              <a:endParaRPr kumimoji="0" lang="zh-CN"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zh-CN"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配送中心</a:t>
              </a:r>
              <a:endParaRPr kumimoji="0" lang="zh-CN"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1631" name="Rectangle 15"/>
            <p:cNvSpPr>
              <a:spLocks noChangeArrowheads="1"/>
            </p:cNvSpPr>
            <p:nvPr/>
          </p:nvSpPr>
          <p:spPr bwMode="auto">
            <a:xfrm>
              <a:off x="5610" y="9258"/>
              <a:ext cx="1279" cy="454"/>
            </a:xfrm>
            <a:prstGeom prst="rect">
              <a:avLst/>
            </a:prstGeom>
            <a:solidFill>
              <a:srgbClr val="E5B8B7"/>
            </a:solidFill>
            <a:ln w="9525">
              <a:solidFill>
                <a:srgbClr val="000000"/>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连锁店</a:t>
              </a:r>
              <a:endParaRPr kumimoji="0" lang="zh-CN"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1630" name="Rectangle 14"/>
            <p:cNvSpPr>
              <a:spLocks noChangeArrowheads="1"/>
            </p:cNvSpPr>
            <p:nvPr/>
          </p:nvSpPr>
          <p:spPr bwMode="auto">
            <a:xfrm>
              <a:off x="5610" y="9776"/>
              <a:ext cx="1279" cy="454"/>
            </a:xfrm>
            <a:prstGeom prst="rect">
              <a:avLst/>
            </a:prstGeom>
            <a:solidFill>
              <a:srgbClr val="E5B8B7"/>
            </a:solidFill>
            <a:ln w="9525">
              <a:solidFill>
                <a:srgbClr val="000000"/>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连锁店</a:t>
              </a:r>
              <a:endParaRPr kumimoji="0" lang="zh-CN"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zh-CN"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1629" name="Rectangle 13"/>
            <p:cNvSpPr>
              <a:spLocks noChangeArrowheads="1"/>
            </p:cNvSpPr>
            <p:nvPr/>
          </p:nvSpPr>
          <p:spPr bwMode="auto">
            <a:xfrm>
              <a:off x="5610" y="10291"/>
              <a:ext cx="1279" cy="454"/>
            </a:xfrm>
            <a:prstGeom prst="rect">
              <a:avLst/>
            </a:prstGeom>
            <a:solidFill>
              <a:srgbClr val="E5B8B7"/>
            </a:solidFill>
            <a:ln w="9525">
              <a:solidFill>
                <a:srgbClr val="000000"/>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连锁店</a:t>
              </a:r>
              <a:endParaRPr kumimoji="0" lang="zh-CN"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zh-CN"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1628" name="Rectangle 12"/>
            <p:cNvSpPr>
              <a:spLocks noChangeArrowheads="1"/>
            </p:cNvSpPr>
            <p:nvPr/>
          </p:nvSpPr>
          <p:spPr bwMode="auto">
            <a:xfrm>
              <a:off x="7142" y="9258"/>
              <a:ext cx="1279" cy="454"/>
            </a:xfrm>
            <a:prstGeom prst="rect">
              <a:avLst/>
            </a:prstGeom>
            <a:solidFill>
              <a:srgbClr val="FABF8F"/>
            </a:solidFill>
            <a:ln w="9525">
              <a:solidFill>
                <a:srgbClr val="000000"/>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消费者</a:t>
              </a:r>
              <a:endParaRPr kumimoji="0" lang="zh-CN"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1627" name="Rectangle 11"/>
            <p:cNvSpPr>
              <a:spLocks noChangeArrowheads="1"/>
            </p:cNvSpPr>
            <p:nvPr/>
          </p:nvSpPr>
          <p:spPr bwMode="auto">
            <a:xfrm>
              <a:off x="7142" y="9776"/>
              <a:ext cx="1279" cy="454"/>
            </a:xfrm>
            <a:prstGeom prst="rect">
              <a:avLst/>
            </a:prstGeom>
            <a:solidFill>
              <a:srgbClr val="FABF8F"/>
            </a:solidFill>
            <a:ln w="9525">
              <a:solidFill>
                <a:srgbClr val="000000"/>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消费者</a:t>
              </a:r>
              <a:endParaRPr kumimoji="0" lang="zh-CN"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zh-CN"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1626" name="Rectangle 10"/>
            <p:cNvSpPr>
              <a:spLocks noChangeArrowheads="1"/>
            </p:cNvSpPr>
            <p:nvPr/>
          </p:nvSpPr>
          <p:spPr bwMode="auto">
            <a:xfrm>
              <a:off x="7142" y="10291"/>
              <a:ext cx="1279" cy="454"/>
            </a:xfrm>
            <a:prstGeom prst="rect">
              <a:avLst/>
            </a:prstGeom>
            <a:solidFill>
              <a:srgbClr val="FABF8F"/>
            </a:solidFill>
            <a:ln w="9525">
              <a:solidFill>
                <a:srgbClr val="000000"/>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消费者</a:t>
              </a:r>
              <a:endParaRPr kumimoji="0" lang="zh-CN"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zh-CN"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1625" name="AutoShape 9"/>
            <p:cNvSpPr>
              <a:spLocks noChangeShapeType="1"/>
            </p:cNvSpPr>
            <p:nvPr/>
          </p:nvSpPr>
          <p:spPr bwMode="auto">
            <a:xfrm>
              <a:off x="3514" y="9677"/>
              <a:ext cx="472" cy="288"/>
            </a:xfrm>
            <a:prstGeom prst="straightConnector1">
              <a:avLst/>
            </a:prstGeom>
            <a:noFill/>
            <a:ln w="9525">
              <a:solidFill>
                <a:srgbClr val="000000"/>
              </a:solidFill>
              <a:round/>
              <a:headEnd/>
              <a:tailEnd type="triangle" w="med" len="med"/>
            </a:ln>
          </p:spPr>
          <p:txBody>
            <a:bodyPr vert="horz" wrap="square" lIns="91440" tIns="45720" rIns="91440" bIns="45720" numCol="1" anchor="ctr" anchorCtr="0" compatLnSpc="1">
              <a:prstTxWarp prst="textNoShape">
                <a:avLst/>
              </a:prstTxWarp>
            </a:bodyPr>
            <a:lstStyle/>
            <a:p>
              <a:pPr algn="ctr"/>
              <a:endParaRPr lang="zh-CN" altLang="en-US"/>
            </a:p>
          </p:txBody>
        </p:sp>
        <p:sp>
          <p:nvSpPr>
            <p:cNvPr id="111624" name="AutoShape 8"/>
            <p:cNvSpPr>
              <a:spLocks noChangeShapeType="1"/>
            </p:cNvSpPr>
            <p:nvPr/>
          </p:nvSpPr>
          <p:spPr bwMode="auto">
            <a:xfrm flipV="1">
              <a:off x="3514" y="9965"/>
              <a:ext cx="472" cy="288"/>
            </a:xfrm>
            <a:prstGeom prst="straightConnector1">
              <a:avLst/>
            </a:prstGeom>
            <a:noFill/>
            <a:ln w="9525">
              <a:solidFill>
                <a:srgbClr val="000000"/>
              </a:solidFill>
              <a:round/>
              <a:headEnd/>
              <a:tailEnd type="triangle" w="med" len="med"/>
            </a:ln>
          </p:spPr>
          <p:txBody>
            <a:bodyPr vert="horz" wrap="square" lIns="91440" tIns="45720" rIns="91440" bIns="45720" numCol="1" anchor="ctr" anchorCtr="0" compatLnSpc="1">
              <a:prstTxWarp prst="textNoShape">
                <a:avLst/>
              </a:prstTxWarp>
            </a:bodyPr>
            <a:lstStyle/>
            <a:p>
              <a:pPr algn="ctr"/>
              <a:endParaRPr lang="zh-CN" altLang="en-US"/>
            </a:p>
          </p:txBody>
        </p:sp>
        <p:sp>
          <p:nvSpPr>
            <p:cNvPr id="111623" name="AutoShape 7"/>
            <p:cNvSpPr>
              <a:spLocks noChangeShapeType="1"/>
            </p:cNvSpPr>
            <p:nvPr/>
          </p:nvSpPr>
          <p:spPr bwMode="auto">
            <a:xfrm flipV="1">
              <a:off x="5265" y="9485"/>
              <a:ext cx="345" cy="291"/>
            </a:xfrm>
            <a:prstGeom prst="straightConnector1">
              <a:avLst/>
            </a:prstGeom>
            <a:noFill/>
            <a:ln w="9525">
              <a:solidFill>
                <a:srgbClr val="000000"/>
              </a:solidFill>
              <a:round/>
              <a:headEnd/>
              <a:tailEnd type="triangle" w="med" len="med"/>
            </a:ln>
          </p:spPr>
          <p:txBody>
            <a:bodyPr vert="horz" wrap="square" lIns="91440" tIns="45720" rIns="91440" bIns="45720" numCol="1" anchor="ctr" anchorCtr="0" compatLnSpc="1">
              <a:prstTxWarp prst="textNoShape">
                <a:avLst/>
              </a:prstTxWarp>
            </a:bodyPr>
            <a:lstStyle/>
            <a:p>
              <a:pPr algn="ctr"/>
              <a:endParaRPr lang="zh-CN" altLang="en-US"/>
            </a:p>
          </p:txBody>
        </p:sp>
        <p:sp>
          <p:nvSpPr>
            <p:cNvPr id="111622" name="AutoShape 6"/>
            <p:cNvSpPr>
              <a:spLocks noChangeShapeType="1"/>
            </p:cNvSpPr>
            <p:nvPr/>
          </p:nvSpPr>
          <p:spPr bwMode="auto">
            <a:xfrm>
              <a:off x="5265" y="9965"/>
              <a:ext cx="345" cy="38"/>
            </a:xfrm>
            <a:prstGeom prst="straightConnector1">
              <a:avLst/>
            </a:prstGeom>
            <a:noFill/>
            <a:ln w="9525">
              <a:solidFill>
                <a:srgbClr val="000000"/>
              </a:solidFill>
              <a:round/>
              <a:headEnd/>
              <a:tailEnd type="triangle" w="med" len="med"/>
            </a:ln>
          </p:spPr>
          <p:txBody>
            <a:bodyPr vert="horz" wrap="square" lIns="91440" tIns="45720" rIns="91440" bIns="45720" numCol="1" anchor="ctr" anchorCtr="0" compatLnSpc="1">
              <a:prstTxWarp prst="textNoShape">
                <a:avLst/>
              </a:prstTxWarp>
            </a:bodyPr>
            <a:lstStyle/>
            <a:p>
              <a:pPr algn="ctr"/>
              <a:endParaRPr lang="zh-CN" altLang="en-US"/>
            </a:p>
          </p:txBody>
        </p:sp>
        <p:sp>
          <p:nvSpPr>
            <p:cNvPr id="111621" name="AutoShape 5"/>
            <p:cNvSpPr>
              <a:spLocks noChangeShapeType="1"/>
            </p:cNvSpPr>
            <p:nvPr/>
          </p:nvSpPr>
          <p:spPr bwMode="auto">
            <a:xfrm>
              <a:off x="5265" y="10291"/>
              <a:ext cx="345" cy="227"/>
            </a:xfrm>
            <a:prstGeom prst="straightConnector1">
              <a:avLst/>
            </a:prstGeom>
            <a:noFill/>
            <a:ln w="9525">
              <a:solidFill>
                <a:srgbClr val="000000"/>
              </a:solidFill>
              <a:round/>
              <a:headEnd/>
              <a:tailEnd type="triangle" w="med" len="med"/>
            </a:ln>
          </p:spPr>
          <p:txBody>
            <a:bodyPr vert="horz" wrap="square" lIns="91440" tIns="45720" rIns="91440" bIns="45720" numCol="1" anchor="ctr" anchorCtr="0" compatLnSpc="1">
              <a:prstTxWarp prst="textNoShape">
                <a:avLst/>
              </a:prstTxWarp>
            </a:bodyPr>
            <a:lstStyle/>
            <a:p>
              <a:pPr algn="ctr"/>
              <a:endParaRPr lang="zh-CN" altLang="en-US"/>
            </a:p>
          </p:txBody>
        </p:sp>
        <p:sp>
          <p:nvSpPr>
            <p:cNvPr id="111620" name="AutoShape 4"/>
            <p:cNvSpPr>
              <a:spLocks noChangeShapeType="1"/>
            </p:cNvSpPr>
            <p:nvPr/>
          </p:nvSpPr>
          <p:spPr bwMode="auto">
            <a:xfrm>
              <a:off x="6889" y="9484"/>
              <a:ext cx="253" cy="1"/>
            </a:xfrm>
            <a:prstGeom prst="straightConnector1">
              <a:avLst/>
            </a:prstGeom>
            <a:noFill/>
            <a:ln w="9525">
              <a:solidFill>
                <a:srgbClr val="000000"/>
              </a:solidFill>
              <a:round/>
              <a:headEnd/>
              <a:tailEnd type="triangle" w="med" len="med"/>
            </a:ln>
          </p:spPr>
          <p:txBody>
            <a:bodyPr vert="horz" wrap="square" lIns="91440" tIns="45720" rIns="91440" bIns="45720" numCol="1" anchor="ctr" anchorCtr="0" compatLnSpc="1">
              <a:prstTxWarp prst="textNoShape">
                <a:avLst/>
              </a:prstTxWarp>
            </a:bodyPr>
            <a:lstStyle/>
            <a:p>
              <a:pPr algn="ctr"/>
              <a:endParaRPr lang="zh-CN" altLang="en-US"/>
            </a:p>
          </p:txBody>
        </p:sp>
        <p:sp>
          <p:nvSpPr>
            <p:cNvPr id="111619" name="AutoShape 3"/>
            <p:cNvSpPr>
              <a:spLocks noChangeShapeType="1"/>
            </p:cNvSpPr>
            <p:nvPr/>
          </p:nvSpPr>
          <p:spPr bwMode="auto">
            <a:xfrm>
              <a:off x="6889" y="10003"/>
              <a:ext cx="253" cy="1"/>
            </a:xfrm>
            <a:prstGeom prst="straightConnector1">
              <a:avLst/>
            </a:prstGeom>
            <a:noFill/>
            <a:ln w="9525">
              <a:solidFill>
                <a:srgbClr val="000000"/>
              </a:solidFill>
              <a:round/>
              <a:headEnd/>
              <a:tailEnd type="triangle" w="med" len="med"/>
            </a:ln>
          </p:spPr>
          <p:txBody>
            <a:bodyPr vert="horz" wrap="square" lIns="91440" tIns="45720" rIns="91440" bIns="45720" numCol="1" anchor="ctr" anchorCtr="0" compatLnSpc="1">
              <a:prstTxWarp prst="textNoShape">
                <a:avLst/>
              </a:prstTxWarp>
            </a:bodyPr>
            <a:lstStyle/>
            <a:p>
              <a:pPr algn="ctr"/>
              <a:endParaRPr lang="zh-CN" altLang="en-US"/>
            </a:p>
          </p:txBody>
        </p:sp>
        <p:sp>
          <p:nvSpPr>
            <p:cNvPr id="111618" name="AutoShape 2"/>
            <p:cNvSpPr>
              <a:spLocks noChangeShapeType="1"/>
            </p:cNvSpPr>
            <p:nvPr/>
          </p:nvSpPr>
          <p:spPr bwMode="auto">
            <a:xfrm>
              <a:off x="6889" y="10517"/>
              <a:ext cx="253" cy="1"/>
            </a:xfrm>
            <a:prstGeom prst="straightConnector1">
              <a:avLst/>
            </a:prstGeom>
            <a:noFill/>
            <a:ln w="9525">
              <a:solidFill>
                <a:srgbClr val="000000"/>
              </a:solidFill>
              <a:round/>
              <a:headEnd/>
              <a:tailEnd type="triangle" w="med" len="med"/>
            </a:ln>
          </p:spPr>
          <p:txBody>
            <a:bodyPr vert="horz" wrap="square" lIns="91440" tIns="45720" rIns="91440" bIns="45720" numCol="1" anchor="ctr" anchorCtr="0" compatLnSpc="1">
              <a:prstTxWarp prst="textNoShape">
                <a:avLst/>
              </a:prstTxWarp>
            </a:bodyPr>
            <a:lstStyle/>
            <a:p>
              <a:pPr algn="ctr"/>
              <a:endParaRPr lang="zh-CN" altLang="en-US"/>
            </a:p>
          </p:txBody>
        </p:sp>
      </p:grpSp>
      <p:sp>
        <p:nvSpPr>
          <p:cNvPr id="24" name="矩形 23"/>
          <p:cNvSpPr/>
          <p:nvPr/>
        </p:nvSpPr>
        <p:spPr>
          <a:xfrm>
            <a:off x="285720" y="1000108"/>
            <a:ext cx="6072230" cy="369332"/>
          </a:xfrm>
          <a:prstGeom prst="rect">
            <a:avLst/>
          </a:prstGeom>
        </p:spPr>
        <p:txBody>
          <a:bodyPr wrap="square">
            <a:spAutoFit/>
          </a:bodyPr>
          <a:lstStyle/>
          <a:p>
            <a:pPr lvl="0"/>
            <a:r>
              <a:rPr lang="en-US" dirty="0" smtClean="0"/>
              <a:t>2.</a:t>
            </a:r>
            <a:r>
              <a:rPr lang="zh-CN" altLang="en-US" dirty="0" smtClean="0"/>
              <a:t>以大型零售连锁企业为主体的集成化医药物流模式</a:t>
            </a:r>
            <a:endParaRPr lang="zh-CN" altLang="en-US" dirty="0"/>
          </a:p>
        </p:txBody>
      </p:sp>
      <p:sp>
        <p:nvSpPr>
          <p:cNvPr id="25" name="矩形 24"/>
          <p:cNvSpPr/>
          <p:nvPr/>
        </p:nvSpPr>
        <p:spPr>
          <a:xfrm>
            <a:off x="500034" y="1428736"/>
            <a:ext cx="8072494" cy="2677656"/>
          </a:xfrm>
          <a:prstGeom prst="rect">
            <a:avLst/>
          </a:prstGeom>
        </p:spPr>
        <p:txBody>
          <a:bodyPr wrap="square">
            <a:spAutoFit/>
          </a:bodyPr>
          <a:lstStyle/>
          <a:p>
            <a:r>
              <a:rPr lang="zh-CN" altLang="en-US" sz="2400" dirty="0" smtClean="0"/>
              <a:t>连锁药店是当前中国医药零售业的主流业态，在大多数地区已经达到</a:t>
            </a:r>
            <a:r>
              <a:rPr lang="en-US" sz="2400" dirty="0" smtClean="0"/>
              <a:t>60</a:t>
            </a:r>
            <a:r>
              <a:rPr lang="zh-CN" altLang="en-US" sz="2400" dirty="0" smtClean="0"/>
              <a:t>％以上，在很多大城市里，连锁药店的销售额已经占到医药零售额的</a:t>
            </a:r>
            <a:r>
              <a:rPr lang="en-US" sz="2400" dirty="0" smtClean="0"/>
              <a:t>80</a:t>
            </a:r>
            <a:r>
              <a:rPr lang="zh-CN" altLang="en-US" sz="2400" dirty="0" smtClean="0"/>
              <a:t>％以上。零售连锁集成物流，是指零售连锁企业通过与供应链上的其它节点医药企业、物流咨询公司、信息技术公司、第三方物流企业和功能型物流企业等，采用战略联盟、动态联盟、虚拟组织或企业集团等组建成的集成化物流系统。</a:t>
            </a:r>
            <a:endParaRPr lang="zh-CN" altLang="en-US" sz="2400" dirty="0"/>
          </a:p>
        </p:txBody>
      </p:sp>
    </p:spTree>
  </p:cSld>
  <p:clrMapOvr>
    <a:masterClrMapping/>
  </p:clrMapOvr>
  <p:transition>
    <p:fade/>
  </p:transition>
</p:sld>
</file>

<file path=ppt/theme/theme1.xml><?xml version="1.0" encoding="utf-8"?>
<a:theme xmlns:a="http://schemas.openxmlformats.org/drawingml/2006/main" name="智能物流">
  <a:themeElements>
    <a:clrScheme name="上海Nordri专业商务幻灯演示设计 15">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80808"/>
      </a:hlink>
      <a:folHlink>
        <a:srgbClr val="000000"/>
      </a:folHlink>
    </a:clrScheme>
    <a:fontScheme name="上海Nordri专业商务幻灯演示设计">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上海Nordri专业商务幻灯演示设计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上海Nordri专业商务幻灯演示设计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上海Nordri专业商务幻灯演示设计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上海Nordri专业商务幻灯演示设计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上海Nordri专业商务幻灯演示设计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上海Nordri专业商务幻灯演示设计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上海Nordri专业商务幻灯演示设计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上海Nordri专业商务幻灯演示设计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上海Nordri专业商务幻灯演示设计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上海Nordri专业商务幻灯演示设计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上海Nordri专业商务幻灯演示设计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上海Nordri专业商务幻灯演示设计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上海Nordri专业商务幻灯演示设计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0000"/>
        </a:hlink>
        <a:folHlink>
          <a:srgbClr val="000000"/>
        </a:folHlink>
      </a:clrScheme>
      <a:clrMap bg1="lt1" tx1="dk1" bg2="lt2" tx2="dk2" accent1="accent1" accent2="accent2" accent3="accent3" accent4="accent4" accent5="accent5" accent6="accent6" hlink="hlink" folHlink="folHlink"/>
    </a:extraClrScheme>
    <a:extraClrScheme>
      <a:clrScheme name="上海Nordri专业商务幻灯演示设计 14">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F8F8F8"/>
        </a:hlink>
        <a:folHlink>
          <a:srgbClr val="F8F8F8"/>
        </a:folHlink>
      </a:clrScheme>
      <a:clrMap bg1="lt1" tx1="dk1" bg2="lt2" tx2="dk2" accent1="accent1" accent2="accent2" accent3="accent3" accent4="accent4" accent5="accent5" accent6="accent6" hlink="hlink" folHlink="folHlink"/>
    </a:extraClrScheme>
    <a:extraClrScheme>
      <a:clrScheme name="上海Nordri专业商务幻灯演示设计 15">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80808"/>
        </a:hlink>
        <a:folHlink>
          <a:srgbClr val="0000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861</TotalTime>
  <Words>4769</Words>
  <Application>Microsoft Office PowerPoint</Application>
  <PresentationFormat>全屏显示(4:3)</PresentationFormat>
  <Paragraphs>147</Paragraphs>
  <Slides>36</Slides>
  <Notes>0</Notes>
  <HiddenSlides>0</HiddenSlides>
  <MMClips>0</MMClips>
  <ScaleCrop>false</ScaleCrop>
  <HeadingPairs>
    <vt:vector size="4" baseType="variant">
      <vt:variant>
        <vt:lpstr>主题</vt:lpstr>
      </vt:variant>
      <vt:variant>
        <vt:i4>1</vt:i4>
      </vt:variant>
      <vt:variant>
        <vt:lpstr>幻灯片标题</vt:lpstr>
      </vt:variant>
      <vt:variant>
        <vt:i4>36</vt:i4>
      </vt:variant>
    </vt:vector>
  </HeadingPairs>
  <TitlesOfParts>
    <vt:vector size="37" baseType="lpstr">
      <vt:lpstr>智能物流</vt:lpstr>
      <vt:lpstr>第7章  医药智能物流</vt:lpstr>
      <vt:lpstr>学习要点</vt:lpstr>
      <vt:lpstr>目录</vt:lpstr>
      <vt:lpstr>7.1 医药物流概述</vt:lpstr>
      <vt:lpstr>7.1.1 行业概况</vt:lpstr>
      <vt:lpstr>7.1.1 行业概况</vt:lpstr>
      <vt:lpstr>7.1.2 物流模式</vt:lpstr>
      <vt:lpstr>7.1.2 物流模式</vt:lpstr>
      <vt:lpstr>7.1.2 物流模式</vt:lpstr>
      <vt:lpstr>7.1.2 物流模式</vt:lpstr>
      <vt:lpstr>7.1.3 行业趋势</vt:lpstr>
      <vt:lpstr>7.2 医药智能物流框架</vt:lpstr>
      <vt:lpstr>7.2.1应用需求</vt:lpstr>
      <vt:lpstr>7.2.2框架构成</vt:lpstr>
      <vt:lpstr>7.2.2框架构成</vt:lpstr>
      <vt:lpstr>7.2.2框架构成</vt:lpstr>
      <vt:lpstr>7.2.3核心功能框架</vt:lpstr>
      <vt:lpstr>7.2.3核心功能框架</vt:lpstr>
      <vt:lpstr>7.2.3核心功能框架</vt:lpstr>
      <vt:lpstr>7.2.3核心功能框架</vt:lpstr>
      <vt:lpstr>7.2.3核心功能框架</vt:lpstr>
      <vt:lpstr>7.2.4系统意义</vt:lpstr>
      <vt:lpstr>7.3医药智能物流展望</vt:lpstr>
      <vt:lpstr>7.3.1存在问题</vt:lpstr>
      <vt:lpstr>7.3.2发展趋势</vt:lpstr>
      <vt:lpstr>7.3.3对策建议</vt:lpstr>
      <vt:lpstr>7.4案例分析</vt:lpstr>
      <vt:lpstr>7.4案例分析</vt:lpstr>
      <vt:lpstr>7.4案例分析</vt:lpstr>
      <vt:lpstr>7.4案例分析</vt:lpstr>
      <vt:lpstr>7.4案例分析</vt:lpstr>
      <vt:lpstr>7.4案例分析</vt:lpstr>
      <vt:lpstr>7.4案例分析</vt:lpstr>
      <vt:lpstr>7.5小结</vt:lpstr>
      <vt:lpstr>思考题</vt:lpstr>
      <vt:lpstr>幻灯片 36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NordriDesign</dc:creator>
  <cp:keywords>ppt幻灯设计/ppt模板设计</cp:keywords>
  <dc:description>nordridesign.com</dc:description>
  <cp:lastModifiedBy>RYAN</cp:lastModifiedBy>
  <cp:revision>144</cp:revision>
  <dcterms:created xsi:type="dcterms:W3CDTF">2007-10-21T01:27:31Z</dcterms:created>
  <dcterms:modified xsi:type="dcterms:W3CDTF">2012-08-23T03:40:49Z</dcterms:modified>
</cp:coreProperties>
</file>