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94" r:id="rId3"/>
    <p:sldId id="257" r:id="rId4"/>
    <p:sldId id="260" r:id="rId5"/>
    <p:sldId id="261" r:id="rId6"/>
    <p:sldId id="262" r:id="rId7"/>
    <p:sldId id="263" r:id="rId8"/>
    <p:sldId id="264" r:id="rId9"/>
    <p:sldId id="265" r:id="rId10"/>
    <p:sldId id="266" r:id="rId11"/>
    <p:sldId id="267" r:id="rId12"/>
    <p:sldId id="268" r:id="rId13"/>
    <p:sldId id="269" r:id="rId14"/>
    <p:sldId id="258" r:id="rId15"/>
    <p:sldId id="259" r:id="rId16"/>
    <p:sldId id="270" r:id="rId17"/>
    <p:sldId id="271" r:id="rId18"/>
    <p:sldId id="272" r:id="rId19"/>
    <p:sldId id="273"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0" r:id="rId35"/>
    <p:sldId id="291" r:id="rId36"/>
    <p:sldId id="292" r:id="rId37"/>
    <p:sldId id="293" r:id="rId38"/>
    <p:sldId id="295"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67" autoAdjust="0"/>
  </p:normalViewPr>
  <p:slideViewPr>
    <p:cSldViewPr>
      <p:cViewPr varScale="1">
        <p:scale>
          <a:sx n="124" d="100"/>
          <a:sy n="124" d="100"/>
        </p:scale>
        <p:origin x="-1254" y="-36"/>
      </p:cViewPr>
      <p:guideLst>
        <p:guide orient="horz" pos="2160"/>
        <p:guide pos="2880"/>
      </p:guideLst>
    </p:cSldViewPr>
  </p:slideViewPr>
  <p:outlineViewPr>
    <p:cViewPr>
      <p:scale>
        <a:sx n="33" d="100"/>
        <a:sy n="33" d="100"/>
      </p:scale>
      <p:origin x="0" y="1824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1" name="Group 17"/>
          <p:cNvGrpSpPr>
            <a:grpSpLocks/>
          </p:cNvGrpSpPr>
          <p:nvPr userDrawn="1"/>
        </p:nvGrpSpPr>
        <p:grpSpPr bwMode="auto">
          <a:xfrm>
            <a:off x="0" y="2141538"/>
            <a:ext cx="9144000" cy="2438400"/>
            <a:chOff x="0" y="1344"/>
            <a:chExt cx="5760" cy="1536"/>
          </a:xfrm>
        </p:grpSpPr>
        <p:sp>
          <p:nvSpPr>
            <p:cNvPr id="12" name="Rectangle 18"/>
            <p:cNvSpPr>
              <a:spLocks noChangeArrowheads="1"/>
            </p:cNvSpPr>
            <p:nvPr/>
          </p:nvSpPr>
          <p:spPr bwMode="auto">
            <a:xfrm>
              <a:off x="0" y="1344"/>
              <a:ext cx="1014" cy="1536"/>
            </a:xfrm>
            <a:prstGeom prst="rect">
              <a:avLst/>
            </a:prstGeom>
            <a:gradFill rotWithShape="1">
              <a:gsLst>
                <a:gs pos="0">
                  <a:srgbClr val="D9241F">
                    <a:alpha val="20000"/>
                  </a:srgbClr>
                </a:gs>
                <a:gs pos="100000">
                  <a:srgbClr val="D9241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13" name="Rectangle 19"/>
            <p:cNvSpPr>
              <a:spLocks noChangeArrowheads="1"/>
            </p:cNvSpPr>
            <p:nvPr/>
          </p:nvSpPr>
          <p:spPr bwMode="auto">
            <a:xfrm>
              <a:off x="4804" y="1344"/>
              <a:ext cx="956" cy="1536"/>
            </a:xfrm>
            <a:prstGeom prst="rect">
              <a:avLst/>
            </a:prstGeom>
            <a:gradFill rotWithShape="1">
              <a:gsLst>
                <a:gs pos="0">
                  <a:srgbClr val="D9241F"/>
                </a:gs>
                <a:gs pos="100000">
                  <a:srgbClr val="D9241F">
                    <a:alpha val="2000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4296" tIns="32147" rIns="64296" bIns="32147" anchor="ctr"/>
            <a:lstStyle/>
            <a:p>
              <a:pPr algn="ctr"/>
              <a:endParaRPr lang="zh-CN" altLang="zh-CN">
                <a:ea typeface="宋体" pitchFamily="2" charset="-122"/>
              </a:endParaRPr>
            </a:p>
          </p:txBody>
        </p:sp>
        <p:sp>
          <p:nvSpPr>
            <p:cNvPr id="14" name="Rectangle 20"/>
            <p:cNvSpPr>
              <a:spLocks noChangeArrowheads="1"/>
            </p:cNvSpPr>
            <p:nvPr/>
          </p:nvSpPr>
          <p:spPr bwMode="auto">
            <a:xfrm>
              <a:off x="1002" y="1344"/>
              <a:ext cx="3818" cy="1536"/>
            </a:xfrm>
            <a:prstGeom prst="rect">
              <a:avLst/>
            </a:prstGeom>
            <a:solidFill>
              <a:srgbClr val="D9241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grpSp>
      <p:grpSp>
        <p:nvGrpSpPr>
          <p:cNvPr id="15" name="组合 14"/>
          <p:cNvGrpSpPr/>
          <p:nvPr userDrawn="1"/>
        </p:nvGrpSpPr>
        <p:grpSpPr>
          <a:xfrm>
            <a:off x="0" y="25492"/>
            <a:ext cx="9805988" cy="6867525"/>
            <a:chOff x="-20638" y="-9525"/>
            <a:chExt cx="9805988" cy="6867525"/>
          </a:xfrm>
        </p:grpSpPr>
        <p:sp>
          <p:nvSpPr>
            <p:cNvPr id="16" name="Freeform 43"/>
            <p:cNvSpPr>
              <a:spLocks/>
            </p:cNvSpPr>
            <p:nvPr/>
          </p:nvSpPr>
          <p:spPr bwMode="auto">
            <a:xfrm>
              <a:off x="7097713" y="4930775"/>
              <a:ext cx="1171575" cy="1339850"/>
            </a:xfrm>
            <a:custGeom>
              <a:avLst/>
              <a:gdLst>
                <a:gd name="T0" fmla="*/ 0 w 1344"/>
                <a:gd name="T1" fmla="*/ 2147483647 h 1536"/>
                <a:gd name="T2" fmla="*/ 2147483647 w 1344"/>
                <a:gd name="T3" fmla="*/ 0 h 1536"/>
                <a:gd name="T4" fmla="*/ 2147483647 w 1344"/>
                <a:gd name="T5" fmla="*/ 2147483647 h 1536"/>
                <a:gd name="T6" fmla="*/ 2147483647 w 1344"/>
                <a:gd name="T7" fmla="*/ 2147483647 h 1536"/>
                <a:gd name="T8" fmla="*/ 2147483647 w 1344"/>
                <a:gd name="T9" fmla="*/ 2147483647 h 1536"/>
                <a:gd name="T10" fmla="*/ 0 w 1344"/>
                <a:gd name="T11" fmla="*/ 2147483647 h 1536"/>
                <a:gd name="T12" fmla="*/ 0 w 1344"/>
                <a:gd name="T13" fmla="*/ 2147483647 h 15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44" h="1536">
                  <a:moveTo>
                    <a:pt x="0" y="384"/>
                  </a:moveTo>
                  <a:lnTo>
                    <a:pt x="672" y="0"/>
                  </a:lnTo>
                  <a:lnTo>
                    <a:pt x="1344" y="384"/>
                  </a:lnTo>
                  <a:lnTo>
                    <a:pt x="1344" y="1152"/>
                  </a:lnTo>
                  <a:lnTo>
                    <a:pt x="672" y="1536"/>
                  </a:lnTo>
                  <a:lnTo>
                    <a:pt x="0" y="1152"/>
                  </a:lnTo>
                  <a:lnTo>
                    <a:pt x="0" y="384"/>
                  </a:lnTo>
                  <a:close/>
                </a:path>
              </a:pathLst>
            </a:custGeom>
            <a:noFill/>
            <a:ln w="152400" cap="flat" cmpd="sng">
              <a:solidFill>
                <a:srgbClr val="FFFFFF">
                  <a:alpha val="20000"/>
                </a:srgb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Freeform 28"/>
            <p:cNvSpPr>
              <a:spLocks/>
            </p:cNvSpPr>
            <p:nvPr/>
          </p:nvSpPr>
          <p:spPr bwMode="auto">
            <a:xfrm>
              <a:off x="7445375"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2"/>
              <a:srcRect/>
              <a:stretch>
                <a:fillRect b="-13750"/>
              </a:stretch>
            </a:blipFill>
            <a:ln w="12700" cmpd="sng">
              <a:solidFill>
                <a:srgbClr val="000000">
                  <a:alpha val="35001"/>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122"/>
              </a:endParaRPr>
            </a:p>
          </p:txBody>
        </p:sp>
        <p:sp>
          <p:nvSpPr>
            <p:cNvPr id="18" name="Rectangle 4"/>
            <p:cNvSpPr>
              <a:spLocks noChangeArrowheads="1"/>
            </p:cNvSpPr>
            <p:nvPr/>
          </p:nvSpPr>
          <p:spPr bwMode="auto">
            <a:xfrm>
              <a:off x="0" y="0"/>
              <a:ext cx="3632200" cy="6858000"/>
            </a:xfrm>
            <a:prstGeom prst="rect">
              <a:avLst/>
            </a:prstGeom>
            <a:gradFill rotWithShape="1">
              <a:gsLst>
                <a:gs pos="0">
                  <a:srgbClr val="D9241F"/>
                </a:gs>
                <a:gs pos="100000">
                  <a:srgbClr val="D9241F">
                    <a:alpha val="2000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19" name="Freeform 7"/>
            <p:cNvSpPr>
              <a:spLocks/>
            </p:cNvSpPr>
            <p:nvPr/>
          </p:nvSpPr>
          <p:spPr bwMode="auto">
            <a:xfrm>
              <a:off x="-20638" y="-9525"/>
              <a:ext cx="4356101" cy="5824538"/>
            </a:xfrm>
            <a:custGeom>
              <a:avLst/>
              <a:gdLst>
                <a:gd name="T0" fmla="*/ 2147483647 w 2744"/>
                <a:gd name="T1" fmla="*/ 2147483647 h 3669"/>
                <a:gd name="T2" fmla="*/ 2147483647 w 2744"/>
                <a:gd name="T3" fmla="*/ 0 h 3669"/>
                <a:gd name="T4" fmla="*/ 2147483647 w 2744"/>
                <a:gd name="T5" fmla="*/ 2147483647 h 3669"/>
                <a:gd name="T6" fmla="*/ 2147483647 w 2744"/>
                <a:gd name="T7" fmla="*/ 2147483647 h 3669"/>
                <a:gd name="T8" fmla="*/ 2147483647 w 2744"/>
                <a:gd name="T9" fmla="*/ 2147483647 h 3669"/>
                <a:gd name="T10" fmla="*/ 2147483647 w 2744"/>
                <a:gd name="T11" fmla="*/ 2147483647 h 3669"/>
                <a:gd name="T12" fmla="*/ 2147483647 w 2744"/>
                <a:gd name="T13" fmla="*/ 2147483647 h 3669"/>
                <a:gd name="T14" fmla="*/ 2147483647 w 2744"/>
                <a:gd name="T15" fmla="*/ 2147483647 h 3669"/>
                <a:gd name="T16" fmla="*/ 2147483647 w 2744"/>
                <a:gd name="T17" fmla="*/ 2147483647 h 3669"/>
                <a:gd name="T18" fmla="*/ 2147483647 w 2744"/>
                <a:gd name="T19" fmla="*/ 2147483647 h 3669"/>
                <a:gd name="T20" fmla="*/ 2147483647 w 2744"/>
                <a:gd name="T21" fmla="*/ 0 h 3669"/>
                <a:gd name="T22" fmla="*/ 0 w 2744"/>
                <a:gd name="T23" fmla="*/ 0 h 3669"/>
                <a:gd name="T24" fmla="*/ 2147483647 w 2744"/>
                <a:gd name="T25" fmla="*/ 2147483647 h 36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744" h="3669">
                  <a:moveTo>
                    <a:pt x="7" y="453"/>
                  </a:moveTo>
                  <a:lnTo>
                    <a:pt x="828" y="0"/>
                  </a:lnTo>
                  <a:lnTo>
                    <a:pt x="2298" y="847"/>
                  </a:lnTo>
                  <a:lnTo>
                    <a:pt x="2311" y="2316"/>
                  </a:lnTo>
                  <a:lnTo>
                    <a:pt x="835" y="3216"/>
                  </a:lnTo>
                  <a:lnTo>
                    <a:pt x="7" y="2750"/>
                  </a:lnTo>
                  <a:lnTo>
                    <a:pt x="7" y="3197"/>
                  </a:lnTo>
                  <a:lnTo>
                    <a:pt x="828" y="3669"/>
                  </a:lnTo>
                  <a:lnTo>
                    <a:pt x="2744" y="2537"/>
                  </a:lnTo>
                  <a:lnTo>
                    <a:pt x="2738" y="634"/>
                  </a:lnTo>
                  <a:lnTo>
                    <a:pt x="1625" y="0"/>
                  </a:lnTo>
                  <a:lnTo>
                    <a:pt x="0" y="0"/>
                  </a:lnTo>
                  <a:lnTo>
                    <a:pt x="7" y="453"/>
                  </a:lnTo>
                  <a:close/>
                </a:path>
              </a:pathLst>
            </a:custGeom>
            <a:solidFill>
              <a:srgbClr val="FFFFFF">
                <a:alpha val="23137"/>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Freeform 32"/>
            <p:cNvSpPr>
              <a:spLocks/>
            </p:cNvSpPr>
            <p:nvPr/>
          </p:nvSpPr>
          <p:spPr bwMode="auto">
            <a:xfrm>
              <a:off x="5803900" y="641350"/>
              <a:ext cx="2339975" cy="1500188"/>
            </a:xfrm>
            <a:custGeom>
              <a:avLst/>
              <a:gdLst>
                <a:gd name="T0" fmla="*/ 2147483647 w 2096"/>
                <a:gd name="T1" fmla="*/ 0 h 1344"/>
                <a:gd name="T2" fmla="*/ 2147483647 w 2096"/>
                <a:gd name="T3" fmla="*/ 2147483647 h 1344"/>
                <a:gd name="T4" fmla="*/ 2147483647 w 2096"/>
                <a:gd name="T5" fmla="*/ 2147483647 h 1344"/>
                <a:gd name="T6" fmla="*/ 2147483647 w 2096"/>
                <a:gd name="T7" fmla="*/ 2147483647 h 1344"/>
                <a:gd name="T8" fmla="*/ 0 w 2096"/>
                <a:gd name="T9" fmla="*/ 2147483647 h 1344"/>
                <a:gd name="T10" fmla="*/ 0 w 2096"/>
                <a:gd name="T11" fmla="*/ 0 h 1344"/>
                <a:gd name="T12" fmla="*/ 2147483647 w 2096"/>
                <a:gd name="T13" fmla="*/ 0 h 13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3"/>
              <a:srcRect/>
              <a:stretch>
                <a:fillRect/>
              </a:stretch>
            </a:blipFill>
            <a:ln w="12700" cmpd="sng">
              <a:solidFill>
                <a:srgbClr val="000000">
                  <a:alpha val="34901"/>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Freeform 30"/>
            <p:cNvSpPr>
              <a:spLocks/>
            </p:cNvSpPr>
            <p:nvPr/>
          </p:nvSpPr>
          <p:spPr bwMode="auto">
            <a:xfrm>
              <a:off x="4749800"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4"/>
              <a:srcRect/>
              <a:stretch>
                <a:fillRect b="-2946"/>
              </a:stretch>
            </a:blipFill>
            <a:ln w="12700" cmpd="sng">
              <a:solidFill>
                <a:srgbClr val="000000">
                  <a:alpha val="35001"/>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122"/>
              </a:endParaRPr>
            </a:p>
          </p:txBody>
        </p:sp>
        <p:sp>
          <p:nvSpPr>
            <p:cNvPr id="22" name="Freeform 34"/>
            <p:cNvSpPr>
              <a:spLocks/>
            </p:cNvSpPr>
            <p:nvPr/>
          </p:nvSpPr>
          <p:spPr bwMode="auto">
            <a:xfrm>
              <a:off x="3068638" y="641350"/>
              <a:ext cx="2341562"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5"/>
              <a:srcRect/>
              <a:stretch>
                <a:fillRect b="-9674"/>
              </a:stretch>
            </a:blipFill>
            <a:ln w="12700" cmpd="sng">
              <a:solidFill>
                <a:srgbClr val="000000">
                  <a:alpha val="35001"/>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122"/>
              </a:endParaRPr>
            </a:p>
          </p:txBody>
        </p:sp>
        <p:sp>
          <p:nvSpPr>
            <p:cNvPr id="23" name="Freeform 36"/>
            <p:cNvSpPr>
              <a:spLocks/>
            </p:cNvSpPr>
            <p:nvPr/>
          </p:nvSpPr>
          <p:spPr bwMode="auto">
            <a:xfrm>
              <a:off x="1690688"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6"/>
              <a:srcRect/>
              <a:stretch>
                <a:fillRect b="-2770"/>
              </a:stretch>
            </a:blipFill>
            <a:ln w="12700" cap="flat" cmpd="sng">
              <a:solidFill>
                <a:srgbClr val="000000">
                  <a:alpha val="35001"/>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122"/>
              </a:endParaRPr>
            </a:p>
          </p:txBody>
        </p:sp>
        <p:sp>
          <p:nvSpPr>
            <p:cNvPr id="24" name="Freeform 38"/>
            <p:cNvSpPr>
              <a:spLocks/>
            </p:cNvSpPr>
            <p:nvPr/>
          </p:nvSpPr>
          <p:spPr bwMode="auto">
            <a:xfrm>
              <a:off x="0"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7"/>
              <a:srcRect/>
              <a:stretch>
                <a:fillRect b="-4775"/>
              </a:stretch>
            </a:blipFill>
            <a:ln w="12700" cmpd="sng">
              <a:solidFill>
                <a:srgbClr val="000000">
                  <a:alpha val="35001"/>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122"/>
              </a:endParaRPr>
            </a:p>
          </p:txBody>
        </p:sp>
        <p:grpSp>
          <p:nvGrpSpPr>
            <p:cNvPr id="25" name="Group 44"/>
            <p:cNvGrpSpPr>
              <a:grpSpLocks/>
            </p:cNvGrpSpPr>
            <p:nvPr/>
          </p:nvGrpSpPr>
          <p:grpSpPr bwMode="auto">
            <a:xfrm>
              <a:off x="0" y="2133600"/>
              <a:ext cx="9144000" cy="2819400"/>
              <a:chOff x="0" y="1910"/>
              <a:chExt cx="8191" cy="2524"/>
            </a:xfrm>
          </p:grpSpPr>
          <p:grpSp>
            <p:nvGrpSpPr>
              <p:cNvPr id="28" name="Group 16"/>
              <p:cNvGrpSpPr>
                <a:grpSpLocks/>
              </p:cNvGrpSpPr>
              <p:nvPr/>
            </p:nvGrpSpPr>
            <p:grpSpPr bwMode="auto">
              <a:xfrm>
                <a:off x="0" y="1910"/>
                <a:ext cx="8191" cy="2183"/>
                <a:chOff x="0" y="1344"/>
                <a:chExt cx="5760" cy="1536"/>
              </a:xfrm>
            </p:grpSpPr>
            <p:sp>
              <p:nvSpPr>
                <p:cNvPr id="31" name="Rectangle 8"/>
                <p:cNvSpPr>
                  <a:spLocks noChangeArrowheads="1"/>
                </p:cNvSpPr>
                <p:nvPr/>
              </p:nvSpPr>
              <p:spPr bwMode="auto">
                <a:xfrm>
                  <a:off x="0" y="1344"/>
                  <a:ext cx="1014" cy="1536"/>
                </a:xfrm>
                <a:prstGeom prst="rect">
                  <a:avLst/>
                </a:prstGeom>
                <a:gradFill rotWithShape="1">
                  <a:gsLst>
                    <a:gs pos="0">
                      <a:srgbClr val="FFFFFF">
                        <a:alpha val="20000"/>
                      </a:srgbClr>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32" name="Rectangle 9"/>
                <p:cNvSpPr>
                  <a:spLocks noChangeArrowheads="1"/>
                </p:cNvSpPr>
                <p:nvPr/>
              </p:nvSpPr>
              <p:spPr bwMode="auto">
                <a:xfrm>
                  <a:off x="4804" y="1344"/>
                  <a:ext cx="956" cy="1536"/>
                </a:xfrm>
                <a:prstGeom prst="rect">
                  <a:avLst/>
                </a:prstGeom>
                <a:gradFill rotWithShape="1">
                  <a:gsLst>
                    <a:gs pos="0">
                      <a:schemeClr val="bg1"/>
                    </a:gs>
                    <a:gs pos="100000">
                      <a:srgbClr val="FFFFFF">
                        <a:alpha val="2000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33" name="Rectangle 10"/>
                <p:cNvSpPr>
                  <a:spLocks noChangeArrowheads="1"/>
                </p:cNvSpPr>
                <p:nvPr/>
              </p:nvSpPr>
              <p:spPr bwMode="auto">
                <a:xfrm>
                  <a:off x="1002" y="1344"/>
                  <a:ext cx="3818" cy="1536"/>
                </a:xfrm>
                <a:prstGeom prst="rect">
                  <a:avLst/>
                </a:prstGeom>
                <a:gradFill rotWithShape="1">
                  <a:gsLst>
                    <a:gs pos="0">
                      <a:schemeClr val="bg1"/>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grpSp>
          <p:sp>
            <p:nvSpPr>
              <p:cNvPr id="29" name="Rectangle 25"/>
              <p:cNvSpPr>
                <a:spLocks noChangeArrowheads="1"/>
              </p:cNvSpPr>
              <p:nvPr/>
            </p:nvSpPr>
            <p:spPr bwMode="auto">
              <a:xfrm>
                <a:off x="0" y="4093"/>
                <a:ext cx="8191" cy="341"/>
              </a:xfrm>
              <a:prstGeom prst="rect">
                <a:avLst/>
              </a:prstGeom>
              <a:gradFill rotWithShape="1">
                <a:gsLst>
                  <a:gs pos="0">
                    <a:srgbClr val="000000"/>
                  </a:gs>
                  <a:gs pos="100000">
                    <a:srgbClr val="000000">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30" name="Line 26"/>
              <p:cNvSpPr>
                <a:spLocks noChangeShapeType="1"/>
              </p:cNvSpPr>
              <p:nvPr/>
            </p:nvSpPr>
            <p:spPr bwMode="auto">
              <a:xfrm>
                <a:off x="0" y="1910"/>
                <a:ext cx="8191" cy="0"/>
              </a:xfrm>
              <a:prstGeom prst="line">
                <a:avLst/>
              </a:prstGeom>
              <a:noFill/>
              <a:ln w="2857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 name="Freeform 41"/>
            <p:cNvSpPr>
              <a:spLocks/>
            </p:cNvSpPr>
            <p:nvPr/>
          </p:nvSpPr>
          <p:spPr bwMode="auto">
            <a:xfrm>
              <a:off x="6248400" y="6199188"/>
              <a:ext cx="1143000" cy="658812"/>
            </a:xfrm>
            <a:custGeom>
              <a:avLst/>
              <a:gdLst>
                <a:gd name="T0" fmla="*/ 0 w 720"/>
                <a:gd name="T1" fmla="*/ 2147483647 h 415"/>
                <a:gd name="T2" fmla="*/ 0 w 720"/>
                <a:gd name="T3" fmla="*/ 2147483647 h 415"/>
                <a:gd name="T4" fmla="*/ 2147483647 w 720"/>
                <a:gd name="T5" fmla="*/ 0 h 415"/>
                <a:gd name="T6" fmla="*/ 2147483647 w 720"/>
                <a:gd name="T7" fmla="*/ 2147483647 h 415"/>
                <a:gd name="T8" fmla="*/ 2147483647 w 720"/>
                <a:gd name="T9" fmla="*/ 2147483647 h 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0" h="415">
                  <a:moveTo>
                    <a:pt x="0" y="415"/>
                  </a:moveTo>
                  <a:lnTo>
                    <a:pt x="0" y="223"/>
                  </a:lnTo>
                  <a:lnTo>
                    <a:pt x="357" y="0"/>
                  </a:lnTo>
                  <a:lnTo>
                    <a:pt x="720" y="223"/>
                  </a:lnTo>
                  <a:lnTo>
                    <a:pt x="720" y="415"/>
                  </a:lnTo>
                </a:path>
              </a:pathLst>
            </a:custGeom>
            <a:noFill/>
            <a:ln w="152400" cap="flat" cmpd="sng">
              <a:solidFill>
                <a:srgbClr val="FFFFFF">
                  <a:alpha val="20000"/>
                </a:srgbClr>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Freeform 42"/>
            <p:cNvSpPr>
              <a:spLocks/>
            </p:cNvSpPr>
            <p:nvPr/>
          </p:nvSpPr>
          <p:spPr bwMode="auto">
            <a:xfrm>
              <a:off x="8610600" y="4962525"/>
              <a:ext cx="533400" cy="1295400"/>
            </a:xfrm>
            <a:custGeom>
              <a:avLst/>
              <a:gdLst>
                <a:gd name="T0" fmla="*/ 2147483647 w 336"/>
                <a:gd name="T1" fmla="*/ 0 h 816"/>
                <a:gd name="T2" fmla="*/ 0 w 336"/>
                <a:gd name="T3" fmla="*/ 2147483647 h 816"/>
                <a:gd name="T4" fmla="*/ 0 w 336"/>
                <a:gd name="T5" fmla="*/ 2147483647 h 816"/>
                <a:gd name="T6" fmla="*/ 2147483647 w 336"/>
                <a:gd name="T7" fmla="*/ 2147483647 h 8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36" h="816">
                  <a:moveTo>
                    <a:pt x="336" y="0"/>
                  </a:moveTo>
                  <a:lnTo>
                    <a:pt x="0" y="192"/>
                  </a:lnTo>
                  <a:lnTo>
                    <a:pt x="0" y="624"/>
                  </a:lnTo>
                  <a:lnTo>
                    <a:pt x="336" y="816"/>
                  </a:lnTo>
                </a:path>
              </a:pathLst>
            </a:custGeom>
            <a:noFill/>
            <a:ln w="152400" cap="flat" cmpd="sng">
              <a:solidFill>
                <a:srgbClr val="FFFFFF">
                  <a:alpha val="20000"/>
                </a:srgbClr>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626" name="Rectangle 2"/>
          <p:cNvSpPr>
            <a:spLocks noGrp="1" noChangeArrowheads="1"/>
          </p:cNvSpPr>
          <p:nvPr>
            <p:ph type="ctrTitle"/>
          </p:nvPr>
        </p:nvSpPr>
        <p:spPr>
          <a:xfrm>
            <a:off x="685800" y="2130425"/>
            <a:ext cx="7772400" cy="1470025"/>
          </a:xfrm>
        </p:spPr>
        <p:txBody>
          <a:bodyPr/>
          <a:lstStyle>
            <a:lvl1pPr>
              <a:defRPr/>
            </a:lvl1pPr>
          </a:lstStyle>
          <a:p>
            <a:pPr lvl="0"/>
            <a:r>
              <a:rPr lang="zh-CN" altLang="en-US" noProof="0" dirty="0" smtClean="0"/>
              <a:t>单击此处编辑母版标题样式</a:t>
            </a:r>
          </a:p>
        </p:txBody>
      </p:sp>
      <p:sp>
        <p:nvSpPr>
          <p:cNvPr id="2662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zh-CN" altLang="en-US" noProof="0" smtClean="0"/>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smtClean="0"/>
            </a:lvl1pPr>
          </a:lstStyle>
          <a:p>
            <a:pPr>
              <a:defRPr/>
            </a:pPr>
            <a:fld id="{3D426BDA-D138-44DF-82C9-3D0100849C7E}" type="slidenum">
              <a:rPr lang="en-US" altLang="zh-CN"/>
              <a:pPr>
                <a:defRPr/>
              </a:pPr>
              <a:t>‹#›</a:t>
            </a:fld>
            <a:endParaRPr lang="en-US" altLang="zh-CN"/>
          </a:p>
        </p:txBody>
      </p:sp>
    </p:spTree>
    <p:extLst>
      <p:ext uri="{BB962C8B-B14F-4D97-AF65-F5344CB8AC3E}">
        <p14:creationId xmlns:p14="http://schemas.microsoft.com/office/powerpoint/2010/main" val="320438224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92327D9-1C9B-469B-8023-906A1327C2E6}" type="slidenum">
              <a:rPr lang="en-US" altLang="zh-CN"/>
              <a:pPr>
                <a:defRPr/>
              </a:pPr>
              <a:t>‹#›</a:t>
            </a:fld>
            <a:endParaRPr lang="en-US" altLang="zh-CN"/>
          </a:p>
        </p:txBody>
      </p:sp>
    </p:spTree>
    <p:extLst>
      <p:ext uri="{BB962C8B-B14F-4D97-AF65-F5344CB8AC3E}">
        <p14:creationId xmlns:p14="http://schemas.microsoft.com/office/powerpoint/2010/main" val="3829980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6B76BE1-0AAB-4C4D-84F8-F705C3E193EB}" type="slidenum">
              <a:rPr lang="en-US" altLang="zh-CN"/>
              <a:pPr>
                <a:defRPr/>
              </a:pPr>
              <a:t>‹#›</a:t>
            </a:fld>
            <a:endParaRPr lang="en-US" altLang="zh-CN"/>
          </a:p>
        </p:txBody>
      </p:sp>
    </p:spTree>
    <p:extLst>
      <p:ext uri="{BB962C8B-B14F-4D97-AF65-F5344CB8AC3E}">
        <p14:creationId xmlns:p14="http://schemas.microsoft.com/office/powerpoint/2010/main" val="10005486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0513" y="260350"/>
            <a:ext cx="2057400" cy="58943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260350"/>
            <a:ext cx="6019800" cy="58943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E481016-ED98-45BC-B02B-C234DF2405C0}" type="slidenum">
              <a:rPr lang="en-US" altLang="zh-CN"/>
              <a:pPr>
                <a:defRPr/>
              </a:pPr>
              <a:t>‹#›</a:t>
            </a:fld>
            <a:endParaRPr lang="en-US" altLang="zh-CN"/>
          </a:p>
        </p:txBody>
      </p:sp>
    </p:spTree>
    <p:extLst>
      <p:ext uri="{BB962C8B-B14F-4D97-AF65-F5344CB8AC3E}">
        <p14:creationId xmlns:p14="http://schemas.microsoft.com/office/powerpoint/2010/main" val="14217101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pPr>
              <a:defRPr/>
            </a:pPr>
            <a:endParaRPr lang="en-US" altLang="zh-CN"/>
          </a:p>
        </p:txBody>
      </p:sp>
      <p:sp>
        <p:nvSpPr>
          <p:cNvPr id="5" name="灯片编号占位符 4"/>
          <p:cNvSpPr>
            <a:spLocks noGrp="1"/>
          </p:cNvSpPr>
          <p:nvPr>
            <p:ph type="sldNum" sz="quarter" idx="12"/>
          </p:nvPr>
        </p:nvSpPr>
        <p:spPr/>
        <p:txBody>
          <a:bodyPr/>
          <a:lstStyle/>
          <a:p>
            <a:pPr>
              <a:defRPr/>
            </a:pPr>
            <a:fld id="{52D042A5-D016-4609-9C03-AF531D3ED1B5}" type="slidenum">
              <a:rPr lang="en-US" altLang="zh-CN" smtClean="0"/>
              <a:pPr>
                <a:defRPr/>
              </a:pPr>
              <a:t>‹#›</a:t>
            </a:fld>
            <a:endParaRPr lang="en-US" altLang="zh-CN"/>
          </a:p>
        </p:txBody>
      </p:sp>
    </p:spTree>
    <p:extLst>
      <p:ext uri="{BB962C8B-B14F-4D97-AF65-F5344CB8AC3E}">
        <p14:creationId xmlns:p14="http://schemas.microsoft.com/office/powerpoint/2010/main" val="8984612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945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28" y="3005"/>
            <a:ext cx="9137272" cy="685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AC1AD51-E9CF-4753-9663-B80CCD591336}" type="slidenum">
              <a:rPr lang="en-US" altLang="zh-CN"/>
              <a:pPr>
                <a:defRPr/>
              </a:pPr>
              <a:t>‹#›</a:t>
            </a:fld>
            <a:endParaRPr lang="en-US" altLang="zh-CN"/>
          </a:p>
        </p:txBody>
      </p:sp>
      <p:sp>
        <p:nvSpPr>
          <p:cNvPr id="8" name="标题 1"/>
          <p:cNvSpPr txBox="1">
            <a:spLocks/>
          </p:cNvSpPr>
          <p:nvPr userDrawn="1"/>
        </p:nvSpPr>
        <p:spPr bwMode="auto">
          <a:xfrm>
            <a:off x="1043608" y="620688"/>
            <a:ext cx="7438281" cy="801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pitchFamily="34" charset="0"/>
                <a:ea typeface="楷体" pitchFamily="49" charset="-122"/>
                <a:cs typeface="宋体" pitchFamily="2" charset="-122"/>
              </a:defRPr>
            </a:lvl2pPr>
            <a:lvl3pPr algn="ctr" rtl="0" eaLnBrk="0" fontAlgn="base" hangingPunct="0">
              <a:spcBef>
                <a:spcPct val="0"/>
              </a:spcBef>
              <a:spcAft>
                <a:spcPct val="0"/>
              </a:spcAft>
              <a:defRPr sz="4400" b="1">
                <a:solidFill>
                  <a:schemeClr val="tx2"/>
                </a:solidFill>
                <a:latin typeface="Arial" pitchFamily="34" charset="0"/>
                <a:ea typeface="楷体" pitchFamily="49" charset="-122"/>
                <a:cs typeface="宋体" pitchFamily="2" charset="-122"/>
              </a:defRPr>
            </a:lvl3pPr>
            <a:lvl4pPr algn="ctr" rtl="0" eaLnBrk="0" fontAlgn="base" hangingPunct="0">
              <a:spcBef>
                <a:spcPct val="0"/>
              </a:spcBef>
              <a:spcAft>
                <a:spcPct val="0"/>
              </a:spcAft>
              <a:defRPr sz="4400" b="1">
                <a:solidFill>
                  <a:schemeClr val="tx2"/>
                </a:solidFill>
                <a:latin typeface="Arial" pitchFamily="34" charset="0"/>
                <a:ea typeface="楷体" pitchFamily="49" charset="-122"/>
                <a:cs typeface="宋体" pitchFamily="2" charset="-122"/>
              </a:defRPr>
            </a:lvl4pPr>
            <a:lvl5pPr algn="ctr" rtl="0" eaLnBrk="0" fontAlgn="base" hangingPunct="0">
              <a:spcBef>
                <a:spcPct val="0"/>
              </a:spcBef>
              <a:spcAft>
                <a:spcPct val="0"/>
              </a:spcAft>
              <a:defRPr sz="4400" b="1">
                <a:solidFill>
                  <a:schemeClr val="tx2"/>
                </a:solidFill>
                <a:latin typeface="Arial" pitchFamily="34" charset="0"/>
                <a:ea typeface="楷体" pitchFamily="49" charset="-122"/>
                <a:cs typeface="宋体" pitchFamily="2" charset="-122"/>
              </a:defRPr>
            </a:lvl5pPr>
            <a:lvl6pPr marL="457200" algn="ctr" rtl="0" fontAlgn="base">
              <a:spcBef>
                <a:spcPct val="0"/>
              </a:spcBef>
              <a:spcAft>
                <a:spcPct val="0"/>
              </a:spcAft>
              <a:defRPr sz="4400" b="1">
                <a:solidFill>
                  <a:schemeClr val="tx2"/>
                </a:solidFill>
                <a:latin typeface="Arial" pitchFamily="34" charset="0"/>
                <a:ea typeface="楷体" pitchFamily="49" charset="-122"/>
                <a:cs typeface="宋体" pitchFamily="2" charset="-122"/>
              </a:defRPr>
            </a:lvl6pPr>
            <a:lvl7pPr marL="914400" algn="ctr" rtl="0" fontAlgn="base">
              <a:spcBef>
                <a:spcPct val="0"/>
              </a:spcBef>
              <a:spcAft>
                <a:spcPct val="0"/>
              </a:spcAft>
              <a:defRPr sz="4400" b="1">
                <a:solidFill>
                  <a:schemeClr val="tx2"/>
                </a:solidFill>
                <a:latin typeface="Arial" pitchFamily="34" charset="0"/>
                <a:ea typeface="楷体" pitchFamily="49" charset="-122"/>
                <a:cs typeface="宋体" pitchFamily="2" charset="-122"/>
              </a:defRPr>
            </a:lvl7pPr>
            <a:lvl8pPr marL="1371600" algn="ctr" rtl="0" fontAlgn="base">
              <a:spcBef>
                <a:spcPct val="0"/>
              </a:spcBef>
              <a:spcAft>
                <a:spcPct val="0"/>
              </a:spcAft>
              <a:defRPr sz="4400" b="1">
                <a:solidFill>
                  <a:schemeClr val="tx2"/>
                </a:solidFill>
                <a:latin typeface="Arial" pitchFamily="34" charset="0"/>
                <a:ea typeface="楷体" pitchFamily="49" charset="-122"/>
                <a:cs typeface="宋体" pitchFamily="2" charset="-122"/>
              </a:defRPr>
            </a:lvl8pPr>
            <a:lvl9pPr marL="1828800" algn="ctr" rtl="0" fontAlgn="base">
              <a:spcBef>
                <a:spcPct val="0"/>
              </a:spcBef>
              <a:spcAft>
                <a:spcPct val="0"/>
              </a:spcAft>
              <a:defRPr sz="4400" b="1">
                <a:solidFill>
                  <a:schemeClr val="tx2"/>
                </a:solidFill>
                <a:latin typeface="Arial" pitchFamily="34" charset="0"/>
                <a:ea typeface="楷体" pitchFamily="49" charset="-122"/>
                <a:cs typeface="宋体" pitchFamily="2" charset="-122"/>
              </a:defRPr>
            </a:lvl9pPr>
          </a:lstStyle>
          <a:p>
            <a:r>
              <a:rPr lang="en-US" altLang="zh-CN" dirty="0" smtClean="0"/>
              <a:t>PKI</a:t>
            </a:r>
            <a:r>
              <a:rPr lang="zh-CN" altLang="en-US" dirty="0" smtClean="0"/>
              <a:t>常规应用</a:t>
            </a:r>
            <a:endParaRPr lang="zh-CN" altLang="en-US" dirty="0"/>
          </a:p>
        </p:txBody>
      </p:sp>
    </p:spTree>
    <p:extLst>
      <p:ext uri="{BB962C8B-B14F-4D97-AF65-F5344CB8AC3E}">
        <p14:creationId xmlns:p14="http://schemas.microsoft.com/office/powerpoint/2010/main" val="15584254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A650791-FCF6-47D8-95A3-F00CB7704D80}" type="slidenum">
              <a:rPr lang="en-US" altLang="zh-CN"/>
              <a:pPr>
                <a:defRPr/>
              </a:pPr>
              <a:t>‹#›</a:t>
            </a:fld>
            <a:endParaRPr lang="en-US" altLang="zh-CN"/>
          </a:p>
        </p:txBody>
      </p:sp>
    </p:spTree>
    <p:extLst>
      <p:ext uri="{BB962C8B-B14F-4D97-AF65-F5344CB8AC3E}">
        <p14:creationId xmlns:p14="http://schemas.microsoft.com/office/powerpoint/2010/main" val="40065925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2015/3/18 Wednesday</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标题 1"/>
          <p:cNvSpPr txBox="1">
            <a:spLocks/>
          </p:cNvSpPr>
          <p:nvPr userDrawn="1"/>
        </p:nvSpPr>
        <p:spPr>
          <a:xfrm>
            <a:off x="467544" y="260648"/>
            <a:ext cx="8229600" cy="1399032"/>
          </a:xfrm>
          <a:prstGeom prst="rect">
            <a:avLst/>
          </a:prstGeom>
        </p:spPr>
        <p:txBody>
          <a:bodyPr vert="horz" anchor="ctr">
            <a:normAutofit/>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             PKI</a:t>
            </a:r>
            <a:r>
              <a:rPr lang="zh-CN" altLang="en-US" dirty="0" smtClean="0"/>
              <a:t>的常规应用</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C5419B2-6D00-41DC-9752-376850ACDFF9}" type="slidenum">
              <a:rPr lang="en-US" altLang="zh-CN"/>
              <a:pPr>
                <a:defRPr/>
              </a:pPr>
              <a:t>‹#›</a:t>
            </a:fld>
            <a:endParaRPr lang="en-US" altLang="zh-CN"/>
          </a:p>
        </p:txBody>
      </p:sp>
    </p:spTree>
    <p:extLst>
      <p:ext uri="{BB962C8B-B14F-4D97-AF65-F5344CB8AC3E}">
        <p14:creationId xmlns:p14="http://schemas.microsoft.com/office/powerpoint/2010/main" val="3403041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A924F5E2-EC2E-4479-B251-8FD5BD8756D8}" type="slidenum">
              <a:rPr lang="en-US" altLang="zh-CN"/>
              <a:pPr>
                <a:defRPr/>
              </a:pPr>
              <a:t>‹#›</a:t>
            </a:fld>
            <a:endParaRPr lang="en-US" altLang="zh-CN"/>
          </a:p>
        </p:txBody>
      </p:sp>
    </p:spTree>
    <p:extLst>
      <p:ext uri="{BB962C8B-B14F-4D97-AF65-F5344CB8AC3E}">
        <p14:creationId xmlns:p14="http://schemas.microsoft.com/office/powerpoint/2010/main" val="1634206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320899B5-6705-4093-A97B-960113D46220}" type="slidenum">
              <a:rPr lang="en-US" altLang="zh-CN"/>
              <a:pPr>
                <a:defRPr/>
              </a:pPr>
              <a:t>‹#›</a:t>
            </a:fld>
            <a:endParaRPr lang="en-US" altLang="zh-CN"/>
          </a:p>
        </p:txBody>
      </p:sp>
    </p:spTree>
    <p:extLst>
      <p:ext uri="{BB962C8B-B14F-4D97-AF65-F5344CB8AC3E}">
        <p14:creationId xmlns:p14="http://schemas.microsoft.com/office/powerpoint/2010/main" val="3541204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118ACDAD-D501-4DC7-8559-969CDC3B926B}" type="slidenum">
              <a:rPr lang="en-US" altLang="zh-CN"/>
              <a:pPr>
                <a:defRPr/>
              </a:pPr>
              <a:t>‹#›</a:t>
            </a:fld>
            <a:endParaRPr lang="en-US" altLang="zh-CN"/>
          </a:p>
        </p:txBody>
      </p:sp>
    </p:spTree>
    <p:extLst>
      <p:ext uri="{BB962C8B-B14F-4D97-AF65-F5344CB8AC3E}">
        <p14:creationId xmlns:p14="http://schemas.microsoft.com/office/powerpoint/2010/main" val="3779834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6188FB7-BE77-43F0-B363-977A1A2FD29E}" type="slidenum">
              <a:rPr lang="en-US" altLang="zh-CN"/>
              <a:pPr>
                <a:defRPr/>
              </a:pPr>
              <a:t>‹#›</a:t>
            </a:fld>
            <a:endParaRPr lang="en-US" altLang="zh-CN"/>
          </a:p>
        </p:txBody>
      </p:sp>
    </p:spTree>
    <p:extLst>
      <p:ext uri="{BB962C8B-B14F-4D97-AF65-F5344CB8AC3E}">
        <p14:creationId xmlns:p14="http://schemas.microsoft.com/office/powerpoint/2010/main" val="2837070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59631" y="601662"/>
            <a:ext cx="7438281" cy="801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en-US" dirty="0" smtClean="0"/>
          </a:p>
        </p:txBody>
      </p:sp>
      <p:sp>
        <p:nvSpPr>
          <p:cNvPr id="1027" name="Rectangle 3"/>
          <p:cNvSpPr>
            <a:spLocks noGrp="1" noChangeArrowheads="1"/>
          </p:cNvSpPr>
          <p:nvPr>
            <p:ph type="body" idx="1"/>
          </p:nvPr>
        </p:nvSpPr>
        <p:spPr bwMode="auto">
          <a:xfrm>
            <a:off x="468313" y="1628775"/>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panose="020B0604020202020204" pitchFamily="34" charset="0"/>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panose="020B0604020202020204" pitchFamily="34"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52D042A5-D016-4609-9C03-AF531D3ED1B5}" type="slidenum">
              <a:rPr lang="en-US" altLang="zh-CN"/>
              <a:pPr>
                <a:defRPr/>
              </a:pPr>
              <a:t>‹#›</a:t>
            </a:fld>
            <a:endParaRPr lang="en-US" altLang="zh-CN"/>
          </a:p>
        </p:txBody>
      </p:sp>
      <p:sp>
        <p:nvSpPr>
          <p:cNvPr id="1031" name="Rectangle 7"/>
          <p:cNvSpPr>
            <a:spLocks noChangeArrowheads="1"/>
          </p:cNvSpPr>
          <p:nvPr/>
        </p:nvSpPr>
        <p:spPr bwMode="auto">
          <a:xfrm>
            <a:off x="468313" y="26035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4400" b="1" dirty="0" smtClean="0">
              <a:solidFill>
                <a:schemeClr val="tx2"/>
              </a:solidFill>
              <a:ea typeface="楷体" panose="02010609060101010101" pitchFamily="49" charset="-122"/>
            </a:endParaRPr>
          </a:p>
        </p:txBody>
      </p:sp>
      <p:pic>
        <p:nvPicPr>
          <p:cNvPr id="8" name="Picture 30" descr="SixDisciplines Lg Logo 1"/>
          <p:cNvPicPr>
            <a:picLocks noChangeAspect="1" noChangeArrowheads="1"/>
          </p:cNvPicPr>
          <p:nvPr/>
        </p:nvPicPr>
        <p:blipFill>
          <a:blip r:embed="rId47" cstate="print">
            <a:extLst>
              <a:ext uri="{28A0092B-C50C-407E-A947-70E740481C1C}">
                <a14:useLocalDpi xmlns:a14="http://schemas.microsoft.com/office/drawing/2010/main" val="0"/>
              </a:ext>
            </a:extLst>
          </a:blip>
          <a:srcRect r="79665"/>
          <a:stretch>
            <a:fillRect/>
          </a:stretch>
        </p:blipFill>
        <p:spPr bwMode="auto">
          <a:xfrm>
            <a:off x="228600" y="265113"/>
            <a:ext cx="62547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8"/>
          <p:cNvSpPr>
            <a:spLocks noChangeArrowheads="1"/>
          </p:cNvSpPr>
          <p:nvPr/>
        </p:nvSpPr>
        <p:spPr bwMode="auto">
          <a:xfrm>
            <a:off x="1036638" y="6699250"/>
            <a:ext cx="8107362" cy="158750"/>
          </a:xfrm>
          <a:prstGeom prst="rect">
            <a:avLst/>
          </a:prstGeom>
          <a:gradFill rotWithShape="1">
            <a:gsLst>
              <a:gs pos="0">
                <a:srgbClr val="D9241F"/>
              </a:gs>
              <a:gs pos="100000">
                <a:srgbClr val="D9241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Tree>
    <p:extLst>
      <p:ext uri="{BB962C8B-B14F-4D97-AF65-F5344CB8AC3E}">
        <p14:creationId xmlns:p14="http://schemas.microsoft.com/office/powerpoint/2010/main" val="330007865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 id="2147483765" r:id="rId33"/>
    <p:sldLayoutId id="2147483766" r:id="rId34"/>
    <p:sldLayoutId id="2147483767" r:id="rId35"/>
    <p:sldLayoutId id="2147483768" r:id="rId36"/>
    <p:sldLayoutId id="2147483769" r:id="rId37"/>
    <p:sldLayoutId id="2147483770" r:id="rId38"/>
    <p:sldLayoutId id="2147483771" r:id="rId39"/>
    <p:sldLayoutId id="2147483772" r:id="rId40"/>
    <p:sldLayoutId id="2147483773" r:id="rId41"/>
    <p:sldLayoutId id="2147483774" r:id="rId42"/>
    <p:sldLayoutId id="2147483775" r:id="rId43"/>
    <p:sldLayoutId id="2147483776" r:id="rId44"/>
    <p:sldLayoutId id="2147483777" r:id="rId45"/>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pitchFamily="34" charset="0"/>
          <a:ea typeface="楷体" pitchFamily="49" charset="-122"/>
          <a:cs typeface="宋体" pitchFamily="2" charset="-122"/>
        </a:defRPr>
      </a:lvl2pPr>
      <a:lvl3pPr algn="ctr" rtl="0" eaLnBrk="0" fontAlgn="base" hangingPunct="0">
        <a:spcBef>
          <a:spcPct val="0"/>
        </a:spcBef>
        <a:spcAft>
          <a:spcPct val="0"/>
        </a:spcAft>
        <a:defRPr sz="4400" b="1">
          <a:solidFill>
            <a:schemeClr val="tx2"/>
          </a:solidFill>
          <a:latin typeface="Arial" pitchFamily="34" charset="0"/>
          <a:ea typeface="楷体" pitchFamily="49" charset="-122"/>
          <a:cs typeface="宋体" pitchFamily="2" charset="-122"/>
        </a:defRPr>
      </a:lvl3pPr>
      <a:lvl4pPr algn="ctr" rtl="0" eaLnBrk="0" fontAlgn="base" hangingPunct="0">
        <a:spcBef>
          <a:spcPct val="0"/>
        </a:spcBef>
        <a:spcAft>
          <a:spcPct val="0"/>
        </a:spcAft>
        <a:defRPr sz="4400" b="1">
          <a:solidFill>
            <a:schemeClr val="tx2"/>
          </a:solidFill>
          <a:latin typeface="Arial" pitchFamily="34" charset="0"/>
          <a:ea typeface="楷体" pitchFamily="49" charset="-122"/>
          <a:cs typeface="宋体" pitchFamily="2" charset="-122"/>
        </a:defRPr>
      </a:lvl4pPr>
      <a:lvl5pPr algn="ctr" rtl="0" eaLnBrk="0" fontAlgn="base" hangingPunct="0">
        <a:spcBef>
          <a:spcPct val="0"/>
        </a:spcBef>
        <a:spcAft>
          <a:spcPct val="0"/>
        </a:spcAft>
        <a:defRPr sz="4400" b="1">
          <a:solidFill>
            <a:schemeClr val="tx2"/>
          </a:solidFill>
          <a:latin typeface="Arial" pitchFamily="34" charset="0"/>
          <a:ea typeface="楷体" pitchFamily="49" charset="-122"/>
          <a:cs typeface="宋体" pitchFamily="2" charset="-122"/>
        </a:defRPr>
      </a:lvl5pPr>
      <a:lvl6pPr marL="457200" algn="ctr" rtl="0" fontAlgn="base">
        <a:spcBef>
          <a:spcPct val="0"/>
        </a:spcBef>
        <a:spcAft>
          <a:spcPct val="0"/>
        </a:spcAft>
        <a:defRPr sz="4400" b="1">
          <a:solidFill>
            <a:schemeClr val="tx2"/>
          </a:solidFill>
          <a:latin typeface="Arial" pitchFamily="34" charset="0"/>
          <a:ea typeface="楷体" pitchFamily="49" charset="-122"/>
          <a:cs typeface="宋体" pitchFamily="2" charset="-122"/>
        </a:defRPr>
      </a:lvl6pPr>
      <a:lvl7pPr marL="914400" algn="ctr" rtl="0" fontAlgn="base">
        <a:spcBef>
          <a:spcPct val="0"/>
        </a:spcBef>
        <a:spcAft>
          <a:spcPct val="0"/>
        </a:spcAft>
        <a:defRPr sz="4400" b="1">
          <a:solidFill>
            <a:schemeClr val="tx2"/>
          </a:solidFill>
          <a:latin typeface="Arial" pitchFamily="34" charset="0"/>
          <a:ea typeface="楷体" pitchFamily="49" charset="-122"/>
          <a:cs typeface="宋体" pitchFamily="2" charset="-122"/>
        </a:defRPr>
      </a:lvl7pPr>
      <a:lvl8pPr marL="1371600" algn="ctr" rtl="0" fontAlgn="base">
        <a:spcBef>
          <a:spcPct val="0"/>
        </a:spcBef>
        <a:spcAft>
          <a:spcPct val="0"/>
        </a:spcAft>
        <a:defRPr sz="4400" b="1">
          <a:solidFill>
            <a:schemeClr val="tx2"/>
          </a:solidFill>
          <a:latin typeface="Arial" pitchFamily="34" charset="0"/>
          <a:ea typeface="楷体" pitchFamily="49" charset="-122"/>
          <a:cs typeface="宋体" pitchFamily="2" charset="-122"/>
        </a:defRPr>
      </a:lvl8pPr>
      <a:lvl9pPr marL="1828800" algn="ctr" rtl="0" fontAlgn="base">
        <a:spcBef>
          <a:spcPct val="0"/>
        </a:spcBef>
        <a:spcAft>
          <a:spcPct val="0"/>
        </a:spcAft>
        <a:defRPr sz="4400" b="1">
          <a:solidFill>
            <a:schemeClr val="tx2"/>
          </a:solidFill>
          <a:latin typeface="Arial" pitchFamily="34" charset="0"/>
          <a:ea typeface="楷体" pitchFamily="49" charset="-122"/>
          <a:cs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第七章 </a:t>
            </a:r>
            <a:r>
              <a:rPr lang="en-US" altLang="zh-CN" dirty="0" smtClean="0"/>
              <a:t/>
            </a:r>
            <a:br>
              <a:rPr lang="en-US" altLang="zh-CN" dirty="0" smtClean="0"/>
            </a:br>
            <a:r>
              <a:rPr lang="en-US" altLang="zh-CN" dirty="0" smtClean="0"/>
              <a:t>PKI</a:t>
            </a:r>
            <a:r>
              <a:rPr lang="zh-CN" altLang="en-US" dirty="0" smtClean="0"/>
              <a:t>的常规应用</a:t>
            </a: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r>
              <a:rPr lang="zh-CN" altLang="en-US" dirty="0" smtClean="0"/>
              <a:t>基于智能卡的</a:t>
            </a:r>
            <a:r>
              <a:rPr lang="en-US" dirty="0" smtClean="0"/>
              <a:t>PKI</a:t>
            </a:r>
            <a:r>
              <a:rPr lang="zh-CN" altLang="en-US" dirty="0" smtClean="0"/>
              <a:t>的应用</a:t>
            </a:r>
            <a:endParaRPr lang="en-US" altLang="zh-CN" dirty="0" smtClean="0"/>
          </a:p>
          <a:p>
            <a:pPr lvl="1"/>
            <a:r>
              <a:rPr lang="zh-CN" altLang="en-US" dirty="0" smtClean="0"/>
              <a:t>基于智能卡的身份认证</a:t>
            </a:r>
            <a:endParaRPr lang="en-US" altLang="zh-CN" dirty="0" smtClean="0"/>
          </a:p>
          <a:p>
            <a:pPr lvl="1"/>
            <a:r>
              <a:rPr lang="zh-CN" altLang="en-US" dirty="0" smtClean="0"/>
              <a:t>基于智能卡的数字签名</a:t>
            </a:r>
            <a:endParaRPr lang="en-US" altLang="zh-CN" dirty="0" smtClean="0"/>
          </a:p>
          <a:p>
            <a:pPr lvl="1"/>
            <a:r>
              <a:rPr lang="zh-CN" altLang="en-US" dirty="0" smtClean="0"/>
              <a:t>基于智能卡数字加密</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normAutofit fontScale="92500"/>
          </a:bodyPr>
          <a:lstStyle/>
          <a:p>
            <a:pPr marL="64008" indent="0">
              <a:buNone/>
            </a:pPr>
            <a:r>
              <a:rPr lang="en-US" altLang="zh-CN" dirty="0"/>
              <a:t>7.1.3 </a:t>
            </a:r>
            <a:r>
              <a:rPr lang="zh-CN" altLang="en-US" dirty="0"/>
              <a:t>移动支付</a:t>
            </a:r>
            <a:endParaRPr lang="en-US" altLang="zh-CN" dirty="0" smtClean="0"/>
          </a:p>
          <a:p>
            <a:r>
              <a:rPr lang="zh-CN" altLang="en-US" dirty="0" smtClean="0"/>
              <a:t>从技术的发展来看，新型银行不再仅限于有线网络互联，移动支付、手机银行开始走进我们的生活，随之而来的是对无线通信领域安全的关注。</a:t>
            </a:r>
          </a:p>
          <a:p>
            <a:r>
              <a:rPr lang="zh-CN" altLang="en-US" dirty="0" smtClean="0"/>
              <a:t>移动支付安全机制是传统信息安全技术在移动环境下的新发展。通过发展新的安全技术、修改原有解决方案或提出新的解决方案，移动安全机制为移动安全支付提供安全技术保障。</a:t>
            </a: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smtClean="0"/>
              <a:t>移动支付安全性的一个关键方面，就是能否对交易实体的身份进行认证。怎么样选择安全的身份认证体制成为移动支付安全性的决定因素</a:t>
            </a:r>
            <a:r>
              <a:rPr lang="en-US" altLang="zh-CN" dirty="0" smtClean="0"/>
              <a:t>.</a:t>
            </a:r>
          </a:p>
          <a:p>
            <a:r>
              <a:rPr lang="zh-CN" altLang="en-US" dirty="0" smtClean="0"/>
              <a:t>一个安全的身份认证体制至少需要满足下列要求：</a:t>
            </a:r>
            <a:endParaRPr lang="en-US" altLang="zh-CN" dirty="0" smtClean="0"/>
          </a:p>
          <a:p>
            <a:pPr lvl="1"/>
            <a:r>
              <a:rPr lang="zh-CN" altLang="en-US" b="1" dirty="0" smtClean="0"/>
              <a:t>互相认证性</a:t>
            </a:r>
            <a:endParaRPr lang="en-US" altLang="zh-CN" b="1" dirty="0" smtClean="0"/>
          </a:p>
          <a:p>
            <a:pPr lvl="1"/>
            <a:r>
              <a:rPr lang="zh-CN" altLang="en-US" b="1" dirty="0" smtClean="0"/>
              <a:t>可确认性</a:t>
            </a:r>
            <a:endParaRPr lang="en-US" altLang="zh-CN" b="1" dirty="0" smtClean="0"/>
          </a:p>
          <a:p>
            <a:pPr lvl="1"/>
            <a:r>
              <a:rPr lang="zh-CN" altLang="en-US" b="1" dirty="0" smtClean="0"/>
              <a:t>不可否认性</a:t>
            </a:r>
            <a:endParaRPr lang="en-US" altLang="zh-CN" b="1" dirty="0" smtClean="0"/>
          </a:p>
          <a:p>
            <a:pPr lvl="1"/>
            <a:r>
              <a:rPr lang="zh-CN" altLang="en-US" b="1" dirty="0" smtClean="0"/>
              <a:t>不可伪造性</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r>
              <a:rPr lang="en-US" dirty="0" smtClean="0"/>
              <a:t>WPKI</a:t>
            </a:r>
            <a:r>
              <a:rPr lang="zh-CN" altLang="en-US" dirty="0" smtClean="0"/>
              <a:t>（</a:t>
            </a:r>
            <a:r>
              <a:rPr lang="en-US" dirty="0" smtClean="0"/>
              <a:t>wireless Public Key Infrastructure</a:t>
            </a:r>
            <a:r>
              <a:rPr lang="zh-CN" altLang="en-US" dirty="0" smtClean="0"/>
              <a:t>），即无线“无线公开密钥体系”，是</a:t>
            </a:r>
            <a:r>
              <a:rPr lang="en-US" dirty="0" smtClean="0"/>
              <a:t>PKI</a:t>
            </a:r>
            <a:r>
              <a:rPr lang="zh-CN" altLang="en-US" dirty="0" smtClean="0"/>
              <a:t>结合移动环境特点的产物。</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1643042" y="2928934"/>
            <a:ext cx="5786478" cy="3170990"/>
          </a:xfrm>
          <a:prstGeom prst="rect">
            <a:avLst/>
          </a:prstGeom>
          <a:noFill/>
          <a:ln w="9525">
            <a:noFill/>
            <a:miter lim="800000"/>
            <a:headEnd/>
            <a:tailEnd/>
          </a:ln>
        </p:spPr>
      </p:pic>
      <p:sp>
        <p:nvSpPr>
          <p:cNvPr id="5" name="矩形 4"/>
          <p:cNvSpPr/>
          <p:nvPr/>
        </p:nvSpPr>
        <p:spPr>
          <a:xfrm>
            <a:off x="3428992" y="6215082"/>
            <a:ext cx="2857520" cy="369332"/>
          </a:xfrm>
          <a:prstGeom prst="rect">
            <a:avLst/>
          </a:prstGeom>
        </p:spPr>
        <p:txBody>
          <a:bodyPr wrap="square">
            <a:spAutoFit/>
          </a:bodyPr>
          <a:lstStyle/>
          <a:p>
            <a:r>
              <a:rPr lang="zh-CN" altLang="en-US" dirty="0" smtClean="0"/>
              <a:t>图</a:t>
            </a:r>
            <a:r>
              <a:rPr lang="en-US" dirty="0" smtClean="0"/>
              <a:t>7-4  WPKI</a:t>
            </a:r>
            <a:r>
              <a:rPr lang="zh-CN" altLang="en-US" dirty="0" smtClean="0"/>
              <a:t>系统结构图</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dirty="0">
                <a:latin typeface="楷体" pitchFamily="49" charset="-122"/>
                <a:ea typeface="楷体" pitchFamily="49" charset="-122"/>
              </a:rPr>
              <a:t>7.2 PKI</a:t>
            </a:r>
            <a:r>
              <a:rPr lang="zh-CN" altLang="en-US" dirty="0">
                <a:latin typeface="楷体" pitchFamily="49" charset="-122"/>
                <a:ea typeface="楷体" pitchFamily="49" charset="-122"/>
              </a:rPr>
              <a:t>技术在电子商务中的应用</a:t>
            </a:r>
            <a:br>
              <a:rPr lang="zh-CN" altLang="en-US" dirty="0">
                <a:latin typeface="楷体" pitchFamily="49" charset="-122"/>
                <a:ea typeface="楷体" pitchFamily="49" charset="-122"/>
              </a:rPr>
            </a:br>
            <a:r>
              <a:rPr lang="en-US" altLang="zh-CN" u="sng" dirty="0">
                <a:latin typeface="楷体" pitchFamily="49" charset="-122"/>
                <a:ea typeface="楷体" pitchFamily="49" charset="-122"/>
              </a:rPr>
              <a:t>7.2.1 </a:t>
            </a:r>
            <a:r>
              <a:rPr lang="zh-CN" altLang="en-US" u="sng" dirty="0">
                <a:latin typeface="楷体" pitchFamily="49" charset="-122"/>
                <a:ea typeface="楷体" pitchFamily="49" charset="-122"/>
              </a:rPr>
              <a:t>电子商务概述</a:t>
            </a:r>
            <a:endParaRPr lang="en-US" altLang="zh-CN" u="sng" dirty="0" smtClean="0">
              <a:latin typeface="楷体" pitchFamily="49" charset="-122"/>
              <a:ea typeface="楷体" pitchFamily="49" charset="-122"/>
            </a:endParaRPr>
          </a:p>
          <a:p>
            <a:r>
              <a:rPr lang="zh-CN" altLang="en-US" dirty="0" smtClean="0"/>
              <a:t>在业务上，电子商务是指实现整个贸易活动的电子化，交易各主以电子交易方式进行各种形式的商业交易；</a:t>
            </a:r>
            <a:endParaRPr lang="en-US" altLang="zh-CN" dirty="0" smtClean="0"/>
          </a:p>
          <a:p>
            <a:r>
              <a:rPr lang="zh-CN" altLang="en-US" dirty="0" smtClean="0"/>
              <a:t>在技术上，电子商务采用电子数据交换（</a:t>
            </a:r>
            <a:r>
              <a:rPr lang="en-US" dirty="0" smtClean="0"/>
              <a:t>EDI</a:t>
            </a:r>
            <a:r>
              <a:rPr lang="zh-CN" altLang="en-US" dirty="0" smtClean="0"/>
              <a:t>）、电子邮件（</a:t>
            </a:r>
            <a:r>
              <a:rPr lang="en-US" dirty="0" smtClean="0"/>
              <a:t>Email</a:t>
            </a:r>
            <a:r>
              <a:rPr lang="zh-CN" altLang="en-US" dirty="0" smtClean="0"/>
              <a:t>）、共享数据（</a:t>
            </a:r>
            <a:r>
              <a:rPr lang="en-US" dirty="0" smtClean="0"/>
              <a:t>Database</a:t>
            </a:r>
            <a:r>
              <a:rPr lang="zh-CN" altLang="en-US" dirty="0" smtClean="0"/>
              <a:t>）、电子公告牌（</a:t>
            </a:r>
            <a:r>
              <a:rPr lang="en-US" dirty="0" smtClean="0"/>
              <a:t>BBS</a:t>
            </a:r>
            <a:r>
              <a:rPr lang="zh-CN" altLang="en-US" dirty="0" smtClean="0"/>
              <a:t>）以及条形码（</a:t>
            </a:r>
            <a:r>
              <a:rPr lang="en-US" dirty="0" smtClean="0"/>
              <a:t>Barcode</a:t>
            </a:r>
            <a:r>
              <a:rPr lang="zh-CN" altLang="en-US" dirty="0" smtClean="0"/>
              <a:t>）等多种技术。</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dirty="0"/>
              <a:t>7.2.2 </a:t>
            </a:r>
            <a:r>
              <a:rPr lang="zh-CN" altLang="en-US" dirty="0"/>
              <a:t>电子商务存在的主要安全问题</a:t>
            </a:r>
            <a:endParaRPr lang="en-US" altLang="zh-CN" dirty="0" smtClean="0"/>
          </a:p>
          <a:p>
            <a:r>
              <a:rPr lang="zh-CN" altLang="en-US" dirty="0" smtClean="0"/>
              <a:t>数据被非法截获、读取或者修改</a:t>
            </a:r>
            <a:r>
              <a:rPr lang="en-US" altLang="zh-CN" dirty="0" smtClean="0"/>
              <a:t>;</a:t>
            </a:r>
          </a:p>
          <a:p>
            <a:r>
              <a:rPr lang="zh-CN" altLang="en-US" dirty="0" smtClean="0"/>
              <a:t>身份认证</a:t>
            </a:r>
            <a:r>
              <a:rPr lang="en-US" altLang="zh-CN" dirty="0" smtClean="0"/>
              <a:t>;</a:t>
            </a:r>
          </a:p>
          <a:p>
            <a:r>
              <a:rPr lang="zh-CN" altLang="en-US" dirty="0" smtClean="0"/>
              <a:t>冒名顶替和否认行为。</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u="sng" dirty="0">
                <a:latin typeface="楷体" pitchFamily="49" charset="-122"/>
                <a:ea typeface="楷体" pitchFamily="49" charset="-122"/>
              </a:rPr>
              <a:t>7.2.3 PKI</a:t>
            </a:r>
            <a:r>
              <a:rPr lang="zh-CN" altLang="en-US" u="sng" dirty="0">
                <a:latin typeface="楷体" pitchFamily="49" charset="-122"/>
                <a:ea typeface="楷体" pitchFamily="49" charset="-122"/>
              </a:rPr>
              <a:t>在电子商务安全方面的应用</a:t>
            </a:r>
            <a:endParaRPr lang="en-US" altLang="zh-CN" u="sng" dirty="0" smtClean="0">
              <a:latin typeface="楷体" pitchFamily="49" charset="-122"/>
              <a:ea typeface="楷体" pitchFamily="49" charset="-122"/>
            </a:endParaRPr>
          </a:p>
          <a:p>
            <a:r>
              <a:rPr lang="zh-CN" altLang="en-US" dirty="0" smtClean="0"/>
              <a:t>数据传输的机密性</a:t>
            </a:r>
            <a:r>
              <a:rPr lang="en-US" altLang="zh-CN" dirty="0" smtClean="0"/>
              <a:t>;</a:t>
            </a:r>
          </a:p>
          <a:p>
            <a:r>
              <a:rPr lang="zh-CN" altLang="en-US" dirty="0" smtClean="0"/>
              <a:t>用户身份的识别</a:t>
            </a:r>
            <a:r>
              <a:rPr lang="en-US" altLang="zh-CN" dirty="0" smtClean="0"/>
              <a:t>;</a:t>
            </a:r>
          </a:p>
          <a:p>
            <a:r>
              <a:rPr lang="zh-CN" altLang="en-US" dirty="0" smtClean="0"/>
              <a:t>信任关系的建立</a:t>
            </a:r>
            <a:r>
              <a:rPr lang="en-US" altLang="zh-CN" dirty="0" smtClean="0"/>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sz="2800" b="1" u="sng" dirty="0">
                <a:latin typeface="楷体" pitchFamily="49" charset="-122"/>
                <a:ea typeface="楷体" pitchFamily="49" charset="-122"/>
              </a:rPr>
              <a:t>7.2.4</a:t>
            </a:r>
            <a:r>
              <a:rPr lang="zh-CN" altLang="en-US" sz="2800" b="1" u="sng" dirty="0">
                <a:latin typeface="楷体" pitchFamily="49" charset="-122"/>
                <a:ea typeface="楷体" pitchFamily="49" charset="-122"/>
              </a:rPr>
              <a:t>基于</a:t>
            </a:r>
            <a:r>
              <a:rPr lang="en-US" altLang="zh-CN" sz="2800" b="1" u="sng" dirty="0">
                <a:latin typeface="楷体" pitchFamily="49" charset="-122"/>
                <a:ea typeface="楷体" pitchFamily="49" charset="-122"/>
              </a:rPr>
              <a:t>PKI</a:t>
            </a:r>
            <a:r>
              <a:rPr lang="zh-CN" altLang="en-US" sz="2800" b="1" u="sng" dirty="0">
                <a:latin typeface="楷体" pitchFamily="49" charset="-122"/>
                <a:ea typeface="楷体" pitchFamily="49" charset="-122"/>
              </a:rPr>
              <a:t>的电子商务安全问题</a:t>
            </a:r>
            <a:endParaRPr lang="en-US" sz="2800" b="1" u="sng" dirty="0" smtClean="0">
              <a:latin typeface="楷体" pitchFamily="49" charset="-122"/>
              <a:ea typeface="楷体" pitchFamily="49" charset="-122"/>
            </a:endParaRPr>
          </a:p>
          <a:p>
            <a:r>
              <a:rPr lang="en-US" b="1" dirty="0" smtClean="0"/>
              <a:t>1</a:t>
            </a:r>
            <a:r>
              <a:rPr lang="zh-CN" altLang="en-US" b="1" dirty="0" smtClean="0"/>
              <a:t>．针对</a:t>
            </a:r>
            <a:r>
              <a:rPr lang="en-US" b="1" dirty="0" smtClean="0"/>
              <a:t>CRL</a:t>
            </a:r>
            <a:r>
              <a:rPr lang="zh-CN" altLang="en-US" b="1" dirty="0" smtClean="0"/>
              <a:t>的攻击</a:t>
            </a:r>
            <a:endParaRPr lang="en-US" altLang="zh-CN" b="1" dirty="0" smtClean="0"/>
          </a:p>
          <a:p>
            <a:pPr lvl="1"/>
            <a:r>
              <a:rPr lang="zh-CN" altLang="en-US" dirty="0" smtClean="0"/>
              <a:t>在</a:t>
            </a:r>
            <a:r>
              <a:rPr lang="en-US" dirty="0" smtClean="0"/>
              <a:t>PKI</a:t>
            </a:r>
            <a:r>
              <a:rPr lang="zh-CN" altLang="en-US" dirty="0" smtClean="0"/>
              <a:t>中，若用户私钥泄漏、证书过期或由于安全原因需要变更证书中某些属性的时候，必须向</a:t>
            </a:r>
            <a:r>
              <a:rPr lang="en-US" dirty="0" smtClean="0"/>
              <a:t>CA</a:t>
            </a:r>
            <a:r>
              <a:rPr lang="zh-CN" altLang="en-US" dirty="0" smtClean="0"/>
              <a:t>申请注销与之相关的旧证书。证书被注销后，与其相关的公钥和私钥将不再有效，用其实施的行为也不再有效。证书注销方法常用的是</a:t>
            </a:r>
            <a:r>
              <a:rPr lang="en-US" dirty="0" smtClean="0"/>
              <a:t>CRL</a:t>
            </a:r>
            <a:r>
              <a:rPr lang="zh-CN" altLang="en-US" dirty="0" smtClean="0"/>
              <a:t>。</a:t>
            </a:r>
          </a:p>
          <a:p>
            <a:pPr lvl="1"/>
            <a:endParaRPr lang="zh-CN" altLang="en-US" b="1"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r>
              <a:rPr lang="en-US" b="1" dirty="0" smtClean="0"/>
              <a:t>2</a:t>
            </a:r>
            <a:r>
              <a:rPr lang="zh-CN" altLang="en-US" b="1" dirty="0" smtClean="0"/>
              <a:t>．针对证书持有者态度的攻击</a:t>
            </a:r>
          </a:p>
          <a:p>
            <a:pPr lvl="1"/>
            <a:r>
              <a:rPr lang="zh-CN" altLang="en-US" dirty="0" smtClean="0"/>
              <a:t>这类攻击源于证书持有者的消极态度，如盲目签名、证书持有者长时间不用证书、私钥可能泄漏时不及时申请注销证书等等情况给攻击者留下了可乘之机和时间。</a:t>
            </a:r>
          </a:p>
          <a:p>
            <a:pPr lvl="3"/>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r>
              <a:rPr lang="en-US" b="1" dirty="0" smtClean="0"/>
              <a:t>3</a:t>
            </a:r>
            <a:r>
              <a:rPr lang="zh-CN" altLang="en-US" b="1" dirty="0" smtClean="0"/>
              <a:t>．针对定制协议的攻击</a:t>
            </a:r>
          </a:p>
          <a:p>
            <a:pPr lvl="1"/>
            <a:r>
              <a:rPr lang="zh-CN" altLang="en-US" dirty="0" smtClean="0"/>
              <a:t>定制协议攻击是通过定制一个协议并用它来与安全协议进行交互，从而影响安全协议产生可以利用的消息。这类攻击多是针对公钥的认证协议进行的，其条件是</a:t>
            </a:r>
            <a:r>
              <a:rPr lang="en-US" dirty="0" smtClean="0"/>
              <a:t>PKI</a:t>
            </a:r>
            <a:r>
              <a:rPr lang="zh-CN" altLang="en-US" dirty="0" smtClean="0"/>
              <a:t>中允许多个协议中使用同一个公钥，这时可用定制的协议来影响安全协议，用安全协议产生的信息来冒充某个参与者而成功完成协议。</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187624" y="692696"/>
            <a:ext cx="7438281" cy="801687"/>
          </a:xfrm>
          <a:solidFill>
            <a:schemeClr val="bg1"/>
          </a:solidFill>
        </p:spPr>
        <p:txBody>
          <a:bodyPr/>
          <a:lstStyle/>
          <a:p>
            <a:r>
              <a:rPr lang="zh-CN" altLang="en-US" dirty="0" smtClean="0"/>
              <a:t>本章学习目标</a:t>
            </a:r>
            <a:endParaRPr lang="zh-CN" altLang="en-US" dirty="0"/>
          </a:p>
        </p:txBody>
      </p:sp>
      <p:sp>
        <p:nvSpPr>
          <p:cNvPr id="5" name="内容占位符 4"/>
          <p:cNvSpPr>
            <a:spLocks noGrp="1"/>
          </p:cNvSpPr>
          <p:nvPr>
            <p:ph idx="1"/>
          </p:nvPr>
        </p:nvSpPr>
        <p:spPr/>
        <p:txBody>
          <a:bodyPr/>
          <a:lstStyle/>
          <a:p>
            <a:r>
              <a:rPr lang="zh-CN" altLang="zh-CN" dirty="0"/>
              <a:t>熟练操作</a:t>
            </a:r>
            <a:r>
              <a:rPr lang="en-US" altLang="zh-CN" dirty="0"/>
              <a:t>PKI</a:t>
            </a:r>
            <a:r>
              <a:rPr lang="zh-CN" altLang="zh-CN" dirty="0"/>
              <a:t>在网上银行、智能卡、移动支付、电子商务、电子政务、网上证劵、移动数据业务等领域的应用</a:t>
            </a:r>
          </a:p>
          <a:p>
            <a:endParaRPr lang="zh-CN" altLang="en-US" dirty="0"/>
          </a:p>
        </p:txBody>
      </p:sp>
      <p:sp>
        <p:nvSpPr>
          <p:cNvPr id="4" name="内容占位符 2"/>
          <p:cNvSpPr txBox="1">
            <a:spLocks/>
          </p:cNvSpPr>
          <p:nvPr/>
        </p:nvSpPr>
        <p:spPr>
          <a:xfrm>
            <a:off x="611560" y="2852936"/>
            <a:ext cx="8229600" cy="4104456"/>
          </a:xfrm>
          <a:prstGeom prst="rect">
            <a:avLst/>
          </a:prstGeom>
        </p:spPr>
        <p:txBody>
          <a:bodyPr>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pPr marL="64008" indent="0">
              <a:buFontTx/>
              <a:buNone/>
            </a:pPr>
            <a:endParaRPr lang="en-US" altLang="zh-CN" u="sng" dirty="0" smtClean="0">
              <a:latin typeface="楷体" pitchFamily="49" charset="-122"/>
              <a:ea typeface="楷体" pitchFamily="49" charset="-122"/>
            </a:endParaRPr>
          </a:p>
        </p:txBody>
      </p:sp>
    </p:spTree>
    <p:extLst>
      <p:ext uri="{BB962C8B-B14F-4D97-AF65-F5344CB8AC3E}">
        <p14:creationId xmlns:p14="http://schemas.microsoft.com/office/powerpoint/2010/main" val="24843488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u="sng" dirty="0">
                <a:latin typeface="楷体" pitchFamily="49" charset="-122"/>
                <a:ea typeface="楷体" pitchFamily="49" charset="-122"/>
              </a:rPr>
              <a:t>7.2.5 PKI</a:t>
            </a:r>
            <a:r>
              <a:rPr lang="zh-CN" altLang="en-US" u="sng" dirty="0">
                <a:latin typeface="楷体" pitchFamily="49" charset="-122"/>
                <a:ea typeface="楷体" pitchFamily="49" charset="-122"/>
              </a:rPr>
              <a:t>体系在电子商务安全方面应用评价</a:t>
            </a:r>
            <a:endParaRPr lang="en-US" u="sng" dirty="0" smtClean="0">
              <a:latin typeface="楷体" pitchFamily="49" charset="-122"/>
              <a:ea typeface="楷体" pitchFamily="49" charset="-122"/>
            </a:endParaRPr>
          </a:p>
          <a:p>
            <a:r>
              <a:rPr lang="en-US" dirty="0" smtClean="0"/>
              <a:t>PKI</a:t>
            </a:r>
            <a:r>
              <a:rPr lang="zh-CN" altLang="en-US" dirty="0" smtClean="0"/>
              <a:t>体系结构的安全性分析</a:t>
            </a:r>
            <a:endParaRPr lang="en-US" altLang="zh-CN" dirty="0" smtClean="0"/>
          </a:p>
          <a:p>
            <a:r>
              <a:rPr lang="en-US" dirty="0" smtClean="0"/>
              <a:t>PKI</a:t>
            </a:r>
            <a:r>
              <a:rPr lang="zh-CN" altLang="en-US" dirty="0" smtClean="0"/>
              <a:t>的互操作性和扩展性问题</a:t>
            </a:r>
            <a:endParaRPr lang="en-US" altLang="zh-CN" dirty="0" smtClean="0"/>
          </a:p>
          <a:p>
            <a:r>
              <a:rPr lang="zh-CN" altLang="en-US" dirty="0" smtClean="0"/>
              <a:t>我国</a:t>
            </a:r>
            <a:r>
              <a:rPr lang="en-US" dirty="0" smtClean="0"/>
              <a:t>PKI</a:t>
            </a:r>
            <a:r>
              <a:rPr lang="zh-CN" altLang="en-US" dirty="0" smtClean="0"/>
              <a:t>应用环境的建设问题</a:t>
            </a:r>
            <a:endParaRPr lang="zh-CN" altLang="en-US" b="1"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u="sng" dirty="0"/>
              <a:t>7.3 PKI</a:t>
            </a:r>
            <a:r>
              <a:rPr lang="zh-CN" altLang="en-US" u="sng" dirty="0"/>
              <a:t>技术在电子政务中的应用</a:t>
            </a:r>
            <a:endParaRPr lang="en-US" altLang="zh-CN" u="sng" dirty="0" smtClean="0"/>
          </a:p>
          <a:p>
            <a:r>
              <a:rPr lang="zh-CN" altLang="en-US" dirty="0" smtClean="0"/>
              <a:t>电子政务（</a:t>
            </a:r>
            <a:r>
              <a:rPr lang="en-US" dirty="0" smtClean="0"/>
              <a:t>E</a:t>
            </a:r>
            <a:r>
              <a:rPr lang="en-US" altLang="zh-CN" dirty="0" smtClean="0"/>
              <a:t>—</a:t>
            </a:r>
            <a:r>
              <a:rPr lang="en-US" dirty="0" err="1" smtClean="0"/>
              <a:t>Govemment</a:t>
            </a:r>
            <a:r>
              <a:rPr lang="zh-CN" altLang="en-US" dirty="0" smtClean="0"/>
              <a:t>）是指政府运用现代计算机和网络技术，将其承担的公共管理和服务职能转移到网络上进行，同时实现政府组织结构和工作流程的重组优化，超越时间、空间和部门分隔的制约，向社会提供高效优质、规范透明和全方位的管理与服务。</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marL="64008" indent="0">
              <a:buNone/>
            </a:pPr>
            <a:r>
              <a:rPr lang="en-US" altLang="zh-CN" u="sng" dirty="0"/>
              <a:t>7.3.1 </a:t>
            </a:r>
            <a:r>
              <a:rPr lang="zh-CN" altLang="en-US" u="sng" dirty="0"/>
              <a:t>电子政务的安全</a:t>
            </a:r>
            <a:endParaRPr lang="en-US" altLang="zh-CN" u="sng" dirty="0" smtClean="0"/>
          </a:p>
          <a:p>
            <a:r>
              <a:rPr lang="zh-CN" altLang="en-US" dirty="0" smtClean="0"/>
              <a:t>电子政务系统必须实现如下的信息安全目标</a:t>
            </a:r>
            <a:r>
              <a:rPr lang="en-US" altLang="zh-CN" dirty="0" smtClean="0"/>
              <a:t>:</a:t>
            </a:r>
          </a:p>
          <a:p>
            <a:pPr lvl="1"/>
            <a:r>
              <a:rPr lang="zh-CN" altLang="en-US" dirty="0" smtClean="0"/>
              <a:t>可用性目标</a:t>
            </a:r>
            <a:endParaRPr lang="en-US" altLang="zh-CN" dirty="0" smtClean="0"/>
          </a:p>
          <a:p>
            <a:pPr lvl="1"/>
            <a:r>
              <a:rPr lang="zh-CN" altLang="en-US" dirty="0" smtClean="0"/>
              <a:t>完整性目标</a:t>
            </a:r>
            <a:endParaRPr lang="en-US" altLang="zh-CN" dirty="0" smtClean="0"/>
          </a:p>
          <a:p>
            <a:pPr lvl="1"/>
            <a:r>
              <a:rPr lang="zh-CN" altLang="en-US" dirty="0" smtClean="0"/>
              <a:t>保密性目标</a:t>
            </a:r>
            <a:endParaRPr lang="en-US" altLang="zh-CN" dirty="0" smtClean="0"/>
          </a:p>
          <a:p>
            <a:pPr lvl="1"/>
            <a:r>
              <a:rPr lang="zh-CN" altLang="en-US" dirty="0" smtClean="0"/>
              <a:t>可记账性目标</a:t>
            </a:r>
            <a:endParaRPr lang="en-US" altLang="zh-CN" dirty="0" smtClean="0"/>
          </a:p>
          <a:p>
            <a:pPr lvl="1"/>
            <a:r>
              <a:rPr lang="zh-CN" altLang="en-US" dirty="0" smtClean="0"/>
              <a:t>保障性目标</a:t>
            </a:r>
            <a:endParaRPr lang="en-US" altLang="zh-CN" dirty="0" smtClean="0"/>
          </a:p>
          <a:p>
            <a:r>
              <a:rPr lang="zh-CN" altLang="en-US" dirty="0" smtClean="0"/>
              <a:t>电子政务安全中涉及到的数字证书认证中心</a:t>
            </a:r>
            <a:r>
              <a:rPr lang="en-US" dirty="0" smtClean="0"/>
              <a:t>CA</a:t>
            </a:r>
            <a:r>
              <a:rPr lang="zh-CN" altLang="en-US" dirty="0" smtClean="0"/>
              <a:t>、审核注册中心</a:t>
            </a:r>
            <a:r>
              <a:rPr lang="en-US" dirty="0" smtClean="0"/>
              <a:t>RA</a:t>
            </a:r>
            <a:r>
              <a:rPr lang="zh-CN" altLang="en-US" dirty="0" smtClean="0"/>
              <a:t>、密钥管理中心</a:t>
            </a:r>
            <a:r>
              <a:rPr lang="en-US" dirty="0" smtClean="0"/>
              <a:t>KM </a:t>
            </a:r>
            <a:r>
              <a:rPr lang="zh-CN" altLang="en-US" dirty="0" smtClean="0"/>
              <a:t>都是组成</a:t>
            </a:r>
            <a:r>
              <a:rPr lang="en-US" dirty="0" smtClean="0"/>
              <a:t>PKI</a:t>
            </a:r>
            <a:r>
              <a:rPr lang="zh-CN" altLang="en-US" dirty="0" smtClean="0"/>
              <a:t>的关键组件，</a:t>
            </a:r>
            <a:r>
              <a:rPr lang="en-US" dirty="0" smtClean="0"/>
              <a:t>PKI</a:t>
            </a:r>
            <a:r>
              <a:rPr lang="zh-CN" altLang="en-US" dirty="0" smtClean="0"/>
              <a:t>通过管理密钥和证书，为用户建立了一个安全的网络运行环境。</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u="sng" dirty="0"/>
              <a:t>7.3.2  PKI</a:t>
            </a:r>
            <a:r>
              <a:rPr lang="zh-CN" altLang="en-US" u="sng" dirty="0"/>
              <a:t>在电子政务中的安全解决方案</a:t>
            </a:r>
            <a:endParaRPr lang="en-US" altLang="zh-CN" u="sng" dirty="0" smtClean="0"/>
          </a:p>
          <a:p>
            <a:r>
              <a:rPr lang="en-US" altLang="zh-CN" dirty="0" smtClean="0"/>
              <a:t>1</a:t>
            </a:r>
            <a:r>
              <a:rPr lang="zh-CN" altLang="en-US" dirty="0" smtClean="0"/>
              <a:t>．身份认证服务</a:t>
            </a:r>
            <a:endParaRPr lang="en-US" altLang="zh-CN" dirty="0" smtClean="0"/>
          </a:p>
          <a:p>
            <a:r>
              <a:rPr lang="en-US" altLang="zh-CN" dirty="0" smtClean="0"/>
              <a:t>2</a:t>
            </a:r>
            <a:r>
              <a:rPr lang="zh-CN" altLang="en-US" dirty="0" smtClean="0"/>
              <a:t>．信息保密性服务和数据完整性服务</a:t>
            </a:r>
            <a:endParaRPr lang="en-US" altLang="zh-CN" dirty="0" smtClean="0"/>
          </a:p>
          <a:p>
            <a:r>
              <a:rPr lang="en-US" altLang="zh-CN" dirty="0" smtClean="0"/>
              <a:t>3</a:t>
            </a:r>
            <a:r>
              <a:rPr lang="zh-CN" altLang="en-US" dirty="0" smtClean="0"/>
              <a:t>．不可否认服务</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normAutofit/>
          </a:bodyPr>
          <a:lstStyle/>
          <a:p>
            <a:r>
              <a:rPr lang="en-US" altLang="zh-CN" sz="2400" dirty="0"/>
              <a:t>7.4  PKI</a:t>
            </a:r>
            <a:r>
              <a:rPr lang="zh-CN" altLang="en-US" sz="2400" dirty="0"/>
              <a:t>在网上证券中的应用</a:t>
            </a:r>
            <a:br>
              <a:rPr lang="zh-CN" altLang="en-US" sz="2400" dirty="0"/>
            </a:br>
            <a:r>
              <a:rPr lang="zh-CN" altLang="en-US" sz="2400" dirty="0"/>
              <a:t> </a:t>
            </a:r>
            <a:r>
              <a:rPr lang="en-US" altLang="zh-CN" sz="2400" dirty="0"/>
              <a:t>7.4.1  </a:t>
            </a:r>
            <a:r>
              <a:rPr lang="zh-CN" altLang="en-US" sz="2400" dirty="0"/>
              <a:t>网上证券概述</a:t>
            </a:r>
            <a:endParaRPr lang="en-US" altLang="zh-CN" sz="2400" dirty="0" smtClean="0"/>
          </a:p>
          <a:p>
            <a:r>
              <a:rPr lang="zh-CN" altLang="en-US" sz="2400" dirty="0" smtClean="0"/>
              <a:t>安全的网上证券交易必须保证以下</a:t>
            </a:r>
            <a:r>
              <a:rPr lang="en-US" sz="2400" dirty="0" smtClean="0"/>
              <a:t>4</a:t>
            </a:r>
            <a:r>
              <a:rPr lang="zh-CN" altLang="en-US" sz="2400" dirty="0" smtClean="0"/>
              <a:t>点：</a:t>
            </a:r>
          </a:p>
          <a:p>
            <a:pPr lvl="1"/>
            <a:r>
              <a:rPr lang="zh-CN" altLang="en-US" sz="2400" dirty="0" smtClean="0"/>
              <a:t>身份认证</a:t>
            </a:r>
            <a:endParaRPr lang="en-US" altLang="zh-CN" sz="2400" dirty="0" smtClean="0"/>
          </a:p>
          <a:p>
            <a:pPr lvl="1"/>
            <a:r>
              <a:rPr lang="zh-CN" altLang="en-US" sz="2400" dirty="0" smtClean="0"/>
              <a:t>数据保密性</a:t>
            </a:r>
            <a:endParaRPr lang="en-US" altLang="zh-CN" sz="2400" dirty="0" smtClean="0"/>
          </a:p>
          <a:p>
            <a:pPr lvl="1"/>
            <a:r>
              <a:rPr lang="zh-CN" altLang="en-US" sz="2400" dirty="0" smtClean="0"/>
              <a:t>数据完整性</a:t>
            </a:r>
            <a:endParaRPr lang="en-US" altLang="zh-CN" sz="2400" dirty="0" smtClean="0"/>
          </a:p>
          <a:p>
            <a:pPr lvl="1"/>
            <a:r>
              <a:rPr lang="zh-CN" altLang="en-US" sz="2400" dirty="0" smtClean="0"/>
              <a:t>不可抵赖性</a:t>
            </a:r>
            <a:endParaRPr lang="en-US" altLang="zh-CN" sz="2400" dirty="0" smtClean="0"/>
          </a:p>
          <a:p>
            <a:r>
              <a:rPr lang="zh-CN" altLang="en-US" sz="2400" dirty="0" smtClean="0"/>
              <a:t>网上证券是指投资者利用互联网委托下单，实现实时交易。网上证券交易包含网上炒股和网上银证转账等内容，涉及股民、交易所、银行三方。</a:t>
            </a:r>
            <a:endParaRPr lang="zh-CN" alt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r>
              <a:rPr lang="en-US" altLang="zh-CN" dirty="0"/>
              <a:t>7.4.2  </a:t>
            </a:r>
            <a:r>
              <a:rPr lang="en-US" altLang="zh-CN" dirty="0" err="1"/>
              <a:t>PKl</a:t>
            </a:r>
            <a:r>
              <a:rPr lang="zh-CN" altLang="en-US" dirty="0"/>
              <a:t>在网上证券的组成</a:t>
            </a:r>
            <a:br>
              <a:rPr lang="zh-CN" altLang="en-US" dirty="0"/>
            </a:br>
            <a:r>
              <a:rPr lang="en-US" altLang="zh-CN" dirty="0"/>
              <a:t>1. </a:t>
            </a:r>
            <a:r>
              <a:rPr lang="zh-CN" altLang="en-US" dirty="0"/>
              <a:t>系统结构</a:t>
            </a:r>
            <a:endParaRPr lang="en-US" altLang="zh-CN" dirty="0" smtClean="0"/>
          </a:p>
          <a:p>
            <a:r>
              <a:rPr lang="zh-CN" altLang="en-US" dirty="0" smtClean="0"/>
              <a:t>（</a:t>
            </a:r>
            <a:r>
              <a:rPr lang="en-US" dirty="0" smtClean="0"/>
              <a:t>1</a:t>
            </a:r>
            <a:r>
              <a:rPr lang="zh-CN" altLang="en-US" dirty="0" smtClean="0"/>
              <a:t>）</a:t>
            </a:r>
            <a:r>
              <a:rPr lang="en-US" dirty="0" smtClean="0"/>
              <a:t>CA</a:t>
            </a:r>
            <a:r>
              <a:rPr lang="zh-CN" altLang="en-US" dirty="0" smtClean="0"/>
              <a:t>证书签发中心</a:t>
            </a:r>
            <a:endParaRPr lang="en-US" altLang="zh-CN" dirty="0" smtClean="0"/>
          </a:p>
          <a:p>
            <a:r>
              <a:rPr lang="zh-CN" altLang="en-US" dirty="0" smtClean="0"/>
              <a:t>（</a:t>
            </a:r>
            <a:r>
              <a:rPr lang="en-US" dirty="0" smtClean="0"/>
              <a:t>2</a:t>
            </a:r>
            <a:r>
              <a:rPr lang="zh-CN" altLang="en-US" dirty="0" smtClean="0"/>
              <a:t>）</a:t>
            </a:r>
            <a:r>
              <a:rPr lang="en-US" dirty="0" smtClean="0"/>
              <a:t>CA</a:t>
            </a:r>
            <a:r>
              <a:rPr lang="zh-CN" altLang="en-US" dirty="0" smtClean="0"/>
              <a:t>分布式管理中心</a:t>
            </a:r>
            <a:endParaRPr lang="en-US" altLang="zh-CN" dirty="0" smtClean="0"/>
          </a:p>
          <a:p>
            <a:r>
              <a:rPr lang="zh-CN" altLang="en-US" dirty="0" smtClean="0"/>
              <a:t>（</a:t>
            </a:r>
            <a:r>
              <a:rPr lang="en-US" dirty="0" smtClean="0"/>
              <a:t>3</a:t>
            </a:r>
            <a:r>
              <a:rPr lang="zh-CN" altLang="en-US" dirty="0" smtClean="0"/>
              <a:t>）服务器</a:t>
            </a:r>
            <a:endParaRPr lang="en-US" altLang="zh-CN" dirty="0" smtClean="0"/>
          </a:p>
          <a:p>
            <a:r>
              <a:rPr lang="zh-CN" altLang="en-US" dirty="0" smtClean="0"/>
              <a:t>（</a:t>
            </a:r>
            <a:r>
              <a:rPr lang="en-US" dirty="0" smtClean="0"/>
              <a:t>4</a:t>
            </a:r>
            <a:r>
              <a:rPr lang="zh-CN" altLang="en-US" dirty="0" smtClean="0"/>
              <a:t>）</a:t>
            </a:r>
            <a:r>
              <a:rPr lang="en-US" dirty="0" smtClean="0"/>
              <a:t>RA</a:t>
            </a:r>
            <a:r>
              <a:rPr lang="zh-CN" altLang="en-US" dirty="0" smtClean="0"/>
              <a:t>证书注册中心</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7" name="内容占位符 6"/>
          <p:cNvSpPr>
            <a:spLocks noGrp="1"/>
          </p:cNvSpPr>
          <p:nvPr>
            <p:ph idx="1"/>
          </p:nvPr>
        </p:nvSpPr>
        <p:spPr/>
        <p:txBody>
          <a:bodyPr/>
          <a:lstStyle/>
          <a:p>
            <a:r>
              <a:rPr lang="en-US" altLang="zh-CN" dirty="0"/>
              <a:t>7.4.2  </a:t>
            </a:r>
            <a:r>
              <a:rPr lang="en-US" altLang="zh-CN" dirty="0" err="1"/>
              <a:t>PKl</a:t>
            </a:r>
            <a:r>
              <a:rPr lang="zh-CN" altLang="en-US" dirty="0"/>
              <a:t>在网上证券的组成</a:t>
            </a:r>
            <a:br>
              <a:rPr lang="zh-CN" altLang="en-US" dirty="0"/>
            </a:br>
            <a:r>
              <a:rPr lang="en-US" altLang="zh-CN" dirty="0"/>
              <a:t>1. </a:t>
            </a:r>
            <a:r>
              <a:rPr lang="zh-CN" altLang="en-US" dirty="0"/>
              <a:t>系统</a:t>
            </a:r>
            <a:r>
              <a:rPr lang="zh-CN" altLang="en-US" dirty="0" smtClean="0"/>
              <a:t>结构</a:t>
            </a:r>
            <a:endParaRPr lang="en-US" altLang="zh-CN" dirty="0" smtClean="0"/>
          </a:p>
          <a:p>
            <a:endParaRPr lang="zh-CN" altLang="en-US" dirty="0"/>
          </a:p>
          <a:p>
            <a:endParaRPr lang="zh-CN" altLang="en-US"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5" y="2636912"/>
            <a:ext cx="4536504" cy="3353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pPr algn="ctr"/>
            <a:r>
              <a:rPr lang="en-US" altLang="zh-CN" dirty="0" smtClean="0"/>
              <a:t/>
            </a:r>
            <a:br>
              <a:rPr lang="en-US" altLang="zh-CN" dirty="0" smtClean="0"/>
            </a:br>
            <a:endParaRPr lang="zh-CN" altLang="en-US" dirty="0"/>
          </a:p>
        </p:txBody>
      </p:sp>
      <p:sp>
        <p:nvSpPr>
          <p:cNvPr id="3" name="内容占位符 2"/>
          <p:cNvSpPr>
            <a:spLocks noGrp="1"/>
          </p:cNvSpPr>
          <p:nvPr>
            <p:ph idx="1"/>
          </p:nvPr>
        </p:nvSpPr>
        <p:spPr/>
        <p:txBody>
          <a:bodyPr/>
          <a:lstStyle/>
          <a:p>
            <a:pPr marL="64008" indent="0">
              <a:buNone/>
            </a:pPr>
            <a:r>
              <a:rPr lang="en-US" altLang="zh-CN" dirty="0"/>
              <a:t>2. </a:t>
            </a:r>
            <a:r>
              <a:rPr lang="zh-CN" altLang="en-US" dirty="0"/>
              <a:t>证书申请与发放</a:t>
            </a:r>
            <a:endParaRPr lang="en-US" altLang="zh-CN" dirty="0" smtClean="0"/>
          </a:p>
          <a:p>
            <a:r>
              <a:rPr lang="zh-CN" altLang="en-US" dirty="0" smtClean="0"/>
              <a:t>用户可以通过</a:t>
            </a:r>
            <a:r>
              <a:rPr lang="en-US" dirty="0" smtClean="0"/>
              <a:t>RA Client</a:t>
            </a:r>
            <a:r>
              <a:rPr lang="zh-CN" altLang="en-US" dirty="0" smtClean="0"/>
              <a:t>直接在网上进行证书的申清并获取证书，流程如下：</a:t>
            </a:r>
          </a:p>
          <a:p>
            <a:pPr lvl="1"/>
            <a:r>
              <a:rPr lang="zh-CN" altLang="en-US" dirty="0" smtClean="0"/>
              <a:t>①用户申请</a:t>
            </a:r>
            <a:endParaRPr lang="en-US" altLang="zh-CN" dirty="0" smtClean="0"/>
          </a:p>
          <a:p>
            <a:pPr lvl="1"/>
            <a:r>
              <a:rPr lang="zh-CN" altLang="en-US" dirty="0" smtClean="0"/>
              <a:t>②</a:t>
            </a:r>
            <a:r>
              <a:rPr lang="en-US" dirty="0" smtClean="0"/>
              <a:t>RA</a:t>
            </a:r>
            <a:r>
              <a:rPr lang="zh-CN" altLang="en-US" dirty="0" smtClean="0"/>
              <a:t>审核</a:t>
            </a:r>
            <a:endParaRPr lang="en-US" altLang="zh-CN" dirty="0" smtClean="0"/>
          </a:p>
          <a:p>
            <a:pPr lvl="1"/>
            <a:r>
              <a:rPr lang="zh-CN" altLang="en-US" dirty="0" smtClean="0"/>
              <a:t>③</a:t>
            </a:r>
            <a:r>
              <a:rPr lang="en-US" dirty="0" smtClean="0"/>
              <a:t>CA</a:t>
            </a:r>
            <a:r>
              <a:rPr lang="zh-CN" altLang="en-US" dirty="0" smtClean="0"/>
              <a:t>颁发证书</a:t>
            </a:r>
            <a:endParaRPr lang="en-US" altLang="zh-CN" dirty="0" smtClean="0"/>
          </a:p>
          <a:p>
            <a:pPr lvl="1"/>
            <a:r>
              <a:rPr lang="zh-CN" altLang="en-US" dirty="0" smtClean="0"/>
              <a:t>④获得证书</a:t>
            </a:r>
            <a:endParaRPr lang="en-US" altLang="zh-CN" dirty="0" smtClean="0"/>
          </a:p>
          <a:p>
            <a:pPr lvl="1"/>
            <a:r>
              <a:rPr lang="zh-CN" altLang="en-US" dirty="0" smtClean="0"/>
              <a:t>⑤下载证书</a:t>
            </a: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pPr marL="64008" indent="0">
              <a:buNone/>
            </a:pPr>
            <a:r>
              <a:rPr lang="en-US" altLang="zh-CN" dirty="0" smtClean="0"/>
              <a:t>3</a:t>
            </a:r>
            <a:r>
              <a:rPr lang="en-US" altLang="zh-CN" dirty="0"/>
              <a:t>.</a:t>
            </a:r>
            <a:r>
              <a:rPr lang="zh-CN" altLang="en-US" dirty="0"/>
              <a:t>证书吊销和更新</a:t>
            </a:r>
            <a:endParaRPr lang="en-US" altLang="zh-CN" dirty="0" smtClean="0"/>
          </a:p>
          <a:p>
            <a:r>
              <a:rPr lang="zh-CN" altLang="en-US" dirty="0" smtClean="0"/>
              <a:t>用户到营业部填写申请表，由录入操作员录人数据，审核操作员根据用户的资料进行审查，将通过审查的资料向</a:t>
            </a:r>
            <a:r>
              <a:rPr lang="en-US" dirty="0" smtClean="0"/>
              <a:t>CA</a:t>
            </a:r>
            <a:r>
              <a:rPr lang="zh-CN" altLang="en-US" dirty="0" smtClean="0"/>
              <a:t>提交。用户通过</a:t>
            </a:r>
            <a:r>
              <a:rPr lang="en-US" dirty="0" smtClean="0"/>
              <a:t>web</a:t>
            </a:r>
            <a:r>
              <a:rPr lang="zh-CN" altLang="en-US" dirty="0" smtClean="0"/>
              <a:t>页面填写资料，发送给</a:t>
            </a:r>
            <a:r>
              <a:rPr lang="en-US" dirty="0" smtClean="0"/>
              <a:t>RA</a:t>
            </a:r>
            <a:r>
              <a:rPr lang="zh-CN" altLang="en-US" dirty="0" smtClean="0"/>
              <a:t>服务器，由审核管理员人工审核，或由</a:t>
            </a:r>
            <a:r>
              <a:rPr lang="en-US" dirty="0" smtClean="0"/>
              <a:t>RA</a:t>
            </a:r>
            <a:r>
              <a:rPr lang="zh-CN" altLang="en-US" dirty="0" smtClean="0"/>
              <a:t>服务器自动审核，</a:t>
            </a:r>
            <a:r>
              <a:rPr lang="en-US" dirty="0" smtClean="0"/>
              <a:t>RA</a:t>
            </a:r>
            <a:r>
              <a:rPr lang="zh-CN" altLang="en-US" dirty="0" smtClean="0"/>
              <a:t>服务器将处理结果用</a:t>
            </a:r>
            <a:r>
              <a:rPr lang="en-US" dirty="0" smtClean="0"/>
              <a:t>E</a:t>
            </a:r>
            <a:r>
              <a:rPr lang="en-US" altLang="zh-CN" dirty="0" smtClean="0"/>
              <a:t>—</a:t>
            </a:r>
            <a:r>
              <a:rPr lang="en-US" dirty="0" smtClean="0"/>
              <a:t>mail</a:t>
            </a:r>
            <a:r>
              <a:rPr lang="zh-CN" altLang="en-US" dirty="0" smtClean="0"/>
              <a:t>的方式通知用户。用户通过</a:t>
            </a:r>
            <a:r>
              <a:rPr lang="en-US" dirty="0" smtClean="0"/>
              <a:t>RA Client</a:t>
            </a:r>
            <a:r>
              <a:rPr lang="zh-CN" altLang="en-US" dirty="0" smtClean="0"/>
              <a:t>，填写资料，发送给</a:t>
            </a:r>
            <a:r>
              <a:rPr lang="en-US" dirty="0" smtClean="0"/>
              <a:t>RA</a:t>
            </a:r>
            <a:r>
              <a:rPr lang="zh-CN" altLang="en-US" dirty="0" smtClean="0"/>
              <a:t>服务器，由审核管理员人工审核，或由</a:t>
            </a:r>
            <a:r>
              <a:rPr lang="en-US" dirty="0" smtClean="0"/>
              <a:t>RA</a:t>
            </a:r>
            <a:r>
              <a:rPr lang="zh-CN" altLang="en-US" dirty="0" smtClean="0"/>
              <a:t>服务器自动审核，</a:t>
            </a:r>
            <a:r>
              <a:rPr lang="en-US" dirty="0" err="1" smtClean="0"/>
              <a:t>RAClient</a:t>
            </a:r>
            <a:r>
              <a:rPr lang="zh-CN" altLang="en-US" dirty="0" smtClean="0"/>
              <a:t>每隔一定的时间间隔，连接到</a:t>
            </a:r>
            <a:r>
              <a:rPr lang="en-US" dirty="0" smtClean="0"/>
              <a:t>RA</a:t>
            </a:r>
            <a:r>
              <a:rPr lang="zh-CN" altLang="en-US" dirty="0" smtClean="0"/>
              <a:t>服务器，查询处理结果。</a:t>
            </a:r>
          </a:p>
          <a:p>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sz="2400" u="sng" dirty="0"/>
              <a:t>7.4.3 </a:t>
            </a:r>
            <a:r>
              <a:rPr lang="zh-CN" altLang="en-US" sz="2400" dirty="0"/>
              <a:t>网上证券银证通业务实时交易数据的</a:t>
            </a:r>
            <a:r>
              <a:rPr lang="en-US" altLang="zh-CN" sz="2400" dirty="0"/>
              <a:t>PKI</a:t>
            </a:r>
            <a:r>
              <a:rPr lang="zh-CN" altLang="en-US" sz="2400" dirty="0"/>
              <a:t>签名实施方案</a:t>
            </a:r>
            <a:r>
              <a:rPr lang="zh-CN" altLang="en-US" sz="2400" u="sng" dirty="0"/>
              <a:t/>
            </a:r>
            <a:br>
              <a:rPr lang="zh-CN" altLang="en-US" sz="2400" u="sng" dirty="0"/>
            </a:br>
            <a:r>
              <a:rPr lang="en-US" altLang="zh-CN" sz="2400" dirty="0"/>
              <a:t>1</a:t>
            </a:r>
            <a:r>
              <a:rPr lang="zh-CN" altLang="en-US" sz="2400" dirty="0"/>
              <a:t>．网上银证通业务签名加密的</a:t>
            </a:r>
            <a:r>
              <a:rPr lang="en-US" altLang="zh-CN" sz="2400" dirty="0"/>
              <a:t>PKI</a:t>
            </a:r>
            <a:r>
              <a:rPr lang="zh-CN" altLang="en-US" sz="2400" dirty="0"/>
              <a:t>认证设计</a:t>
            </a:r>
            <a:endParaRPr lang="en-US" altLang="zh-CN" sz="2400" dirty="0" smtClean="0"/>
          </a:p>
          <a:p>
            <a:r>
              <a:rPr lang="zh-CN" altLang="en-US" sz="2400" dirty="0" smtClean="0"/>
              <a:t>在网上银证通交易中利用</a:t>
            </a:r>
            <a:r>
              <a:rPr lang="en-US" sz="2400" dirty="0" smtClean="0"/>
              <a:t>PKI</a:t>
            </a:r>
            <a:r>
              <a:rPr lang="zh-CN" altLang="en-US" sz="2400" dirty="0" smtClean="0"/>
              <a:t>进行交易的签名加密，应先完成如下证书申请和签发过程：</a:t>
            </a:r>
          </a:p>
          <a:p>
            <a:pPr lvl="1"/>
            <a:r>
              <a:rPr lang="zh-CN" altLang="en-US" sz="2400" dirty="0" smtClean="0"/>
              <a:t>（</a:t>
            </a:r>
            <a:r>
              <a:rPr lang="en-US" sz="2400" dirty="0" smtClean="0"/>
              <a:t>1</a:t>
            </a:r>
            <a:r>
              <a:rPr lang="zh-CN" altLang="en-US" sz="2400" dirty="0" smtClean="0"/>
              <a:t>）用户向</a:t>
            </a:r>
            <a:r>
              <a:rPr lang="en-US" sz="2400" dirty="0" smtClean="0"/>
              <a:t>CA</a:t>
            </a:r>
            <a:r>
              <a:rPr lang="zh-CN" altLang="en-US" sz="2400" dirty="0" smtClean="0"/>
              <a:t>申请数字证书</a:t>
            </a:r>
            <a:endParaRPr lang="en-US" altLang="zh-CN" sz="2400" dirty="0" smtClean="0"/>
          </a:p>
          <a:p>
            <a:pPr lvl="1"/>
            <a:r>
              <a:rPr lang="zh-CN" altLang="en-US" sz="2400" dirty="0" smtClean="0"/>
              <a:t>（</a:t>
            </a:r>
            <a:r>
              <a:rPr lang="en-US" sz="2400" dirty="0" smtClean="0"/>
              <a:t>2</a:t>
            </a:r>
            <a:r>
              <a:rPr lang="zh-CN" altLang="en-US" sz="2400" dirty="0" smtClean="0"/>
              <a:t>）注册机构审核</a:t>
            </a:r>
            <a:endParaRPr lang="en-US" altLang="zh-CN" sz="2400" dirty="0" smtClean="0"/>
          </a:p>
          <a:p>
            <a:pPr lvl="1"/>
            <a:r>
              <a:rPr lang="zh-CN" altLang="en-US" sz="2400" dirty="0" smtClean="0"/>
              <a:t>（</a:t>
            </a:r>
            <a:r>
              <a:rPr lang="en-US" sz="2400" dirty="0" smtClean="0"/>
              <a:t>3</a:t>
            </a:r>
            <a:r>
              <a:rPr lang="zh-CN" altLang="en-US" sz="2400" dirty="0" smtClean="0"/>
              <a:t>）认证系统</a:t>
            </a:r>
            <a:r>
              <a:rPr lang="en-US" sz="2400" dirty="0" smtClean="0"/>
              <a:t>CA</a:t>
            </a:r>
            <a:r>
              <a:rPr lang="zh-CN" altLang="en-US" sz="2400" dirty="0" smtClean="0"/>
              <a:t>颁发证书</a:t>
            </a:r>
            <a:endParaRPr lang="en-US" altLang="zh-CN" sz="2400" dirty="0" smtClean="0"/>
          </a:p>
          <a:p>
            <a:pPr lvl="1"/>
            <a:r>
              <a:rPr lang="zh-CN" altLang="en-US" sz="2400" dirty="0" smtClean="0"/>
              <a:t>（</a:t>
            </a:r>
            <a:r>
              <a:rPr lang="en-US" sz="2400" dirty="0" smtClean="0"/>
              <a:t>4</a:t>
            </a:r>
            <a:r>
              <a:rPr lang="zh-CN" altLang="en-US" sz="2400" dirty="0" smtClean="0"/>
              <a:t>）下载获得有效数字证书</a:t>
            </a:r>
            <a:endParaRPr lang="zh-CN" alt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dirty="0"/>
              <a:t>7.1 PKI</a:t>
            </a:r>
            <a:r>
              <a:rPr lang="zh-CN" altLang="en-US" dirty="0"/>
              <a:t>技术在银行业中的</a:t>
            </a:r>
            <a:r>
              <a:rPr lang="zh-CN" altLang="en-US" dirty="0" smtClean="0"/>
              <a:t>应用</a:t>
            </a:r>
            <a:endParaRPr lang="en-US" altLang="zh-CN" dirty="0" smtClean="0"/>
          </a:p>
          <a:p>
            <a:r>
              <a:rPr lang="zh-CN" altLang="en-US" dirty="0" smtClean="0"/>
              <a:t>网上银行</a:t>
            </a:r>
            <a:endParaRPr lang="en-US" altLang="zh-CN" dirty="0" smtClean="0"/>
          </a:p>
          <a:p>
            <a:r>
              <a:rPr lang="zh-CN" altLang="en-US" dirty="0" smtClean="0"/>
              <a:t>银行智能卡</a:t>
            </a:r>
            <a:endParaRPr lang="en-US" altLang="zh-CN" dirty="0" smtClean="0"/>
          </a:p>
          <a:p>
            <a:r>
              <a:rPr lang="zh-CN" altLang="en-US" dirty="0" smtClean="0"/>
              <a:t>移动支付</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357554" y="5500702"/>
            <a:ext cx="2125903" cy="369332"/>
          </a:xfrm>
          <a:prstGeom prst="rect">
            <a:avLst/>
          </a:prstGeom>
        </p:spPr>
        <p:txBody>
          <a:bodyPr wrap="none">
            <a:spAutoFit/>
          </a:bodyPr>
          <a:lstStyle/>
          <a:p>
            <a:r>
              <a:rPr lang="en-US" dirty="0" smtClean="0"/>
              <a:t>PKI</a:t>
            </a:r>
            <a:r>
              <a:rPr lang="zh-CN" altLang="en-US" dirty="0" smtClean="0"/>
              <a:t>系统的认证设计</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1118618" y="1484784"/>
            <a:ext cx="6603773" cy="3953202"/>
          </a:xfrm>
          <a:prstGeom prst="rect">
            <a:avLst/>
          </a:prstGeom>
          <a:noFill/>
          <a:ln w="9525">
            <a:noFill/>
            <a:miter lim="800000"/>
            <a:headEnd/>
            <a:tailEnd/>
          </a:ln>
          <a:effectLst/>
        </p:spPr>
      </p:pic>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dirty="0"/>
              <a:t>2</a:t>
            </a:r>
            <a:r>
              <a:rPr lang="zh-CN" altLang="en-US" dirty="0"/>
              <a:t>．网上证券交易签名加密的实现方案</a:t>
            </a:r>
            <a:endParaRPr lang="en-US" altLang="zh-CN" dirty="0" smtClean="0"/>
          </a:p>
          <a:p>
            <a:r>
              <a:rPr lang="zh-CN" altLang="en-US" dirty="0" smtClean="0"/>
              <a:t>本方案中，银行网点为客户办理储蓄存折（或银行卡）作为客户的资金帐户，同时为客户开通网上银行服务。指定证券公司的交易系统采用目前成熟的</a:t>
            </a:r>
            <a:r>
              <a:rPr lang="en-US" dirty="0" smtClean="0"/>
              <a:t>J2EE</a:t>
            </a:r>
            <a:r>
              <a:rPr lang="zh-CN" altLang="en-US" dirty="0" smtClean="0"/>
              <a:t>构驾作为交易平台，安全、便捷地支持折（或卡）的网上证券交易，其网上交易系统主要包括网上交易业务处理系统和支付网关。</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2571736" y="5572140"/>
            <a:ext cx="3647152" cy="369332"/>
          </a:xfrm>
          <a:prstGeom prst="rect">
            <a:avLst/>
          </a:prstGeom>
        </p:spPr>
        <p:txBody>
          <a:bodyPr wrap="none">
            <a:spAutoFit/>
          </a:bodyPr>
          <a:lstStyle/>
          <a:p>
            <a:r>
              <a:rPr lang="zh-CN" altLang="en-US" dirty="0" smtClean="0"/>
              <a:t>银证通交易数据的签名和验证实现</a:t>
            </a:r>
            <a:endParaRPr lang="zh-CN" altLang="en-US" dirty="0"/>
          </a:p>
        </p:txBody>
      </p:sp>
      <p:pic>
        <p:nvPicPr>
          <p:cNvPr id="3123" name="Picture 51"/>
          <p:cNvPicPr>
            <a:picLocks noChangeAspect="1" noChangeArrowheads="1"/>
          </p:cNvPicPr>
          <p:nvPr/>
        </p:nvPicPr>
        <p:blipFill>
          <a:blip r:embed="rId2"/>
          <a:srcRect/>
          <a:stretch>
            <a:fillRect/>
          </a:stretch>
        </p:blipFill>
        <p:spPr bwMode="auto">
          <a:xfrm>
            <a:off x="1835696" y="1640510"/>
            <a:ext cx="5448285" cy="3726820"/>
          </a:xfrm>
          <a:prstGeom prst="rect">
            <a:avLst/>
          </a:prstGeom>
          <a:noFill/>
          <a:ln w="9525">
            <a:noFill/>
            <a:miter lim="800000"/>
            <a:headEnd/>
            <a:tailEnd/>
          </a:ln>
          <a:effectLst/>
        </p:spPr>
      </p:pic>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79512" y="1340768"/>
            <a:ext cx="6106641" cy="801687"/>
          </a:xfrm>
        </p:spPr>
        <p:txBody>
          <a:bodyPr>
            <a:normAutofit/>
          </a:bodyPr>
          <a:lstStyle/>
          <a:p>
            <a:pPr algn="ctr"/>
            <a:r>
              <a:rPr lang="en-US" sz="2800" dirty="0" smtClean="0"/>
              <a:t>7.5  </a:t>
            </a:r>
            <a:r>
              <a:rPr lang="en-US" sz="2800" dirty="0" err="1" smtClean="0"/>
              <a:t>PKl</a:t>
            </a:r>
            <a:r>
              <a:rPr lang="zh-CN" altLang="en-US" sz="2800" dirty="0" smtClean="0"/>
              <a:t>在移动数据业务中的应用</a:t>
            </a:r>
            <a:endParaRPr lang="zh-CN" altLang="en-US" sz="2800" dirty="0"/>
          </a:p>
        </p:txBody>
      </p:sp>
      <p:sp>
        <p:nvSpPr>
          <p:cNvPr id="3" name="内容占位符 2"/>
          <p:cNvSpPr>
            <a:spLocks noGrp="1"/>
          </p:cNvSpPr>
          <p:nvPr>
            <p:ph idx="1"/>
          </p:nvPr>
        </p:nvSpPr>
        <p:spPr>
          <a:xfrm>
            <a:off x="467544" y="1916832"/>
            <a:ext cx="8229600" cy="4525963"/>
          </a:xfrm>
        </p:spPr>
        <p:txBody>
          <a:bodyPr/>
          <a:lstStyle/>
          <a:p>
            <a:r>
              <a:rPr lang="zh-CN" altLang="en-US" sz="2400" dirty="0" smtClean="0"/>
              <a:t>交易安全是指用户在移动数据业务中进行的任何交易行为，都有有效的确认机制，这种确认机制能够保证：</a:t>
            </a:r>
          </a:p>
          <a:p>
            <a:pPr lvl="1"/>
            <a:r>
              <a:rPr lang="zh-CN" altLang="en-US" sz="2400" dirty="0" smtClean="0"/>
              <a:t>（</a:t>
            </a:r>
            <a:r>
              <a:rPr lang="en-US" sz="2400" dirty="0" smtClean="0"/>
              <a:t>1</a:t>
            </a:r>
            <a:r>
              <a:rPr lang="zh-CN" altLang="en-US" sz="2400" dirty="0" smtClean="0"/>
              <a:t>）只有合法的用户才能确认，非法用户不能冒充用户进行确认</a:t>
            </a:r>
            <a:endParaRPr lang="en-US" altLang="zh-CN" sz="2400" dirty="0" smtClean="0"/>
          </a:p>
          <a:p>
            <a:pPr lvl="1"/>
            <a:r>
              <a:rPr lang="zh-CN" altLang="en-US" sz="2400" dirty="0" smtClean="0"/>
              <a:t>（</a:t>
            </a:r>
            <a:r>
              <a:rPr lang="en-US" sz="2400" dirty="0" smtClean="0"/>
              <a:t>2</a:t>
            </a:r>
            <a:r>
              <a:rPr lang="zh-CN" altLang="en-US" sz="2400" dirty="0" smtClean="0"/>
              <a:t>）交易双方不能在事后否认自己对当前交易的确认。保护交易安全是杜绝非法交易、避免用户投诉的最终手段</a:t>
            </a:r>
            <a:endParaRPr lang="zh-CN" altLang="en-US" sz="2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dirty="0" smtClean="0"/>
              <a:t>7.5.1  </a:t>
            </a:r>
            <a:r>
              <a:rPr lang="zh-CN" altLang="en-US" dirty="0"/>
              <a:t>代码签名技术应用</a:t>
            </a:r>
            <a:endParaRPr lang="en-US" altLang="zh-CN" dirty="0" smtClean="0"/>
          </a:p>
          <a:p>
            <a:r>
              <a:rPr lang="zh-CN" altLang="en-US" dirty="0" smtClean="0"/>
              <a:t>移动代码下载是</a:t>
            </a:r>
            <a:r>
              <a:rPr lang="en-US" dirty="0" smtClean="0"/>
              <a:t>AP </a:t>
            </a:r>
            <a:r>
              <a:rPr lang="zh-CN" altLang="en-US" dirty="0" smtClean="0"/>
              <a:t>为手机用户提供业务应用的一种重要方式，也是发展趋势，使用移动代码的优势在于将特定的业务逻辑和数据表现集中体现在代码中，以弥补通用浏览器功能的不足。</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43240" y="4786322"/>
            <a:ext cx="3286148" cy="369332"/>
          </a:xfrm>
          <a:prstGeom prst="rect">
            <a:avLst/>
          </a:prstGeom>
        </p:spPr>
        <p:txBody>
          <a:bodyPr wrap="square">
            <a:spAutoFit/>
          </a:bodyPr>
          <a:lstStyle/>
          <a:p>
            <a:r>
              <a:rPr lang="en-US" dirty="0" smtClean="0"/>
              <a:t>  </a:t>
            </a:r>
            <a:r>
              <a:rPr lang="zh-CN" altLang="en-US" dirty="0" smtClean="0"/>
              <a:t>代码签名示意图</a:t>
            </a:r>
            <a:endParaRPr lang="zh-CN" altLang="en-US" dirty="0"/>
          </a:p>
        </p:txBody>
      </p:sp>
      <p:sp>
        <p:nvSpPr>
          <p:cNvPr id="3" name="标题 2"/>
          <p:cNvSpPr>
            <a:spLocks noGrp="1"/>
          </p:cNvSpPr>
          <p:nvPr>
            <p:ph type="title" idx="4294967295"/>
          </p:nvPr>
        </p:nvSpPr>
        <p:spPr>
          <a:xfrm>
            <a:off x="1259631" y="601662"/>
            <a:ext cx="7438281" cy="801687"/>
          </a:xfrm>
        </p:spPr>
        <p:txBody>
          <a:bodyPr/>
          <a:lstStyle/>
          <a:p>
            <a:endParaRPr lang="zh-CN" altLang="en-US"/>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92342" y="2568810"/>
            <a:ext cx="8181541" cy="2645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pPr marL="64008" indent="0">
              <a:buNone/>
            </a:pPr>
            <a:r>
              <a:rPr lang="en-US" altLang="zh-CN" dirty="0"/>
              <a:t>7.5.2  </a:t>
            </a:r>
            <a:r>
              <a:rPr lang="zh-CN" altLang="en-US" dirty="0"/>
              <a:t>移动签名技术应用</a:t>
            </a:r>
            <a:endParaRPr lang="en-US" altLang="zh-CN" dirty="0" smtClean="0"/>
          </a:p>
          <a:p>
            <a:r>
              <a:rPr lang="zh-CN" altLang="en-US" dirty="0" smtClean="0"/>
              <a:t>在当前的电子交易流程中，存在</a:t>
            </a:r>
            <a:r>
              <a:rPr lang="en-US" dirty="0" smtClean="0"/>
              <a:t>3</a:t>
            </a:r>
            <a:r>
              <a:rPr lang="zh-CN" altLang="en-US" dirty="0" smtClean="0"/>
              <a:t>种用户确认方式：用户直接点击确认、短信确认和电子签名。</a:t>
            </a:r>
          </a:p>
          <a:p>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835696" y="1756040"/>
            <a:ext cx="5503886" cy="3799324"/>
          </a:xfrm>
          <a:prstGeom prst="rect">
            <a:avLst/>
          </a:prstGeom>
          <a:noFill/>
          <a:ln w="9525">
            <a:noFill/>
            <a:miter lim="800000"/>
            <a:headEnd/>
            <a:tailEnd/>
          </a:ln>
        </p:spPr>
      </p:pic>
      <p:sp>
        <p:nvSpPr>
          <p:cNvPr id="5" name="矩形 4"/>
          <p:cNvSpPr/>
          <p:nvPr/>
        </p:nvSpPr>
        <p:spPr>
          <a:xfrm>
            <a:off x="3357554" y="5786454"/>
            <a:ext cx="1800493" cy="369332"/>
          </a:xfrm>
          <a:prstGeom prst="rect">
            <a:avLst/>
          </a:prstGeom>
        </p:spPr>
        <p:txBody>
          <a:bodyPr wrap="none">
            <a:spAutoFit/>
          </a:bodyPr>
          <a:lstStyle/>
          <a:p>
            <a:r>
              <a:rPr lang="zh-CN" altLang="en-US" dirty="0" smtClean="0"/>
              <a:t>移动签名示意图</a:t>
            </a:r>
            <a:endParaRPr lang="zh-CN" altLang="en-US" dirty="0"/>
          </a:p>
        </p:txBody>
      </p:sp>
      <p:sp>
        <p:nvSpPr>
          <p:cNvPr id="4" name="标题 3"/>
          <p:cNvSpPr>
            <a:spLocks noGrp="1"/>
          </p:cNvSpPr>
          <p:nvPr>
            <p:ph type="title" idx="4294967295"/>
          </p:nvPr>
        </p:nvSpPr>
        <p:spPr>
          <a:xfrm>
            <a:off x="1259631" y="601662"/>
            <a:ext cx="7438281" cy="801687"/>
          </a:xfrm>
        </p:spPr>
        <p:txBody>
          <a:bodyPr/>
          <a:lstStyle/>
          <a:p>
            <a:endParaRPr lang="zh-CN" altLang="en-US" dirty="0"/>
          </a:p>
        </p:txBody>
      </p:sp>
      <p:sp>
        <p:nvSpPr>
          <p:cNvPr id="6" name="内容占位符 5"/>
          <p:cNvSpPr>
            <a:spLocks noGrp="1"/>
          </p:cNvSpPr>
          <p:nvPr>
            <p:ph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dirty="0"/>
          </a:p>
        </p:txBody>
      </p:sp>
      <p:sp>
        <p:nvSpPr>
          <p:cNvPr id="3" name="内容占位符 2"/>
          <p:cNvSpPr>
            <a:spLocks noGrp="1"/>
          </p:cNvSpPr>
          <p:nvPr>
            <p:ph idx="1"/>
          </p:nvPr>
        </p:nvSpPr>
        <p:spPr/>
        <p:txBody>
          <a:bodyPr/>
          <a:lstStyle/>
          <a:p>
            <a:pPr algn="ctr"/>
            <a:endParaRPr lang="en-US" altLang="zh-CN" sz="8800" dirty="0" smtClean="0"/>
          </a:p>
          <a:p>
            <a:pPr marL="0" indent="0" algn="ctr">
              <a:buNone/>
            </a:pPr>
            <a:r>
              <a:rPr lang="zh-CN" altLang="en-US" sz="8800" dirty="0" smtClean="0"/>
              <a:t>本章结束</a:t>
            </a:r>
            <a:endParaRPr lang="zh-CN" altLang="en-US" sz="8800" dirty="0"/>
          </a:p>
        </p:txBody>
      </p:sp>
    </p:spTree>
    <p:extLst>
      <p:ext uri="{BB962C8B-B14F-4D97-AF65-F5344CB8AC3E}">
        <p14:creationId xmlns:p14="http://schemas.microsoft.com/office/powerpoint/2010/main" val="39369578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pPr marL="64008" indent="0">
              <a:buNone/>
            </a:pPr>
            <a:r>
              <a:rPr lang="en-US" altLang="zh-CN" u="sng" dirty="0">
                <a:latin typeface="楷体" pitchFamily="49" charset="-122"/>
                <a:ea typeface="楷体" pitchFamily="49" charset="-122"/>
              </a:rPr>
              <a:t>7.1.1 </a:t>
            </a:r>
            <a:r>
              <a:rPr lang="zh-CN" altLang="en-US" u="sng" dirty="0">
                <a:latin typeface="楷体" pitchFamily="49" charset="-122"/>
                <a:ea typeface="楷体" pitchFamily="49" charset="-122"/>
              </a:rPr>
              <a:t>网上</a:t>
            </a:r>
            <a:r>
              <a:rPr lang="zh-CN" altLang="en-US" u="sng" dirty="0" smtClean="0">
                <a:latin typeface="楷体" pitchFamily="49" charset="-122"/>
                <a:ea typeface="楷体" pitchFamily="49" charset="-122"/>
              </a:rPr>
              <a:t>银行</a:t>
            </a:r>
            <a:endParaRPr lang="en-US" altLang="zh-CN" u="sng" dirty="0" smtClean="0">
              <a:latin typeface="楷体" pitchFamily="49" charset="-122"/>
              <a:ea typeface="楷体" pitchFamily="49" charset="-122"/>
            </a:endParaRPr>
          </a:p>
          <a:p>
            <a:r>
              <a:rPr lang="zh-CN" altLang="en-US" dirty="0" smtClean="0"/>
              <a:t>网上银行是借助互联网技术向客户提供金融信息服务和交易服务的新型模式。</a:t>
            </a:r>
            <a:endParaRPr lang="en-US" altLang="zh-CN" dirty="0" smtClean="0"/>
          </a:p>
          <a:p>
            <a:r>
              <a:rPr lang="zh-CN" altLang="en-US" dirty="0" smtClean="0"/>
              <a:t>网上银行的应用模式主要包括个人网银和企业网银两种。</a:t>
            </a:r>
            <a:endParaRPr lang="en-US" altLang="zh-CN" dirty="0" smtClean="0"/>
          </a:p>
          <a:p>
            <a:r>
              <a:rPr lang="zh-CN" altLang="en-US" dirty="0" smtClean="0"/>
              <a:t>目前网上银行主要包括三个方面的安全隐患：</a:t>
            </a:r>
            <a:endParaRPr lang="en-US" altLang="zh-CN" dirty="0" smtClean="0"/>
          </a:p>
          <a:p>
            <a:pPr lvl="1"/>
            <a:r>
              <a:rPr lang="zh-CN" altLang="en-US" dirty="0" smtClean="0"/>
              <a:t>信息泄漏</a:t>
            </a:r>
            <a:endParaRPr lang="en-US" altLang="zh-CN" dirty="0" smtClean="0"/>
          </a:p>
          <a:p>
            <a:pPr lvl="1"/>
            <a:r>
              <a:rPr lang="zh-CN" altLang="en-US" dirty="0" smtClean="0"/>
              <a:t>篡改</a:t>
            </a:r>
            <a:endParaRPr lang="en-US" altLang="zh-CN" dirty="0" smtClean="0"/>
          </a:p>
          <a:p>
            <a:pPr lvl="1"/>
            <a:r>
              <a:rPr lang="zh-CN" altLang="en-US" dirty="0" smtClean="0"/>
              <a:t>身份识别</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r>
              <a:rPr lang="en-US" dirty="0" smtClean="0"/>
              <a:t>PKI </a:t>
            </a:r>
            <a:r>
              <a:rPr lang="zh-CN" altLang="en-US" dirty="0" smtClean="0"/>
              <a:t>能实现以下几方面的安全性：</a:t>
            </a:r>
          </a:p>
          <a:p>
            <a:pPr lvl="1"/>
            <a:r>
              <a:rPr lang="zh-CN" altLang="en-US" dirty="0" smtClean="0"/>
              <a:t>发送事物的人确定是源用户</a:t>
            </a:r>
            <a:endParaRPr lang="en-US" altLang="zh-CN" dirty="0" smtClean="0"/>
          </a:p>
          <a:p>
            <a:pPr lvl="1"/>
            <a:r>
              <a:rPr lang="zh-CN" altLang="en-US" dirty="0" smtClean="0"/>
              <a:t>接收事物的人确实是目的用户</a:t>
            </a:r>
            <a:endParaRPr lang="en-US" altLang="zh-CN" dirty="0" smtClean="0"/>
          </a:p>
          <a:p>
            <a:pPr lvl="1"/>
            <a:r>
              <a:rPr lang="zh-CN" altLang="en-US" dirty="0" smtClean="0"/>
              <a:t>数据完整性不会受到威胁</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normAutofit/>
          </a:bodyPr>
          <a:lstStyle/>
          <a:p>
            <a:pPr marL="64008" indent="0">
              <a:buNone/>
            </a:pPr>
            <a:r>
              <a:rPr lang="en-US" altLang="zh-CN" sz="2800" u="sng" dirty="0">
                <a:latin typeface="楷体" pitchFamily="49" charset="-122"/>
                <a:ea typeface="楷体" pitchFamily="49" charset="-122"/>
              </a:rPr>
              <a:t>7.1.2 </a:t>
            </a:r>
            <a:r>
              <a:rPr lang="zh-CN" altLang="en-US" sz="2800" u="sng" dirty="0">
                <a:latin typeface="楷体" pitchFamily="49" charset="-122"/>
                <a:ea typeface="楷体" pitchFamily="49" charset="-122"/>
              </a:rPr>
              <a:t>银行智能卡</a:t>
            </a:r>
            <a:endParaRPr lang="en-US" altLang="zh-CN" sz="2800" u="sng" dirty="0" smtClean="0">
              <a:latin typeface="楷体" pitchFamily="49" charset="-122"/>
              <a:ea typeface="楷体" pitchFamily="49" charset="-122"/>
            </a:endParaRPr>
          </a:p>
          <a:p>
            <a:r>
              <a:rPr lang="zh-CN" altLang="en-US" dirty="0" smtClean="0"/>
              <a:t>智能卡是集成电路发展的产物，相当于是内嵌</a:t>
            </a:r>
            <a:r>
              <a:rPr lang="en-US" dirty="0" smtClean="0"/>
              <a:t>CPU</a:t>
            </a:r>
            <a:r>
              <a:rPr lang="zh-CN" altLang="en-US" dirty="0" smtClean="0"/>
              <a:t>的一个微型计算机平台，不仅体积小，而且便于携带，与一般的计算机一样具备加密计算能力和超大容量的存储空间。</a:t>
            </a:r>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smtClean="0"/>
              <a:t>用户对智能卡的操作都是通过卡操作系统</a:t>
            </a:r>
            <a:r>
              <a:rPr lang="en-US" dirty="0" smtClean="0"/>
              <a:t>COS</a:t>
            </a:r>
            <a:r>
              <a:rPr lang="zh-CN" altLang="en-US" dirty="0" smtClean="0"/>
              <a:t>来实现的。</a:t>
            </a:r>
            <a:r>
              <a:rPr lang="en-US" dirty="0" smtClean="0"/>
              <a:t>COS</a:t>
            </a:r>
            <a:r>
              <a:rPr lang="zh-CN" altLang="en-US" dirty="0" smtClean="0"/>
              <a:t>在卡片初始化时载入智能卡的</a:t>
            </a:r>
            <a:r>
              <a:rPr lang="en-US" dirty="0" smtClean="0"/>
              <a:t>ROM</a:t>
            </a:r>
            <a:r>
              <a:rPr lang="zh-CN" altLang="en-US" dirty="0" smtClean="0"/>
              <a:t>中，</a:t>
            </a:r>
            <a:r>
              <a:rPr lang="en-US" dirty="0" smtClean="0"/>
              <a:t>COS</a:t>
            </a:r>
            <a:r>
              <a:rPr lang="zh-CN" altLang="en-US" dirty="0" smtClean="0"/>
              <a:t>通过命令</a:t>
            </a:r>
            <a:r>
              <a:rPr lang="en-US" dirty="0" smtClean="0"/>
              <a:t>- </a:t>
            </a:r>
            <a:r>
              <a:rPr lang="zh-CN" altLang="en-US" dirty="0" smtClean="0"/>
              <a:t>响应的方式与外界进行信息交流。</a:t>
            </a:r>
            <a:endParaRPr lang="en-US" altLang="zh-CN" dirty="0" smtClean="0"/>
          </a:p>
          <a:p>
            <a:r>
              <a:rPr lang="zh-CN" altLang="en-US" dirty="0" smtClean="0"/>
              <a:t>从功能上可以将</a:t>
            </a:r>
            <a:r>
              <a:rPr lang="en-US" dirty="0" smtClean="0"/>
              <a:t>COS</a:t>
            </a:r>
            <a:r>
              <a:rPr lang="zh-CN" altLang="en-US" dirty="0" smtClean="0"/>
              <a:t>分为</a:t>
            </a:r>
            <a:r>
              <a:rPr lang="en-US" dirty="0" smtClean="0"/>
              <a:t>5</a:t>
            </a:r>
            <a:r>
              <a:rPr lang="zh-CN" altLang="en-US" dirty="0" smtClean="0"/>
              <a:t>个模块：控制模块、数据传输模块、命令解析模块、文件管理模块和安全模块。</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333"/>
          <p:cNvPicPr>
            <a:picLocks noChangeArrowheads="1"/>
          </p:cNvPicPr>
          <p:nvPr/>
        </p:nvPicPr>
        <p:blipFill>
          <a:blip r:embed="rId2"/>
          <a:srcRect/>
          <a:stretch>
            <a:fillRect/>
          </a:stretch>
        </p:blipFill>
        <p:spPr bwMode="auto">
          <a:xfrm>
            <a:off x="928662" y="1844824"/>
            <a:ext cx="7143800" cy="3714776"/>
          </a:xfrm>
          <a:prstGeom prst="rect">
            <a:avLst/>
          </a:prstGeom>
          <a:noFill/>
          <a:ln w="9525">
            <a:noFill/>
            <a:miter lim="800000"/>
            <a:headEnd/>
            <a:tailEnd/>
          </a:ln>
        </p:spPr>
      </p:pic>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59631" y="601662"/>
            <a:ext cx="7438281" cy="801687"/>
          </a:xfrm>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smtClean="0"/>
              <a:t>多款智能卡芯片（如亿恒</a:t>
            </a:r>
            <a:r>
              <a:rPr lang="en-US" dirty="0" smtClean="0"/>
              <a:t>SLE66CX320</a:t>
            </a:r>
            <a:r>
              <a:rPr lang="zh-CN" altLang="en-US" dirty="0" smtClean="0"/>
              <a:t>系列）都带有随机数发生器和加密协处理器或算法加速器。</a:t>
            </a:r>
            <a:endParaRPr lang="en-US" altLang="zh-CN" dirty="0" smtClean="0"/>
          </a:p>
          <a:p>
            <a:r>
              <a:rPr lang="zh-CN" altLang="en-US" dirty="0" smtClean="0"/>
              <a:t>智能卡利用自身的硬件资源可以在卡内生成公钥、私钥对，保存在</a:t>
            </a:r>
            <a:r>
              <a:rPr lang="en-US" dirty="0" smtClean="0"/>
              <a:t>MF</a:t>
            </a:r>
            <a:r>
              <a:rPr lang="zh-CN" altLang="en-US" dirty="0" smtClean="0"/>
              <a:t>或</a:t>
            </a:r>
            <a:r>
              <a:rPr lang="en-US" dirty="0" smtClean="0"/>
              <a:t>DF</a:t>
            </a:r>
            <a:r>
              <a:rPr lang="zh-CN" altLang="en-US" dirty="0" smtClean="0"/>
              <a:t>下的密钥文件中。</a:t>
            </a:r>
            <a:endParaRPr lang="en-US" altLang="zh-CN" dirty="0" smtClean="0"/>
          </a:p>
          <a:p>
            <a:r>
              <a:rPr lang="zh-CN" altLang="en-US" dirty="0" smtClean="0"/>
              <a:t>这样做的好处在于私钥可以永不离开智能卡硬件，任何人包括合法用户都不能读出私钥。比起用户私钥保存在易受黑客攻击的个人电脑或磁盘中的安全性大大提高。</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楷体"/>
        <a:cs typeface="宋体"/>
      </a:majorFont>
      <a:minorFont>
        <a:latin typeface="Arial"/>
        <a:ea typeface="仿宋"/>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1057</TotalTime>
  <Words>1501</Words>
  <Application>Microsoft Office PowerPoint</Application>
  <PresentationFormat>全屏显示(4:3)</PresentationFormat>
  <Paragraphs>121</Paragraphs>
  <Slides>38</Slides>
  <Notes>0</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默认设计模板</vt:lpstr>
      <vt:lpstr>第七章  PKI的常规应用</vt:lpstr>
      <vt:lpstr>本章学习目标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7.5  PKl在移动数据业务中的应用</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 PKI的常规应用</dc:title>
  <dc:creator>Administrator</dc:creator>
  <cp:lastModifiedBy>admin</cp:lastModifiedBy>
  <cp:revision>55</cp:revision>
  <dcterms:created xsi:type="dcterms:W3CDTF">2015-01-28T07:31:33Z</dcterms:created>
  <dcterms:modified xsi:type="dcterms:W3CDTF">2015-03-18T14:27:13Z</dcterms:modified>
</cp:coreProperties>
</file>