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5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2014-3-10</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2014-3-10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2014-3-10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2014-3-10</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2014-3-10</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22270;&#34920;/&#22270;7.1.pptx" TargetMode="External"/><Relationship Id="rId2" Type="http://schemas.openxmlformats.org/officeDocument/2006/relationships/hyperlink" Target="&#22270;&#34920;/&#22270;7.2.ppt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22270;&#34920;/&#22270;7.3.pptx" TargetMode="External"/><Relationship Id="rId2" Type="http://schemas.openxmlformats.org/officeDocument/2006/relationships/hyperlink" Target="&#22270;&#34920;/&#22270;7.1.pptx" TargetMode="External"/><Relationship Id="rId1" Type="http://schemas.openxmlformats.org/officeDocument/2006/relationships/slideLayout" Target="../slideLayouts/slideLayout2.xml"/><Relationship Id="rId4" Type="http://schemas.openxmlformats.org/officeDocument/2006/relationships/hyperlink" Target="&#22270;&#34920;/&#22270;7.4.pptx"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22270;&#34920;/&#22270;7.5.pptx" TargetMode="External"/><Relationship Id="rId2" Type="http://schemas.openxmlformats.org/officeDocument/2006/relationships/hyperlink" Target="&#22270;&#34920;/&#22270;5.2.ppt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7.6.ppt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22270;&#34920;/&#22270;7.8.pptx" TargetMode="External"/><Relationship Id="rId2" Type="http://schemas.openxmlformats.org/officeDocument/2006/relationships/hyperlink" Target="&#22270;&#34920;/&#22270;7.7.ppt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22270;&#34920;/&#22270;7.10.pptx" TargetMode="External"/><Relationship Id="rId2" Type="http://schemas.openxmlformats.org/officeDocument/2006/relationships/hyperlink" Target="&#22270;&#34920;/&#22270;7.9.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22270;&#34920;/&#22270;7.11.pptx"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22270;&#34920;/&#22270;7.12-7.15.pptx" TargetMode="External"/><Relationship Id="rId2" Type="http://schemas.openxmlformats.org/officeDocument/2006/relationships/hyperlink" Target="&#22270;&#34920;/&#22270;7.11.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22270;&#34920;/&#22270;7.16.pptx"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7.17-7.24.ppt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7.25-7.28.pptx"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22270;&#34920;/&#22270;7.29.pptx"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22270;&#34920;/&#22270;7.30.pptx" TargetMode="External"/><Relationship Id="rId2" Type="http://schemas.openxmlformats.org/officeDocument/2006/relationships/hyperlink" Target="&#22270;&#34920;/&#22270;7.17.ppt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22270;&#34920;/&#22270;7.1.ppt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b="1" dirty="0"/>
              <a:t>1</a:t>
            </a:r>
            <a:r>
              <a:rPr lang="zh-CN" altLang="zh-CN" sz="2400" b="1" dirty="0"/>
              <a:t>．注释（</a:t>
            </a:r>
            <a:r>
              <a:rPr lang="en-US" altLang="zh-CN" sz="2400" b="1" dirty="0"/>
              <a:t>Comment</a:t>
            </a:r>
            <a:r>
              <a:rPr lang="zh-CN" altLang="zh-CN" sz="2400" b="1" dirty="0"/>
              <a:t>）</a:t>
            </a:r>
          </a:p>
          <a:p>
            <a:pPr marL="109728" indent="612000">
              <a:buNone/>
            </a:pPr>
            <a:r>
              <a:rPr lang="zh-CN" altLang="zh-CN" sz="2400" dirty="0"/>
              <a:t>用来说明每个操作执行的功能，增加对操作的描述，让用户更容易理解宏的功能。</a:t>
            </a:r>
          </a:p>
          <a:p>
            <a:pPr marL="109728" indent="612000">
              <a:buNone/>
            </a:pPr>
            <a:r>
              <a:rPr lang="en-US" altLang="zh-CN" sz="2400" b="1" dirty="0"/>
              <a:t>2</a:t>
            </a:r>
            <a:r>
              <a:rPr lang="zh-CN" altLang="zh-CN" sz="2400" b="1" dirty="0"/>
              <a:t>．组（</a:t>
            </a:r>
            <a:r>
              <a:rPr lang="en-US" altLang="zh-CN" sz="2400" b="1" dirty="0"/>
              <a:t>Group</a:t>
            </a:r>
            <a:r>
              <a:rPr lang="zh-CN" altLang="zh-CN" sz="2400" b="1" dirty="0"/>
              <a:t>）</a:t>
            </a:r>
          </a:p>
          <a:p>
            <a:pPr marL="109728" indent="612000">
              <a:buNone/>
            </a:pPr>
            <a:r>
              <a:rPr lang="zh-CN" altLang="zh-CN" sz="2400" dirty="0"/>
              <a:t>随着</a:t>
            </a:r>
            <a:r>
              <a:rPr lang="en-US" altLang="zh-CN" sz="2400" dirty="0"/>
              <a:t>Access</a:t>
            </a:r>
            <a:r>
              <a:rPr lang="zh-CN" altLang="zh-CN" sz="2400" dirty="0"/>
              <a:t>的普及和发展，人们正在使用</a:t>
            </a:r>
            <a:r>
              <a:rPr lang="en-US" altLang="zh-CN" sz="2400" dirty="0"/>
              <a:t>Access</a:t>
            </a:r>
            <a:r>
              <a:rPr lang="zh-CN" altLang="zh-CN" sz="2400" dirty="0"/>
              <a:t>过盛越来越复杂的数据库管理，因此宏的结构也越来越复杂。为了有效地管理宏，</a:t>
            </a:r>
            <a:r>
              <a:rPr lang="en-US" altLang="zh-CN" sz="2400" dirty="0"/>
              <a:t>Access2010</a:t>
            </a:r>
            <a:r>
              <a:rPr lang="zh-CN" altLang="zh-CN" sz="2400" dirty="0"/>
              <a:t>引入了</a:t>
            </a:r>
            <a:r>
              <a:rPr lang="en-US" altLang="zh-CN" sz="2400" dirty="0"/>
              <a:t>Group</a:t>
            </a:r>
            <a:r>
              <a:rPr lang="zh-CN" altLang="zh-CN" sz="2400" dirty="0"/>
              <a:t>组。使用</a:t>
            </a:r>
            <a:r>
              <a:rPr lang="en-US" altLang="zh-CN" sz="2400" dirty="0"/>
              <a:t>Group</a:t>
            </a:r>
            <a:r>
              <a:rPr lang="zh-CN" altLang="zh-CN" sz="2400" dirty="0"/>
              <a:t>组可以把宏的若干操作，根据它们操作目的的相关性进行分块，一个块就是一个组。这样宏的结构显示得十分清晰，阅读起来更方便。需要特别强调的是，</a:t>
            </a:r>
            <a:r>
              <a:rPr lang="en-US" altLang="zh-CN" sz="2400" dirty="0"/>
              <a:t>Group</a:t>
            </a:r>
            <a:r>
              <a:rPr lang="zh-CN" altLang="zh-CN" sz="2400" dirty="0"/>
              <a:t>组与</a:t>
            </a:r>
            <a:r>
              <a:rPr lang="en-US" altLang="zh-CN" sz="2400" dirty="0"/>
              <a:t>Access2003</a:t>
            </a:r>
            <a:r>
              <a:rPr lang="zh-CN" altLang="zh-CN" sz="2400" dirty="0"/>
              <a:t>以前版本中宏组的概念和目的是完全不同的。</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7.2 </a:t>
            </a:r>
            <a:r>
              <a:rPr lang="zh-CN" altLang="zh-CN" dirty="0">
                <a:effectLst>
                  <a:outerShdw blurRad="38100" dist="38100" dir="2700000" algn="tl">
                    <a:srgbClr val="000000">
                      <a:alpha val="43137"/>
                    </a:srgbClr>
                  </a:outerShdw>
                </a:effectLst>
              </a:rPr>
              <a:t>宏的结构</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690709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b="1" dirty="0"/>
              <a:t>3</a:t>
            </a:r>
            <a:r>
              <a:rPr lang="zh-CN" altLang="zh-CN" sz="2400" b="1" dirty="0"/>
              <a:t>．条件（</a:t>
            </a:r>
            <a:r>
              <a:rPr lang="en-US" altLang="zh-CN" sz="2400" b="1" dirty="0"/>
              <a:t>If</a:t>
            </a:r>
            <a:r>
              <a:rPr lang="zh-CN" altLang="zh-CN" sz="2400" b="1" dirty="0"/>
              <a:t>）</a:t>
            </a:r>
          </a:p>
          <a:p>
            <a:pPr marL="109728" indent="612000">
              <a:buNone/>
            </a:pPr>
            <a:r>
              <a:rPr lang="zh-CN" altLang="zh-CN" sz="2400" dirty="0"/>
              <a:t>条件是指定在执行宏操作时必须满足的标准或限制，通过输入条件表达式来控制宏的执行。表达式由算术运算符、逻辑运算符、常数、函数、对象、字段名以及属性值等内容组成，其结果为是（</a:t>
            </a:r>
            <a:r>
              <a:rPr lang="en-US" altLang="zh-CN" sz="2400" dirty="0"/>
              <a:t>true</a:t>
            </a:r>
            <a:r>
              <a:rPr lang="zh-CN" altLang="zh-CN" sz="2400" dirty="0"/>
              <a:t>）或否（</a:t>
            </a:r>
            <a:r>
              <a:rPr lang="en-US" altLang="zh-CN" sz="2400" dirty="0"/>
              <a:t>false</a:t>
            </a:r>
            <a:r>
              <a:rPr lang="zh-CN" altLang="zh-CN" sz="2400" dirty="0"/>
              <a:t>）。当条件表达式值为是（</a:t>
            </a:r>
            <a:r>
              <a:rPr lang="en-US" altLang="zh-CN" sz="2400" dirty="0"/>
              <a:t>true</a:t>
            </a:r>
            <a:r>
              <a:rPr lang="zh-CN" altLang="zh-CN" sz="2400" dirty="0"/>
              <a:t>）时执行宏操作，为否（</a:t>
            </a:r>
            <a:r>
              <a:rPr lang="en-US" altLang="zh-CN" sz="2400" dirty="0"/>
              <a:t>false</a:t>
            </a:r>
            <a:r>
              <a:rPr lang="zh-CN" altLang="zh-CN" sz="2400" dirty="0"/>
              <a:t>）时则不执行。</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7.2 </a:t>
            </a:r>
            <a:r>
              <a:rPr lang="zh-CN" altLang="zh-CN" dirty="0">
                <a:effectLst>
                  <a:outerShdw blurRad="38100" dist="38100" dir="2700000" algn="tl">
                    <a:srgbClr val="000000">
                      <a:alpha val="43137"/>
                    </a:srgbClr>
                  </a:outerShdw>
                </a:effectLst>
              </a:rPr>
              <a:t>宏的结构</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998195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宏选项卡和宏设计器是设计宏的工具，与</a:t>
            </a:r>
            <a:r>
              <a:rPr lang="en-US" altLang="zh-CN" sz="2400" dirty="0"/>
              <a:t>Access2000/2003</a:t>
            </a:r>
            <a:r>
              <a:rPr lang="zh-CN" altLang="zh-CN" sz="2400" dirty="0"/>
              <a:t>版本比较，</a:t>
            </a:r>
            <a:r>
              <a:rPr lang="en-US" altLang="zh-CN" sz="2400" dirty="0"/>
              <a:t>Access2010</a:t>
            </a:r>
            <a:r>
              <a:rPr lang="zh-CN" altLang="zh-CN" sz="2400" dirty="0"/>
              <a:t>发生了很大的变化，了解其结构和功能十分重要。</a:t>
            </a:r>
          </a:p>
          <a:p>
            <a:pPr marL="109728" indent="612000">
              <a:buNone/>
            </a:pPr>
            <a:r>
              <a:rPr lang="en-US" altLang="zh-CN" sz="2400" b="1" dirty="0"/>
              <a:t>1</a:t>
            </a:r>
            <a:r>
              <a:rPr lang="zh-CN" altLang="zh-CN" sz="2400" b="1" dirty="0"/>
              <a:t>．宏选项</a:t>
            </a:r>
            <a:r>
              <a:rPr lang="zh-CN" altLang="zh-CN" sz="2400" b="1" dirty="0" smtClean="0"/>
              <a:t>卡</a:t>
            </a:r>
            <a:r>
              <a:rPr lang="en-US" altLang="zh-CN" sz="2400" b="1" dirty="0"/>
              <a:t> </a:t>
            </a:r>
            <a:r>
              <a:rPr lang="en-US" altLang="zh-CN" sz="2400" b="1" dirty="0" smtClean="0"/>
              <a:t>   </a:t>
            </a:r>
            <a:endParaRPr lang="en-US" altLang="zh-CN" sz="2400" b="1" dirty="0" smtClean="0"/>
          </a:p>
          <a:p>
            <a:pPr marL="109728" indent="612000">
              <a:buNone/>
            </a:pPr>
            <a:r>
              <a:rPr lang="zh-CN" altLang="zh-CN" sz="2400" dirty="0" smtClean="0"/>
              <a:t>在</a:t>
            </a:r>
            <a:r>
              <a:rPr lang="zh-CN" altLang="zh-CN" sz="2400" dirty="0"/>
              <a:t>功能区“创建”选项卡下“宏与代码”组中，</a:t>
            </a:r>
            <a:r>
              <a:rPr lang="zh-CN" altLang="zh-CN" sz="2400" dirty="0" smtClean="0"/>
              <a:t>单击</a:t>
            </a:r>
            <a:r>
              <a:rPr lang="zh-CN" altLang="en-US" sz="2400" dirty="0" smtClean="0"/>
              <a:t>“宏”</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7.2</a:t>
            </a:r>
            <a:r>
              <a:rPr lang="zh-CN" altLang="zh-CN" sz="2400" dirty="0"/>
              <a:t>所示的“宏工具</a:t>
            </a:r>
            <a:r>
              <a:rPr lang="en-US" altLang="zh-CN" sz="2400" dirty="0"/>
              <a:t>/</a:t>
            </a:r>
            <a:r>
              <a:rPr lang="zh-CN" altLang="zh-CN" sz="2400" dirty="0"/>
              <a:t>设计”选项卡。该选项卡由“工具”、“折叠</a:t>
            </a:r>
            <a:r>
              <a:rPr lang="en-US" altLang="zh-CN" sz="2400" dirty="0"/>
              <a:t>/</a:t>
            </a:r>
            <a:r>
              <a:rPr lang="zh-CN" altLang="zh-CN" sz="2400" dirty="0"/>
              <a:t>展开”和“显示</a:t>
            </a:r>
            <a:r>
              <a:rPr lang="en-US" altLang="zh-CN" sz="2400" dirty="0"/>
              <a:t>/</a:t>
            </a:r>
            <a:r>
              <a:rPr lang="zh-CN" altLang="zh-CN" sz="2400" dirty="0"/>
              <a:t>隐藏”三个组构成。</a:t>
            </a:r>
            <a:endParaRPr lang="en-US" altLang="zh-CN" sz="2400" dirty="0" smtClean="0"/>
          </a:p>
          <a:p>
            <a:pPr marL="109728" indent="612000">
              <a:buNone/>
            </a:pPr>
            <a:r>
              <a:rPr lang="en-US" altLang="zh-CN" sz="2400" b="1" dirty="0"/>
              <a:t>2</a:t>
            </a:r>
            <a:r>
              <a:rPr lang="zh-CN" altLang="zh-CN" sz="2400" b="1" dirty="0"/>
              <a:t>．操作</a:t>
            </a:r>
            <a:r>
              <a:rPr lang="zh-CN" altLang="zh-CN" sz="2400" b="1" dirty="0" smtClean="0"/>
              <a:t>目录</a:t>
            </a:r>
            <a:r>
              <a:rPr lang="en-US" altLang="zh-CN" sz="2400" dirty="0" smtClean="0"/>
              <a:t>	 </a:t>
            </a:r>
            <a:endParaRPr lang="en-US" altLang="zh-CN" sz="2400" dirty="0" smtClean="0"/>
          </a:p>
          <a:p>
            <a:pPr marL="109728" indent="612000">
              <a:buNone/>
            </a:pPr>
            <a:r>
              <a:rPr lang="zh-CN" altLang="zh-CN" sz="2400" dirty="0"/>
              <a:t>在如</a:t>
            </a:r>
            <a:r>
              <a:rPr lang="zh-CN" altLang="zh-CN" sz="2400" dirty="0">
                <a:hlinkClick r:id="rId3" action="ppaction://hlinkpres?slideindex=1&amp;slidetitle="/>
              </a:rPr>
              <a:t>图</a:t>
            </a:r>
            <a:r>
              <a:rPr lang="en-US" altLang="zh-CN" sz="2400" dirty="0">
                <a:hlinkClick r:id="rId3" action="ppaction://hlinkpres?slideindex=1&amp;slidetitle="/>
              </a:rPr>
              <a:t>7.1</a:t>
            </a:r>
            <a:r>
              <a:rPr lang="zh-CN" altLang="zh-CN" sz="2400" dirty="0"/>
              <a:t>所示的宏设计器窗口中包括两个窗格，左侧是“宏设计器”窗格，右侧是“操作目录”窗格。操作目录窗格由三部分组成：“程序流程”、“操作”和“此数据库中”。</a:t>
            </a:r>
            <a:r>
              <a:rPr lang="en-US" altLang="zh-CN" sz="2400" dirty="0" smtClean="0"/>
              <a:t>   </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7.3 </a:t>
            </a:r>
            <a:r>
              <a:rPr lang="zh-CN" altLang="zh-CN" dirty="0">
                <a:effectLst>
                  <a:outerShdw blurRad="38100" dist="38100" dir="2700000" algn="tl">
                    <a:srgbClr val="000000">
                      <a:alpha val="43137"/>
                    </a:srgbClr>
                  </a:outerShdw>
                </a:effectLst>
              </a:rPr>
              <a:t>宏选项卡和设计器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85411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b="1" dirty="0" smtClean="0"/>
              <a:t>3</a:t>
            </a:r>
            <a:r>
              <a:rPr lang="zh-CN" altLang="zh-CN" sz="2400" b="1" dirty="0"/>
              <a:t>．宏设计</a:t>
            </a:r>
            <a:r>
              <a:rPr lang="zh-CN" altLang="zh-CN" sz="2400" b="1" dirty="0" smtClean="0"/>
              <a:t>器</a:t>
            </a:r>
            <a:endParaRPr lang="en-US" altLang="zh-CN" sz="2400" b="1" dirty="0" smtClean="0"/>
          </a:p>
          <a:p>
            <a:pPr marL="109728" indent="612000">
              <a:buNone/>
            </a:pPr>
            <a:r>
              <a:rPr lang="en-US" altLang="zh-CN" sz="2400" dirty="0"/>
              <a:t>Access2010</a:t>
            </a:r>
            <a:r>
              <a:rPr lang="zh-CN" altLang="zh-CN" sz="2400" dirty="0"/>
              <a:t>重新设计了宏设计器，使得其结构接近于</a:t>
            </a:r>
            <a:r>
              <a:rPr lang="en-US" altLang="zh-CN" sz="2400" dirty="0"/>
              <a:t>VBA</a:t>
            </a:r>
            <a:r>
              <a:rPr lang="zh-CN" altLang="zh-CN" sz="2400" dirty="0"/>
              <a:t>事件过程的开发界面。在如</a:t>
            </a:r>
            <a:r>
              <a:rPr lang="zh-CN" altLang="zh-CN" sz="2400" dirty="0">
                <a:hlinkClick r:id="rId2" action="ppaction://hlinkpres?slideindex=1&amp;slidetitle="/>
              </a:rPr>
              <a:t>图</a:t>
            </a:r>
            <a:r>
              <a:rPr lang="en-US" altLang="zh-CN" sz="2400" dirty="0">
                <a:hlinkClick r:id="rId2" action="ppaction://hlinkpres?slideindex=1&amp;slidetitle="/>
              </a:rPr>
              <a:t>7.1</a:t>
            </a:r>
            <a:r>
              <a:rPr lang="zh-CN" altLang="zh-CN" sz="2400" dirty="0"/>
              <a:t>所示的宏设计器窗口左侧的“宏设计器”窗格中，组合框用来设置宏操作，如</a:t>
            </a:r>
            <a:r>
              <a:rPr lang="zh-CN" altLang="zh-CN" sz="2400" dirty="0">
                <a:hlinkClick r:id="rId3" action="ppaction://hlinkpres?slideindex=1&amp;slidetitle="/>
              </a:rPr>
              <a:t>图</a:t>
            </a:r>
            <a:r>
              <a:rPr lang="en-US" altLang="zh-CN" sz="2400" dirty="0">
                <a:hlinkClick r:id="rId3" action="ppaction://hlinkpres?slideindex=1&amp;slidetitle="/>
              </a:rPr>
              <a:t>7.3</a:t>
            </a:r>
            <a:r>
              <a:rPr lang="zh-CN" altLang="zh-CN" sz="2400" dirty="0"/>
              <a:t>所示。添加新操作的方法有如下三种</a:t>
            </a:r>
            <a:r>
              <a:rPr lang="zh-CN" altLang="zh-CN" sz="2400" dirty="0" smtClean="0"/>
              <a:t>：</a:t>
            </a:r>
            <a:endParaRPr lang="en-US" altLang="zh-CN" sz="2400" dirty="0" smtClean="0"/>
          </a:p>
          <a:p>
            <a:pPr lvl="0"/>
            <a:r>
              <a:rPr lang="zh-CN" altLang="zh-CN" sz="2400" dirty="0"/>
              <a:t>直接在组合框中输入操作命令</a:t>
            </a:r>
          </a:p>
          <a:p>
            <a:pPr lvl="0"/>
            <a:r>
              <a:rPr lang="zh-CN" altLang="zh-CN" sz="2400" dirty="0"/>
              <a:t>单击组合框的下拉箭头，在打开的列表中，选择操作命令</a:t>
            </a:r>
          </a:p>
          <a:p>
            <a:pPr lvl="0"/>
            <a:r>
              <a:rPr lang="zh-CN" altLang="zh-CN" sz="2400" dirty="0"/>
              <a:t>从“操作目录”窗格中，把某个操作命令拖拽（或双击）到组合框中</a:t>
            </a:r>
          </a:p>
          <a:p>
            <a:pPr marL="109728" indent="612000">
              <a:buNone/>
            </a:pPr>
            <a:r>
              <a:rPr lang="zh-CN" altLang="zh-CN" sz="2400" dirty="0"/>
              <a:t>添加操作后，需指定相关的参数、条件等内容，</a:t>
            </a:r>
            <a:r>
              <a:rPr lang="zh-CN" altLang="zh-CN" sz="2400" dirty="0">
                <a:hlinkClick r:id="rId4" action="ppaction://hlinkpres?slideindex=1&amp;slidetitle="/>
              </a:rPr>
              <a:t>图</a:t>
            </a:r>
            <a:r>
              <a:rPr lang="en-US" altLang="zh-CN" sz="2400" dirty="0">
                <a:hlinkClick r:id="rId4" action="ppaction://hlinkpres?slideindex=1&amp;slidetitle="/>
              </a:rPr>
              <a:t>7.4</a:t>
            </a:r>
            <a:r>
              <a:rPr lang="zh-CN" altLang="zh-CN" sz="2400" dirty="0"/>
              <a:t>显示的是添加了</a:t>
            </a:r>
            <a:r>
              <a:rPr lang="en-US" altLang="zh-CN" sz="2400" dirty="0" err="1"/>
              <a:t>CloseWindow</a:t>
            </a:r>
            <a:r>
              <a:rPr lang="zh-CN" altLang="zh-CN" sz="2400" dirty="0"/>
              <a:t>命令后的宏设计器窗口。</a:t>
            </a:r>
            <a:endParaRPr lang="en-US" altLang="zh-CN" sz="2400" dirty="0" smtClean="0"/>
          </a:p>
          <a:p>
            <a:pPr marL="109728" indent="0">
              <a:buNone/>
            </a:pP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7.3 </a:t>
            </a:r>
            <a:r>
              <a:rPr lang="zh-CN" altLang="zh-CN" dirty="0">
                <a:effectLst>
                  <a:outerShdw blurRad="38100" dist="38100" dir="2700000" algn="tl">
                    <a:srgbClr val="000000">
                      <a:alpha val="43137"/>
                    </a:srgbClr>
                  </a:outerShdw>
                </a:effectLst>
              </a:rPr>
              <a:t>宏选项卡和设计器</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286579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在</a:t>
            </a:r>
            <a:r>
              <a:rPr lang="en-US" altLang="zh-CN" sz="2400" dirty="0"/>
              <a:t>Access</a:t>
            </a:r>
            <a:r>
              <a:rPr lang="zh-CN" altLang="zh-CN" sz="2400" dirty="0"/>
              <a:t>中使用宏，用户不需要编写代码，只需要在窗格中选择有关的内容，填写需要进行的宏操作，并对宏操作进行相应的设置。这和传统意义的程序设计有很大的区别。</a:t>
            </a:r>
          </a:p>
          <a:p>
            <a:pPr marL="109728" indent="0">
              <a:buNone/>
            </a:pPr>
            <a:r>
              <a:rPr lang="en-US" altLang="zh-CN" sz="2400" b="1" dirty="0"/>
              <a:t> </a:t>
            </a:r>
            <a:r>
              <a:rPr lang="en-US" altLang="zh-CN" sz="2400" b="1" dirty="0" smtClean="0"/>
              <a:t>7.4.1  </a:t>
            </a:r>
            <a:r>
              <a:rPr lang="zh-CN" altLang="zh-CN" sz="2400" b="1" dirty="0"/>
              <a:t>创建宏独立宏</a:t>
            </a:r>
          </a:p>
          <a:p>
            <a:pPr marL="109728" indent="612000">
              <a:buNone/>
            </a:pPr>
            <a:r>
              <a:rPr lang="zh-CN" altLang="zh-CN" sz="2400" dirty="0"/>
              <a:t>创建独立宏的操作步骤如下</a:t>
            </a:r>
            <a:r>
              <a:rPr lang="zh-CN" altLang="zh-CN" sz="2400" dirty="0" smtClean="0"/>
              <a:t>：</a:t>
            </a:r>
            <a:endParaRPr lang="en-US" altLang="zh-CN" sz="2400" dirty="0" smtClean="0"/>
          </a:p>
          <a:p>
            <a:r>
              <a:rPr lang="zh-CN" altLang="zh-CN" sz="2400" dirty="0"/>
              <a:t>（</a:t>
            </a:r>
            <a:r>
              <a:rPr lang="en-US" altLang="zh-CN" sz="2400" dirty="0"/>
              <a:t>1</a:t>
            </a:r>
            <a:r>
              <a:rPr lang="zh-CN" altLang="zh-CN" sz="2400" dirty="0"/>
              <a:t>）在功能区“创建”选项卡下“宏与代码”组中，单击</a:t>
            </a:r>
            <a:r>
              <a:rPr lang="en-US" altLang="zh-CN" sz="2400" dirty="0"/>
              <a:t> </a:t>
            </a:r>
            <a:r>
              <a:rPr lang="zh-CN" altLang="zh-CN" sz="2400" dirty="0"/>
              <a:t>按钮，打开宏设计器窗口。</a:t>
            </a:r>
          </a:p>
          <a:p>
            <a:r>
              <a:rPr lang="zh-CN" altLang="zh-CN" sz="2400" dirty="0"/>
              <a:t>（</a:t>
            </a:r>
            <a:r>
              <a:rPr lang="en-US" altLang="zh-CN" sz="2400" dirty="0"/>
              <a:t>2</a:t>
            </a:r>
            <a:r>
              <a:rPr lang="zh-CN" altLang="zh-CN" sz="2400" dirty="0"/>
              <a:t>）从宏设计器窗格的组合框中选择相应的宏操作。</a:t>
            </a:r>
          </a:p>
          <a:p>
            <a:r>
              <a:rPr lang="zh-CN" altLang="zh-CN" sz="2400" dirty="0"/>
              <a:t>（</a:t>
            </a:r>
            <a:r>
              <a:rPr lang="en-US" altLang="zh-CN" sz="2400" dirty="0"/>
              <a:t>3</a:t>
            </a:r>
            <a:r>
              <a:rPr lang="zh-CN" altLang="zh-CN" sz="2400" dirty="0"/>
              <a:t>）输入或选择宏操作参数，设置注释（</a:t>
            </a:r>
            <a:r>
              <a:rPr lang="en-US" altLang="zh-CN" sz="2400" dirty="0"/>
              <a:t>Comment</a:t>
            </a:r>
            <a:r>
              <a:rPr lang="zh-CN" altLang="zh-CN" sz="2400" dirty="0"/>
              <a:t>）、条件（</a:t>
            </a:r>
            <a:r>
              <a:rPr lang="en-US" altLang="zh-CN" sz="2400" dirty="0"/>
              <a:t>If</a:t>
            </a:r>
            <a:r>
              <a:rPr lang="zh-CN" altLang="zh-CN" sz="2400" dirty="0"/>
              <a:t>）等内容。</a:t>
            </a:r>
          </a:p>
          <a:p>
            <a:r>
              <a:rPr lang="zh-CN" altLang="zh-CN" sz="2400" dirty="0"/>
              <a:t>（</a:t>
            </a:r>
            <a:r>
              <a:rPr lang="en-US" altLang="zh-CN" sz="2400" dirty="0"/>
              <a:t>4</a:t>
            </a:r>
            <a:r>
              <a:rPr lang="zh-CN" altLang="zh-CN" sz="2400" dirty="0"/>
              <a:t>）重复第（</a:t>
            </a:r>
            <a:r>
              <a:rPr lang="en-US" altLang="zh-CN" sz="2400" dirty="0"/>
              <a:t>2</a:t>
            </a:r>
            <a:r>
              <a:rPr lang="zh-CN" altLang="zh-CN" sz="2400" dirty="0"/>
              <a:t>）</a:t>
            </a:r>
            <a:r>
              <a:rPr lang="en-US" altLang="zh-CN" sz="2400" dirty="0"/>
              <a:t>~</a:t>
            </a:r>
            <a:r>
              <a:rPr lang="zh-CN" altLang="zh-CN" sz="2400" dirty="0"/>
              <a:t>（</a:t>
            </a:r>
            <a:r>
              <a:rPr lang="en-US" altLang="zh-CN" sz="2400" dirty="0"/>
              <a:t>3</a:t>
            </a:r>
            <a:r>
              <a:rPr lang="zh-CN" altLang="zh-CN" sz="2400" dirty="0"/>
              <a:t>）步，继续添加新的宏操作。</a:t>
            </a:r>
          </a:p>
          <a:p>
            <a:r>
              <a:rPr lang="zh-CN" altLang="zh-CN" sz="2400" dirty="0"/>
              <a:t>（</a:t>
            </a:r>
            <a:r>
              <a:rPr lang="en-US" altLang="zh-CN" sz="2400" dirty="0"/>
              <a:t>5</a:t>
            </a:r>
            <a:r>
              <a:rPr lang="zh-CN" altLang="zh-CN" sz="2400" dirty="0"/>
              <a:t>）单击快速访问工具栏中的“保存”按钮，为宏命名。</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102782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下面以创建名为“</a:t>
            </a:r>
            <a:r>
              <a:rPr lang="en-US" altLang="zh-CN" sz="2400" dirty="0"/>
              <a:t>Autoexec</a:t>
            </a:r>
            <a:r>
              <a:rPr lang="zh-CN" altLang="zh-CN" sz="2400" dirty="0"/>
              <a:t>”的宏来说明独立宏的创建过程，其功能是在打开数据库的时候立即打开“学生成绩管理”窗体。</a:t>
            </a:r>
          </a:p>
          <a:p>
            <a:pPr marL="109728" indent="612000">
              <a:buNone/>
            </a:pPr>
            <a:r>
              <a:rPr lang="zh-CN" altLang="zh-CN" sz="2400" dirty="0"/>
              <a:t>（</a:t>
            </a:r>
            <a:r>
              <a:rPr lang="en-US" altLang="zh-CN" sz="2400" dirty="0"/>
              <a:t>1</a:t>
            </a:r>
            <a:r>
              <a:rPr lang="zh-CN" altLang="zh-CN" sz="2400" dirty="0"/>
              <a:t>）创建如</a:t>
            </a:r>
            <a:r>
              <a:rPr lang="zh-CN" altLang="zh-CN" sz="2400" dirty="0">
                <a:hlinkClick r:id="rId2" action="ppaction://hlinkpres?slideindex=1&amp;slidetitle="/>
              </a:rPr>
              <a:t>图</a:t>
            </a:r>
            <a:r>
              <a:rPr lang="en-US" altLang="zh-CN" sz="2400" dirty="0">
                <a:hlinkClick r:id="rId2" action="ppaction://hlinkpres?slideindex=1&amp;slidetitle="/>
              </a:rPr>
              <a:t>5.2</a:t>
            </a:r>
            <a:r>
              <a:rPr lang="zh-CN" altLang="zh-CN" sz="2400" dirty="0"/>
              <a:t>所示的“学生成绩管理系统”窗体。</a:t>
            </a:r>
          </a:p>
          <a:p>
            <a:pPr marL="109728" indent="612000">
              <a:buNone/>
            </a:pPr>
            <a:r>
              <a:rPr lang="zh-CN" altLang="zh-CN" sz="2400" dirty="0"/>
              <a:t>（</a:t>
            </a:r>
            <a:r>
              <a:rPr lang="en-US" altLang="zh-CN" sz="2400" dirty="0"/>
              <a:t>2</a:t>
            </a:r>
            <a:r>
              <a:rPr lang="zh-CN" altLang="zh-CN" sz="2400" dirty="0"/>
              <a:t>）在功能区“创建”选项卡下“宏与代码”组中，</a:t>
            </a:r>
            <a:r>
              <a:rPr lang="zh-CN" altLang="zh-CN" sz="2400" dirty="0" smtClean="0"/>
              <a:t>单击</a:t>
            </a:r>
            <a:r>
              <a:rPr lang="zh-CN" altLang="en-US" sz="2400" dirty="0" smtClean="0"/>
              <a:t>“宏”</a:t>
            </a:r>
            <a:r>
              <a:rPr lang="zh-CN" altLang="zh-CN" sz="2400" dirty="0" smtClean="0"/>
              <a:t>按钮</a:t>
            </a:r>
            <a:r>
              <a:rPr lang="zh-CN" altLang="zh-CN" sz="2400" dirty="0"/>
              <a:t>，打开宏设计器窗口。</a:t>
            </a:r>
          </a:p>
          <a:p>
            <a:pPr marL="109728" indent="612000">
              <a:buNone/>
            </a:pPr>
            <a:r>
              <a:rPr lang="zh-CN" altLang="zh-CN" sz="2400" dirty="0"/>
              <a:t>（</a:t>
            </a:r>
            <a:r>
              <a:rPr lang="en-US" altLang="zh-CN" sz="2400" dirty="0"/>
              <a:t>3</a:t>
            </a:r>
            <a:r>
              <a:rPr lang="zh-CN" altLang="zh-CN" sz="2400" dirty="0"/>
              <a:t>）从宏设计器窗格的组合框中选择宏操作“</a:t>
            </a:r>
            <a:r>
              <a:rPr lang="en-US" altLang="zh-CN" sz="2400" dirty="0" err="1"/>
              <a:t>OpenForm</a:t>
            </a:r>
            <a:r>
              <a:rPr lang="zh-CN" altLang="zh-CN" sz="2400" dirty="0"/>
              <a:t>”。</a:t>
            </a:r>
          </a:p>
          <a:p>
            <a:pPr marL="109728" indent="612000">
              <a:buNone/>
            </a:pPr>
            <a:r>
              <a:rPr lang="zh-CN" altLang="zh-CN" sz="2400" dirty="0"/>
              <a:t>（</a:t>
            </a:r>
            <a:r>
              <a:rPr lang="en-US" altLang="zh-CN" sz="2400" dirty="0"/>
              <a:t>4</a:t>
            </a:r>
            <a:r>
              <a:rPr lang="zh-CN" altLang="zh-CN" sz="2400" dirty="0"/>
              <a:t>）指定宏操作参数，从“窗体名称”组合框中选择“学生成绩管理系统”，如</a:t>
            </a:r>
            <a:r>
              <a:rPr lang="zh-CN" altLang="zh-CN" sz="2400" dirty="0">
                <a:hlinkClick r:id="rId3" action="ppaction://hlinkpres?slideindex=1&amp;slidetitle="/>
              </a:rPr>
              <a:t>图</a:t>
            </a:r>
            <a:r>
              <a:rPr lang="en-US" altLang="zh-CN" sz="2400" dirty="0">
                <a:hlinkClick r:id="rId3" action="ppaction://hlinkpres?slideindex=1&amp;slidetitle="/>
              </a:rPr>
              <a:t>7.5</a:t>
            </a:r>
            <a:r>
              <a:rPr lang="zh-CN" altLang="zh-CN" sz="2400" dirty="0"/>
              <a:t>所示</a:t>
            </a:r>
            <a:r>
              <a:rPr lang="zh-CN" altLang="zh-CN" sz="2400" dirty="0" smtClean="0"/>
              <a:t>。</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70905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smtClean="0"/>
              <a:t>（</a:t>
            </a:r>
            <a:r>
              <a:rPr lang="en-US" altLang="zh-CN" sz="2400" dirty="0"/>
              <a:t>5</a:t>
            </a:r>
            <a:r>
              <a:rPr lang="zh-CN" altLang="zh-CN" sz="2400" dirty="0"/>
              <a:t>）单击快速访问工具栏中的“保存”按钮，在弹出的“另存为”对话框中为宏命名“</a:t>
            </a:r>
            <a:r>
              <a:rPr lang="en-US" altLang="zh-CN" sz="2400" dirty="0"/>
              <a:t>Autoexec</a:t>
            </a:r>
            <a:r>
              <a:rPr lang="zh-CN" altLang="zh-CN" sz="2400" dirty="0" smtClean="0"/>
              <a:t>”</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7.6</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t>（</a:t>
            </a:r>
            <a:r>
              <a:rPr lang="en-US" altLang="zh-CN" sz="2400" dirty="0"/>
              <a:t>6</a:t>
            </a:r>
            <a:r>
              <a:rPr lang="zh-CN" altLang="zh-CN" sz="2400" dirty="0"/>
              <a:t>）单击“确定”按钮。关闭数据库，再次</a:t>
            </a:r>
            <a:r>
              <a:rPr lang="zh-CN" altLang="zh-CN" sz="2400" dirty="0" smtClean="0"/>
              <a:t>打开数据库</a:t>
            </a:r>
            <a:r>
              <a:rPr lang="zh-CN" altLang="zh-CN" sz="2400" dirty="0"/>
              <a:t>查看自动运行宏</a:t>
            </a:r>
            <a:r>
              <a:rPr lang="en-US" altLang="zh-CN" sz="2400" dirty="0"/>
              <a:t>Autoexec</a:t>
            </a:r>
            <a:r>
              <a:rPr lang="zh-CN" altLang="zh-CN" sz="2400" dirty="0"/>
              <a:t>的运行状况</a:t>
            </a:r>
            <a:r>
              <a:rPr lang="zh-CN" altLang="zh-CN" sz="2400" dirty="0" smtClean="0"/>
              <a:t>。</a:t>
            </a:r>
            <a:endParaRPr lang="en-US" altLang="zh-CN" sz="2400" dirty="0" smtClean="0"/>
          </a:p>
          <a:p>
            <a:pPr marL="109728" indent="612000">
              <a:buNone/>
            </a:pPr>
            <a:r>
              <a:rPr lang="en-US" altLang="zh-CN" sz="2400" dirty="0" smtClean="0">
                <a:hlinkClick r:id="rId3" action="ppaction://hlinkfile"/>
              </a:rPr>
              <a:t>Autoexec</a:t>
            </a:r>
            <a:r>
              <a:rPr lang="zh-CN" altLang="en-US" sz="2400" dirty="0" smtClean="0">
                <a:hlinkClick r:id="rId3" action="ppaction://hlinkfile"/>
              </a:rPr>
              <a:t>（见示例数据库）</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554311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7.4.2 </a:t>
            </a:r>
            <a:r>
              <a:rPr lang="zh-CN" altLang="zh-CN" sz="2400" b="1" dirty="0"/>
              <a:t>创建子宏</a:t>
            </a:r>
          </a:p>
          <a:p>
            <a:pPr marL="109728" indent="612000">
              <a:buNone/>
            </a:pPr>
            <a:r>
              <a:rPr lang="zh-CN" altLang="zh-CN" sz="2400" dirty="0"/>
              <a:t>子宏实际上就是宏组，是在同一个宏窗口中包含多个宏的集合。如果要在一个位置上将几个相关的宏构成组，而又不希望单独运行，则可以将它们组织起来构成一个宏组。宏中的每个子宏单独运行，互相没有关联。在多数数据库中，用到的宏比较多，将相关的宏分组到不同的宏组有助于方便地对数据库进行管理。</a:t>
            </a:r>
          </a:p>
          <a:p>
            <a:pPr marL="109728" indent="612000">
              <a:buNone/>
            </a:pPr>
            <a:r>
              <a:rPr lang="zh-CN" altLang="zh-CN" sz="2400" dirty="0"/>
              <a:t>宏中的每个子宏都必须定义自己的宏名，以便分别调用，调用的格式为：宏名</a:t>
            </a:r>
            <a:r>
              <a:rPr lang="en-US" altLang="zh-CN" sz="2400" dirty="0"/>
              <a:t>.</a:t>
            </a:r>
            <a:r>
              <a:rPr lang="zh-CN" altLang="zh-CN" sz="2400" dirty="0"/>
              <a:t>子宏名。创建含有子宏的宏的方法与创建宏的方法基本相同，不同的是在创建过程中需要对子宏命名。</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951018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下面以“打开</a:t>
            </a:r>
            <a:r>
              <a:rPr lang="en-US" altLang="zh-CN" sz="2400" dirty="0"/>
              <a:t>_</a:t>
            </a:r>
            <a:r>
              <a:rPr lang="zh-CN" altLang="zh-CN" sz="2400" dirty="0"/>
              <a:t>子宏”宏为例说明带有子宏的宏的创建过程。其中各子宏的功能如下：</a:t>
            </a:r>
          </a:p>
          <a:p>
            <a:pPr lvl="1"/>
            <a:r>
              <a:rPr lang="zh-CN" altLang="zh-CN" sz="2400" dirty="0"/>
              <a:t>打开窗体：在窗体视图中打开“欢迎”窗体。</a:t>
            </a:r>
          </a:p>
          <a:p>
            <a:pPr lvl="1"/>
            <a:r>
              <a:rPr lang="zh-CN" altLang="zh-CN" sz="2400" dirty="0"/>
              <a:t>打开报表：在打印预览视图中打开“教师档案表”报表；发出鸣笛音。</a:t>
            </a:r>
          </a:p>
          <a:p>
            <a:pPr lvl="1"/>
            <a:r>
              <a:rPr lang="zh-CN" altLang="zh-CN" sz="2400" dirty="0"/>
              <a:t>打开表：在数据表视图中打开“学生档案表”。</a:t>
            </a:r>
          </a:p>
          <a:p>
            <a:pPr marL="109728" indent="612000">
              <a:buNone/>
            </a:pPr>
            <a:r>
              <a:rPr lang="zh-CN" altLang="zh-CN" sz="2400" dirty="0"/>
              <a:t>（</a:t>
            </a:r>
            <a:r>
              <a:rPr lang="en-US" altLang="zh-CN" sz="2400" dirty="0"/>
              <a:t>1</a:t>
            </a:r>
            <a:r>
              <a:rPr lang="zh-CN" altLang="zh-CN" sz="2400" dirty="0"/>
              <a:t>）在功能区“创建”选项卡下“宏与代码”组中，单击“宏”按钮，打开宏设计器窗口。</a:t>
            </a:r>
          </a:p>
          <a:p>
            <a:pPr marL="109728" indent="612000">
              <a:buNone/>
            </a:pPr>
            <a:r>
              <a:rPr lang="zh-CN" altLang="zh-CN" sz="2400" dirty="0"/>
              <a:t>（</a:t>
            </a:r>
            <a:r>
              <a:rPr lang="en-US" altLang="zh-CN" sz="2400" dirty="0"/>
              <a:t>2</a:t>
            </a:r>
            <a:r>
              <a:rPr lang="zh-CN" altLang="zh-CN" sz="2400" dirty="0"/>
              <a:t>）在“操作目录”窗格中，双击“程序流程”下的</a:t>
            </a:r>
            <a:r>
              <a:rPr lang="en-US" altLang="zh-CN" sz="2400" dirty="0" err="1"/>
              <a:t>Submacro</a:t>
            </a:r>
            <a:r>
              <a:rPr lang="zh-CN" altLang="zh-CN" sz="2400" dirty="0"/>
              <a:t>（子宏），将其加入到宏设计器窗格中。</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506677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3</a:t>
            </a:r>
            <a:r>
              <a:rPr lang="zh-CN" altLang="zh-CN" sz="2400" dirty="0"/>
              <a:t>）将子宏名称文本框中的默认名称“</a:t>
            </a:r>
            <a:r>
              <a:rPr lang="en-US" altLang="zh-CN" sz="2400" dirty="0"/>
              <a:t>Sub1</a:t>
            </a:r>
            <a:r>
              <a:rPr lang="zh-CN" altLang="zh-CN" sz="2400" dirty="0"/>
              <a:t>”改为“打开窗体”，在添加新操作组合框中选择“</a:t>
            </a:r>
            <a:r>
              <a:rPr lang="en-US" altLang="zh-CN" sz="2400" dirty="0" err="1"/>
              <a:t>OpenForm</a:t>
            </a:r>
            <a:r>
              <a:rPr lang="zh-CN" altLang="zh-CN" sz="2400" dirty="0"/>
              <a:t>”，设置窗体名称为“欢迎”，如</a:t>
            </a:r>
            <a:r>
              <a:rPr lang="zh-CN" altLang="zh-CN" sz="2400" dirty="0">
                <a:hlinkClick r:id="rId2" action="ppaction://hlinkpres?slideindex=1&amp;slidetitle="/>
              </a:rPr>
              <a:t>图</a:t>
            </a:r>
            <a:r>
              <a:rPr lang="en-US" altLang="zh-CN" sz="2400" dirty="0">
                <a:hlinkClick r:id="rId2" action="ppaction://hlinkpres?slideindex=1&amp;slidetitle="/>
              </a:rPr>
              <a:t>7.7</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）重复步骤（</a:t>
            </a:r>
            <a:r>
              <a:rPr lang="en-US" altLang="zh-CN" sz="2400" dirty="0"/>
              <a:t>2</a:t>
            </a:r>
            <a:r>
              <a:rPr lang="zh-CN" altLang="zh-CN" sz="2400" dirty="0"/>
              <a:t>）添加子宏</a:t>
            </a:r>
            <a:r>
              <a:rPr lang="en-US" altLang="zh-CN" sz="2400" dirty="0"/>
              <a:t>Sub2</a:t>
            </a:r>
            <a:endParaRPr lang="zh-CN" altLang="zh-CN" sz="2400" dirty="0"/>
          </a:p>
          <a:p>
            <a:pPr marL="109728" indent="612000">
              <a:buNone/>
            </a:pPr>
            <a:r>
              <a:rPr lang="zh-CN" altLang="zh-CN" sz="2400" dirty="0"/>
              <a:t>（</a:t>
            </a:r>
            <a:r>
              <a:rPr lang="en-US" altLang="zh-CN" sz="2400" dirty="0"/>
              <a:t>5</a:t>
            </a:r>
            <a:r>
              <a:rPr lang="zh-CN" altLang="zh-CN" sz="2400" dirty="0"/>
              <a:t>）将子宏名称文本框中的默认名称“</a:t>
            </a:r>
            <a:r>
              <a:rPr lang="en-US" altLang="zh-CN" sz="2400" dirty="0"/>
              <a:t>Sub2</a:t>
            </a:r>
            <a:r>
              <a:rPr lang="zh-CN" altLang="zh-CN" sz="2400" dirty="0"/>
              <a:t>”改为“打开报表”，在添加新操作组合框中选择“</a:t>
            </a:r>
            <a:r>
              <a:rPr lang="en-US" altLang="zh-CN" sz="2400" dirty="0" err="1"/>
              <a:t>OpenReport</a:t>
            </a:r>
            <a:r>
              <a:rPr lang="zh-CN" altLang="zh-CN" sz="2400" dirty="0"/>
              <a:t>”，设置报表名称为“教师档案表”，视图为“打印预览”；在子宏的添加新操作组合框中继续选择“</a:t>
            </a:r>
            <a:r>
              <a:rPr lang="en-US" altLang="zh-CN" sz="2400" dirty="0"/>
              <a:t>Beep</a:t>
            </a:r>
            <a:r>
              <a:rPr lang="zh-CN" altLang="zh-CN" sz="2400" dirty="0"/>
              <a:t>”，如</a:t>
            </a:r>
            <a:r>
              <a:rPr lang="zh-CN" altLang="zh-CN" sz="2400" dirty="0">
                <a:hlinkClick r:id="rId3" action="ppaction://hlinkpres?slideindex=1&amp;slidetitle="/>
              </a:rPr>
              <a:t>图</a:t>
            </a:r>
            <a:r>
              <a:rPr lang="en-US" altLang="zh-CN" sz="2400" dirty="0">
                <a:hlinkClick r:id="rId3" action="ppaction://hlinkpres?slideindex=1&amp;slidetitle="/>
              </a:rPr>
              <a:t>7.8</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6</a:t>
            </a:r>
            <a:r>
              <a:rPr lang="zh-CN" altLang="zh-CN" sz="2400" dirty="0"/>
              <a:t>）重复步骤（</a:t>
            </a:r>
            <a:r>
              <a:rPr lang="en-US" altLang="zh-CN" sz="2400" dirty="0"/>
              <a:t>2</a:t>
            </a:r>
            <a:r>
              <a:rPr lang="zh-CN" altLang="zh-CN" sz="2400" dirty="0"/>
              <a:t>）添加子宏</a:t>
            </a:r>
            <a:r>
              <a:rPr lang="en-US" altLang="zh-CN" sz="2400" dirty="0" smtClean="0"/>
              <a:t>Sub3</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108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pPr marL="0" lvl="1" indent="0">
              <a:buNone/>
            </a:pPr>
            <a:r>
              <a:rPr lang="en-US" altLang="zh-CN" sz="3200" b="1" dirty="0"/>
              <a:t>7</a:t>
            </a:r>
            <a:r>
              <a:rPr lang="en-US" altLang="zh-CN" sz="3200" b="1" dirty="0" smtClean="0"/>
              <a:t>.1  </a:t>
            </a:r>
            <a:r>
              <a:rPr lang="zh-CN" altLang="en-US" sz="3200" b="1" dirty="0" smtClean="0"/>
              <a:t>宏的概念</a:t>
            </a:r>
            <a:endParaRPr lang="en-US" altLang="zh-CN" sz="3200" b="1" dirty="0" smtClean="0"/>
          </a:p>
          <a:p>
            <a:pPr marL="0" lvl="1" indent="0">
              <a:buNone/>
            </a:pPr>
            <a:r>
              <a:rPr lang="en-US" altLang="zh-CN" sz="3200" b="1" dirty="0" smtClean="0"/>
              <a:t>7.2  </a:t>
            </a:r>
            <a:r>
              <a:rPr lang="zh-CN" altLang="en-US" sz="3200" b="1" dirty="0" smtClean="0"/>
              <a:t>宏的结构</a:t>
            </a:r>
            <a:endParaRPr lang="en-US" altLang="zh-CN" sz="3200" b="1" dirty="0" smtClean="0"/>
          </a:p>
          <a:p>
            <a:pPr marL="0" lvl="1" indent="0">
              <a:buNone/>
            </a:pPr>
            <a:r>
              <a:rPr lang="en-US" altLang="zh-CN" sz="3200" b="1" dirty="0"/>
              <a:t>7</a:t>
            </a:r>
            <a:r>
              <a:rPr lang="en-US" altLang="zh-CN" sz="3200" b="1" dirty="0" smtClean="0"/>
              <a:t>.3  </a:t>
            </a:r>
            <a:r>
              <a:rPr lang="zh-CN" altLang="en-US" sz="3200" b="1" dirty="0" smtClean="0"/>
              <a:t>宏选项卡和设计器</a:t>
            </a:r>
            <a:endParaRPr lang="en-US" altLang="zh-CN" sz="3200" b="1" dirty="0" smtClean="0"/>
          </a:p>
          <a:p>
            <a:pPr marL="0" lvl="1" indent="0">
              <a:buNone/>
            </a:pPr>
            <a:r>
              <a:rPr lang="en-US" altLang="zh-CN" sz="3200" b="1" dirty="0"/>
              <a:t>7</a:t>
            </a:r>
            <a:r>
              <a:rPr lang="en-US" altLang="zh-CN" sz="3200" b="1" dirty="0" smtClean="0"/>
              <a:t>.4  </a:t>
            </a:r>
            <a:r>
              <a:rPr lang="zh-CN" altLang="en-US" sz="3200" b="1" dirty="0" smtClean="0"/>
              <a:t>创建宏与宏操作</a:t>
            </a:r>
            <a:endParaRPr lang="en-US" altLang="zh-CN" sz="3200" b="1" dirty="0" smtClean="0"/>
          </a:p>
          <a:p>
            <a:pPr marL="0" lvl="1" indent="0">
              <a:buNone/>
            </a:pPr>
            <a:r>
              <a:rPr lang="en-US" altLang="zh-CN" sz="3200" b="1" dirty="0"/>
              <a:t>7</a:t>
            </a:r>
            <a:r>
              <a:rPr lang="en-US" altLang="zh-CN" sz="3200" b="1" dirty="0" smtClean="0"/>
              <a:t>.5  </a:t>
            </a:r>
            <a:r>
              <a:rPr lang="zh-CN" altLang="en-US" sz="3200" b="1" dirty="0" smtClean="0"/>
              <a:t>创建嵌入宏</a:t>
            </a:r>
            <a:endParaRPr lang="en-US" altLang="zh-CN" sz="3200" b="1" dirty="0" smtClean="0"/>
          </a:p>
          <a:p>
            <a:pPr marL="0" lvl="1" indent="0">
              <a:buNone/>
            </a:pPr>
            <a:r>
              <a:rPr lang="en-US" altLang="zh-CN" sz="3200" b="1" dirty="0" smtClean="0"/>
              <a:t>7.6  </a:t>
            </a:r>
            <a:r>
              <a:rPr lang="zh-CN" altLang="en-US" sz="3200" b="1" dirty="0" smtClean="0"/>
              <a:t>创建数据宏</a:t>
            </a:r>
            <a:endParaRPr lang="en-US" altLang="zh-CN" sz="3200" b="1" dirty="0" smtClean="0"/>
          </a:p>
          <a:p>
            <a:pPr marL="0" lvl="1" indent="0">
              <a:buNone/>
            </a:pPr>
            <a:r>
              <a:rPr lang="en-US" altLang="zh-CN" sz="3200" b="1" dirty="0" smtClean="0"/>
              <a:t>7.7  </a:t>
            </a:r>
            <a:r>
              <a:rPr lang="zh-CN" altLang="en-US" sz="3200" b="1" dirty="0" smtClean="0"/>
              <a:t>宏的调试与运行</a:t>
            </a:r>
            <a:endParaRPr lang="en-US" altLang="zh-CN" sz="3200" b="1" dirty="0" smtClean="0"/>
          </a:p>
        </p:txBody>
      </p:sp>
      <p:sp>
        <p:nvSpPr>
          <p:cNvPr id="6" name="标题 5"/>
          <p:cNvSpPr>
            <a:spLocks noGrp="1"/>
          </p:cNvSpPr>
          <p:nvPr>
            <p:ph type="title"/>
          </p:nvPr>
        </p:nvSpPr>
        <p:spPr/>
        <p:txBody>
          <a:bodyPr/>
          <a:lstStyle/>
          <a:p>
            <a:r>
              <a:rPr lang="zh-CN" altLang="zh-CN" dirty="0" smtClean="0"/>
              <a:t>第</a:t>
            </a:r>
            <a:r>
              <a:rPr lang="en-US" altLang="zh-CN" dirty="0"/>
              <a:t>7</a:t>
            </a:r>
            <a:r>
              <a:rPr lang="zh-CN" altLang="zh-CN" dirty="0" smtClean="0"/>
              <a:t>章 </a:t>
            </a:r>
            <a:r>
              <a:rPr lang="zh-CN" altLang="en-US" dirty="0" smtClean="0"/>
              <a:t>宏</a:t>
            </a:r>
            <a:endParaRPr lang="zh-CN" altLang="en-US" dirty="0"/>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smtClean="0"/>
              <a:t>（</a:t>
            </a:r>
            <a:r>
              <a:rPr lang="en-US" altLang="zh-CN" sz="2400" dirty="0" smtClean="0"/>
              <a:t>7</a:t>
            </a:r>
            <a:r>
              <a:rPr lang="zh-CN" altLang="zh-CN" sz="2400" dirty="0"/>
              <a:t>）将子宏名称文本框中的默认名称“</a:t>
            </a:r>
            <a:r>
              <a:rPr lang="en-US" altLang="zh-CN" sz="2400" dirty="0"/>
              <a:t>Sub3</a:t>
            </a:r>
            <a:r>
              <a:rPr lang="zh-CN" altLang="zh-CN" sz="2400" dirty="0"/>
              <a:t>”改为“打开表”，在添加新操作组合框中选择“</a:t>
            </a:r>
            <a:r>
              <a:rPr lang="en-US" altLang="zh-CN" sz="2400" dirty="0" err="1"/>
              <a:t>OpenTable</a:t>
            </a:r>
            <a:r>
              <a:rPr lang="zh-CN" altLang="zh-CN" sz="2400" dirty="0"/>
              <a:t>”，设置表名称为“学生档案表”，如</a:t>
            </a:r>
            <a:r>
              <a:rPr lang="zh-CN" altLang="zh-CN" sz="2400" dirty="0">
                <a:hlinkClick r:id="rId2" action="ppaction://hlinkpres?slideindex=1&amp;slidetitle="/>
              </a:rPr>
              <a:t>图</a:t>
            </a:r>
            <a:r>
              <a:rPr lang="en-US" altLang="zh-CN" sz="2400" dirty="0">
                <a:hlinkClick r:id="rId2" action="ppaction://hlinkpres?slideindex=1&amp;slidetitle="/>
              </a:rPr>
              <a:t>7.9</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8</a:t>
            </a:r>
            <a:r>
              <a:rPr lang="zh-CN" altLang="zh-CN" sz="2400" dirty="0"/>
              <a:t>）单击快速访问工具栏上的“保存”按钮，在弹出的“另存为”对话框中为宏命名为“打开</a:t>
            </a:r>
            <a:r>
              <a:rPr lang="en-US" altLang="zh-CN" sz="2400" dirty="0"/>
              <a:t>_</a:t>
            </a:r>
            <a:r>
              <a:rPr lang="zh-CN" altLang="zh-CN" sz="2400" dirty="0"/>
              <a:t>子宏”，如</a:t>
            </a:r>
            <a:r>
              <a:rPr lang="zh-CN" altLang="zh-CN" sz="2400" dirty="0">
                <a:hlinkClick r:id="rId3" action="ppaction://hlinkpres?slideindex=1&amp;slidetitle="/>
              </a:rPr>
              <a:t>图</a:t>
            </a:r>
            <a:r>
              <a:rPr lang="en-US" altLang="zh-CN" sz="2400" dirty="0">
                <a:hlinkClick r:id="rId3" action="ppaction://hlinkpres?slideindex=1&amp;slidetitle="/>
              </a:rPr>
              <a:t>7.10</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9</a:t>
            </a:r>
            <a:r>
              <a:rPr lang="zh-CN" altLang="zh-CN" sz="2400" dirty="0"/>
              <a:t>）单击“确定”按钮，完成宏的设计过程</a:t>
            </a:r>
            <a:r>
              <a:rPr lang="zh-CN" altLang="zh-CN" sz="2400" dirty="0" smtClean="0"/>
              <a:t>。</a:t>
            </a:r>
            <a:endParaRPr lang="en-US" altLang="zh-CN" sz="2400" dirty="0" smtClean="0"/>
          </a:p>
          <a:p>
            <a:pPr marL="109728" indent="612000">
              <a:buNone/>
            </a:pPr>
            <a:r>
              <a:rPr lang="zh-CN" altLang="zh-CN" sz="2400" dirty="0">
                <a:hlinkClick r:id="rId4" action="ppaction://hlinkfile"/>
              </a:rPr>
              <a:t>打开</a:t>
            </a:r>
            <a:r>
              <a:rPr lang="en-US" altLang="zh-CN" sz="2400" dirty="0">
                <a:hlinkClick r:id="rId4" action="ppaction://hlinkfile"/>
              </a:rPr>
              <a:t>_</a:t>
            </a:r>
            <a:r>
              <a:rPr lang="zh-CN" altLang="zh-CN" sz="2400" dirty="0">
                <a:hlinkClick r:id="rId4" action="ppaction://hlinkfile"/>
              </a:rPr>
              <a:t>子</a:t>
            </a:r>
            <a:r>
              <a:rPr lang="zh-CN" altLang="zh-CN" sz="2400" dirty="0" smtClean="0">
                <a:hlinkClick r:id="rId4" action="ppaction://hlinkfile"/>
              </a:rPr>
              <a:t>宏</a:t>
            </a:r>
            <a:r>
              <a:rPr lang="zh-CN" altLang="en-US" sz="2400" dirty="0" smtClean="0">
                <a:hlinkClick r:id="rId4" action="ppaction://hlinkfile"/>
              </a:rPr>
              <a:t>（见示例数据库）</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422958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0">
              <a:buNone/>
            </a:pPr>
            <a:r>
              <a:rPr lang="en-US" altLang="zh-CN" sz="2400" b="1" dirty="0"/>
              <a:t>7.4.3 </a:t>
            </a:r>
            <a:r>
              <a:rPr lang="zh-CN" altLang="zh-CN" sz="2400" b="1" dirty="0"/>
              <a:t>设置宏操作</a:t>
            </a:r>
          </a:p>
          <a:p>
            <a:pPr marL="109728" indent="612000">
              <a:buNone/>
            </a:pPr>
            <a:r>
              <a:rPr lang="en-US" altLang="zh-CN" sz="2400" dirty="0"/>
              <a:t>Access2010</a:t>
            </a:r>
            <a:r>
              <a:rPr lang="zh-CN" altLang="zh-CN" sz="2400" dirty="0"/>
              <a:t>提供了六十余种宏操作，根据用途可以将它们分为八</a:t>
            </a:r>
            <a:r>
              <a:rPr lang="zh-CN" altLang="zh-CN" sz="2400" dirty="0" smtClean="0"/>
              <a:t>类</a:t>
            </a:r>
            <a:r>
              <a:rPr lang="zh-CN" altLang="en-US" sz="2400" dirty="0"/>
              <a:t>，</a:t>
            </a:r>
            <a:r>
              <a:rPr lang="zh-CN" altLang="en-US" sz="2400" dirty="0" smtClean="0"/>
              <a:t>如</a:t>
            </a:r>
            <a:r>
              <a:rPr lang="zh-CN" altLang="zh-CN" sz="2400" dirty="0"/>
              <a:t>表</a:t>
            </a:r>
            <a:r>
              <a:rPr lang="en-US" altLang="zh-CN" sz="2400" dirty="0" smtClean="0"/>
              <a:t>7.1</a:t>
            </a:r>
            <a:r>
              <a:rPr lang="zh-CN" altLang="en-US" sz="2400" dirty="0" smtClean="0"/>
              <a:t>所示。 </a:t>
            </a:r>
            <a:endParaRPr lang="zh-CN" altLang="zh-CN" sz="2400" dirty="0"/>
          </a:p>
          <a:p>
            <a:pPr marL="109728" indent="612000">
              <a:buNone/>
            </a:pPr>
            <a:r>
              <a:rPr lang="zh-CN" altLang="zh-CN" sz="2400" dirty="0"/>
              <a:t>（</a:t>
            </a:r>
            <a:r>
              <a:rPr lang="en-US" altLang="zh-CN" sz="2400" dirty="0"/>
              <a:t>1</a:t>
            </a:r>
            <a:r>
              <a:rPr lang="zh-CN" altLang="zh-CN" sz="2400" dirty="0"/>
              <a:t>）窗口管理</a:t>
            </a:r>
          </a:p>
          <a:p>
            <a:pPr marL="109728" indent="612000">
              <a:buNone/>
            </a:pPr>
            <a:r>
              <a:rPr lang="zh-CN" altLang="zh-CN" sz="2400" dirty="0"/>
              <a:t>（</a:t>
            </a:r>
            <a:r>
              <a:rPr lang="en-US" altLang="zh-CN" sz="2400" dirty="0"/>
              <a:t>2</a:t>
            </a:r>
            <a:r>
              <a:rPr lang="zh-CN" altLang="zh-CN" sz="2400" dirty="0"/>
              <a:t>）宏命令</a:t>
            </a:r>
          </a:p>
          <a:p>
            <a:pPr marL="109728" indent="612000">
              <a:buNone/>
            </a:pPr>
            <a:r>
              <a:rPr lang="zh-CN" altLang="zh-CN" sz="2400" dirty="0"/>
              <a:t>（</a:t>
            </a:r>
            <a:r>
              <a:rPr lang="en-US" altLang="zh-CN" sz="2400" dirty="0"/>
              <a:t>3</a:t>
            </a:r>
            <a:r>
              <a:rPr lang="zh-CN" altLang="zh-CN" sz="2400" dirty="0"/>
              <a:t>）筛选</a:t>
            </a:r>
            <a:r>
              <a:rPr lang="en-US" altLang="zh-CN" sz="2400" dirty="0"/>
              <a:t>/</a:t>
            </a:r>
            <a:r>
              <a:rPr lang="zh-CN" altLang="zh-CN" sz="2400" dirty="0"/>
              <a:t>查询</a:t>
            </a:r>
            <a:r>
              <a:rPr lang="en-US" altLang="zh-CN" sz="2400" dirty="0"/>
              <a:t>/</a:t>
            </a:r>
            <a:r>
              <a:rPr lang="zh-CN" altLang="zh-CN" sz="2400" dirty="0"/>
              <a:t>搜索</a:t>
            </a:r>
          </a:p>
          <a:p>
            <a:pPr marL="109728" indent="612000">
              <a:buNone/>
            </a:pPr>
            <a:r>
              <a:rPr lang="zh-CN" altLang="zh-CN" sz="2400" dirty="0" smtClean="0"/>
              <a:t>（</a:t>
            </a:r>
            <a:r>
              <a:rPr lang="en-US" altLang="zh-CN" sz="2400" dirty="0" smtClean="0"/>
              <a:t>4</a:t>
            </a:r>
            <a:r>
              <a:rPr lang="zh-CN" altLang="zh-CN" sz="2400" dirty="0"/>
              <a:t>）数据导入</a:t>
            </a:r>
            <a:r>
              <a:rPr lang="en-US" altLang="zh-CN" sz="2400" dirty="0"/>
              <a:t>/</a:t>
            </a:r>
            <a:r>
              <a:rPr lang="zh-CN" altLang="zh-CN" sz="2400" dirty="0"/>
              <a:t>导出</a:t>
            </a:r>
          </a:p>
          <a:p>
            <a:pPr marL="109728" indent="612000">
              <a:buNone/>
            </a:pPr>
            <a:r>
              <a:rPr lang="zh-CN" altLang="zh-CN" sz="2400" dirty="0"/>
              <a:t>（</a:t>
            </a:r>
            <a:r>
              <a:rPr lang="en-US" altLang="zh-CN" sz="2400" dirty="0"/>
              <a:t>5</a:t>
            </a:r>
            <a:r>
              <a:rPr lang="zh-CN" altLang="zh-CN" sz="2400" dirty="0"/>
              <a:t>）数据库对象</a:t>
            </a:r>
          </a:p>
          <a:p>
            <a:pPr marL="109728" indent="612000">
              <a:buNone/>
            </a:pPr>
            <a:r>
              <a:rPr lang="zh-CN" altLang="zh-CN" sz="2400" dirty="0"/>
              <a:t>（</a:t>
            </a:r>
            <a:r>
              <a:rPr lang="en-US" altLang="zh-CN" sz="2400" dirty="0"/>
              <a:t>6</a:t>
            </a:r>
            <a:r>
              <a:rPr lang="zh-CN" altLang="zh-CN" sz="2400" dirty="0"/>
              <a:t>）数据输入操作</a:t>
            </a:r>
          </a:p>
          <a:p>
            <a:pPr marL="109728" indent="612000">
              <a:buNone/>
            </a:pPr>
            <a:r>
              <a:rPr lang="zh-CN" altLang="zh-CN" sz="2400" dirty="0"/>
              <a:t>（</a:t>
            </a:r>
            <a:r>
              <a:rPr lang="en-US" altLang="zh-CN" sz="2400" dirty="0"/>
              <a:t>7</a:t>
            </a:r>
            <a:r>
              <a:rPr lang="zh-CN" altLang="zh-CN" sz="2400" dirty="0"/>
              <a:t>）系统命令</a:t>
            </a:r>
          </a:p>
          <a:p>
            <a:pPr marL="109728" indent="612000">
              <a:buNone/>
            </a:pPr>
            <a:r>
              <a:rPr lang="zh-CN" altLang="zh-CN" sz="2400" dirty="0"/>
              <a:t>（</a:t>
            </a:r>
            <a:r>
              <a:rPr lang="en-US" altLang="zh-CN" sz="2400" dirty="0"/>
              <a:t>8</a:t>
            </a:r>
            <a:r>
              <a:rPr lang="zh-CN" altLang="zh-CN" sz="2400" dirty="0"/>
              <a:t>）用户界面</a:t>
            </a:r>
            <a:r>
              <a:rPr lang="zh-CN" altLang="zh-CN" sz="2400" dirty="0" smtClean="0"/>
              <a:t>命令</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778045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为了方便读者学习，在此对主要的宏操作功能给出说明。</a:t>
            </a:r>
          </a:p>
          <a:p>
            <a:pPr marL="109728" indent="612000">
              <a:buNone/>
            </a:pPr>
            <a:r>
              <a:rPr lang="zh-CN" altLang="zh-CN" sz="2400" dirty="0"/>
              <a:t>（</a:t>
            </a:r>
            <a:r>
              <a:rPr lang="en-US" altLang="zh-CN" sz="2400" dirty="0"/>
              <a:t>1</a:t>
            </a:r>
            <a:r>
              <a:rPr lang="zh-CN" altLang="zh-CN" sz="2400" dirty="0"/>
              <a:t>）窗口管理</a:t>
            </a:r>
          </a:p>
          <a:p>
            <a:pPr lvl="0" indent="612000"/>
            <a:r>
              <a:rPr lang="en-US" altLang="zh-CN" sz="2400" dirty="0" err="1"/>
              <a:t>CloseWindows</a:t>
            </a:r>
            <a:r>
              <a:rPr lang="zh-CN" altLang="zh-CN" sz="2400" dirty="0"/>
              <a:t>：关闭指定的</a:t>
            </a:r>
            <a:r>
              <a:rPr lang="en-US" altLang="zh-CN" sz="2400" dirty="0"/>
              <a:t>Access</a:t>
            </a:r>
            <a:r>
              <a:rPr lang="zh-CN" altLang="zh-CN" sz="2400" dirty="0"/>
              <a:t>窗口。如果未指定参数，则关闭当前活动窗口。</a:t>
            </a:r>
          </a:p>
          <a:p>
            <a:pPr lvl="0" indent="612000"/>
            <a:r>
              <a:rPr lang="en-US" altLang="zh-CN" sz="2400" dirty="0" err="1"/>
              <a:t>MaximizeWindows</a:t>
            </a:r>
            <a:r>
              <a:rPr lang="zh-CN" altLang="zh-CN" sz="2400" dirty="0"/>
              <a:t>：放大活动窗口，使其充满</a:t>
            </a:r>
            <a:r>
              <a:rPr lang="en-US" altLang="zh-CN" sz="2400" dirty="0"/>
              <a:t>Access</a:t>
            </a:r>
            <a:r>
              <a:rPr lang="zh-CN" altLang="zh-CN" sz="2400" dirty="0"/>
              <a:t>窗口。</a:t>
            </a:r>
          </a:p>
          <a:p>
            <a:pPr lvl="0" indent="612000"/>
            <a:r>
              <a:rPr lang="en-US" altLang="zh-CN" sz="2400" dirty="0" err="1"/>
              <a:t>MinimizeWindows</a:t>
            </a:r>
            <a:r>
              <a:rPr lang="zh-CN" altLang="zh-CN" sz="2400" dirty="0"/>
              <a:t>：缩小活动窗口，使其在</a:t>
            </a:r>
            <a:r>
              <a:rPr lang="en-US" altLang="zh-CN" sz="2400" dirty="0"/>
              <a:t>Access</a:t>
            </a:r>
            <a:r>
              <a:rPr lang="zh-CN" altLang="zh-CN" sz="2400" dirty="0"/>
              <a:t>窗口底部以小标题栏形式出现。</a:t>
            </a:r>
          </a:p>
          <a:p>
            <a:pPr lvl="0" indent="612000"/>
            <a:r>
              <a:rPr lang="en-US" altLang="zh-CN" sz="2400" dirty="0" err="1"/>
              <a:t>MoveAndSizeWindows</a:t>
            </a:r>
            <a:r>
              <a:rPr lang="zh-CN" altLang="zh-CN" sz="2400" dirty="0"/>
              <a:t>：移动活动窗口或调整其大小。</a:t>
            </a:r>
          </a:p>
          <a:p>
            <a:pPr lvl="0" indent="612000"/>
            <a:r>
              <a:rPr lang="en-US" altLang="zh-CN" sz="2400" dirty="0" err="1"/>
              <a:t>RestoreWindows</a:t>
            </a:r>
            <a:r>
              <a:rPr lang="zh-CN" altLang="zh-CN" sz="2400" dirty="0"/>
              <a:t>：将处于最大化或最小化的窗口恢复为原来的大小。</a:t>
            </a:r>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625227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2</a:t>
            </a:r>
            <a:r>
              <a:rPr lang="zh-CN" altLang="zh-CN" sz="2400" dirty="0"/>
              <a:t>）宏命令</a:t>
            </a:r>
          </a:p>
          <a:p>
            <a:pPr lvl="0" indent="612000"/>
            <a:r>
              <a:rPr lang="en-US" altLang="zh-CN" sz="2400" dirty="0" err="1"/>
              <a:t>CancelEvent</a:t>
            </a:r>
            <a:r>
              <a:rPr lang="zh-CN" altLang="zh-CN" sz="2400" dirty="0"/>
              <a:t>：取消一个事件，该事件在取消前用于引发</a:t>
            </a:r>
            <a:r>
              <a:rPr lang="en-US" altLang="zh-CN" sz="2400" dirty="0"/>
              <a:t>Access</a:t>
            </a:r>
            <a:r>
              <a:rPr lang="zh-CN" altLang="zh-CN" sz="2400" dirty="0"/>
              <a:t>执行后来包含该操作的宏。</a:t>
            </a:r>
          </a:p>
          <a:p>
            <a:pPr lvl="0" indent="612000"/>
            <a:r>
              <a:rPr lang="en-US" altLang="zh-CN" sz="2400" dirty="0" err="1"/>
              <a:t>ClearMacroError</a:t>
            </a:r>
            <a:r>
              <a:rPr lang="zh-CN" altLang="zh-CN" sz="2400" dirty="0"/>
              <a:t>：清除宏对象中上一个错误。</a:t>
            </a:r>
          </a:p>
          <a:p>
            <a:pPr lvl="0" indent="612000"/>
            <a:r>
              <a:rPr lang="en-US" altLang="zh-CN" sz="2400" dirty="0" err="1"/>
              <a:t>OnError</a:t>
            </a:r>
            <a:r>
              <a:rPr lang="zh-CN" altLang="zh-CN" sz="2400" dirty="0"/>
              <a:t>：指定宏出现错误时的处理方式。</a:t>
            </a:r>
          </a:p>
          <a:p>
            <a:pPr lvl="0" indent="612000"/>
            <a:r>
              <a:rPr lang="en-US" altLang="zh-CN" sz="2400" dirty="0" err="1"/>
              <a:t>RemoveAllTempVars</a:t>
            </a:r>
            <a:r>
              <a:rPr lang="zh-CN" altLang="zh-CN" sz="2400" dirty="0"/>
              <a:t>：删除用</a:t>
            </a:r>
            <a:r>
              <a:rPr lang="en-US" altLang="zh-CN" sz="2400" dirty="0" err="1"/>
              <a:t>SetTempVar</a:t>
            </a:r>
            <a:r>
              <a:rPr lang="zh-CN" altLang="zh-CN" sz="2400" dirty="0"/>
              <a:t>操作创建的任意临时变量。</a:t>
            </a:r>
          </a:p>
          <a:p>
            <a:pPr lvl="0" indent="612000"/>
            <a:r>
              <a:rPr lang="en-US" altLang="zh-CN" sz="2400" dirty="0" err="1"/>
              <a:t>RemoveTempVar</a:t>
            </a:r>
            <a:r>
              <a:rPr lang="zh-CN" altLang="zh-CN" sz="2400" dirty="0"/>
              <a:t>：删除通过</a:t>
            </a:r>
            <a:r>
              <a:rPr lang="en-US" altLang="zh-CN" sz="2400" dirty="0" err="1"/>
              <a:t>SetTempVar</a:t>
            </a:r>
            <a:r>
              <a:rPr lang="zh-CN" altLang="zh-CN" sz="2400" dirty="0"/>
              <a:t>操作创建的单个临时变量。</a:t>
            </a:r>
          </a:p>
          <a:p>
            <a:pPr lvl="0" indent="612000"/>
            <a:r>
              <a:rPr lang="en-US" altLang="zh-CN" sz="2400" dirty="0" err="1"/>
              <a:t>SetLocal</a:t>
            </a:r>
            <a:r>
              <a:rPr lang="zh-CN" altLang="zh-CN" sz="2400" dirty="0"/>
              <a:t>：将本地变量设置为给定值</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26240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lvl="0" indent="612000"/>
            <a:r>
              <a:rPr lang="en-US" altLang="zh-CN" sz="2400" dirty="0" err="1"/>
              <a:t>SetTempVar</a:t>
            </a:r>
            <a:r>
              <a:rPr lang="zh-CN" altLang="zh-CN" sz="2400" dirty="0"/>
              <a:t>：将临时变量设置为给定值。</a:t>
            </a:r>
          </a:p>
          <a:p>
            <a:pPr indent="612000"/>
            <a:r>
              <a:rPr lang="en-US" altLang="zh-CN" sz="2400" dirty="0" err="1"/>
              <a:t>RunCode</a:t>
            </a:r>
            <a:r>
              <a:rPr lang="zh-CN" altLang="zh-CN" sz="2400" dirty="0"/>
              <a:t>：调用</a:t>
            </a:r>
            <a:r>
              <a:rPr lang="en-US" altLang="zh-CN" sz="2400" dirty="0"/>
              <a:t>VBA</a:t>
            </a:r>
            <a:r>
              <a:rPr lang="zh-CN" altLang="zh-CN" sz="2400" dirty="0"/>
              <a:t>函数过程。</a:t>
            </a:r>
          </a:p>
          <a:p>
            <a:pPr lvl="0" indent="612000"/>
            <a:r>
              <a:rPr lang="en-US" altLang="zh-CN" sz="2400" dirty="0" err="1" smtClean="0"/>
              <a:t>RunMacro</a:t>
            </a:r>
            <a:r>
              <a:rPr lang="zh-CN" altLang="zh-CN" sz="2400" dirty="0"/>
              <a:t>：运行宏。</a:t>
            </a:r>
          </a:p>
          <a:p>
            <a:pPr lvl="0" indent="612000"/>
            <a:r>
              <a:rPr lang="en-US" altLang="zh-CN" sz="2400" dirty="0" err="1"/>
              <a:t>StopAllMacros</a:t>
            </a:r>
            <a:r>
              <a:rPr lang="zh-CN" altLang="zh-CN" sz="2400" dirty="0"/>
              <a:t>：停止当前正在运行的所有宏。</a:t>
            </a:r>
          </a:p>
          <a:p>
            <a:pPr lvl="0" indent="612000"/>
            <a:r>
              <a:rPr lang="en-US" altLang="zh-CN" sz="2400" dirty="0" err="1"/>
              <a:t>StopMacro</a:t>
            </a:r>
            <a:r>
              <a:rPr lang="zh-CN" altLang="zh-CN" sz="2400" dirty="0"/>
              <a:t>：停止当前正在运行的宏。</a:t>
            </a:r>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410710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）筛选</a:t>
            </a:r>
            <a:r>
              <a:rPr lang="en-US" altLang="zh-CN" sz="2400" dirty="0"/>
              <a:t>/</a:t>
            </a:r>
            <a:r>
              <a:rPr lang="zh-CN" altLang="zh-CN" sz="2400" dirty="0"/>
              <a:t>排序</a:t>
            </a:r>
            <a:r>
              <a:rPr lang="en-US" altLang="zh-CN" sz="2400" dirty="0"/>
              <a:t>/</a:t>
            </a:r>
            <a:r>
              <a:rPr lang="zh-CN" altLang="zh-CN" sz="2400" dirty="0"/>
              <a:t>搜索</a:t>
            </a:r>
          </a:p>
          <a:p>
            <a:pPr lvl="0" indent="612000"/>
            <a:r>
              <a:rPr lang="en-US" altLang="zh-CN" sz="2400" dirty="0" err="1"/>
              <a:t>ApplyFilter</a:t>
            </a:r>
            <a:r>
              <a:rPr lang="zh-CN" altLang="zh-CN" sz="2400" dirty="0"/>
              <a:t>：对表、窗体或报表应用筛选、查询或</a:t>
            </a:r>
            <a:r>
              <a:rPr lang="en-US" altLang="zh-CN" sz="2400" dirty="0"/>
              <a:t>SQL where</a:t>
            </a:r>
            <a:r>
              <a:rPr lang="zh-CN" altLang="zh-CN" sz="2400" dirty="0"/>
              <a:t>子句，以便限制或排序表、窗体或报表中的记录。</a:t>
            </a:r>
          </a:p>
          <a:p>
            <a:pPr lvl="0" indent="612000"/>
            <a:r>
              <a:rPr lang="en-US" altLang="zh-CN" sz="2400" dirty="0" err="1"/>
              <a:t>FindNextRecord</a:t>
            </a:r>
            <a:r>
              <a:rPr lang="zh-CN" altLang="zh-CN" sz="2400" dirty="0"/>
              <a:t>：查找下一个记录。</a:t>
            </a:r>
          </a:p>
          <a:p>
            <a:pPr lvl="0" indent="612000"/>
            <a:r>
              <a:rPr lang="en-US" altLang="zh-CN" sz="2400" dirty="0" err="1"/>
              <a:t>FindRecord</a:t>
            </a:r>
            <a:r>
              <a:rPr lang="zh-CN" altLang="zh-CN" sz="2400" dirty="0"/>
              <a:t>：查找符合该操作参数指定的准则的第一个数据实例。</a:t>
            </a:r>
          </a:p>
          <a:p>
            <a:pPr lvl="0" indent="612000"/>
            <a:r>
              <a:rPr lang="en-US" altLang="zh-CN" sz="2400" dirty="0" err="1"/>
              <a:t>OpenQuery</a:t>
            </a:r>
            <a:r>
              <a:rPr lang="zh-CN" altLang="zh-CN" sz="2400" dirty="0"/>
              <a:t>：在数据表视图、设计视图或“打印预览”中打开选择查询或交叉表查询。</a:t>
            </a:r>
          </a:p>
          <a:p>
            <a:pPr lvl="0" indent="612000"/>
            <a:r>
              <a:rPr lang="en-US" altLang="zh-CN" sz="2400" dirty="0" err="1"/>
              <a:t>Requery</a:t>
            </a:r>
            <a:r>
              <a:rPr lang="zh-CN" altLang="zh-CN" sz="2400" dirty="0"/>
              <a:t>：通过重新查询控件的数据源来刷新活动对象指定控件中的数据</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018155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lvl="0" indent="612000"/>
            <a:r>
              <a:rPr lang="en-US" altLang="zh-CN" sz="2400" dirty="0" err="1" smtClean="0"/>
              <a:t>RequeryRecord</a:t>
            </a:r>
            <a:r>
              <a:rPr lang="zh-CN" altLang="zh-CN" sz="2400" dirty="0"/>
              <a:t>：刷新当前记录。</a:t>
            </a:r>
          </a:p>
          <a:p>
            <a:pPr indent="612000"/>
            <a:r>
              <a:rPr lang="en-US" altLang="zh-CN" sz="2400" dirty="0" err="1"/>
              <a:t>ShowAllRecords</a:t>
            </a:r>
            <a:r>
              <a:rPr lang="zh-CN" altLang="zh-CN" sz="2400" dirty="0"/>
              <a:t>：从活动表、查询结果集或窗体中删除任何应用的筛选，以及显示表或结果表中的所有记录或者窗体的基础表或查询中的所有记录</a:t>
            </a:r>
            <a:r>
              <a:rPr lang="zh-CN" altLang="zh-CN" sz="2400" dirty="0" smtClean="0"/>
              <a:t>。</a:t>
            </a:r>
            <a:endParaRPr lang="en-US" altLang="zh-CN" sz="2400" dirty="0" smtClean="0"/>
          </a:p>
          <a:p>
            <a:pPr indent="612000"/>
            <a:endParaRPr lang="en-US" altLang="zh-CN" sz="2400" dirty="0" smtClean="0"/>
          </a:p>
          <a:p>
            <a:pPr indent="612000"/>
            <a:endParaRPr lang="en-US" altLang="zh-CN" sz="2400" dirty="0"/>
          </a:p>
          <a:p>
            <a:pPr marL="109728" indent="612000">
              <a:buNone/>
            </a:pPr>
            <a:r>
              <a:rPr lang="zh-CN" altLang="zh-CN" sz="2400" dirty="0"/>
              <a:t>（</a:t>
            </a:r>
            <a:r>
              <a:rPr lang="en-US" altLang="zh-CN" sz="2400" dirty="0"/>
              <a:t>4</a:t>
            </a:r>
            <a:r>
              <a:rPr lang="zh-CN" altLang="zh-CN" sz="2400" dirty="0"/>
              <a:t>）数据导入</a:t>
            </a:r>
            <a:r>
              <a:rPr lang="en-US" altLang="zh-CN" sz="2400" dirty="0"/>
              <a:t>/</a:t>
            </a:r>
            <a:r>
              <a:rPr lang="zh-CN" altLang="zh-CN" sz="2400" dirty="0"/>
              <a:t>导出</a:t>
            </a:r>
          </a:p>
          <a:p>
            <a:pPr lvl="0" indent="612000"/>
            <a:r>
              <a:rPr lang="en-US" altLang="zh-CN" sz="2400" dirty="0" err="1"/>
              <a:t>ExportWithFormating</a:t>
            </a:r>
            <a:r>
              <a:rPr lang="zh-CN" altLang="zh-CN" sz="2400" dirty="0"/>
              <a:t>：将指定数据库对象的数据输出为某种格式文件。</a:t>
            </a:r>
          </a:p>
          <a:p>
            <a:pPr indent="612000"/>
            <a:r>
              <a:rPr lang="en-US" altLang="zh-CN" sz="2400" dirty="0" err="1"/>
              <a:t>WordMailMerge</a:t>
            </a:r>
            <a:r>
              <a:rPr lang="zh-CN" altLang="zh-CN" sz="2400" dirty="0"/>
              <a:t>：执行邮件合并操作。</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694675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5</a:t>
            </a:r>
            <a:r>
              <a:rPr lang="zh-CN" altLang="zh-CN" sz="2400" dirty="0"/>
              <a:t>）数据对象</a:t>
            </a:r>
          </a:p>
          <a:p>
            <a:pPr indent="612000"/>
            <a:r>
              <a:rPr lang="en-US" altLang="zh-CN" sz="2400" dirty="0" err="1"/>
              <a:t>GoToControl</a:t>
            </a:r>
            <a:r>
              <a:rPr lang="zh-CN" altLang="zh-CN" sz="2400" dirty="0"/>
              <a:t>：把焦点移到打开的窗体、窗体数据表视图、表数据表视图、查询数据表视图中当前记录的特定字段或控件上。</a:t>
            </a:r>
          </a:p>
          <a:p>
            <a:pPr indent="612000"/>
            <a:r>
              <a:rPr lang="en-US" altLang="zh-CN" sz="2400" dirty="0" err="1"/>
              <a:t>GoToPage</a:t>
            </a:r>
            <a:r>
              <a:rPr lang="zh-CN" altLang="zh-CN" sz="2400" dirty="0"/>
              <a:t>：在活动窗体中将焦点移到某一特定页的第一个控件上。</a:t>
            </a:r>
          </a:p>
          <a:p>
            <a:pPr indent="612000"/>
            <a:r>
              <a:rPr lang="en-US" altLang="zh-CN" sz="2400" dirty="0" err="1"/>
              <a:t>GoToRecord</a:t>
            </a:r>
            <a:r>
              <a:rPr lang="zh-CN" altLang="zh-CN" sz="2400" dirty="0"/>
              <a:t>：使指定的记录成为打开的表、窗体或查询结果集中的当前记录。</a:t>
            </a:r>
          </a:p>
          <a:p>
            <a:pPr indent="612000"/>
            <a:r>
              <a:rPr lang="en-US" altLang="zh-CN" sz="2400" dirty="0" err="1"/>
              <a:t>OpenForm</a:t>
            </a:r>
            <a:r>
              <a:rPr lang="zh-CN" altLang="zh-CN" sz="2400" dirty="0"/>
              <a:t>：在窗体视图、设计视图中打开窗体</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069450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indent="612000"/>
            <a:r>
              <a:rPr lang="en-US" altLang="zh-CN" sz="2400" dirty="0" err="1" smtClean="0"/>
              <a:t>OpenReport</a:t>
            </a:r>
            <a:r>
              <a:rPr lang="zh-CN" altLang="zh-CN" sz="2400" dirty="0"/>
              <a:t>：在设计视图或打印预览视图中打开报表或立即打印报表。</a:t>
            </a:r>
          </a:p>
          <a:p>
            <a:pPr indent="612000"/>
            <a:r>
              <a:rPr lang="en-US" altLang="zh-CN" sz="2400" dirty="0" err="1"/>
              <a:t>OpenTable</a:t>
            </a:r>
            <a:r>
              <a:rPr lang="zh-CN" altLang="zh-CN" sz="2400" dirty="0"/>
              <a:t>：在数据表视图、设计视图或“打印预览”中打开表。</a:t>
            </a:r>
          </a:p>
          <a:p>
            <a:pPr indent="612000"/>
            <a:r>
              <a:rPr lang="en-US" altLang="zh-CN" sz="2400" dirty="0" err="1"/>
              <a:t>RepaintObject</a:t>
            </a:r>
            <a:r>
              <a:rPr lang="zh-CN" altLang="zh-CN" sz="2400" dirty="0"/>
              <a:t>：完成指定的数据库对象的任何未完成的屏幕更新。</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68142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6</a:t>
            </a:r>
            <a:r>
              <a:rPr lang="zh-CN" altLang="zh-CN" sz="2400" dirty="0"/>
              <a:t>）系统命令</a:t>
            </a:r>
          </a:p>
          <a:p>
            <a:pPr lvl="0" indent="612000"/>
            <a:r>
              <a:rPr lang="en-US" altLang="zh-CN" sz="2400" dirty="0"/>
              <a:t>Beep</a:t>
            </a:r>
            <a:r>
              <a:rPr lang="zh-CN" altLang="zh-CN" sz="2400" dirty="0"/>
              <a:t>：可表示错误情况和重要的屏幕变化，通过计算机发出嘟嘟声。</a:t>
            </a:r>
          </a:p>
          <a:p>
            <a:pPr lvl="0" indent="612000"/>
            <a:r>
              <a:rPr lang="en-US" altLang="zh-CN" sz="2400" dirty="0" err="1"/>
              <a:t>CloseDatebase</a:t>
            </a:r>
            <a:r>
              <a:rPr lang="zh-CN" altLang="zh-CN" sz="2400" dirty="0"/>
              <a:t>：关闭当前数据库。</a:t>
            </a:r>
          </a:p>
          <a:p>
            <a:pPr lvl="0" indent="612000"/>
            <a:r>
              <a:rPr lang="en-US" altLang="zh-CN" sz="2400" dirty="0" err="1"/>
              <a:t>QuitAccess</a:t>
            </a:r>
            <a:r>
              <a:rPr lang="zh-CN" altLang="zh-CN" sz="2400" dirty="0"/>
              <a:t>：退出</a:t>
            </a:r>
            <a:r>
              <a:rPr lang="en-US" altLang="zh-CN" sz="2400" dirty="0"/>
              <a:t>Access</a:t>
            </a:r>
            <a:r>
              <a:rPr lang="zh-CN" altLang="zh-CN" sz="2400" dirty="0"/>
              <a:t>。</a:t>
            </a:r>
          </a:p>
          <a:p>
            <a:pPr lvl="0" indent="612000"/>
            <a:r>
              <a:rPr lang="en-US" altLang="zh-CN" sz="2400" dirty="0" err="1"/>
              <a:t>AddMenu</a:t>
            </a:r>
            <a:r>
              <a:rPr lang="zh-CN" altLang="zh-CN" sz="2400" dirty="0"/>
              <a:t>：创建全局菜单栏、全局快捷菜单、窗体或报表的自定义菜单栏、窗体、控件或报表的自定义快捷菜单。</a:t>
            </a:r>
          </a:p>
          <a:p>
            <a:pPr lvl="0" indent="612000"/>
            <a:r>
              <a:rPr lang="en-US" altLang="zh-CN" sz="2400" dirty="0" err="1"/>
              <a:t>MessageBox</a:t>
            </a:r>
            <a:r>
              <a:rPr lang="zh-CN" altLang="zh-CN" sz="2400" dirty="0"/>
              <a:t>：显示包含警告信息或其他信息的消息框。</a:t>
            </a:r>
          </a:p>
          <a:p>
            <a:pPr lvl="0" indent="612000"/>
            <a:r>
              <a:rPr lang="en-US" altLang="zh-CN" sz="2400" dirty="0" err="1"/>
              <a:t>SetMenuItem</a:t>
            </a:r>
            <a:r>
              <a:rPr lang="zh-CN" altLang="zh-CN" sz="2400" dirty="0"/>
              <a:t>：设置“加载项”选项卡上的自定义或全局菜单上的菜单项的状态。</a:t>
            </a:r>
          </a:p>
          <a:p>
            <a:pPr marL="111600"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31870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前面介绍了</a:t>
            </a:r>
            <a:r>
              <a:rPr lang="en-US" altLang="zh-CN" sz="2400" dirty="0"/>
              <a:t>Access</a:t>
            </a:r>
            <a:r>
              <a:rPr lang="zh-CN" altLang="zh-CN" sz="2400" dirty="0"/>
              <a:t>数据库中的四种基本对象：表、查询、窗体和报表。这四种对象的功能很强大，但是它们彼此不能互相驱动。要想将这些对象有机地组合起来，成为一个性能完善、操作简便的系统，只有通过宏和模块这两种对象来实现。相对于模块来说，宏是一种简化操作的工具。使用宏非常方便，不需要记住各种语法，也不需要编程，只需要利用几个简单的宏操作就可以对数据库完成一系列的操作，中间过程完全是自动的。</a:t>
            </a:r>
          </a:p>
          <a:p>
            <a:pPr marL="109728" indent="612000">
              <a:buNone/>
            </a:pPr>
            <a:r>
              <a:rPr lang="en-US" altLang="zh-CN" sz="2400" dirty="0"/>
              <a:t>Access2010</a:t>
            </a:r>
            <a:r>
              <a:rPr lang="zh-CN" altLang="zh-CN" sz="2400" dirty="0"/>
              <a:t>进一步增强了宏的功能，使得创建宏更加方便，宏的功能更加强大，使用宏可以完成更为复杂的工作。</a:t>
            </a:r>
            <a:endParaRPr lang="zh-CN" altLang="en-US" dirty="0"/>
          </a:p>
        </p:txBody>
      </p:sp>
      <p:sp>
        <p:nvSpPr>
          <p:cNvPr id="2" name="标题 1"/>
          <p:cNvSpPr>
            <a:spLocks noGrp="1"/>
          </p:cNvSpPr>
          <p:nvPr>
            <p:ph type="title"/>
          </p:nvPr>
        </p:nvSpPr>
        <p:spPr/>
        <p:txBody>
          <a:bodyPr/>
          <a:lstStyle/>
          <a:p>
            <a:r>
              <a:rPr lang="zh-CN" altLang="zh-CN" dirty="0"/>
              <a:t>第</a:t>
            </a:r>
            <a:r>
              <a:rPr lang="en-US" altLang="zh-CN" dirty="0"/>
              <a:t>7</a:t>
            </a:r>
            <a:r>
              <a:rPr lang="zh-CN" altLang="zh-CN" dirty="0"/>
              <a:t>章 </a:t>
            </a:r>
            <a:r>
              <a:rPr lang="zh-CN" altLang="en-US" dirty="0"/>
              <a:t>宏</a:t>
            </a:r>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7.4.4  </a:t>
            </a:r>
            <a:r>
              <a:rPr lang="zh-CN" altLang="zh-CN" sz="2400" b="1" dirty="0"/>
              <a:t>设置宏操作参数</a:t>
            </a:r>
          </a:p>
          <a:p>
            <a:pPr marL="109728" indent="612000">
              <a:buNone/>
            </a:pPr>
            <a:r>
              <a:rPr lang="zh-CN" altLang="zh-CN" sz="2400" dirty="0"/>
              <a:t>大部分宏操作都有具体的操作参数，告诉</a:t>
            </a:r>
            <a:r>
              <a:rPr lang="en-US" altLang="zh-CN" sz="2400" dirty="0"/>
              <a:t>Access</a:t>
            </a:r>
            <a:r>
              <a:rPr lang="zh-CN" altLang="zh-CN" sz="2400" dirty="0"/>
              <a:t>具体如何执行该操作。某些参数是必需的，另外一些是可选的。</a:t>
            </a:r>
          </a:p>
          <a:p>
            <a:pPr marL="109728" indent="612000">
              <a:buNone/>
            </a:pPr>
            <a:r>
              <a:rPr lang="zh-CN" altLang="zh-CN" sz="2400" dirty="0"/>
              <a:t>在宏中设置操作参数，应先在操作列表中选择宏操作，在如</a:t>
            </a:r>
            <a:r>
              <a:rPr lang="zh-CN" altLang="zh-CN" sz="2400" dirty="0">
                <a:hlinkClick r:id="rId2" action="ppaction://hlinkpres?slideindex=1&amp;slidetitle="/>
              </a:rPr>
              <a:t>图</a:t>
            </a:r>
            <a:r>
              <a:rPr lang="en-US" altLang="zh-CN" sz="2400" dirty="0">
                <a:hlinkClick r:id="rId2" action="ppaction://hlinkpres?slideindex=1&amp;slidetitle="/>
              </a:rPr>
              <a:t>7.11</a:t>
            </a:r>
            <a:r>
              <a:rPr lang="zh-CN" altLang="zh-CN" sz="2400" dirty="0"/>
              <a:t>所示的宏设计器窗格中会出现该宏操作参数的内容</a:t>
            </a:r>
            <a:r>
              <a:rPr lang="zh-CN" altLang="zh-CN" sz="2400" dirty="0" smtClean="0"/>
              <a:t>。操作</a:t>
            </a:r>
            <a:r>
              <a:rPr lang="zh-CN" altLang="zh-CN" sz="2400" dirty="0"/>
              <a:t>参数的设置方式一般有三种：</a:t>
            </a:r>
          </a:p>
          <a:p>
            <a:pPr marL="109728" indent="612000">
              <a:buNone/>
            </a:pPr>
            <a:r>
              <a:rPr lang="zh-CN" altLang="zh-CN" sz="2400" dirty="0"/>
              <a:t>（</a:t>
            </a:r>
            <a:r>
              <a:rPr lang="en-US" altLang="zh-CN" sz="2400" dirty="0"/>
              <a:t>1</a:t>
            </a:r>
            <a:r>
              <a:rPr lang="zh-CN" altLang="zh-CN" sz="2400" dirty="0"/>
              <a:t>）单击操作参数行，可以直接输入参数。</a:t>
            </a:r>
          </a:p>
          <a:p>
            <a:pPr marL="109728" indent="612000">
              <a:buNone/>
            </a:pPr>
            <a:r>
              <a:rPr lang="zh-CN" altLang="zh-CN" sz="2400" dirty="0"/>
              <a:t>（</a:t>
            </a:r>
            <a:r>
              <a:rPr lang="en-US" altLang="zh-CN" sz="2400" dirty="0"/>
              <a:t>2</a:t>
            </a:r>
            <a:r>
              <a:rPr lang="zh-CN" altLang="zh-CN" sz="2400" dirty="0"/>
              <a:t>）单击操作参数行，右端出现下三角按钮，单击该按钮，然后从列表中选择参数。</a:t>
            </a:r>
          </a:p>
          <a:p>
            <a:pPr marL="109728" indent="612000">
              <a:buNone/>
            </a:pPr>
            <a:r>
              <a:rPr lang="zh-CN" altLang="zh-CN" sz="2400" dirty="0"/>
              <a:t>（</a:t>
            </a:r>
            <a:r>
              <a:rPr lang="en-US" altLang="zh-CN" sz="2400" dirty="0"/>
              <a:t>3</a:t>
            </a:r>
            <a:r>
              <a:rPr lang="zh-CN" altLang="zh-CN" sz="2400" dirty="0"/>
              <a:t>）单击操作参数行，右端出现省略号按钮，单击该按钮，出现单独的设置窗口，对参数进行设置。</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606639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下面以“打印报表”宏中的</a:t>
            </a:r>
            <a:r>
              <a:rPr lang="en-US" altLang="zh-CN" sz="2400" dirty="0" err="1"/>
              <a:t>OpenReport</a:t>
            </a:r>
            <a:r>
              <a:rPr lang="zh-CN" altLang="zh-CN" sz="2400" dirty="0"/>
              <a:t>宏操作为例，讲解宏的参数设置（如</a:t>
            </a:r>
            <a:r>
              <a:rPr lang="zh-CN" altLang="zh-CN" sz="2400" dirty="0">
                <a:hlinkClick r:id="rId2" action="ppaction://hlinkpres?slideindex=1&amp;slidetitle="/>
              </a:rPr>
              <a:t>图</a:t>
            </a:r>
            <a:r>
              <a:rPr lang="en-US" altLang="zh-CN" sz="2400" dirty="0">
                <a:hlinkClick r:id="rId2" action="ppaction://hlinkpres?slideindex=1&amp;slidetitle="/>
              </a:rPr>
              <a:t>7.11</a:t>
            </a:r>
            <a:r>
              <a:rPr lang="zh-CN" altLang="zh-CN" sz="2400" dirty="0"/>
              <a:t>所示）</a:t>
            </a:r>
            <a:r>
              <a:rPr lang="zh-CN" altLang="zh-CN" sz="2400" dirty="0" smtClean="0"/>
              <a:t>。</a:t>
            </a:r>
            <a:endParaRPr lang="en-US" altLang="zh-CN" sz="2400" dirty="0" smtClean="0"/>
          </a:p>
          <a:p>
            <a:pPr marL="109728" indent="612000">
              <a:buNone/>
            </a:pPr>
            <a:endParaRPr lang="en-US" altLang="zh-CN" sz="2400" dirty="0" smtClean="0"/>
          </a:p>
          <a:p>
            <a:pPr marL="109728" indent="612000">
              <a:buNone/>
            </a:pPr>
            <a:r>
              <a:rPr lang="zh-CN" altLang="en-US" sz="2400" dirty="0" smtClean="0"/>
              <a:t>参数设置过程如</a:t>
            </a:r>
            <a:r>
              <a:rPr lang="zh-CN" altLang="en-US" sz="2400" dirty="0" smtClean="0">
                <a:hlinkClick r:id="rId3" action="ppaction://hlinkpres?slideindex=1&amp;slidetitle="/>
              </a:rPr>
              <a:t>图</a:t>
            </a:r>
            <a:r>
              <a:rPr lang="en-US" altLang="zh-CN" sz="2400" dirty="0" smtClean="0">
                <a:hlinkClick r:id="rId3" action="ppaction://hlinkpres?slideindex=1&amp;slidetitle="/>
              </a:rPr>
              <a:t>7.12-7.15</a:t>
            </a:r>
            <a:r>
              <a:rPr lang="zh-CN" altLang="en-US" sz="2400" dirty="0" smtClean="0"/>
              <a:t>所示。</a:t>
            </a:r>
            <a:endParaRPr lang="en-US" altLang="zh-CN" sz="2400" dirty="0" smtClean="0"/>
          </a:p>
          <a:p>
            <a:pPr marL="109728" indent="612000">
              <a:buNone/>
            </a:pPr>
            <a:endParaRPr lang="en-US" altLang="zh-CN" sz="2400" dirty="0" smtClean="0">
              <a:hlinkClick r:id="rId4" action="ppaction://hlinkfile"/>
            </a:endParaRPr>
          </a:p>
          <a:p>
            <a:pPr marL="109728" indent="612000">
              <a:buNone/>
            </a:pPr>
            <a:r>
              <a:rPr lang="zh-CN" altLang="en-US" sz="2400" dirty="0" smtClean="0">
                <a:hlinkClick r:id="rId4" action="ppaction://hlinkfile"/>
              </a:rPr>
              <a:t>打印报表（见示例数据库）</a:t>
            </a:r>
            <a:endParaRPr lang="zh-CN" altLang="zh-CN" sz="2400" dirty="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93634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7.4.5 </a:t>
            </a:r>
            <a:r>
              <a:rPr lang="zh-CN" altLang="zh-CN" sz="2400" b="1" dirty="0"/>
              <a:t>在宏中使用条件</a:t>
            </a:r>
          </a:p>
          <a:p>
            <a:pPr marL="109728" indent="612000">
              <a:buNone/>
            </a:pPr>
            <a:r>
              <a:rPr lang="zh-CN" altLang="zh-CN" sz="2400" dirty="0"/>
              <a:t>在某些情况下，可能希望当一些特定条件为真时才在宏中执行一个或多个操作</a:t>
            </a:r>
            <a:r>
              <a:rPr lang="zh-CN" altLang="zh-CN" sz="2400" dirty="0" smtClean="0"/>
              <a:t>。在</a:t>
            </a:r>
            <a:r>
              <a:rPr lang="zh-CN" altLang="zh-CN" sz="2400" dirty="0"/>
              <a:t>这种情况下，可以使用条件来控制宏的流程。</a:t>
            </a:r>
          </a:p>
          <a:p>
            <a:pPr marL="109728" indent="612000">
              <a:buNone/>
            </a:pPr>
            <a:r>
              <a:rPr lang="zh-CN" altLang="zh-CN" sz="2400" dirty="0"/>
              <a:t>条件是逻辑表达式。宏将根据条件结果的真或假而沿着不同的路径执行。运行该宏时，</a:t>
            </a:r>
            <a:r>
              <a:rPr lang="en-US" altLang="zh-CN" sz="2400" dirty="0"/>
              <a:t>Access</a:t>
            </a:r>
            <a:r>
              <a:rPr lang="zh-CN" altLang="zh-CN" sz="2400" dirty="0"/>
              <a:t>将求出第一个条件表达式的结果。如果这个条件的结果为真，</a:t>
            </a:r>
            <a:r>
              <a:rPr lang="en-US" altLang="zh-CN" sz="2400" dirty="0"/>
              <a:t>Access</a:t>
            </a:r>
            <a:r>
              <a:rPr lang="zh-CN" altLang="zh-CN" sz="2400" dirty="0"/>
              <a:t>将执行</a:t>
            </a:r>
            <a:r>
              <a:rPr lang="en-US" altLang="zh-CN" sz="2400" dirty="0"/>
              <a:t>Then</a:t>
            </a:r>
            <a:r>
              <a:rPr lang="zh-CN" altLang="zh-CN" sz="2400" dirty="0"/>
              <a:t>后设置的所有操作；如果这个条件的结果为假，</a:t>
            </a:r>
            <a:r>
              <a:rPr lang="en-US" altLang="zh-CN" sz="2400" dirty="0"/>
              <a:t>Access</a:t>
            </a:r>
            <a:r>
              <a:rPr lang="zh-CN" altLang="zh-CN" sz="2400" dirty="0"/>
              <a:t>会忽略</a:t>
            </a:r>
            <a:r>
              <a:rPr lang="en-US" altLang="zh-CN" sz="2400" dirty="0"/>
              <a:t>Then</a:t>
            </a:r>
            <a:r>
              <a:rPr lang="zh-CN" altLang="zh-CN" sz="2400" dirty="0"/>
              <a:t>后设置的所有操作（如果添加了</a:t>
            </a:r>
            <a:r>
              <a:rPr lang="en-US" altLang="zh-CN" sz="2400" dirty="0"/>
              <a:t>Else</a:t>
            </a:r>
            <a:r>
              <a:rPr lang="zh-CN" altLang="zh-CN" sz="2400" dirty="0"/>
              <a:t>，则执行</a:t>
            </a:r>
            <a:r>
              <a:rPr lang="en-US" altLang="zh-CN" sz="2400" dirty="0"/>
              <a:t>Else</a:t>
            </a:r>
            <a:r>
              <a:rPr lang="zh-CN" altLang="zh-CN" sz="2400" dirty="0"/>
              <a:t>后设置的所有操作；如果添加了</a:t>
            </a:r>
            <a:r>
              <a:rPr lang="en-US" altLang="zh-CN" sz="2400" dirty="0"/>
              <a:t>Else If</a:t>
            </a:r>
            <a:r>
              <a:rPr lang="zh-CN" altLang="zh-CN" sz="2400" dirty="0"/>
              <a:t>，则判定</a:t>
            </a:r>
            <a:r>
              <a:rPr lang="en-US" altLang="zh-CN" sz="2400" dirty="0"/>
              <a:t>Else If</a:t>
            </a:r>
            <a:r>
              <a:rPr lang="zh-CN" altLang="zh-CN" sz="2400" dirty="0"/>
              <a:t>后的条件表达式结果是否为真，选择执行</a:t>
            </a:r>
            <a:r>
              <a:rPr lang="en-US" altLang="zh-CN" sz="2400" dirty="0"/>
              <a:t>Then</a:t>
            </a:r>
            <a:r>
              <a:rPr lang="zh-CN" altLang="zh-CN" sz="2400" dirty="0"/>
              <a:t>还是</a:t>
            </a:r>
            <a:r>
              <a:rPr lang="en-US" altLang="zh-CN" sz="2400" dirty="0"/>
              <a:t>Else</a:t>
            </a:r>
            <a:r>
              <a:rPr lang="zh-CN" altLang="zh-CN" sz="2400" dirty="0"/>
              <a:t>后的操作）。</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892727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在输入条件表达式时，可能会引用到窗体或报表上的控件值，其语法结构如下：</a:t>
            </a:r>
          </a:p>
          <a:p>
            <a:pPr indent="612000"/>
            <a:r>
              <a:rPr lang="en-US" altLang="zh-CN" sz="2400" dirty="0"/>
              <a:t>[Forms]![</a:t>
            </a:r>
            <a:r>
              <a:rPr lang="zh-CN" altLang="zh-CN" sz="2400" dirty="0"/>
              <a:t>窗体名</a:t>
            </a:r>
            <a:r>
              <a:rPr lang="en-US" altLang="zh-CN" sz="2400" dirty="0"/>
              <a:t>]![</a:t>
            </a:r>
            <a:r>
              <a:rPr lang="zh-CN" altLang="zh-CN" sz="2400" dirty="0"/>
              <a:t>控件名</a:t>
            </a:r>
            <a:r>
              <a:rPr lang="en-US" altLang="zh-CN" sz="2400" dirty="0"/>
              <a:t>]</a:t>
            </a:r>
            <a:endParaRPr lang="zh-CN" altLang="zh-CN" sz="2400" dirty="0"/>
          </a:p>
          <a:p>
            <a:pPr indent="612000"/>
            <a:r>
              <a:rPr lang="en-US" altLang="zh-CN" sz="2400" dirty="0"/>
              <a:t>[Reports]![</a:t>
            </a:r>
            <a:r>
              <a:rPr lang="zh-CN" altLang="zh-CN" sz="2400" dirty="0"/>
              <a:t>报表名</a:t>
            </a:r>
            <a:r>
              <a:rPr lang="en-US" altLang="zh-CN" sz="2400" dirty="0"/>
              <a:t>]![</a:t>
            </a:r>
            <a:r>
              <a:rPr lang="zh-CN" altLang="zh-CN" sz="2400" dirty="0"/>
              <a:t>控件名</a:t>
            </a:r>
            <a:r>
              <a:rPr lang="en-US" altLang="zh-CN" sz="2400" dirty="0"/>
              <a:t>]</a:t>
            </a:r>
            <a:endParaRPr lang="zh-CN" altLang="zh-CN" sz="2400" dirty="0"/>
          </a:p>
          <a:p>
            <a:pPr marL="109728" indent="612000">
              <a:buNone/>
            </a:pPr>
            <a:r>
              <a:rPr lang="zh-CN" altLang="zh-CN" sz="2400" dirty="0"/>
              <a:t>在如</a:t>
            </a:r>
            <a:r>
              <a:rPr lang="zh-CN" altLang="zh-CN" sz="2400" dirty="0">
                <a:hlinkClick r:id="rId2" action="ppaction://hlinkpres?slideindex=1&amp;slidetitle="/>
              </a:rPr>
              <a:t>图</a:t>
            </a:r>
            <a:r>
              <a:rPr lang="en-US" altLang="zh-CN" sz="2400" dirty="0">
                <a:hlinkClick r:id="rId2" action="ppaction://hlinkpres?slideindex=1&amp;slidetitle="/>
              </a:rPr>
              <a:t>7.16</a:t>
            </a:r>
            <a:r>
              <a:rPr lang="zh-CN" altLang="zh-CN" sz="2400" dirty="0"/>
              <a:t>所示的宏设计器窗格中显示的就是一个带有条件（</a:t>
            </a:r>
            <a:r>
              <a:rPr lang="en-US" altLang="zh-CN" sz="2400" dirty="0"/>
              <a:t>If</a:t>
            </a:r>
            <a:r>
              <a:rPr lang="zh-CN" altLang="zh-CN" sz="2400" dirty="0"/>
              <a:t>）的宏的内容，其功能是判定一个窗体上名为“数字”的文本框中数的正负。该例完整的实现过程将在</a:t>
            </a:r>
            <a:r>
              <a:rPr lang="en-US" altLang="zh-CN" sz="2400" dirty="0"/>
              <a:t>7.5</a:t>
            </a:r>
            <a:r>
              <a:rPr lang="zh-CN" altLang="zh-CN" sz="2400" dirty="0"/>
              <a:t>小节中介绍。</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7.4  </a:t>
            </a:r>
            <a:r>
              <a:rPr lang="zh-CN" altLang="zh-CN" dirty="0">
                <a:effectLst>
                  <a:outerShdw blurRad="38100" dist="38100" dir="2700000" algn="tl">
                    <a:srgbClr val="000000">
                      <a:alpha val="43137"/>
                    </a:srgbClr>
                  </a:outerShdw>
                </a:effectLst>
              </a:rPr>
              <a:t>创建宏与宏操作</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321035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实际上，当用户在窗体上使用向导创建一个命令按钮执行某一操作时，不仅创建了命令按钮的单击事件，而且在单击事件中还创建了一个嵌入宏。在单击事件中运行这个嵌入宏完成指定的操作。</a:t>
            </a:r>
          </a:p>
          <a:p>
            <a:pPr marL="109728" indent="612000">
              <a:buNone/>
            </a:pPr>
            <a:r>
              <a:rPr lang="zh-CN" altLang="zh-CN" sz="2400" dirty="0"/>
              <a:t>嵌入宏的引入使得</a:t>
            </a:r>
            <a:r>
              <a:rPr lang="en-US" altLang="zh-CN" sz="2400" dirty="0"/>
              <a:t>Access</a:t>
            </a:r>
            <a:r>
              <a:rPr lang="zh-CN" altLang="zh-CN" sz="2400" dirty="0"/>
              <a:t>的开发工作变得更为灵活。它把原来事件过程中需要编写事件过程代码的工作，都用嵌入宏替代了。</a:t>
            </a:r>
          </a:p>
          <a:p>
            <a:pPr marL="109728" indent="612000">
              <a:buNone/>
            </a:pPr>
            <a:r>
              <a:rPr lang="zh-CN" altLang="zh-CN" sz="2400" dirty="0"/>
              <a:t>宏的条件、操作和宏的参数对于初学者来说还是有一定难度的。要想掌握宏应该首先从学习嵌入宏开始。</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7.5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创建</a:t>
            </a:r>
            <a:r>
              <a:rPr lang="zh-CN" altLang="zh-CN" dirty="0">
                <a:effectLst>
                  <a:outerShdw blurRad="38100" dist="38100" dir="2700000" algn="tl">
                    <a:srgbClr val="000000">
                      <a:alpha val="43137"/>
                    </a:srgbClr>
                  </a:outerShdw>
                </a:effectLst>
              </a:rPr>
              <a:t>嵌入宏</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766641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下面以</a:t>
            </a:r>
            <a:r>
              <a:rPr lang="en-US" altLang="zh-CN" sz="2400" dirty="0"/>
              <a:t>7.4.5</a:t>
            </a:r>
            <a:r>
              <a:rPr lang="zh-CN" altLang="zh-CN" sz="2400" dirty="0"/>
              <a:t>小节中介绍到的“判定数的正负”的条件宏为例，说明嵌入宏的创建过程</a:t>
            </a:r>
            <a:r>
              <a:rPr lang="zh-CN" altLang="zh-CN" sz="2400" dirty="0" smtClean="0"/>
              <a:t>。</a:t>
            </a:r>
            <a:endParaRPr lang="en-US" altLang="zh-CN" sz="2400" dirty="0" smtClean="0"/>
          </a:p>
          <a:p>
            <a:pPr marL="109728" indent="612000">
              <a:buNone/>
            </a:pPr>
            <a:endParaRPr lang="en-US" altLang="zh-CN" sz="2400" dirty="0" smtClean="0"/>
          </a:p>
          <a:p>
            <a:pPr marL="109728" indent="612000">
              <a:buNone/>
            </a:pPr>
            <a:r>
              <a:rPr lang="zh-CN" altLang="en-US" sz="2400" dirty="0" smtClean="0"/>
              <a:t>创建过程如</a:t>
            </a:r>
            <a:r>
              <a:rPr lang="zh-CN" altLang="en-US" sz="2400" dirty="0" smtClean="0">
                <a:hlinkClick r:id="rId2" action="ppaction://hlinkpres?slideindex=1&amp;slidetitle="/>
              </a:rPr>
              <a:t>图</a:t>
            </a:r>
            <a:r>
              <a:rPr lang="en-US" altLang="zh-CN" sz="2400" dirty="0" smtClean="0">
                <a:hlinkClick r:id="rId2" action="ppaction://hlinkpres?slideindex=1&amp;slidetitle="/>
              </a:rPr>
              <a:t>7.17-7.24</a:t>
            </a:r>
            <a:r>
              <a:rPr lang="zh-CN" altLang="en-US" sz="2400" dirty="0" smtClean="0"/>
              <a:t>所示。</a:t>
            </a:r>
            <a:endParaRPr lang="en-US" altLang="zh-CN" sz="2400" dirty="0" smtClean="0"/>
          </a:p>
          <a:p>
            <a:pPr marL="109728" indent="612000">
              <a:buNone/>
            </a:pPr>
            <a:endParaRPr lang="en-US" altLang="zh-CN" sz="2400" dirty="0" smtClean="0"/>
          </a:p>
          <a:p>
            <a:pPr marL="109728" indent="612000">
              <a:buNone/>
            </a:pPr>
            <a:r>
              <a:rPr lang="zh-CN" altLang="zh-CN" sz="2400" dirty="0" smtClean="0">
                <a:hlinkClick r:id="rId3" action="ppaction://hlinkfile"/>
              </a:rPr>
              <a:t>判定</a:t>
            </a:r>
            <a:r>
              <a:rPr lang="zh-CN" altLang="zh-CN" sz="2400" dirty="0">
                <a:hlinkClick r:id="rId3" action="ppaction://hlinkfile"/>
              </a:rPr>
              <a:t>数的</a:t>
            </a:r>
            <a:r>
              <a:rPr lang="zh-CN" altLang="zh-CN" sz="2400" dirty="0" smtClean="0">
                <a:hlinkClick r:id="rId3" action="ppaction://hlinkfile"/>
              </a:rPr>
              <a:t>正负</a:t>
            </a:r>
            <a:r>
              <a:rPr lang="zh-CN" altLang="en-US" sz="2400" dirty="0" smtClean="0">
                <a:hlinkClick r:id="rId3" action="ppaction://hlinkfile"/>
              </a:rPr>
              <a:t>（见示例数据库中</a:t>
            </a:r>
            <a:r>
              <a:rPr lang="zh-CN" altLang="en-US" sz="2400" dirty="0" smtClean="0">
                <a:solidFill>
                  <a:srgbClr val="FF0000"/>
                </a:solidFill>
                <a:hlinkClick r:id="rId3" action="ppaction://hlinkfile"/>
              </a:rPr>
              <a:t>窗体</a:t>
            </a:r>
            <a:r>
              <a:rPr lang="zh-CN" altLang="en-US" sz="2400" dirty="0" smtClean="0">
                <a:hlinkClick r:id="rId3" action="ppaction://hlinkfile"/>
              </a:rPr>
              <a:t>）</a:t>
            </a:r>
            <a:endParaRPr lang="en-US" altLang="zh-CN" sz="2400" dirty="0" smtClean="0"/>
          </a:p>
          <a:p>
            <a:pPr marL="109728" indent="612000">
              <a:buNone/>
            </a:pPr>
            <a:r>
              <a:rPr lang="zh-CN" altLang="en-US" sz="2400" dirty="0" smtClean="0"/>
              <a:t>（</a:t>
            </a:r>
            <a:r>
              <a:rPr lang="zh-CN" altLang="en-US" sz="2400" dirty="0" smtClean="0">
                <a:solidFill>
                  <a:srgbClr val="FF0000"/>
                </a:solidFill>
              </a:rPr>
              <a:t>注意</a:t>
            </a:r>
            <a:r>
              <a:rPr lang="zh-CN" altLang="en-US" sz="2400" dirty="0" smtClean="0"/>
              <a:t>：嵌入宏“判定数的正负”嵌入在“判定数的正负”窗体中）</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7.5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创建</a:t>
            </a:r>
            <a:r>
              <a:rPr lang="zh-CN" altLang="zh-CN" dirty="0">
                <a:effectLst>
                  <a:outerShdw blurRad="38100" dist="38100" dir="2700000" algn="tl">
                    <a:srgbClr val="000000">
                      <a:alpha val="43137"/>
                    </a:srgbClr>
                  </a:outerShdw>
                </a:effectLst>
              </a:rPr>
              <a:t>嵌入宏</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966409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新版</a:t>
            </a:r>
            <a:r>
              <a:rPr lang="en-US" altLang="zh-CN" sz="2400" dirty="0"/>
              <a:t>Access2010</a:t>
            </a:r>
            <a:r>
              <a:rPr lang="zh-CN" altLang="zh-CN" sz="2400" dirty="0"/>
              <a:t>新增加了数据宏（</a:t>
            </a:r>
            <a:r>
              <a:rPr lang="en-US" altLang="zh-CN" sz="2400" dirty="0"/>
              <a:t>Data Macro</a:t>
            </a:r>
            <a:r>
              <a:rPr lang="zh-CN" altLang="zh-CN" sz="2400" dirty="0"/>
              <a:t>），类似</a:t>
            </a:r>
            <a:r>
              <a:rPr lang="en-US" altLang="zh-CN" sz="2400" dirty="0"/>
              <a:t>SQL</a:t>
            </a:r>
            <a:r>
              <a:rPr lang="zh-CN" altLang="zh-CN" sz="2400" dirty="0"/>
              <a:t>的触发器，包括插入后、更新后、删除后、更改前和删除前五个事件。以前必须通过代码完成的事项，可交由表的数据宏来处理。</a:t>
            </a:r>
          </a:p>
          <a:p>
            <a:pPr marL="109728" indent="612000">
              <a:buNone/>
            </a:pPr>
            <a:r>
              <a:rPr lang="zh-CN" altLang="zh-CN" sz="2400" dirty="0"/>
              <a:t>下面以“学生档案表副本”的“性别”字段为例，说明其创建过程。要求“性别”字段只能输入“男”或“女”，否则给出错误</a:t>
            </a:r>
            <a:r>
              <a:rPr lang="zh-CN" altLang="zh-CN" sz="2400" dirty="0" smtClean="0"/>
              <a:t>提示。</a:t>
            </a:r>
            <a:endParaRPr lang="en-US" altLang="zh-CN" sz="2400" dirty="0" smtClean="0"/>
          </a:p>
          <a:p>
            <a:pPr marL="109728" indent="612000">
              <a:buNone/>
            </a:pPr>
            <a:endParaRPr lang="en-US" altLang="zh-CN" sz="2400" dirty="0" smtClean="0"/>
          </a:p>
          <a:p>
            <a:pPr marL="109728" indent="612000">
              <a:buNone/>
            </a:pPr>
            <a:r>
              <a:rPr lang="zh-CN" altLang="en-US" sz="2400" dirty="0" smtClean="0"/>
              <a:t>创建过程如</a:t>
            </a:r>
            <a:r>
              <a:rPr lang="zh-CN" altLang="en-US" sz="2400" dirty="0" smtClean="0">
                <a:hlinkClick r:id="rId2" action="ppaction://hlinkpres?slideindex=1&amp;slidetitle="/>
              </a:rPr>
              <a:t>图</a:t>
            </a:r>
            <a:r>
              <a:rPr lang="en-US" altLang="zh-CN" sz="2400" dirty="0" smtClean="0">
                <a:hlinkClick r:id="rId2" action="ppaction://hlinkpres?slideindex=1&amp;slidetitle="/>
              </a:rPr>
              <a:t>7.25-7.28</a:t>
            </a:r>
            <a:r>
              <a:rPr lang="zh-CN" altLang="en-US" sz="2400" dirty="0" smtClean="0"/>
              <a:t>所示。</a:t>
            </a:r>
            <a:endParaRPr lang="en-US" altLang="zh-CN" sz="2400" dirty="0" smtClean="0"/>
          </a:p>
          <a:p>
            <a:pPr marL="109728" indent="612000">
              <a:buNone/>
            </a:pPr>
            <a:r>
              <a:rPr lang="zh-CN" altLang="en-US" sz="2400" dirty="0" smtClean="0">
                <a:hlinkClick r:id="rId3" action="ppaction://hlinkfile"/>
              </a:rPr>
              <a:t>学生档案表副本（见示例数据库中表）</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7.6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创建</a:t>
            </a:r>
            <a:r>
              <a:rPr lang="zh-CN" altLang="zh-CN" dirty="0">
                <a:effectLst>
                  <a:outerShdw blurRad="38100" dist="38100" dir="2700000" algn="tl">
                    <a:srgbClr val="000000">
                      <a:alpha val="43137"/>
                    </a:srgbClr>
                  </a:outerShdw>
                </a:effectLst>
              </a:rPr>
              <a:t>数据宏</a:t>
            </a:r>
          </a:p>
        </p:txBody>
      </p:sp>
    </p:spTree>
    <p:extLst>
      <p:ext uri="{BB962C8B-B14F-4D97-AF65-F5344CB8AC3E}">
        <p14:creationId xmlns:p14="http://schemas.microsoft.com/office/powerpoint/2010/main" val="32379489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7.7.1 </a:t>
            </a:r>
            <a:r>
              <a:rPr lang="zh-CN" altLang="zh-CN" sz="2400" b="1" dirty="0"/>
              <a:t>宏的调试</a:t>
            </a:r>
          </a:p>
          <a:p>
            <a:pPr marL="109728" indent="612000">
              <a:buNone/>
            </a:pPr>
            <a:r>
              <a:rPr lang="zh-CN" altLang="zh-CN" sz="2400" dirty="0"/>
              <a:t>创建好的宏在使用之前应先进行调试，以保证宏的功能与设计者的要求一致，尤其是对于由多个操作组成的复杂宏，更是需要进行反复调试，以观察宏的流程和每一个操作的结果，以排除导致错误或产生非预期结果的可能。</a:t>
            </a:r>
          </a:p>
          <a:p>
            <a:pPr marL="109728" indent="612000">
              <a:buNone/>
            </a:pPr>
            <a:r>
              <a:rPr lang="en-US" altLang="zh-CN" sz="2400" dirty="0"/>
              <a:t>Access</a:t>
            </a:r>
            <a:r>
              <a:rPr lang="zh-CN" altLang="zh-CN" sz="2400" dirty="0"/>
              <a:t>提供了“单步”执行的宏调试工具，“单步”执行一次只运行宏的一个操作，可以观察宏的运行流程和运行结果，从而找到宏中的错误，并排除。</a:t>
            </a:r>
          </a:p>
          <a:p>
            <a:pPr marL="109728" indent="612000">
              <a:buNone/>
            </a:pPr>
            <a:endParaRPr lang="zh-CN" altLang="zh-CN" sz="2400" b="1"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7.7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宏</a:t>
            </a:r>
            <a:r>
              <a:rPr lang="zh-CN" altLang="zh-CN" dirty="0">
                <a:effectLst>
                  <a:outerShdw blurRad="38100" dist="38100" dir="2700000" algn="tl">
                    <a:srgbClr val="000000">
                      <a:alpha val="43137"/>
                    </a:srgbClr>
                  </a:outerShdw>
                </a:effectLst>
              </a:rPr>
              <a:t>的调试和运行</a:t>
            </a:r>
          </a:p>
        </p:txBody>
      </p:sp>
    </p:spTree>
    <p:extLst>
      <p:ext uri="{BB962C8B-B14F-4D97-AF65-F5344CB8AC3E}">
        <p14:creationId xmlns:p14="http://schemas.microsoft.com/office/powerpoint/2010/main" val="1444483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smtClean="0"/>
              <a:t>1</a:t>
            </a:r>
            <a:r>
              <a:rPr lang="zh-CN" altLang="zh-CN" sz="2400" b="1" dirty="0"/>
              <a:t>．调试独立</a:t>
            </a:r>
            <a:r>
              <a:rPr lang="zh-CN" altLang="zh-CN" sz="2400" b="1" dirty="0" smtClean="0"/>
              <a:t>宏</a:t>
            </a:r>
            <a:endParaRPr lang="en-US" altLang="zh-CN" sz="2400" b="1" dirty="0" smtClean="0"/>
          </a:p>
          <a:p>
            <a:pPr marL="109728" indent="612000">
              <a:buNone/>
            </a:pPr>
            <a:r>
              <a:rPr lang="zh-CN" altLang="zh-CN" sz="2400" dirty="0"/>
              <a:t>对于独立宏可以直接在设计器中进行宏的调试，其过程是：</a:t>
            </a:r>
          </a:p>
          <a:p>
            <a:pPr marL="109728" indent="612000">
              <a:buNone/>
            </a:pPr>
            <a:r>
              <a:rPr lang="zh-CN" altLang="zh-CN" sz="2400" dirty="0"/>
              <a:t>（</a:t>
            </a:r>
            <a:r>
              <a:rPr lang="en-US" altLang="zh-CN" sz="2400" dirty="0"/>
              <a:t>1</a:t>
            </a:r>
            <a:r>
              <a:rPr lang="zh-CN" altLang="zh-CN" sz="2400" dirty="0"/>
              <a:t>）在宏设计器中打开需要调试的宏。</a:t>
            </a:r>
          </a:p>
          <a:p>
            <a:pPr marL="109728" indent="612000">
              <a:buNone/>
            </a:pPr>
            <a:r>
              <a:rPr lang="zh-CN" altLang="zh-CN" sz="2400" dirty="0"/>
              <a:t>（</a:t>
            </a:r>
            <a:r>
              <a:rPr lang="en-US" altLang="zh-CN" sz="2400" dirty="0"/>
              <a:t>2</a:t>
            </a:r>
            <a:r>
              <a:rPr lang="zh-CN" altLang="zh-CN" sz="2400" dirty="0"/>
              <a:t>）单击功能区“宏工具</a:t>
            </a:r>
            <a:r>
              <a:rPr lang="en-US" altLang="zh-CN" sz="2400" dirty="0"/>
              <a:t>/</a:t>
            </a:r>
            <a:r>
              <a:rPr lang="zh-CN" altLang="zh-CN" sz="2400" dirty="0"/>
              <a:t>设计”选项卡下“工具”组中</a:t>
            </a:r>
            <a:r>
              <a:rPr lang="zh-CN" altLang="zh-CN" sz="2400" dirty="0" smtClean="0"/>
              <a:t>的</a:t>
            </a:r>
            <a:r>
              <a:rPr lang="zh-CN" altLang="en-US" sz="2400" dirty="0" smtClean="0"/>
              <a:t>“单步”</a:t>
            </a:r>
            <a:r>
              <a:rPr lang="zh-CN" altLang="zh-CN" sz="2400" dirty="0" smtClean="0"/>
              <a:t>按钮</a:t>
            </a:r>
            <a:r>
              <a:rPr lang="zh-CN" altLang="zh-CN" sz="2400" dirty="0"/>
              <a:t>，然后单击“运行”按钮，打开如</a:t>
            </a:r>
            <a:r>
              <a:rPr lang="zh-CN" altLang="zh-CN" sz="2400" dirty="0">
                <a:hlinkClick r:id="rId2" action="ppaction://hlinkpres?slideindex=1&amp;slidetitle="/>
              </a:rPr>
              <a:t>图</a:t>
            </a:r>
            <a:r>
              <a:rPr lang="en-US" altLang="zh-CN" sz="2400" dirty="0">
                <a:hlinkClick r:id="rId2" action="ppaction://hlinkpres?slideindex=1&amp;slidetitle="/>
              </a:rPr>
              <a:t>7.29</a:t>
            </a:r>
            <a:r>
              <a:rPr lang="zh-CN" altLang="zh-CN" sz="2400" dirty="0"/>
              <a:t>所示的“单步执行宏”对话框</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在“单步执行宏”对话框中，显示出当前正在运行的宏名、条件、操作名称和参数等信息，如果该步执行正确，可单击“继续”按钮以单步的形式执行宏。如果发现错误，可以单击“停止所有宏”按钮，停止宏的执行，并返回宏设计器窗口，修改宏的</a:t>
            </a:r>
            <a:r>
              <a:rPr lang="zh-CN" altLang="zh-CN" sz="2400" dirty="0" smtClean="0"/>
              <a:t>设计。</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7.7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宏</a:t>
            </a:r>
            <a:r>
              <a:rPr lang="zh-CN" altLang="zh-CN" dirty="0">
                <a:effectLst>
                  <a:outerShdw blurRad="38100" dist="38100" dir="2700000" algn="tl">
                    <a:srgbClr val="000000">
                      <a:alpha val="43137"/>
                    </a:srgbClr>
                  </a:outerShdw>
                </a:effectLst>
              </a:rPr>
              <a:t>的调试和运行</a:t>
            </a:r>
          </a:p>
        </p:txBody>
      </p:sp>
    </p:spTree>
    <p:extLst>
      <p:ext uri="{BB962C8B-B14F-4D97-AF65-F5344CB8AC3E}">
        <p14:creationId xmlns:p14="http://schemas.microsoft.com/office/powerpoint/2010/main" val="12817147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2</a:t>
            </a:r>
            <a:r>
              <a:rPr lang="zh-CN" altLang="zh-CN" sz="2400" b="1" dirty="0"/>
              <a:t>．调试嵌入宏</a:t>
            </a:r>
          </a:p>
          <a:p>
            <a:pPr marL="109728" indent="612000">
              <a:buNone/>
            </a:pPr>
            <a:r>
              <a:rPr lang="zh-CN" altLang="zh-CN" sz="2400" dirty="0"/>
              <a:t>对于嵌入宏要在嵌入的窗体或报表对象中进行调试，下面以</a:t>
            </a:r>
            <a:r>
              <a:rPr lang="zh-CN" altLang="zh-CN" sz="2400" dirty="0">
                <a:hlinkClick r:id="rId2" action="ppaction://hlinkpres?slideindex=1&amp;slidetitle="/>
              </a:rPr>
              <a:t>图</a:t>
            </a:r>
            <a:r>
              <a:rPr lang="en-US" altLang="zh-CN" sz="2400" dirty="0">
                <a:hlinkClick r:id="rId2" action="ppaction://hlinkpres?slideindex=1&amp;slidetitle="/>
              </a:rPr>
              <a:t>7.17</a:t>
            </a:r>
            <a:r>
              <a:rPr lang="zh-CN" altLang="zh-CN" sz="2400" dirty="0"/>
              <a:t>所示的“判定数的正负”窗体中的嵌入宏为例，说明其调试过程。</a:t>
            </a:r>
          </a:p>
          <a:p>
            <a:pPr marL="109728" indent="612000">
              <a:buNone/>
            </a:pPr>
            <a:r>
              <a:rPr lang="zh-CN" altLang="zh-CN" sz="2400" dirty="0"/>
              <a:t>（</a:t>
            </a:r>
            <a:r>
              <a:rPr lang="en-US" altLang="zh-CN" sz="2400" dirty="0"/>
              <a:t>1</a:t>
            </a:r>
            <a:r>
              <a:rPr lang="zh-CN" altLang="zh-CN" sz="2400" dirty="0"/>
              <a:t>）在设计视图中打开“判定数的正负”窗体。</a:t>
            </a:r>
          </a:p>
          <a:p>
            <a:pPr marL="109728" indent="612000">
              <a:buNone/>
            </a:pPr>
            <a:r>
              <a:rPr lang="zh-CN" altLang="zh-CN" sz="2400" dirty="0"/>
              <a:t>（</a:t>
            </a:r>
            <a:r>
              <a:rPr lang="en-US" altLang="zh-CN" sz="2400" dirty="0"/>
              <a:t>2</a:t>
            </a:r>
            <a:r>
              <a:rPr lang="zh-CN" altLang="zh-CN" sz="2400" dirty="0"/>
              <a:t>）在“确定”命令按钮的“属性表”窗格“事件”选项卡下，单击“单击”事件后的</a:t>
            </a:r>
            <a:r>
              <a:rPr lang="en-US" altLang="zh-CN" sz="2400" dirty="0"/>
              <a:t> </a:t>
            </a:r>
            <a:r>
              <a:rPr lang="zh-CN" altLang="zh-CN" sz="2400" dirty="0"/>
              <a:t>按钮，如</a:t>
            </a:r>
            <a:r>
              <a:rPr lang="zh-CN" altLang="zh-CN" sz="2400" dirty="0">
                <a:hlinkClick r:id="rId3" action="ppaction://hlinkpres?slideindex=1&amp;slidetitle="/>
              </a:rPr>
              <a:t>图</a:t>
            </a:r>
            <a:r>
              <a:rPr lang="en-US" altLang="zh-CN" sz="2400" dirty="0">
                <a:hlinkClick r:id="rId3" action="ppaction://hlinkpres?slideindex=1&amp;slidetitle="/>
              </a:rPr>
              <a:t>7.30</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）进入到宏设计器窗口后单击功能区“宏工具</a:t>
            </a:r>
            <a:r>
              <a:rPr lang="en-US" altLang="zh-CN" sz="2400" dirty="0"/>
              <a:t>/</a:t>
            </a:r>
            <a:r>
              <a:rPr lang="zh-CN" altLang="zh-CN" sz="2400" dirty="0"/>
              <a:t>设计”选项卡下“工具”组中的</a:t>
            </a:r>
            <a:r>
              <a:rPr lang="en-US" altLang="zh-CN" sz="2400" dirty="0"/>
              <a:t> </a:t>
            </a:r>
            <a:r>
              <a:rPr lang="zh-CN" altLang="zh-CN" sz="2400" dirty="0"/>
              <a:t>按钮，然后单击“运行”按钮。</a:t>
            </a:r>
          </a:p>
          <a:p>
            <a:pPr marL="109728" indent="612000">
              <a:buNone/>
            </a:pPr>
            <a:r>
              <a:rPr lang="zh-CN" altLang="zh-CN" sz="2400" dirty="0"/>
              <a:t>（</a:t>
            </a:r>
            <a:r>
              <a:rPr lang="en-US" altLang="zh-CN" sz="2400" dirty="0"/>
              <a:t>4</a:t>
            </a:r>
            <a:r>
              <a:rPr lang="zh-CN" altLang="zh-CN" sz="2400" dirty="0"/>
              <a:t>）其后过程同独立宏的调试过程</a:t>
            </a:r>
            <a:r>
              <a:rPr lang="zh-CN" altLang="zh-CN" sz="2400" dirty="0" smtClean="0"/>
              <a:t>一致。</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7.7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宏</a:t>
            </a:r>
            <a:r>
              <a:rPr lang="zh-CN" altLang="zh-CN" dirty="0">
                <a:effectLst>
                  <a:outerShdw blurRad="38100" dist="38100" dir="2700000" algn="tl">
                    <a:srgbClr val="000000">
                      <a:alpha val="43137"/>
                    </a:srgbClr>
                  </a:outerShdw>
                </a:effectLst>
              </a:rPr>
              <a:t>的调试和运行</a:t>
            </a:r>
          </a:p>
        </p:txBody>
      </p:sp>
    </p:spTree>
    <p:extLst>
      <p:ext uri="{BB962C8B-B14F-4D97-AF65-F5344CB8AC3E}">
        <p14:creationId xmlns:p14="http://schemas.microsoft.com/office/powerpoint/2010/main" val="2992501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宏是一个和多个操作的集合，其中每个操作实现特定的功能</a:t>
            </a:r>
            <a:r>
              <a:rPr lang="zh-CN" altLang="zh-CN" sz="2400" dirty="0" smtClean="0"/>
              <a:t>。</a:t>
            </a:r>
            <a:endParaRPr lang="en-US" altLang="zh-CN" sz="2400" dirty="0" smtClean="0"/>
          </a:p>
          <a:p>
            <a:pPr marL="109728" indent="612000">
              <a:buNone/>
            </a:pPr>
            <a:r>
              <a:rPr lang="en-US" altLang="zh-CN" sz="2400" dirty="0"/>
              <a:t>Access</a:t>
            </a:r>
            <a:r>
              <a:rPr lang="zh-CN" altLang="zh-CN" sz="2400" dirty="0"/>
              <a:t>为用户提供了六十余种宏操作，这些操作和菜单操作命令类似，但它们对数据库施加作用的时间有所不同，作用时的条件也有所不同。菜单命令一般用在数据库的设计过程中，而宏命令则用在数据库的执行过程中。菜单命令必须由使用者来施加这个操作，而宏命令则可以在数据库中自动执行。将宏操作按照一定的顺序有机地组合在一起，运行时</a:t>
            </a:r>
            <a:r>
              <a:rPr lang="en-US" altLang="zh-CN" sz="2400" dirty="0"/>
              <a:t>Access</a:t>
            </a:r>
            <a:r>
              <a:rPr lang="zh-CN" altLang="zh-CN" sz="2400" dirty="0"/>
              <a:t>就会按照定义的顺序自动运行。</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7.1  </a:t>
            </a:r>
            <a:r>
              <a:rPr lang="zh-CN" altLang="zh-CN" dirty="0">
                <a:effectLst>
                  <a:outerShdw blurRad="38100" dist="38100" dir="2700000" algn="tl">
                    <a:srgbClr val="000000">
                      <a:alpha val="43137"/>
                    </a:srgbClr>
                  </a:outerShdw>
                </a:effectLst>
              </a:rPr>
              <a:t>宏的概念</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61529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7.7.2 </a:t>
            </a:r>
            <a:r>
              <a:rPr lang="zh-CN" altLang="zh-CN" sz="2400" b="1" dirty="0"/>
              <a:t>宏的运行</a:t>
            </a:r>
          </a:p>
          <a:p>
            <a:pPr marL="109728" indent="612000">
              <a:buNone/>
            </a:pPr>
            <a:r>
              <a:rPr lang="en-US" altLang="zh-CN" sz="2400" b="1" dirty="0"/>
              <a:t>1</a:t>
            </a:r>
            <a:r>
              <a:rPr lang="zh-CN" altLang="zh-CN" sz="2400" b="1" dirty="0"/>
              <a:t>．直接运行宏</a:t>
            </a:r>
          </a:p>
          <a:p>
            <a:pPr marL="109728" indent="612000">
              <a:buNone/>
            </a:pPr>
            <a:r>
              <a:rPr lang="zh-CN" altLang="zh-CN" sz="2400" dirty="0"/>
              <a:t>如果要直接运行宏，请进行下列操作之一： </a:t>
            </a:r>
          </a:p>
          <a:p>
            <a:pPr indent="612000"/>
            <a:r>
              <a:rPr lang="zh-CN" altLang="zh-CN" sz="2400" dirty="0"/>
              <a:t>从“宏设计器”窗口中运行宏，单击功能区“宏工具</a:t>
            </a:r>
            <a:r>
              <a:rPr lang="en-US" altLang="zh-CN" sz="2400" dirty="0"/>
              <a:t>/</a:t>
            </a:r>
            <a:r>
              <a:rPr lang="zh-CN" altLang="zh-CN" sz="2400" dirty="0"/>
              <a:t>设计”选项卡下“工具”组中的“运行”按钮。</a:t>
            </a:r>
          </a:p>
          <a:p>
            <a:pPr indent="612000"/>
            <a:r>
              <a:rPr lang="zh-CN" altLang="zh-CN" sz="2400" dirty="0"/>
              <a:t>从“导航”窗格中运行宏，双击相应的宏名即可运行。</a:t>
            </a:r>
          </a:p>
          <a:p>
            <a:pPr indent="612000"/>
            <a:r>
              <a:rPr lang="zh-CN" altLang="zh-CN" sz="2400" dirty="0"/>
              <a:t>在</a:t>
            </a:r>
            <a:r>
              <a:rPr lang="en-US" altLang="zh-CN" sz="2400" dirty="0"/>
              <a:t>Microsoft Access</a:t>
            </a:r>
            <a:r>
              <a:rPr lang="zh-CN" altLang="zh-CN" sz="2400" dirty="0"/>
              <a:t>的其他地方运行宏，单击功能区“数据库工具”选项卡下“宏”组中的“运行宏”按钮，在弹出的“执行宏”对话框中选择需要运行的宏。 </a:t>
            </a:r>
          </a:p>
          <a:p>
            <a:pPr marL="109728" indent="612000">
              <a:buNone/>
            </a:pPr>
            <a:r>
              <a:rPr lang="zh-CN" altLang="zh-CN" sz="2400" dirty="0"/>
              <a:t>通常情况下直接运行宏只是进行测试。可以在确保宏的设计无误之后，将宏附加到窗体、报表或控件中，以便对事件做出响应，也可以创建一个运行宏的自定义菜单命令。</a:t>
            </a:r>
            <a:endParaRPr lang="zh-CN"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7.7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宏</a:t>
            </a:r>
            <a:r>
              <a:rPr lang="zh-CN" altLang="zh-CN" dirty="0">
                <a:effectLst>
                  <a:outerShdw blurRad="38100" dist="38100" dir="2700000" algn="tl">
                    <a:srgbClr val="000000">
                      <a:alpha val="43137"/>
                    </a:srgbClr>
                  </a:outerShdw>
                </a:effectLst>
              </a:rPr>
              <a:t>的调试和运行</a:t>
            </a:r>
          </a:p>
        </p:txBody>
      </p:sp>
    </p:spTree>
    <p:extLst>
      <p:ext uri="{BB962C8B-B14F-4D97-AF65-F5344CB8AC3E}">
        <p14:creationId xmlns:p14="http://schemas.microsoft.com/office/powerpoint/2010/main" val="42738289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．子宏的运行</a:t>
            </a:r>
          </a:p>
          <a:p>
            <a:pPr marL="109728" indent="612000">
              <a:buNone/>
            </a:pPr>
            <a:r>
              <a:rPr lang="zh-CN" altLang="zh-CN" sz="2400" dirty="0"/>
              <a:t>如果要直接运行宏中的子宏，可在功能区“数据库工具”选项卡下“宏”组中，单击“运行宏”按钮，在弹出的“执行宏”对话框中选择需要运行的宏</a:t>
            </a:r>
            <a:r>
              <a:rPr lang="en-US" altLang="zh-CN" sz="2400" dirty="0"/>
              <a:t>.</a:t>
            </a:r>
            <a:r>
              <a:rPr lang="zh-CN" altLang="zh-CN" sz="2400" dirty="0"/>
              <a:t>子宏。</a:t>
            </a:r>
          </a:p>
          <a:p>
            <a:pPr marL="109728" indent="612000">
              <a:buNone/>
            </a:pPr>
            <a:r>
              <a:rPr lang="en-US" altLang="zh-CN" sz="2400" b="1" dirty="0"/>
              <a:t>3</a:t>
            </a:r>
            <a:r>
              <a:rPr lang="zh-CN" altLang="zh-CN" sz="2400" b="1" dirty="0"/>
              <a:t>．窗体、报表和控件的事件中运行宏</a:t>
            </a:r>
          </a:p>
          <a:p>
            <a:pPr marL="109728" indent="612000">
              <a:buNone/>
            </a:pPr>
            <a:r>
              <a:rPr lang="en-US" altLang="zh-CN" sz="2400" dirty="0"/>
              <a:t>Access</a:t>
            </a:r>
            <a:r>
              <a:rPr lang="zh-CN" altLang="zh-CN" sz="2400" dirty="0"/>
              <a:t>可以对窗体、报表或控件中的多种类型事件做出响应，包括鼠标单击或双击、数据更改以及窗体或报表的打开或关闭等。</a:t>
            </a:r>
          </a:p>
          <a:p>
            <a:pPr marL="109728" indent="612000">
              <a:buNone/>
            </a:pPr>
            <a:r>
              <a:rPr lang="zh-CN" altLang="zh-CN" sz="2400" dirty="0"/>
              <a:t>在实际的应用过程，直接运行宏是很少见的，通常都是通过窗体或报表对象中控件的一个触发事件执行宏，最常见的就是使用窗体上的命令按钮来执行</a:t>
            </a:r>
            <a:r>
              <a:rPr lang="zh-CN" altLang="zh-CN" sz="2400" dirty="0" smtClean="0"/>
              <a:t>宏。</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7.7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宏</a:t>
            </a:r>
            <a:r>
              <a:rPr lang="zh-CN" altLang="zh-CN" dirty="0">
                <a:effectLst>
                  <a:outerShdw blurRad="38100" dist="38100" dir="2700000" algn="tl">
                    <a:srgbClr val="000000">
                      <a:alpha val="43137"/>
                    </a:srgbClr>
                  </a:outerShdw>
                </a:effectLst>
              </a:rPr>
              <a:t>的调试和运行</a:t>
            </a:r>
          </a:p>
        </p:txBody>
      </p:sp>
    </p:spTree>
    <p:extLst>
      <p:ext uri="{BB962C8B-B14F-4D97-AF65-F5344CB8AC3E}">
        <p14:creationId xmlns:p14="http://schemas.microsoft.com/office/powerpoint/2010/main" val="9529195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4</a:t>
            </a:r>
            <a:r>
              <a:rPr lang="zh-CN" altLang="zh-CN" sz="2400" b="1" dirty="0"/>
              <a:t>．自动运行宏</a:t>
            </a:r>
          </a:p>
          <a:p>
            <a:pPr marL="109728" indent="612000">
              <a:buNone/>
            </a:pPr>
            <a:r>
              <a:rPr lang="zh-CN" altLang="zh-CN" sz="2400" dirty="0"/>
              <a:t>使用一个名为</a:t>
            </a:r>
            <a:r>
              <a:rPr lang="en-US" altLang="zh-CN" sz="2400" dirty="0" err="1"/>
              <a:t>AutoExec</a:t>
            </a:r>
            <a:r>
              <a:rPr lang="zh-CN" altLang="zh-CN" sz="2400" dirty="0"/>
              <a:t>的特殊宏，可以在打开数据库时执行一个或一系列的操作。在打开数据库时，</a:t>
            </a:r>
            <a:r>
              <a:rPr lang="en-US" altLang="zh-CN" sz="2400" dirty="0"/>
              <a:t>Access</a:t>
            </a:r>
            <a:r>
              <a:rPr lang="zh-CN" altLang="zh-CN" sz="2400" dirty="0"/>
              <a:t>将查找一个名为</a:t>
            </a:r>
            <a:r>
              <a:rPr lang="en-US" altLang="zh-CN" sz="2400" dirty="0" err="1"/>
              <a:t>AutoExec</a:t>
            </a:r>
            <a:r>
              <a:rPr lang="zh-CN" altLang="zh-CN" sz="2400" dirty="0"/>
              <a:t>的宏，如果找到，就自动运行它。 制作宏</a:t>
            </a:r>
            <a:r>
              <a:rPr lang="en-US" altLang="zh-CN" sz="2400" dirty="0" err="1"/>
              <a:t>AutoExec</a:t>
            </a:r>
            <a:r>
              <a:rPr lang="zh-CN" altLang="zh-CN" sz="2400" dirty="0"/>
              <a:t>只需要进行如下操作即可：</a:t>
            </a:r>
          </a:p>
          <a:p>
            <a:pPr marL="109728" indent="612000">
              <a:buNone/>
            </a:pPr>
            <a:r>
              <a:rPr lang="zh-CN" altLang="zh-CN" sz="2400" dirty="0"/>
              <a:t>（</a:t>
            </a:r>
            <a:r>
              <a:rPr lang="en-US" altLang="zh-CN" sz="2400" dirty="0"/>
              <a:t>1</a:t>
            </a:r>
            <a:r>
              <a:rPr lang="zh-CN" altLang="zh-CN" sz="2400" dirty="0"/>
              <a:t>）创建一个宏，其中包含在打开数据库时要运行的操作。 </a:t>
            </a:r>
          </a:p>
          <a:p>
            <a:pPr marL="109728" indent="612000">
              <a:buNone/>
            </a:pPr>
            <a:r>
              <a:rPr lang="zh-CN" altLang="zh-CN" sz="2400" dirty="0"/>
              <a:t>（</a:t>
            </a:r>
            <a:r>
              <a:rPr lang="en-US" altLang="zh-CN" sz="2400" dirty="0"/>
              <a:t>2</a:t>
            </a:r>
            <a:r>
              <a:rPr lang="zh-CN" altLang="zh-CN" sz="2400" dirty="0"/>
              <a:t>）以</a:t>
            </a:r>
            <a:r>
              <a:rPr lang="en-US" altLang="zh-CN" sz="2400" dirty="0" err="1"/>
              <a:t>AutoExec</a:t>
            </a:r>
            <a:r>
              <a:rPr lang="zh-CN" altLang="zh-CN" sz="2400" dirty="0"/>
              <a:t>为宏名保存该宏。 </a:t>
            </a:r>
          </a:p>
          <a:p>
            <a:pPr marL="109728" indent="612000">
              <a:buNone/>
            </a:pPr>
            <a:r>
              <a:rPr lang="zh-CN" altLang="zh-CN" sz="2400" dirty="0"/>
              <a:t>下一次打开数据库时，</a:t>
            </a:r>
            <a:r>
              <a:rPr lang="en-US" altLang="zh-CN" sz="2400" dirty="0"/>
              <a:t>Access</a:t>
            </a:r>
            <a:r>
              <a:rPr lang="zh-CN" altLang="zh-CN" sz="2400" dirty="0"/>
              <a:t>将自动运行该宏。如果不想在打开数据库时运行</a:t>
            </a:r>
            <a:r>
              <a:rPr lang="en-US" altLang="zh-CN" sz="2400" dirty="0"/>
              <a:t> </a:t>
            </a:r>
            <a:r>
              <a:rPr lang="en-US" altLang="zh-CN" sz="2400" dirty="0" err="1"/>
              <a:t>AutoExec</a:t>
            </a:r>
            <a:r>
              <a:rPr lang="en-US" altLang="zh-CN" sz="2400" dirty="0"/>
              <a:t> </a:t>
            </a:r>
            <a:r>
              <a:rPr lang="zh-CN" altLang="zh-CN" sz="2400" dirty="0"/>
              <a:t>宏，可在打开数据库时按</a:t>
            </a:r>
            <a:r>
              <a:rPr lang="en-US" altLang="zh-CN" sz="2400" dirty="0"/>
              <a:t>Shift</a:t>
            </a:r>
            <a:r>
              <a:rPr lang="zh-CN" altLang="zh-CN" sz="2400" dirty="0"/>
              <a:t>键。</a:t>
            </a:r>
            <a:endParaRPr lang="zh-CN"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7.7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宏</a:t>
            </a:r>
            <a:r>
              <a:rPr lang="zh-CN" altLang="zh-CN" dirty="0">
                <a:effectLst>
                  <a:outerShdw blurRad="38100" dist="38100" dir="2700000" algn="tl">
                    <a:srgbClr val="000000">
                      <a:alpha val="43137"/>
                    </a:srgbClr>
                  </a:outerShdw>
                </a:effectLst>
              </a:rPr>
              <a:t>的调试和运行</a:t>
            </a:r>
          </a:p>
        </p:txBody>
      </p:sp>
    </p:spTree>
    <p:extLst>
      <p:ext uri="{BB962C8B-B14F-4D97-AF65-F5344CB8AC3E}">
        <p14:creationId xmlns:p14="http://schemas.microsoft.com/office/powerpoint/2010/main" val="10795730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本章主要介绍宏的相关知识，包括宏、子宏、嵌入宏和数据宏的相关概念，创建宏的方法，设置宏的操作参数，运行宏的方法，在窗体、报表和控件的事件中运行宏，以及打开数据库自动运行的宏</a:t>
            </a:r>
            <a:r>
              <a:rPr lang="en-US" altLang="zh-CN" sz="2400" dirty="0" err="1"/>
              <a:t>AutoExec</a:t>
            </a:r>
            <a:r>
              <a:rPr lang="zh-CN" altLang="zh-CN" sz="2400" dirty="0"/>
              <a:t>。</a:t>
            </a:r>
            <a:endParaRPr lang="zh-CN" altLang="zh-CN" sz="2400" dirty="0" smtClean="0"/>
          </a:p>
        </p:txBody>
      </p:sp>
      <p:sp>
        <p:nvSpPr>
          <p:cNvPr id="2" name="标题 1"/>
          <p:cNvSpPr>
            <a:spLocks noGrp="1"/>
          </p:cNvSpPr>
          <p:nvPr>
            <p:ph type="title"/>
          </p:nvPr>
        </p:nvSpPr>
        <p:spPr/>
        <p:txBody>
          <a:bodyPr/>
          <a:lstStyle/>
          <a:p>
            <a:r>
              <a:rPr lang="zh-CN" altLang="zh-CN" dirty="0">
                <a:effectLst>
                  <a:outerShdw blurRad="38100" dist="38100" dir="2700000" algn="tl">
                    <a:srgbClr val="000000">
                      <a:alpha val="43137"/>
                    </a:srgbClr>
                  </a:outerShdw>
                </a:effectLst>
              </a:rPr>
              <a:t>本章小结</a:t>
            </a:r>
          </a:p>
        </p:txBody>
      </p:sp>
    </p:spTree>
    <p:extLst>
      <p:ext uri="{BB962C8B-B14F-4D97-AF65-F5344CB8AC3E}">
        <p14:creationId xmlns:p14="http://schemas.microsoft.com/office/powerpoint/2010/main" val="29442537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在</a:t>
            </a:r>
            <a:r>
              <a:rPr lang="en-US" altLang="zh-CN" sz="2400" dirty="0"/>
              <a:t>Access</a:t>
            </a:r>
            <a:r>
              <a:rPr lang="zh-CN" altLang="zh-CN" sz="2400" dirty="0"/>
              <a:t>中，经常要进行一些重复性的工作，比如打开表或者窗体、运行和打印报表等。我们可以将大量相同的工作创建成为一个宏，在每次执行时运行宏，就可以大大提高工作效率。</a:t>
            </a:r>
          </a:p>
          <a:p>
            <a:pPr marL="109728" indent="612000">
              <a:buNone/>
            </a:pPr>
            <a:r>
              <a:rPr lang="zh-CN" altLang="zh-CN" sz="2400" dirty="0"/>
              <a:t>在许多数据库系统中，可以运用编程来完成一些操作。</a:t>
            </a:r>
            <a:r>
              <a:rPr lang="en-US" altLang="zh-CN" sz="2400" dirty="0"/>
              <a:t>Access</a:t>
            </a:r>
            <a:r>
              <a:rPr lang="zh-CN" altLang="zh-CN" sz="2400" dirty="0"/>
              <a:t>也提供了编程功能，就是</a:t>
            </a:r>
            <a:r>
              <a:rPr lang="en-US" altLang="zh-CN" sz="2400" dirty="0"/>
              <a:t>Visual Basic for Application</a:t>
            </a:r>
            <a:r>
              <a:rPr lang="zh-CN" altLang="zh-CN" sz="2400" dirty="0"/>
              <a:t>（</a:t>
            </a:r>
            <a:r>
              <a:rPr lang="en-US" altLang="zh-CN" sz="2400" dirty="0"/>
              <a:t>VBA</a:t>
            </a:r>
            <a:r>
              <a:rPr lang="zh-CN" altLang="zh-CN" sz="2400" dirty="0"/>
              <a:t>）编写的模块。但对于一般用户来说，使用宏是一种更简便的方法，它不需要编程，也不需要记住各种语法，只要将所执行的操作、参数和运行的条件输入到宏设计器中即可。</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7.1  </a:t>
            </a:r>
            <a:r>
              <a:rPr lang="zh-CN" altLang="zh-CN" dirty="0">
                <a:effectLst>
                  <a:outerShdw blurRad="38100" dist="38100" dir="2700000" algn="tl">
                    <a:srgbClr val="000000">
                      <a:alpha val="43137"/>
                    </a:srgbClr>
                  </a:outerShdw>
                </a:effectLst>
              </a:rPr>
              <a:t>宏的概念</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17482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宏的主要功能如下：</a:t>
            </a:r>
          </a:p>
          <a:p>
            <a:pPr indent="612000"/>
            <a:r>
              <a:rPr lang="zh-CN" altLang="zh-CN" sz="2400" dirty="0"/>
              <a:t>可以替代用户执行重复的任务，节约用户的时间。</a:t>
            </a:r>
          </a:p>
          <a:p>
            <a:pPr indent="612000"/>
            <a:r>
              <a:rPr lang="zh-CN" altLang="zh-CN" sz="2400" dirty="0"/>
              <a:t>可以使数据库中的各个对象联系得更加紧密。</a:t>
            </a:r>
          </a:p>
          <a:p>
            <a:pPr indent="612000"/>
            <a:r>
              <a:rPr lang="zh-CN" altLang="zh-CN" sz="2400" dirty="0"/>
              <a:t>可以显示警告信息窗口。</a:t>
            </a:r>
          </a:p>
          <a:p>
            <a:pPr indent="612000"/>
            <a:r>
              <a:rPr lang="zh-CN" altLang="zh-CN" sz="2400" dirty="0"/>
              <a:t>可以为窗体制作菜单，为菜单指定某些操作。</a:t>
            </a:r>
          </a:p>
          <a:p>
            <a:pPr indent="612000"/>
            <a:r>
              <a:rPr lang="zh-CN" altLang="zh-CN" sz="2400" dirty="0"/>
              <a:t>可以把筛选程序加到记录中，提高记录的查找速度。</a:t>
            </a:r>
          </a:p>
          <a:p>
            <a:pPr indent="612000"/>
            <a:r>
              <a:rPr lang="zh-CN" altLang="zh-CN" sz="2400" dirty="0"/>
              <a:t>可以实现数据在应用程序之间的</a:t>
            </a:r>
            <a:r>
              <a:rPr lang="zh-CN" altLang="zh-CN" sz="2400" dirty="0" smtClean="0"/>
              <a:t>传送</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7.1  </a:t>
            </a:r>
            <a:r>
              <a:rPr lang="zh-CN" altLang="zh-CN" dirty="0">
                <a:effectLst>
                  <a:outerShdw blurRad="38100" dist="38100" dir="2700000" algn="tl">
                    <a:srgbClr val="000000">
                      <a:alpha val="43137"/>
                    </a:srgbClr>
                  </a:outerShdw>
                </a:effectLst>
              </a:rPr>
              <a:t>宏的概念</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1933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b="1" dirty="0"/>
              <a:t>1</a:t>
            </a:r>
            <a:r>
              <a:rPr lang="zh-CN" altLang="zh-CN" sz="2400" b="1" dirty="0"/>
              <a:t>．独立宏</a:t>
            </a:r>
          </a:p>
          <a:p>
            <a:pPr marL="109728" indent="612000">
              <a:buNone/>
            </a:pPr>
            <a:r>
              <a:rPr lang="zh-CN" altLang="zh-CN" sz="2400" dirty="0"/>
              <a:t>独立宏是独立的对象，与窗体、报表等对象并无附属关系，独立宏在导航窗格中可见。名为</a:t>
            </a:r>
            <a:r>
              <a:rPr lang="en-US" altLang="zh-CN" sz="2400" dirty="0"/>
              <a:t>Autoexec</a:t>
            </a:r>
            <a:r>
              <a:rPr lang="zh-CN" altLang="zh-CN" sz="2400" dirty="0"/>
              <a:t>的自动运行宏是典型的独立宏。</a:t>
            </a:r>
          </a:p>
          <a:p>
            <a:pPr marL="109728" indent="612000">
              <a:buNone/>
            </a:pPr>
            <a:r>
              <a:rPr lang="en-US" altLang="zh-CN" sz="2400" b="1" dirty="0"/>
              <a:t>2</a:t>
            </a:r>
            <a:r>
              <a:rPr lang="zh-CN" altLang="zh-CN" sz="2400" b="1" dirty="0"/>
              <a:t>．嵌入宏</a:t>
            </a:r>
          </a:p>
          <a:p>
            <a:pPr marL="109728" indent="612000">
              <a:buNone/>
            </a:pPr>
            <a:r>
              <a:rPr lang="zh-CN" altLang="zh-CN" sz="2400" dirty="0"/>
              <a:t>与独立宏相反，嵌入宏与窗体、报表或控件有附属关系，作为所嵌入对象的组成部分，嵌入宏嵌入在窗体、报表或控件对象的事件中。嵌入宏在导航窗格中不可见。嵌入宏的出现使得宏的功能更强大、更安全。</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7.1  </a:t>
            </a:r>
            <a:r>
              <a:rPr lang="zh-CN" altLang="zh-CN" dirty="0">
                <a:effectLst>
                  <a:outerShdw blurRad="38100" dist="38100" dir="2700000" algn="tl">
                    <a:srgbClr val="000000">
                      <a:alpha val="43137"/>
                    </a:srgbClr>
                  </a:outerShdw>
                </a:effectLst>
              </a:rPr>
              <a:t>宏的概念</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373211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b="1" dirty="0"/>
              <a:t>3</a:t>
            </a:r>
            <a:r>
              <a:rPr lang="zh-CN" altLang="zh-CN" sz="2400" b="1" dirty="0"/>
              <a:t>．数据宏</a:t>
            </a:r>
          </a:p>
          <a:p>
            <a:pPr marL="109728" indent="612000">
              <a:buNone/>
            </a:pPr>
            <a:r>
              <a:rPr lang="zh-CN" altLang="zh-CN" sz="2400" dirty="0"/>
              <a:t>在</a:t>
            </a:r>
            <a:r>
              <a:rPr lang="en-US" altLang="zh-CN" sz="2400" dirty="0"/>
              <a:t>Access2010</a:t>
            </a:r>
            <a:r>
              <a:rPr lang="zh-CN" altLang="zh-CN" sz="2400" dirty="0"/>
              <a:t>中新增加了“数据宏”的概念和功能，允许在表事件（如添加、更新或删除数据等）中自动运行。有两种类型的数据宏：一种是由表事件触发的数据宏（也称为“事件驱动的”数据宏）；一种是为响应按名称调用而运行的数据宏（也称为“已命名的”数据宏</a:t>
            </a:r>
            <a:r>
              <a:rPr lang="zh-CN" altLang="zh-CN" sz="2400" dirty="0" smtClean="0"/>
              <a:t>）。</a:t>
            </a:r>
            <a:endParaRPr lang="en-US" altLang="zh-CN" sz="2400" dirty="0" smtClean="0"/>
          </a:p>
          <a:p>
            <a:pPr marL="109728" indent="612000">
              <a:buNone/>
            </a:pPr>
            <a:r>
              <a:rPr lang="en-US" altLang="zh-CN" sz="2400" b="1" dirty="0"/>
              <a:t>4</a:t>
            </a:r>
            <a:r>
              <a:rPr lang="zh-CN" altLang="zh-CN" sz="2400" b="1" dirty="0"/>
              <a:t>．子宏</a:t>
            </a:r>
          </a:p>
          <a:p>
            <a:pPr marL="109728" indent="612000">
              <a:buNone/>
            </a:pPr>
            <a:r>
              <a:rPr lang="zh-CN" altLang="zh-CN" sz="2400" dirty="0"/>
              <a:t>相当于</a:t>
            </a:r>
            <a:r>
              <a:rPr lang="en-US" altLang="zh-CN" sz="2400" dirty="0"/>
              <a:t>Access2000/2003</a:t>
            </a:r>
            <a:r>
              <a:rPr lang="zh-CN" altLang="zh-CN" sz="2400" dirty="0"/>
              <a:t>中的宏组，是共同存储在一个宏名下的一组宏的集合，其主要作用是方便于宏的管理。</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7.1  </a:t>
            </a:r>
            <a:r>
              <a:rPr lang="zh-CN" altLang="zh-CN" dirty="0">
                <a:effectLst>
                  <a:outerShdw blurRad="38100" dist="38100" dir="2700000" algn="tl">
                    <a:srgbClr val="000000">
                      <a:alpha val="43137"/>
                    </a:srgbClr>
                  </a:outerShdw>
                </a:effectLst>
              </a:rPr>
              <a:t>宏的概念</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71401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创建或打开一个宏时，会看到如</a:t>
            </a:r>
            <a:r>
              <a:rPr lang="zh-CN" altLang="zh-CN" sz="2400" dirty="0">
                <a:hlinkClick r:id="rId2" action="ppaction://hlinkpres?slideindex=1&amp;slidetitle="/>
              </a:rPr>
              <a:t>图</a:t>
            </a:r>
            <a:r>
              <a:rPr lang="en-US" altLang="zh-CN" sz="2400" dirty="0">
                <a:hlinkClick r:id="rId2" action="ppaction://hlinkpres?slideindex=1&amp;slidetitle="/>
              </a:rPr>
              <a:t>7.1</a:t>
            </a:r>
            <a:r>
              <a:rPr lang="zh-CN" altLang="zh-CN" sz="2400" dirty="0"/>
              <a:t>所示的宏设计器界面。宏是由操作、参数、注释（</a:t>
            </a:r>
            <a:r>
              <a:rPr lang="en-US" altLang="zh-CN" sz="2400" dirty="0"/>
              <a:t>Comment</a:t>
            </a:r>
            <a:r>
              <a:rPr lang="zh-CN" altLang="zh-CN" sz="2400" dirty="0"/>
              <a:t>）、组（</a:t>
            </a:r>
            <a:r>
              <a:rPr lang="en-US" altLang="zh-CN" sz="2400" dirty="0"/>
              <a:t>Group</a:t>
            </a:r>
            <a:r>
              <a:rPr lang="zh-CN" altLang="zh-CN" sz="2400" dirty="0"/>
              <a:t>）、条件（</a:t>
            </a:r>
            <a:r>
              <a:rPr lang="en-US" altLang="zh-CN" sz="2400" dirty="0"/>
              <a:t>If</a:t>
            </a:r>
            <a:r>
              <a:rPr lang="zh-CN" altLang="zh-CN" sz="2400" dirty="0"/>
              <a:t>）和子宏（</a:t>
            </a:r>
            <a:r>
              <a:rPr lang="en-US" altLang="zh-CN" sz="2400" dirty="0" err="1"/>
              <a:t>Submacro</a:t>
            </a:r>
            <a:r>
              <a:rPr lang="zh-CN" altLang="zh-CN" sz="2400" dirty="0"/>
              <a:t>）等几部分组成的。</a:t>
            </a:r>
            <a:r>
              <a:rPr lang="en-US" altLang="zh-CN" sz="2400" dirty="0"/>
              <a:t>Access2010</a:t>
            </a:r>
            <a:r>
              <a:rPr lang="zh-CN" altLang="zh-CN" sz="2400" dirty="0"/>
              <a:t>对宏结构进行了重新设计，这与</a:t>
            </a:r>
            <a:r>
              <a:rPr lang="en-US" altLang="zh-CN" sz="2400" dirty="0"/>
              <a:t>Access2000/2003</a:t>
            </a:r>
            <a:r>
              <a:rPr lang="zh-CN" altLang="zh-CN" sz="2400" dirty="0"/>
              <a:t>是有很大的区别，</a:t>
            </a:r>
            <a:r>
              <a:rPr lang="en-US" altLang="zh-CN" sz="2400" dirty="0"/>
              <a:t>Access2010</a:t>
            </a:r>
            <a:r>
              <a:rPr lang="zh-CN" altLang="zh-CN" sz="2400" dirty="0"/>
              <a:t>使得宏的结构与计算机程序结构在形式上十分相似，方便了用户从宏到</a:t>
            </a:r>
            <a:r>
              <a:rPr lang="en-US" altLang="zh-CN" sz="2400" dirty="0"/>
              <a:t>VBA</a:t>
            </a:r>
            <a:r>
              <a:rPr lang="zh-CN" altLang="zh-CN" sz="2400" dirty="0"/>
              <a:t>学习和使用过程的过渡。对比程序设计，宏的操作内容更简洁，易于理解和设计</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7.2 </a:t>
            </a:r>
            <a:r>
              <a:rPr lang="zh-CN" altLang="zh-CN" dirty="0">
                <a:effectLst>
                  <a:outerShdw blurRad="38100" dist="38100" dir="2700000" algn="tl">
                    <a:srgbClr val="000000">
                      <a:alpha val="43137"/>
                    </a:srgbClr>
                  </a:outerShdw>
                </a:effectLst>
              </a:rPr>
              <a:t>宏的结构</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168121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480</TotalTime>
  <Words>4585</Words>
  <Application>Microsoft Office PowerPoint</Application>
  <PresentationFormat>全屏显示(4:3)</PresentationFormat>
  <Paragraphs>244</Paragraphs>
  <Slides>43</Slides>
  <Notes>0</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聚合</vt:lpstr>
      <vt:lpstr>Access基础教程（第四版）</vt:lpstr>
      <vt:lpstr>第7章 宏</vt:lpstr>
      <vt:lpstr>第7章 宏</vt:lpstr>
      <vt:lpstr>7.1  宏的概念</vt:lpstr>
      <vt:lpstr>7.1  宏的概念</vt:lpstr>
      <vt:lpstr>7.1  宏的概念</vt:lpstr>
      <vt:lpstr>7.1  宏的概念</vt:lpstr>
      <vt:lpstr>7.1  宏的概念</vt:lpstr>
      <vt:lpstr>7.2 宏的结构</vt:lpstr>
      <vt:lpstr>7.2 宏的结构</vt:lpstr>
      <vt:lpstr>7.2 宏的结构</vt:lpstr>
      <vt:lpstr>7.3 宏选项卡和设计器</vt:lpstr>
      <vt:lpstr>7.3 宏选项卡和设计器</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7.4  创建宏与宏操作</vt:lpstr>
      <vt:lpstr>7.5  创建嵌入宏</vt:lpstr>
      <vt:lpstr>7.5  创建嵌入宏</vt:lpstr>
      <vt:lpstr>7.6  创建数据宏</vt:lpstr>
      <vt:lpstr>7.7  宏的调试和运行</vt:lpstr>
      <vt:lpstr>7.7  宏的调试和运行</vt:lpstr>
      <vt:lpstr>7.7  宏的调试和运行</vt:lpstr>
      <vt:lpstr>7.7  宏的调试和运行</vt:lpstr>
      <vt:lpstr>7.7  宏的调试和运行</vt:lpstr>
      <vt:lpstr>7.7  宏的调试和运行</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USER</cp:lastModifiedBy>
  <cp:revision>160</cp:revision>
  <dcterms:modified xsi:type="dcterms:W3CDTF">2014-03-10T06:03:40Z</dcterms:modified>
</cp:coreProperties>
</file>